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image39.jpg" ContentType="image/jpg"/>
  <Override PartName="/ppt/media/image44.jpg" ContentType="image/jpg"/>
  <Override PartName="/ppt/media/image45.jpg" ContentType="image/jpg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tags/tag12.xml" ContentType="application/vnd.openxmlformats-officedocument.presentationml.tags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431" r:id="rId1"/>
    <p:sldMasterId id="2147484449" r:id="rId2"/>
    <p:sldMasterId id="2147484603" r:id="rId3"/>
    <p:sldMasterId id="2147484616" r:id="rId4"/>
    <p:sldMasterId id="2147484631" r:id="rId5"/>
    <p:sldMasterId id="2147484643" r:id="rId6"/>
    <p:sldMasterId id="2147484657" r:id="rId7"/>
  </p:sldMasterIdLst>
  <p:notesMasterIdLst>
    <p:notesMasterId r:id="rId132"/>
  </p:notesMasterIdLst>
  <p:handoutMasterIdLst>
    <p:handoutMasterId r:id="rId133"/>
  </p:handoutMasterIdLst>
  <p:sldIdLst>
    <p:sldId id="2147480728" r:id="rId8"/>
    <p:sldId id="2147480707" r:id="rId9"/>
    <p:sldId id="2147480082" r:id="rId10"/>
    <p:sldId id="2147480735" r:id="rId11"/>
    <p:sldId id="2147480720" r:id="rId12"/>
    <p:sldId id="2147480732" r:id="rId13"/>
    <p:sldId id="2147480704" r:id="rId14"/>
    <p:sldId id="13407" r:id="rId15"/>
    <p:sldId id="2147472720" r:id="rId16"/>
    <p:sldId id="2147472024" r:id="rId17"/>
    <p:sldId id="306" r:id="rId18"/>
    <p:sldId id="2147483647" r:id="rId19"/>
    <p:sldId id="2147480084" r:id="rId20"/>
    <p:sldId id="332" r:id="rId21"/>
    <p:sldId id="256" r:id="rId22"/>
    <p:sldId id="2147480073" r:id="rId23"/>
    <p:sldId id="257" r:id="rId24"/>
    <p:sldId id="258" r:id="rId25"/>
    <p:sldId id="1319" r:id="rId26"/>
    <p:sldId id="330" r:id="rId27"/>
    <p:sldId id="279" r:id="rId28"/>
    <p:sldId id="368" r:id="rId29"/>
    <p:sldId id="369" r:id="rId30"/>
    <p:sldId id="297" r:id="rId31"/>
    <p:sldId id="302" r:id="rId32"/>
    <p:sldId id="1304" r:id="rId33"/>
    <p:sldId id="2141411853" r:id="rId34"/>
    <p:sldId id="2141411854" r:id="rId35"/>
    <p:sldId id="2141411855" r:id="rId36"/>
    <p:sldId id="2141411856" r:id="rId37"/>
    <p:sldId id="2141411857" r:id="rId38"/>
    <p:sldId id="2147483614" r:id="rId39"/>
    <p:sldId id="259" r:id="rId40"/>
    <p:sldId id="260" r:id="rId41"/>
    <p:sldId id="2147483427" r:id="rId42"/>
    <p:sldId id="2147483431" r:id="rId43"/>
    <p:sldId id="2147483432" r:id="rId44"/>
    <p:sldId id="2147483433" r:id="rId45"/>
    <p:sldId id="2147483434" r:id="rId46"/>
    <p:sldId id="2147483435" r:id="rId47"/>
    <p:sldId id="2147483444" r:id="rId48"/>
    <p:sldId id="2147483438" r:id="rId49"/>
    <p:sldId id="2147483442" r:id="rId50"/>
    <p:sldId id="2147483439" r:id="rId51"/>
    <p:sldId id="2147483441" r:id="rId52"/>
    <p:sldId id="324" r:id="rId53"/>
    <p:sldId id="261" r:id="rId54"/>
    <p:sldId id="262" r:id="rId55"/>
    <p:sldId id="263" r:id="rId56"/>
    <p:sldId id="264" r:id="rId57"/>
    <p:sldId id="265" r:id="rId58"/>
    <p:sldId id="266" r:id="rId59"/>
    <p:sldId id="267" r:id="rId60"/>
    <p:sldId id="268" r:id="rId61"/>
    <p:sldId id="269" r:id="rId62"/>
    <p:sldId id="270" r:id="rId63"/>
    <p:sldId id="271" r:id="rId64"/>
    <p:sldId id="272" r:id="rId65"/>
    <p:sldId id="2147472293" r:id="rId66"/>
    <p:sldId id="352" r:id="rId67"/>
    <p:sldId id="322" r:id="rId68"/>
    <p:sldId id="323" r:id="rId69"/>
    <p:sldId id="2147472289" r:id="rId70"/>
    <p:sldId id="2147472251" r:id="rId71"/>
    <p:sldId id="2692" r:id="rId72"/>
    <p:sldId id="273" r:id="rId73"/>
    <p:sldId id="327" r:id="rId74"/>
    <p:sldId id="328" r:id="rId75"/>
    <p:sldId id="329" r:id="rId76"/>
    <p:sldId id="274" r:id="rId77"/>
    <p:sldId id="275" r:id="rId78"/>
    <p:sldId id="276" r:id="rId79"/>
    <p:sldId id="277" r:id="rId80"/>
    <p:sldId id="278" r:id="rId81"/>
    <p:sldId id="280" r:id="rId82"/>
    <p:sldId id="325" r:id="rId83"/>
    <p:sldId id="281" r:id="rId84"/>
    <p:sldId id="282" r:id="rId85"/>
    <p:sldId id="283" r:id="rId86"/>
    <p:sldId id="284" r:id="rId87"/>
    <p:sldId id="285" r:id="rId88"/>
    <p:sldId id="286" r:id="rId89"/>
    <p:sldId id="287" r:id="rId90"/>
    <p:sldId id="288" r:id="rId91"/>
    <p:sldId id="289" r:id="rId92"/>
    <p:sldId id="290" r:id="rId93"/>
    <p:sldId id="326" r:id="rId94"/>
    <p:sldId id="291" r:id="rId95"/>
    <p:sldId id="303" r:id="rId96"/>
    <p:sldId id="304" r:id="rId97"/>
    <p:sldId id="305" r:id="rId98"/>
    <p:sldId id="2147474999" r:id="rId99"/>
    <p:sldId id="307" r:id="rId100"/>
    <p:sldId id="2147483443" r:id="rId101"/>
    <p:sldId id="309" r:id="rId102"/>
    <p:sldId id="310" r:id="rId103"/>
    <p:sldId id="2147481775" r:id="rId104"/>
    <p:sldId id="2147483446" r:id="rId105"/>
    <p:sldId id="2147483448" r:id="rId106"/>
    <p:sldId id="2147483452" r:id="rId107"/>
    <p:sldId id="331" r:id="rId108"/>
    <p:sldId id="292" r:id="rId109"/>
    <p:sldId id="293" r:id="rId110"/>
    <p:sldId id="294" r:id="rId111"/>
    <p:sldId id="295" r:id="rId112"/>
    <p:sldId id="296" r:id="rId113"/>
    <p:sldId id="298" r:id="rId114"/>
    <p:sldId id="299" r:id="rId115"/>
    <p:sldId id="300" r:id="rId116"/>
    <p:sldId id="301" r:id="rId117"/>
    <p:sldId id="308" r:id="rId118"/>
    <p:sldId id="311" r:id="rId119"/>
    <p:sldId id="312" r:id="rId120"/>
    <p:sldId id="313" r:id="rId121"/>
    <p:sldId id="314" r:id="rId122"/>
    <p:sldId id="315" r:id="rId123"/>
    <p:sldId id="316" r:id="rId124"/>
    <p:sldId id="317" r:id="rId125"/>
    <p:sldId id="318" r:id="rId126"/>
    <p:sldId id="319" r:id="rId127"/>
    <p:sldId id="320" r:id="rId128"/>
    <p:sldId id="321" r:id="rId129"/>
    <p:sldId id="2147480729" r:id="rId130"/>
    <p:sldId id="3329" r:id="rId131"/>
  </p:sldIdLst>
  <p:sldSz cx="12192000" cy="6858000"/>
  <p:notesSz cx="7772400" cy="10058400"/>
  <p:custDataLst>
    <p:tags r:id="rId134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8" userDrawn="1">
          <p15:clr>
            <a:srgbClr val="A4A3A4"/>
          </p15:clr>
        </p15:guide>
        <p15:guide id="2" pos="3704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AEAE"/>
    <a:srgbClr val="0432FF"/>
    <a:srgbClr val="FF40FF"/>
    <a:srgbClr val="0C8965"/>
    <a:srgbClr val="F7E2E1"/>
    <a:srgbClr val="E4EDF2"/>
    <a:srgbClr val="E4EEF3"/>
    <a:srgbClr val="EDF5F9"/>
    <a:srgbClr val="E3EDF2"/>
    <a:srgbClr val="E3E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5568" autoAdjust="0"/>
  </p:normalViewPr>
  <p:slideViewPr>
    <p:cSldViewPr>
      <p:cViewPr varScale="1">
        <p:scale>
          <a:sx n="171" d="100"/>
          <a:sy n="171" d="100"/>
        </p:scale>
        <p:origin x="552" y="184"/>
      </p:cViewPr>
      <p:guideLst>
        <p:guide orient="horz" pos="4208"/>
        <p:guide pos="3704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55" d="100"/>
        <a:sy n="55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56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63" Type="http://schemas.openxmlformats.org/officeDocument/2006/relationships/slide" Target="slides/slide56.xml"/><Relationship Id="rId84" Type="http://schemas.openxmlformats.org/officeDocument/2006/relationships/slide" Target="slides/slide77.xml"/><Relationship Id="rId138" Type="http://schemas.openxmlformats.org/officeDocument/2006/relationships/theme" Target="theme/theme1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tags" Target="tags/tag1.xml"/><Relationship Id="rId139" Type="http://schemas.openxmlformats.org/officeDocument/2006/relationships/tableStyles" Target="tableStyles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35" Type="http://schemas.openxmlformats.org/officeDocument/2006/relationships/commentAuthors" Target="commentAuthors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presProps" Target="presProps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5/13/26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38EC5-15CC-6708-4F0C-EBDB7116E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0EE0B11C-9AB8-6F45-C34F-B2D9F1B4C569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D28A426C-6B15-D251-E3DC-7AD652F505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C18EC31A-848D-EBF8-6EB8-DE60695D34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081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5"/>
          <p:cNvSpPr txBox="1">
            <a:spLocks noGrp="1" noChangeArrowheads="1"/>
          </p:cNvSpPr>
          <p:nvPr/>
        </p:nvSpPr>
        <p:spPr bwMode="auto">
          <a:xfrm>
            <a:off x="3887133" y="8686489"/>
            <a:ext cx="2970868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9" tIns="0" rIns="19049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B34B41-84A8-264B-96CE-EE3ACAA30E06}" type="slidenum"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MS PGothic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MS PGothic" charset="0"/>
            </a:endParaRPr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44550" y="403225"/>
            <a:ext cx="8550275" cy="4810125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869" y="4342464"/>
            <a:ext cx="5488264" cy="4116049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27025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333042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27025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576990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39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003B3C-9796-AF45-A9D4-D6B5E423BD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978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003B3C-9796-AF45-A9D4-D6B5E423BD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90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79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5833A-C454-1E42-A14F-DC9AD9F2B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918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7588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6329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5833A-C454-1E42-A14F-DC9AD9F2B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333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243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857C3C-9D24-704D-92CB-F48C911EC1B1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2722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5833A-C454-1E42-A14F-DC9AD9F2B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6763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8970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5833A-C454-1E42-A14F-DC9AD9F2B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5237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5833A-C454-1E42-A14F-DC9AD9F2B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5868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5833A-C454-1E42-A14F-DC9AD9F2B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194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5833A-C454-1E42-A14F-DC9AD9F2B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9932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5833A-C454-1E42-A14F-DC9AD9F2B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69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5833A-C454-1E42-A14F-DC9AD9F2B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8094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5833A-C454-1E42-A14F-DC9AD9F2B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7358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5833A-C454-1E42-A14F-DC9AD9F2B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882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243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857C3C-9D24-704D-92CB-F48C911EC1B1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829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5833A-C454-1E42-A14F-DC9AD9F2B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2554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5833A-C454-1E42-A14F-DC9AD9F2B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9058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5833A-C454-1E42-A14F-DC9AD9F2B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3858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5833A-C454-1E42-A14F-DC9AD9F2B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178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20EC01F-C707-4841-AFA5-45F6E1F3C29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92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61552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083F44-652A-8340-B985-A6316E606BB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l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AA5DB0-B10D-C947-94BF-35AC4EBB75FA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1638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A25546-B503-9E4B-9435-4FFE16C82FF4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9307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B4CE5-4E18-1213-E0A5-1893B5EAD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96E1B60D-6335-39EA-A2CC-86A06D94098F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123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E6E5495B-DCBF-CBFD-7554-E5985A95BA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E757ECA3-AAD2-FB22-9ED8-A6D75435FE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523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F6CC57-9CAB-A740-BA1A-EEF972F71E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1239738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1DBDD-7FE9-862E-B9DD-A03969678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7F52B360-E082-95D6-9D21-32A813044F35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15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7C115B21-8281-5181-5B8B-796EC7F007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A121D0E0-719B-8EF9-F6DF-4B22DC56DF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028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783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>
            <a:extLst>
              <a:ext uri="{FF2B5EF4-FFF2-40B4-BE49-F238E27FC236}">
                <a16:creationId xmlns:a16="http://schemas.microsoft.com/office/drawing/2014/main" id="{2D25D904-C322-2746-B350-2925A6CAEA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2" name="Notes Placeholder 2">
            <a:extLst>
              <a:ext uri="{FF2B5EF4-FFF2-40B4-BE49-F238E27FC236}">
                <a16:creationId xmlns:a16="http://schemas.microsoft.com/office/drawing/2014/main" id="{9EDC72B3-3FE9-CE45-B009-2F37966B4D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833FE-DEEE-434B-A3B2-8127D16119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01CBD9-F424-3F43-A818-72C7DAE5FAF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33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2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D474-C793-4252-B486-201408D15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41E09-6DF9-4808-86E9-CC32B8C76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319787-CBF4-4F49-AB51-BBA695021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540A9E-1826-4D3A-A751-2839A4760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80B3-8AE2-468B-B74D-2448D5DE92B4}" type="datetimeFigureOut">
              <a:rPr lang="en-US" smtClean="0"/>
              <a:t>5/13/26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D6D3C-4A00-403D-A8F8-09993D136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AA266-782C-44F9-AF7E-A95A9C49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18112-5115-4EE1-A535-79AA86F35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775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EA50-B852-4411-8367-5B4109FA7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E0F39D-2AA2-4519-8A0F-4F32A54AA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DE47D-C004-431F-BDF6-10153A3E3D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43582-B29D-4047-BDC0-DAA94022A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80B3-8AE2-468B-B74D-2448D5DE92B4}" type="datetimeFigureOut">
              <a:rPr lang="en-US" smtClean="0"/>
              <a:t>5/13/26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6AFF6-BD2A-4576-BDDB-0B7C12E1F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723651-B894-47FB-B07A-CCB3BD41B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18112-5115-4EE1-A535-79AA86F35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696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952C1-4332-4A1B-8497-32A4C4DE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81803D-1F41-480E-B25B-01F9B398C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6B1D0-59FC-404B-BE5A-255E8208C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80B3-8AE2-468B-B74D-2448D5DE92B4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2E2D1-988A-4A79-B6C3-0909852E4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5AD8E-A154-4F9E-A772-5773AD87D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18112-5115-4EE1-A535-79AA86F35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507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041B2-8305-47D9-9820-46BCAF7EF4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3F38C-7911-4D0E-A3C9-9D5C333E0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1F107-0FD8-4C8A-ADE0-33CB2E93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80B3-8AE2-468B-B74D-2448D5DE92B4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9C009-F18B-46DC-9FA3-16F3EE41A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F55FA-2DFF-4934-B494-793BFB657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18112-5115-4EE1-A535-79AA86F35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52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163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843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586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7974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68539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059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708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12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77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23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25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4363099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2708920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93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28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496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019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86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227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183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02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08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99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0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6831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2412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2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4224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97421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204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6217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43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23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04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68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0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8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19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3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5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2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3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3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16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3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1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5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2509" y="434477"/>
            <a:ext cx="10743624" cy="12282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034" y="1898655"/>
            <a:ext cx="10729577" cy="4396829"/>
          </a:xfrm>
        </p:spPr>
        <p:txBody>
          <a:bodyPr/>
          <a:lstStyle>
            <a:lvl1pPr marL="195263" indent="-195263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 sz="2800"/>
            </a:lvl1pPr>
            <a:lvl2pPr marL="628650" indent="-287338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 sz="2600"/>
            </a:lvl2pPr>
            <a:lvl3pPr marL="914400" indent="-230188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/>
            </a:lvl3pPr>
            <a:lvl4pPr marL="1255713" indent="-28575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 sz="2200"/>
            </a:lvl4pPr>
            <a:lvl5pPr marL="1543050" indent="-231775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12"/>
          <p:cNvSpPr>
            <a:spLocks noGrp="1"/>
          </p:cNvSpPr>
          <p:nvPr>
            <p:ph sz="quarter" idx="10"/>
          </p:nvPr>
        </p:nvSpPr>
        <p:spPr>
          <a:xfrm>
            <a:off x="678637" y="6384577"/>
            <a:ext cx="10720361" cy="3063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200"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580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A46BC-926C-CB5C-0161-D6A069392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909DBB-E614-7201-C787-4B7708CE5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1B7F3-2041-7B56-43A6-0DFF564CC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9DF3-2FDE-A04D-8439-9D20D1692E57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110AC-EB40-57BC-A33A-B1CAA4350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C0BAC-A14A-E5D9-BF31-8E13FBF3E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9B7E-1717-ED42-B1AC-7B303BCE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077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FC898-FBE7-1E8F-75F6-93315F251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26893-CD3A-98CD-2F5C-82009E4A8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B893C-998A-9A08-A2C2-C9A94A42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9DF3-2FDE-A04D-8439-9D20D1692E57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AC2F3-63A4-6170-336D-9B45D5E0C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8E6C3-17D8-E9BD-DA87-FAF36AE7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9B7E-1717-ED42-B1AC-7B303BCE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236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D3E47-6EC9-98D2-03C3-43256D832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90EBC-9FE9-60E2-00DC-DBC1FBB93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88F7B-21EE-6D2D-8C0A-77C286DF5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9DF3-2FDE-A04D-8439-9D20D1692E57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7B2A-7976-AFFE-D587-394194E5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83B22-E280-566F-5DC8-3AEB29901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9B7E-1717-ED42-B1AC-7B303BCE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2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AADF0-9921-F421-81E3-32BC66BBA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62BB3-08B1-A6AC-6ECA-5A9B83D41C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E03B98-5866-7206-9ED8-8791604681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430C9-4D52-3BDA-8FC8-7E5B73368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9DF3-2FDE-A04D-8439-9D20D1692E57}" type="datetimeFigureOut">
              <a:rPr lang="en-US" smtClean="0"/>
              <a:t>5/13/26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2E00F-69BD-F2E2-7658-705340495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A43D5-2402-8905-026A-842616FE3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9B7E-1717-ED42-B1AC-7B303BCE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504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016F4-922D-94C1-B605-D1009D8E8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77C0F-7E98-2432-6997-7994F2660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4DB8D4-2BD2-751F-85B3-2BCC122C5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07D3B8-74AD-4583-C7F4-E6F02793C8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942122-B9E5-B970-E341-10EE7C926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A63C4B-659B-A794-47C0-7052DDA39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9DF3-2FDE-A04D-8439-9D20D1692E57}" type="datetimeFigureOut">
              <a:rPr lang="en-US" smtClean="0"/>
              <a:t>5/13/26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BF29DF-7803-6CCE-EAC5-C92C3379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1BE550-2788-E872-2B49-0CD4B91A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9B7E-1717-ED42-B1AC-7B303BCE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08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068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81B03-316B-6055-439A-0A1781D82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DDB7BF-8495-0D57-C422-4DA93E9D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9DF3-2FDE-A04D-8439-9D20D1692E57}" type="datetimeFigureOut">
              <a:rPr lang="en-US" smtClean="0"/>
              <a:t>5/13/26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583BE7-AE08-D1D3-3D33-66DD654BF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9F93C-C4FA-E818-414A-E065824BA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9B7E-1717-ED42-B1AC-7B303BCE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798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4776C6-4535-C1D3-1DC5-E7653606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9DF3-2FDE-A04D-8439-9D20D1692E57}" type="datetimeFigureOut">
              <a:rPr lang="en-US" smtClean="0"/>
              <a:t>5/13/26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26882E-44AD-FDB5-B439-AED0EDF75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42F0F-F25E-329F-C3FA-688927EA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9B7E-1717-ED42-B1AC-7B303BCE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007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8DF66-90D3-DE69-F670-9AA8C30B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39159-1D82-6EC0-9BF5-CBA520E26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B1FA9D-1182-89E6-1581-B5C60045C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6278C-8970-5AFE-91E8-4FD981FAE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9DF3-2FDE-A04D-8439-9D20D1692E57}" type="datetimeFigureOut">
              <a:rPr lang="en-US" smtClean="0"/>
              <a:t>5/13/26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66E15-06D1-7F2F-2A81-9366B92F3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ECA11-194E-D17F-4B4A-3E11B288B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9B7E-1717-ED42-B1AC-7B303BCE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02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5A6E2-5377-6AD5-4743-6E398D204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3D05C-D70D-1088-51CF-471DE11D4E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3CA672-5584-F0E5-E33F-C57B5C3A6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20FF8-020A-2E10-6737-B72CDC90D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9DF3-2FDE-A04D-8439-9D20D1692E57}" type="datetimeFigureOut">
              <a:rPr lang="en-US" smtClean="0"/>
              <a:t>5/13/26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325793-C465-23BD-B8C2-DEC813E07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9D7882-2DFD-5144-FC33-BF3E3A379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9B7E-1717-ED42-B1AC-7B303BCE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186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63304-6D18-779B-86F6-F7DA4DE1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057CCE-1FFB-F30F-B82D-3E1217B3E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3CB85-5AE5-3A2F-04B4-D42B00E08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9DF3-2FDE-A04D-8439-9D20D1692E57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E0570-631D-6701-4BB1-D2D1EF3A0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61B81-3369-41E6-2687-8C3FFC671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9B7E-1717-ED42-B1AC-7B303BCE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71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3B1826-015E-BB0C-86B1-D8C4241A1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2D52AD-B865-A2FC-61EB-64552243C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73072-E7DD-ED72-CEE6-21B0E7596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9DF3-2FDE-A04D-8439-9D20D1692E57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8DD81-C31A-42A9-B5C3-4E9AF32C4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4B70B-3F3D-0B31-30C2-9FBC4911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9B7E-1717-ED42-B1AC-7B303BCE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095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6477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DAnderson Master Logo_Texas_V_Taglin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7" y="233558"/>
            <a:ext cx="1801284" cy="654390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376767" y="1014414"/>
            <a:ext cx="11370733" cy="79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639042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2719B-3744-1F48-8E68-99A7C7231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CFA11-6349-0E44-AAC2-812B62DD4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9" y="1253331"/>
            <a:ext cx="8939213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6460351"/>
            <a:ext cx="11266488" cy="276999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tabLst/>
              <a:defRPr sz="1200"/>
            </a:lvl1pPr>
            <a:lvl2pPr marL="0" indent="0">
              <a:spcBef>
                <a:spcPts val="0"/>
              </a:spcBef>
              <a:buNone/>
              <a:tabLst/>
              <a:defRPr sz="1200"/>
            </a:lvl2pPr>
            <a:lvl3pPr marL="0" indent="0">
              <a:spcBef>
                <a:spcPts val="0"/>
              </a:spcBef>
              <a:buNone/>
              <a:tabLst/>
              <a:defRPr sz="1200"/>
            </a:lvl3pPr>
            <a:lvl4pPr marL="0" indent="0">
              <a:spcBef>
                <a:spcPts val="0"/>
              </a:spcBef>
              <a:buNone/>
              <a:tabLst/>
              <a:defRPr sz="1200"/>
            </a:lvl4pPr>
            <a:lvl5pPr marL="0" indent="0">
              <a:spcBef>
                <a:spcPts val="0"/>
              </a:spcBef>
              <a:buNone/>
              <a:tabLst/>
              <a:defRPr sz="1200"/>
            </a:lvl5pPr>
          </a:lstStyle>
          <a:p>
            <a:pPr lvl="0"/>
            <a:r>
              <a:rPr lang="en-US"/>
              <a:t>References, footnotes.</a:t>
            </a:r>
          </a:p>
        </p:txBody>
      </p:sp>
      <p:sp>
        <p:nvSpPr>
          <p:cNvPr id="10" name="Media Placeholder 28"/>
          <p:cNvSpPr>
            <a:spLocks noGrp="1"/>
          </p:cNvSpPr>
          <p:nvPr>
            <p:ph type="media" sz="quarter" idx="11"/>
          </p:nvPr>
        </p:nvSpPr>
        <p:spPr>
          <a:xfrm>
            <a:off x="9209314" y="139700"/>
            <a:ext cx="2830286" cy="1768929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buFontTx/>
              <a:buNone/>
              <a:defRPr sz="18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3722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907B8-D8DF-19DA-CD02-B0939E2F5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000"/>
            <a:ext cx="10515600" cy="90000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33BED-F745-3D58-D5F3-072157682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2187" y="-1119965"/>
            <a:ext cx="10515600" cy="4346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AD89A9-ACD7-2389-786F-D3089FC2F9E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5864087"/>
            <a:ext cx="10515600" cy="5050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69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4392">
          <p15:clr>
            <a:srgbClr val="FBAE40"/>
          </p15:clr>
        </p15:guide>
        <p15:guide id="4" pos="7183">
          <p15:clr>
            <a:srgbClr val="FBAE40"/>
          </p15:clr>
        </p15:guide>
        <p15:guide id="5" orient="horz">
          <p15:clr>
            <a:srgbClr val="FBAE40"/>
          </p15:clr>
        </p15:guide>
        <p15:guide id="6" orient="horz" pos="4320">
          <p15:clr>
            <a:srgbClr val="FBAE40"/>
          </p15:clr>
        </p15:guide>
        <p15:guide id="7" orient="horz" pos="986">
          <p15:clr>
            <a:srgbClr val="FBAE40"/>
          </p15:clr>
        </p15:guide>
        <p15:guide id="8" orient="horz" pos="233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34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EC1E4-AE5B-4E4B-8FFD-42E8D65A5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7574B-B461-7AFA-E521-844E98227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C1FC8-043B-1A6B-5A1B-B3FEE11B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40FA-A3DB-4840-A536-E48FE955B3B0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1AFD6-A1EC-D77F-5A56-7D8F18D22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7A908-46F8-E1E2-2FF6-277ACDAAE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80BF-4437-5444-9D97-5CBA5744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305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542D6-EF56-17F9-EAB0-D6311CB27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36273-2B57-E44B-9D25-78D6CE1A5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72434-6FB1-B6CE-3FA9-AF85D0A5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40FA-A3DB-4840-A536-E48FE955B3B0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9C82B-7EB0-BD4A-3BA1-F7F094F4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9671F-5B9F-F73B-8092-6082A371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80BF-4437-5444-9D97-5CBA5744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816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7B3A1-156A-993D-6868-7C4C53FE1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28469-BBCC-A6A7-C9A8-1AE97B143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F46AA-A332-119A-29DB-86470309E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40FA-A3DB-4840-A536-E48FE955B3B0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68BEB-5CF2-9924-6045-FC8BD866B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8DAC3-3895-40D6-468E-825868D5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80BF-4437-5444-9D97-5CBA5744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434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7BCF7-B21E-0527-34F6-4B47AB8FA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B91A0-3E9A-2C81-2C28-194A303CD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7182F9-7BD2-C721-3B5E-6A988DCB2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0DDFD-0AFD-97C0-A4B0-9068A2352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40FA-A3DB-4840-A536-E48FE955B3B0}" type="datetimeFigureOut">
              <a:rPr lang="en-US" smtClean="0"/>
              <a:t>5/13/26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50F78-AB2D-3463-7642-4F785EC11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32F93-5C14-44F1-83B0-F76CD905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80BF-4437-5444-9D97-5CBA5744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372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A9EC-2AC6-5DC0-2D45-48B619E1B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79353-C1EE-F61F-21A3-414CA6CC5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2CDC53-4368-F96F-9B6C-29252576A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47ABA-ADBB-9855-40DC-05A5E67B7C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FF8BD6-33BF-F6A9-5F6A-17C7FCE49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24DD66-2B71-0217-59D3-561031FCF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40FA-A3DB-4840-A536-E48FE955B3B0}" type="datetimeFigureOut">
              <a:rPr lang="en-US" smtClean="0"/>
              <a:t>5/13/26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9BE1B-E637-6B6B-9C1D-FE299CA22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66387E-878D-C629-8472-6CE1FD3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80BF-4437-5444-9D97-5CBA5744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521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03F4E-D2D1-B968-5E40-27B8DF1F0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921EE-0F32-FE6D-2001-C743809D8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40FA-A3DB-4840-A536-E48FE955B3B0}" type="datetimeFigureOut">
              <a:rPr lang="en-US" smtClean="0"/>
              <a:t>5/13/26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977BF7-0DCD-274F-DA64-289B14CF5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F903C-2C12-28C7-43A6-58B939B74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80BF-4437-5444-9D97-5CBA5744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516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B542C6-589B-6E5A-6500-55ED0C28E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40FA-A3DB-4840-A536-E48FE955B3B0}" type="datetimeFigureOut">
              <a:rPr lang="en-US" smtClean="0"/>
              <a:t>5/13/26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6BB98F-EA00-89F2-188E-6DD2ED512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4DC08-8862-8ADC-7F9D-3932EB30F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80BF-4437-5444-9D97-5CBA5744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08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84A52-62F1-2053-CACA-E1B2264AA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DF01E-E3E6-BDFF-90B5-E00F9B8E5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630058-6B21-89DE-7B73-0F2EEE90B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5AFD6-56E4-6338-9C6C-F5EE626CA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40FA-A3DB-4840-A536-E48FE955B3B0}" type="datetimeFigureOut">
              <a:rPr lang="en-US" smtClean="0"/>
              <a:t>5/13/26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ED119-B267-2CB3-DCF4-284E95A23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07C36E-E29A-B434-9B4E-79C5EA3BC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80BF-4437-5444-9D97-5CBA5744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21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675C8-ABEC-7FF0-39FC-12910B772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83E46D-155F-9DAD-119D-A43E711F1E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E7B82-A08B-815D-9494-BCEB708CD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35648-951D-DAAA-4E82-47BB52107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40FA-A3DB-4840-A536-E48FE955B3B0}" type="datetimeFigureOut">
              <a:rPr lang="en-US" smtClean="0"/>
              <a:t>5/13/26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C76A3-7D2C-5FCD-979C-B29A2413E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D40A7-28C5-2CEE-6237-C99CFCD09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80BF-4437-5444-9D97-5CBA5744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423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5E70E-4A6A-086E-6898-3E95AB4B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3909E6-B503-C2B8-7AFB-832F93CCC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7A190-E9F0-0017-F3F3-4C12F334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40FA-A3DB-4840-A536-E48FE955B3B0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1353A-87AF-1C73-9DC3-8BE593C1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3296-934E-6DBC-05ED-D43EE9873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80BF-4437-5444-9D97-5CBA5744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11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4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82F5DA-F769-ACCB-353F-15A067B773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3F8E1F-927A-D3BB-5852-F24CBDB454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866BD-3357-476F-DF54-732FC4028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40FA-A3DB-4840-A536-E48FE955B3B0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1C9B7-DD8E-22A8-1354-03852165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67FCE-E6B8-6E22-69FF-9A75D353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80BF-4437-5444-9D97-5CBA5744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881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648500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95935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351235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380658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861670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003897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535037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041444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73505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3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840479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777782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5009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8F129-F34B-4507-A7C7-8D9E2A475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F3ED2-551D-46C5-9117-86182D8F3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1575C-720C-4523-B0F2-BA86F3D9B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80B3-8AE2-468B-B74D-2448D5DE92B4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CAF99-54CF-468D-BA05-3439DC54D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626A7-B44F-40BD-AF4D-70E61406F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18112-5115-4EE1-A535-79AA86F35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377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B3DD1-9129-4F45-9C39-0C1F7ADA6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8992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4F272-C8C9-4377-8E5E-25A2416AD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8992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4BD3A-E40D-4ECE-88C1-2F01A46E3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80B3-8AE2-468B-B74D-2448D5DE92B4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E3B02-BD1C-4553-B52B-A0C6AF06D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31796-0DD6-4FE0-B7E1-DBEA224F3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18112-5115-4EE1-A535-79AA86F35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1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85211-F425-46B8-B199-F354D7630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483C9-9C31-441E-BE7A-1CC215740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061BF-C1D4-478F-8FF8-831F229A3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80B3-8AE2-468B-B74D-2448D5DE92B4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BF6CB-C55A-4C65-8855-42354A985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7E29A-A27B-4639-8F17-A1C6F6125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18112-5115-4EE1-A535-79AA86F35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123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DDDA4-7DE6-40FB-80A8-0113E0E6D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5A2B9-5CA6-4B0E-8190-BEAC120B9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9D6A0D-9892-43E1-8F52-F80B2F49E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4730F-2CF1-427F-9962-AAD1D5266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80B3-8AE2-468B-B74D-2448D5DE92B4}" type="datetimeFigureOut">
              <a:rPr lang="en-US" smtClean="0"/>
              <a:t>5/13/26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D4BA73-80C1-4D5F-ADF9-4B28E76A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C5337-F6E8-4902-A798-2195E8B08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18112-5115-4EE1-A535-79AA86F35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233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0F0E8-2FBB-43A6-9989-DB89C28B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3332C-4CC5-4743-B762-8CF6DA665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85F0B-3690-47F9-B177-EF198516E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001D07-1FBD-4D6B-A600-70E10C1E9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5ADF1E-8FBC-48B3-BF5B-0105039D28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B4A98E-20FC-4FD0-B87B-9F99087D9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80B3-8AE2-468B-B74D-2448D5DE92B4}" type="datetimeFigureOut">
              <a:rPr lang="en-US" smtClean="0"/>
              <a:t>5/13/26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C7BE-CEC9-48CB-B087-92BF9BC50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56D5A-4DB1-4EB1-BB3E-B87320FBB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18112-5115-4EE1-A535-79AA86F35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983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53D2C-8092-44EE-9DEC-0C284CC31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0F722-8963-4F35-A0F8-9598FA5AE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80B3-8AE2-468B-B74D-2448D5DE92B4}" type="datetimeFigureOut">
              <a:rPr lang="en-US" smtClean="0"/>
              <a:t>5/13/26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77E330-C986-4346-A5E1-63CF2BFBF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991AA-8E9D-4A9F-B181-4C483380D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18112-5115-4EE1-A535-79AA86F35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971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E433F0-6CB0-406D-A123-52D29F120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80B3-8AE2-468B-B74D-2448D5DE92B4}" type="datetimeFigureOut">
              <a:rPr lang="en-US" smtClean="0"/>
              <a:t>5/13/26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7908A6-3995-45C3-9807-E7F92F1D5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E994E-4FEE-45BC-99DF-71DFBA3ED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18112-5115-4EE1-A535-79AA86F35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22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  <p:sldLayoutId id="2147484439" r:id="rId8"/>
    <p:sldLayoutId id="2147484440" r:id="rId9"/>
    <p:sldLayoutId id="2147484441" r:id="rId10"/>
    <p:sldLayoutId id="2147484442" r:id="rId11"/>
    <p:sldLayoutId id="2147484443" r:id="rId12"/>
    <p:sldLayoutId id="2147484444" r:id="rId13"/>
    <p:sldLayoutId id="2147484445" r:id="rId14"/>
    <p:sldLayoutId id="2147484446" r:id="rId15"/>
    <p:sldLayoutId id="2147484447" r:id="rId16"/>
    <p:sldLayoutId id="2147484448" r:id="rId1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EF6EF916-92D7-B547-B155-482438CDB63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6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  <p:sldLayoutId id="2147484461" r:id="rId12"/>
    <p:sldLayoutId id="2147484462" r:id="rId13"/>
    <p:sldLayoutId id="2147484463" r:id="rId14"/>
    <p:sldLayoutId id="2147484464" r:id="rId15"/>
    <p:sldLayoutId id="2147484465" r:id="rId16"/>
    <p:sldLayoutId id="2147484466" r:id="rId17"/>
    <p:sldLayoutId id="2147484467" r:id="rId18"/>
    <p:sldLayoutId id="2147484468" r:id="rId19"/>
    <p:sldLayoutId id="2147484469" r:id="rId20"/>
    <p:sldLayoutId id="2147484470" r:id="rId21"/>
    <p:sldLayoutId id="2147484471" r:id="rId22"/>
    <p:sldLayoutId id="2147484472" r:id="rId23"/>
    <p:sldLayoutId id="2147484473" r:id="rId24"/>
    <p:sldLayoutId id="2147484474" r:id="rId25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5/13/26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496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4" r:id="rId1"/>
    <p:sldLayoutId id="2147484605" r:id="rId2"/>
    <p:sldLayoutId id="2147484606" r:id="rId3"/>
    <p:sldLayoutId id="2147484607" r:id="rId4"/>
    <p:sldLayoutId id="2147484608" r:id="rId5"/>
    <p:sldLayoutId id="2147484609" r:id="rId6"/>
    <p:sldLayoutId id="2147484610" r:id="rId7"/>
    <p:sldLayoutId id="2147484611" r:id="rId8"/>
    <p:sldLayoutId id="2147484612" r:id="rId9"/>
    <p:sldLayoutId id="2147484613" r:id="rId10"/>
    <p:sldLayoutId id="2147484614" r:id="rId11"/>
    <p:sldLayoutId id="2147484615" r:id="rId12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009C06-5537-1AD7-570E-C508889BE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FAA5B-55BF-A38F-EE2F-0DBECE14E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53E17-0A7B-EE67-6B29-272FA563C5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869DF3-2FDE-A04D-8439-9D20D1692E57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384E9-233B-AC35-9B7B-91D6A7306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57098-CA17-F022-297F-0836B48C2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F39B7E-1717-ED42-B1AC-7B303BCE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4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7" r:id="rId1"/>
    <p:sldLayoutId id="2147484618" r:id="rId2"/>
    <p:sldLayoutId id="2147484619" r:id="rId3"/>
    <p:sldLayoutId id="2147484620" r:id="rId4"/>
    <p:sldLayoutId id="2147484621" r:id="rId5"/>
    <p:sldLayoutId id="2147484622" r:id="rId6"/>
    <p:sldLayoutId id="2147484623" r:id="rId7"/>
    <p:sldLayoutId id="2147484624" r:id="rId8"/>
    <p:sldLayoutId id="2147484625" r:id="rId9"/>
    <p:sldLayoutId id="2147484626" r:id="rId10"/>
    <p:sldLayoutId id="2147484627" r:id="rId11"/>
    <p:sldLayoutId id="2147484628" r:id="rId12"/>
    <p:sldLayoutId id="2147484629" r:id="rId13"/>
    <p:sldLayoutId id="2147484630" r:id="rId14"/>
    <p:sldLayoutId id="214748465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9F05A7-8478-CD48-9BD2-C13BD1C8D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48213-6880-17CF-7086-6494E81C3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9FB1C-0E63-E487-D7A4-737EEF9EF0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E540FA-A3DB-4840-A536-E48FE955B3B0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E68E4-319B-AC71-C8BB-018C0F46B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AFD1C-4239-064C-A8DF-D24A50F76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0B80BF-4437-5444-9D97-5CBA57446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5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08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4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  <p:sldLayoutId id="214748465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AFC857-0727-411A-B9A9-7090BDDA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05C33-3EE4-4EEE-9E21-0F6D98A32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31F47-D11E-4035-99F1-B2AE7CAFC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380B3-8AE2-468B-B74D-2448D5DE92B4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8463A-AC74-4522-8A67-6F618D6C7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5C80D-D045-4E56-86E0-69343ECB6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18112-5115-4EE1-A535-79AA86F35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0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8" r:id="rId1"/>
    <p:sldLayoutId id="2147484659" r:id="rId2"/>
    <p:sldLayoutId id="2147484660" r:id="rId3"/>
    <p:sldLayoutId id="2147484661" r:id="rId4"/>
    <p:sldLayoutId id="2147484662" r:id="rId5"/>
    <p:sldLayoutId id="2147484663" r:id="rId6"/>
    <p:sldLayoutId id="2147484664" r:id="rId7"/>
    <p:sldLayoutId id="2147484665" r:id="rId8"/>
    <p:sldLayoutId id="2147484666" r:id="rId9"/>
    <p:sldLayoutId id="2147484667" r:id="rId10"/>
    <p:sldLayoutId id="2147484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7" Type="http://schemas.microsoft.com/office/2007/relationships/hdphoto" Target="../media/hdphoto4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6.png"/><Relationship Id="rId5" Type="http://schemas.openxmlformats.org/officeDocument/2006/relationships/image" Target="../media/image25.tif"/><Relationship Id="rId4" Type="http://schemas.openxmlformats.org/officeDocument/2006/relationships/image" Target="../media/image24.t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1.xml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6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0.xml"/><Relationship Id="rId5" Type="http://schemas.microsoft.com/office/2007/relationships/hdphoto" Target="../media/hdphoto11.wdp"/><Relationship Id="rId4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9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6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6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75.png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6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6.xml"/><Relationship Id="rId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37DCA-7316-FF11-297D-BD8116CD1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87B4E822-EA14-65B9-E2A7-2647C646C6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669936"/>
            <a:ext cx="12192000" cy="822960"/>
          </a:xfrm>
        </p:spPr>
        <p:txBody>
          <a:bodyPr wrap="square" anchor="ctr">
            <a:noAutofit/>
          </a:bodyPr>
          <a:lstStyle/>
          <a:p>
            <a:pPr>
              <a:lnSpc>
                <a:spcPts val="3900"/>
              </a:lnSpc>
              <a:spcBef>
                <a:spcPts val="2400"/>
              </a:spcBef>
            </a:pPr>
            <a:r>
              <a:rPr lang="en-US" sz="3800" dirty="0"/>
              <a:t>Immunotherapeutic Approaches for Endometrial Cancer</a:t>
            </a:r>
            <a:endParaRPr lang="en-US" sz="3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67930F82-D22E-23B7-61C5-66C08A369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5650" y="5445224"/>
            <a:ext cx="6300700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lvl="0" algn="ctr" defTabSz="914400" eaLnBrk="0" hangingPunct="0">
              <a:lnSpc>
                <a:spcPts val="3440"/>
              </a:lnSpc>
              <a:spcAft>
                <a:spcPts val="0"/>
              </a:spcAft>
              <a:buClr>
                <a:srgbClr val="000000"/>
              </a:buClr>
              <a:buSzPct val="80000"/>
              <a:defRPr/>
            </a:pPr>
            <a:r>
              <a:rPr lang="en-US" altLang="x-none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Dana M Chase, MD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5E60DD1B-F514-6D33-EBFA-C8C0A2AD6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00624"/>
            <a:ext cx="121920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0" algn="ctr" defTabSz="914400" eaLnBrk="0" hangingPunct="0">
              <a:lnSpc>
                <a:spcPts val="2960"/>
              </a:lnSpc>
              <a:defRPr/>
            </a:pPr>
            <a:r>
              <a:rPr lang="en-US" sz="3200" dirty="0">
                <a:solidFill>
                  <a:srgbClr val="022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Karpen, MPAS, PA-C</a:t>
            </a:r>
          </a:p>
          <a:p>
            <a:pPr algn="ctr" defTabSz="914400" eaLnBrk="0" hangingPunct="0">
              <a:lnSpc>
                <a:spcPts val="2960"/>
              </a:lnSpc>
              <a:defRPr/>
            </a:pPr>
            <a:r>
              <a:rPr lang="en-US" sz="3200" dirty="0">
                <a:solidFill>
                  <a:srgbClr val="022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 Alejandro Rauh-Hain, MD, MPH</a:t>
            </a:r>
          </a:p>
          <a:p>
            <a:pPr lvl="0" algn="ctr" defTabSz="914400" eaLnBrk="0" hangingPunct="0">
              <a:lnSpc>
                <a:spcPts val="2960"/>
              </a:lnSpc>
              <a:defRPr/>
            </a:pPr>
            <a:r>
              <a:rPr lang="en-US" sz="3200" dirty="0">
                <a:solidFill>
                  <a:srgbClr val="022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Jaclyn Shaver, MS, APRN, CNP, WHNP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EB37ED1E-294A-2ED9-220D-F455124F7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3501008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A09EDF-F250-4915-4CB1-60B38533D095}"/>
              </a:ext>
            </a:extLst>
          </p:cNvPr>
          <p:cNvSpPr txBox="1"/>
          <p:nvPr/>
        </p:nvSpPr>
        <p:spPr>
          <a:xfrm>
            <a:off x="-4572" y="1196752"/>
            <a:ext cx="12196571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500" b="0" i="1" dirty="0">
                <a:solidFill>
                  <a:srgbClr val="0155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Complimentary NCPD Symposium Series Held During the 51</a:t>
            </a:r>
            <a:r>
              <a:rPr lang="en-US" sz="2500" b="0" i="1" baseline="30000" dirty="0">
                <a:solidFill>
                  <a:srgbClr val="0155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500" b="0" i="1" dirty="0">
                <a:solidFill>
                  <a:srgbClr val="0155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Annual ONS Congress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094ECC-3E55-B553-AED8-2D30B263B442}"/>
              </a:ext>
            </a:extLst>
          </p:cNvPr>
          <p:cNvSpPr txBox="1"/>
          <p:nvPr/>
        </p:nvSpPr>
        <p:spPr>
          <a:xfrm>
            <a:off x="0" y="187775"/>
            <a:ext cx="12192000" cy="111825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4040"/>
              </a:lnSpc>
              <a:defRPr/>
            </a:pPr>
            <a:r>
              <a:rPr lang="en-US" sz="3500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 Advances in Cancer Care — New Paradigms, </a:t>
            </a:r>
            <a:br>
              <a:rPr lang="en-US" sz="3500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500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 Agents and What It Means for the Oncology Nurse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72B8510-BBF0-A19B-F42F-F0DBFFA47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2430867"/>
            <a:ext cx="12192000" cy="104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lnSpc>
                <a:spcPts val="3900"/>
              </a:lnSpc>
              <a:spcBef>
                <a:spcPts val="0"/>
              </a:spcBef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Thursday, May 14, 2026</a:t>
            </a:r>
          </a:p>
          <a:p>
            <a:pPr>
              <a:lnSpc>
                <a:spcPts val="3900"/>
              </a:lnSpc>
              <a:spcBef>
                <a:spcPts val="0"/>
              </a:spcBef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6:00 AM – 7:30 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142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920479" y="1686530"/>
            <a:ext cx="9354312" cy="64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lIns="274320" anchor="ctr"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Review Program Slides: A link to the program slides will be posted in the chat room at the start of the program.</a:t>
            </a: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1920479" y="2824212"/>
            <a:ext cx="9354312" cy="64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lIns="274320" anchor="ctr"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Answer Survey Questions: Complete the pre- and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postmeeting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surveys. Survey questions will be discussed throughout the meeting.</a:t>
            </a: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1920479" y="4013398"/>
            <a:ext cx="9354312" cy="64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lIns="274320" anchor="ctr"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Ask a Question: Submit a challenging case or question for discussion using the Zoom chat room.</a:t>
            </a: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1920479" y="5219346"/>
            <a:ext cx="9354312" cy="64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lIns="274320" anchor="ctr"/>
          <a:lstStyle/>
          <a:p>
            <a:pPr marL="0" marR="0" lvl="0" indent="0" algn="l" defTabSz="4556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Get NCPD Credit: An NCPD credit link will be provided in the chat room at the conclusion of the program.</a:t>
            </a:r>
          </a:p>
        </p:txBody>
      </p:sp>
      <p:pic>
        <p:nvPicPr>
          <p:cNvPr id="27" name="Picture 26" descr="ASCO-GI-16_iPad-icons_v1fr-slid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9" y="1640304"/>
            <a:ext cx="1005840" cy="769902"/>
          </a:xfrm>
          <a:prstGeom prst="rect">
            <a:avLst/>
          </a:prstGeom>
        </p:spPr>
      </p:pic>
      <p:pic>
        <p:nvPicPr>
          <p:cNvPr id="28" name="Picture 27" descr="ASCO-GI-16_iPad-icons_v1fr-questio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9" y="3983960"/>
            <a:ext cx="1005840" cy="776111"/>
          </a:xfrm>
          <a:prstGeom prst="rect">
            <a:avLst/>
          </a:prstGeom>
        </p:spPr>
      </p:pic>
      <p:pic>
        <p:nvPicPr>
          <p:cNvPr id="29" name="Picture 28" descr="ASCO-GI-16_iPad-icons_v1fr-surve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9" y="2809741"/>
            <a:ext cx="1005840" cy="774684"/>
          </a:xfrm>
          <a:prstGeom prst="rect">
            <a:avLst/>
          </a:prstGeom>
        </p:spPr>
      </p:pic>
      <p:pic>
        <p:nvPicPr>
          <p:cNvPr id="30" name="Picture 29" descr="ASCO-GI-16_iPad-icons_v1fr-cm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9" y="5159605"/>
            <a:ext cx="1005840" cy="76517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143000"/>
          </a:xfrm>
        </p:spPr>
        <p:txBody>
          <a:bodyPr/>
          <a:lstStyle/>
          <a:p>
            <a:r>
              <a:rPr lang="en-US" dirty="0"/>
              <a:t>Clinicians Attending via Zoom</a:t>
            </a:r>
          </a:p>
        </p:txBody>
      </p:sp>
    </p:spTree>
    <p:extLst>
      <p:ext uri="{BB962C8B-B14F-4D97-AF65-F5344CB8AC3E}">
        <p14:creationId xmlns:p14="http://schemas.microsoft.com/office/powerpoint/2010/main" val="31480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E4FCA9-0DE7-FAFE-3BCD-2E5A6D733507}"/>
              </a:ext>
            </a:extLst>
          </p:cNvPr>
          <p:cNvSpPr txBox="1"/>
          <p:nvPr/>
        </p:nvSpPr>
        <p:spPr>
          <a:xfrm>
            <a:off x="875159" y="2154136"/>
            <a:ext cx="40603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  Progression of disease and discontinued Lenvatinib + Pembrolizumab in 1/2024 (1.5 years)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Started on letrozole, transitioned to megestrol acetate/tamoxifen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9/2024 deceased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3EB63-CA35-AEFF-7BA8-A98488828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375" y="1177126"/>
            <a:ext cx="5949948" cy="44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979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F4AD3-EA74-C937-F689-5D0A14214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F2D44-96E2-DE7B-E50E-4E12E523A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97C29-A499-52ED-8C74-3B6C99F7F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pembrolizumab/lenvatinib your preferred second-line regimen for most patients with relapsed/refractory (R/R) MSS/pMMR EC? Would you currently recommend this combination for patients with R/R MSI-H/dMMR EC under any circumstances? </a:t>
            </a:r>
          </a:p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Would you rechallenge with an immune checkpoint inhibitor-containing regimen, namely pembrolizumab/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lenvatinib, in a patient who has received chemoimmunotherapy in the front-line setting? </a:t>
            </a:r>
          </a:p>
        </p:txBody>
      </p:sp>
    </p:spTree>
    <p:extLst>
      <p:ext uri="{BB962C8B-B14F-4D97-AF65-F5344CB8AC3E}">
        <p14:creationId xmlns:p14="http://schemas.microsoft.com/office/powerpoint/2010/main" val="176213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A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290560" y="0"/>
            <a:ext cx="3901440" cy="6858000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0" y="5486400"/>
            <a:ext cx="8290560" cy="1371600"/>
          </a:xfrm>
          <a:prstGeom prst="rect">
            <a:avLst/>
          </a:prstGeom>
          <a:solidFill>
            <a:srgbClr val="122840"/>
          </a:solidFill>
          <a:ln w="12700">
            <a:solidFill>
              <a:srgbClr val="122840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609600" y="1097280"/>
            <a:ext cx="7315200" cy="2926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Toxicities with</a:t>
            </a:r>
            <a:endParaRPr kumimoji="0" lang="en-US" sz="4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Lenvatinib/Pembrolizumab</a:t>
            </a:r>
            <a:endParaRPr kumimoji="0" lang="en-US" sz="4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609600" y="4389120"/>
            <a:ext cx="73152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A8C8E0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Sarah Karpen, PA-C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609600" y="5059680"/>
            <a:ext cx="731520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7AAEC8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UC San Diego Health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7AAEC8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Division of Gynecologic Oncology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365760" y="97536"/>
            <a:ext cx="11460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Agenda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0" y="6522720"/>
            <a:ext cx="12192000" cy="341376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365760" y="6522720"/>
            <a:ext cx="11460480" cy="341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UC San Diego Health — Division of Gynecologic Oncology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26720" y="1158240"/>
            <a:ext cx="512064" cy="512064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426720" y="1158240"/>
            <a:ext cx="5120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97280" y="1158240"/>
            <a:ext cx="1072896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Incidence, severity, timing, and management of adverse events (AEs) observed in patients with endometrial cancer (EC) receiving lenvatinib/pembrolizumab</a:t>
            </a:r>
            <a:endParaRPr kumimoji="0" lang="en-US" sz="1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hape 7"/>
          <p:cNvSpPr/>
          <p:nvPr/>
        </p:nvSpPr>
        <p:spPr>
          <a:xfrm>
            <a:off x="426720" y="2353056"/>
            <a:ext cx="512064" cy="512064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26720" y="2353056"/>
            <a:ext cx="5120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097280" y="2353056"/>
            <a:ext cx="1072896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Approaches to encourage adequate nutrition among patients receiving lenvatinib/pembrolizumab</a:t>
            </a:r>
            <a:endParaRPr kumimoji="0" lang="en-US" sz="1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426720" y="3547872"/>
            <a:ext cx="512064" cy="512064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426720" y="3547872"/>
            <a:ext cx="5120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097280" y="3547872"/>
            <a:ext cx="1072896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Initial dosing and dose-modification strategies for lenvatinib/pembrolizumab in EC; available data exploring the impact of lenvatinib dose reductions on antitumor activity</a:t>
            </a:r>
            <a:endParaRPr kumimoji="0" lang="en-US" sz="1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426720" y="4742688"/>
            <a:ext cx="512064" cy="512064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426720" y="4742688"/>
            <a:ext cx="5120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097280" y="4742688"/>
            <a:ext cx="1072896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Strategies to determine the cause of toxicities that could stem from either lenvatinib or pembrolizumab in patients receiving the combination</a:t>
            </a:r>
            <a:endParaRPr kumimoji="0" lang="en-US" sz="1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365760" y="97536"/>
            <a:ext cx="11460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Case Study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0" y="6522720"/>
            <a:ext cx="12192000" cy="341376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365760" y="6522720"/>
            <a:ext cx="11460480" cy="341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UC San Diego Health — Division of Gynecologic Oncology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4"/>
          <p:cNvSpPr/>
          <p:nvPr/>
        </p:nvSpPr>
        <p:spPr>
          <a:xfrm>
            <a:off x="365760" y="1036320"/>
            <a:ext cx="11460480" cy="633984"/>
          </a:xfrm>
          <a:prstGeom prst="rect">
            <a:avLst/>
          </a:prstGeom>
          <a:solidFill>
            <a:srgbClr val="E8F2F7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487680" y="1036320"/>
            <a:ext cx="11216640" cy="6339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1A3A5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70-year-old female | PMH: HTN, HLD, aortic stenosis | Stage IIIC pMMR HER2 3+ papillary serous uterine cancer — platinum refractory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365760" y="1804416"/>
            <a:ext cx="548640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D7A8A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Surgical History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365760" y="2170176"/>
            <a:ext cx="5364480" cy="1950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Exploratory laparotomy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Total abdominal hysterectomy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Bilateral salpingo-oophorectomy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Tumor debulking &amp; omentectomy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Pelvic and para-aortic lymphadenectomies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217920" y="1804416"/>
            <a:ext cx="548640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D7A8A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Molecular Profile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217920" y="2170176"/>
            <a:ext cx="5608320" cy="1706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p53 abnormal (overexpression)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MMR status: pMMR — MLH1, PMS2, MSH2, MSH6 all intact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Estrogen receptor positive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HER2 positive (3+)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365760" y="4084320"/>
            <a:ext cx="1146048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D7A8A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Treatment Course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365760" y="4450080"/>
            <a:ext cx="11460480" cy="13411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Carboplatin/paclitaxel/trastuzumab × 9 cycles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Progression on imaging with new metastases to distant lymph nodes in the chest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Started lenvatinib 14 mg daily + pembrolizumab 200mg IV every 3 weeks</a:t>
            </a:r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365760" y="97536"/>
            <a:ext cx="11460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Considerations for Starting Lenvatinib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0" y="6522720"/>
            <a:ext cx="12192000" cy="341376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365760" y="6522720"/>
            <a:ext cx="11460480" cy="341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UC San Diego Health — Division of Gynecologic Oncology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426720" y="1036320"/>
            <a:ext cx="1133856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3" b="0" i="1" u="none" strike="noStrike" kern="1200" cap="none" spc="0" normalizeH="0" baseline="0" noProof="0" dirty="0">
                <a:ln>
                  <a:noFill/>
                </a:ln>
                <a:solidFill>
                  <a:srgbClr val="4A6080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This patient presented with progressive aortic stenosis (moderate → severe) identified on routine ECHO during trastuzumab therapy.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5"/>
          <p:cNvSpPr/>
          <p:nvPr/>
        </p:nvSpPr>
        <p:spPr>
          <a:xfrm>
            <a:off x="365760" y="1828800"/>
            <a:ext cx="5486400" cy="1889760"/>
          </a:xfrm>
          <a:prstGeom prst="rect">
            <a:avLst/>
          </a:prstGeom>
          <a:solidFill>
            <a:srgbClr val="E8F2F7"/>
          </a:solidFill>
          <a:ln w="1905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6"/>
          <p:cNvSpPr/>
          <p:nvPr/>
        </p:nvSpPr>
        <p:spPr>
          <a:xfrm>
            <a:off x="365760" y="1828800"/>
            <a:ext cx="85344" cy="1889760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548640" y="1926336"/>
            <a:ext cx="5181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3" b="1" i="0" u="none" strike="noStrike" kern="1200" cap="none" spc="0" normalizeH="0" baseline="0" noProof="0" dirty="0">
                <a:ln>
                  <a:noFill/>
                </a:ln>
                <a:solidFill>
                  <a:srgbClr val="1A3A5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Cardiac Evaluation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48640" y="2292096"/>
            <a:ext cx="5181600" cy="13411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Patient evaluated by cardiology prior to initiating lenvatinib. Dose pre-emptively reduced to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14 mg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daily given severe aortic stenosis.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6217920" y="1828800"/>
            <a:ext cx="5486400" cy="1889760"/>
          </a:xfrm>
          <a:prstGeom prst="rect">
            <a:avLst/>
          </a:prstGeom>
          <a:solidFill>
            <a:srgbClr val="E8F2F7"/>
          </a:solidFill>
          <a:ln w="1905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217920" y="1828800"/>
            <a:ext cx="85344" cy="1889760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400800" y="1926336"/>
            <a:ext cx="5181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3" b="1" i="0" u="none" strike="noStrike" kern="1200" cap="none" spc="0" normalizeH="0" baseline="0" noProof="0" dirty="0">
                <a:ln>
                  <a:noFill/>
                </a:ln>
                <a:solidFill>
                  <a:srgbClr val="1A3A5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Cardiovascular Risks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400800" y="2292096"/>
            <a:ext cx="5181600" cy="13411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TKIs carry risk for rapid hypertension, which can precipitate cardiac stress, heart failure, pulmonary edema, myocardial infarction, and arrhythmias — particularly with pre-existing valvular disease.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365760" y="3901440"/>
            <a:ext cx="5486400" cy="1889760"/>
          </a:xfrm>
          <a:prstGeom prst="rect">
            <a:avLst/>
          </a:prstGeom>
          <a:solidFill>
            <a:srgbClr val="E8F2F7"/>
          </a:solidFill>
          <a:ln w="1905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365760" y="3901440"/>
            <a:ext cx="85344" cy="1889760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548640" y="3998976"/>
            <a:ext cx="5181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3" b="1" i="0" u="none" strike="noStrike" kern="1200" cap="none" spc="0" normalizeH="0" baseline="0" noProof="0" dirty="0">
                <a:ln>
                  <a:noFill/>
                </a:ln>
                <a:solidFill>
                  <a:srgbClr val="1A3A5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Baseline Medications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548640" y="4364736"/>
            <a:ext cx="5181600" cy="13411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Patient was already on atenolol and lisinopril (antihypertensives), atorvastatin, and aspirin — facilitating proactive blood pressure management.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6217920" y="3901440"/>
            <a:ext cx="5486400" cy="1889760"/>
          </a:xfrm>
          <a:prstGeom prst="rect">
            <a:avLst/>
          </a:prstGeom>
          <a:solidFill>
            <a:srgbClr val="E8F2F7"/>
          </a:solidFill>
          <a:ln w="1905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6217920" y="3901440"/>
            <a:ext cx="85344" cy="1889760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6400800" y="3998976"/>
            <a:ext cx="5181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3" b="1" i="0" u="none" strike="noStrike" kern="1200" cap="none" spc="0" normalizeH="0" baseline="0" noProof="0" dirty="0">
                <a:ln>
                  <a:noFill/>
                </a:ln>
                <a:solidFill>
                  <a:srgbClr val="1A3A5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CYP3A4 Considerations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400800" y="4364736"/>
            <a:ext cx="5181600" cy="13411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Nondihydropyridine calcium channel blockers (verapamil, diltiazem) should be avoided due to CYP3A4 drug interactions with lenvatinib.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365760" y="97536"/>
            <a:ext cx="11460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Incidence, Severity &amp; Timing of Adverse Events (KEYNOTE-775)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0" y="6522720"/>
            <a:ext cx="12192000" cy="341376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365760" y="6522720"/>
            <a:ext cx="11460480" cy="341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UC San Diego Health — Division of Gynecologic Oncology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4"/>
          <p:cNvSpPr/>
          <p:nvPr/>
        </p:nvSpPr>
        <p:spPr>
          <a:xfrm>
            <a:off x="1645927" y="1213104"/>
            <a:ext cx="3535680" cy="2011680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1589319" y="1283644"/>
            <a:ext cx="3535680" cy="1036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~89%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1532711" y="2176272"/>
            <a:ext cx="3535680" cy="8778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8C8E0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had a grade ≥3 adverse event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827519" y="1188720"/>
            <a:ext cx="3535680" cy="2011680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328160" y="1121664"/>
            <a:ext cx="3535680" cy="1036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1.9 o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897187" y="2200656"/>
            <a:ext cx="3535680" cy="8778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8C8E0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median time to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A8C8E0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lenvatinib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8C8E0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dose reduction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897187" y="1308899"/>
            <a:ext cx="3535680" cy="1036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1.9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mo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8229600" y="2097024"/>
            <a:ext cx="3535680" cy="8778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426720" y="3267456"/>
            <a:ext cx="1133856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3" b="0" i="1" u="none" strike="noStrike" kern="1200" cap="none" spc="0" normalizeH="0" baseline="0" noProof="0" dirty="0">
                <a:ln>
                  <a:noFill/>
                </a:ln>
                <a:solidFill>
                  <a:srgbClr val="4A6080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Nearly all patients experienced an adverse event, with most AEs occurring within the first 3 months of therapy.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426720" y="3840480"/>
            <a:ext cx="1133856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>
                <a:ln>
                  <a:noFill/>
                </a:ln>
                <a:solidFill>
                  <a:srgbClr val="0D7A8A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Hypertension Management - </a:t>
            </a: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0D7A8A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most significant AE up to 64% of patients compared to 5.2% with chemo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426720" y="4267200"/>
            <a:ext cx="11338560" cy="1584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33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Monitor blood pressure proactively at baseline and throughout treatment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33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First-line antihypertensives: ACE inhibitors or ARBs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33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Avoid nondihydropyridine calcium channel blockers (verapamil, diltiazem) — CYP3A4 interactions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365760" y="97536"/>
            <a:ext cx="11460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Gastrointestinal Toxicities: Within 1-4 Weeks 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0" y="6522720"/>
            <a:ext cx="12192000" cy="341376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365760" y="6522720"/>
            <a:ext cx="11460480" cy="341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UC San Diego Health — Division of Gynecologic Oncology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26720" y="1036320"/>
            <a:ext cx="3535680" cy="1158240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426720" y="1036320"/>
            <a:ext cx="3535680" cy="1158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55% — Diarrhea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6"/>
          <p:cNvSpPr/>
          <p:nvPr/>
        </p:nvSpPr>
        <p:spPr>
          <a:xfrm>
            <a:off x="4303776" y="1036320"/>
            <a:ext cx="3535680" cy="1158240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4303776" y="1036320"/>
            <a:ext cx="3535680" cy="1158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49% — Nausea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8180832" y="1036320"/>
            <a:ext cx="3535680" cy="1158240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180832" y="1036320"/>
            <a:ext cx="3535680" cy="1158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37% — Vomiting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26720" y="2316480"/>
            <a:ext cx="670560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3A5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Diarrhea Grading &amp; Management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Table 0"/>
          <p:cNvGraphicFramePr>
            <a:graphicFrameLocks noGrp="1"/>
          </p:cNvGraphicFramePr>
          <p:nvPr/>
        </p:nvGraphicFramePr>
        <p:xfrm>
          <a:off x="426720" y="2743200"/>
          <a:ext cx="6705600" cy="2910840"/>
        </p:xfrm>
        <a:graphic>
          <a:graphicData uri="http://schemas.openxmlformats.org/drawingml/2006/table">
            <a:tbl>
              <a:tblPr/>
              <a:tblGrid>
                <a:gridCol w="1036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512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Grade</a:t>
                      </a:r>
                      <a:endParaRPr lang="en-US" sz="13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3A5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Definition</a:t>
                      </a:r>
                      <a:endParaRPr lang="en-US" sz="13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3A5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Management</a:t>
                      </a:r>
                      <a:endParaRPr lang="en-US" sz="13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3A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Grade 1</a:t>
                      </a:r>
                      <a:endParaRPr lang="en-US" sz="13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7A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dirty="0">
                          <a:solidFill>
                            <a:srgbClr val="1E2D3D"/>
                          </a:solidFill>
                        </a:rPr>
                        <a:t>&lt;4 stools/day over baseline</a:t>
                      </a:r>
                      <a:endParaRPr lang="en-US" sz="12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>
                          <a:solidFill>
                            <a:srgbClr val="1E2D3D"/>
                          </a:solidFill>
                        </a:rPr>
                        <a:t>Supportive care: hydration, bland/low-fiber diet, avoid greasy foods, caffeine, alcohol, dairy</a:t>
                      </a:r>
                      <a:endParaRPr lang="en-US" sz="1100" dirty="0"/>
                    </a:p>
                    <a:p>
                      <a:pPr marL="0" indent="0">
                        <a:buNone/>
                      </a:pPr>
                      <a:r>
                        <a:rPr lang="en-US" sz="1100" b="1" dirty="0">
                          <a:solidFill>
                            <a:srgbClr val="1E2D3D"/>
                          </a:solidFill>
                        </a:rPr>
                        <a:t>Loperamide: </a:t>
                      </a:r>
                      <a:r>
                        <a:rPr lang="en-US" sz="1100" dirty="0">
                          <a:solidFill>
                            <a:srgbClr val="1E2D3D"/>
                          </a:solidFill>
                        </a:rPr>
                        <a:t>4 mg initially, then 2 mg after each loose stool (max 16 mg/day)</a:t>
                      </a:r>
                      <a:endParaRPr lang="en-US" sz="11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552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Grade 2</a:t>
                      </a:r>
                      <a:endParaRPr lang="en-US" sz="13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7A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dirty="0">
                          <a:solidFill>
                            <a:srgbClr val="1E2D3D"/>
                          </a:solidFill>
                        </a:rPr>
                        <a:t>4–6 stools/day</a:t>
                      </a:r>
                      <a:endParaRPr lang="en-US" sz="12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>
                          <a:solidFill>
                            <a:srgbClr val="1E2D3D"/>
                          </a:solidFill>
                        </a:rPr>
                        <a:t>Continue loperamide; add </a:t>
                      </a:r>
                      <a:r>
                        <a:rPr lang="en-US" sz="1100" b="1" dirty="0">
                          <a:solidFill>
                            <a:srgbClr val="1E2D3D"/>
                          </a:solidFill>
                        </a:rPr>
                        <a:t>diphenoxylate/atropine </a:t>
                      </a:r>
                      <a:r>
                        <a:rPr lang="en-US" sz="1100" b="1" dirty="0" err="1">
                          <a:solidFill>
                            <a:srgbClr val="1E2D3D"/>
                          </a:solidFill>
                        </a:rPr>
                        <a:t>Lomitil</a:t>
                      </a:r>
                      <a:r>
                        <a:rPr lang="en-US" sz="1100" b="1" dirty="0">
                          <a:solidFill>
                            <a:srgbClr val="1E2D3D"/>
                          </a:solidFill>
                        </a:rPr>
                        <a:t> </a:t>
                      </a:r>
                      <a:r>
                        <a:rPr lang="en-US" sz="1100" dirty="0">
                          <a:solidFill>
                            <a:srgbClr val="1E2D3D"/>
                          </a:solidFill>
                        </a:rPr>
                        <a:t>(1–2 tabs q6h PRN, max 8/day); consider bulk-forming agents</a:t>
                      </a:r>
                      <a:endParaRPr lang="en-US" sz="1100" dirty="0"/>
                    </a:p>
                    <a:p>
                      <a:pPr marL="0" indent="0">
                        <a:buNone/>
                      </a:pPr>
                      <a:r>
                        <a:rPr lang="en-US" sz="1100" dirty="0">
                          <a:solidFill>
                            <a:srgbClr val="1E2D3D"/>
                          </a:solidFill>
                        </a:rPr>
                        <a:t>Hold lenvatinib if persistent; resume when resolved to grade 1</a:t>
                      </a:r>
                      <a:endParaRPr lang="en-US" sz="11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36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Grade 3</a:t>
                      </a:r>
                      <a:endParaRPr lang="en-US" sz="13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0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dirty="0">
                          <a:solidFill>
                            <a:srgbClr val="1E2D3D"/>
                          </a:solidFill>
                        </a:rPr>
                        <a:t>≥7 stools/day or hospitalization</a:t>
                      </a:r>
                      <a:endParaRPr lang="en-US" sz="12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>
                          <a:solidFill>
                            <a:srgbClr val="1E2D3D"/>
                          </a:solidFill>
                        </a:rPr>
                        <a:t>Hospitalize; hold lenvatinib; resume at reduced dose once improved</a:t>
                      </a:r>
                      <a:endParaRPr lang="en-US" sz="11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Grade 4</a:t>
                      </a:r>
                      <a:endParaRPr lang="en-US" sz="13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0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dirty="0">
                          <a:solidFill>
                            <a:srgbClr val="1E2D3D"/>
                          </a:solidFill>
                        </a:rPr>
                        <a:t>Life-threatening</a:t>
                      </a:r>
                      <a:endParaRPr lang="en-US" sz="12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>
                          <a:solidFill>
                            <a:srgbClr val="1E2D3D"/>
                          </a:solidFill>
                        </a:rPr>
                        <a:t>Discontinue lenvatinib</a:t>
                      </a:r>
                      <a:endParaRPr lang="en-US" sz="11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Text 11"/>
          <p:cNvSpPr/>
          <p:nvPr/>
        </p:nvSpPr>
        <p:spPr>
          <a:xfrm>
            <a:off x="7802880" y="2316480"/>
            <a:ext cx="396240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3A5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Nausea &amp; Vomiting Management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802880" y="2743200"/>
            <a:ext cx="39624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Standard antiemetics: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ondansetron, prochlorperazine, metoclopramide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802880" y="3901440"/>
            <a:ext cx="396240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3A5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General GI Dietary Guidance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7802880" y="4291584"/>
            <a:ext cx="3962400" cy="1828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BRAT-type foods (bland, low-fiber)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Avoid greasy, spicy, or high-fiber foods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Avoid caffeine, alcohol, and dairy if symptoms worsen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Increase oral hydration and electrolyte intake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365760" y="97536"/>
            <a:ext cx="11460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Nutritional Support &amp; Management of Weight Loss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0" y="6522720"/>
            <a:ext cx="12192000" cy="341376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365760" y="6522720"/>
            <a:ext cx="11460480" cy="341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UC San Diego Health — Division of Gynecologic Oncology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4"/>
          <p:cNvSpPr/>
          <p:nvPr/>
        </p:nvSpPr>
        <p:spPr>
          <a:xfrm>
            <a:off x="365760" y="1072896"/>
            <a:ext cx="3779520" cy="463296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487680" y="1072896"/>
            <a:ext cx="353568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Prehabilitation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365760" y="1584960"/>
            <a:ext cx="3779520" cy="2316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Dietary counseling before therapy begins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Dental evaluation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Psychosocial support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Referral to a registered dietitian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hape 7"/>
          <p:cNvSpPr/>
          <p:nvPr/>
        </p:nvSpPr>
        <p:spPr>
          <a:xfrm>
            <a:off x="4328160" y="1072896"/>
            <a:ext cx="3779520" cy="463296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450080" y="1072896"/>
            <a:ext cx="353568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For Decreased Appetite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328160" y="1584960"/>
            <a:ext cx="3779520" cy="2316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Increase feeding frequency (smaller, more frequent meals)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Limit fluids with food intake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Encourage calorie-dense, nutrient-rich foods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Avocados, nuts, nut butters, plant-based fat sources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8290560" y="1072896"/>
            <a:ext cx="3779520" cy="463296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8412480" y="1072896"/>
            <a:ext cx="353568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For Stomatitis / Mucositis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8290560" y="1584960"/>
            <a:ext cx="3779520" cy="2316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Avoid crunchy, spicy, acidic, or hot foods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Encourage soft foods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Gentle tooth brushing; bland rinses with salt water or baking soda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Prescribe dexamethasone rinse or 'magic mouthwash'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365760" y="4084320"/>
            <a:ext cx="11460480" cy="1828800"/>
          </a:xfrm>
          <a:prstGeom prst="rect">
            <a:avLst/>
          </a:prstGeom>
          <a:solidFill>
            <a:srgbClr val="E8F2F7"/>
          </a:solidFill>
          <a:ln w="1905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548640" y="4206240"/>
            <a:ext cx="110947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3A5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Pharmacologic Appetite Stimulants (Severe Cases)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548640" y="4608576"/>
            <a:ext cx="5486400" cy="1219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Olanzapine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Corticosteroids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Megestrol acetate (Megace)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6096000" y="4608576"/>
            <a:ext cx="5608320" cy="1219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A6080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These agents may be considered when nutritional support and dietary modifications are insufficient to maintain adequate caloric intake.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365760" y="97536"/>
            <a:ext cx="11460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Distinguishing Lenvatinib vs. Pembrolizumab Toxicities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0" y="6522720"/>
            <a:ext cx="12192000" cy="341376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365760" y="6522720"/>
            <a:ext cx="11460480" cy="341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UC San Diego Health — Division of Gynecologic Oncology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426720" y="1036320"/>
            <a:ext cx="113385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3" b="0" i="1" u="none" strike="noStrike" kern="1200" cap="none" spc="0" normalizeH="0" baseline="0" noProof="0" dirty="0">
                <a:ln>
                  <a:noFill/>
                </a:ln>
                <a:solidFill>
                  <a:srgbClr val="4A6080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TKI toxicities are managed with dose reduction/interruption and supportive care, while immune-mediated toxicities require immunosuppression (corticosteroids ± biologics).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26720" y="1804416"/>
            <a:ext cx="5425440" cy="1158240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548640" y="1804416"/>
            <a:ext cx="518160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Lenvatinib — Half-life: 1–3 days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548640" y="2267712"/>
            <a:ext cx="51816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0E8F0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Toxicities typically resolve quickly after dose hold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217920" y="1804416"/>
            <a:ext cx="5425440" cy="1158240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339840" y="1804416"/>
            <a:ext cx="518160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Pembrolizumab — Half-life: ~22 days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339840" y="2267712"/>
            <a:ext cx="51816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0E8F0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Toxicities may worsen even after pembrolizumab is discontinued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426720" y="3145536"/>
            <a:ext cx="1133856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1A3A5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Clinical Pearls for Attribution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Table 0"/>
          <p:cNvGraphicFramePr>
            <a:graphicFrameLocks noGrp="1"/>
          </p:cNvGraphicFramePr>
          <p:nvPr/>
        </p:nvGraphicFramePr>
        <p:xfrm>
          <a:off x="426720" y="3596640"/>
          <a:ext cx="11338560" cy="1960880"/>
        </p:xfrm>
        <a:graphic>
          <a:graphicData uri="http://schemas.openxmlformats.org/drawingml/2006/table">
            <a:tbl>
              <a:tblPr/>
              <a:tblGrid>
                <a:gridCol w="256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9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9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</a:rPr>
                        <a:t>Symptom Pattern</a:t>
                      </a:r>
                      <a:endParaRPr lang="en-US" sz="14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3A5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</a:rPr>
                        <a:t>Likely Lenvatinib</a:t>
                      </a:r>
                      <a:endParaRPr lang="en-US" sz="14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3A5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</a:rPr>
                        <a:t>Likely Pembrolizumab</a:t>
                      </a:r>
                      <a:endParaRPr lang="en-US" sz="14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3A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rgbClr val="1E2D3D"/>
                          </a:solidFill>
                        </a:rPr>
                        <a:t>Resolution with hold</a:t>
                      </a:r>
                      <a:endParaRPr lang="en-US" sz="13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rgbClr val="1E2D3D"/>
                          </a:solidFill>
                        </a:rPr>
                        <a:t>Resolves quickly after dose hold</a:t>
                      </a:r>
                      <a:endParaRPr lang="en-US" sz="13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rgbClr val="1E2D3D"/>
                          </a:solidFill>
                        </a:rPr>
                        <a:t>Persists or worsens after hold</a:t>
                      </a:r>
                      <a:endParaRPr lang="en-US" sz="13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rgbClr val="1E2D3D"/>
                          </a:solidFill>
                        </a:rPr>
                        <a:t>Diarrhea character</a:t>
                      </a:r>
                      <a:endParaRPr lang="en-US" sz="13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rgbClr val="1E2D3D"/>
                          </a:solidFill>
                        </a:rPr>
                        <a:t>Without blood or mucus</a:t>
                      </a:r>
                      <a:endParaRPr lang="en-US" sz="13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rgbClr val="1E2D3D"/>
                          </a:solidFill>
                        </a:rPr>
                        <a:t>May be associated with colitis (blood/mucus)</a:t>
                      </a:r>
                      <a:endParaRPr lang="en-US" sz="13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rgbClr val="1E2D3D"/>
                          </a:solidFill>
                        </a:rPr>
                        <a:t>Fever</a:t>
                      </a:r>
                      <a:endParaRPr lang="en-US" sz="13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rgbClr val="1E2D3D"/>
                          </a:solidFill>
                        </a:rPr>
                        <a:t>Not typically associated</a:t>
                      </a:r>
                      <a:endParaRPr lang="en-US" sz="13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rgbClr val="1E2D3D"/>
                          </a:solidFill>
                        </a:rPr>
                        <a:t>Often associated</a:t>
                      </a:r>
                      <a:endParaRPr lang="en-US" sz="13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rgbClr val="1E2D3D"/>
                          </a:solidFill>
                        </a:rPr>
                        <a:t>Rash</a:t>
                      </a:r>
                      <a:endParaRPr lang="en-US" sz="13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rgbClr val="1E2D3D"/>
                          </a:solidFill>
                        </a:rPr>
                        <a:t>Less common</a:t>
                      </a:r>
                      <a:endParaRPr lang="en-US" sz="13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rgbClr val="1E2D3D"/>
                          </a:solidFill>
                        </a:rPr>
                        <a:t>More common; immune-mediated</a:t>
                      </a:r>
                      <a:endParaRPr lang="en-US" sz="13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rgbClr val="1E2D3D"/>
                          </a:solidFill>
                        </a:rPr>
                        <a:t>Hypertension</a:t>
                      </a:r>
                      <a:endParaRPr lang="en-US" sz="13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rgbClr val="1E2D3D"/>
                          </a:solidFill>
                        </a:rPr>
                        <a:t>Yes — hallmark TKI toxicity</a:t>
                      </a:r>
                      <a:endParaRPr lang="en-US" sz="13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rgbClr val="1E2D3D"/>
                          </a:solidFill>
                        </a:rPr>
                        <a:t>Not typical</a:t>
                      </a:r>
                      <a:endParaRPr lang="en-US" sz="13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About the Enduring Program</a:t>
            </a:r>
            <a:endParaRPr lang="en-US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912287" y="1416053"/>
            <a:ext cx="10008250" cy="4799013"/>
          </a:xfrm>
        </p:spPr>
        <p:txBody>
          <a:bodyPr/>
          <a:lstStyle/>
          <a:p>
            <a:pPr eaLnBrk="1" hangingPunct="1">
              <a:lnSpc>
                <a:spcPts val="3280"/>
              </a:lnSpc>
              <a:spcBef>
                <a:spcPts val="1800"/>
              </a:spcBef>
            </a:pPr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The live meeting is being video </a:t>
            </a:r>
            <a:b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</a:br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and audio recorded.</a:t>
            </a:r>
          </a:p>
          <a:p>
            <a:pPr eaLnBrk="1" hangingPunct="1">
              <a:lnSpc>
                <a:spcPts val="3280"/>
              </a:lnSpc>
              <a:spcBef>
                <a:spcPts val="1800"/>
              </a:spcBef>
            </a:pPr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The proceedings from today will </a:t>
            </a:r>
            <a:b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</a:br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be edited and developed into </a:t>
            </a:r>
            <a:b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</a:br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an enduring web-based program. </a:t>
            </a:r>
            <a:b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</a:br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 email will be sent to all attendees </a:t>
            </a:r>
            <a:b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when the activity is available. 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  <a:ea typeface="ヒラギノ角ゴ Pro W3" charset="0"/>
              <a:cs typeface="Calibri" panose="020F0502020204030204" pitchFamily="34" charset="0"/>
            </a:endParaRPr>
          </a:p>
          <a:p>
            <a:pPr eaLnBrk="1" hangingPunct="1">
              <a:lnSpc>
                <a:spcPts val="3280"/>
              </a:lnSpc>
              <a:spcBef>
                <a:spcPts val="1800"/>
              </a:spcBef>
            </a:pPr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To learn more about our education programs, visit our website, </a:t>
            </a:r>
            <a:r>
              <a:rPr lang="en-US" u="sng" dirty="0" err="1">
                <a:solidFill>
                  <a:srgbClr val="3233FF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www.ResearchToPractice.com</a:t>
            </a:r>
            <a:endParaRPr lang="en-US" u="sng" dirty="0">
              <a:solidFill>
                <a:srgbClr val="3233FF"/>
              </a:solidFill>
              <a:latin typeface="Calibri" panose="020F0502020204030204" pitchFamily="34" charset="0"/>
              <a:ea typeface="ヒラギノ角ゴ Pro W3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96324-2F4B-C922-DE8A-608AE0D95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" r="2552"/>
          <a:stretch/>
        </p:blipFill>
        <p:spPr>
          <a:xfrm>
            <a:off x="7551137" y="1268760"/>
            <a:ext cx="390479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466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365760" y="97536"/>
            <a:ext cx="114604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Lenvatinib Dose Reductions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0" y="6522720"/>
            <a:ext cx="12192000" cy="341376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365760" y="6522720"/>
            <a:ext cx="11460480" cy="341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UC San Diego Health — Division of Gynecologic Oncology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426720" y="1072896"/>
            <a:ext cx="11338560" cy="8778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3" b="0" i="1" u="none" strike="noStrike" kern="1200" cap="none" spc="0" normalizeH="0" baseline="0" noProof="0" dirty="0">
                <a:ln>
                  <a:noFill/>
                </a:ln>
                <a:solidFill>
                  <a:srgbClr val="4A6080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In the KEYNOTE-775 trial, 66.5% of patients required a dose reduction. Retrospective data (n=369) showed no significant difference in progression-free survival between patients receiving ≤20 mg vs. the standard 20 mg dose.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426720" y="2072640"/>
            <a:ext cx="1133856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1A3A5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Standard Dose Reduction Sequence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6"/>
          <p:cNvSpPr/>
          <p:nvPr/>
        </p:nvSpPr>
        <p:spPr>
          <a:xfrm>
            <a:off x="426720" y="2560320"/>
            <a:ext cx="2560320" cy="1584960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426720" y="2621280"/>
            <a:ext cx="25603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20 mg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26720" y="3535680"/>
            <a:ext cx="256032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0E8F0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Starting dose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2987040" y="3048000"/>
            <a:ext cx="30480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A3A5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→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3291840" y="2560320"/>
            <a:ext cx="2560320" cy="1584960"/>
          </a:xfrm>
          <a:prstGeom prst="rect">
            <a:avLst/>
          </a:prstGeom>
          <a:solidFill>
            <a:srgbClr val="0D7A8A"/>
          </a:solidFill>
          <a:ln w="12700">
            <a:solidFill>
              <a:srgbClr val="0D7A8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3291840" y="2621280"/>
            <a:ext cx="25603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14 mg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3291840" y="3535680"/>
            <a:ext cx="256032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0E8F0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First reduction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852160" y="3048000"/>
            <a:ext cx="30480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A3A5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→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6156960" y="2560320"/>
            <a:ext cx="2560320" cy="1584960"/>
          </a:xfrm>
          <a:prstGeom prst="rect">
            <a:avLst/>
          </a:prstGeom>
          <a:solidFill>
            <a:srgbClr val="2E7D9E"/>
          </a:solidFill>
          <a:ln w="12700">
            <a:solidFill>
              <a:srgbClr val="2E7D9E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6156960" y="2621280"/>
            <a:ext cx="25603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10 mg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6156960" y="3535680"/>
            <a:ext cx="256032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0E8F0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Second reduction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8717280" y="3048000"/>
            <a:ext cx="30480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A3A5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→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9022080" y="2560320"/>
            <a:ext cx="2560320" cy="1584960"/>
          </a:xfrm>
          <a:prstGeom prst="rect">
            <a:avLst/>
          </a:prstGeom>
          <a:solidFill>
            <a:srgbClr val="4A8FA8"/>
          </a:solidFill>
          <a:ln w="12700">
            <a:solidFill>
              <a:srgbClr val="4A8FA8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9022080" y="2621280"/>
            <a:ext cx="25603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8 mg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9022080" y="3535680"/>
            <a:ext cx="256032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0E8F0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Third reduction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426720" y="4328160"/>
            <a:ext cx="1133856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1A3A5C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Tablet Formulations Available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426720" y="4754880"/>
            <a:ext cx="11338560" cy="13411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33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Lenvatinib capsules are available in 10 mg and 4 mg strengths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33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Dose reductions can be achieved using combinations of available capsule sizes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33" b="0" i="0" u="none" strike="noStrike" kern="1200" cap="none" spc="0" normalizeH="0" baseline="0" noProof="0" dirty="0">
                <a:ln>
                  <a:noFill/>
                </a:ln>
                <a:solidFill>
                  <a:srgbClr val="1E2D3D"/>
                </a:solidFill>
                <a:effectLst/>
                <a:uLnTx/>
                <a:uFillTx/>
                <a:latin typeface="Calibri" pitchFamily="34" charset="0"/>
                <a:ea typeface="Calibri" pitchFamily="34" charset="-122"/>
                <a:cs typeface="Calibri" pitchFamily="34" charset="-120"/>
              </a:rPr>
              <a:t>Case patient began at 14 mg daily given pre-existing severe aortic stenosis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3B800-7019-4718-4228-97BF3ED79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FBB917-35F8-F940-E65B-6B01119C28C3}"/>
              </a:ext>
            </a:extLst>
          </p:cNvPr>
          <p:cNvSpPr/>
          <p:nvPr/>
        </p:nvSpPr>
        <p:spPr bwMode="auto">
          <a:xfrm>
            <a:off x="758948" y="4365104"/>
            <a:ext cx="10512305" cy="93610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7CE5CF-5227-1DBD-0610-9982F67D3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78C5F-549B-2021-3F94-DFE03D9C4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43000"/>
            <a:ext cx="10512306" cy="4799013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Introduction: </a:t>
            </a:r>
            <a:r>
              <a:rPr lang="en-US" sz="2500" dirty="0">
                <a:solidFill>
                  <a:schemeClr val="tx1"/>
                </a:solidFill>
              </a:rPr>
              <a:t>Biology of Endometrial Cancer (EC)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1: </a:t>
            </a:r>
            <a:r>
              <a:rPr lang="en-US" sz="2500" dirty="0">
                <a:solidFill>
                  <a:schemeClr val="tx1"/>
                </a:solidFill>
              </a:rPr>
              <a:t>First-Line Therapy for Advanced or Recurrent EC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2: </a:t>
            </a:r>
            <a:r>
              <a:rPr lang="en-US" sz="2500" dirty="0">
                <a:solidFill>
                  <a:schemeClr val="tx1"/>
                </a:solidFill>
              </a:rPr>
              <a:t>Potential Benefits of PARP Inhibition Combined with Immunotherapy in Advanced EC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3: </a:t>
            </a:r>
            <a:r>
              <a:rPr lang="en-US" sz="2500" dirty="0">
                <a:solidFill>
                  <a:schemeClr val="tx1"/>
                </a:solidFill>
              </a:rPr>
              <a:t>Role of Lenvatinib/Pembrolizumab in the Management of Progressive Advanced EC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4: Other Nursing Considerations in the Care of Patients with </a:t>
            </a:r>
            <a:br>
              <a:rPr lang="en-US" sz="2500" dirty="0">
                <a:solidFill>
                  <a:schemeClr val="bg1"/>
                </a:solidFill>
              </a:rPr>
            </a:br>
            <a:r>
              <a:rPr lang="en-US" sz="2500" dirty="0">
                <a:solidFill>
                  <a:schemeClr val="bg1"/>
                </a:solidFill>
              </a:rPr>
              <a:t>Advanced EC </a:t>
            </a:r>
          </a:p>
        </p:txBody>
      </p:sp>
    </p:spTree>
    <p:extLst>
      <p:ext uri="{BB962C8B-B14F-4D97-AF65-F5344CB8AC3E}">
        <p14:creationId xmlns:p14="http://schemas.microsoft.com/office/powerpoint/2010/main" val="347256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F0C82-4A7F-D2E2-6584-FEFFC18524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Nursing Considerations in the Care of Patients with Advanced Endometrial Cancer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EA845D-BB96-0586-300F-6EDE37D0BD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Jaclyn Shaver, MS, APRN, CNP, WHNP</a:t>
            </a:r>
          </a:p>
          <a:p>
            <a:r>
              <a:rPr lang="en-US" dirty="0"/>
              <a:t>Section of Gynecologic Oncology</a:t>
            </a:r>
          </a:p>
          <a:p>
            <a:r>
              <a:rPr lang="en-US" dirty="0"/>
              <a:t>Stephenson Cancer Center</a:t>
            </a:r>
          </a:p>
          <a:p>
            <a:r>
              <a:rPr lang="en-US" dirty="0"/>
              <a:t>OU Health</a:t>
            </a:r>
          </a:p>
          <a:p>
            <a:r>
              <a:rPr lang="en-US" dirty="0"/>
              <a:t>Oklahoma City, Oklahoma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37537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9E132-F1E9-ED22-EDAB-3A6B8C08E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Symptom Burden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9470F-99AC-637E-8064-70C97A700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Crucial for improving patient Quality of Life</a:t>
            </a:r>
          </a:p>
          <a:p>
            <a:r>
              <a:rPr lang="en-US" dirty="0"/>
              <a:t>Guiding Supportive Care</a:t>
            </a:r>
          </a:p>
          <a:p>
            <a:r>
              <a:rPr lang="en-US" dirty="0"/>
              <a:t>Optimizing Treatment</a:t>
            </a:r>
          </a:p>
          <a:p>
            <a:r>
              <a:rPr lang="en-US" dirty="0"/>
              <a:t>Can Directly Impact </a:t>
            </a:r>
          </a:p>
          <a:p>
            <a:pPr lvl="1"/>
            <a:r>
              <a:rPr lang="en-US" dirty="0"/>
              <a:t>Prognosis</a:t>
            </a:r>
          </a:p>
          <a:p>
            <a:pPr lvl="1"/>
            <a:r>
              <a:rPr lang="en-US" dirty="0"/>
              <a:t>Functional status</a:t>
            </a:r>
          </a:p>
          <a:p>
            <a:pPr lvl="1"/>
            <a:r>
              <a:rPr lang="en-US" dirty="0"/>
              <a:t>Treatment Adherence</a:t>
            </a:r>
          </a:p>
        </p:txBody>
      </p:sp>
    </p:spTree>
    <p:extLst>
      <p:ext uri="{BB962C8B-B14F-4D97-AF65-F5344CB8AC3E}">
        <p14:creationId xmlns:p14="http://schemas.microsoft.com/office/powerpoint/2010/main" val="54322902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299FA-FBAA-D79C-4C7E-84A1CA30D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0FD44-D00B-3A0D-26DB-CA7E45C20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Improves Quality of Life</a:t>
            </a:r>
          </a:p>
          <a:p>
            <a:pPr lvl="1"/>
            <a:r>
              <a:rPr lang="en-US" dirty="0"/>
              <a:t>Systematic assessment allows clinicians to identify and manage symptoms such as fatigue, pain, sexual changes, and psychological distress</a:t>
            </a:r>
          </a:p>
          <a:p>
            <a:r>
              <a:rPr lang="en-US" dirty="0"/>
              <a:t>Guides Treatment Decisions</a:t>
            </a:r>
          </a:p>
          <a:p>
            <a:pPr lvl="1"/>
            <a:r>
              <a:rPr lang="en-US" dirty="0"/>
              <a:t>Monitoring symptom burden allows for timely interventions, preventing premature treatment termination, and ensures better adherence to therapy</a:t>
            </a:r>
          </a:p>
          <a:p>
            <a:r>
              <a:rPr lang="en-US" dirty="0"/>
              <a:t>Identifies Recurrence/Progression Early</a:t>
            </a:r>
          </a:p>
          <a:p>
            <a:pPr lvl="1"/>
            <a:r>
              <a:rPr lang="en-US" dirty="0"/>
              <a:t>Monitoring for and educating patient about signs and symptoms of disease</a:t>
            </a:r>
          </a:p>
          <a:p>
            <a:r>
              <a:rPr lang="en-US" dirty="0"/>
              <a:t>Tailors Supportive Care</a:t>
            </a:r>
          </a:p>
          <a:p>
            <a:pPr lvl="1"/>
            <a:r>
              <a:rPr lang="en-US" dirty="0"/>
              <a:t>Enables referral to palliative care or other supportive services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10626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6E46C-FDFA-E99A-8231-0B328650B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Symptom Areas to Monitor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E4871-D3C2-A3AD-CB02-AEF614829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Physical</a:t>
            </a:r>
          </a:p>
          <a:p>
            <a:pPr lvl="1"/>
            <a:r>
              <a:rPr lang="en-US" dirty="0"/>
              <a:t>Pain, fatigue, sleep disturbances, GI issues</a:t>
            </a:r>
          </a:p>
          <a:p>
            <a:r>
              <a:rPr lang="en-US" dirty="0"/>
              <a:t>Emotional</a:t>
            </a:r>
          </a:p>
          <a:p>
            <a:pPr lvl="1"/>
            <a:r>
              <a:rPr lang="en-US" dirty="0"/>
              <a:t>Distress, depression, anxiety</a:t>
            </a:r>
          </a:p>
          <a:p>
            <a:r>
              <a:rPr lang="en-US" dirty="0"/>
              <a:t>Functional</a:t>
            </a:r>
          </a:p>
          <a:p>
            <a:pPr lvl="1"/>
            <a:r>
              <a:rPr lang="en-US" dirty="0"/>
              <a:t>Impact on daily activities and overall lifestyle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27291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7334A-923D-09C0-3645-3F2DFB268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Palliative Care - Advanced Endometrial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75C40-94A8-4F14-0C0F-D87F100F5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Optimal timing: Within 8 weeks of diagnosis</a:t>
            </a:r>
          </a:p>
          <a:p>
            <a:r>
              <a:rPr lang="en-US" dirty="0"/>
              <a:t>Particularly effective with high symptom burden at start of treatment</a:t>
            </a:r>
          </a:p>
          <a:p>
            <a:r>
              <a:rPr lang="en-US" dirty="0"/>
              <a:t>Significantly improves quality of life</a:t>
            </a:r>
          </a:p>
          <a:p>
            <a:pPr lvl="1"/>
            <a:r>
              <a:rPr lang="en-US" dirty="0"/>
              <a:t>Manage Symptom Burden</a:t>
            </a:r>
          </a:p>
          <a:p>
            <a:pPr lvl="1"/>
            <a:r>
              <a:rPr lang="en-US" dirty="0"/>
              <a:t>Patients experience better coping skills, improved mood, and in some cases enhanced survival rates</a:t>
            </a:r>
          </a:p>
        </p:txBody>
      </p:sp>
    </p:spTree>
    <p:extLst>
      <p:ext uri="{BB962C8B-B14F-4D97-AF65-F5344CB8AC3E}">
        <p14:creationId xmlns:p14="http://schemas.microsoft.com/office/powerpoint/2010/main" val="97221989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71C00-6D18-12A9-A0DF-5D7AD3A7A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on Quality of Life and Clinical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681D2-810B-F0FA-9E01-8B25E77E5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Rapid Symptom Relief</a:t>
            </a:r>
          </a:p>
          <a:p>
            <a:r>
              <a:rPr lang="en-US" dirty="0"/>
              <a:t>Enhanced Psychological Well-being</a:t>
            </a:r>
          </a:p>
          <a:p>
            <a:r>
              <a:rPr lang="en-US" dirty="0"/>
              <a:t>Improved Patient Empowerment</a:t>
            </a:r>
          </a:p>
          <a:p>
            <a:r>
              <a:rPr lang="en-US" dirty="0"/>
              <a:t>Lowered Care Intensity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61891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3E26-1456-E88D-0C3D-4421978CA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Depression in Advanced Endometrial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4F029-AECC-57F6-C489-C8155CBD6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Prevalence is high exceeding 40%-50% in studies measuring emotional distress coupled with obesity and poor sleep</a:t>
            </a:r>
          </a:p>
          <a:p>
            <a:r>
              <a:rPr lang="en-US" dirty="0"/>
              <a:t>Advanced disease increases the risk of major depressive episode  up to 3.5 times compared to general population.</a:t>
            </a:r>
          </a:p>
          <a:p>
            <a:r>
              <a:rPr lang="en-US" dirty="0"/>
              <a:t>Often peaking around diagnosis and treatment</a:t>
            </a:r>
          </a:p>
        </p:txBody>
      </p:sp>
    </p:spTree>
    <p:extLst>
      <p:ext uri="{BB962C8B-B14F-4D97-AF65-F5344CB8AC3E}">
        <p14:creationId xmlns:p14="http://schemas.microsoft.com/office/powerpoint/2010/main" val="108720348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9F6DE-1980-34CB-E9A9-8BC6FF8DB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Depression and Advanced Endometrial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12B7D-0960-937F-C7FA-582A03541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47% of endometrial cancer survivors experienced depressed mood and 64% reported anxiety</a:t>
            </a:r>
          </a:p>
          <a:p>
            <a:r>
              <a:rPr lang="en-US" dirty="0"/>
              <a:t>Risk of mental health disorders increased with stage of cancer</a:t>
            </a:r>
          </a:p>
          <a:p>
            <a:r>
              <a:rPr lang="en-US" dirty="0"/>
              <a:t>Obesity – higher rates of depression and lower quality of life</a:t>
            </a:r>
          </a:p>
          <a:p>
            <a:r>
              <a:rPr lang="en-US" dirty="0"/>
              <a:t>Associated with higher risk of mortality</a:t>
            </a:r>
          </a:p>
          <a:p>
            <a:r>
              <a:rPr lang="en-US" dirty="0"/>
              <a:t>Highest rates occur within 2 months of diagnosis – indicating need for early screening</a:t>
            </a:r>
          </a:p>
          <a:p>
            <a:r>
              <a:rPr lang="en-US" dirty="0"/>
              <a:t>Treatment disparities: Many patients do not receive appropriate mental health, counseling, or pharmaceutical treatment.</a:t>
            </a:r>
          </a:p>
          <a:p>
            <a:pPr lvl="1"/>
            <a:r>
              <a:rPr lang="en-US" dirty="0"/>
              <a:t>Referral to palliative/supportive care, social workers, local psychologist, psychiatrist, primary care providers</a:t>
            </a:r>
          </a:p>
        </p:txBody>
      </p:sp>
    </p:spTree>
    <p:extLst>
      <p:ext uri="{BB962C8B-B14F-4D97-AF65-F5344CB8AC3E}">
        <p14:creationId xmlns:p14="http://schemas.microsoft.com/office/powerpoint/2010/main" val="2769952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6D08D7-B57E-32DA-3094-4305830A40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6000" y="228600"/>
            <a:ext cx="3086100" cy="6172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FD3019-3293-CA10-EAB5-1A98763780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00800" y="228600"/>
            <a:ext cx="3086100" cy="6172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875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C01D8-DC58-254A-AB24-587DDBEFA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Trial Participation – Potential 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09AB7-0F62-16E7-A0C5-C7A688AE4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Access to cutting-edge therapies</a:t>
            </a:r>
          </a:p>
          <a:p>
            <a:r>
              <a:rPr lang="en-US" dirty="0"/>
              <a:t>Treatments may be more effective</a:t>
            </a:r>
          </a:p>
          <a:p>
            <a:r>
              <a:rPr lang="en-US" dirty="0"/>
              <a:t>Treatments may be less toxic</a:t>
            </a:r>
          </a:p>
          <a:p>
            <a:r>
              <a:rPr lang="en-US" dirty="0"/>
              <a:t>Receive a higher level of personalized care</a:t>
            </a:r>
          </a:p>
          <a:p>
            <a:r>
              <a:rPr lang="en-US" dirty="0"/>
              <a:t>Contribute to medical advancements that help future patients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81614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0F3AA-A3A2-46F4-3A46-DDCB8FAB3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– 66 y/o Woman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EFA5B-3390-2218-77A2-E502B66EF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66 y/o CF G2P2</a:t>
            </a:r>
          </a:p>
          <a:p>
            <a:r>
              <a:rPr lang="en-US" dirty="0"/>
              <a:t>Comorbidities: Obesity, HTN, DM</a:t>
            </a:r>
          </a:p>
          <a:p>
            <a:r>
              <a:rPr lang="en-US" dirty="0"/>
              <a:t>Last seen gyn with birth of her last child</a:t>
            </a:r>
          </a:p>
          <a:p>
            <a:r>
              <a:rPr lang="en-US" dirty="0"/>
              <a:t>Divorced, lives alone - on Medicare</a:t>
            </a:r>
          </a:p>
          <a:p>
            <a:r>
              <a:rPr lang="en-US" dirty="0"/>
              <a:t>Reports PMB spotting/bleeding for the last 1-2 years. Reports symptoms to her PCP who referred her to gyn.</a:t>
            </a:r>
          </a:p>
          <a:p>
            <a:r>
              <a:rPr lang="en-US" dirty="0"/>
              <a:t>TVUS showed an endometrial stripe of 53mm</a:t>
            </a:r>
          </a:p>
          <a:p>
            <a:r>
              <a:rPr lang="en-US" dirty="0"/>
              <a:t>EMB – showed endometrial adenocarcinoma, high grade </a:t>
            </a:r>
          </a:p>
          <a:p>
            <a:r>
              <a:rPr lang="en-US" dirty="0"/>
              <a:t>She referred to Gyn/</a:t>
            </a:r>
            <a:r>
              <a:rPr lang="en-US" dirty="0" err="1"/>
              <a:t>Onc</a:t>
            </a:r>
            <a:r>
              <a:rPr lang="en-US" dirty="0"/>
              <a:t> – CT scan revealed a 2.2 cm right pelvic lymph node.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01183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0B0F8-D48C-5F53-04F4-1F409A19C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– 66 y/o Woman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0B4F7-9BE8-FAF3-5F6C-BB60ADD21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5329"/>
            <a:ext cx="10789920" cy="502292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She underwent RATLH/BSO/SLNB – Stage IIIC UPSC</a:t>
            </a:r>
          </a:p>
          <a:p>
            <a:pPr>
              <a:lnSpc>
                <a:spcPct val="110000"/>
              </a:lnSpc>
            </a:pPr>
            <a:r>
              <a:rPr lang="en-US" dirty="0"/>
              <a:t>At her first post-op visit – She expressed worsening depression symptoms. She had stopped taking her anti-depressants several years ago. Denies SI/HI. She was restarted on paroxetine.</a:t>
            </a:r>
          </a:p>
          <a:p>
            <a:pPr>
              <a:lnSpc>
                <a:spcPct val="110000"/>
              </a:lnSpc>
            </a:pPr>
            <a:r>
              <a:rPr lang="en-US" dirty="0"/>
              <a:t>She was started on chemotherapy – carboplatin/paclitaxel.</a:t>
            </a:r>
          </a:p>
          <a:p>
            <a:pPr>
              <a:lnSpc>
                <a:spcPct val="110000"/>
              </a:lnSpc>
            </a:pPr>
            <a:r>
              <a:rPr lang="en-US" dirty="0"/>
              <a:t>At her pre-chemo visit s/p cycle #2 – she reported grade 2 fatigue, insomnia, loss of appetite with weight loss - wasn’t sure if she wanted to continue therapy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Depression was assessed as possible cause of above symptoms and patient admits restarting paroxetine had not helped. 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She was then referred to our supportive care team for counseling and medication adjustment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She underwent counseling and her anti-depressant was switched to mirtazapine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Subsequent cycles were better tolerated – her appetite improved and was now sleeping better. She had more energy and felt like she could complete her 6 cycles of chemotherapy.</a:t>
            </a:r>
          </a:p>
        </p:txBody>
      </p:sp>
    </p:spTree>
    <p:extLst>
      <p:ext uri="{BB962C8B-B14F-4D97-AF65-F5344CB8AC3E}">
        <p14:creationId xmlns:p14="http://schemas.microsoft.com/office/powerpoint/2010/main" val="244262834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6E85E-79C2-A075-B533-EF66496F4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6E581F44-2D22-4841-5997-BEF491E409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669936"/>
            <a:ext cx="12192000" cy="822960"/>
          </a:xfrm>
        </p:spPr>
        <p:txBody>
          <a:bodyPr wrap="square" anchor="ctr">
            <a:noAutofit/>
          </a:bodyPr>
          <a:lstStyle/>
          <a:p>
            <a:pPr>
              <a:lnSpc>
                <a:spcPts val="3900"/>
              </a:lnSpc>
              <a:spcBef>
                <a:spcPts val="2400"/>
              </a:spcBef>
            </a:pPr>
            <a:r>
              <a:rPr lang="en-US" sz="4000" dirty="0"/>
              <a:t>Management of Prostate Cancer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BB42BAA8-A3A6-7D56-6659-10E7FA5A2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5650" y="5445224"/>
            <a:ext cx="6300700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lvl="0" algn="ctr" defTabSz="914400" eaLnBrk="0" hangingPunct="0">
              <a:lnSpc>
                <a:spcPts val="3440"/>
              </a:lnSpc>
              <a:spcAft>
                <a:spcPts val="0"/>
              </a:spcAft>
              <a:buClr>
                <a:srgbClr val="000000"/>
              </a:buClr>
              <a:buSzPct val="80000"/>
              <a:defRPr/>
            </a:pPr>
            <a:r>
              <a:rPr lang="en-US" altLang="x-none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Scott T Tagawa, MD, MS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474A9F1E-9172-0B73-C78C-EFA04D472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00624"/>
            <a:ext cx="121920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0" algn="ctr" defTabSz="914400" eaLnBrk="0" hangingPunct="0">
              <a:lnSpc>
                <a:spcPts val="2960"/>
              </a:lnSpc>
              <a:defRPr/>
            </a:pPr>
            <a:r>
              <a:rPr lang="en-US" sz="3200" dirty="0">
                <a:solidFill>
                  <a:srgbClr val="022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Michael Lai, MSN, ARNP, FNP-C</a:t>
            </a:r>
          </a:p>
          <a:p>
            <a:pPr lvl="0" algn="ctr" defTabSz="914400" eaLnBrk="0" hangingPunct="0">
              <a:lnSpc>
                <a:spcPts val="2960"/>
              </a:lnSpc>
              <a:defRPr/>
            </a:pPr>
            <a:r>
              <a:rPr lang="en-US" sz="3200" dirty="0">
                <a:solidFill>
                  <a:srgbClr val="022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Stacy E Walker, FNP-BC</a:t>
            </a:r>
          </a:p>
          <a:p>
            <a:pPr lvl="0" algn="ctr" defTabSz="914400" eaLnBrk="0" hangingPunct="0">
              <a:lnSpc>
                <a:spcPts val="2960"/>
              </a:lnSpc>
              <a:defRPr/>
            </a:pPr>
            <a:r>
              <a:rPr lang="en-US" sz="3200" dirty="0">
                <a:solidFill>
                  <a:srgbClr val="022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Evan Y Yu, MD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F5373A73-B26D-E4B0-EE8D-8F19630F8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3501008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B1DFEF-B7CF-0E58-2296-BAA9229AB1C4}"/>
              </a:ext>
            </a:extLst>
          </p:cNvPr>
          <p:cNvSpPr txBox="1"/>
          <p:nvPr/>
        </p:nvSpPr>
        <p:spPr>
          <a:xfrm>
            <a:off x="-4572" y="1196752"/>
            <a:ext cx="12196571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500" b="0" i="1" dirty="0">
                <a:solidFill>
                  <a:srgbClr val="0155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Complimentary NCPD Symposium Series Held During the 51</a:t>
            </a:r>
            <a:r>
              <a:rPr lang="en-US" sz="2500" b="0" i="1" baseline="30000" dirty="0">
                <a:solidFill>
                  <a:srgbClr val="0155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500" b="0" i="1" dirty="0">
                <a:solidFill>
                  <a:srgbClr val="0155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Annual ONS Congress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F7C1D7-DADC-A8D4-91BE-61E7845701DF}"/>
              </a:ext>
            </a:extLst>
          </p:cNvPr>
          <p:cNvSpPr txBox="1"/>
          <p:nvPr/>
        </p:nvSpPr>
        <p:spPr>
          <a:xfrm>
            <a:off x="0" y="187775"/>
            <a:ext cx="12192000" cy="111825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4040"/>
              </a:lnSpc>
              <a:defRPr/>
            </a:pPr>
            <a:r>
              <a:rPr lang="en-US" sz="3500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 Advances in Cancer Care — New Paradigms, </a:t>
            </a:r>
            <a:br>
              <a:rPr lang="en-US" sz="3500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500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 Agents and What It Means for the Oncology Nurse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40EADA7-02EC-91AC-F910-9A85F9EDF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2430867"/>
            <a:ext cx="12192000" cy="104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lnSpc>
                <a:spcPts val="3900"/>
              </a:lnSpc>
              <a:spcBef>
                <a:spcPts val="0"/>
              </a:spcBef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Thursday, May 14, 2026</a:t>
            </a:r>
          </a:p>
          <a:p>
            <a:pPr>
              <a:lnSpc>
                <a:spcPts val="3900"/>
              </a:lnSpc>
              <a:spcBef>
                <a:spcPts val="0"/>
              </a:spcBef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12:15 PM – 1:45 PM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0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1A98C-EE93-0A49-9377-CD2356126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36912"/>
            <a:ext cx="10972800" cy="1143000"/>
          </a:xfrm>
        </p:spPr>
        <p:txBody>
          <a:bodyPr/>
          <a:lstStyle/>
          <a:p>
            <a:r>
              <a:rPr lang="en-US" i="1" dirty="0"/>
              <a:t>Thank you for joining us! Please take a moment to complete the survey currently up on Zoom. Your feedback is very important to us. The survey will remain open up to 5 minutes after the meeting ends.</a:t>
            </a:r>
            <a:br>
              <a:rPr lang="en-US" i="1" dirty="0"/>
            </a:br>
            <a:r>
              <a:rPr lang="en-US" i="1" dirty="0"/>
              <a:t> </a:t>
            </a:r>
            <a:br>
              <a:rPr lang="en-US" i="1" dirty="0"/>
            </a:br>
            <a:r>
              <a:rPr lang="en-US" i="1" dirty="0">
                <a:solidFill>
                  <a:srgbClr val="002060"/>
                </a:solidFill>
              </a:rPr>
              <a:t>To Claim NCPD Credit</a:t>
            </a:r>
            <a:br>
              <a:rPr lang="en-US" i="1" dirty="0"/>
            </a:br>
            <a:r>
              <a:rPr lang="en-US" i="1" dirty="0"/>
              <a:t>In-person attendees: Please refer to the program syllabus</a:t>
            </a:r>
            <a:br>
              <a:rPr lang="en-US" i="1" dirty="0"/>
            </a:br>
            <a:r>
              <a:rPr lang="en-US" i="1" dirty="0"/>
              <a:t>for the NCPD credit link or QR code.</a:t>
            </a:r>
            <a:br>
              <a:rPr lang="en-US" i="1" dirty="0"/>
            </a:br>
            <a:br>
              <a:rPr lang="en-US" i="1" dirty="0"/>
            </a:br>
            <a:r>
              <a:rPr lang="en-US" i="1" dirty="0"/>
              <a:t>Virtual attendees: The NCPD credit link is posted in the chat room.</a:t>
            </a:r>
            <a:br>
              <a:rPr lang="en-US" i="1" dirty="0"/>
            </a:br>
            <a:br>
              <a:rPr lang="en-US" i="1" dirty="0"/>
            </a:br>
            <a:r>
              <a:rPr lang="en-US" i="1" dirty="0"/>
              <a:t>NCPD/ONCC credit information will be emailed </a:t>
            </a:r>
            <a:br>
              <a:rPr lang="en-US" i="1" dirty="0"/>
            </a:br>
            <a:r>
              <a:rPr lang="en-US" i="1" dirty="0"/>
              <a:t>to each participant within 1 to 2 business days.</a:t>
            </a:r>
          </a:p>
        </p:txBody>
      </p:sp>
    </p:spTree>
    <p:extLst>
      <p:ext uri="{BB962C8B-B14F-4D97-AF65-F5344CB8AC3E}">
        <p14:creationId xmlns:p14="http://schemas.microsoft.com/office/powerpoint/2010/main" val="232133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12286" y="35024"/>
            <a:ext cx="10358967" cy="1412776"/>
          </a:xfrm>
        </p:spPr>
        <p:txBody>
          <a:bodyPr anchor="ctr"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800" dirty="0">
                <a:solidFill>
                  <a:schemeClr val="tx1"/>
                </a:solidFill>
              </a:rPr>
              <a:t>“Recent Advances in Cancer Care — New Paradigms,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Novel Agents and What It Means for the Oncology Nurse”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Eighteenth Annual RTP-ONS NCPD Symposium Series</a:t>
            </a:r>
            <a:endParaRPr lang="en-US" sz="2400" b="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02DCEC-9501-6044-836E-5954A9F44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2182" y="1431777"/>
            <a:ext cx="6787636" cy="5212076"/>
          </a:xfrm>
          <a:prstGeom prst="rect">
            <a:avLst/>
          </a:prstGeom>
          <a:effectLst>
            <a:glow rad="190500">
              <a:schemeClr val="bg2">
                <a:alpha val="2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28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F4585-14C5-3C69-E4D8-A11EB5ECB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D5388-81AC-3715-1E27-7AFD9A8DB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188487"/>
            <a:ext cx="10358967" cy="747135"/>
          </a:xfrm>
        </p:spPr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New Agents, Therapies and Regimens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A65550-C6F9-87EF-04B5-372E5668A992}"/>
              </a:ext>
            </a:extLst>
          </p:cNvPr>
          <p:cNvSpPr txBox="1"/>
          <p:nvPr/>
        </p:nvSpPr>
        <p:spPr>
          <a:xfrm>
            <a:off x="1836832" y="1927923"/>
            <a:ext cx="8093381" cy="389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When should it be used, for whom and why?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How to prevent and manage side effects: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dose holds and reductions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Kaplan Meier curves —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HR and absolute benefit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Waterfall plots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B726B5-7A00-1B4D-6746-C0430C5439F0}"/>
              </a:ext>
            </a:extLst>
          </p:cNvPr>
          <p:cNvSpPr txBox="1">
            <a:spLocks/>
          </p:cNvSpPr>
          <p:nvPr/>
        </p:nvSpPr>
        <p:spPr bwMode="auto">
          <a:xfrm>
            <a:off x="916516" y="-45404"/>
            <a:ext cx="10358967" cy="163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Recent Advances in Cancer Care — New Paradigms, </a:t>
            </a:r>
            <a:b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</a:b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Novel Agents and What It Means for the Oncology Nurse</a:t>
            </a:r>
            <a:endParaRPr kumimoji="0" lang="en-US" sz="3000" b="1" i="0" u="none" strike="sng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itchFamily="34" charset="-128"/>
              <a:cs typeface="Calibri"/>
            </a:endParaRPr>
          </a:p>
        </p:txBody>
      </p:sp>
      <p:pic>
        <p:nvPicPr>
          <p:cNvPr id="6" name="Picture 5" descr="A graph of cancer patients&#10;&#10;AI-generated content may be incorrect.">
            <a:extLst>
              <a:ext uri="{FF2B5EF4-FFF2-40B4-BE49-F238E27FC236}">
                <a16:creationId xmlns:a16="http://schemas.microsoft.com/office/drawing/2014/main" id="{39F5A6C2-B614-EF8F-7610-7883F7B47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483" y="3553362"/>
            <a:ext cx="1916615" cy="1178540"/>
          </a:xfrm>
          <a:prstGeom prst="rect">
            <a:avLst/>
          </a:prstGeom>
        </p:spPr>
      </p:pic>
      <p:pic>
        <p:nvPicPr>
          <p:cNvPr id="7" name="Picture 6" descr="A graph of a patient's recovery&#10;&#10;AI-generated content may be incorrect.">
            <a:extLst>
              <a:ext uri="{FF2B5EF4-FFF2-40B4-BE49-F238E27FC236}">
                <a16:creationId xmlns:a16="http://schemas.microsoft.com/office/drawing/2014/main" id="{609C4A3A-1861-9229-0463-72B3F0A43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783" y="5010787"/>
            <a:ext cx="1901300" cy="124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8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D9681-694B-214E-D4BA-F7BA72918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BE832467-DEE5-E684-D886-81B045F81A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669936"/>
            <a:ext cx="12192000" cy="822960"/>
          </a:xfrm>
        </p:spPr>
        <p:txBody>
          <a:bodyPr wrap="square" anchor="ctr">
            <a:noAutofit/>
          </a:bodyPr>
          <a:lstStyle/>
          <a:p>
            <a:pPr>
              <a:lnSpc>
                <a:spcPts val="3900"/>
              </a:lnSpc>
              <a:spcBef>
                <a:spcPts val="2400"/>
              </a:spcBef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Immunotherapeutic Approaches for Endometrial Cancer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99D63178-CA7A-A1BD-FEB9-98A4123A5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5650" y="5445224"/>
            <a:ext cx="6300700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Dana M Chase, MD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102D6EAA-3461-9866-A8CB-C2BAEE90D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00624"/>
            <a:ext cx="121920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Sarah Karpen, MPAS, PA-C</a:t>
            </a:r>
          </a:p>
          <a:p>
            <a:pPr marL="0" marR="0" lvl="0" indent="0" algn="ctr" defTabSz="914400" rtl="0" eaLnBrk="0" fontAlgn="base" latinLnBrk="0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J Alejandro Rauh-Hain, MD, MPH</a:t>
            </a:r>
          </a:p>
          <a:p>
            <a:pPr marL="0" marR="0" lvl="0" indent="0" algn="ctr" defTabSz="914400" rtl="0" eaLnBrk="0" fontAlgn="base" latinLnBrk="0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Jaclyn Shaver, MS, APRN, CNP, WHNP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E515DA7A-961F-271C-90D8-7124DBF82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3501008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55E4B7-7A73-18AA-C739-DE996D5E9507}"/>
              </a:ext>
            </a:extLst>
          </p:cNvPr>
          <p:cNvSpPr txBox="1"/>
          <p:nvPr/>
        </p:nvSpPr>
        <p:spPr>
          <a:xfrm>
            <a:off x="-4572" y="1196752"/>
            <a:ext cx="12196571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 Complimentary NCPD Symposium Series Held During the 51</a:t>
            </a:r>
            <a:r>
              <a:rPr kumimoji="0" lang="en-US" sz="2500" b="0" i="1" u="none" strike="noStrike" kern="1200" cap="none" spc="0" normalizeH="0" baseline="3000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st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Annual ONS Congress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573184-9BDB-7295-7E0F-E16ED6DC830A}"/>
              </a:ext>
            </a:extLst>
          </p:cNvPr>
          <p:cNvSpPr txBox="1"/>
          <p:nvPr/>
        </p:nvSpPr>
        <p:spPr>
          <a:xfrm>
            <a:off x="0" y="187775"/>
            <a:ext cx="12192000" cy="111825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ts val="40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Recent Advances in Cancer Care — New Paradigms, 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Novel Agents and What It Means for the Oncology Nurse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E9AED20-1201-4C80-FBC2-246D10392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30867"/>
            <a:ext cx="12192000" cy="104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ts val="39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Thursday, May 14, 2026</a:t>
            </a:r>
          </a:p>
          <a:p>
            <a:pPr marL="0" marR="0" lvl="0" indent="0" algn="ctr" defTabSz="412750" rtl="0" eaLnBrk="0" fontAlgn="base" latinLnBrk="0" hangingPunct="0">
              <a:lnSpc>
                <a:spcPts val="39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6:00 AM – 7:30 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763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43000"/>
            <a:ext cx="10512306" cy="4799013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Introduction: </a:t>
            </a:r>
            <a:r>
              <a:rPr lang="en-US" sz="2500" dirty="0">
                <a:solidFill>
                  <a:schemeClr val="tx1"/>
                </a:solidFill>
              </a:rPr>
              <a:t>Biology of Endometrial Cancer (EC)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1: </a:t>
            </a:r>
            <a:r>
              <a:rPr lang="en-US" sz="2500" dirty="0">
                <a:solidFill>
                  <a:schemeClr val="tx1"/>
                </a:solidFill>
              </a:rPr>
              <a:t>First-Line Therapy for Advanced or Recurrent EC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2: </a:t>
            </a:r>
            <a:r>
              <a:rPr lang="en-US" sz="2500" dirty="0">
                <a:solidFill>
                  <a:schemeClr val="tx1"/>
                </a:solidFill>
              </a:rPr>
              <a:t>Potential Benefits of PARP Inhibition Combined with Immunotherapy in Advanced EC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3: </a:t>
            </a:r>
            <a:r>
              <a:rPr lang="en-US" sz="2500" dirty="0">
                <a:solidFill>
                  <a:schemeClr val="tx1"/>
                </a:solidFill>
              </a:rPr>
              <a:t>Role of Lenvatinib/Pembrolizumab in the Management of Progressive Advanced EC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4: </a:t>
            </a:r>
            <a:r>
              <a:rPr lang="en-US" sz="2500" dirty="0">
                <a:solidFill>
                  <a:schemeClr val="tx1"/>
                </a:solidFill>
              </a:rPr>
              <a:t>Other Nursing Considerations in the Care of Patients with </a:t>
            </a:r>
            <a:br>
              <a:rPr lang="en-US" sz="2500" dirty="0">
                <a:solidFill>
                  <a:schemeClr val="tx1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Advanced EC </a:t>
            </a:r>
          </a:p>
        </p:txBody>
      </p:sp>
    </p:spTree>
    <p:extLst>
      <p:ext uri="{BB962C8B-B14F-4D97-AF65-F5344CB8AC3E}">
        <p14:creationId xmlns:p14="http://schemas.microsoft.com/office/powerpoint/2010/main" val="215234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F1BB5-C1C8-7553-DF28-604D87B70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A52E56-3C33-8923-CE50-DAF624540A3B}"/>
              </a:ext>
            </a:extLst>
          </p:cNvPr>
          <p:cNvSpPr/>
          <p:nvPr/>
        </p:nvSpPr>
        <p:spPr bwMode="auto">
          <a:xfrm>
            <a:off x="758948" y="1124744"/>
            <a:ext cx="10512305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997B3-AB79-CDA8-7858-0BC6ED47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C735D-C5D3-9E83-BF75-CF03F99BB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43000"/>
            <a:ext cx="10512306" cy="4799013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Introduction: Biology of Endometrial Cancer (EC)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1: </a:t>
            </a:r>
            <a:r>
              <a:rPr lang="en-US" sz="2500" dirty="0">
                <a:solidFill>
                  <a:schemeClr val="tx1"/>
                </a:solidFill>
              </a:rPr>
              <a:t>First-Line Therapy for Advanced or Recurrent EC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2: </a:t>
            </a:r>
            <a:r>
              <a:rPr lang="en-US" sz="2500" dirty="0">
                <a:solidFill>
                  <a:schemeClr val="tx1"/>
                </a:solidFill>
              </a:rPr>
              <a:t>Potential Benefits of PARP Inhibition Combined with Immunotherapy in Advanced EC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3: </a:t>
            </a:r>
            <a:r>
              <a:rPr lang="en-US" sz="2500" dirty="0">
                <a:solidFill>
                  <a:schemeClr val="tx1"/>
                </a:solidFill>
              </a:rPr>
              <a:t>Role of Lenvatinib/Pembrolizumab in the Management of Progressive Advanced EC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4: </a:t>
            </a:r>
            <a:r>
              <a:rPr lang="en-US" sz="2500" dirty="0">
                <a:solidFill>
                  <a:schemeClr val="tx1"/>
                </a:solidFill>
              </a:rPr>
              <a:t>Other Nursing Considerations in the Care of Patients with </a:t>
            </a:r>
            <a:br>
              <a:rPr lang="en-US" sz="2500" dirty="0">
                <a:solidFill>
                  <a:schemeClr val="tx1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Advanced EC </a:t>
            </a:r>
          </a:p>
        </p:txBody>
      </p:sp>
    </p:spTree>
    <p:extLst>
      <p:ext uri="{BB962C8B-B14F-4D97-AF65-F5344CB8AC3E}">
        <p14:creationId xmlns:p14="http://schemas.microsoft.com/office/powerpoint/2010/main" val="381799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C4255-DBAC-0256-316F-7D372C82B9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5776" y="868362"/>
            <a:ext cx="1030044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Biology of Endometrial Cancer; Rationale for the Use of Immune Checkpoint Inhibitors in This Disease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FD0F2D-C625-0772-DDA3-C0221FA6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220602"/>
            <a:ext cx="9144000" cy="1655762"/>
          </a:xfrm>
        </p:spPr>
        <p:txBody>
          <a:bodyPr/>
          <a:lstStyle/>
          <a:p>
            <a:pPr lvl="0">
              <a:lnSpc>
                <a:spcPct val="115000"/>
              </a:lnSpc>
              <a:spcBef>
                <a:spcPts val="0"/>
              </a:spcBef>
            </a:pPr>
            <a:r>
              <a:rPr lang="es-419" sz="3200" b="1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J. Alejandro Rauh-Hain, MD, MPH</a:t>
            </a:r>
          </a:p>
          <a:p>
            <a:pPr lvl="0">
              <a:lnSpc>
                <a:spcPct val="115000"/>
              </a:lnSpc>
              <a:spcBef>
                <a:spcPts val="0"/>
              </a:spcBef>
            </a:pPr>
            <a:r>
              <a:rPr lang="es-419" sz="3200" dirty="0"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"/>
              </a:rPr>
              <a:t>MD Anderson Cancer Center</a:t>
            </a:r>
            <a:endParaRPr lang="es-419" sz="3200" dirty="0"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1252321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470CD-7F81-6E41-915E-0FDF681D2A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31181" y="22302"/>
            <a:ext cx="8529637" cy="9144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TCGA Molecular Subgroups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C27F82-7E4C-1143-9293-E00B2676A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714" y="764704"/>
            <a:ext cx="11358572" cy="56792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EC1826-EFC1-5901-1F6A-DD989D4AD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606" y="6476029"/>
            <a:ext cx="3256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Kandoth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et al  Nature 2013</a:t>
            </a:r>
          </a:p>
        </p:txBody>
      </p:sp>
    </p:spTree>
    <p:extLst>
      <p:ext uri="{BB962C8B-B14F-4D97-AF65-F5344CB8AC3E}">
        <p14:creationId xmlns:p14="http://schemas.microsoft.com/office/powerpoint/2010/main" val="3541072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4707E-4C5C-07F6-FC89-DE7BC5450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63BB2-8AF3-0412-03EF-D1925381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5366"/>
            <a:ext cx="10358967" cy="903354"/>
          </a:xfrm>
        </p:spPr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F076DD26-7D0A-49CA-B25F-1D25D7CFC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812" y="1228900"/>
            <a:ext cx="4325112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Sarah Karpen, MPAS, PA-C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APP Supervisor Medical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Division of Gynecologic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Moores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University of California San Diego Health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San Diego, California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D09EDB-71F4-81D0-F810-9A31ABC70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173" y="1228900"/>
            <a:ext cx="1261872" cy="1261872"/>
          </a:xfrm>
          <a:prstGeom prst="rect">
            <a:avLst/>
          </a:prstGeom>
        </p:spPr>
      </p:pic>
      <p:sp>
        <p:nvSpPr>
          <p:cNvPr id="14" name="Text Box 7">
            <a:extLst>
              <a:ext uri="{FF2B5EF4-FFF2-40B4-BE49-F238E27FC236}">
                <a16:creationId xmlns:a16="http://schemas.microsoft.com/office/drawing/2014/main" id="{FFF38A00-E6A1-FA80-816C-A51879CEC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812" y="3736293"/>
            <a:ext cx="4325112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 Alejandro Rauh-Hain, MD, MPH</a:t>
            </a:r>
          </a:p>
          <a:p>
            <a:pPr lvl="0">
              <a:defRPr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Associate Professor, Tenure Track</a:t>
            </a:r>
          </a:p>
          <a:p>
            <a:pPr lvl="0">
              <a:defRPr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Deputy Division Head for Clinical Research</a:t>
            </a:r>
            <a:b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Division of Surgery</a:t>
            </a:r>
          </a:p>
          <a:p>
            <a:pPr lvl="0">
              <a:defRPr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Dept of Gynecologic Oncology and Reproductive Medicine</a:t>
            </a:r>
          </a:p>
          <a:p>
            <a:pPr lvl="0">
              <a:defRPr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Dept of Health Services Research</a:t>
            </a:r>
          </a:p>
          <a:p>
            <a:pPr lvl="0">
              <a:defRPr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 University of Texas</a:t>
            </a:r>
          </a:p>
          <a:p>
            <a:pPr lvl="0">
              <a:defRPr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MD Anderson Cancer Center</a:t>
            </a:r>
          </a:p>
          <a:p>
            <a:pPr lvl="0">
              <a:defRPr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Houston, Texas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500B0546-B479-9BBE-1054-600101BAE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5670" y="1228900"/>
            <a:ext cx="4325112" cy="137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Jaclyn Shaver, MS, APRN, CNP, WHNP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Section of Gynecologic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Stephenson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OU Health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Oklahoma City, Oklahoma</a:t>
            </a: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3306D6E8-C889-87FD-BB73-528F7BEB0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60" y="3736293"/>
            <a:ext cx="403866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Moderator</a:t>
            </a:r>
            <a:b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</a:b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Dana M Chase, MD</a:t>
            </a:r>
            <a:b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Professor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Division of Gynecologic Oncology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David Geffen School of Medicine at UCLA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Los Angeles, California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410752-0B0B-5EC4-185E-AAD981DD0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2321" y="3736293"/>
            <a:ext cx="1261872" cy="1261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6AC8DB-8638-4184-8271-302314A34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173" y="3736293"/>
            <a:ext cx="1261872" cy="12618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84DA8B-EC0B-F34C-CAA6-A72927678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4032" y="1228900"/>
            <a:ext cx="1261872" cy="1261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505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itle 8">
            <a:extLst>
              <a:ext uri="{FF2B5EF4-FFF2-40B4-BE49-F238E27FC236}">
                <a16:creationId xmlns:a16="http://schemas.microsoft.com/office/drawing/2014/main" id="{5B05421F-480B-454C-B4F5-AD55287C363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3317" y="119858"/>
            <a:ext cx="11236279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TCGA Molecular Classification </a:t>
            </a:r>
            <a:br>
              <a:rPr lang="en-US" altLang="en-US" sz="36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altLang="en-US" sz="36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and Outcomes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4A0C2DBE-6A88-7D4C-BCEB-00003DC85E7D}"/>
              </a:ext>
            </a:extLst>
          </p:cNvPr>
          <p:cNvSpPr txBox="1"/>
          <p:nvPr/>
        </p:nvSpPr>
        <p:spPr bwMode="auto">
          <a:xfrm>
            <a:off x="300037" y="6430365"/>
            <a:ext cx="5795963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MacKay. Oncotarget. 2017;8:84579. León-Castillo. JCO. 2020;38:3388.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FF494F-0D5B-D146-86D9-C5A684378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9019" y="1262857"/>
            <a:ext cx="5167507" cy="51675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564C3C-DB2A-144D-8F2F-84D1D94C88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403" y="1262857"/>
            <a:ext cx="6400597" cy="49818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7">
            <a:extLst>
              <a:ext uri="{FF2B5EF4-FFF2-40B4-BE49-F238E27FC236}">
                <a16:creationId xmlns:a16="http://schemas.microsoft.com/office/drawing/2014/main" id="{6965FE1E-C04B-4C47-8236-28F2438D7C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t="24801" r="10800" b="26900"/>
          <a:stretch/>
        </p:blipFill>
        <p:spPr>
          <a:xfrm>
            <a:off x="10553012" y="4953620"/>
            <a:ext cx="1455495" cy="1436327"/>
          </a:xfrm>
          <a:prstGeom prst="rect">
            <a:avLst/>
          </a:prstGeom>
          <a:ln w="28575">
            <a:noFill/>
          </a:ln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CBBDA7-D4EB-44E5-BBF1-FD2922CCE1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1275"/>
          <a:stretch/>
        </p:blipFill>
        <p:spPr>
          <a:xfrm>
            <a:off x="2809150" y="1803534"/>
            <a:ext cx="3174876" cy="30947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4C15DD-1EFE-4A19-9386-45DB5FB50C88}"/>
              </a:ext>
            </a:extLst>
          </p:cNvPr>
          <p:cNvSpPr txBox="1"/>
          <p:nvPr/>
        </p:nvSpPr>
        <p:spPr>
          <a:xfrm>
            <a:off x="2924404" y="4923795"/>
            <a:ext cx="3237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p=0.015, HR 0.50 (95%CI 0,28-0,88)</a:t>
            </a: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595C9C-81D9-484A-ACB8-E599C6C378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115"/>
          <a:stretch/>
        </p:blipFill>
        <p:spPr>
          <a:xfrm>
            <a:off x="5828984" y="1812808"/>
            <a:ext cx="3195501" cy="3200411"/>
          </a:xfrm>
          <a:prstGeom prst="rect">
            <a:avLst/>
          </a:prstGeom>
        </p:spPr>
      </p:pic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0A6E694A-FBB1-4D43-83F2-5F22C6B1F8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997"/>
          <a:stretch/>
        </p:blipFill>
        <p:spPr>
          <a:xfrm>
            <a:off x="8813006" y="1818641"/>
            <a:ext cx="3168485" cy="3295649"/>
          </a:xfrm>
          <a:prstGeom prst="rect">
            <a:avLst/>
          </a:prstGeom>
        </p:spPr>
      </p:pic>
      <p:sp>
        <p:nvSpPr>
          <p:cNvPr id="14" name="ZoneTexte 3"/>
          <p:cNvSpPr txBox="1"/>
          <p:nvPr/>
        </p:nvSpPr>
        <p:spPr>
          <a:xfrm>
            <a:off x="3782382" y="1372646"/>
            <a:ext cx="1315692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P53abn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N=93</a:t>
            </a:r>
          </a:p>
        </p:txBody>
      </p:sp>
      <p:sp>
        <p:nvSpPr>
          <p:cNvPr id="16" name="ZoneTexte 21"/>
          <p:cNvSpPr txBox="1"/>
          <p:nvPr/>
        </p:nvSpPr>
        <p:spPr>
          <a:xfrm>
            <a:off x="6789467" y="1377745"/>
            <a:ext cx="1315692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MMRd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N=137</a:t>
            </a:r>
          </a:p>
        </p:txBody>
      </p:sp>
      <p:sp>
        <p:nvSpPr>
          <p:cNvPr id="17" name="ZoneTexte 23"/>
          <p:cNvSpPr txBox="1"/>
          <p:nvPr/>
        </p:nvSpPr>
        <p:spPr>
          <a:xfrm>
            <a:off x="9773489" y="1361449"/>
            <a:ext cx="1315692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NSMP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N=129</a:t>
            </a:r>
          </a:p>
        </p:txBody>
      </p:sp>
      <p:sp>
        <p:nvSpPr>
          <p:cNvPr id="18" name="ZoneTexte 4"/>
          <p:cNvSpPr txBox="1"/>
          <p:nvPr/>
        </p:nvSpPr>
        <p:spPr>
          <a:xfrm>
            <a:off x="278458" y="5311736"/>
            <a:ext cx="11169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P53abn: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worst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prognosis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but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greatest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adj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Ctx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POLEmut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not relapse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regardless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tx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MSI and NSMP: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intermediate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prognosis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, but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little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Adj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Ctx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36" y="1856096"/>
            <a:ext cx="2983235" cy="3145808"/>
          </a:xfrm>
          <a:prstGeom prst="rect">
            <a:avLst/>
          </a:prstGeom>
        </p:spPr>
      </p:pic>
      <p:sp>
        <p:nvSpPr>
          <p:cNvPr id="15" name="ZoneTexte 20"/>
          <p:cNvSpPr txBox="1"/>
          <p:nvPr/>
        </p:nvSpPr>
        <p:spPr>
          <a:xfrm>
            <a:off x="795831" y="1387753"/>
            <a:ext cx="1620887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7C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POLE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C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mut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7C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N=51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73489" y="6392443"/>
            <a:ext cx="2400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Leon-Castillo et al 2020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76B3D2D-A845-044A-A4AB-16681B4C9DF1}"/>
              </a:ext>
            </a:extLst>
          </p:cNvPr>
          <p:cNvSpPr txBox="1">
            <a:spLocks/>
          </p:cNvSpPr>
          <p:nvPr/>
        </p:nvSpPr>
        <p:spPr>
          <a:xfrm>
            <a:off x="189571" y="50966"/>
            <a:ext cx="11791920" cy="838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Molecular Classification and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Benefit from Adjuvant Chemotherapy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D48F4F-C399-A449-2902-015DC5D1770B}"/>
              </a:ext>
            </a:extLst>
          </p:cNvPr>
          <p:cNvSpPr/>
          <p:nvPr/>
        </p:nvSpPr>
        <p:spPr>
          <a:xfrm>
            <a:off x="8751942" y="4973697"/>
            <a:ext cx="914400" cy="272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20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ChangeArrowheads="1"/>
          </p:cNvSpPr>
          <p:nvPr/>
        </p:nvSpPr>
        <p:spPr bwMode="auto">
          <a:xfrm>
            <a:off x="6021388" y="1847851"/>
            <a:ext cx="4398962" cy="1617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1554" name="Line 3"/>
          <p:cNvSpPr>
            <a:spLocks noChangeShapeType="1"/>
          </p:cNvSpPr>
          <p:nvPr/>
        </p:nvSpPr>
        <p:spPr bwMode="auto">
          <a:xfrm>
            <a:off x="6508750" y="1854201"/>
            <a:ext cx="0" cy="14335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1555" name="Rectangle 4"/>
          <p:cNvSpPr>
            <a:spLocks noChangeArrowheads="1"/>
          </p:cNvSpPr>
          <p:nvPr/>
        </p:nvSpPr>
        <p:spPr bwMode="auto">
          <a:xfrm>
            <a:off x="6556376" y="1885950"/>
            <a:ext cx="3470486" cy="16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67" tIns="46034" rIns="92067" bIns="46034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Doxorubicin 45 mg/m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Cisplatin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50 mg/m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Paclitaxel 160 mg/m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(d2,3h)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Every 21 days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G-CSF support</a:t>
            </a:r>
          </a:p>
        </p:txBody>
      </p:sp>
      <p:sp>
        <p:nvSpPr>
          <p:cNvPr id="151556" name="Rectangle 5"/>
          <p:cNvSpPr>
            <a:spLocks noChangeArrowheads="1"/>
          </p:cNvSpPr>
          <p:nvPr/>
        </p:nvSpPr>
        <p:spPr bwMode="auto">
          <a:xfrm>
            <a:off x="6034088" y="4013201"/>
            <a:ext cx="4398962" cy="12176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1557" name="Rectangle 6"/>
          <p:cNvSpPr>
            <a:spLocks noChangeArrowheads="1"/>
          </p:cNvSpPr>
          <p:nvPr/>
        </p:nvSpPr>
        <p:spPr bwMode="auto">
          <a:xfrm>
            <a:off x="6527800" y="4087814"/>
            <a:ext cx="332105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7" tIns="46034" rIns="92067" bIns="46034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Carboplatin AUC 6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Paclitaxel 175 mg/m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(3 h) every 21 days</a:t>
            </a:r>
          </a:p>
        </p:txBody>
      </p:sp>
      <p:sp>
        <p:nvSpPr>
          <p:cNvPr id="151558" name="Rectangle 7"/>
          <p:cNvSpPr>
            <a:spLocks noChangeArrowheads="1"/>
          </p:cNvSpPr>
          <p:nvPr/>
        </p:nvSpPr>
        <p:spPr bwMode="auto">
          <a:xfrm>
            <a:off x="1538289" y="2689225"/>
            <a:ext cx="3956195" cy="212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67" tIns="46034" rIns="92067" bIns="46034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Adenocarcinoma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Stage III/IV or recurrent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No prior chemotherapy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Measurable disease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Primary Endpoint: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Equiv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OS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ER/PR status recorded</a:t>
            </a:r>
          </a:p>
        </p:txBody>
      </p:sp>
      <p:sp>
        <p:nvSpPr>
          <p:cNvPr id="151559" name="Oval 8"/>
          <p:cNvSpPr>
            <a:spLocks noChangeArrowheads="1"/>
          </p:cNvSpPr>
          <p:nvPr/>
        </p:nvSpPr>
        <p:spPr bwMode="auto">
          <a:xfrm>
            <a:off x="5024439" y="3365500"/>
            <a:ext cx="314325" cy="355600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1560" name="Line 9"/>
          <p:cNvSpPr>
            <a:spLocks noChangeShapeType="1"/>
          </p:cNvSpPr>
          <p:nvPr/>
        </p:nvSpPr>
        <p:spPr bwMode="auto">
          <a:xfrm>
            <a:off x="5351464" y="3657600"/>
            <a:ext cx="676275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1561" name="Line 10"/>
          <p:cNvSpPr>
            <a:spLocks noChangeShapeType="1"/>
          </p:cNvSpPr>
          <p:nvPr/>
        </p:nvSpPr>
        <p:spPr bwMode="auto">
          <a:xfrm flipV="1">
            <a:off x="5351464" y="2667000"/>
            <a:ext cx="676275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1562" name="Rectangle 11"/>
          <p:cNvSpPr>
            <a:spLocks noChangeArrowheads="1"/>
          </p:cNvSpPr>
          <p:nvPr/>
        </p:nvSpPr>
        <p:spPr bwMode="auto">
          <a:xfrm>
            <a:off x="1773509" y="5230814"/>
            <a:ext cx="2955921" cy="83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67" tIns="46034" rIns="92067" bIns="46034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Open:	  25-Aug-03	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Closed:	  20-Apr-09	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Accrual:  1316 (eligible)</a:t>
            </a:r>
          </a:p>
        </p:txBody>
      </p:sp>
      <p:sp>
        <p:nvSpPr>
          <p:cNvPr id="151563" name="Rectangle 12"/>
          <p:cNvSpPr>
            <a:spLocks noChangeArrowheads="1"/>
          </p:cNvSpPr>
          <p:nvPr/>
        </p:nvSpPr>
        <p:spPr bwMode="auto">
          <a:xfrm>
            <a:off x="6149975" y="2349501"/>
            <a:ext cx="285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67" tIns="46034" rIns="92067" bIns="46034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</a:p>
        </p:txBody>
      </p:sp>
      <p:sp>
        <p:nvSpPr>
          <p:cNvPr id="151564" name="Rectangle 13"/>
          <p:cNvSpPr>
            <a:spLocks noChangeArrowheads="1"/>
          </p:cNvSpPr>
          <p:nvPr/>
        </p:nvSpPr>
        <p:spPr bwMode="auto">
          <a:xfrm>
            <a:off x="6102351" y="4262439"/>
            <a:ext cx="38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67" tIns="46034" rIns="92067" bIns="46034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II</a:t>
            </a:r>
          </a:p>
        </p:txBody>
      </p:sp>
      <p:sp>
        <p:nvSpPr>
          <p:cNvPr id="151565" name="Line 14"/>
          <p:cNvSpPr>
            <a:spLocks noChangeShapeType="1"/>
          </p:cNvSpPr>
          <p:nvPr/>
        </p:nvSpPr>
        <p:spPr bwMode="auto">
          <a:xfrm flipH="1">
            <a:off x="6508750" y="4044950"/>
            <a:ext cx="12700" cy="10810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1566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2406650" y="61913"/>
            <a:ext cx="7772400" cy="1143000"/>
          </a:xfrm>
          <a:prstGeom prst="rect">
            <a:avLst/>
          </a:prstGeom>
        </p:spPr>
        <p:txBody>
          <a:bodyPr vert="horz" lIns="92067" tIns="46034" rIns="92067" bIns="46034" rtlCol="0" anchor="ctr">
            <a:normAutofit/>
          </a:bodyPr>
          <a:lstStyle/>
          <a:p>
            <a:pPr algn="ctr" eaLnBrk="1" hangingPunct="1"/>
            <a:r>
              <a:rPr lang="en-US" sz="4000" b="1" dirty="0">
                <a:latin typeface="Arial" charset="0"/>
                <a:ea typeface="MS PGothic" charset="0"/>
              </a:rPr>
              <a:t>GOG 209: Design</a:t>
            </a:r>
          </a:p>
        </p:txBody>
      </p:sp>
      <p:sp>
        <p:nvSpPr>
          <p:cNvPr id="151567" name="Line 16"/>
          <p:cNvSpPr>
            <a:spLocks noChangeShapeType="1"/>
          </p:cNvSpPr>
          <p:nvPr/>
        </p:nvSpPr>
        <p:spPr bwMode="auto">
          <a:xfrm>
            <a:off x="9937750" y="1881188"/>
            <a:ext cx="0" cy="1408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1568" name="Text Box 17"/>
          <p:cNvSpPr txBox="1">
            <a:spLocks noChangeArrowheads="1"/>
          </p:cNvSpPr>
          <p:nvPr/>
        </p:nvSpPr>
        <p:spPr bwMode="auto">
          <a:xfrm>
            <a:off x="9910764" y="2379664"/>
            <a:ext cx="4794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MS PGothic" charset="0"/>
              </a:rPr>
              <a:t>x7</a:t>
            </a:r>
          </a:p>
        </p:txBody>
      </p:sp>
      <p:sp>
        <p:nvSpPr>
          <p:cNvPr id="151570" name="Line 24"/>
          <p:cNvSpPr>
            <a:spLocks noChangeShapeType="1"/>
          </p:cNvSpPr>
          <p:nvPr/>
        </p:nvSpPr>
        <p:spPr bwMode="auto">
          <a:xfrm flipH="1">
            <a:off x="9925050" y="4043364"/>
            <a:ext cx="12700" cy="10810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1571" name="Text Box 25"/>
          <p:cNvSpPr txBox="1">
            <a:spLocks noChangeArrowheads="1"/>
          </p:cNvSpPr>
          <p:nvPr/>
        </p:nvSpPr>
        <p:spPr bwMode="auto">
          <a:xfrm>
            <a:off x="9974264" y="4232275"/>
            <a:ext cx="4794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MS PGothic" charset="0"/>
              </a:rPr>
              <a:t>x7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66804" y="9026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55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/>
          <p:cNvSpPr>
            <a:spLocks noGrp="1"/>
          </p:cNvSpPr>
          <p:nvPr>
            <p:ph type="title" idx="4294967295"/>
          </p:nvPr>
        </p:nvSpPr>
        <p:spPr>
          <a:xfrm>
            <a:off x="2151314" y="156118"/>
            <a:ext cx="7772400" cy="9572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600" b="1" dirty="0">
                <a:latin typeface="Arial" charset="0"/>
                <a:ea typeface="ＭＳ Ｐゴシック" charset="0"/>
                <a:cs typeface="ＭＳ Ｐゴシック" charset="0"/>
              </a:rPr>
              <a:t>GOG 209: Survival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820187" y="1967431"/>
          <a:ext cx="9029951" cy="3650108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357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7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74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546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Outcome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Measure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80" marR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TAP</a:t>
                      </a:r>
                    </a:p>
                  </a:txBody>
                  <a:tcPr marL="81280" marR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</a:t>
                      </a:r>
                    </a:p>
                  </a:txBody>
                  <a:tcPr marL="81280" marR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</a:p>
                  </a:txBody>
                  <a:tcPr marL="81280" marR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PFS</a:t>
                      </a:r>
                    </a:p>
                  </a:txBody>
                  <a:tcPr marL="81280" marR="812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80" marR="812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80" marR="812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</a:t>
                      </a:r>
                    </a:p>
                  </a:txBody>
                  <a:tcPr marL="81280" marR="812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OS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80" marR="8128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80" marR="8128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80" marR="8128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</a:p>
                  </a:txBody>
                  <a:tcPr marL="81280" marR="8128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 (90%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CI, </a:t>
                      </a:r>
                    </a:p>
                    <a:p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 for Non-inferiority)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80" marR="812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80" marR="812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</a:t>
                      </a:r>
                    </a:p>
                  </a:txBody>
                  <a:tcPr marL="81280" marR="812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P&gt;0.1</a:t>
                      </a:r>
                    </a:p>
                  </a:txBody>
                  <a:tcPr marL="81280" marR="812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2974796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495" y="81607"/>
            <a:ext cx="885300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Microsatellite Instability (MSI)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121" y="1253331"/>
            <a:ext cx="6939511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MSI is a condition of genetic hypermutability that is the result of defective DNA mismatch repair (MMR)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MMR pathway corrects DNA replication errors that lead to incorporation of the wrong nucleotides and/or nucleotide insertions or deletions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Deficient MMR (dMMR) causes accumulations of mutations and can lead to an MSI-high (MSI-H) phenotype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tumor is considered dMMR when ≥1 MMR protein is inactivated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Germline mutations in MMR genes cause Lynch syndrome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lvl="2">
              <a:lnSpc>
                <a:spcPct val="10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Accounts for ~2% of endometrial cancers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MSI-H/dMMR status is predictive of clinical benefit from checkpoint inhibitor therapy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52121" y="5880182"/>
            <a:ext cx="7104320" cy="701731"/>
          </a:xfrm>
        </p:spPr>
        <p:txBody>
          <a:bodyPr/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MMR, mismatch repair; MSI, microsatellite instability; MSI-H, microsatellite instability-high.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1. Luchini C et al.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i="1" dirty="0">
                <a:latin typeface="Arial" panose="020B0604020202020204" pitchFamily="34" charset="0"/>
                <a:cs typeface="Arial" panose="020B0604020202020204" pitchFamily="34" charset="0"/>
              </a:rPr>
              <a:t>Ann </a:t>
            </a:r>
            <a:r>
              <a:rPr lang="da-DK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da-DK" sz="11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a-DK" sz="1100" dirty="0">
                <a:latin typeface="Arial" panose="020B0604020202020204" pitchFamily="34" charset="0"/>
                <a:cs typeface="Arial" panose="020B0604020202020204" pitchFamily="34" charset="0"/>
              </a:rPr>
              <a:t> 2019;30:1232-1243.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2. Kristeleit RS et al.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Am Soc Clin Oncol Educ Book.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2016;35:e259-e268. 3. </a:t>
            </a:r>
            <a:r>
              <a:rPr lang="da-DK" sz="1100" dirty="0" err="1">
                <a:latin typeface="Arial" panose="020B0604020202020204" pitchFamily="34" charset="0"/>
                <a:cs typeface="Arial" panose="020B0604020202020204" pitchFamily="34" charset="0"/>
              </a:rPr>
              <a:t>Hampel</a:t>
            </a:r>
            <a:r>
              <a:rPr lang="da-DK" sz="1100" dirty="0">
                <a:latin typeface="Arial" panose="020B0604020202020204" pitchFamily="34" charset="0"/>
                <a:cs typeface="Arial" panose="020B0604020202020204" pitchFamily="34" charset="0"/>
              </a:rPr>
              <a:t> H et al. </a:t>
            </a:r>
            <a:r>
              <a:rPr lang="da-DK" sz="1100" i="1" dirty="0">
                <a:latin typeface="Arial" panose="020B0604020202020204" pitchFamily="34" charset="0"/>
                <a:cs typeface="Arial" panose="020B0604020202020204" pitchFamily="34" charset="0"/>
              </a:rPr>
              <a:t>Cancer Res</a:t>
            </a:r>
            <a:r>
              <a:rPr lang="da-DK" sz="1100" dirty="0">
                <a:latin typeface="Arial" panose="020B0604020202020204" pitchFamily="34" charset="0"/>
                <a:cs typeface="Arial" panose="020B0604020202020204" pitchFamily="34" charset="0"/>
              </a:rPr>
              <a:t>. 2006;66:7810-7817. 4. 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Le DT et al. </a:t>
            </a:r>
            <a:r>
              <a:rPr lang="fr-FR" sz="1100" i="1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. 2017;357:409-413.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E42633-56D1-A7A2-7EF9-A74CFB4DE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632" y="1850611"/>
            <a:ext cx="4841872" cy="336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52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143" y="92121"/>
            <a:ext cx="954971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MSI-H/dMMR or TMB-H Tumors and </a:t>
            </a:r>
            <a:b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to Checkpoint Blockade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2400" y="6507347"/>
            <a:ext cx="11266488" cy="258532"/>
          </a:xfrm>
        </p:spPr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Dudley JC et al. </a:t>
            </a:r>
            <a:r>
              <a:rPr lang="da-DK" i="1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da-DK" i="1" dirty="0">
                <a:latin typeface="Arial" panose="020B0604020202020204" pitchFamily="34" charset="0"/>
                <a:cs typeface="Arial" panose="020B0604020202020204" pitchFamily="34" charset="0"/>
              </a:rPr>
              <a:t> Cancer Res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. 2016;22:813-820. 2. Fancello L et al. </a:t>
            </a:r>
            <a:r>
              <a:rPr lang="da-DK" i="1" dirty="0"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da-DK" i="1" dirty="0" err="1">
                <a:latin typeface="Arial" panose="020B0604020202020204" pitchFamily="34" charset="0"/>
                <a:cs typeface="Arial" panose="020B0604020202020204" pitchFamily="34" charset="0"/>
              </a:rPr>
              <a:t>Immunother</a:t>
            </a:r>
            <a:r>
              <a:rPr lang="da-DK" i="1" dirty="0">
                <a:latin typeface="Arial" panose="020B0604020202020204" pitchFamily="34" charset="0"/>
                <a:cs typeface="Arial" panose="020B0604020202020204" pitchFamily="34" charset="0"/>
              </a:rPr>
              <a:t> Cancer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. 2019;7(1):183.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C667BB-4D08-DB82-1D27-9A89B3453396}"/>
              </a:ext>
            </a:extLst>
          </p:cNvPr>
          <p:cNvGrpSpPr/>
          <p:nvPr/>
        </p:nvGrpSpPr>
        <p:grpSpPr>
          <a:xfrm>
            <a:off x="185690" y="1417684"/>
            <a:ext cx="11757266" cy="4715487"/>
            <a:chOff x="500626" y="2027408"/>
            <a:chExt cx="11147610" cy="43921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42905A0-47D6-48D1-8DA9-F74A427C0C4C}"/>
                </a:ext>
              </a:extLst>
            </p:cNvPr>
            <p:cNvSpPr/>
            <p:nvPr/>
          </p:nvSpPr>
          <p:spPr>
            <a:xfrm>
              <a:off x="500626" y="2027408"/>
              <a:ext cx="5029200" cy="387351"/>
            </a:xfrm>
            <a:prstGeom prst="rect">
              <a:avLst/>
            </a:prstGeom>
            <a:solidFill>
              <a:schemeClr val="accent1"/>
            </a:soli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MSI-H/dMMR Tumors</a:t>
              </a:r>
              <a:r>
                <a:rPr kumimoji="0" lang="en-US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3EE61BD-9A20-41D3-A26A-B4BC7C494856}"/>
                </a:ext>
              </a:extLst>
            </p:cNvPr>
            <p:cNvSpPr/>
            <p:nvPr/>
          </p:nvSpPr>
          <p:spPr>
            <a:xfrm>
              <a:off x="6619036" y="2027408"/>
              <a:ext cx="5029200" cy="387351"/>
            </a:xfrm>
            <a:prstGeom prst="rect">
              <a:avLst/>
            </a:prstGeom>
            <a:solidFill>
              <a:schemeClr val="accent1"/>
            </a:soli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TMB-H Tumors</a:t>
              </a:r>
              <a:r>
                <a:rPr kumimoji="0" lang="en-US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37FC1B-5852-4103-A018-A8D466131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8504" y="2464877"/>
              <a:ext cx="4013444" cy="39546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90D915-BFE8-477D-8421-6DC3AB90F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6506" y="2459843"/>
              <a:ext cx="3794260" cy="3817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884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1">
            <a:extLst>
              <a:ext uri="{FF2B5EF4-FFF2-40B4-BE49-F238E27FC236}">
                <a16:creationId xmlns:a16="http://schemas.microsoft.com/office/drawing/2014/main" id="{E1E8CE0A-65A7-1F45-90DC-B33EAF91079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7764" y="1652449"/>
            <a:ext cx="11174285" cy="4029075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Response to single agent IO in dMMR or MSI-high endometrial</a:t>
            </a:r>
          </a:p>
        </p:txBody>
      </p:sp>
      <p:sp>
        <p:nvSpPr>
          <p:cNvPr id="47105" name="Title 3">
            <a:extLst>
              <a:ext uri="{FF2B5EF4-FFF2-40B4-BE49-F238E27FC236}">
                <a16:creationId xmlns:a16="http://schemas.microsoft.com/office/drawing/2014/main" id="{47CF7B45-962C-564B-820D-2FC7FC5F5F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6771" y="286243"/>
            <a:ext cx="1079438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Single Agent IO in “biomarker” Selected Endometrial Cancer Populations (dMMR)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1BB73A3-F193-214F-9749-956DE9AF13B8}"/>
              </a:ext>
            </a:extLst>
          </p:cNvPr>
          <p:cNvGraphicFramePr>
            <a:graphicFrameLocks noGrp="1"/>
          </p:cNvGraphicFramePr>
          <p:nvPr/>
        </p:nvGraphicFramePr>
        <p:xfrm>
          <a:off x="569951" y="2139209"/>
          <a:ext cx="10871200" cy="3542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8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4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7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482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 &amp; Drug</a:t>
                      </a:r>
                    </a:p>
                  </a:txBody>
                  <a:tcPr marL="68586" marR="68586" marT="34286" marB="34286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 Population</a:t>
                      </a:r>
                    </a:p>
                  </a:txBody>
                  <a:tcPr marL="68586" marR="68586" marT="34286" marB="34286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Outcome</a:t>
                      </a:r>
                    </a:p>
                  </a:txBody>
                  <a:tcPr marL="68586" marR="68586" marT="34286" marB="3428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82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 158: Pembrolizumab (N=49)</a:t>
                      </a:r>
                    </a:p>
                  </a:txBody>
                  <a:tcPr marL="68586" marR="68586" marT="34286" marB="34286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stage or metastatic dMMR endometrial cancer</a:t>
                      </a:r>
                    </a:p>
                  </a:txBody>
                  <a:tcPr marL="68586" marR="68586" marT="34286" marB="34286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ORR: 57.1%</a:t>
                      </a:r>
                    </a:p>
                  </a:txBody>
                  <a:tcPr marL="68586" marR="68586" marT="34286" marB="3428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82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PHAEDRA trial: Durvalumab (N=35 dMMR)</a:t>
                      </a:r>
                    </a:p>
                  </a:txBody>
                  <a:tcPr marL="68586" marR="68586" marT="34286" marB="34286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stage or metastatic endometrial cancer</a:t>
                      </a:r>
                    </a:p>
                  </a:txBody>
                  <a:tcPr marL="68586" marR="68586" marT="34286" marB="34286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ORR in dMMR: 43%</a:t>
                      </a:r>
                    </a:p>
                  </a:txBody>
                  <a:tcPr marL="68586" marR="68586" marT="34286" marB="3428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82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GARNET study: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Dostarlimab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(N=70)</a:t>
                      </a:r>
                    </a:p>
                  </a:txBody>
                  <a:tcPr marL="68586" marR="68586" marT="34286" marB="34286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Previously treated, recurrent advanced stage endometrial cancer</a:t>
                      </a:r>
                    </a:p>
                  </a:txBody>
                  <a:tcPr marL="68586" marR="68586" marT="34286" marB="34286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ORR in dMMR: 45%</a:t>
                      </a:r>
                    </a:p>
                  </a:txBody>
                  <a:tcPr marL="68586" marR="68586" marT="34286" marB="3428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82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 II Avelumab study (N= 15 dMMR)</a:t>
                      </a:r>
                    </a:p>
                  </a:txBody>
                  <a:tcPr marL="68586" marR="68586" marT="34286" marB="34286"/>
                </a:tc>
                <a:tc>
                  <a:txBody>
                    <a:bodyPr/>
                    <a:lstStyle/>
                    <a:p>
                      <a:pPr marL="0" marR="0" lvl="0" indent="0" algn="l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stage or metastatic endometrial cancer</a:t>
                      </a:r>
                    </a:p>
                  </a:txBody>
                  <a:tcPr marL="68586" marR="68586" marT="34286" marB="34286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ORR: 26.7%</a:t>
                      </a:r>
                    </a:p>
                  </a:txBody>
                  <a:tcPr marL="68586" marR="68586" marT="34286" marB="3428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13F5BE6-8DA4-A347-9B1B-DB6173F0216B}"/>
              </a:ext>
            </a:extLst>
          </p:cNvPr>
          <p:cNvSpPr txBox="1"/>
          <p:nvPr/>
        </p:nvSpPr>
        <p:spPr>
          <a:xfrm>
            <a:off x="202201" y="6310147"/>
            <a:ext cx="10993387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787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Marabelle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A, et al. J Clin Oncol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2019;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Antill PSK et al. J Clin Oncol 2019;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Oaknin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A et al. SGO virtual meeting 2020; Konstantinopoulos PA et al. J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Clin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Oncol 2019</a:t>
            </a:r>
          </a:p>
        </p:txBody>
      </p:sp>
    </p:spTree>
    <p:extLst>
      <p:ext uri="{BB962C8B-B14F-4D97-AF65-F5344CB8AC3E}">
        <p14:creationId xmlns:p14="http://schemas.microsoft.com/office/powerpoint/2010/main" val="263540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B1DD4-CEDB-A506-BFE6-8B073B7A5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7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BB3D6-9065-8292-C488-353BC0885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3179"/>
            <a:ext cx="10515600" cy="50690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67-year-old new diagnosis of grade 3 endometrial cancer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Initial Workup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Endometrial biopsy: Grade 3 endometrioid endometrial adenocarcinoma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CT imaging: Concern for adrenal metastasis, diffuse lymphadenopathy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Biopsy confirmed adrenal metastasis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Molecular Testing: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dMMR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tumor</a:t>
            </a:r>
          </a:p>
        </p:txBody>
      </p:sp>
    </p:spTree>
    <p:extLst>
      <p:ext uri="{BB962C8B-B14F-4D97-AF65-F5344CB8AC3E}">
        <p14:creationId xmlns:p14="http://schemas.microsoft.com/office/powerpoint/2010/main" val="2200771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117AA-19BE-0FD7-814C-96F3A94A8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88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Biopsychosocial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0A14B-4D4C-2C40-EA38-522199D72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467"/>
            <a:ext cx="10515600" cy="46846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Social Context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Husband died from cancer 1 year ago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Lives &gt;2 hours from cancer center 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Emotional Concerns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Fear of losing independence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Anxiety regarding chemotherapy toxicity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Concern about burdening family </a:t>
            </a:r>
          </a:p>
          <a:p>
            <a:pPr marL="0" indent="0"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Medical Comorbidities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Hypertension </a:t>
            </a:r>
          </a:p>
        </p:txBody>
      </p:sp>
    </p:spTree>
    <p:extLst>
      <p:ext uri="{BB962C8B-B14F-4D97-AF65-F5344CB8AC3E}">
        <p14:creationId xmlns:p14="http://schemas.microsoft.com/office/powerpoint/2010/main" val="1307179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83A3D-3365-0F6B-A1F7-9B650E824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Treatment Decision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C1A7-DCD8-0D95-86CD-264FF4AC9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7"/>
            <a:ext cx="10515600" cy="483314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CT scan 6 months later (Pt declined treatment):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Adrenal gland metastasis, bone metastasis, diffuse lymphadenopathy </a:t>
            </a: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Treatment Selected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Carboplatin + paclitaxel + pembrolizumab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Rationale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Advanced/recurrent EC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dMMR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/MSI-H tumor with high likelihood of response to PD-1 inhibition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Supportive Interventions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Nutrition referral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Early symptom-management planning</a:t>
            </a:r>
          </a:p>
        </p:txBody>
      </p:sp>
    </p:spTree>
    <p:extLst>
      <p:ext uri="{BB962C8B-B14F-4D97-AF65-F5344CB8AC3E}">
        <p14:creationId xmlns:p14="http://schemas.microsoft.com/office/powerpoint/2010/main" val="3086478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 err="1">
                <a:solidFill>
                  <a:srgbClr val="0432FF"/>
                </a:solidFill>
              </a:rPr>
              <a:t>Ms</a:t>
            </a:r>
            <a:r>
              <a:rPr lang="en-US" sz="3200" dirty="0">
                <a:solidFill>
                  <a:srgbClr val="0432FF"/>
                </a:solidFill>
              </a:rPr>
              <a:t> Karpen — Disclosures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C54A03E-3DC1-4C41-A07A-B20EBF4DEA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7846446"/>
              </p:ext>
            </p:extLst>
          </p:nvPr>
        </p:nvGraphicFramePr>
        <p:xfrm>
          <a:off x="1236095" y="2204864"/>
          <a:ext cx="9719807" cy="122413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916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3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Speakers Bureaus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Amgen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725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AE05D-DA6D-2570-B24D-EA3E2785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307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Clinical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0D16C-DD16-311A-F6ED-D9FEB4363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0465"/>
            <a:ext cx="10515600" cy="47414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Treatment Course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Significant improvement in pelvic pain after Cycle 3 and excellent response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CT after 6 cycles: Partial response, only area of disease adrenal metastasis 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Toxicities: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Fatigue, Immune-related hypothyroidism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Management: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Levothyroxine initiated, zoledronic acid, dose adjustments and supportive care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Current Status: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Continuing maintenance pembrolizumab, Surgery with Endocrine Surg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Onc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pending </a:t>
            </a:r>
          </a:p>
        </p:txBody>
      </p:sp>
    </p:spTree>
    <p:extLst>
      <p:ext uri="{BB962C8B-B14F-4D97-AF65-F5344CB8AC3E}">
        <p14:creationId xmlns:p14="http://schemas.microsoft.com/office/powerpoint/2010/main" val="4066662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E8310-4AB4-EBF8-6A6A-2BB31303D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Key Lessons From This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25411-D8DA-9E3C-BF85-1D9A7465C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Molecular Testing Matters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dMMR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/MSI-H status directly influenced frontline therapy selection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Biomarker testing should be performed at diagnosis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Immunotherapy Has Changed the Treatment Landscape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Chemoimmunotherapy can produce meaningful and durable responses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Particularly impactful in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dMMR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EC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Cancer Care Extends Beyond Tumor Biology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Transportation barriers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Caregiver responsibilities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Emotional distress</a:t>
            </a:r>
          </a:p>
        </p:txBody>
      </p:sp>
    </p:spTree>
    <p:extLst>
      <p:ext uri="{BB962C8B-B14F-4D97-AF65-F5344CB8AC3E}">
        <p14:creationId xmlns:p14="http://schemas.microsoft.com/office/powerpoint/2010/main" val="3793481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FBA04-CFDD-BEE8-D54B-741A358EB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F523C-0276-F820-F0F8-45BF9F7C1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8425" indent="0">
              <a:buNone/>
            </a:pPr>
            <a:r>
              <a:rPr lang="en-US" sz="2800" kern="100" dirty="0">
                <a:latin typeface="Arial" panose="020B0604020202020204" pitchFamily="34" charset="0"/>
                <a:cs typeface="Arial" panose="020B0604020202020204" pitchFamily="34" charset="0"/>
              </a:rPr>
              <a:t>What is the 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ptimal approach to biomarker assessment for patients with newly diagnosed advanced EC? </a:t>
            </a:r>
          </a:p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Given that first-line chemoimmunotherapy regimens are available regardless of MSI/MMR status, are you still assessing this in all patients? </a:t>
            </a:r>
          </a:p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you test for other potential biomarkers of response to immune checkpoint inhibition (eg, POLE mutations, tumor mutational burden, PD-L1 status)? What about other biomarkers, such as BRCA, TP53 and HER2 status?</a:t>
            </a:r>
          </a:p>
        </p:txBody>
      </p:sp>
    </p:spTree>
    <p:extLst>
      <p:ext uri="{BB962C8B-B14F-4D97-AF65-F5344CB8AC3E}">
        <p14:creationId xmlns:p14="http://schemas.microsoft.com/office/powerpoint/2010/main" val="253192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0670A-341E-E672-552A-99C92B15A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AB7696-0D71-FF53-6585-FA00232AE1A2}"/>
              </a:ext>
            </a:extLst>
          </p:cNvPr>
          <p:cNvSpPr/>
          <p:nvPr/>
        </p:nvSpPr>
        <p:spPr bwMode="auto">
          <a:xfrm>
            <a:off x="758948" y="1772816"/>
            <a:ext cx="10512305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BE17A3-3A4B-7381-4324-96979EE92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1F26D-EA5B-3C20-97A9-3D350D0E3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43000"/>
            <a:ext cx="10512306" cy="4799013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Introduction: </a:t>
            </a:r>
            <a:r>
              <a:rPr lang="en-US" sz="2500" dirty="0">
                <a:solidFill>
                  <a:schemeClr val="tx1"/>
                </a:solidFill>
              </a:rPr>
              <a:t>Biology of Endometrial Cancer (EC)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1: First-Line Therapy for Advanced or Recurrent EC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2: </a:t>
            </a:r>
            <a:r>
              <a:rPr lang="en-US" sz="2500" dirty="0">
                <a:solidFill>
                  <a:schemeClr val="tx1"/>
                </a:solidFill>
              </a:rPr>
              <a:t>Potential Benefits of PARP Inhibition Combined with Immunotherapy in Advanced EC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3: </a:t>
            </a:r>
            <a:r>
              <a:rPr lang="en-US" sz="2500" dirty="0">
                <a:solidFill>
                  <a:schemeClr val="tx1"/>
                </a:solidFill>
              </a:rPr>
              <a:t>Role of Lenvatinib/Pembrolizumab in the Management of Progressive Advanced EC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4: </a:t>
            </a:r>
            <a:r>
              <a:rPr lang="en-US" sz="2500" dirty="0">
                <a:solidFill>
                  <a:schemeClr val="tx1"/>
                </a:solidFill>
              </a:rPr>
              <a:t>Other Nursing Considerations in the Care of Patients with </a:t>
            </a:r>
            <a:br>
              <a:rPr lang="en-US" sz="2500" dirty="0">
                <a:solidFill>
                  <a:schemeClr val="tx1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Advanced EC </a:t>
            </a:r>
          </a:p>
        </p:txBody>
      </p:sp>
    </p:spTree>
    <p:extLst>
      <p:ext uri="{BB962C8B-B14F-4D97-AF65-F5344CB8AC3E}">
        <p14:creationId xmlns:p14="http://schemas.microsoft.com/office/powerpoint/2010/main" val="417958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57D47-45D3-6F7C-5D32-656A2667D9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First-Line Therapy for Advanced or Recurrent Endometrial Cancer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A397AC-381C-A3E0-3128-904589934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Dana M. Chase, MD</a:t>
            </a:r>
          </a:p>
          <a:p>
            <a:r>
              <a:rPr lang="en-US" dirty="0"/>
              <a:t>Professor and Fellowship Program Director</a:t>
            </a:r>
          </a:p>
          <a:p>
            <a:r>
              <a:rPr lang="en-US" dirty="0"/>
              <a:t>Division of Gynecologic Oncology</a:t>
            </a:r>
          </a:p>
          <a:p>
            <a:r>
              <a:rPr lang="en-US" dirty="0"/>
              <a:t>David Geffen School of Medicine at UCLA	</a:t>
            </a:r>
          </a:p>
        </p:txBody>
      </p:sp>
    </p:spTree>
    <p:extLst>
      <p:ext uri="{BB962C8B-B14F-4D97-AF65-F5344CB8AC3E}">
        <p14:creationId xmlns:p14="http://schemas.microsoft.com/office/powerpoint/2010/main" val="11408530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BA46EF-D449-05C1-C4A2-BB6D7A5A0B4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92366" y="1053851"/>
            <a:ext cx="2598738" cy="492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FD36C-CC61-1BEA-80E0-6B10476DC644}"/>
              </a:ext>
            </a:extLst>
          </p:cNvPr>
          <p:cNvSpPr txBox="1">
            <a:spLocks/>
          </p:cNvSpPr>
          <p:nvPr/>
        </p:nvSpPr>
        <p:spPr>
          <a:xfrm>
            <a:off x="665205" y="2128588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Key efficacy findings with dostarlimab, pembrolizumab and durvalumab, respectively, in combination with chemotherapy as first-line treatment for advanced or recurrent EC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Impact of MSI/MMR status on outcomes with the addition of anti-PD-1/PD-L1 antibodies to chemotherapy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FDA-approved indications for dostarlimab, pembrolizumab and durvalumab for patients with advanced or recurrent EC; optimal incorporation into up-front therapy 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954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44ABB-164C-93D2-6199-758E7ABF2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Treatment Options for Metastatic and/or Recurrent Endometrial Cancer—FDA approved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9F9CCDC-EA9D-D518-FD37-742040F72A4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459866"/>
          <a:ext cx="10658856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179">
                  <a:extLst>
                    <a:ext uri="{9D8B030D-6E8A-4147-A177-3AD203B41FA5}">
                      <a16:colId xmlns:a16="http://schemas.microsoft.com/office/drawing/2014/main" val="200022992"/>
                    </a:ext>
                  </a:extLst>
                </a:gridCol>
                <a:gridCol w="2864831">
                  <a:extLst>
                    <a:ext uri="{9D8B030D-6E8A-4147-A177-3AD203B41FA5}">
                      <a16:colId xmlns:a16="http://schemas.microsoft.com/office/drawing/2014/main" val="1006368526"/>
                    </a:ext>
                  </a:extLst>
                </a:gridCol>
                <a:gridCol w="2672238">
                  <a:extLst>
                    <a:ext uri="{9D8B030D-6E8A-4147-A177-3AD203B41FA5}">
                      <a16:colId xmlns:a16="http://schemas.microsoft.com/office/drawing/2014/main" val="775254767"/>
                    </a:ext>
                  </a:extLst>
                </a:gridCol>
                <a:gridCol w="2793608">
                  <a:extLst>
                    <a:ext uri="{9D8B030D-6E8A-4147-A177-3AD203B41FA5}">
                      <a16:colId xmlns:a16="http://schemas.microsoft.com/office/drawing/2014/main" val="2757789274"/>
                    </a:ext>
                  </a:extLst>
                </a:gridCol>
              </a:tblGrid>
              <a:tr h="327432">
                <a:tc>
                  <a:txBody>
                    <a:bodyPr/>
                    <a:lstStyle/>
                    <a:p>
                      <a:r>
                        <a:rPr lang="en-US" sz="1700" dirty="0"/>
                        <a:t>Trials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RUBY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GY018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DUO-E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594601"/>
                  </a:ext>
                </a:extLst>
              </a:tr>
              <a:tr h="2139920">
                <a:tc>
                  <a:txBody>
                    <a:bodyPr/>
                    <a:lstStyle/>
                    <a:p>
                      <a:r>
                        <a:rPr lang="en-US" sz="1700" dirty="0"/>
                        <a:t>Population Included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 err="1">
                          <a:highlight>
                            <a:srgbClr val="FFFF00"/>
                          </a:highlight>
                        </a:rPr>
                        <a:t>dMMR</a:t>
                      </a:r>
                      <a:r>
                        <a:rPr lang="en-US" sz="1700" dirty="0">
                          <a:highlight>
                            <a:srgbClr val="FFFF00"/>
                          </a:highlight>
                        </a:rPr>
                        <a:t> and </a:t>
                      </a:r>
                      <a:r>
                        <a:rPr lang="en-US" sz="1700" dirty="0" err="1">
                          <a:highlight>
                            <a:srgbClr val="FFFF00"/>
                          </a:highlight>
                        </a:rPr>
                        <a:t>pMMR</a:t>
                      </a:r>
                      <a:endParaRPr lang="en-US" sz="1700" dirty="0">
                        <a:highlight>
                          <a:srgbClr val="FFFF00"/>
                        </a:highlight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/>
                        <a:t>Advanced metastatic or Recurrent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/>
                        <a:t>Includes carcinosarcoma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/>
                        <a:t>Some patients with non-measurable disease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/>
                        <a:t>6+ months from last 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 err="1">
                          <a:highlight>
                            <a:srgbClr val="FFFF00"/>
                          </a:highlight>
                        </a:rPr>
                        <a:t>dMMR</a:t>
                      </a:r>
                      <a:r>
                        <a:rPr lang="en-US" sz="1700" dirty="0">
                          <a:highlight>
                            <a:srgbClr val="FFFF00"/>
                          </a:highlight>
                        </a:rPr>
                        <a:t> and </a:t>
                      </a:r>
                      <a:r>
                        <a:rPr lang="en-US" sz="1700" dirty="0" err="1">
                          <a:highlight>
                            <a:srgbClr val="FFFF00"/>
                          </a:highlight>
                        </a:rPr>
                        <a:t>pMMR</a:t>
                      </a:r>
                      <a:endParaRPr lang="en-US" sz="1700" dirty="0">
                        <a:highlight>
                          <a:srgbClr val="FFFF00"/>
                        </a:highlight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dirty="0"/>
                        <a:t>Advanced metastatic or Recurrent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dirty="0"/>
                        <a:t>Measurable only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dirty="0"/>
                        <a:t>12+ months from last treatment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dirty="0"/>
                        <a:t>Includes performance status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 err="1">
                          <a:highlight>
                            <a:srgbClr val="FFFF00"/>
                          </a:highlight>
                        </a:rPr>
                        <a:t>dMMR</a:t>
                      </a:r>
                      <a:r>
                        <a:rPr lang="en-US" sz="1700" dirty="0">
                          <a:highlight>
                            <a:srgbClr val="FFFF00"/>
                          </a:highlight>
                        </a:rPr>
                        <a:t> only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dirty="0"/>
                        <a:t>Advanced metastatic or Recurrent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dirty="0"/>
                        <a:t>12+ months from last treatment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dirty="0"/>
                        <a:t>Includes carcinosarcoma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000679"/>
                  </a:ext>
                </a:extLst>
              </a:tr>
              <a:tr h="1779520">
                <a:tc>
                  <a:txBody>
                    <a:bodyPr/>
                    <a:lstStyle/>
                    <a:p>
                      <a:r>
                        <a:rPr lang="en-US" sz="1700" dirty="0"/>
                        <a:t>Treatment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Carboplatin AUC5</a:t>
                      </a:r>
                    </a:p>
                    <a:p>
                      <a:r>
                        <a:rPr lang="en-US" sz="1700" dirty="0"/>
                        <a:t>Paclitaxel 175 mg/m2</a:t>
                      </a:r>
                    </a:p>
                    <a:p>
                      <a:r>
                        <a:rPr lang="en-US" sz="1700" dirty="0" err="1">
                          <a:highlight>
                            <a:srgbClr val="FFFF00"/>
                          </a:highlight>
                        </a:rPr>
                        <a:t>Dostarlimab</a:t>
                      </a:r>
                      <a:r>
                        <a:rPr lang="en-US" sz="1700" dirty="0"/>
                        <a:t> 500 mg</a:t>
                      </a:r>
                    </a:p>
                    <a:p>
                      <a:r>
                        <a:rPr lang="en-US" sz="1700" dirty="0"/>
                        <a:t>+ </a:t>
                      </a:r>
                    </a:p>
                    <a:p>
                      <a:r>
                        <a:rPr lang="en-US" sz="1700" dirty="0" err="1">
                          <a:highlight>
                            <a:srgbClr val="FFFF00"/>
                          </a:highlight>
                        </a:rPr>
                        <a:t>Dostarlimab</a:t>
                      </a:r>
                      <a:r>
                        <a:rPr lang="en-US" sz="1700" dirty="0"/>
                        <a:t> 1000 mg q6 weeks for up to 3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Carboplatin AUC5</a:t>
                      </a:r>
                    </a:p>
                    <a:p>
                      <a:r>
                        <a:rPr lang="en-US" sz="1700" dirty="0"/>
                        <a:t>Paclitaxel 175 mg/m2</a:t>
                      </a:r>
                    </a:p>
                    <a:p>
                      <a:r>
                        <a:rPr lang="en-US" sz="1700" dirty="0" err="1">
                          <a:highlight>
                            <a:srgbClr val="FFFF00"/>
                          </a:highlight>
                        </a:rPr>
                        <a:t>Pembrolizuamb</a:t>
                      </a:r>
                      <a:r>
                        <a:rPr lang="en-US" sz="1700" dirty="0"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US" sz="1700" dirty="0"/>
                        <a:t>  200 mg</a:t>
                      </a:r>
                    </a:p>
                    <a:p>
                      <a:r>
                        <a:rPr lang="en-US" sz="1700" dirty="0"/>
                        <a:t>+ </a:t>
                      </a:r>
                    </a:p>
                    <a:p>
                      <a:r>
                        <a:rPr lang="en-US" sz="1700" dirty="0">
                          <a:highlight>
                            <a:srgbClr val="FFFF00"/>
                          </a:highlight>
                        </a:rPr>
                        <a:t>Pembrolizumab</a:t>
                      </a:r>
                      <a:r>
                        <a:rPr lang="en-US" sz="1700" dirty="0"/>
                        <a:t>   400 mg q6 weeks for up to 14 cycles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Carboplatin AUC5</a:t>
                      </a:r>
                    </a:p>
                    <a:p>
                      <a:r>
                        <a:rPr lang="en-US" sz="1700" dirty="0"/>
                        <a:t>Paclitaxel 175 mg/m2</a:t>
                      </a:r>
                    </a:p>
                    <a:p>
                      <a:r>
                        <a:rPr lang="en-US" sz="1700" dirty="0">
                          <a:highlight>
                            <a:srgbClr val="FFFF00"/>
                          </a:highlight>
                        </a:rPr>
                        <a:t>Durvalumab </a:t>
                      </a:r>
                      <a:r>
                        <a:rPr lang="en-US" sz="1700" dirty="0"/>
                        <a:t> 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</a:rPr>
                        <a:t>1,120 </a:t>
                      </a:r>
                      <a:r>
                        <a:rPr lang="en-US" sz="1700" dirty="0"/>
                        <a:t>mg</a:t>
                      </a:r>
                    </a:p>
                    <a:p>
                      <a:r>
                        <a:rPr lang="en-US" sz="1700" dirty="0"/>
                        <a:t>+ </a:t>
                      </a:r>
                    </a:p>
                    <a:p>
                      <a:r>
                        <a:rPr lang="en-US" sz="1700" dirty="0">
                          <a:highlight>
                            <a:srgbClr val="FFFF00"/>
                          </a:highlight>
                        </a:rPr>
                        <a:t>Durvalumab</a:t>
                      </a:r>
                      <a:r>
                        <a:rPr lang="en-US" sz="1700" dirty="0"/>
                        <a:t>  1500 mg q4weeks until progression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41884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2ED4667-BFA6-CA47-490E-2F96782E8DD4}"/>
              </a:ext>
            </a:extLst>
          </p:cNvPr>
          <p:cNvSpPr txBox="1"/>
          <p:nvPr/>
        </p:nvSpPr>
        <p:spPr>
          <a:xfrm>
            <a:off x="580258" y="5879466"/>
            <a:ext cx="109167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Powell MA, et al. Ann Oncol. 2024;35(8):728-738;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Mirza MR,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 Engl J Med.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2023;388(23):2145-2158;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Eskander RN, et al. Nat Med. 2025;31(5):1539-1546;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Westin SN, et al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J Clin Oncol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2024;42(2):283-299.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3371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A1155-C8CC-BB72-6796-CBDE8A36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RUBY Trial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C70304A-4DC4-0D91-5755-69338B557FCE}"/>
              </a:ext>
            </a:extLst>
          </p:cNvPr>
          <p:cNvSpPr txBox="1"/>
          <p:nvPr/>
        </p:nvSpPr>
        <p:spPr>
          <a:xfrm>
            <a:off x="6023721" y="75297"/>
            <a:ext cx="5986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Substantial PFS Benefit 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 dMMR/MSI-H Population</a:t>
            </a:r>
          </a:p>
        </p:txBody>
      </p: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684CAE8C-7A53-CEF3-7F31-475034408E69}"/>
              </a:ext>
            </a:extLst>
          </p:cNvPr>
          <p:cNvSpPr/>
          <p:nvPr/>
        </p:nvSpPr>
        <p:spPr>
          <a:xfrm>
            <a:off x="359496" y="2650843"/>
            <a:ext cx="4930961" cy="2183810"/>
          </a:xfrm>
          <a:prstGeom prst="roundRect">
            <a:avLst/>
          </a:prstGeom>
          <a:noFill/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757" tIns="121807" rIns="121757" bIns="121807" rtlCol="0" anchor="ctr"/>
          <a:lstStyle/>
          <a:p>
            <a:pPr marL="0" marR="0" lvl="0" indent="0" algn="ctr" defTabSz="1218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99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July 31, 2023: Initial FDA Approval</a:t>
            </a:r>
            <a:endParaRPr kumimoji="0" lang="en-US" sz="1865" b="1" i="0" u="none" strike="sng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1218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Dostarlimab + chemo followed by single-agent dostarlimab for patients with </a:t>
            </a:r>
            <a:r>
              <a: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dMMR</a:t>
            </a:r>
            <a:r>
              <a: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endometrial carcinoma</a:t>
            </a:r>
            <a:endParaRPr kumimoji="0" lang="en-US" sz="1865" b="0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2F30AED-9C39-46F0-FCA2-6169ACAC5597}"/>
              </a:ext>
            </a:extLst>
          </p:cNvPr>
          <p:cNvSpPr txBox="1"/>
          <p:nvPr/>
        </p:nvSpPr>
        <p:spPr>
          <a:xfrm>
            <a:off x="6250577" y="3544442"/>
            <a:ext cx="610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Substantial OS Benefit 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dMMR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/MSI-H Population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CF24AF-B973-332F-6B59-477514DED33A}"/>
              </a:ext>
            </a:extLst>
          </p:cNvPr>
          <p:cNvSpPr txBox="1"/>
          <p:nvPr/>
        </p:nvSpPr>
        <p:spPr>
          <a:xfrm>
            <a:off x="209961" y="5502420"/>
            <a:ext cx="4136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Powell MA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Gyn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2025;192:40-49;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Powell MA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2024;35(8);728-38.</a:t>
            </a:r>
          </a:p>
        </p:txBody>
      </p:sp>
      <p:pic>
        <p:nvPicPr>
          <p:cNvPr id="7" name="Picture 6" descr="A graph of a patient's survival&#10;&#10;AI-generated content may be incorrect.">
            <a:extLst>
              <a:ext uri="{FF2B5EF4-FFF2-40B4-BE49-F238E27FC236}">
                <a16:creationId xmlns:a16="http://schemas.microsoft.com/office/drawing/2014/main" id="{79FD9D71-AB10-05E1-BADE-1DBE0820E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577" y="4120195"/>
            <a:ext cx="5530161" cy="26276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3246FA-FC93-1401-AF1C-2AB01E7F7BFE}"/>
              </a:ext>
            </a:extLst>
          </p:cNvPr>
          <p:cNvSpPr/>
          <p:nvPr/>
        </p:nvSpPr>
        <p:spPr>
          <a:xfrm>
            <a:off x="6451313" y="4120195"/>
            <a:ext cx="291010" cy="374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78327A-A685-7DEE-8CC6-DCB12DC12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545" y="654923"/>
            <a:ext cx="4660900" cy="277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837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B05C6-57A7-C3BE-43EE-91427981D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855"/>
            <a:ext cx="10515600" cy="1325563"/>
          </a:xfrm>
        </p:spPr>
        <p:txBody>
          <a:bodyPr/>
          <a:lstStyle/>
          <a:p>
            <a:r>
              <a:rPr lang="en-US" dirty="0"/>
              <a:t>RUBY Trial- </a:t>
            </a:r>
            <a:r>
              <a:rPr lang="en-US" dirty="0" err="1"/>
              <a:t>pMMR</a:t>
            </a:r>
            <a:r>
              <a:rPr lang="en-US" dirty="0"/>
              <a:t> patients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4179B7-B455-847B-DCE3-A9ACD934E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242" r="7040" b="15188"/>
          <a:stretch>
            <a:fillRect/>
          </a:stretch>
        </p:blipFill>
        <p:spPr>
          <a:xfrm>
            <a:off x="6061649" y="1995110"/>
            <a:ext cx="5709104" cy="269728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462B149-DD89-0EF0-BAC2-31B1B69CCF31}"/>
              </a:ext>
            </a:extLst>
          </p:cNvPr>
          <p:cNvSpPr/>
          <p:nvPr/>
        </p:nvSpPr>
        <p:spPr>
          <a:xfrm>
            <a:off x="246768" y="4887048"/>
            <a:ext cx="11629762" cy="1233010"/>
          </a:xfrm>
          <a:prstGeom prst="roundRect">
            <a:avLst/>
          </a:prstGeom>
          <a:noFill/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757" tIns="121807" rIns="121757" bIns="121807" rtlCol="0" anchor="ctr"/>
          <a:lstStyle/>
          <a:p>
            <a:pPr marL="0" marR="0" lvl="0" indent="0" algn="ctr" defTabSz="1218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99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August 1, 2024: Expanded FDA Approval</a:t>
            </a:r>
            <a:endParaRPr kumimoji="0" lang="en-US" sz="1865" b="1" i="0" u="none" strike="sng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1218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Dostarlimab + chemo followed by single-agent dostarlimab for patients with</a:t>
            </a:r>
            <a:br>
              <a: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</a:br>
            <a:r>
              <a: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either dMMR or pMMR </a:t>
            </a:r>
            <a:r>
              <a: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endometrial carcinoma</a:t>
            </a:r>
            <a:endParaRPr kumimoji="0" lang="en-US" sz="1865" b="0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7BB557-69EA-4B13-2A5D-23F860F7D42B}"/>
              </a:ext>
            </a:extLst>
          </p:cNvPr>
          <p:cNvSpPr txBox="1"/>
          <p:nvPr/>
        </p:nvSpPr>
        <p:spPr>
          <a:xfrm>
            <a:off x="7452499" y="1042879"/>
            <a:ext cx="2927403" cy="666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8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OS Benefit </a:t>
            </a:r>
            <a:br>
              <a: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</a:br>
            <a:r>
              <a: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in pMMR/MSS Population</a:t>
            </a:r>
            <a:endParaRPr kumimoji="0" lang="en-US" sz="1865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62C410-CDF4-95E3-080F-4237EED3A592}"/>
              </a:ext>
            </a:extLst>
          </p:cNvPr>
          <p:cNvSpPr txBox="1"/>
          <p:nvPr/>
        </p:nvSpPr>
        <p:spPr>
          <a:xfrm>
            <a:off x="421247" y="1231449"/>
            <a:ext cx="5986482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PFS2 Benefit </a:t>
            </a:r>
            <a:br>
              <a: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</a:br>
            <a:r>
              <a: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 pMMR/MSS Population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898CE5-4363-4B9F-9FFC-D1D0A46EB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247" y="1945058"/>
            <a:ext cx="5640402" cy="28159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2B6CAA-D002-6418-43C2-D014CD1DE834}"/>
              </a:ext>
            </a:extLst>
          </p:cNvPr>
          <p:cNvSpPr txBox="1"/>
          <p:nvPr/>
        </p:nvSpPr>
        <p:spPr>
          <a:xfrm>
            <a:off x="2329305" y="6330591"/>
            <a:ext cx="4078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Powell MA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2024;35(8);728-38.</a:t>
            </a:r>
          </a:p>
        </p:txBody>
      </p:sp>
    </p:spTree>
    <p:extLst>
      <p:ext uri="{BB962C8B-B14F-4D97-AF65-F5344CB8AC3E}">
        <p14:creationId xmlns:p14="http://schemas.microsoft.com/office/powerpoint/2010/main" val="36027347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333D9-8315-5C7E-AFB6-19F24871F3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5189" y="2609"/>
            <a:ext cx="4343400" cy="1928812"/>
          </a:xfrm>
        </p:spPr>
        <p:txBody>
          <a:bodyPr anchor="ctr">
            <a:normAutofit/>
          </a:bodyPr>
          <a:lstStyle/>
          <a:p>
            <a:r>
              <a:rPr lang="en-US" sz="4800" dirty="0"/>
              <a:t>GY018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C7815-C579-3D3E-F9A1-C6498DBB26D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35633" y="1165225"/>
            <a:ext cx="7570787" cy="50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dirty="0"/>
              <a:t>PFS in </a:t>
            </a:r>
            <a:r>
              <a:rPr lang="en-US" sz="2200" dirty="0" err="1"/>
              <a:t>pMMR</a:t>
            </a:r>
            <a:r>
              <a:rPr lang="en-US" sz="2200" dirty="0"/>
              <a:t>                                                            and </a:t>
            </a:r>
            <a:r>
              <a:rPr lang="en-US" sz="2200" dirty="0" err="1"/>
              <a:t>dMMR</a:t>
            </a:r>
            <a:endParaRPr lang="en-US" sz="2200" dirty="0"/>
          </a:p>
        </p:txBody>
      </p:sp>
      <p:pic>
        <p:nvPicPr>
          <p:cNvPr id="7" name="Picture 6" descr="A graph of a patient's life cycle&#10;&#10;AI-generated content may be incorrect.">
            <a:extLst>
              <a:ext uri="{FF2B5EF4-FFF2-40B4-BE49-F238E27FC236}">
                <a16:creationId xmlns:a16="http://schemas.microsoft.com/office/drawing/2014/main" id="{C52E7671-CBE6-4E9D-D483-C677BBAC8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11" y="1672801"/>
            <a:ext cx="10853451" cy="44011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F3D9FC-20C1-F443-6FE0-C2E2E75DA124}"/>
              </a:ext>
            </a:extLst>
          </p:cNvPr>
          <p:cNvSpPr/>
          <p:nvPr/>
        </p:nvSpPr>
        <p:spPr>
          <a:xfrm>
            <a:off x="837282" y="1773716"/>
            <a:ext cx="445531" cy="315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31683A-A751-962C-99D1-9FABE476C740}"/>
              </a:ext>
            </a:extLst>
          </p:cNvPr>
          <p:cNvSpPr/>
          <p:nvPr/>
        </p:nvSpPr>
        <p:spPr>
          <a:xfrm>
            <a:off x="6151801" y="1722101"/>
            <a:ext cx="445531" cy="315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0FBA57-E35A-D0E5-F543-124A047F05ED}"/>
              </a:ext>
            </a:extLst>
          </p:cNvPr>
          <p:cNvSpPr txBox="1"/>
          <p:nvPr/>
        </p:nvSpPr>
        <p:spPr>
          <a:xfrm>
            <a:off x="2556553" y="6412260"/>
            <a:ext cx="4245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Eskander MN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Nat Med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2024;31:1539–46.</a:t>
            </a:r>
          </a:p>
        </p:txBody>
      </p:sp>
    </p:spTree>
    <p:extLst>
      <p:ext uri="{BB962C8B-B14F-4D97-AF65-F5344CB8AC3E}">
        <p14:creationId xmlns:p14="http://schemas.microsoft.com/office/powerpoint/2010/main" val="820332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59358-C31F-9836-7E7A-7C1CA17FC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0181C-0E6C-7357-AC9E-74A1D6463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Dr </a:t>
            </a:r>
            <a:r>
              <a:rPr lang="en-US" sz="3200" dirty="0"/>
              <a:t>Rauh-Hain</a:t>
            </a:r>
            <a:r>
              <a:rPr lang="en-US" sz="3200" dirty="0">
                <a:solidFill>
                  <a:srgbClr val="0432FF"/>
                </a:solidFill>
              </a:rPr>
              <a:t> — Disclosures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B6ADB30E-A0F7-8A69-F0F2-28B9EE7C894B}"/>
              </a:ext>
            </a:extLst>
          </p:cNvPr>
          <p:cNvGraphicFramePr>
            <a:graphicFrameLocks/>
          </p:cNvGraphicFramePr>
          <p:nvPr/>
        </p:nvGraphicFramePr>
        <p:xfrm>
          <a:off x="1236095" y="2204864"/>
          <a:ext cx="9719807" cy="122413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9719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relevant financial relationships to disclose.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6465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Rounded Rectangle 302">
            <a:extLst>
              <a:ext uri="{FF2B5EF4-FFF2-40B4-BE49-F238E27FC236}">
                <a16:creationId xmlns:a16="http://schemas.microsoft.com/office/drawing/2014/main" id="{396251C3-B5A8-171C-18C7-5E46DA750985}"/>
              </a:ext>
            </a:extLst>
          </p:cNvPr>
          <p:cNvSpPr/>
          <p:nvPr/>
        </p:nvSpPr>
        <p:spPr>
          <a:xfrm>
            <a:off x="1200839" y="5347887"/>
            <a:ext cx="9625656" cy="994842"/>
          </a:xfrm>
          <a:prstGeom prst="roundRect">
            <a:avLst/>
          </a:prstGeom>
          <a:noFill/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757" tIns="121807" rIns="121757" bIns="121807" rtlCol="0" anchor="ctr"/>
          <a:lstStyle/>
          <a:p>
            <a:pPr marL="0" marR="0" lvl="0" indent="0" algn="ctr" defTabSz="1218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June 17, 2024: FDA Approval</a:t>
            </a:r>
          </a:p>
          <a:p>
            <a:pPr marL="0" marR="0" lvl="0" indent="0" algn="ctr" defTabSz="1218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Pembrolizumab + chemo followed by single-agent pembrolizumab</a:t>
            </a:r>
            <a:br>
              <a: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</a:br>
            <a:r>
              <a: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for patients with </a:t>
            </a:r>
            <a:r>
              <a: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either dMMR or pMMR </a:t>
            </a:r>
            <a:r>
              <a: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endometrial carcinoma</a:t>
            </a:r>
            <a:endParaRPr kumimoji="0" lang="en-US" sz="1865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04" name="Picture 303">
            <a:extLst>
              <a:ext uri="{FF2B5EF4-FFF2-40B4-BE49-F238E27FC236}">
                <a16:creationId xmlns:a16="http://schemas.microsoft.com/office/drawing/2014/main" id="{B36749BD-CB52-3101-205C-DCB8AD316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9668" y="1402885"/>
            <a:ext cx="9496827" cy="3818964"/>
          </a:xfrm>
          <a:prstGeom prst="rect">
            <a:avLst/>
          </a:prstGeom>
        </p:spPr>
      </p:pic>
      <p:sp>
        <p:nvSpPr>
          <p:cNvPr id="305" name="Content Placeholder 2">
            <a:extLst>
              <a:ext uri="{FF2B5EF4-FFF2-40B4-BE49-F238E27FC236}">
                <a16:creationId xmlns:a16="http://schemas.microsoft.com/office/drawing/2014/main" id="{7EAA2ADC-4552-66D8-0470-87AB8AEE2FC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00338" y="955217"/>
            <a:ext cx="7570787" cy="50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dirty="0"/>
              <a:t>OS in </a:t>
            </a:r>
            <a:r>
              <a:rPr lang="en-US" sz="2200" dirty="0" err="1"/>
              <a:t>pMMR</a:t>
            </a:r>
            <a:r>
              <a:rPr lang="en-US" sz="2200" dirty="0"/>
              <a:t>                                                              and </a:t>
            </a:r>
            <a:r>
              <a:rPr lang="en-US" sz="2200" dirty="0" err="1"/>
              <a:t>dMMR</a:t>
            </a:r>
            <a:endParaRPr lang="en-US" sz="2200" dirty="0"/>
          </a:p>
        </p:txBody>
      </p:sp>
      <p:sp>
        <p:nvSpPr>
          <p:cNvPr id="306" name="Title 1">
            <a:extLst>
              <a:ext uri="{FF2B5EF4-FFF2-40B4-BE49-F238E27FC236}">
                <a16:creationId xmlns:a16="http://schemas.microsoft.com/office/drawing/2014/main" id="{CD1BE7A8-7A2A-B1A0-0638-B8AAB589A1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29668" y="-31735"/>
            <a:ext cx="2700338" cy="1371601"/>
          </a:xfrm>
        </p:spPr>
        <p:txBody>
          <a:bodyPr anchor="ctr">
            <a:normAutofit/>
          </a:bodyPr>
          <a:lstStyle/>
          <a:p>
            <a:r>
              <a:rPr lang="en-US" sz="4800" dirty="0"/>
              <a:t>GY018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F4CD5A-935F-8629-097D-0D9ADA6FB429}"/>
              </a:ext>
            </a:extLst>
          </p:cNvPr>
          <p:cNvSpPr txBox="1"/>
          <p:nvPr/>
        </p:nvSpPr>
        <p:spPr>
          <a:xfrm>
            <a:off x="9593632" y="1492525"/>
            <a:ext cx="1110944" cy="38404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 (95% CI)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-value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D68CF8-DF2B-1B5E-D72F-C641D8B5C64F}"/>
              </a:ext>
            </a:extLst>
          </p:cNvPr>
          <p:cNvSpPr txBox="1"/>
          <p:nvPr/>
        </p:nvSpPr>
        <p:spPr>
          <a:xfrm>
            <a:off x="2093845" y="6531682"/>
            <a:ext cx="4245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Eskander MN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Nat Med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2024;31:1539–46.</a:t>
            </a:r>
          </a:p>
        </p:txBody>
      </p:sp>
    </p:spTree>
    <p:extLst>
      <p:ext uri="{BB962C8B-B14F-4D97-AF65-F5344CB8AC3E}">
        <p14:creationId xmlns:p14="http://schemas.microsoft.com/office/powerpoint/2010/main" val="2288527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CCA53-AD6F-2EE8-D53B-DC0489761E2C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DUO-E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F3A8924-35BF-8EDD-799A-0D1694B94E4A}"/>
              </a:ext>
            </a:extLst>
          </p:cNvPr>
          <p:cNvSpPr/>
          <p:nvPr/>
        </p:nvSpPr>
        <p:spPr>
          <a:xfrm>
            <a:off x="640080" y="2872899"/>
            <a:ext cx="4243589" cy="3320668"/>
          </a:xfrm>
          <a:prstGeom prst="roundRec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June 14, 2024: FDA Approval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Durvalumab + chemotherapy followed by single-agent durvalumab </a:t>
            </a:r>
            <a:b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</a:b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for patients with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dMMR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 endometrial carcinoma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08A59F-CD7D-1DBB-D348-89C84E8EC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14905" t="-6817" r="217" b="2195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7819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E0FBD-DDEB-CA2C-567D-BB4CA5648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8F60D-9D71-C252-E3BD-7541F04ED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64 </a:t>
            </a:r>
            <a:r>
              <a:rPr lang="en-US" sz="2000" dirty="0" err="1"/>
              <a:t>y.o</a:t>
            </a:r>
            <a:r>
              <a:rPr lang="en-US" sz="2000" dirty="0"/>
              <a:t>. female had TLHBSO, BSLN 9/30/2024 at outside hospital, Stage IB G2 endometrioid adenocarcinoma, + LVSI, 71% myometrial invasion, MLH1+PMS2 loss, +MLH1 promoter methylation.  </a:t>
            </a:r>
            <a:r>
              <a:rPr lang="en-US" sz="2000" b="1" dirty="0"/>
              <a:t>Completed brachytherapy in December 2024</a:t>
            </a:r>
            <a:endParaRPr lang="en-US" sz="2000" dirty="0"/>
          </a:p>
          <a:p>
            <a:r>
              <a:rPr lang="en-US" sz="2000" b="1" dirty="0"/>
              <a:t>Presents 1/20/2026 with abdominal discomfort, worsens with position changes, subsides with passing gas and walking.  Occasional rectal bleeding, described as red blood not mixed with stool</a:t>
            </a:r>
            <a:endParaRPr lang="en-US" sz="2000" dirty="0"/>
          </a:p>
          <a:p>
            <a:r>
              <a:rPr lang="en-US" sz="2000" dirty="0"/>
              <a:t>PMH:  back pain, GERD, Pseudogout</a:t>
            </a:r>
          </a:p>
          <a:p>
            <a:r>
              <a:rPr lang="en-US" sz="2000" dirty="0"/>
              <a:t>PSH:  cholecystectomy, laparoscopic USO, TLHUSO, BSLN 9/2024</a:t>
            </a:r>
          </a:p>
          <a:p>
            <a:r>
              <a:rPr lang="en-US" sz="2000" dirty="0"/>
              <a:t>SH:  divorced, has a baking business, retired case manager, former smoker</a:t>
            </a:r>
          </a:p>
          <a:p>
            <a:r>
              <a:rPr lang="en-US" sz="2000" dirty="0"/>
              <a:t>POBGYNHX:  G3P3, children live nearby</a:t>
            </a:r>
          </a:p>
          <a:p>
            <a:r>
              <a:rPr lang="en-US" sz="2000" dirty="0"/>
              <a:t>FH:   mother with breast cancer in her 50s</a:t>
            </a:r>
          </a:p>
        </p:txBody>
      </p:sp>
    </p:spTree>
    <p:extLst>
      <p:ext uri="{BB962C8B-B14F-4D97-AF65-F5344CB8AC3E}">
        <p14:creationId xmlns:p14="http://schemas.microsoft.com/office/powerpoint/2010/main" val="28533410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3FC9D-1157-56F9-D243-6415FF5B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Exam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E3881EE-539A-9E26-4B12-B2C42F844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329866"/>
            <a:ext cx="10268712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BP 147/77  | Pulse 87  | Temp 37.1 °C (98.7 °F) (Forehead)  |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5' 2" (1.575 m)  |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190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lb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9.6 oz (86.5 kg)  | SpO2 97%  | BMI 34.86 kg/m² 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ECOG performance status: 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General: Pleasant female in no apparent distress.  AAOx3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HEENT: Mucous membranes: pink and moist.  No scleral icterus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Lymph: No supraclavicular or anterior cervical lymphadenopathy. 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Pulmonary: Speaks in full sentences, no labored breathing 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Abdomen: soft, non tender, slightly distended, no fluid wave, no masses, no hepatosplenomegaly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Pelvic: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EGWNL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Vaginal atrophy and shortening noticed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palp masses, NT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Rectum: no masses, NT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Extremities: no lower extremity edema, no calf tenderness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Neuro:  Grossly intact, no focal deficits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Psych:  Appropriate mood and affect, good judgement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5401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867017-F02B-F7D3-A5B5-00353DCF9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680" y="0"/>
            <a:ext cx="738632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93AB40-D24A-6B07-DF9E-9024524E495D}"/>
              </a:ext>
            </a:extLst>
          </p:cNvPr>
          <p:cNvSpPr txBox="1"/>
          <p:nvPr/>
        </p:nvSpPr>
        <p:spPr>
          <a:xfrm>
            <a:off x="548640" y="1501834"/>
            <a:ext cx="405384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CT 1/27/2026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ONCOLOGIC FINDINGS: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History of endometrial adenocarcinoma status post hysterectomy, bilateral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salpingo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-oophorectomy, and sentinel lymph node dissection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New moderate volume ascites and multifocal new enhancing peritoneal nodules/masses in the pelvis and right perihepatic space, the largest one measuring up to 6.6 cm along the left pelvic sidewall (3-121), compatible with peritoneal carcinomatosis</a:t>
            </a:r>
          </a:p>
        </p:txBody>
      </p:sp>
    </p:spTree>
    <p:extLst>
      <p:ext uri="{BB962C8B-B14F-4D97-AF65-F5344CB8AC3E}">
        <p14:creationId xmlns:p14="http://schemas.microsoft.com/office/powerpoint/2010/main" val="29999896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80961-AF14-E5A9-6A05-E2FC74AE3ED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79653" y="1825625"/>
            <a:ext cx="10515600" cy="4351338"/>
          </a:xfrm>
        </p:spPr>
        <p:txBody>
          <a:bodyPr/>
          <a:lstStyle/>
          <a:p>
            <a:r>
              <a:rPr lang="en-US" dirty="0"/>
              <a:t>Started on carboplatin, paclitaxel, </a:t>
            </a:r>
            <a:r>
              <a:rPr lang="en-US" dirty="0" err="1"/>
              <a:t>dostarlimab</a:t>
            </a:r>
            <a:endParaRPr lang="en-US" dirty="0"/>
          </a:p>
          <a:p>
            <a:r>
              <a:rPr lang="en-US" dirty="0"/>
              <a:t>Now s/p cycle 6 of carboplatin, paclitaxel, </a:t>
            </a:r>
            <a:r>
              <a:rPr lang="en-US" dirty="0" err="1"/>
              <a:t>dostarlimab</a:t>
            </a:r>
            <a:r>
              <a:rPr lang="en-US" dirty="0"/>
              <a:t> on C1 of </a:t>
            </a:r>
            <a:r>
              <a:rPr lang="en-US" dirty="0" err="1"/>
              <a:t>dostarlimab</a:t>
            </a:r>
            <a:r>
              <a:rPr lang="en-US" dirty="0"/>
              <a:t> maintenance</a:t>
            </a:r>
          </a:p>
          <a:p>
            <a:r>
              <a:rPr lang="en-US" dirty="0"/>
              <a:t>C2 of chemo developed lower extremity rash</a:t>
            </a:r>
          </a:p>
          <a:p>
            <a:pPr lvl="1"/>
            <a:r>
              <a:rPr lang="en-US" dirty="0"/>
              <a:t>Tried topical Benadryl and hydrocortisone without relief</a:t>
            </a:r>
          </a:p>
          <a:p>
            <a:pPr lvl="1"/>
            <a:r>
              <a:rPr lang="en-US" dirty="0"/>
              <a:t>Methylprednisolone dose pack with resolution</a:t>
            </a:r>
          </a:p>
        </p:txBody>
      </p:sp>
    </p:spTree>
    <p:extLst>
      <p:ext uri="{BB962C8B-B14F-4D97-AF65-F5344CB8AC3E}">
        <p14:creationId xmlns:p14="http://schemas.microsoft.com/office/powerpoint/2010/main" val="27107410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E833B-5708-07DE-6923-9ADCEC411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3A788-9E8C-8AA0-69AF-F219CD4CC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51888-6406-0C22-A8C9-B11F93079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8425" indent="0">
              <a:buNone/>
            </a:pPr>
            <a:r>
              <a:rPr lang="en-US" sz="2800" kern="100" dirty="0">
                <a:latin typeface="Arial" panose="020B0604020202020204" pitchFamily="34" charset="0"/>
                <a:cs typeface="Arial" panose="020B0604020202020204" pitchFamily="34" charset="0"/>
              </a:rPr>
              <a:t>How do you choose among </a:t>
            </a:r>
            <a:r>
              <a:rPr lang="en-US" sz="2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dostarlimab</a:t>
            </a:r>
            <a:r>
              <a:rPr lang="en-US" sz="2800" kern="100" dirty="0">
                <a:latin typeface="Arial" panose="020B0604020202020204" pitchFamily="34" charset="0"/>
                <a:cs typeface="Arial" panose="020B0604020202020204" pitchFamily="34" charset="0"/>
              </a:rPr>
              <a:t>, pembrolizumab and durvalumab in combination with first-line chemotherapy for individual patients with MSI-H/dMMR EC? What about for those with MSS/pMMR disease? </a:t>
            </a:r>
          </a:p>
          <a:p>
            <a:pPr marL="98425" indent="0">
              <a:buNone/>
            </a:pPr>
            <a:r>
              <a:rPr lang="en-US" sz="2800" kern="100" dirty="0">
                <a:latin typeface="Arial" panose="020B0604020202020204" pitchFamily="34" charset="0"/>
                <a:cs typeface="Arial" panose="020B0604020202020204" pitchFamily="34" charset="0"/>
              </a:rPr>
              <a:t>Do you believe these regimens are essentially equivalent in terms of efficacy and tolerability? </a:t>
            </a:r>
          </a:p>
          <a:p>
            <a:pPr marL="98425" indent="0">
              <a:buNone/>
            </a:pPr>
            <a:r>
              <a:rPr lang="en-US" sz="2800" kern="100" dirty="0">
                <a:latin typeface="Arial" panose="020B0604020202020204" pitchFamily="34" charset="0"/>
                <a:cs typeface="Arial" panose="020B0604020202020204" pitchFamily="34" charset="0"/>
              </a:rPr>
              <a:t>Are there any patients with newly diagnosed advanced EC for whom you wouldn’t currently add an anti-PD-1/PD-L1 antibody to up-front chemotherapy? </a:t>
            </a:r>
          </a:p>
        </p:txBody>
      </p:sp>
    </p:spTree>
    <p:extLst>
      <p:ext uri="{BB962C8B-B14F-4D97-AF65-F5344CB8AC3E}">
        <p14:creationId xmlns:p14="http://schemas.microsoft.com/office/powerpoint/2010/main" val="138556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A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219456" y="0"/>
            <a:ext cx="11972544" cy="97536"/>
          </a:xfrm>
          <a:prstGeom prst="rect">
            <a:avLst/>
          </a:prstGeom>
          <a:solidFill>
            <a:srgbClr val="83C5BE"/>
          </a:solidFill>
          <a:ln w="12700">
            <a:solidFill>
              <a:srgbClr val="83C5BE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8778240" y="487680"/>
            <a:ext cx="4267200" cy="4267200"/>
          </a:xfrm>
          <a:prstGeom prst="ellipse">
            <a:avLst/>
          </a:prstGeom>
          <a:solidFill>
            <a:srgbClr val="006D77">
              <a:alpha val="25000"/>
            </a:srgbClr>
          </a:solidFill>
          <a:ln w="12700">
            <a:solidFill>
              <a:srgbClr val="006D77">
                <a:alpha val="2500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9509760" y="1097280"/>
            <a:ext cx="3048000" cy="3048000"/>
          </a:xfrm>
          <a:prstGeom prst="ellipse">
            <a:avLst/>
          </a:prstGeom>
          <a:solidFill>
            <a:srgbClr val="83C5BE">
              <a:alpha val="20000"/>
            </a:srgbClr>
          </a:solidFill>
          <a:ln w="12700">
            <a:solidFill>
              <a:srgbClr val="83C5BE">
                <a:alpha val="2000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426721" y="1087017"/>
            <a:ext cx="7419057" cy="2926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Tolerability and Other Practical Considerations with the Use of Anti-PD-1/PD-L1 Antibodies in Advanced Endometrial Cancer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hape 7"/>
          <p:cNvSpPr/>
          <p:nvPr/>
        </p:nvSpPr>
        <p:spPr>
          <a:xfrm>
            <a:off x="219456" y="6217920"/>
            <a:ext cx="11972544" cy="640080"/>
          </a:xfrm>
          <a:prstGeom prst="rect">
            <a:avLst/>
          </a:prstGeom>
          <a:solidFill>
            <a:srgbClr val="006D77">
              <a:alpha val="70000"/>
            </a:srgbClr>
          </a:solidFill>
          <a:ln w="12700">
            <a:solidFill>
              <a:srgbClr val="006D77">
                <a:alpha val="7000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87680" y="6217920"/>
            <a:ext cx="117043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F4F7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Immune Checkpoint Inhibitor Toxicity Management  |  Advanced Endometrial Cancer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04006E-53D7-28EB-F332-EF8F85E51C6D}"/>
              </a:ext>
            </a:extLst>
          </p:cNvPr>
          <p:cNvSpPr txBox="1"/>
          <p:nvPr/>
        </p:nvSpPr>
        <p:spPr>
          <a:xfrm>
            <a:off x="609600" y="4419743"/>
            <a:ext cx="4023360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Sarah Karpen PA-C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 San Diego Health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Division of Gynecologic Oncology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1036320"/>
          </a:xfrm>
          <a:prstGeom prst="rect">
            <a:avLst/>
          </a:prstGeom>
          <a:solidFill>
            <a:srgbClr val="1B2A4A"/>
          </a:solidFill>
          <a:ln w="12700">
            <a:solidFill>
              <a:srgbClr val="1B2A4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487680" y="0"/>
            <a:ext cx="11216640" cy="1036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Agenda</a:t>
            </a:r>
            <a:endParaRPr kumimoji="0" 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0" y="1036320"/>
            <a:ext cx="12192000" cy="73152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365760" y="1341120"/>
            <a:ext cx="11460480" cy="1072896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  <a:effectLst>
            <a:outerShdw blurRad="50800" dist="254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4"/>
          <p:cNvSpPr/>
          <p:nvPr/>
        </p:nvSpPr>
        <p:spPr>
          <a:xfrm>
            <a:off x="365760" y="1341120"/>
            <a:ext cx="877824" cy="1072896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365760" y="1341120"/>
            <a:ext cx="877824" cy="1072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1389888" y="1402080"/>
            <a:ext cx="10241280" cy="9509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Incidence and spectrum of immune-mediated adverse events (AEs) with anti-PD-1/PD-L1 antibodies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hape 7"/>
          <p:cNvSpPr/>
          <p:nvPr/>
        </p:nvSpPr>
        <p:spPr>
          <a:xfrm>
            <a:off x="365760" y="2535936"/>
            <a:ext cx="11460480" cy="1072896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  <a:effectLst>
            <a:outerShdw blurRad="50800" dist="254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365760" y="2535936"/>
            <a:ext cx="877824" cy="1072896"/>
          </a:xfrm>
          <a:prstGeom prst="rect">
            <a:avLst/>
          </a:prstGeom>
          <a:solidFill>
            <a:srgbClr val="E09F3E"/>
          </a:solidFill>
          <a:ln w="12700">
            <a:solidFill>
              <a:srgbClr val="E09F3E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365760" y="2535936"/>
            <a:ext cx="877824" cy="1072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389888" y="2596896"/>
            <a:ext cx="10241280" cy="9509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Recommended monitoring and management paradigms for immune-related AEs with immune checkpoint inhibitors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365760" y="3730752"/>
            <a:ext cx="11460480" cy="1072896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  <a:effectLst>
            <a:outerShdw blurRad="50800" dist="254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365760" y="3730752"/>
            <a:ext cx="877824" cy="1072896"/>
          </a:xfrm>
          <a:prstGeom prst="rect">
            <a:avLst/>
          </a:prstGeom>
          <a:solidFill>
            <a:srgbClr val="E07B39"/>
          </a:solidFill>
          <a:ln w="12700">
            <a:solidFill>
              <a:srgbClr val="E07B39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365760" y="3730752"/>
            <a:ext cx="877824" cy="1072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389888" y="3791712"/>
            <a:ext cx="10241280" cy="9509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Strategies to discern whether toxicities stem from anti-PD-1/PD-L1 antibodies or their therapeutic partners when administered in combination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365760" y="4925568"/>
            <a:ext cx="11460480" cy="1072896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  <a:effectLst>
            <a:outerShdw blurRad="50800" dist="254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365760" y="4925568"/>
            <a:ext cx="877824" cy="1072896"/>
          </a:xfrm>
          <a:prstGeom prst="rect">
            <a:avLst/>
          </a:prstGeom>
          <a:solidFill>
            <a:srgbClr val="1B2A4A"/>
          </a:solidFill>
          <a:ln w="12700">
            <a:solidFill>
              <a:srgbClr val="1B2A4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365760" y="4925568"/>
            <a:ext cx="877824" cy="1072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1389888" y="4986528"/>
            <a:ext cx="10241280" cy="9509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Relative and absolute contraindications to anti-PD-1/PD-L1 antibody therapy; role in patients with preexisting autoimmune conditions or a history of solid organ transplant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B2A4A"/>
          </a:solidFill>
          <a:ln w="12700">
            <a:solidFill>
              <a:srgbClr val="1B2A4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0" y="914400"/>
            <a:ext cx="12192000" cy="73152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426720" y="0"/>
            <a:ext cx="1133856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Incidence &amp; Spectrum of Immune-Related Adverse Events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304800" y="1158240"/>
            <a:ext cx="3718560" cy="164592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304800" y="1158240"/>
            <a:ext cx="3718560" cy="877824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40-45%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304800" y="2036064"/>
            <a:ext cx="3718560" cy="768096"/>
          </a:xfrm>
          <a:prstGeom prst="rect">
            <a:avLst/>
          </a:prstGeom>
          <a:noFill/>
          <a:ln/>
        </p:spPr>
        <p:txBody>
          <a:bodyPr wrap="square" lIns="67733" tIns="67733" rIns="67733" bIns="67733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patients have any AE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6"/>
          <p:cNvSpPr/>
          <p:nvPr/>
        </p:nvSpPr>
        <p:spPr>
          <a:xfrm>
            <a:off x="4267200" y="1158240"/>
            <a:ext cx="3718560" cy="1645920"/>
          </a:xfrm>
          <a:prstGeom prst="rect">
            <a:avLst/>
          </a:prstGeom>
          <a:solidFill>
            <a:srgbClr val="E09F3E"/>
          </a:solidFill>
          <a:ln w="12700">
            <a:solidFill>
              <a:srgbClr val="E09F3E"/>
            </a:solidFill>
            <a:prstDash val="solid"/>
          </a:ln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4267200" y="1158240"/>
            <a:ext cx="3718560" cy="877824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92%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267200" y="2036064"/>
            <a:ext cx="3718560" cy="768096"/>
          </a:xfrm>
          <a:prstGeom prst="rect">
            <a:avLst/>
          </a:prstGeom>
          <a:noFill/>
          <a:ln/>
        </p:spPr>
        <p:txBody>
          <a:bodyPr wrap="square" lIns="67733" tIns="67733" rIns="67733" bIns="67733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AEs are mild to moderate (Grade 1-2)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8229600" y="1158240"/>
            <a:ext cx="3718560" cy="1645920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229600" y="1158240"/>
            <a:ext cx="3718560" cy="877824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&lt;1%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8229600" y="2036064"/>
            <a:ext cx="3718560" cy="768096"/>
          </a:xfrm>
          <a:prstGeom prst="rect">
            <a:avLst/>
          </a:prstGeom>
          <a:noFill/>
          <a:ln/>
        </p:spPr>
        <p:txBody>
          <a:bodyPr wrap="square" lIns="67733" tIns="67733" rIns="67733" bIns="67733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fatal irAE rate with monotherapy (~0.36-0.38%)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304800" y="2987040"/>
            <a:ext cx="5547360" cy="353568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304800" y="2987040"/>
            <a:ext cx="5547360" cy="438912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426720" y="2987040"/>
            <a:ext cx="53035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 Common irAEs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487680" y="3511296"/>
            <a:ext cx="5242560" cy="28651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33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Rash / Pruritus (~10% each)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33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Diarrhea (9.5%)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33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Hypothyroidism (6.1%)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33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AST/ALT increase (3.1-3.4%)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33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Vitiligo (3.3%)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33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Hyperthyroidism (2.8%)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33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Pneumonitis (2.8%)</a:t>
            </a: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6096000" y="2987040"/>
            <a:ext cx="5791200" cy="353568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6096000" y="2987040"/>
            <a:ext cx="5791200" cy="438912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6217920" y="2987040"/>
            <a:ext cx="55473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Severity irAEs (Grade ≥3 risk)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6278880" y="3511296"/>
            <a:ext cx="5486400" cy="28651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Hepatitis — ~50% of cases are Grade ≥3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Colitis — ~38% of cases are Grade ≥3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Pneumonitis — ~24% of cases are Grade ≥3; most common irAE-related death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Myocarditis, Myasthenia Gravis, GBS — rare but potentially fatal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Stevens-Johnson Syndrome / TEN — rare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304800" y="6522720"/>
            <a:ext cx="1158240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7" b="1" i="1" u="none" strike="noStrike" kern="1200" cap="none" spc="0" normalizeH="0" baseline="0" noProof="0" dirty="0">
                <a:ln>
                  <a:noFill/>
                </a:ln>
                <a:solidFill>
                  <a:srgbClr val="8898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Incidence substantially lower with monotherapy vs combination therapy</a:t>
            </a:r>
            <a:endParaRPr kumimoji="0" lang="en-US" sz="1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65006-3E7C-1482-1CD1-2F7493BA0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3B7C2-B0C0-6BED-E517-F6E5AE33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 err="1">
                <a:solidFill>
                  <a:srgbClr val="0432FF"/>
                </a:solidFill>
              </a:rPr>
              <a:t>Ms</a:t>
            </a:r>
            <a:r>
              <a:rPr lang="en-US" sz="3200" dirty="0">
                <a:solidFill>
                  <a:srgbClr val="0432FF"/>
                </a:solidFill>
              </a:rPr>
              <a:t> Shaver — Disclosures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5D84F240-E7A5-C492-5EBD-44C49028A4AF}"/>
              </a:ext>
            </a:extLst>
          </p:cNvPr>
          <p:cNvGraphicFramePr>
            <a:graphicFrameLocks/>
          </p:cNvGraphicFramePr>
          <p:nvPr/>
        </p:nvGraphicFramePr>
        <p:xfrm>
          <a:off x="1236095" y="2204864"/>
          <a:ext cx="9719807" cy="122413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9719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relevant financial relationships to disclose.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28172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B2A4A"/>
          </a:solidFill>
          <a:ln w="12700">
            <a:solidFill>
              <a:srgbClr val="1B2A4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0" y="914400"/>
            <a:ext cx="12192000" cy="73152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426720" y="0"/>
            <a:ext cx="1133856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irAE Incidence by Organ System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0"/>
          <p:cNvGraphicFramePr>
            <a:graphicFrameLocks noGrp="1"/>
          </p:cNvGraphicFramePr>
          <p:nvPr/>
        </p:nvGraphicFramePr>
        <p:xfrm>
          <a:off x="304800" y="1072896"/>
          <a:ext cx="11582400" cy="5532120"/>
        </p:xfrm>
        <a:graphic>
          <a:graphicData uri="http://schemas.openxmlformats.org/drawingml/2006/table">
            <a:tbl>
              <a:tblPr/>
              <a:tblGrid>
                <a:gridCol w="4389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1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</a:rPr>
                        <a:t>Organ System / irAE</a:t>
                      </a:r>
                      <a:endParaRPr lang="en-US" sz="15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A4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</a:rPr>
                        <a:t>All-Grade Incidence</a:t>
                      </a:r>
                      <a:endParaRPr lang="en-US" sz="15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A4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</a:rPr>
                        <a:t>Grade ≥3 Incidence</a:t>
                      </a:r>
                      <a:endParaRPr lang="en-US" sz="15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A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</a:rPr>
                        <a:t>ENDOCRINE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D7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D7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D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Hypothyroidism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6.1%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0.08%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Hyperthyroidism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2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2.8%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2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—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2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Adrenal Insufficiency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0.69%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0.18%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Type 1 Diabetes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2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Uncommon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2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0.18%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2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</a:rPr>
                        <a:t>GASTROINTESTINAL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9F3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9F3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9F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Diarrhea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9.5%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0.59%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Colitis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2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1.2%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2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300" dirty="0">
                          <a:solidFill>
                            <a:srgbClr val="1B2A4A"/>
                          </a:solidFill>
                        </a:rPr>
                        <a:t>0.47% (~38% of all colitis)</a:t>
                      </a:r>
                      <a:endParaRPr lang="en-US" sz="13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2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</a:rPr>
                        <a:t>HEPATIC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B3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B3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B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Hepatitis (AST/ALT elevation)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3.1–3.4%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~50% of cases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</a:rPr>
                        <a:t>PULMONARY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392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392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39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Pneumonitis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2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2.8%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2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300" dirty="0">
                          <a:solidFill>
                            <a:srgbClr val="1B2A4A"/>
                          </a:solidFill>
                        </a:rPr>
                        <a:t>0.67% (~24% of all pneumonitis)</a:t>
                      </a:r>
                      <a:endParaRPr lang="en-US" sz="13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2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</a:rPr>
                        <a:t>DERMATOLOGIC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7F5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7F5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7F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Rash / Pruritus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~10% each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Low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Vitiligo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2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3.3%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2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B2A4A"/>
                          </a:solidFill>
                        </a:rPr>
                        <a:t>—</a:t>
                      </a:r>
                      <a:endParaRPr 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2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Text 3"/>
          <p:cNvSpPr/>
          <p:nvPr/>
        </p:nvSpPr>
        <p:spPr>
          <a:xfrm>
            <a:off x="304800" y="6608064"/>
            <a:ext cx="1158240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898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Wang Y et al. JAMA Oncol. 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B2A4A"/>
          </a:solidFill>
          <a:ln w="12700">
            <a:solidFill>
              <a:srgbClr val="1B2A4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0" y="914400"/>
            <a:ext cx="12192000" cy="73152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426720" y="0"/>
            <a:ext cx="1133856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 of Immune-Related Adverse Events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365760" y="1158240"/>
            <a:ext cx="5425440" cy="115824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  <a:effectLst>
            <a:outerShdw blurRad="50800" dist="254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4"/>
          <p:cNvSpPr/>
          <p:nvPr/>
        </p:nvSpPr>
        <p:spPr>
          <a:xfrm>
            <a:off x="365760" y="1158240"/>
            <a:ext cx="97536" cy="115824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633984" y="1182624"/>
            <a:ext cx="499872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 irAEs occur within the first 10 weeks of therapy</a:t>
            </a:r>
            <a:endParaRPr kumimoji="0" lang="en-US" sz="1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400800" y="1158240"/>
            <a:ext cx="5425440" cy="115824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  <a:effectLst>
            <a:outerShdw blurRad="50800" dist="254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400800" y="1158240"/>
            <a:ext cx="97536" cy="1158240"/>
          </a:xfrm>
          <a:prstGeom prst="rect">
            <a:avLst/>
          </a:prstGeom>
          <a:solidFill>
            <a:srgbClr val="E09F3E"/>
          </a:solidFill>
          <a:ln w="12700">
            <a:solidFill>
              <a:srgbClr val="E09F3E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669024" y="1182624"/>
            <a:ext cx="499872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Late-onset events (&gt;1 year) occur in ~30% of patients on long-term therapy</a:t>
            </a:r>
            <a:endParaRPr kumimoji="0" lang="en-US" sz="1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365760" y="2535936"/>
            <a:ext cx="1146048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Sequence of irAE Onset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2316480" y="2804160"/>
            <a:ext cx="2682240" cy="365760"/>
          </a:xfrm>
          <a:prstGeom prst="rect">
            <a:avLst/>
          </a:prstGeom>
          <a:solidFill>
            <a:srgbClr val="2A7F5E"/>
          </a:solidFill>
          <a:ln w="12700">
            <a:solidFill>
              <a:srgbClr val="2A7F5E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2365248" y="2804160"/>
            <a:ext cx="2584704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Dermatologic (2–6 wks)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4998720" y="2804160"/>
            <a:ext cx="3352800" cy="365760"/>
          </a:xfrm>
          <a:prstGeom prst="rect">
            <a:avLst/>
          </a:prstGeom>
          <a:solidFill>
            <a:srgbClr val="E09F3E"/>
          </a:solidFill>
          <a:ln w="12700">
            <a:solidFill>
              <a:srgbClr val="E09F3E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047488" y="2804160"/>
            <a:ext cx="3255264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 / Hepatic (6–12 wks)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6339840" y="3218688"/>
            <a:ext cx="4023360" cy="365760"/>
          </a:xfrm>
          <a:prstGeom prst="rect">
            <a:avLst/>
          </a:prstGeom>
          <a:solidFill>
            <a:srgbClr val="E07B39"/>
          </a:solidFill>
          <a:ln w="12700">
            <a:solidFill>
              <a:srgbClr val="E07B39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6388608" y="3218688"/>
            <a:ext cx="3925824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Pulmonary (8–14 wks)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6339840" y="3633216"/>
            <a:ext cx="5364480" cy="36576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6388608" y="3633216"/>
            <a:ext cx="5266944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Endocrine (8–16+ wks)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975360" y="4413504"/>
            <a:ext cx="10728960" cy="48768"/>
          </a:xfrm>
          <a:prstGeom prst="rect">
            <a:avLst/>
          </a:prstGeom>
          <a:solidFill>
            <a:srgbClr val="8898AA"/>
          </a:solidFill>
          <a:ln w="12700">
            <a:solidFill>
              <a:srgbClr val="8898A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960730" y="4340352"/>
            <a:ext cx="29261" cy="170688"/>
          </a:xfrm>
          <a:prstGeom prst="rect">
            <a:avLst/>
          </a:prstGeom>
          <a:solidFill>
            <a:srgbClr val="8898AA"/>
          </a:solidFill>
          <a:ln w="12700">
            <a:solidFill>
              <a:srgbClr val="8898A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58368" y="4486656"/>
            <a:ext cx="633984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3" b="0" i="0" u="none" strike="noStrike" kern="1200" cap="none" spc="0" normalizeH="0" baseline="0" noProof="0" dirty="0">
                <a:ln>
                  <a:noFill/>
                </a:ln>
                <a:solidFill>
                  <a:srgbClr val="8898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US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2301850" y="4340352"/>
            <a:ext cx="29261" cy="170688"/>
          </a:xfrm>
          <a:prstGeom prst="rect">
            <a:avLst/>
          </a:prstGeom>
          <a:solidFill>
            <a:srgbClr val="8898AA"/>
          </a:solidFill>
          <a:ln w="12700">
            <a:solidFill>
              <a:srgbClr val="8898A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1999488" y="4486656"/>
            <a:ext cx="633984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3" b="0" i="0" u="none" strike="noStrike" kern="1200" cap="none" spc="0" normalizeH="0" baseline="0" noProof="0" dirty="0">
                <a:ln>
                  <a:noFill/>
                </a:ln>
                <a:solidFill>
                  <a:srgbClr val="8898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4984090" y="4340352"/>
            <a:ext cx="29261" cy="170688"/>
          </a:xfrm>
          <a:prstGeom prst="rect">
            <a:avLst/>
          </a:prstGeom>
          <a:solidFill>
            <a:srgbClr val="8898AA"/>
          </a:solidFill>
          <a:ln w="12700">
            <a:solidFill>
              <a:srgbClr val="8898A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4681728" y="4486656"/>
            <a:ext cx="633984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3" b="0" i="0" u="none" strike="noStrike" kern="1200" cap="none" spc="0" normalizeH="0" baseline="0" noProof="0" dirty="0">
                <a:ln>
                  <a:noFill/>
                </a:ln>
                <a:solidFill>
                  <a:srgbClr val="8898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Shape 25"/>
          <p:cNvSpPr/>
          <p:nvPr/>
        </p:nvSpPr>
        <p:spPr>
          <a:xfrm>
            <a:off x="6325210" y="4340352"/>
            <a:ext cx="29261" cy="170688"/>
          </a:xfrm>
          <a:prstGeom prst="rect">
            <a:avLst/>
          </a:prstGeom>
          <a:solidFill>
            <a:srgbClr val="8898AA"/>
          </a:solidFill>
          <a:ln w="12700">
            <a:solidFill>
              <a:srgbClr val="8898A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6022848" y="4486656"/>
            <a:ext cx="633984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3" b="0" i="0" u="none" strike="noStrike" kern="1200" cap="none" spc="0" normalizeH="0" baseline="0" noProof="0" dirty="0">
                <a:ln>
                  <a:noFill/>
                </a:ln>
                <a:solidFill>
                  <a:srgbClr val="8898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Shape 27"/>
          <p:cNvSpPr/>
          <p:nvPr/>
        </p:nvSpPr>
        <p:spPr>
          <a:xfrm>
            <a:off x="10348570" y="4340352"/>
            <a:ext cx="29261" cy="170688"/>
          </a:xfrm>
          <a:prstGeom prst="rect">
            <a:avLst/>
          </a:prstGeom>
          <a:solidFill>
            <a:srgbClr val="8898AA"/>
          </a:solidFill>
          <a:ln w="12700">
            <a:solidFill>
              <a:srgbClr val="8898A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10046208" y="4486656"/>
            <a:ext cx="633984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3" b="0" i="0" u="none" strike="noStrike" kern="1200" cap="none" spc="0" normalizeH="0" baseline="0" noProof="0" dirty="0">
                <a:ln>
                  <a:noFill/>
                </a:ln>
                <a:solidFill>
                  <a:srgbClr val="8898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endParaRPr kumimoji="0" lang="en-US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hape 29"/>
          <p:cNvSpPr/>
          <p:nvPr/>
        </p:nvSpPr>
        <p:spPr>
          <a:xfrm>
            <a:off x="11689690" y="4340352"/>
            <a:ext cx="29261" cy="170688"/>
          </a:xfrm>
          <a:prstGeom prst="rect">
            <a:avLst/>
          </a:prstGeom>
          <a:solidFill>
            <a:srgbClr val="8898AA"/>
          </a:solidFill>
          <a:ln w="12700">
            <a:solidFill>
              <a:srgbClr val="8898A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 30"/>
          <p:cNvSpPr/>
          <p:nvPr/>
        </p:nvSpPr>
        <p:spPr>
          <a:xfrm>
            <a:off x="11387328" y="4486656"/>
            <a:ext cx="633984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3" b="0" i="0" u="none" strike="noStrike" kern="1200" cap="none" spc="0" normalizeH="0" baseline="0" noProof="0" dirty="0">
                <a:ln>
                  <a:noFill/>
                </a:ln>
                <a:solidFill>
                  <a:srgbClr val="8898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16+</a:t>
            </a:r>
            <a:endParaRPr kumimoji="0" lang="en-US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3" b="0" i="0" u="none" strike="noStrike" kern="1200" cap="none" spc="0" normalizeH="0" baseline="0" noProof="0" dirty="0">
                <a:ln>
                  <a:noFill/>
                </a:ln>
                <a:solidFill>
                  <a:srgbClr val="8898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wks</a:t>
            </a:r>
            <a:endParaRPr kumimoji="0" lang="en-US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Shape 31"/>
          <p:cNvSpPr/>
          <p:nvPr/>
        </p:nvSpPr>
        <p:spPr>
          <a:xfrm>
            <a:off x="365760" y="4937760"/>
            <a:ext cx="11460480" cy="1755648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hape 32"/>
          <p:cNvSpPr/>
          <p:nvPr/>
        </p:nvSpPr>
        <p:spPr>
          <a:xfrm>
            <a:off x="365760" y="4937760"/>
            <a:ext cx="11460480" cy="390144"/>
          </a:xfrm>
          <a:prstGeom prst="rect">
            <a:avLst/>
          </a:prstGeom>
          <a:solidFill>
            <a:srgbClr val="1B2A4A"/>
          </a:solidFill>
          <a:ln w="12700">
            <a:solidFill>
              <a:srgbClr val="1B2A4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 33"/>
          <p:cNvSpPr/>
          <p:nvPr/>
        </p:nvSpPr>
        <p:spPr>
          <a:xfrm>
            <a:off x="548640" y="4937760"/>
            <a:ext cx="1109472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Dostarlimab Clinical Trial Data — Endometrial Cancer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 34"/>
          <p:cNvSpPr/>
          <p:nvPr/>
        </p:nvSpPr>
        <p:spPr>
          <a:xfrm>
            <a:off x="548640" y="5364480"/>
            <a:ext cx="11094720" cy="1219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RUBY trial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(dostarlimab + carboplatin/paclitaxel): Hypothyroidism in 11.2% of patients
</a:t>
            </a: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GARNET trial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(dostarlimab monotherapy): Hypothyroidism and diarrhea most common at 5.8%  |  </a:t>
            </a:r>
            <a:r>
              <a:rPr kumimoji="0" lang="en-US" sz="1467" b="0" i="1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Endocrinopathies predominate — manageable with hormone replacement, rarely leads to discontinuation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B2A4A"/>
          </a:solidFill>
          <a:ln w="12700">
            <a:solidFill>
              <a:srgbClr val="1B2A4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0" y="914400"/>
            <a:ext cx="12192000" cy="73152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426720" y="0"/>
            <a:ext cx="1133856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Recommended Monitoring for irAEs (NCCN)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304800" y="1158240"/>
            <a:ext cx="5608320" cy="542544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4"/>
          <p:cNvSpPr/>
          <p:nvPr/>
        </p:nvSpPr>
        <p:spPr>
          <a:xfrm>
            <a:off x="304800" y="1158240"/>
            <a:ext cx="5608320" cy="463296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426720" y="1158240"/>
            <a:ext cx="536448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Pre-Therapy Assessment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487680" y="1706880"/>
            <a:ext cx="5242560" cy="4693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exam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Patient/family history of autoimmune disease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Infectious disease screening: HIV, hepatitis A/B/C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CBC with differential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 metabolic panel (CMP)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TSH / free T4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Baseline ECG + high-sensitivity troponin + NT-proBNP (consider)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PFTs for high-risk pulmonary patients (prior COPD or lung toxicity)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278880" y="1158240"/>
            <a:ext cx="5608320" cy="542544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278880" y="1158240"/>
            <a:ext cx="5608320" cy="463296"/>
          </a:xfrm>
          <a:prstGeom prst="rect">
            <a:avLst/>
          </a:prstGeom>
          <a:solidFill>
            <a:srgbClr val="E09F3E"/>
          </a:solidFill>
          <a:ln w="12700">
            <a:solidFill>
              <a:srgbClr val="E09F3E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400800" y="1158240"/>
            <a:ext cx="536448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Routine Monitoring During Therapy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461760" y="1706880"/>
            <a:ext cx="5242560" cy="4145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CBC + CMP prior to each treatment cycle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TSH + free T4 every 4–6 weeks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Serum cortisol every 4–6 weeks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High-risk CV patients: troponin every cycle ×3, then every 3 months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 oxygen saturation at each visit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6278880" y="5096256"/>
            <a:ext cx="5608320" cy="1219200"/>
          </a:xfrm>
          <a:prstGeom prst="rect">
            <a:avLst/>
          </a:prstGeom>
          <a:solidFill>
            <a:srgbClr val="EDF7F5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6278880" y="5096256"/>
            <a:ext cx="85344" cy="1219200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6486144" y="5145024"/>
            <a:ext cx="524256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6D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 Pearl: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Endocrinopathies often asymptomatic — routine thyroid and cortisol monitoring is essential for early detection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B2A4A"/>
          </a:solidFill>
          <a:ln w="12700">
            <a:solidFill>
              <a:srgbClr val="1B2A4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0" y="914400"/>
            <a:ext cx="12192000" cy="73152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426720" y="0"/>
            <a:ext cx="1133856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 of irAEs — Grade-Based Framework (ASCO/NCCN)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43840" y="1182624"/>
            <a:ext cx="2767584" cy="463296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4"/>
          <p:cNvSpPr/>
          <p:nvPr/>
        </p:nvSpPr>
        <p:spPr>
          <a:xfrm>
            <a:off x="243840" y="1182624"/>
            <a:ext cx="2767584" cy="670560"/>
          </a:xfrm>
          <a:prstGeom prst="rect">
            <a:avLst/>
          </a:prstGeom>
          <a:solidFill>
            <a:srgbClr val="2A7F5E"/>
          </a:solidFill>
          <a:ln w="12700">
            <a:solidFill>
              <a:srgbClr val="2A7F5E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243840" y="1182624"/>
            <a:ext cx="2767584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1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243840" y="1572768"/>
            <a:ext cx="2767584" cy="2804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 ICI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365760" y="1950720"/>
            <a:ext cx="2560320" cy="3657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Close monitoring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Symptomatic/supportive care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Exceptions: myocarditis, some neurologic &amp; hematologic toxicities → hold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3194304" y="1182624"/>
            <a:ext cx="2767584" cy="463296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3194304" y="1182624"/>
            <a:ext cx="2767584" cy="670560"/>
          </a:xfrm>
          <a:prstGeom prst="rect">
            <a:avLst/>
          </a:prstGeom>
          <a:solidFill>
            <a:srgbClr val="E09F3E"/>
          </a:solidFill>
          <a:ln w="12700">
            <a:solidFill>
              <a:srgbClr val="E09F3E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3194304" y="1182624"/>
            <a:ext cx="2767584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2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3194304" y="1572768"/>
            <a:ext cx="2767584" cy="2804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Hold ICI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3316224" y="1950720"/>
            <a:ext cx="2560320" cy="3657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Resume when symptoms resolve to ≤Grade 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Prednisone 1–2 mg/kg/day (oral)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Exception: myocarditis → permanent discontinuation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144768" y="1182624"/>
            <a:ext cx="2767584" cy="463296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6144768" y="1182624"/>
            <a:ext cx="2767584" cy="670560"/>
          </a:xfrm>
          <a:prstGeom prst="rect">
            <a:avLst/>
          </a:prstGeom>
          <a:solidFill>
            <a:srgbClr val="E07B39"/>
          </a:solidFill>
          <a:ln w="12700">
            <a:solidFill>
              <a:srgbClr val="E07B39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6144768" y="1182624"/>
            <a:ext cx="2767584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3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6144768" y="1572768"/>
            <a:ext cx="2767584" cy="2804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Hold ICI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6266688" y="1950720"/>
            <a:ext cx="2560320" cy="3657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High-dose corticosteroids (IV methylprednisolone 1–2 mg/kg/day)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 permanent discontinuation (organ-dependent)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Specialist consultation often required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9095232" y="1182624"/>
            <a:ext cx="2767584" cy="463296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9095232" y="1182624"/>
            <a:ext cx="2767584" cy="670560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9095232" y="1182624"/>
            <a:ext cx="2767584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4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9095232" y="1572768"/>
            <a:ext cx="2767584" cy="2804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Discontinue ICI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9217152" y="1950720"/>
            <a:ext cx="2560320" cy="3657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Permanently discontinue ICI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 high-dose corticosteroids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Exception: endocrinopathies controlled by hormone replacement may continue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243840" y="5998464"/>
            <a:ext cx="11704320" cy="755904"/>
          </a:xfrm>
          <a:prstGeom prst="rect">
            <a:avLst/>
          </a:prstGeom>
          <a:solidFill>
            <a:srgbClr val="FFFFFF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hape 24"/>
          <p:cNvSpPr/>
          <p:nvPr/>
        </p:nvSpPr>
        <p:spPr>
          <a:xfrm>
            <a:off x="243840" y="5998464"/>
            <a:ext cx="85344" cy="755904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426720" y="6022848"/>
            <a:ext cx="11338560" cy="7071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6D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Steroid Tapers: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6–8 weeks (or longer) for pneumonitis, hepatitis, or neuromuscular toxicities  |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Preferred agents: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Prednisone (oral) · Methylprednisolone (IV)  |  Prophylactic steroids: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392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indicated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B2A4A"/>
          </a:solidFill>
          <a:ln w="12700">
            <a:solidFill>
              <a:srgbClr val="1B2A4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0" y="914400"/>
            <a:ext cx="12192000" cy="73152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426720" y="0"/>
            <a:ext cx="1133856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 Example: ICI-Mediated Colitis / Diarrhea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43840" y="1182624"/>
            <a:ext cx="2767584" cy="329184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  <a:effectLst>
            <a:outerShdw blurRad="508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4"/>
          <p:cNvSpPr/>
          <p:nvPr/>
        </p:nvSpPr>
        <p:spPr>
          <a:xfrm>
            <a:off x="243840" y="1182624"/>
            <a:ext cx="2767584" cy="463296"/>
          </a:xfrm>
          <a:prstGeom prst="rect">
            <a:avLst/>
          </a:prstGeom>
          <a:solidFill>
            <a:srgbClr val="2A7F5E"/>
          </a:solidFill>
          <a:ln w="12700">
            <a:solidFill>
              <a:srgbClr val="2A7F5E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243840" y="1182624"/>
            <a:ext cx="2767584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1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365760" y="1731264"/>
            <a:ext cx="2560320" cy="2560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Continue ICI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Hydration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Dietary modification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Consider loperamide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Consider holding ICI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hape 7"/>
          <p:cNvSpPr/>
          <p:nvPr/>
        </p:nvSpPr>
        <p:spPr>
          <a:xfrm>
            <a:off x="3194304" y="1182624"/>
            <a:ext cx="2767584" cy="329184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  <a:effectLst>
            <a:outerShdw blurRad="508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3194304" y="1182624"/>
            <a:ext cx="2767584" cy="463296"/>
          </a:xfrm>
          <a:prstGeom prst="rect">
            <a:avLst/>
          </a:prstGeom>
          <a:solidFill>
            <a:srgbClr val="E09F3E"/>
          </a:solidFill>
          <a:ln w="12700">
            <a:solidFill>
              <a:srgbClr val="E09F3E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3194304" y="1182624"/>
            <a:ext cx="2767584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2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3316224" y="1731264"/>
            <a:ext cx="2560320" cy="2560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Hold ICI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Prednisone 1–2 mg/kg/day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Colonoscopy with biopsy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If no response in 3 days → IV steroids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6144768" y="1182624"/>
            <a:ext cx="2767584" cy="329184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  <a:effectLst>
            <a:outerShdw blurRad="508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6144768" y="1182624"/>
            <a:ext cx="2767584" cy="463296"/>
          </a:xfrm>
          <a:prstGeom prst="rect">
            <a:avLst/>
          </a:prstGeom>
          <a:solidFill>
            <a:srgbClr val="E07B39"/>
          </a:solidFill>
          <a:ln w="12700">
            <a:solidFill>
              <a:srgbClr val="E07B39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6144768" y="1182624"/>
            <a:ext cx="2767584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3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266688" y="1731264"/>
            <a:ext cx="2560320" cy="2560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Hold ICI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IV methylprednisolone 1–2 mg/kg/day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Inpatient care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GI consultation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9095232" y="1182624"/>
            <a:ext cx="2767584" cy="329184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  <a:effectLst>
            <a:outerShdw blurRad="508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9095232" y="1182624"/>
            <a:ext cx="2767584" cy="463296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9095232" y="1182624"/>
            <a:ext cx="2767584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4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9217152" y="1731264"/>
            <a:ext cx="2560320" cy="2560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Discontinue ICI permanently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IV steroids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Inpatient care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Urgent GI consultation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243840" y="4632960"/>
            <a:ext cx="11704320" cy="201168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243840" y="4632960"/>
            <a:ext cx="11704320" cy="463296"/>
          </a:xfrm>
          <a:prstGeom prst="rect">
            <a:avLst/>
          </a:prstGeom>
          <a:solidFill>
            <a:srgbClr val="1B2A4A"/>
          </a:solidFill>
          <a:ln w="12700">
            <a:solidFill>
              <a:srgbClr val="1B2A4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426720" y="4632960"/>
            <a:ext cx="1133856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Steroid-Refractory Options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487680" y="5145024"/>
            <a:ext cx="11338560" cy="1402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First-line: 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Infliximab 5 mg/kg  or  Vedolizumab
</a:t>
            </a: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still refractory: 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Tofacitinib  or  Ustekinumab  |  Fecal microbiota transplant may be considered in selected cases
</a:t>
            </a: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Supportive care: 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Blood glucose monitoring, PPI/H2 blocker (gastritis prevention), antimicrobial/antifungal prophylaxis, vitamin D/calcium supplementation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B2A4A"/>
          </a:solidFill>
          <a:ln w="12700">
            <a:solidFill>
              <a:srgbClr val="1B2A4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0" y="914400"/>
            <a:ext cx="12192000" cy="73152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426720" y="0"/>
            <a:ext cx="1133856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Distinguishing ICI vs Chemotherapy/PARP Inhibitor Toxicities</a:t>
            </a:r>
            <a:endParaRPr kumimoji="0" lang="en-US" sz="2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43840" y="1182624"/>
            <a:ext cx="3621024" cy="408432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  <a:effectLst>
            <a:outerShdw blurRad="508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4"/>
          <p:cNvSpPr/>
          <p:nvPr/>
        </p:nvSpPr>
        <p:spPr>
          <a:xfrm>
            <a:off x="243840" y="1182624"/>
            <a:ext cx="3621024" cy="512064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304800" y="1182624"/>
            <a:ext cx="349910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Strongly Suggests ICI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365760" y="1767840"/>
            <a:ext cx="3377184" cy="3352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Hypothyroidism / Hyperthyroidism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Thyroiditis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Adrenal insufficiency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Pneumonitis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Myocarditis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Inflammatory arthritis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 pearl: any "-itis" is more likely ICI-related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hape 7"/>
          <p:cNvSpPr/>
          <p:nvPr/>
        </p:nvSpPr>
        <p:spPr>
          <a:xfrm>
            <a:off x="3968496" y="1182624"/>
            <a:ext cx="3621024" cy="408432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  <a:effectLst>
            <a:outerShdw blurRad="508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3968496" y="1182624"/>
            <a:ext cx="3621024" cy="512064"/>
          </a:xfrm>
          <a:prstGeom prst="rect">
            <a:avLst/>
          </a:prstGeom>
          <a:solidFill>
            <a:srgbClr val="E09F3E"/>
          </a:solidFill>
          <a:ln w="12700">
            <a:solidFill>
              <a:srgbClr val="E09F3E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029456" y="1182624"/>
            <a:ext cx="349910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Overlapping AEs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090416" y="1767840"/>
            <a:ext cx="3377184" cy="3352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Diarrhea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Hepatotoxicity (AST/ALT elevation)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Fatigue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Rash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Timing and histopathology can help differentiate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693152" y="1182624"/>
            <a:ext cx="3621024" cy="408432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  <a:effectLst>
            <a:outerShdw blurRad="508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7693152" y="1182624"/>
            <a:ext cx="3621024" cy="512064"/>
          </a:xfrm>
          <a:prstGeom prst="rect">
            <a:avLst/>
          </a:prstGeom>
          <a:solidFill>
            <a:srgbClr val="E07B39"/>
          </a:solidFill>
          <a:ln w="12700">
            <a:solidFill>
              <a:srgbClr val="E07B39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754112" y="1182624"/>
            <a:ext cx="349910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Strongly Suggests Chemo/PARP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815072" y="1767840"/>
            <a:ext cx="3377184" cy="3352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Neutropenia / Thrombocytopenia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Myelosuppression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Alopecia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Peripheral neuropathy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Cycle-dependent nausea/vomiting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Chemo may suppress or delay irAEs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243840" y="5388864"/>
            <a:ext cx="11704320" cy="1280160"/>
          </a:xfrm>
          <a:prstGeom prst="rect">
            <a:avLst/>
          </a:prstGeom>
          <a:solidFill>
            <a:srgbClr val="FFFFFF"/>
          </a:solidFill>
          <a:ln w="12700">
            <a:solidFill>
              <a:srgbClr val="1B2A4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243840" y="5388864"/>
            <a:ext cx="85344" cy="1280160"/>
          </a:xfrm>
          <a:prstGeom prst="rect">
            <a:avLst/>
          </a:prstGeom>
          <a:solidFill>
            <a:srgbClr val="1B2A4A"/>
          </a:solidFill>
          <a:ln w="12700">
            <a:solidFill>
              <a:srgbClr val="1B2A4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463296" y="5401056"/>
            <a:ext cx="292608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Dechallenge Approach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463296" y="5827776"/>
            <a:ext cx="11216640" cy="7559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Low suspicion for irAE?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Hold the non-ICI agent first and monitor before starting immunosuppression  |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Toxicity resolves?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Non-ICI likely causative  |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Toxicity persists?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Suspect irAE → hold ICI and initiate management  |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Responds to steroids?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Diagnostic clue for irAE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B2A4A"/>
          </a:solidFill>
          <a:ln w="12700">
            <a:solidFill>
              <a:srgbClr val="1B2A4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0" y="914400"/>
            <a:ext cx="12192000" cy="73152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426720" y="0"/>
            <a:ext cx="1133856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Contraindications to Anti-PD-1/PD-L1 Therapy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304800" y="1182624"/>
            <a:ext cx="11582400" cy="1341120"/>
          </a:xfrm>
          <a:prstGeom prst="rect">
            <a:avLst/>
          </a:prstGeom>
          <a:solidFill>
            <a:srgbClr val="FDF0EF"/>
          </a:solidFill>
          <a:ln w="19050">
            <a:solidFill>
              <a:srgbClr val="C0392B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4"/>
          <p:cNvSpPr/>
          <p:nvPr/>
        </p:nvSpPr>
        <p:spPr>
          <a:xfrm>
            <a:off x="304800" y="1182624"/>
            <a:ext cx="85344" cy="1341120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512064" y="1182624"/>
            <a:ext cx="390144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C0392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ABSOLUTE CONTRAINDICATION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512064" y="1609344"/>
            <a:ext cx="1109472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Severe hypersensitivity to the drug or its components — ICI is contraindicated regardless of clinical context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304800" y="2657856"/>
            <a:ext cx="1158240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RELATIVE CONTRAINDICATIONS — Risk Stratification</a:t>
            </a:r>
            <a:endParaRPr kumimoji="0" lang="en-US" sz="1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304800" y="3145536"/>
            <a:ext cx="5669280" cy="335280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304800" y="3145536"/>
            <a:ext cx="5669280" cy="438912"/>
          </a:xfrm>
          <a:prstGeom prst="rect">
            <a:avLst/>
          </a:prstGeom>
          <a:solidFill>
            <a:srgbClr val="E07B39"/>
          </a:solidFill>
          <a:ln w="12700">
            <a:solidFill>
              <a:srgbClr val="E07B39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26720" y="3145536"/>
            <a:ext cx="542544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Higher Risk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487680" y="3657600"/>
            <a:ext cx="5303520" cy="2682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Uncontrolled autoimmune disease on immunosuppression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Solid organ transplant (rejection risk)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 allogeneic HCT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myasthenia gravis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 sclerosis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6254496" y="3145536"/>
            <a:ext cx="5669280" cy="335280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254496" y="3145536"/>
            <a:ext cx="5669280" cy="438912"/>
          </a:xfrm>
          <a:prstGeom prst="rect">
            <a:avLst/>
          </a:prstGeom>
          <a:solidFill>
            <a:srgbClr val="E09F3E"/>
          </a:solidFill>
          <a:ln w="12700">
            <a:solidFill>
              <a:srgbClr val="E09F3E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376416" y="3145536"/>
            <a:ext cx="542544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Moderate / Consider With Caution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6437376" y="3657600"/>
            <a:ext cx="5303520" cy="2682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 autoimmune disorder (even controlled)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Chronic hepatitis B or C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HIV infection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Significant renal or hepatic insufficiency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Preexisting autoimmune neurologic disorders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304800" y="6559296"/>
            <a:ext cx="11582400" cy="243840"/>
          </a:xfrm>
          <a:prstGeom prst="rect">
            <a:avLst/>
          </a:prstGeom>
          <a:solidFill>
            <a:srgbClr val="F4F7FA"/>
          </a:solidFill>
          <a:ln w="12700">
            <a:solidFill>
              <a:srgbClr val="F4F7F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304800" y="6534912"/>
            <a:ext cx="1158240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7" b="0" i="1" u="none" strike="noStrike" kern="1200" cap="none" spc="0" normalizeH="0" baseline="0" noProof="0" dirty="0">
                <a:ln>
                  <a:noFill/>
                </a:ln>
                <a:solidFill>
                  <a:srgbClr val="8898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Risk-benefit assessment required; multidisciplinary consultation recommended for patients with autoimmune conditions or prior transplant history</a:t>
            </a:r>
            <a:endParaRPr kumimoji="0" lang="en-US" sz="1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B2A4A"/>
          </a:solidFill>
          <a:ln w="12700">
            <a:solidFill>
              <a:srgbClr val="1B2A4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0" y="914400"/>
            <a:ext cx="12192000" cy="73152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426720" y="0"/>
            <a:ext cx="1133856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 Study: irAE in Advanced Endometrial Cancer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304800" y="1158240"/>
            <a:ext cx="11582400" cy="1889760"/>
          </a:xfrm>
          <a:prstGeom prst="rect">
            <a:avLst/>
          </a:prstGeom>
          <a:solidFill>
            <a:srgbClr val="FFFFFF"/>
          </a:solidFill>
          <a:ln w="12700">
            <a:solidFill>
              <a:srgbClr val="E8EDF3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4"/>
          <p:cNvSpPr/>
          <p:nvPr/>
        </p:nvSpPr>
        <p:spPr>
          <a:xfrm>
            <a:off x="304800" y="1158240"/>
            <a:ext cx="11582400" cy="438912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487680" y="1158240"/>
            <a:ext cx="1121664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Profile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487680" y="1645920"/>
            <a:ext cx="11216640" cy="13045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70-year-old female  |  PMH: HTN, obesity
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Stage IVB endometrial cancer — dMMR (MLH1/PMS2 loss), MSI-high, TP53 wild-type, HER2-negative, ER/PR-positive
</a:t>
            </a: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Surgery: 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Robotic hysterectomy, BSO, omentectomy, lymph node sampling
</a:t>
            </a: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Treatment: 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Carboplatin + paclitaxel + pembrolizumab every 3 weeks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hape 7"/>
          <p:cNvSpPr/>
          <p:nvPr/>
        </p:nvSpPr>
        <p:spPr>
          <a:xfrm>
            <a:off x="304800" y="3535680"/>
            <a:ext cx="11582400" cy="60960"/>
          </a:xfrm>
          <a:prstGeom prst="rect">
            <a:avLst/>
          </a:prstGeom>
          <a:solidFill>
            <a:srgbClr val="8898AA"/>
          </a:solidFill>
          <a:ln w="12700">
            <a:solidFill>
              <a:srgbClr val="8898AA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1341120" y="3316224"/>
            <a:ext cx="463296" cy="463296"/>
          </a:xfrm>
          <a:prstGeom prst="ellipse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304800" y="3681984"/>
            <a:ext cx="25603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Cycles 1–4</a:t>
            </a:r>
            <a:endParaRPr kumimoji="0" lang="en-US" sz="1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</a:t>
            </a:r>
            <a:endParaRPr kumimoji="0" lang="en-US" sz="1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5401056" y="3316224"/>
            <a:ext cx="463296" cy="463296"/>
          </a:xfrm>
          <a:prstGeom prst="ellipse">
            <a:avLst/>
          </a:prstGeom>
          <a:solidFill>
            <a:srgbClr val="E07B39"/>
          </a:solidFill>
          <a:ln w="12700">
            <a:solidFill>
              <a:srgbClr val="E07B39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4364736" y="3681984"/>
            <a:ext cx="25603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Cycle 4</a:t>
            </a:r>
            <a:endParaRPr kumimoji="0" lang="en-US" sz="1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Symptoms</a:t>
            </a:r>
            <a:endParaRPr kumimoji="0" lang="en-US" sz="1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9022080" y="3316224"/>
            <a:ext cx="463296" cy="463296"/>
          </a:xfrm>
          <a:prstGeom prst="ellipse">
            <a:avLst/>
          </a:prstGeom>
          <a:solidFill>
            <a:srgbClr val="E09F3E"/>
          </a:solidFill>
          <a:ln w="12700">
            <a:solidFill>
              <a:srgbClr val="E09F3E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985760" y="3681984"/>
            <a:ext cx="25603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irAE Identified</a:t>
            </a:r>
            <a:endParaRPr kumimoji="0" lang="en-US" sz="1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Managed</a:t>
            </a:r>
            <a:endParaRPr kumimoji="0" lang="en-US" sz="1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10668000" y="3316224"/>
            <a:ext cx="463296" cy="463296"/>
          </a:xfrm>
          <a:prstGeom prst="ellipse">
            <a:avLst/>
          </a:prstGeom>
          <a:solidFill>
            <a:srgbClr val="2A7F5E"/>
          </a:solidFill>
          <a:ln w="12700">
            <a:solidFill>
              <a:srgbClr val="2A7F5E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9631680" y="3681984"/>
            <a:ext cx="25603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6-Week</a:t>
            </a:r>
            <a:endParaRPr kumimoji="0" lang="en-US" sz="1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Follow-Up</a:t>
            </a:r>
            <a:endParaRPr kumimoji="0" lang="en-US" sz="1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304800" y="4389120"/>
            <a:ext cx="5608320" cy="2194560"/>
          </a:xfrm>
          <a:prstGeom prst="rect">
            <a:avLst/>
          </a:prstGeom>
          <a:solidFill>
            <a:srgbClr val="FFF8EC"/>
          </a:solidFill>
          <a:ln w="12700">
            <a:solidFill>
              <a:srgbClr val="E09F3E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304800" y="4389120"/>
            <a:ext cx="5608320" cy="438912"/>
          </a:xfrm>
          <a:prstGeom prst="rect">
            <a:avLst/>
          </a:prstGeom>
          <a:solidFill>
            <a:srgbClr val="E09F3E"/>
          </a:solidFill>
          <a:ln w="12700">
            <a:solidFill>
              <a:srgbClr val="E09F3E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426720" y="4389120"/>
            <a:ext cx="5364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Presenting Symptoms &amp; Labs (After Cycle 4)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487680" y="4876800"/>
            <a:ext cx="5303520" cy="1584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Symptoms: 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Worsening fatigue, constipation, dry skin
</a:t>
            </a: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TSH: 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18.6 (markedly elevated)
</a:t>
            </a: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 T4: 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
</a:t>
            </a: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C0392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Diagnosis: 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C0392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ICI-induced hypothyroidism (Grade 2)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6278880" y="4389120"/>
            <a:ext cx="5608320" cy="2194560"/>
          </a:xfrm>
          <a:prstGeom prst="rect">
            <a:avLst/>
          </a:prstGeom>
          <a:solidFill>
            <a:srgbClr val="EDF7F5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6278880" y="4389120"/>
            <a:ext cx="5608320" cy="438912"/>
          </a:xfrm>
          <a:prstGeom prst="rect">
            <a:avLst/>
          </a:prstGeom>
          <a:solidFill>
            <a:srgbClr val="006D77"/>
          </a:solidFill>
          <a:ln w="12700">
            <a:solidFill>
              <a:srgbClr val="006D77"/>
            </a:solidFill>
            <a:prstDash val="solid"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6400800" y="4389120"/>
            <a:ext cx="5364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 &amp; Outcome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6461760" y="4876800"/>
            <a:ext cx="5303520" cy="1584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Action: 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ICI continued; levothyroxine 50 mcg daily initiated
</a:t>
            </a: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6-Week Follow-up TSH: 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5.2 (normalized)
</a:t>
            </a: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 T4: 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
</a:t>
            </a: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006D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Teaching: </a:t>
            </a:r>
            <a:r>
              <a:rPr kumimoji="0" lang="en-US" sz="1467" b="0" i="1" u="none" strike="noStrike" kern="1200" cap="none" spc="0" normalizeH="0" baseline="0" noProof="0" dirty="0">
                <a:ln>
                  <a:noFill/>
                </a:ln>
                <a:solidFill>
                  <a:srgbClr val="1B2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Endocrinopathies managed with hormone replacement — ICI does not need to be discontinued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43A26-FDC5-8507-DAE2-FECBDBDD2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CDFC3B-C853-CE01-A6D9-E4CC0D472827}"/>
              </a:ext>
            </a:extLst>
          </p:cNvPr>
          <p:cNvSpPr/>
          <p:nvPr/>
        </p:nvSpPr>
        <p:spPr bwMode="auto">
          <a:xfrm>
            <a:off x="758948" y="2348880"/>
            <a:ext cx="10512305" cy="93610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BD59E-66AA-7900-9936-D6C3D2DBB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51E3A-2BC0-D2D2-2E56-E6969D131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43000"/>
            <a:ext cx="10512306" cy="4799013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Introduction: </a:t>
            </a:r>
            <a:r>
              <a:rPr lang="en-US" sz="2500" dirty="0">
                <a:solidFill>
                  <a:schemeClr val="tx1"/>
                </a:solidFill>
              </a:rPr>
              <a:t>Biology of Endometrial Cancer (EC)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1: </a:t>
            </a:r>
            <a:r>
              <a:rPr lang="en-US" sz="2500" dirty="0">
                <a:solidFill>
                  <a:schemeClr val="tx1"/>
                </a:solidFill>
              </a:rPr>
              <a:t>First-Line Therapy for Advanced or Recurrent EC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2: Potential Benefits of PARP Inhibition Combined with Immunotherapy in Advanced EC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3: </a:t>
            </a:r>
            <a:r>
              <a:rPr lang="en-US" sz="2500" dirty="0">
                <a:solidFill>
                  <a:schemeClr val="tx1"/>
                </a:solidFill>
              </a:rPr>
              <a:t>Role of Lenvatinib/Pembrolizumab in the Management of Progressive Advanced EC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4: </a:t>
            </a:r>
            <a:r>
              <a:rPr lang="en-US" sz="2500" dirty="0">
                <a:solidFill>
                  <a:schemeClr val="tx1"/>
                </a:solidFill>
              </a:rPr>
              <a:t>Other Nursing Considerations in the Care of Patients with </a:t>
            </a:r>
            <a:br>
              <a:rPr lang="en-US" sz="2500" dirty="0">
                <a:solidFill>
                  <a:schemeClr val="tx1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Advanced EC </a:t>
            </a:r>
          </a:p>
        </p:txBody>
      </p:sp>
    </p:spTree>
    <p:extLst>
      <p:ext uri="{BB962C8B-B14F-4D97-AF65-F5344CB8AC3E}">
        <p14:creationId xmlns:p14="http://schemas.microsoft.com/office/powerpoint/2010/main" val="391326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C4255-DBAC-0256-316F-7D372C82B9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5776" y="868362"/>
            <a:ext cx="1030044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Potential Benefits of PARP Inhibition Combined with Immunotherapy in Advanced Endometrial Cancer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FD0F2D-C625-0772-DDA3-C0221FA6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220602"/>
            <a:ext cx="9144000" cy="1655762"/>
          </a:xfrm>
        </p:spPr>
        <p:txBody>
          <a:bodyPr/>
          <a:lstStyle/>
          <a:p>
            <a:pPr lvl="0">
              <a:lnSpc>
                <a:spcPct val="115000"/>
              </a:lnSpc>
              <a:spcBef>
                <a:spcPts val="0"/>
              </a:spcBef>
            </a:pPr>
            <a:r>
              <a:rPr lang="es-419" sz="3200" b="1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J. Alejandro Rauh-Hain, MD, MPH</a:t>
            </a:r>
          </a:p>
          <a:p>
            <a:pPr lvl="0">
              <a:lnSpc>
                <a:spcPct val="115000"/>
              </a:lnSpc>
              <a:spcBef>
                <a:spcPts val="0"/>
              </a:spcBef>
            </a:pPr>
            <a:r>
              <a:rPr lang="es-419" sz="3200" dirty="0"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"/>
              </a:rPr>
              <a:t>MD Anderson Cancer Center</a:t>
            </a:r>
            <a:endParaRPr lang="es-419" sz="3200" dirty="0"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3401785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E413D-2FB8-1D18-316B-0D0F57C51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E103F-B6CE-9519-E36D-F3F40771F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Dr Chase — Disclosures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E5F2F703-45F2-4B35-210B-6D58DD6F35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6094677"/>
              </p:ext>
            </p:extLst>
          </p:nvPr>
        </p:nvGraphicFramePr>
        <p:xfrm>
          <a:off x="1236095" y="1316586"/>
          <a:ext cx="9719807" cy="405662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916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3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2065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 Eisai Inc, GSK, Merck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065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Consulting Agreements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AbbVie Inc, GSK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4671425"/>
                  </a:ext>
                </a:extLst>
              </a:tr>
              <a:tr h="772065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GSK, Merck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021816"/>
                  </a:ext>
                </a:extLst>
              </a:tr>
              <a:tr h="772065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Speakers Bureaus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AbbVie Inc, AstraZeneca Pharmaceuticals LP, Eisai Inc, GSK, Pfizer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62978"/>
                  </a:ext>
                </a:extLst>
              </a:tr>
              <a:tr h="968369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Nonrelevant Financial Relationships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NRG Oncology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63789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536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38278BE-FA8E-3022-EFB6-6A42181A78A0}"/>
              </a:ext>
            </a:extLst>
          </p:cNvPr>
          <p:cNvGraphicFramePr>
            <a:graphicFrameLocks noGrp="1"/>
          </p:cNvGraphicFramePr>
          <p:nvPr/>
        </p:nvGraphicFramePr>
        <p:xfrm>
          <a:off x="592459" y="1257300"/>
          <a:ext cx="10828663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446">
                  <a:extLst>
                    <a:ext uri="{9D8B030D-6E8A-4147-A177-3AD203B41FA5}">
                      <a16:colId xmlns:a16="http://schemas.microsoft.com/office/drawing/2014/main" val="2519921449"/>
                    </a:ext>
                  </a:extLst>
                </a:gridCol>
                <a:gridCol w="1791729">
                  <a:extLst>
                    <a:ext uri="{9D8B030D-6E8A-4147-A177-3AD203B41FA5}">
                      <a16:colId xmlns:a16="http://schemas.microsoft.com/office/drawing/2014/main" val="3066792818"/>
                    </a:ext>
                  </a:extLst>
                </a:gridCol>
                <a:gridCol w="1725246">
                  <a:extLst>
                    <a:ext uri="{9D8B030D-6E8A-4147-A177-3AD203B41FA5}">
                      <a16:colId xmlns:a16="http://schemas.microsoft.com/office/drawing/2014/main" val="1598020921"/>
                    </a:ext>
                  </a:extLst>
                </a:gridCol>
                <a:gridCol w="1617270">
                  <a:extLst>
                    <a:ext uri="{9D8B030D-6E8A-4147-A177-3AD203B41FA5}">
                      <a16:colId xmlns:a16="http://schemas.microsoft.com/office/drawing/2014/main" val="2617538639"/>
                    </a:ext>
                  </a:extLst>
                </a:gridCol>
                <a:gridCol w="1594021">
                  <a:extLst>
                    <a:ext uri="{9D8B030D-6E8A-4147-A177-3AD203B41FA5}">
                      <a16:colId xmlns:a16="http://schemas.microsoft.com/office/drawing/2014/main" val="2010214034"/>
                    </a:ext>
                  </a:extLst>
                </a:gridCol>
                <a:gridCol w="1556951">
                  <a:extLst>
                    <a:ext uri="{9D8B030D-6E8A-4147-A177-3AD203B41FA5}">
                      <a16:colId xmlns:a16="http://schemas.microsoft.com/office/drawing/2014/main" val="1731228050"/>
                    </a:ext>
                  </a:extLst>
                </a:gridCol>
              </a:tblGrid>
              <a:tr h="231775">
                <a:tc>
                  <a:txBody>
                    <a:bodyPr/>
                    <a:lstStyle/>
                    <a:p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pc="0" dirty="0">
                          <a:solidFill>
                            <a:schemeClr val="tx1"/>
                          </a:solidFill>
                          <a:latin typeface="+mj-lt"/>
                          <a:cs typeface="Calibri" panose="020F0502020204030204" pitchFamily="34" charset="0"/>
                        </a:rPr>
                        <a:t>NRG-GY018</a:t>
                      </a:r>
                      <a:endParaRPr lang="en-US" sz="2000" spc="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pc="0" dirty="0">
                          <a:solidFill>
                            <a:schemeClr val="tx1"/>
                          </a:solidFill>
                          <a:latin typeface="+mj-lt"/>
                          <a:cs typeface="Calibri" panose="020F0502020204030204" pitchFamily="34" charset="0"/>
                        </a:rPr>
                        <a:t>RUBY 1</a:t>
                      </a:r>
                    </a:p>
                  </a:txBody>
                  <a:tcPr marL="57150" marR="57150" marT="28575" marB="28575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pc="0" dirty="0" err="1">
                          <a:solidFill>
                            <a:schemeClr val="tx1"/>
                          </a:solidFill>
                          <a:latin typeface="+mj-lt"/>
                          <a:cs typeface="Calibri" panose="020F0502020204030204" pitchFamily="34" charset="0"/>
                        </a:rPr>
                        <a:t>AtTEnd</a:t>
                      </a:r>
                      <a:endParaRPr lang="en-US" sz="2000" spc="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pc="0" dirty="0">
                          <a:solidFill>
                            <a:schemeClr val="tx1"/>
                          </a:solidFill>
                          <a:latin typeface="+mj-lt"/>
                          <a:cs typeface="Calibri" panose="020F0502020204030204" pitchFamily="34" charset="0"/>
                        </a:rPr>
                        <a:t>DUO-E</a:t>
                      </a:r>
                    </a:p>
                  </a:txBody>
                  <a:tcPr marL="57150" marR="57150" marT="28575" marB="28575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pc="0" dirty="0">
                          <a:solidFill>
                            <a:schemeClr val="tx1"/>
                          </a:solidFill>
                          <a:latin typeface="+mj-lt"/>
                          <a:cs typeface="Calibri" panose="020F0502020204030204" pitchFamily="34" charset="0"/>
                        </a:rPr>
                        <a:t>RUBY 2</a:t>
                      </a:r>
                    </a:p>
                  </a:txBody>
                  <a:tcPr marL="57150" marR="57150" marT="28575" marB="28575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116920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+mj-lt"/>
                          <a:cs typeface="Calibri" panose="020F0502020204030204" pitchFamily="34" charset="0"/>
                        </a:rPr>
                        <a:t>dMMR</a:t>
                      </a:r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+mj-lt"/>
                          <a:cs typeface="Calibri" panose="020F0502020204030204" pitchFamily="34" charset="0"/>
                        </a:rPr>
                        <a:t>Immuno</a:t>
                      </a:r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NR (31-NR) 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NR (12-NR)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NR (12-NR)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NR (NR-NR)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extLst>
                  <a:ext uri="{0D108BD9-81ED-4DB2-BD59-A6C34878D82A}">
                    <a16:rowId xmlns:a16="http://schemas.microsoft.com/office/drawing/2014/main" val="2960156817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+mj-lt"/>
                          <a:cs typeface="Calibri" panose="020F0502020204030204" pitchFamily="34" charset="0"/>
                        </a:rPr>
                        <a:t>dMMR</a:t>
                      </a:r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 Control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8 (6-10)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8 (6-10)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7 (6-9)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7 (7-15)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8 (5-NR)</a:t>
                      </a:r>
                    </a:p>
                  </a:txBody>
                  <a:tcPr marL="57150" marR="57150" marT="28575" marB="28575"/>
                </a:tc>
                <a:extLst>
                  <a:ext uri="{0D108BD9-81ED-4DB2-BD59-A6C34878D82A}">
                    <a16:rowId xmlns:a16="http://schemas.microsoft.com/office/drawing/2014/main" val="1661572534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+mj-lt"/>
                          <a:cs typeface="Calibri" panose="020F0502020204030204" pitchFamily="34" charset="0"/>
                        </a:rPr>
                        <a:t>dMMR</a:t>
                      </a:r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+mj-lt"/>
                          <a:cs typeface="Calibri" panose="020F0502020204030204" pitchFamily="34" charset="0"/>
                        </a:rPr>
                        <a:t>Imm</a:t>
                      </a:r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 + PARP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32 (12-NR)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NR (11.8-NR)</a:t>
                      </a:r>
                    </a:p>
                  </a:txBody>
                  <a:tcPr marL="57150" marR="57150" marT="28575" marB="28575"/>
                </a:tc>
                <a:extLst>
                  <a:ext uri="{0D108BD9-81ED-4DB2-BD59-A6C34878D82A}">
                    <a16:rowId xmlns:a16="http://schemas.microsoft.com/office/drawing/2014/main" val="909622326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d Hazard Ratio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0.3 (0.2-0.5)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0.3 (0.2-0.5)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0.4 (0.2-0.6)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0.4 (0.2-0.8)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extLst>
                  <a:ext uri="{0D108BD9-81ED-4DB2-BD59-A6C34878D82A}">
                    <a16:rowId xmlns:a16="http://schemas.microsoft.com/office/drawing/2014/main" val="1912101895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d Hazard Ratio + PARP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0.4 (0.2-0.7)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0.5 (0.2-0.9)</a:t>
                      </a:r>
                    </a:p>
                  </a:txBody>
                  <a:tcPr marL="57150" marR="57150" marT="28575" marB="28575"/>
                </a:tc>
                <a:extLst>
                  <a:ext uri="{0D108BD9-81ED-4DB2-BD59-A6C34878D82A}">
                    <a16:rowId xmlns:a16="http://schemas.microsoft.com/office/drawing/2014/main" val="3890702747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extLst>
                  <a:ext uri="{0D108BD9-81ED-4DB2-BD59-A6C34878D82A}">
                    <a16:rowId xmlns:a16="http://schemas.microsoft.com/office/drawing/2014/main" val="2641483709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+mj-lt"/>
                          <a:cs typeface="Calibri" panose="020F0502020204030204" pitchFamily="34" charset="0"/>
                        </a:rPr>
                        <a:t>pMMR</a:t>
                      </a:r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+mj-lt"/>
                          <a:cs typeface="Calibri" panose="020F0502020204030204" pitchFamily="34" charset="0"/>
                        </a:rPr>
                        <a:t>Immuno</a:t>
                      </a:r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13 (10-19)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10 (9-13)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9 (9-10)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10 (9-12)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extLst>
                  <a:ext uri="{0D108BD9-81ED-4DB2-BD59-A6C34878D82A}">
                    <a16:rowId xmlns:a16="http://schemas.microsoft.com/office/drawing/2014/main" val="1789030514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+mj-lt"/>
                          <a:cs typeface="Calibri" panose="020F0502020204030204" pitchFamily="34" charset="0"/>
                        </a:rPr>
                        <a:t>pMMR</a:t>
                      </a:r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 Control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9 (8-11)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8 (8-10)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9 (8-10)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10 (9-10)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8 (8-10)</a:t>
                      </a:r>
                    </a:p>
                  </a:txBody>
                  <a:tcPr marL="57150" marR="57150" marT="28575" marB="28575"/>
                </a:tc>
                <a:extLst>
                  <a:ext uri="{0D108BD9-81ED-4DB2-BD59-A6C34878D82A}">
                    <a16:rowId xmlns:a16="http://schemas.microsoft.com/office/drawing/2014/main" val="987991296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+mj-lt"/>
                          <a:cs typeface="Calibri" panose="020F0502020204030204" pitchFamily="34" charset="0"/>
                        </a:rPr>
                        <a:t>pMMR</a:t>
                      </a:r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+mj-lt"/>
                          <a:cs typeface="Calibri" panose="020F0502020204030204" pitchFamily="34" charset="0"/>
                        </a:rPr>
                        <a:t>Imm</a:t>
                      </a:r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 + PARP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+mj-lt"/>
                          <a:cs typeface="Calibri" panose="020F0502020204030204" pitchFamily="34" charset="0"/>
                        </a:rPr>
                        <a:t>15 (12-18)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+mj-lt"/>
                          <a:cs typeface="Calibri" panose="020F0502020204030204" pitchFamily="34" charset="0"/>
                        </a:rPr>
                        <a:t>14 (10-17)</a:t>
                      </a:r>
                    </a:p>
                  </a:txBody>
                  <a:tcPr marL="57150" marR="57150" marT="28575" marB="28575"/>
                </a:tc>
                <a:extLst>
                  <a:ext uri="{0D108BD9-81ED-4DB2-BD59-A6C34878D82A}">
                    <a16:rowId xmlns:a16="http://schemas.microsoft.com/office/drawing/2014/main" val="4130318164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p Hazard Ratio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0.5 (0.4-0.7)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0.8 (0.6-1)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0.9 (0.7-1.2)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j-lt"/>
                          <a:cs typeface="Calibri" panose="020F0502020204030204" pitchFamily="34" charset="0"/>
                        </a:rPr>
                        <a:t>0.8 (0.6-1)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extLst>
                  <a:ext uri="{0D108BD9-81ED-4DB2-BD59-A6C34878D82A}">
                    <a16:rowId xmlns:a16="http://schemas.microsoft.com/office/drawing/2014/main" val="3827098406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j-lt"/>
                          <a:cs typeface="Calibri" panose="020F0502020204030204" pitchFamily="34" charset="0"/>
                        </a:rPr>
                        <a:t>p Hazard Ratio + PARP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+mj-lt"/>
                          <a:cs typeface="Calibri" panose="020F0502020204030204" pitchFamily="34" charset="0"/>
                        </a:rPr>
                        <a:t>0.6 (0.4-0.7)</a:t>
                      </a:r>
                    </a:p>
                  </a:txBody>
                  <a:tcPr marL="57150" marR="57150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+mj-lt"/>
                          <a:cs typeface="Calibri" panose="020F0502020204030204" pitchFamily="34" charset="0"/>
                        </a:rPr>
                        <a:t>0.6 (0.4-0.9)</a:t>
                      </a:r>
                    </a:p>
                  </a:txBody>
                  <a:tcPr marL="57150" marR="57150" marT="28575" marB="28575"/>
                </a:tc>
                <a:extLst>
                  <a:ext uri="{0D108BD9-81ED-4DB2-BD59-A6C34878D82A}">
                    <a16:rowId xmlns:a16="http://schemas.microsoft.com/office/drawing/2014/main" val="3886398956"/>
                  </a:ext>
                </a:extLst>
              </a:tr>
            </a:tbl>
          </a:graphicData>
        </a:graphic>
      </p:graphicFrame>
      <p:sp>
        <p:nvSpPr>
          <p:cNvPr id="2" name="object 46" descr="$PPTXTitle">
            <a:extLst>
              <a:ext uri="{FF2B5EF4-FFF2-40B4-BE49-F238E27FC236}">
                <a16:creationId xmlns:a16="http://schemas.microsoft.com/office/drawing/2014/main" id="{82BFDC20-509B-6A1C-6068-28B5BE47D6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8990" y="256518"/>
            <a:ext cx="105156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985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latin typeface="Arial"/>
                <a:cs typeface="Arial"/>
              </a:rPr>
              <a:t>Landmark Immunotherapy Frontline Trials </a:t>
            </a:r>
            <a:endParaRPr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27004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95460" y="4085613"/>
            <a:ext cx="152400" cy="788670"/>
          </a:xfrm>
          <a:custGeom>
            <a:avLst/>
            <a:gdLst/>
            <a:ahLst/>
            <a:cxnLst/>
            <a:rect l="l" t="t" r="r" b="b"/>
            <a:pathLst>
              <a:path w="152400" h="788670">
                <a:moveTo>
                  <a:pt x="0" y="636054"/>
                </a:moveTo>
                <a:lnTo>
                  <a:pt x="76466" y="788327"/>
                </a:lnTo>
                <a:lnTo>
                  <a:pt x="127021" y="686777"/>
                </a:lnTo>
                <a:lnTo>
                  <a:pt x="50888" y="686777"/>
                </a:lnTo>
                <a:lnTo>
                  <a:pt x="50860" y="669836"/>
                </a:lnTo>
                <a:lnTo>
                  <a:pt x="0" y="636054"/>
                </a:lnTo>
                <a:close/>
              </a:path>
              <a:path w="152400" h="788670">
                <a:moveTo>
                  <a:pt x="50860" y="669836"/>
                </a:moveTo>
                <a:lnTo>
                  <a:pt x="50888" y="686777"/>
                </a:lnTo>
                <a:lnTo>
                  <a:pt x="76365" y="686777"/>
                </a:lnTo>
                <a:lnTo>
                  <a:pt x="50860" y="669836"/>
                </a:lnTo>
                <a:close/>
              </a:path>
              <a:path w="152400" h="788670">
                <a:moveTo>
                  <a:pt x="100533" y="0"/>
                </a:moveTo>
                <a:lnTo>
                  <a:pt x="49733" y="0"/>
                </a:lnTo>
                <a:lnTo>
                  <a:pt x="50803" y="635800"/>
                </a:lnTo>
                <a:lnTo>
                  <a:pt x="50860" y="669836"/>
                </a:lnTo>
                <a:lnTo>
                  <a:pt x="76365" y="686777"/>
                </a:lnTo>
                <a:lnTo>
                  <a:pt x="76212" y="686777"/>
                </a:lnTo>
                <a:lnTo>
                  <a:pt x="101531" y="669836"/>
                </a:lnTo>
                <a:lnTo>
                  <a:pt x="101603" y="635800"/>
                </a:lnTo>
                <a:lnTo>
                  <a:pt x="100533" y="0"/>
                </a:lnTo>
                <a:close/>
              </a:path>
              <a:path w="152400" h="788670">
                <a:moveTo>
                  <a:pt x="152399" y="635800"/>
                </a:moveTo>
                <a:lnTo>
                  <a:pt x="76212" y="686777"/>
                </a:lnTo>
                <a:lnTo>
                  <a:pt x="101689" y="686777"/>
                </a:lnTo>
                <a:lnTo>
                  <a:pt x="101660" y="669836"/>
                </a:lnTo>
                <a:lnTo>
                  <a:pt x="135455" y="669836"/>
                </a:lnTo>
                <a:lnTo>
                  <a:pt x="152273" y="636054"/>
                </a:lnTo>
                <a:lnTo>
                  <a:pt x="152399" y="635800"/>
                </a:lnTo>
                <a:close/>
              </a:path>
              <a:path w="152400" h="788670">
                <a:moveTo>
                  <a:pt x="135455" y="669836"/>
                </a:moveTo>
                <a:lnTo>
                  <a:pt x="101660" y="669836"/>
                </a:lnTo>
                <a:lnTo>
                  <a:pt x="101689" y="686777"/>
                </a:lnTo>
                <a:lnTo>
                  <a:pt x="127021" y="686777"/>
                </a:lnTo>
                <a:lnTo>
                  <a:pt x="135455" y="6698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68337" y="5176011"/>
            <a:ext cx="6972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Survival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398264" y="4925567"/>
            <a:ext cx="1061085" cy="850900"/>
            <a:chOff x="4398264" y="4925567"/>
            <a:chExt cx="1061085" cy="8509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8264" y="4925567"/>
              <a:ext cx="1060703" cy="8503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61908" y="4989944"/>
              <a:ext cx="879734" cy="66808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49215" y="4977247"/>
              <a:ext cx="904875" cy="693420"/>
            </a:xfrm>
            <a:custGeom>
              <a:avLst/>
              <a:gdLst/>
              <a:ahLst/>
              <a:cxnLst/>
              <a:rect l="l" t="t" r="r" b="b"/>
              <a:pathLst>
                <a:path w="904875" h="693420">
                  <a:moveTo>
                    <a:pt x="0" y="0"/>
                  </a:moveTo>
                  <a:lnTo>
                    <a:pt x="904673" y="0"/>
                  </a:lnTo>
                  <a:lnTo>
                    <a:pt x="904673" y="693138"/>
                  </a:lnTo>
                  <a:lnTo>
                    <a:pt x="0" y="693138"/>
                  </a:lnTo>
                  <a:lnTo>
                    <a:pt x="0" y="0"/>
                  </a:lnTo>
                  <a:close/>
                </a:path>
              </a:pathLst>
            </a:custGeom>
            <a:ln w="25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009723" y="3554945"/>
            <a:ext cx="1734185" cy="382905"/>
          </a:xfrm>
          <a:prstGeom prst="rect">
            <a:avLst/>
          </a:prstGeom>
          <a:solidFill>
            <a:srgbClr val="156082"/>
          </a:solidFill>
          <a:ln w="3175">
            <a:solidFill>
              <a:srgbClr val="156082"/>
            </a:solidFill>
          </a:ln>
        </p:spPr>
        <p:txBody>
          <a:bodyPr vert="horz" wrap="square" lIns="0" tIns="57785" rIns="0" bIns="0" rtlCol="0">
            <a:spAutoFit/>
          </a:bodyPr>
          <a:lstStyle/>
          <a:p>
            <a:pPr marL="386080" marR="0" lvl="0" indent="0" algn="l" defTabSz="914400" rtl="0" eaLnBrk="1" fontAlgn="auto" latinLnBrk="0" hangingPunct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Normal</a:t>
            </a:r>
            <a:r>
              <a:rPr kumimoji="0" sz="16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cell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78083" y="4197604"/>
            <a:ext cx="1914525" cy="754053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Repair by homologous recombination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08147" y="1239619"/>
            <a:ext cx="3482340" cy="920261"/>
          </a:xfrm>
          <a:custGeom>
            <a:avLst/>
            <a:gdLst/>
            <a:ahLst/>
            <a:cxnLst/>
            <a:rect l="l" t="t" r="r" b="b"/>
            <a:pathLst>
              <a:path w="3482340" h="570864">
                <a:moveTo>
                  <a:pt x="3481717" y="0"/>
                </a:moveTo>
                <a:lnTo>
                  <a:pt x="0" y="0"/>
                </a:lnTo>
                <a:lnTo>
                  <a:pt x="0" y="570344"/>
                </a:lnTo>
                <a:lnTo>
                  <a:pt x="3481717" y="570344"/>
                </a:lnTo>
                <a:lnTo>
                  <a:pt x="3481717" y="0"/>
                </a:lnTo>
                <a:close/>
              </a:path>
            </a:pathLst>
          </a:custGeom>
          <a:solidFill>
            <a:srgbClr val="E9713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22427" y="1335902"/>
            <a:ext cx="3225433" cy="754053"/>
          </a:xfrm>
          <a:prstGeom prst="rect">
            <a:avLst/>
          </a:prstGeom>
          <a:ln>
            <a:noFill/>
          </a:ln>
        </p:spPr>
        <p:txBody>
          <a:bodyPr vert="horz" wrap="square" lIns="0" tIns="22860" rIns="0" bIns="0" rtlCol="0">
            <a:spAutoFit/>
          </a:bodyPr>
          <a:lstStyle/>
          <a:p>
            <a:pPr marL="62865" marR="64769" lvl="0" indent="0" algn="l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DNA SSBs occur all the time in cells and PARP detects and repairs them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85710" y="2349709"/>
            <a:ext cx="3504778" cy="851850"/>
          </a:xfrm>
          <a:custGeom>
            <a:avLst/>
            <a:gdLst/>
            <a:ahLst/>
            <a:cxnLst/>
            <a:rect l="l" t="t" r="r" b="b"/>
            <a:pathLst>
              <a:path w="3701415" h="570864">
                <a:moveTo>
                  <a:pt x="3701173" y="0"/>
                </a:moveTo>
                <a:lnTo>
                  <a:pt x="0" y="0"/>
                </a:lnTo>
                <a:lnTo>
                  <a:pt x="0" y="570344"/>
                </a:lnTo>
                <a:lnTo>
                  <a:pt x="3701173" y="570344"/>
                </a:lnTo>
                <a:lnTo>
                  <a:pt x="3701173" y="0"/>
                </a:lnTo>
                <a:close/>
              </a:path>
            </a:pathLst>
          </a:custGeom>
          <a:solidFill>
            <a:srgbClr val="E9713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22427" y="2383733"/>
            <a:ext cx="3461018" cy="754053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62865" marR="97790" lvl="0" indent="0" algn="l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During the replication process unrepaired SSBs are converted into DSBs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17118" y="2469388"/>
            <a:ext cx="13671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Replicating</a:t>
            </a:r>
            <a:r>
              <a:rPr kumimoji="0" sz="16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cells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388800" y="1413159"/>
            <a:ext cx="2353945" cy="2026285"/>
            <a:chOff x="5388800" y="1413159"/>
            <a:chExt cx="2353945" cy="2026285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8800" y="2869071"/>
              <a:ext cx="2353348" cy="57003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469101" y="2437621"/>
              <a:ext cx="114300" cy="429259"/>
            </a:xfrm>
            <a:custGeom>
              <a:avLst/>
              <a:gdLst/>
              <a:ahLst/>
              <a:cxnLst/>
              <a:rect l="l" t="t" r="r" b="b"/>
              <a:pathLst>
                <a:path w="114300" h="429260">
                  <a:moveTo>
                    <a:pt x="38100" y="314528"/>
                  </a:moveTo>
                  <a:lnTo>
                    <a:pt x="0" y="314528"/>
                  </a:lnTo>
                  <a:lnTo>
                    <a:pt x="57150" y="428828"/>
                  </a:lnTo>
                  <a:lnTo>
                    <a:pt x="104775" y="333578"/>
                  </a:lnTo>
                  <a:lnTo>
                    <a:pt x="38100" y="333578"/>
                  </a:lnTo>
                  <a:lnTo>
                    <a:pt x="38100" y="314528"/>
                  </a:lnTo>
                  <a:close/>
                </a:path>
                <a:path w="114300" h="429260">
                  <a:moveTo>
                    <a:pt x="76200" y="0"/>
                  </a:moveTo>
                  <a:lnTo>
                    <a:pt x="38100" y="0"/>
                  </a:lnTo>
                  <a:lnTo>
                    <a:pt x="38100" y="333578"/>
                  </a:lnTo>
                  <a:lnTo>
                    <a:pt x="76200" y="333578"/>
                  </a:lnTo>
                  <a:lnTo>
                    <a:pt x="76200" y="0"/>
                  </a:lnTo>
                  <a:close/>
                </a:path>
                <a:path w="114300" h="429260">
                  <a:moveTo>
                    <a:pt x="114300" y="314528"/>
                  </a:moveTo>
                  <a:lnTo>
                    <a:pt x="76200" y="314528"/>
                  </a:lnTo>
                  <a:lnTo>
                    <a:pt x="76200" y="333578"/>
                  </a:lnTo>
                  <a:lnTo>
                    <a:pt x="104775" y="333578"/>
                  </a:lnTo>
                  <a:lnTo>
                    <a:pt x="114300" y="3145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80048" y="1413159"/>
              <a:ext cx="652398" cy="492894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6392990" y="1571244"/>
            <a:ext cx="2355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PARP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515241" y="1426969"/>
            <a:ext cx="2249170" cy="970915"/>
            <a:chOff x="5515241" y="1426969"/>
            <a:chExt cx="2249170" cy="970915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15241" y="1805386"/>
              <a:ext cx="2248755" cy="59225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337603" y="1443344"/>
              <a:ext cx="342265" cy="436880"/>
            </a:xfrm>
            <a:custGeom>
              <a:avLst/>
              <a:gdLst/>
              <a:ahLst/>
              <a:cxnLst/>
              <a:rect l="l" t="t" r="r" b="b"/>
              <a:pathLst>
                <a:path w="342265" h="436880">
                  <a:moveTo>
                    <a:pt x="0" y="0"/>
                  </a:moveTo>
                  <a:lnTo>
                    <a:pt x="341641" y="436456"/>
                  </a:lnTo>
                </a:path>
              </a:pathLst>
            </a:custGeom>
            <a:ln w="32751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6338506" y="1443344"/>
              <a:ext cx="342265" cy="436880"/>
            </a:xfrm>
            <a:custGeom>
              <a:avLst/>
              <a:gdLst/>
              <a:ahLst/>
              <a:cxnLst/>
              <a:rect l="l" t="t" r="r" b="b"/>
              <a:pathLst>
                <a:path w="342265" h="436880">
                  <a:moveTo>
                    <a:pt x="341641" y="0"/>
                  </a:moveTo>
                  <a:lnTo>
                    <a:pt x="0" y="436456"/>
                  </a:lnTo>
                </a:path>
              </a:pathLst>
            </a:custGeom>
            <a:ln w="32751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189979" y="3554612"/>
            <a:ext cx="1979295" cy="382905"/>
          </a:xfrm>
          <a:prstGeom prst="rect">
            <a:avLst/>
          </a:prstGeom>
          <a:solidFill>
            <a:srgbClr val="A02B93"/>
          </a:solidFill>
          <a:ln w="3175">
            <a:solidFill>
              <a:srgbClr val="A02B93"/>
            </a:solidFill>
          </a:ln>
        </p:spPr>
        <p:txBody>
          <a:bodyPr vert="horz" wrap="square" lIns="0" tIns="57785" rIns="0" bIns="0" rtlCol="0">
            <a:spAutoFit/>
          </a:bodyPr>
          <a:lstStyle/>
          <a:p>
            <a:pPr marL="113664" marR="0" lvl="0" indent="0" algn="l" defTabSz="914400" rtl="0" eaLnBrk="1" fontAlgn="auto" latinLnBrk="0" hangingPunct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Cancer</a:t>
            </a:r>
            <a:r>
              <a:rPr kumimoji="0" sz="16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cell</a:t>
            </a:r>
            <a:r>
              <a:rPr kumimoji="0" sz="16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with</a:t>
            </a:r>
            <a:r>
              <a:rPr kumimoji="0" sz="16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HRD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462367" y="4142740"/>
            <a:ext cx="1593850" cy="831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7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 effective repair (No HR pathway)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103672" y="4049985"/>
            <a:ext cx="152400" cy="795020"/>
          </a:xfrm>
          <a:custGeom>
            <a:avLst/>
            <a:gdLst/>
            <a:ahLst/>
            <a:cxnLst/>
            <a:rect l="l" t="t" r="r" b="b"/>
            <a:pathLst>
              <a:path w="152400" h="795020">
                <a:moveTo>
                  <a:pt x="0" y="642200"/>
                </a:moveTo>
                <a:lnTo>
                  <a:pt x="76453" y="794473"/>
                </a:lnTo>
                <a:lnTo>
                  <a:pt x="127023" y="692911"/>
                </a:lnTo>
                <a:lnTo>
                  <a:pt x="50876" y="692911"/>
                </a:lnTo>
                <a:lnTo>
                  <a:pt x="50847" y="675981"/>
                </a:lnTo>
                <a:lnTo>
                  <a:pt x="0" y="642200"/>
                </a:lnTo>
                <a:close/>
              </a:path>
              <a:path w="152400" h="795020">
                <a:moveTo>
                  <a:pt x="50847" y="675981"/>
                </a:moveTo>
                <a:lnTo>
                  <a:pt x="50876" y="692911"/>
                </a:lnTo>
                <a:lnTo>
                  <a:pt x="76333" y="692911"/>
                </a:lnTo>
                <a:lnTo>
                  <a:pt x="50847" y="675981"/>
                </a:lnTo>
                <a:close/>
              </a:path>
              <a:path w="152400" h="795020">
                <a:moveTo>
                  <a:pt x="100520" y="0"/>
                </a:moveTo>
                <a:lnTo>
                  <a:pt x="49720" y="0"/>
                </a:lnTo>
                <a:lnTo>
                  <a:pt x="50791" y="641946"/>
                </a:lnTo>
                <a:lnTo>
                  <a:pt x="50847" y="675981"/>
                </a:lnTo>
                <a:lnTo>
                  <a:pt x="76333" y="692911"/>
                </a:lnTo>
                <a:lnTo>
                  <a:pt x="101527" y="675981"/>
                </a:lnTo>
                <a:lnTo>
                  <a:pt x="101591" y="641946"/>
                </a:lnTo>
                <a:lnTo>
                  <a:pt x="100520" y="0"/>
                </a:lnTo>
                <a:close/>
              </a:path>
              <a:path w="152400" h="795020">
                <a:moveTo>
                  <a:pt x="101648" y="675981"/>
                </a:moveTo>
                <a:lnTo>
                  <a:pt x="76219" y="692911"/>
                </a:lnTo>
                <a:lnTo>
                  <a:pt x="101676" y="692911"/>
                </a:lnTo>
                <a:lnTo>
                  <a:pt x="101648" y="675981"/>
                </a:lnTo>
                <a:close/>
              </a:path>
              <a:path w="152400" h="795020">
                <a:moveTo>
                  <a:pt x="152399" y="641946"/>
                </a:moveTo>
                <a:lnTo>
                  <a:pt x="101648" y="675981"/>
                </a:lnTo>
                <a:lnTo>
                  <a:pt x="101676" y="692911"/>
                </a:lnTo>
                <a:lnTo>
                  <a:pt x="127023" y="692911"/>
                </a:lnTo>
                <a:lnTo>
                  <a:pt x="152273" y="642200"/>
                </a:lnTo>
                <a:lnTo>
                  <a:pt x="152399" y="6419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7690104" y="4916423"/>
            <a:ext cx="1045844" cy="853440"/>
            <a:chOff x="7690104" y="4916423"/>
            <a:chExt cx="1045844" cy="853440"/>
          </a:xfrm>
        </p:grpSpPr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90104" y="4916423"/>
              <a:ext cx="1045463" cy="85344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52600" y="4980129"/>
              <a:ext cx="866813" cy="672014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7739903" y="4967435"/>
              <a:ext cx="892175" cy="697230"/>
            </a:xfrm>
            <a:custGeom>
              <a:avLst/>
              <a:gdLst/>
              <a:ahLst/>
              <a:cxnLst/>
              <a:rect l="l" t="t" r="r" b="b"/>
              <a:pathLst>
                <a:path w="892175" h="697229">
                  <a:moveTo>
                    <a:pt x="0" y="0"/>
                  </a:moveTo>
                  <a:lnTo>
                    <a:pt x="891762" y="0"/>
                  </a:lnTo>
                  <a:lnTo>
                    <a:pt x="891762" y="697058"/>
                  </a:lnTo>
                  <a:lnTo>
                    <a:pt x="0" y="697058"/>
                  </a:lnTo>
                  <a:lnTo>
                    <a:pt x="0" y="0"/>
                  </a:lnTo>
                  <a:close/>
                </a:path>
              </a:pathLst>
            </a:custGeom>
            <a:ln w="25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9047930" y="5139435"/>
            <a:ext cx="86804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Cell</a:t>
            </a:r>
            <a:r>
              <a:rPr kumimoji="0" sz="16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death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7884646" y="3145525"/>
            <a:ext cx="379730" cy="297180"/>
            <a:chOff x="7884646" y="3145525"/>
            <a:chExt cx="379730" cy="297180"/>
          </a:xfrm>
        </p:grpSpPr>
        <p:sp>
          <p:nvSpPr>
            <p:cNvPr id="37" name="object 37"/>
            <p:cNvSpPr/>
            <p:nvPr/>
          </p:nvSpPr>
          <p:spPr>
            <a:xfrm>
              <a:off x="7884646" y="3166445"/>
              <a:ext cx="306070" cy="0"/>
            </a:xfrm>
            <a:custGeom>
              <a:avLst/>
              <a:gdLst/>
              <a:ahLst/>
              <a:cxnLst/>
              <a:rect l="l" t="t" r="r" b="b"/>
              <a:pathLst>
                <a:path w="306070">
                  <a:moveTo>
                    <a:pt x="0" y="0"/>
                  </a:moveTo>
                  <a:lnTo>
                    <a:pt x="305779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8111767" y="3145525"/>
              <a:ext cx="152400" cy="297180"/>
            </a:xfrm>
            <a:custGeom>
              <a:avLst/>
              <a:gdLst/>
              <a:ahLst/>
              <a:cxnLst/>
              <a:rect l="l" t="t" r="r" b="b"/>
              <a:pathLst>
                <a:path w="152400" h="297179">
                  <a:moveTo>
                    <a:pt x="0" y="144386"/>
                  </a:moveTo>
                  <a:lnTo>
                    <a:pt x="76200" y="296786"/>
                  </a:lnTo>
                  <a:lnTo>
                    <a:pt x="127000" y="195186"/>
                  </a:lnTo>
                  <a:lnTo>
                    <a:pt x="50800" y="195186"/>
                  </a:lnTo>
                  <a:lnTo>
                    <a:pt x="50800" y="178252"/>
                  </a:lnTo>
                  <a:lnTo>
                    <a:pt x="0" y="144386"/>
                  </a:lnTo>
                  <a:close/>
                </a:path>
                <a:path w="152400" h="297179">
                  <a:moveTo>
                    <a:pt x="50800" y="178252"/>
                  </a:moveTo>
                  <a:lnTo>
                    <a:pt x="50800" y="195186"/>
                  </a:lnTo>
                  <a:lnTo>
                    <a:pt x="76200" y="195186"/>
                  </a:lnTo>
                  <a:lnTo>
                    <a:pt x="50800" y="178252"/>
                  </a:lnTo>
                  <a:close/>
                </a:path>
                <a:path w="152400" h="297179">
                  <a:moveTo>
                    <a:pt x="101600" y="0"/>
                  </a:moveTo>
                  <a:lnTo>
                    <a:pt x="50800" y="0"/>
                  </a:lnTo>
                  <a:lnTo>
                    <a:pt x="50800" y="178252"/>
                  </a:lnTo>
                  <a:lnTo>
                    <a:pt x="76200" y="195186"/>
                  </a:lnTo>
                  <a:lnTo>
                    <a:pt x="101600" y="178252"/>
                  </a:lnTo>
                  <a:lnTo>
                    <a:pt x="101600" y="0"/>
                  </a:lnTo>
                  <a:close/>
                </a:path>
                <a:path w="152400" h="297179">
                  <a:moveTo>
                    <a:pt x="101600" y="178252"/>
                  </a:moveTo>
                  <a:lnTo>
                    <a:pt x="76200" y="195186"/>
                  </a:lnTo>
                  <a:lnTo>
                    <a:pt x="101600" y="195186"/>
                  </a:lnTo>
                  <a:lnTo>
                    <a:pt x="101600" y="178252"/>
                  </a:lnTo>
                  <a:close/>
                </a:path>
                <a:path w="152400" h="297179">
                  <a:moveTo>
                    <a:pt x="152400" y="144386"/>
                  </a:moveTo>
                  <a:lnTo>
                    <a:pt x="101600" y="178252"/>
                  </a:lnTo>
                  <a:lnTo>
                    <a:pt x="101600" y="195186"/>
                  </a:lnTo>
                  <a:lnTo>
                    <a:pt x="127000" y="195186"/>
                  </a:lnTo>
                  <a:lnTo>
                    <a:pt x="152400" y="1443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5611435" y="5051934"/>
            <a:ext cx="1966595" cy="768159"/>
          </a:xfrm>
          <a:prstGeom prst="rect">
            <a:avLst/>
          </a:prstGeom>
          <a:ln w="32751">
            <a:solidFill>
              <a:srgbClr val="FF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212090" marR="85725" lvl="0" indent="-117475" algn="l" defTabSz="914400" rtl="0" eaLnBrk="1" fontAlgn="auto" latinLnBrk="0" hangingPunct="1">
              <a:lnSpc>
                <a:spcPts val="19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Tumor-specific killing by PARP inhibitors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8550283" y="1558710"/>
            <a:ext cx="1856739" cy="1257300"/>
            <a:chOff x="8550283" y="1558710"/>
            <a:chExt cx="1856739" cy="1257300"/>
          </a:xfrm>
        </p:grpSpPr>
        <p:pic>
          <p:nvPicPr>
            <p:cNvPr id="41" name="object 4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50283" y="1739433"/>
              <a:ext cx="1856684" cy="107657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8837676" y="1558710"/>
              <a:ext cx="679450" cy="339090"/>
            </a:xfrm>
            <a:custGeom>
              <a:avLst/>
              <a:gdLst/>
              <a:ahLst/>
              <a:cxnLst/>
              <a:rect l="l" t="t" r="r" b="b"/>
              <a:pathLst>
                <a:path w="679450" h="339089">
                  <a:moveTo>
                    <a:pt x="678903" y="0"/>
                  </a:moveTo>
                  <a:lnTo>
                    <a:pt x="0" y="0"/>
                  </a:lnTo>
                  <a:lnTo>
                    <a:pt x="0" y="338556"/>
                  </a:lnTo>
                  <a:lnTo>
                    <a:pt x="678903" y="338556"/>
                  </a:lnTo>
                  <a:lnTo>
                    <a:pt x="6789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8916416" y="1579371"/>
            <a:ext cx="5156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PARPi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212390" y="2418794"/>
            <a:ext cx="525145" cy="180340"/>
          </a:xfrm>
          <a:custGeom>
            <a:avLst/>
            <a:gdLst/>
            <a:ahLst/>
            <a:cxnLst/>
            <a:rect l="l" t="t" r="r" b="b"/>
            <a:pathLst>
              <a:path w="525145" h="180339">
                <a:moveTo>
                  <a:pt x="96329" y="69126"/>
                </a:moveTo>
                <a:lnTo>
                  <a:pt x="0" y="153098"/>
                </a:lnTo>
                <a:lnTo>
                  <a:pt x="124980" y="179781"/>
                </a:lnTo>
                <a:lnTo>
                  <a:pt x="116664" y="147662"/>
                </a:lnTo>
                <a:lnTo>
                  <a:pt x="96989" y="147662"/>
                </a:lnTo>
                <a:lnTo>
                  <a:pt x="87426" y="110782"/>
                </a:lnTo>
                <a:lnTo>
                  <a:pt x="105878" y="106004"/>
                </a:lnTo>
                <a:lnTo>
                  <a:pt x="96329" y="69126"/>
                </a:lnTo>
                <a:close/>
              </a:path>
              <a:path w="525145" h="180339">
                <a:moveTo>
                  <a:pt x="105878" y="106004"/>
                </a:moveTo>
                <a:lnTo>
                  <a:pt x="87426" y="110782"/>
                </a:lnTo>
                <a:lnTo>
                  <a:pt x="96989" y="147662"/>
                </a:lnTo>
                <a:lnTo>
                  <a:pt x="115428" y="142888"/>
                </a:lnTo>
                <a:lnTo>
                  <a:pt x="105878" y="106004"/>
                </a:lnTo>
                <a:close/>
              </a:path>
              <a:path w="525145" h="180339">
                <a:moveTo>
                  <a:pt x="115428" y="142888"/>
                </a:moveTo>
                <a:lnTo>
                  <a:pt x="96989" y="147662"/>
                </a:lnTo>
                <a:lnTo>
                  <a:pt x="116664" y="147662"/>
                </a:lnTo>
                <a:lnTo>
                  <a:pt x="115428" y="142888"/>
                </a:lnTo>
                <a:close/>
              </a:path>
              <a:path w="525145" h="180339">
                <a:moveTo>
                  <a:pt x="515264" y="0"/>
                </a:moveTo>
                <a:lnTo>
                  <a:pt x="105878" y="106004"/>
                </a:lnTo>
                <a:lnTo>
                  <a:pt x="115428" y="142888"/>
                </a:lnTo>
                <a:lnTo>
                  <a:pt x="524814" y="36880"/>
                </a:lnTo>
                <a:lnTo>
                  <a:pt x="5152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62584" y="6226555"/>
            <a:ext cx="8299783" cy="566309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3299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DSB, double-strand break; HR, homologous recombination; HRD, homologous recombination deficiency; PARP, poly (ADP-ribose) polymerase; PARPi, PARP inhibitor; SSB, single-strand break.</a:t>
            </a:r>
          </a:p>
          <a:p>
            <a:pPr marL="12700" marR="0" lvl="0" indent="0" algn="l" defTabSz="914400" rtl="0" eaLnBrk="1" fontAlgn="auto" latinLnBrk="0" hangingPunct="1">
              <a:lnSpc>
                <a:spcPts val="14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O’Connor MJ, et al. 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Mol Cell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2015;60:547-560.</a:t>
            </a:r>
          </a:p>
        </p:txBody>
      </p:sp>
      <p:sp>
        <p:nvSpPr>
          <p:cNvPr id="46" name="object 46" descr="$PPTXTitle"/>
          <p:cNvSpPr txBox="1">
            <a:spLocks noGrp="1"/>
          </p:cNvSpPr>
          <p:nvPr>
            <p:ph type="title"/>
          </p:nvPr>
        </p:nvSpPr>
        <p:spPr>
          <a:xfrm>
            <a:off x="838200" y="334185"/>
            <a:ext cx="105156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985" algn="ctr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latin typeface="Arial"/>
                <a:cs typeface="Arial"/>
              </a:rPr>
              <a:t>Mechanism of Action of PARP Inhibitors</a:t>
            </a:r>
            <a:endParaRPr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78051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65992" y="6153911"/>
            <a:ext cx="652272" cy="551688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899585" y="127508"/>
            <a:ext cx="9629140" cy="87630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 algn="ctr">
              <a:lnSpc>
                <a:spcPts val="3100"/>
              </a:lnSpc>
              <a:spcBef>
                <a:spcPts val="620"/>
              </a:spcBef>
            </a:pPr>
            <a:r>
              <a:rPr sz="3200" b="1" dirty="0">
                <a:latin typeface="Arial"/>
                <a:cs typeface="Arial"/>
              </a:rPr>
              <a:t>The Potential Synergy Between PARP Inhibition and Immune Checkpoint Blockade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606" y="1291492"/>
            <a:ext cx="10204373" cy="486813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12914" y="6447314"/>
            <a:ext cx="29972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Vikas P et al. Front Oncol 2020;10:570.</a:t>
            </a:r>
          </a:p>
        </p:txBody>
      </p:sp>
    </p:spTree>
    <p:extLst>
      <p:ext uri="{BB962C8B-B14F-4D97-AF65-F5344CB8AC3E}">
        <p14:creationId xmlns:p14="http://schemas.microsoft.com/office/powerpoint/2010/main" val="42033051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90A48BE-3E5D-1AA6-D330-D8BDC7CC3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000"/>
            <a:ext cx="10515600" cy="900000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  <a:sym typeface="Arial Narrow"/>
              </a:rPr>
              <a:t>DUO-E study design</a:t>
            </a:r>
            <a:endParaRPr lang="en-GB" sz="4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D16109A-3B57-47EB-82C4-9560DBA8C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5714" y="6099454"/>
            <a:ext cx="11087100" cy="505032"/>
          </a:xfrm>
        </p:spPr>
        <p:txBody>
          <a:bodyPr anchor="ctr">
            <a:noAutofit/>
          </a:bodyPr>
          <a:lstStyle/>
          <a:p>
            <a:r>
              <a:rPr lang="en-GB" dirty="0">
                <a:latin typeface="+mj-lt"/>
                <a:ea typeface="Open Sans"/>
                <a:cs typeface="Arial" panose="020B0604020202020204" pitchFamily="34" charset="0"/>
              </a:rPr>
              <a:t>*Six cycles of carboplatin at an area under the concentration</a:t>
            </a:r>
            <a:r>
              <a:rPr lang="en-GB" dirty="0">
                <a:latin typeface="+mj-lt"/>
                <a:ea typeface="Verdana"/>
                <a:cs typeface="Arial" panose="020B0604020202020204" pitchFamily="34" charset="0"/>
              </a:rPr>
              <a:t>–</a:t>
            </a:r>
            <a:r>
              <a:rPr lang="en-GB" dirty="0">
                <a:latin typeface="+mj-lt"/>
                <a:ea typeface="Open Sans"/>
                <a:cs typeface="Arial" panose="020B0604020202020204" pitchFamily="34" charset="0"/>
              </a:rPr>
              <a:t>time curve of 5 or 6 mg per mL/min and paclitaxel 175 mg/m</a:t>
            </a:r>
            <a:r>
              <a:rPr lang="en-GB" baseline="30000" dirty="0">
                <a:latin typeface="+mj-lt"/>
                <a:ea typeface="Open Sans"/>
                <a:cs typeface="Arial" panose="020B0604020202020204" pitchFamily="34" charset="0"/>
              </a:rPr>
              <a:t>2</a:t>
            </a:r>
            <a:r>
              <a:rPr lang="en-GB" dirty="0">
                <a:latin typeface="+mj-lt"/>
                <a:ea typeface="Open Sans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GB" dirty="0">
                <a:latin typeface="+mj-lt"/>
                <a:ea typeface="Open Sans"/>
                <a:cs typeface="Arial" panose="020B0604020202020204" pitchFamily="34" charset="0"/>
              </a:rPr>
              <a:t>bid, twice daily; CP, carboplatin/paclitaxel; Durva, durvalumab; FIGO, International Federation of Gynaecology and Obstetrics; HRRm, homologous recombination repair mutation; IV, intravenously; MMR, mismatch repair; PD-L1, programmed death-ligand 1; PFS, progression-free survival; Ola, olaparib; OS, overall survival; PARP, poly(ADP-ribose) polymerase; pbo, placebo; q3(4)w, every 3(4) weeks; R, randomization; RECIST, Response Evaluation Criteria for Solid Tumours.</a:t>
            </a:r>
          </a:p>
          <a:p>
            <a:pPr>
              <a:lnSpc>
                <a:spcPct val="90000"/>
              </a:lnSpc>
            </a:pPr>
            <a:r>
              <a:rPr lang="fr-FR" dirty="0">
                <a:latin typeface="+mj-lt"/>
                <a:ea typeface="Open Sans"/>
                <a:cs typeface="Arial" panose="020B0604020202020204" pitchFamily="34" charset="0"/>
              </a:rPr>
              <a:t>Westin SN </a:t>
            </a:r>
            <a:r>
              <a:rPr lang="fr-FR" i="1" dirty="0">
                <a:latin typeface="+mj-lt"/>
                <a:ea typeface="Open Sans"/>
                <a:cs typeface="Arial" panose="020B0604020202020204" pitchFamily="34" charset="0"/>
              </a:rPr>
              <a:t>et al. J Clin </a:t>
            </a:r>
            <a:r>
              <a:rPr lang="fr-FR" i="1" dirty="0" err="1">
                <a:latin typeface="+mj-lt"/>
                <a:ea typeface="Open Sans"/>
                <a:cs typeface="Arial" panose="020B0604020202020204" pitchFamily="34" charset="0"/>
              </a:rPr>
              <a:t>Oncol</a:t>
            </a:r>
            <a:r>
              <a:rPr lang="fr-FR" i="1" dirty="0">
                <a:latin typeface="+mj-lt"/>
                <a:ea typeface="Open Sans"/>
                <a:cs typeface="Arial" panose="020B0604020202020204" pitchFamily="34" charset="0"/>
              </a:rPr>
              <a:t> </a:t>
            </a:r>
            <a:r>
              <a:rPr lang="fr-FR" dirty="0">
                <a:latin typeface="+mj-lt"/>
                <a:ea typeface="Open Sans"/>
                <a:cs typeface="Arial" panose="020B0604020202020204" pitchFamily="34" charset="0"/>
              </a:rPr>
              <a:t>2023;DOI:10.1200/JCO.23.02132.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F63118B-B091-A4B9-46CD-9FE0A91DD869}"/>
              </a:ext>
            </a:extLst>
          </p:cNvPr>
          <p:cNvCxnSpPr>
            <a:cxnSpLocks/>
            <a:stCxn id="64" idx="3"/>
            <a:endCxn id="68" idx="1"/>
          </p:cNvCxnSpPr>
          <p:nvPr/>
        </p:nvCxnSpPr>
        <p:spPr>
          <a:xfrm>
            <a:off x="6469644" y="2108998"/>
            <a:ext cx="951657" cy="0"/>
          </a:xfrm>
          <a:prstGeom prst="straightConnector1">
            <a:avLst/>
          </a:prstGeom>
          <a:ln w="19050">
            <a:solidFill>
              <a:srgbClr val="0025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809E271-301B-3434-6891-DB193C955C89}"/>
              </a:ext>
            </a:extLst>
          </p:cNvPr>
          <p:cNvCxnSpPr>
            <a:cxnSpLocks/>
            <a:stCxn id="65" idx="3"/>
            <a:endCxn id="69" idx="1"/>
          </p:cNvCxnSpPr>
          <p:nvPr/>
        </p:nvCxnSpPr>
        <p:spPr>
          <a:xfrm>
            <a:off x="6467909" y="3476507"/>
            <a:ext cx="954066" cy="0"/>
          </a:xfrm>
          <a:prstGeom prst="straightConnector1">
            <a:avLst/>
          </a:prstGeom>
          <a:ln w="19050">
            <a:solidFill>
              <a:srgbClr val="0025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2A66199-B264-5783-EB9E-A5F464D9F79A}"/>
              </a:ext>
            </a:extLst>
          </p:cNvPr>
          <p:cNvCxnSpPr>
            <a:cxnSpLocks/>
            <a:stCxn id="66" idx="3"/>
            <a:endCxn id="70" idx="1"/>
          </p:cNvCxnSpPr>
          <p:nvPr/>
        </p:nvCxnSpPr>
        <p:spPr>
          <a:xfrm>
            <a:off x="6457599" y="4860384"/>
            <a:ext cx="959630" cy="0"/>
          </a:xfrm>
          <a:prstGeom prst="straightConnector1">
            <a:avLst/>
          </a:prstGeom>
          <a:ln w="19050">
            <a:solidFill>
              <a:srgbClr val="0025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78A6028-6DE6-9480-FBFE-EC69E3D7AEBA}"/>
              </a:ext>
            </a:extLst>
          </p:cNvPr>
          <p:cNvCxnSpPr>
            <a:cxnSpLocks/>
            <a:endCxn id="65" idx="1"/>
          </p:cNvCxnSpPr>
          <p:nvPr/>
        </p:nvCxnSpPr>
        <p:spPr>
          <a:xfrm>
            <a:off x="1975467" y="3476507"/>
            <a:ext cx="242844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B96188A-F01E-AAB6-0075-483AEE4A0706}"/>
              </a:ext>
            </a:extLst>
          </p:cNvPr>
          <p:cNvCxnSpPr>
            <a:cxnSpLocks/>
            <a:endCxn id="66" idx="1"/>
          </p:cNvCxnSpPr>
          <p:nvPr/>
        </p:nvCxnSpPr>
        <p:spPr>
          <a:xfrm>
            <a:off x="3277345" y="4860384"/>
            <a:ext cx="1116254" cy="0"/>
          </a:xfrm>
          <a:prstGeom prst="straightConnector1">
            <a:avLst/>
          </a:prstGeom>
          <a:ln w="19050">
            <a:solidFill>
              <a:srgbClr val="0025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F47BB36-1F40-844D-F3FA-71A41F8BAD47}"/>
              </a:ext>
            </a:extLst>
          </p:cNvPr>
          <p:cNvCxnSpPr>
            <a:cxnSpLocks/>
          </p:cNvCxnSpPr>
          <p:nvPr/>
        </p:nvCxnSpPr>
        <p:spPr>
          <a:xfrm>
            <a:off x="3263206" y="2105947"/>
            <a:ext cx="1136397" cy="0"/>
          </a:xfrm>
          <a:prstGeom prst="straightConnector1">
            <a:avLst/>
          </a:prstGeom>
          <a:ln w="19050">
            <a:solidFill>
              <a:srgbClr val="0025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16D6B97-E0DA-C548-55E3-243DA814F597}"/>
              </a:ext>
            </a:extLst>
          </p:cNvPr>
          <p:cNvCxnSpPr>
            <a:cxnSpLocks/>
          </p:cNvCxnSpPr>
          <p:nvPr/>
        </p:nvCxnSpPr>
        <p:spPr>
          <a:xfrm>
            <a:off x="3269460" y="2097636"/>
            <a:ext cx="7885" cy="27691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25">
            <a:extLst>
              <a:ext uri="{FF2B5EF4-FFF2-40B4-BE49-F238E27FC236}">
                <a16:creationId xmlns:a16="http://schemas.microsoft.com/office/drawing/2014/main" id="{F127D29E-9160-ADA3-4946-A25FF3F2E9C1}"/>
              </a:ext>
            </a:extLst>
          </p:cNvPr>
          <p:cNvSpPr/>
          <p:nvPr/>
        </p:nvSpPr>
        <p:spPr bwMode="auto">
          <a:xfrm>
            <a:off x="2116084" y="4007836"/>
            <a:ext cx="1208001" cy="1580095"/>
          </a:xfrm>
          <a:prstGeom prst="roundRect">
            <a:avLst>
              <a:gd name="adj" fmla="val 3642"/>
            </a:avLst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34291" rIns="0" bIns="34291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996" marR="0" lvl="0" indent="0" algn="l" defTabSz="914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Stratified by:</a:t>
            </a:r>
          </a:p>
          <a:p>
            <a:pPr marL="171450" marR="0" lvl="0" indent="-171450" algn="l" defTabSz="914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MMR status </a:t>
            </a:r>
            <a:b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(proficient vs deficient)</a:t>
            </a:r>
          </a:p>
          <a:p>
            <a:pPr marL="171450" marR="0" lvl="0" indent="-171450" algn="l" defTabSz="914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Disease status (recurrent vs </a:t>
            </a:r>
            <a:b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newly diagnosed)</a:t>
            </a:r>
          </a:p>
          <a:p>
            <a:pPr marL="171450" marR="0" lvl="0" indent="-171450" algn="l" defTabSz="914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Geographic region (Asia vs non-Asia)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40ED2B-F992-9F1A-7143-8B2CA2036C88}"/>
              </a:ext>
            </a:extLst>
          </p:cNvPr>
          <p:cNvSpPr txBox="1"/>
          <p:nvPr/>
        </p:nvSpPr>
        <p:spPr>
          <a:xfrm>
            <a:off x="3056966" y="4591723"/>
            <a:ext cx="1559858" cy="240066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srgbClr val="AE183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Durva+Ola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EF9B4ED-C8CA-3F6E-F78B-1F82901F6840}"/>
              </a:ext>
            </a:extLst>
          </p:cNvPr>
          <p:cNvSpPr/>
          <p:nvPr/>
        </p:nvSpPr>
        <p:spPr>
          <a:xfrm>
            <a:off x="2265756" y="3158873"/>
            <a:ext cx="684000" cy="684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1:1:1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51C9B5A-8AD7-453F-2D72-0D203432FF01}"/>
              </a:ext>
            </a:extLst>
          </p:cNvPr>
          <p:cNvSpPr txBox="1"/>
          <p:nvPr/>
        </p:nvSpPr>
        <p:spPr>
          <a:xfrm>
            <a:off x="3286228" y="3207408"/>
            <a:ext cx="1080000" cy="242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Durva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154B6E9-E94B-972C-7AC8-B3D7D007F5E8}"/>
              </a:ext>
            </a:extLst>
          </p:cNvPr>
          <p:cNvSpPr txBox="1"/>
          <p:nvPr/>
        </p:nvSpPr>
        <p:spPr>
          <a:xfrm>
            <a:off x="3286228" y="1837852"/>
            <a:ext cx="1080000" cy="242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A6F611E-AD53-FB46-8B8E-B42E458CCFCD}"/>
              </a:ext>
            </a:extLst>
          </p:cNvPr>
          <p:cNvSpPr/>
          <p:nvPr/>
        </p:nvSpPr>
        <p:spPr>
          <a:xfrm>
            <a:off x="7419881" y="1199313"/>
            <a:ext cx="2064000" cy="396000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Maintenance phase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43B0F6A-DF2F-D4C1-AC0D-7C8A219BAA04}"/>
              </a:ext>
            </a:extLst>
          </p:cNvPr>
          <p:cNvSpPr/>
          <p:nvPr/>
        </p:nvSpPr>
        <p:spPr>
          <a:xfrm>
            <a:off x="4403909" y="1199313"/>
            <a:ext cx="2064000" cy="396000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Chemotherapy phase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889FEFC-8822-89DB-43D9-259CE9C3891B}"/>
              </a:ext>
            </a:extLst>
          </p:cNvPr>
          <p:cNvSpPr/>
          <p:nvPr/>
        </p:nvSpPr>
        <p:spPr>
          <a:xfrm>
            <a:off x="4405644" y="1712998"/>
            <a:ext cx="2064000" cy="792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45720" rIns="4800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CP*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(q3w)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 </a:t>
            </a:r>
            <a:b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+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Durvalumab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pbo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(IV q3w)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Open Sans"/>
              <a:cs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3FD651F-F3F2-61D4-66A3-5117C0E1ECF8}"/>
              </a:ext>
            </a:extLst>
          </p:cNvPr>
          <p:cNvSpPr/>
          <p:nvPr/>
        </p:nvSpPr>
        <p:spPr>
          <a:xfrm>
            <a:off x="4403909" y="3080507"/>
            <a:ext cx="20640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CP*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(q3w)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b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Durvalumab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(1120 mg IV q3w)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D7DB9E1-AEB2-F8CC-B297-E5F40B7C92D0}"/>
              </a:ext>
            </a:extLst>
          </p:cNvPr>
          <p:cNvSpPr/>
          <p:nvPr/>
        </p:nvSpPr>
        <p:spPr>
          <a:xfrm>
            <a:off x="4393599" y="4464384"/>
            <a:ext cx="2064000" cy="792000"/>
          </a:xfrm>
          <a:prstGeom prst="rect">
            <a:avLst/>
          </a:prstGeom>
          <a:solidFill>
            <a:srgbClr val="A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CP*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(q3w)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b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Durvalumab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(1120 mg IV q3w)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10516F8-E794-097B-61BD-50C3D72818AB}"/>
              </a:ext>
            </a:extLst>
          </p:cNvPr>
          <p:cNvSpPr/>
          <p:nvPr/>
        </p:nvSpPr>
        <p:spPr>
          <a:xfrm>
            <a:off x="4393410" y="5432088"/>
            <a:ext cx="5087632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Treatment until disease progression, unacceptable toxicity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or other discontinuation criteria were met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2C48FF1-F284-D135-BE40-AB477434031E}"/>
              </a:ext>
            </a:extLst>
          </p:cNvPr>
          <p:cNvSpPr/>
          <p:nvPr/>
        </p:nvSpPr>
        <p:spPr>
          <a:xfrm>
            <a:off x="7421301" y="1712998"/>
            <a:ext cx="2064000" cy="792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Durvalumab pbo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(IV q4w)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Olaparib pbo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(tablets bid)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EED25D0-E5B8-C09B-7E16-9E33125F8381}"/>
              </a:ext>
            </a:extLst>
          </p:cNvPr>
          <p:cNvSpPr/>
          <p:nvPr/>
        </p:nvSpPr>
        <p:spPr>
          <a:xfrm>
            <a:off x="7421975" y="3080507"/>
            <a:ext cx="20640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Durvalumab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(1500 mg IV q4w)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Olaparib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pbo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(tablets bid)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4D6D7A2-A90C-7966-98DC-382F6E7FA0C7}"/>
              </a:ext>
            </a:extLst>
          </p:cNvPr>
          <p:cNvSpPr/>
          <p:nvPr/>
        </p:nvSpPr>
        <p:spPr>
          <a:xfrm>
            <a:off x="7417229" y="4464384"/>
            <a:ext cx="2064000" cy="792000"/>
          </a:xfrm>
          <a:prstGeom prst="rect">
            <a:avLst/>
          </a:prstGeom>
          <a:solidFill>
            <a:srgbClr val="A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Durvalumab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(1500 mg IV q4w)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Olaparib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(300 mg tablets bid)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74E9EBC-094D-4617-206F-20D912DE4761}"/>
              </a:ext>
            </a:extLst>
          </p:cNvPr>
          <p:cNvSpPr/>
          <p:nvPr/>
        </p:nvSpPr>
        <p:spPr>
          <a:xfrm>
            <a:off x="283680" y="1712999"/>
            <a:ext cx="1691787" cy="415108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rtlCol="0" anchor="ctr"/>
          <a:lstStyle/>
          <a:p>
            <a:pPr marL="143996" marR="0" lvl="0" indent="-143996" algn="l" defTabSz="914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Newly diagnosed FIGO 2009 Stage III/IV or recurrent endometrial cancer</a:t>
            </a:r>
          </a:p>
          <a:p>
            <a:pPr marL="143996" marR="0" lvl="0" indent="-143996" algn="l" defTabSz="914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Known MMR status</a:t>
            </a:r>
          </a:p>
          <a:p>
            <a:pPr marL="143996" marR="0" lvl="0" indent="-143996" algn="l" defTabSz="914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Naïve to first-line systemic anticancer treatment for advanced disease </a:t>
            </a:r>
          </a:p>
          <a:p>
            <a:pPr marL="143996" marR="0" lvl="0" indent="-143996" algn="l" defTabSz="914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Naïve to PARP inhibitors and immune-mediated therapy</a:t>
            </a:r>
          </a:p>
          <a:p>
            <a:pPr marL="143996" marR="0" lvl="0" indent="-143996" algn="l" defTabSz="914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Adjuvant chemotherapy allowed if ≥12 months from last treatment to relapse</a:t>
            </a:r>
          </a:p>
          <a:p>
            <a:pPr marL="143996" marR="0" lvl="0" indent="-143996" algn="l" defTabSz="914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All histologies except sarcomas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9FB9487-E0D2-4169-B8AA-72950F03A865}"/>
              </a:ext>
            </a:extLst>
          </p:cNvPr>
          <p:cNvSpPr/>
          <p:nvPr/>
        </p:nvSpPr>
        <p:spPr>
          <a:xfrm rot="16200000">
            <a:off x="5327102" y="3383393"/>
            <a:ext cx="3192305" cy="25380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Patients without disease progression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1D1D31-195F-1798-8C8A-5AA2C9A5DF30}"/>
              </a:ext>
            </a:extLst>
          </p:cNvPr>
          <p:cNvSpPr/>
          <p:nvPr/>
        </p:nvSpPr>
        <p:spPr>
          <a:xfrm>
            <a:off x="9890631" y="1713000"/>
            <a:ext cx="2093688" cy="415108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48000" tIns="45720" rIns="48000" bIns="45720"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Primary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ptos Display" panose="02110004020202020204"/>
              <a:ea typeface="Open Sans"/>
              <a:cs typeface="Arial"/>
            </a:endParaRPr>
          </a:p>
          <a:p>
            <a:pPr marL="143510" marR="0" lvl="0" indent="-14351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PFS (RECIST per investigator) in:</a:t>
            </a:r>
          </a:p>
          <a:p>
            <a:pPr marL="287655" marR="0" lvl="1" indent="-14351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Durva vs Control</a:t>
            </a:r>
          </a:p>
          <a:p>
            <a:pPr marL="287655" marR="0" lvl="1" indent="-14351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Durva+Ola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 vs Control</a:t>
            </a:r>
          </a:p>
          <a:p>
            <a:pPr marL="250825" marR="0" lvl="1" indent="0" algn="ctr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Clr>
                <a:srgbClr val="156082"/>
              </a:buClr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Key secondary</a:t>
            </a:r>
          </a:p>
          <a:p>
            <a:pPr marL="143510" marR="0" lvl="0" indent="-1435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OS (analytical)</a:t>
            </a:r>
          </a:p>
          <a:p>
            <a:pPr marL="143510" marR="0" lvl="0" indent="-1435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Safety</a:t>
            </a:r>
          </a:p>
          <a:p>
            <a:pPr marL="107315" marR="0" lvl="1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Clr>
                <a:srgbClr val="156082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Exploratory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Open Sans"/>
              <a:cs typeface="Arial"/>
            </a:endParaRPr>
          </a:p>
          <a:p>
            <a:pPr marL="143510" marR="0" lvl="0" indent="-1435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PFS in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Durva+Ola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 vs Durva</a:t>
            </a:r>
          </a:p>
          <a:p>
            <a:pPr marL="143510" marR="0" lvl="0" indent="-1435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Subgroup analyses of PFS</a:t>
            </a:r>
          </a:p>
          <a:p>
            <a:pPr marL="3429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─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Including MMR, PD-L1, and 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/>
                <a:cs typeface="Arial"/>
              </a:rPr>
              <a:t>HRRm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Open Sans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ECDA5F-380B-AECC-BE58-950AD6274E03}"/>
              </a:ext>
            </a:extLst>
          </p:cNvPr>
          <p:cNvSpPr/>
          <p:nvPr/>
        </p:nvSpPr>
        <p:spPr>
          <a:xfrm>
            <a:off x="9890631" y="1219105"/>
            <a:ext cx="2093688" cy="3762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Endpoints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25">
            <a:extLst>
              <a:ext uri="{FF2B5EF4-FFF2-40B4-BE49-F238E27FC236}">
                <a16:creationId xmlns:a16="http://schemas.microsoft.com/office/drawing/2014/main" id="{189F4233-F71B-2A23-5AC5-1ADF3BCEC4F7}"/>
              </a:ext>
            </a:extLst>
          </p:cNvPr>
          <p:cNvSpPr/>
          <p:nvPr/>
        </p:nvSpPr>
        <p:spPr bwMode="auto">
          <a:xfrm>
            <a:off x="2256896" y="2897706"/>
            <a:ext cx="701720" cy="199685"/>
          </a:xfrm>
          <a:prstGeom prst="roundRect">
            <a:avLst>
              <a:gd name="adj" fmla="val 3642"/>
            </a:avLst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34291" rIns="0" bIns="34291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N=718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03B6F7-191B-FC4E-F2FD-4A35A7FF6D2D}"/>
              </a:ext>
            </a:extLst>
          </p:cNvPr>
          <p:cNvSpPr/>
          <p:nvPr/>
        </p:nvSpPr>
        <p:spPr>
          <a:xfrm>
            <a:off x="283680" y="1199313"/>
            <a:ext cx="1691787" cy="39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Open Sans" panose="020B0606030504020204" pitchFamily="34" charset="0"/>
                <a:cs typeface="Arial" panose="020B0604020202020204" pitchFamily="34" charset="0"/>
              </a:rPr>
              <a:t>Patients</a:t>
            </a:r>
          </a:p>
        </p:txBody>
      </p:sp>
    </p:spTree>
    <p:extLst>
      <p:ext uri="{BB962C8B-B14F-4D97-AF65-F5344CB8AC3E}">
        <p14:creationId xmlns:p14="http://schemas.microsoft.com/office/powerpoint/2010/main" val="7441206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8DE03-3E06-0F9D-8022-9BC883959AD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6511" y="5826520"/>
            <a:ext cx="11087101" cy="86019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cs typeface="Arial" panose="020B0604020202020204" pitchFamily="34" charset="0"/>
              </a:rPr>
              <a:t>The median (range) duration of follow-up for PFS was 12.6 (0.0–31.6), 15.4 (0.0–29.1), and 15.4 (0.0–31.7) months in censored patients for the Control, Durva, and </a:t>
            </a:r>
            <a:r>
              <a:rPr lang="en-GB" dirty="0" err="1">
                <a:cs typeface="Arial" panose="020B0604020202020204" pitchFamily="34" charset="0"/>
              </a:rPr>
              <a:t>Durva+Ola</a:t>
            </a:r>
            <a:r>
              <a:rPr lang="en-GB" dirty="0">
                <a:cs typeface="Arial" panose="020B0604020202020204" pitchFamily="34" charset="0"/>
              </a:rPr>
              <a:t> arms, respectively. The median (range) duration of follow-up for OS was 18.6 (0.5–32.9), 18.4 (2.1–33.0), and 18.7 (1.1–33.4) months in censored patients for the Control, Durva, and </a:t>
            </a:r>
            <a:r>
              <a:rPr lang="en-GB" dirty="0" err="1">
                <a:cs typeface="Arial" panose="020B0604020202020204" pitchFamily="34" charset="0"/>
              </a:rPr>
              <a:t>Durva+Ola</a:t>
            </a:r>
            <a:r>
              <a:rPr lang="en-GB" dirty="0">
                <a:cs typeface="Arial" panose="020B0604020202020204" pitchFamily="34" charset="0"/>
              </a:rPr>
              <a:t> arms, respectively. PFS and OS rates were estimated by the KM method</a:t>
            </a:r>
            <a:r>
              <a:rPr lang="en-US" dirty="0">
                <a:cs typeface="Arial" panose="020B0604020202020204" pitchFamily="34" charset="0"/>
              </a:rPr>
              <a:t>. </a:t>
            </a:r>
            <a:br>
              <a:rPr lang="en-US" dirty="0">
                <a:cs typeface="Arial" panose="020B0604020202020204" pitchFamily="34" charset="0"/>
              </a:rPr>
            </a:br>
            <a:r>
              <a:rPr lang="en-GB" dirty="0">
                <a:cs typeface="Arial" panose="020B0604020202020204" pitchFamily="34" charset="0"/>
              </a:rPr>
              <a:t>*CI for median PFS and OS is derived based on the Brookmeyer–Crowley method; </a:t>
            </a:r>
            <a:r>
              <a:rPr lang="en-GB" baseline="30000" dirty="0">
                <a:cs typeface="Arial" panose="020B0604020202020204" pitchFamily="34" charset="0"/>
              </a:rPr>
              <a:t>†</a:t>
            </a:r>
            <a:r>
              <a:rPr lang="en-GB" dirty="0">
                <a:cs typeface="Arial" panose="020B0604020202020204" pitchFamily="34" charset="0"/>
              </a:rPr>
              <a:t>The primary PFS analysis for each comparison was performed separately. </a:t>
            </a:r>
            <a:r>
              <a:rPr lang="en-US" dirty="0">
                <a:cs typeface="Arial" panose="020B0604020202020204" pitchFamily="34" charset="0"/>
              </a:rPr>
              <a:t>The HR and CI were estimated from a Cox proportional hazards model stratified by MMR and disease status. The CI was calculated using a profile likelihood approach. The </a:t>
            </a:r>
            <a:r>
              <a:rPr lang="en-US" i="1" dirty="0">
                <a:cs typeface="Arial" panose="020B0604020202020204" pitchFamily="34" charset="0"/>
              </a:rPr>
              <a:t>P</a:t>
            </a:r>
            <a:r>
              <a:rPr lang="en-US" dirty="0">
                <a:cs typeface="Arial" panose="020B0604020202020204" pitchFamily="34" charset="0"/>
              </a:rPr>
              <a:t> value was calculated using a log-rank test stratified by MMR and disease status;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US" baseline="30000" dirty="0">
                <a:cs typeface="Arial" panose="020B0604020202020204" pitchFamily="34" charset="0"/>
              </a:rPr>
              <a:t>‡</a:t>
            </a:r>
            <a:r>
              <a:rPr lang="en-GB" dirty="0">
                <a:cs typeface="Arial" panose="020B0604020202020204" pitchFamily="34" charset="0"/>
              </a:rPr>
              <a:t>The HRs were estimated from an unstratified Cox proportional hazards model. The CI was calculated using a profile likelihood approach.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GB" i="1" dirty="0">
                <a:cs typeface="Arial" panose="020B0604020202020204" pitchFamily="34" charset="0"/>
              </a:rPr>
              <a:t>P</a:t>
            </a:r>
            <a:r>
              <a:rPr lang="en-GB" dirty="0">
                <a:cs typeface="Arial" panose="020B0604020202020204" pitchFamily="34" charset="0"/>
              </a:rPr>
              <a:t> values failed to reach statistical significance.</a:t>
            </a:r>
          </a:p>
          <a:p>
            <a:pPr>
              <a:lnSpc>
                <a:spcPct val="90000"/>
              </a:lnSpc>
            </a:pPr>
            <a:r>
              <a:rPr lang="en-US" dirty="0">
                <a:cs typeface="Arial" panose="020B0604020202020204" pitchFamily="34" charset="0"/>
              </a:rPr>
              <a:t>CI, confidence interval; HR, hazard ratio; ITT, intent-to-treat; KM, </a:t>
            </a:r>
            <a:r>
              <a:rPr lang="en-GB" dirty="0">
                <a:cs typeface="Arial" panose="020B0604020202020204" pitchFamily="34" charset="0"/>
              </a:rPr>
              <a:t>Kaplan–Meier; NR, not reached</a:t>
            </a:r>
            <a:r>
              <a:rPr lang="en-US" dirty="0">
                <a:cs typeface="Arial" panose="020B0604020202020204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fr-FR" dirty="0">
                <a:ea typeface="Open Sans"/>
                <a:cs typeface="Arial" panose="020B0604020202020204" pitchFamily="34" charset="0"/>
              </a:rPr>
              <a:t>Figure </a:t>
            </a:r>
            <a:r>
              <a:rPr lang="fr-FR" dirty="0" err="1">
                <a:ea typeface="Open Sans"/>
                <a:cs typeface="Arial" panose="020B0604020202020204" pitchFamily="34" charset="0"/>
              </a:rPr>
              <a:t>borrowed</a:t>
            </a:r>
            <a:r>
              <a:rPr lang="fr-FR" dirty="0">
                <a:ea typeface="Open Sans"/>
                <a:cs typeface="Arial" panose="020B0604020202020204" pitchFamily="34" charset="0"/>
              </a:rPr>
              <a:t> </a:t>
            </a:r>
            <a:r>
              <a:rPr lang="fr-FR" dirty="0" err="1">
                <a:ea typeface="Open Sans"/>
                <a:cs typeface="Arial" panose="020B0604020202020204" pitchFamily="34" charset="0"/>
              </a:rPr>
              <a:t>with</a:t>
            </a:r>
            <a:r>
              <a:rPr lang="fr-FR" dirty="0">
                <a:ea typeface="Open Sans"/>
                <a:cs typeface="Arial" panose="020B0604020202020204" pitchFamily="34" charset="0"/>
              </a:rPr>
              <a:t> permission </a:t>
            </a:r>
            <a:r>
              <a:rPr lang="fr-FR" dirty="0" err="1">
                <a:ea typeface="Open Sans"/>
                <a:cs typeface="Arial" panose="020B0604020202020204" pitchFamily="34" charset="0"/>
              </a:rPr>
              <a:t>from</a:t>
            </a:r>
            <a:r>
              <a:rPr lang="fr-FR" dirty="0">
                <a:ea typeface="Open Sans"/>
                <a:cs typeface="Arial" panose="020B0604020202020204" pitchFamily="34" charset="0"/>
              </a:rPr>
              <a:t> </a:t>
            </a:r>
            <a:r>
              <a:rPr lang="fr-FR" dirty="0" err="1">
                <a:ea typeface="Open Sans"/>
                <a:cs typeface="Arial" panose="020B0604020202020204" pitchFamily="34" charset="0"/>
              </a:rPr>
              <a:t>Westin</a:t>
            </a:r>
            <a:r>
              <a:rPr lang="fr-FR" dirty="0">
                <a:ea typeface="Open Sans"/>
                <a:cs typeface="Arial" panose="020B0604020202020204" pitchFamily="34" charset="0"/>
              </a:rPr>
              <a:t> SN </a:t>
            </a:r>
            <a:r>
              <a:rPr lang="fr-FR" i="1" dirty="0">
                <a:ea typeface="Open Sans"/>
                <a:cs typeface="Arial" panose="020B0604020202020204" pitchFamily="34" charset="0"/>
              </a:rPr>
              <a:t>et al. J Clin </a:t>
            </a:r>
            <a:r>
              <a:rPr lang="fr-FR" i="1" dirty="0" err="1">
                <a:ea typeface="Open Sans"/>
                <a:cs typeface="Arial" panose="020B0604020202020204" pitchFamily="34" charset="0"/>
              </a:rPr>
              <a:t>Oncol</a:t>
            </a:r>
            <a:r>
              <a:rPr lang="fr-FR" i="1" dirty="0">
                <a:ea typeface="Open Sans"/>
                <a:cs typeface="Arial" panose="020B0604020202020204" pitchFamily="34" charset="0"/>
              </a:rPr>
              <a:t> </a:t>
            </a:r>
            <a:r>
              <a:rPr lang="fr-FR" dirty="0">
                <a:ea typeface="Open Sans"/>
                <a:cs typeface="Arial" panose="020B0604020202020204" pitchFamily="34" charset="0"/>
              </a:rPr>
              <a:t>2023;DOI:10.1200/JCO.23.02132</a:t>
            </a:r>
          </a:p>
        </p:txBody>
      </p:sp>
      <p:grpSp>
        <p:nvGrpSpPr>
          <p:cNvPr id="496" name="Group 495">
            <a:extLst>
              <a:ext uri="{FF2B5EF4-FFF2-40B4-BE49-F238E27FC236}">
                <a16:creationId xmlns:a16="http://schemas.microsoft.com/office/drawing/2014/main" id="{EAC99AA9-5B97-907A-3CC5-6FA26DACF374}"/>
              </a:ext>
            </a:extLst>
          </p:cNvPr>
          <p:cNvGrpSpPr/>
          <p:nvPr/>
        </p:nvGrpSpPr>
        <p:grpSpPr>
          <a:xfrm>
            <a:off x="6164142" y="4032635"/>
            <a:ext cx="5355818" cy="205255"/>
            <a:chOff x="6164142" y="4104786"/>
            <a:chExt cx="5355818" cy="204965"/>
          </a:xfrm>
        </p:grpSpPr>
        <p:sp>
          <p:nvSpPr>
            <p:cNvPr id="1578" name="TextBox 1577">
              <a:extLst>
                <a:ext uri="{FF2B5EF4-FFF2-40B4-BE49-F238E27FC236}">
                  <a16:creationId xmlns:a16="http://schemas.microsoft.com/office/drawing/2014/main" id="{045DD1A4-001C-9886-F4CC-51DCFFDF97AF}"/>
                </a:ext>
              </a:extLst>
            </p:cNvPr>
            <p:cNvSpPr txBox="1"/>
            <p:nvPr/>
          </p:nvSpPr>
          <p:spPr>
            <a:xfrm>
              <a:off x="6164142" y="4104786"/>
              <a:ext cx="645395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err="1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Durva+Ola</a:t>
              </a:r>
              <a:endParaRPr kumimoji="0" lang="en-GB" sz="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endParaRPr>
            </a:p>
          </p:txBody>
        </p:sp>
        <p:sp>
          <p:nvSpPr>
            <p:cNvPr id="1526" name="TextBox 1525">
              <a:extLst>
                <a:ext uri="{FF2B5EF4-FFF2-40B4-BE49-F238E27FC236}">
                  <a16:creationId xmlns:a16="http://schemas.microsoft.com/office/drawing/2014/main" id="{60ED281C-F9BB-8678-D8F3-BE21028D4209}"/>
                </a:ext>
              </a:extLst>
            </p:cNvPr>
            <p:cNvSpPr txBox="1"/>
            <p:nvPr/>
          </p:nvSpPr>
          <p:spPr>
            <a:xfrm>
              <a:off x="6779113" y="4104786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239</a:t>
              </a:r>
            </a:p>
          </p:txBody>
        </p:sp>
        <p:sp>
          <p:nvSpPr>
            <p:cNvPr id="1529" name="TextBox 1528">
              <a:extLst>
                <a:ext uri="{FF2B5EF4-FFF2-40B4-BE49-F238E27FC236}">
                  <a16:creationId xmlns:a16="http://schemas.microsoft.com/office/drawing/2014/main" id="{08EEE9C4-8DD3-9D70-CA47-D56AFE60DC77}"/>
                </a:ext>
              </a:extLst>
            </p:cNvPr>
            <p:cNvSpPr txBox="1"/>
            <p:nvPr/>
          </p:nvSpPr>
          <p:spPr>
            <a:xfrm>
              <a:off x="11289375" y="4104786"/>
              <a:ext cx="230585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1543" name="TextBox 1542">
              <a:extLst>
                <a:ext uri="{FF2B5EF4-FFF2-40B4-BE49-F238E27FC236}">
                  <a16:creationId xmlns:a16="http://schemas.microsoft.com/office/drawing/2014/main" id="{45761076-952C-3F5A-93BF-98B283FD290F}"/>
                </a:ext>
              </a:extLst>
            </p:cNvPr>
            <p:cNvSpPr txBox="1"/>
            <p:nvPr/>
          </p:nvSpPr>
          <p:spPr>
            <a:xfrm>
              <a:off x="7133941" y="4104786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rPr>
                <a:t>2</a:t>
              </a: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rPr>
                <a:t>33</a:t>
              </a:r>
              <a:endPara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endParaRPr>
            </a:p>
          </p:txBody>
        </p:sp>
        <p:sp>
          <p:nvSpPr>
            <p:cNvPr id="1546" name="TextBox 1545">
              <a:extLst>
                <a:ext uri="{FF2B5EF4-FFF2-40B4-BE49-F238E27FC236}">
                  <a16:creationId xmlns:a16="http://schemas.microsoft.com/office/drawing/2014/main" id="{8A442EB1-FD8A-A22B-526C-348B3D585F0B}"/>
                </a:ext>
              </a:extLst>
            </p:cNvPr>
            <p:cNvSpPr txBox="1"/>
            <p:nvPr/>
          </p:nvSpPr>
          <p:spPr>
            <a:xfrm>
              <a:off x="7501076" y="4104786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227</a:t>
              </a:r>
            </a:p>
          </p:txBody>
        </p:sp>
        <p:sp>
          <p:nvSpPr>
            <p:cNvPr id="1549" name="TextBox 1548">
              <a:extLst>
                <a:ext uri="{FF2B5EF4-FFF2-40B4-BE49-F238E27FC236}">
                  <a16:creationId xmlns:a16="http://schemas.microsoft.com/office/drawing/2014/main" id="{D0FD5BC5-1536-1236-F798-ACA910596839}"/>
                </a:ext>
              </a:extLst>
            </p:cNvPr>
            <p:cNvSpPr txBox="1"/>
            <p:nvPr/>
          </p:nvSpPr>
          <p:spPr>
            <a:xfrm>
              <a:off x="7868211" y="4104786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208</a:t>
              </a:r>
            </a:p>
          </p:txBody>
        </p:sp>
        <p:sp>
          <p:nvSpPr>
            <p:cNvPr id="1552" name="TextBox 1551">
              <a:extLst>
                <a:ext uri="{FF2B5EF4-FFF2-40B4-BE49-F238E27FC236}">
                  <a16:creationId xmlns:a16="http://schemas.microsoft.com/office/drawing/2014/main" id="{F55ACE39-249A-C265-7462-7EBA735D402D}"/>
                </a:ext>
              </a:extLst>
            </p:cNvPr>
            <p:cNvSpPr txBox="1"/>
            <p:nvPr/>
          </p:nvSpPr>
          <p:spPr>
            <a:xfrm>
              <a:off x="8264755" y="4104786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202</a:t>
              </a:r>
            </a:p>
          </p:txBody>
        </p:sp>
        <p:sp>
          <p:nvSpPr>
            <p:cNvPr id="1555" name="TextBox 1554">
              <a:extLst>
                <a:ext uri="{FF2B5EF4-FFF2-40B4-BE49-F238E27FC236}">
                  <a16:creationId xmlns:a16="http://schemas.microsoft.com/office/drawing/2014/main" id="{9F907171-7FEB-6F17-1787-21FDA3F827A4}"/>
                </a:ext>
              </a:extLst>
            </p:cNvPr>
            <p:cNvSpPr txBox="1"/>
            <p:nvPr/>
          </p:nvSpPr>
          <p:spPr>
            <a:xfrm>
              <a:off x="8638098" y="4104786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rPr>
                <a:t>152</a:t>
              </a:r>
              <a:endPara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endParaRPr>
            </a:p>
          </p:txBody>
        </p:sp>
        <p:sp>
          <p:nvSpPr>
            <p:cNvPr id="1558" name="TextBox 1557">
              <a:extLst>
                <a:ext uri="{FF2B5EF4-FFF2-40B4-BE49-F238E27FC236}">
                  <a16:creationId xmlns:a16="http://schemas.microsoft.com/office/drawing/2014/main" id="{459B2849-7C56-3BFD-43E9-E9AEE0DC9518}"/>
                </a:ext>
              </a:extLst>
            </p:cNvPr>
            <p:cNvSpPr txBox="1"/>
            <p:nvPr/>
          </p:nvSpPr>
          <p:spPr>
            <a:xfrm>
              <a:off x="9007573" y="4104786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109</a:t>
              </a:r>
            </a:p>
          </p:txBody>
        </p:sp>
        <p:sp>
          <p:nvSpPr>
            <p:cNvPr id="1561" name="TextBox 1560">
              <a:extLst>
                <a:ext uri="{FF2B5EF4-FFF2-40B4-BE49-F238E27FC236}">
                  <a16:creationId xmlns:a16="http://schemas.microsoft.com/office/drawing/2014/main" id="{154FEAFD-B584-FF27-21B9-C03CDE4D0BB2}"/>
                </a:ext>
              </a:extLst>
            </p:cNvPr>
            <p:cNvSpPr txBox="1"/>
            <p:nvPr/>
          </p:nvSpPr>
          <p:spPr>
            <a:xfrm>
              <a:off x="9426200" y="4104786"/>
              <a:ext cx="28548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77</a:t>
              </a:r>
            </a:p>
          </p:txBody>
        </p:sp>
        <p:sp>
          <p:nvSpPr>
            <p:cNvPr id="1564" name="TextBox 1563">
              <a:extLst>
                <a:ext uri="{FF2B5EF4-FFF2-40B4-BE49-F238E27FC236}">
                  <a16:creationId xmlns:a16="http://schemas.microsoft.com/office/drawing/2014/main" id="{5E508175-E302-CE39-AEA2-4D7CA24F265E}"/>
                </a:ext>
              </a:extLst>
            </p:cNvPr>
            <p:cNvSpPr txBox="1"/>
            <p:nvPr/>
          </p:nvSpPr>
          <p:spPr>
            <a:xfrm>
              <a:off x="9795676" y="4104786"/>
              <a:ext cx="28548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38</a:t>
              </a:r>
            </a:p>
          </p:txBody>
        </p:sp>
        <p:sp>
          <p:nvSpPr>
            <p:cNvPr id="1567" name="TextBox 1566">
              <a:extLst>
                <a:ext uri="{FF2B5EF4-FFF2-40B4-BE49-F238E27FC236}">
                  <a16:creationId xmlns:a16="http://schemas.microsoft.com/office/drawing/2014/main" id="{DDA8598F-7609-29E3-1B40-0BA04F36A35C}"/>
                </a:ext>
              </a:extLst>
            </p:cNvPr>
            <p:cNvSpPr txBox="1"/>
            <p:nvPr/>
          </p:nvSpPr>
          <p:spPr>
            <a:xfrm>
              <a:off x="10169018" y="4104786"/>
              <a:ext cx="28548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18</a:t>
              </a:r>
            </a:p>
          </p:txBody>
        </p:sp>
        <p:sp>
          <p:nvSpPr>
            <p:cNvPr id="1570" name="TextBox 1569">
              <a:extLst>
                <a:ext uri="{FF2B5EF4-FFF2-40B4-BE49-F238E27FC236}">
                  <a16:creationId xmlns:a16="http://schemas.microsoft.com/office/drawing/2014/main" id="{F40C2B72-D318-B9BB-397A-50C215945C73}"/>
                </a:ext>
              </a:extLst>
            </p:cNvPr>
            <p:cNvSpPr txBox="1"/>
            <p:nvPr/>
          </p:nvSpPr>
          <p:spPr>
            <a:xfrm>
              <a:off x="10576044" y="4104786"/>
              <a:ext cx="230585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8</a:t>
              </a:r>
            </a:p>
          </p:txBody>
        </p:sp>
        <p:sp>
          <p:nvSpPr>
            <p:cNvPr id="1573" name="TextBox 1572">
              <a:extLst>
                <a:ext uri="{FF2B5EF4-FFF2-40B4-BE49-F238E27FC236}">
                  <a16:creationId xmlns:a16="http://schemas.microsoft.com/office/drawing/2014/main" id="{336337E4-0535-9EC6-E4D5-06A458E11BCD}"/>
                </a:ext>
              </a:extLst>
            </p:cNvPr>
            <p:cNvSpPr txBox="1"/>
            <p:nvPr/>
          </p:nvSpPr>
          <p:spPr>
            <a:xfrm>
              <a:off x="10953253" y="4104786"/>
              <a:ext cx="230585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</p:grpSp>
      <p:grpSp>
        <p:nvGrpSpPr>
          <p:cNvPr id="495" name="Group 494">
            <a:extLst>
              <a:ext uri="{FF2B5EF4-FFF2-40B4-BE49-F238E27FC236}">
                <a16:creationId xmlns:a16="http://schemas.microsoft.com/office/drawing/2014/main" id="{6EACF4DC-58CE-15DE-C421-08106C25FC7E}"/>
              </a:ext>
            </a:extLst>
          </p:cNvPr>
          <p:cNvGrpSpPr/>
          <p:nvPr/>
        </p:nvGrpSpPr>
        <p:grpSpPr>
          <a:xfrm>
            <a:off x="6369656" y="4183145"/>
            <a:ext cx="5150304" cy="205255"/>
            <a:chOff x="6369656" y="4240212"/>
            <a:chExt cx="5150304" cy="204965"/>
          </a:xfrm>
        </p:grpSpPr>
        <p:sp>
          <p:nvSpPr>
            <p:cNvPr id="1527" name="TextBox 1526">
              <a:extLst>
                <a:ext uri="{FF2B5EF4-FFF2-40B4-BE49-F238E27FC236}">
                  <a16:creationId xmlns:a16="http://schemas.microsoft.com/office/drawing/2014/main" id="{E719EEF3-2926-901D-2881-CC985B6E2160}"/>
                </a:ext>
              </a:extLst>
            </p:cNvPr>
            <p:cNvSpPr txBox="1"/>
            <p:nvPr/>
          </p:nvSpPr>
          <p:spPr>
            <a:xfrm>
              <a:off x="6779113" y="4240212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238</a:t>
              </a:r>
            </a:p>
          </p:txBody>
        </p:sp>
        <p:sp>
          <p:nvSpPr>
            <p:cNvPr id="1530" name="TextBox 1529">
              <a:extLst>
                <a:ext uri="{FF2B5EF4-FFF2-40B4-BE49-F238E27FC236}">
                  <a16:creationId xmlns:a16="http://schemas.microsoft.com/office/drawing/2014/main" id="{A82DEA38-F74C-9E0D-1783-430C7287CB3F}"/>
                </a:ext>
              </a:extLst>
            </p:cNvPr>
            <p:cNvSpPr txBox="1"/>
            <p:nvPr/>
          </p:nvSpPr>
          <p:spPr>
            <a:xfrm>
              <a:off x="11289375" y="4240212"/>
              <a:ext cx="230585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1544" name="TextBox 1543">
              <a:extLst>
                <a:ext uri="{FF2B5EF4-FFF2-40B4-BE49-F238E27FC236}">
                  <a16:creationId xmlns:a16="http://schemas.microsoft.com/office/drawing/2014/main" id="{5B1969B3-D564-5562-4258-A341E8F389AF}"/>
                </a:ext>
              </a:extLst>
            </p:cNvPr>
            <p:cNvSpPr txBox="1"/>
            <p:nvPr/>
          </p:nvSpPr>
          <p:spPr>
            <a:xfrm>
              <a:off x="7133941" y="4240212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227</a:t>
              </a:r>
            </a:p>
          </p:txBody>
        </p:sp>
        <p:sp>
          <p:nvSpPr>
            <p:cNvPr id="1547" name="TextBox 1546">
              <a:extLst>
                <a:ext uri="{FF2B5EF4-FFF2-40B4-BE49-F238E27FC236}">
                  <a16:creationId xmlns:a16="http://schemas.microsoft.com/office/drawing/2014/main" id="{2AFC08B9-8634-B06E-F0CF-C58B00741E1B}"/>
                </a:ext>
              </a:extLst>
            </p:cNvPr>
            <p:cNvSpPr txBox="1"/>
            <p:nvPr/>
          </p:nvSpPr>
          <p:spPr>
            <a:xfrm>
              <a:off x="7501076" y="4240212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221</a:t>
              </a:r>
            </a:p>
          </p:txBody>
        </p:sp>
        <p:sp>
          <p:nvSpPr>
            <p:cNvPr id="1550" name="TextBox 1549">
              <a:extLst>
                <a:ext uri="{FF2B5EF4-FFF2-40B4-BE49-F238E27FC236}">
                  <a16:creationId xmlns:a16="http://schemas.microsoft.com/office/drawing/2014/main" id="{6F6175D6-D334-EBE7-2285-3D7925FE82A9}"/>
                </a:ext>
              </a:extLst>
            </p:cNvPr>
            <p:cNvSpPr txBox="1"/>
            <p:nvPr/>
          </p:nvSpPr>
          <p:spPr>
            <a:xfrm>
              <a:off x="7868211" y="4240212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205</a:t>
              </a:r>
            </a:p>
          </p:txBody>
        </p:sp>
        <p:sp>
          <p:nvSpPr>
            <p:cNvPr id="1553" name="TextBox 1552">
              <a:extLst>
                <a:ext uri="{FF2B5EF4-FFF2-40B4-BE49-F238E27FC236}">
                  <a16:creationId xmlns:a16="http://schemas.microsoft.com/office/drawing/2014/main" id="{1335622F-72E3-D834-BA0D-FEE5FC63D86E}"/>
                </a:ext>
              </a:extLst>
            </p:cNvPr>
            <p:cNvSpPr txBox="1"/>
            <p:nvPr/>
          </p:nvSpPr>
          <p:spPr>
            <a:xfrm>
              <a:off x="8264755" y="4240212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192</a:t>
              </a:r>
            </a:p>
          </p:txBody>
        </p:sp>
        <p:sp>
          <p:nvSpPr>
            <p:cNvPr id="1556" name="TextBox 1555">
              <a:extLst>
                <a:ext uri="{FF2B5EF4-FFF2-40B4-BE49-F238E27FC236}">
                  <a16:creationId xmlns:a16="http://schemas.microsoft.com/office/drawing/2014/main" id="{13D67AC0-5F99-66F3-78BC-E6736FE39419}"/>
                </a:ext>
              </a:extLst>
            </p:cNvPr>
            <p:cNvSpPr txBox="1"/>
            <p:nvPr/>
          </p:nvSpPr>
          <p:spPr>
            <a:xfrm>
              <a:off x="8638098" y="4240212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147</a:t>
              </a:r>
            </a:p>
          </p:txBody>
        </p:sp>
        <p:sp>
          <p:nvSpPr>
            <p:cNvPr id="1559" name="TextBox 1558">
              <a:extLst>
                <a:ext uri="{FF2B5EF4-FFF2-40B4-BE49-F238E27FC236}">
                  <a16:creationId xmlns:a16="http://schemas.microsoft.com/office/drawing/2014/main" id="{18A8BC65-AA78-1666-40F6-E7689D026994}"/>
                </a:ext>
              </a:extLst>
            </p:cNvPr>
            <p:cNvSpPr txBox="1"/>
            <p:nvPr/>
          </p:nvSpPr>
          <p:spPr>
            <a:xfrm>
              <a:off x="9007573" y="4240212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105</a:t>
              </a:r>
            </a:p>
          </p:txBody>
        </p:sp>
        <p:sp>
          <p:nvSpPr>
            <p:cNvPr id="1562" name="TextBox 1561">
              <a:extLst>
                <a:ext uri="{FF2B5EF4-FFF2-40B4-BE49-F238E27FC236}">
                  <a16:creationId xmlns:a16="http://schemas.microsoft.com/office/drawing/2014/main" id="{DE3A3A81-477D-311E-C4FE-9B8B402ADD70}"/>
                </a:ext>
              </a:extLst>
            </p:cNvPr>
            <p:cNvSpPr txBox="1"/>
            <p:nvPr/>
          </p:nvSpPr>
          <p:spPr>
            <a:xfrm>
              <a:off x="9426200" y="4240212"/>
              <a:ext cx="28548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64</a:t>
              </a:r>
            </a:p>
          </p:txBody>
        </p:sp>
        <p:sp>
          <p:nvSpPr>
            <p:cNvPr id="1565" name="TextBox 1564">
              <a:extLst>
                <a:ext uri="{FF2B5EF4-FFF2-40B4-BE49-F238E27FC236}">
                  <a16:creationId xmlns:a16="http://schemas.microsoft.com/office/drawing/2014/main" id="{C60495E1-BE09-C7D3-0546-6B9F425E5E96}"/>
                </a:ext>
              </a:extLst>
            </p:cNvPr>
            <p:cNvSpPr txBox="1"/>
            <p:nvPr/>
          </p:nvSpPr>
          <p:spPr>
            <a:xfrm>
              <a:off x="9795676" y="4240212"/>
              <a:ext cx="28548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rPr>
                <a:t>3</a:t>
              </a: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rPr>
                <a:t>4</a:t>
              </a:r>
              <a:endPara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endParaRPr>
            </a:p>
          </p:txBody>
        </p:sp>
        <p:sp>
          <p:nvSpPr>
            <p:cNvPr id="1568" name="TextBox 1567">
              <a:extLst>
                <a:ext uri="{FF2B5EF4-FFF2-40B4-BE49-F238E27FC236}">
                  <a16:creationId xmlns:a16="http://schemas.microsoft.com/office/drawing/2014/main" id="{3E473B9F-3D40-5A92-2E34-395C8A285DC4}"/>
                </a:ext>
              </a:extLst>
            </p:cNvPr>
            <p:cNvSpPr txBox="1"/>
            <p:nvPr/>
          </p:nvSpPr>
          <p:spPr>
            <a:xfrm>
              <a:off x="10169018" y="4240212"/>
              <a:ext cx="28548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17</a:t>
              </a:r>
            </a:p>
          </p:txBody>
        </p:sp>
        <p:sp>
          <p:nvSpPr>
            <p:cNvPr id="1571" name="TextBox 1570">
              <a:extLst>
                <a:ext uri="{FF2B5EF4-FFF2-40B4-BE49-F238E27FC236}">
                  <a16:creationId xmlns:a16="http://schemas.microsoft.com/office/drawing/2014/main" id="{7502EB1D-CC15-3DE9-BF12-A6FDB8BA36FB}"/>
                </a:ext>
              </a:extLst>
            </p:cNvPr>
            <p:cNvSpPr txBox="1"/>
            <p:nvPr/>
          </p:nvSpPr>
          <p:spPr>
            <a:xfrm>
              <a:off x="10576045" y="4240212"/>
              <a:ext cx="230585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6</a:t>
              </a:r>
            </a:p>
          </p:txBody>
        </p:sp>
        <p:sp>
          <p:nvSpPr>
            <p:cNvPr id="1574" name="TextBox 1573">
              <a:extLst>
                <a:ext uri="{FF2B5EF4-FFF2-40B4-BE49-F238E27FC236}">
                  <a16:creationId xmlns:a16="http://schemas.microsoft.com/office/drawing/2014/main" id="{37ADE2F8-0EB4-04C5-C45C-5461A20E22BE}"/>
                </a:ext>
              </a:extLst>
            </p:cNvPr>
            <p:cNvSpPr txBox="1"/>
            <p:nvPr/>
          </p:nvSpPr>
          <p:spPr>
            <a:xfrm>
              <a:off x="10953253" y="4240212"/>
              <a:ext cx="230585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rPr>
                <a:t>0</a:t>
              </a:r>
              <a:endPara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endParaRPr>
            </a:p>
          </p:txBody>
        </p:sp>
        <p:sp>
          <p:nvSpPr>
            <p:cNvPr id="1579" name="TextBox 1578">
              <a:extLst>
                <a:ext uri="{FF2B5EF4-FFF2-40B4-BE49-F238E27FC236}">
                  <a16:creationId xmlns:a16="http://schemas.microsoft.com/office/drawing/2014/main" id="{B418EEE8-978B-7D49-4DE6-049ABC8291D3}"/>
                </a:ext>
              </a:extLst>
            </p:cNvPr>
            <p:cNvSpPr txBox="1"/>
            <p:nvPr/>
          </p:nvSpPr>
          <p:spPr>
            <a:xfrm>
              <a:off x="6369656" y="4240212"/>
              <a:ext cx="436466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Durva</a:t>
              </a:r>
            </a:p>
          </p:txBody>
        </p:sp>
      </p:grpSp>
      <p:grpSp>
        <p:nvGrpSpPr>
          <p:cNvPr id="494" name="Group 493">
            <a:extLst>
              <a:ext uri="{FF2B5EF4-FFF2-40B4-BE49-F238E27FC236}">
                <a16:creationId xmlns:a16="http://schemas.microsoft.com/office/drawing/2014/main" id="{B39ED9D2-144E-31FA-6D4D-8A262C91E9E3}"/>
              </a:ext>
            </a:extLst>
          </p:cNvPr>
          <p:cNvGrpSpPr/>
          <p:nvPr/>
        </p:nvGrpSpPr>
        <p:grpSpPr>
          <a:xfrm>
            <a:off x="6313288" y="4326026"/>
            <a:ext cx="5206672" cy="205255"/>
            <a:chOff x="6313288" y="4376408"/>
            <a:chExt cx="5206672" cy="204965"/>
          </a:xfrm>
        </p:grpSpPr>
        <p:sp>
          <p:nvSpPr>
            <p:cNvPr id="1528" name="TextBox 1527">
              <a:extLst>
                <a:ext uri="{FF2B5EF4-FFF2-40B4-BE49-F238E27FC236}">
                  <a16:creationId xmlns:a16="http://schemas.microsoft.com/office/drawing/2014/main" id="{F092FAA5-4963-02EB-E416-B8A08E1BD588}"/>
                </a:ext>
              </a:extLst>
            </p:cNvPr>
            <p:cNvSpPr txBox="1"/>
            <p:nvPr/>
          </p:nvSpPr>
          <p:spPr>
            <a:xfrm>
              <a:off x="6779113" y="4376408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241</a:t>
              </a:r>
            </a:p>
          </p:txBody>
        </p:sp>
        <p:sp>
          <p:nvSpPr>
            <p:cNvPr id="1531" name="TextBox 1530">
              <a:extLst>
                <a:ext uri="{FF2B5EF4-FFF2-40B4-BE49-F238E27FC236}">
                  <a16:creationId xmlns:a16="http://schemas.microsoft.com/office/drawing/2014/main" id="{C9E81BE9-6FD5-1F24-A083-5C838FBA1DEB}"/>
                </a:ext>
              </a:extLst>
            </p:cNvPr>
            <p:cNvSpPr txBox="1"/>
            <p:nvPr/>
          </p:nvSpPr>
          <p:spPr>
            <a:xfrm>
              <a:off x="11289375" y="4376408"/>
              <a:ext cx="230585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1545" name="TextBox 1544">
              <a:extLst>
                <a:ext uri="{FF2B5EF4-FFF2-40B4-BE49-F238E27FC236}">
                  <a16:creationId xmlns:a16="http://schemas.microsoft.com/office/drawing/2014/main" id="{908B7155-20D5-28A9-ECF0-9B92C1A7FA04}"/>
                </a:ext>
              </a:extLst>
            </p:cNvPr>
            <p:cNvSpPr txBox="1"/>
            <p:nvPr/>
          </p:nvSpPr>
          <p:spPr>
            <a:xfrm>
              <a:off x="7133941" y="4376408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229</a:t>
              </a:r>
            </a:p>
          </p:txBody>
        </p:sp>
        <p:sp>
          <p:nvSpPr>
            <p:cNvPr id="1548" name="TextBox 1547">
              <a:extLst>
                <a:ext uri="{FF2B5EF4-FFF2-40B4-BE49-F238E27FC236}">
                  <a16:creationId xmlns:a16="http://schemas.microsoft.com/office/drawing/2014/main" id="{31198B3C-3344-7B67-051D-254E82CA00E8}"/>
                </a:ext>
              </a:extLst>
            </p:cNvPr>
            <p:cNvSpPr txBox="1"/>
            <p:nvPr/>
          </p:nvSpPr>
          <p:spPr>
            <a:xfrm>
              <a:off x="7501076" y="4376408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215</a:t>
              </a:r>
            </a:p>
          </p:txBody>
        </p:sp>
        <p:sp>
          <p:nvSpPr>
            <p:cNvPr id="1551" name="TextBox 1550">
              <a:extLst>
                <a:ext uri="{FF2B5EF4-FFF2-40B4-BE49-F238E27FC236}">
                  <a16:creationId xmlns:a16="http://schemas.microsoft.com/office/drawing/2014/main" id="{4C550E88-EB66-E284-E262-1F1BA47FD9D5}"/>
                </a:ext>
              </a:extLst>
            </p:cNvPr>
            <p:cNvSpPr txBox="1"/>
            <p:nvPr/>
          </p:nvSpPr>
          <p:spPr>
            <a:xfrm>
              <a:off x="7868211" y="4376408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201</a:t>
              </a:r>
            </a:p>
          </p:txBody>
        </p:sp>
        <p:sp>
          <p:nvSpPr>
            <p:cNvPr id="1554" name="TextBox 1553">
              <a:extLst>
                <a:ext uri="{FF2B5EF4-FFF2-40B4-BE49-F238E27FC236}">
                  <a16:creationId xmlns:a16="http://schemas.microsoft.com/office/drawing/2014/main" id="{1C11FB79-17C9-6344-5FA4-A9024C0F5141}"/>
                </a:ext>
              </a:extLst>
            </p:cNvPr>
            <p:cNvSpPr txBox="1"/>
            <p:nvPr/>
          </p:nvSpPr>
          <p:spPr>
            <a:xfrm>
              <a:off x="8264755" y="4376408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185</a:t>
              </a:r>
            </a:p>
          </p:txBody>
        </p:sp>
        <p:sp>
          <p:nvSpPr>
            <p:cNvPr id="1557" name="TextBox 1556">
              <a:extLst>
                <a:ext uri="{FF2B5EF4-FFF2-40B4-BE49-F238E27FC236}">
                  <a16:creationId xmlns:a16="http://schemas.microsoft.com/office/drawing/2014/main" id="{73B8842E-D6D8-0160-74F8-FC42565FD4E4}"/>
                </a:ext>
              </a:extLst>
            </p:cNvPr>
            <p:cNvSpPr txBox="1"/>
            <p:nvPr/>
          </p:nvSpPr>
          <p:spPr>
            <a:xfrm>
              <a:off x="8638098" y="4376408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136</a:t>
              </a:r>
            </a:p>
          </p:txBody>
        </p:sp>
        <p:sp>
          <p:nvSpPr>
            <p:cNvPr id="1560" name="TextBox 1559">
              <a:extLst>
                <a:ext uri="{FF2B5EF4-FFF2-40B4-BE49-F238E27FC236}">
                  <a16:creationId xmlns:a16="http://schemas.microsoft.com/office/drawing/2014/main" id="{010EB3DA-F653-A00C-53C0-861C38C6D6B2}"/>
                </a:ext>
              </a:extLst>
            </p:cNvPr>
            <p:cNvSpPr txBox="1"/>
            <p:nvPr/>
          </p:nvSpPr>
          <p:spPr>
            <a:xfrm>
              <a:off x="9007573" y="4376408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104</a:t>
              </a:r>
            </a:p>
          </p:txBody>
        </p:sp>
        <p:sp>
          <p:nvSpPr>
            <p:cNvPr id="1563" name="TextBox 1562">
              <a:extLst>
                <a:ext uri="{FF2B5EF4-FFF2-40B4-BE49-F238E27FC236}">
                  <a16:creationId xmlns:a16="http://schemas.microsoft.com/office/drawing/2014/main" id="{1004E246-61C8-5AD4-D74E-89F3944821ED}"/>
                </a:ext>
              </a:extLst>
            </p:cNvPr>
            <p:cNvSpPr txBox="1"/>
            <p:nvPr/>
          </p:nvSpPr>
          <p:spPr>
            <a:xfrm>
              <a:off x="9426200" y="4376408"/>
              <a:ext cx="28548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69</a:t>
              </a:r>
            </a:p>
          </p:txBody>
        </p:sp>
        <p:sp>
          <p:nvSpPr>
            <p:cNvPr id="1566" name="TextBox 1565">
              <a:extLst>
                <a:ext uri="{FF2B5EF4-FFF2-40B4-BE49-F238E27FC236}">
                  <a16:creationId xmlns:a16="http://schemas.microsoft.com/office/drawing/2014/main" id="{38ACCF0B-31BD-1222-8705-CED15A9AE4E7}"/>
                </a:ext>
              </a:extLst>
            </p:cNvPr>
            <p:cNvSpPr txBox="1"/>
            <p:nvPr/>
          </p:nvSpPr>
          <p:spPr>
            <a:xfrm>
              <a:off x="9795676" y="4376408"/>
              <a:ext cx="28548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35</a:t>
              </a:r>
            </a:p>
          </p:txBody>
        </p:sp>
        <p:sp>
          <p:nvSpPr>
            <p:cNvPr id="1569" name="TextBox 1568">
              <a:extLst>
                <a:ext uri="{FF2B5EF4-FFF2-40B4-BE49-F238E27FC236}">
                  <a16:creationId xmlns:a16="http://schemas.microsoft.com/office/drawing/2014/main" id="{D22DA957-6E55-A5ED-8022-17B98AD74C7F}"/>
                </a:ext>
              </a:extLst>
            </p:cNvPr>
            <p:cNvSpPr txBox="1"/>
            <p:nvPr/>
          </p:nvSpPr>
          <p:spPr>
            <a:xfrm>
              <a:off x="10169018" y="4376408"/>
              <a:ext cx="28548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rPr>
                <a:t>1</a:t>
              </a: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5</a:t>
              </a:r>
            </a:p>
          </p:txBody>
        </p:sp>
        <p:sp>
          <p:nvSpPr>
            <p:cNvPr id="1572" name="TextBox 1571">
              <a:extLst>
                <a:ext uri="{FF2B5EF4-FFF2-40B4-BE49-F238E27FC236}">
                  <a16:creationId xmlns:a16="http://schemas.microsoft.com/office/drawing/2014/main" id="{F73799A2-708C-55CD-C1A3-B7B5403E9C6E}"/>
                </a:ext>
              </a:extLst>
            </p:cNvPr>
            <p:cNvSpPr txBox="1"/>
            <p:nvPr/>
          </p:nvSpPr>
          <p:spPr>
            <a:xfrm>
              <a:off x="10576045" y="4376408"/>
              <a:ext cx="230585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</a:t>
              </a:r>
            </a:p>
          </p:txBody>
        </p:sp>
        <p:sp>
          <p:nvSpPr>
            <p:cNvPr id="1575" name="TextBox 1574">
              <a:extLst>
                <a:ext uri="{FF2B5EF4-FFF2-40B4-BE49-F238E27FC236}">
                  <a16:creationId xmlns:a16="http://schemas.microsoft.com/office/drawing/2014/main" id="{8047C9B6-6444-5E26-B25C-DB4A304AC8EB}"/>
                </a:ext>
              </a:extLst>
            </p:cNvPr>
            <p:cNvSpPr txBox="1"/>
            <p:nvPr/>
          </p:nvSpPr>
          <p:spPr>
            <a:xfrm>
              <a:off x="10953254" y="4376408"/>
              <a:ext cx="230585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1580" name="TextBox 1579">
              <a:extLst>
                <a:ext uri="{FF2B5EF4-FFF2-40B4-BE49-F238E27FC236}">
                  <a16:creationId xmlns:a16="http://schemas.microsoft.com/office/drawing/2014/main" id="{EBBF7C06-9D0D-732A-4574-4505287A8002}"/>
                </a:ext>
              </a:extLst>
            </p:cNvPr>
            <p:cNvSpPr txBox="1"/>
            <p:nvPr/>
          </p:nvSpPr>
          <p:spPr>
            <a:xfrm>
              <a:off x="6313288" y="4376408"/>
              <a:ext cx="49136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Control</a:t>
              </a:r>
            </a:p>
          </p:txBody>
        </p:sp>
      </p:grpSp>
      <p:sp>
        <p:nvSpPr>
          <p:cNvPr id="1436" name="TextBox 1435">
            <a:extLst>
              <a:ext uri="{FF2B5EF4-FFF2-40B4-BE49-F238E27FC236}">
                <a16:creationId xmlns:a16="http://schemas.microsoft.com/office/drawing/2014/main" id="{3C1B8DDE-1E6C-2469-2A11-980902801D9C}"/>
              </a:ext>
            </a:extLst>
          </p:cNvPr>
          <p:cNvSpPr txBox="1"/>
          <p:nvPr/>
        </p:nvSpPr>
        <p:spPr>
          <a:xfrm>
            <a:off x="11030381" y="1997569"/>
            <a:ext cx="893193" cy="261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err="1">
                <a:ln/>
                <a:solidFill>
                  <a:srgbClr val="AE183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Durva+Ola</a:t>
            </a:r>
            <a:endParaRPr kumimoji="0" lang="en-GB" sz="1100" b="1" i="0" u="none" strike="noStrike" kern="1200" cap="none" spc="0" normalizeH="0" baseline="0" noProof="0">
              <a:ln/>
              <a:solidFill>
                <a:srgbClr val="AE183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1437" name="TextBox 1436">
            <a:extLst>
              <a:ext uri="{FF2B5EF4-FFF2-40B4-BE49-F238E27FC236}">
                <a16:creationId xmlns:a16="http://schemas.microsoft.com/office/drawing/2014/main" id="{63A116F7-9505-0CE6-B038-3800D84023C2}"/>
              </a:ext>
            </a:extLst>
          </p:cNvPr>
          <p:cNvSpPr txBox="1"/>
          <p:nvPr/>
        </p:nvSpPr>
        <p:spPr>
          <a:xfrm>
            <a:off x="10982979" y="2197409"/>
            <a:ext cx="585417" cy="261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/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</a:t>
            </a:r>
          </a:p>
        </p:txBody>
      </p:sp>
      <p:sp>
        <p:nvSpPr>
          <p:cNvPr id="1438" name="TextBox 1437">
            <a:extLst>
              <a:ext uri="{FF2B5EF4-FFF2-40B4-BE49-F238E27FC236}">
                <a16:creationId xmlns:a16="http://schemas.microsoft.com/office/drawing/2014/main" id="{04C86D81-7F13-A7B7-081E-454CC68DB818}"/>
              </a:ext>
            </a:extLst>
          </p:cNvPr>
          <p:cNvSpPr txBox="1"/>
          <p:nvPr/>
        </p:nvSpPr>
        <p:spPr>
          <a:xfrm>
            <a:off x="10972131" y="2474842"/>
            <a:ext cx="686406" cy="261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/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Control</a:t>
            </a:r>
          </a:p>
        </p:txBody>
      </p:sp>
      <p:sp>
        <p:nvSpPr>
          <p:cNvPr id="1439" name="Line 816">
            <a:extLst>
              <a:ext uri="{FF2B5EF4-FFF2-40B4-BE49-F238E27FC236}">
                <a16:creationId xmlns:a16="http://schemas.microsoft.com/office/drawing/2014/main" id="{556C2EAD-F1D8-AC2B-5248-C44E42483A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48246" y="2051748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40" name="Line 817">
            <a:extLst>
              <a:ext uri="{FF2B5EF4-FFF2-40B4-BE49-F238E27FC236}">
                <a16:creationId xmlns:a16="http://schemas.microsoft.com/office/drawing/2014/main" id="{5FE47586-1DBF-8A92-3525-4BD017E5940C}"/>
              </a:ext>
            </a:extLst>
          </p:cNvPr>
          <p:cNvSpPr>
            <a:spLocks noChangeShapeType="1"/>
          </p:cNvSpPr>
          <p:nvPr/>
        </p:nvSpPr>
        <p:spPr bwMode="auto">
          <a:xfrm>
            <a:off x="8756061" y="2029590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41" name="Line 818">
            <a:extLst>
              <a:ext uri="{FF2B5EF4-FFF2-40B4-BE49-F238E27FC236}">
                <a16:creationId xmlns:a16="http://schemas.microsoft.com/office/drawing/2014/main" id="{D6AE7222-9B30-E138-0F0B-B10CC384A9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36521" y="2051748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42" name="Line 819">
            <a:extLst>
              <a:ext uri="{FF2B5EF4-FFF2-40B4-BE49-F238E27FC236}">
                <a16:creationId xmlns:a16="http://schemas.microsoft.com/office/drawing/2014/main" id="{6F1945E1-492E-01D5-FBF2-ACEBE4569B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741732" y="1998908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43" name="Line 820">
            <a:extLst>
              <a:ext uri="{FF2B5EF4-FFF2-40B4-BE49-F238E27FC236}">
                <a16:creationId xmlns:a16="http://schemas.microsoft.com/office/drawing/2014/main" id="{B30E0BFC-8D63-A80E-53F9-615FF4D428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24799" y="2024477"/>
            <a:ext cx="3517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44" name="Line 821">
            <a:extLst>
              <a:ext uri="{FF2B5EF4-FFF2-40B4-BE49-F238E27FC236}">
                <a16:creationId xmlns:a16="http://schemas.microsoft.com/office/drawing/2014/main" id="{3BD79723-F36F-C054-78AB-04FE3234B73F}"/>
              </a:ext>
            </a:extLst>
          </p:cNvPr>
          <p:cNvSpPr>
            <a:spLocks noChangeShapeType="1"/>
          </p:cNvSpPr>
          <p:nvPr/>
        </p:nvSpPr>
        <p:spPr bwMode="auto">
          <a:xfrm>
            <a:off x="8724799" y="1995500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45" name="Line 822">
            <a:extLst>
              <a:ext uri="{FF2B5EF4-FFF2-40B4-BE49-F238E27FC236}">
                <a16:creationId xmlns:a16="http://schemas.microsoft.com/office/drawing/2014/main" id="{CFC61833-F45A-10E7-2BC5-55AC52056B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05260" y="2017658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46" name="Line 823">
            <a:extLst>
              <a:ext uri="{FF2B5EF4-FFF2-40B4-BE49-F238E27FC236}">
                <a16:creationId xmlns:a16="http://schemas.microsoft.com/office/drawing/2014/main" id="{617F500C-85CD-A3E1-0594-E2F656386E79}"/>
              </a:ext>
            </a:extLst>
          </p:cNvPr>
          <p:cNvSpPr>
            <a:spLocks noChangeShapeType="1"/>
          </p:cNvSpPr>
          <p:nvPr/>
        </p:nvSpPr>
        <p:spPr bwMode="auto">
          <a:xfrm>
            <a:off x="8733917" y="1995500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47" name="Line 824">
            <a:extLst>
              <a:ext uri="{FF2B5EF4-FFF2-40B4-BE49-F238E27FC236}">
                <a16:creationId xmlns:a16="http://schemas.microsoft.com/office/drawing/2014/main" id="{16828F9C-5E92-4859-5BA5-5A4F78938B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13076" y="2017658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48" name="Line 825">
            <a:extLst>
              <a:ext uri="{FF2B5EF4-FFF2-40B4-BE49-F238E27FC236}">
                <a16:creationId xmlns:a16="http://schemas.microsoft.com/office/drawing/2014/main" id="{05E7F616-0DC2-23B5-9B99-72A268DFA1FA}"/>
              </a:ext>
            </a:extLst>
          </p:cNvPr>
          <p:cNvSpPr>
            <a:spLocks noChangeShapeType="1"/>
          </p:cNvSpPr>
          <p:nvPr/>
        </p:nvSpPr>
        <p:spPr bwMode="auto">
          <a:xfrm>
            <a:off x="8702656" y="1980160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49" name="Line 826">
            <a:extLst>
              <a:ext uri="{FF2B5EF4-FFF2-40B4-BE49-F238E27FC236}">
                <a16:creationId xmlns:a16="http://schemas.microsoft.com/office/drawing/2014/main" id="{30908FF9-6972-B2C9-A881-A59FF15233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81815" y="2002316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50" name="Line 827">
            <a:extLst>
              <a:ext uri="{FF2B5EF4-FFF2-40B4-BE49-F238E27FC236}">
                <a16:creationId xmlns:a16="http://schemas.microsoft.com/office/drawing/2014/main" id="{6A3854F5-A852-3755-A06E-3F2EBE16A1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6143" y="1980160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51" name="Line 828">
            <a:extLst>
              <a:ext uri="{FF2B5EF4-FFF2-40B4-BE49-F238E27FC236}">
                <a16:creationId xmlns:a16="http://schemas.microsoft.com/office/drawing/2014/main" id="{3D211304-5561-DB17-1C8F-407FC180B5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79210" y="2002316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52" name="Line 829">
            <a:extLst>
              <a:ext uri="{FF2B5EF4-FFF2-40B4-BE49-F238E27FC236}">
                <a16:creationId xmlns:a16="http://schemas.microsoft.com/office/drawing/2014/main" id="{8EBFB2A9-359E-96ED-46F1-152D000073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81815" y="1980160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53" name="Line 830">
            <a:extLst>
              <a:ext uri="{FF2B5EF4-FFF2-40B4-BE49-F238E27FC236}">
                <a16:creationId xmlns:a16="http://schemas.microsoft.com/office/drawing/2014/main" id="{FECBB995-DEFF-5D15-2BE7-07DFB70030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64883" y="2002316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54" name="Line 831">
            <a:extLst>
              <a:ext uri="{FF2B5EF4-FFF2-40B4-BE49-F238E27FC236}">
                <a16:creationId xmlns:a16="http://schemas.microsoft.com/office/drawing/2014/main" id="{8D93E031-ACA9-A745-5D53-6AA031414E88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2277" y="1980160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55" name="Line 832">
            <a:extLst>
              <a:ext uri="{FF2B5EF4-FFF2-40B4-BE49-F238E27FC236}">
                <a16:creationId xmlns:a16="http://schemas.microsoft.com/office/drawing/2014/main" id="{3EB7E1DD-60A5-D1E2-373B-8B1C97F9CB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45342" y="2002316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56" name="Line 833">
            <a:extLst>
              <a:ext uri="{FF2B5EF4-FFF2-40B4-BE49-F238E27FC236}">
                <a16:creationId xmlns:a16="http://schemas.microsoft.com/office/drawing/2014/main" id="{1C13288D-7E2D-62A1-8AB1-ECA1BCB76F0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50553" y="1980160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57" name="Line 834">
            <a:extLst>
              <a:ext uri="{FF2B5EF4-FFF2-40B4-BE49-F238E27FC236}">
                <a16:creationId xmlns:a16="http://schemas.microsoft.com/office/drawing/2014/main" id="{F5BCA85E-8DA4-52F8-02EA-9BBA499C5F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33621" y="2002316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58" name="Line 835">
            <a:extLst>
              <a:ext uri="{FF2B5EF4-FFF2-40B4-BE49-F238E27FC236}">
                <a16:creationId xmlns:a16="http://schemas.microsoft.com/office/drawing/2014/main" id="{DC8D991A-632C-ECCF-16BC-83937B2F9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8831" y="1980160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59" name="Line 836">
            <a:extLst>
              <a:ext uri="{FF2B5EF4-FFF2-40B4-BE49-F238E27FC236}">
                <a16:creationId xmlns:a16="http://schemas.microsoft.com/office/drawing/2014/main" id="{EEB727E5-15E3-441B-0917-855A96ADB9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21897" y="2002316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60" name="Line 837">
            <a:extLst>
              <a:ext uri="{FF2B5EF4-FFF2-40B4-BE49-F238E27FC236}">
                <a16:creationId xmlns:a16="http://schemas.microsoft.com/office/drawing/2014/main" id="{E31A60AD-A383-0AFD-79D1-D23A84F079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1016" y="1980160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61" name="Line 838">
            <a:extLst>
              <a:ext uri="{FF2B5EF4-FFF2-40B4-BE49-F238E27FC236}">
                <a16:creationId xmlns:a16="http://schemas.microsoft.com/office/drawing/2014/main" id="{1F7FA8F3-E7BE-4751-94CD-2AE4A852DD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12780" y="2002316"/>
            <a:ext cx="3517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62" name="Line 839">
            <a:extLst>
              <a:ext uri="{FF2B5EF4-FFF2-40B4-BE49-F238E27FC236}">
                <a16:creationId xmlns:a16="http://schemas.microsoft.com/office/drawing/2014/main" id="{C32FB8FD-E8A6-4AFF-3D6F-92B8289F7D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4965" y="1980160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63" name="Line 840">
            <a:extLst>
              <a:ext uri="{FF2B5EF4-FFF2-40B4-BE49-F238E27FC236}">
                <a16:creationId xmlns:a16="http://schemas.microsoft.com/office/drawing/2014/main" id="{24C0421D-93FB-7A07-9639-9D632327A8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88032" y="2002316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64" name="Line 841">
            <a:extLst>
              <a:ext uri="{FF2B5EF4-FFF2-40B4-BE49-F238E27FC236}">
                <a16:creationId xmlns:a16="http://schemas.microsoft.com/office/drawing/2014/main" id="{660148C0-151E-5317-F653-674B2818A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7570" y="1980160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65" name="Line 842">
            <a:extLst>
              <a:ext uri="{FF2B5EF4-FFF2-40B4-BE49-F238E27FC236}">
                <a16:creationId xmlns:a16="http://schemas.microsoft.com/office/drawing/2014/main" id="{F84EC1B9-74F7-C34F-9065-EB723E5088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88032" y="2002316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66" name="Line 843">
            <a:extLst>
              <a:ext uri="{FF2B5EF4-FFF2-40B4-BE49-F238E27FC236}">
                <a16:creationId xmlns:a16="http://schemas.microsoft.com/office/drawing/2014/main" id="{D6014003-21F7-C8BA-3395-2A6D4FD979ED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8032" y="1980160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67" name="Line 844">
            <a:extLst>
              <a:ext uri="{FF2B5EF4-FFF2-40B4-BE49-F238E27FC236}">
                <a16:creationId xmlns:a16="http://schemas.microsoft.com/office/drawing/2014/main" id="{CE58F32C-4AA5-08CF-5BB9-438B1B08BE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69796" y="2002316"/>
            <a:ext cx="3517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68" name="Line 845">
            <a:extLst>
              <a:ext uri="{FF2B5EF4-FFF2-40B4-BE49-F238E27FC236}">
                <a16:creationId xmlns:a16="http://schemas.microsoft.com/office/drawing/2014/main" id="{513190CB-9231-FBB1-25E7-418B8B317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8590635" y="1980160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69" name="Line 846">
            <a:extLst>
              <a:ext uri="{FF2B5EF4-FFF2-40B4-BE49-F238E27FC236}">
                <a16:creationId xmlns:a16="http://schemas.microsoft.com/office/drawing/2014/main" id="{77137F36-98ED-F762-E7E9-3D2D225FCE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73704" y="2002316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70" name="Line 847">
            <a:extLst>
              <a:ext uri="{FF2B5EF4-FFF2-40B4-BE49-F238E27FC236}">
                <a16:creationId xmlns:a16="http://schemas.microsoft.com/office/drawing/2014/main" id="{DCF44A13-BCC1-D052-E6B1-8E243C4523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1518" y="1980160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71" name="Line 848">
            <a:extLst>
              <a:ext uri="{FF2B5EF4-FFF2-40B4-BE49-F238E27FC236}">
                <a16:creationId xmlns:a16="http://schemas.microsoft.com/office/drawing/2014/main" id="{BD9BE67C-7220-925A-049C-4DF1764027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64585" y="2002316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72" name="Line 849">
            <a:extLst>
              <a:ext uri="{FF2B5EF4-FFF2-40B4-BE49-F238E27FC236}">
                <a16:creationId xmlns:a16="http://schemas.microsoft.com/office/drawing/2014/main" id="{15E8E43C-8325-5BC6-549F-765AD24461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3704" y="1980160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73" name="Line 850">
            <a:extLst>
              <a:ext uri="{FF2B5EF4-FFF2-40B4-BE49-F238E27FC236}">
                <a16:creationId xmlns:a16="http://schemas.microsoft.com/office/drawing/2014/main" id="{9E8C6EA3-D511-6FA1-FE7F-1ADFD0B31A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55468" y="2002316"/>
            <a:ext cx="3517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74" name="Line 851">
            <a:extLst>
              <a:ext uri="{FF2B5EF4-FFF2-40B4-BE49-F238E27FC236}">
                <a16:creationId xmlns:a16="http://schemas.microsoft.com/office/drawing/2014/main" id="{C7655184-7B9B-4067-038A-A735660ED1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564585" y="1980160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75" name="Line 852">
            <a:extLst>
              <a:ext uri="{FF2B5EF4-FFF2-40B4-BE49-F238E27FC236}">
                <a16:creationId xmlns:a16="http://schemas.microsoft.com/office/drawing/2014/main" id="{B0417087-6558-3D07-4C8A-A55CF4FEE4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5048" y="2002316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76" name="Line 853">
            <a:extLst>
              <a:ext uri="{FF2B5EF4-FFF2-40B4-BE49-F238E27FC236}">
                <a16:creationId xmlns:a16="http://schemas.microsoft.com/office/drawing/2014/main" id="{30D726AF-D533-7166-7ADD-94CFC6BFAD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5048" y="1980160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77" name="Line 854">
            <a:extLst>
              <a:ext uri="{FF2B5EF4-FFF2-40B4-BE49-F238E27FC236}">
                <a16:creationId xmlns:a16="http://schemas.microsoft.com/office/drawing/2014/main" id="{107DB5F1-6479-C286-C5EB-9398E575B8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26811" y="2002316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78" name="Line 855">
            <a:extLst>
              <a:ext uri="{FF2B5EF4-FFF2-40B4-BE49-F238E27FC236}">
                <a16:creationId xmlns:a16="http://schemas.microsoft.com/office/drawing/2014/main" id="{5D263139-AD69-187F-589C-F9FFCCBDE0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6811" y="1964818"/>
            <a:ext cx="0" cy="49431"/>
          </a:xfrm>
          <a:prstGeom prst="line">
            <a:avLst/>
          </a:prstGeom>
          <a:noFill/>
          <a:ln w="9525" cap="flat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79" name="Line 856">
            <a:extLst>
              <a:ext uri="{FF2B5EF4-FFF2-40B4-BE49-F238E27FC236}">
                <a16:creationId xmlns:a16="http://schemas.microsoft.com/office/drawing/2014/main" id="{C56891F8-EF39-52FE-91F2-408BDCE128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09879" y="1986978"/>
            <a:ext cx="3517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80" name="Line 857">
            <a:extLst>
              <a:ext uri="{FF2B5EF4-FFF2-40B4-BE49-F238E27FC236}">
                <a16:creationId xmlns:a16="http://schemas.microsoft.com/office/drawing/2014/main" id="{30BE88CE-6980-F6E9-918F-BAB3D723A8FE}"/>
              </a:ext>
            </a:extLst>
          </p:cNvPr>
          <p:cNvSpPr>
            <a:spLocks noChangeShapeType="1"/>
          </p:cNvSpPr>
          <p:nvPr/>
        </p:nvSpPr>
        <p:spPr bwMode="auto">
          <a:xfrm>
            <a:off x="8412188" y="1915387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81" name="Line 858">
            <a:extLst>
              <a:ext uri="{FF2B5EF4-FFF2-40B4-BE49-F238E27FC236}">
                <a16:creationId xmlns:a16="http://schemas.microsoft.com/office/drawing/2014/main" id="{641B8628-E58E-7FAA-B6AC-92D8288062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95255" y="1942660"/>
            <a:ext cx="3517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82" name="Line 859">
            <a:extLst>
              <a:ext uri="{FF2B5EF4-FFF2-40B4-BE49-F238E27FC236}">
                <a16:creationId xmlns:a16="http://schemas.microsoft.com/office/drawing/2014/main" id="{F59991E8-5477-AA1A-DF7F-2AE179C09ECA}"/>
              </a:ext>
            </a:extLst>
          </p:cNvPr>
          <p:cNvSpPr>
            <a:spLocks noChangeShapeType="1"/>
          </p:cNvSpPr>
          <p:nvPr/>
        </p:nvSpPr>
        <p:spPr bwMode="auto">
          <a:xfrm>
            <a:off x="8175123" y="1833571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83" name="Line 860">
            <a:extLst>
              <a:ext uri="{FF2B5EF4-FFF2-40B4-BE49-F238E27FC236}">
                <a16:creationId xmlns:a16="http://schemas.microsoft.com/office/drawing/2014/main" id="{3261C2ED-B74D-14C0-BB5A-2E2508FF99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58189" y="1855730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84" name="Line 861">
            <a:extLst>
              <a:ext uri="{FF2B5EF4-FFF2-40B4-BE49-F238E27FC236}">
                <a16:creationId xmlns:a16="http://schemas.microsoft.com/office/drawing/2014/main" id="{33BF91A4-1887-B5AC-C7DB-44A0C5A6963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14614" y="1743232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85" name="Line 862">
            <a:extLst>
              <a:ext uri="{FF2B5EF4-FFF2-40B4-BE49-F238E27FC236}">
                <a16:creationId xmlns:a16="http://schemas.microsoft.com/office/drawing/2014/main" id="{5903CC2E-2704-53DB-7EBE-4296ED0020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96379" y="1768801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86" name="Line 863">
            <a:extLst>
              <a:ext uri="{FF2B5EF4-FFF2-40B4-BE49-F238E27FC236}">
                <a16:creationId xmlns:a16="http://schemas.microsoft.com/office/drawing/2014/main" id="{55DC692B-A54D-A5C1-99E8-2ED8C5200FD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67129" y="1644371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87" name="Line 864">
            <a:extLst>
              <a:ext uri="{FF2B5EF4-FFF2-40B4-BE49-F238E27FC236}">
                <a16:creationId xmlns:a16="http://schemas.microsoft.com/office/drawing/2014/main" id="{8C02C957-2C1F-1834-CEC9-6FE7EC6C80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47590" y="1668234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88" name="Line 865">
            <a:extLst>
              <a:ext uri="{FF2B5EF4-FFF2-40B4-BE49-F238E27FC236}">
                <a16:creationId xmlns:a16="http://schemas.microsoft.com/office/drawing/2014/main" id="{C152CC76-9CAB-3C0B-6D2F-0F114927F8E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73642" y="1644371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89" name="Line 866">
            <a:extLst>
              <a:ext uri="{FF2B5EF4-FFF2-40B4-BE49-F238E27FC236}">
                <a16:creationId xmlns:a16="http://schemas.microsoft.com/office/drawing/2014/main" id="{781FD392-2275-1CE7-D63B-8E8A062E2A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52801" y="1668234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90" name="Line 867">
            <a:extLst>
              <a:ext uri="{FF2B5EF4-FFF2-40B4-BE49-F238E27FC236}">
                <a16:creationId xmlns:a16="http://schemas.microsoft.com/office/drawing/2014/main" id="{D5D9F487-868E-2889-7F1B-7A73F8E09CFD}"/>
              </a:ext>
            </a:extLst>
          </p:cNvPr>
          <p:cNvSpPr>
            <a:spLocks noChangeShapeType="1"/>
          </p:cNvSpPr>
          <p:nvPr/>
        </p:nvSpPr>
        <p:spPr bwMode="auto">
          <a:xfrm>
            <a:off x="7583766" y="1606872"/>
            <a:ext cx="0" cy="46022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91" name="Line 868">
            <a:extLst>
              <a:ext uri="{FF2B5EF4-FFF2-40B4-BE49-F238E27FC236}">
                <a16:creationId xmlns:a16="http://schemas.microsoft.com/office/drawing/2014/main" id="{B3F55E62-14DF-3753-4F5D-AFF0481D9B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66833" y="1630736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92" name="Line 869">
            <a:extLst>
              <a:ext uri="{FF2B5EF4-FFF2-40B4-BE49-F238E27FC236}">
                <a16:creationId xmlns:a16="http://schemas.microsoft.com/office/drawing/2014/main" id="{34885A1B-5523-D674-0C26-A1EFB06F7E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4221" y="1547215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93" name="Line 870">
            <a:extLst>
              <a:ext uri="{FF2B5EF4-FFF2-40B4-BE49-F238E27FC236}">
                <a16:creationId xmlns:a16="http://schemas.microsoft.com/office/drawing/2014/main" id="{2B7F13F3-10D4-F29E-53DC-5D393C5F87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7288" y="1569372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94" name="Line 871">
            <a:extLst>
              <a:ext uri="{FF2B5EF4-FFF2-40B4-BE49-F238E27FC236}">
                <a16:creationId xmlns:a16="http://schemas.microsoft.com/office/drawing/2014/main" id="{261FECDF-E4E6-B673-AD81-13C51B2B84AF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8881" y="1494375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95" name="Line 872">
            <a:extLst>
              <a:ext uri="{FF2B5EF4-FFF2-40B4-BE49-F238E27FC236}">
                <a16:creationId xmlns:a16="http://schemas.microsoft.com/office/drawing/2014/main" id="{B83E21FE-5DE9-BD37-F541-3689B1AE2C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08039" y="1521646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1496" name="Straight Connector 1495">
            <a:extLst>
              <a:ext uri="{FF2B5EF4-FFF2-40B4-BE49-F238E27FC236}">
                <a16:creationId xmlns:a16="http://schemas.microsoft.com/office/drawing/2014/main" id="{C695ECE9-5280-F6C1-5E29-C9A085649669}"/>
              </a:ext>
            </a:extLst>
          </p:cNvPr>
          <p:cNvCxnSpPr>
            <a:cxnSpLocks/>
          </p:cNvCxnSpPr>
          <p:nvPr/>
        </p:nvCxnSpPr>
        <p:spPr>
          <a:xfrm>
            <a:off x="8448660" y="1760278"/>
            <a:ext cx="0" cy="187703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97" name="Straight Connector 1496">
            <a:extLst>
              <a:ext uri="{FF2B5EF4-FFF2-40B4-BE49-F238E27FC236}">
                <a16:creationId xmlns:a16="http://schemas.microsoft.com/office/drawing/2014/main" id="{345E42AE-15D5-6570-0967-74E597D4E854}"/>
              </a:ext>
            </a:extLst>
          </p:cNvPr>
          <p:cNvCxnSpPr>
            <a:cxnSpLocks/>
          </p:cNvCxnSpPr>
          <p:nvPr/>
        </p:nvCxnSpPr>
        <p:spPr>
          <a:xfrm flipH="1">
            <a:off x="9188747" y="1933364"/>
            <a:ext cx="1027" cy="170387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98" name="Freeform: Shape 1497">
            <a:extLst>
              <a:ext uri="{FF2B5EF4-FFF2-40B4-BE49-F238E27FC236}">
                <a16:creationId xmlns:a16="http://schemas.microsoft.com/office/drawing/2014/main" id="{F2D58CD8-FA9F-98D1-0029-3BBDC0C00425}"/>
              </a:ext>
            </a:extLst>
          </p:cNvPr>
          <p:cNvSpPr/>
          <p:nvPr/>
        </p:nvSpPr>
        <p:spPr>
          <a:xfrm>
            <a:off x="6935051" y="1502473"/>
            <a:ext cx="37233" cy="15038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99" name="Freeform: Shape 1498">
            <a:extLst>
              <a:ext uri="{FF2B5EF4-FFF2-40B4-BE49-F238E27FC236}">
                <a16:creationId xmlns:a16="http://schemas.microsoft.com/office/drawing/2014/main" id="{345843CE-03F9-F6E3-F8B2-7D154A80A51D}"/>
              </a:ext>
            </a:extLst>
          </p:cNvPr>
          <p:cNvSpPr/>
          <p:nvPr/>
        </p:nvSpPr>
        <p:spPr>
          <a:xfrm>
            <a:off x="6935051" y="1715867"/>
            <a:ext cx="37233" cy="15038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00" name="Freeform: Shape 1499">
            <a:extLst>
              <a:ext uri="{FF2B5EF4-FFF2-40B4-BE49-F238E27FC236}">
                <a16:creationId xmlns:a16="http://schemas.microsoft.com/office/drawing/2014/main" id="{1AC85053-91B0-C21D-18FF-CE8E2073DD1C}"/>
              </a:ext>
            </a:extLst>
          </p:cNvPr>
          <p:cNvSpPr/>
          <p:nvPr/>
        </p:nvSpPr>
        <p:spPr>
          <a:xfrm>
            <a:off x="6935051" y="1929411"/>
            <a:ext cx="37233" cy="15038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01" name="Freeform: Shape 1500">
            <a:extLst>
              <a:ext uri="{FF2B5EF4-FFF2-40B4-BE49-F238E27FC236}">
                <a16:creationId xmlns:a16="http://schemas.microsoft.com/office/drawing/2014/main" id="{BFBBC2D3-6869-73B5-F505-5A46E8D063CB}"/>
              </a:ext>
            </a:extLst>
          </p:cNvPr>
          <p:cNvSpPr/>
          <p:nvPr/>
        </p:nvSpPr>
        <p:spPr>
          <a:xfrm>
            <a:off x="6935051" y="2142956"/>
            <a:ext cx="37233" cy="15038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02" name="Freeform: Shape 1501">
            <a:extLst>
              <a:ext uri="{FF2B5EF4-FFF2-40B4-BE49-F238E27FC236}">
                <a16:creationId xmlns:a16="http://schemas.microsoft.com/office/drawing/2014/main" id="{B0516877-1D71-C8A5-BE38-1458A0E810C3}"/>
              </a:ext>
            </a:extLst>
          </p:cNvPr>
          <p:cNvSpPr/>
          <p:nvPr/>
        </p:nvSpPr>
        <p:spPr>
          <a:xfrm>
            <a:off x="6935051" y="2356348"/>
            <a:ext cx="37233" cy="15038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03" name="Freeform: Shape 1502">
            <a:extLst>
              <a:ext uri="{FF2B5EF4-FFF2-40B4-BE49-F238E27FC236}">
                <a16:creationId xmlns:a16="http://schemas.microsoft.com/office/drawing/2014/main" id="{0DFCBB2F-E51A-2684-B272-D0EB7B6428F1}"/>
              </a:ext>
            </a:extLst>
          </p:cNvPr>
          <p:cNvSpPr/>
          <p:nvPr/>
        </p:nvSpPr>
        <p:spPr>
          <a:xfrm>
            <a:off x="6935051" y="2569892"/>
            <a:ext cx="37233" cy="15038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04" name="Freeform: Shape 1503">
            <a:extLst>
              <a:ext uri="{FF2B5EF4-FFF2-40B4-BE49-F238E27FC236}">
                <a16:creationId xmlns:a16="http://schemas.microsoft.com/office/drawing/2014/main" id="{3E26B42B-ED97-3028-0461-B3533234AE82}"/>
              </a:ext>
            </a:extLst>
          </p:cNvPr>
          <p:cNvSpPr/>
          <p:nvPr/>
        </p:nvSpPr>
        <p:spPr>
          <a:xfrm>
            <a:off x="6935051" y="2996830"/>
            <a:ext cx="37233" cy="15038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05" name="Freeform: Shape 1504">
            <a:extLst>
              <a:ext uri="{FF2B5EF4-FFF2-40B4-BE49-F238E27FC236}">
                <a16:creationId xmlns:a16="http://schemas.microsoft.com/office/drawing/2014/main" id="{B3B169A3-3FEE-ED87-74FE-D07201044728}"/>
              </a:ext>
            </a:extLst>
          </p:cNvPr>
          <p:cNvSpPr/>
          <p:nvPr/>
        </p:nvSpPr>
        <p:spPr>
          <a:xfrm>
            <a:off x="6935051" y="3210374"/>
            <a:ext cx="37233" cy="15038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06" name="Freeform: Shape 1505">
            <a:extLst>
              <a:ext uri="{FF2B5EF4-FFF2-40B4-BE49-F238E27FC236}">
                <a16:creationId xmlns:a16="http://schemas.microsoft.com/office/drawing/2014/main" id="{BBFF3053-95C5-0EE5-6A4E-F87302305148}"/>
              </a:ext>
            </a:extLst>
          </p:cNvPr>
          <p:cNvSpPr/>
          <p:nvPr/>
        </p:nvSpPr>
        <p:spPr>
          <a:xfrm>
            <a:off x="6935051" y="3423767"/>
            <a:ext cx="37233" cy="15038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07" name="Freeform: Shape 1506">
            <a:extLst>
              <a:ext uri="{FF2B5EF4-FFF2-40B4-BE49-F238E27FC236}">
                <a16:creationId xmlns:a16="http://schemas.microsoft.com/office/drawing/2014/main" id="{EE4D817E-52B9-D651-EDED-B11F6DC55071}"/>
              </a:ext>
            </a:extLst>
          </p:cNvPr>
          <p:cNvSpPr/>
          <p:nvPr/>
        </p:nvSpPr>
        <p:spPr>
          <a:xfrm>
            <a:off x="6935051" y="3637312"/>
            <a:ext cx="37233" cy="15038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08" name="Freeform: Shape 1507">
            <a:extLst>
              <a:ext uri="{FF2B5EF4-FFF2-40B4-BE49-F238E27FC236}">
                <a16:creationId xmlns:a16="http://schemas.microsoft.com/office/drawing/2014/main" id="{265763D5-150D-7273-12C4-BAC0820CCD02}"/>
              </a:ext>
            </a:extLst>
          </p:cNvPr>
          <p:cNvSpPr/>
          <p:nvPr/>
        </p:nvSpPr>
        <p:spPr>
          <a:xfrm>
            <a:off x="6935051" y="2783436"/>
            <a:ext cx="37233" cy="15038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09" name="Freeform: Shape 1508">
            <a:extLst>
              <a:ext uri="{FF2B5EF4-FFF2-40B4-BE49-F238E27FC236}">
                <a16:creationId xmlns:a16="http://schemas.microsoft.com/office/drawing/2014/main" id="{59922617-0517-FA58-B991-75CFBF9B6175}"/>
              </a:ext>
            </a:extLst>
          </p:cNvPr>
          <p:cNvSpPr/>
          <p:nvPr/>
        </p:nvSpPr>
        <p:spPr>
          <a:xfrm>
            <a:off x="6972283" y="3637313"/>
            <a:ext cx="11492" cy="48724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10" name="Freeform: Shape 1509">
            <a:extLst>
              <a:ext uri="{FF2B5EF4-FFF2-40B4-BE49-F238E27FC236}">
                <a16:creationId xmlns:a16="http://schemas.microsoft.com/office/drawing/2014/main" id="{25E9A337-ECBB-EB1D-A84A-8F18FCD8956A}"/>
              </a:ext>
            </a:extLst>
          </p:cNvPr>
          <p:cNvSpPr/>
          <p:nvPr/>
        </p:nvSpPr>
        <p:spPr>
          <a:xfrm>
            <a:off x="8449308" y="3637313"/>
            <a:ext cx="11492" cy="48724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11" name="Freeform: Shape 1510">
            <a:extLst>
              <a:ext uri="{FF2B5EF4-FFF2-40B4-BE49-F238E27FC236}">
                <a16:creationId xmlns:a16="http://schemas.microsoft.com/office/drawing/2014/main" id="{C08D285D-C852-BF1B-9542-DFB5FF093436}"/>
              </a:ext>
            </a:extLst>
          </p:cNvPr>
          <p:cNvSpPr/>
          <p:nvPr/>
        </p:nvSpPr>
        <p:spPr>
          <a:xfrm>
            <a:off x="7341540" y="3637313"/>
            <a:ext cx="11492" cy="48724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12" name="Freeform: Shape 1511">
            <a:extLst>
              <a:ext uri="{FF2B5EF4-FFF2-40B4-BE49-F238E27FC236}">
                <a16:creationId xmlns:a16="http://schemas.microsoft.com/office/drawing/2014/main" id="{2C4F97D4-787B-1EEA-0E97-058F5847496C}"/>
              </a:ext>
            </a:extLst>
          </p:cNvPr>
          <p:cNvSpPr/>
          <p:nvPr/>
        </p:nvSpPr>
        <p:spPr>
          <a:xfrm>
            <a:off x="9926332" y="3637313"/>
            <a:ext cx="11492" cy="48724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13" name="Freeform: Shape 1512">
            <a:extLst>
              <a:ext uri="{FF2B5EF4-FFF2-40B4-BE49-F238E27FC236}">
                <a16:creationId xmlns:a16="http://schemas.microsoft.com/office/drawing/2014/main" id="{431D84A2-EFB0-197B-92A7-3CD8D21AA93A}"/>
              </a:ext>
            </a:extLst>
          </p:cNvPr>
          <p:cNvSpPr/>
          <p:nvPr/>
        </p:nvSpPr>
        <p:spPr>
          <a:xfrm>
            <a:off x="9187820" y="3637313"/>
            <a:ext cx="11492" cy="48724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14" name="Freeform: Shape 1513">
            <a:extLst>
              <a:ext uri="{FF2B5EF4-FFF2-40B4-BE49-F238E27FC236}">
                <a16:creationId xmlns:a16="http://schemas.microsoft.com/office/drawing/2014/main" id="{CBEF15C7-F089-2D02-01E5-229EBB1E99BA}"/>
              </a:ext>
            </a:extLst>
          </p:cNvPr>
          <p:cNvSpPr/>
          <p:nvPr/>
        </p:nvSpPr>
        <p:spPr>
          <a:xfrm>
            <a:off x="10664844" y="3637313"/>
            <a:ext cx="11492" cy="48724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15" name="Freeform: Shape 1514">
            <a:extLst>
              <a:ext uri="{FF2B5EF4-FFF2-40B4-BE49-F238E27FC236}">
                <a16:creationId xmlns:a16="http://schemas.microsoft.com/office/drawing/2014/main" id="{E8BA5708-9FEE-4890-5931-EE4912922EB1}"/>
              </a:ext>
            </a:extLst>
          </p:cNvPr>
          <p:cNvSpPr/>
          <p:nvPr/>
        </p:nvSpPr>
        <p:spPr>
          <a:xfrm>
            <a:off x="11034101" y="3637313"/>
            <a:ext cx="11492" cy="48724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16" name="Freeform: Shape 1515">
            <a:extLst>
              <a:ext uri="{FF2B5EF4-FFF2-40B4-BE49-F238E27FC236}">
                <a16:creationId xmlns:a16="http://schemas.microsoft.com/office/drawing/2014/main" id="{79934816-AB6A-18B2-8465-E098FE23218B}"/>
              </a:ext>
            </a:extLst>
          </p:cNvPr>
          <p:cNvSpPr/>
          <p:nvPr/>
        </p:nvSpPr>
        <p:spPr>
          <a:xfrm>
            <a:off x="11403358" y="3637313"/>
            <a:ext cx="11492" cy="48724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17" name="TextBox 1516">
            <a:extLst>
              <a:ext uri="{FF2B5EF4-FFF2-40B4-BE49-F238E27FC236}">
                <a16:creationId xmlns:a16="http://schemas.microsoft.com/office/drawing/2014/main" id="{7D7070DF-59E4-A6EF-6967-63BC4114E82E}"/>
              </a:ext>
            </a:extLst>
          </p:cNvPr>
          <p:cNvSpPr txBox="1"/>
          <p:nvPr/>
        </p:nvSpPr>
        <p:spPr>
          <a:xfrm>
            <a:off x="6840678" y="3659354"/>
            <a:ext cx="263214" cy="261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1518" name="TextBox 1517">
            <a:extLst>
              <a:ext uri="{FF2B5EF4-FFF2-40B4-BE49-F238E27FC236}">
                <a16:creationId xmlns:a16="http://schemas.microsoft.com/office/drawing/2014/main" id="{785D2A6C-6540-7B80-9649-610A084BE7E8}"/>
              </a:ext>
            </a:extLst>
          </p:cNvPr>
          <p:cNvSpPr txBox="1"/>
          <p:nvPr/>
        </p:nvSpPr>
        <p:spPr>
          <a:xfrm>
            <a:off x="7211328" y="3659354"/>
            <a:ext cx="263214" cy="261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</a:t>
            </a:r>
          </a:p>
        </p:txBody>
      </p:sp>
      <p:sp>
        <p:nvSpPr>
          <p:cNvPr id="1519" name="TextBox 1518">
            <a:extLst>
              <a:ext uri="{FF2B5EF4-FFF2-40B4-BE49-F238E27FC236}">
                <a16:creationId xmlns:a16="http://schemas.microsoft.com/office/drawing/2014/main" id="{6028EB23-C545-746D-8B4D-57F359EF3A49}"/>
              </a:ext>
            </a:extLst>
          </p:cNvPr>
          <p:cNvSpPr txBox="1"/>
          <p:nvPr/>
        </p:nvSpPr>
        <p:spPr>
          <a:xfrm>
            <a:off x="7578464" y="3659354"/>
            <a:ext cx="263214" cy="261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6</a:t>
            </a:r>
          </a:p>
        </p:txBody>
      </p:sp>
      <p:sp>
        <p:nvSpPr>
          <p:cNvPr id="1520" name="TextBox 1519">
            <a:extLst>
              <a:ext uri="{FF2B5EF4-FFF2-40B4-BE49-F238E27FC236}">
                <a16:creationId xmlns:a16="http://schemas.microsoft.com/office/drawing/2014/main" id="{8D34CBB1-8904-E600-1C34-2E8370A7AE88}"/>
              </a:ext>
            </a:extLst>
          </p:cNvPr>
          <p:cNvSpPr txBox="1"/>
          <p:nvPr/>
        </p:nvSpPr>
        <p:spPr>
          <a:xfrm>
            <a:off x="7945600" y="3659354"/>
            <a:ext cx="263214" cy="261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9</a:t>
            </a:r>
          </a:p>
        </p:txBody>
      </p:sp>
      <p:sp>
        <p:nvSpPr>
          <p:cNvPr id="1521" name="TextBox 1520">
            <a:extLst>
              <a:ext uri="{FF2B5EF4-FFF2-40B4-BE49-F238E27FC236}">
                <a16:creationId xmlns:a16="http://schemas.microsoft.com/office/drawing/2014/main" id="{27446561-8CBC-3563-ACC0-ACD7280528C8}"/>
              </a:ext>
            </a:extLst>
          </p:cNvPr>
          <p:cNvSpPr txBox="1"/>
          <p:nvPr/>
        </p:nvSpPr>
        <p:spPr>
          <a:xfrm>
            <a:off x="8276564" y="3659354"/>
            <a:ext cx="341761" cy="261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12</a:t>
            </a:r>
          </a:p>
        </p:txBody>
      </p:sp>
      <p:sp>
        <p:nvSpPr>
          <p:cNvPr id="1522" name="TextBox 1521">
            <a:extLst>
              <a:ext uri="{FF2B5EF4-FFF2-40B4-BE49-F238E27FC236}">
                <a16:creationId xmlns:a16="http://schemas.microsoft.com/office/drawing/2014/main" id="{65AE2916-432B-0EB6-E3DA-95356E6AD07E}"/>
              </a:ext>
            </a:extLst>
          </p:cNvPr>
          <p:cNvSpPr txBox="1"/>
          <p:nvPr/>
        </p:nvSpPr>
        <p:spPr>
          <a:xfrm>
            <a:off x="9019380" y="3659354"/>
            <a:ext cx="341761" cy="261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18</a:t>
            </a:r>
          </a:p>
        </p:txBody>
      </p:sp>
      <p:sp>
        <p:nvSpPr>
          <p:cNvPr id="1523" name="TextBox 1522">
            <a:extLst>
              <a:ext uri="{FF2B5EF4-FFF2-40B4-BE49-F238E27FC236}">
                <a16:creationId xmlns:a16="http://schemas.microsoft.com/office/drawing/2014/main" id="{4561E272-8E9D-F8EF-183D-2E39E49772FC}"/>
              </a:ext>
            </a:extLst>
          </p:cNvPr>
          <p:cNvSpPr txBox="1"/>
          <p:nvPr/>
        </p:nvSpPr>
        <p:spPr>
          <a:xfrm>
            <a:off x="9388855" y="3659354"/>
            <a:ext cx="341761" cy="261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21</a:t>
            </a:r>
          </a:p>
        </p:txBody>
      </p:sp>
      <p:sp>
        <p:nvSpPr>
          <p:cNvPr id="1524" name="TextBox 1523">
            <a:extLst>
              <a:ext uri="{FF2B5EF4-FFF2-40B4-BE49-F238E27FC236}">
                <a16:creationId xmlns:a16="http://schemas.microsoft.com/office/drawing/2014/main" id="{71A1E7D5-2528-4468-8D43-FA7279AF8F69}"/>
              </a:ext>
            </a:extLst>
          </p:cNvPr>
          <p:cNvSpPr txBox="1"/>
          <p:nvPr/>
        </p:nvSpPr>
        <p:spPr>
          <a:xfrm>
            <a:off x="9758331" y="3659354"/>
            <a:ext cx="341761" cy="261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24</a:t>
            </a:r>
          </a:p>
        </p:txBody>
      </p:sp>
      <p:sp>
        <p:nvSpPr>
          <p:cNvPr id="1525" name="TextBox 1524">
            <a:extLst>
              <a:ext uri="{FF2B5EF4-FFF2-40B4-BE49-F238E27FC236}">
                <a16:creationId xmlns:a16="http://schemas.microsoft.com/office/drawing/2014/main" id="{33B878EA-B45D-094D-278B-DC63AD3B0413}"/>
              </a:ext>
            </a:extLst>
          </p:cNvPr>
          <p:cNvSpPr txBox="1"/>
          <p:nvPr/>
        </p:nvSpPr>
        <p:spPr>
          <a:xfrm>
            <a:off x="11232363" y="3659354"/>
            <a:ext cx="341761" cy="261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36</a:t>
            </a:r>
          </a:p>
        </p:txBody>
      </p:sp>
      <p:sp>
        <p:nvSpPr>
          <p:cNvPr id="1532" name="TextBox 1531">
            <a:extLst>
              <a:ext uri="{FF2B5EF4-FFF2-40B4-BE49-F238E27FC236}">
                <a16:creationId xmlns:a16="http://schemas.microsoft.com/office/drawing/2014/main" id="{76A9DB34-79E8-282F-8CE4-43F7A730562B}"/>
              </a:ext>
            </a:extLst>
          </p:cNvPr>
          <p:cNvSpPr txBox="1"/>
          <p:nvPr/>
        </p:nvSpPr>
        <p:spPr>
          <a:xfrm>
            <a:off x="8217843" y="3818853"/>
            <a:ext cx="1939955" cy="261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Months since randomization</a:t>
            </a:r>
          </a:p>
        </p:txBody>
      </p:sp>
      <p:sp>
        <p:nvSpPr>
          <p:cNvPr id="1534" name="TextBox 1533">
            <a:extLst>
              <a:ext uri="{FF2B5EF4-FFF2-40B4-BE49-F238E27FC236}">
                <a16:creationId xmlns:a16="http://schemas.microsoft.com/office/drawing/2014/main" id="{12781A1A-0612-A9CB-0B23-DB15926B4DDE}"/>
              </a:ext>
            </a:extLst>
          </p:cNvPr>
          <p:cNvSpPr txBox="1"/>
          <p:nvPr/>
        </p:nvSpPr>
        <p:spPr>
          <a:xfrm>
            <a:off x="10131672" y="3659354"/>
            <a:ext cx="341761" cy="261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27</a:t>
            </a:r>
          </a:p>
        </p:txBody>
      </p:sp>
      <p:sp>
        <p:nvSpPr>
          <p:cNvPr id="1535" name="TextBox 1534">
            <a:extLst>
              <a:ext uri="{FF2B5EF4-FFF2-40B4-BE49-F238E27FC236}">
                <a16:creationId xmlns:a16="http://schemas.microsoft.com/office/drawing/2014/main" id="{E441EB88-DBF1-151E-4EEE-0370DB54339F}"/>
              </a:ext>
            </a:extLst>
          </p:cNvPr>
          <p:cNvSpPr txBox="1"/>
          <p:nvPr/>
        </p:nvSpPr>
        <p:spPr>
          <a:xfrm>
            <a:off x="10489546" y="3659354"/>
            <a:ext cx="341761" cy="261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30</a:t>
            </a:r>
          </a:p>
        </p:txBody>
      </p:sp>
      <p:sp>
        <p:nvSpPr>
          <p:cNvPr id="1536" name="TextBox 1535">
            <a:extLst>
              <a:ext uri="{FF2B5EF4-FFF2-40B4-BE49-F238E27FC236}">
                <a16:creationId xmlns:a16="http://schemas.microsoft.com/office/drawing/2014/main" id="{8362B13E-797C-D997-E627-369235C632FC}"/>
              </a:ext>
            </a:extLst>
          </p:cNvPr>
          <p:cNvSpPr txBox="1"/>
          <p:nvPr/>
        </p:nvSpPr>
        <p:spPr>
          <a:xfrm>
            <a:off x="10866756" y="3659354"/>
            <a:ext cx="341761" cy="261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rPr>
              <a:t>3</a:t>
            </a: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rPr>
              <a:t>3</a:t>
            </a:r>
            <a:endParaRPr kumimoji="0" lang="en-GB" sz="1100" b="0" i="0" u="none" strike="noStrike" kern="1200" cap="none" spc="0" normalizeH="0" baseline="0" noProof="0">
              <a:ln/>
              <a:solidFill>
                <a:srgbClr val="01010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1537" name="Freeform: Shape 1536">
            <a:extLst>
              <a:ext uri="{FF2B5EF4-FFF2-40B4-BE49-F238E27FC236}">
                <a16:creationId xmlns:a16="http://schemas.microsoft.com/office/drawing/2014/main" id="{6F37EC75-5AC1-5B19-6534-A0C21F949B6A}"/>
              </a:ext>
            </a:extLst>
          </p:cNvPr>
          <p:cNvSpPr/>
          <p:nvPr/>
        </p:nvSpPr>
        <p:spPr>
          <a:xfrm>
            <a:off x="7710796" y="3637313"/>
            <a:ext cx="11492" cy="48724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38" name="Freeform: Shape 1537">
            <a:extLst>
              <a:ext uri="{FF2B5EF4-FFF2-40B4-BE49-F238E27FC236}">
                <a16:creationId xmlns:a16="http://schemas.microsoft.com/office/drawing/2014/main" id="{23E3A8BF-988D-0EBF-F6E6-61D3D805D0FE}"/>
              </a:ext>
            </a:extLst>
          </p:cNvPr>
          <p:cNvSpPr/>
          <p:nvPr/>
        </p:nvSpPr>
        <p:spPr>
          <a:xfrm>
            <a:off x="8080052" y="3637313"/>
            <a:ext cx="11492" cy="48724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39" name="Freeform: Shape 1538">
            <a:extLst>
              <a:ext uri="{FF2B5EF4-FFF2-40B4-BE49-F238E27FC236}">
                <a16:creationId xmlns:a16="http://schemas.microsoft.com/office/drawing/2014/main" id="{82A2DF2E-FF2C-370D-8230-831EB2BC5623}"/>
              </a:ext>
            </a:extLst>
          </p:cNvPr>
          <p:cNvSpPr/>
          <p:nvPr/>
        </p:nvSpPr>
        <p:spPr>
          <a:xfrm>
            <a:off x="8818564" y="3637313"/>
            <a:ext cx="11492" cy="48724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40" name="Freeform: Shape 1539">
            <a:extLst>
              <a:ext uri="{FF2B5EF4-FFF2-40B4-BE49-F238E27FC236}">
                <a16:creationId xmlns:a16="http://schemas.microsoft.com/office/drawing/2014/main" id="{5C9A0566-CD41-DD91-9E9B-880621C6BCF8}"/>
              </a:ext>
            </a:extLst>
          </p:cNvPr>
          <p:cNvSpPr/>
          <p:nvPr/>
        </p:nvSpPr>
        <p:spPr>
          <a:xfrm>
            <a:off x="9557076" y="3637313"/>
            <a:ext cx="11492" cy="48724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41" name="Freeform: Shape 1540">
            <a:extLst>
              <a:ext uri="{FF2B5EF4-FFF2-40B4-BE49-F238E27FC236}">
                <a16:creationId xmlns:a16="http://schemas.microsoft.com/office/drawing/2014/main" id="{A6A6FF25-1925-93A0-E05C-DB07B2F6C386}"/>
              </a:ext>
            </a:extLst>
          </p:cNvPr>
          <p:cNvSpPr/>
          <p:nvPr/>
        </p:nvSpPr>
        <p:spPr>
          <a:xfrm>
            <a:off x="10295588" y="3637313"/>
            <a:ext cx="11492" cy="48724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42" name="TextBox 1541">
            <a:extLst>
              <a:ext uri="{FF2B5EF4-FFF2-40B4-BE49-F238E27FC236}">
                <a16:creationId xmlns:a16="http://schemas.microsoft.com/office/drawing/2014/main" id="{3F7D6A78-7191-B172-3439-9A98372A0C96}"/>
              </a:ext>
            </a:extLst>
          </p:cNvPr>
          <p:cNvSpPr txBox="1"/>
          <p:nvPr/>
        </p:nvSpPr>
        <p:spPr>
          <a:xfrm>
            <a:off x="8649905" y="3659354"/>
            <a:ext cx="341761" cy="261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15</a:t>
            </a:r>
          </a:p>
        </p:txBody>
      </p:sp>
      <p:sp>
        <p:nvSpPr>
          <p:cNvPr id="1576" name="Freeform: Shape 1575">
            <a:extLst>
              <a:ext uri="{FF2B5EF4-FFF2-40B4-BE49-F238E27FC236}">
                <a16:creationId xmlns:a16="http://schemas.microsoft.com/office/drawing/2014/main" id="{168FBDE2-4B0F-6FE8-04D5-B0E879277741}"/>
              </a:ext>
            </a:extLst>
          </p:cNvPr>
          <p:cNvSpPr/>
          <p:nvPr/>
        </p:nvSpPr>
        <p:spPr>
          <a:xfrm>
            <a:off x="6972284" y="1502473"/>
            <a:ext cx="4431074" cy="2134837"/>
          </a:xfrm>
          <a:custGeom>
            <a:avLst/>
            <a:gdLst>
              <a:gd name="connsiteX0" fmla="*/ 0 w 5400435"/>
              <a:gd name="connsiteY0" fmla="*/ 0 h 1988292"/>
              <a:gd name="connsiteX1" fmla="*/ 0 w 5400435"/>
              <a:gd name="connsiteY1" fmla="*/ 1988292 h 1988292"/>
              <a:gd name="connsiteX2" fmla="*/ 5400435 w 5400435"/>
              <a:gd name="connsiteY2" fmla="*/ 1988292 h 198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0435" h="1988292">
                <a:moveTo>
                  <a:pt x="0" y="0"/>
                </a:moveTo>
                <a:lnTo>
                  <a:pt x="0" y="1988292"/>
                </a:lnTo>
                <a:lnTo>
                  <a:pt x="5400435" y="1988292"/>
                </a:lnTo>
              </a:path>
            </a:pathLst>
          </a:custGeom>
          <a:noFill/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05" name="Freeform 327">
            <a:extLst>
              <a:ext uri="{FF2B5EF4-FFF2-40B4-BE49-F238E27FC236}">
                <a16:creationId xmlns:a16="http://schemas.microsoft.com/office/drawing/2014/main" id="{4418F964-6B2F-D640-6336-6F35A9838C0D}"/>
              </a:ext>
            </a:extLst>
          </p:cNvPr>
          <p:cNvSpPr>
            <a:spLocks/>
          </p:cNvSpPr>
          <p:nvPr/>
        </p:nvSpPr>
        <p:spPr bwMode="auto">
          <a:xfrm>
            <a:off x="6970266" y="1502898"/>
            <a:ext cx="4045717" cy="813050"/>
          </a:xfrm>
          <a:custGeom>
            <a:avLst/>
            <a:gdLst>
              <a:gd name="T0" fmla="*/ 45 w 3106"/>
              <a:gd name="T1" fmla="*/ 0 h 477"/>
              <a:gd name="T2" fmla="*/ 91 w 3106"/>
              <a:gd name="T3" fmla="*/ 15 h 477"/>
              <a:gd name="T4" fmla="*/ 126 w 3106"/>
              <a:gd name="T5" fmla="*/ 22 h 477"/>
              <a:gd name="T6" fmla="*/ 194 w 3106"/>
              <a:gd name="T7" fmla="*/ 33 h 477"/>
              <a:gd name="T8" fmla="*/ 272 w 3106"/>
              <a:gd name="T9" fmla="*/ 37 h 477"/>
              <a:gd name="T10" fmla="*/ 298 w 3106"/>
              <a:gd name="T11" fmla="*/ 42 h 477"/>
              <a:gd name="T12" fmla="*/ 364 w 3106"/>
              <a:gd name="T13" fmla="*/ 53 h 477"/>
              <a:gd name="T14" fmla="*/ 430 w 3106"/>
              <a:gd name="T15" fmla="*/ 59 h 477"/>
              <a:gd name="T16" fmla="*/ 472 w 3106"/>
              <a:gd name="T17" fmla="*/ 64 h 477"/>
              <a:gd name="T18" fmla="*/ 516 w 3106"/>
              <a:gd name="T19" fmla="*/ 68 h 477"/>
              <a:gd name="T20" fmla="*/ 562 w 3106"/>
              <a:gd name="T21" fmla="*/ 75 h 477"/>
              <a:gd name="T22" fmla="*/ 615 w 3106"/>
              <a:gd name="T23" fmla="*/ 79 h 477"/>
              <a:gd name="T24" fmla="*/ 648 w 3106"/>
              <a:gd name="T25" fmla="*/ 90 h 477"/>
              <a:gd name="T26" fmla="*/ 657 w 3106"/>
              <a:gd name="T27" fmla="*/ 101 h 477"/>
              <a:gd name="T28" fmla="*/ 684 w 3106"/>
              <a:gd name="T29" fmla="*/ 106 h 477"/>
              <a:gd name="T30" fmla="*/ 783 w 3106"/>
              <a:gd name="T31" fmla="*/ 112 h 477"/>
              <a:gd name="T32" fmla="*/ 800 w 3106"/>
              <a:gd name="T33" fmla="*/ 117 h 477"/>
              <a:gd name="T34" fmla="*/ 816 w 3106"/>
              <a:gd name="T35" fmla="*/ 126 h 477"/>
              <a:gd name="T36" fmla="*/ 823 w 3106"/>
              <a:gd name="T37" fmla="*/ 130 h 477"/>
              <a:gd name="T38" fmla="*/ 834 w 3106"/>
              <a:gd name="T39" fmla="*/ 139 h 477"/>
              <a:gd name="T40" fmla="*/ 864 w 3106"/>
              <a:gd name="T41" fmla="*/ 143 h 477"/>
              <a:gd name="T42" fmla="*/ 895 w 3106"/>
              <a:gd name="T43" fmla="*/ 150 h 477"/>
              <a:gd name="T44" fmla="*/ 948 w 3106"/>
              <a:gd name="T45" fmla="*/ 156 h 477"/>
              <a:gd name="T46" fmla="*/ 986 w 3106"/>
              <a:gd name="T47" fmla="*/ 165 h 477"/>
              <a:gd name="T48" fmla="*/ 994 w 3106"/>
              <a:gd name="T49" fmla="*/ 172 h 477"/>
              <a:gd name="T50" fmla="*/ 1016 w 3106"/>
              <a:gd name="T51" fmla="*/ 176 h 477"/>
              <a:gd name="T52" fmla="*/ 1087 w 3106"/>
              <a:gd name="T53" fmla="*/ 183 h 477"/>
              <a:gd name="T54" fmla="*/ 1118 w 3106"/>
              <a:gd name="T55" fmla="*/ 190 h 477"/>
              <a:gd name="T56" fmla="*/ 1177 w 3106"/>
              <a:gd name="T57" fmla="*/ 192 h 477"/>
              <a:gd name="T58" fmla="*/ 1235 w 3106"/>
              <a:gd name="T59" fmla="*/ 203 h 477"/>
              <a:gd name="T60" fmla="*/ 1257 w 3106"/>
              <a:gd name="T61" fmla="*/ 207 h 477"/>
              <a:gd name="T62" fmla="*/ 1301 w 3106"/>
              <a:gd name="T63" fmla="*/ 216 h 477"/>
              <a:gd name="T64" fmla="*/ 1354 w 3106"/>
              <a:gd name="T65" fmla="*/ 225 h 477"/>
              <a:gd name="T66" fmla="*/ 1415 w 3106"/>
              <a:gd name="T67" fmla="*/ 234 h 477"/>
              <a:gd name="T68" fmla="*/ 1455 w 3106"/>
              <a:gd name="T69" fmla="*/ 240 h 477"/>
              <a:gd name="T70" fmla="*/ 1552 w 3106"/>
              <a:gd name="T71" fmla="*/ 247 h 477"/>
              <a:gd name="T72" fmla="*/ 1587 w 3106"/>
              <a:gd name="T73" fmla="*/ 256 h 477"/>
              <a:gd name="T74" fmla="*/ 1600 w 3106"/>
              <a:gd name="T75" fmla="*/ 265 h 477"/>
              <a:gd name="T76" fmla="*/ 1658 w 3106"/>
              <a:gd name="T77" fmla="*/ 287 h 477"/>
              <a:gd name="T78" fmla="*/ 1675 w 3106"/>
              <a:gd name="T79" fmla="*/ 307 h 477"/>
              <a:gd name="T80" fmla="*/ 1746 w 3106"/>
              <a:gd name="T81" fmla="*/ 313 h 477"/>
              <a:gd name="T82" fmla="*/ 1783 w 3106"/>
              <a:gd name="T83" fmla="*/ 327 h 477"/>
              <a:gd name="T84" fmla="*/ 1812 w 3106"/>
              <a:gd name="T85" fmla="*/ 333 h 477"/>
              <a:gd name="T86" fmla="*/ 1869 w 3106"/>
              <a:gd name="T87" fmla="*/ 344 h 477"/>
              <a:gd name="T88" fmla="*/ 1916 w 3106"/>
              <a:gd name="T89" fmla="*/ 355 h 477"/>
              <a:gd name="T90" fmla="*/ 1949 w 3106"/>
              <a:gd name="T91" fmla="*/ 391 h 477"/>
              <a:gd name="T92" fmla="*/ 1975 w 3106"/>
              <a:gd name="T93" fmla="*/ 404 h 477"/>
              <a:gd name="T94" fmla="*/ 2233 w 3106"/>
              <a:gd name="T95" fmla="*/ 419 h 477"/>
              <a:gd name="T96" fmla="*/ 2480 w 3106"/>
              <a:gd name="T97" fmla="*/ 439 h 477"/>
              <a:gd name="T98" fmla="*/ 3106 w 3106"/>
              <a:gd name="T99" fmla="*/ 477 h 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106" h="477">
                <a:moveTo>
                  <a:pt x="0" y="0"/>
                </a:moveTo>
                <a:lnTo>
                  <a:pt x="45" y="0"/>
                </a:lnTo>
                <a:lnTo>
                  <a:pt x="45" y="15"/>
                </a:lnTo>
                <a:lnTo>
                  <a:pt x="91" y="15"/>
                </a:lnTo>
                <a:lnTo>
                  <a:pt x="91" y="22"/>
                </a:lnTo>
                <a:lnTo>
                  <a:pt x="126" y="22"/>
                </a:lnTo>
                <a:lnTo>
                  <a:pt x="126" y="33"/>
                </a:lnTo>
                <a:lnTo>
                  <a:pt x="194" y="33"/>
                </a:lnTo>
                <a:lnTo>
                  <a:pt x="194" y="37"/>
                </a:lnTo>
                <a:lnTo>
                  <a:pt x="272" y="37"/>
                </a:lnTo>
                <a:lnTo>
                  <a:pt x="272" y="42"/>
                </a:lnTo>
                <a:lnTo>
                  <a:pt x="298" y="42"/>
                </a:lnTo>
                <a:lnTo>
                  <a:pt x="298" y="53"/>
                </a:lnTo>
                <a:lnTo>
                  <a:pt x="364" y="53"/>
                </a:lnTo>
                <a:lnTo>
                  <a:pt x="364" y="59"/>
                </a:lnTo>
                <a:lnTo>
                  <a:pt x="430" y="59"/>
                </a:lnTo>
                <a:lnTo>
                  <a:pt x="430" y="64"/>
                </a:lnTo>
                <a:lnTo>
                  <a:pt x="472" y="64"/>
                </a:lnTo>
                <a:lnTo>
                  <a:pt x="472" y="68"/>
                </a:lnTo>
                <a:lnTo>
                  <a:pt x="516" y="68"/>
                </a:lnTo>
                <a:lnTo>
                  <a:pt x="516" y="75"/>
                </a:lnTo>
                <a:lnTo>
                  <a:pt x="562" y="75"/>
                </a:lnTo>
                <a:lnTo>
                  <a:pt x="562" y="79"/>
                </a:lnTo>
                <a:lnTo>
                  <a:pt x="615" y="79"/>
                </a:lnTo>
                <a:lnTo>
                  <a:pt x="615" y="90"/>
                </a:lnTo>
                <a:lnTo>
                  <a:pt x="648" y="90"/>
                </a:lnTo>
                <a:lnTo>
                  <a:pt x="648" y="101"/>
                </a:lnTo>
                <a:lnTo>
                  <a:pt x="657" y="101"/>
                </a:lnTo>
                <a:lnTo>
                  <a:pt x="657" y="106"/>
                </a:lnTo>
                <a:lnTo>
                  <a:pt x="684" y="106"/>
                </a:lnTo>
                <a:lnTo>
                  <a:pt x="684" y="112"/>
                </a:lnTo>
                <a:lnTo>
                  <a:pt x="783" y="112"/>
                </a:lnTo>
                <a:lnTo>
                  <a:pt x="783" y="117"/>
                </a:lnTo>
                <a:lnTo>
                  <a:pt x="800" y="117"/>
                </a:lnTo>
                <a:lnTo>
                  <a:pt x="800" y="126"/>
                </a:lnTo>
                <a:lnTo>
                  <a:pt x="816" y="126"/>
                </a:lnTo>
                <a:lnTo>
                  <a:pt x="816" y="130"/>
                </a:lnTo>
                <a:lnTo>
                  <a:pt x="823" y="130"/>
                </a:lnTo>
                <a:lnTo>
                  <a:pt x="823" y="139"/>
                </a:lnTo>
                <a:lnTo>
                  <a:pt x="834" y="139"/>
                </a:lnTo>
                <a:lnTo>
                  <a:pt x="834" y="143"/>
                </a:lnTo>
                <a:lnTo>
                  <a:pt x="864" y="143"/>
                </a:lnTo>
                <a:lnTo>
                  <a:pt x="864" y="150"/>
                </a:lnTo>
                <a:lnTo>
                  <a:pt x="895" y="150"/>
                </a:lnTo>
                <a:lnTo>
                  <a:pt x="895" y="156"/>
                </a:lnTo>
                <a:lnTo>
                  <a:pt x="948" y="156"/>
                </a:lnTo>
                <a:lnTo>
                  <a:pt x="948" y="165"/>
                </a:lnTo>
                <a:lnTo>
                  <a:pt x="986" y="165"/>
                </a:lnTo>
                <a:lnTo>
                  <a:pt x="986" y="172"/>
                </a:lnTo>
                <a:lnTo>
                  <a:pt x="994" y="172"/>
                </a:lnTo>
                <a:lnTo>
                  <a:pt x="994" y="176"/>
                </a:lnTo>
                <a:lnTo>
                  <a:pt x="1016" y="176"/>
                </a:lnTo>
                <a:lnTo>
                  <a:pt x="1016" y="183"/>
                </a:lnTo>
                <a:lnTo>
                  <a:pt x="1087" y="183"/>
                </a:lnTo>
                <a:lnTo>
                  <a:pt x="1087" y="190"/>
                </a:lnTo>
                <a:lnTo>
                  <a:pt x="1118" y="190"/>
                </a:lnTo>
                <a:lnTo>
                  <a:pt x="1118" y="192"/>
                </a:lnTo>
                <a:lnTo>
                  <a:pt x="1177" y="192"/>
                </a:lnTo>
                <a:lnTo>
                  <a:pt x="1177" y="203"/>
                </a:lnTo>
                <a:lnTo>
                  <a:pt x="1235" y="203"/>
                </a:lnTo>
                <a:lnTo>
                  <a:pt x="1235" y="207"/>
                </a:lnTo>
                <a:lnTo>
                  <a:pt x="1257" y="207"/>
                </a:lnTo>
                <a:lnTo>
                  <a:pt x="1257" y="216"/>
                </a:lnTo>
                <a:lnTo>
                  <a:pt x="1301" y="216"/>
                </a:lnTo>
                <a:lnTo>
                  <a:pt x="1301" y="225"/>
                </a:lnTo>
                <a:lnTo>
                  <a:pt x="1354" y="225"/>
                </a:lnTo>
                <a:lnTo>
                  <a:pt x="1354" y="234"/>
                </a:lnTo>
                <a:lnTo>
                  <a:pt x="1415" y="234"/>
                </a:lnTo>
                <a:lnTo>
                  <a:pt x="1415" y="240"/>
                </a:lnTo>
                <a:lnTo>
                  <a:pt x="1455" y="240"/>
                </a:lnTo>
                <a:lnTo>
                  <a:pt x="1455" y="247"/>
                </a:lnTo>
                <a:lnTo>
                  <a:pt x="1552" y="247"/>
                </a:lnTo>
                <a:lnTo>
                  <a:pt x="1552" y="256"/>
                </a:lnTo>
                <a:lnTo>
                  <a:pt x="1587" y="256"/>
                </a:lnTo>
                <a:lnTo>
                  <a:pt x="1587" y="265"/>
                </a:lnTo>
                <a:lnTo>
                  <a:pt x="1600" y="265"/>
                </a:lnTo>
                <a:lnTo>
                  <a:pt x="1600" y="287"/>
                </a:lnTo>
                <a:lnTo>
                  <a:pt x="1658" y="287"/>
                </a:lnTo>
                <a:lnTo>
                  <a:pt x="1658" y="307"/>
                </a:lnTo>
                <a:lnTo>
                  <a:pt x="1675" y="307"/>
                </a:lnTo>
                <a:lnTo>
                  <a:pt x="1675" y="313"/>
                </a:lnTo>
                <a:lnTo>
                  <a:pt x="1746" y="313"/>
                </a:lnTo>
                <a:lnTo>
                  <a:pt x="1746" y="327"/>
                </a:lnTo>
                <a:lnTo>
                  <a:pt x="1783" y="327"/>
                </a:lnTo>
                <a:lnTo>
                  <a:pt x="1783" y="333"/>
                </a:lnTo>
                <a:lnTo>
                  <a:pt x="1812" y="333"/>
                </a:lnTo>
                <a:lnTo>
                  <a:pt x="1812" y="344"/>
                </a:lnTo>
                <a:lnTo>
                  <a:pt x="1869" y="344"/>
                </a:lnTo>
                <a:lnTo>
                  <a:pt x="1869" y="355"/>
                </a:lnTo>
                <a:lnTo>
                  <a:pt x="1916" y="355"/>
                </a:lnTo>
                <a:lnTo>
                  <a:pt x="1916" y="391"/>
                </a:lnTo>
                <a:lnTo>
                  <a:pt x="1949" y="391"/>
                </a:lnTo>
                <a:lnTo>
                  <a:pt x="1949" y="404"/>
                </a:lnTo>
                <a:lnTo>
                  <a:pt x="1975" y="404"/>
                </a:lnTo>
                <a:lnTo>
                  <a:pt x="1975" y="419"/>
                </a:lnTo>
                <a:lnTo>
                  <a:pt x="2233" y="419"/>
                </a:lnTo>
                <a:lnTo>
                  <a:pt x="2233" y="439"/>
                </a:lnTo>
                <a:lnTo>
                  <a:pt x="2480" y="439"/>
                </a:lnTo>
                <a:lnTo>
                  <a:pt x="2480" y="477"/>
                </a:lnTo>
                <a:lnTo>
                  <a:pt x="3106" y="477"/>
                </a:lnTo>
              </a:path>
            </a:pathLst>
          </a:cu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06" name="Line 328">
            <a:extLst>
              <a:ext uri="{FF2B5EF4-FFF2-40B4-BE49-F238E27FC236}">
                <a16:creationId xmlns:a16="http://schemas.microsoft.com/office/drawing/2014/main" id="{85AC014D-1BB5-4A90-EE7B-5FEBFF20C0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15983" y="2293789"/>
            <a:ext cx="0" cy="4772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07" name="Line 329">
            <a:extLst>
              <a:ext uri="{FF2B5EF4-FFF2-40B4-BE49-F238E27FC236}">
                <a16:creationId xmlns:a16="http://schemas.microsoft.com/office/drawing/2014/main" id="{DA40FB0C-1CF9-F57F-158A-F3D9B865C3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97747" y="2315948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08" name="Line 330">
            <a:extLst>
              <a:ext uri="{FF2B5EF4-FFF2-40B4-BE49-F238E27FC236}">
                <a16:creationId xmlns:a16="http://schemas.microsoft.com/office/drawing/2014/main" id="{6F6321E4-4191-4010-ED43-662B02E3A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92241" y="2293789"/>
            <a:ext cx="0" cy="4772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09" name="Line 331">
            <a:extLst>
              <a:ext uri="{FF2B5EF4-FFF2-40B4-BE49-F238E27FC236}">
                <a16:creationId xmlns:a16="http://schemas.microsoft.com/office/drawing/2014/main" id="{CECCCF06-424E-8149-5828-4AEA1BC98C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72703" y="2315948"/>
            <a:ext cx="36471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10" name="Line 332">
            <a:extLst>
              <a:ext uri="{FF2B5EF4-FFF2-40B4-BE49-F238E27FC236}">
                <a16:creationId xmlns:a16="http://schemas.microsoft.com/office/drawing/2014/main" id="{0D333B85-DD22-6EC4-5171-DB2AC85BA8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06273" y="2293789"/>
            <a:ext cx="0" cy="4772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11" name="Line 333">
            <a:extLst>
              <a:ext uri="{FF2B5EF4-FFF2-40B4-BE49-F238E27FC236}">
                <a16:creationId xmlns:a16="http://schemas.microsoft.com/office/drawing/2014/main" id="{19857F6A-3E85-3E5F-533F-08A84558CD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789340" y="2315948"/>
            <a:ext cx="36471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12" name="Line 334">
            <a:extLst>
              <a:ext uri="{FF2B5EF4-FFF2-40B4-BE49-F238E27FC236}">
                <a16:creationId xmlns:a16="http://schemas.microsoft.com/office/drawing/2014/main" id="{FD596D1C-47E6-3FD3-1A76-A953E60EFA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56777" y="2293789"/>
            <a:ext cx="0" cy="4772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13" name="Line 335">
            <a:extLst>
              <a:ext uri="{FF2B5EF4-FFF2-40B4-BE49-F238E27FC236}">
                <a16:creationId xmlns:a16="http://schemas.microsoft.com/office/drawing/2014/main" id="{26DA0426-E6EA-2E6F-E774-904481178F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739843" y="2315948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14" name="Line 336">
            <a:extLst>
              <a:ext uri="{FF2B5EF4-FFF2-40B4-BE49-F238E27FC236}">
                <a16:creationId xmlns:a16="http://schemas.microsoft.com/office/drawing/2014/main" id="{A3E3907C-105A-B00C-72BF-69B3384EF5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02070" y="2293789"/>
            <a:ext cx="0" cy="4772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15" name="Line 337">
            <a:extLst>
              <a:ext uri="{FF2B5EF4-FFF2-40B4-BE49-F238E27FC236}">
                <a16:creationId xmlns:a16="http://schemas.microsoft.com/office/drawing/2014/main" id="{9D730FA6-918E-A11A-89A4-E5D158CCD4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85135" y="2315948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16" name="Line 338">
            <a:extLst>
              <a:ext uri="{FF2B5EF4-FFF2-40B4-BE49-F238E27FC236}">
                <a16:creationId xmlns:a16="http://schemas.microsoft.com/office/drawing/2014/main" id="{2DB1BD65-E2F5-034B-C650-5A1AD31DCBE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65301" y="2293789"/>
            <a:ext cx="0" cy="4772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17" name="Line 339">
            <a:extLst>
              <a:ext uri="{FF2B5EF4-FFF2-40B4-BE49-F238E27FC236}">
                <a16:creationId xmlns:a16="http://schemas.microsoft.com/office/drawing/2014/main" id="{E62A7387-D758-B0A4-B7FC-69C42269E9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47065" y="2315948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18" name="Line 340">
            <a:extLst>
              <a:ext uri="{FF2B5EF4-FFF2-40B4-BE49-F238E27FC236}">
                <a16:creationId xmlns:a16="http://schemas.microsoft.com/office/drawing/2014/main" id="{B72ADB3C-F024-CB92-410E-55FD289C8B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56184" y="2293789"/>
            <a:ext cx="0" cy="4772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19" name="Line 341">
            <a:extLst>
              <a:ext uri="{FF2B5EF4-FFF2-40B4-BE49-F238E27FC236}">
                <a16:creationId xmlns:a16="http://schemas.microsoft.com/office/drawing/2014/main" id="{44A7DBEB-E62B-5D59-B36C-256994E61B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39250" y="2315948"/>
            <a:ext cx="3386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20" name="Line 342">
            <a:extLst>
              <a:ext uri="{FF2B5EF4-FFF2-40B4-BE49-F238E27FC236}">
                <a16:creationId xmlns:a16="http://schemas.microsoft.com/office/drawing/2014/main" id="{D7768A0C-0456-3B76-0704-88CF374CEA8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04081" y="2293789"/>
            <a:ext cx="0" cy="4772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21" name="Line 343">
            <a:extLst>
              <a:ext uri="{FF2B5EF4-FFF2-40B4-BE49-F238E27FC236}">
                <a16:creationId xmlns:a16="http://schemas.microsoft.com/office/drawing/2014/main" id="{227FC2B2-8996-0E88-DDE9-6B7B975FE8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87148" y="2315948"/>
            <a:ext cx="3517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22" name="Line 344">
            <a:extLst>
              <a:ext uri="{FF2B5EF4-FFF2-40B4-BE49-F238E27FC236}">
                <a16:creationId xmlns:a16="http://schemas.microsoft.com/office/drawing/2014/main" id="{F43282BC-FAE1-BABE-A7B7-99821AEF5D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50676" y="2293789"/>
            <a:ext cx="0" cy="4772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23" name="Line 345">
            <a:extLst>
              <a:ext uri="{FF2B5EF4-FFF2-40B4-BE49-F238E27FC236}">
                <a16:creationId xmlns:a16="http://schemas.microsoft.com/office/drawing/2014/main" id="{A4530188-512B-F1D4-4D88-25E0F0B2B2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32441" y="2315948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24" name="Line 346">
            <a:extLst>
              <a:ext uri="{FF2B5EF4-FFF2-40B4-BE49-F238E27FC236}">
                <a16:creationId xmlns:a16="http://schemas.microsoft.com/office/drawing/2014/main" id="{955DD9D4-3FA0-26ED-A279-90B72EC5C7E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15508" y="2293789"/>
            <a:ext cx="0" cy="4772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25" name="Line 347">
            <a:extLst>
              <a:ext uri="{FF2B5EF4-FFF2-40B4-BE49-F238E27FC236}">
                <a16:creationId xmlns:a16="http://schemas.microsoft.com/office/drawing/2014/main" id="{64DC2D5E-3FC2-6DE6-CC3B-F1DC8A33E3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98575" y="2315948"/>
            <a:ext cx="3386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26" name="Line 348">
            <a:extLst>
              <a:ext uri="{FF2B5EF4-FFF2-40B4-BE49-F238E27FC236}">
                <a16:creationId xmlns:a16="http://schemas.microsoft.com/office/drawing/2014/main" id="{0B306548-D2AC-6D33-1848-0DE67AB2D3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86852" y="2293789"/>
            <a:ext cx="0" cy="4772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27" name="Line 349">
            <a:extLst>
              <a:ext uri="{FF2B5EF4-FFF2-40B4-BE49-F238E27FC236}">
                <a16:creationId xmlns:a16="http://schemas.microsoft.com/office/drawing/2014/main" id="{6E310DEA-2BB4-DD49-BD34-EBA7BE9F16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67313" y="2315948"/>
            <a:ext cx="36471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28" name="Line 350">
            <a:extLst>
              <a:ext uri="{FF2B5EF4-FFF2-40B4-BE49-F238E27FC236}">
                <a16:creationId xmlns:a16="http://schemas.microsoft.com/office/drawing/2014/main" id="{AAF84ADA-2646-2F0C-9A23-A1D21184864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69919" y="2293789"/>
            <a:ext cx="0" cy="4772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29" name="Line 351">
            <a:extLst>
              <a:ext uri="{FF2B5EF4-FFF2-40B4-BE49-F238E27FC236}">
                <a16:creationId xmlns:a16="http://schemas.microsoft.com/office/drawing/2014/main" id="{6F7C0FAE-445B-3CBA-FBCD-175FC1D682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52986" y="2315948"/>
            <a:ext cx="3386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30" name="Line 352">
            <a:extLst>
              <a:ext uri="{FF2B5EF4-FFF2-40B4-BE49-F238E27FC236}">
                <a16:creationId xmlns:a16="http://schemas.microsoft.com/office/drawing/2014/main" id="{59E6226D-9C5C-4358-B30A-33016F97F21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43868" y="2293789"/>
            <a:ext cx="0" cy="4772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31" name="Line 353">
            <a:extLst>
              <a:ext uri="{FF2B5EF4-FFF2-40B4-BE49-F238E27FC236}">
                <a16:creationId xmlns:a16="http://schemas.microsoft.com/office/drawing/2014/main" id="{6FA652F5-0F96-72CC-A4B6-91C06636DA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26935" y="2315948"/>
            <a:ext cx="3386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32" name="Line 354">
            <a:extLst>
              <a:ext uri="{FF2B5EF4-FFF2-40B4-BE49-F238E27FC236}">
                <a16:creationId xmlns:a16="http://schemas.microsoft.com/office/drawing/2014/main" id="{FD005826-311C-A041-CDD1-5848C3BC00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06094" y="2293789"/>
            <a:ext cx="0" cy="4772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33" name="Line 355">
            <a:extLst>
              <a:ext uri="{FF2B5EF4-FFF2-40B4-BE49-F238E27FC236}">
                <a16:creationId xmlns:a16="http://schemas.microsoft.com/office/drawing/2014/main" id="{00B3F577-FCE0-6828-2AD0-B363511EB0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89161" y="2315948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34" name="Line 356">
            <a:extLst>
              <a:ext uri="{FF2B5EF4-FFF2-40B4-BE49-F238E27FC236}">
                <a16:creationId xmlns:a16="http://schemas.microsoft.com/office/drawing/2014/main" id="{D9624D4B-77FC-9001-3BEB-9C0C5015D8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77438" y="2293789"/>
            <a:ext cx="0" cy="4772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35" name="Line 357">
            <a:extLst>
              <a:ext uri="{FF2B5EF4-FFF2-40B4-BE49-F238E27FC236}">
                <a16:creationId xmlns:a16="http://schemas.microsoft.com/office/drawing/2014/main" id="{8DDEF22D-FA8C-AD60-D6B3-D2B158B323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57900" y="2315948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36" name="Line 358">
            <a:extLst>
              <a:ext uri="{FF2B5EF4-FFF2-40B4-BE49-F238E27FC236}">
                <a16:creationId xmlns:a16="http://schemas.microsoft.com/office/drawing/2014/main" id="{7DFB285B-7B7F-0A87-7916-C024F3D0E16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81345" y="2293789"/>
            <a:ext cx="0" cy="4772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37" name="Line 359">
            <a:extLst>
              <a:ext uri="{FF2B5EF4-FFF2-40B4-BE49-F238E27FC236}">
                <a16:creationId xmlns:a16="http://schemas.microsoft.com/office/drawing/2014/main" id="{788128FF-9FF6-2833-AD3E-CE8DEC668F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63109" y="2315948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38" name="Line 360">
            <a:extLst>
              <a:ext uri="{FF2B5EF4-FFF2-40B4-BE49-F238E27FC236}">
                <a16:creationId xmlns:a16="http://schemas.microsoft.com/office/drawing/2014/main" id="{69369210-A031-1526-6EB7-35279187B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46176" y="2293789"/>
            <a:ext cx="0" cy="4772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39" name="Line 361">
            <a:extLst>
              <a:ext uri="{FF2B5EF4-FFF2-40B4-BE49-F238E27FC236}">
                <a16:creationId xmlns:a16="http://schemas.microsoft.com/office/drawing/2014/main" id="{8FA126E3-16C7-7949-3BE1-351D098888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29244" y="2315948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40" name="Line 362">
            <a:extLst>
              <a:ext uri="{FF2B5EF4-FFF2-40B4-BE49-F238E27FC236}">
                <a16:creationId xmlns:a16="http://schemas.microsoft.com/office/drawing/2014/main" id="{186F31CF-C5E9-D751-CF55-9BBDD55F3E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22731" y="2293789"/>
            <a:ext cx="0" cy="4772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41" name="Line 363">
            <a:extLst>
              <a:ext uri="{FF2B5EF4-FFF2-40B4-BE49-F238E27FC236}">
                <a16:creationId xmlns:a16="http://schemas.microsoft.com/office/drawing/2014/main" id="{B798425C-CE23-03F4-F54B-EB4A557E9B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05797" y="2315948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42" name="Line 364">
            <a:extLst>
              <a:ext uri="{FF2B5EF4-FFF2-40B4-BE49-F238E27FC236}">
                <a16:creationId xmlns:a16="http://schemas.microsoft.com/office/drawing/2014/main" id="{FB9C1F11-FB6E-F560-8069-3F8579F822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91470" y="222560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43" name="Line 365">
            <a:extLst>
              <a:ext uri="{FF2B5EF4-FFF2-40B4-BE49-F238E27FC236}">
                <a16:creationId xmlns:a16="http://schemas.microsoft.com/office/drawing/2014/main" id="{083EC1A1-2361-FD4D-7F0F-D3660C50B2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74537" y="2251177"/>
            <a:ext cx="3386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44" name="Line 366">
            <a:extLst>
              <a:ext uri="{FF2B5EF4-FFF2-40B4-BE49-F238E27FC236}">
                <a16:creationId xmlns:a16="http://schemas.microsoft.com/office/drawing/2014/main" id="{064C57AF-9F5C-1B6A-517B-BEE94870A12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88864" y="222560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45" name="Line 367">
            <a:extLst>
              <a:ext uri="{FF2B5EF4-FFF2-40B4-BE49-F238E27FC236}">
                <a16:creationId xmlns:a16="http://schemas.microsoft.com/office/drawing/2014/main" id="{3985DBFF-6125-F066-39A8-F00C6B15EC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69326" y="2251177"/>
            <a:ext cx="36471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46" name="Line 368">
            <a:extLst>
              <a:ext uri="{FF2B5EF4-FFF2-40B4-BE49-F238E27FC236}">
                <a16:creationId xmlns:a16="http://schemas.microsoft.com/office/drawing/2014/main" id="{0D4F878A-7FDE-E43F-15E5-E3E384F448E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83655" y="222560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47" name="Line 369">
            <a:extLst>
              <a:ext uri="{FF2B5EF4-FFF2-40B4-BE49-F238E27FC236}">
                <a16:creationId xmlns:a16="http://schemas.microsoft.com/office/drawing/2014/main" id="{0426BD0F-1D00-F0ED-EE07-488313344D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65419" y="2251177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48" name="Line 370">
            <a:extLst>
              <a:ext uri="{FF2B5EF4-FFF2-40B4-BE49-F238E27FC236}">
                <a16:creationId xmlns:a16="http://schemas.microsoft.com/office/drawing/2014/main" id="{15904B29-AFA6-EFC0-11C8-9023D1E624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34157" y="222560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49" name="Line 371">
            <a:extLst>
              <a:ext uri="{FF2B5EF4-FFF2-40B4-BE49-F238E27FC236}">
                <a16:creationId xmlns:a16="http://schemas.microsoft.com/office/drawing/2014/main" id="{E75E1002-B1FD-9039-7188-26F0B38007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14619" y="2251177"/>
            <a:ext cx="36471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50" name="Line 372">
            <a:extLst>
              <a:ext uri="{FF2B5EF4-FFF2-40B4-BE49-F238E27FC236}">
                <a16:creationId xmlns:a16="http://schemas.microsoft.com/office/drawing/2014/main" id="{0A6FB469-77EE-E1AA-9425-FAF5162FF7C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28947" y="222560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51" name="Line 373">
            <a:extLst>
              <a:ext uri="{FF2B5EF4-FFF2-40B4-BE49-F238E27FC236}">
                <a16:creationId xmlns:a16="http://schemas.microsoft.com/office/drawing/2014/main" id="{6609089A-E459-5117-CB97-C4FA53EDD5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08107" y="2251177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52" name="Line 374">
            <a:extLst>
              <a:ext uri="{FF2B5EF4-FFF2-40B4-BE49-F238E27FC236}">
                <a16:creationId xmlns:a16="http://schemas.microsoft.com/office/drawing/2014/main" id="{AC439DAF-D8A3-7739-AE15-ABF6C369F7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67727" y="222560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53" name="Line 375">
            <a:extLst>
              <a:ext uri="{FF2B5EF4-FFF2-40B4-BE49-F238E27FC236}">
                <a16:creationId xmlns:a16="http://schemas.microsoft.com/office/drawing/2014/main" id="{2D0A2773-5404-DE30-ECB3-A075CB53FF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48189" y="2251177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54" name="Line 376">
            <a:extLst>
              <a:ext uri="{FF2B5EF4-FFF2-40B4-BE49-F238E27FC236}">
                <a16:creationId xmlns:a16="http://schemas.microsoft.com/office/drawing/2014/main" id="{B5FAE517-AE7F-40FE-5657-639872849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50794" y="222560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55" name="Line 377">
            <a:extLst>
              <a:ext uri="{FF2B5EF4-FFF2-40B4-BE49-F238E27FC236}">
                <a16:creationId xmlns:a16="http://schemas.microsoft.com/office/drawing/2014/main" id="{9EABD5E1-5B84-657A-BCE7-D13168BD58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33862" y="2251177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56" name="Line 378">
            <a:extLst>
              <a:ext uri="{FF2B5EF4-FFF2-40B4-BE49-F238E27FC236}">
                <a16:creationId xmlns:a16="http://schemas.microsoft.com/office/drawing/2014/main" id="{0ADCAD22-522E-697A-1811-9F883CA3497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16928" y="222560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57" name="Line 379">
            <a:extLst>
              <a:ext uri="{FF2B5EF4-FFF2-40B4-BE49-F238E27FC236}">
                <a16:creationId xmlns:a16="http://schemas.microsoft.com/office/drawing/2014/main" id="{82CF02A8-9A18-D941-BDFC-6993B63415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96088" y="2251177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58" name="Line 380">
            <a:extLst>
              <a:ext uri="{FF2B5EF4-FFF2-40B4-BE49-F238E27FC236}">
                <a16:creationId xmlns:a16="http://schemas.microsoft.com/office/drawing/2014/main" id="{82865EA1-B23F-4D10-13F7-616926697391}"/>
              </a:ext>
            </a:extLst>
          </p:cNvPr>
          <p:cNvSpPr>
            <a:spLocks noChangeShapeType="1"/>
          </p:cNvSpPr>
          <p:nvPr/>
        </p:nvSpPr>
        <p:spPr bwMode="auto">
          <a:xfrm>
            <a:off x="9945288" y="222560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59" name="Line 381">
            <a:extLst>
              <a:ext uri="{FF2B5EF4-FFF2-40B4-BE49-F238E27FC236}">
                <a16:creationId xmlns:a16="http://schemas.microsoft.com/office/drawing/2014/main" id="{7FE102E3-1170-C229-BECB-7A06192818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27052" y="2251177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60" name="Line 382">
            <a:extLst>
              <a:ext uri="{FF2B5EF4-FFF2-40B4-BE49-F238E27FC236}">
                <a16:creationId xmlns:a16="http://schemas.microsoft.com/office/drawing/2014/main" id="{26E0065D-D680-E097-E1D3-C5A291378D5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33565" y="222560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61" name="Line 383">
            <a:extLst>
              <a:ext uri="{FF2B5EF4-FFF2-40B4-BE49-F238E27FC236}">
                <a16:creationId xmlns:a16="http://schemas.microsoft.com/office/drawing/2014/main" id="{D6302A11-6167-12C9-6087-F2D05D0569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16632" y="2251177"/>
            <a:ext cx="36471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62" name="Line 384">
            <a:extLst>
              <a:ext uri="{FF2B5EF4-FFF2-40B4-BE49-F238E27FC236}">
                <a16:creationId xmlns:a16="http://schemas.microsoft.com/office/drawing/2014/main" id="{43707F9A-C068-D3B7-41FA-E31C8C4AE237}"/>
              </a:ext>
            </a:extLst>
          </p:cNvPr>
          <p:cNvSpPr>
            <a:spLocks noChangeShapeType="1"/>
          </p:cNvSpPr>
          <p:nvPr/>
        </p:nvSpPr>
        <p:spPr bwMode="auto">
          <a:xfrm>
            <a:off x="9930960" y="222560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63" name="Line 385">
            <a:extLst>
              <a:ext uri="{FF2B5EF4-FFF2-40B4-BE49-F238E27FC236}">
                <a16:creationId xmlns:a16="http://schemas.microsoft.com/office/drawing/2014/main" id="{C6985DF1-7B6D-DEF2-8C78-4C2FBD42BD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12725" y="2251177"/>
            <a:ext cx="3517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64" name="Line 386">
            <a:extLst>
              <a:ext uri="{FF2B5EF4-FFF2-40B4-BE49-F238E27FC236}">
                <a16:creationId xmlns:a16="http://schemas.microsoft.com/office/drawing/2014/main" id="{6AA7C11B-8391-945F-FBB2-2C3D8A1F6A53}"/>
              </a:ext>
            </a:extLst>
          </p:cNvPr>
          <p:cNvSpPr>
            <a:spLocks noChangeShapeType="1"/>
          </p:cNvSpPr>
          <p:nvPr/>
        </p:nvSpPr>
        <p:spPr bwMode="auto">
          <a:xfrm>
            <a:off x="9916632" y="222560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65" name="Line 387">
            <a:extLst>
              <a:ext uri="{FF2B5EF4-FFF2-40B4-BE49-F238E27FC236}">
                <a16:creationId xmlns:a16="http://schemas.microsoft.com/office/drawing/2014/main" id="{276B37C7-B18A-5922-53D9-F7C732D4E6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98396" y="2251177"/>
            <a:ext cx="3517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66" name="Line 388">
            <a:extLst>
              <a:ext uri="{FF2B5EF4-FFF2-40B4-BE49-F238E27FC236}">
                <a16:creationId xmlns:a16="http://schemas.microsoft.com/office/drawing/2014/main" id="{6C46AFD7-520D-B11D-E75E-96BEE2CA4BC6}"/>
              </a:ext>
            </a:extLst>
          </p:cNvPr>
          <p:cNvSpPr>
            <a:spLocks noChangeShapeType="1"/>
          </p:cNvSpPr>
          <p:nvPr/>
        </p:nvSpPr>
        <p:spPr bwMode="auto">
          <a:xfrm>
            <a:off x="9910119" y="222560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67" name="Line 389">
            <a:extLst>
              <a:ext uri="{FF2B5EF4-FFF2-40B4-BE49-F238E27FC236}">
                <a16:creationId xmlns:a16="http://schemas.microsoft.com/office/drawing/2014/main" id="{3B1402A7-273B-1615-E23E-2022CE41A7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93186" y="2251177"/>
            <a:ext cx="3386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68" name="Line 390">
            <a:extLst>
              <a:ext uri="{FF2B5EF4-FFF2-40B4-BE49-F238E27FC236}">
                <a16:creationId xmlns:a16="http://schemas.microsoft.com/office/drawing/2014/main" id="{92A3BED1-9B49-EDC0-2A90-6EAFC7D8CE41}"/>
              </a:ext>
            </a:extLst>
          </p:cNvPr>
          <p:cNvSpPr>
            <a:spLocks noChangeShapeType="1"/>
          </p:cNvSpPr>
          <p:nvPr/>
        </p:nvSpPr>
        <p:spPr bwMode="auto">
          <a:xfrm>
            <a:off x="9881463" y="222560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69" name="Line 391">
            <a:extLst>
              <a:ext uri="{FF2B5EF4-FFF2-40B4-BE49-F238E27FC236}">
                <a16:creationId xmlns:a16="http://schemas.microsoft.com/office/drawing/2014/main" id="{DD4393A6-466E-817A-1CB7-CF360BE1B4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61925" y="2251177"/>
            <a:ext cx="36471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70" name="Line 392">
            <a:extLst>
              <a:ext uri="{FF2B5EF4-FFF2-40B4-BE49-F238E27FC236}">
                <a16:creationId xmlns:a16="http://schemas.microsoft.com/office/drawing/2014/main" id="{FDBDEF5E-F91B-259B-B8E8-5F7C5B51DDFB}"/>
              </a:ext>
            </a:extLst>
          </p:cNvPr>
          <p:cNvSpPr>
            <a:spLocks noChangeShapeType="1"/>
          </p:cNvSpPr>
          <p:nvPr/>
        </p:nvSpPr>
        <p:spPr bwMode="auto">
          <a:xfrm>
            <a:off x="9861925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71" name="Line 393">
            <a:extLst>
              <a:ext uri="{FF2B5EF4-FFF2-40B4-BE49-F238E27FC236}">
                <a16:creationId xmlns:a16="http://schemas.microsoft.com/office/drawing/2014/main" id="{C14F778B-0762-3DCE-42E9-8535881FDF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44992" y="2217086"/>
            <a:ext cx="36471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72" name="Line 394">
            <a:extLst>
              <a:ext uri="{FF2B5EF4-FFF2-40B4-BE49-F238E27FC236}">
                <a16:creationId xmlns:a16="http://schemas.microsoft.com/office/drawing/2014/main" id="{29B88F7D-E90B-5287-1016-10CFE984E5A2}"/>
              </a:ext>
            </a:extLst>
          </p:cNvPr>
          <p:cNvSpPr>
            <a:spLocks noChangeShapeType="1"/>
          </p:cNvSpPr>
          <p:nvPr/>
        </p:nvSpPr>
        <p:spPr bwMode="auto">
          <a:xfrm>
            <a:off x="9852807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73" name="Line 395">
            <a:extLst>
              <a:ext uri="{FF2B5EF4-FFF2-40B4-BE49-F238E27FC236}">
                <a16:creationId xmlns:a16="http://schemas.microsoft.com/office/drawing/2014/main" id="{934D1DF8-8F87-363E-C02D-D551B5540D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33269" y="2217086"/>
            <a:ext cx="36471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74" name="Line 396">
            <a:extLst>
              <a:ext uri="{FF2B5EF4-FFF2-40B4-BE49-F238E27FC236}">
                <a16:creationId xmlns:a16="http://schemas.microsoft.com/office/drawing/2014/main" id="{B4F92C1F-D802-C044-F349-6F582F4D48BB}"/>
              </a:ext>
            </a:extLst>
          </p:cNvPr>
          <p:cNvSpPr>
            <a:spLocks noChangeShapeType="1"/>
          </p:cNvSpPr>
          <p:nvPr/>
        </p:nvSpPr>
        <p:spPr bwMode="auto">
          <a:xfrm>
            <a:off x="9867136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75" name="Line 397">
            <a:extLst>
              <a:ext uri="{FF2B5EF4-FFF2-40B4-BE49-F238E27FC236}">
                <a16:creationId xmlns:a16="http://schemas.microsoft.com/office/drawing/2014/main" id="{455B917A-1767-6DC6-17D3-63BB323AB8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50202" y="2217086"/>
            <a:ext cx="3386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76" name="Line 398">
            <a:extLst>
              <a:ext uri="{FF2B5EF4-FFF2-40B4-BE49-F238E27FC236}">
                <a16:creationId xmlns:a16="http://schemas.microsoft.com/office/drawing/2014/main" id="{88E7D0A5-DEA5-17FA-4D36-8C61381286A0}"/>
              </a:ext>
            </a:extLst>
          </p:cNvPr>
          <p:cNvSpPr>
            <a:spLocks noChangeShapeType="1"/>
          </p:cNvSpPr>
          <p:nvPr/>
        </p:nvSpPr>
        <p:spPr bwMode="auto">
          <a:xfrm>
            <a:off x="9855412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77" name="Line 399">
            <a:extLst>
              <a:ext uri="{FF2B5EF4-FFF2-40B4-BE49-F238E27FC236}">
                <a16:creationId xmlns:a16="http://schemas.microsoft.com/office/drawing/2014/main" id="{BAEE020E-26B5-A1C0-9E5F-736C39865D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38480" y="2217086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78" name="Line 400">
            <a:extLst>
              <a:ext uri="{FF2B5EF4-FFF2-40B4-BE49-F238E27FC236}">
                <a16:creationId xmlns:a16="http://schemas.microsoft.com/office/drawing/2014/main" id="{CC5EAA73-1BD1-63B7-F648-3C542F242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9826756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79" name="Line 401">
            <a:extLst>
              <a:ext uri="{FF2B5EF4-FFF2-40B4-BE49-F238E27FC236}">
                <a16:creationId xmlns:a16="http://schemas.microsoft.com/office/drawing/2014/main" id="{2C54ED9A-50FA-C64D-C570-9AC06A3D8B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09823" y="2217086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80" name="Line 402">
            <a:extLst>
              <a:ext uri="{FF2B5EF4-FFF2-40B4-BE49-F238E27FC236}">
                <a16:creationId xmlns:a16="http://schemas.microsoft.com/office/drawing/2014/main" id="{6629D9B6-D956-7F56-3E39-03800C5F3484}"/>
              </a:ext>
            </a:extLst>
          </p:cNvPr>
          <p:cNvSpPr>
            <a:spLocks noChangeShapeType="1"/>
          </p:cNvSpPr>
          <p:nvPr/>
        </p:nvSpPr>
        <p:spPr bwMode="auto">
          <a:xfrm>
            <a:off x="9824151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81" name="Line 403">
            <a:extLst>
              <a:ext uri="{FF2B5EF4-FFF2-40B4-BE49-F238E27FC236}">
                <a16:creationId xmlns:a16="http://schemas.microsoft.com/office/drawing/2014/main" id="{22121B56-C028-D803-FD8F-7EB863EA98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04613" y="2217086"/>
            <a:ext cx="36471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82" name="Line 404">
            <a:extLst>
              <a:ext uri="{FF2B5EF4-FFF2-40B4-BE49-F238E27FC236}">
                <a16:creationId xmlns:a16="http://schemas.microsoft.com/office/drawing/2014/main" id="{738962CA-136C-F1CE-5052-F47E58AC59B5}"/>
              </a:ext>
            </a:extLst>
          </p:cNvPr>
          <p:cNvSpPr>
            <a:spLocks noChangeShapeType="1"/>
          </p:cNvSpPr>
          <p:nvPr/>
        </p:nvSpPr>
        <p:spPr bwMode="auto">
          <a:xfrm>
            <a:off x="9804613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83" name="Line 405">
            <a:extLst>
              <a:ext uri="{FF2B5EF4-FFF2-40B4-BE49-F238E27FC236}">
                <a16:creationId xmlns:a16="http://schemas.microsoft.com/office/drawing/2014/main" id="{3F5BBB0F-7F92-2599-87F4-E2DB0A4CD5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83771" y="2217086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84" name="Line 406">
            <a:extLst>
              <a:ext uri="{FF2B5EF4-FFF2-40B4-BE49-F238E27FC236}">
                <a16:creationId xmlns:a16="http://schemas.microsoft.com/office/drawing/2014/main" id="{DCE88772-B5CB-BFFC-ED9D-F36BF2282988}"/>
              </a:ext>
            </a:extLst>
          </p:cNvPr>
          <p:cNvSpPr>
            <a:spLocks noChangeShapeType="1"/>
          </p:cNvSpPr>
          <p:nvPr/>
        </p:nvSpPr>
        <p:spPr bwMode="auto">
          <a:xfrm>
            <a:off x="9792889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85" name="Line 407">
            <a:extLst>
              <a:ext uri="{FF2B5EF4-FFF2-40B4-BE49-F238E27FC236}">
                <a16:creationId xmlns:a16="http://schemas.microsoft.com/office/drawing/2014/main" id="{EE941278-DA47-F79C-E5EA-642298FFDB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72050" y="2217086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86" name="Line 408">
            <a:extLst>
              <a:ext uri="{FF2B5EF4-FFF2-40B4-BE49-F238E27FC236}">
                <a16:creationId xmlns:a16="http://schemas.microsoft.com/office/drawing/2014/main" id="{92C96DED-032A-511F-1300-ADE9D77A15D5}"/>
              </a:ext>
            </a:extLst>
          </p:cNvPr>
          <p:cNvSpPr>
            <a:spLocks noChangeShapeType="1"/>
          </p:cNvSpPr>
          <p:nvPr/>
        </p:nvSpPr>
        <p:spPr bwMode="auto">
          <a:xfrm>
            <a:off x="9778562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87" name="Line 409">
            <a:extLst>
              <a:ext uri="{FF2B5EF4-FFF2-40B4-BE49-F238E27FC236}">
                <a16:creationId xmlns:a16="http://schemas.microsoft.com/office/drawing/2014/main" id="{3D7641EA-392F-900A-5133-B9C5ECE381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61629" y="2217086"/>
            <a:ext cx="3386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88" name="Line 410">
            <a:extLst>
              <a:ext uri="{FF2B5EF4-FFF2-40B4-BE49-F238E27FC236}">
                <a16:creationId xmlns:a16="http://schemas.microsoft.com/office/drawing/2014/main" id="{8EB807E2-5AF0-E3DB-705A-5F2379331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9766839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89" name="Line 411">
            <a:extLst>
              <a:ext uri="{FF2B5EF4-FFF2-40B4-BE49-F238E27FC236}">
                <a16:creationId xmlns:a16="http://schemas.microsoft.com/office/drawing/2014/main" id="{F6FC7A58-3BDA-76B9-DF65-4F06F791F1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49906" y="2217086"/>
            <a:ext cx="3386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90" name="Line 412">
            <a:extLst>
              <a:ext uri="{FF2B5EF4-FFF2-40B4-BE49-F238E27FC236}">
                <a16:creationId xmlns:a16="http://schemas.microsoft.com/office/drawing/2014/main" id="{57F1996B-09CE-66B2-9399-12A7AC9675A9}"/>
              </a:ext>
            </a:extLst>
          </p:cNvPr>
          <p:cNvSpPr>
            <a:spLocks noChangeShapeType="1"/>
          </p:cNvSpPr>
          <p:nvPr/>
        </p:nvSpPr>
        <p:spPr bwMode="auto">
          <a:xfrm>
            <a:off x="9738183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91" name="Line 413">
            <a:extLst>
              <a:ext uri="{FF2B5EF4-FFF2-40B4-BE49-F238E27FC236}">
                <a16:creationId xmlns:a16="http://schemas.microsoft.com/office/drawing/2014/main" id="{51DCF5A3-063E-FF59-AB9C-7AA4742216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18644" y="2217086"/>
            <a:ext cx="36471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92" name="Line 414">
            <a:extLst>
              <a:ext uri="{FF2B5EF4-FFF2-40B4-BE49-F238E27FC236}">
                <a16:creationId xmlns:a16="http://schemas.microsoft.com/office/drawing/2014/main" id="{04D44E33-AD48-6D52-B158-4587D9624F24}"/>
              </a:ext>
            </a:extLst>
          </p:cNvPr>
          <p:cNvSpPr>
            <a:spLocks noChangeShapeType="1"/>
          </p:cNvSpPr>
          <p:nvPr/>
        </p:nvSpPr>
        <p:spPr bwMode="auto">
          <a:xfrm>
            <a:off x="9798100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93" name="Line 415">
            <a:extLst>
              <a:ext uri="{FF2B5EF4-FFF2-40B4-BE49-F238E27FC236}">
                <a16:creationId xmlns:a16="http://schemas.microsoft.com/office/drawing/2014/main" id="{7484FACA-F675-B3D2-68EB-FC51976976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78562" y="2217086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94" name="Line 416">
            <a:extLst>
              <a:ext uri="{FF2B5EF4-FFF2-40B4-BE49-F238E27FC236}">
                <a16:creationId xmlns:a16="http://schemas.microsoft.com/office/drawing/2014/main" id="{885B71DD-F0AF-AA9D-9C3C-C333A69408AB}"/>
              </a:ext>
            </a:extLst>
          </p:cNvPr>
          <p:cNvSpPr>
            <a:spLocks noChangeShapeType="1"/>
          </p:cNvSpPr>
          <p:nvPr/>
        </p:nvSpPr>
        <p:spPr bwMode="auto">
          <a:xfrm>
            <a:off x="9772050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95" name="Line 417">
            <a:extLst>
              <a:ext uri="{FF2B5EF4-FFF2-40B4-BE49-F238E27FC236}">
                <a16:creationId xmlns:a16="http://schemas.microsoft.com/office/drawing/2014/main" id="{56FFDE30-AF60-F394-228D-CDD0A04BE0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55115" y="2217086"/>
            <a:ext cx="3517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96" name="Line 418">
            <a:extLst>
              <a:ext uri="{FF2B5EF4-FFF2-40B4-BE49-F238E27FC236}">
                <a16:creationId xmlns:a16="http://schemas.microsoft.com/office/drawing/2014/main" id="{639CA7BB-C23D-81B2-77B2-60A25E001426}"/>
              </a:ext>
            </a:extLst>
          </p:cNvPr>
          <p:cNvSpPr>
            <a:spLocks noChangeShapeType="1"/>
          </p:cNvSpPr>
          <p:nvPr/>
        </p:nvSpPr>
        <p:spPr bwMode="auto">
          <a:xfrm>
            <a:off x="9761629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97" name="Line 419">
            <a:extLst>
              <a:ext uri="{FF2B5EF4-FFF2-40B4-BE49-F238E27FC236}">
                <a16:creationId xmlns:a16="http://schemas.microsoft.com/office/drawing/2014/main" id="{7E6CD02E-A20D-7BD3-9DA1-AABA1BCF42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40788" y="2217086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98" name="Line 420">
            <a:extLst>
              <a:ext uri="{FF2B5EF4-FFF2-40B4-BE49-F238E27FC236}">
                <a16:creationId xmlns:a16="http://schemas.microsoft.com/office/drawing/2014/main" id="{63A5A9D1-DB42-BDA2-4AA8-7FAEA95C6D17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0788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99" name="Line 421">
            <a:extLst>
              <a:ext uri="{FF2B5EF4-FFF2-40B4-BE49-F238E27FC236}">
                <a16:creationId xmlns:a16="http://schemas.microsoft.com/office/drawing/2014/main" id="{3C43A166-1B8C-2AE7-9C35-434AD8A9D1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23855" y="2217086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00" name="Line 422">
            <a:extLst>
              <a:ext uri="{FF2B5EF4-FFF2-40B4-BE49-F238E27FC236}">
                <a16:creationId xmlns:a16="http://schemas.microsoft.com/office/drawing/2014/main" id="{C8A90045-18DC-284D-C2ED-15F05574905C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2132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01" name="Line 423">
            <a:extLst>
              <a:ext uri="{FF2B5EF4-FFF2-40B4-BE49-F238E27FC236}">
                <a16:creationId xmlns:a16="http://schemas.microsoft.com/office/drawing/2014/main" id="{A13AFB24-58E6-77EA-1EC0-7C462AEB87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95199" y="2217086"/>
            <a:ext cx="3386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02" name="Line 424">
            <a:extLst>
              <a:ext uri="{FF2B5EF4-FFF2-40B4-BE49-F238E27FC236}">
                <a16:creationId xmlns:a16="http://schemas.microsoft.com/office/drawing/2014/main" id="{49E533A3-3B6D-BD67-B4A7-DA91632370C3}"/>
              </a:ext>
            </a:extLst>
          </p:cNvPr>
          <p:cNvSpPr>
            <a:spLocks noChangeShapeType="1"/>
          </p:cNvSpPr>
          <p:nvPr/>
        </p:nvSpPr>
        <p:spPr bwMode="auto">
          <a:xfrm>
            <a:off x="9689988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03" name="Line 425">
            <a:extLst>
              <a:ext uri="{FF2B5EF4-FFF2-40B4-BE49-F238E27FC236}">
                <a16:creationId xmlns:a16="http://schemas.microsoft.com/office/drawing/2014/main" id="{3CCA23BB-90F1-1148-30FD-AB21AFAF69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69147" y="2217086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04" name="Line 426">
            <a:extLst>
              <a:ext uri="{FF2B5EF4-FFF2-40B4-BE49-F238E27FC236}">
                <a16:creationId xmlns:a16="http://schemas.microsoft.com/office/drawing/2014/main" id="{F98C500D-F695-5FDC-4BD3-A0D48880E668}"/>
              </a:ext>
            </a:extLst>
          </p:cNvPr>
          <p:cNvSpPr>
            <a:spLocks noChangeShapeType="1"/>
          </p:cNvSpPr>
          <p:nvPr/>
        </p:nvSpPr>
        <p:spPr bwMode="auto">
          <a:xfrm>
            <a:off x="9652214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05" name="Line 427">
            <a:extLst>
              <a:ext uri="{FF2B5EF4-FFF2-40B4-BE49-F238E27FC236}">
                <a16:creationId xmlns:a16="http://schemas.microsoft.com/office/drawing/2014/main" id="{7A02AAB1-8FFF-EA1C-F51E-D4088917F4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35281" y="2217086"/>
            <a:ext cx="3386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06" name="Line 428">
            <a:extLst>
              <a:ext uri="{FF2B5EF4-FFF2-40B4-BE49-F238E27FC236}">
                <a16:creationId xmlns:a16="http://schemas.microsoft.com/office/drawing/2014/main" id="{CB8B035C-8776-F3BA-CE34-7D638B989C10}"/>
              </a:ext>
            </a:extLst>
          </p:cNvPr>
          <p:cNvSpPr>
            <a:spLocks noChangeShapeType="1"/>
          </p:cNvSpPr>
          <p:nvPr/>
        </p:nvSpPr>
        <p:spPr bwMode="auto">
          <a:xfrm>
            <a:off x="9666543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07" name="Line 429">
            <a:extLst>
              <a:ext uri="{FF2B5EF4-FFF2-40B4-BE49-F238E27FC236}">
                <a16:creationId xmlns:a16="http://schemas.microsoft.com/office/drawing/2014/main" id="{4EDBC700-9EAD-10B7-5879-7405F55719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49610" y="2217086"/>
            <a:ext cx="3386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08" name="Line 430">
            <a:extLst>
              <a:ext uri="{FF2B5EF4-FFF2-40B4-BE49-F238E27FC236}">
                <a16:creationId xmlns:a16="http://schemas.microsoft.com/office/drawing/2014/main" id="{64A9920E-8E68-3919-7FA1-A10188233A87}"/>
              </a:ext>
            </a:extLst>
          </p:cNvPr>
          <p:cNvSpPr>
            <a:spLocks noChangeShapeType="1"/>
          </p:cNvSpPr>
          <p:nvPr/>
        </p:nvSpPr>
        <p:spPr bwMode="auto">
          <a:xfrm>
            <a:off x="9649610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09" name="Line 431">
            <a:extLst>
              <a:ext uri="{FF2B5EF4-FFF2-40B4-BE49-F238E27FC236}">
                <a16:creationId xmlns:a16="http://schemas.microsoft.com/office/drawing/2014/main" id="{DF315039-0173-3776-EC4B-3D8DAF0AAF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28769" y="2217086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10" name="Line 432">
            <a:extLst>
              <a:ext uri="{FF2B5EF4-FFF2-40B4-BE49-F238E27FC236}">
                <a16:creationId xmlns:a16="http://schemas.microsoft.com/office/drawing/2014/main" id="{2CA2ACF6-33BA-7970-540A-D1025C0252B3}"/>
              </a:ext>
            </a:extLst>
          </p:cNvPr>
          <p:cNvSpPr>
            <a:spLocks noChangeShapeType="1"/>
          </p:cNvSpPr>
          <p:nvPr/>
        </p:nvSpPr>
        <p:spPr bwMode="auto">
          <a:xfrm>
            <a:off x="9628769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11" name="Line 433">
            <a:extLst>
              <a:ext uri="{FF2B5EF4-FFF2-40B4-BE49-F238E27FC236}">
                <a16:creationId xmlns:a16="http://schemas.microsoft.com/office/drawing/2014/main" id="{D01FAC3A-6950-6785-E416-40C5CF1AA3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11835" y="2217086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12" name="Line 434">
            <a:extLst>
              <a:ext uri="{FF2B5EF4-FFF2-40B4-BE49-F238E27FC236}">
                <a16:creationId xmlns:a16="http://schemas.microsoft.com/office/drawing/2014/main" id="{94178477-BD48-6D0A-7EA1-E73742547A50}"/>
              </a:ext>
            </a:extLst>
          </p:cNvPr>
          <p:cNvSpPr>
            <a:spLocks noChangeShapeType="1"/>
          </p:cNvSpPr>
          <p:nvPr/>
        </p:nvSpPr>
        <p:spPr bwMode="auto">
          <a:xfrm>
            <a:off x="9626164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13" name="Line 435">
            <a:extLst>
              <a:ext uri="{FF2B5EF4-FFF2-40B4-BE49-F238E27FC236}">
                <a16:creationId xmlns:a16="http://schemas.microsoft.com/office/drawing/2014/main" id="{E73077E4-5417-F2B8-15D6-363B780A4C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06625" y="2217086"/>
            <a:ext cx="36471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14" name="Line 436">
            <a:extLst>
              <a:ext uri="{FF2B5EF4-FFF2-40B4-BE49-F238E27FC236}">
                <a16:creationId xmlns:a16="http://schemas.microsoft.com/office/drawing/2014/main" id="{E635897A-EA56-8312-7C33-E81A0E52A324}"/>
              </a:ext>
            </a:extLst>
          </p:cNvPr>
          <p:cNvSpPr>
            <a:spLocks noChangeShapeType="1"/>
          </p:cNvSpPr>
          <p:nvPr/>
        </p:nvSpPr>
        <p:spPr bwMode="auto">
          <a:xfrm>
            <a:off x="9574062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15" name="Line 437">
            <a:extLst>
              <a:ext uri="{FF2B5EF4-FFF2-40B4-BE49-F238E27FC236}">
                <a16:creationId xmlns:a16="http://schemas.microsoft.com/office/drawing/2014/main" id="{34969E1E-D6F0-A5ED-273A-B7CC69770F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54523" y="2217086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16" name="Line 438">
            <a:extLst>
              <a:ext uri="{FF2B5EF4-FFF2-40B4-BE49-F238E27FC236}">
                <a16:creationId xmlns:a16="http://schemas.microsoft.com/office/drawing/2014/main" id="{1432952D-B3A2-CF4D-E90B-4BC2927B7FAB}"/>
              </a:ext>
            </a:extLst>
          </p:cNvPr>
          <p:cNvSpPr>
            <a:spLocks noChangeShapeType="1"/>
          </p:cNvSpPr>
          <p:nvPr/>
        </p:nvSpPr>
        <p:spPr bwMode="auto">
          <a:xfrm>
            <a:off x="9540195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17" name="Line 439">
            <a:extLst>
              <a:ext uri="{FF2B5EF4-FFF2-40B4-BE49-F238E27FC236}">
                <a16:creationId xmlns:a16="http://schemas.microsoft.com/office/drawing/2014/main" id="{0D72A059-20CB-6C4E-76B0-616C5FB9FF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23262" y="2217086"/>
            <a:ext cx="36471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18" name="Line 440">
            <a:extLst>
              <a:ext uri="{FF2B5EF4-FFF2-40B4-BE49-F238E27FC236}">
                <a16:creationId xmlns:a16="http://schemas.microsoft.com/office/drawing/2014/main" id="{320347B1-3478-25DA-7353-5FE49B4EE8CA}"/>
              </a:ext>
            </a:extLst>
          </p:cNvPr>
          <p:cNvSpPr>
            <a:spLocks noChangeShapeType="1"/>
          </p:cNvSpPr>
          <p:nvPr/>
        </p:nvSpPr>
        <p:spPr bwMode="auto">
          <a:xfrm>
            <a:off x="9545406" y="219151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19" name="Line 441">
            <a:extLst>
              <a:ext uri="{FF2B5EF4-FFF2-40B4-BE49-F238E27FC236}">
                <a16:creationId xmlns:a16="http://schemas.microsoft.com/office/drawing/2014/main" id="{7FFA3662-3EAE-8C66-177D-48A686BE5C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28472" y="2217086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20" name="Line 442">
            <a:extLst>
              <a:ext uri="{FF2B5EF4-FFF2-40B4-BE49-F238E27FC236}">
                <a16:creationId xmlns:a16="http://schemas.microsoft.com/office/drawing/2014/main" id="{F85B2253-1FEC-EBC1-0330-72DEAD97AFA5}"/>
              </a:ext>
            </a:extLst>
          </p:cNvPr>
          <p:cNvSpPr>
            <a:spLocks noChangeShapeType="1"/>
          </p:cNvSpPr>
          <p:nvPr/>
        </p:nvSpPr>
        <p:spPr bwMode="auto">
          <a:xfrm>
            <a:off x="9525867" y="2169361"/>
            <a:ext cx="0" cy="4772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21" name="Line 443">
            <a:extLst>
              <a:ext uri="{FF2B5EF4-FFF2-40B4-BE49-F238E27FC236}">
                <a16:creationId xmlns:a16="http://schemas.microsoft.com/office/drawing/2014/main" id="{FBD8808D-CBCB-CA60-B430-565FEA7DEB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08934" y="2191518"/>
            <a:ext cx="36471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22" name="Line 444">
            <a:extLst>
              <a:ext uri="{FF2B5EF4-FFF2-40B4-BE49-F238E27FC236}">
                <a16:creationId xmlns:a16="http://schemas.microsoft.com/office/drawing/2014/main" id="{C4E39F2A-676F-C5CF-5575-B36F9A2C7B26}"/>
              </a:ext>
            </a:extLst>
          </p:cNvPr>
          <p:cNvSpPr>
            <a:spLocks noChangeShapeType="1"/>
          </p:cNvSpPr>
          <p:nvPr/>
        </p:nvSpPr>
        <p:spPr bwMode="auto">
          <a:xfrm>
            <a:off x="9508934" y="2145497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23" name="Line 445">
            <a:extLst>
              <a:ext uri="{FF2B5EF4-FFF2-40B4-BE49-F238E27FC236}">
                <a16:creationId xmlns:a16="http://schemas.microsoft.com/office/drawing/2014/main" id="{34FA4E9B-5A27-F2C3-8BBD-29A527F893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90699" y="2169361"/>
            <a:ext cx="3517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24" name="Line 446">
            <a:extLst>
              <a:ext uri="{FF2B5EF4-FFF2-40B4-BE49-F238E27FC236}">
                <a16:creationId xmlns:a16="http://schemas.microsoft.com/office/drawing/2014/main" id="{6D66A9E9-3B4B-806B-1251-CAA38A166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9490699" y="2145497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25" name="Line 447">
            <a:extLst>
              <a:ext uri="{FF2B5EF4-FFF2-40B4-BE49-F238E27FC236}">
                <a16:creationId xmlns:a16="http://schemas.microsoft.com/office/drawing/2014/main" id="{5E54F756-F0EE-842E-002F-0D828B0192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71160" y="2169361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26" name="Line 448">
            <a:extLst>
              <a:ext uri="{FF2B5EF4-FFF2-40B4-BE49-F238E27FC236}">
                <a16:creationId xmlns:a16="http://schemas.microsoft.com/office/drawing/2014/main" id="{D0A1359B-B988-ACE6-791F-E8C1A49DB2F7}"/>
              </a:ext>
            </a:extLst>
          </p:cNvPr>
          <p:cNvSpPr>
            <a:spLocks noChangeShapeType="1"/>
          </p:cNvSpPr>
          <p:nvPr/>
        </p:nvSpPr>
        <p:spPr bwMode="auto">
          <a:xfrm>
            <a:off x="9485488" y="2145497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27" name="Line 449">
            <a:extLst>
              <a:ext uri="{FF2B5EF4-FFF2-40B4-BE49-F238E27FC236}">
                <a16:creationId xmlns:a16="http://schemas.microsoft.com/office/drawing/2014/main" id="{3D64E174-54C3-AC04-96F0-361DD1657E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65950" y="2169361"/>
            <a:ext cx="36471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28" name="Line 450">
            <a:extLst>
              <a:ext uri="{FF2B5EF4-FFF2-40B4-BE49-F238E27FC236}">
                <a16:creationId xmlns:a16="http://schemas.microsoft.com/office/drawing/2014/main" id="{A7A47813-6434-BFDF-A3A0-8D6956A03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5950" y="2104589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29" name="Line 451">
            <a:extLst>
              <a:ext uri="{FF2B5EF4-FFF2-40B4-BE49-F238E27FC236}">
                <a16:creationId xmlns:a16="http://schemas.microsoft.com/office/drawing/2014/main" id="{0E35CFA6-D2C8-030F-F020-407BB8A468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47713" y="2126747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30" name="Line 452">
            <a:extLst>
              <a:ext uri="{FF2B5EF4-FFF2-40B4-BE49-F238E27FC236}">
                <a16:creationId xmlns:a16="http://schemas.microsoft.com/office/drawing/2014/main" id="{9921E2B9-9DE4-48E8-FF8F-30B191FB21B2}"/>
              </a:ext>
            </a:extLst>
          </p:cNvPr>
          <p:cNvSpPr>
            <a:spLocks noChangeShapeType="1"/>
          </p:cNvSpPr>
          <p:nvPr/>
        </p:nvSpPr>
        <p:spPr bwMode="auto">
          <a:xfrm>
            <a:off x="9430782" y="208583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31" name="Line 453">
            <a:extLst>
              <a:ext uri="{FF2B5EF4-FFF2-40B4-BE49-F238E27FC236}">
                <a16:creationId xmlns:a16="http://schemas.microsoft.com/office/drawing/2014/main" id="{B9120FEC-CCE1-6361-2F55-5A5688A814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11242" y="2113111"/>
            <a:ext cx="36471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32" name="Line 454">
            <a:extLst>
              <a:ext uri="{FF2B5EF4-FFF2-40B4-BE49-F238E27FC236}">
                <a16:creationId xmlns:a16="http://schemas.microsoft.com/office/drawing/2014/main" id="{5AA8B7DD-1F80-AE49-48ED-108126F1D76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33387" y="208583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33" name="Line 455">
            <a:extLst>
              <a:ext uri="{FF2B5EF4-FFF2-40B4-BE49-F238E27FC236}">
                <a16:creationId xmlns:a16="http://schemas.microsoft.com/office/drawing/2014/main" id="{CDF19458-3484-2AA6-2250-AC9D312EA2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16453" y="2113111"/>
            <a:ext cx="3517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34" name="Line 456">
            <a:extLst>
              <a:ext uri="{FF2B5EF4-FFF2-40B4-BE49-F238E27FC236}">
                <a16:creationId xmlns:a16="http://schemas.microsoft.com/office/drawing/2014/main" id="{D642F0D9-E99C-2575-DADA-A527085C9C4F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1242" y="208583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35" name="Line 457">
            <a:extLst>
              <a:ext uri="{FF2B5EF4-FFF2-40B4-BE49-F238E27FC236}">
                <a16:creationId xmlns:a16="http://schemas.microsoft.com/office/drawing/2014/main" id="{2C8A232E-07AB-A5EE-7E37-3B2F736803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94310" y="2113111"/>
            <a:ext cx="36471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36" name="Line 458">
            <a:extLst>
              <a:ext uri="{FF2B5EF4-FFF2-40B4-BE49-F238E27FC236}">
                <a16:creationId xmlns:a16="http://schemas.microsoft.com/office/drawing/2014/main" id="{44259012-90F5-B74D-D682-1D279CF1114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04731" y="208583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37" name="Line 459">
            <a:extLst>
              <a:ext uri="{FF2B5EF4-FFF2-40B4-BE49-F238E27FC236}">
                <a16:creationId xmlns:a16="http://schemas.microsoft.com/office/drawing/2014/main" id="{A7211621-DC77-E937-3AB9-0662D45AA3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87797" y="2113111"/>
            <a:ext cx="3517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38" name="Line 460">
            <a:extLst>
              <a:ext uri="{FF2B5EF4-FFF2-40B4-BE49-F238E27FC236}">
                <a16:creationId xmlns:a16="http://schemas.microsoft.com/office/drawing/2014/main" id="{BFD5F206-B80D-CC77-BAEE-A4F9ECA0F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9390401" y="2063681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39" name="Line 461">
            <a:extLst>
              <a:ext uri="{FF2B5EF4-FFF2-40B4-BE49-F238E27FC236}">
                <a16:creationId xmlns:a16="http://schemas.microsoft.com/office/drawing/2014/main" id="{C828FFF3-96BB-059E-5CA5-3BB4C28DCF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73469" y="2089247"/>
            <a:ext cx="3517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40" name="Line 462">
            <a:extLst>
              <a:ext uri="{FF2B5EF4-FFF2-40B4-BE49-F238E27FC236}">
                <a16:creationId xmlns:a16="http://schemas.microsoft.com/office/drawing/2014/main" id="{4742EA71-A3B9-37E1-926B-0F1E34F2ACF0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3469" y="2063681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41" name="Line 463">
            <a:extLst>
              <a:ext uri="{FF2B5EF4-FFF2-40B4-BE49-F238E27FC236}">
                <a16:creationId xmlns:a16="http://schemas.microsoft.com/office/drawing/2014/main" id="{60633478-6BFC-59A0-E5DE-88C067416E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56535" y="2089247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42" name="Line 464">
            <a:extLst>
              <a:ext uri="{FF2B5EF4-FFF2-40B4-BE49-F238E27FC236}">
                <a16:creationId xmlns:a16="http://schemas.microsoft.com/office/drawing/2014/main" id="{4A141E96-174E-3991-B035-936269FB983B}"/>
              </a:ext>
            </a:extLst>
          </p:cNvPr>
          <p:cNvSpPr>
            <a:spLocks noChangeShapeType="1"/>
          </p:cNvSpPr>
          <p:nvPr/>
        </p:nvSpPr>
        <p:spPr bwMode="auto">
          <a:xfrm>
            <a:off x="9339604" y="2063681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43" name="Line 465">
            <a:extLst>
              <a:ext uri="{FF2B5EF4-FFF2-40B4-BE49-F238E27FC236}">
                <a16:creationId xmlns:a16="http://schemas.microsoft.com/office/drawing/2014/main" id="{7E3EFC04-6BF4-B2BC-EEA7-CBDC608A80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18761" y="2089247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44" name="Line 466">
            <a:extLst>
              <a:ext uri="{FF2B5EF4-FFF2-40B4-BE49-F238E27FC236}">
                <a16:creationId xmlns:a16="http://schemas.microsoft.com/office/drawing/2014/main" id="{48BDBE4C-A29E-48D7-70CB-0B24633E6A22}"/>
              </a:ext>
            </a:extLst>
          </p:cNvPr>
          <p:cNvSpPr>
            <a:spLocks noChangeShapeType="1"/>
          </p:cNvSpPr>
          <p:nvPr/>
        </p:nvSpPr>
        <p:spPr bwMode="auto">
          <a:xfrm>
            <a:off x="9321367" y="2048339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45" name="Line 467">
            <a:extLst>
              <a:ext uri="{FF2B5EF4-FFF2-40B4-BE49-F238E27FC236}">
                <a16:creationId xmlns:a16="http://schemas.microsoft.com/office/drawing/2014/main" id="{04575D4B-FDF1-5AC2-365E-CDC8BB7D5B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04434" y="2070499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46" name="Line 468">
            <a:extLst>
              <a:ext uri="{FF2B5EF4-FFF2-40B4-BE49-F238E27FC236}">
                <a16:creationId xmlns:a16="http://schemas.microsoft.com/office/drawing/2014/main" id="{67C0D95A-966C-7AFD-DB0B-4E006EAA158F}"/>
              </a:ext>
            </a:extLst>
          </p:cNvPr>
          <p:cNvSpPr>
            <a:spLocks noChangeShapeType="1"/>
          </p:cNvSpPr>
          <p:nvPr/>
        </p:nvSpPr>
        <p:spPr bwMode="auto">
          <a:xfrm>
            <a:off x="9310947" y="2048339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47" name="Line 469">
            <a:extLst>
              <a:ext uri="{FF2B5EF4-FFF2-40B4-BE49-F238E27FC236}">
                <a16:creationId xmlns:a16="http://schemas.microsoft.com/office/drawing/2014/main" id="{0EF69A18-7EA1-6E71-8E5A-4228038A82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90105" y="2070499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48" name="Line 470">
            <a:extLst>
              <a:ext uri="{FF2B5EF4-FFF2-40B4-BE49-F238E27FC236}">
                <a16:creationId xmlns:a16="http://schemas.microsoft.com/office/drawing/2014/main" id="{335855B0-64CE-E94E-7C1B-DF1987A7BD2A}"/>
              </a:ext>
            </a:extLst>
          </p:cNvPr>
          <p:cNvSpPr>
            <a:spLocks noChangeShapeType="1"/>
          </p:cNvSpPr>
          <p:nvPr/>
        </p:nvSpPr>
        <p:spPr bwMode="auto">
          <a:xfrm>
            <a:off x="9290105" y="2033000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49" name="Line 471">
            <a:extLst>
              <a:ext uri="{FF2B5EF4-FFF2-40B4-BE49-F238E27FC236}">
                <a16:creationId xmlns:a16="http://schemas.microsoft.com/office/drawing/2014/main" id="{744441CE-3A96-AFB3-ACFA-2E0C5578D9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3172" y="2055158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50" name="Line 472">
            <a:extLst>
              <a:ext uri="{FF2B5EF4-FFF2-40B4-BE49-F238E27FC236}">
                <a16:creationId xmlns:a16="http://schemas.microsoft.com/office/drawing/2014/main" id="{CAAE4D28-5F17-9F88-423B-7A5EFE56EDCA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1449" y="2033000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51" name="Line 473">
            <a:extLst>
              <a:ext uri="{FF2B5EF4-FFF2-40B4-BE49-F238E27FC236}">
                <a16:creationId xmlns:a16="http://schemas.microsoft.com/office/drawing/2014/main" id="{038381B0-E599-2EF8-B3D8-6BD8887D34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44516" y="2055158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52" name="Line 474">
            <a:extLst>
              <a:ext uri="{FF2B5EF4-FFF2-40B4-BE49-F238E27FC236}">
                <a16:creationId xmlns:a16="http://schemas.microsoft.com/office/drawing/2014/main" id="{0DE211D0-A454-A5B1-0ACF-C96A1B6CB755}"/>
              </a:ext>
            </a:extLst>
          </p:cNvPr>
          <p:cNvSpPr>
            <a:spLocks noChangeShapeType="1"/>
          </p:cNvSpPr>
          <p:nvPr/>
        </p:nvSpPr>
        <p:spPr bwMode="auto">
          <a:xfrm>
            <a:off x="9284896" y="2033000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53" name="Line 475">
            <a:extLst>
              <a:ext uri="{FF2B5EF4-FFF2-40B4-BE49-F238E27FC236}">
                <a16:creationId xmlns:a16="http://schemas.microsoft.com/office/drawing/2014/main" id="{24CE0FE4-09DD-7187-46B2-68D35CF0EC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64055" y="2055158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54" name="Line 476">
            <a:extLst>
              <a:ext uri="{FF2B5EF4-FFF2-40B4-BE49-F238E27FC236}">
                <a16:creationId xmlns:a16="http://schemas.microsoft.com/office/drawing/2014/main" id="{49C5A921-71EB-C700-6A14-7AB475E0821E}"/>
              </a:ext>
            </a:extLst>
          </p:cNvPr>
          <p:cNvSpPr>
            <a:spLocks noChangeShapeType="1"/>
          </p:cNvSpPr>
          <p:nvPr/>
        </p:nvSpPr>
        <p:spPr bwMode="auto">
          <a:xfrm>
            <a:off x="9244516" y="2033000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55" name="Line 477">
            <a:extLst>
              <a:ext uri="{FF2B5EF4-FFF2-40B4-BE49-F238E27FC236}">
                <a16:creationId xmlns:a16="http://schemas.microsoft.com/office/drawing/2014/main" id="{C7DDA1CE-FCAF-D8B1-2C46-F069ED1157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27584" y="2055158"/>
            <a:ext cx="3386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56" name="Line 478">
            <a:extLst>
              <a:ext uri="{FF2B5EF4-FFF2-40B4-BE49-F238E27FC236}">
                <a16:creationId xmlns:a16="http://schemas.microsoft.com/office/drawing/2014/main" id="{15CDD3BB-366A-AEF6-E8EE-37818741307D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7584" y="2014249"/>
            <a:ext cx="0" cy="4602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57" name="Line 479">
            <a:extLst>
              <a:ext uri="{FF2B5EF4-FFF2-40B4-BE49-F238E27FC236}">
                <a16:creationId xmlns:a16="http://schemas.microsoft.com/office/drawing/2014/main" id="{F3C3C9E2-77BC-5EF3-357D-5D0E9530B5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06742" y="2036408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58" name="Line 480">
            <a:extLst>
              <a:ext uri="{FF2B5EF4-FFF2-40B4-BE49-F238E27FC236}">
                <a16:creationId xmlns:a16="http://schemas.microsoft.com/office/drawing/2014/main" id="{4F816CB0-74E2-4081-5836-8985C1F05B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1070" y="2014249"/>
            <a:ext cx="0" cy="4602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59" name="Line 481">
            <a:extLst>
              <a:ext uri="{FF2B5EF4-FFF2-40B4-BE49-F238E27FC236}">
                <a16:creationId xmlns:a16="http://schemas.microsoft.com/office/drawing/2014/main" id="{E43FB5E1-1C2B-6603-FB7D-CAA9A9B3D4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04137" y="2036408"/>
            <a:ext cx="3517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60" name="Line 482">
            <a:extLst>
              <a:ext uri="{FF2B5EF4-FFF2-40B4-BE49-F238E27FC236}">
                <a16:creationId xmlns:a16="http://schemas.microsoft.com/office/drawing/2014/main" id="{0B9CD617-1185-DB87-37F7-81B7D9565900}"/>
              </a:ext>
            </a:extLst>
          </p:cNvPr>
          <p:cNvSpPr>
            <a:spLocks noChangeShapeType="1"/>
          </p:cNvSpPr>
          <p:nvPr/>
        </p:nvSpPr>
        <p:spPr bwMode="auto">
          <a:xfrm>
            <a:off x="9195019" y="2014249"/>
            <a:ext cx="0" cy="4602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61" name="Line 483">
            <a:extLst>
              <a:ext uri="{FF2B5EF4-FFF2-40B4-BE49-F238E27FC236}">
                <a16:creationId xmlns:a16="http://schemas.microsoft.com/office/drawing/2014/main" id="{D46DC039-BC42-64C7-1BEC-D491F1D0FF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78086" y="2036408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62" name="Line 484">
            <a:extLst>
              <a:ext uri="{FF2B5EF4-FFF2-40B4-BE49-F238E27FC236}">
                <a16:creationId xmlns:a16="http://schemas.microsoft.com/office/drawing/2014/main" id="{B8BD7E2E-F80B-7917-3E5E-D92F01DA1E5D}"/>
              </a:ext>
            </a:extLst>
          </p:cNvPr>
          <p:cNvSpPr>
            <a:spLocks noChangeShapeType="1"/>
          </p:cNvSpPr>
          <p:nvPr/>
        </p:nvSpPr>
        <p:spPr bwMode="auto">
          <a:xfrm>
            <a:off x="9201533" y="2014249"/>
            <a:ext cx="0" cy="4602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63" name="Line 485">
            <a:extLst>
              <a:ext uri="{FF2B5EF4-FFF2-40B4-BE49-F238E27FC236}">
                <a16:creationId xmlns:a16="http://schemas.microsoft.com/office/drawing/2014/main" id="{46CFC15A-97DF-A0C7-DF99-7FAA41C413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84599" y="2036408"/>
            <a:ext cx="3386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64" name="Line 486">
            <a:extLst>
              <a:ext uri="{FF2B5EF4-FFF2-40B4-BE49-F238E27FC236}">
                <a16:creationId xmlns:a16="http://schemas.microsoft.com/office/drawing/2014/main" id="{054EA8F1-37A6-C618-E685-83ED81D73F7F}"/>
              </a:ext>
            </a:extLst>
          </p:cNvPr>
          <p:cNvSpPr>
            <a:spLocks noChangeShapeType="1"/>
          </p:cNvSpPr>
          <p:nvPr/>
        </p:nvSpPr>
        <p:spPr bwMode="auto">
          <a:xfrm>
            <a:off x="9209348" y="2014249"/>
            <a:ext cx="0" cy="4602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65" name="Line 487">
            <a:extLst>
              <a:ext uri="{FF2B5EF4-FFF2-40B4-BE49-F238E27FC236}">
                <a16:creationId xmlns:a16="http://schemas.microsoft.com/office/drawing/2014/main" id="{FD00C727-3F42-DB6E-C506-7697D9640E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92415" y="2036408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66" name="Line 488">
            <a:extLst>
              <a:ext uri="{FF2B5EF4-FFF2-40B4-BE49-F238E27FC236}">
                <a16:creationId xmlns:a16="http://schemas.microsoft.com/office/drawing/2014/main" id="{B276E0AB-B57E-6EE5-454F-65BD322BD189}"/>
              </a:ext>
            </a:extLst>
          </p:cNvPr>
          <p:cNvSpPr>
            <a:spLocks noChangeShapeType="1"/>
          </p:cNvSpPr>
          <p:nvPr/>
        </p:nvSpPr>
        <p:spPr bwMode="auto">
          <a:xfrm>
            <a:off x="9189809" y="2014249"/>
            <a:ext cx="0" cy="4602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67" name="Line 489">
            <a:extLst>
              <a:ext uri="{FF2B5EF4-FFF2-40B4-BE49-F238E27FC236}">
                <a16:creationId xmlns:a16="http://schemas.microsoft.com/office/drawing/2014/main" id="{5EDB1E88-2904-23CD-FD7A-CFDA3299A0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72877" y="2036408"/>
            <a:ext cx="3386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68" name="Line 490">
            <a:extLst>
              <a:ext uri="{FF2B5EF4-FFF2-40B4-BE49-F238E27FC236}">
                <a16:creationId xmlns:a16="http://schemas.microsoft.com/office/drawing/2014/main" id="{EDB074EC-477F-42C9-C232-F2D9D3262108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0272" y="2014249"/>
            <a:ext cx="0" cy="4602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69" name="Line 491">
            <a:extLst>
              <a:ext uri="{FF2B5EF4-FFF2-40B4-BE49-F238E27FC236}">
                <a16:creationId xmlns:a16="http://schemas.microsoft.com/office/drawing/2014/main" id="{48B79EFF-ECDB-C975-B7FA-BCE39D76F2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52036" y="2036408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70" name="Line 492">
            <a:extLst>
              <a:ext uri="{FF2B5EF4-FFF2-40B4-BE49-F238E27FC236}">
                <a16:creationId xmlns:a16="http://schemas.microsoft.com/office/drawing/2014/main" id="{7A6AC2D8-D9FB-8CAA-A2DF-549F8A64C45E}"/>
              </a:ext>
            </a:extLst>
          </p:cNvPr>
          <p:cNvSpPr>
            <a:spLocks noChangeShapeType="1"/>
          </p:cNvSpPr>
          <p:nvPr/>
        </p:nvSpPr>
        <p:spPr bwMode="auto">
          <a:xfrm>
            <a:off x="9152036" y="2014249"/>
            <a:ext cx="0" cy="4602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71" name="Line 493">
            <a:extLst>
              <a:ext uri="{FF2B5EF4-FFF2-40B4-BE49-F238E27FC236}">
                <a16:creationId xmlns:a16="http://schemas.microsoft.com/office/drawing/2014/main" id="{2AB20DE2-BBAB-AB36-8050-A3663A4A63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35103" y="2036408"/>
            <a:ext cx="3517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72" name="Line 494">
            <a:extLst>
              <a:ext uri="{FF2B5EF4-FFF2-40B4-BE49-F238E27FC236}">
                <a16:creationId xmlns:a16="http://schemas.microsoft.com/office/drawing/2014/main" id="{9BAE9148-4600-4860-6A91-724CEC1AF857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6825" y="1998909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73" name="Line 495">
            <a:extLst>
              <a:ext uri="{FF2B5EF4-FFF2-40B4-BE49-F238E27FC236}">
                <a16:creationId xmlns:a16="http://schemas.microsoft.com/office/drawing/2014/main" id="{F7F7241F-F735-795C-D2C5-722803B470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29892" y="2026182"/>
            <a:ext cx="3386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74" name="Line 496">
            <a:extLst>
              <a:ext uri="{FF2B5EF4-FFF2-40B4-BE49-F238E27FC236}">
                <a16:creationId xmlns:a16="http://schemas.microsoft.com/office/drawing/2014/main" id="{39BA4131-C330-20F2-B6ED-369F35E6EF1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1616" y="1998909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75" name="Line 497">
            <a:extLst>
              <a:ext uri="{FF2B5EF4-FFF2-40B4-BE49-F238E27FC236}">
                <a16:creationId xmlns:a16="http://schemas.microsoft.com/office/drawing/2014/main" id="{82207056-D501-A596-30D8-ABD6BF1250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23379" y="2026182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76" name="Line 498">
            <a:extLst>
              <a:ext uri="{FF2B5EF4-FFF2-40B4-BE49-F238E27FC236}">
                <a16:creationId xmlns:a16="http://schemas.microsoft.com/office/drawing/2014/main" id="{6AF409BD-0551-AF89-1A7F-BBA655A5C7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3379" y="1969932"/>
            <a:ext cx="0" cy="44317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77" name="Line 499">
            <a:extLst>
              <a:ext uri="{FF2B5EF4-FFF2-40B4-BE49-F238E27FC236}">
                <a16:creationId xmlns:a16="http://schemas.microsoft.com/office/drawing/2014/main" id="{C7085723-2101-6359-16C5-662B06F6DF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06447" y="1992092"/>
            <a:ext cx="3517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78" name="Line 500">
            <a:extLst>
              <a:ext uri="{FF2B5EF4-FFF2-40B4-BE49-F238E27FC236}">
                <a16:creationId xmlns:a16="http://schemas.microsoft.com/office/drawing/2014/main" id="{54D4541D-4A7E-5261-9DC3-F4C844D39306}"/>
              </a:ext>
            </a:extLst>
          </p:cNvPr>
          <p:cNvSpPr>
            <a:spLocks noChangeShapeType="1"/>
          </p:cNvSpPr>
          <p:nvPr/>
        </p:nvSpPr>
        <p:spPr bwMode="auto">
          <a:xfrm>
            <a:off x="9112960" y="1969932"/>
            <a:ext cx="0" cy="44317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79" name="Line 501">
            <a:extLst>
              <a:ext uri="{FF2B5EF4-FFF2-40B4-BE49-F238E27FC236}">
                <a16:creationId xmlns:a16="http://schemas.microsoft.com/office/drawing/2014/main" id="{9ACEF98A-8C55-7B36-3939-9E29D6A993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94723" y="1992092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80" name="Line 502">
            <a:extLst>
              <a:ext uri="{FF2B5EF4-FFF2-40B4-BE49-F238E27FC236}">
                <a16:creationId xmlns:a16="http://schemas.microsoft.com/office/drawing/2014/main" id="{2064CF74-D45C-8372-A5F9-ACCACE4E988A}"/>
              </a:ext>
            </a:extLst>
          </p:cNvPr>
          <p:cNvSpPr>
            <a:spLocks noChangeShapeType="1"/>
          </p:cNvSpPr>
          <p:nvPr/>
        </p:nvSpPr>
        <p:spPr bwMode="auto">
          <a:xfrm>
            <a:off x="9118169" y="1969932"/>
            <a:ext cx="0" cy="44317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81" name="Line 503">
            <a:extLst>
              <a:ext uri="{FF2B5EF4-FFF2-40B4-BE49-F238E27FC236}">
                <a16:creationId xmlns:a16="http://schemas.microsoft.com/office/drawing/2014/main" id="{623BA19E-20D4-B8B7-AD0A-87B0C2CD2A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01236" y="1992092"/>
            <a:ext cx="3386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82" name="Line 504">
            <a:extLst>
              <a:ext uri="{FF2B5EF4-FFF2-40B4-BE49-F238E27FC236}">
                <a16:creationId xmlns:a16="http://schemas.microsoft.com/office/drawing/2014/main" id="{E7EA0AC8-15BB-1174-CFED-26A452B56049}"/>
              </a:ext>
            </a:extLst>
          </p:cNvPr>
          <p:cNvSpPr>
            <a:spLocks noChangeShapeType="1"/>
          </p:cNvSpPr>
          <p:nvPr/>
        </p:nvSpPr>
        <p:spPr bwMode="auto">
          <a:xfrm>
            <a:off x="9106447" y="1969932"/>
            <a:ext cx="0" cy="44317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83" name="Line 505">
            <a:extLst>
              <a:ext uri="{FF2B5EF4-FFF2-40B4-BE49-F238E27FC236}">
                <a16:creationId xmlns:a16="http://schemas.microsoft.com/office/drawing/2014/main" id="{F0C4A26D-2713-7BC8-6F9F-32D7295E37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89513" y="1992092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84" name="Line 506">
            <a:extLst>
              <a:ext uri="{FF2B5EF4-FFF2-40B4-BE49-F238E27FC236}">
                <a16:creationId xmlns:a16="http://schemas.microsoft.com/office/drawing/2014/main" id="{483C19CF-6D10-078D-7EE7-6865D20EAB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084304" y="1969932"/>
            <a:ext cx="0" cy="44317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85" name="Line 507">
            <a:extLst>
              <a:ext uri="{FF2B5EF4-FFF2-40B4-BE49-F238E27FC236}">
                <a16:creationId xmlns:a16="http://schemas.microsoft.com/office/drawing/2014/main" id="{DDE633C6-794C-C4CD-0DA6-7238FA0016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63462" y="1992092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86" name="Line 508">
            <a:extLst>
              <a:ext uri="{FF2B5EF4-FFF2-40B4-BE49-F238E27FC236}">
                <a16:creationId xmlns:a16="http://schemas.microsoft.com/office/drawing/2014/main" id="{531A3C09-ACBD-B435-36CA-224834D2898C}"/>
              </a:ext>
            </a:extLst>
          </p:cNvPr>
          <p:cNvSpPr>
            <a:spLocks noChangeShapeType="1"/>
          </p:cNvSpPr>
          <p:nvPr/>
        </p:nvSpPr>
        <p:spPr bwMode="auto">
          <a:xfrm>
            <a:off x="9063462" y="1969932"/>
            <a:ext cx="0" cy="44317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87" name="Line 509">
            <a:extLst>
              <a:ext uri="{FF2B5EF4-FFF2-40B4-BE49-F238E27FC236}">
                <a16:creationId xmlns:a16="http://schemas.microsoft.com/office/drawing/2014/main" id="{AB636F3D-2144-DF87-E02D-BD7CBA9D6C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46529" y="1992092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88" name="Line 510">
            <a:extLst>
              <a:ext uri="{FF2B5EF4-FFF2-40B4-BE49-F238E27FC236}">
                <a16:creationId xmlns:a16="http://schemas.microsoft.com/office/drawing/2014/main" id="{4EA452BD-9C8C-DC88-696B-5A0EBB8E7E6B}"/>
              </a:ext>
            </a:extLst>
          </p:cNvPr>
          <p:cNvSpPr>
            <a:spLocks noChangeShapeType="1"/>
          </p:cNvSpPr>
          <p:nvPr/>
        </p:nvSpPr>
        <p:spPr bwMode="auto">
          <a:xfrm>
            <a:off x="9060856" y="1969932"/>
            <a:ext cx="0" cy="44317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89" name="Line 511">
            <a:extLst>
              <a:ext uri="{FF2B5EF4-FFF2-40B4-BE49-F238E27FC236}">
                <a16:creationId xmlns:a16="http://schemas.microsoft.com/office/drawing/2014/main" id="{6CBC8B7D-FA23-AE14-9A7B-1C14254C42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40017" y="1992092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90" name="Line 512">
            <a:extLst>
              <a:ext uri="{FF2B5EF4-FFF2-40B4-BE49-F238E27FC236}">
                <a16:creationId xmlns:a16="http://schemas.microsoft.com/office/drawing/2014/main" id="{6455310E-9AFD-1807-5F5F-A2B813E6819B}"/>
              </a:ext>
            </a:extLst>
          </p:cNvPr>
          <p:cNvSpPr>
            <a:spLocks noChangeShapeType="1"/>
          </p:cNvSpPr>
          <p:nvPr/>
        </p:nvSpPr>
        <p:spPr bwMode="auto">
          <a:xfrm>
            <a:off x="9040017" y="1930729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91" name="Line 513">
            <a:extLst>
              <a:ext uri="{FF2B5EF4-FFF2-40B4-BE49-F238E27FC236}">
                <a16:creationId xmlns:a16="http://schemas.microsoft.com/office/drawing/2014/main" id="{552F5536-19C7-14AD-2E7F-0B7478B8BD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23084" y="1954593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92" name="Line 514">
            <a:extLst>
              <a:ext uri="{FF2B5EF4-FFF2-40B4-BE49-F238E27FC236}">
                <a16:creationId xmlns:a16="http://schemas.microsoft.com/office/drawing/2014/main" id="{0D0DD384-CA0A-549E-0385-7582177DD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9040017" y="191197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93" name="Line 515">
            <a:extLst>
              <a:ext uri="{FF2B5EF4-FFF2-40B4-BE49-F238E27FC236}">
                <a16:creationId xmlns:a16="http://schemas.microsoft.com/office/drawing/2014/main" id="{FE376DFC-863F-874D-B4AE-9D6706FFFB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23084" y="1939251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94" name="Line 516">
            <a:extLst>
              <a:ext uri="{FF2B5EF4-FFF2-40B4-BE49-F238E27FC236}">
                <a16:creationId xmlns:a16="http://schemas.microsoft.com/office/drawing/2014/main" id="{12EB0259-DBCF-919D-3FFD-3D8A2E32CAF9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597" y="191197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95" name="Line 517">
            <a:extLst>
              <a:ext uri="{FF2B5EF4-FFF2-40B4-BE49-F238E27FC236}">
                <a16:creationId xmlns:a16="http://schemas.microsoft.com/office/drawing/2014/main" id="{09909216-25C8-3300-ECDE-9CFB09F7B7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08755" y="1939251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96" name="Line 518">
            <a:extLst>
              <a:ext uri="{FF2B5EF4-FFF2-40B4-BE49-F238E27FC236}">
                <a16:creationId xmlns:a16="http://schemas.microsoft.com/office/drawing/2014/main" id="{82C32C4E-70B4-CA7E-F6A2-1DE6A783E836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8755" y="191197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97" name="Line 519">
            <a:extLst>
              <a:ext uri="{FF2B5EF4-FFF2-40B4-BE49-F238E27FC236}">
                <a16:creationId xmlns:a16="http://schemas.microsoft.com/office/drawing/2014/main" id="{ADE54E32-30B7-2043-F61A-E2A0E856F8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91822" y="1939251"/>
            <a:ext cx="3777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98" name="Line 520">
            <a:extLst>
              <a:ext uri="{FF2B5EF4-FFF2-40B4-BE49-F238E27FC236}">
                <a16:creationId xmlns:a16="http://schemas.microsoft.com/office/drawing/2014/main" id="{81B434CE-F84A-5084-8CAA-35CEE306BA18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3544" y="1911978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99" name="Line 521">
            <a:extLst>
              <a:ext uri="{FF2B5EF4-FFF2-40B4-BE49-F238E27FC236}">
                <a16:creationId xmlns:a16="http://schemas.microsoft.com/office/drawing/2014/main" id="{4542FBD7-E496-1D13-881A-54CB6EB21F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86611" y="1939251"/>
            <a:ext cx="3386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400" name="Line 522">
            <a:extLst>
              <a:ext uri="{FF2B5EF4-FFF2-40B4-BE49-F238E27FC236}">
                <a16:creationId xmlns:a16="http://schemas.microsoft.com/office/drawing/2014/main" id="{C115A88D-2510-923E-055D-FDB3A1E8D18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7494" y="1901753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401" name="Line 523">
            <a:extLst>
              <a:ext uri="{FF2B5EF4-FFF2-40B4-BE49-F238E27FC236}">
                <a16:creationId xmlns:a16="http://schemas.microsoft.com/office/drawing/2014/main" id="{BB9C70D1-5F4C-A51B-DE3A-1F8DD7D41A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60561" y="1923911"/>
            <a:ext cx="3386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402" name="Line 524">
            <a:extLst>
              <a:ext uri="{FF2B5EF4-FFF2-40B4-BE49-F238E27FC236}">
                <a16:creationId xmlns:a16="http://schemas.microsoft.com/office/drawing/2014/main" id="{73F43312-C222-66B4-A590-5C477E04820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51443" y="1901753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403" name="Line 525">
            <a:extLst>
              <a:ext uri="{FF2B5EF4-FFF2-40B4-BE49-F238E27FC236}">
                <a16:creationId xmlns:a16="http://schemas.microsoft.com/office/drawing/2014/main" id="{87DCCB68-0D82-429A-7CE6-BF2C086337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31904" y="1923911"/>
            <a:ext cx="36471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404" name="Line 526">
            <a:extLst>
              <a:ext uri="{FF2B5EF4-FFF2-40B4-BE49-F238E27FC236}">
                <a16:creationId xmlns:a16="http://schemas.microsoft.com/office/drawing/2014/main" id="{96242F8F-16C3-5679-A295-085309D6847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54048" y="1901753"/>
            <a:ext cx="0" cy="4943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21" name="AutoShape 325">
            <a:extLst>
              <a:ext uri="{FF2B5EF4-FFF2-40B4-BE49-F238E27FC236}">
                <a16:creationId xmlns:a16="http://schemas.microsoft.com/office/drawing/2014/main" id="{4DB4099C-E6B5-781E-1E21-35836F49907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965055" y="1490966"/>
            <a:ext cx="4435180" cy="21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22" name="Line 528">
            <a:extLst>
              <a:ext uri="{FF2B5EF4-FFF2-40B4-BE49-F238E27FC236}">
                <a16:creationId xmlns:a16="http://schemas.microsoft.com/office/drawing/2014/main" id="{80B6F1EE-3EBC-D2E1-11AA-908728E550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37114" y="1923910"/>
            <a:ext cx="37775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23" name="Line 529">
            <a:extLst>
              <a:ext uri="{FF2B5EF4-FFF2-40B4-BE49-F238E27FC236}">
                <a16:creationId xmlns:a16="http://schemas.microsoft.com/office/drawing/2014/main" id="{7EF09A27-ED29-013C-C667-1F19D2ADB3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31904" y="1901753"/>
            <a:ext cx="0" cy="49431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24" name="Line 530">
            <a:extLst>
              <a:ext uri="{FF2B5EF4-FFF2-40B4-BE49-F238E27FC236}">
                <a16:creationId xmlns:a16="http://schemas.microsoft.com/office/drawing/2014/main" id="{AFA57E3D-E572-76D9-3211-2C6E484598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13668" y="1923910"/>
            <a:ext cx="37775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25" name="Line 531">
            <a:extLst>
              <a:ext uri="{FF2B5EF4-FFF2-40B4-BE49-F238E27FC236}">
                <a16:creationId xmlns:a16="http://schemas.microsoft.com/office/drawing/2014/main" id="{6E9461E8-923C-2A94-3107-B802E505F8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1063" y="1901753"/>
            <a:ext cx="0" cy="49431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26" name="Line 532">
            <a:extLst>
              <a:ext uri="{FF2B5EF4-FFF2-40B4-BE49-F238E27FC236}">
                <a16:creationId xmlns:a16="http://schemas.microsoft.com/office/drawing/2014/main" id="{A3A25883-00F7-28DC-0F66-B571FA3627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91525" y="1923910"/>
            <a:ext cx="37775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27" name="Line 533">
            <a:extLst>
              <a:ext uri="{FF2B5EF4-FFF2-40B4-BE49-F238E27FC236}">
                <a16:creationId xmlns:a16="http://schemas.microsoft.com/office/drawing/2014/main" id="{34B91189-48BC-AD05-D3FA-FE81361319A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25392" y="1901753"/>
            <a:ext cx="0" cy="49431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28" name="Line 534">
            <a:extLst>
              <a:ext uri="{FF2B5EF4-FFF2-40B4-BE49-F238E27FC236}">
                <a16:creationId xmlns:a16="http://schemas.microsoft.com/office/drawing/2014/main" id="{0F64C76F-17DA-1F7B-3C34-9D35655EEC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08459" y="1923910"/>
            <a:ext cx="35170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29" name="Line 535">
            <a:extLst>
              <a:ext uri="{FF2B5EF4-FFF2-40B4-BE49-F238E27FC236}">
                <a16:creationId xmlns:a16="http://schemas.microsoft.com/office/drawing/2014/main" id="{754DDE60-83BD-C281-BF48-0C47C08D55D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03248" y="1901753"/>
            <a:ext cx="0" cy="49431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30" name="Line 536">
            <a:extLst>
              <a:ext uri="{FF2B5EF4-FFF2-40B4-BE49-F238E27FC236}">
                <a16:creationId xmlns:a16="http://schemas.microsoft.com/office/drawing/2014/main" id="{8A37CAC9-6EBB-3FBE-7BAB-F663BDA132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85012" y="1923910"/>
            <a:ext cx="35170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31" name="Line 537">
            <a:extLst>
              <a:ext uri="{FF2B5EF4-FFF2-40B4-BE49-F238E27FC236}">
                <a16:creationId xmlns:a16="http://schemas.microsoft.com/office/drawing/2014/main" id="{E7863FF2-2A87-A49A-FAE3-532FDA27355F}"/>
              </a:ext>
            </a:extLst>
          </p:cNvPr>
          <p:cNvSpPr>
            <a:spLocks noChangeShapeType="1"/>
          </p:cNvSpPr>
          <p:nvPr/>
        </p:nvSpPr>
        <p:spPr bwMode="auto">
          <a:xfrm>
            <a:off x="8868080" y="1901753"/>
            <a:ext cx="0" cy="49431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32" name="Line 538">
            <a:extLst>
              <a:ext uri="{FF2B5EF4-FFF2-40B4-BE49-F238E27FC236}">
                <a16:creationId xmlns:a16="http://schemas.microsoft.com/office/drawing/2014/main" id="{18657EEF-3B8A-4C30-3AAC-1F789FD4F4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51146" y="1923910"/>
            <a:ext cx="37775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33" name="Line 539">
            <a:extLst>
              <a:ext uri="{FF2B5EF4-FFF2-40B4-BE49-F238E27FC236}">
                <a16:creationId xmlns:a16="http://schemas.microsoft.com/office/drawing/2014/main" id="{23DD324E-92B3-9B25-8F07-BA7BDA2B0514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6818" y="1889821"/>
            <a:ext cx="0" cy="49431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34" name="Line 540">
            <a:extLst>
              <a:ext uri="{FF2B5EF4-FFF2-40B4-BE49-F238E27FC236}">
                <a16:creationId xmlns:a16="http://schemas.microsoft.com/office/drawing/2014/main" id="{95DCBB85-9E9B-0E96-124D-C6093A42A1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17280" y="1911978"/>
            <a:ext cx="36471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35" name="Line 541">
            <a:extLst>
              <a:ext uri="{FF2B5EF4-FFF2-40B4-BE49-F238E27FC236}">
                <a16:creationId xmlns:a16="http://schemas.microsoft.com/office/drawing/2014/main" id="{9209597D-85D1-54D8-C7E9-2705A9480970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4213" y="1889821"/>
            <a:ext cx="0" cy="49431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36" name="Line 542">
            <a:extLst>
              <a:ext uri="{FF2B5EF4-FFF2-40B4-BE49-F238E27FC236}">
                <a16:creationId xmlns:a16="http://schemas.microsoft.com/office/drawing/2014/main" id="{2BFB000B-5FFA-8D87-88CD-3E50D75A6D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13373" y="1911978"/>
            <a:ext cx="37775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37" name="Line 543">
            <a:extLst>
              <a:ext uri="{FF2B5EF4-FFF2-40B4-BE49-F238E27FC236}">
                <a16:creationId xmlns:a16="http://schemas.microsoft.com/office/drawing/2014/main" id="{123C379F-C611-0DB5-DF98-9A674F55C05F}"/>
              </a:ext>
            </a:extLst>
          </p:cNvPr>
          <p:cNvSpPr>
            <a:spLocks noChangeShapeType="1"/>
          </p:cNvSpPr>
          <p:nvPr/>
        </p:nvSpPr>
        <p:spPr bwMode="auto">
          <a:xfrm>
            <a:off x="8799044" y="1879594"/>
            <a:ext cx="0" cy="44317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38" name="Line 544">
            <a:extLst>
              <a:ext uri="{FF2B5EF4-FFF2-40B4-BE49-F238E27FC236}">
                <a16:creationId xmlns:a16="http://schemas.microsoft.com/office/drawing/2014/main" id="{4F7410E7-72C5-24FA-0867-44752513E7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82112" y="1901753"/>
            <a:ext cx="35170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39" name="Line 545">
            <a:extLst>
              <a:ext uri="{FF2B5EF4-FFF2-40B4-BE49-F238E27FC236}">
                <a16:creationId xmlns:a16="http://schemas.microsoft.com/office/drawing/2014/main" id="{52EE3A64-C824-8FE4-B411-3110F16CF5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788623" y="1879594"/>
            <a:ext cx="0" cy="44317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40" name="Line 546">
            <a:extLst>
              <a:ext uri="{FF2B5EF4-FFF2-40B4-BE49-F238E27FC236}">
                <a16:creationId xmlns:a16="http://schemas.microsoft.com/office/drawing/2014/main" id="{4644F281-BF00-C7A0-5169-5E7BD33455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67784" y="1901753"/>
            <a:ext cx="37775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41" name="Line 547">
            <a:extLst>
              <a:ext uri="{FF2B5EF4-FFF2-40B4-BE49-F238E27FC236}">
                <a16:creationId xmlns:a16="http://schemas.microsoft.com/office/drawing/2014/main" id="{CCDA8C1A-452E-E269-42E1-E68AAA33D9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805558" y="1879594"/>
            <a:ext cx="0" cy="44317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42" name="Line 548">
            <a:extLst>
              <a:ext uri="{FF2B5EF4-FFF2-40B4-BE49-F238E27FC236}">
                <a16:creationId xmlns:a16="http://schemas.microsoft.com/office/drawing/2014/main" id="{2FEC2AEB-A0DA-BA29-5032-65AACFA273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88623" y="1901753"/>
            <a:ext cx="33867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43" name="Line 549">
            <a:extLst>
              <a:ext uri="{FF2B5EF4-FFF2-40B4-BE49-F238E27FC236}">
                <a16:creationId xmlns:a16="http://schemas.microsoft.com/office/drawing/2014/main" id="{B637A987-A68F-CAC6-801D-591EAE8E79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791229" y="1879594"/>
            <a:ext cx="0" cy="44317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44" name="Line 550">
            <a:extLst>
              <a:ext uri="{FF2B5EF4-FFF2-40B4-BE49-F238E27FC236}">
                <a16:creationId xmlns:a16="http://schemas.microsoft.com/office/drawing/2014/main" id="{26AA4678-43AF-0FC7-3BA9-B692A9DDD5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74296" y="1901753"/>
            <a:ext cx="36471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45" name="Line 551">
            <a:extLst>
              <a:ext uri="{FF2B5EF4-FFF2-40B4-BE49-F238E27FC236}">
                <a16:creationId xmlns:a16="http://schemas.microsoft.com/office/drawing/2014/main" id="{A8E43EBD-663F-4383-9B0E-AE706827A7D4}"/>
              </a:ext>
            </a:extLst>
          </p:cNvPr>
          <p:cNvSpPr>
            <a:spLocks noChangeShapeType="1"/>
          </p:cNvSpPr>
          <p:nvPr/>
        </p:nvSpPr>
        <p:spPr bwMode="auto">
          <a:xfrm>
            <a:off x="8776902" y="1879594"/>
            <a:ext cx="0" cy="44317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46" name="Line 552">
            <a:extLst>
              <a:ext uri="{FF2B5EF4-FFF2-40B4-BE49-F238E27FC236}">
                <a16:creationId xmlns:a16="http://schemas.microsoft.com/office/drawing/2014/main" id="{230B3A57-1076-A174-287A-5C5DEC124C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58666" y="1901753"/>
            <a:ext cx="35170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47" name="Line 553">
            <a:extLst>
              <a:ext uri="{FF2B5EF4-FFF2-40B4-BE49-F238E27FC236}">
                <a16:creationId xmlns:a16="http://schemas.microsoft.com/office/drawing/2014/main" id="{303C57EB-4921-0499-EB22-5FEADAC3F9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5177" y="1879594"/>
            <a:ext cx="0" cy="44317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48" name="Line 554">
            <a:extLst>
              <a:ext uri="{FF2B5EF4-FFF2-40B4-BE49-F238E27FC236}">
                <a16:creationId xmlns:a16="http://schemas.microsoft.com/office/drawing/2014/main" id="{33CB559E-0162-6818-9991-E9CAABD790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44337" y="1901753"/>
            <a:ext cx="37775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49" name="Line 555">
            <a:extLst>
              <a:ext uri="{FF2B5EF4-FFF2-40B4-BE49-F238E27FC236}">
                <a16:creationId xmlns:a16="http://schemas.microsoft.com/office/drawing/2014/main" id="{253C6EBD-3CF1-7AA9-95C2-8F282313ACAE}"/>
              </a:ext>
            </a:extLst>
          </p:cNvPr>
          <p:cNvSpPr>
            <a:spLocks noChangeShapeType="1"/>
          </p:cNvSpPr>
          <p:nvPr/>
        </p:nvSpPr>
        <p:spPr bwMode="auto">
          <a:xfrm>
            <a:off x="8750850" y="1879594"/>
            <a:ext cx="0" cy="44317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50" name="Line 556">
            <a:extLst>
              <a:ext uri="{FF2B5EF4-FFF2-40B4-BE49-F238E27FC236}">
                <a16:creationId xmlns:a16="http://schemas.microsoft.com/office/drawing/2014/main" id="{A4A31D15-68D8-82B1-3C77-ED93762838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30010" y="1901753"/>
            <a:ext cx="37775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51" name="Line 557">
            <a:extLst>
              <a:ext uri="{FF2B5EF4-FFF2-40B4-BE49-F238E27FC236}">
                <a16:creationId xmlns:a16="http://schemas.microsoft.com/office/drawing/2014/main" id="{924AB9D3-8B66-5368-71AF-BDCD53C83229}"/>
              </a:ext>
            </a:extLst>
          </p:cNvPr>
          <p:cNvSpPr>
            <a:spLocks noChangeShapeType="1"/>
          </p:cNvSpPr>
          <p:nvPr/>
        </p:nvSpPr>
        <p:spPr bwMode="auto">
          <a:xfrm>
            <a:off x="8736522" y="1879594"/>
            <a:ext cx="0" cy="44317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52" name="Line 558">
            <a:extLst>
              <a:ext uri="{FF2B5EF4-FFF2-40B4-BE49-F238E27FC236}">
                <a16:creationId xmlns:a16="http://schemas.microsoft.com/office/drawing/2014/main" id="{10DDCE8C-AA3E-37B1-940F-4B7EF986FF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19590" y="1901753"/>
            <a:ext cx="36471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53" name="Line 559">
            <a:extLst>
              <a:ext uri="{FF2B5EF4-FFF2-40B4-BE49-F238E27FC236}">
                <a16:creationId xmlns:a16="http://schemas.microsoft.com/office/drawing/2014/main" id="{AE6B3A91-A90C-8D37-8AA8-145EF8B58FFA}"/>
              </a:ext>
            </a:extLst>
          </p:cNvPr>
          <p:cNvSpPr>
            <a:spLocks noChangeShapeType="1"/>
          </p:cNvSpPr>
          <p:nvPr/>
        </p:nvSpPr>
        <p:spPr bwMode="auto">
          <a:xfrm>
            <a:off x="8715680" y="1864254"/>
            <a:ext cx="0" cy="44317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54" name="Line 560">
            <a:extLst>
              <a:ext uri="{FF2B5EF4-FFF2-40B4-BE49-F238E27FC236}">
                <a16:creationId xmlns:a16="http://schemas.microsoft.com/office/drawing/2014/main" id="{9D208316-2267-BFA7-2C20-9CD02BBB50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98749" y="1886412"/>
            <a:ext cx="37775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55" name="Line 561">
            <a:extLst>
              <a:ext uri="{FF2B5EF4-FFF2-40B4-BE49-F238E27FC236}">
                <a16:creationId xmlns:a16="http://schemas.microsoft.com/office/drawing/2014/main" id="{D935DA8F-D451-7606-4237-0604BEF8409C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0933" y="1864254"/>
            <a:ext cx="0" cy="44317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56" name="Line 562">
            <a:extLst>
              <a:ext uri="{FF2B5EF4-FFF2-40B4-BE49-F238E27FC236}">
                <a16:creationId xmlns:a16="http://schemas.microsoft.com/office/drawing/2014/main" id="{AEFA5078-ED65-2EB1-F788-EB646B8AAC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72698" y="1886412"/>
            <a:ext cx="35170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57" name="Line 563">
            <a:extLst>
              <a:ext uri="{FF2B5EF4-FFF2-40B4-BE49-F238E27FC236}">
                <a16:creationId xmlns:a16="http://schemas.microsoft.com/office/drawing/2014/main" id="{72F57ED9-5C83-C461-74AF-2BB07DEBFB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79209" y="1864254"/>
            <a:ext cx="0" cy="44317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58" name="Line 564">
            <a:extLst>
              <a:ext uri="{FF2B5EF4-FFF2-40B4-BE49-F238E27FC236}">
                <a16:creationId xmlns:a16="http://schemas.microsoft.com/office/drawing/2014/main" id="{4F861424-DFB3-5C67-8A9B-9E7D2076B0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62277" y="1886412"/>
            <a:ext cx="36471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59" name="Line 565">
            <a:extLst>
              <a:ext uri="{FF2B5EF4-FFF2-40B4-BE49-F238E27FC236}">
                <a16:creationId xmlns:a16="http://schemas.microsoft.com/office/drawing/2014/main" id="{3F02E079-C5E8-CF78-CDBF-7F16D7C3CD1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487" y="1864254"/>
            <a:ext cx="0" cy="44317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60" name="Line 566">
            <a:extLst>
              <a:ext uri="{FF2B5EF4-FFF2-40B4-BE49-F238E27FC236}">
                <a16:creationId xmlns:a16="http://schemas.microsoft.com/office/drawing/2014/main" id="{CE8D8901-2357-5C94-DA0D-497F367390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50554" y="1886412"/>
            <a:ext cx="33867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61" name="Line 567">
            <a:extLst>
              <a:ext uri="{FF2B5EF4-FFF2-40B4-BE49-F238E27FC236}">
                <a16:creationId xmlns:a16="http://schemas.microsoft.com/office/drawing/2014/main" id="{26B3C595-A806-FBC0-C7ED-56CB58F70A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2277" y="1845503"/>
            <a:ext cx="0" cy="47726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62" name="Line 568">
            <a:extLst>
              <a:ext uri="{FF2B5EF4-FFF2-40B4-BE49-F238E27FC236}">
                <a16:creationId xmlns:a16="http://schemas.microsoft.com/office/drawing/2014/main" id="{89A4B4CB-9338-70F0-4403-33294804DB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41436" y="1871072"/>
            <a:ext cx="37775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63" name="Line 569">
            <a:extLst>
              <a:ext uri="{FF2B5EF4-FFF2-40B4-BE49-F238E27FC236}">
                <a16:creationId xmlns:a16="http://schemas.microsoft.com/office/drawing/2014/main" id="{1636077F-9A05-3D62-D98B-5FA451696EC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44042" y="1845503"/>
            <a:ext cx="0" cy="47726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64" name="Line 570">
            <a:extLst>
              <a:ext uri="{FF2B5EF4-FFF2-40B4-BE49-F238E27FC236}">
                <a16:creationId xmlns:a16="http://schemas.microsoft.com/office/drawing/2014/main" id="{14B3FE84-5043-89A1-F410-7A271FFB27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27108" y="1871072"/>
            <a:ext cx="35170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65" name="Line 571">
            <a:extLst>
              <a:ext uri="{FF2B5EF4-FFF2-40B4-BE49-F238E27FC236}">
                <a16:creationId xmlns:a16="http://schemas.microsoft.com/office/drawing/2014/main" id="{777B87BB-3E86-6981-3C2E-6E67AA43B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8831" y="1845503"/>
            <a:ext cx="0" cy="47726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66" name="Line 572">
            <a:extLst>
              <a:ext uri="{FF2B5EF4-FFF2-40B4-BE49-F238E27FC236}">
                <a16:creationId xmlns:a16="http://schemas.microsoft.com/office/drawing/2014/main" id="{E873EC8D-1AE3-8EA4-EE72-77644E4D8E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21897" y="1871072"/>
            <a:ext cx="33867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67" name="Line 573">
            <a:extLst>
              <a:ext uri="{FF2B5EF4-FFF2-40B4-BE49-F238E27FC236}">
                <a16:creationId xmlns:a16="http://schemas.microsoft.com/office/drawing/2014/main" id="{306D8E79-2171-AA43-3905-F992473339CF}"/>
              </a:ext>
            </a:extLst>
          </p:cNvPr>
          <p:cNvSpPr>
            <a:spLocks noChangeShapeType="1"/>
          </p:cNvSpPr>
          <p:nvPr/>
        </p:nvSpPr>
        <p:spPr bwMode="auto">
          <a:xfrm>
            <a:off x="8621897" y="1845503"/>
            <a:ext cx="0" cy="47726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68" name="Line 574">
            <a:extLst>
              <a:ext uri="{FF2B5EF4-FFF2-40B4-BE49-F238E27FC236}">
                <a16:creationId xmlns:a16="http://schemas.microsoft.com/office/drawing/2014/main" id="{7D2D9067-A967-4116-B145-DDE4BA171A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01057" y="1871072"/>
            <a:ext cx="37775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69" name="Line 575">
            <a:extLst>
              <a:ext uri="{FF2B5EF4-FFF2-40B4-BE49-F238E27FC236}">
                <a16:creationId xmlns:a16="http://schemas.microsoft.com/office/drawing/2014/main" id="{EB86EEBA-9641-1312-2B0E-87835BD52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7570" y="1845503"/>
            <a:ext cx="0" cy="47726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70" name="Line 576">
            <a:extLst>
              <a:ext uri="{FF2B5EF4-FFF2-40B4-BE49-F238E27FC236}">
                <a16:creationId xmlns:a16="http://schemas.microsoft.com/office/drawing/2014/main" id="{AD5ECE76-6B79-6C1B-6A7A-E75FFA65B7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89334" y="1871072"/>
            <a:ext cx="35170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71" name="Line 577">
            <a:extLst>
              <a:ext uri="{FF2B5EF4-FFF2-40B4-BE49-F238E27FC236}">
                <a16:creationId xmlns:a16="http://schemas.microsoft.com/office/drawing/2014/main" id="{9F77FC3A-E4E2-DA9D-5F00-57E6E76352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9334" y="1833572"/>
            <a:ext cx="0" cy="49431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72" name="Line 578">
            <a:extLst>
              <a:ext uri="{FF2B5EF4-FFF2-40B4-BE49-F238E27FC236}">
                <a16:creationId xmlns:a16="http://schemas.microsoft.com/office/drawing/2014/main" id="{16F0FD3F-CE23-2EDE-CD77-5A60C1D743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69796" y="1860844"/>
            <a:ext cx="37775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73" name="Line 579">
            <a:extLst>
              <a:ext uri="{FF2B5EF4-FFF2-40B4-BE49-F238E27FC236}">
                <a16:creationId xmlns:a16="http://schemas.microsoft.com/office/drawing/2014/main" id="{11A406C4-BEB9-05F4-5C06-9A311BDBBB8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95847" y="1833572"/>
            <a:ext cx="0" cy="49431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74" name="Line 580">
            <a:extLst>
              <a:ext uri="{FF2B5EF4-FFF2-40B4-BE49-F238E27FC236}">
                <a16:creationId xmlns:a16="http://schemas.microsoft.com/office/drawing/2014/main" id="{EE136364-CFA1-7893-9E80-CA28E38145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78914" y="1860844"/>
            <a:ext cx="36471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75" name="Line 581">
            <a:extLst>
              <a:ext uri="{FF2B5EF4-FFF2-40B4-BE49-F238E27FC236}">
                <a16:creationId xmlns:a16="http://schemas.microsoft.com/office/drawing/2014/main" id="{6E529513-CF58-5C78-BC8E-C956D5A4B057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8914" y="1830163"/>
            <a:ext cx="0" cy="44317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76" name="Line 582">
            <a:extLst>
              <a:ext uri="{FF2B5EF4-FFF2-40B4-BE49-F238E27FC236}">
                <a16:creationId xmlns:a16="http://schemas.microsoft.com/office/drawing/2014/main" id="{C5EAEFAD-E513-4CB4-3852-6F631E5E79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60678" y="1852321"/>
            <a:ext cx="37775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77" name="Line 583">
            <a:extLst>
              <a:ext uri="{FF2B5EF4-FFF2-40B4-BE49-F238E27FC236}">
                <a16:creationId xmlns:a16="http://schemas.microsoft.com/office/drawing/2014/main" id="{D8008941-448F-48CA-9E21-B5306C5012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552863" y="1826754"/>
            <a:ext cx="0" cy="44317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78" name="Line 584">
            <a:extLst>
              <a:ext uri="{FF2B5EF4-FFF2-40B4-BE49-F238E27FC236}">
                <a16:creationId xmlns:a16="http://schemas.microsoft.com/office/drawing/2014/main" id="{90D62054-D0B2-61A9-0E1A-7CAF80E051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5929" y="1848912"/>
            <a:ext cx="33867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79" name="Line 585">
            <a:extLst>
              <a:ext uri="{FF2B5EF4-FFF2-40B4-BE49-F238E27FC236}">
                <a16:creationId xmlns:a16="http://schemas.microsoft.com/office/drawing/2014/main" id="{F70CF0BA-24FF-7475-27C0-7F3D6F7CB939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6349" y="1826754"/>
            <a:ext cx="0" cy="44317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80" name="Line 586">
            <a:extLst>
              <a:ext uri="{FF2B5EF4-FFF2-40B4-BE49-F238E27FC236}">
                <a16:creationId xmlns:a16="http://schemas.microsoft.com/office/drawing/2014/main" id="{9D055E87-6C20-29AA-6677-9611CB6559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29416" y="1848912"/>
            <a:ext cx="37775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81" name="Line 587">
            <a:extLst>
              <a:ext uri="{FF2B5EF4-FFF2-40B4-BE49-F238E27FC236}">
                <a16:creationId xmlns:a16="http://schemas.microsoft.com/office/drawing/2014/main" id="{EEC811E9-F38F-EC5A-E456-AF53D738ED51}"/>
              </a:ext>
            </a:extLst>
          </p:cNvPr>
          <p:cNvSpPr>
            <a:spLocks noChangeShapeType="1"/>
          </p:cNvSpPr>
          <p:nvPr/>
        </p:nvSpPr>
        <p:spPr bwMode="auto">
          <a:xfrm>
            <a:off x="8560678" y="1826754"/>
            <a:ext cx="0" cy="44317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82" name="Line 588">
            <a:extLst>
              <a:ext uri="{FF2B5EF4-FFF2-40B4-BE49-F238E27FC236}">
                <a16:creationId xmlns:a16="http://schemas.microsoft.com/office/drawing/2014/main" id="{926418CF-A808-C2E4-251A-8F4C4CCF33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3745" y="1848912"/>
            <a:ext cx="35170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83" name="Line 589">
            <a:extLst>
              <a:ext uri="{FF2B5EF4-FFF2-40B4-BE49-F238E27FC236}">
                <a16:creationId xmlns:a16="http://schemas.microsoft.com/office/drawing/2014/main" id="{05AC23E4-AD23-1BBF-AEF7-95C76105A6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5929" y="1826754"/>
            <a:ext cx="0" cy="44317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84" name="Line 590">
            <a:extLst>
              <a:ext uri="{FF2B5EF4-FFF2-40B4-BE49-F238E27FC236}">
                <a16:creationId xmlns:a16="http://schemas.microsoft.com/office/drawing/2014/main" id="{6561FB6E-B1EA-E1D0-12C7-8D796CB7A3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15089" y="1848912"/>
            <a:ext cx="37775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85" name="Line 591">
            <a:extLst>
              <a:ext uri="{FF2B5EF4-FFF2-40B4-BE49-F238E27FC236}">
                <a16:creationId xmlns:a16="http://schemas.microsoft.com/office/drawing/2014/main" id="{7601E118-13A7-FA80-7076-6C729925BF8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207" y="1826754"/>
            <a:ext cx="0" cy="44317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86" name="Line 592">
            <a:extLst>
              <a:ext uri="{FF2B5EF4-FFF2-40B4-BE49-F238E27FC236}">
                <a16:creationId xmlns:a16="http://schemas.microsoft.com/office/drawing/2014/main" id="{971A0EAF-BC1D-B98B-1C46-A3BFB1FADF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03365" y="1848912"/>
            <a:ext cx="37775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87" name="Line 593">
            <a:extLst>
              <a:ext uri="{FF2B5EF4-FFF2-40B4-BE49-F238E27FC236}">
                <a16:creationId xmlns:a16="http://schemas.microsoft.com/office/drawing/2014/main" id="{B42D57E9-1566-C1FE-ABD4-2ACEBD8AA1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71808" y="1792665"/>
            <a:ext cx="0" cy="44317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88" name="Line 594">
            <a:extLst>
              <a:ext uri="{FF2B5EF4-FFF2-40B4-BE49-F238E27FC236}">
                <a16:creationId xmlns:a16="http://schemas.microsoft.com/office/drawing/2014/main" id="{AEC4FAD1-3F50-A9BF-11BB-13A73302CE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54876" y="1814823"/>
            <a:ext cx="33867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89" name="Line 595">
            <a:extLst>
              <a:ext uri="{FF2B5EF4-FFF2-40B4-BE49-F238E27FC236}">
                <a16:creationId xmlns:a16="http://schemas.microsoft.com/office/drawing/2014/main" id="{FA01BABA-26EE-388D-D424-60F74CABEF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317101" y="1792665"/>
            <a:ext cx="0" cy="44317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90" name="Line 596">
            <a:extLst>
              <a:ext uri="{FF2B5EF4-FFF2-40B4-BE49-F238E27FC236}">
                <a16:creationId xmlns:a16="http://schemas.microsoft.com/office/drawing/2014/main" id="{E43500AC-E873-6399-49ED-54770313C4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00168" y="1814823"/>
            <a:ext cx="37775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91" name="Line 597">
            <a:extLst>
              <a:ext uri="{FF2B5EF4-FFF2-40B4-BE49-F238E27FC236}">
                <a16:creationId xmlns:a16="http://schemas.microsoft.com/office/drawing/2014/main" id="{C8B5AB02-49DD-44CA-AF5A-6F9F7DEC2D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0375" y="1746642"/>
            <a:ext cx="0" cy="46022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92" name="Line 598">
            <a:extLst>
              <a:ext uri="{FF2B5EF4-FFF2-40B4-BE49-F238E27FC236}">
                <a16:creationId xmlns:a16="http://schemas.microsoft.com/office/drawing/2014/main" id="{DF24E732-1672-503F-D3C1-D7542F8153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33441" y="1768801"/>
            <a:ext cx="33867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93" name="Line 599">
            <a:extLst>
              <a:ext uri="{FF2B5EF4-FFF2-40B4-BE49-F238E27FC236}">
                <a16:creationId xmlns:a16="http://schemas.microsoft.com/office/drawing/2014/main" id="{2D679C00-3467-C8E5-62EF-08EF7E06A2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9114" y="1731302"/>
            <a:ext cx="0" cy="49431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94" name="Line 600">
            <a:extLst>
              <a:ext uri="{FF2B5EF4-FFF2-40B4-BE49-F238E27FC236}">
                <a16:creationId xmlns:a16="http://schemas.microsoft.com/office/drawing/2014/main" id="{40629E40-E3B3-A561-7F0E-367F5A1DA5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02182" y="1758573"/>
            <a:ext cx="36471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95" name="Line 601">
            <a:extLst>
              <a:ext uri="{FF2B5EF4-FFF2-40B4-BE49-F238E27FC236}">
                <a16:creationId xmlns:a16="http://schemas.microsoft.com/office/drawing/2014/main" id="{6031548C-6CE1-2C50-64C9-EBD603DC34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52388" y="1668235"/>
            <a:ext cx="0" cy="49431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96" name="Line 602">
            <a:extLst>
              <a:ext uri="{FF2B5EF4-FFF2-40B4-BE49-F238E27FC236}">
                <a16:creationId xmlns:a16="http://schemas.microsoft.com/office/drawing/2014/main" id="{A7E7F940-F7B1-ADE0-632E-B868BB568E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35454" y="1693803"/>
            <a:ext cx="33867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97" name="Line 603">
            <a:extLst>
              <a:ext uri="{FF2B5EF4-FFF2-40B4-BE49-F238E27FC236}">
                <a16:creationId xmlns:a16="http://schemas.microsoft.com/office/drawing/2014/main" id="{36D2B867-443F-E6DF-7C8A-1EF69A2EE3A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2973" y="1656303"/>
            <a:ext cx="0" cy="49431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98" name="Line 604">
            <a:extLst>
              <a:ext uri="{FF2B5EF4-FFF2-40B4-BE49-F238E27FC236}">
                <a16:creationId xmlns:a16="http://schemas.microsoft.com/office/drawing/2014/main" id="{24821B17-6867-9925-9186-3F69E438FE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26040" y="1683575"/>
            <a:ext cx="37775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99" name="Line 605">
            <a:extLst>
              <a:ext uri="{FF2B5EF4-FFF2-40B4-BE49-F238E27FC236}">
                <a16:creationId xmlns:a16="http://schemas.microsoft.com/office/drawing/2014/main" id="{A96BB9A0-3349-AD84-7963-D8E6A8CBAC9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89569" y="1634145"/>
            <a:ext cx="0" cy="49431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00" name="Line 606">
            <a:extLst>
              <a:ext uri="{FF2B5EF4-FFF2-40B4-BE49-F238E27FC236}">
                <a16:creationId xmlns:a16="http://schemas.microsoft.com/office/drawing/2014/main" id="{C7337B2A-9414-8849-DC74-E0CAE38CDD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71334" y="1656303"/>
            <a:ext cx="37775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01" name="Line 607">
            <a:extLst>
              <a:ext uri="{FF2B5EF4-FFF2-40B4-BE49-F238E27FC236}">
                <a16:creationId xmlns:a16="http://schemas.microsoft.com/office/drawing/2014/main" id="{68D73799-B016-B4B8-A6B5-9BC57A5D3441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3801" y="1540398"/>
            <a:ext cx="0" cy="47726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02" name="Line 608">
            <a:extLst>
              <a:ext uri="{FF2B5EF4-FFF2-40B4-BE49-F238E27FC236}">
                <a16:creationId xmlns:a16="http://schemas.microsoft.com/office/drawing/2014/main" id="{CAD9E17F-17D9-61B3-8FEF-FD12B1DC85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26869" y="1565964"/>
            <a:ext cx="33867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03" name="Line 609">
            <a:extLst>
              <a:ext uri="{FF2B5EF4-FFF2-40B4-BE49-F238E27FC236}">
                <a16:creationId xmlns:a16="http://schemas.microsoft.com/office/drawing/2014/main" id="{ABA9DE05-A0C2-5FEA-50D6-3C4BDB9BA8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6869" y="1540398"/>
            <a:ext cx="0" cy="47726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04" name="Line 610">
            <a:extLst>
              <a:ext uri="{FF2B5EF4-FFF2-40B4-BE49-F238E27FC236}">
                <a16:creationId xmlns:a16="http://schemas.microsoft.com/office/drawing/2014/main" id="{17D6086A-65AE-0FAD-62F2-D3EBE45EF8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06028" y="1565964"/>
            <a:ext cx="37775" cy="0"/>
          </a:xfrm>
          <a:prstGeom prst="line">
            <a:avLst/>
          </a:prstGeom>
          <a:noFill/>
          <a:ln w="79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473" name="Group 472">
            <a:extLst>
              <a:ext uri="{FF2B5EF4-FFF2-40B4-BE49-F238E27FC236}">
                <a16:creationId xmlns:a16="http://schemas.microsoft.com/office/drawing/2014/main" id="{DC3BEA9C-DBAD-4BAD-655F-19E98656E0EA}"/>
              </a:ext>
            </a:extLst>
          </p:cNvPr>
          <p:cNvGrpSpPr/>
          <p:nvPr/>
        </p:nvGrpSpPr>
        <p:grpSpPr>
          <a:xfrm>
            <a:off x="6423362" y="1380833"/>
            <a:ext cx="551665" cy="2399370"/>
            <a:chOff x="6423362" y="1445683"/>
            <a:chExt cx="551665" cy="2399370"/>
          </a:xfrm>
        </p:grpSpPr>
        <p:sp>
          <p:nvSpPr>
            <p:cNvPr id="1533" name="TextBox 1532">
              <a:extLst>
                <a:ext uri="{FF2B5EF4-FFF2-40B4-BE49-F238E27FC236}">
                  <a16:creationId xmlns:a16="http://schemas.microsoft.com/office/drawing/2014/main" id="{B0575429-6A7E-FF29-ECAC-CA06911A5FB4}"/>
                </a:ext>
              </a:extLst>
            </p:cNvPr>
            <p:cNvSpPr txBox="1"/>
            <p:nvPr/>
          </p:nvSpPr>
          <p:spPr>
            <a:xfrm rot="16200000">
              <a:off x="6258636" y="2503937"/>
              <a:ext cx="5910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OS, %</a:t>
              </a:r>
            </a:p>
          </p:txBody>
        </p:sp>
        <p:sp>
          <p:nvSpPr>
            <p:cNvPr id="1583" name="TextBox 1582">
              <a:extLst>
                <a:ext uri="{FF2B5EF4-FFF2-40B4-BE49-F238E27FC236}">
                  <a16:creationId xmlns:a16="http://schemas.microsoft.com/office/drawing/2014/main" id="{68F048C6-D411-AF55-0B37-8D59198441B5}"/>
                </a:ext>
              </a:extLst>
            </p:cNvPr>
            <p:cNvSpPr txBox="1"/>
            <p:nvPr/>
          </p:nvSpPr>
          <p:spPr>
            <a:xfrm>
              <a:off x="6711813" y="3583072"/>
              <a:ext cx="263214" cy="26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1584" name="TextBox 1583">
              <a:extLst>
                <a:ext uri="{FF2B5EF4-FFF2-40B4-BE49-F238E27FC236}">
                  <a16:creationId xmlns:a16="http://schemas.microsoft.com/office/drawing/2014/main" id="{BAB8AF4D-A56B-DF9B-0D47-389A617ABF86}"/>
                </a:ext>
              </a:extLst>
            </p:cNvPr>
            <p:cNvSpPr txBox="1"/>
            <p:nvPr/>
          </p:nvSpPr>
          <p:spPr>
            <a:xfrm>
              <a:off x="6633152" y="3369334"/>
              <a:ext cx="341760" cy="26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1585" name="TextBox 1584">
              <a:extLst>
                <a:ext uri="{FF2B5EF4-FFF2-40B4-BE49-F238E27FC236}">
                  <a16:creationId xmlns:a16="http://schemas.microsoft.com/office/drawing/2014/main" id="{2C312419-1282-71C4-0B54-21209CD0FE39}"/>
                </a:ext>
              </a:extLst>
            </p:cNvPr>
            <p:cNvSpPr txBox="1"/>
            <p:nvPr/>
          </p:nvSpPr>
          <p:spPr>
            <a:xfrm>
              <a:off x="6633152" y="3155595"/>
              <a:ext cx="341760" cy="26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20</a:t>
              </a:r>
            </a:p>
          </p:txBody>
        </p:sp>
        <p:sp>
          <p:nvSpPr>
            <p:cNvPr id="1586" name="TextBox 1585">
              <a:extLst>
                <a:ext uri="{FF2B5EF4-FFF2-40B4-BE49-F238E27FC236}">
                  <a16:creationId xmlns:a16="http://schemas.microsoft.com/office/drawing/2014/main" id="{220B56DC-4BD9-3866-F385-BFDB4F37CB99}"/>
                </a:ext>
              </a:extLst>
            </p:cNvPr>
            <p:cNvSpPr txBox="1"/>
            <p:nvPr/>
          </p:nvSpPr>
          <p:spPr>
            <a:xfrm>
              <a:off x="6633152" y="2941857"/>
              <a:ext cx="341760" cy="26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30</a:t>
              </a:r>
            </a:p>
          </p:txBody>
        </p:sp>
        <p:sp>
          <p:nvSpPr>
            <p:cNvPr id="1587" name="TextBox 1586">
              <a:extLst>
                <a:ext uri="{FF2B5EF4-FFF2-40B4-BE49-F238E27FC236}">
                  <a16:creationId xmlns:a16="http://schemas.microsoft.com/office/drawing/2014/main" id="{CED4B237-32FF-EC8F-6287-89660346A6D7}"/>
                </a:ext>
              </a:extLst>
            </p:cNvPr>
            <p:cNvSpPr txBox="1"/>
            <p:nvPr/>
          </p:nvSpPr>
          <p:spPr>
            <a:xfrm>
              <a:off x="6633152" y="2728117"/>
              <a:ext cx="341760" cy="26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40</a:t>
              </a:r>
            </a:p>
          </p:txBody>
        </p:sp>
        <p:sp>
          <p:nvSpPr>
            <p:cNvPr id="1588" name="TextBox 1587">
              <a:extLst>
                <a:ext uri="{FF2B5EF4-FFF2-40B4-BE49-F238E27FC236}">
                  <a16:creationId xmlns:a16="http://schemas.microsoft.com/office/drawing/2014/main" id="{E47350C0-C28B-AD39-AB28-F902AD25DF6E}"/>
                </a:ext>
              </a:extLst>
            </p:cNvPr>
            <p:cNvSpPr txBox="1"/>
            <p:nvPr/>
          </p:nvSpPr>
          <p:spPr>
            <a:xfrm>
              <a:off x="6633152" y="2514378"/>
              <a:ext cx="341760" cy="26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50</a:t>
              </a:r>
            </a:p>
          </p:txBody>
        </p:sp>
        <p:sp>
          <p:nvSpPr>
            <p:cNvPr id="1589" name="TextBox 1588">
              <a:extLst>
                <a:ext uri="{FF2B5EF4-FFF2-40B4-BE49-F238E27FC236}">
                  <a16:creationId xmlns:a16="http://schemas.microsoft.com/office/drawing/2014/main" id="{7E097B53-82E4-8DCD-07C3-9E3C6AE6D724}"/>
                </a:ext>
              </a:extLst>
            </p:cNvPr>
            <p:cNvSpPr txBox="1"/>
            <p:nvPr/>
          </p:nvSpPr>
          <p:spPr>
            <a:xfrm>
              <a:off x="6633152" y="2300640"/>
              <a:ext cx="341760" cy="26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60</a:t>
              </a:r>
            </a:p>
          </p:txBody>
        </p:sp>
        <p:sp>
          <p:nvSpPr>
            <p:cNvPr id="1590" name="TextBox 1589">
              <a:extLst>
                <a:ext uri="{FF2B5EF4-FFF2-40B4-BE49-F238E27FC236}">
                  <a16:creationId xmlns:a16="http://schemas.microsoft.com/office/drawing/2014/main" id="{FC08E1FF-94DE-C85B-87B3-D621AD72CDFE}"/>
                </a:ext>
              </a:extLst>
            </p:cNvPr>
            <p:cNvSpPr txBox="1"/>
            <p:nvPr/>
          </p:nvSpPr>
          <p:spPr>
            <a:xfrm>
              <a:off x="6633152" y="2086900"/>
              <a:ext cx="341760" cy="26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70</a:t>
              </a:r>
            </a:p>
          </p:txBody>
        </p:sp>
        <p:sp>
          <p:nvSpPr>
            <p:cNvPr id="1591" name="TextBox 1590">
              <a:extLst>
                <a:ext uri="{FF2B5EF4-FFF2-40B4-BE49-F238E27FC236}">
                  <a16:creationId xmlns:a16="http://schemas.microsoft.com/office/drawing/2014/main" id="{23BF0CF5-267C-8DE3-4A30-34676427BFB1}"/>
                </a:ext>
              </a:extLst>
            </p:cNvPr>
            <p:cNvSpPr txBox="1"/>
            <p:nvPr/>
          </p:nvSpPr>
          <p:spPr>
            <a:xfrm>
              <a:off x="6633152" y="1873161"/>
              <a:ext cx="341760" cy="26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80</a:t>
              </a:r>
            </a:p>
          </p:txBody>
        </p:sp>
        <p:sp>
          <p:nvSpPr>
            <p:cNvPr id="1592" name="TextBox 1591">
              <a:extLst>
                <a:ext uri="{FF2B5EF4-FFF2-40B4-BE49-F238E27FC236}">
                  <a16:creationId xmlns:a16="http://schemas.microsoft.com/office/drawing/2014/main" id="{64209F76-6B62-8280-D50C-FCBA76695EB6}"/>
                </a:ext>
              </a:extLst>
            </p:cNvPr>
            <p:cNvSpPr txBox="1"/>
            <p:nvPr/>
          </p:nvSpPr>
          <p:spPr>
            <a:xfrm>
              <a:off x="6633152" y="1659422"/>
              <a:ext cx="341760" cy="26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90</a:t>
              </a:r>
            </a:p>
          </p:txBody>
        </p:sp>
        <p:sp>
          <p:nvSpPr>
            <p:cNvPr id="1593" name="TextBox 1592">
              <a:extLst>
                <a:ext uri="{FF2B5EF4-FFF2-40B4-BE49-F238E27FC236}">
                  <a16:creationId xmlns:a16="http://schemas.microsoft.com/office/drawing/2014/main" id="{13889DA2-66ED-189B-3377-1790B9C5A1BF}"/>
                </a:ext>
              </a:extLst>
            </p:cNvPr>
            <p:cNvSpPr txBox="1"/>
            <p:nvPr/>
          </p:nvSpPr>
          <p:spPr>
            <a:xfrm>
              <a:off x="6554603" y="1445683"/>
              <a:ext cx="420308" cy="26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100</a:t>
              </a:r>
            </a:p>
          </p:txBody>
        </p:sp>
      </p:grpSp>
      <p:sp>
        <p:nvSpPr>
          <p:cNvPr id="1594" name="TextBox 1593">
            <a:extLst>
              <a:ext uri="{FF2B5EF4-FFF2-40B4-BE49-F238E27FC236}">
                <a16:creationId xmlns:a16="http://schemas.microsoft.com/office/drawing/2014/main" id="{BC18DF26-10BC-B9A2-7265-E760B8CD5DAD}"/>
              </a:ext>
            </a:extLst>
          </p:cNvPr>
          <p:cNvSpPr txBox="1"/>
          <p:nvPr/>
        </p:nvSpPr>
        <p:spPr>
          <a:xfrm>
            <a:off x="9212443" y="2562325"/>
            <a:ext cx="399148" cy="16951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69.0%</a:t>
            </a:r>
          </a:p>
        </p:txBody>
      </p:sp>
      <p:sp>
        <p:nvSpPr>
          <p:cNvPr id="1595" name="TextBox 1594">
            <a:extLst>
              <a:ext uri="{FF2B5EF4-FFF2-40B4-BE49-F238E27FC236}">
                <a16:creationId xmlns:a16="http://schemas.microsoft.com/office/drawing/2014/main" id="{C11841BA-43BE-D325-F73C-FACED0222063}"/>
              </a:ext>
            </a:extLst>
          </p:cNvPr>
          <p:cNvSpPr txBox="1"/>
          <p:nvPr/>
        </p:nvSpPr>
        <p:spPr>
          <a:xfrm>
            <a:off x="9212893" y="2412705"/>
            <a:ext cx="399148" cy="16951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74.6%</a:t>
            </a:r>
          </a:p>
        </p:txBody>
      </p:sp>
      <p:sp>
        <p:nvSpPr>
          <p:cNvPr id="1596" name="TextBox 1595">
            <a:extLst>
              <a:ext uri="{FF2B5EF4-FFF2-40B4-BE49-F238E27FC236}">
                <a16:creationId xmlns:a16="http://schemas.microsoft.com/office/drawing/2014/main" id="{C36F9BEE-952D-272F-96F1-018E07EA33D6}"/>
              </a:ext>
            </a:extLst>
          </p:cNvPr>
          <p:cNvSpPr txBox="1"/>
          <p:nvPr/>
        </p:nvSpPr>
        <p:spPr>
          <a:xfrm>
            <a:off x="8479791" y="2392862"/>
            <a:ext cx="399148" cy="16951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79.7%</a:t>
            </a:r>
          </a:p>
        </p:txBody>
      </p:sp>
      <p:sp>
        <p:nvSpPr>
          <p:cNvPr id="1597" name="TextBox 1596">
            <a:extLst>
              <a:ext uri="{FF2B5EF4-FFF2-40B4-BE49-F238E27FC236}">
                <a16:creationId xmlns:a16="http://schemas.microsoft.com/office/drawing/2014/main" id="{5761CF85-7286-39EE-550E-B2012BE892AD}"/>
              </a:ext>
            </a:extLst>
          </p:cNvPr>
          <p:cNvSpPr txBox="1"/>
          <p:nvPr/>
        </p:nvSpPr>
        <p:spPr>
          <a:xfrm>
            <a:off x="8481012" y="2235604"/>
            <a:ext cx="399148" cy="16951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84.2%</a:t>
            </a:r>
          </a:p>
        </p:txBody>
      </p:sp>
      <p:sp>
        <p:nvSpPr>
          <p:cNvPr id="1598" name="TextBox 1597">
            <a:extLst>
              <a:ext uri="{FF2B5EF4-FFF2-40B4-BE49-F238E27FC236}">
                <a16:creationId xmlns:a16="http://schemas.microsoft.com/office/drawing/2014/main" id="{5FF5FB37-54C2-A957-FF39-CBD0AEFFE12B}"/>
              </a:ext>
            </a:extLst>
          </p:cNvPr>
          <p:cNvSpPr txBox="1"/>
          <p:nvPr/>
        </p:nvSpPr>
        <p:spPr>
          <a:xfrm>
            <a:off x="8474358" y="2078346"/>
            <a:ext cx="399148" cy="16951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AE183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87.7%</a:t>
            </a:r>
          </a:p>
        </p:txBody>
      </p:sp>
      <p:sp>
        <p:nvSpPr>
          <p:cNvPr id="1599" name="TextBox 1598">
            <a:extLst>
              <a:ext uri="{FF2B5EF4-FFF2-40B4-BE49-F238E27FC236}">
                <a16:creationId xmlns:a16="http://schemas.microsoft.com/office/drawing/2014/main" id="{4F2F7B02-1C83-8990-A331-01262EC34EE1}"/>
              </a:ext>
            </a:extLst>
          </p:cNvPr>
          <p:cNvSpPr txBox="1"/>
          <p:nvPr/>
        </p:nvSpPr>
        <p:spPr>
          <a:xfrm>
            <a:off x="9212177" y="2263085"/>
            <a:ext cx="399148" cy="16951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AE183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79.4%</a:t>
            </a:r>
          </a:p>
        </p:txBody>
      </p:sp>
      <p:sp>
        <p:nvSpPr>
          <p:cNvPr id="1802" name="AutoShape 3">
            <a:extLst>
              <a:ext uri="{FF2B5EF4-FFF2-40B4-BE49-F238E27FC236}">
                <a16:creationId xmlns:a16="http://schemas.microsoft.com/office/drawing/2014/main" id="{6CB9B15A-77A5-9A77-9FCE-9DED726CEBB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966358" y="1480738"/>
            <a:ext cx="4436482" cy="217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803" name="Group 205">
            <a:extLst>
              <a:ext uri="{FF2B5EF4-FFF2-40B4-BE49-F238E27FC236}">
                <a16:creationId xmlns:a16="http://schemas.microsoft.com/office/drawing/2014/main" id="{A4EA6CA1-BA14-0E1A-04DE-01ED0648CD3D}"/>
              </a:ext>
            </a:extLst>
          </p:cNvPr>
          <p:cNvGrpSpPr>
            <a:grpSpLocks/>
          </p:cNvGrpSpPr>
          <p:nvPr/>
        </p:nvGrpSpPr>
        <p:grpSpPr bwMode="auto">
          <a:xfrm>
            <a:off x="6972872" y="1484147"/>
            <a:ext cx="4105635" cy="656235"/>
            <a:chOff x="914" y="832"/>
            <a:chExt cx="3152" cy="385"/>
          </a:xfrm>
        </p:grpSpPr>
        <p:sp>
          <p:nvSpPr>
            <p:cNvPr id="1921" name="Freeform 5">
              <a:extLst>
                <a:ext uri="{FF2B5EF4-FFF2-40B4-BE49-F238E27FC236}">
                  <a16:creationId xmlns:a16="http://schemas.microsoft.com/office/drawing/2014/main" id="{1655F761-A17D-39DE-6C2F-236BCB812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" y="843"/>
              <a:ext cx="3152" cy="374"/>
            </a:xfrm>
            <a:custGeom>
              <a:avLst/>
              <a:gdLst>
                <a:gd name="T0" fmla="*/ 79 w 3152"/>
                <a:gd name="T1" fmla="*/ 0 h 374"/>
                <a:gd name="T2" fmla="*/ 152 w 3152"/>
                <a:gd name="T3" fmla="*/ 5 h 374"/>
                <a:gd name="T4" fmla="*/ 171 w 3152"/>
                <a:gd name="T5" fmla="*/ 11 h 374"/>
                <a:gd name="T6" fmla="*/ 299 w 3152"/>
                <a:gd name="T7" fmla="*/ 16 h 374"/>
                <a:gd name="T8" fmla="*/ 385 w 3152"/>
                <a:gd name="T9" fmla="*/ 20 h 374"/>
                <a:gd name="T10" fmla="*/ 449 w 3152"/>
                <a:gd name="T11" fmla="*/ 27 h 374"/>
                <a:gd name="T12" fmla="*/ 458 w 3152"/>
                <a:gd name="T13" fmla="*/ 36 h 374"/>
                <a:gd name="T14" fmla="*/ 469 w 3152"/>
                <a:gd name="T15" fmla="*/ 40 h 374"/>
                <a:gd name="T16" fmla="*/ 575 w 3152"/>
                <a:gd name="T17" fmla="*/ 47 h 374"/>
                <a:gd name="T18" fmla="*/ 582 w 3152"/>
                <a:gd name="T19" fmla="*/ 56 h 374"/>
                <a:gd name="T20" fmla="*/ 586 w 3152"/>
                <a:gd name="T21" fmla="*/ 64 h 374"/>
                <a:gd name="T22" fmla="*/ 665 w 3152"/>
                <a:gd name="T23" fmla="*/ 69 h 374"/>
                <a:gd name="T24" fmla="*/ 753 w 3152"/>
                <a:gd name="T25" fmla="*/ 75 h 374"/>
                <a:gd name="T26" fmla="*/ 760 w 3152"/>
                <a:gd name="T27" fmla="*/ 86 h 374"/>
                <a:gd name="T28" fmla="*/ 776 w 3152"/>
                <a:gd name="T29" fmla="*/ 98 h 374"/>
                <a:gd name="T30" fmla="*/ 782 w 3152"/>
                <a:gd name="T31" fmla="*/ 102 h 374"/>
                <a:gd name="T32" fmla="*/ 809 w 3152"/>
                <a:gd name="T33" fmla="*/ 106 h 374"/>
                <a:gd name="T34" fmla="*/ 844 w 3152"/>
                <a:gd name="T35" fmla="*/ 117 h 374"/>
                <a:gd name="T36" fmla="*/ 855 w 3152"/>
                <a:gd name="T37" fmla="*/ 124 h 374"/>
                <a:gd name="T38" fmla="*/ 958 w 3152"/>
                <a:gd name="T39" fmla="*/ 131 h 374"/>
                <a:gd name="T40" fmla="*/ 976 w 3152"/>
                <a:gd name="T41" fmla="*/ 133 h 374"/>
                <a:gd name="T42" fmla="*/ 1000 w 3152"/>
                <a:gd name="T43" fmla="*/ 140 h 374"/>
                <a:gd name="T44" fmla="*/ 1104 w 3152"/>
                <a:gd name="T45" fmla="*/ 146 h 374"/>
                <a:gd name="T46" fmla="*/ 1133 w 3152"/>
                <a:gd name="T47" fmla="*/ 151 h 374"/>
                <a:gd name="T48" fmla="*/ 1190 w 3152"/>
                <a:gd name="T49" fmla="*/ 155 h 374"/>
                <a:gd name="T50" fmla="*/ 1234 w 3152"/>
                <a:gd name="T51" fmla="*/ 162 h 374"/>
                <a:gd name="T52" fmla="*/ 1278 w 3152"/>
                <a:gd name="T53" fmla="*/ 168 h 374"/>
                <a:gd name="T54" fmla="*/ 1322 w 3152"/>
                <a:gd name="T55" fmla="*/ 173 h 374"/>
                <a:gd name="T56" fmla="*/ 1342 w 3152"/>
                <a:gd name="T57" fmla="*/ 177 h 374"/>
                <a:gd name="T58" fmla="*/ 1408 w 3152"/>
                <a:gd name="T59" fmla="*/ 186 h 374"/>
                <a:gd name="T60" fmla="*/ 1439 w 3152"/>
                <a:gd name="T61" fmla="*/ 199 h 374"/>
                <a:gd name="T62" fmla="*/ 1492 w 3152"/>
                <a:gd name="T63" fmla="*/ 204 h 374"/>
                <a:gd name="T64" fmla="*/ 1589 w 3152"/>
                <a:gd name="T65" fmla="*/ 215 h 374"/>
                <a:gd name="T66" fmla="*/ 1607 w 3152"/>
                <a:gd name="T67" fmla="*/ 224 h 374"/>
                <a:gd name="T68" fmla="*/ 1626 w 3152"/>
                <a:gd name="T69" fmla="*/ 228 h 374"/>
                <a:gd name="T70" fmla="*/ 1666 w 3152"/>
                <a:gd name="T71" fmla="*/ 237 h 374"/>
                <a:gd name="T72" fmla="*/ 1675 w 3152"/>
                <a:gd name="T73" fmla="*/ 246 h 374"/>
                <a:gd name="T74" fmla="*/ 1717 w 3152"/>
                <a:gd name="T75" fmla="*/ 257 h 374"/>
                <a:gd name="T76" fmla="*/ 1781 w 3152"/>
                <a:gd name="T77" fmla="*/ 266 h 374"/>
                <a:gd name="T78" fmla="*/ 1809 w 3152"/>
                <a:gd name="T79" fmla="*/ 274 h 374"/>
                <a:gd name="T80" fmla="*/ 1893 w 3152"/>
                <a:gd name="T81" fmla="*/ 283 h 374"/>
                <a:gd name="T82" fmla="*/ 2083 w 3152"/>
                <a:gd name="T83" fmla="*/ 297 h 374"/>
                <a:gd name="T84" fmla="*/ 2204 w 3152"/>
                <a:gd name="T85" fmla="*/ 312 h 374"/>
                <a:gd name="T86" fmla="*/ 2211 w 3152"/>
                <a:gd name="T87" fmla="*/ 330 h 374"/>
                <a:gd name="T88" fmla="*/ 2239 w 3152"/>
                <a:gd name="T89" fmla="*/ 350 h 374"/>
                <a:gd name="T90" fmla="*/ 3152 w 3152"/>
                <a:gd name="T91" fmla="*/ 37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2" h="374">
                  <a:moveTo>
                    <a:pt x="0" y="0"/>
                  </a:moveTo>
                  <a:lnTo>
                    <a:pt x="79" y="0"/>
                  </a:lnTo>
                  <a:lnTo>
                    <a:pt x="79" y="5"/>
                  </a:lnTo>
                  <a:lnTo>
                    <a:pt x="152" y="5"/>
                  </a:lnTo>
                  <a:lnTo>
                    <a:pt x="152" y="11"/>
                  </a:lnTo>
                  <a:lnTo>
                    <a:pt x="171" y="11"/>
                  </a:lnTo>
                  <a:lnTo>
                    <a:pt x="171" y="16"/>
                  </a:lnTo>
                  <a:lnTo>
                    <a:pt x="299" y="16"/>
                  </a:lnTo>
                  <a:lnTo>
                    <a:pt x="299" y="20"/>
                  </a:lnTo>
                  <a:lnTo>
                    <a:pt x="385" y="20"/>
                  </a:lnTo>
                  <a:lnTo>
                    <a:pt x="385" y="27"/>
                  </a:lnTo>
                  <a:lnTo>
                    <a:pt x="449" y="27"/>
                  </a:lnTo>
                  <a:lnTo>
                    <a:pt x="449" y="36"/>
                  </a:lnTo>
                  <a:lnTo>
                    <a:pt x="458" y="36"/>
                  </a:lnTo>
                  <a:lnTo>
                    <a:pt x="458" y="40"/>
                  </a:lnTo>
                  <a:lnTo>
                    <a:pt x="469" y="40"/>
                  </a:lnTo>
                  <a:lnTo>
                    <a:pt x="469" y="47"/>
                  </a:lnTo>
                  <a:lnTo>
                    <a:pt x="575" y="47"/>
                  </a:lnTo>
                  <a:lnTo>
                    <a:pt x="575" y="56"/>
                  </a:lnTo>
                  <a:lnTo>
                    <a:pt x="582" y="56"/>
                  </a:lnTo>
                  <a:lnTo>
                    <a:pt x="582" y="64"/>
                  </a:lnTo>
                  <a:lnTo>
                    <a:pt x="586" y="64"/>
                  </a:lnTo>
                  <a:lnTo>
                    <a:pt x="586" y="69"/>
                  </a:lnTo>
                  <a:lnTo>
                    <a:pt x="665" y="69"/>
                  </a:lnTo>
                  <a:lnTo>
                    <a:pt x="665" y="75"/>
                  </a:lnTo>
                  <a:lnTo>
                    <a:pt x="753" y="75"/>
                  </a:lnTo>
                  <a:lnTo>
                    <a:pt x="753" y="86"/>
                  </a:lnTo>
                  <a:lnTo>
                    <a:pt x="760" y="86"/>
                  </a:lnTo>
                  <a:lnTo>
                    <a:pt x="760" y="98"/>
                  </a:lnTo>
                  <a:lnTo>
                    <a:pt x="776" y="98"/>
                  </a:lnTo>
                  <a:lnTo>
                    <a:pt x="776" y="102"/>
                  </a:lnTo>
                  <a:lnTo>
                    <a:pt x="782" y="102"/>
                  </a:lnTo>
                  <a:lnTo>
                    <a:pt x="782" y="106"/>
                  </a:lnTo>
                  <a:lnTo>
                    <a:pt x="809" y="106"/>
                  </a:lnTo>
                  <a:lnTo>
                    <a:pt x="809" y="117"/>
                  </a:lnTo>
                  <a:lnTo>
                    <a:pt x="844" y="117"/>
                  </a:lnTo>
                  <a:lnTo>
                    <a:pt x="844" y="124"/>
                  </a:lnTo>
                  <a:lnTo>
                    <a:pt x="855" y="124"/>
                  </a:lnTo>
                  <a:lnTo>
                    <a:pt x="855" y="131"/>
                  </a:lnTo>
                  <a:lnTo>
                    <a:pt x="958" y="131"/>
                  </a:lnTo>
                  <a:lnTo>
                    <a:pt x="958" y="133"/>
                  </a:lnTo>
                  <a:lnTo>
                    <a:pt x="976" y="133"/>
                  </a:lnTo>
                  <a:lnTo>
                    <a:pt x="976" y="140"/>
                  </a:lnTo>
                  <a:lnTo>
                    <a:pt x="1000" y="140"/>
                  </a:lnTo>
                  <a:lnTo>
                    <a:pt x="1000" y="146"/>
                  </a:lnTo>
                  <a:lnTo>
                    <a:pt x="1104" y="146"/>
                  </a:lnTo>
                  <a:lnTo>
                    <a:pt x="1104" y="151"/>
                  </a:lnTo>
                  <a:lnTo>
                    <a:pt x="1133" y="151"/>
                  </a:lnTo>
                  <a:lnTo>
                    <a:pt x="1133" y="155"/>
                  </a:lnTo>
                  <a:lnTo>
                    <a:pt x="1190" y="155"/>
                  </a:lnTo>
                  <a:lnTo>
                    <a:pt x="1190" y="162"/>
                  </a:lnTo>
                  <a:lnTo>
                    <a:pt x="1234" y="162"/>
                  </a:lnTo>
                  <a:lnTo>
                    <a:pt x="1234" y="168"/>
                  </a:lnTo>
                  <a:lnTo>
                    <a:pt x="1278" y="168"/>
                  </a:lnTo>
                  <a:lnTo>
                    <a:pt x="1278" y="173"/>
                  </a:lnTo>
                  <a:lnTo>
                    <a:pt x="1322" y="173"/>
                  </a:lnTo>
                  <a:lnTo>
                    <a:pt x="1322" y="177"/>
                  </a:lnTo>
                  <a:lnTo>
                    <a:pt x="1342" y="177"/>
                  </a:lnTo>
                  <a:lnTo>
                    <a:pt x="1342" y="186"/>
                  </a:lnTo>
                  <a:lnTo>
                    <a:pt x="1408" y="186"/>
                  </a:lnTo>
                  <a:lnTo>
                    <a:pt x="1408" y="199"/>
                  </a:lnTo>
                  <a:lnTo>
                    <a:pt x="1439" y="199"/>
                  </a:lnTo>
                  <a:lnTo>
                    <a:pt x="1439" y="204"/>
                  </a:lnTo>
                  <a:lnTo>
                    <a:pt x="1492" y="204"/>
                  </a:lnTo>
                  <a:lnTo>
                    <a:pt x="1492" y="215"/>
                  </a:lnTo>
                  <a:lnTo>
                    <a:pt x="1589" y="215"/>
                  </a:lnTo>
                  <a:lnTo>
                    <a:pt x="1589" y="224"/>
                  </a:lnTo>
                  <a:lnTo>
                    <a:pt x="1607" y="224"/>
                  </a:lnTo>
                  <a:lnTo>
                    <a:pt x="1607" y="228"/>
                  </a:lnTo>
                  <a:lnTo>
                    <a:pt x="1626" y="228"/>
                  </a:lnTo>
                  <a:lnTo>
                    <a:pt x="1626" y="237"/>
                  </a:lnTo>
                  <a:lnTo>
                    <a:pt x="1666" y="237"/>
                  </a:lnTo>
                  <a:lnTo>
                    <a:pt x="1666" y="246"/>
                  </a:lnTo>
                  <a:lnTo>
                    <a:pt x="1675" y="246"/>
                  </a:lnTo>
                  <a:lnTo>
                    <a:pt x="1675" y="257"/>
                  </a:lnTo>
                  <a:lnTo>
                    <a:pt x="1717" y="257"/>
                  </a:lnTo>
                  <a:lnTo>
                    <a:pt x="1717" y="266"/>
                  </a:lnTo>
                  <a:lnTo>
                    <a:pt x="1781" y="266"/>
                  </a:lnTo>
                  <a:lnTo>
                    <a:pt x="1781" y="274"/>
                  </a:lnTo>
                  <a:lnTo>
                    <a:pt x="1809" y="274"/>
                  </a:lnTo>
                  <a:lnTo>
                    <a:pt x="1809" y="283"/>
                  </a:lnTo>
                  <a:lnTo>
                    <a:pt x="1893" y="283"/>
                  </a:lnTo>
                  <a:lnTo>
                    <a:pt x="1893" y="297"/>
                  </a:lnTo>
                  <a:lnTo>
                    <a:pt x="2083" y="297"/>
                  </a:lnTo>
                  <a:lnTo>
                    <a:pt x="2083" y="312"/>
                  </a:lnTo>
                  <a:lnTo>
                    <a:pt x="2204" y="312"/>
                  </a:lnTo>
                  <a:lnTo>
                    <a:pt x="2204" y="330"/>
                  </a:lnTo>
                  <a:lnTo>
                    <a:pt x="2211" y="330"/>
                  </a:lnTo>
                  <a:lnTo>
                    <a:pt x="2211" y="350"/>
                  </a:lnTo>
                  <a:lnTo>
                    <a:pt x="2239" y="350"/>
                  </a:lnTo>
                  <a:lnTo>
                    <a:pt x="2239" y="374"/>
                  </a:lnTo>
                  <a:lnTo>
                    <a:pt x="3152" y="374"/>
                  </a:lnTo>
                </a:path>
              </a:pathLst>
            </a:cu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2" name="Line 6">
              <a:extLst>
                <a:ext uri="{FF2B5EF4-FFF2-40B4-BE49-F238E27FC236}">
                  <a16:creationId xmlns:a16="http://schemas.microsoft.com/office/drawing/2014/main" id="{4AB12147-A11F-4725-2D62-98B0C1D16D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832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3" name="Line 7">
              <a:extLst>
                <a:ext uri="{FF2B5EF4-FFF2-40B4-BE49-F238E27FC236}">
                  <a16:creationId xmlns:a16="http://schemas.microsoft.com/office/drawing/2014/main" id="{46D70820-2CC2-A2D5-2176-93DE9D3635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93" y="848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4" name="Line 8">
              <a:extLst>
                <a:ext uri="{FF2B5EF4-FFF2-40B4-BE49-F238E27FC236}">
                  <a16:creationId xmlns:a16="http://schemas.microsoft.com/office/drawing/2014/main" id="{CFBB2D23-3E77-43D4-3766-D7922C8936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7" y="843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5" name="Line 9">
              <a:extLst>
                <a:ext uri="{FF2B5EF4-FFF2-40B4-BE49-F238E27FC236}">
                  <a16:creationId xmlns:a16="http://schemas.microsoft.com/office/drawing/2014/main" id="{63FBDE35-FCD7-84AE-40CA-C353E79550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74" y="859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6" name="Line 10">
              <a:extLst>
                <a:ext uri="{FF2B5EF4-FFF2-40B4-BE49-F238E27FC236}">
                  <a16:creationId xmlns:a16="http://schemas.microsoft.com/office/drawing/2014/main" id="{D8DA3833-BA2C-8164-B67A-EEE1BE160C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8" y="899"/>
              <a:ext cx="0" cy="26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7" name="Line 11">
              <a:extLst>
                <a:ext uri="{FF2B5EF4-FFF2-40B4-BE49-F238E27FC236}">
                  <a16:creationId xmlns:a16="http://schemas.microsoft.com/office/drawing/2014/main" id="{FCD50B52-6B82-F96E-8AD4-CB4FF50A7F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02" y="912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8" name="Line 12">
              <a:extLst>
                <a:ext uri="{FF2B5EF4-FFF2-40B4-BE49-F238E27FC236}">
                  <a16:creationId xmlns:a16="http://schemas.microsoft.com/office/drawing/2014/main" id="{B4545892-6109-2747-3932-52E9199724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6" y="899"/>
              <a:ext cx="0" cy="26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9" name="Line 13">
              <a:extLst>
                <a:ext uri="{FF2B5EF4-FFF2-40B4-BE49-F238E27FC236}">
                  <a16:creationId xmlns:a16="http://schemas.microsoft.com/office/drawing/2014/main" id="{512159AE-E03D-0CA3-D91C-2D5A5199FB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53" y="912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0" name="Line 14">
              <a:extLst>
                <a:ext uri="{FF2B5EF4-FFF2-40B4-BE49-F238E27FC236}">
                  <a16:creationId xmlns:a16="http://schemas.microsoft.com/office/drawing/2014/main" id="{5748B662-AA9C-3211-A68B-88C90C14D7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7" y="936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1" name="Line 15">
              <a:extLst>
                <a:ext uri="{FF2B5EF4-FFF2-40B4-BE49-F238E27FC236}">
                  <a16:creationId xmlns:a16="http://schemas.microsoft.com/office/drawing/2014/main" id="{315B37C9-6F5C-8AE4-EE52-54B9911041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94" y="949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2" name="Line 16">
              <a:extLst>
                <a:ext uri="{FF2B5EF4-FFF2-40B4-BE49-F238E27FC236}">
                  <a16:creationId xmlns:a16="http://schemas.microsoft.com/office/drawing/2014/main" id="{AE98833A-5040-DCC0-2614-B0281FE47A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3" y="947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3" name="Line 17">
              <a:extLst>
                <a:ext uri="{FF2B5EF4-FFF2-40B4-BE49-F238E27FC236}">
                  <a16:creationId xmlns:a16="http://schemas.microsoft.com/office/drawing/2014/main" id="{B90F07BE-DE54-2AD5-1FB1-7ACFBDBE5D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9" y="960"/>
              <a:ext cx="27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4" name="Line 18">
              <a:extLst>
                <a:ext uri="{FF2B5EF4-FFF2-40B4-BE49-F238E27FC236}">
                  <a16:creationId xmlns:a16="http://schemas.microsoft.com/office/drawing/2014/main" id="{92CD2A41-0976-9CC7-953A-AFF458BB61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5" y="947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5" name="Line 19">
              <a:extLst>
                <a:ext uri="{FF2B5EF4-FFF2-40B4-BE49-F238E27FC236}">
                  <a16:creationId xmlns:a16="http://schemas.microsoft.com/office/drawing/2014/main" id="{7C254495-F06E-FA73-AE73-78AE839EF8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31" y="960"/>
              <a:ext cx="27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6" name="Line 20">
              <a:extLst>
                <a:ext uri="{FF2B5EF4-FFF2-40B4-BE49-F238E27FC236}">
                  <a16:creationId xmlns:a16="http://schemas.microsoft.com/office/drawing/2014/main" id="{2B497577-1915-2BD7-061E-11F6CB9E3F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20" y="978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7" name="Line 21">
              <a:extLst>
                <a:ext uri="{FF2B5EF4-FFF2-40B4-BE49-F238E27FC236}">
                  <a16:creationId xmlns:a16="http://schemas.microsoft.com/office/drawing/2014/main" id="{30D65F90-2749-AF83-8B83-C037DF3927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05" y="994"/>
              <a:ext cx="28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8" name="Line 22">
              <a:extLst>
                <a:ext uri="{FF2B5EF4-FFF2-40B4-BE49-F238E27FC236}">
                  <a16:creationId xmlns:a16="http://schemas.microsoft.com/office/drawing/2014/main" id="{9D8613E8-43DD-DF67-D9E5-F7D33E24E0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84" y="985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9" name="Line 23">
              <a:extLst>
                <a:ext uri="{FF2B5EF4-FFF2-40B4-BE49-F238E27FC236}">
                  <a16:creationId xmlns:a16="http://schemas.microsoft.com/office/drawing/2014/main" id="{7B6807A8-83A9-23BD-8243-C8354EB025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69" y="998"/>
              <a:ext cx="28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0" name="Line 24">
              <a:extLst>
                <a:ext uri="{FF2B5EF4-FFF2-40B4-BE49-F238E27FC236}">
                  <a16:creationId xmlns:a16="http://schemas.microsoft.com/office/drawing/2014/main" id="{611C069D-DDAE-C2CD-46AD-5F24E7DECD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5" y="985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1" name="Line 25">
              <a:extLst>
                <a:ext uri="{FF2B5EF4-FFF2-40B4-BE49-F238E27FC236}">
                  <a16:creationId xmlns:a16="http://schemas.microsoft.com/office/drawing/2014/main" id="{5DC03758-A823-12FB-61AF-F1AC760B59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82" y="998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2" name="Line 26">
              <a:extLst>
                <a:ext uri="{FF2B5EF4-FFF2-40B4-BE49-F238E27FC236}">
                  <a16:creationId xmlns:a16="http://schemas.microsoft.com/office/drawing/2014/main" id="{60842484-6EC2-3B81-FD38-59422ABDB7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6" y="991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3" name="Line 27">
              <a:extLst>
                <a:ext uri="{FF2B5EF4-FFF2-40B4-BE49-F238E27FC236}">
                  <a16:creationId xmlns:a16="http://schemas.microsoft.com/office/drawing/2014/main" id="{CB50A53F-E984-B497-E885-08D8A71D31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91" y="1005"/>
              <a:ext cx="28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4" name="Line 28">
              <a:extLst>
                <a:ext uri="{FF2B5EF4-FFF2-40B4-BE49-F238E27FC236}">
                  <a16:creationId xmlns:a16="http://schemas.microsoft.com/office/drawing/2014/main" id="{3644E560-161C-B685-3BA2-2A501C8B10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5" y="991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5" name="Line 29">
              <a:extLst>
                <a:ext uri="{FF2B5EF4-FFF2-40B4-BE49-F238E27FC236}">
                  <a16:creationId xmlns:a16="http://schemas.microsoft.com/office/drawing/2014/main" id="{30760F12-E9C5-8CEF-7099-7F8AA1CD9C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22" y="1005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6" name="Line 30">
              <a:extLst>
                <a:ext uri="{FF2B5EF4-FFF2-40B4-BE49-F238E27FC236}">
                  <a16:creationId xmlns:a16="http://schemas.microsoft.com/office/drawing/2014/main" id="{E49C523D-FEDA-5EB6-F0F6-718693ECFA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7" y="996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7" name="Line 31">
              <a:extLst>
                <a:ext uri="{FF2B5EF4-FFF2-40B4-BE49-F238E27FC236}">
                  <a16:creationId xmlns:a16="http://schemas.microsoft.com/office/drawing/2014/main" id="{7E0B8924-E727-B894-E928-AE28752DCC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41" y="1009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8" name="Line 32">
              <a:extLst>
                <a:ext uri="{FF2B5EF4-FFF2-40B4-BE49-F238E27FC236}">
                  <a16:creationId xmlns:a16="http://schemas.microsoft.com/office/drawing/2014/main" id="{C31E19A0-57C4-B084-6011-82AC11990A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2" y="996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9" name="Line 33">
              <a:extLst>
                <a:ext uri="{FF2B5EF4-FFF2-40B4-BE49-F238E27FC236}">
                  <a16:creationId xmlns:a16="http://schemas.microsoft.com/office/drawing/2014/main" id="{57C20B14-42FA-E1EA-72D5-8D44CBBD07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39" y="1009"/>
              <a:ext cx="27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0" name="Line 34">
              <a:extLst>
                <a:ext uri="{FF2B5EF4-FFF2-40B4-BE49-F238E27FC236}">
                  <a16:creationId xmlns:a16="http://schemas.microsoft.com/office/drawing/2014/main" id="{CCD2EF13-369A-587F-5565-7AB5280719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9" y="996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1" name="Line 35">
              <a:extLst>
                <a:ext uri="{FF2B5EF4-FFF2-40B4-BE49-F238E27FC236}">
                  <a16:creationId xmlns:a16="http://schemas.microsoft.com/office/drawing/2014/main" id="{682ABC17-B9A9-8984-E675-F1BDC6DF9C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46" y="1009"/>
              <a:ext cx="28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2" name="Line 36">
              <a:extLst>
                <a:ext uri="{FF2B5EF4-FFF2-40B4-BE49-F238E27FC236}">
                  <a16:creationId xmlns:a16="http://schemas.microsoft.com/office/drawing/2014/main" id="{881634C3-85CF-0446-AD1D-EF7EF2832D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2" y="996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3" name="Line 37">
              <a:extLst>
                <a:ext uri="{FF2B5EF4-FFF2-40B4-BE49-F238E27FC236}">
                  <a16:creationId xmlns:a16="http://schemas.microsoft.com/office/drawing/2014/main" id="{F62A5E74-1F85-B2F8-821F-5B36BD2800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57" y="1009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4" name="Line 38">
              <a:extLst>
                <a:ext uri="{FF2B5EF4-FFF2-40B4-BE49-F238E27FC236}">
                  <a16:creationId xmlns:a16="http://schemas.microsoft.com/office/drawing/2014/main" id="{DEBFCBF9-2C85-71E3-E598-605EEC9A61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1" y="996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5" name="Line 39">
              <a:extLst>
                <a:ext uri="{FF2B5EF4-FFF2-40B4-BE49-F238E27FC236}">
                  <a16:creationId xmlns:a16="http://schemas.microsoft.com/office/drawing/2014/main" id="{1DA90E48-F0F3-163E-1CD9-7B8197B1BF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66" y="1009"/>
              <a:ext cx="28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6" name="Line 40">
              <a:extLst>
                <a:ext uri="{FF2B5EF4-FFF2-40B4-BE49-F238E27FC236}">
                  <a16:creationId xmlns:a16="http://schemas.microsoft.com/office/drawing/2014/main" id="{8EF746B4-F5AB-131D-DBAE-D1D359D81F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6" y="996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7" name="Line 41">
              <a:extLst>
                <a:ext uri="{FF2B5EF4-FFF2-40B4-BE49-F238E27FC236}">
                  <a16:creationId xmlns:a16="http://schemas.microsoft.com/office/drawing/2014/main" id="{2C7AABB7-5692-0390-2E75-EF1F1B5424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52" y="1009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8" name="Line 42">
              <a:extLst>
                <a:ext uri="{FF2B5EF4-FFF2-40B4-BE49-F238E27FC236}">
                  <a16:creationId xmlns:a16="http://schemas.microsoft.com/office/drawing/2014/main" id="{4A363CB9-AE13-03BE-1CFC-222ACE2759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7" y="996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9" name="Line 43">
              <a:extLst>
                <a:ext uri="{FF2B5EF4-FFF2-40B4-BE49-F238E27FC236}">
                  <a16:creationId xmlns:a16="http://schemas.microsoft.com/office/drawing/2014/main" id="{AA6DEA20-B43F-B7CB-AE82-4F22B8BC73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61" y="1009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0" name="Line 44">
              <a:extLst>
                <a:ext uri="{FF2B5EF4-FFF2-40B4-BE49-F238E27FC236}">
                  <a16:creationId xmlns:a16="http://schemas.microsoft.com/office/drawing/2014/main" id="{E198D80C-E1C9-7B92-167D-7346FB529B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0" y="1000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1" name="Line 45">
              <a:extLst>
                <a:ext uri="{FF2B5EF4-FFF2-40B4-BE49-F238E27FC236}">
                  <a16:creationId xmlns:a16="http://schemas.microsoft.com/office/drawing/2014/main" id="{65768901-5558-EAF2-8827-AD4B5777AD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77" y="1014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2" name="Line 46">
              <a:extLst>
                <a:ext uri="{FF2B5EF4-FFF2-40B4-BE49-F238E27FC236}">
                  <a16:creationId xmlns:a16="http://schemas.microsoft.com/office/drawing/2014/main" id="{2748554F-419A-6DD6-D18B-D1B01F736D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4" y="1000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3" name="Line 47">
              <a:extLst>
                <a:ext uri="{FF2B5EF4-FFF2-40B4-BE49-F238E27FC236}">
                  <a16:creationId xmlns:a16="http://schemas.microsoft.com/office/drawing/2014/main" id="{C4BA5FDC-6115-723C-D971-F51A422B68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81" y="1014"/>
              <a:ext cx="27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4" name="Line 48">
              <a:extLst>
                <a:ext uri="{FF2B5EF4-FFF2-40B4-BE49-F238E27FC236}">
                  <a16:creationId xmlns:a16="http://schemas.microsoft.com/office/drawing/2014/main" id="{3FC48717-77D1-C876-AE02-078FCF4EA6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7" y="1002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5" name="Line 49">
              <a:extLst>
                <a:ext uri="{FF2B5EF4-FFF2-40B4-BE49-F238E27FC236}">
                  <a16:creationId xmlns:a16="http://schemas.microsoft.com/office/drawing/2014/main" id="{B99E4484-B42A-A2A2-979C-407326954D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83" y="1016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6" name="Line 50">
              <a:extLst>
                <a:ext uri="{FF2B5EF4-FFF2-40B4-BE49-F238E27FC236}">
                  <a16:creationId xmlns:a16="http://schemas.microsoft.com/office/drawing/2014/main" id="{49C0513A-D1D3-5947-122C-4B473FB1E2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1" y="1002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7" name="Line 51">
              <a:extLst>
                <a:ext uri="{FF2B5EF4-FFF2-40B4-BE49-F238E27FC236}">
                  <a16:creationId xmlns:a16="http://schemas.microsoft.com/office/drawing/2014/main" id="{54198467-74D0-CC74-EDA3-68DD83C0D9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88" y="1016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8" name="Line 52">
              <a:extLst>
                <a:ext uri="{FF2B5EF4-FFF2-40B4-BE49-F238E27FC236}">
                  <a16:creationId xmlns:a16="http://schemas.microsoft.com/office/drawing/2014/main" id="{9E529C83-2DB8-78F2-AAF2-E37B30FBD8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2" y="1002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9" name="Line 53">
              <a:extLst>
                <a:ext uri="{FF2B5EF4-FFF2-40B4-BE49-F238E27FC236}">
                  <a16:creationId xmlns:a16="http://schemas.microsoft.com/office/drawing/2014/main" id="{0929CD95-21DE-B782-2BE9-19C715389A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99" y="1016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0" name="Line 54">
              <a:extLst>
                <a:ext uri="{FF2B5EF4-FFF2-40B4-BE49-F238E27FC236}">
                  <a16:creationId xmlns:a16="http://schemas.microsoft.com/office/drawing/2014/main" id="{3865E6FB-FC9C-840E-D57F-839EB878DC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1002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1" name="Line 55">
              <a:extLst>
                <a:ext uri="{FF2B5EF4-FFF2-40B4-BE49-F238E27FC236}">
                  <a16:creationId xmlns:a16="http://schemas.microsoft.com/office/drawing/2014/main" id="{C381D6A5-D51C-7F95-CC35-92370CE9AB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94" y="1016"/>
              <a:ext cx="27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2" name="Line 56">
              <a:extLst>
                <a:ext uri="{FF2B5EF4-FFF2-40B4-BE49-F238E27FC236}">
                  <a16:creationId xmlns:a16="http://schemas.microsoft.com/office/drawing/2014/main" id="{2B3D5F7D-936B-7E48-E9C3-CFE93219CF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1" y="1002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3" name="Line 57">
              <a:extLst>
                <a:ext uri="{FF2B5EF4-FFF2-40B4-BE49-F238E27FC236}">
                  <a16:creationId xmlns:a16="http://schemas.microsoft.com/office/drawing/2014/main" id="{D329E12E-35FE-889C-44E3-072A05D571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5" y="1016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4" name="Line 58">
              <a:extLst>
                <a:ext uri="{FF2B5EF4-FFF2-40B4-BE49-F238E27FC236}">
                  <a16:creationId xmlns:a16="http://schemas.microsoft.com/office/drawing/2014/main" id="{01B48E79-13AA-1A64-A64A-6BD12B95C1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4" y="1002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5" name="Line 59">
              <a:extLst>
                <a:ext uri="{FF2B5EF4-FFF2-40B4-BE49-F238E27FC236}">
                  <a16:creationId xmlns:a16="http://schemas.microsoft.com/office/drawing/2014/main" id="{22465140-1767-E129-4F8F-8358E7596A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21" y="1016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6" name="Line 60">
              <a:extLst>
                <a:ext uri="{FF2B5EF4-FFF2-40B4-BE49-F238E27FC236}">
                  <a16:creationId xmlns:a16="http://schemas.microsoft.com/office/drawing/2014/main" id="{02795639-2CF2-FD8C-B88D-796F349F84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0" y="1002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7" name="Line 61">
              <a:extLst>
                <a:ext uri="{FF2B5EF4-FFF2-40B4-BE49-F238E27FC236}">
                  <a16:creationId xmlns:a16="http://schemas.microsoft.com/office/drawing/2014/main" id="{81A4DD83-63B8-324E-F03F-4E61293431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16" y="1016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8" name="Line 62">
              <a:extLst>
                <a:ext uri="{FF2B5EF4-FFF2-40B4-BE49-F238E27FC236}">
                  <a16:creationId xmlns:a16="http://schemas.microsoft.com/office/drawing/2014/main" id="{003E8D34-0E36-557B-34B3-502B0D4C5A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4" y="1007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9" name="Line 63">
              <a:extLst>
                <a:ext uri="{FF2B5EF4-FFF2-40B4-BE49-F238E27FC236}">
                  <a16:creationId xmlns:a16="http://schemas.microsoft.com/office/drawing/2014/main" id="{B6094A9E-75AA-9C9A-888B-732C5A06FF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41" y="1020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0" name="Line 64">
              <a:extLst>
                <a:ext uri="{FF2B5EF4-FFF2-40B4-BE49-F238E27FC236}">
                  <a16:creationId xmlns:a16="http://schemas.microsoft.com/office/drawing/2014/main" id="{5A273C64-4DC4-AE67-5057-6E3BCFEE75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" y="1016"/>
              <a:ext cx="0" cy="26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1" name="Line 65">
              <a:extLst>
                <a:ext uri="{FF2B5EF4-FFF2-40B4-BE49-F238E27FC236}">
                  <a16:creationId xmlns:a16="http://schemas.microsoft.com/office/drawing/2014/main" id="{5E6E1F53-E5B5-319B-5961-D2AD7351B1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47" y="1029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2" name="Line 66">
              <a:extLst>
                <a:ext uri="{FF2B5EF4-FFF2-40B4-BE49-F238E27FC236}">
                  <a16:creationId xmlns:a16="http://schemas.microsoft.com/office/drawing/2014/main" id="{EF181B47-8FB0-394E-1F6C-65BB407040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1016"/>
              <a:ext cx="0" cy="26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3" name="Line 67">
              <a:extLst>
                <a:ext uri="{FF2B5EF4-FFF2-40B4-BE49-F238E27FC236}">
                  <a16:creationId xmlns:a16="http://schemas.microsoft.com/office/drawing/2014/main" id="{1C6C8095-646D-8CD4-E302-343678F5B3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63" y="1029"/>
              <a:ext cx="28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4" name="Line 68">
              <a:extLst>
                <a:ext uri="{FF2B5EF4-FFF2-40B4-BE49-F238E27FC236}">
                  <a16:creationId xmlns:a16="http://schemas.microsoft.com/office/drawing/2014/main" id="{6787B12E-5E52-9AFC-B169-CD953580ED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5" y="1016"/>
              <a:ext cx="0" cy="26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5" name="Line 69">
              <a:extLst>
                <a:ext uri="{FF2B5EF4-FFF2-40B4-BE49-F238E27FC236}">
                  <a16:creationId xmlns:a16="http://schemas.microsoft.com/office/drawing/2014/main" id="{A4EDB367-08DD-5919-4665-A8DAA140C2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69" y="1029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6" name="Line 70">
              <a:extLst>
                <a:ext uri="{FF2B5EF4-FFF2-40B4-BE49-F238E27FC236}">
                  <a16:creationId xmlns:a16="http://schemas.microsoft.com/office/drawing/2014/main" id="{53BBE6B7-F610-FC41-C0C0-59D3F44DF1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4" y="1016"/>
              <a:ext cx="0" cy="26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7" name="Line 71">
              <a:extLst>
                <a:ext uri="{FF2B5EF4-FFF2-40B4-BE49-F238E27FC236}">
                  <a16:creationId xmlns:a16="http://schemas.microsoft.com/office/drawing/2014/main" id="{DC99D80E-B68D-A115-CBFB-03C783AE52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60" y="1029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8" name="Line 72">
              <a:extLst>
                <a:ext uri="{FF2B5EF4-FFF2-40B4-BE49-F238E27FC236}">
                  <a16:creationId xmlns:a16="http://schemas.microsoft.com/office/drawing/2014/main" id="{0EDB762D-3F7D-A2F2-F828-A11E4EF987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0" y="1016"/>
              <a:ext cx="0" cy="26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9" name="Line 73">
              <a:extLst>
                <a:ext uri="{FF2B5EF4-FFF2-40B4-BE49-F238E27FC236}">
                  <a16:creationId xmlns:a16="http://schemas.microsoft.com/office/drawing/2014/main" id="{95D755B3-F024-7621-EFE0-3D5B1EC0A6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67" y="1029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0" name="Line 74">
              <a:extLst>
                <a:ext uri="{FF2B5EF4-FFF2-40B4-BE49-F238E27FC236}">
                  <a16:creationId xmlns:a16="http://schemas.microsoft.com/office/drawing/2014/main" id="{F8246E98-747C-6E89-FAE2-DF6225E096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4" y="1016"/>
              <a:ext cx="0" cy="26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1" name="Line 75">
              <a:extLst>
                <a:ext uri="{FF2B5EF4-FFF2-40B4-BE49-F238E27FC236}">
                  <a16:creationId xmlns:a16="http://schemas.microsoft.com/office/drawing/2014/main" id="{E8EB162D-E22A-C1E7-EA3C-2AD019337A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80" y="1029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2" name="Line 76">
              <a:extLst>
                <a:ext uri="{FF2B5EF4-FFF2-40B4-BE49-F238E27FC236}">
                  <a16:creationId xmlns:a16="http://schemas.microsoft.com/office/drawing/2014/main" id="{F3782CB0-B175-3910-FD18-13FE25D972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5" y="1016"/>
              <a:ext cx="0" cy="26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3" name="Line 77">
              <a:extLst>
                <a:ext uri="{FF2B5EF4-FFF2-40B4-BE49-F238E27FC236}">
                  <a16:creationId xmlns:a16="http://schemas.microsoft.com/office/drawing/2014/main" id="{CC928D23-F4A1-C613-FF70-EF4ABBAFF4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1" y="1029"/>
              <a:ext cx="27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4" name="Line 78">
              <a:extLst>
                <a:ext uri="{FF2B5EF4-FFF2-40B4-BE49-F238E27FC236}">
                  <a16:creationId xmlns:a16="http://schemas.microsoft.com/office/drawing/2014/main" id="{2BF21A34-05FC-3698-E09C-DE258CE231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9" y="1016"/>
              <a:ext cx="0" cy="26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5" name="Line 79">
              <a:extLst>
                <a:ext uri="{FF2B5EF4-FFF2-40B4-BE49-F238E27FC236}">
                  <a16:creationId xmlns:a16="http://schemas.microsoft.com/office/drawing/2014/main" id="{2A5E2727-0338-469D-3888-261747C290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4" y="1029"/>
              <a:ext cx="28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6" name="Line 80">
              <a:extLst>
                <a:ext uri="{FF2B5EF4-FFF2-40B4-BE49-F238E27FC236}">
                  <a16:creationId xmlns:a16="http://schemas.microsoft.com/office/drawing/2014/main" id="{E609A1A8-FD93-14C5-FE12-89C8433F38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2" y="1018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7" name="Line 81">
              <a:extLst>
                <a:ext uri="{FF2B5EF4-FFF2-40B4-BE49-F238E27FC236}">
                  <a16:creationId xmlns:a16="http://schemas.microsoft.com/office/drawing/2014/main" id="{6D178B57-CEAC-4016-6A5C-F9D90EAF12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9" y="1033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8" name="Line 82">
              <a:extLst>
                <a:ext uri="{FF2B5EF4-FFF2-40B4-BE49-F238E27FC236}">
                  <a16:creationId xmlns:a16="http://schemas.microsoft.com/office/drawing/2014/main" id="{BEA8404A-AD38-D4BA-427E-574DE7E460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4" y="1018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9" name="Line 83">
              <a:extLst>
                <a:ext uri="{FF2B5EF4-FFF2-40B4-BE49-F238E27FC236}">
                  <a16:creationId xmlns:a16="http://schemas.microsoft.com/office/drawing/2014/main" id="{5FFDE007-5450-970C-B87F-7F6C271C12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1" y="1033"/>
              <a:ext cx="27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0" name="Line 84">
              <a:extLst>
                <a:ext uri="{FF2B5EF4-FFF2-40B4-BE49-F238E27FC236}">
                  <a16:creationId xmlns:a16="http://schemas.microsoft.com/office/drawing/2014/main" id="{834429C9-DCB8-7CB3-1469-F956903F23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3" y="1033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1" name="Line 85">
              <a:extLst>
                <a:ext uri="{FF2B5EF4-FFF2-40B4-BE49-F238E27FC236}">
                  <a16:creationId xmlns:a16="http://schemas.microsoft.com/office/drawing/2014/main" id="{D93BF81E-D1E8-3525-EC25-A140A08606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40" y="1047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2" name="Line 86">
              <a:extLst>
                <a:ext uri="{FF2B5EF4-FFF2-40B4-BE49-F238E27FC236}">
                  <a16:creationId xmlns:a16="http://schemas.microsoft.com/office/drawing/2014/main" id="{46E5238B-D0F4-7813-5A0E-A6453A0C0A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3" y="1033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3" name="Line 87">
              <a:extLst>
                <a:ext uri="{FF2B5EF4-FFF2-40B4-BE49-F238E27FC236}">
                  <a16:creationId xmlns:a16="http://schemas.microsoft.com/office/drawing/2014/main" id="{1C3A9262-4B65-94A2-26B9-9C8582A334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60" y="1047"/>
              <a:ext cx="28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4" name="Line 88">
              <a:extLst>
                <a:ext uri="{FF2B5EF4-FFF2-40B4-BE49-F238E27FC236}">
                  <a16:creationId xmlns:a16="http://schemas.microsoft.com/office/drawing/2014/main" id="{36CFD036-5EEE-9BAA-1ADD-7BBCCFD48B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7" y="1033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5" name="Line 89">
              <a:extLst>
                <a:ext uri="{FF2B5EF4-FFF2-40B4-BE49-F238E27FC236}">
                  <a16:creationId xmlns:a16="http://schemas.microsoft.com/office/drawing/2014/main" id="{E1049F76-F603-8D6A-59FC-BED516C4A0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64" y="1047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6" name="Line 90">
              <a:extLst>
                <a:ext uri="{FF2B5EF4-FFF2-40B4-BE49-F238E27FC236}">
                  <a16:creationId xmlns:a16="http://schemas.microsoft.com/office/drawing/2014/main" id="{95BEEF14-C271-D558-279D-8CE87D4C1A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7" y="1033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7" name="Line 91">
              <a:extLst>
                <a:ext uri="{FF2B5EF4-FFF2-40B4-BE49-F238E27FC236}">
                  <a16:creationId xmlns:a16="http://schemas.microsoft.com/office/drawing/2014/main" id="{27AB0424-789E-AE74-9876-90109BB68F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84" y="1047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8" name="Line 92">
              <a:extLst>
                <a:ext uri="{FF2B5EF4-FFF2-40B4-BE49-F238E27FC236}">
                  <a16:creationId xmlns:a16="http://schemas.microsoft.com/office/drawing/2014/main" id="{61C4C313-D1CE-B4FB-0E32-16A1071112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6" y="1033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9" name="Line 93">
              <a:extLst>
                <a:ext uri="{FF2B5EF4-FFF2-40B4-BE49-F238E27FC236}">
                  <a16:creationId xmlns:a16="http://schemas.microsoft.com/office/drawing/2014/main" id="{65893B0F-4BA0-6915-7A9E-AE1EC23E1A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3" y="1047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0" name="Line 94">
              <a:extLst>
                <a:ext uri="{FF2B5EF4-FFF2-40B4-BE49-F238E27FC236}">
                  <a16:creationId xmlns:a16="http://schemas.microsoft.com/office/drawing/2014/main" id="{F27481FD-DB38-5632-4189-58CBD6F11F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4" y="1033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1" name="Line 95">
              <a:extLst>
                <a:ext uri="{FF2B5EF4-FFF2-40B4-BE49-F238E27FC236}">
                  <a16:creationId xmlns:a16="http://schemas.microsoft.com/office/drawing/2014/main" id="{BD02D61F-932D-B74E-9DCD-119C28A1F7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88" y="1047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2" name="Line 96">
              <a:extLst>
                <a:ext uri="{FF2B5EF4-FFF2-40B4-BE49-F238E27FC236}">
                  <a16:creationId xmlns:a16="http://schemas.microsoft.com/office/drawing/2014/main" id="{09C35FC2-8114-33C1-790B-FC2F5E715D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9" y="1042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3" name="Line 97">
              <a:extLst>
                <a:ext uri="{FF2B5EF4-FFF2-40B4-BE49-F238E27FC236}">
                  <a16:creationId xmlns:a16="http://schemas.microsoft.com/office/drawing/2014/main" id="{7B4989D3-957A-5A63-1BB2-56F8847CE0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04" y="1058"/>
              <a:ext cx="28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4" name="Line 98">
              <a:extLst>
                <a:ext uri="{FF2B5EF4-FFF2-40B4-BE49-F238E27FC236}">
                  <a16:creationId xmlns:a16="http://schemas.microsoft.com/office/drawing/2014/main" id="{E61F1F16-E674-2531-1DAD-36C578392B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6" y="1042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5" name="Line 99">
              <a:extLst>
                <a:ext uri="{FF2B5EF4-FFF2-40B4-BE49-F238E27FC236}">
                  <a16:creationId xmlns:a16="http://schemas.microsoft.com/office/drawing/2014/main" id="{A008FFFB-A80D-11D6-B9C1-B6F3228C72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32" y="1058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6" name="Line 100">
              <a:extLst>
                <a:ext uri="{FF2B5EF4-FFF2-40B4-BE49-F238E27FC236}">
                  <a16:creationId xmlns:a16="http://schemas.microsoft.com/office/drawing/2014/main" id="{289B5ADE-74B7-5E1A-2B7B-ED2CCBE414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0" y="1042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7" name="Line 101">
              <a:extLst>
                <a:ext uri="{FF2B5EF4-FFF2-40B4-BE49-F238E27FC236}">
                  <a16:creationId xmlns:a16="http://schemas.microsoft.com/office/drawing/2014/main" id="{C95CA2DB-5112-091A-CE19-3991542066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37" y="1058"/>
              <a:ext cx="28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8" name="Line 102">
              <a:extLst>
                <a:ext uri="{FF2B5EF4-FFF2-40B4-BE49-F238E27FC236}">
                  <a16:creationId xmlns:a16="http://schemas.microsoft.com/office/drawing/2014/main" id="{AD13FD5D-E752-21A5-FC60-FF73192448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7" y="1042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9" name="Line 103">
              <a:extLst>
                <a:ext uri="{FF2B5EF4-FFF2-40B4-BE49-F238E27FC236}">
                  <a16:creationId xmlns:a16="http://schemas.microsoft.com/office/drawing/2014/main" id="{1E402CFC-4D60-0D9E-8BFE-70CD58C3DB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41" y="1058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0" name="Line 104">
              <a:extLst>
                <a:ext uri="{FF2B5EF4-FFF2-40B4-BE49-F238E27FC236}">
                  <a16:creationId xmlns:a16="http://schemas.microsoft.com/office/drawing/2014/main" id="{FBDCC222-5E62-0B1A-64CE-7B787AF04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9" y="1042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1" name="Line 105">
              <a:extLst>
                <a:ext uri="{FF2B5EF4-FFF2-40B4-BE49-F238E27FC236}">
                  <a16:creationId xmlns:a16="http://schemas.microsoft.com/office/drawing/2014/main" id="{89F67D00-3DAC-614D-40F0-4D867DA5C4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65" y="1058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2" name="Line 106">
              <a:extLst>
                <a:ext uri="{FF2B5EF4-FFF2-40B4-BE49-F238E27FC236}">
                  <a16:creationId xmlns:a16="http://schemas.microsoft.com/office/drawing/2014/main" id="{ED216335-EB48-628D-A1BD-FC61DD0490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3" y="1042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3" name="Line 107">
              <a:extLst>
                <a:ext uri="{FF2B5EF4-FFF2-40B4-BE49-F238E27FC236}">
                  <a16:creationId xmlns:a16="http://schemas.microsoft.com/office/drawing/2014/main" id="{16E66AE9-D8ED-D6B9-E7D0-EC63FE3530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68" y="1058"/>
              <a:ext cx="28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4" name="Line 108">
              <a:extLst>
                <a:ext uri="{FF2B5EF4-FFF2-40B4-BE49-F238E27FC236}">
                  <a16:creationId xmlns:a16="http://schemas.microsoft.com/office/drawing/2014/main" id="{04C147F6-02E4-B941-A8BE-0896D48AD3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8" y="1042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5" name="Line 109">
              <a:extLst>
                <a:ext uri="{FF2B5EF4-FFF2-40B4-BE49-F238E27FC236}">
                  <a16:creationId xmlns:a16="http://schemas.microsoft.com/office/drawing/2014/main" id="{08981D5E-4D0D-C0D1-7B2D-89E815F3D9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72" y="1058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6" name="Line 110">
              <a:extLst>
                <a:ext uri="{FF2B5EF4-FFF2-40B4-BE49-F238E27FC236}">
                  <a16:creationId xmlns:a16="http://schemas.microsoft.com/office/drawing/2014/main" id="{2916B22B-2DC0-C08A-5099-3982B05724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1" y="1051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7" name="Line 111">
              <a:extLst>
                <a:ext uri="{FF2B5EF4-FFF2-40B4-BE49-F238E27FC236}">
                  <a16:creationId xmlns:a16="http://schemas.microsoft.com/office/drawing/2014/main" id="{C998F23E-31CD-67B2-6625-12B88FEA11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88" y="1067"/>
              <a:ext cx="28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8" name="Line 112">
              <a:extLst>
                <a:ext uri="{FF2B5EF4-FFF2-40B4-BE49-F238E27FC236}">
                  <a16:creationId xmlns:a16="http://schemas.microsoft.com/office/drawing/2014/main" id="{967F9B73-A5D0-F565-38AD-EA8526E619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1" y="1058"/>
              <a:ext cx="0" cy="26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9" name="Line 113">
              <a:extLst>
                <a:ext uri="{FF2B5EF4-FFF2-40B4-BE49-F238E27FC236}">
                  <a16:creationId xmlns:a16="http://schemas.microsoft.com/office/drawing/2014/main" id="{81C10F42-81AA-E11C-1858-3D7A8CC68B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07" y="1071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0" name="Line 114">
              <a:extLst>
                <a:ext uri="{FF2B5EF4-FFF2-40B4-BE49-F238E27FC236}">
                  <a16:creationId xmlns:a16="http://schemas.microsoft.com/office/drawing/2014/main" id="{9B40B139-E6BF-6D0C-7228-7F268A90F4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5" y="1058"/>
              <a:ext cx="0" cy="26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1" name="Line 115">
              <a:extLst>
                <a:ext uri="{FF2B5EF4-FFF2-40B4-BE49-F238E27FC236}">
                  <a16:creationId xmlns:a16="http://schemas.microsoft.com/office/drawing/2014/main" id="{61111700-DED4-B4AF-45DF-ECCBAF3F1F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2" y="1071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2" name="Line 116">
              <a:extLst>
                <a:ext uri="{FF2B5EF4-FFF2-40B4-BE49-F238E27FC236}">
                  <a16:creationId xmlns:a16="http://schemas.microsoft.com/office/drawing/2014/main" id="{39D7BE2B-189F-5621-22BC-099510D3BC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0" y="1067"/>
              <a:ext cx="0" cy="26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3" name="Line 117">
              <a:extLst>
                <a:ext uri="{FF2B5EF4-FFF2-40B4-BE49-F238E27FC236}">
                  <a16:creationId xmlns:a16="http://schemas.microsoft.com/office/drawing/2014/main" id="{D10428EE-B403-4CA1-F182-3DFC8E071E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27" y="1080"/>
              <a:ext cx="27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4" name="Line 118">
              <a:extLst>
                <a:ext uri="{FF2B5EF4-FFF2-40B4-BE49-F238E27FC236}">
                  <a16:creationId xmlns:a16="http://schemas.microsoft.com/office/drawing/2014/main" id="{6987F15D-E3B6-96C7-08B2-EC46B222C6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9" y="1067"/>
              <a:ext cx="0" cy="26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5" name="Line 119">
              <a:extLst>
                <a:ext uri="{FF2B5EF4-FFF2-40B4-BE49-F238E27FC236}">
                  <a16:creationId xmlns:a16="http://schemas.microsoft.com/office/drawing/2014/main" id="{F095471A-75F2-0BFD-2FC9-2351C4559B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36" y="1080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6" name="Line 120">
              <a:extLst>
                <a:ext uri="{FF2B5EF4-FFF2-40B4-BE49-F238E27FC236}">
                  <a16:creationId xmlns:a16="http://schemas.microsoft.com/office/drawing/2014/main" id="{3BD7A59B-63A0-FA1B-E067-7D7B935A3C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8" y="1067"/>
              <a:ext cx="0" cy="26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7" name="Line 121">
              <a:extLst>
                <a:ext uri="{FF2B5EF4-FFF2-40B4-BE49-F238E27FC236}">
                  <a16:creationId xmlns:a16="http://schemas.microsoft.com/office/drawing/2014/main" id="{09E50AA5-4C4C-9AEF-1D99-F19C5350DB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5" y="1080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8" name="Line 122">
              <a:extLst>
                <a:ext uri="{FF2B5EF4-FFF2-40B4-BE49-F238E27FC236}">
                  <a16:creationId xmlns:a16="http://schemas.microsoft.com/office/drawing/2014/main" id="{995985D8-40E1-1D4C-5E71-CEAB9CCE55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5" y="1067"/>
              <a:ext cx="0" cy="26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9" name="Line 123">
              <a:extLst>
                <a:ext uri="{FF2B5EF4-FFF2-40B4-BE49-F238E27FC236}">
                  <a16:creationId xmlns:a16="http://schemas.microsoft.com/office/drawing/2014/main" id="{EC295AA9-5979-C237-3B17-0287EDE786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51" y="1080"/>
              <a:ext cx="27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0" name="Line 124">
              <a:extLst>
                <a:ext uri="{FF2B5EF4-FFF2-40B4-BE49-F238E27FC236}">
                  <a16:creationId xmlns:a16="http://schemas.microsoft.com/office/drawing/2014/main" id="{6762E0FE-67BC-98C6-BE52-671B70E6DE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2" y="1067"/>
              <a:ext cx="0" cy="26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1" name="Line 125">
              <a:extLst>
                <a:ext uri="{FF2B5EF4-FFF2-40B4-BE49-F238E27FC236}">
                  <a16:creationId xmlns:a16="http://schemas.microsoft.com/office/drawing/2014/main" id="{A804A8B0-CFE5-6339-F3B3-BDCE4C4D6D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9" y="1080"/>
              <a:ext cx="27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2" name="Line 126">
              <a:extLst>
                <a:ext uri="{FF2B5EF4-FFF2-40B4-BE49-F238E27FC236}">
                  <a16:creationId xmlns:a16="http://schemas.microsoft.com/office/drawing/2014/main" id="{AADB3071-2D1F-6DBB-6E82-D96A7A96B9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0" y="1075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3" name="Line 127">
              <a:extLst>
                <a:ext uri="{FF2B5EF4-FFF2-40B4-BE49-F238E27FC236}">
                  <a16:creationId xmlns:a16="http://schemas.microsoft.com/office/drawing/2014/main" id="{45A0C3C9-79C9-DF8B-7899-5454617F3F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67" y="1089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4" name="Line 128">
              <a:extLst>
                <a:ext uri="{FF2B5EF4-FFF2-40B4-BE49-F238E27FC236}">
                  <a16:creationId xmlns:a16="http://schemas.microsoft.com/office/drawing/2014/main" id="{629F9EA7-1075-6309-2B10-555DFC42CB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1" y="1084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5" name="Line 129">
              <a:extLst>
                <a:ext uri="{FF2B5EF4-FFF2-40B4-BE49-F238E27FC236}">
                  <a16:creationId xmlns:a16="http://schemas.microsoft.com/office/drawing/2014/main" id="{BC256C58-3CD4-4899-D520-A0A8A375D6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78" y="1100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6" name="Line 130">
              <a:extLst>
                <a:ext uri="{FF2B5EF4-FFF2-40B4-BE49-F238E27FC236}">
                  <a16:creationId xmlns:a16="http://schemas.microsoft.com/office/drawing/2014/main" id="{83CAA6BC-C7B2-2749-B048-784585E59F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6" y="1084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7" name="Line 131">
              <a:extLst>
                <a:ext uri="{FF2B5EF4-FFF2-40B4-BE49-F238E27FC236}">
                  <a16:creationId xmlns:a16="http://schemas.microsoft.com/office/drawing/2014/main" id="{580A2333-E47F-B5C9-B549-1C02113977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80" y="1100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8" name="Line 132">
              <a:extLst>
                <a:ext uri="{FF2B5EF4-FFF2-40B4-BE49-F238E27FC236}">
                  <a16:creationId xmlns:a16="http://schemas.microsoft.com/office/drawing/2014/main" id="{888976FB-A1D8-CEC5-9FD1-48AAD0336A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0" y="1084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9" name="Line 133">
              <a:extLst>
                <a:ext uri="{FF2B5EF4-FFF2-40B4-BE49-F238E27FC236}">
                  <a16:creationId xmlns:a16="http://schemas.microsoft.com/office/drawing/2014/main" id="{4AA46E35-BC38-4DD4-3B2A-9CE3C9B83E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87" y="1100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0" name="Line 134">
              <a:extLst>
                <a:ext uri="{FF2B5EF4-FFF2-40B4-BE49-F238E27FC236}">
                  <a16:creationId xmlns:a16="http://schemas.microsoft.com/office/drawing/2014/main" id="{F4B40ECC-5FB1-9138-F2C1-5838065D11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1" y="1084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1" name="Line 135">
              <a:extLst>
                <a:ext uri="{FF2B5EF4-FFF2-40B4-BE49-F238E27FC236}">
                  <a16:creationId xmlns:a16="http://schemas.microsoft.com/office/drawing/2014/main" id="{E89D663E-2916-9D23-DA0A-79D3228FB4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98" y="1100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2" name="Line 136">
              <a:extLst>
                <a:ext uri="{FF2B5EF4-FFF2-40B4-BE49-F238E27FC236}">
                  <a16:creationId xmlns:a16="http://schemas.microsoft.com/office/drawing/2014/main" id="{0E1F7589-E43D-A176-4237-768A00AD04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5" y="1084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3" name="Line 137">
              <a:extLst>
                <a:ext uri="{FF2B5EF4-FFF2-40B4-BE49-F238E27FC236}">
                  <a16:creationId xmlns:a16="http://schemas.microsoft.com/office/drawing/2014/main" id="{220CAE84-9E45-71B8-9C0F-FF72C19580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02" y="1100"/>
              <a:ext cx="27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4" name="Line 138">
              <a:extLst>
                <a:ext uri="{FF2B5EF4-FFF2-40B4-BE49-F238E27FC236}">
                  <a16:creationId xmlns:a16="http://schemas.microsoft.com/office/drawing/2014/main" id="{AB812C50-9137-C0C1-52BE-4BC8E69D4C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4" y="1084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5" name="Line 139">
              <a:extLst>
                <a:ext uri="{FF2B5EF4-FFF2-40B4-BE49-F238E27FC236}">
                  <a16:creationId xmlns:a16="http://schemas.microsoft.com/office/drawing/2014/main" id="{B466CE7F-B029-1FBF-0EE7-B8B7E601A3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91" y="1100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6" name="Line 140">
              <a:extLst>
                <a:ext uri="{FF2B5EF4-FFF2-40B4-BE49-F238E27FC236}">
                  <a16:creationId xmlns:a16="http://schemas.microsoft.com/office/drawing/2014/main" id="{4DAC1F31-1D20-A6CB-429C-2D43D8E459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1" y="1093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7" name="Line 141">
              <a:extLst>
                <a:ext uri="{FF2B5EF4-FFF2-40B4-BE49-F238E27FC236}">
                  <a16:creationId xmlns:a16="http://schemas.microsoft.com/office/drawing/2014/main" id="{6E84ACAE-E431-6E3B-8458-D9F19CDE38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18" y="1109"/>
              <a:ext cx="28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8" name="Line 142">
              <a:extLst>
                <a:ext uri="{FF2B5EF4-FFF2-40B4-BE49-F238E27FC236}">
                  <a16:creationId xmlns:a16="http://schemas.microsoft.com/office/drawing/2014/main" id="{25D84E2B-B2D4-F1A9-7161-BD623F2BEA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9" y="1093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9" name="Line 143">
              <a:extLst>
                <a:ext uri="{FF2B5EF4-FFF2-40B4-BE49-F238E27FC236}">
                  <a16:creationId xmlns:a16="http://schemas.microsoft.com/office/drawing/2014/main" id="{227AC80C-82BA-FA49-F772-A327179376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13" y="1109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0" name="Line 144">
              <a:extLst>
                <a:ext uri="{FF2B5EF4-FFF2-40B4-BE49-F238E27FC236}">
                  <a16:creationId xmlns:a16="http://schemas.microsoft.com/office/drawing/2014/main" id="{73B87261-F538-9CE9-F593-E9E08C50C2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6" y="1093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1" name="Line 145">
              <a:extLst>
                <a:ext uri="{FF2B5EF4-FFF2-40B4-BE49-F238E27FC236}">
                  <a16:creationId xmlns:a16="http://schemas.microsoft.com/office/drawing/2014/main" id="{8C0933BC-2A93-F7ED-469E-39BDC5D7A9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31" y="1109"/>
              <a:ext cx="28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2" name="Line 146">
              <a:extLst>
                <a:ext uri="{FF2B5EF4-FFF2-40B4-BE49-F238E27FC236}">
                  <a16:creationId xmlns:a16="http://schemas.microsoft.com/office/drawing/2014/main" id="{CED7674D-9436-D00F-1D4A-3EE7EF786B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5" y="1093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3" name="Line 147">
              <a:extLst>
                <a:ext uri="{FF2B5EF4-FFF2-40B4-BE49-F238E27FC236}">
                  <a16:creationId xmlns:a16="http://schemas.microsoft.com/office/drawing/2014/main" id="{9A2D7B02-7EBB-9E4F-C2A6-48E02FC374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40" y="1109"/>
              <a:ext cx="28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4" name="Line 148">
              <a:extLst>
                <a:ext uri="{FF2B5EF4-FFF2-40B4-BE49-F238E27FC236}">
                  <a16:creationId xmlns:a16="http://schemas.microsoft.com/office/drawing/2014/main" id="{C2C333D1-68CF-4BE4-4150-4A572BFB2C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8" y="1093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5" name="Line 149">
              <a:extLst>
                <a:ext uri="{FF2B5EF4-FFF2-40B4-BE49-F238E27FC236}">
                  <a16:creationId xmlns:a16="http://schemas.microsoft.com/office/drawing/2014/main" id="{3DACBD8C-206E-ED2B-BFD5-3375F4A468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5" y="1109"/>
              <a:ext cx="27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6" name="Line 150">
              <a:extLst>
                <a:ext uri="{FF2B5EF4-FFF2-40B4-BE49-F238E27FC236}">
                  <a16:creationId xmlns:a16="http://schemas.microsoft.com/office/drawing/2014/main" id="{A1CC9D1E-D6ED-3BCD-204F-0074D8A60D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4" y="1093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7" name="Line 151">
              <a:extLst>
                <a:ext uri="{FF2B5EF4-FFF2-40B4-BE49-F238E27FC236}">
                  <a16:creationId xmlns:a16="http://schemas.microsoft.com/office/drawing/2014/main" id="{B820482C-A1A4-E80F-5618-5D3B0D412E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1" y="1109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8" name="Line 152">
              <a:extLst>
                <a:ext uri="{FF2B5EF4-FFF2-40B4-BE49-F238E27FC236}">
                  <a16:creationId xmlns:a16="http://schemas.microsoft.com/office/drawing/2014/main" id="{3172E8BA-51DD-F56D-57BD-75697B2CAF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7" y="1093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9" name="Line 153">
              <a:extLst>
                <a:ext uri="{FF2B5EF4-FFF2-40B4-BE49-F238E27FC236}">
                  <a16:creationId xmlns:a16="http://schemas.microsoft.com/office/drawing/2014/main" id="{89C48B76-D2B8-6429-6F93-049AF8AC3A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64" y="1109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0" name="Line 154">
              <a:extLst>
                <a:ext uri="{FF2B5EF4-FFF2-40B4-BE49-F238E27FC236}">
                  <a16:creationId xmlns:a16="http://schemas.microsoft.com/office/drawing/2014/main" id="{FDAEC8C7-4336-BF5D-285B-056B1873F8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0" y="1102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1" name="Line 155">
              <a:extLst>
                <a:ext uri="{FF2B5EF4-FFF2-40B4-BE49-F238E27FC236}">
                  <a16:creationId xmlns:a16="http://schemas.microsoft.com/office/drawing/2014/main" id="{E7C70AA1-F927-865B-2CDB-83240CD742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95" y="1117"/>
              <a:ext cx="28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2" name="Line 156">
              <a:extLst>
                <a:ext uri="{FF2B5EF4-FFF2-40B4-BE49-F238E27FC236}">
                  <a16:creationId xmlns:a16="http://schemas.microsoft.com/office/drawing/2014/main" id="{A1AC0F19-FB5C-E95F-5B57-CFECEBFB7E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9" y="1102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3" name="Line 157">
              <a:extLst>
                <a:ext uri="{FF2B5EF4-FFF2-40B4-BE49-F238E27FC236}">
                  <a16:creationId xmlns:a16="http://schemas.microsoft.com/office/drawing/2014/main" id="{403476AC-B552-1594-31DD-D58F95BD18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06" y="1117"/>
              <a:ext cx="28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4" name="Line 158">
              <a:extLst>
                <a:ext uri="{FF2B5EF4-FFF2-40B4-BE49-F238E27FC236}">
                  <a16:creationId xmlns:a16="http://schemas.microsoft.com/office/drawing/2014/main" id="{999E5A42-E294-C409-4A2F-1B26FFE656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4" y="1113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5" name="Line 159">
              <a:extLst>
                <a:ext uri="{FF2B5EF4-FFF2-40B4-BE49-F238E27FC236}">
                  <a16:creationId xmlns:a16="http://schemas.microsoft.com/office/drawing/2014/main" id="{7D9A3D73-B028-0A15-CA3E-129344AAF0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19" y="1126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6" name="Line 160">
              <a:extLst>
                <a:ext uri="{FF2B5EF4-FFF2-40B4-BE49-F238E27FC236}">
                  <a16:creationId xmlns:a16="http://schemas.microsoft.com/office/drawing/2014/main" id="{CDE85279-48D5-1B02-4A3B-0467B00309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3" y="1113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7" name="Line 161">
              <a:extLst>
                <a:ext uri="{FF2B5EF4-FFF2-40B4-BE49-F238E27FC236}">
                  <a16:creationId xmlns:a16="http://schemas.microsoft.com/office/drawing/2014/main" id="{26E1C9E7-7612-FF5B-132D-FB8EB72E37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0" y="1126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8" name="Line 162">
              <a:extLst>
                <a:ext uri="{FF2B5EF4-FFF2-40B4-BE49-F238E27FC236}">
                  <a16:creationId xmlns:a16="http://schemas.microsoft.com/office/drawing/2014/main" id="{0B7C36A3-D389-4122-C6A5-516A35AF0D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2" y="1113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9" name="Line 163">
              <a:extLst>
                <a:ext uri="{FF2B5EF4-FFF2-40B4-BE49-F238E27FC236}">
                  <a16:creationId xmlns:a16="http://schemas.microsoft.com/office/drawing/2014/main" id="{958C29AF-F92A-7F19-A9B6-E5A4FF6B4F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7" y="1126"/>
              <a:ext cx="28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0" name="Line 164">
              <a:extLst>
                <a:ext uri="{FF2B5EF4-FFF2-40B4-BE49-F238E27FC236}">
                  <a16:creationId xmlns:a16="http://schemas.microsoft.com/office/drawing/2014/main" id="{6145228C-A676-5261-DFCC-1326F1C292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1" y="1113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1" name="Line 165">
              <a:extLst>
                <a:ext uri="{FF2B5EF4-FFF2-40B4-BE49-F238E27FC236}">
                  <a16:creationId xmlns:a16="http://schemas.microsoft.com/office/drawing/2014/main" id="{3018F426-30E4-DA93-FFA4-3C3573C79F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48" y="1126"/>
              <a:ext cx="28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2" name="Line 166">
              <a:extLst>
                <a:ext uri="{FF2B5EF4-FFF2-40B4-BE49-F238E27FC236}">
                  <a16:creationId xmlns:a16="http://schemas.microsoft.com/office/drawing/2014/main" id="{0A6BEF64-BC41-270E-008A-EA0FA8A45D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8" y="1113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3" name="Line 167">
              <a:extLst>
                <a:ext uri="{FF2B5EF4-FFF2-40B4-BE49-F238E27FC236}">
                  <a16:creationId xmlns:a16="http://schemas.microsoft.com/office/drawing/2014/main" id="{0531E564-848B-5F9B-8B3F-463B587CF3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2" y="1126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4" name="Line 168">
              <a:extLst>
                <a:ext uri="{FF2B5EF4-FFF2-40B4-BE49-F238E27FC236}">
                  <a16:creationId xmlns:a16="http://schemas.microsoft.com/office/drawing/2014/main" id="{A9B1A41C-BF89-ABC1-476F-1D08618232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6" y="1113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5" name="Line 169">
              <a:extLst>
                <a:ext uri="{FF2B5EF4-FFF2-40B4-BE49-F238E27FC236}">
                  <a16:creationId xmlns:a16="http://schemas.microsoft.com/office/drawing/2014/main" id="{6B91B471-925F-DB68-4207-CC985E474D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61" y="1126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6" name="Line 170">
              <a:extLst>
                <a:ext uri="{FF2B5EF4-FFF2-40B4-BE49-F238E27FC236}">
                  <a16:creationId xmlns:a16="http://schemas.microsoft.com/office/drawing/2014/main" id="{FEA3D59A-8DC9-79C9-FC6F-C6135D5D51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5" y="1113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7" name="Line 171">
              <a:extLst>
                <a:ext uri="{FF2B5EF4-FFF2-40B4-BE49-F238E27FC236}">
                  <a16:creationId xmlns:a16="http://schemas.microsoft.com/office/drawing/2014/main" id="{E67BF4BB-E8CE-D19F-8C50-62C626BDE6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72" y="1126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8" name="Line 172">
              <a:extLst>
                <a:ext uri="{FF2B5EF4-FFF2-40B4-BE49-F238E27FC236}">
                  <a16:creationId xmlns:a16="http://schemas.microsoft.com/office/drawing/2014/main" id="{80F506DB-8EEA-0013-93F7-605DDF748C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2" y="1113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9" name="Line 173">
              <a:extLst>
                <a:ext uri="{FF2B5EF4-FFF2-40B4-BE49-F238E27FC236}">
                  <a16:creationId xmlns:a16="http://schemas.microsoft.com/office/drawing/2014/main" id="{23ABEC62-A78A-DB13-BE5B-8BF40B20D0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76" y="1126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0" name="Line 174">
              <a:extLst>
                <a:ext uri="{FF2B5EF4-FFF2-40B4-BE49-F238E27FC236}">
                  <a16:creationId xmlns:a16="http://schemas.microsoft.com/office/drawing/2014/main" id="{051EDA84-6544-4CDD-99CF-41A5ADE271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6" y="1113"/>
              <a:ext cx="0" cy="29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1" name="Line 175">
              <a:extLst>
                <a:ext uri="{FF2B5EF4-FFF2-40B4-BE49-F238E27FC236}">
                  <a16:creationId xmlns:a16="http://schemas.microsoft.com/office/drawing/2014/main" id="{2E89AB2E-5AFF-E2D9-B42F-C31A5E9755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83" y="1126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2" name="Line 176">
              <a:extLst>
                <a:ext uri="{FF2B5EF4-FFF2-40B4-BE49-F238E27FC236}">
                  <a16:creationId xmlns:a16="http://schemas.microsoft.com/office/drawing/2014/main" id="{0C5145E1-370D-B2E9-0606-74E7CDDB38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7" y="1126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3" name="Line 177">
              <a:extLst>
                <a:ext uri="{FF2B5EF4-FFF2-40B4-BE49-F238E27FC236}">
                  <a16:creationId xmlns:a16="http://schemas.microsoft.com/office/drawing/2014/main" id="{02CBA92B-4FCD-93FF-A350-A4C2D16A5F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94" y="1140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4" name="Line 178">
              <a:extLst>
                <a:ext uri="{FF2B5EF4-FFF2-40B4-BE49-F238E27FC236}">
                  <a16:creationId xmlns:a16="http://schemas.microsoft.com/office/drawing/2014/main" id="{8DE77417-D8A6-4C8F-9A0D-7801F7DCE3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2" y="1126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5" name="Line 179">
              <a:extLst>
                <a:ext uri="{FF2B5EF4-FFF2-40B4-BE49-F238E27FC236}">
                  <a16:creationId xmlns:a16="http://schemas.microsoft.com/office/drawing/2014/main" id="{9E993815-29D3-E286-014B-5CA8E77EA8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96" y="1140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6" name="Line 180">
              <a:extLst>
                <a:ext uri="{FF2B5EF4-FFF2-40B4-BE49-F238E27FC236}">
                  <a16:creationId xmlns:a16="http://schemas.microsoft.com/office/drawing/2014/main" id="{C7D0D29E-8FB5-DB24-AF01-B39B0A0F8E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8" y="1126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7" name="Line 181">
              <a:extLst>
                <a:ext uri="{FF2B5EF4-FFF2-40B4-BE49-F238E27FC236}">
                  <a16:creationId xmlns:a16="http://schemas.microsoft.com/office/drawing/2014/main" id="{50B53FF1-A46F-901C-D949-2C66EB4C1D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05" y="1140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8" name="Line 182">
              <a:extLst>
                <a:ext uri="{FF2B5EF4-FFF2-40B4-BE49-F238E27FC236}">
                  <a16:creationId xmlns:a16="http://schemas.microsoft.com/office/drawing/2014/main" id="{E6622832-72CB-4F29-E112-93C866A0E3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4" y="1126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9" name="Line 183">
              <a:extLst>
                <a:ext uri="{FF2B5EF4-FFF2-40B4-BE49-F238E27FC236}">
                  <a16:creationId xmlns:a16="http://schemas.microsoft.com/office/drawing/2014/main" id="{838BEF00-0CFC-3362-C787-22F5475FF3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20" y="1140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0" name="Line 184">
              <a:extLst>
                <a:ext uri="{FF2B5EF4-FFF2-40B4-BE49-F238E27FC236}">
                  <a16:creationId xmlns:a16="http://schemas.microsoft.com/office/drawing/2014/main" id="{294170A5-8D46-5F99-5728-28C87E14CC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0" y="1126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1" name="Line 185">
              <a:extLst>
                <a:ext uri="{FF2B5EF4-FFF2-40B4-BE49-F238E27FC236}">
                  <a16:creationId xmlns:a16="http://schemas.microsoft.com/office/drawing/2014/main" id="{1DEC5722-B876-014F-49AA-DFD054D466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07" y="1140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2" name="Line 186">
              <a:extLst>
                <a:ext uri="{FF2B5EF4-FFF2-40B4-BE49-F238E27FC236}">
                  <a16:creationId xmlns:a16="http://schemas.microsoft.com/office/drawing/2014/main" id="{DCFB6349-65F2-79AC-794F-4B21B1BA86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9" y="1126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3" name="Line 187">
              <a:extLst>
                <a:ext uri="{FF2B5EF4-FFF2-40B4-BE49-F238E27FC236}">
                  <a16:creationId xmlns:a16="http://schemas.microsoft.com/office/drawing/2014/main" id="{4F28B67F-F742-DC70-297A-2360598550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6" y="1140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4" name="Line 188">
              <a:extLst>
                <a:ext uri="{FF2B5EF4-FFF2-40B4-BE49-F238E27FC236}">
                  <a16:creationId xmlns:a16="http://schemas.microsoft.com/office/drawing/2014/main" id="{8D92D4C5-0BAD-6E7B-C070-D638F43DDA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7" y="1126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5" name="Line 189">
              <a:extLst>
                <a:ext uri="{FF2B5EF4-FFF2-40B4-BE49-F238E27FC236}">
                  <a16:creationId xmlns:a16="http://schemas.microsoft.com/office/drawing/2014/main" id="{8A51B122-42A1-5D1F-0782-A4EB8CEF22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53" y="1140"/>
              <a:ext cx="27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6" name="Line 190">
              <a:extLst>
                <a:ext uri="{FF2B5EF4-FFF2-40B4-BE49-F238E27FC236}">
                  <a16:creationId xmlns:a16="http://schemas.microsoft.com/office/drawing/2014/main" id="{130B2482-B911-BF71-B38E-51D6799CDD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4" y="1126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7" name="Line 191">
              <a:extLst>
                <a:ext uri="{FF2B5EF4-FFF2-40B4-BE49-F238E27FC236}">
                  <a16:creationId xmlns:a16="http://schemas.microsoft.com/office/drawing/2014/main" id="{32AF1803-D457-E5EB-B142-80585F915C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89" y="1140"/>
              <a:ext cx="28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8" name="Line 192">
              <a:extLst>
                <a:ext uri="{FF2B5EF4-FFF2-40B4-BE49-F238E27FC236}">
                  <a16:creationId xmlns:a16="http://schemas.microsoft.com/office/drawing/2014/main" id="{807FD2FA-01DE-1822-6EEF-217F778022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0" y="1126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9" name="Line 193">
              <a:extLst>
                <a:ext uri="{FF2B5EF4-FFF2-40B4-BE49-F238E27FC236}">
                  <a16:creationId xmlns:a16="http://schemas.microsoft.com/office/drawing/2014/main" id="{1BD5FDAD-C740-924C-E656-F5422B8CC6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87" y="1140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0" name="Line 194">
              <a:extLst>
                <a:ext uri="{FF2B5EF4-FFF2-40B4-BE49-F238E27FC236}">
                  <a16:creationId xmlns:a16="http://schemas.microsoft.com/office/drawing/2014/main" id="{FCE00E8F-B15B-4E3D-B248-D5EADB043F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3" y="1126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1" name="Line 195">
              <a:extLst>
                <a:ext uri="{FF2B5EF4-FFF2-40B4-BE49-F238E27FC236}">
                  <a16:creationId xmlns:a16="http://schemas.microsoft.com/office/drawing/2014/main" id="{7FF24664-85B1-D11C-F9D1-85DBA1DEF8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80" y="1140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2" name="Line 196">
              <a:extLst>
                <a:ext uri="{FF2B5EF4-FFF2-40B4-BE49-F238E27FC236}">
                  <a16:creationId xmlns:a16="http://schemas.microsoft.com/office/drawing/2014/main" id="{21CD02A9-DED7-7A01-7D1E-5CBBD25DB5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1" y="1126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3" name="Line 197">
              <a:extLst>
                <a:ext uri="{FF2B5EF4-FFF2-40B4-BE49-F238E27FC236}">
                  <a16:creationId xmlns:a16="http://schemas.microsoft.com/office/drawing/2014/main" id="{5E34F9B7-26C9-EF5E-5DF1-96331CFA91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95" y="1140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4" name="Line 198">
              <a:extLst>
                <a:ext uri="{FF2B5EF4-FFF2-40B4-BE49-F238E27FC236}">
                  <a16:creationId xmlns:a16="http://schemas.microsoft.com/office/drawing/2014/main" id="{374A6F50-30BA-E37D-691F-3B09017348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0" y="1126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5" name="Line 199">
              <a:extLst>
                <a:ext uri="{FF2B5EF4-FFF2-40B4-BE49-F238E27FC236}">
                  <a16:creationId xmlns:a16="http://schemas.microsoft.com/office/drawing/2014/main" id="{BCE0B621-EC89-D8ED-EC6E-D8C272A51B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37" y="1140"/>
              <a:ext cx="27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6" name="Line 200">
              <a:extLst>
                <a:ext uri="{FF2B5EF4-FFF2-40B4-BE49-F238E27FC236}">
                  <a16:creationId xmlns:a16="http://schemas.microsoft.com/office/drawing/2014/main" id="{FDE4AA6C-AE24-8691-B22A-8E972F9109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6" y="1126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7" name="Line 201">
              <a:extLst>
                <a:ext uri="{FF2B5EF4-FFF2-40B4-BE49-F238E27FC236}">
                  <a16:creationId xmlns:a16="http://schemas.microsoft.com/office/drawing/2014/main" id="{E207DBA4-4414-651D-8C25-F6C218BD9F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33" y="1140"/>
              <a:ext cx="26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8" name="Line 202">
              <a:extLst>
                <a:ext uri="{FF2B5EF4-FFF2-40B4-BE49-F238E27FC236}">
                  <a16:creationId xmlns:a16="http://schemas.microsoft.com/office/drawing/2014/main" id="{BCF783F2-3C64-42DF-7EAF-5221C5E09A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7" y="1126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9" name="Line 203">
              <a:extLst>
                <a:ext uri="{FF2B5EF4-FFF2-40B4-BE49-F238E27FC236}">
                  <a16:creationId xmlns:a16="http://schemas.microsoft.com/office/drawing/2014/main" id="{1C916506-E99A-E28D-1095-910CB63F42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44" y="1140"/>
              <a:ext cx="29" cy="0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0" name="Line 204">
              <a:extLst>
                <a:ext uri="{FF2B5EF4-FFF2-40B4-BE49-F238E27FC236}">
                  <a16:creationId xmlns:a16="http://schemas.microsoft.com/office/drawing/2014/main" id="{8434A485-4C20-4C7A-E75D-D2F9BFB2D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3" y="1126"/>
              <a:ext cx="0" cy="27"/>
            </a:xfrm>
            <a:prstGeom prst="line">
              <a:avLst/>
            </a:prstGeom>
            <a:noFill/>
            <a:ln w="7938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04" name="Line 206">
            <a:extLst>
              <a:ext uri="{FF2B5EF4-FFF2-40B4-BE49-F238E27FC236}">
                <a16:creationId xmlns:a16="http://schemas.microsoft.com/office/drawing/2014/main" id="{78DF2A4B-375E-D4EC-04DB-15F9C1AC6F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33980" y="2009135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05" name="Line 207">
            <a:extLst>
              <a:ext uri="{FF2B5EF4-FFF2-40B4-BE49-F238E27FC236}">
                <a16:creationId xmlns:a16="http://schemas.microsoft.com/office/drawing/2014/main" id="{24B81289-3AA5-B954-2E66-BC34256DCF7A}"/>
              </a:ext>
            </a:extLst>
          </p:cNvPr>
          <p:cNvSpPr>
            <a:spLocks noChangeShapeType="1"/>
          </p:cNvSpPr>
          <p:nvPr/>
        </p:nvSpPr>
        <p:spPr bwMode="auto">
          <a:xfrm>
            <a:off x="9648307" y="1985272"/>
            <a:ext cx="0" cy="46022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06" name="Line 208">
            <a:extLst>
              <a:ext uri="{FF2B5EF4-FFF2-40B4-BE49-F238E27FC236}">
                <a16:creationId xmlns:a16="http://schemas.microsoft.com/office/drawing/2014/main" id="{996FA723-85D9-0456-1EA7-AAD8455C3F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28769" y="2009135"/>
            <a:ext cx="36471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07" name="Line 209">
            <a:extLst>
              <a:ext uri="{FF2B5EF4-FFF2-40B4-BE49-F238E27FC236}">
                <a16:creationId xmlns:a16="http://schemas.microsoft.com/office/drawing/2014/main" id="{F9853C6D-C4E0-B88B-BA70-886613140617}"/>
              </a:ext>
            </a:extLst>
          </p:cNvPr>
          <p:cNvSpPr>
            <a:spLocks noChangeShapeType="1"/>
          </p:cNvSpPr>
          <p:nvPr/>
        </p:nvSpPr>
        <p:spPr bwMode="auto">
          <a:xfrm>
            <a:off x="9679569" y="1985272"/>
            <a:ext cx="0" cy="46022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08" name="Line 210">
            <a:extLst>
              <a:ext uri="{FF2B5EF4-FFF2-40B4-BE49-F238E27FC236}">
                <a16:creationId xmlns:a16="http://schemas.microsoft.com/office/drawing/2014/main" id="{76F0879B-2626-AB8A-7D2D-A55EE339CE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60030" y="2009135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09" name="Line 211">
            <a:extLst>
              <a:ext uri="{FF2B5EF4-FFF2-40B4-BE49-F238E27FC236}">
                <a16:creationId xmlns:a16="http://schemas.microsoft.com/office/drawing/2014/main" id="{33B6F159-4B3F-CAE3-76AF-870C86E26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9674358" y="1985272"/>
            <a:ext cx="0" cy="46022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10" name="Line 212">
            <a:extLst>
              <a:ext uri="{FF2B5EF4-FFF2-40B4-BE49-F238E27FC236}">
                <a16:creationId xmlns:a16="http://schemas.microsoft.com/office/drawing/2014/main" id="{9A1EC367-7311-F735-5B76-7BA31EF863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57425" y="2009135"/>
            <a:ext cx="33867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11" name="Line 213">
            <a:extLst>
              <a:ext uri="{FF2B5EF4-FFF2-40B4-BE49-F238E27FC236}">
                <a16:creationId xmlns:a16="http://schemas.microsoft.com/office/drawing/2014/main" id="{23FFBD8F-315F-6FF5-BEB8-08943ED9E3AA}"/>
              </a:ext>
            </a:extLst>
          </p:cNvPr>
          <p:cNvSpPr>
            <a:spLocks noChangeShapeType="1"/>
          </p:cNvSpPr>
          <p:nvPr/>
        </p:nvSpPr>
        <p:spPr bwMode="auto">
          <a:xfrm>
            <a:off x="9686080" y="1985272"/>
            <a:ext cx="0" cy="46022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12" name="Line 214">
            <a:extLst>
              <a:ext uri="{FF2B5EF4-FFF2-40B4-BE49-F238E27FC236}">
                <a16:creationId xmlns:a16="http://schemas.microsoft.com/office/drawing/2014/main" id="{C3F6D776-320F-9114-1E9F-57FC294B4F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69148" y="2009135"/>
            <a:ext cx="33867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13" name="Line 215">
            <a:extLst>
              <a:ext uri="{FF2B5EF4-FFF2-40B4-BE49-F238E27FC236}">
                <a16:creationId xmlns:a16="http://schemas.microsoft.com/office/drawing/2014/main" id="{D3FEA381-B2AC-1151-6CB0-F912D4C5ABAB}"/>
              </a:ext>
            </a:extLst>
          </p:cNvPr>
          <p:cNvSpPr>
            <a:spLocks noChangeShapeType="1"/>
          </p:cNvSpPr>
          <p:nvPr/>
        </p:nvSpPr>
        <p:spPr bwMode="auto">
          <a:xfrm>
            <a:off x="9708225" y="2012544"/>
            <a:ext cx="0" cy="44317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14" name="Line 216">
            <a:extLst>
              <a:ext uri="{FF2B5EF4-FFF2-40B4-BE49-F238E27FC236}">
                <a16:creationId xmlns:a16="http://schemas.microsoft.com/office/drawing/2014/main" id="{46C574CB-2B99-3359-F2F9-C998B4962F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91291" y="2034703"/>
            <a:ext cx="35170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15" name="Line 217">
            <a:extLst>
              <a:ext uri="{FF2B5EF4-FFF2-40B4-BE49-F238E27FC236}">
                <a16:creationId xmlns:a16="http://schemas.microsoft.com/office/drawing/2014/main" id="{2CC7002E-4AC2-0B4F-643B-79B3483A10BC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0788" y="2012544"/>
            <a:ext cx="0" cy="44317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16" name="Line 218">
            <a:extLst>
              <a:ext uri="{FF2B5EF4-FFF2-40B4-BE49-F238E27FC236}">
                <a16:creationId xmlns:a16="http://schemas.microsoft.com/office/drawing/2014/main" id="{BBAECBFE-0510-E334-6DD2-051D4DF0CA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19947" y="2034703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17" name="Line 219">
            <a:extLst>
              <a:ext uri="{FF2B5EF4-FFF2-40B4-BE49-F238E27FC236}">
                <a16:creationId xmlns:a16="http://schemas.microsoft.com/office/drawing/2014/main" id="{BD4B0BEE-9C07-8997-3EDF-21CD0957946D}"/>
              </a:ext>
            </a:extLst>
          </p:cNvPr>
          <p:cNvSpPr>
            <a:spLocks noChangeShapeType="1"/>
          </p:cNvSpPr>
          <p:nvPr/>
        </p:nvSpPr>
        <p:spPr bwMode="auto">
          <a:xfrm>
            <a:off x="9703014" y="2012544"/>
            <a:ext cx="0" cy="44317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18" name="Line 220">
            <a:extLst>
              <a:ext uri="{FF2B5EF4-FFF2-40B4-BE49-F238E27FC236}">
                <a16:creationId xmlns:a16="http://schemas.microsoft.com/office/drawing/2014/main" id="{1794D67B-AC5A-9A91-FAC4-A1A4090EBD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86080" y="2034703"/>
            <a:ext cx="36471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19" name="Line 221">
            <a:extLst>
              <a:ext uri="{FF2B5EF4-FFF2-40B4-BE49-F238E27FC236}">
                <a16:creationId xmlns:a16="http://schemas.microsoft.com/office/drawing/2014/main" id="{B4CDBCA9-A3A6-669D-F2F0-964F5AADFE5E}"/>
              </a:ext>
            </a:extLst>
          </p:cNvPr>
          <p:cNvSpPr>
            <a:spLocks noChangeShapeType="1"/>
          </p:cNvSpPr>
          <p:nvPr/>
        </p:nvSpPr>
        <p:spPr bwMode="auto">
          <a:xfrm>
            <a:off x="9734276" y="2012544"/>
            <a:ext cx="0" cy="44317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20" name="Line 222">
            <a:extLst>
              <a:ext uri="{FF2B5EF4-FFF2-40B4-BE49-F238E27FC236}">
                <a16:creationId xmlns:a16="http://schemas.microsoft.com/office/drawing/2014/main" id="{5DC7448F-45A6-BC17-3720-DF1D93D38A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17342" y="2034703"/>
            <a:ext cx="33867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21" name="Line 223">
            <a:extLst>
              <a:ext uri="{FF2B5EF4-FFF2-40B4-BE49-F238E27FC236}">
                <a16:creationId xmlns:a16="http://schemas.microsoft.com/office/drawing/2014/main" id="{53962C56-4106-459E-855B-26036E7D2D89}"/>
              </a:ext>
            </a:extLst>
          </p:cNvPr>
          <p:cNvSpPr>
            <a:spLocks noChangeShapeType="1"/>
          </p:cNvSpPr>
          <p:nvPr/>
        </p:nvSpPr>
        <p:spPr bwMode="auto">
          <a:xfrm>
            <a:off x="9772048" y="2012544"/>
            <a:ext cx="0" cy="44317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22" name="Line 224">
            <a:extLst>
              <a:ext uri="{FF2B5EF4-FFF2-40B4-BE49-F238E27FC236}">
                <a16:creationId xmlns:a16="http://schemas.microsoft.com/office/drawing/2014/main" id="{4304717E-CBED-A8C4-74CD-080DDBC3E0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51209" y="2034703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23" name="Line 225">
            <a:extLst>
              <a:ext uri="{FF2B5EF4-FFF2-40B4-BE49-F238E27FC236}">
                <a16:creationId xmlns:a16="http://schemas.microsoft.com/office/drawing/2014/main" id="{6EC4CA89-B500-B12E-23F3-337579332571}"/>
              </a:ext>
            </a:extLst>
          </p:cNvPr>
          <p:cNvSpPr>
            <a:spLocks noChangeShapeType="1"/>
          </p:cNvSpPr>
          <p:nvPr/>
        </p:nvSpPr>
        <p:spPr bwMode="auto">
          <a:xfrm>
            <a:off x="9800706" y="2012544"/>
            <a:ext cx="0" cy="44317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24" name="Line 226">
            <a:extLst>
              <a:ext uri="{FF2B5EF4-FFF2-40B4-BE49-F238E27FC236}">
                <a16:creationId xmlns:a16="http://schemas.microsoft.com/office/drawing/2014/main" id="{A9CC45E2-8706-F267-2375-75C7C833D5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81167" y="2034703"/>
            <a:ext cx="36471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25" name="Line 227">
            <a:extLst>
              <a:ext uri="{FF2B5EF4-FFF2-40B4-BE49-F238E27FC236}">
                <a16:creationId xmlns:a16="http://schemas.microsoft.com/office/drawing/2014/main" id="{E46F619A-EB21-AB7D-2DDE-BC18C16D02F5}"/>
              </a:ext>
            </a:extLst>
          </p:cNvPr>
          <p:cNvSpPr>
            <a:spLocks noChangeShapeType="1"/>
          </p:cNvSpPr>
          <p:nvPr/>
        </p:nvSpPr>
        <p:spPr bwMode="auto">
          <a:xfrm>
            <a:off x="9795495" y="2012544"/>
            <a:ext cx="0" cy="44317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26" name="Line 228">
            <a:extLst>
              <a:ext uri="{FF2B5EF4-FFF2-40B4-BE49-F238E27FC236}">
                <a16:creationId xmlns:a16="http://schemas.microsoft.com/office/drawing/2014/main" id="{0E199F8F-5894-DBE5-FAFC-1B09C56B20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74655" y="2034703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27" name="Line 229">
            <a:extLst>
              <a:ext uri="{FF2B5EF4-FFF2-40B4-BE49-F238E27FC236}">
                <a16:creationId xmlns:a16="http://schemas.microsoft.com/office/drawing/2014/main" id="{44A3B187-BFAA-E833-8532-E27AEB8AA08D}"/>
              </a:ext>
            </a:extLst>
          </p:cNvPr>
          <p:cNvSpPr>
            <a:spLocks noChangeShapeType="1"/>
          </p:cNvSpPr>
          <p:nvPr/>
        </p:nvSpPr>
        <p:spPr bwMode="auto">
          <a:xfrm>
            <a:off x="9805915" y="2012544"/>
            <a:ext cx="0" cy="44317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28" name="Line 230">
            <a:extLst>
              <a:ext uri="{FF2B5EF4-FFF2-40B4-BE49-F238E27FC236}">
                <a16:creationId xmlns:a16="http://schemas.microsoft.com/office/drawing/2014/main" id="{E3A65020-AE32-D2C0-39D2-EF950EC76A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86377" y="2034703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29" name="Line 231">
            <a:extLst>
              <a:ext uri="{FF2B5EF4-FFF2-40B4-BE49-F238E27FC236}">
                <a16:creationId xmlns:a16="http://schemas.microsoft.com/office/drawing/2014/main" id="{94372470-0786-36ED-9829-8A98AFFEBDCF}"/>
              </a:ext>
            </a:extLst>
          </p:cNvPr>
          <p:cNvSpPr>
            <a:spLocks noChangeShapeType="1"/>
          </p:cNvSpPr>
          <p:nvPr/>
        </p:nvSpPr>
        <p:spPr bwMode="auto">
          <a:xfrm>
            <a:off x="9829362" y="2012544"/>
            <a:ext cx="0" cy="44317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30" name="Line 232">
            <a:extLst>
              <a:ext uri="{FF2B5EF4-FFF2-40B4-BE49-F238E27FC236}">
                <a16:creationId xmlns:a16="http://schemas.microsoft.com/office/drawing/2014/main" id="{347102D4-D9E8-0FA7-876F-B6B65AE31A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12428" y="2034703"/>
            <a:ext cx="36471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31" name="Line 233">
            <a:extLst>
              <a:ext uri="{FF2B5EF4-FFF2-40B4-BE49-F238E27FC236}">
                <a16:creationId xmlns:a16="http://schemas.microsoft.com/office/drawing/2014/main" id="{EB0DAC38-7B21-F529-89FC-937E2F445596}"/>
              </a:ext>
            </a:extLst>
          </p:cNvPr>
          <p:cNvSpPr>
            <a:spLocks noChangeShapeType="1"/>
          </p:cNvSpPr>
          <p:nvPr/>
        </p:nvSpPr>
        <p:spPr bwMode="auto">
          <a:xfrm>
            <a:off x="9826756" y="2012544"/>
            <a:ext cx="0" cy="44317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32" name="Line 234">
            <a:extLst>
              <a:ext uri="{FF2B5EF4-FFF2-40B4-BE49-F238E27FC236}">
                <a16:creationId xmlns:a16="http://schemas.microsoft.com/office/drawing/2014/main" id="{5E528EA9-3FC0-BF02-224A-3C9522F231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05915" y="2034703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33" name="Line 235">
            <a:extLst>
              <a:ext uri="{FF2B5EF4-FFF2-40B4-BE49-F238E27FC236}">
                <a16:creationId xmlns:a16="http://schemas.microsoft.com/office/drawing/2014/main" id="{A8EA430A-E621-B925-8645-950B3105E6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852807" y="2043225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34" name="Line 236">
            <a:extLst>
              <a:ext uri="{FF2B5EF4-FFF2-40B4-BE49-F238E27FC236}">
                <a16:creationId xmlns:a16="http://schemas.microsoft.com/office/drawing/2014/main" id="{D8C320A6-D314-C682-9897-3D8AF433F4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34570" y="2068794"/>
            <a:ext cx="35170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35" name="Line 237">
            <a:extLst>
              <a:ext uri="{FF2B5EF4-FFF2-40B4-BE49-F238E27FC236}">
                <a16:creationId xmlns:a16="http://schemas.microsoft.com/office/drawing/2014/main" id="{265C6192-FABA-A11E-656E-76005E0564B2}"/>
              </a:ext>
            </a:extLst>
          </p:cNvPr>
          <p:cNvSpPr>
            <a:spLocks noChangeShapeType="1"/>
          </p:cNvSpPr>
          <p:nvPr/>
        </p:nvSpPr>
        <p:spPr bwMode="auto">
          <a:xfrm>
            <a:off x="9852807" y="2072203"/>
            <a:ext cx="0" cy="49431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36" name="Line 238">
            <a:extLst>
              <a:ext uri="{FF2B5EF4-FFF2-40B4-BE49-F238E27FC236}">
                <a16:creationId xmlns:a16="http://schemas.microsoft.com/office/drawing/2014/main" id="{7F2339EB-100B-5AE5-B3F1-4628E9B432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34570" y="2099475"/>
            <a:ext cx="35170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37" name="Line 239">
            <a:extLst>
              <a:ext uri="{FF2B5EF4-FFF2-40B4-BE49-F238E27FC236}">
                <a16:creationId xmlns:a16="http://schemas.microsoft.com/office/drawing/2014/main" id="{DE60776A-C373-A6E4-EE1A-D0743101EC7A}"/>
              </a:ext>
            </a:extLst>
          </p:cNvPr>
          <p:cNvSpPr>
            <a:spLocks noChangeShapeType="1"/>
          </p:cNvSpPr>
          <p:nvPr/>
        </p:nvSpPr>
        <p:spPr bwMode="auto">
          <a:xfrm>
            <a:off x="9860622" y="2072203"/>
            <a:ext cx="0" cy="49431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38" name="Line 240">
            <a:extLst>
              <a:ext uri="{FF2B5EF4-FFF2-40B4-BE49-F238E27FC236}">
                <a16:creationId xmlns:a16="http://schemas.microsoft.com/office/drawing/2014/main" id="{DB96AF01-ACC6-A40A-E807-FBE8169EA4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43689" y="2099475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39" name="Line 241">
            <a:extLst>
              <a:ext uri="{FF2B5EF4-FFF2-40B4-BE49-F238E27FC236}">
                <a16:creationId xmlns:a16="http://schemas.microsoft.com/office/drawing/2014/main" id="{E2DF53C2-6418-4714-D138-5CA8E05E3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9877556" y="2072203"/>
            <a:ext cx="0" cy="49431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40" name="Line 242">
            <a:extLst>
              <a:ext uri="{FF2B5EF4-FFF2-40B4-BE49-F238E27FC236}">
                <a16:creationId xmlns:a16="http://schemas.microsoft.com/office/drawing/2014/main" id="{8A0FF822-4051-4F5B-F2AA-FE15D751C9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60622" y="2099475"/>
            <a:ext cx="35170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41" name="Line 243">
            <a:extLst>
              <a:ext uri="{FF2B5EF4-FFF2-40B4-BE49-F238E27FC236}">
                <a16:creationId xmlns:a16="http://schemas.microsoft.com/office/drawing/2014/main" id="{8B87782D-1B5C-83D5-4E3E-13BAF5C7E86F}"/>
              </a:ext>
            </a:extLst>
          </p:cNvPr>
          <p:cNvSpPr>
            <a:spLocks noChangeShapeType="1"/>
          </p:cNvSpPr>
          <p:nvPr/>
        </p:nvSpPr>
        <p:spPr bwMode="auto">
          <a:xfrm>
            <a:off x="9884069" y="2072203"/>
            <a:ext cx="0" cy="49431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42" name="Line 244">
            <a:extLst>
              <a:ext uri="{FF2B5EF4-FFF2-40B4-BE49-F238E27FC236}">
                <a16:creationId xmlns:a16="http://schemas.microsoft.com/office/drawing/2014/main" id="{13ED67EB-0082-B969-E00D-159F22D720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67136" y="2099475"/>
            <a:ext cx="36471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43" name="Line 245">
            <a:extLst>
              <a:ext uri="{FF2B5EF4-FFF2-40B4-BE49-F238E27FC236}">
                <a16:creationId xmlns:a16="http://schemas.microsoft.com/office/drawing/2014/main" id="{129184E4-0CEE-1206-C4ED-D0F508E2712A}"/>
              </a:ext>
            </a:extLst>
          </p:cNvPr>
          <p:cNvSpPr>
            <a:spLocks noChangeShapeType="1"/>
          </p:cNvSpPr>
          <p:nvPr/>
        </p:nvSpPr>
        <p:spPr bwMode="auto">
          <a:xfrm>
            <a:off x="9886674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44" name="Line 246">
            <a:extLst>
              <a:ext uri="{FF2B5EF4-FFF2-40B4-BE49-F238E27FC236}">
                <a16:creationId xmlns:a16="http://schemas.microsoft.com/office/drawing/2014/main" id="{810C7797-1FD4-6A20-CBBA-4C43C26042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69740" y="2140384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45" name="Line 247">
            <a:extLst>
              <a:ext uri="{FF2B5EF4-FFF2-40B4-BE49-F238E27FC236}">
                <a16:creationId xmlns:a16="http://schemas.microsoft.com/office/drawing/2014/main" id="{64F52F58-582C-4125-7413-9E93EFD5D4A5}"/>
              </a:ext>
            </a:extLst>
          </p:cNvPr>
          <p:cNvSpPr>
            <a:spLocks noChangeShapeType="1"/>
          </p:cNvSpPr>
          <p:nvPr/>
        </p:nvSpPr>
        <p:spPr bwMode="auto">
          <a:xfrm>
            <a:off x="9915330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46" name="Line 248">
            <a:extLst>
              <a:ext uri="{FF2B5EF4-FFF2-40B4-BE49-F238E27FC236}">
                <a16:creationId xmlns:a16="http://schemas.microsoft.com/office/drawing/2014/main" id="{E3722973-F660-922B-E485-0D8F835F6F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95791" y="2140384"/>
            <a:ext cx="36471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47" name="Line 249">
            <a:extLst>
              <a:ext uri="{FF2B5EF4-FFF2-40B4-BE49-F238E27FC236}">
                <a16:creationId xmlns:a16="http://schemas.microsoft.com/office/drawing/2014/main" id="{45615573-FD54-6BBD-7D3C-8345E1035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9946591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48" name="Line 250">
            <a:extLst>
              <a:ext uri="{FF2B5EF4-FFF2-40B4-BE49-F238E27FC236}">
                <a16:creationId xmlns:a16="http://schemas.microsoft.com/office/drawing/2014/main" id="{E983FFD2-5194-DDF6-A08D-92D07B70DA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29658" y="2140384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49" name="Line 251">
            <a:extLst>
              <a:ext uri="{FF2B5EF4-FFF2-40B4-BE49-F238E27FC236}">
                <a16:creationId xmlns:a16="http://schemas.microsoft.com/office/drawing/2014/main" id="{1AC79B5D-C866-5CA8-7940-3421D8B30E1A}"/>
              </a:ext>
            </a:extLst>
          </p:cNvPr>
          <p:cNvSpPr>
            <a:spLocks noChangeShapeType="1"/>
          </p:cNvSpPr>
          <p:nvPr/>
        </p:nvSpPr>
        <p:spPr bwMode="auto">
          <a:xfrm>
            <a:off x="9941381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50" name="Line 252">
            <a:extLst>
              <a:ext uri="{FF2B5EF4-FFF2-40B4-BE49-F238E27FC236}">
                <a16:creationId xmlns:a16="http://schemas.microsoft.com/office/drawing/2014/main" id="{43567430-A94F-23D1-BF01-DD6153A19A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24447" y="2140384"/>
            <a:ext cx="33867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51" name="Line 253">
            <a:extLst>
              <a:ext uri="{FF2B5EF4-FFF2-40B4-BE49-F238E27FC236}">
                <a16:creationId xmlns:a16="http://schemas.microsoft.com/office/drawing/2014/main" id="{EA02655F-B3B7-2904-7409-9B5AE5DDFFA6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0919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52" name="Line 254">
            <a:extLst>
              <a:ext uri="{FF2B5EF4-FFF2-40B4-BE49-F238E27FC236}">
                <a16:creationId xmlns:a16="http://schemas.microsoft.com/office/drawing/2014/main" id="{72B3EB07-8C35-EC06-547E-4ADF36A32C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41381" y="2140384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53" name="Line 255">
            <a:extLst>
              <a:ext uri="{FF2B5EF4-FFF2-40B4-BE49-F238E27FC236}">
                <a16:creationId xmlns:a16="http://schemas.microsoft.com/office/drawing/2014/main" id="{BCC668C0-2DAE-5D51-1E33-9982C3927B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07811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54" name="Line 256">
            <a:extLst>
              <a:ext uri="{FF2B5EF4-FFF2-40B4-BE49-F238E27FC236}">
                <a16:creationId xmlns:a16="http://schemas.microsoft.com/office/drawing/2014/main" id="{31FE8D85-277E-96D9-7572-EFB8E96FCB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89575" y="2140384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55" name="Line 257">
            <a:extLst>
              <a:ext uri="{FF2B5EF4-FFF2-40B4-BE49-F238E27FC236}">
                <a16:creationId xmlns:a16="http://schemas.microsoft.com/office/drawing/2014/main" id="{ECAAD911-DA76-EA38-C08A-FBF123BB76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29953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56" name="Line 258">
            <a:extLst>
              <a:ext uri="{FF2B5EF4-FFF2-40B4-BE49-F238E27FC236}">
                <a16:creationId xmlns:a16="http://schemas.microsoft.com/office/drawing/2014/main" id="{9BDA77BF-E309-ABCA-084E-0D7B1B0A5B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13021" y="2140384"/>
            <a:ext cx="35170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57" name="Line 259">
            <a:extLst>
              <a:ext uri="{FF2B5EF4-FFF2-40B4-BE49-F238E27FC236}">
                <a16:creationId xmlns:a16="http://schemas.microsoft.com/office/drawing/2014/main" id="{06B62CF8-ED55-9C5B-C1FE-FF13BC7FF07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58610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58" name="Line 260">
            <a:extLst>
              <a:ext uri="{FF2B5EF4-FFF2-40B4-BE49-F238E27FC236}">
                <a16:creationId xmlns:a16="http://schemas.microsoft.com/office/drawing/2014/main" id="{7B2FE00D-BFFA-A0D8-E70D-E87B5FC740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41677" y="2140384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59" name="Line 261">
            <a:extLst>
              <a:ext uri="{FF2B5EF4-FFF2-40B4-BE49-F238E27FC236}">
                <a16:creationId xmlns:a16="http://schemas.microsoft.com/office/drawing/2014/main" id="{C28B564C-311F-6109-1D94-3849CB7FAA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4661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60" name="Line 262">
            <a:extLst>
              <a:ext uri="{FF2B5EF4-FFF2-40B4-BE49-F238E27FC236}">
                <a16:creationId xmlns:a16="http://schemas.microsoft.com/office/drawing/2014/main" id="{43224DD7-7495-42E2-04D4-7F57173981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65122" y="2140384"/>
            <a:ext cx="36471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61" name="Line 263">
            <a:extLst>
              <a:ext uri="{FF2B5EF4-FFF2-40B4-BE49-F238E27FC236}">
                <a16:creationId xmlns:a16="http://schemas.microsoft.com/office/drawing/2014/main" id="{41C24C3C-9E5F-7124-43C7-0C9569496D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13317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62" name="Line 264">
            <a:extLst>
              <a:ext uri="{FF2B5EF4-FFF2-40B4-BE49-F238E27FC236}">
                <a16:creationId xmlns:a16="http://schemas.microsoft.com/office/drawing/2014/main" id="{4E209D4F-3750-7F5C-D475-6EC9937024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96383" y="2140384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63" name="Line 265">
            <a:extLst>
              <a:ext uri="{FF2B5EF4-FFF2-40B4-BE49-F238E27FC236}">
                <a16:creationId xmlns:a16="http://schemas.microsoft.com/office/drawing/2014/main" id="{BF7F18AE-689C-7368-AAE2-0D76EEBC901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53400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64" name="Line 266">
            <a:extLst>
              <a:ext uri="{FF2B5EF4-FFF2-40B4-BE49-F238E27FC236}">
                <a16:creationId xmlns:a16="http://schemas.microsoft.com/office/drawing/2014/main" id="{018A2533-544E-E4D7-F517-24EC294A03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36467" y="2140384"/>
            <a:ext cx="33867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65" name="Line 267">
            <a:extLst>
              <a:ext uri="{FF2B5EF4-FFF2-40B4-BE49-F238E27FC236}">
                <a16:creationId xmlns:a16="http://schemas.microsoft.com/office/drawing/2014/main" id="{2B58A84E-4E6A-BCE2-2F04-F0E78A51D8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76845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66" name="Line 268">
            <a:extLst>
              <a:ext uri="{FF2B5EF4-FFF2-40B4-BE49-F238E27FC236}">
                <a16:creationId xmlns:a16="http://schemas.microsoft.com/office/drawing/2014/main" id="{7C3CCAA3-793F-0416-6DBF-63C6C58469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58610" y="2140384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67" name="Line 269">
            <a:extLst>
              <a:ext uri="{FF2B5EF4-FFF2-40B4-BE49-F238E27FC236}">
                <a16:creationId xmlns:a16="http://schemas.microsoft.com/office/drawing/2014/main" id="{367DF3F6-7195-A7D1-6C27-A56A1A3687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05501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68" name="Line 270">
            <a:extLst>
              <a:ext uri="{FF2B5EF4-FFF2-40B4-BE49-F238E27FC236}">
                <a16:creationId xmlns:a16="http://schemas.microsoft.com/office/drawing/2014/main" id="{11BFAFBE-C7DF-5B81-B22C-DF123F216D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87266" y="2140384"/>
            <a:ext cx="35170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69" name="Line 271">
            <a:extLst>
              <a:ext uri="{FF2B5EF4-FFF2-40B4-BE49-F238E27FC236}">
                <a16:creationId xmlns:a16="http://schemas.microsoft.com/office/drawing/2014/main" id="{635438E3-2271-2AAF-9338-92B32DEDBFB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41973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70" name="Line 272">
            <a:extLst>
              <a:ext uri="{FF2B5EF4-FFF2-40B4-BE49-F238E27FC236}">
                <a16:creationId xmlns:a16="http://schemas.microsoft.com/office/drawing/2014/main" id="{663BC5B7-40F8-C404-B84B-3C5DD44F47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22434" y="2140384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71" name="Line 273">
            <a:extLst>
              <a:ext uri="{FF2B5EF4-FFF2-40B4-BE49-F238E27FC236}">
                <a16:creationId xmlns:a16="http://schemas.microsoft.com/office/drawing/2014/main" id="{BE9BC216-66F7-C4E0-935E-CC2A9B4CC67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208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72" name="Line 274">
            <a:extLst>
              <a:ext uri="{FF2B5EF4-FFF2-40B4-BE49-F238E27FC236}">
                <a16:creationId xmlns:a16="http://schemas.microsoft.com/office/drawing/2014/main" id="{A3E2CA31-A773-FA57-8773-E90041D894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41973" y="2140384"/>
            <a:ext cx="35170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73" name="Line 275">
            <a:extLst>
              <a:ext uri="{FF2B5EF4-FFF2-40B4-BE49-F238E27FC236}">
                <a16:creationId xmlns:a16="http://schemas.microsoft.com/office/drawing/2014/main" id="{CDA36997-BA67-A1BF-D779-F3FAA1F89DA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8024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74" name="Line 276">
            <a:extLst>
              <a:ext uri="{FF2B5EF4-FFF2-40B4-BE49-F238E27FC236}">
                <a16:creationId xmlns:a16="http://schemas.microsoft.com/office/drawing/2014/main" id="{6625E9DC-8CCA-563F-B73B-429D84B3E1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51090" y="2140384"/>
            <a:ext cx="33867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75" name="Line 277">
            <a:extLst>
              <a:ext uri="{FF2B5EF4-FFF2-40B4-BE49-F238E27FC236}">
                <a16:creationId xmlns:a16="http://schemas.microsoft.com/office/drawing/2014/main" id="{A2851772-5475-E87E-151D-01980F29AD2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77142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76" name="Line 278">
            <a:extLst>
              <a:ext uri="{FF2B5EF4-FFF2-40B4-BE49-F238E27FC236}">
                <a16:creationId xmlns:a16="http://schemas.microsoft.com/office/drawing/2014/main" id="{49935A69-562C-8223-A634-8BCB6839E5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56301" y="2140384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77" name="Line 279">
            <a:extLst>
              <a:ext uri="{FF2B5EF4-FFF2-40B4-BE49-F238E27FC236}">
                <a16:creationId xmlns:a16="http://schemas.microsoft.com/office/drawing/2014/main" id="{77E9FF6E-0ED6-0BEB-3542-815E9956A1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13613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78" name="Line 280">
            <a:extLst>
              <a:ext uri="{FF2B5EF4-FFF2-40B4-BE49-F238E27FC236}">
                <a16:creationId xmlns:a16="http://schemas.microsoft.com/office/drawing/2014/main" id="{4DA0B766-E340-282F-07A9-BFC567C88E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94075" y="2140384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79" name="Line 281">
            <a:extLst>
              <a:ext uri="{FF2B5EF4-FFF2-40B4-BE49-F238E27FC236}">
                <a16:creationId xmlns:a16="http://schemas.microsoft.com/office/drawing/2014/main" id="{86ADE928-B964-5D79-A312-7085778351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25336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80" name="Line 282">
            <a:extLst>
              <a:ext uri="{FF2B5EF4-FFF2-40B4-BE49-F238E27FC236}">
                <a16:creationId xmlns:a16="http://schemas.microsoft.com/office/drawing/2014/main" id="{77346D02-2B52-D02E-CE0B-1C70586F12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08403" y="2140384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81" name="Line 283">
            <a:extLst>
              <a:ext uri="{FF2B5EF4-FFF2-40B4-BE49-F238E27FC236}">
                <a16:creationId xmlns:a16="http://schemas.microsoft.com/office/drawing/2014/main" id="{0D9F5592-DF35-C9E6-C853-4F4012028A3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60506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82" name="Line 284">
            <a:extLst>
              <a:ext uri="{FF2B5EF4-FFF2-40B4-BE49-F238E27FC236}">
                <a16:creationId xmlns:a16="http://schemas.microsoft.com/office/drawing/2014/main" id="{3C8DA6A9-C391-B3BC-FF44-6470E867EF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42269" y="2140384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83" name="Line 285">
            <a:extLst>
              <a:ext uri="{FF2B5EF4-FFF2-40B4-BE49-F238E27FC236}">
                <a16:creationId xmlns:a16="http://schemas.microsoft.com/office/drawing/2014/main" id="{D3CC1A9D-BA65-D746-381A-2AE83995A70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80043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84" name="Line 286">
            <a:extLst>
              <a:ext uri="{FF2B5EF4-FFF2-40B4-BE49-F238E27FC236}">
                <a16:creationId xmlns:a16="http://schemas.microsoft.com/office/drawing/2014/main" id="{FA23F52A-19B7-4476-CFAB-EF59AB49E1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60506" y="2140384"/>
            <a:ext cx="36471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85" name="Line 287">
            <a:extLst>
              <a:ext uri="{FF2B5EF4-FFF2-40B4-BE49-F238E27FC236}">
                <a16:creationId xmlns:a16="http://schemas.microsoft.com/office/drawing/2014/main" id="{1AFA4C0B-59A4-0944-8F4B-FB8CA68E6A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74833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86" name="Line 288">
            <a:extLst>
              <a:ext uri="{FF2B5EF4-FFF2-40B4-BE49-F238E27FC236}">
                <a16:creationId xmlns:a16="http://schemas.microsoft.com/office/drawing/2014/main" id="{0CBF4333-C390-7B9D-DEBE-7DCEBE4894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56597" y="2140384"/>
            <a:ext cx="35170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87" name="Line 289">
            <a:extLst>
              <a:ext uri="{FF2B5EF4-FFF2-40B4-BE49-F238E27FC236}">
                <a16:creationId xmlns:a16="http://schemas.microsoft.com/office/drawing/2014/main" id="{AC98B69F-E790-5525-777F-F3015E23911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03489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88" name="Line 290">
            <a:extLst>
              <a:ext uri="{FF2B5EF4-FFF2-40B4-BE49-F238E27FC236}">
                <a16:creationId xmlns:a16="http://schemas.microsoft.com/office/drawing/2014/main" id="{6BEEBA30-57BE-842E-18F1-6961119FA0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86556" y="2140384"/>
            <a:ext cx="36471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89" name="Line 291">
            <a:extLst>
              <a:ext uri="{FF2B5EF4-FFF2-40B4-BE49-F238E27FC236}">
                <a16:creationId xmlns:a16="http://schemas.microsoft.com/office/drawing/2014/main" id="{7E0C021B-B0CF-0B7C-027B-A4A8E1D9B0C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39960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90" name="Line 292">
            <a:extLst>
              <a:ext uri="{FF2B5EF4-FFF2-40B4-BE49-F238E27FC236}">
                <a16:creationId xmlns:a16="http://schemas.microsoft.com/office/drawing/2014/main" id="{7DE84133-29C9-9760-0164-238CD240AB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23027" y="2140384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91" name="Line 293">
            <a:extLst>
              <a:ext uri="{FF2B5EF4-FFF2-40B4-BE49-F238E27FC236}">
                <a16:creationId xmlns:a16="http://schemas.microsoft.com/office/drawing/2014/main" id="{25F30B5E-E724-BCA8-222C-04777F3D54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34750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92" name="Line 294">
            <a:extLst>
              <a:ext uri="{FF2B5EF4-FFF2-40B4-BE49-F238E27FC236}">
                <a16:creationId xmlns:a16="http://schemas.microsoft.com/office/drawing/2014/main" id="{C0C571D1-0980-D1BC-8519-E27567058B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17817" y="2140384"/>
            <a:ext cx="33867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93" name="Line 295">
            <a:extLst>
              <a:ext uri="{FF2B5EF4-FFF2-40B4-BE49-F238E27FC236}">
                <a16:creationId xmlns:a16="http://schemas.microsoft.com/office/drawing/2014/main" id="{3C452DAA-C7B2-4DC7-C0B0-97B6E63F8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66012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94" name="Line 296">
            <a:extLst>
              <a:ext uri="{FF2B5EF4-FFF2-40B4-BE49-F238E27FC236}">
                <a16:creationId xmlns:a16="http://schemas.microsoft.com/office/drawing/2014/main" id="{3B4F0476-40DE-FA20-8B27-0937A713FC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46473" y="2140384"/>
            <a:ext cx="36471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95" name="Line 297">
            <a:extLst>
              <a:ext uri="{FF2B5EF4-FFF2-40B4-BE49-F238E27FC236}">
                <a16:creationId xmlns:a16="http://schemas.microsoft.com/office/drawing/2014/main" id="{216C2D4F-0FE6-AF4B-903D-C4FCF270824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89457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96" name="Line 298">
            <a:extLst>
              <a:ext uri="{FF2B5EF4-FFF2-40B4-BE49-F238E27FC236}">
                <a16:creationId xmlns:a16="http://schemas.microsoft.com/office/drawing/2014/main" id="{42FAF35C-63CC-3E9B-0963-8D23842E76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68616" y="2140384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97" name="Line 299">
            <a:extLst>
              <a:ext uri="{FF2B5EF4-FFF2-40B4-BE49-F238E27FC236}">
                <a16:creationId xmlns:a16="http://schemas.microsoft.com/office/drawing/2014/main" id="{8C81774B-2DEA-79AA-FD75-A5A2E2B154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01181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98" name="Line 300">
            <a:extLst>
              <a:ext uri="{FF2B5EF4-FFF2-40B4-BE49-F238E27FC236}">
                <a16:creationId xmlns:a16="http://schemas.microsoft.com/office/drawing/2014/main" id="{EA90D756-9CBF-5436-2A86-77167C94AA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82946" y="2140384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99" name="Line 301">
            <a:extLst>
              <a:ext uri="{FF2B5EF4-FFF2-40B4-BE49-F238E27FC236}">
                <a16:creationId xmlns:a16="http://schemas.microsoft.com/office/drawing/2014/main" id="{78DC5657-D506-A284-C4DA-A8240A02330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58492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00" name="Line 302">
            <a:extLst>
              <a:ext uri="{FF2B5EF4-FFF2-40B4-BE49-F238E27FC236}">
                <a16:creationId xmlns:a16="http://schemas.microsoft.com/office/drawing/2014/main" id="{F02FD84E-42A1-FC35-8F54-8558A8C7A9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41558" y="2140384"/>
            <a:ext cx="36471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01" name="Line 303">
            <a:extLst>
              <a:ext uri="{FF2B5EF4-FFF2-40B4-BE49-F238E27FC236}">
                <a16:creationId xmlns:a16="http://schemas.microsoft.com/office/drawing/2014/main" id="{8170925F-86EA-D47E-A4AF-9E7BA03D7E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1767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02" name="Line 304">
            <a:extLst>
              <a:ext uri="{FF2B5EF4-FFF2-40B4-BE49-F238E27FC236}">
                <a16:creationId xmlns:a16="http://schemas.microsoft.com/office/drawing/2014/main" id="{C7B338C9-458C-7085-CDD7-FA940BE2DC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70926" y="2140384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03" name="Line 305">
            <a:extLst>
              <a:ext uri="{FF2B5EF4-FFF2-40B4-BE49-F238E27FC236}">
                <a16:creationId xmlns:a16="http://schemas.microsoft.com/office/drawing/2014/main" id="{40255FCE-4758-75D9-1277-61D7FFCDD0C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5805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04" name="Line 306">
            <a:extLst>
              <a:ext uri="{FF2B5EF4-FFF2-40B4-BE49-F238E27FC236}">
                <a16:creationId xmlns:a16="http://schemas.microsoft.com/office/drawing/2014/main" id="{1B2003C6-CC9C-1397-B672-FD590E76F8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94964" y="2140384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05" name="Line 307">
            <a:extLst>
              <a:ext uri="{FF2B5EF4-FFF2-40B4-BE49-F238E27FC236}">
                <a16:creationId xmlns:a16="http://schemas.microsoft.com/office/drawing/2014/main" id="{F856440F-0948-840A-1601-787E22C29E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27527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06" name="Line 308">
            <a:extLst>
              <a:ext uri="{FF2B5EF4-FFF2-40B4-BE49-F238E27FC236}">
                <a16:creationId xmlns:a16="http://schemas.microsoft.com/office/drawing/2014/main" id="{0C1D2CF1-95CE-012C-3617-6B9B6C667D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09291" y="2140384"/>
            <a:ext cx="35170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07" name="Line 309">
            <a:extLst>
              <a:ext uri="{FF2B5EF4-FFF2-40B4-BE49-F238E27FC236}">
                <a16:creationId xmlns:a16="http://schemas.microsoft.com/office/drawing/2014/main" id="{57746027-A771-B466-4F1F-5A93D7E8460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04674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08" name="Line 310">
            <a:extLst>
              <a:ext uri="{FF2B5EF4-FFF2-40B4-BE49-F238E27FC236}">
                <a16:creationId xmlns:a16="http://schemas.microsoft.com/office/drawing/2014/main" id="{56A29C8F-CD53-E724-0DE8-94E030E697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87741" y="2140384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09" name="Line 311">
            <a:extLst>
              <a:ext uri="{FF2B5EF4-FFF2-40B4-BE49-F238E27FC236}">
                <a16:creationId xmlns:a16="http://schemas.microsoft.com/office/drawing/2014/main" id="{A66D56B8-905F-010D-85BF-9AA7E3348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99463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10" name="Line 312">
            <a:extLst>
              <a:ext uri="{FF2B5EF4-FFF2-40B4-BE49-F238E27FC236}">
                <a16:creationId xmlns:a16="http://schemas.microsoft.com/office/drawing/2014/main" id="{7204D7B4-11DB-DD73-37A0-A1E3C58D86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82532" y="2140384"/>
            <a:ext cx="33867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11" name="Line 313">
            <a:extLst>
              <a:ext uri="{FF2B5EF4-FFF2-40B4-BE49-F238E27FC236}">
                <a16:creationId xmlns:a16="http://schemas.microsoft.com/office/drawing/2014/main" id="{BE64A4C7-B8BF-0943-2910-9C0D0A849A6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65895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12" name="Line 314">
            <a:extLst>
              <a:ext uri="{FF2B5EF4-FFF2-40B4-BE49-F238E27FC236}">
                <a16:creationId xmlns:a16="http://schemas.microsoft.com/office/drawing/2014/main" id="{F16A6FD5-3CC9-C589-4158-2269DED031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747658" y="2140384"/>
            <a:ext cx="3777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13" name="Line 315">
            <a:extLst>
              <a:ext uri="{FF2B5EF4-FFF2-40B4-BE49-F238E27FC236}">
                <a16:creationId xmlns:a16="http://schemas.microsoft.com/office/drawing/2014/main" id="{9FEC9F57-1ECD-0F39-8FE3-E59B5676FB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68796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14" name="Line 316">
            <a:extLst>
              <a:ext uri="{FF2B5EF4-FFF2-40B4-BE49-F238E27FC236}">
                <a16:creationId xmlns:a16="http://schemas.microsoft.com/office/drawing/2014/main" id="{52C66145-A41F-A3E5-817A-9F9AE37235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51863" y="2140384"/>
            <a:ext cx="33867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15" name="Line 317">
            <a:extLst>
              <a:ext uri="{FF2B5EF4-FFF2-40B4-BE49-F238E27FC236}">
                <a16:creationId xmlns:a16="http://schemas.microsoft.com/office/drawing/2014/main" id="{D7C4AF44-AFC0-7A8A-EBEF-B59BC5FD36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80518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16" name="Line 318">
            <a:extLst>
              <a:ext uri="{FF2B5EF4-FFF2-40B4-BE49-F238E27FC236}">
                <a16:creationId xmlns:a16="http://schemas.microsoft.com/office/drawing/2014/main" id="{FC771331-2711-0911-3B3B-0D64EB064A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63585" y="2140384"/>
            <a:ext cx="33867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17" name="Line 319">
            <a:extLst>
              <a:ext uri="{FF2B5EF4-FFF2-40B4-BE49-F238E27FC236}">
                <a16:creationId xmlns:a16="http://schemas.microsoft.com/office/drawing/2014/main" id="{65D8E4BC-4C50-61F5-23F8-9077B76474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52455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18" name="Line 320">
            <a:extLst>
              <a:ext uri="{FF2B5EF4-FFF2-40B4-BE49-F238E27FC236}">
                <a16:creationId xmlns:a16="http://schemas.microsoft.com/office/drawing/2014/main" id="{7BD72F09-E60C-9976-17D6-F3608EFE94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035522" y="2140384"/>
            <a:ext cx="33867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19" name="Line 321">
            <a:extLst>
              <a:ext uri="{FF2B5EF4-FFF2-40B4-BE49-F238E27FC236}">
                <a16:creationId xmlns:a16="http://schemas.microsoft.com/office/drawing/2014/main" id="{FE0800FF-FE85-6176-C3EF-DB10DBCB9C5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78505" y="2114814"/>
            <a:ext cx="0" cy="47726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20" name="Line 322">
            <a:extLst>
              <a:ext uri="{FF2B5EF4-FFF2-40B4-BE49-F238E27FC236}">
                <a16:creationId xmlns:a16="http://schemas.microsoft.com/office/drawing/2014/main" id="{A13D4B9D-7338-661F-F22A-5896373D97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061572" y="2140384"/>
            <a:ext cx="36471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02" name="Freeform 615">
            <a:extLst>
              <a:ext uri="{FF2B5EF4-FFF2-40B4-BE49-F238E27FC236}">
                <a16:creationId xmlns:a16="http://schemas.microsoft.com/office/drawing/2014/main" id="{B3094DAA-C962-5E91-6CF4-03B4E04DC6A1}"/>
              </a:ext>
            </a:extLst>
          </p:cNvPr>
          <p:cNvSpPr>
            <a:spLocks/>
          </p:cNvSpPr>
          <p:nvPr/>
        </p:nvSpPr>
        <p:spPr bwMode="auto">
          <a:xfrm>
            <a:off x="6971569" y="1513125"/>
            <a:ext cx="4032691" cy="1084066"/>
          </a:xfrm>
          <a:custGeom>
            <a:avLst/>
            <a:gdLst>
              <a:gd name="T0" fmla="*/ 41 w 3096"/>
              <a:gd name="T1" fmla="*/ 5 h 636"/>
              <a:gd name="T2" fmla="*/ 101 w 3096"/>
              <a:gd name="T3" fmla="*/ 9 h 636"/>
              <a:gd name="T4" fmla="*/ 107 w 3096"/>
              <a:gd name="T5" fmla="*/ 20 h 636"/>
              <a:gd name="T6" fmla="*/ 193 w 3096"/>
              <a:gd name="T7" fmla="*/ 24 h 636"/>
              <a:gd name="T8" fmla="*/ 220 w 3096"/>
              <a:gd name="T9" fmla="*/ 40 h 636"/>
              <a:gd name="T10" fmla="*/ 312 w 3096"/>
              <a:gd name="T11" fmla="*/ 49 h 636"/>
              <a:gd name="T12" fmla="*/ 343 w 3096"/>
              <a:gd name="T13" fmla="*/ 64 h 636"/>
              <a:gd name="T14" fmla="*/ 484 w 3096"/>
              <a:gd name="T15" fmla="*/ 69 h 636"/>
              <a:gd name="T16" fmla="*/ 501 w 3096"/>
              <a:gd name="T17" fmla="*/ 77 h 636"/>
              <a:gd name="T18" fmla="*/ 552 w 3096"/>
              <a:gd name="T19" fmla="*/ 91 h 636"/>
              <a:gd name="T20" fmla="*/ 572 w 3096"/>
              <a:gd name="T21" fmla="*/ 111 h 636"/>
              <a:gd name="T22" fmla="*/ 635 w 3096"/>
              <a:gd name="T23" fmla="*/ 122 h 636"/>
              <a:gd name="T24" fmla="*/ 646 w 3096"/>
              <a:gd name="T25" fmla="*/ 130 h 636"/>
              <a:gd name="T26" fmla="*/ 693 w 3096"/>
              <a:gd name="T27" fmla="*/ 137 h 636"/>
              <a:gd name="T28" fmla="*/ 724 w 3096"/>
              <a:gd name="T29" fmla="*/ 150 h 636"/>
              <a:gd name="T30" fmla="*/ 772 w 3096"/>
              <a:gd name="T31" fmla="*/ 155 h 636"/>
              <a:gd name="T32" fmla="*/ 796 w 3096"/>
              <a:gd name="T33" fmla="*/ 166 h 636"/>
              <a:gd name="T34" fmla="*/ 851 w 3096"/>
              <a:gd name="T35" fmla="*/ 172 h 636"/>
              <a:gd name="T36" fmla="*/ 867 w 3096"/>
              <a:gd name="T37" fmla="*/ 192 h 636"/>
              <a:gd name="T38" fmla="*/ 937 w 3096"/>
              <a:gd name="T39" fmla="*/ 203 h 636"/>
              <a:gd name="T40" fmla="*/ 952 w 3096"/>
              <a:gd name="T41" fmla="*/ 217 h 636"/>
              <a:gd name="T42" fmla="*/ 983 w 3096"/>
              <a:gd name="T43" fmla="*/ 223 h 636"/>
              <a:gd name="T44" fmla="*/ 1023 w 3096"/>
              <a:gd name="T45" fmla="*/ 234 h 636"/>
              <a:gd name="T46" fmla="*/ 1073 w 3096"/>
              <a:gd name="T47" fmla="*/ 241 h 636"/>
              <a:gd name="T48" fmla="*/ 1131 w 3096"/>
              <a:gd name="T49" fmla="*/ 254 h 636"/>
              <a:gd name="T50" fmla="*/ 1166 w 3096"/>
              <a:gd name="T51" fmla="*/ 263 h 636"/>
              <a:gd name="T52" fmla="*/ 1175 w 3096"/>
              <a:gd name="T53" fmla="*/ 278 h 636"/>
              <a:gd name="T54" fmla="*/ 1337 w 3096"/>
              <a:gd name="T55" fmla="*/ 287 h 636"/>
              <a:gd name="T56" fmla="*/ 1359 w 3096"/>
              <a:gd name="T57" fmla="*/ 303 h 636"/>
              <a:gd name="T58" fmla="*/ 1426 w 3096"/>
              <a:gd name="T59" fmla="*/ 316 h 636"/>
              <a:gd name="T60" fmla="*/ 1452 w 3096"/>
              <a:gd name="T61" fmla="*/ 331 h 636"/>
              <a:gd name="T62" fmla="*/ 1549 w 3096"/>
              <a:gd name="T63" fmla="*/ 336 h 636"/>
              <a:gd name="T64" fmla="*/ 1584 w 3096"/>
              <a:gd name="T65" fmla="*/ 353 h 636"/>
              <a:gd name="T66" fmla="*/ 1652 w 3096"/>
              <a:gd name="T67" fmla="*/ 369 h 636"/>
              <a:gd name="T68" fmla="*/ 1681 w 3096"/>
              <a:gd name="T69" fmla="*/ 387 h 636"/>
              <a:gd name="T70" fmla="*/ 1756 w 3096"/>
              <a:gd name="T71" fmla="*/ 393 h 636"/>
              <a:gd name="T72" fmla="*/ 1797 w 3096"/>
              <a:gd name="T73" fmla="*/ 411 h 636"/>
              <a:gd name="T74" fmla="*/ 1971 w 3096"/>
              <a:gd name="T75" fmla="*/ 422 h 636"/>
              <a:gd name="T76" fmla="*/ 2165 w 3096"/>
              <a:gd name="T77" fmla="*/ 462 h 636"/>
              <a:gd name="T78" fmla="*/ 2231 w 3096"/>
              <a:gd name="T79" fmla="*/ 479 h 636"/>
              <a:gd name="T80" fmla="*/ 2244 w 3096"/>
              <a:gd name="T81" fmla="*/ 521 h 636"/>
              <a:gd name="T82" fmla="*/ 2400 w 3096"/>
              <a:gd name="T83" fmla="*/ 548 h 636"/>
              <a:gd name="T84" fmla="*/ 2429 w 3096"/>
              <a:gd name="T85" fmla="*/ 605 h 636"/>
              <a:gd name="T86" fmla="*/ 3096 w 3096"/>
              <a:gd name="T87" fmla="*/ 636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096" h="636">
                <a:moveTo>
                  <a:pt x="0" y="0"/>
                </a:moveTo>
                <a:lnTo>
                  <a:pt x="41" y="0"/>
                </a:lnTo>
                <a:lnTo>
                  <a:pt x="41" y="5"/>
                </a:lnTo>
                <a:lnTo>
                  <a:pt x="85" y="5"/>
                </a:lnTo>
                <a:lnTo>
                  <a:pt x="85" y="9"/>
                </a:lnTo>
                <a:lnTo>
                  <a:pt x="101" y="9"/>
                </a:lnTo>
                <a:lnTo>
                  <a:pt x="101" y="16"/>
                </a:lnTo>
                <a:lnTo>
                  <a:pt x="107" y="16"/>
                </a:lnTo>
                <a:lnTo>
                  <a:pt x="107" y="20"/>
                </a:lnTo>
                <a:lnTo>
                  <a:pt x="118" y="20"/>
                </a:lnTo>
                <a:lnTo>
                  <a:pt x="118" y="24"/>
                </a:lnTo>
                <a:lnTo>
                  <a:pt x="193" y="24"/>
                </a:lnTo>
                <a:lnTo>
                  <a:pt x="193" y="33"/>
                </a:lnTo>
                <a:lnTo>
                  <a:pt x="220" y="33"/>
                </a:lnTo>
                <a:lnTo>
                  <a:pt x="220" y="40"/>
                </a:lnTo>
                <a:lnTo>
                  <a:pt x="277" y="40"/>
                </a:lnTo>
                <a:lnTo>
                  <a:pt x="277" y="49"/>
                </a:lnTo>
                <a:lnTo>
                  <a:pt x="312" y="49"/>
                </a:lnTo>
                <a:lnTo>
                  <a:pt x="312" y="53"/>
                </a:lnTo>
                <a:lnTo>
                  <a:pt x="343" y="53"/>
                </a:lnTo>
                <a:lnTo>
                  <a:pt x="343" y="64"/>
                </a:lnTo>
                <a:lnTo>
                  <a:pt x="396" y="64"/>
                </a:lnTo>
                <a:lnTo>
                  <a:pt x="396" y="69"/>
                </a:lnTo>
                <a:lnTo>
                  <a:pt x="484" y="69"/>
                </a:lnTo>
                <a:lnTo>
                  <a:pt x="484" y="73"/>
                </a:lnTo>
                <a:lnTo>
                  <a:pt x="501" y="73"/>
                </a:lnTo>
                <a:lnTo>
                  <a:pt x="501" y="77"/>
                </a:lnTo>
                <a:lnTo>
                  <a:pt x="519" y="77"/>
                </a:lnTo>
                <a:lnTo>
                  <a:pt x="519" y="91"/>
                </a:lnTo>
                <a:lnTo>
                  <a:pt x="552" y="91"/>
                </a:lnTo>
                <a:lnTo>
                  <a:pt x="552" y="104"/>
                </a:lnTo>
                <a:lnTo>
                  <a:pt x="572" y="104"/>
                </a:lnTo>
                <a:lnTo>
                  <a:pt x="572" y="111"/>
                </a:lnTo>
                <a:lnTo>
                  <a:pt x="598" y="111"/>
                </a:lnTo>
                <a:lnTo>
                  <a:pt x="598" y="122"/>
                </a:lnTo>
                <a:lnTo>
                  <a:pt x="635" y="122"/>
                </a:lnTo>
                <a:lnTo>
                  <a:pt x="635" y="126"/>
                </a:lnTo>
                <a:lnTo>
                  <a:pt x="646" y="126"/>
                </a:lnTo>
                <a:lnTo>
                  <a:pt x="646" y="130"/>
                </a:lnTo>
                <a:lnTo>
                  <a:pt x="664" y="130"/>
                </a:lnTo>
                <a:lnTo>
                  <a:pt x="664" y="137"/>
                </a:lnTo>
                <a:lnTo>
                  <a:pt x="693" y="137"/>
                </a:lnTo>
                <a:lnTo>
                  <a:pt x="693" y="141"/>
                </a:lnTo>
                <a:lnTo>
                  <a:pt x="724" y="141"/>
                </a:lnTo>
                <a:lnTo>
                  <a:pt x="724" y="150"/>
                </a:lnTo>
                <a:lnTo>
                  <a:pt x="737" y="150"/>
                </a:lnTo>
                <a:lnTo>
                  <a:pt x="737" y="155"/>
                </a:lnTo>
                <a:lnTo>
                  <a:pt x="772" y="155"/>
                </a:lnTo>
                <a:lnTo>
                  <a:pt x="772" y="157"/>
                </a:lnTo>
                <a:lnTo>
                  <a:pt x="796" y="157"/>
                </a:lnTo>
                <a:lnTo>
                  <a:pt x="796" y="166"/>
                </a:lnTo>
                <a:lnTo>
                  <a:pt x="823" y="166"/>
                </a:lnTo>
                <a:lnTo>
                  <a:pt x="823" y="172"/>
                </a:lnTo>
                <a:lnTo>
                  <a:pt x="851" y="172"/>
                </a:lnTo>
                <a:lnTo>
                  <a:pt x="851" y="183"/>
                </a:lnTo>
                <a:lnTo>
                  <a:pt x="867" y="183"/>
                </a:lnTo>
                <a:lnTo>
                  <a:pt x="867" y="192"/>
                </a:lnTo>
                <a:lnTo>
                  <a:pt x="884" y="192"/>
                </a:lnTo>
                <a:lnTo>
                  <a:pt x="884" y="203"/>
                </a:lnTo>
                <a:lnTo>
                  <a:pt x="937" y="203"/>
                </a:lnTo>
                <a:lnTo>
                  <a:pt x="937" y="210"/>
                </a:lnTo>
                <a:lnTo>
                  <a:pt x="952" y="210"/>
                </a:lnTo>
                <a:lnTo>
                  <a:pt x="952" y="217"/>
                </a:lnTo>
                <a:lnTo>
                  <a:pt x="970" y="217"/>
                </a:lnTo>
                <a:lnTo>
                  <a:pt x="970" y="223"/>
                </a:lnTo>
                <a:lnTo>
                  <a:pt x="983" y="223"/>
                </a:lnTo>
                <a:lnTo>
                  <a:pt x="983" y="230"/>
                </a:lnTo>
                <a:lnTo>
                  <a:pt x="1023" y="230"/>
                </a:lnTo>
                <a:lnTo>
                  <a:pt x="1023" y="234"/>
                </a:lnTo>
                <a:lnTo>
                  <a:pt x="1040" y="234"/>
                </a:lnTo>
                <a:lnTo>
                  <a:pt x="1040" y="241"/>
                </a:lnTo>
                <a:lnTo>
                  <a:pt x="1073" y="241"/>
                </a:lnTo>
                <a:lnTo>
                  <a:pt x="1073" y="252"/>
                </a:lnTo>
                <a:lnTo>
                  <a:pt x="1131" y="252"/>
                </a:lnTo>
                <a:lnTo>
                  <a:pt x="1131" y="254"/>
                </a:lnTo>
                <a:lnTo>
                  <a:pt x="1148" y="254"/>
                </a:lnTo>
                <a:lnTo>
                  <a:pt x="1148" y="263"/>
                </a:lnTo>
                <a:lnTo>
                  <a:pt x="1166" y="263"/>
                </a:lnTo>
                <a:lnTo>
                  <a:pt x="1166" y="270"/>
                </a:lnTo>
                <a:lnTo>
                  <a:pt x="1175" y="270"/>
                </a:lnTo>
                <a:lnTo>
                  <a:pt x="1175" y="278"/>
                </a:lnTo>
                <a:lnTo>
                  <a:pt x="1194" y="278"/>
                </a:lnTo>
                <a:lnTo>
                  <a:pt x="1194" y="287"/>
                </a:lnTo>
                <a:lnTo>
                  <a:pt x="1337" y="287"/>
                </a:lnTo>
                <a:lnTo>
                  <a:pt x="1337" y="296"/>
                </a:lnTo>
                <a:lnTo>
                  <a:pt x="1359" y="296"/>
                </a:lnTo>
                <a:lnTo>
                  <a:pt x="1359" y="303"/>
                </a:lnTo>
                <a:lnTo>
                  <a:pt x="1368" y="303"/>
                </a:lnTo>
                <a:lnTo>
                  <a:pt x="1368" y="316"/>
                </a:lnTo>
                <a:lnTo>
                  <a:pt x="1426" y="316"/>
                </a:lnTo>
                <a:lnTo>
                  <a:pt x="1426" y="323"/>
                </a:lnTo>
                <a:lnTo>
                  <a:pt x="1452" y="323"/>
                </a:lnTo>
                <a:lnTo>
                  <a:pt x="1452" y="331"/>
                </a:lnTo>
                <a:lnTo>
                  <a:pt x="1500" y="331"/>
                </a:lnTo>
                <a:lnTo>
                  <a:pt x="1500" y="336"/>
                </a:lnTo>
                <a:lnTo>
                  <a:pt x="1549" y="336"/>
                </a:lnTo>
                <a:lnTo>
                  <a:pt x="1549" y="345"/>
                </a:lnTo>
                <a:lnTo>
                  <a:pt x="1584" y="345"/>
                </a:lnTo>
                <a:lnTo>
                  <a:pt x="1584" y="353"/>
                </a:lnTo>
                <a:lnTo>
                  <a:pt x="1641" y="353"/>
                </a:lnTo>
                <a:lnTo>
                  <a:pt x="1641" y="369"/>
                </a:lnTo>
                <a:lnTo>
                  <a:pt x="1652" y="369"/>
                </a:lnTo>
                <a:lnTo>
                  <a:pt x="1652" y="378"/>
                </a:lnTo>
                <a:lnTo>
                  <a:pt x="1681" y="378"/>
                </a:lnTo>
                <a:lnTo>
                  <a:pt x="1681" y="387"/>
                </a:lnTo>
                <a:lnTo>
                  <a:pt x="1714" y="387"/>
                </a:lnTo>
                <a:lnTo>
                  <a:pt x="1714" y="393"/>
                </a:lnTo>
                <a:lnTo>
                  <a:pt x="1756" y="393"/>
                </a:lnTo>
                <a:lnTo>
                  <a:pt x="1756" y="404"/>
                </a:lnTo>
                <a:lnTo>
                  <a:pt x="1797" y="404"/>
                </a:lnTo>
                <a:lnTo>
                  <a:pt x="1797" y="411"/>
                </a:lnTo>
                <a:lnTo>
                  <a:pt x="1912" y="411"/>
                </a:lnTo>
                <a:lnTo>
                  <a:pt x="1912" y="422"/>
                </a:lnTo>
                <a:lnTo>
                  <a:pt x="1971" y="422"/>
                </a:lnTo>
                <a:lnTo>
                  <a:pt x="1971" y="446"/>
                </a:lnTo>
                <a:lnTo>
                  <a:pt x="2165" y="446"/>
                </a:lnTo>
                <a:lnTo>
                  <a:pt x="2165" y="462"/>
                </a:lnTo>
                <a:lnTo>
                  <a:pt x="2209" y="462"/>
                </a:lnTo>
                <a:lnTo>
                  <a:pt x="2209" y="479"/>
                </a:lnTo>
                <a:lnTo>
                  <a:pt x="2231" y="479"/>
                </a:lnTo>
                <a:lnTo>
                  <a:pt x="2231" y="501"/>
                </a:lnTo>
                <a:lnTo>
                  <a:pt x="2244" y="501"/>
                </a:lnTo>
                <a:lnTo>
                  <a:pt x="2244" y="521"/>
                </a:lnTo>
                <a:lnTo>
                  <a:pt x="2359" y="521"/>
                </a:lnTo>
                <a:lnTo>
                  <a:pt x="2359" y="548"/>
                </a:lnTo>
                <a:lnTo>
                  <a:pt x="2400" y="548"/>
                </a:lnTo>
                <a:lnTo>
                  <a:pt x="2400" y="574"/>
                </a:lnTo>
                <a:lnTo>
                  <a:pt x="2429" y="574"/>
                </a:lnTo>
                <a:lnTo>
                  <a:pt x="2429" y="605"/>
                </a:lnTo>
                <a:lnTo>
                  <a:pt x="2433" y="605"/>
                </a:lnTo>
                <a:lnTo>
                  <a:pt x="2433" y="636"/>
                </a:lnTo>
                <a:lnTo>
                  <a:pt x="3096" y="636"/>
                </a:lnTo>
              </a:path>
            </a:pathLst>
          </a:cu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03" name="Line 616">
            <a:extLst>
              <a:ext uri="{FF2B5EF4-FFF2-40B4-BE49-F238E27FC236}">
                <a16:creationId xmlns:a16="http://schemas.microsoft.com/office/drawing/2014/main" id="{544D5EED-2808-09B4-9DE5-F83E1C5BF70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04260" y="2575032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04" name="Line 617">
            <a:extLst>
              <a:ext uri="{FF2B5EF4-FFF2-40B4-BE49-F238E27FC236}">
                <a16:creationId xmlns:a16="http://schemas.microsoft.com/office/drawing/2014/main" id="{249D4B23-B5A0-0E61-9300-85EE6C2206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87327" y="2597191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05" name="Line 618">
            <a:extLst>
              <a:ext uri="{FF2B5EF4-FFF2-40B4-BE49-F238E27FC236}">
                <a16:creationId xmlns:a16="http://schemas.microsoft.com/office/drawing/2014/main" id="{A56D9E9B-C915-9583-128A-8FB128C149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75604" y="2575032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06" name="Line 619">
            <a:extLst>
              <a:ext uri="{FF2B5EF4-FFF2-40B4-BE49-F238E27FC236}">
                <a16:creationId xmlns:a16="http://schemas.microsoft.com/office/drawing/2014/main" id="{0EFEEA84-300D-7E55-0449-604E4C1B74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54763" y="2597191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07" name="Line 620">
            <a:extLst>
              <a:ext uri="{FF2B5EF4-FFF2-40B4-BE49-F238E27FC236}">
                <a16:creationId xmlns:a16="http://schemas.microsoft.com/office/drawing/2014/main" id="{A7A4558F-BA47-A0C5-3652-7837356A03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89340" y="2575032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08" name="Line 621">
            <a:extLst>
              <a:ext uri="{FF2B5EF4-FFF2-40B4-BE49-F238E27FC236}">
                <a16:creationId xmlns:a16="http://schemas.microsoft.com/office/drawing/2014/main" id="{0A360FF1-6A0A-BC47-4660-E37E336AAF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772407" y="2597191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09" name="Line 622">
            <a:extLst>
              <a:ext uri="{FF2B5EF4-FFF2-40B4-BE49-F238E27FC236}">
                <a16:creationId xmlns:a16="http://schemas.microsoft.com/office/drawing/2014/main" id="{ACD32E38-148E-3ADF-2598-8931EACF43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75011" y="2575032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10" name="Line 623">
            <a:extLst>
              <a:ext uri="{FF2B5EF4-FFF2-40B4-BE49-F238E27FC236}">
                <a16:creationId xmlns:a16="http://schemas.microsoft.com/office/drawing/2014/main" id="{6C8361A6-4C6B-7450-1D59-23892C4CB4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758078" y="2597191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11" name="Line 624">
            <a:extLst>
              <a:ext uri="{FF2B5EF4-FFF2-40B4-BE49-F238E27FC236}">
                <a16:creationId xmlns:a16="http://schemas.microsoft.com/office/drawing/2014/main" id="{87326CB6-4277-D24A-91FE-CB8E0057F5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39546" y="2575032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12" name="Line 625">
            <a:extLst>
              <a:ext uri="{FF2B5EF4-FFF2-40B4-BE49-F238E27FC236}">
                <a16:creationId xmlns:a16="http://schemas.microsoft.com/office/drawing/2014/main" id="{5A3F24F7-54A0-A83C-A733-B42719A505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20009" y="2597191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13" name="Line 626">
            <a:extLst>
              <a:ext uri="{FF2B5EF4-FFF2-40B4-BE49-F238E27FC236}">
                <a16:creationId xmlns:a16="http://schemas.microsoft.com/office/drawing/2014/main" id="{67043784-40DD-0232-8825-51728A8109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42151" y="2575032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14" name="Line 627">
            <a:extLst>
              <a:ext uri="{FF2B5EF4-FFF2-40B4-BE49-F238E27FC236}">
                <a16:creationId xmlns:a16="http://schemas.microsoft.com/office/drawing/2014/main" id="{27086C4E-2804-5D26-9DBA-6B5ED7B085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25219" y="2597191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15" name="Line 628">
            <a:extLst>
              <a:ext uri="{FF2B5EF4-FFF2-40B4-BE49-F238E27FC236}">
                <a16:creationId xmlns:a16="http://schemas.microsoft.com/office/drawing/2014/main" id="{A7D85157-ADED-B236-7868-FD674C19DA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13495" y="2575032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16" name="Line 629">
            <a:extLst>
              <a:ext uri="{FF2B5EF4-FFF2-40B4-BE49-F238E27FC236}">
                <a16:creationId xmlns:a16="http://schemas.microsoft.com/office/drawing/2014/main" id="{77F53C0E-30EE-B25A-5675-923CF877C5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93958" y="2597191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17" name="Line 630">
            <a:extLst>
              <a:ext uri="{FF2B5EF4-FFF2-40B4-BE49-F238E27FC236}">
                <a16:creationId xmlns:a16="http://schemas.microsoft.com/office/drawing/2014/main" id="{1E42FEC6-7D2D-6B40-BF66-38E9072490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05384" y="2575032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18" name="Line 631">
            <a:extLst>
              <a:ext uri="{FF2B5EF4-FFF2-40B4-BE49-F238E27FC236}">
                <a16:creationId xmlns:a16="http://schemas.microsoft.com/office/drawing/2014/main" id="{A600DDE6-1F00-E87B-6453-8D786EE0C3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88451" y="2597191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19" name="Line 632">
            <a:extLst>
              <a:ext uri="{FF2B5EF4-FFF2-40B4-BE49-F238E27FC236}">
                <a16:creationId xmlns:a16="http://schemas.microsoft.com/office/drawing/2014/main" id="{CA792ABC-379C-0311-8A27-511EF69CC6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93661" y="2575032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20" name="Line 633">
            <a:extLst>
              <a:ext uri="{FF2B5EF4-FFF2-40B4-BE49-F238E27FC236}">
                <a16:creationId xmlns:a16="http://schemas.microsoft.com/office/drawing/2014/main" id="{B26265F8-3908-5C46-3923-6515CE845D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76728" y="2597191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21" name="Line 634">
            <a:extLst>
              <a:ext uri="{FF2B5EF4-FFF2-40B4-BE49-F238E27FC236}">
                <a16:creationId xmlns:a16="http://schemas.microsoft.com/office/drawing/2014/main" id="{BDC80B6D-F46D-40CB-ED32-C6EE502AE6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38953" y="2575032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22" name="Line 635">
            <a:extLst>
              <a:ext uri="{FF2B5EF4-FFF2-40B4-BE49-F238E27FC236}">
                <a16:creationId xmlns:a16="http://schemas.microsoft.com/office/drawing/2014/main" id="{CAC788B4-6439-7475-0F92-D74C566BB9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22021" y="2597191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23" name="Line 636">
            <a:extLst>
              <a:ext uri="{FF2B5EF4-FFF2-40B4-BE49-F238E27FC236}">
                <a16:creationId xmlns:a16="http://schemas.microsoft.com/office/drawing/2014/main" id="{3BE3917E-412F-21A5-12C6-AEE31C9FCB3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16810" y="2575032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24" name="Line 637">
            <a:extLst>
              <a:ext uri="{FF2B5EF4-FFF2-40B4-BE49-F238E27FC236}">
                <a16:creationId xmlns:a16="http://schemas.microsoft.com/office/drawing/2014/main" id="{020202DE-F45B-A7C5-0E8A-DCE7F1F9B3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98575" y="2597191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25" name="Line 638">
            <a:extLst>
              <a:ext uri="{FF2B5EF4-FFF2-40B4-BE49-F238E27FC236}">
                <a16:creationId xmlns:a16="http://schemas.microsoft.com/office/drawing/2014/main" id="{EE377953-BF55-7CD3-F6F5-3C59053812F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30843" y="2575032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26" name="Line 639">
            <a:extLst>
              <a:ext uri="{FF2B5EF4-FFF2-40B4-BE49-F238E27FC236}">
                <a16:creationId xmlns:a16="http://schemas.microsoft.com/office/drawing/2014/main" id="{CB711368-D46F-1757-4CF3-1A5FA90C96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12606" y="2597191"/>
            <a:ext cx="3517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27" name="Line 640">
            <a:extLst>
              <a:ext uri="{FF2B5EF4-FFF2-40B4-BE49-F238E27FC236}">
                <a16:creationId xmlns:a16="http://schemas.microsoft.com/office/drawing/2014/main" id="{509E5A84-95B7-112A-86E9-7D7E5FC6F7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36053" y="2575032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28" name="Line 641">
            <a:extLst>
              <a:ext uri="{FF2B5EF4-FFF2-40B4-BE49-F238E27FC236}">
                <a16:creationId xmlns:a16="http://schemas.microsoft.com/office/drawing/2014/main" id="{AD357808-B95E-EE6E-ED38-AAEDE54CCB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19120" y="2597191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29" name="Line 642">
            <a:extLst>
              <a:ext uri="{FF2B5EF4-FFF2-40B4-BE49-F238E27FC236}">
                <a16:creationId xmlns:a16="http://schemas.microsoft.com/office/drawing/2014/main" id="{43E09174-7BC1-B18A-8CD0-11EF80F0F1E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07101" y="2575032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30" name="Line 643">
            <a:extLst>
              <a:ext uri="{FF2B5EF4-FFF2-40B4-BE49-F238E27FC236}">
                <a16:creationId xmlns:a16="http://schemas.microsoft.com/office/drawing/2014/main" id="{9CCAAB67-2F64-7564-5A37-E4F318C001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90168" y="2597191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31" name="Line 644">
            <a:extLst>
              <a:ext uri="{FF2B5EF4-FFF2-40B4-BE49-F238E27FC236}">
                <a16:creationId xmlns:a16="http://schemas.microsoft.com/office/drawing/2014/main" id="{07098861-C724-3EA7-060B-891D819AC3A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90168" y="2575032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32" name="Line 645">
            <a:extLst>
              <a:ext uri="{FF2B5EF4-FFF2-40B4-BE49-F238E27FC236}">
                <a16:creationId xmlns:a16="http://schemas.microsoft.com/office/drawing/2014/main" id="{B45F97F0-05BA-57F0-AE5C-B74CCCC2A4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73233" y="2597191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33" name="Line 646">
            <a:extLst>
              <a:ext uri="{FF2B5EF4-FFF2-40B4-BE49-F238E27FC236}">
                <a16:creationId xmlns:a16="http://schemas.microsoft.com/office/drawing/2014/main" id="{125E5F09-EC35-AC87-3BCA-33AC824A9E6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83654" y="2575032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34" name="Line 647">
            <a:extLst>
              <a:ext uri="{FF2B5EF4-FFF2-40B4-BE49-F238E27FC236}">
                <a16:creationId xmlns:a16="http://schemas.microsoft.com/office/drawing/2014/main" id="{F4C4F82C-95F7-6CDD-E7D3-A2599A5B3F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64116" y="2597191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35" name="Line 648">
            <a:extLst>
              <a:ext uri="{FF2B5EF4-FFF2-40B4-BE49-F238E27FC236}">
                <a16:creationId xmlns:a16="http://schemas.microsoft.com/office/drawing/2014/main" id="{237E6C5E-BD60-7B01-7202-BDB1ACC2D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9327" y="2575032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36" name="Line 649">
            <a:extLst>
              <a:ext uri="{FF2B5EF4-FFF2-40B4-BE49-F238E27FC236}">
                <a16:creationId xmlns:a16="http://schemas.microsoft.com/office/drawing/2014/main" id="{2435F647-2AC2-A4F7-3DD4-A775993ADF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49788" y="2597191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37" name="Line 650">
            <a:extLst>
              <a:ext uri="{FF2B5EF4-FFF2-40B4-BE49-F238E27FC236}">
                <a16:creationId xmlns:a16="http://schemas.microsoft.com/office/drawing/2014/main" id="{8FF1ACEC-7A65-E1DD-1FE1-B4C405CDB6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02187" y="2575032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38" name="Line 651">
            <a:extLst>
              <a:ext uri="{FF2B5EF4-FFF2-40B4-BE49-F238E27FC236}">
                <a16:creationId xmlns:a16="http://schemas.microsoft.com/office/drawing/2014/main" id="{117EE0D1-33B1-9854-889E-72ECCACAE1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83951" y="2597191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39" name="Line 652">
            <a:extLst>
              <a:ext uri="{FF2B5EF4-FFF2-40B4-BE49-F238E27FC236}">
                <a16:creationId xmlns:a16="http://schemas.microsoft.com/office/drawing/2014/main" id="{2825AAB1-51B3-3097-2946-DE13806AA1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35460" y="2522193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40" name="Line 653">
            <a:extLst>
              <a:ext uri="{FF2B5EF4-FFF2-40B4-BE49-F238E27FC236}">
                <a16:creationId xmlns:a16="http://schemas.microsoft.com/office/drawing/2014/main" id="{BF761B93-DB72-1328-CC90-6D0678D191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18526" y="2544351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41" name="Line 654">
            <a:extLst>
              <a:ext uri="{FF2B5EF4-FFF2-40B4-BE49-F238E27FC236}">
                <a16:creationId xmlns:a16="http://schemas.microsoft.com/office/drawing/2014/main" id="{9F40B6C9-D81D-BDDF-7CC8-A39F8B838D6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30250" y="2469353"/>
            <a:ext cx="0" cy="46022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42" name="Line 655">
            <a:extLst>
              <a:ext uri="{FF2B5EF4-FFF2-40B4-BE49-F238E27FC236}">
                <a16:creationId xmlns:a16="http://schemas.microsoft.com/office/drawing/2014/main" id="{EEC44724-4292-2259-A241-6934F6F2C9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09408" y="2491511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43" name="Line 656">
            <a:extLst>
              <a:ext uri="{FF2B5EF4-FFF2-40B4-BE49-F238E27FC236}">
                <a16:creationId xmlns:a16="http://schemas.microsoft.com/office/drawing/2014/main" id="{6BEACF3B-B092-E8B0-191B-07F5E43C7A6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97686" y="2469353"/>
            <a:ext cx="0" cy="46022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44" name="Line 657">
            <a:extLst>
              <a:ext uri="{FF2B5EF4-FFF2-40B4-BE49-F238E27FC236}">
                <a16:creationId xmlns:a16="http://schemas.microsoft.com/office/drawing/2014/main" id="{DB82D3BC-5A99-021F-A573-B02CF5C696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78149" y="2491511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45" name="Line 658">
            <a:extLst>
              <a:ext uri="{FF2B5EF4-FFF2-40B4-BE49-F238E27FC236}">
                <a16:creationId xmlns:a16="http://schemas.microsoft.com/office/drawing/2014/main" id="{0EFA4D28-4915-4140-20D4-CC6D293AE5E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01594" y="2469353"/>
            <a:ext cx="0" cy="46022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46" name="Line 659">
            <a:extLst>
              <a:ext uri="{FF2B5EF4-FFF2-40B4-BE49-F238E27FC236}">
                <a16:creationId xmlns:a16="http://schemas.microsoft.com/office/drawing/2014/main" id="{F4849835-2ABB-E302-B02E-9DAB42D150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83359" y="2491511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47" name="Line 660">
            <a:extLst>
              <a:ext uri="{FF2B5EF4-FFF2-40B4-BE49-F238E27FC236}">
                <a16:creationId xmlns:a16="http://schemas.microsoft.com/office/drawing/2014/main" id="{09B78DDD-31DB-39DD-2DB7-6EB1124518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23737" y="2469353"/>
            <a:ext cx="0" cy="46022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48" name="Line 661">
            <a:extLst>
              <a:ext uri="{FF2B5EF4-FFF2-40B4-BE49-F238E27FC236}">
                <a16:creationId xmlns:a16="http://schemas.microsoft.com/office/drawing/2014/main" id="{A8713FCD-DD61-1F35-D662-2186A9D00D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04200" y="2491511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49" name="Line 662">
            <a:extLst>
              <a:ext uri="{FF2B5EF4-FFF2-40B4-BE49-F238E27FC236}">
                <a16:creationId xmlns:a16="http://schemas.microsoft.com/office/drawing/2014/main" id="{812923BC-60BF-5916-5944-6D9EBBC115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3359" y="2419923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50" name="Line 663">
            <a:extLst>
              <a:ext uri="{FF2B5EF4-FFF2-40B4-BE49-F238E27FC236}">
                <a16:creationId xmlns:a16="http://schemas.microsoft.com/office/drawing/2014/main" id="{9D741DA7-7C09-FC5F-9F6D-6E948E2A8F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66425" y="2447194"/>
            <a:ext cx="3517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51" name="Line 664">
            <a:extLst>
              <a:ext uri="{FF2B5EF4-FFF2-40B4-BE49-F238E27FC236}">
                <a16:creationId xmlns:a16="http://schemas.microsoft.com/office/drawing/2014/main" id="{33D464DF-4E95-DA4F-9FEA-A87E24EE3FF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49493" y="2419923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52" name="Line 665">
            <a:extLst>
              <a:ext uri="{FF2B5EF4-FFF2-40B4-BE49-F238E27FC236}">
                <a16:creationId xmlns:a16="http://schemas.microsoft.com/office/drawing/2014/main" id="{F15C78D8-F2AE-EE53-1B25-922E416E9B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32558" y="2447194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53" name="Line 666">
            <a:extLst>
              <a:ext uri="{FF2B5EF4-FFF2-40B4-BE49-F238E27FC236}">
                <a16:creationId xmlns:a16="http://schemas.microsoft.com/office/drawing/2014/main" id="{3C606DB3-4E72-1AEC-CE86-A052B4E51BA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37769" y="2379014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54" name="Line 667">
            <a:extLst>
              <a:ext uri="{FF2B5EF4-FFF2-40B4-BE49-F238E27FC236}">
                <a16:creationId xmlns:a16="http://schemas.microsoft.com/office/drawing/2014/main" id="{5819D110-3B75-66B2-B6E7-3B6D1EBF06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20837" y="2401173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55" name="Line 668">
            <a:extLst>
              <a:ext uri="{FF2B5EF4-FFF2-40B4-BE49-F238E27FC236}">
                <a16:creationId xmlns:a16="http://schemas.microsoft.com/office/drawing/2014/main" id="{5E7F7399-0CF8-0177-BE74-11538A276C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15626" y="2379014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56" name="Line 669">
            <a:extLst>
              <a:ext uri="{FF2B5EF4-FFF2-40B4-BE49-F238E27FC236}">
                <a16:creationId xmlns:a16="http://schemas.microsoft.com/office/drawing/2014/main" id="{630AE8CF-B286-E7B3-B948-9B513609C9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97390" y="2401173"/>
            <a:ext cx="3517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57" name="Line 670">
            <a:extLst>
              <a:ext uri="{FF2B5EF4-FFF2-40B4-BE49-F238E27FC236}">
                <a16:creationId xmlns:a16="http://schemas.microsoft.com/office/drawing/2014/main" id="{6F04322B-71FA-1B3F-D0A1-93E814EFFBEB}"/>
              </a:ext>
            </a:extLst>
          </p:cNvPr>
          <p:cNvSpPr>
            <a:spLocks noChangeShapeType="1"/>
          </p:cNvSpPr>
          <p:nvPr/>
        </p:nvSpPr>
        <p:spPr bwMode="auto">
          <a:xfrm>
            <a:off x="9975246" y="2379014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58" name="Line 671">
            <a:extLst>
              <a:ext uri="{FF2B5EF4-FFF2-40B4-BE49-F238E27FC236}">
                <a16:creationId xmlns:a16="http://schemas.microsoft.com/office/drawing/2014/main" id="{42ABB339-C95C-88DF-9DD2-D829276B27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54406" y="2401173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59" name="Line 672">
            <a:extLst>
              <a:ext uri="{FF2B5EF4-FFF2-40B4-BE49-F238E27FC236}">
                <a16:creationId xmlns:a16="http://schemas.microsoft.com/office/drawing/2014/main" id="{A7AE103A-D986-EA38-11D3-8328682BFC70}"/>
              </a:ext>
            </a:extLst>
          </p:cNvPr>
          <p:cNvSpPr>
            <a:spLocks noChangeShapeType="1"/>
          </p:cNvSpPr>
          <p:nvPr/>
        </p:nvSpPr>
        <p:spPr bwMode="auto">
          <a:xfrm>
            <a:off x="9943986" y="2379014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60" name="Line 673">
            <a:extLst>
              <a:ext uri="{FF2B5EF4-FFF2-40B4-BE49-F238E27FC236}">
                <a16:creationId xmlns:a16="http://schemas.microsoft.com/office/drawing/2014/main" id="{8C78BC78-362E-975A-A7E3-9254CB60E1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25749" y="2401173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61" name="Line 674">
            <a:extLst>
              <a:ext uri="{FF2B5EF4-FFF2-40B4-BE49-F238E27FC236}">
                <a16:creationId xmlns:a16="http://schemas.microsoft.com/office/drawing/2014/main" id="{3A958C7D-053A-81C4-3543-B70EA766614F}"/>
              </a:ext>
            </a:extLst>
          </p:cNvPr>
          <p:cNvSpPr>
            <a:spLocks noChangeShapeType="1"/>
          </p:cNvSpPr>
          <p:nvPr/>
        </p:nvSpPr>
        <p:spPr bwMode="auto">
          <a:xfrm>
            <a:off x="9929658" y="2379014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62" name="Line 675">
            <a:extLst>
              <a:ext uri="{FF2B5EF4-FFF2-40B4-BE49-F238E27FC236}">
                <a16:creationId xmlns:a16="http://schemas.microsoft.com/office/drawing/2014/main" id="{1132AA58-56E8-B631-9190-A0F3A54467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11422" y="2401173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63" name="Line 676">
            <a:extLst>
              <a:ext uri="{FF2B5EF4-FFF2-40B4-BE49-F238E27FC236}">
                <a16:creationId xmlns:a16="http://schemas.microsoft.com/office/drawing/2014/main" id="{EBD836E3-2E7E-DBC8-E514-CB211FA5CAEC}"/>
              </a:ext>
            </a:extLst>
          </p:cNvPr>
          <p:cNvSpPr>
            <a:spLocks noChangeShapeType="1"/>
          </p:cNvSpPr>
          <p:nvPr/>
        </p:nvSpPr>
        <p:spPr bwMode="auto">
          <a:xfrm>
            <a:off x="9854110" y="2307425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64" name="Line 677">
            <a:extLst>
              <a:ext uri="{FF2B5EF4-FFF2-40B4-BE49-F238E27FC236}">
                <a16:creationId xmlns:a16="http://schemas.microsoft.com/office/drawing/2014/main" id="{5801B85D-FE62-217F-9CD4-E4B1DDE2C5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34570" y="2329584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65" name="Line 678">
            <a:extLst>
              <a:ext uri="{FF2B5EF4-FFF2-40B4-BE49-F238E27FC236}">
                <a16:creationId xmlns:a16="http://schemas.microsoft.com/office/drawing/2014/main" id="{5E13A752-5C49-255B-1348-0FF4C7D3BBDB}"/>
              </a:ext>
            </a:extLst>
          </p:cNvPr>
          <p:cNvSpPr>
            <a:spLocks noChangeShapeType="1"/>
          </p:cNvSpPr>
          <p:nvPr/>
        </p:nvSpPr>
        <p:spPr bwMode="auto">
          <a:xfrm>
            <a:off x="9858018" y="2307425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66" name="Line 679">
            <a:extLst>
              <a:ext uri="{FF2B5EF4-FFF2-40B4-BE49-F238E27FC236}">
                <a16:creationId xmlns:a16="http://schemas.microsoft.com/office/drawing/2014/main" id="{26CC8979-09AC-34F4-3BD4-2A9231C50A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39781" y="2329584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67" name="Line 680">
            <a:extLst>
              <a:ext uri="{FF2B5EF4-FFF2-40B4-BE49-F238E27FC236}">
                <a16:creationId xmlns:a16="http://schemas.microsoft.com/office/drawing/2014/main" id="{AB6CDCF7-69EF-E9E6-CB61-870F73CCAE95}"/>
              </a:ext>
            </a:extLst>
          </p:cNvPr>
          <p:cNvSpPr>
            <a:spLocks noChangeShapeType="1"/>
          </p:cNvSpPr>
          <p:nvPr/>
        </p:nvSpPr>
        <p:spPr bwMode="auto">
          <a:xfrm>
            <a:off x="9863228" y="2307425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68" name="Line 681">
            <a:extLst>
              <a:ext uri="{FF2B5EF4-FFF2-40B4-BE49-F238E27FC236}">
                <a16:creationId xmlns:a16="http://schemas.microsoft.com/office/drawing/2014/main" id="{575788D2-936D-B02D-B6DA-D53796C544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46295" y="2329584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69" name="Line 682">
            <a:extLst>
              <a:ext uri="{FF2B5EF4-FFF2-40B4-BE49-F238E27FC236}">
                <a16:creationId xmlns:a16="http://schemas.microsoft.com/office/drawing/2014/main" id="{62EE4B97-8AE2-60C8-A351-0C2FBE1705C4}"/>
              </a:ext>
            </a:extLst>
          </p:cNvPr>
          <p:cNvSpPr>
            <a:spLocks noChangeShapeType="1"/>
          </p:cNvSpPr>
          <p:nvPr/>
        </p:nvSpPr>
        <p:spPr bwMode="auto">
          <a:xfrm>
            <a:off x="9829361" y="2276743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70" name="Line 683">
            <a:extLst>
              <a:ext uri="{FF2B5EF4-FFF2-40B4-BE49-F238E27FC236}">
                <a16:creationId xmlns:a16="http://schemas.microsoft.com/office/drawing/2014/main" id="{FDC97877-EDAD-788E-5DDF-84D4F8562F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11125" y="2300606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71" name="Line 684">
            <a:extLst>
              <a:ext uri="{FF2B5EF4-FFF2-40B4-BE49-F238E27FC236}">
                <a16:creationId xmlns:a16="http://schemas.microsoft.com/office/drawing/2014/main" id="{8DC6BF5F-9F8C-1927-8330-06DCFF445960}"/>
              </a:ext>
            </a:extLst>
          </p:cNvPr>
          <p:cNvSpPr>
            <a:spLocks noChangeShapeType="1"/>
          </p:cNvSpPr>
          <p:nvPr/>
        </p:nvSpPr>
        <p:spPr bwMode="auto">
          <a:xfrm>
            <a:off x="9817639" y="2276743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72" name="Line 685">
            <a:extLst>
              <a:ext uri="{FF2B5EF4-FFF2-40B4-BE49-F238E27FC236}">
                <a16:creationId xmlns:a16="http://schemas.microsoft.com/office/drawing/2014/main" id="{E0A8A4D4-3D09-8317-2B81-732F06EB4A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00706" y="2300606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73" name="Line 686">
            <a:extLst>
              <a:ext uri="{FF2B5EF4-FFF2-40B4-BE49-F238E27FC236}">
                <a16:creationId xmlns:a16="http://schemas.microsoft.com/office/drawing/2014/main" id="{7D82E2EA-B10A-AB6E-97CD-B81C1CC55072}"/>
              </a:ext>
            </a:extLst>
          </p:cNvPr>
          <p:cNvSpPr>
            <a:spLocks noChangeShapeType="1"/>
          </p:cNvSpPr>
          <p:nvPr/>
        </p:nvSpPr>
        <p:spPr bwMode="auto">
          <a:xfrm>
            <a:off x="9791588" y="2276743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74" name="Line 687">
            <a:extLst>
              <a:ext uri="{FF2B5EF4-FFF2-40B4-BE49-F238E27FC236}">
                <a16:creationId xmlns:a16="http://schemas.microsoft.com/office/drawing/2014/main" id="{F8AABDAD-5AA7-ED4F-514F-05FC4B03CE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72050" y="2300606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75" name="Line 688">
            <a:extLst>
              <a:ext uri="{FF2B5EF4-FFF2-40B4-BE49-F238E27FC236}">
                <a16:creationId xmlns:a16="http://schemas.microsoft.com/office/drawing/2014/main" id="{308C9CD3-C96F-388C-2457-1560E552CD81}"/>
              </a:ext>
            </a:extLst>
          </p:cNvPr>
          <p:cNvSpPr>
            <a:spLocks noChangeShapeType="1"/>
          </p:cNvSpPr>
          <p:nvPr/>
        </p:nvSpPr>
        <p:spPr bwMode="auto">
          <a:xfrm>
            <a:off x="9794193" y="2276743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76" name="Line 689">
            <a:extLst>
              <a:ext uri="{FF2B5EF4-FFF2-40B4-BE49-F238E27FC236}">
                <a16:creationId xmlns:a16="http://schemas.microsoft.com/office/drawing/2014/main" id="{A0C86131-33EF-C65C-4FDD-3C98A553C5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74654" y="2300606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77" name="Line 690">
            <a:extLst>
              <a:ext uri="{FF2B5EF4-FFF2-40B4-BE49-F238E27FC236}">
                <a16:creationId xmlns:a16="http://schemas.microsoft.com/office/drawing/2014/main" id="{864B470F-A1EF-3D5C-EBC3-AC69DD2FF38E}"/>
              </a:ext>
            </a:extLst>
          </p:cNvPr>
          <p:cNvSpPr>
            <a:spLocks noChangeShapeType="1"/>
          </p:cNvSpPr>
          <p:nvPr/>
        </p:nvSpPr>
        <p:spPr bwMode="auto">
          <a:xfrm>
            <a:off x="9800706" y="2276743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78" name="Line 691">
            <a:extLst>
              <a:ext uri="{FF2B5EF4-FFF2-40B4-BE49-F238E27FC236}">
                <a16:creationId xmlns:a16="http://schemas.microsoft.com/office/drawing/2014/main" id="{8C5E26FE-833C-1E78-4BD5-6848E804D6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79864" y="2300606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79" name="Line 692">
            <a:extLst>
              <a:ext uri="{FF2B5EF4-FFF2-40B4-BE49-F238E27FC236}">
                <a16:creationId xmlns:a16="http://schemas.microsoft.com/office/drawing/2014/main" id="{DC220538-9F21-034A-8B81-4654765BB393}"/>
              </a:ext>
            </a:extLst>
          </p:cNvPr>
          <p:cNvSpPr>
            <a:spLocks noChangeShapeType="1"/>
          </p:cNvSpPr>
          <p:nvPr/>
        </p:nvSpPr>
        <p:spPr bwMode="auto">
          <a:xfrm>
            <a:off x="9811125" y="2276743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80" name="Line 693">
            <a:extLst>
              <a:ext uri="{FF2B5EF4-FFF2-40B4-BE49-F238E27FC236}">
                <a16:creationId xmlns:a16="http://schemas.microsoft.com/office/drawing/2014/main" id="{BF90A876-5411-F2F9-4B0D-3113525667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94193" y="2300606"/>
            <a:ext cx="3517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81" name="Line 694">
            <a:extLst>
              <a:ext uri="{FF2B5EF4-FFF2-40B4-BE49-F238E27FC236}">
                <a16:creationId xmlns:a16="http://schemas.microsoft.com/office/drawing/2014/main" id="{FF8C5FC6-8218-614B-1AE2-A318AF51CE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768142" y="2251176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82" name="Line 695">
            <a:extLst>
              <a:ext uri="{FF2B5EF4-FFF2-40B4-BE49-F238E27FC236}">
                <a16:creationId xmlns:a16="http://schemas.microsoft.com/office/drawing/2014/main" id="{7A31ECE7-C39A-9121-4486-EFD81F5EB4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51207" y="2273334"/>
            <a:ext cx="3517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83" name="Line 696">
            <a:extLst>
              <a:ext uri="{FF2B5EF4-FFF2-40B4-BE49-F238E27FC236}">
                <a16:creationId xmlns:a16="http://schemas.microsoft.com/office/drawing/2014/main" id="{894506AF-0769-0C36-A30E-1C1837638C65}"/>
              </a:ext>
            </a:extLst>
          </p:cNvPr>
          <p:cNvSpPr>
            <a:spLocks noChangeShapeType="1"/>
          </p:cNvSpPr>
          <p:nvPr/>
        </p:nvSpPr>
        <p:spPr bwMode="auto">
          <a:xfrm>
            <a:off x="9736881" y="2251176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84" name="Line 697">
            <a:extLst>
              <a:ext uri="{FF2B5EF4-FFF2-40B4-BE49-F238E27FC236}">
                <a16:creationId xmlns:a16="http://schemas.microsoft.com/office/drawing/2014/main" id="{B1D132EA-0202-F96E-B4F7-B676E02766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17342" y="2273334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85" name="Line 698">
            <a:extLst>
              <a:ext uri="{FF2B5EF4-FFF2-40B4-BE49-F238E27FC236}">
                <a16:creationId xmlns:a16="http://schemas.microsoft.com/office/drawing/2014/main" id="{46E2CE24-D9D1-D335-267A-FB4BB30F57DB}"/>
              </a:ext>
            </a:extLst>
          </p:cNvPr>
          <p:cNvSpPr>
            <a:spLocks noChangeShapeType="1"/>
          </p:cNvSpPr>
          <p:nvPr/>
        </p:nvSpPr>
        <p:spPr bwMode="auto">
          <a:xfrm>
            <a:off x="9731670" y="2251176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86" name="Line 699">
            <a:extLst>
              <a:ext uri="{FF2B5EF4-FFF2-40B4-BE49-F238E27FC236}">
                <a16:creationId xmlns:a16="http://schemas.microsoft.com/office/drawing/2014/main" id="{19C359BC-480D-BD43-CE7B-A1F578FA25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13435" y="2273334"/>
            <a:ext cx="3517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87" name="Line 700">
            <a:extLst>
              <a:ext uri="{FF2B5EF4-FFF2-40B4-BE49-F238E27FC236}">
                <a16:creationId xmlns:a16="http://schemas.microsoft.com/office/drawing/2014/main" id="{E34D7BDE-9628-F7FA-3357-5DE9D637510C}"/>
              </a:ext>
            </a:extLst>
          </p:cNvPr>
          <p:cNvSpPr>
            <a:spLocks noChangeShapeType="1"/>
          </p:cNvSpPr>
          <p:nvPr/>
        </p:nvSpPr>
        <p:spPr bwMode="auto">
          <a:xfrm>
            <a:off x="9739486" y="2251176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88" name="Line 701">
            <a:extLst>
              <a:ext uri="{FF2B5EF4-FFF2-40B4-BE49-F238E27FC236}">
                <a16:creationId xmlns:a16="http://schemas.microsoft.com/office/drawing/2014/main" id="{3243A6BD-7878-53C0-CEB5-103C6EFDD3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22551" y="2273334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89" name="Line 702">
            <a:extLst>
              <a:ext uri="{FF2B5EF4-FFF2-40B4-BE49-F238E27FC236}">
                <a16:creationId xmlns:a16="http://schemas.microsoft.com/office/drawing/2014/main" id="{105B6896-A510-71FE-C904-6F3F96079B4A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0829" y="2251176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90" name="Line 703">
            <a:extLst>
              <a:ext uri="{FF2B5EF4-FFF2-40B4-BE49-F238E27FC236}">
                <a16:creationId xmlns:a16="http://schemas.microsoft.com/office/drawing/2014/main" id="{013A1862-7E3B-6B11-F317-5164E85F7E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91292" y="2273334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91" name="Line 704">
            <a:extLst>
              <a:ext uri="{FF2B5EF4-FFF2-40B4-BE49-F238E27FC236}">
                <a16:creationId xmlns:a16="http://schemas.microsoft.com/office/drawing/2014/main" id="{EBCADE6B-7EB4-A49B-4E0C-F753ABD37CB2}"/>
              </a:ext>
            </a:extLst>
          </p:cNvPr>
          <p:cNvSpPr>
            <a:spLocks noChangeShapeType="1"/>
          </p:cNvSpPr>
          <p:nvPr/>
        </p:nvSpPr>
        <p:spPr bwMode="auto">
          <a:xfrm>
            <a:off x="9705620" y="2251176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92" name="Line 705">
            <a:extLst>
              <a:ext uri="{FF2B5EF4-FFF2-40B4-BE49-F238E27FC236}">
                <a16:creationId xmlns:a16="http://schemas.microsoft.com/office/drawing/2014/main" id="{A5903391-B521-ECBD-24DE-138F9683FD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84778" y="2273334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93" name="Line 706">
            <a:extLst>
              <a:ext uri="{FF2B5EF4-FFF2-40B4-BE49-F238E27FC236}">
                <a16:creationId xmlns:a16="http://schemas.microsoft.com/office/drawing/2014/main" id="{5E9F3562-50BC-15B6-6C36-882D7C4ADED8}"/>
              </a:ext>
            </a:extLst>
          </p:cNvPr>
          <p:cNvSpPr>
            <a:spLocks noChangeShapeType="1"/>
          </p:cNvSpPr>
          <p:nvPr/>
        </p:nvSpPr>
        <p:spPr bwMode="auto">
          <a:xfrm>
            <a:off x="9682174" y="2251176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94" name="Line 707">
            <a:extLst>
              <a:ext uri="{FF2B5EF4-FFF2-40B4-BE49-F238E27FC236}">
                <a16:creationId xmlns:a16="http://schemas.microsoft.com/office/drawing/2014/main" id="{4FCE441F-C662-A144-B9FE-CF62698796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65239" y="2273334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95" name="Line 708">
            <a:extLst>
              <a:ext uri="{FF2B5EF4-FFF2-40B4-BE49-F238E27FC236}">
                <a16:creationId xmlns:a16="http://schemas.microsoft.com/office/drawing/2014/main" id="{51C86203-5ADF-A9D0-EB41-6FE693A73565}"/>
              </a:ext>
            </a:extLst>
          </p:cNvPr>
          <p:cNvSpPr>
            <a:spLocks noChangeShapeType="1"/>
          </p:cNvSpPr>
          <p:nvPr/>
        </p:nvSpPr>
        <p:spPr bwMode="auto">
          <a:xfrm>
            <a:off x="9674358" y="2251176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96" name="Line 709">
            <a:extLst>
              <a:ext uri="{FF2B5EF4-FFF2-40B4-BE49-F238E27FC236}">
                <a16:creationId xmlns:a16="http://schemas.microsoft.com/office/drawing/2014/main" id="{855240F2-8D21-712C-3A2C-0BADDAD2C7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56122" y="2273334"/>
            <a:ext cx="3517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97" name="Line 710">
            <a:extLst>
              <a:ext uri="{FF2B5EF4-FFF2-40B4-BE49-F238E27FC236}">
                <a16:creationId xmlns:a16="http://schemas.microsoft.com/office/drawing/2014/main" id="{B23996BB-B8BD-1838-0482-73E41496E6BC}"/>
              </a:ext>
            </a:extLst>
          </p:cNvPr>
          <p:cNvSpPr>
            <a:spLocks noChangeShapeType="1"/>
          </p:cNvSpPr>
          <p:nvPr/>
        </p:nvSpPr>
        <p:spPr bwMode="auto">
          <a:xfrm>
            <a:off x="9633979" y="2251176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98" name="Line 711">
            <a:extLst>
              <a:ext uri="{FF2B5EF4-FFF2-40B4-BE49-F238E27FC236}">
                <a16:creationId xmlns:a16="http://schemas.microsoft.com/office/drawing/2014/main" id="{D71BAEB8-48B0-F650-F765-6C57F44121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13138" y="2273334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99" name="Line 712">
            <a:extLst>
              <a:ext uri="{FF2B5EF4-FFF2-40B4-BE49-F238E27FC236}">
                <a16:creationId xmlns:a16="http://schemas.microsoft.com/office/drawing/2014/main" id="{BE568706-AEC3-2111-16F0-35849C15E0E5}"/>
              </a:ext>
            </a:extLst>
          </p:cNvPr>
          <p:cNvSpPr>
            <a:spLocks noChangeShapeType="1"/>
          </p:cNvSpPr>
          <p:nvPr/>
        </p:nvSpPr>
        <p:spPr bwMode="auto">
          <a:xfrm>
            <a:off x="9598810" y="2251176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00" name="Line 713">
            <a:extLst>
              <a:ext uri="{FF2B5EF4-FFF2-40B4-BE49-F238E27FC236}">
                <a16:creationId xmlns:a16="http://schemas.microsoft.com/office/drawing/2014/main" id="{92043330-DA9C-6214-4954-9DBB8C8926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81876" y="2273334"/>
            <a:ext cx="3517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01" name="Line 714">
            <a:extLst>
              <a:ext uri="{FF2B5EF4-FFF2-40B4-BE49-F238E27FC236}">
                <a16:creationId xmlns:a16="http://schemas.microsoft.com/office/drawing/2014/main" id="{54520822-3337-0042-FAF1-2A39A22F5ED5}"/>
              </a:ext>
            </a:extLst>
          </p:cNvPr>
          <p:cNvSpPr>
            <a:spLocks noChangeShapeType="1"/>
          </p:cNvSpPr>
          <p:nvPr/>
        </p:nvSpPr>
        <p:spPr bwMode="auto">
          <a:xfrm>
            <a:off x="9590995" y="2251176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02" name="Line 715">
            <a:extLst>
              <a:ext uri="{FF2B5EF4-FFF2-40B4-BE49-F238E27FC236}">
                <a16:creationId xmlns:a16="http://schemas.microsoft.com/office/drawing/2014/main" id="{291DB576-38AF-F9A4-ADBE-746FA2B828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74062" y="2273334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03" name="Line 716">
            <a:extLst>
              <a:ext uri="{FF2B5EF4-FFF2-40B4-BE49-F238E27FC236}">
                <a16:creationId xmlns:a16="http://schemas.microsoft.com/office/drawing/2014/main" id="{7BE5DAFF-2CF4-BAD3-8188-5F199E45E9FF}"/>
              </a:ext>
            </a:extLst>
          </p:cNvPr>
          <p:cNvSpPr>
            <a:spLocks noChangeShapeType="1"/>
          </p:cNvSpPr>
          <p:nvPr/>
        </p:nvSpPr>
        <p:spPr bwMode="auto">
          <a:xfrm>
            <a:off x="9593599" y="2251176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04" name="Line 717">
            <a:extLst>
              <a:ext uri="{FF2B5EF4-FFF2-40B4-BE49-F238E27FC236}">
                <a16:creationId xmlns:a16="http://schemas.microsoft.com/office/drawing/2014/main" id="{269721C2-D16C-BF44-65EE-4A01AE332C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76666" y="2273334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05" name="Line 718">
            <a:extLst>
              <a:ext uri="{FF2B5EF4-FFF2-40B4-BE49-F238E27FC236}">
                <a16:creationId xmlns:a16="http://schemas.microsoft.com/office/drawing/2014/main" id="{90E03E35-20DC-2A22-BFF7-E8B686313798}"/>
              </a:ext>
            </a:extLst>
          </p:cNvPr>
          <p:cNvSpPr>
            <a:spLocks noChangeShapeType="1"/>
          </p:cNvSpPr>
          <p:nvPr/>
        </p:nvSpPr>
        <p:spPr bwMode="auto">
          <a:xfrm>
            <a:off x="9584482" y="2251176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06" name="Line 719">
            <a:extLst>
              <a:ext uri="{FF2B5EF4-FFF2-40B4-BE49-F238E27FC236}">
                <a16:creationId xmlns:a16="http://schemas.microsoft.com/office/drawing/2014/main" id="{72F4AB7D-84CE-3DFC-A06B-72BA7AF941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67550" y="2273334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07" name="Line 720">
            <a:extLst>
              <a:ext uri="{FF2B5EF4-FFF2-40B4-BE49-F238E27FC236}">
                <a16:creationId xmlns:a16="http://schemas.microsoft.com/office/drawing/2014/main" id="{98BBE0DC-F394-956D-35B7-169097D19018}"/>
              </a:ext>
            </a:extLst>
          </p:cNvPr>
          <p:cNvSpPr>
            <a:spLocks noChangeShapeType="1"/>
          </p:cNvSpPr>
          <p:nvPr/>
        </p:nvSpPr>
        <p:spPr bwMode="auto">
          <a:xfrm>
            <a:off x="9559734" y="2251176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08" name="Line 721">
            <a:extLst>
              <a:ext uri="{FF2B5EF4-FFF2-40B4-BE49-F238E27FC236}">
                <a16:creationId xmlns:a16="http://schemas.microsoft.com/office/drawing/2014/main" id="{BC88B1F4-5906-608C-8FFB-9B5A7DF306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38893" y="2273334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09" name="Line 722">
            <a:extLst>
              <a:ext uri="{FF2B5EF4-FFF2-40B4-BE49-F238E27FC236}">
                <a16:creationId xmlns:a16="http://schemas.microsoft.com/office/drawing/2014/main" id="{D15CA414-5C21-A01D-C409-3B4F320017E4}"/>
              </a:ext>
            </a:extLst>
          </p:cNvPr>
          <p:cNvSpPr>
            <a:spLocks noChangeShapeType="1"/>
          </p:cNvSpPr>
          <p:nvPr/>
        </p:nvSpPr>
        <p:spPr bwMode="auto">
          <a:xfrm>
            <a:off x="9538893" y="2251176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10" name="Line 723">
            <a:extLst>
              <a:ext uri="{FF2B5EF4-FFF2-40B4-BE49-F238E27FC236}">
                <a16:creationId xmlns:a16="http://schemas.microsoft.com/office/drawing/2014/main" id="{F9EFC663-BEA8-B434-C593-AB711C3870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21960" y="2273334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11" name="Line 724">
            <a:extLst>
              <a:ext uri="{FF2B5EF4-FFF2-40B4-BE49-F238E27FC236}">
                <a16:creationId xmlns:a16="http://schemas.microsoft.com/office/drawing/2014/main" id="{1CF0CED6-8346-3AC0-9C1D-A34F6C98F7C5}"/>
              </a:ext>
            </a:extLst>
          </p:cNvPr>
          <p:cNvSpPr>
            <a:spLocks noChangeShapeType="1"/>
          </p:cNvSpPr>
          <p:nvPr/>
        </p:nvSpPr>
        <p:spPr bwMode="auto">
          <a:xfrm>
            <a:off x="9545405" y="2251176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12" name="Line 725">
            <a:extLst>
              <a:ext uri="{FF2B5EF4-FFF2-40B4-BE49-F238E27FC236}">
                <a16:creationId xmlns:a16="http://schemas.microsoft.com/office/drawing/2014/main" id="{80090D63-7373-BC7D-A31D-C8B91942CB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27169" y="2273334"/>
            <a:ext cx="3517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13" name="Line 726">
            <a:extLst>
              <a:ext uri="{FF2B5EF4-FFF2-40B4-BE49-F238E27FC236}">
                <a16:creationId xmlns:a16="http://schemas.microsoft.com/office/drawing/2014/main" id="{5041B620-34D8-F169-CA9C-A9D588932B5A}"/>
              </a:ext>
            </a:extLst>
          </p:cNvPr>
          <p:cNvSpPr>
            <a:spLocks noChangeShapeType="1"/>
          </p:cNvSpPr>
          <p:nvPr/>
        </p:nvSpPr>
        <p:spPr bwMode="auto">
          <a:xfrm>
            <a:off x="9510238" y="2210268"/>
            <a:ext cx="0" cy="4772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14" name="Line 727">
            <a:extLst>
              <a:ext uri="{FF2B5EF4-FFF2-40B4-BE49-F238E27FC236}">
                <a16:creationId xmlns:a16="http://schemas.microsoft.com/office/drawing/2014/main" id="{39AF0BB0-31DF-4626-B631-367A66421C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93303" y="2235836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15" name="Line 728">
            <a:extLst>
              <a:ext uri="{FF2B5EF4-FFF2-40B4-BE49-F238E27FC236}">
                <a16:creationId xmlns:a16="http://schemas.microsoft.com/office/drawing/2014/main" id="{4AE11662-E537-82AB-F014-4CD5871B6DB4}"/>
              </a:ext>
            </a:extLst>
          </p:cNvPr>
          <p:cNvSpPr>
            <a:spLocks noChangeShapeType="1"/>
          </p:cNvSpPr>
          <p:nvPr/>
        </p:nvSpPr>
        <p:spPr bwMode="auto">
          <a:xfrm>
            <a:off x="9488094" y="2210268"/>
            <a:ext cx="0" cy="4772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16" name="Line 729">
            <a:extLst>
              <a:ext uri="{FF2B5EF4-FFF2-40B4-BE49-F238E27FC236}">
                <a16:creationId xmlns:a16="http://schemas.microsoft.com/office/drawing/2014/main" id="{D5F33638-BAEC-C706-5512-486F99D234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67252" y="2235836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17" name="Line 730">
            <a:extLst>
              <a:ext uri="{FF2B5EF4-FFF2-40B4-BE49-F238E27FC236}">
                <a16:creationId xmlns:a16="http://schemas.microsoft.com/office/drawing/2014/main" id="{9069899E-94B6-010B-B3EE-CB9F4CE19C6A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976" y="2210268"/>
            <a:ext cx="0" cy="4772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18" name="Line 731">
            <a:extLst>
              <a:ext uri="{FF2B5EF4-FFF2-40B4-BE49-F238E27FC236}">
                <a16:creationId xmlns:a16="http://schemas.microsoft.com/office/drawing/2014/main" id="{C4B396B1-EFF7-5899-3156-283EB9F701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62042" y="2235836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19" name="Line 732">
            <a:extLst>
              <a:ext uri="{FF2B5EF4-FFF2-40B4-BE49-F238E27FC236}">
                <a16:creationId xmlns:a16="http://schemas.microsoft.com/office/drawing/2014/main" id="{67A6BF7F-436A-3F4C-CD42-E39AD1276ACA}"/>
              </a:ext>
            </a:extLst>
          </p:cNvPr>
          <p:cNvSpPr>
            <a:spLocks noChangeShapeType="1"/>
          </p:cNvSpPr>
          <p:nvPr/>
        </p:nvSpPr>
        <p:spPr bwMode="auto">
          <a:xfrm>
            <a:off x="9445110" y="2191518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20" name="Line 733">
            <a:extLst>
              <a:ext uri="{FF2B5EF4-FFF2-40B4-BE49-F238E27FC236}">
                <a16:creationId xmlns:a16="http://schemas.microsoft.com/office/drawing/2014/main" id="{19E35E52-3838-12FF-B0F8-B910FC8C32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26873" y="2213677"/>
            <a:ext cx="3517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21" name="Line 734">
            <a:extLst>
              <a:ext uri="{FF2B5EF4-FFF2-40B4-BE49-F238E27FC236}">
                <a16:creationId xmlns:a16="http://schemas.microsoft.com/office/drawing/2014/main" id="{8BBBA12C-E894-7816-C140-C74335DB58D1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6873" y="2191518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22" name="Line 735">
            <a:extLst>
              <a:ext uri="{FF2B5EF4-FFF2-40B4-BE49-F238E27FC236}">
                <a16:creationId xmlns:a16="http://schemas.microsoft.com/office/drawing/2014/main" id="{DFEC72E5-1AB3-D2FF-CED6-09E0E9CC65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07335" y="2213677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23" name="Line 736">
            <a:extLst>
              <a:ext uri="{FF2B5EF4-FFF2-40B4-BE49-F238E27FC236}">
                <a16:creationId xmlns:a16="http://schemas.microsoft.com/office/drawing/2014/main" id="{93973DFF-7E7E-2454-63CF-1BC25664459B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9058" y="2191518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24" name="Line 737">
            <a:extLst>
              <a:ext uri="{FF2B5EF4-FFF2-40B4-BE49-F238E27FC236}">
                <a16:creationId xmlns:a16="http://schemas.microsoft.com/office/drawing/2014/main" id="{2B6747D4-CA82-9329-FD28-6887CB29E6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02125" y="2213677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25" name="Line 738">
            <a:extLst>
              <a:ext uri="{FF2B5EF4-FFF2-40B4-BE49-F238E27FC236}">
                <a16:creationId xmlns:a16="http://schemas.microsoft.com/office/drawing/2014/main" id="{0315BD6C-D101-EDAF-8C93-AFDA75C7F40B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8679" y="2191518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26" name="Line 739">
            <a:extLst>
              <a:ext uri="{FF2B5EF4-FFF2-40B4-BE49-F238E27FC236}">
                <a16:creationId xmlns:a16="http://schemas.microsoft.com/office/drawing/2014/main" id="{6218E770-7A34-00DF-FB0C-7121775727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61746" y="2213677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27" name="Line 740">
            <a:extLst>
              <a:ext uri="{FF2B5EF4-FFF2-40B4-BE49-F238E27FC236}">
                <a16:creationId xmlns:a16="http://schemas.microsoft.com/office/drawing/2014/main" id="{D50B893C-6AB2-2C91-128E-8F57F1C8061D}"/>
              </a:ext>
            </a:extLst>
          </p:cNvPr>
          <p:cNvSpPr>
            <a:spLocks noChangeShapeType="1"/>
          </p:cNvSpPr>
          <p:nvPr/>
        </p:nvSpPr>
        <p:spPr bwMode="auto">
          <a:xfrm>
            <a:off x="9369562" y="2191518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28" name="Line 741">
            <a:extLst>
              <a:ext uri="{FF2B5EF4-FFF2-40B4-BE49-F238E27FC236}">
                <a16:creationId xmlns:a16="http://schemas.microsoft.com/office/drawing/2014/main" id="{454B7099-1338-83BD-7F0F-689F802054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52628" y="2213677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29" name="Line 742">
            <a:extLst>
              <a:ext uri="{FF2B5EF4-FFF2-40B4-BE49-F238E27FC236}">
                <a16:creationId xmlns:a16="http://schemas.microsoft.com/office/drawing/2014/main" id="{CE443331-03D2-376E-032D-59D13ADF7706}"/>
              </a:ext>
            </a:extLst>
          </p:cNvPr>
          <p:cNvSpPr>
            <a:spLocks noChangeShapeType="1"/>
          </p:cNvSpPr>
          <p:nvPr/>
        </p:nvSpPr>
        <p:spPr bwMode="auto">
          <a:xfrm>
            <a:off x="9366956" y="2191518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30" name="Line 743">
            <a:extLst>
              <a:ext uri="{FF2B5EF4-FFF2-40B4-BE49-F238E27FC236}">
                <a16:creationId xmlns:a16="http://schemas.microsoft.com/office/drawing/2014/main" id="{3F36A048-E74D-39CB-5B3D-D3B604A282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50023" y="2213677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31" name="Line 744">
            <a:extLst>
              <a:ext uri="{FF2B5EF4-FFF2-40B4-BE49-F238E27FC236}">
                <a16:creationId xmlns:a16="http://schemas.microsoft.com/office/drawing/2014/main" id="{54D609BA-894F-4D37-F9C0-6EED5470D4FB}"/>
              </a:ext>
            </a:extLst>
          </p:cNvPr>
          <p:cNvSpPr>
            <a:spLocks noChangeShapeType="1"/>
          </p:cNvSpPr>
          <p:nvPr/>
        </p:nvSpPr>
        <p:spPr bwMode="auto">
          <a:xfrm>
            <a:off x="9335694" y="2191518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32" name="Line 745">
            <a:extLst>
              <a:ext uri="{FF2B5EF4-FFF2-40B4-BE49-F238E27FC236}">
                <a16:creationId xmlns:a16="http://schemas.microsoft.com/office/drawing/2014/main" id="{7B608EFB-BC75-D4FF-E01E-99646A2B75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18761" y="2213677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33" name="Line 746">
            <a:extLst>
              <a:ext uri="{FF2B5EF4-FFF2-40B4-BE49-F238E27FC236}">
                <a16:creationId xmlns:a16="http://schemas.microsoft.com/office/drawing/2014/main" id="{4F63BA49-0E10-8ACD-F59A-12E478DA51DE}"/>
              </a:ext>
            </a:extLst>
          </p:cNvPr>
          <p:cNvSpPr>
            <a:spLocks noChangeShapeType="1"/>
          </p:cNvSpPr>
          <p:nvPr/>
        </p:nvSpPr>
        <p:spPr bwMode="auto">
          <a:xfrm>
            <a:off x="9287500" y="2176178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34" name="Line 747">
            <a:extLst>
              <a:ext uri="{FF2B5EF4-FFF2-40B4-BE49-F238E27FC236}">
                <a16:creationId xmlns:a16="http://schemas.microsoft.com/office/drawing/2014/main" id="{DE27D3A5-51BE-340E-FFEC-1422C4EFE1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66660" y="2201744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35" name="Line 748">
            <a:extLst>
              <a:ext uri="{FF2B5EF4-FFF2-40B4-BE49-F238E27FC236}">
                <a16:creationId xmlns:a16="http://schemas.microsoft.com/office/drawing/2014/main" id="{068660CE-6253-D16E-D0EF-0A16E5CE6E06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8844" y="2176178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36" name="Line 749">
            <a:extLst>
              <a:ext uri="{FF2B5EF4-FFF2-40B4-BE49-F238E27FC236}">
                <a16:creationId xmlns:a16="http://schemas.microsoft.com/office/drawing/2014/main" id="{9468B926-45D2-98F5-1A45-FB8E72B834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40609" y="2201744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37" name="Line 750">
            <a:extLst>
              <a:ext uri="{FF2B5EF4-FFF2-40B4-BE49-F238E27FC236}">
                <a16:creationId xmlns:a16="http://schemas.microsoft.com/office/drawing/2014/main" id="{F0D66E22-218D-4D9D-A0AD-95CA0048003F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4055" y="2176178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38" name="Line 751">
            <a:extLst>
              <a:ext uri="{FF2B5EF4-FFF2-40B4-BE49-F238E27FC236}">
                <a16:creationId xmlns:a16="http://schemas.microsoft.com/office/drawing/2014/main" id="{58D96AFE-5D92-5E16-2E34-7F5667EEB2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47123" y="2201744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39" name="Line 752">
            <a:extLst>
              <a:ext uri="{FF2B5EF4-FFF2-40B4-BE49-F238E27FC236}">
                <a16:creationId xmlns:a16="http://schemas.microsoft.com/office/drawing/2014/main" id="{AED102C5-48D8-E7DE-CC55-B02D2DF48DDB}"/>
              </a:ext>
            </a:extLst>
          </p:cNvPr>
          <p:cNvSpPr>
            <a:spLocks noChangeShapeType="1"/>
          </p:cNvSpPr>
          <p:nvPr/>
        </p:nvSpPr>
        <p:spPr bwMode="auto">
          <a:xfrm>
            <a:off x="9247123" y="2160837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40" name="Line 753">
            <a:extLst>
              <a:ext uri="{FF2B5EF4-FFF2-40B4-BE49-F238E27FC236}">
                <a16:creationId xmlns:a16="http://schemas.microsoft.com/office/drawing/2014/main" id="{18B9135F-9CC7-43C0-2E33-4B57C4497B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30189" y="2182996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41" name="Line 754">
            <a:extLst>
              <a:ext uri="{FF2B5EF4-FFF2-40B4-BE49-F238E27FC236}">
                <a16:creationId xmlns:a16="http://schemas.microsoft.com/office/drawing/2014/main" id="{9AF39B9A-341D-1E30-854F-C7589090DC84}"/>
              </a:ext>
            </a:extLst>
          </p:cNvPr>
          <p:cNvSpPr>
            <a:spLocks noChangeShapeType="1"/>
          </p:cNvSpPr>
          <p:nvPr/>
        </p:nvSpPr>
        <p:spPr bwMode="auto">
          <a:xfrm>
            <a:off x="9232793" y="2160837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42" name="Line 755">
            <a:extLst>
              <a:ext uri="{FF2B5EF4-FFF2-40B4-BE49-F238E27FC236}">
                <a16:creationId xmlns:a16="http://schemas.microsoft.com/office/drawing/2014/main" id="{2B426E5E-336E-5CD6-690B-F6BDDC6560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15861" y="2182996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43" name="Line 756">
            <a:extLst>
              <a:ext uri="{FF2B5EF4-FFF2-40B4-BE49-F238E27FC236}">
                <a16:creationId xmlns:a16="http://schemas.microsoft.com/office/drawing/2014/main" id="{D6F09103-213D-514D-4143-BE4E9A699E55}"/>
              </a:ext>
            </a:extLst>
          </p:cNvPr>
          <p:cNvSpPr>
            <a:spLocks noChangeShapeType="1"/>
          </p:cNvSpPr>
          <p:nvPr/>
        </p:nvSpPr>
        <p:spPr bwMode="auto">
          <a:xfrm>
            <a:off x="9230189" y="2160837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44" name="Line 757">
            <a:extLst>
              <a:ext uri="{FF2B5EF4-FFF2-40B4-BE49-F238E27FC236}">
                <a16:creationId xmlns:a16="http://schemas.microsoft.com/office/drawing/2014/main" id="{60CD8DC0-6E03-722F-3A50-1DFC3847C6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11953" y="2182996"/>
            <a:ext cx="3517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45" name="Line 758">
            <a:extLst>
              <a:ext uri="{FF2B5EF4-FFF2-40B4-BE49-F238E27FC236}">
                <a16:creationId xmlns:a16="http://schemas.microsoft.com/office/drawing/2014/main" id="{334C27D8-F6C5-544E-A07E-9F31256A2951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8466" y="2160837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46" name="Line 759">
            <a:extLst>
              <a:ext uri="{FF2B5EF4-FFF2-40B4-BE49-F238E27FC236}">
                <a16:creationId xmlns:a16="http://schemas.microsoft.com/office/drawing/2014/main" id="{2EC2C1E7-E745-DBF2-65AA-17D7989AFB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01532" y="2182996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47" name="Line 760">
            <a:extLst>
              <a:ext uri="{FF2B5EF4-FFF2-40B4-BE49-F238E27FC236}">
                <a16:creationId xmlns:a16="http://schemas.microsoft.com/office/drawing/2014/main" id="{0F9CAC55-32CA-AFED-6C0D-37FC8477647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38004" y="2160837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48" name="Line 761">
            <a:extLst>
              <a:ext uri="{FF2B5EF4-FFF2-40B4-BE49-F238E27FC236}">
                <a16:creationId xmlns:a16="http://schemas.microsoft.com/office/drawing/2014/main" id="{31D3D431-22C5-BB20-1D49-0B69C9E2EF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18466" y="2182996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49" name="Line 762">
            <a:extLst>
              <a:ext uri="{FF2B5EF4-FFF2-40B4-BE49-F238E27FC236}">
                <a16:creationId xmlns:a16="http://schemas.microsoft.com/office/drawing/2014/main" id="{5E07E3FA-7E04-1C37-0957-DBED6F8CF2D0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3675" y="2160837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50" name="Line 763">
            <a:extLst>
              <a:ext uri="{FF2B5EF4-FFF2-40B4-BE49-F238E27FC236}">
                <a16:creationId xmlns:a16="http://schemas.microsoft.com/office/drawing/2014/main" id="{0F251360-229C-3AD1-ADF1-7D17FEE329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04137" y="2182996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51" name="Line 764">
            <a:extLst>
              <a:ext uri="{FF2B5EF4-FFF2-40B4-BE49-F238E27FC236}">
                <a16:creationId xmlns:a16="http://schemas.microsoft.com/office/drawing/2014/main" id="{DBA68FDE-C641-ED1B-CCF8-923EDB3A882C}"/>
              </a:ext>
            </a:extLst>
          </p:cNvPr>
          <p:cNvSpPr>
            <a:spLocks noChangeShapeType="1"/>
          </p:cNvSpPr>
          <p:nvPr/>
        </p:nvSpPr>
        <p:spPr bwMode="auto">
          <a:xfrm>
            <a:off x="9204137" y="2160837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52" name="Line 765">
            <a:extLst>
              <a:ext uri="{FF2B5EF4-FFF2-40B4-BE49-F238E27FC236}">
                <a16:creationId xmlns:a16="http://schemas.microsoft.com/office/drawing/2014/main" id="{42EAD5E2-5FCA-CC32-48B1-9559F6DD42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87205" y="2182996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53" name="Line 766">
            <a:extLst>
              <a:ext uri="{FF2B5EF4-FFF2-40B4-BE49-F238E27FC236}">
                <a16:creationId xmlns:a16="http://schemas.microsoft.com/office/drawing/2014/main" id="{D3840F16-2F0E-D85A-AD1A-79FC291E259F}"/>
              </a:ext>
            </a:extLst>
          </p:cNvPr>
          <p:cNvSpPr>
            <a:spLocks noChangeShapeType="1"/>
          </p:cNvSpPr>
          <p:nvPr/>
        </p:nvSpPr>
        <p:spPr bwMode="auto">
          <a:xfrm>
            <a:off x="9192415" y="2145498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54" name="Line 767">
            <a:extLst>
              <a:ext uri="{FF2B5EF4-FFF2-40B4-BE49-F238E27FC236}">
                <a16:creationId xmlns:a16="http://schemas.microsoft.com/office/drawing/2014/main" id="{B288A6CF-5D87-3B70-EBD1-0BBA71369C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75481" y="2172769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55" name="Line 768">
            <a:extLst>
              <a:ext uri="{FF2B5EF4-FFF2-40B4-BE49-F238E27FC236}">
                <a16:creationId xmlns:a16="http://schemas.microsoft.com/office/drawing/2014/main" id="{C88DECE9-337C-E67A-6F58-0CA834B91ADF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5481" y="2145498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56" name="Line 769">
            <a:extLst>
              <a:ext uri="{FF2B5EF4-FFF2-40B4-BE49-F238E27FC236}">
                <a16:creationId xmlns:a16="http://schemas.microsoft.com/office/drawing/2014/main" id="{DF223EEF-B2AA-72FF-1843-161921DDA3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58549" y="2172769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57" name="Line 770">
            <a:extLst>
              <a:ext uri="{FF2B5EF4-FFF2-40B4-BE49-F238E27FC236}">
                <a16:creationId xmlns:a16="http://schemas.microsoft.com/office/drawing/2014/main" id="{A40DF448-C998-937A-9946-FB835207C59C}"/>
              </a:ext>
            </a:extLst>
          </p:cNvPr>
          <p:cNvSpPr>
            <a:spLocks noChangeShapeType="1"/>
          </p:cNvSpPr>
          <p:nvPr/>
        </p:nvSpPr>
        <p:spPr bwMode="auto">
          <a:xfrm>
            <a:off x="9137707" y="2130156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58" name="Line 771">
            <a:extLst>
              <a:ext uri="{FF2B5EF4-FFF2-40B4-BE49-F238E27FC236}">
                <a16:creationId xmlns:a16="http://schemas.microsoft.com/office/drawing/2014/main" id="{05813605-6DCE-6D46-6B0B-8D91812EE9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20774" y="2157429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59" name="Line 772">
            <a:extLst>
              <a:ext uri="{FF2B5EF4-FFF2-40B4-BE49-F238E27FC236}">
                <a16:creationId xmlns:a16="http://schemas.microsoft.com/office/drawing/2014/main" id="{8DEF6D85-9501-EFB8-3743-B52911AF48D2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3379" y="2130156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60" name="Line 773">
            <a:extLst>
              <a:ext uri="{FF2B5EF4-FFF2-40B4-BE49-F238E27FC236}">
                <a16:creationId xmlns:a16="http://schemas.microsoft.com/office/drawing/2014/main" id="{090767B4-252B-D1A7-2A98-3A39025D9A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03842" y="2157429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61" name="Line 774">
            <a:extLst>
              <a:ext uri="{FF2B5EF4-FFF2-40B4-BE49-F238E27FC236}">
                <a16:creationId xmlns:a16="http://schemas.microsoft.com/office/drawing/2014/main" id="{DA72EAE2-545F-5D08-36C0-FC10377D0936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2118" y="2092657"/>
            <a:ext cx="0" cy="46022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62" name="Line 775">
            <a:extLst>
              <a:ext uri="{FF2B5EF4-FFF2-40B4-BE49-F238E27FC236}">
                <a16:creationId xmlns:a16="http://schemas.microsoft.com/office/drawing/2014/main" id="{212EC7C8-DEAE-105D-EDA0-CAC307C40B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75186" y="2114816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63" name="Line 776">
            <a:extLst>
              <a:ext uri="{FF2B5EF4-FFF2-40B4-BE49-F238E27FC236}">
                <a16:creationId xmlns:a16="http://schemas.microsoft.com/office/drawing/2014/main" id="{013BB824-01A7-4DDE-35D4-2CFBAC79514E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7329" y="2092657"/>
            <a:ext cx="0" cy="46022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64" name="Line 777">
            <a:extLst>
              <a:ext uri="{FF2B5EF4-FFF2-40B4-BE49-F238E27FC236}">
                <a16:creationId xmlns:a16="http://schemas.microsoft.com/office/drawing/2014/main" id="{456B91E1-0420-4A77-2A60-46B7670695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80396" y="2114816"/>
            <a:ext cx="3517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65" name="Line 778">
            <a:extLst>
              <a:ext uri="{FF2B5EF4-FFF2-40B4-BE49-F238E27FC236}">
                <a16:creationId xmlns:a16="http://schemas.microsoft.com/office/drawing/2014/main" id="{26EDC7C7-E842-C379-966E-6CC6A32914A0}"/>
              </a:ext>
            </a:extLst>
          </p:cNvPr>
          <p:cNvSpPr>
            <a:spLocks noChangeShapeType="1"/>
          </p:cNvSpPr>
          <p:nvPr/>
        </p:nvSpPr>
        <p:spPr bwMode="auto">
          <a:xfrm>
            <a:off x="9068673" y="2092657"/>
            <a:ext cx="0" cy="46022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66" name="Line 779">
            <a:extLst>
              <a:ext uri="{FF2B5EF4-FFF2-40B4-BE49-F238E27FC236}">
                <a16:creationId xmlns:a16="http://schemas.microsoft.com/office/drawing/2014/main" id="{826F1999-E0E9-F1F2-696E-E046CA85B2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49135" y="2114816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67" name="Line 780">
            <a:extLst>
              <a:ext uri="{FF2B5EF4-FFF2-40B4-BE49-F238E27FC236}">
                <a16:creationId xmlns:a16="http://schemas.microsoft.com/office/drawing/2014/main" id="{0732770F-D0C4-0A99-04DC-445B0B29C126}"/>
              </a:ext>
            </a:extLst>
          </p:cNvPr>
          <p:cNvSpPr>
            <a:spLocks noChangeShapeType="1"/>
          </p:cNvSpPr>
          <p:nvPr/>
        </p:nvSpPr>
        <p:spPr bwMode="auto">
          <a:xfrm>
            <a:off x="9072581" y="2092657"/>
            <a:ext cx="0" cy="46022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68" name="Line 781">
            <a:extLst>
              <a:ext uri="{FF2B5EF4-FFF2-40B4-BE49-F238E27FC236}">
                <a16:creationId xmlns:a16="http://schemas.microsoft.com/office/drawing/2014/main" id="{9E1ABAD7-5DA6-F78D-7581-B4C49AED14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54344" y="2114816"/>
            <a:ext cx="3517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69" name="Line 782">
            <a:extLst>
              <a:ext uri="{FF2B5EF4-FFF2-40B4-BE49-F238E27FC236}">
                <a16:creationId xmlns:a16="http://schemas.microsoft.com/office/drawing/2014/main" id="{B7F79C94-EE53-FCBF-0054-90B5355A11D6}"/>
              </a:ext>
            </a:extLst>
          </p:cNvPr>
          <p:cNvSpPr>
            <a:spLocks noChangeShapeType="1"/>
          </p:cNvSpPr>
          <p:nvPr/>
        </p:nvSpPr>
        <p:spPr bwMode="auto">
          <a:xfrm>
            <a:off x="9075186" y="2092657"/>
            <a:ext cx="0" cy="46022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70" name="Line 783">
            <a:extLst>
              <a:ext uri="{FF2B5EF4-FFF2-40B4-BE49-F238E27FC236}">
                <a16:creationId xmlns:a16="http://schemas.microsoft.com/office/drawing/2014/main" id="{75589DB7-94F9-00F9-C9A4-9B2F4E7C46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58253" y="2114816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71" name="Line 784">
            <a:extLst>
              <a:ext uri="{FF2B5EF4-FFF2-40B4-BE49-F238E27FC236}">
                <a16:creationId xmlns:a16="http://schemas.microsoft.com/office/drawing/2014/main" id="{8B3AD348-28B5-66CC-FDAB-D10457B36FD8}"/>
              </a:ext>
            </a:extLst>
          </p:cNvPr>
          <p:cNvSpPr>
            <a:spLocks noChangeShapeType="1"/>
          </p:cNvSpPr>
          <p:nvPr/>
        </p:nvSpPr>
        <p:spPr bwMode="auto">
          <a:xfrm>
            <a:off x="9058253" y="2092657"/>
            <a:ext cx="0" cy="46022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72" name="Line 785">
            <a:extLst>
              <a:ext uri="{FF2B5EF4-FFF2-40B4-BE49-F238E27FC236}">
                <a16:creationId xmlns:a16="http://schemas.microsoft.com/office/drawing/2014/main" id="{E60E6FCC-BA86-B3BC-9C2D-E20E948D12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40017" y="2114816"/>
            <a:ext cx="3517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73" name="Line 786">
            <a:extLst>
              <a:ext uri="{FF2B5EF4-FFF2-40B4-BE49-F238E27FC236}">
                <a16:creationId xmlns:a16="http://schemas.microsoft.com/office/drawing/2014/main" id="{6F4B0A65-5BB7-5D56-D644-6EDB6C64E086}"/>
              </a:ext>
            </a:extLst>
          </p:cNvPr>
          <p:cNvSpPr>
            <a:spLocks noChangeShapeType="1"/>
          </p:cNvSpPr>
          <p:nvPr/>
        </p:nvSpPr>
        <p:spPr bwMode="auto">
          <a:xfrm>
            <a:off x="9037411" y="2092657"/>
            <a:ext cx="0" cy="46022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74" name="Line 787">
            <a:extLst>
              <a:ext uri="{FF2B5EF4-FFF2-40B4-BE49-F238E27FC236}">
                <a16:creationId xmlns:a16="http://schemas.microsoft.com/office/drawing/2014/main" id="{5014C0E7-0DA7-6EFF-C19E-7E67F644B6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20479" y="2114816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75" name="Line 788">
            <a:extLst>
              <a:ext uri="{FF2B5EF4-FFF2-40B4-BE49-F238E27FC236}">
                <a16:creationId xmlns:a16="http://schemas.microsoft.com/office/drawing/2014/main" id="{54987797-390E-140A-26C2-93879C64B70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3544" y="2073909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76" name="Line 789">
            <a:extLst>
              <a:ext uri="{FF2B5EF4-FFF2-40B4-BE49-F238E27FC236}">
                <a16:creationId xmlns:a16="http://schemas.microsoft.com/office/drawing/2014/main" id="{166F0DEF-D811-1846-868D-5201D1AE45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82704" y="2101180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77" name="Line 790">
            <a:extLst>
              <a:ext uri="{FF2B5EF4-FFF2-40B4-BE49-F238E27FC236}">
                <a16:creationId xmlns:a16="http://schemas.microsoft.com/office/drawing/2014/main" id="{5C7FF4EA-12CF-F368-DEB1-4BC74091099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7495" y="2058567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78" name="Line 791">
            <a:extLst>
              <a:ext uri="{FF2B5EF4-FFF2-40B4-BE49-F238E27FC236}">
                <a16:creationId xmlns:a16="http://schemas.microsoft.com/office/drawing/2014/main" id="{DC00E982-2722-EE73-0341-E7EE478876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57956" y="2085838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79" name="Line 792">
            <a:extLst>
              <a:ext uri="{FF2B5EF4-FFF2-40B4-BE49-F238E27FC236}">
                <a16:creationId xmlns:a16="http://schemas.microsoft.com/office/drawing/2014/main" id="{9E823793-B00C-235C-D5DB-469FCAEF866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48837" y="2058567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80" name="Line 793">
            <a:extLst>
              <a:ext uri="{FF2B5EF4-FFF2-40B4-BE49-F238E27FC236}">
                <a16:creationId xmlns:a16="http://schemas.microsoft.com/office/drawing/2014/main" id="{83C43081-69AF-35CD-22BC-4347DD1400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29300" y="2085838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81" name="Line 794">
            <a:extLst>
              <a:ext uri="{FF2B5EF4-FFF2-40B4-BE49-F238E27FC236}">
                <a16:creationId xmlns:a16="http://schemas.microsoft.com/office/drawing/2014/main" id="{85BECCFD-4B05-FD5D-D437-548F3D1DF37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29300" y="2058567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82" name="Line 795">
            <a:extLst>
              <a:ext uri="{FF2B5EF4-FFF2-40B4-BE49-F238E27FC236}">
                <a16:creationId xmlns:a16="http://schemas.microsoft.com/office/drawing/2014/main" id="{4E0B5D25-78A4-BCFC-12B1-B531578824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08460" y="2085838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83" name="Line 796">
            <a:extLst>
              <a:ext uri="{FF2B5EF4-FFF2-40B4-BE49-F238E27FC236}">
                <a16:creationId xmlns:a16="http://schemas.microsoft.com/office/drawing/2014/main" id="{08E3C29B-DAA5-6292-32D7-6E688FF071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896736" y="2051749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84" name="Line 797">
            <a:extLst>
              <a:ext uri="{FF2B5EF4-FFF2-40B4-BE49-F238E27FC236}">
                <a16:creationId xmlns:a16="http://schemas.microsoft.com/office/drawing/2014/main" id="{CA527DE6-C67F-DC25-2A81-CC42DEB885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77199" y="2073909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85" name="Line 798">
            <a:extLst>
              <a:ext uri="{FF2B5EF4-FFF2-40B4-BE49-F238E27FC236}">
                <a16:creationId xmlns:a16="http://schemas.microsoft.com/office/drawing/2014/main" id="{F44DE116-E472-40B2-ABC7-3F27466434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00644" y="2051749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86" name="Line 799">
            <a:extLst>
              <a:ext uri="{FF2B5EF4-FFF2-40B4-BE49-F238E27FC236}">
                <a16:creationId xmlns:a16="http://schemas.microsoft.com/office/drawing/2014/main" id="{F2C8C1B8-CA25-45EC-E963-EB14EA9565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82409" y="2073909"/>
            <a:ext cx="3517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87" name="Line 800">
            <a:extLst>
              <a:ext uri="{FF2B5EF4-FFF2-40B4-BE49-F238E27FC236}">
                <a16:creationId xmlns:a16="http://schemas.microsoft.com/office/drawing/2014/main" id="{4F431A5B-5A26-75D8-5611-DDB9AD2DCD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871988" y="2051749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88" name="Line 801">
            <a:extLst>
              <a:ext uri="{FF2B5EF4-FFF2-40B4-BE49-F238E27FC236}">
                <a16:creationId xmlns:a16="http://schemas.microsoft.com/office/drawing/2014/main" id="{91568D8C-4C63-9488-75D7-38B45B3476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53752" y="2073909"/>
            <a:ext cx="3517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89" name="Line 802">
            <a:extLst>
              <a:ext uri="{FF2B5EF4-FFF2-40B4-BE49-F238E27FC236}">
                <a16:creationId xmlns:a16="http://schemas.microsoft.com/office/drawing/2014/main" id="{ACCAF18F-2925-1547-0CB8-C7C1A2EAF45C}"/>
              </a:ext>
            </a:extLst>
          </p:cNvPr>
          <p:cNvSpPr>
            <a:spLocks noChangeShapeType="1"/>
          </p:cNvSpPr>
          <p:nvPr/>
        </p:nvSpPr>
        <p:spPr bwMode="auto">
          <a:xfrm>
            <a:off x="8862869" y="2036408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90" name="Line 803">
            <a:extLst>
              <a:ext uri="{FF2B5EF4-FFF2-40B4-BE49-F238E27FC236}">
                <a16:creationId xmlns:a16="http://schemas.microsoft.com/office/drawing/2014/main" id="{ED79C8C3-26CA-FA7E-C9BF-DE4A350DFC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45937" y="2058567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91" name="Line 804">
            <a:extLst>
              <a:ext uri="{FF2B5EF4-FFF2-40B4-BE49-F238E27FC236}">
                <a16:creationId xmlns:a16="http://schemas.microsoft.com/office/drawing/2014/main" id="{8A1BE2C2-0CC8-F8D2-E035-E39991B3A1F0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4213" y="2036408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92" name="Line 805">
            <a:extLst>
              <a:ext uri="{FF2B5EF4-FFF2-40B4-BE49-F238E27FC236}">
                <a16:creationId xmlns:a16="http://schemas.microsoft.com/office/drawing/2014/main" id="{2AA0FF87-0BEB-7302-0AAC-4958BD69FA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14676" y="2058567"/>
            <a:ext cx="36471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93" name="Line 806">
            <a:extLst>
              <a:ext uri="{FF2B5EF4-FFF2-40B4-BE49-F238E27FC236}">
                <a16:creationId xmlns:a16="http://schemas.microsoft.com/office/drawing/2014/main" id="{EBBA696A-38CC-D19F-1F5D-2CCA504E1A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9424" y="2036408"/>
            <a:ext cx="0" cy="4943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94" name="Line 807">
            <a:extLst>
              <a:ext uri="{FF2B5EF4-FFF2-40B4-BE49-F238E27FC236}">
                <a16:creationId xmlns:a16="http://schemas.microsoft.com/office/drawing/2014/main" id="{B6A55892-553F-02F3-915C-F7F167F4BD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19887" y="2058567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95" name="Line 808">
            <a:extLst>
              <a:ext uri="{FF2B5EF4-FFF2-40B4-BE49-F238E27FC236}">
                <a16:creationId xmlns:a16="http://schemas.microsoft.com/office/drawing/2014/main" id="{22EBE6D2-75BE-37DF-C627-26CA222B2FCD}"/>
              </a:ext>
            </a:extLst>
          </p:cNvPr>
          <p:cNvSpPr>
            <a:spLocks noChangeShapeType="1"/>
          </p:cNvSpPr>
          <p:nvPr/>
        </p:nvSpPr>
        <p:spPr bwMode="auto">
          <a:xfrm>
            <a:off x="8829004" y="2029591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96" name="Line 809">
            <a:extLst>
              <a:ext uri="{FF2B5EF4-FFF2-40B4-BE49-F238E27FC236}">
                <a16:creationId xmlns:a16="http://schemas.microsoft.com/office/drawing/2014/main" id="{5BBA21FF-AF41-1EE9-3E19-C29509D926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08162" y="2051749"/>
            <a:ext cx="3777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97" name="Line 810">
            <a:extLst>
              <a:ext uri="{FF2B5EF4-FFF2-40B4-BE49-F238E27FC236}">
                <a16:creationId xmlns:a16="http://schemas.microsoft.com/office/drawing/2014/main" id="{D6EB38DE-394F-616E-8A3F-C8E75EBB0DD9}"/>
              </a:ext>
            </a:extLst>
          </p:cNvPr>
          <p:cNvSpPr>
            <a:spLocks noChangeShapeType="1"/>
          </p:cNvSpPr>
          <p:nvPr/>
        </p:nvSpPr>
        <p:spPr bwMode="auto">
          <a:xfrm>
            <a:off x="8802952" y="2029591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98" name="Line 811">
            <a:extLst>
              <a:ext uri="{FF2B5EF4-FFF2-40B4-BE49-F238E27FC236}">
                <a16:creationId xmlns:a16="http://schemas.microsoft.com/office/drawing/2014/main" id="{E41EF9B7-52C7-5E68-3A31-501250B73F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86020" y="2051749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99" name="Line 812">
            <a:extLst>
              <a:ext uri="{FF2B5EF4-FFF2-40B4-BE49-F238E27FC236}">
                <a16:creationId xmlns:a16="http://schemas.microsoft.com/office/drawing/2014/main" id="{70255D67-5A3C-8144-97EF-CD35C62947D5}"/>
              </a:ext>
            </a:extLst>
          </p:cNvPr>
          <p:cNvSpPr>
            <a:spLocks noChangeShapeType="1"/>
          </p:cNvSpPr>
          <p:nvPr/>
        </p:nvSpPr>
        <p:spPr bwMode="auto">
          <a:xfrm>
            <a:off x="8779506" y="2029591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00" name="Line 813">
            <a:extLst>
              <a:ext uri="{FF2B5EF4-FFF2-40B4-BE49-F238E27FC236}">
                <a16:creationId xmlns:a16="http://schemas.microsoft.com/office/drawing/2014/main" id="{414185C4-6DAF-F34E-98F8-4E4236411B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62573" y="2051749"/>
            <a:ext cx="33867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01" name="Line 814">
            <a:extLst>
              <a:ext uri="{FF2B5EF4-FFF2-40B4-BE49-F238E27FC236}">
                <a16:creationId xmlns:a16="http://schemas.microsoft.com/office/drawing/2014/main" id="{2A981627-11E9-A6C3-B1B1-862161B85DA9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5180" y="2029591"/>
            <a:ext cx="0" cy="44317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405" name="TextBox 2404">
            <a:extLst>
              <a:ext uri="{FF2B5EF4-FFF2-40B4-BE49-F238E27FC236}">
                <a16:creationId xmlns:a16="http://schemas.microsoft.com/office/drawing/2014/main" id="{58A5CE32-7AE8-3081-5E72-30D856C1935D}"/>
              </a:ext>
            </a:extLst>
          </p:cNvPr>
          <p:cNvSpPr txBox="1"/>
          <p:nvPr/>
        </p:nvSpPr>
        <p:spPr>
          <a:xfrm>
            <a:off x="9751361" y="1761279"/>
            <a:ext cx="2295782" cy="263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Overall data maturity: 27.7%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99A6ECE8-D84A-AC77-E2F6-4DEB11C7F791}"/>
              </a:ext>
            </a:extLst>
          </p:cNvPr>
          <p:cNvSpPr txBox="1"/>
          <p:nvPr/>
        </p:nvSpPr>
        <p:spPr>
          <a:xfrm>
            <a:off x="8299127" y="2545988"/>
            <a:ext cx="856232" cy="215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months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EDB88712-1754-FF3B-1B8F-D114004DE203}"/>
              </a:ext>
            </a:extLst>
          </p:cNvPr>
          <p:cNvSpPr txBox="1"/>
          <p:nvPr/>
        </p:nvSpPr>
        <p:spPr>
          <a:xfrm>
            <a:off x="8707996" y="2685348"/>
            <a:ext cx="1519123" cy="215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months</a:t>
            </a:r>
          </a:p>
        </p:txBody>
      </p:sp>
      <p:sp>
        <p:nvSpPr>
          <p:cNvPr id="490" name="TextBox 489">
            <a:extLst>
              <a:ext uri="{FF2B5EF4-FFF2-40B4-BE49-F238E27FC236}">
                <a16:creationId xmlns:a16="http://schemas.microsoft.com/office/drawing/2014/main" id="{FD1E7DFB-4FDE-FC46-6AD0-D18A90053995}"/>
              </a:ext>
            </a:extLst>
          </p:cNvPr>
          <p:cNvSpPr txBox="1"/>
          <p:nvPr/>
        </p:nvSpPr>
        <p:spPr>
          <a:xfrm>
            <a:off x="6130097" y="3904023"/>
            <a:ext cx="683199" cy="215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No. at risk</a:t>
            </a:r>
          </a:p>
        </p:txBody>
      </p:sp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70385733-EB77-A4BE-740C-D451D9F9F0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6313787"/>
              </p:ext>
            </p:extLst>
          </p:nvPr>
        </p:nvGraphicFramePr>
        <p:xfrm>
          <a:off x="6705600" y="4545188"/>
          <a:ext cx="5326258" cy="108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3900">
                  <a:extLst>
                    <a:ext uri="{9D8B030D-6E8A-4147-A177-3AD203B41FA5}">
                      <a16:colId xmlns:a16="http://schemas.microsoft.com/office/drawing/2014/main" val="3276624643"/>
                    </a:ext>
                  </a:extLst>
                </a:gridCol>
                <a:gridCol w="1110786">
                  <a:extLst>
                    <a:ext uri="{9D8B030D-6E8A-4147-A177-3AD203B41FA5}">
                      <a16:colId xmlns:a16="http://schemas.microsoft.com/office/drawing/2014/main" val="508861547"/>
                    </a:ext>
                  </a:extLst>
                </a:gridCol>
                <a:gridCol w="1110786">
                  <a:extLst>
                    <a:ext uri="{9D8B030D-6E8A-4147-A177-3AD203B41FA5}">
                      <a16:colId xmlns:a16="http://schemas.microsoft.com/office/drawing/2014/main" val="1940044539"/>
                    </a:ext>
                  </a:extLst>
                </a:gridCol>
                <a:gridCol w="1110786">
                  <a:extLst>
                    <a:ext uri="{9D8B030D-6E8A-4147-A177-3AD203B41FA5}">
                      <a16:colId xmlns:a16="http://schemas.microsoft.com/office/drawing/2014/main" val="2521129276"/>
                    </a:ext>
                  </a:extLst>
                </a:gridCol>
              </a:tblGrid>
              <a:tr h="25860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000" b="1" dirty="0"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Control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(N=241)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Durva</a:t>
                      </a:r>
                      <a:endParaRPr lang="en-GB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(N=238)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000" b="1" kern="12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Durva+Ola</a:t>
                      </a:r>
                      <a:endParaRPr lang="en-GB" sz="10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(N=239)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E18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32838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Events, 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n (%)</a:t>
                      </a:r>
                      <a:endParaRPr lang="en-GB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82 (34.0)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65 (27.3)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52 (21.8)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10198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Median OS </a:t>
                      </a: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(95% CI),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months</a:t>
                      </a:r>
                      <a:endParaRPr lang="en-GB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25.9 (23.9</a:t>
                      </a: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GB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NR)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NR (NR</a:t>
                      </a:r>
                      <a:r>
                        <a:rPr lang="en-US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GB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NR)</a:t>
                      </a:r>
                      <a:endParaRPr lang="en-US" sz="1000" b="0" i="0" u="none" strike="noStrike" kern="1200" cap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NR (NR</a:t>
                      </a: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GB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NR)</a:t>
                      </a:r>
                      <a:endParaRPr lang="en-US" sz="1000" b="0" i="0" u="none" strike="noStrike" kern="1200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12250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HR (95% CI) vs Control</a:t>
                      </a:r>
                      <a:r>
                        <a:rPr lang="en-US" sz="1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‡</a:t>
                      </a:r>
                      <a:endParaRPr lang="en-GB" sz="1000" b="0" kern="120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i="0" u="none" strike="noStrike" kern="1200" cap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0.77</a:t>
                      </a: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 (0.56–1.07); </a:t>
                      </a:r>
                      <a:r>
                        <a:rPr lang="en-US" sz="1000" b="0" i="1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P</a:t>
                      </a: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=0.120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0.59 </a:t>
                      </a: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(0.42–0.83); </a:t>
                      </a:r>
                      <a:r>
                        <a:rPr lang="en-US" sz="1000" b="0" i="1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P</a:t>
                      </a: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=0.003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0746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HR (95% CI) vs Durva</a:t>
                      </a:r>
                      <a:r>
                        <a:rPr lang="en-US" sz="1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‡</a:t>
                      </a:r>
                      <a:endParaRPr lang="en-GB" sz="1000" b="0" kern="120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i="0" u="none" strike="noStrike" kern="1200" cap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u="none" strike="noStrike" kern="1200" cap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0.77 (0.53–1.10)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165635"/>
                  </a:ext>
                </a:extLst>
              </a:tr>
            </a:tbl>
          </a:graphicData>
        </a:graphic>
      </p:graphicFrame>
      <p:sp>
        <p:nvSpPr>
          <p:cNvPr id="2409" name="TextBox 2408">
            <a:extLst>
              <a:ext uri="{FF2B5EF4-FFF2-40B4-BE49-F238E27FC236}">
                <a16:creationId xmlns:a16="http://schemas.microsoft.com/office/drawing/2014/main" id="{71F9D88F-2497-DB2F-A2DF-D5084289007D}"/>
              </a:ext>
            </a:extLst>
          </p:cNvPr>
          <p:cNvSpPr txBox="1"/>
          <p:nvPr/>
        </p:nvSpPr>
        <p:spPr>
          <a:xfrm>
            <a:off x="7516910" y="1108872"/>
            <a:ext cx="3559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7BE"/>
                </a:solidFill>
                <a:effectLst/>
                <a:uLnTx/>
                <a:uFillTx/>
                <a:latin typeface="Aptos Display" panose="02110004020202020204"/>
                <a:ea typeface="+mn-ea"/>
                <a:cs typeface="Arial" panose="020B0604020202020204" pitchFamily="34" charset="0"/>
              </a:rPr>
              <a:t>OS: secondary endpoint; interim analysis</a:t>
            </a:r>
          </a:p>
        </p:txBody>
      </p:sp>
      <p:sp>
        <p:nvSpPr>
          <p:cNvPr id="476" name="object 44">
            <a:extLst>
              <a:ext uri="{FF2B5EF4-FFF2-40B4-BE49-F238E27FC236}">
                <a16:creationId xmlns:a16="http://schemas.microsoft.com/office/drawing/2014/main" id="{15E3E1BD-A77F-686D-1DE3-DEF510E0C5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8687" y="128576"/>
            <a:ext cx="11882748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000" b="1" spc="114" dirty="0">
                <a:solidFill>
                  <a:srgbClr val="FF0000"/>
                </a:solidFill>
              </a:rPr>
              <a:t>DUO-</a:t>
            </a:r>
            <a:r>
              <a:rPr sz="4000" b="1" spc="185" dirty="0">
                <a:solidFill>
                  <a:srgbClr val="FF0000"/>
                </a:solidFill>
              </a:rPr>
              <a:t>E</a:t>
            </a:r>
            <a:r>
              <a:rPr sz="4000" b="1" spc="-55" dirty="0">
                <a:solidFill>
                  <a:srgbClr val="FF0000"/>
                </a:solidFill>
              </a:rPr>
              <a:t> </a:t>
            </a:r>
            <a:r>
              <a:rPr sz="4000" b="1" dirty="0">
                <a:solidFill>
                  <a:srgbClr val="FF0000"/>
                </a:solidFill>
              </a:rPr>
              <a:t>met</a:t>
            </a:r>
            <a:r>
              <a:rPr sz="4000" b="1" spc="-55" dirty="0">
                <a:solidFill>
                  <a:srgbClr val="FF0000"/>
                </a:solidFill>
              </a:rPr>
              <a:t> </a:t>
            </a:r>
            <a:r>
              <a:rPr sz="4000" b="1" spc="60" dirty="0">
                <a:solidFill>
                  <a:srgbClr val="FF0000"/>
                </a:solidFill>
              </a:rPr>
              <a:t>its</a:t>
            </a:r>
            <a:r>
              <a:rPr sz="4000" b="1" spc="-70" dirty="0">
                <a:solidFill>
                  <a:srgbClr val="FF0000"/>
                </a:solidFill>
              </a:rPr>
              <a:t> </a:t>
            </a:r>
            <a:r>
              <a:rPr sz="4000" b="1" dirty="0">
                <a:solidFill>
                  <a:srgbClr val="FF0000"/>
                </a:solidFill>
              </a:rPr>
              <a:t>dual</a:t>
            </a:r>
            <a:r>
              <a:rPr sz="4000" b="1" spc="-55" dirty="0">
                <a:solidFill>
                  <a:srgbClr val="FF0000"/>
                </a:solidFill>
              </a:rPr>
              <a:t> </a:t>
            </a:r>
            <a:r>
              <a:rPr sz="4000" b="1" dirty="0">
                <a:solidFill>
                  <a:srgbClr val="FF0000"/>
                </a:solidFill>
              </a:rPr>
              <a:t>primary</a:t>
            </a:r>
            <a:r>
              <a:rPr sz="4000" b="1" spc="-45" dirty="0">
                <a:solidFill>
                  <a:srgbClr val="FF0000"/>
                </a:solidFill>
              </a:rPr>
              <a:t> </a:t>
            </a:r>
            <a:r>
              <a:rPr sz="4000" b="1" spc="-10" dirty="0">
                <a:solidFill>
                  <a:srgbClr val="FF0000"/>
                </a:solidFill>
              </a:rPr>
              <a:t>endpoints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F709DE3-D25C-FA65-90D0-468A91F32292}"/>
              </a:ext>
            </a:extLst>
          </p:cNvPr>
          <p:cNvGraphicFramePr>
            <a:graphicFrameLocks/>
          </p:cNvGraphicFramePr>
          <p:nvPr/>
        </p:nvGraphicFramePr>
        <p:xfrm>
          <a:off x="615109" y="4545188"/>
          <a:ext cx="5326258" cy="108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991">
                  <a:extLst>
                    <a:ext uri="{9D8B030D-6E8A-4147-A177-3AD203B41FA5}">
                      <a16:colId xmlns:a16="http://schemas.microsoft.com/office/drawing/2014/main" val="3276624643"/>
                    </a:ext>
                  </a:extLst>
                </a:gridCol>
                <a:gridCol w="1121089">
                  <a:extLst>
                    <a:ext uri="{9D8B030D-6E8A-4147-A177-3AD203B41FA5}">
                      <a16:colId xmlns:a16="http://schemas.microsoft.com/office/drawing/2014/main" val="508861547"/>
                    </a:ext>
                  </a:extLst>
                </a:gridCol>
                <a:gridCol w="1121089">
                  <a:extLst>
                    <a:ext uri="{9D8B030D-6E8A-4147-A177-3AD203B41FA5}">
                      <a16:colId xmlns:a16="http://schemas.microsoft.com/office/drawing/2014/main" val="1940044539"/>
                    </a:ext>
                  </a:extLst>
                </a:gridCol>
                <a:gridCol w="1121089">
                  <a:extLst>
                    <a:ext uri="{9D8B030D-6E8A-4147-A177-3AD203B41FA5}">
                      <a16:colId xmlns:a16="http://schemas.microsoft.com/office/drawing/2014/main" val="2521129276"/>
                    </a:ext>
                  </a:extLst>
                </a:gridCol>
              </a:tblGrid>
              <a:tr h="25860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000" b="1"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0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Control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(N=241)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0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Durva</a:t>
                      </a:r>
                      <a:endParaRPr lang="en-GB" sz="10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(N=238)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000" b="1" kern="12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Durva+Ola</a:t>
                      </a:r>
                      <a:endParaRPr lang="en-GB" sz="10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(N=239)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E18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32838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Events, </a:t>
                      </a:r>
                      <a:r>
                        <a:rPr lang="en-US" sz="10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n (%)</a:t>
                      </a:r>
                      <a:endParaRPr lang="en-GB" sz="10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173 (71.8)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139 (58.4)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126 (52.7)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10198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Median PFS (95% CI),</a:t>
                      </a:r>
                      <a:r>
                        <a:rPr lang="en-US" sz="10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0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months</a:t>
                      </a:r>
                      <a:endParaRPr lang="en-GB" sz="10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9.6 (9.0</a:t>
                      </a:r>
                      <a:r>
                        <a:rPr lang="en-US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GB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9.9)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10.2 (9.7</a:t>
                      </a:r>
                      <a:r>
                        <a:rPr lang="en-US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GB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14.7)</a:t>
                      </a:r>
                      <a:endParaRPr lang="en-US" sz="1000" b="0" i="0" u="none" strike="noStrike" kern="1200" cap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15.1 (12.6</a:t>
                      </a: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GB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20.7)</a:t>
                      </a:r>
                      <a:endParaRPr lang="en-US" sz="1000" b="0" i="0" u="none" strike="noStrike" kern="1200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12250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0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HR (95% CI) vs Control</a:t>
                      </a:r>
                      <a:r>
                        <a:rPr lang="en-US" sz="1000" b="0" baseline="30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†</a:t>
                      </a:r>
                      <a:endParaRPr lang="en-GB" sz="1000" b="0" kern="1200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i="0" u="none" strike="noStrike" kern="1200" cap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0.71</a:t>
                      </a:r>
                      <a:r>
                        <a:rPr lang="en-US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 (0.57–0.89); </a:t>
                      </a:r>
                      <a:r>
                        <a:rPr lang="en-US" sz="1000" b="0" i="1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P</a:t>
                      </a:r>
                      <a:r>
                        <a:rPr lang="en-US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=0.003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0.55 </a:t>
                      </a: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(0.43–0.69); </a:t>
                      </a:r>
                      <a:r>
                        <a:rPr lang="en-US" sz="1000" b="0" i="1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P</a:t>
                      </a: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&lt;0.0001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0746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HR (95% CI) vs Durva</a:t>
                      </a:r>
                      <a:r>
                        <a:rPr lang="en-US" sz="1000" b="0" baseline="30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†</a:t>
                      </a:r>
                      <a:endParaRPr lang="en-GB" sz="1000" b="0" kern="1200" baseline="30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i="0" u="none" strike="noStrike" kern="1200" cap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u="none" strike="noStrike" kern="1200" cap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0.78 (0.61–0.99)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165635"/>
                  </a:ext>
                </a:extLst>
              </a:tr>
            </a:tbl>
          </a:graphicData>
        </a:graphic>
      </p:graphicFrame>
      <p:sp>
        <p:nvSpPr>
          <p:cNvPr id="474" name="TextBox 473">
            <a:extLst>
              <a:ext uri="{FF2B5EF4-FFF2-40B4-BE49-F238E27FC236}">
                <a16:creationId xmlns:a16="http://schemas.microsoft.com/office/drawing/2014/main" id="{3D38B670-4C3F-CE17-5342-A6F91B52D460}"/>
              </a:ext>
            </a:extLst>
          </p:cNvPr>
          <p:cNvSpPr txBox="1"/>
          <p:nvPr/>
        </p:nvSpPr>
        <p:spPr>
          <a:xfrm>
            <a:off x="3824280" y="1756554"/>
            <a:ext cx="2295782" cy="263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Overall data maturity: 61.0%</a:t>
            </a:r>
          </a:p>
        </p:txBody>
      </p:sp>
      <p:sp>
        <p:nvSpPr>
          <p:cNvPr id="475" name="TextBox 474">
            <a:extLst>
              <a:ext uri="{FF2B5EF4-FFF2-40B4-BE49-F238E27FC236}">
                <a16:creationId xmlns:a16="http://schemas.microsoft.com/office/drawing/2014/main" id="{C3CB30C4-EFFF-3B1B-7CF9-1198E27DD3AC}"/>
              </a:ext>
            </a:extLst>
          </p:cNvPr>
          <p:cNvSpPr txBox="1"/>
          <p:nvPr/>
        </p:nvSpPr>
        <p:spPr>
          <a:xfrm>
            <a:off x="5106243" y="2689066"/>
            <a:ext cx="8931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err="1">
                <a:ln/>
                <a:solidFill>
                  <a:srgbClr val="AE183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Durva+Ola</a:t>
            </a:r>
            <a:endParaRPr kumimoji="0" lang="en-GB" sz="1100" b="1" i="0" u="none" strike="noStrike" kern="1200" cap="none" spc="0" normalizeH="0" baseline="0" noProof="0">
              <a:ln/>
              <a:solidFill>
                <a:srgbClr val="AE183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483" name="TextBox 482">
            <a:extLst>
              <a:ext uri="{FF2B5EF4-FFF2-40B4-BE49-F238E27FC236}">
                <a16:creationId xmlns:a16="http://schemas.microsoft.com/office/drawing/2014/main" id="{428CB2A9-8605-CABE-E956-94F818629190}"/>
              </a:ext>
            </a:extLst>
          </p:cNvPr>
          <p:cNvSpPr txBox="1"/>
          <p:nvPr/>
        </p:nvSpPr>
        <p:spPr>
          <a:xfrm>
            <a:off x="5106243" y="2899854"/>
            <a:ext cx="585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/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</a:t>
            </a:r>
          </a:p>
        </p:txBody>
      </p:sp>
      <p:sp>
        <p:nvSpPr>
          <p:cNvPr id="484" name="TextBox 483">
            <a:extLst>
              <a:ext uri="{FF2B5EF4-FFF2-40B4-BE49-F238E27FC236}">
                <a16:creationId xmlns:a16="http://schemas.microsoft.com/office/drawing/2014/main" id="{5C5124D5-E191-E217-6D98-AF1FA1EB8068}"/>
              </a:ext>
            </a:extLst>
          </p:cNvPr>
          <p:cNvSpPr txBox="1"/>
          <p:nvPr/>
        </p:nvSpPr>
        <p:spPr>
          <a:xfrm>
            <a:off x="5106243" y="3230688"/>
            <a:ext cx="686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/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Control</a:t>
            </a:r>
          </a:p>
        </p:txBody>
      </p:sp>
      <p:sp>
        <p:nvSpPr>
          <p:cNvPr id="485" name="TextBox 484">
            <a:extLst>
              <a:ext uri="{FF2B5EF4-FFF2-40B4-BE49-F238E27FC236}">
                <a16:creationId xmlns:a16="http://schemas.microsoft.com/office/drawing/2014/main" id="{635D4859-8A8B-366E-3DCE-16B9BBE2638F}"/>
              </a:ext>
            </a:extLst>
          </p:cNvPr>
          <p:cNvSpPr txBox="1"/>
          <p:nvPr/>
        </p:nvSpPr>
        <p:spPr>
          <a:xfrm>
            <a:off x="687741" y="352001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486" name="Freeform: Shape 9">
            <a:extLst>
              <a:ext uri="{FF2B5EF4-FFF2-40B4-BE49-F238E27FC236}">
                <a16:creationId xmlns:a16="http://schemas.microsoft.com/office/drawing/2014/main" id="{D79D4E4D-6228-E323-D7E7-48E11BFE84A3}"/>
              </a:ext>
            </a:extLst>
          </p:cNvPr>
          <p:cNvSpPr/>
          <p:nvPr/>
        </p:nvSpPr>
        <p:spPr>
          <a:xfrm>
            <a:off x="911781" y="1500816"/>
            <a:ext cx="36487" cy="15064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87" name="Freeform: Shape 10">
            <a:extLst>
              <a:ext uri="{FF2B5EF4-FFF2-40B4-BE49-F238E27FC236}">
                <a16:creationId xmlns:a16="http://schemas.microsoft.com/office/drawing/2014/main" id="{3E32A706-1C29-3D56-E620-6000CA08FEEF}"/>
              </a:ext>
            </a:extLst>
          </p:cNvPr>
          <p:cNvSpPr/>
          <p:nvPr/>
        </p:nvSpPr>
        <p:spPr>
          <a:xfrm>
            <a:off x="911781" y="1714574"/>
            <a:ext cx="36487" cy="15064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88" name="Freeform: Shape 11">
            <a:extLst>
              <a:ext uri="{FF2B5EF4-FFF2-40B4-BE49-F238E27FC236}">
                <a16:creationId xmlns:a16="http://schemas.microsoft.com/office/drawing/2014/main" id="{5780101D-E806-8B38-0B94-BF4495A69ADA}"/>
              </a:ext>
            </a:extLst>
          </p:cNvPr>
          <p:cNvSpPr/>
          <p:nvPr/>
        </p:nvSpPr>
        <p:spPr>
          <a:xfrm>
            <a:off x="911781" y="1928483"/>
            <a:ext cx="36487" cy="15064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97" name="Freeform: Shape 12">
            <a:extLst>
              <a:ext uri="{FF2B5EF4-FFF2-40B4-BE49-F238E27FC236}">
                <a16:creationId xmlns:a16="http://schemas.microsoft.com/office/drawing/2014/main" id="{6B8786DD-FB8A-5A77-A34C-FA70B1A2634D}"/>
              </a:ext>
            </a:extLst>
          </p:cNvPr>
          <p:cNvSpPr/>
          <p:nvPr/>
        </p:nvSpPr>
        <p:spPr>
          <a:xfrm>
            <a:off x="911781" y="2142392"/>
            <a:ext cx="36487" cy="15064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98" name="Freeform: Shape 13">
            <a:extLst>
              <a:ext uri="{FF2B5EF4-FFF2-40B4-BE49-F238E27FC236}">
                <a16:creationId xmlns:a16="http://schemas.microsoft.com/office/drawing/2014/main" id="{8D341E2C-B829-4F57-396F-240092396FEB}"/>
              </a:ext>
            </a:extLst>
          </p:cNvPr>
          <p:cNvSpPr/>
          <p:nvPr/>
        </p:nvSpPr>
        <p:spPr>
          <a:xfrm>
            <a:off x="911781" y="2356150"/>
            <a:ext cx="36487" cy="15064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99" name="Freeform: Shape 14">
            <a:extLst>
              <a:ext uri="{FF2B5EF4-FFF2-40B4-BE49-F238E27FC236}">
                <a16:creationId xmlns:a16="http://schemas.microsoft.com/office/drawing/2014/main" id="{306EDC1F-14FF-4FEB-C039-FB546656CD9A}"/>
              </a:ext>
            </a:extLst>
          </p:cNvPr>
          <p:cNvSpPr/>
          <p:nvPr/>
        </p:nvSpPr>
        <p:spPr>
          <a:xfrm>
            <a:off x="911781" y="2570059"/>
            <a:ext cx="36487" cy="15064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00" name="Freeform: Shape 15">
            <a:extLst>
              <a:ext uri="{FF2B5EF4-FFF2-40B4-BE49-F238E27FC236}">
                <a16:creationId xmlns:a16="http://schemas.microsoft.com/office/drawing/2014/main" id="{A24A12E3-0BD3-A1CF-2C8E-F8DA8C698250}"/>
              </a:ext>
            </a:extLst>
          </p:cNvPr>
          <p:cNvSpPr/>
          <p:nvPr/>
        </p:nvSpPr>
        <p:spPr>
          <a:xfrm>
            <a:off x="911781" y="2997728"/>
            <a:ext cx="36487" cy="15064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01" name="Freeform: Shape 16">
            <a:extLst>
              <a:ext uri="{FF2B5EF4-FFF2-40B4-BE49-F238E27FC236}">
                <a16:creationId xmlns:a16="http://schemas.microsoft.com/office/drawing/2014/main" id="{B160408B-80D3-7B3F-8D42-C8BB0A078862}"/>
              </a:ext>
            </a:extLst>
          </p:cNvPr>
          <p:cNvSpPr/>
          <p:nvPr/>
        </p:nvSpPr>
        <p:spPr>
          <a:xfrm>
            <a:off x="911781" y="3211636"/>
            <a:ext cx="36487" cy="15064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02" name="Freeform: Shape 17">
            <a:extLst>
              <a:ext uri="{FF2B5EF4-FFF2-40B4-BE49-F238E27FC236}">
                <a16:creationId xmlns:a16="http://schemas.microsoft.com/office/drawing/2014/main" id="{CD27F33C-60F5-77B7-5D7E-A607E971FD04}"/>
              </a:ext>
            </a:extLst>
          </p:cNvPr>
          <p:cNvSpPr/>
          <p:nvPr/>
        </p:nvSpPr>
        <p:spPr>
          <a:xfrm>
            <a:off x="911781" y="3425394"/>
            <a:ext cx="36487" cy="15064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03" name="Freeform: Shape 18">
            <a:extLst>
              <a:ext uri="{FF2B5EF4-FFF2-40B4-BE49-F238E27FC236}">
                <a16:creationId xmlns:a16="http://schemas.microsoft.com/office/drawing/2014/main" id="{081A1714-DB1F-BB10-E10C-0F46444BF5FD}"/>
              </a:ext>
            </a:extLst>
          </p:cNvPr>
          <p:cNvSpPr/>
          <p:nvPr/>
        </p:nvSpPr>
        <p:spPr>
          <a:xfrm>
            <a:off x="911781" y="3639303"/>
            <a:ext cx="36487" cy="15064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04" name="Freeform: Shape 19">
            <a:extLst>
              <a:ext uri="{FF2B5EF4-FFF2-40B4-BE49-F238E27FC236}">
                <a16:creationId xmlns:a16="http://schemas.microsoft.com/office/drawing/2014/main" id="{A658E403-7A62-DC2B-8482-BCC891882B20}"/>
              </a:ext>
            </a:extLst>
          </p:cNvPr>
          <p:cNvSpPr/>
          <p:nvPr/>
        </p:nvSpPr>
        <p:spPr>
          <a:xfrm>
            <a:off x="911781" y="2783969"/>
            <a:ext cx="36487" cy="15064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05" name="Freeform: Shape 20">
            <a:extLst>
              <a:ext uri="{FF2B5EF4-FFF2-40B4-BE49-F238E27FC236}">
                <a16:creationId xmlns:a16="http://schemas.microsoft.com/office/drawing/2014/main" id="{5F110388-AC6F-559B-043B-CC250195BDB7}"/>
              </a:ext>
            </a:extLst>
          </p:cNvPr>
          <p:cNvSpPr/>
          <p:nvPr/>
        </p:nvSpPr>
        <p:spPr>
          <a:xfrm>
            <a:off x="948267" y="3639304"/>
            <a:ext cx="11261" cy="48807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06" name="Freeform: Shape 21">
            <a:extLst>
              <a:ext uri="{FF2B5EF4-FFF2-40B4-BE49-F238E27FC236}">
                <a16:creationId xmlns:a16="http://schemas.microsoft.com/office/drawing/2014/main" id="{E7BB796F-D7EF-D531-C348-066D0138DFE8}"/>
              </a:ext>
            </a:extLst>
          </p:cNvPr>
          <p:cNvSpPr/>
          <p:nvPr/>
        </p:nvSpPr>
        <p:spPr>
          <a:xfrm>
            <a:off x="1737811" y="3639304"/>
            <a:ext cx="11261" cy="48807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07" name="Freeform: Shape 22">
            <a:extLst>
              <a:ext uri="{FF2B5EF4-FFF2-40B4-BE49-F238E27FC236}">
                <a16:creationId xmlns:a16="http://schemas.microsoft.com/office/drawing/2014/main" id="{99CA3F7C-3283-4518-AAFF-6E57F7CA9B32}"/>
              </a:ext>
            </a:extLst>
          </p:cNvPr>
          <p:cNvSpPr/>
          <p:nvPr/>
        </p:nvSpPr>
        <p:spPr>
          <a:xfrm>
            <a:off x="1342984" y="3639304"/>
            <a:ext cx="11261" cy="48807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08" name="Freeform: Shape 23">
            <a:extLst>
              <a:ext uri="{FF2B5EF4-FFF2-40B4-BE49-F238E27FC236}">
                <a16:creationId xmlns:a16="http://schemas.microsoft.com/office/drawing/2014/main" id="{1AA9E418-E1C8-E72D-9F15-E9E4EBE2BF1A}"/>
              </a:ext>
            </a:extLst>
          </p:cNvPr>
          <p:cNvSpPr/>
          <p:nvPr/>
        </p:nvSpPr>
        <p:spPr>
          <a:xfrm>
            <a:off x="2527244" y="3639304"/>
            <a:ext cx="11261" cy="48807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09" name="Freeform: Shape 24">
            <a:extLst>
              <a:ext uri="{FF2B5EF4-FFF2-40B4-BE49-F238E27FC236}">
                <a16:creationId xmlns:a16="http://schemas.microsoft.com/office/drawing/2014/main" id="{1BE36E82-ACE4-AD3D-AAF5-A6A44F20226E}"/>
              </a:ext>
            </a:extLst>
          </p:cNvPr>
          <p:cNvSpPr/>
          <p:nvPr/>
        </p:nvSpPr>
        <p:spPr>
          <a:xfrm>
            <a:off x="2132527" y="3639304"/>
            <a:ext cx="11261" cy="48807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10" name="Freeform: Shape 25">
            <a:extLst>
              <a:ext uri="{FF2B5EF4-FFF2-40B4-BE49-F238E27FC236}">
                <a16:creationId xmlns:a16="http://schemas.microsoft.com/office/drawing/2014/main" id="{3CA3FE0C-263C-D906-DADA-557DD286427C}"/>
              </a:ext>
            </a:extLst>
          </p:cNvPr>
          <p:cNvSpPr/>
          <p:nvPr/>
        </p:nvSpPr>
        <p:spPr>
          <a:xfrm>
            <a:off x="2921961" y="3639304"/>
            <a:ext cx="11261" cy="48807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11" name="Freeform: Shape 26">
            <a:extLst>
              <a:ext uri="{FF2B5EF4-FFF2-40B4-BE49-F238E27FC236}">
                <a16:creationId xmlns:a16="http://schemas.microsoft.com/office/drawing/2014/main" id="{E3EECDE3-DBED-5D06-5386-143A5E6081B6}"/>
              </a:ext>
            </a:extLst>
          </p:cNvPr>
          <p:cNvSpPr/>
          <p:nvPr/>
        </p:nvSpPr>
        <p:spPr>
          <a:xfrm>
            <a:off x="3316788" y="3639304"/>
            <a:ext cx="11261" cy="48807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08" name="Freeform: Shape 27">
            <a:extLst>
              <a:ext uri="{FF2B5EF4-FFF2-40B4-BE49-F238E27FC236}">
                <a16:creationId xmlns:a16="http://schemas.microsoft.com/office/drawing/2014/main" id="{77D3857A-ECC1-4061-5524-B5F9B0BC5C3F}"/>
              </a:ext>
            </a:extLst>
          </p:cNvPr>
          <p:cNvSpPr/>
          <p:nvPr/>
        </p:nvSpPr>
        <p:spPr>
          <a:xfrm>
            <a:off x="3711504" y="3639304"/>
            <a:ext cx="11261" cy="48807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09" name="Freeform: Shape 28">
            <a:extLst>
              <a:ext uri="{FF2B5EF4-FFF2-40B4-BE49-F238E27FC236}">
                <a16:creationId xmlns:a16="http://schemas.microsoft.com/office/drawing/2014/main" id="{9079CE6D-3A69-CC41-B196-4F68119C7992}"/>
              </a:ext>
            </a:extLst>
          </p:cNvPr>
          <p:cNvSpPr/>
          <p:nvPr/>
        </p:nvSpPr>
        <p:spPr>
          <a:xfrm>
            <a:off x="4106220" y="3639304"/>
            <a:ext cx="11261" cy="48807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10" name="Freeform: Shape 29">
            <a:extLst>
              <a:ext uri="{FF2B5EF4-FFF2-40B4-BE49-F238E27FC236}">
                <a16:creationId xmlns:a16="http://schemas.microsoft.com/office/drawing/2014/main" id="{79CA8C01-DE5C-4F47-753F-5BBC4521CAC4}"/>
              </a:ext>
            </a:extLst>
          </p:cNvPr>
          <p:cNvSpPr/>
          <p:nvPr/>
        </p:nvSpPr>
        <p:spPr>
          <a:xfrm>
            <a:off x="4500937" y="3639304"/>
            <a:ext cx="11261" cy="48807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11" name="Freeform: Shape 30">
            <a:extLst>
              <a:ext uri="{FF2B5EF4-FFF2-40B4-BE49-F238E27FC236}">
                <a16:creationId xmlns:a16="http://schemas.microsoft.com/office/drawing/2014/main" id="{D834527F-94B5-5E58-5498-F0F9E004EC83}"/>
              </a:ext>
            </a:extLst>
          </p:cNvPr>
          <p:cNvSpPr/>
          <p:nvPr/>
        </p:nvSpPr>
        <p:spPr>
          <a:xfrm>
            <a:off x="4895765" y="3639304"/>
            <a:ext cx="11261" cy="48807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12" name="Freeform: Shape 31">
            <a:extLst>
              <a:ext uri="{FF2B5EF4-FFF2-40B4-BE49-F238E27FC236}">
                <a16:creationId xmlns:a16="http://schemas.microsoft.com/office/drawing/2014/main" id="{F78EAD81-FE72-7BFD-8234-4328FE7DC5FD}"/>
              </a:ext>
            </a:extLst>
          </p:cNvPr>
          <p:cNvSpPr/>
          <p:nvPr/>
        </p:nvSpPr>
        <p:spPr>
          <a:xfrm>
            <a:off x="5290481" y="3639304"/>
            <a:ext cx="11261" cy="48807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13" name="TextBox 1412">
            <a:extLst>
              <a:ext uri="{FF2B5EF4-FFF2-40B4-BE49-F238E27FC236}">
                <a16:creationId xmlns:a16="http://schemas.microsoft.com/office/drawing/2014/main" id="{8D28A624-D68A-FDD2-F56B-7DCBC1F36D3D}"/>
              </a:ext>
            </a:extLst>
          </p:cNvPr>
          <p:cNvSpPr txBox="1"/>
          <p:nvPr/>
        </p:nvSpPr>
        <p:spPr>
          <a:xfrm>
            <a:off x="609081" y="3305907"/>
            <a:ext cx="341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10</a:t>
            </a:r>
          </a:p>
        </p:txBody>
      </p:sp>
      <p:sp>
        <p:nvSpPr>
          <p:cNvPr id="1414" name="TextBox 1413">
            <a:extLst>
              <a:ext uri="{FF2B5EF4-FFF2-40B4-BE49-F238E27FC236}">
                <a16:creationId xmlns:a16="http://schemas.microsoft.com/office/drawing/2014/main" id="{950B8AB9-31E4-5385-7DF7-C5197972705C}"/>
              </a:ext>
            </a:extLst>
          </p:cNvPr>
          <p:cNvSpPr txBox="1"/>
          <p:nvPr/>
        </p:nvSpPr>
        <p:spPr>
          <a:xfrm>
            <a:off x="609081" y="3091803"/>
            <a:ext cx="341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20</a:t>
            </a:r>
          </a:p>
        </p:txBody>
      </p:sp>
      <p:sp>
        <p:nvSpPr>
          <p:cNvPr id="1415" name="TextBox 1414">
            <a:extLst>
              <a:ext uri="{FF2B5EF4-FFF2-40B4-BE49-F238E27FC236}">
                <a16:creationId xmlns:a16="http://schemas.microsoft.com/office/drawing/2014/main" id="{9F32D9EF-AFEA-90C1-CB0C-3FB02935AD14}"/>
              </a:ext>
            </a:extLst>
          </p:cNvPr>
          <p:cNvSpPr txBox="1"/>
          <p:nvPr/>
        </p:nvSpPr>
        <p:spPr>
          <a:xfrm>
            <a:off x="609081" y="2877699"/>
            <a:ext cx="341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30</a:t>
            </a:r>
          </a:p>
        </p:txBody>
      </p:sp>
      <p:sp>
        <p:nvSpPr>
          <p:cNvPr id="1416" name="TextBox 1415">
            <a:extLst>
              <a:ext uri="{FF2B5EF4-FFF2-40B4-BE49-F238E27FC236}">
                <a16:creationId xmlns:a16="http://schemas.microsoft.com/office/drawing/2014/main" id="{8A76BA39-A16D-F443-3277-C23D9D66AEF0}"/>
              </a:ext>
            </a:extLst>
          </p:cNvPr>
          <p:cNvSpPr txBox="1"/>
          <p:nvPr/>
        </p:nvSpPr>
        <p:spPr>
          <a:xfrm>
            <a:off x="609081" y="2663594"/>
            <a:ext cx="341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40</a:t>
            </a:r>
          </a:p>
        </p:txBody>
      </p:sp>
      <p:sp>
        <p:nvSpPr>
          <p:cNvPr id="1417" name="TextBox 1416">
            <a:extLst>
              <a:ext uri="{FF2B5EF4-FFF2-40B4-BE49-F238E27FC236}">
                <a16:creationId xmlns:a16="http://schemas.microsoft.com/office/drawing/2014/main" id="{76F3C75A-DA78-2693-BAA5-C786D3230DEF}"/>
              </a:ext>
            </a:extLst>
          </p:cNvPr>
          <p:cNvSpPr txBox="1"/>
          <p:nvPr/>
        </p:nvSpPr>
        <p:spPr>
          <a:xfrm>
            <a:off x="609081" y="2449489"/>
            <a:ext cx="341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50</a:t>
            </a:r>
          </a:p>
        </p:txBody>
      </p:sp>
      <p:sp>
        <p:nvSpPr>
          <p:cNvPr id="1418" name="TextBox 1417">
            <a:extLst>
              <a:ext uri="{FF2B5EF4-FFF2-40B4-BE49-F238E27FC236}">
                <a16:creationId xmlns:a16="http://schemas.microsoft.com/office/drawing/2014/main" id="{0A989F7E-3833-853E-8333-CB69FC7A8E53}"/>
              </a:ext>
            </a:extLst>
          </p:cNvPr>
          <p:cNvSpPr txBox="1"/>
          <p:nvPr/>
        </p:nvSpPr>
        <p:spPr>
          <a:xfrm>
            <a:off x="609081" y="2235385"/>
            <a:ext cx="341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60</a:t>
            </a:r>
          </a:p>
        </p:txBody>
      </p:sp>
      <p:sp>
        <p:nvSpPr>
          <p:cNvPr id="1419" name="TextBox 1418">
            <a:extLst>
              <a:ext uri="{FF2B5EF4-FFF2-40B4-BE49-F238E27FC236}">
                <a16:creationId xmlns:a16="http://schemas.microsoft.com/office/drawing/2014/main" id="{8FCB3009-E0AC-B82B-338C-ED2F44E90A8D}"/>
              </a:ext>
            </a:extLst>
          </p:cNvPr>
          <p:cNvSpPr txBox="1"/>
          <p:nvPr/>
        </p:nvSpPr>
        <p:spPr>
          <a:xfrm>
            <a:off x="609081" y="2021280"/>
            <a:ext cx="341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70</a:t>
            </a:r>
          </a:p>
        </p:txBody>
      </p:sp>
      <p:sp>
        <p:nvSpPr>
          <p:cNvPr id="1420" name="TextBox 1419">
            <a:extLst>
              <a:ext uri="{FF2B5EF4-FFF2-40B4-BE49-F238E27FC236}">
                <a16:creationId xmlns:a16="http://schemas.microsoft.com/office/drawing/2014/main" id="{B7FCFAE4-71CD-C9B9-6DCB-796E157CCD23}"/>
              </a:ext>
            </a:extLst>
          </p:cNvPr>
          <p:cNvSpPr txBox="1"/>
          <p:nvPr/>
        </p:nvSpPr>
        <p:spPr>
          <a:xfrm>
            <a:off x="609081" y="1807176"/>
            <a:ext cx="341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80</a:t>
            </a:r>
          </a:p>
        </p:txBody>
      </p:sp>
      <p:sp>
        <p:nvSpPr>
          <p:cNvPr id="1421" name="TextBox 1420">
            <a:extLst>
              <a:ext uri="{FF2B5EF4-FFF2-40B4-BE49-F238E27FC236}">
                <a16:creationId xmlns:a16="http://schemas.microsoft.com/office/drawing/2014/main" id="{522FC368-0E60-B94B-1EE3-9B3A5474BDB9}"/>
              </a:ext>
            </a:extLst>
          </p:cNvPr>
          <p:cNvSpPr txBox="1"/>
          <p:nvPr/>
        </p:nvSpPr>
        <p:spPr>
          <a:xfrm>
            <a:off x="609081" y="1593072"/>
            <a:ext cx="341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90</a:t>
            </a:r>
          </a:p>
        </p:txBody>
      </p:sp>
      <p:sp>
        <p:nvSpPr>
          <p:cNvPr id="1422" name="TextBox 1421">
            <a:extLst>
              <a:ext uri="{FF2B5EF4-FFF2-40B4-BE49-F238E27FC236}">
                <a16:creationId xmlns:a16="http://schemas.microsoft.com/office/drawing/2014/main" id="{B665FEFB-1E49-7F6D-A596-05D84C9711A5}"/>
              </a:ext>
            </a:extLst>
          </p:cNvPr>
          <p:cNvSpPr txBox="1"/>
          <p:nvPr/>
        </p:nvSpPr>
        <p:spPr>
          <a:xfrm>
            <a:off x="530534" y="1378967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100</a:t>
            </a:r>
          </a:p>
        </p:txBody>
      </p:sp>
      <p:sp>
        <p:nvSpPr>
          <p:cNvPr id="1423" name="TextBox 1422">
            <a:extLst>
              <a:ext uri="{FF2B5EF4-FFF2-40B4-BE49-F238E27FC236}">
                <a16:creationId xmlns:a16="http://schemas.microsoft.com/office/drawing/2014/main" id="{F661093D-63D4-9199-EDCF-79CA4AAA1C17}"/>
              </a:ext>
            </a:extLst>
          </p:cNvPr>
          <p:cNvSpPr txBox="1"/>
          <p:nvPr/>
        </p:nvSpPr>
        <p:spPr>
          <a:xfrm>
            <a:off x="816660" y="3661383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1424" name="TextBox 1423">
            <a:extLst>
              <a:ext uri="{FF2B5EF4-FFF2-40B4-BE49-F238E27FC236}">
                <a16:creationId xmlns:a16="http://schemas.microsoft.com/office/drawing/2014/main" id="{6D7FF4AC-44E9-B50F-C700-09F4C4E8B57C}"/>
              </a:ext>
            </a:extLst>
          </p:cNvPr>
          <p:cNvSpPr txBox="1"/>
          <p:nvPr/>
        </p:nvSpPr>
        <p:spPr>
          <a:xfrm>
            <a:off x="1211377" y="3661383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</a:t>
            </a:r>
          </a:p>
        </p:txBody>
      </p:sp>
      <p:sp>
        <p:nvSpPr>
          <p:cNvPr id="1425" name="TextBox 1424">
            <a:extLst>
              <a:ext uri="{FF2B5EF4-FFF2-40B4-BE49-F238E27FC236}">
                <a16:creationId xmlns:a16="http://schemas.microsoft.com/office/drawing/2014/main" id="{EBE9A069-9C81-D4E5-B04A-2E3747315CBD}"/>
              </a:ext>
            </a:extLst>
          </p:cNvPr>
          <p:cNvSpPr txBox="1"/>
          <p:nvPr/>
        </p:nvSpPr>
        <p:spPr>
          <a:xfrm>
            <a:off x="1606093" y="3661383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6</a:t>
            </a:r>
          </a:p>
        </p:txBody>
      </p:sp>
      <p:sp>
        <p:nvSpPr>
          <p:cNvPr id="1426" name="TextBox 1425">
            <a:extLst>
              <a:ext uri="{FF2B5EF4-FFF2-40B4-BE49-F238E27FC236}">
                <a16:creationId xmlns:a16="http://schemas.microsoft.com/office/drawing/2014/main" id="{FF847DA9-5154-9926-A82C-854F14AFAE2D}"/>
              </a:ext>
            </a:extLst>
          </p:cNvPr>
          <p:cNvSpPr txBox="1"/>
          <p:nvPr/>
        </p:nvSpPr>
        <p:spPr>
          <a:xfrm>
            <a:off x="2000921" y="3661383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9</a:t>
            </a:r>
          </a:p>
        </p:txBody>
      </p:sp>
      <p:sp>
        <p:nvSpPr>
          <p:cNvPr id="1427" name="TextBox 1426">
            <a:extLst>
              <a:ext uri="{FF2B5EF4-FFF2-40B4-BE49-F238E27FC236}">
                <a16:creationId xmlns:a16="http://schemas.microsoft.com/office/drawing/2014/main" id="{607B2831-7B62-52BD-08E0-CAF5B0ECD077}"/>
              </a:ext>
            </a:extLst>
          </p:cNvPr>
          <p:cNvSpPr txBox="1"/>
          <p:nvPr/>
        </p:nvSpPr>
        <p:spPr>
          <a:xfrm>
            <a:off x="2356364" y="3661383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12</a:t>
            </a:r>
          </a:p>
        </p:txBody>
      </p:sp>
      <p:sp>
        <p:nvSpPr>
          <p:cNvPr id="1428" name="TextBox 1427">
            <a:extLst>
              <a:ext uri="{FF2B5EF4-FFF2-40B4-BE49-F238E27FC236}">
                <a16:creationId xmlns:a16="http://schemas.microsoft.com/office/drawing/2014/main" id="{1EC3AD8A-BED5-D5A2-1863-ABC42B7D0DCA}"/>
              </a:ext>
            </a:extLst>
          </p:cNvPr>
          <p:cNvSpPr txBox="1"/>
          <p:nvPr/>
        </p:nvSpPr>
        <p:spPr>
          <a:xfrm>
            <a:off x="2751081" y="3661383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15</a:t>
            </a:r>
          </a:p>
        </p:txBody>
      </p:sp>
      <p:sp>
        <p:nvSpPr>
          <p:cNvPr id="1429" name="TextBox 1428">
            <a:extLst>
              <a:ext uri="{FF2B5EF4-FFF2-40B4-BE49-F238E27FC236}">
                <a16:creationId xmlns:a16="http://schemas.microsoft.com/office/drawing/2014/main" id="{54617828-E5D1-8229-B2D5-E8BBCBE572D3}"/>
              </a:ext>
            </a:extLst>
          </p:cNvPr>
          <p:cNvSpPr txBox="1"/>
          <p:nvPr/>
        </p:nvSpPr>
        <p:spPr>
          <a:xfrm>
            <a:off x="3145796" y="3661383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18</a:t>
            </a:r>
          </a:p>
        </p:txBody>
      </p:sp>
      <p:sp>
        <p:nvSpPr>
          <p:cNvPr id="1430" name="TextBox 1429">
            <a:extLst>
              <a:ext uri="{FF2B5EF4-FFF2-40B4-BE49-F238E27FC236}">
                <a16:creationId xmlns:a16="http://schemas.microsoft.com/office/drawing/2014/main" id="{06638DAB-9E30-A605-B00D-080E4CC9A290}"/>
              </a:ext>
            </a:extLst>
          </p:cNvPr>
          <p:cNvSpPr txBox="1"/>
          <p:nvPr/>
        </p:nvSpPr>
        <p:spPr>
          <a:xfrm>
            <a:off x="3540511" y="3661383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21</a:t>
            </a:r>
          </a:p>
        </p:txBody>
      </p:sp>
      <p:sp>
        <p:nvSpPr>
          <p:cNvPr id="1431" name="TextBox 1430">
            <a:extLst>
              <a:ext uri="{FF2B5EF4-FFF2-40B4-BE49-F238E27FC236}">
                <a16:creationId xmlns:a16="http://schemas.microsoft.com/office/drawing/2014/main" id="{8ACB5CC4-37CD-76E9-BA91-35DA0BFD257A}"/>
              </a:ext>
            </a:extLst>
          </p:cNvPr>
          <p:cNvSpPr txBox="1"/>
          <p:nvPr/>
        </p:nvSpPr>
        <p:spPr>
          <a:xfrm>
            <a:off x="3935341" y="3661383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24</a:t>
            </a:r>
          </a:p>
        </p:txBody>
      </p:sp>
      <p:sp>
        <p:nvSpPr>
          <p:cNvPr id="1432" name="TextBox 1431">
            <a:extLst>
              <a:ext uri="{FF2B5EF4-FFF2-40B4-BE49-F238E27FC236}">
                <a16:creationId xmlns:a16="http://schemas.microsoft.com/office/drawing/2014/main" id="{FD1FECBA-E071-CC79-96ED-49F39C8D75E7}"/>
              </a:ext>
            </a:extLst>
          </p:cNvPr>
          <p:cNvSpPr txBox="1"/>
          <p:nvPr/>
        </p:nvSpPr>
        <p:spPr>
          <a:xfrm>
            <a:off x="4330056" y="3661383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27</a:t>
            </a:r>
          </a:p>
        </p:txBody>
      </p:sp>
      <p:sp>
        <p:nvSpPr>
          <p:cNvPr id="1433" name="TextBox 1432">
            <a:extLst>
              <a:ext uri="{FF2B5EF4-FFF2-40B4-BE49-F238E27FC236}">
                <a16:creationId xmlns:a16="http://schemas.microsoft.com/office/drawing/2014/main" id="{6DE23CBE-46A9-CCA3-D507-CC45980EE778}"/>
              </a:ext>
            </a:extLst>
          </p:cNvPr>
          <p:cNvSpPr txBox="1"/>
          <p:nvPr/>
        </p:nvSpPr>
        <p:spPr>
          <a:xfrm>
            <a:off x="4724772" y="3661383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30</a:t>
            </a:r>
          </a:p>
        </p:txBody>
      </p:sp>
      <p:sp>
        <p:nvSpPr>
          <p:cNvPr id="1434" name="TextBox 1433">
            <a:extLst>
              <a:ext uri="{FF2B5EF4-FFF2-40B4-BE49-F238E27FC236}">
                <a16:creationId xmlns:a16="http://schemas.microsoft.com/office/drawing/2014/main" id="{1800B5EA-12C6-22D8-A434-A15A53964109}"/>
              </a:ext>
            </a:extLst>
          </p:cNvPr>
          <p:cNvSpPr txBox="1"/>
          <p:nvPr/>
        </p:nvSpPr>
        <p:spPr>
          <a:xfrm>
            <a:off x="5119488" y="3661383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33</a:t>
            </a:r>
          </a:p>
        </p:txBody>
      </p:sp>
      <p:sp>
        <p:nvSpPr>
          <p:cNvPr id="1435" name="TextBox 1434">
            <a:extLst>
              <a:ext uri="{FF2B5EF4-FFF2-40B4-BE49-F238E27FC236}">
                <a16:creationId xmlns:a16="http://schemas.microsoft.com/office/drawing/2014/main" id="{ADE0C1F5-9671-A711-007F-0EA3D211B6B4}"/>
              </a:ext>
            </a:extLst>
          </p:cNvPr>
          <p:cNvSpPr txBox="1"/>
          <p:nvPr/>
        </p:nvSpPr>
        <p:spPr>
          <a:xfrm>
            <a:off x="2162188" y="3825494"/>
            <a:ext cx="1939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Months since randomization</a:t>
            </a:r>
          </a:p>
        </p:txBody>
      </p:sp>
      <p:grpSp>
        <p:nvGrpSpPr>
          <p:cNvPr id="1577" name="Group 1576">
            <a:extLst>
              <a:ext uri="{FF2B5EF4-FFF2-40B4-BE49-F238E27FC236}">
                <a16:creationId xmlns:a16="http://schemas.microsoft.com/office/drawing/2014/main" id="{E9D431D3-B1FF-BAA4-6135-9A1F043C86DA}"/>
              </a:ext>
            </a:extLst>
          </p:cNvPr>
          <p:cNvGrpSpPr/>
          <p:nvPr/>
        </p:nvGrpSpPr>
        <p:grpSpPr>
          <a:xfrm>
            <a:off x="143390" y="4039900"/>
            <a:ext cx="5281518" cy="204965"/>
            <a:chOff x="141390" y="4104711"/>
            <a:chExt cx="5281518" cy="204965"/>
          </a:xfrm>
        </p:grpSpPr>
        <p:sp>
          <p:nvSpPr>
            <p:cNvPr id="1581" name="TextBox 1580">
              <a:extLst>
                <a:ext uri="{FF2B5EF4-FFF2-40B4-BE49-F238E27FC236}">
                  <a16:creationId xmlns:a16="http://schemas.microsoft.com/office/drawing/2014/main" id="{48924656-FF4D-A37F-4FA2-5F6FA33BB6AB}"/>
                </a:ext>
              </a:extLst>
            </p:cNvPr>
            <p:cNvSpPr txBox="1"/>
            <p:nvPr/>
          </p:nvSpPr>
          <p:spPr>
            <a:xfrm>
              <a:off x="794452" y="4104711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239</a:t>
              </a:r>
            </a:p>
          </p:txBody>
        </p:sp>
        <p:sp>
          <p:nvSpPr>
            <p:cNvPr id="1582" name="TextBox 1581">
              <a:extLst>
                <a:ext uri="{FF2B5EF4-FFF2-40B4-BE49-F238E27FC236}">
                  <a16:creationId xmlns:a16="http://schemas.microsoft.com/office/drawing/2014/main" id="{BF4EB134-8F84-5CD9-FC57-D574C4F9B316}"/>
                </a:ext>
              </a:extLst>
            </p:cNvPr>
            <p:cNvSpPr txBox="1"/>
            <p:nvPr/>
          </p:nvSpPr>
          <p:spPr>
            <a:xfrm>
              <a:off x="1201694" y="4104711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214</a:t>
              </a:r>
            </a:p>
          </p:txBody>
        </p:sp>
        <p:sp>
          <p:nvSpPr>
            <p:cNvPr id="1600" name="TextBox 1599">
              <a:extLst>
                <a:ext uri="{FF2B5EF4-FFF2-40B4-BE49-F238E27FC236}">
                  <a16:creationId xmlns:a16="http://schemas.microsoft.com/office/drawing/2014/main" id="{5CEA6F6E-9ED0-6406-6E72-A983A7523ABC}"/>
                </a:ext>
              </a:extLst>
            </p:cNvPr>
            <p:cNvSpPr txBox="1"/>
            <p:nvPr/>
          </p:nvSpPr>
          <p:spPr>
            <a:xfrm>
              <a:off x="1596523" y="4104711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198</a:t>
              </a:r>
            </a:p>
          </p:txBody>
        </p:sp>
        <p:sp>
          <p:nvSpPr>
            <p:cNvPr id="1601" name="TextBox 1600">
              <a:extLst>
                <a:ext uri="{FF2B5EF4-FFF2-40B4-BE49-F238E27FC236}">
                  <a16:creationId xmlns:a16="http://schemas.microsoft.com/office/drawing/2014/main" id="{A0EE9F7D-112B-F208-3F97-970FB6751193}"/>
                </a:ext>
              </a:extLst>
            </p:cNvPr>
            <p:cNvSpPr txBox="1"/>
            <p:nvPr/>
          </p:nvSpPr>
          <p:spPr>
            <a:xfrm>
              <a:off x="1991240" y="4104711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169</a:t>
              </a:r>
            </a:p>
          </p:txBody>
        </p:sp>
        <p:sp>
          <p:nvSpPr>
            <p:cNvPr id="2406" name="TextBox 2405">
              <a:extLst>
                <a:ext uri="{FF2B5EF4-FFF2-40B4-BE49-F238E27FC236}">
                  <a16:creationId xmlns:a16="http://schemas.microsoft.com/office/drawing/2014/main" id="{76EE508F-CE6D-2970-21A2-04A94D966E1D}"/>
                </a:ext>
              </a:extLst>
            </p:cNvPr>
            <p:cNvSpPr txBox="1"/>
            <p:nvPr/>
          </p:nvSpPr>
          <p:spPr>
            <a:xfrm>
              <a:off x="2385955" y="4104711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139</a:t>
              </a:r>
            </a:p>
          </p:txBody>
        </p:sp>
        <p:sp>
          <p:nvSpPr>
            <p:cNvPr id="2407" name="TextBox 2406">
              <a:extLst>
                <a:ext uri="{FF2B5EF4-FFF2-40B4-BE49-F238E27FC236}">
                  <a16:creationId xmlns:a16="http://schemas.microsoft.com/office/drawing/2014/main" id="{FDBD63FA-24C0-39D7-575A-B417E10068E7}"/>
                </a:ext>
              </a:extLst>
            </p:cNvPr>
            <p:cNvSpPr txBox="1"/>
            <p:nvPr/>
          </p:nvSpPr>
          <p:spPr>
            <a:xfrm>
              <a:off x="2802631" y="4104711"/>
              <a:ext cx="28548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95</a:t>
              </a:r>
            </a:p>
          </p:txBody>
        </p:sp>
        <p:sp>
          <p:nvSpPr>
            <p:cNvPr id="2408" name="TextBox 2407">
              <a:extLst>
                <a:ext uri="{FF2B5EF4-FFF2-40B4-BE49-F238E27FC236}">
                  <a16:creationId xmlns:a16="http://schemas.microsoft.com/office/drawing/2014/main" id="{9F6B0C77-974E-5E93-F5C3-7C9C7FCCC337}"/>
                </a:ext>
              </a:extLst>
            </p:cNvPr>
            <p:cNvSpPr txBox="1"/>
            <p:nvPr/>
          </p:nvSpPr>
          <p:spPr>
            <a:xfrm>
              <a:off x="3197347" y="4104711"/>
              <a:ext cx="28548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51</a:t>
              </a:r>
            </a:p>
          </p:txBody>
        </p:sp>
        <p:sp>
          <p:nvSpPr>
            <p:cNvPr id="2411" name="TextBox 2410">
              <a:extLst>
                <a:ext uri="{FF2B5EF4-FFF2-40B4-BE49-F238E27FC236}">
                  <a16:creationId xmlns:a16="http://schemas.microsoft.com/office/drawing/2014/main" id="{1A8EC74D-C488-73D8-9A16-6998A184F87E}"/>
                </a:ext>
              </a:extLst>
            </p:cNvPr>
            <p:cNvSpPr txBox="1"/>
            <p:nvPr/>
          </p:nvSpPr>
          <p:spPr>
            <a:xfrm>
              <a:off x="3592175" y="4104711"/>
              <a:ext cx="28548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30</a:t>
              </a:r>
            </a:p>
          </p:txBody>
        </p:sp>
        <p:sp>
          <p:nvSpPr>
            <p:cNvPr id="2412" name="TextBox 2411">
              <a:extLst>
                <a:ext uri="{FF2B5EF4-FFF2-40B4-BE49-F238E27FC236}">
                  <a16:creationId xmlns:a16="http://schemas.microsoft.com/office/drawing/2014/main" id="{8373469D-4DB1-749F-5FBC-32E787B6D373}"/>
                </a:ext>
              </a:extLst>
            </p:cNvPr>
            <p:cNvSpPr txBox="1"/>
            <p:nvPr/>
          </p:nvSpPr>
          <p:spPr>
            <a:xfrm>
              <a:off x="3986891" y="4104711"/>
              <a:ext cx="28548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16</a:t>
              </a:r>
            </a:p>
          </p:txBody>
        </p:sp>
        <p:sp>
          <p:nvSpPr>
            <p:cNvPr id="2413" name="TextBox 2412">
              <a:extLst>
                <a:ext uri="{FF2B5EF4-FFF2-40B4-BE49-F238E27FC236}">
                  <a16:creationId xmlns:a16="http://schemas.microsoft.com/office/drawing/2014/main" id="{C87CDE7D-CAC9-6580-0179-5CF0D49479E4}"/>
                </a:ext>
              </a:extLst>
            </p:cNvPr>
            <p:cNvSpPr txBox="1"/>
            <p:nvPr/>
          </p:nvSpPr>
          <p:spPr>
            <a:xfrm>
              <a:off x="4403568" y="4104711"/>
              <a:ext cx="230585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7</a:t>
              </a:r>
            </a:p>
          </p:txBody>
        </p:sp>
        <p:sp>
          <p:nvSpPr>
            <p:cNvPr id="2414" name="TextBox 2413">
              <a:extLst>
                <a:ext uri="{FF2B5EF4-FFF2-40B4-BE49-F238E27FC236}">
                  <a16:creationId xmlns:a16="http://schemas.microsoft.com/office/drawing/2014/main" id="{6DE7D2D4-5612-2617-05C3-3081532DE0F1}"/>
                </a:ext>
              </a:extLst>
            </p:cNvPr>
            <p:cNvSpPr txBox="1"/>
            <p:nvPr/>
          </p:nvSpPr>
          <p:spPr>
            <a:xfrm>
              <a:off x="4798283" y="4104711"/>
              <a:ext cx="230585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</a:t>
              </a:r>
            </a:p>
          </p:txBody>
        </p:sp>
        <p:sp>
          <p:nvSpPr>
            <p:cNvPr id="2415" name="TextBox 2414">
              <a:extLst>
                <a:ext uri="{FF2B5EF4-FFF2-40B4-BE49-F238E27FC236}">
                  <a16:creationId xmlns:a16="http://schemas.microsoft.com/office/drawing/2014/main" id="{A06A755D-3A21-3E60-9513-85A3CFA2C2C5}"/>
                </a:ext>
              </a:extLst>
            </p:cNvPr>
            <p:cNvSpPr txBox="1"/>
            <p:nvPr/>
          </p:nvSpPr>
          <p:spPr>
            <a:xfrm>
              <a:off x="5192323" y="4104711"/>
              <a:ext cx="230585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416" name="TextBox 2415">
              <a:extLst>
                <a:ext uri="{FF2B5EF4-FFF2-40B4-BE49-F238E27FC236}">
                  <a16:creationId xmlns:a16="http://schemas.microsoft.com/office/drawing/2014/main" id="{1BCDE9D9-6BC0-9A5A-F189-08D9C289B61C}"/>
                </a:ext>
              </a:extLst>
            </p:cNvPr>
            <p:cNvSpPr txBox="1"/>
            <p:nvPr/>
          </p:nvSpPr>
          <p:spPr>
            <a:xfrm>
              <a:off x="141390" y="4104711"/>
              <a:ext cx="645395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err="1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Durva+Ola</a:t>
              </a:r>
              <a:endParaRPr kumimoji="0" lang="en-GB" sz="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endParaRPr>
            </a:p>
          </p:txBody>
        </p:sp>
      </p:grpSp>
      <p:grpSp>
        <p:nvGrpSpPr>
          <p:cNvPr id="2417" name="Group 2416">
            <a:extLst>
              <a:ext uri="{FF2B5EF4-FFF2-40B4-BE49-F238E27FC236}">
                <a16:creationId xmlns:a16="http://schemas.microsoft.com/office/drawing/2014/main" id="{3EE18961-EF25-C712-359F-3FB5B0ED4AE2}"/>
              </a:ext>
            </a:extLst>
          </p:cNvPr>
          <p:cNvGrpSpPr/>
          <p:nvPr/>
        </p:nvGrpSpPr>
        <p:grpSpPr>
          <a:xfrm>
            <a:off x="348971" y="4187173"/>
            <a:ext cx="5075937" cy="204965"/>
            <a:chOff x="346971" y="4240212"/>
            <a:chExt cx="5075937" cy="204965"/>
          </a:xfrm>
        </p:grpSpPr>
        <p:sp>
          <p:nvSpPr>
            <p:cNvPr id="2418" name="TextBox 2417">
              <a:extLst>
                <a:ext uri="{FF2B5EF4-FFF2-40B4-BE49-F238E27FC236}">
                  <a16:creationId xmlns:a16="http://schemas.microsoft.com/office/drawing/2014/main" id="{CDED2450-FFB7-4895-B052-C8136297153D}"/>
                </a:ext>
              </a:extLst>
            </p:cNvPr>
            <p:cNvSpPr txBox="1"/>
            <p:nvPr/>
          </p:nvSpPr>
          <p:spPr>
            <a:xfrm>
              <a:off x="794452" y="4240212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238</a:t>
              </a:r>
            </a:p>
          </p:txBody>
        </p:sp>
        <p:sp>
          <p:nvSpPr>
            <p:cNvPr id="2419" name="TextBox 2418">
              <a:extLst>
                <a:ext uri="{FF2B5EF4-FFF2-40B4-BE49-F238E27FC236}">
                  <a16:creationId xmlns:a16="http://schemas.microsoft.com/office/drawing/2014/main" id="{D7D70B4E-DB25-3280-F1A2-3DAEC2C7238E}"/>
                </a:ext>
              </a:extLst>
            </p:cNvPr>
            <p:cNvSpPr txBox="1"/>
            <p:nvPr/>
          </p:nvSpPr>
          <p:spPr>
            <a:xfrm>
              <a:off x="1204622" y="4240212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211</a:t>
              </a:r>
            </a:p>
          </p:txBody>
        </p:sp>
        <p:sp>
          <p:nvSpPr>
            <p:cNvPr id="2420" name="TextBox 2419">
              <a:extLst>
                <a:ext uri="{FF2B5EF4-FFF2-40B4-BE49-F238E27FC236}">
                  <a16:creationId xmlns:a16="http://schemas.microsoft.com/office/drawing/2014/main" id="{E334DED3-9AC3-C965-C0CE-231F3DD74DF8}"/>
                </a:ext>
              </a:extLst>
            </p:cNvPr>
            <p:cNvSpPr txBox="1"/>
            <p:nvPr/>
          </p:nvSpPr>
          <p:spPr>
            <a:xfrm>
              <a:off x="1596523" y="4240212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188</a:t>
              </a:r>
            </a:p>
          </p:txBody>
        </p:sp>
        <p:sp>
          <p:nvSpPr>
            <p:cNvPr id="2421" name="TextBox 2420">
              <a:extLst>
                <a:ext uri="{FF2B5EF4-FFF2-40B4-BE49-F238E27FC236}">
                  <a16:creationId xmlns:a16="http://schemas.microsoft.com/office/drawing/2014/main" id="{65DE2BDD-085D-DF34-BE1C-40AE5E07BFC8}"/>
                </a:ext>
              </a:extLst>
            </p:cNvPr>
            <p:cNvSpPr txBox="1"/>
            <p:nvPr/>
          </p:nvSpPr>
          <p:spPr>
            <a:xfrm>
              <a:off x="1991240" y="4240212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138</a:t>
              </a:r>
            </a:p>
          </p:txBody>
        </p:sp>
        <p:sp>
          <p:nvSpPr>
            <p:cNvPr id="2422" name="TextBox 2421">
              <a:extLst>
                <a:ext uri="{FF2B5EF4-FFF2-40B4-BE49-F238E27FC236}">
                  <a16:creationId xmlns:a16="http://schemas.microsoft.com/office/drawing/2014/main" id="{A2E9417E-9754-53E6-B0B0-87F10970FB06}"/>
                </a:ext>
              </a:extLst>
            </p:cNvPr>
            <p:cNvSpPr txBox="1"/>
            <p:nvPr/>
          </p:nvSpPr>
          <p:spPr>
            <a:xfrm>
              <a:off x="2385955" y="4240212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105</a:t>
              </a:r>
            </a:p>
          </p:txBody>
        </p:sp>
        <p:sp>
          <p:nvSpPr>
            <p:cNvPr id="2423" name="TextBox 2422">
              <a:extLst>
                <a:ext uri="{FF2B5EF4-FFF2-40B4-BE49-F238E27FC236}">
                  <a16:creationId xmlns:a16="http://schemas.microsoft.com/office/drawing/2014/main" id="{C9A8DA5F-AB20-8D20-7687-A9FD86E8E283}"/>
                </a:ext>
              </a:extLst>
            </p:cNvPr>
            <p:cNvSpPr txBox="1"/>
            <p:nvPr/>
          </p:nvSpPr>
          <p:spPr>
            <a:xfrm>
              <a:off x="2802631" y="4240212"/>
              <a:ext cx="28548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69</a:t>
              </a:r>
            </a:p>
          </p:txBody>
        </p:sp>
        <p:sp>
          <p:nvSpPr>
            <p:cNvPr id="2424" name="TextBox 2423">
              <a:extLst>
                <a:ext uri="{FF2B5EF4-FFF2-40B4-BE49-F238E27FC236}">
                  <a16:creationId xmlns:a16="http://schemas.microsoft.com/office/drawing/2014/main" id="{06E8CCC0-0EFC-9A28-FBCC-BA4B0EF60AC5}"/>
                </a:ext>
              </a:extLst>
            </p:cNvPr>
            <p:cNvSpPr txBox="1"/>
            <p:nvPr/>
          </p:nvSpPr>
          <p:spPr>
            <a:xfrm>
              <a:off x="3197347" y="4240212"/>
              <a:ext cx="28548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45</a:t>
              </a:r>
            </a:p>
          </p:txBody>
        </p:sp>
        <p:sp>
          <p:nvSpPr>
            <p:cNvPr id="2425" name="TextBox 2424">
              <a:extLst>
                <a:ext uri="{FF2B5EF4-FFF2-40B4-BE49-F238E27FC236}">
                  <a16:creationId xmlns:a16="http://schemas.microsoft.com/office/drawing/2014/main" id="{961D9F15-FD7A-A5AF-6DB8-1C89B763CCB7}"/>
                </a:ext>
              </a:extLst>
            </p:cNvPr>
            <p:cNvSpPr txBox="1"/>
            <p:nvPr/>
          </p:nvSpPr>
          <p:spPr>
            <a:xfrm>
              <a:off x="3592175" y="4240212"/>
              <a:ext cx="28548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26</a:t>
              </a:r>
            </a:p>
          </p:txBody>
        </p:sp>
        <p:sp>
          <p:nvSpPr>
            <p:cNvPr id="2426" name="TextBox 2425">
              <a:extLst>
                <a:ext uri="{FF2B5EF4-FFF2-40B4-BE49-F238E27FC236}">
                  <a16:creationId xmlns:a16="http://schemas.microsoft.com/office/drawing/2014/main" id="{429BA195-6983-E65E-AAF0-9FB3507E7726}"/>
                </a:ext>
              </a:extLst>
            </p:cNvPr>
            <p:cNvSpPr txBox="1"/>
            <p:nvPr/>
          </p:nvSpPr>
          <p:spPr>
            <a:xfrm>
              <a:off x="3986891" y="4240212"/>
              <a:ext cx="28548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13</a:t>
              </a:r>
            </a:p>
          </p:txBody>
        </p:sp>
        <p:sp>
          <p:nvSpPr>
            <p:cNvPr id="2427" name="TextBox 2426">
              <a:extLst>
                <a:ext uri="{FF2B5EF4-FFF2-40B4-BE49-F238E27FC236}">
                  <a16:creationId xmlns:a16="http://schemas.microsoft.com/office/drawing/2014/main" id="{DCB28E65-B918-CF8E-5234-24581A0732A9}"/>
                </a:ext>
              </a:extLst>
            </p:cNvPr>
            <p:cNvSpPr txBox="1"/>
            <p:nvPr/>
          </p:nvSpPr>
          <p:spPr>
            <a:xfrm>
              <a:off x="4403568" y="4240212"/>
              <a:ext cx="230585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5</a:t>
              </a:r>
            </a:p>
          </p:txBody>
        </p:sp>
        <p:sp>
          <p:nvSpPr>
            <p:cNvPr id="2428" name="TextBox 2427">
              <a:extLst>
                <a:ext uri="{FF2B5EF4-FFF2-40B4-BE49-F238E27FC236}">
                  <a16:creationId xmlns:a16="http://schemas.microsoft.com/office/drawing/2014/main" id="{691B29CD-A6C4-9179-5213-14B9CF59E914}"/>
                </a:ext>
              </a:extLst>
            </p:cNvPr>
            <p:cNvSpPr txBox="1"/>
            <p:nvPr/>
          </p:nvSpPr>
          <p:spPr>
            <a:xfrm>
              <a:off x="4798283" y="4240212"/>
              <a:ext cx="230585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429" name="TextBox 2428">
              <a:extLst>
                <a:ext uri="{FF2B5EF4-FFF2-40B4-BE49-F238E27FC236}">
                  <a16:creationId xmlns:a16="http://schemas.microsoft.com/office/drawing/2014/main" id="{345F74F3-2824-4924-5133-F3B6BF7CB8CC}"/>
                </a:ext>
              </a:extLst>
            </p:cNvPr>
            <p:cNvSpPr txBox="1"/>
            <p:nvPr/>
          </p:nvSpPr>
          <p:spPr>
            <a:xfrm>
              <a:off x="5192323" y="4240212"/>
              <a:ext cx="230585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430" name="TextBox 2429">
              <a:extLst>
                <a:ext uri="{FF2B5EF4-FFF2-40B4-BE49-F238E27FC236}">
                  <a16:creationId xmlns:a16="http://schemas.microsoft.com/office/drawing/2014/main" id="{8C6C535C-41C0-130F-9DDB-29C64A8A4DD2}"/>
                </a:ext>
              </a:extLst>
            </p:cNvPr>
            <p:cNvSpPr txBox="1"/>
            <p:nvPr/>
          </p:nvSpPr>
          <p:spPr>
            <a:xfrm>
              <a:off x="346971" y="4240212"/>
              <a:ext cx="436466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Durva</a:t>
              </a:r>
            </a:p>
          </p:txBody>
        </p:sp>
      </p:grpSp>
      <p:grpSp>
        <p:nvGrpSpPr>
          <p:cNvPr id="2431" name="Group 2430">
            <a:extLst>
              <a:ext uri="{FF2B5EF4-FFF2-40B4-BE49-F238E27FC236}">
                <a16:creationId xmlns:a16="http://schemas.microsoft.com/office/drawing/2014/main" id="{9D4898BF-F18F-D611-88F6-3DF68E47BCE0}"/>
              </a:ext>
            </a:extLst>
          </p:cNvPr>
          <p:cNvGrpSpPr/>
          <p:nvPr/>
        </p:nvGrpSpPr>
        <p:grpSpPr>
          <a:xfrm>
            <a:off x="292635" y="4328635"/>
            <a:ext cx="5132273" cy="204965"/>
            <a:chOff x="290635" y="4375788"/>
            <a:chExt cx="5132273" cy="204965"/>
          </a:xfrm>
        </p:grpSpPr>
        <p:sp>
          <p:nvSpPr>
            <p:cNvPr id="2432" name="TextBox 2431">
              <a:extLst>
                <a:ext uri="{FF2B5EF4-FFF2-40B4-BE49-F238E27FC236}">
                  <a16:creationId xmlns:a16="http://schemas.microsoft.com/office/drawing/2014/main" id="{010BFE5B-6BB1-2A01-91A6-960605956F5E}"/>
                </a:ext>
              </a:extLst>
            </p:cNvPr>
            <p:cNvSpPr txBox="1"/>
            <p:nvPr/>
          </p:nvSpPr>
          <p:spPr>
            <a:xfrm>
              <a:off x="794452" y="4375788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241</a:t>
              </a:r>
            </a:p>
          </p:txBody>
        </p:sp>
        <p:sp>
          <p:nvSpPr>
            <p:cNvPr id="2433" name="TextBox 2432">
              <a:extLst>
                <a:ext uri="{FF2B5EF4-FFF2-40B4-BE49-F238E27FC236}">
                  <a16:creationId xmlns:a16="http://schemas.microsoft.com/office/drawing/2014/main" id="{735AD9EB-3224-81D6-1AD9-4039715C8E44}"/>
                </a:ext>
              </a:extLst>
            </p:cNvPr>
            <p:cNvSpPr txBox="1"/>
            <p:nvPr/>
          </p:nvSpPr>
          <p:spPr>
            <a:xfrm>
              <a:off x="1201694" y="4375788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213</a:t>
              </a:r>
            </a:p>
          </p:txBody>
        </p:sp>
        <p:sp>
          <p:nvSpPr>
            <p:cNvPr id="2434" name="TextBox 2433">
              <a:extLst>
                <a:ext uri="{FF2B5EF4-FFF2-40B4-BE49-F238E27FC236}">
                  <a16:creationId xmlns:a16="http://schemas.microsoft.com/office/drawing/2014/main" id="{560DFBF4-9CD6-3F80-7DD9-9F8F4B5C3AF7}"/>
                </a:ext>
              </a:extLst>
            </p:cNvPr>
            <p:cNvSpPr txBox="1"/>
            <p:nvPr/>
          </p:nvSpPr>
          <p:spPr>
            <a:xfrm>
              <a:off x="1596523" y="4375788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184</a:t>
              </a:r>
            </a:p>
          </p:txBody>
        </p:sp>
        <p:sp>
          <p:nvSpPr>
            <p:cNvPr id="2435" name="TextBox 2434">
              <a:extLst>
                <a:ext uri="{FF2B5EF4-FFF2-40B4-BE49-F238E27FC236}">
                  <a16:creationId xmlns:a16="http://schemas.microsoft.com/office/drawing/2014/main" id="{9EACA0CF-6F1C-7F40-AE0B-EF68F00B421E}"/>
                </a:ext>
              </a:extLst>
            </p:cNvPr>
            <p:cNvSpPr txBox="1"/>
            <p:nvPr/>
          </p:nvSpPr>
          <p:spPr>
            <a:xfrm>
              <a:off x="1991240" y="4375788"/>
              <a:ext cx="340388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125</a:t>
              </a:r>
            </a:p>
          </p:txBody>
        </p:sp>
        <p:sp>
          <p:nvSpPr>
            <p:cNvPr id="2436" name="TextBox 2435">
              <a:extLst>
                <a:ext uri="{FF2B5EF4-FFF2-40B4-BE49-F238E27FC236}">
                  <a16:creationId xmlns:a16="http://schemas.microsoft.com/office/drawing/2014/main" id="{58D527B9-ABB4-F525-06FD-C1988A6D7172}"/>
                </a:ext>
              </a:extLst>
            </p:cNvPr>
            <p:cNvSpPr txBox="1"/>
            <p:nvPr/>
          </p:nvSpPr>
          <p:spPr>
            <a:xfrm>
              <a:off x="2407914" y="4375788"/>
              <a:ext cx="28548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86</a:t>
              </a:r>
            </a:p>
          </p:txBody>
        </p:sp>
        <p:sp>
          <p:nvSpPr>
            <p:cNvPr id="2437" name="TextBox 2436">
              <a:extLst>
                <a:ext uri="{FF2B5EF4-FFF2-40B4-BE49-F238E27FC236}">
                  <a16:creationId xmlns:a16="http://schemas.microsoft.com/office/drawing/2014/main" id="{47CC52D5-7F6C-5809-55E4-1801D841D05E}"/>
                </a:ext>
              </a:extLst>
            </p:cNvPr>
            <p:cNvSpPr txBox="1"/>
            <p:nvPr/>
          </p:nvSpPr>
          <p:spPr>
            <a:xfrm>
              <a:off x="2802631" y="4375788"/>
              <a:ext cx="28548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45</a:t>
              </a:r>
            </a:p>
          </p:txBody>
        </p:sp>
        <p:sp>
          <p:nvSpPr>
            <p:cNvPr id="2438" name="TextBox 2437">
              <a:extLst>
                <a:ext uri="{FF2B5EF4-FFF2-40B4-BE49-F238E27FC236}">
                  <a16:creationId xmlns:a16="http://schemas.microsoft.com/office/drawing/2014/main" id="{2C7D553A-6AAD-1B23-637E-AC38D2C931D5}"/>
                </a:ext>
              </a:extLst>
            </p:cNvPr>
            <p:cNvSpPr txBox="1"/>
            <p:nvPr/>
          </p:nvSpPr>
          <p:spPr>
            <a:xfrm>
              <a:off x="3197347" y="4375788"/>
              <a:ext cx="28548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26</a:t>
              </a:r>
            </a:p>
          </p:txBody>
        </p:sp>
        <p:sp>
          <p:nvSpPr>
            <p:cNvPr id="2439" name="TextBox 2438">
              <a:extLst>
                <a:ext uri="{FF2B5EF4-FFF2-40B4-BE49-F238E27FC236}">
                  <a16:creationId xmlns:a16="http://schemas.microsoft.com/office/drawing/2014/main" id="{26347E6C-2522-098D-37B1-1965BF7A9053}"/>
                </a:ext>
              </a:extLst>
            </p:cNvPr>
            <p:cNvSpPr txBox="1"/>
            <p:nvPr/>
          </p:nvSpPr>
          <p:spPr>
            <a:xfrm>
              <a:off x="3592175" y="4375788"/>
              <a:ext cx="28548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2440" name="TextBox 2439">
              <a:extLst>
                <a:ext uri="{FF2B5EF4-FFF2-40B4-BE49-F238E27FC236}">
                  <a16:creationId xmlns:a16="http://schemas.microsoft.com/office/drawing/2014/main" id="{CE211EC2-1968-E837-463A-F171967D6655}"/>
                </a:ext>
              </a:extLst>
            </p:cNvPr>
            <p:cNvSpPr txBox="1"/>
            <p:nvPr/>
          </p:nvSpPr>
          <p:spPr>
            <a:xfrm>
              <a:off x="4008851" y="4375788"/>
              <a:ext cx="230585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</a:t>
              </a:r>
            </a:p>
          </p:txBody>
        </p:sp>
        <p:sp>
          <p:nvSpPr>
            <p:cNvPr id="2441" name="TextBox 2440">
              <a:extLst>
                <a:ext uri="{FF2B5EF4-FFF2-40B4-BE49-F238E27FC236}">
                  <a16:creationId xmlns:a16="http://schemas.microsoft.com/office/drawing/2014/main" id="{8CB3623B-9E70-B6F6-9D8B-FB8DCD84D32D}"/>
                </a:ext>
              </a:extLst>
            </p:cNvPr>
            <p:cNvSpPr txBox="1"/>
            <p:nvPr/>
          </p:nvSpPr>
          <p:spPr>
            <a:xfrm>
              <a:off x="4403568" y="4375788"/>
              <a:ext cx="230585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</a:t>
              </a:r>
            </a:p>
          </p:txBody>
        </p:sp>
        <p:sp>
          <p:nvSpPr>
            <p:cNvPr id="2442" name="TextBox 2441">
              <a:extLst>
                <a:ext uri="{FF2B5EF4-FFF2-40B4-BE49-F238E27FC236}">
                  <a16:creationId xmlns:a16="http://schemas.microsoft.com/office/drawing/2014/main" id="{3C6F3727-64D4-7BA7-05BE-467BAA2A49EB}"/>
                </a:ext>
              </a:extLst>
            </p:cNvPr>
            <p:cNvSpPr txBox="1"/>
            <p:nvPr/>
          </p:nvSpPr>
          <p:spPr>
            <a:xfrm>
              <a:off x="4798283" y="4375788"/>
              <a:ext cx="230585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</a:t>
              </a:r>
            </a:p>
          </p:txBody>
        </p:sp>
        <p:sp>
          <p:nvSpPr>
            <p:cNvPr id="2443" name="TextBox 2442">
              <a:extLst>
                <a:ext uri="{FF2B5EF4-FFF2-40B4-BE49-F238E27FC236}">
                  <a16:creationId xmlns:a16="http://schemas.microsoft.com/office/drawing/2014/main" id="{A07F00F0-7E42-2DC2-8D4E-406D17BF478F}"/>
                </a:ext>
              </a:extLst>
            </p:cNvPr>
            <p:cNvSpPr txBox="1"/>
            <p:nvPr/>
          </p:nvSpPr>
          <p:spPr>
            <a:xfrm>
              <a:off x="5192323" y="4375788"/>
              <a:ext cx="230585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444" name="TextBox 2443">
              <a:extLst>
                <a:ext uri="{FF2B5EF4-FFF2-40B4-BE49-F238E27FC236}">
                  <a16:creationId xmlns:a16="http://schemas.microsoft.com/office/drawing/2014/main" id="{990464B9-928C-ED41-0A72-D42DF8E284CF}"/>
                </a:ext>
              </a:extLst>
            </p:cNvPr>
            <p:cNvSpPr txBox="1"/>
            <p:nvPr/>
          </p:nvSpPr>
          <p:spPr>
            <a:xfrm>
              <a:off x="290635" y="4375788"/>
              <a:ext cx="491367" cy="204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Control</a:t>
              </a:r>
            </a:p>
          </p:txBody>
        </p:sp>
      </p:grpSp>
      <p:sp>
        <p:nvSpPr>
          <p:cNvPr id="2445" name="Freeform: Shape 95">
            <a:extLst>
              <a:ext uri="{FF2B5EF4-FFF2-40B4-BE49-F238E27FC236}">
                <a16:creationId xmlns:a16="http://schemas.microsoft.com/office/drawing/2014/main" id="{568F3BE1-8291-AD14-EBB8-C0A0338E7E51}"/>
              </a:ext>
            </a:extLst>
          </p:cNvPr>
          <p:cNvSpPr/>
          <p:nvPr/>
        </p:nvSpPr>
        <p:spPr>
          <a:xfrm>
            <a:off x="948268" y="1500816"/>
            <a:ext cx="4342214" cy="2138486"/>
          </a:xfrm>
          <a:custGeom>
            <a:avLst/>
            <a:gdLst>
              <a:gd name="connsiteX0" fmla="*/ 0 w 5400435"/>
              <a:gd name="connsiteY0" fmla="*/ 0 h 1988292"/>
              <a:gd name="connsiteX1" fmla="*/ 0 w 5400435"/>
              <a:gd name="connsiteY1" fmla="*/ 1988292 h 1988292"/>
              <a:gd name="connsiteX2" fmla="*/ 5400435 w 5400435"/>
              <a:gd name="connsiteY2" fmla="*/ 1988292 h 198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0435" h="1988292">
                <a:moveTo>
                  <a:pt x="0" y="0"/>
                </a:moveTo>
                <a:lnTo>
                  <a:pt x="0" y="1988292"/>
                </a:lnTo>
                <a:lnTo>
                  <a:pt x="5400435" y="1988292"/>
                </a:lnTo>
              </a:path>
            </a:pathLst>
          </a:custGeom>
          <a:noFill/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2446" name="Straight Connector 2445">
            <a:extLst>
              <a:ext uri="{FF2B5EF4-FFF2-40B4-BE49-F238E27FC236}">
                <a16:creationId xmlns:a16="http://schemas.microsoft.com/office/drawing/2014/main" id="{AF2D76E5-9387-D703-3B10-315F8910EDFF}"/>
              </a:ext>
            </a:extLst>
          </p:cNvPr>
          <p:cNvCxnSpPr>
            <a:cxnSpLocks/>
          </p:cNvCxnSpPr>
          <p:nvPr/>
        </p:nvCxnSpPr>
        <p:spPr>
          <a:xfrm>
            <a:off x="2527502" y="2319697"/>
            <a:ext cx="0" cy="131960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47" name="Straight Connector 2446">
            <a:extLst>
              <a:ext uri="{FF2B5EF4-FFF2-40B4-BE49-F238E27FC236}">
                <a16:creationId xmlns:a16="http://schemas.microsoft.com/office/drawing/2014/main" id="{BF7ADC08-07E9-281A-D164-B263B004D123}"/>
              </a:ext>
            </a:extLst>
          </p:cNvPr>
          <p:cNvCxnSpPr>
            <a:cxnSpLocks/>
          </p:cNvCxnSpPr>
          <p:nvPr/>
        </p:nvCxnSpPr>
        <p:spPr>
          <a:xfrm>
            <a:off x="3320624" y="2652520"/>
            <a:ext cx="0" cy="99431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48" name="TextBox 2447">
            <a:extLst>
              <a:ext uri="{FF2B5EF4-FFF2-40B4-BE49-F238E27FC236}">
                <a16:creationId xmlns:a16="http://schemas.microsoft.com/office/drawing/2014/main" id="{630745AF-9FD2-F978-ECB7-3A72EC0FCDDB}"/>
              </a:ext>
            </a:extLst>
          </p:cNvPr>
          <p:cNvSpPr txBox="1"/>
          <p:nvPr/>
        </p:nvSpPr>
        <p:spPr>
          <a:xfrm rot="16200000">
            <a:off x="212371" y="2439254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PFS, %</a:t>
            </a:r>
          </a:p>
        </p:txBody>
      </p:sp>
      <p:grpSp>
        <p:nvGrpSpPr>
          <p:cNvPr id="2449" name="Group 2448">
            <a:extLst>
              <a:ext uri="{FF2B5EF4-FFF2-40B4-BE49-F238E27FC236}">
                <a16:creationId xmlns:a16="http://schemas.microsoft.com/office/drawing/2014/main" id="{3313C733-7549-3B5C-086B-43625E48A194}"/>
              </a:ext>
            </a:extLst>
          </p:cNvPr>
          <p:cNvGrpSpPr/>
          <p:nvPr/>
        </p:nvGrpSpPr>
        <p:grpSpPr>
          <a:xfrm>
            <a:off x="934733" y="1478422"/>
            <a:ext cx="4353895" cy="2173545"/>
            <a:chOff x="1911238" y="1756062"/>
            <a:chExt cx="7219951" cy="2694517"/>
          </a:xfrm>
        </p:grpSpPr>
        <p:sp>
          <p:nvSpPr>
            <p:cNvPr id="2450" name="AutoShape 375">
              <a:extLst>
                <a:ext uri="{FF2B5EF4-FFF2-40B4-BE49-F238E27FC236}">
                  <a16:creationId xmlns:a16="http://schemas.microsoft.com/office/drawing/2014/main" id="{0FD3F989-3589-4810-F94B-CD6F621FB33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15471" y="1756062"/>
              <a:ext cx="7215718" cy="2694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51" name="Freeform 377">
              <a:extLst>
                <a:ext uri="{FF2B5EF4-FFF2-40B4-BE49-F238E27FC236}">
                  <a16:creationId xmlns:a16="http://schemas.microsoft.com/office/drawing/2014/main" id="{5E5206C0-9966-EABD-6D94-52279CF11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2989" y="1787813"/>
              <a:ext cx="6917267" cy="2639484"/>
            </a:xfrm>
            <a:custGeom>
              <a:avLst/>
              <a:gdLst>
                <a:gd name="T0" fmla="*/ 13 w 3268"/>
                <a:gd name="T1" fmla="*/ 11 h 1247"/>
                <a:gd name="T2" fmla="*/ 71 w 3268"/>
                <a:gd name="T3" fmla="*/ 16 h 1247"/>
                <a:gd name="T4" fmla="*/ 91 w 3268"/>
                <a:gd name="T5" fmla="*/ 29 h 1247"/>
                <a:gd name="T6" fmla="*/ 192 w 3268"/>
                <a:gd name="T7" fmla="*/ 36 h 1247"/>
                <a:gd name="T8" fmla="*/ 201 w 3268"/>
                <a:gd name="T9" fmla="*/ 82 h 1247"/>
                <a:gd name="T10" fmla="*/ 236 w 3268"/>
                <a:gd name="T11" fmla="*/ 104 h 1247"/>
                <a:gd name="T12" fmla="*/ 355 w 3268"/>
                <a:gd name="T13" fmla="*/ 122 h 1247"/>
                <a:gd name="T14" fmla="*/ 390 w 3268"/>
                <a:gd name="T15" fmla="*/ 131 h 1247"/>
                <a:gd name="T16" fmla="*/ 408 w 3268"/>
                <a:gd name="T17" fmla="*/ 146 h 1247"/>
                <a:gd name="T18" fmla="*/ 423 w 3268"/>
                <a:gd name="T19" fmla="*/ 155 h 1247"/>
                <a:gd name="T20" fmla="*/ 436 w 3268"/>
                <a:gd name="T21" fmla="*/ 168 h 1247"/>
                <a:gd name="T22" fmla="*/ 458 w 3268"/>
                <a:gd name="T23" fmla="*/ 171 h 1247"/>
                <a:gd name="T24" fmla="*/ 491 w 3268"/>
                <a:gd name="T25" fmla="*/ 186 h 1247"/>
                <a:gd name="T26" fmla="*/ 544 w 3268"/>
                <a:gd name="T27" fmla="*/ 193 h 1247"/>
                <a:gd name="T28" fmla="*/ 628 w 3268"/>
                <a:gd name="T29" fmla="*/ 208 h 1247"/>
                <a:gd name="T30" fmla="*/ 661 w 3268"/>
                <a:gd name="T31" fmla="*/ 219 h 1247"/>
                <a:gd name="T32" fmla="*/ 687 w 3268"/>
                <a:gd name="T33" fmla="*/ 252 h 1247"/>
                <a:gd name="T34" fmla="*/ 723 w 3268"/>
                <a:gd name="T35" fmla="*/ 286 h 1247"/>
                <a:gd name="T36" fmla="*/ 729 w 3268"/>
                <a:gd name="T37" fmla="*/ 312 h 1247"/>
                <a:gd name="T38" fmla="*/ 802 w 3268"/>
                <a:gd name="T39" fmla="*/ 321 h 1247"/>
                <a:gd name="T40" fmla="*/ 855 w 3268"/>
                <a:gd name="T41" fmla="*/ 330 h 1247"/>
                <a:gd name="T42" fmla="*/ 881 w 3268"/>
                <a:gd name="T43" fmla="*/ 334 h 1247"/>
                <a:gd name="T44" fmla="*/ 947 w 3268"/>
                <a:gd name="T45" fmla="*/ 347 h 1247"/>
                <a:gd name="T46" fmla="*/ 978 w 3268"/>
                <a:gd name="T47" fmla="*/ 358 h 1247"/>
                <a:gd name="T48" fmla="*/ 991 w 3268"/>
                <a:gd name="T49" fmla="*/ 414 h 1247"/>
                <a:gd name="T50" fmla="*/ 1004 w 3268"/>
                <a:gd name="T51" fmla="*/ 423 h 1247"/>
                <a:gd name="T52" fmla="*/ 1013 w 3268"/>
                <a:gd name="T53" fmla="*/ 456 h 1247"/>
                <a:gd name="T54" fmla="*/ 1044 w 3268"/>
                <a:gd name="T55" fmla="*/ 462 h 1247"/>
                <a:gd name="T56" fmla="*/ 1086 w 3268"/>
                <a:gd name="T57" fmla="*/ 476 h 1247"/>
                <a:gd name="T58" fmla="*/ 1255 w 3268"/>
                <a:gd name="T59" fmla="*/ 482 h 1247"/>
                <a:gd name="T60" fmla="*/ 1275 w 3268"/>
                <a:gd name="T61" fmla="*/ 531 h 1247"/>
                <a:gd name="T62" fmla="*/ 1286 w 3268"/>
                <a:gd name="T63" fmla="*/ 551 h 1247"/>
                <a:gd name="T64" fmla="*/ 1302 w 3268"/>
                <a:gd name="T65" fmla="*/ 566 h 1247"/>
                <a:gd name="T66" fmla="*/ 1346 w 3268"/>
                <a:gd name="T67" fmla="*/ 577 h 1247"/>
                <a:gd name="T68" fmla="*/ 1537 w 3268"/>
                <a:gd name="T69" fmla="*/ 584 h 1247"/>
                <a:gd name="T70" fmla="*/ 1542 w 3268"/>
                <a:gd name="T71" fmla="*/ 613 h 1247"/>
                <a:gd name="T72" fmla="*/ 1559 w 3268"/>
                <a:gd name="T73" fmla="*/ 624 h 1247"/>
                <a:gd name="T74" fmla="*/ 1586 w 3268"/>
                <a:gd name="T75" fmla="*/ 650 h 1247"/>
                <a:gd name="T76" fmla="*/ 1857 w 3268"/>
                <a:gd name="T77" fmla="*/ 672 h 1247"/>
                <a:gd name="T78" fmla="*/ 1987 w 3268"/>
                <a:gd name="T79" fmla="*/ 694 h 1247"/>
                <a:gd name="T80" fmla="*/ 2125 w 3268"/>
                <a:gd name="T81" fmla="*/ 710 h 1247"/>
                <a:gd name="T82" fmla="*/ 2130 w 3268"/>
                <a:gd name="T83" fmla="*/ 739 h 1247"/>
                <a:gd name="T84" fmla="*/ 2398 w 3268"/>
                <a:gd name="T85" fmla="*/ 754 h 1247"/>
                <a:gd name="T86" fmla="*/ 3268 w 3268"/>
                <a:gd name="T87" fmla="*/ 1247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268" h="1247">
                  <a:moveTo>
                    <a:pt x="0" y="0"/>
                  </a:moveTo>
                  <a:lnTo>
                    <a:pt x="13" y="0"/>
                  </a:lnTo>
                  <a:lnTo>
                    <a:pt x="13" y="11"/>
                  </a:lnTo>
                  <a:lnTo>
                    <a:pt x="40" y="11"/>
                  </a:lnTo>
                  <a:lnTo>
                    <a:pt x="40" y="16"/>
                  </a:lnTo>
                  <a:lnTo>
                    <a:pt x="71" y="16"/>
                  </a:lnTo>
                  <a:lnTo>
                    <a:pt x="71" y="23"/>
                  </a:lnTo>
                  <a:lnTo>
                    <a:pt x="91" y="23"/>
                  </a:lnTo>
                  <a:lnTo>
                    <a:pt x="91" y="29"/>
                  </a:lnTo>
                  <a:lnTo>
                    <a:pt x="187" y="29"/>
                  </a:lnTo>
                  <a:lnTo>
                    <a:pt x="187" y="36"/>
                  </a:lnTo>
                  <a:lnTo>
                    <a:pt x="192" y="36"/>
                  </a:lnTo>
                  <a:lnTo>
                    <a:pt x="192" y="45"/>
                  </a:lnTo>
                  <a:lnTo>
                    <a:pt x="201" y="45"/>
                  </a:lnTo>
                  <a:lnTo>
                    <a:pt x="201" y="82"/>
                  </a:lnTo>
                  <a:lnTo>
                    <a:pt x="218" y="82"/>
                  </a:lnTo>
                  <a:lnTo>
                    <a:pt x="218" y="104"/>
                  </a:lnTo>
                  <a:lnTo>
                    <a:pt x="236" y="104"/>
                  </a:lnTo>
                  <a:lnTo>
                    <a:pt x="236" y="118"/>
                  </a:lnTo>
                  <a:lnTo>
                    <a:pt x="355" y="118"/>
                  </a:lnTo>
                  <a:lnTo>
                    <a:pt x="355" y="122"/>
                  </a:lnTo>
                  <a:lnTo>
                    <a:pt x="372" y="122"/>
                  </a:lnTo>
                  <a:lnTo>
                    <a:pt x="372" y="131"/>
                  </a:lnTo>
                  <a:lnTo>
                    <a:pt x="390" y="131"/>
                  </a:lnTo>
                  <a:lnTo>
                    <a:pt x="390" y="133"/>
                  </a:lnTo>
                  <a:lnTo>
                    <a:pt x="408" y="133"/>
                  </a:lnTo>
                  <a:lnTo>
                    <a:pt x="408" y="146"/>
                  </a:lnTo>
                  <a:lnTo>
                    <a:pt x="414" y="146"/>
                  </a:lnTo>
                  <a:lnTo>
                    <a:pt x="414" y="155"/>
                  </a:lnTo>
                  <a:lnTo>
                    <a:pt x="423" y="155"/>
                  </a:lnTo>
                  <a:lnTo>
                    <a:pt x="423" y="160"/>
                  </a:lnTo>
                  <a:lnTo>
                    <a:pt x="436" y="160"/>
                  </a:lnTo>
                  <a:lnTo>
                    <a:pt x="436" y="168"/>
                  </a:lnTo>
                  <a:lnTo>
                    <a:pt x="447" y="168"/>
                  </a:lnTo>
                  <a:lnTo>
                    <a:pt x="447" y="171"/>
                  </a:lnTo>
                  <a:lnTo>
                    <a:pt x="458" y="171"/>
                  </a:lnTo>
                  <a:lnTo>
                    <a:pt x="458" y="177"/>
                  </a:lnTo>
                  <a:lnTo>
                    <a:pt x="491" y="177"/>
                  </a:lnTo>
                  <a:lnTo>
                    <a:pt x="491" y="186"/>
                  </a:lnTo>
                  <a:lnTo>
                    <a:pt x="511" y="186"/>
                  </a:lnTo>
                  <a:lnTo>
                    <a:pt x="511" y="193"/>
                  </a:lnTo>
                  <a:lnTo>
                    <a:pt x="544" y="193"/>
                  </a:lnTo>
                  <a:lnTo>
                    <a:pt x="544" y="204"/>
                  </a:lnTo>
                  <a:lnTo>
                    <a:pt x="628" y="204"/>
                  </a:lnTo>
                  <a:lnTo>
                    <a:pt x="628" y="208"/>
                  </a:lnTo>
                  <a:lnTo>
                    <a:pt x="639" y="208"/>
                  </a:lnTo>
                  <a:lnTo>
                    <a:pt x="639" y="219"/>
                  </a:lnTo>
                  <a:lnTo>
                    <a:pt x="661" y="219"/>
                  </a:lnTo>
                  <a:lnTo>
                    <a:pt x="661" y="224"/>
                  </a:lnTo>
                  <a:lnTo>
                    <a:pt x="687" y="224"/>
                  </a:lnTo>
                  <a:lnTo>
                    <a:pt x="687" y="252"/>
                  </a:lnTo>
                  <a:lnTo>
                    <a:pt x="705" y="252"/>
                  </a:lnTo>
                  <a:lnTo>
                    <a:pt x="705" y="286"/>
                  </a:lnTo>
                  <a:lnTo>
                    <a:pt x="723" y="286"/>
                  </a:lnTo>
                  <a:lnTo>
                    <a:pt x="723" y="297"/>
                  </a:lnTo>
                  <a:lnTo>
                    <a:pt x="729" y="297"/>
                  </a:lnTo>
                  <a:lnTo>
                    <a:pt x="729" y="312"/>
                  </a:lnTo>
                  <a:lnTo>
                    <a:pt x="736" y="312"/>
                  </a:lnTo>
                  <a:lnTo>
                    <a:pt x="736" y="321"/>
                  </a:lnTo>
                  <a:lnTo>
                    <a:pt x="802" y="321"/>
                  </a:lnTo>
                  <a:lnTo>
                    <a:pt x="802" y="325"/>
                  </a:lnTo>
                  <a:lnTo>
                    <a:pt x="855" y="325"/>
                  </a:lnTo>
                  <a:lnTo>
                    <a:pt x="855" y="330"/>
                  </a:lnTo>
                  <a:lnTo>
                    <a:pt x="863" y="330"/>
                  </a:lnTo>
                  <a:lnTo>
                    <a:pt x="863" y="334"/>
                  </a:lnTo>
                  <a:lnTo>
                    <a:pt x="881" y="334"/>
                  </a:lnTo>
                  <a:lnTo>
                    <a:pt x="881" y="343"/>
                  </a:lnTo>
                  <a:lnTo>
                    <a:pt x="947" y="343"/>
                  </a:lnTo>
                  <a:lnTo>
                    <a:pt x="947" y="347"/>
                  </a:lnTo>
                  <a:lnTo>
                    <a:pt x="971" y="347"/>
                  </a:lnTo>
                  <a:lnTo>
                    <a:pt x="971" y="358"/>
                  </a:lnTo>
                  <a:lnTo>
                    <a:pt x="978" y="358"/>
                  </a:lnTo>
                  <a:lnTo>
                    <a:pt x="978" y="367"/>
                  </a:lnTo>
                  <a:lnTo>
                    <a:pt x="991" y="367"/>
                  </a:lnTo>
                  <a:lnTo>
                    <a:pt x="991" y="414"/>
                  </a:lnTo>
                  <a:lnTo>
                    <a:pt x="1002" y="414"/>
                  </a:lnTo>
                  <a:lnTo>
                    <a:pt x="1002" y="423"/>
                  </a:lnTo>
                  <a:lnTo>
                    <a:pt x="1004" y="423"/>
                  </a:lnTo>
                  <a:lnTo>
                    <a:pt x="1004" y="434"/>
                  </a:lnTo>
                  <a:lnTo>
                    <a:pt x="1013" y="434"/>
                  </a:lnTo>
                  <a:lnTo>
                    <a:pt x="1013" y="456"/>
                  </a:lnTo>
                  <a:lnTo>
                    <a:pt x="1033" y="456"/>
                  </a:lnTo>
                  <a:lnTo>
                    <a:pt x="1033" y="462"/>
                  </a:lnTo>
                  <a:lnTo>
                    <a:pt x="1044" y="462"/>
                  </a:lnTo>
                  <a:lnTo>
                    <a:pt x="1044" y="471"/>
                  </a:lnTo>
                  <a:lnTo>
                    <a:pt x="1086" y="471"/>
                  </a:lnTo>
                  <a:lnTo>
                    <a:pt x="1086" y="476"/>
                  </a:lnTo>
                  <a:lnTo>
                    <a:pt x="1209" y="476"/>
                  </a:lnTo>
                  <a:lnTo>
                    <a:pt x="1209" y="482"/>
                  </a:lnTo>
                  <a:lnTo>
                    <a:pt x="1255" y="482"/>
                  </a:lnTo>
                  <a:lnTo>
                    <a:pt x="1255" y="504"/>
                  </a:lnTo>
                  <a:lnTo>
                    <a:pt x="1275" y="504"/>
                  </a:lnTo>
                  <a:lnTo>
                    <a:pt x="1275" y="531"/>
                  </a:lnTo>
                  <a:lnTo>
                    <a:pt x="1277" y="531"/>
                  </a:lnTo>
                  <a:lnTo>
                    <a:pt x="1277" y="551"/>
                  </a:lnTo>
                  <a:lnTo>
                    <a:pt x="1286" y="551"/>
                  </a:lnTo>
                  <a:lnTo>
                    <a:pt x="1297" y="551"/>
                  </a:lnTo>
                  <a:lnTo>
                    <a:pt x="1297" y="566"/>
                  </a:lnTo>
                  <a:lnTo>
                    <a:pt x="1302" y="566"/>
                  </a:lnTo>
                  <a:lnTo>
                    <a:pt x="1302" y="571"/>
                  </a:lnTo>
                  <a:lnTo>
                    <a:pt x="1346" y="571"/>
                  </a:lnTo>
                  <a:lnTo>
                    <a:pt x="1346" y="577"/>
                  </a:lnTo>
                  <a:lnTo>
                    <a:pt x="1434" y="577"/>
                  </a:lnTo>
                  <a:lnTo>
                    <a:pt x="1434" y="584"/>
                  </a:lnTo>
                  <a:lnTo>
                    <a:pt x="1537" y="584"/>
                  </a:lnTo>
                  <a:lnTo>
                    <a:pt x="1537" y="604"/>
                  </a:lnTo>
                  <a:lnTo>
                    <a:pt x="1542" y="604"/>
                  </a:lnTo>
                  <a:lnTo>
                    <a:pt x="1542" y="613"/>
                  </a:lnTo>
                  <a:lnTo>
                    <a:pt x="1551" y="613"/>
                  </a:lnTo>
                  <a:lnTo>
                    <a:pt x="1551" y="624"/>
                  </a:lnTo>
                  <a:lnTo>
                    <a:pt x="1559" y="624"/>
                  </a:lnTo>
                  <a:lnTo>
                    <a:pt x="1559" y="644"/>
                  </a:lnTo>
                  <a:lnTo>
                    <a:pt x="1586" y="644"/>
                  </a:lnTo>
                  <a:lnTo>
                    <a:pt x="1586" y="650"/>
                  </a:lnTo>
                  <a:lnTo>
                    <a:pt x="1846" y="650"/>
                  </a:lnTo>
                  <a:lnTo>
                    <a:pt x="1846" y="672"/>
                  </a:lnTo>
                  <a:lnTo>
                    <a:pt x="1857" y="672"/>
                  </a:lnTo>
                  <a:lnTo>
                    <a:pt x="1857" y="686"/>
                  </a:lnTo>
                  <a:lnTo>
                    <a:pt x="1987" y="686"/>
                  </a:lnTo>
                  <a:lnTo>
                    <a:pt x="1987" y="694"/>
                  </a:lnTo>
                  <a:lnTo>
                    <a:pt x="2086" y="694"/>
                  </a:lnTo>
                  <a:lnTo>
                    <a:pt x="2086" y="710"/>
                  </a:lnTo>
                  <a:lnTo>
                    <a:pt x="2125" y="710"/>
                  </a:lnTo>
                  <a:lnTo>
                    <a:pt x="2125" y="723"/>
                  </a:lnTo>
                  <a:lnTo>
                    <a:pt x="2130" y="723"/>
                  </a:lnTo>
                  <a:lnTo>
                    <a:pt x="2130" y="739"/>
                  </a:lnTo>
                  <a:lnTo>
                    <a:pt x="2134" y="739"/>
                  </a:lnTo>
                  <a:lnTo>
                    <a:pt x="2134" y="754"/>
                  </a:lnTo>
                  <a:lnTo>
                    <a:pt x="2398" y="754"/>
                  </a:lnTo>
                  <a:lnTo>
                    <a:pt x="2398" y="772"/>
                  </a:lnTo>
                  <a:lnTo>
                    <a:pt x="3268" y="772"/>
                  </a:lnTo>
                  <a:lnTo>
                    <a:pt x="3268" y="1247"/>
                  </a:lnTo>
                </a:path>
              </a:pathLst>
            </a:cu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2" name="Line 378">
              <a:extLst>
                <a:ext uri="{FF2B5EF4-FFF2-40B4-BE49-F238E27FC236}">
                  <a16:creationId xmlns:a16="http://schemas.microsoft.com/office/drawing/2014/main" id="{B8991363-1F23-7555-905B-52CC398A83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2989" y="1760295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3" name="Line 379">
              <a:extLst>
                <a:ext uri="{FF2B5EF4-FFF2-40B4-BE49-F238E27FC236}">
                  <a16:creationId xmlns:a16="http://schemas.microsoft.com/office/drawing/2014/main" id="{EF9DABA2-5129-6998-B2D8-687FEA51E3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11238" y="1787813"/>
              <a:ext cx="59267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4" name="Line 380">
              <a:extLst>
                <a:ext uri="{FF2B5EF4-FFF2-40B4-BE49-F238E27FC236}">
                  <a16:creationId xmlns:a16="http://schemas.microsoft.com/office/drawing/2014/main" id="{1EE574EE-DF42-3CE7-EE7C-5A5320B14D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1722" y="1929629"/>
              <a:ext cx="0" cy="59267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5" name="Line 381">
              <a:extLst>
                <a:ext uri="{FF2B5EF4-FFF2-40B4-BE49-F238E27FC236}">
                  <a16:creationId xmlns:a16="http://schemas.microsoft.com/office/drawing/2014/main" id="{A733DCD2-134A-ACA5-AB3E-37CE770A94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62089" y="1961379"/>
              <a:ext cx="57151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6" name="Line 382">
              <a:extLst>
                <a:ext uri="{FF2B5EF4-FFF2-40B4-BE49-F238E27FC236}">
                  <a16:creationId xmlns:a16="http://schemas.microsoft.com/office/drawing/2014/main" id="{FEE0B8B1-FA16-8C58-2DCC-6A45402011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7438" y="2185746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7" name="Line 383">
              <a:extLst>
                <a:ext uri="{FF2B5EF4-FFF2-40B4-BE49-F238E27FC236}">
                  <a16:creationId xmlns:a16="http://schemas.microsoft.com/office/drawing/2014/main" id="{594F232C-472E-E03E-6F58-760C02B2CC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29922" y="2219613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8" name="Line 384">
              <a:extLst>
                <a:ext uri="{FF2B5EF4-FFF2-40B4-BE49-F238E27FC236}">
                  <a16:creationId xmlns:a16="http://schemas.microsoft.com/office/drawing/2014/main" id="{18E25DBD-F8C5-1FD5-52C1-BC3F7FAFB5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0055" y="2359313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9" name="Line 385">
              <a:extLst>
                <a:ext uri="{FF2B5EF4-FFF2-40B4-BE49-F238E27FC236}">
                  <a16:creationId xmlns:a16="http://schemas.microsoft.com/office/drawing/2014/main" id="{AB036349-5F39-1CF5-727A-04D2FC413A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20422" y="2393179"/>
              <a:ext cx="57151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0" name="Line 386">
              <a:extLst>
                <a:ext uri="{FF2B5EF4-FFF2-40B4-BE49-F238E27FC236}">
                  <a16:creationId xmlns:a16="http://schemas.microsoft.com/office/drawing/2014/main" id="{230D5F09-D226-7073-6F34-EC540EC9ED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3338" y="2393179"/>
              <a:ext cx="0" cy="55033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1" name="Line 387">
              <a:extLst>
                <a:ext uri="{FF2B5EF4-FFF2-40B4-BE49-F238E27FC236}">
                  <a16:creationId xmlns:a16="http://schemas.microsoft.com/office/drawing/2014/main" id="{AC07D1F7-6671-3EEE-411D-7BBE459BBB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39471" y="2420695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2" name="Line 388">
              <a:extLst>
                <a:ext uri="{FF2B5EF4-FFF2-40B4-BE49-F238E27FC236}">
                  <a16:creationId xmlns:a16="http://schemas.microsoft.com/office/drawing/2014/main" id="{AB828948-406F-2B87-BFB1-C024A732DF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0271" y="2393179"/>
              <a:ext cx="0" cy="55033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3" name="Line 389">
              <a:extLst>
                <a:ext uri="{FF2B5EF4-FFF2-40B4-BE49-F238E27FC236}">
                  <a16:creationId xmlns:a16="http://schemas.microsoft.com/office/drawing/2014/main" id="{41F0B4B8-04B8-16FD-F99C-3D913292D9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58522" y="2420695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4" name="Line 390">
              <a:extLst>
                <a:ext uri="{FF2B5EF4-FFF2-40B4-BE49-F238E27FC236}">
                  <a16:creationId xmlns:a16="http://schemas.microsoft.com/office/drawing/2014/main" id="{A2781064-2BAB-AF45-BB10-A28649120D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4838" y="2575213"/>
              <a:ext cx="0" cy="59267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5" name="Line 391">
              <a:extLst>
                <a:ext uri="{FF2B5EF4-FFF2-40B4-BE49-F238E27FC236}">
                  <a16:creationId xmlns:a16="http://schemas.microsoft.com/office/drawing/2014/main" id="{642643F2-7962-3E14-15D7-BB3011092B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13089" y="2602729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6" name="Line 392">
              <a:extLst>
                <a:ext uri="{FF2B5EF4-FFF2-40B4-BE49-F238E27FC236}">
                  <a16:creationId xmlns:a16="http://schemas.microsoft.com/office/drawing/2014/main" id="{A4B867D8-FCE4-5756-7B87-3D3CFF4191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0605" y="2634479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7" name="Line 393">
              <a:extLst>
                <a:ext uri="{FF2B5EF4-FFF2-40B4-BE49-F238E27FC236}">
                  <a16:creationId xmlns:a16="http://schemas.microsoft.com/office/drawing/2014/main" id="{EFB7BA3A-F8F7-C0DD-31A6-1651C0BDC7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13089" y="2664113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8" name="Line 394">
              <a:extLst>
                <a:ext uri="{FF2B5EF4-FFF2-40B4-BE49-F238E27FC236}">
                  <a16:creationId xmlns:a16="http://schemas.microsoft.com/office/drawing/2014/main" id="{9F080FD0-D506-5D50-629B-22EA246FDA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9505" y="2729729"/>
              <a:ext cx="0" cy="59267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9" name="Line 395">
              <a:extLst>
                <a:ext uri="{FF2B5EF4-FFF2-40B4-BE49-F238E27FC236}">
                  <a16:creationId xmlns:a16="http://schemas.microsoft.com/office/drawing/2014/main" id="{0D607A04-0099-B7FF-993E-AB87353B25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01989" y="2761479"/>
              <a:ext cx="55033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0" name="Line 396">
              <a:extLst>
                <a:ext uri="{FF2B5EF4-FFF2-40B4-BE49-F238E27FC236}">
                  <a16:creationId xmlns:a16="http://schemas.microsoft.com/office/drawing/2014/main" id="{C7AC0674-24F6-5566-64FB-5198A7540A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2038" y="2780529"/>
              <a:ext cx="0" cy="55033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1" name="Line 397">
              <a:extLst>
                <a:ext uri="{FF2B5EF4-FFF2-40B4-BE49-F238E27FC236}">
                  <a16:creationId xmlns:a16="http://schemas.microsoft.com/office/drawing/2014/main" id="{EA25C78D-6F19-1067-B1EB-D0BD8C82F1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74522" y="2808046"/>
              <a:ext cx="55033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2" name="Line 398">
              <a:extLst>
                <a:ext uri="{FF2B5EF4-FFF2-40B4-BE49-F238E27FC236}">
                  <a16:creationId xmlns:a16="http://schemas.microsoft.com/office/drawing/2014/main" id="{8BB7DB6E-8B71-0EBE-7CB6-319FDF7945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5755" y="2799579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3" name="Line 399">
              <a:extLst>
                <a:ext uri="{FF2B5EF4-FFF2-40B4-BE49-F238E27FC236}">
                  <a16:creationId xmlns:a16="http://schemas.microsoft.com/office/drawing/2014/main" id="{A8E091A7-8416-2CF8-A2D4-8908EC26C0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71889" y="2827095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4" name="Line 400">
              <a:extLst>
                <a:ext uri="{FF2B5EF4-FFF2-40B4-BE49-F238E27FC236}">
                  <a16:creationId xmlns:a16="http://schemas.microsoft.com/office/drawing/2014/main" id="{C06A310F-4C0D-D0A6-A6B3-91F745D94F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5755" y="2812279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5" name="Line 401">
              <a:extLst>
                <a:ext uri="{FF2B5EF4-FFF2-40B4-BE49-F238E27FC236}">
                  <a16:creationId xmlns:a16="http://schemas.microsoft.com/office/drawing/2014/main" id="{D6A119E9-F035-6133-8001-351A56E03A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71889" y="2841913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6" name="Line 402">
              <a:extLst>
                <a:ext uri="{FF2B5EF4-FFF2-40B4-BE49-F238E27FC236}">
                  <a16:creationId xmlns:a16="http://schemas.microsoft.com/office/drawing/2014/main" id="{031C6E72-81A2-9501-AA5B-35BF82A198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8455" y="2827095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7" name="Line 403">
              <a:extLst>
                <a:ext uri="{FF2B5EF4-FFF2-40B4-BE49-F238E27FC236}">
                  <a16:creationId xmlns:a16="http://schemas.microsoft.com/office/drawing/2014/main" id="{703BA8F9-A9CC-F899-49CE-D0A1425C8A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90938" y="2860962"/>
              <a:ext cx="55033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8" name="Line 404">
              <a:extLst>
                <a:ext uri="{FF2B5EF4-FFF2-40B4-BE49-F238E27FC236}">
                  <a16:creationId xmlns:a16="http://schemas.microsoft.com/office/drawing/2014/main" id="{B48D0643-CDFE-0332-9BFC-A997637863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1738" y="2884246"/>
              <a:ext cx="0" cy="55033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9" name="Line 405">
              <a:extLst>
                <a:ext uri="{FF2B5EF4-FFF2-40B4-BE49-F238E27FC236}">
                  <a16:creationId xmlns:a16="http://schemas.microsoft.com/office/drawing/2014/main" id="{66527751-0642-AA9F-5CC9-1F41688D7F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09989" y="2911762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0" name="Line 406">
              <a:extLst>
                <a:ext uri="{FF2B5EF4-FFF2-40B4-BE49-F238E27FC236}">
                  <a16:creationId xmlns:a16="http://schemas.microsoft.com/office/drawing/2014/main" id="{A5998F18-3220-A220-E539-6C57FA5040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5971" y="2901179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1" name="Line 407">
              <a:extLst>
                <a:ext uri="{FF2B5EF4-FFF2-40B4-BE49-F238E27FC236}">
                  <a16:creationId xmlns:a16="http://schemas.microsoft.com/office/drawing/2014/main" id="{0D914C07-BB8B-5AC2-2489-F74C69227F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18455" y="2935046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2" name="Line 408">
              <a:extLst>
                <a:ext uri="{FF2B5EF4-FFF2-40B4-BE49-F238E27FC236}">
                  <a16:creationId xmlns:a16="http://schemas.microsoft.com/office/drawing/2014/main" id="{9781FDBD-F5EF-13B5-744C-71047C4AE0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1371" y="2924462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3" name="Line 409">
              <a:extLst>
                <a:ext uri="{FF2B5EF4-FFF2-40B4-BE49-F238E27FC236}">
                  <a16:creationId xmlns:a16="http://schemas.microsoft.com/office/drawing/2014/main" id="{C569F3E4-3F19-57E6-86A3-EFBEB3AB83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41738" y="2954095"/>
              <a:ext cx="57151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4" name="Line 410">
              <a:extLst>
                <a:ext uri="{FF2B5EF4-FFF2-40B4-BE49-F238E27FC236}">
                  <a16:creationId xmlns:a16="http://schemas.microsoft.com/office/drawing/2014/main" id="{137033E6-29F0-CBFE-965E-2F1D06B0D4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8889" y="2954095"/>
              <a:ext cx="0" cy="59267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5" name="Line 411">
              <a:extLst>
                <a:ext uri="{FF2B5EF4-FFF2-40B4-BE49-F238E27FC236}">
                  <a16:creationId xmlns:a16="http://schemas.microsoft.com/office/drawing/2014/main" id="{52149D6A-084A-209B-16D1-B790D7DD69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71371" y="2985846"/>
              <a:ext cx="55033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6" name="Line 412">
              <a:extLst>
                <a:ext uri="{FF2B5EF4-FFF2-40B4-BE49-F238E27FC236}">
                  <a16:creationId xmlns:a16="http://schemas.microsoft.com/office/drawing/2014/main" id="{FAFCBAC8-F3C0-504D-9810-FCCA700938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6405" y="2962562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7" name="Line 413">
              <a:extLst>
                <a:ext uri="{FF2B5EF4-FFF2-40B4-BE49-F238E27FC236}">
                  <a16:creationId xmlns:a16="http://schemas.microsoft.com/office/drawing/2014/main" id="{250C01AF-363A-FE6D-1178-15BAB8C797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98889" y="2990079"/>
              <a:ext cx="55033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8" name="Line 414">
              <a:extLst>
                <a:ext uri="{FF2B5EF4-FFF2-40B4-BE49-F238E27FC236}">
                  <a16:creationId xmlns:a16="http://schemas.microsoft.com/office/drawing/2014/main" id="{D4C28CA5-2627-14C2-078D-85449C3AA8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1589" y="2962562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9" name="Line 415">
              <a:extLst>
                <a:ext uri="{FF2B5EF4-FFF2-40B4-BE49-F238E27FC236}">
                  <a16:creationId xmlns:a16="http://schemas.microsoft.com/office/drawing/2014/main" id="{60846455-B8C0-A876-E984-640E9E6A2D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84071" y="2990079"/>
              <a:ext cx="57151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0" name="Line 416">
              <a:extLst>
                <a:ext uri="{FF2B5EF4-FFF2-40B4-BE49-F238E27FC236}">
                  <a16:creationId xmlns:a16="http://schemas.microsoft.com/office/drawing/2014/main" id="{12FE33F3-03BC-F142-8DD7-CDBD3E97C0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1222" y="2962562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1" name="Line 417">
              <a:extLst>
                <a:ext uri="{FF2B5EF4-FFF2-40B4-BE49-F238E27FC236}">
                  <a16:creationId xmlns:a16="http://schemas.microsoft.com/office/drawing/2014/main" id="{A7B63716-456B-E37B-683E-E6840AC6CB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11589" y="2990079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2" name="Line 418">
              <a:extLst>
                <a:ext uri="{FF2B5EF4-FFF2-40B4-BE49-F238E27FC236}">
                  <a16:creationId xmlns:a16="http://schemas.microsoft.com/office/drawing/2014/main" id="{681B303B-13AA-8D6C-FACC-64B9C2BC06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3922" y="2962562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3" name="Line 419">
              <a:extLst>
                <a:ext uri="{FF2B5EF4-FFF2-40B4-BE49-F238E27FC236}">
                  <a16:creationId xmlns:a16="http://schemas.microsoft.com/office/drawing/2014/main" id="{B1528078-B980-A520-087D-8E79760C60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26405" y="2990079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4" name="Line 420">
              <a:extLst>
                <a:ext uri="{FF2B5EF4-FFF2-40B4-BE49-F238E27FC236}">
                  <a16:creationId xmlns:a16="http://schemas.microsoft.com/office/drawing/2014/main" id="{69D74973-FBFE-3BAE-455F-E7477276BF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50771" y="2981613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5" name="Line 421">
              <a:extLst>
                <a:ext uri="{FF2B5EF4-FFF2-40B4-BE49-F238E27FC236}">
                  <a16:creationId xmlns:a16="http://schemas.microsoft.com/office/drawing/2014/main" id="{2A0B9C4B-5465-E5D5-BA34-2292497D09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21138" y="3009129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6" name="Line 422">
              <a:extLst>
                <a:ext uri="{FF2B5EF4-FFF2-40B4-BE49-F238E27FC236}">
                  <a16:creationId xmlns:a16="http://schemas.microsoft.com/office/drawing/2014/main" id="{5AA4F884-48B2-2239-9090-8CA1A59F4A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6889" y="3055695"/>
              <a:ext cx="0" cy="57151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7" name="Line 423">
              <a:extLst>
                <a:ext uri="{FF2B5EF4-FFF2-40B4-BE49-F238E27FC236}">
                  <a16:creationId xmlns:a16="http://schemas.microsoft.com/office/drawing/2014/main" id="{D7979ADA-FB5B-CA15-4C4F-716958B40A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73022" y="3085329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8" name="Line 424">
              <a:extLst>
                <a:ext uri="{FF2B5EF4-FFF2-40B4-BE49-F238E27FC236}">
                  <a16:creationId xmlns:a16="http://schemas.microsoft.com/office/drawing/2014/main" id="{BC1D31CD-7896-6BB1-918E-5FBE3B06F5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589" y="3074746"/>
              <a:ext cx="0" cy="57151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9" name="Line 425">
              <a:extLst>
                <a:ext uri="{FF2B5EF4-FFF2-40B4-BE49-F238E27FC236}">
                  <a16:creationId xmlns:a16="http://schemas.microsoft.com/office/drawing/2014/main" id="{3BF16DEB-B18C-FDFA-3403-69D954047C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92071" y="3102262"/>
              <a:ext cx="57151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0" name="Line 426">
              <a:extLst>
                <a:ext uri="{FF2B5EF4-FFF2-40B4-BE49-F238E27FC236}">
                  <a16:creationId xmlns:a16="http://schemas.microsoft.com/office/drawing/2014/main" id="{6949B606-781A-0833-44F6-82546E5420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2871" y="3089562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1" name="Line 427">
              <a:extLst>
                <a:ext uri="{FF2B5EF4-FFF2-40B4-BE49-F238E27FC236}">
                  <a16:creationId xmlns:a16="http://schemas.microsoft.com/office/drawing/2014/main" id="{70BA36F8-7314-2A61-74D3-73BAF6809E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5355" y="3121312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2" name="Line 428">
              <a:extLst>
                <a:ext uri="{FF2B5EF4-FFF2-40B4-BE49-F238E27FC236}">
                  <a16:creationId xmlns:a16="http://schemas.microsoft.com/office/drawing/2014/main" id="{BC6FAD1A-0686-EC5C-F5A8-5DE67D84D2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4405" y="3089562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3" name="Line 429">
              <a:extLst>
                <a:ext uri="{FF2B5EF4-FFF2-40B4-BE49-F238E27FC236}">
                  <a16:creationId xmlns:a16="http://schemas.microsoft.com/office/drawing/2014/main" id="{D091A8A5-7864-1C2A-1915-21899C0F15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06889" y="3121312"/>
              <a:ext cx="59267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4" name="Line 430">
              <a:extLst>
                <a:ext uri="{FF2B5EF4-FFF2-40B4-BE49-F238E27FC236}">
                  <a16:creationId xmlns:a16="http://schemas.microsoft.com/office/drawing/2014/main" id="{50C54746-EA68-747B-8EB7-6E5486FFFB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3455" y="3121312"/>
              <a:ext cx="0" cy="57151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5" name="Line 431">
              <a:extLst>
                <a:ext uri="{FF2B5EF4-FFF2-40B4-BE49-F238E27FC236}">
                  <a16:creationId xmlns:a16="http://schemas.microsoft.com/office/drawing/2014/main" id="{79B25027-AC2C-0BD2-3CC4-4D6EF65B57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25938" y="3150946"/>
              <a:ext cx="55033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6" name="Line 432">
              <a:extLst>
                <a:ext uri="{FF2B5EF4-FFF2-40B4-BE49-F238E27FC236}">
                  <a16:creationId xmlns:a16="http://schemas.microsoft.com/office/drawing/2014/main" id="{44AF36D7-0C38-92B3-8219-6CFC3EB60C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5205" y="3121312"/>
              <a:ext cx="0" cy="57151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7" name="Line 433">
              <a:extLst>
                <a:ext uri="{FF2B5EF4-FFF2-40B4-BE49-F238E27FC236}">
                  <a16:creationId xmlns:a16="http://schemas.microsoft.com/office/drawing/2014/main" id="{1AFDA0AA-5E2C-1727-81C1-F053AE98B2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57689" y="3150946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8" name="Line 434">
              <a:extLst>
                <a:ext uri="{FF2B5EF4-FFF2-40B4-BE49-F238E27FC236}">
                  <a16:creationId xmlns:a16="http://schemas.microsoft.com/office/drawing/2014/main" id="{D8CEBF14-E4DC-FC67-26B4-E79DED756F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6738" y="3121312"/>
              <a:ext cx="0" cy="57151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9" name="Line 435">
              <a:extLst>
                <a:ext uri="{FF2B5EF4-FFF2-40B4-BE49-F238E27FC236}">
                  <a16:creationId xmlns:a16="http://schemas.microsoft.com/office/drawing/2014/main" id="{94C2027F-FE59-59FF-E91C-5633735424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42871" y="3150946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0" name="Line 436">
              <a:extLst>
                <a:ext uri="{FF2B5EF4-FFF2-40B4-BE49-F238E27FC236}">
                  <a16:creationId xmlns:a16="http://schemas.microsoft.com/office/drawing/2014/main" id="{5C28FA32-3B2D-34F9-CE2C-6F8A76536F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00022" y="3131895"/>
              <a:ext cx="0" cy="59267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1" name="Line 437">
              <a:extLst>
                <a:ext uri="{FF2B5EF4-FFF2-40B4-BE49-F238E27FC236}">
                  <a16:creationId xmlns:a16="http://schemas.microsoft.com/office/drawing/2014/main" id="{14E1BC98-64E0-350C-4027-8C40A9AA74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72505" y="3163646"/>
              <a:ext cx="55033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2" name="Line 438">
              <a:extLst>
                <a:ext uri="{FF2B5EF4-FFF2-40B4-BE49-F238E27FC236}">
                  <a16:creationId xmlns:a16="http://schemas.microsoft.com/office/drawing/2014/main" id="{5602FE04-48E0-D289-5ACB-31236A51D6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971" y="3121312"/>
              <a:ext cx="0" cy="57151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3" name="Line 439">
              <a:extLst>
                <a:ext uri="{FF2B5EF4-FFF2-40B4-BE49-F238E27FC236}">
                  <a16:creationId xmlns:a16="http://schemas.microsoft.com/office/drawing/2014/main" id="{42F4AFDC-40D0-5835-B59E-398D931ECC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53455" y="3150946"/>
              <a:ext cx="59267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4" name="Line 440">
              <a:extLst>
                <a:ext uri="{FF2B5EF4-FFF2-40B4-BE49-F238E27FC236}">
                  <a16:creationId xmlns:a16="http://schemas.microsoft.com/office/drawing/2014/main" id="{2278CBC8-FC0A-91AA-DBE8-AECFDD9DFC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31771" y="3131895"/>
              <a:ext cx="0" cy="59267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5" name="Line 441">
              <a:extLst>
                <a:ext uri="{FF2B5EF4-FFF2-40B4-BE49-F238E27FC236}">
                  <a16:creationId xmlns:a16="http://schemas.microsoft.com/office/drawing/2014/main" id="{B78ACBE6-397D-6975-182A-E46131A18B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04255" y="3163646"/>
              <a:ext cx="55033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6" name="Line 442">
              <a:extLst>
                <a:ext uri="{FF2B5EF4-FFF2-40B4-BE49-F238E27FC236}">
                  <a16:creationId xmlns:a16="http://schemas.microsoft.com/office/drawing/2014/main" id="{96CD66B3-3B43-859D-300C-EC23795AAA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03789" y="3131895"/>
              <a:ext cx="0" cy="59267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7" name="Line 443">
              <a:extLst>
                <a:ext uri="{FF2B5EF4-FFF2-40B4-BE49-F238E27FC236}">
                  <a16:creationId xmlns:a16="http://schemas.microsoft.com/office/drawing/2014/main" id="{83E4DAD6-F7AF-4916-26E6-9D63BDBAD3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74156" y="3163646"/>
              <a:ext cx="57151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8" name="Line 444">
              <a:extLst>
                <a:ext uri="{FF2B5EF4-FFF2-40B4-BE49-F238E27FC236}">
                  <a16:creationId xmlns:a16="http://schemas.microsoft.com/office/drawing/2014/main" id="{405DF9C0-9435-E326-A2AB-2E789C4B33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6489" y="3131895"/>
              <a:ext cx="0" cy="59267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9" name="Line 445">
              <a:extLst>
                <a:ext uri="{FF2B5EF4-FFF2-40B4-BE49-F238E27FC236}">
                  <a16:creationId xmlns:a16="http://schemas.microsoft.com/office/drawing/2014/main" id="{D86BE6D5-2D2E-A6C0-2F2D-8C941D60A1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88972" y="3163646"/>
              <a:ext cx="55033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0" name="Line 446">
              <a:extLst>
                <a:ext uri="{FF2B5EF4-FFF2-40B4-BE49-F238E27FC236}">
                  <a16:creationId xmlns:a16="http://schemas.microsoft.com/office/drawing/2014/main" id="{A12DB192-FE2A-4A71-695A-3E7511BA91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44005" y="3131895"/>
              <a:ext cx="0" cy="59267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1" name="Line 447">
              <a:extLst>
                <a:ext uri="{FF2B5EF4-FFF2-40B4-BE49-F238E27FC236}">
                  <a16:creationId xmlns:a16="http://schemas.microsoft.com/office/drawing/2014/main" id="{2B3D13B1-86B1-D68B-80B5-61446E93C4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12256" y="3163646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2" name="Line 448">
              <a:extLst>
                <a:ext uri="{FF2B5EF4-FFF2-40B4-BE49-F238E27FC236}">
                  <a16:creationId xmlns:a16="http://schemas.microsoft.com/office/drawing/2014/main" id="{9D2E21A9-0347-2668-DFFC-72A66B530B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54589" y="3131895"/>
              <a:ext cx="0" cy="59267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3" name="Line 449">
              <a:extLst>
                <a:ext uri="{FF2B5EF4-FFF2-40B4-BE49-F238E27FC236}">
                  <a16:creationId xmlns:a16="http://schemas.microsoft.com/office/drawing/2014/main" id="{E25EEE42-14C8-D710-22EA-69A0C0AFA4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27072" y="3163646"/>
              <a:ext cx="55033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4" name="Line 450">
              <a:extLst>
                <a:ext uri="{FF2B5EF4-FFF2-40B4-BE49-F238E27FC236}">
                  <a16:creationId xmlns:a16="http://schemas.microsoft.com/office/drawing/2014/main" id="{14615807-9238-534D-4A22-93CE77F99A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31305" y="3131895"/>
              <a:ext cx="0" cy="59267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5" name="Line 451">
              <a:extLst>
                <a:ext uri="{FF2B5EF4-FFF2-40B4-BE49-F238E27FC236}">
                  <a16:creationId xmlns:a16="http://schemas.microsoft.com/office/drawing/2014/main" id="{53948B21-B0DC-901D-B634-5D97B91C5B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97438" y="3163646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6" name="Line 452">
              <a:extLst>
                <a:ext uri="{FF2B5EF4-FFF2-40B4-BE49-F238E27FC236}">
                  <a16:creationId xmlns:a16="http://schemas.microsoft.com/office/drawing/2014/main" id="{D5997625-2362-FE85-281B-4C84918615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50356" y="3182695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7" name="Line 453">
              <a:extLst>
                <a:ext uri="{FF2B5EF4-FFF2-40B4-BE49-F238E27FC236}">
                  <a16:creationId xmlns:a16="http://schemas.microsoft.com/office/drawing/2014/main" id="{D7211666-090B-F8F5-DB5B-473153B0CA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20722" y="3210212"/>
              <a:ext cx="57151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8" name="Line 454">
              <a:extLst>
                <a:ext uri="{FF2B5EF4-FFF2-40B4-BE49-F238E27FC236}">
                  <a16:creationId xmlns:a16="http://schemas.microsoft.com/office/drawing/2014/main" id="{78B008D5-8E3A-A90D-FE15-4542E88EF6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6772" y="3205979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9" name="Line 455">
              <a:extLst>
                <a:ext uri="{FF2B5EF4-FFF2-40B4-BE49-F238E27FC236}">
                  <a16:creationId xmlns:a16="http://schemas.microsoft.com/office/drawing/2014/main" id="{CE32E1C4-77E5-D0F5-5F40-0AEF611DAD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39256" y="3233495"/>
              <a:ext cx="55033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0" name="Line 456">
              <a:extLst>
                <a:ext uri="{FF2B5EF4-FFF2-40B4-BE49-F238E27FC236}">
                  <a16:creationId xmlns:a16="http://schemas.microsoft.com/office/drawing/2014/main" id="{A39A63A2-0500-4C04-6E90-C0EC9C42F1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36622" y="3205979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1" name="Line 457">
              <a:extLst>
                <a:ext uri="{FF2B5EF4-FFF2-40B4-BE49-F238E27FC236}">
                  <a16:creationId xmlns:a16="http://schemas.microsoft.com/office/drawing/2014/main" id="{57083C44-637D-3E0A-946B-83393BAA17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02756" y="3233495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2" name="Line 458">
              <a:extLst>
                <a:ext uri="{FF2B5EF4-FFF2-40B4-BE49-F238E27FC236}">
                  <a16:creationId xmlns:a16="http://schemas.microsoft.com/office/drawing/2014/main" id="{F7AA92E4-7EAB-CF95-1306-506DD3CF38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13389" y="3256779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3" name="Line 459">
              <a:extLst>
                <a:ext uri="{FF2B5EF4-FFF2-40B4-BE49-F238E27FC236}">
                  <a16:creationId xmlns:a16="http://schemas.microsoft.com/office/drawing/2014/main" id="{55C6F88A-299A-A0FB-EA2E-D329451118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81638" y="3290646"/>
              <a:ext cx="59267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4" name="Line 460">
              <a:extLst>
                <a:ext uri="{FF2B5EF4-FFF2-40B4-BE49-F238E27FC236}">
                  <a16:creationId xmlns:a16="http://schemas.microsoft.com/office/drawing/2014/main" id="{2F5DE7EA-DBAE-3234-FBDF-C9F3772081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28205" y="3256779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5" name="Line 461">
              <a:extLst>
                <a:ext uri="{FF2B5EF4-FFF2-40B4-BE49-F238E27FC236}">
                  <a16:creationId xmlns:a16="http://schemas.microsoft.com/office/drawing/2014/main" id="{F2FFAC1A-50A7-8666-228D-E234F92A49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00689" y="3290646"/>
              <a:ext cx="59267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6" name="Line 462">
              <a:extLst>
                <a:ext uri="{FF2B5EF4-FFF2-40B4-BE49-F238E27FC236}">
                  <a16:creationId xmlns:a16="http://schemas.microsoft.com/office/drawing/2014/main" id="{3B8744AA-2A46-CE05-F7B8-C55E5C6370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51489" y="3256779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7" name="Line 463">
              <a:extLst>
                <a:ext uri="{FF2B5EF4-FFF2-40B4-BE49-F238E27FC236}">
                  <a16:creationId xmlns:a16="http://schemas.microsoft.com/office/drawing/2014/main" id="{14225DE6-C2A7-65AF-07AF-79499687CE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23972" y="3290646"/>
              <a:ext cx="55033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8" name="Line 464">
              <a:extLst>
                <a:ext uri="{FF2B5EF4-FFF2-40B4-BE49-F238E27FC236}">
                  <a16:creationId xmlns:a16="http://schemas.microsoft.com/office/drawing/2014/main" id="{8523ACAB-B7A5-D31E-E07A-19E08F9EBF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59956" y="3256779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9" name="Line 465">
              <a:extLst>
                <a:ext uri="{FF2B5EF4-FFF2-40B4-BE49-F238E27FC236}">
                  <a16:creationId xmlns:a16="http://schemas.microsoft.com/office/drawing/2014/main" id="{8C4F1539-D1FF-F85E-17BF-C94E725F8D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28205" y="3290646"/>
              <a:ext cx="59267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0" name="Line 466">
              <a:extLst>
                <a:ext uri="{FF2B5EF4-FFF2-40B4-BE49-F238E27FC236}">
                  <a16:creationId xmlns:a16="http://schemas.microsoft.com/office/drawing/2014/main" id="{5EA3ECA5-B895-EBF4-BFB7-75AF19DFE9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36672" y="3256779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1" name="Line 467">
              <a:extLst>
                <a:ext uri="{FF2B5EF4-FFF2-40B4-BE49-F238E27FC236}">
                  <a16:creationId xmlns:a16="http://schemas.microsoft.com/office/drawing/2014/main" id="{F168DDDD-5967-E32F-DB40-86FFE40293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09156" y="3290646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2" name="Line 468">
              <a:extLst>
                <a:ext uri="{FF2B5EF4-FFF2-40B4-BE49-F238E27FC236}">
                  <a16:creationId xmlns:a16="http://schemas.microsoft.com/office/drawing/2014/main" id="{AA09DFE1-4643-264F-8BAF-6B3E0637C9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59956" y="3318162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3" name="Line 469">
              <a:extLst>
                <a:ext uri="{FF2B5EF4-FFF2-40B4-BE49-F238E27FC236}">
                  <a16:creationId xmlns:a16="http://schemas.microsoft.com/office/drawing/2014/main" id="{08DEB801-CAA5-9C7F-5018-3E6211758A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28205" y="3345679"/>
              <a:ext cx="59267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4" name="Line 470">
              <a:extLst>
                <a:ext uri="{FF2B5EF4-FFF2-40B4-BE49-F238E27FC236}">
                  <a16:creationId xmlns:a16="http://schemas.microsoft.com/office/drawing/2014/main" id="{D23D93E4-B467-2E61-5419-0DF8EFE5EE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93822" y="3352028"/>
              <a:ext cx="0" cy="59267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5" name="Line 471">
              <a:extLst>
                <a:ext uri="{FF2B5EF4-FFF2-40B4-BE49-F238E27FC236}">
                  <a16:creationId xmlns:a16="http://schemas.microsoft.com/office/drawing/2014/main" id="{1AEE4741-8554-D646-133C-C127E1943D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59956" y="3383779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6" name="Line 472">
              <a:extLst>
                <a:ext uri="{FF2B5EF4-FFF2-40B4-BE49-F238E27FC236}">
                  <a16:creationId xmlns:a16="http://schemas.microsoft.com/office/drawing/2014/main" id="{E1AC6756-0067-5E43-ACC4-01F5AEB85D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79005" y="3352028"/>
              <a:ext cx="0" cy="59267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7" name="Line 473">
              <a:extLst>
                <a:ext uri="{FF2B5EF4-FFF2-40B4-BE49-F238E27FC236}">
                  <a16:creationId xmlns:a16="http://schemas.microsoft.com/office/drawing/2014/main" id="{34E93F7F-B0A5-22CD-BE81-A7C1418060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47256" y="3383779"/>
              <a:ext cx="59267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8" name="Line 474">
              <a:extLst>
                <a:ext uri="{FF2B5EF4-FFF2-40B4-BE49-F238E27FC236}">
                  <a16:creationId xmlns:a16="http://schemas.microsoft.com/office/drawing/2014/main" id="{57F682BD-15CA-5266-5224-D49614E230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34038" y="3352028"/>
              <a:ext cx="0" cy="59267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9" name="Line 475">
              <a:extLst>
                <a:ext uri="{FF2B5EF4-FFF2-40B4-BE49-F238E27FC236}">
                  <a16:creationId xmlns:a16="http://schemas.microsoft.com/office/drawing/2014/main" id="{227053E3-6DF0-87E5-7D01-ECEC319FE5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02289" y="3383779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0" name="Line 476">
              <a:extLst>
                <a:ext uri="{FF2B5EF4-FFF2-40B4-BE49-F238E27FC236}">
                  <a16:creationId xmlns:a16="http://schemas.microsoft.com/office/drawing/2014/main" id="{2D0EA300-B41E-1286-59C2-45437A49F7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5772" y="3352028"/>
              <a:ext cx="0" cy="59267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1" name="Line 477">
              <a:extLst>
                <a:ext uri="{FF2B5EF4-FFF2-40B4-BE49-F238E27FC236}">
                  <a16:creationId xmlns:a16="http://schemas.microsoft.com/office/drawing/2014/main" id="{A5C23D53-2DCB-F7CB-A3EF-FD7E74AA55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28256" y="3383779"/>
              <a:ext cx="57151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2" name="Line 478">
              <a:extLst>
                <a:ext uri="{FF2B5EF4-FFF2-40B4-BE49-F238E27FC236}">
                  <a16:creationId xmlns:a16="http://schemas.microsoft.com/office/drawing/2014/main" id="{CA212DB8-33DD-4B31-DD83-97600B827F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95472" y="3352028"/>
              <a:ext cx="0" cy="59267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3" name="Line 479">
              <a:extLst>
                <a:ext uri="{FF2B5EF4-FFF2-40B4-BE49-F238E27FC236}">
                  <a16:creationId xmlns:a16="http://schemas.microsoft.com/office/drawing/2014/main" id="{54884812-E48D-9DF6-663E-1D2D5ED6F1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63722" y="3383779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4" name="Line 480">
              <a:extLst>
                <a:ext uri="{FF2B5EF4-FFF2-40B4-BE49-F238E27FC236}">
                  <a16:creationId xmlns:a16="http://schemas.microsoft.com/office/drawing/2014/main" id="{4F724359-016E-E3F9-1380-AE92D18B34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06056" y="3352028"/>
              <a:ext cx="0" cy="59267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5" name="Line 481">
              <a:extLst>
                <a:ext uri="{FF2B5EF4-FFF2-40B4-BE49-F238E27FC236}">
                  <a16:creationId xmlns:a16="http://schemas.microsoft.com/office/drawing/2014/main" id="{4F42A22F-8E98-0426-B8A6-F04283F5ED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78538" y="3383779"/>
              <a:ext cx="55033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6" name="Line 482">
              <a:extLst>
                <a:ext uri="{FF2B5EF4-FFF2-40B4-BE49-F238E27FC236}">
                  <a16:creationId xmlns:a16="http://schemas.microsoft.com/office/drawing/2014/main" id="{331BC8FE-3C50-3999-1222-3FCD52C1F5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338" y="3392246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7" name="Line 483">
              <a:extLst>
                <a:ext uri="{FF2B5EF4-FFF2-40B4-BE49-F238E27FC236}">
                  <a16:creationId xmlns:a16="http://schemas.microsoft.com/office/drawing/2014/main" id="{D76AAB8A-89F9-5D90-838F-A8AE86B36B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1822" y="3426112"/>
              <a:ext cx="55033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8" name="Line 484">
              <a:extLst>
                <a:ext uri="{FF2B5EF4-FFF2-40B4-BE49-F238E27FC236}">
                  <a16:creationId xmlns:a16="http://schemas.microsoft.com/office/drawing/2014/main" id="{C02765C7-68F4-A79E-3793-02B48FC676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52622" y="3392246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9" name="Line 485">
              <a:extLst>
                <a:ext uri="{FF2B5EF4-FFF2-40B4-BE49-F238E27FC236}">
                  <a16:creationId xmlns:a16="http://schemas.microsoft.com/office/drawing/2014/main" id="{63FB7986-7462-5A3F-CE3F-2EEEFA50AB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25105" y="3426112"/>
              <a:ext cx="55033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0" name="Line 486">
              <a:extLst>
                <a:ext uri="{FF2B5EF4-FFF2-40B4-BE49-F238E27FC236}">
                  <a16:creationId xmlns:a16="http://schemas.microsoft.com/office/drawing/2014/main" id="{E894AE75-6AAE-2463-5C5A-6F894D8D2E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5322" y="3392246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1" name="Line 487">
              <a:extLst>
                <a:ext uri="{FF2B5EF4-FFF2-40B4-BE49-F238E27FC236}">
                  <a16:creationId xmlns:a16="http://schemas.microsoft.com/office/drawing/2014/main" id="{D50608C2-DADA-3410-2FD3-A1D73E9714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7805" y="3426112"/>
              <a:ext cx="57151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2" name="Line 488">
              <a:extLst>
                <a:ext uri="{FF2B5EF4-FFF2-40B4-BE49-F238E27FC236}">
                  <a16:creationId xmlns:a16="http://schemas.microsoft.com/office/drawing/2014/main" id="{87FA96D6-0BF4-0A84-E2D7-F6F07DC7DA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94956" y="3392246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3" name="Line 489">
              <a:extLst>
                <a:ext uri="{FF2B5EF4-FFF2-40B4-BE49-F238E27FC236}">
                  <a16:creationId xmlns:a16="http://schemas.microsoft.com/office/drawing/2014/main" id="{65284045-FDCF-9887-121B-FF65CEC235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61089" y="3426112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4" name="Line 490">
              <a:extLst>
                <a:ext uri="{FF2B5EF4-FFF2-40B4-BE49-F238E27FC236}">
                  <a16:creationId xmlns:a16="http://schemas.microsoft.com/office/drawing/2014/main" id="{D4CBF5F9-3F3D-1677-E3A2-CDB684E86B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07656" y="3392246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5" name="Line 491">
              <a:extLst>
                <a:ext uri="{FF2B5EF4-FFF2-40B4-BE49-F238E27FC236}">
                  <a16:creationId xmlns:a16="http://schemas.microsoft.com/office/drawing/2014/main" id="{C66DD206-0AD2-DB21-2B6C-A47B041909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75905" y="3426112"/>
              <a:ext cx="59267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6" name="Line 492">
              <a:extLst>
                <a:ext uri="{FF2B5EF4-FFF2-40B4-BE49-F238E27FC236}">
                  <a16:creationId xmlns:a16="http://schemas.microsoft.com/office/drawing/2014/main" id="{15EC1662-86BD-5975-487B-679AC4DB96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56856" y="3392246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7" name="Line 493">
              <a:extLst>
                <a:ext uri="{FF2B5EF4-FFF2-40B4-BE49-F238E27FC236}">
                  <a16:creationId xmlns:a16="http://schemas.microsoft.com/office/drawing/2014/main" id="{D753C558-3B00-E92E-2F6E-3A1E40514C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29338" y="3426112"/>
              <a:ext cx="59267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8" name="Line 494">
              <a:extLst>
                <a:ext uri="{FF2B5EF4-FFF2-40B4-BE49-F238E27FC236}">
                  <a16:creationId xmlns:a16="http://schemas.microsoft.com/office/drawing/2014/main" id="{7F504127-8649-F0D6-94EB-AC47A4AFE9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4805" y="3392246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9" name="Line 495">
              <a:extLst>
                <a:ext uri="{FF2B5EF4-FFF2-40B4-BE49-F238E27FC236}">
                  <a16:creationId xmlns:a16="http://schemas.microsoft.com/office/drawing/2014/main" id="{EA79AF1D-D91C-496E-41E5-6E091C5A19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35172" y="3426112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0" name="Line 496">
              <a:extLst>
                <a:ext uri="{FF2B5EF4-FFF2-40B4-BE49-F238E27FC236}">
                  <a16:creationId xmlns:a16="http://schemas.microsoft.com/office/drawing/2014/main" id="{8D8AE2B8-CFE2-6D1A-4995-BD13985A61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96556" y="3392246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1" name="Line 497">
              <a:extLst>
                <a:ext uri="{FF2B5EF4-FFF2-40B4-BE49-F238E27FC236}">
                  <a16:creationId xmlns:a16="http://schemas.microsoft.com/office/drawing/2014/main" id="{5066A978-67C4-60E2-9A36-6C11D8E310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69038" y="3426112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2" name="Line 498">
              <a:extLst>
                <a:ext uri="{FF2B5EF4-FFF2-40B4-BE49-F238E27FC236}">
                  <a16:creationId xmlns:a16="http://schemas.microsoft.com/office/drawing/2014/main" id="{B2B3C1B2-0BE3-6ACD-1474-4067089151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9672" y="3392246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3" name="Line 499">
              <a:extLst>
                <a:ext uri="{FF2B5EF4-FFF2-40B4-BE49-F238E27FC236}">
                  <a16:creationId xmlns:a16="http://schemas.microsoft.com/office/drawing/2014/main" id="{5ED90228-4B95-AF3F-5CFB-C047CD9945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45805" y="3426112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4" name="Line 500">
              <a:extLst>
                <a:ext uri="{FF2B5EF4-FFF2-40B4-BE49-F238E27FC236}">
                  <a16:creationId xmlns:a16="http://schemas.microsoft.com/office/drawing/2014/main" id="{14C3B56B-FC28-C397-4E9D-C12CC776A7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07189" y="3392246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5" name="Line 501">
              <a:extLst>
                <a:ext uri="{FF2B5EF4-FFF2-40B4-BE49-F238E27FC236}">
                  <a16:creationId xmlns:a16="http://schemas.microsoft.com/office/drawing/2014/main" id="{000B06DE-D1EC-2B49-114D-6EDB3FFE99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79672" y="3426112"/>
              <a:ext cx="55033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6" name="Line 502">
              <a:extLst>
                <a:ext uri="{FF2B5EF4-FFF2-40B4-BE49-F238E27FC236}">
                  <a16:creationId xmlns:a16="http://schemas.microsoft.com/office/drawing/2014/main" id="{4D4E80BC-AA68-3F75-D1A2-C1BEC09DD8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30472" y="3392246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7" name="Line 503">
              <a:extLst>
                <a:ext uri="{FF2B5EF4-FFF2-40B4-BE49-F238E27FC236}">
                  <a16:creationId xmlns:a16="http://schemas.microsoft.com/office/drawing/2014/main" id="{C0368291-B29A-A4DD-B685-F45E5978DE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02956" y="3426112"/>
              <a:ext cx="59267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8" name="Line 504">
              <a:extLst>
                <a:ext uri="{FF2B5EF4-FFF2-40B4-BE49-F238E27FC236}">
                  <a16:creationId xmlns:a16="http://schemas.microsoft.com/office/drawing/2014/main" id="{18E6836F-C028-2B29-702A-4F3253D3D6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53756" y="3392246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9" name="Line 505">
              <a:extLst>
                <a:ext uri="{FF2B5EF4-FFF2-40B4-BE49-F238E27FC236}">
                  <a16:creationId xmlns:a16="http://schemas.microsoft.com/office/drawing/2014/main" id="{58AB2BCB-B66B-78E7-3E24-3197F59A58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26238" y="3426112"/>
              <a:ext cx="55033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0" name="Line 506">
              <a:extLst>
                <a:ext uri="{FF2B5EF4-FFF2-40B4-BE49-F238E27FC236}">
                  <a16:creationId xmlns:a16="http://schemas.microsoft.com/office/drawing/2014/main" id="{8A185095-5B25-FEED-8388-F6E27D4870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1856" y="3392246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1" name="Line 507">
              <a:extLst>
                <a:ext uri="{FF2B5EF4-FFF2-40B4-BE49-F238E27FC236}">
                  <a16:creationId xmlns:a16="http://schemas.microsoft.com/office/drawing/2014/main" id="{485213EA-A316-62AE-7C86-2F1AC1418A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62222" y="3426112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2" name="Line 508">
              <a:extLst>
                <a:ext uri="{FF2B5EF4-FFF2-40B4-BE49-F238E27FC236}">
                  <a16:creationId xmlns:a16="http://schemas.microsoft.com/office/drawing/2014/main" id="{0AD98774-6678-4A63-476D-96BABD01AB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04556" y="3392246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3" name="Line 509">
              <a:extLst>
                <a:ext uri="{FF2B5EF4-FFF2-40B4-BE49-F238E27FC236}">
                  <a16:creationId xmlns:a16="http://schemas.microsoft.com/office/drawing/2014/main" id="{D1D2E8FA-AB94-47A6-87CF-54C9256047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72805" y="3426112"/>
              <a:ext cx="59267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4" name="Line 510">
              <a:extLst>
                <a:ext uri="{FF2B5EF4-FFF2-40B4-BE49-F238E27FC236}">
                  <a16:creationId xmlns:a16="http://schemas.microsoft.com/office/drawing/2014/main" id="{B3BABE69-5BA5-1711-82DF-50C99E80A5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9856" y="3392246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5" name="Line 511">
              <a:extLst>
                <a:ext uri="{FF2B5EF4-FFF2-40B4-BE49-F238E27FC236}">
                  <a16:creationId xmlns:a16="http://schemas.microsoft.com/office/drawing/2014/main" id="{48AEC540-19C7-C866-0CEA-7F4DC9CCDE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5989" y="3426112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6" name="Line 512">
              <a:extLst>
                <a:ext uri="{FF2B5EF4-FFF2-40B4-BE49-F238E27FC236}">
                  <a16:creationId xmlns:a16="http://schemas.microsoft.com/office/drawing/2014/main" id="{66FC8588-E94F-C9FD-24F2-C7B8D2C8FE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35838" y="3392246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7" name="Line 513">
              <a:extLst>
                <a:ext uri="{FF2B5EF4-FFF2-40B4-BE49-F238E27FC236}">
                  <a16:creationId xmlns:a16="http://schemas.microsoft.com/office/drawing/2014/main" id="{9EB9CD7F-0744-EC6C-EC15-551AAB6014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08322" y="3426112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8" name="Line 514">
              <a:extLst>
                <a:ext uri="{FF2B5EF4-FFF2-40B4-BE49-F238E27FC236}">
                  <a16:creationId xmlns:a16="http://schemas.microsoft.com/office/drawing/2014/main" id="{17BA036E-6939-4C23-EAE3-4900F881F4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73938" y="3392246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9" name="Line 515">
              <a:extLst>
                <a:ext uri="{FF2B5EF4-FFF2-40B4-BE49-F238E27FC236}">
                  <a16:creationId xmlns:a16="http://schemas.microsoft.com/office/drawing/2014/main" id="{7F60D741-0CB8-97F4-37D7-AE7F5D0336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40072" y="3426112"/>
              <a:ext cx="61384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0" name="Line 516">
              <a:extLst>
                <a:ext uri="{FF2B5EF4-FFF2-40B4-BE49-F238E27FC236}">
                  <a16:creationId xmlns:a16="http://schemas.microsoft.com/office/drawing/2014/main" id="{F20C0616-7712-75FB-9B6D-6FD6C4E577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75538" y="3392246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1" name="Line 517">
              <a:extLst>
                <a:ext uri="{FF2B5EF4-FFF2-40B4-BE49-F238E27FC236}">
                  <a16:creationId xmlns:a16="http://schemas.microsoft.com/office/drawing/2014/main" id="{6CF9E4C2-2A59-45EB-1D88-108BE0FFF6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43789" y="3426112"/>
              <a:ext cx="59267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2" name="Line 518">
              <a:extLst>
                <a:ext uri="{FF2B5EF4-FFF2-40B4-BE49-F238E27FC236}">
                  <a16:creationId xmlns:a16="http://schemas.microsoft.com/office/drawing/2014/main" id="{5A49E037-D6AA-7A33-A609-6DA6133022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62889" y="3392246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3" name="Line 519">
              <a:extLst>
                <a:ext uri="{FF2B5EF4-FFF2-40B4-BE49-F238E27FC236}">
                  <a16:creationId xmlns:a16="http://schemas.microsoft.com/office/drawing/2014/main" id="{487FAD83-C139-1333-C6F1-2C7069A9D4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35372" y="3426112"/>
              <a:ext cx="59267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4" name="Line 520">
              <a:extLst>
                <a:ext uri="{FF2B5EF4-FFF2-40B4-BE49-F238E27FC236}">
                  <a16:creationId xmlns:a16="http://schemas.microsoft.com/office/drawing/2014/main" id="{1028EAB7-3BB3-980D-A27F-0E13D3F0FC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32738" y="3392246"/>
              <a:ext cx="0" cy="61384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5" name="Line 521">
              <a:extLst>
                <a:ext uri="{FF2B5EF4-FFF2-40B4-BE49-F238E27FC236}">
                  <a16:creationId xmlns:a16="http://schemas.microsoft.com/office/drawing/2014/main" id="{B3140E15-2695-8AE5-B435-383A442ABD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05222" y="3426112"/>
              <a:ext cx="55033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96" name="Freeform 526">
            <a:extLst>
              <a:ext uri="{FF2B5EF4-FFF2-40B4-BE49-F238E27FC236}">
                <a16:creationId xmlns:a16="http://schemas.microsoft.com/office/drawing/2014/main" id="{5E5CC123-785F-D8EE-F235-E86FA7552D8E}"/>
              </a:ext>
            </a:extLst>
          </p:cNvPr>
          <p:cNvSpPr>
            <a:spLocks/>
          </p:cNvSpPr>
          <p:nvPr/>
        </p:nvSpPr>
        <p:spPr bwMode="auto">
          <a:xfrm>
            <a:off x="957777" y="1508071"/>
            <a:ext cx="3834389" cy="1541800"/>
          </a:xfrm>
          <a:custGeom>
            <a:avLst/>
            <a:gdLst>
              <a:gd name="T0" fmla="*/ 17 w 3004"/>
              <a:gd name="T1" fmla="*/ 6 h 903"/>
              <a:gd name="T2" fmla="*/ 53 w 3004"/>
              <a:gd name="T3" fmla="*/ 15 h 903"/>
              <a:gd name="T4" fmla="*/ 61 w 3004"/>
              <a:gd name="T5" fmla="*/ 31 h 903"/>
              <a:gd name="T6" fmla="*/ 127 w 3004"/>
              <a:gd name="T7" fmla="*/ 35 h 903"/>
              <a:gd name="T8" fmla="*/ 138 w 3004"/>
              <a:gd name="T9" fmla="*/ 51 h 903"/>
              <a:gd name="T10" fmla="*/ 193 w 3004"/>
              <a:gd name="T11" fmla="*/ 55 h 903"/>
              <a:gd name="T12" fmla="*/ 220 w 3004"/>
              <a:gd name="T13" fmla="*/ 81 h 903"/>
              <a:gd name="T14" fmla="*/ 325 w 3004"/>
              <a:gd name="T15" fmla="*/ 93 h 903"/>
              <a:gd name="T16" fmla="*/ 380 w 3004"/>
              <a:gd name="T17" fmla="*/ 104 h 903"/>
              <a:gd name="T18" fmla="*/ 418 w 3004"/>
              <a:gd name="T19" fmla="*/ 117 h 903"/>
              <a:gd name="T20" fmla="*/ 427 w 3004"/>
              <a:gd name="T21" fmla="*/ 148 h 903"/>
              <a:gd name="T22" fmla="*/ 471 w 3004"/>
              <a:gd name="T23" fmla="*/ 157 h 903"/>
              <a:gd name="T24" fmla="*/ 517 w 3004"/>
              <a:gd name="T25" fmla="*/ 168 h 903"/>
              <a:gd name="T26" fmla="*/ 548 w 3004"/>
              <a:gd name="T27" fmla="*/ 174 h 903"/>
              <a:gd name="T28" fmla="*/ 570 w 3004"/>
              <a:gd name="T29" fmla="*/ 192 h 903"/>
              <a:gd name="T30" fmla="*/ 598 w 3004"/>
              <a:gd name="T31" fmla="*/ 196 h 903"/>
              <a:gd name="T32" fmla="*/ 627 w 3004"/>
              <a:gd name="T33" fmla="*/ 207 h 903"/>
              <a:gd name="T34" fmla="*/ 669 w 3004"/>
              <a:gd name="T35" fmla="*/ 216 h 903"/>
              <a:gd name="T36" fmla="*/ 678 w 3004"/>
              <a:gd name="T37" fmla="*/ 227 h 903"/>
              <a:gd name="T38" fmla="*/ 693 w 3004"/>
              <a:gd name="T39" fmla="*/ 251 h 903"/>
              <a:gd name="T40" fmla="*/ 700 w 3004"/>
              <a:gd name="T41" fmla="*/ 276 h 903"/>
              <a:gd name="T42" fmla="*/ 715 w 3004"/>
              <a:gd name="T43" fmla="*/ 327 h 903"/>
              <a:gd name="T44" fmla="*/ 722 w 3004"/>
              <a:gd name="T45" fmla="*/ 353 h 903"/>
              <a:gd name="T46" fmla="*/ 730 w 3004"/>
              <a:gd name="T47" fmla="*/ 371 h 903"/>
              <a:gd name="T48" fmla="*/ 735 w 3004"/>
              <a:gd name="T49" fmla="*/ 399 h 903"/>
              <a:gd name="T50" fmla="*/ 770 w 3004"/>
              <a:gd name="T51" fmla="*/ 410 h 903"/>
              <a:gd name="T52" fmla="*/ 783 w 3004"/>
              <a:gd name="T53" fmla="*/ 426 h 903"/>
              <a:gd name="T54" fmla="*/ 843 w 3004"/>
              <a:gd name="T55" fmla="*/ 430 h 903"/>
              <a:gd name="T56" fmla="*/ 871 w 3004"/>
              <a:gd name="T57" fmla="*/ 444 h 903"/>
              <a:gd name="T58" fmla="*/ 900 w 3004"/>
              <a:gd name="T59" fmla="*/ 450 h 903"/>
              <a:gd name="T60" fmla="*/ 904 w 3004"/>
              <a:gd name="T61" fmla="*/ 461 h 903"/>
              <a:gd name="T62" fmla="*/ 917 w 3004"/>
              <a:gd name="T63" fmla="*/ 468 h 903"/>
              <a:gd name="T64" fmla="*/ 922 w 3004"/>
              <a:gd name="T65" fmla="*/ 477 h 903"/>
              <a:gd name="T66" fmla="*/ 966 w 3004"/>
              <a:gd name="T67" fmla="*/ 483 h 903"/>
              <a:gd name="T68" fmla="*/ 979 w 3004"/>
              <a:gd name="T69" fmla="*/ 499 h 903"/>
              <a:gd name="T70" fmla="*/ 992 w 3004"/>
              <a:gd name="T71" fmla="*/ 523 h 903"/>
              <a:gd name="T72" fmla="*/ 997 w 3004"/>
              <a:gd name="T73" fmla="*/ 574 h 903"/>
              <a:gd name="T74" fmla="*/ 1016 w 3004"/>
              <a:gd name="T75" fmla="*/ 591 h 903"/>
              <a:gd name="T76" fmla="*/ 1021 w 3004"/>
              <a:gd name="T77" fmla="*/ 614 h 903"/>
              <a:gd name="T78" fmla="*/ 1082 w 3004"/>
              <a:gd name="T79" fmla="*/ 625 h 903"/>
              <a:gd name="T80" fmla="*/ 1159 w 3004"/>
              <a:gd name="T81" fmla="*/ 638 h 903"/>
              <a:gd name="T82" fmla="*/ 1258 w 3004"/>
              <a:gd name="T83" fmla="*/ 644 h 903"/>
              <a:gd name="T84" fmla="*/ 1274 w 3004"/>
              <a:gd name="T85" fmla="*/ 664 h 903"/>
              <a:gd name="T86" fmla="*/ 1296 w 3004"/>
              <a:gd name="T87" fmla="*/ 678 h 903"/>
              <a:gd name="T88" fmla="*/ 1300 w 3004"/>
              <a:gd name="T89" fmla="*/ 704 h 903"/>
              <a:gd name="T90" fmla="*/ 1536 w 3004"/>
              <a:gd name="T91" fmla="*/ 711 h 903"/>
              <a:gd name="T92" fmla="*/ 1545 w 3004"/>
              <a:gd name="T93" fmla="*/ 726 h 903"/>
              <a:gd name="T94" fmla="*/ 1578 w 3004"/>
              <a:gd name="T95" fmla="*/ 753 h 903"/>
              <a:gd name="T96" fmla="*/ 1586 w 3004"/>
              <a:gd name="T97" fmla="*/ 768 h 903"/>
              <a:gd name="T98" fmla="*/ 1890 w 3004"/>
              <a:gd name="T99" fmla="*/ 777 h 903"/>
              <a:gd name="T100" fmla="*/ 1919 w 3004"/>
              <a:gd name="T101" fmla="*/ 801 h 903"/>
              <a:gd name="T102" fmla="*/ 2132 w 3004"/>
              <a:gd name="T103" fmla="*/ 814 h 903"/>
              <a:gd name="T104" fmla="*/ 2671 w 3004"/>
              <a:gd name="T105" fmla="*/ 863 h 903"/>
              <a:gd name="T106" fmla="*/ 3004 w 3004"/>
              <a:gd name="T107" fmla="*/ 903 h 9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004" h="903">
                <a:moveTo>
                  <a:pt x="0" y="0"/>
                </a:moveTo>
                <a:lnTo>
                  <a:pt x="17" y="0"/>
                </a:lnTo>
                <a:lnTo>
                  <a:pt x="17" y="6"/>
                </a:lnTo>
                <a:lnTo>
                  <a:pt x="44" y="6"/>
                </a:lnTo>
                <a:lnTo>
                  <a:pt x="44" y="15"/>
                </a:lnTo>
                <a:lnTo>
                  <a:pt x="53" y="15"/>
                </a:lnTo>
                <a:lnTo>
                  <a:pt x="53" y="24"/>
                </a:lnTo>
                <a:lnTo>
                  <a:pt x="61" y="24"/>
                </a:lnTo>
                <a:lnTo>
                  <a:pt x="61" y="31"/>
                </a:lnTo>
                <a:lnTo>
                  <a:pt x="103" y="31"/>
                </a:lnTo>
                <a:lnTo>
                  <a:pt x="103" y="35"/>
                </a:lnTo>
                <a:lnTo>
                  <a:pt x="127" y="35"/>
                </a:lnTo>
                <a:lnTo>
                  <a:pt x="127" y="40"/>
                </a:lnTo>
                <a:lnTo>
                  <a:pt x="138" y="40"/>
                </a:lnTo>
                <a:lnTo>
                  <a:pt x="138" y="51"/>
                </a:lnTo>
                <a:lnTo>
                  <a:pt x="160" y="51"/>
                </a:lnTo>
                <a:lnTo>
                  <a:pt x="160" y="55"/>
                </a:lnTo>
                <a:lnTo>
                  <a:pt x="193" y="55"/>
                </a:lnTo>
                <a:lnTo>
                  <a:pt x="193" y="70"/>
                </a:lnTo>
                <a:lnTo>
                  <a:pt x="220" y="70"/>
                </a:lnTo>
                <a:lnTo>
                  <a:pt x="220" y="81"/>
                </a:lnTo>
                <a:lnTo>
                  <a:pt x="231" y="81"/>
                </a:lnTo>
                <a:lnTo>
                  <a:pt x="231" y="93"/>
                </a:lnTo>
                <a:lnTo>
                  <a:pt x="325" y="93"/>
                </a:lnTo>
                <a:lnTo>
                  <a:pt x="325" y="99"/>
                </a:lnTo>
                <a:lnTo>
                  <a:pt x="380" y="99"/>
                </a:lnTo>
                <a:lnTo>
                  <a:pt x="380" y="104"/>
                </a:lnTo>
                <a:lnTo>
                  <a:pt x="402" y="104"/>
                </a:lnTo>
                <a:lnTo>
                  <a:pt x="402" y="117"/>
                </a:lnTo>
                <a:lnTo>
                  <a:pt x="418" y="117"/>
                </a:lnTo>
                <a:lnTo>
                  <a:pt x="418" y="130"/>
                </a:lnTo>
                <a:lnTo>
                  <a:pt x="427" y="130"/>
                </a:lnTo>
                <a:lnTo>
                  <a:pt x="427" y="148"/>
                </a:lnTo>
                <a:lnTo>
                  <a:pt x="446" y="148"/>
                </a:lnTo>
                <a:lnTo>
                  <a:pt x="446" y="157"/>
                </a:lnTo>
                <a:lnTo>
                  <a:pt x="471" y="157"/>
                </a:lnTo>
                <a:lnTo>
                  <a:pt x="471" y="163"/>
                </a:lnTo>
                <a:lnTo>
                  <a:pt x="517" y="163"/>
                </a:lnTo>
                <a:lnTo>
                  <a:pt x="517" y="168"/>
                </a:lnTo>
                <a:lnTo>
                  <a:pt x="539" y="168"/>
                </a:lnTo>
                <a:lnTo>
                  <a:pt x="539" y="174"/>
                </a:lnTo>
                <a:lnTo>
                  <a:pt x="548" y="174"/>
                </a:lnTo>
                <a:lnTo>
                  <a:pt x="548" y="185"/>
                </a:lnTo>
                <a:lnTo>
                  <a:pt x="570" y="185"/>
                </a:lnTo>
                <a:lnTo>
                  <a:pt x="570" y="192"/>
                </a:lnTo>
                <a:lnTo>
                  <a:pt x="592" y="192"/>
                </a:lnTo>
                <a:lnTo>
                  <a:pt x="592" y="196"/>
                </a:lnTo>
                <a:lnTo>
                  <a:pt x="598" y="196"/>
                </a:lnTo>
                <a:lnTo>
                  <a:pt x="598" y="205"/>
                </a:lnTo>
                <a:lnTo>
                  <a:pt x="627" y="205"/>
                </a:lnTo>
                <a:lnTo>
                  <a:pt x="627" y="207"/>
                </a:lnTo>
                <a:lnTo>
                  <a:pt x="662" y="207"/>
                </a:lnTo>
                <a:lnTo>
                  <a:pt x="662" y="216"/>
                </a:lnTo>
                <a:lnTo>
                  <a:pt x="669" y="216"/>
                </a:lnTo>
                <a:lnTo>
                  <a:pt x="669" y="221"/>
                </a:lnTo>
                <a:lnTo>
                  <a:pt x="678" y="221"/>
                </a:lnTo>
                <a:lnTo>
                  <a:pt x="678" y="227"/>
                </a:lnTo>
                <a:lnTo>
                  <a:pt x="686" y="227"/>
                </a:lnTo>
                <a:lnTo>
                  <a:pt x="686" y="251"/>
                </a:lnTo>
                <a:lnTo>
                  <a:pt x="693" y="251"/>
                </a:lnTo>
                <a:lnTo>
                  <a:pt x="693" y="258"/>
                </a:lnTo>
                <a:lnTo>
                  <a:pt x="700" y="258"/>
                </a:lnTo>
                <a:lnTo>
                  <a:pt x="700" y="276"/>
                </a:lnTo>
                <a:lnTo>
                  <a:pt x="706" y="276"/>
                </a:lnTo>
                <a:lnTo>
                  <a:pt x="706" y="327"/>
                </a:lnTo>
                <a:lnTo>
                  <a:pt x="715" y="327"/>
                </a:lnTo>
                <a:lnTo>
                  <a:pt x="715" y="344"/>
                </a:lnTo>
                <a:lnTo>
                  <a:pt x="722" y="344"/>
                </a:lnTo>
                <a:lnTo>
                  <a:pt x="722" y="353"/>
                </a:lnTo>
                <a:lnTo>
                  <a:pt x="726" y="353"/>
                </a:lnTo>
                <a:lnTo>
                  <a:pt x="726" y="371"/>
                </a:lnTo>
                <a:lnTo>
                  <a:pt x="730" y="371"/>
                </a:lnTo>
                <a:lnTo>
                  <a:pt x="730" y="384"/>
                </a:lnTo>
                <a:lnTo>
                  <a:pt x="735" y="384"/>
                </a:lnTo>
                <a:lnTo>
                  <a:pt x="735" y="399"/>
                </a:lnTo>
                <a:lnTo>
                  <a:pt x="757" y="399"/>
                </a:lnTo>
                <a:lnTo>
                  <a:pt x="757" y="410"/>
                </a:lnTo>
                <a:lnTo>
                  <a:pt x="770" y="410"/>
                </a:lnTo>
                <a:lnTo>
                  <a:pt x="770" y="417"/>
                </a:lnTo>
                <a:lnTo>
                  <a:pt x="783" y="417"/>
                </a:lnTo>
                <a:lnTo>
                  <a:pt x="783" y="426"/>
                </a:lnTo>
                <a:lnTo>
                  <a:pt x="790" y="426"/>
                </a:lnTo>
                <a:lnTo>
                  <a:pt x="790" y="430"/>
                </a:lnTo>
                <a:lnTo>
                  <a:pt x="843" y="430"/>
                </a:lnTo>
                <a:lnTo>
                  <a:pt x="843" y="437"/>
                </a:lnTo>
                <a:lnTo>
                  <a:pt x="871" y="437"/>
                </a:lnTo>
                <a:lnTo>
                  <a:pt x="871" y="444"/>
                </a:lnTo>
                <a:lnTo>
                  <a:pt x="891" y="444"/>
                </a:lnTo>
                <a:lnTo>
                  <a:pt x="891" y="450"/>
                </a:lnTo>
                <a:lnTo>
                  <a:pt x="900" y="450"/>
                </a:lnTo>
                <a:lnTo>
                  <a:pt x="900" y="455"/>
                </a:lnTo>
                <a:lnTo>
                  <a:pt x="904" y="455"/>
                </a:lnTo>
                <a:lnTo>
                  <a:pt x="904" y="461"/>
                </a:lnTo>
                <a:lnTo>
                  <a:pt x="909" y="461"/>
                </a:lnTo>
                <a:lnTo>
                  <a:pt x="909" y="468"/>
                </a:lnTo>
                <a:lnTo>
                  <a:pt x="917" y="468"/>
                </a:lnTo>
                <a:lnTo>
                  <a:pt x="917" y="472"/>
                </a:lnTo>
                <a:lnTo>
                  <a:pt x="922" y="472"/>
                </a:lnTo>
                <a:lnTo>
                  <a:pt x="922" y="477"/>
                </a:lnTo>
                <a:lnTo>
                  <a:pt x="942" y="477"/>
                </a:lnTo>
                <a:lnTo>
                  <a:pt x="942" y="483"/>
                </a:lnTo>
                <a:lnTo>
                  <a:pt x="966" y="483"/>
                </a:lnTo>
                <a:lnTo>
                  <a:pt x="966" y="494"/>
                </a:lnTo>
                <a:lnTo>
                  <a:pt x="979" y="494"/>
                </a:lnTo>
                <a:lnTo>
                  <a:pt x="979" y="499"/>
                </a:lnTo>
                <a:lnTo>
                  <a:pt x="986" y="499"/>
                </a:lnTo>
                <a:lnTo>
                  <a:pt x="986" y="523"/>
                </a:lnTo>
                <a:lnTo>
                  <a:pt x="992" y="523"/>
                </a:lnTo>
                <a:lnTo>
                  <a:pt x="992" y="554"/>
                </a:lnTo>
                <a:lnTo>
                  <a:pt x="997" y="554"/>
                </a:lnTo>
                <a:lnTo>
                  <a:pt x="997" y="574"/>
                </a:lnTo>
                <a:lnTo>
                  <a:pt x="1010" y="574"/>
                </a:lnTo>
                <a:lnTo>
                  <a:pt x="1010" y="591"/>
                </a:lnTo>
                <a:lnTo>
                  <a:pt x="1016" y="591"/>
                </a:lnTo>
                <a:lnTo>
                  <a:pt x="1016" y="611"/>
                </a:lnTo>
                <a:lnTo>
                  <a:pt x="1021" y="611"/>
                </a:lnTo>
                <a:lnTo>
                  <a:pt x="1021" y="614"/>
                </a:lnTo>
                <a:lnTo>
                  <a:pt x="1038" y="614"/>
                </a:lnTo>
                <a:lnTo>
                  <a:pt x="1038" y="625"/>
                </a:lnTo>
                <a:lnTo>
                  <a:pt x="1082" y="625"/>
                </a:lnTo>
                <a:lnTo>
                  <a:pt x="1082" y="631"/>
                </a:lnTo>
                <a:lnTo>
                  <a:pt x="1159" y="631"/>
                </a:lnTo>
                <a:lnTo>
                  <a:pt x="1159" y="638"/>
                </a:lnTo>
                <a:lnTo>
                  <a:pt x="1175" y="638"/>
                </a:lnTo>
                <a:lnTo>
                  <a:pt x="1175" y="644"/>
                </a:lnTo>
                <a:lnTo>
                  <a:pt x="1258" y="644"/>
                </a:lnTo>
                <a:lnTo>
                  <a:pt x="1258" y="651"/>
                </a:lnTo>
                <a:lnTo>
                  <a:pt x="1274" y="651"/>
                </a:lnTo>
                <a:lnTo>
                  <a:pt x="1274" y="664"/>
                </a:lnTo>
                <a:lnTo>
                  <a:pt x="1287" y="664"/>
                </a:lnTo>
                <a:lnTo>
                  <a:pt x="1287" y="678"/>
                </a:lnTo>
                <a:lnTo>
                  <a:pt x="1296" y="678"/>
                </a:lnTo>
                <a:lnTo>
                  <a:pt x="1296" y="689"/>
                </a:lnTo>
                <a:lnTo>
                  <a:pt x="1300" y="689"/>
                </a:lnTo>
                <a:lnTo>
                  <a:pt x="1300" y="704"/>
                </a:lnTo>
                <a:lnTo>
                  <a:pt x="1507" y="704"/>
                </a:lnTo>
                <a:lnTo>
                  <a:pt x="1507" y="711"/>
                </a:lnTo>
                <a:lnTo>
                  <a:pt x="1536" y="711"/>
                </a:lnTo>
                <a:lnTo>
                  <a:pt x="1536" y="717"/>
                </a:lnTo>
                <a:lnTo>
                  <a:pt x="1545" y="717"/>
                </a:lnTo>
                <a:lnTo>
                  <a:pt x="1545" y="726"/>
                </a:lnTo>
                <a:lnTo>
                  <a:pt x="1562" y="726"/>
                </a:lnTo>
                <a:lnTo>
                  <a:pt x="1562" y="753"/>
                </a:lnTo>
                <a:lnTo>
                  <a:pt x="1578" y="753"/>
                </a:lnTo>
                <a:lnTo>
                  <a:pt x="1578" y="757"/>
                </a:lnTo>
                <a:lnTo>
                  <a:pt x="1586" y="757"/>
                </a:lnTo>
                <a:lnTo>
                  <a:pt x="1586" y="768"/>
                </a:lnTo>
                <a:lnTo>
                  <a:pt x="1844" y="768"/>
                </a:lnTo>
                <a:lnTo>
                  <a:pt x="1844" y="777"/>
                </a:lnTo>
                <a:lnTo>
                  <a:pt x="1890" y="777"/>
                </a:lnTo>
                <a:lnTo>
                  <a:pt x="1890" y="788"/>
                </a:lnTo>
                <a:lnTo>
                  <a:pt x="1919" y="788"/>
                </a:lnTo>
                <a:lnTo>
                  <a:pt x="1919" y="801"/>
                </a:lnTo>
                <a:lnTo>
                  <a:pt x="2126" y="801"/>
                </a:lnTo>
                <a:lnTo>
                  <a:pt x="2126" y="814"/>
                </a:lnTo>
                <a:lnTo>
                  <a:pt x="2132" y="814"/>
                </a:lnTo>
                <a:lnTo>
                  <a:pt x="2132" y="828"/>
                </a:lnTo>
                <a:lnTo>
                  <a:pt x="2671" y="828"/>
                </a:lnTo>
                <a:lnTo>
                  <a:pt x="2671" y="863"/>
                </a:lnTo>
                <a:lnTo>
                  <a:pt x="2695" y="863"/>
                </a:lnTo>
                <a:lnTo>
                  <a:pt x="2695" y="903"/>
                </a:lnTo>
                <a:lnTo>
                  <a:pt x="3004" y="903"/>
                </a:lnTo>
              </a:path>
            </a:pathLst>
          </a:cu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97" name="Line 527">
            <a:extLst>
              <a:ext uri="{FF2B5EF4-FFF2-40B4-BE49-F238E27FC236}">
                <a16:creationId xmlns:a16="http://schemas.microsoft.com/office/drawing/2014/main" id="{50E0AD9E-1CCE-A83E-A314-01309F18A1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2598" y="3022550"/>
            <a:ext cx="0" cy="4951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98" name="Line 528">
            <a:extLst>
              <a:ext uri="{FF2B5EF4-FFF2-40B4-BE49-F238E27FC236}">
                <a16:creationId xmlns:a16="http://schemas.microsoft.com/office/drawing/2014/main" id="{98881139-3809-8206-E994-4A428CEBC8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36003" y="3049870"/>
            <a:ext cx="33186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99" name="Line 529">
            <a:extLst>
              <a:ext uri="{FF2B5EF4-FFF2-40B4-BE49-F238E27FC236}">
                <a16:creationId xmlns:a16="http://schemas.microsoft.com/office/drawing/2014/main" id="{F8873F6B-C4A8-3901-BCF4-C4239D000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0044" y="3022550"/>
            <a:ext cx="0" cy="4951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00" name="Line 530">
            <a:extLst>
              <a:ext uri="{FF2B5EF4-FFF2-40B4-BE49-F238E27FC236}">
                <a16:creationId xmlns:a16="http://schemas.microsoft.com/office/drawing/2014/main" id="{4EBC99E5-D547-E4FF-7DF2-74274C0260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9621" y="3049870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01" name="Line 531">
            <a:extLst>
              <a:ext uri="{FF2B5EF4-FFF2-40B4-BE49-F238E27FC236}">
                <a16:creationId xmlns:a16="http://schemas.microsoft.com/office/drawing/2014/main" id="{5F27D591-53B4-68DA-9D91-3A82A12019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1743" y="3022550"/>
            <a:ext cx="0" cy="4951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02" name="Line 532">
            <a:extLst>
              <a:ext uri="{FF2B5EF4-FFF2-40B4-BE49-F238E27FC236}">
                <a16:creationId xmlns:a16="http://schemas.microsoft.com/office/drawing/2014/main" id="{DD1CCFD4-A953-561A-5917-96B885D7E8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98" y="3049870"/>
            <a:ext cx="3574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03" name="Line 533">
            <a:extLst>
              <a:ext uri="{FF2B5EF4-FFF2-40B4-BE49-F238E27FC236}">
                <a16:creationId xmlns:a16="http://schemas.microsoft.com/office/drawing/2014/main" id="{00873286-F1F0-0222-EE85-A81B6B026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6036" y="3022550"/>
            <a:ext cx="0" cy="4951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04" name="Line 534">
            <a:extLst>
              <a:ext uri="{FF2B5EF4-FFF2-40B4-BE49-F238E27FC236}">
                <a16:creationId xmlns:a16="http://schemas.microsoft.com/office/drawing/2014/main" id="{8262A281-0617-B5F9-5D67-DBD747B84F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79441" y="3049870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05" name="Line 535">
            <a:extLst>
              <a:ext uri="{FF2B5EF4-FFF2-40B4-BE49-F238E27FC236}">
                <a16:creationId xmlns:a16="http://schemas.microsoft.com/office/drawing/2014/main" id="{2561F0CD-6859-E917-36C6-D5787DC90FE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2848" y="3022550"/>
            <a:ext cx="0" cy="4951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06" name="Line 536">
            <a:extLst>
              <a:ext uri="{FF2B5EF4-FFF2-40B4-BE49-F238E27FC236}">
                <a16:creationId xmlns:a16="http://schemas.microsoft.com/office/drawing/2014/main" id="{AE9BA138-2C57-63A1-1062-7AE54D49AE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46255" y="3049870"/>
            <a:ext cx="33186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07" name="Line 537">
            <a:extLst>
              <a:ext uri="{FF2B5EF4-FFF2-40B4-BE49-F238E27FC236}">
                <a16:creationId xmlns:a16="http://schemas.microsoft.com/office/drawing/2014/main" id="{7E9221E9-8D67-24A7-BAF6-BC5B1E481A4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5832" y="3022550"/>
            <a:ext cx="0" cy="4951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08" name="Line 538">
            <a:extLst>
              <a:ext uri="{FF2B5EF4-FFF2-40B4-BE49-F238E27FC236}">
                <a16:creationId xmlns:a16="http://schemas.microsoft.com/office/drawing/2014/main" id="{C5377B39-1A13-C107-46F2-C99EE2CB4F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09238" y="3049870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09" name="Line 539">
            <a:extLst>
              <a:ext uri="{FF2B5EF4-FFF2-40B4-BE49-F238E27FC236}">
                <a16:creationId xmlns:a16="http://schemas.microsoft.com/office/drawing/2014/main" id="{867ABAFF-B6F7-42AA-E18F-52CD7D44A29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1580" y="3022550"/>
            <a:ext cx="0" cy="4951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10" name="Line 540">
            <a:extLst>
              <a:ext uri="{FF2B5EF4-FFF2-40B4-BE49-F238E27FC236}">
                <a16:creationId xmlns:a16="http://schemas.microsoft.com/office/drawing/2014/main" id="{2ED4331E-781B-7066-9F55-91F967418E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3710" y="3049870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11" name="Line 541">
            <a:extLst>
              <a:ext uri="{FF2B5EF4-FFF2-40B4-BE49-F238E27FC236}">
                <a16:creationId xmlns:a16="http://schemas.microsoft.com/office/drawing/2014/main" id="{E6203E37-2E26-E384-712E-6D5B5A6C6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9238" y="3022550"/>
            <a:ext cx="0" cy="4951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12" name="Line 542">
            <a:extLst>
              <a:ext uri="{FF2B5EF4-FFF2-40B4-BE49-F238E27FC236}">
                <a16:creationId xmlns:a16="http://schemas.microsoft.com/office/drawing/2014/main" id="{44556A27-6AB6-C3CE-BA86-14222905BF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90093" y="3049870"/>
            <a:ext cx="3574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13" name="Line 543">
            <a:extLst>
              <a:ext uri="{FF2B5EF4-FFF2-40B4-BE49-F238E27FC236}">
                <a16:creationId xmlns:a16="http://schemas.microsoft.com/office/drawing/2014/main" id="{94B5A7C4-56B8-4380-93EE-7FE714C1DD7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644" y="2955962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14" name="Line 544">
            <a:extLst>
              <a:ext uri="{FF2B5EF4-FFF2-40B4-BE49-F238E27FC236}">
                <a16:creationId xmlns:a16="http://schemas.microsoft.com/office/drawing/2014/main" id="{01BC8307-73C9-3F71-45D5-5FC1265A3C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3499" y="2981572"/>
            <a:ext cx="3574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15" name="Line 545">
            <a:extLst>
              <a:ext uri="{FF2B5EF4-FFF2-40B4-BE49-F238E27FC236}">
                <a16:creationId xmlns:a16="http://schemas.microsoft.com/office/drawing/2014/main" id="{C020561F-2D6A-D317-379C-F0157DEADB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5237" y="2903032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16" name="Line 546">
            <a:extLst>
              <a:ext uri="{FF2B5EF4-FFF2-40B4-BE49-F238E27FC236}">
                <a16:creationId xmlns:a16="http://schemas.microsoft.com/office/drawing/2014/main" id="{B59D5637-7CCA-BF44-6CBA-78B1892CBD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74815" y="2925228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17" name="Line 547">
            <a:extLst>
              <a:ext uri="{FF2B5EF4-FFF2-40B4-BE49-F238E27FC236}">
                <a16:creationId xmlns:a16="http://schemas.microsoft.com/office/drawing/2014/main" id="{A5802FE1-5471-9557-43EE-6A0E5037241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384" y="2903032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18" name="Line 548">
            <a:extLst>
              <a:ext uri="{FF2B5EF4-FFF2-40B4-BE49-F238E27FC236}">
                <a16:creationId xmlns:a16="http://schemas.microsoft.com/office/drawing/2014/main" id="{56D7B1DF-1EC5-C471-3625-D235A43CDC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97792" y="2925228"/>
            <a:ext cx="33186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19" name="Line 549">
            <a:extLst>
              <a:ext uri="{FF2B5EF4-FFF2-40B4-BE49-F238E27FC236}">
                <a16:creationId xmlns:a16="http://schemas.microsoft.com/office/drawing/2014/main" id="{A68E9E28-195D-10F7-4AF6-EBD42F9CFEBD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4181" y="2903032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20" name="Line 550">
            <a:extLst>
              <a:ext uri="{FF2B5EF4-FFF2-40B4-BE49-F238E27FC236}">
                <a16:creationId xmlns:a16="http://schemas.microsoft.com/office/drawing/2014/main" id="{1E53B542-FEB2-6105-B648-B995A3DD12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27586" y="2925228"/>
            <a:ext cx="33186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21" name="Line 551">
            <a:extLst>
              <a:ext uri="{FF2B5EF4-FFF2-40B4-BE49-F238E27FC236}">
                <a16:creationId xmlns:a16="http://schemas.microsoft.com/office/drawing/2014/main" id="{2397215E-C16D-E899-ACB9-FBF09A6EC6A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3116" y="2903032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22" name="Line 552">
            <a:extLst>
              <a:ext uri="{FF2B5EF4-FFF2-40B4-BE49-F238E27FC236}">
                <a16:creationId xmlns:a16="http://schemas.microsoft.com/office/drawing/2014/main" id="{BACBB73E-6950-D638-8D52-5B61F7FAC1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6522" y="2925228"/>
            <a:ext cx="3574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23" name="Line 553">
            <a:extLst>
              <a:ext uri="{FF2B5EF4-FFF2-40B4-BE49-F238E27FC236}">
                <a16:creationId xmlns:a16="http://schemas.microsoft.com/office/drawing/2014/main" id="{3EF79020-11A0-A9C6-D8D1-7161AA7092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2693" y="2903032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24" name="Line 554">
            <a:extLst>
              <a:ext uri="{FF2B5EF4-FFF2-40B4-BE49-F238E27FC236}">
                <a16:creationId xmlns:a16="http://schemas.microsoft.com/office/drawing/2014/main" id="{928B5610-DCCD-5414-084A-CD3740C215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16100" y="2925228"/>
            <a:ext cx="34464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25" name="Line 555">
            <a:extLst>
              <a:ext uri="{FF2B5EF4-FFF2-40B4-BE49-F238E27FC236}">
                <a16:creationId xmlns:a16="http://schemas.microsoft.com/office/drawing/2014/main" id="{6B115228-F835-42FB-FAF1-D30DC9BCEC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4611" y="2903032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26" name="Line 556">
            <a:extLst>
              <a:ext uri="{FF2B5EF4-FFF2-40B4-BE49-F238E27FC236}">
                <a16:creationId xmlns:a16="http://schemas.microsoft.com/office/drawing/2014/main" id="{29348DDD-6464-5ED0-0004-DFBFF6AF01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85465" y="2925228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27" name="Line 557">
            <a:extLst>
              <a:ext uri="{FF2B5EF4-FFF2-40B4-BE49-F238E27FC236}">
                <a16:creationId xmlns:a16="http://schemas.microsoft.com/office/drawing/2014/main" id="{7AF5D615-52C0-55CE-2914-FB3CCE9DA3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1855" y="2903032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28" name="Line 558">
            <a:extLst>
              <a:ext uri="{FF2B5EF4-FFF2-40B4-BE49-F238E27FC236}">
                <a16:creationId xmlns:a16="http://schemas.microsoft.com/office/drawing/2014/main" id="{921FF5BC-5160-4A50-7CBD-F1729D64BD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15262" y="2925228"/>
            <a:ext cx="33186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29" name="Line 559">
            <a:extLst>
              <a:ext uri="{FF2B5EF4-FFF2-40B4-BE49-F238E27FC236}">
                <a16:creationId xmlns:a16="http://schemas.microsoft.com/office/drawing/2014/main" id="{80D8196E-B15D-CB2D-D4F3-BFBCCD02D8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0367" y="2903032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30" name="Line 560">
            <a:extLst>
              <a:ext uri="{FF2B5EF4-FFF2-40B4-BE49-F238E27FC236}">
                <a16:creationId xmlns:a16="http://schemas.microsoft.com/office/drawing/2014/main" id="{0D29B203-55B4-BA11-B7AE-B874744353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03775" y="2925228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31" name="Line 561">
            <a:extLst>
              <a:ext uri="{FF2B5EF4-FFF2-40B4-BE49-F238E27FC236}">
                <a16:creationId xmlns:a16="http://schemas.microsoft.com/office/drawing/2014/main" id="{27977400-2433-BAAC-241F-1E0EC37EA8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2301" y="2903032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32" name="Line 562">
            <a:extLst>
              <a:ext uri="{FF2B5EF4-FFF2-40B4-BE49-F238E27FC236}">
                <a16:creationId xmlns:a16="http://schemas.microsoft.com/office/drawing/2014/main" id="{8F3F19D4-E17F-BF5B-837B-4A23BB9DF7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51878" y="2925228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33" name="Line 563">
            <a:extLst>
              <a:ext uri="{FF2B5EF4-FFF2-40B4-BE49-F238E27FC236}">
                <a16:creationId xmlns:a16="http://schemas.microsoft.com/office/drawing/2014/main" id="{A8EF3781-2EA8-54E5-9DAE-556AC3C6E9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7626" y="2903032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34" name="Line 564">
            <a:extLst>
              <a:ext uri="{FF2B5EF4-FFF2-40B4-BE49-F238E27FC236}">
                <a16:creationId xmlns:a16="http://schemas.microsoft.com/office/drawing/2014/main" id="{AFE3BB1C-12A5-B7B8-6E00-1661CDAAC2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9757" y="2925228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35" name="Line 565">
            <a:extLst>
              <a:ext uri="{FF2B5EF4-FFF2-40B4-BE49-F238E27FC236}">
                <a16:creationId xmlns:a16="http://schemas.microsoft.com/office/drawing/2014/main" id="{E9C80BA1-F3A5-9964-4298-50CC64B480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4651" y="2903032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36" name="Line 566">
            <a:extLst>
              <a:ext uri="{FF2B5EF4-FFF2-40B4-BE49-F238E27FC236}">
                <a16:creationId xmlns:a16="http://schemas.microsoft.com/office/drawing/2014/main" id="{AF3FBA60-05D4-49E5-066E-CEBB174D8A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85504" y="2925228"/>
            <a:ext cx="3574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37" name="Line 567">
            <a:extLst>
              <a:ext uri="{FF2B5EF4-FFF2-40B4-BE49-F238E27FC236}">
                <a16:creationId xmlns:a16="http://schemas.microsoft.com/office/drawing/2014/main" id="{2F114299-C2F3-AD56-CB63-C0488EA7B5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3161" y="2903032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38" name="Line 568">
            <a:extLst>
              <a:ext uri="{FF2B5EF4-FFF2-40B4-BE49-F238E27FC236}">
                <a16:creationId xmlns:a16="http://schemas.microsoft.com/office/drawing/2014/main" id="{79640545-4C56-B67B-CC1B-F5F66A4D5C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76569" y="2925228"/>
            <a:ext cx="33186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39" name="Line 569">
            <a:extLst>
              <a:ext uri="{FF2B5EF4-FFF2-40B4-BE49-F238E27FC236}">
                <a16:creationId xmlns:a16="http://schemas.microsoft.com/office/drawing/2014/main" id="{FA218EE5-523B-89D6-8608-A11F845BD5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569" y="2903032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40" name="Line 570">
            <a:extLst>
              <a:ext uri="{FF2B5EF4-FFF2-40B4-BE49-F238E27FC236}">
                <a16:creationId xmlns:a16="http://schemas.microsoft.com/office/drawing/2014/main" id="{D7A045F6-BC5E-4E74-D984-A8D8027652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7422" y="2925228"/>
            <a:ext cx="3574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41" name="Line 571">
            <a:extLst>
              <a:ext uri="{FF2B5EF4-FFF2-40B4-BE49-F238E27FC236}">
                <a16:creationId xmlns:a16="http://schemas.microsoft.com/office/drawing/2014/main" id="{E78A8000-9798-284C-E3C2-B9946222F3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1676" y="2903032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42" name="Line 572">
            <a:extLst>
              <a:ext uri="{FF2B5EF4-FFF2-40B4-BE49-F238E27FC236}">
                <a16:creationId xmlns:a16="http://schemas.microsoft.com/office/drawing/2014/main" id="{1B58149D-7A75-FFC9-9FAF-DEDDB2EFE0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65081" y="2925228"/>
            <a:ext cx="34464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43" name="Line 573">
            <a:extLst>
              <a:ext uri="{FF2B5EF4-FFF2-40B4-BE49-F238E27FC236}">
                <a16:creationId xmlns:a16="http://schemas.microsoft.com/office/drawing/2014/main" id="{9BF5DC51-32F8-DB63-042E-D738817B1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9545" y="2903032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44" name="Line 574">
            <a:extLst>
              <a:ext uri="{FF2B5EF4-FFF2-40B4-BE49-F238E27FC236}">
                <a16:creationId xmlns:a16="http://schemas.microsoft.com/office/drawing/2014/main" id="{803167BA-81F7-C2F8-D7B4-4EE27D6632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79122" y="2925228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45" name="Line 575">
            <a:extLst>
              <a:ext uri="{FF2B5EF4-FFF2-40B4-BE49-F238E27FC236}">
                <a16:creationId xmlns:a16="http://schemas.microsoft.com/office/drawing/2014/main" id="{95A22284-7128-152E-9DB8-2F2789E51B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7634" y="2850102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46" name="Line 576">
            <a:extLst>
              <a:ext uri="{FF2B5EF4-FFF2-40B4-BE49-F238E27FC236}">
                <a16:creationId xmlns:a16="http://schemas.microsoft.com/office/drawing/2014/main" id="{6402C378-3DB1-7FB2-DE50-9853B88865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1041" y="2875713"/>
            <a:ext cx="34464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47" name="Line 577">
            <a:extLst>
              <a:ext uri="{FF2B5EF4-FFF2-40B4-BE49-F238E27FC236}">
                <a16:creationId xmlns:a16="http://schemas.microsoft.com/office/drawing/2014/main" id="{E419359B-1B10-2032-F72D-7DB8782C6C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1041" y="2850102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48" name="Line 578">
            <a:extLst>
              <a:ext uri="{FF2B5EF4-FFF2-40B4-BE49-F238E27FC236}">
                <a16:creationId xmlns:a16="http://schemas.microsoft.com/office/drawing/2014/main" id="{19783EF0-FB84-DC06-0855-7E7FAB304E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31894" y="2875713"/>
            <a:ext cx="3574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49" name="Line 579">
            <a:extLst>
              <a:ext uri="{FF2B5EF4-FFF2-40B4-BE49-F238E27FC236}">
                <a16:creationId xmlns:a16="http://schemas.microsoft.com/office/drawing/2014/main" id="{B23C3A55-9718-940E-0A18-B39B335767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0227" y="2831320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50" name="Line 580">
            <a:extLst>
              <a:ext uri="{FF2B5EF4-FFF2-40B4-BE49-F238E27FC236}">
                <a16:creationId xmlns:a16="http://schemas.microsoft.com/office/drawing/2014/main" id="{4EF53B26-AFAD-A9A4-45FD-3D91489AD6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3632" y="2853516"/>
            <a:ext cx="33186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51" name="Line 581">
            <a:extLst>
              <a:ext uri="{FF2B5EF4-FFF2-40B4-BE49-F238E27FC236}">
                <a16:creationId xmlns:a16="http://schemas.microsoft.com/office/drawing/2014/main" id="{20D1F732-19D1-2841-7198-E144265A351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9592" y="2812538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52" name="Line 582">
            <a:extLst>
              <a:ext uri="{FF2B5EF4-FFF2-40B4-BE49-F238E27FC236}">
                <a16:creationId xmlns:a16="http://schemas.microsoft.com/office/drawing/2014/main" id="{5131F5CC-6F5C-7C1E-5A00-9C7CAF2C4A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19170" y="2834735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53" name="Line 583">
            <a:extLst>
              <a:ext uri="{FF2B5EF4-FFF2-40B4-BE49-F238E27FC236}">
                <a16:creationId xmlns:a16="http://schemas.microsoft.com/office/drawing/2014/main" id="{82C03CA4-AE98-72DD-9177-3793C87073D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1511" y="2812538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54" name="Line 584">
            <a:extLst>
              <a:ext uri="{FF2B5EF4-FFF2-40B4-BE49-F238E27FC236}">
                <a16:creationId xmlns:a16="http://schemas.microsoft.com/office/drawing/2014/main" id="{44CA69D1-3F30-DCCF-0EA1-DD34A488A7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94916" y="2834735"/>
            <a:ext cx="33186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55" name="Line 585">
            <a:extLst>
              <a:ext uri="{FF2B5EF4-FFF2-40B4-BE49-F238E27FC236}">
                <a16:creationId xmlns:a16="http://schemas.microsoft.com/office/drawing/2014/main" id="{55B94612-ADAF-7F71-DA38-84008F7922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6617" y="2812538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56" name="Line 586">
            <a:extLst>
              <a:ext uri="{FF2B5EF4-FFF2-40B4-BE49-F238E27FC236}">
                <a16:creationId xmlns:a16="http://schemas.microsoft.com/office/drawing/2014/main" id="{C55D0448-C584-EB6C-B31B-B2DBAD7361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00022" y="2834735"/>
            <a:ext cx="33186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57" name="Line 587">
            <a:extLst>
              <a:ext uri="{FF2B5EF4-FFF2-40B4-BE49-F238E27FC236}">
                <a16:creationId xmlns:a16="http://schemas.microsoft.com/office/drawing/2014/main" id="{4D1ADD0C-2233-6B2C-92E6-A2AF2646F2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2998" y="2812538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58" name="Line 588">
            <a:extLst>
              <a:ext uri="{FF2B5EF4-FFF2-40B4-BE49-F238E27FC236}">
                <a16:creationId xmlns:a16="http://schemas.microsoft.com/office/drawing/2014/main" id="{932B581E-3B16-B5B8-2BD8-25EA226A16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05128" y="2834735"/>
            <a:ext cx="34464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59" name="Line 589">
            <a:extLst>
              <a:ext uri="{FF2B5EF4-FFF2-40B4-BE49-F238E27FC236}">
                <a16:creationId xmlns:a16="http://schemas.microsoft.com/office/drawing/2014/main" id="{36D70A62-9590-15EB-2843-8496802A7E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8958" y="2797171"/>
            <a:ext cx="0" cy="4439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60" name="Line 590">
            <a:extLst>
              <a:ext uri="{FF2B5EF4-FFF2-40B4-BE49-F238E27FC236}">
                <a16:creationId xmlns:a16="http://schemas.microsoft.com/office/drawing/2014/main" id="{00416DCA-0216-B9ED-944B-E11BB254C3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88535" y="2819369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61" name="Line 591">
            <a:extLst>
              <a:ext uri="{FF2B5EF4-FFF2-40B4-BE49-F238E27FC236}">
                <a16:creationId xmlns:a16="http://schemas.microsoft.com/office/drawing/2014/main" id="{E14FDF9E-CC3C-556B-B6A9-81E1F79D1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1087" y="2797171"/>
            <a:ext cx="0" cy="4439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62" name="Line 592">
            <a:extLst>
              <a:ext uri="{FF2B5EF4-FFF2-40B4-BE49-F238E27FC236}">
                <a16:creationId xmlns:a16="http://schemas.microsoft.com/office/drawing/2014/main" id="{B6A33912-27BF-8B9E-318A-4670542335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4494" y="2819369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63" name="Line 593">
            <a:extLst>
              <a:ext uri="{FF2B5EF4-FFF2-40B4-BE49-F238E27FC236}">
                <a16:creationId xmlns:a16="http://schemas.microsoft.com/office/drawing/2014/main" id="{1BD45352-D3E1-9A9B-BF75-DC0BFDEF07F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0876" y="2797171"/>
            <a:ext cx="0" cy="4439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64" name="Line 594">
            <a:extLst>
              <a:ext uri="{FF2B5EF4-FFF2-40B4-BE49-F238E27FC236}">
                <a16:creationId xmlns:a16="http://schemas.microsoft.com/office/drawing/2014/main" id="{42C973E9-02E7-7CCC-3C63-D6C2BD6D90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63006" y="2819369"/>
            <a:ext cx="34464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65" name="Line 595">
            <a:extLst>
              <a:ext uri="{FF2B5EF4-FFF2-40B4-BE49-F238E27FC236}">
                <a16:creationId xmlns:a16="http://schemas.microsoft.com/office/drawing/2014/main" id="{10D00031-1977-1787-9AEA-7DB01BB9E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8574" y="2797171"/>
            <a:ext cx="0" cy="4439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66" name="Line 596">
            <a:extLst>
              <a:ext uri="{FF2B5EF4-FFF2-40B4-BE49-F238E27FC236}">
                <a16:creationId xmlns:a16="http://schemas.microsoft.com/office/drawing/2014/main" id="{EB4FFB2B-6C42-EC95-2710-BA4C2F7116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68151" y="2819369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67" name="Line 597">
            <a:extLst>
              <a:ext uri="{FF2B5EF4-FFF2-40B4-BE49-F238E27FC236}">
                <a16:creationId xmlns:a16="http://schemas.microsoft.com/office/drawing/2014/main" id="{35FFC54D-E73C-A30F-1D1E-B0BD2FC1163F}"/>
              </a:ext>
            </a:extLst>
          </p:cNvPr>
          <p:cNvSpPr>
            <a:spLocks noChangeShapeType="1"/>
          </p:cNvSpPr>
          <p:nvPr/>
        </p:nvSpPr>
        <p:spPr bwMode="auto">
          <a:xfrm>
            <a:off x="2991128" y="2797171"/>
            <a:ext cx="0" cy="4439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68" name="Line 598">
            <a:extLst>
              <a:ext uri="{FF2B5EF4-FFF2-40B4-BE49-F238E27FC236}">
                <a16:creationId xmlns:a16="http://schemas.microsoft.com/office/drawing/2014/main" id="{30369571-AD19-D9A6-79EA-FB746211A2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4534" y="2819369"/>
            <a:ext cx="33186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69" name="Line 599">
            <a:extLst>
              <a:ext uri="{FF2B5EF4-FFF2-40B4-BE49-F238E27FC236}">
                <a16:creationId xmlns:a16="http://schemas.microsoft.com/office/drawing/2014/main" id="{9EDB6B9E-4854-94C4-C5D9-AD42B31F3FB1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1558" y="2769853"/>
            <a:ext cx="0" cy="4951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70" name="Line 600">
            <a:extLst>
              <a:ext uri="{FF2B5EF4-FFF2-40B4-BE49-F238E27FC236}">
                <a16:creationId xmlns:a16="http://schemas.microsoft.com/office/drawing/2014/main" id="{20593F81-9A61-B9E5-A36F-1CF446497E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34964" y="2797171"/>
            <a:ext cx="33186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71" name="Line 601">
            <a:extLst>
              <a:ext uri="{FF2B5EF4-FFF2-40B4-BE49-F238E27FC236}">
                <a16:creationId xmlns:a16="http://schemas.microsoft.com/office/drawing/2014/main" id="{05C76F13-FC47-587C-83A8-B8A26ED86CD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1558" y="2740828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72" name="Line 602">
            <a:extLst>
              <a:ext uri="{FF2B5EF4-FFF2-40B4-BE49-F238E27FC236}">
                <a16:creationId xmlns:a16="http://schemas.microsoft.com/office/drawing/2014/main" id="{5683D285-1DAF-493D-C9A9-03F28BDEF6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34964" y="2763023"/>
            <a:ext cx="33186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73" name="Line 603">
            <a:extLst>
              <a:ext uri="{FF2B5EF4-FFF2-40B4-BE49-F238E27FC236}">
                <a16:creationId xmlns:a16="http://schemas.microsoft.com/office/drawing/2014/main" id="{70850316-2478-6282-3C78-F2975A7406C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40070" y="2725459"/>
            <a:ext cx="0" cy="4439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74" name="Line 604">
            <a:extLst>
              <a:ext uri="{FF2B5EF4-FFF2-40B4-BE49-F238E27FC236}">
                <a16:creationId xmlns:a16="http://schemas.microsoft.com/office/drawing/2014/main" id="{6DC97206-7DD7-EAA6-3718-624618678A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23476" y="2747657"/>
            <a:ext cx="34464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75" name="Line 605">
            <a:extLst>
              <a:ext uri="{FF2B5EF4-FFF2-40B4-BE49-F238E27FC236}">
                <a16:creationId xmlns:a16="http://schemas.microsoft.com/office/drawing/2014/main" id="{E5E7E7C1-95ED-CE73-A9C2-9AB2CDC9D6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6030" y="2725459"/>
            <a:ext cx="0" cy="4439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76" name="Line 606">
            <a:extLst>
              <a:ext uri="{FF2B5EF4-FFF2-40B4-BE49-F238E27FC236}">
                <a16:creationId xmlns:a16="http://schemas.microsoft.com/office/drawing/2014/main" id="{E3AA9A19-AA14-B44A-1EFB-C310B97809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09435" y="2747657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77" name="Line 607">
            <a:extLst>
              <a:ext uri="{FF2B5EF4-FFF2-40B4-BE49-F238E27FC236}">
                <a16:creationId xmlns:a16="http://schemas.microsoft.com/office/drawing/2014/main" id="{06B1E054-64E7-917E-BB23-3CC7D6DCBC0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1574" y="2684481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78" name="Line 608">
            <a:extLst>
              <a:ext uri="{FF2B5EF4-FFF2-40B4-BE49-F238E27FC236}">
                <a16:creationId xmlns:a16="http://schemas.microsoft.com/office/drawing/2014/main" id="{76D48CDE-DE1D-32C4-990A-7293DAE8C1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3704" y="2706679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79" name="Line 609">
            <a:extLst>
              <a:ext uri="{FF2B5EF4-FFF2-40B4-BE49-F238E27FC236}">
                <a16:creationId xmlns:a16="http://schemas.microsoft.com/office/drawing/2014/main" id="{430C3C24-6A26-BFAA-E0D2-7353057E1E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7134" y="2684481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80" name="Line 610">
            <a:extLst>
              <a:ext uri="{FF2B5EF4-FFF2-40B4-BE49-F238E27FC236}">
                <a16:creationId xmlns:a16="http://schemas.microsoft.com/office/drawing/2014/main" id="{21105793-39D1-9C5F-12FF-58040E0B98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00540" y="2706679"/>
            <a:ext cx="33186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81" name="Line 611">
            <a:extLst>
              <a:ext uri="{FF2B5EF4-FFF2-40B4-BE49-F238E27FC236}">
                <a16:creationId xmlns:a16="http://schemas.microsoft.com/office/drawing/2014/main" id="{90DF2754-8607-7415-B3AE-2838344E6CE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7134" y="2650333"/>
            <a:ext cx="0" cy="4439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82" name="Line 612">
            <a:extLst>
              <a:ext uri="{FF2B5EF4-FFF2-40B4-BE49-F238E27FC236}">
                <a16:creationId xmlns:a16="http://schemas.microsoft.com/office/drawing/2014/main" id="{D033131C-062E-CE85-D66B-9158686942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00540" y="2672530"/>
            <a:ext cx="33186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83" name="Line 613">
            <a:extLst>
              <a:ext uri="{FF2B5EF4-FFF2-40B4-BE49-F238E27FC236}">
                <a16:creationId xmlns:a16="http://schemas.microsoft.com/office/drawing/2014/main" id="{A44E108A-A8B0-6BE1-7C56-6C04C37ED5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0540" y="2638382"/>
            <a:ext cx="0" cy="4951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84" name="Line 614">
            <a:extLst>
              <a:ext uri="{FF2B5EF4-FFF2-40B4-BE49-F238E27FC236}">
                <a16:creationId xmlns:a16="http://schemas.microsoft.com/office/drawing/2014/main" id="{78F750F4-55F6-EF7B-1F97-AA477D38AB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81393" y="2660578"/>
            <a:ext cx="3574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85" name="Line 615">
            <a:extLst>
              <a:ext uri="{FF2B5EF4-FFF2-40B4-BE49-F238E27FC236}">
                <a16:creationId xmlns:a16="http://schemas.microsoft.com/office/drawing/2014/main" id="{7AB694E3-4106-D382-AE91-16CEF0C52A3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6499" y="2616185"/>
            <a:ext cx="0" cy="4439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86" name="Line 616">
            <a:extLst>
              <a:ext uri="{FF2B5EF4-FFF2-40B4-BE49-F238E27FC236}">
                <a16:creationId xmlns:a16="http://schemas.microsoft.com/office/drawing/2014/main" id="{FB512A30-DBF2-8490-A195-44F8550B39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67352" y="2638382"/>
            <a:ext cx="3574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87" name="Line 617">
            <a:extLst>
              <a:ext uri="{FF2B5EF4-FFF2-40B4-BE49-F238E27FC236}">
                <a16:creationId xmlns:a16="http://schemas.microsoft.com/office/drawing/2014/main" id="{5B6FFD2D-976C-A8DB-37AA-11A8F6728B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7987" y="2623015"/>
            <a:ext cx="0" cy="4951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88" name="Line 618">
            <a:extLst>
              <a:ext uri="{FF2B5EF4-FFF2-40B4-BE49-F238E27FC236}">
                <a16:creationId xmlns:a16="http://schemas.microsoft.com/office/drawing/2014/main" id="{CE591F1B-C75B-A9BC-01D4-CE1CDA0F91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77565" y="2650333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89" name="Line 619">
            <a:extLst>
              <a:ext uri="{FF2B5EF4-FFF2-40B4-BE49-F238E27FC236}">
                <a16:creationId xmlns:a16="http://schemas.microsoft.com/office/drawing/2014/main" id="{A636F81C-61B4-6249-EAD7-F9F9875F794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1606" y="2626430"/>
            <a:ext cx="0" cy="4951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90" name="Line 620">
            <a:extLst>
              <a:ext uri="{FF2B5EF4-FFF2-40B4-BE49-F238E27FC236}">
                <a16:creationId xmlns:a16="http://schemas.microsoft.com/office/drawing/2014/main" id="{7DB8473C-A19F-8611-1A8E-DE2D377835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75011" y="2653747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91" name="Line 621">
            <a:extLst>
              <a:ext uri="{FF2B5EF4-FFF2-40B4-BE49-F238E27FC236}">
                <a16:creationId xmlns:a16="http://schemas.microsoft.com/office/drawing/2014/main" id="{4140BC0D-8BB2-5B58-2428-21602F1CD1C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1393" y="2600818"/>
            <a:ext cx="0" cy="4951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92" name="Line 622">
            <a:extLst>
              <a:ext uri="{FF2B5EF4-FFF2-40B4-BE49-F238E27FC236}">
                <a16:creationId xmlns:a16="http://schemas.microsoft.com/office/drawing/2014/main" id="{37FC66DD-7DB8-57B5-D529-312DAE00AD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63525" y="2623015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93" name="Line 623">
            <a:extLst>
              <a:ext uri="{FF2B5EF4-FFF2-40B4-BE49-F238E27FC236}">
                <a16:creationId xmlns:a16="http://schemas.microsoft.com/office/drawing/2014/main" id="{704567E2-1186-5C57-070B-62FA8979420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3525" y="2588866"/>
            <a:ext cx="0" cy="4951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94" name="Line 624">
            <a:extLst>
              <a:ext uri="{FF2B5EF4-FFF2-40B4-BE49-F238E27FC236}">
                <a16:creationId xmlns:a16="http://schemas.microsoft.com/office/drawing/2014/main" id="{CEB5C69C-F2C0-30C6-A76D-D0434E2807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6930" y="2612769"/>
            <a:ext cx="34464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95" name="Line 625">
            <a:extLst>
              <a:ext uri="{FF2B5EF4-FFF2-40B4-BE49-F238E27FC236}">
                <a16:creationId xmlns:a16="http://schemas.microsoft.com/office/drawing/2014/main" id="{1E68824F-8C77-1191-9881-B24CC00DDAFA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9907" y="2593990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96" name="Line 626">
            <a:extLst>
              <a:ext uri="{FF2B5EF4-FFF2-40B4-BE49-F238E27FC236}">
                <a16:creationId xmlns:a16="http://schemas.microsoft.com/office/drawing/2014/main" id="{57A7F7B4-071E-BFC3-3772-61169FB136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53313" y="2616185"/>
            <a:ext cx="3574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97" name="Line 627">
            <a:extLst>
              <a:ext uri="{FF2B5EF4-FFF2-40B4-BE49-F238E27FC236}">
                <a16:creationId xmlns:a16="http://schemas.microsoft.com/office/drawing/2014/main" id="{95F1F6AB-2B44-266F-2F0F-CE9BFB48EF7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7565" y="2593990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98" name="Line 628">
            <a:extLst>
              <a:ext uri="{FF2B5EF4-FFF2-40B4-BE49-F238E27FC236}">
                <a16:creationId xmlns:a16="http://schemas.microsoft.com/office/drawing/2014/main" id="{BBD5260D-51A8-04B4-B0E6-EBDA744885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58418" y="2616185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99" name="Line 629">
            <a:extLst>
              <a:ext uri="{FF2B5EF4-FFF2-40B4-BE49-F238E27FC236}">
                <a16:creationId xmlns:a16="http://schemas.microsoft.com/office/drawing/2014/main" id="{659DF111-3173-8843-A0E7-2436217A3CB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1442" y="2423247"/>
            <a:ext cx="0" cy="4951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00" name="Line 630">
            <a:extLst>
              <a:ext uri="{FF2B5EF4-FFF2-40B4-BE49-F238E27FC236}">
                <a16:creationId xmlns:a16="http://schemas.microsoft.com/office/drawing/2014/main" id="{FE951E6A-1643-D52A-F03F-D76A8A3C75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4847" y="2450566"/>
            <a:ext cx="3574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01" name="Line 631">
            <a:extLst>
              <a:ext uri="{FF2B5EF4-FFF2-40B4-BE49-F238E27FC236}">
                <a16:creationId xmlns:a16="http://schemas.microsoft.com/office/drawing/2014/main" id="{30BA9DE5-5397-CB22-002E-A7D84212B4F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6336" y="2360073"/>
            <a:ext cx="0" cy="4439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02" name="Line 632">
            <a:extLst>
              <a:ext uri="{FF2B5EF4-FFF2-40B4-BE49-F238E27FC236}">
                <a16:creationId xmlns:a16="http://schemas.microsoft.com/office/drawing/2014/main" id="{7BA60B26-466A-4E6F-80F1-3746AB725F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98465" y="2382269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03" name="Line 633">
            <a:extLst>
              <a:ext uri="{FF2B5EF4-FFF2-40B4-BE49-F238E27FC236}">
                <a16:creationId xmlns:a16="http://schemas.microsoft.com/office/drawing/2014/main" id="{F6154E6E-3627-A73E-7925-5C2F605EC51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3359" y="2329339"/>
            <a:ext cx="0" cy="4951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04" name="Line 634">
            <a:extLst>
              <a:ext uri="{FF2B5EF4-FFF2-40B4-BE49-F238E27FC236}">
                <a16:creationId xmlns:a16="http://schemas.microsoft.com/office/drawing/2014/main" id="{3ED8C462-8BB6-41F7-811B-C0C8EB102B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76765" y="2351536"/>
            <a:ext cx="3574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05" name="Line 635">
            <a:extLst>
              <a:ext uri="{FF2B5EF4-FFF2-40B4-BE49-F238E27FC236}">
                <a16:creationId xmlns:a16="http://schemas.microsoft.com/office/drawing/2014/main" id="{1E15942F-AA3B-3195-DB74-AF55B42ED1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6155" y="2213234"/>
            <a:ext cx="0" cy="47808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06" name="Line 636">
            <a:extLst>
              <a:ext uri="{FF2B5EF4-FFF2-40B4-BE49-F238E27FC236}">
                <a16:creationId xmlns:a16="http://schemas.microsoft.com/office/drawing/2014/main" id="{1215F202-DD05-5B66-8CA0-E18FB87CEE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9562" y="2238846"/>
            <a:ext cx="33186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07" name="Line 637">
            <a:extLst>
              <a:ext uri="{FF2B5EF4-FFF2-40B4-BE49-F238E27FC236}">
                <a16:creationId xmlns:a16="http://schemas.microsoft.com/office/drawing/2014/main" id="{C8F6033C-4FC4-DA81-9939-772057F3A9E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58937" y="2023711"/>
            <a:ext cx="0" cy="4610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08" name="Line 638">
            <a:extLst>
              <a:ext uri="{FF2B5EF4-FFF2-40B4-BE49-F238E27FC236}">
                <a16:creationId xmlns:a16="http://schemas.microsoft.com/office/drawing/2014/main" id="{AF0802CC-CF0A-8D93-4CFE-A3569C789D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42341" y="2045907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09" name="Line 639">
            <a:extLst>
              <a:ext uri="{FF2B5EF4-FFF2-40B4-BE49-F238E27FC236}">
                <a16:creationId xmlns:a16="http://schemas.microsoft.com/office/drawing/2014/main" id="{55CB82EE-F01D-77CD-7403-7002CEC4EF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511" y="1736865"/>
            <a:ext cx="0" cy="4610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10" name="Line 640">
            <a:extLst>
              <a:ext uri="{FF2B5EF4-FFF2-40B4-BE49-F238E27FC236}">
                <a16:creationId xmlns:a16="http://schemas.microsoft.com/office/drawing/2014/main" id="{77FA1A16-DBBA-8A04-EC1E-72AE2A69AD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07917" y="1760768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11" name="Line 641">
            <a:extLst>
              <a:ext uri="{FF2B5EF4-FFF2-40B4-BE49-F238E27FC236}">
                <a16:creationId xmlns:a16="http://schemas.microsoft.com/office/drawing/2014/main" id="{E710BA52-EE5F-0ACC-0C6E-6772E3C334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13023" y="1736865"/>
            <a:ext cx="0" cy="4610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12" name="Line 642">
            <a:extLst>
              <a:ext uri="{FF2B5EF4-FFF2-40B4-BE49-F238E27FC236}">
                <a16:creationId xmlns:a16="http://schemas.microsoft.com/office/drawing/2014/main" id="{F3127959-64D7-CF05-B4FE-752A4402A5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96427" y="1760768"/>
            <a:ext cx="37017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13" name="Line 643">
            <a:extLst>
              <a:ext uri="{FF2B5EF4-FFF2-40B4-BE49-F238E27FC236}">
                <a16:creationId xmlns:a16="http://schemas.microsoft.com/office/drawing/2014/main" id="{849D210E-CB5D-7771-E553-951A22BA65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0899" y="1685642"/>
            <a:ext cx="0" cy="4439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14" name="Line 644">
            <a:extLst>
              <a:ext uri="{FF2B5EF4-FFF2-40B4-BE49-F238E27FC236}">
                <a16:creationId xmlns:a16="http://schemas.microsoft.com/office/drawing/2014/main" id="{7126153F-0D24-D49C-5D41-9C11A3FC86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54304" y="1707838"/>
            <a:ext cx="34464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15" name="Line 645">
            <a:extLst>
              <a:ext uri="{FF2B5EF4-FFF2-40B4-BE49-F238E27FC236}">
                <a16:creationId xmlns:a16="http://schemas.microsoft.com/office/drawing/2014/main" id="{97EC78CF-5F2D-CEC4-664F-A8705BAEDD2D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0896" y="1673690"/>
            <a:ext cx="0" cy="4439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16" name="Line 646">
            <a:extLst>
              <a:ext uri="{FF2B5EF4-FFF2-40B4-BE49-F238E27FC236}">
                <a16:creationId xmlns:a16="http://schemas.microsoft.com/office/drawing/2014/main" id="{AA9E8A8D-8353-C7B5-715D-3FF6227773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54303" y="1695887"/>
            <a:ext cx="34464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17" name="Line 647">
            <a:extLst>
              <a:ext uri="{FF2B5EF4-FFF2-40B4-BE49-F238E27FC236}">
                <a16:creationId xmlns:a16="http://schemas.microsoft.com/office/drawing/2014/main" id="{3668ED77-4B98-89C9-80AA-34F97E9F3A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5181" y="1642956"/>
            <a:ext cx="0" cy="4610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18" name="Line 648">
            <a:extLst>
              <a:ext uri="{FF2B5EF4-FFF2-40B4-BE49-F238E27FC236}">
                <a16:creationId xmlns:a16="http://schemas.microsoft.com/office/drawing/2014/main" id="{B6C87E7A-8126-9209-0562-B535D5E26E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36040" y="1666860"/>
            <a:ext cx="35740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19" name="Line 649">
            <a:extLst>
              <a:ext uri="{FF2B5EF4-FFF2-40B4-BE49-F238E27FC236}">
                <a16:creationId xmlns:a16="http://schemas.microsoft.com/office/drawing/2014/main" id="{D3D4C607-9602-3AC8-04FC-555DC0CA4D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229658" y="1605393"/>
            <a:ext cx="0" cy="49516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20" name="Freeform 655">
            <a:extLst>
              <a:ext uri="{FF2B5EF4-FFF2-40B4-BE49-F238E27FC236}">
                <a16:creationId xmlns:a16="http://schemas.microsoft.com/office/drawing/2014/main" id="{D8D7A210-1002-2CDA-D227-8E09F7A5BE8C}"/>
              </a:ext>
            </a:extLst>
          </p:cNvPr>
          <p:cNvSpPr>
            <a:spLocks/>
          </p:cNvSpPr>
          <p:nvPr/>
        </p:nvSpPr>
        <p:spPr bwMode="auto">
          <a:xfrm>
            <a:off x="956502" y="1508071"/>
            <a:ext cx="4143284" cy="1857672"/>
          </a:xfrm>
          <a:custGeom>
            <a:avLst/>
            <a:gdLst>
              <a:gd name="T0" fmla="*/ 20 w 3246"/>
              <a:gd name="T1" fmla="*/ 11 h 1088"/>
              <a:gd name="T2" fmla="*/ 50 w 3246"/>
              <a:gd name="T3" fmla="*/ 20 h 1088"/>
              <a:gd name="T4" fmla="*/ 119 w 3246"/>
              <a:gd name="T5" fmla="*/ 35 h 1088"/>
              <a:gd name="T6" fmla="*/ 158 w 3246"/>
              <a:gd name="T7" fmla="*/ 40 h 1088"/>
              <a:gd name="T8" fmla="*/ 165 w 3246"/>
              <a:gd name="T9" fmla="*/ 48 h 1088"/>
              <a:gd name="T10" fmla="*/ 185 w 3246"/>
              <a:gd name="T11" fmla="*/ 53 h 1088"/>
              <a:gd name="T12" fmla="*/ 205 w 3246"/>
              <a:gd name="T13" fmla="*/ 75 h 1088"/>
              <a:gd name="T14" fmla="*/ 247 w 3246"/>
              <a:gd name="T15" fmla="*/ 84 h 1088"/>
              <a:gd name="T16" fmla="*/ 352 w 3246"/>
              <a:gd name="T17" fmla="*/ 95 h 1088"/>
              <a:gd name="T18" fmla="*/ 388 w 3246"/>
              <a:gd name="T19" fmla="*/ 99 h 1088"/>
              <a:gd name="T20" fmla="*/ 418 w 3246"/>
              <a:gd name="T21" fmla="*/ 126 h 1088"/>
              <a:gd name="T22" fmla="*/ 432 w 3246"/>
              <a:gd name="T23" fmla="*/ 130 h 1088"/>
              <a:gd name="T24" fmla="*/ 436 w 3246"/>
              <a:gd name="T25" fmla="*/ 161 h 1088"/>
              <a:gd name="T26" fmla="*/ 489 w 3246"/>
              <a:gd name="T27" fmla="*/ 168 h 1088"/>
              <a:gd name="T28" fmla="*/ 551 w 3246"/>
              <a:gd name="T29" fmla="*/ 183 h 1088"/>
              <a:gd name="T30" fmla="*/ 570 w 3246"/>
              <a:gd name="T31" fmla="*/ 190 h 1088"/>
              <a:gd name="T32" fmla="*/ 593 w 3246"/>
              <a:gd name="T33" fmla="*/ 214 h 1088"/>
              <a:gd name="T34" fmla="*/ 639 w 3246"/>
              <a:gd name="T35" fmla="*/ 221 h 1088"/>
              <a:gd name="T36" fmla="*/ 645 w 3246"/>
              <a:gd name="T37" fmla="*/ 250 h 1088"/>
              <a:gd name="T38" fmla="*/ 665 w 3246"/>
              <a:gd name="T39" fmla="*/ 259 h 1088"/>
              <a:gd name="T40" fmla="*/ 681 w 3246"/>
              <a:gd name="T41" fmla="*/ 283 h 1088"/>
              <a:gd name="T42" fmla="*/ 696 w 3246"/>
              <a:gd name="T43" fmla="*/ 318 h 1088"/>
              <a:gd name="T44" fmla="*/ 703 w 3246"/>
              <a:gd name="T45" fmla="*/ 365 h 1088"/>
              <a:gd name="T46" fmla="*/ 712 w 3246"/>
              <a:gd name="T47" fmla="*/ 404 h 1088"/>
              <a:gd name="T48" fmla="*/ 716 w 3246"/>
              <a:gd name="T49" fmla="*/ 438 h 1088"/>
              <a:gd name="T50" fmla="*/ 725 w 3246"/>
              <a:gd name="T51" fmla="*/ 446 h 1088"/>
              <a:gd name="T52" fmla="*/ 729 w 3246"/>
              <a:gd name="T53" fmla="*/ 469 h 1088"/>
              <a:gd name="T54" fmla="*/ 742 w 3246"/>
              <a:gd name="T55" fmla="*/ 488 h 1088"/>
              <a:gd name="T56" fmla="*/ 760 w 3246"/>
              <a:gd name="T57" fmla="*/ 502 h 1088"/>
              <a:gd name="T58" fmla="*/ 809 w 3246"/>
              <a:gd name="T59" fmla="*/ 506 h 1088"/>
              <a:gd name="T60" fmla="*/ 822 w 3246"/>
              <a:gd name="T61" fmla="*/ 519 h 1088"/>
              <a:gd name="T62" fmla="*/ 850 w 3246"/>
              <a:gd name="T63" fmla="*/ 524 h 1088"/>
              <a:gd name="T64" fmla="*/ 897 w 3246"/>
              <a:gd name="T65" fmla="*/ 533 h 1088"/>
              <a:gd name="T66" fmla="*/ 923 w 3246"/>
              <a:gd name="T67" fmla="*/ 542 h 1088"/>
              <a:gd name="T68" fmla="*/ 943 w 3246"/>
              <a:gd name="T69" fmla="*/ 559 h 1088"/>
              <a:gd name="T70" fmla="*/ 974 w 3246"/>
              <a:gd name="T71" fmla="*/ 597 h 1088"/>
              <a:gd name="T72" fmla="*/ 991 w 3246"/>
              <a:gd name="T73" fmla="*/ 663 h 1088"/>
              <a:gd name="T74" fmla="*/ 1002 w 3246"/>
              <a:gd name="T75" fmla="*/ 674 h 1088"/>
              <a:gd name="T76" fmla="*/ 1018 w 3246"/>
              <a:gd name="T77" fmla="*/ 710 h 1088"/>
              <a:gd name="T78" fmla="*/ 1166 w 3246"/>
              <a:gd name="T79" fmla="*/ 714 h 1088"/>
              <a:gd name="T80" fmla="*/ 1185 w 3246"/>
              <a:gd name="T81" fmla="*/ 727 h 1088"/>
              <a:gd name="T82" fmla="*/ 1227 w 3246"/>
              <a:gd name="T83" fmla="*/ 732 h 1088"/>
              <a:gd name="T84" fmla="*/ 1236 w 3246"/>
              <a:gd name="T85" fmla="*/ 747 h 1088"/>
              <a:gd name="T86" fmla="*/ 1258 w 3246"/>
              <a:gd name="T87" fmla="*/ 752 h 1088"/>
              <a:gd name="T88" fmla="*/ 1271 w 3246"/>
              <a:gd name="T89" fmla="*/ 785 h 1088"/>
              <a:gd name="T90" fmla="*/ 1302 w 3246"/>
              <a:gd name="T91" fmla="*/ 829 h 1088"/>
              <a:gd name="T92" fmla="*/ 1351 w 3246"/>
              <a:gd name="T93" fmla="*/ 858 h 1088"/>
              <a:gd name="T94" fmla="*/ 1441 w 3246"/>
              <a:gd name="T95" fmla="*/ 864 h 1088"/>
              <a:gd name="T96" fmla="*/ 1514 w 3246"/>
              <a:gd name="T97" fmla="*/ 880 h 1088"/>
              <a:gd name="T98" fmla="*/ 1538 w 3246"/>
              <a:gd name="T99" fmla="*/ 889 h 1088"/>
              <a:gd name="T100" fmla="*/ 1553 w 3246"/>
              <a:gd name="T101" fmla="*/ 904 h 1088"/>
              <a:gd name="T102" fmla="*/ 1564 w 3246"/>
              <a:gd name="T103" fmla="*/ 913 h 1088"/>
              <a:gd name="T104" fmla="*/ 1573 w 3246"/>
              <a:gd name="T105" fmla="*/ 953 h 1088"/>
              <a:gd name="T106" fmla="*/ 1586 w 3246"/>
              <a:gd name="T107" fmla="*/ 962 h 1088"/>
              <a:gd name="T108" fmla="*/ 1842 w 3246"/>
              <a:gd name="T109" fmla="*/ 979 h 1088"/>
              <a:gd name="T110" fmla="*/ 1858 w 3246"/>
              <a:gd name="T111" fmla="*/ 1013 h 1088"/>
              <a:gd name="T112" fmla="*/ 1866 w 3246"/>
              <a:gd name="T113" fmla="*/ 1032 h 1088"/>
              <a:gd name="T114" fmla="*/ 2177 w 3246"/>
              <a:gd name="T115" fmla="*/ 1048 h 1088"/>
              <a:gd name="T116" fmla="*/ 2331 w 3246"/>
              <a:gd name="T117" fmla="*/ 1088 h 10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246" h="1088">
                <a:moveTo>
                  <a:pt x="0" y="0"/>
                </a:moveTo>
                <a:lnTo>
                  <a:pt x="20" y="0"/>
                </a:lnTo>
                <a:lnTo>
                  <a:pt x="20" y="11"/>
                </a:lnTo>
                <a:lnTo>
                  <a:pt x="26" y="11"/>
                </a:lnTo>
                <a:lnTo>
                  <a:pt x="26" y="20"/>
                </a:lnTo>
                <a:lnTo>
                  <a:pt x="50" y="20"/>
                </a:lnTo>
                <a:lnTo>
                  <a:pt x="50" y="26"/>
                </a:lnTo>
                <a:lnTo>
                  <a:pt x="119" y="26"/>
                </a:lnTo>
                <a:lnTo>
                  <a:pt x="119" y="35"/>
                </a:lnTo>
                <a:lnTo>
                  <a:pt x="134" y="35"/>
                </a:lnTo>
                <a:lnTo>
                  <a:pt x="134" y="40"/>
                </a:lnTo>
                <a:lnTo>
                  <a:pt x="158" y="40"/>
                </a:lnTo>
                <a:lnTo>
                  <a:pt x="158" y="42"/>
                </a:lnTo>
                <a:lnTo>
                  <a:pt x="165" y="42"/>
                </a:lnTo>
                <a:lnTo>
                  <a:pt x="165" y="48"/>
                </a:lnTo>
                <a:lnTo>
                  <a:pt x="172" y="48"/>
                </a:lnTo>
                <a:lnTo>
                  <a:pt x="172" y="53"/>
                </a:lnTo>
                <a:lnTo>
                  <a:pt x="185" y="53"/>
                </a:lnTo>
                <a:lnTo>
                  <a:pt x="185" y="57"/>
                </a:lnTo>
                <a:lnTo>
                  <a:pt x="205" y="57"/>
                </a:lnTo>
                <a:lnTo>
                  <a:pt x="205" y="75"/>
                </a:lnTo>
                <a:lnTo>
                  <a:pt x="220" y="75"/>
                </a:lnTo>
                <a:lnTo>
                  <a:pt x="220" y="84"/>
                </a:lnTo>
                <a:lnTo>
                  <a:pt x="247" y="84"/>
                </a:lnTo>
                <a:lnTo>
                  <a:pt x="247" y="88"/>
                </a:lnTo>
                <a:lnTo>
                  <a:pt x="352" y="88"/>
                </a:lnTo>
                <a:lnTo>
                  <a:pt x="352" y="95"/>
                </a:lnTo>
                <a:lnTo>
                  <a:pt x="377" y="95"/>
                </a:lnTo>
                <a:lnTo>
                  <a:pt x="377" y="99"/>
                </a:lnTo>
                <a:lnTo>
                  <a:pt x="388" y="99"/>
                </a:lnTo>
                <a:lnTo>
                  <a:pt x="388" y="106"/>
                </a:lnTo>
                <a:lnTo>
                  <a:pt x="418" y="106"/>
                </a:lnTo>
                <a:lnTo>
                  <a:pt x="418" y="126"/>
                </a:lnTo>
                <a:lnTo>
                  <a:pt x="427" y="126"/>
                </a:lnTo>
                <a:lnTo>
                  <a:pt x="427" y="130"/>
                </a:lnTo>
                <a:lnTo>
                  <a:pt x="432" y="130"/>
                </a:lnTo>
                <a:lnTo>
                  <a:pt x="432" y="155"/>
                </a:lnTo>
                <a:lnTo>
                  <a:pt x="436" y="155"/>
                </a:lnTo>
                <a:lnTo>
                  <a:pt x="436" y="161"/>
                </a:lnTo>
                <a:lnTo>
                  <a:pt x="471" y="161"/>
                </a:lnTo>
                <a:lnTo>
                  <a:pt x="471" y="168"/>
                </a:lnTo>
                <a:lnTo>
                  <a:pt x="489" y="168"/>
                </a:lnTo>
                <a:lnTo>
                  <a:pt x="489" y="177"/>
                </a:lnTo>
                <a:lnTo>
                  <a:pt x="551" y="177"/>
                </a:lnTo>
                <a:lnTo>
                  <a:pt x="551" y="183"/>
                </a:lnTo>
                <a:lnTo>
                  <a:pt x="559" y="183"/>
                </a:lnTo>
                <a:lnTo>
                  <a:pt x="559" y="190"/>
                </a:lnTo>
                <a:lnTo>
                  <a:pt x="570" y="190"/>
                </a:lnTo>
                <a:lnTo>
                  <a:pt x="570" y="194"/>
                </a:lnTo>
                <a:lnTo>
                  <a:pt x="593" y="194"/>
                </a:lnTo>
                <a:lnTo>
                  <a:pt x="593" y="214"/>
                </a:lnTo>
                <a:lnTo>
                  <a:pt x="601" y="214"/>
                </a:lnTo>
                <a:lnTo>
                  <a:pt x="601" y="221"/>
                </a:lnTo>
                <a:lnTo>
                  <a:pt x="639" y="221"/>
                </a:lnTo>
                <a:lnTo>
                  <a:pt x="639" y="228"/>
                </a:lnTo>
                <a:lnTo>
                  <a:pt x="645" y="228"/>
                </a:lnTo>
                <a:lnTo>
                  <a:pt x="645" y="250"/>
                </a:lnTo>
                <a:lnTo>
                  <a:pt x="652" y="250"/>
                </a:lnTo>
                <a:lnTo>
                  <a:pt x="652" y="259"/>
                </a:lnTo>
                <a:lnTo>
                  <a:pt x="665" y="259"/>
                </a:lnTo>
                <a:lnTo>
                  <a:pt x="665" y="265"/>
                </a:lnTo>
                <a:lnTo>
                  <a:pt x="681" y="265"/>
                </a:lnTo>
                <a:lnTo>
                  <a:pt x="681" y="283"/>
                </a:lnTo>
                <a:lnTo>
                  <a:pt x="687" y="283"/>
                </a:lnTo>
                <a:lnTo>
                  <a:pt x="687" y="318"/>
                </a:lnTo>
                <a:lnTo>
                  <a:pt x="696" y="318"/>
                </a:lnTo>
                <a:lnTo>
                  <a:pt x="696" y="336"/>
                </a:lnTo>
                <a:lnTo>
                  <a:pt x="703" y="336"/>
                </a:lnTo>
                <a:lnTo>
                  <a:pt x="703" y="365"/>
                </a:lnTo>
                <a:lnTo>
                  <a:pt x="707" y="365"/>
                </a:lnTo>
                <a:lnTo>
                  <a:pt x="707" y="404"/>
                </a:lnTo>
                <a:lnTo>
                  <a:pt x="712" y="404"/>
                </a:lnTo>
                <a:lnTo>
                  <a:pt x="712" y="422"/>
                </a:lnTo>
                <a:lnTo>
                  <a:pt x="716" y="422"/>
                </a:lnTo>
                <a:lnTo>
                  <a:pt x="716" y="438"/>
                </a:lnTo>
                <a:lnTo>
                  <a:pt x="720" y="438"/>
                </a:lnTo>
                <a:lnTo>
                  <a:pt x="720" y="446"/>
                </a:lnTo>
                <a:lnTo>
                  <a:pt x="725" y="446"/>
                </a:lnTo>
                <a:lnTo>
                  <a:pt x="725" y="458"/>
                </a:lnTo>
                <a:lnTo>
                  <a:pt x="729" y="458"/>
                </a:lnTo>
                <a:lnTo>
                  <a:pt x="729" y="469"/>
                </a:lnTo>
                <a:lnTo>
                  <a:pt x="736" y="469"/>
                </a:lnTo>
                <a:lnTo>
                  <a:pt x="736" y="488"/>
                </a:lnTo>
                <a:lnTo>
                  <a:pt x="742" y="488"/>
                </a:lnTo>
                <a:lnTo>
                  <a:pt x="742" y="495"/>
                </a:lnTo>
                <a:lnTo>
                  <a:pt x="760" y="495"/>
                </a:lnTo>
                <a:lnTo>
                  <a:pt x="760" y="502"/>
                </a:lnTo>
                <a:lnTo>
                  <a:pt x="782" y="502"/>
                </a:lnTo>
                <a:lnTo>
                  <a:pt x="782" y="506"/>
                </a:lnTo>
                <a:lnTo>
                  <a:pt x="809" y="506"/>
                </a:lnTo>
                <a:lnTo>
                  <a:pt x="809" y="511"/>
                </a:lnTo>
                <a:lnTo>
                  <a:pt x="822" y="511"/>
                </a:lnTo>
                <a:lnTo>
                  <a:pt x="822" y="519"/>
                </a:lnTo>
                <a:lnTo>
                  <a:pt x="837" y="519"/>
                </a:lnTo>
                <a:lnTo>
                  <a:pt x="837" y="524"/>
                </a:lnTo>
                <a:lnTo>
                  <a:pt x="850" y="524"/>
                </a:lnTo>
                <a:lnTo>
                  <a:pt x="850" y="530"/>
                </a:lnTo>
                <a:lnTo>
                  <a:pt x="897" y="530"/>
                </a:lnTo>
                <a:lnTo>
                  <a:pt x="897" y="533"/>
                </a:lnTo>
                <a:lnTo>
                  <a:pt x="905" y="533"/>
                </a:lnTo>
                <a:lnTo>
                  <a:pt x="905" y="542"/>
                </a:lnTo>
                <a:lnTo>
                  <a:pt x="923" y="542"/>
                </a:lnTo>
                <a:lnTo>
                  <a:pt x="923" y="553"/>
                </a:lnTo>
                <a:lnTo>
                  <a:pt x="943" y="553"/>
                </a:lnTo>
                <a:lnTo>
                  <a:pt x="943" y="559"/>
                </a:lnTo>
                <a:lnTo>
                  <a:pt x="969" y="559"/>
                </a:lnTo>
                <a:lnTo>
                  <a:pt x="969" y="597"/>
                </a:lnTo>
                <a:lnTo>
                  <a:pt x="974" y="597"/>
                </a:lnTo>
                <a:lnTo>
                  <a:pt x="974" y="621"/>
                </a:lnTo>
                <a:lnTo>
                  <a:pt x="991" y="621"/>
                </a:lnTo>
                <a:lnTo>
                  <a:pt x="991" y="663"/>
                </a:lnTo>
                <a:lnTo>
                  <a:pt x="998" y="663"/>
                </a:lnTo>
                <a:lnTo>
                  <a:pt x="998" y="674"/>
                </a:lnTo>
                <a:lnTo>
                  <a:pt x="1002" y="674"/>
                </a:lnTo>
                <a:lnTo>
                  <a:pt x="1002" y="690"/>
                </a:lnTo>
                <a:lnTo>
                  <a:pt x="1018" y="690"/>
                </a:lnTo>
                <a:lnTo>
                  <a:pt x="1018" y="710"/>
                </a:lnTo>
                <a:lnTo>
                  <a:pt x="1038" y="710"/>
                </a:lnTo>
                <a:lnTo>
                  <a:pt x="1038" y="714"/>
                </a:lnTo>
                <a:lnTo>
                  <a:pt x="1166" y="714"/>
                </a:lnTo>
                <a:lnTo>
                  <a:pt x="1166" y="721"/>
                </a:lnTo>
                <a:lnTo>
                  <a:pt x="1185" y="721"/>
                </a:lnTo>
                <a:lnTo>
                  <a:pt x="1185" y="727"/>
                </a:lnTo>
                <a:lnTo>
                  <a:pt x="1194" y="727"/>
                </a:lnTo>
                <a:lnTo>
                  <a:pt x="1194" y="732"/>
                </a:lnTo>
                <a:lnTo>
                  <a:pt x="1227" y="732"/>
                </a:lnTo>
                <a:lnTo>
                  <a:pt x="1227" y="736"/>
                </a:lnTo>
                <a:lnTo>
                  <a:pt x="1236" y="736"/>
                </a:lnTo>
                <a:lnTo>
                  <a:pt x="1236" y="747"/>
                </a:lnTo>
                <a:lnTo>
                  <a:pt x="1251" y="747"/>
                </a:lnTo>
                <a:lnTo>
                  <a:pt x="1251" y="752"/>
                </a:lnTo>
                <a:lnTo>
                  <a:pt x="1258" y="752"/>
                </a:lnTo>
                <a:lnTo>
                  <a:pt x="1258" y="771"/>
                </a:lnTo>
                <a:lnTo>
                  <a:pt x="1271" y="771"/>
                </a:lnTo>
                <a:lnTo>
                  <a:pt x="1271" y="785"/>
                </a:lnTo>
                <a:lnTo>
                  <a:pt x="1278" y="785"/>
                </a:lnTo>
                <a:lnTo>
                  <a:pt x="1278" y="829"/>
                </a:lnTo>
                <a:lnTo>
                  <a:pt x="1302" y="829"/>
                </a:lnTo>
                <a:lnTo>
                  <a:pt x="1302" y="844"/>
                </a:lnTo>
                <a:lnTo>
                  <a:pt x="1351" y="844"/>
                </a:lnTo>
                <a:lnTo>
                  <a:pt x="1351" y="858"/>
                </a:lnTo>
                <a:lnTo>
                  <a:pt x="1382" y="858"/>
                </a:lnTo>
                <a:lnTo>
                  <a:pt x="1382" y="864"/>
                </a:lnTo>
                <a:lnTo>
                  <a:pt x="1441" y="864"/>
                </a:lnTo>
                <a:lnTo>
                  <a:pt x="1441" y="873"/>
                </a:lnTo>
                <a:lnTo>
                  <a:pt x="1514" y="873"/>
                </a:lnTo>
                <a:lnTo>
                  <a:pt x="1514" y="880"/>
                </a:lnTo>
                <a:lnTo>
                  <a:pt x="1523" y="880"/>
                </a:lnTo>
                <a:lnTo>
                  <a:pt x="1523" y="889"/>
                </a:lnTo>
                <a:lnTo>
                  <a:pt x="1538" y="889"/>
                </a:lnTo>
                <a:lnTo>
                  <a:pt x="1538" y="898"/>
                </a:lnTo>
                <a:lnTo>
                  <a:pt x="1553" y="898"/>
                </a:lnTo>
                <a:lnTo>
                  <a:pt x="1553" y="904"/>
                </a:lnTo>
                <a:lnTo>
                  <a:pt x="1560" y="904"/>
                </a:lnTo>
                <a:lnTo>
                  <a:pt x="1560" y="913"/>
                </a:lnTo>
                <a:lnTo>
                  <a:pt x="1564" y="913"/>
                </a:lnTo>
                <a:lnTo>
                  <a:pt x="1564" y="944"/>
                </a:lnTo>
                <a:lnTo>
                  <a:pt x="1573" y="944"/>
                </a:lnTo>
                <a:lnTo>
                  <a:pt x="1573" y="953"/>
                </a:lnTo>
                <a:lnTo>
                  <a:pt x="1578" y="953"/>
                </a:lnTo>
                <a:lnTo>
                  <a:pt x="1578" y="962"/>
                </a:lnTo>
                <a:lnTo>
                  <a:pt x="1586" y="962"/>
                </a:lnTo>
                <a:lnTo>
                  <a:pt x="1586" y="970"/>
                </a:lnTo>
                <a:lnTo>
                  <a:pt x="1842" y="970"/>
                </a:lnTo>
                <a:lnTo>
                  <a:pt x="1842" y="979"/>
                </a:lnTo>
                <a:lnTo>
                  <a:pt x="1851" y="979"/>
                </a:lnTo>
                <a:lnTo>
                  <a:pt x="1851" y="1013"/>
                </a:lnTo>
                <a:lnTo>
                  <a:pt x="1858" y="1013"/>
                </a:lnTo>
                <a:lnTo>
                  <a:pt x="1858" y="1021"/>
                </a:lnTo>
                <a:lnTo>
                  <a:pt x="1866" y="1021"/>
                </a:lnTo>
                <a:lnTo>
                  <a:pt x="1866" y="1032"/>
                </a:lnTo>
                <a:lnTo>
                  <a:pt x="2126" y="1032"/>
                </a:lnTo>
                <a:lnTo>
                  <a:pt x="2126" y="1048"/>
                </a:lnTo>
                <a:lnTo>
                  <a:pt x="2177" y="1048"/>
                </a:lnTo>
                <a:lnTo>
                  <a:pt x="2177" y="1068"/>
                </a:lnTo>
                <a:lnTo>
                  <a:pt x="2331" y="1068"/>
                </a:lnTo>
                <a:lnTo>
                  <a:pt x="2331" y="1088"/>
                </a:lnTo>
                <a:lnTo>
                  <a:pt x="3246" y="1088"/>
                </a:lnTo>
              </a:path>
            </a:pathLst>
          </a:cu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21" name="Line 656">
            <a:extLst>
              <a:ext uri="{FF2B5EF4-FFF2-40B4-BE49-F238E27FC236}">
                <a16:creationId xmlns:a16="http://schemas.microsoft.com/office/drawing/2014/main" id="{F49D5E71-0C6D-6A5E-2C21-25A23E27524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9785" y="3341839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22" name="Line 657">
            <a:extLst>
              <a:ext uri="{FF2B5EF4-FFF2-40B4-BE49-F238E27FC236}">
                <a16:creationId xmlns:a16="http://schemas.microsoft.com/office/drawing/2014/main" id="{986B7827-E960-DB68-2891-FF51559AC8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83191" y="3365743"/>
            <a:ext cx="3318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23" name="Line 658">
            <a:extLst>
              <a:ext uri="{FF2B5EF4-FFF2-40B4-BE49-F238E27FC236}">
                <a16:creationId xmlns:a16="http://schemas.microsoft.com/office/drawing/2014/main" id="{7E5BD36E-063B-8C2C-5B2F-C6F8689798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2002" y="3341839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24" name="Line 659">
            <a:extLst>
              <a:ext uri="{FF2B5EF4-FFF2-40B4-BE49-F238E27FC236}">
                <a16:creationId xmlns:a16="http://schemas.microsoft.com/office/drawing/2014/main" id="{783C9A00-EFA9-E78E-CE37-AEC2376EFD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01580" y="3365743"/>
            <a:ext cx="3701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25" name="Line 660">
            <a:extLst>
              <a:ext uri="{FF2B5EF4-FFF2-40B4-BE49-F238E27FC236}">
                <a16:creationId xmlns:a16="http://schemas.microsoft.com/office/drawing/2014/main" id="{D0D91C05-EAC0-C1A6-C72E-537A8FEF60C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7108" y="3341839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26" name="Line 661">
            <a:extLst>
              <a:ext uri="{FF2B5EF4-FFF2-40B4-BE49-F238E27FC236}">
                <a16:creationId xmlns:a16="http://schemas.microsoft.com/office/drawing/2014/main" id="{157A2A89-250C-B10F-041E-F95FCC2EA9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0515" y="3365743"/>
            <a:ext cx="3318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27" name="Line 662">
            <a:extLst>
              <a:ext uri="{FF2B5EF4-FFF2-40B4-BE49-F238E27FC236}">
                <a16:creationId xmlns:a16="http://schemas.microsoft.com/office/drawing/2014/main" id="{C8850200-825D-5E57-55CD-6E9771694C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3537" y="3341839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28" name="Line 663">
            <a:extLst>
              <a:ext uri="{FF2B5EF4-FFF2-40B4-BE49-F238E27FC236}">
                <a16:creationId xmlns:a16="http://schemas.microsoft.com/office/drawing/2014/main" id="{3810C19B-F810-6CFB-1213-6D72BA7092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53115" y="3365743"/>
            <a:ext cx="3701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29" name="Line 664">
            <a:extLst>
              <a:ext uri="{FF2B5EF4-FFF2-40B4-BE49-F238E27FC236}">
                <a16:creationId xmlns:a16="http://schemas.microsoft.com/office/drawing/2014/main" id="{8616FB9C-06DD-C9B2-CBD3-BE5FDDA677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3969" y="3341839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30" name="Line 665">
            <a:extLst>
              <a:ext uri="{FF2B5EF4-FFF2-40B4-BE49-F238E27FC236}">
                <a16:creationId xmlns:a16="http://schemas.microsoft.com/office/drawing/2014/main" id="{4B9E53B9-1C5B-8D38-A5D0-AB7E524168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16097" y="3365743"/>
            <a:ext cx="3446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31" name="Line 666">
            <a:extLst>
              <a:ext uri="{FF2B5EF4-FFF2-40B4-BE49-F238E27FC236}">
                <a16:creationId xmlns:a16="http://schemas.microsoft.com/office/drawing/2014/main" id="{2B88B046-34BD-10F9-464B-98918B766390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1627" y="3341839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32" name="Line 667">
            <a:extLst>
              <a:ext uri="{FF2B5EF4-FFF2-40B4-BE49-F238E27FC236}">
                <a16:creationId xmlns:a16="http://schemas.microsoft.com/office/drawing/2014/main" id="{7F0E1513-BB8D-9E7C-5AF1-88384549C0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25033" y="3365743"/>
            <a:ext cx="3446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33" name="Line 668">
            <a:extLst>
              <a:ext uri="{FF2B5EF4-FFF2-40B4-BE49-F238E27FC236}">
                <a16:creationId xmlns:a16="http://schemas.microsoft.com/office/drawing/2014/main" id="{AE6CBC85-F1AD-CE42-A9BD-87517C0504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8642" y="3341839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34" name="Line 669">
            <a:extLst>
              <a:ext uri="{FF2B5EF4-FFF2-40B4-BE49-F238E27FC236}">
                <a16:creationId xmlns:a16="http://schemas.microsoft.com/office/drawing/2014/main" id="{CB715AD4-706E-A815-125E-1EF5C30BCF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62049" y="3365743"/>
            <a:ext cx="3318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35" name="Line 670">
            <a:extLst>
              <a:ext uri="{FF2B5EF4-FFF2-40B4-BE49-F238E27FC236}">
                <a16:creationId xmlns:a16="http://schemas.microsoft.com/office/drawing/2014/main" id="{D6EF55D3-1B29-4FC4-00C3-46ACF826EB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7202" y="3270127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36" name="Line 671">
            <a:extLst>
              <a:ext uri="{FF2B5EF4-FFF2-40B4-BE49-F238E27FC236}">
                <a16:creationId xmlns:a16="http://schemas.microsoft.com/office/drawing/2014/main" id="{1C9CE96E-0EB4-89E0-386E-29A62C5F35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90609" y="3297446"/>
            <a:ext cx="3318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37" name="Line 672">
            <a:extLst>
              <a:ext uri="{FF2B5EF4-FFF2-40B4-BE49-F238E27FC236}">
                <a16:creationId xmlns:a16="http://schemas.microsoft.com/office/drawing/2014/main" id="{2CF90328-A40C-EBAE-C45F-F4D4282E11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609" y="3270127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38" name="Line 673">
            <a:extLst>
              <a:ext uri="{FF2B5EF4-FFF2-40B4-BE49-F238E27FC236}">
                <a16:creationId xmlns:a16="http://schemas.microsoft.com/office/drawing/2014/main" id="{E4F416A1-0C5E-D00E-7984-FA168FBC9F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70186" y="3297446"/>
            <a:ext cx="3701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39" name="Line 674">
            <a:extLst>
              <a:ext uri="{FF2B5EF4-FFF2-40B4-BE49-F238E27FC236}">
                <a16:creationId xmlns:a16="http://schemas.microsoft.com/office/drawing/2014/main" id="{0BA25E9E-A88F-C35C-A4C1-5025085E60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0186" y="3247931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40" name="Line 675">
            <a:extLst>
              <a:ext uri="{FF2B5EF4-FFF2-40B4-BE49-F238E27FC236}">
                <a16:creationId xmlns:a16="http://schemas.microsoft.com/office/drawing/2014/main" id="{E37228F7-6483-9C6F-4177-A2341218CC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3592" y="3270127"/>
            <a:ext cx="3701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41" name="Line 676">
            <a:extLst>
              <a:ext uri="{FF2B5EF4-FFF2-40B4-BE49-F238E27FC236}">
                <a16:creationId xmlns:a16="http://schemas.microsoft.com/office/drawing/2014/main" id="{962507DC-AB36-133F-B468-CCE5B6B9D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5080" y="3247931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42" name="Line 677">
            <a:extLst>
              <a:ext uri="{FF2B5EF4-FFF2-40B4-BE49-F238E27FC236}">
                <a16:creationId xmlns:a16="http://schemas.microsoft.com/office/drawing/2014/main" id="{BEDE864A-AFF0-86FD-B1B7-57DC7199B7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48487" y="3270127"/>
            <a:ext cx="3318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43" name="Line 678">
            <a:extLst>
              <a:ext uri="{FF2B5EF4-FFF2-40B4-BE49-F238E27FC236}">
                <a16:creationId xmlns:a16="http://schemas.microsoft.com/office/drawing/2014/main" id="{F11D2B56-3926-002B-7636-23D3B91D6C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8487" y="3247931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44" name="Line 679">
            <a:extLst>
              <a:ext uri="{FF2B5EF4-FFF2-40B4-BE49-F238E27FC236}">
                <a16:creationId xmlns:a16="http://schemas.microsoft.com/office/drawing/2014/main" id="{11008A76-930C-3CBA-BB22-6E3CDAC23A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8064" y="3270127"/>
            <a:ext cx="3701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45" name="Line 680">
            <a:extLst>
              <a:ext uri="{FF2B5EF4-FFF2-40B4-BE49-F238E27FC236}">
                <a16:creationId xmlns:a16="http://schemas.microsoft.com/office/drawing/2014/main" id="{5A80C556-FC78-2B94-F4A7-63A5CAA80D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2347" y="3247931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46" name="Line 681">
            <a:extLst>
              <a:ext uri="{FF2B5EF4-FFF2-40B4-BE49-F238E27FC236}">
                <a16:creationId xmlns:a16="http://schemas.microsoft.com/office/drawing/2014/main" id="{2BB9B929-E797-6A6A-BA81-F3B52C80A7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94477" y="3270127"/>
            <a:ext cx="3701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47" name="Line 682">
            <a:extLst>
              <a:ext uri="{FF2B5EF4-FFF2-40B4-BE49-F238E27FC236}">
                <a16:creationId xmlns:a16="http://schemas.microsoft.com/office/drawing/2014/main" id="{F2DB2F62-552D-69C6-009B-81841F9FA3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2144" y="3247931"/>
            <a:ext cx="0" cy="4610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48" name="Line 683">
            <a:extLst>
              <a:ext uri="{FF2B5EF4-FFF2-40B4-BE49-F238E27FC236}">
                <a16:creationId xmlns:a16="http://schemas.microsoft.com/office/drawing/2014/main" id="{C9714471-DAA8-71AB-ADAB-3F1D7FD4FF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24275" y="3270127"/>
            <a:ext cx="3446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49" name="Line 684">
            <a:extLst>
              <a:ext uri="{FF2B5EF4-FFF2-40B4-BE49-F238E27FC236}">
                <a16:creationId xmlns:a16="http://schemas.microsoft.com/office/drawing/2014/main" id="{C825C845-CE87-81AD-FE6C-E0B66BEDA1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5762" y="3247931"/>
            <a:ext cx="0" cy="4610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50" name="Line 685">
            <a:extLst>
              <a:ext uri="{FF2B5EF4-FFF2-40B4-BE49-F238E27FC236}">
                <a16:creationId xmlns:a16="http://schemas.microsoft.com/office/drawing/2014/main" id="{099BA1E0-6806-CFD3-F227-56C5337E80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19168" y="3270127"/>
            <a:ext cx="3318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51" name="Line 686">
            <a:extLst>
              <a:ext uri="{FF2B5EF4-FFF2-40B4-BE49-F238E27FC236}">
                <a16:creationId xmlns:a16="http://schemas.microsoft.com/office/drawing/2014/main" id="{983874CE-F33E-9A8D-F71C-2986A599A2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5762" y="3222319"/>
            <a:ext cx="0" cy="47808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52" name="Line 687">
            <a:extLst>
              <a:ext uri="{FF2B5EF4-FFF2-40B4-BE49-F238E27FC236}">
                <a16:creationId xmlns:a16="http://schemas.microsoft.com/office/drawing/2014/main" id="{DDF4B4E7-9843-E990-AE6F-F75DBD2994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19168" y="3247931"/>
            <a:ext cx="3318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53" name="Line 688">
            <a:extLst>
              <a:ext uri="{FF2B5EF4-FFF2-40B4-BE49-F238E27FC236}">
                <a16:creationId xmlns:a16="http://schemas.microsoft.com/office/drawing/2014/main" id="{78635B9B-C7A4-5CC8-DF9C-11070461DF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4275" y="3210367"/>
            <a:ext cx="0" cy="4610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54" name="Line 689">
            <a:extLst>
              <a:ext uri="{FF2B5EF4-FFF2-40B4-BE49-F238E27FC236}">
                <a16:creationId xmlns:a16="http://schemas.microsoft.com/office/drawing/2014/main" id="{1345EE4A-EB11-35FF-0443-02DA5BD581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05127" y="3232564"/>
            <a:ext cx="3701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55" name="Line 690">
            <a:extLst>
              <a:ext uri="{FF2B5EF4-FFF2-40B4-BE49-F238E27FC236}">
                <a16:creationId xmlns:a16="http://schemas.microsoft.com/office/drawing/2014/main" id="{5E1EE1BE-CE89-57EA-D58D-9B27BDF798A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4063" y="3157437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56" name="Line 691">
            <a:extLst>
              <a:ext uri="{FF2B5EF4-FFF2-40B4-BE49-F238E27FC236}">
                <a16:creationId xmlns:a16="http://schemas.microsoft.com/office/drawing/2014/main" id="{5D792F2F-CEC1-93D8-7FBC-F9AAECC185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96193" y="3179634"/>
            <a:ext cx="3446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57" name="Line 692">
            <a:extLst>
              <a:ext uri="{FF2B5EF4-FFF2-40B4-BE49-F238E27FC236}">
                <a16:creationId xmlns:a16="http://schemas.microsoft.com/office/drawing/2014/main" id="{115920EE-E7D7-C99F-BF8A-FDE2C992DA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0233" y="3150608"/>
            <a:ext cx="0" cy="47808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58" name="Line 693">
            <a:extLst>
              <a:ext uri="{FF2B5EF4-FFF2-40B4-BE49-F238E27FC236}">
                <a16:creationId xmlns:a16="http://schemas.microsoft.com/office/drawing/2014/main" id="{43032B26-CEB1-A555-5DDD-8B8982C428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91087" y="3176219"/>
            <a:ext cx="3701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59" name="Line 694">
            <a:extLst>
              <a:ext uri="{FF2B5EF4-FFF2-40B4-BE49-F238E27FC236}">
                <a16:creationId xmlns:a16="http://schemas.microsoft.com/office/drawing/2014/main" id="{61DE078D-13AB-CA14-779E-5D2D2CFE8D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6193" y="3142070"/>
            <a:ext cx="0" cy="4610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60" name="Line 695">
            <a:extLst>
              <a:ext uri="{FF2B5EF4-FFF2-40B4-BE49-F238E27FC236}">
                <a16:creationId xmlns:a16="http://schemas.microsoft.com/office/drawing/2014/main" id="{6287DDF8-EAC7-724E-2D16-AE1A022104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7047" y="3164267"/>
            <a:ext cx="3701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61" name="Line 696">
            <a:extLst>
              <a:ext uri="{FF2B5EF4-FFF2-40B4-BE49-F238E27FC236}">
                <a16:creationId xmlns:a16="http://schemas.microsoft.com/office/drawing/2014/main" id="{17955746-CC6B-7941-C97B-964D06F9D2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2802" y="3142070"/>
            <a:ext cx="0" cy="4610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62" name="Line 697">
            <a:extLst>
              <a:ext uri="{FF2B5EF4-FFF2-40B4-BE49-F238E27FC236}">
                <a16:creationId xmlns:a16="http://schemas.microsoft.com/office/drawing/2014/main" id="{71FB60E8-6BA3-160A-E796-AEC7A63B9F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76209" y="3164267"/>
            <a:ext cx="3318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63" name="Line 698">
            <a:extLst>
              <a:ext uri="{FF2B5EF4-FFF2-40B4-BE49-F238E27FC236}">
                <a16:creationId xmlns:a16="http://schemas.microsoft.com/office/drawing/2014/main" id="{70143A41-49B7-FE5B-C223-D6DE05C1D2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0916" y="3142070"/>
            <a:ext cx="0" cy="4610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64" name="Line 699">
            <a:extLst>
              <a:ext uri="{FF2B5EF4-FFF2-40B4-BE49-F238E27FC236}">
                <a16:creationId xmlns:a16="http://schemas.microsoft.com/office/drawing/2014/main" id="{9705CBAC-533F-E4A2-16AC-4E98EB143D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61770" y="3164267"/>
            <a:ext cx="3701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65" name="Line 700">
            <a:extLst>
              <a:ext uri="{FF2B5EF4-FFF2-40B4-BE49-F238E27FC236}">
                <a16:creationId xmlns:a16="http://schemas.microsoft.com/office/drawing/2014/main" id="{E889F2B9-D248-8142-5737-B3B6DD78B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0281" y="3082311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66" name="Line 701">
            <a:extLst>
              <a:ext uri="{FF2B5EF4-FFF2-40B4-BE49-F238E27FC236}">
                <a16:creationId xmlns:a16="http://schemas.microsoft.com/office/drawing/2014/main" id="{4229F153-79F2-E66B-8898-57239CE07D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33688" y="3107922"/>
            <a:ext cx="3318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67" name="Line 702">
            <a:extLst>
              <a:ext uri="{FF2B5EF4-FFF2-40B4-BE49-F238E27FC236}">
                <a16:creationId xmlns:a16="http://schemas.microsoft.com/office/drawing/2014/main" id="{BB12A1F4-9199-F80A-DA1B-C70158A2904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9216" y="3082311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68" name="Line 703">
            <a:extLst>
              <a:ext uri="{FF2B5EF4-FFF2-40B4-BE49-F238E27FC236}">
                <a16:creationId xmlns:a16="http://schemas.microsoft.com/office/drawing/2014/main" id="{F00FDD17-FB78-212E-E857-4431C6751B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42622" y="3107922"/>
            <a:ext cx="3318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69" name="Line 704">
            <a:extLst>
              <a:ext uri="{FF2B5EF4-FFF2-40B4-BE49-F238E27FC236}">
                <a16:creationId xmlns:a16="http://schemas.microsoft.com/office/drawing/2014/main" id="{BFEF2417-4771-D0F2-155D-0113BF546B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0305" y="2961084"/>
            <a:ext cx="0" cy="4610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70" name="Line 705">
            <a:extLst>
              <a:ext uri="{FF2B5EF4-FFF2-40B4-BE49-F238E27FC236}">
                <a16:creationId xmlns:a16="http://schemas.microsoft.com/office/drawing/2014/main" id="{382B51E9-87C8-8FE8-E384-EC76263820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51158" y="2983281"/>
            <a:ext cx="3574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71" name="Line 706">
            <a:extLst>
              <a:ext uri="{FF2B5EF4-FFF2-40B4-BE49-F238E27FC236}">
                <a16:creationId xmlns:a16="http://schemas.microsoft.com/office/drawing/2014/main" id="{E1449CAD-BC2D-354B-AF77-6B5F7F88EF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6695" y="2945718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72" name="Line 707">
            <a:extLst>
              <a:ext uri="{FF2B5EF4-FFF2-40B4-BE49-F238E27FC236}">
                <a16:creationId xmlns:a16="http://schemas.microsoft.com/office/drawing/2014/main" id="{529A59BE-0610-305A-CF61-E1DFCD1077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00102" y="2969621"/>
            <a:ext cx="3701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73" name="Line 708">
            <a:extLst>
              <a:ext uri="{FF2B5EF4-FFF2-40B4-BE49-F238E27FC236}">
                <a16:creationId xmlns:a16="http://schemas.microsoft.com/office/drawing/2014/main" id="{D190B071-79F9-E93A-B7C0-CB6B6E2E2629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1385" y="2926935"/>
            <a:ext cx="0" cy="4610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74" name="Line 709">
            <a:extLst>
              <a:ext uri="{FF2B5EF4-FFF2-40B4-BE49-F238E27FC236}">
                <a16:creationId xmlns:a16="http://schemas.microsoft.com/office/drawing/2014/main" id="{F91159AD-EC87-1EB3-5EB4-6232CCC46A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20962" y="2949133"/>
            <a:ext cx="3701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75" name="Line 710">
            <a:extLst>
              <a:ext uri="{FF2B5EF4-FFF2-40B4-BE49-F238E27FC236}">
                <a16:creationId xmlns:a16="http://schemas.microsoft.com/office/drawing/2014/main" id="{43962B7E-4CE5-55DB-EDBB-EFF6D660F71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0962" y="2926935"/>
            <a:ext cx="0" cy="4610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76" name="Line 711">
            <a:extLst>
              <a:ext uri="{FF2B5EF4-FFF2-40B4-BE49-F238E27FC236}">
                <a16:creationId xmlns:a16="http://schemas.microsoft.com/office/drawing/2014/main" id="{F3523A73-540D-6FC4-F8D0-DAEB7FEF0B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04370" y="2949133"/>
            <a:ext cx="3701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77" name="Line 712">
            <a:extLst>
              <a:ext uri="{FF2B5EF4-FFF2-40B4-BE49-F238E27FC236}">
                <a16:creationId xmlns:a16="http://schemas.microsoft.com/office/drawing/2014/main" id="{AA5B830A-AECA-72B1-9FE4-41AA99FC8D1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4370" y="2897911"/>
            <a:ext cx="0" cy="47808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78" name="Line 713">
            <a:extLst>
              <a:ext uri="{FF2B5EF4-FFF2-40B4-BE49-F238E27FC236}">
                <a16:creationId xmlns:a16="http://schemas.microsoft.com/office/drawing/2014/main" id="{E7CB5F13-CF73-3281-422D-BF56447E6E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87776" y="2923520"/>
            <a:ext cx="3318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79" name="Line 714">
            <a:extLst>
              <a:ext uri="{FF2B5EF4-FFF2-40B4-BE49-F238E27FC236}">
                <a16:creationId xmlns:a16="http://schemas.microsoft.com/office/drawing/2014/main" id="{FFF290AC-FE3F-D7F8-B290-83E1D72EFB7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9265" y="2897911"/>
            <a:ext cx="0" cy="47808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80" name="Line 715">
            <a:extLst>
              <a:ext uri="{FF2B5EF4-FFF2-40B4-BE49-F238E27FC236}">
                <a16:creationId xmlns:a16="http://schemas.microsoft.com/office/drawing/2014/main" id="{53CC3697-0D53-567C-4514-500CD10CA4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78841" y="2923520"/>
            <a:ext cx="3701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81" name="Line 716">
            <a:extLst>
              <a:ext uri="{FF2B5EF4-FFF2-40B4-BE49-F238E27FC236}">
                <a16:creationId xmlns:a16="http://schemas.microsoft.com/office/drawing/2014/main" id="{DE1108A1-9237-4260-ABC5-CFDD8CDA4B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7776" y="2885957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82" name="Line 717">
            <a:extLst>
              <a:ext uri="{FF2B5EF4-FFF2-40B4-BE49-F238E27FC236}">
                <a16:creationId xmlns:a16="http://schemas.microsoft.com/office/drawing/2014/main" id="{CC1CCBEB-7A45-EF9C-B3F3-8AFCA3726B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71182" y="2911569"/>
            <a:ext cx="3574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83" name="Line 718">
            <a:extLst>
              <a:ext uri="{FF2B5EF4-FFF2-40B4-BE49-F238E27FC236}">
                <a16:creationId xmlns:a16="http://schemas.microsoft.com/office/drawing/2014/main" id="{946DE6C6-0DA2-EC29-64D9-DB96429F71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9694" y="2792050"/>
            <a:ext cx="0" cy="47808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84" name="Line 719">
            <a:extLst>
              <a:ext uri="{FF2B5EF4-FFF2-40B4-BE49-F238E27FC236}">
                <a16:creationId xmlns:a16="http://schemas.microsoft.com/office/drawing/2014/main" id="{E4DA0B65-3DEB-288C-771D-7CF87747B9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3101" y="2817661"/>
            <a:ext cx="3318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85" name="Line 720">
            <a:extLst>
              <a:ext uri="{FF2B5EF4-FFF2-40B4-BE49-F238E27FC236}">
                <a16:creationId xmlns:a16="http://schemas.microsoft.com/office/drawing/2014/main" id="{4CAA9635-91D7-DA81-DE87-DF9A287AA28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4801" y="2792050"/>
            <a:ext cx="0" cy="47808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86" name="Line 721">
            <a:extLst>
              <a:ext uri="{FF2B5EF4-FFF2-40B4-BE49-F238E27FC236}">
                <a16:creationId xmlns:a16="http://schemas.microsoft.com/office/drawing/2014/main" id="{BED831BB-B177-DBB6-5E01-F8DA49CBE3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8207" y="2817661"/>
            <a:ext cx="3446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87" name="Line 722">
            <a:extLst>
              <a:ext uri="{FF2B5EF4-FFF2-40B4-BE49-F238E27FC236}">
                <a16:creationId xmlns:a16="http://schemas.microsoft.com/office/drawing/2014/main" id="{EF8E8F85-B400-E1C5-A9CA-05E91246AE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4597" y="2733998"/>
            <a:ext cx="0" cy="4610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88" name="Line 723">
            <a:extLst>
              <a:ext uri="{FF2B5EF4-FFF2-40B4-BE49-F238E27FC236}">
                <a16:creationId xmlns:a16="http://schemas.microsoft.com/office/drawing/2014/main" id="{CD57F43F-6286-C5C7-48C9-49D04C1720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78002" y="2757902"/>
            <a:ext cx="3701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89" name="Line 724">
            <a:extLst>
              <a:ext uri="{FF2B5EF4-FFF2-40B4-BE49-F238E27FC236}">
                <a16:creationId xmlns:a16="http://schemas.microsoft.com/office/drawing/2014/main" id="{31536BC1-D23E-FF51-DCA9-F34440C4362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9295" y="2701556"/>
            <a:ext cx="0" cy="47808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90" name="Line 725">
            <a:extLst>
              <a:ext uri="{FF2B5EF4-FFF2-40B4-BE49-F238E27FC236}">
                <a16:creationId xmlns:a16="http://schemas.microsoft.com/office/drawing/2014/main" id="{3A4EAB7A-CFB6-5AE8-69EE-206C226655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42701" y="2727168"/>
            <a:ext cx="3446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91" name="Line 726">
            <a:extLst>
              <a:ext uri="{FF2B5EF4-FFF2-40B4-BE49-F238E27FC236}">
                <a16:creationId xmlns:a16="http://schemas.microsoft.com/office/drawing/2014/main" id="{A17A028A-AD7E-BA96-C799-272FB0048FF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3351" y="2693020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92" name="Line 727">
            <a:extLst>
              <a:ext uri="{FF2B5EF4-FFF2-40B4-BE49-F238E27FC236}">
                <a16:creationId xmlns:a16="http://schemas.microsoft.com/office/drawing/2014/main" id="{A053A30C-4A5D-8875-D38F-24F7536453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35481" y="2720338"/>
            <a:ext cx="3701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93" name="Line 728">
            <a:extLst>
              <a:ext uri="{FF2B5EF4-FFF2-40B4-BE49-F238E27FC236}">
                <a16:creationId xmlns:a16="http://schemas.microsoft.com/office/drawing/2014/main" id="{22384CDA-CB3F-2545-24B9-9693C19A73C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1442" y="2571792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94" name="Line 729">
            <a:extLst>
              <a:ext uri="{FF2B5EF4-FFF2-40B4-BE49-F238E27FC236}">
                <a16:creationId xmlns:a16="http://schemas.microsoft.com/office/drawing/2014/main" id="{201AA958-31D6-7427-F76B-B2D4251811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4847" y="2599111"/>
            <a:ext cx="3701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95" name="Line 730">
            <a:extLst>
              <a:ext uri="{FF2B5EF4-FFF2-40B4-BE49-F238E27FC236}">
                <a16:creationId xmlns:a16="http://schemas.microsoft.com/office/drawing/2014/main" id="{2D3C3315-865A-FBFF-E557-BBC158CD645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5278" y="2440322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96" name="Line 731">
            <a:extLst>
              <a:ext uri="{FF2B5EF4-FFF2-40B4-BE49-F238E27FC236}">
                <a16:creationId xmlns:a16="http://schemas.microsoft.com/office/drawing/2014/main" id="{220D87E9-FF6C-B9FC-3BC5-FCB0E35874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48684" y="2462517"/>
            <a:ext cx="3446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97" name="Line 732">
            <a:extLst>
              <a:ext uri="{FF2B5EF4-FFF2-40B4-BE49-F238E27FC236}">
                <a16:creationId xmlns:a16="http://schemas.microsoft.com/office/drawing/2014/main" id="{E8C4DBC9-C5C6-E14C-7E95-D314BCDACF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7440" y="2331047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98" name="Line 733">
            <a:extLst>
              <a:ext uri="{FF2B5EF4-FFF2-40B4-BE49-F238E27FC236}">
                <a16:creationId xmlns:a16="http://schemas.microsoft.com/office/drawing/2014/main" id="{8D1FC972-A509-383E-F6E0-F876093829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89570" y="2353243"/>
            <a:ext cx="3446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99" name="Line 734">
            <a:extLst>
              <a:ext uri="{FF2B5EF4-FFF2-40B4-BE49-F238E27FC236}">
                <a16:creationId xmlns:a16="http://schemas.microsoft.com/office/drawing/2014/main" id="{2ABBC777-B79A-E37D-CF14-26A3197A25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53830" y="2078349"/>
            <a:ext cx="0" cy="47808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00" name="Line 735">
            <a:extLst>
              <a:ext uri="{FF2B5EF4-FFF2-40B4-BE49-F238E27FC236}">
                <a16:creationId xmlns:a16="http://schemas.microsoft.com/office/drawing/2014/main" id="{98E62745-0111-FADA-52C2-018451C8F7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35960" y="2100545"/>
            <a:ext cx="3446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01" name="Line 736">
            <a:extLst>
              <a:ext uri="{FF2B5EF4-FFF2-40B4-BE49-F238E27FC236}">
                <a16:creationId xmlns:a16="http://schemas.microsoft.com/office/drawing/2014/main" id="{53565B85-2AB1-109F-55C8-2866312600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7918" y="1707838"/>
            <a:ext cx="0" cy="4610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02" name="Line 737">
            <a:extLst>
              <a:ext uri="{FF2B5EF4-FFF2-40B4-BE49-F238E27FC236}">
                <a16:creationId xmlns:a16="http://schemas.microsoft.com/office/drawing/2014/main" id="{E91F8FEE-C9C1-E5EE-1A79-EA703C9B5C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87495" y="1730036"/>
            <a:ext cx="3701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03" name="Line 738">
            <a:extLst>
              <a:ext uri="{FF2B5EF4-FFF2-40B4-BE49-F238E27FC236}">
                <a16:creationId xmlns:a16="http://schemas.microsoft.com/office/drawing/2014/main" id="{A99EE479-76CB-4B2C-15D3-08159DA336A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1536" y="1701009"/>
            <a:ext cx="0" cy="47808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04" name="Line 739">
            <a:extLst>
              <a:ext uri="{FF2B5EF4-FFF2-40B4-BE49-F238E27FC236}">
                <a16:creationId xmlns:a16="http://schemas.microsoft.com/office/drawing/2014/main" id="{C2A521C1-44AF-CD71-BA59-9308F497DD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82390" y="1726621"/>
            <a:ext cx="3574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05" name="Line 740">
            <a:extLst>
              <a:ext uri="{FF2B5EF4-FFF2-40B4-BE49-F238E27FC236}">
                <a16:creationId xmlns:a16="http://schemas.microsoft.com/office/drawing/2014/main" id="{5E909EF7-9747-D87F-7636-CAC97CC1AD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7495" y="1692473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06" name="Line 741">
            <a:extLst>
              <a:ext uri="{FF2B5EF4-FFF2-40B4-BE49-F238E27FC236}">
                <a16:creationId xmlns:a16="http://schemas.microsoft.com/office/drawing/2014/main" id="{2BDA7034-4123-CA37-9FD4-F394F2E7AC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70902" y="1719791"/>
            <a:ext cx="3701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07" name="Line 742">
            <a:extLst>
              <a:ext uri="{FF2B5EF4-FFF2-40B4-BE49-F238E27FC236}">
                <a16:creationId xmlns:a16="http://schemas.microsoft.com/office/drawing/2014/main" id="{BB5C7D7E-0185-5E44-1EA5-95AB53256A5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7495" y="1685642"/>
            <a:ext cx="0" cy="44392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08" name="Line 743">
            <a:extLst>
              <a:ext uri="{FF2B5EF4-FFF2-40B4-BE49-F238E27FC236}">
                <a16:creationId xmlns:a16="http://schemas.microsoft.com/office/drawing/2014/main" id="{8F07E911-C19B-6343-BFC5-47B830E9D9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70902" y="1707838"/>
            <a:ext cx="3701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09" name="Line 744">
            <a:extLst>
              <a:ext uri="{FF2B5EF4-FFF2-40B4-BE49-F238E27FC236}">
                <a16:creationId xmlns:a16="http://schemas.microsoft.com/office/drawing/2014/main" id="{7BE406E3-FF19-B0BB-02BA-64A64492088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67950" y="1624175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10" name="Line 745">
            <a:extLst>
              <a:ext uri="{FF2B5EF4-FFF2-40B4-BE49-F238E27FC236}">
                <a16:creationId xmlns:a16="http://schemas.microsoft.com/office/drawing/2014/main" id="{340BA7A2-DB0E-7112-F9FB-DE576C0A54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51357" y="1648079"/>
            <a:ext cx="3446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11" name="Line 746">
            <a:extLst>
              <a:ext uri="{FF2B5EF4-FFF2-40B4-BE49-F238E27FC236}">
                <a16:creationId xmlns:a16="http://schemas.microsoft.com/office/drawing/2014/main" id="{BCFD8EB0-F6D0-43CC-A10D-486A3D03097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39868" y="1624175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12" name="Line 747">
            <a:extLst>
              <a:ext uri="{FF2B5EF4-FFF2-40B4-BE49-F238E27FC236}">
                <a16:creationId xmlns:a16="http://schemas.microsoft.com/office/drawing/2014/main" id="{DB6813CD-789C-19F2-28A9-AC591C1589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23275" y="1648079"/>
            <a:ext cx="3701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13" name="Line 748">
            <a:extLst>
              <a:ext uri="{FF2B5EF4-FFF2-40B4-BE49-F238E27FC236}">
                <a16:creationId xmlns:a16="http://schemas.microsoft.com/office/drawing/2014/main" id="{50E8FA91-63B6-7984-A3A2-9E796199F8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23275" y="1605393"/>
            <a:ext cx="0" cy="49516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14" name="Line 749">
            <a:extLst>
              <a:ext uri="{FF2B5EF4-FFF2-40B4-BE49-F238E27FC236}">
                <a16:creationId xmlns:a16="http://schemas.microsoft.com/office/drawing/2014/main" id="{E2FD8A53-4F42-0535-5EDC-D31C86A084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06681" y="1632712"/>
            <a:ext cx="33186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15" name="Line 750">
            <a:extLst>
              <a:ext uri="{FF2B5EF4-FFF2-40B4-BE49-F238E27FC236}">
                <a16:creationId xmlns:a16="http://schemas.microsoft.com/office/drawing/2014/main" id="{F22D8FF5-05B7-757A-49A0-F3BD6BEC23A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09234" y="1586613"/>
            <a:ext cx="0" cy="46101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16" name="Line 751">
            <a:extLst>
              <a:ext uri="{FF2B5EF4-FFF2-40B4-BE49-F238E27FC236}">
                <a16:creationId xmlns:a16="http://schemas.microsoft.com/office/drawing/2014/main" id="{3FC9D3FD-A485-CB05-81AB-3F00948788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90088" y="1610516"/>
            <a:ext cx="35740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17" name="TextBox 2816">
            <a:extLst>
              <a:ext uri="{FF2B5EF4-FFF2-40B4-BE49-F238E27FC236}">
                <a16:creationId xmlns:a16="http://schemas.microsoft.com/office/drawing/2014/main" id="{0E296310-EED7-D32A-48F2-228A53F648F5}"/>
              </a:ext>
            </a:extLst>
          </p:cNvPr>
          <p:cNvSpPr txBox="1"/>
          <p:nvPr/>
        </p:nvSpPr>
        <p:spPr>
          <a:xfrm>
            <a:off x="3104575" y="2424072"/>
            <a:ext cx="399148" cy="1692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21.7%</a:t>
            </a:r>
          </a:p>
        </p:txBody>
      </p:sp>
      <p:sp>
        <p:nvSpPr>
          <p:cNvPr id="2818" name="TextBox 2817">
            <a:extLst>
              <a:ext uri="{FF2B5EF4-FFF2-40B4-BE49-F238E27FC236}">
                <a16:creationId xmlns:a16="http://schemas.microsoft.com/office/drawing/2014/main" id="{933E01B2-C619-B26C-D609-00E76F57E7FD}"/>
              </a:ext>
            </a:extLst>
          </p:cNvPr>
          <p:cNvSpPr txBox="1"/>
          <p:nvPr/>
        </p:nvSpPr>
        <p:spPr>
          <a:xfrm>
            <a:off x="3104574" y="2274878"/>
            <a:ext cx="399148" cy="1692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37.8%</a:t>
            </a:r>
          </a:p>
        </p:txBody>
      </p:sp>
      <p:sp>
        <p:nvSpPr>
          <p:cNvPr id="2819" name="TextBox 2818">
            <a:extLst>
              <a:ext uri="{FF2B5EF4-FFF2-40B4-BE49-F238E27FC236}">
                <a16:creationId xmlns:a16="http://schemas.microsoft.com/office/drawing/2014/main" id="{8F252F3F-1297-1D50-473A-1311F157CFF5}"/>
              </a:ext>
            </a:extLst>
          </p:cNvPr>
          <p:cNvSpPr txBox="1"/>
          <p:nvPr/>
        </p:nvSpPr>
        <p:spPr>
          <a:xfrm>
            <a:off x="2348634" y="2113366"/>
            <a:ext cx="399148" cy="1692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41.1%</a:t>
            </a:r>
          </a:p>
        </p:txBody>
      </p:sp>
      <p:sp>
        <p:nvSpPr>
          <p:cNvPr id="2820" name="TextBox 2819">
            <a:extLst>
              <a:ext uri="{FF2B5EF4-FFF2-40B4-BE49-F238E27FC236}">
                <a16:creationId xmlns:a16="http://schemas.microsoft.com/office/drawing/2014/main" id="{06A17A31-3023-ADF5-AE71-271D49249A15}"/>
              </a:ext>
            </a:extLst>
          </p:cNvPr>
          <p:cNvSpPr txBox="1"/>
          <p:nvPr/>
        </p:nvSpPr>
        <p:spPr>
          <a:xfrm>
            <a:off x="2348634" y="1957964"/>
            <a:ext cx="399148" cy="1692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48.5%</a:t>
            </a:r>
          </a:p>
        </p:txBody>
      </p:sp>
      <p:sp>
        <p:nvSpPr>
          <p:cNvPr id="2821" name="TextBox 2820">
            <a:extLst>
              <a:ext uri="{FF2B5EF4-FFF2-40B4-BE49-F238E27FC236}">
                <a16:creationId xmlns:a16="http://schemas.microsoft.com/office/drawing/2014/main" id="{97E96D3D-EE06-5B43-CE67-280E0A93706B}"/>
              </a:ext>
            </a:extLst>
          </p:cNvPr>
          <p:cNvSpPr txBox="1"/>
          <p:nvPr/>
        </p:nvSpPr>
        <p:spPr>
          <a:xfrm>
            <a:off x="2335584" y="1802563"/>
            <a:ext cx="399148" cy="1692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AE183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61.5%</a:t>
            </a:r>
          </a:p>
        </p:txBody>
      </p:sp>
      <p:sp>
        <p:nvSpPr>
          <p:cNvPr id="2822" name="TextBox 2821">
            <a:extLst>
              <a:ext uri="{FF2B5EF4-FFF2-40B4-BE49-F238E27FC236}">
                <a16:creationId xmlns:a16="http://schemas.microsoft.com/office/drawing/2014/main" id="{A096DB66-EC93-1627-C4FD-97063DFD0ED6}"/>
              </a:ext>
            </a:extLst>
          </p:cNvPr>
          <p:cNvSpPr txBox="1"/>
          <p:nvPr/>
        </p:nvSpPr>
        <p:spPr>
          <a:xfrm>
            <a:off x="3091524" y="2126854"/>
            <a:ext cx="399148" cy="1692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AE183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46.3%</a:t>
            </a:r>
          </a:p>
        </p:txBody>
      </p:sp>
      <p:sp>
        <p:nvSpPr>
          <p:cNvPr id="2823" name="TextBox 2822">
            <a:extLst>
              <a:ext uri="{FF2B5EF4-FFF2-40B4-BE49-F238E27FC236}">
                <a16:creationId xmlns:a16="http://schemas.microsoft.com/office/drawing/2014/main" id="{94AEB58E-01C4-BCAA-B9FA-7A51130F35B2}"/>
              </a:ext>
            </a:extLst>
          </p:cNvPr>
          <p:cNvSpPr txBox="1"/>
          <p:nvPr/>
        </p:nvSpPr>
        <p:spPr>
          <a:xfrm>
            <a:off x="1766702" y="1618606"/>
            <a:ext cx="15191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months</a:t>
            </a:r>
          </a:p>
        </p:txBody>
      </p:sp>
      <p:sp>
        <p:nvSpPr>
          <p:cNvPr id="2824" name="TextBox 2823">
            <a:extLst>
              <a:ext uri="{FF2B5EF4-FFF2-40B4-BE49-F238E27FC236}">
                <a16:creationId xmlns:a16="http://schemas.microsoft.com/office/drawing/2014/main" id="{1B061B0E-F84E-EE42-D169-F6D2ABD5535F}"/>
              </a:ext>
            </a:extLst>
          </p:cNvPr>
          <p:cNvSpPr txBox="1"/>
          <p:nvPr/>
        </p:nvSpPr>
        <p:spPr>
          <a:xfrm>
            <a:off x="2899051" y="1944367"/>
            <a:ext cx="7594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months</a:t>
            </a:r>
          </a:p>
        </p:txBody>
      </p:sp>
      <p:sp>
        <p:nvSpPr>
          <p:cNvPr id="2825" name="TextBox 2824">
            <a:extLst>
              <a:ext uri="{FF2B5EF4-FFF2-40B4-BE49-F238E27FC236}">
                <a16:creationId xmlns:a16="http://schemas.microsoft.com/office/drawing/2014/main" id="{4B7418C8-E379-10B4-3465-DF0873F5B74B}"/>
              </a:ext>
            </a:extLst>
          </p:cNvPr>
          <p:cNvSpPr txBox="1"/>
          <p:nvPr/>
        </p:nvSpPr>
        <p:spPr>
          <a:xfrm>
            <a:off x="1885192" y="1100229"/>
            <a:ext cx="2771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7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PFS: dual primary endpoints</a:t>
            </a:r>
          </a:p>
        </p:txBody>
      </p:sp>
      <p:graphicFrame>
        <p:nvGraphicFramePr>
          <p:cNvPr id="2826" name="Table 2825">
            <a:extLst>
              <a:ext uri="{FF2B5EF4-FFF2-40B4-BE49-F238E27FC236}">
                <a16:creationId xmlns:a16="http://schemas.microsoft.com/office/drawing/2014/main" id="{E0406DCF-1521-1BF5-9648-284E98CAB2C7}"/>
              </a:ext>
            </a:extLst>
          </p:cNvPr>
          <p:cNvGraphicFramePr>
            <a:graphicFrameLocks/>
          </p:cNvGraphicFramePr>
          <p:nvPr/>
        </p:nvGraphicFramePr>
        <p:xfrm>
          <a:off x="615109" y="4545144"/>
          <a:ext cx="4205169" cy="108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991">
                  <a:extLst>
                    <a:ext uri="{9D8B030D-6E8A-4147-A177-3AD203B41FA5}">
                      <a16:colId xmlns:a16="http://schemas.microsoft.com/office/drawing/2014/main" val="3276624643"/>
                    </a:ext>
                  </a:extLst>
                </a:gridCol>
                <a:gridCol w="1121089">
                  <a:extLst>
                    <a:ext uri="{9D8B030D-6E8A-4147-A177-3AD203B41FA5}">
                      <a16:colId xmlns:a16="http://schemas.microsoft.com/office/drawing/2014/main" val="508861547"/>
                    </a:ext>
                  </a:extLst>
                </a:gridCol>
                <a:gridCol w="1121089">
                  <a:extLst>
                    <a:ext uri="{9D8B030D-6E8A-4147-A177-3AD203B41FA5}">
                      <a16:colId xmlns:a16="http://schemas.microsoft.com/office/drawing/2014/main" val="1940044539"/>
                    </a:ext>
                  </a:extLst>
                </a:gridCol>
              </a:tblGrid>
              <a:tr h="25860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000" b="1"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0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Control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(N=241)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0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Durva</a:t>
                      </a:r>
                      <a:endParaRPr lang="en-GB" sz="10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(N=238)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32838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Events, 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n (%)</a:t>
                      </a:r>
                      <a:endParaRPr lang="en-GB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173 (71.8)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139 (58.4)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10198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Median PFS (95% CI),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months</a:t>
                      </a:r>
                      <a:endParaRPr lang="en-GB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9.6 (9.0</a:t>
                      </a: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GB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9.9)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10.2 (9.7</a:t>
                      </a: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GB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14.7)</a:t>
                      </a:r>
                      <a:endParaRPr lang="en-US" sz="1000" b="0" i="0" u="none" strike="noStrike" kern="1200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12250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HR (95% CI) vs Control</a:t>
                      </a:r>
                      <a:r>
                        <a:rPr lang="en-US" sz="1000" b="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†</a:t>
                      </a:r>
                      <a:endParaRPr lang="en-GB" sz="1000" b="0" kern="120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i="0" u="none" strike="noStrike" kern="1200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0.71</a:t>
                      </a: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 (0.57–0.89); </a:t>
                      </a:r>
                      <a:r>
                        <a:rPr lang="en-US" sz="1000" b="0" i="1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P</a:t>
                      </a: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=0.003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0746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HR (95% CI) vs Durva</a:t>
                      </a:r>
                      <a:r>
                        <a:rPr lang="en-US" sz="1000" b="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†</a:t>
                      </a:r>
                      <a:endParaRPr lang="en-GB" sz="1000" b="0" kern="120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i="0" u="none" strike="noStrike" kern="1200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u="none" strike="noStrike" kern="1200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165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" grpId="0"/>
      <p:bldP spid="2821" grpId="0"/>
      <p:bldP spid="282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02663-1770-FCB1-65F4-E09682642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30" y="166091"/>
            <a:ext cx="10515600" cy="900000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FF0000"/>
                </a:solidFill>
                <a:cs typeface="Arial" panose="020B0604020202020204" pitchFamily="34" charset="0"/>
              </a:rPr>
              <a:t>Subgroup analyses of PFS by MMR status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B0D8B-7DBA-D21F-15E9-26179378B4F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0065" y="5949256"/>
            <a:ext cx="11715235" cy="693081"/>
          </a:xfrm>
        </p:spPr>
        <p:txBody>
          <a:bodyPr tIns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rgbClr val="3F3F3F"/>
                </a:solidFill>
                <a:latin typeface="+mj-lt"/>
                <a:cs typeface="Arial" panose="020B0604020202020204" pitchFamily="34" charset="0"/>
              </a:rPr>
              <a:t>Exploratory subgroup analysis. MMR status evaluated using the Ventana immunohistochemistry MMR panel. PFS rates were estimated by the KM method. 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rgbClr val="3F3F3F"/>
                </a:solidFill>
                <a:latin typeface="+mj-lt"/>
                <a:cs typeface="Arial" panose="020B0604020202020204" pitchFamily="34" charset="0"/>
              </a:rPr>
              <a:t>*CI for median PFS was derived based on the Brookmeyer–Crowley method; </a:t>
            </a:r>
            <a:r>
              <a:rPr lang="en-GB" baseline="30000" dirty="0">
                <a:solidFill>
                  <a:srgbClr val="3F3F3F"/>
                </a:solidFill>
                <a:latin typeface="+mj-lt"/>
                <a:cs typeface="Arial" panose="020B0604020202020204" pitchFamily="34" charset="0"/>
              </a:rPr>
              <a:t>†</a:t>
            </a:r>
            <a:r>
              <a:rPr lang="en-GB" dirty="0">
                <a:solidFill>
                  <a:srgbClr val="3F3F3F"/>
                </a:solidFill>
                <a:latin typeface="+mj-lt"/>
                <a:cs typeface="Arial" panose="020B0604020202020204" pitchFamily="34" charset="0"/>
              </a:rPr>
              <a:t>The HR and CI were estimated from an unstratified Cox proportional hazards model. </a:t>
            </a:r>
          </a:p>
          <a:p>
            <a:pPr>
              <a:lnSpc>
                <a:spcPct val="90000"/>
              </a:lnSpc>
            </a:pPr>
            <a:r>
              <a:rPr lang="en-GB" dirty="0" err="1">
                <a:solidFill>
                  <a:srgbClr val="3F3F3F"/>
                </a:solidFill>
                <a:latin typeface="+mj-lt"/>
                <a:cs typeface="Arial" panose="020B0604020202020204" pitchFamily="34" charset="0"/>
              </a:rPr>
              <a:t>dMMR</a:t>
            </a:r>
            <a:r>
              <a:rPr lang="en-GB" dirty="0">
                <a:solidFill>
                  <a:srgbClr val="3F3F3F"/>
                </a:solidFill>
                <a:latin typeface="+mj-lt"/>
                <a:cs typeface="Arial" panose="020B0604020202020204" pitchFamily="34" charset="0"/>
              </a:rPr>
              <a:t>, mismatch repair deficient; </a:t>
            </a:r>
            <a:r>
              <a:rPr lang="en-GB" dirty="0" err="1">
                <a:solidFill>
                  <a:srgbClr val="3F3F3F"/>
                </a:solidFill>
                <a:latin typeface="+mj-lt"/>
                <a:cs typeface="Arial" panose="020B0604020202020204" pitchFamily="34" charset="0"/>
              </a:rPr>
              <a:t>pMMR</a:t>
            </a:r>
            <a:r>
              <a:rPr lang="en-GB" dirty="0">
                <a:solidFill>
                  <a:srgbClr val="3F3F3F"/>
                </a:solidFill>
                <a:latin typeface="+mj-lt"/>
                <a:cs typeface="Arial" panose="020B0604020202020204" pitchFamily="34" charset="0"/>
              </a:rPr>
              <a:t>, mismatch repair proficient.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Open Sans"/>
                <a:cs typeface="Arial" panose="020B0604020202020204" pitchFamily="34" charset="0"/>
              </a:rPr>
              <a:t>Figure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Open Sans"/>
                <a:cs typeface="Arial" panose="020B0604020202020204" pitchFamily="34" charset="0"/>
              </a:rPr>
              <a:t>borrowed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Open Sans"/>
                <a:cs typeface="Arial" panose="020B0604020202020204" pitchFamily="34" charset="0"/>
              </a:rPr>
              <a:t>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Open Sans"/>
                <a:cs typeface="Arial" panose="020B0604020202020204" pitchFamily="34" charset="0"/>
              </a:rPr>
              <a:t>with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Open Sans"/>
                <a:cs typeface="Arial" panose="020B0604020202020204" pitchFamily="34" charset="0"/>
              </a:rPr>
              <a:t> permission from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Open Sans"/>
                <a:cs typeface="Arial" panose="020B0604020202020204" pitchFamily="34" charset="0"/>
              </a:rPr>
              <a:t>Westin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Open Sans"/>
                <a:cs typeface="Arial" panose="020B0604020202020204" pitchFamily="34" charset="0"/>
              </a:rPr>
              <a:t> SN </a:t>
            </a:r>
            <a:r>
              <a:rPr kumimoji="0" lang="fr-FR" sz="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Open Sans"/>
                <a:cs typeface="Arial" panose="020B0604020202020204" pitchFamily="34" charset="0"/>
              </a:rPr>
              <a:t>et al. J Clin </a:t>
            </a:r>
            <a:r>
              <a:rPr kumimoji="0" lang="fr-FR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Open Sans"/>
                <a:cs typeface="Arial" panose="020B0604020202020204" pitchFamily="34" charset="0"/>
              </a:rPr>
              <a:t>Oncol</a:t>
            </a:r>
            <a:r>
              <a:rPr kumimoji="0" lang="fr-FR" sz="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Open Sans"/>
                <a:cs typeface="Arial" panose="020B0604020202020204" pitchFamily="34" charset="0"/>
              </a:rPr>
              <a:t> 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Open Sans"/>
                <a:cs typeface="Arial" panose="020B0604020202020204" pitchFamily="34" charset="0"/>
              </a:rPr>
              <a:t>2023;DOI:10.1200/JCO.23.02132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6AF8F1-0BD8-EC68-F371-7A9666DFFA61}"/>
              </a:ext>
            </a:extLst>
          </p:cNvPr>
          <p:cNvSpPr txBox="1"/>
          <p:nvPr/>
        </p:nvSpPr>
        <p:spPr>
          <a:xfrm>
            <a:off x="839207" y="719445"/>
            <a:ext cx="6224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Arial" panose="020B0604020202020204" pitchFamily="34" charset="0"/>
              </a:rPr>
              <a:t>Prespecified exploratory analyses</a:t>
            </a:r>
          </a:p>
        </p:txBody>
      </p:sp>
      <p:grpSp>
        <p:nvGrpSpPr>
          <p:cNvPr id="882" name="Group 881">
            <a:extLst>
              <a:ext uri="{FF2B5EF4-FFF2-40B4-BE49-F238E27FC236}">
                <a16:creationId xmlns:a16="http://schemas.microsoft.com/office/drawing/2014/main" id="{81AD4FE1-AC33-4BB3-7E65-0EA6A415EF19}"/>
              </a:ext>
            </a:extLst>
          </p:cNvPr>
          <p:cNvGrpSpPr/>
          <p:nvPr/>
        </p:nvGrpSpPr>
        <p:grpSpPr>
          <a:xfrm>
            <a:off x="954339" y="1496393"/>
            <a:ext cx="3591573" cy="1491015"/>
            <a:chOff x="1446070" y="1593248"/>
            <a:chExt cx="3575602" cy="1565031"/>
          </a:xfrm>
        </p:grpSpPr>
        <p:sp>
          <p:nvSpPr>
            <p:cNvPr id="447" name="Freeform 99">
              <a:extLst>
                <a:ext uri="{FF2B5EF4-FFF2-40B4-BE49-F238E27FC236}">
                  <a16:creationId xmlns:a16="http://schemas.microsoft.com/office/drawing/2014/main" id="{80448758-DE5B-6C38-F244-B374D5173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070" y="1593248"/>
              <a:ext cx="3575602" cy="1538171"/>
            </a:xfrm>
            <a:custGeom>
              <a:avLst/>
              <a:gdLst>
                <a:gd name="T0" fmla="*/ 0 w 2815"/>
                <a:gd name="T1" fmla="*/ 0 h 859"/>
                <a:gd name="T2" fmla="*/ 165 w 2815"/>
                <a:gd name="T3" fmla="*/ 0 h 859"/>
                <a:gd name="T4" fmla="*/ 165 w 2815"/>
                <a:gd name="T5" fmla="*/ 31 h 859"/>
                <a:gd name="T6" fmla="*/ 176 w 2815"/>
                <a:gd name="T7" fmla="*/ 31 h 859"/>
                <a:gd name="T8" fmla="*/ 176 w 2815"/>
                <a:gd name="T9" fmla="*/ 58 h 859"/>
                <a:gd name="T10" fmla="*/ 386 w 2815"/>
                <a:gd name="T11" fmla="*/ 58 h 859"/>
                <a:gd name="T12" fmla="*/ 386 w 2815"/>
                <a:gd name="T13" fmla="*/ 91 h 859"/>
                <a:gd name="T14" fmla="*/ 406 w 2815"/>
                <a:gd name="T15" fmla="*/ 91 h 859"/>
                <a:gd name="T16" fmla="*/ 406 w 2815"/>
                <a:gd name="T17" fmla="*/ 118 h 859"/>
                <a:gd name="T18" fmla="*/ 428 w 2815"/>
                <a:gd name="T19" fmla="*/ 118 h 859"/>
                <a:gd name="T20" fmla="*/ 428 w 2815"/>
                <a:gd name="T21" fmla="*/ 147 h 859"/>
                <a:gd name="T22" fmla="*/ 437 w 2815"/>
                <a:gd name="T23" fmla="*/ 147 h 859"/>
                <a:gd name="T24" fmla="*/ 437 w 2815"/>
                <a:gd name="T25" fmla="*/ 178 h 859"/>
                <a:gd name="T26" fmla="*/ 441 w 2815"/>
                <a:gd name="T27" fmla="*/ 178 h 859"/>
                <a:gd name="T28" fmla="*/ 441 w 2815"/>
                <a:gd name="T29" fmla="*/ 211 h 859"/>
                <a:gd name="T30" fmla="*/ 459 w 2815"/>
                <a:gd name="T31" fmla="*/ 211 h 859"/>
                <a:gd name="T32" fmla="*/ 459 w 2815"/>
                <a:gd name="T33" fmla="*/ 275 h 859"/>
                <a:gd name="T34" fmla="*/ 497 w 2815"/>
                <a:gd name="T35" fmla="*/ 275 h 859"/>
                <a:gd name="T36" fmla="*/ 497 w 2815"/>
                <a:gd name="T37" fmla="*/ 309 h 859"/>
                <a:gd name="T38" fmla="*/ 607 w 2815"/>
                <a:gd name="T39" fmla="*/ 309 h 859"/>
                <a:gd name="T40" fmla="*/ 607 w 2815"/>
                <a:gd name="T41" fmla="*/ 340 h 859"/>
                <a:gd name="T42" fmla="*/ 662 w 2815"/>
                <a:gd name="T43" fmla="*/ 340 h 859"/>
                <a:gd name="T44" fmla="*/ 662 w 2815"/>
                <a:gd name="T45" fmla="*/ 371 h 859"/>
                <a:gd name="T46" fmla="*/ 667 w 2815"/>
                <a:gd name="T47" fmla="*/ 371 h 859"/>
                <a:gd name="T48" fmla="*/ 667 w 2815"/>
                <a:gd name="T49" fmla="*/ 404 h 859"/>
                <a:gd name="T50" fmla="*/ 707 w 2815"/>
                <a:gd name="T51" fmla="*/ 404 h 859"/>
                <a:gd name="T52" fmla="*/ 707 w 2815"/>
                <a:gd name="T53" fmla="*/ 473 h 859"/>
                <a:gd name="T54" fmla="*/ 709 w 2815"/>
                <a:gd name="T55" fmla="*/ 473 h 859"/>
                <a:gd name="T56" fmla="*/ 709 w 2815"/>
                <a:gd name="T57" fmla="*/ 506 h 859"/>
                <a:gd name="T58" fmla="*/ 715 w 2815"/>
                <a:gd name="T59" fmla="*/ 506 h 859"/>
                <a:gd name="T60" fmla="*/ 715 w 2815"/>
                <a:gd name="T61" fmla="*/ 539 h 859"/>
                <a:gd name="T62" fmla="*/ 720 w 2815"/>
                <a:gd name="T63" fmla="*/ 539 h 859"/>
                <a:gd name="T64" fmla="*/ 720 w 2815"/>
                <a:gd name="T65" fmla="*/ 570 h 859"/>
                <a:gd name="T66" fmla="*/ 726 w 2815"/>
                <a:gd name="T67" fmla="*/ 570 h 859"/>
                <a:gd name="T68" fmla="*/ 726 w 2815"/>
                <a:gd name="T69" fmla="*/ 608 h 859"/>
                <a:gd name="T70" fmla="*/ 740 w 2815"/>
                <a:gd name="T71" fmla="*/ 608 h 859"/>
                <a:gd name="T72" fmla="*/ 740 w 2815"/>
                <a:gd name="T73" fmla="*/ 639 h 859"/>
                <a:gd name="T74" fmla="*/ 757 w 2815"/>
                <a:gd name="T75" fmla="*/ 639 h 859"/>
                <a:gd name="T76" fmla="*/ 757 w 2815"/>
                <a:gd name="T77" fmla="*/ 675 h 859"/>
                <a:gd name="T78" fmla="*/ 1268 w 2815"/>
                <a:gd name="T79" fmla="*/ 675 h 859"/>
                <a:gd name="T80" fmla="*/ 1268 w 2815"/>
                <a:gd name="T81" fmla="*/ 714 h 859"/>
                <a:gd name="T82" fmla="*/ 1314 w 2815"/>
                <a:gd name="T83" fmla="*/ 714 h 859"/>
                <a:gd name="T84" fmla="*/ 1314 w 2815"/>
                <a:gd name="T85" fmla="*/ 759 h 859"/>
                <a:gd name="T86" fmla="*/ 1423 w 2815"/>
                <a:gd name="T87" fmla="*/ 759 h 859"/>
                <a:gd name="T88" fmla="*/ 1423 w 2815"/>
                <a:gd name="T89" fmla="*/ 810 h 859"/>
                <a:gd name="T90" fmla="*/ 1560 w 2815"/>
                <a:gd name="T91" fmla="*/ 810 h 859"/>
                <a:gd name="T92" fmla="*/ 1560 w 2815"/>
                <a:gd name="T93" fmla="*/ 859 h 859"/>
                <a:gd name="T94" fmla="*/ 2815 w 2815"/>
                <a:gd name="T95" fmla="*/ 859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15" h="859">
                  <a:moveTo>
                    <a:pt x="0" y="0"/>
                  </a:moveTo>
                  <a:lnTo>
                    <a:pt x="165" y="0"/>
                  </a:lnTo>
                  <a:lnTo>
                    <a:pt x="165" y="31"/>
                  </a:lnTo>
                  <a:lnTo>
                    <a:pt x="176" y="31"/>
                  </a:lnTo>
                  <a:lnTo>
                    <a:pt x="176" y="58"/>
                  </a:lnTo>
                  <a:lnTo>
                    <a:pt x="386" y="58"/>
                  </a:lnTo>
                  <a:lnTo>
                    <a:pt x="386" y="91"/>
                  </a:lnTo>
                  <a:lnTo>
                    <a:pt x="406" y="91"/>
                  </a:lnTo>
                  <a:lnTo>
                    <a:pt x="406" y="118"/>
                  </a:lnTo>
                  <a:lnTo>
                    <a:pt x="428" y="118"/>
                  </a:lnTo>
                  <a:lnTo>
                    <a:pt x="428" y="147"/>
                  </a:lnTo>
                  <a:lnTo>
                    <a:pt x="437" y="147"/>
                  </a:lnTo>
                  <a:lnTo>
                    <a:pt x="437" y="178"/>
                  </a:lnTo>
                  <a:lnTo>
                    <a:pt x="441" y="178"/>
                  </a:lnTo>
                  <a:lnTo>
                    <a:pt x="441" y="211"/>
                  </a:lnTo>
                  <a:lnTo>
                    <a:pt x="459" y="211"/>
                  </a:lnTo>
                  <a:lnTo>
                    <a:pt x="459" y="275"/>
                  </a:lnTo>
                  <a:lnTo>
                    <a:pt x="497" y="275"/>
                  </a:lnTo>
                  <a:lnTo>
                    <a:pt x="497" y="309"/>
                  </a:lnTo>
                  <a:lnTo>
                    <a:pt x="607" y="309"/>
                  </a:lnTo>
                  <a:lnTo>
                    <a:pt x="607" y="340"/>
                  </a:lnTo>
                  <a:lnTo>
                    <a:pt x="662" y="340"/>
                  </a:lnTo>
                  <a:lnTo>
                    <a:pt x="662" y="371"/>
                  </a:lnTo>
                  <a:lnTo>
                    <a:pt x="667" y="371"/>
                  </a:lnTo>
                  <a:lnTo>
                    <a:pt x="667" y="404"/>
                  </a:lnTo>
                  <a:lnTo>
                    <a:pt x="707" y="404"/>
                  </a:lnTo>
                  <a:lnTo>
                    <a:pt x="707" y="473"/>
                  </a:lnTo>
                  <a:lnTo>
                    <a:pt x="709" y="473"/>
                  </a:lnTo>
                  <a:lnTo>
                    <a:pt x="709" y="506"/>
                  </a:lnTo>
                  <a:lnTo>
                    <a:pt x="715" y="506"/>
                  </a:lnTo>
                  <a:lnTo>
                    <a:pt x="715" y="539"/>
                  </a:lnTo>
                  <a:lnTo>
                    <a:pt x="720" y="539"/>
                  </a:lnTo>
                  <a:lnTo>
                    <a:pt x="720" y="570"/>
                  </a:lnTo>
                  <a:lnTo>
                    <a:pt x="726" y="570"/>
                  </a:lnTo>
                  <a:lnTo>
                    <a:pt x="726" y="608"/>
                  </a:lnTo>
                  <a:lnTo>
                    <a:pt x="740" y="608"/>
                  </a:lnTo>
                  <a:lnTo>
                    <a:pt x="740" y="639"/>
                  </a:lnTo>
                  <a:lnTo>
                    <a:pt x="757" y="639"/>
                  </a:lnTo>
                  <a:lnTo>
                    <a:pt x="757" y="675"/>
                  </a:lnTo>
                  <a:lnTo>
                    <a:pt x="1268" y="675"/>
                  </a:lnTo>
                  <a:lnTo>
                    <a:pt x="1268" y="714"/>
                  </a:lnTo>
                  <a:lnTo>
                    <a:pt x="1314" y="714"/>
                  </a:lnTo>
                  <a:lnTo>
                    <a:pt x="1314" y="759"/>
                  </a:lnTo>
                  <a:lnTo>
                    <a:pt x="1423" y="759"/>
                  </a:lnTo>
                  <a:lnTo>
                    <a:pt x="1423" y="810"/>
                  </a:lnTo>
                  <a:lnTo>
                    <a:pt x="1560" y="810"/>
                  </a:lnTo>
                  <a:lnTo>
                    <a:pt x="1560" y="859"/>
                  </a:lnTo>
                  <a:lnTo>
                    <a:pt x="2815" y="859"/>
                  </a:lnTo>
                </a:path>
              </a:pathLst>
            </a:cu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8" name="Line 100">
              <a:extLst>
                <a:ext uri="{FF2B5EF4-FFF2-40B4-BE49-F238E27FC236}">
                  <a16:creationId xmlns:a16="http://schemas.microsoft.com/office/drawing/2014/main" id="{A942A66F-5A04-2763-EB93-6C30EAF471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8808" y="3106349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9" name="Line 101">
              <a:extLst>
                <a:ext uri="{FF2B5EF4-FFF2-40B4-BE49-F238E27FC236}">
                  <a16:creationId xmlns:a16="http://schemas.microsoft.com/office/drawing/2014/main" id="{153921B2-E3F2-F9CC-B1F8-0C098833E5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78485" y="3131419"/>
              <a:ext cx="36836" cy="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0" name="Line 102">
              <a:extLst>
                <a:ext uri="{FF2B5EF4-FFF2-40B4-BE49-F238E27FC236}">
                  <a16:creationId xmlns:a16="http://schemas.microsoft.com/office/drawing/2014/main" id="{6F4D9CE9-70C0-8F13-92D7-B6CC3F8E0B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3365" y="3106349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1" name="Line 103">
              <a:extLst>
                <a:ext uri="{FF2B5EF4-FFF2-40B4-BE49-F238E27FC236}">
                  <a16:creationId xmlns:a16="http://schemas.microsoft.com/office/drawing/2014/main" id="{D3E7AFDF-3F2E-4C80-7507-BE5F7018CF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46852" y="3131419"/>
              <a:ext cx="35565" cy="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2" name="Line 104">
              <a:extLst>
                <a:ext uri="{FF2B5EF4-FFF2-40B4-BE49-F238E27FC236}">
                  <a16:creationId xmlns:a16="http://schemas.microsoft.com/office/drawing/2014/main" id="{91D491B5-D2D7-82BB-7BC5-705800616C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4936" y="3106349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3" name="Line 105">
              <a:extLst>
                <a:ext uri="{FF2B5EF4-FFF2-40B4-BE49-F238E27FC236}">
                  <a16:creationId xmlns:a16="http://schemas.microsoft.com/office/drawing/2014/main" id="{6729B44C-DBD3-8F88-5E9A-21F69C847E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87153" y="3131419"/>
              <a:ext cx="36836" cy="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4" name="Line 106">
              <a:extLst>
                <a:ext uri="{FF2B5EF4-FFF2-40B4-BE49-F238E27FC236}">
                  <a16:creationId xmlns:a16="http://schemas.microsoft.com/office/drawing/2014/main" id="{F962C75E-13B5-0A4C-B10F-B82EA18EA1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9788" y="3106349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5" name="Line 107">
              <a:extLst>
                <a:ext uri="{FF2B5EF4-FFF2-40B4-BE49-F238E27FC236}">
                  <a16:creationId xmlns:a16="http://schemas.microsoft.com/office/drawing/2014/main" id="{C4320757-51F6-0E23-26D9-E385607B88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3275" y="3131419"/>
              <a:ext cx="36836" cy="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6" name="Line 108">
              <a:extLst>
                <a:ext uri="{FF2B5EF4-FFF2-40B4-BE49-F238E27FC236}">
                  <a16:creationId xmlns:a16="http://schemas.microsoft.com/office/drawing/2014/main" id="{AF645A2E-C632-1319-8132-0B2790BF71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9442" y="3106349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7" name="Line 109">
              <a:extLst>
                <a:ext uri="{FF2B5EF4-FFF2-40B4-BE49-F238E27FC236}">
                  <a16:creationId xmlns:a16="http://schemas.microsoft.com/office/drawing/2014/main" id="{6BE7442B-BE89-7AA0-9662-4DC63457E4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42930" y="3131419"/>
              <a:ext cx="33025" cy="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8" name="Line 110">
              <a:extLst>
                <a:ext uri="{FF2B5EF4-FFF2-40B4-BE49-F238E27FC236}">
                  <a16:creationId xmlns:a16="http://schemas.microsoft.com/office/drawing/2014/main" id="{6F950B86-471B-1BD0-AF27-231E8CFE6F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2930" y="3106349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9" name="Line 111">
              <a:extLst>
                <a:ext uri="{FF2B5EF4-FFF2-40B4-BE49-F238E27FC236}">
                  <a16:creationId xmlns:a16="http://schemas.microsoft.com/office/drawing/2014/main" id="{9F460992-02D8-C935-B3B3-1C9DFC6406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22607" y="3131419"/>
              <a:ext cx="36836" cy="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0" name="Line 112">
              <a:extLst>
                <a:ext uri="{FF2B5EF4-FFF2-40B4-BE49-F238E27FC236}">
                  <a16:creationId xmlns:a16="http://schemas.microsoft.com/office/drawing/2014/main" id="{354B8F2D-C400-42AB-63D4-735F70D3BE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1085" y="3106349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1" name="Line 113">
              <a:extLst>
                <a:ext uri="{FF2B5EF4-FFF2-40B4-BE49-F238E27FC236}">
                  <a16:creationId xmlns:a16="http://schemas.microsoft.com/office/drawing/2014/main" id="{F3B93015-0174-335D-0B5B-AEFCC4E7A2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72033" y="3131419"/>
              <a:ext cx="36836" cy="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2" name="Line 114">
              <a:extLst>
                <a:ext uri="{FF2B5EF4-FFF2-40B4-BE49-F238E27FC236}">
                  <a16:creationId xmlns:a16="http://schemas.microsoft.com/office/drawing/2014/main" id="{B93BE148-5226-B1D6-9F7E-8D745A4F29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9080" y="2929074"/>
              <a:ext cx="0" cy="50139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3" name="Line 115">
              <a:extLst>
                <a:ext uri="{FF2B5EF4-FFF2-40B4-BE49-F238E27FC236}">
                  <a16:creationId xmlns:a16="http://schemas.microsoft.com/office/drawing/2014/main" id="{CE4A1A17-EA34-49A7-B8DD-E76ADD4FA6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12567" y="2952354"/>
              <a:ext cx="36836" cy="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4" name="Line 116">
              <a:extLst>
                <a:ext uri="{FF2B5EF4-FFF2-40B4-BE49-F238E27FC236}">
                  <a16:creationId xmlns:a16="http://schemas.microsoft.com/office/drawing/2014/main" id="{63DD0B36-8C01-BCAF-4768-23928CC524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3515" y="2848496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5" name="Line 117">
              <a:extLst>
                <a:ext uri="{FF2B5EF4-FFF2-40B4-BE49-F238E27FC236}">
                  <a16:creationId xmlns:a16="http://schemas.microsoft.com/office/drawing/2014/main" id="{904BBE34-262E-0D20-D082-92D831DB4E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3191" y="2871774"/>
              <a:ext cx="36836" cy="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6" name="Line 118">
              <a:extLst>
                <a:ext uri="{FF2B5EF4-FFF2-40B4-BE49-F238E27FC236}">
                  <a16:creationId xmlns:a16="http://schemas.microsoft.com/office/drawing/2014/main" id="{A1E5CB21-7EC4-9128-6C47-44A1242788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9843" y="2773288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7" name="Line 119">
              <a:extLst>
                <a:ext uri="{FF2B5EF4-FFF2-40B4-BE49-F238E27FC236}">
                  <a16:creationId xmlns:a16="http://schemas.microsoft.com/office/drawing/2014/main" id="{7FB35A7B-42A2-DD9A-7D37-E3CEF7700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03330" y="2801939"/>
              <a:ext cx="33025" cy="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8" name="Line 120">
              <a:extLst>
                <a:ext uri="{FF2B5EF4-FFF2-40B4-BE49-F238E27FC236}">
                  <a16:creationId xmlns:a16="http://schemas.microsoft.com/office/drawing/2014/main" id="{49783D73-3D00-36E9-6109-FC4F612BD7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2662" y="2773288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9" name="Line 121">
              <a:extLst>
                <a:ext uri="{FF2B5EF4-FFF2-40B4-BE49-F238E27FC236}">
                  <a16:creationId xmlns:a16="http://schemas.microsoft.com/office/drawing/2014/main" id="{BDD64C94-F184-8635-8A7F-CEB00A8E0C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62339" y="2801939"/>
              <a:ext cx="36836" cy="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0" name="Line 122">
              <a:extLst>
                <a:ext uri="{FF2B5EF4-FFF2-40B4-BE49-F238E27FC236}">
                  <a16:creationId xmlns:a16="http://schemas.microsoft.com/office/drawing/2014/main" id="{375627A9-3554-9EFA-0808-3B9799F000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1670" y="2773288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1" name="Line 123">
              <a:extLst>
                <a:ext uri="{FF2B5EF4-FFF2-40B4-BE49-F238E27FC236}">
                  <a16:creationId xmlns:a16="http://schemas.microsoft.com/office/drawing/2014/main" id="{D8FB5DA1-DF5D-0390-EB99-901F198CD8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25158" y="2801939"/>
              <a:ext cx="34296" cy="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2" name="Line 124">
              <a:extLst>
                <a:ext uri="{FF2B5EF4-FFF2-40B4-BE49-F238E27FC236}">
                  <a16:creationId xmlns:a16="http://schemas.microsoft.com/office/drawing/2014/main" id="{FD21184F-090E-E1DA-7242-90D135208F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3151" y="2590642"/>
              <a:ext cx="0" cy="48348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3" name="Line 125">
              <a:extLst>
                <a:ext uri="{FF2B5EF4-FFF2-40B4-BE49-F238E27FC236}">
                  <a16:creationId xmlns:a16="http://schemas.microsoft.com/office/drawing/2014/main" id="{CF9689CC-AC59-5C4A-167A-E1B34B3E6E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46639" y="2613920"/>
              <a:ext cx="36836" cy="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4" name="Line 126">
              <a:extLst>
                <a:ext uri="{FF2B5EF4-FFF2-40B4-BE49-F238E27FC236}">
                  <a16:creationId xmlns:a16="http://schemas.microsoft.com/office/drawing/2014/main" id="{ABD39866-D315-1490-B88F-6296234901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2577" y="1947797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5" name="Line 127">
              <a:extLst>
                <a:ext uri="{FF2B5EF4-FFF2-40B4-BE49-F238E27FC236}">
                  <a16:creationId xmlns:a16="http://schemas.microsoft.com/office/drawing/2014/main" id="{D1A2865E-E256-1902-44A0-BC9D618FC8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96065" y="1971076"/>
              <a:ext cx="33025" cy="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6" name="Line 128">
              <a:extLst>
                <a:ext uri="{FF2B5EF4-FFF2-40B4-BE49-F238E27FC236}">
                  <a16:creationId xmlns:a16="http://schemas.microsoft.com/office/drawing/2014/main" id="{4491AC0C-6049-0EBA-83DF-00C6F560E3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1146" y="1886915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7" name="Line 129">
              <a:extLst>
                <a:ext uri="{FF2B5EF4-FFF2-40B4-BE49-F238E27FC236}">
                  <a16:creationId xmlns:a16="http://schemas.microsoft.com/office/drawing/2014/main" id="{5B75B82F-AED4-B3BC-0ECE-73251A8D2C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84633" y="1911984"/>
              <a:ext cx="33025" cy="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8" name="Line 130">
              <a:extLst>
                <a:ext uri="{FF2B5EF4-FFF2-40B4-BE49-F238E27FC236}">
                  <a16:creationId xmlns:a16="http://schemas.microsoft.com/office/drawing/2014/main" id="{F233B8A7-7FBC-2F01-8C6C-32E331F6C4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6065" y="1836777"/>
              <a:ext cx="0" cy="50139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9" name="Line 131">
              <a:extLst>
                <a:ext uri="{FF2B5EF4-FFF2-40B4-BE49-F238E27FC236}">
                  <a16:creationId xmlns:a16="http://schemas.microsoft.com/office/drawing/2014/main" id="{38C0B591-F26D-1574-3DF3-1E69580804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75742" y="1863637"/>
              <a:ext cx="36836" cy="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0" name="Line 132">
              <a:extLst>
                <a:ext uri="{FF2B5EF4-FFF2-40B4-BE49-F238E27FC236}">
                  <a16:creationId xmlns:a16="http://schemas.microsoft.com/office/drawing/2014/main" id="{4B53F988-A73E-1B9A-CE37-F1E0AFA13E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6945" y="1670247"/>
              <a:ext cx="0" cy="50139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1" name="Line 133">
              <a:extLst>
                <a:ext uri="{FF2B5EF4-FFF2-40B4-BE49-F238E27FC236}">
                  <a16:creationId xmlns:a16="http://schemas.microsoft.com/office/drawing/2014/main" id="{B5CC4B6E-6E88-BDF2-C6DA-7A2A2EA4FC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20432" y="1697106"/>
              <a:ext cx="36836" cy="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2" name="Line 134">
              <a:extLst>
                <a:ext uri="{FF2B5EF4-FFF2-40B4-BE49-F238E27FC236}">
                  <a16:creationId xmlns:a16="http://schemas.microsoft.com/office/drawing/2014/main" id="{4793158E-EC9E-5E05-9185-B22AC70F16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5513" y="1670247"/>
              <a:ext cx="0" cy="50139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3" name="Line 135">
              <a:extLst>
                <a:ext uri="{FF2B5EF4-FFF2-40B4-BE49-F238E27FC236}">
                  <a16:creationId xmlns:a16="http://schemas.microsoft.com/office/drawing/2014/main" id="{647B687F-1AF5-346C-3FAC-371E399B7B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9001" y="1697106"/>
              <a:ext cx="34296" cy="0"/>
            </a:xfrm>
            <a:prstGeom prst="line">
              <a:avLst/>
            </a:prstGeom>
            <a:noFill/>
            <a:ln w="9525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solidFill>
                    <a:srgbClr val="E8E8E8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C5235-144D-582C-3677-4FAA37462C0C}"/>
              </a:ext>
            </a:extLst>
          </p:cNvPr>
          <p:cNvGrpSpPr/>
          <p:nvPr/>
        </p:nvGrpSpPr>
        <p:grpSpPr>
          <a:xfrm>
            <a:off x="930165" y="1469097"/>
            <a:ext cx="4345408" cy="2161460"/>
            <a:chOff x="1422003" y="1564597"/>
            <a:chExt cx="4326085" cy="2268756"/>
          </a:xfrm>
        </p:grpSpPr>
        <p:sp>
          <p:nvSpPr>
            <p:cNvPr id="402" name="Freeform 5">
              <a:extLst>
                <a:ext uri="{FF2B5EF4-FFF2-40B4-BE49-F238E27FC236}">
                  <a16:creationId xmlns:a16="http://schemas.microsoft.com/office/drawing/2014/main" id="{E548427A-ACE3-5D5C-A315-97AA1B444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474" y="1593247"/>
              <a:ext cx="4299614" cy="2240106"/>
            </a:xfrm>
            <a:custGeom>
              <a:avLst/>
              <a:gdLst>
                <a:gd name="T0" fmla="*/ 0 w 3385"/>
                <a:gd name="T1" fmla="*/ 0 h 1251"/>
                <a:gd name="T2" fmla="*/ 191 w 3385"/>
                <a:gd name="T3" fmla="*/ 0 h 1251"/>
                <a:gd name="T4" fmla="*/ 191 w 3385"/>
                <a:gd name="T5" fmla="*/ 33 h 1251"/>
                <a:gd name="T6" fmla="*/ 460 w 3385"/>
                <a:gd name="T7" fmla="*/ 33 h 1251"/>
                <a:gd name="T8" fmla="*/ 460 w 3385"/>
                <a:gd name="T9" fmla="*/ 86 h 1251"/>
                <a:gd name="T10" fmla="*/ 475 w 3385"/>
                <a:gd name="T11" fmla="*/ 86 h 1251"/>
                <a:gd name="T12" fmla="*/ 475 w 3385"/>
                <a:gd name="T13" fmla="*/ 111 h 1251"/>
                <a:gd name="T14" fmla="*/ 511 w 3385"/>
                <a:gd name="T15" fmla="*/ 111 h 1251"/>
                <a:gd name="T16" fmla="*/ 511 w 3385"/>
                <a:gd name="T17" fmla="*/ 135 h 1251"/>
                <a:gd name="T18" fmla="*/ 537 w 3385"/>
                <a:gd name="T19" fmla="*/ 135 h 1251"/>
                <a:gd name="T20" fmla="*/ 537 w 3385"/>
                <a:gd name="T21" fmla="*/ 164 h 1251"/>
                <a:gd name="T22" fmla="*/ 704 w 3385"/>
                <a:gd name="T23" fmla="*/ 164 h 1251"/>
                <a:gd name="T24" fmla="*/ 704 w 3385"/>
                <a:gd name="T25" fmla="*/ 186 h 1251"/>
                <a:gd name="T26" fmla="*/ 711 w 3385"/>
                <a:gd name="T27" fmla="*/ 186 h 1251"/>
                <a:gd name="T28" fmla="*/ 711 w 3385"/>
                <a:gd name="T29" fmla="*/ 217 h 1251"/>
                <a:gd name="T30" fmla="*/ 762 w 3385"/>
                <a:gd name="T31" fmla="*/ 217 h 1251"/>
                <a:gd name="T32" fmla="*/ 762 w 3385"/>
                <a:gd name="T33" fmla="*/ 244 h 1251"/>
                <a:gd name="T34" fmla="*/ 913 w 3385"/>
                <a:gd name="T35" fmla="*/ 244 h 1251"/>
                <a:gd name="T36" fmla="*/ 913 w 3385"/>
                <a:gd name="T37" fmla="*/ 268 h 1251"/>
                <a:gd name="T38" fmla="*/ 1006 w 3385"/>
                <a:gd name="T39" fmla="*/ 268 h 1251"/>
                <a:gd name="T40" fmla="*/ 1006 w 3385"/>
                <a:gd name="T41" fmla="*/ 293 h 1251"/>
                <a:gd name="T42" fmla="*/ 1039 w 3385"/>
                <a:gd name="T43" fmla="*/ 293 h 1251"/>
                <a:gd name="T44" fmla="*/ 1039 w 3385"/>
                <a:gd name="T45" fmla="*/ 322 h 1251"/>
                <a:gd name="T46" fmla="*/ 1055 w 3385"/>
                <a:gd name="T47" fmla="*/ 322 h 1251"/>
                <a:gd name="T48" fmla="*/ 1055 w 3385"/>
                <a:gd name="T49" fmla="*/ 377 h 1251"/>
                <a:gd name="T50" fmla="*/ 1306 w 3385"/>
                <a:gd name="T51" fmla="*/ 377 h 1251"/>
                <a:gd name="T52" fmla="*/ 1306 w 3385"/>
                <a:gd name="T53" fmla="*/ 439 h 1251"/>
                <a:gd name="T54" fmla="*/ 1479 w 3385"/>
                <a:gd name="T55" fmla="*/ 439 h 1251"/>
                <a:gd name="T56" fmla="*/ 1479 w 3385"/>
                <a:gd name="T57" fmla="*/ 472 h 1251"/>
                <a:gd name="T58" fmla="*/ 3385 w 3385"/>
                <a:gd name="T59" fmla="*/ 472 h 1251"/>
                <a:gd name="T60" fmla="*/ 3385 w 3385"/>
                <a:gd name="T61" fmla="*/ 1251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85" h="1251">
                  <a:moveTo>
                    <a:pt x="0" y="0"/>
                  </a:moveTo>
                  <a:lnTo>
                    <a:pt x="191" y="0"/>
                  </a:lnTo>
                  <a:lnTo>
                    <a:pt x="191" y="33"/>
                  </a:lnTo>
                  <a:lnTo>
                    <a:pt x="460" y="33"/>
                  </a:lnTo>
                  <a:lnTo>
                    <a:pt x="460" y="86"/>
                  </a:lnTo>
                  <a:lnTo>
                    <a:pt x="475" y="86"/>
                  </a:lnTo>
                  <a:lnTo>
                    <a:pt x="475" y="111"/>
                  </a:lnTo>
                  <a:lnTo>
                    <a:pt x="511" y="111"/>
                  </a:lnTo>
                  <a:lnTo>
                    <a:pt x="511" y="135"/>
                  </a:lnTo>
                  <a:lnTo>
                    <a:pt x="537" y="135"/>
                  </a:lnTo>
                  <a:lnTo>
                    <a:pt x="537" y="164"/>
                  </a:lnTo>
                  <a:lnTo>
                    <a:pt x="704" y="164"/>
                  </a:lnTo>
                  <a:lnTo>
                    <a:pt x="704" y="186"/>
                  </a:lnTo>
                  <a:lnTo>
                    <a:pt x="711" y="186"/>
                  </a:lnTo>
                  <a:lnTo>
                    <a:pt x="711" y="217"/>
                  </a:lnTo>
                  <a:lnTo>
                    <a:pt x="762" y="217"/>
                  </a:lnTo>
                  <a:lnTo>
                    <a:pt x="762" y="244"/>
                  </a:lnTo>
                  <a:lnTo>
                    <a:pt x="913" y="244"/>
                  </a:lnTo>
                  <a:lnTo>
                    <a:pt x="913" y="268"/>
                  </a:lnTo>
                  <a:lnTo>
                    <a:pt x="1006" y="268"/>
                  </a:lnTo>
                  <a:lnTo>
                    <a:pt x="1006" y="293"/>
                  </a:lnTo>
                  <a:lnTo>
                    <a:pt x="1039" y="293"/>
                  </a:lnTo>
                  <a:lnTo>
                    <a:pt x="1039" y="322"/>
                  </a:lnTo>
                  <a:lnTo>
                    <a:pt x="1055" y="322"/>
                  </a:lnTo>
                  <a:lnTo>
                    <a:pt x="1055" y="377"/>
                  </a:lnTo>
                  <a:lnTo>
                    <a:pt x="1306" y="377"/>
                  </a:lnTo>
                  <a:lnTo>
                    <a:pt x="1306" y="439"/>
                  </a:lnTo>
                  <a:lnTo>
                    <a:pt x="1479" y="439"/>
                  </a:lnTo>
                  <a:lnTo>
                    <a:pt x="1479" y="472"/>
                  </a:lnTo>
                  <a:lnTo>
                    <a:pt x="3385" y="472"/>
                  </a:lnTo>
                  <a:lnTo>
                    <a:pt x="3385" y="1251"/>
                  </a:lnTo>
                </a:path>
              </a:pathLst>
            </a:cu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3" name="Line 6">
              <a:extLst>
                <a:ext uri="{FF2B5EF4-FFF2-40B4-BE49-F238E27FC236}">
                  <a16:creationId xmlns:a16="http://schemas.microsoft.com/office/drawing/2014/main" id="{DDCAB4C5-F0AF-0AAE-E4C7-F649FFEA20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1990" y="2411576"/>
              <a:ext cx="0" cy="51929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4" name="Line 7">
              <a:extLst>
                <a:ext uri="{FF2B5EF4-FFF2-40B4-BE49-F238E27FC236}">
                  <a16:creationId xmlns:a16="http://schemas.microsoft.com/office/drawing/2014/main" id="{318D41D1-AC82-7601-FA05-E3CE9F06A2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35477" y="2438435"/>
              <a:ext cx="34295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5" name="Line 8">
              <a:extLst>
                <a:ext uri="{FF2B5EF4-FFF2-40B4-BE49-F238E27FC236}">
                  <a16:creationId xmlns:a16="http://schemas.microsoft.com/office/drawing/2014/main" id="{2241057C-1373-452F-7FD7-0A0AAF1201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3310" y="2411576"/>
              <a:ext cx="0" cy="51929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6" name="Line 9">
              <a:extLst>
                <a:ext uri="{FF2B5EF4-FFF2-40B4-BE49-F238E27FC236}">
                  <a16:creationId xmlns:a16="http://schemas.microsoft.com/office/drawing/2014/main" id="{4C4F0B9B-43BD-33BA-900C-146DD5232A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46797" y="2438435"/>
              <a:ext cx="33025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7" name="Line 10">
              <a:extLst>
                <a:ext uri="{FF2B5EF4-FFF2-40B4-BE49-F238E27FC236}">
                  <a16:creationId xmlns:a16="http://schemas.microsoft.com/office/drawing/2014/main" id="{7BC6807E-6E42-1EC5-EFC6-F622C5EC2E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6407" y="2411576"/>
              <a:ext cx="0" cy="51929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8" name="Line 11">
              <a:extLst>
                <a:ext uri="{FF2B5EF4-FFF2-40B4-BE49-F238E27FC236}">
                  <a16:creationId xmlns:a16="http://schemas.microsoft.com/office/drawing/2014/main" id="{584A79E4-1050-AEFB-D0CF-E101D4C113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69894" y="2438435"/>
              <a:ext cx="36836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9" name="Line 12">
              <a:extLst>
                <a:ext uri="{FF2B5EF4-FFF2-40B4-BE49-F238E27FC236}">
                  <a16:creationId xmlns:a16="http://schemas.microsoft.com/office/drawing/2014/main" id="{4BA41872-BF97-61DA-4F1C-C018A83ED2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7031" y="2411576"/>
              <a:ext cx="0" cy="51929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0" name="Line 13">
              <a:extLst>
                <a:ext uri="{FF2B5EF4-FFF2-40B4-BE49-F238E27FC236}">
                  <a16:creationId xmlns:a16="http://schemas.microsoft.com/office/drawing/2014/main" id="{14BF39C3-A99F-48D8-009E-E8ABBFE37E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30518" y="2438435"/>
              <a:ext cx="33025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1" name="Line 14">
              <a:extLst>
                <a:ext uri="{FF2B5EF4-FFF2-40B4-BE49-F238E27FC236}">
                  <a16:creationId xmlns:a16="http://schemas.microsoft.com/office/drawing/2014/main" id="{289130DE-7634-899F-B132-0E214F3F70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7978" y="2411576"/>
              <a:ext cx="0" cy="51929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2" name="Line 15">
              <a:extLst>
                <a:ext uri="{FF2B5EF4-FFF2-40B4-BE49-F238E27FC236}">
                  <a16:creationId xmlns:a16="http://schemas.microsoft.com/office/drawing/2014/main" id="{52C57971-2021-FE8D-5268-CED8442407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07655" y="2438435"/>
              <a:ext cx="36836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3" name="Line 16">
              <a:extLst>
                <a:ext uri="{FF2B5EF4-FFF2-40B4-BE49-F238E27FC236}">
                  <a16:creationId xmlns:a16="http://schemas.microsoft.com/office/drawing/2014/main" id="{F8F41E34-D4E8-B62F-79D4-FBB6AAA351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6546" y="2411576"/>
              <a:ext cx="0" cy="51929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4" name="Line 17">
              <a:extLst>
                <a:ext uri="{FF2B5EF4-FFF2-40B4-BE49-F238E27FC236}">
                  <a16:creationId xmlns:a16="http://schemas.microsoft.com/office/drawing/2014/main" id="{32B94CE0-F6CE-5F52-221E-B91CA740F9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98763" y="2438435"/>
              <a:ext cx="34295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5" name="Line 18">
              <a:extLst>
                <a:ext uri="{FF2B5EF4-FFF2-40B4-BE49-F238E27FC236}">
                  <a16:creationId xmlns:a16="http://schemas.microsoft.com/office/drawing/2014/main" id="{BF35A701-3E46-D0F3-28C0-E12EEB7869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2251" y="2411576"/>
              <a:ext cx="0" cy="51929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6" name="Line 19">
              <a:extLst>
                <a:ext uri="{FF2B5EF4-FFF2-40B4-BE49-F238E27FC236}">
                  <a16:creationId xmlns:a16="http://schemas.microsoft.com/office/drawing/2014/main" id="{D9B7C76C-7EF5-B2DC-C3D5-47EA269338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65738" y="2438435"/>
              <a:ext cx="36836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7" name="Line 20">
              <a:extLst>
                <a:ext uri="{FF2B5EF4-FFF2-40B4-BE49-F238E27FC236}">
                  <a16:creationId xmlns:a16="http://schemas.microsoft.com/office/drawing/2014/main" id="{D1B0E2B7-DC9C-BFAF-167E-768855835D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7148" y="2411576"/>
              <a:ext cx="0" cy="51929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8" name="Line 21">
              <a:extLst>
                <a:ext uri="{FF2B5EF4-FFF2-40B4-BE49-F238E27FC236}">
                  <a16:creationId xmlns:a16="http://schemas.microsoft.com/office/drawing/2014/main" id="{B0F1C643-1551-D57B-B018-35DABE66DE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80635" y="2438435"/>
              <a:ext cx="34295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9" name="Line 22">
              <a:extLst>
                <a:ext uri="{FF2B5EF4-FFF2-40B4-BE49-F238E27FC236}">
                  <a16:creationId xmlns:a16="http://schemas.microsoft.com/office/drawing/2014/main" id="{036AB20E-BE35-23D2-F1A7-A6C1BD6CE9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0891" y="2411576"/>
              <a:ext cx="0" cy="51929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0" name="Line 23">
              <a:extLst>
                <a:ext uri="{FF2B5EF4-FFF2-40B4-BE49-F238E27FC236}">
                  <a16:creationId xmlns:a16="http://schemas.microsoft.com/office/drawing/2014/main" id="{0BF66BB6-0370-40D6-7E60-3732503C3F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43109" y="2438435"/>
              <a:ext cx="36836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1" name="Line 24">
              <a:extLst>
                <a:ext uri="{FF2B5EF4-FFF2-40B4-BE49-F238E27FC236}">
                  <a16:creationId xmlns:a16="http://schemas.microsoft.com/office/drawing/2014/main" id="{1CD32C69-BD21-B1F1-C8A2-2D3D72DCEC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0568" y="2411576"/>
              <a:ext cx="0" cy="51929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2" name="Line 25">
              <a:extLst>
                <a:ext uri="{FF2B5EF4-FFF2-40B4-BE49-F238E27FC236}">
                  <a16:creationId xmlns:a16="http://schemas.microsoft.com/office/drawing/2014/main" id="{CADD15EB-5EDD-1DF2-48AE-2AB121F477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1515" y="2438435"/>
              <a:ext cx="36836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3" name="Line 26">
              <a:extLst>
                <a:ext uri="{FF2B5EF4-FFF2-40B4-BE49-F238E27FC236}">
                  <a16:creationId xmlns:a16="http://schemas.microsoft.com/office/drawing/2014/main" id="{FB888911-7F47-0A7E-E039-4B549B071E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9136" y="2411576"/>
              <a:ext cx="0" cy="51929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4" name="Line 27">
              <a:extLst>
                <a:ext uri="{FF2B5EF4-FFF2-40B4-BE49-F238E27FC236}">
                  <a16:creationId xmlns:a16="http://schemas.microsoft.com/office/drawing/2014/main" id="{0FC5436F-563B-0D75-2622-7C8B584A34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12624" y="2438435"/>
              <a:ext cx="34295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5" name="Line 28">
              <a:extLst>
                <a:ext uri="{FF2B5EF4-FFF2-40B4-BE49-F238E27FC236}">
                  <a16:creationId xmlns:a16="http://schemas.microsoft.com/office/drawing/2014/main" id="{D5A91C8A-BB11-12D5-4D65-171970ED51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2624" y="2411576"/>
              <a:ext cx="0" cy="51929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6" name="Line 29">
              <a:extLst>
                <a:ext uri="{FF2B5EF4-FFF2-40B4-BE49-F238E27FC236}">
                  <a16:creationId xmlns:a16="http://schemas.microsoft.com/office/drawing/2014/main" id="{943B2984-A36F-73CB-28B7-FE961BB1A0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96111" y="2438435"/>
              <a:ext cx="33025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7" name="Line 30">
              <a:extLst>
                <a:ext uri="{FF2B5EF4-FFF2-40B4-BE49-F238E27FC236}">
                  <a16:creationId xmlns:a16="http://schemas.microsoft.com/office/drawing/2014/main" id="{882D18D0-C1EF-1428-4585-A3F6AC38D0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5860" y="2411576"/>
              <a:ext cx="0" cy="51929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8" name="Line 31">
              <a:extLst>
                <a:ext uri="{FF2B5EF4-FFF2-40B4-BE49-F238E27FC236}">
                  <a16:creationId xmlns:a16="http://schemas.microsoft.com/office/drawing/2014/main" id="{C42EB7C1-5199-773D-AC01-8694349A14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48078" y="2438435"/>
              <a:ext cx="34295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9" name="Line 32">
              <a:extLst>
                <a:ext uri="{FF2B5EF4-FFF2-40B4-BE49-F238E27FC236}">
                  <a16:creationId xmlns:a16="http://schemas.microsoft.com/office/drawing/2014/main" id="{C68BAE4F-5680-911F-A996-B0C2F0029C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8078" y="2411576"/>
              <a:ext cx="0" cy="51929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0" name="Line 33">
              <a:extLst>
                <a:ext uri="{FF2B5EF4-FFF2-40B4-BE49-F238E27FC236}">
                  <a16:creationId xmlns:a16="http://schemas.microsoft.com/office/drawing/2014/main" id="{F9E0235E-6C21-9555-4058-53C2C43BC1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31565" y="2438435"/>
              <a:ext cx="34295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1" name="Line 34">
              <a:extLst>
                <a:ext uri="{FF2B5EF4-FFF2-40B4-BE49-F238E27FC236}">
                  <a16:creationId xmlns:a16="http://schemas.microsoft.com/office/drawing/2014/main" id="{279E296E-1D6F-708A-E66F-0A785E653E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6718" y="2411576"/>
              <a:ext cx="0" cy="51929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2" name="Line 35">
              <a:extLst>
                <a:ext uri="{FF2B5EF4-FFF2-40B4-BE49-F238E27FC236}">
                  <a16:creationId xmlns:a16="http://schemas.microsoft.com/office/drawing/2014/main" id="{D9785778-E004-5807-49D3-DFD9435E2A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10205" y="2438435"/>
              <a:ext cx="34295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3" name="Line 36">
              <a:extLst>
                <a:ext uri="{FF2B5EF4-FFF2-40B4-BE49-F238E27FC236}">
                  <a16:creationId xmlns:a16="http://schemas.microsoft.com/office/drawing/2014/main" id="{F136CC3C-B073-25B7-8BAC-AFBAB07401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8774" y="2411576"/>
              <a:ext cx="0" cy="51929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4" name="Line 37">
              <a:extLst>
                <a:ext uri="{FF2B5EF4-FFF2-40B4-BE49-F238E27FC236}">
                  <a16:creationId xmlns:a16="http://schemas.microsoft.com/office/drawing/2014/main" id="{AC402C87-4671-1D1E-5DC8-3FBCF4E415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78451" y="2438435"/>
              <a:ext cx="36836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5" name="Line 38">
              <a:extLst>
                <a:ext uri="{FF2B5EF4-FFF2-40B4-BE49-F238E27FC236}">
                  <a16:creationId xmlns:a16="http://schemas.microsoft.com/office/drawing/2014/main" id="{0C367186-F57B-C301-2B32-50998AD740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5982" y="2356066"/>
              <a:ext cx="0" cy="46557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6" name="Line 39">
              <a:extLst>
                <a:ext uri="{FF2B5EF4-FFF2-40B4-BE49-F238E27FC236}">
                  <a16:creationId xmlns:a16="http://schemas.microsoft.com/office/drawing/2014/main" id="{F28CD8C0-5229-9CAE-AC3F-5F298150F4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45659" y="2379343"/>
              <a:ext cx="36836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7" name="Line 40">
              <a:extLst>
                <a:ext uri="{FF2B5EF4-FFF2-40B4-BE49-F238E27FC236}">
                  <a16:creationId xmlns:a16="http://schemas.microsoft.com/office/drawing/2014/main" id="{523A1374-B9A9-A903-2518-65F9B92252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7715" y="2356066"/>
              <a:ext cx="0" cy="46557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8" name="Line 41">
              <a:extLst>
                <a:ext uri="{FF2B5EF4-FFF2-40B4-BE49-F238E27FC236}">
                  <a16:creationId xmlns:a16="http://schemas.microsoft.com/office/drawing/2014/main" id="{19EEEFDC-758A-2D81-D803-D454AF5809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1202" y="2379343"/>
              <a:ext cx="33025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9" name="Line 42">
              <a:extLst>
                <a:ext uri="{FF2B5EF4-FFF2-40B4-BE49-F238E27FC236}">
                  <a16:creationId xmlns:a16="http://schemas.microsoft.com/office/drawing/2014/main" id="{11437A88-7AAD-2220-6169-856E7F6817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1202" y="2296973"/>
              <a:ext cx="0" cy="50139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0" name="Line 43">
              <a:extLst>
                <a:ext uri="{FF2B5EF4-FFF2-40B4-BE49-F238E27FC236}">
                  <a16:creationId xmlns:a16="http://schemas.microsoft.com/office/drawing/2014/main" id="{1F4FE779-A8AC-DCBC-A19C-199E32C10F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84690" y="2320252"/>
              <a:ext cx="33025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1" name="Line 44">
              <a:extLst>
                <a:ext uri="{FF2B5EF4-FFF2-40B4-BE49-F238E27FC236}">
                  <a16:creationId xmlns:a16="http://schemas.microsoft.com/office/drawing/2014/main" id="{A9B1CA8D-50EA-9D76-B8CB-8E013C7CFE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2311" y="2245044"/>
              <a:ext cx="0" cy="46557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2" name="Line 45">
              <a:extLst>
                <a:ext uri="{FF2B5EF4-FFF2-40B4-BE49-F238E27FC236}">
                  <a16:creationId xmlns:a16="http://schemas.microsoft.com/office/drawing/2014/main" id="{9028D177-0AA8-82D8-5CAF-1082C2DAA5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5798" y="2268323"/>
              <a:ext cx="36836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3" name="Line 46">
              <a:extLst>
                <a:ext uri="{FF2B5EF4-FFF2-40B4-BE49-F238E27FC236}">
                  <a16:creationId xmlns:a16="http://schemas.microsoft.com/office/drawing/2014/main" id="{007088DF-6092-E771-A558-E99B7FB01A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8088" y="2121490"/>
              <a:ext cx="0" cy="48348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4" name="Line 47">
              <a:extLst>
                <a:ext uri="{FF2B5EF4-FFF2-40B4-BE49-F238E27FC236}">
                  <a16:creationId xmlns:a16="http://schemas.microsoft.com/office/drawing/2014/main" id="{B8C1152A-0DB2-22E1-0BD1-9C1703A55A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1575" y="2144768"/>
              <a:ext cx="34295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5" name="Line 48">
              <a:extLst>
                <a:ext uri="{FF2B5EF4-FFF2-40B4-BE49-F238E27FC236}">
                  <a16:creationId xmlns:a16="http://schemas.microsoft.com/office/drawing/2014/main" id="{4BF215B1-A7AD-B5E2-6BFD-336BF29D8B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2326" y="1564597"/>
              <a:ext cx="0" cy="51929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6" name="Line 49">
              <a:extLst>
                <a:ext uri="{FF2B5EF4-FFF2-40B4-BE49-F238E27FC236}">
                  <a16:creationId xmlns:a16="http://schemas.microsoft.com/office/drawing/2014/main" id="{0A7D3DAE-FABE-5E7C-6D7A-CC2541B699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22003" y="1593247"/>
              <a:ext cx="36836" cy="0"/>
            </a:xfrm>
            <a:prstGeom prst="line">
              <a:avLst/>
            </a:prstGeom>
            <a:noFill/>
            <a:ln w="9525" cap="flat">
              <a:solidFill>
                <a:srgbClr val="AE18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90" name="Group 889">
            <a:extLst>
              <a:ext uri="{FF2B5EF4-FFF2-40B4-BE49-F238E27FC236}">
                <a16:creationId xmlns:a16="http://schemas.microsoft.com/office/drawing/2014/main" id="{B8D0580C-0251-3122-6669-EF91EF9E996C}"/>
              </a:ext>
            </a:extLst>
          </p:cNvPr>
          <p:cNvGrpSpPr/>
          <p:nvPr/>
        </p:nvGrpSpPr>
        <p:grpSpPr>
          <a:xfrm>
            <a:off x="953061" y="1491274"/>
            <a:ext cx="4332650" cy="2156342"/>
            <a:chOff x="1444799" y="1587874"/>
            <a:chExt cx="4313382" cy="2263384"/>
          </a:xfrm>
        </p:grpSpPr>
        <p:sp>
          <p:nvSpPr>
            <p:cNvPr id="360" name="AutoShape 52">
              <a:extLst>
                <a:ext uri="{FF2B5EF4-FFF2-40B4-BE49-F238E27FC236}">
                  <a16:creationId xmlns:a16="http://schemas.microsoft.com/office/drawing/2014/main" id="{346EA7DA-0491-451E-5405-712D42B6FA1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45866" y="1587874"/>
              <a:ext cx="4312315" cy="2263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61" name="Freeform 54">
              <a:extLst>
                <a:ext uri="{FF2B5EF4-FFF2-40B4-BE49-F238E27FC236}">
                  <a16:creationId xmlns:a16="http://schemas.microsoft.com/office/drawing/2014/main" id="{51B98EF5-1E86-4016-D070-30869C10E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4799" y="1595037"/>
              <a:ext cx="3942688" cy="1128111"/>
            </a:xfrm>
            <a:custGeom>
              <a:avLst/>
              <a:gdLst>
                <a:gd name="T0" fmla="*/ 3104 w 3104"/>
                <a:gd name="T1" fmla="*/ 630 h 630"/>
                <a:gd name="T2" fmla="*/ 2755 w 3104"/>
                <a:gd name="T3" fmla="*/ 630 h 630"/>
                <a:gd name="T4" fmla="*/ 2755 w 3104"/>
                <a:gd name="T5" fmla="*/ 473 h 630"/>
                <a:gd name="T6" fmla="*/ 1943 w 3104"/>
                <a:gd name="T7" fmla="*/ 473 h 630"/>
                <a:gd name="T8" fmla="*/ 1943 w 3104"/>
                <a:gd name="T9" fmla="*/ 406 h 630"/>
                <a:gd name="T10" fmla="*/ 1070 w 3104"/>
                <a:gd name="T11" fmla="*/ 406 h 630"/>
                <a:gd name="T12" fmla="*/ 1070 w 3104"/>
                <a:gd name="T13" fmla="*/ 373 h 630"/>
                <a:gd name="T14" fmla="*/ 1024 w 3104"/>
                <a:gd name="T15" fmla="*/ 373 h 630"/>
                <a:gd name="T16" fmla="*/ 1024 w 3104"/>
                <a:gd name="T17" fmla="*/ 278 h 630"/>
                <a:gd name="T18" fmla="*/ 929 w 3104"/>
                <a:gd name="T19" fmla="*/ 278 h 630"/>
                <a:gd name="T20" fmla="*/ 929 w 3104"/>
                <a:gd name="T21" fmla="*/ 251 h 630"/>
                <a:gd name="T22" fmla="*/ 796 w 3104"/>
                <a:gd name="T23" fmla="*/ 251 h 630"/>
                <a:gd name="T24" fmla="*/ 796 w 3104"/>
                <a:gd name="T25" fmla="*/ 215 h 630"/>
                <a:gd name="T26" fmla="*/ 750 w 3104"/>
                <a:gd name="T27" fmla="*/ 215 h 630"/>
                <a:gd name="T28" fmla="*/ 750 w 3104"/>
                <a:gd name="T29" fmla="*/ 184 h 630"/>
                <a:gd name="T30" fmla="*/ 708 w 3104"/>
                <a:gd name="T31" fmla="*/ 184 h 630"/>
                <a:gd name="T32" fmla="*/ 708 w 3104"/>
                <a:gd name="T33" fmla="*/ 151 h 630"/>
                <a:gd name="T34" fmla="*/ 646 w 3104"/>
                <a:gd name="T35" fmla="*/ 151 h 630"/>
                <a:gd name="T36" fmla="*/ 646 w 3104"/>
                <a:gd name="T37" fmla="*/ 122 h 630"/>
                <a:gd name="T38" fmla="*/ 244 w 3104"/>
                <a:gd name="T39" fmla="*/ 122 h 630"/>
                <a:gd name="T40" fmla="*/ 244 w 3104"/>
                <a:gd name="T41" fmla="*/ 94 h 630"/>
                <a:gd name="T42" fmla="*/ 166 w 3104"/>
                <a:gd name="T43" fmla="*/ 94 h 630"/>
                <a:gd name="T44" fmla="*/ 166 w 3104"/>
                <a:gd name="T45" fmla="*/ 65 h 630"/>
                <a:gd name="T46" fmla="*/ 133 w 3104"/>
                <a:gd name="T47" fmla="*/ 65 h 630"/>
                <a:gd name="T48" fmla="*/ 133 w 3104"/>
                <a:gd name="T49" fmla="*/ 34 h 630"/>
                <a:gd name="T50" fmla="*/ 65 w 3104"/>
                <a:gd name="T51" fmla="*/ 34 h 630"/>
                <a:gd name="T52" fmla="*/ 65 w 3104"/>
                <a:gd name="T53" fmla="*/ 0 h 630"/>
                <a:gd name="T54" fmla="*/ 0 w 3104"/>
                <a:gd name="T55" fmla="*/ 0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104" h="630">
                  <a:moveTo>
                    <a:pt x="3104" y="630"/>
                  </a:moveTo>
                  <a:lnTo>
                    <a:pt x="2755" y="630"/>
                  </a:lnTo>
                  <a:lnTo>
                    <a:pt x="2755" y="473"/>
                  </a:lnTo>
                  <a:lnTo>
                    <a:pt x="1943" y="473"/>
                  </a:lnTo>
                  <a:lnTo>
                    <a:pt x="1943" y="406"/>
                  </a:lnTo>
                  <a:lnTo>
                    <a:pt x="1070" y="406"/>
                  </a:lnTo>
                  <a:lnTo>
                    <a:pt x="1070" y="373"/>
                  </a:lnTo>
                  <a:lnTo>
                    <a:pt x="1024" y="373"/>
                  </a:lnTo>
                  <a:lnTo>
                    <a:pt x="1024" y="278"/>
                  </a:lnTo>
                  <a:lnTo>
                    <a:pt x="929" y="278"/>
                  </a:lnTo>
                  <a:lnTo>
                    <a:pt x="929" y="251"/>
                  </a:lnTo>
                  <a:lnTo>
                    <a:pt x="796" y="251"/>
                  </a:lnTo>
                  <a:lnTo>
                    <a:pt x="796" y="215"/>
                  </a:lnTo>
                  <a:lnTo>
                    <a:pt x="750" y="215"/>
                  </a:lnTo>
                  <a:lnTo>
                    <a:pt x="750" y="184"/>
                  </a:lnTo>
                  <a:lnTo>
                    <a:pt x="708" y="184"/>
                  </a:lnTo>
                  <a:lnTo>
                    <a:pt x="708" y="151"/>
                  </a:lnTo>
                  <a:lnTo>
                    <a:pt x="646" y="151"/>
                  </a:lnTo>
                  <a:lnTo>
                    <a:pt x="646" y="122"/>
                  </a:lnTo>
                  <a:lnTo>
                    <a:pt x="244" y="122"/>
                  </a:lnTo>
                  <a:lnTo>
                    <a:pt x="244" y="94"/>
                  </a:lnTo>
                  <a:lnTo>
                    <a:pt x="166" y="94"/>
                  </a:lnTo>
                  <a:lnTo>
                    <a:pt x="166" y="65"/>
                  </a:lnTo>
                  <a:lnTo>
                    <a:pt x="133" y="65"/>
                  </a:lnTo>
                  <a:lnTo>
                    <a:pt x="133" y="34"/>
                  </a:lnTo>
                  <a:lnTo>
                    <a:pt x="65" y="34"/>
                  </a:lnTo>
                  <a:lnTo>
                    <a:pt x="65" y="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2" name="Line 55">
              <a:extLst>
                <a:ext uri="{FF2B5EF4-FFF2-40B4-BE49-F238E27FC236}">
                  <a16:creationId xmlns:a16="http://schemas.microsoft.com/office/drawing/2014/main" id="{C192EB44-C251-07AC-C91E-F1F4B82043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62083" y="2696288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3" name="Line 56">
              <a:extLst>
                <a:ext uri="{FF2B5EF4-FFF2-40B4-BE49-F238E27FC236}">
                  <a16:creationId xmlns:a16="http://schemas.microsoft.com/office/drawing/2014/main" id="{274C74FD-0200-7E43-3248-7A3C3C88C5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45570" y="2723147"/>
              <a:ext cx="33025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4" name="Line 57">
              <a:extLst>
                <a:ext uri="{FF2B5EF4-FFF2-40B4-BE49-F238E27FC236}">
                  <a16:creationId xmlns:a16="http://schemas.microsoft.com/office/drawing/2014/main" id="{C4FEE592-8B36-1217-2178-3889D770BC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39220" y="2696288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5" name="Line 58">
              <a:extLst>
                <a:ext uri="{FF2B5EF4-FFF2-40B4-BE49-F238E27FC236}">
                  <a16:creationId xmlns:a16="http://schemas.microsoft.com/office/drawing/2014/main" id="{85A209DE-6CBD-2554-DE31-6EBB435AC3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22707" y="2723147"/>
              <a:ext cx="36835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6" name="Line 59">
              <a:extLst>
                <a:ext uri="{FF2B5EF4-FFF2-40B4-BE49-F238E27FC236}">
                  <a16:creationId xmlns:a16="http://schemas.microsoft.com/office/drawing/2014/main" id="{E362C788-3A2C-075D-2DE8-D3945A3DFA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5158" y="2696288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7" name="Line 60">
              <a:extLst>
                <a:ext uri="{FF2B5EF4-FFF2-40B4-BE49-F238E27FC236}">
                  <a16:creationId xmlns:a16="http://schemas.microsoft.com/office/drawing/2014/main" id="{59DF2010-7DFD-5F0A-A56E-21B9A25622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88646" y="2723147"/>
              <a:ext cx="33025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8" name="Line 61">
              <a:extLst>
                <a:ext uri="{FF2B5EF4-FFF2-40B4-BE49-F238E27FC236}">
                  <a16:creationId xmlns:a16="http://schemas.microsoft.com/office/drawing/2014/main" id="{0C96E5C2-6733-506E-DE43-B4566788BD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8322" y="2696288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9" name="Line 62">
              <a:extLst>
                <a:ext uri="{FF2B5EF4-FFF2-40B4-BE49-F238E27FC236}">
                  <a16:creationId xmlns:a16="http://schemas.microsoft.com/office/drawing/2014/main" id="{C7EBAF78-1D20-4C13-0F08-CEE50EDD3E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51810" y="2723147"/>
              <a:ext cx="36835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0" name="Line 63">
              <a:extLst>
                <a:ext uri="{FF2B5EF4-FFF2-40B4-BE49-F238E27FC236}">
                  <a16:creationId xmlns:a16="http://schemas.microsoft.com/office/drawing/2014/main" id="{C231489A-679F-9E3E-C068-8E1CD32AD5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6016" y="2413365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1" name="Line 64">
              <a:extLst>
                <a:ext uri="{FF2B5EF4-FFF2-40B4-BE49-F238E27FC236}">
                  <a16:creationId xmlns:a16="http://schemas.microsoft.com/office/drawing/2014/main" id="{EAC7589C-F86E-EE66-C34D-12FFABA3E0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45693" y="2442015"/>
              <a:ext cx="36835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2" name="Line 65">
              <a:extLst>
                <a:ext uri="{FF2B5EF4-FFF2-40B4-BE49-F238E27FC236}">
                  <a16:creationId xmlns:a16="http://schemas.microsoft.com/office/drawing/2014/main" id="{B6A5DA8A-AB4E-88DA-4268-44113F98B0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4539" y="2413365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3" name="Line 66">
              <a:extLst>
                <a:ext uri="{FF2B5EF4-FFF2-40B4-BE49-F238E27FC236}">
                  <a16:creationId xmlns:a16="http://schemas.microsoft.com/office/drawing/2014/main" id="{E2C8AA96-6603-9695-0590-528B5EAE34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78027" y="2442015"/>
              <a:ext cx="35565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4" name="Line 67">
              <a:extLst>
                <a:ext uri="{FF2B5EF4-FFF2-40B4-BE49-F238E27FC236}">
                  <a16:creationId xmlns:a16="http://schemas.microsoft.com/office/drawing/2014/main" id="{20B401E1-B4F8-339E-4744-A8DFBF5F5B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8283" y="2413365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5" name="Line 68">
              <a:extLst>
                <a:ext uri="{FF2B5EF4-FFF2-40B4-BE49-F238E27FC236}">
                  <a16:creationId xmlns:a16="http://schemas.microsoft.com/office/drawing/2014/main" id="{D0FB3300-590D-E93E-0A2B-560154B897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41770" y="2442015"/>
              <a:ext cx="36835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6" name="Line 69">
              <a:extLst>
                <a:ext uri="{FF2B5EF4-FFF2-40B4-BE49-F238E27FC236}">
                  <a16:creationId xmlns:a16="http://schemas.microsoft.com/office/drawing/2014/main" id="{0780E07F-B72A-3E5E-5BDC-6E71121177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1770" y="2413365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7" name="Line 70">
              <a:extLst>
                <a:ext uri="{FF2B5EF4-FFF2-40B4-BE49-F238E27FC236}">
                  <a16:creationId xmlns:a16="http://schemas.microsoft.com/office/drawing/2014/main" id="{FD954426-F1C1-695E-95E1-08A17BA649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5257" y="2442015"/>
              <a:ext cx="33025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8" name="Line 71">
              <a:extLst>
                <a:ext uri="{FF2B5EF4-FFF2-40B4-BE49-F238E27FC236}">
                  <a16:creationId xmlns:a16="http://schemas.microsoft.com/office/drawing/2014/main" id="{4A5C33AE-F314-8F2D-CAE3-C3D763B644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1681" y="2413365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9" name="Line 72">
              <a:extLst>
                <a:ext uri="{FF2B5EF4-FFF2-40B4-BE49-F238E27FC236}">
                  <a16:creationId xmlns:a16="http://schemas.microsoft.com/office/drawing/2014/main" id="{B73E9582-5C4F-7BE3-3636-65D9B4D6C4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5168" y="2442015"/>
              <a:ext cx="33025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0" name="Line 73">
              <a:extLst>
                <a:ext uri="{FF2B5EF4-FFF2-40B4-BE49-F238E27FC236}">
                  <a16:creationId xmlns:a16="http://schemas.microsoft.com/office/drawing/2014/main" id="{F6052413-B6D7-58BF-35E5-A26B8F509F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5792" y="2298764"/>
              <a:ext cx="0" cy="48348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1" name="Line 74">
              <a:extLst>
                <a:ext uri="{FF2B5EF4-FFF2-40B4-BE49-F238E27FC236}">
                  <a16:creationId xmlns:a16="http://schemas.microsoft.com/office/drawing/2014/main" id="{E8656142-7FA1-7E44-DC0E-5B5A8E852E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45469" y="2322041"/>
              <a:ext cx="36835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2" name="Line 75">
              <a:extLst>
                <a:ext uri="{FF2B5EF4-FFF2-40B4-BE49-F238E27FC236}">
                  <a16:creationId xmlns:a16="http://schemas.microsoft.com/office/drawing/2014/main" id="{CE27C068-DA6F-E297-2D63-7EB56D329F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1497" y="2298764"/>
              <a:ext cx="0" cy="48348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3" name="Line 76">
              <a:extLst>
                <a:ext uri="{FF2B5EF4-FFF2-40B4-BE49-F238E27FC236}">
                  <a16:creationId xmlns:a16="http://schemas.microsoft.com/office/drawing/2014/main" id="{1B4A1384-8365-EEF4-FF1A-74DADEAE69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14985" y="2322041"/>
              <a:ext cx="33025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4" name="Line 77">
              <a:extLst>
                <a:ext uri="{FF2B5EF4-FFF2-40B4-BE49-F238E27FC236}">
                  <a16:creationId xmlns:a16="http://schemas.microsoft.com/office/drawing/2014/main" id="{28F17285-41F6-2E46-3539-15D90C5418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2839" y="2298764"/>
              <a:ext cx="0" cy="48348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5" name="Line 78">
              <a:extLst>
                <a:ext uri="{FF2B5EF4-FFF2-40B4-BE49-F238E27FC236}">
                  <a16:creationId xmlns:a16="http://schemas.microsoft.com/office/drawing/2014/main" id="{10A077BD-602F-698F-1D1B-7A113F0A76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06326" y="2322041"/>
              <a:ext cx="36835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6" name="Line 79">
              <a:extLst>
                <a:ext uri="{FF2B5EF4-FFF2-40B4-BE49-F238E27FC236}">
                  <a16:creationId xmlns:a16="http://schemas.microsoft.com/office/drawing/2014/main" id="{536338A2-7A68-C824-41AF-1923A41FA0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1781" y="2298764"/>
              <a:ext cx="0" cy="48348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7" name="Line 80">
              <a:extLst>
                <a:ext uri="{FF2B5EF4-FFF2-40B4-BE49-F238E27FC236}">
                  <a16:creationId xmlns:a16="http://schemas.microsoft.com/office/drawing/2014/main" id="{B736837D-A6E8-0970-DF69-3DE2635FC3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23998" y="2322041"/>
              <a:ext cx="36835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8" name="Line 81">
              <a:extLst>
                <a:ext uri="{FF2B5EF4-FFF2-40B4-BE49-F238E27FC236}">
                  <a16:creationId xmlns:a16="http://schemas.microsoft.com/office/drawing/2014/main" id="{1878E6A7-004E-9CDC-660D-0EDABBDA02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8917" y="2298764"/>
              <a:ext cx="0" cy="48348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9" name="Line 82">
              <a:extLst>
                <a:ext uri="{FF2B5EF4-FFF2-40B4-BE49-F238E27FC236}">
                  <a16:creationId xmlns:a16="http://schemas.microsoft.com/office/drawing/2014/main" id="{966BBA1A-E54B-82A5-44C6-BA54757105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2404" y="2322041"/>
              <a:ext cx="35565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0" name="Line 83">
              <a:extLst>
                <a:ext uri="{FF2B5EF4-FFF2-40B4-BE49-F238E27FC236}">
                  <a16:creationId xmlns:a16="http://schemas.microsoft.com/office/drawing/2014/main" id="{44D50B82-8B61-E5A2-00CD-9DDC5274B6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2566" y="2298764"/>
              <a:ext cx="0" cy="48348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1" name="Line 84">
              <a:extLst>
                <a:ext uri="{FF2B5EF4-FFF2-40B4-BE49-F238E27FC236}">
                  <a16:creationId xmlns:a16="http://schemas.microsoft.com/office/drawing/2014/main" id="{022BE9CD-A414-ED72-B628-92B16D521D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96054" y="2322041"/>
              <a:ext cx="34295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2" name="Line 85">
              <a:extLst>
                <a:ext uri="{FF2B5EF4-FFF2-40B4-BE49-F238E27FC236}">
                  <a16:creationId xmlns:a16="http://schemas.microsoft.com/office/drawing/2014/main" id="{2FE751D9-AE50-4332-A68C-C6EB40B1B0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8432" y="2298764"/>
              <a:ext cx="0" cy="48348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3" name="Line 86">
              <a:extLst>
                <a:ext uri="{FF2B5EF4-FFF2-40B4-BE49-F238E27FC236}">
                  <a16:creationId xmlns:a16="http://schemas.microsoft.com/office/drawing/2014/main" id="{10E00D21-E6EE-A31B-D2B0-00D0F66D8A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0650" y="2322041"/>
              <a:ext cx="36835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4" name="Line 87">
              <a:extLst>
                <a:ext uri="{FF2B5EF4-FFF2-40B4-BE49-F238E27FC236}">
                  <a16:creationId xmlns:a16="http://schemas.microsoft.com/office/drawing/2014/main" id="{009BC112-9F09-C748-372C-4EE137AC74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5479" y="2234300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5" name="Line 88">
              <a:extLst>
                <a:ext uri="{FF2B5EF4-FFF2-40B4-BE49-F238E27FC236}">
                  <a16:creationId xmlns:a16="http://schemas.microsoft.com/office/drawing/2014/main" id="{07B1B26C-82EB-F77A-A07A-E765E1D710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28967" y="2259369"/>
              <a:ext cx="33025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6" name="Line 89">
              <a:extLst>
                <a:ext uri="{FF2B5EF4-FFF2-40B4-BE49-F238E27FC236}">
                  <a16:creationId xmlns:a16="http://schemas.microsoft.com/office/drawing/2014/main" id="{BE68760B-A401-F88B-0828-AEA34AB707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29089" y="1790218"/>
              <a:ext cx="0" cy="48348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7" name="Line 90">
              <a:extLst>
                <a:ext uri="{FF2B5EF4-FFF2-40B4-BE49-F238E27FC236}">
                  <a16:creationId xmlns:a16="http://schemas.microsoft.com/office/drawing/2014/main" id="{34868A40-175C-8D03-AABF-7118C55E60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12576" y="1813496"/>
              <a:ext cx="33025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8" name="Line 91">
              <a:extLst>
                <a:ext uri="{FF2B5EF4-FFF2-40B4-BE49-F238E27FC236}">
                  <a16:creationId xmlns:a16="http://schemas.microsoft.com/office/drawing/2014/main" id="{8F5F435E-4206-A4BD-4DE0-DECE73A2F0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0916" y="1790218"/>
              <a:ext cx="0" cy="48348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9" name="Line 92">
              <a:extLst>
                <a:ext uri="{FF2B5EF4-FFF2-40B4-BE49-F238E27FC236}">
                  <a16:creationId xmlns:a16="http://schemas.microsoft.com/office/drawing/2014/main" id="{0A5B9805-A693-E78F-DD31-DE359C87DA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34403" y="1813496"/>
              <a:ext cx="36835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0" name="Line 93">
              <a:extLst>
                <a:ext uri="{FF2B5EF4-FFF2-40B4-BE49-F238E27FC236}">
                  <a16:creationId xmlns:a16="http://schemas.microsoft.com/office/drawing/2014/main" id="{61FCDB73-9A00-0297-49E8-07D29F91B3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6782" y="1738289"/>
              <a:ext cx="0" cy="5193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1" name="Line 94">
              <a:extLst>
                <a:ext uri="{FF2B5EF4-FFF2-40B4-BE49-F238E27FC236}">
                  <a16:creationId xmlns:a16="http://schemas.microsoft.com/office/drawing/2014/main" id="{0093B9D5-0F50-EFD4-613D-A19941220A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9000" y="1763358"/>
              <a:ext cx="34295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1B5743D6-A35B-3B66-2CAE-A49B0D0BBC20}"/>
              </a:ext>
            </a:extLst>
          </p:cNvPr>
          <p:cNvSpPr/>
          <p:nvPr/>
        </p:nvSpPr>
        <p:spPr>
          <a:xfrm>
            <a:off x="912190" y="1502791"/>
            <a:ext cx="36471" cy="15052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4BAB2AE4-CC5B-6684-9E0C-ADF86E618712}"/>
              </a:ext>
            </a:extLst>
          </p:cNvPr>
          <p:cNvSpPr/>
          <p:nvPr/>
        </p:nvSpPr>
        <p:spPr>
          <a:xfrm>
            <a:off x="912190" y="1716368"/>
            <a:ext cx="36471" cy="15052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Freeform: Shape 245">
            <a:extLst>
              <a:ext uri="{FF2B5EF4-FFF2-40B4-BE49-F238E27FC236}">
                <a16:creationId xmlns:a16="http://schemas.microsoft.com/office/drawing/2014/main" id="{AC48E091-83C3-9A68-284E-559C33398D18}"/>
              </a:ext>
            </a:extLst>
          </p:cNvPr>
          <p:cNvSpPr/>
          <p:nvPr/>
        </p:nvSpPr>
        <p:spPr>
          <a:xfrm>
            <a:off x="912190" y="1930096"/>
            <a:ext cx="36471" cy="15052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Freeform: Shape 246">
            <a:extLst>
              <a:ext uri="{FF2B5EF4-FFF2-40B4-BE49-F238E27FC236}">
                <a16:creationId xmlns:a16="http://schemas.microsoft.com/office/drawing/2014/main" id="{BBF8631F-59C1-8E2D-4FFD-FE30BAA45EB5}"/>
              </a:ext>
            </a:extLst>
          </p:cNvPr>
          <p:cNvSpPr/>
          <p:nvPr/>
        </p:nvSpPr>
        <p:spPr>
          <a:xfrm>
            <a:off x="912190" y="2143822"/>
            <a:ext cx="36471" cy="15052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Freeform: Shape 247">
            <a:extLst>
              <a:ext uri="{FF2B5EF4-FFF2-40B4-BE49-F238E27FC236}">
                <a16:creationId xmlns:a16="http://schemas.microsoft.com/office/drawing/2014/main" id="{D6F97FA6-B8DA-4BE0-C704-80739EC7C557}"/>
              </a:ext>
            </a:extLst>
          </p:cNvPr>
          <p:cNvSpPr/>
          <p:nvPr/>
        </p:nvSpPr>
        <p:spPr>
          <a:xfrm>
            <a:off x="912190" y="2357399"/>
            <a:ext cx="36471" cy="15052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Freeform: Shape 248">
            <a:extLst>
              <a:ext uri="{FF2B5EF4-FFF2-40B4-BE49-F238E27FC236}">
                <a16:creationId xmlns:a16="http://schemas.microsoft.com/office/drawing/2014/main" id="{A567A55C-6698-0983-78A2-A5FA544F6926}"/>
              </a:ext>
            </a:extLst>
          </p:cNvPr>
          <p:cNvSpPr/>
          <p:nvPr/>
        </p:nvSpPr>
        <p:spPr>
          <a:xfrm>
            <a:off x="912190" y="2571126"/>
            <a:ext cx="36471" cy="15052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0" name="Freeform: Shape 249">
            <a:extLst>
              <a:ext uri="{FF2B5EF4-FFF2-40B4-BE49-F238E27FC236}">
                <a16:creationId xmlns:a16="http://schemas.microsoft.com/office/drawing/2014/main" id="{9186C69F-63D3-EAA6-EA3A-ED1C2CBB1A02}"/>
              </a:ext>
            </a:extLst>
          </p:cNvPr>
          <p:cNvSpPr/>
          <p:nvPr/>
        </p:nvSpPr>
        <p:spPr>
          <a:xfrm>
            <a:off x="912190" y="2998430"/>
            <a:ext cx="36471" cy="15052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1" name="Freeform: Shape 250">
            <a:extLst>
              <a:ext uri="{FF2B5EF4-FFF2-40B4-BE49-F238E27FC236}">
                <a16:creationId xmlns:a16="http://schemas.microsoft.com/office/drawing/2014/main" id="{F4E465EE-2345-7117-DE93-1CBD699347BB}"/>
              </a:ext>
            </a:extLst>
          </p:cNvPr>
          <p:cNvSpPr/>
          <p:nvPr/>
        </p:nvSpPr>
        <p:spPr>
          <a:xfrm>
            <a:off x="912190" y="3212157"/>
            <a:ext cx="36471" cy="15052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2" name="Freeform: Shape 251">
            <a:extLst>
              <a:ext uri="{FF2B5EF4-FFF2-40B4-BE49-F238E27FC236}">
                <a16:creationId xmlns:a16="http://schemas.microsoft.com/office/drawing/2014/main" id="{9143A59C-7FF3-4752-70E5-1DB8A1EABC95}"/>
              </a:ext>
            </a:extLst>
          </p:cNvPr>
          <p:cNvSpPr/>
          <p:nvPr/>
        </p:nvSpPr>
        <p:spPr>
          <a:xfrm>
            <a:off x="912190" y="3425733"/>
            <a:ext cx="36471" cy="15052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3" name="Freeform: Shape 252">
            <a:extLst>
              <a:ext uri="{FF2B5EF4-FFF2-40B4-BE49-F238E27FC236}">
                <a16:creationId xmlns:a16="http://schemas.microsoft.com/office/drawing/2014/main" id="{4BEA4D46-BCB0-4948-588D-6CF1C2C6C8E1}"/>
              </a:ext>
            </a:extLst>
          </p:cNvPr>
          <p:cNvSpPr/>
          <p:nvPr/>
        </p:nvSpPr>
        <p:spPr>
          <a:xfrm>
            <a:off x="912190" y="3639460"/>
            <a:ext cx="36471" cy="15052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4" name="Freeform: Shape 253">
            <a:extLst>
              <a:ext uri="{FF2B5EF4-FFF2-40B4-BE49-F238E27FC236}">
                <a16:creationId xmlns:a16="http://schemas.microsoft.com/office/drawing/2014/main" id="{7DA4B2ED-0BFD-E153-6BD2-F103373C03FA}"/>
              </a:ext>
            </a:extLst>
          </p:cNvPr>
          <p:cNvSpPr/>
          <p:nvPr/>
        </p:nvSpPr>
        <p:spPr>
          <a:xfrm>
            <a:off x="912190" y="2784853"/>
            <a:ext cx="36471" cy="15052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Freeform: Shape 254">
            <a:extLst>
              <a:ext uri="{FF2B5EF4-FFF2-40B4-BE49-F238E27FC236}">
                <a16:creationId xmlns:a16="http://schemas.microsoft.com/office/drawing/2014/main" id="{3D0061DD-9C7F-2C88-EEFF-199747BC2BEE}"/>
              </a:ext>
            </a:extLst>
          </p:cNvPr>
          <p:cNvSpPr/>
          <p:nvPr/>
        </p:nvSpPr>
        <p:spPr>
          <a:xfrm>
            <a:off x="948660" y="3639461"/>
            <a:ext cx="11257" cy="48766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Freeform: Shape 255">
            <a:extLst>
              <a:ext uri="{FF2B5EF4-FFF2-40B4-BE49-F238E27FC236}">
                <a16:creationId xmlns:a16="http://schemas.microsoft.com/office/drawing/2014/main" id="{74C25ED5-9A7A-4C0C-2209-293E1D265ED9}"/>
              </a:ext>
            </a:extLst>
          </p:cNvPr>
          <p:cNvSpPr/>
          <p:nvPr/>
        </p:nvSpPr>
        <p:spPr>
          <a:xfrm>
            <a:off x="2033738" y="3639461"/>
            <a:ext cx="11257" cy="48766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445912CE-FAAC-3071-63E7-78F787435788}"/>
              </a:ext>
            </a:extLst>
          </p:cNvPr>
          <p:cNvSpPr/>
          <p:nvPr/>
        </p:nvSpPr>
        <p:spPr>
          <a:xfrm>
            <a:off x="1219929" y="3639461"/>
            <a:ext cx="11257" cy="48766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F7ECFB44-01BA-FFD9-BDDC-56B94CF51AA7}"/>
              </a:ext>
            </a:extLst>
          </p:cNvPr>
          <p:cNvSpPr/>
          <p:nvPr/>
        </p:nvSpPr>
        <p:spPr>
          <a:xfrm>
            <a:off x="3118816" y="3639461"/>
            <a:ext cx="11257" cy="48766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Freeform: Shape 258">
            <a:extLst>
              <a:ext uri="{FF2B5EF4-FFF2-40B4-BE49-F238E27FC236}">
                <a16:creationId xmlns:a16="http://schemas.microsoft.com/office/drawing/2014/main" id="{A9A1DFEB-30FC-2941-4D8E-2068A13DDB08}"/>
              </a:ext>
            </a:extLst>
          </p:cNvPr>
          <p:cNvSpPr/>
          <p:nvPr/>
        </p:nvSpPr>
        <p:spPr>
          <a:xfrm>
            <a:off x="2576276" y="3639461"/>
            <a:ext cx="11257" cy="48766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Freeform: Shape 259">
            <a:extLst>
              <a:ext uri="{FF2B5EF4-FFF2-40B4-BE49-F238E27FC236}">
                <a16:creationId xmlns:a16="http://schemas.microsoft.com/office/drawing/2014/main" id="{CBE1B395-85EC-3F0E-4626-49DB0D615713}"/>
              </a:ext>
            </a:extLst>
          </p:cNvPr>
          <p:cNvSpPr/>
          <p:nvPr/>
        </p:nvSpPr>
        <p:spPr>
          <a:xfrm>
            <a:off x="3661355" y="3639461"/>
            <a:ext cx="11257" cy="48766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Freeform: Shape 260">
            <a:extLst>
              <a:ext uri="{FF2B5EF4-FFF2-40B4-BE49-F238E27FC236}">
                <a16:creationId xmlns:a16="http://schemas.microsoft.com/office/drawing/2014/main" id="{8CC3960D-9BBD-215C-6EA1-62708EA66D8D}"/>
              </a:ext>
            </a:extLst>
          </p:cNvPr>
          <p:cNvSpPr/>
          <p:nvPr/>
        </p:nvSpPr>
        <p:spPr>
          <a:xfrm>
            <a:off x="4203894" y="3639461"/>
            <a:ext cx="11257" cy="48766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Freeform: Shape 261">
            <a:extLst>
              <a:ext uri="{FF2B5EF4-FFF2-40B4-BE49-F238E27FC236}">
                <a16:creationId xmlns:a16="http://schemas.microsoft.com/office/drawing/2014/main" id="{D1806A41-9C8B-5B08-5C0F-016D16032072}"/>
              </a:ext>
            </a:extLst>
          </p:cNvPr>
          <p:cNvSpPr/>
          <p:nvPr/>
        </p:nvSpPr>
        <p:spPr>
          <a:xfrm>
            <a:off x="4475163" y="3639461"/>
            <a:ext cx="11257" cy="48766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Freeform: Shape 262">
            <a:extLst>
              <a:ext uri="{FF2B5EF4-FFF2-40B4-BE49-F238E27FC236}">
                <a16:creationId xmlns:a16="http://schemas.microsoft.com/office/drawing/2014/main" id="{83417DD2-5B94-1879-8606-A8C9D3C4F3C3}"/>
              </a:ext>
            </a:extLst>
          </p:cNvPr>
          <p:cNvSpPr/>
          <p:nvPr/>
        </p:nvSpPr>
        <p:spPr>
          <a:xfrm>
            <a:off x="4746433" y="3639461"/>
            <a:ext cx="11257" cy="48766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4" name="Freeform: Shape 263">
            <a:extLst>
              <a:ext uri="{FF2B5EF4-FFF2-40B4-BE49-F238E27FC236}">
                <a16:creationId xmlns:a16="http://schemas.microsoft.com/office/drawing/2014/main" id="{6D5F39ED-551A-1BA8-5150-2F12E924ABC5}"/>
              </a:ext>
            </a:extLst>
          </p:cNvPr>
          <p:cNvSpPr/>
          <p:nvPr/>
        </p:nvSpPr>
        <p:spPr>
          <a:xfrm>
            <a:off x="5017701" y="3639461"/>
            <a:ext cx="11257" cy="48766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Freeform: Shape 264">
            <a:extLst>
              <a:ext uri="{FF2B5EF4-FFF2-40B4-BE49-F238E27FC236}">
                <a16:creationId xmlns:a16="http://schemas.microsoft.com/office/drawing/2014/main" id="{F069B678-E6F5-D296-4242-3C22F8B65CC3}"/>
              </a:ext>
            </a:extLst>
          </p:cNvPr>
          <p:cNvSpPr/>
          <p:nvPr/>
        </p:nvSpPr>
        <p:spPr>
          <a:xfrm>
            <a:off x="5288973" y="3639461"/>
            <a:ext cx="11257" cy="48766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79AE919F-6C3B-457D-AE83-76EDC09286C9}"/>
              </a:ext>
            </a:extLst>
          </p:cNvPr>
          <p:cNvSpPr txBox="1"/>
          <p:nvPr/>
        </p:nvSpPr>
        <p:spPr>
          <a:xfrm>
            <a:off x="825764" y="3661521"/>
            <a:ext cx="245790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743719E6-9868-4879-F4C8-92B6DF367174}"/>
              </a:ext>
            </a:extLst>
          </p:cNvPr>
          <p:cNvSpPr txBox="1"/>
          <p:nvPr/>
        </p:nvSpPr>
        <p:spPr>
          <a:xfrm>
            <a:off x="1097033" y="3661521"/>
            <a:ext cx="245790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74FB1725-7A28-6DF2-6634-0950A79699DF}"/>
              </a:ext>
            </a:extLst>
          </p:cNvPr>
          <p:cNvSpPr txBox="1"/>
          <p:nvPr/>
        </p:nvSpPr>
        <p:spPr>
          <a:xfrm>
            <a:off x="1366008" y="3661521"/>
            <a:ext cx="245790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4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D6399DBA-284B-CE65-CC7A-D29521554D6C}"/>
              </a:ext>
            </a:extLst>
          </p:cNvPr>
          <p:cNvSpPr txBox="1"/>
          <p:nvPr/>
        </p:nvSpPr>
        <p:spPr>
          <a:xfrm>
            <a:off x="1633473" y="3661521"/>
            <a:ext cx="245790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6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ED2D30EF-272A-796C-7989-36997B25CA8D}"/>
              </a:ext>
            </a:extLst>
          </p:cNvPr>
          <p:cNvSpPr txBox="1"/>
          <p:nvPr/>
        </p:nvSpPr>
        <p:spPr>
          <a:xfrm>
            <a:off x="1907449" y="3661521"/>
            <a:ext cx="245790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8</a:t>
            </a: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C56F7DD4-6772-0903-C3ED-37E46F2440AB}"/>
              </a:ext>
            </a:extLst>
          </p:cNvPr>
          <p:cNvSpPr txBox="1"/>
          <p:nvPr/>
        </p:nvSpPr>
        <p:spPr>
          <a:xfrm>
            <a:off x="2416330" y="3661521"/>
            <a:ext cx="319137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12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84EF8FBE-82CF-AD85-E7FD-DB025B66AE89}"/>
              </a:ext>
            </a:extLst>
          </p:cNvPr>
          <p:cNvSpPr txBox="1"/>
          <p:nvPr/>
        </p:nvSpPr>
        <p:spPr>
          <a:xfrm>
            <a:off x="2684075" y="3661521"/>
            <a:ext cx="319137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14</a:t>
            </a: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002F353A-82EE-3AC8-71C8-6F7C8B468B63}"/>
              </a:ext>
            </a:extLst>
          </p:cNvPr>
          <p:cNvSpPr txBox="1"/>
          <p:nvPr/>
        </p:nvSpPr>
        <p:spPr>
          <a:xfrm>
            <a:off x="2966980" y="3661521"/>
            <a:ext cx="319137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16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3FDA171E-92D7-778C-9B62-F71D2D65DEE8}"/>
              </a:ext>
            </a:extLst>
          </p:cNvPr>
          <p:cNvSpPr txBox="1"/>
          <p:nvPr/>
        </p:nvSpPr>
        <p:spPr>
          <a:xfrm>
            <a:off x="4047092" y="3661521"/>
            <a:ext cx="319137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24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E24903A0-B09D-45D8-7983-63C8C9A1A23F}"/>
              </a:ext>
            </a:extLst>
          </p:cNvPr>
          <p:cNvSpPr txBox="1"/>
          <p:nvPr/>
        </p:nvSpPr>
        <p:spPr>
          <a:xfrm>
            <a:off x="4315641" y="3661521"/>
            <a:ext cx="319137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26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1873C7F9-5C53-62DB-E27F-58A2DC90BB84}"/>
              </a:ext>
            </a:extLst>
          </p:cNvPr>
          <p:cNvSpPr txBox="1"/>
          <p:nvPr/>
        </p:nvSpPr>
        <p:spPr>
          <a:xfrm>
            <a:off x="4855460" y="3661521"/>
            <a:ext cx="319137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30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5E621C88-D81D-5501-45EE-6004C2BF35B1}"/>
              </a:ext>
            </a:extLst>
          </p:cNvPr>
          <p:cNvSpPr txBox="1"/>
          <p:nvPr/>
        </p:nvSpPr>
        <p:spPr>
          <a:xfrm>
            <a:off x="5129293" y="3661521"/>
            <a:ext cx="319137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32</a:t>
            </a:r>
          </a:p>
        </p:txBody>
      </p: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50608D03-7830-9C25-3C5E-C6A556981EC4}"/>
              </a:ext>
            </a:extLst>
          </p:cNvPr>
          <p:cNvCxnSpPr>
            <a:cxnSpLocks/>
          </p:cNvCxnSpPr>
          <p:nvPr/>
        </p:nvCxnSpPr>
        <p:spPr>
          <a:xfrm>
            <a:off x="2578559" y="2142020"/>
            <a:ext cx="0" cy="149744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F8206B7D-23EF-8839-35C3-E7511116FC7A}"/>
              </a:ext>
            </a:extLst>
          </p:cNvPr>
          <p:cNvCxnSpPr>
            <a:cxnSpLocks/>
          </p:cNvCxnSpPr>
          <p:nvPr/>
        </p:nvCxnSpPr>
        <p:spPr>
          <a:xfrm>
            <a:off x="3389389" y="2202917"/>
            <a:ext cx="0" cy="144407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8" name="TextBox 287">
            <a:extLst>
              <a:ext uri="{FF2B5EF4-FFF2-40B4-BE49-F238E27FC236}">
                <a16:creationId xmlns:a16="http://schemas.microsoft.com/office/drawing/2014/main" id="{ABDD43F8-4CD6-C26F-2BA7-63A296CEE23D}"/>
              </a:ext>
            </a:extLst>
          </p:cNvPr>
          <p:cNvSpPr txBox="1"/>
          <p:nvPr/>
        </p:nvSpPr>
        <p:spPr>
          <a:xfrm>
            <a:off x="3228006" y="3661521"/>
            <a:ext cx="319137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18</a:t>
            </a: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98C896A9-6360-BA1A-7DD7-6D148F84A04E}"/>
              </a:ext>
            </a:extLst>
          </p:cNvPr>
          <p:cNvSpPr txBox="1"/>
          <p:nvPr/>
        </p:nvSpPr>
        <p:spPr>
          <a:xfrm>
            <a:off x="3499805" y="3661521"/>
            <a:ext cx="319137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20</a:t>
            </a: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3DBCEC03-0546-69D9-5B8F-8D3272A3B58B}"/>
              </a:ext>
            </a:extLst>
          </p:cNvPr>
          <p:cNvSpPr txBox="1"/>
          <p:nvPr/>
        </p:nvSpPr>
        <p:spPr>
          <a:xfrm>
            <a:off x="3776326" y="3661521"/>
            <a:ext cx="319137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22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372D28D0-6784-114E-C580-59688A5315D1}"/>
              </a:ext>
            </a:extLst>
          </p:cNvPr>
          <p:cNvSpPr txBox="1"/>
          <p:nvPr/>
        </p:nvSpPr>
        <p:spPr>
          <a:xfrm>
            <a:off x="4584191" y="3661521"/>
            <a:ext cx="319137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28</a:t>
            </a:r>
          </a:p>
        </p:txBody>
      </p:sp>
      <p:sp>
        <p:nvSpPr>
          <p:cNvPr id="292" name="Freeform: Shape 291">
            <a:extLst>
              <a:ext uri="{FF2B5EF4-FFF2-40B4-BE49-F238E27FC236}">
                <a16:creationId xmlns:a16="http://schemas.microsoft.com/office/drawing/2014/main" id="{4087597E-3F40-A3C7-D51E-A82708211A8E}"/>
              </a:ext>
            </a:extLst>
          </p:cNvPr>
          <p:cNvSpPr/>
          <p:nvPr/>
        </p:nvSpPr>
        <p:spPr>
          <a:xfrm>
            <a:off x="1491198" y="3639461"/>
            <a:ext cx="11257" cy="48766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93" name="Freeform: Shape 292">
            <a:extLst>
              <a:ext uri="{FF2B5EF4-FFF2-40B4-BE49-F238E27FC236}">
                <a16:creationId xmlns:a16="http://schemas.microsoft.com/office/drawing/2014/main" id="{E333377B-B79E-896B-15FF-13A2AB72443E}"/>
              </a:ext>
            </a:extLst>
          </p:cNvPr>
          <p:cNvSpPr/>
          <p:nvPr/>
        </p:nvSpPr>
        <p:spPr>
          <a:xfrm>
            <a:off x="1762467" y="3639461"/>
            <a:ext cx="11257" cy="48766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94" name="Freeform: Shape 293">
            <a:extLst>
              <a:ext uri="{FF2B5EF4-FFF2-40B4-BE49-F238E27FC236}">
                <a16:creationId xmlns:a16="http://schemas.microsoft.com/office/drawing/2014/main" id="{85FB4AE4-47F9-2E4A-01DC-9B9545DFF7C7}"/>
              </a:ext>
            </a:extLst>
          </p:cNvPr>
          <p:cNvSpPr/>
          <p:nvPr/>
        </p:nvSpPr>
        <p:spPr>
          <a:xfrm>
            <a:off x="2305007" y="3639461"/>
            <a:ext cx="11257" cy="48766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Freeform: Shape 294">
            <a:extLst>
              <a:ext uri="{FF2B5EF4-FFF2-40B4-BE49-F238E27FC236}">
                <a16:creationId xmlns:a16="http://schemas.microsoft.com/office/drawing/2014/main" id="{C638AB20-08D1-AF9E-538B-812434FE9B20}"/>
              </a:ext>
            </a:extLst>
          </p:cNvPr>
          <p:cNvSpPr/>
          <p:nvPr/>
        </p:nvSpPr>
        <p:spPr>
          <a:xfrm>
            <a:off x="2847546" y="3639461"/>
            <a:ext cx="11257" cy="48766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Freeform: Shape 295">
            <a:extLst>
              <a:ext uri="{FF2B5EF4-FFF2-40B4-BE49-F238E27FC236}">
                <a16:creationId xmlns:a16="http://schemas.microsoft.com/office/drawing/2014/main" id="{875F1EF8-0899-9DE0-C08A-FC1759E29C4C}"/>
              </a:ext>
            </a:extLst>
          </p:cNvPr>
          <p:cNvSpPr/>
          <p:nvPr/>
        </p:nvSpPr>
        <p:spPr>
          <a:xfrm>
            <a:off x="3390086" y="3639461"/>
            <a:ext cx="11257" cy="48766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Freeform: Shape 296">
            <a:extLst>
              <a:ext uri="{FF2B5EF4-FFF2-40B4-BE49-F238E27FC236}">
                <a16:creationId xmlns:a16="http://schemas.microsoft.com/office/drawing/2014/main" id="{BB0FDB01-563D-A088-7655-7FCCFE041D1A}"/>
              </a:ext>
            </a:extLst>
          </p:cNvPr>
          <p:cNvSpPr/>
          <p:nvPr/>
        </p:nvSpPr>
        <p:spPr>
          <a:xfrm>
            <a:off x="3932623" y="3639461"/>
            <a:ext cx="11257" cy="48766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9BC3D0E2-A466-4C13-853A-BC9EAF184E7F}"/>
              </a:ext>
            </a:extLst>
          </p:cNvPr>
          <p:cNvSpPr txBox="1"/>
          <p:nvPr/>
        </p:nvSpPr>
        <p:spPr>
          <a:xfrm>
            <a:off x="2142044" y="3661521"/>
            <a:ext cx="319137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10</a:t>
            </a:r>
          </a:p>
        </p:txBody>
      </p:sp>
      <p:sp>
        <p:nvSpPr>
          <p:cNvPr id="344" name="Freeform: Shape 343">
            <a:extLst>
              <a:ext uri="{FF2B5EF4-FFF2-40B4-BE49-F238E27FC236}">
                <a16:creationId xmlns:a16="http://schemas.microsoft.com/office/drawing/2014/main" id="{C7093D86-5664-253F-F898-936C60ED5315}"/>
              </a:ext>
            </a:extLst>
          </p:cNvPr>
          <p:cNvSpPr/>
          <p:nvPr/>
        </p:nvSpPr>
        <p:spPr>
          <a:xfrm>
            <a:off x="948660" y="1502791"/>
            <a:ext cx="4340314" cy="2136667"/>
          </a:xfrm>
          <a:custGeom>
            <a:avLst/>
            <a:gdLst>
              <a:gd name="connsiteX0" fmla="*/ 0 w 5400435"/>
              <a:gd name="connsiteY0" fmla="*/ 0 h 1988292"/>
              <a:gd name="connsiteX1" fmla="*/ 0 w 5400435"/>
              <a:gd name="connsiteY1" fmla="*/ 1988292 h 1988292"/>
              <a:gd name="connsiteX2" fmla="*/ 5400435 w 5400435"/>
              <a:gd name="connsiteY2" fmla="*/ 1988292 h 198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0435" h="1988292">
                <a:moveTo>
                  <a:pt x="0" y="0"/>
                </a:moveTo>
                <a:lnTo>
                  <a:pt x="0" y="1988292"/>
                </a:lnTo>
                <a:lnTo>
                  <a:pt x="5400435" y="1988292"/>
                </a:lnTo>
              </a:path>
            </a:pathLst>
          </a:custGeom>
          <a:noFill/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7847E2AD-A068-9921-BB4A-B75082736F28}"/>
              </a:ext>
            </a:extLst>
          </p:cNvPr>
          <p:cNvSpPr txBox="1"/>
          <p:nvPr/>
        </p:nvSpPr>
        <p:spPr>
          <a:xfrm>
            <a:off x="705554" y="3520268"/>
            <a:ext cx="245790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BDD91C0F-AA88-6D88-002A-4FDC3386F98A}"/>
              </a:ext>
            </a:extLst>
          </p:cNvPr>
          <p:cNvSpPr txBox="1"/>
          <p:nvPr/>
        </p:nvSpPr>
        <p:spPr>
          <a:xfrm>
            <a:off x="632095" y="3306348"/>
            <a:ext cx="319137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10</a:t>
            </a:r>
          </a:p>
        </p:txBody>
      </p:sp>
      <p:sp>
        <p:nvSpPr>
          <p:cNvPr id="351" name="TextBox 350">
            <a:extLst>
              <a:ext uri="{FF2B5EF4-FFF2-40B4-BE49-F238E27FC236}">
                <a16:creationId xmlns:a16="http://schemas.microsoft.com/office/drawing/2014/main" id="{812AD463-69A5-EBA0-0919-75256D114435}"/>
              </a:ext>
            </a:extLst>
          </p:cNvPr>
          <p:cNvSpPr txBox="1"/>
          <p:nvPr/>
        </p:nvSpPr>
        <p:spPr>
          <a:xfrm>
            <a:off x="632095" y="3092425"/>
            <a:ext cx="319137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20</a:t>
            </a: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C2E4CDB3-2887-8DEA-4EE4-59BB2A064EB2}"/>
              </a:ext>
            </a:extLst>
          </p:cNvPr>
          <p:cNvSpPr txBox="1"/>
          <p:nvPr/>
        </p:nvSpPr>
        <p:spPr>
          <a:xfrm>
            <a:off x="632095" y="2878503"/>
            <a:ext cx="319137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30</a:t>
            </a: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EC58674E-5300-0A87-23F5-26AA0F022A02}"/>
              </a:ext>
            </a:extLst>
          </p:cNvPr>
          <p:cNvSpPr txBox="1"/>
          <p:nvPr/>
        </p:nvSpPr>
        <p:spPr>
          <a:xfrm>
            <a:off x="632095" y="2664581"/>
            <a:ext cx="319137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40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F9904719-4A03-51B4-5FB5-BD178210931C}"/>
              </a:ext>
            </a:extLst>
          </p:cNvPr>
          <p:cNvSpPr txBox="1"/>
          <p:nvPr/>
        </p:nvSpPr>
        <p:spPr>
          <a:xfrm>
            <a:off x="632095" y="2450659"/>
            <a:ext cx="319137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50</a:t>
            </a: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77F74436-4E89-B2E0-913F-7639EC8C500B}"/>
              </a:ext>
            </a:extLst>
          </p:cNvPr>
          <p:cNvSpPr txBox="1"/>
          <p:nvPr/>
        </p:nvSpPr>
        <p:spPr>
          <a:xfrm>
            <a:off x="632095" y="2236736"/>
            <a:ext cx="319137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60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EB0B3972-8CD3-7B51-B9A3-222A5C1CA14C}"/>
              </a:ext>
            </a:extLst>
          </p:cNvPr>
          <p:cNvSpPr txBox="1"/>
          <p:nvPr/>
        </p:nvSpPr>
        <p:spPr>
          <a:xfrm>
            <a:off x="632095" y="2022814"/>
            <a:ext cx="319137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70</a:t>
            </a: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12A2EB27-747F-767A-05D8-77EBA3987BFB}"/>
              </a:ext>
            </a:extLst>
          </p:cNvPr>
          <p:cNvSpPr txBox="1"/>
          <p:nvPr/>
        </p:nvSpPr>
        <p:spPr>
          <a:xfrm>
            <a:off x="632095" y="1808891"/>
            <a:ext cx="319137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80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6A33F8D8-F027-5224-944E-C6FC41FE5322}"/>
              </a:ext>
            </a:extLst>
          </p:cNvPr>
          <p:cNvSpPr txBox="1"/>
          <p:nvPr/>
        </p:nvSpPr>
        <p:spPr>
          <a:xfrm>
            <a:off x="632095" y="1594970"/>
            <a:ext cx="319137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90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2BBF4466-DFD9-5137-D69F-EC69F9D52F1D}"/>
              </a:ext>
            </a:extLst>
          </p:cNvPr>
          <p:cNvSpPr txBox="1"/>
          <p:nvPr/>
        </p:nvSpPr>
        <p:spPr>
          <a:xfrm>
            <a:off x="558749" y="1381047"/>
            <a:ext cx="392485" cy="229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100</a:t>
            </a:r>
          </a:p>
        </p:txBody>
      </p:sp>
      <p:sp>
        <p:nvSpPr>
          <p:cNvPr id="863" name="TextBox 862">
            <a:extLst>
              <a:ext uri="{FF2B5EF4-FFF2-40B4-BE49-F238E27FC236}">
                <a16:creationId xmlns:a16="http://schemas.microsoft.com/office/drawing/2014/main" id="{4F9AE3E3-3A1F-A8EE-7A3E-BADE1E6255B2}"/>
              </a:ext>
            </a:extLst>
          </p:cNvPr>
          <p:cNvSpPr txBox="1"/>
          <p:nvPr/>
        </p:nvSpPr>
        <p:spPr>
          <a:xfrm>
            <a:off x="4831906" y="2096476"/>
            <a:ext cx="661625" cy="1486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err="1">
                <a:ln/>
                <a:solidFill>
                  <a:srgbClr val="AE183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Durva+Ola</a:t>
            </a:r>
            <a:endParaRPr kumimoji="0" lang="en-GB" sz="1100" b="1" i="0" u="none" strike="noStrike" kern="1200" cap="none" spc="0" normalizeH="0" baseline="0" noProof="0">
              <a:ln/>
              <a:solidFill>
                <a:srgbClr val="AE183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864" name="TextBox 863">
            <a:extLst>
              <a:ext uri="{FF2B5EF4-FFF2-40B4-BE49-F238E27FC236}">
                <a16:creationId xmlns:a16="http://schemas.microsoft.com/office/drawing/2014/main" id="{684E3231-E044-3EAC-882A-37FB29D989BE}"/>
              </a:ext>
            </a:extLst>
          </p:cNvPr>
          <p:cNvSpPr txBox="1"/>
          <p:nvPr/>
        </p:nvSpPr>
        <p:spPr>
          <a:xfrm>
            <a:off x="4831334" y="2620000"/>
            <a:ext cx="374223" cy="1486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/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</a:t>
            </a:r>
          </a:p>
        </p:txBody>
      </p:sp>
      <p:sp>
        <p:nvSpPr>
          <p:cNvPr id="865" name="TextBox 864">
            <a:extLst>
              <a:ext uri="{FF2B5EF4-FFF2-40B4-BE49-F238E27FC236}">
                <a16:creationId xmlns:a16="http://schemas.microsoft.com/office/drawing/2014/main" id="{23B7AE9D-125C-8AE1-C82F-15EF7E95D11A}"/>
              </a:ext>
            </a:extLst>
          </p:cNvPr>
          <p:cNvSpPr txBox="1"/>
          <p:nvPr/>
        </p:nvSpPr>
        <p:spPr>
          <a:xfrm>
            <a:off x="4619214" y="2867952"/>
            <a:ext cx="468526" cy="1486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/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Control</a:t>
            </a:r>
          </a:p>
        </p:txBody>
      </p:sp>
      <p:sp>
        <p:nvSpPr>
          <p:cNvPr id="870" name="TextBox 869">
            <a:extLst>
              <a:ext uri="{FF2B5EF4-FFF2-40B4-BE49-F238E27FC236}">
                <a16:creationId xmlns:a16="http://schemas.microsoft.com/office/drawing/2014/main" id="{EAE62421-E771-DC9C-AFDF-210E7F4C7605}"/>
              </a:ext>
            </a:extLst>
          </p:cNvPr>
          <p:cNvSpPr txBox="1"/>
          <p:nvPr/>
        </p:nvSpPr>
        <p:spPr>
          <a:xfrm>
            <a:off x="3210916" y="1991229"/>
            <a:ext cx="372726" cy="14862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31.7%</a:t>
            </a:r>
          </a:p>
        </p:txBody>
      </p:sp>
      <p:sp>
        <p:nvSpPr>
          <p:cNvPr id="871" name="TextBox 870">
            <a:extLst>
              <a:ext uri="{FF2B5EF4-FFF2-40B4-BE49-F238E27FC236}">
                <a16:creationId xmlns:a16="http://schemas.microsoft.com/office/drawing/2014/main" id="{376D5B84-FAFD-32B9-856C-10E20422CCED}"/>
              </a:ext>
            </a:extLst>
          </p:cNvPr>
          <p:cNvSpPr txBox="1"/>
          <p:nvPr/>
        </p:nvSpPr>
        <p:spPr>
          <a:xfrm>
            <a:off x="3210917" y="1828463"/>
            <a:ext cx="372726" cy="14862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67.9%</a:t>
            </a:r>
          </a:p>
        </p:txBody>
      </p:sp>
      <p:sp>
        <p:nvSpPr>
          <p:cNvPr id="872" name="TextBox 871">
            <a:extLst>
              <a:ext uri="{FF2B5EF4-FFF2-40B4-BE49-F238E27FC236}">
                <a16:creationId xmlns:a16="http://schemas.microsoft.com/office/drawing/2014/main" id="{7C842B65-6CA7-5E7D-D82A-79434BF3A57F}"/>
              </a:ext>
            </a:extLst>
          </p:cNvPr>
          <p:cNvSpPr txBox="1"/>
          <p:nvPr/>
        </p:nvSpPr>
        <p:spPr>
          <a:xfrm>
            <a:off x="2296450" y="1940849"/>
            <a:ext cx="523343" cy="1704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43.3%</a:t>
            </a:r>
          </a:p>
        </p:txBody>
      </p:sp>
      <p:sp>
        <p:nvSpPr>
          <p:cNvPr id="873" name="TextBox 872">
            <a:extLst>
              <a:ext uri="{FF2B5EF4-FFF2-40B4-BE49-F238E27FC236}">
                <a16:creationId xmlns:a16="http://schemas.microsoft.com/office/drawing/2014/main" id="{636B0C0F-0C5A-6A35-A6AA-0F89B926FCF0}"/>
              </a:ext>
            </a:extLst>
          </p:cNvPr>
          <p:cNvSpPr txBox="1"/>
          <p:nvPr/>
        </p:nvSpPr>
        <p:spPr>
          <a:xfrm>
            <a:off x="2310866" y="1795974"/>
            <a:ext cx="508927" cy="1704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67.9%</a:t>
            </a:r>
          </a:p>
        </p:txBody>
      </p:sp>
      <p:sp>
        <p:nvSpPr>
          <p:cNvPr id="874" name="TextBox 873">
            <a:extLst>
              <a:ext uri="{FF2B5EF4-FFF2-40B4-BE49-F238E27FC236}">
                <a16:creationId xmlns:a16="http://schemas.microsoft.com/office/drawing/2014/main" id="{57B866F6-FC7B-3E35-C4CE-22EBADE5D831}"/>
              </a:ext>
            </a:extLst>
          </p:cNvPr>
          <p:cNvSpPr txBox="1"/>
          <p:nvPr/>
        </p:nvSpPr>
        <p:spPr>
          <a:xfrm>
            <a:off x="2257269" y="1651099"/>
            <a:ext cx="562526" cy="1704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AE183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70.0%</a:t>
            </a:r>
          </a:p>
        </p:txBody>
      </p:sp>
      <p:sp>
        <p:nvSpPr>
          <p:cNvPr id="875" name="TextBox 874">
            <a:extLst>
              <a:ext uri="{FF2B5EF4-FFF2-40B4-BE49-F238E27FC236}">
                <a16:creationId xmlns:a16="http://schemas.microsoft.com/office/drawing/2014/main" id="{E3ADD395-F3F1-C149-A870-7C530E7DCB3A}"/>
              </a:ext>
            </a:extLst>
          </p:cNvPr>
          <p:cNvSpPr txBox="1"/>
          <p:nvPr/>
        </p:nvSpPr>
        <p:spPr>
          <a:xfrm>
            <a:off x="3210916" y="1687003"/>
            <a:ext cx="372726" cy="14862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AE183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62.7%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CB1571-178D-46B5-C4B3-7584A36F6834}"/>
              </a:ext>
            </a:extLst>
          </p:cNvPr>
          <p:cNvSpPr txBox="1"/>
          <p:nvPr/>
        </p:nvSpPr>
        <p:spPr>
          <a:xfrm>
            <a:off x="1877724" y="1485899"/>
            <a:ext cx="1491087" cy="21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months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53CE6-52E5-3307-9F60-AB5B7737EE1B}"/>
              </a:ext>
            </a:extLst>
          </p:cNvPr>
          <p:cNvSpPr txBox="1"/>
          <p:nvPr/>
        </p:nvSpPr>
        <p:spPr>
          <a:xfrm>
            <a:off x="2939537" y="1545041"/>
            <a:ext cx="897627" cy="21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months</a:t>
            </a:r>
          </a:p>
        </p:txBody>
      </p:sp>
      <p:sp>
        <p:nvSpPr>
          <p:cNvPr id="798" name="Freeform 205">
            <a:extLst>
              <a:ext uri="{FF2B5EF4-FFF2-40B4-BE49-F238E27FC236}">
                <a16:creationId xmlns:a16="http://schemas.microsoft.com/office/drawing/2014/main" id="{F1F9BF5B-BE39-32BA-72D0-EFCB5CC70E8D}"/>
              </a:ext>
            </a:extLst>
          </p:cNvPr>
          <p:cNvSpPr>
            <a:spLocks/>
          </p:cNvSpPr>
          <p:nvPr/>
        </p:nvSpPr>
        <p:spPr bwMode="auto">
          <a:xfrm>
            <a:off x="6974747" y="1488210"/>
            <a:ext cx="4367283" cy="1933204"/>
          </a:xfrm>
          <a:custGeom>
            <a:avLst/>
            <a:gdLst>
              <a:gd name="T0" fmla="*/ 24 w 3353"/>
              <a:gd name="T1" fmla="*/ 23 h 1131"/>
              <a:gd name="T2" fmla="*/ 128 w 3353"/>
              <a:gd name="T3" fmla="*/ 29 h 1131"/>
              <a:gd name="T4" fmla="*/ 137 w 3353"/>
              <a:gd name="T5" fmla="*/ 49 h 1131"/>
              <a:gd name="T6" fmla="*/ 208 w 3353"/>
              <a:gd name="T7" fmla="*/ 56 h 1131"/>
              <a:gd name="T8" fmla="*/ 219 w 3353"/>
              <a:gd name="T9" fmla="*/ 83 h 1131"/>
              <a:gd name="T10" fmla="*/ 365 w 3353"/>
              <a:gd name="T11" fmla="*/ 96 h 1131"/>
              <a:gd name="T12" fmla="*/ 407 w 3353"/>
              <a:gd name="T13" fmla="*/ 114 h 1131"/>
              <a:gd name="T14" fmla="*/ 485 w 3353"/>
              <a:gd name="T15" fmla="*/ 136 h 1131"/>
              <a:gd name="T16" fmla="*/ 505 w 3353"/>
              <a:gd name="T17" fmla="*/ 152 h 1131"/>
              <a:gd name="T18" fmla="*/ 583 w 3353"/>
              <a:gd name="T19" fmla="*/ 158 h 1131"/>
              <a:gd name="T20" fmla="*/ 589 w 3353"/>
              <a:gd name="T21" fmla="*/ 178 h 1131"/>
              <a:gd name="T22" fmla="*/ 627 w 3353"/>
              <a:gd name="T23" fmla="*/ 192 h 1131"/>
              <a:gd name="T24" fmla="*/ 658 w 3353"/>
              <a:gd name="T25" fmla="*/ 203 h 1131"/>
              <a:gd name="T26" fmla="*/ 678 w 3353"/>
              <a:gd name="T27" fmla="*/ 216 h 1131"/>
              <a:gd name="T28" fmla="*/ 689 w 3353"/>
              <a:gd name="T29" fmla="*/ 238 h 1131"/>
              <a:gd name="T30" fmla="*/ 711 w 3353"/>
              <a:gd name="T31" fmla="*/ 256 h 1131"/>
              <a:gd name="T32" fmla="*/ 722 w 3353"/>
              <a:gd name="T33" fmla="*/ 303 h 1131"/>
              <a:gd name="T34" fmla="*/ 740 w 3353"/>
              <a:gd name="T35" fmla="*/ 367 h 1131"/>
              <a:gd name="T36" fmla="*/ 744 w 3353"/>
              <a:gd name="T37" fmla="*/ 407 h 1131"/>
              <a:gd name="T38" fmla="*/ 762 w 3353"/>
              <a:gd name="T39" fmla="*/ 421 h 1131"/>
              <a:gd name="T40" fmla="*/ 786 w 3353"/>
              <a:gd name="T41" fmla="*/ 470 h 1131"/>
              <a:gd name="T42" fmla="*/ 842 w 3353"/>
              <a:gd name="T43" fmla="*/ 479 h 1131"/>
              <a:gd name="T44" fmla="*/ 864 w 3353"/>
              <a:gd name="T45" fmla="*/ 496 h 1131"/>
              <a:gd name="T46" fmla="*/ 930 w 3353"/>
              <a:gd name="T47" fmla="*/ 503 h 1131"/>
              <a:gd name="T48" fmla="*/ 957 w 3353"/>
              <a:gd name="T49" fmla="*/ 532 h 1131"/>
              <a:gd name="T50" fmla="*/ 1010 w 3353"/>
              <a:gd name="T51" fmla="*/ 579 h 1131"/>
              <a:gd name="T52" fmla="*/ 1026 w 3353"/>
              <a:gd name="T53" fmla="*/ 663 h 1131"/>
              <a:gd name="T54" fmla="*/ 1050 w 3353"/>
              <a:gd name="T55" fmla="*/ 697 h 1131"/>
              <a:gd name="T56" fmla="*/ 1072 w 3353"/>
              <a:gd name="T57" fmla="*/ 726 h 1131"/>
              <a:gd name="T58" fmla="*/ 1230 w 3353"/>
              <a:gd name="T59" fmla="*/ 732 h 1131"/>
              <a:gd name="T60" fmla="*/ 1278 w 3353"/>
              <a:gd name="T61" fmla="*/ 755 h 1131"/>
              <a:gd name="T62" fmla="*/ 1301 w 3353"/>
              <a:gd name="T63" fmla="*/ 763 h 1131"/>
              <a:gd name="T64" fmla="*/ 1314 w 3353"/>
              <a:gd name="T65" fmla="*/ 803 h 1131"/>
              <a:gd name="T66" fmla="*/ 1345 w 3353"/>
              <a:gd name="T67" fmla="*/ 846 h 1131"/>
              <a:gd name="T68" fmla="*/ 1396 w 3353"/>
              <a:gd name="T69" fmla="*/ 879 h 1131"/>
              <a:gd name="T70" fmla="*/ 1578 w 3353"/>
              <a:gd name="T71" fmla="*/ 888 h 1131"/>
              <a:gd name="T72" fmla="*/ 1589 w 3353"/>
              <a:gd name="T73" fmla="*/ 908 h 1131"/>
              <a:gd name="T74" fmla="*/ 1611 w 3353"/>
              <a:gd name="T75" fmla="*/ 919 h 1131"/>
              <a:gd name="T76" fmla="*/ 1617 w 3353"/>
              <a:gd name="T77" fmla="*/ 959 h 1131"/>
              <a:gd name="T78" fmla="*/ 1633 w 3353"/>
              <a:gd name="T79" fmla="*/ 977 h 1131"/>
              <a:gd name="T80" fmla="*/ 1906 w 3353"/>
              <a:gd name="T81" fmla="*/ 1008 h 1131"/>
              <a:gd name="T82" fmla="*/ 1926 w 3353"/>
              <a:gd name="T83" fmla="*/ 1042 h 1131"/>
              <a:gd name="T84" fmla="*/ 2211 w 3353"/>
              <a:gd name="T85" fmla="*/ 1086 h 1131"/>
              <a:gd name="T86" fmla="*/ 2409 w 3353"/>
              <a:gd name="T87" fmla="*/ 1106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353" h="1131">
                <a:moveTo>
                  <a:pt x="0" y="0"/>
                </a:moveTo>
                <a:lnTo>
                  <a:pt x="24" y="0"/>
                </a:lnTo>
                <a:lnTo>
                  <a:pt x="24" y="23"/>
                </a:lnTo>
                <a:lnTo>
                  <a:pt x="53" y="23"/>
                </a:lnTo>
                <a:lnTo>
                  <a:pt x="53" y="29"/>
                </a:lnTo>
                <a:lnTo>
                  <a:pt x="128" y="29"/>
                </a:lnTo>
                <a:lnTo>
                  <a:pt x="128" y="43"/>
                </a:lnTo>
                <a:lnTo>
                  <a:pt x="137" y="43"/>
                </a:lnTo>
                <a:lnTo>
                  <a:pt x="137" y="49"/>
                </a:lnTo>
                <a:lnTo>
                  <a:pt x="168" y="49"/>
                </a:lnTo>
                <a:lnTo>
                  <a:pt x="168" y="56"/>
                </a:lnTo>
                <a:lnTo>
                  <a:pt x="208" y="56"/>
                </a:lnTo>
                <a:lnTo>
                  <a:pt x="208" y="72"/>
                </a:lnTo>
                <a:lnTo>
                  <a:pt x="219" y="72"/>
                </a:lnTo>
                <a:lnTo>
                  <a:pt x="219" y="83"/>
                </a:lnTo>
                <a:lnTo>
                  <a:pt x="266" y="83"/>
                </a:lnTo>
                <a:lnTo>
                  <a:pt x="266" y="96"/>
                </a:lnTo>
                <a:lnTo>
                  <a:pt x="365" y="96"/>
                </a:lnTo>
                <a:lnTo>
                  <a:pt x="365" y="105"/>
                </a:lnTo>
                <a:lnTo>
                  <a:pt x="407" y="105"/>
                </a:lnTo>
                <a:lnTo>
                  <a:pt x="407" y="114"/>
                </a:lnTo>
                <a:lnTo>
                  <a:pt x="452" y="114"/>
                </a:lnTo>
                <a:lnTo>
                  <a:pt x="452" y="136"/>
                </a:lnTo>
                <a:lnTo>
                  <a:pt x="485" y="136"/>
                </a:lnTo>
                <a:lnTo>
                  <a:pt x="485" y="141"/>
                </a:lnTo>
                <a:lnTo>
                  <a:pt x="505" y="141"/>
                </a:lnTo>
                <a:lnTo>
                  <a:pt x="505" y="152"/>
                </a:lnTo>
                <a:lnTo>
                  <a:pt x="567" y="152"/>
                </a:lnTo>
                <a:lnTo>
                  <a:pt x="567" y="158"/>
                </a:lnTo>
                <a:lnTo>
                  <a:pt x="583" y="158"/>
                </a:lnTo>
                <a:lnTo>
                  <a:pt x="583" y="167"/>
                </a:lnTo>
                <a:lnTo>
                  <a:pt x="589" y="167"/>
                </a:lnTo>
                <a:lnTo>
                  <a:pt x="589" y="178"/>
                </a:lnTo>
                <a:lnTo>
                  <a:pt x="616" y="178"/>
                </a:lnTo>
                <a:lnTo>
                  <a:pt x="616" y="192"/>
                </a:lnTo>
                <a:lnTo>
                  <a:pt x="627" y="192"/>
                </a:lnTo>
                <a:lnTo>
                  <a:pt x="627" y="198"/>
                </a:lnTo>
                <a:lnTo>
                  <a:pt x="658" y="198"/>
                </a:lnTo>
                <a:lnTo>
                  <a:pt x="658" y="203"/>
                </a:lnTo>
                <a:lnTo>
                  <a:pt x="671" y="203"/>
                </a:lnTo>
                <a:lnTo>
                  <a:pt x="671" y="216"/>
                </a:lnTo>
                <a:lnTo>
                  <a:pt x="678" y="216"/>
                </a:lnTo>
                <a:lnTo>
                  <a:pt x="678" y="230"/>
                </a:lnTo>
                <a:lnTo>
                  <a:pt x="689" y="230"/>
                </a:lnTo>
                <a:lnTo>
                  <a:pt x="689" y="238"/>
                </a:lnTo>
                <a:lnTo>
                  <a:pt x="704" y="238"/>
                </a:lnTo>
                <a:lnTo>
                  <a:pt x="704" y="256"/>
                </a:lnTo>
                <a:lnTo>
                  <a:pt x="711" y="256"/>
                </a:lnTo>
                <a:lnTo>
                  <a:pt x="711" y="278"/>
                </a:lnTo>
                <a:lnTo>
                  <a:pt x="722" y="278"/>
                </a:lnTo>
                <a:lnTo>
                  <a:pt x="722" y="303"/>
                </a:lnTo>
                <a:lnTo>
                  <a:pt x="733" y="303"/>
                </a:lnTo>
                <a:lnTo>
                  <a:pt x="733" y="367"/>
                </a:lnTo>
                <a:lnTo>
                  <a:pt x="740" y="367"/>
                </a:lnTo>
                <a:lnTo>
                  <a:pt x="740" y="385"/>
                </a:lnTo>
                <a:lnTo>
                  <a:pt x="744" y="385"/>
                </a:lnTo>
                <a:lnTo>
                  <a:pt x="744" y="407"/>
                </a:lnTo>
                <a:lnTo>
                  <a:pt x="751" y="407"/>
                </a:lnTo>
                <a:lnTo>
                  <a:pt x="751" y="421"/>
                </a:lnTo>
                <a:lnTo>
                  <a:pt x="762" y="421"/>
                </a:lnTo>
                <a:lnTo>
                  <a:pt x="762" y="459"/>
                </a:lnTo>
                <a:lnTo>
                  <a:pt x="786" y="459"/>
                </a:lnTo>
                <a:lnTo>
                  <a:pt x="786" y="470"/>
                </a:lnTo>
                <a:lnTo>
                  <a:pt x="811" y="470"/>
                </a:lnTo>
                <a:lnTo>
                  <a:pt x="811" y="479"/>
                </a:lnTo>
                <a:lnTo>
                  <a:pt x="842" y="479"/>
                </a:lnTo>
                <a:lnTo>
                  <a:pt x="842" y="485"/>
                </a:lnTo>
                <a:lnTo>
                  <a:pt x="864" y="485"/>
                </a:lnTo>
                <a:lnTo>
                  <a:pt x="864" y="496"/>
                </a:lnTo>
                <a:lnTo>
                  <a:pt x="880" y="496"/>
                </a:lnTo>
                <a:lnTo>
                  <a:pt x="880" y="503"/>
                </a:lnTo>
                <a:lnTo>
                  <a:pt x="930" y="503"/>
                </a:lnTo>
                <a:lnTo>
                  <a:pt x="930" y="516"/>
                </a:lnTo>
                <a:lnTo>
                  <a:pt x="957" y="516"/>
                </a:lnTo>
                <a:lnTo>
                  <a:pt x="957" y="532"/>
                </a:lnTo>
                <a:lnTo>
                  <a:pt x="1004" y="532"/>
                </a:lnTo>
                <a:lnTo>
                  <a:pt x="1004" y="579"/>
                </a:lnTo>
                <a:lnTo>
                  <a:pt x="1010" y="579"/>
                </a:lnTo>
                <a:lnTo>
                  <a:pt x="1010" y="612"/>
                </a:lnTo>
                <a:lnTo>
                  <a:pt x="1026" y="612"/>
                </a:lnTo>
                <a:lnTo>
                  <a:pt x="1026" y="663"/>
                </a:lnTo>
                <a:lnTo>
                  <a:pt x="1035" y="663"/>
                </a:lnTo>
                <a:lnTo>
                  <a:pt x="1035" y="697"/>
                </a:lnTo>
                <a:lnTo>
                  <a:pt x="1050" y="697"/>
                </a:lnTo>
                <a:lnTo>
                  <a:pt x="1050" y="717"/>
                </a:lnTo>
                <a:lnTo>
                  <a:pt x="1072" y="717"/>
                </a:lnTo>
                <a:lnTo>
                  <a:pt x="1072" y="726"/>
                </a:lnTo>
                <a:lnTo>
                  <a:pt x="1208" y="726"/>
                </a:lnTo>
                <a:lnTo>
                  <a:pt x="1208" y="732"/>
                </a:lnTo>
                <a:lnTo>
                  <a:pt x="1230" y="732"/>
                </a:lnTo>
                <a:lnTo>
                  <a:pt x="1230" y="748"/>
                </a:lnTo>
                <a:lnTo>
                  <a:pt x="1278" y="748"/>
                </a:lnTo>
                <a:lnTo>
                  <a:pt x="1278" y="755"/>
                </a:lnTo>
                <a:lnTo>
                  <a:pt x="1294" y="755"/>
                </a:lnTo>
                <a:lnTo>
                  <a:pt x="1294" y="763"/>
                </a:lnTo>
                <a:lnTo>
                  <a:pt x="1301" y="763"/>
                </a:lnTo>
                <a:lnTo>
                  <a:pt x="1301" y="786"/>
                </a:lnTo>
                <a:lnTo>
                  <a:pt x="1314" y="786"/>
                </a:lnTo>
                <a:lnTo>
                  <a:pt x="1314" y="803"/>
                </a:lnTo>
                <a:lnTo>
                  <a:pt x="1323" y="803"/>
                </a:lnTo>
                <a:lnTo>
                  <a:pt x="1323" y="846"/>
                </a:lnTo>
                <a:lnTo>
                  <a:pt x="1345" y="846"/>
                </a:lnTo>
                <a:lnTo>
                  <a:pt x="1345" y="864"/>
                </a:lnTo>
                <a:lnTo>
                  <a:pt x="1396" y="864"/>
                </a:lnTo>
                <a:lnTo>
                  <a:pt x="1396" y="879"/>
                </a:lnTo>
                <a:lnTo>
                  <a:pt x="1491" y="879"/>
                </a:lnTo>
                <a:lnTo>
                  <a:pt x="1491" y="888"/>
                </a:lnTo>
                <a:lnTo>
                  <a:pt x="1578" y="888"/>
                </a:lnTo>
                <a:lnTo>
                  <a:pt x="1578" y="901"/>
                </a:lnTo>
                <a:lnTo>
                  <a:pt x="1589" y="901"/>
                </a:lnTo>
                <a:lnTo>
                  <a:pt x="1589" y="908"/>
                </a:lnTo>
                <a:lnTo>
                  <a:pt x="1604" y="908"/>
                </a:lnTo>
                <a:lnTo>
                  <a:pt x="1604" y="919"/>
                </a:lnTo>
                <a:lnTo>
                  <a:pt x="1611" y="919"/>
                </a:lnTo>
                <a:lnTo>
                  <a:pt x="1611" y="926"/>
                </a:lnTo>
                <a:lnTo>
                  <a:pt x="1617" y="926"/>
                </a:lnTo>
                <a:lnTo>
                  <a:pt x="1617" y="959"/>
                </a:lnTo>
                <a:lnTo>
                  <a:pt x="1624" y="959"/>
                </a:lnTo>
                <a:lnTo>
                  <a:pt x="1624" y="977"/>
                </a:lnTo>
                <a:lnTo>
                  <a:pt x="1633" y="977"/>
                </a:lnTo>
                <a:lnTo>
                  <a:pt x="1633" y="995"/>
                </a:lnTo>
                <a:lnTo>
                  <a:pt x="1906" y="995"/>
                </a:lnTo>
                <a:lnTo>
                  <a:pt x="1906" y="1008"/>
                </a:lnTo>
                <a:lnTo>
                  <a:pt x="1910" y="1008"/>
                </a:lnTo>
                <a:lnTo>
                  <a:pt x="1910" y="1042"/>
                </a:lnTo>
                <a:lnTo>
                  <a:pt x="1926" y="1042"/>
                </a:lnTo>
                <a:lnTo>
                  <a:pt x="1926" y="1066"/>
                </a:lnTo>
                <a:lnTo>
                  <a:pt x="2211" y="1066"/>
                </a:lnTo>
                <a:lnTo>
                  <a:pt x="2211" y="1086"/>
                </a:lnTo>
                <a:lnTo>
                  <a:pt x="2254" y="1086"/>
                </a:lnTo>
                <a:lnTo>
                  <a:pt x="2254" y="1106"/>
                </a:lnTo>
                <a:lnTo>
                  <a:pt x="2409" y="1106"/>
                </a:lnTo>
                <a:lnTo>
                  <a:pt x="2409" y="1131"/>
                </a:lnTo>
                <a:lnTo>
                  <a:pt x="3353" y="1131"/>
                </a:lnTo>
              </a:path>
            </a:pathLst>
          </a:cu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99" name="Line 206">
            <a:extLst>
              <a:ext uri="{FF2B5EF4-FFF2-40B4-BE49-F238E27FC236}">
                <a16:creationId xmlns:a16="http://schemas.microsoft.com/office/drawing/2014/main" id="{CF86A4BB-7B56-D2AD-11CE-EFCB14E69B6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42030" y="3397482"/>
            <a:ext cx="0" cy="4957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00" name="Line 207">
            <a:extLst>
              <a:ext uri="{FF2B5EF4-FFF2-40B4-BE49-F238E27FC236}">
                <a16:creationId xmlns:a16="http://schemas.microsoft.com/office/drawing/2014/main" id="{254227C8-41F7-1A09-2507-176F1343DE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323794" y="3421414"/>
            <a:ext cx="3777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01" name="Line 208">
            <a:extLst>
              <a:ext uri="{FF2B5EF4-FFF2-40B4-BE49-F238E27FC236}">
                <a16:creationId xmlns:a16="http://schemas.microsoft.com/office/drawing/2014/main" id="{5C016325-8553-AD4B-ABA6-F009371F423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55743" y="3397482"/>
            <a:ext cx="0" cy="4957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02" name="Line 209">
            <a:extLst>
              <a:ext uri="{FF2B5EF4-FFF2-40B4-BE49-F238E27FC236}">
                <a16:creationId xmlns:a16="http://schemas.microsoft.com/office/drawing/2014/main" id="{69E5A421-D862-EC75-B69D-CE65074D58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36207" y="3421414"/>
            <a:ext cx="3777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03" name="Line 210">
            <a:extLst>
              <a:ext uri="{FF2B5EF4-FFF2-40B4-BE49-F238E27FC236}">
                <a16:creationId xmlns:a16="http://schemas.microsoft.com/office/drawing/2014/main" id="{64E3A156-6298-B2CC-025B-6C299493341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24484" y="3397482"/>
            <a:ext cx="0" cy="4957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04" name="Line 211">
            <a:extLst>
              <a:ext uri="{FF2B5EF4-FFF2-40B4-BE49-F238E27FC236}">
                <a16:creationId xmlns:a16="http://schemas.microsoft.com/office/drawing/2014/main" id="{6A054C45-9B97-0487-E0C9-10CBE84737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04947" y="3421414"/>
            <a:ext cx="36469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05" name="Line 212">
            <a:extLst>
              <a:ext uri="{FF2B5EF4-FFF2-40B4-BE49-F238E27FC236}">
                <a16:creationId xmlns:a16="http://schemas.microsoft.com/office/drawing/2014/main" id="{63B10E13-6599-2913-397E-35DE23DA564B}"/>
              </a:ext>
            </a:extLst>
          </p:cNvPr>
          <p:cNvSpPr>
            <a:spLocks noChangeShapeType="1"/>
          </p:cNvSpPr>
          <p:nvPr/>
        </p:nvSpPr>
        <p:spPr bwMode="auto">
          <a:xfrm>
            <a:off x="9878020" y="3322275"/>
            <a:ext cx="0" cy="4957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06" name="Line 213">
            <a:extLst>
              <a:ext uri="{FF2B5EF4-FFF2-40B4-BE49-F238E27FC236}">
                <a16:creationId xmlns:a16="http://schemas.microsoft.com/office/drawing/2014/main" id="{07DBFDAF-373A-18A3-9119-E83A67FE02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58482" y="3344495"/>
            <a:ext cx="36469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07" name="Line 214">
            <a:extLst>
              <a:ext uri="{FF2B5EF4-FFF2-40B4-BE49-F238E27FC236}">
                <a16:creationId xmlns:a16="http://schemas.microsoft.com/office/drawing/2014/main" id="{E795DB31-5D9C-691D-E5E3-09568B95FB60}"/>
              </a:ext>
            </a:extLst>
          </p:cNvPr>
          <p:cNvSpPr>
            <a:spLocks noChangeShapeType="1"/>
          </p:cNvSpPr>
          <p:nvPr/>
        </p:nvSpPr>
        <p:spPr bwMode="auto">
          <a:xfrm>
            <a:off x="9858482" y="3322275"/>
            <a:ext cx="0" cy="4957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08" name="Line 215">
            <a:extLst>
              <a:ext uri="{FF2B5EF4-FFF2-40B4-BE49-F238E27FC236}">
                <a16:creationId xmlns:a16="http://schemas.microsoft.com/office/drawing/2014/main" id="{92525C34-6F8A-95C1-275A-7C55432F1E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40246" y="3344495"/>
            <a:ext cx="3777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09" name="Line 216">
            <a:extLst>
              <a:ext uri="{FF2B5EF4-FFF2-40B4-BE49-F238E27FC236}">
                <a16:creationId xmlns:a16="http://schemas.microsoft.com/office/drawing/2014/main" id="{0CAA67D1-1528-C440-4B4E-7990810F4B0F}"/>
              </a:ext>
            </a:extLst>
          </p:cNvPr>
          <p:cNvSpPr>
            <a:spLocks noChangeShapeType="1"/>
          </p:cNvSpPr>
          <p:nvPr/>
        </p:nvSpPr>
        <p:spPr bwMode="auto">
          <a:xfrm>
            <a:off x="9835037" y="3288089"/>
            <a:ext cx="0" cy="4957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10" name="Line 217">
            <a:extLst>
              <a:ext uri="{FF2B5EF4-FFF2-40B4-BE49-F238E27FC236}">
                <a16:creationId xmlns:a16="http://schemas.microsoft.com/office/drawing/2014/main" id="{96B04809-DA1D-E312-4F7E-F2DA22BADC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18105" y="3310309"/>
            <a:ext cx="3386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11" name="Line 218">
            <a:extLst>
              <a:ext uri="{FF2B5EF4-FFF2-40B4-BE49-F238E27FC236}">
                <a16:creationId xmlns:a16="http://schemas.microsoft.com/office/drawing/2014/main" id="{C6A7784E-9A50-9838-8130-9059C07A2A8D}"/>
              </a:ext>
            </a:extLst>
          </p:cNvPr>
          <p:cNvSpPr>
            <a:spLocks noChangeShapeType="1"/>
          </p:cNvSpPr>
          <p:nvPr/>
        </p:nvSpPr>
        <p:spPr bwMode="auto">
          <a:xfrm>
            <a:off x="9485967" y="3288089"/>
            <a:ext cx="0" cy="4957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12" name="Line 219">
            <a:extLst>
              <a:ext uri="{FF2B5EF4-FFF2-40B4-BE49-F238E27FC236}">
                <a16:creationId xmlns:a16="http://schemas.microsoft.com/office/drawing/2014/main" id="{C28B2570-9988-E0EF-5D3D-A4B4468CDA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65126" y="3310309"/>
            <a:ext cx="3777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13" name="Line 220">
            <a:extLst>
              <a:ext uri="{FF2B5EF4-FFF2-40B4-BE49-F238E27FC236}">
                <a16:creationId xmlns:a16="http://schemas.microsoft.com/office/drawing/2014/main" id="{34350529-236F-FD7A-345E-948662137398}"/>
              </a:ext>
            </a:extLst>
          </p:cNvPr>
          <p:cNvSpPr>
            <a:spLocks noChangeShapeType="1"/>
          </p:cNvSpPr>
          <p:nvPr/>
        </p:nvSpPr>
        <p:spPr bwMode="auto">
          <a:xfrm>
            <a:off x="9485967" y="3272704"/>
            <a:ext cx="0" cy="4957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14" name="Line 221">
            <a:extLst>
              <a:ext uri="{FF2B5EF4-FFF2-40B4-BE49-F238E27FC236}">
                <a16:creationId xmlns:a16="http://schemas.microsoft.com/office/drawing/2014/main" id="{E6DE9228-27E0-46A9-2E2D-ABE5BAD931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67733" y="3298344"/>
            <a:ext cx="3777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15" name="Line 222">
            <a:extLst>
              <a:ext uri="{FF2B5EF4-FFF2-40B4-BE49-F238E27FC236}">
                <a16:creationId xmlns:a16="http://schemas.microsoft.com/office/drawing/2014/main" id="{E10B1B8E-4E95-D241-F930-F065EE6CE84C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7733" y="3245356"/>
            <a:ext cx="0" cy="4957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16" name="Line 223">
            <a:extLst>
              <a:ext uri="{FF2B5EF4-FFF2-40B4-BE49-F238E27FC236}">
                <a16:creationId xmlns:a16="http://schemas.microsoft.com/office/drawing/2014/main" id="{EED1AEB0-DE4D-848A-25ED-CA6F3AAF93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50799" y="3272704"/>
            <a:ext cx="35169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17" name="Line 224">
            <a:extLst>
              <a:ext uri="{FF2B5EF4-FFF2-40B4-BE49-F238E27FC236}">
                <a16:creationId xmlns:a16="http://schemas.microsoft.com/office/drawing/2014/main" id="{B54489A1-F43D-A3E7-4D80-12A79AEA8026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2522" y="3188950"/>
            <a:ext cx="0" cy="4957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18" name="Line 225">
            <a:extLst>
              <a:ext uri="{FF2B5EF4-FFF2-40B4-BE49-F238E27FC236}">
                <a16:creationId xmlns:a16="http://schemas.microsoft.com/office/drawing/2014/main" id="{C56CDE1E-4131-8A4B-08E3-CE3E864B70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45589" y="3214589"/>
            <a:ext cx="33865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19" name="Line 226">
            <a:extLst>
              <a:ext uri="{FF2B5EF4-FFF2-40B4-BE49-F238E27FC236}">
                <a16:creationId xmlns:a16="http://schemas.microsoft.com/office/drawing/2014/main" id="{9BC8F6CA-475B-B7B4-BF69-34DBA20B562D}"/>
              </a:ext>
            </a:extLst>
          </p:cNvPr>
          <p:cNvSpPr>
            <a:spLocks noChangeShapeType="1"/>
          </p:cNvSpPr>
          <p:nvPr/>
        </p:nvSpPr>
        <p:spPr bwMode="auto">
          <a:xfrm>
            <a:off x="9336179" y="3165020"/>
            <a:ext cx="0" cy="4957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20" name="Line 227">
            <a:extLst>
              <a:ext uri="{FF2B5EF4-FFF2-40B4-BE49-F238E27FC236}">
                <a16:creationId xmlns:a16="http://schemas.microsoft.com/office/drawing/2014/main" id="{77705C48-0AE2-8791-9B67-DC3330E420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15339" y="3188950"/>
            <a:ext cx="3777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21" name="Line 228">
            <a:extLst>
              <a:ext uri="{FF2B5EF4-FFF2-40B4-BE49-F238E27FC236}">
                <a16:creationId xmlns:a16="http://schemas.microsoft.com/office/drawing/2014/main" id="{321102C8-FF97-BE08-9BEB-B03EF317D8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10847" y="3165020"/>
            <a:ext cx="0" cy="4957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22" name="Line 229">
            <a:extLst>
              <a:ext uri="{FF2B5EF4-FFF2-40B4-BE49-F238E27FC236}">
                <a16:creationId xmlns:a16="http://schemas.microsoft.com/office/drawing/2014/main" id="{60C739B2-B7F2-3667-147E-415E782D25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92612" y="3188950"/>
            <a:ext cx="3777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23" name="Line 230">
            <a:extLst>
              <a:ext uri="{FF2B5EF4-FFF2-40B4-BE49-F238E27FC236}">
                <a16:creationId xmlns:a16="http://schemas.microsoft.com/office/drawing/2014/main" id="{7373366E-AFAA-F0C0-7FE9-97118FF09A1C}"/>
              </a:ext>
            </a:extLst>
          </p:cNvPr>
          <p:cNvSpPr>
            <a:spLocks noChangeShapeType="1"/>
          </p:cNvSpPr>
          <p:nvPr/>
        </p:nvSpPr>
        <p:spPr bwMode="auto">
          <a:xfrm>
            <a:off x="9080889" y="3105194"/>
            <a:ext cx="0" cy="46152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24" name="Line 231">
            <a:extLst>
              <a:ext uri="{FF2B5EF4-FFF2-40B4-BE49-F238E27FC236}">
                <a16:creationId xmlns:a16="http://schemas.microsoft.com/office/drawing/2014/main" id="{9ACC8F57-0323-6CEB-C896-CDF1249EC3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61352" y="3127417"/>
            <a:ext cx="3777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25" name="Line 232">
            <a:extLst>
              <a:ext uri="{FF2B5EF4-FFF2-40B4-BE49-F238E27FC236}">
                <a16:creationId xmlns:a16="http://schemas.microsoft.com/office/drawing/2014/main" id="{D35BE339-B39D-D1B3-EF29-D97B227EB1AA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8119" y="2968451"/>
            <a:ext cx="0" cy="4957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26" name="Line 233">
            <a:extLst>
              <a:ext uri="{FF2B5EF4-FFF2-40B4-BE49-F238E27FC236}">
                <a16:creationId xmlns:a16="http://schemas.microsoft.com/office/drawing/2014/main" id="{E77CB68A-DB03-EE27-D2FF-C828783231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67279" y="2990672"/>
            <a:ext cx="3777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27" name="Line 234">
            <a:extLst>
              <a:ext uri="{FF2B5EF4-FFF2-40B4-BE49-F238E27FC236}">
                <a16:creationId xmlns:a16="http://schemas.microsoft.com/office/drawing/2014/main" id="{D8646B25-09D5-1E13-A381-237B68D35429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3414" y="2968451"/>
            <a:ext cx="0" cy="4957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28" name="Line 235">
            <a:extLst>
              <a:ext uri="{FF2B5EF4-FFF2-40B4-BE49-F238E27FC236}">
                <a16:creationId xmlns:a16="http://schemas.microsoft.com/office/drawing/2014/main" id="{EEDC72C7-0256-6EAA-A477-BB424C632B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16483" y="2990672"/>
            <a:ext cx="36469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29" name="Line 236">
            <a:extLst>
              <a:ext uri="{FF2B5EF4-FFF2-40B4-BE49-F238E27FC236}">
                <a16:creationId xmlns:a16="http://schemas.microsoft.com/office/drawing/2014/main" id="{3549498D-926F-39AA-BFF7-10F80A80C0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752659" y="2941103"/>
            <a:ext cx="0" cy="46152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30" name="Line 237">
            <a:extLst>
              <a:ext uri="{FF2B5EF4-FFF2-40B4-BE49-F238E27FC236}">
                <a16:creationId xmlns:a16="http://schemas.microsoft.com/office/drawing/2014/main" id="{87DB08D0-84D7-8D0F-39F4-18664A486C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31819" y="2965033"/>
            <a:ext cx="3777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31" name="Line 238">
            <a:extLst>
              <a:ext uri="{FF2B5EF4-FFF2-40B4-BE49-F238E27FC236}">
                <a16:creationId xmlns:a16="http://schemas.microsoft.com/office/drawing/2014/main" id="{A6A83CA5-3109-BC54-854A-A3B0ED3578AE}"/>
              </a:ext>
            </a:extLst>
          </p:cNvPr>
          <p:cNvSpPr>
            <a:spLocks noChangeShapeType="1"/>
          </p:cNvSpPr>
          <p:nvPr/>
        </p:nvSpPr>
        <p:spPr bwMode="auto">
          <a:xfrm>
            <a:off x="8731819" y="2941103"/>
            <a:ext cx="0" cy="46152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32" name="Line 239">
            <a:extLst>
              <a:ext uri="{FF2B5EF4-FFF2-40B4-BE49-F238E27FC236}">
                <a16:creationId xmlns:a16="http://schemas.microsoft.com/office/drawing/2014/main" id="{0E61AD6C-2269-C893-0322-423E01E197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14886" y="2965033"/>
            <a:ext cx="3777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33" name="Line 240">
            <a:extLst>
              <a:ext uri="{FF2B5EF4-FFF2-40B4-BE49-F238E27FC236}">
                <a16:creationId xmlns:a16="http://schemas.microsoft.com/office/drawing/2014/main" id="{A1EBD712-D7C3-C3C7-7548-6F6686D1D5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726609" y="2941103"/>
            <a:ext cx="0" cy="46152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34" name="Line 241">
            <a:extLst>
              <a:ext uri="{FF2B5EF4-FFF2-40B4-BE49-F238E27FC236}">
                <a16:creationId xmlns:a16="http://schemas.microsoft.com/office/drawing/2014/main" id="{ACC7C7DF-E252-7714-B599-ADEE53D61C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09677" y="2965033"/>
            <a:ext cx="36469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35" name="Line 242">
            <a:extLst>
              <a:ext uri="{FF2B5EF4-FFF2-40B4-BE49-F238E27FC236}">
                <a16:creationId xmlns:a16="http://schemas.microsoft.com/office/drawing/2014/main" id="{12E05985-C55E-4CB9-13D9-A83476CE009F}"/>
              </a:ext>
            </a:extLst>
          </p:cNvPr>
          <p:cNvSpPr>
            <a:spLocks noChangeShapeType="1"/>
          </p:cNvSpPr>
          <p:nvPr/>
        </p:nvSpPr>
        <p:spPr bwMode="auto">
          <a:xfrm>
            <a:off x="8712282" y="2910336"/>
            <a:ext cx="0" cy="4957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36" name="Line 243">
            <a:extLst>
              <a:ext uri="{FF2B5EF4-FFF2-40B4-BE49-F238E27FC236}">
                <a16:creationId xmlns:a16="http://schemas.microsoft.com/office/drawing/2014/main" id="{7C058461-5F4A-93CB-AB8E-BB809DE5B8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95349" y="2934266"/>
            <a:ext cx="36469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37" name="Line 244">
            <a:extLst>
              <a:ext uri="{FF2B5EF4-FFF2-40B4-BE49-F238E27FC236}">
                <a16:creationId xmlns:a16="http://schemas.microsoft.com/office/drawing/2014/main" id="{25745916-8C11-2EED-1723-377EC378BB08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7953" y="2910336"/>
            <a:ext cx="0" cy="4957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38" name="Line 245">
            <a:extLst>
              <a:ext uri="{FF2B5EF4-FFF2-40B4-BE49-F238E27FC236}">
                <a16:creationId xmlns:a16="http://schemas.microsoft.com/office/drawing/2014/main" id="{F19DA861-726E-1E17-C496-94D2E31679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77113" y="2934266"/>
            <a:ext cx="3777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39" name="Line 246">
            <a:extLst>
              <a:ext uri="{FF2B5EF4-FFF2-40B4-BE49-F238E27FC236}">
                <a16:creationId xmlns:a16="http://schemas.microsoft.com/office/drawing/2014/main" id="{9BDD641A-0221-E26C-3CC0-9839AF33CA4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7953" y="2896662"/>
            <a:ext cx="0" cy="4786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40" name="Line 247">
            <a:extLst>
              <a:ext uri="{FF2B5EF4-FFF2-40B4-BE49-F238E27FC236}">
                <a16:creationId xmlns:a16="http://schemas.microsoft.com/office/drawing/2014/main" id="{ABF59266-220D-1B09-748E-34D7D537BA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77113" y="2918884"/>
            <a:ext cx="3777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41" name="Line 248">
            <a:extLst>
              <a:ext uri="{FF2B5EF4-FFF2-40B4-BE49-F238E27FC236}">
                <a16:creationId xmlns:a16="http://schemas.microsoft.com/office/drawing/2014/main" id="{1805AF37-A37F-33A9-607F-3A40431021A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5392" y="2807779"/>
            <a:ext cx="0" cy="4957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42" name="Line 249">
            <a:extLst>
              <a:ext uri="{FF2B5EF4-FFF2-40B4-BE49-F238E27FC236}">
                <a16:creationId xmlns:a16="http://schemas.microsoft.com/office/drawing/2014/main" id="{1A6D9870-9293-5553-DCD3-3D3225BE12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48458" y="2835128"/>
            <a:ext cx="35169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43" name="Line 250">
            <a:extLst>
              <a:ext uri="{FF2B5EF4-FFF2-40B4-BE49-F238E27FC236}">
                <a16:creationId xmlns:a16="http://schemas.microsoft.com/office/drawing/2014/main" id="{864CAA5B-5B76-93EF-EAF2-0E3CEEF5B88D}"/>
              </a:ext>
            </a:extLst>
          </p:cNvPr>
          <p:cNvSpPr>
            <a:spLocks noChangeShapeType="1"/>
          </p:cNvSpPr>
          <p:nvPr/>
        </p:nvSpPr>
        <p:spPr bwMode="auto">
          <a:xfrm>
            <a:off x="8342372" y="2689839"/>
            <a:ext cx="0" cy="46152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44" name="Line 251">
            <a:extLst>
              <a:ext uri="{FF2B5EF4-FFF2-40B4-BE49-F238E27FC236}">
                <a16:creationId xmlns:a16="http://schemas.microsoft.com/office/drawing/2014/main" id="{FAF845EF-B593-A62F-FFC0-B4886B63FE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25440" y="2713768"/>
            <a:ext cx="3777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45" name="Line 252">
            <a:extLst>
              <a:ext uri="{FF2B5EF4-FFF2-40B4-BE49-F238E27FC236}">
                <a16:creationId xmlns:a16="http://schemas.microsoft.com/office/drawing/2014/main" id="{CA705FE3-F4A8-328F-6F9F-0A6DFB56AC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49894" y="2370202"/>
            <a:ext cx="0" cy="4957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46" name="Line 253">
            <a:extLst>
              <a:ext uri="{FF2B5EF4-FFF2-40B4-BE49-F238E27FC236}">
                <a16:creationId xmlns:a16="http://schemas.microsoft.com/office/drawing/2014/main" id="{13F1CD28-1BB4-1F1F-6FB2-481D45538C5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32962" y="2397551"/>
            <a:ext cx="35169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47" name="Line 254">
            <a:extLst>
              <a:ext uri="{FF2B5EF4-FFF2-40B4-BE49-F238E27FC236}">
                <a16:creationId xmlns:a16="http://schemas.microsoft.com/office/drawing/2014/main" id="{19112368-7FE6-B706-FBF0-0BA7A7F0EC6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78973" y="2248843"/>
            <a:ext cx="0" cy="4957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48" name="Line 255">
            <a:extLst>
              <a:ext uri="{FF2B5EF4-FFF2-40B4-BE49-F238E27FC236}">
                <a16:creationId xmlns:a16="http://schemas.microsoft.com/office/drawing/2014/main" id="{6B738FD3-CC4D-08DA-DC62-1E4724C7D0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58133" y="2276191"/>
            <a:ext cx="3777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49" name="Line 256">
            <a:extLst>
              <a:ext uri="{FF2B5EF4-FFF2-40B4-BE49-F238E27FC236}">
                <a16:creationId xmlns:a16="http://schemas.microsoft.com/office/drawing/2014/main" id="{F2B0F29D-D84E-C896-59A7-2323CC414557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0032" y="1655720"/>
            <a:ext cx="0" cy="4957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50" name="Line 257">
            <a:extLst>
              <a:ext uri="{FF2B5EF4-FFF2-40B4-BE49-F238E27FC236}">
                <a16:creationId xmlns:a16="http://schemas.microsoft.com/office/drawing/2014/main" id="{60AED6DD-96A8-C94C-60CE-60FAF876A2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20495" y="1683069"/>
            <a:ext cx="36469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51" name="Line 258">
            <a:extLst>
              <a:ext uri="{FF2B5EF4-FFF2-40B4-BE49-F238E27FC236}">
                <a16:creationId xmlns:a16="http://schemas.microsoft.com/office/drawing/2014/main" id="{4E879051-2511-5FA6-C6F0-9305FB11F1E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2977" y="1606150"/>
            <a:ext cx="0" cy="4957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52" name="Line 259">
            <a:extLst>
              <a:ext uri="{FF2B5EF4-FFF2-40B4-BE49-F238E27FC236}">
                <a16:creationId xmlns:a16="http://schemas.microsoft.com/office/drawing/2014/main" id="{DD751029-65EF-91FB-321D-6B3FF80BFC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86044" y="1630082"/>
            <a:ext cx="3777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53" name="Line 260">
            <a:extLst>
              <a:ext uri="{FF2B5EF4-FFF2-40B4-BE49-F238E27FC236}">
                <a16:creationId xmlns:a16="http://schemas.microsoft.com/office/drawing/2014/main" id="{6686D860-BE18-3FCC-50D7-A2EE519A4FF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6549" y="1556582"/>
            <a:ext cx="0" cy="4957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54" name="Line 261">
            <a:extLst>
              <a:ext uri="{FF2B5EF4-FFF2-40B4-BE49-F238E27FC236}">
                <a16:creationId xmlns:a16="http://schemas.microsoft.com/office/drawing/2014/main" id="{CAE07256-4792-5841-EC93-B4BBE04AD3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19617" y="1583931"/>
            <a:ext cx="37773" cy="0"/>
          </a:xfrm>
          <a:prstGeom prst="line">
            <a:avLst/>
          </a:prstGeom>
          <a:noFill/>
          <a:ln w="9525" cap="flat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11" name="Freeform 114">
            <a:extLst>
              <a:ext uri="{FF2B5EF4-FFF2-40B4-BE49-F238E27FC236}">
                <a16:creationId xmlns:a16="http://schemas.microsoft.com/office/drawing/2014/main" id="{C4364F52-1420-31E8-BF60-340D2100D62F}"/>
              </a:ext>
            </a:extLst>
          </p:cNvPr>
          <p:cNvSpPr>
            <a:spLocks/>
          </p:cNvSpPr>
          <p:nvPr/>
        </p:nvSpPr>
        <p:spPr bwMode="auto">
          <a:xfrm>
            <a:off x="6978653" y="1495740"/>
            <a:ext cx="4011701" cy="1642625"/>
          </a:xfrm>
          <a:custGeom>
            <a:avLst/>
            <a:gdLst>
              <a:gd name="T0" fmla="*/ 24 w 3080"/>
              <a:gd name="T1" fmla="*/ 0 h 961"/>
              <a:gd name="T2" fmla="*/ 53 w 3080"/>
              <a:gd name="T3" fmla="*/ 7 h 961"/>
              <a:gd name="T4" fmla="*/ 137 w 3080"/>
              <a:gd name="T5" fmla="*/ 29 h 961"/>
              <a:gd name="T6" fmla="*/ 223 w 3080"/>
              <a:gd name="T7" fmla="*/ 49 h 961"/>
              <a:gd name="T8" fmla="*/ 338 w 3080"/>
              <a:gd name="T9" fmla="*/ 83 h 961"/>
              <a:gd name="T10" fmla="*/ 420 w 3080"/>
              <a:gd name="T11" fmla="*/ 96 h 961"/>
              <a:gd name="T12" fmla="*/ 440 w 3080"/>
              <a:gd name="T13" fmla="*/ 114 h 961"/>
              <a:gd name="T14" fmla="*/ 485 w 3080"/>
              <a:gd name="T15" fmla="*/ 154 h 961"/>
              <a:gd name="T16" fmla="*/ 536 w 3080"/>
              <a:gd name="T17" fmla="*/ 176 h 961"/>
              <a:gd name="T18" fmla="*/ 575 w 3080"/>
              <a:gd name="T19" fmla="*/ 183 h 961"/>
              <a:gd name="T20" fmla="*/ 624 w 3080"/>
              <a:gd name="T21" fmla="*/ 203 h 961"/>
              <a:gd name="T22" fmla="*/ 699 w 3080"/>
              <a:gd name="T23" fmla="*/ 227 h 961"/>
              <a:gd name="T24" fmla="*/ 722 w 3080"/>
              <a:gd name="T25" fmla="*/ 263 h 961"/>
              <a:gd name="T26" fmla="*/ 739 w 3080"/>
              <a:gd name="T27" fmla="*/ 323 h 961"/>
              <a:gd name="T28" fmla="*/ 757 w 3080"/>
              <a:gd name="T29" fmla="*/ 401 h 961"/>
              <a:gd name="T30" fmla="*/ 784 w 3080"/>
              <a:gd name="T31" fmla="*/ 441 h 961"/>
              <a:gd name="T32" fmla="*/ 815 w 3080"/>
              <a:gd name="T33" fmla="*/ 456 h 961"/>
              <a:gd name="T34" fmla="*/ 874 w 3080"/>
              <a:gd name="T35" fmla="*/ 472 h 961"/>
              <a:gd name="T36" fmla="*/ 905 w 3080"/>
              <a:gd name="T37" fmla="*/ 487 h 961"/>
              <a:gd name="T38" fmla="*/ 939 w 3080"/>
              <a:gd name="T39" fmla="*/ 498 h 961"/>
              <a:gd name="T40" fmla="*/ 954 w 3080"/>
              <a:gd name="T41" fmla="*/ 514 h 961"/>
              <a:gd name="T42" fmla="*/ 1003 w 3080"/>
              <a:gd name="T43" fmla="*/ 532 h 961"/>
              <a:gd name="T44" fmla="*/ 1020 w 3080"/>
              <a:gd name="T45" fmla="*/ 549 h 961"/>
              <a:gd name="T46" fmla="*/ 1027 w 3080"/>
              <a:gd name="T47" fmla="*/ 583 h 961"/>
              <a:gd name="T48" fmla="*/ 1036 w 3080"/>
              <a:gd name="T49" fmla="*/ 601 h 961"/>
              <a:gd name="T50" fmla="*/ 1049 w 3080"/>
              <a:gd name="T51" fmla="*/ 621 h 961"/>
              <a:gd name="T52" fmla="*/ 1071 w 3080"/>
              <a:gd name="T53" fmla="*/ 672 h 961"/>
              <a:gd name="T54" fmla="*/ 1120 w 3080"/>
              <a:gd name="T55" fmla="*/ 681 h 961"/>
              <a:gd name="T56" fmla="*/ 1189 w 3080"/>
              <a:gd name="T57" fmla="*/ 687 h 961"/>
              <a:gd name="T58" fmla="*/ 1220 w 3080"/>
              <a:gd name="T59" fmla="*/ 696 h 961"/>
              <a:gd name="T60" fmla="*/ 1302 w 3080"/>
              <a:gd name="T61" fmla="*/ 703 h 961"/>
              <a:gd name="T62" fmla="*/ 1330 w 3080"/>
              <a:gd name="T63" fmla="*/ 721 h 961"/>
              <a:gd name="T64" fmla="*/ 1344 w 3080"/>
              <a:gd name="T65" fmla="*/ 747 h 961"/>
              <a:gd name="T66" fmla="*/ 1587 w 3080"/>
              <a:gd name="T67" fmla="*/ 774 h 961"/>
              <a:gd name="T68" fmla="*/ 1614 w 3080"/>
              <a:gd name="T69" fmla="*/ 798 h 961"/>
              <a:gd name="T70" fmla="*/ 1638 w 3080"/>
              <a:gd name="T71" fmla="*/ 830 h 961"/>
              <a:gd name="T72" fmla="*/ 1911 w 3080"/>
              <a:gd name="T73" fmla="*/ 852 h 961"/>
              <a:gd name="T74" fmla="*/ 1984 w 3080"/>
              <a:gd name="T75" fmla="*/ 870 h 961"/>
              <a:gd name="T76" fmla="*/ 2205 w 3080"/>
              <a:gd name="T77" fmla="*/ 878 h 961"/>
              <a:gd name="T78" fmla="*/ 2783 w 3080"/>
              <a:gd name="T79" fmla="*/ 910 h 961"/>
              <a:gd name="T80" fmla="*/ 3080 w 3080"/>
              <a:gd name="T81" fmla="*/ 961 h 9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080" h="961">
                <a:moveTo>
                  <a:pt x="0" y="0"/>
                </a:moveTo>
                <a:lnTo>
                  <a:pt x="24" y="0"/>
                </a:lnTo>
                <a:lnTo>
                  <a:pt x="24" y="7"/>
                </a:lnTo>
                <a:lnTo>
                  <a:pt x="53" y="7"/>
                </a:lnTo>
                <a:lnTo>
                  <a:pt x="53" y="29"/>
                </a:lnTo>
                <a:lnTo>
                  <a:pt x="137" y="29"/>
                </a:lnTo>
                <a:lnTo>
                  <a:pt x="137" y="49"/>
                </a:lnTo>
                <a:lnTo>
                  <a:pt x="223" y="49"/>
                </a:lnTo>
                <a:lnTo>
                  <a:pt x="223" y="83"/>
                </a:lnTo>
                <a:lnTo>
                  <a:pt x="338" y="83"/>
                </a:lnTo>
                <a:lnTo>
                  <a:pt x="338" y="96"/>
                </a:lnTo>
                <a:lnTo>
                  <a:pt x="420" y="96"/>
                </a:lnTo>
                <a:lnTo>
                  <a:pt x="420" y="114"/>
                </a:lnTo>
                <a:lnTo>
                  <a:pt x="440" y="114"/>
                </a:lnTo>
                <a:lnTo>
                  <a:pt x="440" y="154"/>
                </a:lnTo>
                <a:lnTo>
                  <a:pt x="485" y="154"/>
                </a:lnTo>
                <a:lnTo>
                  <a:pt x="485" y="176"/>
                </a:lnTo>
                <a:lnTo>
                  <a:pt x="536" y="176"/>
                </a:lnTo>
                <a:lnTo>
                  <a:pt x="536" y="183"/>
                </a:lnTo>
                <a:lnTo>
                  <a:pt x="575" y="183"/>
                </a:lnTo>
                <a:lnTo>
                  <a:pt x="575" y="203"/>
                </a:lnTo>
                <a:lnTo>
                  <a:pt x="624" y="203"/>
                </a:lnTo>
                <a:lnTo>
                  <a:pt x="624" y="227"/>
                </a:lnTo>
                <a:lnTo>
                  <a:pt x="699" y="227"/>
                </a:lnTo>
                <a:lnTo>
                  <a:pt x="699" y="263"/>
                </a:lnTo>
                <a:lnTo>
                  <a:pt x="722" y="263"/>
                </a:lnTo>
                <a:lnTo>
                  <a:pt x="722" y="323"/>
                </a:lnTo>
                <a:lnTo>
                  <a:pt x="739" y="323"/>
                </a:lnTo>
                <a:lnTo>
                  <a:pt x="739" y="401"/>
                </a:lnTo>
                <a:lnTo>
                  <a:pt x="757" y="401"/>
                </a:lnTo>
                <a:lnTo>
                  <a:pt x="757" y="441"/>
                </a:lnTo>
                <a:lnTo>
                  <a:pt x="784" y="441"/>
                </a:lnTo>
                <a:lnTo>
                  <a:pt x="784" y="456"/>
                </a:lnTo>
                <a:lnTo>
                  <a:pt x="815" y="456"/>
                </a:lnTo>
                <a:lnTo>
                  <a:pt x="815" y="472"/>
                </a:lnTo>
                <a:lnTo>
                  <a:pt x="874" y="472"/>
                </a:lnTo>
                <a:lnTo>
                  <a:pt x="874" y="487"/>
                </a:lnTo>
                <a:lnTo>
                  <a:pt x="905" y="487"/>
                </a:lnTo>
                <a:lnTo>
                  <a:pt x="905" y="498"/>
                </a:lnTo>
                <a:lnTo>
                  <a:pt x="939" y="498"/>
                </a:lnTo>
                <a:lnTo>
                  <a:pt x="939" y="514"/>
                </a:lnTo>
                <a:lnTo>
                  <a:pt x="954" y="514"/>
                </a:lnTo>
                <a:lnTo>
                  <a:pt x="954" y="532"/>
                </a:lnTo>
                <a:lnTo>
                  <a:pt x="1003" y="532"/>
                </a:lnTo>
                <a:lnTo>
                  <a:pt x="1003" y="549"/>
                </a:lnTo>
                <a:lnTo>
                  <a:pt x="1020" y="549"/>
                </a:lnTo>
                <a:lnTo>
                  <a:pt x="1020" y="583"/>
                </a:lnTo>
                <a:lnTo>
                  <a:pt x="1027" y="583"/>
                </a:lnTo>
                <a:lnTo>
                  <a:pt x="1027" y="601"/>
                </a:lnTo>
                <a:lnTo>
                  <a:pt x="1036" y="601"/>
                </a:lnTo>
                <a:lnTo>
                  <a:pt x="1036" y="621"/>
                </a:lnTo>
                <a:lnTo>
                  <a:pt x="1049" y="621"/>
                </a:lnTo>
                <a:lnTo>
                  <a:pt x="1049" y="672"/>
                </a:lnTo>
                <a:lnTo>
                  <a:pt x="1071" y="672"/>
                </a:lnTo>
                <a:lnTo>
                  <a:pt x="1071" y="681"/>
                </a:lnTo>
                <a:lnTo>
                  <a:pt x="1120" y="681"/>
                </a:lnTo>
                <a:lnTo>
                  <a:pt x="1120" y="687"/>
                </a:lnTo>
                <a:lnTo>
                  <a:pt x="1189" y="687"/>
                </a:lnTo>
                <a:lnTo>
                  <a:pt x="1189" y="696"/>
                </a:lnTo>
                <a:lnTo>
                  <a:pt x="1220" y="696"/>
                </a:lnTo>
                <a:lnTo>
                  <a:pt x="1220" y="703"/>
                </a:lnTo>
                <a:lnTo>
                  <a:pt x="1302" y="703"/>
                </a:lnTo>
                <a:lnTo>
                  <a:pt x="1302" y="721"/>
                </a:lnTo>
                <a:lnTo>
                  <a:pt x="1330" y="721"/>
                </a:lnTo>
                <a:lnTo>
                  <a:pt x="1330" y="747"/>
                </a:lnTo>
                <a:lnTo>
                  <a:pt x="1344" y="747"/>
                </a:lnTo>
                <a:lnTo>
                  <a:pt x="1344" y="774"/>
                </a:lnTo>
                <a:lnTo>
                  <a:pt x="1587" y="774"/>
                </a:lnTo>
                <a:lnTo>
                  <a:pt x="1587" y="798"/>
                </a:lnTo>
                <a:lnTo>
                  <a:pt x="1614" y="798"/>
                </a:lnTo>
                <a:lnTo>
                  <a:pt x="1614" y="830"/>
                </a:lnTo>
                <a:lnTo>
                  <a:pt x="1638" y="830"/>
                </a:lnTo>
                <a:lnTo>
                  <a:pt x="1638" y="852"/>
                </a:lnTo>
                <a:lnTo>
                  <a:pt x="1911" y="852"/>
                </a:lnTo>
                <a:lnTo>
                  <a:pt x="1911" y="870"/>
                </a:lnTo>
                <a:lnTo>
                  <a:pt x="1984" y="870"/>
                </a:lnTo>
                <a:lnTo>
                  <a:pt x="1984" y="878"/>
                </a:lnTo>
                <a:lnTo>
                  <a:pt x="2205" y="878"/>
                </a:lnTo>
                <a:lnTo>
                  <a:pt x="2205" y="910"/>
                </a:lnTo>
                <a:lnTo>
                  <a:pt x="2783" y="910"/>
                </a:lnTo>
                <a:lnTo>
                  <a:pt x="2783" y="961"/>
                </a:lnTo>
                <a:lnTo>
                  <a:pt x="3080" y="961"/>
                </a:lnTo>
              </a:path>
            </a:pathLst>
          </a:cu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12" name="Line 115">
            <a:extLst>
              <a:ext uri="{FF2B5EF4-FFF2-40B4-BE49-F238E27FC236}">
                <a16:creationId xmlns:a16="http://schemas.microsoft.com/office/drawing/2014/main" id="{8873E741-4E0B-7C73-F4BB-394EB4BD5FB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90354" y="3114433"/>
            <a:ext cx="0" cy="4615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13" name="Line 116">
            <a:extLst>
              <a:ext uri="{FF2B5EF4-FFF2-40B4-BE49-F238E27FC236}">
                <a16:creationId xmlns:a16="http://schemas.microsoft.com/office/drawing/2014/main" id="{DAFAB3CF-0146-D72C-C799-F7A8D98E42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69514" y="3138364"/>
            <a:ext cx="37773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14" name="Line 117">
            <a:extLst>
              <a:ext uri="{FF2B5EF4-FFF2-40B4-BE49-F238E27FC236}">
                <a16:creationId xmlns:a16="http://schemas.microsoft.com/office/drawing/2014/main" id="{795CF0B9-23B7-A251-F9EE-C3A28A026A4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07711" y="3114433"/>
            <a:ext cx="0" cy="4615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15" name="Line 118">
            <a:extLst>
              <a:ext uri="{FF2B5EF4-FFF2-40B4-BE49-F238E27FC236}">
                <a16:creationId xmlns:a16="http://schemas.microsoft.com/office/drawing/2014/main" id="{F3E2253D-1D90-87EA-61F1-E05C55DF39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89476" y="3138364"/>
            <a:ext cx="35169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16" name="Line 119">
            <a:extLst>
              <a:ext uri="{FF2B5EF4-FFF2-40B4-BE49-F238E27FC236}">
                <a16:creationId xmlns:a16="http://schemas.microsoft.com/office/drawing/2014/main" id="{EECDD843-ED20-B616-0A15-63AF62EEDE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75150" y="3114433"/>
            <a:ext cx="0" cy="4615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17" name="Line 120">
            <a:extLst>
              <a:ext uri="{FF2B5EF4-FFF2-40B4-BE49-F238E27FC236}">
                <a16:creationId xmlns:a16="http://schemas.microsoft.com/office/drawing/2014/main" id="{25D03F4D-E51E-8DC5-F491-91016177FB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58217" y="3138364"/>
            <a:ext cx="35169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18" name="Line 121">
            <a:extLst>
              <a:ext uri="{FF2B5EF4-FFF2-40B4-BE49-F238E27FC236}">
                <a16:creationId xmlns:a16="http://schemas.microsoft.com/office/drawing/2014/main" id="{D177D55D-6390-1423-5DB5-81FC36994AE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03512" y="3114433"/>
            <a:ext cx="0" cy="4615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19" name="Line 122">
            <a:extLst>
              <a:ext uri="{FF2B5EF4-FFF2-40B4-BE49-F238E27FC236}">
                <a16:creationId xmlns:a16="http://schemas.microsoft.com/office/drawing/2014/main" id="{64F76905-9021-6BA1-07BD-C087191A51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86579" y="3138364"/>
            <a:ext cx="36469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20" name="Line 123">
            <a:extLst>
              <a:ext uri="{FF2B5EF4-FFF2-40B4-BE49-F238E27FC236}">
                <a16:creationId xmlns:a16="http://schemas.microsoft.com/office/drawing/2014/main" id="{9E367FD8-7752-AB0E-3908-0AE6C0CF36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09146" y="3027260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21" name="Line 124">
            <a:extLst>
              <a:ext uri="{FF2B5EF4-FFF2-40B4-BE49-F238E27FC236}">
                <a16:creationId xmlns:a16="http://schemas.microsoft.com/office/drawing/2014/main" id="{04B5DECE-3600-5EC4-920D-34D16329CD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89610" y="3051191"/>
            <a:ext cx="36469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22" name="Line 125">
            <a:extLst>
              <a:ext uri="{FF2B5EF4-FFF2-40B4-BE49-F238E27FC236}">
                <a16:creationId xmlns:a16="http://schemas.microsoft.com/office/drawing/2014/main" id="{4B94412E-A1AA-C36C-DD29-C7E718636F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28391" y="3027260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23" name="Line 126">
            <a:extLst>
              <a:ext uri="{FF2B5EF4-FFF2-40B4-BE49-F238E27FC236}">
                <a16:creationId xmlns:a16="http://schemas.microsoft.com/office/drawing/2014/main" id="{31495613-1003-A15B-9329-9249F54C7F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11459" y="3051191"/>
            <a:ext cx="37773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24" name="Line 127">
            <a:extLst>
              <a:ext uri="{FF2B5EF4-FFF2-40B4-BE49-F238E27FC236}">
                <a16:creationId xmlns:a16="http://schemas.microsoft.com/office/drawing/2014/main" id="{19E49BC7-DF00-ABBC-16C3-0BD0643F8D5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16669" y="3027260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25" name="Line 128">
            <a:extLst>
              <a:ext uri="{FF2B5EF4-FFF2-40B4-BE49-F238E27FC236}">
                <a16:creationId xmlns:a16="http://schemas.microsoft.com/office/drawing/2014/main" id="{E32C993E-3822-EC21-C5B9-D1076A52D1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99736" y="3051191"/>
            <a:ext cx="37773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26" name="Line 129">
            <a:extLst>
              <a:ext uri="{FF2B5EF4-FFF2-40B4-BE49-F238E27FC236}">
                <a16:creationId xmlns:a16="http://schemas.microsoft.com/office/drawing/2014/main" id="{2C7CB54E-3F9E-AEBC-9A46-2E1309CEDB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90619" y="3027260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27" name="Line 130">
            <a:extLst>
              <a:ext uri="{FF2B5EF4-FFF2-40B4-BE49-F238E27FC236}">
                <a16:creationId xmlns:a16="http://schemas.microsoft.com/office/drawing/2014/main" id="{9D989698-9764-092F-46BB-2EFFE6CB2D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73686" y="3051191"/>
            <a:ext cx="35169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28" name="Line 131">
            <a:extLst>
              <a:ext uri="{FF2B5EF4-FFF2-40B4-BE49-F238E27FC236}">
                <a16:creationId xmlns:a16="http://schemas.microsoft.com/office/drawing/2014/main" id="{3E3D5022-9660-4D90-05B9-196624E2B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45749" y="3027260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29" name="Line 132">
            <a:extLst>
              <a:ext uri="{FF2B5EF4-FFF2-40B4-BE49-F238E27FC236}">
                <a16:creationId xmlns:a16="http://schemas.microsoft.com/office/drawing/2014/main" id="{530E43BC-680C-AB8B-EE67-70B0BF9736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28816" y="3051191"/>
            <a:ext cx="3386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30" name="Line 133">
            <a:extLst>
              <a:ext uri="{FF2B5EF4-FFF2-40B4-BE49-F238E27FC236}">
                <a16:creationId xmlns:a16="http://schemas.microsoft.com/office/drawing/2014/main" id="{29BDEC34-1946-8370-5DC7-351552694F7B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5372" y="3027260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31" name="Line 134">
            <a:extLst>
              <a:ext uri="{FF2B5EF4-FFF2-40B4-BE49-F238E27FC236}">
                <a16:creationId xmlns:a16="http://schemas.microsoft.com/office/drawing/2014/main" id="{50D5C25C-6EF6-ABEF-5F70-9C93528896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85834" y="3051191"/>
            <a:ext cx="36469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32" name="Line 135">
            <a:extLst>
              <a:ext uri="{FF2B5EF4-FFF2-40B4-BE49-F238E27FC236}">
                <a16:creationId xmlns:a16="http://schemas.microsoft.com/office/drawing/2014/main" id="{80357588-BF8F-D386-9AB3-853D56AA9CD6}"/>
              </a:ext>
            </a:extLst>
          </p:cNvPr>
          <p:cNvSpPr>
            <a:spLocks noChangeShapeType="1"/>
          </p:cNvSpPr>
          <p:nvPr/>
        </p:nvSpPr>
        <p:spPr bwMode="auto">
          <a:xfrm>
            <a:off x="9867598" y="3027260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33" name="Line 136">
            <a:extLst>
              <a:ext uri="{FF2B5EF4-FFF2-40B4-BE49-F238E27FC236}">
                <a16:creationId xmlns:a16="http://schemas.microsoft.com/office/drawing/2014/main" id="{7EAC8E12-61AA-D4B4-21DA-D44F3EFA03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50666" y="3051191"/>
            <a:ext cx="35169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34" name="Line 137">
            <a:extLst>
              <a:ext uri="{FF2B5EF4-FFF2-40B4-BE49-F238E27FC236}">
                <a16:creationId xmlns:a16="http://schemas.microsoft.com/office/drawing/2014/main" id="{B6F90AC6-2BA8-E10B-7392-840E6AC73A11}"/>
              </a:ext>
            </a:extLst>
          </p:cNvPr>
          <p:cNvSpPr>
            <a:spLocks noChangeShapeType="1"/>
          </p:cNvSpPr>
          <p:nvPr/>
        </p:nvSpPr>
        <p:spPr bwMode="auto">
          <a:xfrm>
            <a:off x="9859784" y="3027260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35" name="Line 138">
            <a:extLst>
              <a:ext uri="{FF2B5EF4-FFF2-40B4-BE49-F238E27FC236}">
                <a16:creationId xmlns:a16="http://schemas.microsoft.com/office/drawing/2014/main" id="{BE499B2B-2B6C-B8FF-7CBE-1D781F6697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41549" y="3051191"/>
            <a:ext cx="37773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36" name="Line 139">
            <a:extLst>
              <a:ext uri="{FF2B5EF4-FFF2-40B4-BE49-F238E27FC236}">
                <a16:creationId xmlns:a16="http://schemas.microsoft.com/office/drawing/2014/main" id="{15BC5E3B-AB4B-50FE-E272-7A4ECFAB50D3}"/>
              </a:ext>
            </a:extLst>
          </p:cNvPr>
          <p:cNvSpPr>
            <a:spLocks noChangeShapeType="1"/>
          </p:cNvSpPr>
          <p:nvPr/>
        </p:nvSpPr>
        <p:spPr bwMode="auto">
          <a:xfrm>
            <a:off x="9850666" y="3027260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37" name="Line 140">
            <a:extLst>
              <a:ext uri="{FF2B5EF4-FFF2-40B4-BE49-F238E27FC236}">
                <a16:creationId xmlns:a16="http://schemas.microsoft.com/office/drawing/2014/main" id="{52FC8EB6-835C-F293-9E43-A698CA3A4D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31129" y="3051191"/>
            <a:ext cx="36469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38" name="Line 141">
            <a:extLst>
              <a:ext uri="{FF2B5EF4-FFF2-40B4-BE49-F238E27FC236}">
                <a16:creationId xmlns:a16="http://schemas.microsoft.com/office/drawing/2014/main" id="{0FBFF679-FB47-895B-FFA9-044670D2B28E}"/>
              </a:ext>
            </a:extLst>
          </p:cNvPr>
          <p:cNvSpPr>
            <a:spLocks noChangeShapeType="1"/>
          </p:cNvSpPr>
          <p:nvPr/>
        </p:nvSpPr>
        <p:spPr bwMode="auto">
          <a:xfrm>
            <a:off x="9838944" y="2970854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39" name="Line 142">
            <a:extLst>
              <a:ext uri="{FF2B5EF4-FFF2-40B4-BE49-F238E27FC236}">
                <a16:creationId xmlns:a16="http://schemas.microsoft.com/office/drawing/2014/main" id="{92D8E171-82EA-93A2-21B4-5E1976BCF4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22011" y="2993075"/>
            <a:ext cx="3386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40" name="Line 143">
            <a:extLst>
              <a:ext uri="{FF2B5EF4-FFF2-40B4-BE49-F238E27FC236}">
                <a16:creationId xmlns:a16="http://schemas.microsoft.com/office/drawing/2014/main" id="{F8436CDD-ADB8-7D8B-E6ED-D61E1BC04F79}"/>
              </a:ext>
            </a:extLst>
          </p:cNvPr>
          <p:cNvSpPr>
            <a:spLocks noChangeShapeType="1"/>
          </p:cNvSpPr>
          <p:nvPr/>
        </p:nvSpPr>
        <p:spPr bwMode="auto">
          <a:xfrm>
            <a:off x="9822011" y="2970854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41" name="Line 144">
            <a:extLst>
              <a:ext uri="{FF2B5EF4-FFF2-40B4-BE49-F238E27FC236}">
                <a16:creationId xmlns:a16="http://schemas.microsoft.com/office/drawing/2014/main" id="{44CAF0BB-B384-DDB4-6E60-1468F460C0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01172" y="2993075"/>
            <a:ext cx="37773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42" name="Line 145">
            <a:extLst>
              <a:ext uri="{FF2B5EF4-FFF2-40B4-BE49-F238E27FC236}">
                <a16:creationId xmlns:a16="http://schemas.microsoft.com/office/drawing/2014/main" id="{EEDAD5EC-37AB-1C1A-56FD-093B862CD0C2}"/>
              </a:ext>
            </a:extLst>
          </p:cNvPr>
          <p:cNvSpPr>
            <a:spLocks noChangeShapeType="1"/>
          </p:cNvSpPr>
          <p:nvPr/>
        </p:nvSpPr>
        <p:spPr bwMode="auto">
          <a:xfrm>
            <a:off x="9492479" y="2955471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43" name="Line 146">
            <a:extLst>
              <a:ext uri="{FF2B5EF4-FFF2-40B4-BE49-F238E27FC236}">
                <a16:creationId xmlns:a16="http://schemas.microsoft.com/office/drawing/2014/main" id="{B5816D0B-1920-DD9E-45CF-4261E9A9AA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72942" y="2982819"/>
            <a:ext cx="37773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44" name="Line 147">
            <a:extLst>
              <a:ext uri="{FF2B5EF4-FFF2-40B4-BE49-F238E27FC236}">
                <a16:creationId xmlns:a16="http://schemas.microsoft.com/office/drawing/2014/main" id="{E8C9626B-C337-7EBC-D0CC-787B071B5F5A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0336" y="2955471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45" name="Line 148">
            <a:extLst>
              <a:ext uri="{FF2B5EF4-FFF2-40B4-BE49-F238E27FC236}">
                <a16:creationId xmlns:a16="http://schemas.microsoft.com/office/drawing/2014/main" id="{B3379270-4CC1-52CA-98B9-4FB7ACD93D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53405" y="2982819"/>
            <a:ext cx="3386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46" name="Line 149">
            <a:extLst>
              <a:ext uri="{FF2B5EF4-FFF2-40B4-BE49-F238E27FC236}">
                <a16:creationId xmlns:a16="http://schemas.microsoft.com/office/drawing/2014/main" id="{BD1CCAEC-D396-02C8-FBB4-F17034BF35F3}"/>
              </a:ext>
            </a:extLst>
          </p:cNvPr>
          <p:cNvSpPr>
            <a:spLocks noChangeShapeType="1"/>
          </p:cNvSpPr>
          <p:nvPr/>
        </p:nvSpPr>
        <p:spPr bwMode="auto">
          <a:xfrm>
            <a:off x="9456009" y="2924703"/>
            <a:ext cx="0" cy="4615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47" name="Line 150">
            <a:extLst>
              <a:ext uri="{FF2B5EF4-FFF2-40B4-BE49-F238E27FC236}">
                <a16:creationId xmlns:a16="http://schemas.microsoft.com/office/drawing/2014/main" id="{013F9B85-C8F7-915F-0F4A-994503DDC5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37774" y="2948633"/>
            <a:ext cx="35169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48" name="Line 151">
            <a:extLst>
              <a:ext uri="{FF2B5EF4-FFF2-40B4-BE49-F238E27FC236}">
                <a16:creationId xmlns:a16="http://schemas.microsoft.com/office/drawing/2014/main" id="{1D822712-F8FF-9F4F-B91B-F48460202B27}"/>
              </a:ext>
            </a:extLst>
          </p:cNvPr>
          <p:cNvSpPr>
            <a:spLocks noChangeShapeType="1"/>
          </p:cNvSpPr>
          <p:nvPr/>
        </p:nvSpPr>
        <p:spPr bwMode="auto">
          <a:xfrm>
            <a:off x="9441682" y="2924703"/>
            <a:ext cx="0" cy="4615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49" name="Line 152">
            <a:extLst>
              <a:ext uri="{FF2B5EF4-FFF2-40B4-BE49-F238E27FC236}">
                <a16:creationId xmlns:a16="http://schemas.microsoft.com/office/drawing/2014/main" id="{2C489A41-A6C3-F630-389E-E7D8D3A3DD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23446" y="2948633"/>
            <a:ext cx="35169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50" name="Line 153">
            <a:extLst>
              <a:ext uri="{FF2B5EF4-FFF2-40B4-BE49-F238E27FC236}">
                <a16:creationId xmlns:a16="http://schemas.microsoft.com/office/drawing/2014/main" id="{2B89FE42-46F6-DC55-C60E-D9F33607C97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18661" y="2924703"/>
            <a:ext cx="0" cy="4615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51" name="Line 154">
            <a:extLst>
              <a:ext uri="{FF2B5EF4-FFF2-40B4-BE49-F238E27FC236}">
                <a16:creationId xmlns:a16="http://schemas.microsoft.com/office/drawing/2014/main" id="{B1D31162-CECB-8B49-A3DC-DC6970529E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97821" y="2948633"/>
            <a:ext cx="37773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52" name="Line 155">
            <a:extLst>
              <a:ext uri="{FF2B5EF4-FFF2-40B4-BE49-F238E27FC236}">
                <a16:creationId xmlns:a16="http://schemas.microsoft.com/office/drawing/2014/main" id="{5C4F0F91-1E61-A22D-D7E3-294864A4E387}"/>
              </a:ext>
            </a:extLst>
          </p:cNvPr>
          <p:cNvSpPr>
            <a:spLocks noChangeShapeType="1"/>
          </p:cNvSpPr>
          <p:nvPr/>
        </p:nvSpPr>
        <p:spPr bwMode="auto">
          <a:xfrm>
            <a:off x="9080889" y="2890517"/>
            <a:ext cx="0" cy="4615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53" name="Line 156">
            <a:extLst>
              <a:ext uri="{FF2B5EF4-FFF2-40B4-BE49-F238E27FC236}">
                <a16:creationId xmlns:a16="http://schemas.microsoft.com/office/drawing/2014/main" id="{30839ED7-9F9C-CE7A-8BAD-C3C18B17FA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63956" y="2914447"/>
            <a:ext cx="36469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54" name="Line 157">
            <a:extLst>
              <a:ext uri="{FF2B5EF4-FFF2-40B4-BE49-F238E27FC236}">
                <a16:creationId xmlns:a16="http://schemas.microsoft.com/office/drawing/2014/main" id="{4829BBEB-1EDC-4A97-EB3B-B26F1B335B3C}"/>
              </a:ext>
            </a:extLst>
          </p:cNvPr>
          <p:cNvSpPr>
            <a:spLocks noChangeShapeType="1"/>
          </p:cNvSpPr>
          <p:nvPr/>
        </p:nvSpPr>
        <p:spPr bwMode="auto">
          <a:xfrm>
            <a:off x="9083493" y="2859751"/>
            <a:ext cx="0" cy="4615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55" name="Line 158">
            <a:extLst>
              <a:ext uri="{FF2B5EF4-FFF2-40B4-BE49-F238E27FC236}">
                <a16:creationId xmlns:a16="http://schemas.microsoft.com/office/drawing/2014/main" id="{C54103F9-A85A-A001-A566-99DA21D810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63956" y="2883680"/>
            <a:ext cx="36469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56" name="Line 159">
            <a:extLst>
              <a:ext uri="{FF2B5EF4-FFF2-40B4-BE49-F238E27FC236}">
                <a16:creationId xmlns:a16="http://schemas.microsoft.com/office/drawing/2014/main" id="{644F859A-9CF4-69D7-2925-8E89D377B0D8}"/>
              </a:ext>
            </a:extLst>
          </p:cNvPr>
          <p:cNvSpPr>
            <a:spLocks noChangeShapeType="1"/>
          </p:cNvSpPr>
          <p:nvPr/>
        </p:nvSpPr>
        <p:spPr bwMode="auto">
          <a:xfrm>
            <a:off x="9071771" y="2840948"/>
            <a:ext cx="0" cy="4615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57" name="Line 160">
            <a:extLst>
              <a:ext uri="{FF2B5EF4-FFF2-40B4-BE49-F238E27FC236}">
                <a16:creationId xmlns:a16="http://schemas.microsoft.com/office/drawing/2014/main" id="{BD73650B-CC7F-59D4-EAFC-B17F78CFAE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54839" y="2864879"/>
            <a:ext cx="35169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58" name="Line 161">
            <a:extLst>
              <a:ext uri="{FF2B5EF4-FFF2-40B4-BE49-F238E27FC236}">
                <a16:creationId xmlns:a16="http://schemas.microsoft.com/office/drawing/2014/main" id="{95BEB885-6603-0081-FC22-6BD5D3AC089F}"/>
              </a:ext>
            </a:extLst>
          </p:cNvPr>
          <p:cNvSpPr>
            <a:spLocks noChangeShapeType="1"/>
          </p:cNvSpPr>
          <p:nvPr/>
        </p:nvSpPr>
        <p:spPr bwMode="auto">
          <a:xfrm>
            <a:off x="9054839" y="2840948"/>
            <a:ext cx="0" cy="4615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59" name="Line 162">
            <a:extLst>
              <a:ext uri="{FF2B5EF4-FFF2-40B4-BE49-F238E27FC236}">
                <a16:creationId xmlns:a16="http://schemas.microsoft.com/office/drawing/2014/main" id="{1516C45C-75FF-A786-E04C-C88BD9831B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33999" y="2864879"/>
            <a:ext cx="37773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60" name="Line 163">
            <a:extLst>
              <a:ext uri="{FF2B5EF4-FFF2-40B4-BE49-F238E27FC236}">
                <a16:creationId xmlns:a16="http://schemas.microsoft.com/office/drawing/2014/main" id="{50667A9C-CF1D-54CB-3D93-E1B43CDC2F8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59755" y="2791378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61" name="Line 164">
            <a:extLst>
              <a:ext uri="{FF2B5EF4-FFF2-40B4-BE49-F238E27FC236}">
                <a16:creationId xmlns:a16="http://schemas.microsoft.com/office/drawing/2014/main" id="{3BE5A1AB-7F79-1F5E-C82C-E449CD8361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42823" y="2818726"/>
            <a:ext cx="3386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62" name="Line 165">
            <a:extLst>
              <a:ext uri="{FF2B5EF4-FFF2-40B4-BE49-F238E27FC236}">
                <a16:creationId xmlns:a16="http://schemas.microsoft.com/office/drawing/2014/main" id="{1C338213-23AF-0069-B590-7158E4E08583}"/>
              </a:ext>
            </a:extLst>
          </p:cNvPr>
          <p:cNvSpPr>
            <a:spLocks noChangeShapeType="1"/>
          </p:cNvSpPr>
          <p:nvPr/>
        </p:nvSpPr>
        <p:spPr bwMode="auto">
          <a:xfrm>
            <a:off x="8740936" y="2791378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63" name="Line 166">
            <a:extLst>
              <a:ext uri="{FF2B5EF4-FFF2-40B4-BE49-F238E27FC236}">
                <a16:creationId xmlns:a16="http://schemas.microsoft.com/office/drawing/2014/main" id="{AA8AD83E-8C42-8F88-E27C-45E59CE0B8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22701" y="2818726"/>
            <a:ext cx="37773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64" name="Line 167">
            <a:extLst>
              <a:ext uri="{FF2B5EF4-FFF2-40B4-BE49-F238E27FC236}">
                <a16:creationId xmlns:a16="http://schemas.microsoft.com/office/drawing/2014/main" id="{0BA6A49A-FB95-5A3E-484D-EA223D686E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729214" y="2781123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65" name="Line 168">
            <a:extLst>
              <a:ext uri="{FF2B5EF4-FFF2-40B4-BE49-F238E27FC236}">
                <a16:creationId xmlns:a16="http://schemas.microsoft.com/office/drawing/2014/main" id="{FD1ABF26-56FC-7E4D-8F91-96B6B1B3EC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10979" y="2803344"/>
            <a:ext cx="37773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66" name="Line 169">
            <a:extLst>
              <a:ext uri="{FF2B5EF4-FFF2-40B4-BE49-F238E27FC236}">
                <a16:creationId xmlns:a16="http://schemas.microsoft.com/office/drawing/2014/main" id="{CD88B85B-E93C-E28E-3804-F22879206289}"/>
              </a:ext>
            </a:extLst>
          </p:cNvPr>
          <p:cNvSpPr>
            <a:spLocks noChangeShapeType="1"/>
          </p:cNvSpPr>
          <p:nvPr/>
        </p:nvSpPr>
        <p:spPr bwMode="auto">
          <a:xfrm>
            <a:off x="8729214" y="2750355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67" name="Line 170">
            <a:extLst>
              <a:ext uri="{FF2B5EF4-FFF2-40B4-BE49-F238E27FC236}">
                <a16:creationId xmlns:a16="http://schemas.microsoft.com/office/drawing/2014/main" id="{0AAB53A5-C867-0504-81A6-FA17073C89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10979" y="2772578"/>
            <a:ext cx="37773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68" name="Line 171">
            <a:extLst>
              <a:ext uri="{FF2B5EF4-FFF2-40B4-BE49-F238E27FC236}">
                <a16:creationId xmlns:a16="http://schemas.microsoft.com/office/drawing/2014/main" id="{2B235524-CA27-290B-6E77-F172DC128029}"/>
              </a:ext>
            </a:extLst>
          </p:cNvPr>
          <p:cNvSpPr>
            <a:spLocks noChangeShapeType="1"/>
          </p:cNvSpPr>
          <p:nvPr/>
        </p:nvSpPr>
        <p:spPr bwMode="auto">
          <a:xfrm>
            <a:off x="8710979" y="2750355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69" name="Line 172">
            <a:extLst>
              <a:ext uri="{FF2B5EF4-FFF2-40B4-BE49-F238E27FC236}">
                <a16:creationId xmlns:a16="http://schemas.microsoft.com/office/drawing/2014/main" id="{0F56D2B0-C9BF-2B43-1CA7-06B7086840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94046" y="2772578"/>
            <a:ext cx="35169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70" name="Line 173">
            <a:extLst>
              <a:ext uri="{FF2B5EF4-FFF2-40B4-BE49-F238E27FC236}">
                <a16:creationId xmlns:a16="http://schemas.microsoft.com/office/drawing/2014/main" id="{AD91FF4D-554A-D990-0316-DA1C47BD5DAA}"/>
              </a:ext>
            </a:extLst>
          </p:cNvPr>
          <p:cNvSpPr>
            <a:spLocks noChangeShapeType="1"/>
          </p:cNvSpPr>
          <p:nvPr/>
        </p:nvSpPr>
        <p:spPr bwMode="auto">
          <a:xfrm>
            <a:off x="8710979" y="2734972"/>
            <a:ext cx="0" cy="4615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71" name="Line 174">
            <a:extLst>
              <a:ext uri="{FF2B5EF4-FFF2-40B4-BE49-F238E27FC236}">
                <a16:creationId xmlns:a16="http://schemas.microsoft.com/office/drawing/2014/main" id="{52A8F0EC-4A00-3547-F0CB-FF862C435A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94046" y="2757193"/>
            <a:ext cx="35169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72" name="Line 175">
            <a:extLst>
              <a:ext uri="{FF2B5EF4-FFF2-40B4-BE49-F238E27FC236}">
                <a16:creationId xmlns:a16="http://schemas.microsoft.com/office/drawing/2014/main" id="{0C4FFF87-3E9D-37FA-31C4-ECDF488A2642}"/>
              </a:ext>
            </a:extLst>
          </p:cNvPr>
          <p:cNvSpPr>
            <a:spLocks noChangeShapeType="1"/>
          </p:cNvSpPr>
          <p:nvPr/>
        </p:nvSpPr>
        <p:spPr bwMode="auto">
          <a:xfrm>
            <a:off x="8710979" y="2704206"/>
            <a:ext cx="0" cy="4615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73" name="Line 176">
            <a:extLst>
              <a:ext uri="{FF2B5EF4-FFF2-40B4-BE49-F238E27FC236}">
                <a16:creationId xmlns:a16="http://schemas.microsoft.com/office/drawing/2014/main" id="{A026AEC6-77DB-6BD0-76F8-19F6D05965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94046" y="2728135"/>
            <a:ext cx="35169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74" name="Line 177">
            <a:extLst>
              <a:ext uri="{FF2B5EF4-FFF2-40B4-BE49-F238E27FC236}">
                <a16:creationId xmlns:a16="http://schemas.microsoft.com/office/drawing/2014/main" id="{F7B8518F-3C65-56C1-5904-5C8F66D9E1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6652" y="2704206"/>
            <a:ext cx="0" cy="4615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75" name="Line 178">
            <a:extLst>
              <a:ext uri="{FF2B5EF4-FFF2-40B4-BE49-F238E27FC236}">
                <a16:creationId xmlns:a16="http://schemas.microsoft.com/office/drawing/2014/main" id="{9BBC886B-0377-C440-9B71-27B4CE3532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79720" y="2728135"/>
            <a:ext cx="35169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76" name="Line 179">
            <a:extLst>
              <a:ext uri="{FF2B5EF4-FFF2-40B4-BE49-F238E27FC236}">
                <a16:creationId xmlns:a16="http://schemas.microsoft.com/office/drawing/2014/main" id="{58DBAB42-6579-14A3-2C6A-83A51805C3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682324" y="2697369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77" name="Line 180">
            <a:extLst>
              <a:ext uri="{FF2B5EF4-FFF2-40B4-BE49-F238E27FC236}">
                <a16:creationId xmlns:a16="http://schemas.microsoft.com/office/drawing/2014/main" id="{9448B6FA-A64E-9FF9-1CC2-5E005690E4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65391" y="2723007"/>
            <a:ext cx="37773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78" name="Line 181">
            <a:extLst>
              <a:ext uri="{FF2B5EF4-FFF2-40B4-BE49-F238E27FC236}">
                <a16:creationId xmlns:a16="http://schemas.microsoft.com/office/drawing/2014/main" id="{E77E4E70-14C0-8C3A-B208-9317482D5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674509" y="2675148"/>
            <a:ext cx="0" cy="4786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79" name="Line 182">
            <a:extLst>
              <a:ext uri="{FF2B5EF4-FFF2-40B4-BE49-F238E27FC236}">
                <a16:creationId xmlns:a16="http://schemas.microsoft.com/office/drawing/2014/main" id="{B63F9306-D846-7556-9D8A-1A88AE4248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56274" y="2697369"/>
            <a:ext cx="37773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80" name="Line 183">
            <a:extLst>
              <a:ext uri="{FF2B5EF4-FFF2-40B4-BE49-F238E27FC236}">
                <a16:creationId xmlns:a16="http://schemas.microsoft.com/office/drawing/2014/main" id="{420F0896-69D5-0499-CED2-E89B101F01FF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5391" y="2675148"/>
            <a:ext cx="0" cy="4786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81" name="Line 184">
            <a:extLst>
              <a:ext uri="{FF2B5EF4-FFF2-40B4-BE49-F238E27FC236}">
                <a16:creationId xmlns:a16="http://schemas.microsoft.com/office/drawing/2014/main" id="{99712A47-F949-9D92-63F3-8E255EAD5A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48458" y="2697369"/>
            <a:ext cx="3386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82" name="Line 185">
            <a:extLst>
              <a:ext uri="{FF2B5EF4-FFF2-40B4-BE49-F238E27FC236}">
                <a16:creationId xmlns:a16="http://schemas.microsoft.com/office/drawing/2014/main" id="{B8B406F7-0EA4-1644-1982-6CF0442BA64B}"/>
              </a:ext>
            </a:extLst>
          </p:cNvPr>
          <p:cNvSpPr>
            <a:spLocks noChangeShapeType="1"/>
          </p:cNvSpPr>
          <p:nvPr/>
        </p:nvSpPr>
        <p:spPr bwMode="auto">
          <a:xfrm>
            <a:off x="8670601" y="2675148"/>
            <a:ext cx="0" cy="47861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83" name="Line 186">
            <a:extLst>
              <a:ext uri="{FF2B5EF4-FFF2-40B4-BE49-F238E27FC236}">
                <a16:creationId xmlns:a16="http://schemas.microsoft.com/office/drawing/2014/main" id="{B90A7BDB-39AC-8CFB-1AEF-3A8113C7DF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53669" y="2697369"/>
            <a:ext cx="35169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84" name="Line 187">
            <a:extLst>
              <a:ext uri="{FF2B5EF4-FFF2-40B4-BE49-F238E27FC236}">
                <a16:creationId xmlns:a16="http://schemas.microsoft.com/office/drawing/2014/main" id="{BA154BEA-EDD0-0956-4FBC-6C6DFEFBBD8B}"/>
              </a:ext>
            </a:extLst>
          </p:cNvPr>
          <p:cNvSpPr>
            <a:spLocks noChangeShapeType="1"/>
          </p:cNvSpPr>
          <p:nvPr/>
        </p:nvSpPr>
        <p:spPr bwMode="auto">
          <a:xfrm>
            <a:off x="8307204" y="2434138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85" name="Line 188">
            <a:extLst>
              <a:ext uri="{FF2B5EF4-FFF2-40B4-BE49-F238E27FC236}">
                <a16:creationId xmlns:a16="http://schemas.microsoft.com/office/drawing/2014/main" id="{C800497E-B25B-3030-746E-D680E3DE03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87666" y="2458068"/>
            <a:ext cx="37773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86" name="Line 189">
            <a:extLst>
              <a:ext uri="{FF2B5EF4-FFF2-40B4-BE49-F238E27FC236}">
                <a16:creationId xmlns:a16="http://schemas.microsoft.com/office/drawing/2014/main" id="{2685FE0F-6DAF-FBFD-99A0-BB642796B7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5401" y="2275174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87" name="Line 190">
            <a:extLst>
              <a:ext uri="{FF2B5EF4-FFF2-40B4-BE49-F238E27FC236}">
                <a16:creationId xmlns:a16="http://schemas.microsoft.com/office/drawing/2014/main" id="{A57E3545-311F-821C-86CD-D6F1645A20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28469" y="2302523"/>
            <a:ext cx="33865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88" name="Line 191">
            <a:extLst>
              <a:ext uri="{FF2B5EF4-FFF2-40B4-BE49-F238E27FC236}">
                <a16:creationId xmlns:a16="http://schemas.microsoft.com/office/drawing/2014/main" id="{F44A5D41-7FBA-2C11-43CC-2E7779F43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41200" y="2063222"/>
            <a:ext cx="0" cy="4444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89" name="Line 192">
            <a:extLst>
              <a:ext uri="{FF2B5EF4-FFF2-40B4-BE49-F238E27FC236}">
                <a16:creationId xmlns:a16="http://schemas.microsoft.com/office/drawing/2014/main" id="{FCFAFF0C-D176-32C1-D913-6369C74B8C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21664" y="2085444"/>
            <a:ext cx="37773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90" name="Line 193">
            <a:extLst>
              <a:ext uri="{FF2B5EF4-FFF2-40B4-BE49-F238E27FC236}">
                <a16:creationId xmlns:a16="http://schemas.microsoft.com/office/drawing/2014/main" id="{C51B5F78-B546-48F6-0382-8BD7B33F6B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584316" y="1735041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91" name="Line 194">
            <a:extLst>
              <a:ext uri="{FF2B5EF4-FFF2-40B4-BE49-F238E27FC236}">
                <a16:creationId xmlns:a16="http://schemas.microsoft.com/office/drawing/2014/main" id="{71DA8F0D-F4C8-BA61-D2E8-43A9C0F642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66081" y="1758970"/>
            <a:ext cx="35169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92" name="Line 195">
            <a:extLst>
              <a:ext uri="{FF2B5EF4-FFF2-40B4-BE49-F238E27FC236}">
                <a16:creationId xmlns:a16="http://schemas.microsoft.com/office/drawing/2014/main" id="{A5EB150B-3C7D-4B9D-9EF1-39EB6DB6A147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5704" y="1663250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93" name="Line 196">
            <a:extLst>
              <a:ext uri="{FF2B5EF4-FFF2-40B4-BE49-F238E27FC236}">
                <a16:creationId xmlns:a16="http://schemas.microsoft.com/office/drawing/2014/main" id="{09EFC773-42A9-9585-4807-D384083F80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8771" y="1690598"/>
            <a:ext cx="35169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94" name="Line 197">
            <a:extLst>
              <a:ext uri="{FF2B5EF4-FFF2-40B4-BE49-F238E27FC236}">
                <a16:creationId xmlns:a16="http://schemas.microsoft.com/office/drawing/2014/main" id="{7247A5D4-F0DA-D0EA-91AF-F8E063B5572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3900" y="1603424"/>
            <a:ext cx="0" cy="4957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95" name="Line 198">
            <a:extLst>
              <a:ext uri="{FF2B5EF4-FFF2-40B4-BE49-F238E27FC236}">
                <a16:creationId xmlns:a16="http://schemas.microsoft.com/office/drawing/2014/main" id="{98818BC0-54C5-43FB-BA86-C7AD6DCF6E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46968" y="1625645"/>
            <a:ext cx="36469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96" name="Line 199">
            <a:extLst>
              <a:ext uri="{FF2B5EF4-FFF2-40B4-BE49-F238E27FC236}">
                <a16:creationId xmlns:a16="http://schemas.microsoft.com/office/drawing/2014/main" id="{738221C2-14EE-BD99-0664-C98577A7ED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3900" y="1579495"/>
            <a:ext cx="0" cy="46152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97" name="Line 200">
            <a:extLst>
              <a:ext uri="{FF2B5EF4-FFF2-40B4-BE49-F238E27FC236}">
                <a16:creationId xmlns:a16="http://schemas.microsoft.com/office/drawing/2014/main" id="{8BCDEFAB-2B0A-CE18-453E-D6D76584EB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46968" y="1603424"/>
            <a:ext cx="36469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05" name="AutoShape 3">
            <a:extLst>
              <a:ext uri="{FF2B5EF4-FFF2-40B4-BE49-F238E27FC236}">
                <a16:creationId xmlns:a16="http://schemas.microsoft.com/office/drawing/2014/main" id="{395DC8B0-4972-E7BB-CD09-952258DB634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956510" y="1471118"/>
            <a:ext cx="4429803" cy="218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06" name="Freeform 5">
            <a:extLst>
              <a:ext uri="{FF2B5EF4-FFF2-40B4-BE49-F238E27FC236}">
                <a16:creationId xmlns:a16="http://schemas.microsoft.com/office/drawing/2014/main" id="{2C8F62A9-9B30-11C3-A8CF-A37226D53F9C}"/>
              </a:ext>
            </a:extLst>
          </p:cNvPr>
          <p:cNvSpPr>
            <a:spLocks/>
          </p:cNvSpPr>
          <p:nvPr/>
        </p:nvSpPr>
        <p:spPr bwMode="auto">
          <a:xfrm>
            <a:off x="6970839" y="1501884"/>
            <a:ext cx="4372493" cy="1469987"/>
          </a:xfrm>
          <a:custGeom>
            <a:avLst/>
            <a:gdLst>
              <a:gd name="T0" fmla="*/ 20 w 3357"/>
              <a:gd name="T1" fmla="*/ 0 h 860"/>
              <a:gd name="T2" fmla="*/ 42 w 3357"/>
              <a:gd name="T3" fmla="*/ 13 h 860"/>
              <a:gd name="T4" fmla="*/ 88 w 3357"/>
              <a:gd name="T5" fmla="*/ 22 h 860"/>
              <a:gd name="T6" fmla="*/ 197 w 3357"/>
              <a:gd name="T7" fmla="*/ 33 h 860"/>
              <a:gd name="T8" fmla="*/ 219 w 3357"/>
              <a:gd name="T9" fmla="*/ 49 h 860"/>
              <a:gd name="T10" fmla="*/ 232 w 3357"/>
              <a:gd name="T11" fmla="*/ 88 h 860"/>
              <a:gd name="T12" fmla="*/ 250 w 3357"/>
              <a:gd name="T13" fmla="*/ 113 h 860"/>
              <a:gd name="T14" fmla="*/ 356 w 3357"/>
              <a:gd name="T15" fmla="*/ 137 h 860"/>
              <a:gd name="T16" fmla="*/ 402 w 3357"/>
              <a:gd name="T17" fmla="*/ 144 h 860"/>
              <a:gd name="T18" fmla="*/ 427 w 3357"/>
              <a:gd name="T19" fmla="*/ 159 h 860"/>
              <a:gd name="T20" fmla="*/ 449 w 3357"/>
              <a:gd name="T21" fmla="*/ 188 h 860"/>
              <a:gd name="T22" fmla="*/ 511 w 3357"/>
              <a:gd name="T23" fmla="*/ 195 h 860"/>
              <a:gd name="T24" fmla="*/ 566 w 3357"/>
              <a:gd name="T25" fmla="*/ 202 h 860"/>
              <a:gd name="T26" fmla="*/ 663 w 3357"/>
              <a:gd name="T27" fmla="*/ 215 h 860"/>
              <a:gd name="T28" fmla="*/ 712 w 3357"/>
              <a:gd name="T29" fmla="*/ 233 h 860"/>
              <a:gd name="T30" fmla="*/ 732 w 3357"/>
              <a:gd name="T31" fmla="*/ 257 h 860"/>
              <a:gd name="T32" fmla="*/ 756 w 3357"/>
              <a:gd name="T33" fmla="*/ 321 h 860"/>
              <a:gd name="T34" fmla="*/ 791 w 3357"/>
              <a:gd name="T35" fmla="*/ 332 h 860"/>
              <a:gd name="T36" fmla="*/ 829 w 3357"/>
              <a:gd name="T37" fmla="*/ 341 h 860"/>
              <a:gd name="T38" fmla="*/ 897 w 3357"/>
              <a:gd name="T39" fmla="*/ 348 h 860"/>
              <a:gd name="T40" fmla="*/ 979 w 3357"/>
              <a:gd name="T41" fmla="*/ 361 h 860"/>
              <a:gd name="T42" fmla="*/ 1008 w 3357"/>
              <a:gd name="T43" fmla="*/ 368 h 860"/>
              <a:gd name="T44" fmla="*/ 1028 w 3357"/>
              <a:gd name="T45" fmla="*/ 386 h 860"/>
              <a:gd name="T46" fmla="*/ 1048 w 3357"/>
              <a:gd name="T47" fmla="*/ 441 h 860"/>
              <a:gd name="T48" fmla="*/ 1079 w 3357"/>
              <a:gd name="T49" fmla="*/ 479 h 860"/>
              <a:gd name="T50" fmla="*/ 1107 w 3357"/>
              <a:gd name="T51" fmla="*/ 499 h 860"/>
              <a:gd name="T52" fmla="*/ 1251 w 3357"/>
              <a:gd name="T53" fmla="*/ 503 h 860"/>
              <a:gd name="T54" fmla="*/ 1300 w 3357"/>
              <a:gd name="T55" fmla="*/ 512 h 860"/>
              <a:gd name="T56" fmla="*/ 1333 w 3357"/>
              <a:gd name="T57" fmla="*/ 567 h 860"/>
              <a:gd name="T58" fmla="*/ 1357 w 3357"/>
              <a:gd name="T59" fmla="*/ 601 h 860"/>
              <a:gd name="T60" fmla="*/ 1372 w 3357"/>
              <a:gd name="T61" fmla="*/ 609 h 860"/>
              <a:gd name="T62" fmla="*/ 1589 w 3357"/>
              <a:gd name="T63" fmla="*/ 618 h 860"/>
              <a:gd name="T64" fmla="*/ 1600 w 3357"/>
              <a:gd name="T65" fmla="*/ 647 h 860"/>
              <a:gd name="T66" fmla="*/ 1616 w 3357"/>
              <a:gd name="T67" fmla="*/ 680 h 860"/>
              <a:gd name="T68" fmla="*/ 1629 w 3357"/>
              <a:gd name="T69" fmla="*/ 689 h 860"/>
              <a:gd name="T70" fmla="*/ 1905 w 3357"/>
              <a:gd name="T71" fmla="*/ 703 h 860"/>
              <a:gd name="T72" fmla="*/ 2071 w 3357"/>
              <a:gd name="T73" fmla="*/ 745 h 860"/>
              <a:gd name="T74" fmla="*/ 2153 w 3357"/>
              <a:gd name="T75" fmla="*/ 760 h 860"/>
              <a:gd name="T76" fmla="*/ 2197 w 3357"/>
              <a:gd name="T77" fmla="*/ 776 h 860"/>
              <a:gd name="T78" fmla="*/ 2203 w 3357"/>
              <a:gd name="T79" fmla="*/ 811 h 860"/>
              <a:gd name="T80" fmla="*/ 2477 w 3357"/>
              <a:gd name="T81" fmla="*/ 831 h 860"/>
              <a:gd name="T82" fmla="*/ 3357 w 3357"/>
              <a:gd name="T83" fmla="*/ 860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357" h="860">
                <a:moveTo>
                  <a:pt x="0" y="0"/>
                </a:moveTo>
                <a:lnTo>
                  <a:pt x="20" y="0"/>
                </a:lnTo>
                <a:lnTo>
                  <a:pt x="20" y="13"/>
                </a:lnTo>
                <a:lnTo>
                  <a:pt x="42" y="13"/>
                </a:lnTo>
                <a:lnTo>
                  <a:pt x="42" y="22"/>
                </a:lnTo>
                <a:lnTo>
                  <a:pt x="88" y="22"/>
                </a:lnTo>
                <a:lnTo>
                  <a:pt x="88" y="33"/>
                </a:lnTo>
                <a:lnTo>
                  <a:pt x="197" y="33"/>
                </a:lnTo>
                <a:lnTo>
                  <a:pt x="197" y="49"/>
                </a:lnTo>
                <a:lnTo>
                  <a:pt x="219" y="49"/>
                </a:lnTo>
                <a:lnTo>
                  <a:pt x="219" y="88"/>
                </a:lnTo>
                <a:lnTo>
                  <a:pt x="232" y="88"/>
                </a:lnTo>
                <a:lnTo>
                  <a:pt x="232" y="113"/>
                </a:lnTo>
                <a:lnTo>
                  <a:pt x="250" y="113"/>
                </a:lnTo>
                <a:lnTo>
                  <a:pt x="250" y="137"/>
                </a:lnTo>
                <a:lnTo>
                  <a:pt x="356" y="137"/>
                </a:lnTo>
                <a:lnTo>
                  <a:pt x="356" y="144"/>
                </a:lnTo>
                <a:lnTo>
                  <a:pt x="402" y="144"/>
                </a:lnTo>
                <a:lnTo>
                  <a:pt x="402" y="159"/>
                </a:lnTo>
                <a:lnTo>
                  <a:pt x="427" y="159"/>
                </a:lnTo>
                <a:lnTo>
                  <a:pt x="427" y="188"/>
                </a:lnTo>
                <a:lnTo>
                  <a:pt x="449" y="188"/>
                </a:lnTo>
                <a:lnTo>
                  <a:pt x="449" y="195"/>
                </a:lnTo>
                <a:lnTo>
                  <a:pt x="511" y="195"/>
                </a:lnTo>
                <a:lnTo>
                  <a:pt x="511" y="202"/>
                </a:lnTo>
                <a:lnTo>
                  <a:pt x="566" y="202"/>
                </a:lnTo>
                <a:lnTo>
                  <a:pt x="566" y="215"/>
                </a:lnTo>
                <a:lnTo>
                  <a:pt x="663" y="215"/>
                </a:lnTo>
                <a:lnTo>
                  <a:pt x="663" y="233"/>
                </a:lnTo>
                <a:lnTo>
                  <a:pt x="712" y="233"/>
                </a:lnTo>
                <a:lnTo>
                  <a:pt x="712" y="257"/>
                </a:lnTo>
                <a:lnTo>
                  <a:pt x="732" y="257"/>
                </a:lnTo>
                <a:lnTo>
                  <a:pt x="732" y="321"/>
                </a:lnTo>
                <a:lnTo>
                  <a:pt x="756" y="321"/>
                </a:lnTo>
                <a:lnTo>
                  <a:pt x="756" y="332"/>
                </a:lnTo>
                <a:lnTo>
                  <a:pt x="791" y="332"/>
                </a:lnTo>
                <a:lnTo>
                  <a:pt x="791" y="341"/>
                </a:lnTo>
                <a:lnTo>
                  <a:pt x="829" y="341"/>
                </a:lnTo>
                <a:lnTo>
                  <a:pt x="829" y="348"/>
                </a:lnTo>
                <a:lnTo>
                  <a:pt x="897" y="348"/>
                </a:lnTo>
                <a:lnTo>
                  <a:pt x="897" y="361"/>
                </a:lnTo>
                <a:lnTo>
                  <a:pt x="979" y="361"/>
                </a:lnTo>
                <a:lnTo>
                  <a:pt x="979" y="368"/>
                </a:lnTo>
                <a:lnTo>
                  <a:pt x="1008" y="368"/>
                </a:lnTo>
                <a:lnTo>
                  <a:pt x="1008" y="386"/>
                </a:lnTo>
                <a:lnTo>
                  <a:pt x="1028" y="386"/>
                </a:lnTo>
                <a:lnTo>
                  <a:pt x="1028" y="441"/>
                </a:lnTo>
                <a:lnTo>
                  <a:pt x="1048" y="441"/>
                </a:lnTo>
                <a:lnTo>
                  <a:pt x="1048" y="479"/>
                </a:lnTo>
                <a:lnTo>
                  <a:pt x="1079" y="479"/>
                </a:lnTo>
                <a:lnTo>
                  <a:pt x="1079" y="499"/>
                </a:lnTo>
                <a:lnTo>
                  <a:pt x="1107" y="499"/>
                </a:lnTo>
                <a:lnTo>
                  <a:pt x="1107" y="503"/>
                </a:lnTo>
                <a:lnTo>
                  <a:pt x="1251" y="503"/>
                </a:lnTo>
                <a:lnTo>
                  <a:pt x="1251" y="512"/>
                </a:lnTo>
                <a:lnTo>
                  <a:pt x="1300" y="512"/>
                </a:lnTo>
                <a:lnTo>
                  <a:pt x="1300" y="567"/>
                </a:lnTo>
                <a:lnTo>
                  <a:pt x="1333" y="567"/>
                </a:lnTo>
                <a:lnTo>
                  <a:pt x="1333" y="601"/>
                </a:lnTo>
                <a:lnTo>
                  <a:pt x="1357" y="601"/>
                </a:lnTo>
                <a:lnTo>
                  <a:pt x="1357" y="609"/>
                </a:lnTo>
                <a:lnTo>
                  <a:pt x="1372" y="609"/>
                </a:lnTo>
                <a:lnTo>
                  <a:pt x="1372" y="618"/>
                </a:lnTo>
                <a:lnTo>
                  <a:pt x="1589" y="618"/>
                </a:lnTo>
                <a:lnTo>
                  <a:pt x="1589" y="647"/>
                </a:lnTo>
                <a:lnTo>
                  <a:pt x="1600" y="647"/>
                </a:lnTo>
                <a:lnTo>
                  <a:pt x="1600" y="680"/>
                </a:lnTo>
                <a:lnTo>
                  <a:pt x="1616" y="680"/>
                </a:lnTo>
                <a:lnTo>
                  <a:pt x="1616" y="689"/>
                </a:lnTo>
                <a:lnTo>
                  <a:pt x="1629" y="689"/>
                </a:lnTo>
                <a:lnTo>
                  <a:pt x="1629" y="703"/>
                </a:lnTo>
                <a:lnTo>
                  <a:pt x="1905" y="703"/>
                </a:lnTo>
                <a:lnTo>
                  <a:pt x="1905" y="745"/>
                </a:lnTo>
                <a:lnTo>
                  <a:pt x="2071" y="745"/>
                </a:lnTo>
                <a:lnTo>
                  <a:pt x="2071" y="760"/>
                </a:lnTo>
                <a:lnTo>
                  <a:pt x="2153" y="760"/>
                </a:lnTo>
                <a:lnTo>
                  <a:pt x="2153" y="776"/>
                </a:lnTo>
                <a:lnTo>
                  <a:pt x="2197" y="776"/>
                </a:lnTo>
                <a:lnTo>
                  <a:pt x="2197" y="811"/>
                </a:lnTo>
                <a:lnTo>
                  <a:pt x="2203" y="811"/>
                </a:lnTo>
                <a:lnTo>
                  <a:pt x="2203" y="831"/>
                </a:lnTo>
                <a:lnTo>
                  <a:pt x="2477" y="831"/>
                </a:lnTo>
                <a:lnTo>
                  <a:pt x="2477" y="860"/>
                </a:lnTo>
                <a:lnTo>
                  <a:pt x="3357" y="860"/>
                </a:lnTo>
              </a:path>
            </a:pathLst>
          </a:cu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07" name="Line 6">
            <a:extLst>
              <a:ext uri="{FF2B5EF4-FFF2-40B4-BE49-F238E27FC236}">
                <a16:creationId xmlns:a16="http://schemas.microsoft.com/office/drawing/2014/main" id="{A5492486-BDA7-5AE5-1219-847CBFF79E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43331" y="2949650"/>
            <a:ext cx="0" cy="44442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08" name="Line 7">
            <a:extLst>
              <a:ext uri="{FF2B5EF4-FFF2-40B4-BE49-F238E27FC236}">
                <a16:creationId xmlns:a16="http://schemas.microsoft.com/office/drawing/2014/main" id="{68CC4B8E-0EBF-0BA5-030F-34363A049F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326399" y="2971872"/>
            <a:ext cx="36469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09" name="Line 8">
            <a:extLst>
              <a:ext uri="{FF2B5EF4-FFF2-40B4-BE49-F238E27FC236}">
                <a16:creationId xmlns:a16="http://schemas.microsoft.com/office/drawing/2014/main" id="{0E7979B1-A15F-4AB4-3863-2C69FD04EE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02954" y="2949650"/>
            <a:ext cx="0" cy="44442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10" name="Line 9">
            <a:extLst>
              <a:ext uri="{FF2B5EF4-FFF2-40B4-BE49-F238E27FC236}">
                <a16:creationId xmlns:a16="http://schemas.microsoft.com/office/drawing/2014/main" id="{38EA065F-D79C-0899-EFE5-A1A50F6543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286022" y="2971872"/>
            <a:ext cx="3386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11" name="Line 10">
            <a:extLst>
              <a:ext uri="{FF2B5EF4-FFF2-40B4-BE49-F238E27FC236}">
                <a16:creationId xmlns:a16="http://schemas.microsoft.com/office/drawing/2014/main" id="{9FF79940-2CEE-FE69-CC17-06835F174F8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52874" y="2949650"/>
            <a:ext cx="0" cy="44442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12" name="Line 11">
            <a:extLst>
              <a:ext uri="{FF2B5EF4-FFF2-40B4-BE49-F238E27FC236}">
                <a16:creationId xmlns:a16="http://schemas.microsoft.com/office/drawing/2014/main" id="{90AD62C2-8B4B-9EE0-58A6-F581D8131E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034639" y="2971872"/>
            <a:ext cx="35169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13" name="Line 12">
            <a:extLst>
              <a:ext uri="{FF2B5EF4-FFF2-40B4-BE49-F238E27FC236}">
                <a16:creationId xmlns:a16="http://schemas.microsoft.com/office/drawing/2014/main" id="{4F7598CB-082D-E2B8-E829-8870DB2ADA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91656" y="2949650"/>
            <a:ext cx="0" cy="44442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14" name="Line 13">
            <a:extLst>
              <a:ext uri="{FF2B5EF4-FFF2-40B4-BE49-F238E27FC236}">
                <a16:creationId xmlns:a16="http://schemas.microsoft.com/office/drawing/2014/main" id="{296A03A4-D5FA-E534-3B35-3F2DA2960D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72120" y="2971872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15" name="Line 14">
            <a:extLst>
              <a:ext uri="{FF2B5EF4-FFF2-40B4-BE49-F238E27FC236}">
                <a16:creationId xmlns:a16="http://schemas.microsoft.com/office/drawing/2014/main" id="{F3C31B29-4718-1F2D-6789-5C3F60C73F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43464" y="2949650"/>
            <a:ext cx="0" cy="44442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16" name="Line 15">
            <a:extLst>
              <a:ext uri="{FF2B5EF4-FFF2-40B4-BE49-F238E27FC236}">
                <a16:creationId xmlns:a16="http://schemas.microsoft.com/office/drawing/2014/main" id="{7D3CA80F-E01D-7F00-66D2-A46BED1005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22624" y="2971872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17" name="Line 16">
            <a:extLst>
              <a:ext uri="{FF2B5EF4-FFF2-40B4-BE49-F238E27FC236}">
                <a16:creationId xmlns:a16="http://schemas.microsoft.com/office/drawing/2014/main" id="{B1564F5F-8341-5EDD-92F5-A5DA64CB47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20444" y="2949650"/>
            <a:ext cx="0" cy="44442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18" name="Line 17">
            <a:extLst>
              <a:ext uri="{FF2B5EF4-FFF2-40B4-BE49-F238E27FC236}">
                <a16:creationId xmlns:a16="http://schemas.microsoft.com/office/drawing/2014/main" id="{CE6D2FC4-49BE-E449-71CC-54C75813F8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03511" y="2971872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19" name="Line 18">
            <a:extLst>
              <a:ext uri="{FF2B5EF4-FFF2-40B4-BE49-F238E27FC236}">
                <a16:creationId xmlns:a16="http://schemas.microsoft.com/office/drawing/2014/main" id="{D15DDF37-928E-1F86-2359-576AC2B727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91789" y="2949650"/>
            <a:ext cx="0" cy="44442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20" name="Line 19">
            <a:extLst>
              <a:ext uri="{FF2B5EF4-FFF2-40B4-BE49-F238E27FC236}">
                <a16:creationId xmlns:a16="http://schemas.microsoft.com/office/drawing/2014/main" id="{C255A801-4277-B2CA-1B0A-3CEC2EBE67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74857" y="2971872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21" name="Line 20">
            <a:extLst>
              <a:ext uri="{FF2B5EF4-FFF2-40B4-BE49-F238E27FC236}">
                <a16:creationId xmlns:a16="http://schemas.microsoft.com/office/drawing/2014/main" id="{1B2E545D-853E-5936-F2CD-B0EA10E1BF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80066" y="2949650"/>
            <a:ext cx="0" cy="44442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22" name="Line 21">
            <a:extLst>
              <a:ext uri="{FF2B5EF4-FFF2-40B4-BE49-F238E27FC236}">
                <a16:creationId xmlns:a16="http://schemas.microsoft.com/office/drawing/2014/main" id="{82B90ED8-564D-75B9-74D6-3F916D4677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63134" y="2971872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23" name="Line 22">
            <a:extLst>
              <a:ext uri="{FF2B5EF4-FFF2-40B4-BE49-F238E27FC236}">
                <a16:creationId xmlns:a16="http://schemas.microsoft.com/office/drawing/2014/main" id="{DC1E538A-5A18-D2F0-43D5-795E948227B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48806" y="2949650"/>
            <a:ext cx="0" cy="44442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24" name="Line 23">
            <a:extLst>
              <a:ext uri="{FF2B5EF4-FFF2-40B4-BE49-F238E27FC236}">
                <a16:creationId xmlns:a16="http://schemas.microsoft.com/office/drawing/2014/main" id="{2E42DFCB-0331-9341-E58E-45830DCCE6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29269" y="2971872"/>
            <a:ext cx="36469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25" name="Line 24">
            <a:extLst>
              <a:ext uri="{FF2B5EF4-FFF2-40B4-BE49-F238E27FC236}">
                <a16:creationId xmlns:a16="http://schemas.microsoft.com/office/drawing/2014/main" id="{ADD09422-E22B-13F3-7A84-7C450F20A19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06541" y="2949650"/>
            <a:ext cx="0" cy="44442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26" name="Line 25">
            <a:extLst>
              <a:ext uri="{FF2B5EF4-FFF2-40B4-BE49-F238E27FC236}">
                <a16:creationId xmlns:a16="http://schemas.microsoft.com/office/drawing/2014/main" id="{D0A6BE9A-0A86-C6A3-2D3D-D99341043E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89609" y="2971872"/>
            <a:ext cx="35169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27" name="Line 26">
            <a:extLst>
              <a:ext uri="{FF2B5EF4-FFF2-40B4-BE49-F238E27FC236}">
                <a16:creationId xmlns:a16="http://schemas.microsoft.com/office/drawing/2014/main" id="{9F6BE899-E82E-BDC6-E8BC-3A2B7108D66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37508" y="2949650"/>
            <a:ext cx="0" cy="44442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28" name="Line 27">
            <a:extLst>
              <a:ext uri="{FF2B5EF4-FFF2-40B4-BE49-F238E27FC236}">
                <a16:creationId xmlns:a16="http://schemas.microsoft.com/office/drawing/2014/main" id="{1ADF0493-37C5-86FE-602D-71A807D234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17971" y="2971872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29" name="Line 28">
            <a:extLst>
              <a:ext uri="{FF2B5EF4-FFF2-40B4-BE49-F238E27FC236}">
                <a16:creationId xmlns:a16="http://schemas.microsoft.com/office/drawing/2014/main" id="{F6371C00-07CD-D8FF-93BA-8D888791535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17971" y="2949650"/>
            <a:ext cx="0" cy="44442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30" name="Line 29">
            <a:extLst>
              <a:ext uri="{FF2B5EF4-FFF2-40B4-BE49-F238E27FC236}">
                <a16:creationId xmlns:a16="http://schemas.microsoft.com/office/drawing/2014/main" id="{1457B218-7DE1-1817-A093-ADCD675FFE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01039" y="2971872"/>
            <a:ext cx="36469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31" name="Line 30">
            <a:extLst>
              <a:ext uri="{FF2B5EF4-FFF2-40B4-BE49-F238E27FC236}">
                <a16:creationId xmlns:a16="http://schemas.microsoft.com/office/drawing/2014/main" id="{E12D5097-853D-7125-EA4F-D29010A6FD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01039" y="2949650"/>
            <a:ext cx="0" cy="44442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32" name="Line 31">
            <a:extLst>
              <a:ext uri="{FF2B5EF4-FFF2-40B4-BE49-F238E27FC236}">
                <a16:creationId xmlns:a16="http://schemas.microsoft.com/office/drawing/2014/main" id="{7A6EDBEF-0AE7-91F6-E8D9-C7B342F227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82804" y="2971872"/>
            <a:ext cx="35169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33" name="Line 32">
            <a:extLst>
              <a:ext uri="{FF2B5EF4-FFF2-40B4-BE49-F238E27FC236}">
                <a16:creationId xmlns:a16="http://schemas.microsoft.com/office/drawing/2014/main" id="{89134632-F7EE-B9FD-8571-E36BE185D25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97131" y="2900081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34" name="Line 33">
            <a:extLst>
              <a:ext uri="{FF2B5EF4-FFF2-40B4-BE49-F238E27FC236}">
                <a16:creationId xmlns:a16="http://schemas.microsoft.com/office/drawing/2014/main" id="{DABEF4EF-D471-D86E-399C-27DB7873EA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80199" y="2922301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35" name="Line 34">
            <a:extLst>
              <a:ext uri="{FF2B5EF4-FFF2-40B4-BE49-F238E27FC236}">
                <a16:creationId xmlns:a16="http://schemas.microsoft.com/office/drawing/2014/main" id="{67B3D37D-9606-A08C-F6AA-321E3EAB34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77594" y="2900081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36" name="Line 35">
            <a:extLst>
              <a:ext uri="{FF2B5EF4-FFF2-40B4-BE49-F238E27FC236}">
                <a16:creationId xmlns:a16="http://schemas.microsoft.com/office/drawing/2014/main" id="{74800458-B3F4-6C01-B03A-C4688D64E7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60661" y="2922301"/>
            <a:ext cx="3386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37" name="Line 36">
            <a:extLst>
              <a:ext uri="{FF2B5EF4-FFF2-40B4-BE49-F238E27FC236}">
                <a16:creationId xmlns:a16="http://schemas.microsoft.com/office/drawing/2014/main" id="{3B9C3D41-9772-2EC7-5395-DC6CE32DE157}"/>
              </a:ext>
            </a:extLst>
          </p:cNvPr>
          <p:cNvSpPr>
            <a:spLocks noChangeShapeType="1"/>
          </p:cNvSpPr>
          <p:nvPr/>
        </p:nvSpPr>
        <p:spPr bwMode="auto">
          <a:xfrm>
            <a:off x="9884531" y="2900081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38" name="Line 37">
            <a:extLst>
              <a:ext uri="{FF2B5EF4-FFF2-40B4-BE49-F238E27FC236}">
                <a16:creationId xmlns:a16="http://schemas.microsoft.com/office/drawing/2014/main" id="{0241C3B5-1813-67B0-B1DC-79BE2CF047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63691" y="2922301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39" name="Line 38">
            <a:extLst>
              <a:ext uri="{FF2B5EF4-FFF2-40B4-BE49-F238E27FC236}">
                <a16:creationId xmlns:a16="http://schemas.microsoft.com/office/drawing/2014/main" id="{5401F9E6-E5FE-3B77-2D15-0C054EB39894}"/>
              </a:ext>
            </a:extLst>
          </p:cNvPr>
          <p:cNvSpPr>
            <a:spLocks noChangeShapeType="1"/>
          </p:cNvSpPr>
          <p:nvPr/>
        </p:nvSpPr>
        <p:spPr bwMode="auto">
          <a:xfrm>
            <a:off x="9858481" y="2900081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40" name="Line 39">
            <a:extLst>
              <a:ext uri="{FF2B5EF4-FFF2-40B4-BE49-F238E27FC236}">
                <a16:creationId xmlns:a16="http://schemas.microsoft.com/office/drawing/2014/main" id="{90A4CF88-86AD-A432-A0BE-AB1BB6112F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40245" y="2922301"/>
            <a:ext cx="35169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41" name="Line 40">
            <a:extLst>
              <a:ext uri="{FF2B5EF4-FFF2-40B4-BE49-F238E27FC236}">
                <a16:creationId xmlns:a16="http://schemas.microsoft.com/office/drawing/2014/main" id="{2D7B73A2-672A-9B04-C91C-D50D7ED11AAF}"/>
              </a:ext>
            </a:extLst>
          </p:cNvPr>
          <p:cNvSpPr>
            <a:spLocks noChangeShapeType="1"/>
          </p:cNvSpPr>
          <p:nvPr/>
        </p:nvSpPr>
        <p:spPr bwMode="auto">
          <a:xfrm>
            <a:off x="9840245" y="2865895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42" name="Line 41">
            <a:extLst>
              <a:ext uri="{FF2B5EF4-FFF2-40B4-BE49-F238E27FC236}">
                <a16:creationId xmlns:a16="http://schemas.microsoft.com/office/drawing/2014/main" id="{7D747F6B-BCA5-761F-BDF8-9C65629034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20709" y="2888116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43" name="Line 42">
            <a:extLst>
              <a:ext uri="{FF2B5EF4-FFF2-40B4-BE49-F238E27FC236}">
                <a16:creationId xmlns:a16="http://schemas.microsoft.com/office/drawing/2014/main" id="{A730D5FC-ADAC-71C8-1C06-F4CC779CBD37}"/>
              </a:ext>
            </a:extLst>
          </p:cNvPr>
          <p:cNvSpPr>
            <a:spLocks noChangeShapeType="1"/>
          </p:cNvSpPr>
          <p:nvPr/>
        </p:nvSpPr>
        <p:spPr bwMode="auto">
          <a:xfrm>
            <a:off x="9832431" y="2835128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44" name="Line 43">
            <a:extLst>
              <a:ext uri="{FF2B5EF4-FFF2-40B4-BE49-F238E27FC236}">
                <a16:creationId xmlns:a16="http://schemas.microsoft.com/office/drawing/2014/main" id="{87CA5D29-55F6-43BC-1A1C-D29A9EE99A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14195" y="2862478"/>
            <a:ext cx="35169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45" name="Line 44">
            <a:extLst>
              <a:ext uri="{FF2B5EF4-FFF2-40B4-BE49-F238E27FC236}">
                <a16:creationId xmlns:a16="http://schemas.microsoft.com/office/drawing/2014/main" id="{C693484D-66F5-9E51-9FE9-AC4B940FAC0D}"/>
              </a:ext>
            </a:extLst>
          </p:cNvPr>
          <p:cNvSpPr>
            <a:spLocks noChangeShapeType="1"/>
          </p:cNvSpPr>
          <p:nvPr/>
        </p:nvSpPr>
        <p:spPr bwMode="auto">
          <a:xfrm>
            <a:off x="9829826" y="2804361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46" name="Line 45">
            <a:extLst>
              <a:ext uri="{FF2B5EF4-FFF2-40B4-BE49-F238E27FC236}">
                <a16:creationId xmlns:a16="http://schemas.microsoft.com/office/drawing/2014/main" id="{6852075E-9C80-5D41-7BE6-9057D89D370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11591" y="2828290"/>
            <a:ext cx="35169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47" name="Line 46">
            <a:extLst>
              <a:ext uri="{FF2B5EF4-FFF2-40B4-BE49-F238E27FC236}">
                <a16:creationId xmlns:a16="http://schemas.microsoft.com/office/drawing/2014/main" id="{D3A08641-BDA3-337E-6CFD-58C958F038F6}"/>
              </a:ext>
            </a:extLst>
          </p:cNvPr>
          <p:cNvSpPr>
            <a:spLocks noChangeShapeType="1"/>
          </p:cNvSpPr>
          <p:nvPr/>
        </p:nvSpPr>
        <p:spPr bwMode="auto">
          <a:xfrm>
            <a:off x="9811591" y="2804361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48" name="Line 47">
            <a:extLst>
              <a:ext uri="{FF2B5EF4-FFF2-40B4-BE49-F238E27FC236}">
                <a16:creationId xmlns:a16="http://schemas.microsoft.com/office/drawing/2014/main" id="{735A5688-AEFF-FEC4-4742-38EDEF44DB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92053" y="2828290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49" name="Line 48">
            <a:extLst>
              <a:ext uri="{FF2B5EF4-FFF2-40B4-BE49-F238E27FC236}">
                <a16:creationId xmlns:a16="http://schemas.microsoft.com/office/drawing/2014/main" id="{F993CDBE-99E5-BF78-7FEB-DBC8419D8FD2}"/>
              </a:ext>
            </a:extLst>
          </p:cNvPr>
          <p:cNvSpPr>
            <a:spLocks noChangeShapeType="1"/>
          </p:cNvSpPr>
          <p:nvPr/>
        </p:nvSpPr>
        <p:spPr bwMode="auto">
          <a:xfrm>
            <a:off x="9570628" y="2751372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50" name="Line 49">
            <a:extLst>
              <a:ext uri="{FF2B5EF4-FFF2-40B4-BE49-F238E27FC236}">
                <a16:creationId xmlns:a16="http://schemas.microsoft.com/office/drawing/2014/main" id="{9935171F-4383-C60E-C7D1-4DD439D682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52393" y="2775303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51" name="Line 50">
            <a:extLst>
              <a:ext uri="{FF2B5EF4-FFF2-40B4-BE49-F238E27FC236}">
                <a16:creationId xmlns:a16="http://schemas.microsoft.com/office/drawing/2014/main" id="{37232D43-E8FF-5832-61CB-67FB3FD53E99}"/>
              </a:ext>
            </a:extLst>
          </p:cNvPr>
          <p:cNvSpPr>
            <a:spLocks noChangeShapeType="1"/>
          </p:cNvSpPr>
          <p:nvPr/>
        </p:nvSpPr>
        <p:spPr bwMode="auto">
          <a:xfrm>
            <a:off x="9526344" y="2751372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52" name="Line 51">
            <a:extLst>
              <a:ext uri="{FF2B5EF4-FFF2-40B4-BE49-F238E27FC236}">
                <a16:creationId xmlns:a16="http://schemas.microsoft.com/office/drawing/2014/main" id="{668FED8C-C548-5E4B-68BB-26BCD55851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06806" y="2775303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53" name="Line 52">
            <a:extLst>
              <a:ext uri="{FF2B5EF4-FFF2-40B4-BE49-F238E27FC236}">
                <a16:creationId xmlns:a16="http://schemas.microsoft.com/office/drawing/2014/main" id="{285FBD5D-D386-F02E-D8D2-4197DF650616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3824" y="2751372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54" name="Line 53">
            <a:extLst>
              <a:ext uri="{FF2B5EF4-FFF2-40B4-BE49-F238E27FC236}">
                <a16:creationId xmlns:a16="http://schemas.microsoft.com/office/drawing/2014/main" id="{5D91734F-2ED1-58EB-1B3C-6052114B30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46891" y="2775303"/>
            <a:ext cx="36469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55" name="Line 54">
            <a:extLst>
              <a:ext uri="{FF2B5EF4-FFF2-40B4-BE49-F238E27FC236}">
                <a16:creationId xmlns:a16="http://schemas.microsoft.com/office/drawing/2014/main" id="{0569184B-955A-7C3A-A841-5F56E4710E67}"/>
              </a:ext>
            </a:extLst>
          </p:cNvPr>
          <p:cNvSpPr>
            <a:spLocks noChangeShapeType="1"/>
          </p:cNvSpPr>
          <p:nvPr/>
        </p:nvSpPr>
        <p:spPr bwMode="auto">
          <a:xfrm>
            <a:off x="9452101" y="2722316"/>
            <a:ext cx="0" cy="44442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56" name="Line 55">
            <a:extLst>
              <a:ext uri="{FF2B5EF4-FFF2-40B4-BE49-F238E27FC236}">
                <a16:creationId xmlns:a16="http://schemas.microsoft.com/office/drawing/2014/main" id="{71246659-BBB5-B58C-7727-FDDBBF0783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32563" y="2744535"/>
            <a:ext cx="36469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57" name="Line 56">
            <a:extLst>
              <a:ext uri="{FF2B5EF4-FFF2-40B4-BE49-F238E27FC236}">
                <a16:creationId xmlns:a16="http://schemas.microsoft.com/office/drawing/2014/main" id="{0F7142AB-05C5-69CF-2A19-F10838699B26}"/>
              </a:ext>
            </a:extLst>
          </p:cNvPr>
          <p:cNvSpPr>
            <a:spLocks noChangeShapeType="1"/>
          </p:cNvSpPr>
          <p:nvPr/>
        </p:nvSpPr>
        <p:spPr bwMode="auto">
          <a:xfrm>
            <a:off x="9446891" y="2676164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58" name="Line 57">
            <a:extLst>
              <a:ext uri="{FF2B5EF4-FFF2-40B4-BE49-F238E27FC236}">
                <a16:creationId xmlns:a16="http://schemas.microsoft.com/office/drawing/2014/main" id="{27FDF2F1-5452-A5E4-B778-AE7DD7340F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28655" y="2698385"/>
            <a:ext cx="35169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59" name="Line 58">
            <a:extLst>
              <a:ext uri="{FF2B5EF4-FFF2-40B4-BE49-F238E27FC236}">
                <a16:creationId xmlns:a16="http://schemas.microsoft.com/office/drawing/2014/main" id="{5050F5ED-2927-8DDC-3CF2-0BA446D97808}"/>
              </a:ext>
            </a:extLst>
          </p:cNvPr>
          <p:cNvSpPr>
            <a:spLocks noChangeShapeType="1"/>
          </p:cNvSpPr>
          <p:nvPr/>
        </p:nvSpPr>
        <p:spPr bwMode="auto">
          <a:xfrm>
            <a:off x="9432563" y="2676164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60" name="Line 59">
            <a:extLst>
              <a:ext uri="{FF2B5EF4-FFF2-40B4-BE49-F238E27FC236}">
                <a16:creationId xmlns:a16="http://schemas.microsoft.com/office/drawing/2014/main" id="{FDC6ED89-30E6-3E95-68C4-E0298888F7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14329" y="2698385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61" name="Line 60">
            <a:extLst>
              <a:ext uri="{FF2B5EF4-FFF2-40B4-BE49-F238E27FC236}">
                <a16:creationId xmlns:a16="http://schemas.microsoft.com/office/drawing/2014/main" id="{50247456-E2B3-06D7-E36E-5308651611B4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0840" y="2676164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62" name="Line 61">
            <a:extLst>
              <a:ext uri="{FF2B5EF4-FFF2-40B4-BE49-F238E27FC236}">
                <a16:creationId xmlns:a16="http://schemas.microsoft.com/office/drawing/2014/main" id="{5794BE3C-0B27-C940-9711-F6900486A6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02606" y="2698385"/>
            <a:ext cx="35169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63" name="Line 62">
            <a:extLst>
              <a:ext uri="{FF2B5EF4-FFF2-40B4-BE49-F238E27FC236}">
                <a16:creationId xmlns:a16="http://schemas.microsoft.com/office/drawing/2014/main" id="{914B0373-7502-DC39-A7C1-17C1E82EDE37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6476" y="2676164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64" name="Line 63">
            <a:extLst>
              <a:ext uri="{FF2B5EF4-FFF2-40B4-BE49-F238E27FC236}">
                <a16:creationId xmlns:a16="http://schemas.microsoft.com/office/drawing/2014/main" id="{B4A7C230-35A0-9823-896F-ABF5EACC9B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09544" y="2698385"/>
            <a:ext cx="35169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65" name="Line 64">
            <a:extLst>
              <a:ext uri="{FF2B5EF4-FFF2-40B4-BE49-F238E27FC236}">
                <a16:creationId xmlns:a16="http://schemas.microsoft.com/office/drawing/2014/main" id="{ED24CE4A-7C9E-8517-271F-BF15E8DA3C6E}"/>
              </a:ext>
            </a:extLst>
          </p:cNvPr>
          <p:cNvSpPr>
            <a:spLocks noChangeShapeType="1"/>
          </p:cNvSpPr>
          <p:nvPr/>
        </p:nvSpPr>
        <p:spPr bwMode="auto">
          <a:xfrm>
            <a:off x="9104334" y="2676164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66" name="Line 65">
            <a:extLst>
              <a:ext uri="{FF2B5EF4-FFF2-40B4-BE49-F238E27FC236}">
                <a16:creationId xmlns:a16="http://schemas.microsoft.com/office/drawing/2014/main" id="{D948DAD3-090D-28C6-718E-47475A4869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86098" y="2698385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67" name="Line 66">
            <a:extLst>
              <a:ext uri="{FF2B5EF4-FFF2-40B4-BE49-F238E27FC236}">
                <a16:creationId xmlns:a16="http://schemas.microsoft.com/office/drawing/2014/main" id="{8D0FFF18-5788-02FE-2287-551946DFA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2611" y="2653944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68" name="Line 67">
            <a:extLst>
              <a:ext uri="{FF2B5EF4-FFF2-40B4-BE49-F238E27FC236}">
                <a16:creationId xmlns:a16="http://schemas.microsoft.com/office/drawing/2014/main" id="{7523EB9A-6CF5-D2B4-DB2B-F2A484A8AF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71771" y="2679584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69" name="Line 68">
            <a:extLst>
              <a:ext uri="{FF2B5EF4-FFF2-40B4-BE49-F238E27FC236}">
                <a16:creationId xmlns:a16="http://schemas.microsoft.com/office/drawing/2014/main" id="{FC34DBA0-54A8-0C19-F825-BF98460947AC}"/>
              </a:ext>
            </a:extLst>
          </p:cNvPr>
          <p:cNvSpPr>
            <a:spLocks noChangeShapeType="1"/>
          </p:cNvSpPr>
          <p:nvPr/>
        </p:nvSpPr>
        <p:spPr bwMode="auto">
          <a:xfrm>
            <a:off x="9078283" y="2653944"/>
            <a:ext cx="0" cy="44442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70" name="Line 69">
            <a:extLst>
              <a:ext uri="{FF2B5EF4-FFF2-40B4-BE49-F238E27FC236}">
                <a16:creationId xmlns:a16="http://schemas.microsoft.com/office/drawing/2014/main" id="{13C02B3B-CAA8-6483-A659-0117272AF1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57443" y="2676164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71" name="Line 70">
            <a:extLst>
              <a:ext uri="{FF2B5EF4-FFF2-40B4-BE49-F238E27FC236}">
                <a16:creationId xmlns:a16="http://schemas.microsoft.com/office/drawing/2014/main" id="{521F20E2-523A-C706-3952-5057ED203FD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54839" y="2641978"/>
            <a:ext cx="0" cy="4615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72" name="Line 71">
            <a:extLst>
              <a:ext uri="{FF2B5EF4-FFF2-40B4-BE49-F238E27FC236}">
                <a16:creationId xmlns:a16="http://schemas.microsoft.com/office/drawing/2014/main" id="{B1982EA9-5423-C49D-DD55-00DDC01337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37906" y="2664200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73" name="Line 72">
            <a:extLst>
              <a:ext uri="{FF2B5EF4-FFF2-40B4-BE49-F238E27FC236}">
                <a16:creationId xmlns:a16="http://schemas.microsoft.com/office/drawing/2014/main" id="{857309FC-4684-E8DF-9EDD-CA5A8944FB40}"/>
              </a:ext>
            </a:extLst>
          </p:cNvPr>
          <p:cNvSpPr>
            <a:spLocks noChangeShapeType="1"/>
          </p:cNvSpPr>
          <p:nvPr/>
        </p:nvSpPr>
        <p:spPr bwMode="auto">
          <a:xfrm>
            <a:off x="9054839" y="2641978"/>
            <a:ext cx="0" cy="4615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74" name="Line 73">
            <a:extLst>
              <a:ext uri="{FF2B5EF4-FFF2-40B4-BE49-F238E27FC236}">
                <a16:creationId xmlns:a16="http://schemas.microsoft.com/office/drawing/2014/main" id="{47260A1D-366B-A7E2-35CC-6075B262D9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37906" y="2664200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75" name="Line 74">
            <a:extLst>
              <a:ext uri="{FF2B5EF4-FFF2-40B4-BE49-F238E27FC236}">
                <a16:creationId xmlns:a16="http://schemas.microsoft.com/office/drawing/2014/main" id="{512C5DFA-52D5-545A-1A6B-8130BAF5C278}"/>
              </a:ext>
            </a:extLst>
          </p:cNvPr>
          <p:cNvSpPr>
            <a:spLocks noChangeShapeType="1"/>
          </p:cNvSpPr>
          <p:nvPr/>
        </p:nvSpPr>
        <p:spPr bwMode="auto">
          <a:xfrm>
            <a:off x="9054839" y="2616340"/>
            <a:ext cx="0" cy="47861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76" name="Line 75">
            <a:extLst>
              <a:ext uri="{FF2B5EF4-FFF2-40B4-BE49-F238E27FC236}">
                <a16:creationId xmlns:a16="http://schemas.microsoft.com/office/drawing/2014/main" id="{E395D223-2D24-67FD-799D-8E252000C8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37906" y="2641978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77" name="Line 76">
            <a:extLst>
              <a:ext uri="{FF2B5EF4-FFF2-40B4-BE49-F238E27FC236}">
                <a16:creationId xmlns:a16="http://schemas.microsoft.com/office/drawing/2014/main" id="{B32A1A24-5FCD-0B54-3180-ACAC3E67B5BA}"/>
              </a:ext>
            </a:extLst>
          </p:cNvPr>
          <p:cNvSpPr>
            <a:spLocks noChangeShapeType="1"/>
          </p:cNvSpPr>
          <p:nvPr/>
        </p:nvSpPr>
        <p:spPr bwMode="auto">
          <a:xfrm>
            <a:off x="9054839" y="2588992"/>
            <a:ext cx="0" cy="4615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78" name="Line 77">
            <a:extLst>
              <a:ext uri="{FF2B5EF4-FFF2-40B4-BE49-F238E27FC236}">
                <a16:creationId xmlns:a16="http://schemas.microsoft.com/office/drawing/2014/main" id="{98B6751C-8C0C-D9E8-F2F1-DC202B2B73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37906" y="2611211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79" name="Line 78">
            <a:extLst>
              <a:ext uri="{FF2B5EF4-FFF2-40B4-BE49-F238E27FC236}">
                <a16:creationId xmlns:a16="http://schemas.microsoft.com/office/drawing/2014/main" id="{A0FB938D-8C24-8E48-1B1A-12D8528D3127}"/>
              </a:ext>
            </a:extLst>
          </p:cNvPr>
          <p:cNvSpPr>
            <a:spLocks noChangeShapeType="1"/>
          </p:cNvSpPr>
          <p:nvPr/>
        </p:nvSpPr>
        <p:spPr bwMode="auto">
          <a:xfrm>
            <a:off x="9037906" y="2588992"/>
            <a:ext cx="0" cy="4615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80" name="Line 79">
            <a:extLst>
              <a:ext uri="{FF2B5EF4-FFF2-40B4-BE49-F238E27FC236}">
                <a16:creationId xmlns:a16="http://schemas.microsoft.com/office/drawing/2014/main" id="{6FBE79B4-167B-7B18-F072-E093E2408E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20974" y="2611211"/>
            <a:ext cx="3386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81" name="Line 80">
            <a:extLst>
              <a:ext uri="{FF2B5EF4-FFF2-40B4-BE49-F238E27FC236}">
                <a16:creationId xmlns:a16="http://schemas.microsoft.com/office/drawing/2014/main" id="{7EDE2AC1-BCB9-9F69-162E-088EA3B4FDAD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5513" y="2532584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82" name="Line 81">
            <a:extLst>
              <a:ext uri="{FF2B5EF4-FFF2-40B4-BE49-F238E27FC236}">
                <a16:creationId xmlns:a16="http://schemas.microsoft.com/office/drawing/2014/main" id="{B82FD6DC-CC38-0DCD-DD0F-CA5C70C039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67279" y="2558224"/>
            <a:ext cx="35169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83" name="Line 82">
            <a:extLst>
              <a:ext uri="{FF2B5EF4-FFF2-40B4-BE49-F238E27FC236}">
                <a16:creationId xmlns:a16="http://schemas.microsoft.com/office/drawing/2014/main" id="{CDA714E1-2B85-7F4F-59BB-5A007C2DDF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757868" y="2517201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84" name="Line 83">
            <a:extLst>
              <a:ext uri="{FF2B5EF4-FFF2-40B4-BE49-F238E27FC236}">
                <a16:creationId xmlns:a16="http://schemas.microsoft.com/office/drawing/2014/main" id="{D22258C4-E30D-5CCB-1D23-92D1B7185C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40935" y="2542839"/>
            <a:ext cx="35169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85" name="Line 84">
            <a:extLst>
              <a:ext uri="{FF2B5EF4-FFF2-40B4-BE49-F238E27FC236}">
                <a16:creationId xmlns:a16="http://schemas.microsoft.com/office/drawing/2014/main" id="{F5221DE9-A7AD-327A-100C-235514FC3BA6}"/>
              </a:ext>
            </a:extLst>
          </p:cNvPr>
          <p:cNvSpPr>
            <a:spLocks noChangeShapeType="1"/>
          </p:cNvSpPr>
          <p:nvPr/>
        </p:nvSpPr>
        <p:spPr bwMode="auto">
          <a:xfrm>
            <a:off x="8721399" y="2505235"/>
            <a:ext cx="0" cy="4615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86" name="Line 85">
            <a:extLst>
              <a:ext uri="{FF2B5EF4-FFF2-40B4-BE49-F238E27FC236}">
                <a16:creationId xmlns:a16="http://schemas.microsoft.com/office/drawing/2014/main" id="{7D243D1C-D7E7-AD5C-5421-067300C7EA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03163" y="2529165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87" name="Line 86">
            <a:extLst>
              <a:ext uri="{FF2B5EF4-FFF2-40B4-BE49-F238E27FC236}">
                <a16:creationId xmlns:a16="http://schemas.microsoft.com/office/drawing/2014/main" id="{B89EBAFF-4C89-4B2C-ACDD-496081F2D8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707071" y="2476179"/>
            <a:ext cx="0" cy="47861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88" name="Line 87">
            <a:extLst>
              <a:ext uri="{FF2B5EF4-FFF2-40B4-BE49-F238E27FC236}">
                <a16:creationId xmlns:a16="http://schemas.microsoft.com/office/drawing/2014/main" id="{8D5B0AD1-DD64-C289-2F2C-004AD3AA3C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88835" y="2498398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89" name="Line 88">
            <a:extLst>
              <a:ext uri="{FF2B5EF4-FFF2-40B4-BE49-F238E27FC236}">
                <a16:creationId xmlns:a16="http://schemas.microsoft.com/office/drawing/2014/main" id="{10619B75-78B8-20CB-5BF2-134FB6EB59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88835" y="2448829"/>
            <a:ext cx="0" cy="4615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90" name="Line 89">
            <a:extLst>
              <a:ext uri="{FF2B5EF4-FFF2-40B4-BE49-F238E27FC236}">
                <a16:creationId xmlns:a16="http://schemas.microsoft.com/office/drawing/2014/main" id="{83AF3471-F286-49BC-ABD9-11586795DD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71903" y="2471049"/>
            <a:ext cx="35169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91" name="Line 90">
            <a:extLst>
              <a:ext uri="{FF2B5EF4-FFF2-40B4-BE49-F238E27FC236}">
                <a16:creationId xmlns:a16="http://schemas.microsoft.com/office/drawing/2014/main" id="{02392854-93F4-70DE-C5EF-8304AB8591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4089" y="2389004"/>
            <a:ext cx="0" cy="47861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92" name="Line 91">
            <a:extLst>
              <a:ext uri="{FF2B5EF4-FFF2-40B4-BE49-F238E27FC236}">
                <a16:creationId xmlns:a16="http://schemas.microsoft.com/office/drawing/2014/main" id="{22661EBB-8D38-77BE-1F79-ACCBF05245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43248" y="2414644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93" name="Line 92">
            <a:extLst>
              <a:ext uri="{FF2B5EF4-FFF2-40B4-BE49-F238E27FC236}">
                <a16:creationId xmlns:a16="http://schemas.microsoft.com/office/drawing/2014/main" id="{71638B14-AD75-11AE-87CF-3540E77F118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4089" y="2377040"/>
            <a:ext cx="0" cy="4615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94" name="Line 93">
            <a:extLst>
              <a:ext uri="{FF2B5EF4-FFF2-40B4-BE49-F238E27FC236}">
                <a16:creationId xmlns:a16="http://schemas.microsoft.com/office/drawing/2014/main" id="{D1E23367-2BAB-3645-F59A-B18CB28A64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43248" y="2399261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95" name="Line 94">
            <a:extLst>
              <a:ext uri="{FF2B5EF4-FFF2-40B4-BE49-F238E27FC236}">
                <a16:creationId xmlns:a16="http://schemas.microsoft.com/office/drawing/2014/main" id="{4B784A8B-58D3-ADEF-A4D4-A37A994CC5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0265" y="2349691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96" name="Line 95">
            <a:extLst>
              <a:ext uri="{FF2B5EF4-FFF2-40B4-BE49-F238E27FC236}">
                <a16:creationId xmlns:a16="http://schemas.microsoft.com/office/drawing/2014/main" id="{271B6CFB-33F6-1DAA-FDD3-AA4E8836ED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83333" y="2377040"/>
            <a:ext cx="36469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97" name="Line 96">
            <a:extLst>
              <a:ext uri="{FF2B5EF4-FFF2-40B4-BE49-F238E27FC236}">
                <a16:creationId xmlns:a16="http://schemas.microsoft.com/office/drawing/2014/main" id="{09FC0B59-9222-355C-BE0C-F1999F66B73D}"/>
              </a:ext>
            </a:extLst>
          </p:cNvPr>
          <p:cNvSpPr>
            <a:spLocks noChangeShapeType="1"/>
          </p:cNvSpPr>
          <p:nvPr/>
        </p:nvSpPr>
        <p:spPr bwMode="auto">
          <a:xfrm>
            <a:off x="8367118" y="2293284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98" name="Line 97">
            <a:extLst>
              <a:ext uri="{FF2B5EF4-FFF2-40B4-BE49-F238E27FC236}">
                <a16:creationId xmlns:a16="http://schemas.microsoft.com/office/drawing/2014/main" id="{14951B3F-4DE8-0ADB-B4D8-D623676F02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50185" y="2320633"/>
            <a:ext cx="36469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99" name="Line 98">
            <a:extLst>
              <a:ext uri="{FF2B5EF4-FFF2-40B4-BE49-F238E27FC236}">
                <a16:creationId xmlns:a16="http://schemas.microsoft.com/office/drawing/2014/main" id="{3B0D7051-A82B-391F-CBF9-8E6ECB6CA269}"/>
              </a:ext>
            </a:extLst>
          </p:cNvPr>
          <p:cNvSpPr>
            <a:spLocks noChangeShapeType="1"/>
          </p:cNvSpPr>
          <p:nvPr/>
        </p:nvSpPr>
        <p:spPr bwMode="auto">
          <a:xfrm>
            <a:off x="8309809" y="2233460"/>
            <a:ext cx="0" cy="44442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00" name="Line 99">
            <a:extLst>
              <a:ext uri="{FF2B5EF4-FFF2-40B4-BE49-F238E27FC236}">
                <a16:creationId xmlns:a16="http://schemas.microsoft.com/office/drawing/2014/main" id="{9C577D85-48BB-0AC4-4C8A-F77646F34F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91573" y="2255680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01" name="Line 100">
            <a:extLst>
              <a:ext uri="{FF2B5EF4-FFF2-40B4-BE49-F238E27FC236}">
                <a16:creationId xmlns:a16="http://schemas.microsoft.com/office/drawing/2014/main" id="{E9BA6374-2CA6-BFEF-CFDB-5462A10C468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46410" y="2024926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02" name="Line 101">
            <a:extLst>
              <a:ext uri="{FF2B5EF4-FFF2-40B4-BE49-F238E27FC236}">
                <a16:creationId xmlns:a16="http://schemas.microsoft.com/office/drawing/2014/main" id="{355143A7-BC18-8154-1B87-D086F0AF5A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29478" y="2050565"/>
            <a:ext cx="33865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03" name="Line 102">
            <a:extLst>
              <a:ext uri="{FF2B5EF4-FFF2-40B4-BE49-F238E27FC236}">
                <a16:creationId xmlns:a16="http://schemas.microsoft.com/office/drawing/2014/main" id="{367C2CFA-A382-232A-011E-8573FC6113A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6873" y="1987321"/>
            <a:ext cx="0" cy="44442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04" name="Line 103">
            <a:extLst>
              <a:ext uri="{FF2B5EF4-FFF2-40B4-BE49-F238E27FC236}">
                <a16:creationId xmlns:a16="http://schemas.microsoft.com/office/drawing/2014/main" id="{1187C899-8C66-5CD9-45FC-532F9A9AC3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06034" y="2009543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05" name="Line 104">
            <a:extLst>
              <a:ext uri="{FF2B5EF4-FFF2-40B4-BE49-F238E27FC236}">
                <a16:creationId xmlns:a16="http://schemas.microsoft.com/office/drawing/2014/main" id="{6BA43083-E5C6-AE5F-F989-7602F4038C0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4857" y="1847160"/>
            <a:ext cx="0" cy="44442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06" name="Line 105">
            <a:extLst>
              <a:ext uri="{FF2B5EF4-FFF2-40B4-BE49-F238E27FC236}">
                <a16:creationId xmlns:a16="http://schemas.microsoft.com/office/drawing/2014/main" id="{5AF94C78-C5D5-559D-98AF-952F6AD044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96624" y="1869381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07" name="Line 106">
            <a:extLst>
              <a:ext uri="{FF2B5EF4-FFF2-40B4-BE49-F238E27FC236}">
                <a16:creationId xmlns:a16="http://schemas.microsoft.com/office/drawing/2014/main" id="{0513B208-4713-24F3-BF65-8FA2B920FF5E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6085" y="1630081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08" name="Line 107">
            <a:extLst>
              <a:ext uri="{FF2B5EF4-FFF2-40B4-BE49-F238E27FC236}">
                <a16:creationId xmlns:a16="http://schemas.microsoft.com/office/drawing/2014/main" id="{B0783D66-F57C-935B-2C9A-9B90BAD0A1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5246" y="1657430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09" name="Line 108">
            <a:extLst>
              <a:ext uri="{FF2B5EF4-FFF2-40B4-BE49-F238E27FC236}">
                <a16:creationId xmlns:a16="http://schemas.microsoft.com/office/drawing/2014/main" id="{C7A05A70-6DF0-0ACF-2C84-AF92BA607BE3}"/>
              </a:ext>
            </a:extLst>
          </p:cNvPr>
          <p:cNvSpPr>
            <a:spLocks noChangeShapeType="1"/>
          </p:cNvSpPr>
          <p:nvPr/>
        </p:nvSpPr>
        <p:spPr bwMode="auto">
          <a:xfrm>
            <a:off x="6973443" y="1474536"/>
            <a:ext cx="0" cy="49569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10" name="Line 109">
            <a:extLst>
              <a:ext uri="{FF2B5EF4-FFF2-40B4-BE49-F238E27FC236}">
                <a16:creationId xmlns:a16="http://schemas.microsoft.com/office/drawing/2014/main" id="{A9F153AF-5B36-04ED-0883-0FC1A688A0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56510" y="1501884"/>
            <a:ext cx="37773" cy="0"/>
          </a:xfrm>
          <a:prstGeom prst="line">
            <a:avLst/>
          </a:prstGeom>
          <a:noFill/>
          <a:ln w="9525" cap="flat">
            <a:solidFill>
              <a:srgbClr val="AE183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89" name="Freeform: Shape 488">
            <a:extLst>
              <a:ext uri="{FF2B5EF4-FFF2-40B4-BE49-F238E27FC236}">
                <a16:creationId xmlns:a16="http://schemas.microsoft.com/office/drawing/2014/main" id="{093C40F8-1795-C87D-6684-12548A4E7BEB}"/>
              </a:ext>
            </a:extLst>
          </p:cNvPr>
          <p:cNvSpPr/>
          <p:nvPr/>
        </p:nvSpPr>
        <p:spPr>
          <a:xfrm>
            <a:off x="6934322" y="1501459"/>
            <a:ext cx="37232" cy="15080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90" name="Freeform: Shape 489">
            <a:extLst>
              <a:ext uri="{FF2B5EF4-FFF2-40B4-BE49-F238E27FC236}">
                <a16:creationId xmlns:a16="http://schemas.microsoft.com/office/drawing/2014/main" id="{D0E5680B-024C-13A4-CD8E-5CF1415F6FAC}"/>
              </a:ext>
            </a:extLst>
          </p:cNvPr>
          <p:cNvSpPr/>
          <p:nvPr/>
        </p:nvSpPr>
        <p:spPr>
          <a:xfrm>
            <a:off x="6934322" y="1715451"/>
            <a:ext cx="37232" cy="15080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91" name="Freeform: Shape 490">
            <a:extLst>
              <a:ext uri="{FF2B5EF4-FFF2-40B4-BE49-F238E27FC236}">
                <a16:creationId xmlns:a16="http://schemas.microsoft.com/office/drawing/2014/main" id="{03012992-D670-00B3-AF58-281E17B1E9EE}"/>
              </a:ext>
            </a:extLst>
          </p:cNvPr>
          <p:cNvSpPr/>
          <p:nvPr/>
        </p:nvSpPr>
        <p:spPr>
          <a:xfrm>
            <a:off x="6934322" y="1929594"/>
            <a:ext cx="37232" cy="15080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92" name="Freeform: Shape 491">
            <a:extLst>
              <a:ext uri="{FF2B5EF4-FFF2-40B4-BE49-F238E27FC236}">
                <a16:creationId xmlns:a16="http://schemas.microsoft.com/office/drawing/2014/main" id="{7E21A440-BA1D-E905-EF15-363F7F552353}"/>
              </a:ext>
            </a:extLst>
          </p:cNvPr>
          <p:cNvSpPr/>
          <p:nvPr/>
        </p:nvSpPr>
        <p:spPr>
          <a:xfrm>
            <a:off x="6934322" y="2143738"/>
            <a:ext cx="37232" cy="15080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93" name="Freeform: Shape 492">
            <a:extLst>
              <a:ext uri="{FF2B5EF4-FFF2-40B4-BE49-F238E27FC236}">
                <a16:creationId xmlns:a16="http://schemas.microsoft.com/office/drawing/2014/main" id="{D6DA4E99-953F-3150-9124-950CDBCDB1A1}"/>
              </a:ext>
            </a:extLst>
          </p:cNvPr>
          <p:cNvSpPr/>
          <p:nvPr/>
        </p:nvSpPr>
        <p:spPr>
          <a:xfrm>
            <a:off x="6934322" y="2357729"/>
            <a:ext cx="37232" cy="15080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94" name="Freeform: Shape 493">
            <a:extLst>
              <a:ext uri="{FF2B5EF4-FFF2-40B4-BE49-F238E27FC236}">
                <a16:creationId xmlns:a16="http://schemas.microsoft.com/office/drawing/2014/main" id="{3209DC84-E5DE-9CF4-BD8E-0525B21BD8D6}"/>
              </a:ext>
            </a:extLst>
          </p:cNvPr>
          <p:cNvSpPr/>
          <p:nvPr/>
        </p:nvSpPr>
        <p:spPr>
          <a:xfrm>
            <a:off x="6934322" y="2571873"/>
            <a:ext cx="37232" cy="15080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95" name="Freeform: Shape 494">
            <a:extLst>
              <a:ext uri="{FF2B5EF4-FFF2-40B4-BE49-F238E27FC236}">
                <a16:creationId xmlns:a16="http://schemas.microsoft.com/office/drawing/2014/main" id="{F688C016-A293-5C2C-D8C6-9EBF9311AF32}"/>
              </a:ext>
            </a:extLst>
          </p:cNvPr>
          <p:cNvSpPr/>
          <p:nvPr/>
        </p:nvSpPr>
        <p:spPr>
          <a:xfrm>
            <a:off x="6934322" y="3000009"/>
            <a:ext cx="37232" cy="15080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96" name="Freeform: Shape 495">
            <a:extLst>
              <a:ext uri="{FF2B5EF4-FFF2-40B4-BE49-F238E27FC236}">
                <a16:creationId xmlns:a16="http://schemas.microsoft.com/office/drawing/2014/main" id="{06BE22B8-4A8B-9401-1177-08C2FD56D867}"/>
              </a:ext>
            </a:extLst>
          </p:cNvPr>
          <p:cNvSpPr/>
          <p:nvPr/>
        </p:nvSpPr>
        <p:spPr>
          <a:xfrm>
            <a:off x="6934322" y="3214151"/>
            <a:ext cx="37232" cy="15080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97" name="Freeform: Shape 496">
            <a:extLst>
              <a:ext uri="{FF2B5EF4-FFF2-40B4-BE49-F238E27FC236}">
                <a16:creationId xmlns:a16="http://schemas.microsoft.com/office/drawing/2014/main" id="{6E765C22-AD87-177D-2DBD-BD66DC814FEB}"/>
              </a:ext>
            </a:extLst>
          </p:cNvPr>
          <p:cNvSpPr/>
          <p:nvPr/>
        </p:nvSpPr>
        <p:spPr>
          <a:xfrm>
            <a:off x="6934322" y="3428141"/>
            <a:ext cx="37232" cy="15080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98" name="Freeform: Shape 497">
            <a:extLst>
              <a:ext uri="{FF2B5EF4-FFF2-40B4-BE49-F238E27FC236}">
                <a16:creationId xmlns:a16="http://schemas.microsoft.com/office/drawing/2014/main" id="{C3340055-A1E9-E51E-CEA4-420D5EC8BE5F}"/>
              </a:ext>
            </a:extLst>
          </p:cNvPr>
          <p:cNvSpPr/>
          <p:nvPr/>
        </p:nvSpPr>
        <p:spPr>
          <a:xfrm>
            <a:off x="6934322" y="3642287"/>
            <a:ext cx="37232" cy="15080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99" name="Freeform: Shape 498">
            <a:extLst>
              <a:ext uri="{FF2B5EF4-FFF2-40B4-BE49-F238E27FC236}">
                <a16:creationId xmlns:a16="http://schemas.microsoft.com/office/drawing/2014/main" id="{15CB28A6-8995-DD54-4C44-CA4905536C18}"/>
              </a:ext>
            </a:extLst>
          </p:cNvPr>
          <p:cNvSpPr/>
          <p:nvPr/>
        </p:nvSpPr>
        <p:spPr>
          <a:xfrm>
            <a:off x="6934322" y="2786015"/>
            <a:ext cx="37232" cy="15080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00" name="Freeform: Shape 499">
            <a:extLst>
              <a:ext uri="{FF2B5EF4-FFF2-40B4-BE49-F238E27FC236}">
                <a16:creationId xmlns:a16="http://schemas.microsoft.com/office/drawing/2014/main" id="{B98ED25C-6661-5876-B67B-08ADB59BF7F1}"/>
              </a:ext>
            </a:extLst>
          </p:cNvPr>
          <p:cNvSpPr/>
          <p:nvPr/>
        </p:nvSpPr>
        <p:spPr>
          <a:xfrm>
            <a:off x="6971554" y="3642287"/>
            <a:ext cx="11492" cy="48860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01" name="Freeform: Shape 500">
            <a:extLst>
              <a:ext uri="{FF2B5EF4-FFF2-40B4-BE49-F238E27FC236}">
                <a16:creationId xmlns:a16="http://schemas.microsoft.com/office/drawing/2014/main" id="{86F67D84-7E35-E568-A142-36FB2F906652}"/>
              </a:ext>
            </a:extLst>
          </p:cNvPr>
          <p:cNvSpPr/>
          <p:nvPr/>
        </p:nvSpPr>
        <p:spPr>
          <a:xfrm>
            <a:off x="8079281" y="3642287"/>
            <a:ext cx="11492" cy="48860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02" name="Freeform: Shape 501">
            <a:extLst>
              <a:ext uri="{FF2B5EF4-FFF2-40B4-BE49-F238E27FC236}">
                <a16:creationId xmlns:a16="http://schemas.microsoft.com/office/drawing/2014/main" id="{5B896A75-F507-4D3F-FB76-E91A5278F196}"/>
              </a:ext>
            </a:extLst>
          </p:cNvPr>
          <p:cNvSpPr/>
          <p:nvPr/>
        </p:nvSpPr>
        <p:spPr>
          <a:xfrm>
            <a:off x="7248486" y="3642287"/>
            <a:ext cx="11492" cy="48860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03" name="Freeform: Shape 502">
            <a:extLst>
              <a:ext uri="{FF2B5EF4-FFF2-40B4-BE49-F238E27FC236}">
                <a16:creationId xmlns:a16="http://schemas.microsoft.com/office/drawing/2014/main" id="{C7DE366A-1D26-2FBD-09DE-19D4B269727E}"/>
              </a:ext>
            </a:extLst>
          </p:cNvPr>
          <p:cNvSpPr/>
          <p:nvPr/>
        </p:nvSpPr>
        <p:spPr>
          <a:xfrm>
            <a:off x="9187008" y="3642287"/>
            <a:ext cx="11492" cy="48860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04" name="Freeform: Shape 503">
            <a:extLst>
              <a:ext uri="{FF2B5EF4-FFF2-40B4-BE49-F238E27FC236}">
                <a16:creationId xmlns:a16="http://schemas.microsoft.com/office/drawing/2014/main" id="{BA129293-E679-7EFB-3ADB-DA584E9DB5E9}"/>
              </a:ext>
            </a:extLst>
          </p:cNvPr>
          <p:cNvSpPr/>
          <p:nvPr/>
        </p:nvSpPr>
        <p:spPr>
          <a:xfrm>
            <a:off x="8633145" y="3642287"/>
            <a:ext cx="11492" cy="48860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05" name="Freeform: Shape 504">
            <a:extLst>
              <a:ext uri="{FF2B5EF4-FFF2-40B4-BE49-F238E27FC236}">
                <a16:creationId xmlns:a16="http://schemas.microsoft.com/office/drawing/2014/main" id="{AEEA33E0-DB20-DD47-00F0-8D8B9ECCC0BB}"/>
              </a:ext>
            </a:extLst>
          </p:cNvPr>
          <p:cNvSpPr/>
          <p:nvPr/>
        </p:nvSpPr>
        <p:spPr>
          <a:xfrm>
            <a:off x="9740871" y="3642287"/>
            <a:ext cx="11492" cy="48860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06" name="Freeform: Shape 505">
            <a:extLst>
              <a:ext uri="{FF2B5EF4-FFF2-40B4-BE49-F238E27FC236}">
                <a16:creationId xmlns:a16="http://schemas.microsoft.com/office/drawing/2014/main" id="{D5A7582C-7D09-E4B4-93E0-E6BC057FF028}"/>
              </a:ext>
            </a:extLst>
          </p:cNvPr>
          <p:cNvSpPr/>
          <p:nvPr/>
        </p:nvSpPr>
        <p:spPr>
          <a:xfrm>
            <a:off x="10294735" y="3642287"/>
            <a:ext cx="11492" cy="48860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07" name="Freeform: Shape 506">
            <a:extLst>
              <a:ext uri="{FF2B5EF4-FFF2-40B4-BE49-F238E27FC236}">
                <a16:creationId xmlns:a16="http://schemas.microsoft.com/office/drawing/2014/main" id="{CE27CCA2-5F5B-8347-2338-F55F2652AC91}"/>
              </a:ext>
            </a:extLst>
          </p:cNvPr>
          <p:cNvSpPr/>
          <p:nvPr/>
        </p:nvSpPr>
        <p:spPr>
          <a:xfrm>
            <a:off x="10571666" y="3642287"/>
            <a:ext cx="11492" cy="48860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08" name="Freeform: Shape 507">
            <a:extLst>
              <a:ext uri="{FF2B5EF4-FFF2-40B4-BE49-F238E27FC236}">
                <a16:creationId xmlns:a16="http://schemas.microsoft.com/office/drawing/2014/main" id="{B009DEFD-FD17-C7D1-4A15-64CBF95B934A}"/>
              </a:ext>
            </a:extLst>
          </p:cNvPr>
          <p:cNvSpPr/>
          <p:nvPr/>
        </p:nvSpPr>
        <p:spPr>
          <a:xfrm>
            <a:off x="10848598" y="3642287"/>
            <a:ext cx="11492" cy="48860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09" name="Freeform: Shape 508">
            <a:extLst>
              <a:ext uri="{FF2B5EF4-FFF2-40B4-BE49-F238E27FC236}">
                <a16:creationId xmlns:a16="http://schemas.microsoft.com/office/drawing/2014/main" id="{55577F13-1094-D02F-4EEA-55EF36F31540}"/>
              </a:ext>
            </a:extLst>
          </p:cNvPr>
          <p:cNvSpPr/>
          <p:nvPr/>
        </p:nvSpPr>
        <p:spPr>
          <a:xfrm>
            <a:off x="11125530" y="3642287"/>
            <a:ext cx="11492" cy="48860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10" name="Freeform: Shape 509">
            <a:extLst>
              <a:ext uri="{FF2B5EF4-FFF2-40B4-BE49-F238E27FC236}">
                <a16:creationId xmlns:a16="http://schemas.microsoft.com/office/drawing/2014/main" id="{68AB824C-74B3-CA7A-D705-100256CE3EAC}"/>
              </a:ext>
            </a:extLst>
          </p:cNvPr>
          <p:cNvSpPr/>
          <p:nvPr/>
        </p:nvSpPr>
        <p:spPr>
          <a:xfrm>
            <a:off x="11402463" y="3642287"/>
            <a:ext cx="11492" cy="48860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ABAB673D-6070-AD7D-93F4-B417DEFB6BED}"/>
              </a:ext>
            </a:extLst>
          </p:cNvPr>
          <p:cNvSpPr txBox="1"/>
          <p:nvPr/>
        </p:nvSpPr>
        <p:spPr>
          <a:xfrm>
            <a:off x="7117805" y="3664387"/>
            <a:ext cx="261360" cy="227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</a:t>
            </a:r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61798465-6D47-B0CA-7C71-948EEE17CBA8}"/>
              </a:ext>
            </a:extLst>
          </p:cNvPr>
          <p:cNvSpPr txBox="1"/>
          <p:nvPr/>
        </p:nvSpPr>
        <p:spPr>
          <a:xfrm>
            <a:off x="7392394" y="3664387"/>
            <a:ext cx="261360" cy="227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4</a:t>
            </a: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A3DE60B5-54D2-E5EC-9B32-FC1C78159989}"/>
              </a:ext>
            </a:extLst>
          </p:cNvPr>
          <p:cNvSpPr txBox="1"/>
          <p:nvPr/>
        </p:nvSpPr>
        <p:spPr>
          <a:xfrm>
            <a:off x="7665443" y="3664387"/>
            <a:ext cx="261360" cy="227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6</a:t>
            </a:r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7B7368CB-4F66-9790-C927-6831C2F3FCD7}"/>
              </a:ext>
            </a:extLst>
          </p:cNvPr>
          <p:cNvSpPr txBox="1"/>
          <p:nvPr/>
        </p:nvSpPr>
        <p:spPr>
          <a:xfrm>
            <a:off x="7945137" y="3664387"/>
            <a:ext cx="261360" cy="227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8</a:t>
            </a:r>
          </a:p>
        </p:txBody>
      </p:sp>
      <p:sp>
        <p:nvSpPr>
          <p:cNvPr id="516" name="TextBox 515">
            <a:extLst>
              <a:ext uri="{FF2B5EF4-FFF2-40B4-BE49-F238E27FC236}">
                <a16:creationId xmlns:a16="http://schemas.microsoft.com/office/drawing/2014/main" id="{60DCEF36-9128-4E2A-D085-42FE38564374}"/>
              </a:ext>
            </a:extLst>
          </p:cNvPr>
          <p:cNvSpPr txBox="1"/>
          <p:nvPr/>
        </p:nvSpPr>
        <p:spPr>
          <a:xfrm>
            <a:off x="8463083" y="3664387"/>
            <a:ext cx="339354" cy="227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12</a:t>
            </a:r>
          </a:p>
        </p:txBody>
      </p:sp>
      <p:sp>
        <p:nvSpPr>
          <p:cNvPr id="517" name="TextBox 516">
            <a:extLst>
              <a:ext uri="{FF2B5EF4-FFF2-40B4-BE49-F238E27FC236}">
                <a16:creationId xmlns:a16="http://schemas.microsoft.com/office/drawing/2014/main" id="{5BE0ACA7-14DB-6EBD-9760-D46E6C328C07}"/>
              </a:ext>
            </a:extLst>
          </p:cNvPr>
          <p:cNvSpPr txBox="1"/>
          <p:nvPr/>
        </p:nvSpPr>
        <p:spPr>
          <a:xfrm>
            <a:off x="8736417" y="3664387"/>
            <a:ext cx="339354" cy="227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14</a:t>
            </a:r>
          </a:p>
        </p:txBody>
      </p:sp>
      <p:sp>
        <p:nvSpPr>
          <p:cNvPr id="518" name="TextBox 517">
            <a:extLst>
              <a:ext uri="{FF2B5EF4-FFF2-40B4-BE49-F238E27FC236}">
                <a16:creationId xmlns:a16="http://schemas.microsoft.com/office/drawing/2014/main" id="{6601ECF7-F5B1-B392-6D8F-0DE9D7385FDF}"/>
              </a:ext>
            </a:extLst>
          </p:cNvPr>
          <p:cNvSpPr txBox="1"/>
          <p:nvPr/>
        </p:nvSpPr>
        <p:spPr>
          <a:xfrm>
            <a:off x="9025224" y="3664387"/>
            <a:ext cx="339354" cy="227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16</a:t>
            </a: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16EEED5C-EFA3-87B3-BC9B-5BB9865A209C}"/>
              </a:ext>
            </a:extLst>
          </p:cNvPr>
          <p:cNvSpPr txBox="1"/>
          <p:nvPr/>
        </p:nvSpPr>
        <p:spPr>
          <a:xfrm>
            <a:off x="10127881" y="3664387"/>
            <a:ext cx="339354" cy="227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24</a:t>
            </a:r>
          </a:p>
        </p:txBody>
      </p:sp>
      <p:sp>
        <p:nvSpPr>
          <p:cNvPr id="520" name="TextBox 519">
            <a:extLst>
              <a:ext uri="{FF2B5EF4-FFF2-40B4-BE49-F238E27FC236}">
                <a16:creationId xmlns:a16="http://schemas.microsoft.com/office/drawing/2014/main" id="{75531899-862A-C589-761A-D8179AAFDC9D}"/>
              </a:ext>
            </a:extLst>
          </p:cNvPr>
          <p:cNvSpPr txBox="1"/>
          <p:nvPr/>
        </p:nvSpPr>
        <p:spPr>
          <a:xfrm>
            <a:off x="10402037" y="3664387"/>
            <a:ext cx="339354" cy="227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26</a:t>
            </a:r>
          </a:p>
        </p:txBody>
      </p:sp>
      <p:sp>
        <p:nvSpPr>
          <p:cNvPr id="521" name="TextBox 520">
            <a:extLst>
              <a:ext uri="{FF2B5EF4-FFF2-40B4-BE49-F238E27FC236}">
                <a16:creationId xmlns:a16="http://schemas.microsoft.com/office/drawing/2014/main" id="{2118D7E8-55DE-0356-BAFA-C90116F2565D}"/>
              </a:ext>
            </a:extLst>
          </p:cNvPr>
          <p:cNvSpPr txBox="1"/>
          <p:nvPr/>
        </p:nvSpPr>
        <p:spPr>
          <a:xfrm>
            <a:off x="10953124" y="3664387"/>
            <a:ext cx="339354" cy="227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30</a:t>
            </a:r>
          </a:p>
        </p:txBody>
      </p:sp>
      <p:sp>
        <p:nvSpPr>
          <p:cNvPr id="522" name="TextBox 521">
            <a:extLst>
              <a:ext uri="{FF2B5EF4-FFF2-40B4-BE49-F238E27FC236}">
                <a16:creationId xmlns:a16="http://schemas.microsoft.com/office/drawing/2014/main" id="{43169135-600F-6702-A446-6BB96FDD0C12}"/>
              </a:ext>
            </a:extLst>
          </p:cNvPr>
          <p:cNvSpPr txBox="1"/>
          <p:nvPr/>
        </p:nvSpPr>
        <p:spPr>
          <a:xfrm>
            <a:off x="11232671" y="3664387"/>
            <a:ext cx="339354" cy="227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32</a:t>
            </a:r>
          </a:p>
        </p:txBody>
      </p:sp>
      <p:cxnSp>
        <p:nvCxnSpPr>
          <p:cNvPr id="530" name="Straight Connector 529">
            <a:extLst>
              <a:ext uri="{FF2B5EF4-FFF2-40B4-BE49-F238E27FC236}">
                <a16:creationId xmlns:a16="http://schemas.microsoft.com/office/drawing/2014/main" id="{D4386E22-EDAC-556C-9589-5D35827BADE9}"/>
              </a:ext>
            </a:extLst>
          </p:cNvPr>
          <p:cNvCxnSpPr>
            <a:cxnSpLocks/>
          </p:cNvCxnSpPr>
          <p:nvPr/>
        </p:nvCxnSpPr>
        <p:spPr>
          <a:xfrm flipH="1">
            <a:off x="8635776" y="2390686"/>
            <a:ext cx="4653" cy="126112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1" name="Straight Connector 530">
            <a:extLst>
              <a:ext uri="{FF2B5EF4-FFF2-40B4-BE49-F238E27FC236}">
                <a16:creationId xmlns:a16="http://schemas.microsoft.com/office/drawing/2014/main" id="{ACE7883B-6CC0-463C-A1F5-46627247B0D0}"/>
              </a:ext>
            </a:extLst>
          </p:cNvPr>
          <p:cNvCxnSpPr>
            <a:cxnSpLocks/>
          </p:cNvCxnSpPr>
          <p:nvPr/>
        </p:nvCxnSpPr>
        <p:spPr>
          <a:xfrm>
            <a:off x="9461654" y="2761225"/>
            <a:ext cx="0" cy="88860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3" name="TextBox 532">
            <a:extLst>
              <a:ext uri="{FF2B5EF4-FFF2-40B4-BE49-F238E27FC236}">
                <a16:creationId xmlns:a16="http://schemas.microsoft.com/office/drawing/2014/main" id="{E94D558C-E264-D0F9-A618-17719EC09733}"/>
              </a:ext>
            </a:extLst>
          </p:cNvPr>
          <p:cNvSpPr txBox="1"/>
          <p:nvPr/>
        </p:nvSpPr>
        <p:spPr>
          <a:xfrm>
            <a:off x="9291700" y="3664387"/>
            <a:ext cx="339354" cy="227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18</a:t>
            </a:r>
          </a:p>
        </p:txBody>
      </p:sp>
      <p:sp>
        <p:nvSpPr>
          <p:cNvPr id="534" name="TextBox 533">
            <a:extLst>
              <a:ext uri="{FF2B5EF4-FFF2-40B4-BE49-F238E27FC236}">
                <a16:creationId xmlns:a16="http://schemas.microsoft.com/office/drawing/2014/main" id="{E6BF35B2-0449-E51F-E9D8-AD8ED97F70C0}"/>
              </a:ext>
            </a:extLst>
          </p:cNvPr>
          <p:cNvSpPr txBox="1"/>
          <p:nvPr/>
        </p:nvSpPr>
        <p:spPr>
          <a:xfrm>
            <a:off x="9569172" y="3664387"/>
            <a:ext cx="339354" cy="227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20</a:t>
            </a:r>
          </a:p>
        </p:txBody>
      </p:sp>
      <p:sp>
        <p:nvSpPr>
          <p:cNvPr id="535" name="TextBox 534">
            <a:extLst>
              <a:ext uri="{FF2B5EF4-FFF2-40B4-BE49-F238E27FC236}">
                <a16:creationId xmlns:a16="http://schemas.microsoft.com/office/drawing/2014/main" id="{AE5ADCB9-1787-83DB-9FA1-7E61C52D6509}"/>
              </a:ext>
            </a:extLst>
          </p:cNvPr>
          <p:cNvSpPr txBox="1"/>
          <p:nvPr/>
        </p:nvSpPr>
        <p:spPr>
          <a:xfrm>
            <a:off x="9851465" y="3664387"/>
            <a:ext cx="339354" cy="227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22</a:t>
            </a:r>
          </a:p>
        </p:txBody>
      </p:sp>
      <p:sp>
        <p:nvSpPr>
          <p:cNvPr id="536" name="TextBox 535">
            <a:extLst>
              <a:ext uri="{FF2B5EF4-FFF2-40B4-BE49-F238E27FC236}">
                <a16:creationId xmlns:a16="http://schemas.microsoft.com/office/drawing/2014/main" id="{639DD8D9-EB39-8CAA-8FD8-E2EF5838321E}"/>
              </a:ext>
            </a:extLst>
          </p:cNvPr>
          <p:cNvSpPr txBox="1"/>
          <p:nvPr/>
        </p:nvSpPr>
        <p:spPr>
          <a:xfrm>
            <a:off x="10676193" y="3664387"/>
            <a:ext cx="339354" cy="227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28</a:t>
            </a:r>
          </a:p>
        </p:txBody>
      </p:sp>
      <p:sp>
        <p:nvSpPr>
          <p:cNvPr id="537" name="Freeform: Shape 536">
            <a:extLst>
              <a:ext uri="{FF2B5EF4-FFF2-40B4-BE49-F238E27FC236}">
                <a16:creationId xmlns:a16="http://schemas.microsoft.com/office/drawing/2014/main" id="{70F37E71-D382-C614-962D-BF5475876E9F}"/>
              </a:ext>
            </a:extLst>
          </p:cNvPr>
          <p:cNvSpPr/>
          <p:nvPr/>
        </p:nvSpPr>
        <p:spPr>
          <a:xfrm>
            <a:off x="7525418" y="3642287"/>
            <a:ext cx="11492" cy="48860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38" name="Freeform: Shape 537">
            <a:extLst>
              <a:ext uri="{FF2B5EF4-FFF2-40B4-BE49-F238E27FC236}">
                <a16:creationId xmlns:a16="http://schemas.microsoft.com/office/drawing/2014/main" id="{374F7C44-6296-E136-6D35-8DA4AAE51E82}"/>
              </a:ext>
            </a:extLst>
          </p:cNvPr>
          <p:cNvSpPr/>
          <p:nvPr/>
        </p:nvSpPr>
        <p:spPr>
          <a:xfrm>
            <a:off x="7802349" y="3642287"/>
            <a:ext cx="11492" cy="48860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39" name="Freeform: Shape 538">
            <a:extLst>
              <a:ext uri="{FF2B5EF4-FFF2-40B4-BE49-F238E27FC236}">
                <a16:creationId xmlns:a16="http://schemas.microsoft.com/office/drawing/2014/main" id="{F2430ED8-D25A-09F2-D9AB-90483FCF046D}"/>
              </a:ext>
            </a:extLst>
          </p:cNvPr>
          <p:cNvSpPr/>
          <p:nvPr/>
        </p:nvSpPr>
        <p:spPr>
          <a:xfrm>
            <a:off x="8356212" y="3642287"/>
            <a:ext cx="11492" cy="48860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40" name="Freeform: Shape 539">
            <a:extLst>
              <a:ext uri="{FF2B5EF4-FFF2-40B4-BE49-F238E27FC236}">
                <a16:creationId xmlns:a16="http://schemas.microsoft.com/office/drawing/2014/main" id="{80C418BE-EF5D-6B63-98E3-889C70B20133}"/>
              </a:ext>
            </a:extLst>
          </p:cNvPr>
          <p:cNvSpPr/>
          <p:nvPr/>
        </p:nvSpPr>
        <p:spPr>
          <a:xfrm>
            <a:off x="8910077" y="3642287"/>
            <a:ext cx="11492" cy="48860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41" name="Freeform: Shape 540">
            <a:extLst>
              <a:ext uri="{FF2B5EF4-FFF2-40B4-BE49-F238E27FC236}">
                <a16:creationId xmlns:a16="http://schemas.microsoft.com/office/drawing/2014/main" id="{FA268FD9-20EE-1BFE-70A8-E751C735A84C}"/>
              </a:ext>
            </a:extLst>
          </p:cNvPr>
          <p:cNvSpPr/>
          <p:nvPr/>
        </p:nvSpPr>
        <p:spPr>
          <a:xfrm>
            <a:off x="9463940" y="3642287"/>
            <a:ext cx="11492" cy="48860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42" name="Freeform: Shape 541">
            <a:extLst>
              <a:ext uri="{FF2B5EF4-FFF2-40B4-BE49-F238E27FC236}">
                <a16:creationId xmlns:a16="http://schemas.microsoft.com/office/drawing/2014/main" id="{E460DE6D-6876-830D-9978-0756D4A5E3AD}"/>
              </a:ext>
            </a:extLst>
          </p:cNvPr>
          <p:cNvSpPr/>
          <p:nvPr/>
        </p:nvSpPr>
        <p:spPr>
          <a:xfrm>
            <a:off x="10017804" y="3642287"/>
            <a:ext cx="11492" cy="48860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43" name="TextBox 542">
            <a:extLst>
              <a:ext uri="{FF2B5EF4-FFF2-40B4-BE49-F238E27FC236}">
                <a16:creationId xmlns:a16="http://schemas.microsoft.com/office/drawing/2014/main" id="{8AF162D7-EA9F-BBAA-1C0D-BA632BB3ED6C}"/>
              </a:ext>
            </a:extLst>
          </p:cNvPr>
          <p:cNvSpPr txBox="1"/>
          <p:nvPr/>
        </p:nvSpPr>
        <p:spPr>
          <a:xfrm>
            <a:off x="8183071" y="3664387"/>
            <a:ext cx="339354" cy="227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10</a:t>
            </a:r>
          </a:p>
        </p:txBody>
      </p:sp>
      <p:sp>
        <p:nvSpPr>
          <p:cNvPr id="589" name="Freeform: Shape 588">
            <a:extLst>
              <a:ext uri="{FF2B5EF4-FFF2-40B4-BE49-F238E27FC236}">
                <a16:creationId xmlns:a16="http://schemas.microsoft.com/office/drawing/2014/main" id="{9D7428A2-6A84-11E0-BD18-0542DC56B5C0}"/>
              </a:ext>
            </a:extLst>
          </p:cNvPr>
          <p:cNvSpPr/>
          <p:nvPr/>
        </p:nvSpPr>
        <p:spPr>
          <a:xfrm>
            <a:off x="6971554" y="1501459"/>
            <a:ext cx="4430909" cy="2140826"/>
          </a:xfrm>
          <a:custGeom>
            <a:avLst/>
            <a:gdLst>
              <a:gd name="connsiteX0" fmla="*/ 0 w 5400435"/>
              <a:gd name="connsiteY0" fmla="*/ 0 h 1988292"/>
              <a:gd name="connsiteX1" fmla="*/ 0 w 5400435"/>
              <a:gd name="connsiteY1" fmla="*/ 1988292 h 1988292"/>
              <a:gd name="connsiteX2" fmla="*/ 5400435 w 5400435"/>
              <a:gd name="connsiteY2" fmla="*/ 1988292 h 198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0435" h="1988292">
                <a:moveTo>
                  <a:pt x="0" y="0"/>
                </a:moveTo>
                <a:lnTo>
                  <a:pt x="0" y="1988292"/>
                </a:lnTo>
                <a:lnTo>
                  <a:pt x="5400435" y="1988292"/>
                </a:lnTo>
              </a:path>
            </a:pathLst>
          </a:custGeom>
          <a:noFill/>
          <a:ln w="6350" cap="sq">
            <a:solidFill>
              <a:srgbClr val="01010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66" name="TextBox 865">
            <a:extLst>
              <a:ext uri="{FF2B5EF4-FFF2-40B4-BE49-F238E27FC236}">
                <a16:creationId xmlns:a16="http://schemas.microsoft.com/office/drawing/2014/main" id="{924BFE2F-18EB-64D0-1ED8-10FCF5961BE8}"/>
              </a:ext>
            </a:extLst>
          </p:cNvPr>
          <p:cNvSpPr txBox="1"/>
          <p:nvPr/>
        </p:nvSpPr>
        <p:spPr>
          <a:xfrm>
            <a:off x="11050593" y="2778312"/>
            <a:ext cx="703539" cy="147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err="1">
                <a:ln/>
                <a:solidFill>
                  <a:srgbClr val="AE183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Durva+Ola</a:t>
            </a:r>
            <a:endParaRPr kumimoji="0" lang="en-GB" sz="1100" b="1" i="0" u="none" strike="noStrike" kern="1200" cap="none" spc="0" normalizeH="0" baseline="0" noProof="0">
              <a:ln/>
              <a:solidFill>
                <a:srgbClr val="AE183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867" name="TextBox 866">
            <a:extLst>
              <a:ext uri="{FF2B5EF4-FFF2-40B4-BE49-F238E27FC236}">
                <a16:creationId xmlns:a16="http://schemas.microsoft.com/office/drawing/2014/main" id="{B175F71E-F3C1-96F4-C369-0EDD7C697DD2}"/>
              </a:ext>
            </a:extLst>
          </p:cNvPr>
          <p:cNvSpPr txBox="1"/>
          <p:nvPr/>
        </p:nvSpPr>
        <p:spPr>
          <a:xfrm>
            <a:off x="11074493" y="3042919"/>
            <a:ext cx="397930" cy="147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/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</a:t>
            </a:r>
          </a:p>
        </p:txBody>
      </p:sp>
      <p:sp>
        <p:nvSpPr>
          <p:cNvPr id="868" name="TextBox 867">
            <a:extLst>
              <a:ext uri="{FF2B5EF4-FFF2-40B4-BE49-F238E27FC236}">
                <a16:creationId xmlns:a16="http://schemas.microsoft.com/office/drawing/2014/main" id="{4B1C82C6-7897-D873-085A-EA09C05202B8}"/>
              </a:ext>
            </a:extLst>
          </p:cNvPr>
          <p:cNvSpPr txBox="1"/>
          <p:nvPr/>
        </p:nvSpPr>
        <p:spPr>
          <a:xfrm>
            <a:off x="11431433" y="3321697"/>
            <a:ext cx="498208" cy="147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/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Control</a:t>
            </a:r>
          </a:p>
        </p:txBody>
      </p:sp>
      <p:sp>
        <p:nvSpPr>
          <p:cNvPr id="891" name="TextBox 890">
            <a:extLst>
              <a:ext uri="{FF2B5EF4-FFF2-40B4-BE49-F238E27FC236}">
                <a16:creationId xmlns:a16="http://schemas.microsoft.com/office/drawing/2014/main" id="{398F62BF-39A6-CE45-89F0-6E94D9DEC06A}"/>
              </a:ext>
            </a:extLst>
          </p:cNvPr>
          <p:cNvSpPr txBox="1"/>
          <p:nvPr/>
        </p:nvSpPr>
        <p:spPr>
          <a:xfrm>
            <a:off x="9257831" y="2491122"/>
            <a:ext cx="410564" cy="17096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20.0%</a:t>
            </a:r>
          </a:p>
        </p:txBody>
      </p:sp>
      <p:sp>
        <p:nvSpPr>
          <p:cNvPr id="892" name="TextBox 891">
            <a:extLst>
              <a:ext uri="{FF2B5EF4-FFF2-40B4-BE49-F238E27FC236}">
                <a16:creationId xmlns:a16="http://schemas.microsoft.com/office/drawing/2014/main" id="{A5155850-B343-F210-A369-167111741778}"/>
              </a:ext>
            </a:extLst>
          </p:cNvPr>
          <p:cNvSpPr txBox="1"/>
          <p:nvPr/>
        </p:nvSpPr>
        <p:spPr>
          <a:xfrm>
            <a:off x="8986009" y="2335803"/>
            <a:ext cx="682385" cy="1709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31.3%</a:t>
            </a:r>
          </a:p>
        </p:txBody>
      </p:sp>
      <p:sp>
        <p:nvSpPr>
          <p:cNvPr id="893" name="TextBox 892">
            <a:extLst>
              <a:ext uri="{FF2B5EF4-FFF2-40B4-BE49-F238E27FC236}">
                <a16:creationId xmlns:a16="http://schemas.microsoft.com/office/drawing/2014/main" id="{2A17F3C7-45D5-E04A-6EDE-CD917085D5E0}"/>
              </a:ext>
            </a:extLst>
          </p:cNvPr>
          <p:cNvSpPr txBox="1"/>
          <p:nvPr/>
        </p:nvSpPr>
        <p:spPr>
          <a:xfrm>
            <a:off x="8441553" y="2152646"/>
            <a:ext cx="410564" cy="17096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40.8%</a:t>
            </a:r>
          </a:p>
        </p:txBody>
      </p:sp>
      <p:sp>
        <p:nvSpPr>
          <p:cNvPr id="894" name="TextBox 893">
            <a:extLst>
              <a:ext uri="{FF2B5EF4-FFF2-40B4-BE49-F238E27FC236}">
                <a16:creationId xmlns:a16="http://schemas.microsoft.com/office/drawing/2014/main" id="{C44C965F-3BB6-7B16-7C84-475D5162ECB6}"/>
              </a:ext>
            </a:extLst>
          </p:cNvPr>
          <p:cNvSpPr txBox="1"/>
          <p:nvPr/>
        </p:nvSpPr>
        <p:spPr>
          <a:xfrm>
            <a:off x="8441553" y="2002922"/>
            <a:ext cx="410564" cy="17096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44.4%</a:t>
            </a:r>
          </a:p>
        </p:txBody>
      </p:sp>
      <p:sp>
        <p:nvSpPr>
          <p:cNvPr id="895" name="TextBox 894">
            <a:extLst>
              <a:ext uri="{FF2B5EF4-FFF2-40B4-BE49-F238E27FC236}">
                <a16:creationId xmlns:a16="http://schemas.microsoft.com/office/drawing/2014/main" id="{C255D08D-792E-1D9B-CCAF-15D093D947F3}"/>
              </a:ext>
            </a:extLst>
          </p:cNvPr>
          <p:cNvSpPr txBox="1"/>
          <p:nvPr/>
        </p:nvSpPr>
        <p:spPr>
          <a:xfrm>
            <a:off x="8305737" y="1850816"/>
            <a:ext cx="546380" cy="1709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AE183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59.4%</a:t>
            </a:r>
          </a:p>
        </p:txBody>
      </p:sp>
      <p:sp>
        <p:nvSpPr>
          <p:cNvPr id="896" name="TextBox 895">
            <a:extLst>
              <a:ext uri="{FF2B5EF4-FFF2-40B4-BE49-F238E27FC236}">
                <a16:creationId xmlns:a16="http://schemas.microsoft.com/office/drawing/2014/main" id="{805C591E-B9DB-D49F-9252-82DF26FFABC0}"/>
              </a:ext>
            </a:extLst>
          </p:cNvPr>
          <p:cNvSpPr txBox="1"/>
          <p:nvPr/>
        </p:nvSpPr>
        <p:spPr>
          <a:xfrm>
            <a:off x="9217741" y="2182520"/>
            <a:ext cx="450653" cy="1709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AE183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42.0%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976ACC-9B87-5EAC-D5B2-09E1C8AECA52}"/>
              </a:ext>
            </a:extLst>
          </p:cNvPr>
          <p:cNvSpPr txBox="1"/>
          <p:nvPr/>
        </p:nvSpPr>
        <p:spPr>
          <a:xfrm>
            <a:off x="8247619" y="1667869"/>
            <a:ext cx="742903" cy="21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months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45D5E1-9D4E-B1D1-4DD1-7E37D10D1C3E}"/>
              </a:ext>
            </a:extLst>
          </p:cNvPr>
          <p:cNvSpPr txBox="1"/>
          <p:nvPr/>
        </p:nvSpPr>
        <p:spPr>
          <a:xfrm>
            <a:off x="9056206" y="1994867"/>
            <a:ext cx="819630" cy="21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months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CC7993-7214-F422-651A-C302DEA8C1A2}"/>
              </a:ext>
            </a:extLst>
          </p:cNvPr>
          <p:cNvSpPr txBox="1"/>
          <p:nvPr/>
        </p:nvSpPr>
        <p:spPr>
          <a:xfrm>
            <a:off x="6834619" y="3661385"/>
            <a:ext cx="270742" cy="264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11A05B-D825-0D3A-EDFA-317105728A0C}"/>
              </a:ext>
            </a:extLst>
          </p:cNvPr>
          <p:cNvSpPr txBox="1"/>
          <p:nvPr/>
        </p:nvSpPr>
        <p:spPr>
          <a:xfrm rot="16200000">
            <a:off x="212371" y="2440604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PFS, 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1A8B65-0FE1-EC0A-8D9A-E79635A7B938}"/>
              </a:ext>
            </a:extLst>
          </p:cNvPr>
          <p:cNvSpPr txBox="1"/>
          <p:nvPr/>
        </p:nvSpPr>
        <p:spPr>
          <a:xfrm>
            <a:off x="1958129" y="1101579"/>
            <a:ext cx="2626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87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dMMR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7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(20%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7BE"/>
                </a:solidFill>
                <a:effectLst/>
                <a:uLnTx/>
                <a:uFillTx/>
                <a:latin typeface="Aptos Display" panose="02110004020202020204"/>
                <a:ea typeface="+mn-ea"/>
                <a:cs typeface="Arial" panose="020B0604020202020204" pitchFamily="34" charset="0"/>
              </a:rPr>
              <a:t>population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7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87B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29C29E5-B69B-23CB-46E0-7656C82CE71B}"/>
              </a:ext>
            </a:extLst>
          </p:cNvPr>
          <p:cNvSpPr txBox="1"/>
          <p:nvPr/>
        </p:nvSpPr>
        <p:spPr>
          <a:xfrm>
            <a:off x="2162188" y="3826844"/>
            <a:ext cx="1939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Months since randomization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7B9894-668D-A3C1-8461-E75D15034D14}"/>
              </a:ext>
            </a:extLst>
          </p:cNvPr>
          <p:cNvSpPr txBox="1"/>
          <p:nvPr/>
        </p:nvSpPr>
        <p:spPr>
          <a:xfrm>
            <a:off x="802380" y="433006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49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8286471-406A-0B8A-3EA8-D4DB5822D113}"/>
              </a:ext>
            </a:extLst>
          </p:cNvPr>
          <p:cNvSpPr txBox="1"/>
          <p:nvPr/>
        </p:nvSpPr>
        <p:spPr>
          <a:xfrm>
            <a:off x="1075815" y="433006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43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8B2202E-FAEB-BB21-D9D3-11D1C54C4D1C}"/>
              </a:ext>
            </a:extLst>
          </p:cNvPr>
          <p:cNvSpPr txBox="1"/>
          <p:nvPr/>
        </p:nvSpPr>
        <p:spPr>
          <a:xfrm>
            <a:off x="1344790" y="433006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CCEE36-B8A6-C6D8-AA51-EF6C9576D378}"/>
              </a:ext>
            </a:extLst>
          </p:cNvPr>
          <p:cNvSpPr txBox="1"/>
          <p:nvPr/>
        </p:nvSpPr>
        <p:spPr>
          <a:xfrm>
            <a:off x="1612255" y="433006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1AFCFA-4CC3-C24E-32BE-280CC1E68150}"/>
              </a:ext>
            </a:extLst>
          </p:cNvPr>
          <p:cNvSpPr txBox="1"/>
          <p:nvPr/>
        </p:nvSpPr>
        <p:spPr>
          <a:xfrm>
            <a:off x="1886231" y="433006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2F8BA9-4D87-1834-D2D5-AABC4848EE25}"/>
              </a:ext>
            </a:extLst>
          </p:cNvPr>
          <p:cNvSpPr txBox="1"/>
          <p:nvPr/>
        </p:nvSpPr>
        <p:spPr>
          <a:xfrm>
            <a:off x="2157500" y="433006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2D4D5A-C39D-E95A-AD5A-4D4A5A83C275}"/>
              </a:ext>
            </a:extLst>
          </p:cNvPr>
          <p:cNvSpPr txBox="1"/>
          <p:nvPr/>
        </p:nvSpPr>
        <p:spPr>
          <a:xfrm>
            <a:off x="2431786" y="433006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03AFF19-C077-ED0F-8138-B268E1AC8DBB}"/>
              </a:ext>
            </a:extLst>
          </p:cNvPr>
          <p:cNvSpPr txBox="1"/>
          <p:nvPr/>
        </p:nvSpPr>
        <p:spPr>
          <a:xfrm>
            <a:off x="2728384" y="433006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338BE3-FDEE-4D85-97AB-167EE91C3C18}"/>
              </a:ext>
            </a:extLst>
          </p:cNvPr>
          <p:cNvSpPr txBox="1"/>
          <p:nvPr/>
        </p:nvSpPr>
        <p:spPr>
          <a:xfrm>
            <a:off x="3011290" y="433006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405015-475F-888D-436D-2D9C06264521}"/>
              </a:ext>
            </a:extLst>
          </p:cNvPr>
          <p:cNvSpPr txBox="1"/>
          <p:nvPr/>
        </p:nvSpPr>
        <p:spPr>
          <a:xfrm>
            <a:off x="3272315" y="433006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F01AA16-45E8-A348-DFF9-2FAF28540A14}"/>
              </a:ext>
            </a:extLst>
          </p:cNvPr>
          <p:cNvSpPr txBox="1"/>
          <p:nvPr/>
        </p:nvSpPr>
        <p:spPr>
          <a:xfrm>
            <a:off x="3544114" y="433006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096DF8-D1EF-ECD2-4B6F-E147392DBD99}"/>
              </a:ext>
            </a:extLst>
          </p:cNvPr>
          <p:cNvSpPr txBox="1"/>
          <p:nvPr/>
        </p:nvSpPr>
        <p:spPr>
          <a:xfrm>
            <a:off x="5179497" y="4330068"/>
            <a:ext cx="230585" cy="204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B19A7CC-CEE4-1629-57FF-7F0344A24D5D}"/>
              </a:ext>
            </a:extLst>
          </p:cNvPr>
          <p:cNvSpPr txBox="1"/>
          <p:nvPr/>
        </p:nvSpPr>
        <p:spPr>
          <a:xfrm>
            <a:off x="143390" y="4041250"/>
            <a:ext cx="645395" cy="204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err="1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Durva+Ola</a:t>
            </a:r>
            <a:endParaRPr kumimoji="0" lang="en-GB" sz="800" b="0" i="0" u="none" strike="noStrike" kern="1200" cap="none" spc="0" normalizeH="0" baseline="0" noProof="0">
              <a:ln/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01B8612-B39E-6317-ED39-1A8440C4449A}"/>
              </a:ext>
            </a:extLst>
          </p:cNvPr>
          <p:cNvSpPr txBox="1"/>
          <p:nvPr/>
        </p:nvSpPr>
        <p:spPr>
          <a:xfrm>
            <a:off x="796452" y="418852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46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E382F7-C989-210E-717A-56F3C0729EB3}"/>
              </a:ext>
            </a:extLst>
          </p:cNvPr>
          <p:cNvSpPr txBox="1"/>
          <p:nvPr/>
        </p:nvSpPr>
        <p:spPr>
          <a:xfrm>
            <a:off x="1069887" y="418852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40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6C11787-2BCB-CF88-01D5-692C13ACA8F5}"/>
              </a:ext>
            </a:extLst>
          </p:cNvPr>
          <p:cNvSpPr txBox="1"/>
          <p:nvPr/>
        </p:nvSpPr>
        <p:spPr>
          <a:xfrm>
            <a:off x="1338862" y="418852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41BE2FA-2B74-725D-D027-D18C9C1BCA8E}"/>
              </a:ext>
            </a:extLst>
          </p:cNvPr>
          <p:cNvSpPr txBox="1"/>
          <p:nvPr/>
        </p:nvSpPr>
        <p:spPr>
          <a:xfrm>
            <a:off x="1606327" y="418852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2CFD99-4B4E-D253-EFEB-94FA52E9B7F4}"/>
              </a:ext>
            </a:extLst>
          </p:cNvPr>
          <p:cNvSpPr txBox="1"/>
          <p:nvPr/>
        </p:nvSpPr>
        <p:spPr>
          <a:xfrm>
            <a:off x="1880303" y="418852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8B0FBAF-FD19-B99A-0BED-A221089021D4}"/>
              </a:ext>
            </a:extLst>
          </p:cNvPr>
          <p:cNvSpPr txBox="1"/>
          <p:nvPr/>
        </p:nvSpPr>
        <p:spPr>
          <a:xfrm>
            <a:off x="2151572" y="418852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01423FA-8029-133E-72FA-7448B7A20A97}"/>
              </a:ext>
            </a:extLst>
          </p:cNvPr>
          <p:cNvSpPr txBox="1"/>
          <p:nvPr/>
        </p:nvSpPr>
        <p:spPr>
          <a:xfrm>
            <a:off x="2425858" y="418852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E680D4E-2887-6ABE-D1F0-7BCF82DE8720}"/>
              </a:ext>
            </a:extLst>
          </p:cNvPr>
          <p:cNvSpPr txBox="1"/>
          <p:nvPr/>
        </p:nvSpPr>
        <p:spPr>
          <a:xfrm>
            <a:off x="2693602" y="418852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A7718AF-D72A-3849-83EE-F8E7BB468947}"/>
              </a:ext>
            </a:extLst>
          </p:cNvPr>
          <p:cNvSpPr txBox="1"/>
          <p:nvPr/>
        </p:nvSpPr>
        <p:spPr>
          <a:xfrm>
            <a:off x="2976507" y="418852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ACB23F9-493E-8790-3E17-F4488CFDB108}"/>
              </a:ext>
            </a:extLst>
          </p:cNvPr>
          <p:cNvSpPr txBox="1"/>
          <p:nvPr/>
        </p:nvSpPr>
        <p:spPr>
          <a:xfrm>
            <a:off x="3237534" y="418852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2BC68C1-4A9F-4945-C723-BA81F5A31726}"/>
              </a:ext>
            </a:extLst>
          </p:cNvPr>
          <p:cNvSpPr txBox="1"/>
          <p:nvPr/>
        </p:nvSpPr>
        <p:spPr>
          <a:xfrm>
            <a:off x="3509333" y="418852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CB13FB7-9118-F9AA-C1F1-14F025CD8AA4}"/>
              </a:ext>
            </a:extLst>
          </p:cNvPr>
          <p:cNvSpPr txBox="1"/>
          <p:nvPr/>
        </p:nvSpPr>
        <p:spPr>
          <a:xfrm>
            <a:off x="5173569" y="4188523"/>
            <a:ext cx="230585" cy="204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44B6CF2-BE89-AC53-C92A-C8117F3FEF52}"/>
              </a:ext>
            </a:extLst>
          </p:cNvPr>
          <p:cNvSpPr txBox="1"/>
          <p:nvPr/>
        </p:nvSpPr>
        <p:spPr>
          <a:xfrm>
            <a:off x="348971" y="4188523"/>
            <a:ext cx="436466" cy="204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088DFA4A-B2B1-9657-C722-1582FF333FE5}"/>
              </a:ext>
            </a:extLst>
          </p:cNvPr>
          <p:cNvSpPr txBox="1"/>
          <p:nvPr/>
        </p:nvSpPr>
        <p:spPr>
          <a:xfrm>
            <a:off x="793523" y="404158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48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55202A17-F4FA-CF0D-641F-3F99F3E677BD}"/>
              </a:ext>
            </a:extLst>
          </p:cNvPr>
          <p:cNvSpPr txBox="1"/>
          <p:nvPr/>
        </p:nvSpPr>
        <p:spPr>
          <a:xfrm>
            <a:off x="1066958" y="404158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46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BF300EFF-80EB-9FC3-7D2C-5BF1D4C81075}"/>
              </a:ext>
            </a:extLst>
          </p:cNvPr>
          <p:cNvSpPr txBox="1"/>
          <p:nvPr/>
        </p:nvSpPr>
        <p:spPr>
          <a:xfrm>
            <a:off x="1335933" y="404158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46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B8C39C0D-1EFF-046F-5862-A099D7881003}"/>
              </a:ext>
            </a:extLst>
          </p:cNvPr>
          <p:cNvSpPr txBox="1"/>
          <p:nvPr/>
        </p:nvSpPr>
        <p:spPr>
          <a:xfrm>
            <a:off x="1603398" y="404158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41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40A647A5-782F-84A7-C555-DD32DC75888F}"/>
              </a:ext>
            </a:extLst>
          </p:cNvPr>
          <p:cNvSpPr txBox="1"/>
          <p:nvPr/>
        </p:nvSpPr>
        <p:spPr>
          <a:xfrm>
            <a:off x="1877374" y="404158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38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10835827-D85F-61F1-412B-54843F86FDB0}"/>
              </a:ext>
            </a:extLst>
          </p:cNvPr>
          <p:cNvSpPr txBox="1"/>
          <p:nvPr/>
        </p:nvSpPr>
        <p:spPr>
          <a:xfrm>
            <a:off x="2148643" y="404158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32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CEB857F2-0399-CC2B-D918-EDABAA58EB44}"/>
              </a:ext>
            </a:extLst>
          </p:cNvPr>
          <p:cNvSpPr txBox="1"/>
          <p:nvPr/>
        </p:nvSpPr>
        <p:spPr>
          <a:xfrm>
            <a:off x="2422929" y="404158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32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FE466E40-F8CE-447E-B303-4B7D8EEA88E6}"/>
              </a:ext>
            </a:extLst>
          </p:cNvPr>
          <p:cNvSpPr txBox="1"/>
          <p:nvPr/>
        </p:nvSpPr>
        <p:spPr>
          <a:xfrm>
            <a:off x="2690673" y="404158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23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DCD63F4D-5822-D0D9-3242-FAB337975901}"/>
              </a:ext>
            </a:extLst>
          </p:cNvPr>
          <p:cNvSpPr txBox="1"/>
          <p:nvPr/>
        </p:nvSpPr>
        <p:spPr>
          <a:xfrm>
            <a:off x="2973578" y="404158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18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E1E31542-7B40-EBB1-7670-AF36231267D6}"/>
              </a:ext>
            </a:extLst>
          </p:cNvPr>
          <p:cNvSpPr txBox="1"/>
          <p:nvPr/>
        </p:nvSpPr>
        <p:spPr>
          <a:xfrm>
            <a:off x="3234605" y="404158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16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FD3D5AAB-6575-1D38-BA9F-EAA18E848C3B}"/>
              </a:ext>
            </a:extLst>
          </p:cNvPr>
          <p:cNvSpPr txBox="1"/>
          <p:nvPr/>
        </p:nvSpPr>
        <p:spPr>
          <a:xfrm>
            <a:off x="3506404" y="404158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16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075CA7C6-6A26-B3D9-B5AE-C99749E64B72}"/>
              </a:ext>
            </a:extLst>
          </p:cNvPr>
          <p:cNvSpPr txBox="1"/>
          <p:nvPr/>
        </p:nvSpPr>
        <p:spPr>
          <a:xfrm>
            <a:off x="5170640" y="4041583"/>
            <a:ext cx="230585" cy="204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02FE80B1-847A-2DCE-D119-F0EC752DE9EB}"/>
              </a:ext>
            </a:extLst>
          </p:cNvPr>
          <p:cNvSpPr txBox="1"/>
          <p:nvPr/>
        </p:nvSpPr>
        <p:spPr>
          <a:xfrm>
            <a:off x="292635" y="4329985"/>
            <a:ext cx="491367" cy="204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Control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51E56DED-E9CD-55D8-DA71-B7AA9505C760}"/>
              </a:ext>
            </a:extLst>
          </p:cNvPr>
          <p:cNvSpPr txBox="1"/>
          <p:nvPr/>
        </p:nvSpPr>
        <p:spPr>
          <a:xfrm>
            <a:off x="97453" y="3907237"/>
            <a:ext cx="6831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No. at risk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DFB0CA43-0848-ECF0-1D31-B8A94F0FAEA2}"/>
              </a:ext>
            </a:extLst>
          </p:cNvPr>
          <p:cNvSpPr txBox="1"/>
          <p:nvPr/>
        </p:nvSpPr>
        <p:spPr>
          <a:xfrm>
            <a:off x="3820635" y="433006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83BDF4C7-35B9-0400-3459-5025FC38B5BA}"/>
              </a:ext>
            </a:extLst>
          </p:cNvPr>
          <p:cNvSpPr txBox="1"/>
          <p:nvPr/>
        </p:nvSpPr>
        <p:spPr>
          <a:xfrm>
            <a:off x="3814707" y="4188523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9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D2825BFC-7382-F5FA-9E7C-5F9C04104ACF}"/>
              </a:ext>
            </a:extLst>
          </p:cNvPr>
          <p:cNvSpPr txBox="1"/>
          <p:nvPr/>
        </p:nvSpPr>
        <p:spPr>
          <a:xfrm>
            <a:off x="3782925" y="4041583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10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8B890F71-FB9C-2E2D-1409-77DBDB15943E}"/>
              </a:ext>
            </a:extLst>
          </p:cNvPr>
          <p:cNvSpPr txBox="1"/>
          <p:nvPr/>
        </p:nvSpPr>
        <p:spPr>
          <a:xfrm>
            <a:off x="4091401" y="433006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68944338-76F6-D657-5DC6-DDD9047EA14D}"/>
              </a:ext>
            </a:extLst>
          </p:cNvPr>
          <p:cNvSpPr txBox="1"/>
          <p:nvPr/>
        </p:nvSpPr>
        <p:spPr>
          <a:xfrm>
            <a:off x="4085473" y="4188523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5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0673D9BF-EF29-E2E3-C2EB-CCDBA25F0D2B}"/>
              </a:ext>
            </a:extLst>
          </p:cNvPr>
          <p:cNvSpPr txBox="1"/>
          <p:nvPr/>
        </p:nvSpPr>
        <p:spPr>
          <a:xfrm>
            <a:off x="4082544" y="4041583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4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AF541CA1-8167-7735-B31F-8B101C01A224}"/>
              </a:ext>
            </a:extLst>
          </p:cNvPr>
          <p:cNvSpPr txBox="1"/>
          <p:nvPr/>
        </p:nvSpPr>
        <p:spPr>
          <a:xfrm>
            <a:off x="4359950" y="433006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51D45B69-FCC4-021B-96F6-012EC1E3D368}"/>
              </a:ext>
            </a:extLst>
          </p:cNvPr>
          <p:cNvSpPr txBox="1"/>
          <p:nvPr/>
        </p:nvSpPr>
        <p:spPr>
          <a:xfrm>
            <a:off x="4354022" y="4188523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5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682506C6-4684-03F8-3F8C-F97CF75D3673}"/>
              </a:ext>
            </a:extLst>
          </p:cNvPr>
          <p:cNvSpPr txBox="1"/>
          <p:nvPr/>
        </p:nvSpPr>
        <p:spPr>
          <a:xfrm>
            <a:off x="4351093" y="4041583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C2F87365-6241-9A1A-37BE-10B2879BE460}"/>
              </a:ext>
            </a:extLst>
          </p:cNvPr>
          <p:cNvSpPr txBox="1"/>
          <p:nvPr/>
        </p:nvSpPr>
        <p:spPr>
          <a:xfrm>
            <a:off x="4628500" y="433006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C4AEDF64-5EE1-4DB1-DE31-3AC8C929B7D2}"/>
              </a:ext>
            </a:extLst>
          </p:cNvPr>
          <p:cNvSpPr txBox="1"/>
          <p:nvPr/>
        </p:nvSpPr>
        <p:spPr>
          <a:xfrm>
            <a:off x="4622572" y="4188523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8C001D5E-2176-39FA-1A39-17313AFDA36A}"/>
              </a:ext>
            </a:extLst>
          </p:cNvPr>
          <p:cNvSpPr txBox="1"/>
          <p:nvPr/>
        </p:nvSpPr>
        <p:spPr>
          <a:xfrm>
            <a:off x="4619643" y="4041583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A4ED45DB-473E-F20B-9A01-2C52581C144A}"/>
              </a:ext>
            </a:extLst>
          </p:cNvPr>
          <p:cNvSpPr txBox="1"/>
          <p:nvPr/>
        </p:nvSpPr>
        <p:spPr>
          <a:xfrm>
            <a:off x="4899769" y="433006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3155AA27-88DA-F945-7CFB-D72D10EA6D06}"/>
              </a:ext>
            </a:extLst>
          </p:cNvPr>
          <p:cNvSpPr txBox="1"/>
          <p:nvPr/>
        </p:nvSpPr>
        <p:spPr>
          <a:xfrm>
            <a:off x="4893841" y="4188523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1F2C567A-9924-CB56-188E-6328F1CCE89A}"/>
              </a:ext>
            </a:extLst>
          </p:cNvPr>
          <p:cNvSpPr txBox="1"/>
          <p:nvPr/>
        </p:nvSpPr>
        <p:spPr>
          <a:xfrm>
            <a:off x="4890912" y="4041583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7643FC-98EF-64BB-F22F-00A222634A6E}"/>
              </a:ext>
            </a:extLst>
          </p:cNvPr>
          <p:cNvGraphicFramePr>
            <a:graphicFrameLocks/>
          </p:cNvGraphicFramePr>
          <p:nvPr/>
        </p:nvGraphicFramePr>
        <p:xfrm>
          <a:off x="615109" y="4547078"/>
          <a:ext cx="5326259" cy="99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5691">
                  <a:extLst>
                    <a:ext uri="{9D8B030D-6E8A-4147-A177-3AD203B41FA5}">
                      <a16:colId xmlns:a16="http://schemas.microsoft.com/office/drawing/2014/main" val="3276624643"/>
                    </a:ext>
                  </a:extLst>
                </a:gridCol>
                <a:gridCol w="1116856">
                  <a:extLst>
                    <a:ext uri="{9D8B030D-6E8A-4147-A177-3AD203B41FA5}">
                      <a16:colId xmlns:a16="http://schemas.microsoft.com/office/drawing/2014/main" val="508861547"/>
                    </a:ext>
                  </a:extLst>
                </a:gridCol>
                <a:gridCol w="1116856">
                  <a:extLst>
                    <a:ext uri="{9D8B030D-6E8A-4147-A177-3AD203B41FA5}">
                      <a16:colId xmlns:a16="http://schemas.microsoft.com/office/drawing/2014/main" val="1940044539"/>
                    </a:ext>
                  </a:extLst>
                </a:gridCol>
                <a:gridCol w="1116856">
                  <a:extLst>
                    <a:ext uri="{9D8B030D-6E8A-4147-A177-3AD203B41FA5}">
                      <a16:colId xmlns:a16="http://schemas.microsoft.com/office/drawing/2014/main" val="2521129276"/>
                    </a:ext>
                  </a:extLst>
                </a:gridCol>
              </a:tblGrid>
              <a:tr h="25860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000" b="1" dirty="0"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Control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(N=49)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Durva</a:t>
                      </a:r>
                      <a:endParaRPr lang="en-GB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(N=46)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000" b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Durva+Ola</a:t>
                      </a:r>
                      <a:endParaRPr lang="en-GB" sz="10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(N=48)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E18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32838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Events, 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n (%)</a:t>
                      </a:r>
                      <a:endParaRPr lang="en-GB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25 (51.0)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15 (32.6)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18 (37.5)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10198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Median PFS (95% CI),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months</a:t>
                      </a:r>
                      <a:endParaRPr lang="en-GB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7.0 (6.7</a:t>
                      </a: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GB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14.8)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NR (NR</a:t>
                      </a: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GB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NR)</a:t>
                      </a:r>
                      <a:endParaRPr lang="en-US" sz="1000" b="0" i="0" u="none" strike="noStrike" kern="1200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31.8 (12.4</a:t>
                      </a:r>
                      <a:r>
                        <a:rPr lang="en-US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GB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NR)</a:t>
                      </a:r>
                      <a:endParaRPr lang="en-US" sz="1000" b="0" i="0" u="none" strike="noStrike" kern="1200" cap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12250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HR (95% CI) vs Control</a:t>
                      </a:r>
                      <a:r>
                        <a:rPr lang="en-US" sz="1000" b="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†</a:t>
                      </a:r>
                      <a:endParaRPr lang="en-GB" sz="1000" b="0" kern="120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i="0" u="none" strike="noStrike" kern="1200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0.42 (0.22–0.80)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0.41 (0.21–0.75)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0746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HR (95% CI) vs Durva</a:t>
                      </a:r>
                      <a:r>
                        <a:rPr lang="en-US" sz="1000" b="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†</a:t>
                      </a:r>
                      <a:endParaRPr lang="en-GB" sz="1000" b="0" kern="120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i="0" u="none" strike="noStrike" kern="1200" cap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u="none" strike="noStrike" kern="1200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0.97 (0.49–1.98)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1656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41EF0CE-FD22-C992-1EC4-81C639DCE073}"/>
              </a:ext>
            </a:extLst>
          </p:cNvPr>
          <p:cNvSpPr txBox="1"/>
          <p:nvPr/>
        </p:nvSpPr>
        <p:spPr>
          <a:xfrm>
            <a:off x="8095306" y="1110222"/>
            <a:ext cx="240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87BE"/>
                </a:solidFill>
                <a:effectLst/>
                <a:uLnTx/>
                <a:uFillTx/>
                <a:latin typeface="Aptos Display" panose="02110004020202020204"/>
                <a:ea typeface="+mn-ea"/>
                <a:cs typeface="Arial" panose="020B0604020202020204" pitchFamily="34" charset="0"/>
              </a:rPr>
              <a:t>pMMR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7BE"/>
                </a:solidFill>
                <a:effectLst/>
                <a:uLnTx/>
                <a:uFillTx/>
                <a:latin typeface="Aptos Display" panose="02110004020202020204"/>
                <a:ea typeface="+mn-ea"/>
                <a:cs typeface="Arial" panose="020B0604020202020204" pitchFamily="34" charset="0"/>
              </a:rPr>
              <a:t> (80% of population)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87BE"/>
              </a:solidFill>
              <a:effectLst/>
              <a:uLnTx/>
              <a:uFillTx/>
              <a:latin typeface="Aptos Display" panose="0211000402020202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738B96-13D7-0888-4A1E-C0605430C3A2}"/>
              </a:ext>
            </a:extLst>
          </p:cNvPr>
          <p:cNvGrpSpPr/>
          <p:nvPr/>
        </p:nvGrpSpPr>
        <p:grpSpPr>
          <a:xfrm>
            <a:off x="6423363" y="1382183"/>
            <a:ext cx="551664" cy="2399370"/>
            <a:chOff x="6423363" y="1445683"/>
            <a:chExt cx="551664" cy="239937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5DA294-AE59-DFAD-C0C9-97BB176F56EC}"/>
                </a:ext>
              </a:extLst>
            </p:cNvPr>
            <p:cNvSpPr txBox="1"/>
            <p:nvPr/>
          </p:nvSpPr>
          <p:spPr>
            <a:xfrm rot="16200000">
              <a:off x="6222987" y="2503937"/>
              <a:ext cx="6623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PFS, 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71C46D-F56B-D07A-FDAF-396A7FC86E04}"/>
                </a:ext>
              </a:extLst>
            </p:cNvPr>
            <p:cNvSpPr txBox="1"/>
            <p:nvPr/>
          </p:nvSpPr>
          <p:spPr>
            <a:xfrm>
              <a:off x="6711813" y="3583072"/>
              <a:ext cx="263214" cy="26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6DCC6B-E648-7CEA-A1F6-D9C054F01C96}"/>
                </a:ext>
              </a:extLst>
            </p:cNvPr>
            <p:cNvSpPr txBox="1"/>
            <p:nvPr/>
          </p:nvSpPr>
          <p:spPr>
            <a:xfrm>
              <a:off x="6633152" y="3369334"/>
              <a:ext cx="341760" cy="26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F2E0599-38CB-8B4F-9A37-4626178D172E}"/>
                </a:ext>
              </a:extLst>
            </p:cNvPr>
            <p:cNvSpPr txBox="1"/>
            <p:nvPr/>
          </p:nvSpPr>
          <p:spPr>
            <a:xfrm>
              <a:off x="6633152" y="3155595"/>
              <a:ext cx="341760" cy="26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C769EDA-4E6B-31FA-5027-15FF7252A9C8}"/>
                </a:ext>
              </a:extLst>
            </p:cNvPr>
            <p:cNvSpPr txBox="1"/>
            <p:nvPr/>
          </p:nvSpPr>
          <p:spPr>
            <a:xfrm>
              <a:off x="6633152" y="2941857"/>
              <a:ext cx="341760" cy="26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D2103D4-B83D-7361-DB9A-A25122F3D81C}"/>
                </a:ext>
              </a:extLst>
            </p:cNvPr>
            <p:cNvSpPr txBox="1"/>
            <p:nvPr/>
          </p:nvSpPr>
          <p:spPr>
            <a:xfrm>
              <a:off x="6633152" y="2728117"/>
              <a:ext cx="341760" cy="26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085479-9680-6C0D-C8C6-D1BFAB64D961}"/>
                </a:ext>
              </a:extLst>
            </p:cNvPr>
            <p:cNvSpPr txBox="1"/>
            <p:nvPr/>
          </p:nvSpPr>
          <p:spPr>
            <a:xfrm>
              <a:off x="6633152" y="2514378"/>
              <a:ext cx="341760" cy="26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50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D52B0BB-616B-2A5E-1811-571D856C2C61}"/>
                </a:ext>
              </a:extLst>
            </p:cNvPr>
            <p:cNvSpPr txBox="1"/>
            <p:nvPr/>
          </p:nvSpPr>
          <p:spPr>
            <a:xfrm>
              <a:off x="6633152" y="2300640"/>
              <a:ext cx="341760" cy="26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60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9B7909D-24BD-0266-797C-788A65139244}"/>
                </a:ext>
              </a:extLst>
            </p:cNvPr>
            <p:cNvSpPr txBox="1"/>
            <p:nvPr/>
          </p:nvSpPr>
          <p:spPr>
            <a:xfrm>
              <a:off x="6633152" y="2086900"/>
              <a:ext cx="341760" cy="26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70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3042C2-68D6-56F6-02A6-258FACC3973A}"/>
                </a:ext>
              </a:extLst>
            </p:cNvPr>
            <p:cNvSpPr txBox="1"/>
            <p:nvPr/>
          </p:nvSpPr>
          <p:spPr>
            <a:xfrm>
              <a:off x="6633152" y="1873161"/>
              <a:ext cx="341760" cy="26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80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2257BF6-8A76-35AE-4F91-8095CA175127}"/>
                </a:ext>
              </a:extLst>
            </p:cNvPr>
            <p:cNvSpPr txBox="1"/>
            <p:nvPr/>
          </p:nvSpPr>
          <p:spPr>
            <a:xfrm>
              <a:off x="6633152" y="1659422"/>
              <a:ext cx="341760" cy="26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90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1B3E981D-BCAA-FD38-ECB7-93E26E1B4857}"/>
                </a:ext>
              </a:extLst>
            </p:cNvPr>
            <p:cNvSpPr txBox="1"/>
            <p:nvPr/>
          </p:nvSpPr>
          <p:spPr>
            <a:xfrm>
              <a:off x="6554603" y="1445683"/>
              <a:ext cx="420308" cy="26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100</a:t>
              </a:r>
            </a:p>
          </p:txBody>
        </p:sp>
      </p:grpSp>
      <p:sp>
        <p:nvSpPr>
          <p:cNvPr id="210" name="TextBox 209">
            <a:extLst>
              <a:ext uri="{FF2B5EF4-FFF2-40B4-BE49-F238E27FC236}">
                <a16:creationId xmlns:a16="http://schemas.microsoft.com/office/drawing/2014/main" id="{7ED8690A-F558-AAFB-C9E6-016C942CA60B}"/>
              </a:ext>
            </a:extLst>
          </p:cNvPr>
          <p:cNvSpPr txBox="1"/>
          <p:nvPr/>
        </p:nvSpPr>
        <p:spPr>
          <a:xfrm>
            <a:off x="8217843" y="3820203"/>
            <a:ext cx="1939955" cy="261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Months since randomization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6038F993-8650-4CAA-649F-E009922A2999}"/>
              </a:ext>
            </a:extLst>
          </p:cNvPr>
          <p:cNvSpPr txBox="1"/>
          <p:nvPr/>
        </p:nvSpPr>
        <p:spPr>
          <a:xfrm>
            <a:off x="6164142" y="4033985"/>
            <a:ext cx="645395" cy="205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err="1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Durva+Ola</a:t>
            </a:r>
            <a:endParaRPr kumimoji="0" lang="en-GB" sz="800" b="0" i="0" u="none" strike="noStrike" kern="1200" cap="none" spc="0" normalizeH="0" baseline="0" noProof="0">
              <a:ln/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E3439687-E33D-E272-6CDB-BE2A155A2106}"/>
              </a:ext>
            </a:extLst>
          </p:cNvPr>
          <p:cNvSpPr txBox="1"/>
          <p:nvPr/>
        </p:nvSpPr>
        <p:spPr>
          <a:xfrm>
            <a:off x="6770412" y="4334136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192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EBFF18A1-F939-6D10-B1B4-225D24944C02}"/>
              </a:ext>
            </a:extLst>
          </p:cNvPr>
          <p:cNvSpPr txBox="1"/>
          <p:nvPr/>
        </p:nvSpPr>
        <p:spPr>
          <a:xfrm>
            <a:off x="10176371" y="4334136"/>
            <a:ext cx="2423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F401C627-DE81-AA53-112E-720688157A92}"/>
              </a:ext>
            </a:extLst>
          </p:cNvPr>
          <p:cNvSpPr txBox="1"/>
          <p:nvPr/>
        </p:nvSpPr>
        <p:spPr>
          <a:xfrm>
            <a:off x="7069589" y="4334136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rPr>
              <a:t>178</a:t>
            </a:r>
            <a:endParaRPr kumimoji="0" lang="en-GB" sz="800" b="0" i="0" u="none" strike="noStrike" kern="1200" cap="none" spc="0" normalizeH="0" baseline="0" noProof="0">
              <a:ln/>
              <a:solidFill>
                <a:srgbClr val="01010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A7DD11C0-D7CD-F61C-34B6-B08436A65312}"/>
              </a:ext>
            </a:extLst>
          </p:cNvPr>
          <p:cNvSpPr txBox="1"/>
          <p:nvPr/>
        </p:nvSpPr>
        <p:spPr>
          <a:xfrm>
            <a:off x="7344178" y="4334136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170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D213246A-2A1E-2C17-95A5-9BEE71E80CBB}"/>
              </a:ext>
            </a:extLst>
          </p:cNvPr>
          <p:cNvSpPr txBox="1"/>
          <p:nvPr/>
        </p:nvSpPr>
        <p:spPr>
          <a:xfrm>
            <a:off x="7617227" y="4334136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156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D17B2F6B-8B02-E632-7A1D-1EBC5888A4F1}"/>
              </a:ext>
            </a:extLst>
          </p:cNvPr>
          <p:cNvSpPr txBox="1"/>
          <p:nvPr/>
        </p:nvSpPr>
        <p:spPr>
          <a:xfrm>
            <a:off x="7896921" y="4334136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113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DEB8A91F-A003-6900-0A0E-F4B0D7E75D03}"/>
              </a:ext>
            </a:extLst>
          </p:cNvPr>
          <p:cNvSpPr txBox="1"/>
          <p:nvPr/>
        </p:nvSpPr>
        <p:spPr>
          <a:xfrm>
            <a:off x="8202707" y="4334136"/>
            <a:ext cx="300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rPr>
              <a:t>77</a:t>
            </a:r>
            <a:endParaRPr kumimoji="0" lang="en-GB" sz="800" b="0" i="0" u="none" strike="noStrike" kern="1200" cap="none" spc="0" normalizeH="0" baseline="0" noProof="0">
              <a:ln/>
              <a:solidFill>
                <a:srgbClr val="01010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A09D5FA7-7255-9D0E-5637-62BF722DBB5B}"/>
              </a:ext>
            </a:extLst>
          </p:cNvPr>
          <p:cNvSpPr txBox="1"/>
          <p:nvPr/>
        </p:nvSpPr>
        <p:spPr>
          <a:xfrm>
            <a:off x="8482719" y="4334136"/>
            <a:ext cx="300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73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9B5C9C5D-F900-521E-75EE-F1BBC2381439}"/>
              </a:ext>
            </a:extLst>
          </p:cNvPr>
          <p:cNvSpPr txBox="1"/>
          <p:nvPr/>
        </p:nvSpPr>
        <p:spPr>
          <a:xfrm>
            <a:off x="8756053" y="4334136"/>
            <a:ext cx="300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40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D14F0AA-0D1B-6877-B9FF-B07C9559C9C9}"/>
              </a:ext>
            </a:extLst>
          </p:cNvPr>
          <p:cNvSpPr txBox="1"/>
          <p:nvPr/>
        </p:nvSpPr>
        <p:spPr>
          <a:xfrm>
            <a:off x="9044860" y="4334136"/>
            <a:ext cx="300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25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1BEB665-2071-F375-64EA-DC69D157FE7B}"/>
              </a:ext>
            </a:extLst>
          </p:cNvPr>
          <p:cNvSpPr txBox="1"/>
          <p:nvPr/>
        </p:nvSpPr>
        <p:spPr>
          <a:xfrm>
            <a:off x="9314323" y="4334136"/>
            <a:ext cx="300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21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BB8CAE78-0092-DFFE-C803-948A86ABB86C}"/>
              </a:ext>
            </a:extLst>
          </p:cNvPr>
          <p:cNvSpPr txBox="1"/>
          <p:nvPr/>
        </p:nvSpPr>
        <p:spPr>
          <a:xfrm>
            <a:off x="9588808" y="4334136"/>
            <a:ext cx="300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13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9392349B-6DEB-A88D-4E4D-55E8E4566C66}"/>
              </a:ext>
            </a:extLst>
          </p:cNvPr>
          <p:cNvSpPr txBox="1"/>
          <p:nvPr/>
        </p:nvSpPr>
        <p:spPr>
          <a:xfrm>
            <a:off x="9899955" y="4334136"/>
            <a:ext cx="2423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7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B3BC66CE-7BF8-8910-FD42-BDAB9582CCFB}"/>
              </a:ext>
            </a:extLst>
          </p:cNvPr>
          <p:cNvSpPr txBox="1"/>
          <p:nvPr/>
        </p:nvSpPr>
        <p:spPr>
          <a:xfrm>
            <a:off x="6770412" y="4184495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192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71442316-BCED-9163-3137-9776AD3D4FD4}"/>
              </a:ext>
            </a:extLst>
          </p:cNvPr>
          <p:cNvSpPr txBox="1"/>
          <p:nvPr/>
        </p:nvSpPr>
        <p:spPr>
          <a:xfrm>
            <a:off x="10176371" y="4184495"/>
            <a:ext cx="2423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8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EB6A17AA-E792-132A-738A-906D23C1D0C6}"/>
              </a:ext>
            </a:extLst>
          </p:cNvPr>
          <p:cNvSpPr txBox="1"/>
          <p:nvPr/>
        </p:nvSpPr>
        <p:spPr>
          <a:xfrm>
            <a:off x="7069589" y="4184495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182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1EA67AE4-5DA5-97DC-7F1E-4E1251DFAE47}"/>
              </a:ext>
            </a:extLst>
          </p:cNvPr>
          <p:cNvSpPr txBox="1"/>
          <p:nvPr/>
        </p:nvSpPr>
        <p:spPr>
          <a:xfrm>
            <a:off x="7344178" y="4184495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169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AD7EDBC3-67FB-6369-87B3-B3277D7B0526}"/>
              </a:ext>
            </a:extLst>
          </p:cNvPr>
          <p:cNvSpPr txBox="1"/>
          <p:nvPr/>
        </p:nvSpPr>
        <p:spPr>
          <a:xfrm>
            <a:off x="7617227" y="4184495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152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4D732DF0-8583-0C39-E219-2D650F76F152}"/>
              </a:ext>
            </a:extLst>
          </p:cNvPr>
          <p:cNvSpPr txBox="1"/>
          <p:nvPr/>
        </p:nvSpPr>
        <p:spPr>
          <a:xfrm>
            <a:off x="7896921" y="4184495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113</a:t>
            </a:r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871EB47E-0503-8D1F-CC6F-5BEE19EA83B2}"/>
              </a:ext>
            </a:extLst>
          </p:cNvPr>
          <p:cNvSpPr txBox="1"/>
          <p:nvPr/>
        </p:nvSpPr>
        <p:spPr>
          <a:xfrm>
            <a:off x="8202707" y="4184495"/>
            <a:ext cx="300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83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21D88F2E-9592-045B-CD3C-FB744EDC6C83}"/>
              </a:ext>
            </a:extLst>
          </p:cNvPr>
          <p:cNvSpPr txBox="1"/>
          <p:nvPr/>
        </p:nvSpPr>
        <p:spPr>
          <a:xfrm>
            <a:off x="8482719" y="4184495"/>
            <a:ext cx="300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79</a:t>
            </a: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C8A9E987-18A0-FEA8-3943-C8E600FE3943}"/>
              </a:ext>
            </a:extLst>
          </p:cNvPr>
          <p:cNvSpPr txBox="1"/>
          <p:nvPr/>
        </p:nvSpPr>
        <p:spPr>
          <a:xfrm>
            <a:off x="8756053" y="4184495"/>
            <a:ext cx="300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53</a:t>
            </a: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95213188-A6DF-F49F-A557-F616187A9FFD}"/>
              </a:ext>
            </a:extLst>
          </p:cNvPr>
          <p:cNvSpPr txBox="1"/>
          <p:nvPr/>
        </p:nvSpPr>
        <p:spPr>
          <a:xfrm>
            <a:off x="9044860" y="4184495"/>
            <a:ext cx="300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rPr>
              <a:t>36</a:t>
            </a:r>
            <a:endParaRPr kumimoji="0" lang="en-GB" sz="800" b="0" i="0" u="none" strike="noStrike" kern="1200" cap="none" spc="0" normalizeH="0" baseline="0" noProof="0">
              <a:ln/>
              <a:solidFill>
                <a:srgbClr val="01010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BB09E148-5694-6E5C-3739-3B2B33D306C2}"/>
              </a:ext>
            </a:extLst>
          </p:cNvPr>
          <p:cNvSpPr txBox="1"/>
          <p:nvPr/>
        </p:nvSpPr>
        <p:spPr>
          <a:xfrm>
            <a:off x="9314323" y="4184495"/>
            <a:ext cx="300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31</a:t>
            </a: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2C634890-E537-7CE7-8CBB-4CAE599D24B6}"/>
              </a:ext>
            </a:extLst>
          </p:cNvPr>
          <p:cNvSpPr txBox="1"/>
          <p:nvPr/>
        </p:nvSpPr>
        <p:spPr>
          <a:xfrm>
            <a:off x="9588808" y="4184495"/>
            <a:ext cx="300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27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FEB17E3D-6ECE-BC5D-57C7-6341C188449B}"/>
              </a:ext>
            </a:extLst>
          </p:cNvPr>
          <p:cNvSpPr txBox="1"/>
          <p:nvPr/>
        </p:nvSpPr>
        <p:spPr>
          <a:xfrm>
            <a:off x="9871101" y="4184495"/>
            <a:ext cx="300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rPr>
              <a:t>15</a:t>
            </a:r>
            <a:endParaRPr kumimoji="0" lang="en-GB" sz="800" b="0" i="0" u="none" strike="noStrike" kern="1200" cap="none" spc="0" normalizeH="0" baseline="0" noProof="0">
              <a:ln/>
              <a:solidFill>
                <a:srgbClr val="01010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EC2B1ED4-EF91-FE12-C6A4-D926D7A58F43}"/>
              </a:ext>
            </a:extLst>
          </p:cNvPr>
          <p:cNvSpPr txBox="1"/>
          <p:nvPr/>
        </p:nvSpPr>
        <p:spPr>
          <a:xfrm>
            <a:off x="6369656" y="4184495"/>
            <a:ext cx="436466" cy="205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</a:t>
            </a: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67680041-8AB6-3888-B90C-1361F2307E29}"/>
              </a:ext>
            </a:extLst>
          </p:cNvPr>
          <p:cNvSpPr txBox="1"/>
          <p:nvPr/>
        </p:nvSpPr>
        <p:spPr>
          <a:xfrm>
            <a:off x="6770412" y="4042674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191</a:t>
            </a: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0D85E323-005D-131E-D064-C2A6D40CD2E3}"/>
              </a:ext>
            </a:extLst>
          </p:cNvPr>
          <p:cNvSpPr txBox="1"/>
          <p:nvPr/>
        </p:nvSpPr>
        <p:spPr>
          <a:xfrm>
            <a:off x="10147517" y="4042674"/>
            <a:ext cx="300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12</a:t>
            </a: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0F8FA744-3723-3CA2-56FB-86FE01C406F8}"/>
              </a:ext>
            </a:extLst>
          </p:cNvPr>
          <p:cNvSpPr txBox="1"/>
          <p:nvPr/>
        </p:nvSpPr>
        <p:spPr>
          <a:xfrm>
            <a:off x="7069589" y="4042674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183</a:t>
            </a:r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B5EBA25A-FE14-C0A2-09E8-06C08D0E3DAA}"/>
              </a:ext>
            </a:extLst>
          </p:cNvPr>
          <p:cNvSpPr txBox="1"/>
          <p:nvPr/>
        </p:nvSpPr>
        <p:spPr>
          <a:xfrm>
            <a:off x="7344178" y="4042674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164</a:t>
            </a: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3ABB91A9-A3C9-6761-B3DC-EAAB25EC26B7}"/>
              </a:ext>
            </a:extLst>
          </p:cNvPr>
          <p:cNvSpPr txBox="1"/>
          <p:nvPr/>
        </p:nvSpPr>
        <p:spPr>
          <a:xfrm>
            <a:off x="7617227" y="4042674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157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FC5CD87B-909D-4E45-4970-394815CE4682}"/>
              </a:ext>
            </a:extLst>
          </p:cNvPr>
          <p:cNvSpPr txBox="1"/>
          <p:nvPr/>
        </p:nvSpPr>
        <p:spPr>
          <a:xfrm>
            <a:off x="7896921" y="4042674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134</a:t>
            </a: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63830EA2-B1F1-972D-0870-236181D244D1}"/>
              </a:ext>
            </a:extLst>
          </p:cNvPr>
          <p:cNvSpPr txBox="1"/>
          <p:nvPr/>
        </p:nvSpPr>
        <p:spPr>
          <a:xfrm>
            <a:off x="8173853" y="4042674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114</a:t>
            </a: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93C62E27-BEB7-4FAD-F701-284E16CD2857}"/>
              </a:ext>
            </a:extLst>
          </p:cNvPr>
          <p:cNvSpPr txBox="1"/>
          <p:nvPr/>
        </p:nvSpPr>
        <p:spPr>
          <a:xfrm>
            <a:off x="8453865" y="4042674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107</a:t>
            </a: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7612BEA1-2E8C-CA7E-71F3-E07A2FBC9A42}"/>
              </a:ext>
            </a:extLst>
          </p:cNvPr>
          <p:cNvSpPr txBox="1"/>
          <p:nvPr/>
        </p:nvSpPr>
        <p:spPr>
          <a:xfrm>
            <a:off x="8756053" y="4042674"/>
            <a:ext cx="300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75</a:t>
            </a: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205804D2-24E8-01C1-DD91-474D2542D7BA}"/>
              </a:ext>
            </a:extLst>
          </p:cNvPr>
          <p:cNvSpPr txBox="1"/>
          <p:nvPr/>
        </p:nvSpPr>
        <p:spPr>
          <a:xfrm>
            <a:off x="9044860" y="4042674"/>
            <a:ext cx="300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46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6589D65A-EAA3-128E-0344-2DE41D3FCF35}"/>
              </a:ext>
            </a:extLst>
          </p:cNvPr>
          <p:cNvSpPr txBox="1"/>
          <p:nvPr/>
        </p:nvSpPr>
        <p:spPr>
          <a:xfrm>
            <a:off x="9314323" y="4042674"/>
            <a:ext cx="300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rPr>
              <a:t>35</a:t>
            </a:r>
            <a:endParaRPr kumimoji="0" lang="en-GB" sz="800" b="0" i="0" u="none" strike="noStrike" kern="1200" cap="none" spc="0" normalizeH="0" baseline="0" noProof="0">
              <a:ln/>
              <a:solidFill>
                <a:srgbClr val="01010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77EFFC4F-9D0F-B750-D519-BD0C22195B14}"/>
              </a:ext>
            </a:extLst>
          </p:cNvPr>
          <p:cNvSpPr txBox="1"/>
          <p:nvPr/>
        </p:nvSpPr>
        <p:spPr>
          <a:xfrm>
            <a:off x="9588808" y="4042674"/>
            <a:ext cx="300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31</a:t>
            </a: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84EBC598-31D3-9CD0-52F1-4E770D58F7D0}"/>
              </a:ext>
            </a:extLst>
          </p:cNvPr>
          <p:cNvSpPr txBox="1"/>
          <p:nvPr/>
        </p:nvSpPr>
        <p:spPr>
          <a:xfrm>
            <a:off x="9871101" y="4042674"/>
            <a:ext cx="300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19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A934E262-CF0C-063C-84B8-66588DED27F6}"/>
              </a:ext>
            </a:extLst>
          </p:cNvPr>
          <p:cNvSpPr txBox="1"/>
          <p:nvPr/>
        </p:nvSpPr>
        <p:spPr>
          <a:xfrm>
            <a:off x="6313288" y="4327376"/>
            <a:ext cx="491367" cy="205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Control</a:t>
            </a: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CD464DAD-EAE3-A725-B543-6C710B2E5240}"/>
              </a:ext>
            </a:extLst>
          </p:cNvPr>
          <p:cNvSpPr txBox="1"/>
          <p:nvPr/>
        </p:nvSpPr>
        <p:spPr>
          <a:xfrm>
            <a:off x="6130097" y="3905373"/>
            <a:ext cx="683199" cy="215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No. at risk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8A3CB95F-3E7A-FA5B-082A-F8437F413341}"/>
              </a:ext>
            </a:extLst>
          </p:cNvPr>
          <p:cNvSpPr txBox="1"/>
          <p:nvPr/>
        </p:nvSpPr>
        <p:spPr>
          <a:xfrm>
            <a:off x="10450527" y="4334136"/>
            <a:ext cx="2423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</a:t>
            </a: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87B4C64F-EEF2-35C3-8A89-BB99E7470B3F}"/>
              </a:ext>
            </a:extLst>
          </p:cNvPr>
          <p:cNvSpPr txBox="1"/>
          <p:nvPr/>
        </p:nvSpPr>
        <p:spPr>
          <a:xfrm>
            <a:off x="10450527" y="4184495"/>
            <a:ext cx="2423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7</a:t>
            </a: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06A777C5-D53F-82D9-C4E0-A12A2038F709}"/>
              </a:ext>
            </a:extLst>
          </p:cNvPr>
          <p:cNvSpPr txBox="1"/>
          <p:nvPr/>
        </p:nvSpPr>
        <p:spPr>
          <a:xfrm>
            <a:off x="10421673" y="4042674"/>
            <a:ext cx="300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10</a:t>
            </a: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C03B70B0-B5AD-AD3D-8C1A-FCD942FBD0ED}"/>
              </a:ext>
            </a:extLst>
          </p:cNvPr>
          <p:cNvSpPr txBox="1"/>
          <p:nvPr/>
        </p:nvSpPr>
        <p:spPr>
          <a:xfrm>
            <a:off x="10724683" y="4334136"/>
            <a:ext cx="2423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</a:t>
            </a: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1A2188A3-7130-16F3-4563-3B0F55E4474C}"/>
              </a:ext>
            </a:extLst>
          </p:cNvPr>
          <p:cNvSpPr txBox="1"/>
          <p:nvPr/>
        </p:nvSpPr>
        <p:spPr>
          <a:xfrm>
            <a:off x="10724683" y="4184495"/>
            <a:ext cx="2423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F16E564D-737B-6D23-61F6-F8ACBB8FB616}"/>
              </a:ext>
            </a:extLst>
          </p:cNvPr>
          <p:cNvSpPr txBox="1"/>
          <p:nvPr/>
        </p:nvSpPr>
        <p:spPr>
          <a:xfrm>
            <a:off x="10724683" y="4042674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5</a:t>
            </a:r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A8B857E8-47C3-80C8-C2FF-003E4DFAFF79}"/>
              </a:ext>
            </a:extLst>
          </p:cNvPr>
          <p:cNvSpPr txBox="1"/>
          <p:nvPr/>
        </p:nvSpPr>
        <p:spPr>
          <a:xfrm>
            <a:off x="11001614" y="4334136"/>
            <a:ext cx="2423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</a:t>
            </a:r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088D0C9F-05F5-542D-0E3B-B564D6DEA8AE}"/>
              </a:ext>
            </a:extLst>
          </p:cNvPr>
          <p:cNvSpPr txBox="1"/>
          <p:nvPr/>
        </p:nvSpPr>
        <p:spPr>
          <a:xfrm>
            <a:off x="11001614" y="4184495"/>
            <a:ext cx="2423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id="{DF93551A-2E90-92A0-8D00-E2377031C001}"/>
              </a:ext>
            </a:extLst>
          </p:cNvPr>
          <p:cNvSpPr txBox="1"/>
          <p:nvPr/>
        </p:nvSpPr>
        <p:spPr>
          <a:xfrm>
            <a:off x="11001614" y="4042674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</a:t>
            </a: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74D74BF4-2211-C8DA-5FBD-033C6376FFD8}"/>
              </a:ext>
            </a:extLst>
          </p:cNvPr>
          <p:cNvSpPr txBox="1"/>
          <p:nvPr/>
        </p:nvSpPr>
        <p:spPr>
          <a:xfrm>
            <a:off x="11281161" y="4334136"/>
            <a:ext cx="2423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4FCF60FD-113F-6064-BBD1-D5C224812C57}"/>
              </a:ext>
            </a:extLst>
          </p:cNvPr>
          <p:cNvSpPr txBox="1"/>
          <p:nvPr/>
        </p:nvSpPr>
        <p:spPr>
          <a:xfrm>
            <a:off x="11281161" y="4184495"/>
            <a:ext cx="2423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6CD4C372-D0B1-75D0-6A62-3D02221BABDE}"/>
              </a:ext>
            </a:extLst>
          </p:cNvPr>
          <p:cNvSpPr txBox="1"/>
          <p:nvPr/>
        </p:nvSpPr>
        <p:spPr>
          <a:xfrm>
            <a:off x="11281161" y="4042674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/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graphicFrame>
        <p:nvGraphicFramePr>
          <p:cNvPr id="333" name="Table 332">
            <a:extLst>
              <a:ext uri="{FF2B5EF4-FFF2-40B4-BE49-F238E27FC236}">
                <a16:creationId xmlns:a16="http://schemas.microsoft.com/office/drawing/2014/main" id="{4B655E56-19C6-0D13-01B1-EB43800C2C69}"/>
              </a:ext>
            </a:extLst>
          </p:cNvPr>
          <p:cNvGraphicFramePr>
            <a:graphicFrameLocks/>
          </p:cNvGraphicFramePr>
          <p:nvPr/>
        </p:nvGraphicFramePr>
        <p:xfrm>
          <a:off x="6705600" y="4547078"/>
          <a:ext cx="5326257" cy="99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3276624643"/>
                    </a:ext>
                  </a:extLst>
                </a:gridCol>
                <a:gridCol w="1115019">
                  <a:extLst>
                    <a:ext uri="{9D8B030D-6E8A-4147-A177-3AD203B41FA5}">
                      <a16:colId xmlns:a16="http://schemas.microsoft.com/office/drawing/2014/main" val="508861547"/>
                    </a:ext>
                  </a:extLst>
                </a:gridCol>
                <a:gridCol w="1115019">
                  <a:extLst>
                    <a:ext uri="{9D8B030D-6E8A-4147-A177-3AD203B41FA5}">
                      <a16:colId xmlns:a16="http://schemas.microsoft.com/office/drawing/2014/main" val="1940044539"/>
                    </a:ext>
                  </a:extLst>
                </a:gridCol>
                <a:gridCol w="1115019">
                  <a:extLst>
                    <a:ext uri="{9D8B030D-6E8A-4147-A177-3AD203B41FA5}">
                      <a16:colId xmlns:a16="http://schemas.microsoft.com/office/drawing/2014/main" val="2521129276"/>
                    </a:ext>
                  </a:extLst>
                </a:gridCol>
              </a:tblGrid>
              <a:tr h="25860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000" b="1" dirty="0"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Control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(N=192)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0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Durva</a:t>
                      </a:r>
                      <a:endParaRPr lang="en-GB" sz="10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(N=192)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000" b="1" kern="12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Durva+Ola</a:t>
                      </a:r>
                      <a:endParaRPr lang="en-GB" sz="10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(N=191)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E18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32838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Events, 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n (%)</a:t>
                      </a:r>
                      <a:endParaRPr lang="en-GB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148 (77.1)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124 (64.6)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108 (56.5)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10198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Median PFS (95% CI),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months</a:t>
                      </a:r>
                      <a:endParaRPr lang="en-GB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9.7 (9.2–10.1)</a:t>
                      </a:r>
                      <a:endParaRPr lang="en-GB" sz="1000" b="0" i="0" u="none" strike="noStrike" kern="1200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9.9 (9.4</a:t>
                      </a:r>
                      <a:r>
                        <a:rPr lang="en-US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GB" sz="10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12.5)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15.0 (12.4</a:t>
                      </a:r>
                      <a:r>
                        <a:rPr lang="en-US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GB" sz="10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18.0)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12250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HR (95% CI) vs Control</a:t>
                      </a:r>
                      <a:r>
                        <a:rPr lang="en-US" sz="1000" b="0" baseline="30000" dirty="0"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†</a:t>
                      </a:r>
                      <a:endParaRPr lang="en-GB" sz="1000" b="0" kern="120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i="0" u="none" strike="noStrike" kern="1200" cap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0.77 (0.60</a:t>
                      </a:r>
                      <a:r>
                        <a:rPr lang="en-US" sz="1000" b="1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GB" sz="1000" b="1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0.97)</a:t>
                      </a:r>
                      <a:endParaRPr lang="en-US" sz="1000" b="1" i="0" u="none" strike="noStrike" kern="1200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0.57 (0.44</a:t>
                      </a:r>
                      <a:r>
                        <a:rPr lang="en-US" sz="1000" b="1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GB" sz="1000" b="1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0.73)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0746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HR (95% CI) vs Durva</a:t>
                      </a:r>
                      <a:r>
                        <a:rPr lang="en-US" sz="1000" b="0" baseline="30000" dirty="0"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†</a:t>
                      </a:r>
                      <a:endParaRPr lang="en-GB" sz="1000" b="0" kern="120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i="0" u="none" strike="noStrike" kern="1200" cap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u="none" strike="noStrike" kern="1200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0.76 (0.59</a:t>
                      </a:r>
                      <a:r>
                        <a:rPr lang="en-US" sz="1000" b="1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GB" sz="1000" b="1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0.99)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165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960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" grpId="0" animBg="1"/>
      <p:bldP spid="799" grpId="0" animBg="1"/>
      <p:bldP spid="800" grpId="0" animBg="1"/>
      <p:bldP spid="801" grpId="0" animBg="1"/>
      <p:bldP spid="802" grpId="0" animBg="1"/>
      <p:bldP spid="803" grpId="0" animBg="1"/>
      <p:bldP spid="804" grpId="0" animBg="1"/>
      <p:bldP spid="805" grpId="0" animBg="1"/>
      <p:bldP spid="806" grpId="0" animBg="1"/>
      <p:bldP spid="807" grpId="0" animBg="1"/>
      <p:bldP spid="808" grpId="0" animBg="1"/>
      <p:bldP spid="809" grpId="0" animBg="1"/>
      <p:bldP spid="810" grpId="0" animBg="1"/>
      <p:bldP spid="811" grpId="0" animBg="1"/>
      <p:bldP spid="812" grpId="0" animBg="1"/>
      <p:bldP spid="813" grpId="0" animBg="1"/>
      <p:bldP spid="814" grpId="0" animBg="1"/>
      <p:bldP spid="815" grpId="0" animBg="1"/>
      <p:bldP spid="816" grpId="0" animBg="1"/>
      <p:bldP spid="817" grpId="0" animBg="1"/>
      <p:bldP spid="818" grpId="0" animBg="1"/>
      <p:bldP spid="819" grpId="0" animBg="1"/>
      <p:bldP spid="820" grpId="0" animBg="1"/>
      <p:bldP spid="821" grpId="0" animBg="1"/>
      <p:bldP spid="822" grpId="0" animBg="1"/>
      <p:bldP spid="823" grpId="0" animBg="1"/>
      <p:bldP spid="824" grpId="0" animBg="1"/>
      <p:bldP spid="825" grpId="0" animBg="1"/>
      <p:bldP spid="826" grpId="0" animBg="1"/>
      <p:bldP spid="827" grpId="0" animBg="1"/>
      <p:bldP spid="828" grpId="0" animBg="1"/>
      <p:bldP spid="829" grpId="0" animBg="1"/>
      <p:bldP spid="830" grpId="0" animBg="1"/>
      <p:bldP spid="831" grpId="0" animBg="1"/>
      <p:bldP spid="832" grpId="0" animBg="1"/>
      <p:bldP spid="833" grpId="0" animBg="1"/>
      <p:bldP spid="834" grpId="0" animBg="1"/>
      <p:bldP spid="835" grpId="0" animBg="1"/>
      <p:bldP spid="836" grpId="0" animBg="1"/>
      <p:bldP spid="837" grpId="0" animBg="1"/>
      <p:bldP spid="838" grpId="0" animBg="1"/>
      <p:bldP spid="839" grpId="0" animBg="1"/>
      <p:bldP spid="840" grpId="0" animBg="1"/>
      <p:bldP spid="841" grpId="0" animBg="1"/>
      <p:bldP spid="842" grpId="0" animBg="1"/>
      <p:bldP spid="843" grpId="0" animBg="1"/>
      <p:bldP spid="844" grpId="0" animBg="1"/>
      <p:bldP spid="845" grpId="0" animBg="1"/>
      <p:bldP spid="846" grpId="0" animBg="1"/>
      <p:bldP spid="847" grpId="0" animBg="1"/>
      <p:bldP spid="848" grpId="0" animBg="1"/>
      <p:bldP spid="849" grpId="0" animBg="1"/>
      <p:bldP spid="850" grpId="0" animBg="1"/>
      <p:bldP spid="851" grpId="0" animBg="1"/>
      <p:bldP spid="852" grpId="0" animBg="1"/>
      <p:bldP spid="853" grpId="0" animBg="1"/>
      <p:bldP spid="854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  <p:bldP spid="720" grpId="0" animBg="1"/>
      <p:bldP spid="721" grpId="0" animBg="1"/>
      <p:bldP spid="722" grpId="0" animBg="1"/>
      <p:bldP spid="723" grpId="0" animBg="1"/>
      <p:bldP spid="724" grpId="0" animBg="1"/>
      <p:bldP spid="725" grpId="0" animBg="1"/>
      <p:bldP spid="726" grpId="0" animBg="1"/>
      <p:bldP spid="727" grpId="0" animBg="1"/>
      <p:bldP spid="728" grpId="0" animBg="1"/>
      <p:bldP spid="729" grpId="0" animBg="1"/>
      <p:bldP spid="730" grpId="0" animBg="1"/>
      <p:bldP spid="731" grpId="0" animBg="1"/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6" grpId="0" animBg="1"/>
      <p:bldP spid="767" grpId="0" animBg="1"/>
      <p:bldP spid="768" grpId="0" animBg="1"/>
      <p:bldP spid="769" grpId="0" animBg="1"/>
      <p:bldP spid="770" grpId="0" animBg="1"/>
      <p:bldP spid="771" grpId="0" animBg="1"/>
      <p:bldP spid="772" grpId="0" animBg="1"/>
      <p:bldP spid="773" grpId="0" animBg="1"/>
      <p:bldP spid="774" grpId="0" animBg="1"/>
      <p:bldP spid="775" grpId="0" animBg="1"/>
      <p:bldP spid="776" grpId="0" animBg="1"/>
      <p:bldP spid="777" grpId="0" animBg="1"/>
      <p:bldP spid="778" grpId="0" animBg="1"/>
      <p:bldP spid="779" grpId="0" animBg="1"/>
      <p:bldP spid="780" grpId="0" animBg="1"/>
      <p:bldP spid="781" grpId="0" animBg="1"/>
      <p:bldP spid="782" grpId="0" animBg="1"/>
      <p:bldP spid="783" grpId="0" animBg="1"/>
      <p:bldP spid="784" grpId="0" animBg="1"/>
      <p:bldP spid="785" grpId="0" animBg="1"/>
      <p:bldP spid="786" grpId="0" animBg="1"/>
      <p:bldP spid="787" grpId="0" animBg="1"/>
      <p:bldP spid="788" grpId="0" animBg="1"/>
      <p:bldP spid="789" grpId="0" animBg="1"/>
      <p:bldP spid="790" grpId="0" animBg="1"/>
      <p:bldP spid="791" grpId="0" animBg="1"/>
      <p:bldP spid="792" grpId="0" animBg="1"/>
      <p:bldP spid="793" grpId="0" animBg="1"/>
      <p:bldP spid="794" grpId="0" animBg="1"/>
      <p:bldP spid="795" grpId="0" animBg="1"/>
      <p:bldP spid="796" grpId="0" animBg="1"/>
      <p:bldP spid="797" grpId="0" animBg="1"/>
      <p:bldP spid="605" grpId="0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 animBg="1"/>
      <p:bldP spid="687" grpId="0" animBg="1"/>
      <p:bldP spid="688" grpId="0" animBg="1"/>
      <p:bldP spid="689" grpId="0" animBg="1"/>
      <p:bldP spid="690" grpId="0" animBg="1"/>
      <p:bldP spid="691" grpId="0" animBg="1"/>
      <p:bldP spid="692" grpId="0" animBg="1"/>
      <p:bldP spid="693" grpId="0" animBg="1"/>
      <p:bldP spid="694" grpId="0" animBg="1"/>
      <p:bldP spid="695" grpId="0" animBg="1"/>
      <p:bldP spid="696" grpId="0" animBg="1"/>
      <p:bldP spid="697" grpId="0" animBg="1"/>
      <p:bldP spid="698" grpId="0" animBg="1"/>
      <p:bldP spid="699" grpId="0" animBg="1"/>
      <p:bldP spid="700" grpId="0" animBg="1"/>
      <p:bldP spid="701" grpId="0" animBg="1"/>
      <p:bldP spid="702" grpId="0" animBg="1"/>
      <p:bldP spid="703" grpId="0" animBg="1"/>
      <p:bldP spid="704" grpId="0" animBg="1"/>
      <p:bldP spid="705" grpId="0" animBg="1"/>
      <p:bldP spid="706" grpId="0" animBg="1"/>
      <p:bldP spid="707" grpId="0" animBg="1"/>
      <p:bldP spid="708" grpId="0" animBg="1"/>
      <p:bldP spid="709" grpId="0" animBg="1"/>
      <p:bldP spid="710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2" grpId="0"/>
      <p:bldP spid="513" grpId="0"/>
      <p:bldP spid="514" grpId="0"/>
      <p:bldP spid="515" grpId="0"/>
      <p:bldP spid="516" grpId="0"/>
      <p:bldP spid="517" grpId="0"/>
      <p:bldP spid="518" grpId="0"/>
      <p:bldP spid="519" grpId="0"/>
      <p:bldP spid="520" grpId="0"/>
      <p:bldP spid="521" grpId="0"/>
      <p:bldP spid="522" grpId="0"/>
      <p:bldP spid="533" grpId="0"/>
      <p:bldP spid="534" grpId="0"/>
      <p:bldP spid="535" grpId="0"/>
      <p:bldP spid="536" grpId="0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/>
      <p:bldP spid="589" grpId="0" animBg="1"/>
      <p:bldP spid="866" grpId="0"/>
      <p:bldP spid="867" grpId="0"/>
      <p:bldP spid="868" grpId="0"/>
      <p:bldP spid="891" grpId="0"/>
      <p:bldP spid="892" grpId="0"/>
      <p:bldP spid="893" grpId="0"/>
      <p:bldP spid="894" grpId="0"/>
      <p:bldP spid="895" grpId="0"/>
      <p:bldP spid="896" grpId="0"/>
      <p:bldP spid="9" grpId="0"/>
      <p:bldP spid="10" grpId="0"/>
      <p:bldP spid="30" grpId="0"/>
      <p:bldP spid="11" grpId="0"/>
      <p:bldP spid="210" grpId="0"/>
      <p:bldP spid="225" grpId="0"/>
      <p:bldP spid="226" grpId="0"/>
      <p:bldP spid="227" grpId="0"/>
      <p:bldP spid="228" grpId="0"/>
      <p:bldP spid="229" grpId="0"/>
      <p:bldP spid="230" grpId="0"/>
      <p:bldP spid="231" grpId="0"/>
      <p:bldP spid="232" grpId="0"/>
      <p:bldP spid="233" grpId="0"/>
      <p:bldP spid="234" grpId="0"/>
      <p:bldP spid="235" grpId="0"/>
      <p:bldP spid="236" grpId="0"/>
      <p:bldP spid="237" grpId="0"/>
      <p:bldP spid="238" grpId="0"/>
      <p:bldP spid="240" grpId="0"/>
      <p:bldP spid="241" grpId="0"/>
      <p:bldP spid="242" grpId="0"/>
      <p:bldP spid="243" grpId="0"/>
      <p:bldP spid="278" grpId="0"/>
      <p:bldP spid="279" grpId="0"/>
      <p:bldP spid="280" grpId="0"/>
      <p:bldP spid="281" grpId="0"/>
      <p:bldP spid="282" grpId="0"/>
      <p:bldP spid="283" grpId="0"/>
      <p:bldP spid="284" grpId="0"/>
      <p:bldP spid="287" grpId="0"/>
      <p:bldP spid="299" grpId="0"/>
      <p:bldP spid="300" grpId="0"/>
      <p:bldP spid="302" grpId="0"/>
      <p:bldP spid="303" grpId="0"/>
      <p:bldP spid="304" grpId="0"/>
      <p:bldP spid="305" grpId="0"/>
      <p:bldP spid="306" grpId="0"/>
      <p:bldP spid="307" grpId="0"/>
      <p:bldP spid="308" grpId="0"/>
      <p:bldP spid="309" grpId="0"/>
      <p:bldP spid="310" grpId="0"/>
      <p:bldP spid="311" grpId="0"/>
      <p:bldP spid="312" grpId="0"/>
      <p:bldP spid="313" grpId="0"/>
      <p:bldP spid="314" grpId="0"/>
      <p:bldP spid="315" grpId="0"/>
      <p:bldP spid="316" grpId="0"/>
      <p:bldP spid="317" grpId="0"/>
      <p:bldP spid="318" grpId="0"/>
      <p:bldP spid="319" grpId="0"/>
      <p:bldP spid="321" grpId="0"/>
      <p:bldP spid="322" grpId="0"/>
      <p:bldP spid="323" grpId="0"/>
      <p:bldP spid="325" grpId="0"/>
      <p:bldP spid="326" grpId="0"/>
      <p:bldP spid="327" grpId="0"/>
      <p:bldP spid="329" grpId="0"/>
      <p:bldP spid="330" grpId="0"/>
      <p:bldP spid="33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33591" y="1486535"/>
            <a:ext cx="565785" cy="3708400"/>
          </a:xfrm>
          <a:custGeom>
            <a:avLst/>
            <a:gdLst/>
            <a:ahLst/>
            <a:cxnLst/>
            <a:rect l="l" t="t" r="r" b="b"/>
            <a:pathLst>
              <a:path w="565784" h="3708400">
                <a:moveTo>
                  <a:pt x="565200" y="0"/>
                </a:moveTo>
                <a:lnTo>
                  <a:pt x="0" y="0"/>
                </a:lnTo>
                <a:lnTo>
                  <a:pt x="0" y="3708019"/>
                </a:lnTo>
                <a:lnTo>
                  <a:pt x="565200" y="3708019"/>
                </a:lnTo>
                <a:lnTo>
                  <a:pt x="565200" y="0"/>
                </a:lnTo>
                <a:close/>
              </a:path>
            </a:pathLst>
          </a:custGeom>
          <a:solidFill>
            <a:srgbClr val="830051">
              <a:alpha val="1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567679" y="5496559"/>
            <a:ext cx="445134" cy="76200"/>
          </a:xfrm>
          <a:custGeom>
            <a:avLst/>
            <a:gdLst/>
            <a:ahLst/>
            <a:cxnLst/>
            <a:rect l="l" t="t" r="r" b="b"/>
            <a:pathLst>
              <a:path w="445135" h="76200">
                <a:moveTo>
                  <a:pt x="76200" y="0"/>
                </a:moveTo>
                <a:lnTo>
                  <a:pt x="0" y="38099"/>
                </a:lnTo>
                <a:lnTo>
                  <a:pt x="76200" y="76199"/>
                </a:lnTo>
                <a:lnTo>
                  <a:pt x="76200" y="47624"/>
                </a:lnTo>
                <a:lnTo>
                  <a:pt x="63500" y="47624"/>
                </a:lnTo>
                <a:lnTo>
                  <a:pt x="63500" y="28574"/>
                </a:lnTo>
                <a:lnTo>
                  <a:pt x="76200" y="28574"/>
                </a:lnTo>
                <a:lnTo>
                  <a:pt x="76200" y="0"/>
                </a:lnTo>
                <a:close/>
              </a:path>
              <a:path w="445135" h="76200">
                <a:moveTo>
                  <a:pt x="76200" y="28574"/>
                </a:moveTo>
                <a:lnTo>
                  <a:pt x="63500" y="28574"/>
                </a:lnTo>
                <a:lnTo>
                  <a:pt x="63500" y="47624"/>
                </a:lnTo>
                <a:lnTo>
                  <a:pt x="76200" y="47624"/>
                </a:lnTo>
                <a:lnTo>
                  <a:pt x="76200" y="28574"/>
                </a:lnTo>
                <a:close/>
              </a:path>
              <a:path w="445135" h="76200">
                <a:moveTo>
                  <a:pt x="444881" y="28574"/>
                </a:moveTo>
                <a:lnTo>
                  <a:pt x="76200" y="28574"/>
                </a:lnTo>
                <a:lnTo>
                  <a:pt x="76200" y="47624"/>
                </a:lnTo>
                <a:lnTo>
                  <a:pt x="444881" y="47624"/>
                </a:lnTo>
                <a:lnTo>
                  <a:pt x="444881" y="28574"/>
                </a:lnTo>
                <a:close/>
              </a:path>
            </a:pathLst>
          </a:custGeom>
          <a:solidFill>
            <a:srgbClr val="8300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417686" y="5494782"/>
            <a:ext cx="445134" cy="76200"/>
          </a:xfrm>
          <a:custGeom>
            <a:avLst/>
            <a:gdLst/>
            <a:ahLst/>
            <a:cxnLst/>
            <a:rect l="l" t="t" r="r" b="b"/>
            <a:pathLst>
              <a:path w="445134" h="76200">
                <a:moveTo>
                  <a:pt x="368427" y="0"/>
                </a:moveTo>
                <a:lnTo>
                  <a:pt x="368427" y="76200"/>
                </a:lnTo>
                <a:lnTo>
                  <a:pt x="425577" y="47625"/>
                </a:lnTo>
                <a:lnTo>
                  <a:pt x="381127" y="47625"/>
                </a:lnTo>
                <a:lnTo>
                  <a:pt x="381127" y="28575"/>
                </a:lnTo>
                <a:lnTo>
                  <a:pt x="425577" y="28575"/>
                </a:lnTo>
                <a:lnTo>
                  <a:pt x="368427" y="0"/>
                </a:lnTo>
                <a:close/>
              </a:path>
              <a:path w="445134" h="76200">
                <a:moveTo>
                  <a:pt x="368427" y="28575"/>
                </a:moveTo>
                <a:lnTo>
                  <a:pt x="0" y="28575"/>
                </a:lnTo>
                <a:lnTo>
                  <a:pt x="0" y="47625"/>
                </a:lnTo>
                <a:lnTo>
                  <a:pt x="368427" y="47625"/>
                </a:lnTo>
                <a:lnTo>
                  <a:pt x="368427" y="28575"/>
                </a:lnTo>
                <a:close/>
              </a:path>
              <a:path w="445134" h="76200">
                <a:moveTo>
                  <a:pt x="425577" y="28575"/>
                </a:moveTo>
                <a:lnTo>
                  <a:pt x="381127" y="28575"/>
                </a:lnTo>
                <a:lnTo>
                  <a:pt x="381127" y="47625"/>
                </a:lnTo>
                <a:lnTo>
                  <a:pt x="425577" y="47625"/>
                </a:lnTo>
                <a:lnTo>
                  <a:pt x="444627" y="38100"/>
                </a:lnTo>
                <a:lnTo>
                  <a:pt x="425577" y="28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888473" y="1292732"/>
            <a:ext cx="9518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HR</a:t>
            </a:r>
            <a:r>
              <a:rPr kumimoji="0" sz="14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(95%</a:t>
            </a:r>
            <a:r>
              <a:rPr kumimoji="0" sz="1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6998" y="1751202"/>
            <a:ext cx="10363835" cy="0"/>
          </a:xfrm>
          <a:custGeom>
            <a:avLst/>
            <a:gdLst/>
            <a:ahLst/>
            <a:cxnLst/>
            <a:rect l="l" t="t" r="r" b="b"/>
            <a:pathLst>
              <a:path w="10363835">
                <a:moveTo>
                  <a:pt x="0" y="0"/>
                </a:moveTo>
                <a:lnTo>
                  <a:pt x="10363301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26998" y="2284602"/>
            <a:ext cx="10363835" cy="0"/>
          </a:xfrm>
          <a:custGeom>
            <a:avLst/>
            <a:gdLst/>
            <a:ahLst/>
            <a:cxnLst/>
            <a:rect l="l" t="t" r="r" b="b"/>
            <a:pathLst>
              <a:path w="10363835">
                <a:moveTo>
                  <a:pt x="0" y="0"/>
                </a:moveTo>
                <a:lnTo>
                  <a:pt x="10363301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26998" y="2995802"/>
            <a:ext cx="10363835" cy="0"/>
          </a:xfrm>
          <a:custGeom>
            <a:avLst/>
            <a:gdLst/>
            <a:ahLst/>
            <a:cxnLst/>
            <a:rect l="l" t="t" r="r" b="b"/>
            <a:pathLst>
              <a:path w="10363835">
                <a:moveTo>
                  <a:pt x="0" y="0"/>
                </a:moveTo>
                <a:lnTo>
                  <a:pt x="10363301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26998" y="3529203"/>
            <a:ext cx="10363835" cy="0"/>
          </a:xfrm>
          <a:custGeom>
            <a:avLst/>
            <a:gdLst/>
            <a:ahLst/>
            <a:cxnLst/>
            <a:rect l="l" t="t" r="r" b="b"/>
            <a:pathLst>
              <a:path w="10363835">
                <a:moveTo>
                  <a:pt x="0" y="0"/>
                </a:moveTo>
                <a:lnTo>
                  <a:pt x="10363301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26998" y="4062603"/>
            <a:ext cx="10363835" cy="0"/>
          </a:xfrm>
          <a:custGeom>
            <a:avLst/>
            <a:gdLst/>
            <a:ahLst/>
            <a:cxnLst/>
            <a:rect l="l" t="t" r="r" b="b"/>
            <a:pathLst>
              <a:path w="10363835">
                <a:moveTo>
                  <a:pt x="0" y="0"/>
                </a:moveTo>
                <a:lnTo>
                  <a:pt x="10363301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26998" y="4596003"/>
            <a:ext cx="10363835" cy="0"/>
          </a:xfrm>
          <a:custGeom>
            <a:avLst/>
            <a:gdLst/>
            <a:ahLst/>
            <a:cxnLst/>
            <a:rect l="l" t="t" r="r" b="b"/>
            <a:pathLst>
              <a:path w="10363835">
                <a:moveTo>
                  <a:pt x="0" y="0"/>
                </a:moveTo>
                <a:lnTo>
                  <a:pt x="10363301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926998" y="1486535"/>
          <a:ext cx="9989184" cy="3733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6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3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8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1620">
                <a:tc>
                  <a:txBody>
                    <a:bodyPr/>
                    <a:lstStyle/>
                    <a:p>
                      <a:pPr>
                        <a:lnSpc>
                          <a:spcPts val="1405"/>
                        </a:lnSpc>
                        <a:spcBef>
                          <a:spcPts val="55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2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pMMR</a:t>
                      </a:r>
                      <a:r>
                        <a:rPr sz="12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40" dirty="0">
                          <a:latin typeface="Calibri"/>
                          <a:cs typeface="Calibri"/>
                        </a:rPr>
                        <a:t>patients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98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05"/>
                        </a:lnSpc>
                        <a:spcBef>
                          <a:spcPts val="55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0.57</a:t>
                      </a:r>
                      <a:r>
                        <a:rPr sz="120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(0.44–0.73)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985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sz="1200" b="1" spc="70" dirty="0">
                          <a:latin typeface="Calibri"/>
                          <a:cs typeface="Calibri"/>
                        </a:rPr>
                        <a:t>PD-</a:t>
                      </a:r>
                      <a:r>
                        <a:rPr sz="1200" b="1" spc="55" dirty="0">
                          <a:latin typeface="Calibri"/>
                          <a:cs typeface="Calibri"/>
                        </a:rPr>
                        <a:t>L1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40" dirty="0">
                          <a:latin typeface="Calibri"/>
                          <a:cs typeface="Calibri"/>
                        </a:rPr>
                        <a:t>expression*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ts val="13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Positive</a:t>
                      </a:r>
                      <a:r>
                        <a:rPr sz="12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(TAP</a:t>
                      </a:r>
                      <a:r>
                        <a:rPr sz="120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score</a:t>
                      </a:r>
                      <a:r>
                        <a:rPr sz="120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≥1%)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300"/>
                        </a:lnSpc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0.44</a:t>
                      </a:r>
                      <a:r>
                        <a:rPr sz="120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(0.31–0.61)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ts val="13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Negative</a:t>
                      </a:r>
                      <a:r>
                        <a:rPr sz="12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(TAP</a:t>
                      </a:r>
                      <a:r>
                        <a:rPr sz="12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score</a:t>
                      </a:r>
                      <a:r>
                        <a:rPr sz="12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&lt;1%)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9845" algn="r">
                        <a:lnSpc>
                          <a:spcPts val="1300"/>
                        </a:lnSpc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0.87</a:t>
                      </a:r>
                      <a:r>
                        <a:rPr sz="120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(0.59–1.28)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ts val="130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Unknown</a:t>
                      </a:r>
                      <a:r>
                        <a:rPr sz="1200" spc="-15" baseline="24305" dirty="0">
                          <a:latin typeface="Calibri"/>
                          <a:cs typeface="Calibri"/>
                        </a:rPr>
                        <a:t>ǁ</a:t>
                      </a:r>
                      <a:endParaRPr sz="1200" baseline="24305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ts val="1300"/>
                        </a:lnSpc>
                      </a:pPr>
                      <a:r>
                        <a:rPr sz="1200" b="1" spc="135" dirty="0">
                          <a:latin typeface="Calibri"/>
                          <a:cs typeface="Calibri"/>
                        </a:rPr>
                        <a:t>NC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(NC–NC)</a:t>
                      </a:r>
                      <a:r>
                        <a:rPr sz="1200" b="1" spc="-15" baseline="20833" dirty="0">
                          <a:latin typeface="Calibri"/>
                          <a:cs typeface="Calibri"/>
                        </a:rPr>
                        <a:t>**</a:t>
                      </a:r>
                      <a:endParaRPr sz="1200" baseline="20833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sz="1200" b="1" i="1" spc="90" dirty="0">
                          <a:latin typeface="Calibri"/>
                          <a:cs typeface="Calibri"/>
                        </a:rPr>
                        <a:t>POLE</a:t>
                      </a:r>
                      <a:r>
                        <a:rPr sz="1200" b="1" spc="9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20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5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20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i="1" dirty="0">
                          <a:latin typeface="Calibri"/>
                          <a:cs typeface="Calibri"/>
                        </a:rPr>
                        <a:t>TP53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2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35" dirty="0">
                          <a:latin typeface="Calibri"/>
                          <a:cs typeface="Calibri"/>
                        </a:rPr>
                        <a:t>status</a:t>
                      </a:r>
                      <a:r>
                        <a:rPr sz="1200" b="1" spc="52" baseline="24305" dirty="0">
                          <a:latin typeface="Calibri"/>
                          <a:cs typeface="Calibri"/>
                        </a:rPr>
                        <a:t>†,‡</a:t>
                      </a:r>
                      <a:endParaRPr sz="1200" baseline="24305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ts val="1300"/>
                        </a:lnSpc>
                      </a:pPr>
                      <a:r>
                        <a:rPr sz="1200" i="1" spc="65" dirty="0">
                          <a:latin typeface="Calibri"/>
                          <a:cs typeface="Calibri"/>
                        </a:rPr>
                        <a:t>POLE</a:t>
                      </a:r>
                      <a:r>
                        <a:rPr sz="1200" spc="65" dirty="0">
                          <a:latin typeface="Calibri"/>
                          <a:cs typeface="Calibri"/>
                        </a:rPr>
                        <a:t>m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ts val="1300"/>
                        </a:lnSpc>
                      </a:pPr>
                      <a:r>
                        <a:rPr sz="1200" b="1" spc="135" dirty="0">
                          <a:latin typeface="Calibri"/>
                          <a:cs typeface="Calibri"/>
                        </a:rPr>
                        <a:t>NC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(NC–NC)</a:t>
                      </a:r>
                      <a:r>
                        <a:rPr sz="1200" b="1" spc="-15" baseline="20833" dirty="0">
                          <a:latin typeface="Calibri"/>
                          <a:cs typeface="Calibri"/>
                        </a:rPr>
                        <a:t>**</a:t>
                      </a:r>
                      <a:endParaRPr sz="1200" baseline="20833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ts val="1300"/>
                        </a:lnSpc>
                      </a:pPr>
                      <a:r>
                        <a:rPr sz="1200" i="1" spc="-10" dirty="0">
                          <a:latin typeface="Calibri"/>
                          <a:cs typeface="Calibri"/>
                        </a:rPr>
                        <a:t>TP53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m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300"/>
                        </a:lnSpc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0.47</a:t>
                      </a:r>
                      <a:r>
                        <a:rPr sz="12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(0.32–0.67)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ts val="1300"/>
                        </a:lnSpc>
                      </a:pPr>
                      <a:r>
                        <a:rPr sz="1200" i="1" dirty="0">
                          <a:latin typeface="Calibri"/>
                          <a:cs typeface="Calibri"/>
                        </a:rPr>
                        <a:t>TP53</a:t>
                      </a:r>
                      <a:r>
                        <a:rPr sz="1200" i="1" spc="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wild-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type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9845" algn="r">
                        <a:lnSpc>
                          <a:spcPts val="1300"/>
                        </a:lnSpc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0.71</a:t>
                      </a:r>
                      <a:r>
                        <a:rPr sz="120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(0.47–1.07)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ts val="130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Unknown</a:t>
                      </a:r>
                      <a:r>
                        <a:rPr sz="1200" spc="-15" baseline="24305" dirty="0">
                          <a:latin typeface="Calibri"/>
                          <a:cs typeface="Calibri"/>
                        </a:rPr>
                        <a:t>ǁ</a:t>
                      </a:r>
                      <a:endParaRPr sz="1200" baseline="24305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9845" algn="r">
                        <a:lnSpc>
                          <a:spcPts val="1300"/>
                        </a:lnSpc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0.74</a:t>
                      </a:r>
                      <a:r>
                        <a:rPr sz="120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(0.37–1.45)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sz="1200" b="1" spc="85" dirty="0">
                          <a:latin typeface="Calibri"/>
                          <a:cs typeface="Calibri"/>
                        </a:rPr>
                        <a:t>HRRm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35" dirty="0">
                          <a:latin typeface="Calibri"/>
                          <a:cs typeface="Calibri"/>
                        </a:rPr>
                        <a:t>status</a:t>
                      </a:r>
                      <a:r>
                        <a:rPr sz="1200" b="1" spc="52" baseline="24305" dirty="0">
                          <a:latin typeface="Calibri"/>
                          <a:cs typeface="Calibri"/>
                        </a:rPr>
                        <a:t>†,</a:t>
                      </a:r>
                      <a:r>
                        <a:rPr sz="1200" b="1" spc="52" baseline="24305" dirty="0">
                          <a:latin typeface="Arial"/>
                          <a:cs typeface="Arial"/>
                        </a:rPr>
                        <a:t>§</a:t>
                      </a:r>
                      <a:endParaRPr sz="1200" baseline="24305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ts val="1300"/>
                        </a:lnSpc>
                      </a:pPr>
                      <a:r>
                        <a:rPr sz="1200" spc="55" dirty="0">
                          <a:latin typeface="Calibri"/>
                          <a:cs typeface="Calibri"/>
                        </a:rPr>
                        <a:t>HRRm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300"/>
                        </a:lnSpc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0.47</a:t>
                      </a:r>
                      <a:r>
                        <a:rPr sz="120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(0.26–0.86)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ts val="13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Non-</a:t>
                      </a:r>
                      <a:r>
                        <a:rPr sz="1200" spc="55" dirty="0">
                          <a:latin typeface="Calibri"/>
                          <a:cs typeface="Calibri"/>
                        </a:rPr>
                        <a:t>HRRm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300"/>
                        </a:lnSpc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0.58</a:t>
                      </a:r>
                      <a:r>
                        <a:rPr sz="120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(0.43–0.78)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ts val="130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Unknown</a:t>
                      </a:r>
                      <a:r>
                        <a:rPr sz="1200" spc="-15" baseline="24305" dirty="0">
                          <a:latin typeface="Calibri"/>
                          <a:cs typeface="Calibri"/>
                        </a:rPr>
                        <a:t>ǁ</a:t>
                      </a:r>
                      <a:endParaRPr sz="1200" baseline="24305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9845" algn="r">
                        <a:lnSpc>
                          <a:spcPts val="1300"/>
                        </a:lnSpc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0.74</a:t>
                      </a:r>
                      <a:r>
                        <a:rPr sz="120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(0.37–1.45)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sz="1200" b="1" spc="85" dirty="0">
                          <a:latin typeface="Calibri"/>
                          <a:cs typeface="Calibri"/>
                        </a:rPr>
                        <a:t>BRCAm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45" dirty="0">
                          <a:latin typeface="Calibri"/>
                          <a:cs typeface="Calibri"/>
                        </a:rPr>
                        <a:t>status</a:t>
                      </a:r>
                      <a:r>
                        <a:rPr sz="1200" b="1" spc="67" baseline="24305" dirty="0">
                          <a:latin typeface="Calibri"/>
                          <a:cs typeface="Calibri"/>
                        </a:rPr>
                        <a:t>†</a:t>
                      </a:r>
                      <a:endParaRPr sz="1200" baseline="24305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ts val="1300"/>
                        </a:lnSpc>
                      </a:pPr>
                      <a:r>
                        <a:rPr sz="1200" spc="60" dirty="0">
                          <a:latin typeface="Calibri"/>
                          <a:cs typeface="Calibri"/>
                        </a:rPr>
                        <a:t>BRCAm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ts val="1300"/>
                        </a:lnSpc>
                      </a:pPr>
                      <a:r>
                        <a:rPr sz="1200" b="1" spc="135" dirty="0">
                          <a:latin typeface="Calibri"/>
                          <a:cs typeface="Calibri"/>
                        </a:rPr>
                        <a:t>NC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(NC–NC)</a:t>
                      </a:r>
                      <a:r>
                        <a:rPr sz="1200" b="1" spc="-15" baseline="20833" dirty="0">
                          <a:latin typeface="Calibri"/>
                          <a:cs typeface="Calibri"/>
                        </a:rPr>
                        <a:t>**</a:t>
                      </a:r>
                      <a:endParaRPr sz="1200" baseline="20833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ts val="13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Non-</a:t>
                      </a:r>
                      <a:r>
                        <a:rPr sz="1200" spc="60" dirty="0">
                          <a:latin typeface="Calibri"/>
                          <a:cs typeface="Calibri"/>
                        </a:rPr>
                        <a:t>BRCAm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300"/>
                        </a:lnSpc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0.57</a:t>
                      </a:r>
                      <a:r>
                        <a:rPr sz="120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(0.43–0.75)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ts val="130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Unknown</a:t>
                      </a:r>
                      <a:r>
                        <a:rPr sz="1200" spc="-15" baseline="24305" dirty="0">
                          <a:latin typeface="Calibri"/>
                          <a:cs typeface="Calibri"/>
                        </a:rPr>
                        <a:t>ǁ</a:t>
                      </a:r>
                      <a:endParaRPr sz="1200" baseline="24305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9845" algn="r">
                        <a:lnSpc>
                          <a:spcPts val="1300"/>
                        </a:lnSpc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0.74</a:t>
                      </a:r>
                      <a:r>
                        <a:rPr sz="120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(0.37–1.45)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sz="1200" b="1" spc="60" dirty="0">
                          <a:latin typeface="Calibri"/>
                          <a:cs typeface="Calibri"/>
                        </a:rPr>
                        <a:t>Histological</a:t>
                      </a:r>
                      <a:r>
                        <a:rPr sz="12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type</a:t>
                      </a:r>
                      <a:r>
                        <a:rPr sz="12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120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45" dirty="0">
                          <a:latin typeface="Calibri"/>
                          <a:cs typeface="Calibri"/>
                        </a:rPr>
                        <a:t>diagnosis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ts val="130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Endometrioid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300"/>
                        </a:lnSpc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0.60</a:t>
                      </a:r>
                      <a:r>
                        <a:rPr sz="12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(0.42–0.85)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ts val="1300"/>
                        </a:lnSpc>
                      </a:pPr>
                      <a:r>
                        <a:rPr sz="1200" spc="40" dirty="0">
                          <a:latin typeface="Calibri"/>
                          <a:cs typeface="Calibri"/>
                        </a:rPr>
                        <a:t>Serous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300"/>
                        </a:lnSpc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0.46</a:t>
                      </a:r>
                      <a:r>
                        <a:rPr sz="120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(0.27–0.76)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ts val="130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Other</a:t>
                      </a:r>
                      <a:r>
                        <a:rPr sz="1200" spc="-15" baseline="24305" dirty="0">
                          <a:latin typeface="Calibri"/>
                          <a:cs typeface="Calibri"/>
                        </a:rPr>
                        <a:t>¶</a:t>
                      </a:r>
                      <a:endParaRPr sz="1200" baseline="24305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9845" algn="r">
                        <a:lnSpc>
                          <a:spcPts val="1300"/>
                        </a:lnSpc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0.64</a:t>
                      </a:r>
                      <a:r>
                        <a:rPr sz="120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(0.38–1.06)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sz="1200" b="1" spc="65" dirty="0">
                          <a:latin typeface="Calibri"/>
                          <a:cs typeface="Calibri"/>
                        </a:rPr>
                        <a:t>Baseline</a:t>
                      </a:r>
                      <a:r>
                        <a:rPr sz="12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55" dirty="0">
                          <a:latin typeface="Calibri"/>
                          <a:cs typeface="Calibri"/>
                        </a:rPr>
                        <a:t>ctDNA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ts val="1300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Detected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300"/>
                        </a:lnSpc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0.36</a:t>
                      </a:r>
                      <a:r>
                        <a:rPr sz="120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(0.23–0.56)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ts val="13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12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detec</a:t>
                      </a:r>
                      <a:r>
                        <a:rPr lang="en-US" sz="12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ed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ts val="1300"/>
                        </a:lnSpc>
                      </a:pPr>
                      <a:r>
                        <a:rPr sz="1200" b="1" spc="135" dirty="0">
                          <a:latin typeface="Calibri"/>
                          <a:cs typeface="Calibri"/>
                        </a:rPr>
                        <a:t>NC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(NC–NC)</a:t>
                      </a:r>
                      <a:r>
                        <a:rPr sz="1200" b="1" spc="-15" baseline="24305" dirty="0">
                          <a:latin typeface="Calibri"/>
                          <a:cs typeface="Calibri"/>
                        </a:rPr>
                        <a:t>**</a:t>
                      </a:r>
                      <a:endParaRPr sz="1200" baseline="24305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ts val="133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Unknown</a:t>
                      </a:r>
                      <a:r>
                        <a:rPr sz="1200" spc="-15" baseline="24305" dirty="0">
                          <a:latin typeface="Calibri"/>
                          <a:cs typeface="Calibri"/>
                        </a:rPr>
                        <a:t>ǁ</a:t>
                      </a:r>
                      <a:endParaRPr sz="1200" baseline="24305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335"/>
                        </a:lnSpc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0.69</a:t>
                      </a:r>
                      <a:r>
                        <a:rPr sz="120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(0.49–0.96)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549046" y="1089978"/>
            <a:ext cx="3967449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1" u="none" strike="noStrike" kern="1200" cap="none" spc="10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/>
              </a:rPr>
              <a:t>Post</a:t>
            </a:r>
            <a:r>
              <a:rPr kumimoji="0" sz="2000" b="1" i="1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/>
              </a:rPr>
              <a:t> </a:t>
            </a:r>
            <a:r>
              <a:rPr kumimoji="0" sz="2000" b="1" i="1" u="none" strike="noStrike" kern="1200" cap="none" spc="1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/>
              </a:rPr>
              <a:t>hoc</a:t>
            </a:r>
            <a:r>
              <a:rPr kumimoji="0" sz="2000" b="1" i="1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/>
              </a:rPr>
              <a:t>exploratory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10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/>
              </a:rPr>
              <a:t>analysis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 Display" panose="02110004020202020204"/>
              <a:ea typeface="+mn-ea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63842" y="1605152"/>
            <a:ext cx="118999" cy="1189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93585" y="1797304"/>
            <a:ext cx="90550" cy="9055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49997" y="1982342"/>
            <a:ext cx="76200" cy="7620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69785" y="2512441"/>
            <a:ext cx="83185" cy="8318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28509" y="2695575"/>
            <a:ext cx="72517" cy="7251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92925" y="3216020"/>
            <a:ext cx="99059" cy="9893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70318" y="3745991"/>
            <a:ext cx="106045" cy="10604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937756" y="4112895"/>
            <a:ext cx="83947" cy="83819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6010402" y="1480438"/>
            <a:ext cx="2297430" cy="3788410"/>
            <a:chOff x="6010402" y="1480438"/>
            <a:chExt cx="2297430" cy="3788410"/>
          </a:xfrm>
        </p:grpSpPr>
        <p:sp>
          <p:nvSpPr>
            <p:cNvPr id="23" name="object 23"/>
            <p:cNvSpPr/>
            <p:nvPr/>
          </p:nvSpPr>
          <p:spPr>
            <a:xfrm>
              <a:off x="7541133" y="1486788"/>
              <a:ext cx="0" cy="3735704"/>
            </a:xfrm>
            <a:custGeom>
              <a:avLst/>
              <a:gdLst/>
              <a:ahLst/>
              <a:cxnLst/>
              <a:rect l="l" t="t" r="r" b="b"/>
              <a:pathLst>
                <a:path h="3735704">
                  <a:moveTo>
                    <a:pt x="0" y="3735197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3E444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6017514" y="5221985"/>
              <a:ext cx="2286000" cy="41910"/>
            </a:xfrm>
            <a:custGeom>
              <a:avLst/>
              <a:gdLst/>
              <a:ahLst/>
              <a:cxnLst/>
              <a:rect l="l" t="t" r="r" b="b"/>
              <a:pathLst>
                <a:path w="2286000" h="41910">
                  <a:moveTo>
                    <a:pt x="0" y="0"/>
                  </a:moveTo>
                  <a:lnTo>
                    <a:pt x="2285491" y="0"/>
                  </a:lnTo>
                </a:path>
                <a:path w="2286000" h="41910">
                  <a:moveTo>
                    <a:pt x="0" y="0"/>
                  </a:moveTo>
                  <a:lnTo>
                    <a:pt x="0" y="31241"/>
                  </a:lnTo>
                </a:path>
                <a:path w="2286000" h="41910">
                  <a:moveTo>
                    <a:pt x="761238" y="0"/>
                  </a:moveTo>
                  <a:lnTo>
                    <a:pt x="761238" y="31241"/>
                  </a:lnTo>
                </a:path>
                <a:path w="2286000" h="41910">
                  <a:moveTo>
                    <a:pt x="1523238" y="0"/>
                  </a:moveTo>
                  <a:lnTo>
                    <a:pt x="1523238" y="31241"/>
                  </a:lnTo>
                </a:path>
                <a:path w="2286000" h="41910">
                  <a:moveTo>
                    <a:pt x="2285491" y="0"/>
                  </a:moveTo>
                  <a:lnTo>
                    <a:pt x="2285491" y="31241"/>
                  </a:lnTo>
                </a:path>
                <a:path w="2286000" h="41910">
                  <a:moveTo>
                    <a:pt x="0" y="0"/>
                  </a:moveTo>
                  <a:lnTo>
                    <a:pt x="0" y="41782"/>
                  </a:lnTo>
                </a:path>
                <a:path w="2286000" h="41910">
                  <a:moveTo>
                    <a:pt x="761238" y="0"/>
                  </a:moveTo>
                  <a:lnTo>
                    <a:pt x="761238" y="41782"/>
                  </a:lnTo>
                </a:path>
                <a:path w="2286000" h="41910">
                  <a:moveTo>
                    <a:pt x="1523238" y="0"/>
                  </a:moveTo>
                  <a:lnTo>
                    <a:pt x="1523238" y="41782"/>
                  </a:lnTo>
                </a:path>
                <a:path w="2286000" h="41910">
                  <a:moveTo>
                    <a:pt x="2285491" y="0"/>
                  </a:moveTo>
                  <a:lnTo>
                    <a:pt x="2285491" y="41782"/>
                  </a:lnTo>
                </a:path>
              </a:pathLst>
            </a:custGeom>
            <a:ln w="9525">
              <a:solidFill>
                <a:srgbClr val="3E444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6060567" y="1636140"/>
              <a:ext cx="1889125" cy="2903220"/>
            </a:xfrm>
            <a:custGeom>
              <a:avLst/>
              <a:gdLst/>
              <a:ahLst/>
              <a:cxnLst/>
              <a:rect l="l" t="t" r="r" b="b"/>
              <a:pathLst>
                <a:path w="1889125" h="2903220">
                  <a:moveTo>
                    <a:pt x="862964" y="28067"/>
                  </a:moveTo>
                  <a:lnTo>
                    <a:pt x="578231" y="28067"/>
                  </a:lnTo>
                </a:path>
                <a:path w="1889125" h="2903220">
                  <a:moveTo>
                    <a:pt x="862964" y="28067"/>
                  </a:moveTo>
                  <a:lnTo>
                    <a:pt x="1134744" y="28067"/>
                  </a:lnTo>
                </a:path>
                <a:path w="1889125" h="2903220">
                  <a:moveTo>
                    <a:pt x="578231" y="0"/>
                  </a:moveTo>
                  <a:lnTo>
                    <a:pt x="578231" y="57150"/>
                  </a:lnTo>
                </a:path>
                <a:path w="1889125" h="2903220">
                  <a:moveTo>
                    <a:pt x="1134744" y="0"/>
                  </a:moveTo>
                  <a:lnTo>
                    <a:pt x="1134744" y="57150"/>
                  </a:lnTo>
                </a:path>
                <a:path w="1889125" h="2903220">
                  <a:moveTo>
                    <a:pt x="577977" y="206375"/>
                  </a:moveTo>
                  <a:lnTo>
                    <a:pt x="193421" y="206375"/>
                  </a:lnTo>
                </a:path>
                <a:path w="1889125" h="2903220">
                  <a:moveTo>
                    <a:pt x="577977" y="206375"/>
                  </a:moveTo>
                  <a:lnTo>
                    <a:pt x="937260" y="206375"/>
                  </a:lnTo>
                </a:path>
                <a:path w="1889125" h="2903220">
                  <a:moveTo>
                    <a:pt x="193421" y="177800"/>
                  </a:moveTo>
                  <a:lnTo>
                    <a:pt x="193421" y="234950"/>
                  </a:lnTo>
                </a:path>
                <a:path w="1889125" h="2903220">
                  <a:moveTo>
                    <a:pt x="937260" y="177800"/>
                  </a:moveTo>
                  <a:lnTo>
                    <a:pt x="937260" y="234950"/>
                  </a:lnTo>
                </a:path>
                <a:path w="1889125" h="2903220">
                  <a:moveTo>
                    <a:pt x="1327785" y="384683"/>
                  </a:moveTo>
                  <a:lnTo>
                    <a:pt x="900684" y="384683"/>
                  </a:lnTo>
                </a:path>
                <a:path w="1889125" h="2903220">
                  <a:moveTo>
                    <a:pt x="1327785" y="384683"/>
                  </a:moveTo>
                  <a:lnTo>
                    <a:pt x="1751964" y="384683"/>
                  </a:lnTo>
                </a:path>
                <a:path w="1889125" h="2903220">
                  <a:moveTo>
                    <a:pt x="900684" y="355726"/>
                  </a:moveTo>
                  <a:lnTo>
                    <a:pt x="900684" y="412876"/>
                  </a:lnTo>
                </a:path>
                <a:path w="1889125" h="2903220">
                  <a:moveTo>
                    <a:pt x="1751964" y="355726"/>
                  </a:moveTo>
                  <a:lnTo>
                    <a:pt x="1751964" y="412876"/>
                  </a:lnTo>
                </a:path>
                <a:path w="1889125" h="2903220">
                  <a:moveTo>
                    <a:pt x="651129" y="918083"/>
                  </a:moveTo>
                  <a:lnTo>
                    <a:pt x="228219" y="918083"/>
                  </a:lnTo>
                </a:path>
                <a:path w="1889125" h="2903220">
                  <a:moveTo>
                    <a:pt x="651129" y="918083"/>
                  </a:moveTo>
                  <a:lnTo>
                    <a:pt x="1040384" y="918083"/>
                  </a:lnTo>
                </a:path>
                <a:path w="1889125" h="2903220">
                  <a:moveTo>
                    <a:pt x="228219" y="889254"/>
                  </a:moveTo>
                  <a:lnTo>
                    <a:pt x="228219" y="946404"/>
                  </a:lnTo>
                </a:path>
                <a:path w="1889125" h="2903220">
                  <a:moveTo>
                    <a:pt x="1040384" y="889254"/>
                  </a:moveTo>
                  <a:lnTo>
                    <a:pt x="1040384" y="946404"/>
                  </a:lnTo>
                </a:path>
                <a:path w="1889125" h="2903220">
                  <a:moveTo>
                    <a:pt x="1103757" y="1096391"/>
                  </a:moveTo>
                  <a:lnTo>
                    <a:pt x="650748" y="1096391"/>
                  </a:lnTo>
                </a:path>
                <a:path w="1889125" h="2903220">
                  <a:moveTo>
                    <a:pt x="1103757" y="1096391"/>
                  </a:moveTo>
                  <a:lnTo>
                    <a:pt x="1554988" y="1096391"/>
                  </a:lnTo>
                </a:path>
                <a:path w="1889125" h="2903220">
                  <a:moveTo>
                    <a:pt x="650748" y="1067181"/>
                  </a:moveTo>
                  <a:lnTo>
                    <a:pt x="650748" y="1124331"/>
                  </a:lnTo>
                </a:path>
                <a:path w="1889125" h="2903220">
                  <a:moveTo>
                    <a:pt x="1554988" y="1067181"/>
                  </a:moveTo>
                  <a:lnTo>
                    <a:pt x="1554988" y="1124331"/>
                  </a:lnTo>
                </a:path>
                <a:path w="1889125" h="2903220">
                  <a:moveTo>
                    <a:pt x="1149477" y="1273175"/>
                  </a:moveTo>
                  <a:lnTo>
                    <a:pt x="387858" y="1273175"/>
                  </a:lnTo>
                </a:path>
                <a:path w="1889125" h="2903220">
                  <a:moveTo>
                    <a:pt x="1149477" y="1273175"/>
                  </a:moveTo>
                  <a:lnTo>
                    <a:pt x="1888998" y="1273175"/>
                  </a:lnTo>
                </a:path>
                <a:path w="1889125" h="2903220">
                  <a:moveTo>
                    <a:pt x="387858" y="1244981"/>
                  </a:moveTo>
                  <a:lnTo>
                    <a:pt x="387858" y="1302131"/>
                  </a:lnTo>
                </a:path>
                <a:path w="1889125" h="2903220">
                  <a:moveTo>
                    <a:pt x="1888998" y="1244981"/>
                  </a:moveTo>
                  <a:lnTo>
                    <a:pt x="1888998" y="1302131"/>
                  </a:lnTo>
                </a:path>
                <a:path w="1889125" h="2903220">
                  <a:moveTo>
                    <a:pt x="651129" y="1451483"/>
                  </a:moveTo>
                  <a:lnTo>
                    <a:pt x="0" y="1451483"/>
                  </a:lnTo>
                </a:path>
                <a:path w="1889125" h="2903220">
                  <a:moveTo>
                    <a:pt x="651129" y="1451483"/>
                  </a:moveTo>
                  <a:lnTo>
                    <a:pt x="1314831" y="1451483"/>
                  </a:lnTo>
                </a:path>
                <a:path w="1889125" h="2903220">
                  <a:moveTo>
                    <a:pt x="0" y="1422908"/>
                  </a:moveTo>
                  <a:lnTo>
                    <a:pt x="0" y="1480058"/>
                  </a:lnTo>
                </a:path>
                <a:path w="1889125" h="2903220">
                  <a:moveTo>
                    <a:pt x="1314831" y="1422908"/>
                  </a:moveTo>
                  <a:lnTo>
                    <a:pt x="1314831" y="1480058"/>
                  </a:lnTo>
                </a:path>
                <a:path w="1889125" h="2903220">
                  <a:moveTo>
                    <a:pt x="881253" y="1629791"/>
                  </a:moveTo>
                  <a:lnTo>
                    <a:pt x="552958" y="1629791"/>
                  </a:lnTo>
                </a:path>
                <a:path w="1889125" h="2903220">
                  <a:moveTo>
                    <a:pt x="881253" y="1629791"/>
                  </a:moveTo>
                  <a:lnTo>
                    <a:pt x="1207515" y="1629791"/>
                  </a:lnTo>
                </a:path>
                <a:path w="1889125" h="2903220">
                  <a:moveTo>
                    <a:pt x="552958" y="1600708"/>
                  </a:moveTo>
                  <a:lnTo>
                    <a:pt x="552958" y="1657858"/>
                  </a:lnTo>
                </a:path>
                <a:path w="1889125" h="2903220">
                  <a:moveTo>
                    <a:pt x="1207515" y="1600708"/>
                  </a:moveTo>
                  <a:lnTo>
                    <a:pt x="1207515" y="1657858"/>
                  </a:lnTo>
                </a:path>
                <a:path w="1889125" h="2903220">
                  <a:moveTo>
                    <a:pt x="1149477" y="1806575"/>
                  </a:moveTo>
                  <a:lnTo>
                    <a:pt x="387858" y="1806575"/>
                  </a:lnTo>
                </a:path>
                <a:path w="1889125" h="2903220">
                  <a:moveTo>
                    <a:pt x="1149477" y="1806575"/>
                  </a:moveTo>
                  <a:lnTo>
                    <a:pt x="1888998" y="1806575"/>
                  </a:lnTo>
                </a:path>
                <a:path w="1889125" h="2903220">
                  <a:moveTo>
                    <a:pt x="387858" y="1778635"/>
                  </a:moveTo>
                  <a:lnTo>
                    <a:pt x="387858" y="1835785"/>
                  </a:lnTo>
                </a:path>
                <a:path w="1889125" h="2903220">
                  <a:moveTo>
                    <a:pt x="1888998" y="1778635"/>
                  </a:moveTo>
                  <a:lnTo>
                    <a:pt x="1888998" y="1835785"/>
                  </a:lnTo>
                </a:path>
                <a:path w="1889125" h="2903220">
                  <a:moveTo>
                    <a:pt x="862964" y="2163191"/>
                  </a:moveTo>
                  <a:lnTo>
                    <a:pt x="552958" y="2163191"/>
                  </a:lnTo>
                </a:path>
                <a:path w="1889125" h="2903220">
                  <a:moveTo>
                    <a:pt x="862964" y="2163191"/>
                  </a:moveTo>
                  <a:lnTo>
                    <a:pt x="1164463" y="2163191"/>
                  </a:lnTo>
                </a:path>
                <a:path w="1889125" h="2903220">
                  <a:moveTo>
                    <a:pt x="552958" y="2134362"/>
                  </a:moveTo>
                  <a:lnTo>
                    <a:pt x="552958" y="2191512"/>
                  </a:lnTo>
                </a:path>
                <a:path w="1889125" h="2903220">
                  <a:moveTo>
                    <a:pt x="1164463" y="2134362"/>
                  </a:moveTo>
                  <a:lnTo>
                    <a:pt x="1164463" y="2191512"/>
                  </a:lnTo>
                </a:path>
                <a:path w="1889125" h="2903220">
                  <a:moveTo>
                    <a:pt x="1149477" y="2341499"/>
                  </a:moveTo>
                  <a:lnTo>
                    <a:pt x="387858" y="2341499"/>
                  </a:lnTo>
                </a:path>
                <a:path w="1889125" h="2903220">
                  <a:moveTo>
                    <a:pt x="1149477" y="2341499"/>
                  </a:moveTo>
                  <a:lnTo>
                    <a:pt x="1888998" y="2341499"/>
                  </a:lnTo>
                </a:path>
                <a:path w="1889125" h="2903220">
                  <a:moveTo>
                    <a:pt x="387858" y="2312162"/>
                  </a:moveTo>
                  <a:lnTo>
                    <a:pt x="387858" y="2369312"/>
                  </a:lnTo>
                </a:path>
                <a:path w="1889125" h="2903220">
                  <a:moveTo>
                    <a:pt x="1888998" y="2312162"/>
                  </a:moveTo>
                  <a:lnTo>
                    <a:pt x="1888998" y="2369312"/>
                  </a:lnTo>
                </a:path>
                <a:path w="1889125" h="2903220">
                  <a:moveTo>
                    <a:pt x="919353" y="2518283"/>
                  </a:moveTo>
                  <a:lnTo>
                    <a:pt x="527177" y="2518283"/>
                  </a:lnTo>
                </a:path>
                <a:path w="1889125" h="2903220">
                  <a:moveTo>
                    <a:pt x="919353" y="2518283"/>
                  </a:moveTo>
                  <a:lnTo>
                    <a:pt x="1302004" y="2518283"/>
                  </a:lnTo>
                </a:path>
                <a:path w="1889125" h="2903220">
                  <a:moveTo>
                    <a:pt x="527177" y="2490089"/>
                  </a:moveTo>
                  <a:lnTo>
                    <a:pt x="527177" y="2547239"/>
                  </a:lnTo>
                </a:path>
                <a:path w="1889125" h="2903220">
                  <a:moveTo>
                    <a:pt x="1302004" y="2490089"/>
                  </a:moveTo>
                  <a:lnTo>
                    <a:pt x="1302004" y="2547239"/>
                  </a:lnTo>
                </a:path>
                <a:path w="1889125" h="2903220">
                  <a:moveTo>
                    <a:pt x="626744" y="2696591"/>
                  </a:moveTo>
                  <a:lnTo>
                    <a:pt x="41529" y="2696591"/>
                  </a:lnTo>
                </a:path>
                <a:path w="1889125" h="2903220">
                  <a:moveTo>
                    <a:pt x="626744" y="2696591"/>
                  </a:moveTo>
                  <a:lnTo>
                    <a:pt x="1178940" y="2696591"/>
                  </a:lnTo>
                </a:path>
                <a:path w="1889125" h="2903220">
                  <a:moveTo>
                    <a:pt x="41529" y="2667889"/>
                  </a:moveTo>
                  <a:lnTo>
                    <a:pt x="41529" y="2725039"/>
                  </a:lnTo>
                </a:path>
                <a:path w="1889125" h="2903220">
                  <a:moveTo>
                    <a:pt x="1178940" y="2667889"/>
                  </a:moveTo>
                  <a:lnTo>
                    <a:pt x="1178940" y="2725039"/>
                  </a:lnTo>
                </a:path>
                <a:path w="1889125" h="2903220">
                  <a:moveTo>
                    <a:pt x="989457" y="2874899"/>
                  </a:moveTo>
                  <a:lnTo>
                    <a:pt x="417068" y="2874899"/>
                  </a:lnTo>
                </a:path>
                <a:path w="1889125" h="2903220">
                  <a:moveTo>
                    <a:pt x="989457" y="2874899"/>
                  </a:moveTo>
                  <a:lnTo>
                    <a:pt x="1544574" y="2874899"/>
                  </a:lnTo>
                </a:path>
                <a:path w="1889125" h="2903220">
                  <a:moveTo>
                    <a:pt x="417068" y="2845816"/>
                  </a:moveTo>
                  <a:lnTo>
                    <a:pt x="417068" y="2902966"/>
                  </a:lnTo>
                </a:path>
                <a:path w="1889125" h="2903220">
                  <a:moveTo>
                    <a:pt x="1544574" y="2845816"/>
                  </a:moveTo>
                  <a:lnTo>
                    <a:pt x="1544574" y="2902966"/>
                  </a:lnTo>
                </a:path>
              </a:pathLst>
            </a:custGeom>
            <a:ln w="12700">
              <a:solidFill>
                <a:srgbClr val="8300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6016752" y="4659756"/>
              <a:ext cx="887094" cy="57150"/>
            </a:xfrm>
            <a:custGeom>
              <a:avLst/>
              <a:gdLst/>
              <a:ahLst/>
              <a:cxnLst/>
              <a:rect l="l" t="t" r="r" b="b"/>
              <a:pathLst>
                <a:path w="887095" h="57150">
                  <a:moveTo>
                    <a:pt x="400812" y="28067"/>
                  </a:moveTo>
                  <a:lnTo>
                    <a:pt x="0" y="28067"/>
                  </a:lnTo>
                </a:path>
                <a:path w="887095" h="57150">
                  <a:moveTo>
                    <a:pt x="400812" y="28067"/>
                  </a:moveTo>
                  <a:lnTo>
                    <a:pt x="887095" y="28067"/>
                  </a:lnTo>
                </a:path>
                <a:path w="887095" h="57150">
                  <a:moveTo>
                    <a:pt x="887095" y="0"/>
                  </a:moveTo>
                  <a:lnTo>
                    <a:pt x="887095" y="57150"/>
                  </a:lnTo>
                </a:path>
              </a:pathLst>
            </a:custGeom>
            <a:ln w="12700">
              <a:solidFill>
                <a:srgbClr val="8300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6757162" y="5015484"/>
              <a:ext cx="739140" cy="57150"/>
            </a:xfrm>
            <a:custGeom>
              <a:avLst/>
              <a:gdLst/>
              <a:ahLst/>
              <a:cxnLst/>
              <a:rect l="l" t="t" r="r" b="b"/>
              <a:pathLst>
                <a:path w="739140" h="57150">
                  <a:moveTo>
                    <a:pt x="376682" y="28956"/>
                  </a:moveTo>
                  <a:lnTo>
                    <a:pt x="0" y="28956"/>
                  </a:lnTo>
                </a:path>
                <a:path w="739140" h="57150">
                  <a:moveTo>
                    <a:pt x="376682" y="28956"/>
                  </a:moveTo>
                  <a:lnTo>
                    <a:pt x="739140" y="28956"/>
                  </a:lnTo>
                </a:path>
                <a:path w="739140" h="57150">
                  <a:moveTo>
                    <a:pt x="0" y="0"/>
                  </a:moveTo>
                  <a:lnTo>
                    <a:pt x="0" y="57150"/>
                  </a:lnTo>
                </a:path>
                <a:path w="739140" h="57150">
                  <a:moveTo>
                    <a:pt x="739140" y="0"/>
                  </a:moveTo>
                  <a:lnTo>
                    <a:pt x="739140" y="57150"/>
                  </a:lnTo>
                </a:path>
              </a:pathLst>
            </a:custGeom>
            <a:ln w="12700">
              <a:solidFill>
                <a:srgbClr val="83005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6657213" y="2887725"/>
              <a:ext cx="575310" cy="1652270"/>
            </a:xfrm>
            <a:custGeom>
              <a:avLst/>
              <a:gdLst/>
              <a:ahLst/>
              <a:cxnLst/>
              <a:rect l="l" t="t" r="r" b="b"/>
              <a:pathLst>
                <a:path w="575309" h="1652270">
                  <a:moveTo>
                    <a:pt x="60960" y="1444879"/>
                  </a:moveTo>
                  <a:lnTo>
                    <a:pt x="58547" y="1433068"/>
                  </a:lnTo>
                  <a:lnTo>
                    <a:pt x="52006" y="1423416"/>
                  </a:lnTo>
                  <a:lnTo>
                    <a:pt x="42303" y="1416913"/>
                  </a:lnTo>
                  <a:lnTo>
                    <a:pt x="30480" y="1414526"/>
                  </a:lnTo>
                  <a:lnTo>
                    <a:pt x="18580" y="1416913"/>
                  </a:lnTo>
                  <a:lnTo>
                    <a:pt x="8902" y="1423416"/>
                  </a:lnTo>
                  <a:lnTo>
                    <a:pt x="2374" y="1433068"/>
                  </a:lnTo>
                  <a:lnTo>
                    <a:pt x="0" y="1444879"/>
                  </a:lnTo>
                  <a:lnTo>
                    <a:pt x="2374" y="1456778"/>
                  </a:lnTo>
                  <a:lnTo>
                    <a:pt x="8902" y="1466456"/>
                  </a:lnTo>
                  <a:lnTo>
                    <a:pt x="18580" y="1472984"/>
                  </a:lnTo>
                  <a:lnTo>
                    <a:pt x="30480" y="1475359"/>
                  </a:lnTo>
                  <a:lnTo>
                    <a:pt x="42303" y="1472984"/>
                  </a:lnTo>
                  <a:lnTo>
                    <a:pt x="52006" y="1466456"/>
                  </a:lnTo>
                  <a:lnTo>
                    <a:pt x="58547" y="1456778"/>
                  </a:lnTo>
                  <a:lnTo>
                    <a:pt x="60960" y="1444879"/>
                  </a:lnTo>
                  <a:close/>
                </a:path>
                <a:path w="575309" h="1652270">
                  <a:moveTo>
                    <a:pt x="78740" y="199898"/>
                  </a:moveTo>
                  <a:lnTo>
                    <a:pt x="76796" y="190246"/>
                  </a:lnTo>
                  <a:lnTo>
                    <a:pt x="71513" y="182372"/>
                  </a:lnTo>
                  <a:lnTo>
                    <a:pt x="63677" y="177076"/>
                  </a:lnTo>
                  <a:lnTo>
                    <a:pt x="54102" y="175133"/>
                  </a:lnTo>
                  <a:lnTo>
                    <a:pt x="44513" y="177076"/>
                  </a:lnTo>
                  <a:lnTo>
                    <a:pt x="36677" y="182372"/>
                  </a:lnTo>
                  <a:lnTo>
                    <a:pt x="31394" y="190246"/>
                  </a:lnTo>
                  <a:lnTo>
                    <a:pt x="29464" y="199898"/>
                  </a:lnTo>
                  <a:lnTo>
                    <a:pt x="31394" y="209486"/>
                  </a:lnTo>
                  <a:lnTo>
                    <a:pt x="36677" y="217322"/>
                  </a:lnTo>
                  <a:lnTo>
                    <a:pt x="44513" y="222605"/>
                  </a:lnTo>
                  <a:lnTo>
                    <a:pt x="54102" y="224536"/>
                  </a:lnTo>
                  <a:lnTo>
                    <a:pt x="63677" y="222605"/>
                  </a:lnTo>
                  <a:lnTo>
                    <a:pt x="71513" y="217322"/>
                  </a:lnTo>
                  <a:lnTo>
                    <a:pt x="76796" y="209486"/>
                  </a:lnTo>
                  <a:lnTo>
                    <a:pt x="78740" y="199898"/>
                  </a:lnTo>
                  <a:close/>
                </a:path>
                <a:path w="575309" h="1652270">
                  <a:moveTo>
                    <a:pt x="422783" y="1622806"/>
                  </a:moveTo>
                  <a:lnTo>
                    <a:pt x="420458" y="1611376"/>
                  </a:lnTo>
                  <a:lnTo>
                    <a:pt x="414159" y="1602041"/>
                  </a:lnTo>
                  <a:lnTo>
                    <a:pt x="404825" y="1595767"/>
                  </a:lnTo>
                  <a:lnTo>
                    <a:pt x="393446" y="1593469"/>
                  </a:lnTo>
                  <a:lnTo>
                    <a:pt x="382054" y="1595767"/>
                  </a:lnTo>
                  <a:lnTo>
                    <a:pt x="372719" y="1602041"/>
                  </a:lnTo>
                  <a:lnTo>
                    <a:pt x="366420" y="1611376"/>
                  </a:lnTo>
                  <a:lnTo>
                    <a:pt x="364109" y="1622806"/>
                  </a:lnTo>
                  <a:lnTo>
                    <a:pt x="366420" y="1634197"/>
                  </a:lnTo>
                  <a:lnTo>
                    <a:pt x="372719" y="1643532"/>
                  </a:lnTo>
                  <a:lnTo>
                    <a:pt x="382054" y="1649831"/>
                  </a:lnTo>
                  <a:lnTo>
                    <a:pt x="393446" y="1652143"/>
                  </a:lnTo>
                  <a:lnTo>
                    <a:pt x="404825" y="1649831"/>
                  </a:lnTo>
                  <a:lnTo>
                    <a:pt x="414159" y="1643532"/>
                  </a:lnTo>
                  <a:lnTo>
                    <a:pt x="420458" y="1634197"/>
                  </a:lnTo>
                  <a:lnTo>
                    <a:pt x="422783" y="1622806"/>
                  </a:lnTo>
                  <a:close/>
                </a:path>
                <a:path w="575309" h="1652270">
                  <a:moveTo>
                    <a:pt x="575056" y="1089152"/>
                  </a:moveTo>
                  <a:lnTo>
                    <a:pt x="573316" y="1080630"/>
                  </a:lnTo>
                  <a:lnTo>
                    <a:pt x="568579" y="1073645"/>
                  </a:lnTo>
                  <a:lnTo>
                    <a:pt x="561543" y="1068920"/>
                  </a:lnTo>
                  <a:lnTo>
                    <a:pt x="552958" y="1067181"/>
                  </a:lnTo>
                  <a:lnTo>
                    <a:pt x="544423" y="1068920"/>
                  </a:lnTo>
                  <a:lnTo>
                    <a:pt x="537438" y="1073645"/>
                  </a:lnTo>
                  <a:lnTo>
                    <a:pt x="532714" y="1080630"/>
                  </a:lnTo>
                  <a:lnTo>
                    <a:pt x="530987" y="1089152"/>
                  </a:lnTo>
                  <a:lnTo>
                    <a:pt x="532714" y="1097749"/>
                  </a:lnTo>
                  <a:lnTo>
                    <a:pt x="537438" y="1104773"/>
                  </a:lnTo>
                  <a:lnTo>
                    <a:pt x="544423" y="1109522"/>
                  </a:lnTo>
                  <a:lnTo>
                    <a:pt x="552958" y="1111250"/>
                  </a:lnTo>
                  <a:lnTo>
                    <a:pt x="561543" y="1109522"/>
                  </a:lnTo>
                  <a:lnTo>
                    <a:pt x="568579" y="1104773"/>
                  </a:lnTo>
                  <a:lnTo>
                    <a:pt x="573316" y="1097749"/>
                  </a:lnTo>
                  <a:lnTo>
                    <a:pt x="575056" y="1089152"/>
                  </a:lnTo>
                  <a:close/>
                </a:path>
                <a:path w="575309" h="1652270">
                  <a:moveTo>
                    <a:pt x="575056" y="555625"/>
                  </a:moveTo>
                  <a:lnTo>
                    <a:pt x="573316" y="547052"/>
                  </a:lnTo>
                  <a:lnTo>
                    <a:pt x="568579" y="540067"/>
                  </a:lnTo>
                  <a:lnTo>
                    <a:pt x="561543" y="535381"/>
                  </a:lnTo>
                  <a:lnTo>
                    <a:pt x="552958" y="533654"/>
                  </a:lnTo>
                  <a:lnTo>
                    <a:pt x="544423" y="535381"/>
                  </a:lnTo>
                  <a:lnTo>
                    <a:pt x="537438" y="540067"/>
                  </a:lnTo>
                  <a:lnTo>
                    <a:pt x="532714" y="547052"/>
                  </a:lnTo>
                  <a:lnTo>
                    <a:pt x="530987" y="555625"/>
                  </a:lnTo>
                  <a:lnTo>
                    <a:pt x="532714" y="564210"/>
                  </a:lnTo>
                  <a:lnTo>
                    <a:pt x="537438" y="571182"/>
                  </a:lnTo>
                  <a:lnTo>
                    <a:pt x="544423" y="575881"/>
                  </a:lnTo>
                  <a:lnTo>
                    <a:pt x="552958" y="577596"/>
                  </a:lnTo>
                  <a:lnTo>
                    <a:pt x="561543" y="575881"/>
                  </a:lnTo>
                  <a:lnTo>
                    <a:pt x="568579" y="571182"/>
                  </a:lnTo>
                  <a:lnTo>
                    <a:pt x="573316" y="564210"/>
                  </a:lnTo>
                  <a:lnTo>
                    <a:pt x="575056" y="555625"/>
                  </a:lnTo>
                  <a:close/>
                </a:path>
                <a:path w="575309" h="1652270">
                  <a:moveTo>
                    <a:pt x="575056" y="21971"/>
                  </a:moveTo>
                  <a:lnTo>
                    <a:pt x="573316" y="13449"/>
                  </a:lnTo>
                  <a:lnTo>
                    <a:pt x="568579" y="6464"/>
                  </a:lnTo>
                  <a:lnTo>
                    <a:pt x="561543" y="1739"/>
                  </a:lnTo>
                  <a:lnTo>
                    <a:pt x="552958" y="0"/>
                  </a:lnTo>
                  <a:lnTo>
                    <a:pt x="544423" y="1739"/>
                  </a:lnTo>
                  <a:lnTo>
                    <a:pt x="537438" y="6464"/>
                  </a:lnTo>
                  <a:lnTo>
                    <a:pt x="532714" y="13449"/>
                  </a:lnTo>
                  <a:lnTo>
                    <a:pt x="530987" y="21971"/>
                  </a:lnTo>
                  <a:lnTo>
                    <a:pt x="532714" y="30568"/>
                  </a:lnTo>
                  <a:lnTo>
                    <a:pt x="537438" y="37592"/>
                  </a:lnTo>
                  <a:lnTo>
                    <a:pt x="544423" y="42341"/>
                  </a:lnTo>
                  <a:lnTo>
                    <a:pt x="552958" y="44069"/>
                  </a:lnTo>
                  <a:lnTo>
                    <a:pt x="561543" y="42341"/>
                  </a:lnTo>
                  <a:lnTo>
                    <a:pt x="568579" y="37604"/>
                  </a:lnTo>
                  <a:lnTo>
                    <a:pt x="573316" y="30568"/>
                  </a:lnTo>
                  <a:lnTo>
                    <a:pt x="575056" y="21971"/>
                  </a:lnTo>
                  <a:close/>
                </a:path>
              </a:pathLst>
            </a:custGeom>
            <a:solidFill>
              <a:srgbClr val="83005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381496" y="4651502"/>
            <a:ext cx="73659" cy="7366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88885" y="4999609"/>
            <a:ext cx="88900" cy="89027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5879719" y="5284723"/>
            <a:ext cx="27876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0.25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78677" y="5284723"/>
            <a:ext cx="2174240" cy="3295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10540" marR="0" lvl="0" indent="0" algn="l" defTabSz="914400" rtl="0" eaLnBrk="1" fontAlgn="auto" latinLnBrk="0" hangingPunct="1">
              <a:lnSpc>
                <a:spcPts val="11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>
                <a:tab pos="1327785" algn="l"/>
                <a:tab pos="2089150" algn="l"/>
              </a:tabLst>
              <a:defRPr/>
            </a:pPr>
            <a:r>
              <a:rPr kumimoji="0" sz="105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0.5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105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105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ts val="1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99540" algn="l"/>
              </a:tabLst>
              <a:defRPr/>
            </a:pPr>
            <a:r>
              <a:rPr kumimoji="0" sz="1200" b="1" i="0" u="none" strike="noStrike" kern="1200" cap="none" spc="5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Favors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7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CP+D+O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1200" b="1" i="0" u="none" strike="noStrike" kern="1200" cap="none" spc="5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Favors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114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CP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958332" y="4657090"/>
            <a:ext cx="71755" cy="75565"/>
          </a:xfrm>
          <a:custGeom>
            <a:avLst/>
            <a:gdLst/>
            <a:ahLst/>
            <a:cxnLst/>
            <a:rect l="l" t="t" r="r" b="b"/>
            <a:pathLst>
              <a:path w="71754" h="75564">
                <a:moveTo>
                  <a:pt x="71754" y="0"/>
                </a:moveTo>
                <a:lnTo>
                  <a:pt x="0" y="37718"/>
                </a:lnTo>
                <a:lnTo>
                  <a:pt x="71754" y="75437"/>
                </a:lnTo>
                <a:lnTo>
                  <a:pt x="71754" y="0"/>
                </a:lnTo>
                <a:close/>
              </a:path>
            </a:pathLst>
          </a:custGeom>
          <a:solidFill>
            <a:srgbClr val="83005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549046" y="186456"/>
            <a:ext cx="105156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100" dirty="0">
                <a:solidFill>
                  <a:srgbClr val="FF0000"/>
                </a:solidFill>
              </a:rPr>
              <a:t>pMMR</a:t>
            </a:r>
            <a:r>
              <a:rPr sz="2800" b="1" spc="-130" dirty="0">
                <a:solidFill>
                  <a:srgbClr val="FF0000"/>
                </a:solidFill>
              </a:rPr>
              <a:t> </a:t>
            </a:r>
            <a:r>
              <a:rPr sz="2800" b="1" dirty="0">
                <a:solidFill>
                  <a:srgbClr val="FF0000"/>
                </a:solidFill>
              </a:rPr>
              <a:t>subpopulation:</a:t>
            </a:r>
            <a:r>
              <a:rPr sz="2800" b="1" spc="-55" dirty="0">
                <a:solidFill>
                  <a:srgbClr val="FF0000"/>
                </a:solidFill>
              </a:rPr>
              <a:t> </a:t>
            </a:r>
            <a:r>
              <a:rPr sz="2800" b="1" spc="215" dirty="0">
                <a:solidFill>
                  <a:srgbClr val="FF0000"/>
                </a:solidFill>
              </a:rPr>
              <a:t>PFS</a:t>
            </a:r>
            <a:r>
              <a:rPr sz="2800" b="1" spc="-105" dirty="0">
                <a:solidFill>
                  <a:srgbClr val="FF0000"/>
                </a:solidFill>
              </a:rPr>
              <a:t> </a:t>
            </a:r>
            <a:r>
              <a:rPr sz="2800" b="1" dirty="0">
                <a:solidFill>
                  <a:srgbClr val="FF0000"/>
                </a:solidFill>
              </a:rPr>
              <a:t>by</a:t>
            </a:r>
            <a:r>
              <a:rPr sz="2800" b="1" spc="-90" dirty="0">
                <a:solidFill>
                  <a:srgbClr val="FF0000"/>
                </a:solidFill>
              </a:rPr>
              <a:t> </a:t>
            </a:r>
            <a:r>
              <a:rPr sz="2800" b="1" dirty="0">
                <a:solidFill>
                  <a:srgbClr val="FF0000"/>
                </a:solidFill>
              </a:rPr>
              <a:t>biomarker</a:t>
            </a:r>
            <a:r>
              <a:rPr sz="2800" b="1" spc="-85" dirty="0">
                <a:solidFill>
                  <a:srgbClr val="FF0000"/>
                </a:solidFill>
              </a:rPr>
              <a:t> </a:t>
            </a:r>
            <a:r>
              <a:rPr sz="2800" b="1" spc="-10" dirty="0">
                <a:solidFill>
                  <a:srgbClr val="FF0000"/>
                </a:solidFill>
              </a:rPr>
              <a:t>subgroup</a:t>
            </a: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xfrm>
            <a:off x="11728704" y="6385612"/>
            <a:ext cx="333374" cy="3057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59385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1800" b="0" i="0" u="none" strike="noStrike" kern="1200" cap="none" spc="-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159385" marR="0" lvl="0" indent="0" algn="l" defTabSz="914400" rtl="0" eaLnBrk="1" fontAlgn="auto" latinLnBrk="0" hangingPunct="1">
                <a:lnSpc>
                  <a:spcPts val="215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sz="1800" b="0" i="0" u="none" strike="noStrike" kern="1200" cap="none" spc="-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49046" y="687451"/>
            <a:ext cx="4319516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2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/>
              </a:rPr>
              <a:t>CP</a:t>
            </a:r>
            <a:r>
              <a:rPr kumimoji="0" sz="20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/>
              </a:rPr>
              <a:t>+</a:t>
            </a:r>
            <a:r>
              <a:rPr kumimoji="0" sz="2000" b="1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/>
              </a:rPr>
              <a:t>durvalumab</a:t>
            </a:r>
            <a:r>
              <a:rPr kumimoji="0" sz="2000" b="1" i="0" u="none" strike="noStrike" kern="1200" cap="none" spc="-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/>
              </a:rPr>
              <a:t>+</a:t>
            </a:r>
            <a:r>
              <a:rPr kumimoji="0" sz="2000" b="1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8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/>
              </a:rPr>
              <a:t>olaparib</a:t>
            </a:r>
            <a:r>
              <a:rPr kumimoji="0" sz="20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/>
              </a:rPr>
              <a:t>vs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2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/>
              </a:rPr>
              <a:t>CP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 Display" panose="02110004020202020204"/>
              <a:ea typeface="+mn-ea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24637" y="5649264"/>
            <a:ext cx="11751945" cy="6121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 marR="30480" lvl="0" indent="0" algn="l" defTabSz="914400" rtl="0" eaLnBrk="1" fontAlgn="auto" latinLnBrk="0" hangingPunct="1">
              <a:lnSpc>
                <a:spcPts val="76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DCO:</a:t>
            </a:r>
            <a:r>
              <a:rPr kumimoji="0" sz="7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April</a:t>
            </a:r>
            <a:r>
              <a:rPr kumimoji="0" sz="7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12,</a:t>
            </a:r>
            <a:r>
              <a:rPr kumimoji="0" sz="7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2023.</a:t>
            </a:r>
            <a:r>
              <a:rPr kumimoji="0" sz="7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*PD-L1</a:t>
            </a:r>
            <a:r>
              <a:rPr kumimoji="0" sz="7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expression</a:t>
            </a:r>
            <a:r>
              <a:rPr kumimoji="0" sz="7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was</a:t>
            </a:r>
            <a:r>
              <a:rPr kumimoji="0" sz="7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evaluated</a:t>
            </a:r>
            <a:r>
              <a:rPr kumimoji="0" sz="70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using</a:t>
            </a:r>
            <a:r>
              <a:rPr kumimoji="0" sz="700" b="0" i="0" u="none" strike="noStrike" kern="1200" cap="none" spc="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7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VENTANA</a:t>
            </a:r>
            <a:r>
              <a:rPr kumimoji="0" sz="700" b="0" i="0" u="none" strike="noStrike" kern="1200" cap="none" spc="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PD-L1</a:t>
            </a:r>
            <a:r>
              <a:rPr kumimoji="0" sz="7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(SP263)</a:t>
            </a:r>
            <a:r>
              <a:rPr kumimoji="0" sz="7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assay.</a:t>
            </a:r>
            <a:r>
              <a:rPr kumimoji="0" sz="7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PD-L1</a:t>
            </a:r>
            <a:r>
              <a:rPr kumimoji="0" sz="7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positive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defined</a:t>
            </a:r>
            <a:r>
              <a:rPr kumimoji="0" sz="70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</a:t>
            </a:r>
            <a:r>
              <a:rPr kumimoji="0" sz="7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TAP</a:t>
            </a:r>
            <a:r>
              <a:rPr kumimoji="0" sz="7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≥1%,</a:t>
            </a:r>
            <a:r>
              <a:rPr kumimoji="0" sz="7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PD-L1</a:t>
            </a:r>
            <a:r>
              <a:rPr kumimoji="0" sz="7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negative</a:t>
            </a:r>
            <a:r>
              <a:rPr kumimoji="0" sz="7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defined</a:t>
            </a:r>
            <a:r>
              <a:rPr kumimoji="0" sz="7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</a:t>
            </a:r>
            <a:r>
              <a:rPr kumimoji="0" sz="7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TAP</a:t>
            </a:r>
            <a:r>
              <a:rPr kumimoji="0" sz="7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&lt;1%;</a:t>
            </a:r>
            <a:r>
              <a:rPr kumimoji="0" sz="7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75" b="0" i="0" u="none" strike="noStrike" kern="1200" cap="none" spc="0" normalizeH="0" baseline="2469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†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Status</a:t>
            </a:r>
            <a:r>
              <a:rPr kumimoji="0" sz="7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determined</a:t>
            </a:r>
            <a:r>
              <a:rPr kumimoji="0" sz="7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retrospectively</a:t>
            </a:r>
            <a:r>
              <a:rPr kumimoji="0" sz="700" b="0" i="0" u="none" strike="noStrike" kern="1200" cap="none" spc="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7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two</a:t>
            </a:r>
            <a:r>
              <a:rPr kumimoji="0" sz="7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ways:</a:t>
            </a:r>
            <a:r>
              <a:rPr kumimoji="0" sz="7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</a:t>
            </a:r>
            <a:r>
              <a:rPr kumimoji="0" sz="7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tissue</a:t>
            </a:r>
            <a:r>
              <a:rPr kumimoji="0" sz="7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samples</a:t>
            </a:r>
            <a:r>
              <a:rPr kumimoji="0" sz="7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(FoundationOne</a:t>
            </a:r>
            <a:r>
              <a:rPr kumimoji="0" sz="675" b="0" i="0" u="none" strike="noStrike" kern="1200" cap="none" spc="0" normalizeH="0" baseline="2469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®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CDx</a:t>
            </a:r>
            <a:r>
              <a:rPr kumimoji="0" sz="700" b="0" i="0" u="none" strike="noStrike" kern="1200" cap="none" spc="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assay;</a:t>
            </a:r>
            <a:r>
              <a:rPr kumimoji="0" sz="7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Foundation</a:t>
            </a:r>
            <a:r>
              <a:rPr kumimoji="0" sz="7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Medicine,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Inc.),</a:t>
            </a:r>
            <a:r>
              <a:rPr kumimoji="0" sz="7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7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by</a:t>
            </a:r>
            <a:r>
              <a:rPr kumimoji="0" sz="7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molecular</a:t>
            </a:r>
            <a:r>
              <a:rPr kumimoji="0" sz="700" b="0" i="0" u="none" strike="noStrike" kern="1200" cap="none" spc="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profiling</a:t>
            </a:r>
            <a:r>
              <a:rPr kumimoji="0" sz="7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7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ctDNA</a:t>
            </a:r>
            <a:r>
              <a:rPr kumimoji="0" sz="7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(FoundationOne</a:t>
            </a:r>
            <a:r>
              <a:rPr kumimoji="0" sz="675" b="0" i="0" u="none" strike="noStrike" kern="1200" cap="none" spc="0" normalizeH="0" baseline="2469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®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Liquid</a:t>
            </a:r>
            <a:r>
              <a:rPr kumimoji="0" sz="7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CDx;</a:t>
            </a:r>
            <a:r>
              <a:rPr kumimoji="0" sz="7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Foundation</a:t>
            </a:r>
            <a:r>
              <a:rPr kumimoji="0" sz="7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Medicine,</a:t>
            </a:r>
            <a:r>
              <a:rPr kumimoji="0" sz="7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Inc.)</a:t>
            </a:r>
            <a:r>
              <a:rPr kumimoji="0" sz="7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</a:t>
            </a:r>
            <a:r>
              <a:rPr kumimoji="0" sz="700" b="0" i="0" u="none" strike="noStrike" kern="1200" cap="none" spc="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blood</a:t>
            </a:r>
            <a:r>
              <a:rPr kumimoji="0" sz="7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samples;</a:t>
            </a:r>
            <a:r>
              <a:rPr kumimoji="0" sz="700" b="0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75" b="0" i="0" u="none" strike="noStrike" kern="1200" cap="none" spc="0" normalizeH="0" baseline="2469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‡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TP53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</a:t>
            </a:r>
            <a:r>
              <a:rPr kumimoji="0" sz="7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status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defined</a:t>
            </a:r>
            <a:r>
              <a:rPr kumimoji="0" sz="7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7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sample</a:t>
            </a:r>
            <a:r>
              <a:rPr kumimoji="0" sz="70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7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deleterious</a:t>
            </a:r>
            <a:r>
              <a:rPr kumimoji="0" sz="7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7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suspected</a:t>
            </a:r>
            <a:r>
              <a:rPr kumimoji="0" sz="7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deleterious</a:t>
            </a:r>
            <a:r>
              <a:rPr kumimoji="0" sz="7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mutation</a:t>
            </a:r>
            <a:r>
              <a:rPr kumimoji="0" sz="7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7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TP53</a:t>
            </a:r>
            <a:r>
              <a:rPr kumimoji="0" sz="7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excluding</a:t>
            </a:r>
            <a:r>
              <a:rPr kumimoji="0" sz="7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samples</a:t>
            </a:r>
            <a:r>
              <a:rPr kumimoji="0" sz="7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7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deleterious</a:t>
            </a:r>
            <a:r>
              <a:rPr kumimoji="0" sz="7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7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suspected</a:t>
            </a:r>
            <a:r>
              <a:rPr kumimoji="0" sz="7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deleterious</a:t>
            </a:r>
            <a:r>
              <a:rPr kumimoji="0" sz="7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mutation</a:t>
            </a:r>
            <a:r>
              <a:rPr kumimoji="0" sz="7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70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POLE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;</a:t>
            </a:r>
            <a:r>
              <a:rPr kumimoji="0" sz="7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TP53</a:t>
            </a:r>
            <a:r>
              <a:rPr kumimoji="0" sz="700" b="0" i="1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wild-type</a:t>
            </a:r>
            <a:r>
              <a:rPr kumimoji="0" sz="7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status</a:t>
            </a:r>
            <a:r>
              <a:rPr kumimoji="0" sz="7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defined</a:t>
            </a:r>
            <a:r>
              <a:rPr kumimoji="0" sz="7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</a:t>
            </a:r>
            <a:r>
              <a:rPr kumimoji="0" sz="7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7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sample</a:t>
            </a:r>
            <a:r>
              <a:rPr kumimoji="0" sz="7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7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</a:t>
            </a:r>
            <a:r>
              <a:rPr kumimoji="0" sz="7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deleterious</a:t>
            </a:r>
            <a:r>
              <a:rPr kumimoji="0" sz="7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7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suspected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deleterious</a:t>
            </a:r>
            <a:r>
              <a:rPr kumimoji="0" sz="7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mutation</a:t>
            </a:r>
            <a:r>
              <a:rPr kumimoji="0" sz="7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700" b="0" i="0" u="none" strike="noStrike" kern="1200" cap="none" spc="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TP53</a:t>
            </a:r>
            <a:r>
              <a:rPr kumimoji="0" sz="7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excluding</a:t>
            </a:r>
            <a:r>
              <a:rPr kumimoji="0" sz="7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samples</a:t>
            </a:r>
            <a:r>
              <a:rPr kumimoji="0" sz="7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7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7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deleterious</a:t>
            </a:r>
            <a:r>
              <a:rPr kumimoji="0" sz="7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suspected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deleterious</a:t>
            </a:r>
            <a:r>
              <a:rPr kumimoji="0" sz="7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mutation</a:t>
            </a:r>
            <a:r>
              <a:rPr kumimoji="0" sz="7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7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POLE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;</a:t>
            </a:r>
            <a:r>
              <a:rPr kumimoji="0" sz="7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75" b="0" i="0" u="none" strike="noStrike" kern="1200" cap="none" spc="0" normalizeH="0" baseline="2469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§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Positive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HRRm</a:t>
            </a:r>
            <a:r>
              <a:rPr kumimoji="0" sz="7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status</a:t>
            </a:r>
            <a:r>
              <a:rPr kumimoji="0" sz="7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defined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</a:t>
            </a:r>
            <a:r>
              <a:rPr kumimoji="0" sz="7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7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sample</a:t>
            </a:r>
            <a:r>
              <a:rPr kumimoji="0" sz="7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7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7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deleterious</a:t>
            </a:r>
            <a:r>
              <a:rPr kumimoji="0" sz="7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suspected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deleterious</a:t>
            </a:r>
            <a:r>
              <a:rPr kumimoji="0" sz="7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mutation</a:t>
            </a:r>
            <a:r>
              <a:rPr kumimoji="0" sz="7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any</a:t>
            </a:r>
            <a:r>
              <a:rPr kumimoji="0" sz="7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7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7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following</a:t>
            </a:r>
            <a:r>
              <a:rPr kumimoji="0" sz="7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prespecified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genes:</a:t>
            </a:r>
            <a:r>
              <a:rPr kumimoji="0" sz="7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ATM,</a:t>
            </a:r>
            <a:r>
              <a:rPr kumimoji="0" sz="700" b="0" i="1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BRCA1,</a:t>
            </a:r>
            <a:r>
              <a:rPr kumimoji="0" sz="700" b="0" i="1" u="none" strike="noStrike" kern="1200" cap="none" spc="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BRCA2,</a:t>
            </a:r>
            <a:r>
              <a:rPr kumimoji="0" sz="700" b="0" i="1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BARD1,</a:t>
            </a:r>
            <a:r>
              <a:rPr kumimoji="0" sz="700" b="0" i="1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BRIP1,</a:t>
            </a:r>
            <a:r>
              <a:rPr kumimoji="0" sz="700" b="0" i="1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CDK12,</a:t>
            </a:r>
            <a:r>
              <a:rPr kumimoji="0" sz="700" b="0" i="1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CHEK1,</a:t>
            </a:r>
            <a:r>
              <a:rPr kumimoji="0" sz="700" b="0" i="1" u="none" strike="noStrike" kern="1200" cap="none" spc="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CHEK2,</a:t>
            </a:r>
            <a:r>
              <a:rPr kumimoji="0" sz="700" b="0" i="1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FANCL,</a:t>
            </a:r>
            <a:r>
              <a:rPr kumimoji="0" sz="700" b="0" i="1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PALB2,</a:t>
            </a:r>
            <a:r>
              <a:rPr kumimoji="0" sz="700" b="0" i="1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RAD51B,</a:t>
            </a:r>
            <a:r>
              <a:rPr kumimoji="0" sz="700" b="0" i="1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RAD51C,</a:t>
            </a:r>
            <a:r>
              <a:rPr kumimoji="0" sz="700" b="0" i="1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RAD51D,</a:t>
            </a:r>
            <a:r>
              <a:rPr kumimoji="0" sz="700" b="0" i="1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70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RAD54L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;</a:t>
            </a:r>
            <a:r>
              <a:rPr kumimoji="0" sz="700" b="0" i="0" u="none" strike="noStrike" kern="1200" cap="none" spc="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negative</a:t>
            </a:r>
            <a:r>
              <a:rPr kumimoji="0" sz="7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HRRm</a:t>
            </a:r>
            <a:r>
              <a:rPr kumimoji="0" sz="7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status</a:t>
            </a:r>
            <a:r>
              <a:rPr kumimoji="0" sz="70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(non-HRRm)</a:t>
            </a:r>
            <a:r>
              <a:rPr kumimoji="0" sz="700" b="0" i="0" u="none" strike="noStrike" kern="1200" cap="none" spc="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defined</a:t>
            </a:r>
            <a:r>
              <a:rPr kumimoji="0" sz="7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</a:t>
            </a:r>
            <a:r>
              <a:rPr kumimoji="0" sz="7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7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sample</a:t>
            </a:r>
            <a:r>
              <a:rPr kumimoji="0" sz="7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7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</a:t>
            </a:r>
            <a:r>
              <a:rPr kumimoji="0" sz="700" b="0" i="0" u="none" strike="noStrike" kern="1200" cap="none" spc="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deleterious</a:t>
            </a:r>
            <a:r>
              <a:rPr kumimoji="0" sz="700" b="0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7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suspected</a:t>
            </a:r>
            <a:r>
              <a:rPr kumimoji="0" sz="7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deleterious</a:t>
            </a:r>
            <a:r>
              <a:rPr kumimoji="0" sz="700" b="0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mutations</a:t>
            </a:r>
            <a:r>
              <a:rPr kumimoji="0" sz="700" b="0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7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any</a:t>
            </a:r>
            <a:r>
              <a:rPr kumimoji="0" sz="70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7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700" b="0" i="0" u="none" strike="noStrike" kern="1200" cap="none" spc="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prespecified</a:t>
            </a:r>
            <a:r>
              <a:rPr kumimoji="0" sz="7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genes;</a:t>
            </a:r>
            <a:r>
              <a:rPr kumimoji="0" sz="7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75" b="0" i="0" u="none" strike="noStrike" kern="1200" cap="none" spc="0" normalizeH="0" baseline="2469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ǁ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‘Unknown’</a:t>
            </a:r>
            <a:r>
              <a:rPr kumimoji="0" sz="7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status</a:t>
            </a:r>
            <a:r>
              <a:rPr kumimoji="0" sz="7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included</a:t>
            </a:r>
            <a:r>
              <a:rPr kumimoji="0" sz="7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patients</a:t>
            </a:r>
            <a:r>
              <a:rPr kumimoji="0" sz="7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recruited</a:t>
            </a:r>
            <a:r>
              <a:rPr kumimoji="0" sz="7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China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(where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molecular</a:t>
            </a:r>
            <a:r>
              <a:rPr kumimoji="0" sz="7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testing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was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performed)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and/or</a:t>
            </a:r>
            <a:r>
              <a:rPr kumimoji="0" sz="7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patients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who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withdrew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consent</a:t>
            </a:r>
            <a:r>
              <a:rPr kumimoji="0" sz="7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and/or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those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without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available</a:t>
            </a:r>
            <a:r>
              <a:rPr kumimoji="0" sz="7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samples;</a:t>
            </a:r>
            <a:r>
              <a:rPr kumimoji="0" sz="7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75" b="0" i="0" u="none" strike="noStrike" kern="1200" cap="none" spc="15" normalizeH="0" baseline="2469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¶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‘Other’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includes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carcinosarcoma,</a:t>
            </a:r>
            <a:r>
              <a:rPr kumimoji="0" sz="7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mixed epithelial,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clear</a:t>
            </a:r>
            <a:r>
              <a:rPr kumimoji="0" sz="7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cell,</a:t>
            </a:r>
            <a:r>
              <a:rPr kumimoji="0" sz="7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undifferentiated,</a:t>
            </a:r>
            <a:r>
              <a:rPr kumimoji="0" sz="7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mucinous,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other;</a:t>
            </a:r>
            <a:r>
              <a:rPr kumimoji="0" sz="7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75" b="0" i="0" u="none" strike="noStrike" kern="1200" cap="none" spc="0" normalizeH="0" baseline="2469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**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calculated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due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low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event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numbers.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8100" marR="0" lvl="0" indent="0" algn="l" defTabSz="914400" rtl="0" eaLnBrk="1" fontAlgn="auto" latinLnBrk="0" hangingPunct="1">
              <a:lnSpc>
                <a:spcPts val="7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NC,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calculable.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7E789FB-9755-36BB-734D-08BB713EFC78}"/>
              </a:ext>
            </a:extLst>
          </p:cNvPr>
          <p:cNvSpPr txBox="1"/>
          <p:nvPr/>
        </p:nvSpPr>
        <p:spPr>
          <a:xfrm>
            <a:off x="-33255" y="6538481"/>
            <a:ext cx="6093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Westin SH et al. SGO 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3152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10333" y="299021"/>
            <a:ext cx="2682402" cy="34383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968189" y="2262539"/>
            <a:ext cx="643255" cy="1935480"/>
            <a:chOff x="2968189" y="2262539"/>
            <a:chExt cx="643255" cy="1935480"/>
          </a:xfrm>
        </p:grpSpPr>
        <p:sp>
          <p:nvSpPr>
            <p:cNvPr id="4" name="object 4"/>
            <p:cNvSpPr/>
            <p:nvPr/>
          </p:nvSpPr>
          <p:spPr>
            <a:xfrm>
              <a:off x="2968189" y="3347112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19">
                  <a:moveTo>
                    <a:pt x="0" y="0"/>
                  </a:moveTo>
                  <a:lnTo>
                    <a:pt x="121912" y="0"/>
                  </a:lnTo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078492" y="2262542"/>
              <a:ext cx="532765" cy="1935480"/>
            </a:xfrm>
            <a:custGeom>
              <a:avLst/>
              <a:gdLst/>
              <a:ahLst/>
              <a:cxnLst/>
              <a:rect l="l" t="t" r="r" b="b"/>
              <a:pathLst>
                <a:path w="532764" h="1935479">
                  <a:moveTo>
                    <a:pt x="532574" y="38100"/>
                  </a:moveTo>
                  <a:lnTo>
                    <a:pt x="519874" y="31750"/>
                  </a:lnTo>
                  <a:lnTo>
                    <a:pt x="456374" y="0"/>
                  </a:lnTo>
                  <a:lnTo>
                    <a:pt x="456374" y="31750"/>
                  </a:lnTo>
                  <a:lnTo>
                    <a:pt x="2844" y="31750"/>
                  </a:lnTo>
                  <a:lnTo>
                    <a:pt x="0" y="34594"/>
                  </a:lnTo>
                  <a:lnTo>
                    <a:pt x="0" y="1163104"/>
                  </a:lnTo>
                  <a:lnTo>
                    <a:pt x="0" y="1900643"/>
                  </a:lnTo>
                  <a:lnTo>
                    <a:pt x="2844" y="1903488"/>
                  </a:lnTo>
                  <a:lnTo>
                    <a:pt x="456374" y="1903488"/>
                  </a:lnTo>
                  <a:lnTo>
                    <a:pt x="456374" y="1935238"/>
                  </a:lnTo>
                  <a:lnTo>
                    <a:pt x="519874" y="1903488"/>
                  </a:lnTo>
                  <a:lnTo>
                    <a:pt x="532574" y="1897138"/>
                  </a:lnTo>
                  <a:lnTo>
                    <a:pt x="519874" y="1890788"/>
                  </a:lnTo>
                  <a:lnTo>
                    <a:pt x="456374" y="1859038"/>
                  </a:lnTo>
                  <a:lnTo>
                    <a:pt x="456374" y="1890788"/>
                  </a:lnTo>
                  <a:lnTo>
                    <a:pt x="12700" y="1890788"/>
                  </a:lnTo>
                  <a:lnTo>
                    <a:pt x="12700" y="1163104"/>
                  </a:lnTo>
                  <a:lnTo>
                    <a:pt x="12700" y="44450"/>
                  </a:lnTo>
                  <a:lnTo>
                    <a:pt x="456374" y="44450"/>
                  </a:lnTo>
                  <a:lnTo>
                    <a:pt x="456374" y="76200"/>
                  </a:lnTo>
                  <a:lnTo>
                    <a:pt x="519874" y="44450"/>
                  </a:lnTo>
                  <a:lnTo>
                    <a:pt x="532574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86935" y="2261961"/>
            <a:ext cx="238213" cy="7618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525523" y="2294292"/>
            <a:ext cx="224154" cy="1875155"/>
          </a:xfrm>
          <a:custGeom>
            <a:avLst/>
            <a:gdLst/>
            <a:ahLst/>
            <a:cxnLst/>
            <a:rect l="l" t="t" r="r" b="b"/>
            <a:pathLst>
              <a:path w="224154" h="1875154">
                <a:moveTo>
                  <a:pt x="223812" y="976172"/>
                </a:moveTo>
                <a:lnTo>
                  <a:pt x="211112" y="969822"/>
                </a:lnTo>
                <a:lnTo>
                  <a:pt x="147612" y="938072"/>
                </a:lnTo>
                <a:lnTo>
                  <a:pt x="147612" y="969822"/>
                </a:lnTo>
                <a:lnTo>
                  <a:pt x="118249" y="969822"/>
                </a:lnTo>
                <a:lnTo>
                  <a:pt x="118249" y="12700"/>
                </a:lnTo>
                <a:lnTo>
                  <a:pt x="118249" y="6350"/>
                </a:lnTo>
                <a:lnTo>
                  <a:pt x="118249" y="2844"/>
                </a:lnTo>
                <a:lnTo>
                  <a:pt x="115417" y="0"/>
                </a:lnTo>
                <a:lnTo>
                  <a:pt x="0" y="0"/>
                </a:lnTo>
                <a:lnTo>
                  <a:pt x="0" y="12700"/>
                </a:lnTo>
                <a:lnTo>
                  <a:pt x="105549" y="12700"/>
                </a:lnTo>
                <a:lnTo>
                  <a:pt x="105549" y="979678"/>
                </a:lnTo>
                <a:lnTo>
                  <a:pt x="105562" y="1862264"/>
                </a:lnTo>
                <a:lnTo>
                  <a:pt x="0" y="1862264"/>
                </a:lnTo>
                <a:lnTo>
                  <a:pt x="0" y="1874964"/>
                </a:lnTo>
                <a:lnTo>
                  <a:pt x="115417" y="1874964"/>
                </a:lnTo>
                <a:lnTo>
                  <a:pt x="118262" y="1872119"/>
                </a:lnTo>
                <a:lnTo>
                  <a:pt x="118262" y="1868614"/>
                </a:lnTo>
                <a:lnTo>
                  <a:pt x="118262" y="1862264"/>
                </a:lnTo>
                <a:lnTo>
                  <a:pt x="118262" y="982522"/>
                </a:lnTo>
                <a:lnTo>
                  <a:pt x="147612" y="982522"/>
                </a:lnTo>
                <a:lnTo>
                  <a:pt x="147612" y="1014272"/>
                </a:lnTo>
                <a:lnTo>
                  <a:pt x="211112" y="982522"/>
                </a:lnTo>
                <a:lnTo>
                  <a:pt x="223812" y="9761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11077" y="1604377"/>
            <a:ext cx="1676400" cy="1392555"/>
          </a:xfrm>
          <a:custGeom>
            <a:avLst/>
            <a:gdLst/>
            <a:ahLst/>
            <a:cxnLst/>
            <a:rect l="l" t="t" r="r" b="b"/>
            <a:pathLst>
              <a:path w="1676400" h="1392555">
                <a:moveTo>
                  <a:pt x="1443863" y="0"/>
                </a:moveTo>
                <a:lnTo>
                  <a:pt x="232092" y="0"/>
                </a:lnTo>
                <a:lnTo>
                  <a:pt x="185317" y="4715"/>
                </a:lnTo>
                <a:lnTo>
                  <a:pt x="141751" y="18238"/>
                </a:lnTo>
                <a:lnTo>
                  <a:pt x="102327" y="39637"/>
                </a:lnTo>
                <a:lnTo>
                  <a:pt x="67978" y="67978"/>
                </a:lnTo>
                <a:lnTo>
                  <a:pt x="39637" y="102327"/>
                </a:lnTo>
                <a:lnTo>
                  <a:pt x="18238" y="141751"/>
                </a:lnTo>
                <a:lnTo>
                  <a:pt x="4715" y="185317"/>
                </a:lnTo>
                <a:lnTo>
                  <a:pt x="0" y="232092"/>
                </a:lnTo>
                <a:lnTo>
                  <a:pt x="0" y="1160424"/>
                </a:lnTo>
                <a:lnTo>
                  <a:pt x="4715" y="1207199"/>
                </a:lnTo>
                <a:lnTo>
                  <a:pt x="18238" y="1250765"/>
                </a:lnTo>
                <a:lnTo>
                  <a:pt x="39637" y="1290189"/>
                </a:lnTo>
                <a:lnTo>
                  <a:pt x="67978" y="1324538"/>
                </a:lnTo>
                <a:lnTo>
                  <a:pt x="102327" y="1352879"/>
                </a:lnTo>
                <a:lnTo>
                  <a:pt x="141751" y="1374277"/>
                </a:lnTo>
                <a:lnTo>
                  <a:pt x="185317" y="1387801"/>
                </a:lnTo>
                <a:lnTo>
                  <a:pt x="232092" y="1392516"/>
                </a:lnTo>
                <a:lnTo>
                  <a:pt x="1443863" y="1392516"/>
                </a:lnTo>
                <a:lnTo>
                  <a:pt x="1490637" y="1387801"/>
                </a:lnTo>
                <a:lnTo>
                  <a:pt x="1534203" y="1374277"/>
                </a:lnTo>
                <a:lnTo>
                  <a:pt x="1573628" y="1352879"/>
                </a:lnTo>
                <a:lnTo>
                  <a:pt x="1607977" y="1324538"/>
                </a:lnTo>
                <a:lnTo>
                  <a:pt x="1636317" y="1290189"/>
                </a:lnTo>
                <a:lnTo>
                  <a:pt x="1657716" y="1250765"/>
                </a:lnTo>
                <a:lnTo>
                  <a:pt x="1671240" y="1207199"/>
                </a:lnTo>
                <a:lnTo>
                  <a:pt x="1675955" y="1160424"/>
                </a:lnTo>
                <a:lnTo>
                  <a:pt x="1675955" y="232092"/>
                </a:lnTo>
                <a:lnTo>
                  <a:pt x="1671240" y="185317"/>
                </a:lnTo>
                <a:lnTo>
                  <a:pt x="1657716" y="141751"/>
                </a:lnTo>
                <a:lnTo>
                  <a:pt x="1636317" y="102327"/>
                </a:lnTo>
                <a:lnTo>
                  <a:pt x="1607977" y="67978"/>
                </a:lnTo>
                <a:lnTo>
                  <a:pt x="1573628" y="39637"/>
                </a:lnTo>
                <a:lnTo>
                  <a:pt x="1534203" y="18238"/>
                </a:lnTo>
                <a:lnTo>
                  <a:pt x="1490637" y="4715"/>
                </a:lnTo>
                <a:lnTo>
                  <a:pt x="1443863" y="0"/>
                </a:lnTo>
                <a:close/>
              </a:path>
            </a:pathLst>
          </a:custGeom>
          <a:solidFill>
            <a:srgbClr val="652C9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98191" y="1744979"/>
            <a:ext cx="1102995" cy="107759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7465" marR="30480" lvl="0" indent="0" algn="ctr" defTabSz="914400" rtl="0" eaLnBrk="1" fontAlgn="auto" latinLnBrk="0" hangingPunct="1">
              <a:lnSpc>
                <a:spcPct val="893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Dostarlimab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(500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mg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IV 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Q3W)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</a:t>
            </a:r>
            <a:r>
              <a:rPr kumimoji="0" sz="1350" b="0" i="0" u="none" strike="noStrike" kern="1200" cap="none" spc="0" normalizeH="0" baseline="2469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350" b="0" i="0" u="none" strike="noStrike" kern="1200" cap="none" spc="209" normalizeH="0" baseline="2469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(Q3W)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11077" y="3524266"/>
            <a:ext cx="1676400" cy="1271270"/>
          </a:xfrm>
          <a:custGeom>
            <a:avLst/>
            <a:gdLst/>
            <a:ahLst/>
            <a:cxnLst/>
            <a:rect l="l" t="t" r="r" b="b"/>
            <a:pathLst>
              <a:path w="1676400" h="1271270">
                <a:moveTo>
                  <a:pt x="1464144" y="0"/>
                </a:moveTo>
                <a:lnTo>
                  <a:pt x="211810" y="0"/>
                </a:lnTo>
                <a:lnTo>
                  <a:pt x="163244" y="5594"/>
                </a:lnTo>
                <a:lnTo>
                  <a:pt x="118661" y="21528"/>
                </a:lnTo>
                <a:lnTo>
                  <a:pt x="79333" y="46532"/>
                </a:lnTo>
                <a:lnTo>
                  <a:pt x="46532" y="79333"/>
                </a:lnTo>
                <a:lnTo>
                  <a:pt x="21528" y="118661"/>
                </a:lnTo>
                <a:lnTo>
                  <a:pt x="5594" y="163244"/>
                </a:lnTo>
                <a:lnTo>
                  <a:pt x="0" y="211810"/>
                </a:lnTo>
                <a:lnTo>
                  <a:pt x="0" y="1059014"/>
                </a:lnTo>
                <a:lnTo>
                  <a:pt x="5594" y="1107581"/>
                </a:lnTo>
                <a:lnTo>
                  <a:pt x="21528" y="1152163"/>
                </a:lnTo>
                <a:lnTo>
                  <a:pt x="46532" y="1191491"/>
                </a:lnTo>
                <a:lnTo>
                  <a:pt x="79333" y="1224293"/>
                </a:lnTo>
                <a:lnTo>
                  <a:pt x="118661" y="1249296"/>
                </a:lnTo>
                <a:lnTo>
                  <a:pt x="163244" y="1265231"/>
                </a:lnTo>
                <a:lnTo>
                  <a:pt x="211810" y="1270825"/>
                </a:lnTo>
                <a:lnTo>
                  <a:pt x="1464144" y="1270825"/>
                </a:lnTo>
                <a:lnTo>
                  <a:pt x="1512711" y="1265231"/>
                </a:lnTo>
                <a:lnTo>
                  <a:pt x="1557293" y="1249296"/>
                </a:lnTo>
                <a:lnTo>
                  <a:pt x="1596621" y="1224293"/>
                </a:lnTo>
                <a:lnTo>
                  <a:pt x="1629423" y="1191491"/>
                </a:lnTo>
                <a:lnTo>
                  <a:pt x="1654426" y="1152163"/>
                </a:lnTo>
                <a:lnTo>
                  <a:pt x="1670361" y="1107581"/>
                </a:lnTo>
                <a:lnTo>
                  <a:pt x="1675955" y="1059014"/>
                </a:lnTo>
                <a:lnTo>
                  <a:pt x="1675955" y="211810"/>
                </a:lnTo>
                <a:lnTo>
                  <a:pt x="1670361" y="163244"/>
                </a:lnTo>
                <a:lnTo>
                  <a:pt x="1654426" y="118661"/>
                </a:lnTo>
                <a:lnTo>
                  <a:pt x="1629423" y="79333"/>
                </a:lnTo>
                <a:lnTo>
                  <a:pt x="1596621" y="46532"/>
                </a:lnTo>
                <a:lnTo>
                  <a:pt x="1557293" y="21528"/>
                </a:lnTo>
                <a:lnTo>
                  <a:pt x="1512711" y="5594"/>
                </a:lnTo>
                <a:lnTo>
                  <a:pt x="1464144" y="0"/>
                </a:lnTo>
                <a:close/>
              </a:path>
            </a:pathLst>
          </a:custGeom>
          <a:solidFill>
            <a:srgbClr val="8F15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62483" y="3698747"/>
            <a:ext cx="972819" cy="888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9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Placebo</a:t>
            </a:r>
            <a:r>
              <a:rPr kumimoji="0" sz="1400" b="1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IV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" marR="0" lvl="0" indent="0" algn="ctr" defTabSz="914400" rtl="0" eaLnBrk="1" fontAlgn="auto" latinLnBrk="0" hangingPunct="1">
              <a:lnSpc>
                <a:spcPts val="15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(Q3W)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</a:t>
            </a:r>
            <a:r>
              <a:rPr kumimoji="0" sz="1350" b="0" i="0" u="none" strike="noStrike" kern="1200" cap="none" spc="0" normalizeH="0" baseline="2469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350" b="0" i="0" u="none" strike="noStrike" kern="1200" cap="none" spc="209" normalizeH="0" baseline="2469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(Q3W)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25152" y="1607605"/>
            <a:ext cx="3000375" cy="1386205"/>
          </a:xfrm>
          <a:custGeom>
            <a:avLst/>
            <a:gdLst/>
            <a:ahLst/>
            <a:cxnLst/>
            <a:rect l="l" t="t" r="r" b="b"/>
            <a:pathLst>
              <a:path w="3000375" h="1386205">
                <a:moveTo>
                  <a:pt x="2769362" y="0"/>
                </a:moveTo>
                <a:lnTo>
                  <a:pt x="231013" y="0"/>
                </a:lnTo>
                <a:lnTo>
                  <a:pt x="184456" y="4693"/>
                </a:lnTo>
                <a:lnTo>
                  <a:pt x="141092" y="18154"/>
                </a:lnTo>
                <a:lnTo>
                  <a:pt x="101851" y="39453"/>
                </a:lnTo>
                <a:lnTo>
                  <a:pt x="67662" y="67662"/>
                </a:lnTo>
                <a:lnTo>
                  <a:pt x="39453" y="101851"/>
                </a:lnTo>
                <a:lnTo>
                  <a:pt x="18154" y="141092"/>
                </a:lnTo>
                <a:lnTo>
                  <a:pt x="4693" y="184456"/>
                </a:lnTo>
                <a:lnTo>
                  <a:pt x="0" y="231012"/>
                </a:lnTo>
                <a:lnTo>
                  <a:pt x="0" y="1155052"/>
                </a:lnTo>
                <a:lnTo>
                  <a:pt x="4693" y="1201609"/>
                </a:lnTo>
                <a:lnTo>
                  <a:pt x="18154" y="1244972"/>
                </a:lnTo>
                <a:lnTo>
                  <a:pt x="39453" y="1284213"/>
                </a:lnTo>
                <a:lnTo>
                  <a:pt x="67662" y="1318402"/>
                </a:lnTo>
                <a:lnTo>
                  <a:pt x="101851" y="1346611"/>
                </a:lnTo>
                <a:lnTo>
                  <a:pt x="141092" y="1367911"/>
                </a:lnTo>
                <a:lnTo>
                  <a:pt x="184456" y="1381371"/>
                </a:lnTo>
                <a:lnTo>
                  <a:pt x="231013" y="1386065"/>
                </a:lnTo>
                <a:lnTo>
                  <a:pt x="2769362" y="1386065"/>
                </a:lnTo>
                <a:lnTo>
                  <a:pt x="2815918" y="1381371"/>
                </a:lnTo>
                <a:lnTo>
                  <a:pt x="2859282" y="1367911"/>
                </a:lnTo>
                <a:lnTo>
                  <a:pt x="2898523" y="1346611"/>
                </a:lnTo>
                <a:lnTo>
                  <a:pt x="2932712" y="1318402"/>
                </a:lnTo>
                <a:lnTo>
                  <a:pt x="2960921" y="1284213"/>
                </a:lnTo>
                <a:lnTo>
                  <a:pt x="2982220" y="1244972"/>
                </a:lnTo>
                <a:lnTo>
                  <a:pt x="2995681" y="1201609"/>
                </a:lnTo>
                <a:lnTo>
                  <a:pt x="3000375" y="1155052"/>
                </a:lnTo>
                <a:lnTo>
                  <a:pt x="3000375" y="231012"/>
                </a:lnTo>
                <a:lnTo>
                  <a:pt x="2995681" y="184456"/>
                </a:lnTo>
                <a:lnTo>
                  <a:pt x="2982220" y="141092"/>
                </a:lnTo>
                <a:lnTo>
                  <a:pt x="2960921" y="101851"/>
                </a:lnTo>
                <a:lnTo>
                  <a:pt x="2932712" y="67662"/>
                </a:lnTo>
                <a:lnTo>
                  <a:pt x="2898523" y="39453"/>
                </a:lnTo>
                <a:lnTo>
                  <a:pt x="2859282" y="18154"/>
                </a:lnTo>
                <a:lnTo>
                  <a:pt x="2815918" y="4693"/>
                </a:lnTo>
                <a:lnTo>
                  <a:pt x="2769362" y="0"/>
                </a:lnTo>
                <a:close/>
              </a:path>
            </a:pathLst>
          </a:custGeom>
          <a:solidFill>
            <a:srgbClr val="652C9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79845" y="1690065"/>
            <a:ext cx="2687955" cy="116903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" marR="0" lvl="0" indent="0" algn="ctr" defTabSz="914400" rtl="0" eaLnBrk="1" fontAlgn="auto" latinLnBrk="0" hangingPunct="1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Dostarlimab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1000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mg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IV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Q6W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years</a:t>
            </a:r>
            <a:r>
              <a:rPr kumimoji="0" sz="1350" b="0" i="0" u="none" strike="noStrike" kern="1200" cap="none" spc="-15" normalizeH="0" baseline="2469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endParaRPr kumimoji="0" sz="1350" b="0" i="0" u="none" strike="noStrike" kern="1200" cap="none" spc="0" normalizeH="0" baseline="24691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1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1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Niraparib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300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mg</a:t>
            </a:r>
            <a:r>
              <a:rPr kumimoji="0" sz="1350" b="0" i="0" u="none" strike="noStrike" kern="1200" cap="none" spc="0" normalizeH="0" baseline="2469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350" b="0" i="0" u="none" strike="noStrike" kern="1200" cap="none" spc="217" normalizeH="0" baseline="2469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QD</a:t>
            </a:r>
            <a:r>
              <a:rPr kumimoji="0" sz="14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years</a:t>
            </a:r>
            <a:r>
              <a:rPr kumimoji="0" sz="1350" b="0" i="0" u="none" strike="noStrike" kern="1200" cap="none" spc="-15" normalizeH="0" baseline="2469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endParaRPr kumimoji="0" sz="1350" b="0" i="0" u="none" strike="noStrike" kern="1200" cap="none" spc="0" normalizeH="0" baseline="24691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525151" y="3530710"/>
            <a:ext cx="3000375" cy="1264920"/>
          </a:xfrm>
          <a:custGeom>
            <a:avLst/>
            <a:gdLst/>
            <a:ahLst/>
            <a:cxnLst/>
            <a:rect l="l" t="t" r="r" b="b"/>
            <a:pathLst>
              <a:path w="3000375" h="1264920">
                <a:moveTo>
                  <a:pt x="2789643" y="0"/>
                </a:moveTo>
                <a:lnTo>
                  <a:pt x="210731" y="0"/>
                </a:lnTo>
                <a:lnTo>
                  <a:pt x="162412" y="5565"/>
                </a:lnTo>
                <a:lnTo>
                  <a:pt x="118057" y="21419"/>
                </a:lnTo>
                <a:lnTo>
                  <a:pt x="78929" y="46295"/>
                </a:lnTo>
                <a:lnTo>
                  <a:pt x="46295" y="78929"/>
                </a:lnTo>
                <a:lnTo>
                  <a:pt x="21419" y="118057"/>
                </a:lnTo>
                <a:lnTo>
                  <a:pt x="5565" y="162412"/>
                </a:lnTo>
                <a:lnTo>
                  <a:pt x="0" y="210731"/>
                </a:lnTo>
                <a:lnTo>
                  <a:pt x="0" y="1053642"/>
                </a:lnTo>
                <a:lnTo>
                  <a:pt x="5565" y="1101961"/>
                </a:lnTo>
                <a:lnTo>
                  <a:pt x="21419" y="1146316"/>
                </a:lnTo>
                <a:lnTo>
                  <a:pt x="46295" y="1185444"/>
                </a:lnTo>
                <a:lnTo>
                  <a:pt x="78929" y="1218078"/>
                </a:lnTo>
                <a:lnTo>
                  <a:pt x="118057" y="1242954"/>
                </a:lnTo>
                <a:lnTo>
                  <a:pt x="162412" y="1258808"/>
                </a:lnTo>
                <a:lnTo>
                  <a:pt x="210731" y="1264373"/>
                </a:lnTo>
                <a:lnTo>
                  <a:pt x="2789643" y="1264373"/>
                </a:lnTo>
                <a:lnTo>
                  <a:pt x="2837962" y="1258808"/>
                </a:lnTo>
                <a:lnTo>
                  <a:pt x="2882317" y="1242954"/>
                </a:lnTo>
                <a:lnTo>
                  <a:pt x="2921445" y="1218078"/>
                </a:lnTo>
                <a:lnTo>
                  <a:pt x="2954079" y="1185444"/>
                </a:lnTo>
                <a:lnTo>
                  <a:pt x="2978955" y="1146316"/>
                </a:lnTo>
                <a:lnTo>
                  <a:pt x="2994809" y="1101961"/>
                </a:lnTo>
                <a:lnTo>
                  <a:pt x="3000375" y="1053642"/>
                </a:lnTo>
                <a:lnTo>
                  <a:pt x="3000375" y="210731"/>
                </a:lnTo>
                <a:lnTo>
                  <a:pt x="2994809" y="162412"/>
                </a:lnTo>
                <a:lnTo>
                  <a:pt x="2978955" y="118057"/>
                </a:lnTo>
                <a:lnTo>
                  <a:pt x="2954079" y="78929"/>
                </a:lnTo>
                <a:lnTo>
                  <a:pt x="2921445" y="46295"/>
                </a:lnTo>
                <a:lnTo>
                  <a:pt x="2882317" y="21419"/>
                </a:lnTo>
                <a:lnTo>
                  <a:pt x="2837962" y="5565"/>
                </a:lnTo>
                <a:lnTo>
                  <a:pt x="2789643" y="0"/>
                </a:lnTo>
                <a:close/>
              </a:path>
            </a:pathLst>
          </a:custGeom>
          <a:solidFill>
            <a:srgbClr val="8F15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14995" y="3668216"/>
            <a:ext cx="1617980" cy="94043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Placebo</a:t>
            </a:r>
            <a:r>
              <a:rPr kumimoji="0" sz="1400" b="1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IV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Q6W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years</a:t>
            </a:r>
            <a:r>
              <a:rPr kumimoji="0" sz="1350" b="0" i="0" u="none" strike="noStrike" kern="1200" cap="none" spc="-15" normalizeH="0" baseline="2469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endParaRPr kumimoji="0" sz="1350" b="0" i="0" u="none" strike="noStrike" kern="1200" cap="none" spc="0" normalizeH="0" baseline="24691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75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Placebo</a:t>
            </a:r>
            <a:r>
              <a:rPr kumimoji="0" sz="1400" b="1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QD</a:t>
            </a:r>
            <a:r>
              <a:rPr kumimoji="0" sz="14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years</a:t>
            </a:r>
            <a:r>
              <a:rPr kumimoji="0" sz="1350" b="0" i="0" u="none" strike="noStrike" kern="1200" cap="none" spc="-15" normalizeH="0" baseline="2469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endParaRPr kumimoji="0" sz="1350" b="0" i="0" u="none" strike="noStrike" kern="1200" cap="none" spc="0" normalizeH="0" baseline="24691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749335" y="3040982"/>
            <a:ext cx="784860" cy="459105"/>
          </a:xfrm>
          <a:custGeom>
            <a:avLst/>
            <a:gdLst/>
            <a:ahLst/>
            <a:cxnLst/>
            <a:rect l="l" t="t" r="r" b="b"/>
            <a:pathLst>
              <a:path w="784859" h="459104">
                <a:moveTo>
                  <a:pt x="708202" y="0"/>
                </a:moveTo>
                <a:lnTo>
                  <a:pt x="76492" y="0"/>
                </a:lnTo>
                <a:lnTo>
                  <a:pt x="46720" y="6010"/>
                </a:lnTo>
                <a:lnTo>
                  <a:pt x="22405" y="22401"/>
                </a:lnTo>
                <a:lnTo>
                  <a:pt x="6011" y="46714"/>
                </a:lnTo>
                <a:lnTo>
                  <a:pt x="0" y="76492"/>
                </a:lnTo>
                <a:lnTo>
                  <a:pt x="0" y="382460"/>
                </a:lnTo>
                <a:lnTo>
                  <a:pt x="6011" y="412239"/>
                </a:lnTo>
                <a:lnTo>
                  <a:pt x="22405" y="436557"/>
                </a:lnTo>
                <a:lnTo>
                  <a:pt x="46720" y="452953"/>
                </a:lnTo>
                <a:lnTo>
                  <a:pt x="76492" y="458965"/>
                </a:lnTo>
                <a:lnTo>
                  <a:pt x="708202" y="458965"/>
                </a:lnTo>
                <a:lnTo>
                  <a:pt x="737982" y="452953"/>
                </a:lnTo>
                <a:lnTo>
                  <a:pt x="762300" y="436557"/>
                </a:lnTo>
                <a:lnTo>
                  <a:pt x="778695" y="412239"/>
                </a:lnTo>
                <a:lnTo>
                  <a:pt x="784707" y="382460"/>
                </a:lnTo>
                <a:lnTo>
                  <a:pt x="784707" y="76492"/>
                </a:lnTo>
                <a:lnTo>
                  <a:pt x="778695" y="46714"/>
                </a:lnTo>
                <a:lnTo>
                  <a:pt x="762300" y="22401"/>
                </a:lnTo>
                <a:lnTo>
                  <a:pt x="737982" y="6010"/>
                </a:lnTo>
                <a:lnTo>
                  <a:pt x="708202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860698" y="3068828"/>
            <a:ext cx="562610" cy="3733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87325" marR="5080" lvl="0" indent="-175260" algn="l" defTabSz="914400" rtl="0" eaLnBrk="1" fontAlgn="auto" latinLnBrk="0" hangingPunct="1">
              <a:lnSpc>
                <a:spcPts val="13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Follow-</a:t>
            </a:r>
            <a:r>
              <a:rPr kumimoji="0" sz="12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40151" y="3020567"/>
            <a:ext cx="755903" cy="66446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865534" y="3198876"/>
            <a:ext cx="4502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2:1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4519" y="953706"/>
            <a:ext cx="2468880" cy="2649855"/>
          </a:xfrm>
          <a:custGeom>
            <a:avLst/>
            <a:gdLst/>
            <a:ahLst/>
            <a:cxnLst/>
            <a:rect l="l" t="t" r="r" b="b"/>
            <a:pathLst>
              <a:path w="2468880" h="2649854">
                <a:moveTo>
                  <a:pt x="2325789" y="0"/>
                </a:moveTo>
                <a:lnTo>
                  <a:pt x="143090" y="0"/>
                </a:lnTo>
                <a:lnTo>
                  <a:pt x="97865" y="7294"/>
                </a:lnTo>
                <a:lnTo>
                  <a:pt x="58586" y="27606"/>
                </a:lnTo>
                <a:lnTo>
                  <a:pt x="27610" y="58581"/>
                </a:lnTo>
                <a:lnTo>
                  <a:pt x="7295" y="97861"/>
                </a:lnTo>
                <a:lnTo>
                  <a:pt x="0" y="143090"/>
                </a:lnTo>
                <a:lnTo>
                  <a:pt x="0" y="2506433"/>
                </a:lnTo>
                <a:lnTo>
                  <a:pt x="7295" y="2551658"/>
                </a:lnTo>
                <a:lnTo>
                  <a:pt x="27610" y="2590938"/>
                </a:lnTo>
                <a:lnTo>
                  <a:pt x="58586" y="2621914"/>
                </a:lnTo>
                <a:lnTo>
                  <a:pt x="97865" y="2642229"/>
                </a:lnTo>
                <a:lnTo>
                  <a:pt x="143090" y="2649524"/>
                </a:lnTo>
                <a:lnTo>
                  <a:pt x="2325789" y="2649524"/>
                </a:lnTo>
                <a:lnTo>
                  <a:pt x="2371014" y="2642229"/>
                </a:lnTo>
                <a:lnTo>
                  <a:pt x="2410293" y="2621914"/>
                </a:lnTo>
                <a:lnTo>
                  <a:pt x="2441269" y="2590938"/>
                </a:lnTo>
                <a:lnTo>
                  <a:pt x="2461584" y="2551658"/>
                </a:lnTo>
                <a:lnTo>
                  <a:pt x="2468880" y="2506433"/>
                </a:lnTo>
                <a:lnTo>
                  <a:pt x="2468880" y="143090"/>
                </a:lnTo>
                <a:lnTo>
                  <a:pt x="2461584" y="97861"/>
                </a:lnTo>
                <a:lnTo>
                  <a:pt x="2441269" y="58581"/>
                </a:lnTo>
                <a:lnTo>
                  <a:pt x="2410293" y="27606"/>
                </a:lnTo>
                <a:lnTo>
                  <a:pt x="2371014" y="7294"/>
                </a:lnTo>
                <a:lnTo>
                  <a:pt x="2325789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61487" y="1060273"/>
            <a:ext cx="2136775" cy="66802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5433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Eligible</a:t>
            </a:r>
            <a:r>
              <a:rPr kumimoji="0" sz="16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17780" lvl="0" indent="-146685" algn="l" defTabSz="914400" rtl="0" eaLnBrk="1" fontAlgn="auto" latinLnBrk="0" hangingPunct="1">
              <a:lnSpc>
                <a:spcPts val="1390"/>
              </a:lnSpc>
              <a:spcBef>
                <a:spcPts val="27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71450" algn="l"/>
              </a:tabLst>
              <a:defRPr/>
            </a:pP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Stage</a:t>
            </a:r>
            <a:r>
              <a:rPr kumimoji="0" sz="13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III/IV</a:t>
            </a:r>
            <a:r>
              <a:rPr kumimoji="0" sz="13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disease</a:t>
            </a:r>
            <a:r>
              <a:rPr kumimoji="0" sz="13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recurrent</a:t>
            </a:r>
            <a:r>
              <a:rPr kumimoji="0" sz="13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</a:t>
            </a:r>
            <a:r>
              <a:rPr kumimoji="0" sz="1350" b="0" i="0" u="none" strike="noStrike" kern="1200" cap="none" spc="-37" normalizeH="0" baseline="2469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1350" b="0" i="0" u="none" strike="noStrike" kern="1200" cap="none" spc="0" normalizeH="0" baseline="24691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8787" y="1721142"/>
            <a:ext cx="2273935" cy="173545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581025" marR="140335" lvl="0" indent="-113664" algn="l" defTabSz="914400" rtl="0" eaLnBrk="1" fontAlgn="auto" latinLnBrk="0" hangingPunct="1">
              <a:lnSpc>
                <a:spcPts val="139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582295" algn="l"/>
              </a:tabLst>
              <a:defRPr/>
            </a:pP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</a:t>
            </a:r>
            <a:r>
              <a:rPr kumimoji="0" sz="13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histologies</a:t>
            </a:r>
            <a:r>
              <a:rPr kumimoji="0" sz="13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except 	sarcomas</a:t>
            </a:r>
            <a:r>
              <a:rPr kumimoji="0" sz="1350" b="0" i="0" u="none" strike="noStrike" kern="1200" cap="none" spc="-15" normalizeH="0" baseline="2469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endParaRPr kumimoji="0" sz="1350" b="0" i="0" u="none" strike="noStrike" kern="1200" cap="none" spc="0" normalizeH="0" baseline="2469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84150" marR="203835" lvl="0" indent="-146685" algn="l" defTabSz="914400" rtl="0" eaLnBrk="1" fontAlgn="auto" latinLnBrk="0" hangingPunct="1">
              <a:lnSpc>
                <a:spcPct val="89700"/>
              </a:lnSpc>
              <a:spcBef>
                <a:spcPts val="38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84150" algn="l"/>
              </a:tabLst>
              <a:defRPr/>
            </a:pP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Naive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systemic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anticancer</a:t>
            </a:r>
            <a:r>
              <a:rPr kumimoji="0" sz="13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therapy</a:t>
            </a:r>
            <a:r>
              <a:rPr kumimoji="0" sz="13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3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had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3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recurrence</a:t>
            </a:r>
            <a:r>
              <a:rPr kumimoji="0" sz="13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PD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≥6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months</a:t>
            </a:r>
            <a:r>
              <a:rPr kumimoji="0" sz="13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after</a:t>
            </a:r>
            <a:r>
              <a:rPr kumimoji="0" sz="13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completing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84150" marR="0" lvl="0" indent="0" algn="l" defTabSz="914400" rtl="0" eaLnBrk="1" fontAlgn="auto" latinLnBrk="0" hangingPunct="1">
              <a:lnSpc>
                <a:spcPts val="14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systemic</a:t>
            </a:r>
            <a:r>
              <a:rPr kumimoji="0" sz="13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anticancer</a:t>
            </a:r>
            <a:r>
              <a:rPr kumimoji="0" sz="13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therapy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84150" marR="355600" lvl="0" indent="-146685" algn="l" defTabSz="914400" rtl="0" eaLnBrk="1" fontAlgn="auto" latinLnBrk="0" hangingPunct="1">
              <a:lnSpc>
                <a:spcPts val="1390"/>
              </a:lnSpc>
              <a:spcBef>
                <a:spcPts val="334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84150" algn="l"/>
              </a:tabLst>
              <a:defRPr/>
            </a:pP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Naive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3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PARP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inhibitor therapy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44519" y="3748754"/>
            <a:ext cx="2468880" cy="1662430"/>
          </a:xfrm>
          <a:custGeom>
            <a:avLst/>
            <a:gdLst/>
            <a:ahLst/>
            <a:cxnLst/>
            <a:rect l="l" t="t" r="r" b="b"/>
            <a:pathLst>
              <a:path w="2468880" h="1662429">
                <a:moveTo>
                  <a:pt x="2316492" y="0"/>
                </a:moveTo>
                <a:lnTo>
                  <a:pt x="152387" y="0"/>
                </a:lnTo>
                <a:lnTo>
                  <a:pt x="104220" y="7768"/>
                </a:lnTo>
                <a:lnTo>
                  <a:pt x="62388" y="29401"/>
                </a:lnTo>
                <a:lnTo>
                  <a:pt x="29401" y="62388"/>
                </a:lnTo>
                <a:lnTo>
                  <a:pt x="7768" y="104220"/>
                </a:lnTo>
                <a:lnTo>
                  <a:pt x="0" y="152387"/>
                </a:lnTo>
                <a:lnTo>
                  <a:pt x="0" y="1509420"/>
                </a:lnTo>
                <a:lnTo>
                  <a:pt x="7768" y="1557587"/>
                </a:lnTo>
                <a:lnTo>
                  <a:pt x="29401" y="1599419"/>
                </a:lnTo>
                <a:lnTo>
                  <a:pt x="62388" y="1632406"/>
                </a:lnTo>
                <a:lnTo>
                  <a:pt x="104220" y="1654039"/>
                </a:lnTo>
                <a:lnTo>
                  <a:pt x="152387" y="1661807"/>
                </a:lnTo>
                <a:lnTo>
                  <a:pt x="2316492" y="1661807"/>
                </a:lnTo>
                <a:lnTo>
                  <a:pt x="2364659" y="1654039"/>
                </a:lnTo>
                <a:lnTo>
                  <a:pt x="2406491" y="1632406"/>
                </a:lnTo>
                <a:lnTo>
                  <a:pt x="2439478" y="1599419"/>
                </a:lnTo>
                <a:lnTo>
                  <a:pt x="2461111" y="1557587"/>
                </a:lnTo>
                <a:lnTo>
                  <a:pt x="2468880" y="1509420"/>
                </a:lnTo>
                <a:lnTo>
                  <a:pt x="2468880" y="152387"/>
                </a:lnTo>
                <a:lnTo>
                  <a:pt x="2461111" y="104220"/>
                </a:lnTo>
                <a:lnTo>
                  <a:pt x="2439478" y="62388"/>
                </a:lnTo>
                <a:lnTo>
                  <a:pt x="2406491" y="29401"/>
                </a:lnTo>
                <a:lnTo>
                  <a:pt x="2364659" y="7768"/>
                </a:lnTo>
                <a:lnTo>
                  <a:pt x="2316492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1509" y="3766194"/>
            <a:ext cx="1945005" cy="156210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584835" marR="0" lvl="0" indent="0" algn="l" defTabSz="914400" rtl="0" eaLnBrk="1" fontAlgn="auto" latinLnBrk="0" hangingPunct="1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Stratification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84150" marR="0" lvl="0" indent="-146050" algn="l" defTabSz="914400" rtl="0" eaLnBrk="1" fontAlgn="auto" latinLnBrk="0" hangingPunct="1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84150" algn="l"/>
              </a:tabLst>
              <a:defRPr/>
            </a:pPr>
            <a:r>
              <a:rPr kumimoji="0" sz="13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MMR/MSI</a:t>
            </a:r>
            <a:r>
              <a:rPr kumimoji="0" sz="13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status</a:t>
            </a:r>
            <a:r>
              <a:rPr kumimoji="0" sz="1200" b="0" i="0" u="none" strike="noStrike" kern="1200" cap="none" spc="-15" normalizeH="0" baseline="2777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endParaRPr kumimoji="0" sz="1200" b="0" i="0" u="none" strike="noStrike" kern="1200" cap="none" spc="0" normalizeH="0" baseline="27777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77215" marR="0" lvl="1" indent="-10922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577215" algn="l"/>
              </a:tabLst>
              <a:defRPr/>
            </a:pP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25%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dMMR/MSI-</a:t>
            </a:r>
            <a:r>
              <a:rPr kumimoji="0" sz="13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77215" marR="0" lvl="1" indent="-10922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577215" algn="l"/>
              </a:tabLst>
              <a:defRPr/>
            </a:pP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75%</a:t>
            </a:r>
            <a:r>
              <a:rPr kumimoji="0" sz="13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MMRp/MSS</a:t>
            </a: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85420" marR="351790" lvl="0" indent="-146685" algn="l" defTabSz="914400" rtl="0" eaLnBrk="1" fontAlgn="auto" latinLnBrk="0" hangingPunct="1">
              <a:lnSpc>
                <a:spcPts val="1510"/>
              </a:lnSpc>
              <a:spcBef>
                <a:spcPts val="334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85420" algn="l"/>
              </a:tabLst>
              <a:defRPr/>
            </a:pPr>
            <a:r>
              <a:rPr kumimoji="0" sz="13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Prior</a:t>
            </a:r>
            <a:r>
              <a:rPr kumimoji="0" sz="13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external</a:t>
            </a:r>
            <a:r>
              <a:rPr kumimoji="0" sz="13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pelvic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radiotherapy</a:t>
            </a: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84150" marR="0" lvl="0" indent="-14605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84150" algn="l"/>
              </a:tabLst>
              <a:defRPr/>
            </a:pP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Disease</a:t>
            </a:r>
            <a:r>
              <a:rPr kumimoji="0" sz="13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status</a:t>
            </a: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6632" y="5573776"/>
            <a:ext cx="12035155" cy="995044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8100" marR="32384" lvl="0" indent="635" algn="just" defTabSz="914400" rtl="0" eaLnBrk="1" fontAlgn="auto" latinLnBrk="0" hangingPunct="1">
              <a:lnSpc>
                <a:spcPts val="79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On-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study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imaging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assessments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were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performed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Q6W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(±7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days)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randomization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date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until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week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(cycle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8),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followed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Q9W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(±7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days)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until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week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52.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Subsequent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tumor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imaging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performed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every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weeks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(±7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days)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until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radiographic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PD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documented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investigator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assessment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</a:t>
            </a:r>
            <a:r>
              <a:rPr kumimoji="0" sz="7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RECIST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v1.1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followed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additional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imaging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4–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weeks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later,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subsequent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anticancer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therapy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started,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whichever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occurred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first.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Thereafter,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scans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were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performed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standard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care.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735" marR="0" lvl="0" indent="0" algn="just" defTabSz="914400" rtl="0" eaLnBrk="1" fontAlgn="auto" latinLnBrk="0" hangingPunct="1">
              <a:lnSpc>
                <a:spcPts val="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1200" cap="none" spc="-15" normalizeH="0" baseline="2222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Histologically/cytologically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proven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advanced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recurrent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EC;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stage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III/IV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disease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recurrent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low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potential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cure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radiation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therapy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surgery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alone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combination.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50" b="0" i="0" u="none" strike="noStrike" kern="1200" cap="none" spc="-15" normalizeH="0" baseline="2222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Carcinosarcoma,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clear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cell,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serous,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mixed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histology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permitted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(mixed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histology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containing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≥10%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carcinosarcoma,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735" marR="30480" lvl="0" indent="635" algn="just" defTabSz="914400" rtl="0" eaLnBrk="1" fontAlgn="auto" latinLnBrk="0" hangingPunct="1">
              <a:lnSpc>
                <a:spcPct val="89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clear cell,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serous histology).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50" b="0" i="0" u="none" strike="noStrike" kern="1200" cap="none" spc="0" normalizeH="0" baseline="2222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 were randomized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based on either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central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MMR/MSI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testing results.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Central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testing was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used with local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results were not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available.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determination of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MMR/MSI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status,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IHC,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next-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generation sequencing,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polymerase chain reaction assays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were</a:t>
            </a:r>
            <a:r>
              <a:rPr kumimoji="0" sz="7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accepted.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7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central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determination</a:t>
            </a:r>
            <a:r>
              <a:rPr kumimoji="0" sz="7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MMR/MSI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status</a:t>
            </a:r>
            <a:r>
              <a:rPr kumimoji="0" sz="7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IHC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</a:t>
            </a:r>
            <a:r>
              <a:rPr kumimoji="0" sz="7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Ventana</a:t>
            </a:r>
            <a:r>
              <a:rPr kumimoji="0" sz="7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MMR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RxDx</a:t>
            </a:r>
            <a:r>
              <a:rPr kumimoji="0" sz="7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panel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r>
              <a:rPr kumimoji="0" sz="7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used.</a:t>
            </a:r>
            <a:r>
              <a:rPr kumimoji="0" sz="7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50" b="0" i="0" u="none" strike="noStrike" kern="1200" cap="none" spc="0" normalizeH="0" baseline="2222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Carboplatin</a:t>
            </a:r>
            <a:r>
              <a:rPr kumimoji="0" sz="7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AUC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7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mg/mL/min</a:t>
            </a:r>
            <a:r>
              <a:rPr kumimoji="0" sz="7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7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paclitaxel</a:t>
            </a:r>
            <a:r>
              <a:rPr kumimoji="0" sz="7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175</a:t>
            </a:r>
            <a:r>
              <a:rPr kumimoji="0" sz="7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mg/m</a:t>
            </a:r>
            <a:r>
              <a:rPr kumimoji="0" sz="750" b="0" i="0" u="none" strike="noStrike" kern="1200" cap="none" spc="-15" normalizeH="0" baseline="2222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50" b="0" i="0" u="none" strike="noStrike" kern="1200" cap="none" spc="0" normalizeH="0" baseline="2222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Treatment</a:t>
            </a:r>
            <a:r>
              <a:rPr kumimoji="0" sz="7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ends</a:t>
            </a:r>
            <a:r>
              <a:rPr kumimoji="0" sz="7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after</a:t>
            </a:r>
            <a:r>
              <a:rPr kumimoji="0" sz="7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sz="7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years,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PD,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toxicity,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withdrawal</a:t>
            </a:r>
            <a:r>
              <a:rPr kumimoji="0" sz="7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consent,</a:t>
            </a:r>
            <a:r>
              <a:rPr kumimoji="0" sz="7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investigator’s</a:t>
            </a:r>
            <a:r>
              <a:rPr kumimoji="0" sz="7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decision,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death,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whichever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occurs</a:t>
            </a:r>
            <a:r>
              <a:rPr kumimoji="0" sz="7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first.</a:t>
            </a:r>
            <a:r>
              <a:rPr kumimoji="0" sz="7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Continued</a:t>
            </a:r>
            <a:r>
              <a:rPr kumimoji="0" sz="7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treatment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dostarlimab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placebo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beyond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years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considered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following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discussion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between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sponsor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investigator.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50" b="0" i="0" u="none" strike="noStrike" kern="1200" cap="none" spc="0" normalizeH="0" baseline="2222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Dose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300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mg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body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weight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≥77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kg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platelet count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≥150,000/µL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mg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body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weight &lt;77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kg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platelet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count &lt;150,000/µL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7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both.</a:t>
            </a:r>
            <a:r>
              <a:rPr kumimoji="0" sz="7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AUC,</a:t>
            </a:r>
            <a:r>
              <a:rPr kumimoji="0" sz="7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area</a:t>
            </a:r>
            <a:r>
              <a:rPr kumimoji="0" sz="7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under</a:t>
            </a:r>
            <a:r>
              <a:rPr kumimoji="0" sz="7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7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plasma</a:t>
            </a:r>
            <a:r>
              <a:rPr kumimoji="0" sz="7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7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serum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concentration-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</a:t>
            </a:r>
            <a:r>
              <a:rPr kumimoji="0" sz="7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curve;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BICR,</a:t>
            </a:r>
            <a:r>
              <a:rPr kumimoji="0" sz="7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blinded</a:t>
            </a:r>
            <a:r>
              <a:rPr kumimoji="0" sz="7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independent</a:t>
            </a:r>
            <a:r>
              <a:rPr kumimoji="0" sz="7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central</a:t>
            </a:r>
            <a:r>
              <a:rPr kumimoji="0" sz="7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review;</a:t>
            </a:r>
            <a:r>
              <a:rPr kumimoji="0" sz="7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BOR,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best</a:t>
            </a:r>
            <a:r>
              <a:rPr kumimoji="0" sz="7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overall</a:t>
            </a:r>
            <a:r>
              <a:rPr kumimoji="0" sz="7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response;</a:t>
            </a:r>
            <a:r>
              <a:rPr kumimoji="0" sz="7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CP,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carboplatin-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paclitaxel;</a:t>
            </a:r>
            <a:r>
              <a:rPr kumimoji="0" sz="7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CR,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complete</a:t>
            </a:r>
            <a:r>
              <a:rPr kumimoji="0" sz="7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response;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DCR,</a:t>
            </a:r>
            <a:r>
              <a:rPr kumimoji="0" sz="7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disease</a:t>
            </a:r>
            <a:r>
              <a:rPr kumimoji="0" sz="7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control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rate;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dMMR,</a:t>
            </a:r>
            <a:r>
              <a:rPr kumimoji="0" sz="7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MMR</a:t>
            </a:r>
            <a:r>
              <a:rPr kumimoji="0" sz="7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deficient;</a:t>
            </a:r>
            <a:r>
              <a:rPr kumimoji="0" sz="7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DOR,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duration</a:t>
            </a:r>
            <a:r>
              <a:rPr kumimoji="0" sz="7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response;</a:t>
            </a:r>
            <a:r>
              <a:rPr kumimoji="0" sz="7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EC,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endometrial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cancer;</a:t>
            </a:r>
            <a:r>
              <a:rPr kumimoji="0" sz="7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HRQOL,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health-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related</a:t>
            </a:r>
            <a:r>
              <a:rPr kumimoji="0" sz="7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quality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life;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IHC,</a:t>
            </a:r>
            <a:r>
              <a:rPr kumimoji="0" sz="7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immunohistochemistry;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INV,</a:t>
            </a:r>
            <a:r>
              <a:rPr kumimoji="0" sz="7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investigator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assessment;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MMR,</a:t>
            </a:r>
            <a:r>
              <a:rPr kumimoji="0" sz="7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mismatch</a:t>
            </a:r>
            <a:r>
              <a:rPr kumimoji="0" sz="7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repair;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MMRp,</a:t>
            </a:r>
            <a:r>
              <a:rPr kumimoji="0" sz="7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MMR</a:t>
            </a:r>
            <a:r>
              <a:rPr kumimoji="0" sz="7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proficient;</a:t>
            </a:r>
            <a:r>
              <a:rPr kumimoji="0" sz="7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MSI,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microsatellite</a:t>
            </a:r>
            <a:r>
              <a:rPr kumimoji="0" sz="7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instability;</a:t>
            </a:r>
            <a:r>
              <a:rPr kumimoji="0" sz="7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MSI-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H,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MSI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high;</a:t>
            </a:r>
            <a:r>
              <a:rPr kumimoji="0" sz="7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MSS,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microsatellite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stable;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ORR,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objective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response</a:t>
            </a:r>
            <a:r>
              <a:rPr kumimoji="0" sz="7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rate;</a:t>
            </a:r>
            <a:r>
              <a:rPr kumimoji="0" sz="7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OS,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overall</a:t>
            </a:r>
            <a:r>
              <a:rPr kumimoji="0" sz="7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survival;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PARP,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poly(ADP-ribose)</a:t>
            </a:r>
            <a:r>
              <a:rPr kumimoji="0" sz="7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polymerase;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PD,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progressive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disease;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PFS,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progression-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free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survival;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PK,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pharmacokinetic;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PO,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mouth;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PR,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partial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response;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PRO,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patient-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reported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outcome;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Q3W,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every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weeks;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Q6W,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every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weeks;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Q9W,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every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weeks;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QD,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once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daily;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R,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randomization;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RECIST</a:t>
            </a:r>
            <a:r>
              <a:rPr kumimoji="0" sz="700" b="0" i="0" u="none" strike="noStrike" kern="1200" cap="none" spc="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v1.1,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Response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Evaluation</a:t>
            </a:r>
            <a:r>
              <a:rPr kumimoji="0" sz="7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Criteria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Solid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Tumors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version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1.1;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SD,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stable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disease.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6" name="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87027" y="4119969"/>
            <a:ext cx="238125" cy="76200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9652690" y="1434363"/>
            <a:ext cx="2061845" cy="1430655"/>
          </a:xfrm>
          <a:prstGeom prst="rect">
            <a:avLst/>
          </a:prstGeom>
          <a:ln w="28560">
            <a:solidFill>
              <a:srgbClr val="8F1524"/>
            </a:solidFill>
          </a:ln>
        </p:spPr>
        <p:txBody>
          <a:bodyPr vert="horz" wrap="square" lIns="0" tIns="15430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1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</a:rPr>
              <a:t>Primary</a:t>
            </a:r>
            <a:r>
              <a:rPr kumimoji="0" sz="1600" b="1" i="0" u="sng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1600" b="1" i="0" u="sng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</a:rPr>
              <a:t>endpoint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73685" marR="0" lvl="0" indent="-182245" algn="l" defTabSz="914400" rtl="0" eaLnBrk="1" fontAlgn="auto" latinLnBrk="0" hangingPunct="1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Clr>
                <a:srgbClr val="544F40"/>
              </a:buClr>
              <a:buSzTx/>
              <a:buFontTx/>
              <a:buChar char="•"/>
              <a:tabLst>
                <a:tab pos="273685" algn="l"/>
              </a:tabLst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PFS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74320" marR="0" lvl="0" indent="0" algn="l" defTabSz="914400" rtl="0" eaLnBrk="1" fontAlgn="auto" latinLnBrk="0" hangingPunct="1">
              <a:lnSpc>
                <a:spcPts val="1645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</a:t>
            </a: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RECIST</a:t>
            </a:r>
            <a:r>
              <a:rPr kumimoji="0" sz="14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v1.1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38810" marR="0" lvl="1" indent="-182245" algn="l" defTabSz="914400" rtl="0" eaLnBrk="1" fontAlgn="auto" latinLnBrk="0" hangingPunct="1">
              <a:lnSpc>
                <a:spcPts val="1645"/>
              </a:lnSpc>
              <a:spcBef>
                <a:spcPts val="0"/>
              </a:spcBef>
              <a:spcAft>
                <a:spcPts val="0"/>
              </a:spcAft>
              <a:buClr>
                <a:srgbClr val="544F40"/>
              </a:buClr>
              <a:buSzTx/>
              <a:buFontTx/>
              <a:buChar char="•"/>
              <a:tabLst>
                <a:tab pos="638810" algn="l"/>
              </a:tabLst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Overall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38810" marR="0" lvl="1" indent="-182245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rgbClr val="544F40"/>
              </a:buClr>
              <a:buSzTx/>
              <a:buFontTx/>
              <a:buChar char="•"/>
              <a:tabLst>
                <a:tab pos="638810" algn="l"/>
              </a:tabLst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MMRp/MSS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63277" y="6629051"/>
            <a:ext cx="5998845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Mirza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M,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Presented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SGO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2024,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Diego,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USA;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Westin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SH,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Presented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ESMO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2023,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Madrid,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3742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Spain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731432" y="2924047"/>
            <a:ext cx="196151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</a:rPr>
              <a:t>Secondary</a:t>
            </a:r>
            <a:r>
              <a:rPr kumimoji="0" sz="1500" b="1" i="0" u="sng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1500" b="1" i="0" u="sng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</a:rPr>
              <a:t>endpoints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731432" y="3150108"/>
            <a:ext cx="1640205" cy="215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marR="0" lvl="0" indent="-18224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544F40"/>
              </a:buClr>
              <a:buSzTx/>
              <a:buFontTx/>
              <a:buChar char="•"/>
              <a:tabLst>
                <a:tab pos="194945" algn="l"/>
              </a:tabLst>
              <a:defRPr/>
            </a:pP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4945" marR="0" lvl="0" indent="-182245" algn="l" defTabSz="914400" rtl="0" eaLnBrk="1" fontAlgn="auto" latinLnBrk="0" hangingPunct="1">
              <a:lnSpc>
                <a:spcPts val="1645"/>
              </a:lnSpc>
              <a:spcBef>
                <a:spcPts val="20"/>
              </a:spcBef>
              <a:spcAft>
                <a:spcPts val="0"/>
              </a:spcAft>
              <a:buClr>
                <a:srgbClr val="544F40"/>
              </a:buClr>
              <a:buSzTx/>
              <a:buFontTx/>
              <a:buChar char="•"/>
              <a:tabLst>
                <a:tab pos="194945" algn="l"/>
              </a:tabLst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PFS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BICR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4945" marR="0" lvl="0" indent="-182245" algn="l" defTabSz="914400" rtl="0" eaLnBrk="1" fontAlgn="auto" latinLnBrk="0" hangingPunct="1">
              <a:lnSpc>
                <a:spcPts val="1645"/>
              </a:lnSpc>
              <a:spcBef>
                <a:spcPts val="0"/>
              </a:spcBef>
              <a:spcAft>
                <a:spcPts val="0"/>
              </a:spcAft>
              <a:buClr>
                <a:srgbClr val="544F40"/>
              </a:buClr>
              <a:buSzTx/>
              <a:buFontTx/>
              <a:buChar char="•"/>
              <a:tabLst>
                <a:tab pos="194945" algn="l"/>
              </a:tabLst>
              <a:defRPr/>
            </a:pP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4945" marR="0" lvl="0" indent="-182245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rgbClr val="544F40"/>
              </a:buClr>
              <a:buSzTx/>
              <a:buFontTx/>
              <a:buChar char="•"/>
              <a:tabLst>
                <a:tab pos="194945" algn="l"/>
              </a:tabLst>
              <a:defRPr/>
            </a:pP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4310" marR="5080" lvl="0" indent="-182245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rgbClr val="544F40"/>
              </a:buClr>
              <a:buSzTx/>
              <a:buFontTx/>
              <a:buChar char="•"/>
              <a:tabLst>
                <a:tab pos="195580" algn="l"/>
              </a:tabLst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DCR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(BOR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CR, 	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PR,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SD)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4945" marR="0" lvl="0" indent="-182245" algn="l" defTabSz="914400" rtl="0" eaLnBrk="1" fontAlgn="auto" latinLnBrk="0" hangingPunct="1">
              <a:lnSpc>
                <a:spcPts val="1645"/>
              </a:lnSpc>
              <a:spcBef>
                <a:spcPts val="25"/>
              </a:spcBef>
              <a:spcAft>
                <a:spcPts val="0"/>
              </a:spcAft>
              <a:buClr>
                <a:srgbClr val="544F40"/>
              </a:buClr>
              <a:buSzTx/>
              <a:buFontTx/>
              <a:buChar char="•"/>
              <a:tabLst>
                <a:tab pos="194945" algn="l"/>
              </a:tabLst>
              <a:defRPr/>
            </a:pP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PFS2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4945" marR="0" lvl="0" indent="-182245" algn="l" defTabSz="914400" rtl="0" eaLnBrk="1" fontAlgn="auto" latinLnBrk="0" hangingPunct="1">
              <a:lnSpc>
                <a:spcPts val="1645"/>
              </a:lnSpc>
              <a:spcBef>
                <a:spcPts val="0"/>
              </a:spcBef>
              <a:spcAft>
                <a:spcPts val="0"/>
              </a:spcAft>
              <a:buClr>
                <a:srgbClr val="544F40"/>
              </a:buClr>
              <a:buSzTx/>
              <a:buFontTx/>
              <a:buChar char="•"/>
              <a:tabLst>
                <a:tab pos="194945" algn="l"/>
              </a:tabLst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HRQOL/PRO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4945" marR="0" lvl="0" indent="-182245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544F40"/>
              </a:buClr>
              <a:buSzTx/>
              <a:buFontTx/>
              <a:buChar char="•"/>
              <a:tabLst>
                <a:tab pos="194945" algn="l"/>
              </a:tabLst>
              <a:defRPr/>
            </a:pP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PK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4945" marR="0" lvl="0" indent="-182245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rgbClr val="544F40"/>
              </a:buClr>
              <a:buSzTx/>
              <a:buFontTx/>
              <a:buChar char="•"/>
              <a:tabLst>
                <a:tab pos="194945" algn="l"/>
              </a:tabLst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Safety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124553" y="2983484"/>
            <a:ext cx="6762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(6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cycles)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124553" y="4787900"/>
            <a:ext cx="6762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(6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cycles)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16427" y="2084323"/>
            <a:ext cx="47688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N=192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144926" y="4150867"/>
            <a:ext cx="3930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N=99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 descr="$PPTXTitle"/>
          <p:cNvSpPr txBox="1">
            <a:spLocks noGrp="1"/>
          </p:cNvSpPr>
          <p:nvPr>
            <p:ph type="title"/>
          </p:nvPr>
        </p:nvSpPr>
        <p:spPr>
          <a:xfrm>
            <a:off x="367910" y="272257"/>
            <a:ext cx="846205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Arial" panose="020B0604020202020204" pitchFamily="34" charset="0"/>
                <a:cs typeface="Arial" panose="020B0604020202020204" pitchFamily="34" charset="0"/>
              </a:rPr>
              <a:t>ENGOT-EN6-NSGO/GOG-3031/RUBY Part 2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68216" y="2611456"/>
            <a:ext cx="49530" cy="46990"/>
            <a:chOff x="868216" y="2611456"/>
            <a:chExt cx="49530" cy="46990"/>
          </a:xfrm>
        </p:grpSpPr>
        <p:sp>
          <p:nvSpPr>
            <p:cNvPr id="3" name="object 3"/>
            <p:cNvSpPr/>
            <p:nvPr/>
          </p:nvSpPr>
          <p:spPr>
            <a:xfrm>
              <a:off x="868216" y="2633539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30">
                  <a:moveTo>
                    <a:pt x="0" y="0"/>
                  </a:moveTo>
                  <a:lnTo>
                    <a:pt x="49356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93560" y="261145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64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68216" y="2633539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30">
                  <a:moveTo>
                    <a:pt x="0" y="0"/>
                  </a:moveTo>
                  <a:lnTo>
                    <a:pt x="49356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893560" y="261145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64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868216" y="2633539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30">
                  <a:moveTo>
                    <a:pt x="0" y="0"/>
                  </a:moveTo>
                  <a:lnTo>
                    <a:pt x="49356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93560" y="261145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64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68216" y="2633539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30">
                  <a:moveTo>
                    <a:pt x="0" y="0"/>
                  </a:moveTo>
                  <a:lnTo>
                    <a:pt x="49356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93560" y="261145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64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868216" y="2633539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30">
                  <a:moveTo>
                    <a:pt x="0" y="0"/>
                  </a:moveTo>
                  <a:lnTo>
                    <a:pt x="49356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93560" y="261145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64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68216" y="2633539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30">
                  <a:moveTo>
                    <a:pt x="0" y="0"/>
                  </a:moveTo>
                  <a:lnTo>
                    <a:pt x="49356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893560" y="261145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64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868216" y="2633539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30">
                  <a:moveTo>
                    <a:pt x="0" y="0"/>
                  </a:moveTo>
                  <a:lnTo>
                    <a:pt x="49356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893560" y="261145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64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868216" y="2633539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30">
                  <a:moveTo>
                    <a:pt x="0" y="0"/>
                  </a:moveTo>
                  <a:lnTo>
                    <a:pt x="49356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893560" y="261145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64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868216" y="2633539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30">
                  <a:moveTo>
                    <a:pt x="0" y="0"/>
                  </a:moveTo>
                  <a:lnTo>
                    <a:pt x="49356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893560" y="261145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64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68216" y="2633539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30">
                  <a:moveTo>
                    <a:pt x="0" y="0"/>
                  </a:moveTo>
                  <a:lnTo>
                    <a:pt x="49356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893560" y="261145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64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868216" y="2633539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30">
                  <a:moveTo>
                    <a:pt x="0" y="0"/>
                  </a:moveTo>
                  <a:lnTo>
                    <a:pt x="49356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893560" y="261145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64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868216" y="2633510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30">
                  <a:moveTo>
                    <a:pt x="0" y="0"/>
                  </a:moveTo>
                  <a:lnTo>
                    <a:pt x="49361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893564" y="261145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01"/>
                  </a:lnTo>
                </a:path>
              </a:pathLst>
            </a:custGeom>
            <a:ln w="9525">
              <a:solidFill>
                <a:srgbClr val="8F15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7" name="object 27"/>
          <p:cNvSpPr/>
          <p:nvPr/>
        </p:nvSpPr>
        <p:spPr>
          <a:xfrm>
            <a:off x="711844" y="474690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724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11844" y="432447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724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11844" y="3902053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724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11844" y="347962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724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11844" y="305720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724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11844" y="2633480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724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84772" y="4808259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582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object 34" descr="$PPTXTitle"/>
          <p:cNvSpPr txBox="1">
            <a:spLocks noGrp="1"/>
          </p:cNvSpPr>
          <p:nvPr>
            <p:ph type="title"/>
          </p:nvPr>
        </p:nvSpPr>
        <p:spPr>
          <a:xfrm>
            <a:off x="575416" y="200154"/>
            <a:ext cx="10247212" cy="945131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>
              <a:lnSpc>
                <a:spcPts val="3410"/>
              </a:lnSpc>
              <a:spcBef>
                <a:spcPts val="570"/>
              </a:spcBef>
            </a:pPr>
            <a:r>
              <a:rPr sz="3200" b="1" dirty="0">
                <a:latin typeface="Arial" panose="020B0604020202020204" pitchFamily="34" charset="0"/>
                <a:cs typeface="Arial" panose="020B0604020202020204" pitchFamily="34" charset="0"/>
              </a:rPr>
              <a:t>RUBY Part 2: Maintenance Dostarlimab ± Niraparib on PFS in Overall and pMMR Populations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891298" y="6212840"/>
            <a:ext cx="1939289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222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*Median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expected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duration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follow-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up.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Nira,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niraparib.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36" name="object 36"/>
          <p:cNvGraphicFramePr>
            <a:graphicFrameLocks noGrp="1"/>
          </p:cNvGraphicFramePr>
          <p:nvPr/>
        </p:nvGraphicFramePr>
        <p:xfrm>
          <a:off x="2745281" y="2057281"/>
          <a:ext cx="3376929" cy="1224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3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5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12700">
                      <a:solidFill>
                        <a:srgbClr val="196B24"/>
                      </a:solidFill>
                      <a:prstDash val="solid"/>
                    </a:lnT>
                    <a:lnB w="28575">
                      <a:solidFill>
                        <a:srgbClr val="196B24"/>
                      </a:solidFill>
                      <a:prstDash val="solid"/>
                    </a:lnB>
                    <a:solidFill>
                      <a:srgbClr val="A02B93"/>
                    </a:solidFill>
                  </a:tcPr>
                </a:tc>
                <a:tc>
                  <a:txBody>
                    <a:bodyPr/>
                    <a:lstStyle/>
                    <a:p>
                      <a:pPr marL="132715" marR="124460" indent="159385">
                        <a:lnSpc>
                          <a:spcPts val="1300"/>
                        </a:lnSpc>
                        <a:spcBef>
                          <a:spcPts val="325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Median </a:t>
                      </a:r>
                      <a:r>
                        <a:rPr sz="11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(95%</a:t>
                      </a:r>
                      <a:r>
                        <a:rPr sz="1100" b="1" spc="-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CI),</a:t>
                      </a:r>
                      <a:r>
                        <a:rPr sz="1100" b="1" spc="-7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mo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12700">
                      <a:solidFill>
                        <a:srgbClr val="196B24"/>
                      </a:solidFill>
                      <a:prstDash val="solid"/>
                    </a:lnT>
                    <a:lnB w="28575">
                      <a:solidFill>
                        <a:srgbClr val="196B24"/>
                      </a:solidFill>
                      <a:prstDash val="solid"/>
                    </a:lnB>
                    <a:solidFill>
                      <a:srgbClr val="A02B93"/>
                    </a:solidFill>
                  </a:tcPr>
                </a:tc>
                <a:tc>
                  <a:txBody>
                    <a:bodyPr/>
                    <a:lstStyle/>
                    <a:p>
                      <a:pPr marL="323850" marR="288290" indent="-15875">
                        <a:lnSpc>
                          <a:spcPts val="1300"/>
                        </a:lnSpc>
                        <a:spcBef>
                          <a:spcPts val="325"/>
                        </a:spcBef>
                      </a:pPr>
                      <a:r>
                        <a:rPr sz="11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Events,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n/N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(%)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12700">
                      <a:solidFill>
                        <a:srgbClr val="196B24"/>
                      </a:solidFill>
                      <a:prstDash val="solid"/>
                    </a:lnT>
                    <a:lnB w="28575">
                      <a:solidFill>
                        <a:srgbClr val="196B24"/>
                      </a:solidFill>
                      <a:prstDash val="solid"/>
                    </a:lnB>
                    <a:solidFill>
                      <a:srgbClr val="A02B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90805">
                        <a:lnSpc>
                          <a:spcPts val="1215"/>
                        </a:lnSpc>
                      </a:pPr>
                      <a:r>
                        <a:rPr sz="1100" b="1" spc="-35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Dosta</a:t>
                      </a:r>
                      <a:r>
                        <a:rPr sz="1100" b="1" spc="-50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60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100" b="1" spc="-55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30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nira</a:t>
                      </a:r>
                      <a:r>
                        <a:rPr sz="1100" b="1" spc="-50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 +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ts val="1310"/>
                        </a:lnSpc>
                      </a:pPr>
                      <a:r>
                        <a:rPr sz="1100" b="1" spc="-25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CP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28575">
                      <a:solidFill>
                        <a:srgbClr val="196B24"/>
                      </a:solidFill>
                      <a:prstDash val="solid"/>
                    </a:lnT>
                    <a:lnB w="12700">
                      <a:solidFill>
                        <a:srgbClr val="196B24"/>
                      </a:solidFill>
                      <a:prstDash val="solid"/>
                    </a:lnB>
                    <a:solidFill>
                      <a:srgbClr val="196B2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100" b="1" spc="-25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14.5</a:t>
                      </a:r>
                      <a:r>
                        <a:rPr sz="1100" b="1" spc="-60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40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(11.8–</a:t>
                      </a:r>
                      <a:r>
                        <a:rPr sz="1100" b="1" spc="-10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17.4)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28575">
                      <a:solidFill>
                        <a:srgbClr val="196B24"/>
                      </a:solidFill>
                      <a:prstDash val="solid"/>
                    </a:lnT>
                    <a:lnB w="12700">
                      <a:solidFill>
                        <a:srgbClr val="196B24"/>
                      </a:solidFill>
                      <a:prstDash val="solid"/>
                    </a:lnB>
                    <a:solidFill>
                      <a:srgbClr val="196B2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100" spc="-25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95/192</a:t>
                      </a:r>
                      <a:r>
                        <a:rPr sz="1100" spc="-35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(49.5)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28575">
                      <a:solidFill>
                        <a:srgbClr val="196B24"/>
                      </a:solidFill>
                      <a:prstDash val="solid"/>
                    </a:lnT>
                    <a:lnB w="12700">
                      <a:solidFill>
                        <a:srgbClr val="196B24"/>
                      </a:solidFill>
                      <a:prstDash val="solid"/>
                    </a:lnB>
                    <a:solidFill>
                      <a:srgbClr val="196B24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1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100" b="1" spc="-30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Placebo</a:t>
                      </a:r>
                      <a:r>
                        <a:rPr sz="1100" b="1" spc="-65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60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100" b="1" spc="-55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CP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12700">
                      <a:solidFill>
                        <a:srgbClr val="196B24"/>
                      </a:solidFill>
                      <a:prstDash val="solid"/>
                    </a:lnT>
                    <a:lnB w="12700">
                      <a:solidFill>
                        <a:srgbClr val="196B2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100" b="1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8.3</a:t>
                      </a:r>
                      <a:r>
                        <a:rPr sz="1100" b="1" spc="135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0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(7.6–</a:t>
                      </a:r>
                      <a:r>
                        <a:rPr sz="1100" b="1" spc="-20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9.8)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12700">
                      <a:solidFill>
                        <a:srgbClr val="196B24"/>
                      </a:solidFill>
                      <a:prstDash val="solid"/>
                    </a:lnT>
                    <a:lnB w="12700">
                      <a:solidFill>
                        <a:srgbClr val="196B2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100" spc="-20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69/99</a:t>
                      </a:r>
                      <a:r>
                        <a:rPr sz="1100" spc="-50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(69.7)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12700">
                      <a:solidFill>
                        <a:srgbClr val="196B24"/>
                      </a:solidFill>
                      <a:prstDash val="solid"/>
                    </a:lnT>
                    <a:lnB w="12700">
                      <a:solidFill>
                        <a:srgbClr val="196B2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1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b="1" spc="-90" dirty="0">
                          <a:latin typeface="Arial"/>
                          <a:cs typeface="Arial"/>
                        </a:rPr>
                        <a:t>PFS</a:t>
                      </a:r>
                      <a:r>
                        <a:rPr sz="1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maturity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12700">
                      <a:solidFill>
                        <a:srgbClr val="196B24"/>
                      </a:solidFill>
                      <a:prstDash val="solid"/>
                    </a:lnT>
                    <a:lnB w="12700">
                      <a:solidFill>
                        <a:srgbClr val="196B24"/>
                      </a:solidFill>
                      <a:prstDash val="solid"/>
                    </a:lnB>
                    <a:solidFill>
                      <a:srgbClr val="196B2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12700">
                      <a:solidFill>
                        <a:srgbClr val="196B24"/>
                      </a:solidFill>
                      <a:prstDash val="solid"/>
                    </a:lnT>
                    <a:lnB w="12700">
                      <a:solidFill>
                        <a:srgbClr val="196B24"/>
                      </a:solidFill>
                      <a:prstDash val="solid"/>
                    </a:lnB>
                    <a:solidFill>
                      <a:srgbClr val="196B2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spc="-25" dirty="0">
                          <a:latin typeface="Arial"/>
                          <a:cs typeface="Arial"/>
                        </a:rPr>
                        <a:t>164/291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(56.4)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12700">
                      <a:solidFill>
                        <a:srgbClr val="196B24"/>
                      </a:solidFill>
                      <a:prstDash val="solid"/>
                    </a:lnT>
                    <a:lnB w="12700">
                      <a:solidFill>
                        <a:srgbClr val="196B24"/>
                      </a:solidFill>
                      <a:prstDash val="solid"/>
                    </a:lnB>
                    <a:solidFill>
                      <a:srgbClr val="196B24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7" name="object 37"/>
          <p:cNvGrpSpPr/>
          <p:nvPr/>
        </p:nvGrpSpPr>
        <p:grpSpPr>
          <a:xfrm>
            <a:off x="4306750" y="4176593"/>
            <a:ext cx="39370" cy="48260"/>
            <a:chOff x="4306750" y="4176593"/>
            <a:chExt cx="39370" cy="48260"/>
          </a:xfrm>
        </p:grpSpPr>
        <p:sp>
          <p:nvSpPr>
            <p:cNvPr id="38" name="object 38"/>
            <p:cNvSpPr/>
            <p:nvPr/>
          </p:nvSpPr>
          <p:spPr>
            <a:xfrm>
              <a:off x="4306750" y="4201246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4325211" y="4176593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4483756" y="4176593"/>
            <a:ext cx="82550" cy="48260"/>
            <a:chOff x="4483756" y="4176593"/>
            <a:chExt cx="82550" cy="48260"/>
          </a:xfrm>
        </p:grpSpPr>
        <p:sp>
          <p:nvSpPr>
            <p:cNvPr id="41" name="object 41"/>
            <p:cNvSpPr/>
            <p:nvPr/>
          </p:nvSpPr>
          <p:spPr>
            <a:xfrm>
              <a:off x="4483756" y="4201246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4503304" y="4176593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4527194" y="4201246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4546742" y="4176593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2950668" y="4252314"/>
            <a:ext cx="100330" cy="46990"/>
            <a:chOff x="2950668" y="4252314"/>
            <a:chExt cx="100330" cy="46990"/>
          </a:xfrm>
        </p:grpSpPr>
        <p:sp>
          <p:nvSpPr>
            <p:cNvPr id="46" name="object 46"/>
            <p:cNvSpPr/>
            <p:nvPr/>
          </p:nvSpPr>
          <p:spPr>
            <a:xfrm>
              <a:off x="2950668" y="4276934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8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2970217" y="4252314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65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3010401" y="4276934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4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3031035" y="4252314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65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3014488" y="3847010"/>
            <a:ext cx="92710" cy="116839"/>
            <a:chOff x="3014488" y="3847010"/>
            <a:chExt cx="92710" cy="116839"/>
          </a:xfrm>
        </p:grpSpPr>
        <p:sp>
          <p:nvSpPr>
            <p:cNvPr id="51" name="object 51"/>
            <p:cNvSpPr/>
            <p:nvPr/>
          </p:nvSpPr>
          <p:spPr>
            <a:xfrm>
              <a:off x="3014488" y="3871662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3035119" y="3847010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3019916" y="3871662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3039464" y="3847010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3028604" y="3871662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3048152" y="3847010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3032949" y="3885936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3052494" y="3862579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3037292" y="3902805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3056839" y="3878152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3037292" y="3902805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3056839" y="3878152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3037292" y="3902805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3056839" y="3878152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3037292" y="3902805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3056839" y="3878152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3037292" y="3902805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3056839" y="3878152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3037292" y="3902805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3056839" y="3878152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3041634" y="3902805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3061182" y="3878152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3041634" y="3902805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3061182" y="3878152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3049236" y="3902805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3069869" y="3878152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3063354" y="3939138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3081814" y="3915781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3067697" y="3939138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3086158" y="3915781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3067697" y="3939138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3086158" y="3915781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83" name="object 83"/>
          <p:cNvGrpSpPr/>
          <p:nvPr/>
        </p:nvGrpSpPr>
        <p:grpSpPr>
          <a:xfrm>
            <a:off x="3361987" y="3915780"/>
            <a:ext cx="156845" cy="109220"/>
            <a:chOff x="3361987" y="3915780"/>
            <a:chExt cx="156845" cy="109220"/>
          </a:xfrm>
        </p:grpSpPr>
        <p:sp>
          <p:nvSpPr>
            <p:cNvPr id="84" name="object 84"/>
            <p:cNvSpPr/>
            <p:nvPr/>
          </p:nvSpPr>
          <p:spPr>
            <a:xfrm>
              <a:off x="3361987" y="3939138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3381532" y="3915780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3366329" y="3939138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3385877" y="3915780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3370673" y="3939138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3390220" y="3915780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3383705" y="3939138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3403251" y="3915780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3388048" y="3939138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3407595" y="3915780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4" name="object 94"/>
            <p:cNvSpPr/>
            <p:nvPr/>
          </p:nvSpPr>
          <p:spPr>
            <a:xfrm>
              <a:off x="3391306" y="3939138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3411939" y="3915780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3395649" y="3939138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3416283" y="3915780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3399994" y="3963790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9" name="object 99"/>
            <p:cNvSpPr/>
            <p:nvPr/>
          </p:nvSpPr>
          <p:spPr>
            <a:xfrm>
              <a:off x="3420628" y="3939138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0" name="object 100"/>
            <p:cNvSpPr/>
            <p:nvPr/>
          </p:nvSpPr>
          <p:spPr>
            <a:xfrm>
              <a:off x="3399994" y="3963790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3420628" y="3939138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2" name="object 102"/>
            <p:cNvSpPr/>
            <p:nvPr/>
          </p:nvSpPr>
          <p:spPr>
            <a:xfrm>
              <a:off x="3399994" y="3963790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3" name="object 103"/>
            <p:cNvSpPr/>
            <p:nvPr/>
          </p:nvSpPr>
          <p:spPr>
            <a:xfrm>
              <a:off x="3420628" y="3939138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3399994" y="3963790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5" name="object 105"/>
            <p:cNvSpPr/>
            <p:nvPr/>
          </p:nvSpPr>
          <p:spPr>
            <a:xfrm>
              <a:off x="3420628" y="3939138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6" name="object 106"/>
            <p:cNvSpPr/>
            <p:nvPr/>
          </p:nvSpPr>
          <p:spPr>
            <a:xfrm>
              <a:off x="3405423" y="3963790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7" name="object 107"/>
            <p:cNvSpPr/>
            <p:nvPr/>
          </p:nvSpPr>
          <p:spPr>
            <a:xfrm>
              <a:off x="3424970" y="3939138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3405423" y="3963790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9" name="object 109"/>
            <p:cNvSpPr/>
            <p:nvPr/>
          </p:nvSpPr>
          <p:spPr>
            <a:xfrm>
              <a:off x="3424970" y="3939138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0" name="object 110"/>
            <p:cNvSpPr/>
            <p:nvPr/>
          </p:nvSpPr>
          <p:spPr>
            <a:xfrm>
              <a:off x="3405423" y="3963790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3424970" y="3939138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2" name="object 112"/>
            <p:cNvSpPr/>
            <p:nvPr/>
          </p:nvSpPr>
          <p:spPr>
            <a:xfrm>
              <a:off x="3405423" y="3963790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3" name="object 113"/>
            <p:cNvSpPr/>
            <p:nvPr/>
          </p:nvSpPr>
          <p:spPr>
            <a:xfrm>
              <a:off x="3424970" y="3939138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4" name="object 114"/>
            <p:cNvSpPr/>
            <p:nvPr/>
          </p:nvSpPr>
          <p:spPr>
            <a:xfrm>
              <a:off x="3405423" y="3963790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5" name="object 115"/>
            <p:cNvSpPr/>
            <p:nvPr/>
          </p:nvSpPr>
          <p:spPr>
            <a:xfrm>
              <a:off x="3424970" y="3939138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6" name="object 116"/>
            <p:cNvSpPr/>
            <p:nvPr/>
          </p:nvSpPr>
          <p:spPr>
            <a:xfrm>
              <a:off x="3418455" y="3963790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7" name="object 117"/>
            <p:cNvSpPr/>
            <p:nvPr/>
          </p:nvSpPr>
          <p:spPr>
            <a:xfrm>
              <a:off x="3438002" y="3939138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8" name="object 118"/>
            <p:cNvSpPr/>
            <p:nvPr/>
          </p:nvSpPr>
          <p:spPr>
            <a:xfrm>
              <a:off x="3422798" y="3963790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9" name="object 119"/>
            <p:cNvSpPr/>
            <p:nvPr/>
          </p:nvSpPr>
          <p:spPr>
            <a:xfrm>
              <a:off x="3442346" y="3939138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0" name="object 120"/>
            <p:cNvSpPr/>
            <p:nvPr/>
          </p:nvSpPr>
          <p:spPr>
            <a:xfrm>
              <a:off x="3422798" y="3963790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1" name="object 121"/>
            <p:cNvSpPr/>
            <p:nvPr/>
          </p:nvSpPr>
          <p:spPr>
            <a:xfrm>
              <a:off x="3442346" y="3939138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2" name="object 122"/>
            <p:cNvSpPr/>
            <p:nvPr/>
          </p:nvSpPr>
          <p:spPr>
            <a:xfrm>
              <a:off x="3422798" y="3963790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3" name="object 123"/>
            <p:cNvSpPr/>
            <p:nvPr/>
          </p:nvSpPr>
          <p:spPr>
            <a:xfrm>
              <a:off x="3442346" y="3939138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4" name="object 124"/>
            <p:cNvSpPr/>
            <p:nvPr/>
          </p:nvSpPr>
          <p:spPr>
            <a:xfrm>
              <a:off x="3430399" y="4001419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5" name="object 125"/>
            <p:cNvSpPr/>
            <p:nvPr/>
          </p:nvSpPr>
          <p:spPr>
            <a:xfrm>
              <a:off x="3451031" y="3976767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6" name="object 126"/>
            <p:cNvSpPr/>
            <p:nvPr/>
          </p:nvSpPr>
          <p:spPr>
            <a:xfrm>
              <a:off x="3434745" y="4001419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7" name="object 127"/>
            <p:cNvSpPr/>
            <p:nvPr/>
          </p:nvSpPr>
          <p:spPr>
            <a:xfrm>
              <a:off x="3455376" y="3976767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8" name="object 128"/>
            <p:cNvSpPr/>
            <p:nvPr/>
          </p:nvSpPr>
          <p:spPr>
            <a:xfrm>
              <a:off x="3461892" y="4001419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9" name="object 129"/>
            <p:cNvSpPr/>
            <p:nvPr/>
          </p:nvSpPr>
          <p:spPr>
            <a:xfrm>
              <a:off x="3481439" y="3976767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0" name="object 130"/>
            <p:cNvSpPr/>
            <p:nvPr/>
          </p:nvSpPr>
          <p:spPr>
            <a:xfrm>
              <a:off x="3478180" y="4001419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1" name="object 131"/>
            <p:cNvSpPr/>
            <p:nvPr/>
          </p:nvSpPr>
          <p:spPr>
            <a:xfrm>
              <a:off x="3498814" y="3976767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32" name="object 132"/>
          <p:cNvGrpSpPr/>
          <p:nvPr/>
        </p:nvGrpSpPr>
        <p:grpSpPr>
          <a:xfrm>
            <a:off x="3643243" y="3976767"/>
            <a:ext cx="40640" cy="48260"/>
            <a:chOff x="3643243" y="3976767"/>
            <a:chExt cx="40640" cy="48260"/>
          </a:xfrm>
        </p:grpSpPr>
        <p:sp>
          <p:nvSpPr>
            <p:cNvPr id="133" name="object 133"/>
            <p:cNvSpPr/>
            <p:nvPr/>
          </p:nvSpPr>
          <p:spPr>
            <a:xfrm>
              <a:off x="3643243" y="4001419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4" name="object 134"/>
            <p:cNvSpPr/>
            <p:nvPr/>
          </p:nvSpPr>
          <p:spPr>
            <a:xfrm>
              <a:off x="3662790" y="3976767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35" name="object 135"/>
          <p:cNvGrpSpPr/>
          <p:nvPr/>
        </p:nvGrpSpPr>
        <p:grpSpPr>
          <a:xfrm>
            <a:off x="3730119" y="3976767"/>
            <a:ext cx="117475" cy="48260"/>
            <a:chOff x="3730119" y="3976767"/>
            <a:chExt cx="117475" cy="48260"/>
          </a:xfrm>
        </p:grpSpPr>
        <p:sp>
          <p:nvSpPr>
            <p:cNvPr id="136" name="object 136"/>
            <p:cNvSpPr/>
            <p:nvPr/>
          </p:nvSpPr>
          <p:spPr>
            <a:xfrm>
              <a:off x="3730119" y="4001419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7" name="object 137"/>
            <p:cNvSpPr/>
            <p:nvPr/>
          </p:nvSpPr>
          <p:spPr>
            <a:xfrm>
              <a:off x="3749664" y="3976767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8" name="object 138"/>
            <p:cNvSpPr/>
            <p:nvPr/>
          </p:nvSpPr>
          <p:spPr>
            <a:xfrm>
              <a:off x="3738806" y="4001419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9" name="object 139"/>
            <p:cNvSpPr/>
            <p:nvPr/>
          </p:nvSpPr>
          <p:spPr>
            <a:xfrm>
              <a:off x="3758352" y="3976767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0" name="object 140"/>
            <p:cNvSpPr/>
            <p:nvPr/>
          </p:nvSpPr>
          <p:spPr>
            <a:xfrm>
              <a:off x="3742063" y="4001419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1" name="object 141"/>
            <p:cNvSpPr/>
            <p:nvPr/>
          </p:nvSpPr>
          <p:spPr>
            <a:xfrm>
              <a:off x="3762696" y="3976767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2" name="object 142"/>
            <p:cNvSpPr/>
            <p:nvPr/>
          </p:nvSpPr>
          <p:spPr>
            <a:xfrm>
              <a:off x="3760523" y="4001419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3" name="object 143"/>
            <p:cNvSpPr/>
            <p:nvPr/>
          </p:nvSpPr>
          <p:spPr>
            <a:xfrm>
              <a:off x="3780071" y="3976767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4" name="object 144"/>
            <p:cNvSpPr/>
            <p:nvPr/>
          </p:nvSpPr>
          <p:spPr>
            <a:xfrm>
              <a:off x="3764868" y="4001419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5" name="object 145"/>
            <p:cNvSpPr/>
            <p:nvPr/>
          </p:nvSpPr>
          <p:spPr>
            <a:xfrm>
              <a:off x="3784414" y="3976767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6" name="object 146"/>
            <p:cNvSpPr/>
            <p:nvPr/>
          </p:nvSpPr>
          <p:spPr>
            <a:xfrm>
              <a:off x="3769212" y="4001419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7" name="object 147"/>
            <p:cNvSpPr/>
            <p:nvPr/>
          </p:nvSpPr>
          <p:spPr>
            <a:xfrm>
              <a:off x="3788760" y="3976767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8" name="object 148"/>
            <p:cNvSpPr/>
            <p:nvPr/>
          </p:nvSpPr>
          <p:spPr>
            <a:xfrm>
              <a:off x="3773556" y="4001419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9" name="object 149"/>
            <p:cNvSpPr/>
            <p:nvPr/>
          </p:nvSpPr>
          <p:spPr>
            <a:xfrm>
              <a:off x="3793103" y="3976767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0" name="object 150"/>
            <p:cNvSpPr/>
            <p:nvPr/>
          </p:nvSpPr>
          <p:spPr>
            <a:xfrm>
              <a:off x="3773556" y="4001419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1" name="object 151"/>
            <p:cNvSpPr/>
            <p:nvPr/>
          </p:nvSpPr>
          <p:spPr>
            <a:xfrm>
              <a:off x="3793103" y="3976767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2" name="object 152"/>
            <p:cNvSpPr/>
            <p:nvPr/>
          </p:nvSpPr>
          <p:spPr>
            <a:xfrm>
              <a:off x="3773556" y="4001419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3" name="object 153"/>
            <p:cNvSpPr/>
            <p:nvPr/>
          </p:nvSpPr>
          <p:spPr>
            <a:xfrm>
              <a:off x="3793103" y="3976767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4" name="object 154"/>
            <p:cNvSpPr/>
            <p:nvPr/>
          </p:nvSpPr>
          <p:spPr>
            <a:xfrm>
              <a:off x="3808305" y="4001419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5" name="object 155"/>
            <p:cNvSpPr/>
            <p:nvPr/>
          </p:nvSpPr>
          <p:spPr>
            <a:xfrm>
              <a:off x="3827852" y="3976767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6" name="object 156"/>
          <p:cNvGrpSpPr/>
          <p:nvPr/>
        </p:nvGrpSpPr>
        <p:grpSpPr>
          <a:xfrm>
            <a:off x="4098250" y="3976767"/>
            <a:ext cx="39370" cy="48260"/>
            <a:chOff x="4098250" y="3976767"/>
            <a:chExt cx="39370" cy="48260"/>
          </a:xfrm>
        </p:grpSpPr>
        <p:sp>
          <p:nvSpPr>
            <p:cNvPr id="157" name="object 157"/>
            <p:cNvSpPr/>
            <p:nvPr/>
          </p:nvSpPr>
          <p:spPr>
            <a:xfrm>
              <a:off x="4098250" y="4001419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8" name="object 158"/>
            <p:cNvSpPr/>
            <p:nvPr/>
          </p:nvSpPr>
          <p:spPr>
            <a:xfrm>
              <a:off x="4117797" y="3976767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9" name="object 159"/>
            <p:cNvSpPr/>
            <p:nvPr/>
          </p:nvSpPr>
          <p:spPr>
            <a:xfrm>
              <a:off x="4098250" y="4001419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0" name="object 160"/>
            <p:cNvSpPr/>
            <p:nvPr/>
          </p:nvSpPr>
          <p:spPr>
            <a:xfrm>
              <a:off x="4117797" y="3976767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61" name="object 161"/>
          <p:cNvGrpSpPr/>
          <p:nvPr/>
        </p:nvGrpSpPr>
        <p:grpSpPr>
          <a:xfrm>
            <a:off x="1763490" y="3229366"/>
            <a:ext cx="78740" cy="118110"/>
            <a:chOff x="1763490" y="3229366"/>
            <a:chExt cx="78740" cy="118110"/>
          </a:xfrm>
        </p:grpSpPr>
        <p:sp>
          <p:nvSpPr>
            <p:cNvPr id="162" name="object 162"/>
            <p:cNvSpPr/>
            <p:nvPr/>
          </p:nvSpPr>
          <p:spPr>
            <a:xfrm>
              <a:off x="1763490" y="3254019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3" name="object 163"/>
            <p:cNvSpPr/>
            <p:nvPr/>
          </p:nvSpPr>
          <p:spPr>
            <a:xfrm>
              <a:off x="1783036" y="3229366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4" name="object 164"/>
            <p:cNvSpPr/>
            <p:nvPr/>
          </p:nvSpPr>
          <p:spPr>
            <a:xfrm>
              <a:off x="1763490" y="3254019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5" name="object 165"/>
            <p:cNvSpPr/>
            <p:nvPr/>
          </p:nvSpPr>
          <p:spPr>
            <a:xfrm>
              <a:off x="1783036" y="3229366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6" name="object 166"/>
            <p:cNvSpPr/>
            <p:nvPr/>
          </p:nvSpPr>
          <p:spPr>
            <a:xfrm>
              <a:off x="1772178" y="3281268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7" name="object 167"/>
            <p:cNvSpPr/>
            <p:nvPr/>
          </p:nvSpPr>
          <p:spPr>
            <a:xfrm>
              <a:off x="1791723" y="3257912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8" name="object 168"/>
            <p:cNvSpPr/>
            <p:nvPr/>
          </p:nvSpPr>
          <p:spPr>
            <a:xfrm>
              <a:off x="1780865" y="3281268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9" name="object 169"/>
            <p:cNvSpPr/>
            <p:nvPr/>
          </p:nvSpPr>
          <p:spPr>
            <a:xfrm>
              <a:off x="1800411" y="3257912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0" name="object 170"/>
            <p:cNvSpPr/>
            <p:nvPr/>
          </p:nvSpPr>
          <p:spPr>
            <a:xfrm>
              <a:off x="1801497" y="3322791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1" name="object 171"/>
            <p:cNvSpPr/>
            <p:nvPr/>
          </p:nvSpPr>
          <p:spPr>
            <a:xfrm>
              <a:off x="1822129" y="3299433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2" name="object 172"/>
          <p:cNvGrpSpPr/>
          <p:nvPr/>
        </p:nvGrpSpPr>
        <p:grpSpPr>
          <a:xfrm>
            <a:off x="2009997" y="3383775"/>
            <a:ext cx="40640" cy="46990"/>
            <a:chOff x="2009997" y="3383775"/>
            <a:chExt cx="40640" cy="46990"/>
          </a:xfrm>
        </p:grpSpPr>
        <p:sp>
          <p:nvSpPr>
            <p:cNvPr id="173" name="object 173"/>
            <p:cNvSpPr/>
            <p:nvPr/>
          </p:nvSpPr>
          <p:spPr>
            <a:xfrm>
              <a:off x="2009997" y="3408429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4" name="object 174"/>
            <p:cNvSpPr/>
            <p:nvPr/>
          </p:nvSpPr>
          <p:spPr>
            <a:xfrm>
              <a:off x="2030630" y="3383775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5" name="object 175"/>
          <p:cNvGrpSpPr/>
          <p:nvPr/>
        </p:nvGrpSpPr>
        <p:grpSpPr>
          <a:xfrm>
            <a:off x="2326004" y="3553758"/>
            <a:ext cx="88265" cy="62865"/>
            <a:chOff x="2326004" y="3553758"/>
            <a:chExt cx="88265" cy="62865"/>
          </a:xfrm>
        </p:grpSpPr>
        <p:sp>
          <p:nvSpPr>
            <p:cNvPr id="176" name="object 176"/>
            <p:cNvSpPr/>
            <p:nvPr/>
          </p:nvSpPr>
          <p:spPr>
            <a:xfrm>
              <a:off x="2326004" y="3578411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7" name="object 177"/>
            <p:cNvSpPr/>
            <p:nvPr/>
          </p:nvSpPr>
          <p:spPr>
            <a:xfrm>
              <a:off x="2345550" y="3553758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8" name="object 178"/>
            <p:cNvSpPr/>
            <p:nvPr/>
          </p:nvSpPr>
          <p:spPr>
            <a:xfrm>
              <a:off x="2374870" y="3592686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9" name="object 179"/>
            <p:cNvSpPr/>
            <p:nvPr/>
          </p:nvSpPr>
          <p:spPr>
            <a:xfrm>
              <a:off x="2393331" y="3568030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80" name="object 180"/>
          <p:cNvGrpSpPr/>
          <p:nvPr/>
        </p:nvGrpSpPr>
        <p:grpSpPr>
          <a:xfrm>
            <a:off x="1728739" y="3109988"/>
            <a:ext cx="71120" cy="73025"/>
            <a:chOff x="1728739" y="3109988"/>
            <a:chExt cx="71120" cy="73025"/>
          </a:xfrm>
        </p:grpSpPr>
        <p:sp>
          <p:nvSpPr>
            <p:cNvPr id="181" name="object 181"/>
            <p:cNvSpPr/>
            <p:nvPr/>
          </p:nvSpPr>
          <p:spPr>
            <a:xfrm>
              <a:off x="1748287" y="3109988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2" name="object 182"/>
            <p:cNvSpPr/>
            <p:nvPr/>
          </p:nvSpPr>
          <p:spPr>
            <a:xfrm>
              <a:off x="1733083" y="3134643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3" name="object 183"/>
            <p:cNvSpPr/>
            <p:nvPr/>
          </p:nvSpPr>
          <p:spPr>
            <a:xfrm>
              <a:off x="1752630" y="3109988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4" name="object 184"/>
            <p:cNvSpPr/>
            <p:nvPr/>
          </p:nvSpPr>
          <p:spPr>
            <a:xfrm>
              <a:off x="1759146" y="3160595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5" name="object 185"/>
            <p:cNvSpPr/>
            <p:nvPr/>
          </p:nvSpPr>
          <p:spPr>
            <a:xfrm>
              <a:off x="1778693" y="3135939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6" name="object 186"/>
            <p:cNvSpPr/>
            <p:nvPr/>
          </p:nvSpPr>
          <p:spPr>
            <a:xfrm>
              <a:off x="1728739" y="3134643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87" name="object 187"/>
          <p:cNvGrpSpPr/>
          <p:nvPr/>
        </p:nvGrpSpPr>
        <p:grpSpPr>
          <a:xfrm>
            <a:off x="1073956" y="2703791"/>
            <a:ext cx="304165" cy="268605"/>
            <a:chOff x="1073956" y="2703791"/>
            <a:chExt cx="304165" cy="268605"/>
          </a:xfrm>
        </p:grpSpPr>
        <p:sp>
          <p:nvSpPr>
            <p:cNvPr id="188" name="object 188"/>
            <p:cNvSpPr/>
            <p:nvPr/>
          </p:nvSpPr>
          <p:spPr>
            <a:xfrm>
              <a:off x="1113014" y="2803762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9" name="object 189"/>
            <p:cNvSpPr/>
            <p:nvPr/>
          </p:nvSpPr>
          <p:spPr>
            <a:xfrm>
              <a:off x="1133647" y="2779108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0" name="object 190"/>
            <p:cNvSpPr/>
            <p:nvPr/>
          </p:nvSpPr>
          <p:spPr>
            <a:xfrm>
              <a:off x="1127132" y="2814143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1" name="object 191"/>
            <p:cNvSpPr/>
            <p:nvPr/>
          </p:nvSpPr>
          <p:spPr>
            <a:xfrm>
              <a:off x="1145592" y="279078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2" name="object 192"/>
            <p:cNvSpPr/>
            <p:nvPr/>
          </p:nvSpPr>
          <p:spPr>
            <a:xfrm>
              <a:off x="1208577" y="2840093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3" name="object 193"/>
            <p:cNvSpPr/>
            <p:nvPr/>
          </p:nvSpPr>
          <p:spPr>
            <a:xfrm>
              <a:off x="1228122" y="2815440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4" name="object 194"/>
            <p:cNvSpPr/>
            <p:nvPr/>
          </p:nvSpPr>
          <p:spPr>
            <a:xfrm>
              <a:off x="1221608" y="2840093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5" name="object 195"/>
            <p:cNvSpPr/>
            <p:nvPr/>
          </p:nvSpPr>
          <p:spPr>
            <a:xfrm>
              <a:off x="1241155" y="2815440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6" name="object 196"/>
            <p:cNvSpPr/>
            <p:nvPr/>
          </p:nvSpPr>
          <p:spPr>
            <a:xfrm>
              <a:off x="1257443" y="2851772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7" name="object 197"/>
            <p:cNvSpPr/>
            <p:nvPr/>
          </p:nvSpPr>
          <p:spPr>
            <a:xfrm>
              <a:off x="1275905" y="2828415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8" name="object 198"/>
            <p:cNvSpPr/>
            <p:nvPr/>
          </p:nvSpPr>
          <p:spPr>
            <a:xfrm>
              <a:off x="1278077" y="2863449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9" name="object 199"/>
            <p:cNvSpPr/>
            <p:nvPr/>
          </p:nvSpPr>
          <p:spPr>
            <a:xfrm>
              <a:off x="1297623" y="2840093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0" name="object 200"/>
            <p:cNvSpPr/>
            <p:nvPr/>
          </p:nvSpPr>
          <p:spPr>
            <a:xfrm>
              <a:off x="1073956" y="2727116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184" y="0"/>
                  </a:lnTo>
                </a:path>
              </a:pathLst>
            </a:custGeom>
            <a:ln w="9525">
              <a:solidFill>
                <a:srgbClr val="8F15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1" name="object 201"/>
            <p:cNvSpPr/>
            <p:nvPr/>
          </p:nvSpPr>
          <p:spPr>
            <a:xfrm>
              <a:off x="1094590" y="2703791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7947"/>
                  </a:lnTo>
                </a:path>
              </a:pathLst>
            </a:custGeom>
            <a:ln w="9525">
              <a:solidFill>
                <a:srgbClr val="8F15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2" name="object 202"/>
            <p:cNvSpPr/>
            <p:nvPr/>
          </p:nvSpPr>
          <p:spPr>
            <a:xfrm>
              <a:off x="1250985" y="2856701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7947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3" name="object 203"/>
            <p:cNvSpPr/>
            <p:nvPr/>
          </p:nvSpPr>
          <p:spPr>
            <a:xfrm>
              <a:off x="1308483" y="2914055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4" name="object 204"/>
            <p:cNvSpPr/>
            <p:nvPr/>
          </p:nvSpPr>
          <p:spPr>
            <a:xfrm>
              <a:off x="1328030" y="2890700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5" name="object 205"/>
            <p:cNvSpPr/>
            <p:nvPr/>
          </p:nvSpPr>
          <p:spPr>
            <a:xfrm>
              <a:off x="1321514" y="2914055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6" name="object 206"/>
            <p:cNvSpPr/>
            <p:nvPr/>
          </p:nvSpPr>
          <p:spPr>
            <a:xfrm>
              <a:off x="1341061" y="2890700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7" name="object 207"/>
            <p:cNvSpPr/>
            <p:nvPr/>
          </p:nvSpPr>
          <p:spPr>
            <a:xfrm>
              <a:off x="1334546" y="2914055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8" name="object 208"/>
            <p:cNvSpPr/>
            <p:nvPr/>
          </p:nvSpPr>
          <p:spPr>
            <a:xfrm>
              <a:off x="1354091" y="2890700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9" name="object 209"/>
            <p:cNvSpPr/>
            <p:nvPr/>
          </p:nvSpPr>
          <p:spPr>
            <a:xfrm>
              <a:off x="1334546" y="2914055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0" name="object 210"/>
            <p:cNvSpPr/>
            <p:nvPr/>
          </p:nvSpPr>
          <p:spPr>
            <a:xfrm>
              <a:off x="1354091" y="2890700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1" name="object 211"/>
            <p:cNvSpPr/>
            <p:nvPr/>
          </p:nvSpPr>
          <p:spPr>
            <a:xfrm>
              <a:off x="1230349" y="2881321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8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2" name="object 212"/>
            <p:cNvSpPr/>
            <p:nvPr/>
          </p:nvSpPr>
          <p:spPr>
            <a:xfrm>
              <a:off x="1308544" y="2948703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8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3" name="object 213"/>
            <p:cNvSpPr/>
            <p:nvPr/>
          </p:nvSpPr>
          <p:spPr>
            <a:xfrm>
              <a:off x="1328094" y="2924083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7947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4" name="object 214"/>
            <p:cNvSpPr/>
            <p:nvPr/>
          </p:nvSpPr>
          <p:spPr>
            <a:xfrm>
              <a:off x="1317233" y="2948703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8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5" name="object 215"/>
            <p:cNvSpPr/>
            <p:nvPr/>
          </p:nvSpPr>
          <p:spPr>
            <a:xfrm>
              <a:off x="1336784" y="2924083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7947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6" name="object 216"/>
            <p:cNvSpPr/>
            <p:nvPr/>
          </p:nvSpPr>
          <p:spPr>
            <a:xfrm>
              <a:off x="1337868" y="2948703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184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7" name="object 217"/>
            <p:cNvSpPr/>
            <p:nvPr/>
          </p:nvSpPr>
          <p:spPr>
            <a:xfrm>
              <a:off x="1358504" y="2924083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7947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18" name="object 218"/>
          <p:cNvGrpSpPr/>
          <p:nvPr/>
        </p:nvGrpSpPr>
        <p:grpSpPr>
          <a:xfrm>
            <a:off x="1482314" y="3017384"/>
            <a:ext cx="78105" cy="87630"/>
            <a:chOff x="1482314" y="3017384"/>
            <a:chExt cx="78105" cy="87630"/>
          </a:xfrm>
        </p:grpSpPr>
        <p:sp>
          <p:nvSpPr>
            <p:cNvPr id="219" name="object 219"/>
            <p:cNvSpPr/>
            <p:nvPr/>
          </p:nvSpPr>
          <p:spPr>
            <a:xfrm>
              <a:off x="1498522" y="3054192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0" name="object 220"/>
            <p:cNvSpPr/>
            <p:nvPr/>
          </p:nvSpPr>
          <p:spPr>
            <a:xfrm>
              <a:off x="1519153" y="3032133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1" name="object 221"/>
            <p:cNvSpPr/>
            <p:nvPr/>
          </p:nvSpPr>
          <p:spPr>
            <a:xfrm>
              <a:off x="1502865" y="3054192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2" name="object 222"/>
            <p:cNvSpPr/>
            <p:nvPr/>
          </p:nvSpPr>
          <p:spPr>
            <a:xfrm>
              <a:off x="1523498" y="3032133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3" name="object 223"/>
            <p:cNvSpPr/>
            <p:nvPr/>
          </p:nvSpPr>
          <p:spPr>
            <a:xfrm>
              <a:off x="1521326" y="3081442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4" name="object 224"/>
            <p:cNvSpPr/>
            <p:nvPr/>
          </p:nvSpPr>
          <p:spPr>
            <a:xfrm>
              <a:off x="1539787" y="3056788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5" name="object 225"/>
            <p:cNvSpPr/>
            <p:nvPr/>
          </p:nvSpPr>
          <p:spPr>
            <a:xfrm>
              <a:off x="1482314" y="3040708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8" y="0"/>
                  </a:lnTo>
                </a:path>
              </a:pathLst>
            </a:custGeom>
            <a:ln w="9525">
              <a:solidFill>
                <a:srgbClr val="8F15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6" name="object 226"/>
            <p:cNvSpPr/>
            <p:nvPr/>
          </p:nvSpPr>
          <p:spPr>
            <a:xfrm>
              <a:off x="1501863" y="3017384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650"/>
                  </a:lnTo>
                </a:path>
              </a:pathLst>
            </a:custGeom>
            <a:ln w="9525">
              <a:solidFill>
                <a:srgbClr val="8F15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27" name="object 227"/>
          <p:cNvGrpSpPr/>
          <p:nvPr/>
        </p:nvGrpSpPr>
        <p:grpSpPr>
          <a:xfrm>
            <a:off x="1603954" y="3250633"/>
            <a:ext cx="39370" cy="48260"/>
            <a:chOff x="1603954" y="3250633"/>
            <a:chExt cx="39370" cy="48260"/>
          </a:xfrm>
        </p:grpSpPr>
        <p:sp>
          <p:nvSpPr>
            <p:cNvPr id="228" name="object 228"/>
            <p:cNvSpPr/>
            <p:nvPr/>
          </p:nvSpPr>
          <p:spPr>
            <a:xfrm>
              <a:off x="1603954" y="3273958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8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9" name="object 229"/>
            <p:cNvSpPr/>
            <p:nvPr/>
          </p:nvSpPr>
          <p:spPr>
            <a:xfrm>
              <a:off x="1622417" y="3250633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7947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30" name="object 230"/>
          <p:cNvGrpSpPr/>
          <p:nvPr/>
        </p:nvGrpSpPr>
        <p:grpSpPr>
          <a:xfrm>
            <a:off x="1766863" y="3537013"/>
            <a:ext cx="40640" cy="46990"/>
            <a:chOff x="1766863" y="3537013"/>
            <a:chExt cx="40640" cy="46990"/>
          </a:xfrm>
        </p:grpSpPr>
        <p:sp>
          <p:nvSpPr>
            <p:cNvPr id="231" name="object 231"/>
            <p:cNvSpPr/>
            <p:nvPr/>
          </p:nvSpPr>
          <p:spPr>
            <a:xfrm>
              <a:off x="1766863" y="3559042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4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2" name="object 232"/>
            <p:cNvSpPr/>
            <p:nvPr/>
          </p:nvSpPr>
          <p:spPr>
            <a:xfrm>
              <a:off x="1787499" y="3537013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65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33" name="object 233"/>
          <p:cNvGrpSpPr/>
          <p:nvPr/>
        </p:nvGrpSpPr>
        <p:grpSpPr>
          <a:xfrm>
            <a:off x="1971042" y="3780631"/>
            <a:ext cx="40640" cy="48260"/>
            <a:chOff x="1971042" y="3780631"/>
            <a:chExt cx="40640" cy="48260"/>
          </a:xfrm>
        </p:grpSpPr>
        <p:sp>
          <p:nvSpPr>
            <p:cNvPr id="234" name="object 234"/>
            <p:cNvSpPr/>
            <p:nvPr/>
          </p:nvSpPr>
          <p:spPr>
            <a:xfrm>
              <a:off x="1971042" y="3803954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4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5" name="object 235"/>
            <p:cNvSpPr/>
            <p:nvPr/>
          </p:nvSpPr>
          <p:spPr>
            <a:xfrm>
              <a:off x="1991677" y="3780631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7947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36" name="object 236"/>
          <p:cNvGrpSpPr/>
          <p:nvPr/>
        </p:nvGrpSpPr>
        <p:grpSpPr>
          <a:xfrm>
            <a:off x="2308805" y="4034613"/>
            <a:ext cx="40640" cy="48260"/>
            <a:chOff x="2308805" y="4034613"/>
            <a:chExt cx="40640" cy="48260"/>
          </a:xfrm>
        </p:grpSpPr>
        <p:sp>
          <p:nvSpPr>
            <p:cNvPr id="237" name="object 237"/>
            <p:cNvSpPr/>
            <p:nvPr/>
          </p:nvSpPr>
          <p:spPr>
            <a:xfrm>
              <a:off x="2308805" y="4059233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4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8" name="object 238"/>
            <p:cNvSpPr/>
            <p:nvPr/>
          </p:nvSpPr>
          <p:spPr>
            <a:xfrm>
              <a:off x="2329442" y="4034613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7947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39" name="object 239"/>
          <p:cNvGrpSpPr/>
          <p:nvPr/>
        </p:nvGrpSpPr>
        <p:grpSpPr>
          <a:xfrm>
            <a:off x="2560773" y="4060530"/>
            <a:ext cx="39370" cy="46990"/>
            <a:chOff x="2560773" y="4060530"/>
            <a:chExt cx="39370" cy="46990"/>
          </a:xfrm>
        </p:grpSpPr>
        <p:sp>
          <p:nvSpPr>
            <p:cNvPr id="240" name="object 240"/>
            <p:cNvSpPr/>
            <p:nvPr/>
          </p:nvSpPr>
          <p:spPr>
            <a:xfrm>
              <a:off x="2560773" y="4085151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8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1" name="object 241"/>
            <p:cNvSpPr/>
            <p:nvPr/>
          </p:nvSpPr>
          <p:spPr>
            <a:xfrm>
              <a:off x="2580322" y="4060530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65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42" name="object 242"/>
          <p:cNvGrpSpPr/>
          <p:nvPr/>
        </p:nvGrpSpPr>
        <p:grpSpPr>
          <a:xfrm>
            <a:off x="757522" y="2628416"/>
            <a:ext cx="4998085" cy="2233930"/>
            <a:chOff x="757522" y="2628416"/>
            <a:chExt cx="4998085" cy="2233930"/>
          </a:xfrm>
        </p:grpSpPr>
        <p:sp>
          <p:nvSpPr>
            <p:cNvPr id="243" name="object 243"/>
            <p:cNvSpPr/>
            <p:nvPr/>
          </p:nvSpPr>
          <p:spPr>
            <a:xfrm>
              <a:off x="762831" y="2631591"/>
              <a:ext cx="0" cy="2176780"/>
            </a:xfrm>
            <a:custGeom>
              <a:avLst/>
              <a:gdLst/>
              <a:ahLst/>
              <a:cxnLst/>
              <a:rect l="l" t="t" r="r" b="b"/>
              <a:pathLst>
                <a:path h="2176779">
                  <a:moveTo>
                    <a:pt x="0" y="0"/>
                  </a:moveTo>
                  <a:lnTo>
                    <a:pt x="1" y="217662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4" name="object 244"/>
            <p:cNvSpPr/>
            <p:nvPr/>
          </p:nvSpPr>
          <p:spPr>
            <a:xfrm>
              <a:off x="846802" y="4150738"/>
              <a:ext cx="1311910" cy="595630"/>
            </a:xfrm>
            <a:custGeom>
              <a:avLst/>
              <a:gdLst/>
              <a:ahLst/>
              <a:cxnLst/>
              <a:rect l="l" t="t" r="r" b="b"/>
              <a:pathLst>
                <a:path w="1311910" h="595629">
                  <a:moveTo>
                    <a:pt x="1212218" y="0"/>
                  </a:moveTo>
                  <a:lnTo>
                    <a:pt x="99236" y="0"/>
                  </a:lnTo>
                  <a:lnTo>
                    <a:pt x="60609" y="7798"/>
                  </a:lnTo>
                  <a:lnTo>
                    <a:pt x="29065" y="29066"/>
                  </a:lnTo>
                  <a:lnTo>
                    <a:pt x="7798" y="60610"/>
                  </a:lnTo>
                  <a:lnTo>
                    <a:pt x="0" y="99237"/>
                  </a:lnTo>
                  <a:lnTo>
                    <a:pt x="0" y="496171"/>
                  </a:lnTo>
                  <a:lnTo>
                    <a:pt x="7798" y="534798"/>
                  </a:lnTo>
                  <a:lnTo>
                    <a:pt x="29065" y="566342"/>
                  </a:lnTo>
                  <a:lnTo>
                    <a:pt x="60609" y="587610"/>
                  </a:lnTo>
                  <a:lnTo>
                    <a:pt x="99236" y="595409"/>
                  </a:lnTo>
                  <a:lnTo>
                    <a:pt x="1212218" y="595409"/>
                  </a:lnTo>
                  <a:lnTo>
                    <a:pt x="1250846" y="587610"/>
                  </a:lnTo>
                  <a:lnTo>
                    <a:pt x="1282389" y="566342"/>
                  </a:lnTo>
                  <a:lnTo>
                    <a:pt x="1303656" y="534798"/>
                  </a:lnTo>
                  <a:lnTo>
                    <a:pt x="1311455" y="496171"/>
                  </a:lnTo>
                  <a:lnTo>
                    <a:pt x="1311455" y="99237"/>
                  </a:lnTo>
                  <a:lnTo>
                    <a:pt x="1303656" y="60610"/>
                  </a:lnTo>
                  <a:lnTo>
                    <a:pt x="1282389" y="29066"/>
                  </a:lnTo>
                  <a:lnTo>
                    <a:pt x="1250846" y="7798"/>
                  </a:lnTo>
                  <a:lnTo>
                    <a:pt x="1212218" y="0"/>
                  </a:lnTo>
                  <a:close/>
                </a:path>
              </a:pathLst>
            </a:custGeom>
            <a:solidFill>
              <a:srgbClr val="F4EAF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5" name="object 245"/>
            <p:cNvSpPr/>
            <p:nvPr/>
          </p:nvSpPr>
          <p:spPr>
            <a:xfrm>
              <a:off x="846802" y="4150738"/>
              <a:ext cx="1311910" cy="595630"/>
            </a:xfrm>
            <a:custGeom>
              <a:avLst/>
              <a:gdLst/>
              <a:ahLst/>
              <a:cxnLst/>
              <a:rect l="l" t="t" r="r" b="b"/>
              <a:pathLst>
                <a:path w="1311910" h="595629">
                  <a:moveTo>
                    <a:pt x="0" y="99237"/>
                  </a:moveTo>
                  <a:lnTo>
                    <a:pt x="7798" y="60609"/>
                  </a:lnTo>
                  <a:lnTo>
                    <a:pt x="29065" y="29065"/>
                  </a:lnTo>
                  <a:lnTo>
                    <a:pt x="60609" y="7798"/>
                  </a:lnTo>
                  <a:lnTo>
                    <a:pt x="99236" y="0"/>
                  </a:lnTo>
                  <a:lnTo>
                    <a:pt x="1212219" y="0"/>
                  </a:lnTo>
                  <a:lnTo>
                    <a:pt x="1250846" y="7798"/>
                  </a:lnTo>
                  <a:lnTo>
                    <a:pt x="1282390" y="29065"/>
                  </a:lnTo>
                  <a:lnTo>
                    <a:pt x="1303657" y="60609"/>
                  </a:lnTo>
                  <a:lnTo>
                    <a:pt x="1311456" y="99237"/>
                  </a:lnTo>
                  <a:lnTo>
                    <a:pt x="1311456" y="496171"/>
                  </a:lnTo>
                  <a:lnTo>
                    <a:pt x="1303657" y="534798"/>
                  </a:lnTo>
                  <a:lnTo>
                    <a:pt x="1282390" y="566342"/>
                  </a:lnTo>
                  <a:lnTo>
                    <a:pt x="1250846" y="587609"/>
                  </a:lnTo>
                  <a:lnTo>
                    <a:pt x="1212219" y="595408"/>
                  </a:lnTo>
                  <a:lnTo>
                    <a:pt x="99236" y="595408"/>
                  </a:lnTo>
                  <a:lnTo>
                    <a:pt x="60609" y="587609"/>
                  </a:lnTo>
                  <a:lnTo>
                    <a:pt x="29065" y="566342"/>
                  </a:lnTo>
                  <a:lnTo>
                    <a:pt x="7798" y="534798"/>
                  </a:lnTo>
                  <a:lnTo>
                    <a:pt x="0" y="496171"/>
                  </a:lnTo>
                  <a:lnTo>
                    <a:pt x="0" y="99237"/>
                  </a:lnTo>
                  <a:close/>
                </a:path>
              </a:pathLst>
            </a:custGeom>
            <a:ln w="38100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6" name="object 246"/>
            <p:cNvSpPr/>
            <p:nvPr/>
          </p:nvSpPr>
          <p:spPr>
            <a:xfrm>
              <a:off x="2634410" y="3679623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7" name="object 247"/>
            <p:cNvSpPr/>
            <p:nvPr/>
          </p:nvSpPr>
          <p:spPr>
            <a:xfrm>
              <a:off x="2653957" y="3654968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8" name="object 248"/>
            <p:cNvSpPr/>
            <p:nvPr/>
          </p:nvSpPr>
          <p:spPr>
            <a:xfrm>
              <a:off x="1801616" y="3730091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184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9" name="object 249"/>
            <p:cNvSpPr/>
            <p:nvPr/>
          </p:nvSpPr>
          <p:spPr>
            <a:xfrm>
              <a:off x="1822251" y="3705471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7947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0" name="object 250"/>
            <p:cNvSpPr/>
            <p:nvPr/>
          </p:nvSpPr>
          <p:spPr>
            <a:xfrm>
              <a:off x="1208103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1" name="object 251"/>
            <p:cNvSpPr/>
            <p:nvPr/>
          </p:nvSpPr>
          <p:spPr>
            <a:xfrm>
              <a:off x="1532768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2" name="object 252"/>
            <p:cNvSpPr/>
            <p:nvPr/>
          </p:nvSpPr>
          <p:spPr>
            <a:xfrm>
              <a:off x="1857433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3" name="object 253"/>
            <p:cNvSpPr/>
            <p:nvPr/>
          </p:nvSpPr>
          <p:spPr>
            <a:xfrm>
              <a:off x="2182097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4" name="object 254"/>
            <p:cNvSpPr/>
            <p:nvPr/>
          </p:nvSpPr>
          <p:spPr>
            <a:xfrm>
              <a:off x="2506762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5" name="object 255"/>
            <p:cNvSpPr/>
            <p:nvPr/>
          </p:nvSpPr>
          <p:spPr>
            <a:xfrm>
              <a:off x="2831425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6" name="object 256"/>
            <p:cNvSpPr/>
            <p:nvPr/>
          </p:nvSpPr>
          <p:spPr>
            <a:xfrm>
              <a:off x="3154754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7" name="object 257"/>
            <p:cNvSpPr/>
            <p:nvPr/>
          </p:nvSpPr>
          <p:spPr>
            <a:xfrm>
              <a:off x="3479419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8" name="object 258"/>
            <p:cNvSpPr/>
            <p:nvPr/>
          </p:nvSpPr>
          <p:spPr>
            <a:xfrm>
              <a:off x="3804084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9" name="object 259"/>
            <p:cNvSpPr/>
            <p:nvPr/>
          </p:nvSpPr>
          <p:spPr>
            <a:xfrm>
              <a:off x="4128749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0" name="object 260"/>
            <p:cNvSpPr/>
            <p:nvPr/>
          </p:nvSpPr>
          <p:spPr>
            <a:xfrm>
              <a:off x="4453411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1" name="object 261"/>
            <p:cNvSpPr/>
            <p:nvPr/>
          </p:nvSpPr>
          <p:spPr>
            <a:xfrm>
              <a:off x="4776739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2" name="object 262"/>
            <p:cNvSpPr/>
            <p:nvPr/>
          </p:nvSpPr>
          <p:spPr>
            <a:xfrm>
              <a:off x="5101409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3" name="object 263"/>
            <p:cNvSpPr/>
            <p:nvPr/>
          </p:nvSpPr>
          <p:spPr>
            <a:xfrm>
              <a:off x="5427414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4" name="object 264"/>
            <p:cNvSpPr/>
            <p:nvPr/>
          </p:nvSpPr>
          <p:spPr>
            <a:xfrm>
              <a:off x="5750727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5" name="object 265"/>
            <p:cNvSpPr/>
            <p:nvPr/>
          </p:nvSpPr>
          <p:spPr>
            <a:xfrm>
              <a:off x="760697" y="4808200"/>
              <a:ext cx="4991735" cy="0"/>
            </a:xfrm>
            <a:custGeom>
              <a:avLst/>
              <a:gdLst/>
              <a:ahLst/>
              <a:cxnLst/>
              <a:rect l="l" t="t" r="r" b="b"/>
              <a:pathLst>
                <a:path w="4991735">
                  <a:moveTo>
                    <a:pt x="0" y="0"/>
                  </a:moveTo>
                  <a:lnTo>
                    <a:pt x="4991685" y="1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66" name="object 266"/>
          <p:cNvSpPr txBox="1"/>
          <p:nvPr/>
        </p:nvSpPr>
        <p:spPr>
          <a:xfrm>
            <a:off x="1232553" y="2428240"/>
            <a:ext cx="928369" cy="23304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lvl="0" indent="90805" algn="l" defTabSz="914400" rtl="0" eaLnBrk="1" fontAlgn="auto" latinLnBrk="0" hangingPunct="1">
              <a:lnSpc>
                <a:spcPts val="79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40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Median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45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duration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700" b="1" i="0" u="none" strike="noStrike" kern="1200" cap="none" spc="500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45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follow-</a:t>
            </a:r>
            <a:r>
              <a:rPr kumimoji="0" sz="700" b="1" i="0" u="none" strike="noStrike" kern="1200" cap="none" spc="-50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up,</a:t>
            </a:r>
            <a:r>
              <a:rPr kumimoji="0" sz="700" b="1" i="0" u="none" strike="noStrike" kern="1200" cap="none" spc="5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35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19.0</a:t>
            </a:r>
            <a:r>
              <a:rPr kumimoji="0" sz="700" b="1" i="0" u="none" strike="noStrike" kern="1200" cap="none" spc="5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-40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months*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7" name="object 267"/>
          <p:cNvSpPr txBox="1"/>
          <p:nvPr/>
        </p:nvSpPr>
        <p:spPr>
          <a:xfrm>
            <a:off x="2384229" y="4124959"/>
            <a:ext cx="3098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6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33.7%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762937" y="2666351"/>
            <a:ext cx="3517900" cy="1732280"/>
          </a:xfrm>
          <a:custGeom>
            <a:avLst/>
            <a:gdLst/>
            <a:ahLst/>
            <a:cxnLst/>
            <a:rect l="l" t="t" r="r" b="b"/>
            <a:pathLst>
              <a:path w="3517900" h="1732279">
                <a:moveTo>
                  <a:pt x="0" y="0"/>
                </a:moveTo>
                <a:lnTo>
                  <a:pt x="4453" y="0"/>
                </a:lnTo>
                <a:lnTo>
                  <a:pt x="185946" y="0"/>
                </a:lnTo>
                <a:lnTo>
                  <a:pt x="221575" y="0"/>
                </a:lnTo>
                <a:lnTo>
                  <a:pt x="221575" y="23457"/>
                </a:lnTo>
                <a:lnTo>
                  <a:pt x="269454" y="23457"/>
                </a:lnTo>
                <a:lnTo>
                  <a:pt x="315106" y="23457"/>
                </a:lnTo>
                <a:lnTo>
                  <a:pt x="315106" y="44310"/>
                </a:lnTo>
                <a:lnTo>
                  <a:pt x="324013" y="44310"/>
                </a:lnTo>
                <a:lnTo>
                  <a:pt x="336261" y="44310"/>
                </a:lnTo>
                <a:lnTo>
                  <a:pt x="336261" y="66465"/>
                </a:lnTo>
                <a:lnTo>
                  <a:pt x="350735" y="66465"/>
                </a:lnTo>
                <a:lnTo>
                  <a:pt x="350735" y="88619"/>
                </a:lnTo>
                <a:lnTo>
                  <a:pt x="355189" y="88619"/>
                </a:lnTo>
                <a:lnTo>
                  <a:pt x="355189" y="110775"/>
                </a:lnTo>
                <a:lnTo>
                  <a:pt x="364097" y="110775"/>
                </a:lnTo>
                <a:lnTo>
                  <a:pt x="364097" y="132930"/>
                </a:lnTo>
                <a:lnTo>
                  <a:pt x="373004" y="132930"/>
                </a:lnTo>
                <a:lnTo>
                  <a:pt x="373004" y="155084"/>
                </a:lnTo>
                <a:lnTo>
                  <a:pt x="390820" y="155084"/>
                </a:lnTo>
                <a:lnTo>
                  <a:pt x="390820" y="177240"/>
                </a:lnTo>
                <a:lnTo>
                  <a:pt x="399727" y="177240"/>
                </a:lnTo>
                <a:lnTo>
                  <a:pt x="399727" y="199395"/>
                </a:lnTo>
                <a:lnTo>
                  <a:pt x="484349" y="199395"/>
                </a:lnTo>
                <a:lnTo>
                  <a:pt x="540022" y="199395"/>
                </a:lnTo>
                <a:lnTo>
                  <a:pt x="545589" y="199395"/>
                </a:lnTo>
                <a:lnTo>
                  <a:pt x="545589" y="221549"/>
                </a:lnTo>
                <a:lnTo>
                  <a:pt x="563404" y="221549"/>
                </a:lnTo>
                <a:lnTo>
                  <a:pt x="563404" y="267163"/>
                </a:lnTo>
                <a:lnTo>
                  <a:pt x="572312" y="267163"/>
                </a:lnTo>
                <a:lnTo>
                  <a:pt x="594581" y="267163"/>
                </a:lnTo>
                <a:lnTo>
                  <a:pt x="705925" y="267163"/>
                </a:lnTo>
                <a:lnTo>
                  <a:pt x="705925" y="289319"/>
                </a:lnTo>
                <a:lnTo>
                  <a:pt x="723741" y="289319"/>
                </a:lnTo>
                <a:lnTo>
                  <a:pt x="723741" y="336234"/>
                </a:lnTo>
                <a:lnTo>
                  <a:pt x="728194" y="336234"/>
                </a:lnTo>
                <a:lnTo>
                  <a:pt x="728194" y="359692"/>
                </a:lnTo>
                <a:lnTo>
                  <a:pt x="741556" y="359692"/>
                </a:lnTo>
                <a:lnTo>
                  <a:pt x="746010" y="359692"/>
                </a:lnTo>
                <a:lnTo>
                  <a:pt x="746010" y="383151"/>
                </a:lnTo>
                <a:lnTo>
                  <a:pt x="750463" y="383151"/>
                </a:lnTo>
                <a:lnTo>
                  <a:pt x="750463" y="476984"/>
                </a:lnTo>
                <a:lnTo>
                  <a:pt x="754917" y="476984"/>
                </a:lnTo>
                <a:lnTo>
                  <a:pt x="754917" y="500442"/>
                </a:lnTo>
                <a:lnTo>
                  <a:pt x="763825" y="500442"/>
                </a:lnTo>
                <a:lnTo>
                  <a:pt x="763825" y="523901"/>
                </a:lnTo>
                <a:lnTo>
                  <a:pt x="768279" y="523901"/>
                </a:lnTo>
                <a:lnTo>
                  <a:pt x="768279" y="547359"/>
                </a:lnTo>
                <a:lnTo>
                  <a:pt x="776073" y="547359"/>
                </a:lnTo>
                <a:lnTo>
                  <a:pt x="776073" y="572120"/>
                </a:lnTo>
                <a:lnTo>
                  <a:pt x="810589" y="572120"/>
                </a:lnTo>
                <a:lnTo>
                  <a:pt x="825065" y="572120"/>
                </a:lnTo>
                <a:lnTo>
                  <a:pt x="825065" y="594276"/>
                </a:lnTo>
                <a:lnTo>
                  <a:pt x="865148" y="594276"/>
                </a:lnTo>
                <a:lnTo>
                  <a:pt x="919708" y="594276"/>
                </a:lnTo>
                <a:lnTo>
                  <a:pt x="919708" y="619037"/>
                </a:lnTo>
                <a:lnTo>
                  <a:pt x="931955" y="619037"/>
                </a:lnTo>
                <a:lnTo>
                  <a:pt x="931955" y="642495"/>
                </a:lnTo>
                <a:lnTo>
                  <a:pt x="998762" y="642495"/>
                </a:lnTo>
                <a:lnTo>
                  <a:pt x="998762" y="690715"/>
                </a:lnTo>
                <a:lnTo>
                  <a:pt x="1021032" y="690715"/>
                </a:lnTo>
                <a:lnTo>
                  <a:pt x="1021032" y="714173"/>
                </a:lnTo>
                <a:lnTo>
                  <a:pt x="1025486" y="714173"/>
                </a:lnTo>
                <a:lnTo>
                  <a:pt x="1025486" y="785851"/>
                </a:lnTo>
                <a:lnTo>
                  <a:pt x="1029940" y="785851"/>
                </a:lnTo>
                <a:lnTo>
                  <a:pt x="1029940" y="880987"/>
                </a:lnTo>
                <a:lnTo>
                  <a:pt x="1034393" y="880987"/>
                </a:lnTo>
                <a:lnTo>
                  <a:pt x="1038847" y="880987"/>
                </a:lnTo>
                <a:lnTo>
                  <a:pt x="1038847" y="907052"/>
                </a:lnTo>
                <a:lnTo>
                  <a:pt x="1043301" y="907052"/>
                </a:lnTo>
                <a:lnTo>
                  <a:pt x="1043301" y="955272"/>
                </a:lnTo>
                <a:lnTo>
                  <a:pt x="1052208" y="955272"/>
                </a:lnTo>
                <a:lnTo>
                  <a:pt x="1052208" y="978730"/>
                </a:lnTo>
                <a:lnTo>
                  <a:pt x="1061115" y="978730"/>
                </a:lnTo>
                <a:lnTo>
                  <a:pt x="1061115" y="1053015"/>
                </a:lnTo>
                <a:lnTo>
                  <a:pt x="1070023" y="1053015"/>
                </a:lnTo>
                <a:lnTo>
                  <a:pt x="1081158" y="1053015"/>
                </a:lnTo>
                <a:lnTo>
                  <a:pt x="1123469" y="1053015"/>
                </a:lnTo>
                <a:lnTo>
                  <a:pt x="1123469" y="1077777"/>
                </a:lnTo>
                <a:lnTo>
                  <a:pt x="1145738" y="1077777"/>
                </a:lnTo>
                <a:lnTo>
                  <a:pt x="1145738" y="1102538"/>
                </a:lnTo>
                <a:lnTo>
                  <a:pt x="1154645" y="1102538"/>
                </a:lnTo>
                <a:lnTo>
                  <a:pt x="1154645" y="1127300"/>
                </a:lnTo>
                <a:lnTo>
                  <a:pt x="1243721" y="1127300"/>
                </a:lnTo>
                <a:lnTo>
                  <a:pt x="1287146" y="1127300"/>
                </a:lnTo>
                <a:lnTo>
                  <a:pt x="1287146" y="1152061"/>
                </a:lnTo>
                <a:lnTo>
                  <a:pt x="1309415" y="1152061"/>
                </a:lnTo>
                <a:lnTo>
                  <a:pt x="1309415" y="1178126"/>
                </a:lnTo>
                <a:lnTo>
                  <a:pt x="1314982" y="1178126"/>
                </a:lnTo>
                <a:lnTo>
                  <a:pt x="1314982" y="1204191"/>
                </a:lnTo>
                <a:lnTo>
                  <a:pt x="1319436" y="1204191"/>
                </a:lnTo>
                <a:lnTo>
                  <a:pt x="1319436" y="1255016"/>
                </a:lnTo>
                <a:lnTo>
                  <a:pt x="1323890" y="1255016"/>
                </a:lnTo>
                <a:lnTo>
                  <a:pt x="1323890" y="1281082"/>
                </a:lnTo>
                <a:lnTo>
                  <a:pt x="1327230" y="1281082"/>
                </a:lnTo>
                <a:lnTo>
                  <a:pt x="1327230" y="1305843"/>
                </a:lnTo>
                <a:lnTo>
                  <a:pt x="1336138" y="1305843"/>
                </a:lnTo>
                <a:lnTo>
                  <a:pt x="1336138" y="1331908"/>
                </a:lnTo>
                <a:lnTo>
                  <a:pt x="1351725" y="1331908"/>
                </a:lnTo>
                <a:lnTo>
                  <a:pt x="1425213" y="1331908"/>
                </a:lnTo>
                <a:lnTo>
                  <a:pt x="1425213" y="1357972"/>
                </a:lnTo>
                <a:lnTo>
                  <a:pt x="1585549" y="1357972"/>
                </a:lnTo>
                <a:lnTo>
                  <a:pt x="1585549" y="1384038"/>
                </a:lnTo>
                <a:lnTo>
                  <a:pt x="1590003" y="1384038"/>
                </a:lnTo>
                <a:lnTo>
                  <a:pt x="1594457" y="1384038"/>
                </a:lnTo>
                <a:lnTo>
                  <a:pt x="1594457" y="1410102"/>
                </a:lnTo>
                <a:lnTo>
                  <a:pt x="1622294" y="1410102"/>
                </a:lnTo>
                <a:lnTo>
                  <a:pt x="1847210" y="1410102"/>
                </a:lnTo>
                <a:lnTo>
                  <a:pt x="1891747" y="1410102"/>
                </a:lnTo>
                <a:lnTo>
                  <a:pt x="1945193" y="1410102"/>
                </a:lnTo>
                <a:lnTo>
                  <a:pt x="1945193" y="1436167"/>
                </a:lnTo>
                <a:lnTo>
                  <a:pt x="1949647" y="1436167"/>
                </a:lnTo>
                <a:lnTo>
                  <a:pt x="1949647" y="1464838"/>
                </a:lnTo>
                <a:lnTo>
                  <a:pt x="1954101" y="1464838"/>
                </a:lnTo>
                <a:lnTo>
                  <a:pt x="1954101" y="1492207"/>
                </a:lnTo>
                <a:lnTo>
                  <a:pt x="1958555" y="1492207"/>
                </a:lnTo>
                <a:lnTo>
                  <a:pt x="1958555" y="1520878"/>
                </a:lnTo>
                <a:lnTo>
                  <a:pt x="1976370" y="1520878"/>
                </a:lnTo>
                <a:lnTo>
                  <a:pt x="1976370" y="1546942"/>
                </a:lnTo>
                <a:lnTo>
                  <a:pt x="2003092" y="1546942"/>
                </a:lnTo>
                <a:lnTo>
                  <a:pt x="2003092" y="1602981"/>
                </a:lnTo>
                <a:lnTo>
                  <a:pt x="2162316" y="1602981"/>
                </a:lnTo>
                <a:lnTo>
                  <a:pt x="2246938" y="1602981"/>
                </a:lnTo>
                <a:lnTo>
                  <a:pt x="2309290" y="1602981"/>
                </a:lnTo>
                <a:lnTo>
                  <a:pt x="2313744" y="1602981"/>
                </a:lnTo>
                <a:lnTo>
                  <a:pt x="2313744" y="1632955"/>
                </a:lnTo>
                <a:lnTo>
                  <a:pt x="2321539" y="1632955"/>
                </a:lnTo>
                <a:lnTo>
                  <a:pt x="2336014" y="1632955"/>
                </a:lnTo>
                <a:lnTo>
                  <a:pt x="2336014" y="1665536"/>
                </a:lnTo>
                <a:lnTo>
                  <a:pt x="2771372" y="1665536"/>
                </a:lnTo>
                <a:lnTo>
                  <a:pt x="2771372" y="1732001"/>
                </a:lnTo>
                <a:lnTo>
                  <a:pt x="3514042" y="1732001"/>
                </a:lnTo>
                <a:lnTo>
                  <a:pt x="3517382" y="1732001"/>
                </a:lnTo>
              </a:path>
            </a:pathLst>
          </a:custGeom>
          <a:ln w="28575">
            <a:solidFill>
              <a:srgbClr val="196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9" name="object 269"/>
          <p:cNvSpPr txBox="1"/>
          <p:nvPr/>
        </p:nvSpPr>
        <p:spPr>
          <a:xfrm>
            <a:off x="1188263" y="1854708"/>
            <a:ext cx="7785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Overall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0" name="object 270"/>
          <p:cNvSpPr txBox="1"/>
          <p:nvPr/>
        </p:nvSpPr>
        <p:spPr>
          <a:xfrm>
            <a:off x="2401394" y="3411728"/>
            <a:ext cx="3098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60" normalizeH="0" baseline="0" noProof="0" dirty="0">
                <a:ln>
                  <a:noFill/>
                </a:ln>
                <a:solidFill>
                  <a:srgbClr val="984B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57.0%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1" name="object 271"/>
          <p:cNvSpPr txBox="1"/>
          <p:nvPr/>
        </p:nvSpPr>
        <p:spPr>
          <a:xfrm>
            <a:off x="4627036" y="4112767"/>
            <a:ext cx="8280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75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Dosta</a:t>
            </a:r>
            <a:r>
              <a:rPr kumimoji="0" sz="900" b="1" i="0" u="none" strike="noStrike" kern="1200" cap="none" spc="-40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900" b="1" i="0" u="none" strike="noStrike" kern="1200" cap="none" spc="-40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50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nira</a:t>
            </a:r>
            <a:r>
              <a:rPr kumimoji="0" sz="900" b="1" i="0" u="none" strike="noStrike" kern="1200" cap="none" spc="-35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900" b="1" i="0" u="none" strike="noStrike" kern="1200" cap="none" spc="-35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100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2" name="object 272"/>
          <p:cNvSpPr txBox="1"/>
          <p:nvPr/>
        </p:nvSpPr>
        <p:spPr>
          <a:xfrm>
            <a:off x="4286979" y="4380992"/>
            <a:ext cx="8439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Placebo</a:t>
            </a:r>
            <a:r>
              <a:rPr kumimoji="0" sz="900" b="1" i="0" u="none" strike="noStrike" kern="1200" cap="none" spc="-25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45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IV</a:t>
            </a:r>
            <a:r>
              <a:rPr kumimoji="0" sz="900" b="1" i="0" u="none" strike="noStrike" kern="1200" cap="none" spc="-25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5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900" b="1" i="0" u="none" strike="noStrike" kern="1200" cap="none" spc="50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Placebo</a:t>
            </a:r>
            <a:r>
              <a:rPr kumimoji="0" sz="900" b="1" i="0" u="none" strike="noStrike" kern="1200" cap="none" spc="-3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5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oral</a:t>
            </a:r>
            <a:r>
              <a:rPr kumimoji="0" sz="900" b="1" i="0" u="none" strike="noStrike" kern="1200" cap="none" spc="-25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900" b="1" i="0" u="none" strike="noStrike" kern="1200" cap="none" spc="-25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14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762937" y="2682958"/>
            <a:ext cx="3818254" cy="1518285"/>
          </a:xfrm>
          <a:custGeom>
            <a:avLst/>
            <a:gdLst/>
            <a:ahLst/>
            <a:cxnLst/>
            <a:rect l="l" t="t" r="r" b="b"/>
            <a:pathLst>
              <a:path w="3818254" h="1518285">
                <a:moveTo>
                  <a:pt x="0" y="0"/>
                </a:moveTo>
                <a:lnTo>
                  <a:pt x="4401" y="0"/>
                </a:lnTo>
                <a:lnTo>
                  <a:pt x="25305" y="0"/>
                </a:lnTo>
                <a:lnTo>
                  <a:pt x="25305" y="12976"/>
                </a:lnTo>
                <a:lnTo>
                  <a:pt x="92420" y="12976"/>
                </a:lnTo>
                <a:lnTo>
                  <a:pt x="92420" y="24653"/>
                </a:lnTo>
                <a:lnTo>
                  <a:pt x="161736" y="24653"/>
                </a:lnTo>
                <a:lnTo>
                  <a:pt x="179340" y="24653"/>
                </a:lnTo>
                <a:lnTo>
                  <a:pt x="188142" y="24653"/>
                </a:lnTo>
                <a:lnTo>
                  <a:pt x="188142" y="48009"/>
                </a:lnTo>
                <a:lnTo>
                  <a:pt x="196944" y="48009"/>
                </a:lnTo>
                <a:lnTo>
                  <a:pt x="196944" y="72664"/>
                </a:lnTo>
                <a:lnTo>
                  <a:pt x="201345" y="72664"/>
                </a:lnTo>
                <a:lnTo>
                  <a:pt x="201345" y="83045"/>
                </a:lnTo>
                <a:lnTo>
                  <a:pt x="266260" y="83045"/>
                </a:lnTo>
                <a:lnTo>
                  <a:pt x="306969" y="83045"/>
                </a:lnTo>
                <a:lnTo>
                  <a:pt x="306969" y="96020"/>
                </a:lnTo>
                <a:lnTo>
                  <a:pt x="342177" y="96020"/>
                </a:lnTo>
                <a:lnTo>
                  <a:pt x="342177" y="107698"/>
                </a:lnTo>
                <a:lnTo>
                  <a:pt x="350979" y="107698"/>
                </a:lnTo>
                <a:lnTo>
                  <a:pt x="350979" y="120673"/>
                </a:lnTo>
                <a:lnTo>
                  <a:pt x="359781" y="120673"/>
                </a:lnTo>
                <a:lnTo>
                  <a:pt x="364182" y="120673"/>
                </a:lnTo>
                <a:lnTo>
                  <a:pt x="364182" y="131054"/>
                </a:lnTo>
                <a:lnTo>
                  <a:pt x="371883" y="131054"/>
                </a:lnTo>
                <a:lnTo>
                  <a:pt x="430197" y="131054"/>
                </a:lnTo>
                <a:lnTo>
                  <a:pt x="430197" y="144030"/>
                </a:lnTo>
                <a:lnTo>
                  <a:pt x="443400" y="144030"/>
                </a:lnTo>
                <a:lnTo>
                  <a:pt x="443400" y="157005"/>
                </a:lnTo>
                <a:lnTo>
                  <a:pt x="455503" y="157005"/>
                </a:lnTo>
                <a:lnTo>
                  <a:pt x="468705" y="157005"/>
                </a:lnTo>
                <a:lnTo>
                  <a:pt x="490711" y="157005"/>
                </a:lnTo>
                <a:lnTo>
                  <a:pt x="490711" y="168684"/>
                </a:lnTo>
                <a:lnTo>
                  <a:pt x="503913" y="168684"/>
                </a:lnTo>
                <a:lnTo>
                  <a:pt x="518217" y="168684"/>
                </a:lnTo>
                <a:lnTo>
                  <a:pt x="518217" y="180362"/>
                </a:lnTo>
                <a:lnTo>
                  <a:pt x="525918" y="180362"/>
                </a:lnTo>
                <a:lnTo>
                  <a:pt x="533620" y="180362"/>
                </a:lnTo>
                <a:lnTo>
                  <a:pt x="539122" y="180362"/>
                </a:lnTo>
                <a:lnTo>
                  <a:pt x="539122" y="193337"/>
                </a:lnTo>
                <a:lnTo>
                  <a:pt x="552324" y="193337"/>
                </a:lnTo>
                <a:lnTo>
                  <a:pt x="552324" y="206313"/>
                </a:lnTo>
                <a:lnTo>
                  <a:pt x="556726" y="206313"/>
                </a:lnTo>
                <a:lnTo>
                  <a:pt x="556726" y="230967"/>
                </a:lnTo>
                <a:lnTo>
                  <a:pt x="569928" y="230967"/>
                </a:lnTo>
                <a:lnTo>
                  <a:pt x="583132" y="230967"/>
                </a:lnTo>
                <a:lnTo>
                  <a:pt x="587533" y="230967"/>
                </a:lnTo>
                <a:lnTo>
                  <a:pt x="587533" y="243943"/>
                </a:lnTo>
                <a:lnTo>
                  <a:pt x="657949" y="243943"/>
                </a:lnTo>
                <a:lnTo>
                  <a:pt x="657949" y="256918"/>
                </a:lnTo>
                <a:lnTo>
                  <a:pt x="688756" y="256918"/>
                </a:lnTo>
                <a:lnTo>
                  <a:pt x="688756" y="268597"/>
                </a:lnTo>
                <a:lnTo>
                  <a:pt x="706359" y="268597"/>
                </a:lnTo>
                <a:lnTo>
                  <a:pt x="706359" y="281573"/>
                </a:lnTo>
                <a:lnTo>
                  <a:pt x="732766" y="281573"/>
                </a:lnTo>
                <a:lnTo>
                  <a:pt x="732766" y="308822"/>
                </a:lnTo>
                <a:lnTo>
                  <a:pt x="741567" y="308822"/>
                </a:lnTo>
                <a:lnTo>
                  <a:pt x="741567" y="346451"/>
                </a:lnTo>
                <a:lnTo>
                  <a:pt x="745968" y="346451"/>
                </a:lnTo>
                <a:lnTo>
                  <a:pt x="745968" y="371105"/>
                </a:lnTo>
                <a:lnTo>
                  <a:pt x="750369" y="371105"/>
                </a:lnTo>
                <a:lnTo>
                  <a:pt x="754770" y="371105"/>
                </a:lnTo>
                <a:lnTo>
                  <a:pt x="759172" y="371105"/>
                </a:lnTo>
                <a:lnTo>
                  <a:pt x="759172" y="385379"/>
                </a:lnTo>
                <a:lnTo>
                  <a:pt x="762472" y="385379"/>
                </a:lnTo>
                <a:lnTo>
                  <a:pt x="762472" y="398354"/>
                </a:lnTo>
                <a:lnTo>
                  <a:pt x="771275" y="398354"/>
                </a:lnTo>
                <a:lnTo>
                  <a:pt x="800980" y="398354"/>
                </a:lnTo>
                <a:lnTo>
                  <a:pt x="810883" y="398354"/>
                </a:lnTo>
                <a:lnTo>
                  <a:pt x="810883" y="424306"/>
                </a:lnTo>
                <a:lnTo>
                  <a:pt x="957216" y="424306"/>
                </a:lnTo>
                <a:lnTo>
                  <a:pt x="957216" y="437281"/>
                </a:lnTo>
                <a:lnTo>
                  <a:pt x="964918" y="437281"/>
                </a:lnTo>
                <a:lnTo>
                  <a:pt x="964918" y="451555"/>
                </a:lnTo>
                <a:lnTo>
                  <a:pt x="982522" y="451555"/>
                </a:lnTo>
                <a:lnTo>
                  <a:pt x="986923" y="451555"/>
                </a:lnTo>
                <a:lnTo>
                  <a:pt x="991324" y="451555"/>
                </a:lnTo>
                <a:lnTo>
                  <a:pt x="991324" y="477506"/>
                </a:lnTo>
                <a:lnTo>
                  <a:pt x="1013330" y="477506"/>
                </a:lnTo>
                <a:lnTo>
                  <a:pt x="1017731" y="477506"/>
                </a:lnTo>
                <a:lnTo>
                  <a:pt x="1017731" y="570931"/>
                </a:lnTo>
                <a:lnTo>
                  <a:pt x="1022131" y="570931"/>
                </a:lnTo>
                <a:lnTo>
                  <a:pt x="1022131" y="598179"/>
                </a:lnTo>
                <a:lnTo>
                  <a:pt x="1026532" y="598179"/>
                </a:lnTo>
                <a:lnTo>
                  <a:pt x="1035334" y="598179"/>
                </a:lnTo>
                <a:lnTo>
                  <a:pt x="1039736" y="598179"/>
                </a:lnTo>
                <a:lnTo>
                  <a:pt x="1039736" y="612453"/>
                </a:lnTo>
                <a:lnTo>
                  <a:pt x="1048537" y="612453"/>
                </a:lnTo>
                <a:lnTo>
                  <a:pt x="1048537" y="626727"/>
                </a:lnTo>
                <a:lnTo>
                  <a:pt x="1052938" y="626727"/>
                </a:lnTo>
                <a:lnTo>
                  <a:pt x="1052938" y="639702"/>
                </a:lnTo>
                <a:lnTo>
                  <a:pt x="1057339" y="639702"/>
                </a:lnTo>
                <a:lnTo>
                  <a:pt x="1066142" y="639702"/>
                </a:lnTo>
                <a:lnTo>
                  <a:pt x="1066142" y="653976"/>
                </a:lnTo>
                <a:lnTo>
                  <a:pt x="1068342" y="653976"/>
                </a:lnTo>
                <a:lnTo>
                  <a:pt x="1070542" y="653976"/>
                </a:lnTo>
                <a:lnTo>
                  <a:pt x="1070542" y="668248"/>
                </a:lnTo>
                <a:lnTo>
                  <a:pt x="1078244" y="668248"/>
                </a:lnTo>
                <a:lnTo>
                  <a:pt x="1078244" y="682522"/>
                </a:lnTo>
                <a:lnTo>
                  <a:pt x="1105750" y="682522"/>
                </a:lnTo>
                <a:lnTo>
                  <a:pt x="1105750" y="711068"/>
                </a:lnTo>
                <a:lnTo>
                  <a:pt x="1197071" y="711068"/>
                </a:lnTo>
                <a:lnTo>
                  <a:pt x="1197071" y="725342"/>
                </a:lnTo>
                <a:lnTo>
                  <a:pt x="1268587" y="725342"/>
                </a:lnTo>
                <a:lnTo>
                  <a:pt x="1280690" y="725342"/>
                </a:lnTo>
                <a:lnTo>
                  <a:pt x="1280690" y="738317"/>
                </a:lnTo>
                <a:lnTo>
                  <a:pt x="1285091" y="738317"/>
                </a:lnTo>
                <a:lnTo>
                  <a:pt x="1285091" y="752591"/>
                </a:lnTo>
                <a:lnTo>
                  <a:pt x="1299394" y="752591"/>
                </a:lnTo>
                <a:lnTo>
                  <a:pt x="1299394" y="795411"/>
                </a:lnTo>
                <a:lnTo>
                  <a:pt x="1303795" y="795411"/>
                </a:lnTo>
                <a:lnTo>
                  <a:pt x="1303795" y="809684"/>
                </a:lnTo>
                <a:lnTo>
                  <a:pt x="1308196" y="809684"/>
                </a:lnTo>
                <a:lnTo>
                  <a:pt x="1308196" y="822660"/>
                </a:lnTo>
                <a:lnTo>
                  <a:pt x="1335702" y="822660"/>
                </a:lnTo>
                <a:lnTo>
                  <a:pt x="1456730" y="822660"/>
                </a:lnTo>
                <a:lnTo>
                  <a:pt x="1456730" y="838230"/>
                </a:lnTo>
                <a:lnTo>
                  <a:pt x="1483136" y="838230"/>
                </a:lnTo>
                <a:lnTo>
                  <a:pt x="1483136" y="852504"/>
                </a:lnTo>
                <a:lnTo>
                  <a:pt x="1552451" y="852504"/>
                </a:lnTo>
                <a:lnTo>
                  <a:pt x="1552451" y="866778"/>
                </a:lnTo>
                <a:lnTo>
                  <a:pt x="1562354" y="866778"/>
                </a:lnTo>
                <a:lnTo>
                  <a:pt x="1562354" y="879753"/>
                </a:lnTo>
                <a:lnTo>
                  <a:pt x="1571155" y="879753"/>
                </a:lnTo>
                <a:lnTo>
                  <a:pt x="1571155" y="895324"/>
                </a:lnTo>
                <a:lnTo>
                  <a:pt x="1587659" y="895324"/>
                </a:lnTo>
                <a:lnTo>
                  <a:pt x="1592060" y="895324"/>
                </a:lnTo>
                <a:lnTo>
                  <a:pt x="1592060" y="909597"/>
                </a:lnTo>
                <a:lnTo>
                  <a:pt x="1603063" y="909597"/>
                </a:lnTo>
                <a:lnTo>
                  <a:pt x="1636070" y="909597"/>
                </a:lnTo>
                <a:lnTo>
                  <a:pt x="1644872" y="909597"/>
                </a:lnTo>
                <a:lnTo>
                  <a:pt x="1644872" y="923870"/>
                </a:lnTo>
                <a:lnTo>
                  <a:pt x="1719690" y="923870"/>
                </a:lnTo>
                <a:lnTo>
                  <a:pt x="1719690" y="938144"/>
                </a:lnTo>
                <a:lnTo>
                  <a:pt x="1803308" y="938144"/>
                </a:lnTo>
                <a:lnTo>
                  <a:pt x="1803308" y="953714"/>
                </a:lnTo>
                <a:lnTo>
                  <a:pt x="1856120" y="953714"/>
                </a:lnTo>
                <a:lnTo>
                  <a:pt x="1856120" y="966691"/>
                </a:lnTo>
                <a:lnTo>
                  <a:pt x="1869322" y="966691"/>
                </a:lnTo>
                <a:lnTo>
                  <a:pt x="1878125" y="966691"/>
                </a:lnTo>
                <a:lnTo>
                  <a:pt x="1878125" y="982261"/>
                </a:lnTo>
                <a:lnTo>
                  <a:pt x="1886927" y="982261"/>
                </a:lnTo>
                <a:lnTo>
                  <a:pt x="1886927" y="996535"/>
                </a:lnTo>
                <a:lnTo>
                  <a:pt x="1900130" y="996535"/>
                </a:lnTo>
                <a:lnTo>
                  <a:pt x="1908932" y="996535"/>
                </a:lnTo>
                <a:lnTo>
                  <a:pt x="1908932" y="1010808"/>
                </a:lnTo>
                <a:lnTo>
                  <a:pt x="1935338" y="1010808"/>
                </a:lnTo>
                <a:lnTo>
                  <a:pt x="1935338" y="1026379"/>
                </a:lnTo>
                <a:lnTo>
                  <a:pt x="1939739" y="1026379"/>
                </a:lnTo>
                <a:lnTo>
                  <a:pt x="1939739" y="1070497"/>
                </a:lnTo>
                <a:lnTo>
                  <a:pt x="1943040" y="1070497"/>
                </a:lnTo>
                <a:lnTo>
                  <a:pt x="1943040" y="1084769"/>
                </a:lnTo>
                <a:lnTo>
                  <a:pt x="1947441" y="1084769"/>
                </a:lnTo>
                <a:lnTo>
                  <a:pt x="1947441" y="1100341"/>
                </a:lnTo>
                <a:lnTo>
                  <a:pt x="1970545" y="1100341"/>
                </a:lnTo>
                <a:lnTo>
                  <a:pt x="1970545" y="1114613"/>
                </a:lnTo>
                <a:lnTo>
                  <a:pt x="2136684" y="1114613"/>
                </a:lnTo>
                <a:lnTo>
                  <a:pt x="2136684" y="1128887"/>
                </a:lnTo>
                <a:lnTo>
                  <a:pt x="2233505" y="1128887"/>
                </a:lnTo>
                <a:lnTo>
                  <a:pt x="2233505" y="1144457"/>
                </a:lnTo>
                <a:lnTo>
                  <a:pt x="2255510" y="1144457"/>
                </a:lnTo>
                <a:lnTo>
                  <a:pt x="2255510" y="1158731"/>
                </a:lnTo>
                <a:lnTo>
                  <a:pt x="2277515" y="1158731"/>
                </a:lnTo>
                <a:lnTo>
                  <a:pt x="2277515" y="1173005"/>
                </a:lnTo>
                <a:lnTo>
                  <a:pt x="2286318" y="1173005"/>
                </a:lnTo>
                <a:lnTo>
                  <a:pt x="2286318" y="1188575"/>
                </a:lnTo>
                <a:lnTo>
                  <a:pt x="2290718" y="1188575"/>
                </a:lnTo>
                <a:lnTo>
                  <a:pt x="2299520" y="1188575"/>
                </a:lnTo>
                <a:lnTo>
                  <a:pt x="2303921" y="1188575"/>
                </a:lnTo>
                <a:lnTo>
                  <a:pt x="2303921" y="1202849"/>
                </a:lnTo>
                <a:lnTo>
                  <a:pt x="2308322" y="1202849"/>
                </a:lnTo>
                <a:lnTo>
                  <a:pt x="2308322" y="1219717"/>
                </a:lnTo>
                <a:lnTo>
                  <a:pt x="2312724" y="1219717"/>
                </a:lnTo>
                <a:lnTo>
                  <a:pt x="2321525" y="1219717"/>
                </a:lnTo>
                <a:lnTo>
                  <a:pt x="2330327" y="1219717"/>
                </a:lnTo>
                <a:lnTo>
                  <a:pt x="2330327" y="1237884"/>
                </a:lnTo>
                <a:lnTo>
                  <a:pt x="2333628" y="1237884"/>
                </a:lnTo>
                <a:lnTo>
                  <a:pt x="2333628" y="1256049"/>
                </a:lnTo>
                <a:lnTo>
                  <a:pt x="2338029" y="1256049"/>
                </a:lnTo>
                <a:lnTo>
                  <a:pt x="2676905" y="1256049"/>
                </a:lnTo>
                <a:lnTo>
                  <a:pt x="2676905" y="1280704"/>
                </a:lnTo>
                <a:lnTo>
                  <a:pt x="2681307" y="1280704"/>
                </a:lnTo>
                <a:lnTo>
                  <a:pt x="2694510" y="1280704"/>
                </a:lnTo>
                <a:lnTo>
                  <a:pt x="2698911" y="1280704"/>
                </a:lnTo>
                <a:lnTo>
                  <a:pt x="2703312" y="1280704"/>
                </a:lnTo>
                <a:lnTo>
                  <a:pt x="2703312" y="1318332"/>
                </a:lnTo>
                <a:lnTo>
                  <a:pt x="3444880" y="1318332"/>
                </a:lnTo>
                <a:lnTo>
                  <a:pt x="3444880" y="1518159"/>
                </a:lnTo>
                <a:lnTo>
                  <a:pt x="3472386" y="1518159"/>
                </a:lnTo>
                <a:lnTo>
                  <a:pt x="3593413" y="1518159"/>
                </a:lnTo>
                <a:lnTo>
                  <a:pt x="3740846" y="1518159"/>
                </a:lnTo>
                <a:lnTo>
                  <a:pt x="3773854" y="1518159"/>
                </a:lnTo>
                <a:lnTo>
                  <a:pt x="3817864" y="1518159"/>
                </a:lnTo>
              </a:path>
            </a:pathLst>
          </a:custGeom>
          <a:ln w="28575">
            <a:solidFill>
              <a:srgbClr val="A02B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74" name="object 274"/>
          <p:cNvGrpSpPr/>
          <p:nvPr/>
        </p:nvGrpSpPr>
        <p:grpSpPr>
          <a:xfrm>
            <a:off x="918632" y="2661028"/>
            <a:ext cx="78740" cy="130175"/>
            <a:chOff x="918632" y="2661028"/>
            <a:chExt cx="78740" cy="130175"/>
          </a:xfrm>
        </p:grpSpPr>
        <p:sp>
          <p:nvSpPr>
            <p:cNvPr id="275" name="object 275"/>
            <p:cNvSpPr/>
            <p:nvPr/>
          </p:nvSpPr>
          <p:spPr>
            <a:xfrm>
              <a:off x="918632" y="2707741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6" name="object 276"/>
            <p:cNvSpPr/>
            <p:nvPr/>
          </p:nvSpPr>
          <p:spPr>
            <a:xfrm>
              <a:off x="938179" y="2683088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7" name="object 277"/>
            <p:cNvSpPr/>
            <p:nvPr/>
          </p:nvSpPr>
          <p:spPr>
            <a:xfrm>
              <a:off x="936006" y="2707741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8" name="object 278"/>
            <p:cNvSpPr/>
            <p:nvPr/>
          </p:nvSpPr>
          <p:spPr>
            <a:xfrm>
              <a:off x="955554" y="2683088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9" name="object 279"/>
            <p:cNvSpPr/>
            <p:nvPr/>
          </p:nvSpPr>
          <p:spPr>
            <a:xfrm>
              <a:off x="944694" y="2731096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0" name="object 280"/>
            <p:cNvSpPr/>
            <p:nvPr/>
          </p:nvSpPr>
          <p:spPr>
            <a:xfrm>
              <a:off x="964241" y="2707741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1" name="object 281"/>
            <p:cNvSpPr/>
            <p:nvPr/>
          </p:nvSpPr>
          <p:spPr>
            <a:xfrm>
              <a:off x="944694" y="2731096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180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2" name="object 282"/>
            <p:cNvSpPr/>
            <p:nvPr/>
          </p:nvSpPr>
          <p:spPr>
            <a:xfrm>
              <a:off x="964241" y="2707741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13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3" name="object 283"/>
            <p:cNvSpPr/>
            <p:nvPr/>
          </p:nvSpPr>
          <p:spPr>
            <a:xfrm>
              <a:off x="957727" y="2766132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69">
                  <a:moveTo>
                    <a:pt x="0" y="0"/>
                  </a:moveTo>
                  <a:lnTo>
                    <a:pt x="39094" y="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4" name="object 284"/>
            <p:cNvSpPr/>
            <p:nvPr/>
          </p:nvSpPr>
          <p:spPr>
            <a:xfrm>
              <a:off x="977272" y="2742777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5" name="object 285"/>
            <p:cNvSpPr/>
            <p:nvPr/>
          </p:nvSpPr>
          <p:spPr>
            <a:xfrm>
              <a:off x="940370" y="2683059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184" y="0"/>
                  </a:lnTo>
                </a:path>
              </a:pathLst>
            </a:custGeom>
            <a:ln w="952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6" name="object 286"/>
            <p:cNvSpPr/>
            <p:nvPr/>
          </p:nvSpPr>
          <p:spPr>
            <a:xfrm>
              <a:off x="959920" y="2661028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650"/>
                  </a:lnTo>
                </a:path>
              </a:pathLst>
            </a:custGeom>
            <a:ln w="9525">
              <a:solidFill>
                <a:srgbClr val="8F15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87" name="object 287"/>
          <p:cNvSpPr txBox="1"/>
          <p:nvPr/>
        </p:nvSpPr>
        <p:spPr>
          <a:xfrm>
            <a:off x="540974" y="3434079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60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8" name="object 288"/>
          <p:cNvSpPr txBox="1"/>
          <p:nvPr/>
        </p:nvSpPr>
        <p:spPr>
          <a:xfrm>
            <a:off x="540974" y="4278376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9" name="object 289"/>
          <p:cNvSpPr txBox="1"/>
          <p:nvPr/>
        </p:nvSpPr>
        <p:spPr>
          <a:xfrm>
            <a:off x="540974" y="3010408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80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0" name="object 290"/>
          <p:cNvSpPr txBox="1"/>
          <p:nvPr/>
        </p:nvSpPr>
        <p:spPr>
          <a:xfrm>
            <a:off x="540974" y="3857751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1" name="object 291"/>
          <p:cNvSpPr txBox="1"/>
          <p:nvPr/>
        </p:nvSpPr>
        <p:spPr>
          <a:xfrm>
            <a:off x="585424" y="4702047"/>
            <a:ext cx="704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2" name="object 292"/>
          <p:cNvSpPr txBox="1"/>
          <p:nvPr/>
        </p:nvSpPr>
        <p:spPr>
          <a:xfrm>
            <a:off x="497540" y="2586735"/>
            <a:ext cx="15875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3" name="object 293"/>
          <p:cNvSpPr txBox="1"/>
          <p:nvPr/>
        </p:nvSpPr>
        <p:spPr>
          <a:xfrm>
            <a:off x="2784072" y="4887976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4" name="object 294"/>
          <p:cNvSpPr txBox="1"/>
          <p:nvPr/>
        </p:nvSpPr>
        <p:spPr>
          <a:xfrm>
            <a:off x="3108524" y="4887976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14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5" name="object 295"/>
          <p:cNvSpPr txBox="1"/>
          <p:nvPr/>
        </p:nvSpPr>
        <p:spPr>
          <a:xfrm>
            <a:off x="3435235" y="4887976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16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6" name="object 296"/>
          <p:cNvSpPr txBox="1"/>
          <p:nvPr/>
        </p:nvSpPr>
        <p:spPr>
          <a:xfrm>
            <a:off x="3757797" y="4887976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18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7" name="object 297"/>
          <p:cNvSpPr txBox="1"/>
          <p:nvPr/>
        </p:nvSpPr>
        <p:spPr>
          <a:xfrm>
            <a:off x="4081021" y="4887976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8" name="object 298"/>
          <p:cNvSpPr txBox="1"/>
          <p:nvPr/>
        </p:nvSpPr>
        <p:spPr>
          <a:xfrm>
            <a:off x="4405815" y="4887976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22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9" name="object 299"/>
          <p:cNvSpPr txBox="1"/>
          <p:nvPr/>
        </p:nvSpPr>
        <p:spPr>
          <a:xfrm>
            <a:off x="4732177" y="4887976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0" name="object 300"/>
          <p:cNvSpPr txBox="1"/>
          <p:nvPr/>
        </p:nvSpPr>
        <p:spPr>
          <a:xfrm>
            <a:off x="5055046" y="4887976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26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1" name="object 301"/>
          <p:cNvSpPr txBox="1"/>
          <p:nvPr/>
        </p:nvSpPr>
        <p:spPr>
          <a:xfrm>
            <a:off x="5383273" y="4887976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2" name="object 302"/>
          <p:cNvSpPr txBox="1"/>
          <p:nvPr/>
        </p:nvSpPr>
        <p:spPr>
          <a:xfrm>
            <a:off x="5705548" y="4887976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30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3" name="object 303"/>
          <p:cNvSpPr txBox="1"/>
          <p:nvPr/>
        </p:nvSpPr>
        <p:spPr>
          <a:xfrm>
            <a:off x="851657" y="4887976"/>
            <a:ext cx="3937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5280" algn="l"/>
              </a:tabLst>
              <a:defRPr/>
            </a:pP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4" name="object 304"/>
          <p:cNvSpPr txBox="1"/>
          <p:nvPr/>
        </p:nvSpPr>
        <p:spPr>
          <a:xfrm>
            <a:off x="1500408" y="4887976"/>
            <a:ext cx="704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5" name="object 305"/>
          <p:cNvSpPr txBox="1"/>
          <p:nvPr/>
        </p:nvSpPr>
        <p:spPr>
          <a:xfrm>
            <a:off x="1826141" y="4887976"/>
            <a:ext cx="704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6" name="object 306"/>
          <p:cNvSpPr txBox="1"/>
          <p:nvPr/>
        </p:nvSpPr>
        <p:spPr>
          <a:xfrm>
            <a:off x="2174035" y="4887976"/>
            <a:ext cx="704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7" name="object 307"/>
          <p:cNvSpPr txBox="1"/>
          <p:nvPr/>
        </p:nvSpPr>
        <p:spPr>
          <a:xfrm>
            <a:off x="2460767" y="4887976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308" name="object 308"/>
          <p:cNvGraphicFramePr>
            <a:graphicFrameLocks noGrp="1"/>
          </p:cNvGraphicFramePr>
          <p:nvPr/>
        </p:nvGraphicFramePr>
        <p:xfrm>
          <a:off x="8294210" y="2057281"/>
          <a:ext cx="3376929" cy="1089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3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5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12700">
                      <a:solidFill>
                        <a:srgbClr val="196B24"/>
                      </a:solidFill>
                      <a:prstDash val="solid"/>
                    </a:lnT>
                    <a:lnB w="28575">
                      <a:solidFill>
                        <a:srgbClr val="196B24"/>
                      </a:solidFill>
                      <a:prstDash val="solid"/>
                    </a:lnB>
                    <a:solidFill>
                      <a:srgbClr val="A02B93"/>
                    </a:solidFill>
                  </a:tcPr>
                </a:tc>
                <a:tc>
                  <a:txBody>
                    <a:bodyPr/>
                    <a:lstStyle/>
                    <a:p>
                      <a:pPr marL="210820" marR="203200" indent="11493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Median </a:t>
                      </a:r>
                      <a:r>
                        <a:rPr sz="1000" b="1" spc="-7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(95%CI),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9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12700">
                      <a:solidFill>
                        <a:srgbClr val="196B24"/>
                      </a:solidFill>
                      <a:prstDash val="solid"/>
                    </a:lnT>
                    <a:lnB w="28575">
                      <a:solidFill>
                        <a:srgbClr val="196B24"/>
                      </a:solidFill>
                      <a:prstDash val="solid"/>
                    </a:lnB>
                    <a:solidFill>
                      <a:srgbClr val="A02B93"/>
                    </a:solidFill>
                  </a:tcPr>
                </a:tc>
                <a:tc>
                  <a:txBody>
                    <a:bodyPr/>
                    <a:lstStyle/>
                    <a:p>
                      <a:pPr marL="339090" marR="332105" indent="1143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Events,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n/N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8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(%)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12700">
                      <a:solidFill>
                        <a:srgbClr val="196B24"/>
                      </a:solidFill>
                      <a:prstDash val="solid"/>
                    </a:lnT>
                    <a:lnB w="28575">
                      <a:solidFill>
                        <a:srgbClr val="196B24"/>
                      </a:solidFill>
                      <a:prstDash val="solid"/>
                    </a:lnB>
                    <a:solidFill>
                      <a:srgbClr val="A02B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1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100" b="1" spc="-95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Dosta</a:t>
                      </a:r>
                      <a:r>
                        <a:rPr sz="1100" b="1" spc="-50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5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100" b="1" spc="-35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65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nira</a:t>
                      </a:r>
                      <a:r>
                        <a:rPr sz="1100" b="1" spc="-45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5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100" b="1" spc="-35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CP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28575">
                      <a:solidFill>
                        <a:srgbClr val="196B24"/>
                      </a:solidFill>
                      <a:prstDash val="solid"/>
                    </a:lnT>
                    <a:lnB w="12700">
                      <a:solidFill>
                        <a:srgbClr val="196B24"/>
                      </a:solidFill>
                      <a:prstDash val="solid"/>
                    </a:lnB>
                    <a:solidFill>
                      <a:srgbClr val="196B2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100" b="1" spc="-45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14.3</a:t>
                      </a:r>
                      <a:r>
                        <a:rPr sz="1100" b="1" spc="-10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0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(9.7–</a:t>
                      </a:r>
                      <a:r>
                        <a:rPr sz="1100" b="1" spc="-10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16.9)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28575">
                      <a:solidFill>
                        <a:srgbClr val="196B24"/>
                      </a:solidFill>
                      <a:prstDash val="solid"/>
                    </a:lnT>
                    <a:lnB w="12700">
                      <a:solidFill>
                        <a:srgbClr val="196B24"/>
                      </a:solidFill>
                      <a:prstDash val="solid"/>
                    </a:lnB>
                    <a:solidFill>
                      <a:srgbClr val="196B2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100" spc="-30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79/142</a:t>
                      </a:r>
                      <a:r>
                        <a:rPr sz="1100" spc="-35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solidFill>
                            <a:srgbClr val="652C91"/>
                          </a:solidFill>
                          <a:latin typeface="Arial"/>
                          <a:cs typeface="Arial"/>
                        </a:rPr>
                        <a:t>(55.6)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28575">
                      <a:solidFill>
                        <a:srgbClr val="196B24"/>
                      </a:solidFill>
                      <a:prstDash val="solid"/>
                    </a:lnT>
                    <a:lnB w="12700">
                      <a:solidFill>
                        <a:srgbClr val="196B24"/>
                      </a:solidFill>
                      <a:prstDash val="solid"/>
                    </a:lnB>
                    <a:solidFill>
                      <a:srgbClr val="196B24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1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b="1" spc="-100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Placebo</a:t>
                      </a:r>
                      <a:r>
                        <a:rPr sz="1100" b="1" spc="-45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5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100" b="1" spc="-40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35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CP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12700">
                      <a:solidFill>
                        <a:srgbClr val="196B24"/>
                      </a:solidFill>
                      <a:prstDash val="solid"/>
                    </a:lnT>
                    <a:lnB w="12700">
                      <a:solidFill>
                        <a:srgbClr val="196B2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b="1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8.3</a:t>
                      </a:r>
                      <a:r>
                        <a:rPr sz="1100" b="1" spc="114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0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(7.6–</a:t>
                      </a:r>
                      <a:r>
                        <a:rPr sz="1100" b="1" spc="-20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9.8)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12700">
                      <a:solidFill>
                        <a:srgbClr val="196B24"/>
                      </a:solidFill>
                      <a:prstDash val="solid"/>
                    </a:lnT>
                    <a:lnB w="12700">
                      <a:solidFill>
                        <a:srgbClr val="196B2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spc="-25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53/74</a:t>
                      </a:r>
                      <a:r>
                        <a:rPr sz="1100" spc="-40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solidFill>
                            <a:srgbClr val="7F7F7F"/>
                          </a:solidFill>
                          <a:latin typeface="Arial"/>
                          <a:cs typeface="Arial"/>
                        </a:rPr>
                        <a:t>(71.6)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12700">
                      <a:solidFill>
                        <a:srgbClr val="196B24"/>
                      </a:solidFill>
                      <a:prstDash val="solid"/>
                    </a:lnT>
                    <a:lnB w="12700">
                      <a:solidFill>
                        <a:srgbClr val="196B2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1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b="1" spc="-195" dirty="0">
                          <a:latin typeface="Arial"/>
                          <a:cs typeface="Arial"/>
                        </a:rPr>
                        <a:t>PFS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maturity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12700">
                      <a:solidFill>
                        <a:srgbClr val="196B24"/>
                      </a:solidFill>
                      <a:prstDash val="solid"/>
                    </a:lnT>
                    <a:lnB w="12700">
                      <a:solidFill>
                        <a:srgbClr val="196B24"/>
                      </a:solidFill>
                      <a:prstDash val="solid"/>
                    </a:lnB>
                    <a:solidFill>
                      <a:srgbClr val="196B2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12700">
                      <a:solidFill>
                        <a:srgbClr val="196B24"/>
                      </a:solidFill>
                      <a:prstDash val="solid"/>
                    </a:lnT>
                    <a:lnB w="12700">
                      <a:solidFill>
                        <a:srgbClr val="196B24"/>
                      </a:solidFill>
                      <a:prstDash val="solid"/>
                    </a:lnB>
                    <a:solidFill>
                      <a:srgbClr val="196B2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spc="-35" dirty="0">
                          <a:latin typeface="Arial"/>
                          <a:cs typeface="Arial"/>
                        </a:rPr>
                        <a:t>132/216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 (61.1)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196B24"/>
                      </a:solidFill>
                      <a:prstDash val="solid"/>
                    </a:lnL>
                    <a:lnR w="12700">
                      <a:solidFill>
                        <a:srgbClr val="196B24"/>
                      </a:solidFill>
                      <a:prstDash val="solid"/>
                    </a:lnR>
                    <a:lnT w="12700">
                      <a:solidFill>
                        <a:srgbClr val="196B24"/>
                      </a:solidFill>
                      <a:prstDash val="solid"/>
                    </a:lnT>
                    <a:lnB w="12700">
                      <a:solidFill>
                        <a:srgbClr val="196B24"/>
                      </a:solidFill>
                      <a:prstDash val="solid"/>
                    </a:lnB>
                    <a:solidFill>
                      <a:srgbClr val="196B24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09" name="object 309"/>
          <p:cNvGrpSpPr/>
          <p:nvPr/>
        </p:nvGrpSpPr>
        <p:grpSpPr>
          <a:xfrm>
            <a:off x="6700284" y="2602403"/>
            <a:ext cx="5045075" cy="2259965"/>
            <a:chOff x="6700284" y="2602403"/>
            <a:chExt cx="5045075" cy="2259965"/>
          </a:xfrm>
        </p:grpSpPr>
        <p:sp>
          <p:nvSpPr>
            <p:cNvPr id="310" name="object 310"/>
            <p:cNvSpPr/>
            <p:nvPr/>
          </p:nvSpPr>
          <p:spPr>
            <a:xfrm>
              <a:off x="7194570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1" name="object 311"/>
            <p:cNvSpPr/>
            <p:nvPr/>
          </p:nvSpPr>
          <p:spPr>
            <a:xfrm>
              <a:off x="7519234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2" name="object 312"/>
            <p:cNvSpPr/>
            <p:nvPr/>
          </p:nvSpPr>
          <p:spPr>
            <a:xfrm>
              <a:off x="7843901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3" name="object 313"/>
            <p:cNvSpPr/>
            <p:nvPr/>
          </p:nvSpPr>
          <p:spPr>
            <a:xfrm>
              <a:off x="8168564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4" name="object 314"/>
            <p:cNvSpPr/>
            <p:nvPr/>
          </p:nvSpPr>
          <p:spPr>
            <a:xfrm>
              <a:off x="8493229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5" name="object 315"/>
            <p:cNvSpPr/>
            <p:nvPr/>
          </p:nvSpPr>
          <p:spPr>
            <a:xfrm>
              <a:off x="8817893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6" name="object 316"/>
            <p:cNvSpPr/>
            <p:nvPr/>
          </p:nvSpPr>
          <p:spPr>
            <a:xfrm>
              <a:off x="9141222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7" name="object 317"/>
            <p:cNvSpPr/>
            <p:nvPr/>
          </p:nvSpPr>
          <p:spPr>
            <a:xfrm>
              <a:off x="9465886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8" name="object 318"/>
            <p:cNvSpPr/>
            <p:nvPr/>
          </p:nvSpPr>
          <p:spPr>
            <a:xfrm>
              <a:off x="9790550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9" name="object 319"/>
            <p:cNvSpPr/>
            <p:nvPr/>
          </p:nvSpPr>
          <p:spPr>
            <a:xfrm>
              <a:off x="10115217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0" name="object 320"/>
            <p:cNvSpPr/>
            <p:nvPr/>
          </p:nvSpPr>
          <p:spPr>
            <a:xfrm>
              <a:off x="10439879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1" name="object 321"/>
            <p:cNvSpPr/>
            <p:nvPr/>
          </p:nvSpPr>
          <p:spPr>
            <a:xfrm>
              <a:off x="10763206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2" name="object 322"/>
            <p:cNvSpPr/>
            <p:nvPr/>
          </p:nvSpPr>
          <p:spPr>
            <a:xfrm>
              <a:off x="11087877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3" name="object 323"/>
            <p:cNvSpPr/>
            <p:nvPr/>
          </p:nvSpPr>
          <p:spPr>
            <a:xfrm>
              <a:off x="11413881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4" name="object 324"/>
            <p:cNvSpPr/>
            <p:nvPr/>
          </p:nvSpPr>
          <p:spPr>
            <a:xfrm>
              <a:off x="11741958" y="480830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5" name="object 325"/>
            <p:cNvSpPr/>
            <p:nvPr/>
          </p:nvSpPr>
          <p:spPr>
            <a:xfrm>
              <a:off x="6747164" y="4808200"/>
              <a:ext cx="4991735" cy="0"/>
            </a:xfrm>
            <a:custGeom>
              <a:avLst/>
              <a:gdLst/>
              <a:ahLst/>
              <a:cxnLst/>
              <a:rect l="l" t="t" r="r" b="b"/>
              <a:pathLst>
                <a:path w="4991734">
                  <a:moveTo>
                    <a:pt x="0" y="0"/>
                  </a:moveTo>
                  <a:lnTo>
                    <a:pt x="4991685" y="1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6" name="object 326"/>
            <p:cNvSpPr/>
            <p:nvPr/>
          </p:nvSpPr>
          <p:spPr>
            <a:xfrm>
              <a:off x="6859831" y="2629250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0" y="0"/>
                  </a:moveTo>
                  <a:lnTo>
                    <a:pt x="49356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7" name="object 327"/>
            <p:cNvSpPr/>
            <p:nvPr/>
          </p:nvSpPr>
          <p:spPr>
            <a:xfrm>
              <a:off x="6885175" y="260716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65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8" name="object 328"/>
            <p:cNvSpPr/>
            <p:nvPr/>
          </p:nvSpPr>
          <p:spPr>
            <a:xfrm>
              <a:off x="6859831" y="2629250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0" y="0"/>
                  </a:moveTo>
                  <a:lnTo>
                    <a:pt x="49356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9" name="object 329"/>
            <p:cNvSpPr/>
            <p:nvPr/>
          </p:nvSpPr>
          <p:spPr>
            <a:xfrm>
              <a:off x="6885175" y="260716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65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0" name="object 330"/>
            <p:cNvSpPr/>
            <p:nvPr/>
          </p:nvSpPr>
          <p:spPr>
            <a:xfrm>
              <a:off x="6859831" y="2629250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0" y="0"/>
                  </a:moveTo>
                  <a:lnTo>
                    <a:pt x="49356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1" name="object 331"/>
            <p:cNvSpPr/>
            <p:nvPr/>
          </p:nvSpPr>
          <p:spPr>
            <a:xfrm>
              <a:off x="6885175" y="260716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65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2" name="object 332"/>
            <p:cNvSpPr/>
            <p:nvPr/>
          </p:nvSpPr>
          <p:spPr>
            <a:xfrm>
              <a:off x="6859831" y="2629250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0" y="0"/>
                  </a:moveTo>
                  <a:lnTo>
                    <a:pt x="49356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3" name="object 333"/>
            <p:cNvSpPr/>
            <p:nvPr/>
          </p:nvSpPr>
          <p:spPr>
            <a:xfrm>
              <a:off x="6885175" y="260716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65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4" name="object 334"/>
            <p:cNvSpPr/>
            <p:nvPr/>
          </p:nvSpPr>
          <p:spPr>
            <a:xfrm>
              <a:off x="6859831" y="2629250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0" y="0"/>
                  </a:moveTo>
                  <a:lnTo>
                    <a:pt x="49356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5" name="object 335"/>
            <p:cNvSpPr/>
            <p:nvPr/>
          </p:nvSpPr>
          <p:spPr>
            <a:xfrm>
              <a:off x="6885175" y="260716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65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6" name="object 336"/>
            <p:cNvSpPr/>
            <p:nvPr/>
          </p:nvSpPr>
          <p:spPr>
            <a:xfrm>
              <a:off x="6859831" y="2629250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0" y="0"/>
                  </a:moveTo>
                  <a:lnTo>
                    <a:pt x="49356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7" name="object 337"/>
            <p:cNvSpPr/>
            <p:nvPr/>
          </p:nvSpPr>
          <p:spPr>
            <a:xfrm>
              <a:off x="6885175" y="260716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65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8" name="object 338"/>
            <p:cNvSpPr/>
            <p:nvPr/>
          </p:nvSpPr>
          <p:spPr>
            <a:xfrm>
              <a:off x="6859831" y="2629250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0" y="0"/>
                  </a:moveTo>
                  <a:lnTo>
                    <a:pt x="49356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9" name="object 339"/>
            <p:cNvSpPr/>
            <p:nvPr/>
          </p:nvSpPr>
          <p:spPr>
            <a:xfrm>
              <a:off x="6885175" y="260716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65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0" name="object 340"/>
            <p:cNvSpPr/>
            <p:nvPr/>
          </p:nvSpPr>
          <p:spPr>
            <a:xfrm>
              <a:off x="6859831" y="2629250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0" y="0"/>
                  </a:moveTo>
                  <a:lnTo>
                    <a:pt x="49356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1" name="object 341"/>
            <p:cNvSpPr/>
            <p:nvPr/>
          </p:nvSpPr>
          <p:spPr>
            <a:xfrm>
              <a:off x="6885175" y="260716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65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2" name="object 342"/>
            <p:cNvSpPr/>
            <p:nvPr/>
          </p:nvSpPr>
          <p:spPr>
            <a:xfrm>
              <a:off x="6859831" y="2629250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0" y="0"/>
                  </a:moveTo>
                  <a:lnTo>
                    <a:pt x="49356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3" name="object 343"/>
            <p:cNvSpPr/>
            <p:nvPr/>
          </p:nvSpPr>
          <p:spPr>
            <a:xfrm>
              <a:off x="6885175" y="260716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65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4" name="object 344"/>
            <p:cNvSpPr/>
            <p:nvPr/>
          </p:nvSpPr>
          <p:spPr>
            <a:xfrm>
              <a:off x="6859831" y="2629250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0" y="0"/>
                  </a:moveTo>
                  <a:lnTo>
                    <a:pt x="49356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5" name="object 345"/>
            <p:cNvSpPr/>
            <p:nvPr/>
          </p:nvSpPr>
          <p:spPr>
            <a:xfrm>
              <a:off x="6885175" y="260716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65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6" name="object 346"/>
            <p:cNvSpPr/>
            <p:nvPr/>
          </p:nvSpPr>
          <p:spPr>
            <a:xfrm>
              <a:off x="6859831" y="2629250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0" y="0"/>
                  </a:moveTo>
                  <a:lnTo>
                    <a:pt x="49356" y="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7" name="object 347"/>
            <p:cNvSpPr/>
            <p:nvPr/>
          </p:nvSpPr>
          <p:spPr>
            <a:xfrm>
              <a:off x="6885175" y="260716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65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8" name="object 348"/>
            <p:cNvSpPr/>
            <p:nvPr/>
          </p:nvSpPr>
          <p:spPr>
            <a:xfrm>
              <a:off x="6859831" y="2629222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0" y="0"/>
                  </a:moveTo>
                  <a:lnTo>
                    <a:pt x="49361" y="0"/>
                  </a:lnTo>
                </a:path>
              </a:pathLst>
            </a:custGeom>
            <a:ln w="9525">
              <a:solidFill>
                <a:srgbClr val="8F15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9" name="object 349"/>
            <p:cNvSpPr/>
            <p:nvPr/>
          </p:nvSpPr>
          <p:spPr>
            <a:xfrm>
              <a:off x="6885179" y="2607166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701"/>
                  </a:lnTo>
                </a:path>
              </a:pathLst>
            </a:custGeom>
            <a:ln w="9525">
              <a:solidFill>
                <a:srgbClr val="8F15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0" name="object 350"/>
            <p:cNvSpPr/>
            <p:nvPr/>
          </p:nvSpPr>
          <p:spPr>
            <a:xfrm>
              <a:off x="6703459" y="4742638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5072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1" name="object 351"/>
            <p:cNvSpPr/>
            <p:nvPr/>
          </p:nvSpPr>
          <p:spPr>
            <a:xfrm>
              <a:off x="6703459" y="4320209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5072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2" name="object 352"/>
            <p:cNvSpPr/>
            <p:nvPr/>
          </p:nvSpPr>
          <p:spPr>
            <a:xfrm>
              <a:off x="6703459" y="3897779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5072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3" name="object 353"/>
            <p:cNvSpPr/>
            <p:nvPr/>
          </p:nvSpPr>
          <p:spPr>
            <a:xfrm>
              <a:off x="6703459" y="3475349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5072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4" name="object 354"/>
            <p:cNvSpPr/>
            <p:nvPr/>
          </p:nvSpPr>
          <p:spPr>
            <a:xfrm>
              <a:off x="6703459" y="3052917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5072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5" name="object 355"/>
            <p:cNvSpPr/>
            <p:nvPr/>
          </p:nvSpPr>
          <p:spPr>
            <a:xfrm>
              <a:off x="6703459" y="2629192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5072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6" name="object 356"/>
            <p:cNvSpPr/>
            <p:nvPr/>
          </p:nvSpPr>
          <p:spPr>
            <a:xfrm>
              <a:off x="6876387" y="4803995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8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7" name="object 357"/>
            <p:cNvSpPr/>
            <p:nvPr/>
          </p:nvSpPr>
          <p:spPr>
            <a:xfrm>
              <a:off x="6754447" y="2627302"/>
              <a:ext cx="0" cy="2176780"/>
            </a:xfrm>
            <a:custGeom>
              <a:avLst/>
              <a:gdLst/>
              <a:ahLst/>
              <a:cxnLst/>
              <a:rect l="l" t="t" r="r" b="b"/>
              <a:pathLst>
                <a:path h="2176779">
                  <a:moveTo>
                    <a:pt x="0" y="0"/>
                  </a:moveTo>
                  <a:lnTo>
                    <a:pt x="1" y="2176647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8" name="object 358"/>
            <p:cNvSpPr/>
            <p:nvPr/>
          </p:nvSpPr>
          <p:spPr>
            <a:xfrm>
              <a:off x="6901213" y="2678781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8010"/>
                  </a:lnTo>
                </a:path>
              </a:pathLst>
            </a:custGeom>
            <a:ln w="9525">
              <a:solidFill>
                <a:srgbClr val="652C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59" name="object 359"/>
          <p:cNvSpPr txBox="1"/>
          <p:nvPr/>
        </p:nvSpPr>
        <p:spPr>
          <a:xfrm>
            <a:off x="6790497" y="4887976"/>
            <a:ext cx="704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0" name="object 360"/>
          <p:cNvSpPr txBox="1"/>
          <p:nvPr/>
        </p:nvSpPr>
        <p:spPr>
          <a:xfrm>
            <a:off x="7812609" y="4887976"/>
            <a:ext cx="704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1" name="object 361"/>
          <p:cNvSpPr txBox="1"/>
          <p:nvPr/>
        </p:nvSpPr>
        <p:spPr>
          <a:xfrm>
            <a:off x="8160503" y="4887976"/>
            <a:ext cx="704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62" name="object 362"/>
          <p:cNvGrpSpPr/>
          <p:nvPr/>
        </p:nvGrpSpPr>
        <p:grpSpPr>
          <a:xfrm>
            <a:off x="6837374" y="5041844"/>
            <a:ext cx="116205" cy="182880"/>
            <a:chOff x="6837374" y="5041844"/>
            <a:chExt cx="116205" cy="182880"/>
          </a:xfrm>
        </p:grpSpPr>
        <p:sp>
          <p:nvSpPr>
            <p:cNvPr id="363" name="object 363"/>
            <p:cNvSpPr/>
            <p:nvPr/>
          </p:nvSpPr>
          <p:spPr>
            <a:xfrm>
              <a:off x="6843724" y="5134442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4">
                  <a:moveTo>
                    <a:pt x="0" y="0"/>
                  </a:moveTo>
                  <a:lnTo>
                    <a:pt x="109423" y="0"/>
                  </a:lnTo>
                </a:path>
              </a:pathLst>
            </a:custGeom>
            <a:ln w="12701">
              <a:solidFill>
                <a:srgbClr val="6F6F6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64" name="object 364"/>
            <p:cNvSpPr/>
            <p:nvPr/>
          </p:nvSpPr>
          <p:spPr>
            <a:xfrm>
              <a:off x="6843724" y="5041844"/>
              <a:ext cx="0" cy="182880"/>
            </a:xfrm>
            <a:custGeom>
              <a:avLst/>
              <a:gdLst/>
              <a:ahLst/>
              <a:cxnLst/>
              <a:rect l="l" t="t" r="r" b="b"/>
              <a:pathLst>
                <a:path h="182879">
                  <a:moveTo>
                    <a:pt x="0" y="0"/>
                  </a:moveTo>
                  <a:lnTo>
                    <a:pt x="1" y="182880"/>
                  </a:lnTo>
                </a:path>
              </a:pathLst>
            </a:custGeom>
            <a:ln w="12700">
              <a:solidFill>
                <a:srgbClr val="6F6F6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65" name="object 365"/>
          <p:cNvGrpSpPr/>
          <p:nvPr/>
        </p:nvGrpSpPr>
        <p:grpSpPr>
          <a:xfrm>
            <a:off x="7662140" y="5051370"/>
            <a:ext cx="102870" cy="182880"/>
            <a:chOff x="7662140" y="5051370"/>
            <a:chExt cx="102870" cy="182880"/>
          </a:xfrm>
        </p:grpSpPr>
        <p:sp>
          <p:nvSpPr>
            <p:cNvPr id="366" name="object 366"/>
            <p:cNvSpPr/>
            <p:nvPr/>
          </p:nvSpPr>
          <p:spPr>
            <a:xfrm>
              <a:off x="7662140" y="5134442"/>
              <a:ext cx="96520" cy="0"/>
            </a:xfrm>
            <a:custGeom>
              <a:avLst/>
              <a:gdLst/>
              <a:ahLst/>
              <a:cxnLst/>
              <a:rect l="l" t="t" r="r" b="b"/>
              <a:pathLst>
                <a:path w="96520">
                  <a:moveTo>
                    <a:pt x="0" y="0"/>
                  </a:moveTo>
                  <a:lnTo>
                    <a:pt x="95982" y="0"/>
                  </a:lnTo>
                </a:path>
              </a:pathLst>
            </a:custGeom>
            <a:ln w="12701">
              <a:solidFill>
                <a:srgbClr val="6F6F6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67" name="object 367"/>
            <p:cNvSpPr/>
            <p:nvPr/>
          </p:nvSpPr>
          <p:spPr>
            <a:xfrm>
              <a:off x="7758123" y="5051370"/>
              <a:ext cx="0" cy="182880"/>
            </a:xfrm>
            <a:custGeom>
              <a:avLst/>
              <a:gdLst/>
              <a:ahLst/>
              <a:cxnLst/>
              <a:rect l="l" t="t" r="r" b="b"/>
              <a:pathLst>
                <a:path h="182879">
                  <a:moveTo>
                    <a:pt x="0" y="0"/>
                  </a:moveTo>
                  <a:lnTo>
                    <a:pt x="1" y="182880"/>
                  </a:lnTo>
                </a:path>
              </a:pathLst>
            </a:custGeom>
            <a:ln w="12700">
              <a:solidFill>
                <a:srgbClr val="6F6F6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68" name="object 368"/>
          <p:cNvSpPr txBox="1"/>
          <p:nvPr/>
        </p:nvSpPr>
        <p:spPr>
          <a:xfrm>
            <a:off x="6532584" y="3427984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60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9" name="object 369"/>
          <p:cNvSpPr txBox="1"/>
          <p:nvPr/>
        </p:nvSpPr>
        <p:spPr>
          <a:xfrm>
            <a:off x="6532584" y="4275327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0" name="object 370"/>
          <p:cNvSpPr txBox="1"/>
          <p:nvPr/>
        </p:nvSpPr>
        <p:spPr>
          <a:xfrm>
            <a:off x="6532584" y="3007359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80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1" name="object 371"/>
          <p:cNvSpPr txBox="1"/>
          <p:nvPr/>
        </p:nvSpPr>
        <p:spPr>
          <a:xfrm>
            <a:off x="6532584" y="3851655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2" name="object 372"/>
          <p:cNvSpPr txBox="1"/>
          <p:nvPr/>
        </p:nvSpPr>
        <p:spPr>
          <a:xfrm>
            <a:off x="6577034" y="4699000"/>
            <a:ext cx="704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3" name="object 373"/>
          <p:cNvSpPr txBox="1"/>
          <p:nvPr/>
        </p:nvSpPr>
        <p:spPr>
          <a:xfrm>
            <a:off x="6489151" y="2583688"/>
            <a:ext cx="15875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74" name="object 374"/>
          <p:cNvGrpSpPr/>
          <p:nvPr/>
        </p:nvGrpSpPr>
        <p:grpSpPr>
          <a:xfrm>
            <a:off x="6767514" y="2613014"/>
            <a:ext cx="4455795" cy="1737995"/>
            <a:chOff x="6767514" y="2613014"/>
            <a:chExt cx="4455795" cy="1737995"/>
          </a:xfrm>
        </p:grpSpPr>
        <p:sp>
          <p:nvSpPr>
            <p:cNvPr id="375" name="object 375"/>
            <p:cNvSpPr/>
            <p:nvPr/>
          </p:nvSpPr>
          <p:spPr>
            <a:xfrm>
              <a:off x="6781808" y="2627302"/>
              <a:ext cx="4427220" cy="1593850"/>
            </a:xfrm>
            <a:custGeom>
              <a:avLst/>
              <a:gdLst/>
              <a:ahLst/>
              <a:cxnLst/>
              <a:rect l="l" t="t" r="r" b="b"/>
              <a:pathLst>
                <a:path w="4427220" h="1593850">
                  <a:moveTo>
                    <a:pt x="0" y="0"/>
                  </a:moveTo>
                  <a:lnTo>
                    <a:pt x="5162" y="0"/>
                  </a:lnTo>
                  <a:lnTo>
                    <a:pt x="29684" y="0"/>
                  </a:lnTo>
                  <a:lnTo>
                    <a:pt x="29684" y="15994"/>
                  </a:lnTo>
                  <a:lnTo>
                    <a:pt x="108412" y="15994"/>
                  </a:lnTo>
                  <a:lnTo>
                    <a:pt x="108412" y="30759"/>
                  </a:lnTo>
                  <a:lnTo>
                    <a:pt x="210372" y="30759"/>
                  </a:lnTo>
                  <a:lnTo>
                    <a:pt x="220698" y="30759"/>
                  </a:lnTo>
                  <a:lnTo>
                    <a:pt x="220698" y="45523"/>
                  </a:lnTo>
                  <a:lnTo>
                    <a:pt x="231022" y="45523"/>
                  </a:lnTo>
                  <a:lnTo>
                    <a:pt x="231022" y="60288"/>
                  </a:lnTo>
                  <a:lnTo>
                    <a:pt x="236185" y="60288"/>
                  </a:lnTo>
                  <a:lnTo>
                    <a:pt x="236185" y="76284"/>
                  </a:lnTo>
                  <a:lnTo>
                    <a:pt x="312332" y="76284"/>
                  </a:lnTo>
                  <a:lnTo>
                    <a:pt x="360086" y="76284"/>
                  </a:lnTo>
                  <a:lnTo>
                    <a:pt x="360086" y="91048"/>
                  </a:lnTo>
                  <a:lnTo>
                    <a:pt x="401385" y="91048"/>
                  </a:lnTo>
                  <a:lnTo>
                    <a:pt x="401385" y="107044"/>
                  </a:lnTo>
                  <a:lnTo>
                    <a:pt x="411711" y="107044"/>
                  </a:lnTo>
                  <a:lnTo>
                    <a:pt x="411711" y="121808"/>
                  </a:lnTo>
                  <a:lnTo>
                    <a:pt x="422036" y="121808"/>
                  </a:lnTo>
                  <a:lnTo>
                    <a:pt x="427199" y="121808"/>
                  </a:lnTo>
                  <a:lnTo>
                    <a:pt x="427199" y="136573"/>
                  </a:lnTo>
                  <a:lnTo>
                    <a:pt x="436232" y="136573"/>
                  </a:lnTo>
                  <a:lnTo>
                    <a:pt x="549808" y="136573"/>
                  </a:lnTo>
                  <a:lnTo>
                    <a:pt x="575621" y="136573"/>
                  </a:lnTo>
                  <a:lnTo>
                    <a:pt x="575621" y="152567"/>
                  </a:lnTo>
                  <a:lnTo>
                    <a:pt x="625955" y="152567"/>
                  </a:lnTo>
                  <a:lnTo>
                    <a:pt x="632409" y="152567"/>
                  </a:lnTo>
                  <a:lnTo>
                    <a:pt x="632409" y="167333"/>
                  </a:lnTo>
                  <a:lnTo>
                    <a:pt x="647896" y="167333"/>
                  </a:lnTo>
                  <a:lnTo>
                    <a:pt x="647896" y="183327"/>
                  </a:lnTo>
                  <a:lnTo>
                    <a:pt x="653059" y="183327"/>
                  </a:lnTo>
                  <a:lnTo>
                    <a:pt x="653059" y="214087"/>
                  </a:lnTo>
                  <a:lnTo>
                    <a:pt x="668546" y="214087"/>
                  </a:lnTo>
                  <a:lnTo>
                    <a:pt x="684034" y="214087"/>
                  </a:lnTo>
                  <a:lnTo>
                    <a:pt x="689197" y="214087"/>
                  </a:lnTo>
                  <a:lnTo>
                    <a:pt x="689197" y="230082"/>
                  </a:lnTo>
                  <a:lnTo>
                    <a:pt x="771797" y="230082"/>
                  </a:lnTo>
                  <a:lnTo>
                    <a:pt x="771797" y="247307"/>
                  </a:lnTo>
                  <a:lnTo>
                    <a:pt x="807935" y="247307"/>
                  </a:lnTo>
                  <a:lnTo>
                    <a:pt x="807935" y="262072"/>
                  </a:lnTo>
                  <a:lnTo>
                    <a:pt x="828584" y="262072"/>
                  </a:lnTo>
                  <a:lnTo>
                    <a:pt x="828584" y="279297"/>
                  </a:lnTo>
                  <a:lnTo>
                    <a:pt x="869884" y="279297"/>
                  </a:lnTo>
                  <a:lnTo>
                    <a:pt x="869884" y="327283"/>
                  </a:lnTo>
                  <a:lnTo>
                    <a:pt x="875047" y="327283"/>
                  </a:lnTo>
                  <a:lnTo>
                    <a:pt x="875047" y="342047"/>
                  </a:lnTo>
                  <a:lnTo>
                    <a:pt x="880209" y="342047"/>
                  </a:lnTo>
                  <a:lnTo>
                    <a:pt x="885372" y="342047"/>
                  </a:lnTo>
                  <a:lnTo>
                    <a:pt x="890535" y="342047"/>
                  </a:lnTo>
                  <a:lnTo>
                    <a:pt x="890535" y="359273"/>
                  </a:lnTo>
                  <a:lnTo>
                    <a:pt x="894407" y="359273"/>
                  </a:lnTo>
                  <a:lnTo>
                    <a:pt x="894407" y="375268"/>
                  </a:lnTo>
                  <a:lnTo>
                    <a:pt x="939578" y="375268"/>
                  </a:lnTo>
                  <a:lnTo>
                    <a:pt x="951194" y="375268"/>
                  </a:lnTo>
                  <a:lnTo>
                    <a:pt x="951194" y="408488"/>
                  </a:lnTo>
                  <a:lnTo>
                    <a:pt x="1122849" y="408488"/>
                  </a:lnTo>
                  <a:lnTo>
                    <a:pt x="1122849" y="424484"/>
                  </a:lnTo>
                  <a:lnTo>
                    <a:pt x="1131883" y="424484"/>
                  </a:lnTo>
                  <a:lnTo>
                    <a:pt x="1131883" y="440478"/>
                  </a:lnTo>
                  <a:lnTo>
                    <a:pt x="1152533" y="440478"/>
                  </a:lnTo>
                  <a:lnTo>
                    <a:pt x="1157696" y="440478"/>
                  </a:lnTo>
                  <a:lnTo>
                    <a:pt x="1162859" y="440478"/>
                  </a:lnTo>
                  <a:lnTo>
                    <a:pt x="1162859" y="473699"/>
                  </a:lnTo>
                  <a:lnTo>
                    <a:pt x="1188671" y="473699"/>
                  </a:lnTo>
                  <a:lnTo>
                    <a:pt x="1193834" y="473699"/>
                  </a:lnTo>
                  <a:lnTo>
                    <a:pt x="1193834" y="591817"/>
                  </a:lnTo>
                  <a:lnTo>
                    <a:pt x="1198995" y="591817"/>
                  </a:lnTo>
                  <a:lnTo>
                    <a:pt x="1198995" y="626268"/>
                  </a:lnTo>
                  <a:lnTo>
                    <a:pt x="1214483" y="626268"/>
                  </a:lnTo>
                  <a:lnTo>
                    <a:pt x="1219646" y="626268"/>
                  </a:lnTo>
                  <a:lnTo>
                    <a:pt x="1219646" y="644723"/>
                  </a:lnTo>
                  <a:lnTo>
                    <a:pt x="1229971" y="644723"/>
                  </a:lnTo>
                  <a:lnTo>
                    <a:pt x="1229971" y="660719"/>
                  </a:lnTo>
                  <a:lnTo>
                    <a:pt x="1235133" y="660719"/>
                  </a:lnTo>
                  <a:lnTo>
                    <a:pt x="1235133" y="679174"/>
                  </a:lnTo>
                  <a:lnTo>
                    <a:pt x="1240296" y="679174"/>
                  </a:lnTo>
                  <a:lnTo>
                    <a:pt x="1253202" y="679174"/>
                  </a:lnTo>
                  <a:lnTo>
                    <a:pt x="1255783" y="679174"/>
                  </a:lnTo>
                  <a:lnTo>
                    <a:pt x="1255783" y="696400"/>
                  </a:lnTo>
                  <a:lnTo>
                    <a:pt x="1297084" y="696400"/>
                  </a:lnTo>
                  <a:lnTo>
                    <a:pt x="1297084" y="732080"/>
                  </a:lnTo>
                  <a:lnTo>
                    <a:pt x="1404207" y="732080"/>
                  </a:lnTo>
                  <a:lnTo>
                    <a:pt x="1404207" y="749306"/>
                  </a:lnTo>
                  <a:lnTo>
                    <a:pt x="1502294" y="749306"/>
                  </a:lnTo>
                  <a:lnTo>
                    <a:pt x="1502294" y="767762"/>
                  </a:lnTo>
                  <a:lnTo>
                    <a:pt x="1507456" y="767762"/>
                  </a:lnTo>
                  <a:lnTo>
                    <a:pt x="1507456" y="783757"/>
                  </a:lnTo>
                  <a:lnTo>
                    <a:pt x="1524234" y="783757"/>
                  </a:lnTo>
                  <a:lnTo>
                    <a:pt x="1524234" y="820669"/>
                  </a:lnTo>
                  <a:lnTo>
                    <a:pt x="1566825" y="820669"/>
                  </a:lnTo>
                  <a:lnTo>
                    <a:pt x="1708795" y="820669"/>
                  </a:lnTo>
                  <a:lnTo>
                    <a:pt x="1708795" y="837894"/>
                  </a:lnTo>
                  <a:lnTo>
                    <a:pt x="1739770" y="837894"/>
                  </a:lnTo>
                  <a:lnTo>
                    <a:pt x="1739770" y="856349"/>
                  </a:lnTo>
                  <a:lnTo>
                    <a:pt x="1821079" y="856349"/>
                  </a:lnTo>
                  <a:lnTo>
                    <a:pt x="1821079" y="872345"/>
                  </a:lnTo>
                  <a:lnTo>
                    <a:pt x="1832696" y="872345"/>
                  </a:lnTo>
                  <a:lnTo>
                    <a:pt x="1832696" y="890800"/>
                  </a:lnTo>
                  <a:lnTo>
                    <a:pt x="1862380" y="890800"/>
                  </a:lnTo>
                  <a:lnTo>
                    <a:pt x="1867543" y="890800"/>
                  </a:lnTo>
                  <a:lnTo>
                    <a:pt x="1867543" y="909257"/>
                  </a:lnTo>
                  <a:lnTo>
                    <a:pt x="1880449" y="909257"/>
                  </a:lnTo>
                  <a:lnTo>
                    <a:pt x="1919168" y="909257"/>
                  </a:lnTo>
                  <a:lnTo>
                    <a:pt x="1929493" y="909257"/>
                  </a:lnTo>
                  <a:lnTo>
                    <a:pt x="1929493" y="927712"/>
                  </a:lnTo>
                  <a:lnTo>
                    <a:pt x="2115343" y="927712"/>
                  </a:lnTo>
                  <a:lnTo>
                    <a:pt x="2115343" y="946168"/>
                  </a:lnTo>
                  <a:lnTo>
                    <a:pt x="2177294" y="946168"/>
                  </a:lnTo>
                  <a:lnTo>
                    <a:pt x="2177294" y="963393"/>
                  </a:lnTo>
                  <a:lnTo>
                    <a:pt x="2192781" y="963393"/>
                  </a:lnTo>
                  <a:lnTo>
                    <a:pt x="2203106" y="963393"/>
                  </a:lnTo>
                  <a:lnTo>
                    <a:pt x="2203106" y="981850"/>
                  </a:lnTo>
                  <a:lnTo>
                    <a:pt x="2213431" y="981850"/>
                  </a:lnTo>
                  <a:lnTo>
                    <a:pt x="2213431" y="1000306"/>
                  </a:lnTo>
                  <a:lnTo>
                    <a:pt x="2228918" y="1000306"/>
                  </a:lnTo>
                  <a:lnTo>
                    <a:pt x="2239244" y="1000306"/>
                  </a:lnTo>
                  <a:lnTo>
                    <a:pt x="2239244" y="1018761"/>
                  </a:lnTo>
                  <a:lnTo>
                    <a:pt x="2275382" y="1018761"/>
                  </a:lnTo>
                  <a:lnTo>
                    <a:pt x="2275382" y="1075360"/>
                  </a:lnTo>
                  <a:lnTo>
                    <a:pt x="2279254" y="1075360"/>
                  </a:lnTo>
                  <a:lnTo>
                    <a:pt x="2279254" y="1092584"/>
                  </a:lnTo>
                  <a:lnTo>
                    <a:pt x="2284416" y="1092584"/>
                  </a:lnTo>
                  <a:lnTo>
                    <a:pt x="2284416" y="1112271"/>
                  </a:lnTo>
                  <a:lnTo>
                    <a:pt x="2311519" y="1112271"/>
                  </a:lnTo>
                  <a:lnTo>
                    <a:pt x="2311519" y="1131957"/>
                  </a:lnTo>
                  <a:lnTo>
                    <a:pt x="2506405" y="1131957"/>
                  </a:lnTo>
                  <a:lnTo>
                    <a:pt x="2506405" y="1149182"/>
                  </a:lnTo>
                  <a:lnTo>
                    <a:pt x="2619980" y="1149182"/>
                  </a:lnTo>
                  <a:lnTo>
                    <a:pt x="2619980" y="1168869"/>
                  </a:lnTo>
                  <a:lnTo>
                    <a:pt x="2645792" y="1168869"/>
                  </a:lnTo>
                  <a:lnTo>
                    <a:pt x="2645792" y="1186094"/>
                  </a:lnTo>
                  <a:lnTo>
                    <a:pt x="2671605" y="1186094"/>
                  </a:lnTo>
                  <a:lnTo>
                    <a:pt x="2671605" y="1205781"/>
                  </a:lnTo>
                  <a:lnTo>
                    <a:pt x="2681931" y="1205781"/>
                  </a:lnTo>
                  <a:lnTo>
                    <a:pt x="2681931" y="1223006"/>
                  </a:lnTo>
                  <a:lnTo>
                    <a:pt x="2697417" y="1223006"/>
                  </a:lnTo>
                  <a:lnTo>
                    <a:pt x="2702580" y="1223006"/>
                  </a:lnTo>
                  <a:lnTo>
                    <a:pt x="2702580" y="1243923"/>
                  </a:lnTo>
                  <a:lnTo>
                    <a:pt x="2707743" y="1243923"/>
                  </a:lnTo>
                  <a:lnTo>
                    <a:pt x="2707743" y="1263609"/>
                  </a:lnTo>
                  <a:lnTo>
                    <a:pt x="2712905" y="1263609"/>
                  </a:lnTo>
                  <a:lnTo>
                    <a:pt x="2723230" y="1263609"/>
                  </a:lnTo>
                  <a:lnTo>
                    <a:pt x="2733555" y="1263609"/>
                  </a:lnTo>
                  <a:lnTo>
                    <a:pt x="2733555" y="1285755"/>
                  </a:lnTo>
                  <a:lnTo>
                    <a:pt x="2737427" y="1285755"/>
                  </a:lnTo>
                  <a:lnTo>
                    <a:pt x="2737427" y="1309134"/>
                  </a:lnTo>
                  <a:lnTo>
                    <a:pt x="2742590" y="1309134"/>
                  </a:lnTo>
                  <a:lnTo>
                    <a:pt x="2820027" y="1309134"/>
                  </a:lnTo>
                  <a:lnTo>
                    <a:pt x="3140104" y="1309134"/>
                  </a:lnTo>
                  <a:lnTo>
                    <a:pt x="3140104" y="1339893"/>
                  </a:lnTo>
                  <a:lnTo>
                    <a:pt x="3145267" y="1339893"/>
                  </a:lnTo>
                  <a:lnTo>
                    <a:pt x="3160755" y="1339893"/>
                  </a:lnTo>
                  <a:lnTo>
                    <a:pt x="3165917" y="1339893"/>
                  </a:lnTo>
                  <a:lnTo>
                    <a:pt x="3171079" y="1339893"/>
                  </a:lnTo>
                  <a:lnTo>
                    <a:pt x="3171079" y="1387878"/>
                  </a:lnTo>
                  <a:lnTo>
                    <a:pt x="4040964" y="1387878"/>
                  </a:lnTo>
                  <a:lnTo>
                    <a:pt x="4040964" y="1593353"/>
                  </a:lnTo>
                  <a:lnTo>
                    <a:pt x="4073231" y="1593353"/>
                  </a:lnTo>
                  <a:lnTo>
                    <a:pt x="4215200" y="1593353"/>
                  </a:lnTo>
                  <a:lnTo>
                    <a:pt x="4388143" y="1593353"/>
                  </a:lnTo>
                  <a:lnTo>
                    <a:pt x="4426863" y="1593353"/>
                  </a:lnTo>
                </a:path>
              </a:pathLst>
            </a:custGeom>
            <a:ln w="28575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6" name="object 376"/>
            <p:cNvSpPr/>
            <p:nvPr/>
          </p:nvSpPr>
          <p:spPr>
            <a:xfrm>
              <a:off x="6781802" y="2627302"/>
              <a:ext cx="4076065" cy="1709420"/>
            </a:xfrm>
            <a:custGeom>
              <a:avLst/>
              <a:gdLst/>
              <a:ahLst/>
              <a:cxnLst/>
              <a:rect l="l" t="t" r="r" b="b"/>
              <a:pathLst>
                <a:path w="4076065" h="1709420">
                  <a:moveTo>
                    <a:pt x="0" y="0"/>
                  </a:moveTo>
                  <a:lnTo>
                    <a:pt x="5160" y="0"/>
                  </a:lnTo>
                  <a:lnTo>
                    <a:pt x="215450" y="0"/>
                  </a:lnTo>
                  <a:lnTo>
                    <a:pt x="256733" y="0"/>
                  </a:lnTo>
                  <a:lnTo>
                    <a:pt x="256733" y="29529"/>
                  </a:lnTo>
                  <a:lnTo>
                    <a:pt x="312209" y="29529"/>
                  </a:lnTo>
                  <a:lnTo>
                    <a:pt x="365104" y="29529"/>
                  </a:lnTo>
                  <a:lnTo>
                    <a:pt x="365104" y="56597"/>
                  </a:lnTo>
                  <a:lnTo>
                    <a:pt x="375424" y="56597"/>
                  </a:lnTo>
                  <a:lnTo>
                    <a:pt x="406387" y="56597"/>
                  </a:lnTo>
                  <a:lnTo>
                    <a:pt x="406387" y="84896"/>
                  </a:lnTo>
                  <a:lnTo>
                    <a:pt x="432189" y="84896"/>
                  </a:lnTo>
                  <a:lnTo>
                    <a:pt x="432189" y="113195"/>
                  </a:lnTo>
                  <a:lnTo>
                    <a:pt x="452832" y="113195"/>
                  </a:lnTo>
                  <a:lnTo>
                    <a:pt x="452832" y="141495"/>
                  </a:lnTo>
                  <a:lnTo>
                    <a:pt x="561202" y="141495"/>
                  </a:lnTo>
                  <a:lnTo>
                    <a:pt x="625708" y="141495"/>
                  </a:lnTo>
                  <a:lnTo>
                    <a:pt x="632159" y="141495"/>
                  </a:lnTo>
                  <a:lnTo>
                    <a:pt x="632159" y="169793"/>
                  </a:lnTo>
                  <a:lnTo>
                    <a:pt x="652800" y="169793"/>
                  </a:lnTo>
                  <a:lnTo>
                    <a:pt x="652800" y="199323"/>
                  </a:lnTo>
                  <a:lnTo>
                    <a:pt x="688924" y="199323"/>
                  </a:lnTo>
                  <a:lnTo>
                    <a:pt x="838578" y="199323"/>
                  </a:lnTo>
                  <a:lnTo>
                    <a:pt x="838578" y="227621"/>
                  </a:lnTo>
                  <a:lnTo>
                    <a:pt x="843738" y="227621"/>
                  </a:lnTo>
                  <a:lnTo>
                    <a:pt x="843738" y="257151"/>
                  </a:lnTo>
                  <a:lnTo>
                    <a:pt x="859220" y="257151"/>
                  </a:lnTo>
                  <a:lnTo>
                    <a:pt x="864380" y="257151"/>
                  </a:lnTo>
                  <a:lnTo>
                    <a:pt x="864380" y="287910"/>
                  </a:lnTo>
                  <a:lnTo>
                    <a:pt x="869540" y="287910"/>
                  </a:lnTo>
                  <a:lnTo>
                    <a:pt x="869540" y="408488"/>
                  </a:lnTo>
                  <a:lnTo>
                    <a:pt x="874701" y="408488"/>
                  </a:lnTo>
                  <a:lnTo>
                    <a:pt x="874701" y="438017"/>
                  </a:lnTo>
                  <a:lnTo>
                    <a:pt x="885022" y="438017"/>
                  </a:lnTo>
                  <a:lnTo>
                    <a:pt x="885022" y="470007"/>
                  </a:lnTo>
                  <a:lnTo>
                    <a:pt x="890183" y="470007"/>
                  </a:lnTo>
                  <a:lnTo>
                    <a:pt x="890183" y="499537"/>
                  </a:lnTo>
                  <a:lnTo>
                    <a:pt x="899214" y="499537"/>
                  </a:lnTo>
                  <a:lnTo>
                    <a:pt x="899214" y="529067"/>
                  </a:lnTo>
                  <a:lnTo>
                    <a:pt x="939206" y="529067"/>
                  </a:lnTo>
                  <a:lnTo>
                    <a:pt x="955979" y="529067"/>
                  </a:lnTo>
                  <a:lnTo>
                    <a:pt x="955979" y="559826"/>
                  </a:lnTo>
                  <a:lnTo>
                    <a:pt x="1002423" y="559826"/>
                  </a:lnTo>
                  <a:lnTo>
                    <a:pt x="1065640" y="559826"/>
                  </a:lnTo>
                  <a:lnTo>
                    <a:pt x="1065640" y="590586"/>
                  </a:lnTo>
                  <a:lnTo>
                    <a:pt x="1079830" y="590586"/>
                  </a:lnTo>
                  <a:lnTo>
                    <a:pt x="1079830" y="621346"/>
                  </a:lnTo>
                  <a:lnTo>
                    <a:pt x="1157238" y="621346"/>
                  </a:lnTo>
                  <a:lnTo>
                    <a:pt x="1157238" y="682865"/>
                  </a:lnTo>
                  <a:lnTo>
                    <a:pt x="1183040" y="682865"/>
                  </a:lnTo>
                  <a:lnTo>
                    <a:pt x="1183040" y="713625"/>
                  </a:lnTo>
                  <a:lnTo>
                    <a:pt x="1188201" y="713625"/>
                  </a:lnTo>
                  <a:lnTo>
                    <a:pt x="1188201" y="805904"/>
                  </a:lnTo>
                  <a:lnTo>
                    <a:pt x="1193362" y="805904"/>
                  </a:lnTo>
                  <a:lnTo>
                    <a:pt x="1193362" y="836663"/>
                  </a:lnTo>
                  <a:lnTo>
                    <a:pt x="1208843" y="836663"/>
                  </a:lnTo>
                  <a:lnTo>
                    <a:pt x="1208843" y="898183"/>
                  </a:lnTo>
                  <a:lnTo>
                    <a:pt x="1219164" y="898183"/>
                  </a:lnTo>
                  <a:lnTo>
                    <a:pt x="1219164" y="928942"/>
                  </a:lnTo>
                  <a:lnTo>
                    <a:pt x="1229484" y="928942"/>
                  </a:lnTo>
                  <a:lnTo>
                    <a:pt x="1229484" y="990462"/>
                  </a:lnTo>
                  <a:lnTo>
                    <a:pt x="1239806" y="990462"/>
                  </a:lnTo>
                  <a:lnTo>
                    <a:pt x="1252707" y="990462"/>
                  </a:lnTo>
                  <a:lnTo>
                    <a:pt x="1301731" y="990462"/>
                  </a:lnTo>
                  <a:lnTo>
                    <a:pt x="1301731" y="1022452"/>
                  </a:lnTo>
                  <a:lnTo>
                    <a:pt x="1337854" y="1022452"/>
                  </a:lnTo>
                  <a:lnTo>
                    <a:pt x="1337854" y="1053213"/>
                  </a:lnTo>
                  <a:lnTo>
                    <a:pt x="1441064" y="1053213"/>
                  </a:lnTo>
                  <a:lnTo>
                    <a:pt x="1491380" y="1053213"/>
                  </a:lnTo>
                  <a:lnTo>
                    <a:pt x="1491380" y="1087663"/>
                  </a:lnTo>
                  <a:lnTo>
                    <a:pt x="1517182" y="1087663"/>
                  </a:lnTo>
                  <a:lnTo>
                    <a:pt x="1517182" y="1119653"/>
                  </a:lnTo>
                  <a:lnTo>
                    <a:pt x="1523632" y="1119653"/>
                  </a:lnTo>
                  <a:lnTo>
                    <a:pt x="1523632" y="1152873"/>
                  </a:lnTo>
                  <a:lnTo>
                    <a:pt x="1528792" y="1152873"/>
                  </a:lnTo>
                  <a:lnTo>
                    <a:pt x="1528792" y="1218084"/>
                  </a:lnTo>
                  <a:lnTo>
                    <a:pt x="1533953" y="1218084"/>
                  </a:lnTo>
                  <a:lnTo>
                    <a:pt x="1533953" y="1251304"/>
                  </a:lnTo>
                  <a:lnTo>
                    <a:pt x="1537823" y="1251304"/>
                  </a:lnTo>
                  <a:lnTo>
                    <a:pt x="1537823" y="1283294"/>
                  </a:lnTo>
                  <a:lnTo>
                    <a:pt x="1566205" y="1283294"/>
                  </a:lnTo>
                  <a:lnTo>
                    <a:pt x="1651354" y="1283294"/>
                  </a:lnTo>
                  <a:lnTo>
                    <a:pt x="1651354" y="1316515"/>
                  </a:lnTo>
                  <a:lnTo>
                    <a:pt x="1837131" y="1316515"/>
                  </a:lnTo>
                  <a:lnTo>
                    <a:pt x="1837131" y="1349735"/>
                  </a:lnTo>
                  <a:lnTo>
                    <a:pt x="1847452" y="1349735"/>
                  </a:lnTo>
                  <a:lnTo>
                    <a:pt x="1847452" y="1382956"/>
                  </a:lnTo>
                  <a:lnTo>
                    <a:pt x="1879705" y="1382956"/>
                  </a:lnTo>
                  <a:lnTo>
                    <a:pt x="2140309" y="1382956"/>
                  </a:lnTo>
                  <a:lnTo>
                    <a:pt x="2191913" y="1382956"/>
                  </a:lnTo>
                  <a:lnTo>
                    <a:pt x="2253840" y="1382956"/>
                  </a:lnTo>
                  <a:lnTo>
                    <a:pt x="2253840" y="1417407"/>
                  </a:lnTo>
                  <a:lnTo>
                    <a:pt x="2259000" y="1417407"/>
                  </a:lnTo>
                  <a:lnTo>
                    <a:pt x="2259000" y="1451858"/>
                  </a:lnTo>
                  <a:lnTo>
                    <a:pt x="2264161" y="1451858"/>
                  </a:lnTo>
                  <a:lnTo>
                    <a:pt x="2264161" y="1486309"/>
                  </a:lnTo>
                  <a:lnTo>
                    <a:pt x="2269322" y="1486309"/>
                  </a:lnTo>
                  <a:lnTo>
                    <a:pt x="2269322" y="1521990"/>
                  </a:lnTo>
                  <a:lnTo>
                    <a:pt x="2320926" y="1521990"/>
                  </a:lnTo>
                  <a:lnTo>
                    <a:pt x="2320926" y="1555211"/>
                  </a:lnTo>
                  <a:lnTo>
                    <a:pt x="2505413" y="1555211"/>
                  </a:lnTo>
                  <a:lnTo>
                    <a:pt x="2603463" y="1555211"/>
                  </a:lnTo>
                  <a:lnTo>
                    <a:pt x="2680870" y="1555211"/>
                  </a:lnTo>
                  <a:lnTo>
                    <a:pt x="2680870" y="1593353"/>
                  </a:lnTo>
                  <a:lnTo>
                    <a:pt x="2689901" y="1593353"/>
                  </a:lnTo>
                  <a:lnTo>
                    <a:pt x="2706672" y="1593353"/>
                  </a:lnTo>
                  <a:lnTo>
                    <a:pt x="2706672" y="1633955"/>
                  </a:lnTo>
                  <a:lnTo>
                    <a:pt x="3211109" y="1633955"/>
                  </a:lnTo>
                  <a:lnTo>
                    <a:pt x="3211109" y="1709009"/>
                  </a:lnTo>
                  <a:lnTo>
                    <a:pt x="4071620" y="1709009"/>
                  </a:lnTo>
                  <a:lnTo>
                    <a:pt x="4075490" y="1709009"/>
                  </a:lnTo>
                </a:path>
              </a:pathLst>
            </a:custGeom>
            <a:ln w="28575">
              <a:solidFill>
                <a:srgbClr val="196B2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77" name="object 377"/>
          <p:cNvSpPr txBox="1"/>
          <p:nvPr/>
        </p:nvSpPr>
        <p:spPr>
          <a:xfrm>
            <a:off x="10890055" y="4015232"/>
            <a:ext cx="8280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75" normalizeH="0" baseline="0" noProof="0" dirty="0">
                <a:ln>
                  <a:noFill/>
                </a:ln>
                <a:solidFill>
                  <a:srgbClr val="984B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Dosta</a:t>
            </a:r>
            <a:r>
              <a:rPr kumimoji="0" sz="900" b="1" i="0" u="none" strike="noStrike" kern="1200" cap="none" spc="-40" normalizeH="0" baseline="0" noProof="0" dirty="0">
                <a:ln>
                  <a:noFill/>
                </a:ln>
                <a:solidFill>
                  <a:srgbClr val="984B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srgbClr val="984B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900" b="1" i="0" u="none" strike="noStrike" kern="1200" cap="none" spc="-40" normalizeH="0" baseline="0" noProof="0" dirty="0">
                <a:ln>
                  <a:noFill/>
                </a:ln>
                <a:solidFill>
                  <a:srgbClr val="984B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50" normalizeH="0" baseline="0" noProof="0" dirty="0">
                <a:ln>
                  <a:noFill/>
                </a:ln>
                <a:solidFill>
                  <a:srgbClr val="984B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nira</a:t>
            </a:r>
            <a:r>
              <a:rPr kumimoji="0" sz="900" b="1" i="0" u="none" strike="noStrike" kern="1200" cap="none" spc="-35" normalizeH="0" baseline="0" noProof="0" dirty="0">
                <a:ln>
                  <a:noFill/>
                </a:ln>
                <a:solidFill>
                  <a:srgbClr val="984B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srgbClr val="984B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900" b="1" i="0" u="none" strike="noStrike" kern="1200" cap="none" spc="-35" normalizeH="0" baseline="0" noProof="0" dirty="0">
                <a:ln>
                  <a:noFill/>
                </a:ln>
                <a:solidFill>
                  <a:srgbClr val="984B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100" normalizeH="0" baseline="0" noProof="0" dirty="0">
                <a:ln>
                  <a:noFill/>
                </a:ln>
                <a:solidFill>
                  <a:srgbClr val="984B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8" name="object 378"/>
          <p:cNvSpPr txBox="1"/>
          <p:nvPr/>
        </p:nvSpPr>
        <p:spPr>
          <a:xfrm>
            <a:off x="10700370" y="4347464"/>
            <a:ext cx="843915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22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Placebo</a:t>
            </a:r>
            <a:r>
              <a:rPr kumimoji="0" sz="900" b="1" i="0" u="none" strike="noStrike" kern="1200" cap="none" spc="-25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45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IV</a:t>
            </a:r>
            <a:r>
              <a:rPr kumimoji="0" sz="900" b="1" i="0" u="none" strike="noStrike" kern="1200" cap="none" spc="-25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5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900" b="1" i="0" u="none" strike="noStrike" kern="1200" cap="none" spc="50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Placebo</a:t>
            </a:r>
            <a:r>
              <a:rPr kumimoji="0" sz="900" b="1" i="0" u="none" strike="noStrike" kern="1200" cap="none" spc="-3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5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oral</a:t>
            </a:r>
            <a:r>
              <a:rPr kumimoji="0" sz="900" b="1" i="0" u="none" strike="noStrike" kern="1200" cap="none" spc="-25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900" b="1" i="0" u="none" strike="noStrike" kern="1200" cap="none" spc="-25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14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9" name="object 379"/>
          <p:cNvSpPr txBox="1"/>
          <p:nvPr/>
        </p:nvSpPr>
        <p:spPr>
          <a:xfrm>
            <a:off x="8604246" y="3301491"/>
            <a:ext cx="3473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55" normalizeH="0" baseline="0" noProof="0" dirty="0">
                <a:ln>
                  <a:noFill/>
                </a:ln>
                <a:solidFill>
                  <a:srgbClr val="984BA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54.7%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0" name="object 380"/>
          <p:cNvSpPr txBox="1"/>
          <p:nvPr/>
        </p:nvSpPr>
        <p:spPr>
          <a:xfrm>
            <a:off x="8604246" y="4075684"/>
            <a:ext cx="3473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55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31.1%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1" name="object 381"/>
          <p:cNvSpPr txBox="1"/>
          <p:nvPr/>
        </p:nvSpPr>
        <p:spPr>
          <a:xfrm>
            <a:off x="7030434" y="4851400"/>
            <a:ext cx="564515" cy="41275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42875" marR="0" lvl="0" indent="0" algn="l" defTabSz="914400" rtl="0" eaLnBrk="1" fontAlgn="auto" latinLnBrk="0" hangingPunct="1">
              <a:lnSpc>
                <a:spcPct val="100000"/>
              </a:lnSpc>
              <a:spcBef>
                <a:spcPts val="385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630" algn="l"/>
              </a:tabLst>
              <a:defRPr/>
            </a:pP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3355" marR="5080" lvl="0" indent="-161290" algn="l" defTabSz="914400" rtl="0" eaLnBrk="1" fontAlgn="auto" latinLnBrk="0" hangingPunct="1">
              <a:lnSpc>
                <a:spcPts val="790"/>
              </a:lnSpc>
              <a:spcBef>
                <a:spcPts val="3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Chemotherapy</a:t>
            </a:r>
            <a:r>
              <a:rPr kumimoji="0" sz="7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period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2" name="object 382"/>
          <p:cNvSpPr txBox="1"/>
          <p:nvPr/>
        </p:nvSpPr>
        <p:spPr>
          <a:xfrm>
            <a:off x="8760223" y="4891023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3" name="object 383"/>
          <p:cNvSpPr txBox="1"/>
          <p:nvPr/>
        </p:nvSpPr>
        <p:spPr>
          <a:xfrm>
            <a:off x="9084675" y="4891023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14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4" name="object 384"/>
          <p:cNvSpPr txBox="1"/>
          <p:nvPr/>
        </p:nvSpPr>
        <p:spPr>
          <a:xfrm>
            <a:off x="9411386" y="4891023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16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5" name="object 385"/>
          <p:cNvSpPr txBox="1"/>
          <p:nvPr/>
        </p:nvSpPr>
        <p:spPr>
          <a:xfrm>
            <a:off x="9733949" y="4891023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18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6" name="object 386"/>
          <p:cNvSpPr txBox="1"/>
          <p:nvPr/>
        </p:nvSpPr>
        <p:spPr>
          <a:xfrm>
            <a:off x="10057172" y="4891023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7" name="object 387"/>
          <p:cNvSpPr txBox="1"/>
          <p:nvPr/>
        </p:nvSpPr>
        <p:spPr>
          <a:xfrm>
            <a:off x="10381965" y="4891023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22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8" name="object 388"/>
          <p:cNvSpPr txBox="1"/>
          <p:nvPr/>
        </p:nvSpPr>
        <p:spPr>
          <a:xfrm>
            <a:off x="10708328" y="4891023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9" name="object 389"/>
          <p:cNvSpPr txBox="1"/>
          <p:nvPr/>
        </p:nvSpPr>
        <p:spPr>
          <a:xfrm>
            <a:off x="11031198" y="4891023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26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0" name="object 390"/>
          <p:cNvSpPr txBox="1"/>
          <p:nvPr/>
        </p:nvSpPr>
        <p:spPr>
          <a:xfrm>
            <a:off x="11359423" y="4891023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1" name="object 391"/>
          <p:cNvSpPr txBox="1"/>
          <p:nvPr/>
        </p:nvSpPr>
        <p:spPr>
          <a:xfrm>
            <a:off x="11681700" y="4891023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30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2" name="object 392"/>
          <p:cNvSpPr txBox="1"/>
          <p:nvPr/>
        </p:nvSpPr>
        <p:spPr>
          <a:xfrm>
            <a:off x="8436917" y="4891023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93" name="object 393"/>
          <p:cNvGrpSpPr/>
          <p:nvPr/>
        </p:nvGrpSpPr>
        <p:grpSpPr>
          <a:xfrm>
            <a:off x="6877240" y="4074321"/>
            <a:ext cx="1350010" cy="633730"/>
            <a:chOff x="6877240" y="4074321"/>
            <a:chExt cx="1350010" cy="633730"/>
          </a:xfrm>
        </p:grpSpPr>
        <p:sp>
          <p:nvSpPr>
            <p:cNvPr id="394" name="object 394"/>
            <p:cNvSpPr/>
            <p:nvPr/>
          </p:nvSpPr>
          <p:spPr>
            <a:xfrm>
              <a:off x="6896290" y="4093371"/>
              <a:ext cx="1311910" cy="595630"/>
            </a:xfrm>
            <a:custGeom>
              <a:avLst/>
              <a:gdLst/>
              <a:ahLst/>
              <a:cxnLst/>
              <a:rect l="l" t="t" r="r" b="b"/>
              <a:pathLst>
                <a:path w="1311909" h="595629">
                  <a:moveTo>
                    <a:pt x="1212220" y="0"/>
                  </a:moveTo>
                  <a:lnTo>
                    <a:pt x="99237" y="0"/>
                  </a:lnTo>
                  <a:lnTo>
                    <a:pt x="60610" y="7798"/>
                  </a:lnTo>
                  <a:lnTo>
                    <a:pt x="29066" y="29065"/>
                  </a:lnTo>
                  <a:lnTo>
                    <a:pt x="7798" y="60609"/>
                  </a:lnTo>
                  <a:lnTo>
                    <a:pt x="0" y="99236"/>
                  </a:lnTo>
                  <a:lnTo>
                    <a:pt x="0" y="496169"/>
                  </a:lnTo>
                  <a:lnTo>
                    <a:pt x="7798" y="534798"/>
                  </a:lnTo>
                  <a:lnTo>
                    <a:pt x="29066" y="566341"/>
                  </a:lnTo>
                  <a:lnTo>
                    <a:pt x="60610" y="587609"/>
                  </a:lnTo>
                  <a:lnTo>
                    <a:pt x="99237" y="595407"/>
                  </a:lnTo>
                  <a:lnTo>
                    <a:pt x="1212220" y="595407"/>
                  </a:lnTo>
                  <a:lnTo>
                    <a:pt x="1250847" y="587609"/>
                  </a:lnTo>
                  <a:lnTo>
                    <a:pt x="1282390" y="566341"/>
                  </a:lnTo>
                  <a:lnTo>
                    <a:pt x="1303658" y="534798"/>
                  </a:lnTo>
                  <a:lnTo>
                    <a:pt x="1311456" y="496169"/>
                  </a:lnTo>
                  <a:lnTo>
                    <a:pt x="1311456" y="99236"/>
                  </a:lnTo>
                  <a:lnTo>
                    <a:pt x="1303658" y="60609"/>
                  </a:lnTo>
                  <a:lnTo>
                    <a:pt x="1282390" y="29065"/>
                  </a:lnTo>
                  <a:lnTo>
                    <a:pt x="1250847" y="7798"/>
                  </a:lnTo>
                  <a:lnTo>
                    <a:pt x="1212220" y="0"/>
                  </a:lnTo>
                  <a:close/>
                </a:path>
              </a:pathLst>
            </a:custGeom>
            <a:solidFill>
              <a:srgbClr val="F4EAF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95" name="object 395"/>
            <p:cNvSpPr/>
            <p:nvPr/>
          </p:nvSpPr>
          <p:spPr>
            <a:xfrm>
              <a:off x="6896290" y="4093371"/>
              <a:ext cx="1311910" cy="595630"/>
            </a:xfrm>
            <a:custGeom>
              <a:avLst/>
              <a:gdLst/>
              <a:ahLst/>
              <a:cxnLst/>
              <a:rect l="l" t="t" r="r" b="b"/>
              <a:pathLst>
                <a:path w="1311909" h="595629">
                  <a:moveTo>
                    <a:pt x="0" y="99237"/>
                  </a:moveTo>
                  <a:lnTo>
                    <a:pt x="7798" y="60609"/>
                  </a:lnTo>
                  <a:lnTo>
                    <a:pt x="29065" y="29065"/>
                  </a:lnTo>
                  <a:lnTo>
                    <a:pt x="60609" y="7798"/>
                  </a:lnTo>
                  <a:lnTo>
                    <a:pt x="99236" y="0"/>
                  </a:lnTo>
                  <a:lnTo>
                    <a:pt x="1212219" y="0"/>
                  </a:lnTo>
                  <a:lnTo>
                    <a:pt x="1250846" y="7798"/>
                  </a:lnTo>
                  <a:lnTo>
                    <a:pt x="1282390" y="29065"/>
                  </a:lnTo>
                  <a:lnTo>
                    <a:pt x="1303657" y="60609"/>
                  </a:lnTo>
                  <a:lnTo>
                    <a:pt x="1311456" y="99237"/>
                  </a:lnTo>
                  <a:lnTo>
                    <a:pt x="1311456" y="496171"/>
                  </a:lnTo>
                  <a:lnTo>
                    <a:pt x="1303657" y="534798"/>
                  </a:lnTo>
                  <a:lnTo>
                    <a:pt x="1282390" y="566342"/>
                  </a:lnTo>
                  <a:lnTo>
                    <a:pt x="1250846" y="587609"/>
                  </a:lnTo>
                  <a:lnTo>
                    <a:pt x="1212219" y="595408"/>
                  </a:lnTo>
                  <a:lnTo>
                    <a:pt x="99236" y="595408"/>
                  </a:lnTo>
                  <a:lnTo>
                    <a:pt x="60609" y="587609"/>
                  </a:lnTo>
                  <a:lnTo>
                    <a:pt x="29065" y="566342"/>
                  </a:lnTo>
                  <a:lnTo>
                    <a:pt x="7798" y="534798"/>
                  </a:lnTo>
                  <a:lnTo>
                    <a:pt x="0" y="496171"/>
                  </a:lnTo>
                  <a:lnTo>
                    <a:pt x="0" y="99237"/>
                  </a:lnTo>
                  <a:close/>
                </a:path>
              </a:pathLst>
            </a:custGeom>
            <a:ln w="38100">
              <a:solidFill>
                <a:srgbClr val="A02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96" name="object 396"/>
          <p:cNvSpPr txBox="1"/>
          <p:nvPr/>
        </p:nvSpPr>
        <p:spPr>
          <a:xfrm>
            <a:off x="6953608" y="1854708"/>
            <a:ext cx="749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pMMR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97" name="object 397"/>
          <p:cNvGrpSpPr/>
          <p:nvPr/>
        </p:nvGrpSpPr>
        <p:grpSpPr>
          <a:xfrm>
            <a:off x="846963" y="5080162"/>
            <a:ext cx="116205" cy="182880"/>
            <a:chOff x="846963" y="5080162"/>
            <a:chExt cx="116205" cy="182880"/>
          </a:xfrm>
        </p:grpSpPr>
        <p:sp>
          <p:nvSpPr>
            <p:cNvPr id="398" name="object 398"/>
            <p:cNvSpPr/>
            <p:nvPr/>
          </p:nvSpPr>
          <p:spPr>
            <a:xfrm>
              <a:off x="853313" y="5172759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5">
                  <a:moveTo>
                    <a:pt x="0" y="0"/>
                  </a:moveTo>
                  <a:lnTo>
                    <a:pt x="109423" y="0"/>
                  </a:lnTo>
                </a:path>
              </a:pathLst>
            </a:custGeom>
            <a:ln w="12701">
              <a:solidFill>
                <a:srgbClr val="6F6F6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99" name="object 399"/>
            <p:cNvSpPr/>
            <p:nvPr/>
          </p:nvSpPr>
          <p:spPr>
            <a:xfrm>
              <a:off x="853313" y="5080162"/>
              <a:ext cx="0" cy="182880"/>
            </a:xfrm>
            <a:custGeom>
              <a:avLst/>
              <a:gdLst/>
              <a:ahLst/>
              <a:cxnLst/>
              <a:rect l="l" t="t" r="r" b="b"/>
              <a:pathLst>
                <a:path h="182879">
                  <a:moveTo>
                    <a:pt x="0" y="0"/>
                  </a:moveTo>
                  <a:lnTo>
                    <a:pt x="1" y="182880"/>
                  </a:lnTo>
                </a:path>
              </a:pathLst>
            </a:custGeom>
            <a:ln w="12700">
              <a:solidFill>
                <a:srgbClr val="6F6F6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00" name="object 400"/>
          <p:cNvGrpSpPr/>
          <p:nvPr/>
        </p:nvGrpSpPr>
        <p:grpSpPr>
          <a:xfrm>
            <a:off x="1671731" y="5089687"/>
            <a:ext cx="102870" cy="182880"/>
            <a:chOff x="1671731" y="5089687"/>
            <a:chExt cx="102870" cy="182880"/>
          </a:xfrm>
        </p:grpSpPr>
        <p:sp>
          <p:nvSpPr>
            <p:cNvPr id="401" name="object 401"/>
            <p:cNvSpPr/>
            <p:nvPr/>
          </p:nvSpPr>
          <p:spPr>
            <a:xfrm>
              <a:off x="1671731" y="5172759"/>
              <a:ext cx="96520" cy="0"/>
            </a:xfrm>
            <a:custGeom>
              <a:avLst/>
              <a:gdLst/>
              <a:ahLst/>
              <a:cxnLst/>
              <a:rect l="l" t="t" r="r" b="b"/>
              <a:pathLst>
                <a:path w="96519">
                  <a:moveTo>
                    <a:pt x="0" y="0"/>
                  </a:moveTo>
                  <a:lnTo>
                    <a:pt x="95982" y="0"/>
                  </a:lnTo>
                </a:path>
              </a:pathLst>
            </a:custGeom>
            <a:ln w="12701">
              <a:solidFill>
                <a:srgbClr val="6F6F6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2" name="object 402"/>
            <p:cNvSpPr/>
            <p:nvPr/>
          </p:nvSpPr>
          <p:spPr>
            <a:xfrm>
              <a:off x="1767714" y="5089687"/>
              <a:ext cx="0" cy="182880"/>
            </a:xfrm>
            <a:custGeom>
              <a:avLst/>
              <a:gdLst/>
              <a:ahLst/>
              <a:cxnLst/>
              <a:rect l="l" t="t" r="r" b="b"/>
              <a:pathLst>
                <a:path h="182879">
                  <a:moveTo>
                    <a:pt x="0" y="0"/>
                  </a:moveTo>
                  <a:lnTo>
                    <a:pt x="1" y="182880"/>
                  </a:lnTo>
                </a:path>
              </a:pathLst>
            </a:custGeom>
            <a:ln w="12700">
              <a:solidFill>
                <a:srgbClr val="6F6F6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03" name="object 403"/>
          <p:cNvSpPr txBox="1"/>
          <p:nvPr/>
        </p:nvSpPr>
        <p:spPr>
          <a:xfrm>
            <a:off x="1040024" y="5070855"/>
            <a:ext cx="564515" cy="23304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73355" marR="5080" lvl="0" indent="-161290" algn="l" defTabSz="914400" rtl="0" eaLnBrk="1" fontAlgn="auto" latinLnBrk="0" hangingPunct="1">
              <a:lnSpc>
                <a:spcPts val="79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Chemotherapy</a:t>
            </a:r>
            <a:r>
              <a:rPr kumimoji="0" sz="700" b="0" i="0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period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4" name="object 404"/>
          <p:cNvSpPr txBox="1"/>
          <p:nvPr/>
        </p:nvSpPr>
        <p:spPr>
          <a:xfrm>
            <a:off x="329009" y="3256285"/>
            <a:ext cx="149860" cy="874394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Probability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PFS,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5" name="object 405"/>
          <p:cNvSpPr txBox="1"/>
          <p:nvPr/>
        </p:nvSpPr>
        <p:spPr>
          <a:xfrm>
            <a:off x="6319485" y="3256285"/>
            <a:ext cx="149860" cy="874394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Probability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PFS,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06" name="object 406"/>
          <p:cNvGrpSpPr/>
          <p:nvPr/>
        </p:nvGrpSpPr>
        <p:grpSpPr>
          <a:xfrm>
            <a:off x="1719215" y="5457022"/>
            <a:ext cx="9328150" cy="684530"/>
            <a:chOff x="1719215" y="5457022"/>
            <a:chExt cx="9328150" cy="684530"/>
          </a:xfrm>
        </p:grpSpPr>
        <p:sp>
          <p:nvSpPr>
            <p:cNvPr id="407" name="object 407"/>
            <p:cNvSpPr/>
            <p:nvPr/>
          </p:nvSpPr>
          <p:spPr>
            <a:xfrm>
              <a:off x="1728740" y="5466547"/>
              <a:ext cx="9309100" cy="665480"/>
            </a:xfrm>
            <a:custGeom>
              <a:avLst/>
              <a:gdLst/>
              <a:ahLst/>
              <a:cxnLst/>
              <a:rect l="l" t="t" r="r" b="b"/>
              <a:pathLst>
                <a:path w="9309100" h="665479">
                  <a:moveTo>
                    <a:pt x="9197873" y="0"/>
                  </a:moveTo>
                  <a:lnTo>
                    <a:pt x="110912" y="0"/>
                  </a:lnTo>
                  <a:lnTo>
                    <a:pt x="67740" y="8716"/>
                  </a:lnTo>
                  <a:lnTo>
                    <a:pt x="32485" y="32486"/>
                  </a:lnTo>
                  <a:lnTo>
                    <a:pt x="8716" y="67741"/>
                  </a:lnTo>
                  <a:lnTo>
                    <a:pt x="0" y="110914"/>
                  </a:lnTo>
                  <a:lnTo>
                    <a:pt x="0" y="554537"/>
                  </a:lnTo>
                  <a:lnTo>
                    <a:pt x="8716" y="597710"/>
                  </a:lnTo>
                  <a:lnTo>
                    <a:pt x="32485" y="632965"/>
                  </a:lnTo>
                  <a:lnTo>
                    <a:pt x="67740" y="656735"/>
                  </a:lnTo>
                  <a:lnTo>
                    <a:pt x="110912" y="665451"/>
                  </a:lnTo>
                  <a:lnTo>
                    <a:pt x="9197873" y="665451"/>
                  </a:lnTo>
                  <a:lnTo>
                    <a:pt x="9241045" y="656735"/>
                  </a:lnTo>
                  <a:lnTo>
                    <a:pt x="9276300" y="632965"/>
                  </a:lnTo>
                  <a:lnTo>
                    <a:pt x="9300070" y="597710"/>
                  </a:lnTo>
                  <a:lnTo>
                    <a:pt x="9308786" y="554537"/>
                  </a:lnTo>
                  <a:lnTo>
                    <a:pt x="9308786" y="110914"/>
                  </a:lnTo>
                  <a:lnTo>
                    <a:pt x="9300070" y="67741"/>
                  </a:lnTo>
                  <a:lnTo>
                    <a:pt x="9276300" y="32486"/>
                  </a:lnTo>
                  <a:lnTo>
                    <a:pt x="9241045" y="8716"/>
                  </a:lnTo>
                  <a:lnTo>
                    <a:pt x="9197873" y="0"/>
                  </a:lnTo>
                  <a:close/>
                </a:path>
              </a:pathLst>
            </a:custGeom>
            <a:solidFill>
              <a:srgbClr val="15608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8" name="object 408"/>
            <p:cNvSpPr/>
            <p:nvPr/>
          </p:nvSpPr>
          <p:spPr>
            <a:xfrm>
              <a:off x="1728740" y="5466547"/>
              <a:ext cx="9309100" cy="665480"/>
            </a:xfrm>
            <a:custGeom>
              <a:avLst/>
              <a:gdLst/>
              <a:ahLst/>
              <a:cxnLst/>
              <a:rect l="l" t="t" r="r" b="b"/>
              <a:pathLst>
                <a:path w="9309100" h="665479">
                  <a:moveTo>
                    <a:pt x="0" y="110913"/>
                  </a:moveTo>
                  <a:lnTo>
                    <a:pt x="8716" y="67741"/>
                  </a:lnTo>
                  <a:lnTo>
                    <a:pt x="32485" y="32485"/>
                  </a:lnTo>
                  <a:lnTo>
                    <a:pt x="67740" y="8716"/>
                  </a:lnTo>
                  <a:lnTo>
                    <a:pt x="110913" y="0"/>
                  </a:lnTo>
                  <a:lnTo>
                    <a:pt x="9197874" y="0"/>
                  </a:lnTo>
                  <a:lnTo>
                    <a:pt x="9241046" y="8716"/>
                  </a:lnTo>
                  <a:lnTo>
                    <a:pt x="9276302" y="32485"/>
                  </a:lnTo>
                  <a:lnTo>
                    <a:pt x="9300071" y="67741"/>
                  </a:lnTo>
                  <a:lnTo>
                    <a:pt x="9308788" y="110913"/>
                  </a:lnTo>
                  <a:lnTo>
                    <a:pt x="9308788" y="554537"/>
                  </a:lnTo>
                  <a:lnTo>
                    <a:pt x="9300071" y="597709"/>
                  </a:lnTo>
                  <a:lnTo>
                    <a:pt x="9276302" y="632965"/>
                  </a:lnTo>
                  <a:lnTo>
                    <a:pt x="9241046" y="656734"/>
                  </a:lnTo>
                  <a:lnTo>
                    <a:pt x="9197874" y="665451"/>
                  </a:lnTo>
                  <a:lnTo>
                    <a:pt x="110913" y="665451"/>
                  </a:lnTo>
                  <a:lnTo>
                    <a:pt x="67740" y="656734"/>
                  </a:lnTo>
                  <a:lnTo>
                    <a:pt x="32485" y="632965"/>
                  </a:lnTo>
                  <a:lnTo>
                    <a:pt x="8716" y="597709"/>
                  </a:lnTo>
                  <a:lnTo>
                    <a:pt x="0" y="554537"/>
                  </a:lnTo>
                  <a:lnTo>
                    <a:pt x="0" y="110913"/>
                  </a:lnTo>
                  <a:close/>
                </a:path>
              </a:pathLst>
            </a:custGeom>
            <a:ln w="19050">
              <a:solidFill>
                <a:srgbClr val="15608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09" name="object 409"/>
          <p:cNvSpPr txBox="1"/>
          <p:nvPr/>
        </p:nvSpPr>
        <p:spPr>
          <a:xfrm>
            <a:off x="2070721" y="5529579"/>
            <a:ext cx="862393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639060" marR="5080" lvl="0" indent="-2626995" algn="l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Maintenance</a:t>
            </a:r>
            <a:r>
              <a:rPr kumimoji="0" sz="16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dostarlimab</a:t>
            </a:r>
            <a:r>
              <a:rPr kumimoji="0" sz="16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16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niraparib</a:t>
            </a:r>
            <a:r>
              <a:rPr kumimoji="0" sz="16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resulted</a:t>
            </a:r>
            <a:r>
              <a:rPr kumimoji="0" sz="16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6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statistically</a:t>
            </a:r>
            <a:r>
              <a:rPr kumimoji="0" sz="16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significant</a:t>
            </a:r>
            <a:r>
              <a:rPr kumimoji="0" sz="1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improvement</a:t>
            </a:r>
            <a:r>
              <a:rPr kumimoji="0" sz="1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6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PFS </a:t>
            </a:r>
            <a:r>
              <a:rPr kumimoji="0" sz="16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6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6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overall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6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pMMR</a:t>
            </a:r>
            <a:r>
              <a:rPr kumimoji="0" sz="1600" b="1" i="0" u="none" strike="noStrike" kern="120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populations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0" name="object 410"/>
          <p:cNvSpPr txBox="1"/>
          <p:nvPr/>
        </p:nvSpPr>
        <p:spPr>
          <a:xfrm>
            <a:off x="1228168" y="4141723"/>
            <a:ext cx="5568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HR,</a:t>
            </a:r>
            <a:r>
              <a:rPr kumimoji="0" sz="1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0.60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1" name="object 411"/>
          <p:cNvSpPr txBox="1"/>
          <p:nvPr/>
        </p:nvSpPr>
        <p:spPr>
          <a:xfrm>
            <a:off x="892443" y="4330700"/>
            <a:ext cx="1229360" cy="388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3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(95%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CI,</a:t>
            </a: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0.43–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0.82)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=.0007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2" name="object 412"/>
          <p:cNvSpPr txBox="1"/>
          <p:nvPr/>
        </p:nvSpPr>
        <p:spPr>
          <a:xfrm>
            <a:off x="6939420" y="4065523"/>
            <a:ext cx="1229360" cy="40957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HR,</a:t>
            </a:r>
            <a:r>
              <a:rPr kumimoji="0" sz="1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0.63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(95%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CI,</a:t>
            </a: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0.44–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0.91)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3" name="object 413"/>
          <p:cNvSpPr txBox="1"/>
          <p:nvPr/>
        </p:nvSpPr>
        <p:spPr>
          <a:xfrm>
            <a:off x="7286258" y="4443476"/>
            <a:ext cx="534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2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=.0060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14" name="object 414"/>
          <p:cNvGrpSpPr/>
          <p:nvPr/>
        </p:nvGrpSpPr>
        <p:grpSpPr>
          <a:xfrm>
            <a:off x="759482" y="3683547"/>
            <a:ext cx="2082164" cy="1129030"/>
            <a:chOff x="759482" y="3683547"/>
            <a:chExt cx="2082164" cy="1129030"/>
          </a:xfrm>
        </p:grpSpPr>
        <p:sp>
          <p:nvSpPr>
            <p:cNvPr id="415" name="object 415"/>
            <p:cNvSpPr/>
            <p:nvPr/>
          </p:nvSpPr>
          <p:spPr>
            <a:xfrm>
              <a:off x="2834841" y="3806358"/>
              <a:ext cx="0" cy="1005840"/>
            </a:xfrm>
            <a:custGeom>
              <a:avLst/>
              <a:gdLst/>
              <a:ahLst/>
              <a:cxnLst/>
              <a:rect l="l" t="t" r="r" b="b"/>
              <a:pathLst>
                <a:path h="1005839">
                  <a:moveTo>
                    <a:pt x="0" y="0"/>
                  </a:moveTo>
                  <a:lnTo>
                    <a:pt x="1" y="1005840"/>
                  </a:lnTo>
                </a:path>
              </a:pathLst>
            </a:custGeom>
            <a:ln w="1270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16" name="object 416"/>
            <p:cNvSpPr/>
            <p:nvPr/>
          </p:nvSpPr>
          <p:spPr>
            <a:xfrm>
              <a:off x="759482" y="3689897"/>
              <a:ext cx="1874520" cy="0"/>
            </a:xfrm>
            <a:custGeom>
              <a:avLst/>
              <a:gdLst/>
              <a:ahLst/>
              <a:cxnLst/>
              <a:rect l="l" t="t" r="r" b="b"/>
              <a:pathLst>
                <a:path w="1874520">
                  <a:moveTo>
                    <a:pt x="1874520" y="0"/>
                  </a:moveTo>
                  <a:lnTo>
                    <a:pt x="0" y="1"/>
                  </a:lnTo>
                </a:path>
              </a:pathLst>
            </a:custGeom>
            <a:ln w="1270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17" name="object 417"/>
          <p:cNvGrpSpPr/>
          <p:nvPr/>
        </p:nvGrpSpPr>
        <p:grpSpPr>
          <a:xfrm>
            <a:off x="6747164" y="3553758"/>
            <a:ext cx="2286000" cy="1280160"/>
            <a:chOff x="6747164" y="3553758"/>
            <a:chExt cx="2286000" cy="1280160"/>
          </a:xfrm>
        </p:grpSpPr>
        <p:sp>
          <p:nvSpPr>
            <p:cNvPr id="418" name="object 418"/>
            <p:cNvSpPr/>
            <p:nvPr/>
          </p:nvSpPr>
          <p:spPr>
            <a:xfrm>
              <a:off x="8816823" y="3553758"/>
              <a:ext cx="0" cy="1280160"/>
            </a:xfrm>
            <a:custGeom>
              <a:avLst/>
              <a:gdLst/>
              <a:ahLst/>
              <a:cxnLst/>
              <a:rect l="l" t="t" r="r" b="b"/>
              <a:pathLst>
                <a:path h="1280160">
                  <a:moveTo>
                    <a:pt x="0" y="0"/>
                  </a:moveTo>
                  <a:lnTo>
                    <a:pt x="1" y="1280160"/>
                  </a:lnTo>
                </a:path>
              </a:pathLst>
            </a:custGeom>
            <a:ln w="1270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19" name="object 419"/>
            <p:cNvSpPr/>
            <p:nvPr/>
          </p:nvSpPr>
          <p:spPr>
            <a:xfrm>
              <a:off x="6747164" y="3689897"/>
              <a:ext cx="2286000" cy="0"/>
            </a:xfrm>
            <a:custGeom>
              <a:avLst/>
              <a:gdLst/>
              <a:ahLst/>
              <a:cxnLst/>
              <a:rect l="l" t="t" r="r" b="b"/>
              <a:pathLst>
                <a:path w="2286000">
                  <a:moveTo>
                    <a:pt x="2286000" y="0"/>
                  </a:moveTo>
                  <a:lnTo>
                    <a:pt x="0" y="1"/>
                  </a:lnTo>
                </a:path>
              </a:pathLst>
            </a:custGeom>
            <a:ln w="1270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20" name="object 420"/>
          <p:cNvSpPr txBox="1"/>
          <p:nvPr/>
        </p:nvSpPr>
        <p:spPr>
          <a:xfrm>
            <a:off x="891298" y="6581021"/>
            <a:ext cx="6002655" cy="16510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Mirza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MR,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Presented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at: </a:t>
            </a:r>
            <a:r>
              <a:rPr kumimoji="0" sz="9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2024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ESMO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Gynecological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Cancers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Congress;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June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20-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22,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2024;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Florence,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Italy. 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Oral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abstract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38M0.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22719" y="272060"/>
            <a:ext cx="1061029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Selecting Which Patient May Benefit From Addition of PARPi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1487" y="6061455"/>
            <a:ext cx="11670030" cy="5683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 marR="30480" lvl="0" indent="0" algn="l" defTabSz="914400" rtl="0" eaLnBrk="1" fontAlgn="auto" latinLnBrk="0" hangingPunct="1">
              <a:lnSpc>
                <a:spcPct val="102899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Results</a:t>
            </a:r>
            <a:r>
              <a:rPr kumimoji="0" sz="7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should</a:t>
            </a:r>
            <a:r>
              <a:rPr kumimoji="0" sz="7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interpreted</a:t>
            </a:r>
            <a:r>
              <a:rPr kumimoji="0" sz="7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caution</a:t>
            </a:r>
            <a:r>
              <a:rPr kumimoji="0" sz="7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study</a:t>
            </a:r>
            <a:r>
              <a:rPr kumimoji="0" sz="7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powered</a:t>
            </a:r>
            <a:r>
              <a:rPr kumimoji="0" sz="7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detect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treatment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difference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7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any</a:t>
            </a:r>
            <a:r>
              <a:rPr kumimoji="0" sz="7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subgroup,</a:t>
            </a:r>
            <a:r>
              <a:rPr kumimoji="0" sz="7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700" b="0" i="1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there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were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small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numbers</a:t>
            </a:r>
            <a:r>
              <a:rPr kumimoji="0" sz="7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7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low</a:t>
            </a:r>
            <a:r>
              <a:rPr kumimoji="0" sz="7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maturity</a:t>
            </a:r>
            <a:r>
              <a:rPr kumimoji="0" sz="7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7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subgroups.</a:t>
            </a:r>
            <a:r>
              <a:rPr kumimoji="0" sz="7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Where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there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were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less</a:t>
            </a:r>
            <a:r>
              <a:rPr kumimoji="0" sz="7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</a:t>
            </a:r>
            <a:r>
              <a:rPr kumimoji="0" sz="7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events</a:t>
            </a:r>
            <a:r>
              <a:rPr kumimoji="0" sz="7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7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subgroup,</a:t>
            </a:r>
            <a:r>
              <a:rPr kumimoji="0" sz="7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HR</a:t>
            </a:r>
            <a:r>
              <a:rPr kumimoji="0" sz="7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estimation</a:t>
            </a:r>
            <a:r>
              <a:rPr kumimoji="0" sz="7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7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95%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were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analyzed</a:t>
            </a:r>
            <a:r>
              <a:rPr kumimoji="0" sz="7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r>
              <a:rPr kumimoji="0" sz="700" b="0" i="1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there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were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too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few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events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(“not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applicable”).</a:t>
            </a:r>
            <a:r>
              <a:rPr kumimoji="0" sz="7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50" b="0" i="1" u="none" strike="noStrike" kern="1200" cap="none" spc="-37" normalizeH="0" baseline="2222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Based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available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whole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exome</a:t>
            </a:r>
            <a:r>
              <a:rPr kumimoji="0" sz="7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sequencing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results;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50" b="0" i="1" u="none" strike="noStrike" kern="1200" cap="none" spc="-30" normalizeH="0" baseline="2222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Sample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available.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50" b="0" i="1" u="none" strike="noStrike" kern="1200" cap="none" spc="-15" normalizeH="0" baseline="2222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Defined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mutation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1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genes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included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FMI14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panel: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BRCA1,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BRCA2,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ATM,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BARD1,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BRIP1,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PALB2,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RAD51B,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RAD51C,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RAD51D,</a:t>
            </a:r>
            <a:r>
              <a:rPr kumimoji="0" sz="7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RAD54L,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CDK12,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CHEK1,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CHEK2,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</a:t>
            </a:r>
            <a:r>
              <a:rPr kumimoji="0" sz="700" b="0" i="1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FANCL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BRCA,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breast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cancer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gene; </a:t>
            </a:r>
            <a:r>
              <a:rPr kumimoji="0" sz="7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CI,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confidence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interval;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CP,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carboplatin-paclitaxel;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dMMR,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mismatch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repair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deficient;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dostar,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dostarlimab;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HR,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hazard</a:t>
            </a:r>
            <a:r>
              <a:rPr kumimoji="0" sz="7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ratio;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HRR,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homologus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recombination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repair;</a:t>
            </a:r>
            <a:r>
              <a:rPr kumimoji="0" sz="700" b="0" i="1" u="none" strike="noStrike" kern="1200" cap="none" spc="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ITT,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intention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treat;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IV,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intravenous;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MSI-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H,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microsatellite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instability</a:t>
            </a:r>
            <a:r>
              <a:rPr kumimoji="0" sz="7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high;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mut,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mutation;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nira,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niraparib;</a:t>
            </a:r>
            <a:r>
              <a:rPr kumimoji="0" sz="700" b="0" i="1" u="none" strike="noStrike" kern="1200" cap="none" spc="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NSMP,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</a:t>
            </a:r>
            <a:r>
              <a:rPr kumimoji="0" sz="7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specific</a:t>
            </a:r>
            <a:r>
              <a:rPr kumimoji="0" sz="7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molecular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profile;</a:t>
            </a:r>
            <a:r>
              <a:rPr kumimoji="0" sz="7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PARPi,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poly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(ADP-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ribose)</a:t>
            </a:r>
            <a:r>
              <a:rPr kumimoji="0" sz="7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polymerase </a:t>
            </a:r>
            <a:r>
              <a:rPr kumimoji="0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inhibitor;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PD-</a:t>
            </a:r>
            <a:r>
              <a:rPr kumimoji="0" sz="7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L1,</a:t>
            </a:r>
            <a:r>
              <a:rPr kumimoji="0" sz="7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protein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death ligand-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1;</a:t>
            </a:r>
            <a:r>
              <a:rPr kumimoji="0" sz="7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POLE,</a:t>
            </a:r>
            <a:r>
              <a:rPr kumimoji="0" sz="7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polymerase epsilon.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100" marR="0" lvl="0" indent="0" algn="l" defTabSz="914400" rtl="0" eaLnBrk="1" fontAlgn="auto" latinLnBrk="0" hangingPunct="1">
              <a:lnSpc>
                <a:spcPts val="7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Mirza 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MR,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Presented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Society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Gynecologic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Oncology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Annual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2024.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Presentation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#LBA2.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500" y="1150405"/>
            <a:ext cx="11735435" cy="369570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3175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7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RUBY</a:t>
            </a:r>
            <a:r>
              <a:rPr kumimoji="0" sz="1800" b="1" i="0" u="none" strike="noStrike" kern="1200" cap="none" spc="-14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6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</a:t>
            </a:r>
            <a:r>
              <a:rPr kumimoji="0" sz="1800" b="1" i="0" u="none" strike="noStrike" kern="1200" cap="none" spc="-125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4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800" b="1" i="0" u="none" strike="noStrike" kern="1200" cap="none" spc="-12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1208" y="2082888"/>
            <a:ext cx="5317490" cy="3205480"/>
          </a:xfrm>
          <a:custGeom>
            <a:avLst/>
            <a:gdLst/>
            <a:ahLst/>
            <a:cxnLst/>
            <a:rect l="l" t="t" r="r" b="b"/>
            <a:pathLst>
              <a:path w="5317490" h="3205479">
                <a:moveTo>
                  <a:pt x="1061326" y="2958706"/>
                </a:moveTo>
                <a:lnTo>
                  <a:pt x="0" y="2958706"/>
                </a:lnTo>
                <a:lnTo>
                  <a:pt x="0" y="3205264"/>
                </a:lnTo>
                <a:lnTo>
                  <a:pt x="1061326" y="3205264"/>
                </a:lnTo>
                <a:lnTo>
                  <a:pt x="1061326" y="2958706"/>
                </a:lnTo>
                <a:close/>
              </a:path>
              <a:path w="5317490" h="3205479">
                <a:moveTo>
                  <a:pt x="1061326" y="2465590"/>
                </a:moveTo>
                <a:lnTo>
                  <a:pt x="0" y="2465590"/>
                </a:lnTo>
                <a:lnTo>
                  <a:pt x="0" y="2712148"/>
                </a:lnTo>
                <a:lnTo>
                  <a:pt x="1061326" y="2712148"/>
                </a:lnTo>
                <a:lnTo>
                  <a:pt x="1061326" y="2465590"/>
                </a:lnTo>
                <a:close/>
              </a:path>
              <a:path w="5317490" h="3205479">
                <a:moveTo>
                  <a:pt x="1061326" y="1972475"/>
                </a:moveTo>
                <a:lnTo>
                  <a:pt x="0" y="1972475"/>
                </a:lnTo>
                <a:lnTo>
                  <a:pt x="0" y="2219033"/>
                </a:lnTo>
                <a:lnTo>
                  <a:pt x="1061326" y="2219033"/>
                </a:lnTo>
                <a:lnTo>
                  <a:pt x="1061326" y="1972475"/>
                </a:lnTo>
                <a:close/>
              </a:path>
              <a:path w="5317490" h="3205479">
                <a:moveTo>
                  <a:pt x="1061326" y="1479346"/>
                </a:moveTo>
                <a:lnTo>
                  <a:pt x="0" y="1479346"/>
                </a:lnTo>
                <a:lnTo>
                  <a:pt x="0" y="1725904"/>
                </a:lnTo>
                <a:lnTo>
                  <a:pt x="1061326" y="1725904"/>
                </a:lnTo>
                <a:lnTo>
                  <a:pt x="1061326" y="1479346"/>
                </a:lnTo>
                <a:close/>
              </a:path>
              <a:path w="5317490" h="3205479">
                <a:moveTo>
                  <a:pt x="1061326" y="986231"/>
                </a:moveTo>
                <a:lnTo>
                  <a:pt x="0" y="986231"/>
                </a:lnTo>
                <a:lnTo>
                  <a:pt x="0" y="1232789"/>
                </a:lnTo>
                <a:lnTo>
                  <a:pt x="1061326" y="1232789"/>
                </a:lnTo>
                <a:lnTo>
                  <a:pt x="1061326" y="986231"/>
                </a:lnTo>
                <a:close/>
              </a:path>
              <a:path w="5317490" h="3205479">
                <a:moveTo>
                  <a:pt x="1061326" y="493115"/>
                </a:moveTo>
                <a:lnTo>
                  <a:pt x="0" y="493115"/>
                </a:lnTo>
                <a:lnTo>
                  <a:pt x="0" y="739673"/>
                </a:lnTo>
                <a:lnTo>
                  <a:pt x="1061326" y="739673"/>
                </a:lnTo>
                <a:lnTo>
                  <a:pt x="1061326" y="493115"/>
                </a:lnTo>
                <a:close/>
              </a:path>
              <a:path w="5317490" h="3205479">
                <a:moveTo>
                  <a:pt x="1061326" y="0"/>
                </a:moveTo>
                <a:lnTo>
                  <a:pt x="0" y="0"/>
                </a:lnTo>
                <a:lnTo>
                  <a:pt x="0" y="246557"/>
                </a:lnTo>
                <a:lnTo>
                  <a:pt x="1061326" y="246557"/>
                </a:lnTo>
                <a:lnTo>
                  <a:pt x="1061326" y="0"/>
                </a:lnTo>
                <a:close/>
              </a:path>
              <a:path w="5317490" h="3205479">
                <a:moveTo>
                  <a:pt x="5316969" y="2958706"/>
                </a:moveTo>
                <a:lnTo>
                  <a:pt x="4471200" y="2958706"/>
                </a:lnTo>
                <a:lnTo>
                  <a:pt x="2935287" y="2958706"/>
                </a:lnTo>
                <a:lnTo>
                  <a:pt x="1924240" y="2958706"/>
                </a:lnTo>
                <a:lnTo>
                  <a:pt x="1061339" y="2958706"/>
                </a:lnTo>
                <a:lnTo>
                  <a:pt x="1061339" y="3205264"/>
                </a:lnTo>
                <a:lnTo>
                  <a:pt x="1924240" y="3205264"/>
                </a:lnTo>
                <a:lnTo>
                  <a:pt x="2935287" y="3205264"/>
                </a:lnTo>
                <a:lnTo>
                  <a:pt x="4471200" y="3205264"/>
                </a:lnTo>
                <a:lnTo>
                  <a:pt x="5316969" y="3205264"/>
                </a:lnTo>
                <a:lnTo>
                  <a:pt x="5316969" y="2958706"/>
                </a:lnTo>
                <a:close/>
              </a:path>
              <a:path w="5317490" h="3205479">
                <a:moveTo>
                  <a:pt x="5316969" y="2465590"/>
                </a:moveTo>
                <a:lnTo>
                  <a:pt x="4471200" y="2465590"/>
                </a:lnTo>
                <a:lnTo>
                  <a:pt x="2935287" y="2465590"/>
                </a:lnTo>
                <a:lnTo>
                  <a:pt x="1924240" y="2465590"/>
                </a:lnTo>
                <a:lnTo>
                  <a:pt x="1061339" y="2465590"/>
                </a:lnTo>
                <a:lnTo>
                  <a:pt x="1061339" y="2712148"/>
                </a:lnTo>
                <a:lnTo>
                  <a:pt x="1924240" y="2712148"/>
                </a:lnTo>
                <a:lnTo>
                  <a:pt x="2935287" y="2712148"/>
                </a:lnTo>
                <a:lnTo>
                  <a:pt x="4471200" y="2712148"/>
                </a:lnTo>
                <a:lnTo>
                  <a:pt x="5316969" y="2712148"/>
                </a:lnTo>
                <a:lnTo>
                  <a:pt x="5316969" y="2465590"/>
                </a:lnTo>
                <a:close/>
              </a:path>
              <a:path w="5317490" h="3205479">
                <a:moveTo>
                  <a:pt x="5316969" y="1972475"/>
                </a:moveTo>
                <a:lnTo>
                  <a:pt x="4471200" y="1972475"/>
                </a:lnTo>
                <a:lnTo>
                  <a:pt x="2935287" y="1972475"/>
                </a:lnTo>
                <a:lnTo>
                  <a:pt x="1924240" y="1972475"/>
                </a:lnTo>
                <a:lnTo>
                  <a:pt x="1061339" y="1972475"/>
                </a:lnTo>
                <a:lnTo>
                  <a:pt x="1061339" y="2219033"/>
                </a:lnTo>
                <a:lnTo>
                  <a:pt x="1924240" y="2219033"/>
                </a:lnTo>
                <a:lnTo>
                  <a:pt x="2935287" y="2219033"/>
                </a:lnTo>
                <a:lnTo>
                  <a:pt x="4471200" y="2219033"/>
                </a:lnTo>
                <a:lnTo>
                  <a:pt x="5316969" y="2219033"/>
                </a:lnTo>
                <a:lnTo>
                  <a:pt x="5316969" y="1972475"/>
                </a:lnTo>
                <a:close/>
              </a:path>
              <a:path w="5317490" h="3205479">
                <a:moveTo>
                  <a:pt x="5316969" y="1479346"/>
                </a:moveTo>
                <a:lnTo>
                  <a:pt x="4471200" y="1479346"/>
                </a:lnTo>
                <a:lnTo>
                  <a:pt x="2935287" y="1479346"/>
                </a:lnTo>
                <a:lnTo>
                  <a:pt x="1924240" y="1479346"/>
                </a:lnTo>
                <a:lnTo>
                  <a:pt x="1061339" y="1479346"/>
                </a:lnTo>
                <a:lnTo>
                  <a:pt x="1061339" y="1725904"/>
                </a:lnTo>
                <a:lnTo>
                  <a:pt x="1924240" y="1725904"/>
                </a:lnTo>
                <a:lnTo>
                  <a:pt x="2935287" y="1725904"/>
                </a:lnTo>
                <a:lnTo>
                  <a:pt x="4471200" y="1725904"/>
                </a:lnTo>
                <a:lnTo>
                  <a:pt x="5316969" y="1725904"/>
                </a:lnTo>
                <a:lnTo>
                  <a:pt x="5316969" y="1479346"/>
                </a:lnTo>
                <a:close/>
              </a:path>
              <a:path w="5317490" h="3205479">
                <a:moveTo>
                  <a:pt x="5316969" y="986231"/>
                </a:moveTo>
                <a:lnTo>
                  <a:pt x="4471200" y="986231"/>
                </a:lnTo>
                <a:lnTo>
                  <a:pt x="2935287" y="986231"/>
                </a:lnTo>
                <a:lnTo>
                  <a:pt x="1924240" y="986231"/>
                </a:lnTo>
                <a:lnTo>
                  <a:pt x="1061339" y="986231"/>
                </a:lnTo>
                <a:lnTo>
                  <a:pt x="1061339" y="1232789"/>
                </a:lnTo>
                <a:lnTo>
                  <a:pt x="1924240" y="1232789"/>
                </a:lnTo>
                <a:lnTo>
                  <a:pt x="2935287" y="1232789"/>
                </a:lnTo>
                <a:lnTo>
                  <a:pt x="4471200" y="1232789"/>
                </a:lnTo>
                <a:lnTo>
                  <a:pt x="5316969" y="1232789"/>
                </a:lnTo>
                <a:lnTo>
                  <a:pt x="5316969" y="986231"/>
                </a:lnTo>
                <a:close/>
              </a:path>
              <a:path w="5317490" h="3205479">
                <a:moveTo>
                  <a:pt x="5316969" y="493115"/>
                </a:moveTo>
                <a:lnTo>
                  <a:pt x="4471200" y="493115"/>
                </a:lnTo>
                <a:lnTo>
                  <a:pt x="2935287" y="493115"/>
                </a:lnTo>
                <a:lnTo>
                  <a:pt x="1924240" y="493115"/>
                </a:lnTo>
                <a:lnTo>
                  <a:pt x="1061339" y="493115"/>
                </a:lnTo>
                <a:lnTo>
                  <a:pt x="1061339" y="739673"/>
                </a:lnTo>
                <a:lnTo>
                  <a:pt x="1924240" y="739673"/>
                </a:lnTo>
                <a:lnTo>
                  <a:pt x="2935287" y="739673"/>
                </a:lnTo>
                <a:lnTo>
                  <a:pt x="4471200" y="739673"/>
                </a:lnTo>
                <a:lnTo>
                  <a:pt x="5316969" y="739673"/>
                </a:lnTo>
                <a:lnTo>
                  <a:pt x="5316969" y="493115"/>
                </a:lnTo>
                <a:close/>
              </a:path>
              <a:path w="5317490" h="3205479">
                <a:moveTo>
                  <a:pt x="5316969" y="0"/>
                </a:moveTo>
                <a:lnTo>
                  <a:pt x="4471200" y="0"/>
                </a:lnTo>
                <a:lnTo>
                  <a:pt x="2935287" y="0"/>
                </a:lnTo>
                <a:lnTo>
                  <a:pt x="1924240" y="0"/>
                </a:lnTo>
                <a:lnTo>
                  <a:pt x="1061339" y="0"/>
                </a:lnTo>
                <a:lnTo>
                  <a:pt x="1061339" y="246557"/>
                </a:lnTo>
                <a:lnTo>
                  <a:pt x="1924240" y="246557"/>
                </a:lnTo>
                <a:lnTo>
                  <a:pt x="2935287" y="246557"/>
                </a:lnTo>
                <a:lnTo>
                  <a:pt x="4471200" y="246557"/>
                </a:lnTo>
                <a:lnTo>
                  <a:pt x="5316969" y="246557"/>
                </a:lnTo>
                <a:lnTo>
                  <a:pt x="5316969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66337" y="1619503"/>
            <a:ext cx="695325" cy="4432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22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65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Dostarlimab</a:t>
            </a:r>
            <a:r>
              <a:rPr kumimoji="0" sz="900" b="1" i="0" u="none" strike="noStrike" kern="1200" cap="none" spc="35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7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900" b="1" i="0" u="none" strike="noStrike" kern="1200" cap="none" spc="50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55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niraparib</a:t>
            </a:r>
            <a:r>
              <a:rPr kumimoji="0" sz="900" b="1" i="0" u="none" strike="noStrike" kern="1200" cap="none" spc="-2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900" b="1" i="0" u="none" strike="noStrike" kern="1200" cap="none" spc="-2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145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N=192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28701" y="1619503"/>
            <a:ext cx="845185" cy="4432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-635" algn="ctr" defTabSz="914400" rtl="0" eaLnBrk="1" fontAlgn="auto" latinLnBrk="0" hangingPunct="1">
              <a:lnSpc>
                <a:spcPct val="1022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Placebo</a:t>
            </a:r>
            <a:r>
              <a:rPr kumimoji="0" sz="900" b="1" i="0" u="none" strike="noStrike" kern="1200" cap="none" spc="-25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45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IV</a:t>
            </a:r>
            <a:r>
              <a:rPr kumimoji="0" sz="900" b="1" i="0" u="none" strike="noStrike" kern="1200" cap="none" spc="-25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5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900" b="1" i="0" u="none" strike="noStrike" kern="1200" cap="none" spc="50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75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placebo</a:t>
            </a:r>
            <a:r>
              <a:rPr kumimoji="0" sz="900" b="1" i="0" u="none" strike="noStrike" kern="1200" cap="none" spc="-3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5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oral</a:t>
            </a:r>
            <a:r>
              <a:rPr kumimoji="0" sz="900" b="1" i="0" u="none" strike="noStrike" kern="1200" cap="none" spc="-3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900" b="1" i="0" u="none" strike="noStrike" kern="1200" cap="none" spc="-3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14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</a:t>
            </a:r>
            <a:r>
              <a:rPr kumimoji="0" sz="900" b="1" i="0" u="none" strike="noStrike" kern="1200" cap="none" spc="-2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N=99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39498" y="1756664"/>
            <a:ext cx="5708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HR</a:t>
            </a:r>
            <a:r>
              <a:rPr kumimoji="0" sz="9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(95%</a:t>
            </a:r>
            <a:r>
              <a:rPr kumimoji="0" sz="9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CI)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30340" y="1756664"/>
            <a:ext cx="5708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HR</a:t>
            </a:r>
            <a:r>
              <a:rPr kumimoji="0" sz="9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(95%</a:t>
            </a:r>
            <a:r>
              <a:rPr kumimoji="0" sz="9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CI)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9954" y="2119884"/>
            <a:ext cx="4921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</a:t>
            </a:r>
            <a:r>
              <a:rPr kumimoji="0" sz="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52074" y="2119884"/>
            <a:ext cx="3244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2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95/192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14451" y="2119884"/>
            <a:ext cx="2736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69/99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69222" y="2119884"/>
            <a:ext cx="6921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0.59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(0.43–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0.81)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4554" y="2366771"/>
            <a:ext cx="6299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PD-</a:t>
            </a:r>
            <a:r>
              <a:rPr kumimoji="0" sz="800" b="1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L1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status</a:t>
            </a:r>
            <a:r>
              <a:rPr kumimoji="0" sz="750" b="1" i="0" u="none" strike="noStrike" kern="1200" cap="none" spc="-30" normalizeH="0" baseline="2222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750" b="0" i="0" u="none" strike="noStrike" kern="1200" cap="none" spc="0" normalizeH="0" baseline="22222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4273" y="2613659"/>
            <a:ext cx="3162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PD-</a:t>
            </a:r>
            <a:r>
              <a:rPr kumimoji="0" sz="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L1+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52074" y="2613659"/>
            <a:ext cx="3244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2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56/123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14451" y="2613659"/>
            <a:ext cx="2736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43/62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69222" y="2613659"/>
            <a:ext cx="6921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0.56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(0.37–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0.83)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4273" y="2860547"/>
            <a:ext cx="2965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PD-</a:t>
            </a:r>
            <a:r>
              <a:rPr kumimoji="0" sz="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L1-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77473" y="2860547"/>
            <a:ext cx="2736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37/64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514451" y="2860547"/>
            <a:ext cx="2736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24/31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69222" y="2860547"/>
            <a:ext cx="6921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0.67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(0.40–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1.12)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48873" y="3107435"/>
            <a:ext cx="6864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</a:t>
            </a: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evaluable</a:t>
            </a:r>
            <a:r>
              <a:rPr kumimoji="0" sz="750" b="0" i="0" u="none" strike="noStrike" kern="1200" cap="none" spc="-15" normalizeH="0" baseline="2222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endParaRPr kumimoji="0" sz="750" b="0" i="0" u="none" strike="noStrike" kern="1200" cap="none" spc="0" normalizeH="0" baseline="22222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28274" y="3107435"/>
            <a:ext cx="1727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25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2/5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65251" y="3107435"/>
            <a:ext cx="1727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25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2/6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040684" y="3107435"/>
            <a:ext cx="1492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99954" y="3351276"/>
            <a:ext cx="94741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BRCA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mutation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status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4273" y="3598164"/>
            <a:ext cx="3492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Positive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28274" y="3598164"/>
            <a:ext cx="1727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25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1/6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565251" y="3598164"/>
            <a:ext cx="1727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25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3/4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040684" y="3598164"/>
            <a:ext cx="1492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74273" y="3845052"/>
            <a:ext cx="3924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Negative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52074" y="3845052"/>
            <a:ext cx="3244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2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75/148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514451" y="3845052"/>
            <a:ext cx="2736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49/71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769222" y="3845052"/>
            <a:ext cx="6921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0.61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(0.43–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0.88)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48873" y="4091940"/>
            <a:ext cx="6864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</a:t>
            </a: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evaluable</a:t>
            </a:r>
            <a:r>
              <a:rPr kumimoji="0" sz="750" b="0" i="0" u="none" strike="noStrike" kern="1200" cap="none" spc="-15" normalizeH="0" baseline="2222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endParaRPr kumimoji="0" sz="750" b="0" i="0" u="none" strike="noStrike" kern="1200" cap="none" spc="0" normalizeH="0" baseline="22222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577473" y="4091940"/>
            <a:ext cx="2736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19/38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514451" y="4091940"/>
            <a:ext cx="2736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17/24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769222" y="4091940"/>
            <a:ext cx="6921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0.71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(0.37–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1.37)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74554" y="4338828"/>
            <a:ext cx="97281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HRR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mutation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status</a:t>
            </a:r>
            <a:r>
              <a:rPr kumimoji="0" sz="750" b="1" i="0" u="none" strike="noStrike" kern="1200" cap="none" spc="-37" normalizeH="0" baseline="2222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endParaRPr kumimoji="0" sz="750" b="0" i="0" u="none" strike="noStrike" kern="1200" cap="none" spc="0" normalizeH="0" baseline="22222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74273" y="4585716"/>
            <a:ext cx="3492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Positive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602873" y="4585716"/>
            <a:ext cx="2228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2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3/20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514451" y="4585716"/>
            <a:ext cx="2736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10/14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040684" y="4585716"/>
            <a:ext cx="1492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74273" y="4832604"/>
            <a:ext cx="3924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Negative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552074" y="4832604"/>
            <a:ext cx="3244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2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73/134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514451" y="4832604"/>
            <a:ext cx="2736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42/62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769222" y="4832604"/>
            <a:ext cx="6921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0.69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(0.47–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1.01)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48873" y="5079492"/>
            <a:ext cx="6864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</a:t>
            </a: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evaluable</a:t>
            </a:r>
            <a:r>
              <a:rPr kumimoji="0" sz="750" b="0" i="0" u="none" strike="noStrike" kern="1200" cap="none" spc="-15" normalizeH="0" baseline="2222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endParaRPr kumimoji="0" sz="750" b="0" i="0" u="none" strike="noStrike" kern="1200" cap="none" spc="0" normalizeH="0" baseline="22222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577473" y="5079492"/>
            <a:ext cx="2736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19/38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514451" y="5079492"/>
            <a:ext cx="2736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17/24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769222" y="5079492"/>
            <a:ext cx="6921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0.71</a:t>
            </a:r>
            <a:r>
              <a:rPr kumimoji="0" sz="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(0.37–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1.37)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1756445" y="2150429"/>
            <a:ext cx="3773804" cy="3429000"/>
            <a:chOff x="1756445" y="2150429"/>
            <a:chExt cx="3773804" cy="3429000"/>
          </a:xfrm>
        </p:grpSpPr>
        <p:sp>
          <p:nvSpPr>
            <p:cNvPr id="54" name="object 54"/>
            <p:cNvSpPr/>
            <p:nvPr/>
          </p:nvSpPr>
          <p:spPr>
            <a:xfrm>
              <a:off x="1758433" y="5534896"/>
              <a:ext cx="3769995" cy="45085"/>
            </a:xfrm>
            <a:custGeom>
              <a:avLst/>
              <a:gdLst/>
              <a:ahLst/>
              <a:cxnLst/>
              <a:rect l="l" t="t" r="r" b="b"/>
              <a:pathLst>
                <a:path w="3769995" h="45085">
                  <a:moveTo>
                    <a:pt x="3761335" y="0"/>
                  </a:moveTo>
                  <a:lnTo>
                    <a:pt x="3761335" y="44518"/>
                  </a:lnTo>
                </a:path>
                <a:path w="3769995" h="45085">
                  <a:moveTo>
                    <a:pt x="3386029" y="0"/>
                  </a:moveTo>
                  <a:lnTo>
                    <a:pt x="3386029" y="44518"/>
                  </a:lnTo>
                </a:path>
                <a:path w="3769995" h="45085">
                  <a:moveTo>
                    <a:pt x="3010723" y="0"/>
                  </a:moveTo>
                  <a:lnTo>
                    <a:pt x="3010723" y="44518"/>
                  </a:lnTo>
                </a:path>
                <a:path w="3769995" h="45085">
                  <a:moveTo>
                    <a:pt x="2635418" y="0"/>
                  </a:moveTo>
                  <a:lnTo>
                    <a:pt x="2635418" y="44518"/>
                  </a:lnTo>
                </a:path>
                <a:path w="3769995" h="45085">
                  <a:moveTo>
                    <a:pt x="2260113" y="0"/>
                  </a:moveTo>
                  <a:lnTo>
                    <a:pt x="2260113" y="44518"/>
                  </a:lnTo>
                </a:path>
                <a:path w="3769995" h="45085">
                  <a:moveTo>
                    <a:pt x="0" y="0"/>
                  </a:moveTo>
                  <a:lnTo>
                    <a:pt x="3769614" y="0"/>
                  </a:lnTo>
                </a:path>
              </a:pathLst>
            </a:custGeom>
            <a:ln w="20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1766712" y="5534896"/>
              <a:ext cx="0" cy="45085"/>
            </a:xfrm>
            <a:custGeom>
              <a:avLst/>
              <a:gdLst/>
              <a:ahLst/>
              <a:cxnLst/>
              <a:rect l="l" t="t" r="r" b="b"/>
              <a:pathLst>
                <a:path h="45085">
                  <a:moveTo>
                    <a:pt x="0" y="0"/>
                  </a:moveTo>
                  <a:lnTo>
                    <a:pt x="0" y="44518"/>
                  </a:lnTo>
                </a:path>
              </a:pathLst>
            </a:custGeom>
            <a:ln w="20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2142937" y="5534896"/>
              <a:ext cx="0" cy="45085"/>
            </a:xfrm>
            <a:custGeom>
              <a:avLst/>
              <a:gdLst/>
              <a:ahLst/>
              <a:cxnLst/>
              <a:rect l="l" t="t" r="r" b="b"/>
              <a:pathLst>
                <a:path h="45085">
                  <a:moveTo>
                    <a:pt x="0" y="0"/>
                  </a:moveTo>
                  <a:lnTo>
                    <a:pt x="0" y="44518"/>
                  </a:lnTo>
                </a:path>
              </a:pathLst>
            </a:custGeom>
            <a:ln w="20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2517322" y="5534896"/>
              <a:ext cx="0" cy="45085"/>
            </a:xfrm>
            <a:custGeom>
              <a:avLst/>
              <a:gdLst/>
              <a:ahLst/>
              <a:cxnLst/>
              <a:rect l="l" t="t" r="r" b="b"/>
              <a:pathLst>
                <a:path h="45085">
                  <a:moveTo>
                    <a:pt x="0" y="0"/>
                  </a:moveTo>
                  <a:lnTo>
                    <a:pt x="0" y="44518"/>
                  </a:lnTo>
                </a:path>
              </a:pathLst>
            </a:custGeom>
            <a:ln w="20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2892629" y="5534896"/>
              <a:ext cx="0" cy="45085"/>
            </a:xfrm>
            <a:custGeom>
              <a:avLst/>
              <a:gdLst/>
              <a:ahLst/>
              <a:cxnLst/>
              <a:rect l="l" t="t" r="r" b="b"/>
              <a:pathLst>
                <a:path h="45085">
                  <a:moveTo>
                    <a:pt x="0" y="0"/>
                  </a:moveTo>
                  <a:lnTo>
                    <a:pt x="0" y="44518"/>
                  </a:lnTo>
                </a:path>
              </a:pathLst>
            </a:custGeom>
            <a:ln w="20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3267934" y="5534896"/>
              <a:ext cx="0" cy="45085"/>
            </a:xfrm>
            <a:custGeom>
              <a:avLst/>
              <a:gdLst/>
              <a:ahLst/>
              <a:cxnLst/>
              <a:rect l="l" t="t" r="r" b="b"/>
              <a:pathLst>
                <a:path h="45085">
                  <a:moveTo>
                    <a:pt x="0" y="0"/>
                  </a:moveTo>
                  <a:lnTo>
                    <a:pt x="0" y="44518"/>
                  </a:lnTo>
                </a:path>
              </a:pathLst>
            </a:custGeom>
            <a:ln w="20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3643240" y="5534896"/>
              <a:ext cx="0" cy="45085"/>
            </a:xfrm>
            <a:custGeom>
              <a:avLst/>
              <a:gdLst/>
              <a:ahLst/>
              <a:cxnLst/>
              <a:rect l="l" t="t" r="r" b="b"/>
              <a:pathLst>
                <a:path h="45085">
                  <a:moveTo>
                    <a:pt x="0" y="0"/>
                  </a:moveTo>
                  <a:lnTo>
                    <a:pt x="0" y="44518"/>
                  </a:lnTo>
                </a:path>
              </a:pathLst>
            </a:custGeom>
            <a:ln w="20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4017905" y="2150429"/>
              <a:ext cx="0" cy="3383279"/>
            </a:xfrm>
            <a:custGeom>
              <a:avLst/>
              <a:gdLst/>
              <a:ahLst/>
              <a:cxnLst/>
              <a:rect l="l" t="t" r="r" b="b"/>
              <a:pathLst>
                <a:path h="3383279">
                  <a:moveTo>
                    <a:pt x="0" y="3383281"/>
                  </a:moveTo>
                  <a:lnTo>
                    <a:pt x="0" y="0"/>
                  </a:lnTo>
                </a:path>
              </a:pathLst>
            </a:custGeom>
            <a:ln w="20534">
              <a:solidFill>
                <a:srgbClr val="AFABA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62" name="object 6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63490" y="2183340"/>
              <a:ext cx="337591" cy="10972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82543" y="2650518"/>
              <a:ext cx="434176" cy="110869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3800816" y="3024362"/>
              <a:ext cx="276225" cy="0"/>
            </a:xfrm>
            <a:custGeom>
              <a:avLst/>
              <a:gdLst/>
              <a:ahLst/>
              <a:cxnLst/>
              <a:rect l="l" t="t" r="r" b="b"/>
              <a:pathLst>
                <a:path w="276225">
                  <a:moveTo>
                    <a:pt x="275959" y="0"/>
                  </a:moveTo>
                  <a:lnTo>
                    <a:pt x="0" y="0"/>
                  </a:lnTo>
                </a:path>
              </a:pathLst>
            </a:custGeom>
            <a:ln w="136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3517497" y="3024362"/>
              <a:ext cx="283845" cy="0"/>
            </a:xfrm>
            <a:custGeom>
              <a:avLst/>
              <a:gdLst/>
              <a:ahLst/>
              <a:cxnLst/>
              <a:rect l="l" t="t" r="r" b="b"/>
              <a:pathLst>
                <a:path w="283845">
                  <a:moveTo>
                    <a:pt x="283318" y="0"/>
                  </a:moveTo>
                  <a:lnTo>
                    <a:pt x="0" y="0"/>
                  </a:lnTo>
                </a:path>
              </a:pathLst>
            </a:custGeom>
            <a:ln w="136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66" name="object 6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45054" y="2955303"/>
              <a:ext cx="111524" cy="110869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57051" y="3901967"/>
              <a:ext cx="391863" cy="109727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3832093" y="4220364"/>
              <a:ext cx="356235" cy="0"/>
            </a:xfrm>
            <a:custGeom>
              <a:avLst/>
              <a:gdLst/>
              <a:ahLst/>
              <a:cxnLst/>
              <a:rect l="l" t="t" r="r" b="b"/>
              <a:pathLst>
                <a:path w="356235">
                  <a:moveTo>
                    <a:pt x="355987" y="0"/>
                  </a:moveTo>
                  <a:lnTo>
                    <a:pt x="0" y="0"/>
                  </a:lnTo>
                </a:path>
              </a:pathLst>
            </a:custGeom>
            <a:ln w="136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3472425" y="4220364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5">
                  <a:moveTo>
                    <a:pt x="359667" y="0"/>
                  </a:moveTo>
                  <a:lnTo>
                    <a:pt x="0" y="0"/>
                  </a:lnTo>
                </a:path>
              </a:pathLst>
            </a:custGeom>
            <a:ln w="136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70" name="object 7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76330" y="4157281"/>
              <a:ext cx="111524" cy="11086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07644" y="4866156"/>
              <a:ext cx="413021" cy="109729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3832093" y="5189087"/>
              <a:ext cx="356235" cy="0"/>
            </a:xfrm>
            <a:custGeom>
              <a:avLst/>
              <a:gdLst/>
              <a:ahLst/>
              <a:cxnLst/>
              <a:rect l="l" t="t" r="r" b="b"/>
              <a:pathLst>
                <a:path w="356235">
                  <a:moveTo>
                    <a:pt x="355987" y="0"/>
                  </a:moveTo>
                  <a:lnTo>
                    <a:pt x="0" y="0"/>
                  </a:lnTo>
                </a:path>
              </a:pathLst>
            </a:custGeom>
            <a:ln w="136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3472425" y="5189087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5">
                  <a:moveTo>
                    <a:pt x="359667" y="0"/>
                  </a:moveTo>
                  <a:lnTo>
                    <a:pt x="0" y="0"/>
                  </a:lnTo>
                </a:path>
              </a:pathLst>
            </a:custGeom>
            <a:ln w="136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74" name="object 7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76330" y="5120028"/>
              <a:ext cx="111524" cy="110869"/>
            </a:xfrm>
            <a:prstGeom prst="rect">
              <a:avLst/>
            </a:prstGeom>
          </p:spPr>
        </p:pic>
      </p:grpSp>
      <p:sp>
        <p:nvSpPr>
          <p:cNvPr id="75" name="object 75"/>
          <p:cNvSpPr txBox="1"/>
          <p:nvPr/>
        </p:nvSpPr>
        <p:spPr>
          <a:xfrm>
            <a:off x="1631671" y="5295391"/>
            <a:ext cx="2087880" cy="447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389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←Dostar</a:t>
            </a:r>
            <a:r>
              <a:rPr kumimoji="0" sz="9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9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Nira</a:t>
            </a:r>
            <a:r>
              <a:rPr kumimoji="0" sz="9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9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</a:t>
            </a:r>
            <a:r>
              <a:rPr kumimoji="0" sz="9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better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62050" algn="l"/>
                <a:tab pos="1546860" algn="l"/>
                <a:tab pos="1946910" algn="l"/>
              </a:tabLst>
              <a:defRPr/>
            </a:pP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0.0156</a:t>
            </a:r>
            <a:r>
              <a:rPr kumimoji="0" sz="800" b="0" i="0" u="none" strike="noStrike" kern="1200" cap="none" spc="4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0.0313</a:t>
            </a:r>
            <a:r>
              <a:rPr kumimoji="0" sz="800" b="0" i="0" u="none" strike="noStrike" kern="1200" cap="none" spc="4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0.0625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0.125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0.5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979673" y="5594603"/>
            <a:ext cx="774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080325" y="5307583"/>
            <a:ext cx="1103630" cy="434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Placebo</a:t>
            </a:r>
            <a:r>
              <a:rPr kumimoji="0" sz="9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9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</a:t>
            </a:r>
            <a:r>
              <a:rPr kumimoji="0" sz="9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better</a:t>
            </a:r>
            <a:r>
              <a:rPr kumimoji="0" sz="85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endParaRPr kumimoji="0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765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2940" algn="l"/>
                <a:tab pos="1038860" algn="l"/>
              </a:tabLst>
              <a:defRPr/>
            </a:pPr>
            <a:r>
              <a:rPr kumimoji="0" sz="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458435" y="5594603"/>
            <a:ext cx="1270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16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929744" y="2202370"/>
            <a:ext cx="6033770" cy="3086100"/>
          </a:xfrm>
          <a:custGeom>
            <a:avLst/>
            <a:gdLst/>
            <a:ahLst/>
            <a:cxnLst/>
            <a:rect l="l" t="t" r="r" b="b"/>
            <a:pathLst>
              <a:path w="6033770" h="3086100">
                <a:moveTo>
                  <a:pt x="5010226" y="1763306"/>
                </a:moveTo>
                <a:lnTo>
                  <a:pt x="2375179" y="1763306"/>
                </a:lnTo>
                <a:lnTo>
                  <a:pt x="1635201" y="1763306"/>
                </a:lnTo>
                <a:lnTo>
                  <a:pt x="981938" y="1763306"/>
                </a:lnTo>
                <a:lnTo>
                  <a:pt x="0" y="1763306"/>
                </a:lnTo>
                <a:lnTo>
                  <a:pt x="0" y="2204123"/>
                </a:lnTo>
                <a:lnTo>
                  <a:pt x="981938" y="2204123"/>
                </a:lnTo>
                <a:lnTo>
                  <a:pt x="1635201" y="2204123"/>
                </a:lnTo>
                <a:lnTo>
                  <a:pt x="2375179" y="2204123"/>
                </a:lnTo>
                <a:lnTo>
                  <a:pt x="5010226" y="2204123"/>
                </a:lnTo>
                <a:lnTo>
                  <a:pt x="5010226" y="1763306"/>
                </a:lnTo>
                <a:close/>
              </a:path>
              <a:path w="6033770" h="3086100">
                <a:moveTo>
                  <a:pt x="5010226" y="0"/>
                </a:moveTo>
                <a:lnTo>
                  <a:pt x="2375179" y="0"/>
                </a:lnTo>
                <a:lnTo>
                  <a:pt x="1635201" y="0"/>
                </a:lnTo>
                <a:lnTo>
                  <a:pt x="981938" y="0"/>
                </a:lnTo>
                <a:lnTo>
                  <a:pt x="0" y="0"/>
                </a:lnTo>
                <a:lnTo>
                  <a:pt x="0" y="440829"/>
                </a:lnTo>
                <a:lnTo>
                  <a:pt x="981938" y="440829"/>
                </a:lnTo>
                <a:lnTo>
                  <a:pt x="1635201" y="440829"/>
                </a:lnTo>
                <a:lnTo>
                  <a:pt x="2375179" y="440829"/>
                </a:lnTo>
                <a:lnTo>
                  <a:pt x="5010226" y="440829"/>
                </a:lnTo>
                <a:lnTo>
                  <a:pt x="5010226" y="0"/>
                </a:lnTo>
                <a:close/>
              </a:path>
              <a:path w="6033770" h="3086100">
                <a:moveTo>
                  <a:pt x="6033744" y="2644952"/>
                </a:moveTo>
                <a:lnTo>
                  <a:pt x="6033744" y="2644952"/>
                </a:lnTo>
                <a:lnTo>
                  <a:pt x="0" y="2644952"/>
                </a:lnTo>
                <a:lnTo>
                  <a:pt x="0" y="3085769"/>
                </a:lnTo>
                <a:lnTo>
                  <a:pt x="6033744" y="3085769"/>
                </a:lnTo>
                <a:lnTo>
                  <a:pt x="6033744" y="2644952"/>
                </a:lnTo>
                <a:close/>
              </a:path>
              <a:path w="6033770" h="3086100">
                <a:moveTo>
                  <a:pt x="6033744" y="881659"/>
                </a:moveTo>
                <a:lnTo>
                  <a:pt x="6033744" y="881659"/>
                </a:lnTo>
                <a:lnTo>
                  <a:pt x="0" y="881659"/>
                </a:lnTo>
                <a:lnTo>
                  <a:pt x="0" y="1322476"/>
                </a:lnTo>
                <a:lnTo>
                  <a:pt x="6033744" y="1322476"/>
                </a:lnTo>
                <a:lnTo>
                  <a:pt x="6033744" y="881659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929552" y="1671827"/>
            <a:ext cx="138049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5080" lvl="0" indent="-1270" algn="l" defTabSz="914400" rtl="0" eaLnBrk="1" fontAlgn="auto" latinLnBrk="0" hangingPunct="1">
              <a:lnSpc>
                <a:spcPct val="105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748030" algn="l"/>
              </a:tabLst>
              <a:defRPr/>
            </a:pP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Dostarlimab</a:t>
            </a:r>
            <a:r>
              <a:rPr kumimoji="0" sz="800" b="1" i="0" u="none" strike="noStrike" kern="1200" cap="none" spc="5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800" b="1" i="0" u="none" strike="noStrike" kern="1200" cap="none" spc="-8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Placebo</a:t>
            </a:r>
            <a:r>
              <a:rPr kumimoji="0" sz="800" b="1" i="0" u="none" strike="noStrike" kern="1200" cap="none" spc="-25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45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IV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800" b="1" i="0" u="none" strike="noStrike" kern="1200" cap="none" spc="50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niraparib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65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800" b="1" i="0" u="none" strike="noStrike" kern="1200" cap="none" spc="-3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3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</a:t>
            </a:r>
            <a:r>
              <a:rPr kumimoji="0" sz="800" b="1" i="0" u="none" strike="noStrike" kern="1200" cap="none" spc="125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7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placebo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oral</a:t>
            </a:r>
            <a:r>
              <a:rPr kumimoji="0" sz="800" b="1" i="0" u="none" strike="noStrike" kern="1200" cap="none" spc="-25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65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800" b="1" i="0" u="none" strike="noStrike" kern="1200" cap="none" spc="-3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114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3355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>
                <a:tab pos="895350" algn="l"/>
              </a:tabLst>
              <a:defRPr/>
            </a:pP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N=192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800" b="1" i="0" u="none" strike="noStrike" kern="1200" cap="none" spc="-2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N=99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599254" y="1735271"/>
            <a:ext cx="1990089" cy="42227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56515" marR="0" lvl="0" indent="0" algn="ctr" defTabSz="914400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HR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(95%</a:t>
            </a:r>
            <a:r>
              <a:rPr kumimoji="0" sz="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CI)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No.</a:t>
            </a:r>
            <a:r>
              <a:rPr kumimoji="0" sz="9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9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</a:t>
            </a:r>
            <a:r>
              <a:rPr kumimoji="0" sz="9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9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1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events/No.</a:t>
            </a:r>
            <a:r>
              <a:rPr kumimoji="0" sz="9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9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1196147" y="1799844"/>
            <a:ext cx="51180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HR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(95%</a:t>
            </a:r>
            <a:r>
              <a:rPr kumimoji="0" sz="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CI)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021193" y="2329688"/>
            <a:ext cx="5384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070840" y="2329688"/>
            <a:ext cx="3479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2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95/192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7796033" y="2329688"/>
            <a:ext cx="2908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69/99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9678414" y="2202369"/>
            <a:ext cx="2285365" cy="44132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825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397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0.59</a:t>
            </a: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(0.43–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0.81)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5983093" y="2768600"/>
            <a:ext cx="1074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Molecular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subgroup</a:t>
            </a:r>
            <a:r>
              <a:rPr kumimoji="0" sz="900" b="1" i="0" u="none" strike="noStrike" kern="1200" cap="none" spc="-67" normalizeH="0" baseline="2777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900" b="0" i="0" u="none" strike="noStrike" kern="1200" cap="none" spc="0" normalizeH="0" baseline="27777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6202168" y="3210559"/>
            <a:ext cx="44195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POLEmut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156565" y="3210559"/>
            <a:ext cx="1771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25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0/3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853183" y="3210559"/>
            <a:ext cx="1771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25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1/2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1381885" y="3210559"/>
            <a:ext cx="1511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6189468" y="3652520"/>
            <a:ext cx="6750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dMMR/MSI-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7086715" y="3652520"/>
            <a:ext cx="3035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12/37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7783333" y="3652520"/>
            <a:ext cx="3035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10/17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1062797" y="3652520"/>
            <a:ext cx="7772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0.45</a:t>
            </a: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(0.20–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1.05)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6202168" y="4091432"/>
            <a:ext cx="43243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TP53mut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7099415" y="4091432"/>
            <a:ext cx="2908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27/39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7796033" y="4091432"/>
            <a:ext cx="2908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10/10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9678414" y="3965665"/>
            <a:ext cx="2285365" cy="44132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698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397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0.29</a:t>
            </a: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(0.13–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0.63)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6189468" y="4533392"/>
            <a:ext cx="3086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NSMP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7086715" y="4533392"/>
            <a:ext cx="3035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37/75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7783333" y="4533392"/>
            <a:ext cx="3035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31/46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1062797" y="4533392"/>
            <a:ext cx="7772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0.61</a:t>
            </a: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(0.38–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0.99)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6164068" y="4972304"/>
            <a:ext cx="7626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evaluable</a:t>
            </a:r>
            <a:r>
              <a:rPr kumimoji="0" sz="900" b="0" i="0" u="none" strike="noStrike" kern="1200" cap="none" spc="-15" normalizeH="0" baseline="2777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endParaRPr kumimoji="0" sz="900" b="0" i="0" u="none" strike="noStrike" kern="1200" cap="none" spc="0" normalizeH="0" baseline="27777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7086715" y="4972304"/>
            <a:ext cx="3035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652C9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19/38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7783333" y="4972304"/>
            <a:ext cx="3035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8F152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17/24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1062797" y="4972304"/>
            <a:ext cx="7772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0.71</a:t>
            </a: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(0.37–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1.37)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08" name="object 108"/>
          <p:cNvGrpSpPr/>
          <p:nvPr/>
        </p:nvGrpSpPr>
        <p:grpSpPr>
          <a:xfrm>
            <a:off x="8502176" y="2339945"/>
            <a:ext cx="1348740" cy="2738755"/>
            <a:chOff x="8502176" y="2339945"/>
            <a:chExt cx="1348740" cy="2738755"/>
          </a:xfrm>
        </p:grpSpPr>
        <p:pic>
          <p:nvPicPr>
            <p:cNvPr id="109" name="object 10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04619" y="2339945"/>
              <a:ext cx="116969" cy="122741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9183536" y="2401317"/>
              <a:ext cx="358140" cy="0"/>
            </a:xfrm>
            <a:custGeom>
              <a:avLst/>
              <a:gdLst/>
              <a:ahLst/>
              <a:cxnLst/>
              <a:rect l="l" t="t" r="r" b="b"/>
              <a:pathLst>
                <a:path w="358140">
                  <a:moveTo>
                    <a:pt x="0" y="0"/>
                  </a:moveTo>
                  <a:lnTo>
                    <a:pt x="357926" y="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11" name="object 1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48661" y="3710062"/>
              <a:ext cx="116969" cy="122742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8727843" y="3771433"/>
              <a:ext cx="969010" cy="0"/>
            </a:xfrm>
            <a:custGeom>
              <a:avLst/>
              <a:gdLst/>
              <a:ahLst/>
              <a:cxnLst/>
              <a:rect l="l" t="t" r="r" b="b"/>
              <a:pathLst>
                <a:path w="969009">
                  <a:moveTo>
                    <a:pt x="0" y="0"/>
                  </a:moveTo>
                  <a:lnTo>
                    <a:pt x="968504" y="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13" name="object 1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95227" y="4112874"/>
              <a:ext cx="116968" cy="122741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8508526" y="4174246"/>
              <a:ext cx="891540" cy="0"/>
            </a:xfrm>
            <a:custGeom>
              <a:avLst/>
              <a:gdLst/>
              <a:ahLst/>
              <a:cxnLst/>
              <a:rect l="l" t="t" r="r" b="b"/>
              <a:pathLst>
                <a:path w="891540">
                  <a:moveTo>
                    <a:pt x="0" y="0"/>
                  </a:moveTo>
                  <a:lnTo>
                    <a:pt x="891305" y="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15" name="object 1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24114" y="4570188"/>
              <a:ext cx="116968" cy="122741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9107993" y="4631559"/>
              <a:ext cx="554990" cy="0"/>
            </a:xfrm>
            <a:custGeom>
              <a:avLst/>
              <a:gdLst/>
              <a:ahLst/>
              <a:cxnLst/>
              <a:rect l="l" t="t" r="r" b="b"/>
              <a:pathLst>
                <a:path w="554990">
                  <a:moveTo>
                    <a:pt x="0" y="0"/>
                  </a:moveTo>
                  <a:lnTo>
                    <a:pt x="554434" y="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17" name="object 1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08993" y="4955861"/>
              <a:ext cx="116968" cy="122742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9086061" y="5017232"/>
              <a:ext cx="758190" cy="0"/>
            </a:xfrm>
            <a:custGeom>
              <a:avLst/>
              <a:gdLst/>
              <a:ahLst/>
              <a:cxnLst/>
              <a:rect l="l" t="t" r="r" b="b"/>
              <a:pathLst>
                <a:path w="758190">
                  <a:moveTo>
                    <a:pt x="0" y="0"/>
                  </a:moveTo>
                  <a:lnTo>
                    <a:pt x="757960" y="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9" name="object 119"/>
          <p:cNvSpPr txBox="1"/>
          <p:nvPr/>
        </p:nvSpPr>
        <p:spPr>
          <a:xfrm>
            <a:off x="9629548" y="5542788"/>
            <a:ext cx="774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0817960" y="5542788"/>
            <a:ext cx="774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1193088" y="5542788"/>
            <a:ext cx="1270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16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7110638" y="5310632"/>
            <a:ext cx="2490470" cy="379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697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←Dostar</a:t>
            </a:r>
            <a:r>
              <a:rPr kumimoji="0" sz="9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9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Nira</a:t>
            </a:r>
            <a:r>
              <a:rPr kumimoji="0" sz="9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9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</a:t>
            </a:r>
            <a:r>
              <a:rPr kumimoji="0" sz="9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better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tabLst>
                <a:tab pos="1230630" algn="l"/>
                <a:tab pos="1662430" algn="l"/>
                <a:tab pos="2087245" algn="l"/>
              </a:tabLst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0.0156</a:t>
            </a:r>
            <a:r>
              <a:rPr kumimoji="0" sz="800" b="0" i="0" u="none" strike="noStrike" kern="1200" cap="none" spc="4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0.0313</a:t>
            </a:r>
            <a:r>
              <a:rPr kumimoji="0" sz="800" b="0" i="0" u="none" strike="noStrike" kern="1200" cap="none" spc="3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0.0625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0.125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0.5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9773540" y="5322823"/>
            <a:ext cx="1064260" cy="367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Placebo</a:t>
            </a:r>
            <a:r>
              <a:rPr kumimoji="0" sz="9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9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</a:t>
            </a:r>
            <a:r>
              <a:rPr kumimoji="0" sz="9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better</a:t>
            </a:r>
            <a:r>
              <a:rPr kumimoji="0" sz="85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endParaRPr kumimoji="0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64160" marR="0" lvl="0" indent="0" algn="l" defTabSz="914400" rtl="0" eaLnBrk="1" fontAlgn="auto" latinLnBrk="0" hangingPunct="1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2305" algn="l"/>
              </a:tabLst>
              <a:defRPr/>
            </a:pPr>
            <a:r>
              <a:rPr kumimoji="0" sz="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24" name="object 124"/>
          <p:cNvGrpSpPr/>
          <p:nvPr/>
        </p:nvGrpSpPr>
        <p:grpSpPr>
          <a:xfrm>
            <a:off x="7260164" y="2209118"/>
            <a:ext cx="4011929" cy="3354704"/>
            <a:chOff x="7260164" y="2209118"/>
            <a:chExt cx="4011929" cy="3354704"/>
          </a:xfrm>
        </p:grpSpPr>
        <p:sp>
          <p:nvSpPr>
            <p:cNvPr id="125" name="object 125"/>
            <p:cNvSpPr/>
            <p:nvPr/>
          </p:nvSpPr>
          <p:spPr>
            <a:xfrm>
              <a:off x="9667301" y="2209118"/>
              <a:ext cx="0" cy="3354704"/>
            </a:xfrm>
            <a:custGeom>
              <a:avLst/>
              <a:gdLst/>
              <a:ahLst/>
              <a:cxnLst/>
              <a:rect l="l" t="t" r="r" b="b"/>
              <a:pathLst>
                <a:path h="3354704">
                  <a:moveTo>
                    <a:pt x="0" y="0"/>
                  </a:moveTo>
                  <a:lnTo>
                    <a:pt x="1" y="3354134"/>
                  </a:lnTo>
                </a:path>
              </a:pathLst>
            </a:custGeom>
            <a:ln w="22225">
              <a:solidFill>
                <a:srgbClr val="AFABA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6" name="object 126"/>
            <p:cNvSpPr/>
            <p:nvPr/>
          </p:nvSpPr>
          <p:spPr>
            <a:xfrm>
              <a:off x="7267378" y="5526199"/>
              <a:ext cx="4000500" cy="0"/>
            </a:xfrm>
            <a:custGeom>
              <a:avLst/>
              <a:gdLst/>
              <a:ahLst/>
              <a:cxnLst/>
              <a:rect l="l" t="t" r="r" b="b"/>
              <a:pathLst>
                <a:path w="4000500">
                  <a:moveTo>
                    <a:pt x="0" y="0"/>
                  </a:moveTo>
                  <a:lnTo>
                    <a:pt x="4000346" y="1"/>
                  </a:lnTo>
                </a:path>
              </a:pathLst>
            </a:custGeom>
            <a:ln w="222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7" name="object 127"/>
            <p:cNvSpPr/>
            <p:nvPr/>
          </p:nvSpPr>
          <p:spPr>
            <a:xfrm>
              <a:off x="11260413" y="5519065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0"/>
                  </a:moveTo>
                  <a:lnTo>
                    <a:pt x="1" y="44187"/>
                  </a:lnTo>
                </a:path>
              </a:pathLst>
            </a:custGeom>
            <a:ln w="222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8" name="object 128"/>
            <p:cNvSpPr/>
            <p:nvPr/>
          </p:nvSpPr>
          <p:spPr>
            <a:xfrm>
              <a:off x="10863205" y="5519065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0"/>
                  </a:moveTo>
                  <a:lnTo>
                    <a:pt x="1" y="44187"/>
                  </a:lnTo>
                </a:path>
              </a:pathLst>
            </a:custGeom>
            <a:ln w="222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9" name="object 129"/>
            <p:cNvSpPr/>
            <p:nvPr/>
          </p:nvSpPr>
          <p:spPr>
            <a:xfrm>
              <a:off x="10463560" y="5519065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0"/>
                  </a:moveTo>
                  <a:lnTo>
                    <a:pt x="1" y="44187"/>
                  </a:lnTo>
                </a:path>
              </a:pathLst>
            </a:custGeom>
            <a:ln w="222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0" name="object 130"/>
            <p:cNvSpPr/>
            <p:nvPr/>
          </p:nvSpPr>
          <p:spPr>
            <a:xfrm>
              <a:off x="10066352" y="5519065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0"/>
                  </a:moveTo>
                  <a:lnTo>
                    <a:pt x="1" y="44187"/>
                  </a:lnTo>
                </a:path>
              </a:pathLst>
            </a:custGeom>
            <a:ln w="222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1" name="object 131"/>
            <p:cNvSpPr/>
            <p:nvPr/>
          </p:nvSpPr>
          <p:spPr>
            <a:xfrm>
              <a:off x="9267063" y="5519065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0"/>
                  </a:moveTo>
                  <a:lnTo>
                    <a:pt x="1" y="44187"/>
                  </a:lnTo>
                </a:path>
              </a:pathLst>
            </a:custGeom>
            <a:ln w="222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2" name="object 132"/>
            <p:cNvSpPr/>
            <p:nvPr/>
          </p:nvSpPr>
          <p:spPr>
            <a:xfrm>
              <a:off x="8869856" y="5519065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0"/>
                  </a:moveTo>
                  <a:lnTo>
                    <a:pt x="1" y="44187"/>
                  </a:lnTo>
                </a:path>
              </a:pathLst>
            </a:custGeom>
            <a:ln w="222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3" name="object 133"/>
            <p:cNvSpPr/>
            <p:nvPr/>
          </p:nvSpPr>
          <p:spPr>
            <a:xfrm>
              <a:off x="8470210" y="5519065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0"/>
                  </a:moveTo>
                  <a:lnTo>
                    <a:pt x="1" y="44187"/>
                  </a:lnTo>
                </a:path>
              </a:pathLst>
            </a:custGeom>
            <a:ln w="222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4" name="object 134"/>
            <p:cNvSpPr/>
            <p:nvPr/>
          </p:nvSpPr>
          <p:spPr>
            <a:xfrm>
              <a:off x="8070565" y="5519065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0"/>
                  </a:moveTo>
                  <a:lnTo>
                    <a:pt x="1" y="44187"/>
                  </a:lnTo>
                </a:path>
              </a:pathLst>
            </a:custGeom>
            <a:ln w="222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5" name="object 135"/>
            <p:cNvSpPr/>
            <p:nvPr/>
          </p:nvSpPr>
          <p:spPr>
            <a:xfrm>
              <a:off x="7675794" y="5519065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0"/>
                  </a:moveTo>
                  <a:lnTo>
                    <a:pt x="1" y="44187"/>
                  </a:lnTo>
                </a:path>
              </a:pathLst>
            </a:custGeom>
            <a:ln w="222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6" name="object 136"/>
            <p:cNvSpPr/>
            <p:nvPr/>
          </p:nvSpPr>
          <p:spPr>
            <a:xfrm>
              <a:off x="7271277" y="5519065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0"/>
                  </a:moveTo>
                  <a:lnTo>
                    <a:pt x="1" y="44187"/>
                  </a:lnTo>
                </a:path>
              </a:pathLst>
            </a:custGeom>
            <a:ln w="222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2060848"/>
            <a:ext cx="9072146" cy="2444995"/>
          </a:xfrm>
          <a:solidFill>
            <a:srgbClr val="E9F8FD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lIns="365760" rIns="365760" anchor="ctr"/>
          <a:lstStyle/>
          <a:p>
            <a:pPr marL="98425" indent="0">
              <a:lnSpc>
                <a:spcPct val="100000"/>
              </a:lnSpc>
              <a:buNone/>
            </a:pPr>
            <a:r>
              <a:rPr lang="en-US" sz="3200" dirty="0"/>
              <a:t>This educational activity contains discussion of </a:t>
            </a:r>
            <a:br>
              <a:rPr lang="en-US" sz="3200" dirty="0"/>
            </a:br>
            <a:r>
              <a:rPr lang="en-US" sz="3200" dirty="0"/>
              <a:t>non-FDA-approved uses of agents and regimens. Please refer to official prescribing information for each product for approved indications. </a:t>
            </a:r>
          </a:p>
        </p:txBody>
      </p:sp>
    </p:spTree>
    <p:extLst>
      <p:ext uri="{BB962C8B-B14F-4D97-AF65-F5344CB8AC3E}">
        <p14:creationId xmlns:p14="http://schemas.microsoft.com/office/powerpoint/2010/main" val="22855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000" b="1" dirty="0">
                <a:latin typeface="Arial" panose="020B0604020202020204" pitchFamily="34" charset="0"/>
                <a:cs typeface="Arial" panose="020B0604020202020204" pitchFamily="34" charset="0"/>
              </a:rPr>
              <a:t>Case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7088"/>
          </a:xfrm>
        </p:spPr>
        <p:txBody>
          <a:bodyPr>
            <a:normAutofit/>
          </a:bodyPr>
          <a:lstStyle/>
          <a:p>
            <a:pPr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72-year-old postmenopausal woman presented with progressive vaginal bleeding, pelvic pressure, fatigue, early satiety, and unintentional 18-lb weight loss over 3 months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368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PMH: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hypertension, obesity, type 2 diabetes, and chronic anemia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ECOG performance status: 1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CT chest/abdomen/pelvis demonstrated a large uterine mass, bulky pelvic and para-aortic adenopathy, omental nodularity, and multiple bilateral pulmonary metastases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Endometrial biopsy confirmed high-grade uterine carcinosarcoma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Final stage: FIGO Stage IVB disease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000" b="1" dirty="0">
                <a:latin typeface="Arial" panose="020B0604020202020204" pitchFamily="34" charset="0"/>
                <a:cs typeface="Arial" panose="020B0604020202020204" pitchFamily="34" charset="0"/>
              </a:rPr>
              <a:t>Pathology and Molecular Profile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 sz="1368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Pathology: B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iphasic malignant epithelial and sarcomatous components consistent with uterine carcinosarcoma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Immunohistochemistry showed abnormal diffuse p53 staining pattern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Mismatch repair proteins intact (MLH1, PMS2, MSH2, MSH6 retained) consistent with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pMMR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/MSS disease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HER2 testing negative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000" b="1" dirty="0">
                <a:latin typeface="Arial" panose="020B0604020202020204" pitchFamily="34" charset="0"/>
                <a:cs typeface="Arial" panose="020B0604020202020204" pitchFamily="34" charset="0"/>
              </a:rPr>
              <a:t>Why Consider Frontline </a:t>
            </a:r>
            <a:r>
              <a:rPr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Dostarlimab</a:t>
            </a:r>
            <a:r>
              <a:rPr sz="4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RUBY Part 1 and NRG-GY018 established chemoimmunotherapy as a frontline standard in advanced/recurrent EC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RUBY Part 2 further suggested that combining PD-1 blockade with PARP inhibitor maintenance may enhance benefit in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pMMR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disease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Carcinosarcomas frequently harbor genomic instability, TP53 abnormalities, and high replication stress, potentially increasing sensitivity to combination strategies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000" b="1" dirty="0">
                <a:latin typeface="Arial" panose="020B0604020202020204" pitchFamily="34" charset="0"/>
                <a:cs typeface="Arial" panose="020B0604020202020204" pitchFamily="34" charset="0"/>
              </a:rPr>
              <a:t>Treatment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Initiated carboplatin/paclitaxel plus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dostarlimab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every 3 weeks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Planned maintenance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dostarlimab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following completion of chemotherapy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Niraparib maintenance was discussed but deferred because of baseline anemia, frailty concerns, and limited carcinosarcoma-specific prospective data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Supportive interventions included early palliative care involvement, nutrition consultation, neuropathy monitoring, and transportation assistance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000" b="1" dirty="0">
                <a:latin typeface="Arial" panose="020B0604020202020204" pitchFamily="34" charset="0"/>
                <a:cs typeface="Arial" panose="020B0604020202020204" pitchFamily="34" charset="0"/>
              </a:rPr>
              <a:t>Clinical Course and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145751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Patient experienced rapid improvement in bleeding, pelvic pain, appetite, and functional status after 2 cycles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Restaging imaging after 3 cycles demonstrated partial response with marked reduction in pulmonary metastases, nodal disease, and omental implants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Toxicities included Grade 1 fatigue, mild sensory neuropathy, and transient neutropenia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No significant immune-related adverse events observed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Patient remained highly motivated to continue therapy because of substantial improvement in quality of life and symptom burden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000" b="1" dirty="0">
                <a:latin typeface="Arial" panose="020B0604020202020204" pitchFamily="34" charset="0"/>
                <a:cs typeface="Arial" panose="020B0604020202020204" pitchFamily="34" charset="0"/>
              </a:rPr>
              <a:t>Educational Discussion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Uterine carcinosarcoma remains one of the highest-risk endometrial cancer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histologies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with historically poor survival outcomes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Molecular classification is increasingly important even in aggressive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histologies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such as carcinosarcoma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Checkpoint inhibitors combined with chemotherapy are now changing frontline management of advanced EC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 sz="1368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Maintenance strategies should be individualized based on patient comorbidities, marrow reserve, toxicity risk, and goals of care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84D6B-0C7E-834C-6980-06E2FB9E5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2495D-3203-8A07-60C1-23CF98636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966D4-896E-B009-6BF0-F15B534BB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Would you like to be able to administer up-front chemoimmunotherapy followed by combined anti-PD-1/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PD-L1 antibody and PARP inhibitor maintenance to any of your patients with newly diagnosed advanced EC? If so, which ones? </a:t>
            </a:r>
          </a:p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Would you be more likely to do so for certain patient subsets (eg, those with MSS/pMMR disease, those with documented HRR mutations) than others? </a:t>
            </a:r>
          </a:p>
        </p:txBody>
      </p:sp>
    </p:spTree>
    <p:extLst>
      <p:ext uri="{BB962C8B-B14F-4D97-AF65-F5344CB8AC3E}">
        <p14:creationId xmlns:p14="http://schemas.microsoft.com/office/powerpoint/2010/main" val="198287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B6A59-1342-44FB-B6DE-A9C116EDA9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Side Effects and Other Practical Considerations with PARP Inhibitors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7F06E-FA04-4214-9607-D9B8EC2EF8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Jaclyn Shaver, MS, APRN, CNP, WHNP</a:t>
            </a:r>
          </a:p>
          <a:p>
            <a:r>
              <a:rPr lang="en-US" dirty="0"/>
              <a:t>Section of Gynecologic Oncology</a:t>
            </a:r>
          </a:p>
          <a:p>
            <a:r>
              <a:rPr lang="en-US" dirty="0"/>
              <a:t>Stephenson Cancer Center</a:t>
            </a:r>
          </a:p>
          <a:p>
            <a:r>
              <a:rPr lang="en-US" dirty="0"/>
              <a:t>OU Health</a:t>
            </a:r>
          </a:p>
          <a:p>
            <a:r>
              <a:rPr lang="en-US" dirty="0"/>
              <a:t>Oklahoma City, Oklahoma</a:t>
            </a:r>
          </a:p>
        </p:txBody>
      </p:sp>
    </p:spTree>
    <p:extLst>
      <p:ext uri="{BB962C8B-B14F-4D97-AF65-F5344CB8AC3E}">
        <p14:creationId xmlns:p14="http://schemas.microsoft.com/office/powerpoint/2010/main" val="36086418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C3DC0-D945-43F5-A531-0265C6F14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Effects and Other Practical Considerations with PARP Inhibitors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A5414-0A28-42EE-9D91-C0F2AB20F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Combining PARP inhibitors with immunotherapy frequently results in manageable safety profile, but with increased toxicity compared to monotherapy</a:t>
            </a:r>
          </a:p>
          <a:p>
            <a:r>
              <a:rPr lang="en-US" dirty="0"/>
              <a:t>Common adverse events include – Fatigue, nausea, diarrhea and hematologic toxicities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715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81629-663B-4CAC-8334-9C4A2C36B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Combinations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E9E10-FB93-43AC-9D12-7E9033105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Niraparib + immunotherapy</a:t>
            </a:r>
          </a:p>
          <a:p>
            <a:pPr lvl="1"/>
            <a:r>
              <a:rPr lang="en-US" dirty="0"/>
              <a:t>Increased Nausea and HTN</a:t>
            </a:r>
          </a:p>
          <a:p>
            <a:r>
              <a:rPr lang="en-US" dirty="0"/>
              <a:t>Olaparib + immunotherapy</a:t>
            </a:r>
          </a:p>
          <a:p>
            <a:pPr lvl="1"/>
            <a:r>
              <a:rPr lang="en-US" dirty="0"/>
              <a:t>Increased associated diarrhea</a:t>
            </a:r>
          </a:p>
          <a:p>
            <a:r>
              <a:rPr lang="en-US" dirty="0"/>
              <a:t>Rucaparib + immunotherapy</a:t>
            </a:r>
          </a:p>
          <a:p>
            <a:pPr lvl="1"/>
            <a:r>
              <a:rPr lang="en-US" dirty="0"/>
              <a:t>GI effects, fatigue, anemia, and liver enzymes elevations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957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639" y="1556792"/>
            <a:ext cx="10358967" cy="4799013"/>
          </a:xfrm>
        </p:spPr>
        <p:txBody>
          <a:bodyPr/>
          <a:lstStyle/>
          <a:p>
            <a:pPr marL="98425" indent="0">
              <a:buNone/>
            </a:pPr>
            <a:r>
              <a:rPr lang="en-US" sz="2500" b="0" dirty="0"/>
              <a:t>This activity is supported by educational grants from GSK and Merck.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009152-E724-A64C-A30B-6758754F9324}"/>
              </a:ext>
            </a:extLst>
          </p:cNvPr>
          <p:cNvSpPr txBox="1">
            <a:spLocks/>
          </p:cNvSpPr>
          <p:nvPr/>
        </p:nvSpPr>
        <p:spPr bwMode="auto">
          <a:xfrm>
            <a:off x="912286" y="3460941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Research To Practice NCPD Planning Committee Members, </a:t>
            </a:r>
            <a:b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</a:b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Staff and Reviewers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8D3090-4FC7-2B40-B374-D8A89852AA83}"/>
              </a:ext>
            </a:extLst>
          </p:cNvPr>
          <p:cNvSpPr txBox="1">
            <a:spLocks/>
          </p:cNvSpPr>
          <p:nvPr/>
        </p:nvSpPr>
        <p:spPr bwMode="auto">
          <a:xfrm>
            <a:off x="912286" y="5006744"/>
            <a:ext cx="1051230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lvl="0" indent="0">
              <a:buNone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Planners, scientific staff and independent reviewers for Research To Practice have no relevant </a:t>
            </a:r>
            <a:r>
              <a:rPr lang="en-US" sz="2500" b="0" kern="0" dirty="0"/>
              <a:t>financial relationships 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to disclose.</a:t>
            </a:r>
          </a:p>
        </p:txBody>
      </p:sp>
    </p:spTree>
    <p:extLst>
      <p:ext uri="{BB962C8B-B14F-4D97-AF65-F5344CB8AC3E}">
        <p14:creationId xmlns:p14="http://schemas.microsoft.com/office/powerpoint/2010/main" val="19945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4A4F8-1066-45B1-A62D-2CD606FA6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Side Effect Profile with combined PARP and Immunotherapy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0354A-BC0C-4A17-998B-712CCB440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Hematologic Toxicity</a:t>
            </a:r>
          </a:p>
          <a:p>
            <a:pPr lvl="2"/>
            <a:r>
              <a:rPr lang="en-US" dirty="0"/>
              <a:t>Anemia is the most common – 15-41% incidence of grade ≥3</a:t>
            </a:r>
          </a:p>
          <a:p>
            <a:pPr lvl="2"/>
            <a:r>
              <a:rPr lang="en-US" dirty="0"/>
              <a:t>Thrombocytopenia</a:t>
            </a:r>
          </a:p>
          <a:p>
            <a:pPr lvl="2"/>
            <a:r>
              <a:rPr lang="en-US" dirty="0"/>
              <a:t>Neutropenia </a:t>
            </a:r>
          </a:p>
          <a:p>
            <a:pPr lvl="1"/>
            <a:r>
              <a:rPr lang="en-US" dirty="0"/>
              <a:t>Gastrointestinal Effects</a:t>
            </a:r>
          </a:p>
          <a:p>
            <a:pPr lvl="2"/>
            <a:r>
              <a:rPr lang="en-US" dirty="0"/>
              <a:t>Nausea, vomiting, diarrhea, constipation</a:t>
            </a:r>
          </a:p>
          <a:p>
            <a:pPr lvl="1"/>
            <a:r>
              <a:rPr lang="en-US" dirty="0"/>
              <a:t>Fatigue</a:t>
            </a:r>
          </a:p>
          <a:p>
            <a:pPr lvl="1"/>
            <a:r>
              <a:rPr lang="en-US" dirty="0"/>
              <a:t>Immune- Related Adverse Events</a:t>
            </a:r>
          </a:p>
          <a:p>
            <a:pPr lvl="2"/>
            <a:r>
              <a:rPr lang="en-US" dirty="0"/>
              <a:t>Higher incidence  of rash, pneumonitis, colitis</a:t>
            </a:r>
          </a:p>
        </p:txBody>
      </p:sp>
    </p:spTree>
    <p:extLst>
      <p:ext uri="{BB962C8B-B14F-4D97-AF65-F5344CB8AC3E}">
        <p14:creationId xmlns:p14="http://schemas.microsoft.com/office/powerpoint/2010/main" val="1142284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2EF8C-C790-424A-BCBD-C9195A36A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Monitoring – PARP Inhibitors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E5770-9A8F-4804-80FA-E212ED57F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Hematologic Monitoring</a:t>
            </a:r>
          </a:p>
          <a:p>
            <a:pPr lvl="1"/>
            <a:r>
              <a:rPr lang="en-US" dirty="0"/>
              <a:t>Frequent CBC’s, CMP’s</a:t>
            </a:r>
          </a:p>
          <a:p>
            <a:pPr lvl="1"/>
            <a:r>
              <a:rPr lang="en-US" dirty="0"/>
              <a:t>Niraparib –weekly for the first month then monthly</a:t>
            </a:r>
          </a:p>
          <a:p>
            <a:pPr lvl="1"/>
            <a:r>
              <a:rPr lang="en-US" dirty="0"/>
              <a:t>Olaparib/Rucaparib – Monthly monitoring</a:t>
            </a:r>
          </a:p>
          <a:p>
            <a:pPr lvl="1"/>
            <a:r>
              <a:rPr lang="en-US" dirty="0"/>
              <a:t>Can space out to every 3M once dosage is tolerated</a:t>
            </a:r>
          </a:p>
          <a:p>
            <a:r>
              <a:rPr lang="en-US" dirty="0"/>
              <a:t>Cardiovascular Monitoring</a:t>
            </a:r>
          </a:p>
          <a:p>
            <a:pPr lvl="1"/>
            <a:r>
              <a:rPr lang="en-US" dirty="0"/>
              <a:t>Niraparib – Home BP/HR monitoring</a:t>
            </a:r>
          </a:p>
          <a:p>
            <a:r>
              <a:rPr lang="en-US" dirty="0"/>
              <a:t>Duration</a:t>
            </a:r>
          </a:p>
          <a:p>
            <a:pPr lvl="1"/>
            <a:r>
              <a:rPr lang="en-US" dirty="0"/>
              <a:t>Most side effects occur shortly after starting treatment, especially in first 3 months</a:t>
            </a:r>
          </a:p>
          <a:p>
            <a:r>
              <a:rPr lang="en-US" dirty="0"/>
              <a:t>Dose modifications</a:t>
            </a:r>
          </a:p>
          <a:p>
            <a:pPr lvl="1"/>
            <a:r>
              <a:rPr lang="en-US" dirty="0"/>
              <a:t>Hold vs dose reduce as indicated</a:t>
            </a:r>
          </a:p>
          <a:p>
            <a:r>
              <a:rPr lang="en-US" dirty="0"/>
              <a:t>Long term safety</a:t>
            </a:r>
          </a:p>
          <a:p>
            <a:pPr lvl="1"/>
            <a:r>
              <a:rPr lang="en-US" dirty="0"/>
              <a:t>Monitor for MDS/AML – look for persistent cytopenia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567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FA959-9823-44BE-8038-D485560FB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Side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5FC16-11DD-4B7A-944A-C0453318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Olaparib</a:t>
            </a:r>
          </a:p>
          <a:p>
            <a:pPr lvl="1"/>
            <a:r>
              <a:rPr lang="en-US" b="1" dirty="0"/>
              <a:t>Nausea</a:t>
            </a:r>
            <a:r>
              <a:rPr lang="en-US" dirty="0"/>
              <a:t>, </a:t>
            </a:r>
            <a:r>
              <a:rPr lang="en-US" b="1" dirty="0"/>
              <a:t>fatigue</a:t>
            </a:r>
            <a:r>
              <a:rPr lang="en-US" dirty="0"/>
              <a:t>, vomiting, anemia, neutropenia, thrombocytopenia</a:t>
            </a:r>
          </a:p>
          <a:p>
            <a:r>
              <a:rPr lang="en-US" dirty="0"/>
              <a:t>Niraparib (dose based on weight/platelet count and hepatic impairment)</a:t>
            </a:r>
          </a:p>
          <a:p>
            <a:pPr lvl="1"/>
            <a:r>
              <a:rPr lang="en-US" b="1" dirty="0"/>
              <a:t>Thrombocytopenia</a:t>
            </a:r>
            <a:r>
              <a:rPr lang="en-US" dirty="0"/>
              <a:t>, anemia, Neutropenia, nausea, vomiting, constipation, fatigue, joint pain, loss of appetite, </a:t>
            </a:r>
            <a:r>
              <a:rPr lang="en-US" b="1" dirty="0"/>
              <a:t>HTN</a:t>
            </a:r>
            <a:r>
              <a:rPr lang="en-US" dirty="0"/>
              <a:t>, headaches, insomnia, dizziness, cough</a:t>
            </a:r>
          </a:p>
          <a:p>
            <a:r>
              <a:rPr lang="en-US" dirty="0"/>
              <a:t>Rucaparib</a:t>
            </a:r>
          </a:p>
          <a:p>
            <a:pPr lvl="1"/>
            <a:r>
              <a:rPr lang="en-US" dirty="0"/>
              <a:t>Nausea, vomiting, constipation, </a:t>
            </a:r>
            <a:r>
              <a:rPr lang="en-US" b="1" dirty="0"/>
              <a:t>diarrhea</a:t>
            </a:r>
            <a:r>
              <a:rPr lang="en-US" dirty="0"/>
              <a:t>, </a:t>
            </a:r>
            <a:r>
              <a:rPr lang="en-US" dirty="0" err="1"/>
              <a:t>abd</a:t>
            </a:r>
            <a:r>
              <a:rPr lang="en-US" dirty="0"/>
              <a:t> pain, fatigue, dysgeusia, </a:t>
            </a:r>
            <a:r>
              <a:rPr lang="en-US" b="1" dirty="0"/>
              <a:t>rash</a:t>
            </a:r>
            <a:r>
              <a:rPr lang="en-US" dirty="0"/>
              <a:t>, </a:t>
            </a:r>
            <a:r>
              <a:rPr lang="en-US" b="1" dirty="0"/>
              <a:t>increased sensitivity to sunlight, increased ALT/AST</a:t>
            </a:r>
            <a:r>
              <a:rPr lang="en-US" dirty="0"/>
              <a:t>, </a:t>
            </a:r>
            <a:r>
              <a:rPr lang="en-US" b="1" dirty="0"/>
              <a:t>creatinine</a:t>
            </a:r>
            <a:r>
              <a:rPr lang="en-US" dirty="0"/>
              <a:t>, anemia, and thrombocytopenia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549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5B1C9-60B4-4B0E-9A11-617AF5F0B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1A64A-0FED-4CDC-A47A-FD6BE7E14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3M – side effects are the worse, then improve</a:t>
            </a:r>
          </a:p>
          <a:p>
            <a:r>
              <a:rPr lang="en-US" dirty="0"/>
              <a:t>Oral medication compliance</a:t>
            </a:r>
          </a:p>
          <a:p>
            <a:r>
              <a:rPr lang="en-US" dirty="0"/>
              <a:t>Frequency of labs value monitoring and office visits</a:t>
            </a:r>
          </a:p>
          <a:p>
            <a:r>
              <a:rPr lang="en-US" dirty="0"/>
              <a:t>Anti-emetics prior to taking PARP inhibitor</a:t>
            </a:r>
          </a:p>
          <a:p>
            <a:r>
              <a:rPr lang="en-US" dirty="0"/>
              <a:t>Home BP/HR monitoring</a:t>
            </a:r>
          </a:p>
          <a:p>
            <a:r>
              <a:rPr lang="en-US" dirty="0"/>
              <a:t>Reporting symptoms- </a:t>
            </a:r>
            <a:r>
              <a:rPr lang="en-US" dirty="0" err="1"/>
              <a:t>ie</a:t>
            </a:r>
            <a:r>
              <a:rPr lang="en-US" dirty="0"/>
              <a:t> hypertension, uncontrolled nausea/vomiting, worsening fatigue, bruising, </a:t>
            </a:r>
            <a:r>
              <a:rPr lang="en-US" dirty="0" err="1"/>
              <a:t>abd</a:t>
            </a:r>
            <a:r>
              <a:rPr lang="en-US" dirty="0"/>
              <a:t> pain, HTN, fever, diarrhea</a:t>
            </a:r>
          </a:p>
        </p:txBody>
      </p:sp>
    </p:spTree>
    <p:extLst>
      <p:ext uri="{BB962C8B-B14F-4D97-AF65-F5344CB8AC3E}">
        <p14:creationId xmlns:p14="http://schemas.microsoft.com/office/powerpoint/2010/main" val="7964840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3726A-6EEE-401D-A8C4-449188FA1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078F9-85EF-4333-8967-AB2C442D6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Pill Organizers</a:t>
            </a:r>
          </a:p>
          <a:p>
            <a:r>
              <a:rPr lang="en-US" dirty="0"/>
              <a:t>Alarms on Phones/Calendars</a:t>
            </a:r>
          </a:p>
          <a:p>
            <a:r>
              <a:rPr lang="en-US" dirty="0"/>
              <a:t>Ensuring they have clinic phone numbers - day/night to report symptoms</a:t>
            </a:r>
          </a:p>
          <a:p>
            <a:pPr lvl="1"/>
            <a:r>
              <a:rPr lang="en-US" dirty="0"/>
              <a:t>Adequate clinic staff with triage experience </a:t>
            </a:r>
          </a:p>
          <a:p>
            <a:r>
              <a:rPr lang="en-US" dirty="0"/>
              <a:t>Ensuring patients have refills on supportive care medication</a:t>
            </a:r>
          </a:p>
          <a:p>
            <a:r>
              <a:rPr lang="en-US" dirty="0"/>
              <a:t>Blood pressure monitor</a:t>
            </a:r>
          </a:p>
          <a:p>
            <a:r>
              <a:rPr lang="en-US" dirty="0"/>
              <a:t>Social needs are met</a:t>
            </a:r>
          </a:p>
          <a:p>
            <a:pPr lvl="1"/>
            <a:r>
              <a:rPr lang="en-US" dirty="0"/>
              <a:t>Transportation, finances, mental health, nutritional</a:t>
            </a:r>
          </a:p>
          <a:p>
            <a:pPr lvl="2"/>
            <a:r>
              <a:rPr lang="en-US" dirty="0"/>
              <a:t>Refer when appropriate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214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F5CC9-82BC-4CBB-8603-A523643E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789920" cy="1325563"/>
          </a:xfrm>
        </p:spPr>
        <p:txBody>
          <a:bodyPr/>
          <a:lstStyle/>
          <a:p>
            <a:r>
              <a:rPr lang="en-US" dirty="0"/>
              <a:t>Case Study – 57 y/o with Recurrent EMCA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FC03B-EC53-423B-9E03-A21E5FEA7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1437"/>
            <a:ext cx="10789920" cy="568382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 57 y/o CF G2P2 Recurrent Stage IIIC1 grade 2 EMCA</a:t>
            </a:r>
          </a:p>
          <a:p>
            <a:pPr>
              <a:lnSpc>
                <a:spcPct val="120000"/>
              </a:lnSpc>
            </a:pPr>
            <a:r>
              <a:rPr lang="en-US" dirty="0"/>
              <a:t>Comorbidities: Obesity - BMI 45, Seasonal Allergies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Initially thought to be endometrioid endometrial cancer vs possible endocervical origin - s/p MRI &amp; PET/CT with 4.8cm lower uterine segment mass invading into cervix with left parametrial involvement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AUB – IUD was in place 2 years after due to be removed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MRI/PET CT 4.8cm lower uterine segment tumor with invasion into cervix with parametrial involvement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AGUS pap, + HPV 18, + ECC adenocarcinoma</a:t>
            </a:r>
          </a:p>
          <a:p>
            <a:pPr>
              <a:lnSpc>
                <a:spcPct val="120000"/>
              </a:lnSpc>
            </a:pPr>
            <a:r>
              <a:rPr lang="en-US" dirty="0"/>
              <a:t>Underwent Cisplatin x 6 cycles with external beam pelvic RT and brachy completed 5/18/2019</a:t>
            </a:r>
          </a:p>
          <a:p>
            <a:pPr>
              <a:lnSpc>
                <a:spcPct val="120000"/>
              </a:lnSpc>
            </a:pPr>
            <a:r>
              <a:rPr lang="en-US" dirty="0"/>
              <a:t> Robotic </a:t>
            </a:r>
            <a:r>
              <a:rPr lang="en-US" dirty="0" err="1"/>
              <a:t>hyst</a:t>
            </a:r>
            <a:r>
              <a:rPr lang="en-US" dirty="0"/>
              <a:t>, BSO, B/L PALND on 6/24/2019 followed by Carbo/Taxol x4 cycles completed 9/26/2019</a:t>
            </a:r>
          </a:p>
          <a:p>
            <a:pPr>
              <a:lnSpc>
                <a:spcPct val="120000"/>
              </a:lnSpc>
            </a:pPr>
            <a:r>
              <a:rPr lang="en-US" dirty="0"/>
              <a:t>Recurrent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Splenic lesion </a:t>
            </a:r>
            <a:r>
              <a:rPr lang="en-US"/>
              <a:t>7/2021 2.3cm, </a:t>
            </a:r>
            <a:r>
              <a:rPr lang="en-US" dirty="0"/>
              <a:t>placed on DUO-E Carbo/Taxol/Durva x 6 cycles completed 12/2021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CT 1/2022 Splenic lesion 1.2cm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Completed DUO-E maintenance with Durva/placebo + Olaparib/placebo x 45 cycles 12/2024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Overall tolerated well with persistent nausea that was controlled with anti-emetics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CT 1/2025 – splenic lesion 1cm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PET/CT – Not FGD avid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Molecular residual disease test - negative</a:t>
            </a:r>
          </a:p>
        </p:txBody>
      </p:sp>
    </p:spTree>
    <p:extLst>
      <p:ext uri="{BB962C8B-B14F-4D97-AF65-F5344CB8AC3E}">
        <p14:creationId xmlns:p14="http://schemas.microsoft.com/office/powerpoint/2010/main" val="1368841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6FCC5-8A1D-9D44-162B-A32818CAD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– 57 y/o with Recurrent EMCA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F1E87-15DD-691C-C5C7-0D733F566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Currently in surveillance doing well – NED on exam</a:t>
            </a:r>
          </a:p>
          <a:p>
            <a:r>
              <a:rPr lang="en-US" dirty="0"/>
              <a:t>CT scan 4/17/26 – Stable splenic lesion 0.6cm </a:t>
            </a:r>
          </a:p>
          <a:p>
            <a:r>
              <a:rPr lang="en-US" dirty="0"/>
              <a:t>5 years from initial diagnosis of recurrence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9295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B85D8-2515-3BD9-2267-D16D21758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E5228-5C13-00E9-DD37-CD75D79B2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1AFA7-5E9E-27E3-9D00-650DFB627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 there any unexpected side effects when anti-PD-1/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PD-L1 antibodies are administered in combination with PARP inhibitors?</a:t>
            </a:r>
          </a:p>
          <a:p>
            <a:pPr marL="98425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would you determine the root cause of tolerability issues (eg, gastrointestinal effects, fatigue) that could be attributable to either agent?</a:t>
            </a:r>
          </a:p>
        </p:txBody>
      </p:sp>
    </p:spTree>
    <p:extLst>
      <p:ext uri="{BB962C8B-B14F-4D97-AF65-F5344CB8AC3E}">
        <p14:creationId xmlns:p14="http://schemas.microsoft.com/office/powerpoint/2010/main" val="361152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58CD1-1662-8F28-D750-B808D8084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381647-5B43-279C-39CF-4C777EE39E76}"/>
              </a:ext>
            </a:extLst>
          </p:cNvPr>
          <p:cNvSpPr/>
          <p:nvPr/>
        </p:nvSpPr>
        <p:spPr bwMode="auto">
          <a:xfrm>
            <a:off x="758948" y="3356992"/>
            <a:ext cx="10512305" cy="93610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ABA6C-C032-A7B7-3632-BC04AF51A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5ABA6-ACB4-AF91-6729-635BED6E9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43000"/>
            <a:ext cx="10512306" cy="4799013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Introduction: </a:t>
            </a:r>
            <a:r>
              <a:rPr lang="en-US" sz="2500" dirty="0">
                <a:solidFill>
                  <a:schemeClr val="tx1"/>
                </a:solidFill>
              </a:rPr>
              <a:t>Biology of Endometrial Cancer (EC)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1: </a:t>
            </a:r>
            <a:r>
              <a:rPr lang="en-US" sz="2500" dirty="0">
                <a:solidFill>
                  <a:schemeClr val="tx1"/>
                </a:solidFill>
              </a:rPr>
              <a:t>First-Line Therapy for Advanced or Recurrent EC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2: </a:t>
            </a:r>
            <a:r>
              <a:rPr lang="en-US" sz="2500" dirty="0">
                <a:solidFill>
                  <a:schemeClr val="tx1"/>
                </a:solidFill>
              </a:rPr>
              <a:t>Potential Benefits of PARP Inhibition Combined with Immunotherapy in Advanced EC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3: Role of Lenvatinib/Pembrolizumab in the Management of Progressive Advanced EC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4: </a:t>
            </a:r>
            <a:r>
              <a:rPr lang="en-US" sz="2500" dirty="0">
                <a:solidFill>
                  <a:schemeClr val="tx1"/>
                </a:solidFill>
              </a:rPr>
              <a:t>Other Nursing Considerations in the Care of Patients with </a:t>
            </a:r>
            <a:br>
              <a:rPr lang="en-US" sz="2500" dirty="0">
                <a:solidFill>
                  <a:schemeClr val="tx1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Advanced EC </a:t>
            </a:r>
          </a:p>
        </p:txBody>
      </p:sp>
    </p:spTree>
    <p:extLst>
      <p:ext uri="{BB962C8B-B14F-4D97-AF65-F5344CB8AC3E}">
        <p14:creationId xmlns:p14="http://schemas.microsoft.com/office/powerpoint/2010/main" val="207645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ED3DB-1255-C88D-A9F7-427E624F1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52869"/>
            <a:ext cx="9144000" cy="2387600"/>
          </a:xfrm>
        </p:spPr>
        <p:txBody>
          <a:bodyPr>
            <a:noAutofit/>
          </a:bodyPr>
          <a:lstStyle/>
          <a:p>
            <a:pPr fontAlgn="base"/>
            <a:r>
              <a:rPr lang="en-US" sz="4800" b="1" dirty="0"/>
              <a:t>The Role of Lenvatinib/Pembrolizumab in the Management of Progressive Advanced EC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1B3937-2489-0111-CF6F-109D899B7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6100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Dana M. Chase, MD</a:t>
            </a:r>
          </a:p>
          <a:p>
            <a:r>
              <a:rPr lang="en-US" dirty="0"/>
              <a:t>Professor and Fellowship Program Director</a:t>
            </a:r>
          </a:p>
          <a:p>
            <a:r>
              <a:rPr lang="en-US" dirty="0"/>
              <a:t>Division of Gynecologic Oncology</a:t>
            </a:r>
          </a:p>
          <a:p>
            <a:r>
              <a:rPr lang="en-US" dirty="0"/>
              <a:t>David Geffen School of Medicine at UCLA</a:t>
            </a:r>
          </a:p>
        </p:txBody>
      </p:sp>
    </p:spTree>
    <p:extLst>
      <p:ext uri="{BB962C8B-B14F-4D97-AF65-F5344CB8AC3E}">
        <p14:creationId xmlns:p14="http://schemas.microsoft.com/office/powerpoint/2010/main" val="940095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904413" y="935649"/>
            <a:ext cx="7696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anchor="ctr"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Networked iPads are available.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914639" y="6264897"/>
            <a:ext cx="10360152" cy="5032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assistance, please raise your hand. Devices will be collected at the conclusion of the activity.</a:t>
            </a: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920479" y="1686530"/>
            <a:ext cx="9354312" cy="64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lIns="274320" anchor="ctr"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Review Program Slides: Tap the Program Slides button to review speaker presentations and other program content.</a:t>
            </a: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1920479" y="2824212"/>
            <a:ext cx="9354312" cy="64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lIns="274320" anchor="ctr"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Answer Survey Questions: Complete the pre- and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postmeeting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surveys. Survey questions will be discussed throughout the meeting.</a:t>
            </a: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1920479" y="4013398"/>
            <a:ext cx="9354312" cy="64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lIns="274320" anchor="ctr"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Ask a Question: Tap Ask a Question to submit a challenging case or question for discussion. We will aim to address as many questions as possible during the program.</a:t>
            </a:r>
          </a:p>
        </p:txBody>
      </p:sp>
      <p:pic>
        <p:nvPicPr>
          <p:cNvPr id="27" name="Picture 26" descr="ASCO-GI-16_iPad-icons_v1fr-slid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9" y="1640304"/>
            <a:ext cx="1005840" cy="769902"/>
          </a:xfrm>
          <a:prstGeom prst="rect">
            <a:avLst/>
          </a:prstGeom>
        </p:spPr>
      </p:pic>
      <p:pic>
        <p:nvPicPr>
          <p:cNvPr id="28" name="Picture 27" descr="ASCO-GI-16_iPad-icons_v1fr-questio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9" y="3983960"/>
            <a:ext cx="1005840" cy="776111"/>
          </a:xfrm>
          <a:prstGeom prst="rect">
            <a:avLst/>
          </a:prstGeom>
        </p:spPr>
      </p:pic>
      <p:pic>
        <p:nvPicPr>
          <p:cNvPr id="29" name="Picture 28" descr="ASCO-GI-16_iPad-icons_v1fr-surve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9" y="2809741"/>
            <a:ext cx="1005840" cy="7746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639" y="0"/>
            <a:ext cx="10362724" cy="1143000"/>
          </a:xfrm>
        </p:spPr>
        <p:txBody>
          <a:bodyPr/>
          <a:lstStyle/>
          <a:p>
            <a:r>
              <a:rPr lang="en-US" dirty="0"/>
              <a:t>Clinicians in the Meeting Room</a:t>
            </a:r>
          </a:p>
        </p:txBody>
      </p:sp>
    </p:spTree>
    <p:extLst>
      <p:ext uri="{BB962C8B-B14F-4D97-AF65-F5344CB8AC3E}">
        <p14:creationId xmlns:p14="http://schemas.microsoft.com/office/powerpoint/2010/main" val="302646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D3F0B-893F-0A0B-3491-10051125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960F9-822B-276A-DF98-3886D0247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Mechanism of action of Lenvatinib</a:t>
            </a:r>
          </a:p>
          <a:p>
            <a:pPr>
              <a:lnSpc>
                <a:spcPct val="120000"/>
              </a:lnSpc>
            </a:pPr>
            <a:r>
              <a:rPr lang="en-US" dirty="0"/>
              <a:t>Rationale for combining immune checkpoint inhibitors with agents targeting the VEGF pathway in EC</a:t>
            </a:r>
          </a:p>
          <a:p>
            <a:pPr>
              <a:lnSpc>
                <a:spcPct val="120000"/>
              </a:lnSpc>
            </a:pPr>
            <a:r>
              <a:rPr lang="en-US" dirty="0"/>
              <a:t>Long-term findings, including overall survival data, supporting the use of </a:t>
            </a:r>
            <a:r>
              <a:rPr lang="en-US" dirty="0" err="1"/>
              <a:t>lenvatinib</a:t>
            </a:r>
            <a:r>
              <a:rPr lang="en-US" dirty="0"/>
              <a:t> in combination with pembrolizumab for patients with </a:t>
            </a:r>
            <a:r>
              <a:rPr lang="en-US" dirty="0" err="1"/>
              <a:t>pMMR</a:t>
            </a:r>
            <a:r>
              <a:rPr lang="en-US" dirty="0"/>
              <a:t> advanced EC with disease progression after prior systemic therapy</a:t>
            </a:r>
          </a:p>
          <a:p>
            <a:pPr>
              <a:lnSpc>
                <a:spcPct val="120000"/>
              </a:lnSpc>
            </a:pPr>
            <a:r>
              <a:rPr lang="en-US" dirty="0"/>
              <a:t>Optimal integration of </a:t>
            </a:r>
            <a:r>
              <a:rPr lang="en-US" dirty="0" err="1"/>
              <a:t>lenvatinib</a:t>
            </a:r>
            <a:r>
              <a:rPr lang="en-US" dirty="0"/>
              <a:t>/pembrolizumab into current EC management algorithms</a:t>
            </a:r>
          </a:p>
          <a:p>
            <a:pPr>
              <a:lnSpc>
                <a:spcPct val="120000"/>
              </a:lnSpc>
            </a:pPr>
            <a:r>
              <a:rPr lang="en-US" b="1" dirty="0"/>
              <a:t>Case Presentation:  </a:t>
            </a:r>
            <a:r>
              <a:rPr lang="en-US" dirty="0"/>
              <a:t>A patient with progressive advanced EC who received Lenvatinib/pembrolizumab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475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C0D4A6B-AE0E-55A6-81E4-5F12F54822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22" b="16859"/>
          <a:stretch>
            <a:fillRect/>
          </a:stretch>
        </p:blipFill>
        <p:spPr>
          <a:xfrm>
            <a:off x="1080386" y="1631375"/>
            <a:ext cx="9824197" cy="427884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EFD64B8-0BC0-EB74-E585-D83B64549E61}"/>
              </a:ext>
            </a:extLst>
          </p:cNvPr>
          <p:cNvSpPr txBox="1">
            <a:spLocks/>
          </p:cNvSpPr>
          <p:nvPr/>
        </p:nvSpPr>
        <p:spPr>
          <a:xfrm>
            <a:off x="1274024" y="703943"/>
            <a:ext cx="11277600" cy="487680"/>
          </a:xfrm>
          <a:prstGeom prst="rect">
            <a:avLst/>
          </a:prstGeom>
        </p:spPr>
        <p:txBody>
          <a:bodyPr wrap="none" lIns="60960" tIns="30480" rIns="60960" bIns="3048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3000" b="1" kern="1200" cap="all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22 Mackinac Pro Book" charset="0"/>
                <a:ea typeface="P22 Mackinac Pro Book" charset="0"/>
                <a:cs typeface="P22 Mackinac Pro Book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22 Mackinac Pro Book" charset="0"/>
                <a:ea typeface="P22 Mackinac Pro Book" charset="0"/>
                <a:cs typeface="P22 Mackinac Pro Book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22 Mackinac Pro Book" charset="0"/>
                <a:ea typeface="P22 Mackinac Pro Book" charset="0"/>
                <a:cs typeface="P22 Mackinac Pro Book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22 Mackinac Pro Book" charset="0"/>
                <a:ea typeface="P22 Mackinac Pro Book" charset="0"/>
                <a:cs typeface="P22 Mackinac Pro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 Display" panose="02110004020202020204"/>
                <a:cs typeface="Arial" charset="0"/>
              </a:rPr>
              <a:t>Treatment of Recurrent Endometrial Cancer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2C949A-827A-BC16-2754-0CEC617F26F9}"/>
              </a:ext>
            </a:extLst>
          </p:cNvPr>
          <p:cNvSpPr/>
          <p:nvPr/>
        </p:nvSpPr>
        <p:spPr>
          <a:xfrm>
            <a:off x="4007768" y="1772816"/>
            <a:ext cx="1872208" cy="648072"/>
          </a:xfrm>
          <a:prstGeom prst="rect">
            <a:avLst/>
          </a:prstGeom>
          <a:solidFill>
            <a:srgbClr val="AEAE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7DD6D0-3C84-6C12-526D-EE131F3123F3}"/>
              </a:ext>
            </a:extLst>
          </p:cNvPr>
          <p:cNvSpPr/>
          <p:nvPr/>
        </p:nvSpPr>
        <p:spPr>
          <a:xfrm>
            <a:off x="3719736" y="1645230"/>
            <a:ext cx="2448272" cy="830997"/>
          </a:xfrm>
          <a:prstGeom prst="rect">
            <a:avLst/>
          </a:prstGeom>
          <a:solidFill>
            <a:srgbClr val="AEAEA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310904-E1C5-800E-CD00-CB877612FFC7}"/>
              </a:ext>
            </a:extLst>
          </p:cNvPr>
          <p:cNvSpPr txBox="1"/>
          <p:nvPr/>
        </p:nvSpPr>
        <p:spPr>
          <a:xfrm>
            <a:off x="3693082" y="1661899"/>
            <a:ext cx="2474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Progression on single- agent chemotherapy</a:t>
            </a:r>
          </a:p>
          <a:p>
            <a:pPr algn="ctr"/>
            <a:r>
              <a:rPr lang="en-US" sz="1600" b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or platinum-doublet</a:t>
            </a:r>
          </a:p>
        </p:txBody>
      </p:sp>
    </p:spTree>
    <p:extLst>
      <p:ext uri="{BB962C8B-B14F-4D97-AF65-F5344CB8AC3E}">
        <p14:creationId xmlns:p14="http://schemas.microsoft.com/office/powerpoint/2010/main" val="2885975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1">
            <a:extLst>
              <a:ext uri="{FF2B5EF4-FFF2-40B4-BE49-F238E27FC236}">
                <a16:creationId xmlns:a16="http://schemas.microsoft.com/office/drawing/2014/main" id="{BE87A883-EB54-71CD-48B8-21932569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9995" y="5313757"/>
            <a:ext cx="8626207" cy="365125"/>
          </a:xfrm>
        </p:spPr>
        <p:txBody>
          <a:bodyPr/>
          <a:lstStyle/>
          <a:p>
            <a:pPr marL="0" marR="0" lvl="0" indent="0" algn="l" defTabSz="913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1. </a:t>
            </a:r>
            <a:r>
              <a:rPr kumimoji="0" lang="en-US" sz="10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Keytruda (pembrolizumab) Prescribing Information. https://</a:t>
            </a:r>
            <a:r>
              <a:rPr kumimoji="0" lang="en-US" sz="10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www.accessdata.fda.gov</a:t>
            </a:r>
            <a:r>
              <a:rPr kumimoji="0" lang="en-US" sz="10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10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drugsatfda_docs</a:t>
            </a:r>
            <a:r>
              <a:rPr kumimoji="0" lang="en-US" sz="10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/label/2026/125514Orig1s186lbl.pdf.</a:t>
            </a:r>
          </a:p>
          <a:p>
            <a:pPr marL="0" marR="0" lvl="0" indent="0" algn="l" defTabSz="913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2. </a:t>
            </a:r>
            <a:r>
              <a:rPr kumimoji="0" lang="en-US" sz="1066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Lenvima</a:t>
            </a:r>
            <a:r>
              <a:rPr kumimoji="0" lang="en-US" sz="106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(</a:t>
            </a:r>
            <a:r>
              <a:rPr kumimoji="0" lang="en-US" sz="106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lenvatanib) </a:t>
            </a:r>
            <a:r>
              <a:rPr kumimoji="0" lang="en-US" sz="10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Prescribing Information. https://</a:t>
            </a:r>
            <a:r>
              <a:rPr kumimoji="0" lang="en-US" sz="10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www.accessdata.fda.gov</a:t>
            </a:r>
            <a:r>
              <a:rPr kumimoji="0" lang="en-US" sz="10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10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drugsatfda_docs</a:t>
            </a:r>
            <a:r>
              <a:rPr kumimoji="0" lang="en-US" sz="10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/label/2025/206947s033lbl.pdf.</a:t>
            </a:r>
            <a:br>
              <a:rPr kumimoji="0" lang="en-GB" sz="10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CA" sz="10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Jemperli</a:t>
            </a:r>
            <a:r>
              <a:rPr kumimoji="0" lang="en-CA" sz="10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(dostarlimab) Prescribing Information. </a:t>
            </a:r>
            <a:r>
              <a:rPr kumimoji="0" lang="en-GB" sz="10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</a:t>
            </a:r>
            <a:r>
              <a:rPr kumimoji="0" lang="en-GB" sz="10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gskpro.com</a:t>
            </a:r>
            <a:r>
              <a:rPr kumimoji="0" lang="en-GB" sz="10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/content/dam/global/</a:t>
            </a:r>
            <a:r>
              <a:rPr kumimoji="0" lang="en-GB" sz="10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hcpportal</a:t>
            </a:r>
            <a:r>
              <a:rPr kumimoji="0" lang="en-GB" sz="10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GB" sz="10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en_US</a:t>
            </a:r>
            <a:r>
              <a:rPr kumimoji="0" lang="en-GB" sz="10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GB" sz="10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Prescribing_Information</a:t>
            </a:r>
            <a:r>
              <a:rPr kumimoji="0" lang="en-GB" sz="10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GB" sz="10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Jemperli</a:t>
            </a:r>
            <a:r>
              <a:rPr kumimoji="0" lang="en-GB" sz="10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/pdf/JEMPERLI-PI-MG.PDF.</a:t>
            </a:r>
            <a:endParaRPr kumimoji="0" lang="en-US" sz="106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F2661E-1D49-272E-630B-3F0E5F408E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8539" y="1085037"/>
            <a:ext cx="10730429" cy="865188"/>
          </a:xfrm>
        </p:spPr>
        <p:txBody>
          <a:bodyPr>
            <a:normAutofit fontScale="90000"/>
          </a:bodyPr>
          <a:lstStyle/>
          <a:p>
            <a:r>
              <a:rPr lang="en-US" dirty="0"/>
              <a:t>Checkpoint Inhibitor Regimens for Endometrial Cancer in the Second-Line Setting</a:t>
            </a:r>
            <a:endParaRPr lang="en-US" baseline="30000" dirty="0"/>
          </a:p>
        </p:txBody>
      </p:sp>
      <p:sp>
        <p:nvSpPr>
          <p:cNvPr id="5" name="Round Diagonal Corner Rectangle 4">
            <a:extLst>
              <a:ext uri="{FF2B5EF4-FFF2-40B4-BE49-F238E27FC236}">
                <a16:creationId xmlns:a16="http://schemas.microsoft.com/office/drawing/2014/main" id="{42F2AD74-D94B-54F2-72C8-86C9FEEA6E2D}"/>
              </a:ext>
            </a:extLst>
          </p:cNvPr>
          <p:cNvSpPr/>
          <p:nvPr/>
        </p:nvSpPr>
        <p:spPr>
          <a:xfrm>
            <a:off x="7826980" y="2282504"/>
            <a:ext cx="3701988" cy="1501507"/>
          </a:xfrm>
          <a:prstGeom prst="round2DiagRect">
            <a:avLst/>
          </a:prstGeom>
          <a:solidFill>
            <a:srgbClr val="78838C"/>
          </a:solidFill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757" tIns="121807" rIns="121757" bIns="121807" rtlCol="0" anchor="ctr"/>
          <a:lstStyle/>
          <a:p>
            <a:pPr marL="0" marR="0" lvl="0" indent="0" algn="ctr" defTabSz="1218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2023: </a:t>
            </a:r>
          </a:p>
          <a:p>
            <a:pPr marL="0" marR="0" lvl="0" indent="0" algn="ctr" defTabSz="1218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Full FDA approval for </a:t>
            </a:r>
            <a:b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</a:br>
            <a: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2L </a:t>
            </a:r>
            <a: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srgbClr val="E8E8E8">
                    <a:lumMod val="25000"/>
                    <a:lumOff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dostarlimab</a:t>
            </a:r>
            <a: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 monotherapy (dMMR)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030A7BBB-7C23-3899-CB8E-C9E481DD0C10}"/>
              </a:ext>
            </a:extLst>
          </p:cNvPr>
          <p:cNvSpPr/>
          <p:nvPr/>
        </p:nvSpPr>
        <p:spPr>
          <a:xfrm>
            <a:off x="422995" y="7889681"/>
            <a:ext cx="11701769" cy="1501507"/>
          </a:xfrm>
          <a:prstGeom prst="round2Diag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757" tIns="121807" rIns="121757" bIns="121807" rtlCol="0" anchor="ctr"/>
          <a:lstStyle/>
          <a:p>
            <a:pPr marL="0" marR="0" lvl="0" indent="0" algn="ctr" defTabSz="1218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2021: </a:t>
            </a:r>
          </a:p>
          <a:p>
            <a:pPr marL="0" marR="0" lvl="0" indent="0" algn="ctr" defTabSz="1218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Full FDA approval for 2L pembrolizumab + lenvatanib in patients with advanced endometrial carcinoma that is not MSI-H or dMMR who have disease progression following prior systemic therapy</a:t>
            </a:r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A5AAD8E2-4CF0-4802-E703-0D439A544B1A}"/>
              </a:ext>
            </a:extLst>
          </p:cNvPr>
          <p:cNvSpPr/>
          <p:nvPr/>
        </p:nvSpPr>
        <p:spPr>
          <a:xfrm>
            <a:off x="422995" y="2282505"/>
            <a:ext cx="3701991" cy="1501507"/>
          </a:xfrm>
          <a:prstGeom prst="round2Diag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757" tIns="121807" rIns="121757" bIns="121807" rtlCol="0" anchor="ctr"/>
          <a:lstStyle/>
          <a:p>
            <a:pPr marL="0" marR="0" lvl="0" indent="0" algn="ctr" defTabSz="1218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2021: </a:t>
            </a:r>
          </a:p>
          <a:p>
            <a:pPr marL="0" marR="0" lvl="0" indent="0" algn="ctr" defTabSz="1218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Full FDA approval for </a:t>
            </a:r>
            <a:b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</a:br>
            <a: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2L pembrolizumab + lenvatanib (pMMR)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00F1AB81-2A83-12B6-D272-37126B0E5EB2}"/>
              </a:ext>
            </a:extLst>
          </p:cNvPr>
          <p:cNvSpPr/>
          <p:nvPr/>
        </p:nvSpPr>
        <p:spPr>
          <a:xfrm>
            <a:off x="4124986" y="2282504"/>
            <a:ext cx="3701991" cy="1501507"/>
          </a:xfrm>
          <a:prstGeom prst="round2DiagRect">
            <a:avLst/>
          </a:prstGeom>
          <a:solidFill>
            <a:srgbClr val="78838C"/>
          </a:solidFill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757" tIns="121807" rIns="121757" bIns="121807" rtlCol="0" anchor="ctr"/>
          <a:lstStyle/>
          <a:p>
            <a:pPr marL="0" marR="0" lvl="0" indent="0" algn="ctr" defTabSz="1218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2022: </a:t>
            </a:r>
          </a:p>
          <a:p>
            <a:pPr marL="0" marR="0" lvl="0" indent="0" algn="ctr" defTabSz="1218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Full FDA approval for </a:t>
            </a:r>
            <a:b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</a:br>
            <a: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2L </a:t>
            </a:r>
            <a: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srgbClr val="E8E8E8">
                    <a:lumMod val="25000"/>
                    <a:lumOff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pembrolizumab</a:t>
            </a:r>
            <a: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 monotherapy (dMMR)</a:t>
            </a:r>
          </a:p>
        </p:txBody>
      </p:sp>
    </p:spTree>
    <p:extLst>
      <p:ext uri="{BB962C8B-B14F-4D97-AF65-F5344CB8AC3E}">
        <p14:creationId xmlns:p14="http://schemas.microsoft.com/office/powerpoint/2010/main" val="1961350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6C34AA-0AE7-0842-9EB6-6E7CBF4E39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163"/>
          <a:stretch>
            <a:fillRect/>
          </a:stretch>
        </p:blipFill>
        <p:spPr>
          <a:xfrm>
            <a:off x="1352290" y="1007533"/>
            <a:ext cx="9505616" cy="5146777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F5144AE-6DF0-23CB-544C-7AFF10FDF55B}"/>
              </a:ext>
            </a:extLst>
          </p:cNvPr>
          <p:cNvSpPr txBox="1">
            <a:spLocks/>
          </p:cNvSpPr>
          <p:nvPr/>
        </p:nvSpPr>
        <p:spPr>
          <a:xfrm>
            <a:off x="1538689" y="519853"/>
            <a:ext cx="9301021" cy="487680"/>
          </a:xfrm>
          <a:prstGeom prst="rect">
            <a:avLst/>
          </a:prstGeom>
        </p:spPr>
        <p:txBody>
          <a:bodyPr wrap="none" lIns="60960" tIns="30480" rIns="60960" bIns="3048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3000" b="1" kern="1200" cap="all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22 Mackinac Pro Book" charset="0"/>
                <a:ea typeface="P22 Mackinac Pro Book" charset="0"/>
                <a:cs typeface="P22 Mackinac Pro Book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22 Mackinac Pro Book" charset="0"/>
                <a:ea typeface="P22 Mackinac Pro Book" charset="0"/>
                <a:cs typeface="P22 Mackinac Pro Book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22 Mackinac Pro Book" charset="0"/>
                <a:ea typeface="P22 Mackinac Pro Book" charset="0"/>
                <a:cs typeface="P22 Mackinac Pro Book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22 Mackinac Pro Book" charset="0"/>
                <a:ea typeface="P22 Mackinac Pro Book" charset="0"/>
                <a:cs typeface="P22 Mackinac Pro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 Display" panose="02110004020202020204"/>
                <a:cs typeface="Arial" charset="0"/>
              </a:rPr>
              <a:t>Option: 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charset="0"/>
                <a:cs typeface="Arial" charset="0"/>
              </a:rPr>
              <a:t>Lenvatinib + Pembrolizumab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 Display" panose="02110004020202020204"/>
                <a:cs typeface="Arial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45C05F-7800-4400-9E86-9FEB072FA68A}"/>
              </a:ext>
            </a:extLst>
          </p:cNvPr>
          <p:cNvSpPr txBox="1"/>
          <p:nvPr/>
        </p:nvSpPr>
        <p:spPr>
          <a:xfrm>
            <a:off x="2277074" y="6482225"/>
            <a:ext cx="2916767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Makker V et al. </a:t>
            </a:r>
            <a:r>
              <a:rPr kumimoji="0" lang="en-US" sz="933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 Clin Oncol. </a:t>
            </a: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2023;41(16):2904-2910.</a:t>
            </a:r>
          </a:p>
        </p:txBody>
      </p:sp>
    </p:spTree>
    <p:extLst>
      <p:ext uri="{BB962C8B-B14F-4D97-AF65-F5344CB8AC3E}">
        <p14:creationId xmlns:p14="http://schemas.microsoft.com/office/powerpoint/2010/main" val="177667252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DD773A-200F-B0BB-2A7E-B43BC077994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432193" y="367764"/>
            <a:ext cx="8099425" cy="3079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Mechanism of Action of Lenvatinib and Pembrolizumab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B186E6-9C70-F3EC-5E51-F17370B112E9}"/>
              </a:ext>
            </a:extLst>
          </p:cNvPr>
          <p:cNvSpPr txBox="1"/>
          <p:nvPr/>
        </p:nvSpPr>
        <p:spPr>
          <a:xfrm>
            <a:off x="2060695" y="6225804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Alabi F et al.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Cureus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2025;17(7) e89030.</a:t>
            </a:r>
          </a:p>
        </p:txBody>
      </p:sp>
      <p:pic>
        <p:nvPicPr>
          <p:cNvPr id="6" name="Picture 5" descr="Diagram of a cell function&#10;&#10;AI-generated content may be incorrect.">
            <a:extLst>
              <a:ext uri="{FF2B5EF4-FFF2-40B4-BE49-F238E27FC236}">
                <a16:creationId xmlns:a16="http://schemas.microsoft.com/office/drawing/2014/main" id="{FEB28C10-277A-AD00-3BC0-9FDD50397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695" y="1079654"/>
            <a:ext cx="8230428" cy="486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386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33F9295-880C-B693-F93E-141A36E83D9E}"/>
              </a:ext>
            </a:extLst>
          </p:cNvPr>
          <p:cNvSpPr txBox="1">
            <a:spLocks/>
          </p:cNvSpPr>
          <p:nvPr/>
        </p:nvSpPr>
        <p:spPr>
          <a:xfrm>
            <a:off x="531222" y="920455"/>
            <a:ext cx="11277600" cy="487680"/>
          </a:xfrm>
          <a:prstGeom prst="rect">
            <a:avLst/>
          </a:prstGeom>
        </p:spPr>
        <p:txBody>
          <a:bodyPr wrap="none" lIns="60960" tIns="30480" rIns="60960" bIns="3048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3000" b="1" kern="1200" cap="all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22 Mackinac Pro Book" charset="0"/>
                <a:ea typeface="P22 Mackinac Pro Book" charset="0"/>
                <a:cs typeface="P22 Mackinac Pro Book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22 Mackinac Pro Book" charset="0"/>
                <a:ea typeface="P22 Mackinac Pro Book" charset="0"/>
                <a:cs typeface="P22 Mackinac Pro Book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22 Mackinac Pro Book" charset="0"/>
                <a:ea typeface="P22 Mackinac Pro Book" charset="0"/>
                <a:cs typeface="P22 Mackinac Pro Book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22 Mackinac Pro Book" charset="0"/>
                <a:ea typeface="P22 Mackinac Pro Book" charset="0"/>
                <a:cs typeface="P22 Mackinac Pro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charset="0"/>
                <a:cs typeface="Arial" charset="0"/>
              </a:rPr>
              <a:t>Lenvatinib + Pembrolizumab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 Display" panose="02110004020202020204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096103-F568-B6EC-0C96-F2B08CAA5E3A}"/>
              </a:ext>
            </a:extLst>
          </p:cNvPr>
          <p:cNvSpPr txBox="1"/>
          <p:nvPr/>
        </p:nvSpPr>
        <p:spPr>
          <a:xfrm>
            <a:off x="1638096" y="6272904"/>
            <a:ext cx="2916767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Makker V et al. </a:t>
            </a:r>
            <a:r>
              <a:rPr kumimoji="0" lang="en-US" sz="933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 Clin Oncol. </a:t>
            </a: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2023;41(16):2904-2910.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85EE52-01F9-6A1D-1818-8034CF1C6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1717" y="0"/>
            <a:ext cx="4731752" cy="3209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D16E0F-AA98-B405-2666-2A32B30F8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716" y="3283765"/>
            <a:ext cx="4731753" cy="34478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31452D-288C-2910-DA4F-A02ADF74B0B7}"/>
              </a:ext>
            </a:extLst>
          </p:cNvPr>
          <p:cNvSpPr txBox="1"/>
          <p:nvPr/>
        </p:nvSpPr>
        <p:spPr>
          <a:xfrm>
            <a:off x="531222" y="1515290"/>
            <a:ext cx="4833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 Characteristics:</a:t>
            </a:r>
          </a:p>
        </p:txBody>
      </p:sp>
    </p:spTree>
    <p:extLst>
      <p:ext uri="{BB962C8B-B14F-4D97-AF65-F5344CB8AC3E}">
        <p14:creationId xmlns:p14="http://schemas.microsoft.com/office/powerpoint/2010/main" val="327686308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D64725-2965-24E3-30BC-9DD848590759}"/>
              </a:ext>
            </a:extLst>
          </p:cNvPr>
          <p:cNvSpPr txBox="1">
            <a:spLocks/>
          </p:cNvSpPr>
          <p:nvPr/>
        </p:nvSpPr>
        <p:spPr>
          <a:xfrm>
            <a:off x="304540" y="330743"/>
            <a:ext cx="11277600" cy="487680"/>
          </a:xfrm>
          <a:prstGeom prst="rect">
            <a:avLst/>
          </a:prstGeom>
        </p:spPr>
        <p:txBody>
          <a:bodyPr wrap="none" lIns="60960" tIns="30480" rIns="60960" bIns="3048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3000" b="1" kern="1200" cap="all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22 Mackinac Pro Book" charset="0"/>
                <a:ea typeface="P22 Mackinac Pro Book" charset="0"/>
                <a:cs typeface="P22 Mackinac Pro Book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22 Mackinac Pro Book" charset="0"/>
                <a:ea typeface="P22 Mackinac Pro Book" charset="0"/>
                <a:cs typeface="P22 Mackinac Pro Book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22 Mackinac Pro Book" charset="0"/>
                <a:ea typeface="P22 Mackinac Pro Book" charset="0"/>
                <a:cs typeface="P22 Mackinac Pro Book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22 Mackinac Pro Book" charset="0"/>
                <a:ea typeface="P22 Mackinac Pro Book" charset="0"/>
                <a:cs typeface="P22 Mackinac Pro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charset="0"/>
                <a:cs typeface="Arial" charset="0"/>
              </a:rPr>
              <a:t>Lenvatinib + Pembrolizumab: 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charset="0"/>
                <a:cs typeface="Arial" charset="0"/>
              </a:rPr>
              <a:t>pMMR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charset="0"/>
                <a:cs typeface="Arial" charset="0"/>
              </a:rPr>
              <a:t> population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 Display" panose="02110004020202020204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619557-8FA0-83A2-2A2D-D6AE50ECC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1848" y="1046175"/>
            <a:ext cx="9196036" cy="4765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BBD902-CBFF-3494-0CFA-A1EDEA34F6AB}"/>
              </a:ext>
            </a:extLst>
          </p:cNvPr>
          <p:cNvSpPr txBox="1"/>
          <p:nvPr/>
        </p:nvSpPr>
        <p:spPr>
          <a:xfrm>
            <a:off x="1831848" y="5880926"/>
            <a:ext cx="9047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Makker V, Colombo N, Casado A, Santin AD, Colomba E, Miller DS, Fujiwara K,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Pignata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 S, Yonemori K, Kim YM, Baron-Hay S, Ray-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Coquard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 I, Shapira-Frommer R,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Kristeleit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 R, Nishio S, Suzuki S, Guerra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Alía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 EM,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Sanli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 UA, Selle F,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Shikama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 A, Martínez Rodríguez JL, Arik Z, Arican A, Sebastianelli A, Yu Z, McKenzie J, Kruger S, Meng R, Okpara CE, Lorusso D. Lenvatinib plus pembrolizumab in previously treated advanced endometrial cancer: 5-year outcomes from the randomized, phase 3 Study 309/KEYNOTE-775. J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Immunother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 Cancer. 2026 Feb 19;14(2):e013713.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doi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: 10.1136/jitc-2025-013713. PMID: 41714113; PMCID: PMC12927346.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55E969-BF2D-DB48-358E-21553BDB2DF8}"/>
              </a:ext>
            </a:extLst>
          </p:cNvPr>
          <p:cNvSpPr/>
          <p:nvPr/>
        </p:nvSpPr>
        <p:spPr>
          <a:xfrm>
            <a:off x="10421956" y="1057191"/>
            <a:ext cx="539826" cy="575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9227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92561A-11DE-F2C6-A97E-0867F2220C1D}"/>
              </a:ext>
            </a:extLst>
          </p:cNvPr>
          <p:cNvSpPr txBox="1">
            <a:spLocks/>
          </p:cNvSpPr>
          <p:nvPr/>
        </p:nvSpPr>
        <p:spPr>
          <a:xfrm>
            <a:off x="2022043" y="511812"/>
            <a:ext cx="8675335" cy="487680"/>
          </a:xfrm>
          <a:prstGeom prst="rect">
            <a:avLst/>
          </a:prstGeom>
        </p:spPr>
        <p:txBody>
          <a:bodyPr wrap="none" lIns="60960" tIns="30480" rIns="60960" bIns="3048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3000" b="1" kern="1200" cap="all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22 Mackinac Pro Book" charset="0"/>
                <a:ea typeface="P22 Mackinac Pro Book" charset="0"/>
                <a:cs typeface="P22 Mackinac Pro Book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22 Mackinac Pro Book" charset="0"/>
                <a:ea typeface="P22 Mackinac Pro Book" charset="0"/>
                <a:cs typeface="P22 Mackinac Pro Book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22 Mackinac Pro Book" charset="0"/>
                <a:ea typeface="P22 Mackinac Pro Book" charset="0"/>
                <a:cs typeface="P22 Mackinac Pro Book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P22 Mackinac Pro Book" charset="0"/>
                <a:ea typeface="P22 Mackinac Pro Book" charset="0"/>
                <a:cs typeface="P22 Mackinac Pro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charset="0"/>
                <a:cs typeface="Arial" charset="0"/>
              </a:rPr>
              <a:t>Lenvatinib + Pembrolizumab: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charset="0"/>
                <a:cs typeface="Arial" charset="0"/>
              </a:rPr>
              <a:t>pMMR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rial" charset="0"/>
                <a:cs typeface="Arial" charset="0"/>
              </a:rPr>
              <a:t> population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 Display" panose="02110004020202020204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C0C49-3223-B377-9CC6-35E58D6B3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2043" y="1091663"/>
            <a:ext cx="8147913" cy="46746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22221F-CE60-9909-6AEE-31BCE2BF6462}"/>
              </a:ext>
            </a:extLst>
          </p:cNvPr>
          <p:cNvSpPr/>
          <p:nvPr/>
        </p:nvSpPr>
        <p:spPr>
          <a:xfrm>
            <a:off x="9582912" y="1192478"/>
            <a:ext cx="487680" cy="575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C8C551-B945-B093-AF99-50F7DE875F86}"/>
              </a:ext>
            </a:extLst>
          </p:cNvPr>
          <p:cNvSpPr txBox="1"/>
          <p:nvPr/>
        </p:nvSpPr>
        <p:spPr>
          <a:xfrm>
            <a:off x="2022043" y="5858508"/>
            <a:ext cx="9047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Makker V, Colombo N, Casado A, Santin AD, Colomba E, Miller DS, Fujiwara K,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Pignata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 S, Yonemori K, Kim YM, Baron-Hay S, Ray-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Coquard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 I, Shapira-Frommer R,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Kristeleit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 R, Nishio S, Suzuki S, Guerra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Alía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 EM,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Sanli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 UA, Selle F,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Shikama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 A, Martínez Rodríguez JL, Arik Z, Arican A, Sebastianelli A, Yu Z, McKenzie J, Kruger S, Meng R, Okpara CE, Lorusso D. Lenvatinib plus pembrolizumab in previously treated advanced endometrial cancer: 5-year outcomes from the randomized, phase 3 Study 309/KEYNOTE-775. J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Immunother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 Cancer. 2026 Feb 19;14(2):e013713.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doi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Roboto Mono Web"/>
                <a:ea typeface="+mn-ea"/>
                <a:cs typeface="+mn-cs"/>
              </a:rPr>
              <a:t>: 10.1136/jitc-2025-013713. PMID: 41714113; PMCID: PMC12927346.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34777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672365-E59B-5255-A1C5-55DFB456F1B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9995" y="685046"/>
            <a:ext cx="3084723" cy="3858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Patient Case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86823C-4CE5-2FBE-532D-4B902044A809}"/>
              </a:ext>
            </a:extLst>
          </p:cNvPr>
          <p:cNvSpPr txBox="1"/>
          <p:nvPr/>
        </p:nvSpPr>
        <p:spPr>
          <a:xfrm>
            <a:off x="836023" y="1262743"/>
            <a:ext cx="91352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87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with recurrent endometrial cancer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2013 Stage IB G2 endometrial cancer, +LVSI,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pMMR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Adjuvant 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2015 hematemesis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Recurrent endometrial cancer to lung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6/2022 Carbo/paclitaxel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Progression in lung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10/2022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Lenvatinib+Pembrolizumab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Started at Lenvatinib 20 mg 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Pembro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itchFamily="2" charset="2"/>
              </a:rPr>
              <a:t> Dose reductions due to fatigue, weight loss, hypertension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6/2023 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lenvatinib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8 mg 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Pembro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	PMH:  Meniere’s disease, osteoporosis, hypertension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FH:  no history of cancer in the family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POBGYNHX:  G2P2, no h/o abnormal pap tests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SH:  Works as professional tennis photographer, still works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3022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3949BF-82B2-2C9A-5E37-091CF4C5A56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70608" y="759858"/>
            <a:ext cx="5497417" cy="286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400" dirty="0"/>
              <a:t>Tumor profiling and imaging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631D2-D3D3-69D4-7D83-AD117C7B1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087" y="1579621"/>
            <a:ext cx="5972266" cy="4356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90F1DD-6F91-ABB8-48EB-4C3D7C5AC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176" y="1323786"/>
            <a:ext cx="4248971" cy="473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300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100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85207</TotalTime>
  <Words>12274</Words>
  <Application>Microsoft Macintosh PowerPoint</Application>
  <PresentationFormat>Widescreen</PresentationFormat>
  <Paragraphs>1953</Paragraphs>
  <Slides>124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124</vt:i4>
      </vt:variant>
    </vt:vector>
  </HeadingPairs>
  <TitlesOfParts>
    <vt:vector size="145" baseType="lpstr">
      <vt:lpstr>ＭＳ Ｐゴシック</vt:lpstr>
      <vt:lpstr>Aptos</vt:lpstr>
      <vt:lpstr>Aptos Display</vt:lpstr>
      <vt:lpstr>Arial</vt:lpstr>
      <vt:lpstr>Calibri</vt:lpstr>
      <vt:lpstr>Calibri Light</vt:lpstr>
      <vt:lpstr>Open Sans</vt:lpstr>
      <vt:lpstr>Roboto Mono Web</vt:lpstr>
      <vt:lpstr>Symbol</vt:lpstr>
      <vt:lpstr>Times</vt:lpstr>
      <vt:lpstr>Times New Roman</vt:lpstr>
      <vt:lpstr>Verdana</vt:lpstr>
      <vt:lpstr>Wingdings</vt:lpstr>
      <vt:lpstr>ヒラギノ角ゴ Pro W3</vt:lpstr>
      <vt:lpstr>1_Default Design</vt:lpstr>
      <vt:lpstr>2_Default Design</vt:lpstr>
      <vt:lpstr>Custom Design</vt:lpstr>
      <vt:lpstr>Office Theme</vt:lpstr>
      <vt:lpstr>1_Office Theme</vt:lpstr>
      <vt:lpstr>Office 2013 - 2022 Theme</vt:lpstr>
      <vt:lpstr>2_Office Theme</vt:lpstr>
      <vt:lpstr>Immunotherapeutic Approaches for Endometrial Cancer</vt:lpstr>
      <vt:lpstr>Faculty</vt:lpstr>
      <vt:lpstr>Ms Karpen — Disclosures</vt:lpstr>
      <vt:lpstr>Dr Rauh-Hain — Disclosures</vt:lpstr>
      <vt:lpstr>Ms Shaver — Disclosures</vt:lpstr>
      <vt:lpstr>Dr Chase — Disclosures</vt:lpstr>
      <vt:lpstr>PowerPoint Presentation</vt:lpstr>
      <vt:lpstr>Commercial Support</vt:lpstr>
      <vt:lpstr>Clinicians in the Meeting Room</vt:lpstr>
      <vt:lpstr>Clinicians Attending via Zoom</vt:lpstr>
      <vt:lpstr>About the Enduring Program</vt:lpstr>
      <vt:lpstr>PowerPoint Presentation</vt:lpstr>
      <vt:lpstr>“Recent Advances in Cancer Care — New Paradigms,  Novel Agents and What It Means for the Oncology Nurse” Eighteenth Annual RTP-ONS NCPD Symposium Series</vt:lpstr>
      <vt:lpstr>New Agents, Therapies and Regimens </vt:lpstr>
      <vt:lpstr>Immunotherapeutic Approaches for Endometrial Cancer</vt:lpstr>
      <vt:lpstr>Agenda</vt:lpstr>
      <vt:lpstr>Agenda</vt:lpstr>
      <vt:lpstr>Biology of Endometrial Cancer; Rationale for the Use of Immune Checkpoint Inhibitors in This Disease</vt:lpstr>
      <vt:lpstr>TCGA Molecular Subgroups</vt:lpstr>
      <vt:lpstr>TCGA Molecular Classification  and Outcomes</vt:lpstr>
      <vt:lpstr>PowerPoint Presentation</vt:lpstr>
      <vt:lpstr>GOG 209: Design</vt:lpstr>
      <vt:lpstr>GOG 209: Survival</vt:lpstr>
      <vt:lpstr>Microsatellite Instability (MSI)</vt:lpstr>
      <vt:lpstr>MSI-H/dMMR or TMB-H Tumors and  Response to Checkpoint Blockade</vt:lpstr>
      <vt:lpstr>Single Agent IO in “biomarker” Selected Endometrial Cancer Populations (dMMR)</vt:lpstr>
      <vt:lpstr>Case 1</vt:lpstr>
      <vt:lpstr>Biopsychosocial Context</vt:lpstr>
      <vt:lpstr>Treatment Decision</vt:lpstr>
      <vt:lpstr>Clinical Course</vt:lpstr>
      <vt:lpstr>Key Lessons From This Case</vt:lpstr>
      <vt:lpstr>Discussion Questions</vt:lpstr>
      <vt:lpstr>Agenda</vt:lpstr>
      <vt:lpstr>First-Line Therapy for Advanced or Recurrent Endometrial Cancer</vt:lpstr>
      <vt:lpstr>PowerPoint Presentation</vt:lpstr>
      <vt:lpstr>Treatment Options for Metastatic and/or Recurrent Endometrial Cancer—FDA approved</vt:lpstr>
      <vt:lpstr>RUBY Trial</vt:lpstr>
      <vt:lpstr>RUBY Trial- pMMR patients</vt:lpstr>
      <vt:lpstr>GY018</vt:lpstr>
      <vt:lpstr>GY018</vt:lpstr>
      <vt:lpstr>PowerPoint Presentation</vt:lpstr>
      <vt:lpstr>Patient Case</vt:lpstr>
      <vt:lpstr>Physical Exam</vt:lpstr>
      <vt:lpstr>PowerPoint Presentation</vt:lpstr>
      <vt:lpstr>PowerPoint Presentation</vt:lpstr>
      <vt:lpstr>Discussion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Potential Benefits of PARP Inhibition Combined with Immunotherapy in Advanced Endometrial Cancer</vt:lpstr>
      <vt:lpstr>Landmark Immunotherapy Frontline Trials </vt:lpstr>
      <vt:lpstr>Mechanism of Action of PARP Inhibitors</vt:lpstr>
      <vt:lpstr>The Potential Synergy Between PARP Inhibition and Immune Checkpoint Blockade</vt:lpstr>
      <vt:lpstr>DUO-E study design</vt:lpstr>
      <vt:lpstr>DUO-E met its dual primary endpoints</vt:lpstr>
      <vt:lpstr>Subgroup analyses of PFS by MMR status</vt:lpstr>
      <vt:lpstr>pMMR subpopulation: PFS by biomarker subgroup</vt:lpstr>
      <vt:lpstr>ENGOT-EN6-NSGO/GOG-3031/RUBY Part 2</vt:lpstr>
      <vt:lpstr>RUBY Part 2: Maintenance Dostarlimab ± Niraparib on PFS in Overall and pMMR Populations</vt:lpstr>
      <vt:lpstr>Selecting Which Patient May Benefit From Addition of PARPi</vt:lpstr>
      <vt:lpstr>Case Presentation</vt:lpstr>
      <vt:lpstr>Pathology and Molecular Profile</vt:lpstr>
      <vt:lpstr>Why Consider Frontline Dostarlimab?</vt:lpstr>
      <vt:lpstr>Treatment Plan</vt:lpstr>
      <vt:lpstr>Clinical Course and Response</vt:lpstr>
      <vt:lpstr>Educational Discussion Points</vt:lpstr>
      <vt:lpstr>Discussion Questions</vt:lpstr>
      <vt:lpstr>Side Effects and Other Practical Considerations with PARP Inhibitors </vt:lpstr>
      <vt:lpstr>Side Effects and Other Practical Considerations with PARP Inhibitors </vt:lpstr>
      <vt:lpstr>Specific Combinations</vt:lpstr>
      <vt:lpstr>Key Side Effect Profile with combined PARP and Immunotherapy</vt:lpstr>
      <vt:lpstr>Key Monitoring – PARP Inhibitors</vt:lpstr>
      <vt:lpstr>Common Side Effects</vt:lpstr>
      <vt:lpstr>Patient Education</vt:lpstr>
      <vt:lpstr>Patient Resources</vt:lpstr>
      <vt:lpstr>Case Study – 57 y/o with Recurrent EMCA</vt:lpstr>
      <vt:lpstr>Case Study – 57 y/o with Recurrent EMCA</vt:lpstr>
      <vt:lpstr>Discussion Questions</vt:lpstr>
      <vt:lpstr>Agenda</vt:lpstr>
      <vt:lpstr>The Role of Lenvatinib/Pembrolizumab in the Management of Progressive Advanced EC</vt:lpstr>
      <vt:lpstr>Objectives</vt:lpstr>
      <vt:lpstr>PowerPoint Presentation</vt:lpstr>
      <vt:lpstr>Checkpoint Inhibitor Regimens for Endometrial Cancer in the Second-Line Setting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Other Nursing Considerations in the Care of Patients with Advanced Endometrial Cancer</vt:lpstr>
      <vt:lpstr>Assessing Symptom Burden</vt:lpstr>
      <vt:lpstr>Importance of Assessment</vt:lpstr>
      <vt:lpstr>Key Symptom Areas to Monitor</vt:lpstr>
      <vt:lpstr>Early Palliative Care - Advanced Endometrial Cancer</vt:lpstr>
      <vt:lpstr>Impact on Quality of Life and Clinical Outcomes</vt:lpstr>
      <vt:lpstr>Depression in Advanced Endometrial Cancer</vt:lpstr>
      <vt:lpstr>Depression and Advanced Endometrial Cancer</vt:lpstr>
      <vt:lpstr>Clinical Trial Participation – Potential Advantages</vt:lpstr>
      <vt:lpstr>Case Study – 66 y/o Woman</vt:lpstr>
      <vt:lpstr>Case Study – 66 y/o Woman</vt:lpstr>
      <vt:lpstr>Management of Prostate Cancer</vt:lpstr>
      <vt:lpstr>Thank you for joining us! Please take a moment to complete the survey currently up on Zoom. Your feedback is very important to us. The survey will remain open up to 5 minutes after the meeting ends.   To Claim NCPD Credit In-person attendees: Please refer to the program syllabus for the NCPD credit link or QR code.  Virtual attendees: The NCPD credit link is posted in the chat room.  NCPD/ONCC credit information will be emailed  to each participant within 1 to 2 business days.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Fernando Rendina</cp:lastModifiedBy>
  <cp:revision>8082</cp:revision>
  <cp:lastPrinted>2020-10-06T19:03:59Z</cp:lastPrinted>
  <dcterms:created xsi:type="dcterms:W3CDTF">2013-03-19T19:50:02Z</dcterms:created>
  <dcterms:modified xsi:type="dcterms:W3CDTF">2026-05-13T22:33:19Z</dcterms:modified>
  <cp:category/>
</cp:coreProperties>
</file>