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8.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9.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 id="2147484603" r:id="rId3"/>
    <p:sldMasterId id="2147484616" r:id="rId4"/>
    <p:sldMasterId id="2147484622" r:id="rId5"/>
    <p:sldMasterId id="2147484634" r:id="rId6"/>
    <p:sldMasterId id="2147484646" r:id="rId7"/>
    <p:sldMasterId id="2147484659" r:id="rId8"/>
    <p:sldMasterId id="2147484708" r:id="rId9"/>
  </p:sldMasterIdLst>
  <p:notesMasterIdLst>
    <p:notesMasterId r:id="rId126"/>
  </p:notesMasterIdLst>
  <p:handoutMasterIdLst>
    <p:handoutMasterId r:id="rId127"/>
  </p:handoutMasterIdLst>
  <p:sldIdLst>
    <p:sldId id="2147480757" r:id="rId10"/>
    <p:sldId id="2147480712" r:id="rId11"/>
    <p:sldId id="2147480082" r:id="rId12"/>
    <p:sldId id="2147480732" r:id="rId13"/>
    <p:sldId id="2147480751" r:id="rId14"/>
    <p:sldId id="2147480761" r:id="rId15"/>
    <p:sldId id="13407" r:id="rId16"/>
    <p:sldId id="2147480704" r:id="rId17"/>
    <p:sldId id="2147472720" r:id="rId18"/>
    <p:sldId id="2147472024" r:id="rId19"/>
    <p:sldId id="306" r:id="rId20"/>
    <p:sldId id="359" r:id="rId21"/>
    <p:sldId id="2147480762" r:id="rId22"/>
    <p:sldId id="271" r:id="rId23"/>
    <p:sldId id="2147480758" r:id="rId24"/>
    <p:sldId id="284" r:id="rId25"/>
    <p:sldId id="285" r:id="rId26"/>
    <p:sldId id="2147483628" r:id="rId27"/>
    <p:sldId id="8132" r:id="rId28"/>
    <p:sldId id="275" r:id="rId29"/>
    <p:sldId id="313" r:id="rId30"/>
    <p:sldId id="2147483508" r:id="rId31"/>
    <p:sldId id="2147483512" r:id="rId32"/>
    <p:sldId id="2147483515" r:id="rId33"/>
    <p:sldId id="2147483513" r:id="rId34"/>
    <p:sldId id="314" r:id="rId35"/>
    <p:sldId id="2147483516" r:id="rId36"/>
    <p:sldId id="2147483523" r:id="rId37"/>
    <p:sldId id="2147483627" r:id="rId38"/>
    <p:sldId id="276" r:id="rId39"/>
    <p:sldId id="2147480790" r:id="rId40"/>
    <p:sldId id="263" r:id="rId41"/>
    <p:sldId id="258" r:id="rId42"/>
    <p:sldId id="257" r:id="rId43"/>
    <p:sldId id="259" r:id="rId44"/>
    <p:sldId id="260" r:id="rId45"/>
    <p:sldId id="261" r:id="rId46"/>
    <p:sldId id="262" r:id="rId47"/>
    <p:sldId id="264" r:id="rId48"/>
    <p:sldId id="268" r:id="rId49"/>
    <p:sldId id="266" r:id="rId50"/>
    <p:sldId id="282" r:id="rId51"/>
    <p:sldId id="286" r:id="rId52"/>
    <p:sldId id="256" r:id="rId53"/>
    <p:sldId id="2147483636" r:id="rId54"/>
    <p:sldId id="2147483637" r:id="rId55"/>
    <p:sldId id="2147483638" r:id="rId56"/>
    <p:sldId id="2147483639" r:id="rId57"/>
    <p:sldId id="2147483641" r:id="rId58"/>
    <p:sldId id="267" r:id="rId59"/>
    <p:sldId id="2147483640" r:id="rId60"/>
    <p:sldId id="269" r:id="rId61"/>
    <p:sldId id="277" r:id="rId62"/>
    <p:sldId id="384" r:id="rId63"/>
    <p:sldId id="391" r:id="rId64"/>
    <p:sldId id="407" r:id="rId65"/>
    <p:sldId id="404" r:id="rId66"/>
    <p:sldId id="394" r:id="rId67"/>
    <p:sldId id="357" r:id="rId68"/>
    <p:sldId id="408" r:id="rId69"/>
    <p:sldId id="410" r:id="rId70"/>
    <p:sldId id="396" r:id="rId71"/>
    <p:sldId id="274" r:id="rId72"/>
    <p:sldId id="392" r:id="rId73"/>
    <p:sldId id="413" r:id="rId74"/>
    <p:sldId id="278" r:id="rId75"/>
    <p:sldId id="2147483509" r:id="rId76"/>
    <p:sldId id="2147483517" r:id="rId77"/>
    <p:sldId id="2147483518" r:id="rId78"/>
    <p:sldId id="2147483519" r:id="rId79"/>
    <p:sldId id="2147483521" r:id="rId80"/>
    <p:sldId id="2147483522" r:id="rId81"/>
    <p:sldId id="2147483524" r:id="rId82"/>
    <p:sldId id="2147483525" r:id="rId83"/>
    <p:sldId id="2147483510" r:id="rId84"/>
    <p:sldId id="2147483526" r:id="rId85"/>
    <p:sldId id="2147483634" r:id="rId86"/>
    <p:sldId id="2147483528" r:id="rId87"/>
    <p:sldId id="2147483529" r:id="rId88"/>
    <p:sldId id="288" r:id="rId89"/>
    <p:sldId id="279" r:id="rId90"/>
    <p:sldId id="2147483642" r:id="rId91"/>
    <p:sldId id="2147483643" r:id="rId92"/>
    <p:sldId id="2147483644" r:id="rId93"/>
    <p:sldId id="2147483645" r:id="rId94"/>
    <p:sldId id="2147483646" r:id="rId95"/>
    <p:sldId id="272" r:id="rId96"/>
    <p:sldId id="2147483647" r:id="rId97"/>
    <p:sldId id="270" r:id="rId98"/>
    <p:sldId id="280" r:id="rId99"/>
    <p:sldId id="2147483635" r:id="rId100"/>
    <p:sldId id="2147473081" r:id="rId101"/>
    <p:sldId id="2147473074" r:id="rId102"/>
    <p:sldId id="2147473075" r:id="rId103"/>
    <p:sldId id="2147471289" r:id="rId104"/>
    <p:sldId id="2147473076" r:id="rId105"/>
    <p:sldId id="2147473077" r:id="rId106"/>
    <p:sldId id="2147473078" r:id="rId107"/>
    <p:sldId id="2147473079" r:id="rId108"/>
    <p:sldId id="2147473080" r:id="rId109"/>
    <p:sldId id="287" r:id="rId110"/>
    <p:sldId id="281" r:id="rId111"/>
    <p:sldId id="414" r:id="rId112"/>
    <p:sldId id="415" r:id="rId113"/>
    <p:sldId id="416" r:id="rId114"/>
    <p:sldId id="417" r:id="rId115"/>
    <p:sldId id="418" r:id="rId116"/>
    <p:sldId id="419" r:id="rId117"/>
    <p:sldId id="420" r:id="rId118"/>
    <p:sldId id="421" r:id="rId119"/>
    <p:sldId id="422" r:id="rId120"/>
    <p:sldId id="273" r:id="rId121"/>
    <p:sldId id="424" r:id="rId122"/>
    <p:sldId id="425" r:id="rId123"/>
    <p:sldId id="2147480759" r:id="rId124"/>
    <p:sldId id="3329" r:id="rId125"/>
  </p:sldIdLst>
  <p:sldSz cx="12192000" cy="6858000"/>
  <p:notesSz cx="7772400" cy="10058400"/>
  <p:custDataLst>
    <p:tags r:id="rId12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04"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6" autoAdjust="0"/>
    <p:restoredTop sz="95479" autoAdjust="0"/>
  </p:normalViewPr>
  <p:slideViewPr>
    <p:cSldViewPr>
      <p:cViewPr varScale="1">
        <p:scale>
          <a:sx n="121" d="100"/>
          <a:sy n="121" d="100"/>
        </p:scale>
        <p:origin x="856" y="176"/>
      </p:cViewPr>
      <p:guideLst>
        <p:guide orient="horz" pos="4208"/>
        <p:guide pos="3704"/>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7" d="100"/>
        <a:sy n="157"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tags" Target="tags/tag1.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commentAuthors" Target="commentAuthor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presProps" Target="presProp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theme" Target="theme/theme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handoutMaster" Target="handoutMasters/handoutMaster1.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C3D275-ACED-4244-81DA-50E360D29073}"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87055399-F093-4E56-A69F-D695C2C24A4A}">
      <dgm:prSet/>
      <dgm:spPr/>
      <dgm:t>
        <a:bodyPr/>
        <a:lstStyle/>
        <a:p>
          <a:r>
            <a:rPr lang="en-US" dirty="0"/>
            <a:t>Localized (adjuvant)</a:t>
          </a:r>
        </a:p>
      </dgm:t>
    </dgm:pt>
    <dgm:pt modelId="{6F587016-AE17-46C2-B2FB-8C95D448F5EE}" type="parTrans" cxnId="{16D3A7F0-0CA9-4DAC-8EDF-55A43904DF22}">
      <dgm:prSet/>
      <dgm:spPr/>
      <dgm:t>
        <a:bodyPr/>
        <a:lstStyle/>
        <a:p>
          <a:endParaRPr lang="en-US"/>
        </a:p>
      </dgm:t>
    </dgm:pt>
    <dgm:pt modelId="{0BDDD5D3-34C7-42E7-860A-4A04DCC4B22F}" type="sibTrans" cxnId="{16D3A7F0-0CA9-4DAC-8EDF-55A43904DF22}">
      <dgm:prSet/>
      <dgm:spPr/>
      <dgm:t>
        <a:bodyPr/>
        <a:lstStyle/>
        <a:p>
          <a:endParaRPr lang="en-US"/>
        </a:p>
      </dgm:t>
    </dgm:pt>
    <dgm:pt modelId="{49EA5D40-FC46-464E-AFB0-C514F554E47B}">
      <dgm:prSet/>
      <dgm:spPr/>
      <dgm:t>
        <a:bodyPr/>
        <a:lstStyle/>
        <a:p>
          <a:r>
            <a:rPr lang="en-US" dirty="0"/>
            <a:t>Abemaciclib </a:t>
          </a:r>
          <a:r>
            <a:rPr lang="en-US" dirty="0">
              <a:sym typeface="Wingdings" panose="05000000000000000000" pitchFamily="2" charset="2"/>
            </a:rPr>
            <a:t></a:t>
          </a:r>
          <a:r>
            <a:rPr lang="en-US" dirty="0"/>
            <a:t> 150 mg BID</a:t>
          </a:r>
        </a:p>
      </dgm:t>
    </dgm:pt>
    <dgm:pt modelId="{C248BE26-E79D-4AAB-9D91-D4DAE7CB367E}" type="parTrans" cxnId="{27C9701A-079E-44B0-A065-6E00B81E6EFF}">
      <dgm:prSet/>
      <dgm:spPr/>
      <dgm:t>
        <a:bodyPr/>
        <a:lstStyle/>
        <a:p>
          <a:endParaRPr lang="en-US"/>
        </a:p>
      </dgm:t>
    </dgm:pt>
    <dgm:pt modelId="{4BBEF96E-38F6-400E-AC21-E460F9B1392B}" type="sibTrans" cxnId="{27C9701A-079E-44B0-A065-6E00B81E6EFF}">
      <dgm:prSet/>
      <dgm:spPr/>
      <dgm:t>
        <a:bodyPr/>
        <a:lstStyle/>
        <a:p>
          <a:endParaRPr lang="en-US"/>
        </a:p>
      </dgm:t>
    </dgm:pt>
    <dgm:pt modelId="{0EC28B96-5754-418E-8B76-28BD5F528252}">
      <dgm:prSet/>
      <dgm:spPr/>
      <dgm:t>
        <a:bodyPr/>
        <a:lstStyle/>
        <a:p>
          <a:r>
            <a:rPr lang="en-US" dirty="0"/>
            <a:t>Ribociclib </a:t>
          </a:r>
          <a:r>
            <a:rPr lang="en-US" dirty="0">
              <a:sym typeface="Wingdings" panose="05000000000000000000" pitchFamily="2" charset="2"/>
            </a:rPr>
            <a:t></a:t>
          </a:r>
          <a:r>
            <a:rPr lang="en-US" dirty="0"/>
            <a:t> 400 mg once daily x 21 days on, 7 days off</a:t>
          </a:r>
        </a:p>
      </dgm:t>
    </dgm:pt>
    <dgm:pt modelId="{EF8A5F56-5913-45AA-A584-2D89229D7AA8}" type="parTrans" cxnId="{086EEFE3-556E-4DA0-B73A-B2D3CF335346}">
      <dgm:prSet/>
      <dgm:spPr/>
      <dgm:t>
        <a:bodyPr/>
        <a:lstStyle/>
        <a:p>
          <a:endParaRPr lang="en-US"/>
        </a:p>
      </dgm:t>
    </dgm:pt>
    <dgm:pt modelId="{D034D07B-E521-41A2-9375-11A432BB6747}" type="sibTrans" cxnId="{086EEFE3-556E-4DA0-B73A-B2D3CF335346}">
      <dgm:prSet/>
      <dgm:spPr/>
      <dgm:t>
        <a:bodyPr/>
        <a:lstStyle/>
        <a:p>
          <a:endParaRPr lang="en-US"/>
        </a:p>
      </dgm:t>
    </dgm:pt>
    <dgm:pt modelId="{CBDC7DAD-7A43-4F1A-A1A0-5D472B629CFF}">
      <dgm:prSet/>
      <dgm:spPr/>
      <dgm:t>
        <a:bodyPr/>
        <a:lstStyle/>
        <a:p>
          <a:r>
            <a:rPr lang="en-US" dirty="0"/>
            <a:t>Metastatic </a:t>
          </a:r>
        </a:p>
      </dgm:t>
    </dgm:pt>
    <dgm:pt modelId="{E3721727-28E2-4A06-B8B3-C008E9490341}" type="parTrans" cxnId="{F022B2D6-A064-4DFE-AC9B-7169DC018371}">
      <dgm:prSet/>
      <dgm:spPr/>
      <dgm:t>
        <a:bodyPr/>
        <a:lstStyle/>
        <a:p>
          <a:endParaRPr lang="en-US"/>
        </a:p>
      </dgm:t>
    </dgm:pt>
    <dgm:pt modelId="{9632FC96-0B2A-4FCD-B1E2-DA6A7CBE5D19}" type="sibTrans" cxnId="{F022B2D6-A064-4DFE-AC9B-7169DC018371}">
      <dgm:prSet/>
      <dgm:spPr/>
      <dgm:t>
        <a:bodyPr/>
        <a:lstStyle/>
        <a:p>
          <a:endParaRPr lang="en-US"/>
        </a:p>
      </dgm:t>
    </dgm:pt>
    <dgm:pt modelId="{8F1F239A-E394-4CA2-A502-BF9B97B48E90}">
      <dgm:prSet/>
      <dgm:spPr/>
      <dgm:t>
        <a:bodyPr/>
        <a:lstStyle/>
        <a:p>
          <a:r>
            <a:rPr lang="en-US" dirty="0"/>
            <a:t>Abemaciclib </a:t>
          </a:r>
          <a:r>
            <a:rPr lang="en-US" dirty="0">
              <a:sym typeface="Wingdings" panose="05000000000000000000" pitchFamily="2" charset="2"/>
            </a:rPr>
            <a:t></a:t>
          </a:r>
          <a:r>
            <a:rPr lang="en-US" dirty="0"/>
            <a:t> 150 mg BID </a:t>
          </a:r>
        </a:p>
      </dgm:t>
    </dgm:pt>
    <dgm:pt modelId="{EBC3F73F-EDA6-4A7A-A122-FFC8EBB7E52B}" type="parTrans" cxnId="{1A6B283B-8356-4EF2-8958-12BE56BB34B6}">
      <dgm:prSet/>
      <dgm:spPr/>
      <dgm:t>
        <a:bodyPr/>
        <a:lstStyle/>
        <a:p>
          <a:endParaRPr lang="en-US"/>
        </a:p>
      </dgm:t>
    </dgm:pt>
    <dgm:pt modelId="{632549C4-1CF9-48D7-8F01-07A1F565ABCA}" type="sibTrans" cxnId="{1A6B283B-8356-4EF2-8958-12BE56BB34B6}">
      <dgm:prSet/>
      <dgm:spPr/>
      <dgm:t>
        <a:bodyPr/>
        <a:lstStyle/>
        <a:p>
          <a:endParaRPr lang="en-US"/>
        </a:p>
      </dgm:t>
    </dgm:pt>
    <dgm:pt modelId="{873CC55D-650D-4CD8-86BD-94145AC9D381}">
      <dgm:prSet/>
      <dgm:spPr/>
      <dgm:t>
        <a:bodyPr/>
        <a:lstStyle/>
        <a:p>
          <a:r>
            <a:rPr lang="en-US" dirty="0"/>
            <a:t>Ribociclib </a:t>
          </a:r>
          <a:r>
            <a:rPr lang="en-US" dirty="0">
              <a:sym typeface="Wingdings" panose="05000000000000000000" pitchFamily="2" charset="2"/>
            </a:rPr>
            <a:t></a:t>
          </a:r>
          <a:r>
            <a:rPr lang="en-US" dirty="0"/>
            <a:t> 600 mg daily x 21 days on, 7 days off</a:t>
          </a:r>
        </a:p>
      </dgm:t>
    </dgm:pt>
    <dgm:pt modelId="{E51D488A-22BF-4DDB-9BDB-C4DC4B564278}" type="parTrans" cxnId="{26D8DDE2-3007-4DD7-9F4A-C2050F4EE835}">
      <dgm:prSet/>
      <dgm:spPr/>
      <dgm:t>
        <a:bodyPr/>
        <a:lstStyle/>
        <a:p>
          <a:endParaRPr lang="en-US"/>
        </a:p>
      </dgm:t>
    </dgm:pt>
    <dgm:pt modelId="{F025B3DE-F75F-4242-8881-02154E07CA15}" type="sibTrans" cxnId="{26D8DDE2-3007-4DD7-9F4A-C2050F4EE835}">
      <dgm:prSet/>
      <dgm:spPr/>
      <dgm:t>
        <a:bodyPr/>
        <a:lstStyle/>
        <a:p>
          <a:endParaRPr lang="en-US"/>
        </a:p>
      </dgm:t>
    </dgm:pt>
    <dgm:pt modelId="{4BB3F385-0107-4E86-B705-12D6956B11DB}">
      <dgm:prSet/>
      <dgm:spPr/>
      <dgm:t>
        <a:bodyPr/>
        <a:lstStyle/>
        <a:p>
          <a:r>
            <a:rPr lang="en-US" dirty="0"/>
            <a:t>Palbociclib </a:t>
          </a:r>
          <a:r>
            <a:rPr lang="en-US" dirty="0">
              <a:sym typeface="Wingdings" panose="05000000000000000000" pitchFamily="2" charset="2"/>
            </a:rPr>
            <a:t></a:t>
          </a:r>
          <a:r>
            <a:rPr lang="en-US" dirty="0"/>
            <a:t> 125 mg daily x 21 days on, 7 days off </a:t>
          </a:r>
        </a:p>
      </dgm:t>
    </dgm:pt>
    <dgm:pt modelId="{E59998A6-8173-428B-99FA-28B143D5A581}" type="parTrans" cxnId="{6E7D30AB-1B86-480B-9E03-D3E5FACBB385}">
      <dgm:prSet/>
      <dgm:spPr/>
      <dgm:t>
        <a:bodyPr/>
        <a:lstStyle/>
        <a:p>
          <a:endParaRPr lang="en-US"/>
        </a:p>
      </dgm:t>
    </dgm:pt>
    <dgm:pt modelId="{D0D50E06-91C5-488D-AE70-844829086353}" type="sibTrans" cxnId="{6E7D30AB-1B86-480B-9E03-D3E5FACBB385}">
      <dgm:prSet/>
      <dgm:spPr/>
      <dgm:t>
        <a:bodyPr/>
        <a:lstStyle/>
        <a:p>
          <a:endParaRPr lang="en-US"/>
        </a:p>
      </dgm:t>
    </dgm:pt>
    <dgm:pt modelId="{79EB0B4C-7A37-42F4-BD33-C98606F2D239}" type="pres">
      <dgm:prSet presAssocID="{05C3D275-ACED-4244-81DA-50E360D29073}" presName="linear" presStyleCnt="0">
        <dgm:presLayoutVars>
          <dgm:dir/>
          <dgm:animLvl val="lvl"/>
          <dgm:resizeHandles val="exact"/>
        </dgm:presLayoutVars>
      </dgm:prSet>
      <dgm:spPr/>
    </dgm:pt>
    <dgm:pt modelId="{DAA5B76B-8F57-4D8A-B27D-97C203E78F23}" type="pres">
      <dgm:prSet presAssocID="{87055399-F093-4E56-A69F-D695C2C24A4A}" presName="parentLin" presStyleCnt="0"/>
      <dgm:spPr/>
    </dgm:pt>
    <dgm:pt modelId="{3EEDDDEF-D037-47A3-957A-10B02ED2F3F3}" type="pres">
      <dgm:prSet presAssocID="{87055399-F093-4E56-A69F-D695C2C24A4A}" presName="parentLeftMargin" presStyleLbl="node1" presStyleIdx="0" presStyleCnt="2"/>
      <dgm:spPr/>
    </dgm:pt>
    <dgm:pt modelId="{7D81AB45-0A3A-419C-9BC4-3BFD4E6E2A75}" type="pres">
      <dgm:prSet presAssocID="{87055399-F093-4E56-A69F-D695C2C24A4A}" presName="parentText" presStyleLbl="node1" presStyleIdx="0" presStyleCnt="2">
        <dgm:presLayoutVars>
          <dgm:chMax val="0"/>
          <dgm:bulletEnabled val="1"/>
        </dgm:presLayoutVars>
      </dgm:prSet>
      <dgm:spPr/>
    </dgm:pt>
    <dgm:pt modelId="{995F5161-7619-4972-A009-65C4CF741D84}" type="pres">
      <dgm:prSet presAssocID="{87055399-F093-4E56-A69F-D695C2C24A4A}" presName="negativeSpace" presStyleCnt="0"/>
      <dgm:spPr/>
    </dgm:pt>
    <dgm:pt modelId="{B1F21A26-F76B-43B7-A095-06CB224AEB31}" type="pres">
      <dgm:prSet presAssocID="{87055399-F093-4E56-A69F-D695C2C24A4A}" presName="childText" presStyleLbl="conFgAcc1" presStyleIdx="0" presStyleCnt="2">
        <dgm:presLayoutVars>
          <dgm:bulletEnabled val="1"/>
        </dgm:presLayoutVars>
      </dgm:prSet>
      <dgm:spPr/>
    </dgm:pt>
    <dgm:pt modelId="{C8BD9F2D-D717-4CF8-B288-280C51403476}" type="pres">
      <dgm:prSet presAssocID="{0BDDD5D3-34C7-42E7-860A-4A04DCC4B22F}" presName="spaceBetweenRectangles" presStyleCnt="0"/>
      <dgm:spPr/>
    </dgm:pt>
    <dgm:pt modelId="{85B1F7F1-4348-4AC2-AAA7-127297C953C8}" type="pres">
      <dgm:prSet presAssocID="{CBDC7DAD-7A43-4F1A-A1A0-5D472B629CFF}" presName="parentLin" presStyleCnt="0"/>
      <dgm:spPr/>
    </dgm:pt>
    <dgm:pt modelId="{506EEA8A-E890-4CC3-91C7-254301FBFA23}" type="pres">
      <dgm:prSet presAssocID="{CBDC7DAD-7A43-4F1A-A1A0-5D472B629CFF}" presName="parentLeftMargin" presStyleLbl="node1" presStyleIdx="0" presStyleCnt="2"/>
      <dgm:spPr/>
    </dgm:pt>
    <dgm:pt modelId="{2C57991B-876B-4F74-A370-1AA7B036E5A7}" type="pres">
      <dgm:prSet presAssocID="{CBDC7DAD-7A43-4F1A-A1A0-5D472B629CFF}" presName="parentText" presStyleLbl="node1" presStyleIdx="1" presStyleCnt="2">
        <dgm:presLayoutVars>
          <dgm:chMax val="0"/>
          <dgm:bulletEnabled val="1"/>
        </dgm:presLayoutVars>
      </dgm:prSet>
      <dgm:spPr/>
    </dgm:pt>
    <dgm:pt modelId="{A24F68AE-4F99-4753-B09B-D84FB4512AF8}" type="pres">
      <dgm:prSet presAssocID="{CBDC7DAD-7A43-4F1A-A1A0-5D472B629CFF}" presName="negativeSpace" presStyleCnt="0"/>
      <dgm:spPr/>
    </dgm:pt>
    <dgm:pt modelId="{FC0E60C6-5865-406F-B838-3BDAFEDA7008}" type="pres">
      <dgm:prSet presAssocID="{CBDC7DAD-7A43-4F1A-A1A0-5D472B629CFF}" presName="childText" presStyleLbl="conFgAcc1" presStyleIdx="1" presStyleCnt="2">
        <dgm:presLayoutVars>
          <dgm:bulletEnabled val="1"/>
        </dgm:presLayoutVars>
      </dgm:prSet>
      <dgm:spPr/>
    </dgm:pt>
  </dgm:ptLst>
  <dgm:cxnLst>
    <dgm:cxn modelId="{27C9701A-079E-44B0-A065-6E00B81E6EFF}" srcId="{87055399-F093-4E56-A69F-D695C2C24A4A}" destId="{49EA5D40-FC46-464E-AFB0-C514F554E47B}" srcOrd="0" destOrd="0" parTransId="{C248BE26-E79D-4AAB-9D91-D4DAE7CB367E}" sibTransId="{4BBEF96E-38F6-400E-AC21-E460F9B1392B}"/>
    <dgm:cxn modelId="{1A6B283B-8356-4EF2-8958-12BE56BB34B6}" srcId="{CBDC7DAD-7A43-4F1A-A1A0-5D472B629CFF}" destId="{8F1F239A-E394-4CA2-A502-BF9B97B48E90}" srcOrd="0" destOrd="0" parTransId="{EBC3F73F-EDA6-4A7A-A122-FFC8EBB7E52B}" sibTransId="{632549C4-1CF9-48D7-8F01-07A1F565ABCA}"/>
    <dgm:cxn modelId="{5606984C-C13B-4F6B-BDC7-5BA2B4AE9984}" type="presOf" srcId="{05C3D275-ACED-4244-81DA-50E360D29073}" destId="{79EB0B4C-7A37-42F4-BD33-C98606F2D239}" srcOrd="0" destOrd="0" presId="urn:microsoft.com/office/officeart/2005/8/layout/list1"/>
    <dgm:cxn modelId="{0A324B4E-0291-4905-8C13-3A27B767260D}" type="presOf" srcId="{CBDC7DAD-7A43-4F1A-A1A0-5D472B629CFF}" destId="{506EEA8A-E890-4CC3-91C7-254301FBFA23}" srcOrd="0" destOrd="0" presId="urn:microsoft.com/office/officeart/2005/8/layout/list1"/>
    <dgm:cxn modelId="{8A135675-DADF-494C-9474-1D3583603C80}" type="presOf" srcId="{4BB3F385-0107-4E86-B705-12D6956B11DB}" destId="{FC0E60C6-5865-406F-B838-3BDAFEDA7008}" srcOrd="0" destOrd="2" presId="urn:microsoft.com/office/officeart/2005/8/layout/list1"/>
    <dgm:cxn modelId="{5A7C2C83-0263-49CB-83A1-6DEB7031BAAF}" type="presOf" srcId="{8F1F239A-E394-4CA2-A502-BF9B97B48E90}" destId="{FC0E60C6-5865-406F-B838-3BDAFEDA7008}" srcOrd="0" destOrd="0" presId="urn:microsoft.com/office/officeart/2005/8/layout/list1"/>
    <dgm:cxn modelId="{6E7D30AB-1B86-480B-9E03-D3E5FACBB385}" srcId="{CBDC7DAD-7A43-4F1A-A1A0-5D472B629CFF}" destId="{4BB3F385-0107-4E86-B705-12D6956B11DB}" srcOrd="2" destOrd="0" parTransId="{E59998A6-8173-428B-99FA-28B143D5A581}" sibTransId="{D0D50E06-91C5-488D-AE70-844829086353}"/>
    <dgm:cxn modelId="{56C4B8AB-70D1-4FE8-BCD5-00A47BB18E33}" type="presOf" srcId="{CBDC7DAD-7A43-4F1A-A1A0-5D472B629CFF}" destId="{2C57991B-876B-4F74-A370-1AA7B036E5A7}" srcOrd="1" destOrd="0" presId="urn:microsoft.com/office/officeart/2005/8/layout/list1"/>
    <dgm:cxn modelId="{5D8279C3-E4F5-48B5-B199-400AC5148181}" type="presOf" srcId="{0EC28B96-5754-418E-8B76-28BD5F528252}" destId="{B1F21A26-F76B-43B7-A095-06CB224AEB31}" srcOrd="0" destOrd="1" presId="urn:microsoft.com/office/officeart/2005/8/layout/list1"/>
    <dgm:cxn modelId="{F022B2D6-A064-4DFE-AC9B-7169DC018371}" srcId="{05C3D275-ACED-4244-81DA-50E360D29073}" destId="{CBDC7DAD-7A43-4F1A-A1A0-5D472B629CFF}" srcOrd="1" destOrd="0" parTransId="{E3721727-28E2-4A06-B8B3-C008E9490341}" sibTransId="{9632FC96-0B2A-4FCD-B1E2-DA6A7CBE5D19}"/>
    <dgm:cxn modelId="{1914C7DB-86E8-4768-9AA7-7587B43AED50}" type="presOf" srcId="{873CC55D-650D-4CD8-86BD-94145AC9D381}" destId="{FC0E60C6-5865-406F-B838-3BDAFEDA7008}" srcOrd="0" destOrd="1" presId="urn:microsoft.com/office/officeart/2005/8/layout/list1"/>
    <dgm:cxn modelId="{26D8DDE2-3007-4DD7-9F4A-C2050F4EE835}" srcId="{CBDC7DAD-7A43-4F1A-A1A0-5D472B629CFF}" destId="{873CC55D-650D-4CD8-86BD-94145AC9D381}" srcOrd="1" destOrd="0" parTransId="{E51D488A-22BF-4DDB-9BDB-C4DC4B564278}" sibTransId="{F025B3DE-F75F-4242-8881-02154E07CA15}"/>
    <dgm:cxn modelId="{086EEFE3-556E-4DA0-B73A-B2D3CF335346}" srcId="{87055399-F093-4E56-A69F-D695C2C24A4A}" destId="{0EC28B96-5754-418E-8B76-28BD5F528252}" srcOrd="1" destOrd="0" parTransId="{EF8A5F56-5913-45AA-A584-2D89229D7AA8}" sibTransId="{D034D07B-E521-41A2-9375-11A432BB6747}"/>
    <dgm:cxn modelId="{EB170CE6-CF1C-4503-A40B-8586DE088DD5}" type="presOf" srcId="{87055399-F093-4E56-A69F-D695C2C24A4A}" destId="{3EEDDDEF-D037-47A3-957A-10B02ED2F3F3}" srcOrd="0" destOrd="0" presId="urn:microsoft.com/office/officeart/2005/8/layout/list1"/>
    <dgm:cxn modelId="{16D3A7F0-0CA9-4DAC-8EDF-55A43904DF22}" srcId="{05C3D275-ACED-4244-81DA-50E360D29073}" destId="{87055399-F093-4E56-A69F-D695C2C24A4A}" srcOrd="0" destOrd="0" parTransId="{6F587016-AE17-46C2-B2FB-8C95D448F5EE}" sibTransId="{0BDDD5D3-34C7-42E7-860A-4A04DCC4B22F}"/>
    <dgm:cxn modelId="{EE3F4EF3-2DCA-42C0-9D26-587A14F0ADD1}" type="presOf" srcId="{49EA5D40-FC46-464E-AFB0-C514F554E47B}" destId="{B1F21A26-F76B-43B7-A095-06CB224AEB31}" srcOrd="0" destOrd="0" presId="urn:microsoft.com/office/officeart/2005/8/layout/list1"/>
    <dgm:cxn modelId="{DD0F41F4-2F0F-406E-836D-6B79885B74AE}" type="presOf" srcId="{87055399-F093-4E56-A69F-D695C2C24A4A}" destId="{7D81AB45-0A3A-419C-9BC4-3BFD4E6E2A75}" srcOrd="1" destOrd="0" presId="urn:microsoft.com/office/officeart/2005/8/layout/list1"/>
    <dgm:cxn modelId="{5AB04976-8ADC-4ED6-9010-F5620E2712DB}" type="presParOf" srcId="{79EB0B4C-7A37-42F4-BD33-C98606F2D239}" destId="{DAA5B76B-8F57-4D8A-B27D-97C203E78F23}" srcOrd="0" destOrd="0" presId="urn:microsoft.com/office/officeart/2005/8/layout/list1"/>
    <dgm:cxn modelId="{299C6E2A-D31F-43B1-9A6A-E6EC33AB61BD}" type="presParOf" srcId="{DAA5B76B-8F57-4D8A-B27D-97C203E78F23}" destId="{3EEDDDEF-D037-47A3-957A-10B02ED2F3F3}" srcOrd="0" destOrd="0" presId="urn:microsoft.com/office/officeart/2005/8/layout/list1"/>
    <dgm:cxn modelId="{164F9389-486A-4DE6-8B0B-9D46511B53CA}" type="presParOf" srcId="{DAA5B76B-8F57-4D8A-B27D-97C203E78F23}" destId="{7D81AB45-0A3A-419C-9BC4-3BFD4E6E2A75}" srcOrd="1" destOrd="0" presId="urn:microsoft.com/office/officeart/2005/8/layout/list1"/>
    <dgm:cxn modelId="{20169FB1-C07E-4ED5-AD88-6F4F31040D11}" type="presParOf" srcId="{79EB0B4C-7A37-42F4-BD33-C98606F2D239}" destId="{995F5161-7619-4972-A009-65C4CF741D84}" srcOrd="1" destOrd="0" presId="urn:microsoft.com/office/officeart/2005/8/layout/list1"/>
    <dgm:cxn modelId="{2B216013-5F46-44BF-BFEC-A6848D8BCFA7}" type="presParOf" srcId="{79EB0B4C-7A37-42F4-BD33-C98606F2D239}" destId="{B1F21A26-F76B-43B7-A095-06CB224AEB31}" srcOrd="2" destOrd="0" presId="urn:microsoft.com/office/officeart/2005/8/layout/list1"/>
    <dgm:cxn modelId="{8634C26C-44F7-49A8-A057-A31DBA91B458}" type="presParOf" srcId="{79EB0B4C-7A37-42F4-BD33-C98606F2D239}" destId="{C8BD9F2D-D717-4CF8-B288-280C51403476}" srcOrd="3" destOrd="0" presId="urn:microsoft.com/office/officeart/2005/8/layout/list1"/>
    <dgm:cxn modelId="{9CB69958-F2B3-44B4-BF00-212CE176C14E}" type="presParOf" srcId="{79EB0B4C-7A37-42F4-BD33-C98606F2D239}" destId="{85B1F7F1-4348-4AC2-AAA7-127297C953C8}" srcOrd="4" destOrd="0" presId="urn:microsoft.com/office/officeart/2005/8/layout/list1"/>
    <dgm:cxn modelId="{2D720101-784F-46DB-B637-F6C4C1D58A3F}" type="presParOf" srcId="{85B1F7F1-4348-4AC2-AAA7-127297C953C8}" destId="{506EEA8A-E890-4CC3-91C7-254301FBFA23}" srcOrd="0" destOrd="0" presId="urn:microsoft.com/office/officeart/2005/8/layout/list1"/>
    <dgm:cxn modelId="{ACC1C118-D62E-483D-B371-BC1CC869DD12}" type="presParOf" srcId="{85B1F7F1-4348-4AC2-AAA7-127297C953C8}" destId="{2C57991B-876B-4F74-A370-1AA7B036E5A7}" srcOrd="1" destOrd="0" presId="urn:microsoft.com/office/officeart/2005/8/layout/list1"/>
    <dgm:cxn modelId="{45DBEDF6-4EC4-4CD4-B091-1391F32846E6}" type="presParOf" srcId="{79EB0B4C-7A37-42F4-BD33-C98606F2D239}" destId="{A24F68AE-4F99-4753-B09B-D84FB4512AF8}" srcOrd="5" destOrd="0" presId="urn:microsoft.com/office/officeart/2005/8/layout/list1"/>
    <dgm:cxn modelId="{ACFA52A8-5ACB-4111-B2A7-9AECD72035F9}" type="presParOf" srcId="{79EB0B4C-7A37-42F4-BD33-C98606F2D239}" destId="{FC0E60C6-5865-406F-B838-3BDAFEDA700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5F690E-2F28-477D-8F07-AFECC28B390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8E5E1091-B56A-4F97-AEA0-18934A7B31C5}">
      <dgm:prSet/>
      <dgm:spPr/>
      <dgm:t>
        <a:bodyPr/>
        <a:lstStyle/>
        <a:p>
          <a:r>
            <a:rPr lang="en-US" dirty="0"/>
            <a:t>Monarch-E</a:t>
          </a:r>
        </a:p>
      </dgm:t>
    </dgm:pt>
    <dgm:pt modelId="{006AFCE7-2C8D-4DA0-9346-C9D59328A845}" type="parTrans" cxnId="{391FFCB7-B7C7-43B0-A65F-B743C14B090A}">
      <dgm:prSet/>
      <dgm:spPr/>
      <dgm:t>
        <a:bodyPr/>
        <a:lstStyle/>
        <a:p>
          <a:endParaRPr lang="en-US"/>
        </a:p>
      </dgm:t>
    </dgm:pt>
    <dgm:pt modelId="{29B1A567-2CCB-405A-96E0-6A4C7DF484B7}" type="sibTrans" cxnId="{391FFCB7-B7C7-43B0-A65F-B743C14B090A}">
      <dgm:prSet/>
      <dgm:spPr/>
      <dgm:t>
        <a:bodyPr/>
        <a:lstStyle/>
        <a:p>
          <a:endParaRPr lang="en-US"/>
        </a:p>
      </dgm:t>
    </dgm:pt>
    <dgm:pt modelId="{AC81E4EA-A97E-42A7-A665-60147AEFB84B}">
      <dgm:prSet/>
      <dgm:spPr/>
      <dgm:t>
        <a:bodyPr/>
        <a:lstStyle/>
        <a:p>
          <a:r>
            <a:rPr lang="en-US" dirty="0"/>
            <a:t>Adjuvant </a:t>
          </a:r>
          <a:r>
            <a:rPr lang="en-US" b="1" dirty="0"/>
            <a:t>abemaciclib</a:t>
          </a:r>
          <a:r>
            <a:rPr lang="en-US" dirty="0"/>
            <a:t> for a total of </a:t>
          </a:r>
          <a:r>
            <a:rPr lang="en-US" b="1" dirty="0"/>
            <a:t>two years </a:t>
          </a:r>
          <a:endParaRPr lang="en-US" dirty="0"/>
        </a:p>
      </dgm:t>
    </dgm:pt>
    <dgm:pt modelId="{701EDB44-8D03-4DDA-A6EB-94888DE17682}" type="parTrans" cxnId="{8B0C2543-BB1B-4AF3-A4B7-712ECB98764A}">
      <dgm:prSet/>
      <dgm:spPr/>
      <dgm:t>
        <a:bodyPr/>
        <a:lstStyle/>
        <a:p>
          <a:endParaRPr lang="en-US"/>
        </a:p>
      </dgm:t>
    </dgm:pt>
    <dgm:pt modelId="{2E4FCCE2-2549-4EA0-8E5D-05D2035C5D3E}" type="sibTrans" cxnId="{8B0C2543-BB1B-4AF3-A4B7-712ECB98764A}">
      <dgm:prSet/>
      <dgm:spPr/>
      <dgm:t>
        <a:bodyPr/>
        <a:lstStyle/>
        <a:p>
          <a:endParaRPr lang="en-US"/>
        </a:p>
      </dgm:t>
    </dgm:pt>
    <dgm:pt modelId="{ECC2CBC3-85B5-4F07-B44A-E2855C3F4E21}">
      <dgm:prSet/>
      <dgm:spPr/>
      <dgm:t>
        <a:bodyPr/>
        <a:lstStyle/>
        <a:p>
          <a:r>
            <a:rPr lang="en-US" dirty="0"/>
            <a:t>Abemaciclib + endocrine therapy demonstrated superior invasive disease-free survival vs endocrine therapy alone (IDFS rates of 92.2% vs 88.7%) </a:t>
          </a:r>
        </a:p>
      </dgm:t>
    </dgm:pt>
    <dgm:pt modelId="{E40E9991-71D8-40E9-870C-A65FDEFD1F00}" type="parTrans" cxnId="{619ACBAB-F03B-4FF6-AA66-2695A0F263B0}">
      <dgm:prSet/>
      <dgm:spPr/>
      <dgm:t>
        <a:bodyPr/>
        <a:lstStyle/>
        <a:p>
          <a:endParaRPr lang="en-US"/>
        </a:p>
      </dgm:t>
    </dgm:pt>
    <dgm:pt modelId="{952A69C4-DB4E-40FE-A032-3A8E84208394}" type="sibTrans" cxnId="{619ACBAB-F03B-4FF6-AA66-2695A0F263B0}">
      <dgm:prSet/>
      <dgm:spPr/>
      <dgm:t>
        <a:bodyPr/>
        <a:lstStyle/>
        <a:p>
          <a:endParaRPr lang="en-US"/>
        </a:p>
      </dgm:t>
    </dgm:pt>
    <dgm:pt modelId="{DD20FE10-1078-4B1E-BB8A-2D15D1313054}">
      <dgm:prSet/>
      <dgm:spPr/>
      <dgm:t>
        <a:bodyPr/>
        <a:lstStyle/>
        <a:p>
          <a:r>
            <a:rPr lang="en-US" dirty="0"/>
            <a:t>NATALEE</a:t>
          </a:r>
        </a:p>
      </dgm:t>
    </dgm:pt>
    <dgm:pt modelId="{B3ED362B-1AC7-4A25-8591-F2E0E2D70E89}" type="parTrans" cxnId="{C08CF267-4E9C-48D2-B515-861014AFCF85}">
      <dgm:prSet/>
      <dgm:spPr/>
      <dgm:t>
        <a:bodyPr/>
        <a:lstStyle/>
        <a:p>
          <a:endParaRPr lang="en-US"/>
        </a:p>
      </dgm:t>
    </dgm:pt>
    <dgm:pt modelId="{11A54C45-155B-4E16-B2F5-F44D6AB22D16}" type="sibTrans" cxnId="{C08CF267-4E9C-48D2-B515-861014AFCF85}">
      <dgm:prSet/>
      <dgm:spPr/>
      <dgm:t>
        <a:bodyPr/>
        <a:lstStyle/>
        <a:p>
          <a:endParaRPr lang="en-US"/>
        </a:p>
      </dgm:t>
    </dgm:pt>
    <dgm:pt modelId="{B64C5BC7-D697-4620-8F32-CDF5E9D0C010}">
      <dgm:prSet/>
      <dgm:spPr/>
      <dgm:t>
        <a:bodyPr/>
        <a:lstStyle/>
        <a:p>
          <a:r>
            <a:rPr lang="en-US" dirty="0"/>
            <a:t>Adjuvant </a:t>
          </a:r>
          <a:r>
            <a:rPr lang="en-US" b="1" dirty="0"/>
            <a:t>ribociclib</a:t>
          </a:r>
          <a:r>
            <a:rPr lang="en-US" dirty="0"/>
            <a:t> for a total of </a:t>
          </a:r>
          <a:r>
            <a:rPr lang="en-US" b="1" dirty="0"/>
            <a:t>three years </a:t>
          </a:r>
          <a:endParaRPr lang="en-US" dirty="0"/>
        </a:p>
      </dgm:t>
    </dgm:pt>
    <dgm:pt modelId="{9CA2A54B-706A-4248-9A0D-45929E711FF0}" type="parTrans" cxnId="{06AD53E8-FF86-4945-A545-6A5ADF8805F6}">
      <dgm:prSet/>
      <dgm:spPr/>
      <dgm:t>
        <a:bodyPr/>
        <a:lstStyle/>
        <a:p>
          <a:endParaRPr lang="en-US"/>
        </a:p>
      </dgm:t>
    </dgm:pt>
    <dgm:pt modelId="{9845E77D-33E4-46E5-BBD1-943CEA303730}" type="sibTrans" cxnId="{06AD53E8-FF86-4945-A545-6A5ADF8805F6}">
      <dgm:prSet/>
      <dgm:spPr/>
      <dgm:t>
        <a:bodyPr/>
        <a:lstStyle/>
        <a:p>
          <a:endParaRPr lang="en-US"/>
        </a:p>
      </dgm:t>
    </dgm:pt>
    <dgm:pt modelId="{A8634528-5373-4DDA-A8E8-06D205CF97D3}">
      <dgm:prSet/>
      <dgm:spPr/>
      <dgm:t>
        <a:bodyPr/>
        <a:lstStyle/>
        <a:p>
          <a:r>
            <a:rPr lang="en-US" dirty="0"/>
            <a:t>Ribociclib + endocrine therapy demonstrated 3-year iDFS rates of 90.8% vs 88.1%, and 4-year rates of 88.5% vs 83.6%</a:t>
          </a:r>
        </a:p>
      </dgm:t>
    </dgm:pt>
    <dgm:pt modelId="{49AE661A-3257-4789-9B2E-0D069EA05191}" type="parTrans" cxnId="{49A98D71-73AB-447C-BAFB-D077329145D3}">
      <dgm:prSet/>
      <dgm:spPr/>
      <dgm:t>
        <a:bodyPr/>
        <a:lstStyle/>
        <a:p>
          <a:endParaRPr lang="en-US"/>
        </a:p>
      </dgm:t>
    </dgm:pt>
    <dgm:pt modelId="{3AEBDC7C-0192-490D-BEB6-017FBE4DED60}" type="sibTrans" cxnId="{49A98D71-73AB-447C-BAFB-D077329145D3}">
      <dgm:prSet/>
      <dgm:spPr/>
      <dgm:t>
        <a:bodyPr/>
        <a:lstStyle/>
        <a:p>
          <a:endParaRPr lang="en-US"/>
        </a:p>
      </dgm:t>
    </dgm:pt>
    <dgm:pt modelId="{27431328-43BF-4E1B-8AB9-065BA53F4824}">
      <dgm:prSet/>
      <dgm:spPr/>
      <dgm:t>
        <a:bodyPr/>
        <a:lstStyle/>
        <a:p>
          <a:r>
            <a:rPr lang="en-US" dirty="0"/>
            <a:t>HR-positive, HER2-negative, node positive, high risk early stage disease</a:t>
          </a:r>
        </a:p>
      </dgm:t>
    </dgm:pt>
    <dgm:pt modelId="{2A4A5638-D5D2-4B44-8B94-D4E067C23FAE}" type="parTrans" cxnId="{07DB4AAC-A9A0-4416-B304-3490B28C6913}">
      <dgm:prSet/>
      <dgm:spPr/>
      <dgm:t>
        <a:bodyPr/>
        <a:lstStyle/>
        <a:p>
          <a:endParaRPr lang="en-US"/>
        </a:p>
      </dgm:t>
    </dgm:pt>
    <dgm:pt modelId="{23F13595-B207-4551-9B52-47AFA4DDE1F0}" type="sibTrans" cxnId="{07DB4AAC-A9A0-4416-B304-3490B28C6913}">
      <dgm:prSet/>
      <dgm:spPr/>
      <dgm:t>
        <a:bodyPr/>
        <a:lstStyle/>
        <a:p>
          <a:endParaRPr lang="en-US"/>
        </a:p>
      </dgm:t>
    </dgm:pt>
    <dgm:pt modelId="{807557B1-DA27-42A0-BE50-33A1C938A32A}">
      <dgm:prSet/>
      <dgm:spPr/>
      <dgm:t>
        <a:bodyPr/>
        <a:lstStyle/>
        <a:p>
          <a:r>
            <a:rPr lang="en-US" dirty="0"/>
            <a:t>HR-positive, HER2-negative, stage II or III early breast cancer</a:t>
          </a:r>
        </a:p>
      </dgm:t>
    </dgm:pt>
    <dgm:pt modelId="{C0824A64-0D24-4D44-94F5-AA67BA7E5BB9}" type="parTrans" cxnId="{82B2D2B7-37E1-4A07-8838-23D996B26E6F}">
      <dgm:prSet/>
      <dgm:spPr/>
    </dgm:pt>
    <dgm:pt modelId="{494D3CDF-A8AA-4F29-9A56-50B0804B3F16}" type="sibTrans" cxnId="{82B2D2B7-37E1-4A07-8838-23D996B26E6F}">
      <dgm:prSet/>
      <dgm:spPr/>
    </dgm:pt>
    <dgm:pt modelId="{C8761C91-115B-4A1D-9EEA-40929C428785}" type="pres">
      <dgm:prSet presAssocID="{995F690E-2F28-477D-8F07-AFECC28B3903}" presName="Name0" presStyleCnt="0">
        <dgm:presLayoutVars>
          <dgm:dir/>
          <dgm:animLvl val="lvl"/>
          <dgm:resizeHandles val="exact"/>
        </dgm:presLayoutVars>
      </dgm:prSet>
      <dgm:spPr/>
    </dgm:pt>
    <dgm:pt modelId="{72E9628C-DF86-429D-B257-19B1367C4689}" type="pres">
      <dgm:prSet presAssocID="{8E5E1091-B56A-4F97-AEA0-18934A7B31C5}" presName="composite" presStyleCnt="0"/>
      <dgm:spPr/>
    </dgm:pt>
    <dgm:pt modelId="{AF3DEDF3-3F8A-4971-B37F-1E70620D8889}" type="pres">
      <dgm:prSet presAssocID="{8E5E1091-B56A-4F97-AEA0-18934A7B31C5}" presName="parTx" presStyleLbl="alignNode1" presStyleIdx="0" presStyleCnt="2">
        <dgm:presLayoutVars>
          <dgm:chMax val="0"/>
          <dgm:chPref val="0"/>
          <dgm:bulletEnabled val="1"/>
        </dgm:presLayoutVars>
      </dgm:prSet>
      <dgm:spPr/>
    </dgm:pt>
    <dgm:pt modelId="{30EF7F45-001E-4C73-9884-8B3763295EBD}" type="pres">
      <dgm:prSet presAssocID="{8E5E1091-B56A-4F97-AEA0-18934A7B31C5}" presName="desTx" presStyleLbl="alignAccFollowNode1" presStyleIdx="0" presStyleCnt="2">
        <dgm:presLayoutVars>
          <dgm:bulletEnabled val="1"/>
        </dgm:presLayoutVars>
      </dgm:prSet>
      <dgm:spPr/>
    </dgm:pt>
    <dgm:pt modelId="{4C062D55-E360-4A12-B1A5-276250873F2D}" type="pres">
      <dgm:prSet presAssocID="{29B1A567-2CCB-405A-96E0-6A4C7DF484B7}" presName="space" presStyleCnt="0"/>
      <dgm:spPr/>
    </dgm:pt>
    <dgm:pt modelId="{C7527B38-F994-4DCB-9F9C-9BA716CE4ACA}" type="pres">
      <dgm:prSet presAssocID="{DD20FE10-1078-4B1E-BB8A-2D15D1313054}" presName="composite" presStyleCnt="0"/>
      <dgm:spPr/>
    </dgm:pt>
    <dgm:pt modelId="{E911C846-CD72-487D-AD35-AC95B7D74E4B}" type="pres">
      <dgm:prSet presAssocID="{DD20FE10-1078-4B1E-BB8A-2D15D1313054}" presName="parTx" presStyleLbl="alignNode1" presStyleIdx="1" presStyleCnt="2">
        <dgm:presLayoutVars>
          <dgm:chMax val="0"/>
          <dgm:chPref val="0"/>
          <dgm:bulletEnabled val="1"/>
        </dgm:presLayoutVars>
      </dgm:prSet>
      <dgm:spPr/>
    </dgm:pt>
    <dgm:pt modelId="{D1EA289B-7F7A-419D-8020-8F2016E82774}" type="pres">
      <dgm:prSet presAssocID="{DD20FE10-1078-4B1E-BB8A-2D15D1313054}" presName="desTx" presStyleLbl="alignAccFollowNode1" presStyleIdx="1" presStyleCnt="2">
        <dgm:presLayoutVars>
          <dgm:bulletEnabled val="1"/>
        </dgm:presLayoutVars>
      </dgm:prSet>
      <dgm:spPr/>
    </dgm:pt>
  </dgm:ptLst>
  <dgm:cxnLst>
    <dgm:cxn modelId="{4B1F7C07-0802-41C2-96C1-274480C09C70}" type="presOf" srcId="{DD20FE10-1078-4B1E-BB8A-2D15D1313054}" destId="{E911C846-CD72-487D-AD35-AC95B7D74E4B}" srcOrd="0" destOrd="0" presId="urn:microsoft.com/office/officeart/2005/8/layout/hList1"/>
    <dgm:cxn modelId="{D5762A17-7BEA-4695-80DA-461BA9C0EF75}" type="presOf" srcId="{ECC2CBC3-85B5-4F07-B44A-E2855C3F4E21}" destId="{30EF7F45-001E-4C73-9884-8B3763295EBD}" srcOrd="0" destOrd="2" presId="urn:microsoft.com/office/officeart/2005/8/layout/hList1"/>
    <dgm:cxn modelId="{D300E535-2643-4123-A911-1F66EC5A2B91}" type="presOf" srcId="{8E5E1091-B56A-4F97-AEA0-18934A7B31C5}" destId="{AF3DEDF3-3F8A-4971-B37F-1E70620D8889}" srcOrd="0" destOrd="0" presId="urn:microsoft.com/office/officeart/2005/8/layout/hList1"/>
    <dgm:cxn modelId="{1B02293D-8316-4B06-94E6-0237B30B762E}" type="presOf" srcId="{B64C5BC7-D697-4620-8F32-CDF5E9D0C010}" destId="{D1EA289B-7F7A-419D-8020-8F2016E82774}" srcOrd="0" destOrd="0" presId="urn:microsoft.com/office/officeart/2005/8/layout/hList1"/>
    <dgm:cxn modelId="{8B0C2543-BB1B-4AF3-A4B7-712ECB98764A}" srcId="{8E5E1091-B56A-4F97-AEA0-18934A7B31C5}" destId="{AC81E4EA-A97E-42A7-A665-60147AEFB84B}" srcOrd="0" destOrd="0" parTransId="{701EDB44-8D03-4DDA-A6EB-94888DE17682}" sibTransId="{2E4FCCE2-2549-4EA0-8E5D-05D2035C5D3E}"/>
    <dgm:cxn modelId="{3D213247-DBF5-4778-B71D-ADD91BDAAE91}" type="presOf" srcId="{27431328-43BF-4E1B-8AB9-065BA53F4824}" destId="{30EF7F45-001E-4C73-9884-8B3763295EBD}" srcOrd="0" destOrd="1" presId="urn:microsoft.com/office/officeart/2005/8/layout/hList1"/>
    <dgm:cxn modelId="{C08CF267-4E9C-48D2-B515-861014AFCF85}" srcId="{995F690E-2F28-477D-8F07-AFECC28B3903}" destId="{DD20FE10-1078-4B1E-BB8A-2D15D1313054}" srcOrd="1" destOrd="0" parTransId="{B3ED362B-1AC7-4A25-8591-F2E0E2D70E89}" sibTransId="{11A54C45-155B-4E16-B2F5-F44D6AB22D16}"/>
    <dgm:cxn modelId="{49A98D71-73AB-447C-BAFB-D077329145D3}" srcId="{DD20FE10-1078-4B1E-BB8A-2D15D1313054}" destId="{A8634528-5373-4DDA-A8E8-06D205CF97D3}" srcOrd="2" destOrd="0" parTransId="{49AE661A-3257-4789-9B2E-0D069EA05191}" sibTransId="{3AEBDC7C-0192-490D-BEB6-017FBE4DED60}"/>
    <dgm:cxn modelId="{1E5BB980-60F0-4088-87B8-7D1FB23FA966}" type="presOf" srcId="{A8634528-5373-4DDA-A8E8-06D205CF97D3}" destId="{D1EA289B-7F7A-419D-8020-8F2016E82774}" srcOrd="0" destOrd="2" presId="urn:microsoft.com/office/officeart/2005/8/layout/hList1"/>
    <dgm:cxn modelId="{FCF65789-504D-49C7-9039-0A0320B8002C}" type="presOf" srcId="{807557B1-DA27-42A0-BE50-33A1C938A32A}" destId="{D1EA289B-7F7A-419D-8020-8F2016E82774}" srcOrd="0" destOrd="1" presId="urn:microsoft.com/office/officeart/2005/8/layout/hList1"/>
    <dgm:cxn modelId="{C5EDDA98-E83D-493B-8C7D-69CF0A1AEF9A}" type="presOf" srcId="{AC81E4EA-A97E-42A7-A665-60147AEFB84B}" destId="{30EF7F45-001E-4C73-9884-8B3763295EBD}" srcOrd="0" destOrd="0" presId="urn:microsoft.com/office/officeart/2005/8/layout/hList1"/>
    <dgm:cxn modelId="{D79A30AA-7EAA-4641-A6E9-2BE99422A9E4}" type="presOf" srcId="{995F690E-2F28-477D-8F07-AFECC28B3903}" destId="{C8761C91-115B-4A1D-9EEA-40929C428785}" srcOrd="0" destOrd="0" presId="urn:microsoft.com/office/officeart/2005/8/layout/hList1"/>
    <dgm:cxn modelId="{619ACBAB-F03B-4FF6-AA66-2695A0F263B0}" srcId="{8E5E1091-B56A-4F97-AEA0-18934A7B31C5}" destId="{ECC2CBC3-85B5-4F07-B44A-E2855C3F4E21}" srcOrd="2" destOrd="0" parTransId="{E40E9991-71D8-40E9-870C-A65FDEFD1F00}" sibTransId="{952A69C4-DB4E-40FE-A032-3A8E84208394}"/>
    <dgm:cxn modelId="{07DB4AAC-A9A0-4416-B304-3490B28C6913}" srcId="{8E5E1091-B56A-4F97-AEA0-18934A7B31C5}" destId="{27431328-43BF-4E1B-8AB9-065BA53F4824}" srcOrd="1" destOrd="0" parTransId="{2A4A5638-D5D2-4B44-8B94-D4E067C23FAE}" sibTransId="{23F13595-B207-4551-9B52-47AFA4DDE1F0}"/>
    <dgm:cxn modelId="{82B2D2B7-37E1-4A07-8838-23D996B26E6F}" srcId="{DD20FE10-1078-4B1E-BB8A-2D15D1313054}" destId="{807557B1-DA27-42A0-BE50-33A1C938A32A}" srcOrd="1" destOrd="0" parTransId="{C0824A64-0D24-4D44-94F5-AA67BA7E5BB9}" sibTransId="{494D3CDF-A8AA-4F29-9A56-50B0804B3F16}"/>
    <dgm:cxn modelId="{391FFCB7-B7C7-43B0-A65F-B743C14B090A}" srcId="{995F690E-2F28-477D-8F07-AFECC28B3903}" destId="{8E5E1091-B56A-4F97-AEA0-18934A7B31C5}" srcOrd="0" destOrd="0" parTransId="{006AFCE7-2C8D-4DA0-9346-C9D59328A845}" sibTransId="{29B1A567-2CCB-405A-96E0-6A4C7DF484B7}"/>
    <dgm:cxn modelId="{06AD53E8-FF86-4945-A545-6A5ADF8805F6}" srcId="{DD20FE10-1078-4B1E-BB8A-2D15D1313054}" destId="{B64C5BC7-D697-4620-8F32-CDF5E9D0C010}" srcOrd="0" destOrd="0" parTransId="{9CA2A54B-706A-4248-9A0D-45929E711FF0}" sibTransId="{9845E77D-33E4-46E5-BBD1-943CEA303730}"/>
    <dgm:cxn modelId="{A24AF1EA-05E9-4E55-B8F1-B8FFE6B6E8A3}" type="presParOf" srcId="{C8761C91-115B-4A1D-9EEA-40929C428785}" destId="{72E9628C-DF86-429D-B257-19B1367C4689}" srcOrd="0" destOrd="0" presId="urn:microsoft.com/office/officeart/2005/8/layout/hList1"/>
    <dgm:cxn modelId="{85E6A109-1336-4035-97A9-DD5719304DFE}" type="presParOf" srcId="{72E9628C-DF86-429D-B257-19B1367C4689}" destId="{AF3DEDF3-3F8A-4971-B37F-1E70620D8889}" srcOrd="0" destOrd="0" presId="urn:microsoft.com/office/officeart/2005/8/layout/hList1"/>
    <dgm:cxn modelId="{081D3FC9-0FD9-44A5-884D-0BA6F752EC1F}" type="presParOf" srcId="{72E9628C-DF86-429D-B257-19B1367C4689}" destId="{30EF7F45-001E-4C73-9884-8B3763295EBD}" srcOrd="1" destOrd="0" presId="urn:microsoft.com/office/officeart/2005/8/layout/hList1"/>
    <dgm:cxn modelId="{4CA1EA35-5A48-46D8-A266-AD4D432194E3}" type="presParOf" srcId="{C8761C91-115B-4A1D-9EEA-40929C428785}" destId="{4C062D55-E360-4A12-B1A5-276250873F2D}" srcOrd="1" destOrd="0" presId="urn:microsoft.com/office/officeart/2005/8/layout/hList1"/>
    <dgm:cxn modelId="{18A39DEE-CBC7-43F8-9348-76D1896CAEE9}" type="presParOf" srcId="{C8761C91-115B-4A1D-9EEA-40929C428785}" destId="{C7527B38-F994-4DCB-9F9C-9BA716CE4ACA}" srcOrd="2" destOrd="0" presId="urn:microsoft.com/office/officeart/2005/8/layout/hList1"/>
    <dgm:cxn modelId="{B466DFC4-D5BF-4BA6-97BF-BCD9C6F3E34C}" type="presParOf" srcId="{C7527B38-F994-4DCB-9F9C-9BA716CE4ACA}" destId="{E911C846-CD72-487D-AD35-AC95B7D74E4B}" srcOrd="0" destOrd="0" presId="urn:microsoft.com/office/officeart/2005/8/layout/hList1"/>
    <dgm:cxn modelId="{BC7788CA-58E1-4438-A994-DC0532339EDA}" type="presParOf" srcId="{C7527B38-F994-4DCB-9F9C-9BA716CE4ACA}" destId="{D1EA289B-7F7A-419D-8020-8F2016E8277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21A26-F76B-43B7-A095-06CB224AEB31}">
      <dsp:nvSpPr>
        <dsp:cNvPr id="0" name=""/>
        <dsp:cNvSpPr/>
      </dsp:nvSpPr>
      <dsp:spPr>
        <a:xfrm>
          <a:off x="0" y="454459"/>
          <a:ext cx="6666833" cy="18112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520700" rIns="517420"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Abemaciclib </a:t>
          </a:r>
          <a:r>
            <a:rPr lang="en-US" sz="2500" kern="1200" dirty="0">
              <a:sym typeface="Wingdings" panose="05000000000000000000" pitchFamily="2" charset="2"/>
            </a:rPr>
            <a:t></a:t>
          </a:r>
          <a:r>
            <a:rPr lang="en-US" sz="2500" kern="1200" dirty="0"/>
            <a:t> 150 mg BID</a:t>
          </a:r>
        </a:p>
        <a:p>
          <a:pPr marL="228600" lvl="1" indent="-228600" algn="l" defTabSz="1111250">
            <a:lnSpc>
              <a:spcPct val="90000"/>
            </a:lnSpc>
            <a:spcBef>
              <a:spcPct val="0"/>
            </a:spcBef>
            <a:spcAft>
              <a:spcPct val="15000"/>
            </a:spcAft>
            <a:buChar char="•"/>
          </a:pPr>
          <a:r>
            <a:rPr lang="en-US" sz="2500" kern="1200" dirty="0"/>
            <a:t>Ribociclib </a:t>
          </a:r>
          <a:r>
            <a:rPr lang="en-US" sz="2500" kern="1200" dirty="0">
              <a:sym typeface="Wingdings" panose="05000000000000000000" pitchFamily="2" charset="2"/>
            </a:rPr>
            <a:t></a:t>
          </a:r>
          <a:r>
            <a:rPr lang="en-US" sz="2500" kern="1200" dirty="0"/>
            <a:t> 400 mg once daily x 21 days on, 7 days off</a:t>
          </a:r>
        </a:p>
      </dsp:txBody>
      <dsp:txXfrm>
        <a:off x="0" y="454459"/>
        <a:ext cx="6666833" cy="1811250"/>
      </dsp:txXfrm>
    </dsp:sp>
    <dsp:sp modelId="{7D81AB45-0A3A-419C-9BC4-3BFD4E6E2A75}">
      <dsp:nvSpPr>
        <dsp:cNvPr id="0" name=""/>
        <dsp:cNvSpPr/>
      </dsp:nvSpPr>
      <dsp:spPr>
        <a:xfrm>
          <a:off x="333341" y="85459"/>
          <a:ext cx="4666783" cy="7380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111250">
            <a:lnSpc>
              <a:spcPct val="90000"/>
            </a:lnSpc>
            <a:spcBef>
              <a:spcPct val="0"/>
            </a:spcBef>
            <a:spcAft>
              <a:spcPct val="35000"/>
            </a:spcAft>
            <a:buNone/>
          </a:pPr>
          <a:r>
            <a:rPr lang="en-US" sz="2500" kern="1200" dirty="0"/>
            <a:t>Localized (adjuvant)</a:t>
          </a:r>
        </a:p>
      </dsp:txBody>
      <dsp:txXfrm>
        <a:off x="369367" y="121485"/>
        <a:ext cx="4594731" cy="665948"/>
      </dsp:txXfrm>
    </dsp:sp>
    <dsp:sp modelId="{FC0E60C6-5865-406F-B838-3BDAFEDA7008}">
      <dsp:nvSpPr>
        <dsp:cNvPr id="0" name=""/>
        <dsp:cNvSpPr/>
      </dsp:nvSpPr>
      <dsp:spPr>
        <a:xfrm>
          <a:off x="0" y="2769710"/>
          <a:ext cx="6666833" cy="2598750"/>
        </a:xfrm>
        <a:prstGeom prst="rect">
          <a:avLst/>
        </a:prstGeom>
        <a:solidFill>
          <a:schemeClr val="lt1">
            <a:alpha val="90000"/>
            <a:hueOff val="0"/>
            <a:satOff val="0"/>
            <a:lumOff val="0"/>
            <a:alphaOff val="0"/>
          </a:schemeClr>
        </a:solidFill>
        <a:ln w="12700" cap="flat" cmpd="sng" algn="ctr">
          <a:solidFill>
            <a:schemeClr val="accent2">
              <a:hueOff val="6443612"/>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520700" rIns="517420"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Abemaciclib </a:t>
          </a:r>
          <a:r>
            <a:rPr lang="en-US" sz="2500" kern="1200" dirty="0">
              <a:sym typeface="Wingdings" panose="05000000000000000000" pitchFamily="2" charset="2"/>
            </a:rPr>
            <a:t></a:t>
          </a:r>
          <a:r>
            <a:rPr lang="en-US" sz="2500" kern="1200" dirty="0"/>
            <a:t> 150 mg BID </a:t>
          </a:r>
        </a:p>
        <a:p>
          <a:pPr marL="228600" lvl="1" indent="-228600" algn="l" defTabSz="1111250">
            <a:lnSpc>
              <a:spcPct val="90000"/>
            </a:lnSpc>
            <a:spcBef>
              <a:spcPct val="0"/>
            </a:spcBef>
            <a:spcAft>
              <a:spcPct val="15000"/>
            </a:spcAft>
            <a:buChar char="•"/>
          </a:pPr>
          <a:r>
            <a:rPr lang="en-US" sz="2500" kern="1200" dirty="0"/>
            <a:t>Ribociclib </a:t>
          </a:r>
          <a:r>
            <a:rPr lang="en-US" sz="2500" kern="1200" dirty="0">
              <a:sym typeface="Wingdings" panose="05000000000000000000" pitchFamily="2" charset="2"/>
            </a:rPr>
            <a:t></a:t>
          </a:r>
          <a:r>
            <a:rPr lang="en-US" sz="2500" kern="1200" dirty="0"/>
            <a:t> 600 mg daily x 21 days on, 7 days off</a:t>
          </a:r>
        </a:p>
        <a:p>
          <a:pPr marL="228600" lvl="1" indent="-228600" algn="l" defTabSz="1111250">
            <a:lnSpc>
              <a:spcPct val="90000"/>
            </a:lnSpc>
            <a:spcBef>
              <a:spcPct val="0"/>
            </a:spcBef>
            <a:spcAft>
              <a:spcPct val="15000"/>
            </a:spcAft>
            <a:buChar char="•"/>
          </a:pPr>
          <a:r>
            <a:rPr lang="en-US" sz="2500" kern="1200" dirty="0"/>
            <a:t>Palbociclib </a:t>
          </a:r>
          <a:r>
            <a:rPr lang="en-US" sz="2500" kern="1200" dirty="0">
              <a:sym typeface="Wingdings" panose="05000000000000000000" pitchFamily="2" charset="2"/>
            </a:rPr>
            <a:t></a:t>
          </a:r>
          <a:r>
            <a:rPr lang="en-US" sz="2500" kern="1200" dirty="0"/>
            <a:t> 125 mg daily x 21 days on, 7 days off </a:t>
          </a:r>
        </a:p>
      </dsp:txBody>
      <dsp:txXfrm>
        <a:off x="0" y="2769710"/>
        <a:ext cx="6666833" cy="2598750"/>
      </dsp:txXfrm>
    </dsp:sp>
    <dsp:sp modelId="{2C57991B-876B-4F74-A370-1AA7B036E5A7}">
      <dsp:nvSpPr>
        <dsp:cNvPr id="0" name=""/>
        <dsp:cNvSpPr/>
      </dsp:nvSpPr>
      <dsp:spPr>
        <a:xfrm>
          <a:off x="333341" y="2400710"/>
          <a:ext cx="4666783" cy="738000"/>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111250">
            <a:lnSpc>
              <a:spcPct val="90000"/>
            </a:lnSpc>
            <a:spcBef>
              <a:spcPct val="0"/>
            </a:spcBef>
            <a:spcAft>
              <a:spcPct val="35000"/>
            </a:spcAft>
            <a:buNone/>
          </a:pPr>
          <a:r>
            <a:rPr lang="en-US" sz="2500" kern="1200" dirty="0"/>
            <a:t>Metastatic </a:t>
          </a:r>
        </a:p>
      </dsp:txBody>
      <dsp:txXfrm>
        <a:off x="369367" y="2436736"/>
        <a:ext cx="4594731"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DEDF3-3F8A-4971-B37F-1E70620D8889}">
      <dsp:nvSpPr>
        <dsp:cNvPr id="0" name=""/>
        <dsp:cNvSpPr/>
      </dsp:nvSpPr>
      <dsp:spPr>
        <a:xfrm>
          <a:off x="53" y="179267"/>
          <a:ext cx="5106412" cy="6336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Monarch-E</a:t>
          </a:r>
        </a:p>
      </dsp:txBody>
      <dsp:txXfrm>
        <a:off x="53" y="179267"/>
        <a:ext cx="5106412" cy="633600"/>
      </dsp:txXfrm>
    </dsp:sp>
    <dsp:sp modelId="{30EF7F45-001E-4C73-9884-8B3763295EBD}">
      <dsp:nvSpPr>
        <dsp:cNvPr id="0" name=""/>
        <dsp:cNvSpPr/>
      </dsp:nvSpPr>
      <dsp:spPr>
        <a:xfrm>
          <a:off x="53" y="812867"/>
          <a:ext cx="5106412" cy="320067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Adjuvant </a:t>
          </a:r>
          <a:r>
            <a:rPr lang="en-US" sz="2200" b="1" kern="1200" dirty="0"/>
            <a:t>abemaciclib</a:t>
          </a:r>
          <a:r>
            <a:rPr lang="en-US" sz="2200" kern="1200" dirty="0"/>
            <a:t> for a total of </a:t>
          </a:r>
          <a:r>
            <a:rPr lang="en-US" sz="2200" b="1" kern="1200" dirty="0"/>
            <a:t>two years </a:t>
          </a:r>
          <a:endParaRPr lang="en-US" sz="2200" kern="1200" dirty="0"/>
        </a:p>
        <a:p>
          <a:pPr marL="228600" lvl="1" indent="-228600" algn="l" defTabSz="977900">
            <a:lnSpc>
              <a:spcPct val="90000"/>
            </a:lnSpc>
            <a:spcBef>
              <a:spcPct val="0"/>
            </a:spcBef>
            <a:spcAft>
              <a:spcPct val="15000"/>
            </a:spcAft>
            <a:buChar char="•"/>
          </a:pPr>
          <a:r>
            <a:rPr lang="en-US" sz="2200" kern="1200" dirty="0"/>
            <a:t>HR-positive, HER2-negative, node positive, high risk early stage disease</a:t>
          </a:r>
        </a:p>
        <a:p>
          <a:pPr marL="228600" lvl="1" indent="-228600" algn="l" defTabSz="977900">
            <a:lnSpc>
              <a:spcPct val="90000"/>
            </a:lnSpc>
            <a:spcBef>
              <a:spcPct val="0"/>
            </a:spcBef>
            <a:spcAft>
              <a:spcPct val="15000"/>
            </a:spcAft>
            <a:buChar char="•"/>
          </a:pPr>
          <a:r>
            <a:rPr lang="en-US" sz="2200" kern="1200" dirty="0"/>
            <a:t>Abemaciclib + endocrine therapy demonstrated superior invasive disease-free survival vs endocrine therapy alone (IDFS rates of 92.2% vs 88.7%) </a:t>
          </a:r>
        </a:p>
      </dsp:txBody>
      <dsp:txXfrm>
        <a:off x="53" y="812867"/>
        <a:ext cx="5106412" cy="3200670"/>
      </dsp:txXfrm>
    </dsp:sp>
    <dsp:sp modelId="{E911C846-CD72-487D-AD35-AC95B7D74E4B}">
      <dsp:nvSpPr>
        <dsp:cNvPr id="0" name=""/>
        <dsp:cNvSpPr/>
      </dsp:nvSpPr>
      <dsp:spPr>
        <a:xfrm>
          <a:off x="5821363" y="179267"/>
          <a:ext cx="5106412" cy="633600"/>
        </a:xfrm>
        <a:prstGeom prst="rect">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NATALEE</a:t>
          </a:r>
        </a:p>
      </dsp:txBody>
      <dsp:txXfrm>
        <a:off x="5821363" y="179267"/>
        <a:ext cx="5106412" cy="633600"/>
      </dsp:txXfrm>
    </dsp:sp>
    <dsp:sp modelId="{D1EA289B-7F7A-419D-8020-8F2016E82774}">
      <dsp:nvSpPr>
        <dsp:cNvPr id="0" name=""/>
        <dsp:cNvSpPr/>
      </dsp:nvSpPr>
      <dsp:spPr>
        <a:xfrm>
          <a:off x="5821363" y="812867"/>
          <a:ext cx="5106412" cy="3200670"/>
        </a:xfrm>
        <a:prstGeom prst="rect">
          <a:avLst/>
        </a:prstGeom>
        <a:solidFill>
          <a:schemeClr val="accent2">
            <a:tint val="40000"/>
            <a:alpha val="90000"/>
            <a:hueOff val="6734724"/>
            <a:satOff val="-62232"/>
            <a:lumOff val="-7015"/>
            <a:alphaOff val="0"/>
          </a:schemeClr>
        </a:solidFill>
        <a:ln w="19050" cap="flat" cmpd="sng" algn="ctr">
          <a:solidFill>
            <a:schemeClr val="accent2">
              <a:tint val="40000"/>
              <a:alpha val="90000"/>
              <a:hueOff val="6734724"/>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Adjuvant </a:t>
          </a:r>
          <a:r>
            <a:rPr lang="en-US" sz="2200" b="1" kern="1200" dirty="0"/>
            <a:t>ribociclib</a:t>
          </a:r>
          <a:r>
            <a:rPr lang="en-US" sz="2200" kern="1200" dirty="0"/>
            <a:t> for a total of </a:t>
          </a:r>
          <a:r>
            <a:rPr lang="en-US" sz="2200" b="1" kern="1200" dirty="0"/>
            <a:t>three years </a:t>
          </a:r>
          <a:endParaRPr lang="en-US" sz="2200" kern="1200" dirty="0"/>
        </a:p>
        <a:p>
          <a:pPr marL="228600" lvl="1" indent="-228600" algn="l" defTabSz="977900">
            <a:lnSpc>
              <a:spcPct val="90000"/>
            </a:lnSpc>
            <a:spcBef>
              <a:spcPct val="0"/>
            </a:spcBef>
            <a:spcAft>
              <a:spcPct val="15000"/>
            </a:spcAft>
            <a:buChar char="•"/>
          </a:pPr>
          <a:r>
            <a:rPr lang="en-US" sz="2200" kern="1200" dirty="0"/>
            <a:t>HR-positive, HER2-negative, stage II or III early breast cancer</a:t>
          </a:r>
        </a:p>
        <a:p>
          <a:pPr marL="228600" lvl="1" indent="-228600" algn="l" defTabSz="977900">
            <a:lnSpc>
              <a:spcPct val="90000"/>
            </a:lnSpc>
            <a:spcBef>
              <a:spcPct val="0"/>
            </a:spcBef>
            <a:spcAft>
              <a:spcPct val="15000"/>
            </a:spcAft>
            <a:buChar char="•"/>
          </a:pPr>
          <a:r>
            <a:rPr lang="en-US" sz="2200" kern="1200" dirty="0"/>
            <a:t>Ribociclib + endocrine therapy demonstrated 3-year iDFS rates of 90.8% vs 88.1%, and 4-year rates of 88.5% vs 83.6%</a:t>
          </a:r>
        </a:p>
      </dsp:txBody>
      <dsp:txXfrm>
        <a:off x="5821363" y="812867"/>
        <a:ext cx="5106412" cy="320067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1394C-82E0-85E9-15DA-CB1EEE8A6EF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0354658-730D-AF8F-FD1A-8F6CC1481C9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9AE50FD-5243-9690-D866-3293677ED1D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8BBBD83-3C2F-DF36-4030-89610527068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54788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CD583-9DCA-F28E-BE81-DF9AD268E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B1961-BAFD-5706-8CDD-13274B8B7E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568B00-96FA-7D9A-3887-315BB75276C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9347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3263"/>
            <a:ext cx="6261100" cy="3522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2253" rtl="0" eaLnBrk="1" fontAlgn="auto" latinLnBrk="0" hangingPunct="1">
              <a:lnSpc>
                <a:spcPct val="100000"/>
              </a:lnSpc>
              <a:spcBef>
                <a:spcPts val="0"/>
              </a:spcBef>
              <a:spcAft>
                <a:spcPts val="0"/>
              </a:spcAft>
              <a:buClrTx/>
              <a:buSzTx/>
              <a:buFontTx/>
              <a:buNone/>
              <a:tabLst/>
              <a:defRPr/>
            </a:pPr>
            <a:fld id="{5976D2CD-35EB-47A9-A69C-60ACD8436519}" type="slidenum">
              <a:rPr kumimoji="0" lang="en-US" sz="13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42253"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67496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08E376-E074-4CC5-A958-C5D472ACF60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639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97068-22CC-44CC-6E69-D51D226EF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0825B-CBA9-491B-09D3-7BDB58BED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4AADD-82FD-21B1-F808-EAE9BFD05F7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842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B152D-E5F5-D037-5E9B-C7B7AC378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E9E98-A974-25C0-CCBD-6017C5902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4EA8B-31DD-83DB-E7E6-BD11B18B19E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709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Abemaciclib dose adjustments </a:t>
            </a:r>
            <a:r>
              <a:rPr lang="en-US" dirty="0">
                <a:sym typeface="Wingdings" panose="05000000000000000000" pitchFamily="2" charset="2"/>
              </a:rPr>
              <a:t> can dose reduce to 100 mg BID or 50 mg BID</a:t>
            </a:r>
          </a:p>
          <a:p>
            <a:pPr marL="171450" indent="-171450">
              <a:buFontTx/>
              <a:buChar char="-"/>
            </a:pPr>
            <a:r>
              <a:rPr lang="en-US" dirty="0">
                <a:sym typeface="Wingdings" panose="05000000000000000000" pitchFamily="2" charset="2"/>
              </a:rPr>
              <a:t>Ribociclib dose adjustments  can dose reduce to 200 mg daily for 21 days on, 7 days off </a:t>
            </a:r>
          </a:p>
          <a:p>
            <a:pPr marL="171450" indent="-171450">
              <a:buFontTx/>
              <a:buChar char="-"/>
            </a:pPr>
            <a:r>
              <a:rPr lang="en-US" dirty="0">
                <a:sym typeface="Wingdings" panose="05000000000000000000" pitchFamily="2" charset="2"/>
              </a:rPr>
              <a:t>Palbociclib dose adjustments  can dose reduce to 100 mg daily or 75 mg daily for 21 days on, 7 days off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9863-2A2A-4540-9816-370C14B931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1306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Johnston et al., Journal of Clinical Oncology 2020 </a:t>
            </a:r>
          </a:p>
          <a:p>
            <a:pPr marL="171450" indent="-171450">
              <a:buFontTx/>
              <a:buChar char="-"/>
            </a:pPr>
            <a:r>
              <a:rPr lang="en-US" dirty="0"/>
              <a:t>Fasching et al., JAMA Oncology 2025 </a:t>
            </a:r>
          </a:p>
          <a:p>
            <a:pPr marL="171450" indent="-171450">
              <a:buFontTx/>
              <a:buChar char="-"/>
            </a:pPr>
            <a:r>
              <a:rPr lang="en-US" dirty="0"/>
              <a:t>In NATALEE, patients could receive ribo who did not have lymph node involvement, but they had a grade 2 tumor with Ki67 of at least 20%, or who were considered high genomic risk (Oncotype of 26 or higher, high Mammaprint, ProSigna, or EndoPredict assay). Patients with stage IIA disease who did not have lymph node involvement but had a grade 3 tumor were also eligible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9863-2A2A-4540-9816-370C14B931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3395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9863-2A2A-4540-9816-370C14B931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5480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Azithromycin does not interact with CYP3A4 pathway </a:t>
            </a:r>
          </a:p>
          <a:p>
            <a:pPr marL="171450" indent="-171450">
              <a:buFontTx/>
              <a:buChar char="-"/>
            </a:pPr>
            <a:r>
              <a:rPr lang="en-US" sz="1200" b="0" i="0" kern="1200" dirty="0">
                <a:solidFill>
                  <a:schemeClr val="tx1"/>
                </a:solidFill>
                <a:effectLst/>
                <a:latin typeface="+mn-lt"/>
                <a:ea typeface="+mn-ea"/>
                <a:cs typeface="+mn-cs"/>
              </a:rPr>
              <a:t>staff. (2019, June 13). </a:t>
            </a:r>
            <a:r>
              <a:rPr lang="en-US" sz="1200" b="0" i="1" kern="1200" dirty="0">
                <a:solidFill>
                  <a:schemeClr val="tx1"/>
                </a:solidFill>
                <a:effectLst/>
                <a:latin typeface="+mn-lt"/>
                <a:ea typeface="+mn-ea"/>
                <a:cs typeface="+mn-cs"/>
              </a:rPr>
              <a:t>Drug Interactions Associated With CDK 4/6 Inhibitors</a:t>
            </a:r>
            <a:r>
              <a:rPr lang="en-US" sz="1200" b="0" i="0" kern="1200" dirty="0">
                <a:solidFill>
                  <a:schemeClr val="tx1"/>
                </a:solidFill>
                <a:effectLst/>
                <a:latin typeface="+mn-lt"/>
                <a:ea typeface="+mn-ea"/>
                <a:cs typeface="+mn-cs"/>
              </a:rPr>
              <a:t>. Uspharmacist.com. https://www.uspharmacist.com/article/drug-interactions-associated-with-cdk-4-6-inhibitors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9863-2A2A-4540-9816-370C14B931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9455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Married, has a 13 y/o son, and owns her own hair salon. Very active, enjoys hiking and doing high intensity interval training classes. When she was hospitalized with transaminitis from ribo, she was very hesitant about being admitted, because her business is her primary source of income, so she was anxious about being out of work for that period of time. When she was discharged home, she went right back to work</a:t>
            </a:r>
          </a:p>
          <a:p>
            <a:pPr marL="171450" indent="-171450">
              <a:buFontTx/>
              <a:buChar char="-"/>
            </a:pPr>
            <a:r>
              <a:rPr lang="en-US" dirty="0"/>
              <a:t>While she was admitted, she had additional labs and hepatic serologies that were negative, CT AP neg for metastatic disease. She had a liver biopsy which was consistent with drug-induced liver injury </a:t>
            </a:r>
          </a:p>
          <a:p>
            <a:pPr marL="171450" indent="-171450">
              <a:buFontTx/>
              <a:buChar char="-"/>
            </a:pPr>
            <a:r>
              <a:rPr lang="en-US" dirty="0"/>
              <a:t>This is a good example of modifying therapy and dose escalation with close monitoring of labs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09863-2A2A-4540-9816-370C14B931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423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DFB7F-4643-D4B9-B77E-B879561F2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AA444-19BE-27B2-17A5-2E2541692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B996D-02F2-1CC4-9C74-E7DA2315B6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7663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763901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8624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BC5CE-E37A-93D8-F6FF-81D71DCE3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23558-AAF3-78CB-57D6-8F98986448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C241A5C-8423-C93B-EA19-9D0F372E66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3602BB-8D4C-230B-B9E3-E02AAAA648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437747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02D7F-7477-0E30-0008-85B3B4397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369E3-8B91-F277-7761-1E80FE0666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C1F71A-7B69-A1F7-F434-69209440AB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F82939-04AB-01F8-715B-697AD8F39C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656344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988900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787410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3DD90-0E6A-3D84-B4C1-49DD1B348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212EE-1063-08E2-8C17-CA2F34C47FE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8C9AD0-2A38-5A3F-177E-D4407CFB90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F148EA-3898-EF48-B37B-714EBC8E55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85381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33FAE-65FC-F34F-AC5C-9BF36F842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AC5C1-E6E6-21C6-3B7E-6F51E276FBF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2BE227-2AFB-D001-73AF-BCE706AF27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4ABD78-8551-6167-5719-329D8A4AA1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056464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106486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137156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FF554-3E24-BBAC-F078-FBBC12A41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25E8B-91FA-AFA1-35F4-7C0C90C183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962B26D-759E-1BA3-9D0D-D2A7B2E418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C81D74-350F-B4B6-3112-912CAD80CC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692244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DF9A-BD63-F038-8FF8-C709B6EC6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EA887-7457-E21B-02FB-8188EC117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C934D-7071-E5B6-DB07-748E97B65A6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9885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BDAE6-BAB3-3651-1206-A8BD839FE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8EDAD-2CA3-E99A-6427-D174B06C9A84}"/>
              </a:ext>
            </a:extLst>
          </p:cNvPr>
          <p:cNvSpPr>
            <a:spLocks noGrp="1" noRot="1" noChangeAspect="1"/>
          </p:cNvSpPr>
          <p:nvPr>
            <p:ph type="sldImg"/>
          </p:nvPr>
        </p:nvSpPr>
        <p:spPr>
          <a:xfrm>
            <a:off x="420688" y="703263"/>
            <a:ext cx="6261100" cy="3522662"/>
          </a:xfrm>
        </p:spPr>
      </p:sp>
      <p:sp>
        <p:nvSpPr>
          <p:cNvPr id="3" name="Notes Placeholder 2">
            <a:extLst>
              <a:ext uri="{FF2B5EF4-FFF2-40B4-BE49-F238E27FC236}">
                <a16:creationId xmlns:a16="http://schemas.microsoft.com/office/drawing/2014/main" id="{46A6F910-DED4-EA41-BA6B-DC328EC616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3E8DAD-1A42-6BD8-E88D-098841C2C57B}"/>
              </a:ext>
            </a:extLst>
          </p:cNvPr>
          <p:cNvSpPr>
            <a:spLocks noGrp="1"/>
          </p:cNvSpPr>
          <p:nvPr>
            <p:ph type="sldNum" sz="quarter" idx="10"/>
          </p:nvPr>
        </p:nvSpPr>
        <p:spPr/>
        <p:txBody>
          <a:bodyPr/>
          <a:lstStyle/>
          <a:p>
            <a:pPr marL="0" marR="0" lvl="0" indent="0" algn="r" defTabSz="942253" rtl="0" eaLnBrk="1" fontAlgn="auto" latinLnBrk="0" hangingPunct="1">
              <a:lnSpc>
                <a:spcPct val="100000"/>
              </a:lnSpc>
              <a:spcBef>
                <a:spcPts val="0"/>
              </a:spcBef>
              <a:spcAft>
                <a:spcPts val="0"/>
              </a:spcAft>
              <a:buClrTx/>
              <a:buSzTx/>
              <a:buFontTx/>
              <a:buNone/>
              <a:tabLst/>
              <a:defRPr/>
            </a:pPr>
            <a:fld id="{5976D2CD-35EB-47A9-A69C-60ACD8436519}" type="slidenum">
              <a:rPr kumimoji="0" lang="en-US" sz="13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42253"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32078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08E376-E074-4CC5-A958-C5D472ACF60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211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6FB8B-A6AE-3D4F-2B21-47E8CFE68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94002-A218-C224-3EE4-650ED0A4A8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B698A5-D95D-92CF-CE8B-26D2790B9AD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3909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5AC32-7CF5-4F7D-BB88-DE3901BC5D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5995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5AC32-7CF5-4F7D-BB88-DE3901BC5D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1492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5AC32-7CF5-4F7D-BB88-DE3901BC5D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4322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5AC32-7CF5-4F7D-BB88-DE3901BC5D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5125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54608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5AC32-7CF5-4F7D-BB88-DE3901BC5D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7886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5AC32-7CF5-4F7D-BB88-DE3901BC5D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9563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5AC32-7CF5-4F7D-BB88-DE3901BC5D2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0189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0A1F5-BA99-985E-632C-FB9AE632A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D9F14-78B3-4338-C809-8819BE4DA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A62855-651E-F9ED-B138-E93407649F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9737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9A70B-DE82-8828-E74A-1421B1A9D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93917-C6F3-CAF1-EADA-9CB95E5EA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E5D0E-1D6E-ABA2-A576-4546E2E8EE6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85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7629F-A87C-889B-1B9C-732E8C3EDAA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173A132-3967-AB88-D511-AB64C196FA10}"/>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4B772FE-7F9A-095F-E94E-16AEB2355241}"/>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75582BD-5E23-439C-3A14-72A00BD9D305}"/>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6981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424593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1394C-82E0-85E9-15DA-CB1EEE8A6EFF}"/>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0354658-730D-AF8F-FD1A-8F6CC1481C9B}"/>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9AE50FD-5243-9690-D866-3293677ED1D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8BBBD83-3C2F-DF36-4030-89610527068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105779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B2F35-4CB8-88FF-1B2E-6FB8496BF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1072C-7C69-BCC4-DE57-4E98F6585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5D7BD-F354-55BD-1944-0CD217718EF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875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B1742-317D-BF2F-3920-7F3B6AB53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70E91-C9F0-2551-CF55-C388BDAE7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8116A-F579-4304-F3A7-D2EA23426D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2767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4.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8.xml"/><Relationship Id="rId1" Type="http://schemas.openxmlformats.org/officeDocument/2006/relationships/tags" Target="../tags/tag7.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4.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8.xml"/><Relationship Id="rId1" Type="http://schemas.openxmlformats.org/officeDocument/2006/relationships/tags" Target="../tags/tag8.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22.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8.xml"/><Relationship Id="rId4" Type="http://schemas.openxmlformats.org/officeDocument/2006/relationships/image" Target="../media/image14.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9.xml"/><Relationship Id="rId1" Type="http://schemas.openxmlformats.org/officeDocument/2006/relationships/tags" Target="../tags/tag10.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14.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9.xml"/><Relationship Id="rId4" Type="http://schemas.openxmlformats.org/officeDocument/2006/relationships/image" Target="../media/image14.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9.xml"/><Relationship Id="rId4" Type="http://schemas.openxmlformats.org/officeDocument/2006/relationships/image" Target="../media/image11.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9.xml"/><Relationship Id="rId4" Type="http://schemas.openxmlformats.org/officeDocument/2006/relationships/image" Target="../media/image14.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7.jpe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14.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9.xml"/><Relationship Id="rId1" Type="http://schemas.openxmlformats.org/officeDocument/2006/relationships/tags" Target="../tags/tag1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14.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9.xml"/><Relationship Id="rId1" Type="http://schemas.openxmlformats.org/officeDocument/2006/relationships/tags" Target="../tags/tag1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 Id="rId4" Type="http://schemas.openxmlformats.org/officeDocument/2006/relationships/image" Target="../media/image22.jpe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9.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8.xml"/><Relationship Id="rId1" Type="http://schemas.openxmlformats.org/officeDocument/2006/relationships/tags" Target="../tags/tag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4.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4.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 Id="rId4" Type="http://schemas.openxmlformats.org/officeDocument/2006/relationships/image" Target="../media/image11.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14.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 Id="rId4" Type="http://schemas.openxmlformats.org/officeDocument/2006/relationships/image" Target="../media/image1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C - Ligh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6954B-C599-BA76-8B45-359AD89E542A}"/>
              </a:ext>
            </a:extLst>
          </p:cNvPr>
          <p:cNvSpPr/>
          <p:nvPr userDrawn="1"/>
        </p:nvSpPr>
        <p:spPr>
          <a:xfrm>
            <a:off x="0" y="0"/>
            <a:ext cx="12192000" cy="6858000"/>
          </a:xfrm>
          <a:prstGeom prst="rect">
            <a:avLst/>
          </a:prstGeom>
          <a:solidFill>
            <a:srgbClr val="51BA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pic>
        <p:nvPicPr>
          <p:cNvPr id="3" name="Graphic 2">
            <a:extLst>
              <a:ext uri="{FF2B5EF4-FFF2-40B4-BE49-F238E27FC236}">
                <a16:creationId xmlns:a16="http://schemas.microsoft.com/office/drawing/2014/main" id="{FBD02A7E-740E-A279-5FEA-7BD4834A77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7" r="67"/>
          <a:stretch>
            <a:fillRect/>
          </a:stretch>
        </p:blipFill>
        <p:spPr>
          <a:xfrm>
            <a:off x="3818866" y="3173166"/>
            <a:ext cx="3546301" cy="597321"/>
          </a:xfrm>
          <a:custGeom>
            <a:avLst/>
            <a:gdLst>
              <a:gd name="connsiteX0" fmla="*/ 0 w 3546301"/>
              <a:gd name="connsiteY0" fmla="*/ 0 h 597321"/>
              <a:gd name="connsiteX1" fmla="*/ 3546301 w 3546301"/>
              <a:gd name="connsiteY1" fmla="*/ 0 h 597321"/>
              <a:gd name="connsiteX2" fmla="*/ 3546301 w 3546301"/>
              <a:gd name="connsiteY2" fmla="*/ 597321 h 597321"/>
              <a:gd name="connsiteX3" fmla="*/ 0 w 3546301"/>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6301" h="597321">
                <a:moveTo>
                  <a:pt x="0" y="0"/>
                </a:moveTo>
                <a:lnTo>
                  <a:pt x="3546301" y="0"/>
                </a:lnTo>
                <a:lnTo>
                  <a:pt x="3546301" y="597321"/>
                </a:lnTo>
                <a:lnTo>
                  <a:pt x="0" y="597321"/>
                </a:lnTo>
                <a:close/>
              </a:path>
            </a:pathLst>
          </a:custGeom>
        </p:spPr>
      </p:pic>
      <p:pic>
        <p:nvPicPr>
          <p:cNvPr id="7" name="Picture 6">
            <a:extLst>
              <a:ext uri="{FF2B5EF4-FFF2-40B4-BE49-F238E27FC236}">
                <a16:creationId xmlns:a16="http://schemas.microsoft.com/office/drawing/2014/main" id="{C08A02A2-4026-DD59-D1E3-C6C650A1A850}"/>
              </a:ext>
            </a:extLst>
          </p:cNvPr>
          <p:cNvPicPr>
            <a:picLocks noChangeAspect="1"/>
          </p:cNvPicPr>
          <p:nvPr userDrawn="1"/>
        </p:nvPicPr>
        <p:blipFill>
          <a:blip r:embed="rId4">
            <a:alphaModFix amt="11000"/>
          </a:blip>
          <a:srcRect l="34991"/>
          <a:stretch>
            <a:fillRect/>
          </a:stretch>
        </p:blipFill>
        <p:spPr>
          <a:xfrm>
            <a:off x="0" y="386713"/>
            <a:ext cx="3722907" cy="5403726"/>
          </a:xfrm>
          <a:prstGeom prst="rect">
            <a:avLst/>
          </a:pr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3889138" y="4045508"/>
            <a:ext cx="5879536" cy="487680"/>
          </a:xfrm>
        </p:spPr>
        <p:txBody>
          <a:bodyPr anchor="t">
            <a:noAutofit/>
          </a:bodyPr>
          <a:lstStyle>
            <a:lvl1pPr>
              <a:defRPr sz="4000" cap="none" baseline="0">
                <a:solidFill>
                  <a:schemeClr val="bg1"/>
                </a:solidFill>
              </a:defRPr>
            </a:lvl1pPr>
          </a:lstStyle>
          <a:p>
            <a:r>
              <a:rPr lang="en-US" dirty="0"/>
              <a:t>INSERT TITLE, ONE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3889138" y="4789301"/>
            <a:ext cx="5879536" cy="736343"/>
          </a:xfrm>
          <a:noFill/>
        </p:spPr>
        <p:txBody>
          <a:bodyPr wrap="square" rtlCol="0">
            <a:noAutofit/>
          </a:bodyPr>
          <a:lstStyle>
            <a:lvl1pPr marL="0" indent="0">
              <a:buNone/>
              <a:defRPr lang="en-US" sz="2400" spc="0" smtClean="0">
                <a:solidFill>
                  <a:schemeClr val="bg1"/>
                </a:solidFill>
                <a:latin typeface="+mn-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two lines max</a:t>
            </a:r>
          </a:p>
        </p:txBody>
      </p:sp>
    </p:spTree>
    <p:extLst>
      <p:ext uri="{BB962C8B-B14F-4D97-AF65-F5344CB8AC3E}">
        <p14:creationId xmlns:p14="http://schemas.microsoft.com/office/powerpoint/2010/main" val="23475177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C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C8723A-FD88-2B9B-48CD-4AE13A9214AA}"/>
              </a:ext>
            </a:extLst>
          </p:cNvPr>
          <p:cNvSpPr/>
          <p:nvPr userDrawn="1"/>
        </p:nvSpPr>
        <p:spPr>
          <a:xfrm>
            <a:off x="0" y="0"/>
            <a:ext cx="12192000" cy="6858000"/>
          </a:xfrm>
          <a:prstGeom prst="rect">
            <a:avLst/>
          </a:prstGeom>
          <a:gradFill flip="none" rotWithShape="1">
            <a:gsLst>
              <a:gs pos="19000">
                <a:srgbClr val="007097"/>
              </a:gs>
              <a:gs pos="100000">
                <a:srgbClr val="51BAC6"/>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pic>
        <p:nvPicPr>
          <p:cNvPr id="5" name="Graphic 4">
            <a:extLst>
              <a:ext uri="{FF2B5EF4-FFF2-40B4-BE49-F238E27FC236}">
                <a16:creationId xmlns:a16="http://schemas.microsoft.com/office/drawing/2014/main" id="{A45E47A4-74FF-1876-E9E0-B887179FE4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9" r="159"/>
          <a:stretch>
            <a:fillRect/>
          </a:stretch>
        </p:blipFill>
        <p:spPr>
          <a:xfrm>
            <a:off x="3818866" y="3173166"/>
            <a:ext cx="3539718" cy="597321"/>
          </a:xfrm>
          <a:custGeom>
            <a:avLst/>
            <a:gdLst>
              <a:gd name="connsiteX0" fmla="*/ 0 w 3539718"/>
              <a:gd name="connsiteY0" fmla="*/ 0 h 597321"/>
              <a:gd name="connsiteX1" fmla="*/ 3539718 w 3539718"/>
              <a:gd name="connsiteY1" fmla="*/ 0 h 597321"/>
              <a:gd name="connsiteX2" fmla="*/ 3539718 w 3539718"/>
              <a:gd name="connsiteY2" fmla="*/ 597321 h 597321"/>
              <a:gd name="connsiteX3" fmla="*/ 0 w 3539718"/>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39718" h="597321">
                <a:moveTo>
                  <a:pt x="0" y="0"/>
                </a:moveTo>
                <a:lnTo>
                  <a:pt x="3539718" y="0"/>
                </a:lnTo>
                <a:lnTo>
                  <a:pt x="3539718" y="597321"/>
                </a:lnTo>
                <a:lnTo>
                  <a:pt x="0" y="597321"/>
                </a:lnTo>
                <a:close/>
              </a:path>
            </a:pathLst>
          </a:custGeom>
        </p:spPr>
      </p:pic>
      <p:pic>
        <p:nvPicPr>
          <p:cNvPr id="7" name="Picture 6">
            <a:extLst>
              <a:ext uri="{FF2B5EF4-FFF2-40B4-BE49-F238E27FC236}">
                <a16:creationId xmlns:a16="http://schemas.microsoft.com/office/drawing/2014/main" id="{C08A02A2-4026-DD59-D1E3-C6C650A1A850}"/>
              </a:ext>
            </a:extLst>
          </p:cNvPr>
          <p:cNvPicPr>
            <a:picLocks noChangeAspect="1"/>
          </p:cNvPicPr>
          <p:nvPr userDrawn="1"/>
        </p:nvPicPr>
        <p:blipFill>
          <a:blip r:embed="rId4">
            <a:alphaModFix amt="11000"/>
          </a:blip>
          <a:srcRect l="34991"/>
          <a:stretch>
            <a:fillRect/>
          </a:stretch>
        </p:blipFill>
        <p:spPr>
          <a:xfrm>
            <a:off x="0" y="386713"/>
            <a:ext cx="3722907" cy="5403726"/>
          </a:xfrm>
          <a:prstGeom prst="rect">
            <a:avLst/>
          </a:pr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3889138" y="4045508"/>
            <a:ext cx="5879536" cy="487680"/>
          </a:xfrm>
        </p:spPr>
        <p:txBody>
          <a:bodyPr vert="horz" lIns="0" tIns="0" rIns="0" bIns="0" rtlCol="0" anchor="t">
            <a:noAutofit/>
          </a:bodyPr>
          <a:lstStyle>
            <a:lvl1pPr>
              <a:defRPr lang="en-GB" sz="4000" cap="none" baseline="0" dirty="0">
                <a:solidFill>
                  <a:schemeClr val="bg1"/>
                </a:solidFill>
              </a:defRPr>
            </a:lvl1pPr>
          </a:lstStyle>
          <a:p>
            <a:pPr lvl="0"/>
            <a:r>
              <a:rPr lang="en-US" dirty="0"/>
              <a:t>INSERT TITLE, ONE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3889138" y="4789301"/>
            <a:ext cx="5879536" cy="736343"/>
          </a:xfrm>
          <a:noFill/>
        </p:spPr>
        <p:txBody>
          <a:bodyPr wrap="square" rtlCol="0">
            <a:noAutofit/>
          </a:bodyPr>
          <a:lstStyle>
            <a:lvl1pPr marL="0" indent="0">
              <a:buNone/>
              <a:defRPr lang="en-US" sz="2400" spc="0" smtClean="0">
                <a:solidFill>
                  <a:schemeClr val="bg1"/>
                </a:solidFill>
                <a:latin typeface="+mn-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two lines max</a:t>
            </a:r>
          </a:p>
        </p:txBody>
      </p:sp>
    </p:spTree>
    <p:extLst>
      <p:ext uri="{BB962C8B-B14F-4D97-AF65-F5344CB8AC3E}">
        <p14:creationId xmlns:p14="http://schemas.microsoft.com/office/powerpoint/2010/main" val="24685942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C - Navy">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4A1C7B6-6C13-AE9C-3C62-9E98FEC3A25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7" r="107"/>
          <a:stretch>
            <a:fillRect/>
          </a:stretch>
        </p:blipFill>
        <p:spPr>
          <a:xfrm>
            <a:off x="3818866" y="3173166"/>
            <a:ext cx="3543467" cy="597321"/>
          </a:xfrm>
          <a:custGeom>
            <a:avLst/>
            <a:gdLst>
              <a:gd name="connsiteX0" fmla="*/ 0 w 3543468"/>
              <a:gd name="connsiteY0" fmla="*/ 0 h 597321"/>
              <a:gd name="connsiteX1" fmla="*/ 3543468 w 3543468"/>
              <a:gd name="connsiteY1" fmla="*/ 0 h 597321"/>
              <a:gd name="connsiteX2" fmla="*/ 3543468 w 3543468"/>
              <a:gd name="connsiteY2" fmla="*/ 597321 h 597321"/>
              <a:gd name="connsiteX3" fmla="*/ 0 w 3543468"/>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468" h="597321">
                <a:moveTo>
                  <a:pt x="0" y="0"/>
                </a:moveTo>
                <a:lnTo>
                  <a:pt x="3543468" y="0"/>
                </a:lnTo>
                <a:lnTo>
                  <a:pt x="3543468" y="597321"/>
                </a:lnTo>
                <a:lnTo>
                  <a:pt x="0" y="597321"/>
                </a:lnTo>
                <a:close/>
              </a:path>
            </a:pathLst>
          </a:custGeom>
        </p:spPr>
      </p:pic>
      <p:pic>
        <p:nvPicPr>
          <p:cNvPr id="7" name="Picture 6">
            <a:extLst>
              <a:ext uri="{FF2B5EF4-FFF2-40B4-BE49-F238E27FC236}">
                <a16:creationId xmlns:a16="http://schemas.microsoft.com/office/drawing/2014/main" id="{C08A02A2-4026-DD59-D1E3-C6C650A1A850}"/>
              </a:ext>
            </a:extLst>
          </p:cNvPr>
          <p:cNvPicPr>
            <a:picLocks noChangeAspect="1"/>
          </p:cNvPicPr>
          <p:nvPr userDrawn="1"/>
        </p:nvPicPr>
        <p:blipFill>
          <a:blip r:embed="rId4">
            <a:alphaModFix amt="11000"/>
          </a:blip>
          <a:srcRect l="34991"/>
          <a:stretch>
            <a:fillRect/>
          </a:stretch>
        </p:blipFill>
        <p:spPr>
          <a:xfrm>
            <a:off x="0" y="386713"/>
            <a:ext cx="3722907" cy="5403726"/>
          </a:xfrm>
          <a:prstGeom prst="rect">
            <a:avLst/>
          </a:pr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3889138" y="4045508"/>
            <a:ext cx="5879536" cy="487680"/>
          </a:xfrm>
        </p:spPr>
        <p:txBody>
          <a:bodyPr vert="horz" lIns="0" tIns="0" rIns="0" bIns="0" rtlCol="0" anchor="t">
            <a:noAutofit/>
          </a:bodyPr>
          <a:lstStyle>
            <a:lvl1pPr>
              <a:defRPr lang="en-GB" sz="4000" cap="none" baseline="0" dirty="0">
                <a:solidFill>
                  <a:schemeClr val="bg1"/>
                </a:solidFill>
              </a:defRPr>
            </a:lvl1pPr>
          </a:lstStyle>
          <a:p>
            <a:pPr lvl="0"/>
            <a:r>
              <a:rPr lang="en-US" dirty="0"/>
              <a:t>INSERT TITLE, ONE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3889138" y="4789301"/>
            <a:ext cx="5879536" cy="736343"/>
          </a:xfrm>
          <a:noFill/>
        </p:spPr>
        <p:txBody>
          <a:bodyPr wrap="square" rtlCol="0">
            <a:noAutofit/>
          </a:bodyPr>
          <a:lstStyle>
            <a:lvl1pPr marL="0" indent="0">
              <a:buNone/>
              <a:defRPr lang="en-US" sz="2400" spc="0" smtClean="0">
                <a:solidFill>
                  <a:schemeClr val="bg1"/>
                </a:solidFill>
                <a:latin typeface="+mn-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two lines max</a:t>
            </a:r>
          </a:p>
        </p:txBody>
      </p:sp>
    </p:spTree>
    <p:extLst>
      <p:ext uri="{BB962C8B-B14F-4D97-AF65-F5344CB8AC3E}">
        <p14:creationId xmlns:p14="http://schemas.microsoft.com/office/powerpoint/2010/main" val="23904861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Break A - Light">
    <p:bg>
      <p:bgPr>
        <a:solidFill>
          <a:schemeClr val="accent1"/>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78548DB3-5FA5-6F6A-3AA5-2C0CA2516078}"/>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anchor="t">
            <a:normAutofit/>
          </a:bodyPr>
          <a:lstStyle>
            <a:lvl1pPr algn="ctr">
              <a:defRPr sz="3200" cap="none" baseline="0">
                <a:solidFill>
                  <a:schemeClr val="bg1"/>
                </a:solidFill>
              </a:defRPr>
            </a:lvl1pPr>
          </a:lstStyle>
          <a:p>
            <a:r>
              <a:rPr lang="en-US" dirty="0"/>
              <a:t>INSERT SECTION TITLE, TWO LINES MAX</a:t>
            </a:r>
            <a:endParaRPr lang="en-GB" dirty="0"/>
          </a:p>
        </p:txBody>
      </p:sp>
      <p:pic>
        <p:nvPicPr>
          <p:cNvPr id="4" name="Graphic 3">
            <a:extLst>
              <a:ext uri="{FF2B5EF4-FFF2-40B4-BE49-F238E27FC236}">
                <a16:creationId xmlns:a16="http://schemas.microsoft.com/office/drawing/2014/main" id="{5AF0AE71-7165-889B-63D5-0607685FB4F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3" r="153"/>
          <a:stretch>
            <a:fillRect/>
          </a:stretch>
        </p:blipFill>
        <p:spPr>
          <a:xfrm>
            <a:off x="5893363" y="2385300"/>
            <a:ext cx="405272" cy="381981"/>
          </a:xfrm>
          <a:custGeom>
            <a:avLst/>
            <a:gdLst>
              <a:gd name="connsiteX0" fmla="*/ 0 w 405272"/>
              <a:gd name="connsiteY0" fmla="*/ 0 h 381981"/>
              <a:gd name="connsiteX1" fmla="*/ 405272 w 405272"/>
              <a:gd name="connsiteY1" fmla="*/ 0 h 381981"/>
              <a:gd name="connsiteX2" fmla="*/ 405272 w 405272"/>
              <a:gd name="connsiteY2" fmla="*/ 381981 h 381981"/>
              <a:gd name="connsiteX3" fmla="*/ 0 w 405272"/>
              <a:gd name="connsiteY3" fmla="*/ 381981 h 381981"/>
            </a:gdLst>
            <a:ahLst/>
            <a:cxnLst>
              <a:cxn ang="0">
                <a:pos x="connsiteX0" y="connsiteY0"/>
              </a:cxn>
              <a:cxn ang="0">
                <a:pos x="connsiteX1" y="connsiteY1"/>
              </a:cxn>
              <a:cxn ang="0">
                <a:pos x="connsiteX2" y="connsiteY2"/>
              </a:cxn>
              <a:cxn ang="0">
                <a:pos x="connsiteX3" y="connsiteY3"/>
              </a:cxn>
            </a:cxnLst>
            <a:rect l="l" t="t" r="r" b="b"/>
            <a:pathLst>
              <a:path w="405272" h="381981">
                <a:moveTo>
                  <a:pt x="0" y="0"/>
                </a:moveTo>
                <a:lnTo>
                  <a:pt x="405272" y="0"/>
                </a:lnTo>
                <a:lnTo>
                  <a:pt x="405272" y="381981"/>
                </a:lnTo>
                <a:lnTo>
                  <a:pt x="0" y="381981"/>
                </a:lnTo>
                <a:close/>
              </a:path>
            </a:pathLst>
          </a:custGeom>
        </p:spPr>
      </p:pic>
      <p:cxnSp>
        <p:nvCxnSpPr>
          <p:cNvPr id="9" name="Straight Connector 8">
            <a:extLst>
              <a:ext uri="{FF2B5EF4-FFF2-40B4-BE49-F238E27FC236}">
                <a16:creationId xmlns:a16="http://schemas.microsoft.com/office/drawing/2014/main" id="{8BB98CCE-C912-F05C-416F-1847A22EC4C4}"/>
              </a:ext>
            </a:extLst>
          </p:cNvPr>
          <p:cNvCxnSpPr/>
          <p:nvPr userDrawn="1"/>
        </p:nvCxnSpPr>
        <p:spPr>
          <a:xfrm>
            <a:off x="3339303" y="257629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AE27A56-2123-BD44-9C27-42163D6164FE}"/>
              </a:ext>
            </a:extLst>
          </p:cNvPr>
          <p:cNvCxnSpPr/>
          <p:nvPr userDrawn="1"/>
        </p:nvCxnSpPr>
        <p:spPr>
          <a:xfrm>
            <a:off x="6461138" y="256178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dirty="0"/>
              <a:t>Insert presentation title</a:t>
            </a:r>
            <a:endParaRPr lang="en-GB" dirty="0"/>
          </a:p>
        </p:txBody>
      </p:sp>
      <p:sp>
        <p:nvSpPr>
          <p:cNvPr id="3" name="TextBox 2">
            <a:extLst>
              <a:ext uri="{FF2B5EF4-FFF2-40B4-BE49-F238E27FC236}">
                <a16:creationId xmlns:a16="http://schemas.microsoft.com/office/drawing/2014/main" id="{EE5C13BC-EC0B-34A5-C215-B1C731FDE040}"/>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8" name="Slide Number Placeholder 7">
            <a:extLst>
              <a:ext uri="{FF2B5EF4-FFF2-40B4-BE49-F238E27FC236}">
                <a16:creationId xmlns:a16="http://schemas.microsoft.com/office/drawing/2014/main" id="{F536C69F-3A01-A89A-BFCB-DB82CF6055C7}"/>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33727691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 Break A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cxnSp>
        <p:nvCxnSpPr>
          <p:cNvPr id="9" name="Straight Connector 8">
            <a:extLst>
              <a:ext uri="{FF2B5EF4-FFF2-40B4-BE49-F238E27FC236}">
                <a16:creationId xmlns:a16="http://schemas.microsoft.com/office/drawing/2014/main" id="{8BB98CCE-C912-F05C-416F-1847A22EC4C4}"/>
              </a:ext>
            </a:extLst>
          </p:cNvPr>
          <p:cNvCxnSpPr/>
          <p:nvPr userDrawn="1"/>
        </p:nvCxnSpPr>
        <p:spPr>
          <a:xfrm>
            <a:off x="3339303" y="257629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AE27A56-2123-BD44-9C27-42163D6164FE}"/>
              </a:ext>
            </a:extLst>
          </p:cNvPr>
          <p:cNvCxnSpPr/>
          <p:nvPr userDrawn="1"/>
        </p:nvCxnSpPr>
        <p:spPr>
          <a:xfrm>
            <a:off x="6461138" y="256178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43A1EA2B-B457-F3D3-7C04-090B8E309EF5}"/>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pic>
        <p:nvPicPr>
          <p:cNvPr id="3" name="Graphic 2">
            <a:extLst>
              <a:ext uri="{FF2B5EF4-FFF2-40B4-BE49-F238E27FC236}">
                <a16:creationId xmlns:a16="http://schemas.microsoft.com/office/drawing/2014/main" id="{847081BF-77B2-B90A-1ADE-3EFB9AD5CA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3" r="153"/>
          <a:stretch>
            <a:fillRect/>
          </a:stretch>
        </p:blipFill>
        <p:spPr>
          <a:xfrm>
            <a:off x="5893363" y="2385300"/>
            <a:ext cx="405272" cy="381981"/>
          </a:xfrm>
          <a:custGeom>
            <a:avLst/>
            <a:gdLst>
              <a:gd name="connsiteX0" fmla="*/ 0 w 405272"/>
              <a:gd name="connsiteY0" fmla="*/ 0 h 381981"/>
              <a:gd name="connsiteX1" fmla="*/ 405272 w 405272"/>
              <a:gd name="connsiteY1" fmla="*/ 0 h 381981"/>
              <a:gd name="connsiteX2" fmla="*/ 405272 w 405272"/>
              <a:gd name="connsiteY2" fmla="*/ 381981 h 381981"/>
              <a:gd name="connsiteX3" fmla="*/ 0 w 405272"/>
              <a:gd name="connsiteY3" fmla="*/ 381981 h 381981"/>
            </a:gdLst>
            <a:ahLst/>
            <a:cxnLst>
              <a:cxn ang="0">
                <a:pos x="connsiteX0" y="connsiteY0"/>
              </a:cxn>
              <a:cxn ang="0">
                <a:pos x="connsiteX1" y="connsiteY1"/>
              </a:cxn>
              <a:cxn ang="0">
                <a:pos x="connsiteX2" y="connsiteY2"/>
              </a:cxn>
              <a:cxn ang="0">
                <a:pos x="connsiteX3" y="connsiteY3"/>
              </a:cxn>
            </a:cxnLst>
            <a:rect l="l" t="t" r="r" b="b"/>
            <a:pathLst>
              <a:path w="405272" h="381981">
                <a:moveTo>
                  <a:pt x="0" y="0"/>
                </a:moveTo>
                <a:lnTo>
                  <a:pt x="405272" y="0"/>
                </a:lnTo>
                <a:lnTo>
                  <a:pt x="405272" y="381981"/>
                </a:lnTo>
                <a:lnTo>
                  <a:pt x="0" y="381981"/>
                </a:lnTo>
                <a:close/>
              </a:path>
            </a:pathLst>
          </a:custGeom>
        </p:spPr>
      </p:pic>
      <p:sp>
        <p:nvSpPr>
          <p:cNvPr id="5" name="TextBox 4">
            <a:extLst>
              <a:ext uri="{FF2B5EF4-FFF2-40B4-BE49-F238E27FC236}">
                <a16:creationId xmlns:a16="http://schemas.microsoft.com/office/drawing/2014/main" id="{D071B294-40FE-FD32-6D97-67A20981FD72}"/>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8" name="Slide Number Placeholder 7">
            <a:extLst>
              <a:ext uri="{FF2B5EF4-FFF2-40B4-BE49-F238E27FC236}">
                <a16:creationId xmlns:a16="http://schemas.microsoft.com/office/drawing/2014/main" id="{8C8C5AA6-7014-3B5C-D392-1C232F930DF6}"/>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18133663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Break A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cxnSp>
        <p:nvCxnSpPr>
          <p:cNvPr id="9" name="Straight Connector 8">
            <a:extLst>
              <a:ext uri="{FF2B5EF4-FFF2-40B4-BE49-F238E27FC236}">
                <a16:creationId xmlns:a16="http://schemas.microsoft.com/office/drawing/2014/main" id="{8BB98CCE-C912-F05C-416F-1847A22EC4C4}"/>
              </a:ext>
            </a:extLst>
          </p:cNvPr>
          <p:cNvCxnSpPr/>
          <p:nvPr userDrawn="1"/>
        </p:nvCxnSpPr>
        <p:spPr>
          <a:xfrm>
            <a:off x="3339303" y="257629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AE27A56-2123-BD44-9C27-42163D6164FE}"/>
              </a:ext>
            </a:extLst>
          </p:cNvPr>
          <p:cNvCxnSpPr/>
          <p:nvPr userDrawn="1"/>
        </p:nvCxnSpPr>
        <p:spPr>
          <a:xfrm>
            <a:off x="6461138" y="256178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7C1FFE48-A5C0-BD4C-D723-1FA951A1C671}"/>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pic>
        <p:nvPicPr>
          <p:cNvPr id="3" name="Graphic 2">
            <a:extLst>
              <a:ext uri="{FF2B5EF4-FFF2-40B4-BE49-F238E27FC236}">
                <a16:creationId xmlns:a16="http://schemas.microsoft.com/office/drawing/2014/main" id="{F171F9F9-DF5A-268F-A958-1CCA5BFB9DF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3" r="153"/>
          <a:stretch>
            <a:fillRect/>
          </a:stretch>
        </p:blipFill>
        <p:spPr>
          <a:xfrm>
            <a:off x="5893363" y="2385300"/>
            <a:ext cx="405272" cy="381981"/>
          </a:xfrm>
          <a:custGeom>
            <a:avLst/>
            <a:gdLst>
              <a:gd name="connsiteX0" fmla="*/ 0 w 405272"/>
              <a:gd name="connsiteY0" fmla="*/ 0 h 381981"/>
              <a:gd name="connsiteX1" fmla="*/ 405272 w 405272"/>
              <a:gd name="connsiteY1" fmla="*/ 0 h 381981"/>
              <a:gd name="connsiteX2" fmla="*/ 405272 w 405272"/>
              <a:gd name="connsiteY2" fmla="*/ 381981 h 381981"/>
              <a:gd name="connsiteX3" fmla="*/ 0 w 405272"/>
              <a:gd name="connsiteY3" fmla="*/ 381981 h 381981"/>
            </a:gdLst>
            <a:ahLst/>
            <a:cxnLst>
              <a:cxn ang="0">
                <a:pos x="connsiteX0" y="connsiteY0"/>
              </a:cxn>
              <a:cxn ang="0">
                <a:pos x="connsiteX1" y="connsiteY1"/>
              </a:cxn>
              <a:cxn ang="0">
                <a:pos x="connsiteX2" y="connsiteY2"/>
              </a:cxn>
              <a:cxn ang="0">
                <a:pos x="connsiteX3" y="connsiteY3"/>
              </a:cxn>
            </a:cxnLst>
            <a:rect l="l" t="t" r="r" b="b"/>
            <a:pathLst>
              <a:path w="405272" h="381981">
                <a:moveTo>
                  <a:pt x="0" y="0"/>
                </a:moveTo>
                <a:lnTo>
                  <a:pt x="405272" y="0"/>
                </a:lnTo>
                <a:lnTo>
                  <a:pt x="405272" y="381981"/>
                </a:lnTo>
                <a:lnTo>
                  <a:pt x="0" y="381981"/>
                </a:lnTo>
                <a:close/>
              </a:path>
            </a:pathLst>
          </a:custGeom>
        </p:spPr>
      </p:pic>
      <p:sp>
        <p:nvSpPr>
          <p:cNvPr id="5" name="TextBox 4">
            <a:extLst>
              <a:ext uri="{FF2B5EF4-FFF2-40B4-BE49-F238E27FC236}">
                <a16:creationId xmlns:a16="http://schemas.microsoft.com/office/drawing/2014/main" id="{4347176C-56B1-9C31-4802-ED63C650911C}"/>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8" name="Slide Number Placeholder 7">
            <a:extLst>
              <a:ext uri="{FF2B5EF4-FFF2-40B4-BE49-F238E27FC236}">
                <a16:creationId xmlns:a16="http://schemas.microsoft.com/office/drawing/2014/main" id="{3F336888-07D9-FC85-AA36-E9B8C3CF09A1}"/>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37622885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ection Break B - Ligh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39FD6C-45B2-0B09-69A3-FC7E41F381F6}"/>
              </a:ext>
            </a:extLst>
          </p:cNvPr>
          <p:cNvPicPr>
            <a:picLocks noChangeAspect="1"/>
          </p:cNvPicPr>
          <p:nvPr userDrawn="1"/>
        </p:nvPicPr>
        <p:blipFill>
          <a:blip r:embed="rId2"/>
          <a:stretch>
            <a:fillRect/>
          </a:stretch>
        </p:blipFill>
        <p:spPr>
          <a:xfrm>
            <a:off x="0" y="0"/>
            <a:ext cx="12204026" cy="6858000"/>
          </a:xfrm>
          <a:prstGeom prst="rect">
            <a:avLst/>
          </a:prstGeom>
        </p:spPr>
      </p:pic>
      <p:sp>
        <p:nvSpPr>
          <p:cNvPr id="8" name="Rectangle 7">
            <a:extLst>
              <a:ext uri="{FF2B5EF4-FFF2-40B4-BE49-F238E27FC236}">
                <a16:creationId xmlns:a16="http://schemas.microsoft.com/office/drawing/2014/main" id="{80E5E151-6FD1-B396-CA69-E453F83E3042}"/>
              </a:ext>
            </a:extLst>
          </p:cNvPr>
          <p:cNvSpPr/>
          <p:nvPr userDrawn="1"/>
        </p:nvSpPr>
        <p:spPr>
          <a:xfrm>
            <a:off x="0" y="-9397"/>
            <a:ext cx="12204026" cy="6876795"/>
          </a:xfrm>
          <a:prstGeom prst="rect">
            <a:avLst/>
          </a:prstGeom>
          <a:gradFill flip="none" rotWithShape="1">
            <a:gsLst>
              <a:gs pos="0">
                <a:srgbClr val="51BAC6"/>
              </a:gs>
              <a:gs pos="77000">
                <a:srgbClr val="007097">
                  <a:alpha val="76000"/>
                  <a:lumMod val="10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cxnSp>
        <p:nvCxnSpPr>
          <p:cNvPr id="11" name="Straight Connector 10">
            <a:extLst>
              <a:ext uri="{FF2B5EF4-FFF2-40B4-BE49-F238E27FC236}">
                <a16:creationId xmlns:a16="http://schemas.microsoft.com/office/drawing/2014/main" id="{1AE27A56-2123-BD44-9C27-42163D6164FE}"/>
              </a:ext>
            </a:extLst>
          </p:cNvPr>
          <p:cNvCxnSpPr>
            <a:cxnSpLocks/>
          </p:cNvCxnSpPr>
          <p:nvPr userDrawn="1"/>
        </p:nvCxnSpPr>
        <p:spPr>
          <a:xfrm>
            <a:off x="8014447"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79504D18-C553-0C90-CA1C-91BE27ED5E2D}"/>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pic>
        <p:nvPicPr>
          <p:cNvPr id="3" name="Graphic 2">
            <a:extLst>
              <a:ext uri="{FF2B5EF4-FFF2-40B4-BE49-F238E27FC236}">
                <a16:creationId xmlns:a16="http://schemas.microsoft.com/office/drawing/2014/main" id="{55E53FFC-0A27-2F00-E952-F56226BA8B9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00" r="100"/>
          <a:stretch>
            <a:fillRect/>
          </a:stretch>
        </p:blipFill>
        <p:spPr>
          <a:xfrm>
            <a:off x="4317023" y="2137614"/>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cxnSp>
        <p:nvCxnSpPr>
          <p:cNvPr id="10" name="Straight Connector 9">
            <a:extLst>
              <a:ext uri="{FF2B5EF4-FFF2-40B4-BE49-F238E27FC236}">
                <a16:creationId xmlns:a16="http://schemas.microsoft.com/office/drawing/2014/main" id="{8091C85D-B513-088A-E9A3-26E2FB80DADF}"/>
              </a:ext>
            </a:extLst>
          </p:cNvPr>
          <p:cNvCxnSpPr>
            <a:cxnSpLocks/>
          </p:cNvCxnSpPr>
          <p:nvPr userDrawn="1"/>
        </p:nvCxnSpPr>
        <p:spPr>
          <a:xfrm>
            <a:off x="3339303"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7" name="Slide Number Placeholder 6">
            <a:extLst>
              <a:ext uri="{FF2B5EF4-FFF2-40B4-BE49-F238E27FC236}">
                <a16:creationId xmlns:a16="http://schemas.microsoft.com/office/drawing/2014/main" id="{BB9003E2-77A9-7C90-5DEE-C8B7DA953F08}"/>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solidFill>
                <a:schemeClr val="bg1"/>
              </a:solidFill>
            </a:endParaRPr>
          </a:p>
        </p:txBody>
      </p:sp>
      <p:sp>
        <p:nvSpPr>
          <p:cNvPr id="9" name="TextBox 8">
            <a:extLst>
              <a:ext uri="{FF2B5EF4-FFF2-40B4-BE49-F238E27FC236}">
                <a16:creationId xmlns:a16="http://schemas.microsoft.com/office/drawing/2014/main" id="{B865EA28-7CBC-812F-9AB4-B0BFC9736A68}"/>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33297040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Break B - Navy">
    <p:bg>
      <p:bgPr>
        <a:solidFill>
          <a:srgbClr val="11273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5AF471-3301-EDCE-7645-887CD0990BA7}"/>
              </a:ext>
            </a:extLst>
          </p:cNvPr>
          <p:cNvPicPr>
            <a:picLocks noChangeAspect="1"/>
          </p:cNvPicPr>
          <p:nvPr userDrawn="1"/>
        </p:nvPicPr>
        <p:blipFill>
          <a:blip r:embed="rId3"/>
          <a:stretch>
            <a:fillRect/>
          </a:stretch>
        </p:blipFill>
        <p:spPr>
          <a:xfrm>
            <a:off x="0" y="0"/>
            <a:ext cx="12204026" cy="6858000"/>
          </a:xfrm>
          <a:prstGeom prst="rect">
            <a:avLst/>
          </a:prstGeom>
        </p:spPr>
      </p:pic>
      <p:sp>
        <p:nvSpPr>
          <p:cNvPr id="4" name="Rectangle 3">
            <a:extLst>
              <a:ext uri="{FF2B5EF4-FFF2-40B4-BE49-F238E27FC236}">
                <a16:creationId xmlns:a16="http://schemas.microsoft.com/office/drawing/2014/main" id="{84BD8A56-562C-D981-D028-1188A6DFC833}"/>
              </a:ext>
            </a:extLst>
          </p:cNvPr>
          <p:cNvSpPr/>
          <p:nvPr userDrawn="1"/>
        </p:nvSpPr>
        <p:spPr>
          <a:xfrm>
            <a:off x="0" y="-9397"/>
            <a:ext cx="12204026" cy="6876795"/>
          </a:xfrm>
          <a:prstGeom prst="rect">
            <a:avLst/>
          </a:prstGeom>
          <a:solidFill>
            <a:srgbClr val="11273F">
              <a:alpha val="838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dirty="0"/>
              <a:t>Insert presentation title</a:t>
            </a:r>
            <a:endParaRPr lang="en-GB" dirty="0"/>
          </a:p>
        </p:txBody>
      </p:sp>
      <p:sp>
        <p:nvSpPr>
          <p:cNvPr id="5" name="Text Placeholder 10">
            <a:extLst>
              <a:ext uri="{FF2B5EF4-FFF2-40B4-BE49-F238E27FC236}">
                <a16:creationId xmlns:a16="http://schemas.microsoft.com/office/drawing/2014/main" id="{7BB57CE0-6176-332C-D048-E8F3DBFBC411}"/>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cxnSp>
        <p:nvCxnSpPr>
          <p:cNvPr id="6" name="Straight Connector 5">
            <a:extLst>
              <a:ext uri="{FF2B5EF4-FFF2-40B4-BE49-F238E27FC236}">
                <a16:creationId xmlns:a16="http://schemas.microsoft.com/office/drawing/2014/main" id="{A4627CA5-A353-8337-B8B7-08FD39EAB66D}"/>
              </a:ext>
            </a:extLst>
          </p:cNvPr>
          <p:cNvCxnSpPr>
            <a:cxnSpLocks/>
          </p:cNvCxnSpPr>
          <p:nvPr userDrawn="1"/>
        </p:nvCxnSpPr>
        <p:spPr>
          <a:xfrm>
            <a:off x="8014447"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EA57BB35-8A55-F693-841D-A0618E8ABA7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0" r="100"/>
          <a:stretch>
            <a:fillRect/>
          </a:stretch>
        </p:blipFill>
        <p:spPr>
          <a:xfrm>
            <a:off x="4317023" y="2137614"/>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cxnSp>
        <p:nvCxnSpPr>
          <p:cNvPr id="10" name="Straight Connector 9">
            <a:extLst>
              <a:ext uri="{FF2B5EF4-FFF2-40B4-BE49-F238E27FC236}">
                <a16:creationId xmlns:a16="http://schemas.microsoft.com/office/drawing/2014/main" id="{903BF493-9077-35B1-5C9C-28A179FA2369}"/>
              </a:ext>
            </a:extLst>
          </p:cNvPr>
          <p:cNvCxnSpPr>
            <a:cxnSpLocks/>
          </p:cNvCxnSpPr>
          <p:nvPr userDrawn="1"/>
        </p:nvCxnSpPr>
        <p:spPr>
          <a:xfrm>
            <a:off x="3339303"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Slide Number Placeholder 14">
            <a:extLst>
              <a:ext uri="{FF2B5EF4-FFF2-40B4-BE49-F238E27FC236}">
                <a16:creationId xmlns:a16="http://schemas.microsoft.com/office/drawing/2014/main" id="{F6B76086-C78A-C0EC-E942-F99C0083FF77}"/>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
        <p:nvSpPr>
          <p:cNvPr id="16" name="TextBox 15">
            <a:extLst>
              <a:ext uri="{FF2B5EF4-FFF2-40B4-BE49-F238E27FC236}">
                <a16:creationId xmlns:a16="http://schemas.microsoft.com/office/drawing/2014/main" id="{9BD1F770-88E5-C7E4-DC26-67989A474CAB}"/>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custDataLst>
      <p:tags r:id="rId1"/>
    </p:custDataLst>
    <p:extLst>
      <p:ext uri="{BB962C8B-B14F-4D97-AF65-F5344CB8AC3E}">
        <p14:creationId xmlns:p14="http://schemas.microsoft.com/office/powerpoint/2010/main" val="37912537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Break B - Gradient">
    <p:bg>
      <p:bgPr>
        <a:solidFill>
          <a:srgbClr val="11273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2D0FF6-CE42-959B-EA10-190EBF872B70}"/>
              </a:ext>
            </a:extLst>
          </p:cNvPr>
          <p:cNvPicPr>
            <a:picLocks noChangeAspect="1"/>
          </p:cNvPicPr>
          <p:nvPr userDrawn="1"/>
        </p:nvPicPr>
        <p:blipFill>
          <a:blip r:embed="rId2"/>
          <a:stretch>
            <a:fillRect/>
          </a:stretch>
        </p:blipFill>
        <p:spPr>
          <a:xfrm>
            <a:off x="0" y="0"/>
            <a:ext cx="12204026" cy="6858000"/>
          </a:xfrm>
          <a:prstGeom prst="rect">
            <a:avLst/>
          </a:prstGeom>
        </p:spPr>
      </p:pic>
      <p:sp>
        <p:nvSpPr>
          <p:cNvPr id="6" name="Rectangle 5">
            <a:extLst>
              <a:ext uri="{FF2B5EF4-FFF2-40B4-BE49-F238E27FC236}">
                <a16:creationId xmlns:a16="http://schemas.microsoft.com/office/drawing/2014/main" id="{2CCD97B7-A79C-AB7C-A049-D780DF162EB4}"/>
              </a:ext>
            </a:extLst>
          </p:cNvPr>
          <p:cNvSpPr/>
          <p:nvPr userDrawn="1"/>
        </p:nvSpPr>
        <p:spPr>
          <a:xfrm>
            <a:off x="-12026" y="-9397"/>
            <a:ext cx="12204026" cy="6876795"/>
          </a:xfrm>
          <a:prstGeom prst="rect">
            <a:avLst/>
          </a:prstGeom>
          <a:gradFill flip="none" rotWithShape="1">
            <a:gsLst>
              <a:gs pos="0">
                <a:srgbClr val="11273F">
                  <a:alpha val="92000"/>
                </a:srgbClr>
              </a:gs>
              <a:gs pos="100000">
                <a:srgbClr val="007097">
                  <a:lumMod val="94882"/>
                  <a:alpha val="76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0A382D85-3E5B-4AED-9FDA-3940711DFA59}"/>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cxnSp>
        <p:nvCxnSpPr>
          <p:cNvPr id="8" name="Straight Connector 7">
            <a:extLst>
              <a:ext uri="{FF2B5EF4-FFF2-40B4-BE49-F238E27FC236}">
                <a16:creationId xmlns:a16="http://schemas.microsoft.com/office/drawing/2014/main" id="{B9C9EF88-5918-A61A-2D0F-EA3F83C60585}"/>
              </a:ext>
            </a:extLst>
          </p:cNvPr>
          <p:cNvCxnSpPr>
            <a:cxnSpLocks/>
          </p:cNvCxnSpPr>
          <p:nvPr userDrawn="1"/>
        </p:nvCxnSpPr>
        <p:spPr>
          <a:xfrm>
            <a:off x="8014447"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A4F01F10-ACC7-7F31-0722-E8565616384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00" r="100"/>
          <a:stretch>
            <a:fillRect/>
          </a:stretch>
        </p:blipFill>
        <p:spPr>
          <a:xfrm>
            <a:off x="4317023" y="2137614"/>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cxnSp>
        <p:nvCxnSpPr>
          <p:cNvPr id="12" name="Straight Connector 11">
            <a:extLst>
              <a:ext uri="{FF2B5EF4-FFF2-40B4-BE49-F238E27FC236}">
                <a16:creationId xmlns:a16="http://schemas.microsoft.com/office/drawing/2014/main" id="{6811302E-2B1F-ED09-F6F7-BF9276D6899D}"/>
              </a:ext>
            </a:extLst>
          </p:cNvPr>
          <p:cNvCxnSpPr>
            <a:cxnSpLocks/>
          </p:cNvCxnSpPr>
          <p:nvPr userDrawn="1"/>
        </p:nvCxnSpPr>
        <p:spPr>
          <a:xfrm>
            <a:off x="3339303"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3829879-11F8-2D8A-645A-DB4990D96B1F}"/>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10" name="Slide Number Placeholder 9">
            <a:extLst>
              <a:ext uri="{FF2B5EF4-FFF2-40B4-BE49-F238E27FC236}">
                <a16:creationId xmlns:a16="http://schemas.microsoft.com/office/drawing/2014/main" id="{DA287CDE-F7D8-48E2-66BF-16D269C6254D}"/>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16360704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Break C - Ligh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14922" y="2654257"/>
            <a:ext cx="5000815" cy="886255"/>
          </a:xfrm>
        </p:spPr>
        <p:txBody>
          <a:bodyPr anchor="b">
            <a:normAutofit/>
          </a:bodyPr>
          <a:lstStyle>
            <a:lvl1pPr>
              <a:defRPr sz="3200" cap="none" baseline="0">
                <a:solidFill>
                  <a:schemeClr val="tx2"/>
                </a:solidFill>
                <a:latin typeface="+mj-lt"/>
              </a:defRPr>
            </a:lvl1pPr>
          </a:lstStyle>
          <a:p>
            <a:r>
              <a:rPr lang="en-US" dirty="0"/>
              <a:t>INSERT SECTION TITLE, THREE LINES MAX</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14922" y="3797130"/>
            <a:ext cx="5000816" cy="736343"/>
          </a:xfrm>
          <a:noFill/>
        </p:spPr>
        <p:txBody>
          <a:bodyPr wrap="square" rtlCol="0">
            <a:noAutofit/>
          </a:bodyPr>
          <a:lstStyle>
            <a:lvl1pPr marL="0" indent="0">
              <a:buNone/>
              <a:defRPr lang="en-US" spc="0" smtClean="0">
                <a:solidFill>
                  <a:schemeClr val="tx2"/>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sp>
        <p:nvSpPr>
          <p:cNvPr id="15" name="Picture Placeholder 14">
            <a:extLst>
              <a:ext uri="{FF2B5EF4-FFF2-40B4-BE49-F238E27FC236}">
                <a16:creationId xmlns:a16="http://schemas.microsoft.com/office/drawing/2014/main" id="{2EF9FB52-0C75-1B89-1DEE-665F6D08EBC9}"/>
              </a:ext>
            </a:extLst>
          </p:cNvPr>
          <p:cNvSpPr>
            <a:spLocks noGrp="1"/>
          </p:cNvSpPr>
          <p:nvPr>
            <p:ph type="pic" sz="quarter" idx="12" hasCustomPrompt="1"/>
          </p:nvPr>
        </p:nvSpPr>
        <p:spPr>
          <a:xfrm>
            <a:off x="0" y="0"/>
            <a:ext cx="5943600" cy="6858000"/>
          </a:xfrm>
          <a:custGeom>
            <a:avLst/>
            <a:gdLst>
              <a:gd name="connsiteX0" fmla="*/ 0 w 5943600"/>
              <a:gd name="connsiteY0" fmla="*/ 0 h 6858000"/>
              <a:gd name="connsiteX1" fmla="*/ 4205159 w 5943600"/>
              <a:gd name="connsiteY1" fmla="*/ 0 h 6858000"/>
              <a:gd name="connsiteX2" fmla="*/ 4220317 w 5943600"/>
              <a:gd name="connsiteY2" fmla="*/ 766 h 6858000"/>
              <a:gd name="connsiteX3" fmla="*/ 5943600 w 5943600"/>
              <a:gd name="connsiteY3" fmla="*/ 1910400 h 6858000"/>
              <a:gd name="connsiteX4" fmla="*/ 5943600 w 5943600"/>
              <a:gd name="connsiteY4" fmla="*/ 6858000 h 6858000"/>
              <a:gd name="connsiteX5" fmla="*/ 0 w 59436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600" h="6858000">
                <a:moveTo>
                  <a:pt x="0" y="0"/>
                </a:moveTo>
                <a:lnTo>
                  <a:pt x="4205159" y="0"/>
                </a:lnTo>
                <a:lnTo>
                  <a:pt x="4220317" y="766"/>
                </a:lnTo>
                <a:cubicBezTo>
                  <a:pt x="5188259" y="99065"/>
                  <a:pt x="5943600" y="916524"/>
                  <a:pt x="5943600" y="1910400"/>
                </a:cubicBezTo>
                <a:lnTo>
                  <a:pt x="5943600" y="6858000"/>
                </a:lnTo>
                <a:lnTo>
                  <a:pt x="0" y="6858000"/>
                </a:ln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lIns="1080000" tIns="0" rIns="1080000" bIns="1440000" anchor="ctr">
            <a:noAutofit/>
          </a:bodyPr>
          <a:lstStyle>
            <a:lvl1pPr marL="0" marR="0" indent="0" algn="ctr" defTabSz="914400" rtl="0" eaLnBrk="1" fontAlgn="auto" latinLnBrk="0" hangingPunct="1">
              <a:lnSpc>
                <a:spcPct val="90000"/>
              </a:lnSpc>
              <a:spcBef>
                <a:spcPts val="1000"/>
              </a:spcBef>
              <a:spcAft>
                <a:spcPts val="0"/>
              </a:spcAft>
              <a:buClrTx/>
              <a:buSzTx/>
              <a:buFont typeface="+mj-lt"/>
              <a:buNone/>
              <a:tabLst/>
              <a:defRPr>
                <a:solidFill>
                  <a:schemeClr val="bg1"/>
                </a:solidFill>
                <a:highlight>
                  <a:srgbClr val="000000"/>
                </a:highlight>
              </a:defRPr>
            </a:lvl1pPr>
          </a:lstStyle>
          <a:p>
            <a:pPr marL="342900" marR="0" lvl="0" indent="-342900" algn="ctr" defTabSz="914400" rtl="0" eaLnBrk="1" fontAlgn="auto" latinLnBrk="0" hangingPunct="1">
              <a:lnSpc>
                <a:spcPct val="90000"/>
              </a:lnSpc>
              <a:spcBef>
                <a:spcPts val="1000"/>
              </a:spcBef>
              <a:spcAft>
                <a:spcPts val="0"/>
              </a:spcAft>
              <a:buClrTx/>
              <a:buSzTx/>
              <a:tabLst/>
              <a:defRPr/>
            </a:pPr>
            <a:r>
              <a:rPr lang="en-US"/>
              <a:t>Click icon to replace image, or leave to use current image</a:t>
            </a:r>
          </a:p>
        </p:txBody>
      </p:sp>
      <p:sp>
        <p:nvSpPr>
          <p:cNvPr id="5" name="Text Placeholder 16">
            <a:extLst>
              <a:ext uri="{FF2B5EF4-FFF2-40B4-BE49-F238E27FC236}">
                <a16:creationId xmlns:a16="http://schemas.microsoft.com/office/drawing/2014/main" id="{5D473A6D-2D0A-4646-8235-AEAD8F8C46D5}"/>
              </a:ext>
            </a:extLst>
          </p:cNvPr>
          <p:cNvSpPr>
            <a:spLocks noGrp="1"/>
          </p:cNvSpPr>
          <p:nvPr>
            <p:ph type="body" sz="quarter" idx="10" hasCustomPrompt="1"/>
          </p:nvPr>
        </p:nvSpPr>
        <p:spPr>
          <a:xfrm>
            <a:off x="6131859" y="452540"/>
            <a:ext cx="3245295" cy="130166"/>
          </a:xfrm>
        </p:spPr>
        <p:txBody>
          <a:bodyPr>
            <a:normAutofit/>
          </a:bodyPr>
          <a:lstStyle>
            <a:lvl1pPr marL="0" indent="0" algn="r">
              <a:buNone/>
              <a:defRPr sz="1100" cap="all" spc="300" baseline="0">
                <a:solidFill>
                  <a:schemeClr val="tx2"/>
                </a:solidFill>
              </a:defRPr>
            </a:lvl1pPr>
          </a:lstStyle>
          <a:p>
            <a:pPr lvl="0"/>
            <a:r>
              <a:rPr lang="en-US" dirty="0"/>
              <a:t>Insert presentation title</a:t>
            </a:r>
            <a:endParaRPr lang="en-GB" dirty="0"/>
          </a:p>
        </p:txBody>
      </p:sp>
      <p:sp>
        <p:nvSpPr>
          <p:cNvPr id="12" name="Slide Number Placeholder 11">
            <a:extLst>
              <a:ext uri="{FF2B5EF4-FFF2-40B4-BE49-F238E27FC236}">
                <a16:creationId xmlns:a16="http://schemas.microsoft.com/office/drawing/2014/main" id="{E9A5BE68-38B4-55FA-67BC-794BA7907A91}"/>
              </a:ext>
            </a:extLst>
          </p:cNvPr>
          <p:cNvSpPr>
            <a:spLocks noGrp="1"/>
          </p:cNvSpPr>
          <p:nvPr>
            <p:ph type="sldNum" sz="quarter" idx="15"/>
          </p:nvPr>
        </p:nvSpPr>
        <p:spPr/>
        <p:txBody>
          <a:bodyPr/>
          <a:lstStyle/>
          <a:p>
            <a:pPr defTabSz="457200"/>
            <a:fld id="{97180416-7FB7-4FA9-9E98-668C4F1260E5}" type="slidenum">
              <a:rPr lang="en-GB" smtClean="0"/>
              <a:pPr defTabSz="457200"/>
              <a:t>‹#›</a:t>
            </a:fld>
            <a:endParaRPr lang="en-GB"/>
          </a:p>
        </p:txBody>
      </p:sp>
      <p:sp>
        <p:nvSpPr>
          <p:cNvPr id="13" name="TextBox 12">
            <a:extLst>
              <a:ext uri="{FF2B5EF4-FFF2-40B4-BE49-F238E27FC236}">
                <a16:creationId xmlns:a16="http://schemas.microsoft.com/office/drawing/2014/main" id="{4BEA1E97-F005-B013-7D25-89D8705A0B51}"/>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pic>
        <p:nvPicPr>
          <p:cNvPr id="3" name="Graphic 2">
            <a:extLst>
              <a:ext uri="{FF2B5EF4-FFF2-40B4-BE49-F238E27FC236}">
                <a16:creationId xmlns:a16="http://schemas.microsoft.com/office/drawing/2014/main" id="{E91734BB-977B-41AB-CC2C-9BE186AC07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5" r="75"/>
          <a:stretch>
            <a:fillRect/>
          </a:stretch>
        </p:blipFill>
        <p:spPr>
          <a:xfrm>
            <a:off x="9749307" y="285281"/>
            <a:ext cx="1866431" cy="314425"/>
          </a:xfrm>
          <a:prstGeom prst="rect">
            <a:avLst/>
          </a:prstGeom>
        </p:spPr>
      </p:pic>
    </p:spTree>
    <p:custDataLst>
      <p:tags r:id="rId1"/>
    </p:custDataLst>
    <p:extLst>
      <p:ext uri="{BB962C8B-B14F-4D97-AF65-F5344CB8AC3E}">
        <p14:creationId xmlns:p14="http://schemas.microsoft.com/office/powerpoint/2010/main" val="34327298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Break C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788208" y="3131504"/>
            <a:ext cx="3707730" cy="886255"/>
          </a:xfrm>
        </p:spPr>
        <p:txBody>
          <a:bodyPr anchor="t">
            <a:normAutofit/>
          </a:bodyPr>
          <a:lstStyle>
            <a:lvl1pPr>
              <a:defRPr sz="3200" cap="none" baseline="0">
                <a:solidFill>
                  <a:schemeClr val="bg1"/>
                </a:solidFill>
                <a:latin typeface="+mj-lt"/>
              </a:defRPr>
            </a:lvl1pPr>
          </a:lstStyle>
          <a:p>
            <a:r>
              <a:rPr lang="en-US" dirty="0"/>
              <a:t>INSERT TITLE, TWO LINES MAX</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788208" y="4294254"/>
            <a:ext cx="3677712" cy="736343"/>
          </a:xfrm>
          <a:noFill/>
        </p:spPr>
        <p:txBody>
          <a:bodyPr wrap="square" rtlCol="0">
            <a:noAutofit/>
          </a:bodyPr>
          <a:lstStyle>
            <a:lvl1pPr marL="0" indent="0">
              <a:buNone/>
              <a:defRPr lang="en-US" spc="0" smtClean="0">
                <a:solidFill>
                  <a:schemeClr val="accent3"/>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pic>
        <p:nvPicPr>
          <p:cNvPr id="3" name="Graphic 2">
            <a:extLst>
              <a:ext uri="{FF2B5EF4-FFF2-40B4-BE49-F238E27FC236}">
                <a16:creationId xmlns:a16="http://schemas.microsoft.com/office/drawing/2014/main" id="{0650522B-4B7F-C56E-1048-7832C60E61D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5" r="75"/>
          <a:stretch>
            <a:fillRect/>
          </a:stretch>
        </p:blipFill>
        <p:spPr>
          <a:xfrm>
            <a:off x="603013" y="353283"/>
            <a:ext cx="3545704" cy="597321"/>
          </a:xfrm>
          <a:custGeom>
            <a:avLst/>
            <a:gdLst>
              <a:gd name="connsiteX0" fmla="*/ 0 w 3545704"/>
              <a:gd name="connsiteY0" fmla="*/ 0 h 597321"/>
              <a:gd name="connsiteX1" fmla="*/ 3545704 w 3545704"/>
              <a:gd name="connsiteY1" fmla="*/ 0 h 597321"/>
              <a:gd name="connsiteX2" fmla="*/ 3545704 w 3545704"/>
              <a:gd name="connsiteY2" fmla="*/ 597321 h 597321"/>
              <a:gd name="connsiteX3" fmla="*/ 0 w 3545704"/>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5704" h="597321">
                <a:moveTo>
                  <a:pt x="0" y="0"/>
                </a:moveTo>
                <a:lnTo>
                  <a:pt x="3545704" y="0"/>
                </a:lnTo>
                <a:lnTo>
                  <a:pt x="3545704" y="597321"/>
                </a:lnTo>
                <a:lnTo>
                  <a:pt x="0" y="597321"/>
                </a:lnTo>
                <a:close/>
              </a:path>
            </a:pathLst>
          </a:custGeom>
        </p:spPr>
      </p:pic>
      <p:cxnSp>
        <p:nvCxnSpPr>
          <p:cNvPr id="5" name="Straight Connector 4">
            <a:extLst>
              <a:ext uri="{FF2B5EF4-FFF2-40B4-BE49-F238E27FC236}">
                <a16:creationId xmlns:a16="http://schemas.microsoft.com/office/drawing/2014/main" id="{AAC37178-CF1C-34F0-85A3-6A7C41A99646}"/>
              </a:ext>
            </a:extLst>
          </p:cNvPr>
          <p:cNvCxnSpPr>
            <a:cxnSpLocks/>
          </p:cNvCxnSpPr>
          <p:nvPr userDrawn="1"/>
        </p:nvCxnSpPr>
        <p:spPr>
          <a:xfrm>
            <a:off x="588710" y="3097385"/>
            <a:ext cx="0" cy="920375"/>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35" name="Picture Placeholder 34">
            <a:extLst>
              <a:ext uri="{FF2B5EF4-FFF2-40B4-BE49-F238E27FC236}">
                <a16:creationId xmlns:a16="http://schemas.microsoft.com/office/drawing/2014/main" id="{776AA3D1-6647-156D-66B7-8E15BCE8C922}"/>
              </a:ext>
            </a:extLst>
          </p:cNvPr>
          <p:cNvSpPr>
            <a:spLocks noGrp="1"/>
          </p:cNvSpPr>
          <p:nvPr>
            <p:ph type="pic" sz="quarter" idx="12" hasCustomPrompt="1"/>
          </p:nvPr>
        </p:nvSpPr>
        <p:spPr>
          <a:xfrm>
            <a:off x="5451070" y="-6604"/>
            <a:ext cx="6740930" cy="6864604"/>
          </a:xfrm>
          <a:custGeom>
            <a:avLst/>
            <a:gdLst>
              <a:gd name="connsiteX0" fmla="*/ 0 w 6740930"/>
              <a:gd name="connsiteY0" fmla="*/ 0 h 6864604"/>
              <a:gd name="connsiteX1" fmla="*/ 6740930 w 6740930"/>
              <a:gd name="connsiteY1" fmla="*/ 0 h 6864604"/>
              <a:gd name="connsiteX2" fmla="*/ 6740930 w 6740930"/>
              <a:gd name="connsiteY2" fmla="*/ 6864604 h 6864604"/>
              <a:gd name="connsiteX3" fmla="*/ 0 w 6740930"/>
              <a:gd name="connsiteY3" fmla="*/ 6864604 h 6864604"/>
              <a:gd name="connsiteX4" fmla="*/ 0 w 6740930"/>
              <a:gd name="connsiteY4" fmla="*/ 2217130 h 6864604"/>
              <a:gd name="connsiteX5" fmla="*/ 2210526 w 6740930"/>
              <a:gd name="connsiteY5" fmla="*/ 6604 h 6864604"/>
              <a:gd name="connsiteX6" fmla="*/ 0 w 6740930"/>
              <a:gd name="connsiteY6" fmla="*/ 6604 h 686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0930" h="6864604">
                <a:moveTo>
                  <a:pt x="0" y="0"/>
                </a:moveTo>
                <a:lnTo>
                  <a:pt x="6740930" y="0"/>
                </a:lnTo>
                <a:lnTo>
                  <a:pt x="6740930" y="6864604"/>
                </a:lnTo>
                <a:lnTo>
                  <a:pt x="0" y="6864604"/>
                </a:lnTo>
                <a:lnTo>
                  <a:pt x="0" y="2217130"/>
                </a:lnTo>
                <a:cubicBezTo>
                  <a:pt x="0" y="996290"/>
                  <a:pt x="989686" y="6604"/>
                  <a:pt x="2210526" y="6604"/>
                </a:cubicBezTo>
                <a:lnTo>
                  <a:pt x="0" y="6604"/>
                </a:lnTo>
                <a:close/>
              </a:path>
            </a:pathLst>
          </a:custGeom>
          <a:blipFill dpi="0" rotWithShape="1">
            <a:blip r:embed="rId4">
              <a:extLst>
                <a:ext uri="{28A0092B-C50C-407E-A947-70E740481C1C}">
                  <a14:useLocalDpi xmlns:a14="http://schemas.microsoft.com/office/drawing/2010/main" val="0"/>
                </a:ext>
              </a:extLst>
            </a:blip>
            <a:srcRect/>
            <a:stretch>
              <a:fillRect/>
            </a:stretch>
          </a:blipFill>
        </p:spPr>
        <p:txBody>
          <a:bodyPr wrap="square" lIns="1440000" rIns="1440000" bIns="1440000" anchor="ctr">
            <a:noAutofit/>
          </a:bodyPr>
          <a:lstStyle>
            <a:lvl1pPr marL="0" indent="0" algn="ctr">
              <a:buNone/>
              <a:defRPr>
                <a:solidFill>
                  <a:schemeClr val="bg1"/>
                </a:solidFill>
                <a:highlight>
                  <a:srgbClr val="000000"/>
                </a:highlight>
              </a:defRPr>
            </a:lvl1pPr>
          </a:lstStyle>
          <a:p>
            <a:r>
              <a:rPr lang="en-US"/>
              <a:t>Click icon to replace image, or leave to use current image</a:t>
            </a:r>
          </a:p>
        </p:txBody>
      </p:sp>
      <p:sp>
        <p:nvSpPr>
          <p:cNvPr id="6" name="Slide Number Placeholder 5">
            <a:extLst>
              <a:ext uri="{FF2B5EF4-FFF2-40B4-BE49-F238E27FC236}">
                <a16:creationId xmlns:a16="http://schemas.microsoft.com/office/drawing/2014/main" id="{952B2EA3-1E9E-A915-16A5-37D106481D68}"/>
              </a:ext>
            </a:extLst>
          </p:cNvPr>
          <p:cNvSpPr>
            <a:spLocks noGrp="1"/>
          </p:cNvSpPr>
          <p:nvPr>
            <p:ph type="sldNum" sz="quarter" idx="15"/>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
        <p:nvSpPr>
          <p:cNvPr id="7" name="TextBox 6">
            <a:extLst>
              <a:ext uri="{FF2B5EF4-FFF2-40B4-BE49-F238E27FC236}">
                <a16:creationId xmlns:a16="http://schemas.microsoft.com/office/drawing/2014/main" id="{82F928FA-CC17-1802-1922-E7D2752A0B2A}"/>
              </a:ext>
            </a:extLst>
          </p:cNvPr>
          <p:cNvSpPr txBox="1"/>
          <p:nvPr userDrawn="1"/>
        </p:nvSpPr>
        <p:spPr>
          <a:xfrm>
            <a:off x="393342" y="6437059"/>
            <a:ext cx="2573152" cy="307777"/>
          </a:xfrm>
          <a:prstGeom prst="rect">
            <a:avLst/>
          </a:prstGeom>
          <a:noFill/>
        </p:spPr>
        <p:txBody>
          <a:bodyPr wrap="square" rtlCol="0">
            <a:spAutoFit/>
          </a:bodyPr>
          <a:lstStyle/>
          <a:p>
            <a:pPr algn="r">
              <a:defRPr/>
            </a:pPr>
            <a:r>
              <a:rPr kumimoji="0" lang="en-US" sz="700" u="none" strike="noStrike" kern="1200" cap="none" normalizeH="0" baseline="0" noProof="0" dirty="0">
                <a:ln>
                  <a:noFill/>
                </a:ln>
                <a:solidFill>
                  <a:schemeClr val="bg1"/>
                </a:solidFill>
                <a:effectLst/>
                <a:uLnTx/>
                <a:uFillTx/>
                <a:latin typeface="Poppins" pitchFamily="2" charset="77"/>
                <a:ea typeface="Poppins" panose="00000500000000000000" pitchFamily="2" charset="0"/>
                <a:cs typeface="Poppins" pitchFamily="2" charset="77"/>
              </a:rPr>
              <a:t>©</a:t>
            </a:r>
            <a:r>
              <a:rPr lang="en-US" sz="700" dirty="0">
                <a:solidFill>
                  <a:schemeClr val="bg1"/>
                </a:solidFill>
                <a:latin typeface="Poppins" pitchFamily="2" charset="77"/>
                <a:ea typeface="Poppins" panose="00000500000000000000" pitchFamily="2" charset="0"/>
                <a:cs typeface="Poppins" pitchFamily="2" charset="77"/>
              </a:rPr>
              <a:t>TEXAS ONCOLOGY PROPRIETARY AND CONFIDENTIAL</a:t>
            </a:r>
            <a:endParaRPr lang="en-US" sz="600" dirty="0">
              <a:solidFill>
                <a:schemeClr val="bg1"/>
              </a:solidFill>
              <a:latin typeface="Poppins" pitchFamily="2" charset="77"/>
              <a:ea typeface="Poppins" panose="00000500000000000000" pitchFamily="2" charset="0"/>
              <a:cs typeface="Poppins" pitchFamily="2" charset="77"/>
            </a:endParaRPr>
          </a:p>
          <a:p>
            <a:pPr algn="r">
              <a:defRPr/>
            </a:pPr>
            <a:endParaRPr kumimoji="0" lang="en-US" sz="700" u="none" strike="noStrike" kern="1200" cap="none" spc="300" normalizeH="0" baseline="0" noProof="0" dirty="0">
              <a:ln>
                <a:noFill/>
              </a:ln>
              <a:solidFill>
                <a:schemeClr val="bg1"/>
              </a:solidFill>
              <a:effectLst/>
              <a:uLnTx/>
              <a:uFillTx/>
              <a:latin typeface="Poppins" pitchFamily="2" charset="77"/>
              <a:ea typeface="Poppins" panose="00000500000000000000" pitchFamily="2" charset="0"/>
              <a:cs typeface="Poppins" pitchFamily="2" charset="77"/>
            </a:endParaRPr>
          </a:p>
        </p:txBody>
      </p:sp>
    </p:spTree>
    <p:extLst>
      <p:ext uri="{BB962C8B-B14F-4D97-AF65-F5344CB8AC3E}">
        <p14:creationId xmlns:p14="http://schemas.microsoft.com/office/powerpoint/2010/main" val="32964867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Break C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14922" y="2654257"/>
            <a:ext cx="5000815" cy="886255"/>
          </a:xfrm>
        </p:spPr>
        <p:txBody>
          <a:bodyPr anchor="b">
            <a:normAutofit/>
          </a:bodyPr>
          <a:lstStyle>
            <a:lvl1pPr>
              <a:defRPr sz="3200" cap="none" baseline="0">
                <a:solidFill>
                  <a:schemeClr val="bg1"/>
                </a:solidFill>
                <a:latin typeface="+mj-lt"/>
              </a:defRPr>
            </a:lvl1pPr>
          </a:lstStyle>
          <a:p>
            <a:r>
              <a:rPr lang="en-US" dirty="0"/>
              <a:t>INSERT SECTION TITLE, THREE LINES MAX</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14922" y="3797130"/>
            <a:ext cx="5000816" cy="736343"/>
          </a:xfrm>
          <a:noFill/>
        </p:spPr>
        <p:txBody>
          <a:bodyPr wrap="square" rtlCol="0">
            <a:noAutofit/>
          </a:bodyPr>
          <a:lstStyle>
            <a:lvl1pPr marL="0" indent="0">
              <a:buNone/>
              <a:defRPr lang="en-US" spc="0" smtClean="0">
                <a:solidFill>
                  <a:schemeClr val="bg1"/>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sp>
        <p:nvSpPr>
          <p:cNvPr id="15" name="Picture Placeholder 14">
            <a:extLst>
              <a:ext uri="{FF2B5EF4-FFF2-40B4-BE49-F238E27FC236}">
                <a16:creationId xmlns:a16="http://schemas.microsoft.com/office/drawing/2014/main" id="{2EF9FB52-0C75-1B89-1DEE-665F6D08EBC9}"/>
              </a:ext>
            </a:extLst>
          </p:cNvPr>
          <p:cNvSpPr>
            <a:spLocks noGrp="1"/>
          </p:cNvSpPr>
          <p:nvPr>
            <p:ph type="pic" sz="quarter" idx="12" hasCustomPrompt="1"/>
          </p:nvPr>
        </p:nvSpPr>
        <p:spPr>
          <a:xfrm>
            <a:off x="0" y="0"/>
            <a:ext cx="5943600" cy="6858000"/>
          </a:xfrm>
          <a:custGeom>
            <a:avLst/>
            <a:gdLst>
              <a:gd name="connsiteX0" fmla="*/ 0 w 5943600"/>
              <a:gd name="connsiteY0" fmla="*/ 0 h 6858000"/>
              <a:gd name="connsiteX1" fmla="*/ 4205159 w 5943600"/>
              <a:gd name="connsiteY1" fmla="*/ 0 h 6858000"/>
              <a:gd name="connsiteX2" fmla="*/ 4220317 w 5943600"/>
              <a:gd name="connsiteY2" fmla="*/ 766 h 6858000"/>
              <a:gd name="connsiteX3" fmla="*/ 5943600 w 5943600"/>
              <a:gd name="connsiteY3" fmla="*/ 1910400 h 6858000"/>
              <a:gd name="connsiteX4" fmla="*/ 5943600 w 5943600"/>
              <a:gd name="connsiteY4" fmla="*/ 6858000 h 6858000"/>
              <a:gd name="connsiteX5" fmla="*/ 0 w 59436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600" h="6858000">
                <a:moveTo>
                  <a:pt x="0" y="0"/>
                </a:moveTo>
                <a:lnTo>
                  <a:pt x="4205159" y="0"/>
                </a:lnTo>
                <a:lnTo>
                  <a:pt x="4220317" y="766"/>
                </a:lnTo>
                <a:cubicBezTo>
                  <a:pt x="5188259" y="99065"/>
                  <a:pt x="5943600" y="916524"/>
                  <a:pt x="5943600" y="1910400"/>
                </a:cubicBezTo>
                <a:lnTo>
                  <a:pt x="5943600" y="6858000"/>
                </a:lnTo>
                <a:lnTo>
                  <a:pt x="0" y="6858000"/>
                </a:lnTo>
                <a:close/>
              </a:path>
            </a:pathLst>
          </a:custGeom>
          <a:blipFill>
            <a:blip r:embed="rId2">
              <a:extLst>
                <a:ext uri="{28A0092B-C50C-407E-A947-70E740481C1C}">
                  <a14:useLocalDpi xmlns:a14="http://schemas.microsoft.com/office/drawing/2010/main" val="0"/>
                </a:ext>
              </a:extLst>
            </a:blip>
            <a:stretch>
              <a:fillRect t="-741" r="-1368"/>
            </a:stretch>
          </a:blipFill>
        </p:spPr>
        <p:txBody>
          <a:bodyPr wrap="square" lIns="1080000" tIns="0" rIns="1080000" bIns="1440000" anchor="ctr">
            <a:noAutofit/>
          </a:bodyPr>
          <a:lstStyle>
            <a:lvl1pPr marL="0" marR="0" indent="0" algn="ctr" defTabSz="914400" rtl="0" eaLnBrk="1" fontAlgn="auto" latinLnBrk="0" hangingPunct="1">
              <a:lnSpc>
                <a:spcPct val="90000"/>
              </a:lnSpc>
              <a:spcBef>
                <a:spcPts val="1000"/>
              </a:spcBef>
              <a:spcAft>
                <a:spcPts val="0"/>
              </a:spcAft>
              <a:buClrTx/>
              <a:buSzTx/>
              <a:buFont typeface="+mj-lt"/>
              <a:buNone/>
              <a:tabLst/>
              <a:defRPr>
                <a:solidFill>
                  <a:schemeClr val="bg1"/>
                </a:solidFill>
                <a:highlight>
                  <a:srgbClr val="000000"/>
                </a:highlight>
              </a:defRPr>
            </a:lvl1pPr>
          </a:lstStyle>
          <a:p>
            <a:pPr marL="342900" marR="0" lvl="0" indent="-342900" algn="ctr" defTabSz="914400" rtl="0" eaLnBrk="1" fontAlgn="auto" latinLnBrk="0" hangingPunct="1">
              <a:lnSpc>
                <a:spcPct val="90000"/>
              </a:lnSpc>
              <a:spcBef>
                <a:spcPts val="1000"/>
              </a:spcBef>
              <a:spcAft>
                <a:spcPts val="0"/>
              </a:spcAft>
              <a:buClrTx/>
              <a:buSzTx/>
              <a:tabLst/>
              <a:defRPr/>
            </a:pPr>
            <a:r>
              <a:rPr lang="en-US" dirty="0"/>
              <a:t>Click icon to replace image, or leave to use current image</a:t>
            </a:r>
          </a:p>
        </p:txBody>
      </p:sp>
      <p:sp>
        <p:nvSpPr>
          <p:cNvPr id="4" name="Text Placeholder 16">
            <a:extLst>
              <a:ext uri="{FF2B5EF4-FFF2-40B4-BE49-F238E27FC236}">
                <a16:creationId xmlns:a16="http://schemas.microsoft.com/office/drawing/2014/main" id="{F443CE55-2908-52D8-BA70-A51FC8BC30C2}"/>
              </a:ext>
            </a:extLst>
          </p:cNvPr>
          <p:cNvSpPr>
            <a:spLocks noGrp="1"/>
          </p:cNvSpPr>
          <p:nvPr>
            <p:ph type="body" sz="quarter" idx="10" hasCustomPrompt="1"/>
          </p:nvPr>
        </p:nvSpPr>
        <p:spPr>
          <a:xfrm>
            <a:off x="6131859" y="452540"/>
            <a:ext cx="3245295" cy="130166"/>
          </a:xfrm>
        </p:spPr>
        <p:txBody>
          <a:bodyPr>
            <a:normAutofit/>
          </a:bodyPr>
          <a:lstStyle>
            <a:lvl1pPr marL="0" indent="0" algn="r">
              <a:buNone/>
              <a:defRPr sz="1100" cap="all" spc="300" baseline="0">
                <a:solidFill>
                  <a:schemeClr val="bg1"/>
                </a:solidFill>
              </a:defRPr>
            </a:lvl1pPr>
          </a:lstStyle>
          <a:p>
            <a:pPr lvl="0"/>
            <a:r>
              <a:rPr lang="en-US" dirty="0"/>
              <a:t>Insert presentation title</a:t>
            </a:r>
            <a:endParaRPr lang="en-GB" dirty="0"/>
          </a:p>
        </p:txBody>
      </p:sp>
      <p:pic>
        <p:nvPicPr>
          <p:cNvPr id="3" name="Graphic 2">
            <a:extLst>
              <a:ext uri="{FF2B5EF4-FFF2-40B4-BE49-F238E27FC236}">
                <a16:creationId xmlns:a16="http://schemas.microsoft.com/office/drawing/2014/main" id="{5FC4B1AA-3D1A-DAC9-3751-5FE9ADC44BC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75" r="75"/>
          <a:stretch>
            <a:fillRect/>
          </a:stretch>
        </p:blipFill>
        <p:spPr>
          <a:xfrm>
            <a:off x="9749307" y="285281"/>
            <a:ext cx="1866431" cy="314425"/>
          </a:xfrm>
          <a:custGeom>
            <a:avLst/>
            <a:gdLst>
              <a:gd name="connsiteX0" fmla="*/ 0 w 1866431"/>
              <a:gd name="connsiteY0" fmla="*/ 0 h 314425"/>
              <a:gd name="connsiteX1" fmla="*/ 1866431 w 1866431"/>
              <a:gd name="connsiteY1" fmla="*/ 0 h 314425"/>
              <a:gd name="connsiteX2" fmla="*/ 1866431 w 1866431"/>
              <a:gd name="connsiteY2" fmla="*/ 314425 h 314425"/>
              <a:gd name="connsiteX3" fmla="*/ 0 w 1866431"/>
              <a:gd name="connsiteY3" fmla="*/ 314425 h 314425"/>
            </a:gdLst>
            <a:ahLst/>
            <a:cxnLst>
              <a:cxn ang="0">
                <a:pos x="connsiteX0" y="connsiteY0"/>
              </a:cxn>
              <a:cxn ang="0">
                <a:pos x="connsiteX1" y="connsiteY1"/>
              </a:cxn>
              <a:cxn ang="0">
                <a:pos x="connsiteX2" y="connsiteY2"/>
              </a:cxn>
              <a:cxn ang="0">
                <a:pos x="connsiteX3" y="connsiteY3"/>
              </a:cxn>
            </a:cxnLst>
            <a:rect l="l" t="t" r="r" b="b"/>
            <a:pathLst>
              <a:path w="1866431" h="314425">
                <a:moveTo>
                  <a:pt x="0" y="0"/>
                </a:moveTo>
                <a:lnTo>
                  <a:pt x="1866431" y="0"/>
                </a:lnTo>
                <a:lnTo>
                  <a:pt x="1866431" y="314425"/>
                </a:lnTo>
                <a:lnTo>
                  <a:pt x="0" y="314425"/>
                </a:lnTo>
                <a:close/>
              </a:path>
            </a:pathLst>
          </a:custGeom>
        </p:spPr>
      </p:pic>
      <p:sp>
        <p:nvSpPr>
          <p:cNvPr id="10" name="TextBox 9">
            <a:extLst>
              <a:ext uri="{FF2B5EF4-FFF2-40B4-BE49-F238E27FC236}">
                <a16:creationId xmlns:a16="http://schemas.microsoft.com/office/drawing/2014/main" id="{00F843A4-886B-D48A-014C-6CE94F71238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13" name="Slide Number Placeholder 12">
            <a:extLst>
              <a:ext uri="{FF2B5EF4-FFF2-40B4-BE49-F238E27FC236}">
                <a16:creationId xmlns:a16="http://schemas.microsoft.com/office/drawing/2014/main" id="{66C0E1A9-1BF5-5866-E1F5-A5DA97E0026C}"/>
              </a:ext>
            </a:extLst>
          </p:cNvPr>
          <p:cNvSpPr>
            <a:spLocks noGrp="1"/>
          </p:cNvSpPr>
          <p:nvPr>
            <p:ph type="sldNum" sz="quarter" idx="15"/>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17524783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hf hdr="0" ftr="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Subtitl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lvl1pPr>
          </a:lstStyle>
          <a:p>
            <a:r>
              <a:rPr lang="en-US" dirty="0"/>
              <a:t>Insert title, one line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p>
            <a:fld id="{97180416-7FB7-4FA9-9E98-668C4F1260E5}" type="slidenum">
              <a:rPr lang="en-GB" smtClean="0"/>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5C695A37-7A15-CE59-31DA-784B5569CFD9}"/>
              </a:ext>
            </a:extLst>
          </p:cNvPr>
          <p:cNvGrpSpPr/>
          <p:nvPr userDrawn="1"/>
        </p:nvGrpSpPr>
        <p:grpSpPr>
          <a:xfrm>
            <a:off x="10218519" y="-1"/>
            <a:ext cx="1973481" cy="591266"/>
            <a:chOff x="10218519" y="-1"/>
            <a:chExt cx="1973481" cy="591266"/>
          </a:xfrm>
        </p:grpSpPr>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5D50226-52DC-BC11-0264-19487D6016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grpSp>
    </p:spTree>
    <p:extLst>
      <p:ext uri="{BB962C8B-B14F-4D97-AF65-F5344CB8AC3E}">
        <p14:creationId xmlns:p14="http://schemas.microsoft.com/office/powerpoint/2010/main" val="8530357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Subtitle - Ligh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lvl1pPr>
          </a:lstStyle>
          <a:p>
            <a:r>
              <a:rPr lang="en-US" dirty="0"/>
              <a:t>Insert title, one line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p>
            <a:fld id="{97180416-7FB7-4FA9-9E98-668C4F1260E5}" type="slidenum">
              <a:rPr lang="en-GB" smtClean="0"/>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5D50226-52DC-BC11-0264-19487D6016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13" name="Content Placeholder 12">
            <a:extLst>
              <a:ext uri="{FF2B5EF4-FFF2-40B4-BE49-F238E27FC236}">
                <a16:creationId xmlns:a16="http://schemas.microsoft.com/office/drawing/2014/main" id="{DFF2E61D-141C-1B80-F976-E19906F6AF19}"/>
              </a:ext>
            </a:extLst>
          </p:cNvPr>
          <p:cNvSpPr>
            <a:spLocks noGrp="1"/>
          </p:cNvSpPr>
          <p:nvPr>
            <p:ph sz="quarter" idx="15"/>
          </p:nvPr>
        </p:nvSpPr>
        <p:spPr>
          <a:xfrm>
            <a:off x="574675" y="1655763"/>
            <a:ext cx="11041063"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642699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Subtitle - Light, 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lvl1pPr>
          </a:lstStyle>
          <a:p>
            <a:r>
              <a:rPr lang="en-US" dirty="0"/>
              <a:t>Insert title, one line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p>
            <a:fld id="{97180416-7FB7-4FA9-9E98-668C4F1260E5}" type="slidenum">
              <a:rPr lang="en-GB" smtClean="0"/>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5D50226-52DC-BC11-0264-19487D6016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15" name="Content Placeholder 14">
            <a:extLst>
              <a:ext uri="{FF2B5EF4-FFF2-40B4-BE49-F238E27FC236}">
                <a16:creationId xmlns:a16="http://schemas.microsoft.com/office/drawing/2014/main" id="{6CE02BDF-750B-76D6-3FCF-D59F34ED2FBE}"/>
              </a:ext>
            </a:extLst>
          </p:cNvPr>
          <p:cNvSpPr>
            <a:spLocks noGrp="1"/>
          </p:cNvSpPr>
          <p:nvPr>
            <p:ph sz="quarter" idx="16"/>
          </p:nvPr>
        </p:nvSpPr>
        <p:spPr>
          <a:xfrm>
            <a:off x="6383335"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14">
            <a:extLst>
              <a:ext uri="{FF2B5EF4-FFF2-40B4-BE49-F238E27FC236}">
                <a16:creationId xmlns:a16="http://schemas.microsoft.com/office/drawing/2014/main" id="{70A4E85E-2181-5256-418E-B3E0351ABF66}"/>
              </a:ext>
            </a:extLst>
          </p:cNvPr>
          <p:cNvSpPr>
            <a:spLocks noGrp="1"/>
          </p:cNvSpPr>
          <p:nvPr>
            <p:ph sz="quarter" idx="17"/>
          </p:nvPr>
        </p:nvSpPr>
        <p:spPr>
          <a:xfrm>
            <a:off x="576484"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69838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D943B9A7-A38A-A8F4-4E95-60C289DC11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Tree>
    <p:extLst>
      <p:ext uri="{BB962C8B-B14F-4D97-AF65-F5344CB8AC3E}">
        <p14:creationId xmlns:p14="http://schemas.microsoft.com/office/powerpoint/2010/main" val="2263253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Navy, one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634E73-F6EE-FCB3-EDA4-99C3F8B69082}"/>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pic>
        <p:nvPicPr>
          <p:cNvPr id="7" name="Graphic 6">
            <a:extLst>
              <a:ext uri="{FF2B5EF4-FFF2-40B4-BE49-F238E27FC236}">
                <a16:creationId xmlns:a16="http://schemas.microsoft.com/office/drawing/2014/main" id="{D943B9A7-A38A-A8F4-4E95-60C289DC11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2">
            <a:extLst>
              <a:ext uri="{FF2B5EF4-FFF2-40B4-BE49-F238E27FC236}">
                <a16:creationId xmlns:a16="http://schemas.microsoft.com/office/drawing/2014/main" id="{DA48475B-9124-6B48-0828-C8804C713BB8}"/>
              </a:ext>
            </a:extLst>
          </p:cNvPr>
          <p:cNvSpPr>
            <a:spLocks noGrp="1"/>
          </p:cNvSpPr>
          <p:nvPr>
            <p:ph sz="quarter" idx="15"/>
          </p:nvPr>
        </p:nvSpPr>
        <p:spPr>
          <a:xfrm>
            <a:off x="574675" y="1655763"/>
            <a:ext cx="11041063"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00828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Navy, two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634E73-F6EE-FCB3-EDA4-99C3F8B69082}"/>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pic>
        <p:nvPicPr>
          <p:cNvPr id="7" name="Graphic 6">
            <a:extLst>
              <a:ext uri="{FF2B5EF4-FFF2-40B4-BE49-F238E27FC236}">
                <a16:creationId xmlns:a16="http://schemas.microsoft.com/office/drawing/2014/main" id="{D943B9A7-A38A-A8F4-4E95-60C289DC11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4">
            <a:extLst>
              <a:ext uri="{FF2B5EF4-FFF2-40B4-BE49-F238E27FC236}">
                <a16:creationId xmlns:a16="http://schemas.microsoft.com/office/drawing/2014/main" id="{1CCC11F8-54EE-305D-C0EB-2E9F0800F5CA}"/>
              </a:ext>
            </a:extLst>
          </p:cNvPr>
          <p:cNvSpPr>
            <a:spLocks noGrp="1"/>
          </p:cNvSpPr>
          <p:nvPr>
            <p:ph sz="quarter" idx="16"/>
          </p:nvPr>
        </p:nvSpPr>
        <p:spPr>
          <a:xfrm>
            <a:off x="6383335"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14">
            <a:extLst>
              <a:ext uri="{FF2B5EF4-FFF2-40B4-BE49-F238E27FC236}">
                <a16:creationId xmlns:a16="http://schemas.microsoft.com/office/drawing/2014/main" id="{1C27EBC0-8EB9-16BA-52FE-080D97A33158}"/>
              </a:ext>
            </a:extLst>
          </p:cNvPr>
          <p:cNvSpPr>
            <a:spLocks noGrp="1"/>
          </p:cNvSpPr>
          <p:nvPr>
            <p:ph sz="quarter" idx="17"/>
          </p:nvPr>
        </p:nvSpPr>
        <p:spPr>
          <a:xfrm>
            <a:off x="576484"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3380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Gradient">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Tree>
    <p:extLst>
      <p:ext uri="{BB962C8B-B14F-4D97-AF65-F5344CB8AC3E}">
        <p14:creationId xmlns:p14="http://schemas.microsoft.com/office/powerpoint/2010/main" val="30519753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Gradient, one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4">
            <a:extLst>
              <a:ext uri="{FF2B5EF4-FFF2-40B4-BE49-F238E27FC236}">
                <a16:creationId xmlns:a16="http://schemas.microsoft.com/office/drawing/2014/main" id="{16D3CC97-C4F4-D2BD-529E-A66AD5D9BDA3}"/>
              </a:ext>
            </a:extLst>
          </p:cNvPr>
          <p:cNvSpPr>
            <a:spLocks noGrp="1"/>
          </p:cNvSpPr>
          <p:nvPr>
            <p:ph sz="quarter" idx="17"/>
          </p:nvPr>
        </p:nvSpPr>
        <p:spPr>
          <a:xfrm>
            <a:off x="576484" y="1655763"/>
            <a:ext cx="11038690"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019431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Gradient, two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6" name="TextBox 5">
            <a:extLst>
              <a:ext uri="{FF2B5EF4-FFF2-40B4-BE49-F238E27FC236}">
                <a16:creationId xmlns:a16="http://schemas.microsoft.com/office/drawing/2014/main" id="{1BF3A430-2D87-044B-DBEE-F0EEC95CEC59}"/>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EF702978-BDBF-4340-D077-AFE766AB6094}"/>
              </a:ext>
            </a:extLst>
          </p:cNvPr>
          <p:cNvSpPr>
            <a:spLocks noGrp="1"/>
          </p:cNvSpPr>
          <p:nvPr>
            <p:ph sz="quarter" idx="16"/>
          </p:nvPr>
        </p:nvSpPr>
        <p:spPr>
          <a:xfrm>
            <a:off x="6383335"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14">
            <a:extLst>
              <a:ext uri="{FF2B5EF4-FFF2-40B4-BE49-F238E27FC236}">
                <a16:creationId xmlns:a16="http://schemas.microsoft.com/office/drawing/2014/main" id="{F9AA003C-290A-0DFF-85E6-7C0B60F907FB}"/>
              </a:ext>
            </a:extLst>
          </p:cNvPr>
          <p:cNvSpPr>
            <a:spLocks noGrp="1"/>
          </p:cNvSpPr>
          <p:nvPr>
            <p:ph sz="quarter" idx="17"/>
          </p:nvPr>
        </p:nvSpPr>
        <p:spPr>
          <a:xfrm>
            <a:off x="576484"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801041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7340139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Light, one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21BB7DB7-EB4F-B435-3B11-7E5F3C617292}"/>
              </a:ext>
            </a:extLst>
          </p:cNvPr>
          <p:cNvSpPr>
            <a:spLocks noGrp="1"/>
          </p:cNvSpPr>
          <p:nvPr>
            <p:ph sz="quarter" idx="15"/>
          </p:nvPr>
        </p:nvSpPr>
        <p:spPr>
          <a:xfrm>
            <a:off x="574675" y="1881188"/>
            <a:ext cx="11041063" cy="4219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774050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Light,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EE494CC5-1310-627F-3E61-637289421ED3}"/>
              </a:ext>
            </a:extLst>
          </p:cNvPr>
          <p:cNvSpPr>
            <a:spLocks noGrp="1"/>
          </p:cNvSpPr>
          <p:nvPr>
            <p:ph sz="quarter" idx="16"/>
          </p:nvPr>
        </p:nvSpPr>
        <p:spPr>
          <a:xfrm>
            <a:off x="6383335" y="1881188"/>
            <a:ext cx="5233989" cy="421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14">
            <a:extLst>
              <a:ext uri="{FF2B5EF4-FFF2-40B4-BE49-F238E27FC236}">
                <a16:creationId xmlns:a16="http://schemas.microsoft.com/office/drawing/2014/main" id="{1D8BFF54-1481-4F72-34A4-BCAFE16E256B}"/>
              </a:ext>
            </a:extLst>
          </p:cNvPr>
          <p:cNvSpPr>
            <a:spLocks noGrp="1"/>
          </p:cNvSpPr>
          <p:nvPr>
            <p:ph sz="quarter" idx="17"/>
          </p:nvPr>
        </p:nvSpPr>
        <p:spPr>
          <a:xfrm>
            <a:off x="576484" y="1881188"/>
            <a:ext cx="5233989" cy="421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57904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16860258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Navy, one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C27A1EFF-04FB-2488-C214-DAA7E60BBD90}"/>
              </a:ext>
            </a:extLst>
          </p:cNvPr>
          <p:cNvSpPr>
            <a:spLocks noGrp="1"/>
          </p:cNvSpPr>
          <p:nvPr>
            <p:ph sz="quarter" idx="15"/>
          </p:nvPr>
        </p:nvSpPr>
        <p:spPr>
          <a:xfrm>
            <a:off x="574675" y="1881188"/>
            <a:ext cx="11041063" cy="42195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149727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Navy, two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FFEB5248-BBCC-C52D-8105-CFD0864A48BF}"/>
              </a:ext>
            </a:extLst>
          </p:cNvPr>
          <p:cNvSpPr>
            <a:spLocks noGrp="1"/>
          </p:cNvSpPr>
          <p:nvPr>
            <p:ph sz="quarter" idx="16"/>
          </p:nvPr>
        </p:nvSpPr>
        <p:spPr>
          <a:xfrm>
            <a:off x="6383335" y="1881187"/>
            <a:ext cx="5233989" cy="4219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14">
            <a:extLst>
              <a:ext uri="{FF2B5EF4-FFF2-40B4-BE49-F238E27FC236}">
                <a16:creationId xmlns:a16="http://schemas.microsoft.com/office/drawing/2014/main" id="{5821712C-E5F3-7FE0-8DF1-89E40FB93926}"/>
              </a:ext>
            </a:extLst>
          </p:cNvPr>
          <p:cNvSpPr>
            <a:spLocks noGrp="1"/>
          </p:cNvSpPr>
          <p:nvPr>
            <p:ph sz="quarter" idx="17"/>
          </p:nvPr>
        </p:nvSpPr>
        <p:spPr>
          <a:xfrm>
            <a:off x="576484" y="1881187"/>
            <a:ext cx="5233989" cy="4219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594653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Gradient">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8267907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Gradient, one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CD494C47-7EB1-778D-8E8D-F9B083D437BE}"/>
              </a:ext>
            </a:extLst>
          </p:cNvPr>
          <p:cNvSpPr>
            <a:spLocks noGrp="1"/>
          </p:cNvSpPr>
          <p:nvPr>
            <p:ph sz="quarter" idx="17"/>
          </p:nvPr>
        </p:nvSpPr>
        <p:spPr>
          <a:xfrm>
            <a:off x="576484" y="1881187"/>
            <a:ext cx="11038690" cy="4219575"/>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99194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Gradient, 2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0759E707-DCA2-463B-B122-8E8FD068FBAD}"/>
              </a:ext>
            </a:extLst>
          </p:cNvPr>
          <p:cNvSpPr>
            <a:spLocks noGrp="1"/>
          </p:cNvSpPr>
          <p:nvPr>
            <p:ph sz="quarter" idx="16"/>
          </p:nvPr>
        </p:nvSpPr>
        <p:spPr>
          <a:xfrm>
            <a:off x="6383335" y="1881187"/>
            <a:ext cx="5233989" cy="4219575"/>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14">
            <a:extLst>
              <a:ext uri="{FF2B5EF4-FFF2-40B4-BE49-F238E27FC236}">
                <a16:creationId xmlns:a16="http://schemas.microsoft.com/office/drawing/2014/main" id="{322BD962-21A8-77EF-A04A-9880A7616B9B}"/>
              </a:ext>
            </a:extLst>
          </p:cNvPr>
          <p:cNvSpPr>
            <a:spLocks noGrp="1"/>
          </p:cNvSpPr>
          <p:nvPr>
            <p:ph sz="quarter" idx="17"/>
          </p:nvPr>
        </p:nvSpPr>
        <p:spPr>
          <a:xfrm>
            <a:off x="574677" y="1881187"/>
            <a:ext cx="5233989" cy="4219575"/>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1162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276298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Light, one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5AADD19D-3364-F0BC-02EE-DAFB7F0746F4}"/>
              </a:ext>
            </a:extLst>
          </p:cNvPr>
          <p:cNvSpPr>
            <a:spLocks noGrp="1"/>
          </p:cNvSpPr>
          <p:nvPr>
            <p:ph sz="quarter" idx="15"/>
          </p:nvPr>
        </p:nvSpPr>
        <p:spPr>
          <a:xfrm>
            <a:off x="574675" y="1655763"/>
            <a:ext cx="11041063"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590470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Light,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92FE8A9E-8CBF-D59B-B346-65321BF9A418}"/>
              </a:ext>
            </a:extLst>
          </p:cNvPr>
          <p:cNvSpPr>
            <a:spLocks noGrp="1"/>
          </p:cNvSpPr>
          <p:nvPr>
            <p:ph sz="quarter" idx="16"/>
          </p:nvPr>
        </p:nvSpPr>
        <p:spPr>
          <a:xfrm>
            <a:off x="6383335"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14">
            <a:extLst>
              <a:ext uri="{FF2B5EF4-FFF2-40B4-BE49-F238E27FC236}">
                <a16:creationId xmlns:a16="http://schemas.microsoft.com/office/drawing/2014/main" id="{E17F7ABF-4844-8057-161C-06B08E8CC677}"/>
              </a:ext>
            </a:extLst>
          </p:cNvPr>
          <p:cNvSpPr>
            <a:spLocks noGrp="1"/>
          </p:cNvSpPr>
          <p:nvPr>
            <p:ph sz="quarter" idx="17"/>
          </p:nvPr>
        </p:nvSpPr>
        <p:spPr>
          <a:xfrm>
            <a:off x="576484"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978885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2779537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Navy, one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F83E2442-000C-E719-A7FC-6417F4851690}"/>
              </a:ext>
            </a:extLst>
          </p:cNvPr>
          <p:cNvSpPr>
            <a:spLocks noGrp="1"/>
          </p:cNvSpPr>
          <p:nvPr>
            <p:ph sz="quarter" idx="15"/>
          </p:nvPr>
        </p:nvSpPr>
        <p:spPr>
          <a:xfrm>
            <a:off x="574675" y="1655763"/>
            <a:ext cx="11041063"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082341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Navy, two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7" name="Content Placeholder 14">
            <a:extLst>
              <a:ext uri="{FF2B5EF4-FFF2-40B4-BE49-F238E27FC236}">
                <a16:creationId xmlns:a16="http://schemas.microsoft.com/office/drawing/2014/main" id="{D24081CE-F9F8-6639-FAB4-C7720220F47A}"/>
              </a:ext>
            </a:extLst>
          </p:cNvPr>
          <p:cNvSpPr>
            <a:spLocks noGrp="1"/>
          </p:cNvSpPr>
          <p:nvPr>
            <p:ph sz="quarter" idx="16"/>
          </p:nvPr>
        </p:nvSpPr>
        <p:spPr>
          <a:xfrm>
            <a:off x="6383335"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14">
            <a:extLst>
              <a:ext uri="{FF2B5EF4-FFF2-40B4-BE49-F238E27FC236}">
                <a16:creationId xmlns:a16="http://schemas.microsoft.com/office/drawing/2014/main" id="{68465ECB-2ADF-1C06-DE74-4BE82580E630}"/>
              </a:ext>
            </a:extLst>
          </p:cNvPr>
          <p:cNvSpPr>
            <a:spLocks noGrp="1"/>
          </p:cNvSpPr>
          <p:nvPr>
            <p:ph sz="quarter" idx="17"/>
          </p:nvPr>
        </p:nvSpPr>
        <p:spPr>
          <a:xfrm>
            <a:off x="576484"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0779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Gradient">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40002294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Gradient, one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87603FF7-FC4E-F626-82FE-9F8A275BB028}"/>
              </a:ext>
            </a:extLst>
          </p:cNvPr>
          <p:cNvSpPr>
            <a:spLocks noGrp="1"/>
          </p:cNvSpPr>
          <p:nvPr>
            <p:ph sz="quarter" idx="17"/>
          </p:nvPr>
        </p:nvSpPr>
        <p:spPr>
          <a:xfrm>
            <a:off x="576484" y="1655763"/>
            <a:ext cx="11038690"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22841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Gradient, two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4">
            <a:extLst>
              <a:ext uri="{FF2B5EF4-FFF2-40B4-BE49-F238E27FC236}">
                <a16:creationId xmlns:a16="http://schemas.microsoft.com/office/drawing/2014/main" id="{B2E146D1-E769-5E86-7BC6-9A78F4A0DF3E}"/>
              </a:ext>
            </a:extLst>
          </p:cNvPr>
          <p:cNvSpPr>
            <a:spLocks noGrp="1"/>
          </p:cNvSpPr>
          <p:nvPr>
            <p:ph sz="quarter" idx="16"/>
          </p:nvPr>
        </p:nvSpPr>
        <p:spPr>
          <a:xfrm>
            <a:off x="6383335"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14">
            <a:extLst>
              <a:ext uri="{FF2B5EF4-FFF2-40B4-BE49-F238E27FC236}">
                <a16:creationId xmlns:a16="http://schemas.microsoft.com/office/drawing/2014/main" id="{0E3DF9A5-918D-6E13-C020-E75FA2358A24}"/>
              </a:ext>
            </a:extLst>
          </p:cNvPr>
          <p:cNvSpPr>
            <a:spLocks noGrp="1"/>
          </p:cNvSpPr>
          <p:nvPr>
            <p:ph sz="quarter" idx="17"/>
          </p:nvPr>
        </p:nvSpPr>
        <p:spPr>
          <a:xfrm>
            <a:off x="576484"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597278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 Light">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655EB2F3-8AEC-6FB2-AF44-0AEA88A8B2D3}"/>
              </a:ext>
            </a:extLst>
          </p:cNvPr>
          <p:cNvSpPr>
            <a:spLocks noGrp="1"/>
          </p:cNvSpPr>
          <p:nvPr>
            <p:ph type="ftr" sz="quarter" idx="11"/>
          </p:nvPr>
        </p:nvSpPr>
        <p:spPr/>
        <p:txBody>
          <a:bodyPr/>
          <a:lstStyle/>
          <a:p>
            <a:endParaRPr lang="en-GB"/>
          </a:p>
        </p:txBody>
      </p:sp>
      <p:sp>
        <p:nvSpPr>
          <p:cNvPr id="15" name="Slide Number Placeholder 14">
            <a:extLst>
              <a:ext uri="{FF2B5EF4-FFF2-40B4-BE49-F238E27FC236}">
                <a16:creationId xmlns:a16="http://schemas.microsoft.com/office/drawing/2014/main" id="{0BAB8717-4E68-B4DE-B020-1DDA53E10F7C}"/>
              </a:ext>
            </a:extLst>
          </p:cNvPr>
          <p:cNvSpPr>
            <a:spLocks noGrp="1"/>
          </p:cNvSpPr>
          <p:nvPr>
            <p:ph type="sldNum" sz="quarter" idx="12"/>
          </p:nvPr>
        </p:nvSpPr>
        <p:spPr/>
        <p:txBody>
          <a:bodyPr/>
          <a:lstStyle/>
          <a:p>
            <a:pPr defTabSz="457200"/>
            <a:fld id="{97180416-7FB7-4FA9-9E98-668C4F1260E5}" type="slidenum">
              <a:rPr lang="en-GB" smtClean="0"/>
              <a:pPr defTabSz="457200"/>
              <a:t>‹#›</a:t>
            </a:fld>
            <a:endParaRPr lang="en-GB"/>
          </a:p>
        </p:txBody>
      </p:sp>
    </p:spTree>
    <p:extLst>
      <p:ext uri="{BB962C8B-B14F-4D97-AF65-F5344CB8AC3E}">
        <p14:creationId xmlns:p14="http://schemas.microsoft.com/office/powerpoint/2010/main" val="301916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 Navy">
    <p:bg>
      <p:bgPr>
        <a:solidFill>
          <a:schemeClr val="tx2"/>
        </a:solid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E1795CA-C7D8-5620-63CC-7EB9E60851FE}"/>
              </a:ext>
            </a:extLst>
          </p:cNvPr>
          <p:cNvSpPr>
            <a:spLocks noGrp="1"/>
          </p:cNvSpPr>
          <p:nvPr>
            <p:ph type="ftr" sz="quarter" idx="10"/>
          </p:nvPr>
        </p:nvSpPr>
        <p:spPr/>
        <p:txBody>
          <a:bodyPr/>
          <a:lstStyle>
            <a:lvl1pPr>
              <a:defRPr>
                <a:solidFill>
                  <a:schemeClr val="bg1"/>
                </a:solidFill>
              </a:defRPr>
            </a:lvl1pPr>
          </a:lstStyle>
          <a:p>
            <a:endParaRPr lang="en-GB"/>
          </a:p>
        </p:txBody>
      </p:sp>
      <p:sp>
        <p:nvSpPr>
          <p:cNvPr id="11" name="Slide Number Placeholder 10">
            <a:extLst>
              <a:ext uri="{FF2B5EF4-FFF2-40B4-BE49-F238E27FC236}">
                <a16:creationId xmlns:a16="http://schemas.microsoft.com/office/drawing/2014/main" id="{CD67F182-DB73-88DE-61C8-7BFC2961369C}"/>
              </a:ext>
            </a:extLst>
          </p:cNvPr>
          <p:cNvSpPr>
            <a:spLocks noGrp="1"/>
          </p:cNvSpPr>
          <p:nvPr>
            <p:ph type="sldNum" sz="quarter" idx="11"/>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a:p>
        </p:txBody>
      </p:sp>
      <p:sp>
        <p:nvSpPr>
          <p:cNvPr id="3" name="TextBox 2">
            <a:extLst>
              <a:ext uri="{FF2B5EF4-FFF2-40B4-BE49-F238E27FC236}">
                <a16:creationId xmlns:a16="http://schemas.microsoft.com/office/drawing/2014/main" id="{367EDA31-CEB4-76E2-DA93-7483D30DA8B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34868153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Blank - Gradient">
    <p:bg>
      <p:bgPr>
        <a:gradFill flip="none" rotWithShape="1">
          <a:gsLst>
            <a:gs pos="38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E1795CA-C7D8-5620-63CC-7EB9E60851FE}"/>
              </a:ext>
            </a:extLst>
          </p:cNvPr>
          <p:cNvSpPr>
            <a:spLocks noGrp="1"/>
          </p:cNvSpPr>
          <p:nvPr>
            <p:ph type="ftr" sz="quarter" idx="10"/>
          </p:nvPr>
        </p:nvSpPr>
        <p:spPr/>
        <p:txBody>
          <a:bodyPr/>
          <a:lstStyle>
            <a:lvl1pPr>
              <a:defRPr>
                <a:solidFill>
                  <a:schemeClr val="bg1"/>
                </a:solidFill>
              </a:defRPr>
            </a:lvl1pPr>
          </a:lstStyle>
          <a:p>
            <a:endParaRPr lang="en-GB"/>
          </a:p>
        </p:txBody>
      </p:sp>
      <p:sp>
        <p:nvSpPr>
          <p:cNvPr id="11" name="Slide Number Placeholder 10">
            <a:extLst>
              <a:ext uri="{FF2B5EF4-FFF2-40B4-BE49-F238E27FC236}">
                <a16:creationId xmlns:a16="http://schemas.microsoft.com/office/drawing/2014/main" id="{CD67F182-DB73-88DE-61C8-7BFC2961369C}"/>
              </a:ext>
            </a:extLst>
          </p:cNvPr>
          <p:cNvSpPr>
            <a:spLocks noGrp="1"/>
          </p:cNvSpPr>
          <p:nvPr>
            <p:ph type="sldNum" sz="quarter" idx="11"/>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a:p>
        </p:txBody>
      </p:sp>
      <p:sp>
        <p:nvSpPr>
          <p:cNvPr id="3" name="TextBox 2">
            <a:extLst>
              <a:ext uri="{FF2B5EF4-FFF2-40B4-BE49-F238E27FC236}">
                <a16:creationId xmlns:a16="http://schemas.microsoft.com/office/drawing/2014/main" id="{93197E7E-4FF3-0A33-8B60-1D9DA45B2741}"/>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14112671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A - Ligh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825E20-2D5F-9CD7-3734-91F97CAFB236}"/>
              </a:ext>
            </a:extLst>
          </p:cNvPr>
          <p:cNvSpPr/>
          <p:nvPr userDrawn="1"/>
        </p:nvSpPr>
        <p:spPr>
          <a:xfrm>
            <a:off x="0" y="-9397"/>
            <a:ext cx="12192000" cy="6876795"/>
          </a:xfrm>
          <a:prstGeom prst="rect">
            <a:avLst/>
          </a:prstGeom>
          <a:gradFill>
            <a:gsLst>
              <a:gs pos="100000">
                <a:srgbClr val="51BAC6">
                  <a:alpha val="68000"/>
                </a:srgbClr>
              </a:gs>
              <a:gs pos="60000">
                <a:srgbClr val="51BAC6">
                  <a:tint val="44500"/>
                  <a:satMod val="160000"/>
                  <a:alpha val="89000"/>
                </a:srgbClr>
              </a:gs>
              <a:gs pos="14000">
                <a:srgbClr val="51BAC6">
                  <a:tint val="23500"/>
                  <a:satMod val="160000"/>
                </a:srgb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185381"/>
            <a:ext cx="9144000" cy="724140"/>
          </a:xfrm>
        </p:spPr>
        <p:txBody>
          <a:bodyPr anchor="t">
            <a:normAutofit/>
          </a:bodyPr>
          <a:lstStyle>
            <a:lvl1pPr algn="ctr">
              <a:defRPr sz="4800" cap="none" baseline="0">
                <a:solidFill>
                  <a:schemeClr val="tx2"/>
                </a:solidFill>
              </a:defRPr>
            </a:lvl1pPr>
          </a:lstStyle>
          <a:p>
            <a:r>
              <a:rPr lang="en-US" dirty="0"/>
              <a:t>INSERT TITLE, TWO LINES MAX</a:t>
            </a:r>
            <a:endParaRPr lang="en-GB" dirty="0"/>
          </a:p>
        </p:txBody>
      </p:sp>
      <p:sp>
        <p:nvSpPr>
          <p:cNvPr id="4" name="Text Placeholder 16">
            <a:extLst>
              <a:ext uri="{FF2B5EF4-FFF2-40B4-BE49-F238E27FC236}">
                <a16:creationId xmlns:a16="http://schemas.microsoft.com/office/drawing/2014/main" id="{28914A7D-0A7C-5739-6E78-071BD0B1A834}"/>
              </a:ext>
            </a:extLst>
          </p:cNvPr>
          <p:cNvSpPr>
            <a:spLocks noGrp="1"/>
          </p:cNvSpPr>
          <p:nvPr>
            <p:ph type="body" sz="quarter" idx="11" hasCustomPrompt="1"/>
          </p:nvPr>
        </p:nvSpPr>
        <p:spPr>
          <a:xfrm>
            <a:off x="3740524" y="6338154"/>
            <a:ext cx="4710952" cy="200055"/>
          </a:xfrm>
        </p:spPr>
        <p:txBody>
          <a:bodyPr>
            <a:normAutofit/>
          </a:bodyPr>
          <a:lstStyle>
            <a:lvl1pPr marL="0" indent="0" algn="ctr">
              <a:buNone/>
              <a:defRPr sz="1400" cap="all" spc="300" baseline="0">
                <a:solidFill>
                  <a:schemeClr val="tx2"/>
                </a:solidFill>
              </a:defRPr>
            </a:lvl1pPr>
          </a:lstStyle>
          <a:p>
            <a:pPr lvl="0"/>
            <a:r>
              <a:rPr lang="en-US" dirty="0"/>
              <a:t>Insert Date</a:t>
            </a:r>
            <a:endParaRPr lang="en-GB" dirty="0"/>
          </a:p>
        </p:txBody>
      </p:sp>
      <p:sp>
        <p:nvSpPr>
          <p:cNvPr id="6" name="Text Placeholder 10">
            <a:extLst>
              <a:ext uri="{FF2B5EF4-FFF2-40B4-BE49-F238E27FC236}">
                <a16:creationId xmlns:a16="http://schemas.microsoft.com/office/drawing/2014/main" id="{0A47870E-4D40-0E50-4E18-B70022CEC348}"/>
              </a:ext>
            </a:extLst>
          </p:cNvPr>
          <p:cNvSpPr>
            <a:spLocks noGrp="1"/>
          </p:cNvSpPr>
          <p:nvPr>
            <p:ph type="body" sz="quarter" idx="13" hasCustomPrompt="1"/>
          </p:nvPr>
        </p:nvSpPr>
        <p:spPr>
          <a:xfrm>
            <a:off x="1524000" y="4836082"/>
            <a:ext cx="9144000" cy="249299"/>
          </a:xfrm>
        </p:spPr>
        <p:txBody>
          <a:bodyPr>
            <a:normAutofit/>
          </a:bodyPr>
          <a:lstStyle>
            <a:lvl1pPr marL="0" indent="0" algn="ctr">
              <a:buNone/>
              <a:defRPr sz="1800">
                <a:solidFill>
                  <a:schemeClr val="tx2"/>
                </a:solidFill>
              </a:defRPr>
            </a:lvl1pPr>
            <a:lvl5pPr>
              <a:defRPr/>
            </a:lvl5pPr>
          </a:lstStyle>
          <a:p>
            <a:pPr lvl="0"/>
            <a:r>
              <a:rPr lang="en-US" dirty="0"/>
              <a:t>Insert subtitle, one line max</a:t>
            </a:r>
          </a:p>
        </p:txBody>
      </p:sp>
      <p:pic>
        <p:nvPicPr>
          <p:cNvPr id="10" name="Graphic 9">
            <a:extLst>
              <a:ext uri="{FF2B5EF4-FFF2-40B4-BE49-F238E27FC236}">
                <a16:creationId xmlns:a16="http://schemas.microsoft.com/office/drawing/2014/main" id="{8A51A621-D4C6-C285-8A8E-BA181DBAB2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2" r="32"/>
          <a:stretch>
            <a:fillRect/>
          </a:stretch>
        </p:blipFill>
        <p:spPr>
          <a:xfrm>
            <a:off x="4317023" y="1991329"/>
            <a:ext cx="3548783" cy="597321"/>
          </a:xfrm>
          <a:prstGeom prst="rect">
            <a:avLst/>
          </a:prstGeom>
        </p:spPr>
      </p:pic>
    </p:spTree>
    <p:custDataLst>
      <p:tags r:id="rId1"/>
    </p:custDataLst>
    <p:extLst>
      <p:ext uri="{BB962C8B-B14F-4D97-AF65-F5344CB8AC3E}">
        <p14:creationId xmlns:p14="http://schemas.microsoft.com/office/powerpoint/2010/main" val="22475607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A - Navy">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4DDE85-4BC5-EB4B-E1A6-4D644C9EF645}"/>
              </a:ext>
            </a:extLst>
          </p:cNvPr>
          <p:cNvPicPr>
            <a:picLocks noChangeAspect="1"/>
          </p:cNvPicPr>
          <p:nvPr userDrawn="1"/>
        </p:nvPicPr>
        <p:blipFill>
          <a:blip r:embed="rId2"/>
          <a:stretch>
            <a:fillRect/>
          </a:stretch>
        </p:blipFill>
        <p:spPr>
          <a:xfrm>
            <a:off x="0" y="0"/>
            <a:ext cx="12204026" cy="6858000"/>
          </a:xfrm>
          <a:prstGeom prst="rect">
            <a:avLst/>
          </a:prstGeom>
        </p:spPr>
      </p:pic>
      <p:sp>
        <p:nvSpPr>
          <p:cNvPr id="8" name="Rectangle 7">
            <a:extLst>
              <a:ext uri="{FF2B5EF4-FFF2-40B4-BE49-F238E27FC236}">
                <a16:creationId xmlns:a16="http://schemas.microsoft.com/office/drawing/2014/main" id="{318F15F3-632B-A6F0-F6CB-DD8CFD7BFB65}"/>
              </a:ext>
            </a:extLst>
          </p:cNvPr>
          <p:cNvSpPr/>
          <p:nvPr userDrawn="1"/>
        </p:nvSpPr>
        <p:spPr>
          <a:xfrm>
            <a:off x="0" y="-9397"/>
            <a:ext cx="12192000" cy="6876795"/>
          </a:xfrm>
          <a:prstGeom prst="rect">
            <a:avLst/>
          </a:prstGeom>
          <a:gradFill flip="none" rotWithShape="1">
            <a:gsLst>
              <a:gs pos="0">
                <a:srgbClr val="11273F">
                  <a:alpha val="92000"/>
                </a:srgbClr>
              </a:gs>
              <a:gs pos="100000">
                <a:srgbClr val="007097">
                  <a:lumMod val="94882"/>
                  <a:alpha val="76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5CF7F8B-E6A4-89E4-50C3-98ECF551DF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 r="32"/>
          <a:stretch>
            <a:fillRect/>
          </a:stretch>
        </p:blipFill>
        <p:spPr>
          <a:xfrm>
            <a:off x="4317023" y="1991329"/>
            <a:ext cx="3548783" cy="597321"/>
          </a:xfrm>
          <a:custGeom>
            <a:avLst/>
            <a:gdLst>
              <a:gd name="connsiteX0" fmla="*/ 0 w 3548783"/>
              <a:gd name="connsiteY0" fmla="*/ 0 h 597321"/>
              <a:gd name="connsiteX1" fmla="*/ 3548783 w 3548783"/>
              <a:gd name="connsiteY1" fmla="*/ 0 h 597321"/>
              <a:gd name="connsiteX2" fmla="*/ 3548783 w 3548783"/>
              <a:gd name="connsiteY2" fmla="*/ 597321 h 597321"/>
              <a:gd name="connsiteX3" fmla="*/ 0 w 3548783"/>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8783" h="597321">
                <a:moveTo>
                  <a:pt x="0" y="0"/>
                </a:moveTo>
                <a:lnTo>
                  <a:pt x="3548783" y="0"/>
                </a:lnTo>
                <a:lnTo>
                  <a:pt x="3548783" y="597321"/>
                </a:lnTo>
                <a:lnTo>
                  <a:pt x="0" y="597321"/>
                </a:lnTo>
                <a:close/>
              </a:path>
            </a:pathLst>
          </a:custGeom>
        </p:spPr>
      </p:pic>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185381"/>
            <a:ext cx="9144000" cy="724140"/>
          </a:xfrm>
        </p:spPr>
        <p:txBody>
          <a:bodyPr anchor="t">
            <a:normAutofit/>
          </a:bodyPr>
          <a:lstStyle>
            <a:lvl1pPr algn="ctr">
              <a:defRPr sz="4800" cap="none" baseline="0">
                <a:solidFill>
                  <a:schemeClr val="bg1"/>
                </a:solidFill>
              </a:defRPr>
            </a:lvl1pPr>
          </a:lstStyle>
          <a:p>
            <a:r>
              <a:rPr lang="en-US" dirty="0"/>
              <a:t>INSERT TITLE, TWO LINES MAX</a:t>
            </a:r>
            <a:endParaRPr lang="en-GB" dirty="0"/>
          </a:p>
        </p:txBody>
      </p:sp>
      <p:sp>
        <p:nvSpPr>
          <p:cNvPr id="6" name="Text Placeholder 16">
            <a:extLst>
              <a:ext uri="{FF2B5EF4-FFF2-40B4-BE49-F238E27FC236}">
                <a16:creationId xmlns:a16="http://schemas.microsoft.com/office/drawing/2014/main" id="{6C6F6325-6660-D91E-94C7-3B8E42963F4A}"/>
              </a:ext>
            </a:extLst>
          </p:cNvPr>
          <p:cNvSpPr>
            <a:spLocks noGrp="1"/>
          </p:cNvSpPr>
          <p:nvPr>
            <p:ph type="body" sz="quarter" idx="11" hasCustomPrompt="1"/>
          </p:nvPr>
        </p:nvSpPr>
        <p:spPr>
          <a:xfrm>
            <a:off x="3740524" y="6338154"/>
            <a:ext cx="4710952" cy="200055"/>
          </a:xfrm>
        </p:spPr>
        <p:txBody>
          <a:bodyPr>
            <a:normAutofit/>
          </a:bodyPr>
          <a:lstStyle>
            <a:lvl1pPr marL="0" indent="0" algn="ctr">
              <a:buNone/>
              <a:defRPr sz="1400" cap="all" spc="300" baseline="0">
                <a:solidFill>
                  <a:schemeClr val="accent6"/>
                </a:solidFill>
              </a:defRPr>
            </a:lvl1pPr>
          </a:lstStyle>
          <a:p>
            <a:pPr lvl="0"/>
            <a:r>
              <a:rPr lang="en-US" dirty="0"/>
              <a:t>Insert Date</a:t>
            </a:r>
            <a:endParaRPr lang="en-GB" dirty="0"/>
          </a:p>
        </p:txBody>
      </p:sp>
      <p:sp>
        <p:nvSpPr>
          <p:cNvPr id="7" name="Text Placeholder 10">
            <a:extLst>
              <a:ext uri="{FF2B5EF4-FFF2-40B4-BE49-F238E27FC236}">
                <a16:creationId xmlns:a16="http://schemas.microsoft.com/office/drawing/2014/main" id="{00146FD4-20F8-2094-1AC8-6B34E0151110}"/>
              </a:ext>
            </a:extLst>
          </p:cNvPr>
          <p:cNvSpPr>
            <a:spLocks noGrp="1"/>
          </p:cNvSpPr>
          <p:nvPr>
            <p:ph type="body" sz="quarter" idx="13" hasCustomPrompt="1"/>
          </p:nvPr>
        </p:nvSpPr>
        <p:spPr>
          <a:xfrm>
            <a:off x="1524000" y="4836082"/>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spTree>
    <p:extLst>
      <p:ext uri="{BB962C8B-B14F-4D97-AF65-F5344CB8AC3E}">
        <p14:creationId xmlns:p14="http://schemas.microsoft.com/office/powerpoint/2010/main" val="38332455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A - Gradi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52BCB2-8543-C67F-3BD2-9057A1C555D0}"/>
              </a:ext>
            </a:extLst>
          </p:cNvPr>
          <p:cNvSpPr/>
          <p:nvPr userDrawn="1"/>
        </p:nvSpPr>
        <p:spPr>
          <a:xfrm>
            <a:off x="0" y="0"/>
            <a:ext cx="12192000" cy="6876795"/>
          </a:xfrm>
          <a:prstGeom prst="rect">
            <a:avLst/>
          </a:prstGeom>
          <a:gradFill flip="none" rotWithShape="1">
            <a:gsLst>
              <a:gs pos="0">
                <a:srgbClr val="51BAC6">
                  <a:alpha val="51000"/>
                </a:srgbClr>
              </a:gs>
              <a:gs pos="73000">
                <a:srgbClr val="007097">
                  <a:alpha val="85778"/>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CEDD44FF-DCFC-BDD7-DE91-82F4D57834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00" r="100"/>
          <a:stretch>
            <a:fillRect/>
          </a:stretch>
        </p:blipFill>
        <p:spPr>
          <a:xfrm>
            <a:off x="4317023" y="1991329"/>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sp>
        <p:nvSpPr>
          <p:cNvPr id="11" name="Text Placeholder 10">
            <a:extLst>
              <a:ext uri="{FF2B5EF4-FFF2-40B4-BE49-F238E27FC236}">
                <a16:creationId xmlns:a16="http://schemas.microsoft.com/office/drawing/2014/main" id="{EA54562F-F841-FADB-8ECC-AF30579FA606}"/>
              </a:ext>
            </a:extLst>
          </p:cNvPr>
          <p:cNvSpPr>
            <a:spLocks noGrp="1"/>
          </p:cNvSpPr>
          <p:nvPr>
            <p:ph type="body" sz="quarter" idx="13" hasCustomPrompt="1"/>
          </p:nvPr>
        </p:nvSpPr>
        <p:spPr>
          <a:xfrm>
            <a:off x="1524000" y="4836082"/>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185381"/>
            <a:ext cx="9144000" cy="724140"/>
          </a:xfrm>
        </p:spPr>
        <p:txBody>
          <a:bodyPr anchor="t">
            <a:normAutofit/>
          </a:bodyPr>
          <a:lstStyle>
            <a:lvl1pPr algn="ctr">
              <a:defRPr sz="4800" cap="none" baseline="0">
                <a:solidFill>
                  <a:schemeClr val="bg1"/>
                </a:solidFill>
              </a:defRPr>
            </a:lvl1pPr>
          </a:lstStyle>
          <a:p>
            <a:r>
              <a:rPr lang="en-US" dirty="0"/>
              <a:t>INSERT TITLE, TWO LINES MAX</a:t>
            </a:r>
            <a:endParaRPr lang="en-GB" dirty="0"/>
          </a:p>
        </p:txBody>
      </p:sp>
      <p:sp>
        <p:nvSpPr>
          <p:cNvPr id="5" name="Text Placeholder 16">
            <a:extLst>
              <a:ext uri="{FF2B5EF4-FFF2-40B4-BE49-F238E27FC236}">
                <a16:creationId xmlns:a16="http://schemas.microsoft.com/office/drawing/2014/main" id="{C730DE1A-72FB-354F-1F16-E9EB88C8EC1B}"/>
              </a:ext>
            </a:extLst>
          </p:cNvPr>
          <p:cNvSpPr>
            <a:spLocks noGrp="1"/>
          </p:cNvSpPr>
          <p:nvPr>
            <p:ph type="body" sz="quarter" idx="11" hasCustomPrompt="1"/>
          </p:nvPr>
        </p:nvSpPr>
        <p:spPr>
          <a:xfrm>
            <a:off x="3740524" y="6338154"/>
            <a:ext cx="4710952" cy="200055"/>
          </a:xfrm>
        </p:spPr>
        <p:txBody>
          <a:bodyPr>
            <a:normAutofit/>
          </a:bodyPr>
          <a:lstStyle>
            <a:lvl1pPr marL="0" indent="0" algn="ctr">
              <a:buNone/>
              <a:defRPr sz="1400" cap="all" spc="300" baseline="0">
                <a:solidFill>
                  <a:schemeClr val="bg1"/>
                </a:solidFill>
              </a:defRPr>
            </a:lvl1pPr>
          </a:lstStyle>
          <a:p>
            <a:pPr lvl="0"/>
            <a:r>
              <a:rPr lang="en-US" dirty="0"/>
              <a:t>Insert Date</a:t>
            </a:r>
            <a:endParaRPr lang="en-GB" dirty="0"/>
          </a:p>
        </p:txBody>
      </p:sp>
    </p:spTree>
    <p:extLst>
      <p:ext uri="{BB962C8B-B14F-4D97-AF65-F5344CB8AC3E}">
        <p14:creationId xmlns:p14="http://schemas.microsoft.com/office/powerpoint/2010/main" val="13735074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B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24318" y="4765041"/>
            <a:ext cx="4991420" cy="487680"/>
          </a:xfrm>
        </p:spPr>
        <p:txBody>
          <a:bodyPr anchor="t">
            <a:normAutofit/>
          </a:bodyPr>
          <a:lstStyle>
            <a:lvl1pPr>
              <a:defRPr sz="3200" cap="none" baseline="0">
                <a:solidFill>
                  <a:schemeClr val="tx2"/>
                </a:solidFill>
                <a:latin typeface="+mj-lt"/>
              </a:defRPr>
            </a:lvl1pPr>
          </a:lstStyle>
          <a:p>
            <a:r>
              <a:rPr lang="en-US" dirty="0"/>
              <a:t>INSERT TITLE, ONE LINE</a:t>
            </a:r>
            <a:endParaRPr lang="en-GB" dirty="0"/>
          </a:p>
        </p:txBody>
      </p:sp>
      <p:sp>
        <p:nvSpPr>
          <p:cNvPr id="16" name="Picture Placeholder 15">
            <a:extLst>
              <a:ext uri="{FF2B5EF4-FFF2-40B4-BE49-F238E27FC236}">
                <a16:creationId xmlns:a16="http://schemas.microsoft.com/office/drawing/2014/main" id="{50EC906C-BCD4-2147-1356-91B6E5DE5FD2}"/>
              </a:ext>
            </a:extLst>
          </p:cNvPr>
          <p:cNvSpPr>
            <a:spLocks noGrp="1"/>
          </p:cNvSpPr>
          <p:nvPr>
            <p:ph type="pic" sz="quarter" idx="10" hasCustomPrompt="1"/>
          </p:nvPr>
        </p:nvSpPr>
        <p:spPr>
          <a:xfrm>
            <a:off x="0" y="0"/>
            <a:ext cx="6097588" cy="6858000"/>
          </a:xfrm>
          <a:custGeom>
            <a:avLst/>
            <a:gdLst>
              <a:gd name="connsiteX0" fmla="*/ 0 w 6097588"/>
              <a:gd name="connsiteY0" fmla="*/ 0 h 6858000"/>
              <a:gd name="connsiteX1" fmla="*/ 6097588 w 6097588"/>
              <a:gd name="connsiteY1" fmla="*/ 0 h 6858000"/>
              <a:gd name="connsiteX2" fmla="*/ 6097588 w 6097588"/>
              <a:gd name="connsiteY2" fmla="*/ 1 h 6858000"/>
              <a:gd name="connsiteX3" fmla="*/ 3882396 w 6097588"/>
              <a:gd name="connsiteY3" fmla="*/ 1 h 6858000"/>
              <a:gd name="connsiteX4" fmla="*/ 6086152 w 6097588"/>
              <a:gd name="connsiteY4" fmla="*/ 1988704 h 6858000"/>
              <a:gd name="connsiteX5" fmla="*/ 6097588 w 6097588"/>
              <a:gd name="connsiteY5" fmla="*/ 2215174 h 6858000"/>
              <a:gd name="connsiteX6" fmla="*/ 6097588 w 6097588"/>
              <a:gd name="connsiteY6" fmla="*/ 6858000 h 6858000"/>
              <a:gd name="connsiteX7" fmla="*/ 0 w 609758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7588" h="6858000">
                <a:moveTo>
                  <a:pt x="0" y="0"/>
                </a:moveTo>
                <a:lnTo>
                  <a:pt x="6097588" y="0"/>
                </a:lnTo>
                <a:lnTo>
                  <a:pt x="6097588" y="1"/>
                </a:lnTo>
                <a:lnTo>
                  <a:pt x="3882396" y="1"/>
                </a:lnTo>
                <a:cubicBezTo>
                  <a:pt x="5029350" y="1"/>
                  <a:pt x="5972712" y="871679"/>
                  <a:pt x="6086152" y="1988704"/>
                </a:cubicBezTo>
                <a:lnTo>
                  <a:pt x="6097588" y="2215174"/>
                </a:lnTo>
                <a:lnTo>
                  <a:pt x="6097588" y="6858000"/>
                </a:lnTo>
                <a:lnTo>
                  <a:pt x="0" y="6858000"/>
                </a:lnTo>
                <a:close/>
              </a:path>
            </a:pathLst>
          </a:custGeom>
          <a:blipFill>
            <a:blip r:embed="rId2">
              <a:extLst>
                <a:ext uri="{28A0092B-C50C-407E-A947-70E740481C1C}">
                  <a14:useLocalDpi xmlns:a14="http://schemas.microsoft.com/office/drawing/2010/main" val="0"/>
                </a:ext>
              </a:extLst>
            </a:blip>
            <a:stretch>
              <a:fillRect/>
            </a:stretch>
          </a:blipFill>
          <a:ln>
            <a:noFill/>
          </a:ln>
        </p:spPr>
        <p:txBody>
          <a:bodyPr wrap="square" lIns="1440000" tIns="0" rIns="1440000" bIns="1440000" anchor="ctr">
            <a:noAutofit/>
          </a:bodyPr>
          <a:lstStyle>
            <a:lvl1pPr marL="0" indent="0" algn="ctr">
              <a:buNone/>
              <a:defRPr>
                <a:solidFill>
                  <a:schemeClr val="bg1"/>
                </a:solidFill>
                <a:highlight>
                  <a:srgbClr val="000000"/>
                </a:highlight>
              </a:defRPr>
            </a:lvl1pPr>
          </a:lstStyle>
          <a:p>
            <a:r>
              <a:rPr lang="en-GB" dirty="0"/>
              <a:t>Click icon to replace image, or leave to use current image</a:t>
            </a:r>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24319" y="5364420"/>
            <a:ext cx="4991419" cy="736343"/>
          </a:xfrm>
          <a:noFill/>
        </p:spPr>
        <p:txBody>
          <a:bodyPr wrap="square" rtlCol="0">
            <a:noAutofit/>
          </a:bodyPr>
          <a:lstStyle>
            <a:lvl1pPr marL="0" indent="0">
              <a:buNone/>
              <a:defRPr lang="en-US" spc="0" smtClean="0">
                <a:solidFill>
                  <a:schemeClr val="tx2"/>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pic>
        <p:nvPicPr>
          <p:cNvPr id="3" name="Graphic 2">
            <a:extLst>
              <a:ext uri="{FF2B5EF4-FFF2-40B4-BE49-F238E27FC236}">
                <a16:creationId xmlns:a16="http://schemas.microsoft.com/office/drawing/2014/main" id="{6D30B09D-2B6A-8811-B16F-3980DEB12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 r="32"/>
          <a:stretch>
            <a:fillRect/>
          </a:stretch>
        </p:blipFill>
        <p:spPr>
          <a:xfrm>
            <a:off x="6629918" y="3766341"/>
            <a:ext cx="3548783" cy="597321"/>
          </a:xfrm>
          <a:prstGeom prst="rect">
            <a:avLst/>
          </a:prstGeom>
        </p:spPr>
      </p:pic>
    </p:spTree>
    <p:extLst>
      <p:ext uri="{BB962C8B-B14F-4D97-AF65-F5344CB8AC3E}">
        <p14:creationId xmlns:p14="http://schemas.microsoft.com/office/powerpoint/2010/main" val="7927094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B - Navy">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D7D50AD-D9D5-03D7-9443-BF9FCE92B601}"/>
              </a:ext>
            </a:extLst>
          </p:cNvPr>
          <p:cNvSpPr>
            <a:spLocks noGrp="1"/>
          </p:cNvSpPr>
          <p:nvPr>
            <p:ph type="pic" sz="quarter" idx="12" hasCustomPrompt="1"/>
          </p:nvPr>
        </p:nvSpPr>
        <p:spPr>
          <a:xfrm>
            <a:off x="4706112" y="-9145"/>
            <a:ext cx="7485888" cy="6867144"/>
          </a:xfrm>
          <a:custGeom>
            <a:avLst/>
            <a:gdLst>
              <a:gd name="connsiteX0" fmla="*/ 2217813 w 7485888"/>
              <a:gd name="connsiteY0" fmla="*/ 0 h 6867144"/>
              <a:gd name="connsiteX1" fmla="*/ 7485888 w 7485888"/>
              <a:gd name="connsiteY1" fmla="*/ 0 h 6867144"/>
              <a:gd name="connsiteX2" fmla="*/ 7485888 w 7485888"/>
              <a:gd name="connsiteY2" fmla="*/ 6867144 h 6867144"/>
              <a:gd name="connsiteX3" fmla="*/ 0 w 7485888"/>
              <a:gd name="connsiteY3" fmla="*/ 6867144 h 6867144"/>
              <a:gd name="connsiteX4" fmla="*/ 0 w 7485888"/>
              <a:gd name="connsiteY4" fmla="*/ 2217813 h 6867144"/>
              <a:gd name="connsiteX5" fmla="*/ 2217813 w 7485888"/>
              <a:gd name="connsiteY5" fmla="*/ 0 h 68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5888" h="6867144">
                <a:moveTo>
                  <a:pt x="2217813" y="0"/>
                </a:moveTo>
                <a:lnTo>
                  <a:pt x="7485888" y="0"/>
                </a:lnTo>
                <a:lnTo>
                  <a:pt x="7485888" y="6867144"/>
                </a:lnTo>
                <a:lnTo>
                  <a:pt x="0" y="6867144"/>
                </a:lnTo>
                <a:lnTo>
                  <a:pt x="0" y="2217813"/>
                </a:lnTo>
                <a:cubicBezTo>
                  <a:pt x="0" y="992949"/>
                  <a:pt x="992949" y="0"/>
                  <a:pt x="2217813" y="0"/>
                </a:cubicBezTo>
                <a:close/>
              </a:path>
            </a:pathLst>
          </a:custGeom>
          <a:blipFill>
            <a:blip r:embed="rId2">
              <a:extLst>
                <a:ext uri="{28A0092B-C50C-407E-A947-70E740481C1C}">
                  <a14:useLocalDpi xmlns:a14="http://schemas.microsoft.com/office/drawing/2010/main" val="0"/>
                </a:ext>
              </a:extLst>
            </a:blip>
            <a:stretch>
              <a:fillRect/>
            </a:stretch>
          </a:blipFill>
        </p:spPr>
        <p:txBody>
          <a:bodyPr wrap="square" lIns="1440000" tIns="0" rIns="1440000" bIns="1440000" anchor="ctr">
            <a:noAutofit/>
          </a:bodyPr>
          <a:lstStyle>
            <a:lvl1pPr marL="0" indent="0" algn="ctr">
              <a:buNone/>
              <a:defRPr>
                <a:solidFill>
                  <a:schemeClr val="bg1"/>
                </a:solidFill>
                <a:highlight>
                  <a:srgbClr val="000000"/>
                </a:highlight>
              </a:defRPr>
            </a:lvl1pPr>
          </a:lstStyle>
          <a:p>
            <a:r>
              <a:rPr lang="en-GB" dirty="0"/>
              <a:t>Click icon to replace image, or leave to use current image</a:t>
            </a:r>
          </a:p>
        </p:txBody>
      </p:sp>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03013" y="1655857"/>
            <a:ext cx="3707730" cy="487680"/>
          </a:xfrm>
        </p:spPr>
        <p:txBody>
          <a:bodyPr anchor="t">
            <a:normAutofit/>
          </a:bodyPr>
          <a:lstStyle>
            <a:lvl1pPr>
              <a:defRPr sz="3200" cap="none" baseline="0">
                <a:solidFill>
                  <a:schemeClr val="bg1"/>
                </a:solidFill>
                <a:latin typeface="+mj-lt"/>
              </a:defRPr>
            </a:lvl1pPr>
          </a:lstStyle>
          <a:p>
            <a:r>
              <a:rPr lang="en-US" dirty="0"/>
              <a:t>INSERT TITLE, 1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03013" y="2305462"/>
            <a:ext cx="3677712" cy="736343"/>
          </a:xfrm>
          <a:noFill/>
        </p:spPr>
        <p:txBody>
          <a:bodyPr wrap="square" rtlCol="0">
            <a:noAutofit/>
          </a:bodyPr>
          <a:lstStyle>
            <a:lvl1pPr marL="0" indent="0">
              <a:buNone/>
              <a:defRPr lang="en-US" spc="0" smtClean="0">
                <a:solidFill>
                  <a:schemeClr val="accent3"/>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pic>
        <p:nvPicPr>
          <p:cNvPr id="3" name="Graphic 2">
            <a:extLst>
              <a:ext uri="{FF2B5EF4-FFF2-40B4-BE49-F238E27FC236}">
                <a16:creationId xmlns:a16="http://schemas.microsoft.com/office/drawing/2014/main" id="{BF88AD65-1F1E-1732-DCE8-16F043460DA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72" r="172"/>
          <a:stretch>
            <a:fillRect/>
          </a:stretch>
        </p:blipFill>
        <p:spPr>
          <a:xfrm>
            <a:off x="603013" y="353283"/>
            <a:ext cx="3538832" cy="597321"/>
          </a:xfrm>
          <a:custGeom>
            <a:avLst/>
            <a:gdLst>
              <a:gd name="connsiteX0" fmla="*/ 0 w 3538833"/>
              <a:gd name="connsiteY0" fmla="*/ 0 h 597321"/>
              <a:gd name="connsiteX1" fmla="*/ 3538833 w 3538833"/>
              <a:gd name="connsiteY1" fmla="*/ 0 h 597321"/>
              <a:gd name="connsiteX2" fmla="*/ 3538833 w 3538833"/>
              <a:gd name="connsiteY2" fmla="*/ 597321 h 597321"/>
              <a:gd name="connsiteX3" fmla="*/ 0 w 3538833"/>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38833" h="597321">
                <a:moveTo>
                  <a:pt x="0" y="0"/>
                </a:moveTo>
                <a:lnTo>
                  <a:pt x="3538833" y="0"/>
                </a:lnTo>
                <a:lnTo>
                  <a:pt x="3538833" y="597321"/>
                </a:lnTo>
                <a:lnTo>
                  <a:pt x="0" y="597321"/>
                </a:lnTo>
                <a:close/>
              </a:path>
            </a:pathLst>
          </a:custGeom>
        </p:spPr>
      </p:pic>
    </p:spTree>
    <p:extLst>
      <p:ext uri="{BB962C8B-B14F-4D97-AF65-F5344CB8AC3E}">
        <p14:creationId xmlns:p14="http://schemas.microsoft.com/office/powerpoint/2010/main" val="28059531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B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3B68F6F-DC47-F713-7ABA-0494AF2E8A0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0" r="190"/>
          <a:stretch>
            <a:fillRect/>
          </a:stretch>
        </p:blipFill>
        <p:spPr>
          <a:xfrm>
            <a:off x="6624319" y="3774297"/>
            <a:ext cx="3537534" cy="597321"/>
          </a:xfrm>
          <a:custGeom>
            <a:avLst/>
            <a:gdLst>
              <a:gd name="connsiteX0" fmla="*/ 0 w 3537535"/>
              <a:gd name="connsiteY0" fmla="*/ 0 h 597321"/>
              <a:gd name="connsiteX1" fmla="*/ 3537535 w 3537535"/>
              <a:gd name="connsiteY1" fmla="*/ 0 h 597321"/>
              <a:gd name="connsiteX2" fmla="*/ 3537535 w 3537535"/>
              <a:gd name="connsiteY2" fmla="*/ 597321 h 597321"/>
              <a:gd name="connsiteX3" fmla="*/ 0 w 3537535"/>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37535" h="597321">
                <a:moveTo>
                  <a:pt x="0" y="0"/>
                </a:moveTo>
                <a:lnTo>
                  <a:pt x="3537535" y="0"/>
                </a:lnTo>
                <a:lnTo>
                  <a:pt x="3537535" y="597321"/>
                </a:lnTo>
                <a:lnTo>
                  <a:pt x="0" y="597321"/>
                </a:lnTo>
                <a:close/>
              </a:path>
            </a:pathLst>
          </a:cu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24318" y="4765041"/>
            <a:ext cx="4991420" cy="487680"/>
          </a:xfrm>
        </p:spPr>
        <p:txBody>
          <a:bodyPr anchor="t">
            <a:normAutofit/>
          </a:bodyPr>
          <a:lstStyle>
            <a:lvl1pPr>
              <a:defRPr sz="3200" cap="none" baseline="0">
                <a:solidFill>
                  <a:schemeClr val="bg1"/>
                </a:solidFill>
                <a:latin typeface="+mj-lt"/>
              </a:defRPr>
            </a:lvl1pPr>
          </a:lstStyle>
          <a:p>
            <a:r>
              <a:rPr lang="en-US" dirty="0"/>
              <a:t>INSERT TITLE, ONE LINE</a:t>
            </a:r>
            <a:endParaRPr lang="en-GB" dirty="0"/>
          </a:p>
        </p:txBody>
      </p:sp>
      <p:sp>
        <p:nvSpPr>
          <p:cNvPr id="16" name="Picture Placeholder 15">
            <a:extLst>
              <a:ext uri="{FF2B5EF4-FFF2-40B4-BE49-F238E27FC236}">
                <a16:creationId xmlns:a16="http://schemas.microsoft.com/office/drawing/2014/main" id="{50EC906C-BCD4-2147-1356-91B6E5DE5FD2}"/>
              </a:ext>
            </a:extLst>
          </p:cNvPr>
          <p:cNvSpPr>
            <a:spLocks noGrp="1"/>
          </p:cNvSpPr>
          <p:nvPr>
            <p:ph type="pic" sz="quarter" idx="10" hasCustomPrompt="1"/>
          </p:nvPr>
        </p:nvSpPr>
        <p:spPr>
          <a:xfrm>
            <a:off x="0" y="0"/>
            <a:ext cx="6097588" cy="6858000"/>
          </a:xfrm>
          <a:custGeom>
            <a:avLst/>
            <a:gdLst>
              <a:gd name="connsiteX0" fmla="*/ 0 w 6097588"/>
              <a:gd name="connsiteY0" fmla="*/ 0 h 6858000"/>
              <a:gd name="connsiteX1" fmla="*/ 6097588 w 6097588"/>
              <a:gd name="connsiteY1" fmla="*/ 0 h 6858000"/>
              <a:gd name="connsiteX2" fmla="*/ 6097588 w 6097588"/>
              <a:gd name="connsiteY2" fmla="*/ 1 h 6858000"/>
              <a:gd name="connsiteX3" fmla="*/ 3882396 w 6097588"/>
              <a:gd name="connsiteY3" fmla="*/ 1 h 6858000"/>
              <a:gd name="connsiteX4" fmla="*/ 6086152 w 6097588"/>
              <a:gd name="connsiteY4" fmla="*/ 1988704 h 6858000"/>
              <a:gd name="connsiteX5" fmla="*/ 6097588 w 6097588"/>
              <a:gd name="connsiteY5" fmla="*/ 2215174 h 6858000"/>
              <a:gd name="connsiteX6" fmla="*/ 6097588 w 6097588"/>
              <a:gd name="connsiteY6" fmla="*/ 6858000 h 6858000"/>
              <a:gd name="connsiteX7" fmla="*/ 0 w 609758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7588" h="6858000">
                <a:moveTo>
                  <a:pt x="0" y="0"/>
                </a:moveTo>
                <a:lnTo>
                  <a:pt x="6097588" y="0"/>
                </a:lnTo>
                <a:lnTo>
                  <a:pt x="6097588" y="1"/>
                </a:lnTo>
                <a:lnTo>
                  <a:pt x="3882396" y="1"/>
                </a:lnTo>
                <a:cubicBezTo>
                  <a:pt x="5029350" y="1"/>
                  <a:pt x="5972712" y="871679"/>
                  <a:pt x="6086152" y="1988704"/>
                </a:cubicBezTo>
                <a:lnTo>
                  <a:pt x="6097588" y="2215174"/>
                </a:lnTo>
                <a:lnTo>
                  <a:pt x="6097588" y="6858000"/>
                </a:lnTo>
                <a:lnTo>
                  <a:pt x="0" y="6858000"/>
                </a:lnTo>
                <a:close/>
              </a:path>
            </a:pathLst>
          </a:custGeom>
          <a:blipFill>
            <a:blip r:embed="rId4">
              <a:extLst>
                <a:ext uri="{28A0092B-C50C-407E-A947-70E740481C1C}">
                  <a14:useLocalDpi xmlns:a14="http://schemas.microsoft.com/office/drawing/2010/main" val="0"/>
                </a:ext>
              </a:extLst>
            </a:blip>
            <a:stretch>
              <a:fillRect/>
            </a:stretch>
          </a:blipFill>
          <a:ln>
            <a:noFill/>
          </a:ln>
        </p:spPr>
        <p:txBody>
          <a:bodyPr wrap="square" lIns="1440000" tIns="0" rIns="1440000" bIns="1440000" anchor="ctr">
            <a:noAutofit/>
          </a:bodyPr>
          <a:lstStyle>
            <a:lvl1pPr marL="0" indent="0" algn="ctr">
              <a:buNone/>
              <a:defRPr>
                <a:solidFill>
                  <a:schemeClr val="bg1"/>
                </a:solidFill>
                <a:highlight>
                  <a:srgbClr val="000000"/>
                </a:highlight>
              </a:defRPr>
            </a:lvl1pPr>
          </a:lstStyle>
          <a:p>
            <a:r>
              <a:rPr lang="en-GB"/>
              <a:t>Click icon to replace image, or leave to use current image</a:t>
            </a:r>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24318" y="5364420"/>
            <a:ext cx="4991419" cy="736343"/>
          </a:xfrm>
          <a:noFill/>
        </p:spPr>
        <p:txBody>
          <a:bodyPr wrap="square" rtlCol="0">
            <a:noAutofit/>
          </a:bodyPr>
          <a:lstStyle>
            <a:lvl1pPr marL="0" indent="0">
              <a:buNone/>
              <a:defRPr lang="en-US" spc="0" smtClean="0">
                <a:solidFill>
                  <a:schemeClr val="bg1"/>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spTree>
    <p:extLst>
      <p:ext uri="{BB962C8B-B14F-4D97-AF65-F5344CB8AC3E}">
        <p14:creationId xmlns:p14="http://schemas.microsoft.com/office/powerpoint/2010/main" val="3157491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C - Ligh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6954B-C599-BA76-8B45-359AD89E542A}"/>
              </a:ext>
            </a:extLst>
          </p:cNvPr>
          <p:cNvSpPr/>
          <p:nvPr userDrawn="1"/>
        </p:nvSpPr>
        <p:spPr>
          <a:xfrm>
            <a:off x="0" y="0"/>
            <a:ext cx="12192000" cy="6858000"/>
          </a:xfrm>
          <a:prstGeom prst="rect">
            <a:avLst/>
          </a:prstGeom>
          <a:solidFill>
            <a:srgbClr val="51BA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pic>
        <p:nvPicPr>
          <p:cNvPr id="3" name="Graphic 2">
            <a:extLst>
              <a:ext uri="{FF2B5EF4-FFF2-40B4-BE49-F238E27FC236}">
                <a16:creationId xmlns:a16="http://schemas.microsoft.com/office/drawing/2014/main" id="{FBD02A7E-740E-A279-5FEA-7BD4834A77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7" r="67"/>
          <a:stretch>
            <a:fillRect/>
          </a:stretch>
        </p:blipFill>
        <p:spPr>
          <a:xfrm>
            <a:off x="3818866" y="3173166"/>
            <a:ext cx="3546301" cy="597321"/>
          </a:xfrm>
          <a:custGeom>
            <a:avLst/>
            <a:gdLst>
              <a:gd name="connsiteX0" fmla="*/ 0 w 3546301"/>
              <a:gd name="connsiteY0" fmla="*/ 0 h 597321"/>
              <a:gd name="connsiteX1" fmla="*/ 3546301 w 3546301"/>
              <a:gd name="connsiteY1" fmla="*/ 0 h 597321"/>
              <a:gd name="connsiteX2" fmla="*/ 3546301 w 3546301"/>
              <a:gd name="connsiteY2" fmla="*/ 597321 h 597321"/>
              <a:gd name="connsiteX3" fmla="*/ 0 w 3546301"/>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6301" h="597321">
                <a:moveTo>
                  <a:pt x="0" y="0"/>
                </a:moveTo>
                <a:lnTo>
                  <a:pt x="3546301" y="0"/>
                </a:lnTo>
                <a:lnTo>
                  <a:pt x="3546301" y="597321"/>
                </a:lnTo>
                <a:lnTo>
                  <a:pt x="0" y="597321"/>
                </a:lnTo>
                <a:close/>
              </a:path>
            </a:pathLst>
          </a:custGeom>
        </p:spPr>
      </p:pic>
      <p:pic>
        <p:nvPicPr>
          <p:cNvPr id="7" name="Picture 6">
            <a:extLst>
              <a:ext uri="{FF2B5EF4-FFF2-40B4-BE49-F238E27FC236}">
                <a16:creationId xmlns:a16="http://schemas.microsoft.com/office/drawing/2014/main" id="{C08A02A2-4026-DD59-D1E3-C6C650A1A850}"/>
              </a:ext>
            </a:extLst>
          </p:cNvPr>
          <p:cNvPicPr>
            <a:picLocks noChangeAspect="1"/>
          </p:cNvPicPr>
          <p:nvPr userDrawn="1"/>
        </p:nvPicPr>
        <p:blipFill>
          <a:blip r:embed="rId4">
            <a:alphaModFix amt="11000"/>
          </a:blip>
          <a:srcRect l="34991"/>
          <a:stretch>
            <a:fillRect/>
          </a:stretch>
        </p:blipFill>
        <p:spPr>
          <a:xfrm>
            <a:off x="0" y="386713"/>
            <a:ext cx="3722907" cy="5403726"/>
          </a:xfrm>
          <a:prstGeom prst="rect">
            <a:avLst/>
          </a:pr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3889138" y="4045508"/>
            <a:ext cx="5879536" cy="487680"/>
          </a:xfrm>
        </p:spPr>
        <p:txBody>
          <a:bodyPr anchor="t">
            <a:noAutofit/>
          </a:bodyPr>
          <a:lstStyle>
            <a:lvl1pPr>
              <a:defRPr sz="4000" cap="none" baseline="0">
                <a:solidFill>
                  <a:schemeClr val="bg1"/>
                </a:solidFill>
              </a:defRPr>
            </a:lvl1pPr>
          </a:lstStyle>
          <a:p>
            <a:r>
              <a:rPr lang="en-US" dirty="0"/>
              <a:t>INSERT TITLE, ONE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3889138" y="4789301"/>
            <a:ext cx="5879536" cy="736343"/>
          </a:xfrm>
          <a:noFill/>
        </p:spPr>
        <p:txBody>
          <a:bodyPr wrap="square" rtlCol="0">
            <a:noAutofit/>
          </a:bodyPr>
          <a:lstStyle>
            <a:lvl1pPr marL="0" indent="0">
              <a:buNone/>
              <a:defRPr lang="en-US" sz="2400" spc="0" smtClean="0">
                <a:solidFill>
                  <a:schemeClr val="bg1"/>
                </a:solidFill>
                <a:latin typeface="+mn-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two lines max</a:t>
            </a:r>
          </a:p>
        </p:txBody>
      </p:sp>
    </p:spTree>
    <p:extLst>
      <p:ext uri="{BB962C8B-B14F-4D97-AF65-F5344CB8AC3E}">
        <p14:creationId xmlns:p14="http://schemas.microsoft.com/office/powerpoint/2010/main" val="36163750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C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C8723A-FD88-2B9B-48CD-4AE13A9214AA}"/>
              </a:ext>
            </a:extLst>
          </p:cNvPr>
          <p:cNvSpPr/>
          <p:nvPr userDrawn="1"/>
        </p:nvSpPr>
        <p:spPr>
          <a:xfrm>
            <a:off x="0" y="0"/>
            <a:ext cx="12192000" cy="6858000"/>
          </a:xfrm>
          <a:prstGeom prst="rect">
            <a:avLst/>
          </a:prstGeom>
          <a:gradFill flip="none" rotWithShape="1">
            <a:gsLst>
              <a:gs pos="19000">
                <a:srgbClr val="007097"/>
              </a:gs>
              <a:gs pos="100000">
                <a:srgbClr val="51BAC6"/>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pic>
        <p:nvPicPr>
          <p:cNvPr id="5" name="Graphic 4">
            <a:extLst>
              <a:ext uri="{FF2B5EF4-FFF2-40B4-BE49-F238E27FC236}">
                <a16:creationId xmlns:a16="http://schemas.microsoft.com/office/drawing/2014/main" id="{A45E47A4-74FF-1876-E9E0-B887179FE4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9" r="159"/>
          <a:stretch>
            <a:fillRect/>
          </a:stretch>
        </p:blipFill>
        <p:spPr>
          <a:xfrm>
            <a:off x="3818866" y="3173166"/>
            <a:ext cx="3539718" cy="597321"/>
          </a:xfrm>
          <a:custGeom>
            <a:avLst/>
            <a:gdLst>
              <a:gd name="connsiteX0" fmla="*/ 0 w 3539718"/>
              <a:gd name="connsiteY0" fmla="*/ 0 h 597321"/>
              <a:gd name="connsiteX1" fmla="*/ 3539718 w 3539718"/>
              <a:gd name="connsiteY1" fmla="*/ 0 h 597321"/>
              <a:gd name="connsiteX2" fmla="*/ 3539718 w 3539718"/>
              <a:gd name="connsiteY2" fmla="*/ 597321 h 597321"/>
              <a:gd name="connsiteX3" fmla="*/ 0 w 3539718"/>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39718" h="597321">
                <a:moveTo>
                  <a:pt x="0" y="0"/>
                </a:moveTo>
                <a:lnTo>
                  <a:pt x="3539718" y="0"/>
                </a:lnTo>
                <a:lnTo>
                  <a:pt x="3539718" y="597321"/>
                </a:lnTo>
                <a:lnTo>
                  <a:pt x="0" y="597321"/>
                </a:lnTo>
                <a:close/>
              </a:path>
            </a:pathLst>
          </a:custGeom>
        </p:spPr>
      </p:pic>
      <p:pic>
        <p:nvPicPr>
          <p:cNvPr id="7" name="Picture 6">
            <a:extLst>
              <a:ext uri="{FF2B5EF4-FFF2-40B4-BE49-F238E27FC236}">
                <a16:creationId xmlns:a16="http://schemas.microsoft.com/office/drawing/2014/main" id="{C08A02A2-4026-DD59-D1E3-C6C650A1A850}"/>
              </a:ext>
            </a:extLst>
          </p:cNvPr>
          <p:cNvPicPr>
            <a:picLocks noChangeAspect="1"/>
          </p:cNvPicPr>
          <p:nvPr userDrawn="1"/>
        </p:nvPicPr>
        <p:blipFill>
          <a:blip r:embed="rId4">
            <a:alphaModFix amt="11000"/>
          </a:blip>
          <a:srcRect l="34991"/>
          <a:stretch>
            <a:fillRect/>
          </a:stretch>
        </p:blipFill>
        <p:spPr>
          <a:xfrm>
            <a:off x="0" y="386713"/>
            <a:ext cx="3722907" cy="5403726"/>
          </a:xfrm>
          <a:prstGeom prst="rect">
            <a:avLst/>
          </a:pr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3889138" y="4045508"/>
            <a:ext cx="5879536" cy="487680"/>
          </a:xfrm>
        </p:spPr>
        <p:txBody>
          <a:bodyPr vert="horz" lIns="0" tIns="0" rIns="0" bIns="0" rtlCol="0" anchor="t">
            <a:noAutofit/>
          </a:bodyPr>
          <a:lstStyle>
            <a:lvl1pPr>
              <a:defRPr lang="en-GB" sz="4000" cap="none" baseline="0" dirty="0">
                <a:solidFill>
                  <a:schemeClr val="bg1"/>
                </a:solidFill>
              </a:defRPr>
            </a:lvl1pPr>
          </a:lstStyle>
          <a:p>
            <a:pPr lvl="0"/>
            <a:r>
              <a:rPr lang="en-US" dirty="0"/>
              <a:t>INSERT TITLE, ONE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3889138" y="4789301"/>
            <a:ext cx="5879536" cy="736343"/>
          </a:xfrm>
          <a:noFill/>
        </p:spPr>
        <p:txBody>
          <a:bodyPr wrap="square" rtlCol="0">
            <a:noAutofit/>
          </a:bodyPr>
          <a:lstStyle>
            <a:lvl1pPr marL="0" indent="0">
              <a:buNone/>
              <a:defRPr lang="en-US" sz="2400" spc="0" smtClean="0">
                <a:solidFill>
                  <a:schemeClr val="bg1"/>
                </a:solidFill>
                <a:latin typeface="+mn-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two lines max</a:t>
            </a:r>
          </a:p>
        </p:txBody>
      </p:sp>
    </p:spTree>
    <p:extLst>
      <p:ext uri="{BB962C8B-B14F-4D97-AF65-F5344CB8AC3E}">
        <p14:creationId xmlns:p14="http://schemas.microsoft.com/office/powerpoint/2010/main" val="28862976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C - Navy">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4A1C7B6-6C13-AE9C-3C62-9E98FEC3A25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7" r="107"/>
          <a:stretch>
            <a:fillRect/>
          </a:stretch>
        </p:blipFill>
        <p:spPr>
          <a:xfrm>
            <a:off x="3818866" y="3173166"/>
            <a:ext cx="3543467" cy="597321"/>
          </a:xfrm>
          <a:custGeom>
            <a:avLst/>
            <a:gdLst>
              <a:gd name="connsiteX0" fmla="*/ 0 w 3543468"/>
              <a:gd name="connsiteY0" fmla="*/ 0 h 597321"/>
              <a:gd name="connsiteX1" fmla="*/ 3543468 w 3543468"/>
              <a:gd name="connsiteY1" fmla="*/ 0 h 597321"/>
              <a:gd name="connsiteX2" fmla="*/ 3543468 w 3543468"/>
              <a:gd name="connsiteY2" fmla="*/ 597321 h 597321"/>
              <a:gd name="connsiteX3" fmla="*/ 0 w 3543468"/>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468" h="597321">
                <a:moveTo>
                  <a:pt x="0" y="0"/>
                </a:moveTo>
                <a:lnTo>
                  <a:pt x="3543468" y="0"/>
                </a:lnTo>
                <a:lnTo>
                  <a:pt x="3543468" y="597321"/>
                </a:lnTo>
                <a:lnTo>
                  <a:pt x="0" y="597321"/>
                </a:lnTo>
                <a:close/>
              </a:path>
            </a:pathLst>
          </a:custGeom>
        </p:spPr>
      </p:pic>
      <p:pic>
        <p:nvPicPr>
          <p:cNvPr id="7" name="Picture 6">
            <a:extLst>
              <a:ext uri="{FF2B5EF4-FFF2-40B4-BE49-F238E27FC236}">
                <a16:creationId xmlns:a16="http://schemas.microsoft.com/office/drawing/2014/main" id="{C08A02A2-4026-DD59-D1E3-C6C650A1A850}"/>
              </a:ext>
            </a:extLst>
          </p:cNvPr>
          <p:cNvPicPr>
            <a:picLocks noChangeAspect="1"/>
          </p:cNvPicPr>
          <p:nvPr userDrawn="1"/>
        </p:nvPicPr>
        <p:blipFill>
          <a:blip r:embed="rId4">
            <a:alphaModFix amt="11000"/>
          </a:blip>
          <a:srcRect l="34991"/>
          <a:stretch>
            <a:fillRect/>
          </a:stretch>
        </p:blipFill>
        <p:spPr>
          <a:xfrm>
            <a:off x="0" y="386713"/>
            <a:ext cx="3722907" cy="5403726"/>
          </a:xfrm>
          <a:prstGeom prst="rect">
            <a:avLst/>
          </a:pr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3889138" y="4045508"/>
            <a:ext cx="5879536" cy="487680"/>
          </a:xfrm>
        </p:spPr>
        <p:txBody>
          <a:bodyPr vert="horz" lIns="0" tIns="0" rIns="0" bIns="0" rtlCol="0" anchor="t">
            <a:noAutofit/>
          </a:bodyPr>
          <a:lstStyle>
            <a:lvl1pPr>
              <a:defRPr lang="en-GB" sz="4000" cap="none" baseline="0" dirty="0">
                <a:solidFill>
                  <a:schemeClr val="bg1"/>
                </a:solidFill>
              </a:defRPr>
            </a:lvl1pPr>
          </a:lstStyle>
          <a:p>
            <a:pPr lvl="0"/>
            <a:r>
              <a:rPr lang="en-US" dirty="0"/>
              <a:t>INSERT TITLE, ONE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3889138" y="4789301"/>
            <a:ext cx="5879536" cy="736343"/>
          </a:xfrm>
          <a:noFill/>
        </p:spPr>
        <p:txBody>
          <a:bodyPr wrap="square" rtlCol="0">
            <a:noAutofit/>
          </a:bodyPr>
          <a:lstStyle>
            <a:lvl1pPr marL="0" indent="0">
              <a:buNone/>
              <a:defRPr lang="en-US" sz="2400" spc="0" smtClean="0">
                <a:solidFill>
                  <a:schemeClr val="bg1"/>
                </a:solidFill>
                <a:latin typeface="+mn-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two lines max</a:t>
            </a:r>
          </a:p>
        </p:txBody>
      </p:sp>
    </p:spTree>
    <p:extLst>
      <p:ext uri="{BB962C8B-B14F-4D97-AF65-F5344CB8AC3E}">
        <p14:creationId xmlns:p14="http://schemas.microsoft.com/office/powerpoint/2010/main" val="18497609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Section Break A - Light">
    <p:bg>
      <p:bgPr>
        <a:solidFill>
          <a:schemeClr val="accent1"/>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78548DB3-5FA5-6F6A-3AA5-2C0CA2516078}"/>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anchor="t">
            <a:normAutofit/>
          </a:bodyPr>
          <a:lstStyle>
            <a:lvl1pPr algn="ctr">
              <a:defRPr sz="3200" cap="none" baseline="0">
                <a:solidFill>
                  <a:schemeClr val="bg1"/>
                </a:solidFill>
              </a:defRPr>
            </a:lvl1pPr>
          </a:lstStyle>
          <a:p>
            <a:r>
              <a:rPr lang="en-US" dirty="0"/>
              <a:t>INSERT SECTION TITLE, TWO LINES MAX</a:t>
            </a:r>
            <a:endParaRPr lang="en-GB" dirty="0"/>
          </a:p>
        </p:txBody>
      </p:sp>
      <p:pic>
        <p:nvPicPr>
          <p:cNvPr id="4" name="Graphic 3">
            <a:extLst>
              <a:ext uri="{FF2B5EF4-FFF2-40B4-BE49-F238E27FC236}">
                <a16:creationId xmlns:a16="http://schemas.microsoft.com/office/drawing/2014/main" id="{5AF0AE71-7165-889B-63D5-0607685FB4F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3" r="153"/>
          <a:stretch>
            <a:fillRect/>
          </a:stretch>
        </p:blipFill>
        <p:spPr>
          <a:xfrm>
            <a:off x="5893363" y="2385300"/>
            <a:ext cx="405272" cy="381981"/>
          </a:xfrm>
          <a:custGeom>
            <a:avLst/>
            <a:gdLst>
              <a:gd name="connsiteX0" fmla="*/ 0 w 405272"/>
              <a:gd name="connsiteY0" fmla="*/ 0 h 381981"/>
              <a:gd name="connsiteX1" fmla="*/ 405272 w 405272"/>
              <a:gd name="connsiteY1" fmla="*/ 0 h 381981"/>
              <a:gd name="connsiteX2" fmla="*/ 405272 w 405272"/>
              <a:gd name="connsiteY2" fmla="*/ 381981 h 381981"/>
              <a:gd name="connsiteX3" fmla="*/ 0 w 405272"/>
              <a:gd name="connsiteY3" fmla="*/ 381981 h 381981"/>
            </a:gdLst>
            <a:ahLst/>
            <a:cxnLst>
              <a:cxn ang="0">
                <a:pos x="connsiteX0" y="connsiteY0"/>
              </a:cxn>
              <a:cxn ang="0">
                <a:pos x="connsiteX1" y="connsiteY1"/>
              </a:cxn>
              <a:cxn ang="0">
                <a:pos x="connsiteX2" y="connsiteY2"/>
              </a:cxn>
              <a:cxn ang="0">
                <a:pos x="connsiteX3" y="connsiteY3"/>
              </a:cxn>
            </a:cxnLst>
            <a:rect l="l" t="t" r="r" b="b"/>
            <a:pathLst>
              <a:path w="405272" h="381981">
                <a:moveTo>
                  <a:pt x="0" y="0"/>
                </a:moveTo>
                <a:lnTo>
                  <a:pt x="405272" y="0"/>
                </a:lnTo>
                <a:lnTo>
                  <a:pt x="405272" y="381981"/>
                </a:lnTo>
                <a:lnTo>
                  <a:pt x="0" y="381981"/>
                </a:lnTo>
                <a:close/>
              </a:path>
            </a:pathLst>
          </a:custGeom>
        </p:spPr>
      </p:pic>
      <p:cxnSp>
        <p:nvCxnSpPr>
          <p:cNvPr id="9" name="Straight Connector 8">
            <a:extLst>
              <a:ext uri="{FF2B5EF4-FFF2-40B4-BE49-F238E27FC236}">
                <a16:creationId xmlns:a16="http://schemas.microsoft.com/office/drawing/2014/main" id="{8BB98CCE-C912-F05C-416F-1847A22EC4C4}"/>
              </a:ext>
            </a:extLst>
          </p:cNvPr>
          <p:cNvCxnSpPr/>
          <p:nvPr userDrawn="1"/>
        </p:nvCxnSpPr>
        <p:spPr>
          <a:xfrm>
            <a:off x="3339303" y="257629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AE27A56-2123-BD44-9C27-42163D6164FE}"/>
              </a:ext>
            </a:extLst>
          </p:cNvPr>
          <p:cNvCxnSpPr/>
          <p:nvPr userDrawn="1"/>
        </p:nvCxnSpPr>
        <p:spPr>
          <a:xfrm>
            <a:off x="6461138" y="256178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dirty="0"/>
              <a:t>Insert presentation title</a:t>
            </a:r>
            <a:endParaRPr lang="en-GB" dirty="0"/>
          </a:p>
        </p:txBody>
      </p:sp>
      <p:sp>
        <p:nvSpPr>
          <p:cNvPr id="3" name="TextBox 2">
            <a:extLst>
              <a:ext uri="{FF2B5EF4-FFF2-40B4-BE49-F238E27FC236}">
                <a16:creationId xmlns:a16="http://schemas.microsoft.com/office/drawing/2014/main" id="{EE5C13BC-EC0B-34A5-C215-B1C731FDE040}"/>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8" name="Slide Number Placeholder 7">
            <a:extLst>
              <a:ext uri="{FF2B5EF4-FFF2-40B4-BE49-F238E27FC236}">
                <a16:creationId xmlns:a16="http://schemas.microsoft.com/office/drawing/2014/main" id="{F536C69F-3A01-A89A-BFCB-DB82CF6055C7}"/>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39082207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Section Break A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cxnSp>
        <p:nvCxnSpPr>
          <p:cNvPr id="9" name="Straight Connector 8">
            <a:extLst>
              <a:ext uri="{FF2B5EF4-FFF2-40B4-BE49-F238E27FC236}">
                <a16:creationId xmlns:a16="http://schemas.microsoft.com/office/drawing/2014/main" id="{8BB98CCE-C912-F05C-416F-1847A22EC4C4}"/>
              </a:ext>
            </a:extLst>
          </p:cNvPr>
          <p:cNvCxnSpPr/>
          <p:nvPr userDrawn="1"/>
        </p:nvCxnSpPr>
        <p:spPr>
          <a:xfrm>
            <a:off x="3339303" y="257629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AE27A56-2123-BD44-9C27-42163D6164FE}"/>
              </a:ext>
            </a:extLst>
          </p:cNvPr>
          <p:cNvCxnSpPr/>
          <p:nvPr userDrawn="1"/>
        </p:nvCxnSpPr>
        <p:spPr>
          <a:xfrm>
            <a:off x="6461138" y="256178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43A1EA2B-B457-F3D3-7C04-090B8E309EF5}"/>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pic>
        <p:nvPicPr>
          <p:cNvPr id="3" name="Graphic 2">
            <a:extLst>
              <a:ext uri="{FF2B5EF4-FFF2-40B4-BE49-F238E27FC236}">
                <a16:creationId xmlns:a16="http://schemas.microsoft.com/office/drawing/2014/main" id="{847081BF-77B2-B90A-1ADE-3EFB9AD5CA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3" r="153"/>
          <a:stretch>
            <a:fillRect/>
          </a:stretch>
        </p:blipFill>
        <p:spPr>
          <a:xfrm>
            <a:off x="5893363" y="2385300"/>
            <a:ext cx="405272" cy="381981"/>
          </a:xfrm>
          <a:custGeom>
            <a:avLst/>
            <a:gdLst>
              <a:gd name="connsiteX0" fmla="*/ 0 w 405272"/>
              <a:gd name="connsiteY0" fmla="*/ 0 h 381981"/>
              <a:gd name="connsiteX1" fmla="*/ 405272 w 405272"/>
              <a:gd name="connsiteY1" fmla="*/ 0 h 381981"/>
              <a:gd name="connsiteX2" fmla="*/ 405272 w 405272"/>
              <a:gd name="connsiteY2" fmla="*/ 381981 h 381981"/>
              <a:gd name="connsiteX3" fmla="*/ 0 w 405272"/>
              <a:gd name="connsiteY3" fmla="*/ 381981 h 381981"/>
            </a:gdLst>
            <a:ahLst/>
            <a:cxnLst>
              <a:cxn ang="0">
                <a:pos x="connsiteX0" y="connsiteY0"/>
              </a:cxn>
              <a:cxn ang="0">
                <a:pos x="connsiteX1" y="connsiteY1"/>
              </a:cxn>
              <a:cxn ang="0">
                <a:pos x="connsiteX2" y="connsiteY2"/>
              </a:cxn>
              <a:cxn ang="0">
                <a:pos x="connsiteX3" y="connsiteY3"/>
              </a:cxn>
            </a:cxnLst>
            <a:rect l="l" t="t" r="r" b="b"/>
            <a:pathLst>
              <a:path w="405272" h="381981">
                <a:moveTo>
                  <a:pt x="0" y="0"/>
                </a:moveTo>
                <a:lnTo>
                  <a:pt x="405272" y="0"/>
                </a:lnTo>
                <a:lnTo>
                  <a:pt x="405272" y="381981"/>
                </a:lnTo>
                <a:lnTo>
                  <a:pt x="0" y="381981"/>
                </a:lnTo>
                <a:close/>
              </a:path>
            </a:pathLst>
          </a:custGeom>
        </p:spPr>
      </p:pic>
      <p:sp>
        <p:nvSpPr>
          <p:cNvPr id="5" name="TextBox 4">
            <a:extLst>
              <a:ext uri="{FF2B5EF4-FFF2-40B4-BE49-F238E27FC236}">
                <a16:creationId xmlns:a16="http://schemas.microsoft.com/office/drawing/2014/main" id="{D071B294-40FE-FD32-6D97-67A20981FD72}"/>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8" name="Slide Number Placeholder 7">
            <a:extLst>
              <a:ext uri="{FF2B5EF4-FFF2-40B4-BE49-F238E27FC236}">
                <a16:creationId xmlns:a16="http://schemas.microsoft.com/office/drawing/2014/main" id="{8C8C5AA6-7014-3B5C-D392-1C232F930DF6}"/>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30312549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Break A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cxnSp>
        <p:nvCxnSpPr>
          <p:cNvPr id="9" name="Straight Connector 8">
            <a:extLst>
              <a:ext uri="{FF2B5EF4-FFF2-40B4-BE49-F238E27FC236}">
                <a16:creationId xmlns:a16="http://schemas.microsoft.com/office/drawing/2014/main" id="{8BB98CCE-C912-F05C-416F-1847A22EC4C4}"/>
              </a:ext>
            </a:extLst>
          </p:cNvPr>
          <p:cNvCxnSpPr/>
          <p:nvPr userDrawn="1"/>
        </p:nvCxnSpPr>
        <p:spPr>
          <a:xfrm>
            <a:off x="3339303" y="257629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AE27A56-2123-BD44-9C27-42163D6164FE}"/>
              </a:ext>
            </a:extLst>
          </p:cNvPr>
          <p:cNvCxnSpPr/>
          <p:nvPr userDrawn="1"/>
        </p:nvCxnSpPr>
        <p:spPr>
          <a:xfrm>
            <a:off x="6461138" y="256178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7C1FFE48-A5C0-BD4C-D723-1FA951A1C671}"/>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pic>
        <p:nvPicPr>
          <p:cNvPr id="3" name="Graphic 2">
            <a:extLst>
              <a:ext uri="{FF2B5EF4-FFF2-40B4-BE49-F238E27FC236}">
                <a16:creationId xmlns:a16="http://schemas.microsoft.com/office/drawing/2014/main" id="{F171F9F9-DF5A-268F-A958-1CCA5BFB9DF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3" r="153"/>
          <a:stretch>
            <a:fillRect/>
          </a:stretch>
        </p:blipFill>
        <p:spPr>
          <a:xfrm>
            <a:off x="5893363" y="2385300"/>
            <a:ext cx="405272" cy="381981"/>
          </a:xfrm>
          <a:custGeom>
            <a:avLst/>
            <a:gdLst>
              <a:gd name="connsiteX0" fmla="*/ 0 w 405272"/>
              <a:gd name="connsiteY0" fmla="*/ 0 h 381981"/>
              <a:gd name="connsiteX1" fmla="*/ 405272 w 405272"/>
              <a:gd name="connsiteY1" fmla="*/ 0 h 381981"/>
              <a:gd name="connsiteX2" fmla="*/ 405272 w 405272"/>
              <a:gd name="connsiteY2" fmla="*/ 381981 h 381981"/>
              <a:gd name="connsiteX3" fmla="*/ 0 w 405272"/>
              <a:gd name="connsiteY3" fmla="*/ 381981 h 381981"/>
            </a:gdLst>
            <a:ahLst/>
            <a:cxnLst>
              <a:cxn ang="0">
                <a:pos x="connsiteX0" y="connsiteY0"/>
              </a:cxn>
              <a:cxn ang="0">
                <a:pos x="connsiteX1" y="connsiteY1"/>
              </a:cxn>
              <a:cxn ang="0">
                <a:pos x="connsiteX2" y="connsiteY2"/>
              </a:cxn>
              <a:cxn ang="0">
                <a:pos x="connsiteX3" y="connsiteY3"/>
              </a:cxn>
            </a:cxnLst>
            <a:rect l="l" t="t" r="r" b="b"/>
            <a:pathLst>
              <a:path w="405272" h="381981">
                <a:moveTo>
                  <a:pt x="0" y="0"/>
                </a:moveTo>
                <a:lnTo>
                  <a:pt x="405272" y="0"/>
                </a:lnTo>
                <a:lnTo>
                  <a:pt x="405272" y="381981"/>
                </a:lnTo>
                <a:lnTo>
                  <a:pt x="0" y="381981"/>
                </a:lnTo>
                <a:close/>
              </a:path>
            </a:pathLst>
          </a:custGeom>
        </p:spPr>
      </p:pic>
      <p:sp>
        <p:nvSpPr>
          <p:cNvPr id="5" name="TextBox 4">
            <a:extLst>
              <a:ext uri="{FF2B5EF4-FFF2-40B4-BE49-F238E27FC236}">
                <a16:creationId xmlns:a16="http://schemas.microsoft.com/office/drawing/2014/main" id="{4347176C-56B1-9C31-4802-ED63C650911C}"/>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8" name="Slide Number Placeholder 7">
            <a:extLst>
              <a:ext uri="{FF2B5EF4-FFF2-40B4-BE49-F238E27FC236}">
                <a16:creationId xmlns:a16="http://schemas.microsoft.com/office/drawing/2014/main" id="{3F336888-07D9-FC85-AA36-E9B8C3CF09A1}"/>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41725798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Break B - Ligh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39FD6C-45B2-0B09-69A3-FC7E41F381F6}"/>
              </a:ext>
            </a:extLst>
          </p:cNvPr>
          <p:cNvPicPr>
            <a:picLocks noChangeAspect="1"/>
          </p:cNvPicPr>
          <p:nvPr userDrawn="1"/>
        </p:nvPicPr>
        <p:blipFill>
          <a:blip r:embed="rId2"/>
          <a:stretch>
            <a:fillRect/>
          </a:stretch>
        </p:blipFill>
        <p:spPr>
          <a:xfrm>
            <a:off x="0" y="0"/>
            <a:ext cx="12204026" cy="6858000"/>
          </a:xfrm>
          <a:prstGeom prst="rect">
            <a:avLst/>
          </a:prstGeom>
        </p:spPr>
      </p:pic>
      <p:sp>
        <p:nvSpPr>
          <p:cNvPr id="8" name="Rectangle 7">
            <a:extLst>
              <a:ext uri="{FF2B5EF4-FFF2-40B4-BE49-F238E27FC236}">
                <a16:creationId xmlns:a16="http://schemas.microsoft.com/office/drawing/2014/main" id="{80E5E151-6FD1-B396-CA69-E453F83E3042}"/>
              </a:ext>
            </a:extLst>
          </p:cNvPr>
          <p:cNvSpPr/>
          <p:nvPr userDrawn="1"/>
        </p:nvSpPr>
        <p:spPr>
          <a:xfrm>
            <a:off x="0" y="-9397"/>
            <a:ext cx="12204026" cy="6876795"/>
          </a:xfrm>
          <a:prstGeom prst="rect">
            <a:avLst/>
          </a:prstGeom>
          <a:gradFill flip="none" rotWithShape="1">
            <a:gsLst>
              <a:gs pos="0">
                <a:srgbClr val="51BAC6"/>
              </a:gs>
              <a:gs pos="77000">
                <a:srgbClr val="007097">
                  <a:alpha val="76000"/>
                  <a:lumMod val="10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cxnSp>
        <p:nvCxnSpPr>
          <p:cNvPr id="11" name="Straight Connector 10">
            <a:extLst>
              <a:ext uri="{FF2B5EF4-FFF2-40B4-BE49-F238E27FC236}">
                <a16:creationId xmlns:a16="http://schemas.microsoft.com/office/drawing/2014/main" id="{1AE27A56-2123-BD44-9C27-42163D6164FE}"/>
              </a:ext>
            </a:extLst>
          </p:cNvPr>
          <p:cNvCxnSpPr>
            <a:cxnSpLocks/>
          </p:cNvCxnSpPr>
          <p:nvPr userDrawn="1"/>
        </p:nvCxnSpPr>
        <p:spPr>
          <a:xfrm>
            <a:off x="8014447"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79504D18-C553-0C90-CA1C-91BE27ED5E2D}"/>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pic>
        <p:nvPicPr>
          <p:cNvPr id="3" name="Graphic 2">
            <a:extLst>
              <a:ext uri="{FF2B5EF4-FFF2-40B4-BE49-F238E27FC236}">
                <a16:creationId xmlns:a16="http://schemas.microsoft.com/office/drawing/2014/main" id="{55E53FFC-0A27-2F00-E952-F56226BA8B9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00" r="100"/>
          <a:stretch>
            <a:fillRect/>
          </a:stretch>
        </p:blipFill>
        <p:spPr>
          <a:xfrm>
            <a:off x="4317023" y="2137614"/>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cxnSp>
        <p:nvCxnSpPr>
          <p:cNvPr id="10" name="Straight Connector 9">
            <a:extLst>
              <a:ext uri="{FF2B5EF4-FFF2-40B4-BE49-F238E27FC236}">
                <a16:creationId xmlns:a16="http://schemas.microsoft.com/office/drawing/2014/main" id="{8091C85D-B513-088A-E9A3-26E2FB80DADF}"/>
              </a:ext>
            </a:extLst>
          </p:cNvPr>
          <p:cNvCxnSpPr>
            <a:cxnSpLocks/>
          </p:cNvCxnSpPr>
          <p:nvPr userDrawn="1"/>
        </p:nvCxnSpPr>
        <p:spPr>
          <a:xfrm>
            <a:off x="3339303"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7" name="Slide Number Placeholder 6">
            <a:extLst>
              <a:ext uri="{FF2B5EF4-FFF2-40B4-BE49-F238E27FC236}">
                <a16:creationId xmlns:a16="http://schemas.microsoft.com/office/drawing/2014/main" id="{BB9003E2-77A9-7C90-5DEE-C8B7DA953F08}"/>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solidFill>
                <a:schemeClr val="bg1"/>
              </a:solidFill>
            </a:endParaRPr>
          </a:p>
        </p:txBody>
      </p:sp>
      <p:sp>
        <p:nvSpPr>
          <p:cNvPr id="9" name="TextBox 8">
            <a:extLst>
              <a:ext uri="{FF2B5EF4-FFF2-40B4-BE49-F238E27FC236}">
                <a16:creationId xmlns:a16="http://schemas.microsoft.com/office/drawing/2014/main" id="{B865EA28-7CBC-812F-9AB4-B0BFC9736A68}"/>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35843363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Section Break B - Navy">
    <p:bg>
      <p:bgPr>
        <a:solidFill>
          <a:srgbClr val="11273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5AF471-3301-EDCE-7645-887CD0990BA7}"/>
              </a:ext>
            </a:extLst>
          </p:cNvPr>
          <p:cNvPicPr>
            <a:picLocks noChangeAspect="1"/>
          </p:cNvPicPr>
          <p:nvPr userDrawn="1"/>
        </p:nvPicPr>
        <p:blipFill>
          <a:blip r:embed="rId3"/>
          <a:stretch>
            <a:fillRect/>
          </a:stretch>
        </p:blipFill>
        <p:spPr>
          <a:xfrm>
            <a:off x="0" y="0"/>
            <a:ext cx="12204026" cy="6858000"/>
          </a:xfrm>
          <a:prstGeom prst="rect">
            <a:avLst/>
          </a:prstGeom>
        </p:spPr>
      </p:pic>
      <p:sp>
        <p:nvSpPr>
          <p:cNvPr id="4" name="Rectangle 3">
            <a:extLst>
              <a:ext uri="{FF2B5EF4-FFF2-40B4-BE49-F238E27FC236}">
                <a16:creationId xmlns:a16="http://schemas.microsoft.com/office/drawing/2014/main" id="{84BD8A56-562C-D981-D028-1188A6DFC833}"/>
              </a:ext>
            </a:extLst>
          </p:cNvPr>
          <p:cNvSpPr/>
          <p:nvPr userDrawn="1"/>
        </p:nvSpPr>
        <p:spPr>
          <a:xfrm>
            <a:off x="0" y="-9397"/>
            <a:ext cx="12204026" cy="6876795"/>
          </a:xfrm>
          <a:prstGeom prst="rect">
            <a:avLst/>
          </a:prstGeom>
          <a:solidFill>
            <a:srgbClr val="11273F">
              <a:alpha val="838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dirty="0"/>
              <a:t>Insert presentation title</a:t>
            </a:r>
            <a:endParaRPr lang="en-GB" dirty="0"/>
          </a:p>
        </p:txBody>
      </p:sp>
      <p:sp>
        <p:nvSpPr>
          <p:cNvPr id="5" name="Text Placeholder 10">
            <a:extLst>
              <a:ext uri="{FF2B5EF4-FFF2-40B4-BE49-F238E27FC236}">
                <a16:creationId xmlns:a16="http://schemas.microsoft.com/office/drawing/2014/main" id="{7BB57CE0-6176-332C-D048-E8F3DBFBC411}"/>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cxnSp>
        <p:nvCxnSpPr>
          <p:cNvPr id="6" name="Straight Connector 5">
            <a:extLst>
              <a:ext uri="{FF2B5EF4-FFF2-40B4-BE49-F238E27FC236}">
                <a16:creationId xmlns:a16="http://schemas.microsoft.com/office/drawing/2014/main" id="{A4627CA5-A353-8337-B8B7-08FD39EAB66D}"/>
              </a:ext>
            </a:extLst>
          </p:cNvPr>
          <p:cNvCxnSpPr>
            <a:cxnSpLocks/>
          </p:cNvCxnSpPr>
          <p:nvPr userDrawn="1"/>
        </p:nvCxnSpPr>
        <p:spPr>
          <a:xfrm>
            <a:off x="8014447"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EA57BB35-8A55-F693-841D-A0618E8ABA7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0" r="100"/>
          <a:stretch>
            <a:fillRect/>
          </a:stretch>
        </p:blipFill>
        <p:spPr>
          <a:xfrm>
            <a:off x="4317023" y="2137614"/>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cxnSp>
        <p:nvCxnSpPr>
          <p:cNvPr id="10" name="Straight Connector 9">
            <a:extLst>
              <a:ext uri="{FF2B5EF4-FFF2-40B4-BE49-F238E27FC236}">
                <a16:creationId xmlns:a16="http://schemas.microsoft.com/office/drawing/2014/main" id="{903BF493-9077-35B1-5C9C-28A179FA2369}"/>
              </a:ext>
            </a:extLst>
          </p:cNvPr>
          <p:cNvCxnSpPr>
            <a:cxnSpLocks/>
          </p:cNvCxnSpPr>
          <p:nvPr userDrawn="1"/>
        </p:nvCxnSpPr>
        <p:spPr>
          <a:xfrm>
            <a:off x="3339303"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Slide Number Placeholder 14">
            <a:extLst>
              <a:ext uri="{FF2B5EF4-FFF2-40B4-BE49-F238E27FC236}">
                <a16:creationId xmlns:a16="http://schemas.microsoft.com/office/drawing/2014/main" id="{F6B76086-C78A-C0EC-E942-F99C0083FF77}"/>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
        <p:nvSpPr>
          <p:cNvPr id="16" name="TextBox 15">
            <a:extLst>
              <a:ext uri="{FF2B5EF4-FFF2-40B4-BE49-F238E27FC236}">
                <a16:creationId xmlns:a16="http://schemas.microsoft.com/office/drawing/2014/main" id="{9BD1F770-88E5-C7E4-DC26-67989A474CAB}"/>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custDataLst>
      <p:tags r:id="rId1"/>
    </p:custDataLst>
    <p:extLst>
      <p:ext uri="{BB962C8B-B14F-4D97-AF65-F5344CB8AC3E}">
        <p14:creationId xmlns:p14="http://schemas.microsoft.com/office/powerpoint/2010/main" val="18559119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Break B - Gradient">
    <p:bg>
      <p:bgPr>
        <a:solidFill>
          <a:srgbClr val="11273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2D0FF6-CE42-959B-EA10-190EBF872B70}"/>
              </a:ext>
            </a:extLst>
          </p:cNvPr>
          <p:cNvPicPr>
            <a:picLocks noChangeAspect="1"/>
          </p:cNvPicPr>
          <p:nvPr userDrawn="1"/>
        </p:nvPicPr>
        <p:blipFill>
          <a:blip r:embed="rId2"/>
          <a:stretch>
            <a:fillRect/>
          </a:stretch>
        </p:blipFill>
        <p:spPr>
          <a:xfrm>
            <a:off x="0" y="0"/>
            <a:ext cx="12204026" cy="6858000"/>
          </a:xfrm>
          <a:prstGeom prst="rect">
            <a:avLst/>
          </a:prstGeom>
        </p:spPr>
      </p:pic>
      <p:sp>
        <p:nvSpPr>
          <p:cNvPr id="6" name="Rectangle 5">
            <a:extLst>
              <a:ext uri="{FF2B5EF4-FFF2-40B4-BE49-F238E27FC236}">
                <a16:creationId xmlns:a16="http://schemas.microsoft.com/office/drawing/2014/main" id="{2CCD97B7-A79C-AB7C-A049-D780DF162EB4}"/>
              </a:ext>
            </a:extLst>
          </p:cNvPr>
          <p:cNvSpPr/>
          <p:nvPr userDrawn="1"/>
        </p:nvSpPr>
        <p:spPr>
          <a:xfrm>
            <a:off x="-12026" y="-9397"/>
            <a:ext cx="12204026" cy="6876795"/>
          </a:xfrm>
          <a:prstGeom prst="rect">
            <a:avLst/>
          </a:prstGeom>
          <a:gradFill flip="none" rotWithShape="1">
            <a:gsLst>
              <a:gs pos="0">
                <a:srgbClr val="11273F">
                  <a:alpha val="92000"/>
                </a:srgbClr>
              </a:gs>
              <a:gs pos="100000">
                <a:srgbClr val="007097">
                  <a:lumMod val="94882"/>
                  <a:alpha val="76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0A382D85-3E5B-4AED-9FDA-3940711DFA59}"/>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cxnSp>
        <p:nvCxnSpPr>
          <p:cNvPr id="8" name="Straight Connector 7">
            <a:extLst>
              <a:ext uri="{FF2B5EF4-FFF2-40B4-BE49-F238E27FC236}">
                <a16:creationId xmlns:a16="http://schemas.microsoft.com/office/drawing/2014/main" id="{B9C9EF88-5918-A61A-2D0F-EA3F83C60585}"/>
              </a:ext>
            </a:extLst>
          </p:cNvPr>
          <p:cNvCxnSpPr>
            <a:cxnSpLocks/>
          </p:cNvCxnSpPr>
          <p:nvPr userDrawn="1"/>
        </p:nvCxnSpPr>
        <p:spPr>
          <a:xfrm>
            <a:off x="8014447"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A4F01F10-ACC7-7F31-0722-E8565616384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00" r="100"/>
          <a:stretch>
            <a:fillRect/>
          </a:stretch>
        </p:blipFill>
        <p:spPr>
          <a:xfrm>
            <a:off x="4317023" y="2137614"/>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cxnSp>
        <p:nvCxnSpPr>
          <p:cNvPr id="12" name="Straight Connector 11">
            <a:extLst>
              <a:ext uri="{FF2B5EF4-FFF2-40B4-BE49-F238E27FC236}">
                <a16:creationId xmlns:a16="http://schemas.microsoft.com/office/drawing/2014/main" id="{6811302E-2B1F-ED09-F6F7-BF9276D6899D}"/>
              </a:ext>
            </a:extLst>
          </p:cNvPr>
          <p:cNvCxnSpPr>
            <a:cxnSpLocks/>
          </p:cNvCxnSpPr>
          <p:nvPr userDrawn="1"/>
        </p:nvCxnSpPr>
        <p:spPr>
          <a:xfrm>
            <a:off x="3339303"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3829879-11F8-2D8A-645A-DB4990D96B1F}"/>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10" name="Slide Number Placeholder 9">
            <a:extLst>
              <a:ext uri="{FF2B5EF4-FFF2-40B4-BE49-F238E27FC236}">
                <a16:creationId xmlns:a16="http://schemas.microsoft.com/office/drawing/2014/main" id="{DA287CDE-F7D8-48E2-66BF-16D269C6254D}"/>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32302143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Break C - Ligh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14922" y="2654257"/>
            <a:ext cx="5000815" cy="886255"/>
          </a:xfrm>
        </p:spPr>
        <p:txBody>
          <a:bodyPr anchor="b">
            <a:normAutofit/>
          </a:bodyPr>
          <a:lstStyle>
            <a:lvl1pPr>
              <a:defRPr sz="3200" cap="none" baseline="0">
                <a:solidFill>
                  <a:schemeClr val="tx2"/>
                </a:solidFill>
                <a:latin typeface="+mj-lt"/>
              </a:defRPr>
            </a:lvl1pPr>
          </a:lstStyle>
          <a:p>
            <a:r>
              <a:rPr lang="en-US" dirty="0"/>
              <a:t>INSERT SECTION TITLE, THREE LINES MAX</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14922" y="3797130"/>
            <a:ext cx="5000816" cy="736343"/>
          </a:xfrm>
          <a:noFill/>
        </p:spPr>
        <p:txBody>
          <a:bodyPr wrap="square" rtlCol="0">
            <a:noAutofit/>
          </a:bodyPr>
          <a:lstStyle>
            <a:lvl1pPr marL="0" indent="0">
              <a:buNone/>
              <a:defRPr lang="en-US" spc="0" smtClean="0">
                <a:solidFill>
                  <a:schemeClr val="tx2"/>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sp>
        <p:nvSpPr>
          <p:cNvPr id="15" name="Picture Placeholder 14">
            <a:extLst>
              <a:ext uri="{FF2B5EF4-FFF2-40B4-BE49-F238E27FC236}">
                <a16:creationId xmlns:a16="http://schemas.microsoft.com/office/drawing/2014/main" id="{2EF9FB52-0C75-1B89-1DEE-665F6D08EBC9}"/>
              </a:ext>
            </a:extLst>
          </p:cNvPr>
          <p:cNvSpPr>
            <a:spLocks noGrp="1"/>
          </p:cNvSpPr>
          <p:nvPr>
            <p:ph type="pic" sz="quarter" idx="12" hasCustomPrompt="1"/>
          </p:nvPr>
        </p:nvSpPr>
        <p:spPr>
          <a:xfrm>
            <a:off x="0" y="0"/>
            <a:ext cx="5943600" cy="6858000"/>
          </a:xfrm>
          <a:custGeom>
            <a:avLst/>
            <a:gdLst>
              <a:gd name="connsiteX0" fmla="*/ 0 w 5943600"/>
              <a:gd name="connsiteY0" fmla="*/ 0 h 6858000"/>
              <a:gd name="connsiteX1" fmla="*/ 4205159 w 5943600"/>
              <a:gd name="connsiteY1" fmla="*/ 0 h 6858000"/>
              <a:gd name="connsiteX2" fmla="*/ 4220317 w 5943600"/>
              <a:gd name="connsiteY2" fmla="*/ 766 h 6858000"/>
              <a:gd name="connsiteX3" fmla="*/ 5943600 w 5943600"/>
              <a:gd name="connsiteY3" fmla="*/ 1910400 h 6858000"/>
              <a:gd name="connsiteX4" fmla="*/ 5943600 w 5943600"/>
              <a:gd name="connsiteY4" fmla="*/ 6858000 h 6858000"/>
              <a:gd name="connsiteX5" fmla="*/ 0 w 59436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600" h="6858000">
                <a:moveTo>
                  <a:pt x="0" y="0"/>
                </a:moveTo>
                <a:lnTo>
                  <a:pt x="4205159" y="0"/>
                </a:lnTo>
                <a:lnTo>
                  <a:pt x="4220317" y="766"/>
                </a:lnTo>
                <a:cubicBezTo>
                  <a:pt x="5188259" y="99065"/>
                  <a:pt x="5943600" y="916524"/>
                  <a:pt x="5943600" y="1910400"/>
                </a:cubicBezTo>
                <a:lnTo>
                  <a:pt x="5943600" y="6858000"/>
                </a:lnTo>
                <a:lnTo>
                  <a:pt x="0" y="6858000"/>
                </a:ln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lIns="1080000" tIns="0" rIns="1080000" bIns="1440000" anchor="ctr">
            <a:noAutofit/>
          </a:bodyPr>
          <a:lstStyle>
            <a:lvl1pPr marL="0" marR="0" indent="0" algn="ctr" defTabSz="914400" rtl="0" eaLnBrk="1" fontAlgn="auto" latinLnBrk="0" hangingPunct="1">
              <a:lnSpc>
                <a:spcPct val="90000"/>
              </a:lnSpc>
              <a:spcBef>
                <a:spcPts val="1000"/>
              </a:spcBef>
              <a:spcAft>
                <a:spcPts val="0"/>
              </a:spcAft>
              <a:buClrTx/>
              <a:buSzTx/>
              <a:buFont typeface="+mj-lt"/>
              <a:buNone/>
              <a:tabLst/>
              <a:defRPr>
                <a:solidFill>
                  <a:schemeClr val="bg1"/>
                </a:solidFill>
                <a:highlight>
                  <a:srgbClr val="000000"/>
                </a:highlight>
              </a:defRPr>
            </a:lvl1pPr>
          </a:lstStyle>
          <a:p>
            <a:pPr marL="342900" marR="0" lvl="0" indent="-342900" algn="ctr" defTabSz="914400" rtl="0" eaLnBrk="1" fontAlgn="auto" latinLnBrk="0" hangingPunct="1">
              <a:lnSpc>
                <a:spcPct val="90000"/>
              </a:lnSpc>
              <a:spcBef>
                <a:spcPts val="1000"/>
              </a:spcBef>
              <a:spcAft>
                <a:spcPts val="0"/>
              </a:spcAft>
              <a:buClrTx/>
              <a:buSzTx/>
              <a:tabLst/>
              <a:defRPr/>
            </a:pPr>
            <a:r>
              <a:rPr lang="en-US"/>
              <a:t>Click icon to replace image, or leave to use current image</a:t>
            </a:r>
          </a:p>
        </p:txBody>
      </p:sp>
      <p:sp>
        <p:nvSpPr>
          <p:cNvPr id="5" name="Text Placeholder 16">
            <a:extLst>
              <a:ext uri="{FF2B5EF4-FFF2-40B4-BE49-F238E27FC236}">
                <a16:creationId xmlns:a16="http://schemas.microsoft.com/office/drawing/2014/main" id="{5D473A6D-2D0A-4646-8235-AEAD8F8C46D5}"/>
              </a:ext>
            </a:extLst>
          </p:cNvPr>
          <p:cNvSpPr>
            <a:spLocks noGrp="1"/>
          </p:cNvSpPr>
          <p:nvPr>
            <p:ph type="body" sz="quarter" idx="10" hasCustomPrompt="1"/>
          </p:nvPr>
        </p:nvSpPr>
        <p:spPr>
          <a:xfrm>
            <a:off x="6131859" y="452540"/>
            <a:ext cx="3245295" cy="130166"/>
          </a:xfrm>
        </p:spPr>
        <p:txBody>
          <a:bodyPr>
            <a:normAutofit/>
          </a:bodyPr>
          <a:lstStyle>
            <a:lvl1pPr marL="0" indent="0" algn="r">
              <a:buNone/>
              <a:defRPr sz="1100" cap="all" spc="300" baseline="0">
                <a:solidFill>
                  <a:schemeClr val="tx2"/>
                </a:solidFill>
              </a:defRPr>
            </a:lvl1pPr>
          </a:lstStyle>
          <a:p>
            <a:pPr lvl="0"/>
            <a:r>
              <a:rPr lang="en-US" dirty="0"/>
              <a:t>Insert presentation title</a:t>
            </a:r>
            <a:endParaRPr lang="en-GB" dirty="0"/>
          </a:p>
        </p:txBody>
      </p:sp>
      <p:sp>
        <p:nvSpPr>
          <p:cNvPr id="12" name="Slide Number Placeholder 11">
            <a:extLst>
              <a:ext uri="{FF2B5EF4-FFF2-40B4-BE49-F238E27FC236}">
                <a16:creationId xmlns:a16="http://schemas.microsoft.com/office/drawing/2014/main" id="{E9A5BE68-38B4-55FA-67BC-794BA7907A91}"/>
              </a:ext>
            </a:extLst>
          </p:cNvPr>
          <p:cNvSpPr>
            <a:spLocks noGrp="1"/>
          </p:cNvSpPr>
          <p:nvPr>
            <p:ph type="sldNum" sz="quarter" idx="15"/>
          </p:nvPr>
        </p:nvSpPr>
        <p:spPr/>
        <p:txBody>
          <a:bodyPr/>
          <a:lstStyle/>
          <a:p>
            <a:pPr defTabSz="457200"/>
            <a:fld id="{97180416-7FB7-4FA9-9E98-668C4F1260E5}" type="slidenum">
              <a:rPr lang="en-GB" smtClean="0"/>
              <a:pPr defTabSz="457200"/>
              <a:t>‹#›</a:t>
            </a:fld>
            <a:endParaRPr lang="en-GB"/>
          </a:p>
        </p:txBody>
      </p:sp>
      <p:sp>
        <p:nvSpPr>
          <p:cNvPr id="13" name="TextBox 12">
            <a:extLst>
              <a:ext uri="{FF2B5EF4-FFF2-40B4-BE49-F238E27FC236}">
                <a16:creationId xmlns:a16="http://schemas.microsoft.com/office/drawing/2014/main" id="{4BEA1E97-F005-B013-7D25-89D8705A0B51}"/>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pic>
        <p:nvPicPr>
          <p:cNvPr id="3" name="Graphic 2">
            <a:extLst>
              <a:ext uri="{FF2B5EF4-FFF2-40B4-BE49-F238E27FC236}">
                <a16:creationId xmlns:a16="http://schemas.microsoft.com/office/drawing/2014/main" id="{E91734BB-977B-41AB-CC2C-9BE186AC07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5" r="75"/>
          <a:stretch>
            <a:fillRect/>
          </a:stretch>
        </p:blipFill>
        <p:spPr>
          <a:xfrm>
            <a:off x="9749307" y="285281"/>
            <a:ext cx="1866431" cy="314425"/>
          </a:xfrm>
          <a:prstGeom prst="rect">
            <a:avLst/>
          </a:prstGeom>
        </p:spPr>
      </p:pic>
    </p:spTree>
    <p:custDataLst>
      <p:tags r:id="rId1"/>
    </p:custDataLst>
    <p:extLst>
      <p:ext uri="{BB962C8B-B14F-4D97-AF65-F5344CB8AC3E}">
        <p14:creationId xmlns:p14="http://schemas.microsoft.com/office/powerpoint/2010/main" val="23236669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Break C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788208" y="3131504"/>
            <a:ext cx="3707730" cy="886255"/>
          </a:xfrm>
        </p:spPr>
        <p:txBody>
          <a:bodyPr anchor="t">
            <a:normAutofit/>
          </a:bodyPr>
          <a:lstStyle>
            <a:lvl1pPr>
              <a:defRPr sz="3200" cap="none" baseline="0">
                <a:solidFill>
                  <a:schemeClr val="bg1"/>
                </a:solidFill>
                <a:latin typeface="+mj-lt"/>
              </a:defRPr>
            </a:lvl1pPr>
          </a:lstStyle>
          <a:p>
            <a:r>
              <a:rPr lang="en-US" dirty="0"/>
              <a:t>INSERT TITLE, TWO LINES MAX</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788208" y="4294254"/>
            <a:ext cx="3677712" cy="736343"/>
          </a:xfrm>
          <a:noFill/>
        </p:spPr>
        <p:txBody>
          <a:bodyPr wrap="square" rtlCol="0">
            <a:noAutofit/>
          </a:bodyPr>
          <a:lstStyle>
            <a:lvl1pPr marL="0" indent="0">
              <a:buNone/>
              <a:defRPr lang="en-US" spc="0" smtClean="0">
                <a:solidFill>
                  <a:schemeClr val="accent3"/>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pic>
        <p:nvPicPr>
          <p:cNvPr id="3" name="Graphic 2">
            <a:extLst>
              <a:ext uri="{FF2B5EF4-FFF2-40B4-BE49-F238E27FC236}">
                <a16:creationId xmlns:a16="http://schemas.microsoft.com/office/drawing/2014/main" id="{0650522B-4B7F-C56E-1048-7832C60E61D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5" r="75"/>
          <a:stretch>
            <a:fillRect/>
          </a:stretch>
        </p:blipFill>
        <p:spPr>
          <a:xfrm>
            <a:off x="603013" y="353283"/>
            <a:ext cx="3545704" cy="597321"/>
          </a:xfrm>
          <a:custGeom>
            <a:avLst/>
            <a:gdLst>
              <a:gd name="connsiteX0" fmla="*/ 0 w 3545704"/>
              <a:gd name="connsiteY0" fmla="*/ 0 h 597321"/>
              <a:gd name="connsiteX1" fmla="*/ 3545704 w 3545704"/>
              <a:gd name="connsiteY1" fmla="*/ 0 h 597321"/>
              <a:gd name="connsiteX2" fmla="*/ 3545704 w 3545704"/>
              <a:gd name="connsiteY2" fmla="*/ 597321 h 597321"/>
              <a:gd name="connsiteX3" fmla="*/ 0 w 3545704"/>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5704" h="597321">
                <a:moveTo>
                  <a:pt x="0" y="0"/>
                </a:moveTo>
                <a:lnTo>
                  <a:pt x="3545704" y="0"/>
                </a:lnTo>
                <a:lnTo>
                  <a:pt x="3545704" y="597321"/>
                </a:lnTo>
                <a:lnTo>
                  <a:pt x="0" y="597321"/>
                </a:lnTo>
                <a:close/>
              </a:path>
            </a:pathLst>
          </a:custGeom>
        </p:spPr>
      </p:pic>
      <p:cxnSp>
        <p:nvCxnSpPr>
          <p:cNvPr id="5" name="Straight Connector 4">
            <a:extLst>
              <a:ext uri="{FF2B5EF4-FFF2-40B4-BE49-F238E27FC236}">
                <a16:creationId xmlns:a16="http://schemas.microsoft.com/office/drawing/2014/main" id="{AAC37178-CF1C-34F0-85A3-6A7C41A99646}"/>
              </a:ext>
            </a:extLst>
          </p:cNvPr>
          <p:cNvCxnSpPr>
            <a:cxnSpLocks/>
          </p:cNvCxnSpPr>
          <p:nvPr userDrawn="1"/>
        </p:nvCxnSpPr>
        <p:spPr>
          <a:xfrm>
            <a:off x="588710" y="3097385"/>
            <a:ext cx="0" cy="920375"/>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35" name="Picture Placeholder 34">
            <a:extLst>
              <a:ext uri="{FF2B5EF4-FFF2-40B4-BE49-F238E27FC236}">
                <a16:creationId xmlns:a16="http://schemas.microsoft.com/office/drawing/2014/main" id="{776AA3D1-6647-156D-66B7-8E15BCE8C922}"/>
              </a:ext>
            </a:extLst>
          </p:cNvPr>
          <p:cNvSpPr>
            <a:spLocks noGrp="1"/>
          </p:cNvSpPr>
          <p:nvPr>
            <p:ph type="pic" sz="quarter" idx="12" hasCustomPrompt="1"/>
          </p:nvPr>
        </p:nvSpPr>
        <p:spPr>
          <a:xfrm>
            <a:off x="5451070" y="-6604"/>
            <a:ext cx="6740930" cy="6864604"/>
          </a:xfrm>
          <a:custGeom>
            <a:avLst/>
            <a:gdLst>
              <a:gd name="connsiteX0" fmla="*/ 0 w 6740930"/>
              <a:gd name="connsiteY0" fmla="*/ 0 h 6864604"/>
              <a:gd name="connsiteX1" fmla="*/ 6740930 w 6740930"/>
              <a:gd name="connsiteY1" fmla="*/ 0 h 6864604"/>
              <a:gd name="connsiteX2" fmla="*/ 6740930 w 6740930"/>
              <a:gd name="connsiteY2" fmla="*/ 6864604 h 6864604"/>
              <a:gd name="connsiteX3" fmla="*/ 0 w 6740930"/>
              <a:gd name="connsiteY3" fmla="*/ 6864604 h 6864604"/>
              <a:gd name="connsiteX4" fmla="*/ 0 w 6740930"/>
              <a:gd name="connsiteY4" fmla="*/ 2217130 h 6864604"/>
              <a:gd name="connsiteX5" fmla="*/ 2210526 w 6740930"/>
              <a:gd name="connsiteY5" fmla="*/ 6604 h 6864604"/>
              <a:gd name="connsiteX6" fmla="*/ 0 w 6740930"/>
              <a:gd name="connsiteY6" fmla="*/ 6604 h 686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0930" h="6864604">
                <a:moveTo>
                  <a:pt x="0" y="0"/>
                </a:moveTo>
                <a:lnTo>
                  <a:pt x="6740930" y="0"/>
                </a:lnTo>
                <a:lnTo>
                  <a:pt x="6740930" y="6864604"/>
                </a:lnTo>
                <a:lnTo>
                  <a:pt x="0" y="6864604"/>
                </a:lnTo>
                <a:lnTo>
                  <a:pt x="0" y="2217130"/>
                </a:lnTo>
                <a:cubicBezTo>
                  <a:pt x="0" y="996290"/>
                  <a:pt x="989686" y="6604"/>
                  <a:pt x="2210526" y="6604"/>
                </a:cubicBezTo>
                <a:lnTo>
                  <a:pt x="0" y="6604"/>
                </a:lnTo>
                <a:close/>
              </a:path>
            </a:pathLst>
          </a:custGeom>
          <a:blipFill dpi="0" rotWithShape="1">
            <a:blip r:embed="rId4">
              <a:extLst>
                <a:ext uri="{28A0092B-C50C-407E-A947-70E740481C1C}">
                  <a14:useLocalDpi xmlns:a14="http://schemas.microsoft.com/office/drawing/2010/main" val="0"/>
                </a:ext>
              </a:extLst>
            </a:blip>
            <a:srcRect/>
            <a:stretch>
              <a:fillRect/>
            </a:stretch>
          </a:blipFill>
        </p:spPr>
        <p:txBody>
          <a:bodyPr wrap="square" lIns="1440000" rIns="1440000" bIns="1440000" anchor="ctr">
            <a:noAutofit/>
          </a:bodyPr>
          <a:lstStyle>
            <a:lvl1pPr marL="0" indent="0" algn="ctr">
              <a:buNone/>
              <a:defRPr>
                <a:solidFill>
                  <a:schemeClr val="bg1"/>
                </a:solidFill>
                <a:highlight>
                  <a:srgbClr val="000000"/>
                </a:highlight>
              </a:defRPr>
            </a:lvl1pPr>
          </a:lstStyle>
          <a:p>
            <a:r>
              <a:rPr lang="en-US"/>
              <a:t>Click icon to replace image, or leave to use current image</a:t>
            </a:r>
          </a:p>
        </p:txBody>
      </p:sp>
      <p:sp>
        <p:nvSpPr>
          <p:cNvPr id="6" name="Slide Number Placeholder 5">
            <a:extLst>
              <a:ext uri="{FF2B5EF4-FFF2-40B4-BE49-F238E27FC236}">
                <a16:creationId xmlns:a16="http://schemas.microsoft.com/office/drawing/2014/main" id="{952B2EA3-1E9E-A915-16A5-37D106481D68}"/>
              </a:ext>
            </a:extLst>
          </p:cNvPr>
          <p:cNvSpPr>
            <a:spLocks noGrp="1"/>
          </p:cNvSpPr>
          <p:nvPr>
            <p:ph type="sldNum" sz="quarter" idx="15"/>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
        <p:nvSpPr>
          <p:cNvPr id="7" name="TextBox 6">
            <a:extLst>
              <a:ext uri="{FF2B5EF4-FFF2-40B4-BE49-F238E27FC236}">
                <a16:creationId xmlns:a16="http://schemas.microsoft.com/office/drawing/2014/main" id="{82F928FA-CC17-1802-1922-E7D2752A0B2A}"/>
              </a:ext>
            </a:extLst>
          </p:cNvPr>
          <p:cNvSpPr txBox="1"/>
          <p:nvPr userDrawn="1"/>
        </p:nvSpPr>
        <p:spPr>
          <a:xfrm>
            <a:off x="393342" y="6437059"/>
            <a:ext cx="2573152" cy="307777"/>
          </a:xfrm>
          <a:prstGeom prst="rect">
            <a:avLst/>
          </a:prstGeom>
          <a:noFill/>
        </p:spPr>
        <p:txBody>
          <a:bodyPr wrap="square" rtlCol="0">
            <a:spAutoFit/>
          </a:bodyPr>
          <a:lstStyle/>
          <a:p>
            <a:pPr algn="r">
              <a:defRPr/>
            </a:pPr>
            <a:r>
              <a:rPr kumimoji="0" lang="en-US" sz="700" u="none" strike="noStrike" kern="1200" cap="none" normalizeH="0" baseline="0" noProof="0" dirty="0">
                <a:ln>
                  <a:noFill/>
                </a:ln>
                <a:solidFill>
                  <a:schemeClr val="bg1"/>
                </a:solidFill>
                <a:effectLst/>
                <a:uLnTx/>
                <a:uFillTx/>
                <a:latin typeface="Poppins" pitchFamily="2" charset="77"/>
                <a:ea typeface="Poppins" panose="00000500000000000000" pitchFamily="2" charset="0"/>
                <a:cs typeface="Poppins" pitchFamily="2" charset="77"/>
              </a:rPr>
              <a:t>©</a:t>
            </a:r>
            <a:r>
              <a:rPr lang="en-US" sz="700" dirty="0">
                <a:solidFill>
                  <a:schemeClr val="bg1"/>
                </a:solidFill>
                <a:latin typeface="Poppins" pitchFamily="2" charset="77"/>
                <a:ea typeface="Poppins" panose="00000500000000000000" pitchFamily="2" charset="0"/>
                <a:cs typeface="Poppins" pitchFamily="2" charset="77"/>
              </a:rPr>
              <a:t>TEXAS ONCOLOGY PROPRIETARY AND CONFIDENTIAL</a:t>
            </a:r>
            <a:endParaRPr lang="en-US" sz="600" dirty="0">
              <a:solidFill>
                <a:schemeClr val="bg1"/>
              </a:solidFill>
              <a:latin typeface="Poppins" pitchFamily="2" charset="77"/>
              <a:ea typeface="Poppins" panose="00000500000000000000" pitchFamily="2" charset="0"/>
              <a:cs typeface="Poppins" pitchFamily="2" charset="77"/>
            </a:endParaRPr>
          </a:p>
          <a:p>
            <a:pPr algn="r">
              <a:defRPr/>
            </a:pPr>
            <a:endParaRPr kumimoji="0" lang="en-US" sz="700" u="none" strike="noStrike" kern="1200" cap="none" spc="300" normalizeH="0" baseline="0" noProof="0" dirty="0">
              <a:ln>
                <a:noFill/>
              </a:ln>
              <a:solidFill>
                <a:schemeClr val="bg1"/>
              </a:solidFill>
              <a:effectLst/>
              <a:uLnTx/>
              <a:uFillTx/>
              <a:latin typeface="Poppins" pitchFamily="2" charset="77"/>
              <a:ea typeface="Poppins" panose="00000500000000000000" pitchFamily="2" charset="0"/>
              <a:cs typeface="Poppins" pitchFamily="2" charset="77"/>
            </a:endParaRPr>
          </a:p>
        </p:txBody>
      </p:sp>
    </p:spTree>
    <p:extLst>
      <p:ext uri="{BB962C8B-B14F-4D97-AF65-F5344CB8AC3E}">
        <p14:creationId xmlns:p14="http://schemas.microsoft.com/office/powerpoint/2010/main" val="30641062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ection Break C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14922" y="2654257"/>
            <a:ext cx="5000815" cy="886255"/>
          </a:xfrm>
        </p:spPr>
        <p:txBody>
          <a:bodyPr anchor="b">
            <a:normAutofit/>
          </a:bodyPr>
          <a:lstStyle>
            <a:lvl1pPr>
              <a:defRPr sz="3200" cap="none" baseline="0">
                <a:solidFill>
                  <a:schemeClr val="bg1"/>
                </a:solidFill>
                <a:latin typeface="+mj-lt"/>
              </a:defRPr>
            </a:lvl1pPr>
          </a:lstStyle>
          <a:p>
            <a:r>
              <a:rPr lang="en-US" dirty="0"/>
              <a:t>INSERT SECTION TITLE, THREE LINES MAX</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14922" y="3797130"/>
            <a:ext cx="5000816" cy="736343"/>
          </a:xfrm>
          <a:noFill/>
        </p:spPr>
        <p:txBody>
          <a:bodyPr wrap="square" rtlCol="0">
            <a:noAutofit/>
          </a:bodyPr>
          <a:lstStyle>
            <a:lvl1pPr marL="0" indent="0">
              <a:buNone/>
              <a:defRPr lang="en-US" spc="0" smtClean="0">
                <a:solidFill>
                  <a:schemeClr val="bg1"/>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sp>
        <p:nvSpPr>
          <p:cNvPr id="15" name="Picture Placeholder 14">
            <a:extLst>
              <a:ext uri="{FF2B5EF4-FFF2-40B4-BE49-F238E27FC236}">
                <a16:creationId xmlns:a16="http://schemas.microsoft.com/office/drawing/2014/main" id="{2EF9FB52-0C75-1B89-1DEE-665F6D08EBC9}"/>
              </a:ext>
            </a:extLst>
          </p:cNvPr>
          <p:cNvSpPr>
            <a:spLocks noGrp="1"/>
          </p:cNvSpPr>
          <p:nvPr>
            <p:ph type="pic" sz="quarter" idx="12" hasCustomPrompt="1"/>
          </p:nvPr>
        </p:nvSpPr>
        <p:spPr>
          <a:xfrm>
            <a:off x="0" y="0"/>
            <a:ext cx="5943600" cy="6858000"/>
          </a:xfrm>
          <a:custGeom>
            <a:avLst/>
            <a:gdLst>
              <a:gd name="connsiteX0" fmla="*/ 0 w 5943600"/>
              <a:gd name="connsiteY0" fmla="*/ 0 h 6858000"/>
              <a:gd name="connsiteX1" fmla="*/ 4205159 w 5943600"/>
              <a:gd name="connsiteY1" fmla="*/ 0 h 6858000"/>
              <a:gd name="connsiteX2" fmla="*/ 4220317 w 5943600"/>
              <a:gd name="connsiteY2" fmla="*/ 766 h 6858000"/>
              <a:gd name="connsiteX3" fmla="*/ 5943600 w 5943600"/>
              <a:gd name="connsiteY3" fmla="*/ 1910400 h 6858000"/>
              <a:gd name="connsiteX4" fmla="*/ 5943600 w 5943600"/>
              <a:gd name="connsiteY4" fmla="*/ 6858000 h 6858000"/>
              <a:gd name="connsiteX5" fmla="*/ 0 w 59436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600" h="6858000">
                <a:moveTo>
                  <a:pt x="0" y="0"/>
                </a:moveTo>
                <a:lnTo>
                  <a:pt x="4205159" y="0"/>
                </a:lnTo>
                <a:lnTo>
                  <a:pt x="4220317" y="766"/>
                </a:lnTo>
                <a:cubicBezTo>
                  <a:pt x="5188259" y="99065"/>
                  <a:pt x="5943600" y="916524"/>
                  <a:pt x="5943600" y="1910400"/>
                </a:cubicBezTo>
                <a:lnTo>
                  <a:pt x="5943600" y="6858000"/>
                </a:lnTo>
                <a:lnTo>
                  <a:pt x="0" y="6858000"/>
                </a:lnTo>
                <a:close/>
              </a:path>
            </a:pathLst>
          </a:custGeom>
          <a:blipFill>
            <a:blip r:embed="rId2">
              <a:extLst>
                <a:ext uri="{28A0092B-C50C-407E-A947-70E740481C1C}">
                  <a14:useLocalDpi xmlns:a14="http://schemas.microsoft.com/office/drawing/2010/main" val="0"/>
                </a:ext>
              </a:extLst>
            </a:blip>
            <a:stretch>
              <a:fillRect t="-741" r="-1368"/>
            </a:stretch>
          </a:blipFill>
        </p:spPr>
        <p:txBody>
          <a:bodyPr wrap="square" lIns="1080000" tIns="0" rIns="1080000" bIns="1440000" anchor="ctr">
            <a:noAutofit/>
          </a:bodyPr>
          <a:lstStyle>
            <a:lvl1pPr marL="0" marR="0" indent="0" algn="ctr" defTabSz="914400" rtl="0" eaLnBrk="1" fontAlgn="auto" latinLnBrk="0" hangingPunct="1">
              <a:lnSpc>
                <a:spcPct val="90000"/>
              </a:lnSpc>
              <a:spcBef>
                <a:spcPts val="1000"/>
              </a:spcBef>
              <a:spcAft>
                <a:spcPts val="0"/>
              </a:spcAft>
              <a:buClrTx/>
              <a:buSzTx/>
              <a:buFont typeface="+mj-lt"/>
              <a:buNone/>
              <a:tabLst/>
              <a:defRPr>
                <a:solidFill>
                  <a:schemeClr val="bg1"/>
                </a:solidFill>
                <a:highlight>
                  <a:srgbClr val="000000"/>
                </a:highlight>
              </a:defRPr>
            </a:lvl1pPr>
          </a:lstStyle>
          <a:p>
            <a:pPr marL="342900" marR="0" lvl="0" indent="-342900" algn="ctr" defTabSz="914400" rtl="0" eaLnBrk="1" fontAlgn="auto" latinLnBrk="0" hangingPunct="1">
              <a:lnSpc>
                <a:spcPct val="90000"/>
              </a:lnSpc>
              <a:spcBef>
                <a:spcPts val="1000"/>
              </a:spcBef>
              <a:spcAft>
                <a:spcPts val="0"/>
              </a:spcAft>
              <a:buClrTx/>
              <a:buSzTx/>
              <a:tabLst/>
              <a:defRPr/>
            </a:pPr>
            <a:r>
              <a:rPr lang="en-US" dirty="0"/>
              <a:t>Click icon to replace image, or leave to use current image</a:t>
            </a:r>
          </a:p>
        </p:txBody>
      </p:sp>
      <p:sp>
        <p:nvSpPr>
          <p:cNvPr id="4" name="Text Placeholder 16">
            <a:extLst>
              <a:ext uri="{FF2B5EF4-FFF2-40B4-BE49-F238E27FC236}">
                <a16:creationId xmlns:a16="http://schemas.microsoft.com/office/drawing/2014/main" id="{F443CE55-2908-52D8-BA70-A51FC8BC30C2}"/>
              </a:ext>
            </a:extLst>
          </p:cNvPr>
          <p:cNvSpPr>
            <a:spLocks noGrp="1"/>
          </p:cNvSpPr>
          <p:nvPr>
            <p:ph type="body" sz="quarter" idx="10" hasCustomPrompt="1"/>
          </p:nvPr>
        </p:nvSpPr>
        <p:spPr>
          <a:xfrm>
            <a:off x="6131859" y="452540"/>
            <a:ext cx="3245295" cy="130166"/>
          </a:xfrm>
        </p:spPr>
        <p:txBody>
          <a:bodyPr>
            <a:normAutofit/>
          </a:bodyPr>
          <a:lstStyle>
            <a:lvl1pPr marL="0" indent="0" algn="r">
              <a:buNone/>
              <a:defRPr sz="1100" cap="all" spc="300" baseline="0">
                <a:solidFill>
                  <a:schemeClr val="bg1"/>
                </a:solidFill>
              </a:defRPr>
            </a:lvl1pPr>
          </a:lstStyle>
          <a:p>
            <a:pPr lvl="0"/>
            <a:r>
              <a:rPr lang="en-US" dirty="0"/>
              <a:t>Insert presentation title</a:t>
            </a:r>
            <a:endParaRPr lang="en-GB" dirty="0"/>
          </a:p>
        </p:txBody>
      </p:sp>
      <p:pic>
        <p:nvPicPr>
          <p:cNvPr id="3" name="Graphic 2">
            <a:extLst>
              <a:ext uri="{FF2B5EF4-FFF2-40B4-BE49-F238E27FC236}">
                <a16:creationId xmlns:a16="http://schemas.microsoft.com/office/drawing/2014/main" id="{5FC4B1AA-3D1A-DAC9-3751-5FE9ADC44BC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75" r="75"/>
          <a:stretch>
            <a:fillRect/>
          </a:stretch>
        </p:blipFill>
        <p:spPr>
          <a:xfrm>
            <a:off x="9749307" y="285281"/>
            <a:ext cx="1866431" cy="314425"/>
          </a:xfrm>
          <a:custGeom>
            <a:avLst/>
            <a:gdLst>
              <a:gd name="connsiteX0" fmla="*/ 0 w 1866431"/>
              <a:gd name="connsiteY0" fmla="*/ 0 h 314425"/>
              <a:gd name="connsiteX1" fmla="*/ 1866431 w 1866431"/>
              <a:gd name="connsiteY1" fmla="*/ 0 h 314425"/>
              <a:gd name="connsiteX2" fmla="*/ 1866431 w 1866431"/>
              <a:gd name="connsiteY2" fmla="*/ 314425 h 314425"/>
              <a:gd name="connsiteX3" fmla="*/ 0 w 1866431"/>
              <a:gd name="connsiteY3" fmla="*/ 314425 h 314425"/>
            </a:gdLst>
            <a:ahLst/>
            <a:cxnLst>
              <a:cxn ang="0">
                <a:pos x="connsiteX0" y="connsiteY0"/>
              </a:cxn>
              <a:cxn ang="0">
                <a:pos x="connsiteX1" y="connsiteY1"/>
              </a:cxn>
              <a:cxn ang="0">
                <a:pos x="connsiteX2" y="connsiteY2"/>
              </a:cxn>
              <a:cxn ang="0">
                <a:pos x="connsiteX3" y="connsiteY3"/>
              </a:cxn>
            </a:cxnLst>
            <a:rect l="l" t="t" r="r" b="b"/>
            <a:pathLst>
              <a:path w="1866431" h="314425">
                <a:moveTo>
                  <a:pt x="0" y="0"/>
                </a:moveTo>
                <a:lnTo>
                  <a:pt x="1866431" y="0"/>
                </a:lnTo>
                <a:lnTo>
                  <a:pt x="1866431" y="314425"/>
                </a:lnTo>
                <a:lnTo>
                  <a:pt x="0" y="314425"/>
                </a:lnTo>
                <a:close/>
              </a:path>
            </a:pathLst>
          </a:custGeom>
        </p:spPr>
      </p:pic>
      <p:sp>
        <p:nvSpPr>
          <p:cNvPr id="10" name="TextBox 9">
            <a:extLst>
              <a:ext uri="{FF2B5EF4-FFF2-40B4-BE49-F238E27FC236}">
                <a16:creationId xmlns:a16="http://schemas.microsoft.com/office/drawing/2014/main" id="{00F843A4-886B-D48A-014C-6CE94F71238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13" name="Slide Number Placeholder 12">
            <a:extLst>
              <a:ext uri="{FF2B5EF4-FFF2-40B4-BE49-F238E27FC236}">
                <a16:creationId xmlns:a16="http://schemas.microsoft.com/office/drawing/2014/main" id="{66C0E1A9-1BF5-5866-E1F5-A5DA97E0026C}"/>
              </a:ext>
            </a:extLst>
          </p:cNvPr>
          <p:cNvSpPr>
            <a:spLocks noGrp="1"/>
          </p:cNvSpPr>
          <p:nvPr>
            <p:ph type="sldNum" sz="quarter" idx="15"/>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12463573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Subtitl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lvl1pPr>
          </a:lstStyle>
          <a:p>
            <a:r>
              <a:rPr lang="en-US" dirty="0"/>
              <a:t>Insert title, one line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p>
            <a:fld id="{97180416-7FB7-4FA9-9E98-668C4F1260E5}" type="slidenum">
              <a:rPr lang="en-GB" smtClean="0"/>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5C695A37-7A15-CE59-31DA-784B5569CFD9}"/>
              </a:ext>
            </a:extLst>
          </p:cNvPr>
          <p:cNvGrpSpPr/>
          <p:nvPr userDrawn="1"/>
        </p:nvGrpSpPr>
        <p:grpSpPr>
          <a:xfrm>
            <a:off x="10218519" y="-1"/>
            <a:ext cx="1973481" cy="591266"/>
            <a:chOff x="10218519" y="-1"/>
            <a:chExt cx="1973481" cy="591266"/>
          </a:xfrm>
        </p:grpSpPr>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5D50226-52DC-BC11-0264-19487D6016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grpSp>
    </p:spTree>
    <p:extLst>
      <p:ext uri="{BB962C8B-B14F-4D97-AF65-F5344CB8AC3E}">
        <p14:creationId xmlns:p14="http://schemas.microsoft.com/office/powerpoint/2010/main" val="14882254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Subtitle - Ligh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lvl1pPr>
          </a:lstStyle>
          <a:p>
            <a:r>
              <a:rPr lang="en-US" dirty="0"/>
              <a:t>Insert title, one line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p>
            <a:fld id="{97180416-7FB7-4FA9-9E98-668C4F1260E5}" type="slidenum">
              <a:rPr lang="en-GB" smtClean="0"/>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5D50226-52DC-BC11-0264-19487D6016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13" name="Content Placeholder 12">
            <a:extLst>
              <a:ext uri="{FF2B5EF4-FFF2-40B4-BE49-F238E27FC236}">
                <a16:creationId xmlns:a16="http://schemas.microsoft.com/office/drawing/2014/main" id="{DFF2E61D-141C-1B80-F976-E19906F6AF19}"/>
              </a:ext>
            </a:extLst>
          </p:cNvPr>
          <p:cNvSpPr>
            <a:spLocks noGrp="1"/>
          </p:cNvSpPr>
          <p:nvPr>
            <p:ph sz="quarter" idx="15"/>
          </p:nvPr>
        </p:nvSpPr>
        <p:spPr>
          <a:xfrm>
            <a:off x="574675" y="1655763"/>
            <a:ext cx="11041063"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65122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Subtitle - Light, 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lvl1pPr>
          </a:lstStyle>
          <a:p>
            <a:r>
              <a:rPr lang="en-US" dirty="0"/>
              <a:t>Insert title, one line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p>
            <a:fld id="{97180416-7FB7-4FA9-9E98-668C4F1260E5}" type="slidenum">
              <a:rPr lang="en-GB" smtClean="0"/>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5D50226-52DC-BC11-0264-19487D6016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15" name="Content Placeholder 14">
            <a:extLst>
              <a:ext uri="{FF2B5EF4-FFF2-40B4-BE49-F238E27FC236}">
                <a16:creationId xmlns:a16="http://schemas.microsoft.com/office/drawing/2014/main" id="{6CE02BDF-750B-76D6-3FCF-D59F34ED2FBE}"/>
              </a:ext>
            </a:extLst>
          </p:cNvPr>
          <p:cNvSpPr>
            <a:spLocks noGrp="1"/>
          </p:cNvSpPr>
          <p:nvPr>
            <p:ph sz="quarter" idx="16"/>
          </p:nvPr>
        </p:nvSpPr>
        <p:spPr>
          <a:xfrm>
            <a:off x="6383335"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14">
            <a:extLst>
              <a:ext uri="{FF2B5EF4-FFF2-40B4-BE49-F238E27FC236}">
                <a16:creationId xmlns:a16="http://schemas.microsoft.com/office/drawing/2014/main" id="{70A4E85E-2181-5256-418E-B3E0351ABF66}"/>
              </a:ext>
            </a:extLst>
          </p:cNvPr>
          <p:cNvSpPr>
            <a:spLocks noGrp="1"/>
          </p:cNvSpPr>
          <p:nvPr>
            <p:ph sz="quarter" idx="17"/>
          </p:nvPr>
        </p:nvSpPr>
        <p:spPr>
          <a:xfrm>
            <a:off x="576484"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Box 2">
            <a:extLst>
              <a:ext uri="{FF2B5EF4-FFF2-40B4-BE49-F238E27FC236}">
                <a16:creationId xmlns:a16="http://schemas.microsoft.com/office/drawing/2014/main" id="{67A75CA5-D7DC-C8C1-BACF-C7C9A9366DD1}"/>
              </a:ext>
            </a:extLst>
          </p:cNvPr>
          <p:cNvSpPr txBox="1"/>
          <p:nvPr userDrawn="1"/>
        </p:nvSpPr>
        <p:spPr>
          <a:xfrm>
            <a:off x="9698804" y="6524090"/>
            <a:ext cx="0" cy="0"/>
          </a:xfrm>
          <a:prstGeom prst="rect">
            <a:avLst/>
          </a:prstGeom>
          <a:noFill/>
        </p:spPr>
        <p:txBody>
          <a:bodyPr wrap="none" lIns="0" tIns="0" rIns="0" bIns="0" rtlCol="0">
            <a:noAutofit/>
          </a:bodyPr>
          <a:lstStyle/>
          <a:p>
            <a:pPr algn="l"/>
            <a:endParaRPr lang="en-US" sz="1400" dirty="0" err="1">
              <a:cs typeface="Poppins" panose="00000500000000000000" pitchFamily="2" charset="0"/>
            </a:endParaRPr>
          </a:p>
        </p:txBody>
      </p:sp>
    </p:spTree>
    <p:extLst>
      <p:ext uri="{BB962C8B-B14F-4D97-AF65-F5344CB8AC3E}">
        <p14:creationId xmlns:p14="http://schemas.microsoft.com/office/powerpoint/2010/main" val="7226761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634E73-F6EE-FCB3-EDA4-99C3F8B69082}"/>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pic>
        <p:nvPicPr>
          <p:cNvPr id="7" name="Graphic 6">
            <a:extLst>
              <a:ext uri="{FF2B5EF4-FFF2-40B4-BE49-F238E27FC236}">
                <a16:creationId xmlns:a16="http://schemas.microsoft.com/office/drawing/2014/main" id="{D943B9A7-A38A-A8F4-4E95-60C289DC11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Tree>
    <p:extLst>
      <p:ext uri="{BB962C8B-B14F-4D97-AF65-F5344CB8AC3E}">
        <p14:creationId xmlns:p14="http://schemas.microsoft.com/office/powerpoint/2010/main" val="143138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Navy, one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634E73-F6EE-FCB3-EDA4-99C3F8B69082}"/>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pic>
        <p:nvPicPr>
          <p:cNvPr id="7" name="Graphic 6">
            <a:extLst>
              <a:ext uri="{FF2B5EF4-FFF2-40B4-BE49-F238E27FC236}">
                <a16:creationId xmlns:a16="http://schemas.microsoft.com/office/drawing/2014/main" id="{D943B9A7-A38A-A8F4-4E95-60C289DC11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2">
            <a:extLst>
              <a:ext uri="{FF2B5EF4-FFF2-40B4-BE49-F238E27FC236}">
                <a16:creationId xmlns:a16="http://schemas.microsoft.com/office/drawing/2014/main" id="{DA48475B-9124-6B48-0828-C8804C713BB8}"/>
              </a:ext>
            </a:extLst>
          </p:cNvPr>
          <p:cNvSpPr>
            <a:spLocks noGrp="1"/>
          </p:cNvSpPr>
          <p:nvPr>
            <p:ph sz="quarter" idx="15"/>
          </p:nvPr>
        </p:nvSpPr>
        <p:spPr>
          <a:xfrm>
            <a:off x="574675" y="1655763"/>
            <a:ext cx="11041063"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655018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Navy, two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634E73-F6EE-FCB3-EDA4-99C3F8B69082}"/>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pic>
        <p:nvPicPr>
          <p:cNvPr id="7" name="Graphic 6">
            <a:extLst>
              <a:ext uri="{FF2B5EF4-FFF2-40B4-BE49-F238E27FC236}">
                <a16:creationId xmlns:a16="http://schemas.microsoft.com/office/drawing/2014/main" id="{D943B9A7-A38A-A8F4-4E95-60C289DC11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4">
            <a:extLst>
              <a:ext uri="{FF2B5EF4-FFF2-40B4-BE49-F238E27FC236}">
                <a16:creationId xmlns:a16="http://schemas.microsoft.com/office/drawing/2014/main" id="{1CCC11F8-54EE-305D-C0EB-2E9F0800F5CA}"/>
              </a:ext>
            </a:extLst>
          </p:cNvPr>
          <p:cNvSpPr>
            <a:spLocks noGrp="1"/>
          </p:cNvSpPr>
          <p:nvPr>
            <p:ph sz="quarter" idx="16"/>
          </p:nvPr>
        </p:nvSpPr>
        <p:spPr>
          <a:xfrm>
            <a:off x="6383335"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14">
            <a:extLst>
              <a:ext uri="{FF2B5EF4-FFF2-40B4-BE49-F238E27FC236}">
                <a16:creationId xmlns:a16="http://schemas.microsoft.com/office/drawing/2014/main" id="{1C27EBC0-8EB9-16BA-52FE-080D97A33158}"/>
              </a:ext>
            </a:extLst>
          </p:cNvPr>
          <p:cNvSpPr>
            <a:spLocks noGrp="1"/>
          </p:cNvSpPr>
          <p:nvPr>
            <p:ph sz="quarter" idx="17"/>
          </p:nvPr>
        </p:nvSpPr>
        <p:spPr>
          <a:xfrm>
            <a:off x="576484"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69961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Gradient">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Tree>
    <p:extLst>
      <p:ext uri="{BB962C8B-B14F-4D97-AF65-F5344CB8AC3E}">
        <p14:creationId xmlns:p14="http://schemas.microsoft.com/office/powerpoint/2010/main" val="25465302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Gradient, one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4">
            <a:extLst>
              <a:ext uri="{FF2B5EF4-FFF2-40B4-BE49-F238E27FC236}">
                <a16:creationId xmlns:a16="http://schemas.microsoft.com/office/drawing/2014/main" id="{16D3CC97-C4F4-D2BD-529E-A66AD5D9BDA3}"/>
              </a:ext>
            </a:extLst>
          </p:cNvPr>
          <p:cNvSpPr>
            <a:spLocks noGrp="1"/>
          </p:cNvSpPr>
          <p:nvPr>
            <p:ph sz="quarter" idx="17"/>
          </p:nvPr>
        </p:nvSpPr>
        <p:spPr>
          <a:xfrm>
            <a:off x="576484" y="1655763"/>
            <a:ext cx="11038690"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239552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Gradient, two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4">
            <a:extLst>
              <a:ext uri="{FF2B5EF4-FFF2-40B4-BE49-F238E27FC236}">
                <a16:creationId xmlns:a16="http://schemas.microsoft.com/office/drawing/2014/main" id="{EF702978-BDBF-4340-D077-AFE766AB6094}"/>
              </a:ext>
            </a:extLst>
          </p:cNvPr>
          <p:cNvSpPr>
            <a:spLocks noGrp="1"/>
          </p:cNvSpPr>
          <p:nvPr>
            <p:ph sz="quarter" idx="16"/>
          </p:nvPr>
        </p:nvSpPr>
        <p:spPr>
          <a:xfrm>
            <a:off x="6383335"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14">
            <a:extLst>
              <a:ext uri="{FF2B5EF4-FFF2-40B4-BE49-F238E27FC236}">
                <a16:creationId xmlns:a16="http://schemas.microsoft.com/office/drawing/2014/main" id="{F9AA003C-290A-0DFF-85E6-7C0B60F907FB}"/>
              </a:ext>
            </a:extLst>
          </p:cNvPr>
          <p:cNvSpPr>
            <a:spLocks noGrp="1"/>
          </p:cNvSpPr>
          <p:nvPr>
            <p:ph sz="quarter" idx="17"/>
          </p:nvPr>
        </p:nvSpPr>
        <p:spPr>
          <a:xfrm>
            <a:off x="576484"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995067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811122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Light, one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21BB7DB7-EB4F-B435-3B11-7E5F3C617292}"/>
              </a:ext>
            </a:extLst>
          </p:cNvPr>
          <p:cNvSpPr>
            <a:spLocks noGrp="1"/>
          </p:cNvSpPr>
          <p:nvPr>
            <p:ph sz="quarter" idx="15"/>
          </p:nvPr>
        </p:nvSpPr>
        <p:spPr>
          <a:xfrm>
            <a:off x="574675" y="1881188"/>
            <a:ext cx="11041063" cy="4219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85025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Light,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4">
            <a:extLst>
              <a:ext uri="{FF2B5EF4-FFF2-40B4-BE49-F238E27FC236}">
                <a16:creationId xmlns:a16="http://schemas.microsoft.com/office/drawing/2014/main" id="{EE494CC5-1310-627F-3E61-637289421ED3}"/>
              </a:ext>
            </a:extLst>
          </p:cNvPr>
          <p:cNvSpPr>
            <a:spLocks noGrp="1"/>
          </p:cNvSpPr>
          <p:nvPr>
            <p:ph sz="quarter" idx="16"/>
          </p:nvPr>
        </p:nvSpPr>
        <p:spPr>
          <a:xfrm>
            <a:off x="6383335" y="1881188"/>
            <a:ext cx="5233989" cy="421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14">
            <a:extLst>
              <a:ext uri="{FF2B5EF4-FFF2-40B4-BE49-F238E27FC236}">
                <a16:creationId xmlns:a16="http://schemas.microsoft.com/office/drawing/2014/main" id="{1D8BFF54-1481-4F72-34A4-BCAFE16E256B}"/>
              </a:ext>
            </a:extLst>
          </p:cNvPr>
          <p:cNvSpPr>
            <a:spLocks noGrp="1"/>
          </p:cNvSpPr>
          <p:nvPr>
            <p:ph sz="quarter" idx="17"/>
          </p:nvPr>
        </p:nvSpPr>
        <p:spPr>
          <a:xfrm>
            <a:off x="576484" y="1881188"/>
            <a:ext cx="5233989" cy="421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88260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593040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Navy, one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C27A1EFF-04FB-2488-C214-DAA7E60BBD90}"/>
              </a:ext>
            </a:extLst>
          </p:cNvPr>
          <p:cNvSpPr>
            <a:spLocks noGrp="1"/>
          </p:cNvSpPr>
          <p:nvPr>
            <p:ph sz="quarter" idx="15"/>
          </p:nvPr>
        </p:nvSpPr>
        <p:spPr>
          <a:xfrm>
            <a:off x="574675" y="1881188"/>
            <a:ext cx="11041063" cy="42195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21520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Navy, two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FFEB5248-BBCC-C52D-8105-CFD0864A48BF}"/>
              </a:ext>
            </a:extLst>
          </p:cNvPr>
          <p:cNvSpPr>
            <a:spLocks noGrp="1"/>
          </p:cNvSpPr>
          <p:nvPr>
            <p:ph sz="quarter" idx="16"/>
          </p:nvPr>
        </p:nvSpPr>
        <p:spPr>
          <a:xfrm>
            <a:off x="6383335" y="1881187"/>
            <a:ext cx="5233989" cy="4219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14">
            <a:extLst>
              <a:ext uri="{FF2B5EF4-FFF2-40B4-BE49-F238E27FC236}">
                <a16:creationId xmlns:a16="http://schemas.microsoft.com/office/drawing/2014/main" id="{5821712C-E5F3-7FE0-8DF1-89E40FB93926}"/>
              </a:ext>
            </a:extLst>
          </p:cNvPr>
          <p:cNvSpPr>
            <a:spLocks noGrp="1"/>
          </p:cNvSpPr>
          <p:nvPr>
            <p:ph sz="quarter" idx="17"/>
          </p:nvPr>
        </p:nvSpPr>
        <p:spPr>
          <a:xfrm>
            <a:off x="576484" y="1881187"/>
            <a:ext cx="5233989" cy="4219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593942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Gradient">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1165751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Gradient, one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CD494C47-7EB1-778D-8E8D-F9B083D437BE}"/>
              </a:ext>
            </a:extLst>
          </p:cNvPr>
          <p:cNvSpPr>
            <a:spLocks noGrp="1"/>
          </p:cNvSpPr>
          <p:nvPr>
            <p:ph sz="quarter" idx="17"/>
          </p:nvPr>
        </p:nvSpPr>
        <p:spPr>
          <a:xfrm>
            <a:off x="576484" y="1881187"/>
            <a:ext cx="11038690" cy="4219575"/>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069617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Gradient, 2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4">
            <a:extLst>
              <a:ext uri="{FF2B5EF4-FFF2-40B4-BE49-F238E27FC236}">
                <a16:creationId xmlns:a16="http://schemas.microsoft.com/office/drawing/2014/main" id="{0759E707-DCA2-463B-B122-8E8FD068FBAD}"/>
              </a:ext>
            </a:extLst>
          </p:cNvPr>
          <p:cNvSpPr>
            <a:spLocks noGrp="1"/>
          </p:cNvSpPr>
          <p:nvPr>
            <p:ph sz="quarter" idx="16"/>
          </p:nvPr>
        </p:nvSpPr>
        <p:spPr>
          <a:xfrm>
            <a:off x="6383335" y="1881187"/>
            <a:ext cx="5233989" cy="4219575"/>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14">
            <a:extLst>
              <a:ext uri="{FF2B5EF4-FFF2-40B4-BE49-F238E27FC236}">
                <a16:creationId xmlns:a16="http://schemas.microsoft.com/office/drawing/2014/main" id="{322BD962-21A8-77EF-A04A-9880A7616B9B}"/>
              </a:ext>
            </a:extLst>
          </p:cNvPr>
          <p:cNvSpPr>
            <a:spLocks noGrp="1"/>
          </p:cNvSpPr>
          <p:nvPr>
            <p:ph sz="quarter" idx="17"/>
          </p:nvPr>
        </p:nvSpPr>
        <p:spPr>
          <a:xfrm>
            <a:off x="574677" y="1881187"/>
            <a:ext cx="5233989" cy="4219575"/>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6830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30637881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Light, one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5AADD19D-3364-F0BC-02EE-DAFB7F0746F4}"/>
              </a:ext>
            </a:extLst>
          </p:cNvPr>
          <p:cNvSpPr>
            <a:spLocks noGrp="1"/>
          </p:cNvSpPr>
          <p:nvPr>
            <p:ph sz="quarter" idx="15"/>
          </p:nvPr>
        </p:nvSpPr>
        <p:spPr>
          <a:xfrm>
            <a:off x="574675" y="1655763"/>
            <a:ext cx="11041063"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67235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Light,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92FE8A9E-8CBF-D59B-B346-65321BF9A418}"/>
              </a:ext>
            </a:extLst>
          </p:cNvPr>
          <p:cNvSpPr>
            <a:spLocks noGrp="1"/>
          </p:cNvSpPr>
          <p:nvPr>
            <p:ph sz="quarter" idx="16"/>
          </p:nvPr>
        </p:nvSpPr>
        <p:spPr>
          <a:xfrm>
            <a:off x="6383335"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14">
            <a:extLst>
              <a:ext uri="{FF2B5EF4-FFF2-40B4-BE49-F238E27FC236}">
                <a16:creationId xmlns:a16="http://schemas.microsoft.com/office/drawing/2014/main" id="{E17F7ABF-4844-8057-161C-06B08E8CC677}"/>
              </a:ext>
            </a:extLst>
          </p:cNvPr>
          <p:cNvSpPr>
            <a:spLocks noGrp="1"/>
          </p:cNvSpPr>
          <p:nvPr>
            <p:ph sz="quarter" idx="17"/>
          </p:nvPr>
        </p:nvSpPr>
        <p:spPr>
          <a:xfrm>
            <a:off x="576484"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96846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22880834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Navy, one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F83E2442-000C-E719-A7FC-6417F4851690}"/>
              </a:ext>
            </a:extLst>
          </p:cNvPr>
          <p:cNvSpPr>
            <a:spLocks noGrp="1"/>
          </p:cNvSpPr>
          <p:nvPr>
            <p:ph sz="quarter" idx="15"/>
          </p:nvPr>
        </p:nvSpPr>
        <p:spPr>
          <a:xfrm>
            <a:off x="574675" y="1655763"/>
            <a:ext cx="11041063"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736929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Navy, two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7" name="Content Placeholder 14">
            <a:extLst>
              <a:ext uri="{FF2B5EF4-FFF2-40B4-BE49-F238E27FC236}">
                <a16:creationId xmlns:a16="http://schemas.microsoft.com/office/drawing/2014/main" id="{D24081CE-F9F8-6639-FAB4-C7720220F47A}"/>
              </a:ext>
            </a:extLst>
          </p:cNvPr>
          <p:cNvSpPr>
            <a:spLocks noGrp="1"/>
          </p:cNvSpPr>
          <p:nvPr>
            <p:ph sz="quarter" idx="16"/>
          </p:nvPr>
        </p:nvSpPr>
        <p:spPr>
          <a:xfrm>
            <a:off x="6383335"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14">
            <a:extLst>
              <a:ext uri="{FF2B5EF4-FFF2-40B4-BE49-F238E27FC236}">
                <a16:creationId xmlns:a16="http://schemas.microsoft.com/office/drawing/2014/main" id="{68465ECB-2ADF-1C06-DE74-4BE82580E630}"/>
              </a:ext>
            </a:extLst>
          </p:cNvPr>
          <p:cNvSpPr>
            <a:spLocks noGrp="1"/>
          </p:cNvSpPr>
          <p:nvPr>
            <p:ph sz="quarter" idx="17"/>
          </p:nvPr>
        </p:nvSpPr>
        <p:spPr>
          <a:xfrm>
            <a:off x="576484"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107187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Gradient">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1687981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Gradient, one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87603FF7-FC4E-F626-82FE-9F8A275BB028}"/>
              </a:ext>
            </a:extLst>
          </p:cNvPr>
          <p:cNvSpPr>
            <a:spLocks noGrp="1"/>
          </p:cNvSpPr>
          <p:nvPr>
            <p:ph sz="quarter" idx="17"/>
          </p:nvPr>
        </p:nvSpPr>
        <p:spPr>
          <a:xfrm>
            <a:off x="576484" y="1655763"/>
            <a:ext cx="11038690"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181650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Gradient, two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4">
            <a:extLst>
              <a:ext uri="{FF2B5EF4-FFF2-40B4-BE49-F238E27FC236}">
                <a16:creationId xmlns:a16="http://schemas.microsoft.com/office/drawing/2014/main" id="{B2E146D1-E769-5E86-7BC6-9A78F4A0DF3E}"/>
              </a:ext>
            </a:extLst>
          </p:cNvPr>
          <p:cNvSpPr>
            <a:spLocks noGrp="1"/>
          </p:cNvSpPr>
          <p:nvPr>
            <p:ph sz="quarter" idx="16"/>
          </p:nvPr>
        </p:nvSpPr>
        <p:spPr>
          <a:xfrm>
            <a:off x="6383335"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14">
            <a:extLst>
              <a:ext uri="{FF2B5EF4-FFF2-40B4-BE49-F238E27FC236}">
                <a16:creationId xmlns:a16="http://schemas.microsoft.com/office/drawing/2014/main" id="{0E3DF9A5-918D-6E13-C020-E75FA2358A24}"/>
              </a:ext>
            </a:extLst>
          </p:cNvPr>
          <p:cNvSpPr>
            <a:spLocks noGrp="1"/>
          </p:cNvSpPr>
          <p:nvPr>
            <p:ph sz="quarter" idx="17"/>
          </p:nvPr>
        </p:nvSpPr>
        <p:spPr>
          <a:xfrm>
            <a:off x="576484"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406325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 Light">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655EB2F3-8AEC-6FB2-AF44-0AEA88A8B2D3}"/>
              </a:ext>
            </a:extLst>
          </p:cNvPr>
          <p:cNvSpPr>
            <a:spLocks noGrp="1"/>
          </p:cNvSpPr>
          <p:nvPr>
            <p:ph type="ftr" sz="quarter" idx="11"/>
          </p:nvPr>
        </p:nvSpPr>
        <p:spPr/>
        <p:txBody>
          <a:bodyPr/>
          <a:lstStyle/>
          <a:p>
            <a:endParaRPr lang="en-GB"/>
          </a:p>
        </p:txBody>
      </p:sp>
      <p:sp>
        <p:nvSpPr>
          <p:cNvPr id="15" name="Slide Number Placeholder 14">
            <a:extLst>
              <a:ext uri="{FF2B5EF4-FFF2-40B4-BE49-F238E27FC236}">
                <a16:creationId xmlns:a16="http://schemas.microsoft.com/office/drawing/2014/main" id="{0BAB8717-4E68-B4DE-B020-1DDA53E10F7C}"/>
              </a:ext>
            </a:extLst>
          </p:cNvPr>
          <p:cNvSpPr>
            <a:spLocks noGrp="1"/>
          </p:cNvSpPr>
          <p:nvPr>
            <p:ph type="sldNum" sz="quarter" idx="12"/>
          </p:nvPr>
        </p:nvSpPr>
        <p:spPr/>
        <p:txBody>
          <a:bodyPr/>
          <a:lstStyle/>
          <a:p>
            <a:pPr defTabSz="457200"/>
            <a:fld id="{97180416-7FB7-4FA9-9E98-668C4F1260E5}" type="slidenum">
              <a:rPr lang="en-GB" smtClean="0"/>
              <a:pPr defTabSz="457200"/>
              <a:t>‹#›</a:t>
            </a:fld>
            <a:endParaRPr lang="en-GB"/>
          </a:p>
        </p:txBody>
      </p:sp>
    </p:spTree>
    <p:extLst>
      <p:ext uri="{BB962C8B-B14F-4D97-AF65-F5344CB8AC3E}">
        <p14:creationId xmlns:p14="http://schemas.microsoft.com/office/powerpoint/2010/main" val="21125644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blank" preserve="1">
  <p:cSld name="Blank - Navy">
    <p:bg>
      <p:bgPr>
        <a:solidFill>
          <a:schemeClr val="tx2"/>
        </a:solid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E1795CA-C7D8-5620-63CC-7EB9E60851FE}"/>
              </a:ext>
            </a:extLst>
          </p:cNvPr>
          <p:cNvSpPr>
            <a:spLocks noGrp="1"/>
          </p:cNvSpPr>
          <p:nvPr>
            <p:ph type="ftr" sz="quarter" idx="10"/>
          </p:nvPr>
        </p:nvSpPr>
        <p:spPr/>
        <p:txBody>
          <a:bodyPr/>
          <a:lstStyle>
            <a:lvl1pPr>
              <a:defRPr>
                <a:solidFill>
                  <a:schemeClr val="bg1"/>
                </a:solidFill>
              </a:defRPr>
            </a:lvl1pPr>
          </a:lstStyle>
          <a:p>
            <a:endParaRPr lang="en-GB"/>
          </a:p>
        </p:txBody>
      </p:sp>
      <p:sp>
        <p:nvSpPr>
          <p:cNvPr id="11" name="Slide Number Placeholder 10">
            <a:extLst>
              <a:ext uri="{FF2B5EF4-FFF2-40B4-BE49-F238E27FC236}">
                <a16:creationId xmlns:a16="http://schemas.microsoft.com/office/drawing/2014/main" id="{CD67F182-DB73-88DE-61C8-7BFC2961369C}"/>
              </a:ext>
            </a:extLst>
          </p:cNvPr>
          <p:cNvSpPr>
            <a:spLocks noGrp="1"/>
          </p:cNvSpPr>
          <p:nvPr>
            <p:ph type="sldNum" sz="quarter" idx="11"/>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a:p>
        </p:txBody>
      </p:sp>
      <p:sp>
        <p:nvSpPr>
          <p:cNvPr id="3" name="TextBox 2">
            <a:extLst>
              <a:ext uri="{FF2B5EF4-FFF2-40B4-BE49-F238E27FC236}">
                <a16:creationId xmlns:a16="http://schemas.microsoft.com/office/drawing/2014/main" id="{367EDA31-CEB4-76E2-DA93-7483D30DA8B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39074498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Blank - Gradient">
    <p:bg>
      <p:bgPr>
        <a:gradFill flip="none" rotWithShape="1">
          <a:gsLst>
            <a:gs pos="38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E1795CA-C7D8-5620-63CC-7EB9E60851FE}"/>
              </a:ext>
            </a:extLst>
          </p:cNvPr>
          <p:cNvSpPr>
            <a:spLocks noGrp="1"/>
          </p:cNvSpPr>
          <p:nvPr>
            <p:ph type="ftr" sz="quarter" idx="10"/>
          </p:nvPr>
        </p:nvSpPr>
        <p:spPr/>
        <p:txBody>
          <a:bodyPr/>
          <a:lstStyle>
            <a:lvl1pPr>
              <a:defRPr>
                <a:solidFill>
                  <a:schemeClr val="bg1"/>
                </a:solidFill>
              </a:defRPr>
            </a:lvl1pPr>
          </a:lstStyle>
          <a:p>
            <a:endParaRPr lang="en-GB"/>
          </a:p>
        </p:txBody>
      </p:sp>
      <p:sp>
        <p:nvSpPr>
          <p:cNvPr id="11" name="Slide Number Placeholder 10">
            <a:extLst>
              <a:ext uri="{FF2B5EF4-FFF2-40B4-BE49-F238E27FC236}">
                <a16:creationId xmlns:a16="http://schemas.microsoft.com/office/drawing/2014/main" id="{CD67F182-DB73-88DE-61C8-7BFC2961369C}"/>
              </a:ext>
            </a:extLst>
          </p:cNvPr>
          <p:cNvSpPr>
            <a:spLocks noGrp="1"/>
          </p:cNvSpPr>
          <p:nvPr>
            <p:ph type="sldNum" sz="quarter" idx="11"/>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a:p>
        </p:txBody>
      </p:sp>
      <p:sp>
        <p:nvSpPr>
          <p:cNvPr id="3" name="TextBox 2">
            <a:extLst>
              <a:ext uri="{FF2B5EF4-FFF2-40B4-BE49-F238E27FC236}">
                <a16:creationId xmlns:a16="http://schemas.microsoft.com/office/drawing/2014/main" id="{93197E7E-4FF3-0A33-8B60-1D9DA45B2741}"/>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1192659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3310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1391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3742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5221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5" name="Rectangle 4"/>
          <p:cNvSpPr/>
          <p:nvPr/>
        </p:nvSpPr>
        <p:spPr>
          <a:xfrm>
            <a:off x="-21166" y="0"/>
            <a:ext cx="6076951"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 t="16937" r="40746" b="20589"/>
          <a:stretch>
            <a:fillRect/>
          </a:stretch>
        </p:blipFill>
        <p:spPr bwMode="auto">
          <a:xfrm>
            <a:off x="-924984" y="0"/>
            <a:ext cx="74182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2063751" y="1666875"/>
            <a:ext cx="1014518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45967"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351037" y="4119592"/>
            <a:ext cx="5488163"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Title 1"/>
          <p:cNvSpPr>
            <a:spLocks noGrp="1"/>
          </p:cNvSpPr>
          <p:nvPr>
            <p:ph type="ctrTitle"/>
          </p:nvPr>
        </p:nvSpPr>
        <p:spPr>
          <a:xfrm>
            <a:off x="2743200" y="1143000"/>
            <a:ext cx="5488163"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3324540" y="4572000"/>
            <a:ext cx="548640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13" name="Rectangle 12"/>
          <p:cNvSpPr/>
          <p:nvPr userDrawn="1"/>
        </p:nvSpPr>
        <p:spPr>
          <a:xfrm>
            <a:off x="-21167" y="6569076"/>
            <a:ext cx="122301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779686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07010C-BA34-2B44-9746-B6E6435131FD}" type="datetimeFigureOut">
              <a:rPr lang="en-US" smtClean="0"/>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3EEC8-2A30-CA43-8980-29E6A72B61E4}" type="slidenum">
              <a:rPr lang="en-US" smtClean="0"/>
              <a:t>‹#›</a:t>
            </a:fld>
            <a:endParaRPr lang="en-US"/>
          </a:p>
        </p:txBody>
      </p:sp>
    </p:spTree>
    <p:extLst>
      <p:ext uri="{BB962C8B-B14F-4D97-AF65-F5344CB8AC3E}">
        <p14:creationId xmlns:p14="http://schemas.microsoft.com/office/powerpoint/2010/main" val="3751502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7010C-BA34-2B44-9746-B6E6435131FD}" type="datetimeFigureOut">
              <a:rPr lang="en-US" smtClean="0"/>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3EEC8-2A30-CA43-8980-29E6A72B61E4}" type="slidenum">
              <a:rPr lang="en-US" smtClean="0"/>
              <a:t>‹#›</a:t>
            </a:fld>
            <a:endParaRPr lang="en-US"/>
          </a:p>
        </p:txBody>
      </p:sp>
    </p:spTree>
    <p:extLst>
      <p:ext uri="{BB962C8B-B14F-4D97-AF65-F5344CB8AC3E}">
        <p14:creationId xmlns:p14="http://schemas.microsoft.com/office/powerpoint/2010/main" val="4811663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7010C-BA34-2B44-9746-B6E6435131FD}" type="datetimeFigureOut">
              <a:rPr lang="en-US" smtClean="0"/>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3EEC8-2A30-CA43-8980-29E6A72B61E4}" type="slidenum">
              <a:rPr lang="en-US" smtClean="0"/>
              <a:t>‹#›</a:t>
            </a:fld>
            <a:endParaRPr lang="en-US"/>
          </a:p>
        </p:txBody>
      </p:sp>
    </p:spTree>
    <p:extLst>
      <p:ext uri="{BB962C8B-B14F-4D97-AF65-F5344CB8AC3E}">
        <p14:creationId xmlns:p14="http://schemas.microsoft.com/office/powerpoint/2010/main" val="23873327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07010C-BA34-2B44-9746-B6E6435131FD}" type="datetimeFigureOut">
              <a:rPr lang="en-US" smtClean="0"/>
              <a:t>5/15/26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3EEC8-2A30-CA43-8980-29E6A72B61E4}" type="slidenum">
              <a:rPr lang="en-US" smtClean="0"/>
              <a:t>‹#›</a:t>
            </a:fld>
            <a:endParaRPr lang="en-US"/>
          </a:p>
        </p:txBody>
      </p:sp>
    </p:spTree>
    <p:extLst>
      <p:ext uri="{BB962C8B-B14F-4D97-AF65-F5344CB8AC3E}">
        <p14:creationId xmlns:p14="http://schemas.microsoft.com/office/powerpoint/2010/main" val="258456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07010C-BA34-2B44-9746-B6E6435131FD}" type="datetimeFigureOut">
              <a:rPr lang="en-US" smtClean="0"/>
              <a:t>5/15/26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B3EEC8-2A30-CA43-8980-29E6A72B61E4}" type="slidenum">
              <a:rPr lang="en-US" smtClean="0"/>
              <a:t>‹#›</a:t>
            </a:fld>
            <a:endParaRPr lang="en-US"/>
          </a:p>
        </p:txBody>
      </p:sp>
    </p:spTree>
    <p:extLst>
      <p:ext uri="{BB962C8B-B14F-4D97-AF65-F5344CB8AC3E}">
        <p14:creationId xmlns:p14="http://schemas.microsoft.com/office/powerpoint/2010/main" val="1754779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07010C-BA34-2B44-9746-B6E6435131FD}" type="datetimeFigureOut">
              <a:rPr lang="en-US" smtClean="0"/>
              <a:t>5/15/26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B3EEC8-2A30-CA43-8980-29E6A72B61E4}" type="slidenum">
              <a:rPr lang="en-US" smtClean="0"/>
              <a:t>‹#›</a:t>
            </a:fld>
            <a:endParaRPr lang="en-US"/>
          </a:p>
        </p:txBody>
      </p:sp>
    </p:spTree>
    <p:extLst>
      <p:ext uri="{BB962C8B-B14F-4D97-AF65-F5344CB8AC3E}">
        <p14:creationId xmlns:p14="http://schemas.microsoft.com/office/powerpoint/2010/main" val="9572887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7010C-BA34-2B44-9746-B6E6435131FD}" type="datetimeFigureOut">
              <a:rPr lang="en-US" smtClean="0"/>
              <a:t>5/15/26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B3EEC8-2A30-CA43-8980-29E6A72B61E4}" type="slidenum">
              <a:rPr lang="en-US" smtClean="0"/>
              <a:t>‹#›</a:t>
            </a:fld>
            <a:endParaRPr lang="en-US"/>
          </a:p>
        </p:txBody>
      </p:sp>
    </p:spTree>
    <p:extLst>
      <p:ext uri="{BB962C8B-B14F-4D97-AF65-F5344CB8AC3E}">
        <p14:creationId xmlns:p14="http://schemas.microsoft.com/office/powerpoint/2010/main" val="15736544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7010C-BA34-2B44-9746-B6E6435131FD}" type="datetimeFigureOut">
              <a:rPr lang="en-US" smtClean="0"/>
              <a:t>5/15/26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3EEC8-2A30-CA43-8980-29E6A72B61E4}" type="slidenum">
              <a:rPr lang="en-US" smtClean="0"/>
              <a:t>‹#›</a:t>
            </a:fld>
            <a:endParaRPr lang="en-US"/>
          </a:p>
        </p:txBody>
      </p:sp>
    </p:spTree>
    <p:extLst>
      <p:ext uri="{BB962C8B-B14F-4D97-AF65-F5344CB8AC3E}">
        <p14:creationId xmlns:p14="http://schemas.microsoft.com/office/powerpoint/2010/main" val="21391534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7010C-BA34-2B44-9746-B6E6435131FD}" type="datetimeFigureOut">
              <a:rPr lang="en-US" smtClean="0"/>
              <a:t>5/15/26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B3EEC8-2A30-CA43-8980-29E6A72B61E4}" type="slidenum">
              <a:rPr lang="en-US" smtClean="0"/>
              <a:t>‹#›</a:t>
            </a:fld>
            <a:endParaRPr lang="en-US"/>
          </a:p>
        </p:txBody>
      </p:sp>
    </p:spTree>
    <p:extLst>
      <p:ext uri="{BB962C8B-B14F-4D97-AF65-F5344CB8AC3E}">
        <p14:creationId xmlns:p14="http://schemas.microsoft.com/office/powerpoint/2010/main" val="640921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7010C-BA34-2B44-9746-B6E6435131FD}" type="datetimeFigureOut">
              <a:rPr lang="en-US" smtClean="0"/>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3EEC8-2A30-CA43-8980-29E6A72B61E4}" type="slidenum">
              <a:rPr lang="en-US" smtClean="0"/>
              <a:t>‹#›</a:t>
            </a:fld>
            <a:endParaRPr lang="en-US"/>
          </a:p>
        </p:txBody>
      </p:sp>
    </p:spTree>
    <p:extLst>
      <p:ext uri="{BB962C8B-B14F-4D97-AF65-F5344CB8AC3E}">
        <p14:creationId xmlns:p14="http://schemas.microsoft.com/office/powerpoint/2010/main" val="3452800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7010C-BA34-2B44-9746-B6E6435131FD}" type="datetimeFigureOut">
              <a:rPr lang="en-US" smtClean="0"/>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B3EEC8-2A30-CA43-8980-29E6A72B61E4}" type="slidenum">
              <a:rPr lang="en-US" smtClean="0"/>
              <a:t>‹#›</a:t>
            </a:fld>
            <a:endParaRPr lang="en-US"/>
          </a:p>
        </p:txBody>
      </p:sp>
    </p:spTree>
    <p:extLst>
      <p:ext uri="{BB962C8B-B14F-4D97-AF65-F5344CB8AC3E}">
        <p14:creationId xmlns:p14="http://schemas.microsoft.com/office/powerpoint/2010/main" val="2304742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E21D-A8D6-E345-2E52-D1F16327D3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DBFDEF-155D-CA12-854D-D0A3905257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7F2A7F-3D04-93C6-4F03-DE7587BEE937}"/>
              </a:ext>
            </a:extLst>
          </p:cNvPr>
          <p:cNvSpPr>
            <a:spLocks noGrp="1"/>
          </p:cNvSpPr>
          <p:nvPr>
            <p:ph type="dt" sz="half" idx="10"/>
          </p:nvPr>
        </p:nvSpPr>
        <p:spPr/>
        <p:txBody>
          <a:bodyPr/>
          <a:lstStyle/>
          <a:p>
            <a:fld id="{5156CDB5-9662-7D41-8627-8482E5037C83}" type="datetimeFigureOut">
              <a:rPr lang="en-US" smtClean="0"/>
              <a:t>5/15/26</a:t>
            </a:fld>
            <a:endParaRPr lang="en-US"/>
          </a:p>
        </p:txBody>
      </p:sp>
      <p:sp>
        <p:nvSpPr>
          <p:cNvPr id="5" name="Footer Placeholder 4">
            <a:extLst>
              <a:ext uri="{FF2B5EF4-FFF2-40B4-BE49-F238E27FC236}">
                <a16:creationId xmlns:a16="http://schemas.microsoft.com/office/drawing/2014/main" id="{3B961CD2-6479-0F2B-417E-F8BE15ECA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CFA66-6D39-9596-8CF5-3DCA2EA18CD1}"/>
              </a:ext>
            </a:extLst>
          </p:cNvPr>
          <p:cNvSpPr>
            <a:spLocks noGrp="1"/>
          </p:cNvSpPr>
          <p:nvPr>
            <p:ph type="sldNum" sz="quarter" idx="12"/>
          </p:nvPr>
        </p:nvSpPr>
        <p:spPr/>
        <p:txBody>
          <a:bodyPr/>
          <a:lstStyle/>
          <a:p>
            <a:fld id="{11ABEDAA-27B7-C543-BCF2-152F3DAACB57}" type="slidenum">
              <a:rPr lang="en-US" smtClean="0"/>
              <a:t>‹#›</a:t>
            </a:fld>
            <a:endParaRPr lang="en-US"/>
          </a:p>
        </p:txBody>
      </p:sp>
    </p:spTree>
    <p:extLst>
      <p:ext uri="{BB962C8B-B14F-4D97-AF65-F5344CB8AC3E}">
        <p14:creationId xmlns:p14="http://schemas.microsoft.com/office/powerpoint/2010/main" val="20940808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758F3-5E26-B40A-295D-CBC51FEA75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1FCAF8-08E9-8B22-0B38-D918232C2C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C3B55-2BBD-54C4-54A0-D20591E5A167}"/>
              </a:ext>
            </a:extLst>
          </p:cNvPr>
          <p:cNvSpPr>
            <a:spLocks noGrp="1"/>
          </p:cNvSpPr>
          <p:nvPr>
            <p:ph type="dt" sz="half" idx="10"/>
          </p:nvPr>
        </p:nvSpPr>
        <p:spPr/>
        <p:txBody>
          <a:bodyPr/>
          <a:lstStyle/>
          <a:p>
            <a:fld id="{5156CDB5-9662-7D41-8627-8482E5037C83}" type="datetimeFigureOut">
              <a:rPr lang="en-US" smtClean="0"/>
              <a:t>5/15/26</a:t>
            </a:fld>
            <a:endParaRPr lang="en-US"/>
          </a:p>
        </p:txBody>
      </p:sp>
      <p:sp>
        <p:nvSpPr>
          <p:cNvPr id="5" name="Footer Placeholder 4">
            <a:extLst>
              <a:ext uri="{FF2B5EF4-FFF2-40B4-BE49-F238E27FC236}">
                <a16:creationId xmlns:a16="http://schemas.microsoft.com/office/drawing/2014/main" id="{BF03D191-49C9-78BC-0E8A-E806C3B1C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D1B3E-7AA8-0000-8C55-82D47333FF2D}"/>
              </a:ext>
            </a:extLst>
          </p:cNvPr>
          <p:cNvSpPr>
            <a:spLocks noGrp="1"/>
          </p:cNvSpPr>
          <p:nvPr>
            <p:ph type="sldNum" sz="quarter" idx="12"/>
          </p:nvPr>
        </p:nvSpPr>
        <p:spPr/>
        <p:txBody>
          <a:bodyPr/>
          <a:lstStyle/>
          <a:p>
            <a:fld id="{11ABEDAA-27B7-C543-BCF2-152F3DAACB57}" type="slidenum">
              <a:rPr lang="en-US" smtClean="0"/>
              <a:t>‹#›</a:t>
            </a:fld>
            <a:endParaRPr lang="en-US"/>
          </a:p>
        </p:txBody>
      </p:sp>
    </p:spTree>
    <p:extLst>
      <p:ext uri="{BB962C8B-B14F-4D97-AF65-F5344CB8AC3E}">
        <p14:creationId xmlns:p14="http://schemas.microsoft.com/office/powerpoint/2010/main" val="24630857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252A-ACE1-E7D5-EAE3-CB12D51746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5A503A-7604-1A02-66BA-950AE22F7E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5102E-A554-E4F8-AF80-CC4280C07A6D}"/>
              </a:ext>
            </a:extLst>
          </p:cNvPr>
          <p:cNvSpPr>
            <a:spLocks noGrp="1"/>
          </p:cNvSpPr>
          <p:nvPr>
            <p:ph type="dt" sz="half" idx="10"/>
          </p:nvPr>
        </p:nvSpPr>
        <p:spPr/>
        <p:txBody>
          <a:bodyPr/>
          <a:lstStyle/>
          <a:p>
            <a:fld id="{5156CDB5-9662-7D41-8627-8482E5037C83}" type="datetimeFigureOut">
              <a:rPr lang="en-US" smtClean="0"/>
              <a:t>5/15/26</a:t>
            </a:fld>
            <a:endParaRPr lang="en-US"/>
          </a:p>
        </p:txBody>
      </p:sp>
      <p:sp>
        <p:nvSpPr>
          <p:cNvPr id="5" name="Footer Placeholder 4">
            <a:extLst>
              <a:ext uri="{FF2B5EF4-FFF2-40B4-BE49-F238E27FC236}">
                <a16:creationId xmlns:a16="http://schemas.microsoft.com/office/drawing/2014/main" id="{0DB92155-DE7B-C39B-7889-D842A7F38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0308B-F57E-156A-8E98-7FD18059A45D}"/>
              </a:ext>
            </a:extLst>
          </p:cNvPr>
          <p:cNvSpPr>
            <a:spLocks noGrp="1"/>
          </p:cNvSpPr>
          <p:nvPr>
            <p:ph type="sldNum" sz="quarter" idx="12"/>
          </p:nvPr>
        </p:nvSpPr>
        <p:spPr/>
        <p:txBody>
          <a:bodyPr/>
          <a:lstStyle/>
          <a:p>
            <a:fld id="{11ABEDAA-27B7-C543-BCF2-152F3DAACB57}" type="slidenum">
              <a:rPr lang="en-US" smtClean="0"/>
              <a:t>‹#›</a:t>
            </a:fld>
            <a:endParaRPr lang="en-US"/>
          </a:p>
        </p:txBody>
      </p:sp>
    </p:spTree>
    <p:extLst>
      <p:ext uri="{BB962C8B-B14F-4D97-AF65-F5344CB8AC3E}">
        <p14:creationId xmlns:p14="http://schemas.microsoft.com/office/powerpoint/2010/main" val="1414771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335B-3284-4CEF-D801-882A07470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C8F5AB-0A37-7BAF-DA8C-3C3B44369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280FF4-4E7E-265F-4B68-F6E018BE47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89E5AD-00B6-5E3B-2C69-F261AC3CA70D}"/>
              </a:ext>
            </a:extLst>
          </p:cNvPr>
          <p:cNvSpPr>
            <a:spLocks noGrp="1"/>
          </p:cNvSpPr>
          <p:nvPr>
            <p:ph type="dt" sz="half" idx="10"/>
          </p:nvPr>
        </p:nvSpPr>
        <p:spPr/>
        <p:txBody>
          <a:bodyPr/>
          <a:lstStyle/>
          <a:p>
            <a:fld id="{5156CDB5-9662-7D41-8627-8482E5037C83}" type="datetimeFigureOut">
              <a:rPr lang="en-US" smtClean="0"/>
              <a:t>5/15/26</a:t>
            </a:fld>
            <a:endParaRPr lang="en-US"/>
          </a:p>
        </p:txBody>
      </p:sp>
      <p:sp>
        <p:nvSpPr>
          <p:cNvPr id="6" name="Footer Placeholder 5">
            <a:extLst>
              <a:ext uri="{FF2B5EF4-FFF2-40B4-BE49-F238E27FC236}">
                <a16:creationId xmlns:a16="http://schemas.microsoft.com/office/drawing/2014/main" id="{A10AC1BD-A1F1-7A71-9DD9-A28916419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63F5D7-89BB-895D-EC03-7C1156D57799}"/>
              </a:ext>
            </a:extLst>
          </p:cNvPr>
          <p:cNvSpPr>
            <a:spLocks noGrp="1"/>
          </p:cNvSpPr>
          <p:nvPr>
            <p:ph type="sldNum" sz="quarter" idx="12"/>
          </p:nvPr>
        </p:nvSpPr>
        <p:spPr/>
        <p:txBody>
          <a:bodyPr/>
          <a:lstStyle/>
          <a:p>
            <a:fld id="{11ABEDAA-27B7-C543-BCF2-152F3DAACB57}" type="slidenum">
              <a:rPr lang="en-US" smtClean="0"/>
              <a:t>‹#›</a:t>
            </a:fld>
            <a:endParaRPr lang="en-US"/>
          </a:p>
        </p:txBody>
      </p:sp>
    </p:spTree>
    <p:extLst>
      <p:ext uri="{BB962C8B-B14F-4D97-AF65-F5344CB8AC3E}">
        <p14:creationId xmlns:p14="http://schemas.microsoft.com/office/powerpoint/2010/main" val="40337946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6B6B-8A82-FF93-3CB0-4743BFE8E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5FA010-07A8-BC41-81BC-E2EC6D6D07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A8074C-F769-0422-2F37-00180B47B1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D6DDEF-BD03-7CF9-5062-66D3B215B1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B97E8B-88E2-CDBD-3300-2F1820DCF1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D768F7-5136-C25B-1F48-FAABD157F8E0}"/>
              </a:ext>
            </a:extLst>
          </p:cNvPr>
          <p:cNvSpPr>
            <a:spLocks noGrp="1"/>
          </p:cNvSpPr>
          <p:nvPr>
            <p:ph type="dt" sz="half" idx="10"/>
          </p:nvPr>
        </p:nvSpPr>
        <p:spPr/>
        <p:txBody>
          <a:bodyPr/>
          <a:lstStyle/>
          <a:p>
            <a:fld id="{5156CDB5-9662-7D41-8627-8482E5037C83}" type="datetimeFigureOut">
              <a:rPr lang="en-US" smtClean="0"/>
              <a:t>5/15/26</a:t>
            </a:fld>
            <a:endParaRPr lang="en-US"/>
          </a:p>
        </p:txBody>
      </p:sp>
      <p:sp>
        <p:nvSpPr>
          <p:cNvPr id="8" name="Footer Placeholder 7">
            <a:extLst>
              <a:ext uri="{FF2B5EF4-FFF2-40B4-BE49-F238E27FC236}">
                <a16:creationId xmlns:a16="http://schemas.microsoft.com/office/drawing/2014/main" id="{9A1E5320-CC2E-FA85-F894-A79FABB32F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59B87A-28AE-66E3-1447-64901A6061FF}"/>
              </a:ext>
            </a:extLst>
          </p:cNvPr>
          <p:cNvSpPr>
            <a:spLocks noGrp="1"/>
          </p:cNvSpPr>
          <p:nvPr>
            <p:ph type="sldNum" sz="quarter" idx="12"/>
          </p:nvPr>
        </p:nvSpPr>
        <p:spPr/>
        <p:txBody>
          <a:bodyPr/>
          <a:lstStyle/>
          <a:p>
            <a:fld id="{11ABEDAA-27B7-C543-BCF2-152F3DAACB57}" type="slidenum">
              <a:rPr lang="en-US" smtClean="0"/>
              <a:t>‹#›</a:t>
            </a:fld>
            <a:endParaRPr lang="en-US"/>
          </a:p>
        </p:txBody>
      </p:sp>
    </p:spTree>
    <p:extLst>
      <p:ext uri="{BB962C8B-B14F-4D97-AF65-F5344CB8AC3E}">
        <p14:creationId xmlns:p14="http://schemas.microsoft.com/office/powerpoint/2010/main" val="40807809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36196-12A6-BE5A-92B7-AEA7A1DF50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AAEF7A-0C02-8A2B-D98A-6DE36DD10A00}"/>
              </a:ext>
            </a:extLst>
          </p:cNvPr>
          <p:cNvSpPr>
            <a:spLocks noGrp="1"/>
          </p:cNvSpPr>
          <p:nvPr>
            <p:ph type="dt" sz="half" idx="10"/>
          </p:nvPr>
        </p:nvSpPr>
        <p:spPr/>
        <p:txBody>
          <a:bodyPr/>
          <a:lstStyle/>
          <a:p>
            <a:fld id="{5156CDB5-9662-7D41-8627-8482E5037C83}" type="datetimeFigureOut">
              <a:rPr lang="en-US" smtClean="0"/>
              <a:t>5/15/26</a:t>
            </a:fld>
            <a:endParaRPr lang="en-US"/>
          </a:p>
        </p:txBody>
      </p:sp>
      <p:sp>
        <p:nvSpPr>
          <p:cNvPr id="4" name="Footer Placeholder 3">
            <a:extLst>
              <a:ext uri="{FF2B5EF4-FFF2-40B4-BE49-F238E27FC236}">
                <a16:creationId xmlns:a16="http://schemas.microsoft.com/office/drawing/2014/main" id="{A66A64D0-C33F-C35F-F4EE-526E28A002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0A7FC3-6A8C-3376-3EAB-C7BB3C7CC9C2}"/>
              </a:ext>
            </a:extLst>
          </p:cNvPr>
          <p:cNvSpPr>
            <a:spLocks noGrp="1"/>
          </p:cNvSpPr>
          <p:nvPr>
            <p:ph type="sldNum" sz="quarter" idx="12"/>
          </p:nvPr>
        </p:nvSpPr>
        <p:spPr/>
        <p:txBody>
          <a:bodyPr/>
          <a:lstStyle/>
          <a:p>
            <a:fld id="{11ABEDAA-27B7-C543-BCF2-152F3DAACB57}" type="slidenum">
              <a:rPr lang="en-US" smtClean="0"/>
              <a:t>‹#›</a:t>
            </a:fld>
            <a:endParaRPr lang="en-US"/>
          </a:p>
        </p:txBody>
      </p:sp>
    </p:spTree>
    <p:extLst>
      <p:ext uri="{BB962C8B-B14F-4D97-AF65-F5344CB8AC3E}">
        <p14:creationId xmlns:p14="http://schemas.microsoft.com/office/powerpoint/2010/main" val="21952172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391FBF-D45B-2B8A-CBE9-3A0876372F9E}"/>
              </a:ext>
            </a:extLst>
          </p:cNvPr>
          <p:cNvSpPr>
            <a:spLocks noGrp="1"/>
          </p:cNvSpPr>
          <p:nvPr>
            <p:ph type="dt" sz="half" idx="10"/>
          </p:nvPr>
        </p:nvSpPr>
        <p:spPr/>
        <p:txBody>
          <a:bodyPr/>
          <a:lstStyle/>
          <a:p>
            <a:fld id="{5156CDB5-9662-7D41-8627-8482E5037C83}" type="datetimeFigureOut">
              <a:rPr lang="en-US" smtClean="0"/>
              <a:t>5/15/26</a:t>
            </a:fld>
            <a:endParaRPr lang="en-US"/>
          </a:p>
        </p:txBody>
      </p:sp>
      <p:sp>
        <p:nvSpPr>
          <p:cNvPr id="3" name="Footer Placeholder 2">
            <a:extLst>
              <a:ext uri="{FF2B5EF4-FFF2-40B4-BE49-F238E27FC236}">
                <a16:creationId xmlns:a16="http://schemas.microsoft.com/office/drawing/2014/main" id="{A639185E-12B6-681E-9CA7-0D818567C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84CDEB-05F3-1285-4BC2-67AACBAE85F0}"/>
              </a:ext>
            </a:extLst>
          </p:cNvPr>
          <p:cNvSpPr>
            <a:spLocks noGrp="1"/>
          </p:cNvSpPr>
          <p:nvPr>
            <p:ph type="sldNum" sz="quarter" idx="12"/>
          </p:nvPr>
        </p:nvSpPr>
        <p:spPr/>
        <p:txBody>
          <a:bodyPr/>
          <a:lstStyle/>
          <a:p>
            <a:fld id="{11ABEDAA-27B7-C543-BCF2-152F3DAACB57}" type="slidenum">
              <a:rPr lang="en-US" smtClean="0"/>
              <a:t>‹#›</a:t>
            </a:fld>
            <a:endParaRPr lang="en-US"/>
          </a:p>
        </p:txBody>
      </p:sp>
    </p:spTree>
    <p:extLst>
      <p:ext uri="{BB962C8B-B14F-4D97-AF65-F5344CB8AC3E}">
        <p14:creationId xmlns:p14="http://schemas.microsoft.com/office/powerpoint/2010/main" val="4048020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E3955-87D7-F431-97D6-FC813D8A8C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B2DFA5-574E-EB42-231C-96F577AB31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8C62EC-48AA-EF3C-4143-64EA45BCB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1ED386-CA0C-A205-3C77-C6494CA5FBE1}"/>
              </a:ext>
            </a:extLst>
          </p:cNvPr>
          <p:cNvSpPr>
            <a:spLocks noGrp="1"/>
          </p:cNvSpPr>
          <p:nvPr>
            <p:ph type="dt" sz="half" idx="10"/>
          </p:nvPr>
        </p:nvSpPr>
        <p:spPr/>
        <p:txBody>
          <a:bodyPr/>
          <a:lstStyle/>
          <a:p>
            <a:fld id="{5156CDB5-9662-7D41-8627-8482E5037C83}" type="datetimeFigureOut">
              <a:rPr lang="en-US" smtClean="0"/>
              <a:t>5/15/26</a:t>
            </a:fld>
            <a:endParaRPr lang="en-US"/>
          </a:p>
        </p:txBody>
      </p:sp>
      <p:sp>
        <p:nvSpPr>
          <p:cNvPr id="6" name="Footer Placeholder 5">
            <a:extLst>
              <a:ext uri="{FF2B5EF4-FFF2-40B4-BE49-F238E27FC236}">
                <a16:creationId xmlns:a16="http://schemas.microsoft.com/office/drawing/2014/main" id="{4ACC7263-CD9E-AA84-EBF7-88FA91050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8A1B0-D2FA-C6E9-B483-7B9D58666E4F}"/>
              </a:ext>
            </a:extLst>
          </p:cNvPr>
          <p:cNvSpPr>
            <a:spLocks noGrp="1"/>
          </p:cNvSpPr>
          <p:nvPr>
            <p:ph type="sldNum" sz="quarter" idx="12"/>
          </p:nvPr>
        </p:nvSpPr>
        <p:spPr/>
        <p:txBody>
          <a:bodyPr/>
          <a:lstStyle/>
          <a:p>
            <a:fld id="{11ABEDAA-27B7-C543-BCF2-152F3DAACB57}" type="slidenum">
              <a:rPr lang="en-US" smtClean="0"/>
              <a:t>‹#›</a:t>
            </a:fld>
            <a:endParaRPr lang="en-US"/>
          </a:p>
        </p:txBody>
      </p:sp>
    </p:spTree>
    <p:extLst>
      <p:ext uri="{BB962C8B-B14F-4D97-AF65-F5344CB8AC3E}">
        <p14:creationId xmlns:p14="http://schemas.microsoft.com/office/powerpoint/2010/main" val="31069859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4B60-5F29-08E1-C698-6628B344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F90D1A-D02E-77CD-DDDB-712DDBA0B6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09971-5C78-AAD7-3047-CD79242C5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0F449-4A16-AEE7-7544-D88F7E1059AB}"/>
              </a:ext>
            </a:extLst>
          </p:cNvPr>
          <p:cNvSpPr>
            <a:spLocks noGrp="1"/>
          </p:cNvSpPr>
          <p:nvPr>
            <p:ph type="dt" sz="half" idx="10"/>
          </p:nvPr>
        </p:nvSpPr>
        <p:spPr/>
        <p:txBody>
          <a:bodyPr/>
          <a:lstStyle/>
          <a:p>
            <a:fld id="{5156CDB5-9662-7D41-8627-8482E5037C83}" type="datetimeFigureOut">
              <a:rPr lang="en-US" smtClean="0"/>
              <a:t>5/15/26</a:t>
            </a:fld>
            <a:endParaRPr lang="en-US"/>
          </a:p>
        </p:txBody>
      </p:sp>
      <p:sp>
        <p:nvSpPr>
          <p:cNvPr id="6" name="Footer Placeholder 5">
            <a:extLst>
              <a:ext uri="{FF2B5EF4-FFF2-40B4-BE49-F238E27FC236}">
                <a16:creationId xmlns:a16="http://schemas.microsoft.com/office/drawing/2014/main" id="{6875A72B-1EA7-1033-F382-088EC87036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75C155-14BE-2956-5ACB-B8E33DAEB2EF}"/>
              </a:ext>
            </a:extLst>
          </p:cNvPr>
          <p:cNvSpPr>
            <a:spLocks noGrp="1"/>
          </p:cNvSpPr>
          <p:nvPr>
            <p:ph type="sldNum" sz="quarter" idx="12"/>
          </p:nvPr>
        </p:nvSpPr>
        <p:spPr/>
        <p:txBody>
          <a:bodyPr/>
          <a:lstStyle/>
          <a:p>
            <a:fld id="{11ABEDAA-27B7-C543-BCF2-152F3DAACB57}" type="slidenum">
              <a:rPr lang="en-US" smtClean="0"/>
              <a:t>‹#›</a:t>
            </a:fld>
            <a:endParaRPr lang="en-US"/>
          </a:p>
        </p:txBody>
      </p:sp>
    </p:spTree>
    <p:extLst>
      <p:ext uri="{BB962C8B-B14F-4D97-AF65-F5344CB8AC3E}">
        <p14:creationId xmlns:p14="http://schemas.microsoft.com/office/powerpoint/2010/main" val="4801405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4C8E5-8F1E-C5B6-A529-E0D964E64C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472523-135F-5916-57D6-7A2D3A9786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016D4-A68E-C841-12EA-1AD816C300EB}"/>
              </a:ext>
            </a:extLst>
          </p:cNvPr>
          <p:cNvSpPr>
            <a:spLocks noGrp="1"/>
          </p:cNvSpPr>
          <p:nvPr>
            <p:ph type="dt" sz="half" idx="10"/>
          </p:nvPr>
        </p:nvSpPr>
        <p:spPr/>
        <p:txBody>
          <a:bodyPr/>
          <a:lstStyle/>
          <a:p>
            <a:fld id="{5156CDB5-9662-7D41-8627-8482E5037C83}" type="datetimeFigureOut">
              <a:rPr lang="en-US" smtClean="0"/>
              <a:t>5/15/26</a:t>
            </a:fld>
            <a:endParaRPr lang="en-US"/>
          </a:p>
        </p:txBody>
      </p:sp>
      <p:sp>
        <p:nvSpPr>
          <p:cNvPr id="5" name="Footer Placeholder 4">
            <a:extLst>
              <a:ext uri="{FF2B5EF4-FFF2-40B4-BE49-F238E27FC236}">
                <a16:creationId xmlns:a16="http://schemas.microsoft.com/office/drawing/2014/main" id="{0BD55D5C-3CD1-696A-33F8-54DC282EE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C950D-1B42-4A3E-CF90-6EE1977A0000}"/>
              </a:ext>
            </a:extLst>
          </p:cNvPr>
          <p:cNvSpPr>
            <a:spLocks noGrp="1"/>
          </p:cNvSpPr>
          <p:nvPr>
            <p:ph type="sldNum" sz="quarter" idx="12"/>
          </p:nvPr>
        </p:nvSpPr>
        <p:spPr/>
        <p:txBody>
          <a:bodyPr/>
          <a:lstStyle/>
          <a:p>
            <a:fld id="{11ABEDAA-27B7-C543-BCF2-152F3DAACB57}" type="slidenum">
              <a:rPr lang="en-US" smtClean="0"/>
              <a:t>‹#›</a:t>
            </a:fld>
            <a:endParaRPr lang="en-US"/>
          </a:p>
        </p:txBody>
      </p:sp>
    </p:spTree>
    <p:extLst>
      <p:ext uri="{BB962C8B-B14F-4D97-AF65-F5344CB8AC3E}">
        <p14:creationId xmlns:p14="http://schemas.microsoft.com/office/powerpoint/2010/main" val="487653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2DC85F-49AA-C3A0-5810-718A958997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58BAD1-B077-561D-4BD5-6825633379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A03AE-D651-B73E-B4FB-6B85682929FA}"/>
              </a:ext>
            </a:extLst>
          </p:cNvPr>
          <p:cNvSpPr>
            <a:spLocks noGrp="1"/>
          </p:cNvSpPr>
          <p:nvPr>
            <p:ph type="dt" sz="half" idx="10"/>
          </p:nvPr>
        </p:nvSpPr>
        <p:spPr/>
        <p:txBody>
          <a:bodyPr/>
          <a:lstStyle/>
          <a:p>
            <a:fld id="{5156CDB5-9662-7D41-8627-8482E5037C83}" type="datetimeFigureOut">
              <a:rPr lang="en-US" smtClean="0"/>
              <a:t>5/15/26</a:t>
            </a:fld>
            <a:endParaRPr lang="en-US"/>
          </a:p>
        </p:txBody>
      </p:sp>
      <p:sp>
        <p:nvSpPr>
          <p:cNvPr id="5" name="Footer Placeholder 4">
            <a:extLst>
              <a:ext uri="{FF2B5EF4-FFF2-40B4-BE49-F238E27FC236}">
                <a16:creationId xmlns:a16="http://schemas.microsoft.com/office/drawing/2014/main" id="{AE70D748-BE3C-FF37-B122-592DC3078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01B0FE-636C-3777-9BF4-A65DAE19F2F5}"/>
              </a:ext>
            </a:extLst>
          </p:cNvPr>
          <p:cNvSpPr>
            <a:spLocks noGrp="1"/>
          </p:cNvSpPr>
          <p:nvPr>
            <p:ph type="sldNum" sz="quarter" idx="12"/>
          </p:nvPr>
        </p:nvSpPr>
        <p:spPr/>
        <p:txBody>
          <a:bodyPr/>
          <a:lstStyle/>
          <a:p>
            <a:fld id="{11ABEDAA-27B7-C543-BCF2-152F3DAACB57}" type="slidenum">
              <a:rPr lang="en-US" smtClean="0"/>
              <a:t>‹#›</a:t>
            </a:fld>
            <a:endParaRPr lang="en-US"/>
          </a:p>
        </p:txBody>
      </p:sp>
    </p:spTree>
    <p:extLst>
      <p:ext uri="{BB962C8B-B14F-4D97-AF65-F5344CB8AC3E}">
        <p14:creationId xmlns:p14="http://schemas.microsoft.com/office/powerpoint/2010/main" val="8582503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8E376C17-02CD-47F7-84D0-EC7C5B0DAEE1}" type="slidenum">
              <a:rPr lang="en-US" smtClean="0"/>
              <a:pPr>
                <a:defRPr/>
              </a:pPr>
              <a:t>‹#›</a:t>
            </a:fld>
            <a:endParaRPr lang="en-US" dirty="0"/>
          </a:p>
        </p:txBody>
      </p:sp>
    </p:spTree>
    <p:extLst>
      <p:ext uri="{BB962C8B-B14F-4D97-AF65-F5344CB8AC3E}">
        <p14:creationId xmlns:p14="http://schemas.microsoft.com/office/powerpoint/2010/main" val="22178167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60E30D-4530-4E24-BC5C-4B2AAA3CF5DE}" type="slidenum">
              <a:rPr lang="en-US" smtClean="0"/>
              <a:pPr>
                <a:defRPr/>
              </a:pPr>
              <a:t>‹#›</a:t>
            </a:fld>
            <a:endParaRPr lang="en-US"/>
          </a:p>
        </p:txBody>
      </p:sp>
    </p:spTree>
    <p:extLst>
      <p:ext uri="{BB962C8B-B14F-4D97-AF65-F5344CB8AC3E}">
        <p14:creationId xmlns:p14="http://schemas.microsoft.com/office/powerpoint/2010/main" val="40217973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8E376C17-02CD-47F7-84D0-EC7C5B0DAEE1}" type="slidenum">
              <a:rPr lang="en-US" smtClean="0"/>
              <a:pPr>
                <a:defRPr/>
              </a:pPr>
              <a:t>‹#›</a:t>
            </a:fld>
            <a:endParaRPr lang="en-US" dirty="0"/>
          </a:p>
        </p:txBody>
      </p:sp>
    </p:spTree>
    <p:extLst>
      <p:ext uri="{BB962C8B-B14F-4D97-AF65-F5344CB8AC3E}">
        <p14:creationId xmlns:p14="http://schemas.microsoft.com/office/powerpoint/2010/main" val="25711281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pPr>
              <a:defRPr/>
            </a:pPr>
            <a:fld id="{8E376C17-02CD-47F7-84D0-EC7C5B0DAEE1}" type="slidenum">
              <a:rPr lang="en-US" smtClean="0"/>
              <a:pPr>
                <a:defRPr/>
              </a:pPr>
              <a:t>‹#›</a:t>
            </a:fld>
            <a:endParaRPr lang="en-US" dirty="0"/>
          </a:p>
        </p:txBody>
      </p:sp>
    </p:spTree>
    <p:extLst>
      <p:ext uri="{BB962C8B-B14F-4D97-AF65-F5344CB8AC3E}">
        <p14:creationId xmlns:p14="http://schemas.microsoft.com/office/powerpoint/2010/main" val="25072546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pPr>
              <a:defRPr/>
            </a:pPr>
            <a:fld id="{8E376C17-02CD-47F7-84D0-EC7C5B0DAEE1}" type="slidenum">
              <a:rPr lang="en-US" smtClean="0"/>
              <a:pPr>
                <a:defRPr/>
              </a:pPr>
              <a:t>‹#›</a:t>
            </a:fld>
            <a:endParaRPr lang="en-US" dirty="0"/>
          </a:p>
        </p:txBody>
      </p:sp>
    </p:spTree>
    <p:extLst>
      <p:ext uri="{BB962C8B-B14F-4D97-AF65-F5344CB8AC3E}">
        <p14:creationId xmlns:p14="http://schemas.microsoft.com/office/powerpoint/2010/main" val="378008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pPr>
              <a:defRPr/>
            </a:pPr>
            <a:fld id="{8E376C17-02CD-47F7-84D0-EC7C5B0DAEE1}" type="slidenum">
              <a:rPr lang="en-US" smtClean="0"/>
              <a:pPr>
                <a:defRPr/>
              </a:pPr>
              <a:t>‹#›</a:t>
            </a:fld>
            <a:endParaRPr lang="en-US" dirty="0"/>
          </a:p>
        </p:txBody>
      </p:sp>
    </p:spTree>
    <p:extLst>
      <p:ext uri="{BB962C8B-B14F-4D97-AF65-F5344CB8AC3E}">
        <p14:creationId xmlns:p14="http://schemas.microsoft.com/office/powerpoint/2010/main" val="17737378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8E376C17-02CD-47F7-84D0-EC7C5B0DAEE1}" type="slidenum">
              <a:rPr lang="en-US" smtClean="0"/>
              <a:pPr>
                <a:defRPr/>
              </a:pPr>
              <a:t>‹#›</a:t>
            </a:fld>
            <a:endParaRPr lang="en-US" dirty="0"/>
          </a:p>
        </p:txBody>
      </p:sp>
    </p:spTree>
    <p:extLst>
      <p:ext uri="{BB962C8B-B14F-4D97-AF65-F5344CB8AC3E}">
        <p14:creationId xmlns:p14="http://schemas.microsoft.com/office/powerpoint/2010/main" val="6658623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pPr>
              <a:defRPr/>
            </a:pPr>
            <a:fld id="{8E376C17-02CD-47F7-84D0-EC7C5B0DAEE1}" type="slidenum">
              <a:rPr lang="en-US" smtClean="0"/>
              <a:pPr>
                <a:defRPr/>
              </a:pPr>
              <a:t>‹#›</a:t>
            </a:fld>
            <a:endParaRPr lang="en-US" dirty="0"/>
          </a:p>
        </p:txBody>
      </p:sp>
    </p:spTree>
    <p:extLst>
      <p:ext uri="{BB962C8B-B14F-4D97-AF65-F5344CB8AC3E}">
        <p14:creationId xmlns:p14="http://schemas.microsoft.com/office/powerpoint/2010/main" val="42884798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pPr>
              <a:defRPr/>
            </a:pPr>
            <a:fld id="{8E376C17-02CD-47F7-84D0-EC7C5B0DAEE1}" type="slidenum">
              <a:rPr lang="en-US" smtClean="0"/>
              <a:pPr>
                <a:defRPr/>
              </a:pPr>
              <a:t>‹#›</a:t>
            </a:fld>
            <a:endParaRPr lang="en-US" dirty="0"/>
          </a:p>
        </p:txBody>
      </p:sp>
    </p:spTree>
    <p:extLst>
      <p:ext uri="{BB962C8B-B14F-4D97-AF65-F5344CB8AC3E}">
        <p14:creationId xmlns:p14="http://schemas.microsoft.com/office/powerpoint/2010/main" val="21611068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8E376C17-02CD-47F7-84D0-EC7C5B0DAEE1}" type="slidenum">
              <a:rPr lang="en-US" smtClean="0"/>
              <a:pPr>
                <a:defRPr/>
              </a:pPr>
              <a:t>‹#›</a:t>
            </a:fld>
            <a:endParaRPr lang="en-US" dirty="0"/>
          </a:p>
        </p:txBody>
      </p:sp>
    </p:spTree>
    <p:extLst>
      <p:ext uri="{BB962C8B-B14F-4D97-AF65-F5344CB8AC3E}">
        <p14:creationId xmlns:p14="http://schemas.microsoft.com/office/powerpoint/2010/main" val="483649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8E376C17-02CD-47F7-84D0-EC7C5B0DAEE1}" type="slidenum">
              <a:rPr lang="en-US" smtClean="0"/>
              <a:pPr>
                <a:defRPr/>
              </a:pPr>
              <a:t>‹#›</a:t>
            </a:fld>
            <a:endParaRPr lang="en-US" dirty="0"/>
          </a:p>
        </p:txBody>
      </p:sp>
    </p:spTree>
    <p:extLst>
      <p:ext uri="{BB962C8B-B14F-4D97-AF65-F5344CB8AC3E}">
        <p14:creationId xmlns:p14="http://schemas.microsoft.com/office/powerpoint/2010/main" val="21240768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Rectangle 4"/>
          <p:cNvSpPr/>
          <p:nvPr/>
        </p:nvSpPr>
        <p:spPr>
          <a:xfrm>
            <a:off x="-21166" y="0"/>
            <a:ext cx="6076951"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6937" r="39926" b="20589"/>
          <a:stretch>
            <a:fillRect/>
          </a:stretch>
        </p:blipFill>
        <p:spPr bwMode="auto">
          <a:xfrm>
            <a:off x="-924985" y="0"/>
            <a:ext cx="7520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2063751" y="1666875"/>
            <a:ext cx="1014518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45967"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351037" y="4119592"/>
            <a:ext cx="5488163"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Title 1"/>
          <p:cNvSpPr>
            <a:spLocks noGrp="1"/>
          </p:cNvSpPr>
          <p:nvPr>
            <p:ph type="ctrTitle"/>
          </p:nvPr>
        </p:nvSpPr>
        <p:spPr>
          <a:xfrm>
            <a:off x="2743200" y="1143000"/>
            <a:ext cx="5488163"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3324540" y="4572000"/>
            <a:ext cx="548640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13" name="Rectangle 12"/>
          <p:cNvSpPr/>
          <p:nvPr userDrawn="1"/>
        </p:nvSpPr>
        <p:spPr>
          <a:xfrm>
            <a:off x="-21167" y="6569076"/>
            <a:ext cx="122301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371449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A - Ligh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825E20-2D5F-9CD7-3734-91F97CAFB236}"/>
              </a:ext>
            </a:extLst>
          </p:cNvPr>
          <p:cNvSpPr/>
          <p:nvPr userDrawn="1"/>
        </p:nvSpPr>
        <p:spPr>
          <a:xfrm>
            <a:off x="0" y="-9397"/>
            <a:ext cx="12192000" cy="6876795"/>
          </a:xfrm>
          <a:prstGeom prst="rect">
            <a:avLst/>
          </a:prstGeom>
          <a:gradFill>
            <a:gsLst>
              <a:gs pos="100000">
                <a:srgbClr val="51BAC6">
                  <a:alpha val="68000"/>
                </a:srgbClr>
              </a:gs>
              <a:gs pos="60000">
                <a:srgbClr val="51BAC6">
                  <a:tint val="44500"/>
                  <a:satMod val="160000"/>
                  <a:alpha val="89000"/>
                </a:srgbClr>
              </a:gs>
              <a:gs pos="14000">
                <a:srgbClr val="51BAC6">
                  <a:tint val="23500"/>
                  <a:satMod val="160000"/>
                </a:srgb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185381"/>
            <a:ext cx="9144000" cy="724140"/>
          </a:xfrm>
        </p:spPr>
        <p:txBody>
          <a:bodyPr anchor="t">
            <a:normAutofit/>
          </a:bodyPr>
          <a:lstStyle>
            <a:lvl1pPr algn="ctr">
              <a:defRPr sz="4800" cap="none" baseline="0">
                <a:solidFill>
                  <a:schemeClr val="tx2"/>
                </a:solidFill>
              </a:defRPr>
            </a:lvl1pPr>
          </a:lstStyle>
          <a:p>
            <a:r>
              <a:rPr lang="en-US" dirty="0"/>
              <a:t>INSERT TITLE, TWO LINES MAX</a:t>
            </a:r>
            <a:endParaRPr lang="en-GB" dirty="0"/>
          </a:p>
        </p:txBody>
      </p:sp>
      <p:sp>
        <p:nvSpPr>
          <p:cNvPr id="4" name="Text Placeholder 16">
            <a:extLst>
              <a:ext uri="{FF2B5EF4-FFF2-40B4-BE49-F238E27FC236}">
                <a16:creationId xmlns:a16="http://schemas.microsoft.com/office/drawing/2014/main" id="{28914A7D-0A7C-5739-6E78-071BD0B1A834}"/>
              </a:ext>
            </a:extLst>
          </p:cNvPr>
          <p:cNvSpPr>
            <a:spLocks noGrp="1"/>
          </p:cNvSpPr>
          <p:nvPr>
            <p:ph type="body" sz="quarter" idx="11" hasCustomPrompt="1"/>
          </p:nvPr>
        </p:nvSpPr>
        <p:spPr>
          <a:xfrm>
            <a:off x="3740524" y="6338154"/>
            <a:ext cx="4710952" cy="200055"/>
          </a:xfrm>
        </p:spPr>
        <p:txBody>
          <a:bodyPr>
            <a:normAutofit/>
          </a:bodyPr>
          <a:lstStyle>
            <a:lvl1pPr marL="0" indent="0" algn="ctr">
              <a:buNone/>
              <a:defRPr sz="1400" cap="all" spc="300" baseline="0">
                <a:solidFill>
                  <a:schemeClr val="tx2"/>
                </a:solidFill>
              </a:defRPr>
            </a:lvl1pPr>
          </a:lstStyle>
          <a:p>
            <a:pPr lvl="0"/>
            <a:r>
              <a:rPr lang="en-US" dirty="0"/>
              <a:t>Insert Date</a:t>
            </a:r>
            <a:endParaRPr lang="en-GB" dirty="0"/>
          </a:p>
        </p:txBody>
      </p:sp>
      <p:sp>
        <p:nvSpPr>
          <p:cNvPr id="6" name="Text Placeholder 10">
            <a:extLst>
              <a:ext uri="{FF2B5EF4-FFF2-40B4-BE49-F238E27FC236}">
                <a16:creationId xmlns:a16="http://schemas.microsoft.com/office/drawing/2014/main" id="{0A47870E-4D40-0E50-4E18-B70022CEC348}"/>
              </a:ext>
            </a:extLst>
          </p:cNvPr>
          <p:cNvSpPr>
            <a:spLocks noGrp="1"/>
          </p:cNvSpPr>
          <p:nvPr>
            <p:ph type="body" sz="quarter" idx="13" hasCustomPrompt="1"/>
          </p:nvPr>
        </p:nvSpPr>
        <p:spPr>
          <a:xfrm>
            <a:off x="1524000" y="4836082"/>
            <a:ext cx="9144000" cy="249299"/>
          </a:xfrm>
        </p:spPr>
        <p:txBody>
          <a:bodyPr>
            <a:normAutofit/>
          </a:bodyPr>
          <a:lstStyle>
            <a:lvl1pPr marL="0" indent="0" algn="ctr">
              <a:buNone/>
              <a:defRPr sz="1800">
                <a:solidFill>
                  <a:schemeClr val="tx2"/>
                </a:solidFill>
              </a:defRPr>
            </a:lvl1pPr>
            <a:lvl5pPr>
              <a:defRPr/>
            </a:lvl5pPr>
          </a:lstStyle>
          <a:p>
            <a:pPr lvl="0"/>
            <a:r>
              <a:rPr lang="en-US" dirty="0"/>
              <a:t>Insert subtitle, one line max</a:t>
            </a:r>
          </a:p>
        </p:txBody>
      </p:sp>
      <p:pic>
        <p:nvPicPr>
          <p:cNvPr id="10" name="Graphic 9">
            <a:extLst>
              <a:ext uri="{FF2B5EF4-FFF2-40B4-BE49-F238E27FC236}">
                <a16:creationId xmlns:a16="http://schemas.microsoft.com/office/drawing/2014/main" id="{8A51A621-D4C6-C285-8A8E-BA181DBAB2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2" r="32"/>
          <a:stretch>
            <a:fillRect/>
          </a:stretch>
        </p:blipFill>
        <p:spPr>
          <a:xfrm>
            <a:off x="4317023" y="1991329"/>
            <a:ext cx="3548783" cy="597321"/>
          </a:xfrm>
          <a:prstGeom prst="rect">
            <a:avLst/>
          </a:prstGeom>
        </p:spPr>
      </p:pic>
    </p:spTree>
    <p:custDataLst>
      <p:tags r:id="rId1"/>
    </p:custDataLst>
    <p:extLst>
      <p:ext uri="{BB962C8B-B14F-4D97-AF65-F5344CB8AC3E}">
        <p14:creationId xmlns:p14="http://schemas.microsoft.com/office/powerpoint/2010/main" val="28681193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 - Navy">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4DDE85-4BC5-EB4B-E1A6-4D644C9EF645}"/>
              </a:ext>
            </a:extLst>
          </p:cNvPr>
          <p:cNvPicPr>
            <a:picLocks noChangeAspect="1"/>
          </p:cNvPicPr>
          <p:nvPr userDrawn="1"/>
        </p:nvPicPr>
        <p:blipFill>
          <a:blip r:embed="rId2"/>
          <a:stretch>
            <a:fillRect/>
          </a:stretch>
        </p:blipFill>
        <p:spPr>
          <a:xfrm>
            <a:off x="0" y="0"/>
            <a:ext cx="12204026" cy="6858000"/>
          </a:xfrm>
          <a:prstGeom prst="rect">
            <a:avLst/>
          </a:prstGeom>
        </p:spPr>
      </p:pic>
      <p:sp>
        <p:nvSpPr>
          <p:cNvPr id="8" name="Rectangle 7">
            <a:extLst>
              <a:ext uri="{FF2B5EF4-FFF2-40B4-BE49-F238E27FC236}">
                <a16:creationId xmlns:a16="http://schemas.microsoft.com/office/drawing/2014/main" id="{318F15F3-632B-A6F0-F6CB-DD8CFD7BFB65}"/>
              </a:ext>
            </a:extLst>
          </p:cNvPr>
          <p:cNvSpPr/>
          <p:nvPr userDrawn="1"/>
        </p:nvSpPr>
        <p:spPr>
          <a:xfrm>
            <a:off x="0" y="-9397"/>
            <a:ext cx="12192000" cy="6876795"/>
          </a:xfrm>
          <a:prstGeom prst="rect">
            <a:avLst/>
          </a:prstGeom>
          <a:gradFill flip="none" rotWithShape="1">
            <a:gsLst>
              <a:gs pos="0">
                <a:srgbClr val="11273F">
                  <a:alpha val="92000"/>
                </a:srgbClr>
              </a:gs>
              <a:gs pos="100000">
                <a:srgbClr val="007097">
                  <a:lumMod val="94882"/>
                  <a:alpha val="76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5CF7F8B-E6A4-89E4-50C3-98ECF551DF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 r="32"/>
          <a:stretch>
            <a:fillRect/>
          </a:stretch>
        </p:blipFill>
        <p:spPr>
          <a:xfrm>
            <a:off x="4317023" y="1991329"/>
            <a:ext cx="3548783" cy="597321"/>
          </a:xfrm>
          <a:custGeom>
            <a:avLst/>
            <a:gdLst>
              <a:gd name="connsiteX0" fmla="*/ 0 w 3548783"/>
              <a:gd name="connsiteY0" fmla="*/ 0 h 597321"/>
              <a:gd name="connsiteX1" fmla="*/ 3548783 w 3548783"/>
              <a:gd name="connsiteY1" fmla="*/ 0 h 597321"/>
              <a:gd name="connsiteX2" fmla="*/ 3548783 w 3548783"/>
              <a:gd name="connsiteY2" fmla="*/ 597321 h 597321"/>
              <a:gd name="connsiteX3" fmla="*/ 0 w 3548783"/>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8783" h="597321">
                <a:moveTo>
                  <a:pt x="0" y="0"/>
                </a:moveTo>
                <a:lnTo>
                  <a:pt x="3548783" y="0"/>
                </a:lnTo>
                <a:lnTo>
                  <a:pt x="3548783" y="597321"/>
                </a:lnTo>
                <a:lnTo>
                  <a:pt x="0" y="597321"/>
                </a:lnTo>
                <a:close/>
              </a:path>
            </a:pathLst>
          </a:custGeom>
        </p:spPr>
      </p:pic>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185381"/>
            <a:ext cx="9144000" cy="724140"/>
          </a:xfrm>
        </p:spPr>
        <p:txBody>
          <a:bodyPr anchor="t">
            <a:normAutofit/>
          </a:bodyPr>
          <a:lstStyle>
            <a:lvl1pPr algn="ctr">
              <a:defRPr sz="4800" cap="none" baseline="0">
                <a:solidFill>
                  <a:schemeClr val="bg1"/>
                </a:solidFill>
              </a:defRPr>
            </a:lvl1pPr>
          </a:lstStyle>
          <a:p>
            <a:r>
              <a:rPr lang="en-US" dirty="0"/>
              <a:t>INSERT TITLE, TWO LINES MAX</a:t>
            </a:r>
            <a:endParaRPr lang="en-GB" dirty="0"/>
          </a:p>
        </p:txBody>
      </p:sp>
      <p:sp>
        <p:nvSpPr>
          <p:cNvPr id="6" name="Text Placeholder 16">
            <a:extLst>
              <a:ext uri="{FF2B5EF4-FFF2-40B4-BE49-F238E27FC236}">
                <a16:creationId xmlns:a16="http://schemas.microsoft.com/office/drawing/2014/main" id="{6C6F6325-6660-D91E-94C7-3B8E42963F4A}"/>
              </a:ext>
            </a:extLst>
          </p:cNvPr>
          <p:cNvSpPr>
            <a:spLocks noGrp="1"/>
          </p:cNvSpPr>
          <p:nvPr>
            <p:ph type="body" sz="quarter" idx="11" hasCustomPrompt="1"/>
          </p:nvPr>
        </p:nvSpPr>
        <p:spPr>
          <a:xfrm>
            <a:off x="3740524" y="6338154"/>
            <a:ext cx="4710952" cy="200055"/>
          </a:xfrm>
        </p:spPr>
        <p:txBody>
          <a:bodyPr>
            <a:normAutofit/>
          </a:bodyPr>
          <a:lstStyle>
            <a:lvl1pPr marL="0" indent="0" algn="ctr">
              <a:buNone/>
              <a:defRPr sz="1400" cap="all" spc="300" baseline="0">
                <a:solidFill>
                  <a:schemeClr val="accent6"/>
                </a:solidFill>
              </a:defRPr>
            </a:lvl1pPr>
          </a:lstStyle>
          <a:p>
            <a:pPr lvl="0"/>
            <a:r>
              <a:rPr lang="en-US" dirty="0"/>
              <a:t>Insert Date</a:t>
            </a:r>
            <a:endParaRPr lang="en-GB" dirty="0"/>
          </a:p>
        </p:txBody>
      </p:sp>
      <p:sp>
        <p:nvSpPr>
          <p:cNvPr id="7" name="Text Placeholder 10">
            <a:extLst>
              <a:ext uri="{FF2B5EF4-FFF2-40B4-BE49-F238E27FC236}">
                <a16:creationId xmlns:a16="http://schemas.microsoft.com/office/drawing/2014/main" id="{00146FD4-20F8-2094-1AC8-6B34E0151110}"/>
              </a:ext>
            </a:extLst>
          </p:cNvPr>
          <p:cNvSpPr>
            <a:spLocks noGrp="1"/>
          </p:cNvSpPr>
          <p:nvPr>
            <p:ph type="body" sz="quarter" idx="13" hasCustomPrompt="1"/>
          </p:nvPr>
        </p:nvSpPr>
        <p:spPr>
          <a:xfrm>
            <a:off x="1524000" y="4836082"/>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spTree>
    <p:extLst>
      <p:ext uri="{BB962C8B-B14F-4D97-AF65-F5344CB8AC3E}">
        <p14:creationId xmlns:p14="http://schemas.microsoft.com/office/powerpoint/2010/main" val="10788520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 - Gradi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52BCB2-8543-C67F-3BD2-9057A1C555D0}"/>
              </a:ext>
            </a:extLst>
          </p:cNvPr>
          <p:cNvSpPr/>
          <p:nvPr userDrawn="1"/>
        </p:nvSpPr>
        <p:spPr>
          <a:xfrm>
            <a:off x="0" y="0"/>
            <a:ext cx="12192000" cy="6876795"/>
          </a:xfrm>
          <a:prstGeom prst="rect">
            <a:avLst/>
          </a:prstGeom>
          <a:gradFill flip="none" rotWithShape="1">
            <a:gsLst>
              <a:gs pos="0">
                <a:srgbClr val="51BAC6">
                  <a:alpha val="51000"/>
                </a:srgbClr>
              </a:gs>
              <a:gs pos="73000">
                <a:srgbClr val="007097">
                  <a:alpha val="85778"/>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CEDD44FF-DCFC-BDD7-DE91-82F4D57834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00" r="100"/>
          <a:stretch>
            <a:fillRect/>
          </a:stretch>
        </p:blipFill>
        <p:spPr>
          <a:xfrm>
            <a:off x="4317023" y="1991329"/>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sp>
        <p:nvSpPr>
          <p:cNvPr id="11" name="Text Placeholder 10">
            <a:extLst>
              <a:ext uri="{FF2B5EF4-FFF2-40B4-BE49-F238E27FC236}">
                <a16:creationId xmlns:a16="http://schemas.microsoft.com/office/drawing/2014/main" id="{EA54562F-F841-FADB-8ECC-AF30579FA606}"/>
              </a:ext>
            </a:extLst>
          </p:cNvPr>
          <p:cNvSpPr>
            <a:spLocks noGrp="1"/>
          </p:cNvSpPr>
          <p:nvPr>
            <p:ph type="body" sz="quarter" idx="13" hasCustomPrompt="1"/>
          </p:nvPr>
        </p:nvSpPr>
        <p:spPr>
          <a:xfrm>
            <a:off x="1524000" y="4836082"/>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185381"/>
            <a:ext cx="9144000" cy="724140"/>
          </a:xfrm>
        </p:spPr>
        <p:txBody>
          <a:bodyPr anchor="t">
            <a:normAutofit/>
          </a:bodyPr>
          <a:lstStyle>
            <a:lvl1pPr algn="ctr">
              <a:defRPr sz="4800" cap="none" baseline="0">
                <a:solidFill>
                  <a:schemeClr val="bg1"/>
                </a:solidFill>
              </a:defRPr>
            </a:lvl1pPr>
          </a:lstStyle>
          <a:p>
            <a:r>
              <a:rPr lang="en-US" dirty="0"/>
              <a:t>INSERT TITLE, TWO LINES MAX</a:t>
            </a:r>
            <a:endParaRPr lang="en-GB" dirty="0"/>
          </a:p>
        </p:txBody>
      </p:sp>
      <p:sp>
        <p:nvSpPr>
          <p:cNvPr id="5" name="Text Placeholder 16">
            <a:extLst>
              <a:ext uri="{FF2B5EF4-FFF2-40B4-BE49-F238E27FC236}">
                <a16:creationId xmlns:a16="http://schemas.microsoft.com/office/drawing/2014/main" id="{C730DE1A-72FB-354F-1F16-E9EB88C8EC1B}"/>
              </a:ext>
            </a:extLst>
          </p:cNvPr>
          <p:cNvSpPr>
            <a:spLocks noGrp="1"/>
          </p:cNvSpPr>
          <p:nvPr>
            <p:ph type="body" sz="quarter" idx="11" hasCustomPrompt="1"/>
          </p:nvPr>
        </p:nvSpPr>
        <p:spPr>
          <a:xfrm>
            <a:off x="3740524" y="6338154"/>
            <a:ext cx="4710952" cy="200055"/>
          </a:xfrm>
        </p:spPr>
        <p:txBody>
          <a:bodyPr>
            <a:normAutofit/>
          </a:bodyPr>
          <a:lstStyle>
            <a:lvl1pPr marL="0" indent="0" algn="ctr">
              <a:buNone/>
              <a:defRPr sz="1400" cap="all" spc="300" baseline="0">
                <a:solidFill>
                  <a:schemeClr val="bg1"/>
                </a:solidFill>
              </a:defRPr>
            </a:lvl1pPr>
          </a:lstStyle>
          <a:p>
            <a:pPr lvl="0"/>
            <a:r>
              <a:rPr lang="en-US" dirty="0"/>
              <a:t>Insert Date</a:t>
            </a:r>
            <a:endParaRPr lang="en-GB" dirty="0"/>
          </a:p>
        </p:txBody>
      </p:sp>
    </p:spTree>
    <p:extLst>
      <p:ext uri="{BB962C8B-B14F-4D97-AF65-F5344CB8AC3E}">
        <p14:creationId xmlns:p14="http://schemas.microsoft.com/office/powerpoint/2010/main" val="8805101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B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24318" y="4765041"/>
            <a:ext cx="4991420" cy="487680"/>
          </a:xfrm>
        </p:spPr>
        <p:txBody>
          <a:bodyPr anchor="t">
            <a:normAutofit/>
          </a:bodyPr>
          <a:lstStyle>
            <a:lvl1pPr>
              <a:defRPr sz="3200" cap="none" baseline="0">
                <a:solidFill>
                  <a:schemeClr val="tx2"/>
                </a:solidFill>
                <a:latin typeface="+mj-lt"/>
              </a:defRPr>
            </a:lvl1pPr>
          </a:lstStyle>
          <a:p>
            <a:r>
              <a:rPr lang="en-US" dirty="0"/>
              <a:t>INSERT TITLE, ONE LINE</a:t>
            </a:r>
            <a:endParaRPr lang="en-GB" dirty="0"/>
          </a:p>
        </p:txBody>
      </p:sp>
      <p:sp>
        <p:nvSpPr>
          <p:cNvPr id="16" name="Picture Placeholder 15">
            <a:extLst>
              <a:ext uri="{FF2B5EF4-FFF2-40B4-BE49-F238E27FC236}">
                <a16:creationId xmlns:a16="http://schemas.microsoft.com/office/drawing/2014/main" id="{50EC906C-BCD4-2147-1356-91B6E5DE5FD2}"/>
              </a:ext>
            </a:extLst>
          </p:cNvPr>
          <p:cNvSpPr>
            <a:spLocks noGrp="1"/>
          </p:cNvSpPr>
          <p:nvPr>
            <p:ph type="pic" sz="quarter" idx="10" hasCustomPrompt="1"/>
          </p:nvPr>
        </p:nvSpPr>
        <p:spPr>
          <a:xfrm>
            <a:off x="0" y="0"/>
            <a:ext cx="6097588" cy="6858000"/>
          </a:xfrm>
          <a:custGeom>
            <a:avLst/>
            <a:gdLst>
              <a:gd name="connsiteX0" fmla="*/ 0 w 6097588"/>
              <a:gd name="connsiteY0" fmla="*/ 0 h 6858000"/>
              <a:gd name="connsiteX1" fmla="*/ 6097588 w 6097588"/>
              <a:gd name="connsiteY1" fmla="*/ 0 h 6858000"/>
              <a:gd name="connsiteX2" fmla="*/ 6097588 w 6097588"/>
              <a:gd name="connsiteY2" fmla="*/ 1 h 6858000"/>
              <a:gd name="connsiteX3" fmla="*/ 3882396 w 6097588"/>
              <a:gd name="connsiteY3" fmla="*/ 1 h 6858000"/>
              <a:gd name="connsiteX4" fmla="*/ 6086152 w 6097588"/>
              <a:gd name="connsiteY4" fmla="*/ 1988704 h 6858000"/>
              <a:gd name="connsiteX5" fmla="*/ 6097588 w 6097588"/>
              <a:gd name="connsiteY5" fmla="*/ 2215174 h 6858000"/>
              <a:gd name="connsiteX6" fmla="*/ 6097588 w 6097588"/>
              <a:gd name="connsiteY6" fmla="*/ 6858000 h 6858000"/>
              <a:gd name="connsiteX7" fmla="*/ 0 w 609758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7588" h="6858000">
                <a:moveTo>
                  <a:pt x="0" y="0"/>
                </a:moveTo>
                <a:lnTo>
                  <a:pt x="6097588" y="0"/>
                </a:lnTo>
                <a:lnTo>
                  <a:pt x="6097588" y="1"/>
                </a:lnTo>
                <a:lnTo>
                  <a:pt x="3882396" y="1"/>
                </a:lnTo>
                <a:cubicBezTo>
                  <a:pt x="5029350" y="1"/>
                  <a:pt x="5972712" y="871679"/>
                  <a:pt x="6086152" y="1988704"/>
                </a:cubicBezTo>
                <a:lnTo>
                  <a:pt x="6097588" y="2215174"/>
                </a:lnTo>
                <a:lnTo>
                  <a:pt x="6097588" y="6858000"/>
                </a:lnTo>
                <a:lnTo>
                  <a:pt x="0" y="6858000"/>
                </a:lnTo>
                <a:close/>
              </a:path>
            </a:pathLst>
          </a:custGeom>
          <a:blipFill>
            <a:blip r:embed="rId2">
              <a:extLst>
                <a:ext uri="{28A0092B-C50C-407E-A947-70E740481C1C}">
                  <a14:useLocalDpi xmlns:a14="http://schemas.microsoft.com/office/drawing/2010/main" val="0"/>
                </a:ext>
              </a:extLst>
            </a:blip>
            <a:stretch>
              <a:fillRect/>
            </a:stretch>
          </a:blipFill>
          <a:ln>
            <a:noFill/>
          </a:ln>
        </p:spPr>
        <p:txBody>
          <a:bodyPr wrap="square" lIns="1440000" tIns="0" rIns="1440000" bIns="1440000" anchor="ctr">
            <a:noAutofit/>
          </a:bodyPr>
          <a:lstStyle>
            <a:lvl1pPr marL="0" indent="0" algn="ctr">
              <a:buNone/>
              <a:defRPr>
                <a:solidFill>
                  <a:schemeClr val="bg1"/>
                </a:solidFill>
                <a:highlight>
                  <a:srgbClr val="000000"/>
                </a:highlight>
              </a:defRPr>
            </a:lvl1pPr>
          </a:lstStyle>
          <a:p>
            <a:r>
              <a:rPr lang="en-GB" dirty="0"/>
              <a:t>Click icon to replace image, or leave to use current image</a:t>
            </a:r>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24319" y="5364420"/>
            <a:ext cx="4991419" cy="736343"/>
          </a:xfrm>
          <a:noFill/>
        </p:spPr>
        <p:txBody>
          <a:bodyPr wrap="square" rtlCol="0">
            <a:noAutofit/>
          </a:bodyPr>
          <a:lstStyle>
            <a:lvl1pPr marL="0" indent="0">
              <a:buNone/>
              <a:defRPr lang="en-US" spc="0" smtClean="0">
                <a:solidFill>
                  <a:schemeClr val="tx2"/>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pic>
        <p:nvPicPr>
          <p:cNvPr id="3" name="Graphic 2">
            <a:extLst>
              <a:ext uri="{FF2B5EF4-FFF2-40B4-BE49-F238E27FC236}">
                <a16:creationId xmlns:a16="http://schemas.microsoft.com/office/drawing/2014/main" id="{6D30B09D-2B6A-8811-B16F-3980DEB12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 r="32"/>
          <a:stretch>
            <a:fillRect/>
          </a:stretch>
        </p:blipFill>
        <p:spPr>
          <a:xfrm>
            <a:off x="6629918" y="3766341"/>
            <a:ext cx="3548783" cy="597321"/>
          </a:xfrm>
          <a:prstGeom prst="rect">
            <a:avLst/>
          </a:prstGeom>
        </p:spPr>
      </p:pic>
    </p:spTree>
    <p:extLst>
      <p:ext uri="{BB962C8B-B14F-4D97-AF65-F5344CB8AC3E}">
        <p14:creationId xmlns:p14="http://schemas.microsoft.com/office/powerpoint/2010/main" val="34784106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B - Navy">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D7D50AD-D9D5-03D7-9443-BF9FCE92B601}"/>
              </a:ext>
            </a:extLst>
          </p:cNvPr>
          <p:cNvSpPr>
            <a:spLocks noGrp="1"/>
          </p:cNvSpPr>
          <p:nvPr>
            <p:ph type="pic" sz="quarter" idx="12" hasCustomPrompt="1"/>
          </p:nvPr>
        </p:nvSpPr>
        <p:spPr>
          <a:xfrm>
            <a:off x="4706112" y="-9145"/>
            <a:ext cx="7485888" cy="6867144"/>
          </a:xfrm>
          <a:custGeom>
            <a:avLst/>
            <a:gdLst>
              <a:gd name="connsiteX0" fmla="*/ 2217813 w 7485888"/>
              <a:gd name="connsiteY0" fmla="*/ 0 h 6867144"/>
              <a:gd name="connsiteX1" fmla="*/ 7485888 w 7485888"/>
              <a:gd name="connsiteY1" fmla="*/ 0 h 6867144"/>
              <a:gd name="connsiteX2" fmla="*/ 7485888 w 7485888"/>
              <a:gd name="connsiteY2" fmla="*/ 6867144 h 6867144"/>
              <a:gd name="connsiteX3" fmla="*/ 0 w 7485888"/>
              <a:gd name="connsiteY3" fmla="*/ 6867144 h 6867144"/>
              <a:gd name="connsiteX4" fmla="*/ 0 w 7485888"/>
              <a:gd name="connsiteY4" fmla="*/ 2217813 h 6867144"/>
              <a:gd name="connsiteX5" fmla="*/ 2217813 w 7485888"/>
              <a:gd name="connsiteY5" fmla="*/ 0 h 68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5888" h="6867144">
                <a:moveTo>
                  <a:pt x="2217813" y="0"/>
                </a:moveTo>
                <a:lnTo>
                  <a:pt x="7485888" y="0"/>
                </a:lnTo>
                <a:lnTo>
                  <a:pt x="7485888" y="6867144"/>
                </a:lnTo>
                <a:lnTo>
                  <a:pt x="0" y="6867144"/>
                </a:lnTo>
                <a:lnTo>
                  <a:pt x="0" y="2217813"/>
                </a:lnTo>
                <a:cubicBezTo>
                  <a:pt x="0" y="992949"/>
                  <a:pt x="992949" y="0"/>
                  <a:pt x="2217813" y="0"/>
                </a:cubicBezTo>
                <a:close/>
              </a:path>
            </a:pathLst>
          </a:custGeom>
          <a:blipFill>
            <a:blip r:embed="rId2">
              <a:extLst>
                <a:ext uri="{28A0092B-C50C-407E-A947-70E740481C1C}">
                  <a14:useLocalDpi xmlns:a14="http://schemas.microsoft.com/office/drawing/2010/main" val="0"/>
                </a:ext>
              </a:extLst>
            </a:blip>
            <a:stretch>
              <a:fillRect/>
            </a:stretch>
          </a:blipFill>
        </p:spPr>
        <p:txBody>
          <a:bodyPr wrap="square" lIns="1440000" tIns="0" rIns="1440000" bIns="1440000" anchor="ctr">
            <a:noAutofit/>
          </a:bodyPr>
          <a:lstStyle>
            <a:lvl1pPr marL="0" indent="0" algn="ctr">
              <a:buNone/>
              <a:defRPr>
                <a:solidFill>
                  <a:schemeClr val="bg1"/>
                </a:solidFill>
                <a:highlight>
                  <a:srgbClr val="000000"/>
                </a:highlight>
              </a:defRPr>
            </a:lvl1pPr>
          </a:lstStyle>
          <a:p>
            <a:r>
              <a:rPr lang="en-GB" dirty="0"/>
              <a:t>Click icon to replace image, or leave to use current image</a:t>
            </a:r>
          </a:p>
        </p:txBody>
      </p:sp>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03013" y="1655857"/>
            <a:ext cx="3707730" cy="487680"/>
          </a:xfrm>
        </p:spPr>
        <p:txBody>
          <a:bodyPr anchor="t">
            <a:normAutofit/>
          </a:bodyPr>
          <a:lstStyle>
            <a:lvl1pPr>
              <a:defRPr sz="3200" cap="none" baseline="0">
                <a:solidFill>
                  <a:schemeClr val="bg1"/>
                </a:solidFill>
                <a:latin typeface="+mj-lt"/>
              </a:defRPr>
            </a:lvl1pPr>
          </a:lstStyle>
          <a:p>
            <a:r>
              <a:rPr lang="en-US" dirty="0"/>
              <a:t>INSERT TITLE, 1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03013" y="2305462"/>
            <a:ext cx="3677712" cy="736343"/>
          </a:xfrm>
          <a:noFill/>
        </p:spPr>
        <p:txBody>
          <a:bodyPr wrap="square" rtlCol="0">
            <a:noAutofit/>
          </a:bodyPr>
          <a:lstStyle>
            <a:lvl1pPr marL="0" indent="0">
              <a:buNone/>
              <a:defRPr lang="en-US" spc="0" smtClean="0">
                <a:solidFill>
                  <a:schemeClr val="accent3"/>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pic>
        <p:nvPicPr>
          <p:cNvPr id="3" name="Graphic 2">
            <a:extLst>
              <a:ext uri="{FF2B5EF4-FFF2-40B4-BE49-F238E27FC236}">
                <a16:creationId xmlns:a16="http://schemas.microsoft.com/office/drawing/2014/main" id="{BF88AD65-1F1E-1732-DCE8-16F043460DA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72" r="172"/>
          <a:stretch>
            <a:fillRect/>
          </a:stretch>
        </p:blipFill>
        <p:spPr>
          <a:xfrm>
            <a:off x="603013" y="353283"/>
            <a:ext cx="3538832" cy="597321"/>
          </a:xfrm>
          <a:custGeom>
            <a:avLst/>
            <a:gdLst>
              <a:gd name="connsiteX0" fmla="*/ 0 w 3538833"/>
              <a:gd name="connsiteY0" fmla="*/ 0 h 597321"/>
              <a:gd name="connsiteX1" fmla="*/ 3538833 w 3538833"/>
              <a:gd name="connsiteY1" fmla="*/ 0 h 597321"/>
              <a:gd name="connsiteX2" fmla="*/ 3538833 w 3538833"/>
              <a:gd name="connsiteY2" fmla="*/ 597321 h 597321"/>
              <a:gd name="connsiteX3" fmla="*/ 0 w 3538833"/>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38833" h="597321">
                <a:moveTo>
                  <a:pt x="0" y="0"/>
                </a:moveTo>
                <a:lnTo>
                  <a:pt x="3538833" y="0"/>
                </a:lnTo>
                <a:lnTo>
                  <a:pt x="3538833" y="597321"/>
                </a:lnTo>
                <a:lnTo>
                  <a:pt x="0" y="597321"/>
                </a:lnTo>
                <a:close/>
              </a:path>
            </a:pathLst>
          </a:custGeom>
        </p:spPr>
      </p:pic>
    </p:spTree>
    <p:extLst>
      <p:ext uri="{BB962C8B-B14F-4D97-AF65-F5344CB8AC3E}">
        <p14:creationId xmlns:p14="http://schemas.microsoft.com/office/powerpoint/2010/main" val="1373990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B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3B68F6F-DC47-F713-7ABA-0494AF2E8A0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0" r="190"/>
          <a:stretch>
            <a:fillRect/>
          </a:stretch>
        </p:blipFill>
        <p:spPr>
          <a:xfrm>
            <a:off x="6624319" y="3774297"/>
            <a:ext cx="3537534" cy="597321"/>
          </a:xfrm>
          <a:custGeom>
            <a:avLst/>
            <a:gdLst>
              <a:gd name="connsiteX0" fmla="*/ 0 w 3537535"/>
              <a:gd name="connsiteY0" fmla="*/ 0 h 597321"/>
              <a:gd name="connsiteX1" fmla="*/ 3537535 w 3537535"/>
              <a:gd name="connsiteY1" fmla="*/ 0 h 597321"/>
              <a:gd name="connsiteX2" fmla="*/ 3537535 w 3537535"/>
              <a:gd name="connsiteY2" fmla="*/ 597321 h 597321"/>
              <a:gd name="connsiteX3" fmla="*/ 0 w 3537535"/>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37535" h="597321">
                <a:moveTo>
                  <a:pt x="0" y="0"/>
                </a:moveTo>
                <a:lnTo>
                  <a:pt x="3537535" y="0"/>
                </a:lnTo>
                <a:lnTo>
                  <a:pt x="3537535" y="597321"/>
                </a:lnTo>
                <a:lnTo>
                  <a:pt x="0" y="597321"/>
                </a:lnTo>
                <a:close/>
              </a:path>
            </a:pathLst>
          </a:cu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24318" y="4765041"/>
            <a:ext cx="4991420" cy="487680"/>
          </a:xfrm>
        </p:spPr>
        <p:txBody>
          <a:bodyPr anchor="t">
            <a:normAutofit/>
          </a:bodyPr>
          <a:lstStyle>
            <a:lvl1pPr>
              <a:defRPr sz="3200" cap="none" baseline="0">
                <a:solidFill>
                  <a:schemeClr val="bg1"/>
                </a:solidFill>
                <a:latin typeface="+mj-lt"/>
              </a:defRPr>
            </a:lvl1pPr>
          </a:lstStyle>
          <a:p>
            <a:r>
              <a:rPr lang="en-US" dirty="0"/>
              <a:t>INSERT TITLE, ONE LINE</a:t>
            </a:r>
            <a:endParaRPr lang="en-GB" dirty="0"/>
          </a:p>
        </p:txBody>
      </p:sp>
      <p:sp>
        <p:nvSpPr>
          <p:cNvPr id="16" name="Picture Placeholder 15">
            <a:extLst>
              <a:ext uri="{FF2B5EF4-FFF2-40B4-BE49-F238E27FC236}">
                <a16:creationId xmlns:a16="http://schemas.microsoft.com/office/drawing/2014/main" id="{50EC906C-BCD4-2147-1356-91B6E5DE5FD2}"/>
              </a:ext>
            </a:extLst>
          </p:cNvPr>
          <p:cNvSpPr>
            <a:spLocks noGrp="1"/>
          </p:cNvSpPr>
          <p:nvPr>
            <p:ph type="pic" sz="quarter" idx="10" hasCustomPrompt="1"/>
          </p:nvPr>
        </p:nvSpPr>
        <p:spPr>
          <a:xfrm>
            <a:off x="0" y="0"/>
            <a:ext cx="6097588" cy="6858000"/>
          </a:xfrm>
          <a:custGeom>
            <a:avLst/>
            <a:gdLst>
              <a:gd name="connsiteX0" fmla="*/ 0 w 6097588"/>
              <a:gd name="connsiteY0" fmla="*/ 0 h 6858000"/>
              <a:gd name="connsiteX1" fmla="*/ 6097588 w 6097588"/>
              <a:gd name="connsiteY1" fmla="*/ 0 h 6858000"/>
              <a:gd name="connsiteX2" fmla="*/ 6097588 w 6097588"/>
              <a:gd name="connsiteY2" fmla="*/ 1 h 6858000"/>
              <a:gd name="connsiteX3" fmla="*/ 3882396 w 6097588"/>
              <a:gd name="connsiteY3" fmla="*/ 1 h 6858000"/>
              <a:gd name="connsiteX4" fmla="*/ 6086152 w 6097588"/>
              <a:gd name="connsiteY4" fmla="*/ 1988704 h 6858000"/>
              <a:gd name="connsiteX5" fmla="*/ 6097588 w 6097588"/>
              <a:gd name="connsiteY5" fmla="*/ 2215174 h 6858000"/>
              <a:gd name="connsiteX6" fmla="*/ 6097588 w 6097588"/>
              <a:gd name="connsiteY6" fmla="*/ 6858000 h 6858000"/>
              <a:gd name="connsiteX7" fmla="*/ 0 w 609758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7588" h="6858000">
                <a:moveTo>
                  <a:pt x="0" y="0"/>
                </a:moveTo>
                <a:lnTo>
                  <a:pt x="6097588" y="0"/>
                </a:lnTo>
                <a:lnTo>
                  <a:pt x="6097588" y="1"/>
                </a:lnTo>
                <a:lnTo>
                  <a:pt x="3882396" y="1"/>
                </a:lnTo>
                <a:cubicBezTo>
                  <a:pt x="5029350" y="1"/>
                  <a:pt x="5972712" y="871679"/>
                  <a:pt x="6086152" y="1988704"/>
                </a:cubicBezTo>
                <a:lnTo>
                  <a:pt x="6097588" y="2215174"/>
                </a:lnTo>
                <a:lnTo>
                  <a:pt x="6097588" y="6858000"/>
                </a:lnTo>
                <a:lnTo>
                  <a:pt x="0" y="6858000"/>
                </a:lnTo>
                <a:close/>
              </a:path>
            </a:pathLst>
          </a:custGeom>
          <a:blipFill>
            <a:blip r:embed="rId4">
              <a:extLst>
                <a:ext uri="{28A0092B-C50C-407E-A947-70E740481C1C}">
                  <a14:useLocalDpi xmlns:a14="http://schemas.microsoft.com/office/drawing/2010/main" val="0"/>
                </a:ext>
              </a:extLst>
            </a:blip>
            <a:stretch>
              <a:fillRect/>
            </a:stretch>
          </a:blipFill>
          <a:ln>
            <a:noFill/>
          </a:ln>
        </p:spPr>
        <p:txBody>
          <a:bodyPr wrap="square" lIns="1440000" tIns="0" rIns="1440000" bIns="1440000" anchor="ctr">
            <a:noAutofit/>
          </a:bodyPr>
          <a:lstStyle>
            <a:lvl1pPr marL="0" indent="0" algn="ctr">
              <a:buNone/>
              <a:defRPr>
                <a:solidFill>
                  <a:schemeClr val="bg1"/>
                </a:solidFill>
                <a:highlight>
                  <a:srgbClr val="000000"/>
                </a:highlight>
              </a:defRPr>
            </a:lvl1pPr>
          </a:lstStyle>
          <a:p>
            <a:r>
              <a:rPr lang="en-GB"/>
              <a:t>Click icon to replace image, or leave to use current image</a:t>
            </a:r>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24318" y="5364420"/>
            <a:ext cx="4991419" cy="736343"/>
          </a:xfrm>
          <a:noFill/>
        </p:spPr>
        <p:txBody>
          <a:bodyPr wrap="square" rtlCol="0">
            <a:noAutofit/>
          </a:bodyPr>
          <a:lstStyle>
            <a:lvl1pPr marL="0" indent="0">
              <a:buNone/>
              <a:defRPr lang="en-US" spc="0" smtClean="0">
                <a:solidFill>
                  <a:schemeClr val="bg1"/>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spTree>
    <p:extLst>
      <p:ext uri="{BB962C8B-B14F-4D97-AF65-F5344CB8AC3E}">
        <p14:creationId xmlns:p14="http://schemas.microsoft.com/office/powerpoint/2010/main" val="38329763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4.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9" Type="http://schemas.openxmlformats.org/officeDocument/2006/relationships/slideLayout" Target="../slideLayouts/slideLayout132.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50" Type="http://schemas.openxmlformats.org/officeDocument/2006/relationships/tags" Target="../tags/tag5.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9" Type="http://schemas.openxmlformats.org/officeDocument/2006/relationships/slideLayout" Target="../slideLayouts/slideLayout122.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theme" Target="../theme/theme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slideLayout" Target="../slideLayouts/slideLayout141.xml"/><Relationship Id="rId8" Type="http://schemas.openxmlformats.org/officeDocument/2006/relationships/slideLayout" Target="../slideLayouts/slideLayout101.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1" Type="http://schemas.openxmlformats.org/officeDocument/2006/relationships/slideLayout" Target="../slideLayouts/slideLayout94.xml"/><Relationship Id="rId6"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9" Type="http://schemas.openxmlformats.org/officeDocument/2006/relationships/slideLayout" Target="../slideLayouts/slideLayout180.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42" Type="http://schemas.openxmlformats.org/officeDocument/2006/relationships/slideLayout" Target="../slideLayouts/slideLayout183.xml"/><Relationship Id="rId47" Type="http://schemas.openxmlformats.org/officeDocument/2006/relationships/slideLayout" Target="../slideLayouts/slideLayout188.xml"/><Relationship Id="rId50" Type="http://schemas.openxmlformats.org/officeDocument/2006/relationships/tags" Target="../tags/tag9.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9" Type="http://schemas.openxmlformats.org/officeDocument/2006/relationships/slideLayout" Target="../slideLayouts/slideLayout170.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40" Type="http://schemas.openxmlformats.org/officeDocument/2006/relationships/slideLayout" Target="../slideLayouts/slideLayout181.xml"/><Relationship Id="rId45" Type="http://schemas.openxmlformats.org/officeDocument/2006/relationships/slideLayout" Target="../slideLayouts/slideLayout186.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36" Type="http://schemas.openxmlformats.org/officeDocument/2006/relationships/slideLayout" Target="../slideLayouts/slideLayout177.xml"/><Relationship Id="rId49" Type="http://schemas.openxmlformats.org/officeDocument/2006/relationships/theme" Target="../theme/theme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4" Type="http://schemas.openxmlformats.org/officeDocument/2006/relationships/slideLayout" Target="../slideLayouts/slideLayout185.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43" Type="http://schemas.openxmlformats.org/officeDocument/2006/relationships/slideLayout" Target="../slideLayouts/slideLayout184.xml"/><Relationship Id="rId48" Type="http://schemas.openxmlformats.org/officeDocument/2006/relationships/slideLayout" Target="../slideLayouts/slideLayout189.xml"/><Relationship Id="rId8" Type="http://schemas.openxmlformats.org/officeDocument/2006/relationships/slideLayout" Target="../slideLayouts/slideLayout149.xml"/><Relationship Id="rId3" Type="http://schemas.openxmlformats.org/officeDocument/2006/relationships/slideLayout" Target="../slideLayouts/slideLayout144.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38" Type="http://schemas.openxmlformats.org/officeDocument/2006/relationships/slideLayout" Target="../slideLayouts/slideLayout179.xml"/><Relationship Id="rId46" Type="http://schemas.openxmlformats.org/officeDocument/2006/relationships/slideLayout" Target="../slideLayouts/slideLayout187.xml"/><Relationship Id="rId20" Type="http://schemas.openxmlformats.org/officeDocument/2006/relationships/slideLayout" Target="../slideLayouts/slideLayout161.xml"/><Relationship Id="rId41" Type="http://schemas.openxmlformats.org/officeDocument/2006/relationships/slideLayout" Target="../slideLayouts/slideLayout182.xml"/><Relationship Id="rId1" Type="http://schemas.openxmlformats.org/officeDocument/2006/relationships/slideLayout" Target="../slideLayouts/slideLayout142.xml"/><Relationship Id="rId6"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5/15/26</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49A16E-4F7A-F73D-9966-3B9709B7BC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A92DE5-7877-A168-0794-7E8E7C001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6A4FF-7D40-595E-5943-95D99EE7B2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61543-E409-44E5-B87B-FE36B86E3170}" type="datetimeFigureOut">
              <a:rPr lang="en-US" smtClean="0"/>
              <a:t>5/15/26</a:t>
            </a:fld>
            <a:endParaRPr lang="en-US"/>
          </a:p>
        </p:txBody>
      </p:sp>
      <p:sp>
        <p:nvSpPr>
          <p:cNvPr id="5" name="Footer Placeholder 4">
            <a:extLst>
              <a:ext uri="{FF2B5EF4-FFF2-40B4-BE49-F238E27FC236}">
                <a16:creationId xmlns:a16="http://schemas.microsoft.com/office/drawing/2014/main" id="{90E9F1B9-447B-6F15-6511-DC845649AA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37B41A-3A43-280D-4409-F99EC79A8F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B3B37-5CD5-40EB-9081-73E8D65B7F70}" type="slidenum">
              <a:rPr lang="en-US" smtClean="0"/>
              <a:t>‹#›</a:t>
            </a:fld>
            <a:endParaRPr lang="en-US"/>
          </a:p>
        </p:txBody>
      </p:sp>
    </p:spTree>
    <p:extLst>
      <p:ext uri="{BB962C8B-B14F-4D97-AF65-F5344CB8AC3E}">
        <p14:creationId xmlns:p14="http://schemas.microsoft.com/office/powerpoint/2010/main" val="10912555"/>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07010C-BA34-2B44-9746-B6E6435131FD}" type="datetimeFigureOut">
              <a:rPr lang="en-US" smtClean="0"/>
              <a:t>5/15/26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B3EEC8-2A30-CA43-8980-29E6A72B61E4}" type="slidenum">
              <a:rPr lang="en-US" smtClean="0"/>
              <a:t>‹#›</a:t>
            </a:fld>
            <a:endParaRPr lang="en-US"/>
          </a:p>
        </p:txBody>
      </p:sp>
    </p:spTree>
    <p:extLst>
      <p:ext uri="{BB962C8B-B14F-4D97-AF65-F5344CB8AC3E}">
        <p14:creationId xmlns:p14="http://schemas.microsoft.com/office/powerpoint/2010/main" val="4141378140"/>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DA1AC7-830F-06B6-F36A-0BE3B6DCEF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BBB58D-1EB1-DA3A-E368-E553B2B63A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0CA73-BEE4-E8DA-2FB0-DC5A3B3437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56CDB5-9662-7D41-8627-8482E5037C83}" type="datetimeFigureOut">
              <a:rPr lang="en-US" smtClean="0"/>
              <a:t>5/15/26</a:t>
            </a:fld>
            <a:endParaRPr lang="en-US"/>
          </a:p>
        </p:txBody>
      </p:sp>
      <p:sp>
        <p:nvSpPr>
          <p:cNvPr id="5" name="Footer Placeholder 4">
            <a:extLst>
              <a:ext uri="{FF2B5EF4-FFF2-40B4-BE49-F238E27FC236}">
                <a16:creationId xmlns:a16="http://schemas.microsoft.com/office/drawing/2014/main" id="{4D9B8273-FE40-A360-7D20-65B270EEAF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353921-8548-368A-6342-E7F168CFA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ABEDAA-27B7-C543-BCF2-152F3DAACB57}" type="slidenum">
              <a:rPr lang="en-US" smtClean="0"/>
              <a:t>‹#›</a:t>
            </a:fld>
            <a:endParaRPr lang="en-US"/>
          </a:p>
        </p:txBody>
      </p:sp>
    </p:spTree>
    <p:extLst>
      <p:ext uri="{BB962C8B-B14F-4D97-AF65-F5344CB8AC3E}">
        <p14:creationId xmlns:p14="http://schemas.microsoft.com/office/powerpoint/2010/main" val="3489324907"/>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a:defRPr/>
            </a:pPr>
            <a:fld id="{8E376C17-02CD-47F7-84D0-EC7C5B0DAEE1}" type="slidenum">
              <a:rPr lang="en-US" smtClean="0"/>
              <a:pPr>
                <a:defRPr/>
              </a:pPr>
              <a:t>‹#›</a:t>
            </a:fld>
            <a:endParaRPr lang="en-US" dirty="0"/>
          </a:p>
        </p:txBody>
      </p:sp>
    </p:spTree>
    <p:extLst>
      <p:ext uri="{BB962C8B-B14F-4D97-AF65-F5344CB8AC3E}">
        <p14:creationId xmlns:p14="http://schemas.microsoft.com/office/powerpoint/2010/main" val="392736859"/>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201D0-37ED-66F6-5C6D-0D063362BA80}"/>
              </a:ext>
            </a:extLst>
          </p:cNvPr>
          <p:cNvSpPr>
            <a:spLocks noGrp="1"/>
          </p:cNvSpPr>
          <p:nvPr>
            <p:ph type="title"/>
          </p:nvPr>
        </p:nvSpPr>
        <p:spPr>
          <a:xfrm>
            <a:off x="577050" y="456071"/>
            <a:ext cx="9355516" cy="410704"/>
          </a:xfrm>
          <a:prstGeom prst="rect">
            <a:avLst/>
          </a:prstGeom>
        </p:spPr>
        <p:txBody>
          <a:bodyPr vert="horz" lIns="0" tIns="0" rIns="0" bIns="0" rtlCol="0" anchor="t">
            <a:normAutofit/>
          </a:bodyPr>
          <a:lstStyle/>
          <a:p>
            <a:r>
              <a:rPr lang="en-US" dirty="0"/>
              <a:t>Insert title, one line max</a:t>
            </a:r>
            <a:endParaRPr lang="en-GB" dirty="0"/>
          </a:p>
        </p:txBody>
      </p:sp>
      <p:sp>
        <p:nvSpPr>
          <p:cNvPr id="3" name="Text Placeholder 2">
            <a:extLst>
              <a:ext uri="{FF2B5EF4-FFF2-40B4-BE49-F238E27FC236}">
                <a16:creationId xmlns:a16="http://schemas.microsoft.com/office/drawing/2014/main" id="{34640189-B33C-2CC3-98A8-A176FA2B67AC}"/>
              </a:ext>
            </a:extLst>
          </p:cNvPr>
          <p:cNvSpPr>
            <a:spLocks noGrp="1"/>
          </p:cNvSpPr>
          <p:nvPr>
            <p:ph type="body" idx="1"/>
          </p:nvPr>
        </p:nvSpPr>
        <p:spPr>
          <a:xfrm>
            <a:off x="574675" y="1655763"/>
            <a:ext cx="11041063" cy="4445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F482D69C-5FFE-10F0-CABF-65C6D976438B}"/>
              </a:ext>
            </a:extLst>
          </p:cNvPr>
          <p:cNvSpPr>
            <a:spLocks noGrp="1"/>
          </p:cNvSpPr>
          <p:nvPr>
            <p:ph type="ftr" sz="quarter" idx="3"/>
          </p:nvPr>
        </p:nvSpPr>
        <p:spPr>
          <a:xfrm>
            <a:off x="577049" y="6437059"/>
            <a:ext cx="6805527" cy="200055"/>
          </a:xfrm>
          <a:prstGeom prst="rect">
            <a:avLst/>
          </a:prstGeom>
          <a:noFill/>
        </p:spPr>
        <p:txBody>
          <a:bodyPr wrap="square" lIns="0" rtlCol="0">
            <a:spAutoFit/>
          </a:bodyPr>
          <a:lstStyle>
            <a:lvl1pPr algn="l">
              <a:defRPr kumimoji="0" lang="en-GB" sz="700" u="none" strike="noStrike" cap="none" normalizeH="0" baseline="0" dirty="0">
                <a:ln>
                  <a:noFill/>
                </a:ln>
                <a:solidFill>
                  <a:schemeClr val="accent1"/>
                </a:solidFill>
                <a:effectLst/>
                <a:uLnTx/>
                <a:uFillTx/>
                <a:latin typeface="Poppins" pitchFamily="2" charset="77"/>
                <a:ea typeface="Poppins" panose="00000500000000000000" pitchFamily="2" charset="0"/>
                <a:cs typeface="Poppins" pitchFamily="2" charset="77"/>
              </a:defRPr>
            </a:lvl1pPr>
          </a:lstStyle>
          <a:p>
            <a:endParaRPr lang="en-GB" dirty="0"/>
          </a:p>
        </p:txBody>
      </p:sp>
      <p:sp>
        <p:nvSpPr>
          <p:cNvPr id="6" name="Slide Number Placeholder 5">
            <a:extLst>
              <a:ext uri="{FF2B5EF4-FFF2-40B4-BE49-F238E27FC236}">
                <a16:creationId xmlns:a16="http://schemas.microsoft.com/office/drawing/2014/main" id="{11031846-B6BD-8589-0B79-D0383DD5EAB2}"/>
              </a:ext>
            </a:extLst>
          </p:cNvPr>
          <p:cNvSpPr>
            <a:spLocks noGrp="1"/>
          </p:cNvSpPr>
          <p:nvPr>
            <p:ph type="sldNum" sz="quarter" idx="4"/>
          </p:nvPr>
        </p:nvSpPr>
        <p:spPr>
          <a:xfrm>
            <a:off x="11291944" y="6467837"/>
            <a:ext cx="323794" cy="138499"/>
          </a:xfrm>
          <a:prstGeom prst="rect">
            <a:avLst/>
          </a:prstGeom>
          <a:noFill/>
        </p:spPr>
        <p:txBody>
          <a:bodyPr wrap="square" lIns="0" tIns="0" rIns="0" bIns="0" rtlCol="0">
            <a:spAutoFit/>
          </a:bodyPr>
          <a:lstStyle>
            <a:lvl1pPr algn="r">
              <a:defRPr kumimoji="0" lang="en-GB" sz="900" u="none" strike="noStrike" cap="none" spc="300" normalizeH="0" baseline="0" smtClean="0">
                <a:ln>
                  <a:noFill/>
                </a:ln>
                <a:solidFill>
                  <a:srgbClr val="007097"/>
                </a:solidFill>
                <a:effectLst/>
                <a:uLnTx/>
                <a:uFillTx/>
                <a:latin typeface="+mn-lt"/>
                <a:ea typeface="Poppins" panose="00000500000000000000" pitchFamily="2" charset="0"/>
                <a:cs typeface="Poppins" panose="00000500000000000000" pitchFamily="2" charset="0"/>
              </a:defRPr>
            </a:lvl1pPr>
          </a:lstStyle>
          <a:p>
            <a:pPr defTabSz="457200"/>
            <a:fld id="{97180416-7FB7-4FA9-9E98-668C4F1260E5}" type="slidenum">
              <a:rPr lang="en-GB" smtClean="0"/>
              <a:pPr defTabSz="457200"/>
              <a:t>‹#›</a:t>
            </a:fld>
            <a:endParaRPr lang="en-GB" dirty="0"/>
          </a:p>
        </p:txBody>
      </p:sp>
      <p:sp>
        <p:nvSpPr>
          <p:cNvPr id="13" name="Date Placeholder 12">
            <a:extLst>
              <a:ext uri="{FF2B5EF4-FFF2-40B4-BE49-F238E27FC236}">
                <a16:creationId xmlns:a16="http://schemas.microsoft.com/office/drawing/2014/main" id="{A13EBE72-63A1-BF06-7374-732962EF9918}"/>
              </a:ext>
            </a:extLst>
          </p:cNvPr>
          <p:cNvSpPr>
            <a:spLocks noGrp="1"/>
          </p:cNvSpPr>
          <p:nvPr>
            <p:ph type="dt" sz="half" idx="2"/>
          </p:nvPr>
        </p:nvSpPr>
        <p:spPr>
          <a:xfrm>
            <a:off x="7473547" y="6437059"/>
            <a:ext cx="905479" cy="200055"/>
          </a:xfrm>
          <a:prstGeom prst="rect">
            <a:avLst/>
          </a:prstGeom>
        </p:spPr>
        <p:txBody>
          <a:bodyPr vert="horz" lIns="91440" tIns="45720" rIns="91440" bIns="45720" rtlCol="0" anchor="ctr"/>
          <a:lstStyle>
            <a:lvl1pPr algn="l">
              <a:defRPr sz="700">
                <a:solidFill>
                  <a:schemeClr val="accent1"/>
                </a:solidFill>
              </a:defRPr>
            </a:lvl1pPr>
          </a:lstStyle>
          <a:p>
            <a:fld id="{723B3C7B-94E9-47F4-B430-00A9F1A89D87}" type="datetime3">
              <a:rPr lang="en-GB" smtClean="0"/>
              <a:t>15 May, 2026</a:t>
            </a:fld>
            <a:endParaRPr lang="en-GB"/>
          </a:p>
        </p:txBody>
      </p:sp>
    </p:spTree>
    <p:custDataLst>
      <p:tags r:id="rId50"/>
    </p:custDataLst>
    <p:extLst>
      <p:ext uri="{BB962C8B-B14F-4D97-AF65-F5344CB8AC3E}">
        <p14:creationId xmlns:p14="http://schemas.microsoft.com/office/powerpoint/2010/main" val="4071716673"/>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 id="2147484671" r:id="rId12"/>
    <p:sldLayoutId id="2147484672" r:id="rId13"/>
    <p:sldLayoutId id="2147484673" r:id="rId14"/>
    <p:sldLayoutId id="2147484674" r:id="rId15"/>
    <p:sldLayoutId id="2147484675" r:id="rId16"/>
    <p:sldLayoutId id="2147484676" r:id="rId17"/>
    <p:sldLayoutId id="2147484677" r:id="rId18"/>
    <p:sldLayoutId id="2147484678" r:id="rId19"/>
    <p:sldLayoutId id="2147484679" r:id="rId20"/>
    <p:sldLayoutId id="2147484680" r:id="rId21"/>
    <p:sldLayoutId id="2147484681" r:id="rId22"/>
    <p:sldLayoutId id="2147484682" r:id="rId23"/>
    <p:sldLayoutId id="2147484683" r:id="rId24"/>
    <p:sldLayoutId id="2147484684" r:id="rId25"/>
    <p:sldLayoutId id="2147484685" r:id="rId26"/>
    <p:sldLayoutId id="2147484686" r:id="rId27"/>
    <p:sldLayoutId id="2147484687" r:id="rId28"/>
    <p:sldLayoutId id="2147484688" r:id="rId29"/>
    <p:sldLayoutId id="2147484689" r:id="rId30"/>
    <p:sldLayoutId id="2147484690" r:id="rId31"/>
    <p:sldLayoutId id="2147484691" r:id="rId32"/>
    <p:sldLayoutId id="2147484692" r:id="rId33"/>
    <p:sldLayoutId id="2147484693" r:id="rId34"/>
    <p:sldLayoutId id="2147484694" r:id="rId35"/>
    <p:sldLayoutId id="2147484695" r:id="rId36"/>
    <p:sldLayoutId id="2147484696" r:id="rId37"/>
    <p:sldLayoutId id="2147484697" r:id="rId38"/>
    <p:sldLayoutId id="2147484698" r:id="rId39"/>
    <p:sldLayoutId id="2147484699" r:id="rId40"/>
    <p:sldLayoutId id="2147484700" r:id="rId41"/>
    <p:sldLayoutId id="2147484701" r:id="rId42"/>
    <p:sldLayoutId id="2147484702" r:id="rId43"/>
    <p:sldLayoutId id="2147484703" r:id="rId44"/>
    <p:sldLayoutId id="2147484704" r:id="rId45"/>
    <p:sldLayoutId id="2147484705" r:id="rId46"/>
    <p:sldLayoutId id="2147484706" r:id="rId47"/>
    <p:sldLayoutId id="2147484707" r:id="rId4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0"/>
        </a:spcAft>
        <a:buClr>
          <a:schemeClr val="accent2"/>
        </a:buClr>
        <a:buFont typeface="Poppins" panose="00000500000000000000" pitchFamily="2" charset="0"/>
        <a:buChar char="o"/>
        <a:defRPr lang="en-US" sz="1400" kern="1200" dirty="0">
          <a:solidFill>
            <a:schemeClr val="tx1"/>
          </a:solidFill>
          <a:latin typeface="+mn-lt"/>
          <a:ea typeface="+mn-ea"/>
          <a:cs typeface="Poppins" panose="00000500000000000000" pitchFamily="2" charset="0"/>
        </a:defRPr>
      </a:lvl1pPr>
      <a:lvl2pPr marL="36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US" sz="1050" kern="1200" dirty="0">
          <a:solidFill>
            <a:schemeClr val="tx1"/>
          </a:solidFill>
          <a:latin typeface="+mn-lt"/>
          <a:ea typeface="+mn-ea"/>
          <a:cs typeface="Poppins" panose="00000500000000000000" pitchFamily="2" charset="0"/>
        </a:defRPr>
      </a:lvl2pPr>
      <a:lvl3pPr marL="54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US" sz="1050" kern="1200" dirty="0">
          <a:solidFill>
            <a:schemeClr val="tx1"/>
          </a:solidFill>
          <a:latin typeface="+mn-lt"/>
          <a:ea typeface="+mn-ea"/>
          <a:cs typeface="Poppins" panose="00000500000000000000" pitchFamily="2" charset="0"/>
        </a:defRPr>
      </a:lvl3pPr>
      <a:lvl4pPr marL="72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US" sz="1050" kern="1200" dirty="0">
          <a:solidFill>
            <a:schemeClr val="tx1"/>
          </a:solidFill>
          <a:latin typeface="+mn-lt"/>
          <a:ea typeface="+mn-ea"/>
          <a:cs typeface="Poppins" panose="00000500000000000000" pitchFamily="2" charset="0"/>
        </a:defRPr>
      </a:lvl4pPr>
      <a:lvl5pPr marL="90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GB" sz="1050" kern="1200" dirty="0">
          <a:solidFill>
            <a:schemeClr val="tx1"/>
          </a:solidFill>
          <a:latin typeface="+mn-lt"/>
          <a:ea typeface="+mn-ea"/>
          <a:cs typeface="Poppins" panose="00000500000000000000" pitchFamily="2" charset="0"/>
        </a:defRPr>
      </a:lvl5pPr>
      <a:lvl6pPr marL="25146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0">
          <p15:clr>
            <a:srgbClr val="FBAE40"/>
          </p15:clr>
        </p15:guide>
        <p15:guide id="3" pos="362">
          <p15:clr>
            <a:srgbClr val="FBAE40"/>
          </p15:clr>
        </p15:guide>
        <p15:guide id="4" pos="7317">
          <p15:clr>
            <a:srgbClr val="FBAE40"/>
          </p15:clr>
        </p15:guide>
        <p15:guide id="5" orient="horz">
          <p15:clr>
            <a:srgbClr val="FBAE40"/>
          </p15:clr>
        </p15:guide>
        <p15:guide id="6" orient="horz" pos="4320">
          <p15:clr>
            <a:srgbClr val="FBAE40"/>
          </p15:clr>
        </p15:guide>
        <p15:guide id="7" orient="horz" pos="1043">
          <p15:clr>
            <a:srgbClr val="FBAE40"/>
          </p15:clr>
        </p15:guide>
        <p15:guide id="8" orient="horz" pos="3843">
          <p15:clr>
            <a:srgbClr val="FBAE40"/>
          </p15:clr>
        </p15:guide>
        <p15:guide id="9" orient="horz" pos="118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201D0-37ED-66F6-5C6D-0D063362BA80}"/>
              </a:ext>
            </a:extLst>
          </p:cNvPr>
          <p:cNvSpPr>
            <a:spLocks noGrp="1"/>
          </p:cNvSpPr>
          <p:nvPr>
            <p:ph type="title"/>
          </p:nvPr>
        </p:nvSpPr>
        <p:spPr>
          <a:xfrm>
            <a:off x="577050" y="456071"/>
            <a:ext cx="9355516" cy="410704"/>
          </a:xfrm>
          <a:prstGeom prst="rect">
            <a:avLst/>
          </a:prstGeom>
        </p:spPr>
        <p:txBody>
          <a:bodyPr vert="horz" lIns="0" tIns="0" rIns="0" bIns="0" rtlCol="0" anchor="t">
            <a:normAutofit/>
          </a:bodyPr>
          <a:lstStyle/>
          <a:p>
            <a:r>
              <a:rPr lang="en-US" dirty="0"/>
              <a:t>Insert title, one line max</a:t>
            </a:r>
            <a:endParaRPr lang="en-GB" dirty="0"/>
          </a:p>
        </p:txBody>
      </p:sp>
      <p:sp>
        <p:nvSpPr>
          <p:cNvPr id="3" name="Text Placeholder 2">
            <a:extLst>
              <a:ext uri="{FF2B5EF4-FFF2-40B4-BE49-F238E27FC236}">
                <a16:creationId xmlns:a16="http://schemas.microsoft.com/office/drawing/2014/main" id="{34640189-B33C-2CC3-98A8-A176FA2B67AC}"/>
              </a:ext>
            </a:extLst>
          </p:cNvPr>
          <p:cNvSpPr>
            <a:spLocks noGrp="1"/>
          </p:cNvSpPr>
          <p:nvPr>
            <p:ph type="body" idx="1"/>
          </p:nvPr>
        </p:nvSpPr>
        <p:spPr>
          <a:xfrm>
            <a:off x="574675" y="1655763"/>
            <a:ext cx="11041063" cy="4445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F482D69C-5FFE-10F0-CABF-65C6D976438B}"/>
              </a:ext>
            </a:extLst>
          </p:cNvPr>
          <p:cNvSpPr>
            <a:spLocks noGrp="1"/>
          </p:cNvSpPr>
          <p:nvPr>
            <p:ph type="ftr" sz="quarter" idx="3"/>
          </p:nvPr>
        </p:nvSpPr>
        <p:spPr>
          <a:xfrm>
            <a:off x="577049" y="6437059"/>
            <a:ext cx="6805527" cy="200055"/>
          </a:xfrm>
          <a:prstGeom prst="rect">
            <a:avLst/>
          </a:prstGeom>
          <a:noFill/>
        </p:spPr>
        <p:txBody>
          <a:bodyPr wrap="square" lIns="0" rtlCol="0">
            <a:spAutoFit/>
          </a:bodyPr>
          <a:lstStyle>
            <a:lvl1pPr algn="l">
              <a:defRPr kumimoji="0" lang="en-GB" sz="700" u="none" strike="noStrike" cap="none" normalizeH="0" baseline="0" dirty="0">
                <a:ln>
                  <a:noFill/>
                </a:ln>
                <a:solidFill>
                  <a:schemeClr val="accent1"/>
                </a:solidFill>
                <a:effectLst/>
                <a:uLnTx/>
                <a:uFillTx/>
                <a:latin typeface="Poppins" pitchFamily="2" charset="77"/>
                <a:ea typeface="Poppins" panose="00000500000000000000" pitchFamily="2" charset="0"/>
                <a:cs typeface="Poppins" pitchFamily="2" charset="77"/>
              </a:defRPr>
            </a:lvl1pPr>
          </a:lstStyle>
          <a:p>
            <a:endParaRPr lang="en-GB" dirty="0"/>
          </a:p>
        </p:txBody>
      </p:sp>
      <p:sp>
        <p:nvSpPr>
          <p:cNvPr id="6" name="Slide Number Placeholder 5">
            <a:extLst>
              <a:ext uri="{FF2B5EF4-FFF2-40B4-BE49-F238E27FC236}">
                <a16:creationId xmlns:a16="http://schemas.microsoft.com/office/drawing/2014/main" id="{11031846-B6BD-8589-0B79-D0383DD5EAB2}"/>
              </a:ext>
            </a:extLst>
          </p:cNvPr>
          <p:cNvSpPr>
            <a:spLocks noGrp="1"/>
          </p:cNvSpPr>
          <p:nvPr>
            <p:ph type="sldNum" sz="quarter" idx="4"/>
          </p:nvPr>
        </p:nvSpPr>
        <p:spPr>
          <a:xfrm>
            <a:off x="11291944" y="6467837"/>
            <a:ext cx="323794" cy="138499"/>
          </a:xfrm>
          <a:prstGeom prst="rect">
            <a:avLst/>
          </a:prstGeom>
          <a:noFill/>
        </p:spPr>
        <p:txBody>
          <a:bodyPr wrap="square" lIns="0" tIns="0" rIns="0" bIns="0" rtlCol="0">
            <a:spAutoFit/>
          </a:bodyPr>
          <a:lstStyle>
            <a:lvl1pPr algn="r">
              <a:defRPr kumimoji="0" lang="en-GB" sz="900" u="none" strike="noStrike" cap="none" spc="300" normalizeH="0" baseline="0" smtClean="0">
                <a:ln>
                  <a:noFill/>
                </a:ln>
                <a:solidFill>
                  <a:srgbClr val="007097"/>
                </a:solidFill>
                <a:effectLst/>
                <a:uLnTx/>
                <a:uFillTx/>
                <a:latin typeface="+mn-lt"/>
                <a:ea typeface="Poppins" panose="00000500000000000000" pitchFamily="2" charset="0"/>
                <a:cs typeface="Poppins" panose="00000500000000000000" pitchFamily="2" charset="0"/>
              </a:defRPr>
            </a:lvl1pPr>
          </a:lstStyle>
          <a:p>
            <a:pPr defTabSz="457200"/>
            <a:fld id="{97180416-7FB7-4FA9-9E98-668C4F1260E5}" type="slidenum">
              <a:rPr lang="en-GB" smtClean="0"/>
              <a:pPr defTabSz="457200"/>
              <a:t>‹#›</a:t>
            </a:fld>
            <a:endParaRPr lang="en-GB" dirty="0"/>
          </a:p>
        </p:txBody>
      </p:sp>
      <p:sp>
        <p:nvSpPr>
          <p:cNvPr id="8" name="TextBox 7">
            <a:extLst>
              <a:ext uri="{FF2B5EF4-FFF2-40B4-BE49-F238E27FC236}">
                <a16:creationId xmlns:a16="http://schemas.microsoft.com/office/drawing/2014/main" id="{58BACB09-72DC-939C-5BD0-E8BCCD19713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13" name="Date Placeholder 12">
            <a:extLst>
              <a:ext uri="{FF2B5EF4-FFF2-40B4-BE49-F238E27FC236}">
                <a16:creationId xmlns:a16="http://schemas.microsoft.com/office/drawing/2014/main" id="{A13EBE72-63A1-BF06-7374-732962EF9918}"/>
              </a:ext>
            </a:extLst>
          </p:cNvPr>
          <p:cNvSpPr>
            <a:spLocks noGrp="1"/>
          </p:cNvSpPr>
          <p:nvPr>
            <p:ph type="dt" sz="half" idx="2"/>
          </p:nvPr>
        </p:nvSpPr>
        <p:spPr>
          <a:xfrm>
            <a:off x="7473547" y="6437059"/>
            <a:ext cx="905479" cy="200055"/>
          </a:xfrm>
          <a:prstGeom prst="rect">
            <a:avLst/>
          </a:prstGeom>
        </p:spPr>
        <p:txBody>
          <a:bodyPr vert="horz" lIns="91440" tIns="45720" rIns="91440" bIns="45720" rtlCol="0" anchor="ctr"/>
          <a:lstStyle>
            <a:lvl1pPr algn="l">
              <a:defRPr sz="700">
                <a:solidFill>
                  <a:schemeClr val="accent1"/>
                </a:solidFill>
              </a:defRPr>
            </a:lvl1pPr>
          </a:lstStyle>
          <a:p>
            <a:fld id="{723B3C7B-94E9-47F4-B430-00A9F1A89D87}" type="datetime3">
              <a:rPr lang="en-GB" smtClean="0"/>
              <a:t>15 May, 2026</a:t>
            </a:fld>
            <a:endParaRPr lang="en-GB"/>
          </a:p>
        </p:txBody>
      </p:sp>
    </p:spTree>
    <p:custDataLst>
      <p:tags r:id="rId50"/>
    </p:custDataLst>
    <p:extLst>
      <p:ext uri="{BB962C8B-B14F-4D97-AF65-F5344CB8AC3E}">
        <p14:creationId xmlns:p14="http://schemas.microsoft.com/office/powerpoint/2010/main" val="2307382531"/>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 id="2147484720" r:id="rId12"/>
    <p:sldLayoutId id="2147484721" r:id="rId13"/>
    <p:sldLayoutId id="2147484722" r:id="rId14"/>
    <p:sldLayoutId id="2147484723" r:id="rId15"/>
    <p:sldLayoutId id="2147484724" r:id="rId16"/>
    <p:sldLayoutId id="2147484725" r:id="rId17"/>
    <p:sldLayoutId id="2147484726" r:id="rId18"/>
    <p:sldLayoutId id="2147484727" r:id="rId19"/>
    <p:sldLayoutId id="2147484728" r:id="rId20"/>
    <p:sldLayoutId id="2147484729" r:id="rId21"/>
    <p:sldLayoutId id="2147484730" r:id="rId22"/>
    <p:sldLayoutId id="2147484731" r:id="rId23"/>
    <p:sldLayoutId id="2147484732" r:id="rId24"/>
    <p:sldLayoutId id="2147484733" r:id="rId25"/>
    <p:sldLayoutId id="2147484734" r:id="rId26"/>
    <p:sldLayoutId id="2147484735" r:id="rId27"/>
    <p:sldLayoutId id="2147484736" r:id="rId28"/>
    <p:sldLayoutId id="2147484737" r:id="rId29"/>
    <p:sldLayoutId id="2147484738" r:id="rId30"/>
    <p:sldLayoutId id="2147484739" r:id="rId31"/>
    <p:sldLayoutId id="2147484740" r:id="rId32"/>
    <p:sldLayoutId id="2147484741" r:id="rId33"/>
    <p:sldLayoutId id="2147484742" r:id="rId34"/>
    <p:sldLayoutId id="2147484743" r:id="rId35"/>
    <p:sldLayoutId id="2147484744" r:id="rId36"/>
    <p:sldLayoutId id="2147484745" r:id="rId37"/>
    <p:sldLayoutId id="2147484746" r:id="rId38"/>
    <p:sldLayoutId id="2147484747" r:id="rId39"/>
    <p:sldLayoutId id="2147484748" r:id="rId40"/>
    <p:sldLayoutId id="2147484749" r:id="rId41"/>
    <p:sldLayoutId id="2147484750" r:id="rId42"/>
    <p:sldLayoutId id="2147484751" r:id="rId43"/>
    <p:sldLayoutId id="2147484752" r:id="rId44"/>
    <p:sldLayoutId id="2147484753" r:id="rId45"/>
    <p:sldLayoutId id="2147484754" r:id="rId46"/>
    <p:sldLayoutId id="2147484755" r:id="rId47"/>
    <p:sldLayoutId id="2147484756" r:id="rId48"/>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0"/>
        </a:spcAft>
        <a:buClr>
          <a:schemeClr val="accent2"/>
        </a:buClr>
        <a:buFont typeface="Poppins" panose="00000500000000000000" pitchFamily="2" charset="0"/>
        <a:buChar char="o"/>
        <a:defRPr lang="en-US" sz="1400" kern="1200" dirty="0">
          <a:solidFill>
            <a:schemeClr val="tx1"/>
          </a:solidFill>
          <a:latin typeface="+mn-lt"/>
          <a:ea typeface="+mn-ea"/>
          <a:cs typeface="Poppins" panose="00000500000000000000" pitchFamily="2" charset="0"/>
        </a:defRPr>
      </a:lvl1pPr>
      <a:lvl2pPr marL="36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US" sz="1050" kern="1200" dirty="0">
          <a:solidFill>
            <a:schemeClr val="tx1"/>
          </a:solidFill>
          <a:latin typeface="+mn-lt"/>
          <a:ea typeface="+mn-ea"/>
          <a:cs typeface="Poppins" panose="00000500000000000000" pitchFamily="2" charset="0"/>
        </a:defRPr>
      </a:lvl2pPr>
      <a:lvl3pPr marL="54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US" sz="1050" kern="1200" dirty="0">
          <a:solidFill>
            <a:schemeClr val="tx1"/>
          </a:solidFill>
          <a:latin typeface="+mn-lt"/>
          <a:ea typeface="+mn-ea"/>
          <a:cs typeface="Poppins" panose="00000500000000000000" pitchFamily="2" charset="0"/>
        </a:defRPr>
      </a:lvl3pPr>
      <a:lvl4pPr marL="72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US" sz="1050" kern="1200" dirty="0">
          <a:solidFill>
            <a:schemeClr val="tx1"/>
          </a:solidFill>
          <a:latin typeface="+mn-lt"/>
          <a:ea typeface="+mn-ea"/>
          <a:cs typeface="Poppins" panose="00000500000000000000" pitchFamily="2" charset="0"/>
        </a:defRPr>
      </a:lvl4pPr>
      <a:lvl5pPr marL="90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GB" sz="1050" kern="1200" dirty="0">
          <a:solidFill>
            <a:schemeClr val="tx1"/>
          </a:solidFill>
          <a:latin typeface="+mn-lt"/>
          <a:ea typeface="+mn-ea"/>
          <a:cs typeface="Poppins" panose="00000500000000000000" pitchFamily="2" charset="0"/>
        </a:defRPr>
      </a:lvl5pPr>
      <a:lvl6pPr marL="25146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0">
          <p15:clr>
            <a:srgbClr val="FBAE40"/>
          </p15:clr>
        </p15:guide>
        <p15:guide id="3" pos="362">
          <p15:clr>
            <a:srgbClr val="FBAE40"/>
          </p15:clr>
        </p15:guide>
        <p15:guide id="4" pos="7317">
          <p15:clr>
            <a:srgbClr val="FBAE40"/>
          </p15:clr>
        </p15:guide>
        <p15:guide id="5" orient="horz">
          <p15:clr>
            <a:srgbClr val="FBAE40"/>
          </p15:clr>
        </p15:guide>
        <p15:guide id="6" orient="horz" pos="4320">
          <p15:clr>
            <a:srgbClr val="FBAE40"/>
          </p15:clr>
        </p15:guide>
        <p15:guide id="7" orient="horz" pos="1043">
          <p15:clr>
            <a:srgbClr val="FBAE40"/>
          </p15:clr>
        </p15:guide>
        <p15:guide id="8" orient="horz" pos="3843">
          <p15:clr>
            <a:srgbClr val="FBAE40"/>
          </p15:clr>
        </p15:guide>
        <p15:guide id="9" orient="horz" pos="118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66.xml"/></Relationships>
</file>

<file path=ppt/slides/_rels/slide10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4.png"/><Relationship Id="rId1" Type="http://schemas.openxmlformats.org/officeDocument/2006/relationships/slideLayout" Target="../slideLayouts/slideLayout168.xml"/></Relationships>
</file>

<file path=ppt/slides/_rels/slide108.xml.rels><?xml version="1.0" encoding="UTF-8" standalone="yes"?>
<Relationships xmlns="http://schemas.openxmlformats.org/package/2006/relationships"><Relationship Id="rId3" Type="http://schemas.openxmlformats.org/officeDocument/2006/relationships/hyperlink" Target="https://www.sciencedirect.com/topics/medicine-and-dentistry/fatty-liver" TargetMode="External"/><Relationship Id="rId2" Type="http://schemas.openxmlformats.org/officeDocument/2006/relationships/image" Target="../media/image105.png"/><Relationship Id="rId1" Type="http://schemas.openxmlformats.org/officeDocument/2006/relationships/slideLayout" Target="../slideLayouts/slideLayout17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7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6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162.xml"/><Relationship Id="rId1" Type="http://schemas.openxmlformats.org/officeDocument/2006/relationships/tags" Target="../tags/tag35.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186.xml"/><Relationship Id="rId1" Type="http://schemas.openxmlformats.org/officeDocument/2006/relationships/tags" Target="../tags/tag36.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6.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7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6.xml"/><Relationship Id="rId1" Type="http://schemas.openxmlformats.org/officeDocument/2006/relationships/tags" Target="../tags/tag2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8.xml"/><Relationship Id="rId1" Type="http://schemas.openxmlformats.org/officeDocument/2006/relationships/tags" Target="../tags/tag21.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8.jpeg"/><Relationship Id="rId5" Type="http://schemas.openxmlformats.org/officeDocument/2006/relationships/notesSlide" Target="../notesSlides/notesSlide23.xml"/><Relationship Id="rId4" Type="http://schemas.openxmlformats.org/officeDocument/2006/relationships/slideLayout" Target="../slideLayouts/slideLayout11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9.xml"/><Relationship Id="rId1" Type="http://schemas.openxmlformats.org/officeDocument/2006/relationships/tags" Target="../tags/tag25.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8.xml"/><Relationship Id="rId1" Type="http://schemas.openxmlformats.org/officeDocument/2006/relationships/tags" Target="../tags/tag26.xml"/><Relationship Id="rId5" Type="http://schemas.openxmlformats.org/officeDocument/2006/relationships/image" Target="../media/image61.jpeg"/><Relationship Id="rId4" Type="http://schemas.openxmlformats.org/officeDocument/2006/relationships/image" Target="../media/image60.emf"/></Relationships>
</file>

<file path=ppt/slides/_rels/slide59.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26.xml"/><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slideLayout" Target="../slideLayouts/slideLayout115.xml"/><Relationship Id="rId1" Type="http://schemas.openxmlformats.org/officeDocument/2006/relationships/tags" Target="../tags/tag27.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8.xml"/><Relationship Id="rId1" Type="http://schemas.openxmlformats.org/officeDocument/2006/relationships/tags" Target="../tags/tag28.xml"/><Relationship Id="rId5" Type="http://schemas.openxmlformats.org/officeDocument/2006/relationships/image" Target="../media/image71.png"/><Relationship Id="rId4" Type="http://schemas.openxmlformats.org/officeDocument/2006/relationships/image" Target="../media/image60.e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8.xml"/><Relationship Id="rId1" Type="http://schemas.openxmlformats.org/officeDocument/2006/relationships/tags" Target="../tags/tag29.xml"/><Relationship Id="rId4" Type="http://schemas.openxmlformats.org/officeDocument/2006/relationships/image" Target="../media/image60.e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5.xml"/><Relationship Id="rId1" Type="http://schemas.openxmlformats.org/officeDocument/2006/relationships/tags" Target="../tags/tag30.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73.jpeg"/><Relationship Id="rId4"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74.jpeg"/><Relationship Id="rId4" Type="http://schemas.openxmlformats.org/officeDocument/2006/relationships/notesSlide" Target="../notesSlides/notesSlide3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1.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82.png"/><Relationship Id="rId1" Type="http://schemas.openxmlformats.org/officeDocument/2006/relationships/slideLayout" Target="../slideLayouts/slideLayout61.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7.png"/><Relationship Id="rId1" Type="http://schemas.openxmlformats.org/officeDocument/2006/relationships/slideLayout" Target="../slideLayouts/slideLayout61.xml"/><Relationship Id="rId4" Type="http://schemas.openxmlformats.org/officeDocument/2006/relationships/image" Target="../media/image88.jpeg"/></Relationships>
</file>

<file path=ppt/slides/_rels/slide7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9.png"/><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6.xml"/><Relationship Id="rId5" Type="http://schemas.openxmlformats.org/officeDocument/2006/relationships/image" Target="../media/image93.png"/><Relationship Id="rId4" Type="http://schemas.openxmlformats.org/officeDocument/2006/relationships/image" Target="../media/image92.png"/></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6.xml"/></Relationships>
</file>

<file path=ppt/slides/_rels/slide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NULL"/><Relationship Id="rId1" Type="http://schemas.openxmlformats.org/officeDocument/2006/relationships/slideLayout" Target="../slideLayouts/slideLayout76.xml"/><Relationship Id="rId4" Type="http://schemas.openxmlformats.org/officeDocument/2006/relationships/image" Target="../media/image97.png"/></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C4F0-C399-5BB6-BD78-26922B5F8E3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C67C39F-0575-1CDF-365E-7CA4C80A934E}"/>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3300" dirty="0"/>
              <a:t>CDK4/6 Inhibitors in the Management of HR-Positive Breast Cancer</a:t>
            </a:r>
          </a:p>
        </p:txBody>
      </p:sp>
      <p:sp>
        <p:nvSpPr>
          <p:cNvPr id="12" name="Text Box 3">
            <a:extLst>
              <a:ext uri="{FF2B5EF4-FFF2-40B4-BE49-F238E27FC236}">
                <a16:creationId xmlns:a16="http://schemas.microsoft.com/office/drawing/2014/main" id="{57D125DC-2BF4-7778-DF22-BE37DFB326AB}"/>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Rita Nanda, MD</a:t>
            </a:r>
          </a:p>
        </p:txBody>
      </p:sp>
      <p:sp>
        <p:nvSpPr>
          <p:cNvPr id="7" name="Text Box 6">
            <a:extLst>
              <a:ext uri="{FF2B5EF4-FFF2-40B4-BE49-F238E27FC236}">
                <a16:creationId xmlns:a16="http://schemas.microsoft.com/office/drawing/2014/main" id="{67761C02-DB30-005A-B3C5-5871212EB2D6}"/>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Kelly Fischer, MSN, FNP-BC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Marissa Marti-Smith, DNP, APRN, AGNP-C, AOCNP</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Ruth M O’Regan, MD</a:t>
            </a:r>
          </a:p>
        </p:txBody>
      </p:sp>
      <p:sp>
        <p:nvSpPr>
          <p:cNvPr id="8" name="Text Box 7">
            <a:extLst>
              <a:ext uri="{FF2B5EF4-FFF2-40B4-BE49-F238E27FC236}">
                <a16:creationId xmlns:a16="http://schemas.microsoft.com/office/drawing/2014/main" id="{F51C5496-77EA-8651-425E-06D3EBB5F589}"/>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936F0552-AF0F-011B-188A-20E08FB9A3EE}"/>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6FED9587-21CD-E8CF-A40A-166284A779E6}"/>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394BF1E1-2CBB-C3C2-29BB-942B1F915CEB}"/>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Saturday, May 16,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AM – 7:30 AM</a:t>
            </a:r>
          </a:p>
        </p:txBody>
      </p:sp>
    </p:spTree>
    <p:custDataLst>
      <p:tags r:id="rId1"/>
    </p:custDataLst>
    <p:extLst>
      <p:ext uri="{BB962C8B-B14F-4D97-AF65-F5344CB8AC3E}">
        <p14:creationId xmlns:p14="http://schemas.microsoft.com/office/powerpoint/2010/main" val="35330013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NCPD Credit: An NCPD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31480721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3623-A54E-74F0-96CD-E17EA1825B76}"/>
              </a:ext>
            </a:extLst>
          </p:cNvPr>
          <p:cNvSpPr>
            <a:spLocks noGrp="1"/>
          </p:cNvSpPr>
          <p:nvPr>
            <p:ph type="title"/>
          </p:nvPr>
        </p:nvSpPr>
        <p:spPr>
          <a:xfrm>
            <a:off x="438150" y="234134"/>
            <a:ext cx="10515600" cy="1325563"/>
          </a:xfrm>
        </p:spPr>
        <p:txBody>
          <a:bodyPr>
            <a:noAutofit/>
          </a:bodyPr>
          <a:lstStyle/>
          <a:p>
            <a:r>
              <a:rPr lang="en-US" sz="3200" dirty="0"/>
              <a:t>PATINA: Addition of palbociclib to maintenance HER2 and ER-directed therapy in HR-positive, HER2-positive MBC</a:t>
            </a:r>
          </a:p>
        </p:txBody>
      </p:sp>
      <p:grpSp>
        <p:nvGrpSpPr>
          <p:cNvPr id="6" name="Group 5">
            <a:extLst>
              <a:ext uri="{FF2B5EF4-FFF2-40B4-BE49-F238E27FC236}">
                <a16:creationId xmlns:a16="http://schemas.microsoft.com/office/drawing/2014/main" id="{699F2ABA-F19A-56A8-7B6F-68120F066FDA}"/>
              </a:ext>
            </a:extLst>
          </p:cNvPr>
          <p:cNvGrpSpPr/>
          <p:nvPr/>
        </p:nvGrpSpPr>
        <p:grpSpPr>
          <a:xfrm>
            <a:off x="438150" y="1690688"/>
            <a:ext cx="11315700" cy="3564964"/>
            <a:chOff x="438150" y="2351742"/>
            <a:chExt cx="11315700" cy="3564964"/>
          </a:xfrm>
        </p:grpSpPr>
        <p:pic>
          <p:nvPicPr>
            <p:cNvPr id="3" name="Picture 2">
              <a:extLst>
                <a:ext uri="{FF2B5EF4-FFF2-40B4-BE49-F238E27FC236}">
                  <a16:creationId xmlns:a16="http://schemas.microsoft.com/office/drawing/2014/main" id="{015ACE23-03CC-5D7B-9A0C-1965BB5AE710}"/>
                </a:ext>
              </a:extLst>
            </p:cNvPr>
            <p:cNvPicPr>
              <a:picLocks noChangeAspect="1"/>
            </p:cNvPicPr>
            <p:nvPr/>
          </p:nvPicPr>
          <p:blipFill>
            <a:blip r:embed="rId2"/>
            <a:stretch>
              <a:fillRect/>
            </a:stretch>
          </p:blipFill>
          <p:spPr>
            <a:xfrm>
              <a:off x="438150" y="2351742"/>
              <a:ext cx="7133666" cy="3564964"/>
            </a:xfrm>
            <a:prstGeom prst="rect">
              <a:avLst/>
            </a:prstGeom>
          </p:spPr>
        </p:pic>
        <p:pic>
          <p:nvPicPr>
            <p:cNvPr id="4" name="Picture 3">
              <a:extLst>
                <a:ext uri="{FF2B5EF4-FFF2-40B4-BE49-F238E27FC236}">
                  <a16:creationId xmlns:a16="http://schemas.microsoft.com/office/drawing/2014/main" id="{437534F2-6F62-1433-BF23-C170677858BF}"/>
                </a:ext>
              </a:extLst>
            </p:cNvPr>
            <p:cNvPicPr>
              <a:picLocks noChangeAspect="1"/>
            </p:cNvPicPr>
            <p:nvPr/>
          </p:nvPicPr>
          <p:blipFill>
            <a:blip r:embed="rId3"/>
            <a:stretch>
              <a:fillRect/>
            </a:stretch>
          </p:blipFill>
          <p:spPr>
            <a:xfrm>
              <a:off x="7171765" y="2351742"/>
              <a:ext cx="4582085" cy="3313952"/>
            </a:xfrm>
            <a:prstGeom prst="rect">
              <a:avLst/>
            </a:prstGeom>
          </p:spPr>
        </p:pic>
      </p:grpSp>
      <p:sp>
        <p:nvSpPr>
          <p:cNvPr id="5" name="TextBox 4">
            <a:extLst>
              <a:ext uri="{FF2B5EF4-FFF2-40B4-BE49-F238E27FC236}">
                <a16:creationId xmlns:a16="http://schemas.microsoft.com/office/drawing/2014/main" id="{ED8FD15B-2688-4C30-339B-DEEDD4B2E9BC}"/>
              </a:ext>
            </a:extLst>
          </p:cNvPr>
          <p:cNvSpPr txBox="1"/>
          <p:nvPr/>
        </p:nvSpPr>
        <p:spPr>
          <a:xfrm>
            <a:off x="661558" y="5305851"/>
            <a:ext cx="5034392" cy="1200329"/>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Median lines of induction therapy =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CR/PR to induction therapy = 69%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SD following induction = 31%</a:t>
            </a:r>
          </a:p>
        </p:txBody>
      </p:sp>
      <p:sp>
        <p:nvSpPr>
          <p:cNvPr id="7" name="TextBox 6">
            <a:extLst>
              <a:ext uri="{FF2B5EF4-FFF2-40B4-BE49-F238E27FC236}">
                <a16:creationId xmlns:a16="http://schemas.microsoft.com/office/drawing/2014/main" id="{ACA79608-5A30-FECA-75AF-CACDCF6DFB51}"/>
              </a:ext>
            </a:extLst>
          </p:cNvPr>
          <p:cNvSpPr txBox="1"/>
          <p:nvPr/>
        </p:nvSpPr>
        <p:spPr>
          <a:xfrm>
            <a:off x="6366303" y="6439200"/>
            <a:ext cx="58256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Metzger et al SABCS 2024; Metzger et al N Eng J Med 2026</a:t>
            </a:r>
          </a:p>
        </p:txBody>
      </p:sp>
    </p:spTree>
    <p:extLst>
      <p:ext uri="{BB962C8B-B14F-4D97-AF65-F5344CB8AC3E}">
        <p14:creationId xmlns:p14="http://schemas.microsoft.com/office/powerpoint/2010/main" val="35333862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1F7B4-8A83-00D4-BF1A-7F88D5E0C5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79BF4-DACF-9130-EB2F-07DCEC958DC3}"/>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0F1B6020-51B9-3D23-4597-4CB047D6BB94}"/>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How do you think through the selection of initial therapy for patients with HR-positive, HER2-negative mBC with symptomatic visceral disease? How do you decide between a CDK4/6 inhibitor/endocrine therapy and chemotherapy? </a:t>
            </a:r>
          </a:p>
          <a:p>
            <a:pPr marL="98425" indent="0">
              <a:buNone/>
            </a:pPr>
            <a:r>
              <a:rPr lang="en-US" sz="2800" dirty="0">
                <a:latin typeface="Arial" panose="020B0604020202020204" pitchFamily="34" charset="0"/>
                <a:cs typeface="Arial" panose="020B0604020202020204" pitchFamily="34" charset="0"/>
              </a:rPr>
              <a:t>How do CDK4/6 inhibitors fit into treatment for patients with brain metastases?  </a:t>
            </a:r>
          </a:p>
        </p:txBody>
      </p:sp>
    </p:spTree>
    <p:extLst>
      <p:ext uri="{BB962C8B-B14F-4D97-AF65-F5344CB8AC3E}">
        <p14:creationId xmlns:p14="http://schemas.microsoft.com/office/powerpoint/2010/main" val="26058914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2415F-6A93-A063-1956-9AD99B00183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23E7365-4B40-F02D-51F1-BDAA0330B756}"/>
              </a:ext>
            </a:extLst>
          </p:cNvPr>
          <p:cNvSpPr/>
          <p:nvPr/>
        </p:nvSpPr>
        <p:spPr bwMode="auto">
          <a:xfrm>
            <a:off x="551384" y="5733256"/>
            <a:ext cx="10737652"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4A2132A-E2B4-1689-5881-876236A77916}"/>
              </a:ext>
            </a:extLst>
          </p:cNvPr>
          <p:cNvSpPr>
            <a:spLocks noGrp="1"/>
          </p:cNvSpPr>
          <p:nvPr>
            <p:ph type="title"/>
          </p:nvPr>
        </p:nvSpPr>
        <p:spPr>
          <a:xfrm>
            <a:off x="912285" y="0"/>
            <a:ext cx="10360152"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952555C-A898-C34F-6249-E608EBD2BD21}"/>
              </a:ext>
            </a:extLst>
          </p:cNvPr>
          <p:cNvSpPr>
            <a:spLocks noGrp="1"/>
          </p:cNvSpPr>
          <p:nvPr>
            <p:ph idx="1"/>
          </p:nvPr>
        </p:nvSpPr>
        <p:spPr>
          <a:xfrm>
            <a:off x="695400" y="980728"/>
            <a:ext cx="10972800" cy="4799013"/>
          </a:xfrm>
        </p:spPr>
        <p:txBody>
          <a:bodyPr/>
          <a:lstStyle/>
          <a:p>
            <a:pPr marL="0" indent="0">
              <a:spcBef>
                <a:spcPts val="1800"/>
              </a:spcBef>
              <a:spcAft>
                <a:spcPts val="0"/>
              </a:spcAft>
              <a:buNone/>
            </a:pPr>
            <a:r>
              <a:rPr lang="en-US" sz="2400" dirty="0">
                <a:solidFill>
                  <a:srgbClr val="0432FF"/>
                </a:solidFill>
              </a:rPr>
              <a:t>Introduction: </a:t>
            </a:r>
            <a:r>
              <a:rPr lang="en-US" sz="2400" dirty="0">
                <a:solidFill>
                  <a:schemeClr val="tx1"/>
                </a:solidFill>
              </a:rPr>
              <a:t>Advent of CDK4/6 Inhibitors in HR-Positive Breast Cancer (BC)</a:t>
            </a:r>
          </a:p>
          <a:p>
            <a:pPr marL="0" indent="0">
              <a:spcBef>
                <a:spcPts val="1800"/>
              </a:spcBef>
              <a:spcAft>
                <a:spcPts val="0"/>
              </a:spcAft>
              <a:buNone/>
            </a:pPr>
            <a:r>
              <a:rPr lang="en-US" sz="2400" dirty="0">
                <a:solidFill>
                  <a:srgbClr val="0432FF"/>
                </a:solidFill>
              </a:rPr>
              <a:t>Module 1: </a:t>
            </a:r>
            <a:r>
              <a:rPr lang="en-US" sz="2400" dirty="0">
                <a:solidFill>
                  <a:schemeClr val="tx1"/>
                </a:solidFill>
              </a:rPr>
              <a:t>Risk Assessment for Patients with HR-Positive, HER2-Negative Localized BC</a:t>
            </a:r>
          </a:p>
          <a:p>
            <a:pPr marL="0" indent="0">
              <a:spcBef>
                <a:spcPts val="1800"/>
              </a:spcBef>
              <a:spcAft>
                <a:spcPts val="0"/>
              </a:spcAft>
              <a:buNone/>
            </a:pPr>
            <a:r>
              <a:rPr lang="en-US" sz="2400" dirty="0">
                <a:solidFill>
                  <a:srgbClr val="0432FF"/>
                </a:solidFill>
              </a:rPr>
              <a:t>Module 2: </a:t>
            </a:r>
            <a:r>
              <a:rPr lang="en-US" sz="2400" dirty="0">
                <a:solidFill>
                  <a:schemeClr val="tx1"/>
                </a:solidFill>
              </a:rPr>
              <a:t>Adjuvant CDK4/6 Inhibitor Therapy</a:t>
            </a:r>
          </a:p>
          <a:p>
            <a:pPr marL="0" indent="0">
              <a:spcBef>
                <a:spcPts val="1800"/>
              </a:spcBef>
              <a:spcAft>
                <a:spcPts val="0"/>
              </a:spcAft>
              <a:buNone/>
            </a:pPr>
            <a:r>
              <a:rPr lang="en-US" sz="2400" dirty="0">
                <a:solidFill>
                  <a:srgbClr val="0432FF"/>
                </a:solidFill>
              </a:rPr>
              <a:t>Module 3: </a:t>
            </a:r>
            <a:r>
              <a:rPr lang="en-US" sz="2400" dirty="0">
                <a:solidFill>
                  <a:schemeClr val="tx1"/>
                </a:solidFill>
              </a:rPr>
              <a:t>Practical Considerations with CDK4/6 Inhibitors</a:t>
            </a:r>
          </a:p>
          <a:p>
            <a:pPr marL="0" indent="0">
              <a:spcBef>
                <a:spcPts val="1800"/>
              </a:spcBef>
              <a:spcAft>
                <a:spcPts val="0"/>
              </a:spcAft>
              <a:buNone/>
            </a:pPr>
            <a:r>
              <a:rPr lang="en-US" sz="2400" dirty="0">
                <a:solidFill>
                  <a:srgbClr val="0432FF"/>
                </a:solidFill>
              </a:rPr>
              <a:t>Module 4: </a:t>
            </a:r>
            <a:r>
              <a:rPr lang="en-US" sz="2400" dirty="0">
                <a:solidFill>
                  <a:schemeClr val="tx1"/>
                </a:solidFill>
              </a:rPr>
              <a:t>Monitoring and Management of </a:t>
            </a:r>
            <a:r>
              <a:rPr lang="en-US" sz="2400" dirty="0" err="1">
                <a:solidFill>
                  <a:schemeClr val="tx1"/>
                </a:solidFill>
              </a:rPr>
              <a:t>Cytopenias</a:t>
            </a:r>
            <a:endParaRPr lang="en-US" sz="2400" dirty="0">
              <a:solidFill>
                <a:schemeClr val="tx1"/>
              </a:solidFill>
            </a:endParaRPr>
          </a:p>
          <a:p>
            <a:pPr marL="0" indent="0">
              <a:spcBef>
                <a:spcPts val="1800"/>
              </a:spcBef>
              <a:spcAft>
                <a:spcPts val="0"/>
              </a:spcAft>
              <a:buNone/>
            </a:pPr>
            <a:r>
              <a:rPr lang="en-US" sz="2400" dirty="0">
                <a:solidFill>
                  <a:srgbClr val="0432FF"/>
                </a:solidFill>
              </a:rPr>
              <a:t>Module 5: </a:t>
            </a:r>
            <a:r>
              <a:rPr lang="en-US" sz="2400" dirty="0">
                <a:solidFill>
                  <a:schemeClr val="tx1"/>
                </a:solidFill>
              </a:rPr>
              <a:t>CDK4/6 Inhibitors in HR-Positive Metastatic BC </a:t>
            </a:r>
          </a:p>
          <a:p>
            <a:pPr marL="0" indent="0">
              <a:spcBef>
                <a:spcPts val="1800"/>
              </a:spcBef>
              <a:spcAft>
                <a:spcPts val="0"/>
              </a:spcAft>
              <a:buNone/>
            </a:pPr>
            <a:r>
              <a:rPr lang="en-US" sz="2400" dirty="0">
                <a:solidFill>
                  <a:srgbClr val="0432FF"/>
                </a:solidFill>
              </a:rPr>
              <a:t>Module 6: </a:t>
            </a:r>
            <a:r>
              <a:rPr lang="en-US" sz="2400" dirty="0">
                <a:solidFill>
                  <a:schemeClr val="tx1"/>
                </a:solidFill>
              </a:rPr>
              <a:t>Management of Gastrointestinal Adverse Events</a:t>
            </a:r>
          </a:p>
          <a:p>
            <a:pPr marL="0" indent="0">
              <a:spcBef>
                <a:spcPts val="1800"/>
              </a:spcBef>
              <a:spcAft>
                <a:spcPts val="0"/>
              </a:spcAft>
              <a:buNone/>
            </a:pPr>
            <a:r>
              <a:rPr lang="en-US" sz="2400" dirty="0">
                <a:solidFill>
                  <a:srgbClr val="0432FF"/>
                </a:solidFill>
              </a:rPr>
              <a:t>Module 7: </a:t>
            </a:r>
            <a:r>
              <a:rPr lang="en-US" sz="2400" dirty="0">
                <a:solidFill>
                  <a:schemeClr val="tx1"/>
                </a:solidFill>
              </a:rPr>
              <a:t>CDK4/6 Inhibitors in Unique Populations</a:t>
            </a:r>
          </a:p>
          <a:p>
            <a:pPr marL="0" indent="0">
              <a:spcBef>
                <a:spcPts val="1800"/>
              </a:spcBef>
              <a:spcAft>
                <a:spcPts val="0"/>
              </a:spcAft>
              <a:buNone/>
            </a:pPr>
            <a:r>
              <a:rPr lang="en-US" sz="2400" dirty="0">
                <a:solidFill>
                  <a:schemeClr val="bg1"/>
                </a:solidFill>
              </a:rPr>
              <a:t>Module 8: Rarer CDK4/6 Inhibitor-Associated Toxicities</a:t>
            </a:r>
          </a:p>
          <a:p>
            <a:pPr marL="0" indent="0">
              <a:spcBef>
                <a:spcPts val="1800"/>
              </a:spcBef>
              <a:spcAft>
                <a:spcPts val="0"/>
              </a:spcAft>
              <a:buNone/>
            </a:pPr>
            <a:endParaRPr lang="en-US" sz="2400" dirty="0">
              <a:solidFill>
                <a:schemeClr val="tx1"/>
              </a:solidFill>
            </a:endParaRPr>
          </a:p>
        </p:txBody>
      </p:sp>
    </p:spTree>
    <p:extLst>
      <p:ext uri="{BB962C8B-B14F-4D97-AF65-F5344CB8AC3E}">
        <p14:creationId xmlns:p14="http://schemas.microsoft.com/office/powerpoint/2010/main" val="4564792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A77E-F103-34C6-07B6-1E9821F27888}"/>
              </a:ext>
            </a:extLst>
          </p:cNvPr>
          <p:cNvSpPr>
            <a:spLocks noGrp="1"/>
          </p:cNvSpPr>
          <p:nvPr>
            <p:ph type="ctrTitle"/>
          </p:nvPr>
        </p:nvSpPr>
        <p:spPr/>
        <p:txBody>
          <a:bodyPr>
            <a:noAutofit/>
          </a:bodyPr>
          <a:lstStyle/>
          <a:p>
            <a:r>
              <a:rPr lang="en-US" sz="3500" dirty="0"/>
              <a:t>Rarer but Potentially Serious Toxicities Associated with One or More CDK 4/6 Inhibitors</a:t>
            </a:r>
          </a:p>
        </p:txBody>
      </p:sp>
      <p:sp>
        <p:nvSpPr>
          <p:cNvPr id="4" name="Text Placeholder 3">
            <a:extLst>
              <a:ext uri="{FF2B5EF4-FFF2-40B4-BE49-F238E27FC236}">
                <a16:creationId xmlns:a16="http://schemas.microsoft.com/office/drawing/2014/main" id="{176475E8-7BBA-704C-0677-89A517B1E125}"/>
              </a:ext>
            </a:extLst>
          </p:cNvPr>
          <p:cNvSpPr>
            <a:spLocks noGrp="1"/>
          </p:cNvSpPr>
          <p:nvPr>
            <p:ph type="body" sz="quarter" idx="13"/>
          </p:nvPr>
        </p:nvSpPr>
        <p:spPr>
          <a:xfrm>
            <a:off x="1524000" y="5667887"/>
            <a:ext cx="9144000" cy="938449"/>
          </a:xfrm>
        </p:spPr>
        <p:txBody>
          <a:bodyPr>
            <a:normAutofit/>
          </a:bodyPr>
          <a:lstStyle/>
          <a:p>
            <a:r>
              <a:rPr lang="en-GB" sz="2600" dirty="0"/>
              <a:t>Marissa Marti-Smith </a:t>
            </a:r>
          </a:p>
          <a:p>
            <a:r>
              <a:rPr lang="en-GB" dirty="0"/>
              <a:t>DNP, APRN, AGNP-C, AOCNP</a:t>
            </a:r>
          </a:p>
          <a:p>
            <a:endParaRPr lang="en-US" dirty="0"/>
          </a:p>
        </p:txBody>
      </p:sp>
    </p:spTree>
    <p:extLst>
      <p:ext uri="{BB962C8B-B14F-4D97-AF65-F5344CB8AC3E}">
        <p14:creationId xmlns:p14="http://schemas.microsoft.com/office/powerpoint/2010/main" val="9424988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508AA23-9A74-5BE9-209F-55D523E66F43}"/>
              </a:ext>
            </a:extLst>
          </p:cNvPr>
          <p:cNvSpPr>
            <a:spLocks noGrp="1"/>
          </p:cNvSpPr>
          <p:nvPr>
            <p:ph type="title"/>
          </p:nvPr>
        </p:nvSpPr>
        <p:spPr/>
        <p:txBody>
          <a:bodyPr/>
          <a:lstStyle/>
          <a:p>
            <a:r>
              <a:rPr lang="en-US" dirty="0"/>
              <a:t>The Rare 5 Safety Concerns</a:t>
            </a:r>
          </a:p>
        </p:txBody>
      </p:sp>
      <p:sp>
        <p:nvSpPr>
          <p:cNvPr id="14" name="TextBox 13">
            <a:extLst>
              <a:ext uri="{FF2B5EF4-FFF2-40B4-BE49-F238E27FC236}">
                <a16:creationId xmlns:a16="http://schemas.microsoft.com/office/drawing/2014/main" id="{3FBED5C4-3A9D-4EEE-4C6E-CC5B687B186A}"/>
              </a:ext>
            </a:extLst>
          </p:cNvPr>
          <p:cNvSpPr txBox="1"/>
          <p:nvPr/>
        </p:nvSpPr>
        <p:spPr>
          <a:xfrm>
            <a:off x="353568" y="1579912"/>
            <a:ext cx="3011424" cy="178308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dirty="0">
                <a:ln>
                  <a:noFill/>
                </a:ln>
                <a:solidFill>
                  <a:srgbClr val="FFFFFF"/>
                </a:solidFill>
                <a:effectLst/>
                <a:uLnTx/>
                <a:uFillTx/>
                <a:latin typeface="Poppins"/>
                <a:ea typeface="+mn-ea"/>
                <a:cs typeface="+mn-cs"/>
              </a:rPr>
            </a:br>
            <a:r>
              <a:rPr kumimoji="0" lang="en-US" sz="2400" b="1" i="0" u="none" strike="noStrike" kern="1200" cap="none" spc="0" normalizeH="0" baseline="0" noProof="0" dirty="0">
                <a:ln>
                  <a:noFill/>
                </a:ln>
                <a:solidFill>
                  <a:srgbClr val="EFC63A"/>
                </a:solidFill>
                <a:effectLst/>
                <a:uLnTx/>
                <a:uFillTx/>
                <a:latin typeface="Poppins"/>
                <a:ea typeface="+mn-ea"/>
                <a:cs typeface="+mn-cs"/>
              </a:rPr>
              <a:t>Lung Health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oppins"/>
                <a:ea typeface="+mn-ea"/>
                <a:cs typeface="+mn-cs"/>
              </a:rPr>
              <a:t>ILD monitoring</a:t>
            </a:r>
          </a:p>
        </p:txBody>
      </p:sp>
      <p:sp>
        <p:nvSpPr>
          <p:cNvPr id="15" name="TextBox 14">
            <a:extLst>
              <a:ext uri="{FF2B5EF4-FFF2-40B4-BE49-F238E27FC236}">
                <a16:creationId xmlns:a16="http://schemas.microsoft.com/office/drawing/2014/main" id="{B85D38D4-6A45-A0FE-EBDB-26E41FC55E36}"/>
              </a:ext>
            </a:extLst>
          </p:cNvPr>
          <p:cNvSpPr txBox="1"/>
          <p:nvPr/>
        </p:nvSpPr>
        <p:spPr>
          <a:xfrm>
            <a:off x="4273324" y="1889760"/>
            <a:ext cx="3243072" cy="21336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FC63A"/>
                </a:solidFill>
                <a:effectLst/>
                <a:uLnTx/>
                <a:uFillTx/>
                <a:latin typeface="Poppins"/>
                <a:ea typeface="+mn-ea"/>
                <a:cs typeface="+mn-cs"/>
              </a:rPr>
              <a:t>Liver Safety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FFFF"/>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Poppins"/>
                <a:ea typeface="+mn-ea"/>
                <a:cs typeface="+mn-cs"/>
              </a:rPr>
              <a:t>Liver enzyme monitoring</a:t>
            </a:r>
          </a:p>
        </p:txBody>
      </p:sp>
      <p:sp>
        <p:nvSpPr>
          <p:cNvPr id="17" name="TextBox 16">
            <a:extLst>
              <a:ext uri="{FF2B5EF4-FFF2-40B4-BE49-F238E27FC236}">
                <a16:creationId xmlns:a16="http://schemas.microsoft.com/office/drawing/2014/main" id="{210E9315-2327-B835-6A1E-1CA3028D5B57}"/>
              </a:ext>
            </a:extLst>
          </p:cNvPr>
          <p:cNvSpPr txBox="1"/>
          <p:nvPr/>
        </p:nvSpPr>
        <p:spPr>
          <a:xfrm>
            <a:off x="8412480" y="1579912"/>
            <a:ext cx="3425952"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dirty="0">
                <a:ln>
                  <a:noFill/>
                </a:ln>
                <a:solidFill>
                  <a:srgbClr val="FFFFFF"/>
                </a:solidFill>
                <a:effectLst/>
                <a:uLnTx/>
                <a:uFillTx/>
                <a:latin typeface="Poppins"/>
                <a:ea typeface="+mn-ea"/>
                <a:cs typeface="+mn-cs"/>
              </a:rPr>
            </a:br>
            <a:r>
              <a:rPr kumimoji="0" lang="en-US" sz="2400" b="1" i="0" u="none" strike="noStrike" kern="1200" cap="none" spc="0" normalizeH="0" baseline="0" noProof="0" dirty="0">
                <a:ln>
                  <a:noFill/>
                </a:ln>
                <a:solidFill>
                  <a:srgbClr val="EFC63A"/>
                </a:solidFill>
                <a:effectLst/>
                <a:uLnTx/>
                <a:uFillTx/>
                <a:latin typeface="Poppins"/>
                <a:ea typeface="+mn-ea"/>
                <a:cs typeface="+mn-cs"/>
              </a:rPr>
              <a:t>Blood Clots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oppins"/>
                <a:ea typeface="+mn-ea"/>
                <a:cs typeface="+mn-cs"/>
              </a:rPr>
              <a:t>VTE, especially with </a:t>
            </a:r>
            <a:r>
              <a:rPr kumimoji="0" lang="en-US" sz="1800" b="0" i="0" u="none" strike="noStrike" kern="1200" cap="none" spc="0" normalizeH="0" baseline="0" noProof="0" dirty="0" err="1">
                <a:ln>
                  <a:noFill/>
                </a:ln>
                <a:solidFill>
                  <a:srgbClr val="FFFFFF"/>
                </a:solidFill>
                <a:effectLst/>
                <a:uLnTx/>
                <a:uFillTx/>
                <a:latin typeface="Poppins"/>
                <a:ea typeface="+mn-ea"/>
                <a:cs typeface="+mn-cs"/>
              </a:rPr>
              <a:t>abemaciclib</a:t>
            </a:r>
            <a:r>
              <a:rPr kumimoji="0" lang="en-US" sz="1800" b="0" i="0" u="none" strike="noStrike" kern="1200" cap="none" spc="0" normalizeH="0" baseline="0" noProof="0" dirty="0">
                <a:ln>
                  <a:noFill/>
                </a:ln>
                <a:solidFill>
                  <a:srgbClr val="FFFFFF"/>
                </a:solidFill>
                <a:effectLst/>
                <a:uLnTx/>
                <a:uFillTx/>
                <a:latin typeface="Poppins"/>
                <a:ea typeface="+mn-ea"/>
                <a:cs typeface="+mn-cs"/>
              </a:rPr>
              <a:t>.</a:t>
            </a:r>
          </a:p>
        </p:txBody>
      </p:sp>
      <p:sp>
        <p:nvSpPr>
          <p:cNvPr id="18" name="TextBox 17">
            <a:extLst>
              <a:ext uri="{FF2B5EF4-FFF2-40B4-BE49-F238E27FC236}">
                <a16:creationId xmlns:a16="http://schemas.microsoft.com/office/drawing/2014/main" id="{604E8CCE-EF73-1496-CF1B-C00C5401712B}"/>
              </a:ext>
            </a:extLst>
          </p:cNvPr>
          <p:cNvSpPr txBox="1"/>
          <p:nvPr/>
        </p:nvSpPr>
        <p:spPr>
          <a:xfrm>
            <a:off x="1877596" y="3631216"/>
            <a:ext cx="2999288" cy="163372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C63A"/>
                </a:solidFill>
                <a:effectLst/>
                <a:uLnTx/>
                <a:uFillTx/>
                <a:latin typeface="Poppins"/>
                <a:ea typeface="+mn-ea"/>
                <a:cs typeface="+mn-cs"/>
              </a:rPr>
              <a:t>Cardiac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oppins"/>
                <a:ea typeface="+mn-ea"/>
                <a:cs typeface="+mn-cs"/>
              </a:rPr>
              <a:t>Monitoring the rhythm (QTc) during </a:t>
            </a:r>
            <a:r>
              <a:rPr kumimoji="0" lang="en-US" sz="1800" b="0" i="0" u="none" strike="noStrike" kern="1200" cap="none" spc="0" normalizeH="0" baseline="0" noProof="0" dirty="0" err="1">
                <a:ln>
                  <a:noFill/>
                </a:ln>
                <a:solidFill>
                  <a:srgbClr val="FFFFFF"/>
                </a:solidFill>
                <a:effectLst/>
                <a:uLnTx/>
                <a:uFillTx/>
                <a:latin typeface="Poppins"/>
                <a:ea typeface="+mn-ea"/>
                <a:cs typeface="+mn-cs"/>
              </a:rPr>
              <a:t>ribociclib</a:t>
            </a:r>
            <a:r>
              <a:rPr kumimoji="0" lang="en-US" sz="1800" b="0" i="0" u="none" strike="noStrike" kern="1200" cap="none" spc="0" normalizeH="0" baseline="0" noProof="0" dirty="0">
                <a:ln>
                  <a:noFill/>
                </a:ln>
                <a:solidFill>
                  <a:srgbClr val="FFFFFF"/>
                </a:solidFill>
                <a:effectLst/>
                <a:uLnTx/>
                <a:uFillTx/>
                <a:latin typeface="Poppins"/>
                <a:ea typeface="+mn-ea"/>
                <a:cs typeface="+mn-cs"/>
              </a:rPr>
              <a:t> 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Poppins"/>
              <a:ea typeface="+mn-ea"/>
              <a:cs typeface="Poppins" panose="00000500000000000000" pitchFamily="2" charset="0"/>
            </a:endParaRPr>
          </a:p>
        </p:txBody>
      </p:sp>
      <p:sp>
        <p:nvSpPr>
          <p:cNvPr id="19" name="TextBox 18">
            <a:extLst>
              <a:ext uri="{FF2B5EF4-FFF2-40B4-BE49-F238E27FC236}">
                <a16:creationId xmlns:a16="http://schemas.microsoft.com/office/drawing/2014/main" id="{59DBF85F-7006-CB09-437C-6AEC63738332}"/>
              </a:ext>
            </a:extLst>
          </p:cNvPr>
          <p:cNvSpPr txBox="1"/>
          <p:nvPr/>
        </p:nvSpPr>
        <p:spPr>
          <a:xfrm>
            <a:off x="6254552" y="3736264"/>
            <a:ext cx="4340352" cy="16946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C63A"/>
                </a:solidFill>
                <a:effectLst/>
                <a:uLnTx/>
                <a:uFillTx/>
                <a:latin typeface="Poppins"/>
                <a:ea typeface="+mn-ea"/>
                <a:cs typeface="+mn-cs"/>
              </a:rPr>
              <a:t>Skin toxicity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Poppi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oppins"/>
                <a:ea typeface="+mn-ea"/>
                <a:cs typeface="+mn-cs"/>
              </a:rPr>
              <a:t>Rare, severe skin reactions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oppins"/>
                <a:ea typeface="+mn-ea"/>
                <a:cs typeface="+mn-cs"/>
              </a:rPr>
              <a:t>like SJS or DRESS.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Poppins"/>
              <a:ea typeface="+mn-ea"/>
              <a:cs typeface="Poppins" panose="00000500000000000000" pitchFamily="2" charset="0"/>
            </a:endParaRPr>
          </a:p>
        </p:txBody>
      </p:sp>
      <p:sp>
        <p:nvSpPr>
          <p:cNvPr id="20" name="TextBox 19">
            <a:extLst>
              <a:ext uri="{FF2B5EF4-FFF2-40B4-BE49-F238E27FC236}">
                <a16:creationId xmlns:a16="http://schemas.microsoft.com/office/drawing/2014/main" id="{A5BC409A-7FD8-7C4A-259C-F4CFA5CFA107}"/>
              </a:ext>
            </a:extLst>
          </p:cNvPr>
          <p:cNvSpPr txBox="1"/>
          <p:nvPr/>
        </p:nvSpPr>
        <p:spPr>
          <a:xfrm>
            <a:off x="438912" y="6196574"/>
            <a:ext cx="8400288" cy="68102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8E8E8"/>
                </a:solidFill>
                <a:effectLst/>
                <a:uLnTx/>
                <a:uFillTx/>
                <a:latin typeface="Poppins"/>
                <a:ea typeface="+mn-ea"/>
                <a:cs typeface="+mn-cs"/>
              </a:rPr>
              <a:t>(Spring et al., 2020)</a:t>
            </a:r>
            <a:endParaRPr kumimoji="0" lang="en-US" sz="14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endParaRPr>
          </a:p>
        </p:txBody>
      </p:sp>
    </p:spTree>
    <p:extLst>
      <p:ext uri="{BB962C8B-B14F-4D97-AF65-F5344CB8AC3E}">
        <p14:creationId xmlns:p14="http://schemas.microsoft.com/office/powerpoint/2010/main" val="6982514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0873-161A-D0D1-0C1C-F99CAB2F84AD}"/>
              </a:ext>
            </a:extLst>
          </p:cNvPr>
          <p:cNvSpPr>
            <a:spLocks noGrp="1"/>
          </p:cNvSpPr>
          <p:nvPr>
            <p:ph type="title"/>
          </p:nvPr>
        </p:nvSpPr>
        <p:spPr/>
        <p:txBody>
          <a:bodyPr/>
          <a:lstStyle/>
          <a:p>
            <a:r>
              <a:rPr lang="en-US" dirty="0"/>
              <a:t>Managing ILD</a:t>
            </a:r>
          </a:p>
        </p:txBody>
      </p:sp>
      <p:sp>
        <p:nvSpPr>
          <p:cNvPr id="5" name="Content Placeholder 4">
            <a:extLst>
              <a:ext uri="{FF2B5EF4-FFF2-40B4-BE49-F238E27FC236}">
                <a16:creationId xmlns:a16="http://schemas.microsoft.com/office/drawing/2014/main" id="{1346486A-7A6B-B69F-83B7-B5BCD7EF435D}"/>
              </a:ext>
            </a:extLst>
          </p:cNvPr>
          <p:cNvSpPr>
            <a:spLocks noGrp="1"/>
          </p:cNvSpPr>
          <p:nvPr>
            <p:ph sz="quarter" idx="16"/>
          </p:nvPr>
        </p:nvSpPr>
        <p:spPr>
          <a:xfrm>
            <a:off x="576262" y="6232533"/>
            <a:ext cx="5233989" cy="4219575"/>
          </a:xfrm>
        </p:spPr>
        <p:txBody>
          <a:bodyPr/>
          <a:lstStyle/>
          <a:p>
            <a:pPr marL="0" indent="0">
              <a:buNone/>
            </a:pPr>
            <a:endParaRPr lang="en-US" dirty="0"/>
          </a:p>
          <a:p>
            <a:pPr marL="0" indent="0">
              <a:buNone/>
            </a:pPr>
            <a:r>
              <a:rPr lang="en-US" dirty="0">
                <a:solidFill>
                  <a:schemeClr val="accent4"/>
                </a:solidFill>
              </a:rPr>
              <a:t>(Anders et al., 2020)</a:t>
            </a:r>
          </a:p>
          <a:p>
            <a:pPr marL="0" indent="0">
              <a:buNone/>
            </a:pPr>
            <a:endParaRPr lang="en-US" i="1" dirty="0"/>
          </a:p>
          <a:p>
            <a:pPr marL="0" indent="0">
              <a:buNone/>
            </a:pPr>
            <a:endParaRPr lang="en-US" dirty="0"/>
          </a:p>
        </p:txBody>
      </p:sp>
      <p:sp>
        <p:nvSpPr>
          <p:cNvPr id="6" name="Content Placeholder 5">
            <a:extLst>
              <a:ext uri="{FF2B5EF4-FFF2-40B4-BE49-F238E27FC236}">
                <a16:creationId xmlns:a16="http://schemas.microsoft.com/office/drawing/2014/main" id="{B6D07234-6334-4342-9E74-F109FBF59250}"/>
              </a:ext>
            </a:extLst>
          </p:cNvPr>
          <p:cNvSpPr>
            <a:spLocks noGrp="1"/>
          </p:cNvSpPr>
          <p:nvPr>
            <p:ph sz="quarter" idx="17"/>
          </p:nvPr>
        </p:nvSpPr>
        <p:spPr>
          <a:xfrm>
            <a:off x="577050" y="1138517"/>
            <a:ext cx="8656891" cy="4219575"/>
          </a:xfrm>
        </p:spPr>
        <p:txBody>
          <a:bodyPr/>
          <a:lstStyle/>
          <a:p>
            <a:r>
              <a:rPr lang="en-US" b="1" dirty="0">
                <a:solidFill>
                  <a:schemeClr val="accent1"/>
                </a:solidFill>
              </a:rPr>
              <a:t>Incidence:</a:t>
            </a:r>
            <a:r>
              <a:rPr lang="en-US" dirty="0">
                <a:solidFill>
                  <a:schemeClr val="accent1"/>
                </a:solidFill>
              </a:rPr>
              <a:t> </a:t>
            </a:r>
            <a:r>
              <a:rPr lang="en-US" dirty="0"/>
              <a:t>At the end of 2019, the FDA reviewed all clinical trials for the three approved CDK4/6 inhibitors and found that pneumonitis was identified in 1% to 3% of cases and less than 1% had a fatal outcome </a:t>
            </a:r>
          </a:p>
          <a:p>
            <a:r>
              <a:rPr lang="en-US" b="1" dirty="0">
                <a:solidFill>
                  <a:schemeClr val="accent1"/>
                </a:solidFill>
              </a:rPr>
              <a:t>Early Signs:</a:t>
            </a:r>
            <a:r>
              <a:rPr lang="en-US" dirty="0">
                <a:solidFill>
                  <a:schemeClr val="accent1"/>
                </a:solidFill>
              </a:rPr>
              <a:t> </a:t>
            </a:r>
            <a:r>
              <a:rPr lang="en-US" dirty="0"/>
              <a:t>New cough or shortness of breath.</a:t>
            </a:r>
          </a:p>
          <a:p>
            <a:r>
              <a:rPr lang="en-US" b="1" dirty="0">
                <a:solidFill>
                  <a:schemeClr val="accent1"/>
                </a:solidFill>
              </a:rPr>
              <a:t>Action:</a:t>
            </a:r>
            <a:r>
              <a:rPr lang="en-US" dirty="0">
                <a:solidFill>
                  <a:schemeClr val="accent1"/>
                </a:solidFill>
              </a:rPr>
              <a:t> </a:t>
            </a:r>
            <a:r>
              <a:rPr lang="en-US" dirty="0"/>
              <a:t>Hold treatment for any suspected symptoms. Scan. </a:t>
            </a:r>
          </a:p>
          <a:p>
            <a:pPr marL="0" indent="0">
              <a:buNone/>
            </a:pPr>
            <a:endParaRPr lang="en-US" dirty="0"/>
          </a:p>
        </p:txBody>
      </p:sp>
      <p:pic>
        <p:nvPicPr>
          <p:cNvPr id="8" name="Picture 7">
            <a:extLst>
              <a:ext uri="{FF2B5EF4-FFF2-40B4-BE49-F238E27FC236}">
                <a16:creationId xmlns:a16="http://schemas.microsoft.com/office/drawing/2014/main" id="{DA904E7A-2F34-045A-5181-0EFB2253FD59}"/>
              </a:ext>
            </a:extLst>
          </p:cNvPr>
          <p:cNvPicPr>
            <a:picLocks noChangeAspect="1"/>
          </p:cNvPicPr>
          <p:nvPr/>
        </p:nvPicPr>
        <p:blipFill>
          <a:blip r:embed="rId2"/>
          <a:stretch>
            <a:fillRect/>
          </a:stretch>
        </p:blipFill>
        <p:spPr>
          <a:xfrm>
            <a:off x="1461540" y="2613431"/>
            <a:ext cx="10051045" cy="3427107"/>
          </a:xfrm>
          <a:prstGeom prst="rect">
            <a:avLst/>
          </a:prstGeom>
        </p:spPr>
      </p:pic>
    </p:spTree>
    <p:extLst>
      <p:ext uri="{BB962C8B-B14F-4D97-AF65-F5344CB8AC3E}">
        <p14:creationId xmlns:p14="http://schemas.microsoft.com/office/powerpoint/2010/main" val="6472995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703D3F-AFF9-4F10-248D-5A74CAA50EB7}"/>
              </a:ext>
            </a:extLst>
          </p:cNvPr>
          <p:cNvSpPr>
            <a:spLocks noGrp="1"/>
          </p:cNvSpPr>
          <p:nvPr>
            <p:ph type="title"/>
          </p:nvPr>
        </p:nvSpPr>
        <p:spPr/>
        <p:txBody>
          <a:bodyPr anchor="t">
            <a:normAutofit/>
          </a:bodyPr>
          <a:lstStyle/>
          <a:p>
            <a:r>
              <a:rPr lang="en-US" dirty="0"/>
              <a:t>ILD Management Algorithm</a:t>
            </a:r>
          </a:p>
        </p:txBody>
      </p:sp>
      <p:sp>
        <p:nvSpPr>
          <p:cNvPr id="7" name="TextBox 6">
            <a:extLst>
              <a:ext uri="{FF2B5EF4-FFF2-40B4-BE49-F238E27FC236}">
                <a16:creationId xmlns:a16="http://schemas.microsoft.com/office/drawing/2014/main" id="{BAC808A5-D63A-BB87-53DA-DDC3FD635F57}"/>
              </a:ext>
            </a:extLst>
          </p:cNvPr>
          <p:cNvSpPr txBox="1"/>
          <p:nvPr/>
        </p:nvSpPr>
        <p:spPr>
          <a:xfrm>
            <a:off x="416993" y="6309245"/>
            <a:ext cx="8386763" cy="72866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Poppins"/>
                <a:ea typeface="+mn-ea"/>
                <a:cs typeface="+mn-cs"/>
              </a:rPr>
              <a:t>(Anders et al., 2020)</a:t>
            </a:r>
          </a:p>
        </p:txBody>
      </p:sp>
      <p:sp>
        <p:nvSpPr>
          <p:cNvPr id="2" name="TextBox 1">
            <a:extLst>
              <a:ext uri="{FF2B5EF4-FFF2-40B4-BE49-F238E27FC236}">
                <a16:creationId xmlns:a16="http://schemas.microsoft.com/office/drawing/2014/main" id="{3DE17A29-0BC8-D0B3-9365-F4A7A6057743}"/>
              </a:ext>
            </a:extLst>
          </p:cNvPr>
          <p:cNvSpPr txBox="1"/>
          <p:nvPr/>
        </p:nvSpPr>
        <p:spPr>
          <a:xfrm>
            <a:off x="682952" y="2036528"/>
            <a:ext cx="3927423" cy="3102964"/>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22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Stop drug  OR  dose reduction</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22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Steroids if needed</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22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Supportive measures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22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Rechallenge can be considered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9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endParaRPr>
          </a:p>
        </p:txBody>
      </p:sp>
      <p:pic>
        <p:nvPicPr>
          <p:cNvPr id="7170" name="Picture 2" descr="Benefit Versus Cost Balance Scale 3D Animation, Backgrounds Motion Graphics  ft. benefit &amp; balance scale - Envato">
            <a:extLst>
              <a:ext uri="{FF2B5EF4-FFF2-40B4-BE49-F238E27FC236}">
                <a16:creationId xmlns:a16="http://schemas.microsoft.com/office/drawing/2014/main" id="{CB94CEF9-F5E7-587B-CE2E-95D2DFE4D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36528"/>
            <a:ext cx="5276032" cy="2965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9193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3D96AF6-0EB0-DE2B-E8AC-24B31F6F59EE}"/>
              </a:ext>
            </a:extLst>
          </p:cNvPr>
          <p:cNvSpPr>
            <a:spLocks noGrp="1"/>
          </p:cNvSpPr>
          <p:nvPr>
            <p:ph type="title"/>
          </p:nvPr>
        </p:nvSpPr>
        <p:spPr/>
        <p:txBody>
          <a:bodyPr/>
          <a:lstStyle/>
          <a:p>
            <a:r>
              <a:rPr lang="en-US" dirty="0"/>
              <a:t>Liver Safety: Monitoring</a:t>
            </a:r>
          </a:p>
        </p:txBody>
      </p:sp>
      <p:sp>
        <p:nvSpPr>
          <p:cNvPr id="15" name="TextBox 14">
            <a:extLst>
              <a:ext uri="{FF2B5EF4-FFF2-40B4-BE49-F238E27FC236}">
                <a16:creationId xmlns:a16="http://schemas.microsoft.com/office/drawing/2014/main" id="{CA5A187A-7C1C-9831-94C7-9341A98845BF}"/>
              </a:ext>
            </a:extLst>
          </p:cNvPr>
          <p:cNvSpPr txBox="1"/>
          <p:nvPr/>
        </p:nvSpPr>
        <p:spPr>
          <a:xfrm>
            <a:off x="576262" y="6121513"/>
            <a:ext cx="7412736" cy="5608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E8E8E8"/>
                </a:solidFill>
                <a:effectLst/>
                <a:uLnTx/>
                <a:uFillTx/>
                <a:latin typeface="Poppins"/>
                <a:ea typeface="+mn-ea"/>
                <a:cs typeface="+mn-cs"/>
              </a:rPr>
              <a:t>(</a:t>
            </a:r>
            <a:r>
              <a:rPr kumimoji="0" lang="en-US" sz="1500" b="0" i="0" u="none" strike="noStrike" kern="1200" cap="none" spc="0" normalizeH="0" baseline="0" noProof="0" dirty="0" err="1">
                <a:ln>
                  <a:noFill/>
                </a:ln>
                <a:solidFill>
                  <a:srgbClr val="E8E8E8"/>
                </a:solidFill>
                <a:effectLst/>
                <a:uLnTx/>
                <a:uFillTx/>
                <a:latin typeface="Poppins"/>
                <a:ea typeface="+mn-ea"/>
                <a:cs typeface="+mn-cs"/>
              </a:rPr>
              <a:t>Lipsyc</a:t>
            </a:r>
            <a:r>
              <a:rPr kumimoji="0" lang="en-US" sz="1500" b="0" i="0" u="none" strike="noStrike" kern="1200" cap="none" spc="0" normalizeH="0" baseline="0" noProof="0" dirty="0">
                <a:ln>
                  <a:noFill/>
                </a:ln>
                <a:solidFill>
                  <a:srgbClr val="E8E8E8"/>
                </a:solidFill>
                <a:effectLst/>
                <a:uLnTx/>
                <a:uFillTx/>
                <a:latin typeface="Poppins"/>
                <a:ea typeface="+mn-ea"/>
                <a:cs typeface="+mn-cs"/>
              </a:rPr>
              <a:t>-Sharf et al., 2025)</a:t>
            </a:r>
            <a:endParaRPr kumimoji="0" lang="en-US" sz="15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endParaRPr>
          </a:p>
        </p:txBody>
      </p:sp>
      <p:pic>
        <p:nvPicPr>
          <p:cNvPr id="2" name="Picture 1">
            <a:extLst>
              <a:ext uri="{FF2B5EF4-FFF2-40B4-BE49-F238E27FC236}">
                <a16:creationId xmlns:a16="http://schemas.microsoft.com/office/drawing/2014/main" id="{CB70F5B1-6EE9-B834-FDA0-951914F4A37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48190" y="1730913"/>
            <a:ext cx="9674421" cy="3396173"/>
          </a:xfrm>
          <a:prstGeom prst="rect">
            <a:avLst/>
          </a:prstGeom>
        </p:spPr>
      </p:pic>
    </p:spTree>
    <p:extLst>
      <p:ext uri="{BB962C8B-B14F-4D97-AF65-F5344CB8AC3E}">
        <p14:creationId xmlns:p14="http://schemas.microsoft.com/office/powerpoint/2010/main" val="13925408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C4CBB-51CF-3CFB-2B0E-9E812A130CFE}"/>
              </a:ext>
            </a:extLst>
          </p:cNvPr>
          <p:cNvSpPr>
            <a:spLocks noGrp="1"/>
          </p:cNvSpPr>
          <p:nvPr>
            <p:ph type="title"/>
          </p:nvPr>
        </p:nvSpPr>
        <p:spPr>
          <a:xfrm>
            <a:off x="577050" y="456070"/>
            <a:ext cx="9355516" cy="682447"/>
          </a:xfrm>
        </p:spPr>
        <p:txBody>
          <a:bodyPr vert="horz" lIns="0" tIns="0" rIns="0" bIns="0" rtlCol="0" anchor="t">
            <a:normAutofit/>
          </a:bodyPr>
          <a:lstStyle/>
          <a:p>
            <a:r>
              <a:rPr lang="en-US" dirty="0"/>
              <a:t>Handling Liver Enzyme Stress</a:t>
            </a:r>
          </a:p>
        </p:txBody>
      </p:sp>
      <p:sp>
        <p:nvSpPr>
          <p:cNvPr id="6" name="TextBox 5">
            <a:extLst>
              <a:ext uri="{FF2B5EF4-FFF2-40B4-BE49-F238E27FC236}">
                <a16:creationId xmlns:a16="http://schemas.microsoft.com/office/drawing/2014/main" id="{F80637FE-9D27-DFAC-8E7E-D56035DC8448}"/>
              </a:ext>
            </a:extLst>
          </p:cNvPr>
          <p:cNvSpPr txBox="1"/>
          <p:nvPr/>
        </p:nvSpPr>
        <p:spPr>
          <a:xfrm>
            <a:off x="291128" y="6444842"/>
            <a:ext cx="11038690" cy="213052"/>
          </a:xfrm>
          <a:prstGeom prst="rect">
            <a:avLst/>
          </a:prstGeom>
        </p:spPr>
        <p:txBody>
          <a:bodyPr vert="horz" lIns="0" tIns="0" rIns="0" bIns="0" rtlCol="0">
            <a:normAutofit fontScale="85000" lnSpcReduction="20000"/>
          </a:bodyPr>
          <a:lstStyle/>
          <a:p>
            <a:pPr marL="0" marR="0" lvl="0" indent="0" algn="l" defTabSz="914400" rtl="0" eaLnBrk="1" fontAlgn="auto" latinLnBrk="0" hangingPunct="1">
              <a:lnSpc>
                <a:spcPct val="90000"/>
              </a:lnSpc>
              <a:spcBef>
                <a:spcPts val="0"/>
              </a:spcBef>
              <a:spcAft>
                <a:spcPts val="600"/>
              </a:spcAft>
              <a:buClr>
                <a:srgbClr val="51BAC6"/>
              </a:buClr>
              <a:buSzTx/>
              <a:buFontTx/>
              <a:buNone/>
              <a:tabLst/>
              <a:defRPr/>
            </a:pPr>
            <a:r>
              <a:rPr kumimoji="0" lang="en-US" sz="1400" b="0" i="0" u="none" strike="noStrike" kern="1200" cap="none" spc="0" normalizeH="0" baseline="0" noProof="0" dirty="0">
                <a:ln>
                  <a:noFill/>
                </a:ln>
                <a:solidFill>
                  <a:prstClr val="black"/>
                </a:solidFill>
                <a:effectLst/>
                <a:uLnTx/>
                <a:uFillTx/>
                <a:latin typeface="Poppins"/>
                <a:ea typeface="+mn-ea"/>
                <a:cs typeface="+mn-cs"/>
              </a:rPr>
              <a:t>(</a:t>
            </a:r>
            <a:r>
              <a:rPr kumimoji="0" lang="en-US" sz="1400" b="0" i="0" u="none" strike="noStrike" kern="1200" cap="none" spc="0" normalizeH="0" baseline="0" noProof="0" dirty="0" err="1">
                <a:ln>
                  <a:noFill/>
                </a:ln>
                <a:solidFill>
                  <a:prstClr val="black"/>
                </a:solidFill>
                <a:effectLst/>
                <a:uLnTx/>
                <a:uFillTx/>
                <a:latin typeface="Poppins"/>
                <a:ea typeface="+mn-ea"/>
                <a:cs typeface="+mn-cs"/>
              </a:rPr>
              <a:t>Wekking</a:t>
            </a:r>
            <a:r>
              <a:rPr kumimoji="0" lang="en-US" sz="1400" b="0" i="0" u="none" strike="noStrike" kern="1200" cap="none" spc="0" normalizeH="0" baseline="0" noProof="0" dirty="0">
                <a:ln>
                  <a:noFill/>
                </a:ln>
                <a:solidFill>
                  <a:prstClr val="black"/>
                </a:solidFill>
                <a:effectLst/>
                <a:uLnTx/>
                <a:uFillTx/>
                <a:latin typeface="Poppins"/>
                <a:ea typeface="+mn-ea"/>
                <a:cs typeface="+mn-cs"/>
              </a:rPr>
              <a:t> et al., 2023), (U.S. Food and Drug Administration, 2023) Prescribing Information</a:t>
            </a:r>
          </a:p>
          <a:p>
            <a:pPr marL="0" marR="0" lvl="0" indent="0" algn="l" defTabSz="914400" rtl="0" eaLnBrk="1" fontAlgn="auto" latinLnBrk="0" hangingPunct="1">
              <a:lnSpc>
                <a:spcPct val="90000"/>
              </a:lnSpc>
              <a:spcBef>
                <a:spcPts val="0"/>
              </a:spcBef>
              <a:spcAft>
                <a:spcPts val="600"/>
              </a:spcAft>
              <a:buClr>
                <a:srgbClr val="51BAC6"/>
              </a:buClr>
              <a:buSzTx/>
              <a:buFontTx/>
              <a:buNone/>
              <a:tabLst/>
              <a:defRPr/>
            </a:pPr>
            <a:endParaRPr kumimoji="0" lang="en-US" sz="1400" b="0" i="0" u="none" strike="noStrike" kern="1200" cap="none" spc="0" normalizeH="0" baseline="0" noProof="0" dirty="0">
              <a:ln>
                <a:noFill/>
              </a:ln>
              <a:solidFill>
                <a:srgbClr val="51BAC6"/>
              </a:solidFill>
              <a:effectLst/>
              <a:uLnTx/>
              <a:uFillTx/>
              <a:latin typeface="Poppins"/>
              <a:ea typeface="+mn-ea"/>
              <a:cs typeface="Poppins" panose="00000500000000000000" pitchFamily="2" charset="0"/>
            </a:endParaRPr>
          </a:p>
        </p:txBody>
      </p:sp>
      <p:pic>
        <p:nvPicPr>
          <p:cNvPr id="7" name="Picture 6">
            <a:extLst>
              <a:ext uri="{FF2B5EF4-FFF2-40B4-BE49-F238E27FC236}">
                <a16:creationId xmlns:a16="http://schemas.microsoft.com/office/drawing/2014/main" id="{0D64CD8B-722C-4D0C-A961-354C368D0485}"/>
              </a:ext>
            </a:extLst>
          </p:cNvPr>
          <p:cNvPicPr>
            <a:picLocks noChangeAspect="1"/>
          </p:cNvPicPr>
          <p:nvPr/>
        </p:nvPicPr>
        <p:blipFill>
          <a:blip r:embed="rId2"/>
          <a:stretch>
            <a:fillRect/>
          </a:stretch>
        </p:blipFill>
        <p:spPr>
          <a:xfrm>
            <a:off x="7292574" y="1319212"/>
            <a:ext cx="3444085" cy="4219575"/>
          </a:xfrm>
          <a:prstGeom prst="rect">
            <a:avLst/>
          </a:prstGeom>
          <a:noFill/>
        </p:spPr>
      </p:pic>
      <p:sp>
        <p:nvSpPr>
          <p:cNvPr id="5" name="TextBox 4">
            <a:extLst>
              <a:ext uri="{FF2B5EF4-FFF2-40B4-BE49-F238E27FC236}">
                <a16:creationId xmlns:a16="http://schemas.microsoft.com/office/drawing/2014/main" id="{4412DF56-C049-39A4-8FC1-92DEB35F9A9C}"/>
              </a:ext>
            </a:extLst>
          </p:cNvPr>
          <p:cNvSpPr txBox="1"/>
          <p:nvPr/>
        </p:nvSpPr>
        <p:spPr>
          <a:xfrm>
            <a:off x="576484" y="1319213"/>
            <a:ext cx="5233989" cy="4869666"/>
          </a:xfrm>
          <a:prstGeom prst="rect">
            <a:avLst/>
          </a:prstGeom>
        </p:spPr>
        <p:txBody>
          <a:bodyPr vert="horz" lIns="0" tIns="0" rIns="0" bIns="0" rtlCol="0">
            <a:normAutofit fontScale="92500" lnSpcReduction="10000"/>
          </a:bodyPr>
          <a:lstStyle/>
          <a:p>
            <a:pPr marL="180000" marR="0" lvl="0" indent="-180000" algn="l" defTabSz="914400" rtl="0" eaLnBrk="1" fontAlgn="auto" latinLnBrk="0" hangingPunct="1">
              <a:lnSpc>
                <a:spcPct val="150000"/>
              </a:lnSpc>
              <a:spcBef>
                <a:spcPts val="0"/>
              </a:spcBef>
              <a:spcAft>
                <a:spcPts val="600"/>
              </a:spcAft>
              <a:buClr>
                <a:srgbClr val="51BAC6"/>
              </a:buClr>
              <a:buSzTx/>
              <a:buFont typeface="Poppins" panose="00000500000000000000" pitchFamily="2" charset="0"/>
              <a:buChar char="o"/>
              <a:tabLst/>
              <a:defRPr/>
            </a:pPr>
            <a:r>
              <a:rPr kumimoji="0" lang="en-US" sz="1800" b="0" i="0" u="none" strike="noStrike" kern="1200" cap="none" spc="0" normalizeH="0" baseline="0" noProof="0" dirty="0">
                <a:ln>
                  <a:noFill/>
                </a:ln>
                <a:solidFill>
                  <a:prstClr val="black"/>
                </a:solidFill>
                <a:effectLst/>
                <a:uLnTx/>
                <a:uFillTx/>
                <a:latin typeface="Poppins"/>
                <a:ea typeface="+mn-ea"/>
                <a:cs typeface="Poppins" panose="00000500000000000000" pitchFamily="2" charset="0"/>
              </a:rPr>
              <a:t>Silent laboratory spike (AST/ALT) </a:t>
            </a:r>
          </a:p>
          <a:p>
            <a:pPr marL="180000" marR="0" lvl="0" indent="-180000" algn="l" defTabSz="914400" rtl="0" eaLnBrk="1" fontAlgn="auto" latinLnBrk="0" hangingPunct="1">
              <a:lnSpc>
                <a:spcPct val="150000"/>
              </a:lnSpc>
              <a:spcBef>
                <a:spcPts val="0"/>
              </a:spcBef>
              <a:spcAft>
                <a:spcPts val="600"/>
              </a:spcAft>
              <a:buClr>
                <a:srgbClr val="51BAC6"/>
              </a:buClr>
              <a:buSzTx/>
              <a:buFont typeface="Poppins" panose="00000500000000000000" pitchFamily="2" charset="0"/>
              <a:buChar char="o"/>
              <a:tabLst/>
              <a:defRPr/>
            </a:pPr>
            <a:r>
              <a:rPr kumimoji="0" lang="en-US" sz="1800" b="0" i="0" u="none" strike="noStrike" kern="1200" cap="none" spc="0" normalizeH="0" baseline="0" noProof="0" dirty="0">
                <a:ln>
                  <a:noFill/>
                </a:ln>
                <a:solidFill>
                  <a:prstClr val="black"/>
                </a:solidFill>
                <a:effectLst/>
                <a:uLnTx/>
                <a:uFillTx/>
                <a:latin typeface="Poppins"/>
                <a:ea typeface="+mn-ea"/>
                <a:cs typeface="+mn-cs"/>
              </a:rPr>
              <a:t>Pre-existing liver insufficiency, </a:t>
            </a:r>
            <a:r>
              <a:rPr kumimoji="0" lang="en-US" sz="1800" b="1" i="0" u="sng" strike="noStrike" kern="1200" cap="none" spc="0" normalizeH="0" baseline="0" noProof="0" dirty="0">
                <a:ln>
                  <a:noFill/>
                </a:ln>
                <a:solidFill>
                  <a:srgbClr val="007097"/>
                </a:solidFill>
                <a:effectLst/>
                <a:uLnTx/>
                <a:uFillTx/>
                <a:latin typeface="Poppins"/>
                <a:ea typeface="+mn-ea"/>
                <a:cs typeface="+mn-cs"/>
                <a:hlinkClick r:id="rId3">
                  <a:extLst>
                    <a:ext uri="{A12FA001-AC4F-418D-AE19-62706E023703}">
                      <ahyp:hlinkClr xmlns:ahyp="http://schemas.microsoft.com/office/drawing/2018/hyperlinkcolor" val="tx"/>
                    </a:ext>
                  </a:extLst>
                </a:hlinkClick>
              </a:rPr>
              <a:t>Fatty liver disease</a:t>
            </a:r>
            <a:r>
              <a:rPr kumimoji="0" lang="en-US" sz="1800" b="1" i="0" u="sng" strike="noStrike" kern="1200" cap="none" spc="0" normalizeH="0" baseline="0" noProof="0" dirty="0">
                <a:ln>
                  <a:noFill/>
                </a:ln>
                <a:solidFill>
                  <a:srgbClr val="007097"/>
                </a:solidFill>
                <a:effectLst/>
                <a:uLnTx/>
                <a:uFillTx/>
                <a:latin typeface="Poppins"/>
                <a:ea typeface="+mn-ea"/>
                <a:cs typeface="+mn-cs"/>
              </a:rPr>
              <a:t> </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Poppins"/>
                <a:ea typeface="+mn-ea"/>
                <a:cs typeface="+mn-cs"/>
              </a:rPr>
              <a:t>Hepatitis</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Poppins"/>
                <a:ea typeface="+mn-ea"/>
                <a:cs typeface="+mn-cs"/>
              </a:rPr>
              <a:t>Hepatotoxic medications and alcohol abuse. </a:t>
            </a:r>
          </a:p>
          <a:p>
            <a:pPr marL="180000" marR="0" lvl="0" indent="-180000" algn="l" defTabSz="914400" rtl="0" eaLnBrk="1" fontAlgn="auto" latinLnBrk="0" hangingPunct="1">
              <a:lnSpc>
                <a:spcPct val="150000"/>
              </a:lnSpc>
              <a:spcBef>
                <a:spcPts val="0"/>
              </a:spcBef>
              <a:spcAft>
                <a:spcPts val="600"/>
              </a:spcAft>
              <a:buClr>
                <a:srgbClr val="51BAC6"/>
              </a:buClr>
              <a:buSzTx/>
              <a:buFont typeface="Poppins" panose="00000500000000000000" pitchFamily="2" charset="0"/>
              <a:buChar char="o"/>
              <a:tabLst/>
              <a:defRPr/>
            </a:pPr>
            <a:r>
              <a:rPr kumimoji="0" lang="en-US" sz="1800" b="0" i="0" u="none" strike="noStrike" kern="1200" cap="none" spc="0" normalizeH="0" baseline="0" noProof="0" dirty="0">
                <a:ln>
                  <a:noFill/>
                </a:ln>
                <a:solidFill>
                  <a:prstClr val="black"/>
                </a:solidFill>
                <a:effectLst/>
                <a:uLnTx/>
                <a:uFillTx/>
                <a:latin typeface="Poppins"/>
                <a:ea typeface="+mn-ea"/>
                <a:cs typeface="Poppins" panose="00000500000000000000" pitchFamily="2" charset="0"/>
              </a:rPr>
              <a:t>Grade 1 (&gt;3x ULN) &amp; Grade 2 (&gt;3-5x ULN) no dose mod req</a:t>
            </a:r>
          </a:p>
          <a:p>
            <a:pPr marL="180000" marR="0" lvl="0" indent="-180000" algn="l" defTabSz="914400" rtl="0" eaLnBrk="1" fontAlgn="auto" latinLnBrk="0" hangingPunct="1">
              <a:lnSpc>
                <a:spcPct val="150000"/>
              </a:lnSpc>
              <a:spcBef>
                <a:spcPts val="0"/>
              </a:spcBef>
              <a:spcAft>
                <a:spcPts val="600"/>
              </a:spcAft>
              <a:buClr>
                <a:srgbClr val="51BAC6"/>
              </a:buClr>
              <a:buSzTx/>
              <a:buFont typeface="Poppins" panose="00000500000000000000" pitchFamily="2" charset="0"/>
              <a:buChar char="o"/>
              <a:tabLst/>
              <a:defRPr/>
            </a:pPr>
            <a:r>
              <a:rPr kumimoji="0" lang="en-US" sz="1800" b="0" i="0" u="none" strike="noStrike" kern="1200" cap="none" spc="0" normalizeH="0" baseline="0" noProof="0" dirty="0">
                <a:ln>
                  <a:noFill/>
                </a:ln>
                <a:solidFill>
                  <a:prstClr val="black"/>
                </a:solidFill>
                <a:effectLst/>
                <a:uLnTx/>
                <a:uFillTx/>
                <a:latin typeface="Poppins"/>
                <a:ea typeface="+mn-ea"/>
                <a:cs typeface="Poppins" panose="00000500000000000000" pitchFamily="2" charset="0"/>
              </a:rPr>
              <a:t>Persistent/Recurrent Grade 2 or </a:t>
            </a:r>
            <a:r>
              <a:rPr kumimoji="0" lang="en-US" sz="1800" b="1" i="0" u="none" strike="noStrike" kern="1200" cap="none" spc="0" normalizeH="0" baseline="0" noProof="0" dirty="0">
                <a:ln>
                  <a:noFill/>
                </a:ln>
                <a:solidFill>
                  <a:prstClr val="black"/>
                </a:solidFill>
                <a:effectLst/>
                <a:uLnTx/>
                <a:uFillTx/>
                <a:latin typeface="Poppins"/>
                <a:ea typeface="+mn-ea"/>
                <a:cs typeface="Poppins" panose="00000500000000000000" pitchFamily="2" charset="0"/>
              </a:rPr>
              <a:t>Grade 3 (&gt;5-20x ULN):</a:t>
            </a:r>
            <a:r>
              <a:rPr kumimoji="0" lang="en-US" sz="1800" b="0" i="0" u="none" strike="noStrike" kern="1200" cap="none" spc="0" normalizeH="0" baseline="0" noProof="0" dirty="0">
                <a:ln>
                  <a:noFill/>
                </a:ln>
                <a:solidFill>
                  <a:prstClr val="black"/>
                </a:solidFill>
                <a:effectLst/>
                <a:uLnTx/>
                <a:uFillTx/>
                <a:latin typeface="Poppins"/>
                <a:ea typeface="+mn-ea"/>
                <a:cs typeface="Poppins" panose="00000500000000000000" pitchFamily="2" charset="0"/>
              </a:rPr>
              <a:t> Hold until Grade 1, then resume at lower dose.</a:t>
            </a:r>
          </a:p>
          <a:p>
            <a:pPr marL="180000" marR="0" lvl="0" indent="-180000" algn="l" defTabSz="914400" rtl="0" eaLnBrk="1" fontAlgn="auto" latinLnBrk="0" hangingPunct="1">
              <a:lnSpc>
                <a:spcPct val="150000"/>
              </a:lnSpc>
              <a:spcBef>
                <a:spcPts val="0"/>
              </a:spcBef>
              <a:spcAft>
                <a:spcPts val="600"/>
              </a:spcAft>
              <a:buClr>
                <a:srgbClr val="51BAC6"/>
              </a:buClr>
              <a:buSzTx/>
              <a:buFont typeface="Poppins" panose="00000500000000000000" pitchFamily="2" charset="0"/>
              <a:buChar char="o"/>
              <a:tabLst/>
              <a:defRPr/>
            </a:pPr>
            <a:r>
              <a:rPr kumimoji="0" lang="en-US" sz="1800" b="0" i="0" u="none" strike="noStrike" kern="1200" cap="none" spc="0" normalizeH="0" baseline="0" noProof="0" dirty="0">
                <a:ln>
                  <a:noFill/>
                </a:ln>
                <a:solidFill>
                  <a:prstClr val="black"/>
                </a:solidFill>
                <a:effectLst/>
                <a:uLnTx/>
                <a:uFillTx/>
                <a:latin typeface="Poppins"/>
                <a:ea typeface="+mn-ea"/>
                <a:cs typeface="Poppins" panose="00000500000000000000" pitchFamily="2" charset="0"/>
              </a:rPr>
              <a:t> </a:t>
            </a:r>
            <a:r>
              <a:rPr kumimoji="0" lang="en-US" sz="1800" b="1" i="0" u="none" strike="noStrike" kern="1200" cap="none" spc="0" normalizeH="0" baseline="0" noProof="0" dirty="0">
                <a:ln>
                  <a:noFill/>
                </a:ln>
                <a:solidFill>
                  <a:prstClr val="black"/>
                </a:solidFill>
                <a:effectLst/>
                <a:uLnTx/>
                <a:uFillTx/>
                <a:latin typeface="Poppins"/>
                <a:ea typeface="+mn-ea"/>
                <a:cs typeface="Poppins" panose="00000500000000000000" pitchFamily="2" charset="0"/>
              </a:rPr>
              <a:t>Liver Injury:</a:t>
            </a:r>
            <a:r>
              <a:rPr kumimoji="0" lang="en-US" sz="1800" b="0" i="0" u="none" strike="noStrike" kern="1200" cap="none" spc="0" normalizeH="0" baseline="0" noProof="0" dirty="0">
                <a:ln>
                  <a:noFill/>
                </a:ln>
                <a:solidFill>
                  <a:prstClr val="black"/>
                </a:solidFill>
                <a:effectLst/>
                <a:uLnTx/>
                <a:uFillTx/>
                <a:latin typeface="Poppins"/>
                <a:ea typeface="+mn-ea"/>
                <a:cs typeface="Poppins" panose="00000500000000000000" pitchFamily="2" charset="0"/>
              </a:rPr>
              <a:t> If bilirubin also rises (&gt;2x ULN), discontinue therapy permanently.</a:t>
            </a:r>
          </a:p>
          <a:p>
            <a:pPr marL="180000" marR="0" lvl="0" indent="-180000" algn="l" defTabSz="914400" rtl="0" eaLnBrk="1" fontAlgn="auto" latinLnBrk="0" hangingPunct="1">
              <a:lnSpc>
                <a:spcPct val="100000"/>
              </a:lnSpc>
              <a:spcBef>
                <a:spcPts val="0"/>
              </a:spcBef>
              <a:spcAft>
                <a:spcPts val="600"/>
              </a:spcAft>
              <a:buClr>
                <a:srgbClr val="51BAC6"/>
              </a:buClr>
              <a:buSzTx/>
              <a:buFont typeface="Poppins" panose="00000500000000000000" pitchFamily="2" charset="0"/>
              <a:buChar char="o"/>
              <a:tabLst/>
              <a:defRPr/>
            </a:pPr>
            <a:endParaRPr kumimoji="0" lang="en-US" sz="1400" b="0" i="0" u="none" strike="noStrike" kern="1200" cap="none" spc="0" normalizeH="0" baseline="0" noProof="0" dirty="0">
              <a:ln>
                <a:noFill/>
              </a:ln>
              <a:solidFill>
                <a:prstClr val="black"/>
              </a:solidFill>
              <a:effectLst/>
              <a:uLnTx/>
              <a:uFillTx/>
              <a:latin typeface="Poppins"/>
              <a:ea typeface="+mn-ea"/>
              <a:cs typeface="Poppins" panose="00000500000000000000" pitchFamily="2" charset="0"/>
            </a:endParaRPr>
          </a:p>
        </p:txBody>
      </p:sp>
    </p:spTree>
    <p:extLst>
      <p:ext uri="{BB962C8B-B14F-4D97-AF65-F5344CB8AC3E}">
        <p14:creationId xmlns:p14="http://schemas.microsoft.com/office/powerpoint/2010/main" val="1813150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E4D15-E8C3-D5BC-4C5E-AE3E52A877C0}"/>
              </a:ext>
            </a:extLst>
          </p:cNvPr>
          <p:cNvSpPr>
            <a:spLocks noGrp="1"/>
          </p:cNvSpPr>
          <p:nvPr>
            <p:ph type="title"/>
          </p:nvPr>
        </p:nvSpPr>
        <p:spPr/>
        <p:txBody>
          <a:bodyPr/>
          <a:lstStyle/>
          <a:p>
            <a:r>
              <a:rPr lang="en-US" dirty="0"/>
              <a:t>VTE &amp; Blood Clots</a:t>
            </a:r>
          </a:p>
        </p:txBody>
      </p:sp>
      <p:sp>
        <p:nvSpPr>
          <p:cNvPr id="6" name="Content Placeholder 5">
            <a:extLst>
              <a:ext uri="{FF2B5EF4-FFF2-40B4-BE49-F238E27FC236}">
                <a16:creationId xmlns:a16="http://schemas.microsoft.com/office/drawing/2014/main" id="{A648B8EC-E450-ECD1-AC8F-C936222CC539}"/>
              </a:ext>
            </a:extLst>
          </p:cNvPr>
          <p:cNvSpPr>
            <a:spLocks noGrp="1"/>
          </p:cNvSpPr>
          <p:nvPr>
            <p:ph sz="quarter" idx="17"/>
          </p:nvPr>
        </p:nvSpPr>
        <p:spPr>
          <a:xfrm>
            <a:off x="574677" y="1484027"/>
            <a:ext cx="5233989" cy="4616736"/>
          </a:xfrm>
        </p:spPr>
        <p:txBody>
          <a:bodyPr>
            <a:normAutofit fontScale="77500" lnSpcReduction="20000"/>
          </a:bodyPr>
          <a:lstStyle/>
          <a:p>
            <a:r>
              <a:rPr lang="en-US" sz="2700" b="1" dirty="0">
                <a:solidFill>
                  <a:schemeClr val="accent3"/>
                </a:solidFill>
              </a:rPr>
              <a:t>Circulation Blockage:</a:t>
            </a:r>
            <a:r>
              <a:rPr lang="en-US" sz="2700" dirty="0">
                <a:solidFill>
                  <a:schemeClr val="accent3"/>
                </a:solidFill>
              </a:rPr>
              <a:t> </a:t>
            </a:r>
          </a:p>
          <a:p>
            <a:pPr lvl="1"/>
            <a:r>
              <a:rPr lang="en-US" sz="2700" dirty="0"/>
              <a:t>Blood clots can form in the legs (DVT) or lungs (PE). This risk is notably higher with </a:t>
            </a:r>
            <a:r>
              <a:rPr lang="en-US" sz="2700" dirty="0" err="1"/>
              <a:t>abemaciclib</a:t>
            </a:r>
            <a:r>
              <a:rPr lang="en-US" sz="2700" dirty="0"/>
              <a:t>.</a:t>
            </a:r>
          </a:p>
          <a:p>
            <a:endParaRPr lang="en-US" sz="2700" dirty="0"/>
          </a:p>
          <a:p>
            <a:r>
              <a:rPr lang="en-US" sz="2700" dirty="0"/>
              <a:t>Leg swelling, pain, redness, warmth, or sudden chest tightness.</a:t>
            </a:r>
          </a:p>
          <a:p>
            <a:endParaRPr lang="en-US" sz="2700" dirty="0"/>
          </a:p>
          <a:p>
            <a:r>
              <a:rPr lang="en-US" sz="2700" dirty="0"/>
              <a:t>Rate: ~2.3% in </a:t>
            </a:r>
            <a:r>
              <a:rPr lang="en-US" sz="2700" dirty="0" err="1"/>
              <a:t>monarchE</a:t>
            </a:r>
            <a:r>
              <a:rPr lang="en-US" sz="2700" dirty="0"/>
              <a:t> trial participants.</a:t>
            </a:r>
          </a:p>
          <a:p>
            <a:endParaRPr lang="en-US" sz="2700" dirty="0"/>
          </a:p>
          <a:p>
            <a:r>
              <a:rPr lang="en-US" sz="2700" dirty="0"/>
              <a:t>Screen for pre-existing risk factors at every cycle.</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solidFill>
                <a:schemeClr val="bg2"/>
              </a:solidFill>
            </a:endParaRPr>
          </a:p>
        </p:txBody>
      </p:sp>
      <p:pic>
        <p:nvPicPr>
          <p:cNvPr id="1026" name="Picture 2" descr="Deep Vein Thrombosis - OrthoInfo - AAOS">
            <a:extLst>
              <a:ext uri="{FF2B5EF4-FFF2-40B4-BE49-F238E27FC236}">
                <a16:creationId xmlns:a16="http://schemas.microsoft.com/office/drawing/2014/main" id="{77A8962B-AF51-DCA4-2F20-0D22F0A608E4}"/>
              </a:ext>
            </a:extLst>
          </p:cNvPr>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rcRect/>
          <a:stretch>
            <a:fillRect/>
          </a:stretch>
        </p:blipFill>
        <p:spPr bwMode="auto">
          <a:xfrm>
            <a:off x="7479141" y="1657402"/>
            <a:ext cx="3162300" cy="412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B99361-C731-1343-8965-E786EB825B8C}"/>
              </a:ext>
            </a:extLst>
          </p:cNvPr>
          <p:cNvSpPr txBox="1"/>
          <p:nvPr/>
        </p:nvSpPr>
        <p:spPr>
          <a:xfrm>
            <a:off x="3327817" y="6284232"/>
            <a:ext cx="2983042" cy="41181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solidFill>
                <a:effectLst/>
                <a:uLnTx/>
                <a:uFillTx/>
                <a:latin typeface="Poppins"/>
                <a:ea typeface="+mn-ea"/>
                <a:cs typeface="+mn-cs"/>
              </a:rPr>
              <a:t>(Johnston et al., 2020)</a:t>
            </a:r>
            <a:endParaRPr kumimoji="0" lang="en-US" sz="1400" b="0" i="0" u="none" strike="noStrike" kern="1200" cap="none" spc="0" normalizeH="0" baseline="0" noProof="0" dirty="0">
              <a:ln>
                <a:noFill/>
              </a:ln>
              <a:solidFill>
                <a:prstClr val="black"/>
              </a:solidFill>
              <a:effectLst/>
              <a:uLnTx/>
              <a:uFillTx/>
              <a:latin typeface="Poppins"/>
              <a:ea typeface="+mn-ea"/>
              <a:cs typeface="Poppins" panose="00000500000000000000" pitchFamily="2" charset="0"/>
            </a:endParaRPr>
          </a:p>
        </p:txBody>
      </p:sp>
    </p:spTree>
    <p:extLst>
      <p:ext uri="{BB962C8B-B14F-4D97-AF65-F5344CB8AC3E}">
        <p14:creationId xmlns:p14="http://schemas.microsoft.com/office/powerpoint/2010/main" val="15364002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4" name="Picture 3">
            <a:extLst>
              <a:ext uri="{FF2B5EF4-FFF2-40B4-BE49-F238E27FC236}">
                <a16:creationId xmlns:a16="http://schemas.microsoft.com/office/drawing/2014/main" id="{C7596324-2F4B-C922-DE8A-608AE0D95E40}"/>
              </a:ext>
            </a:extLst>
          </p:cNvPr>
          <p:cNvPicPr>
            <a:picLocks noChangeAspect="1"/>
          </p:cNvPicPr>
          <p:nvPr/>
        </p:nvPicPr>
        <p:blipFill>
          <a:blip r:embed="rId3">
            <a:extLst>
              <a:ext uri="{28A0092B-C50C-407E-A947-70E740481C1C}">
                <a14:useLocalDpi xmlns:a14="http://schemas.microsoft.com/office/drawing/2010/main" val="0"/>
              </a:ext>
            </a:extLst>
          </a:blip>
          <a:srcRect l="2552" r="2552"/>
          <a:stretch/>
        </p:blipFill>
        <p:spPr>
          <a:xfrm>
            <a:off x="7551137" y="1268760"/>
            <a:ext cx="3904797"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4666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53FA-3EA3-71A8-AF87-A243D60E004E}"/>
              </a:ext>
            </a:extLst>
          </p:cNvPr>
          <p:cNvSpPr>
            <a:spLocks noGrp="1"/>
          </p:cNvSpPr>
          <p:nvPr>
            <p:ph type="title"/>
          </p:nvPr>
        </p:nvSpPr>
        <p:spPr/>
        <p:txBody>
          <a:bodyPr/>
          <a:lstStyle/>
          <a:p>
            <a:r>
              <a:rPr lang="en-US" dirty="0"/>
              <a:t>Heart Rhythm: QTc monitoring</a:t>
            </a:r>
          </a:p>
        </p:txBody>
      </p:sp>
      <p:sp>
        <p:nvSpPr>
          <p:cNvPr id="5" name="Content Placeholder 4">
            <a:extLst>
              <a:ext uri="{FF2B5EF4-FFF2-40B4-BE49-F238E27FC236}">
                <a16:creationId xmlns:a16="http://schemas.microsoft.com/office/drawing/2014/main" id="{7F8880EA-8112-06DC-E9AC-1A4D25925B68}"/>
              </a:ext>
            </a:extLst>
          </p:cNvPr>
          <p:cNvSpPr>
            <a:spLocks noGrp="1"/>
          </p:cNvSpPr>
          <p:nvPr>
            <p:ph sz="quarter" idx="16"/>
          </p:nvPr>
        </p:nvSpPr>
        <p:spPr>
          <a:xfrm>
            <a:off x="6219852" y="1391202"/>
            <a:ext cx="5233989" cy="5076635"/>
          </a:xfrm>
        </p:spPr>
        <p:txBody>
          <a:bodyPr>
            <a:normAutofit/>
          </a:bodyPr>
          <a:lstStyle/>
          <a:p>
            <a:pPr marL="0" indent="0" algn="ctr">
              <a:lnSpc>
                <a:spcPct val="150000"/>
              </a:lnSpc>
              <a:buNone/>
            </a:pPr>
            <a:r>
              <a:rPr lang="en-US" sz="2200" b="1" i="1" dirty="0" err="1">
                <a:solidFill>
                  <a:schemeClr val="accent3"/>
                </a:solidFill>
              </a:rPr>
              <a:t>Ribociclib</a:t>
            </a:r>
            <a:r>
              <a:rPr lang="en-US" sz="2200" b="1" i="1" dirty="0">
                <a:solidFill>
                  <a:schemeClr val="accent3"/>
                </a:solidFill>
              </a:rPr>
              <a:t> </a:t>
            </a:r>
          </a:p>
          <a:p>
            <a:pPr marL="0" indent="0">
              <a:lnSpc>
                <a:spcPct val="150000"/>
              </a:lnSpc>
              <a:buNone/>
            </a:pPr>
            <a:endParaRPr lang="en-US" sz="1900" dirty="0"/>
          </a:p>
          <a:p>
            <a:pPr>
              <a:lnSpc>
                <a:spcPct val="150000"/>
              </a:lnSpc>
            </a:pPr>
            <a:r>
              <a:rPr lang="en-US" sz="1900" dirty="0"/>
              <a:t>Ensuring safe electrical activity w/ heart</a:t>
            </a:r>
          </a:p>
          <a:p>
            <a:pPr>
              <a:lnSpc>
                <a:spcPct val="150000"/>
              </a:lnSpc>
            </a:pPr>
            <a:r>
              <a:rPr lang="en-US" sz="1900" b="1" dirty="0" err="1"/>
              <a:t>QTcF</a:t>
            </a:r>
            <a:r>
              <a:rPr lang="en-US" sz="1900" b="1" dirty="0"/>
              <a:t> &lt;450 </a:t>
            </a:r>
            <a:r>
              <a:rPr lang="en-US" sz="1900" b="1" dirty="0" err="1"/>
              <a:t>ms</a:t>
            </a:r>
            <a:endParaRPr lang="en-US" sz="1900" b="1" dirty="0"/>
          </a:p>
          <a:p>
            <a:pPr>
              <a:lnSpc>
                <a:spcPct val="150000"/>
              </a:lnSpc>
            </a:pPr>
            <a:r>
              <a:rPr lang="en-US" sz="1900" b="1" dirty="0"/>
              <a:t>Baseline ECG</a:t>
            </a:r>
          </a:p>
          <a:p>
            <a:pPr>
              <a:lnSpc>
                <a:spcPct val="150000"/>
              </a:lnSpc>
            </a:pPr>
            <a:r>
              <a:rPr lang="en-US" sz="1900" dirty="0"/>
              <a:t>ECG + check electrolytes (K, Mg, Phos, Ca)</a:t>
            </a:r>
          </a:p>
          <a:p>
            <a:pPr>
              <a:lnSpc>
                <a:spcPct val="150000"/>
              </a:lnSpc>
            </a:pPr>
            <a:r>
              <a:rPr lang="en-US" sz="1900" b="1" dirty="0"/>
              <a:t>Cycle 1 on D14 , Cycle 2 &amp; as needed</a:t>
            </a:r>
          </a:p>
          <a:p>
            <a:pPr>
              <a:lnSpc>
                <a:spcPct val="150000"/>
              </a:lnSpc>
            </a:pPr>
            <a:r>
              <a:rPr lang="en-US" sz="1900" dirty="0"/>
              <a:t>Avoid QT prolonging drugs and/or strong CYP3A inhibitors </a:t>
            </a:r>
          </a:p>
          <a:p>
            <a:pPr marL="0" indent="0">
              <a:buNone/>
            </a:pPr>
            <a:endParaRPr lang="en-US" i="1" dirty="0"/>
          </a:p>
          <a:p>
            <a:pPr marL="0" indent="0">
              <a:buNone/>
            </a:pPr>
            <a:endParaRPr lang="en-US" i="1" dirty="0"/>
          </a:p>
        </p:txBody>
      </p:sp>
      <p:pic>
        <p:nvPicPr>
          <p:cNvPr id="2050" name="Picture 2" descr="mBC | KISQALI® (ribociclib ...">
            <a:extLst>
              <a:ext uri="{FF2B5EF4-FFF2-40B4-BE49-F238E27FC236}">
                <a16:creationId xmlns:a16="http://schemas.microsoft.com/office/drawing/2014/main" id="{2A949BA1-2D2A-0EBB-B86E-B0C09B2F8F1E}"/>
              </a:ext>
            </a:extLst>
          </p:cNvPr>
          <p:cNvPicPr>
            <a:picLocks noGrp="1" noChangeAspect="1" noChangeArrowheads="1"/>
          </p:cNvPicPr>
          <p:nvPr>
            <p:ph sz="quarter" idx="17"/>
          </p:nvPr>
        </p:nvPicPr>
        <p:blipFill>
          <a:blip r:embed="rId2">
            <a:extLst>
              <a:ext uri="{28A0092B-C50C-407E-A947-70E740481C1C}">
                <a14:useLocalDpi xmlns:a14="http://schemas.microsoft.com/office/drawing/2010/main" val="0"/>
              </a:ext>
            </a:extLst>
          </a:blip>
          <a:srcRect/>
          <a:stretch>
            <a:fillRect/>
          </a:stretch>
        </p:blipFill>
        <p:spPr bwMode="auto">
          <a:xfrm>
            <a:off x="1458586" y="2443397"/>
            <a:ext cx="2625752" cy="26257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DD7394-8AA6-8A28-B08D-B3880F6306E7}"/>
              </a:ext>
            </a:extLst>
          </p:cNvPr>
          <p:cNvSpPr txBox="1"/>
          <p:nvPr/>
        </p:nvSpPr>
        <p:spPr>
          <a:xfrm>
            <a:off x="816882" y="5962264"/>
            <a:ext cx="4315968" cy="50557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E8E8E8"/>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8E8E8"/>
                </a:solidFill>
                <a:effectLst/>
                <a:uLnTx/>
                <a:uFillTx/>
                <a:latin typeface="Poppins"/>
                <a:ea typeface="+mn-ea"/>
                <a:cs typeface="+mn-cs"/>
              </a:rPr>
              <a:t>U.S. Food and Drug Administration. (2023). Ribociclib full prescribing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Poppins"/>
              <a:ea typeface="+mn-ea"/>
              <a:cs typeface="Poppins" panose="00000500000000000000" pitchFamily="2" charset="0"/>
            </a:endParaRPr>
          </a:p>
        </p:txBody>
      </p:sp>
    </p:spTree>
    <p:extLst>
      <p:ext uri="{BB962C8B-B14F-4D97-AF65-F5344CB8AC3E}">
        <p14:creationId xmlns:p14="http://schemas.microsoft.com/office/powerpoint/2010/main" val="32300125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68BA-B2E8-84FF-E7C5-89407A122267}"/>
              </a:ext>
            </a:extLst>
          </p:cNvPr>
          <p:cNvSpPr>
            <a:spLocks noGrp="1"/>
          </p:cNvSpPr>
          <p:nvPr>
            <p:ph type="title"/>
          </p:nvPr>
        </p:nvSpPr>
        <p:spPr/>
        <p:txBody>
          <a:bodyPr/>
          <a:lstStyle/>
          <a:p>
            <a:r>
              <a:rPr lang="en-US" dirty="0"/>
              <a:t>Skin Toxicities</a:t>
            </a:r>
          </a:p>
        </p:txBody>
      </p:sp>
      <p:sp>
        <p:nvSpPr>
          <p:cNvPr id="6" name="Content Placeholder 5">
            <a:extLst>
              <a:ext uri="{FF2B5EF4-FFF2-40B4-BE49-F238E27FC236}">
                <a16:creationId xmlns:a16="http://schemas.microsoft.com/office/drawing/2014/main" id="{D3CD560C-96DF-3FC2-4270-8C9933348744}"/>
              </a:ext>
            </a:extLst>
          </p:cNvPr>
          <p:cNvSpPr>
            <a:spLocks noGrp="1"/>
          </p:cNvSpPr>
          <p:nvPr>
            <p:ph sz="quarter" idx="17"/>
          </p:nvPr>
        </p:nvSpPr>
        <p:spPr>
          <a:xfrm>
            <a:off x="577050" y="1294624"/>
            <a:ext cx="5233989" cy="5107305"/>
          </a:xfrm>
        </p:spPr>
        <p:txBody>
          <a:bodyPr>
            <a:normAutofit fontScale="25000" lnSpcReduction="20000"/>
          </a:bodyPr>
          <a:lstStyle/>
          <a:p>
            <a:pPr>
              <a:lnSpc>
                <a:spcPct val="170000"/>
              </a:lnSpc>
            </a:pPr>
            <a:r>
              <a:rPr lang="en-US" sz="7200" dirty="0"/>
              <a:t>Less frequent with CDK’s</a:t>
            </a:r>
          </a:p>
          <a:p>
            <a:pPr marL="0" indent="0">
              <a:lnSpc>
                <a:spcPct val="170000"/>
              </a:lnSpc>
              <a:buNone/>
            </a:pPr>
            <a:endParaRPr lang="en-US" sz="7200" b="1" dirty="0"/>
          </a:p>
          <a:p>
            <a:pPr>
              <a:lnSpc>
                <a:spcPct val="170000"/>
              </a:lnSpc>
            </a:pPr>
            <a:r>
              <a:rPr lang="en-US" sz="7200" b="1" i="1" dirty="0"/>
              <a:t>Red Flag Signs</a:t>
            </a:r>
          </a:p>
          <a:p>
            <a:pPr>
              <a:lnSpc>
                <a:spcPct val="170000"/>
              </a:lnSpc>
            </a:pPr>
            <a:r>
              <a:rPr lang="en-US" sz="7200" b="1" dirty="0">
                <a:solidFill>
                  <a:schemeClr val="accent3"/>
                </a:solidFill>
              </a:rPr>
              <a:t>Painful rashes, mouth blisters, or peeling skin accompanied by a high fever.</a:t>
            </a:r>
          </a:p>
          <a:p>
            <a:pPr>
              <a:lnSpc>
                <a:spcPct val="170000"/>
              </a:lnSpc>
            </a:pPr>
            <a:r>
              <a:rPr lang="en-US" sz="7200" dirty="0"/>
              <a:t>Severe reactions (SJS/Toxic epidermal necrolysis TEN) </a:t>
            </a:r>
          </a:p>
          <a:p>
            <a:pPr>
              <a:lnSpc>
                <a:spcPct val="170000"/>
              </a:lnSpc>
            </a:pPr>
            <a:r>
              <a:rPr lang="en-US" sz="7200" dirty="0"/>
              <a:t>Drug-induced hypersensitivity syndrome (</a:t>
            </a:r>
            <a:r>
              <a:rPr lang="en-US" sz="7200" dirty="0" err="1"/>
              <a:t>diHS</a:t>
            </a:r>
            <a:r>
              <a:rPr lang="en-US" sz="7200" dirty="0"/>
              <a:t>)</a:t>
            </a:r>
          </a:p>
          <a:p>
            <a:pPr>
              <a:lnSpc>
                <a:spcPct val="170000"/>
              </a:lnSpc>
            </a:pPr>
            <a:r>
              <a:rPr lang="en-US" sz="7200" dirty="0"/>
              <a:t>Drug reaction with eosinophilia and systemic symptoms (DRESS)</a:t>
            </a:r>
          </a:p>
          <a:p>
            <a:pPr>
              <a:lnSpc>
                <a:spcPct val="170000"/>
              </a:lnSpc>
            </a:pPr>
            <a:endParaRPr lang="en-US" sz="6200" b="1" dirty="0">
              <a:solidFill>
                <a:schemeClr val="accent3"/>
              </a:solidFill>
            </a:endParaRPr>
          </a:p>
          <a:p>
            <a:endParaRPr lang="en-US" dirty="0"/>
          </a:p>
          <a:p>
            <a:endParaRPr lang="en-US" dirty="0"/>
          </a:p>
          <a:p>
            <a:endParaRPr lang="en-US" dirty="0"/>
          </a:p>
        </p:txBody>
      </p:sp>
      <p:pic>
        <p:nvPicPr>
          <p:cNvPr id="8194" name="Picture 2" descr="Funny Country Song About Aging | Senior ...">
            <a:extLst>
              <a:ext uri="{FF2B5EF4-FFF2-40B4-BE49-F238E27FC236}">
                <a16:creationId xmlns:a16="http://schemas.microsoft.com/office/drawing/2014/main" id="{1DF35E1C-B991-AA32-802A-F5D2A7378DDB}"/>
              </a:ext>
            </a:extLst>
          </p:cNvPr>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rcRect/>
          <a:stretch>
            <a:fillRect/>
          </a:stretch>
        </p:blipFill>
        <p:spPr bwMode="auto">
          <a:xfrm>
            <a:off x="6550771" y="2248453"/>
            <a:ext cx="4741173" cy="2672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9044D7-4A9D-9E95-AE9B-69A991EF63E8}"/>
              </a:ext>
            </a:extLst>
          </p:cNvPr>
          <p:cNvSpPr txBox="1"/>
          <p:nvPr/>
        </p:nvSpPr>
        <p:spPr>
          <a:xfrm>
            <a:off x="6096000" y="5632704"/>
            <a:ext cx="5827776" cy="83513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Poppins"/>
                <a:ea typeface="+mn-ea"/>
                <a:cs typeface="+mn-cs"/>
              </a:rPr>
              <a:t>(Anders et al., 2020), </a:t>
            </a:r>
            <a:endParaRPr kumimoji="0" lang="en-US" sz="1400" b="0" i="1" u="none" strike="noStrike" kern="1200" cap="none" spc="0" normalizeH="0" baseline="0" noProof="0" dirty="0">
              <a:ln>
                <a:noFill/>
              </a:ln>
              <a:solidFill>
                <a:srgbClr val="E8E8E8"/>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8E8E8"/>
                </a:solidFill>
                <a:effectLst/>
                <a:uLnTx/>
                <a:uFillTx/>
                <a:latin typeface="Poppins"/>
                <a:ea typeface="+mn-ea"/>
                <a:cs typeface="+mn-cs"/>
              </a:rPr>
              <a:t>U.S. Food and Drug Administration. (2023). ribociclib full prescribing information.</a:t>
            </a:r>
            <a:endParaRPr kumimoji="0" lang="en-US" sz="1400" b="0" i="0" u="none" strike="noStrike" kern="1200" cap="none" spc="0" normalizeH="0" baseline="0" noProof="0" dirty="0">
              <a:ln>
                <a:noFill/>
              </a:ln>
              <a:solidFill>
                <a:srgbClr val="FFFFFF"/>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Poppins"/>
              <a:ea typeface="+mn-ea"/>
              <a:cs typeface="Poppins" panose="00000500000000000000" pitchFamily="2" charset="0"/>
            </a:endParaRPr>
          </a:p>
        </p:txBody>
      </p:sp>
    </p:spTree>
    <p:extLst>
      <p:ext uri="{BB962C8B-B14F-4D97-AF65-F5344CB8AC3E}">
        <p14:creationId xmlns:p14="http://schemas.microsoft.com/office/powerpoint/2010/main" val="27809603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F1613-04AC-31BE-0DEB-3EB88E33F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AC052-AEEE-9764-978C-A9613CA7F088}"/>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267058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78ED55-71B3-06F1-78B9-4428EF100F88}"/>
              </a:ext>
            </a:extLst>
          </p:cNvPr>
          <p:cNvSpPr>
            <a:spLocks noGrp="1"/>
          </p:cNvSpPr>
          <p:nvPr>
            <p:ph type="title"/>
          </p:nvPr>
        </p:nvSpPr>
        <p:spPr/>
        <p:txBody>
          <a:bodyPr/>
          <a:lstStyle/>
          <a:p>
            <a:r>
              <a:rPr lang="en-US" dirty="0"/>
              <a:t>Case Study</a:t>
            </a:r>
          </a:p>
        </p:txBody>
      </p:sp>
      <p:sp>
        <p:nvSpPr>
          <p:cNvPr id="11" name="Rectangle: Diagonal Corners Rounded 20">
            <a:extLst>
              <a:ext uri="{FF2B5EF4-FFF2-40B4-BE49-F238E27FC236}">
                <a16:creationId xmlns:a16="http://schemas.microsoft.com/office/drawing/2014/main" id="{8B1F50D3-8392-146F-6FC2-C9E1D31AF5AC}"/>
              </a:ext>
            </a:extLst>
          </p:cNvPr>
          <p:cNvSpPr>
            <a:spLocks noGrp="1"/>
          </p:cNvSpPr>
          <p:nvPr>
            <p:ph sz="quarter" idx="17"/>
            <p:custDataLst>
              <p:tags r:id="rId1"/>
            </p:custDataLst>
          </p:nvPr>
        </p:nvSpPr>
        <p:spPr>
          <a:prstGeom prst="round2DiagRect">
            <a:avLst>
              <a:gd name="adj1" fmla="val 9719"/>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fontScale="92500"/>
          </a:bodyPr>
          <a:lstStyle/>
          <a:p>
            <a:pPr>
              <a:lnSpc>
                <a:spcPct val="150000"/>
              </a:lnSpc>
            </a:pPr>
            <a:r>
              <a:rPr lang="en-US" sz="1900" dirty="0">
                <a:solidFill>
                  <a:schemeClr val="accent1"/>
                </a:solidFill>
              </a:rPr>
              <a:t>53 </a:t>
            </a:r>
            <a:r>
              <a:rPr lang="en-US" sz="1900" dirty="0" err="1">
                <a:solidFill>
                  <a:schemeClr val="accent1"/>
                </a:solidFill>
              </a:rPr>
              <a:t>yo</a:t>
            </a:r>
            <a:r>
              <a:rPr lang="en-US" sz="1900" dirty="0">
                <a:solidFill>
                  <a:schemeClr val="accent1"/>
                </a:solidFill>
              </a:rPr>
              <a:t> female</a:t>
            </a:r>
          </a:p>
          <a:p>
            <a:pPr>
              <a:lnSpc>
                <a:spcPct val="150000"/>
              </a:lnSpc>
            </a:pPr>
            <a:r>
              <a:rPr lang="en-US" sz="1900" dirty="0">
                <a:solidFill>
                  <a:schemeClr val="accent1"/>
                </a:solidFill>
              </a:rPr>
              <a:t>Metastatic Breast CA pt, extensive bone and pleural </a:t>
            </a:r>
            <a:r>
              <a:rPr lang="en-US" sz="1900" dirty="0" err="1">
                <a:solidFill>
                  <a:schemeClr val="accent1"/>
                </a:solidFill>
              </a:rPr>
              <a:t>mets</a:t>
            </a:r>
            <a:r>
              <a:rPr lang="en-US" sz="1900" dirty="0">
                <a:solidFill>
                  <a:schemeClr val="accent1"/>
                </a:solidFill>
              </a:rPr>
              <a:t>, nodal </a:t>
            </a:r>
            <a:r>
              <a:rPr lang="en-US" sz="1900" dirty="0" err="1">
                <a:solidFill>
                  <a:schemeClr val="accent1"/>
                </a:solidFill>
              </a:rPr>
              <a:t>mets</a:t>
            </a:r>
            <a:endParaRPr lang="en-US" sz="1900" dirty="0">
              <a:solidFill>
                <a:schemeClr val="accent1"/>
              </a:solidFill>
            </a:endParaRPr>
          </a:p>
          <a:p>
            <a:pPr>
              <a:lnSpc>
                <a:spcPct val="150000"/>
              </a:lnSpc>
            </a:pPr>
            <a:r>
              <a:rPr lang="en-US" sz="1900" dirty="0" err="1">
                <a:solidFill>
                  <a:schemeClr val="accent1"/>
                </a:solidFill>
              </a:rPr>
              <a:t>Hx</a:t>
            </a:r>
            <a:r>
              <a:rPr lang="en-US" sz="1900" dirty="0">
                <a:solidFill>
                  <a:schemeClr val="accent1"/>
                </a:solidFill>
              </a:rPr>
              <a:t> Fatty liver, Hypercholesterolemia, HTN</a:t>
            </a:r>
          </a:p>
          <a:p>
            <a:pPr>
              <a:lnSpc>
                <a:spcPct val="150000"/>
              </a:lnSpc>
            </a:pPr>
            <a:r>
              <a:rPr lang="en-US" sz="1900" dirty="0">
                <a:solidFill>
                  <a:schemeClr val="accent1"/>
                </a:solidFill>
              </a:rPr>
              <a:t>Fulvestrant + </a:t>
            </a:r>
            <a:r>
              <a:rPr lang="en-US" sz="1900" dirty="0" err="1">
                <a:solidFill>
                  <a:schemeClr val="accent1"/>
                </a:solidFill>
              </a:rPr>
              <a:t>abemaciclib</a:t>
            </a:r>
            <a:r>
              <a:rPr lang="en-US" sz="1900" dirty="0">
                <a:solidFill>
                  <a:schemeClr val="accent1"/>
                </a:solidFill>
              </a:rPr>
              <a:t> 150mg PO BID ,  1</a:t>
            </a:r>
            <a:r>
              <a:rPr lang="en-US" sz="1900" baseline="30000" dirty="0">
                <a:solidFill>
                  <a:schemeClr val="accent1"/>
                </a:solidFill>
              </a:rPr>
              <a:t>st</a:t>
            </a:r>
            <a:r>
              <a:rPr lang="en-US" sz="1900" dirty="0">
                <a:solidFill>
                  <a:schemeClr val="accent1"/>
                </a:solidFill>
              </a:rPr>
              <a:t> line</a:t>
            </a:r>
          </a:p>
          <a:p>
            <a:pPr>
              <a:lnSpc>
                <a:spcPct val="150000"/>
              </a:lnSpc>
            </a:pPr>
            <a:r>
              <a:rPr lang="en-US" sz="1900" dirty="0">
                <a:solidFill>
                  <a:schemeClr val="accent1"/>
                </a:solidFill>
              </a:rPr>
              <a:t>6 week check</a:t>
            </a:r>
          </a:p>
          <a:p>
            <a:pPr>
              <a:lnSpc>
                <a:spcPct val="150000"/>
              </a:lnSpc>
            </a:pPr>
            <a:r>
              <a:rPr lang="en-US" sz="1900" dirty="0">
                <a:solidFill>
                  <a:schemeClr val="accent1"/>
                </a:solidFill>
              </a:rPr>
              <a:t>AST 197, ALT 323, Alk Phos 250, Bili normal</a:t>
            </a:r>
          </a:p>
          <a:p>
            <a:pPr>
              <a:lnSpc>
                <a:spcPct val="150000"/>
              </a:lnSpc>
            </a:pPr>
            <a:r>
              <a:rPr lang="en-US" sz="1900" dirty="0">
                <a:solidFill>
                  <a:schemeClr val="accent1"/>
                </a:solidFill>
              </a:rPr>
              <a:t>No alcohol / Tylenol</a:t>
            </a:r>
          </a:p>
          <a:p>
            <a:pPr>
              <a:lnSpc>
                <a:spcPct val="150000"/>
              </a:lnSpc>
            </a:pPr>
            <a:r>
              <a:rPr lang="en-US" sz="1900" dirty="0">
                <a:solidFill>
                  <a:schemeClr val="accent1"/>
                </a:solidFill>
              </a:rPr>
              <a:t>Oxycodone for pain</a:t>
            </a:r>
          </a:p>
          <a:p>
            <a:pPr>
              <a:lnSpc>
                <a:spcPct val="150000"/>
              </a:lnSpc>
            </a:pPr>
            <a:endParaRPr lang="en-US" dirty="0">
              <a:solidFill>
                <a:schemeClr val="accent1"/>
              </a:solidFill>
            </a:endParaRPr>
          </a:p>
          <a:p>
            <a:pPr>
              <a:lnSpc>
                <a:spcPct val="150000"/>
              </a:lnSpc>
            </a:pPr>
            <a:endParaRPr lang="en-US" dirty="0">
              <a:solidFill>
                <a:schemeClr val="accent1"/>
              </a:solidFill>
            </a:endParaRPr>
          </a:p>
        </p:txBody>
      </p:sp>
      <p:pic>
        <p:nvPicPr>
          <p:cNvPr id="9222" name="Picture 6" descr="What Is Metastatic Breast Cancer? | Roswell Park Comprehensive Cancer  Center - Buffalo, NY">
            <a:extLst>
              <a:ext uri="{FF2B5EF4-FFF2-40B4-BE49-F238E27FC236}">
                <a16:creationId xmlns:a16="http://schemas.microsoft.com/office/drawing/2014/main" id="{E5E20892-4C72-13F2-3E3B-8C456DF35923}"/>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383338" y="2133601"/>
            <a:ext cx="5233987" cy="3489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ADD56A-FCA4-1F16-E613-A1E0EF7A85F1}"/>
              </a:ext>
            </a:extLst>
          </p:cNvPr>
          <p:cNvSpPr txBox="1"/>
          <p:nvPr/>
        </p:nvSpPr>
        <p:spPr>
          <a:xfrm>
            <a:off x="9467385" y="650116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Poppins"/>
              <a:ea typeface="+mn-ea"/>
              <a:cs typeface="Poppins" panose="00000500000000000000" pitchFamily="2" charset="0"/>
            </a:endParaRPr>
          </a:p>
        </p:txBody>
      </p:sp>
      <p:sp>
        <p:nvSpPr>
          <p:cNvPr id="3" name="Rectangle 2">
            <a:extLst>
              <a:ext uri="{FF2B5EF4-FFF2-40B4-BE49-F238E27FC236}">
                <a16:creationId xmlns:a16="http://schemas.microsoft.com/office/drawing/2014/main" id="{6DBE1070-3560-0454-D53E-131652CFB15E}"/>
              </a:ext>
            </a:extLst>
          </p:cNvPr>
          <p:cNvSpPr/>
          <p:nvPr/>
        </p:nvSpPr>
        <p:spPr>
          <a:xfrm>
            <a:off x="8809463" y="6367346"/>
            <a:ext cx="2720898" cy="2787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Poppins"/>
              <a:ea typeface="+mn-ea"/>
              <a:cs typeface="+mn-cs"/>
            </a:endParaRPr>
          </a:p>
        </p:txBody>
      </p:sp>
    </p:spTree>
    <p:extLst>
      <p:ext uri="{BB962C8B-B14F-4D97-AF65-F5344CB8AC3E}">
        <p14:creationId xmlns:p14="http://schemas.microsoft.com/office/powerpoint/2010/main" val="369712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2797-5977-4434-C0A2-9B42ABFA09E4}"/>
              </a:ext>
            </a:extLst>
          </p:cNvPr>
          <p:cNvSpPr>
            <a:spLocks noGrp="1"/>
          </p:cNvSpPr>
          <p:nvPr>
            <p:ph type="title"/>
          </p:nvPr>
        </p:nvSpPr>
        <p:spPr>
          <a:xfrm>
            <a:off x="577050" y="456070"/>
            <a:ext cx="9355516" cy="682447"/>
          </a:xfrm>
        </p:spPr>
        <p:txBody>
          <a:bodyPr anchor="t">
            <a:normAutofit/>
          </a:bodyPr>
          <a:lstStyle/>
          <a:p>
            <a:r>
              <a:rPr lang="en-US" dirty="0"/>
              <a:t>Management &amp; Takeaway</a:t>
            </a:r>
          </a:p>
        </p:txBody>
      </p:sp>
      <p:pic>
        <p:nvPicPr>
          <p:cNvPr id="10242" name="Picture 2" descr="Texas Nurse Practitioners at San Antonio Nurses in Advanced Practice 2nd  Annual Heart of Texas Conference! Stop by for a visit with me and learn  about TNP's upcoming 2026 events, pick up">
            <a:extLst>
              <a:ext uri="{FF2B5EF4-FFF2-40B4-BE49-F238E27FC236}">
                <a16:creationId xmlns:a16="http://schemas.microsoft.com/office/drawing/2014/main" id="{DCC74775-E61D-5581-6670-B928BE279618}"/>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l="9211" r="2588" b="-2"/>
          <a:stretch>
            <a:fillRect/>
          </a:stretch>
        </p:blipFill>
        <p:spPr bwMode="auto">
          <a:xfrm>
            <a:off x="6383335" y="1655763"/>
            <a:ext cx="5233989" cy="4445000"/>
          </a:xfrm>
          <a:prstGeom prst="rect">
            <a:avLst/>
          </a:prstGeom>
          <a:solidFill>
            <a:srgbClr val="FFFFFF"/>
          </a:solidFill>
        </p:spPr>
      </p:pic>
      <p:sp>
        <p:nvSpPr>
          <p:cNvPr id="7" name="Rectangle: Diagonal Corners Rounded 20">
            <a:extLst>
              <a:ext uri="{FF2B5EF4-FFF2-40B4-BE49-F238E27FC236}">
                <a16:creationId xmlns:a16="http://schemas.microsoft.com/office/drawing/2014/main" id="{B443C08E-3D6E-73FF-2A31-28563DB31183}"/>
              </a:ext>
            </a:extLst>
          </p:cNvPr>
          <p:cNvSpPr>
            <a:spLocks noGrp="1"/>
          </p:cNvSpPr>
          <p:nvPr>
            <p:ph sz="quarter" idx="17"/>
            <p:custDataLst>
              <p:tags r:id="rId1"/>
            </p:custDataLst>
          </p:nvPr>
        </p:nvSpPr>
        <p:spPr>
          <a:xfrm>
            <a:off x="574676" y="1527107"/>
            <a:ext cx="5233989" cy="4950573"/>
          </a:xfrm>
          <a:noFill/>
          <a:ln>
            <a:noFill/>
          </a:ln>
        </p:spPr>
        <p:style>
          <a:lnRef idx="2">
            <a:schemeClr val="accent1">
              <a:shade val="15000"/>
            </a:schemeClr>
          </a:lnRef>
          <a:fillRef idx="1">
            <a:schemeClr val="accent1"/>
          </a:fillRef>
          <a:effectRef idx="0">
            <a:schemeClr val="accent1"/>
          </a:effectRef>
          <a:fontRef idx="minor">
            <a:schemeClr val="lt1"/>
          </a:fontRef>
        </p:style>
        <p:txBody>
          <a:bodyPr rtlCol="0">
            <a:noAutofit/>
          </a:bodyPr>
          <a:lstStyle/>
          <a:p>
            <a:pPr>
              <a:lnSpc>
                <a:spcPct val="150000"/>
              </a:lnSpc>
              <a:spcAft>
                <a:spcPts val="600"/>
              </a:spcAft>
            </a:pPr>
            <a:r>
              <a:rPr lang="en-US" sz="1800" dirty="0"/>
              <a:t>Held x3 weeks, LFTs did not improve off meds, hospitalized</a:t>
            </a:r>
          </a:p>
          <a:p>
            <a:pPr>
              <a:lnSpc>
                <a:spcPct val="150000"/>
              </a:lnSpc>
              <a:spcAft>
                <a:spcPts val="600"/>
              </a:spcAft>
            </a:pPr>
            <a:r>
              <a:rPr lang="en-US" sz="1800" dirty="0"/>
              <a:t>U/S showed fatty liver, biopsy confirmed moderate to severe </a:t>
            </a:r>
            <a:r>
              <a:rPr lang="en-US" sz="1800" dirty="0" err="1"/>
              <a:t>macrovesicular</a:t>
            </a:r>
            <a:r>
              <a:rPr lang="en-US" sz="1800" dirty="0"/>
              <a:t> steatosis</a:t>
            </a:r>
          </a:p>
          <a:p>
            <a:pPr>
              <a:lnSpc>
                <a:spcPct val="150000"/>
              </a:lnSpc>
              <a:spcAft>
                <a:spcPts val="600"/>
              </a:spcAft>
            </a:pPr>
            <a:r>
              <a:rPr lang="en-US" sz="1800" dirty="0"/>
              <a:t>IV steroids, d/</a:t>
            </a:r>
            <a:r>
              <a:rPr lang="en-US" sz="1800" dirty="0" err="1"/>
              <a:t>c’ed</a:t>
            </a:r>
            <a:r>
              <a:rPr lang="en-US" sz="1800" dirty="0"/>
              <a:t> on oral steroids</a:t>
            </a:r>
          </a:p>
          <a:p>
            <a:pPr>
              <a:lnSpc>
                <a:spcPct val="150000"/>
              </a:lnSpc>
              <a:spcAft>
                <a:spcPts val="600"/>
              </a:spcAft>
            </a:pPr>
            <a:r>
              <a:rPr lang="en-US" sz="1800" dirty="0"/>
              <a:t>1 </a:t>
            </a:r>
            <a:r>
              <a:rPr lang="en-US" sz="1800" dirty="0" err="1"/>
              <a:t>mo</a:t>
            </a:r>
            <a:r>
              <a:rPr lang="en-US" sz="1800" dirty="0"/>
              <a:t> later AST 345/ ALT 929, Alk Phos 163, Bili 1.1</a:t>
            </a:r>
          </a:p>
          <a:p>
            <a:pPr>
              <a:lnSpc>
                <a:spcPct val="150000"/>
              </a:lnSpc>
              <a:spcAft>
                <a:spcPts val="600"/>
              </a:spcAft>
            </a:pPr>
            <a:r>
              <a:rPr lang="en-US" sz="1800" dirty="0"/>
              <a:t>4 months off therapy, began palbociclib </a:t>
            </a:r>
          </a:p>
        </p:txBody>
      </p:sp>
    </p:spTree>
    <p:extLst>
      <p:ext uri="{BB962C8B-B14F-4D97-AF65-F5344CB8AC3E}">
        <p14:creationId xmlns:p14="http://schemas.microsoft.com/office/powerpoint/2010/main" val="22550072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3B822-9A82-FD1F-B426-09B959BE443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87936E3A-6381-7878-7330-CD39B8A2175A}"/>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Relapsed/Refractory Multiple Myeloma</a:t>
            </a:r>
          </a:p>
        </p:txBody>
      </p:sp>
      <p:sp>
        <p:nvSpPr>
          <p:cNvPr id="12" name="Text Box 3">
            <a:extLst>
              <a:ext uri="{FF2B5EF4-FFF2-40B4-BE49-F238E27FC236}">
                <a16:creationId xmlns:a16="http://schemas.microsoft.com/office/drawing/2014/main" id="{81CE1E3A-B506-FF7F-F802-C048A9144651}"/>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Natalie S Callander, MD</a:t>
            </a:r>
          </a:p>
        </p:txBody>
      </p:sp>
      <p:sp>
        <p:nvSpPr>
          <p:cNvPr id="7" name="Text Box 6">
            <a:extLst>
              <a:ext uri="{FF2B5EF4-FFF2-40B4-BE49-F238E27FC236}">
                <a16:creationId xmlns:a16="http://schemas.microsoft.com/office/drawing/2014/main" id="{3BF564C5-9C20-E895-B86F-28BB111993E3}"/>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Beth Faiman, PhD, MSN, APN-BC, AOCN, BMTCN, FAAN, FAPO</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Hans Lee, MD</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Mary Steinbach, PhD-c, DNP, FNP-C, APRN</a:t>
            </a:r>
          </a:p>
        </p:txBody>
      </p:sp>
      <p:sp>
        <p:nvSpPr>
          <p:cNvPr id="8" name="Text Box 7">
            <a:extLst>
              <a:ext uri="{FF2B5EF4-FFF2-40B4-BE49-F238E27FC236}">
                <a16:creationId xmlns:a16="http://schemas.microsoft.com/office/drawing/2014/main" id="{977E92E1-327C-62F1-A5E3-36D864A23AAD}"/>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63E9C10D-FE71-8E31-3E3A-D930B887C3DB}"/>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3F3FA1CC-1BAE-1302-CF27-6657812EA6E0}"/>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6849E8A1-0267-5CEF-510B-35C001A898C6}"/>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Saturday, May 16,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12:15 PM – 1:45 PM</a:t>
            </a:r>
          </a:p>
        </p:txBody>
      </p:sp>
    </p:spTree>
    <p:custDataLst>
      <p:tags r:id="rId1"/>
    </p:custDataLst>
    <p:extLst>
      <p:ext uri="{BB962C8B-B14F-4D97-AF65-F5344CB8AC3E}">
        <p14:creationId xmlns:p14="http://schemas.microsoft.com/office/powerpoint/2010/main" val="1855686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609600" y="2636912"/>
            <a:ext cx="10972800" cy="1143000"/>
          </a:xfrm>
        </p:spPr>
        <p:txBody>
          <a:bodyPr/>
          <a:lstStyle/>
          <a:p>
            <a:r>
              <a:rPr lang="en-US" i="1" dirty="0"/>
              <a:t>Thank you for joining us! Please take a moment to complete the survey currently up on Zoom. Your feedback is very important to us. The survey will remain open up to 5 minutes after the meeting ends.</a:t>
            </a:r>
            <a:br>
              <a:rPr lang="en-US" i="1" dirty="0"/>
            </a:br>
            <a:r>
              <a:rPr lang="en-US" i="1" dirty="0"/>
              <a:t> </a:t>
            </a:r>
            <a:br>
              <a:rPr lang="en-US" i="1" dirty="0"/>
            </a:br>
            <a:r>
              <a:rPr lang="en-US" i="1" dirty="0">
                <a:solidFill>
                  <a:srgbClr val="002060"/>
                </a:solidFill>
              </a:rPr>
              <a:t>To Claim NCPD Credit</a:t>
            </a:r>
            <a:br>
              <a:rPr lang="en-US" i="1" dirty="0"/>
            </a:br>
            <a:r>
              <a:rPr lang="en-US" i="1" dirty="0"/>
              <a:t>In-person attendees: Please refer to the program syllabus</a:t>
            </a:r>
            <a:br>
              <a:rPr lang="en-US" i="1" dirty="0"/>
            </a:br>
            <a:r>
              <a:rPr lang="en-US" i="1" dirty="0"/>
              <a:t>for the NCPD credit link or QR code.</a:t>
            </a:r>
            <a:br>
              <a:rPr lang="en-US" i="1" dirty="0"/>
            </a:br>
            <a:br>
              <a:rPr lang="en-US" i="1" dirty="0"/>
            </a:br>
            <a:r>
              <a:rPr lang="en-US" i="1" dirty="0"/>
              <a:t>Virtual attendees: The NCPD credit link is posted in the chat room.</a:t>
            </a:r>
            <a:br>
              <a:rPr lang="en-US" i="1" dirty="0"/>
            </a:br>
            <a:br>
              <a:rPr lang="en-US" i="1" dirty="0"/>
            </a:br>
            <a:r>
              <a:rPr lang="en-US" i="1" dirty="0"/>
              <a:t>NCPD/ONCC credit information will be emailed </a:t>
            </a:r>
            <a:br>
              <a:rPr lang="en-US" i="1" dirty="0"/>
            </a:br>
            <a:r>
              <a:rPr lang="en-US" i="1" dirty="0"/>
              <a:t>to each participant within 1 to 2 business days.</a:t>
            </a:r>
          </a:p>
        </p:txBody>
      </p:sp>
    </p:spTree>
    <p:extLst>
      <p:ext uri="{BB962C8B-B14F-4D97-AF65-F5344CB8AC3E}">
        <p14:creationId xmlns:p14="http://schemas.microsoft.com/office/powerpoint/2010/main" val="2321331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2286" y="35024"/>
            <a:ext cx="10358967" cy="1412776"/>
          </a:xfrm>
        </p:spPr>
        <p:txBody>
          <a:bodyPr anchor="ctr"/>
          <a:lstStyle/>
          <a:p>
            <a:pPr eaLnBrk="1" hangingPunct="1">
              <a:lnSpc>
                <a:spcPct val="90000"/>
              </a:lnSpc>
              <a:spcAft>
                <a:spcPts val="600"/>
              </a:spcAft>
              <a:defRPr/>
            </a:pPr>
            <a:r>
              <a:rPr lang="en-US" sz="2800" dirty="0">
                <a:solidFill>
                  <a:schemeClr val="tx1"/>
                </a:solidFill>
              </a:rPr>
              <a:t>“Recent Advances in Cancer Care — New Paradigms, </a:t>
            </a:r>
            <a:br>
              <a:rPr lang="en-US" sz="2800" dirty="0">
                <a:solidFill>
                  <a:schemeClr val="tx1"/>
                </a:solidFill>
              </a:rPr>
            </a:br>
            <a:r>
              <a:rPr lang="en-US" sz="2800" dirty="0">
                <a:solidFill>
                  <a:schemeClr val="tx1"/>
                </a:solidFill>
              </a:rPr>
              <a:t>Novel Agents and What It Means for the Oncology Nurse”</a:t>
            </a:r>
            <a:br>
              <a:rPr lang="en-US" sz="2800" dirty="0">
                <a:solidFill>
                  <a:schemeClr val="tx1"/>
                </a:solidFill>
              </a:rPr>
            </a:br>
            <a:r>
              <a:rPr lang="en-US" sz="2800" dirty="0">
                <a:solidFill>
                  <a:schemeClr val="tx1"/>
                </a:solidFill>
              </a:rPr>
              <a:t>Eighteenth Annual RTP-ONS NCPD Symposium Series</a:t>
            </a:r>
            <a:endParaRPr lang="en-US" sz="2400" b="0" dirty="0">
              <a:solidFill>
                <a:schemeClr val="tx1"/>
              </a:solidFill>
            </a:endParaRPr>
          </a:p>
        </p:txBody>
      </p:sp>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2182" y="1431777"/>
            <a:ext cx="6787636" cy="5212076"/>
          </a:xfrm>
          <a:prstGeom prst="rect">
            <a:avLst/>
          </a:prstGeom>
          <a:effectLst>
            <a:glow rad="190500">
              <a:schemeClr val="bg2">
                <a:alpha val="20000"/>
              </a:schemeClr>
            </a:glow>
          </a:effectLst>
        </p:spPr>
      </p:pic>
    </p:spTree>
    <p:extLst>
      <p:ext uri="{BB962C8B-B14F-4D97-AF65-F5344CB8AC3E}">
        <p14:creationId xmlns:p14="http://schemas.microsoft.com/office/powerpoint/2010/main" val="39562623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4585-14C5-3C69-E4D8-A11EB5ECB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D5388-81AC-3715-1E27-7AFD9A8DB962}"/>
              </a:ext>
            </a:extLst>
          </p:cNvPr>
          <p:cNvSpPr>
            <a:spLocks noGrp="1"/>
          </p:cNvSpPr>
          <p:nvPr>
            <p:ph type="title"/>
          </p:nvPr>
        </p:nvSpPr>
        <p:spPr>
          <a:xfrm>
            <a:off x="916516" y="1188487"/>
            <a:ext cx="10358967" cy="747135"/>
          </a:xfrm>
        </p:spPr>
        <p:txBody>
          <a:bodyPr/>
          <a:lstStyle/>
          <a:p>
            <a:r>
              <a:rPr lang="en-US" i="1" dirty="0">
                <a:solidFill>
                  <a:schemeClr val="tx1"/>
                </a:solidFill>
              </a:rPr>
              <a:t>New Agents, Therapies and Regimens </a:t>
            </a:r>
          </a:p>
        </p:txBody>
      </p:sp>
      <p:sp>
        <p:nvSpPr>
          <p:cNvPr id="3" name="TextBox 2">
            <a:extLst>
              <a:ext uri="{FF2B5EF4-FFF2-40B4-BE49-F238E27FC236}">
                <a16:creationId xmlns:a16="http://schemas.microsoft.com/office/drawing/2014/main" id="{F7A65550-C6F9-87EF-04B5-372E5668A992}"/>
              </a:ext>
            </a:extLst>
          </p:cNvPr>
          <p:cNvSpPr txBox="1"/>
          <p:nvPr/>
        </p:nvSpPr>
        <p:spPr>
          <a:xfrm>
            <a:off x="1836832" y="1927923"/>
            <a:ext cx="8093381" cy="38985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When should it be used, for whom and why?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How to prevent and manage side effects: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dose holds and reductions</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Kaplan Meier curves —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HR and absolute benefit</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457200" marR="0" lvl="1" indent="0" algn="l" defTabSz="914400" rtl="0" eaLnBrk="1" fontAlgn="auto" latinLnBrk="0" hangingPunct="1">
              <a:lnSpc>
                <a:spcPct val="100000"/>
              </a:lnSpc>
              <a:spcBef>
                <a:spcPts val="4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Waterfall plots</a:t>
            </a:r>
          </a:p>
        </p:txBody>
      </p:sp>
      <p:sp>
        <p:nvSpPr>
          <p:cNvPr id="5" name="Title 1">
            <a:extLst>
              <a:ext uri="{FF2B5EF4-FFF2-40B4-BE49-F238E27FC236}">
                <a16:creationId xmlns:a16="http://schemas.microsoft.com/office/drawing/2014/main" id="{4AB726B5-7A00-1B4D-6746-C0430C5439F0}"/>
              </a:ext>
            </a:extLst>
          </p:cNvPr>
          <p:cNvSpPr txBox="1">
            <a:spLocks/>
          </p:cNvSpPr>
          <p:nvPr/>
        </p:nvSpPr>
        <p:spPr bwMode="auto">
          <a:xfrm>
            <a:off x="916516" y="-45404"/>
            <a:ext cx="10358967" cy="163946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Recent Advances in Cancer Care — New Paradigms, </a:t>
            </a:r>
            <a:b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Novel Agents and What It Means for the Oncology Nurse</a:t>
            </a:r>
            <a:endParaRPr kumimoji="0" lang="en-US" sz="3000" b="1" i="0" u="none" strike="sngStrike" kern="0" cap="none" spc="0" normalizeH="0" baseline="0" noProof="0" dirty="0">
              <a:ln>
                <a:noFill/>
              </a:ln>
              <a:solidFill>
                <a:srgbClr val="000000"/>
              </a:solidFill>
              <a:effectLst/>
              <a:uLnTx/>
              <a:uFillTx/>
              <a:latin typeface="Calibri"/>
              <a:ea typeface="MS PGothic" pitchFamily="34" charset="-128"/>
              <a:cs typeface="Calibri"/>
            </a:endParaRPr>
          </a:p>
        </p:txBody>
      </p:sp>
      <p:pic>
        <p:nvPicPr>
          <p:cNvPr id="6" name="Picture 5" descr="A graph of cancer patients&#10;&#10;AI-generated content may be incorrect.">
            <a:extLst>
              <a:ext uri="{FF2B5EF4-FFF2-40B4-BE49-F238E27FC236}">
                <a16:creationId xmlns:a16="http://schemas.microsoft.com/office/drawing/2014/main" id="{39F5A6C2-B614-EF8F-7610-7883F7B47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483" y="3553362"/>
            <a:ext cx="1916615" cy="1178540"/>
          </a:xfrm>
          <a:prstGeom prst="rect">
            <a:avLst/>
          </a:prstGeom>
        </p:spPr>
      </p:pic>
      <p:pic>
        <p:nvPicPr>
          <p:cNvPr id="7" name="Picture 6" descr="A graph of a patient's recovery&#10;&#10;AI-generated content may be incorrect.">
            <a:extLst>
              <a:ext uri="{FF2B5EF4-FFF2-40B4-BE49-F238E27FC236}">
                <a16:creationId xmlns:a16="http://schemas.microsoft.com/office/drawing/2014/main" id="{609C4A3A-1861-9229-0463-72B3F0A43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783" y="5010787"/>
            <a:ext cx="1901300" cy="1241136"/>
          </a:xfrm>
          <a:prstGeom prst="rect">
            <a:avLst/>
          </a:prstGeom>
        </p:spPr>
      </p:pic>
    </p:spTree>
    <p:extLst>
      <p:ext uri="{BB962C8B-B14F-4D97-AF65-F5344CB8AC3E}">
        <p14:creationId xmlns:p14="http://schemas.microsoft.com/office/powerpoint/2010/main" val="31947857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C4F0-C399-5BB6-BD78-26922B5F8E3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C67C39F-0575-1CDF-365E-7CA4C80A934E}"/>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3300" dirty="0"/>
              <a:t>CDK4/6 Inhibitors in the Management of HR-Positive Breast Cancer</a:t>
            </a:r>
          </a:p>
        </p:txBody>
      </p:sp>
      <p:sp>
        <p:nvSpPr>
          <p:cNvPr id="12" name="Text Box 3">
            <a:extLst>
              <a:ext uri="{FF2B5EF4-FFF2-40B4-BE49-F238E27FC236}">
                <a16:creationId xmlns:a16="http://schemas.microsoft.com/office/drawing/2014/main" id="{57D125DC-2BF4-7778-DF22-BE37DFB326AB}"/>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Rita Nanda, MD</a:t>
            </a:r>
          </a:p>
        </p:txBody>
      </p:sp>
      <p:sp>
        <p:nvSpPr>
          <p:cNvPr id="7" name="Text Box 6">
            <a:extLst>
              <a:ext uri="{FF2B5EF4-FFF2-40B4-BE49-F238E27FC236}">
                <a16:creationId xmlns:a16="http://schemas.microsoft.com/office/drawing/2014/main" id="{67761C02-DB30-005A-B3C5-5871212EB2D6}"/>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Kelly Fischer, MSN, FNP-BC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Marissa Marti-Smith, DNP, APRN, AGNP-C, AOCNP</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Ruth M O’Regan, MD</a:t>
            </a:r>
          </a:p>
        </p:txBody>
      </p:sp>
      <p:sp>
        <p:nvSpPr>
          <p:cNvPr id="8" name="Text Box 7">
            <a:extLst>
              <a:ext uri="{FF2B5EF4-FFF2-40B4-BE49-F238E27FC236}">
                <a16:creationId xmlns:a16="http://schemas.microsoft.com/office/drawing/2014/main" id="{F51C5496-77EA-8651-425E-06D3EBB5F589}"/>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936F0552-AF0F-011B-188A-20E08FB9A3EE}"/>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6FED9587-21CD-E8CF-A40A-166284A779E6}"/>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394BF1E1-2CBB-C3C2-29BB-942B1F915CEB}"/>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Saturday, May 16,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AM – 7:30 AM</a:t>
            </a:r>
          </a:p>
        </p:txBody>
      </p:sp>
    </p:spTree>
    <p:custDataLst>
      <p:tags r:id="rId1"/>
    </p:custDataLst>
    <p:extLst>
      <p:ext uri="{BB962C8B-B14F-4D97-AF65-F5344CB8AC3E}">
        <p14:creationId xmlns:p14="http://schemas.microsoft.com/office/powerpoint/2010/main" val="23064705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CC83A-82FF-288C-6318-2BF95AB960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13CE5C-2B83-2F3C-E75B-535C83C05D87}"/>
              </a:ext>
            </a:extLst>
          </p:cNvPr>
          <p:cNvSpPr>
            <a:spLocks noGrp="1"/>
          </p:cNvSpPr>
          <p:nvPr>
            <p:ph type="title"/>
          </p:nvPr>
        </p:nvSpPr>
        <p:spPr>
          <a:xfrm>
            <a:off x="912285" y="0"/>
            <a:ext cx="10360152"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9389D9B-88E7-E07C-B535-9A6D2934A6CE}"/>
              </a:ext>
            </a:extLst>
          </p:cNvPr>
          <p:cNvSpPr>
            <a:spLocks noGrp="1"/>
          </p:cNvSpPr>
          <p:nvPr>
            <p:ph idx="1"/>
          </p:nvPr>
        </p:nvSpPr>
        <p:spPr>
          <a:xfrm>
            <a:off x="695400" y="980728"/>
            <a:ext cx="10972800" cy="4799013"/>
          </a:xfrm>
        </p:spPr>
        <p:txBody>
          <a:bodyPr/>
          <a:lstStyle/>
          <a:p>
            <a:pPr marL="0" indent="0">
              <a:spcBef>
                <a:spcPts val="1800"/>
              </a:spcBef>
              <a:spcAft>
                <a:spcPts val="0"/>
              </a:spcAft>
              <a:buNone/>
            </a:pPr>
            <a:r>
              <a:rPr lang="en-US" sz="2400" dirty="0">
                <a:solidFill>
                  <a:srgbClr val="0432FF"/>
                </a:solidFill>
              </a:rPr>
              <a:t>Introduction: </a:t>
            </a:r>
            <a:r>
              <a:rPr lang="en-US" sz="2400" dirty="0">
                <a:solidFill>
                  <a:schemeClr val="tx1"/>
                </a:solidFill>
              </a:rPr>
              <a:t>Advent of CDK4/6 Inhibitors in HR-Positive Breast Cancer (BC)</a:t>
            </a:r>
          </a:p>
          <a:p>
            <a:pPr marL="0" indent="0">
              <a:spcBef>
                <a:spcPts val="1800"/>
              </a:spcBef>
              <a:spcAft>
                <a:spcPts val="0"/>
              </a:spcAft>
              <a:buNone/>
            </a:pPr>
            <a:r>
              <a:rPr lang="en-US" sz="2400" dirty="0">
                <a:solidFill>
                  <a:srgbClr val="0432FF"/>
                </a:solidFill>
              </a:rPr>
              <a:t>Module 1: </a:t>
            </a:r>
            <a:r>
              <a:rPr lang="en-US" sz="2400" dirty="0">
                <a:solidFill>
                  <a:schemeClr val="tx1"/>
                </a:solidFill>
              </a:rPr>
              <a:t>Risk Assessment for Patients with HR-Positive, HER2-Negative Localized BC</a:t>
            </a:r>
          </a:p>
          <a:p>
            <a:pPr marL="0" indent="0">
              <a:spcBef>
                <a:spcPts val="1800"/>
              </a:spcBef>
              <a:spcAft>
                <a:spcPts val="0"/>
              </a:spcAft>
              <a:buNone/>
            </a:pPr>
            <a:r>
              <a:rPr lang="en-US" sz="2400" dirty="0">
                <a:solidFill>
                  <a:srgbClr val="0432FF"/>
                </a:solidFill>
              </a:rPr>
              <a:t>Module 2: </a:t>
            </a:r>
            <a:r>
              <a:rPr lang="en-US" sz="2400" dirty="0">
                <a:solidFill>
                  <a:schemeClr val="tx1"/>
                </a:solidFill>
              </a:rPr>
              <a:t>Adjuvant CDK4/6 Inhibitor Therapy</a:t>
            </a:r>
            <a:endParaRPr lang="en-US" sz="2400" dirty="0">
              <a:solidFill>
                <a:srgbClr val="0432FF"/>
              </a:solidFill>
            </a:endParaRPr>
          </a:p>
          <a:p>
            <a:pPr marL="0" indent="0">
              <a:spcBef>
                <a:spcPts val="1800"/>
              </a:spcBef>
              <a:spcAft>
                <a:spcPts val="0"/>
              </a:spcAft>
              <a:buNone/>
            </a:pPr>
            <a:r>
              <a:rPr lang="en-US" sz="2400" dirty="0">
                <a:solidFill>
                  <a:srgbClr val="0432FF"/>
                </a:solidFill>
              </a:rPr>
              <a:t>Module 3: </a:t>
            </a:r>
            <a:r>
              <a:rPr lang="en-US" sz="2400" dirty="0">
                <a:solidFill>
                  <a:schemeClr val="tx1"/>
                </a:solidFill>
              </a:rPr>
              <a:t>Practical Considerations with CDK4/6 Inhibitors</a:t>
            </a:r>
          </a:p>
          <a:p>
            <a:pPr marL="0" indent="0">
              <a:spcBef>
                <a:spcPts val="1800"/>
              </a:spcBef>
              <a:spcAft>
                <a:spcPts val="0"/>
              </a:spcAft>
              <a:buNone/>
            </a:pPr>
            <a:r>
              <a:rPr lang="en-US" sz="2400" dirty="0">
                <a:solidFill>
                  <a:srgbClr val="0432FF"/>
                </a:solidFill>
              </a:rPr>
              <a:t>Module 4: </a:t>
            </a:r>
            <a:r>
              <a:rPr lang="en-US" sz="2400" dirty="0">
                <a:solidFill>
                  <a:schemeClr val="tx1"/>
                </a:solidFill>
              </a:rPr>
              <a:t>Monitoring and Management of </a:t>
            </a:r>
            <a:r>
              <a:rPr lang="en-US" sz="2400" dirty="0" err="1">
                <a:solidFill>
                  <a:schemeClr val="tx1"/>
                </a:solidFill>
              </a:rPr>
              <a:t>Cytopenias</a:t>
            </a:r>
            <a:endParaRPr lang="en-US" sz="2400" dirty="0">
              <a:solidFill>
                <a:schemeClr val="tx1"/>
              </a:solidFill>
            </a:endParaRPr>
          </a:p>
          <a:p>
            <a:pPr marL="0" indent="0">
              <a:spcBef>
                <a:spcPts val="1800"/>
              </a:spcBef>
              <a:spcAft>
                <a:spcPts val="0"/>
              </a:spcAft>
              <a:buNone/>
            </a:pPr>
            <a:r>
              <a:rPr lang="en-US" sz="2400" dirty="0">
                <a:solidFill>
                  <a:srgbClr val="0432FF"/>
                </a:solidFill>
              </a:rPr>
              <a:t>Module 5: </a:t>
            </a:r>
            <a:r>
              <a:rPr lang="en-US" sz="2400" dirty="0">
                <a:solidFill>
                  <a:schemeClr val="tx1"/>
                </a:solidFill>
              </a:rPr>
              <a:t>CDK4/6 Inhibitors in HR-Positive Metastatic BC </a:t>
            </a:r>
          </a:p>
          <a:p>
            <a:pPr marL="0" indent="0">
              <a:spcBef>
                <a:spcPts val="1800"/>
              </a:spcBef>
              <a:spcAft>
                <a:spcPts val="0"/>
              </a:spcAft>
              <a:buNone/>
            </a:pPr>
            <a:r>
              <a:rPr lang="en-US" sz="2400" dirty="0">
                <a:solidFill>
                  <a:srgbClr val="0432FF"/>
                </a:solidFill>
              </a:rPr>
              <a:t>Module 6: </a:t>
            </a:r>
            <a:r>
              <a:rPr lang="en-US" sz="2400" dirty="0">
                <a:solidFill>
                  <a:schemeClr val="tx1"/>
                </a:solidFill>
              </a:rPr>
              <a:t>Management of Gastrointestinal Adverse Events</a:t>
            </a:r>
          </a:p>
          <a:p>
            <a:pPr marL="0" indent="0">
              <a:spcBef>
                <a:spcPts val="1800"/>
              </a:spcBef>
              <a:spcAft>
                <a:spcPts val="0"/>
              </a:spcAft>
              <a:buNone/>
            </a:pPr>
            <a:r>
              <a:rPr lang="en-US" sz="2400" dirty="0">
                <a:solidFill>
                  <a:srgbClr val="0432FF"/>
                </a:solidFill>
              </a:rPr>
              <a:t>Module 7: </a:t>
            </a:r>
            <a:r>
              <a:rPr lang="en-US" sz="2400" dirty="0">
                <a:solidFill>
                  <a:schemeClr val="tx1"/>
                </a:solidFill>
              </a:rPr>
              <a:t>CDK4/6 Inhibitors in Unique Populations</a:t>
            </a:r>
          </a:p>
          <a:p>
            <a:pPr marL="0" indent="0">
              <a:spcBef>
                <a:spcPts val="1800"/>
              </a:spcBef>
              <a:spcAft>
                <a:spcPts val="0"/>
              </a:spcAft>
              <a:buNone/>
            </a:pPr>
            <a:r>
              <a:rPr lang="en-US" sz="2400" dirty="0">
                <a:solidFill>
                  <a:srgbClr val="0432FF"/>
                </a:solidFill>
              </a:rPr>
              <a:t>Module 8: </a:t>
            </a:r>
            <a:r>
              <a:rPr lang="en-US" sz="2400" dirty="0">
                <a:solidFill>
                  <a:schemeClr val="tx1"/>
                </a:solidFill>
              </a:rPr>
              <a:t>Rarer CDK4/6 Inhibitor-Associated Toxicities</a:t>
            </a:r>
          </a:p>
          <a:p>
            <a:pPr marL="0" indent="0">
              <a:spcBef>
                <a:spcPts val="1800"/>
              </a:spcBef>
              <a:spcAft>
                <a:spcPts val="0"/>
              </a:spcAft>
              <a:buNone/>
            </a:pPr>
            <a:endParaRPr lang="en-US" sz="2400" dirty="0">
              <a:solidFill>
                <a:schemeClr val="tx1"/>
              </a:solidFill>
            </a:endParaRPr>
          </a:p>
        </p:txBody>
      </p:sp>
    </p:spTree>
    <p:extLst>
      <p:ext uri="{BB962C8B-B14F-4D97-AF65-F5344CB8AC3E}">
        <p14:creationId xmlns:p14="http://schemas.microsoft.com/office/powerpoint/2010/main" val="11872798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55B5C-95D6-64E9-8D0B-82C5D7A85B2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3F8BF55-53F9-A64C-A6C5-EE103E28672E}"/>
              </a:ext>
            </a:extLst>
          </p:cNvPr>
          <p:cNvSpPr/>
          <p:nvPr/>
        </p:nvSpPr>
        <p:spPr bwMode="auto">
          <a:xfrm>
            <a:off x="614932" y="908720"/>
            <a:ext cx="1124712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E61D6B3-7A39-FA4F-775D-6FC497DEC770}"/>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3CDDF10-A8AF-9D6D-7771-FF3658FC312A}"/>
              </a:ext>
            </a:extLst>
          </p:cNvPr>
          <p:cNvSpPr>
            <a:spLocks noGrp="1"/>
          </p:cNvSpPr>
          <p:nvPr>
            <p:ph idx="1"/>
          </p:nvPr>
        </p:nvSpPr>
        <p:spPr>
          <a:xfrm>
            <a:off x="695400" y="980728"/>
            <a:ext cx="10972800" cy="4799013"/>
          </a:xfrm>
        </p:spPr>
        <p:txBody>
          <a:bodyPr/>
          <a:lstStyle/>
          <a:p>
            <a:pPr marL="0" indent="0">
              <a:spcBef>
                <a:spcPts val="1800"/>
              </a:spcBef>
              <a:spcAft>
                <a:spcPts val="0"/>
              </a:spcAft>
              <a:buNone/>
            </a:pPr>
            <a:r>
              <a:rPr lang="en-US" sz="2400" dirty="0">
                <a:solidFill>
                  <a:schemeClr val="bg1"/>
                </a:solidFill>
              </a:rPr>
              <a:t>Introduction: Advent of CDK4/6 Inhibitors in HR-Positive Breast Cancer (BC)</a:t>
            </a:r>
          </a:p>
          <a:p>
            <a:pPr marL="0" indent="0">
              <a:spcBef>
                <a:spcPts val="1800"/>
              </a:spcBef>
              <a:spcAft>
                <a:spcPts val="0"/>
              </a:spcAft>
              <a:buNone/>
            </a:pPr>
            <a:r>
              <a:rPr lang="en-US" sz="2400" dirty="0">
                <a:solidFill>
                  <a:srgbClr val="0432FF"/>
                </a:solidFill>
              </a:rPr>
              <a:t>Module 1: </a:t>
            </a:r>
            <a:r>
              <a:rPr lang="en-US" sz="2400" dirty="0">
                <a:solidFill>
                  <a:schemeClr val="tx1"/>
                </a:solidFill>
              </a:rPr>
              <a:t>Risk Assessment for Patients with HR-Positive, HER2-Negative Localized BC</a:t>
            </a:r>
          </a:p>
          <a:p>
            <a:pPr marL="0" indent="0">
              <a:spcBef>
                <a:spcPts val="1800"/>
              </a:spcBef>
              <a:spcAft>
                <a:spcPts val="0"/>
              </a:spcAft>
              <a:buNone/>
            </a:pPr>
            <a:r>
              <a:rPr lang="en-US" sz="2400" dirty="0">
                <a:solidFill>
                  <a:srgbClr val="0432FF"/>
                </a:solidFill>
              </a:rPr>
              <a:t>Module 2: </a:t>
            </a:r>
            <a:r>
              <a:rPr lang="en-US" sz="2400" dirty="0">
                <a:solidFill>
                  <a:schemeClr val="tx1"/>
                </a:solidFill>
              </a:rPr>
              <a:t>Adjuvant CDK4/6 Inhibitor Therapy</a:t>
            </a:r>
            <a:endParaRPr lang="en-US" sz="2400" dirty="0">
              <a:solidFill>
                <a:srgbClr val="0432FF"/>
              </a:solidFill>
            </a:endParaRPr>
          </a:p>
          <a:p>
            <a:pPr marL="0" indent="0">
              <a:spcBef>
                <a:spcPts val="1800"/>
              </a:spcBef>
              <a:spcAft>
                <a:spcPts val="0"/>
              </a:spcAft>
              <a:buNone/>
            </a:pPr>
            <a:r>
              <a:rPr lang="en-US" sz="2400" dirty="0">
                <a:solidFill>
                  <a:srgbClr val="0432FF"/>
                </a:solidFill>
              </a:rPr>
              <a:t>Module 3: </a:t>
            </a:r>
            <a:r>
              <a:rPr lang="en-US" sz="2400" dirty="0">
                <a:solidFill>
                  <a:schemeClr val="tx1"/>
                </a:solidFill>
              </a:rPr>
              <a:t>Practical Considerations with CDK4/6 Inhibitors</a:t>
            </a:r>
          </a:p>
          <a:p>
            <a:pPr marL="0" indent="0">
              <a:spcBef>
                <a:spcPts val="1800"/>
              </a:spcBef>
              <a:spcAft>
                <a:spcPts val="0"/>
              </a:spcAft>
              <a:buNone/>
            </a:pPr>
            <a:r>
              <a:rPr lang="en-US" sz="2400" dirty="0">
                <a:solidFill>
                  <a:srgbClr val="0432FF"/>
                </a:solidFill>
              </a:rPr>
              <a:t>Module 4: </a:t>
            </a:r>
            <a:r>
              <a:rPr lang="en-US" sz="2400" dirty="0">
                <a:solidFill>
                  <a:schemeClr val="tx1"/>
                </a:solidFill>
              </a:rPr>
              <a:t>Monitoring and Management of </a:t>
            </a:r>
            <a:r>
              <a:rPr lang="en-US" sz="2400" dirty="0" err="1">
                <a:solidFill>
                  <a:schemeClr val="tx1"/>
                </a:solidFill>
              </a:rPr>
              <a:t>Cytopenias</a:t>
            </a:r>
            <a:endParaRPr lang="en-US" sz="2400" dirty="0">
              <a:solidFill>
                <a:schemeClr val="tx1"/>
              </a:solidFill>
            </a:endParaRPr>
          </a:p>
          <a:p>
            <a:pPr marL="0" indent="0">
              <a:spcBef>
                <a:spcPts val="1800"/>
              </a:spcBef>
              <a:spcAft>
                <a:spcPts val="0"/>
              </a:spcAft>
              <a:buNone/>
            </a:pPr>
            <a:r>
              <a:rPr lang="en-US" sz="2400" dirty="0">
                <a:solidFill>
                  <a:srgbClr val="0432FF"/>
                </a:solidFill>
              </a:rPr>
              <a:t>Module 5: </a:t>
            </a:r>
            <a:r>
              <a:rPr lang="en-US" sz="2400" dirty="0">
                <a:solidFill>
                  <a:schemeClr val="tx1"/>
                </a:solidFill>
              </a:rPr>
              <a:t>CDK4/6 Inhibitors in HR-Positive Metastatic BC </a:t>
            </a:r>
          </a:p>
          <a:p>
            <a:pPr marL="0" indent="0">
              <a:spcBef>
                <a:spcPts val="1800"/>
              </a:spcBef>
              <a:spcAft>
                <a:spcPts val="0"/>
              </a:spcAft>
              <a:buNone/>
            </a:pPr>
            <a:r>
              <a:rPr lang="en-US" sz="2400" dirty="0">
                <a:solidFill>
                  <a:srgbClr val="0432FF"/>
                </a:solidFill>
              </a:rPr>
              <a:t>Module 6: </a:t>
            </a:r>
            <a:r>
              <a:rPr lang="en-US" sz="2400" dirty="0">
                <a:solidFill>
                  <a:schemeClr val="tx1"/>
                </a:solidFill>
              </a:rPr>
              <a:t>Management of Gastrointestinal Adverse Events</a:t>
            </a:r>
          </a:p>
          <a:p>
            <a:pPr marL="0" indent="0">
              <a:spcBef>
                <a:spcPts val="1800"/>
              </a:spcBef>
              <a:spcAft>
                <a:spcPts val="0"/>
              </a:spcAft>
              <a:buNone/>
            </a:pPr>
            <a:r>
              <a:rPr lang="en-US" sz="2400" dirty="0">
                <a:solidFill>
                  <a:srgbClr val="0432FF"/>
                </a:solidFill>
              </a:rPr>
              <a:t>Module 7: </a:t>
            </a:r>
            <a:r>
              <a:rPr lang="en-US" sz="2400" dirty="0">
                <a:solidFill>
                  <a:schemeClr val="tx1"/>
                </a:solidFill>
              </a:rPr>
              <a:t>CDK4/6 Inhibitors in Unique Populations</a:t>
            </a:r>
          </a:p>
          <a:p>
            <a:pPr marL="0" indent="0">
              <a:spcBef>
                <a:spcPts val="1800"/>
              </a:spcBef>
              <a:spcAft>
                <a:spcPts val="0"/>
              </a:spcAft>
              <a:buNone/>
            </a:pPr>
            <a:r>
              <a:rPr lang="en-US" sz="2400" dirty="0">
                <a:solidFill>
                  <a:srgbClr val="0432FF"/>
                </a:solidFill>
              </a:rPr>
              <a:t>Module 8: </a:t>
            </a:r>
            <a:r>
              <a:rPr lang="en-US" sz="2400" dirty="0">
                <a:solidFill>
                  <a:schemeClr val="tx1"/>
                </a:solidFill>
              </a:rPr>
              <a:t>Rarer CDK4/6 Inhibitor-Associated Toxicities</a:t>
            </a:r>
          </a:p>
          <a:p>
            <a:pPr marL="0" indent="0">
              <a:spcBef>
                <a:spcPts val="1800"/>
              </a:spcBef>
              <a:spcAft>
                <a:spcPts val="0"/>
              </a:spcAft>
              <a:buNone/>
            </a:pPr>
            <a:endParaRPr lang="en-US" sz="2400" dirty="0">
              <a:solidFill>
                <a:schemeClr val="tx1"/>
              </a:solidFill>
            </a:endParaRPr>
          </a:p>
        </p:txBody>
      </p:sp>
    </p:spTree>
    <p:extLst>
      <p:ext uri="{BB962C8B-B14F-4D97-AF65-F5344CB8AC3E}">
        <p14:creationId xmlns:p14="http://schemas.microsoft.com/office/powerpoint/2010/main" val="36948091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7E11-74F6-BD6F-C034-CDE560534558}"/>
              </a:ext>
            </a:extLst>
          </p:cNvPr>
          <p:cNvSpPr>
            <a:spLocks noGrp="1"/>
          </p:cNvSpPr>
          <p:nvPr>
            <p:ph type="title"/>
          </p:nvPr>
        </p:nvSpPr>
        <p:spPr>
          <a:xfrm>
            <a:off x="912286" y="-99392"/>
            <a:ext cx="10358967" cy="1143000"/>
          </a:xfrm>
        </p:spPr>
        <p:txBody>
          <a:bodyPr>
            <a:normAutofit/>
          </a:bodyPr>
          <a:lstStyle/>
          <a:p>
            <a:r>
              <a:rPr lang="en-US" sz="2800" dirty="0"/>
              <a:t>The Advent of CDK 4/6 Inhibitors</a:t>
            </a:r>
          </a:p>
        </p:txBody>
      </p:sp>
      <p:sp>
        <p:nvSpPr>
          <p:cNvPr id="3" name="Content Placeholder 2">
            <a:extLst>
              <a:ext uri="{FF2B5EF4-FFF2-40B4-BE49-F238E27FC236}">
                <a16:creationId xmlns:a16="http://schemas.microsoft.com/office/drawing/2014/main" id="{87C6197A-C71E-5A33-45F9-3D9056488A48}"/>
              </a:ext>
            </a:extLst>
          </p:cNvPr>
          <p:cNvSpPr>
            <a:spLocks noGrp="1"/>
          </p:cNvSpPr>
          <p:nvPr>
            <p:ph idx="1"/>
          </p:nvPr>
        </p:nvSpPr>
        <p:spPr>
          <a:xfrm>
            <a:off x="358775" y="1079500"/>
            <a:ext cx="7383937" cy="5165725"/>
          </a:xfrm>
        </p:spPr>
        <p:txBody>
          <a:bodyPr/>
          <a:lstStyle/>
          <a:p>
            <a:pPr marL="285750" indent="-285750">
              <a:buFont typeface="Arial" panose="020B0604020202020204" pitchFamily="34" charset="0"/>
              <a:buChar char="•"/>
            </a:pPr>
            <a:r>
              <a:rPr lang="en-US" sz="2200" dirty="0"/>
              <a:t>Before 2015, aromatase inhibitors, fulvestrant, tamoxifen, and everolimus were the only endocrine options we had for treating HR+ breast cancer</a:t>
            </a:r>
          </a:p>
          <a:p>
            <a:pPr marL="285750" indent="-285750">
              <a:buFont typeface="Arial" panose="020B0604020202020204" pitchFamily="34" charset="0"/>
              <a:buChar char="•"/>
            </a:pPr>
            <a:r>
              <a:rPr lang="en-US" sz="2200" dirty="0"/>
              <a:t>After that, patients had to move on to capecitabine and then to IV chemotherapies, making prognosis and quality of life quite limited</a:t>
            </a:r>
          </a:p>
          <a:p>
            <a:pPr marL="285750" indent="-285750">
              <a:buFont typeface="Arial" panose="020B0604020202020204" pitchFamily="34" charset="0"/>
              <a:buChar char="•"/>
            </a:pPr>
            <a:r>
              <a:rPr lang="en-US" sz="2200" dirty="0"/>
              <a:t>In 2015, palbociclib, the first CDK 4/6 inhibitor, was approved</a:t>
            </a:r>
          </a:p>
          <a:p>
            <a:pPr marL="285750" indent="-285750">
              <a:buFont typeface="Arial" panose="020B0604020202020204" pitchFamily="34" charset="0"/>
              <a:buChar char="•"/>
            </a:pPr>
            <a:r>
              <a:rPr lang="en-US" sz="2200" dirty="0"/>
              <a:t>In 2018, </a:t>
            </a:r>
            <a:r>
              <a:rPr lang="en-US" sz="2200" dirty="0" err="1"/>
              <a:t>ribociclib</a:t>
            </a:r>
            <a:r>
              <a:rPr lang="en-US" sz="2200" dirty="0"/>
              <a:t> and </a:t>
            </a:r>
            <a:r>
              <a:rPr lang="en-US" sz="2200" dirty="0" err="1"/>
              <a:t>abemaciclib</a:t>
            </a:r>
            <a:r>
              <a:rPr lang="en-US" sz="2200" dirty="0"/>
              <a:t> followed</a:t>
            </a:r>
          </a:p>
          <a:p>
            <a:pPr marL="285750" indent="-285750">
              <a:buFont typeface="Arial" panose="020B0604020202020204" pitchFamily="34" charset="0"/>
              <a:buChar char="•"/>
            </a:pPr>
            <a:r>
              <a:rPr lang="en-US" sz="2200" dirty="0"/>
              <a:t>These drugs very quickly changed the landscape for patients with metastatic HR+ breast cancer</a:t>
            </a:r>
          </a:p>
        </p:txBody>
      </p:sp>
      <p:sp>
        <p:nvSpPr>
          <p:cNvPr id="5" name="TextBox 4">
            <a:extLst>
              <a:ext uri="{FF2B5EF4-FFF2-40B4-BE49-F238E27FC236}">
                <a16:creationId xmlns:a16="http://schemas.microsoft.com/office/drawing/2014/main" id="{EE12EAD6-2288-A226-68BC-7BCA33F95E7D}"/>
              </a:ext>
            </a:extLst>
          </p:cNvPr>
          <p:cNvSpPr txBox="1"/>
          <p:nvPr/>
        </p:nvSpPr>
        <p:spPr>
          <a:xfrm>
            <a:off x="6056512" y="6351711"/>
            <a:ext cx="616016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7DBA"/>
              </a:buClr>
              <a:buSzTx/>
              <a:buFontTx/>
              <a:buNone/>
              <a:tabLst/>
              <a:defRPr/>
            </a:pPr>
            <a:endParaRPr kumimoji="0" lang="it-IT"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7DBA"/>
              </a:buClr>
              <a:buSzTx/>
              <a:buFontTx/>
              <a:buNone/>
              <a:tabLst/>
              <a:defRPr/>
            </a:pPr>
            <a:r>
              <a:rPr kumimoji="0" lang="it-IT" sz="1000" b="0" i="0" u="none" strike="noStrike" kern="1200" cap="none" spc="0" normalizeH="0" baseline="0" noProof="0" dirty="0" err="1">
                <a:ln>
                  <a:noFill/>
                </a:ln>
                <a:solidFill>
                  <a:prstClr val="black"/>
                </a:solidFill>
                <a:effectLst/>
                <a:uLnTx/>
                <a:uFillTx/>
                <a:latin typeface="Arial"/>
                <a:ea typeface="+mn-ea"/>
                <a:cs typeface="+mn-cs"/>
              </a:rPr>
              <a:t>J</a:t>
            </a:r>
            <a:r>
              <a:rPr kumimoji="0" lang="it-IT" sz="1000" b="0" i="0" u="none" strike="noStrike" kern="1200" cap="none" spc="0" normalizeH="0" baseline="0" noProof="0" dirty="0">
                <a:ln>
                  <a:noFill/>
                </a:ln>
                <a:solidFill>
                  <a:prstClr val="black"/>
                </a:solidFill>
                <a:effectLst/>
                <a:uLnTx/>
                <a:uFillTx/>
                <a:latin typeface="Arial"/>
                <a:ea typeface="+mn-ea"/>
                <a:cs typeface="+mn-cs"/>
              </a:rPr>
              <a:t> Clin Oncol 42, 994-1000(2024). </a:t>
            </a:r>
            <a:r>
              <a:rPr kumimoji="0" lang="en-US" sz="1000" b="0" i="0" u="none" strike="noStrike" kern="1200" cap="none" spc="0" normalizeH="0" baseline="0" noProof="0" dirty="0" err="1">
                <a:ln>
                  <a:noFill/>
                </a:ln>
                <a:solidFill>
                  <a:prstClr val="black"/>
                </a:solidFill>
                <a:effectLst/>
                <a:uLnTx/>
                <a:uFillTx/>
                <a:latin typeface="Arial"/>
                <a:ea typeface="+mn-ea"/>
                <a:cs typeface="+mn-cs"/>
              </a:rPr>
              <a:t>npj</a:t>
            </a:r>
            <a:r>
              <a:rPr kumimoji="0" lang="en-US" sz="1000" b="0" i="0" u="none" strike="noStrike" kern="1200" cap="none" spc="0" normalizeH="0" baseline="0" noProof="0" dirty="0">
                <a:ln>
                  <a:noFill/>
                </a:ln>
                <a:solidFill>
                  <a:prstClr val="black"/>
                </a:solidFill>
                <a:effectLst/>
                <a:uLnTx/>
                <a:uFillTx/>
                <a:latin typeface="Arial"/>
                <a:ea typeface="+mn-ea"/>
                <a:cs typeface="+mn-cs"/>
              </a:rPr>
              <a:t> Breast Cancer volume 8, Article number: 114 (2022) </a:t>
            </a:r>
            <a:endParaRPr kumimoji="0" lang="it-IT"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7DBA"/>
              </a:buClr>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E953A1FA-EA5F-4640-B7D2-566B189A61E8}"/>
              </a:ext>
            </a:extLst>
          </p:cNvPr>
          <p:cNvPicPr>
            <a:picLocks noChangeAspect="1"/>
          </p:cNvPicPr>
          <p:nvPr/>
        </p:nvPicPr>
        <p:blipFill rotWithShape="1">
          <a:blip r:embed="rId2"/>
          <a:srcRect l="-28298" r="28298"/>
          <a:stretch/>
        </p:blipFill>
        <p:spPr>
          <a:xfrm>
            <a:off x="7995609" y="3801157"/>
            <a:ext cx="2779071" cy="1845952"/>
          </a:xfrm>
          <a:prstGeom prst="rect">
            <a:avLst/>
          </a:prstGeom>
        </p:spPr>
      </p:pic>
      <p:pic>
        <p:nvPicPr>
          <p:cNvPr id="7" name="Picture 6">
            <a:extLst>
              <a:ext uri="{FF2B5EF4-FFF2-40B4-BE49-F238E27FC236}">
                <a16:creationId xmlns:a16="http://schemas.microsoft.com/office/drawing/2014/main" id="{BFBDED20-6D94-7844-BB70-BF089A9F72F9}"/>
              </a:ext>
            </a:extLst>
          </p:cNvPr>
          <p:cNvPicPr>
            <a:picLocks noChangeAspect="1"/>
          </p:cNvPicPr>
          <p:nvPr/>
        </p:nvPicPr>
        <p:blipFill>
          <a:blip r:embed="rId3"/>
          <a:stretch>
            <a:fillRect/>
          </a:stretch>
        </p:blipFill>
        <p:spPr>
          <a:xfrm>
            <a:off x="8825230" y="630775"/>
            <a:ext cx="1949450" cy="2934886"/>
          </a:xfrm>
          <a:prstGeom prst="rect">
            <a:avLst/>
          </a:prstGeom>
        </p:spPr>
      </p:pic>
      <p:sp>
        <p:nvSpPr>
          <p:cNvPr id="4" name="TextBox 3">
            <a:extLst>
              <a:ext uri="{FF2B5EF4-FFF2-40B4-BE49-F238E27FC236}">
                <a16:creationId xmlns:a16="http://schemas.microsoft.com/office/drawing/2014/main" id="{0C767683-CAA5-5F2D-5B03-5FAE01EFCE85}"/>
              </a:ext>
            </a:extLst>
          </p:cNvPr>
          <p:cNvSpPr txBox="1"/>
          <p:nvPr/>
        </p:nvSpPr>
        <p:spPr>
          <a:xfrm>
            <a:off x="-1" y="6550223"/>
            <a:ext cx="11128917" cy="323165"/>
          </a:xfrm>
          <a:prstGeom prst="rect">
            <a:avLst/>
          </a:prstGeom>
          <a:noFill/>
        </p:spPr>
        <p:txBody>
          <a:bodyPr wrap="square">
            <a:spAutoFit/>
          </a:bodyPr>
          <a:lstStyle/>
          <a:p>
            <a:pPr lvl="0" defTabSz="914400" fontAlgn="auto">
              <a:spcBef>
                <a:spcPts val="0"/>
              </a:spcBef>
              <a:spcAft>
                <a:spcPts val="0"/>
              </a:spcAft>
            </a:pPr>
            <a:r>
              <a:rPr lang="en-US" sz="1500" b="0" dirty="0">
                <a:solidFill>
                  <a:srgbClr val="000000"/>
                </a:solidFill>
                <a:latin typeface="Calibri"/>
                <a:ea typeface="+mn-ea"/>
                <a:cs typeface="+mn-cs"/>
              </a:rPr>
              <a:t>Courtesy of Jane Lowe Meisel, MD</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369422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F9A9-3742-9674-457E-EEB0F06FDA0F}"/>
              </a:ext>
            </a:extLst>
          </p:cNvPr>
          <p:cNvSpPr>
            <a:spLocks noGrp="1"/>
          </p:cNvSpPr>
          <p:nvPr>
            <p:ph type="title"/>
          </p:nvPr>
        </p:nvSpPr>
        <p:spPr/>
        <p:txBody>
          <a:bodyPr>
            <a:normAutofit/>
          </a:bodyPr>
          <a:lstStyle/>
          <a:p>
            <a:r>
              <a:rPr lang="en-US" sz="2800" dirty="0"/>
              <a:t>CDK 4/6 Inhibitors in High-Risk Early-Stage Disease</a:t>
            </a:r>
          </a:p>
        </p:txBody>
      </p:sp>
      <p:sp>
        <p:nvSpPr>
          <p:cNvPr id="3" name="Content Placeholder 2">
            <a:extLst>
              <a:ext uri="{FF2B5EF4-FFF2-40B4-BE49-F238E27FC236}">
                <a16:creationId xmlns:a16="http://schemas.microsoft.com/office/drawing/2014/main" id="{A78EDAB9-8D3F-7879-AC21-3F57ABDD6191}"/>
              </a:ext>
            </a:extLst>
          </p:cNvPr>
          <p:cNvSpPr>
            <a:spLocks noGrp="1"/>
          </p:cNvSpPr>
          <p:nvPr>
            <p:ph idx="1"/>
          </p:nvPr>
        </p:nvSpPr>
        <p:spPr>
          <a:xfrm>
            <a:off x="358776" y="1079500"/>
            <a:ext cx="7764144" cy="5165725"/>
          </a:xfrm>
        </p:spPr>
        <p:txBody>
          <a:body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 decade ago, CDK 4/6 inhibitors revolutionized the care of women with stage IV HR+ breast cancer and became a mainstay of first-line treatment</a:t>
            </a:r>
          </a:p>
          <a:p>
            <a:pPr marL="342900" indent="-342900">
              <a:buFont typeface="Arial" panose="020B0604020202020204" pitchFamily="34" charset="0"/>
              <a:buChar char="•"/>
            </a:pPr>
            <a:r>
              <a:rPr lang="en-US" sz="2400" dirty="0"/>
              <a:t>As history has shown, the next step for many drugs that do well in the metastatic setting (especially if well tolerated) is to study them upfront</a:t>
            </a:r>
          </a:p>
          <a:p>
            <a:pPr marL="342900" indent="-342900">
              <a:buFont typeface="Arial" panose="020B0604020202020204" pitchFamily="34" charset="0"/>
              <a:buChar char="•"/>
            </a:pPr>
            <a:r>
              <a:rPr lang="en-US" sz="2400" dirty="0"/>
              <a:t>Can we cure more high-risk patients with early-stage disease if we use these newer agents in the adjuvant setting?</a:t>
            </a:r>
          </a:p>
          <a:p>
            <a:pPr lvl="1" indent="0">
              <a:buNone/>
            </a:pPr>
            <a:endParaRPr lang="en-US" sz="2400" dirty="0"/>
          </a:p>
        </p:txBody>
      </p:sp>
      <p:pic>
        <p:nvPicPr>
          <p:cNvPr id="5" name="Picture 4">
            <a:extLst>
              <a:ext uri="{FF2B5EF4-FFF2-40B4-BE49-F238E27FC236}">
                <a16:creationId xmlns:a16="http://schemas.microsoft.com/office/drawing/2014/main" id="{9E13CF4C-4707-1144-B0F7-5775FE7F7423}"/>
              </a:ext>
            </a:extLst>
          </p:cNvPr>
          <p:cNvPicPr>
            <a:picLocks noChangeAspect="1"/>
          </p:cNvPicPr>
          <p:nvPr/>
        </p:nvPicPr>
        <p:blipFill>
          <a:blip r:embed="rId2"/>
          <a:stretch>
            <a:fillRect/>
          </a:stretch>
        </p:blipFill>
        <p:spPr>
          <a:xfrm>
            <a:off x="8671026" y="2020570"/>
            <a:ext cx="2947251" cy="2216150"/>
          </a:xfrm>
          <a:prstGeom prst="rect">
            <a:avLst/>
          </a:prstGeom>
        </p:spPr>
      </p:pic>
      <p:sp>
        <p:nvSpPr>
          <p:cNvPr id="4" name="TextBox 3">
            <a:extLst>
              <a:ext uri="{FF2B5EF4-FFF2-40B4-BE49-F238E27FC236}">
                <a16:creationId xmlns:a16="http://schemas.microsoft.com/office/drawing/2014/main" id="{D6A52577-6FB5-4BA1-6CCC-861A1E325BAE}"/>
              </a:ext>
            </a:extLst>
          </p:cNvPr>
          <p:cNvSpPr txBox="1"/>
          <p:nvPr/>
        </p:nvSpPr>
        <p:spPr>
          <a:xfrm>
            <a:off x="-1" y="6550223"/>
            <a:ext cx="11128917" cy="323165"/>
          </a:xfrm>
          <a:prstGeom prst="rect">
            <a:avLst/>
          </a:prstGeom>
          <a:noFill/>
        </p:spPr>
        <p:txBody>
          <a:bodyPr wrap="square">
            <a:spAutoFit/>
          </a:bodyPr>
          <a:lstStyle/>
          <a:p>
            <a:pPr lvl="0" defTabSz="914400" fontAlgn="auto">
              <a:spcBef>
                <a:spcPts val="0"/>
              </a:spcBef>
              <a:spcAft>
                <a:spcPts val="0"/>
              </a:spcAft>
            </a:pPr>
            <a:r>
              <a:rPr lang="en-US" sz="1500" b="0" dirty="0">
                <a:solidFill>
                  <a:srgbClr val="000000"/>
                </a:solidFill>
                <a:latin typeface="Calibri"/>
                <a:ea typeface="+mn-ea"/>
                <a:cs typeface="+mn-cs"/>
              </a:rPr>
              <a:t>Courtesy of Jane Lowe Meisel, MD</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40483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F8A06-CBD5-4C57-33D5-4BCFB1FFE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DE3A3-8DC0-18B9-B321-5DFC9277F827}"/>
              </a:ext>
            </a:extLst>
          </p:cNvPr>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E102A41D-0498-26B5-05DB-556D7A30D461}"/>
              </a:ext>
            </a:extLst>
          </p:cNvPr>
          <p:cNvSpPr txBox="1">
            <a:spLocks noChangeArrowheads="1"/>
          </p:cNvSpPr>
          <p:nvPr/>
        </p:nvSpPr>
        <p:spPr bwMode="auto">
          <a:xfrm>
            <a:off x="1575812" y="1228900"/>
            <a:ext cx="4325112"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Kelly Fischer, MSN, FNP-BC</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Family Nurse Practitioner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Dana-Farber Cancer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p>
        </p:txBody>
      </p:sp>
      <p:pic>
        <p:nvPicPr>
          <p:cNvPr id="15" name="Picture 14">
            <a:extLst>
              <a:ext uri="{FF2B5EF4-FFF2-40B4-BE49-F238E27FC236}">
                <a16:creationId xmlns:a16="http://schemas.microsoft.com/office/drawing/2014/main" id="{35713BAF-CF22-22A7-051E-4917CF94C2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1228900"/>
            <a:ext cx="1261872" cy="1261872"/>
          </a:xfrm>
          <a:prstGeom prst="rect">
            <a:avLst/>
          </a:prstGeom>
        </p:spPr>
      </p:pic>
      <p:sp>
        <p:nvSpPr>
          <p:cNvPr id="14" name="Text Box 7">
            <a:extLst>
              <a:ext uri="{FF2B5EF4-FFF2-40B4-BE49-F238E27FC236}">
                <a16:creationId xmlns:a16="http://schemas.microsoft.com/office/drawing/2014/main" id="{7445CEBB-084B-2957-D087-67B9D356CBA7}"/>
              </a:ext>
            </a:extLst>
          </p:cNvPr>
          <p:cNvSpPr txBox="1">
            <a:spLocks noChangeArrowheads="1"/>
          </p:cNvSpPr>
          <p:nvPr/>
        </p:nvSpPr>
        <p:spPr bwMode="auto">
          <a:xfrm>
            <a:off x="1575812" y="4248326"/>
            <a:ext cx="4325112"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chemeClr val="tx1"/>
                </a:solidFill>
                <a:latin typeface="Calibri" panose="020F0502020204030204" pitchFamily="34" charset="0"/>
                <a:ea typeface="ＭＳ Ｐゴシック" charset="0"/>
                <a:cs typeface="Calibri" panose="020F0502020204030204" pitchFamily="34" charset="0"/>
              </a:rPr>
              <a:t>Marissa Marti-Smith, DNP, APRN, AGNP-C, AOCNP</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Nurse Practitioner</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Texas Oncology-Baylor Charles A Sammons </a:t>
            </a:r>
            <a:br>
              <a:rPr lang="en-US" sz="1600" b="0" dirty="0">
                <a:solidFill>
                  <a:schemeClr val="tx1"/>
                </a:solidFill>
                <a:latin typeface="Calibri" panose="020F0502020204030204" pitchFamily="34" charset="0"/>
                <a:ea typeface="ＭＳ Ｐゴシック" charset="0"/>
                <a:cs typeface="Calibri" panose="020F0502020204030204" pitchFamily="34" charset="0"/>
              </a:rPr>
            </a:br>
            <a:r>
              <a:rPr lang="en-US" sz="1600" b="0" dirty="0">
                <a:solidFill>
                  <a:schemeClr val="tx1"/>
                </a:solidFill>
                <a:latin typeface="Calibri" panose="020F0502020204030204" pitchFamily="34" charset="0"/>
                <a:ea typeface="ＭＳ Ｐゴシック" charset="0"/>
                <a:cs typeface="Calibri" panose="020F0502020204030204" pitchFamily="34" charset="0"/>
              </a:rPr>
              <a:t>Cancer Center</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Dallas, Texas</a:t>
            </a:r>
          </a:p>
        </p:txBody>
      </p:sp>
      <p:sp>
        <p:nvSpPr>
          <p:cNvPr id="18" name="Text Box 7">
            <a:extLst>
              <a:ext uri="{FF2B5EF4-FFF2-40B4-BE49-F238E27FC236}">
                <a16:creationId xmlns:a16="http://schemas.microsoft.com/office/drawing/2014/main" id="{4845E1BB-22B2-6724-FDF3-1E6EC4847FD0}"/>
              </a:ext>
            </a:extLst>
          </p:cNvPr>
          <p:cNvSpPr txBox="1">
            <a:spLocks noChangeArrowheads="1"/>
          </p:cNvSpPr>
          <p:nvPr/>
        </p:nvSpPr>
        <p:spPr bwMode="auto">
          <a:xfrm>
            <a:off x="7705670" y="1228900"/>
            <a:ext cx="4325112" cy="137970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Ruth M O’Regan,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Charles A Dewey Professor of Medicine and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Chair, Department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Rochester Medical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Physician-in-Chief</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Strong Memorial Hospital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Director of Education and Mentoring</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Wilmot Cancer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Rochester, New York</a:t>
            </a:r>
          </a:p>
        </p:txBody>
      </p:sp>
      <p:sp>
        <p:nvSpPr>
          <p:cNvPr id="3" name="Text Box 9">
            <a:extLst>
              <a:ext uri="{FF2B5EF4-FFF2-40B4-BE49-F238E27FC236}">
                <a16:creationId xmlns:a16="http://schemas.microsoft.com/office/drawing/2014/main" id="{5206965F-73F9-2464-7CED-E52A06AAF159}"/>
              </a:ext>
            </a:extLst>
          </p:cNvPr>
          <p:cNvSpPr txBox="1">
            <a:spLocks noChangeArrowheads="1"/>
          </p:cNvSpPr>
          <p:nvPr/>
        </p:nvSpPr>
        <p:spPr bwMode="auto">
          <a:xfrm>
            <a:off x="7673960" y="4248326"/>
            <a:ext cx="4038664"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700" dirty="0">
                <a:solidFill>
                  <a:srgbClr val="000000"/>
                </a:solidFill>
                <a:latin typeface="Calibri" pitchFamily="-72" charset="0"/>
              </a:rPr>
              <a:t>Rita Nanda, MD</a:t>
            </a:r>
          </a:p>
          <a:p>
            <a:pPr lvl="0">
              <a:spcBef>
                <a:spcPts val="0"/>
              </a:spcBef>
              <a:spcAft>
                <a:spcPts val="0"/>
              </a:spcAft>
              <a:buClr>
                <a:srgbClr val="000000"/>
              </a:buClr>
              <a:buSzPct val="100000"/>
              <a:defRPr/>
            </a:pPr>
            <a:r>
              <a:rPr lang="en-US" sz="1700" b="0" dirty="0">
                <a:solidFill>
                  <a:srgbClr val="000000"/>
                </a:solidFill>
                <a:latin typeface="Calibri" pitchFamily="-72" charset="0"/>
              </a:rPr>
              <a:t>Director, Breast Oncology</a:t>
            </a:r>
          </a:p>
          <a:p>
            <a:pPr lvl="0">
              <a:spcBef>
                <a:spcPts val="0"/>
              </a:spcBef>
              <a:spcAft>
                <a:spcPts val="0"/>
              </a:spcAft>
              <a:buClr>
                <a:srgbClr val="000000"/>
              </a:buClr>
              <a:buSzPct val="100000"/>
              <a:defRPr/>
            </a:pPr>
            <a:r>
              <a:rPr lang="en-US" sz="1700" b="0" dirty="0">
                <a:solidFill>
                  <a:srgbClr val="000000"/>
                </a:solidFill>
                <a:latin typeface="Calibri" pitchFamily="-72" charset="0"/>
              </a:rPr>
              <a:t>Associate Professor of Medicine</a:t>
            </a:r>
          </a:p>
          <a:p>
            <a:pPr lvl="0">
              <a:spcBef>
                <a:spcPts val="0"/>
              </a:spcBef>
              <a:spcAft>
                <a:spcPts val="0"/>
              </a:spcAft>
              <a:buClr>
                <a:srgbClr val="000000"/>
              </a:buClr>
              <a:buSzPct val="100000"/>
              <a:defRPr/>
            </a:pPr>
            <a:r>
              <a:rPr lang="en-US" sz="1700" b="0" dirty="0">
                <a:solidFill>
                  <a:srgbClr val="000000"/>
                </a:solidFill>
                <a:latin typeface="Calibri" pitchFamily="-72" charset="0"/>
              </a:rPr>
              <a:t>Section of Hematology/Oncology</a:t>
            </a:r>
          </a:p>
          <a:p>
            <a:pPr lvl="0">
              <a:spcBef>
                <a:spcPts val="0"/>
              </a:spcBef>
              <a:spcAft>
                <a:spcPts val="0"/>
              </a:spcAft>
              <a:buClr>
                <a:srgbClr val="000000"/>
              </a:buClr>
              <a:buSzPct val="100000"/>
              <a:defRPr/>
            </a:pPr>
            <a:r>
              <a:rPr lang="en-US" sz="1700" b="0" dirty="0">
                <a:solidFill>
                  <a:srgbClr val="000000"/>
                </a:solidFill>
                <a:latin typeface="Calibri" pitchFamily="-72" charset="0"/>
              </a:rPr>
              <a:t>The University of Chicago</a:t>
            </a:r>
          </a:p>
          <a:p>
            <a:pPr lvl="0">
              <a:spcBef>
                <a:spcPts val="0"/>
              </a:spcBef>
              <a:spcAft>
                <a:spcPts val="0"/>
              </a:spcAft>
              <a:buClr>
                <a:srgbClr val="000000"/>
              </a:buClr>
              <a:buSzPct val="100000"/>
              <a:defRPr/>
            </a:pPr>
            <a:r>
              <a:rPr lang="en-US" sz="1700" b="0" dirty="0">
                <a:solidFill>
                  <a:srgbClr val="000000"/>
                </a:solidFill>
                <a:latin typeface="Calibri" pitchFamily="-72" charset="0"/>
              </a:rPr>
              <a:t>Chicago, Illinois</a:t>
            </a:r>
          </a:p>
        </p:txBody>
      </p:sp>
      <p:pic>
        <p:nvPicPr>
          <p:cNvPr id="4" name="Picture 3">
            <a:extLst>
              <a:ext uri="{FF2B5EF4-FFF2-40B4-BE49-F238E27FC236}">
                <a16:creationId xmlns:a16="http://schemas.microsoft.com/office/drawing/2014/main" id="{BB9CEAE7-6E1A-7F60-F652-F626B388F2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321" y="4248326"/>
            <a:ext cx="1261872" cy="1261872"/>
          </a:xfrm>
          <a:prstGeom prst="rect">
            <a:avLst/>
          </a:prstGeom>
        </p:spPr>
      </p:pic>
      <p:pic>
        <p:nvPicPr>
          <p:cNvPr id="6" name="Picture 5">
            <a:extLst>
              <a:ext uri="{FF2B5EF4-FFF2-40B4-BE49-F238E27FC236}">
                <a16:creationId xmlns:a16="http://schemas.microsoft.com/office/drawing/2014/main" id="{4167DDEA-ADBB-038A-4B80-86363515E5C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4173" y="4248326"/>
            <a:ext cx="1261872" cy="1261872"/>
          </a:xfrm>
          <a:prstGeom prst="rect">
            <a:avLst/>
          </a:prstGeom>
        </p:spPr>
      </p:pic>
      <p:pic>
        <p:nvPicPr>
          <p:cNvPr id="5" name="Picture 4">
            <a:extLst>
              <a:ext uri="{FF2B5EF4-FFF2-40B4-BE49-F238E27FC236}">
                <a16:creationId xmlns:a16="http://schemas.microsoft.com/office/drawing/2014/main" id="{030D27CF-2091-FB4C-DB02-B4C5A5DB7F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84032" y="1228900"/>
            <a:ext cx="1261872" cy="1261872"/>
          </a:xfrm>
          <a:prstGeom prst="rect">
            <a:avLst/>
          </a:prstGeom>
        </p:spPr>
      </p:pic>
    </p:spTree>
    <p:custDataLst>
      <p:tags r:id="rId1"/>
    </p:custDataLst>
    <p:extLst>
      <p:ext uri="{BB962C8B-B14F-4D97-AF65-F5344CB8AC3E}">
        <p14:creationId xmlns:p14="http://schemas.microsoft.com/office/powerpoint/2010/main" val="36936678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FACCF-1FB8-BED3-0ACE-5012479F4BA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D25B552-5355-2577-B427-3A98027417CC}"/>
              </a:ext>
            </a:extLst>
          </p:cNvPr>
          <p:cNvSpPr/>
          <p:nvPr/>
        </p:nvSpPr>
        <p:spPr bwMode="auto">
          <a:xfrm>
            <a:off x="551384" y="1484784"/>
            <a:ext cx="1124712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598CF97-AEC4-8E5E-3228-6E67D6DF39D8}"/>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D6ADDC1-129C-56E6-6D33-D2EE2D5B377A}"/>
              </a:ext>
            </a:extLst>
          </p:cNvPr>
          <p:cNvSpPr>
            <a:spLocks noGrp="1"/>
          </p:cNvSpPr>
          <p:nvPr>
            <p:ph idx="1"/>
          </p:nvPr>
        </p:nvSpPr>
        <p:spPr>
          <a:xfrm>
            <a:off x="695400" y="980728"/>
            <a:ext cx="10972800" cy="4799013"/>
          </a:xfrm>
        </p:spPr>
        <p:txBody>
          <a:bodyPr/>
          <a:lstStyle/>
          <a:p>
            <a:pPr marL="0" indent="0">
              <a:spcBef>
                <a:spcPts val="1800"/>
              </a:spcBef>
              <a:spcAft>
                <a:spcPts val="0"/>
              </a:spcAft>
              <a:buNone/>
            </a:pPr>
            <a:r>
              <a:rPr lang="en-US" sz="2400" dirty="0">
                <a:solidFill>
                  <a:srgbClr val="0432FF"/>
                </a:solidFill>
              </a:rPr>
              <a:t>Introduction: </a:t>
            </a:r>
            <a:r>
              <a:rPr lang="en-US" sz="2400" dirty="0">
                <a:solidFill>
                  <a:schemeClr val="tx1"/>
                </a:solidFill>
              </a:rPr>
              <a:t>Advent of CDK4/6 Inhibitors in HR-Positive Breast Cancer (BC)</a:t>
            </a:r>
          </a:p>
          <a:p>
            <a:pPr marL="0" indent="0">
              <a:spcBef>
                <a:spcPts val="1800"/>
              </a:spcBef>
              <a:spcAft>
                <a:spcPts val="0"/>
              </a:spcAft>
              <a:buNone/>
            </a:pPr>
            <a:r>
              <a:rPr lang="en-US" sz="2400" dirty="0">
                <a:solidFill>
                  <a:schemeClr val="bg1"/>
                </a:solidFill>
              </a:rPr>
              <a:t>Module 1: Risk Assessment for Patients with HR-Positive, HER2-Negative Localized BC</a:t>
            </a:r>
          </a:p>
          <a:p>
            <a:pPr marL="0" indent="0">
              <a:spcBef>
                <a:spcPts val="1800"/>
              </a:spcBef>
              <a:spcAft>
                <a:spcPts val="0"/>
              </a:spcAft>
              <a:buNone/>
            </a:pPr>
            <a:r>
              <a:rPr lang="en-US" sz="2400" dirty="0">
                <a:solidFill>
                  <a:srgbClr val="0432FF"/>
                </a:solidFill>
              </a:rPr>
              <a:t>Module 2: </a:t>
            </a:r>
            <a:r>
              <a:rPr lang="en-US" sz="2400" dirty="0">
                <a:solidFill>
                  <a:schemeClr val="tx1"/>
                </a:solidFill>
              </a:rPr>
              <a:t>Adjuvant CDK4/6 Inhibitor Therapy</a:t>
            </a:r>
            <a:endParaRPr lang="en-US" sz="2400" dirty="0">
              <a:solidFill>
                <a:srgbClr val="0432FF"/>
              </a:solidFill>
            </a:endParaRPr>
          </a:p>
          <a:p>
            <a:pPr marL="0" indent="0">
              <a:spcBef>
                <a:spcPts val="1800"/>
              </a:spcBef>
              <a:spcAft>
                <a:spcPts val="0"/>
              </a:spcAft>
              <a:buNone/>
            </a:pPr>
            <a:r>
              <a:rPr lang="en-US" sz="2400" dirty="0">
                <a:solidFill>
                  <a:srgbClr val="0432FF"/>
                </a:solidFill>
              </a:rPr>
              <a:t>Module 3: </a:t>
            </a:r>
            <a:r>
              <a:rPr lang="en-US" sz="2400" dirty="0">
                <a:solidFill>
                  <a:schemeClr val="tx1"/>
                </a:solidFill>
              </a:rPr>
              <a:t>Practical Considerations with CDK4/6 Inhibitors</a:t>
            </a:r>
          </a:p>
          <a:p>
            <a:pPr marL="0" indent="0">
              <a:spcBef>
                <a:spcPts val="1800"/>
              </a:spcBef>
              <a:spcAft>
                <a:spcPts val="0"/>
              </a:spcAft>
              <a:buNone/>
            </a:pPr>
            <a:r>
              <a:rPr lang="en-US" sz="2400" dirty="0">
                <a:solidFill>
                  <a:srgbClr val="0432FF"/>
                </a:solidFill>
              </a:rPr>
              <a:t>Module 4: </a:t>
            </a:r>
            <a:r>
              <a:rPr lang="en-US" sz="2400" dirty="0">
                <a:solidFill>
                  <a:schemeClr val="tx1"/>
                </a:solidFill>
              </a:rPr>
              <a:t>Monitoring and Management of </a:t>
            </a:r>
            <a:r>
              <a:rPr lang="en-US" sz="2400" dirty="0" err="1">
                <a:solidFill>
                  <a:schemeClr val="tx1"/>
                </a:solidFill>
              </a:rPr>
              <a:t>Cytopenias</a:t>
            </a:r>
            <a:endParaRPr lang="en-US" sz="2400" dirty="0">
              <a:solidFill>
                <a:schemeClr val="tx1"/>
              </a:solidFill>
            </a:endParaRPr>
          </a:p>
          <a:p>
            <a:pPr marL="0" indent="0">
              <a:spcBef>
                <a:spcPts val="1800"/>
              </a:spcBef>
              <a:spcAft>
                <a:spcPts val="0"/>
              </a:spcAft>
              <a:buNone/>
            </a:pPr>
            <a:r>
              <a:rPr lang="en-US" sz="2400" dirty="0">
                <a:solidFill>
                  <a:srgbClr val="0432FF"/>
                </a:solidFill>
              </a:rPr>
              <a:t>Module 5: </a:t>
            </a:r>
            <a:r>
              <a:rPr lang="en-US" sz="2400" dirty="0">
                <a:solidFill>
                  <a:schemeClr val="tx1"/>
                </a:solidFill>
              </a:rPr>
              <a:t>CDK4/6 Inhibitors in HR-Positive Metastatic BC</a:t>
            </a:r>
          </a:p>
          <a:p>
            <a:pPr marL="0" indent="0">
              <a:spcBef>
                <a:spcPts val="1800"/>
              </a:spcBef>
              <a:spcAft>
                <a:spcPts val="0"/>
              </a:spcAft>
              <a:buNone/>
            </a:pPr>
            <a:r>
              <a:rPr lang="en-US" sz="2400" dirty="0">
                <a:solidFill>
                  <a:srgbClr val="0432FF"/>
                </a:solidFill>
              </a:rPr>
              <a:t>Module 6: </a:t>
            </a:r>
            <a:r>
              <a:rPr lang="en-US" sz="2400" dirty="0">
                <a:solidFill>
                  <a:schemeClr val="tx1"/>
                </a:solidFill>
              </a:rPr>
              <a:t>Management of Gastrointestinal Adverse Events</a:t>
            </a:r>
          </a:p>
          <a:p>
            <a:pPr marL="0" indent="0">
              <a:spcBef>
                <a:spcPts val="1800"/>
              </a:spcBef>
              <a:spcAft>
                <a:spcPts val="0"/>
              </a:spcAft>
              <a:buNone/>
            </a:pPr>
            <a:r>
              <a:rPr lang="en-US" sz="2400" dirty="0">
                <a:solidFill>
                  <a:srgbClr val="0432FF"/>
                </a:solidFill>
              </a:rPr>
              <a:t>Module 7: </a:t>
            </a:r>
            <a:r>
              <a:rPr lang="en-US" sz="2400" dirty="0">
                <a:solidFill>
                  <a:schemeClr val="tx1"/>
                </a:solidFill>
              </a:rPr>
              <a:t>CDK4/6 Inhibitors in Unique Populations</a:t>
            </a:r>
          </a:p>
          <a:p>
            <a:pPr marL="0" indent="0">
              <a:spcBef>
                <a:spcPts val="1800"/>
              </a:spcBef>
              <a:spcAft>
                <a:spcPts val="0"/>
              </a:spcAft>
              <a:buNone/>
            </a:pPr>
            <a:r>
              <a:rPr lang="en-US" sz="2400" dirty="0">
                <a:solidFill>
                  <a:srgbClr val="0432FF"/>
                </a:solidFill>
              </a:rPr>
              <a:t>Module 8: </a:t>
            </a:r>
            <a:r>
              <a:rPr lang="en-US" sz="2400" dirty="0">
                <a:solidFill>
                  <a:schemeClr val="tx1"/>
                </a:solidFill>
              </a:rPr>
              <a:t>Rarer CDK4/6 Inhibitor-Associated Toxicities</a:t>
            </a:r>
          </a:p>
          <a:p>
            <a:pPr marL="0" indent="0">
              <a:spcBef>
                <a:spcPts val="1800"/>
              </a:spcBef>
              <a:spcAft>
                <a:spcPts val="0"/>
              </a:spcAft>
              <a:buNone/>
            </a:pPr>
            <a:endParaRPr lang="en-US" sz="2400" dirty="0">
              <a:solidFill>
                <a:schemeClr val="tx1"/>
              </a:solidFill>
            </a:endParaRPr>
          </a:p>
        </p:txBody>
      </p:sp>
    </p:spTree>
    <p:extLst>
      <p:ext uri="{BB962C8B-B14F-4D97-AF65-F5344CB8AC3E}">
        <p14:creationId xmlns:p14="http://schemas.microsoft.com/office/powerpoint/2010/main" val="15934926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618" y="1660429"/>
            <a:ext cx="10046491" cy="1968924"/>
          </a:xfrm>
        </p:spPr>
        <p:txBody>
          <a:bodyPr anchor="t">
            <a:noAutofit/>
          </a:bodyPr>
          <a:lstStyle/>
          <a:p>
            <a:pPr fontAlgn="auto">
              <a:spcAft>
                <a:spcPts val="0"/>
              </a:spcAft>
              <a:defRPr/>
            </a:pPr>
            <a:r>
              <a:rPr lang="en-US" sz="3200" b="1" dirty="0"/>
              <a:t>Risk Assessment for Patients with HR+/HER2-</a:t>
            </a:r>
            <a:br>
              <a:rPr lang="en-US" sz="3200" b="1" dirty="0"/>
            </a:br>
            <a:r>
              <a:rPr lang="en-US" sz="3200" b="1" dirty="0"/>
              <a:t>Early Breast Cancer (BC): Rationale for CDK4/6 Inhibitors in Those at High Risk for Recurrence</a:t>
            </a:r>
            <a:endParaRPr lang="en-US" sz="3200" b="1" dirty="0">
              <a:latin typeface="Aptos" panose="020B0004020202020204" pitchFamily="34" charset="0"/>
              <a:cs typeface="Arial" panose="020B0604020202020204" pitchFamily="34" charset="0"/>
            </a:endParaRPr>
          </a:p>
        </p:txBody>
      </p:sp>
      <p:sp>
        <p:nvSpPr>
          <p:cNvPr id="5" name="Title 1"/>
          <p:cNvSpPr txBox="1">
            <a:spLocks/>
          </p:cNvSpPr>
          <p:nvPr/>
        </p:nvSpPr>
        <p:spPr>
          <a:xfrm>
            <a:off x="2071610" y="3767893"/>
            <a:ext cx="10046491" cy="2386332"/>
          </a:xfrm>
          <a:prstGeom prst="rect">
            <a:avLst/>
          </a:prstGeom>
        </p:spPr>
        <p:txBody>
          <a:bodyPr lIns="274320" anchor="t">
            <a:normAutofit/>
          </a:bodyPr>
          <a:lstStyle>
            <a:lvl1pPr algn="l" rtl="0" fontAlgn="base">
              <a:lnSpc>
                <a:spcPct val="100000"/>
              </a:lnSpc>
              <a:spcBef>
                <a:spcPct val="0"/>
              </a:spcBef>
              <a:spcAft>
                <a:spcPct val="0"/>
              </a:spcAft>
              <a:defRPr sz="4000" b="0" i="0" kern="1200" spc="-100" baseline="0">
                <a:solidFill>
                  <a:srgbClr val="800000"/>
                </a:solidFill>
                <a:latin typeface="Arial" charset="0"/>
                <a:ea typeface="Arial" charset="0"/>
                <a:cs typeface="Arial" charset="0"/>
              </a:defRPr>
            </a:lvl1pPr>
            <a:lvl2pPr algn="l" rtl="0" fontAlgn="base">
              <a:lnSpc>
                <a:spcPct val="90000"/>
              </a:lnSpc>
              <a:spcBef>
                <a:spcPct val="0"/>
              </a:spcBef>
              <a:spcAft>
                <a:spcPct val="0"/>
              </a:spcAft>
              <a:defRPr sz="3600" b="1">
                <a:solidFill>
                  <a:srgbClr val="800000"/>
                </a:solidFill>
                <a:latin typeface="Arial" charset="0"/>
                <a:cs typeface="Arial" charset="0"/>
              </a:defRPr>
            </a:lvl2pPr>
            <a:lvl3pPr algn="l" rtl="0" fontAlgn="base">
              <a:lnSpc>
                <a:spcPct val="90000"/>
              </a:lnSpc>
              <a:spcBef>
                <a:spcPct val="0"/>
              </a:spcBef>
              <a:spcAft>
                <a:spcPct val="0"/>
              </a:spcAft>
              <a:defRPr sz="3600" b="1">
                <a:solidFill>
                  <a:srgbClr val="800000"/>
                </a:solidFill>
                <a:latin typeface="Arial" charset="0"/>
                <a:cs typeface="Arial" charset="0"/>
              </a:defRPr>
            </a:lvl3pPr>
            <a:lvl4pPr algn="l" rtl="0" fontAlgn="base">
              <a:lnSpc>
                <a:spcPct val="90000"/>
              </a:lnSpc>
              <a:spcBef>
                <a:spcPct val="0"/>
              </a:spcBef>
              <a:spcAft>
                <a:spcPct val="0"/>
              </a:spcAft>
              <a:defRPr sz="3600" b="1">
                <a:solidFill>
                  <a:srgbClr val="800000"/>
                </a:solidFill>
                <a:latin typeface="Arial" charset="0"/>
                <a:cs typeface="Arial" charset="0"/>
              </a:defRPr>
            </a:lvl4pPr>
            <a:lvl5pPr algn="l" rtl="0" fontAlgn="base">
              <a:lnSpc>
                <a:spcPct val="90000"/>
              </a:lnSpc>
              <a:spcBef>
                <a:spcPct val="0"/>
              </a:spcBef>
              <a:spcAft>
                <a:spcPct val="0"/>
              </a:spcAft>
              <a:defRPr sz="3600" b="1">
                <a:solidFill>
                  <a:srgbClr val="800000"/>
                </a:solidFill>
                <a:latin typeface="Arial" charset="0"/>
                <a:cs typeface="Arial" charset="0"/>
              </a:defRPr>
            </a:lvl5pPr>
            <a:lvl6pPr marL="457200" algn="l" rtl="0" fontAlgn="base">
              <a:lnSpc>
                <a:spcPct val="90000"/>
              </a:lnSpc>
              <a:spcBef>
                <a:spcPct val="0"/>
              </a:spcBef>
              <a:spcAft>
                <a:spcPct val="0"/>
              </a:spcAft>
              <a:defRPr sz="3600" b="1">
                <a:solidFill>
                  <a:srgbClr val="800000"/>
                </a:solidFill>
                <a:latin typeface="Arial" charset="0"/>
                <a:cs typeface="Arial" charset="0"/>
              </a:defRPr>
            </a:lvl6pPr>
            <a:lvl7pPr marL="914400" algn="l" rtl="0" fontAlgn="base">
              <a:lnSpc>
                <a:spcPct val="90000"/>
              </a:lnSpc>
              <a:spcBef>
                <a:spcPct val="0"/>
              </a:spcBef>
              <a:spcAft>
                <a:spcPct val="0"/>
              </a:spcAft>
              <a:defRPr sz="3600" b="1">
                <a:solidFill>
                  <a:srgbClr val="800000"/>
                </a:solidFill>
                <a:latin typeface="Arial" charset="0"/>
                <a:cs typeface="Arial" charset="0"/>
              </a:defRPr>
            </a:lvl7pPr>
            <a:lvl8pPr marL="1371600" algn="l" rtl="0" fontAlgn="base">
              <a:lnSpc>
                <a:spcPct val="90000"/>
              </a:lnSpc>
              <a:spcBef>
                <a:spcPct val="0"/>
              </a:spcBef>
              <a:spcAft>
                <a:spcPct val="0"/>
              </a:spcAft>
              <a:defRPr sz="3600" b="1">
                <a:solidFill>
                  <a:srgbClr val="800000"/>
                </a:solidFill>
                <a:latin typeface="Arial" charset="0"/>
                <a:cs typeface="Arial" charset="0"/>
              </a:defRPr>
            </a:lvl8pPr>
            <a:lvl9pPr marL="1828800" algn="l" rtl="0" fontAlgn="base">
              <a:lnSpc>
                <a:spcPct val="90000"/>
              </a:lnSpc>
              <a:spcBef>
                <a:spcPct val="0"/>
              </a:spcBef>
              <a:spcAft>
                <a:spcPct val="0"/>
              </a:spcAft>
              <a:defRPr sz="3600" b="1">
                <a:solidFill>
                  <a:srgbClr val="800000"/>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rPr>
              <a:t>Rita Nanda, M.D.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rPr>
              <a:t>RTP Satellite Symposium at ONS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a:ln>
                  <a:noFill/>
                </a:ln>
                <a:solidFill>
                  <a:srgbClr val="000000">
                    <a:lumMod val="90000"/>
                    <a:lumOff val="10000"/>
                  </a:srgbClr>
                </a:solidFill>
                <a:effectLst/>
                <a:uLnTx/>
                <a:uFillTx/>
                <a:latin typeface="Aptos" panose="020B0004020202020204" pitchFamily="34" charset="0"/>
                <a:cs typeface="Arial" panose="020B0604020202020204" pitchFamily="34" charset="0"/>
              </a:rPr>
              <a:t>May 16</a:t>
            </a:r>
            <a:r>
              <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rPr>
              <a:t>, 2026</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9323886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5F3-66B8-FAC0-2789-42367D5AA43E}"/>
              </a:ext>
            </a:extLst>
          </p:cNvPr>
          <p:cNvSpPr>
            <a:spLocks noGrp="1"/>
          </p:cNvSpPr>
          <p:nvPr>
            <p:ph type="title"/>
          </p:nvPr>
        </p:nvSpPr>
        <p:spPr>
          <a:xfrm>
            <a:off x="838198" y="105352"/>
            <a:ext cx="10515600" cy="1325563"/>
          </a:xfrm>
        </p:spPr>
        <p:txBody>
          <a:bodyPr>
            <a:normAutofit/>
          </a:bodyPr>
          <a:lstStyle/>
          <a:p>
            <a:pPr algn="ctr"/>
            <a:r>
              <a:rPr lang="en-US" sz="3600" dirty="0"/>
              <a:t>Clinicopathologic Factors Impacting Risk of Recurrence in HR+/HER2- Early-Stage Breast Cancer</a:t>
            </a:r>
          </a:p>
        </p:txBody>
      </p:sp>
      <p:sp>
        <p:nvSpPr>
          <p:cNvPr id="3" name="Content Placeholder 2">
            <a:extLst>
              <a:ext uri="{FF2B5EF4-FFF2-40B4-BE49-F238E27FC236}">
                <a16:creationId xmlns:a16="http://schemas.microsoft.com/office/drawing/2014/main" id="{D81005A1-C178-8C5A-8432-C72DDEF42EB8}"/>
              </a:ext>
            </a:extLst>
          </p:cNvPr>
          <p:cNvSpPr>
            <a:spLocks noGrp="1"/>
          </p:cNvSpPr>
          <p:nvPr>
            <p:ph idx="1"/>
          </p:nvPr>
        </p:nvSpPr>
        <p:spPr>
          <a:xfrm>
            <a:off x="642256" y="1638589"/>
            <a:ext cx="10907485" cy="4351338"/>
          </a:xfrm>
        </p:spPr>
        <p:txBody>
          <a:bodyPr>
            <a:normAutofit fontScale="92500" lnSpcReduction="20000"/>
          </a:bodyPr>
          <a:lstStyle/>
          <a:p>
            <a:r>
              <a:rPr lang="en-US" dirty="0"/>
              <a:t>Size, node status, grade/Ki-67, ER/PR expression level, LVI</a:t>
            </a:r>
          </a:p>
          <a:p>
            <a:r>
              <a:rPr lang="en-US" dirty="0"/>
              <a:t>Genomic assay results</a:t>
            </a:r>
          </a:p>
          <a:p>
            <a:pPr lvl="1"/>
            <a:r>
              <a:rPr lang="en-US" dirty="0"/>
              <a:t>Oncotype Dx, MammaPrint, Breast Cancer Index</a:t>
            </a:r>
          </a:p>
          <a:p>
            <a:r>
              <a:rPr lang="en-US" dirty="0"/>
              <a:t>Response to NAT</a:t>
            </a:r>
          </a:p>
          <a:p>
            <a:r>
              <a:rPr lang="en-US" dirty="0"/>
              <a:t>Age, menopausal status</a:t>
            </a:r>
          </a:p>
          <a:p>
            <a:r>
              <a:rPr lang="en-US" dirty="0"/>
              <a:t>Type of treatment</a:t>
            </a:r>
          </a:p>
          <a:p>
            <a:pPr lvl="1"/>
            <a:r>
              <a:rPr lang="en-US" dirty="0"/>
              <a:t>+/-chemo, AI vs tam, +/- OS, 5yrs vs extended, +/-CDK4/6i</a:t>
            </a:r>
          </a:p>
          <a:p>
            <a:r>
              <a:rPr lang="en-US" dirty="0"/>
              <a:t>Duration of ET</a:t>
            </a:r>
          </a:p>
          <a:p>
            <a:pPr lvl="1"/>
            <a:r>
              <a:rPr lang="en-US" dirty="0"/>
              <a:t>5 yrs vs extended</a:t>
            </a:r>
          </a:p>
          <a:p>
            <a:r>
              <a:rPr lang="en-US" dirty="0"/>
              <a:t>Adherence to ET</a:t>
            </a:r>
          </a:p>
          <a:p>
            <a:pPr lvl="1"/>
            <a:r>
              <a:rPr lang="en-US" dirty="0"/>
              <a:t>Up to 40% non-adherent; higher rates in young women and Black women</a:t>
            </a:r>
          </a:p>
          <a:p>
            <a:endParaRPr lang="en-US" dirty="0"/>
          </a:p>
        </p:txBody>
      </p:sp>
    </p:spTree>
    <p:extLst>
      <p:ext uri="{BB962C8B-B14F-4D97-AF65-F5344CB8AC3E}">
        <p14:creationId xmlns:p14="http://schemas.microsoft.com/office/powerpoint/2010/main" val="41817921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D523-897B-114C-8BB9-BF076908FFC4}"/>
              </a:ext>
            </a:extLst>
          </p:cNvPr>
          <p:cNvSpPr>
            <a:spLocks noGrp="1"/>
          </p:cNvSpPr>
          <p:nvPr>
            <p:ph type="title"/>
          </p:nvPr>
        </p:nvSpPr>
        <p:spPr>
          <a:xfrm>
            <a:off x="838199" y="284022"/>
            <a:ext cx="10515600" cy="914400"/>
          </a:xfrm>
        </p:spPr>
        <p:txBody>
          <a:bodyPr>
            <a:normAutofit/>
          </a:bodyPr>
          <a:lstStyle/>
          <a:p>
            <a:pPr algn="ctr"/>
            <a:r>
              <a:rPr lang="en-US" sz="3600" dirty="0"/>
              <a:t>Summary of Longterm Outcomes by Treatment</a:t>
            </a:r>
          </a:p>
        </p:txBody>
      </p:sp>
      <p:graphicFrame>
        <p:nvGraphicFramePr>
          <p:cNvPr id="7" name="Table 6">
            <a:extLst>
              <a:ext uri="{FF2B5EF4-FFF2-40B4-BE49-F238E27FC236}">
                <a16:creationId xmlns:a16="http://schemas.microsoft.com/office/drawing/2014/main" id="{7A52572B-60BF-C334-2126-06A44A52305C}"/>
              </a:ext>
            </a:extLst>
          </p:cNvPr>
          <p:cNvGraphicFramePr>
            <a:graphicFrameLocks noGrp="1"/>
          </p:cNvGraphicFramePr>
          <p:nvPr/>
        </p:nvGraphicFramePr>
        <p:xfrm>
          <a:off x="744310" y="1542359"/>
          <a:ext cx="10703377" cy="4155052"/>
        </p:xfrm>
        <a:graphic>
          <a:graphicData uri="http://schemas.openxmlformats.org/drawingml/2006/table">
            <a:tbl>
              <a:tblPr/>
              <a:tblGrid>
                <a:gridCol w="2438400">
                  <a:extLst>
                    <a:ext uri="{9D8B030D-6E8A-4147-A177-3AD203B41FA5}">
                      <a16:colId xmlns:a16="http://schemas.microsoft.com/office/drawing/2014/main" val="2572175192"/>
                    </a:ext>
                  </a:extLst>
                </a:gridCol>
                <a:gridCol w="2307771">
                  <a:extLst>
                    <a:ext uri="{9D8B030D-6E8A-4147-A177-3AD203B41FA5}">
                      <a16:colId xmlns:a16="http://schemas.microsoft.com/office/drawing/2014/main" val="421743075"/>
                    </a:ext>
                  </a:extLst>
                </a:gridCol>
                <a:gridCol w="3921596">
                  <a:extLst>
                    <a:ext uri="{9D8B030D-6E8A-4147-A177-3AD203B41FA5}">
                      <a16:colId xmlns:a16="http://schemas.microsoft.com/office/drawing/2014/main" val="4087720662"/>
                    </a:ext>
                  </a:extLst>
                </a:gridCol>
                <a:gridCol w="2035610">
                  <a:extLst>
                    <a:ext uri="{9D8B030D-6E8A-4147-A177-3AD203B41FA5}">
                      <a16:colId xmlns:a16="http://schemas.microsoft.com/office/drawing/2014/main" val="2511984102"/>
                    </a:ext>
                  </a:extLst>
                </a:gridCol>
              </a:tblGrid>
              <a:tr h="506795">
                <a:tc>
                  <a:txBody>
                    <a:bodyPr/>
                    <a:lstStyle/>
                    <a:p>
                      <a:pPr algn="ctr">
                        <a:buNone/>
                      </a:pPr>
                      <a:r>
                        <a:rPr lang="en-US" sz="1600" b="1" dirty="0"/>
                        <a:t>Population</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buNone/>
                      </a:pPr>
                      <a:r>
                        <a:rPr lang="en-US" sz="1600" b="1" dirty="0"/>
                        <a:t>Treatment</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buNone/>
                      </a:pPr>
                      <a:r>
                        <a:rPr lang="en-US" sz="1600" b="1" dirty="0"/>
                        <a:t>Key Outcome</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tc>
                  <a:txBody>
                    <a:bodyPr/>
                    <a:lstStyle/>
                    <a:p>
                      <a:pPr algn="ctr">
                        <a:buNone/>
                      </a:pPr>
                      <a:r>
                        <a:rPr lang="en-US" sz="1600" b="1" dirty="0"/>
                        <a:t>References</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5000"/>
                        <a:lumOff val="75000"/>
                      </a:schemeClr>
                    </a:solidFill>
                  </a:tcPr>
                </a:tc>
                <a:extLst>
                  <a:ext uri="{0D108BD9-81ED-4DB2-BD59-A6C34878D82A}">
                    <a16:rowId xmlns:a16="http://schemas.microsoft.com/office/drawing/2014/main" val="2884727016"/>
                  </a:ext>
                </a:extLst>
              </a:tr>
              <a:tr h="506795">
                <a:tc>
                  <a:txBody>
                    <a:bodyPr/>
                    <a:lstStyle/>
                    <a:p>
                      <a:pPr>
                        <a:buNone/>
                      </a:pPr>
                      <a:r>
                        <a:rPr lang="en-US" sz="1600"/>
                        <a:t>T1N0 (EBCTCG)</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buNone/>
                      </a:pPr>
                      <a:r>
                        <a:rPr lang="en-US" sz="1600" dirty="0"/>
                        <a:t>5 yr ET</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buNone/>
                      </a:pPr>
                      <a:r>
                        <a:rPr lang="en-US" sz="1600" dirty="0"/>
                        <a:t>20-yr distant recurrence: ~13%</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algn="l">
                        <a:buNone/>
                      </a:pPr>
                      <a:r>
                        <a:rPr lang="en-US" sz="1600" dirty="0"/>
                        <a:t>Pan et al, NEJM 2017</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45746527"/>
                  </a:ext>
                </a:extLst>
              </a:tr>
              <a:tr h="506795">
                <a:tc>
                  <a:txBody>
                    <a:bodyPr/>
                    <a:lstStyle/>
                    <a:p>
                      <a:pPr>
                        <a:buNone/>
                      </a:pPr>
                      <a:r>
                        <a:rPr lang="en-US" sz="1600"/>
                        <a:t>T2N4–9 (EBCTCG)</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buNone/>
                      </a:pPr>
                      <a:r>
                        <a:rPr lang="en-US" sz="1600" dirty="0"/>
                        <a:t>5 yr ET</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buNone/>
                      </a:pPr>
                      <a:r>
                        <a:rPr lang="en-US" sz="1600" dirty="0"/>
                        <a:t>20-yr distant recurrence: ~41%</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algn="l">
                        <a:buNone/>
                      </a:pPr>
                      <a:endParaRPr lang="en-US" sz="1300"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90355862"/>
                  </a:ext>
                </a:extLst>
              </a:tr>
              <a:tr h="506795">
                <a:tc>
                  <a:txBody>
                    <a:bodyPr/>
                    <a:lstStyle/>
                    <a:p>
                      <a:pPr>
                        <a:buNone/>
                      </a:pPr>
                      <a:r>
                        <a:rPr lang="en-US" sz="1600" dirty="0"/>
                        <a:t>Node-negative, RS 0–10</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buNone/>
                      </a:pPr>
                      <a:r>
                        <a:rPr lang="en-US" sz="1600" dirty="0"/>
                        <a:t>ET alone</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buNone/>
                      </a:pPr>
                      <a:r>
                        <a:rPr lang="en-US" sz="1600" dirty="0"/>
                        <a:t>12-yr distant recurrence-free: </a:t>
                      </a:r>
                      <a:r>
                        <a:rPr lang="en-US" sz="1600" b="1" dirty="0">
                          <a:solidFill>
                            <a:schemeClr val="tx1"/>
                          </a:solidFill>
                        </a:rPr>
                        <a:t>93.2%</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rowSpan="2">
                  <a:txBody>
                    <a:bodyPr/>
                    <a:lstStyle/>
                    <a:p>
                      <a:pPr algn="l">
                        <a:buNone/>
                      </a:pPr>
                      <a:r>
                        <a:rPr lang="en-US" sz="1600" dirty="0"/>
                        <a:t>Sparano et al, NEJM 2024</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68477164"/>
                  </a:ext>
                </a:extLst>
              </a:tr>
              <a:tr h="506795">
                <a:tc>
                  <a:txBody>
                    <a:bodyPr/>
                    <a:lstStyle/>
                    <a:p>
                      <a:pPr>
                        <a:buNone/>
                      </a:pPr>
                      <a:r>
                        <a:rPr lang="en-US" sz="1600"/>
                        <a:t>Node-negative, RS 11–25</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buNone/>
                      </a:pPr>
                      <a:r>
                        <a:rPr lang="en-US" sz="1600" dirty="0"/>
                        <a:t>ET alone vs. </a:t>
                      </a:r>
                      <a:r>
                        <a:rPr lang="en-US" sz="1600" dirty="0" err="1"/>
                        <a:t>Chemo+ET</a:t>
                      </a:r>
                      <a:endParaRPr lang="en-US" sz="1600"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buNone/>
                      </a:pPr>
                      <a:r>
                        <a:rPr lang="en-US" sz="1600" dirty="0"/>
                        <a:t>1% difference at 12 yr (all endpoints)</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vMerge="1">
                  <a:txBody>
                    <a:bodyPr/>
                    <a:lstStyle/>
                    <a:p>
                      <a:endParaRPr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02329612"/>
                  </a:ext>
                </a:extLst>
              </a:tr>
              <a:tr h="607487">
                <a:tc>
                  <a:txBody>
                    <a:bodyPr/>
                    <a:lstStyle/>
                    <a:p>
                      <a:pPr>
                        <a:buNone/>
                      </a:pPr>
                      <a:r>
                        <a:rPr lang="en-US" sz="1600"/>
                        <a:t>Node-negative, RS 26–100</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buNone/>
                      </a:pPr>
                      <a:r>
                        <a:rPr lang="en-US" sz="1600" dirty="0" err="1"/>
                        <a:t>Chemo+ET</a:t>
                      </a:r>
                      <a:endParaRPr lang="en-US" sz="1600"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buNone/>
                      </a:pPr>
                      <a:r>
                        <a:rPr lang="en-US" sz="1600" dirty="0"/>
                        <a:t>5-yr freedom from distant recurrence: </a:t>
                      </a:r>
                      <a:r>
                        <a:rPr lang="en-US" sz="1600" b="1" dirty="0"/>
                        <a:t>93%</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l">
                        <a:buNone/>
                      </a:pPr>
                      <a:r>
                        <a:rPr lang="en-US" sz="1600" dirty="0"/>
                        <a:t>Sparano et al, JAMA </a:t>
                      </a:r>
                      <a:r>
                        <a:rPr lang="en-US" sz="1600" dirty="0" err="1"/>
                        <a:t>Onc</a:t>
                      </a:r>
                      <a:r>
                        <a:rPr lang="en-US" sz="1600" dirty="0"/>
                        <a:t> 2020</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668471140"/>
                  </a:ext>
                </a:extLst>
              </a:tr>
              <a:tr h="506795">
                <a:tc rowSpan="2">
                  <a:txBody>
                    <a:bodyPr/>
                    <a:lstStyle/>
                    <a:p>
                      <a:pPr>
                        <a:buNone/>
                      </a:pPr>
                      <a:r>
                        <a:rPr lang="en-US" sz="1600" dirty="0"/>
                        <a:t>Premenopausal (SOFT)</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buNone/>
                      </a:pPr>
                      <a:r>
                        <a:rPr lang="en-US" sz="1600"/>
                        <a:t>Exemestane + OFS</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buNone/>
                      </a:pPr>
                      <a:r>
                        <a:rPr lang="en-US" sz="1600" dirty="0"/>
                        <a:t>15-yr DFS: 73.5%</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l">
                        <a:buNone/>
                      </a:pPr>
                      <a:r>
                        <a:rPr lang="en-US" sz="1600" dirty="0"/>
                        <a:t>Francis et al, JCO 2025</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14037314"/>
                  </a:ext>
                </a:extLst>
              </a:tr>
              <a:tr h="506795">
                <a:tc vMerge="1">
                  <a:txBody>
                    <a:bodyPr/>
                    <a:lstStyle/>
                    <a:p>
                      <a:endParaRPr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buNone/>
                      </a:pPr>
                      <a:r>
                        <a:rPr lang="en-US" sz="1600" dirty="0"/>
                        <a:t>Tamoxifen alone</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buNone/>
                      </a:pPr>
                      <a:r>
                        <a:rPr lang="en-US" sz="1600" dirty="0"/>
                        <a:t>15-yr DFS: 67.0%</a:t>
                      </a:r>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endParaRPr dirty="0"/>
                    </a:p>
                  </a:txBody>
                  <a:tcPr marL="63990" marR="63990" marT="31995" marB="31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54730482"/>
                  </a:ext>
                </a:extLst>
              </a:tr>
            </a:tbl>
          </a:graphicData>
        </a:graphic>
      </p:graphicFrame>
    </p:spTree>
    <p:extLst>
      <p:ext uri="{BB962C8B-B14F-4D97-AF65-F5344CB8AC3E}">
        <p14:creationId xmlns:p14="http://schemas.microsoft.com/office/powerpoint/2010/main" val="23984745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4E559-D5A1-F0C4-FDC3-19657A6D65CF}"/>
              </a:ext>
            </a:extLst>
          </p:cNvPr>
          <p:cNvSpPr>
            <a:spLocks noGrp="1"/>
          </p:cNvSpPr>
          <p:nvPr>
            <p:ph type="title"/>
          </p:nvPr>
        </p:nvSpPr>
        <p:spPr>
          <a:xfrm>
            <a:off x="838200" y="159543"/>
            <a:ext cx="10515600" cy="983457"/>
          </a:xfrm>
        </p:spPr>
        <p:txBody>
          <a:bodyPr>
            <a:normAutofit/>
          </a:bodyPr>
          <a:lstStyle/>
          <a:p>
            <a:pPr algn="ctr"/>
            <a:r>
              <a:rPr lang="en-US" sz="3200" dirty="0"/>
              <a:t>Mechanism of Action of CDK4/6 Inhibitors and </a:t>
            </a:r>
            <a:br>
              <a:rPr lang="en-US" sz="3200" dirty="0"/>
            </a:br>
            <a:r>
              <a:rPr lang="en-US" sz="3200" dirty="0"/>
              <a:t>Rationale for Adding CDK4/6i to ET</a:t>
            </a:r>
          </a:p>
        </p:txBody>
      </p:sp>
      <p:sp>
        <p:nvSpPr>
          <p:cNvPr id="4" name="Content Placeholder 3">
            <a:extLst>
              <a:ext uri="{FF2B5EF4-FFF2-40B4-BE49-F238E27FC236}">
                <a16:creationId xmlns:a16="http://schemas.microsoft.com/office/drawing/2014/main" id="{9D9351CE-F459-10C5-8D19-2ACBEBE0147B}"/>
              </a:ext>
            </a:extLst>
          </p:cNvPr>
          <p:cNvSpPr>
            <a:spLocks noGrp="1"/>
          </p:cNvSpPr>
          <p:nvPr>
            <p:ph sz="half" idx="1"/>
          </p:nvPr>
        </p:nvSpPr>
        <p:spPr>
          <a:xfrm>
            <a:off x="838200" y="1310933"/>
            <a:ext cx="5181600" cy="5032375"/>
          </a:xfrm>
        </p:spPr>
        <p:txBody>
          <a:bodyPr>
            <a:normAutofit/>
          </a:bodyPr>
          <a:lstStyle/>
          <a:p>
            <a:r>
              <a:rPr lang="en-US" sz="2400" dirty="0"/>
              <a:t>Estrogen → turns the ignition key (cyclin D1) → starts the engine (CDK4/6) → releases the brake (Rb) → cell divides</a:t>
            </a:r>
          </a:p>
          <a:p>
            <a:r>
              <a:rPr lang="en-US" sz="2400" dirty="0"/>
              <a:t>Cancer cells can develop resistance to ET by making more cyclin D1</a:t>
            </a:r>
          </a:p>
          <a:p>
            <a:pPr marL="0" indent="0">
              <a:buNone/>
            </a:pPr>
            <a:endParaRPr lang="en-US" sz="2400" dirty="0"/>
          </a:p>
          <a:p>
            <a:r>
              <a:rPr lang="en-US" sz="2400" dirty="0"/>
              <a:t>ET turns off the fuel supply (estrogen/ER → cyclin D1)</a:t>
            </a:r>
          </a:p>
          <a:p>
            <a:r>
              <a:rPr lang="en-US" sz="2400" dirty="0"/>
              <a:t>CDK4/6 inhibitors shut down the engine (CDK4/6 → Rb)</a:t>
            </a:r>
          </a:p>
          <a:p>
            <a:endParaRPr lang="en-US" dirty="0"/>
          </a:p>
        </p:txBody>
      </p:sp>
      <p:pic>
        <p:nvPicPr>
          <p:cNvPr id="4098" name="Picture 2">
            <a:extLst>
              <a:ext uri="{FF2B5EF4-FFF2-40B4-BE49-F238E27FC236}">
                <a16:creationId xmlns:a16="http://schemas.microsoft.com/office/drawing/2014/main" id="{ABD8DA60-5D96-675F-211D-4C337F60207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019800" y="1310933"/>
            <a:ext cx="5688974" cy="53461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01C8950-99D7-D770-6BE1-4EA6FEEF452D}"/>
              </a:ext>
            </a:extLst>
          </p:cNvPr>
          <p:cNvSpPr txBox="1"/>
          <p:nvPr/>
        </p:nvSpPr>
        <p:spPr>
          <a:xfrm>
            <a:off x="897466" y="6349332"/>
            <a:ext cx="21353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Burstein et al, NEJM 2020</a:t>
            </a:r>
          </a:p>
        </p:txBody>
      </p:sp>
    </p:spTree>
    <p:extLst>
      <p:ext uri="{BB962C8B-B14F-4D97-AF65-F5344CB8AC3E}">
        <p14:creationId xmlns:p14="http://schemas.microsoft.com/office/powerpoint/2010/main" val="4022647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9FFD-1D44-9580-7EAC-5A401E8B865F}"/>
              </a:ext>
            </a:extLst>
          </p:cNvPr>
          <p:cNvSpPr>
            <a:spLocks noGrp="1"/>
          </p:cNvSpPr>
          <p:nvPr>
            <p:ph type="title"/>
          </p:nvPr>
        </p:nvSpPr>
        <p:spPr>
          <a:xfrm>
            <a:off x="838200" y="231669"/>
            <a:ext cx="10515600" cy="636361"/>
          </a:xfrm>
        </p:spPr>
        <p:txBody>
          <a:bodyPr>
            <a:normAutofit/>
          </a:bodyPr>
          <a:lstStyle/>
          <a:p>
            <a:pPr algn="ctr"/>
            <a:r>
              <a:rPr lang="en-US" sz="3600" dirty="0"/>
              <a:t>Adjuvant CDK4/6 Inhibitors</a:t>
            </a:r>
          </a:p>
        </p:txBody>
      </p:sp>
      <p:graphicFrame>
        <p:nvGraphicFramePr>
          <p:cNvPr id="4" name="Table 3">
            <a:extLst>
              <a:ext uri="{FF2B5EF4-FFF2-40B4-BE49-F238E27FC236}">
                <a16:creationId xmlns:a16="http://schemas.microsoft.com/office/drawing/2014/main" id="{611EC056-E20A-DA22-E9FC-E19360BBE6C1}"/>
              </a:ext>
            </a:extLst>
          </p:cNvPr>
          <p:cNvGraphicFramePr>
            <a:graphicFrameLocks noGrp="1"/>
          </p:cNvGraphicFramePr>
          <p:nvPr/>
        </p:nvGraphicFramePr>
        <p:xfrm>
          <a:off x="897466" y="1068616"/>
          <a:ext cx="10397067" cy="4911270"/>
        </p:xfrm>
        <a:graphic>
          <a:graphicData uri="http://schemas.openxmlformats.org/drawingml/2006/table">
            <a:tbl>
              <a:tblPr/>
              <a:tblGrid>
                <a:gridCol w="2167467">
                  <a:extLst>
                    <a:ext uri="{9D8B030D-6E8A-4147-A177-3AD203B41FA5}">
                      <a16:colId xmlns:a16="http://schemas.microsoft.com/office/drawing/2014/main" val="2741750446"/>
                    </a:ext>
                  </a:extLst>
                </a:gridCol>
                <a:gridCol w="4114800">
                  <a:extLst>
                    <a:ext uri="{9D8B030D-6E8A-4147-A177-3AD203B41FA5}">
                      <a16:colId xmlns:a16="http://schemas.microsoft.com/office/drawing/2014/main" val="1387187244"/>
                    </a:ext>
                  </a:extLst>
                </a:gridCol>
                <a:gridCol w="4114800">
                  <a:extLst>
                    <a:ext uri="{9D8B030D-6E8A-4147-A177-3AD203B41FA5}">
                      <a16:colId xmlns:a16="http://schemas.microsoft.com/office/drawing/2014/main" val="2519940690"/>
                    </a:ext>
                  </a:extLst>
                </a:gridCol>
              </a:tblGrid>
              <a:tr h="0">
                <a:tc>
                  <a:txBody>
                    <a:bodyPr/>
                    <a:lstStyle/>
                    <a:p>
                      <a:pPr algn="l">
                        <a:buNone/>
                      </a:pPr>
                      <a:r>
                        <a:rPr lang="en-US" sz="1600" b="1" dirty="0"/>
                        <a:t>Trial</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b="1" dirty="0" err="1"/>
                        <a:t>monarchE</a:t>
                      </a:r>
                      <a:r>
                        <a:rPr lang="en-US" sz="1600" b="1" dirty="0"/>
                        <a:t> </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1600" b="1" dirty="0"/>
                        <a:t>NATALEE </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5036338"/>
                  </a:ext>
                </a:extLst>
              </a:tr>
              <a:tr h="0">
                <a:tc>
                  <a:txBody>
                    <a:bodyPr/>
                    <a:lstStyle/>
                    <a:p>
                      <a:pPr algn="l">
                        <a:buNone/>
                      </a:pPr>
                      <a:r>
                        <a:rPr lang="en-US" sz="1600" b="1" dirty="0"/>
                        <a:t>Drug </a:t>
                      </a:r>
                      <a:endParaRPr lang="en-US" sz="1600" dirty="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b="1" dirty="0">
                          <a:solidFill>
                            <a:srgbClr val="C00000"/>
                          </a:solidFill>
                        </a:rPr>
                        <a:t>Abemaciclib </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b="1" dirty="0">
                          <a:solidFill>
                            <a:srgbClr val="C00000"/>
                          </a:solidFill>
                        </a:rPr>
                        <a:t>Ribociclib</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1489299"/>
                  </a:ext>
                </a:extLst>
              </a:tr>
              <a:tr h="0">
                <a:tc>
                  <a:txBody>
                    <a:bodyPr/>
                    <a:lstStyle/>
                    <a:p>
                      <a:pPr algn="l">
                        <a:buNone/>
                      </a:pPr>
                      <a:r>
                        <a:rPr lang="en-US" sz="1600" b="1" dirty="0"/>
                        <a:t>Schedule</a:t>
                      </a:r>
                      <a:endParaRPr lang="en-US" sz="1600" dirty="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t>150 mg PO BID continuously</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t>400 mg PO QD, 3 on /1 off</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785564"/>
                  </a:ext>
                </a:extLst>
              </a:tr>
              <a:tr h="0">
                <a:tc>
                  <a:txBody>
                    <a:bodyPr/>
                    <a:lstStyle/>
                    <a:p>
                      <a:pPr algn="l">
                        <a:buNone/>
                      </a:pPr>
                      <a:r>
                        <a:rPr lang="en-US" sz="1600" b="1"/>
                        <a:t>Duration of CDK4/6i</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b="1" dirty="0">
                          <a:solidFill>
                            <a:srgbClr val="C00000"/>
                          </a:solidFill>
                        </a:rPr>
                        <a:t>2 years</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b="1" dirty="0">
                          <a:solidFill>
                            <a:srgbClr val="C00000"/>
                          </a:solidFill>
                        </a:rPr>
                        <a:t>3 years</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1400524"/>
                  </a:ext>
                </a:extLst>
              </a:tr>
              <a:tr h="0">
                <a:tc>
                  <a:txBody>
                    <a:bodyPr/>
                    <a:lstStyle/>
                    <a:p>
                      <a:pPr algn="l">
                        <a:buNone/>
                      </a:pPr>
                      <a:r>
                        <a:rPr lang="en-US" sz="1600" b="1" dirty="0"/>
                        <a:t>Endocrine Partner</a:t>
                      </a:r>
                      <a:endParaRPr lang="en-US" sz="1600" dirty="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t>Tamoxifen or AI</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t>NSAI + OS (in </a:t>
                      </a:r>
                      <a:r>
                        <a:rPr lang="en-US" sz="1600" dirty="0" err="1"/>
                        <a:t>premen</a:t>
                      </a:r>
                      <a:r>
                        <a:rPr lang="en-US" sz="1600" dirty="0"/>
                        <a:t>/men)</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9712560"/>
                  </a:ext>
                </a:extLst>
              </a:tr>
              <a:tr h="0">
                <a:tc>
                  <a:txBody>
                    <a:bodyPr/>
                    <a:lstStyle/>
                    <a:p>
                      <a:pPr algn="l">
                        <a:buNone/>
                      </a:pPr>
                      <a:r>
                        <a:rPr lang="en-US" sz="1600" b="1" dirty="0"/>
                        <a:t>N (randomized)</a:t>
                      </a:r>
                      <a:endParaRPr lang="en-US" sz="1600" dirty="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a:t>5,637</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a:t>5,101</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6284952"/>
                  </a:ext>
                </a:extLst>
              </a:tr>
              <a:tr h="0">
                <a:tc>
                  <a:txBody>
                    <a:bodyPr/>
                    <a:lstStyle/>
                    <a:p>
                      <a:pPr algn="l">
                        <a:buNone/>
                      </a:pPr>
                      <a:r>
                        <a:rPr lang="en-US" sz="1600" b="1"/>
                        <a:t>Eligible Population</a:t>
                      </a:r>
                      <a:endParaRPr lang="en-US" sz="160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t>≥4+ LN </a:t>
                      </a:r>
                    </a:p>
                    <a:p>
                      <a:pPr>
                        <a:buNone/>
                      </a:pPr>
                      <a:r>
                        <a:rPr lang="en-US" sz="1600" dirty="0"/>
                        <a:t>1-3+LN and gr 3 or T ≥5 cm </a:t>
                      </a:r>
                    </a:p>
                    <a:p>
                      <a:pPr>
                        <a:buNone/>
                      </a:pPr>
                      <a:r>
                        <a:rPr lang="en-US" sz="1600" dirty="0"/>
                        <a:t>1-3+ LN and Ki-67 ≥20%</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t>stage IIA (</a:t>
                      </a:r>
                      <a:r>
                        <a:rPr lang="en-US" sz="1600" b="1" dirty="0">
                          <a:solidFill>
                            <a:srgbClr val="C00000"/>
                          </a:solidFill>
                        </a:rPr>
                        <a:t>high-risk N0 </a:t>
                      </a:r>
                      <a:r>
                        <a:rPr lang="en-US" sz="1600" dirty="0"/>
                        <a:t>or N1) </a:t>
                      </a:r>
                    </a:p>
                    <a:p>
                      <a:pPr>
                        <a:buNone/>
                      </a:pPr>
                      <a:r>
                        <a:rPr lang="en-US" sz="1600" dirty="0"/>
                        <a:t>IIB </a:t>
                      </a:r>
                    </a:p>
                    <a:p>
                      <a:pPr>
                        <a:buNone/>
                      </a:pPr>
                      <a:r>
                        <a:rPr lang="en-US" sz="1600" dirty="0"/>
                        <a:t>III</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6466225"/>
                  </a:ext>
                </a:extLst>
              </a:tr>
              <a:tr h="0">
                <a:tc>
                  <a:txBody>
                    <a:bodyPr/>
                    <a:lstStyle/>
                    <a:p>
                      <a:pPr algn="l">
                        <a:buNone/>
                      </a:pPr>
                      <a:r>
                        <a:rPr lang="en-US" sz="1600" b="1" dirty="0"/>
                        <a:t>Chemotherapy</a:t>
                      </a:r>
                      <a:endParaRPr lang="en-US" sz="1600" dirty="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a:t>~58% received (neo)adjuvant chemo</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a:t>~58% received (neo)adjuvant chemo</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4321041"/>
                  </a:ext>
                </a:extLst>
              </a:tr>
              <a:tr h="0">
                <a:tc>
                  <a:txBody>
                    <a:bodyPr/>
                    <a:lstStyle/>
                    <a:p>
                      <a:pPr algn="l">
                        <a:buNone/>
                      </a:pPr>
                      <a:r>
                        <a:rPr lang="en-US" sz="1600" b="1" dirty="0"/>
                        <a:t>Median Follow-Up</a:t>
                      </a:r>
                      <a:endParaRPr lang="en-US" sz="1600" dirty="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a:t>76.2 months (~6.4 years)</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a:t>55.4 months (~4.6 years)</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2552897"/>
                  </a:ext>
                </a:extLst>
              </a:tr>
              <a:tr h="0">
                <a:tc>
                  <a:txBody>
                    <a:bodyPr/>
                    <a:lstStyle/>
                    <a:p>
                      <a:pPr algn="l">
                        <a:buNone/>
                      </a:pPr>
                      <a:r>
                        <a:rPr lang="en-US" sz="1600" b="1"/>
                        <a:t>Primary Endpoint</a:t>
                      </a:r>
                      <a:endParaRPr lang="en-US" sz="160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err="1"/>
                        <a:t>iDFS</a:t>
                      </a:r>
                      <a:endParaRPr lang="en-US" sz="1600" dirty="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a:t>iDFS</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8288404"/>
                  </a:ext>
                </a:extLst>
              </a:tr>
              <a:tr h="0">
                <a:tc>
                  <a:txBody>
                    <a:bodyPr/>
                    <a:lstStyle/>
                    <a:p>
                      <a:pPr algn="l">
                        <a:buNone/>
                      </a:pPr>
                      <a:r>
                        <a:rPr lang="en-US" sz="1600" b="1"/>
                        <a:t>iDFS HR (latest)</a:t>
                      </a:r>
                      <a:endParaRPr lang="en-US" sz="160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t>0.734 (95% CI 0.657–0.820)</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a:t>0.716 (95% CI 0.618–0.829)</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500512"/>
                  </a:ext>
                </a:extLst>
              </a:tr>
              <a:tr h="0">
                <a:tc>
                  <a:txBody>
                    <a:bodyPr/>
                    <a:lstStyle/>
                    <a:p>
                      <a:pPr algn="l">
                        <a:buNone/>
                      </a:pPr>
                      <a:r>
                        <a:rPr lang="en-US" sz="1600" b="1"/>
                        <a:t>Absolute iDFS Benefit</a:t>
                      </a:r>
                      <a:endParaRPr lang="en-US" sz="160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b="1" dirty="0">
                          <a:solidFill>
                            <a:srgbClr val="C00000"/>
                          </a:solidFill>
                        </a:rPr>
                        <a:t>6.5% at 7 years </a:t>
                      </a:r>
                      <a:r>
                        <a:rPr lang="en-US" sz="1600" dirty="0"/>
                        <a:t>(77.4% vs 70.9%)</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b="1" dirty="0">
                          <a:solidFill>
                            <a:srgbClr val="C00000"/>
                          </a:solidFill>
                        </a:rPr>
                        <a:t>4.5% at 5 years </a:t>
                      </a:r>
                      <a:r>
                        <a:rPr lang="en-US" sz="1600" dirty="0"/>
                        <a:t>(86.1% vs 81.6%)</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3405576"/>
                  </a:ext>
                </a:extLst>
              </a:tr>
              <a:tr h="0">
                <a:tc>
                  <a:txBody>
                    <a:bodyPr/>
                    <a:lstStyle/>
                    <a:p>
                      <a:pPr algn="l">
                        <a:buNone/>
                      </a:pPr>
                      <a:r>
                        <a:rPr lang="en-US" sz="1600" b="1"/>
                        <a:t>DRFS / DDFS HR</a:t>
                      </a:r>
                      <a:endParaRPr lang="en-US" sz="160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fr-FR" sz="1600"/>
                        <a:t>DRFS: 0.746 (95% CI 0.662–0.840)</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it-IT" sz="1600"/>
                        <a:t>DDFS: 0.72 (95% CI 0.60–0.85) at 4 yr</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111677"/>
                  </a:ext>
                </a:extLst>
              </a:tr>
              <a:tr h="0">
                <a:tc>
                  <a:txBody>
                    <a:bodyPr/>
                    <a:lstStyle/>
                    <a:p>
                      <a:pPr algn="l">
                        <a:buNone/>
                      </a:pPr>
                      <a:r>
                        <a:rPr lang="en-US" sz="1600" b="1" dirty="0"/>
                        <a:t>Overall Survival HR</a:t>
                      </a:r>
                      <a:endParaRPr lang="en-US" sz="1600" dirty="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it-IT" sz="1600" b="1" dirty="0">
                          <a:solidFill>
                            <a:srgbClr val="C00000"/>
                          </a:solidFill>
                        </a:rPr>
                        <a:t>0.842</a:t>
                      </a:r>
                      <a:r>
                        <a:rPr lang="it-IT" sz="1600" b="0" dirty="0"/>
                        <a:t> (95% CI 0.722–0.981; P = 0.027) </a:t>
                      </a:r>
                      <a:r>
                        <a:rPr lang="it-IT" sz="1600" b="1" dirty="0">
                          <a:solidFill>
                            <a:srgbClr val="C00000"/>
                          </a:solidFill>
                        </a:rPr>
                        <a:t>significant</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b="1" dirty="0">
                          <a:solidFill>
                            <a:srgbClr val="C00000"/>
                          </a:solidFill>
                        </a:rPr>
                        <a:t>0.800</a:t>
                      </a:r>
                      <a:r>
                        <a:rPr lang="en-US" sz="1600" dirty="0"/>
                        <a:t> (95% CI 0.637–1.003; P = 0.026) </a:t>
                      </a:r>
                    </a:p>
                    <a:p>
                      <a:pPr>
                        <a:buNone/>
                      </a:pPr>
                      <a:r>
                        <a:rPr lang="en-US" sz="1600" b="1" dirty="0">
                          <a:solidFill>
                            <a:srgbClr val="C00000"/>
                          </a:solidFill>
                        </a:rPr>
                        <a:t>not yet significant</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3717280"/>
                  </a:ext>
                </a:extLst>
              </a:tr>
              <a:tr h="0">
                <a:tc>
                  <a:txBody>
                    <a:bodyPr/>
                    <a:lstStyle/>
                    <a:p>
                      <a:pPr algn="l">
                        <a:buNone/>
                      </a:pPr>
                      <a:r>
                        <a:rPr lang="en-US" sz="1600" b="1" dirty="0"/>
                        <a:t>OS Absolute Benefit</a:t>
                      </a:r>
                      <a:endParaRPr lang="en-US" sz="1600" dirty="0"/>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t>1.8% at 7 years (86.8% vs 85.0%)</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it-IT" sz="1600" dirty="0"/>
                        <a:t>Trend favoring ribociclib; data immature</a:t>
                      </a:r>
                    </a:p>
                  </a:txBody>
                  <a:tcPr marL="34811" marR="34811" marT="17405" marB="174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38651"/>
                  </a:ext>
                </a:extLst>
              </a:tr>
            </a:tbl>
          </a:graphicData>
        </a:graphic>
      </p:graphicFrame>
      <p:sp>
        <p:nvSpPr>
          <p:cNvPr id="5" name="TextBox 4">
            <a:extLst>
              <a:ext uri="{FF2B5EF4-FFF2-40B4-BE49-F238E27FC236}">
                <a16:creationId xmlns:a16="http://schemas.microsoft.com/office/drawing/2014/main" id="{17096573-FBC8-5992-02B7-24C543A3F990}"/>
              </a:ext>
            </a:extLst>
          </p:cNvPr>
          <p:cNvSpPr txBox="1"/>
          <p:nvPr/>
        </p:nvSpPr>
        <p:spPr>
          <a:xfrm>
            <a:off x="897466" y="6349332"/>
            <a:ext cx="57122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Johnston et al, Annals of Oncology 2026; Crown et al, ESMO Open 2025. </a:t>
            </a:r>
          </a:p>
        </p:txBody>
      </p:sp>
    </p:spTree>
    <p:extLst>
      <p:ext uri="{BB962C8B-B14F-4D97-AF65-F5344CB8AC3E}">
        <p14:creationId xmlns:p14="http://schemas.microsoft.com/office/powerpoint/2010/main" val="41607676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510B-1428-08CD-AD4F-82E0FEB0A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742F1-9A9F-3F0A-0806-E06208F3C5B0}"/>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7679797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52C8-E7A1-8388-22C6-E10FA58C9ACC}"/>
              </a:ext>
            </a:extLst>
          </p:cNvPr>
          <p:cNvSpPr>
            <a:spLocks noGrp="1"/>
          </p:cNvSpPr>
          <p:nvPr>
            <p:ph type="title"/>
          </p:nvPr>
        </p:nvSpPr>
        <p:spPr>
          <a:xfrm>
            <a:off x="838200" y="333953"/>
            <a:ext cx="10515600" cy="809048"/>
          </a:xfrm>
        </p:spPr>
        <p:txBody>
          <a:bodyPr>
            <a:normAutofit/>
          </a:bodyPr>
          <a:lstStyle/>
          <a:p>
            <a:pPr algn="ctr"/>
            <a:r>
              <a:rPr lang="en-US" sz="3600" dirty="0"/>
              <a:t>Case Presentation: EBC</a:t>
            </a:r>
          </a:p>
        </p:txBody>
      </p:sp>
      <p:sp>
        <p:nvSpPr>
          <p:cNvPr id="3" name="Content Placeholder 2">
            <a:extLst>
              <a:ext uri="{FF2B5EF4-FFF2-40B4-BE49-F238E27FC236}">
                <a16:creationId xmlns:a16="http://schemas.microsoft.com/office/drawing/2014/main" id="{B48455B7-7E0B-315D-AA20-A642C80C6295}"/>
              </a:ext>
            </a:extLst>
          </p:cNvPr>
          <p:cNvSpPr>
            <a:spLocks noGrp="1"/>
          </p:cNvSpPr>
          <p:nvPr>
            <p:ph idx="1"/>
          </p:nvPr>
        </p:nvSpPr>
        <p:spPr>
          <a:xfrm>
            <a:off x="838200" y="1253331"/>
            <a:ext cx="10515600" cy="4351338"/>
          </a:xfrm>
        </p:spPr>
        <p:txBody>
          <a:bodyPr>
            <a:normAutofit/>
          </a:bodyPr>
          <a:lstStyle/>
          <a:p>
            <a:r>
              <a:rPr lang="en-US" sz="2400" dirty="0"/>
              <a:t>35 </a:t>
            </a:r>
            <a:r>
              <a:rPr lang="en-US" sz="2400" dirty="0" err="1"/>
              <a:t>yo</a:t>
            </a:r>
            <a:r>
              <a:rPr lang="en-US" sz="2400" dirty="0"/>
              <a:t> premenopausal woman presents with palpable right breast mass</a:t>
            </a:r>
          </a:p>
          <a:p>
            <a:r>
              <a:rPr lang="en-US" sz="2400" dirty="0"/>
              <a:t>Imaging reveals a 2.5 cm breast mass with 2 suspicious LNs</a:t>
            </a:r>
          </a:p>
          <a:p>
            <a:r>
              <a:rPr lang="en-US" sz="2400" dirty="0"/>
              <a:t>Bx of mass and LN reveal grade 3, IDC, which is ER/PR+, HER2-, Ki-67 of 25%</a:t>
            </a:r>
          </a:p>
          <a:p>
            <a:r>
              <a:rPr lang="en-US" sz="2400" dirty="0"/>
              <a:t>MammaPrint testing is performed and she is found to have MP-high risk disease; germline genetic testing is negative for </a:t>
            </a:r>
            <a:r>
              <a:rPr lang="en-US" sz="2400" dirty="0" err="1"/>
              <a:t>gBRCA</a:t>
            </a:r>
            <a:endParaRPr lang="en-US" sz="2400" dirty="0"/>
          </a:p>
          <a:p>
            <a:r>
              <a:rPr lang="en-US" sz="2400" dirty="0"/>
              <a:t>She receives NACT with T-AC</a:t>
            </a:r>
          </a:p>
          <a:p>
            <a:r>
              <a:rPr lang="en-US" sz="2400" dirty="0"/>
              <a:t>Has lumpectomy and TAD, pathology reveals residual disease in breast and axilla; RCB II</a:t>
            </a:r>
          </a:p>
          <a:p>
            <a:r>
              <a:rPr lang="en-US" sz="2400" dirty="0"/>
              <a:t>She undergoes adjuvant radiation therapy</a:t>
            </a:r>
          </a:p>
        </p:txBody>
      </p:sp>
    </p:spTree>
    <p:extLst>
      <p:ext uri="{BB962C8B-B14F-4D97-AF65-F5344CB8AC3E}">
        <p14:creationId xmlns:p14="http://schemas.microsoft.com/office/powerpoint/2010/main" val="20015273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C66C-E722-7C93-5E13-C517AAD0A7FE}"/>
              </a:ext>
            </a:extLst>
          </p:cNvPr>
          <p:cNvSpPr>
            <a:spLocks noGrp="1"/>
          </p:cNvSpPr>
          <p:nvPr>
            <p:ph type="title"/>
          </p:nvPr>
        </p:nvSpPr>
        <p:spPr>
          <a:xfrm>
            <a:off x="838200" y="365126"/>
            <a:ext cx="10515600" cy="788266"/>
          </a:xfrm>
        </p:spPr>
        <p:txBody>
          <a:bodyPr>
            <a:normAutofit/>
          </a:bodyPr>
          <a:lstStyle/>
          <a:p>
            <a:pPr algn="ctr"/>
            <a:r>
              <a:rPr lang="en-US" sz="3600"/>
              <a:t>Case </a:t>
            </a:r>
            <a:r>
              <a:rPr lang="en-US" sz="3600" dirty="0"/>
              <a:t>Presentation: EBC</a:t>
            </a:r>
          </a:p>
        </p:txBody>
      </p:sp>
      <p:sp>
        <p:nvSpPr>
          <p:cNvPr id="3" name="Content Placeholder 2">
            <a:extLst>
              <a:ext uri="{FF2B5EF4-FFF2-40B4-BE49-F238E27FC236}">
                <a16:creationId xmlns:a16="http://schemas.microsoft.com/office/drawing/2014/main" id="{EACBCF42-39DF-3E7C-FE47-9A9B619250A0}"/>
              </a:ext>
            </a:extLst>
          </p:cNvPr>
          <p:cNvSpPr>
            <a:spLocks noGrp="1"/>
          </p:cNvSpPr>
          <p:nvPr>
            <p:ph idx="1"/>
          </p:nvPr>
        </p:nvSpPr>
        <p:spPr>
          <a:xfrm>
            <a:off x="838200" y="1586635"/>
            <a:ext cx="10515600" cy="4351338"/>
          </a:xfrm>
        </p:spPr>
        <p:txBody>
          <a:bodyPr/>
          <a:lstStyle/>
          <a:p>
            <a:pPr marL="0" indent="0">
              <a:buNone/>
            </a:pPr>
            <a:r>
              <a:rPr lang="en-US" dirty="0"/>
              <a:t>After completion of NACT, surgery, and radiation, she presents for discussion of adjuvant ET. What would you recommend:</a:t>
            </a:r>
          </a:p>
          <a:p>
            <a:pPr marL="0" indent="0">
              <a:buNone/>
            </a:pPr>
            <a:endParaRPr lang="en-US" dirty="0"/>
          </a:p>
          <a:p>
            <a:pPr marL="514350" indent="-514350">
              <a:buFont typeface="+mj-lt"/>
              <a:buAutoNum type="arabicPeriod"/>
            </a:pPr>
            <a:r>
              <a:rPr lang="en-US" dirty="0"/>
              <a:t>Tamoxifen</a:t>
            </a:r>
          </a:p>
          <a:p>
            <a:pPr marL="514350" indent="-514350">
              <a:buFont typeface="+mj-lt"/>
              <a:buAutoNum type="arabicPeriod"/>
            </a:pPr>
            <a:r>
              <a:rPr lang="en-US" dirty="0"/>
              <a:t>Tamoxifen + Ovarian Suppression</a:t>
            </a:r>
          </a:p>
          <a:p>
            <a:pPr marL="514350" indent="-514350">
              <a:buFont typeface="+mj-lt"/>
              <a:buAutoNum type="arabicPeriod"/>
            </a:pPr>
            <a:r>
              <a:rPr lang="en-US" dirty="0"/>
              <a:t>Aromatase Inhibitor + Ovarian Suppression</a:t>
            </a:r>
          </a:p>
          <a:p>
            <a:pPr marL="514350" indent="-514350">
              <a:buFont typeface="+mj-lt"/>
              <a:buAutoNum type="arabicPeriod"/>
            </a:pPr>
            <a:r>
              <a:rPr lang="en-US" dirty="0"/>
              <a:t>Aromatase Inhibitor + Ovarian Suppression + CDK4/6 Inhibitor</a:t>
            </a:r>
          </a:p>
        </p:txBody>
      </p:sp>
    </p:spTree>
    <p:extLst>
      <p:ext uri="{BB962C8B-B14F-4D97-AF65-F5344CB8AC3E}">
        <p14:creationId xmlns:p14="http://schemas.microsoft.com/office/powerpoint/2010/main" val="41834281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F44D-26E7-72E3-CE12-85C0DB362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B38C0-2750-6987-1C55-B3161C8A412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5852E0E7-FAB9-5B6A-2D61-96A2C2E82960}"/>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Are you offering an adjuvant CDK4/6 inhibitor to all of your patients with high-risk, HR-positive, HER2-negative early BC who would have met the enrollment criteria for </a:t>
            </a:r>
            <a:r>
              <a:rPr lang="en-US" sz="2800" dirty="0" err="1">
                <a:latin typeface="Arial" panose="020B0604020202020204" pitchFamily="34" charset="0"/>
                <a:cs typeface="Arial" panose="020B0604020202020204" pitchFamily="34" charset="0"/>
              </a:rPr>
              <a:t>monarchE</a:t>
            </a:r>
            <a:r>
              <a:rPr lang="en-US" sz="2800" dirty="0">
                <a:latin typeface="Arial" panose="020B0604020202020204" pitchFamily="34" charset="0"/>
                <a:cs typeface="Arial" panose="020B0604020202020204" pitchFamily="34" charset="0"/>
              </a:rPr>
              <a:t> or NATALEE? When do you not do so? </a:t>
            </a:r>
          </a:p>
          <a:p>
            <a:pPr marL="98425" indent="0">
              <a:buNone/>
            </a:pPr>
            <a:r>
              <a:rPr lang="en-US" sz="2800" dirty="0">
                <a:latin typeface="Arial" panose="020B0604020202020204" pitchFamily="34" charset="0"/>
                <a:cs typeface="Arial" panose="020B0604020202020204" pitchFamily="34" charset="0"/>
              </a:rPr>
              <a:t>Would you consider an adjuvant CDK4/6 inhibitor for any patients who would NOT have been eligible for the pivotal studies? </a:t>
            </a:r>
          </a:p>
        </p:txBody>
      </p:sp>
    </p:spTree>
    <p:extLst>
      <p:ext uri="{BB962C8B-B14F-4D97-AF65-F5344CB8AC3E}">
        <p14:creationId xmlns:p14="http://schemas.microsoft.com/office/powerpoint/2010/main" val="24360715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Fischer — Disclosures</a:t>
            </a:r>
          </a:p>
        </p:txBody>
      </p:sp>
      <p:graphicFrame>
        <p:nvGraphicFramePr>
          <p:cNvPr id="6" name="Content Placeholder 3">
            <a:extLst>
              <a:ext uri="{FF2B5EF4-FFF2-40B4-BE49-F238E27FC236}">
                <a16:creationId xmlns:a16="http://schemas.microsoft.com/office/drawing/2014/main" id="{5F6C75BB-0401-7087-ACED-865E379D2A87}"/>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2FEC8-B8D6-5F84-92EC-DBCB32431AE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04F64D8-C284-0A69-99B3-F2F9F0F8342C}"/>
              </a:ext>
            </a:extLst>
          </p:cNvPr>
          <p:cNvSpPr/>
          <p:nvPr/>
        </p:nvSpPr>
        <p:spPr bwMode="auto">
          <a:xfrm>
            <a:off x="551384" y="2132856"/>
            <a:ext cx="1124712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DA6A8DC-B6DB-E86B-6860-6604ECB947D9}"/>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FFBC77F6-4A98-9AEC-1C4D-8EB7D50F5B0A}"/>
              </a:ext>
            </a:extLst>
          </p:cNvPr>
          <p:cNvSpPr>
            <a:spLocks noGrp="1"/>
          </p:cNvSpPr>
          <p:nvPr>
            <p:ph idx="1"/>
          </p:nvPr>
        </p:nvSpPr>
        <p:spPr>
          <a:xfrm>
            <a:off x="695400" y="980728"/>
            <a:ext cx="10972800" cy="4799013"/>
          </a:xfrm>
        </p:spPr>
        <p:txBody>
          <a:bodyPr/>
          <a:lstStyle/>
          <a:p>
            <a:pPr marL="0" indent="0">
              <a:spcBef>
                <a:spcPts val="1800"/>
              </a:spcBef>
              <a:spcAft>
                <a:spcPts val="0"/>
              </a:spcAft>
              <a:buNone/>
            </a:pPr>
            <a:r>
              <a:rPr lang="en-US" sz="2400" dirty="0">
                <a:solidFill>
                  <a:srgbClr val="0432FF"/>
                </a:solidFill>
              </a:rPr>
              <a:t>Introduction: </a:t>
            </a:r>
            <a:r>
              <a:rPr lang="en-US" sz="2400" dirty="0">
                <a:solidFill>
                  <a:schemeClr val="tx1"/>
                </a:solidFill>
              </a:rPr>
              <a:t>Advent of CDK4/6 Inhibitors in HR-Positive Breast Cancer (BC)</a:t>
            </a:r>
          </a:p>
          <a:p>
            <a:pPr marL="0" indent="0">
              <a:spcBef>
                <a:spcPts val="1800"/>
              </a:spcBef>
              <a:spcAft>
                <a:spcPts val="0"/>
              </a:spcAft>
              <a:buNone/>
            </a:pPr>
            <a:r>
              <a:rPr lang="en-US" sz="2400" dirty="0">
                <a:solidFill>
                  <a:srgbClr val="0432FF"/>
                </a:solidFill>
              </a:rPr>
              <a:t>Module 1: </a:t>
            </a:r>
            <a:r>
              <a:rPr lang="en-US" sz="2400" dirty="0">
                <a:solidFill>
                  <a:schemeClr val="tx1"/>
                </a:solidFill>
              </a:rPr>
              <a:t>Risk Assessment for Patients with HR-Positive, HER2-Negative Localized BC</a:t>
            </a:r>
          </a:p>
          <a:p>
            <a:pPr marL="0" indent="0">
              <a:spcBef>
                <a:spcPts val="1800"/>
              </a:spcBef>
              <a:spcAft>
                <a:spcPts val="0"/>
              </a:spcAft>
              <a:buNone/>
            </a:pPr>
            <a:r>
              <a:rPr lang="en-US" sz="2400" dirty="0">
                <a:solidFill>
                  <a:schemeClr val="bg1"/>
                </a:solidFill>
              </a:rPr>
              <a:t>Module 2: Adjuvant CDK4/6 Inhibitor Therapy</a:t>
            </a:r>
          </a:p>
          <a:p>
            <a:pPr marL="0" indent="0">
              <a:spcBef>
                <a:spcPts val="1800"/>
              </a:spcBef>
              <a:spcAft>
                <a:spcPts val="0"/>
              </a:spcAft>
              <a:buNone/>
            </a:pPr>
            <a:r>
              <a:rPr lang="en-US" sz="2400" dirty="0">
                <a:solidFill>
                  <a:srgbClr val="0432FF"/>
                </a:solidFill>
              </a:rPr>
              <a:t>Module 3: </a:t>
            </a:r>
            <a:r>
              <a:rPr lang="en-US" sz="2400" dirty="0">
                <a:solidFill>
                  <a:schemeClr val="tx1"/>
                </a:solidFill>
              </a:rPr>
              <a:t>Practical Considerations with CDK4/6 Inhibitors</a:t>
            </a:r>
          </a:p>
          <a:p>
            <a:pPr marL="0" indent="0">
              <a:spcBef>
                <a:spcPts val="1800"/>
              </a:spcBef>
              <a:spcAft>
                <a:spcPts val="0"/>
              </a:spcAft>
              <a:buNone/>
            </a:pPr>
            <a:r>
              <a:rPr lang="en-US" sz="2400" dirty="0">
                <a:solidFill>
                  <a:srgbClr val="0432FF"/>
                </a:solidFill>
              </a:rPr>
              <a:t>Module 4: </a:t>
            </a:r>
            <a:r>
              <a:rPr lang="en-US" sz="2400" dirty="0">
                <a:solidFill>
                  <a:schemeClr val="tx1"/>
                </a:solidFill>
              </a:rPr>
              <a:t>Monitoring and Management of </a:t>
            </a:r>
            <a:r>
              <a:rPr lang="en-US" sz="2400" dirty="0" err="1">
                <a:solidFill>
                  <a:schemeClr val="tx1"/>
                </a:solidFill>
              </a:rPr>
              <a:t>Cytopenias</a:t>
            </a:r>
            <a:endParaRPr lang="en-US" sz="2400" dirty="0">
              <a:solidFill>
                <a:schemeClr val="tx1"/>
              </a:solidFill>
            </a:endParaRPr>
          </a:p>
          <a:p>
            <a:pPr marL="0" indent="0">
              <a:spcBef>
                <a:spcPts val="1800"/>
              </a:spcBef>
              <a:spcAft>
                <a:spcPts val="0"/>
              </a:spcAft>
              <a:buNone/>
            </a:pPr>
            <a:r>
              <a:rPr lang="en-US" sz="2400" dirty="0">
                <a:solidFill>
                  <a:srgbClr val="0432FF"/>
                </a:solidFill>
              </a:rPr>
              <a:t>Module 5: </a:t>
            </a:r>
            <a:r>
              <a:rPr lang="en-US" sz="2400" dirty="0">
                <a:solidFill>
                  <a:schemeClr val="tx1"/>
                </a:solidFill>
              </a:rPr>
              <a:t>CDK4/6 Inhibitors in HR-Positive Metastatic BC </a:t>
            </a:r>
          </a:p>
          <a:p>
            <a:pPr marL="0" indent="0">
              <a:spcBef>
                <a:spcPts val="1800"/>
              </a:spcBef>
              <a:spcAft>
                <a:spcPts val="0"/>
              </a:spcAft>
              <a:buNone/>
            </a:pPr>
            <a:r>
              <a:rPr lang="en-US" sz="2400" dirty="0">
                <a:solidFill>
                  <a:srgbClr val="0432FF"/>
                </a:solidFill>
              </a:rPr>
              <a:t>Module 6: </a:t>
            </a:r>
            <a:r>
              <a:rPr lang="en-US" sz="2400" dirty="0">
                <a:solidFill>
                  <a:schemeClr val="tx1"/>
                </a:solidFill>
              </a:rPr>
              <a:t>Management of Gastrointestinal Adverse Events</a:t>
            </a:r>
          </a:p>
          <a:p>
            <a:pPr marL="0" indent="0">
              <a:spcBef>
                <a:spcPts val="1800"/>
              </a:spcBef>
              <a:spcAft>
                <a:spcPts val="0"/>
              </a:spcAft>
              <a:buNone/>
            </a:pPr>
            <a:r>
              <a:rPr lang="en-US" sz="2400" dirty="0">
                <a:solidFill>
                  <a:srgbClr val="0432FF"/>
                </a:solidFill>
              </a:rPr>
              <a:t>Module 7: </a:t>
            </a:r>
            <a:r>
              <a:rPr lang="en-US" sz="2400" dirty="0">
                <a:solidFill>
                  <a:schemeClr val="tx1"/>
                </a:solidFill>
              </a:rPr>
              <a:t>CDK4/6 Inhibitors in Unique Populations</a:t>
            </a:r>
          </a:p>
          <a:p>
            <a:pPr marL="0" indent="0">
              <a:spcBef>
                <a:spcPts val="1800"/>
              </a:spcBef>
              <a:spcAft>
                <a:spcPts val="0"/>
              </a:spcAft>
              <a:buNone/>
            </a:pPr>
            <a:r>
              <a:rPr lang="en-US" sz="2400" dirty="0">
                <a:solidFill>
                  <a:srgbClr val="0432FF"/>
                </a:solidFill>
              </a:rPr>
              <a:t>Module 8: </a:t>
            </a:r>
            <a:r>
              <a:rPr lang="en-US" sz="2400" dirty="0">
                <a:solidFill>
                  <a:schemeClr val="tx1"/>
                </a:solidFill>
              </a:rPr>
              <a:t>Rarer CDK4/6 Inhibitor-Associated Toxicities</a:t>
            </a:r>
          </a:p>
          <a:p>
            <a:pPr marL="0" indent="0">
              <a:spcBef>
                <a:spcPts val="1800"/>
              </a:spcBef>
              <a:spcAft>
                <a:spcPts val="0"/>
              </a:spcAft>
              <a:buNone/>
            </a:pPr>
            <a:endParaRPr lang="en-US" sz="2400" dirty="0">
              <a:solidFill>
                <a:schemeClr val="tx1"/>
              </a:solidFill>
            </a:endParaRPr>
          </a:p>
        </p:txBody>
      </p:sp>
    </p:spTree>
    <p:extLst>
      <p:ext uri="{BB962C8B-B14F-4D97-AF65-F5344CB8AC3E}">
        <p14:creationId xmlns:p14="http://schemas.microsoft.com/office/powerpoint/2010/main" val="43312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E3507-E8FB-A702-4850-0052FB567400}"/>
              </a:ext>
            </a:extLst>
          </p:cNvPr>
          <p:cNvSpPr txBox="1"/>
          <p:nvPr/>
        </p:nvSpPr>
        <p:spPr>
          <a:xfrm>
            <a:off x="1248578" y="476672"/>
            <a:ext cx="9694844" cy="2031325"/>
          </a:xfrm>
          <a:prstGeom prst="rect">
            <a:avLst/>
          </a:prstGeom>
          <a:noFill/>
        </p:spPr>
        <p:txBody>
          <a:bodyPr wrap="square">
            <a:spAutoFit/>
          </a:bodyPr>
          <a:lstStyle/>
          <a:p>
            <a:pPr algn="ctr"/>
            <a:r>
              <a:rPr lang="en-US" sz="4200" b="1" dirty="0">
                <a:solidFill>
                  <a:schemeClr val="tx1"/>
                </a:solidFill>
                <a:effectLst/>
                <a:latin typeface="Calibri" panose="020F0502020204030204" pitchFamily="34" charset="0"/>
                <a:ea typeface="Aptos" panose="020B0004020202020204" pitchFamily="34" charset="0"/>
                <a:cs typeface="Calibri" panose="020F0502020204030204" pitchFamily="34" charset="0"/>
              </a:rPr>
              <a:t>Role of Adjuvant CDK4/6 Inhibitor Therapy in High-Risk, HR-Positive, HER2-Negative Early BC </a:t>
            </a:r>
            <a:endParaRPr lang="en-US" sz="4200" dirty="0">
              <a:solidFill>
                <a:schemeClr val="tx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F27ACAE-62E7-BA15-E425-3ECF43DAC200}"/>
              </a:ext>
            </a:extLst>
          </p:cNvPr>
          <p:cNvSpPr txBox="1"/>
          <p:nvPr/>
        </p:nvSpPr>
        <p:spPr>
          <a:xfrm>
            <a:off x="2049251" y="2729345"/>
            <a:ext cx="8093498" cy="3785652"/>
          </a:xfrm>
          <a:prstGeom prst="rect">
            <a:avLst/>
          </a:prstGeom>
          <a:noFill/>
        </p:spPr>
        <p:txBody>
          <a:bodyPr wrap="none" rtlCol="0">
            <a:spAutoFit/>
          </a:bodyPr>
          <a:lstStyle/>
          <a:p>
            <a:pPr algn="ctr"/>
            <a:r>
              <a:rPr lang="en-US" sz="2400" b="1" dirty="0">
                <a:solidFill>
                  <a:schemeClr val="tx1"/>
                </a:solidFill>
              </a:rPr>
              <a:t>Ruth M O’Regan, MD</a:t>
            </a:r>
          </a:p>
          <a:p>
            <a:pPr algn="ctr"/>
            <a:r>
              <a:rPr lang="en-US" sz="2400" dirty="0">
                <a:solidFill>
                  <a:schemeClr val="tx1"/>
                </a:solidFill>
              </a:rPr>
              <a:t>Charles A Dewey Professor of Medicine and Oncology</a:t>
            </a:r>
          </a:p>
          <a:p>
            <a:pPr algn="ctr"/>
            <a:r>
              <a:rPr lang="en-US" sz="2400" dirty="0">
                <a:solidFill>
                  <a:schemeClr val="tx1"/>
                </a:solidFill>
              </a:rPr>
              <a:t>Chair, Department of Medicine</a:t>
            </a:r>
          </a:p>
          <a:p>
            <a:pPr algn="ctr"/>
            <a:r>
              <a:rPr lang="en-US" sz="2400" dirty="0">
                <a:solidFill>
                  <a:schemeClr val="tx1"/>
                </a:solidFill>
              </a:rPr>
              <a:t>University of Rochester Medical Center</a:t>
            </a:r>
          </a:p>
          <a:p>
            <a:pPr algn="ctr"/>
            <a:r>
              <a:rPr lang="en-US" sz="2400" dirty="0">
                <a:solidFill>
                  <a:schemeClr val="tx1"/>
                </a:solidFill>
              </a:rPr>
              <a:t>Physician-in-Chief</a:t>
            </a:r>
          </a:p>
          <a:p>
            <a:pPr algn="ctr"/>
            <a:r>
              <a:rPr lang="en-US" sz="2400" dirty="0">
                <a:solidFill>
                  <a:schemeClr val="tx1"/>
                </a:solidFill>
              </a:rPr>
              <a:t>Strong Memorial Hospital</a:t>
            </a:r>
          </a:p>
          <a:p>
            <a:pPr algn="ctr"/>
            <a:r>
              <a:rPr lang="en-US" sz="2400" dirty="0">
                <a:solidFill>
                  <a:schemeClr val="tx1"/>
                </a:solidFill>
              </a:rPr>
              <a:t>Associate Director of Education and Mentoring</a:t>
            </a:r>
          </a:p>
          <a:p>
            <a:pPr algn="ctr"/>
            <a:r>
              <a:rPr lang="en-US" sz="2400" dirty="0">
                <a:solidFill>
                  <a:schemeClr val="tx1"/>
                </a:solidFill>
              </a:rPr>
              <a:t>Wilmot Cancer Institute</a:t>
            </a:r>
          </a:p>
          <a:p>
            <a:pPr algn="ctr"/>
            <a:r>
              <a:rPr lang="en-US" sz="2400" dirty="0">
                <a:solidFill>
                  <a:schemeClr val="tx1"/>
                </a:solidFill>
              </a:rPr>
              <a:t>Rochester, New York</a:t>
            </a:r>
          </a:p>
          <a:p>
            <a:pPr algn="ctr"/>
            <a:endParaRPr lang="en-US" sz="2400" dirty="0"/>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91331AF-0D44-A9D1-D6D6-22170D6BF1C9}"/>
              </a:ext>
            </a:extLst>
          </p:cNvPr>
          <p:cNvSpPr>
            <a:spLocks noGrp="1"/>
          </p:cNvSpPr>
          <p:nvPr>
            <p:ph type="title"/>
          </p:nvPr>
        </p:nvSpPr>
        <p:spPr>
          <a:xfrm>
            <a:off x="686834" y="1153572"/>
            <a:ext cx="3200400" cy="4461163"/>
          </a:xfrm>
        </p:spPr>
        <p:txBody>
          <a:bodyPr>
            <a:normAutofit/>
          </a:bodyPr>
          <a:lstStyle/>
          <a:p>
            <a:r>
              <a:rPr lang="en-US">
                <a:solidFill>
                  <a:srgbClr val="FFFFFF"/>
                </a:solidFill>
              </a:rPr>
              <a:t>Case history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7F25B7DA-3425-D6F7-AD41-45D6E28E2822}"/>
              </a:ext>
            </a:extLst>
          </p:cNvPr>
          <p:cNvSpPr>
            <a:spLocks noGrp="1"/>
          </p:cNvSpPr>
          <p:nvPr>
            <p:ph idx="1"/>
          </p:nvPr>
        </p:nvSpPr>
        <p:spPr>
          <a:xfrm>
            <a:off x="4447308" y="591344"/>
            <a:ext cx="6906491" cy="5585619"/>
          </a:xfrm>
        </p:spPr>
        <p:txBody>
          <a:bodyPr anchor="ctr">
            <a:normAutofit/>
          </a:bodyPr>
          <a:lstStyle/>
          <a:p>
            <a:r>
              <a:rPr lang="en-US" dirty="0"/>
              <a:t>58-year-old postmenopausal female presents with a right breast mass</a:t>
            </a:r>
          </a:p>
          <a:p>
            <a:r>
              <a:rPr lang="en-US" dirty="0"/>
              <a:t>Biopsy: Invasive ductal cancer, grade 3, </a:t>
            </a:r>
            <a:br>
              <a:rPr lang="en-US" dirty="0"/>
            </a:br>
            <a:r>
              <a:rPr lang="en-US" dirty="0"/>
              <a:t>ER 80%, PR 50%, HER2 IHC 0, Ki67 25% with involved axillary node</a:t>
            </a:r>
          </a:p>
          <a:p>
            <a:r>
              <a:rPr lang="en-US" dirty="0"/>
              <a:t>Clinical stage cT2, cN1</a:t>
            </a:r>
          </a:p>
          <a:p>
            <a:r>
              <a:rPr lang="en-US" dirty="0"/>
              <a:t>Received neo-adjuvant chemotherapy</a:t>
            </a:r>
          </a:p>
          <a:p>
            <a:r>
              <a:rPr lang="en-US" dirty="0"/>
              <a:t>Undergoes mastectomy with residual disease ypT2 (3mm), ypN1 (2-positive nodes)</a:t>
            </a:r>
          </a:p>
          <a:p>
            <a:r>
              <a:rPr lang="en-US" dirty="0"/>
              <a:t>Completes radiation and aromatase inhibitor planned</a:t>
            </a:r>
          </a:p>
        </p:txBody>
      </p:sp>
    </p:spTree>
    <p:extLst>
      <p:ext uri="{BB962C8B-B14F-4D97-AF65-F5344CB8AC3E}">
        <p14:creationId xmlns:p14="http://schemas.microsoft.com/office/powerpoint/2010/main" val="32019205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8AAB-B521-2865-CC7F-95CA87DFE4A6}"/>
              </a:ext>
            </a:extLst>
          </p:cNvPr>
          <p:cNvSpPr>
            <a:spLocks noGrp="1"/>
          </p:cNvSpPr>
          <p:nvPr>
            <p:ph type="title"/>
          </p:nvPr>
        </p:nvSpPr>
        <p:spPr>
          <a:xfrm>
            <a:off x="351468" y="-58178"/>
            <a:ext cx="10515600" cy="1325563"/>
          </a:xfrm>
        </p:spPr>
        <p:txBody>
          <a:bodyPr>
            <a:normAutofit/>
          </a:bodyPr>
          <a:lstStyle/>
          <a:p>
            <a:r>
              <a:rPr lang="en-US" sz="3600" dirty="0"/>
              <a:t>Recurrence rates for early hormone receptor (HR)-positive breast cancer</a:t>
            </a:r>
          </a:p>
        </p:txBody>
      </p:sp>
      <p:pic>
        <p:nvPicPr>
          <p:cNvPr id="3" name="Picture 2">
            <a:extLst>
              <a:ext uri="{FF2B5EF4-FFF2-40B4-BE49-F238E27FC236}">
                <a16:creationId xmlns:a16="http://schemas.microsoft.com/office/drawing/2014/main" id="{4DA6C65D-39E7-7B67-2AEC-C0677BF2EB78}"/>
              </a:ext>
            </a:extLst>
          </p:cNvPr>
          <p:cNvPicPr>
            <a:picLocks noChangeAspect="1"/>
          </p:cNvPicPr>
          <p:nvPr/>
        </p:nvPicPr>
        <p:blipFill>
          <a:blip r:embed="rId2"/>
          <a:stretch>
            <a:fillRect/>
          </a:stretch>
        </p:blipFill>
        <p:spPr>
          <a:xfrm>
            <a:off x="838199" y="1433384"/>
            <a:ext cx="10515600" cy="2728958"/>
          </a:xfrm>
          <a:prstGeom prst="rect">
            <a:avLst/>
          </a:prstGeom>
        </p:spPr>
      </p:pic>
      <p:pic>
        <p:nvPicPr>
          <p:cNvPr id="4" name="Picture 3">
            <a:extLst>
              <a:ext uri="{FF2B5EF4-FFF2-40B4-BE49-F238E27FC236}">
                <a16:creationId xmlns:a16="http://schemas.microsoft.com/office/drawing/2014/main" id="{EFE48D8E-461A-B396-1CC2-F4E2E6D444B0}"/>
              </a:ext>
            </a:extLst>
          </p:cNvPr>
          <p:cNvPicPr>
            <a:picLocks noChangeAspect="1"/>
          </p:cNvPicPr>
          <p:nvPr/>
        </p:nvPicPr>
        <p:blipFill>
          <a:blip r:embed="rId3"/>
          <a:stretch>
            <a:fillRect/>
          </a:stretch>
        </p:blipFill>
        <p:spPr>
          <a:xfrm>
            <a:off x="4858965" y="4299900"/>
            <a:ext cx="6981567" cy="2249431"/>
          </a:xfrm>
          <a:prstGeom prst="rect">
            <a:avLst/>
          </a:prstGeom>
        </p:spPr>
      </p:pic>
      <p:sp>
        <p:nvSpPr>
          <p:cNvPr id="5" name="TextBox 4">
            <a:extLst>
              <a:ext uri="{FF2B5EF4-FFF2-40B4-BE49-F238E27FC236}">
                <a16:creationId xmlns:a16="http://schemas.microsoft.com/office/drawing/2014/main" id="{66CBFE9A-3CE7-E123-1453-DF25D43ED8D2}"/>
              </a:ext>
            </a:extLst>
          </p:cNvPr>
          <p:cNvSpPr txBox="1"/>
          <p:nvPr/>
        </p:nvSpPr>
        <p:spPr>
          <a:xfrm>
            <a:off x="351468" y="4631898"/>
            <a:ext cx="4526496" cy="1200329"/>
          </a:xfrm>
          <a:prstGeom prst="rect">
            <a:avLst/>
          </a:prstGeom>
          <a:noFill/>
          <a:ln w="28575">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Almost 30% of patients with, node-positive,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HR-positive breast cancer will experience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disease recurrence or death within 5-years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of diagnosis</a:t>
            </a:r>
          </a:p>
        </p:txBody>
      </p:sp>
      <p:sp>
        <p:nvSpPr>
          <p:cNvPr id="6" name="TextBox 5">
            <a:extLst>
              <a:ext uri="{FF2B5EF4-FFF2-40B4-BE49-F238E27FC236}">
                <a16:creationId xmlns:a16="http://schemas.microsoft.com/office/drawing/2014/main" id="{88B7C934-4CFC-784A-06B2-F9BD1A34EEBC}"/>
              </a:ext>
            </a:extLst>
          </p:cNvPr>
          <p:cNvSpPr txBox="1"/>
          <p:nvPr/>
        </p:nvSpPr>
        <p:spPr>
          <a:xfrm>
            <a:off x="1993556" y="6446217"/>
            <a:ext cx="85174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Cheng et al Cancer Epidemiol Biomarkers 2012, Colleoni et al J Clin Oncol 2016, Nelson et al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Plos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One 2022 </a:t>
            </a:r>
          </a:p>
        </p:txBody>
      </p:sp>
    </p:spTree>
    <p:extLst>
      <p:ext uri="{BB962C8B-B14F-4D97-AF65-F5344CB8AC3E}">
        <p14:creationId xmlns:p14="http://schemas.microsoft.com/office/powerpoint/2010/main" val="2724827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62E7F-E464-72C5-0F04-99661B1738E1}"/>
              </a:ext>
            </a:extLst>
          </p:cNvPr>
          <p:cNvSpPr>
            <a:spLocks noGrp="1"/>
          </p:cNvSpPr>
          <p:nvPr>
            <p:ph type="title"/>
          </p:nvPr>
        </p:nvSpPr>
        <p:spPr>
          <a:xfrm>
            <a:off x="98854" y="52164"/>
            <a:ext cx="10515600" cy="1325563"/>
          </a:xfrm>
        </p:spPr>
        <p:txBody>
          <a:bodyPr/>
          <a:lstStyle/>
          <a:p>
            <a:r>
              <a:rPr lang="en-US" dirty="0"/>
              <a:t>Meta-analysis of </a:t>
            </a:r>
            <a:r>
              <a:rPr lang="en-US" dirty="0" err="1"/>
              <a:t>CDKi</a:t>
            </a:r>
            <a:r>
              <a:rPr lang="en-US" dirty="0"/>
              <a:t> adjuvant trials</a:t>
            </a:r>
          </a:p>
        </p:txBody>
      </p:sp>
      <p:pic>
        <p:nvPicPr>
          <p:cNvPr id="3" name="Picture 2">
            <a:extLst>
              <a:ext uri="{FF2B5EF4-FFF2-40B4-BE49-F238E27FC236}">
                <a16:creationId xmlns:a16="http://schemas.microsoft.com/office/drawing/2014/main" id="{7D56B65D-C286-5FD4-85D8-CC38080D7A1D}"/>
              </a:ext>
            </a:extLst>
          </p:cNvPr>
          <p:cNvPicPr>
            <a:picLocks noChangeAspect="1"/>
          </p:cNvPicPr>
          <p:nvPr/>
        </p:nvPicPr>
        <p:blipFill>
          <a:blip r:embed="rId2"/>
          <a:stretch>
            <a:fillRect/>
          </a:stretch>
        </p:blipFill>
        <p:spPr>
          <a:xfrm>
            <a:off x="381000" y="1690688"/>
            <a:ext cx="11430000" cy="2436469"/>
          </a:xfrm>
          <a:prstGeom prst="rect">
            <a:avLst/>
          </a:prstGeom>
        </p:spPr>
      </p:pic>
      <p:pic>
        <p:nvPicPr>
          <p:cNvPr id="4" name="Picture 3">
            <a:extLst>
              <a:ext uri="{FF2B5EF4-FFF2-40B4-BE49-F238E27FC236}">
                <a16:creationId xmlns:a16="http://schemas.microsoft.com/office/drawing/2014/main" id="{46DE6BE0-EA17-A5A6-9E3B-1013DA5D47FA}"/>
              </a:ext>
            </a:extLst>
          </p:cNvPr>
          <p:cNvPicPr>
            <a:picLocks noChangeAspect="1"/>
          </p:cNvPicPr>
          <p:nvPr/>
        </p:nvPicPr>
        <p:blipFill>
          <a:blip r:embed="rId3"/>
          <a:stretch>
            <a:fillRect/>
          </a:stretch>
        </p:blipFill>
        <p:spPr>
          <a:xfrm>
            <a:off x="286336" y="4326235"/>
            <a:ext cx="11430000" cy="2174789"/>
          </a:xfrm>
          <a:prstGeom prst="rect">
            <a:avLst/>
          </a:prstGeom>
        </p:spPr>
      </p:pic>
      <p:sp>
        <p:nvSpPr>
          <p:cNvPr id="5" name="TextBox 4">
            <a:extLst>
              <a:ext uri="{FF2B5EF4-FFF2-40B4-BE49-F238E27FC236}">
                <a16:creationId xmlns:a16="http://schemas.microsoft.com/office/drawing/2014/main" id="{8806787E-5E10-0A81-99B1-083BE24F74EB}"/>
              </a:ext>
            </a:extLst>
          </p:cNvPr>
          <p:cNvSpPr txBox="1"/>
          <p:nvPr/>
        </p:nvSpPr>
        <p:spPr>
          <a:xfrm>
            <a:off x="4053016" y="1321356"/>
            <a:ext cx="45630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CDKis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improve invasive disease-free survival</a:t>
            </a:r>
          </a:p>
        </p:txBody>
      </p:sp>
      <p:sp>
        <p:nvSpPr>
          <p:cNvPr id="6" name="TextBox 5">
            <a:extLst>
              <a:ext uri="{FF2B5EF4-FFF2-40B4-BE49-F238E27FC236}">
                <a16:creationId xmlns:a16="http://schemas.microsoft.com/office/drawing/2014/main" id="{98B6E010-758D-FFAD-0A8A-5E69EBAEEE73}"/>
              </a:ext>
            </a:extLst>
          </p:cNvPr>
          <p:cNvSpPr txBox="1"/>
          <p:nvPr/>
        </p:nvSpPr>
        <p:spPr>
          <a:xfrm>
            <a:off x="4053016" y="3942491"/>
            <a:ext cx="44928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CDKis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improve distant disease-free survival</a:t>
            </a:r>
          </a:p>
        </p:txBody>
      </p:sp>
      <p:sp>
        <p:nvSpPr>
          <p:cNvPr id="7" name="TextBox 6">
            <a:extLst>
              <a:ext uri="{FF2B5EF4-FFF2-40B4-BE49-F238E27FC236}">
                <a16:creationId xmlns:a16="http://schemas.microsoft.com/office/drawing/2014/main" id="{35A58C59-0F4D-ABC7-0466-C7C5D335E72A}"/>
              </a:ext>
            </a:extLst>
          </p:cNvPr>
          <p:cNvSpPr txBox="1"/>
          <p:nvPr/>
        </p:nvSpPr>
        <p:spPr>
          <a:xfrm>
            <a:off x="9094573" y="6501024"/>
            <a:ext cx="2811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Alexiou et al Cancers 2025</a:t>
            </a:r>
          </a:p>
        </p:txBody>
      </p:sp>
      <p:sp>
        <p:nvSpPr>
          <p:cNvPr id="8" name="Oval 7">
            <a:extLst>
              <a:ext uri="{FF2B5EF4-FFF2-40B4-BE49-F238E27FC236}">
                <a16:creationId xmlns:a16="http://schemas.microsoft.com/office/drawing/2014/main" id="{86B1ED81-ACA8-B55B-8AF4-0995E403D678}"/>
              </a:ext>
            </a:extLst>
          </p:cNvPr>
          <p:cNvSpPr/>
          <p:nvPr/>
        </p:nvSpPr>
        <p:spPr>
          <a:xfrm flipH="1">
            <a:off x="8499823" y="2060020"/>
            <a:ext cx="548724" cy="613279"/>
          </a:xfrm>
          <a:prstGeom prst="ellipse">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62235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4A910-CC70-09F5-415F-1C3B34153004}"/>
              </a:ext>
            </a:extLst>
          </p:cNvPr>
          <p:cNvSpPr>
            <a:spLocks noGrp="1"/>
          </p:cNvSpPr>
          <p:nvPr>
            <p:ph type="title"/>
          </p:nvPr>
        </p:nvSpPr>
        <p:spPr>
          <a:xfrm>
            <a:off x="257433" y="-176384"/>
            <a:ext cx="10515600" cy="1325563"/>
          </a:xfrm>
        </p:spPr>
        <p:txBody>
          <a:bodyPr/>
          <a:lstStyle/>
          <a:p>
            <a:r>
              <a:rPr lang="en-US" dirty="0" err="1"/>
              <a:t>MonarchE</a:t>
            </a:r>
            <a:r>
              <a:rPr lang="en-US" dirty="0"/>
              <a:t>: Study design</a:t>
            </a:r>
          </a:p>
        </p:txBody>
      </p:sp>
      <p:pic>
        <p:nvPicPr>
          <p:cNvPr id="3" name="Picture 2">
            <a:extLst>
              <a:ext uri="{FF2B5EF4-FFF2-40B4-BE49-F238E27FC236}">
                <a16:creationId xmlns:a16="http://schemas.microsoft.com/office/drawing/2014/main" id="{21129C60-0D02-2251-9C90-98468DD76EF7}"/>
              </a:ext>
            </a:extLst>
          </p:cNvPr>
          <p:cNvPicPr>
            <a:picLocks noChangeAspect="1"/>
          </p:cNvPicPr>
          <p:nvPr/>
        </p:nvPicPr>
        <p:blipFill>
          <a:blip r:embed="rId2"/>
          <a:stretch>
            <a:fillRect/>
          </a:stretch>
        </p:blipFill>
        <p:spPr>
          <a:xfrm>
            <a:off x="569977" y="952671"/>
            <a:ext cx="11052046" cy="4348377"/>
          </a:xfrm>
          <a:prstGeom prst="rect">
            <a:avLst/>
          </a:prstGeom>
        </p:spPr>
      </p:pic>
      <p:sp>
        <p:nvSpPr>
          <p:cNvPr id="4" name="TextBox 3">
            <a:extLst>
              <a:ext uri="{FF2B5EF4-FFF2-40B4-BE49-F238E27FC236}">
                <a16:creationId xmlns:a16="http://schemas.microsoft.com/office/drawing/2014/main" id="{D82E5246-4084-B064-0E32-658D0CF8C8AB}"/>
              </a:ext>
            </a:extLst>
          </p:cNvPr>
          <p:cNvSpPr txBox="1"/>
          <p:nvPr/>
        </p:nvSpPr>
        <p:spPr>
          <a:xfrm>
            <a:off x="1789734" y="5599106"/>
            <a:ext cx="769813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All patients had </a:t>
            </a:r>
            <a:r>
              <a:rPr kumimoji="0" lang="en-US" sz="2400" b="0" i="0" u="sng" strike="noStrike" kern="1200" cap="none" spc="0" normalizeH="0" baseline="0" noProof="0" dirty="0">
                <a:ln>
                  <a:noFill/>
                </a:ln>
                <a:solidFill>
                  <a:prstClr val="black"/>
                </a:solidFill>
                <a:effectLst/>
                <a:uLnTx/>
                <a:uFillTx/>
                <a:latin typeface="Aptos" panose="02110004020202020204"/>
                <a:ea typeface="+mn-ea"/>
                <a:cs typeface="+mn-cs"/>
              </a:rPr>
              <a:t>node-positive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HR-positive breast 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Abemaciclib</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given continuously twice daily for </a:t>
            </a:r>
            <a:r>
              <a:rPr kumimoji="0" lang="en-US" sz="2400" b="0" i="0" u="sng" strike="noStrike" kern="1200" cap="none" spc="0" normalizeH="0" baseline="0" noProof="0" dirty="0">
                <a:ln>
                  <a:noFill/>
                </a:ln>
                <a:solidFill>
                  <a:prstClr val="black"/>
                </a:solidFill>
                <a:effectLst/>
                <a:uLnTx/>
                <a:uFillTx/>
                <a:latin typeface="Aptos" panose="02110004020202020204"/>
                <a:ea typeface="+mn-ea"/>
                <a:cs typeface="+mn-cs"/>
              </a:rPr>
              <a:t>2-years</a:t>
            </a:r>
          </a:p>
        </p:txBody>
      </p:sp>
      <p:sp>
        <p:nvSpPr>
          <p:cNvPr id="6" name="TextBox 5">
            <a:extLst>
              <a:ext uri="{FF2B5EF4-FFF2-40B4-BE49-F238E27FC236}">
                <a16:creationId xmlns:a16="http://schemas.microsoft.com/office/drawing/2014/main" id="{8EC2596B-7300-8447-E53E-0EF58B540E5C}"/>
              </a:ext>
            </a:extLst>
          </p:cNvPr>
          <p:cNvSpPr txBox="1"/>
          <p:nvPr/>
        </p:nvSpPr>
        <p:spPr>
          <a:xfrm>
            <a:off x="-2720" y="6543495"/>
            <a:ext cx="6098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https://clinicaltrials.gov/study/NCT03155997</a:t>
            </a:r>
          </a:p>
        </p:txBody>
      </p:sp>
      <p:sp>
        <p:nvSpPr>
          <p:cNvPr id="5" name="Rectangle 4">
            <a:extLst>
              <a:ext uri="{FF2B5EF4-FFF2-40B4-BE49-F238E27FC236}">
                <a16:creationId xmlns:a16="http://schemas.microsoft.com/office/drawing/2014/main" id="{DE0A22B7-223B-A8D8-0852-F0124886A6B4}"/>
              </a:ext>
            </a:extLst>
          </p:cNvPr>
          <p:cNvSpPr/>
          <p:nvPr/>
        </p:nvSpPr>
        <p:spPr>
          <a:xfrm>
            <a:off x="509666" y="816964"/>
            <a:ext cx="4549514" cy="2473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7215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063A-56B5-10FD-5847-32105751F486}"/>
              </a:ext>
            </a:extLst>
          </p:cNvPr>
          <p:cNvSpPr>
            <a:spLocks noGrp="1"/>
          </p:cNvSpPr>
          <p:nvPr>
            <p:ph type="title"/>
          </p:nvPr>
        </p:nvSpPr>
        <p:spPr>
          <a:xfrm>
            <a:off x="383060" y="192131"/>
            <a:ext cx="10515600" cy="1325563"/>
          </a:xfrm>
        </p:spPr>
        <p:txBody>
          <a:bodyPr/>
          <a:lstStyle/>
          <a:p>
            <a:r>
              <a:rPr lang="en-US" dirty="0" err="1"/>
              <a:t>MonarchE</a:t>
            </a:r>
            <a:r>
              <a:rPr lang="en-US" dirty="0"/>
              <a:t>: Outcomes at 7 years </a:t>
            </a:r>
          </a:p>
        </p:txBody>
      </p:sp>
      <p:graphicFrame>
        <p:nvGraphicFramePr>
          <p:cNvPr id="4" name="Content Placeholder 3">
            <a:extLst>
              <a:ext uri="{FF2B5EF4-FFF2-40B4-BE49-F238E27FC236}">
                <a16:creationId xmlns:a16="http://schemas.microsoft.com/office/drawing/2014/main" id="{881332AB-E617-10F8-085C-98EFA57D5977}"/>
              </a:ext>
            </a:extLst>
          </p:cNvPr>
          <p:cNvGraphicFramePr>
            <a:graphicFrameLocks noGrp="1"/>
          </p:cNvGraphicFramePr>
          <p:nvPr>
            <p:ph idx="1"/>
          </p:nvPr>
        </p:nvGraphicFramePr>
        <p:xfrm>
          <a:off x="515895" y="1690688"/>
          <a:ext cx="10382765" cy="2090480"/>
        </p:xfrm>
        <a:graphic>
          <a:graphicData uri="http://schemas.openxmlformats.org/drawingml/2006/table">
            <a:tbl>
              <a:tblPr firstRow="1" bandRow="1">
                <a:tableStyleId>{5940675A-B579-460E-94D1-54222C63F5DA}</a:tableStyleId>
              </a:tblPr>
              <a:tblGrid>
                <a:gridCol w="2076553">
                  <a:extLst>
                    <a:ext uri="{9D8B030D-6E8A-4147-A177-3AD203B41FA5}">
                      <a16:colId xmlns:a16="http://schemas.microsoft.com/office/drawing/2014/main" val="4132018670"/>
                    </a:ext>
                  </a:extLst>
                </a:gridCol>
                <a:gridCol w="2076553">
                  <a:extLst>
                    <a:ext uri="{9D8B030D-6E8A-4147-A177-3AD203B41FA5}">
                      <a16:colId xmlns:a16="http://schemas.microsoft.com/office/drawing/2014/main" val="4195394177"/>
                    </a:ext>
                  </a:extLst>
                </a:gridCol>
                <a:gridCol w="2076553">
                  <a:extLst>
                    <a:ext uri="{9D8B030D-6E8A-4147-A177-3AD203B41FA5}">
                      <a16:colId xmlns:a16="http://schemas.microsoft.com/office/drawing/2014/main" val="2228267052"/>
                    </a:ext>
                  </a:extLst>
                </a:gridCol>
                <a:gridCol w="2076553">
                  <a:extLst>
                    <a:ext uri="{9D8B030D-6E8A-4147-A177-3AD203B41FA5}">
                      <a16:colId xmlns:a16="http://schemas.microsoft.com/office/drawing/2014/main" val="721208232"/>
                    </a:ext>
                  </a:extLst>
                </a:gridCol>
                <a:gridCol w="2076553">
                  <a:extLst>
                    <a:ext uri="{9D8B030D-6E8A-4147-A177-3AD203B41FA5}">
                      <a16:colId xmlns:a16="http://schemas.microsoft.com/office/drawing/2014/main" val="2454551040"/>
                    </a:ext>
                  </a:extLst>
                </a:gridCol>
              </a:tblGrid>
              <a:tr h="418096">
                <a:tc>
                  <a:txBody>
                    <a:bodyPr/>
                    <a:lstStyle/>
                    <a:p>
                      <a:endParaRPr lang="en-US" sz="1800"/>
                    </a:p>
                  </a:txBody>
                  <a:tcPr/>
                </a:tc>
                <a:tc>
                  <a:txBody>
                    <a:bodyPr/>
                    <a:lstStyle/>
                    <a:p>
                      <a:pPr algn="ctr"/>
                      <a:r>
                        <a:rPr lang="en-US" sz="1800" dirty="0"/>
                        <a:t>ABEMA + ET</a:t>
                      </a:r>
                    </a:p>
                  </a:txBody>
                  <a:tcPr/>
                </a:tc>
                <a:tc>
                  <a:txBody>
                    <a:bodyPr/>
                    <a:lstStyle/>
                    <a:p>
                      <a:pPr algn="ctr"/>
                      <a:r>
                        <a:rPr lang="en-US" sz="1800" dirty="0"/>
                        <a:t>ET</a:t>
                      </a:r>
                    </a:p>
                  </a:txBody>
                  <a:tcPr/>
                </a:tc>
                <a:tc>
                  <a:txBody>
                    <a:bodyPr/>
                    <a:lstStyle/>
                    <a:p>
                      <a:pPr algn="ctr"/>
                      <a:r>
                        <a:rPr lang="en-US" sz="1800" dirty="0"/>
                        <a:t>Difference</a:t>
                      </a:r>
                    </a:p>
                  </a:txBody>
                  <a:tcPr/>
                </a:tc>
                <a:tc>
                  <a:txBody>
                    <a:bodyPr/>
                    <a:lstStyle/>
                    <a:p>
                      <a:pPr algn="ctr"/>
                      <a:r>
                        <a:rPr lang="en-US" sz="1800" dirty="0"/>
                        <a:t>P value</a:t>
                      </a:r>
                    </a:p>
                  </a:txBody>
                  <a:tcPr/>
                </a:tc>
                <a:extLst>
                  <a:ext uri="{0D108BD9-81ED-4DB2-BD59-A6C34878D82A}">
                    <a16:rowId xmlns:a16="http://schemas.microsoft.com/office/drawing/2014/main" val="1598174823"/>
                  </a:ext>
                </a:extLst>
              </a:tr>
              <a:tr h="418096">
                <a:tc>
                  <a:txBody>
                    <a:bodyPr/>
                    <a:lstStyle/>
                    <a:p>
                      <a:r>
                        <a:rPr lang="en-US" sz="1800" dirty="0"/>
                        <a:t>Invasive DFS</a:t>
                      </a:r>
                    </a:p>
                  </a:txBody>
                  <a:tcPr/>
                </a:tc>
                <a:tc>
                  <a:txBody>
                    <a:bodyPr/>
                    <a:lstStyle/>
                    <a:p>
                      <a:pPr algn="ctr"/>
                      <a:r>
                        <a:rPr lang="en-US" sz="1800" dirty="0"/>
                        <a:t>77%</a:t>
                      </a:r>
                    </a:p>
                  </a:txBody>
                  <a:tcPr/>
                </a:tc>
                <a:tc>
                  <a:txBody>
                    <a:bodyPr/>
                    <a:lstStyle/>
                    <a:p>
                      <a:pPr algn="ctr"/>
                      <a:r>
                        <a:rPr lang="en-US" sz="1800" dirty="0"/>
                        <a:t>71%</a:t>
                      </a:r>
                    </a:p>
                  </a:txBody>
                  <a:tcPr/>
                </a:tc>
                <a:tc>
                  <a:txBody>
                    <a:bodyPr/>
                    <a:lstStyle/>
                    <a:p>
                      <a:pPr algn="ctr"/>
                      <a:r>
                        <a:rPr lang="en-US" sz="1800" dirty="0"/>
                        <a:t>6%</a:t>
                      </a:r>
                    </a:p>
                  </a:txBody>
                  <a:tcPr/>
                </a:tc>
                <a:tc>
                  <a:txBody>
                    <a:bodyPr/>
                    <a:lstStyle/>
                    <a:p>
                      <a:pPr algn="ctr"/>
                      <a:r>
                        <a:rPr lang="en-US" sz="1800" dirty="0"/>
                        <a:t>P&lt;.0001</a:t>
                      </a:r>
                    </a:p>
                  </a:txBody>
                  <a:tcPr/>
                </a:tc>
                <a:extLst>
                  <a:ext uri="{0D108BD9-81ED-4DB2-BD59-A6C34878D82A}">
                    <a16:rowId xmlns:a16="http://schemas.microsoft.com/office/drawing/2014/main" val="492776121"/>
                  </a:ext>
                </a:extLst>
              </a:tr>
              <a:tr h="418096">
                <a:tc>
                  <a:txBody>
                    <a:bodyPr/>
                    <a:lstStyle/>
                    <a:p>
                      <a:r>
                        <a:rPr lang="en-US" sz="1800" dirty="0"/>
                        <a:t>Distant RFS</a:t>
                      </a:r>
                    </a:p>
                  </a:txBody>
                  <a:tcPr/>
                </a:tc>
                <a:tc>
                  <a:txBody>
                    <a:bodyPr/>
                    <a:lstStyle/>
                    <a:p>
                      <a:pPr algn="ctr"/>
                      <a:r>
                        <a:rPr lang="en-US" sz="1800" dirty="0"/>
                        <a:t>80%</a:t>
                      </a:r>
                    </a:p>
                  </a:txBody>
                  <a:tcPr/>
                </a:tc>
                <a:tc>
                  <a:txBody>
                    <a:bodyPr/>
                    <a:lstStyle/>
                    <a:p>
                      <a:pPr algn="ctr"/>
                      <a:r>
                        <a:rPr lang="en-US" sz="1800" dirty="0"/>
                        <a:t>75%</a:t>
                      </a:r>
                    </a:p>
                  </a:txBody>
                  <a:tcPr/>
                </a:tc>
                <a:tc>
                  <a:txBody>
                    <a:bodyPr/>
                    <a:lstStyle/>
                    <a:p>
                      <a:pPr algn="ctr"/>
                      <a:r>
                        <a:rPr lang="en-US" sz="1800" dirty="0"/>
                        <a:t>5%</a:t>
                      </a:r>
                    </a:p>
                  </a:txBody>
                  <a:tcPr/>
                </a:tc>
                <a:tc>
                  <a:txBody>
                    <a:bodyPr/>
                    <a:lstStyle/>
                    <a:p>
                      <a:pPr algn="ctr"/>
                      <a:r>
                        <a:rPr lang="en-US" sz="1800" dirty="0"/>
                        <a:t>P&lt;.0001</a:t>
                      </a:r>
                    </a:p>
                  </a:txBody>
                  <a:tcPr/>
                </a:tc>
                <a:extLst>
                  <a:ext uri="{0D108BD9-81ED-4DB2-BD59-A6C34878D82A}">
                    <a16:rowId xmlns:a16="http://schemas.microsoft.com/office/drawing/2014/main" val="3124105926"/>
                  </a:ext>
                </a:extLst>
              </a:tr>
              <a:tr h="418096">
                <a:tc>
                  <a:txBody>
                    <a:bodyPr/>
                    <a:lstStyle/>
                    <a:p>
                      <a:r>
                        <a:rPr lang="en-US" sz="1800" dirty="0"/>
                        <a:t>Overall survival</a:t>
                      </a:r>
                    </a:p>
                  </a:txBody>
                  <a:tcPr/>
                </a:tc>
                <a:tc>
                  <a:txBody>
                    <a:bodyPr/>
                    <a:lstStyle/>
                    <a:p>
                      <a:pPr algn="ctr"/>
                      <a:r>
                        <a:rPr lang="en-US" sz="1800" dirty="0"/>
                        <a:t>87%</a:t>
                      </a:r>
                    </a:p>
                  </a:txBody>
                  <a:tcPr/>
                </a:tc>
                <a:tc>
                  <a:txBody>
                    <a:bodyPr/>
                    <a:lstStyle/>
                    <a:p>
                      <a:pPr algn="ctr"/>
                      <a:r>
                        <a:rPr lang="en-US" sz="1800" dirty="0"/>
                        <a:t>85%</a:t>
                      </a:r>
                    </a:p>
                  </a:txBody>
                  <a:tcPr/>
                </a:tc>
                <a:tc>
                  <a:txBody>
                    <a:bodyPr/>
                    <a:lstStyle/>
                    <a:p>
                      <a:pPr algn="ctr"/>
                      <a:r>
                        <a:rPr lang="en-US" sz="1800" dirty="0"/>
                        <a:t>2%</a:t>
                      </a:r>
                    </a:p>
                  </a:txBody>
                  <a:tcPr/>
                </a:tc>
                <a:tc>
                  <a:txBody>
                    <a:bodyPr/>
                    <a:lstStyle/>
                    <a:p>
                      <a:pPr algn="ctr"/>
                      <a:r>
                        <a:rPr lang="en-US" sz="1800" dirty="0"/>
                        <a:t>P=.027</a:t>
                      </a:r>
                    </a:p>
                  </a:txBody>
                  <a:tcPr/>
                </a:tc>
                <a:extLst>
                  <a:ext uri="{0D108BD9-81ED-4DB2-BD59-A6C34878D82A}">
                    <a16:rowId xmlns:a16="http://schemas.microsoft.com/office/drawing/2014/main" val="574797491"/>
                  </a:ext>
                </a:extLst>
              </a:tr>
              <a:tr h="418096">
                <a:tc>
                  <a:txBody>
                    <a:bodyPr/>
                    <a:lstStyle/>
                    <a:p>
                      <a:r>
                        <a:rPr lang="en-US" sz="1800" dirty="0"/>
                        <a:t>Living with MBC</a:t>
                      </a:r>
                    </a:p>
                  </a:txBody>
                  <a:tcPr/>
                </a:tc>
                <a:tc>
                  <a:txBody>
                    <a:bodyPr/>
                    <a:lstStyle/>
                    <a:p>
                      <a:pPr algn="ctr"/>
                      <a:r>
                        <a:rPr lang="en-US" sz="1800" dirty="0"/>
                        <a:t>6%</a:t>
                      </a:r>
                    </a:p>
                  </a:txBody>
                  <a:tcPr/>
                </a:tc>
                <a:tc>
                  <a:txBody>
                    <a:bodyPr/>
                    <a:lstStyle/>
                    <a:p>
                      <a:pPr algn="ctr"/>
                      <a:r>
                        <a:rPr lang="en-US" sz="1800" dirty="0"/>
                        <a:t>9%</a:t>
                      </a:r>
                    </a:p>
                  </a:txBody>
                  <a:tcPr/>
                </a:tc>
                <a:tc>
                  <a:txBody>
                    <a:bodyPr/>
                    <a:lstStyle/>
                    <a:p>
                      <a:pPr algn="ctr"/>
                      <a:r>
                        <a:rPr lang="en-US" sz="1800" dirty="0"/>
                        <a:t>3%</a:t>
                      </a:r>
                    </a:p>
                  </a:txBody>
                  <a:tcPr/>
                </a:tc>
                <a:tc>
                  <a:txBody>
                    <a:bodyPr/>
                    <a:lstStyle/>
                    <a:p>
                      <a:pPr algn="ctr"/>
                      <a:endParaRPr lang="en-US" sz="1800" dirty="0"/>
                    </a:p>
                  </a:txBody>
                  <a:tcPr/>
                </a:tc>
                <a:extLst>
                  <a:ext uri="{0D108BD9-81ED-4DB2-BD59-A6C34878D82A}">
                    <a16:rowId xmlns:a16="http://schemas.microsoft.com/office/drawing/2014/main" val="1504771603"/>
                  </a:ext>
                </a:extLst>
              </a:tr>
            </a:tbl>
          </a:graphicData>
        </a:graphic>
      </p:graphicFrame>
      <p:pic>
        <p:nvPicPr>
          <p:cNvPr id="5" name="Picture 4">
            <a:extLst>
              <a:ext uri="{FF2B5EF4-FFF2-40B4-BE49-F238E27FC236}">
                <a16:creationId xmlns:a16="http://schemas.microsoft.com/office/drawing/2014/main" id="{7EB27A2E-4ADB-B0A8-7759-970E3267E615}"/>
              </a:ext>
            </a:extLst>
          </p:cNvPr>
          <p:cNvPicPr>
            <a:picLocks noChangeAspect="1"/>
          </p:cNvPicPr>
          <p:nvPr/>
        </p:nvPicPr>
        <p:blipFill>
          <a:blip r:embed="rId2"/>
          <a:stretch>
            <a:fillRect/>
          </a:stretch>
        </p:blipFill>
        <p:spPr>
          <a:xfrm>
            <a:off x="642551" y="3954162"/>
            <a:ext cx="5137150" cy="2317149"/>
          </a:xfrm>
          <a:prstGeom prst="rect">
            <a:avLst/>
          </a:prstGeom>
        </p:spPr>
      </p:pic>
      <p:pic>
        <p:nvPicPr>
          <p:cNvPr id="6" name="Picture 5">
            <a:extLst>
              <a:ext uri="{FF2B5EF4-FFF2-40B4-BE49-F238E27FC236}">
                <a16:creationId xmlns:a16="http://schemas.microsoft.com/office/drawing/2014/main" id="{E458B6FF-5E31-FA28-9706-E3BB67A1A939}"/>
              </a:ext>
            </a:extLst>
          </p:cNvPr>
          <p:cNvPicPr>
            <a:picLocks noChangeAspect="1"/>
          </p:cNvPicPr>
          <p:nvPr/>
        </p:nvPicPr>
        <p:blipFill>
          <a:blip r:embed="rId3"/>
          <a:stretch>
            <a:fillRect/>
          </a:stretch>
        </p:blipFill>
        <p:spPr>
          <a:xfrm>
            <a:off x="6314303" y="3954162"/>
            <a:ext cx="4933605" cy="2317149"/>
          </a:xfrm>
          <a:prstGeom prst="rect">
            <a:avLst/>
          </a:prstGeom>
        </p:spPr>
      </p:pic>
      <p:sp>
        <p:nvSpPr>
          <p:cNvPr id="7" name="TextBox 6">
            <a:extLst>
              <a:ext uri="{FF2B5EF4-FFF2-40B4-BE49-F238E27FC236}">
                <a16:creationId xmlns:a16="http://schemas.microsoft.com/office/drawing/2014/main" id="{B3220065-0DCF-06ED-478C-5CC9FEEB6103}"/>
              </a:ext>
            </a:extLst>
          </p:cNvPr>
          <p:cNvSpPr txBox="1"/>
          <p:nvPr/>
        </p:nvSpPr>
        <p:spPr>
          <a:xfrm>
            <a:off x="4118188" y="6444305"/>
            <a:ext cx="3178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Johnston et al Ann Oncol 2025</a:t>
            </a:r>
          </a:p>
        </p:txBody>
      </p:sp>
    </p:spTree>
    <p:extLst>
      <p:ext uri="{BB962C8B-B14F-4D97-AF65-F5344CB8AC3E}">
        <p14:creationId xmlns:p14="http://schemas.microsoft.com/office/powerpoint/2010/main" val="11524942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4B79-000C-50D1-C2B2-E5B07F9358B5}"/>
              </a:ext>
            </a:extLst>
          </p:cNvPr>
          <p:cNvSpPr>
            <a:spLocks noGrp="1"/>
          </p:cNvSpPr>
          <p:nvPr>
            <p:ph type="title"/>
          </p:nvPr>
        </p:nvSpPr>
        <p:spPr>
          <a:xfrm>
            <a:off x="343930" y="192130"/>
            <a:ext cx="10515600" cy="912515"/>
          </a:xfrm>
        </p:spPr>
        <p:txBody>
          <a:bodyPr/>
          <a:lstStyle/>
          <a:p>
            <a:r>
              <a:rPr lang="en-US" dirty="0"/>
              <a:t>NATALEE: Study design</a:t>
            </a:r>
          </a:p>
        </p:txBody>
      </p:sp>
      <p:pic>
        <p:nvPicPr>
          <p:cNvPr id="3" name="Picture 2">
            <a:extLst>
              <a:ext uri="{FF2B5EF4-FFF2-40B4-BE49-F238E27FC236}">
                <a16:creationId xmlns:a16="http://schemas.microsoft.com/office/drawing/2014/main" id="{174CD6D2-8E96-2E5E-E5A4-AA35134FB2C7}"/>
              </a:ext>
            </a:extLst>
          </p:cNvPr>
          <p:cNvPicPr>
            <a:picLocks noChangeAspect="1"/>
          </p:cNvPicPr>
          <p:nvPr/>
        </p:nvPicPr>
        <p:blipFill>
          <a:blip r:embed="rId2"/>
          <a:stretch>
            <a:fillRect/>
          </a:stretch>
        </p:blipFill>
        <p:spPr>
          <a:xfrm>
            <a:off x="838200" y="1104645"/>
            <a:ext cx="10515600" cy="4201984"/>
          </a:xfrm>
          <a:prstGeom prst="rect">
            <a:avLst/>
          </a:prstGeom>
        </p:spPr>
      </p:pic>
      <p:sp>
        <p:nvSpPr>
          <p:cNvPr id="4" name="TextBox 3">
            <a:extLst>
              <a:ext uri="{FF2B5EF4-FFF2-40B4-BE49-F238E27FC236}">
                <a16:creationId xmlns:a16="http://schemas.microsoft.com/office/drawing/2014/main" id="{B2DF4220-0A71-1DFD-1AA0-D9AC1F36EA27}"/>
              </a:ext>
            </a:extLst>
          </p:cNvPr>
          <p:cNvSpPr txBox="1"/>
          <p:nvPr/>
        </p:nvSpPr>
        <p:spPr>
          <a:xfrm>
            <a:off x="516780" y="5351238"/>
            <a:ext cx="1073832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Patients had </a:t>
            </a:r>
            <a:r>
              <a:rPr kumimoji="0" lang="en-US" sz="2400" b="0" i="0" u="sng" strike="noStrike" kern="1200" cap="none" spc="0" normalizeH="0" baseline="0" noProof="0" dirty="0">
                <a:ln>
                  <a:noFill/>
                </a:ln>
                <a:solidFill>
                  <a:prstClr val="black"/>
                </a:solidFill>
                <a:effectLst/>
                <a:uLnTx/>
                <a:uFillTx/>
                <a:latin typeface="Aptos" panose="02110004020202020204"/>
                <a:ea typeface="+mn-ea"/>
                <a:cs typeface="+mn-cs"/>
              </a:rPr>
              <a:t>node-positive or high risk node-negative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HR-positive breast 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If node-negative had to have T2 with high-risk biology, T3 or T4 disease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Ribociclib</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400mg once daily for 3 out of 4-weeks for </a:t>
            </a:r>
            <a:r>
              <a:rPr kumimoji="0" lang="en-US" sz="2400" b="0" i="0" u="sng" strike="noStrike" kern="1200" cap="none" spc="0" normalizeH="0" baseline="0" noProof="0" dirty="0">
                <a:ln>
                  <a:noFill/>
                </a:ln>
                <a:solidFill>
                  <a:prstClr val="black"/>
                </a:solidFill>
                <a:effectLst/>
                <a:uLnTx/>
                <a:uFillTx/>
                <a:latin typeface="Aptos" panose="02110004020202020204"/>
                <a:ea typeface="+mn-ea"/>
                <a:cs typeface="+mn-cs"/>
              </a:rPr>
              <a:t>3-years</a:t>
            </a:r>
          </a:p>
        </p:txBody>
      </p:sp>
      <p:sp>
        <p:nvSpPr>
          <p:cNvPr id="6" name="TextBox 5">
            <a:extLst>
              <a:ext uri="{FF2B5EF4-FFF2-40B4-BE49-F238E27FC236}">
                <a16:creationId xmlns:a16="http://schemas.microsoft.com/office/drawing/2014/main" id="{2BDFD4EF-9B58-632A-9EC0-CA5DEDBD0F0B}"/>
              </a:ext>
            </a:extLst>
          </p:cNvPr>
          <p:cNvSpPr txBox="1"/>
          <p:nvPr/>
        </p:nvSpPr>
        <p:spPr>
          <a:xfrm>
            <a:off x="-2720" y="6525814"/>
            <a:ext cx="6098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https://clinicaltrials.gov/study/NCT03701334</a:t>
            </a:r>
          </a:p>
        </p:txBody>
      </p:sp>
    </p:spTree>
    <p:extLst>
      <p:ext uri="{BB962C8B-B14F-4D97-AF65-F5344CB8AC3E}">
        <p14:creationId xmlns:p14="http://schemas.microsoft.com/office/powerpoint/2010/main" val="16473251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BC7FF-1780-02FC-50EF-AA3EDABD1C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E3ABB0-8963-7BB8-F2F9-4D47A7DBE69F}"/>
              </a:ext>
            </a:extLst>
          </p:cNvPr>
          <p:cNvSpPr>
            <a:spLocks noGrp="1"/>
          </p:cNvSpPr>
          <p:nvPr>
            <p:ph type="title"/>
          </p:nvPr>
        </p:nvSpPr>
        <p:spPr>
          <a:xfrm>
            <a:off x="383060" y="192131"/>
            <a:ext cx="10515600" cy="1325563"/>
          </a:xfrm>
        </p:spPr>
        <p:txBody>
          <a:bodyPr/>
          <a:lstStyle/>
          <a:p>
            <a:r>
              <a:rPr lang="en-US" dirty="0"/>
              <a:t>NATALEE: Outcomes at 5 years </a:t>
            </a:r>
          </a:p>
        </p:txBody>
      </p:sp>
      <p:graphicFrame>
        <p:nvGraphicFramePr>
          <p:cNvPr id="4" name="Content Placeholder 3">
            <a:extLst>
              <a:ext uri="{FF2B5EF4-FFF2-40B4-BE49-F238E27FC236}">
                <a16:creationId xmlns:a16="http://schemas.microsoft.com/office/drawing/2014/main" id="{DD9A1F1C-5B09-B4A8-39B3-D40609D18F7E}"/>
              </a:ext>
            </a:extLst>
          </p:cNvPr>
          <p:cNvGraphicFramePr>
            <a:graphicFrameLocks noGrp="1"/>
          </p:cNvGraphicFramePr>
          <p:nvPr>
            <p:ph idx="1"/>
          </p:nvPr>
        </p:nvGraphicFramePr>
        <p:xfrm>
          <a:off x="515894" y="1899736"/>
          <a:ext cx="10382765" cy="1672384"/>
        </p:xfrm>
        <a:graphic>
          <a:graphicData uri="http://schemas.openxmlformats.org/drawingml/2006/table">
            <a:tbl>
              <a:tblPr firstRow="1" bandRow="1">
                <a:tableStyleId>{5940675A-B579-460E-94D1-54222C63F5DA}</a:tableStyleId>
              </a:tblPr>
              <a:tblGrid>
                <a:gridCol w="2076553">
                  <a:extLst>
                    <a:ext uri="{9D8B030D-6E8A-4147-A177-3AD203B41FA5}">
                      <a16:colId xmlns:a16="http://schemas.microsoft.com/office/drawing/2014/main" val="4132018670"/>
                    </a:ext>
                  </a:extLst>
                </a:gridCol>
                <a:gridCol w="2076553">
                  <a:extLst>
                    <a:ext uri="{9D8B030D-6E8A-4147-A177-3AD203B41FA5}">
                      <a16:colId xmlns:a16="http://schemas.microsoft.com/office/drawing/2014/main" val="4195394177"/>
                    </a:ext>
                  </a:extLst>
                </a:gridCol>
                <a:gridCol w="2076553">
                  <a:extLst>
                    <a:ext uri="{9D8B030D-6E8A-4147-A177-3AD203B41FA5}">
                      <a16:colId xmlns:a16="http://schemas.microsoft.com/office/drawing/2014/main" val="2228267052"/>
                    </a:ext>
                  </a:extLst>
                </a:gridCol>
                <a:gridCol w="2076553">
                  <a:extLst>
                    <a:ext uri="{9D8B030D-6E8A-4147-A177-3AD203B41FA5}">
                      <a16:colId xmlns:a16="http://schemas.microsoft.com/office/drawing/2014/main" val="721208232"/>
                    </a:ext>
                  </a:extLst>
                </a:gridCol>
                <a:gridCol w="2076553">
                  <a:extLst>
                    <a:ext uri="{9D8B030D-6E8A-4147-A177-3AD203B41FA5}">
                      <a16:colId xmlns:a16="http://schemas.microsoft.com/office/drawing/2014/main" val="2454551040"/>
                    </a:ext>
                  </a:extLst>
                </a:gridCol>
              </a:tblGrid>
              <a:tr h="418096">
                <a:tc>
                  <a:txBody>
                    <a:bodyPr/>
                    <a:lstStyle/>
                    <a:p>
                      <a:endParaRPr lang="en-US" sz="1800" dirty="0"/>
                    </a:p>
                  </a:txBody>
                  <a:tcPr/>
                </a:tc>
                <a:tc>
                  <a:txBody>
                    <a:bodyPr/>
                    <a:lstStyle/>
                    <a:p>
                      <a:pPr algn="ctr"/>
                      <a:r>
                        <a:rPr lang="en-US" sz="1800" dirty="0"/>
                        <a:t>RIBO + ET</a:t>
                      </a:r>
                    </a:p>
                  </a:txBody>
                  <a:tcPr/>
                </a:tc>
                <a:tc>
                  <a:txBody>
                    <a:bodyPr/>
                    <a:lstStyle/>
                    <a:p>
                      <a:pPr algn="ctr"/>
                      <a:r>
                        <a:rPr lang="en-US" sz="1800" dirty="0"/>
                        <a:t>ET</a:t>
                      </a:r>
                    </a:p>
                  </a:txBody>
                  <a:tcPr/>
                </a:tc>
                <a:tc>
                  <a:txBody>
                    <a:bodyPr/>
                    <a:lstStyle/>
                    <a:p>
                      <a:pPr algn="ctr"/>
                      <a:r>
                        <a:rPr lang="en-US" sz="1800" dirty="0"/>
                        <a:t>Difference</a:t>
                      </a:r>
                    </a:p>
                  </a:txBody>
                  <a:tcPr/>
                </a:tc>
                <a:tc>
                  <a:txBody>
                    <a:bodyPr/>
                    <a:lstStyle/>
                    <a:p>
                      <a:pPr algn="ctr"/>
                      <a:r>
                        <a:rPr lang="en-US" sz="1800" dirty="0"/>
                        <a:t>P value</a:t>
                      </a:r>
                    </a:p>
                  </a:txBody>
                  <a:tcPr/>
                </a:tc>
                <a:extLst>
                  <a:ext uri="{0D108BD9-81ED-4DB2-BD59-A6C34878D82A}">
                    <a16:rowId xmlns:a16="http://schemas.microsoft.com/office/drawing/2014/main" val="1598174823"/>
                  </a:ext>
                </a:extLst>
              </a:tr>
              <a:tr h="418096">
                <a:tc>
                  <a:txBody>
                    <a:bodyPr/>
                    <a:lstStyle/>
                    <a:p>
                      <a:r>
                        <a:rPr lang="en-US" sz="1800" dirty="0"/>
                        <a:t>Invasive DFS</a:t>
                      </a:r>
                    </a:p>
                  </a:txBody>
                  <a:tcPr/>
                </a:tc>
                <a:tc>
                  <a:txBody>
                    <a:bodyPr/>
                    <a:lstStyle/>
                    <a:p>
                      <a:pPr algn="ctr"/>
                      <a:r>
                        <a:rPr lang="en-US" sz="1800" dirty="0"/>
                        <a:t>86%</a:t>
                      </a:r>
                    </a:p>
                  </a:txBody>
                  <a:tcPr/>
                </a:tc>
                <a:tc>
                  <a:txBody>
                    <a:bodyPr/>
                    <a:lstStyle/>
                    <a:p>
                      <a:pPr algn="ctr"/>
                      <a:r>
                        <a:rPr lang="en-US" sz="1800" dirty="0"/>
                        <a:t>81%</a:t>
                      </a:r>
                    </a:p>
                  </a:txBody>
                  <a:tcPr/>
                </a:tc>
                <a:tc>
                  <a:txBody>
                    <a:bodyPr/>
                    <a:lstStyle/>
                    <a:p>
                      <a:pPr algn="ctr"/>
                      <a:r>
                        <a:rPr lang="en-US" sz="1800" dirty="0"/>
                        <a:t>5%</a:t>
                      </a:r>
                    </a:p>
                  </a:txBody>
                  <a:tcPr/>
                </a:tc>
                <a:tc>
                  <a:txBody>
                    <a:bodyPr/>
                    <a:lstStyle/>
                    <a:p>
                      <a:pPr algn="ctr"/>
                      <a:r>
                        <a:rPr lang="en-US" sz="1800" dirty="0"/>
                        <a:t>P&lt;.0001</a:t>
                      </a:r>
                    </a:p>
                  </a:txBody>
                  <a:tcPr/>
                </a:tc>
                <a:extLst>
                  <a:ext uri="{0D108BD9-81ED-4DB2-BD59-A6C34878D82A}">
                    <a16:rowId xmlns:a16="http://schemas.microsoft.com/office/drawing/2014/main" val="492776121"/>
                  </a:ext>
                </a:extLst>
              </a:tr>
              <a:tr h="418096">
                <a:tc>
                  <a:txBody>
                    <a:bodyPr/>
                    <a:lstStyle/>
                    <a:p>
                      <a:r>
                        <a:rPr lang="en-US" sz="1800" dirty="0"/>
                        <a:t>Distant RFS</a:t>
                      </a:r>
                    </a:p>
                  </a:txBody>
                  <a:tcPr/>
                </a:tc>
                <a:tc>
                  <a:txBody>
                    <a:bodyPr/>
                    <a:lstStyle/>
                    <a:p>
                      <a:pPr algn="ctr"/>
                      <a:r>
                        <a:rPr lang="en-US" sz="1800" dirty="0"/>
                        <a:t>88%</a:t>
                      </a:r>
                    </a:p>
                  </a:txBody>
                  <a:tcPr/>
                </a:tc>
                <a:tc>
                  <a:txBody>
                    <a:bodyPr/>
                    <a:lstStyle/>
                    <a:p>
                      <a:pPr algn="ctr"/>
                      <a:r>
                        <a:rPr lang="en-US" sz="1800" dirty="0"/>
                        <a:t>84%</a:t>
                      </a:r>
                    </a:p>
                  </a:txBody>
                  <a:tcPr/>
                </a:tc>
                <a:tc>
                  <a:txBody>
                    <a:bodyPr/>
                    <a:lstStyle/>
                    <a:p>
                      <a:pPr algn="ctr"/>
                      <a:r>
                        <a:rPr lang="en-US" sz="1800" dirty="0"/>
                        <a:t>4%</a:t>
                      </a:r>
                    </a:p>
                  </a:txBody>
                  <a:tcPr/>
                </a:tc>
                <a:tc>
                  <a:txBody>
                    <a:bodyPr/>
                    <a:lstStyle/>
                    <a:p>
                      <a:pPr algn="ctr"/>
                      <a:r>
                        <a:rPr lang="en-US" sz="1800" dirty="0"/>
                        <a:t>P&lt;.0001</a:t>
                      </a:r>
                    </a:p>
                  </a:txBody>
                  <a:tcPr/>
                </a:tc>
                <a:extLst>
                  <a:ext uri="{0D108BD9-81ED-4DB2-BD59-A6C34878D82A}">
                    <a16:rowId xmlns:a16="http://schemas.microsoft.com/office/drawing/2014/main" val="3124105926"/>
                  </a:ext>
                </a:extLst>
              </a:tr>
              <a:tr h="418096">
                <a:tc>
                  <a:txBody>
                    <a:bodyPr/>
                    <a:lstStyle/>
                    <a:p>
                      <a:r>
                        <a:rPr lang="en-US" sz="1800" dirty="0"/>
                        <a:t>Overall survival</a:t>
                      </a:r>
                    </a:p>
                  </a:txBody>
                  <a:tcPr/>
                </a:tc>
                <a:tc>
                  <a:txBody>
                    <a:bodyPr/>
                    <a:lstStyle/>
                    <a:p>
                      <a:pPr algn="ctr"/>
                      <a:r>
                        <a:rPr lang="en-US" sz="1800" dirty="0"/>
                        <a:t>94%</a:t>
                      </a:r>
                    </a:p>
                  </a:txBody>
                  <a:tcPr/>
                </a:tc>
                <a:tc>
                  <a:txBody>
                    <a:bodyPr/>
                    <a:lstStyle/>
                    <a:p>
                      <a:pPr algn="ctr"/>
                      <a:r>
                        <a:rPr lang="en-US" sz="1800" dirty="0"/>
                        <a:t>93%</a:t>
                      </a:r>
                    </a:p>
                  </a:txBody>
                  <a:tcPr/>
                </a:tc>
                <a:tc>
                  <a:txBody>
                    <a:bodyPr/>
                    <a:lstStyle/>
                    <a:p>
                      <a:pPr algn="ctr"/>
                      <a:r>
                        <a:rPr lang="en-US" sz="1800" dirty="0"/>
                        <a:t>1.5%</a:t>
                      </a:r>
                    </a:p>
                  </a:txBody>
                  <a:tcPr/>
                </a:tc>
                <a:tc>
                  <a:txBody>
                    <a:bodyPr/>
                    <a:lstStyle/>
                    <a:p>
                      <a:pPr algn="ctr"/>
                      <a:r>
                        <a:rPr lang="en-US" sz="1800" dirty="0"/>
                        <a:t>P=.026</a:t>
                      </a:r>
                    </a:p>
                  </a:txBody>
                  <a:tcPr/>
                </a:tc>
                <a:extLst>
                  <a:ext uri="{0D108BD9-81ED-4DB2-BD59-A6C34878D82A}">
                    <a16:rowId xmlns:a16="http://schemas.microsoft.com/office/drawing/2014/main" val="574797491"/>
                  </a:ext>
                </a:extLst>
              </a:tr>
            </a:tbl>
          </a:graphicData>
        </a:graphic>
      </p:graphicFrame>
      <p:sp>
        <p:nvSpPr>
          <p:cNvPr id="7" name="TextBox 6">
            <a:extLst>
              <a:ext uri="{FF2B5EF4-FFF2-40B4-BE49-F238E27FC236}">
                <a16:creationId xmlns:a16="http://schemas.microsoft.com/office/drawing/2014/main" id="{D8ADF93F-9867-AB12-9CEF-6920D059EFAA}"/>
              </a:ext>
            </a:extLst>
          </p:cNvPr>
          <p:cNvSpPr txBox="1"/>
          <p:nvPr/>
        </p:nvSpPr>
        <p:spPr>
          <a:xfrm>
            <a:off x="4118188" y="6444305"/>
            <a:ext cx="29348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Crown et al Ann Oncol 2025</a:t>
            </a:r>
          </a:p>
        </p:txBody>
      </p:sp>
      <p:pic>
        <p:nvPicPr>
          <p:cNvPr id="3" name="Picture 2">
            <a:extLst>
              <a:ext uri="{FF2B5EF4-FFF2-40B4-BE49-F238E27FC236}">
                <a16:creationId xmlns:a16="http://schemas.microsoft.com/office/drawing/2014/main" id="{681D5B8E-2E42-1D94-A575-4EC51ABB0C24}"/>
              </a:ext>
            </a:extLst>
          </p:cNvPr>
          <p:cNvPicPr>
            <a:picLocks noChangeAspect="1"/>
          </p:cNvPicPr>
          <p:nvPr/>
        </p:nvPicPr>
        <p:blipFill>
          <a:blip r:embed="rId2"/>
          <a:stretch>
            <a:fillRect/>
          </a:stretch>
        </p:blipFill>
        <p:spPr>
          <a:xfrm>
            <a:off x="766119" y="3782184"/>
            <a:ext cx="4686473" cy="2407128"/>
          </a:xfrm>
          <a:prstGeom prst="rect">
            <a:avLst/>
          </a:prstGeom>
        </p:spPr>
      </p:pic>
      <p:pic>
        <p:nvPicPr>
          <p:cNvPr id="8" name="Picture 7">
            <a:extLst>
              <a:ext uri="{FF2B5EF4-FFF2-40B4-BE49-F238E27FC236}">
                <a16:creationId xmlns:a16="http://schemas.microsoft.com/office/drawing/2014/main" id="{D6961232-118C-CC8F-292C-A3F688DD9817}"/>
              </a:ext>
            </a:extLst>
          </p:cNvPr>
          <p:cNvPicPr>
            <a:picLocks noChangeAspect="1"/>
          </p:cNvPicPr>
          <p:nvPr/>
        </p:nvPicPr>
        <p:blipFill>
          <a:blip r:embed="rId3"/>
          <a:stretch>
            <a:fillRect/>
          </a:stretch>
        </p:blipFill>
        <p:spPr>
          <a:xfrm>
            <a:off x="5879927" y="3827112"/>
            <a:ext cx="4882807" cy="2362200"/>
          </a:xfrm>
          <a:prstGeom prst="rect">
            <a:avLst/>
          </a:prstGeom>
        </p:spPr>
      </p:pic>
    </p:spTree>
    <p:extLst>
      <p:ext uri="{BB962C8B-B14F-4D97-AF65-F5344CB8AC3E}">
        <p14:creationId xmlns:p14="http://schemas.microsoft.com/office/powerpoint/2010/main" val="4263047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B3519-B757-3E5A-2FD2-D4BA623339E2}"/>
              </a:ext>
            </a:extLst>
          </p:cNvPr>
          <p:cNvSpPr>
            <a:spLocks noGrp="1"/>
          </p:cNvSpPr>
          <p:nvPr>
            <p:ph type="title"/>
          </p:nvPr>
        </p:nvSpPr>
        <p:spPr>
          <a:xfrm>
            <a:off x="319216" y="204487"/>
            <a:ext cx="10515600" cy="870551"/>
          </a:xfrm>
        </p:spPr>
        <p:txBody>
          <a:bodyPr/>
          <a:lstStyle/>
          <a:p>
            <a:r>
              <a:rPr lang="en-US" dirty="0" err="1"/>
              <a:t>MonarchE</a:t>
            </a:r>
            <a:r>
              <a:rPr lang="en-US" dirty="0"/>
              <a:t> and Natalee: Adverse events</a:t>
            </a:r>
          </a:p>
        </p:txBody>
      </p:sp>
      <p:pic>
        <p:nvPicPr>
          <p:cNvPr id="3" name="Picture 2">
            <a:extLst>
              <a:ext uri="{FF2B5EF4-FFF2-40B4-BE49-F238E27FC236}">
                <a16:creationId xmlns:a16="http://schemas.microsoft.com/office/drawing/2014/main" id="{F43859AC-6347-4529-0B28-4B10C7EAB2D0}"/>
              </a:ext>
            </a:extLst>
          </p:cNvPr>
          <p:cNvPicPr>
            <a:picLocks noChangeAspect="1"/>
          </p:cNvPicPr>
          <p:nvPr/>
        </p:nvPicPr>
        <p:blipFill>
          <a:blip r:embed="rId2"/>
          <a:stretch>
            <a:fillRect/>
          </a:stretch>
        </p:blipFill>
        <p:spPr>
          <a:xfrm>
            <a:off x="457201" y="1105185"/>
            <a:ext cx="4868562" cy="3477912"/>
          </a:xfrm>
          <a:prstGeom prst="rect">
            <a:avLst/>
          </a:prstGeom>
        </p:spPr>
      </p:pic>
      <p:pic>
        <p:nvPicPr>
          <p:cNvPr id="4" name="Picture 3">
            <a:extLst>
              <a:ext uri="{FF2B5EF4-FFF2-40B4-BE49-F238E27FC236}">
                <a16:creationId xmlns:a16="http://schemas.microsoft.com/office/drawing/2014/main" id="{DE702CE8-4F97-6F75-449F-6F76696BA72F}"/>
              </a:ext>
            </a:extLst>
          </p:cNvPr>
          <p:cNvPicPr>
            <a:picLocks noChangeAspect="1"/>
          </p:cNvPicPr>
          <p:nvPr/>
        </p:nvPicPr>
        <p:blipFill>
          <a:blip r:embed="rId3"/>
          <a:stretch>
            <a:fillRect/>
          </a:stretch>
        </p:blipFill>
        <p:spPr>
          <a:xfrm>
            <a:off x="5869459" y="1105184"/>
            <a:ext cx="5521411" cy="3477912"/>
          </a:xfrm>
          <a:prstGeom prst="rect">
            <a:avLst/>
          </a:prstGeom>
        </p:spPr>
      </p:pic>
      <p:pic>
        <p:nvPicPr>
          <p:cNvPr id="5" name="Picture 4">
            <a:extLst>
              <a:ext uri="{FF2B5EF4-FFF2-40B4-BE49-F238E27FC236}">
                <a16:creationId xmlns:a16="http://schemas.microsoft.com/office/drawing/2014/main" id="{AC0377FA-C7AB-40D1-1C60-5F303E3641BA}"/>
              </a:ext>
            </a:extLst>
          </p:cNvPr>
          <p:cNvPicPr>
            <a:picLocks noChangeAspect="1"/>
          </p:cNvPicPr>
          <p:nvPr/>
        </p:nvPicPr>
        <p:blipFill>
          <a:blip r:embed="rId4"/>
          <a:stretch>
            <a:fillRect/>
          </a:stretch>
        </p:blipFill>
        <p:spPr>
          <a:xfrm>
            <a:off x="2263174" y="4811009"/>
            <a:ext cx="7023100" cy="1511300"/>
          </a:xfrm>
          <a:prstGeom prst="rect">
            <a:avLst/>
          </a:prstGeom>
        </p:spPr>
      </p:pic>
      <p:sp>
        <p:nvSpPr>
          <p:cNvPr id="6" name="TextBox 5">
            <a:extLst>
              <a:ext uri="{FF2B5EF4-FFF2-40B4-BE49-F238E27FC236}">
                <a16:creationId xmlns:a16="http://schemas.microsoft.com/office/drawing/2014/main" id="{9184620D-28EC-E317-6846-EE92276AF810}"/>
              </a:ext>
            </a:extLst>
          </p:cNvPr>
          <p:cNvSpPr txBox="1"/>
          <p:nvPr/>
        </p:nvSpPr>
        <p:spPr>
          <a:xfrm>
            <a:off x="1142272" y="6499624"/>
            <a:ext cx="100594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Johnston et al Lancet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Onc</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2023, Barrios et al ESMO Breast 2024, Goetz et al NPJ Breast Cancer 2024, Hamilton et al SABCS 2024</a:t>
            </a:r>
          </a:p>
        </p:txBody>
      </p:sp>
      <p:sp>
        <p:nvSpPr>
          <p:cNvPr id="7" name="TextBox 6">
            <a:extLst>
              <a:ext uri="{FF2B5EF4-FFF2-40B4-BE49-F238E27FC236}">
                <a16:creationId xmlns:a16="http://schemas.microsoft.com/office/drawing/2014/main" id="{688BDD98-3A00-8923-D182-D4D5EA3B7764}"/>
              </a:ext>
            </a:extLst>
          </p:cNvPr>
          <p:cNvSpPr txBox="1"/>
          <p:nvPr/>
        </p:nvSpPr>
        <p:spPr>
          <a:xfrm>
            <a:off x="9465276" y="5243493"/>
            <a:ext cx="2182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Dose reductions did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not impact efficacy</a:t>
            </a:r>
          </a:p>
        </p:txBody>
      </p:sp>
    </p:spTree>
    <p:extLst>
      <p:ext uri="{BB962C8B-B14F-4D97-AF65-F5344CB8AC3E}">
        <p14:creationId xmlns:p14="http://schemas.microsoft.com/office/powerpoint/2010/main" val="265114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E413D-2FB8-1D18-316B-0D0F57C51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E103F-B6CE-9519-E36D-F3F40771F379}"/>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Marti-Smith — Disclosures</a:t>
            </a:r>
          </a:p>
        </p:txBody>
      </p:sp>
      <p:graphicFrame>
        <p:nvGraphicFramePr>
          <p:cNvPr id="5" name="Content Placeholder 3">
            <a:extLst>
              <a:ext uri="{FF2B5EF4-FFF2-40B4-BE49-F238E27FC236}">
                <a16:creationId xmlns:a16="http://schemas.microsoft.com/office/drawing/2014/main" id="{E5F2F703-45F2-4B35-210B-6D58DD6F3540}"/>
              </a:ext>
            </a:extLst>
          </p:cNvPr>
          <p:cNvGraphicFramePr>
            <a:graphicFrameLocks/>
          </p:cNvGraphicFramePr>
          <p:nvPr>
            <p:extLst>
              <p:ext uri="{D42A27DB-BD31-4B8C-83A1-F6EECF244321}">
                <p14:modId xmlns:p14="http://schemas.microsoft.com/office/powerpoint/2010/main" val="457807470"/>
              </p:ext>
            </p:extLst>
          </p:nvPr>
        </p:nvGraphicFramePr>
        <p:xfrm>
          <a:off x="527050" y="1628800"/>
          <a:ext cx="11185573" cy="3816422"/>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8280919">
                  <a:extLst>
                    <a:ext uri="{9D8B030D-6E8A-4147-A177-3AD203B41FA5}">
                      <a16:colId xmlns:a16="http://schemas.microsoft.com/office/drawing/2014/main" val="20001"/>
                    </a:ext>
                  </a:extLst>
                </a:gridCol>
              </a:tblGrid>
              <a:tr h="1144824">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Amplity</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35799">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Biotheranostics</a:t>
                      </a:r>
                      <a:r>
                        <a:rPr lang="en-US" sz="1800" b="0" kern="1200" dirty="0">
                          <a:solidFill>
                            <a:schemeClr val="tx1"/>
                          </a:solidFill>
                          <a:effectLst/>
                          <a:latin typeface="+mn-lt"/>
                          <a:ea typeface="+mn-ea"/>
                          <a:cs typeface="+mn-cs"/>
                        </a:rPr>
                        <a:t> Inc, A Hologic Company, Daiichi Sankyo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r h="1335799">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ASCO Quality Care Symposium, Clinical Care Options, Kaplan, </a:t>
                      </a:r>
                      <a:r>
                        <a:rPr lang="en-US" sz="1800" b="0" kern="1200" dirty="0" err="1">
                          <a:solidFill>
                            <a:schemeClr val="tx1"/>
                          </a:solidFill>
                          <a:effectLst/>
                          <a:latin typeface="+mn-lt"/>
                          <a:ea typeface="+mn-ea"/>
                          <a:cs typeface="+mn-cs"/>
                        </a:rPr>
                        <a:t>OncLive</a:t>
                      </a:r>
                      <a:r>
                        <a:rPr lang="en-US" sz="1800" b="0" kern="1200" dirty="0">
                          <a:solidFill>
                            <a:schemeClr val="tx1"/>
                          </a:solidFill>
                          <a:effectLst/>
                          <a:latin typeface="+mn-lt"/>
                          <a:ea typeface="+mn-ea"/>
                          <a:cs typeface="+mn-cs"/>
                        </a:rPr>
                        <a:t>, Oncology Nursing News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611131"/>
                  </a:ext>
                </a:extLst>
              </a:tr>
            </a:tbl>
          </a:graphicData>
        </a:graphic>
      </p:graphicFrame>
    </p:spTree>
    <p:custDataLst>
      <p:tags r:id="rId1"/>
    </p:custDataLst>
    <p:extLst>
      <p:ext uri="{BB962C8B-B14F-4D97-AF65-F5344CB8AC3E}">
        <p14:creationId xmlns:p14="http://schemas.microsoft.com/office/powerpoint/2010/main" val="1653671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57E5F-D897-6857-2B9E-5F29DEEE4E74}"/>
              </a:ext>
            </a:extLst>
          </p:cNvPr>
          <p:cNvSpPr>
            <a:spLocks noGrp="1"/>
          </p:cNvSpPr>
          <p:nvPr>
            <p:ph type="title"/>
          </p:nvPr>
        </p:nvSpPr>
        <p:spPr/>
        <p:txBody>
          <a:bodyPr/>
          <a:lstStyle/>
          <a:p>
            <a:r>
              <a:rPr lang="en-US" dirty="0"/>
              <a:t>FDA-approved indications and identification of appropriate candidates</a:t>
            </a:r>
          </a:p>
        </p:txBody>
      </p:sp>
      <p:sp>
        <p:nvSpPr>
          <p:cNvPr id="3" name="Text Placeholder 2">
            <a:extLst>
              <a:ext uri="{FF2B5EF4-FFF2-40B4-BE49-F238E27FC236}">
                <a16:creationId xmlns:a16="http://schemas.microsoft.com/office/drawing/2014/main" id="{C47CFA20-6C00-9E9D-F649-589320641030}"/>
              </a:ext>
            </a:extLst>
          </p:cNvPr>
          <p:cNvSpPr>
            <a:spLocks noGrp="1"/>
          </p:cNvSpPr>
          <p:nvPr>
            <p:ph type="body" idx="1"/>
          </p:nvPr>
        </p:nvSpPr>
        <p:spPr/>
        <p:txBody>
          <a:bodyPr/>
          <a:lstStyle/>
          <a:p>
            <a:r>
              <a:rPr lang="en-US" dirty="0" err="1"/>
              <a:t>Abemaciclib</a:t>
            </a:r>
            <a:endParaRPr lang="en-US" dirty="0"/>
          </a:p>
        </p:txBody>
      </p:sp>
      <p:sp>
        <p:nvSpPr>
          <p:cNvPr id="4" name="Content Placeholder 3">
            <a:extLst>
              <a:ext uri="{FF2B5EF4-FFF2-40B4-BE49-F238E27FC236}">
                <a16:creationId xmlns:a16="http://schemas.microsoft.com/office/drawing/2014/main" id="{B23CA186-E87F-9906-1773-EF60317685BB}"/>
              </a:ext>
            </a:extLst>
          </p:cNvPr>
          <p:cNvSpPr>
            <a:spLocks noGrp="1"/>
          </p:cNvSpPr>
          <p:nvPr>
            <p:ph sz="half" idx="2"/>
          </p:nvPr>
        </p:nvSpPr>
        <p:spPr/>
        <p:txBody>
          <a:bodyPr>
            <a:normAutofit lnSpcReduction="10000"/>
          </a:bodyPr>
          <a:lstStyle/>
          <a:p>
            <a:r>
              <a:rPr lang="en-US" dirty="0"/>
              <a:t>In combination with fulvestrant for women with HR+, HER2- advanced or </a:t>
            </a:r>
            <a:r>
              <a:rPr lang="en-US" dirty="0" err="1"/>
              <a:t>mBC</a:t>
            </a:r>
            <a:r>
              <a:rPr lang="en-US" dirty="0"/>
              <a:t> with disease progression on ET</a:t>
            </a:r>
          </a:p>
          <a:p>
            <a:r>
              <a:rPr lang="en-US" dirty="0"/>
              <a:t>As monotherapy for women with HR+, HER2- advanced or </a:t>
            </a:r>
            <a:r>
              <a:rPr lang="en-US" dirty="0" err="1"/>
              <a:t>mBC</a:t>
            </a:r>
            <a:r>
              <a:rPr lang="en-US" dirty="0"/>
              <a:t> with disease progression on ET and prior CT in the metastatic setting</a:t>
            </a:r>
          </a:p>
        </p:txBody>
      </p:sp>
      <p:sp>
        <p:nvSpPr>
          <p:cNvPr id="5" name="Text Placeholder 4">
            <a:extLst>
              <a:ext uri="{FF2B5EF4-FFF2-40B4-BE49-F238E27FC236}">
                <a16:creationId xmlns:a16="http://schemas.microsoft.com/office/drawing/2014/main" id="{5EFC065E-4A4C-918D-1254-25E4CEB19E8F}"/>
              </a:ext>
            </a:extLst>
          </p:cNvPr>
          <p:cNvSpPr>
            <a:spLocks noGrp="1"/>
          </p:cNvSpPr>
          <p:nvPr>
            <p:ph type="body" sz="quarter" idx="3"/>
          </p:nvPr>
        </p:nvSpPr>
        <p:spPr/>
        <p:txBody>
          <a:bodyPr/>
          <a:lstStyle/>
          <a:p>
            <a:r>
              <a:rPr lang="en-US" dirty="0" err="1"/>
              <a:t>Ribociclib</a:t>
            </a:r>
            <a:endParaRPr lang="en-US" dirty="0"/>
          </a:p>
        </p:txBody>
      </p:sp>
      <p:sp>
        <p:nvSpPr>
          <p:cNvPr id="6" name="Content Placeholder 5">
            <a:extLst>
              <a:ext uri="{FF2B5EF4-FFF2-40B4-BE49-F238E27FC236}">
                <a16:creationId xmlns:a16="http://schemas.microsoft.com/office/drawing/2014/main" id="{551AF27F-7D15-C6C7-8C8A-A91AD0EEC2D2}"/>
              </a:ext>
            </a:extLst>
          </p:cNvPr>
          <p:cNvSpPr>
            <a:spLocks noGrp="1"/>
          </p:cNvSpPr>
          <p:nvPr>
            <p:ph sz="quarter" idx="4"/>
          </p:nvPr>
        </p:nvSpPr>
        <p:spPr/>
        <p:txBody>
          <a:bodyPr>
            <a:normAutofit lnSpcReduction="10000"/>
          </a:bodyPr>
          <a:lstStyle/>
          <a:p>
            <a:r>
              <a:rPr lang="en-US" dirty="0"/>
              <a:t>In combination with AI as adjuvant therapy in women with HR+, HER2- stage II/III early BC and high risk of recurrence</a:t>
            </a:r>
          </a:p>
          <a:p>
            <a:r>
              <a:rPr lang="en-US" dirty="0"/>
              <a:t>For women with HR+, HER2- advanced or </a:t>
            </a:r>
            <a:r>
              <a:rPr lang="en-US" dirty="0" err="1"/>
              <a:t>mBC</a:t>
            </a:r>
            <a:r>
              <a:rPr lang="en-US" dirty="0"/>
              <a:t> with AI as initial ET or fulvestrant as initial ET </a:t>
            </a:r>
            <a:r>
              <a:rPr lang="en-US"/>
              <a:t>or ET following </a:t>
            </a:r>
            <a:r>
              <a:rPr lang="en-US" dirty="0"/>
              <a:t>disease progression</a:t>
            </a:r>
          </a:p>
        </p:txBody>
      </p:sp>
      <p:sp>
        <p:nvSpPr>
          <p:cNvPr id="7" name="TextBox 6">
            <a:extLst>
              <a:ext uri="{FF2B5EF4-FFF2-40B4-BE49-F238E27FC236}">
                <a16:creationId xmlns:a16="http://schemas.microsoft.com/office/drawing/2014/main" id="{B7463C3B-F996-547E-4954-72A396F280FD}"/>
              </a:ext>
            </a:extLst>
          </p:cNvPr>
          <p:cNvSpPr txBox="1"/>
          <p:nvPr/>
        </p:nvSpPr>
        <p:spPr>
          <a:xfrm>
            <a:off x="0" y="6488668"/>
            <a:ext cx="30636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Abemaciclib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PI;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Ribociclib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PI </a:t>
            </a:r>
          </a:p>
        </p:txBody>
      </p:sp>
    </p:spTree>
    <p:extLst>
      <p:ext uri="{BB962C8B-B14F-4D97-AF65-F5344CB8AC3E}">
        <p14:creationId xmlns:p14="http://schemas.microsoft.com/office/powerpoint/2010/main" val="40220271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9975C-EC86-35B6-AF9A-60386C5200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A06E17-F5AD-DDB2-5AB5-1FB52877D043}"/>
              </a:ext>
            </a:extLst>
          </p:cNvPr>
          <p:cNvSpPr>
            <a:spLocks noGrp="1"/>
          </p:cNvSpPr>
          <p:nvPr>
            <p:ph type="title"/>
          </p:nvPr>
        </p:nvSpPr>
        <p:spPr/>
        <p:txBody>
          <a:bodyPr/>
          <a:lstStyle/>
          <a:p>
            <a:r>
              <a:rPr lang="en-US" dirty="0"/>
              <a:t>Case History</a:t>
            </a:r>
          </a:p>
        </p:txBody>
      </p:sp>
      <p:sp>
        <p:nvSpPr>
          <p:cNvPr id="4" name="Content Placeholder 3">
            <a:extLst>
              <a:ext uri="{FF2B5EF4-FFF2-40B4-BE49-F238E27FC236}">
                <a16:creationId xmlns:a16="http://schemas.microsoft.com/office/drawing/2014/main" id="{B3B268AB-E934-F27F-D1D7-FA8B0DD3CF3A}"/>
              </a:ext>
            </a:extLst>
          </p:cNvPr>
          <p:cNvSpPr>
            <a:spLocks noGrp="1"/>
          </p:cNvSpPr>
          <p:nvPr>
            <p:ph idx="1"/>
          </p:nvPr>
        </p:nvSpPr>
        <p:spPr/>
        <p:txBody>
          <a:bodyPr/>
          <a:lstStyle/>
          <a:p>
            <a:r>
              <a:rPr lang="en-US" dirty="0"/>
              <a:t>58-year-old with stage IIB, node-positive, hormone receptor-positive breast cancer</a:t>
            </a:r>
          </a:p>
          <a:p>
            <a:r>
              <a:rPr lang="en-US" dirty="0"/>
              <a:t>Completed neo-adjuvant therapy, surgery and radiation</a:t>
            </a:r>
          </a:p>
          <a:p>
            <a:r>
              <a:rPr lang="en-US" dirty="0"/>
              <a:t>Aromatase inhibitor planned</a:t>
            </a:r>
          </a:p>
          <a:p>
            <a:r>
              <a:rPr lang="en-US" dirty="0"/>
              <a:t>Meets criteria for both </a:t>
            </a:r>
            <a:r>
              <a:rPr lang="en-US" dirty="0" err="1"/>
              <a:t>MonarchE</a:t>
            </a:r>
            <a:r>
              <a:rPr lang="en-US" dirty="0"/>
              <a:t> and Natalee</a:t>
            </a:r>
          </a:p>
          <a:p>
            <a:r>
              <a:rPr lang="en-US" dirty="0" err="1"/>
              <a:t>Abemaciclib</a:t>
            </a:r>
            <a:r>
              <a:rPr lang="en-US" dirty="0"/>
              <a:t> used for </a:t>
            </a:r>
            <a:r>
              <a:rPr lang="en-US" u="sng" dirty="0"/>
              <a:t>only 2-years </a:t>
            </a:r>
            <a:r>
              <a:rPr lang="en-US" dirty="0"/>
              <a:t>but more diarrhea though dose escalation decreases this risk</a:t>
            </a:r>
          </a:p>
          <a:p>
            <a:r>
              <a:rPr lang="en-US" dirty="0" err="1"/>
              <a:t>Ribociclib</a:t>
            </a:r>
            <a:r>
              <a:rPr lang="en-US" dirty="0"/>
              <a:t> given </a:t>
            </a:r>
            <a:r>
              <a:rPr lang="en-US" u="sng" dirty="0"/>
              <a:t>for 3-years </a:t>
            </a:r>
            <a:r>
              <a:rPr lang="en-US" dirty="0"/>
              <a:t>with different side-effect profile</a:t>
            </a:r>
          </a:p>
        </p:txBody>
      </p:sp>
    </p:spTree>
    <p:extLst>
      <p:ext uri="{BB962C8B-B14F-4D97-AF65-F5344CB8AC3E}">
        <p14:creationId xmlns:p14="http://schemas.microsoft.com/office/powerpoint/2010/main" val="7845811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CB157-E7FD-C9E9-8F8E-6F544AC61F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042C3-AD30-1532-5358-27892F5D9B3E}"/>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2A1BDBC-3EA2-E2AE-6FC1-7B4000B6CD9A}"/>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How are you selecting between abemaciclib and ribo­ciclib in the adjuvant setting? </a:t>
            </a:r>
            <a:r>
              <a:rPr lang="en-US" dirty="0">
                <a:latin typeface="Arial" panose="020B0604020202020204" pitchFamily="34" charset="0"/>
                <a:cs typeface="Arial" panose="020B0604020202020204" pitchFamily="34" charset="0"/>
              </a:rPr>
              <a:t>How do their tolerability/toxicity profiles affect your selection between them for individual patients?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55083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86FE6-D851-5F30-92C1-9A131D67CE8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ED0E6D9-071F-913C-9EB6-43B9FCDB0D0D}"/>
              </a:ext>
            </a:extLst>
          </p:cNvPr>
          <p:cNvSpPr/>
          <p:nvPr/>
        </p:nvSpPr>
        <p:spPr bwMode="auto">
          <a:xfrm>
            <a:off x="551384" y="2708920"/>
            <a:ext cx="1124712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83C0D25-150B-7F82-006C-7E62FC7C1929}"/>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253CAFA6-7626-63C3-4079-B4454A1437CE}"/>
              </a:ext>
            </a:extLst>
          </p:cNvPr>
          <p:cNvSpPr>
            <a:spLocks noGrp="1"/>
          </p:cNvSpPr>
          <p:nvPr>
            <p:ph idx="1"/>
          </p:nvPr>
        </p:nvSpPr>
        <p:spPr>
          <a:xfrm>
            <a:off x="695400" y="980728"/>
            <a:ext cx="10972800" cy="4799013"/>
          </a:xfrm>
        </p:spPr>
        <p:txBody>
          <a:bodyPr/>
          <a:lstStyle/>
          <a:p>
            <a:pPr marL="0" indent="0">
              <a:spcBef>
                <a:spcPts val="1800"/>
              </a:spcBef>
              <a:spcAft>
                <a:spcPts val="0"/>
              </a:spcAft>
              <a:buNone/>
            </a:pPr>
            <a:r>
              <a:rPr lang="en-US" sz="2400" dirty="0">
                <a:solidFill>
                  <a:srgbClr val="0432FF"/>
                </a:solidFill>
              </a:rPr>
              <a:t>Introduction: </a:t>
            </a:r>
            <a:r>
              <a:rPr lang="en-US" sz="2400" dirty="0">
                <a:solidFill>
                  <a:schemeClr val="tx1"/>
                </a:solidFill>
              </a:rPr>
              <a:t>Advent of CDK4/6 Inhibitors in HR-Positive Breast Cancer (BC)</a:t>
            </a:r>
          </a:p>
          <a:p>
            <a:pPr marL="0" indent="0">
              <a:spcBef>
                <a:spcPts val="1800"/>
              </a:spcBef>
              <a:spcAft>
                <a:spcPts val="0"/>
              </a:spcAft>
              <a:buNone/>
            </a:pPr>
            <a:r>
              <a:rPr lang="en-US" sz="2400" dirty="0">
                <a:solidFill>
                  <a:srgbClr val="0432FF"/>
                </a:solidFill>
              </a:rPr>
              <a:t>Module 1: </a:t>
            </a:r>
            <a:r>
              <a:rPr lang="en-US" sz="2400" dirty="0">
                <a:solidFill>
                  <a:schemeClr val="tx1"/>
                </a:solidFill>
              </a:rPr>
              <a:t>Risk Assessment for Patients with HR-Positive, HER2-Negative Localized BC</a:t>
            </a:r>
          </a:p>
          <a:p>
            <a:pPr marL="0" indent="0">
              <a:spcBef>
                <a:spcPts val="1800"/>
              </a:spcBef>
              <a:spcAft>
                <a:spcPts val="0"/>
              </a:spcAft>
              <a:buNone/>
            </a:pPr>
            <a:r>
              <a:rPr lang="en-US" sz="2400" dirty="0">
                <a:solidFill>
                  <a:srgbClr val="0432FF"/>
                </a:solidFill>
              </a:rPr>
              <a:t>Module 2: </a:t>
            </a:r>
            <a:r>
              <a:rPr lang="en-US" sz="2400" dirty="0">
                <a:solidFill>
                  <a:schemeClr val="tx1"/>
                </a:solidFill>
              </a:rPr>
              <a:t>Adjuvant CDK4/6 Inhibitor Therapy</a:t>
            </a:r>
          </a:p>
          <a:p>
            <a:pPr marL="0" indent="0">
              <a:spcBef>
                <a:spcPts val="1800"/>
              </a:spcBef>
              <a:spcAft>
                <a:spcPts val="0"/>
              </a:spcAft>
              <a:buNone/>
            </a:pPr>
            <a:r>
              <a:rPr lang="en-US" sz="2400" dirty="0">
                <a:solidFill>
                  <a:schemeClr val="bg1"/>
                </a:solidFill>
              </a:rPr>
              <a:t>Module 3: Practical Considerations with CDK4/6 Inhibitors</a:t>
            </a:r>
          </a:p>
          <a:p>
            <a:pPr marL="0" indent="0">
              <a:spcBef>
                <a:spcPts val="1800"/>
              </a:spcBef>
              <a:spcAft>
                <a:spcPts val="0"/>
              </a:spcAft>
              <a:buNone/>
            </a:pPr>
            <a:r>
              <a:rPr lang="en-US" sz="2400" dirty="0">
                <a:solidFill>
                  <a:srgbClr val="0432FF"/>
                </a:solidFill>
              </a:rPr>
              <a:t>Module 4: </a:t>
            </a:r>
            <a:r>
              <a:rPr lang="en-US" sz="2400" dirty="0">
                <a:solidFill>
                  <a:schemeClr val="tx1"/>
                </a:solidFill>
              </a:rPr>
              <a:t>Monitoring and Management of </a:t>
            </a:r>
            <a:r>
              <a:rPr lang="en-US" sz="2400" dirty="0" err="1">
                <a:solidFill>
                  <a:schemeClr val="tx1"/>
                </a:solidFill>
              </a:rPr>
              <a:t>Cytopenias</a:t>
            </a:r>
            <a:endParaRPr lang="en-US" sz="2400" dirty="0">
              <a:solidFill>
                <a:schemeClr val="tx1"/>
              </a:solidFill>
            </a:endParaRPr>
          </a:p>
          <a:p>
            <a:pPr marL="0" indent="0">
              <a:spcBef>
                <a:spcPts val="1800"/>
              </a:spcBef>
              <a:spcAft>
                <a:spcPts val="0"/>
              </a:spcAft>
              <a:buNone/>
            </a:pPr>
            <a:r>
              <a:rPr lang="en-US" sz="2400" dirty="0">
                <a:solidFill>
                  <a:srgbClr val="0432FF"/>
                </a:solidFill>
              </a:rPr>
              <a:t>Module 5: </a:t>
            </a:r>
            <a:r>
              <a:rPr lang="en-US" sz="2400" dirty="0">
                <a:solidFill>
                  <a:schemeClr val="tx1"/>
                </a:solidFill>
              </a:rPr>
              <a:t>CDK4/6 Inhibitors in HR-Positive Metastatic BC</a:t>
            </a:r>
          </a:p>
          <a:p>
            <a:pPr marL="0" indent="0">
              <a:spcBef>
                <a:spcPts val="1800"/>
              </a:spcBef>
              <a:spcAft>
                <a:spcPts val="0"/>
              </a:spcAft>
              <a:buNone/>
            </a:pPr>
            <a:r>
              <a:rPr lang="en-US" sz="2400" dirty="0">
                <a:solidFill>
                  <a:srgbClr val="0432FF"/>
                </a:solidFill>
              </a:rPr>
              <a:t>Module 6: </a:t>
            </a:r>
            <a:r>
              <a:rPr lang="en-US" sz="2400" dirty="0">
                <a:solidFill>
                  <a:schemeClr val="tx1"/>
                </a:solidFill>
              </a:rPr>
              <a:t>Management of Gastrointestinal Adverse Events</a:t>
            </a:r>
          </a:p>
          <a:p>
            <a:pPr marL="0" indent="0">
              <a:spcBef>
                <a:spcPts val="1800"/>
              </a:spcBef>
              <a:spcAft>
                <a:spcPts val="0"/>
              </a:spcAft>
              <a:buNone/>
            </a:pPr>
            <a:r>
              <a:rPr lang="en-US" sz="2400" dirty="0">
                <a:solidFill>
                  <a:srgbClr val="0432FF"/>
                </a:solidFill>
              </a:rPr>
              <a:t>Module 7: </a:t>
            </a:r>
            <a:r>
              <a:rPr lang="en-US" sz="2400" dirty="0">
                <a:solidFill>
                  <a:schemeClr val="tx1"/>
                </a:solidFill>
              </a:rPr>
              <a:t>CDK4/6 Inhibitors in Unique Populations</a:t>
            </a:r>
          </a:p>
          <a:p>
            <a:pPr marL="0" indent="0">
              <a:spcBef>
                <a:spcPts val="1800"/>
              </a:spcBef>
              <a:spcAft>
                <a:spcPts val="0"/>
              </a:spcAft>
              <a:buNone/>
            </a:pPr>
            <a:r>
              <a:rPr lang="en-US" sz="2400" dirty="0">
                <a:solidFill>
                  <a:srgbClr val="0432FF"/>
                </a:solidFill>
              </a:rPr>
              <a:t>Module 8: </a:t>
            </a:r>
            <a:r>
              <a:rPr lang="en-US" sz="2400" dirty="0">
                <a:solidFill>
                  <a:schemeClr val="tx1"/>
                </a:solidFill>
              </a:rPr>
              <a:t>Rarer CDK4/6 Inhibitor-Associated Toxicities</a:t>
            </a:r>
          </a:p>
          <a:p>
            <a:pPr marL="0" indent="0">
              <a:spcBef>
                <a:spcPts val="1800"/>
              </a:spcBef>
              <a:spcAft>
                <a:spcPts val="0"/>
              </a:spcAft>
              <a:buNone/>
            </a:pPr>
            <a:endParaRPr lang="en-US" sz="2400" dirty="0">
              <a:solidFill>
                <a:schemeClr val="tx1"/>
              </a:solidFill>
            </a:endParaRPr>
          </a:p>
        </p:txBody>
      </p:sp>
    </p:spTree>
    <p:extLst>
      <p:ext uri="{BB962C8B-B14F-4D97-AF65-F5344CB8AC3E}">
        <p14:creationId xmlns:p14="http://schemas.microsoft.com/office/powerpoint/2010/main" val="31139869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Rectangle 1">
            <a:extLst>
              <a:ext uri="{FF2B5EF4-FFF2-40B4-BE49-F238E27FC236}">
                <a16:creationId xmlns:a16="http://schemas.microsoft.com/office/drawing/2014/main" id="{C11E0D4C-4403-F5AA-8C44-B7E09375765D}"/>
              </a:ext>
            </a:extLst>
          </p:cNvPr>
          <p:cNvSpPr>
            <a:spLocks noGrp="1" noChangeArrowheads="1"/>
          </p:cNvSpPr>
          <p:nvPr>
            <p:ph type="title"/>
          </p:nvPr>
        </p:nvSpPr>
        <p:spPr bwMode="auto">
          <a:xfrm>
            <a:off x="1524000" y="1293338"/>
            <a:ext cx="9144000" cy="327459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ctr" fontAlgn="base">
              <a:spcAft>
                <a:spcPct val="0"/>
              </a:spcAft>
              <a:buClrTx/>
              <a:buSzTx/>
              <a:tabLst/>
            </a:pPr>
            <a:r>
              <a:rPr kumimoji="0" lang="en-US" altLang="en-US" sz="7200" b="0" i="0" u="none" strike="noStrike" kern="1200" cap="none" normalizeH="0" baseline="0" dirty="0">
                <a:ln>
                  <a:noFill/>
                </a:ln>
                <a:solidFill>
                  <a:schemeClr val="tx1"/>
                </a:solidFill>
                <a:effectLst/>
                <a:latin typeface="+mj-lt"/>
                <a:ea typeface="+mj-ea"/>
                <a:cs typeface="+mj-cs"/>
              </a:rPr>
              <a:t>Practical Considerations with CDK4/6 Inhibitors</a:t>
            </a:r>
          </a:p>
        </p:txBody>
      </p:sp>
      <p:cxnSp>
        <p:nvCxnSpPr>
          <p:cNvPr id="19" name="Straight Connector 18">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AE3C2B-DC09-153C-D667-B976D8BAD044}"/>
              </a:ext>
            </a:extLst>
          </p:cNvPr>
          <p:cNvSpPr txBox="1"/>
          <p:nvPr/>
        </p:nvSpPr>
        <p:spPr>
          <a:xfrm>
            <a:off x="4549325" y="5173223"/>
            <a:ext cx="3093347"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Kelly Fischer, MSN, FNP-BC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Family Nurse Practitioner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Dana-Farber Cancer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Boston, Massachusetts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1084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1">
            <a:extLst>
              <a:ext uri="{FF2B5EF4-FFF2-40B4-BE49-F238E27FC236}">
                <a16:creationId xmlns:a16="http://schemas.microsoft.com/office/drawing/2014/main" id="{C4CC5985-851A-D7E6-1E48-3DFC917EF92A}"/>
              </a:ext>
            </a:extLst>
          </p:cNvPr>
          <p:cNvSpPr>
            <a:spLocks noGrp="1" noChangeArrowheads="1"/>
          </p:cNvSpPr>
          <p:nvPr>
            <p:ph type="title"/>
          </p:nvPr>
        </p:nvSpPr>
        <p:spPr bwMode="auto">
          <a:xfrm>
            <a:off x="586478" y="1683756"/>
            <a:ext cx="3115265" cy="239635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b" anchorCtr="0" compatLnSpc="1">
            <a:prstTxWarp prst="textNoShape">
              <a:avLst/>
            </a:prstTxWarp>
            <a:normAutofit/>
          </a:bodyPr>
          <a:lstStyle/>
          <a:p>
            <a:pPr marL="0" marR="0" lvl="0" indent="0" algn="r" defTabSz="914400" rtl="0" eaLnBrk="0" fontAlgn="base" latinLnBrk="0" hangingPunct="0">
              <a:spcBef>
                <a:spcPct val="0"/>
              </a:spcBef>
              <a:spcAft>
                <a:spcPct val="0"/>
              </a:spcAft>
              <a:buClrTx/>
              <a:buSzTx/>
              <a:buFontTx/>
              <a:buNone/>
              <a:tabLst/>
            </a:pPr>
            <a:r>
              <a:rPr kumimoji="0" lang="en-US" altLang="en-US" sz="2500" b="0" i="0" u="none" strike="noStrike" cap="none" normalizeH="0" baseline="0" dirty="0">
                <a:ln>
                  <a:noFill/>
                </a:ln>
                <a:solidFill>
                  <a:srgbClr val="FFFFFF"/>
                </a:solidFill>
                <a:effectLst/>
                <a:latin typeface="Aptos" panose="020B0004020202020204" pitchFamily="34" charset="0"/>
              </a:rPr>
              <a:t>Optimal dosing and dose-adjustment strategies for CDK4/6 inhibitors in patients with localized and metastatic BC</a:t>
            </a:r>
            <a:endParaRPr kumimoji="0" lang="en-US" altLang="en-US" sz="2500" b="0" i="0" u="none" strike="noStrike" cap="none" normalizeH="0" baseline="0" dirty="0">
              <a:ln>
                <a:noFill/>
              </a:ln>
              <a:solidFill>
                <a:srgbClr val="FFFFFF"/>
              </a:solidFill>
              <a:effectLst/>
              <a:latin typeface="Arial" panose="020B0604020202020204" pitchFamily="34" charset="0"/>
            </a:endParaRPr>
          </a:p>
        </p:txBody>
      </p:sp>
      <p:graphicFrame>
        <p:nvGraphicFramePr>
          <p:cNvPr id="6" name="Content Placeholder 2">
            <a:extLst>
              <a:ext uri="{FF2B5EF4-FFF2-40B4-BE49-F238E27FC236}">
                <a16:creationId xmlns:a16="http://schemas.microsoft.com/office/drawing/2014/main" id="{60700073-D67F-FC4D-9B13-35A91A9ADEDE}"/>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1B96DD0-879A-B4BB-0D56-FAD7A3E5FD6A}"/>
              </a:ext>
            </a:extLst>
          </p:cNvPr>
          <p:cNvSpPr txBox="1"/>
          <p:nvPr/>
        </p:nvSpPr>
        <p:spPr>
          <a:xfrm>
            <a:off x="7842796" y="6396330"/>
            <a:ext cx="4349204"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Fasching PA et al. JAMA Oncol. 2025;11(11):1364–1372.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Johnston SRD et al. J Clin Oncol. 2020 Dec 1;38(34):3987-3998.</a:t>
            </a:r>
          </a:p>
        </p:txBody>
      </p:sp>
    </p:spTree>
    <p:extLst>
      <p:ext uri="{BB962C8B-B14F-4D97-AF65-F5344CB8AC3E}">
        <p14:creationId xmlns:p14="http://schemas.microsoft.com/office/powerpoint/2010/main" val="1623520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4666F01-BA56-3647-B26B-EE6B12D6D9A3}"/>
              </a:ext>
            </a:extLst>
          </p:cNvPr>
          <p:cNvSpPr>
            <a:spLocks noGrp="1"/>
          </p:cNvSpPr>
          <p:nvPr>
            <p:ph type="title"/>
          </p:nvPr>
        </p:nvSpPr>
        <p:spPr>
          <a:xfrm>
            <a:off x="1371597" y="348865"/>
            <a:ext cx="10044023" cy="877729"/>
          </a:xfrm>
        </p:spPr>
        <p:txBody>
          <a:bodyPr anchor="ctr">
            <a:normAutofit/>
          </a:bodyPr>
          <a:lstStyle/>
          <a:p>
            <a:r>
              <a:rPr lang="en-US" sz="2800">
                <a:solidFill>
                  <a:srgbClr val="FFFFFF"/>
                </a:solidFill>
              </a:rPr>
              <a:t>Recommended </a:t>
            </a:r>
            <a:r>
              <a:rPr lang="en-US" sz="2800" dirty="0">
                <a:solidFill>
                  <a:srgbClr val="FFFFFF"/>
                </a:solidFill>
              </a:rPr>
              <a:t>duration of CDK4/6 inhibitor therapy in the adjuvant setting: Abemaciclib and Ribociclib </a:t>
            </a:r>
          </a:p>
        </p:txBody>
      </p:sp>
      <p:graphicFrame>
        <p:nvGraphicFramePr>
          <p:cNvPr id="5" name="Content Placeholder 2">
            <a:extLst>
              <a:ext uri="{FF2B5EF4-FFF2-40B4-BE49-F238E27FC236}">
                <a16:creationId xmlns:a16="http://schemas.microsoft.com/office/drawing/2014/main" id="{476C8104-60AA-D9A0-5F39-1BEAE592DCB5}"/>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8EBB03F-021F-2E5E-04CB-AED63C816C79}"/>
              </a:ext>
            </a:extLst>
          </p:cNvPr>
          <p:cNvSpPr txBox="1"/>
          <p:nvPr/>
        </p:nvSpPr>
        <p:spPr>
          <a:xfrm>
            <a:off x="7842796" y="6396330"/>
            <a:ext cx="4349204"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Fasching PA et al. JAMA Oncol. 2025;11(11):1364–1372.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Johnston SRD et al. J Clin Oncol. 2020 Dec 1;38(34):3987-3998.</a:t>
            </a:r>
          </a:p>
        </p:txBody>
      </p:sp>
    </p:spTree>
    <p:extLst>
      <p:ext uri="{BB962C8B-B14F-4D97-AF65-F5344CB8AC3E}">
        <p14:creationId xmlns:p14="http://schemas.microsoft.com/office/powerpoint/2010/main" val="19097173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EF56523-243A-D51C-B766-51C777973578}"/>
              </a:ext>
            </a:extLst>
          </p:cNvPr>
          <p:cNvSpPr>
            <a:spLocks noGrp="1"/>
          </p:cNvSpPr>
          <p:nvPr>
            <p:ph type="title"/>
          </p:nvPr>
        </p:nvSpPr>
        <p:spPr>
          <a:xfrm>
            <a:off x="1371599" y="294538"/>
            <a:ext cx="9895951" cy="1033669"/>
          </a:xfrm>
        </p:spPr>
        <p:txBody>
          <a:bodyPr>
            <a:normAutofit/>
          </a:bodyPr>
          <a:lstStyle/>
          <a:p>
            <a:r>
              <a:rPr lang="en-US" sz="3400" dirty="0">
                <a:solidFill>
                  <a:srgbClr val="FFFFFF"/>
                </a:solidFill>
              </a:rPr>
              <a:t>Approaches for encouraging and assessing adherence in patients receiving CDK4/6 inhibitor therapy </a:t>
            </a:r>
          </a:p>
        </p:txBody>
      </p:sp>
      <p:sp>
        <p:nvSpPr>
          <p:cNvPr id="3" name="Content Placeholder 2">
            <a:extLst>
              <a:ext uri="{FF2B5EF4-FFF2-40B4-BE49-F238E27FC236}">
                <a16:creationId xmlns:a16="http://schemas.microsoft.com/office/drawing/2014/main" id="{2D5A4472-83A2-D1B2-75C5-DA2D4C71C3A4}"/>
              </a:ext>
            </a:extLst>
          </p:cNvPr>
          <p:cNvSpPr>
            <a:spLocks noGrp="1"/>
          </p:cNvSpPr>
          <p:nvPr>
            <p:ph idx="1"/>
          </p:nvPr>
        </p:nvSpPr>
        <p:spPr>
          <a:xfrm>
            <a:off x="1371599" y="2031757"/>
            <a:ext cx="9724031" cy="4181755"/>
          </a:xfrm>
        </p:spPr>
        <p:txBody>
          <a:bodyPr anchor="ctr">
            <a:normAutofit/>
          </a:bodyPr>
          <a:lstStyle/>
          <a:p>
            <a:r>
              <a:rPr lang="en-US" sz="2000" dirty="0"/>
              <a:t>Recommend more frequent visits initially to assess side effect profile, tolerability, and lab monitoring</a:t>
            </a:r>
          </a:p>
          <a:p>
            <a:pPr lvl="1"/>
            <a:r>
              <a:rPr lang="en-US" sz="2000" dirty="0"/>
              <a:t>Check labs every 2 weeks for the first 2 months on CDK4/6 inhibitor therapy, then space out to monthly thereafter </a:t>
            </a:r>
          </a:p>
          <a:p>
            <a:r>
              <a:rPr lang="en-US" sz="2000" dirty="0"/>
              <a:t>Ensure patients are aware of dosing and schedule </a:t>
            </a:r>
          </a:p>
          <a:p>
            <a:pPr lvl="1"/>
            <a:r>
              <a:rPr lang="en-US" sz="2000" dirty="0"/>
              <a:t>Palbociclib is taken once daily for 3 weeks on, 1 week off</a:t>
            </a:r>
          </a:p>
          <a:p>
            <a:pPr lvl="1"/>
            <a:r>
              <a:rPr lang="en-US" sz="2000" dirty="0"/>
              <a:t>Abemaciclib is taken twice a day </a:t>
            </a:r>
          </a:p>
          <a:p>
            <a:pPr lvl="1"/>
            <a:r>
              <a:rPr lang="en-US" sz="2000" dirty="0"/>
              <a:t>Ribociclib is taken once daily for 3 weeks on, 1 week off </a:t>
            </a:r>
          </a:p>
          <a:p>
            <a:r>
              <a:rPr lang="en-US" sz="2000" dirty="0"/>
              <a:t>Ensure patients are set up for success at home </a:t>
            </a:r>
          </a:p>
          <a:p>
            <a:pPr lvl="1"/>
            <a:r>
              <a:rPr lang="en-US" sz="2000" dirty="0"/>
              <a:t>Loperamide at home to take as needed for diarrhea </a:t>
            </a:r>
          </a:p>
          <a:p>
            <a:pPr lvl="1"/>
            <a:r>
              <a:rPr lang="en-US" sz="2000" dirty="0"/>
              <a:t>Antiemetic RX’s to take as needed for nausea </a:t>
            </a:r>
          </a:p>
          <a:p>
            <a:r>
              <a:rPr lang="en-US" sz="2000" dirty="0"/>
              <a:t>If issues with tolerability, dose reduce/change/discontinue therapy if appropriate </a:t>
            </a:r>
          </a:p>
        </p:txBody>
      </p:sp>
    </p:spTree>
    <p:extLst>
      <p:ext uri="{BB962C8B-B14F-4D97-AF65-F5344CB8AC3E}">
        <p14:creationId xmlns:p14="http://schemas.microsoft.com/office/powerpoint/2010/main" val="23949726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7BFC597-D7C2-AB63-EA44-364CF27EE911}"/>
              </a:ext>
            </a:extLst>
          </p:cNvPr>
          <p:cNvSpPr>
            <a:spLocks noGrp="1"/>
          </p:cNvSpPr>
          <p:nvPr>
            <p:ph type="title"/>
          </p:nvPr>
        </p:nvSpPr>
        <p:spPr>
          <a:xfrm>
            <a:off x="1371599" y="294538"/>
            <a:ext cx="9895951" cy="1033669"/>
          </a:xfrm>
        </p:spPr>
        <p:txBody>
          <a:bodyPr>
            <a:normAutofit/>
          </a:bodyPr>
          <a:lstStyle/>
          <a:p>
            <a:r>
              <a:rPr lang="en-US" sz="3400" dirty="0">
                <a:solidFill>
                  <a:srgbClr val="FFFFFF"/>
                </a:solidFill>
              </a:rPr>
              <a:t>Drug-drug interactions to consider with CDK4/6 inhibitor therapy </a:t>
            </a:r>
          </a:p>
        </p:txBody>
      </p:sp>
      <p:sp>
        <p:nvSpPr>
          <p:cNvPr id="3" name="Content Placeholder 2">
            <a:extLst>
              <a:ext uri="{FF2B5EF4-FFF2-40B4-BE49-F238E27FC236}">
                <a16:creationId xmlns:a16="http://schemas.microsoft.com/office/drawing/2014/main" id="{B1A6A0CF-DDED-6D94-3F88-2B46983E40EF}"/>
              </a:ext>
            </a:extLst>
          </p:cNvPr>
          <p:cNvSpPr>
            <a:spLocks noGrp="1"/>
          </p:cNvSpPr>
          <p:nvPr>
            <p:ph idx="1"/>
          </p:nvPr>
        </p:nvSpPr>
        <p:spPr>
          <a:xfrm>
            <a:off x="1371599" y="2571584"/>
            <a:ext cx="9724031" cy="3683358"/>
          </a:xfrm>
        </p:spPr>
        <p:txBody>
          <a:bodyPr anchor="ctr">
            <a:noAutofit/>
          </a:bodyPr>
          <a:lstStyle/>
          <a:p>
            <a:r>
              <a:rPr lang="en-US" sz="2000" dirty="0"/>
              <a:t>CDK4/6 inhibitors interact with drugs that are metabolized by the CYP3A4 enzyme pathway</a:t>
            </a:r>
          </a:p>
          <a:p>
            <a:pPr lvl="1"/>
            <a:r>
              <a:rPr lang="en-US" sz="2000" dirty="0"/>
              <a:t>Increased toxicity with CYP3A4 inhibitors </a:t>
            </a:r>
          </a:p>
          <a:p>
            <a:pPr lvl="1"/>
            <a:r>
              <a:rPr lang="en-US" sz="2000" dirty="0"/>
              <a:t>Reduced efficacy with CYP3A4 inducers</a:t>
            </a:r>
          </a:p>
          <a:p>
            <a:r>
              <a:rPr lang="en-US" sz="2000" dirty="0"/>
              <a:t>Strong CYP3A4 inhibitors: clarithromycin (azithromycin may be used in place of clarithromycin), ketoconazole, ritonavir</a:t>
            </a:r>
          </a:p>
          <a:p>
            <a:r>
              <a:rPr lang="en-US" sz="2000" dirty="0"/>
              <a:t>Strong CYP3A4 inducers: rifampin, enzalutamide, phenytoin, St. John’s wort</a:t>
            </a:r>
          </a:p>
          <a:p>
            <a:r>
              <a:rPr lang="en-US" sz="2000" dirty="0"/>
              <a:t>QT-prolonging agents (caution with ribociclib): tricyclic antidepressants, some antipsychotics, amiodarone, moxifloxacin </a:t>
            </a:r>
          </a:p>
          <a:p>
            <a:r>
              <a:rPr lang="en-US" sz="2000" dirty="0"/>
              <a:t>Gastric pH-elevating agents (caution with palbociclib): PPIs may reduce palbociclib absorption</a:t>
            </a:r>
          </a:p>
          <a:p>
            <a:r>
              <a:rPr lang="en-US" sz="2000" dirty="0"/>
              <a:t>Grapefruit = strong inhibitor of CYP3A4</a:t>
            </a:r>
          </a:p>
          <a:p>
            <a:endParaRPr lang="en-US" sz="2000" dirty="0"/>
          </a:p>
        </p:txBody>
      </p:sp>
      <p:sp>
        <p:nvSpPr>
          <p:cNvPr id="4" name="TextBox 3">
            <a:extLst>
              <a:ext uri="{FF2B5EF4-FFF2-40B4-BE49-F238E27FC236}">
                <a16:creationId xmlns:a16="http://schemas.microsoft.com/office/drawing/2014/main" id="{E7011691-757F-F040-9CEB-767C6C694CBD}"/>
              </a:ext>
            </a:extLst>
          </p:cNvPr>
          <p:cNvSpPr txBox="1"/>
          <p:nvPr/>
        </p:nvSpPr>
        <p:spPr>
          <a:xfrm>
            <a:off x="5878541" y="6581001"/>
            <a:ext cx="6313459"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https://www.uspharmacist.com/article/drug-interactions-associated-with-cdk-4-6-inhibitors</a:t>
            </a:r>
          </a:p>
        </p:txBody>
      </p:sp>
    </p:spTree>
    <p:extLst>
      <p:ext uri="{BB962C8B-B14F-4D97-AF65-F5344CB8AC3E}">
        <p14:creationId xmlns:p14="http://schemas.microsoft.com/office/powerpoint/2010/main" val="6357802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5832C-1FB0-F910-5505-4C789C7C5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DA6733-AD26-BCBF-72E2-2956D5D858B9}"/>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26338063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2689-AE95-2D5D-A241-3C24B1703E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5BEA4-BD5F-64FD-994D-02600941A1F0}"/>
              </a:ext>
            </a:extLst>
          </p:cNvPr>
          <p:cNvSpPr>
            <a:spLocks noGrp="1"/>
          </p:cNvSpPr>
          <p:nvPr>
            <p:ph type="title"/>
          </p:nvPr>
        </p:nvSpPr>
        <p:spPr>
          <a:xfrm>
            <a:off x="916516" y="116632"/>
            <a:ext cx="10358967" cy="1196752"/>
          </a:xfrm>
        </p:spPr>
        <p:txBody>
          <a:bodyPr/>
          <a:lstStyle/>
          <a:p>
            <a:r>
              <a:rPr lang="en-US" sz="3200" dirty="0">
                <a:solidFill>
                  <a:srgbClr val="0432FF"/>
                </a:solidFill>
              </a:rPr>
              <a:t>Dr O’Regan — Disclosures</a:t>
            </a:r>
          </a:p>
        </p:txBody>
      </p:sp>
      <p:graphicFrame>
        <p:nvGraphicFramePr>
          <p:cNvPr id="5" name="Content Placeholder 3">
            <a:extLst>
              <a:ext uri="{FF2B5EF4-FFF2-40B4-BE49-F238E27FC236}">
                <a16:creationId xmlns:a16="http://schemas.microsoft.com/office/drawing/2014/main" id="{85C92EB3-953D-FE2F-64AB-6714C9544A77}"/>
              </a:ext>
            </a:extLst>
          </p:cNvPr>
          <p:cNvGraphicFramePr>
            <a:graphicFrameLocks/>
          </p:cNvGraphicFramePr>
          <p:nvPr>
            <p:extLst>
              <p:ext uri="{D42A27DB-BD31-4B8C-83A1-F6EECF244321}">
                <p14:modId xmlns:p14="http://schemas.microsoft.com/office/powerpoint/2010/main" val="829763479"/>
              </p:ext>
            </p:extLst>
          </p:nvPr>
        </p:nvGraphicFramePr>
        <p:xfrm>
          <a:off x="983556" y="1556792"/>
          <a:ext cx="10297020" cy="4032448"/>
        </p:xfrm>
        <a:graphic>
          <a:graphicData uri="http://schemas.openxmlformats.org/drawingml/2006/table">
            <a:tbl>
              <a:tblPr firstRow="1" bandRow="1">
                <a:tableStyleId>{F2DE63D5-997A-4646-A377-4702673A728D}</a:tableStyleId>
              </a:tblPr>
              <a:tblGrid>
                <a:gridCol w="2688298">
                  <a:extLst>
                    <a:ext uri="{9D8B030D-6E8A-4147-A177-3AD203B41FA5}">
                      <a16:colId xmlns:a16="http://schemas.microsoft.com/office/drawing/2014/main" val="20000"/>
                    </a:ext>
                  </a:extLst>
                </a:gridCol>
                <a:gridCol w="7608722">
                  <a:extLst>
                    <a:ext uri="{9D8B030D-6E8A-4147-A177-3AD203B41FA5}">
                      <a16:colId xmlns:a16="http://schemas.microsoft.com/office/drawing/2014/main" val="20001"/>
                    </a:ext>
                  </a:extLst>
                </a:gridCol>
              </a:tblGrid>
              <a:tr h="630070">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Biotheranostics</a:t>
                      </a:r>
                      <a:r>
                        <a:rPr lang="en-US" sz="1800" b="0" kern="1200" dirty="0">
                          <a:solidFill>
                            <a:schemeClr val="tx1"/>
                          </a:solidFill>
                          <a:effectLst/>
                          <a:latin typeface="+mn-lt"/>
                          <a:ea typeface="+mn-ea"/>
                          <a:cs typeface="+mn-cs"/>
                        </a:rPr>
                        <a:t> Inc, A Hologic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34126">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Biotheranostics</a:t>
                      </a:r>
                      <a:r>
                        <a:rPr lang="en-US" sz="1800" b="0" kern="1200" dirty="0">
                          <a:solidFill>
                            <a:schemeClr val="tx1"/>
                          </a:solidFill>
                          <a:effectLst/>
                          <a:latin typeface="+mn-lt"/>
                          <a:ea typeface="+mn-ea"/>
                          <a:cs typeface="+mn-cs"/>
                        </a:rPr>
                        <a:t> Inc, A Hologic Company, Gilead Sciences Inc, Lilly, Puma Biotechnology Inc, </a:t>
                      </a:r>
                      <a:r>
                        <a:rPr lang="en-US" sz="1800" b="0" kern="1200" dirty="0" err="1">
                          <a:solidFill>
                            <a:schemeClr val="tx1"/>
                          </a:solidFill>
                          <a:effectLst/>
                          <a:latin typeface="+mn-lt"/>
                          <a:ea typeface="+mn-ea"/>
                          <a:cs typeface="+mn-cs"/>
                        </a:rPr>
                        <a:t>Regor</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r h="630070">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Novartis, Puma Biotechnology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3277364"/>
                  </a:ext>
                </a:extLst>
              </a:tr>
              <a:tr h="1638182">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6942570"/>
                  </a:ext>
                </a:extLst>
              </a:tr>
            </a:tbl>
          </a:graphicData>
        </a:graphic>
      </p:graphicFrame>
    </p:spTree>
    <p:custDataLst>
      <p:tags r:id="rId1"/>
    </p:custDataLst>
    <p:extLst>
      <p:ext uri="{BB962C8B-B14F-4D97-AF65-F5344CB8AC3E}">
        <p14:creationId xmlns:p14="http://schemas.microsoft.com/office/powerpoint/2010/main" val="2370558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843D2-6BF6-A633-616C-0430BDFAD1F4}"/>
              </a:ext>
            </a:extLst>
          </p:cNvPr>
          <p:cNvSpPr>
            <a:spLocks noGrp="1"/>
          </p:cNvSpPr>
          <p:nvPr>
            <p:ph type="title"/>
          </p:nvPr>
        </p:nvSpPr>
        <p:spPr/>
        <p:txBody>
          <a:bodyPr>
            <a:normAutofit/>
          </a:bodyPr>
          <a:lstStyle/>
          <a:p>
            <a:r>
              <a:rPr lang="en-US" sz="3200" dirty="0"/>
              <a:t>A 53 y/o female with HR-positive, HER2-negative breast cancer: Adjuvant CDK4/6 inhibitor therapy </a:t>
            </a:r>
          </a:p>
        </p:txBody>
      </p:sp>
      <p:sp>
        <p:nvSpPr>
          <p:cNvPr id="3" name="Content Placeholder 2">
            <a:extLst>
              <a:ext uri="{FF2B5EF4-FFF2-40B4-BE49-F238E27FC236}">
                <a16:creationId xmlns:a16="http://schemas.microsoft.com/office/drawing/2014/main" id="{1ABB32C6-42AD-83FA-9578-974B126F2F55}"/>
              </a:ext>
            </a:extLst>
          </p:cNvPr>
          <p:cNvSpPr>
            <a:spLocks noGrp="1"/>
          </p:cNvSpPr>
          <p:nvPr>
            <p:ph idx="1"/>
          </p:nvPr>
        </p:nvSpPr>
        <p:spPr/>
        <p:txBody>
          <a:bodyPr>
            <a:normAutofit/>
          </a:bodyPr>
          <a:lstStyle/>
          <a:p>
            <a:r>
              <a:rPr lang="en-US" sz="2000" dirty="0"/>
              <a:t>March 2025: Abnormal mammogram leads to biopsy</a:t>
            </a:r>
          </a:p>
          <a:p>
            <a:pPr lvl="1"/>
            <a:r>
              <a:rPr lang="en-US" sz="2000" dirty="0"/>
              <a:t>Right breast biopsy </a:t>
            </a:r>
            <a:r>
              <a:rPr lang="en-US" sz="2000" dirty="0">
                <a:sym typeface="Wingdings" panose="05000000000000000000" pitchFamily="2" charset="2"/>
              </a:rPr>
              <a:t> invasive lobular carcinoma, grade 3, ER+, PR+, HER2 neg (0) </a:t>
            </a:r>
          </a:p>
          <a:p>
            <a:r>
              <a:rPr lang="en-US" sz="2000" dirty="0"/>
              <a:t>May 2025: Bilateral mastectomy </a:t>
            </a:r>
            <a:r>
              <a:rPr lang="en-US" sz="2000" dirty="0">
                <a:sym typeface="Wingdings" panose="05000000000000000000" pitchFamily="2" charset="2"/>
              </a:rPr>
              <a:t> right breast ILC multifocal, spanning 7.5 cm, + skin invasion into dermis. 1 of 4 SLN with microinvasion of 1.5 mm; 2 with ITCs. Oncotype = 13</a:t>
            </a:r>
          </a:p>
          <a:p>
            <a:r>
              <a:rPr lang="en-US" sz="2000" dirty="0">
                <a:sym typeface="Wingdings" panose="05000000000000000000" pitchFamily="2" charset="2"/>
              </a:rPr>
              <a:t>July/August: Radiation therapy </a:t>
            </a:r>
          </a:p>
          <a:p>
            <a:r>
              <a:rPr lang="en-US" sz="2000" dirty="0">
                <a:sym typeface="Wingdings" panose="05000000000000000000" pitchFamily="2" charset="2"/>
              </a:rPr>
              <a:t>September 2025: Starts adjuvant letrozole/leuprolide/</a:t>
            </a:r>
            <a:r>
              <a:rPr lang="en-US" sz="2000" b="1" dirty="0">
                <a:sym typeface="Wingdings" panose="05000000000000000000" pitchFamily="2" charset="2"/>
              </a:rPr>
              <a:t>ribociclib</a:t>
            </a:r>
          </a:p>
          <a:p>
            <a:pPr lvl="1"/>
            <a:r>
              <a:rPr lang="en-US" sz="2000" dirty="0">
                <a:sym typeface="Wingdings" panose="05000000000000000000" pitchFamily="2" charset="2"/>
              </a:rPr>
              <a:t>Baseline LFTs normal </a:t>
            </a:r>
          </a:p>
          <a:p>
            <a:r>
              <a:rPr lang="en-US" sz="2000" dirty="0"/>
              <a:t>October-November 2025: Ribociclib discontinued after LFTs </a:t>
            </a:r>
            <a:r>
              <a:rPr lang="en-US" sz="2000" b="1" dirty="0"/>
              <a:t>greater than 2000</a:t>
            </a:r>
            <a:r>
              <a:rPr lang="en-US" sz="2000" dirty="0"/>
              <a:t>. Hospitalized for persistent transaminitis and hyperbilirubinemia. Responded to high dose steroids</a:t>
            </a:r>
          </a:p>
          <a:p>
            <a:r>
              <a:rPr lang="en-US" sz="2000" dirty="0"/>
              <a:t>March 2026: Initiates </a:t>
            </a:r>
            <a:r>
              <a:rPr lang="en-US" sz="2000" b="1" dirty="0"/>
              <a:t>abemaciclib </a:t>
            </a:r>
            <a:r>
              <a:rPr lang="en-US" sz="2000" dirty="0"/>
              <a:t>at 50 mg daily dose</a:t>
            </a:r>
          </a:p>
          <a:p>
            <a:pPr lvl="1"/>
            <a:r>
              <a:rPr lang="en-US" sz="2000" dirty="0"/>
              <a:t>Slowly increased abemaciclib to 100 mg BID over a 2-month period with weekly lab monitoring, LFTs remained normal </a:t>
            </a:r>
          </a:p>
        </p:txBody>
      </p:sp>
    </p:spTree>
    <p:extLst>
      <p:ext uri="{BB962C8B-B14F-4D97-AF65-F5344CB8AC3E}">
        <p14:creationId xmlns:p14="http://schemas.microsoft.com/office/powerpoint/2010/main" val="35337390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09F8-33E1-5B5E-3ECE-7FAECBA5244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C78DD1D4-5FAA-EFF5-BF8C-39F274217FA9}"/>
              </a:ext>
            </a:extLst>
          </p:cNvPr>
          <p:cNvPicPr>
            <a:picLocks noGrp="1" noChangeAspect="1"/>
          </p:cNvPicPr>
          <p:nvPr>
            <p:ph idx="1"/>
          </p:nvPr>
        </p:nvPicPr>
        <p:blipFill>
          <a:blip r:embed="rId2"/>
          <a:stretch>
            <a:fillRect/>
          </a:stretch>
        </p:blipFill>
        <p:spPr>
          <a:xfrm>
            <a:off x="1186044" y="1814616"/>
            <a:ext cx="10084318" cy="3778444"/>
          </a:xfrm>
          <a:prstGeom prst="rect">
            <a:avLst/>
          </a:prstGeom>
        </p:spPr>
      </p:pic>
    </p:spTree>
    <p:extLst>
      <p:ext uri="{BB962C8B-B14F-4D97-AF65-F5344CB8AC3E}">
        <p14:creationId xmlns:p14="http://schemas.microsoft.com/office/powerpoint/2010/main" val="2548371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782F8-BED8-26E1-42F7-8ACDF5CFE4F1}"/>
              </a:ext>
            </a:extLst>
          </p:cNvPr>
          <p:cNvPicPr>
            <a:picLocks noChangeAspect="1"/>
          </p:cNvPicPr>
          <p:nvPr/>
        </p:nvPicPr>
        <p:blipFill>
          <a:blip r:embed="rId2"/>
          <a:stretch>
            <a:fillRect/>
          </a:stretch>
        </p:blipFill>
        <p:spPr>
          <a:xfrm>
            <a:off x="357036" y="1440455"/>
            <a:ext cx="11246622" cy="3977089"/>
          </a:xfrm>
          <a:prstGeom prst="rect">
            <a:avLst/>
          </a:prstGeom>
        </p:spPr>
      </p:pic>
    </p:spTree>
    <p:extLst>
      <p:ext uri="{BB962C8B-B14F-4D97-AF65-F5344CB8AC3E}">
        <p14:creationId xmlns:p14="http://schemas.microsoft.com/office/powerpoint/2010/main" val="32224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057A8-EC98-4F60-ADCC-36D9EBEEC1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623085A-81D8-4FD3-8F70-5DCE08C153EE}"/>
              </a:ext>
            </a:extLst>
          </p:cNvPr>
          <p:cNvSpPr/>
          <p:nvPr/>
        </p:nvSpPr>
        <p:spPr bwMode="auto">
          <a:xfrm>
            <a:off x="551384" y="3356992"/>
            <a:ext cx="1124712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BCB7C9E-A57E-6F5E-2FDB-E49F74F88372}"/>
              </a:ext>
            </a:extLst>
          </p:cNvPr>
          <p:cNvSpPr>
            <a:spLocks noGrp="1"/>
          </p:cNvSpPr>
          <p:nvPr>
            <p:ph type="title"/>
          </p:nvPr>
        </p:nvSpPr>
        <p:spPr>
          <a:xfrm>
            <a:off x="912285" y="0"/>
            <a:ext cx="10360152"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B7041510-DA0B-1D91-B076-9BC263C68E0A}"/>
              </a:ext>
            </a:extLst>
          </p:cNvPr>
          <p:cNvSpPr>
            <a:spLocks noGrp="1"/>
          </p:cNvSpPr>
          <p:nvPr>
            <p:ph idx="1"/>
          </p:nvPr>
        </p:nvSpPr>
        <p:spPr>
          <a:xfrm>
            <a:off x="695400" y="980728"/>
            <a:ext cx="10972800" cy="4799013"/>
          </a:xfrm>
        </p:spPr>
        <p:txBody>
          <a:bodyPr/>
          <a:lstStyle/>
          <a:p>
            <a:pPr marL="0" indent="0">
              <a:spcBef>
                <a:spcPts val="1800"/>
              </a:spcBef>
              <a:spcAft>
                <a:spcPts val="0"/>
              </a:spcAft>
              <a:buNone/>
            </a:pPr>
            <a:r>
              <a:rPr lang="en-US" sz="2400" dirty="0">
                <a:solidFill>
                  <a:srgbClr val="0432FF"/>
                </a:solidFill>
              </a:rPr>
              <a:t>Introduction: </a:t>
            </a:r>
            <a:r>
              <a:rPr lang="en-US" sz="2400" dirty="0">
                <a:solidFill>
                  <a:schemeClr val="tx1"/>
                </a:solidFill>
              </a:rPr>
              <a:t>Advent of CDK4/6 Inhibitors in HR-Positive Breast Cancer (BC)</a:t>
            </a:r>
          </a:p>
          <a:p>
            <a:pPr marL="0" indent="0">
              <a:spcBef>
                <a:spcPts val="1800"/>
              </a:spcBef>
              <a:spcAft>
                <a:spcPts val="0"/>
              </a:spcAft>
              <a:buNone/>
            </a:pPr>
            <a:r>
              <a:rPr lang="en-US" sz="2400" dirty="0">
                <a:solidFill>
                  <a:srgbClr val="0432FF"/>
                </a:solidFill>
              </a:rPr>
              <a:t>Module 1: </a:t>
            </a:r>
            <a:r>
              <a:rPr lang="en-US" sz="2400" dirty="0">
                <a:solidFill>
                  <a:schemeClr val="tx1"/>
                </a:solidFill>
              </a:rPr>
              <a:t>Risk Assessment for Patients with HR-Positive, HER2-Negative Localized BC</a:t>
            </a:r>
          </a:p>
          <a:p>
            <a:pPr marL="0" indent="0">
              <a:spcBef>
                <a:spcPts val="1800"/>
              </a:spcBef>
              <a:spcAft>
                <a:spcPts val="0"/>
              </a:spcAft>
              <a:buNone/>
            </a:pPr>
            <a:r>
              <a:rPr lang="en-US" sz="2400" dirty="0">
                <a:solidFill>
                  <a:srgbClr val="0432FF"/>
                </a:solidFill>
              </a:rPr>
              <a:t>Module 2: </a:t>
            </a:r>
            <a:r>
              <a:rPr lang="en-US" sz="2400" dirty="0">
                <a:solidFill>
                  <a:schemeClr val="tx1"/>
                </a:solidFill>
              </a:rPr>
              <a:t>Adjuvant CDK4/6 Inhibitor Therapy</a:t>
            </a:r>
          </a:p>
          <a:p>
            <a:pPr marL="0" indent="0">
              <a:spcBef>
                <a:spcPts val="1800"/>
              </a:spcBef>
              <a:spcAft>
                <a:spcPts val="0"/>
              </a:spcAft>
              <a:buNone/>
            </a:pPr>
            <a:r>
              <a:rPr lang="en-US" sz="2400" dirty="0">
                <a:solidFill>
                  <a:srgbClr val="0432FF"/>
                </a:solidFill>
              </a:rPr>
              <a:t>Module 3: </a:t>
            </a:r>
            <a:r>
              <a:rPr lang="en-US" sz="2400" dirty="0">
                <a:solidFill>
                  <a:schemeClr val="tx1"/>
                </a:solidFill>
              </a:rPr>
              <a:t>Practical Considerations with CDK4/6 Inhibitors</a:t>
            </a:r>
          </a:p>
          <a:p>
            <a:pPr marL="0" indent="0">
              <a:spcBef>
                <a:spcPts val="1800"/>
              </a:spcBef>
              <a:spcAft>
                <a:spcPts val="0"/>
              </a:spcAft>
              <a:buNone/>
            </a:pPr>
            <a:r>
              <a:rPr lang="en-US" sz="2400" dirty="0">
                <a:solidFill>
                  <a:schemeClr val="bg1"/>
                </a:solidFill>
              </a:rPr>
              <a:t>Module 4: Monitoring and Management of </a:t>
            </a:r>
            <a:r>
              <a:rPr lang="en-US" sz="2400" dirty="0" err="1">
                <a:solidFill>
                  <a:schemeClr val="bg1"/>
                </a:solidFill>
              </a:rPr>
              <a:t>Cytopenias</a:t>
            </a:r>
            <a:endParaRPr lang="en-US" sz="2400" dirty="0">
              <a:solidFill>
                <a:schemeClr val="bg1"/>
              </a:solidFill>
            </a:endParaRPr>
          </a:p>
          <a:p>
            <a:pPr marL="0" indent="0">
              <a:spcBef>
                <a:spcPts val="1800"/>
              </a:spcBef>
              <a:spcAft>
                <a:spcPts val="0"/>
              </a:spcAft>
              <a:buNone/>
            </a:pPr>
            <a:r>
              <a:rPr lang="en-US" sz="2400" dirty="0">
                <a:solidFill>
                  <a:srgbClr val="0432FF"/>
                </a:solidFill>
              </a:rPr>
              <a:t>Module 5: </a:t>
            </a:r>
            <a:r>
              <a:rPr lang="en-US" sz="2400" dirty="0">
                <a:solidFill>
                  <a:schemeClr val="tx1"/>
                </a:solidFill>
              </a:rPr>
              <a:t>CDK4/6 Inhibitors in HR-Positive Metastatic BC  </a:t>
            </a:r>
          </a:p>
          <a:p>
            <a:pPr marL="0" indent="0">
              <a:spcBef>
                <a:spcPts val="1800"/>
              </a:spcBef>
              <a:spcAft>
                <a:spcPts val="0"/>
              </a:spcAft>
              <a:buNone/>
            </a:pPr>
            <a:r>
              <a:rPr lang="en-US" sz="2400" dirty="0">
                <a:solidFill>
                  <a:srgbClr val="0432FF"/>
                </a:solidFill>
              </a:rPr>
              <a:t>Module 6: </a:t>
            </a:r>
            <a:r>
              <a:rPr lang="en-US" sz="2400" dirty="0">
                <a:solidFill>
                  <a:schemeClr val="tx1"/>
                </a:solidFill>
              </a:rPr>
              <a:t>Management of Gastrointestinal Adverse Events</a:t>
            </a:r>
          </a:p>
          <a:p>
            <a:pPr marL="0" indent="0">
              <a:spcBef>
                <a:spcPts val="1800"/>
              </a:spcBef>
              <a:spcAft>
                <a:spcPts val="0"/>
              </a:spcAft>
              <a:buNone/>
            </a:pPr>
            <a:r>
              <a:rPr lang="en-US" sz="2400" dirty="0">
                <a:solidFill>
                  <a:srgbClr val="0432FF"/>
                </a:solidFill>
              </a:rPr>
              <a:t>Module 7: </a:t>
            </a:r>
            <a:r>
              <a:rPr lang="en-US" sz="2400" dirty="0">
                <a:solidFill>
                  <a:schemeClr val="tx1"/>
                </a:solidFill>
              </a:rPr>
              <a:t>CDK4/6 Inhibitors in Unique Populations</a:t>
            </a:r>
          </a:p>
          <a:p>
            <a:pPr marL="0" indent="0">
              <a:spcBef>
                <a:spcPts val="1800"/>
              </a:spcBef>
              <a:spcAft>
                <a:spcPts val="0"/>
              </a:spcAft>
              <a:buNone/>
            </a:pPr>
            <a:r>
              <a:rPr lang="en-US" sz="2400" dirty="0">
                <a:solidFill>
                  <a:srgbClr val="0432FF"/>
                </a:solidFill>
              </a:rPr>
              <a:t>Module 8: </a:t>
            </a:r>
            <a:r>
              <a:rPr lang="en-US" sz="2400" dirty="0">
                <a:solidFill>
                  <a:schemeClr val="tx1"/>
                </a:solidFill>
              </a:rPr>
              <a:t>Rarer CDK4/6 Inhibitor-Associated Toxicities</a:t>
            </a:r>
          </a:p>
          <a:p>
            <a:pPr marL="0" indent="0">
              <a:spcBef>
                <a:spcPts val="1800"/>
              </a:spcBef>
              <a:spcAft>
                <a:spcPts val="0"/>
              </a:spcAft>
              <a:buNone/>
            </a:pPr>
            <a:endParaRPr lang="en-US" sz="2400" dirty="0">
              <a:solidFill>
                <a:schemeClr val="tx1"/>
              </a:solidFill>
            </a:endParaRPr>
          </a:p>
        </p:txBody>
      </p:sp>
    </p:spTree>
    <p:extLst>
      <p:ext uri="{BB962C8B-B14F-4D97-AF65-F5344CB8AC3E}">
        <p14:creationId xmlns:p14="http://schemas.microsoft.com/office/powerpoint/2010/main" val="15482149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069164-ACD4-405B-566A-5B9DB5009977}"/>
              </a:ext>
            </a:extLst>
          </p:cNvPr>
          <p:cNvSpPr>
            <a:spLocks noGrp="1"/>
          </p:cNvSpPr>
          <p:nvPr>
            <p:ph type="body" sz="quarter" idx="13"/>
          </p:nvPr>
        </p:nvSpPr>
        <p:spPr>
          <a:xfrm>
            <a:off x="1524000" y="5250610"/>
            <a:ext cx="9144000" cy="930734"/>
          </a:xfrm>
        </p:spPr>
        <p:txBody>
          <a:bodyPr>
            <a:normAutofit/>
          </a:bodyPr>
          <a:lstStyle/>
          <a:p>
            <a:r>
              <a:rPr lang="en-GB" sz="2600" dirty="0"/>
              <a:t>Marissa Marti-Smith </a:t>
            </a:r>
          </a:p>
          <a:p>
            <a:r>
              <a:rPr lang="en-GB" dirty="0"/>
              <a:t>DNP, APRN, AGNP-C, AOCNP</a:t>
            </a:r>
          </a:p>
        </p:txBody>
      </p:sp>
      <p:sp>
        <p:nvSpPr>
          <p:cNvPr id="3" name="Title 2">
            <a:extLst>
              <a:ext uri="{FF2B5EF4-FFF2-40B4-BE49-F238E27FC236}">
                <a16:creationId xmlns:a16="http://schemas.microsoft.com/office/drawing/2014/main" id="{575338A4-E6BA-A5C9-EC74-3371A4A158F4}"/>
              </a:ext>
            </a:extLst>
          </p:cNvPr>
          <p:cNvSpPr>
            <a:spLocks noGrp="1"/>
          </p:cNvSpPr>
          <p:nvPr>
            <p:ph type="ctrTitle"/>
          </p:nvPr>
        </p:nvSpPr>
        <p:spPr/>
        <p:txBody>
          <a:bodyPr>
            <a:noAutofit/>
          </a:bodyPr>
          <a:lstStyle/>
          <a:p>
            <a:r>
              <a:rPr lang="en-GB" sz="4500" cap="none" dirty="0"/>
              <a:t>Cytopenias Associated </a:t>
            </a:r>
            <a:br>
              <a:rPr lang="en-GB" sz="4500" cap="none" dirty="0"/>
            </a:br>
            <a:r>
              <a:rPr lang="en-GB" sz="4500" cap="none" dirty="0"/>
              <a:t>with CDK4/6 Inhibitors</a:t>
            </a:r>
          </a:p>
        </p:txBody>
      </p:sp>
    </p:spTree>
    <p:custDataLst>
      <p:tags r:id="rId1"/>
    </p:custDataLst>
    <p:extLst>
      <p:ext uri="{BB962C8B-B14F-4D97-AF65-F5344CB8AC3E}">
        <p14:creationId xmlns:p14="http://schemas.microsoft.com/office/powerpoint/2010/main" val="29998243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87645-F536-B5EE-3AC0-7B8647F75A19}"/>
              </a:ext>
            </a:extLst>
          </p:cNvPr>
          <p:cNvSpPr>
            <a:spLocks noGrp="1"/>
          </p:cNvSpPr>
          <p:nvPr>
            <p:ph type="title"/>
          </p:nvPr>
        </p:nvSpPr>
        <p:spPr>
          <a:xfrm>
            <a:off x="577050" y="456070"/>
            <a:ext cx="9355516" cy="682447"/>
          </a:xfrm>
        </p:spPr>
        <p:txBody>
          <a:bodyPr anchor="t">
            <a:normAutofit/>
          </a:bodyPr>
          <a:lstStyle/>
          <a:p>
            <a:r>
              <a:rPr lang="en-GB" dirty="0"/>
              <a:t>Clinical Overview &amp; Toxicities</a:t>
            </a:r>
          </a:p>
        </p:txBody>
      </p:sp>
      <p:sp>
        <p:nvSpPr>
          <p:cNvPr id="3" name="Slide Number Placeholder 2">
            <a:extLst>
              <a:ext uri="{FF2B5EF4-FFF2-40B4-BE49-F238E27FC236}">
                <a16:creationId xmlns:a16="http://schemas.microsoft.com/office/drawing/2014/main" id="{8AFA1D40-CB0B-8AAB-E209-4399F6C8938A}"/>
              </a:ext>
            </a:extLst>
          </p:cNvPr>
          <p:cNvSpPr>
            <a:spLocks noGrp="1"/>
          </p:cNvSpPr>
          <p:nvPr>
            <p:ph type="sldNum" sz="quarter" idx="12"/>
          </p:nvPr>
        </p:nvSpPr>
        <p:spPr>
          <a:xfrm>
            <a:off x="11291944" y="6467837"/>
            <a:ext cx="323794" cy="138499"/>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7180416-7FB7-4FA9-9E98-668C4F1260E5}" type="slidenum">
              <a:rPr kumimoji="0" lang="en-GB" sz="900" b="0" i="0" u="none" strike="noStrike" kern="1200" cap="none" spc="300" normalizeH="0" baseline="0" noProof="0" smtClean="0">
                <a:ln>
                  <a:noFill/>
                </a:ln>
                <a:solidFill>
                  <a:srgbClr val="FFFFFF"/>
                </a:solidFill>
                <a:effectLst/>
                <a:uLnTx/>
                <a:uFillTx/>
                <a:latin typeface="Poppins"/>
                <a:cs typeface="Poppins" panose="00000500000000000000" pitchFamily="2" charset="0"/>
              </a:rPr>
              <a:pPr marL="0" marR="0" lvl="0" indent="0" algn="r" defTabSz="914400" rtl="0" eaLnBrk="1" fontAlgn="auto" latinLnBrk="0" hangingPunct="1">
                <a:lnSpc>
                  <a:spcPct val="100000"/>
                </a:lnSpc>
                <a:spcBef>
                  <a:spcPts val="0"/>
                </a:spcBef>
                <a:spcAft>
                  <a:spcPts val="600"/>
                </a:spcAft>
                <a:buClrTx/>
                <a:buSzTx/>
                <a:buFontTx/>
                <a:buNone/>
                <a:tabLst/>
                <a:defRPr/>
              </a:pPr>
              <a:t>55</a:t>
            </a:fld>
            <a:endParaRPr kumimoji="0" lang="en-GB" sz="900" b="0" i="0" u="none" strike="noStrike" kern="1200" cap="none" spc="300" normalizeH="0" baseline="0" noProof="0">
              <a:ln>
                <a:noFill/>
              </a:ln>
              <a:solidFill>
                <a:srgbClr val="FFFFFF"/>
              </a:solidFill>
              <a:effectLst/>
              <a:uLnTx/>
              <a:uFillTx/>
              <a:latin typeface="Poppins"/>
              <a:cs typeface="Poppins" panose="00000500000000000000" pitchFamily="2" charset="0"/>
            </a:endParaRPr>
          </a:p>
        </p:txBody>
      </p:sp>
      <p:pic>
        <p:nvPicPr>
          <p:cNvPr id="4098" name="Picture 2" descr="Treatment of Breast Cancer by Stage - NCI">
            <a:extLst>
              <a:ext uri="{FF2B5EF4-FFF2-40B4-BE49-F238E27FC236}">
                <a16:creationId xmlns:a16="http://schemas.microsoft.com/office/drawing/2014/main" id="{F71E1E4E-18F9-0727-EDE6-6B1E8A0A7EB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81529" y="1553028"/>
            <a:ext cx="5360821" cy="4342265"/>
          </a:xfrm>
          <a:prstGeom prst="rect">
            <a:avLst/>
          </a:prstGeom>
          <a:solidFill>
            <a:srgbClr val="FFFFFF"/>
          </a:solidFill>
        </p:spPr>
      </p:pic>
      <p:sp>
        <p:nvSpPr>
          <p:cNvPr id="7" name="Content Placeholder 6">
            <a:extLst>
              <a:ext uri="{FF2B5EF4-FFF2-40B4-BE49-F238E27FC236}">
                <a16:creationId xmlns:a16="http://schemas.microsoft.com/office/drawing/2014/main" id="{A54A4E00-079A-4D65-67DF-F1BA39D7AE6F}"/>
              </a:ext>
            </a:extLst>
          </p:cNvPr>
          <p:cNvSpPr>
            <a:spLocks noGrp="1"/>
          </p:cNvSpPr>
          <p:nvPr>
            <p:ph sz="quarter" idx="17"/>
          </p:nvPr>
        </p:nvSpPr>
        <p:spPr>
          <a:xfrm>
            <a:off x="576484" y="1655763"/>
            <a:ext cx="5233989" cy="4445000"/>
          </a:xfrm>
        </p:spPr>
        <p:txBody>
          <a:bodyPr>
            <a:noAutofit/>
          </a:bodyPr>
          <a:lstStyle/>
          <a:p>
            <a:pPr>
              <a:spcAft>
                <a:spcPts val="600"/>
              </a:spcAft>
            </a:pPr>
            <a:r>
              <a:rPr lang="en-US" sz="1800" dirty="0"/>
              <a:t>CDK4/6 inhibitors (Palbociclib, </a:t>
            </a:r>
            <a:r>
              <a:rPr lang="en-US" sz="1800" dirty="0" err="1"/>
              <a:t>Ribociclib</a:t>
            </a:r>
            <a:r>
              <a:rPr lang="en-US" sz="1800" dirty="0"/>
              <a:t>, </a:t>
            </a:r>
            <a:r>
              <a:rPr lang="en-US" sz="1800" dirty="0" err="1"/>
              <a:t>Abemaciclib</a:t>
            </a:r>
            <a:r>
              <a:rPr lang="en-US" sz="1800" dirty="0"/>
              <a:t>) have revolutionized the treatment landscape for HR+/HER2– breast cancer.</a:t>
            </a:r>
          </a:p>
          <a:p>
            <a:pPr>
              <a:spcAft>
                <a:spcPts val="600"/>
              </a:spcAft>
            </a:pPr>
            <a:endParaRPr lang="en-US" sz="1800" dirty="0"/>
          </a:p>
          <a:p>
            <a:pPr>
              <a:spcAft>
                <a:spcPts val="600"/>
              </a:spcAft>
            </a:pPr>
            <a:r>
              <a:rPr lang="en-US" sz="1800" dirty="0"/>
              <a:t>FOCUS:</a:t>
            </a:r>
          </a:p>
          <a:p>
            <a:pPr lvl="1">
              <a:lnSpc>
                <a:spcPct val="100000"/>
              </a:lnSpc>
              <a:spcAft>
                <a:spcPts val="600"/>
              </a:spcAft>
            </a:pPr>
            <a:r>
              <a:rPr lang="en-US" sz="1800" dirty="0"/>
              <a:t>Frequency &amp; severity of hematologic toxicities</a:t>
            </a:r>
          </a:p>
          <a:p>
            <a:pPr lvl="1">
              <a:lnSpc>
                <a:spcPct val="100000"/>
              </a:lnSpc>
              <a:spcAft>
                <a:spcPts val="600"/>
              </a:spcAft>
            </a:pPr>
            <a:r>
              <a:rPr lang="en-US" sz="1800" dirty="0"/>
              <a:t>Routine lab monitoring </a:t>
            </a:r>
          </a:p>
          <a:p>
            <a:pPr lvl="1">
              <a:lnSpc>
                <a:spcPct val="100000"/>
              </a:lnSpc>
              <a:spcAft>
                <a:spcPts val="600"/>
              </a:spcAft>
            </a:pPr>
            <a:r>
              <a:rPr lang="en-US" sz="1800" dirty="0"/>
              <a:t>Nursing management </a:t>
            </a:r>
          </a:p>
          <a:p>
            <a:pPr lvl="1">
              <a:lnSpc>
                <a:spcPct val="100000"/>
              </a:lnSpc>
              <a:spcAft>
                <a:spcPts val="600"/>
              </a:spcAft>
            </a:pPr>
            <a:r>
              <a:rPr lang="en-US" sz="1800" dirty="0"/>
              <a:t>Dose modification strategies</a:t>
            </a:r>
            <a:endParaRPr lang="en-GB" sz="1800" dirty="0"/>
          </a:p>
        </p:txBody>
      </p:sp>
      <p:sp>
        <p:nvSpPr>
          <p:cNvPr id="2" name="TextBox 1">
            <a:extLst>
              <a:ext uri="{FF2B5EF4-FFF2-40B4-BE49-F238E27FC236}">
                <a16:creationId xmlns:a16="http://schemas.microsoft.com/office/drawing/2014/main" id="{7FF18686-4A92-DC15-363F-D52E343821FB}"/>
              </a:ext>
            </a:extLst>
          </p:cNvPr>
          <p:cNvSpPr txBox="1"/>
          <p:nvPr/>
        </p:nvSpPr>
        <p:spPr>
          <a:xfrm>
            <a:off x="9500839" y="652346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Poppins"/>
              <a:ea typeface="+mn-ea"/>
              <a:cs typeface="Poppins" panose="00000500000000000000" pitchFamily="2" charset="0"/>
            </a:endParaRPr>
          </a:p>
        </p:txBody>
      </p:sp>
    </p:spTree>
    <p:custDataLst>
      <p:tags r:id="rId1"/>
    </p:custDataLst>
    <p:extLst>
      <p:ext uri="{BB962C8B-B14F-4D97-AF65-F5344CB8AC3E}">
        <p14:creationId xmlns:p14="http://schemas.microsoft.com/office/powerpoint/2010/main" val="6874963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AACB9-AF8F-26A0-EF98-8D01D8EBDE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5DEF5C-9084-4061-EEA4-DA0214181FD7}"/>
              </a:ext>
            </a:extLst>
          </p:cNvPr>
          <p:cNvSpPr>
            <a:spLocks noGrp="1"/>
          </p:cNvSpPr>
          <p:nvPr>
            <p:ph type="title"/>
          </p:nvPr>
        </p:nvSpPr>
        <p:spPr/>
        <p:txBody>
          <a:bodyPr>
            <a:normAutofit/>
          </a:bodyPr>
          <a:lstStyle/>
          <a:p>
            <a:r>
              <a:rPr lang="en-GB" sz="2800" dirty="0"/>
              <a:t>CDK 4/6 Inhibitor Mechanism </a:t>
            </a:r>
          </a:p>
        </p:txBody>
      </p:sp>
      <p:sp>
        <p:nvSpPr>
          <p:cNvPr id="5" name="TextBox 4">
            <a:extLst>
              <a:ext uri="{FF2B5EF4-FFF2-40B4-BE49-F238E27FC236}">
                <a16:creationId xmlns:a16="http://schemas.microsoft.com/office/drawing/2014/main" id="{0E72FE21-1547-2788-9028-4A43AA4A5B94}"/>
              </a:ext>
            </a:extLst>
          </p:cNvPr>
          <p:cNvSpPr txBox="1"/>
          <p:nvPr/>
        </p:nvSpPr>
        <p:spPr>
          <a:xfrm>
            <a:off x="831069" y="1397225"/>
            <a:ext cx="10529862" cy="177323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Palbociclib, </a:t>
            </a:r>
            <a:r>
              <a:rPr kumimoji="0" lang="en-GB" sz="2500" b="0" i="0" u="none" strike="noStrike" kern="1200" cap="none" spc="0" normalizeH="0" baseline="0" noProof="0" dirty="0" err="1">
                <a:ln>
                  <a:noFill/>
                </a:ln>
                <a:solidFill>
                  <a:srgbClr val="FFFFFF"/>
                </a:solidFill>
                <a:effectLst/>
                <a:uLnTx/>
                <a:uFillTx/>
                <a:latin typeface="Poppins"/>
                <a:ea typeface="+mn-ea"/>
                <a:cs typeface="Poppins" panose="00000500000000000000" pitchFamily="2" charset="0"/>
              </a:rPr>
              <a:t>Ribociclib</a:t>
            </a:r>
            <a:r>
              <a:rPr kumimoji="0" lang="en-GB" sz="25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 &amp; </a:t>
            </a:r>
            <a:r>
              <a:rPr kumimoji="0" lang="en-GB" sz="2500" b="0" i="0" u="none" strike="noStrike" kern="1200" cap="none" spc="0" normalizeH="0" baseline="0" noProof="0" dirty="0" err="1">
                <a:ln>
                  <a:noFill/>
                </a:ln>
                <a:solidFill>
                  <a:srgbClr val="FFFFFF"/>
                </a:solidFill>
                <a:effectLst/>
                <a:uLnTx/>
                <a:uFillTx/>
                <a:latin typeface="Poppins"/>
                <a:ea typeface="+mn-ea"/>
                <a:cs typeface="Poppins" panose="00000500000000000000" pitchFamily="2" charset="0"/>
              </a:rPr>
              <a:t>Abemaciclib</a:t>
            </a:r>
            <a:endParaRPr kumimoji="0" lang="en-GB" sz="25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5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				 in combo w/ endocrine therapy</a:t>
            </a:r>
          </a:p>
        </p:txBody>
      </p:sp>
      <p:grpSp>
        <p:nvGrpSpPr>
          <p:cNvPr id="11" name="Group 10">
            <a:extLst>
              <a:ext uri="{FF2B5EF4-FFF2-40B4-BE49-F238E27FC236}">
                <a16:creationId xmlns:a16="http://schemas.microsoft.com/office/drawing/2014/main" id="{63C94D8E-9E60-44A6-B599-56243F53EBC3}"/>
              </a:ext>
            </a:extLst>
          </p:cNvPr>
          <p:cNvGrpSpPr/>
          <p:nvPr/>
        </p:nvGrpSpPr>
        <p:grpSpPr>
          <a:xfrm>
            <a:off x="6148371" y="2987901"/>
            <a:ext cx="2741414" cy="2834793"/>
            <a:chOff x="574675" y="3392488"/>
            <a:chExt cx="2250434" cy="1930400"/>
          </a:xfrm>
        </p:grpSpPr>
        <p:sp>
          <p:nvSpPr>
            <p:cNvPr id="12" name="Rectangle: Diagonal Corners Rounded 11">
              <a:extLst>
                <a:ext uri="{FF2B5EF4-FFF2-40B4-BE49-F238E27FC236}">
                  <a16:creationId xmlns:a16="http://schemas.microsoft.com/office/drawing/2014/main" id="{2F71E7A3-6A0D-DE08-76DF-626298794162}"/>
                </a:ext>
              </a:extLst>
            </p:cNvPr>
            <p:cNvSpPr/>
            <p:nvPr>
              <p:custDataLst>
                <p:tags r:id="rId3"/>
              </p:custDataLst>
            </p:nvPr>
          </p:nvSpPr>
          <p:spPr>
            <a:xfrm>
              <a:off x="574675" y="3392488"/>
              <a:ext cx="1930400" cy="1930400"/>
            </a:xfrm>
            <a:prstGeom prst="round2DiagRect">
              <a:avLst>
                <a:gd name="adj1" fmla="val 0"/>
                <a:gd name="adj2" fmla="val 2237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tIns="10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Poppins"/>
                <a:ea typeface="+mn-ea"/>
                <a:cs typeface="+mn-cs"/>
              </a:endParaRPr>
            </a:p>
          </p:txBody>
        </p:sp>
        <p:sp>
          <p:nvSpPr>
            <p:cNvPr id="13" name="TextBox 12">
              <a:extLst>
                <a:ext uri="{FF2B5EF4-FFF2-40B4-BE49-F238E27FC236}">
                  <a16:creationId xmlns:a16="http://schemas.microsoft.com/office/drawing/2014/main" id="{716BC2A9-458B-6564-427F-B8ED86F5951C}"/>
                </a:ext>
              </a:extLst>
            </p:cNvPr>
            <p:cNvSpPr txBox="1"/>
            <p:nvPr/>
          </p:nvSpPr>
          <p:spPr>
            <a:xfrm>
              <a:off x="904234" y="3667888"/>
              <a:ext cx="1920875" cy="1655000"/>
            </a:xfrm>
            <a:prstGeom prst="rect">
              <a:avLst/>
            </a:prstGeom>
            <a:noFill/>
          </p:spPr>
          <p:txBody>
            <a:bodyPr wrap="square" lIns="180000" tIns="0" rIns="0" bIns="0"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Cell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cycle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arrest</a:t>
              </a:r>
            </a:p>
          </p:txBody>
        </p:sp>
      </p:grpSp>
      <p:grpSp>
        <p:nvGrpSpPr>
          <p:cNvPr id="14" name="Group 13">
            <a:extLst>
              <a:ext uri="{FF2B5EF4-FFF2-40B4-BE49-F238E27FC236}">
                <a16:creationId xmlns:a16="http://schemas.microsoft.com/office/drawing/2014/main" id="{EB10126D-A54E-BB30-6416-48D042192E53}"/>
              </a:ext>
            </a:extLst>
          </p:cNvPr>
          <p:cNvGrpSpPr/>
          <p:nvPr/>
        </p:nvGrpSpPr>
        <p:grpSpPr>
          <a:xfrm>
            <a:off x="9073498" y="3005708"/>
            <a:ext cx="2542240" cy="2816986"/>
            <a:chOff x="574675" y="3392488"/>
            <a:chExt cx="1977785" cy="1930400"/>
          </a:xfrm>
        </p:grpSpPr>
        <p:sp>
          <p:nvSpPr>
            <p:cNvPr id="15" name="Rectangle: Diagonal Corners Rounded 14">
              <a:extLst>
                <a:ext uri="{FF2B5EF4-FFF2-40B4-BE49-F238E27FC236}">
                  <a16:creationId xmlns:a16="http://schemas.microsoft.com/office/drawing/2014/main" id="{D7480B85-FE8B-C19A-0239-902684053AE4}"/>
                </a:ext>
              </a:extLst>
            </p:cNvPr>
            <p:cNvSpPr/>
            <p:nvPr>
              <p:custDataLst>
                <p:tags r:id="rId2"/>
              </p:custDataLst>
            </p:nvPr>
          </p:nvSpPr>
          <p:spPr>
            <a:xfrm>
              <a:off x="574675" y="3392488"/>
              <a:ext cx="1930400" cy="1930400"/>
            </a:xfrm>
            <a:prstGeom prst="round2DiagRect">
              <a:avLst>
                <a:gd name="adj1" fmla="val 0"/>
                <a:gd name="adj2" fmla="val 2237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0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Poppins"/>
                <a:ea typeface="+mn-ea"/>
                <a:cs typeface="+mn-cs"/>
              </a:endParaRPr>
            </a:p>
          </p:txBody>
        </p:sp>
        <p:sp>
          <p:nvSpPr>
            <p:cNvPr id="16" name="TextBox 15">
              <a:extLst>
                <a:ext uri="{FF2B5EF4-FFF2-40B4-BE49-F238E27FC236}">
                  <a16:creationId xmlns:a16="http://schemas.microsoft.com/office/drawing/2014/main" id="{5324990F-4461-6886-3D48-04FA985B7551}"/>
                </a:ext>
              </a:extLst>
            </p:cNvPr>
            <p:cNvSpPr txBox="1"/>
            <p:nvPr/>
          </p:nvSpPr>
          <p:spPr>
            <a:xfrm>
              <a:off x="631585" y="3642138"/>
              <a:ext cx="1920875" cy="638175"/>
            </a:xfrm>
            <a:prstGeom prst="rect">
              <a:avLst/>
            </a:prstGeom>
            <a:noFill/>
          </p:spPr>
          <p:txBody>
            <a:bodyPr wrap="square" lIns="180000" tIns="0" rIns="0" bIns="0"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Bone marrow suppression</a:t>
              </a:r>
            </a:p>
          </p:txBody>
        </p:sp>
      </p:grpSp>
      <p:pic>
        <p:nvPicPr>
          <p:cNvPr id="1026" name="Picture 2">
            <a:extLst>
              <a:ext uri="{FF2B5EF4-FFF2-40B4-BE49-F238E27FC236}">
                <a16:creationId xmlns:a16="http://schemas.microsoft.com/office/drawing/2014/main" id="{987B1309-D611-E886-D6D4-9496C7415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171" y="2852098"/>
            <a:ext cx="4345560" cy="2898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F76840-3F3A-C0B5-1186-010A53B7F5BB}"/>
              </a:ext>
            </a:extLst>
          </p:cNvPr>
          <p:cNvSpPr txBox="1"/>
          <p:nvPr/>
        </p:nvSpPr>
        <p:spPr>
          <a:xfrm>
            <a:off x="577050" y="6187002"/>
            <a:ext cx="10059067" cy="264083"/>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Photo https://</a:t>
            </a:r>
            <a:r>
              <a:rPr kumimoji="0" lang="en-US" sz="1400" b="0" i="0" u="none" strike="noStrike" kern="1200" cap="none" spc="0" normalizeH="0" baseline="0" noProof="0" dirty="0" err="1">
                <a:ln>
                  <a:noFill/>
                </a:ln>
                <a:solidFill>
                  <a:srgbClr val="FFFFFF"/>
                </a:solidFill>
                <a:effectLst/>
                <a:uLnTx/>
                <a:uFillTx/>
                <a:latin typeface="Poppins"/>
                <a:ea typeface="+mn-ea"/>
                <a:cs typeface="Poppins" panose="00000500000000000000" pitchFamily="2" charset="0"/>
              </a:rPr>
              <a:t>blog.dana-farber.org</a:t>
            </a:r>
            <a:r>
              <a:rPr kumimoji="0" lang="en-US" sz="14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/insight/2018/02/cdk46-inhibitors-stop-breast-cancer-growth/</a:t>
            </a:r>
          </a:p>
        </p:txBody>
      </p:sp>
    </p:spTree>
    <p:custDataLst>
      <p:tags r:id="rId1"/>
    </p:custDataLst>
    <p:extLst>
      <p:ext uri="{BB962C8B-B14F-4D97-AF65-F5344CB8AC3E}">
        <p14:creationId xmlns:p14="http://schemas.microsoft.com/office/powerpoint/2010/main" val="35738630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AA917-0D8F-DC73-AA99-321D4377932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89CAFF53-6FE3-1F2E-9A30-88D173033A70}"/>
              </a:ext>
            </a:extLst>
          </p:cNvPr>
          <p:cNvSpPr>
            <a:spLocks noGrp="1"/>
          </p:cNvSpPr>
          <p:nvPr>
            <p:ph type="title"/>
          </p:nvPr>
        </p:nvSpPr>
        <p:spPr>
          <a:xfrm>
            <a:off x="577050" y="456071"/>
            <a:ext cx="9355516" cy="410704"/>
          </a:xfrm>
        </p:spPr>
        <p:txBody>
          <a:bodyPr/>
          <a:lstStyle/>
          <a:p>
            <a:r>
              <a:rPr lang="en-US" dirty="0"/>
              <a:t>Incidence of Grade 3-4 Neutropenia</a:t>
            </a:r>
          </a:p>
        </p:txBody>
      </p:sp>
      <p:sp>
        <p:nvSpPr>
          <p:cNvPr id="8" name="TextBox 7">
            <a:extLst>
              <a:ext uri="{FF2B5EF4-FFF2-40B4-BE49-F238E27FC236}">
                <a16:creationId xmlns:a16="http://schemas.microsoft.com/office/drawing/2014/main" id="{586959D9-5C83-B0A9-5C1E-CA4146DE1F52}"/>
              </a:ext>
            </a:extLst>
          </p:cNvPr>
          <p:cNvSpPr txBox="1"/>
          <p:nvPr/>
        </p:nvSpPr>
        <p:spPr>
          <a:xfrm>
            <a:off x="576262" y="6327615"/>
            <a:ext cx="9758363" cy="40556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solidFill>
                <a:effectLst/>
                <a:uLnTx/>
                <a:uFillTx/>
                <a:latin typeface="Poppins"/>
                <a:ea typeface="+mn-ea"/>
                <a:cs typeface="+mn-cs"/>
              </a:rPr>
              <a:t>(Anders et al., 2020) (</a:t>
            </a:r>
          </a:p>
        </p:txBody>
      </p:sp>
      <p:sp>
        <p:nvSpPr>
          <p:cNvPr id="10" name="Content Placeholder 9">
            <a:extLst>
              <a:ext uri="{FF2B5EF4-FFF2-40B4-BE49-F238E27FC236}">
                <a16:creationId xmlns:a16="http://schemas.microsoft.com/office/drawing/2014/main" id="{801F86AC-086F-7FF8-12FF-804C5F56EC76}"/>
              </a:ext>
            </a:extLst>
          </p:cNvPr>
          <p:cNvSpPr>
            <a:spLocks noGrp="1"/>
          </p:cNvSpPr>
          <p:nvPr>
            <p:ph sz="quarter" idx="17"/>
          </p:nvPr>
        </p:nvSpPr>
        <p:spPr>
          <a:xfrm>
            <a:off x="415151" y="1323476"/>
            <a:ext cx="4051918" cy="4748140"/>
          </a:xfrm>
        </p:spPr>
        <p:txBody>
          <a:bodyPr>
            <a:normAutofit fontScale="47500" lnSpcReduction="20000"/>
          </a:bodyPr>
          <a:lstStyle/>
          <a:p>
            <a:pPr>
              <a:lnSpc>
                <a:spcPct val="120000"/>
              </a:lnSpc>
            </a:pPr>
            <a:r>
              <a:rPr lang="en-US" sz="3500" b="1" dirty="0">
                <a:solidFill>
                  <a:schemeClr val="accent3"/>
                </a:solidFill>
              </a:rPr>
              <a:t>Palbociclib &amp; </a:t>
            </a:r>
            <a:r>
              <a:rPr lang="en-US" sz="3500" b="1" dirty="0" err="1">
                <a:solidFill>
                  <a:schemeClr val="accent3"/>
                </a:solidFill>
              </a:rPr>
              <a:t>Ribociclib</a:t>
            </a:r>
            <a:r>
              <a:rPr lang="en-US" sz="3500" b="1" dirty="0">
                <a:solidFill>
                  <a:schemeClr val="accent3"/>
                </a:solidFill>
              </a:rPr>
              <a:t>:</a:t>
            </a:r>
          </a:p>
          <a:p>
            <a:pPr>
              <a:lnSpc>
                <a:spcPct val="120000"/>
              </a:lnSpc>
            </a:pPr>
            <a:r>
              <a:rPr lang="en-US" sz="3500" dirty="0"/>
              <a:t>75% to 80% of patients</a:t>
            </a:r>
            <a:endParaRPr lang="en-US" sz="3500" b="1" dirty="0"/>
          </a:p>
          <a:p>
            <a:pPr>
              <a:lnSpc>
                <a:spcPct val="120000"/>
              </a:lnSpc>
            </a:pPr>
            <a:r>
              <a:rPr lang="en-US" sz="3500" b="1" dirty="0"/>
              <a:t>Grade 3/4  &gt;50% of patients</a:t>
            </a:r>
          </a:p>
          <a:p>
            <a:pPr marL="0" indent="0">
              <a:lnSpc>
                <a:spcPct val="120000"/>
              </a:lnSpc>
              <a:buNone/>
            </a:pPr>
            <a:endParaRPr lang="en-US" sz="3500" dirty="0"/>
          </a:p>
          <a:p>
            <a:pPr>
              <a:lnSpc>
                <a:spcPct val="120000"/>
              </a:lnSpc>
            </a:pPr>
            <a:r>
              <a:rPr lang="en-US" sz="3500" b="1" dirty="0" err="1">
                <a:solidFill>
                  <a:schemeClr val="accent3"/>
                </a:solidFill>
              </a:rPr>
              <a:t>Abemaciclib</a:t>
            </a:r>
            <a:r>
              <a:rPr lang="en-US" sz="3500" b="1" dirty="0">
                <a:solidFill>
                  <a:schemeClr val="accent3"/>
                </a:solidFill>
              </a:rPr>
              <a:t> :</a:t>
            </a:r>
          </a:p>
          <a:p>
            <a:pPr>
              <a:lnSpc>
                <a:spcPct val="120000"/>
              </a:lnSpc>
            </a:pPr>
            <a:r>
              <a:rPr lang="en-US" sz="3500" dirty="0"/>
              <a:t>46% of patients</a:t>
            </a:r>
          </a:p>
          <a:p>
            <a:pPr>
              <a:lnSpc>
                <a:spcPct val="120000"/>
              </a:lnSpc>
            </a:pPr>
            <a:r>
              <a:rPr lang="en-US" sz="3500" b="1" dirty="0"/>
              <a:t>Grade 3/4 - 19.6% </a:t>
            </a:r>
            <a:r>
              <a:rPr lang="en-US" sz="3500" dirty="0"/>
              <a:t>in </a:t>
            </a:r>
            <a:r>
              <a:rPr lang="en-US" sz="3500" dirty="0" err="1"/>
              <a:t>MonarchE</a:t>
            </a:r>
            <a:r>
              <a:rPr lang="en-US" sz="3500" dirty="0"/>
              <a:t> trial</a:t>
            </a:r>
          </a:p>
          <a:p>
            <a:pPr>
              <a:lnSpc>
                <a:spcPct val="120000"/>
              </a:lnSpc>
            </a:pPr>
            <a:endParaRPr lang="en-US" sz="3500" dirty="0"/>
          </a:p>
          <a:p>
            <a:pPr>
              <a:lnSpc>
                <a:spcPct val="120000"/>
              </a:lnSpc>
            </a:pPr>
            <a:r>
              <a:rPr lang="en-US" sz="3500" dirty="0"/>
              <a:t>Anemia (grade 1-2) and Thrombocytopenia – less frequent with all agents</a:t>
            </a:r>
          </a:p>
          <a:p>
            <a:pPr marL="0" indent="0">
              <a:lnSpc>
                <a:spcPct val="120000"/>
              </a:lnSpc>
              <a:buNone/>
            </a:pPr>
            <a:endParaRPr lang="en-US" sz="3500" dirty="0"/>
          </a:p>
          <a:p>
            <a:pPr>
              <a:lnSpc>
                <a:spcPct val="120000"/>
              </a:lnSpc>
            </a:pPr>
            <a:r>
              <a:rPr lang="en-US" sz="3500" dirty="0"/>
              <a:t>Freq grade 3/4 neutropenia</a:t>
            </a:r>
          </a:p>
          <a:p>
            <a:pPr lvl="1">
              <a:lnSpc>
                <a:spcPct val="120000"/>
              </a:lnSpc>
            </a:pPr>
            <a:r>
              <a:rPr lang="en-US" sz="3150" dirty="0"/>
              <a:t>decreases with extended therapy, cumulative toxicity is unlikely and that dose adjustments adequately treat neutropenia</a:t>
            </a:r>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dirty="0"/>
          </a:p>
        </p:txBody>
      </p:sp>
      <p:pic>
        <p:nvPicPr>
          <p:cNvPr id="5124" name="Picture 4" descr="Understanding Neutropenia: Causes, Symptoms, Diagnosis, and Treatment -  Doctronic">
            <a:extLst>
              <a:ext uri="{FF2B5EF4-FFF2-40B4-BE49-F238E27FC236}">
                <a16:creationId xmlns:a16="http://schemas.microsoft.com/office/drawing/2014/main" id="{694373EC-7ADD-4A34-5685-EF79EAEB1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091" y="1628695"/>
            <a:ext cx="600075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865322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CAD3D9BF-9701-ADE6-EFCE-7D13E616185A}"/>
              </a:ext>
            </a:extLst>
          </p:cNvPr>
          <p:cNvSpPr>
            <a:spLocks noGrp="1"/>
          </p:cNvSpPr>
          <p:nvPr>
            <p:ph type="title"/>
          </p:nvPr>
        </p:nvSpPr>
        <p:spPr>
          <a:xfrm>
            <a:off x="577050" y="456071"/>
            <a:ext cx="9355516" cy="591268"/>
          </a:xfrm>
        </p:spPr>
        <p:txBody>
          <a:bodyPr>
            <a:normAutofit/>
          </a:bodyPr>
          <a:lstStyle/>
          <a:p>
            <a:r>
              <a:rPr lang="en-GB" sz="2600" dirty="0"/>
              <a:t>Predictability &amp; Reversibility</a:t>
            </a:r>
          </a:p>
        </p:txBody>
      </p:sp>
      <p:sp>
        <p:nvSpPr>
          <p:cNvPr id="5" name="TextBox 4">
            <a:extLst>
              <a:ext uri="{FF2B5EF4-FFF2-40B4-BE49-F238E27FC236}">
                <a16:creationId xmlns:a16="http://schemas.microsoft.com/office/drawing/2014/main" id="{5EAE2C17-3C43-7BC6-5BAF-2DC512B67DA6}"/>
              </a:ext>
            </a:extLst>
          </p:cNvPr>
          <p:cNvSpPr txBox="1"/>
          <p:nvPr/>
        </p:nvSpPr>
        <p:spPr>
          <a:xfrm>
            <a:off x="577050" y="1407737"/>
            <a:ext cx="4948301" cy="499129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DCDCDC"/>
                </a:solidFill>
                <a:effectLst/>
                <a:uLnTx/>
                <a:uFillTx/>
                <a:latin typeface="Poppins"/>
                <a:ea typeface="+mn-ea"/>
                <a:cs typeface="+mn-cs"/>
              </a:rPr>
              <a:t>Key Clinical Insights for Nursing Assessment:</a:t>
            </a:r>
            <a:r>
              <a:rPr kumimoji="0" lang="en-US" sz="1700" b="0" i="0" u="none" strike="noStrike" kern="1200" cap="none" spc="0" normalizeH="0" baseline="0" noProof="0" dirty="0">
                <a:ln>
                  <a:noFill/>
                </a:ln>
                <a:solidFill>
                  <a:srgbClr val="FFFFFF"/>
                </a:solidFill>
                <a:effectLst/>
                <a:uLnTx/>
                <a:uFillTx/>
                <a:latin typeface="Poppi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EFC63A"/>
                </a:solidFill>
                <a:effectLst/>
                <a:uLnTx/>
                <a:uFillTx/>
                <a:latin typeface="Poppins"/>
                <a:ea typeface="+mn-ea"/>
                <a:cs typeface="+mn-cs"/>
              </a:rPr>
              <a:t>• Predictable: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Poppins"/>
                <a:ea typeface="+mn-ea"/>
                <a:cs typeface="+mn-cs"/>
              </a:rPr>
              <a:t>Typically occurs during the first 1-2 cycles of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EFC63A"/>
                </a:solidFill>
                <a:effectLst/>
                <a:uLnTx/>
                <a:uFillTx/>
                <a:latin typeface="Poppins"/>
                <a:ea typeface="+mn-ea"/>
                <a:cs typeface="+mn-cs"/>
              </a:rPr>
              <a:t>• Reversible: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Poppins"/>
                <a:ea typeface="+mn-ea"/>
                <a:cs typeface="+mn-cs"/>
              </a:rPr>
              <a:t>Neutrophil counts recover rapidly (median 7 days) upon treatment interruption.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FFFFFF"/>
                </a:solidFill>
                <a:effectLst/>
                <a:uLnTx/>
                <a:uFillTx/>
                <a:latin typeface="Poppins"/>
                <a:ea typeface="+mn-ea"/>
                <a:cs typeface="+mn-cs"/>
              </a:rPr>
              <a:t>• </a:t>
            </a:r>
            <a:r>
              <a:rPr kumimoji="0" lang="en-US" sz="1700" b="0" i="1" u="none" strike="noStrike" kern="1200" cap="none" spc="0" normalizeH="0" baseline="0" noProof="0" dirty="0">
                <a:ln>
                  <a:noFill/>
                </a:ln>
                <a:solidFill>
                  <a:srgbClr val="EFC63A"/>
                </a:solidFill>
                <a:effectLst/>
                <a:uLnTx/>
                <a:uFillTx/>
                <a:latin typeface="Poppins"/>
                <a:ea typeface="+mn-ea"/>
                <a:cs typeface="+mn-cs"/>
              </a:rPr>
              <a:t>Safety: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Poppins"/>
                <a:ea typeface="+mn-ea"/>
                <a:cs typeface="+mn-cs"/>
              </a:rPr>
              <a:t>Febrile neutropenia is exceptionally rare (incidence &lt;2.5%).</a:t>
            </a:r>
          </a:p>
        </p:txBody>
      </p:sp>
      <p:sp>
        <p:nvSpPr>
          <p:cNvPr id="21" name="Round Single Corner Rectangle 1">
            <a:extLst>
              <a:ext uri="{FF2B5EF4-FFF2-40B4-BE49-F238E27FC236}">
                <a16:creationId xmlns:a16="http://schemas.microsoft.com/office/drawing/2014/main" id="{AC5375E4-7D33-1868-65AD-A4F0451AD769}"/>
              </a:ext>
            </a:extLst>
          </p:cNvPr>
          <p:cNvSpPr/>
          <p:nvPr/>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pic>
        <p:nvPicPr>
          <p:cNvPr id="22" name="Picture 21">
            <a:extLst>
              <a:ext uri="{FF2B5EF4-FFF2-40B4-BE49-F238E27FC236}">
                <a16:creationId xmlns:a16="http://schemas.microsoft.com/office/drawing/2014/main" id="{203AD44B-6346-73C3-AC79-083F2875F5F3}"/>
              </a:ext>
            </a:extLst>
          </p:cNvPr>
          <p:cNvPicPr>
            <a:picLocks noChangeAspect="1"/>
          </p:cNvPicPr>
          <p:nvPr/>
        </p:nvPicPr>
        <p:blipFill>
          <a:blip r:embed="rId4"/>
          <a:srcRect r="295"/>
          <a:stretch>
            <a:fillRect/>
          </a:stretch>
        </p:blipFill>
        <p:spPr>
          <a:xfrm>
            <a:off x="10470034" y="168050"/>
            <a:ext cx="1426692" cy="240227"/>
          </a:xfrm>
          <a:prstGeom prst="rect">
            <a:avLst/>
          </a:prstGeom>
        </p:spPr>
      </p:pic>
      <p:sp>
        <p:nvSpPr>
          <p:cNvPr id="6" name="TextBox 5">
            <a:extLst>
              <a:ext uri="{FF2B5EF4-FFF2-40B4-BE49-F238E27FC236}">
                <a16:creationId xmlns:a16="http://schemas.microsoft.com/office/drawing/2014/main" id="{1EDA877A-8EFE-FA98-21BF-21350F07EE91}"/>
              </a:ext>
            </a:extLst>
          </p:cNvPr>
          <p:cNvSpPr txBox="1"/>
          <p:nvPr/>
        </p:nvSpPr>
        <p:spPr>
          <a:xfrm>
            <a:off x="582843" y="6218787"/>
            <a:ext cx="6083808" cy="4981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rPr>
              <a:t>Spring et al. (2020)</a:t>
            </a:r>
          </a:p>
        </p:txBody>
      </p:sp>
      <p:pic>
        <p:nvPicPr>
          <p:cNvPr id="2050" name="Picture 2" descr="What are neutrophils and what do they ...">
            <a:extLst>
              <a:ext uri="{FF2B5EF4-FFF2-40B4-BE49-F238E27FC236}">
                <a16:creationId xmlns:a16="http://schemas.microsoft.com/office/drawing/2014/main" id="{3E14B8C2-DBED-07E5-135E-9E3316EE0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2692" y="1912338"/>
            <a:ext cx="4230688" cy="30333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51497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41CD14E-A388-07CE-121D-743A6728DE7B}"/>
              </a:ext>
            </a:extLst>
          </p:cNvPr>
          <p:cNvCxnSpPr>
            <a:cxnSpLocks/>
          </p:cNvCxnSpPr>
          <p:nvPr/>
        </p:nvCxnSpPr>
        <p:spPr>
          <a:xfrm>
            <a:off x="1848175" y="3001617"/>
            <a:ext cx="0" cy="87664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9158EC7-48A7-A6AF-074C-7D2F8F899EC5}"/>
              </a:ext>
            </a:extLst>
          </p:cNvPr>
          <p:cNvCxnSpPr>
            <a:cxnSpLocks/>
          </p:cNvCxnSpPr>
          <p:nvPr/>
        </p:nvCxnSpPr>
        <p:spPr>
          <a:xfrm>
            <a:off x="4303638" y="3844580"/>
            <a:ext cx="0" cy="87664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61C59C3-55A0-6312-0B3C-7D06AB01E0CE}"/>
              </a:ext>
            </a:extLst>
          </p:cNvPr>
          <p:cNvCxnSpPr>
            <a:cxnSpLocks/>
          </p:cNvCxnSpPr>
          <p:nvPr/>
        </p:nvCxnSpPr>
        <p:spPr>
          <a:xfrm>
            <a:off x="6863242" y="3844580"/>
            <a:ext cx="0" cy="87664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F87452A-EC52-E259-B5C3-DD6A74879081}"/>
              </a:ext>
            </a:extLst>
          </p:cNvPr>
          <p:cNvCxnSpPr>
            <a:cxnSpLocks/>
          </p:cNvCxnSpPr>
          <p:nvPr/>
        </p:nvCxnSpPr>
        <p:spPr>
          <a:xfrm>
            <a:off x="9578309" y="3844580"/>
            <a:ext cx="0" cy="87664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47" name="Round Diagonal Corner Rectangle 77">
            <a:extLst>
              <a:ext uri="{FF2B5EF4-FFF2-40B4-BE49-F238E27FC236}">
                <a16:creationId xmlns:a16="http://schemas.microsoft.com/office/drawing/2014/main" id="{85C097B6-EFD5-0CEB-9CD0-2C3F05106A23}"/>
              </a:ext>
            </a:extLst>
          </p:cNvPr>
          <p:cNvSpPr/>
          <p:nvPr/>
        </p:nvSpPr>
        <p:spPr>
          <a:xfrm>
            <a:off x="5868227" y="1620552"/>
            <a:ext cx="1990030" cy="2199630"/>
          </a:xfrm>
          <a:prstGeom prst="round2Diag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84000"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rPr>
              <a:t>Future</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rPr>
              <a:t>Monitor monthly (C3+)</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p:txBody>
      </p:sp>
      <p:sp>
        <p:nvSpPr>
          <p:cNvPr id="50" name="Round Diagonal Corner Rectangle 77">
            <a:extLst>
              <a:ext uri="{FF2B5EF4-FFF2-40B4-BE49-F238E27FC236}">
                <a16:creationId xmlns:a16="http://schemas.microsoft.com/office/drawing/2014/main" id="{99936DB0-C919-B30E-8B1F-2AB7D788797D}"/>
              </a:ext>
            </a:extLst>
          </p:cNvPr>
          <p:cNvSpPr/>
          <p:nvPr/>
        </p:nvSpPr>
        <p:spPr>
          <a:xfrm>
            <a:off x="3397670" y="1650373"/>
            <a:ext cx="1811937" cy="2219959"/>
          </a:xfrm>
          <a:prstGeom prst="round2Diag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84000"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rPr>
              <a:t>1</a:t>
            </a:r>
            <a:r>
              <a:rPr kumimoji="0" lang="en-US" sz="1200" b="1" i="0" u="none" strike="noStrike" kern="1200" cap="none" spc="0" normalizeH="0" baseline="30000" noProof="0" dirty="0">
                <a:ln>
                  <a:noFill/>
                </a:ln>
                <a:solidFill>
                  <a:srgbClr val="007097"/>
                </a:solidFill>
                <a:effectLst/>
                <a:uLnTx/>
                <a:uFillTx/>
                <a:latin typeface="Poppins"/>
                <a:ea typeface="Poppins" panose="00000500000000000000" pitchFamily="2" charset="0"/>
                <a:cs typeface="Poppins" panose="00000500000000000000" pitchFamily="2" charset="0"/>
              </a:rPr>
              <a:t>st</a:t>
            </a:r>
            <a:r>
              <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rPr>
              <a:t> 2 cycles</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rPr>
              <a:t>CBC q2 weeks</a:t>
            </a:r>
          </a:p>
        </p:txBody>
      </p:sp>
      <p:sp>
        <p:nvSpPr>
          <p:cNvPr id="51" name="Round Diagonal Corner Rectangle 77">
            <a:extLst>
              <a:ext uri="{FF2B5EF4-FFF2-40B4-BE49-F238E27FC236}">
                <a16:creationId xmlns:a16="http://schemas.microsoft.com/office/drawing/2014/main" id="{9E448A50-0548-3836-26F4-CB31DEA134F0}"/>
              </a:ext>
            </a:extLst>
          </p:cNvPr>
          <p:cNvSpPr/>
          <p:nvPr/>
        </p:nvSpPr>
        <p:spPr>
          <a:xfrm>
            <a:off x="730963" y="1624620"/>
            <a:ext cx="2008088" cy="2207917"/>
          </a:xfrm>
          <a:prstGeom prst="round2Diag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84000"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rPr>
              <a:t>CBC prior to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rPr>
              <a:t>initiating therapy</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oppins"/>
              <a:ea typeface="Poppins" panose="00000500000000000000" pitchFamily="2" charset="0"/>
              <a:cs typeface="Poppins" panose="00000500000000000000" pitchFamily="2" charset="0"/>
            </a:endParaRPr>
          </a:p>
        </p:txBody>
      </p:sp>
      <p:sp>
        <p:nvSpPr>
          <p:cNvPr id="44" name="Round Diagonal Corner Rectangle 77">
            <a:extLst>
              <a:ext uri="{FF2B5EF4-FFF2-40B4-BE49-F238E27FC236}">
                <a16:creationId xmlns:a16="http://schemas.microsoft.com/office/drawing/2014/main" id="{57034FAC-6809-5E8E-9473-10D721140A87}"/>
              </a:ext>
            </a:extLst>
          </p:cNvPr>
          <p:cNvSpPr/>
          <p:nvPr/>
        </p:nvSpPr>
        <p:spPr>
          <a:xfrm>
            <a:off x="8810786" y="1600222"/>
            <a:ext cx="1990015" cy="2219960"/>
          </a:xfrm>
          <a:prstGeom prst="round2Diag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84000" rtlCol="0" anchor="t"/>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rPr>
              <a:t>Adjust frequency  if Grade 3 or 4 toxicity</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rPr>
              <a:t>observed</a:t>
            </a:r>
            <a:endParaRPr kumimoji="0" lang="en-US" sz="1200" b="0" i="0" u="none" strike="noStrike" kern="1200" cap="none" spc="0" normalizeH="0" baseline="0" noProof="0" dirty="0">
              <a:ln>
                <a:noFill/>
              </a:ln>
              <a:solidFill>
                <a:prstClr val="black"/>
              </a:solidFill>
              <a:effectLst/>
              <a:uLnTx/>
              <a:uFillTx/>
              <a:latin typeface="Poppins"/>
              <a:ea typeface="Poppins" panose="00000500000000000000" pitchFamily="2" charset="0"/>
              <a:cs typeface="Poppins" panose="00000500000000000000" pitchFamily="2"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097"/>
              </a:solidFill>
              <a:effectLst/>
              <a:uLnTx/>
              <a:uFillTx/>
              <a:latin typeface="Poppins"/>
              <a:ea typeface="Poppins" panose="00000500000000000000" pitchFamily="2" charset="0"/>
              <a:cs typeface="Poppins" panose="00000500000000000000" pitchFamily="2" charset="0"/>
            </a:endParaRPr>
          </a:p>
        </p:txBody>
      </p:sp>
      <p:sp>
        <p:nvSpPr>
          <p:cNvPr id="2" name="Title 1">
            <a:extLst>
              <a:ext uri="{FF2B5EF4-FFF2-40B4-BE49-F238E27FC236}">
                <a16:creationId xmlns:a16="http://schemas.microsoft.com/office/drawing/2014/main" id="{076E9FB9-1C0D-7A36-6FAE-3DDABD4F113D}"/>
              </a:ext>
            </a:extLst>
          </p:cNvPr>
          <p:cNvSpPr>
            <a:spLocks noGrp="1"/>
          </p:cNvSpPr>
          <p:nvPr>
            <p:ph type="title"/>
          </p:nvPr>
        </p:nvSpPr>
        <p:spPr>
          <a:xfrm>
            <a:off x="577050" y="456071"/>
            <a:ext cx="9355516" cy="410704"/>
          </a:xfrm>
        </p:spPr>
        <p:txBody>
          <a:bodyPr/>
          <a:lstStyle/>
          <a:p>
            <a:r>
              <a:rPr lang="en-GB" dirty="0"/>
              <a:t>Monitoring Protocols</a:t>
            </a:r>
          </a:p>
        </p:txBody>
      </p:sp>
      <p:sp>
        <p:nvSpPr>
          <p:cNvPr id="3" name="Slide Number Placeholder 2">
            <a:extLst>
              <a:ext uri="{FF2B5EF4-FFF2-40B4-BE49-F238E27FC236}">
                <a16:creationId xmlns:a16="http://schemas.microsoft.com/office/drawing/2014/main" id="{7F9F5E29-8538-D653-08F7-BA46EE4A97D5}"/>
              </a:ext>
            </a:extLst>
          </p:cNvPr>
          <p:cNvSpPr>
            <a:spLocks noGrp="1"/>
          </p:cNvSpPr>
          <p:nvPr>
            <p:ph type="sldNum" sz="quarter" idx="12"/>
          </p:nvPr>
        </p:nvSpPr>
        <p:spPr>
          <a:xfrm>
            <a:off x="11291944" y="6467837"/>
            <a:ext cx="323794" cy="1384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80416-7FB7-4FA9-9E98-668C4F1260E5}" type="slidenum">
              <a:rPr kumimoji="0" lang="en-GB" sz="900" b="0" i="0" u="none" strike="noStrike" kern="1200" cap="none" spc="300" normalizeH="0" baseline="0" noProof="0" smtClean="0">
                <a:ln>
                  <a:noFill/>
                </a:ln>
                <a:solidFill>
                  <a:srgbClr val="FFFFFF"/>
                </a:solidFill>
                <a:effectLst/>
                <a:uLnTx/>
                <a:uFillTx/>
                <a:latin typeface="Poppins"/>
                <a:cs typeface="Poppins" panose="000005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900" b="0" i="0" u="none" strike="noStrike" kern="1200" cap="none" spc="300" normalizeH="0" baseline="0" noProof="0">
              <a:ln>
                <a:noFill/>
              </a:ln>
              <a:solidFill>
                <a:srgbClr val="FFFFFF"/>
              </a:solidFill>
              <a:effectLst/>
              <a:uLnTx/>
              <a:uFillTx/>
              <a:latin typeface="Poppins"/>
              <a:cs typeface="Poppins" panose="00000500000000000000" pitchFamily="2" charset="0"/>
            </a:endParaRPr>
          </a:p>
        </p:txBody>
      </p:sp>
      <p:pic>
        <p:nvPicPr>
          <p:cNvPr id="38" name="Graphic 37" descr="Repeat outline">
            <a:extLst>
              <a:ext uri="{FF2B5EF4-FFF2-40B4-BE49-F238E27FC236}">
                <a16:creationId xmlns:a16="http://schemas.microsoft.com/office/drawing/2014/main" id="{053FE7BB-7308-A09E-2F6C-AE69ABD39F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2205" y="1733550"/>
            <a:ext cx="618262" cy="661674"/>
          </a:xfrm>
          <a:prstGeom prst="rect">
            <a:avLst/>
          </a:prstGeom>
        </p:spPr>
      </p:pic>
      <p:cxnSp>
        <p:nvCxnSpPr>
          <p:cNvPr id="41" name="Straight Connector 40">
            <a:extLst>
              <a:ext uri="{FF2B5EF4-FFF2-40B4-BE49-F238E27FC236}">
                <a16:creationId xmlns:a16="http://schemas.microsoft.com/office/drawing/2014/main" id="{0ED47284-6A24-4599-2F08-0CB00906FD56}"/>
              </a:ext>
            </a:extLst>
          </p:cNvPr>
          <p:cNvCxnSpPr>
            <a:cxnSpLocks/>
          </p:cNvCxnSpPr>
          <p:nvPr/>
        </p:nvCxnSpPr>
        <p:spPr>
          <a:xfrm>
            <a:off x="855754" y="4721228"/>
            <a:ext cx="10537118" cy="0"/>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42" name="Round Diagonal Corner Rectangle 98">
            <a:extLst>
              <a:ext uri="{FF2B5EF4-FFF2-40B4-BE49-F238E27FC236}">
                <a16:creationId xmlns:a16="http://schemas.microsoft.com/office/drawing/2014/main" id="{A9BA9C5A-F932-9ACE-0154-ED92229501A0}"/>
              </a:ext>
            </a:extLst>
          </p:cNvPr>
          <p:cNvSpPr/>
          <p:nvPr/>
        </p:nvSpPr>
        <p:spPr>
          <a:xfrm>
            <a:off x="11238523" y="4593017"/>
            <a:ext cx="249583" cy="256421"/>
          </a:xfrm>
          <a:prstGeom prst="round2Diag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sp>
        <p:nvSpPr>
          <p:cNvPr id="43" name="Round Diagonal Corner Rectangle 99">
            <a:extLst>
              <a:ext uri="{FF2B5EF4-FFF2-40B4-BE49-F238E27FC236}">
                <a16:creationId xmlns:a16="http://schemas.microsoft.com/office/drawing/2014/main" id="{B50BA040-5A68-563F-5E5F-BC37A6E64DF6}"/>
              </a:ext>
            </a:extLst>
          </p:cNvPr>
          <p:cNvSpPr/>
          <p:nvPr/>
        </p:nvSpPr>
        <p:spPr>
          <a:xfrm>
            <a:off x="730962" y="4593017"/>
            <a:ext cx="249583" cy="256421"/>
          </a:xfrm>
          <a:prstGeom prst="round2Diag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cxnSp>
        <p:nvCxnSpPr>
          <p:cNvPr id="4" name="Straight Connector 3">
            <a:extLst>
              <a:ext uri="{FF2B5EF4-FFF2-40B4-BE49-F238E27FC236}">
                <a16:creationId xmlns:a16="http://schemas.microsoft.com/office/drawing/2014/main" id="{245DCF21-2DC8-F39F-586C-15F2378A89BD}"/>
              </a:ext>
            </a:extLst>
          </p:cNvPr>
          <p:cNvCxnSpPr>
            <a:cxnSpLocks/>
          </p:cNvCxnSpPr>
          <p:nvPr/>
        </p:nvCxnSpPr>
        <p:spPr>
          <a:xfrm>
            <a:off x="1848175" y="3844580"/>
            <a:ext cx="0" cy="876648"/>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pic>
        <p:nvPicPr>
          <p:cNvPr id="3074" name="Picture 2" descr="Blood Tests and Lab Tests - Diagnostics">
            <a:extLst>
              <a:ext uri="{FF2B5EF4-FFF2-40B4-BE49-F238E27FC236}">
                <a16:creationId xmlns:a16="http://schemas.microsoft.com/office/drawing/2014/main" id="{77EAD724-F664-8AD1-C26F-1B6A1AF167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4153" y="5113533"/>
            <a:ext cx="2277031" cy="12751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2F991BB-6BDB-5975-C24B-6EBC6C3EBE38}"/>
              </a:ext>
            </a:extLst>
          </p:cNvPr>
          <p:cNvSpPr txBox="1"/>
          <p:nvPr/>
        </p:nvSpPr>
        <p:spPr>
          <a:xfrm>
            <a:off x="730962" y="5572125"/>
            <a:ext cx="2998076" cy="89571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DCDCDC"/>
                </a:solidFill>
                <a:effectLst/>
                <a:uLnTx/>
                <a:uFillTx/>
                <a:latin typeface="Poppins"/>
                <a:ea typeface="+mn-ea"/>
                <a:cs typeface="+mn-cs"/>
              </a:rPr>
              <a:t>ASCO (2023). Breast Cancer Management Guidelines: Practical Management of Targeted Therapy.</a:t>
            </a:r>
            <a:endParaRPr kumimoji="0" lang="en-US" sz="1400" b="0" i="0" u="none" strike="noStrike" kern="1200" cap="none" spc="0" normalizeH="0" baseline="0" noProof="0" dirty="0">
              <a:ln>
                <a:noFill/>
              </a:ln>
              <a:solidFill>
                <a:srgbClr val="DCDCDC"/>
              </a:solidFill>
              <a:effectLst/>
              <a:uLnTx/>
              <a:uFillTx/>
              <a:latin typeface="Poppins"/>
              <a:ea typeface="+mn-ea"/>
              <a:cs typeface="Poppins" panose="00000500000000000000" pitchFamily="2" charset="0"/>
            </a:endParaRPr>
          </a:p>
        </p:txBody>
      </p:sp>
      <p:pic>
        <p:nvPicPr>
          <p:cNvPr id="19" name="Graphic 18" descr="Upward trend outline">
            <a:extLst>
              <a:ext uri="{FF2B5EF4-FFF2-40B4-BE49-F238E27FC236}">
                <a16:creationId xmlns:a16="http://schemas.microsoft.com/office/drawing/2014/main" id="{5E52628B-D415-528A-E2FB-E0C4531647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1665" y="1884478"/>
            <a:ext cx="584976" cy="584976"/>
          </a:xfrm>
          <a:prstGeom prst="rect">
            <a:avLst/>
          </a:prstGeom>
        </p:spPr>
      </p:pic>
      <p:pic>
        <p:nvPicPr>
          <p:cNvPr id="20" name="Graphic 19" descr="Clipboard outline">
            <a:extLst>
              <a:ext uri="{FF2B5EF4-FFF2-40B4-BE49-F238E27FC236}">
                <a16:creationId xmlns:a16="http://schemas.microsoft.com/office/drawing/2014/main" id="{D6FE02B5-4747-636A-6E01-F06FC55164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9498" y="1896640"/>
            <a:ext cx="508161" cy="508161"/>
          </a:xfrm>
          <a:prstGeom prst="rect">
            <a:avLst/>
          </a:prstGeom>
        </p:spPr>
      </p:pic>
      <p:pic>
        <p:nvPicPr>
          <p:cNvPr id="21" name="Graphic 20" descr="Stethoscope outline">
            <a:extLst>
              <a:ext uri="{FF2B5EF4-FFF2-40B4-BE49-F238E27FC236}">
                <a16:creationId xmlns:a16="http://schemas.microsoft.com/office/drawing/2014/main" id="{5DA604E2-A098-3EB7-9C68-EFAB3580F0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8309" y="1870013"/>
            <a:ext cx="481757" cy="481757"/>
          </a:xfrm>
          <a:prstGeom prst="rect">
            <a:avLst/>
          </a:prstGeom>
        </p:spPr>
      </p:pic>
    </p:spTree>
    <p:custDataLst>
      <p:tags r:id="rId1"/>
    </p:custDataLst>
    <p:extLst>
      <p:ext uri="{BB962C8B-B14F-4D97-AF65-F5344CB8AC3E}">
        <p14:creationId xmlns:p14="http://schemas.microsoft.com/office/powerpoint/2010/main" val="22866462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64F3-BB50-7BC1-AA33-ED2ED2971F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DC1D3-0989-2D36-A9E7-C09885770049}"/>
              </a:ext>
            </a:extLst>
          </p:cNvPr>
          <p:cNvSpPr>
            <a:spLocks noGrp="1"/>
          </p:cNvSpPr>
          <p:nvPr>
            <p:ph type="title"/>
          </p:nvPr>
        </p:nvSpPr>
        <p:spPr>
          <a:xfrm>
            <a:off x="916516" y="116632"/>
            <a:ext cx="10358967" cy="1196752"/>
          </a:xfrm>
        </p:spPr>
        <p:txBody>
          <a:bodyPr/>
          <a:lstStyle/>
          <a:p>
            <a:r>
              <a:rPr lang="en-US" sz="3200" dirty="0">
                <a:solidFill>
                  <a:srgbClr val="0432FF"/>
                </a:solidFill>
              </a:rPr>
              <a:t>Dr Nanda — Disclosures</a:t>
            </a:r>
          </a:p>
        </p:txBody>
      </p:sp>
      <p:graphicFrame>
        <p:nvGraphicFramePr>
          <p:cNvPr id="5" name="Content Placeholder 3">
            <a:extLst>
              <a:ext uri="{FF2B5EF4-FFF2-40B4-BE49-F238E27FC236}">
                <a16:creationId xmlns:a16="http://schemas.microsoft.com/office/drawing/2014/main" id="{F0133CB8-E253-45B3-6720-30D21537965B}"/>
              </a:ext>
            </a:extLst>
          </p:cNvPr>
          <p:cNvGraphicFramePr>
            <a:graphicFrameLocks/>
          </p:cNvGraphicFramePr>
          <p:nvPr>
            <p:extLst>
              <p:ext uri="{D42A27DB-BD31-4B8C-83A1-F6EECF244321}">
                <p14:modId xmlns:p14="http://schemas.microsoft.com/office/powerpoint/2010/main" val="3028959419"/>
              </p:ext>
            </p:extLst>
          </p:nvPr>
        </p:nvGraphicFramePr>
        <p:xfrm>
          <a:off x="983556" y="1556792"/>
          <a:ext cx="10297020" cy="3744416"/>
        </p:xfrm>
        <a:graphic>
          <a:graphicData uri="http://schemas.openxmlformats.org/drawingml/2006/table">
            <a:tbl>
              <a:tblPr firstRow="1" bandRow="1">
                <a:tableStyleId>{F2DE63D5-997A-4646-A377-4702673A728D}</a:tableStyleId>
              </a:tblPr>
              <a:tblGrid>
                <a:gridCol w="2688298">
                  <a:extLst>
                    <a:ext uri="{9D8B030D-6E8A-4147-A177-3AD203B41FA5}">
                      <a16:colId xmlns:a16="http://schemas.microsoft.com/office/drawing/2014/main" val="20000"/>
                    </a:ext>
                  </a:extLst>
                </a:gridCol>
                <a:gridCol w="7608722">
                  <a:extLst>
                    <a:ext uri="{9D8B030D-6E8A-4147-A177-3AD203B41FA5}">
                      <a16:colId xmlns:a16="http://schemas.microsoft.com/office/drawing/2014/main" val="20001"/>
                    </a:ext>
                  </a:extLst>
                </a:gridCol>
              </a:tblGrid>
              <a:tr h="1622580">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Daiichi Sankyo Inc, Exact Sciences Corporation, Gilead Sciences Inc, Lilly, </a:t>
                      </a:r>
                      <a:r>
                        <a:rPr lang="en-US" sz="1800" b="0" kern="1200" dirty="0" err="1">
                          <a:solidFill>
                            <a:schemeClr val="tx1"/>
                          </a:solidFill>
                          <a:effectLst/>
                          <a:latin typeface="+mn-lt"/>
                          <a:ea typeface="+mn-ea"/>
                          <a:cs typeface="+mn-cs"/>
                        </a:rPr>
                        <a:t>Mabwell</a:t>
                      </a:r>
                      <a:r>
                        <a:rPr lang="en-US" sz="1800" b="0" kern="1200" dirty="0">
                          <a:solidFill>
                            <a:schemeClr val="tx1"/>
                          </a:solidFill>
                          <a:effectLst/>
                          <a:latin typeface="+mn-lt"/>
                          <a:ea typeface="+mn-ea"/>
                          <a:cs typeface="+mn-cs"/>
                        </a:rPr>
                        <a:t> Therapeutics Inc, Merck, Pfizer Inc, Summit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121836">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Arvinas</a:t>
                      </a:r>
                      <a:r>
                        <a:rPr lang="en-US" sz="1800" b="0" kern="1200" dirty="0">
                          <a:solidFill>
                            <a:schemeClr val="tx1"/>
                          </a:solidFill>
                          <a:effectLst/>
                          <a:latin typeface="+mn-lt"/>
                          <a:ea typeface="+mn-ea"/>
                          <a:cs typeface="+mn-cs"/>
                        </a:rPr>
                        <a:t>, AstraZeneca Pharmaceuticals LP, </a:t>
                      </a:r>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Genentech, a member of the Roche Group, Gilead Sciences Inc, Jazz Pharmaceuticals Inc, </a:t>
                      </a:r>
                      <a:r>
                        <a:rPr lang="en-US" sz="1800" b="0" kern="1200" dirty="0" err="1">
                          <a:solidFill>
                            <a:schemeClr val="tx1"/>
                          </a:solidFill>
                          <a:effectLst/>
                          <a:latin typeface="+mn-lt"/>
                          <a:ea typeface="+mn-ea"/>
                          <a:cs typeface="+mn-cs"/>
                        </a:rPr>
                        <a:t>Mabwell</a:t>
                      </a:r>
                      <a:r>
                        <a:rPr lang="en-US" sz="1800" b="0" kern="1200" dirty="0">
                          <a:solidFill>
                            <a:schemeClr val="tx1"/>
                          </a:solidFill>
                          <a:effectLst/>
                          <a:latin typeface="+mn-lt"/>
                          <a:ea typeface="+mn-ea"/>
                          <a:cs typeface="+mn-cs"/>
                        </a:rPr>
                        <a:t> Therapeutics Inc, Merck, Pfizer Inc, Relay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bl>
          </a:graphicData>
        </a:graphic>
      </p:graphicFrame>
    </p:spTree>
    <p:custDataLst>
      <p:tags r:id="rId1"/>
    </p:custDataLst>
    <p:extLst>
      <p:ext uri="{BB962C8B-B14F-4D97-AF65-F5344CB8AC3E}">
        <p14:creationId xmlns:p14="http://schemas.microsoft.com/office/powerpoint/2010/main" val="2386329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4F3BE-A07E-2290-CDAD-8F4A4721B2D7}"/>
            </a:ext>
          </a:extLst>
        </p:cNvPr>
        <p:cNvGrpSpPr/>
        <p:nvPr/>
      </p:nvGrpSpPr>
      <p:grpSpPr>
        <a:xfrm>
          <a:off x="0" y="0"/>
          <a:ext cx="0" cy="0"/>
          <a:chOff x="0" y="0"/>
          <a:chExt cx="0" cy="0"/>
        </a:xfrm>
      </p:grpSpPr>
      <p:sp>
        <p:nvSpPr>
          <p:cNvPr id="29" name="Title 28">
            <a:extLst>
              <a:ext uri="{FF2B5EF4-FFF2-40B4-BE49-F238E27FC236}">
                <a16:creationId xmlns:a16="http://schemas.microsoft.com/office/drawing/2014/main" id="{10D16EEE-50F7-839F-B069-9C2C79CF566C}"/>
              </a:ext>
            </a:extLst>
          </p:cNvPr>
          <p:cNvSpPr>
            <a:spLocks noGrp="1"/>
          </p:cNvSpPr>
          <p:nvPr>
            <p:ph type="title"/>
          </p:nvPr>
        </p:nvSpPr>
        <p:spPr/>
        <p:txBody>
          <a:bodyPr/>
          <a:lstStyle/>
          <a:p>
            <a:r>
              <a:rPr lang="en-GB" dirty="0"/>
              <a:t>Change in </a:t>
            </a:r>
            <a:r>
              <a:rPr lang="en-US" dirty="0"/>
              <a:t>Common Terminology Criteria for Adverse Events</a:t>
            </a:r>
            <a:endParaRPr lang="en-GB" dirty="0"/>
          </a:p>
        </p:txBody>
      </p:sp>
      <p:sp>
        <p:nvSpPr>
          <p:cNvPr id="21" name="Round Single Corner Rectangle 1">
            <a:extLst>
              <a:ext uri="{FF2B5EF4-FFF2-40B4-BE49-F238E27FC236}">
                <a16:creationId xmlns:a16="http://schemas.microsoft.com/office/drawing/2014/main" id="{FD70E8E1-634A-B9D3-B8D9-777528FE2F35}"/>
              </a:ext>
            </a:extLst>
          </p:cNvPr>
          <p:cNvSpPr/>
          <p:nvPr/>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pic>
        <p:nvPicPr>
          <p:cNvPr id="22" name="Picture 21">
            <a:extLst>
              <a:ext uri="{FF2B5EF4-FFF2-40B4-BE49-F238E27FC236}">
                <a16:creationId xmlns:a16="http://schemas.microsoft.com/office/drawing/2014/main" id="{0105B1EC-FCF9-E28B-C705-AE9192DC951F}"/>
              </a:ext>
            </a:extLst>
          </p:cNvPr>
          <p:cNvPicPr>
            <a:picLocks noChangeAspect="1"/>
          </p:cNvPicPr>
          <p:nvPr/>
        </p:nvPicPr>
        <p:blipFill>
          <a:blip r:embed="rId4"/>
          <a:srcRect r="295"/>
          <a:stretch>
            <a:fillRect/>
          </a:stretch>
        </p:blipFill>
        <p:spPr>
          <a:xfrm>
            <a:off x="10470034" y="168050"/>
            <a:ext cx="1426692" cy="240227"/>
          </a:xfrm>
          <a:prstGeom prst="rect">
            <a:avLst/>
          </a:prstGeom>
        </p:spPr>
      </p:pic>
      <p:sp>
        <p:nvSpPr>
          <p:cNvPr id="4" name="TextBox 3">
            <a:extLst>
              <a:ext uri="{FF2B5EF4-FFF2-40B4-BE49-F238E27FC236}">
                <a16:creationId xmlns:a16="http://schemas.microsoft.com/office/drawing/2014/main" id="{317F8543-DE82-86DF-A2E4-DBC577AA5B07}"/>
              </a:ext>
            </a:extLst>
          </p:cNvPr>
          <p:cNvSpPr txBox="1"/>
          <p:nvPr/>
        </p:nvSpPr>
        <p:spPr>
          <a:xfrm>
            <a:off x="1192634" y="5766870"/>
            <a:ext cx="8503816" cy="824077"/>
          </a:xfrm>
          <a:prstGeom prst="rect">
            <a:avLst/>
          </a:prstGeom>
          <a:noFill/>
        </p:spPr>
        <p:txBody>
          <a:bodyPr wrap="square" lIns="0" tIns="0" rIns="0" bIns="0" rtlCol="0">
            <a:no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DCDCDC"/>
              </a:solidFill>
              <a:effectLst/>
              <a:uLnTx/>
              <a:uFillTx/>
              <a:latin typeface="Poppins"/>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CDCDC"/>
                </a:solidFill>
                <a:effectLst/>
                <a:uLnTx/>
                <a:uFillTx/>
                <a:latin typeface="Poppins"/>
                <a:ea typeface="+mn-ea"/>
                <a:cs typeface="+mn-cs"/>
              </a:rPr>
              <a:t>(Merz, 2025)</a:t>
            </a:r>
            <a:endParaRPr kumimoji="0" lang="en-US" sz="1400" b="0" i="0" u="none" strike="noStrike" kern="1200" cap="none" spc="0" normalizeH="0" baseline="0" noProof="0" dirty="0">
              <a:ln>
                <a:noFill/>
              </a:ln>
              <a:solidFill>
                <a:srgbClr val="DCDCDC"/>
              </a:solidFill>
              <a:effectLst/>
              <a:uLnTx/>
              <a:uFillTx/>
              <a:latin typeface="Poppins"/>
              <a:ea typeface="+mn-ea"/>
              <a:cs typeface="Poppins" panose="00000500000000000000" pitchFamily="2" charset="0"/>
            </a:endParaRPr>
          </a:p>
        </p:txBody>
      </p:sp>
      <p:pic>
        <p:nvPicPr>
          <p:cNvPr id="5" name="Picture 4">
            <a:extLst>
              <a:ext uri="{FF2B5EF4-FFF2-40B4-BE49-F238E27FC236}">
                <a16:creationId xmlns:a16="http://schemas.microsoft.com/office/drawing/2014/main" id="{C89E20D4-E04B-4C05-34BC-C50A8BB43E85}"/>
              </a:ext>
            </a:extLst>
          </p:cNvPr>
          <p:cNvPicPr>
            <a:picLocks noChangeAspect="1"/>
          </p:cNvPicPr>
          <p:nvPr/>
        </p:nvPicPr>
        <p:blipFill>
          <a:blip r:embed="rId5"/>
          <a:stretch>
            <a:fillRect/>
          </a:stretch>
        </p:blipFill>
        <p:spPr>
          <a:xfrm>
            <a:off x="2345649" y="1564222"/>
            <a:ext cx="7200900" cy="3505200"/>
          </a:xfrm>
          <a:prstGeom prst="rect">
            <a:avLst/>
          </a:prstGeom>
        </p:spPr>
      </p:pic>
    </p:spTree>
    <p:custDataLst>
      <p:tags r:id="rId1"/>
    </p:custDataLst>
    <p:extLst>
      <p:ext uri="{BB962C8B-B14F-4D97-AF65-F5344CB8AC3E}">
        <p14:creationId xmlns:p14="http://schemas.microsoft.com/office/powerpoint/2010/main" val="30301028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8F6E1-6325-2E17-88A4-BB34497A6873}"/>
            </a:ext>
          </a:extLst>
        </p:cNvPr>
        <p:cNvGrpSpPr/>
        <p:nvPr/>
      </p:nvGrpSpPr>
      <p:grpSpPr>
        <a:xfrm>
          <a:off x="0" y="0"/>
          <a:ext cx="0" cy="0"/>
          <a:chOff x="0" y="0"/>
          <a:chExt cx="0" cy="0"/>
        </a:xfrm>
      </p:grpSpPr>
      <p:sp>
        <p:nvSpPr>
          <p:cNvPr id="29" name="Title 28">
            <a:extLst>
              <a:ext uri="{FF2B5EF4-FFF2-40B4-BE49-F238E27FC236}">
                <a16:creationId xmlns:a16="http://schemas.microsoft.com/office/drawing/2014/main" id="{D721EFCB-2FFE-4000-E5E8-ABE5C36AC561}"/>
              </a:ext>
            </a:extLst>
          </p:cNvPr>
          <p:cNvSpPr>
            <a:spLocks noGrp="1"/>
          </p:cNvSpPr>
          <p:nvPr>
            <p:ph type="title"/>
          </p:nvPr>
        </p:nvSpPr>
        <p:spPr/>
        <p:txBody>
          <a:bodyPr/>
          <a:lstStyle/>
          <a:p>
            <a:r>
              <a:rPr lang="en-GB" dirty="0"/>
              <a:t>Interruption vs. Discontinuation</a:t>
            </a:r>
          </a:p>
        </p:txBody>
      </p:sp>
      <p:sp>
        <p:nvSpPr>
          <p:cNvPr id="21" name="Round Single Corner Rectangle 1">
            <a:extLst>
              <a:ext uri="{FF2B5EF4-FFF2-40B4-BE49-F238E27FC236}">
                <a16:creationId xmlns:a16="http://schemas.microsoft.com/office/drawing/2014/main" id="{9B66B70E-EE20-2EE4-AF23-28E092F33DD3}"/>
              </a:ext>
            </a:extLst>
          </p:cNvPr>
          <p:cNvSpPr/>
          <p:nvPr/>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a:ea typeface="+mn-ea"/>
              <a:cs typeface="+mn-cs"/>
            </a:endParaRPr>
          </a:p>
        </p:txBody>
      </p:sp>
      <p:pic>
        <p:nvPicPr>
          <p:cNvPr id="22" name="Picture 21">
            <a:extLst>
              <a:ext uri="{FF2B5EF4-FFF2-40B4-BE49-F238E27FC236}">
                <a16:creationId xmlns:a16="http://schemas.microsoft.com/office/drawing/2014/main" id="{AF49D220-DD5C-A7C5-360B-B7EC1F80A29A}"/>
              </a:ext>
            </a:extLst>
          </p:cNvPr>
          <p:cNvPicPr>
            <a:picLocks noChangeAspect="1"/>
          </p:cNvPicPr>
          <p:nvPr/>
        </p:nvPicPr>
        <p:blipFill>
          <a:blip r:embed="rId4"/>
          <a:srcRect r="295"/>
          <a:stretch>
            <a:fillRect/>
          </a:stretch>
        </p:blipFill>
        <p:spPr>
          <a:xfrm>
            <a:off x="10470034" y="168050"/>
            <a:ext cx="1426692" cy="240227"/>
          </a:xfrm>
          <a:prstGeom prst="rect">
            <a:avLst/>
          </a:prstGeom>
        </p:spPr>
      </p:pic>
      <p:sp>
        <p:nvSpPr>
          <p:cNvPr id="5" name="TextBox 4">
            <a:extLst>
              <a:ext uri="{FF2B5EF4-FFF2-40B4-BE49-F238E27FC236}">
                <a16:creationId xmlns:a16="http://schemas.microsoft.com/office/drawing/2014/main" id="{7214719D-B734-3684-8FA8-6FBB0F5734C3}"/>
              </a:ext>
            </a:extLst>
          </p:cNvPr>
          <p:cNvSpPr txBox="1"/>
          <p:nvPr/>
        </p:nvSpPr>
        <p:spPr>
          <a:xfrm>
            <a:off x="6481791" y="1424719"/>
            <a:ext cx="4972050" cy="450056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FC63A"/>
                </a:solidFill>
                <a:effectLst/>
                <a:uLnTx/>
                <a:uFillTx/>
                <a:latin typeface="Poppins"/>
                <a:ea typeface="+mn-ea"/>
                <a:cs typeface="Poppins" panose="00000500000000000000" pitchFamily="2" charset="0"/>
              </a:rPr>
              <a:t>Resumption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rPr>
              <a:t>Interrupt therapy for persistent Grade 3 or any Grade 4 cytopenia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rPr>
              <a:t>Resume only after recovery to Grade 2 (ANC&gt;= 1000)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rPr>
              <a:t>Permanent dose reduction is preferred over growth factor support for chronic issues.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endParaRPr>
          </a:p>
        </p:txBody>
      </p:sp>
      <p:sp>
        <p:nvSpPr>
          <p:cNvPr id="6" name="TextBox 5">
            <a:extLst>
              <a:ext uri="{FF2B5EF4-FFF2-40B4-BE49-F238E27FC236}">
                <a16:creationId xmlns:a16="http://schemas.microsoft.com/office/drawing/2014/main" id="{5284BDBE-A158-0AD5-1F64-10AA23A63740}"/>
              </a:ext>
            </a:extLst>
          </p:cNvPr>
          <p:cNvSpPr txBox="1"/>
          <p:nvPr/>
        </p:nvSpPr>
        <p:spPr>
          <a:xfrm>
            <a:off x="738159" y="2386012"/>
            <a:ext cx="4814887" cy="327183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a:noFill/>
                </a:ln>
                <a:solidFill>
                  <a:srgbClr val="B9E3E8"/>
                </a:solidFill>
                <a:effectLst/>
                <a:uLnTx/>
                <a:uFillTx/>
                <a:latin typeface="Poppins"/>
                <a:ea typeface="+mn-ea"/>
                <a:cs typeface="Poppins" panose="00000500000000000000" pitchFamily="2" charset="0"/>
              </a:rPr>
              <a:t>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B9E3E8"/>
                </a:solidFill>
                <a:effectLst/>
                <a:uLnTx/>
                <a:uFillTx/>
                <a:latin typeface="Poppins"/>
                <a:ea typeface="+mn-ea"/>
                <a:cs typeface="Poppins" panose="00000500000000000000" pitchFamily="2" charset="0"/>
              </a:rPr>
              <a:t>ANC Threshold for resumption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Poppins"/>
              <a:ea typeface="+mn-ea"/>
              <a:cs typeface="Poppins" panose="00000500000000000000" pitchFamily="2" charset="0"/>
            </a:endParaRPr>
          </a:p>
        </p:txBody>
      </p:sp>
    </p:spTree>
    <p:custDataLst>
      <p:tags r:id="rId1"/>
    </p:custDataLst>
    <p:extLst>
      <p:ext uri="{BB962C8B-B14F-4D97-AF65-F5344CB8AC3E}">
        <p14:creationId xmlns:p14="http://schemas.microsoft.com/office/powerpoint/2010/main" val="1760648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Diagonal Corners Rounded 11">
            <a:extLst>
              <a:ext uri="{FF2B5EF4-FFF2-40B4-BE49-F238E27FC236}">
                <a16:creationId xmlns:a16="http://schemas.microsoft.com/office/drawing/2014/main" id="{FD9B2C48-F3C7-AE38-7837-8522F7DA4CF5}"/>
              </a:ext>
            </a:extLst>
          </p:cNvPr>
          <p:cNvSpPr/>
          <p:nvPr/>
        </p:nvSpPr>
        <p:spPr>
          <a:xfrm>
            <a:off x="454753" y="1342099"/>
            <a:ext cx="5916066" cy="5059830"/>
          </a:xfrm>
          <a:prstGeom prst="round2DiagRect">
            <a:avLst>
              <a:gd name="adj1" fmla="val 0"/>
              <a:gd name="adj2" fmla="val 1753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0" rIns="180000" bIns="180000" rtlCol="0" anchor="t"/>
          <a:lstStyle/>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GB" sz="1800" b="0" i="0" u="none" strike="noStrike" kern="1200" cap="none" spc="0" normalizeH="0" baseline="0" noProof="0" dirty="0">
                <a:ln>
                  <a:noFill/>
                </a:ln>
                <a:solidFill>
                  <a:srgbClr val="E8E8E8"/>
                </a:solidFill>
                <a:effectLst/>
                <a:uLnTx/>
                <a:uFillTx/>
                <a:latin typeface="Poppins"/>
                <a:ea typeface="+mn-ea"/>
                <a:cs typeface="+mn-cs"/>
              </a:rPr>
              <a:t>G-CSF: Rarely indicated</a:t>
            </a:r>
          </a:p>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oppins"/>
                <a:ea typeface="+mn-ea"/>
                <a:cs typeface="+mn-cs"/>
              </a:rPr>
              <a:t>Infrequently associated with febrile neutropenia and responds rapidly to drug withdrawal</a:t>
            </a:r>
            <a:endParaRPr kumimoji="0" lang="en-GB" sz="1800" b="0" i="0" u="none" strike="noStrike" kern="1200" cap="none" spc="0" normalizeH="0" baseline="0" noProof="0" dirty="0">
              <a:ln>
                <a:noFill/>
              </a:ln>
              <a:solidFill>
                <a:srgbClr val="E8E8E8"/>
              </a:solidFill>
              <a:effectLst/>
              <a:uLnTx/>
              <a:uFillTx/>
              <a:latin typeface="Poppins"/>
              <a:ea typeface="+mn-ea"/>
              <a:cs typeface="+mn-cs"/>
            </a:endParaRPr>
          </a:p>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GB" sz="1800" b="0" i="0" u="none" strike="noStrike" kern="1200" cap="none" spc="0" normalizeH="0" baseline="0" noProof="0" dirty="0">
                <a:ln>
                  <a:noFill/>
                </a:ln>
                <a:solidFill>
                  <a:srgbClr val="E8E8E8"/>
                </a:solidFill>
                <a:effectLst/>
                <a:uLnTx/>
                <a:uFillTx/>
                <a:latin typeface="Poppins"/>
                <a:ea typeface="+mn-ea"/>
                <a:cs typeface="+mn-cs"/>
              </a:rPr>
              <a:t>Anemia management: if symptomatic may require iron / blood transfusion</a:t>
            </a:r>
          </a:p>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GB" sz="1800" b="1" i="0" u="none" strike="noStrike" kern="1200" cap="none" spc="0" normalizeH="0" baseline="0" noProof="0" dirty="0">
                <a:ln>
                  <a:noFill/>
                </a:ln>
                <a:solidFill>
                  <a:srgbClr val="11273F"/>
                </a:solidFill>
                <a:effectLst/>
                <a:highlight>
                  <a:srgbClr val="FFFF00"/>
                </a:highlight>
                <a:uLnTx/>
                <a:uFillTx/>
                <a:latin typeface="Poppins"/>
                <a:ea typeface="+mn-ea"/>
                <a:cs typeface="+mn-cs"/>
              </a:rPr>
              <a:t>Gold standard </a:t>
            </a:r>
            <a:r>
              <a:rPr kumimoji="0" lang="en-GB" sz="1800" b="1" i="0" u="none" strike="noStrike" kern="1200" cap="none" spc="0" normalizeH="0" baseline="0" noProof="0" dirty="0">
                <a:ln>
                  <a:noFill/>
                </a:ln>
                <a:solidFill>
                  <a:srgbClr val="FFFFFF"/>
                </a:solidFill>
                <a:effectLst/>
                <a:uLnTx/>
                <a:uFillTx/>
                <a:latin typeface="Poppins"/>
                <a:ea typeface="+mn-ea"/>
                <a:cs typeface="+mn-cs"/>
              </a:rPr>
              <a:t>&gt;&gt;&gt;&gt;&gt;&gt;&gt;</a:t>
            </a:r>
          </a:p>
          <a:p>
            <a:pPr marL="0" marR="0" lvl="0" indent="0" algn="l" defTabSz="914400" rtl="0" eaLnBrk="1" fontAlgn="auto" latinLnBrk="0" hangingPunct="1">
              <a:lnSpc>
                <a:spcPct val="150000"/>
              </a:lnSpc>
              <a:spcBef>
                <a:spcPts val="0"/>
              </a:spcBef>
              <a:spcAft>
                <a:spcPts val="1800"/>
              </a:spcAft>
              <a:buClrTx/>
              <a:buSzTx/>
              <a:buFontTx/>
              <a:buNone/>
              <a:tabLst/>
              <a:defRPr/>
            </a:pPr>
            <a:r>
              <a:rPr kumimoji="0" lang="en-GB" sz="1800" b="0" i="0" u="none" strike="noStrike" kern="1200" cap="none" spc="0" normalizeH="0" baseline="0" noProof="0" dirty="0">
                <a:ln>
                  <a:noFill/>
                </a:ln>
                <a:solidFill>
                  <a:srgbClr val="11273F"/>
                </a:solidFill>
                <a:effectLst/>
                <a:uLnTx/>
                <a:uFillTx/>
                <a:latin typeface="Poppins"/>
                <a:ea typeface="+mn-ea"/>
                <a:cs typeface="+mn-cs"/>
              </a:rPr>
              <a:t> </a:t>
            </a:r>
            <a:r>
              <a:rPr kumimoji="0" lang="en-GB" sz="1800" b="0" i="0" u="none" strike="noStrike" kern="1200" cap="none" spc="0" normalizeH="0" baseline="0" noProof="0" dirty="0">
                <a:ln>
                  <a:noFill/>
                </a:ln>
                <a:solidFill>
                  <a:srgbClr val="E8E8E8"/>
                </a:solidFill>
                <a:effectLst/>
                <a:uLnTx/>
                <a:uFillTx/>
                <a:latin typeface="Poppins"/>
                <a:ea typeface="+mn-ea"/>
                <a:cs typeface="+mn-cs"/>
              </a:rPr>
              <a:t>Dose interruption &amp; modification if needed</a:t>
            </a:r>
          </a:p>
          <a:p>
            <a:pPr marL="0" marR="0" lvl="0" indent="0" algn="ctr" defTabSz="914400" rtl="0" eaLnBrk="1" fontAlgn="auto" latinLnBrk="0" hangingPunct="1">
              <a:lnSpc>
                <a:spcPct val="150000"/>
              </a:lnSpc>
              <a:spcBef>
                <a:spcPts val="0"/>
              </a:spcBef>
              <a:spcAft>
                <a:spcPts val="1800"/>
              </a:spcAft>
              <a:buClrTx/>
              <a:buSzTx/>
              <a:buFontTx/>
              <a:buNone/>
              <a:tabLst/>
              <a:defRPr/>
            </a:pPr>
            <a:endParaRPr kumimoji="0" lang="en-GB" sz="1800" b="1" i="0" u="none" strike="noStrike" kern="1200" cap="all" spc="0" normalizeH="0" baseline="0" noProof="0" dirty="0">
              <a:ln>
                <a:noFill/>
              </a:ln>
              <a:solidFill>
                <a:srgbClr val="FFFFFF"/>
              </a:solidFill>
              <a:effectLst/>
              <a:uLnTx/>
              <a:uFillTx/>
              <a:latin typeface="Poppins"/>
              <a:ea typeface="+mn-ea"/>
              <a:cs typeface="+mn-cs"/>
            </a:endParaRPr>
          </a:p>
        </p:txBody>
      </p:sp>
      <p:sp>
        <p:nvSpPr>
          <p:cNvPr id="5" name="Title 4">
            <a:extLst>
              <a:ext uri="{FF2B5EF4-FFF2-40B4-BE49-F238E27FC236}">
                <a16:creationId xmlns:a16="http://schemas.microsoft.com/office/drawing/2014/main" id="{660FE70D-2F97-72A3-E339-6843A62CBEA6}"/>
              </a:ext>
            </a:extLst>
          </p:cNvPr>
          <p:cNvSpPr>
            <a:spLocks noGrp="1"/>
          </p:cNvSpPr>
          <p:nvPr>
            <p:ph type="title"/>
          </p:nvPr>
        </p:nvSpPr>
        <p:spPr/>
        <p:txBody>
          <a:bodyPr/>
          <a:lstStyle/>
          <a:p>
            <a:r>
              <a:rPr lang="en-GB" dirty="0"/>
              <a:t>Supportive Care Considerations</a:t>
            </a:r>
          </a:p>
        </p:txBody>
      </p:sp>
      <p:pic>
        <p:nvPicPr>
          <p:cNvPr id="4100" name="Picture 4" descr="Gradual Dose Reduction (GDR's) - Teaching the Basics in Long Term Care;  Common Mistakes and Clinical Pearls in Management of Psychotropics">
            <a:extLst>
              <a:ext uri="{FF2B5EF4-FFF2-40B4-BE49-F238E27FC236}">
                <a16:creationId xmlns:a16="http://schemas.microsoft.com/office/drawing/2014/main" id="{810F5B60-E5B6-A7B3-DFEB-737AE260A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0014" y="2088157"/>
            <a:ext cx="4002786" cy="33557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91011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F5683-3A93-48BA-EA4E-D5484D7D4B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75923-4BB0-CFBD-E1F8-8487C2F372B6}"/>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10007058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Diagonal Corners Rounded 20">
            <a:extLst>
              <a:ext uri="{FF2B5EF4-FFF2-40B4-BE49-F238E27FC236}">
                <a16:creationId xmlns:a16="http://schemas.microsoft.com/office/drawing/2014/main" id="{8B9B9D61-4563-08A9-3870-1EAE0C02789B}"/>
              </a:ext>
            </a:extLst>
          </p:cNvPr>
          <p:cNvSpPr/>
          <p:nvPr>
            <p:custDataLst>
              <p:tags r:id="rId2"/>
            </p:custDataLst>
          </p:nvPr>
        </p:nvSpPr>
        <p:spPr>
          <a:xfrm>
            <a:off x="396379" y="1072127"/>
            <a:ext cx="6094361" cy="5230989"/>
          </a:xfrm>
          <a:prstGeom prst="round2DiagRect">
            <a:avLst>
              <a:gd name="adj1" fmla="val 9719"/>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Poppins"/>
              <a:ea typeface="+mn-ea"/>
              <a:cs typeface="Poppins" panose="00000500000000000000" pitchFamily="2" charset="0"/>
            </a:endParaRPr>
          </a:p>
        </p:txBody>
      </p:sp>
      <p:sp>
        <p:nvSpPr>
          <p:cNvPr id="2" name="Title 1">
            <a:extLst>
              <a:ext uri="{FF2B5EF4-FFF2-40B4-BE49-F238E27FC236}">
                <a16:creationId xmlns:a16="http://schemas.microsoft.com/office/drawing/2014/main" id="{671463C2-FE72-EB43-BE0D-EB566F530DDE}"/>
              </a:ext>
            </a:extLst>
          </p:cNvPr>
          <p:cNvSpPr>
            <a:spLocks noGrp="1"/>
          </p:cNvSpPr>
          <p:nvPr>
            <p:ph type="title"/>
          </p:nvPr>
        </p:nvSpPr>
        <p:spPr/>
        <p:txBody>
          <a:bodyPr/>
          <a:lstStyle/>
          <a:p>
            <a:r>
              <a:rPr lang="en-GB" dirty="0"/>
              <a:t>Case Study</a:t>
            </a:r>
          </a:p>
        </p:txBody>
      </p:sp>
      <p:sp>
        <p:nvSpPr>
          <p:cNvPr id="13" name="TextBox 12">
            <a:extLst>
              <a:ext uri="{FF2B5EF4-FFF2-40B4-BE49-F238E27FC236}">
                <a16:creationId xmlns:a16="http://schemas.microsoft.com/office/drawing/2014/main" id="{6497A225-9870-AF17-B704-66FDF261B863}"/>
              </a:ext>
            </a:extLst>
          </p:cNvPr>
          <p:cNvSpPr txBox="1"/>
          <p:nvPr/>
        </p:nvSpPr>
        <p:spPr>
          <a:xfrm>
            <a:off x="787672" y="1255666"/>
            <a:ext cx="5311774" cy="4663191"/>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51 </a:t>
            </a:r>
            <a:r>
              <a:rPr kumimoji="0" lang="en-GB" sz="1800" b="0" i="0" u="none" strike="noStrike" kern="1200" cap="none" spc="0" normalizeH="0" baseline="0" noProof="0" dirty="0" err="1">
                <a:ln>
                  <a:noFill/>
                </a:ln>
                <a:solidFill>
                  <a:srgbClr val="11273F"/>
                </a:solidFill>
                <a:effectLst/>
                <a:uLnTx/>
                <a:uFillTx/>
                <a:latin typeface="Poppins"/>
                <a:ea typeface="+mn-ea"/>
                <a:cs typeface="Poppins" panose="00000500000000000000" pitchFamily="2" charset="0"/>
              </a:rPr>
              <a:t>yo</a:t>
            </a:r>
            <a:r>
              <a:rPr kumimoji="0" lang="en-GB" sz="18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 female</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T2 pN1a , left lumpectomy</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Adjuvant AC, weekly paclitaxel, followed by XRT</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Tamoxifen initially, leuprolide + AI, zoledronic acid IV 2x year</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Ins denied </a:t>
            </a:r>
            <a:r>
              <a:rPr kumimoji="0" lang="en-GB" sz="1800" b="0" i="0" u="none" strike="noStrike" kern="1200" cap="none" spc="0" normalizeH="0" baseline="0" noProof="0" dirty="0" err="1">
                <a:ln>
                  <a:noFill/>
                </a:ln>
                <a:solidFill>
                  <a:srgbClr val="11273F"/>
                </a:solidFill>
                <a:effectLst/>
                <a:uLnTx/>
                <a:uFillTx/>
                <a:latin typeface="Poppins"/>
                <a:ea typeface="+mn-ea"/>
                <a:cs typeface="Poppins" panose="00000500000000000000" pitchFamily="2" charset="0"/>
              </a:rPr>
              <a:t>Ribociclib</a:t>
            </a:r>
            <a:r>
              <a:rPr kumimoji="0" lang="en-GB" sz="18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 given </a:t>
            </a:r>
            <a:r>
              <a:rPr kumimoji="0" lang="en-GB" sz="1800" b="0" i="0" u="none" strike="noStrike" kern="1200" cap="none" spc="0" normalizeH="0" baseline="0" noProof="0" dirty="0" err="1">
                <a:ln>
                  <a:noFill/>
                </a:ln>
                <a:solidFill>
                  <a:srgbClr val="11273F"/>
                </a:solidFill>
                <a:effectLst/>
                <a:uLnTx/>
                <a:uFillTx/>
                <a:latin typeface="Poppins"/>
                <a:ea typeface="+mn-ea"/>
                <a:cs typeface="Poppins" panose="00000500000000000000" pitchFamily="2" charset="0"/>
              </a:rPr>
              <a:t>Abemaciclib</a:t>
            </a:r>
            <a:r>
              <a:rPr kumimoji="0" lang="en-GB" sz="18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 150mg PO BID</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GB" sz="18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1800" b="0" i="0" u="none" strike="noStrike" kern="1200" cap="none" spc="0" normalizeH="0" baseline="0" noProof="0" dirty="0" err="1">
                <a:ln>
                  <a:noFill/>
                </a:ln>
                <a:solidFill>
                  <a:srgbClr val="11273F"/>
                </a:solidFill>
                <a:effectLst/>
                <a:uLnTx/>
                <a:uFillTx/>
                <a:latin typeface="Poppins"/>
                <a:ea typeface="+mn-ea"/>
                <a:cs typeface="Poppins" panose="00000500000000000000" pitchFamily="2" charset="0"/>
              </a:rPr>
              <a:t>Hx</a:t>
            </a:r>
            <a:r>
              <a:rPr kumimoji="0" lang="en-GB" sz="18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 depression, controlled. </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Moved prior to initiating this CDK4/6 therapy</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GB" sz="1600" b="1" i="0" u="none" strike="noStrike" kern="1200" cap="none" spc="0" normalizeH="0" baseline="0" noProof="0" dirty="0">
              <a:ln>
                <a:noFill/>
              </a:ln>
              <a:solidFill>
                <a:srgbClr val="11273F"/>
              </a:solidFill>
              <a:effectLst/>
              <a:uLnTx/>
              <a:uFillTx/>
              <a:latin typeface="Poppins"/>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GB" sz="1600" b="1" i="0" u="none" strike="noStrike" kern="1200" cap="none" spc="0" normalizeH="0" baseline="0" noProof="0" dirty="0">
              <a:ln>
                <a:noFill/>
              </a:ln>
              <a:solidFill>
                <a:srgbClr val="11273F"/>
              </a:solidFill>
              <a:effectLst/>
              <a:uLnTx/>
              <a:uFillTx/>
              <a:latin typeface="Poppins"/>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GB" sz="1400" b="1" i="0" u="none" strike="noStrike" kern="1200" cap="none" spc="0" normalizeH="0" baseline="0" noProof="0" dirty="0">
              <a:ln>
                <a:noFill/>
              </a:ln>
              <a:solidFill>
                <a:srgbClr val="51BAC6"/>
              </a:solidFill>
              <a:effectLst/>
              <a:uLnTx/>
              <a:uFillTx/>
              <a:latin typeface="Poppins"/>
              <a:ea typeface="+mn-ea"/>
              <a:cs typeface="Poppins" panose="00000500000000000000" pitchFamily="2" charset="0"/>
            </a:endParaRPr>
          </a:p>
        </p:txBody>
      </p:sp>
      <p:pic>
        <p:nvPicPr>
          <p:cNvPr id="3074" name="Picture 2" descr="Breast Cancer Patient Journey | Oncology Buddies">
            <a:extLst>
              <a:ext uri="{FF2B5EF4-FFF2-40B4-BE49-F238E27FC236}">
                <a16:creationId xmlns:a16="http://schemas.microsoft.com/office/drawing/2014/main" id="{5E923478-CF70-5186-E9D4-234C97621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8696" y="2374809"/>
            <a:ext cx="4956925" cy="26256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6935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4E27F-961F-5DD6-8981-57B71CFBC53F}"/>
            </a:ext>
          </a:extLst>
        </p:cNvPr>
        <p:cNvGrpSpPr/>
        <p:nvPr/>
      </p:nvGrpSpPr>
      <p:grpSpPr>
        <a:xfrm>
          <a:off x="0" y="0"/>
          <a:ext cx="0" cy="0"/>
          <a:chOff x="0" y="0"/>
          <a:chExt cx="0" cy="0"/>
        </a:xfrm>
      </p:grpSpPr>
      <p:sp>
        <p:nvSpPr>
          <p:cNvPr id="21" name="Rectangle: Diagonal Corners Rounded 20">
            <a:extLst>
              <a:ext uri="{FF2B5EF4-FFF2-40B4-BE49-F238E27FC236}">
                <a16:creationId xmlns:a16="http://schemas.microsoft.com/office/drawing/2014/main" id="{B1D23611-A272-B478-E198-E52882B535D3}"/>
              </a:ext>
            </a:extLst>
          </p:cNvPr>
          <p:cNvSpPr/>
          <p:nvPr>
            <p:custDataLst>
              <p:tags r:id="rId2"/>
            </p:custDataLst>
          </p:nvPr>
        </p:nvSpPr>
        <p:spPr>
          <a:xfrm>
            <a:off x="249836" y="1101002"/>
            <a:ext cx="6054128" cy="5026582"/>
          </a:xfrm>
          <a:prstGeom prst="round2DiagRect">
            <a:avLst>
              <a:gd name="adj1" fmla="val 9719"/>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Poppins"/>
              <a:ea typeface="+mn-ea"/>
              <a:cs typeface="Poppins" panose="00000500000000000000" pitchFamily="2" charset="0"/>
            </a:endParaRPr>
          </a:p>
        </p:txBody>
      </p:sp>
      <p:sp>
        <p:nvSpPr>
          <p:cNvPr id="2" name="Title 1">
            <a:extLst>
              <a:ext uri="{FF2B5EF4-FFF2-40B4-BE49-F238E27FC236}">
                <a16:creationId xmlns:a16="http://schemas.microsoft.com/office/drawing/2014/main" id="{68441176-B7EB-B356-0272-A4ADC95BB3EE}"/>
              </a:ext>
            </a:extLst>
          </p:cNvPr>
          <p:cNvSpPr>
            <a:spLocks noGrp="1"/>
          </p:cNvSpPr>
          <p:nvPr>
            <p:ph type="title"/>
          </p:nvPr>
        </p:nvSpPr>
        <p:spPr/>
        <p:txBody>
          <a:bodyPr/>
          <a:lstStyle/>
          <a:p>
            <a:r>
              <a:rPr lang="en-GB" dirty="0"/>
              <a:t>Management &amp; Takeaway</a:t>
            </a:r>
          </a:p>
        </p:txBody>
      </p:sp>
      <p:sp>
        <p:nvSpPr>
          <p:cNvPr id="13" name="TextBox 12">
            <a:extLst>
              <a:ext uri="{FF2B5EF4-FFF2-40B4-BE49-F238E27FC236}">
                <a16:creationId xmlns:a16="http://schemas.microsoft.com/office/drawing/2014/main" id="{F011BBE5-60DF-A313-48A6-3E5C265E4869}"/>
              </a:ext>
            </a:extLst>
          </p:cNvPr>
          <p:cNvSpPr txBox="1"/>
          <p:nvPr/>
        </p:nvSpPr>
        <p:spPr>
          <a:xfrm>
            <a:off x="784226" y="1354603"/>
            <a:ext cx="5311774" cy="4292600"/>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Q2 week lab checks x 2 months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2000" b="0" i="0" u="none" strike="noStrike" kern="1200" cap="none" spc="0" normalizeH="0" baseline="0" noProof="0" dirty="0" err="1">
                <a:ln>
                  <a:noFill/>
                </a:ln>
                <a:solidFill>
                  <a:srgbClr val="11273F"/>
                </a:solidFill>
                <a:effectLst/>
                <a:uLnTx/>
                <a:uFillTx/>
                <a:latin typeface="Poppins"/>
                <a:ea typeface="+mn-ea"/>
                <a:cs typeface="Poppins" panose="00000500000000000000" pitchFamily="2" charset="0"/>
              </a:rPr>
              <a:t>Diarrhea</a:t>
            </a:r>
            <a:r>
              <a:rPr kumimoji="0" lang="en-GB" sz="20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 f/u</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At 2 week check, leukopenia WBC 3.8, but </a:t>
            </a:r>
            <a:r>
              <a:rPr kumimoji="0" lang="en-GB" sz="2000" b="1"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ANC 0.4</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Oral </a:t>
            </a:r>
            <a:r>
              <a:rPr kumimoji="0" lang="en-GB" sz="2000" b="0" i="0" u="none" strike="noStrike" kern="1200" cap="none" spc="0" normalizeH="0" baseline="0" noProof="0" dirty="0" err="1">
                <a:ln>
                  <a:noFill/>
                </a:ln>
                <a:solidFill>
                  <a:srgbClr val="11273F"/>
                </a:solidFill>
                <a:effectLst/>
                <a:uLnTx/>
                <a:uFillTx/>
                <a:latin typeface="Poppins"/>
                <a:ea typeface="+mn-ea"/>
                <a:cs typeface="Poppins" panose="00000500000000000000" pitchFamily="2" charset="0"/>
              </a:rPr>
              <a:t>antibx</a:t>
            </a:r>
            <a:r>
              <a:rPr kumimoji="0" lang="en-GB" sz="20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 while neutropenic</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Neutropenic precautions</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HELD x1 week till ANC &gt;1 </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rPr>
              <a:t>Dose reduced to 100mg PO BID</a:t>
            </a:r>
          </a:p>
          <a:p>
            <a:pPr marL="285750" marR="0" lvl="0" indent="-285750" algn="l" defTabSz="914400" rtl="0" eaLnBrk="1" fontAlgn="auto" latinLnBrk="0" hangingPunct="1">
              <a:lnSpc>
                <a:spcPct val="150000"/>
              </a:lnSpc>
              <a:spcBef>
                <a:spcPts val="0"/>
              </a:spcBef>
              <a:spcAft>
                <a:spcPts val="0"/>
              </a:spcAft>
              <a:buClrTx/>
              <a:buSzTx/>
              <a:buFontTx/>
              <a:buChar char="-"/>
              <a:tabLst/>
              <a:defRPr/>
            </a:pPr>
            <a:endParaRPr kumimoji="0" lang="en-GB" sz="2000" b="0" i="0" u="none" strike="noStrike" kern="1200" cap="none" spc="0" normalizeH="0" baseline="0" noProof="0" dirty="0">
              <a:ln>
                <a:noFill/>
              </a:ln>
              <a:solidFill>
                <a:srgbClr val="11273F"/>
              </a:solidFill>
              <a:effectLst/>
              <a:uLnTx/>
              <a:uFillTx/>
              <a:latin typeface="Poppins"/>
              <a:ea typeface="+mn-ea"/>
              <a:cs typeface="Poppins" panose="00000500000000000000"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BAC6"/>
              </a:solidFill>
              <a:effectLst/>
              <a:uLnTx/>
              <a:uFillTx/>
              <a:latin typeface="Poppins"/>
              <a:ea typeface="+mn-ea"/>
              <a:cs typeface="Poppins" panose="00000500000000000000" pitchFamily="2" charset="0"/>
            </a:endParaRPr>
          </a:p>
        </p:txBody>
      </p:sp>
      <p:pic>
        <p:nvPicPr>
          <p:cNvPr id="5124" name="Picture 4" descr="Bacteria Stock Illustration ...">
            <a:extLst>
              <a:ext uri="{FF2B5EF4-FFF2-40B4-BE49-F238E27FC236}">
                <a16:creationId xmlns:a16="http://schemas.microsoft.com/office/drawing/2014/main" id="{E7845A9D-D124-C1A6-FD5C-25C04D558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1853" y="1581383"/>
            <a:ext cx="4065820" cy="40658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636581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783E9-C936-658F-932F-6F7AD5240B0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978A434-F3A4-94EB-CDDB-FE43E3666818}"/>
              </a:ext>
            </a:extLst>
          </p:cNvPr>
          <p:cNvSpPr/>
          <p:nvPr/>
        </p:nvSpPr>
        <p:spPr bwMode="auto">
          <a:xfrm>
            <a:off x="551384" y="3933056"/>
            <a:ext cx="1124712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BBD4369-A1DF-9DFD-329C-A1220489A035}"/>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5FA1EF7-A097-46ED-C487-9021C8FE72AF}"/>
              </a:ext>
            </a:extLst>
          </p:cNvPr>
          <p:cNvSpPr>
            <a:spLocks noGrp="1"/>
          </p:cNvSpPr>
          <p:nvPr>
            <p:ph idx="1"/>
          </p:nvPr>
        </p:nvSpPr>
        <p:spPr>
          <a:xfrm>
            <a:off x="695400" y="980728"/>
            <a:ext cx="10972800" cy="4799013"/>
          </a:xfrm>
        </p:spPr>
        <p:txBody>
          <a:bodyPr/>
          <a:lstStyle/>
          <a:p>
            <a:pPr marL="0" indent="0">
              <a:spcBef>
                <a:spcPts val="1800"/>
              </a:spcBef>
              <a:spcAft>
                <a:spcPts val="0"/>
              </a:spcAft>
              <a:buNone/>
            </a:pPr>
            <a:r>
              <a:rPr lang="en-US" sz="2400" dirty="0">
                <a:solidFill>
                  <a:srgbClr val="0432FF"/>
                </a:solidFill>
              </a:rPr>
              <a:t>Introduction: </a:t>
            </a:r>
            <a:r>
              <a:rPr lang="en-US" sz="2400" dirty="0">
                <a:solidFill>
                  <a:schemeClr val="tx1"/>
                </a:solidFill>
              </a:rPr>
              <a:t>Advent of CDK4/6 Inhibitors in HR-Positive Breast Cancer (BC)</a:t>
            </a:r>
          </a:p>
          <a:p>
            <a:pPr marL="0" indent="0">
              <a:spcBef>
                <a:spcPts val="1800"/>
              </a:spcBef>
              <a:spcAft>
                <a:spcPts val="0"/>
              </a:spcAft>
              <a:buNone/>
            </a:pPr>
            <a:r>
              <a:rPr lang="en-US" sz="2400" dirty="0">
                <a:solidFill>
                  <a:srgbClr val="0432FF"/>
                </a:solidFill>
              </a:rPr>
              <a:t>Module 1: </a:t>
            </a:r>
            <a:r>
              <a:rPr lang="en-US" sz="2400" dirty="0">
                <a:solidFill>
                  <a:schemeClr val="tx1"/>
                </a:solidFill>
              </a:rPr>
              <a:t>Risk Assessment for Patients with HR-Positive, HER2-Negative Localized BC</a:t>
            </a:r>
          </a:p>
          <a:p>
            <a:pPr marL="0" indent="0">
              <a:spcBef>
                <a:spcPts val="1800"/>
              </a:spcBef>
              <a:spcAft>
                <a:spcPts val="0"/>
              </a:spcAft>
              <a:buNone/>
            </a:pPr>
            <a:r>
              <a:rPr lang="en-US" sz="2400" dirty="0">
                <a:solidFill>
                  <a:srgbClr val="0432FF"/>
                </a:solidFill>
              </a:rPr>
              <a:t>Module 2: </a:t>
            </a:r>
            <a:r>
              <a:rPr lang="en-US" sz="2400" dirty="0">
                <a:solidFill>
                  <a:schemeClr val="tx1"/>
                </a:solidFill>
              </a:rPr>
              <a:t>Adjuvant CDK4/6 Inhibitor Therapy</a:t>
            </a:r>
          </a:p>
          <a:p>
            <a:pPr marL="0" indent="0">
              <a:spcBef>
                <a:spcPts val="1800"/>
              </a:spcBef>
              <a:spcAft>
                <a:spcPts val="0"/>
              </a:spcAft>
              <a:buNone/>
            </a:pPr>
            <a:r>
              <a:rPr lang="en-US" sz="2400" dirty="0">
                <a:solidFill>
                  <a:srgbClr val="0432FF"/>
                </a:solidFill>
              </a:rPr>
              <a:t>Module 3: </a:t>
            </a:r>
            <a:r>
              <a:rPr lang="en-US" sz="2400" dirty="0">
                <a:solidFill>
                  <a:schemeClr val="tx1"/>
                </a:solidFill>
              </a:rPr>
              <a:t>Practical Considerations with CDK4/6 Inhibitors</a:t>
            </a:r>
          </a:p>
          <a:p>
            <a:pPr marL="0" indent="0">
              <a:spcBef>
                <a:spcPts val="1800"/>
              </a:spcBef>
              <a:spcAft>
                <a:spcPts val="0"/>
              </a:spcAft>
              <a:buNone/>
            </a:pPr>
            <a:r>
              <a:rPr lang="en-US" sz="2400" dirty="0">
                <a:solidFill>
                  <a:srgbClr val="0432FF"/>
                </a:solidFill>
              </a:rPr>
              <a:t>Module 4: </a:t>
            </a:r>
            <a:r>
              <a:rPr lang="en-US" sz="2400" dirty="0">
                <a:solidFill>
                  <a:schemeClr val="tx1"/>
                </a:solidFill>
              </a:rPr>
              <a:t>Monitoring and Management of </a:t>
            </a:r>
            <a:r>
              <a:rPr lang="en-US" sz="2400" dirty="0" err="1">
                <a:solidFill>
                  <a:schemeClr val="tx1"/>
                </a:solidFill>
              </a:rPr>
              <a:t>Cytopenias</a:t>
            </a:r>
            <a:endParaRPr lang="en-US" sz="2400" dirty="0">
              <a:solidFill>
                <a:schemeClr val="tx1"/>
              </a:solidFill>
            </a:endParaRPr>
          </a:p>
          <a:p>
            <a:pPr marL="0" indent="0">
              <a:spcBef>
                <a:spcPts val="1800"/>
              </a:spcBef>
              <a:spcAft>
                <a:spcPts val="0"/>
              </a:spcAft>
              <a:buNone/>
            </a:pPr>
            <a:r>
              <a:rPr lang="en-US" sz="2400" dirty="0">
                <a:solidFill>
                  <a:schemeClr val="bg1"/>
                </a:solidFill>
              </a:rPr>
              <a:t>Module 5: CDK4/6 Inhibitors in HR-Positive Metastatic BC</a:t>
            </a:r>
            <a:r>
              <a:rPr lang="en-US" sz="2400" dirty="0">
                <a:solidFill>
                  <a:schemeClr val="tx1"/>
                </a:solidFill>
              </a:rPr>
              <a:t> </a:t>
            </a:r>
          </a:p>
          <a:p>
            <a:pPr marL="0" indent="0">
              <a:spcBef>
                <a:spcPts val="1800"/>
              </a:spcBef>
              <a:spcAft>
                <a:spcPts val="0"/>
              </a:spcAft>
              <a:buNone/>
            </a:pPr>
            <a:r>
              <a:rPr lang="en-US" sz="2400" dirty="0">
                <a:solidFill>
                  <a:srgbClr val="0432FF"/>
                </a:solidFill>
              </a:rPr>
              <a:t>Module 6: </a:t>
            </a:r>
            <a:r>
              <a:rPr lang="en-US" sz="2400" dirty="0">
                <a:solidFill>
                  <a:schemeClr val="tx1"/>
                </a:solidFill>
              </a:rPr>
              <a:t>Management of Gastrointestinal Adverse Events</a:t>
            </a:r>
          </a:p>
          <a:p>
            <a:pPr marL="0" indent="0">
              <a:spcBef>
                <a:spcPts val="1800"/>
              </a:spcBef>
              <a:spcAft>
                <a:spcPts val="0"/>
              </a:spcAft>
              <a:buNone/>
            </a:pPr>
            <a:r>
              <a:rPr lang="en-US" sz="2400" dirty="0">
                <a:solidFill>
                  <a:srgbClr val="0432FF"/>
                </a:solidFill>
              </a:rPr>
              <a:t>Module 7: </a:t>
            </a:r>
            <a:r>
              <a:rPr lang="en-US" sz="2400" dirty="0">
                <a:solidFill>
                  <a:schemeClr val="tx1"/>
                </a:solidFill>
              </a:rPr>
              <a:t>CDK4/6 Inhibitors in Unique Populations</a:t>
            </a:r>
          </a:p>
          <a:p>
            <a:pPr marL="0" indent="0">
              <a:spcBef>
                <a:spcPts val="1800"/>
              </a:spcBef>
              <a:spcAft>
                <a:spcPts val="0"/>
              </a:spcAft>
              <a:buNone/>
            </a:pPr>
            <a:r>
              <a:rPr lang="en-US" sz="2400" dirty="0">
                <a:solidFill>
                  <a:srgbClr val="0432FF"/>
                </a:solidFill>
              </a:rPr>
              <a:t>Module 8: </a:t>
            </a:r>
            <a:r>
              <a:rPr lang="en-US" sz="2400" dirty="0">
                <a:solidFill>
                  <a:schemeClr val="tx1"/>
                </a:solidFill>
              </a:rPr>
              <a:t>Rarer CDK4/6 Inhibitor-Associated Toxicities</a:t>
            </a:r>
          </a:p>
          <a:p>
            <a:pPr marL="0" indent="0">
              <a:spcBef>
                <a:spcPts val="1800"/>
              </a:spcBef>
              <a:spcAft>
                <a:spcPts val="0"/>
              </a:spcAft>
              <a:buNone/>
            </a:pPr>
            <a:endParaRPr lang="en-US" sz="2400" dirty="0">
              <a:solidFill>
                <a:schemeClr val="tx1"/>
              </a:solidFill>
            </a:endParaRPr>
          </a:p>
        </p:txBody>
      </p:sp>
    </p:spTree>
    <p:extLst>
      <p:ext uri="{BB962C8B-B14F-4D97-AF65-F5344CB8AC3E}">
        <p14:creationId xmlns:p14="http://schemas.microsoft.com/office/powerpoint/2010/main" val="1877879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0BD07-AA1F-3AC9-4D15-2B3943025F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F955DE-A63D-A429-6C90-73D105E64796}"/>
              </a:ext>
            </a:extLst>
          </p:cNvPr>
          <p:cNvSpPr>
            <a:spLocks noGrp="1"/>
          </p:cNvSpPr>
          <p:nvPr>
            <p:ph type="ctrTitle"/>
          </p:nvPr>
        </p:nvSpPr>
        <p:spPr>
          <a:xfrm>
            <a:off x="2071618" y="1660429"/>
            <a:ext cx="10046491" cy="1968924"/>
          </a:xfrm>
        </p:spPr>
        <p:txBody>
          <a:bodyPr anchor="t">
            <a:noAutofit/>
          </a:bodyPr>
          <a:lstStyle/>
          <a:p>
            <a:pPr fontAlgn="auto">
              <a:spcAft>
                <a:spcPts val="0"/>
              </a:spcAft>
              <a:defRPr/>
            </a:pPr>
            <a:r>
              <a:rPr lang="en-US" b="1"/>
              <a:t>CDK4/6 </a:t>
            </a:r>
            <a:r>
              <a:rPr lang="en-US" b="1" dirty="0"/>
              <a:t>Inhibitors in HR+/HER2 </a:t>
            </a:r>
            <a:br>
              <a:rPr lang="en-US" b="1" dirty="0"/>
            </a:br>
            <a:r>
              <a:rPr lang="en-US" b="1" dirty="0"/>
              <a:t>Metastatic BC (MBC)</a:t>
            </a:r>
            <a:endParaRPr lang="en-US" sz="3200" b="1" dirty="0">
              <a:latin typeface="Aptos" panose="020B00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054ABC6-4CB0-EC70-23AA-84520BF8883F}"/>
              </a:ext>
            </a:extLst>
          </p:cNvPr>
          <p:cNvSpPr txBox="1">
            <a:spLocks/>
          </p:cNvSpPr>
          <p:nvPr/>
        </p:nvSpPr>
        <p:spPr>
          <a:xfrm>
            <a:off x="2071610" y="3767893"/>
            <a:ext cx="10046491" cy="2386332"/>
          </a:xfrm>
          <a:prstGeom prst="rect">
            <a:avLst/>
          </a:prstGeom>
        </p:spPr>
        <p:txBody>
          <a:bodyPr lIns="274320" anchor="t">
            <a:normAutofit/>
          </a:bodyPr>
          <a:lstStyle>
            <a:lvl1pPr algn="l" rtl="0" fontAlgn="base">
              <a:lnSpc>
                <a:spcPct val="100000"/>
              </a:lnSpc>
              <a:spcBef>
                <a:spcPct val="0"/>
              </a:spcBef>
              <a:spcAft>
                <a:spcPct val="0"/>
              </a:spcAft>
              <a:defRPr sz="4000" b="0" i="0" kern="1200" spc="-100" baseline="0">
                <a:solidFill>
                  <a:srgbClr val="800000"/>
                </a:solidFill>
                <a:latin typeface="Arial" charset="0"/>
                <a:ea typeface="Arial" charset="0"/>
                <a:cs typeface="Arial" charset="0"/>
              </a:defRPr>
            </a:lvl1pPr>
            <a:lvl2pPr algn="l" rtl="0" fontAlgn="base">
              <a:lnSpc>
                <a:spcPct val="90000"/>
              </a:lnSpc>
              <a:spcBef>
                <a:spcPct val="0"/>
              </a:spcBef>
              <a:spcAft>
                <a:spcPct val="0"/>
              </a:spcAft>
              <a:defRPr sz="3600" b="1">
                <a:solidFill>
                  <a:srgbClr val="800000"/>
                </a:solidFill>
                <a:latin typeface="Arial" charset="0"/>
                <a:cs typeface="Arial" charset="0"/>
              </a:defRPr>
            </a:lvl2pPr>
            <a:lvl3pPr algn="l" rtl="0" fontAlgn="base">
              <a:lnSpc>
                <a:spcPct val="90000"/>
              </a:lnSpc>
              <a:spcBef>
                <a:spcPct val="0"/>
              </a:spcBef>
              <a:spcAft>
                <a:spcPct val="0"/>
              </a:spcAft>
              <a:defRPr sz="3600" b="1">
                <a:solidFill>
                  <a:srgbClr val="800000"/>
                </a:solidFill>
                <a:latin typeface="Arial" charset="0"/>
                <a:cs typeface="Arial" charset="0"/>
              </a:defRPr>
            </a:lvl3pPr>
            <a:lvl4pPr algn="l" rtl="0" fontAlgn="base">
              <a:lnSpc>
                <a:spcPct val="90000"/>
              </a:lnSpc>
              <a:spcBef>
                <a:spcPct val="0"/>
              </a:spcBef>
              <a:spcAft>
                <a:spcPct val="0"/>
              </a:spcAft>
              <a:defRPr sz="3600" b="1">
                <a:solidFill>
                  <a:srgbClr val="800000"/>
                </a:solidFill>
                <a:latin typeface="Arial" charset="0"/>
                <a:cs typeface="Arial" charset="0"/>
              </a:defRPr>
            </a:lvl4pPr>
            <a:lvl5pPr algn="l" rtl="0" fontAlgn="base">
              <a:lnSpc>
                <a:spcPct val="90000"/>
              </a:lnSpc>
              <a:spcBef>
                <a:spcPct val="0"/>
              </a:spcBef>
              <a:spcAft>
                <a:spcPct val="0"/>
              </a:spcAft>
              <a:defRPr sz="3600" b="1">
                <a:solidFill>
                  <a:srgbClr val="800000"/>
                </a:solidFill>
                <a:latin typeface="Arial" charset="0"/>
                <a:cs typeface="Arial" charset="0"/>
              </a:defRPr>
            </a:lvl5pPr>
            <a:lvl6pPr marL="457200" algn="l" rtl="0" fontAlgn="base">
              <a:lnSpc>
                <a:spcPct val="90000"/>
              </a:lnSpc>
              <a:spcBef>
                <a:spcPct val="0"/>
              </a:spcBef>
              <a:spcAft>
                <a:spcPct val="0"/>
              </a:spcAft>
              <a:defRPr sz="3600" b="1">
                <a:solidFill>
                  <a:srgbClr val="800000"/>
                </a:solidFill>
                <a:latin typeface="Arial" charset="0"/>
                <a:cs typeface="Arial" charset="0"/>
              </a:defRPr>
            </a:lvl6pPr>
            <a:lvl7pPr marL="914400" algn="l" rtl="0" fontAlgn="base">
              <a:lnSpc>
                <a:spcPct val="90000"/>
              </a:lnSpc>
              <a:spcBef>
                <a:spcPct val="0"/>
              </a:spcBef>
              <a:spcAft>
                <a:spcPct val="0"/>
              </a:spcAft>
              <a:defRPr sz="3600" b="1">
                <a:solidFill>
                  <a:srgbClr val="800000"/>
                </a:solidFill>
                <a:latin typeface="Arial" charset="0"/>
                <a:cs typeface="Arial" charset="0"/>
              </a:defRPr>
            </a:lvl7pPr>
            <a:lvl8pPr marL="1371600" algn="l" rtl="0" fontAlgn="base">
              <a:lnSpc>
                <a:spcPct val="90000"/>
              </a:lnSpc>
              <a:spcBef>
                <a:spcPct val="0"/>
              </a:spcBef>
              <a:spcAft>
                <a:spcPct val="0"/>
              </a:spcAft>
              <a:defRPr sz="3600" b="1">
                <a:solidFill>
                  <a:srgbClr val="800000"/>
                </a:solidFill>
                <a:latin typeface="Arial" charset="0"/>
                <a:cs typeface="Arial" charset="0"/>
              </a:defRPr>
            </a:lvl8pPr>
            <a:lvl9pPr marL="1828800" algn="l" rtl="0" fontAlgn="base">
              <a:lnSpc>
                <a:spcPct val="90000"/>
              </a:lnSpc>
              <a:spcBef>
                <a:spcPct val="0"/>
              </a:spcBef>
              <a:spcAft>
                <a:spcPct val="0"/>
              </a:spcAft>
              <a:defRPr sz="3600" b="1">
                <a:solidFill>
                  <a:srgbClr val="800000"/>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rPr>
              <a:t>Rita Nanda, M.D.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rPr>
              <a:t>May 16, 2026</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rPr>
              <a:t>RTP Satellite Symposium at ONS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rPr>
              <a:t>San Antonio, TX</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100" normalizeH="0" baseline="0" noProof="0" dirty="0">
              <a:ln>
                <a:noFill/>
              </a:ln>
              <a:solidFill>
                <a:srgbClr val="000000">
                  <a:lumMod val="90000"/>
                  <a:lumOff val="10000"/>
                </a:srgbClr>
              </a:solidFill>
              <a:effectLst/>
              <a:uLnTx/>
              <a:uFillTx/>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275217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4838-70C1-8889-A92E-3B2B83799E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99D24C-FB9F-8C7B-79F4-760DC0BAAB24}"/>
              </a:ext>
            </a:extLst>
          </p:cNvPr>
          <p:cNvSpPr>
            <a:spLocks noGrp="1"/>
          </p:cNvSpPr>
          <p:nvPr>
            <p:ph type="title"/>
          </p:nvPr>
        </p:nvSpPr>
        <p:spPr>
          <a:xfrm>
            <a:off x="838200" y="165070"/>
            <a:ext cx="10515600" cy="777875"/>
          </a:xfrm>
        </p:spPr>
        <p:txBody>
          <a:bodyPr>
            <a:normAutofit/>
          </a:bodyPr>
          <a:lstStyle/>
          <a:p>
            <a:pPr algn="ctr"/>
            <a:r>
              <a:rPr lang="en-US" sz="3600" dirty="0"/>
              <a:t>HR+ MBC: Frontline Therapy with AI +/- CDK4/6i </a:t>
            </a:r>
          </a:p>
        </p:txBody>
      </p:sp>
      <p:sp>
        <p:nvSpPr>
          <p:cNvPr id="4" name="TextBox 3">
            <a:extLst>
              <a:ext uri="{FF2B5EF4-FFF2-40B4-BE49-F238E27FC236}">
                <a16:creationId xmlns:a16="http://schemas.microsoft.com/office/drawing/2014/main" id="{9FA29B04-0EA2-D46C-BD33-E8291B6E3CC9}"/>
              </a:ext>
            </a:extLst>
          </p:cNvPr>
          <p:cNvSpPr txBox="1"/>
          <p:nvPr/>
        </p:nvSpPr>
        <p:spPr>
          <a:xfrm>
            <a:off x="838200" y="6231265"/>
            <a:ext cx="106933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statistically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signficant</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Finn NEJM 2016;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Hortobagyi</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NEJM 2016; Goetz J Clin Oncol 2017; Finn, ASCO 2022;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Hortobagyi</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NEJM 2022; Goetz  SABCS 2023; GS01-12</a:t>
            </a:r>
          </a:p>
        </p:txBody>
      </p:sp>
      <p:pic>
        <p:nvPicPr>
          <p:cNvPr id="11" name="Picture 10">
            <a:extLst>
              <a:ext uri="{FF2B5EF4-FFF2-40B4-BE49-F238E27FC236}">
                <a16:creationId xmlns:a16="http://schemas.microsoft.com/office/drawing/2014/main" id="{D0014F94-7C95-EFD0-CD0B-CBB49EF78ABA}"/>
              </a:ext>
            </a:extLst>
          </p:cNvPr>
          <p:cNvPicPr>
            <a:picLocks noChangeAspect="1"/>
          </p:cNvPicPr>
          <p:nvPr/>
        </p:nvPicPr>
        <p:blipFill>
          <a:blip r:embed="rId2"/>
          <a:stretch>
            <a:fillRect/>
          </a:stretch>
        </p:blipFill>
        <p:spPr>
          <a:xfrm>
            <a:off x="1760498" y="2783290"/>
            <a:ext cx="8848780" cy="3324315"/>
          </a:xfrm>
          <a:prstGeom prst="rect">
            <a:avLst/>
          </a:prstGeom>
        </p:spPr>
      </p:pic>
      <p:pic>
        <p:nvPicPr>
          <p:cNvPr id="22" name="Picture 21">
            <a:extLst>
              <a:ext uri="{FF2B5EF4-FFF2-40B4-BE49-F238E27FC236}">
                <a16:creationId xmlns:a16="http://schemas.microsoft.com/office/drawing/2014/main" id="{63F1F04D-F0A0-B341-A418-9AB88191283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09292" y="1034956"/>
            <a:ext cx="3856891" cy="1580015"/>
          </a:xfrm>
          <a:prstGeom prst="rect">
            <a:avLst/>
          </a:prstGeom>
        </p:spPr>
      </p:pic>
    </p:spTree>
    <p:extLst>
      <p:ext uri="{BB962C8B-B14F-4D97-AF65-F5344CB8AC3E}">
        <p14:creationId xmlns:p14="http://schemas.microsoft.com/office/powerpoint/2010/main" val="3138772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48832-0023-31E5-166A-61A7D1F2E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CBC66-301B-C204-603F-92C472B6DE95}"/>
              </a:ext>
            </a:extLst>
          </p:cNvPr>
          <p:cNvSpPr>
            <a:spLocks noGrp="1"/>
          </p:cNvSpPr>
          <p:nvPr>
            <p:ph type="title"/>
          </p:nvPr>
        </p:nvSpPr>
        <p:spPr>
          <a:xfrm>
            <a:off x="838200" y="248136"/>
            <a:ext cx="10515600" cy="1325563"/>
          </a:xfrm>
        </p:spPr>
        <p:txBody>
          <a:bodyPr>
            <a:normAutofit/>
          </a:bodyPr>
          <a:lstStyle/>
          <a:p>
            <a:pPr algn="ctr"/>
            <a:r>
              <a:rPr lang="en-US" sz="3600" dirty="0"/>
              <a:t>Treatment in Second Line Setting </a:t>
            </a:r>
            <a:br>
              <a:rPr lang="en-US" sz="3600" dirty="0"/>
            </a:br>
            <a:r>
              <a:rPr lang="en-US" sz="3600" dirty="0"/>
              <a:t>After Progression on CDK4/6 Inhibition</a:t>
            </a:r>
          </a:p>
        </p:txBody>
      </p:sp>
      <p:pic>
        <p:nvPicPr>
          <p:cNvPr id="5" name="Picture 4">
            <a:extLst>
              <a:ext uri="{FF2B5EF4-FFF2-40B4-BE49-F238E27FC236}">
                <a16:creationId xmlns:a16="http://schemas.microsoft.com/office/drawing/2014/main" id="{7CFF0A49-52C6-D04F-95CB-CC7ABE647512}"/>
              </a:ext>
            </a:extLst>
          </p:cNvPr>
          <p:cNvPicPr>
            <a:picLocks noChangeAspect="1"/>
          </p:cNvPicPr>
          <p:nvPr/>
        </p:nvPicPr>
        <p:blipFill>
          <a:blip r:embed="rId2"/>
          <a:stretch>
            <a:fillRect/>
          </a:stretch>
        </p:blipFill>
        <p:spPr>
          <a:xfrm>
            <a:off x="925914" y="2098430"/>
            <a:ext cx="10340171" cy="4034888"/>
          </a:xfrm>
          <a:prstGeom prst="rect">
            <a:avLst/>
          </a:prstGeom>
        </p:spPr>
      </p:pic>
      <p:sp>
        <p:nvSpPr>
          <p:cNvPr id="3" name="TextBox 2">
            <a:extLst>
              <a:ext uri="{FF2B5EF4-FFF2-40B4-BE49-F238E27FC236}">
                <a16:creationId xmlns:a16="http://schemas.microsoft.com/office/drawing/2014/main" id="{5C8C28E2-9D88-621F-5B19-4CC2F0931380}"/>
              </a:ext>
            </a:extLst>
          </p:cNvPr>
          <p:cNvSpPr txBox="1"/>
          <p:nvPr/>
        </p:nvSpPr>
        <p:spPr>
          <a:xfrm>
            <a:off x="6280668" y="5656781"/>
            <a:ext cx="1201982" cy="282819"/>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ubiquinators</a:t>
            </a: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42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Lilly and Novartis.</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CF773-C31C-BF7B-90B6-E52022E11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B18A9-12EA-8E3D-ACF7-0819FA47FC48}"/>
              </a:ext>
            </a:extLst>
          </p:cNvPr>
          <p:cNvSpPr>
            <a:spLocks noGrp="1"/>
          </p:cNvSpPr>
          <p:nvPr>
            <p:ph type="title"/>
          </p:nvPr>
        </p:nvSpPr>
        <p:spPr>
          <a:xfrm>
            <a:off x="838200" y="105351"/>
            <a:ext cx="10515600" cy="840220"/>
          </a:xfrm>
        </p:spPr>
        <p:txBody>
          <a:bodyPr>
            <a:normAutofit fontScale="90000"/>
          </a:bodyPr>
          <a:lstStyle/>
          <a:p>
            <a:pPr algn="ctr"/>
            <a:r>
              <a:rPr lang="en-US" sz="3600" dirty="0"/>
              <a:t>CDK4/6i post Progression on CDK4/6i: </a:t>
            </a:r>
            <a:br>
              <a:rPr lang="en-US" sz="3600" dirty="0"/>
            </a:br>
            <a:r>
              <a:rPr lang="en-US" sz="3600" dirty="0"/>
              <a:t>The </a:t>
            </a:r>
            <a:r>
              <a:rPr lang="en-US" sz="3600" dirty="0" err="1"/>
              <a:t>postMONARCH</a:t>
            </a:r>
            <a:r>
              <a:rPr lang="en-US" sz="3600" dirty="0"/>
              <a:t> Randomized Phase 3 Trial</a:t>
            </a:r>
          </a:p>
        </p:txBody>
      </p:sp>
      <p:sp>
        <p:nvSpPr>
          <p:cNvPr id="4" name="TextBox 3">
            <a:extLst>
              <a:ext uri="{FF2B5EF4-FFF2-40B4-BE49-F238E27FC236}">
                <a16:creationId xmlns:a16="http://schemas.microsoft.com/office/drawing/2014/main" id="{0DDB5C6C-4C5B-1AF5-69B2-366A472EBB42}"/>
              </a:ext>
            </a:extLst>
          </p:cNvPr>
          <p:cNvSpPr txBox="1"/>
          <p:nvPr/>
        </p:nvSpPr>
        <p:spPr>
          <a:xfrm>
            <a:off x="264420" y="6444872"/>
            <a:ext cx="20211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Kalinsky et al, JCO 2025</a:t>
            </a:r>
          </a:p>
        </p:txBody>
      </p:sp>
      <p:pic>
        <p:nvPicPr>
          <p:cNvPr id="6" name="Picture 5">
            <a:extLst>
              <a:ext uri="{FF2B5EF4-FFF2-40B4-BE49-F238E27FC236}">
                <a16:creationId xmlns:a16="http://schemas.microsoft.com/office/drawing/2014/main" id="{2BC9CFE8-6A75-5FAF-B0DF-5F70872F47A4}"/>
              </a:ext>
            </a:extLst>
          </p:cNvPr>
          <p:cNvPicPr>
            <a:picLocks noChangeAspect="1"/>
          </p:cNvPicPr>
          <p:nvPr/>
        </p:nvPicPr>
        <p:blipFill>
          <a:blip r:embed="rId2"/>
          <a:stretch>
            <a:fillRect/>
          </a:stretch>
        </p:blipFill>
        <p:spPr>
          <a:xfrm>
            <a:off x="4004891" y="1019093"/>
            <a:ext cx="4182218" cy="1079086"/>
          </a:xfrm>
          <a:prstGeom prst="rect">
            <a:avLst/>
          </a:prstGeom>
        </p:spPr>
      </p:pic>
      <p:pic>
        <p:nvPicPr>
          <p:cNvPr id="40" name="Picture 39">
            <a:extLst>
              <a:ext uri="{FF2B5EF4-FFF2-40B4-BE49-F238E27FC236}">
                <a16:creationId xmlns:a16="http://schemas.microsoft.com/office/drawing/2014/main" id="{1F79F5CF-6377-14F2-A4B1-C44E23912E3E}"/>
              </a:ext>
            </a:extLst>
          </p:cNvPr>
          <p:cNvPicPr>
            <a:picLocks noChangeAspect="1"/>
          </p:cNvPicPr>
          <p:nvPr/>
        </p:nvPicPr>
        <p:blipFill>
          <a:blip r:embed="rId3"/>
          <a:stretch>
            <a:fillRect/>
          </a:stretch>
        </p:blipFill>
        <p:spPr>
          <a:xfrm>
            <a:off x="1368649" y="2108152"/>
            <a:ext cx="9454702" cy="4336720"/>
          </a:xfrm>
          <a:prstGeom prst="rect">
            <a:avLst/>
          </a:prstGeom>
        </p:spPr>
      </p:pic>
    </p:spTree>
    <p:extLst>
      <p:ext uri="{BB962C8B-B14F-4D97-AF65-F5344CB8AC3E}">
        <p14:creationId xmlns:p14="http://schemas.microsoft.com/office/powerpoint/2010/main" val="15822821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7A8D7-CF9A-C497-2ADC-445C7A72D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8F3463-9234-5390-DD77-C7C093D6CA28}"/>
              </a:ext>
            </a:extLst>
          </p:cNvPr>
          <p:cNvSpPr>
            <a:spLocks noGrp="1"/>
          </p:cNvSpPr>
          <p:nvPr>
            <p:ph type="title"/>
          </p:nvPr>
        </p:nvSpPr>
        <p:spPr>
          <a:xfrm>
            <a:off x="838200" y="365125"/>
            <a:ext cx="10515600" cy="642793"/>
          </a:xfrm>
        </p:spPr>
        <p:txBody>
          <a:bodyPr>
            <a:normAutofit/>
          </a:bodyPr>
          <a:lstStyle/>
          <a:p>
            <a:pPr algn="ctr"/>
            <a:r>
              <a:rPr lang="en-US" sz="3600" dirty="0"/>
              <a:t>CDK4/6i After Progression on First-Line CDK4/6i</a:t>
            </a:r>
          </a:p>
        </p:txBody>
      </p:sp>
      <p:sp>
        <p:nvSpPr>
          <p:cNvPr id="4" name="TextBox 3">
            <a:extLst>
              <a:ext uri="{FF2B5EF4-FFF2-40B4-BE49-F238E27FC236}">
                <a16:creationId xmlns:a16="http://schemas.microsoft.com/office/drawing/2014/main" id="{32EEB4B5-5316-A221-F15E-194CC6FF547D}"/>
              </a:ext>
            </a:extLst>
          </p:cNvPr>
          <p:cNvSpPr txBox="1"/>
          <p:nvPr/>
        </p:nvSpPr>
        <p:spPr>
          <a:xfrm>
            <a:off x="264420" y="6349332"/>
            <a:ext cx="9212778"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US" sz="1200" b="0" i="0" u="none" strike="noStrike" kern="1200" cap="none" spc="0" normalizeH="0" baseline="0" noProof="0" dirty="0">
                <a:ln>
                  <a:noFill/>
                </a:ln>
                <a:solidFill>
                  <a:prstClr val="black"/>
                </a:solidFill>
                <a:effectLst/>
                <a:uLnTx/>
                <a:uFillTx/>
                <a:latin typeface="Aptos Display" panose="02110004020202020204"/>
                <a:ea typeface="+mn-ea"/>
                <a:cs typeface="+mn-cs"/>
              </a:rPr>
              <a:t>1.Kalinsky K, et al. ASCO 2024. LBA1001. </a:t>
            </a:r>
            <a:r>
              <a:rPr kumimoji="0" lang="en-US" sz="1200" b="0" i="0" u="none" strike="noStrike" kern="1200" cap="none" spc="0" normalizeH="0" baseline="0" noProof="0" dirty="0">
                <a:ln>
                  <a:noFill/>
                </a:ln>
                <a:solidFill>
                  <a:srgbClr val="000000"/>
                </a:solidFill>
                <a:effectLst/>
                <a:uLnTx/>
                <a:uFillTx/>
                <a:latin typeface="Aptos Display" panose="02110004020202020204"/>
                <a:ea typeface="+mn-ea"/>
                <a:cs typeface="Arial"/>
                <a:sym typeface="Arial"/>
              </a:rPr>
              <a:t>2. Kalinsky K et al. J Clin Oncol. 2023;41:4004-4013. 3. Mayer EL et al. SABCS 2022. Abstract GS3-06. </a:t>
            </a:r>
          </a:p>
          <a:p>
            <a:pPr marL="0" marR="0" lvl="0" indent="0" algn="l" defTabSz="1219170" rtl="0" eaLnBrk="1" fontAlgn="auto" latinLnBrk="0" hangingPunct="1">
              <a:lnSpc>
                <a:spcPct val="100000"/>
              </a:lnSpc>
              <a:spcBef>
                <a:spcPts val="0"/>
              </a:spcBef>
              <a:spcAft>
                <a:spcPts val="0"/>
              </a:spcAft>
              <a:buClr>
                <a:srgbClr val="000000"/>
              </a:buClr>
              <a:buSzPts val="1400"/>
              <a:buFontTx/>
              <a:buNone/>
              <a:tabLst/>
              <a:defRPr/>
            </a:pPr>
            <a:r>
              <a:rPr kumimoji="0" lang="en-US" sz="1200" b="0" i="0" u="none" strike="noStrike" kern="1200" cap="none" spc="0" normalizeH="0" baseline="0" noProof="0" dirty="0">
                <a:ln>
                  <a:noFill/>
                </a:ln>
                <a:solidFill>
                  <a:srgbClr val="000000"/>
                </a:solidFill>
                <a:effectLst/>
                <a:uLnTx/>
                <a:uFillTx/>
                <a:latin typeface="Aptos Display" panose="02110004020202020204"/>
                <a:ea typeface="+mn-ea"/>
                <a:cs typeface="Arial"/>
                <a:sym typeface="Arial"/>
              </a:rPr>
              <a:t>4. </a:t>
            </a:r>
            <a:r>
              <a:rPr kumimoji="0" lang="en-US" sz="1200" b="0" i="0" u="none" strike="noStrike" kern="1200" cap="none" spc="0" normalizeH="0" baseline="0" noProof="0" dirty="0" err="1">
                <a:ln>
                  <a:noFill/>
                </a:ln>
                <a:solidFill>
                  <a:srgbClr val="000000"/>
                </a:solidFill>
                <a:effectLst/>
                <a:uLnTx/>
                <a:uFillTx/>
                <a:latin typeface="Aptos Display" panose="02110004020202020204"/>
                <a:ea typeface="+mn-ea"/>
                <a:cs typeface="Arial"/>
                <a:sym typeface="Arial"/>
              </a:rPr>
              <a:t>Llombart-Cussac</a:t>
            </a:r>
            <a:r>
              <a:rPr kumimoji="0" lang="en-US" sz="1200" b="0" i="0" u="none" strike="noStrike" kern="1200" cap="none" spc="0" normalizeH="0" baseline="0" noProof="0" dirty="0">
                <a:ln>
                  <a:noFill/>
                </a:ln>
                <a:solidFill>
                  <a:srgbClr val="000000"/>
                </a:solidFill>
                <a:effectLst/>
                <a:uLnTx/>
                <a:uFillTx/>
                <a:latin typeface="Aptos Display" panose="02110004020202020204"/>
                <a:ea typeface="+mn-ea"/>
                <a:cs typeface="Arial"/>
                <a:sym typeface="Arial"/>
              </a:rPr>
              <a:t> A et al. ASCO 2023. Abstract 1001.</a:t>
            </a:r>
          </a:p>
        </p:txBody>
      </p:sp>
      <p:pic>
        <p:nvPicPr>
          <p:cNvPr id="12" name="Picture 11">
            <a:extLst>
              <a:ext uri="{FF2B5EF4-FFF2-40B4-BE49-F238E27FC236}">
                <a16:creationId xmlns:a16="http://schemas.microsoft.com/office/drawing/2014/main" id="{A22C377E-5D0C-7780-2EE6-A16E2B7E8EBE}"/>
              </a:ext>
            </a:extLst>
          </p:cNvPr>
          <p:cNvPicPr>
            <a:picLocks noChangeAspect="1"/>
          </p:cNvPicPr>
          <p:nvPr/>
        </p:nvPicPr>
        <p:blipFill>
          <a:blip r:embed="rId2"/>
          <a:stretch>
            <a:fillRect/>
          </a:stretch>
        </p:blipFill>
        <p:spPr>
          <a:xfrm>
            <a:off x="707225" y="1220858"/>
            <a:ext cx="10777549" cy="5128474"/>
          </a:xfrm>
          <a:prstGeom prst="rect">
            <a:avLst/>
          </a:prstGeom>
        </p:spPr>
      </p:pic>
    </p:spTree>
    <p:extLst>
      <p:ext uri="{BB962C8B-B14F-4D97-AF65-F5344CB8AC3E}">
        <p14:creationId xmlns:p14="http://schemas.microsoft.com/office/powerpoint/2010/main" val="18960416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C4518-2D2C-8349-0537-0AF18766A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0C39F-200A-83D0-4ADF-1C4DEED856FF}"/>
              </a:ext>
            </a:extLst>
          </p:cNvPr>
          <p:cNvSpPr>
            <a:spLocks noGrp="1"/>
          </p:cNvSpPr>
          <p:nvPr>
            <p:ph type="title"/>
          </p:nvPr>
        </p:nvSpPr>
        <p:spPr>
          <a:xfrm>
            <a:off x="838200" y="178105"/>
            <a:ext cx="10515600" cy="1014845"/>
          </a:xfrm>
        </p:spPr>
        <p:txBody>
          <a:bodyPr>
            <a:noAutofit/>
          </a:bodyPr>
          <a:lstStyle/>
          <a:p>
            <a:pPr algn="ctr"/>
            <a:r>
              <a:rPr lang="en-US" sz="3200" dirty="0"/>
              <a:t>INAVO120:  Palbo + Fulvestrant +/- Inavolisib in Patients with</a:t>
            </a:r>
            <a:br>
              <a:rPr lang="en-US" sz="3200" dirty="0"/>
            </a:br>
            <a:r>
              <a:rPr lang="en-US" sz="3200" dirty="0"/>
              <a:t> PIK3CAm progressing ≤ 12 </a:t>
            </a:r>
            <a:r>
              <a:rPr lang="en-US" sz="3200" dirty="0" err="1"/>
              <a:t>mos</a:t>
            </a:r>
            <a:r>
              <a:rPr lang="en-US" sz="3200" dirty="0"/>
              <a:t> of completing adjuvant ET</a:t>
            </a:r>
          </a:p>
        </p:txBody>
      </p:sp>
      <p:sp>
        <p:nvSpPr>
          <p:cNvPr id="4" name="TextBox 3">
            <a:extLst>
              <a:ext uri="{FF2B5EF4-FFF2-40B4-BE49-F238E27FC236}">
                <a16:creationId xmlns:a16="http://schemas.microsoft.com/office/drawing/2014/main" id="{4AF5F825-2A23-F9E4-4460-FC4CE899C17B}"/>
              </a:ext>
            </a:extLst>
          </p:cNvPr>
          <p:cNvSpPr txBox="1"/>
          <p:nvPr/>
        </p:nvSpPr>
        <p:spPr>
          <a:xfrm>
            <a:off x="8213872" y="6518609"/>
            <a:ext cx="389161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Turner et al. NEJM 2024;  Jhaveri et al.  NEJM 2025</a:t>
            </a:r>
          </a:p>
        </p:txBody>
      </p:sp>
      <p:pic>
        <p:nvPicPr>
          <p:cNvPr id="9" name="Picture 8">
            <a:extLst>
              <a:ext uri="{FF2B5EF4-FFF2-40B4-BE49-F238E27FC236}">
                <a16:creationId xmlns:a16="http://schemas.microsoft.com/office/drawing/2014/main" id="{04893D5C-A0A5-3619-4907-79D29B487792}"/>
              </a:ext>
            </a:extLst>
          </p:cNvPr>
          <p:cNvPicPr>
            <a:picLocks noChangeAspect="1"/>
          </p:cNvPicPr>
          <p:nvPr/>
        </p:nvPicPr>
        <p:blipFill>
          <a:blip r:embed="rId2"/>
          <a:stretch>
            <a:fillRect/>
          </a:stretch>
        </p:blipFill>
        <p:spPr>
          <a:xfrm>
            <a:off x="779318" y="1331450"/>
            <a:ext cx="10633364" cy="5325658"/>
          </a:xfrm>
          <a:prstGeom prst="rect">
            <a:avLst/>
          </a:prstGeom>
        </p:spPr>
      </p:pic>
      <p:sp>
        <p:nvSpPr>
          <p:cNvPr id="3" name="TextBox 2">
            <a:extLst>
              <a:ext uri="{FF2B5EF4-FFF2-40B4-BE49-F238E27FC236}">
                <a16:creationId xmlns:a16="http://schemas.microsoft.com/office/drawing/2014/main" id="{FDA0417A-8D7E-CCB3-671C-08A1405AA7C6}"/>
              </a:ext>
            </a:extLst>
          </p:cNvPr>
          <p:cNvSpPr txBox="1"/>
          <p:nvPr/>
        </p:nvSpPr>
        <p:spPr>
          <a:xfrm>
            <a:off x="6773037" y="2075576"/>
            <a:ext cx="1233824" cy="237675"/>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0497C"/>
                </a:solidFill>
                <a:effectLst/>
                <a:uLnTx/>
                <a:uFillTx/>
                <a:latin typeface="Arial" panose="020B0604020202020204" pitchFamily="34" charset="0"/>
                <a:ea typeface="+mn-ea"/>
                <a:cs typeface="Arial" panose="020B0604020202020204" pitchFamily="34" charset="0"/>
              </a:rPr>
              <a:t>Enrollment period:</a:t>
            </a:r>
          </a:p>
        </p:txBody>
      </p:sp>
    </p:spTree>
    <p:extLst>
      <p:ext uri="{BB962C8B-B14F-4D97-AF65-F5344CB8AC3E}">
        <p14:creationId xmlns:p14="http://schemas.microsoft.com/office/powerpoint/2010/main" val="16512810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5AC93-9D28-E699-B24E-09ABD83BEA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ED40C-2844-C0A9-591D-8D5FA476A7A5}"/>
              </a:ext>
            </a:extLst>
          </p:cNvPr>
          <p:cNvSpPr>
            <a:spLocks noGrp="1"/>
          </p:cNvSpPr>
          <p:nvPr>
            <p:ph type="title"/>
          </p:nvPr>
        </p:nvSpPr>
        <p:spPr>
          <a:xfrm>
            <a:off x="838200" y="124469"/>
            <a:ext cx="10515600" cy="642793"/>
          </a:xfrm>
        </p:spPr>
        <p:txBody>
          <a:bodyPr>
            <a:normAutofit/>
          </a:bodyPr>
          <a:lstStyle/>
          <a:p>
            <a:pPr algn="ctr"/>
            <a:r>
              <a:rPr lang="en-US" sz="3200" dirty="0"/>
              <a:t>INAVO120:  Palbo + Fulvestrant +/- Inavolisib</a:t>
            </a:r>
          </a:p>
        </p:txBody>
      </p:sp>
      <p:sp>
        <p:nvSpPr>
          <p:cNvPr id="5" name="TextBox 4">
            <a:extLst>
              <a:ext uri="{FF2B5EF4-FFF2-40B4-BE49-F238E27FC236}">
                <a16:creationId xmlns:a16="http://schemas.microsoft.com/office/drawing/2014/main" id="{CC9C4B6F-C8C9-68AF-626B-95AEE8C0232F}"/>
              </a:ext>
            </a:extLst>
          </p:cNvPr>
          <p:cNvSpPr txBox="1"/>
          <p:nvPr/>
        </p:nvSpPr>
        <p:spPr>
          <a:xfrm>
            <a:off x="9795033" y="6169709"/>
            <a:ext cx="18530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Turner et al. NEJM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Jhaveri et al.  NEJM 2025</a:t>
            </a:r>
          </a:p>
        </p:txBody>
      </p:sp>
      <p:sp>
        <p:nvSpPr>
          <p:cNvPr id="18" name="Content Placeholder 2">
            <a:extLst>
              <a:ext uri="{FF2B5EF4-FFF2-40B4-BE49-F238E27FC236}">
                <a16:creationId xmlns:a16="http://schemas.microsoft.com/office/drawing/2014/main" id="{93D12A5A-5EB6-30CC-C0C9-3ACF640D2CBD}"/>
              </a:ext>
            </a:extLst>
          </p:cNvPr>
          <p:cNvSpPr txBox="1">
            <a:spLocks/>
          </p:cNvSpPr>
          <p:nvPr/>
        </p:nvSpPr>
        <p:spPr bwMode="auto">
          <a:xfrm>
            <a:off x="6924009" y="3005741"/>
            <a:ext cx="4724069" cy="1314010"/>
          </a:xfrm>
          <a:prstGeom prst="rect">
            <a:avLst/>
          </a:prstGeom>
          <a:noFill/>
          <a:ln>
            <a:solidFill>
              <a:schemeClr val="tx1">
                <a:lumMod val="65000"/>
              </a:schemeClr>
            </a:solidFill>
          </a:ln>
          <a:extLst>
            <a:ext uri="{909E8E84-426E-40DD-AFC4-6F175D3DCCD1}">
              <a14:hiddenFill xmlns:a14="http://schemas.microsoft.com/office/drawing/2010/main">
                <a:solidFill>
                  <a:srgbClr val="FFFFFF"/>
                </a:solidFill>
              </a14:hiddenFill>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128"/>
              </a:rPr>
              <a:t>Time to 1</a:t>
            </a:r>
            <a:r>
              <a:rPr kumimoji="0" lang="en-US" sz="1400" b="0" i="0" u="none" strike="noStrike" kern="1200" cap="none" spc="0" normalizeH="0" baseline="30000" noProof="0" dirty="0">
                <a:ln>
                  <a:noFill/>
                </a:ln>
                <a:solidFill>
                  <a:prstClr val="black"/>
                </a:solidFill>
                <a:effectLst/>
                <a:uLnTx/>
                <a:uFillTx/>
                <a:latin typeface="Aptos" panose="02110004020202020204"/>
                <a:ea typeface="MS PGothic" charset="-128"/>
              </a:rPr>
              <a:t>st</a:t>
            </a: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128"/>
              </a:rPr>
              <a:t> chemo:  35.6 vs 12.6 </a:t>
            </a:r>
            <a:r>
              <a:rPr kumimoji="0" lang="en-US" sz="1400" b="0" i="0" u="none" strike="noStrike" kern="1200" cap="none" spc="0" normalizeH="0" baseline="0" noProof="0" dirty="0" err="1">
                <a:ln>
                  <a:noFill/>
                </a:ln>
                <a:solidFill>
                  <a:prstClr val="black"/>
                </a:solidFill>
                <a:effectLst/>
                <a:uLnTx/>
                <a:uFillTx/>
                <a:latin typeface="Aptos" panose="02110004020202020204"/>
                <a:ea typeface="MS PGothic" charset="-128"/>
              </a:rPr>
              <a:t>mo</a:t>
            </a: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128"/>
              </a:rPr>
              <a:t>                                  (HR 0.43, CI 0.3-0.6)</a:t>
            </a:r>
          </a:p>
          <a:p>
            <a:pPr marL="342900" marR="0" lvl="0" indent="-3429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128"/>
              </a:rPr>
              <a:t>Subsequent therapies (including 3L+)</a:t>
            </a:r>
          </a:p>
          <a:p>
            <a:pPr marL="742950" marR="0" lvl="1"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S PGothic" charset="-128"/>
                <a:cs typeface="+mn-cs"/>
              </a:rPr>
              <a:t>Pbo</a:t>
            </a: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128"/>
                <a:cs typeface="+mn-cs"/>
              </a:rPr>
              <a:t> arm:  15% PI3Ki 2L+</a:t>
            </a:r>
          </a:p>
          <a:p>
            <a:pPr marL="742950" marR="0" lvl="1"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S PGothic" charset="-128"/>
                <a:cs typeface="+mn-cs"/>
              </a:rPr>
              <a:t>Pbo</a:t>
            </a: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128"/>
                <a:cs typeface="+mn-cs"/>
              </a:rPr>
              <a:t> arm: more ADC (T-DXd 29% vs 12% </a:t>
            </a:r>
            <a:r>
              <a:rPr kumimoji="0" lang="en-US" sz="1400" b="0" i="0" u="none" strike="noStrike" kern="1200" cap="none" spc="0" normalizeH="0" baseline="0" noProof="0" dirty="0" err="1">
                <a:ln>
                  <a:noFill/>
                </a:ln>
                <a:solidFill>
                  <a:prstClr val="black"/>
                </a:solidFill>
                <a:effectLst/>
                <a:uLnTx/>
                <a:uFillTx/>
                <a:latin typeface="Aptos" panose="02110004020202020204"/>
                <a:ea typeface="MS PGothic" charset="-128"/>
                <a:cs typeface="+mn-cs"/>
              </a:rPr>
              <a:t>inavo</a:t>
            </a:r>
            <a:r>
              <a:rPr kumimoji="0" lang="en-US" sz="1400" b="0" i="0" u="none" strike="noStrike" kern="1200" cap="none" spc="0" normalizeH="0" baseline="0" noProof="0" dirty="0">
                <a:ln>
                  <a:noFill/>
                </a:ln>
                <a:solidFill>
                  <a:prstClr val="black"/>
                </a:solidFill>
                <a:effectLst/>
                <a:uLnTx/>
                <a:uFillTx/>
                <a:latin typeface="Aptos" panose="02110004020202020204"/>
                <a:ea typeface="MS PGothic" charset="-128"/>
                <a:cs typeface="+mn-cs"/>
              </a:rPr>
              <a:t>)</a:t>
            </a:r>
          </a:p>
        </p:txBody>
      </p:sp>
      <p:grpSp>
        <p:nvGrpSpPr>
          <p:cNvPr id="4" name="Group 3">
            <a:extLst>
              <a:ext uri="{FF2B5EF4-FFF2-40B4-BE49-F238E27FC236}">
                <a16:creationId xmlns:a16="http://schemas.microsoft.com/office/drawing/2014/main" id="{CB8793A7-D3B2-88F7-8300-E40A30DD7A5E}"/>
              </a:ext>
            </a:extLst>
          </p:cNvPr>
          <p:cNvGrpSpPr/>
          <p:nvPr/>
        </p:nvGrpSpPr>
        <p:grpSpPr>
          <a:xfrm>
            <a:off x="436418" y="3662746"/>
            <a:ext cx="6390375" cy="2773956"/>
            <a:chOff x="436418" y="3662746"/>
            <a:chExt cx="6390375" cy="2773956"/>
          </a:xfrm>
        </p:grpSpPr>
        <p:pic>
          <p:nvPicPr>
            <p:cNvPr id="17" name="Picture 16">
              <a:extLst>
                <a:ext uri="{FF2B5EF4-FFF2-40B4-BE49-F238E27FC236}">
                  <a16:creationId xmlns:a16="http://schemas.microsoft.com/office/drawing/2014/main" id="{B2B2241F-63E6-D302-C461-304CB6B2E5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90670"/>
            <a:stretch>
              <a:fillRect/>
            </a:stretch>
          </p:blipFill>
          <p:spPr>
            <a:xfrm>
              <a:off x="436418" y="3662746"/>
              <a:ext cx="6342503" cy="279667"/>
            </a:xfrm>
            <a:prstGeom prst="rect">
              <a:avLst/>
            </a:prstGeom>
          </p:spPr>
        </p:pic>
        <p:pic>
          <p:nvPicPr>
            <p:cNvPr id="1028" name="Picture 4">
              <a:extLst>
                <a:ext uri="{FF2B5EF4-FFF2-40B4-BE49-F238E27FC236}">
                  <a16:creationId xmlns:a16="http://schemas.microsoft.com/office/drawing/2014/main" id="{244F8410-1A0A-3733-232C-81C8B83AFA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5" t="2623" r="1284" b="67213"/>
            <a:stretch>
              <a:fillRect/>
            </a:stretch>
          </p:blipFill>
          <p:spPr bwMode="auto">
            <a:xfrm>
              <a:off x="436418" y="3966473"/>
              <a:ext cx="6390375" cy="24702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61B7908-678D-13D4-77CE-160A0B161070}"/>
                </a:ext>
              </a:extLst>
            </p:cNvPr>
            <p:cNvSpPr/>
            <p:nvPr/>
          </p:nvSpPr>
          <p:spPr>
            <a:xfrm>
              <a:off x="3631605" y="4181640"/>
              <a:ext cx="1004341" cy="46469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rPr>
                <a:t>34 vs 27mos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rPr>
                <a:t>∆ 7 </a:t>
              </a:r>
              <a:r>
                <a:rPr kumimoji="0" lang="en-US" sz="1200" b="1" i="0" u="none" strike="noStrike" kern="1200" cap="none" spc="0" normalizeH="0" baseline="0" noProof="0" dirty="0" err="1">
                  <a:ln>
                    <a:noFill/>
                  </a:ln>
                  <a:solidFill>
                    <a:srgbClr val="C00000"/>
                  </a:solidFill>
                  <a:effectLst/>
                  <a:uLnTx/>
                  <a:uFillTx/>
                  <a:latin typeface="Aptos" panose="02110004020202020204"/>
                  <a:ea typeface="+mn-ea"/>
                  <a:cs typeface="+mn-cs"/>
                </a:rPr>
                <a:t>mos</a:t>
              </a:r>
              <a:endPar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endParaRPr>
            </a:p>
          </p:txBody>
        </p:sp>
      </p:grpSp>
      <p:grpSp>
        <p:nvGrpSpPr>
          <p:cNvPr id="7" name="Group 6">
            <a:extLst>
              <a:ext uri="{FF2B5EF4-FFF2-40B4-BE49-F238E27FC236}">
                <a16:creationId xmlns:a16="http://schemas.microsoft.com/office/drawing/2014/main" id="{50A443CD-DE14-4D11-FA4B-F59280371D3F}"/>
              </a:ext>
            </a:extLst>
          </p:cNvPr>
          <p:cNvGrpSpPr/>
          <p:nvPr/>
        </p:nvGrpSpPr>
        <p:grpSpPr>
          <a:xfrm>
            <a:off x="436418" y="767262"/>
            <a:ext cx="6342503" cy="2727636"/>
            <a:chOff x="436418" y="767262"/>
            <a:chExt cx="6342503" cy="2727636"/>
          </a:xfrm>
        </p:grpSpPr>
        <p:pic>
          <p:nvPicPr>
            <p:cNvPr id="1030" name="Picture 6">
              <a:extLst>
                <a:ext uri="{FF2B5EF4-FFF2-40B4-BE49-F238E27FC236}">
                  <a16:creationId xmlns:a16="http://schemas.microsoft.com/office/drawing/2014/main" id="{20B80C75-00C7-4897-4C85-482589011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18" y="1024008"/>
              <a:ext cx="6254593" cy="24708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45F0F4E-D86D-A11E-2A21-081AD64C137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b="92112"/>
            <a:stretch>
              <a:fillRect/>
            </a:stretch>
          </p:blipFill>
          <p:spPr>
            <a:xfrm>
              <a:off x="436418" y="767262"/>
              <a:ext cx="6342503" cy="215167"/>
            </a:xfrm>
            <a:prstGeom prst="rect">
              <a:avLst/>
            </a:prstGeom>
          </p:spPr>
        </p:pic>
        <p:sp>
          <p:nvSpPr>
            <p:cNvPr id="6" name="Rectangle 5">
              <a:extLst>
                <a:ext uri="{FF2B5EF4-FFF2-40B4-BE49-F238E27FC236}">
                  <a16:creationId xmlns:a16="http://schemas.microsoft.com/office/drawing/2014/main" id="{576669A8-68A4-9340-28FE-2D8A113E53D3}"/>
                </a:ext>
              </a:extLst>
            </p:cNvPr>
            <p:cNvSpPr/>
            <p:nvPr/>
          </p:nvSpPr>
          <p:spPr>
            <a:xfrm>
              <a:off x="3607669" y="1197596"/>
              <a:ext cx="1147759" cy="46469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rPr>
                <a:t>17.2 vs 7.3 </a:t>
              </a:r>
              <a:r>
                <a:rPr kumimoji="0" lang="en-US" sz="1200" b="1" i="0" u="none" strike="noStrike" kern="1200" cap="none" spc="0" normalizeH="0" baseline="0" noProof="0" dirty="0" err="1">
                  <a:ln>
                    <a:noFill/>
                  </a:ln>
                  <a:solidFill>
                    <a:srgbClr val="C00000"/>
                  </a:solidFill>
                  <a:effectLst/>
                  <a:uLnTx/>
                  <a:uFillTx/>
                  <a:latin typeface="Aptos" panose="02110004020202020204"/>
                  <a:ea typeface="+mn-ea"/>
                  <a:cs typeface="+mn-cs"/>
                </a:rPr>
                <a:t>mos</a:t>
              </a:r>
              <a:endPar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rPr>
                <a:t>∆ 9.9 </a:t>
              </a:r>
              <a:r>
                <a:rPr kumimoji="0" lang="en-US" sz="1200" b="1" i="0" u="none" strike="noStrike" kern="1200" cap="none" spc="0" normalizeH="0" baseline="0" noProof="0" dirty="0" err="1">
                  <a:ln>
                    <a:noFill/>
                  </a:ln>
                  <a:solidFill>
                    <a:srgbClr val="C00000"/>
                  </a:solidFill>
                  <a:effectLst/>
                  <a:uLnTx/>
                  <a:uFillTx/>
                  <a:latin typeface="Aptos" panose="02110004020202020204"/>
                  <a:ea typeface="+mn-ea"/>
                  <a:cs typeface="+mn-cs"/>
                </a:rPr>
                <a:t>mos</a:t>
              </a:r>
              <a:endPar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95354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7383B-5EC9-E6F8-DF3B-08E5412DA9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E9DAC-9649-FADD-0B50-F6F04AEC72A6}"/>
              </a:ext>
            </a:extLst>
          </p:cNvPr>
          <p:cNvSpPr>
            <a:spLocks noGrp="1"/>
          </p:cNvSpPr>
          <p:nvPr>
            <p:ph type="title"/>
          </p:nvPr>
        </p:nvSpPr>
        <p:spPr>
          <a:xfrm>
            <a:off x="838200" y="231669"/>
            <a:ext cx="10515600" cy="519135"/>
          </a:xfrm>
        </p:spPr>
        <p:txBody>
          <a:bodyPr>
            <a:normAutofit fontScale="90000"/>
          </a:bodyPr>
          <a:lstStyle/>
          <a:p>
            <a:pPr algn="ctr"/>
            <a:r>
              <a:rPr lang="en-US" sz="3600" dirty="0"/>
              <a:t>Ember 3 Trial: Imlunestrant (oral SERD) vs SOC ET</a:t>
            </a:r>
          </a:p>
        </p:txBody>
      </p:sp>
      <p:sp>
        <p:nvSpPr>
          <p:cNvPr id="4" name="TextBox 3">
            <a:extLst>
              <a:ext uri="{FF2B5EF4-FFF2-40B4-BE49-F238E27FC236}">
                <a16:creationId xmlns:a16="http://schemas.microsoft.com/office/drawing/2014/main" id="{3995311A-5FEC-8680-22A4-4004AFFAD8F7}"/>
              </a:ext>
            </a:extLst>
          </p:cNvPr>
          <p:cNvSpPr txBox="1"/>
          <p:nvPr/>
        </p:nvSpPr>
        <p:spPr>
          <a:xfrm>
            <a:off x="240974" y="6502835"/>
            <a:ext cx="24918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Jhaveri K, et al. NEJM 2025;392:12. </a:t>
            </a:r>
          </a:p>
        </p:txBody>
      </p:sp>
      <p:pic>
        <p:nvPicPr>
          <p:cNvPr id="12" name="Picture 11">
            <a:extLst>
              <a:ext uri="{FF2B5EF4-FFF2-40B4-BE49-F238E27FC236}">
                <a16:creationId xmlns:a16="http://schemas.microsoft.com/office/drawing/2014/main" id="{FCC2A244-9FA5-B86A-0F11-2AC40CF61FFB}"/>
              </a:ext>
            </a:extLst>
          </p:cNvPr>
          <p:cNvPicPr>
            <a:picLocks noChangeAspect="1"/>
          </p:cNvPicPr>
          <p:nvPr/>
        </p:nvPicPr>
        <p:blipFill>
          <a:blip r:embed="rId2"/>
          <a:stretch>
            <a:fillRect/>
          </a:stretch>
        </p:blipFill>
        <p:spPr>
          <a:xfrm>
            <a:off x="603505" y="904307"/>
            <a:ext cx="10984989" cy="5445025"/>
          </a:xfrm>
          <a:prstGeom prst="rect">
            <a:avLst/>
          </a:prstGeom>
        </p:spPr>
      </p:pic>
    </p:spTree>
    <p:extLst>
      <p:ext uri="{BB962C8B-B14F-4D97-AF65-F5344CB8AC3E}">
        <p14:creationId xmlns:p14="http://schemas.microsoft.com/office/powerpoint/2010/main" val="8614639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ACC53-DC5B-71C9-BAF5-7E339C58A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6F798-9809-82C0-7031-C8631661FC3B}"/>
              </a:ext>
            </a:extLst>
          </p:cNvPr>
          <p:cNvSpPr>
            <a:spLocks noGrp="1"/>
          </p:cNvSpPr>
          <p:nvPr>
            <p:ph type="title"/>
          </p:nvPr>
        </p:nvSpPr>
        <p:spPr>
          <a:xfrm>
            <a:off x="838200" y="231669"/>
            <a:ext cx="10515600" cy="684357"/>
          </a:xfrm>
        </p:spPr>
        <p:txBody>
          <a:bodyPr>
            <a:normAutofit/>
          </a:bodyPr>
          <a:lstStyle/>
          <a:p>
            <a:pPr algn="ctr"/>
            <a:r>
              <a:rPr lang="en-US" sz="3600" dirty="0"/>
              <a:t>EMBER-3: Imlunestrant +/- Abemaciclib</a:t>
            </a:r>
          </a:p>
        </p:txBody>
      </p:sp>
      <p:sp>
        <p:nvSpPr>
          <p:cNvPr id="4" name="TextBox 3">
            <a:extLst>
              <a:ext uri="{FF2B5EF4-FFF2-40B4-BE49-F238E27FC236}">
                <a16:creationId xmlns:a16="http://schemas.microsoft.com/office/drawing/2014/main" id="{3A3A51B1-6383-4E02-874F-BAD1869EDA2C}"/>
              </a:ext>
            </a:extLst>
          </p:cNvPr>
          <p:cNvSpPr txBox="1"/>
          <p:nvPr/>
        </p:nvSpPr>
        <p:spPr>
          <a:xfrm>
            <a:off x="897466" y="6349332"/>
            <a:ext cx="24918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Jhaveri K, et al. NEJM 2025;392:12. </a:t>
            </a:r>
          </a:p>
        </p:txBody>
      </p:sp>
      <p:pic>
        <p:nvPicPr>
          <p:cNvPr id="15" name="Picture 14">
            <a:extLst>
              <a:ext uri="{FF2B5EF4-FFF2-40B4-BE49-F238E27FC236}">
                <a16:creationId xmlns:a16="http://schemas.microsoft.com/office/drawing/2014/main" id="{1ED83277-C882-11DD-B1AB-9FC8A3B170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71490" r="58463"/>
          <a:stretch>
            <a:fillRect/>
          </a:stretch>
        </p:blipFill>
        <p:spPr>
          <a:xfrm>
            <a:off x="634632" y="4809343"/>
            <a:ext cx="4536975" cy="1510441"/>
          </a:xfrm>
          <a:prstGeom prst="rect">
            <a:avLst/>
          </a:prstGeom>
        </p:spPr>
      </p:pic>
      <p:pic>
        <p:nvPicPr>
          <p:cNvPr id="2050" name="Picture 2">
            <a:extLst>
              <a:ext uri="{FF2B5EF4-FFF2-40B4-BE49-F238E27FC236}">
                <a16:creationId xmlns:a16="http://schemas.microsoft.com/office/drawing/2014/main" id="{23C7E14F-B5C3-07B5-C170-812390375D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70"/>
          <a:stretch>
            <a:fillRect/>
          </a:stretch>
        </p:blipFill>
        <p:spPr bwMode="auto">
          <a:xfrm>
            <a:off x="634632" y="1021829"/>
            <a:ext cx="6929437" cy="34242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826CF54-2748-2692-D20B-7738627852D1}"/>
              </a:ext>
            </a:extLst>
          </p:cNvPr>
          <p:cNvSpPr/>
          <p:nvPr/>
        </p:nvSpPr>
        <p:spPr>
          <a:xfrm>
            <a:off x="3092045" y="1420637"/>
            <a:ext cx="1345044" cy="78024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ptos" panose="02110004020202020204"/>
                <a:ea typeface="+mn-ea"/>
                <a:cs typeface="+mn-cs"/>
              </a:rPr>
              <a:t>mPFS</a:t>
            </a:r>
            <a:r>
              <a:rPr kumimoji="0" lang="en-US" sz="1100" b="1" i="0" u="none" strike="noStrike" kern="1200" cap="none" spc="0" normalizeH="0" baseline="0" noProof="0" dirty="0">
                <a:ln>
                  <a:noFill/>
                </a:ln>
                <a:solidFill>
                  <a:srgbClr val="C00000"/>
                </a:solidFill>
                <a:effectLst/>
                <a:uLnTx/>
                <a:uFillTx/>
                <a:latin typeface="Aptos" panose="02110004020202020204"/>
                <a:ea typeface="+mn-ea"/>
                <a:cs typeface="+mn-cs"/>
              </a:rPr>
              <a:t> 9.4 vs 5.5 </a:t>
            </a:r>
            <a:r>
              <a:rPr kumimoji="0" lang="en-US" sz="1100" b="1" i="0" u="none" strike="noStrike" kern="1200" cap="none" spc="0" normalizeH="0" baseline="0" noProof="0" dirty="0" err="1">
                <a:ln>
                  <a:noFill/>
                </a:ln>
                <a:solidFill>
                  <a:srgbClr val="C00000"/>
                </a:solidFill>
                <a:effectLst/>
                <a:uLnTx/>
                <a:uFillTx/>
                <a:latin typeface="Aptos" panose="02110004020202020204"/>
                <a:ea typeface="+mn-ea"/>
                <a:cs typeface="+mn-cs"/>
              </a:rPr>
              <a:t>mos</a:t>
            </a:r>
            <a:r>
              <a:rPr kumimoji="0" lang="en-US" sz="1100" b="1" i="0" u="none" strike="noStrike" kern="1200" cap="none" spc="0" normalizeH="0" baseline="0" noProof="0" dirty="0">
                <a:ln>
                  <a:noFill/>
                </a:ln>
                <a:solidFill>
                  <a:srgbClr val="C00000"/>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0000"/>
                </a:solidFill>
                <a:effectLst/>
                <a:uLnTx/>
                <a:uFillTx/>
                <a:latin typeface="Aptos" panose="02110004020202020204"/>
                <a:ea typeface="+mn-ea"/>
                <a:cs typeface="+mn-cs"/>
              </a:rPr>
              <a:t>(∆ 3.9 </a:t>
            </a:r>
            <a:r>
              <a:rPr kumimoji="0" lang="en-US" sz="1100" b="1" i="0" u="none" strike="noStrike" kern="1200" cap="none" spc="0" normalizeH="0" baseline="0" noProof="0" dirty="0" err="1">
                <a:ln>
                  <a:noFill/>
                </a:ln>
                <a:solidFill>
                  <a:srgbClr val="C00000"/>
                </a:solidFill>
                <a:effectLst/>
                <a:uLnTx/>
                <a:uFillTx/>
                <a:latin typeface="Aptos" panose="02110004020202020204"/>
                <a:ea typeface="+mn-ea"/>
                <a:cs typeface="+mn-cs"/>
              </a:rPr>
              <a:t>mos</a:t>
            </a:r>
            <a:r>
              <a:rPr kumimoji="0" lang="en-US" sz="1100" b="1" i="0" u="none" strike="noStrike" kern="1200" cap="none" spc="0" normalizeH="0" baseline="0" noProof="0" dirty="0">
                <a:ln>
                  <a:noFill/>
                </a:ln>
                <a:solidFill>
                  <a:srgbClr val="C00000"/>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C00000"/>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00000"/>
                </a:solidFill>
                <a:effectLst/>
                <a:uLnTx/>
                <a:uFillTx/>
                <a:latin typeface="Aptos" panose="02110004020202020204"/>
                <a:ea typeface="+mn-ea"/>
                <a:cs typeface="+mn-cs"/>
              </a:rPr>
              <a:t>HR = 0.57 (0.44-0.73)</a:t>
            </a:r>
          </a:p>
        </p:txBody>
      </p:sp>
      <p:sp>
        <p:nvSpPr>
          <p:cNvPr id="8" name="Rectangle 7">
            <a:extLst>
              <a:ext uri="{FF2B5EF4-FFF2-40B4-BE49-F238E27FC236}">
                <a16:creationId xmlns:a16="http://schemas.microsoft.com/office/drawing/2014/main" id="{EEC5D8A3-B528-28CA-52E2-15624BA43B5F}"/>
              </a:ext>
            </a:extLst>
          </p:cNvPr>
          <p:cNvSpPr/>
          <p:nvPr/>
        </p:nvSpPr>
        <p:spPr>
          <a:xfrm>
            <a:off x="838200" y="1036819"/>
            <a:ext cx="5257800" cy="207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PFS </a:t>
            </a:r>
            <a:r>
              <a:rPr kumimoji="0" lang="en-US" sz="1200" b="1" i="0" u="none" strike="noStrike" kern="1200" cap="none" spc="0" normalizeH="0" baseline="0" noProof="0" dirty="0" err="1">
                <a:ln>
                  <a:noFill/>
                </a:ln>
                <a:solidFill>
                  <a:srgbClr val="0E2841"/>
                </a:solidFill>
                <a:effectLst/>
                <a:uLnTx/>
                <a:uFillTx/>
                <a:latin typeface="Aptos" panose="02110004020202020204"/>
                <a:ea typeface="+mn-ea"/>
                <a:cs typeface="+mn-cs"/>
              </a:rPr>
              <a:t>Imlu</a:t>
            </a: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 + </a:t>
            </a:r>
            <a:r>
              <a:rPr kumimoji="0" lang="en-US" sz="1200" b="1" i="0" u="none" strike="noStrike" kern="1200" cap="none" spc="0" normalizeH="0" baseline="0" noProof="0" dirty="0" err="1">
                <a:ln>
                  <a:noFill/>
                </a:ln>
                <a:solidFill>
                  <a:srgbClr val="0E2841"/>
                </a:solidFill>
                <a:effectLst/>
                <a:uLnTx/>
                <a:uFillTx/>
                <a:latin typeface="Aptos" panose="02110004020202020204"/>
                <a:ea typeface="+mn-ea"/>
                <a:cs typeface="+mn-cs"/>
              </a:rPr>
              <a:t>Abema</a:t>
            </a: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 vs </a:t>
            </a:r>
            <a:r>
              <a:rPr kumimoji="0" lang="en-US" sz="1200" b="1" i="0" u="none" strike="noStrike" kern="1200" cap="none" spc="0" normalizeH="0" baseline="0" noProof="0" dirty="0" err="1">
                <a:ln>
                  <a:noFill/>
                </a:ln>
                <a:solidFill>
                  <a:srgbClr val="0E2841"/>
                </a:solidFill>
                <a:effectLst/>
                <a:uLnTx/>
                <a:uFillTx/>
                <a:latin typeface="Aptos" panose="02110004020202020204"/>
                <a:ea typeface="+mn-ea"/>
                <a:cs typeface="+mn-cs"/>
              </a:rPr>
              <a:t>Imlu</a:t>
            </a: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 Alone:</a:t>
            </a:r>
            <a:r>
              <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rPr>
              <a:t> Overall Population</a:t>
            </a:r>
          </a:p>
        </p:txBody>
      </p:sp>
      <p:pic>
        <p:nvPicPr>
          <p:cNvPr id="5" name="Picture 2">
            <a:extLst>
              <a:ext uri="{FF2B5EF4-FFF2-40B4-BE49-F238E27FC236}">
                <a16:creationId xmlns:a16="http://schemas.microsoft.com/office/drawing/2014/main" id="{663ED9AD-6BF1-EDF7-4A65-7CEFF1B1D9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9624"/>
          <a:stretch>
            <a:fillRect/>
          </a:stretch>
        </p:blipFill>
        <p:spPr bwMode="auto">
          <a:xfrm>
            <a:off x="5315730" y="3237442"/>
            <a:ext cx="6241637" cy="31118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6BCD750-8BE3-C83E-61E9-E34A72DE3CD9}"/>
              </a:ext>
            </a:extLst>
          </p:cNvPr>
          <p:cNvSpPr/>
          <p:nvPr/>
        </p:nvSpPr>
        <p:spPr>
          <a:xfrm>
            <a:off x="5472658" y="3252432"/>
            <a:ext cx="5650043" cy="237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PFS </a:t>
            </a:r>
            <a:r>
              <a:rPr kumimoji="0" lang="en-US" sz="1200" b="1" i="0" u="none" strike="noStrike" kern="1200" cap="none" spc="0" normalizeH="0" baseline="0" noProof="0" dirty="0" err="1">
                <a:ln>
                  <a:noFill/>
                </a:ln>
                <a:solidFill>
                  <a:srgbClr val="0E2841"/>
                </a:solidFill>
                <a:effectLst/>
                <a:uLnTx/>
                <a:uFillTx/>
                <a:latin typeface="Aptos" panose="02110004020202020204"/>
                <a:ea typeface="+mn-ea"/>
                <a:cs typeface="+mn-cs"/>
              </a:rPr>
              <a:t>Imlu</a:t>
            </a: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 + </a:t>
            </a:r>
            <a:r>
              <a:rPr kumimoji="0" lang="en-US" sz="1200" b="1" i="0" u="none" strike="noStrike" kern="1200" cap="none" spc="0" normalizeH="0" baseline="0" noProof="0" dirty="0" err="1">
                <a:ln>
                  <a:noFill/>
                </a:ln>
                <a:solidFill>
                  <a:srgbClr val="0E2841"/>
                </a:solidFill>
                <a:effectLst/>
                <a:uLnTx/>
                <a:uFillTx/>
                <a:latin typeface="Aptos" panose="02110004020202020204"/>
                <a:ea typeface="+mn-ea"/>
                <a:cs typeface="+mn-cs"/>
              </a:rPr>
              <a:t>Abema</a:t>
            </a: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 vs </a:t>
            </a:r>
            <a:r>
              <a:rPr kumimoji="0" lang="en-US" sz="1200" b="1" i="0" u="none" strike="noStrike" kern="1200" cap="none" spc="0" normalizeH="0" baseline="0" noProof="0" dirty="0" err="1">
                <a:ln>
                  <a:noFill/>
                </a:ln>
                <a:solidFill>
                  <a:srgbClr val="0E2841"/>
                </a:solidFill>
                <a:effectLst/>
                <a:uLnTx/>
                <a:uFillTx/>
                <a:latin typeface="Aptos" panose="02110004020202020204"/>
                <a:ea typeface="+mn-ea"/>
                <a:cs typeface="+mn-cs"/>
              </a:rPr>
              <a:t>Imlu</a:t>
            </a: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 Alone:</a:t>
            </a:r>
            <a:r>
              <a:rPr kumimoji="0" lang="en-US" sz="1200" b="1" i="0" u="none" strike="noStrike" kern="1200" cap="none" spc="0" normalizeH="0" baseline="0" noProof="0" dirty="0">
                <a:ln>
                  <a:noFill/>
                </a:ln>
                <a:solidFill>
                  <a:srgbClr val="C00000"/>
                </a:solidFill>
                <a:effectLst/>
                <a:uLnTx/>
                <a:uFillTx/>
                <a:latin typeface="Aptos" panose="02110004020202020204"/>
                <a:ea typeface="+mn-ea"/>
                <a:cs typeface="+mn-cs"/>
              </a:rPr>
              <a:t> Prior CDK4/6i</a:t>
            </a:r>
          </a:p>
        </p:txBody>
      </p:sp>
      <p:sp>
        <p:nvSpPr>
          <p:cNvPr id="10" name="Rectangle 9">
            <a:extLst>
              <a:ext uri="{FF2B5EF4-FFF2-40B4-BE49-F238E27FC236}">
                <a16:creationId xmlns:a16="http://schemas.microsoft.com/office/drawing/2014/main" id="{67141404-CD59-046D-0808-BF4044115DFC}"/>
              </a:ext>
            </a:extLst>
          </p:cNvPr>
          <p:cNvSpPr/>
          <p:nvPr/>
        </p:nvSpPr>
        <p:spPr>
          <a:xfrm>
            <a:off x="7474129" y="3595579"/>
            <a:ext cx="1345044" cy="78024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ptos" panose="02110004020202020204"/>
                <a:ea typeface="+mn-ea"/>
                <a:cs typeface="+mn-cs"/>
              </a:rPr>
              <a:t>mPFS</a:t>
            </a:r>
            <a:r>
              <a:rPr kumimoji="0" lang="en-US" sz="1100" b="1" i="0" u="none" strike="noStrike" kern="1200" cap="none" spc="0" normalizeH="0" baseline="0" noProof="0" dirty="0">
                <a:ln>
                  <a:noFill/>
                </a:ln>
                <a:solidFill>
                  <a:srgbClr val="C00000"/>
                </a:solidFill>
                <a:effectLst/>
                <a:uLnTx/>
                <a:uFillTx/>
                <a:latin typeface="Aptos" panose="02110004020202020204"/>
                <a:ea typeface="+mn-ea"/>
                <a:cs typeface="+mn-cs"/>
              </a:rPr>
              <a:t> 9.1 vs 3.7 </a:t>
            </a:r>
            <a:r>
              <a:rPr kumimoji="0" lang="en-US" sz="1100" b="1" i="0" u="none" strike="noStrike" kern="1200" cap="none" spc="0" normalizeH="0" baseline="0" noProof="0" dirty="0" err="1">
                <a:ln>
                  <a:noFill/>
                </a:ln>
                <a:solidFill>
                  <a:srgbClr val="C00000"/>
                </a:solidFill>
                <a:effectLst/>
                <a:uLnTx/>
                <a:uFillTx/>
                <a:latin typeface="Aptos" panose="02110004020202020204"/>
                <a:ea typeface="+mn-ea"/>
                <a:cs typeface="+mn-cs"/>
              </a:rPr>
              <a:t>mos</a:t>
            </a:r>
            <a:r>
              <a:rPr kumimoji="0" lang="en-US" sz="1100" b="1" i="0" u="none" strike="noStrike" kern="1200" cap="none" spc="0" normalizeH="0" baseline="0" noProof="0" dirty="0">
                <a:ln>
                  <a:noFill/>
                </a:ln>
                <a:solidFill>
                  <a:srgbClr val="C00000"/>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00000"/>
                </a:solidFill>
                <a:effectLst/>
                <a:uLnTx/>
                <a:uFillTx/>
                <a:latin typeface="Aptos" panose="02110004020202020204"/>
                <a:ea typeface="+mn-ea"/>
                <a:cs typeface="+mn-cs"/>
              </a:rPr>
              <a:t>(∆ 5.4 </a:t>
            </a:r>
            <a:r>
              <a:rPr kumimoji="0" lang="en-US" sz="1100" b="1" i="0" u="none" strike="noStrike" kern="1200" cap="none" spc="0" normalizeH="0" baseline="0" noProof="0" dirty="0" err="1">
                <a:ln>
                  <a:noFill/>
                </a:ln>
                <a:solidFill>
                  <a:srgbClr val="C00000"/>
                </a:solidFill>
                <a:effectLst/>
                <a:uLnTx/>
                <a:uFillTx/>
                <a:latin typeface="Aptos" panose="02110004020202020204"/>
                <a:ea typeface="+mn-ea"/>
                <a:cs typeface="+mn-cs"/>
              </a:rPr>
              <a:t>mos</a:t>
            </a:r>
            <a:r>
              <a:rPr kumimoji="0" lang="en-US" sz="1100" b="1" i="0" u="none" strike="noStrike" kern="1200" cap="none" spc="0" normalizeH="0" baseline="0" noProof="0" dirty="0">
                <a:ln>
                  <a:noFill/>
                </a:ln>
                <a:solidFill>
                  <a:srgbClr val="C00000"/>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C00000"/>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00000"/>
                </a:solidFill>
                <a:effectLst/>
                <a:uLnTx/>
                <a:uFillTx/>
                <a:latin typeface="Aptos" panose="02110004020202020204"/>
                <a:ea typeface="+mn-ea"/>
                <a:cs typeface="+mn-cs"/>
              </a:rPr>
              <a:t>HR = 0.51 (0.38-0.68)</a:t>
            </a:r>
          </a:p>
        </p:txBody>
      </p:sp>
    </p:spTree>
    <p:extLst>
      <p:ext uri="{BB962C8B-B14F-4D97-AF65-F5344CB8AC3E}">
        <p14:creationId xmlns:p14="http://schemas.microsoft.com/office/powerpoint/2010/main" val="42338078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EDF90-106F-89D4-80BC-2DF2CFCAEB63}"/>
              </a:ext>
            </a:extLst>
          </p:cNvPr>
          <p:cNvSpPr>
            <a:spLocks noGrp="1"/>
          </p:cNvSpPr>
          <p:nvPr>
            <p:ph type="title"/>
          </p:nvPr>
        </p:nvSpPr>
        <p:spPr>
          <a:xfrm>
            <a:off x="838199" y="396299"/>
            <a:ext cx="10515600" cy="580448"/>
          </a:xfrm>
        </p:spPr>
        <p:txBody>
          <a:bodyPr>
            <a:normAutofit fontScale="90000"/>
          </a:bodyPr>
          <a:lstStyle/>
          <a:p>
            <a:pPr algn="ctr"/>
            <a:r>
              <a:rPr lang="en-US" sz="3600" dirty="0"/>
              <a:t>VIKTORIA-1: Randomized Phase 3 Trial of ET + CDK4/6i </a:t>
            </a:r>
            <a:br>
              <a:rPr lang="en-US" sz="3600" dirty="0"/>
            </a:br>
            <a:r>
              <a:rPr lang="en-US" sz="3600" dirty="0"/>
              <a:t>+/- Gedatolisib (pan PI3K and mTORC1/2 Inhibitor)</a:t>
            </a:r>
          </a:p>
        </p:txBody>
      </p:sp>
      <p:sp>
        <p:nvSpPr>
          <p:cNvPr id="4" name="TextBox 3">
            <a:extLst>
              <a:ext uri="{FF2B5EF4-FFF2-40B4-BE49-F238E27FC236}">
                <a16:creationId xmlns:a16="http://schemas.microsoft.com/office/drawing/2014/main" id="{466D4888-A14E-1A08-AE9A-5FF404DC498C}"/>
              </a:ext>
            </a:extLst>
          </p:cNvPr>
          <p:cNvSpPr txBox="1"/>
          <p:nvPr/>
        </p:nvSpPr>
        <p:spPr>
          <a:xfrm>
            <a:off x="897466" y="6349332"/>
            <a:ext cx="167699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Hurvitz et al, JCO 2026</a:t>
            </a:r>
          </a:p>
        </p:txBody>
      </p:sp>
      <p:pic>
        <p:nvPicPr>
          <p:cNvPr id="13" name="Picture 12">
            <a:extLst>
              <a:ext uri="{FF2B5EF4-FFF2-40B4-BE49-F238E27FC236}">
                <a16:creationId xmlns:a16="http://schemas.microsoft.com/office/drawing/2014/main" id="{5C8C69D9-6FCB-5AD0-CDA9-A227841DD6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4145" y="1603685"/>
            <a:ext cx="11223709" cy="2694666"/>
          </a:xfrm>
          <a:prstGeom prst="rect">
            <a:avLst/>
          </a:prstGeom>
        </p:spPr>
      </p:pic>
      <p:sp>
        <p:nvSpPr>
          <p:cNvPr id="14" name="Content Placeholder 12">
            <a:extLst>
              <a:ext uri="{FF2B5EF4-FFF2-40B4-BE49-F238E27FC236}">
                <a16:creationId xmlns:a16="http://schemas.microsoft.com/office/drawing/2014/main" id="{44A85911-0D2D-32EC-2831-D909B61F5643}"/>
              </a:ext>
            </a:extLst>
          </p:cNvPr>
          <p:cNvSpPr>
            <a:spLocks noGrp="1"/>
          </p:cNvSpPr>
          <p:nvPr>
            <p:ph idx="1"/>
          </p:nvPr>
        </p:nvSpPr>
        <p:spPr>
          <a:xfrm>
            <a:off x="587244" y="4462658"/>
            <a:ext cx="11017509" cy="1886674"/>
          </a:xfrm>
        </p:spPr>
        <p:txBody>
          <a:bodyPr>
            <a:normAutofit/>
          </a:bodyPr>
          <a:lstStyle/>
          <a:p>
            <a:r>
              <a:rPr lang="en-US" sz="2000" dirty="0"/>
              <a:t>Gedatolisib triplet: </a:t>
            </a:r>
          </a:p>
          <a:p>
            <a:pPr lvl="1"/>
            <a:r>
              <a:rPr lang="en-US" sz="2000" dirty="0"/>
              <a:t>mPFS (BICR) </a:t>
            </a:r>
            <a:r>
              <a:rPr lang="en-US" sz="2000" dirty="0">
                <a:solidFill>
                  <a:srgbClr val="C00000"/>
                </a:solidFill>
              </a:rPr>
              <a:t>9.3 </a:t>
            </a:r>
            <a:r>
              <a:rPr lang="en-US" sz="2000" dirty="0" err="1">
                <a:solidFill>
                  <a:srgbClr val="C00000"/>
                </a:solidFill>
              </a:rPr>
              <a:t>mo</a:t>
            </a:r>
            <a:r>
              <a:rPr lang="en-US" sz="2000" dirty="0">
                <a:solidFill>
                  <a:srgbClr val="C00000"/>
                </a:solidFill>
              </a:rPr>
              <a:t> triplet vs 2.0 </a:t>
            </a:r>
            <a:r>
              <a:rPr lang="en-US" sz="2000" dirty="0" err="1">
                <a:solidFill>
                  <a:srgbClr val="C00000"/>
                </a:solidFill>
              </a:rPr>
              <a:t>mo</a:t>
            </a:r>
            <a:r>
              <a:rPr lang="en-US" sz="2000" dirty="0">
                <a:solidFill>
                  <a:srgbClr val="C00000"/>
                </a:solidFill>
              </a:rPr>
              <a:t> </a:t>
            </a:r>
            <a:r>
              <a:rPr lang="en-US" sz="2000" dirty="0" err="1">
                <a:solidFill>
                  <a:srgbClr val="C00000"/>
                </a:solidFill>
              </a:rPr>
              <a:t>fulv</a:t>
            </a:r>
            <a:r>
              <a:rPr lang="en-US" sz="2000" dirty="0">
                <a:solidFill>
                  <a:srgbClr val="C00000"/>
                </a:solidFill>
              </a:rPr>
              <a:t> alone </a:t>
            </a:r>
            <a:r>
              <a:rPr lang="en-US" sz="2000" dirty="0"/>
              <a:t>(HR, 0.24; 95% CI, 0.17–0.35; </a:t>
            </a:r>
            <a:r>
              <a:rPr lang="en-US" sz="2000" i="1" dirty="0"/>
              <a:t>P </a:t>
            </a:r>
            <a:r>
              <a:rPr lang="en-US" sz="2000" dirty="0"/>
              <a:t>&lt;.0001). </a:t>
            </a:r>
          </a:p>
          <a:p>
            <a:r>
              <a:rPr lang="en-US" sz="2000" dirty="0"/>
              <a:t>Gedatolisib doublet: </a:t>
            </a:r>
          </a:p>
          <a:p>
            <a:pPr lvl="1"/>
            <a:r>
              <a:rPr lang="en-US" sz="2000" dirty="0"/>
              <a:t>mPFS (BICR) </a:t>
            </a:r>
            <a:r>
              <a:rPr lang="en-US" sz="2000" dirty="0">
                <a:solidFill>
                  <a:srgbClr val="C00000"/>
                </a:solidFill>
              </a:rPr>
              <a:t>7.4 </a:t>
            </a:r>
            <a:r>
              <a:rPr lang="en-US" sz="2000" dirty="0" err="1">
                <a:solidFill>
                  <a:srgbClr val="C00000"/>
                </a:solidFill>
              </a:rPr>
              <a:t>mo</a:t>
            </a:r>
            <a:r>
              <a:rPr lang="en-US" sz="2000" dirty="0">
                <a:solidFill>
                  <a:srgbClr val="C00000"/>
                </a:solidFill>
              </a:rPr>
              <a:t> doublet vs 2.0 </a:t>
            </a:r>
            <a:r>
              <a:rPr lang="en-US" sz="2000" dirty="0" err="1">
                <a:solidFill>
                  <a:srgbClr val="C00000"/>
                </a:solidFill>
              </a:rPr>
              <a:t>mo</a:t>
            </a:r>
            <a:r>
              <a:rPr lang="en-US" sz="2000" dirty="0">
                <a:solidFill>
                  <a:srgbClr val="C00000"/>
                </a:solidFill>
              </a:rPr>
              <a:t> </a:t>
            </a:r>
            <a:r>
              <a:rPr lang="en-US" sz="2000" dirty="0" err="1">
                <a:solidFill>
                  <a:srgbClr val="C00000"/>
                </a:solidFill>
              </a:rPr>
              <a:t>fulv</a:t>
            </a:r>
            <a:r>
              <a:rPr lang="en-US" sz="2000" dirty="0">
                <a:solidFill>
                  <a:srgbClr val="C00000"/>
                </a:solidFill>
              </a:rPr>
              <a:t> alone </a:t>
            </a:r>
            <a:r>
              <a:rPr lang="en-US" sz="2000" dirty="0"/>
              <a:t>(HR, 0.33; 95% CI, 0.24–0.48; </a:t>
            </a:r>
            <a:r>
              <a:rPr lang="en-US" sz="2000" i="1" dirty="0"/>
              <a:t>P </a:t>
            </a:r>
            <a:r>
              <a:rPr lang="en-US" sz="2000" dirty="0"/>
              <a:t>&lt;.0001).</a:t>
            </a:r>
          </a:p>
        </p:txBody>
      </p:sp>
    </p:spTree>
    <p:extLst>
      <p:ext uri="{BB962C8B-B14F-4D97-AF65-F5344CB8AC3E}">
        <p14:creationId xmlns:p14="http://schemas.microsoft.com/office/powerpoint/2010/main" val="3088630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96284-3141-A499-1BDE-B7D573FC3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8F891-63CE-1BD0-CEC6-EE4C8AD89CB1}"/>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479396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80813-F001-61DE-CCF6-E4726C6CD1BB}"/>
              </a:ext>
            </a:extLst>
          </p:cNvPr>
          <p:cNvSpPr>
            <a:spLocks noGrp="1"/>
          </p:cNvSpPr>
          <p:nvPr>
            <p:ph type="title"/>
          </p:nvPr>
        </p:nvSpPr>
        <p:spPr>
          <a:xfrm>
            <a:off x="838200" y="365125"/>
            <a:ext cx="10515600" cy="871393"/>
          </a:xfrm>
        </p:spPr>
        <p:txBody>
          <a:bodyPr>
            <a:normAutofit/>
          </a:bodyPr>
          <a:lstStyle/>
          <a:p>
            <a:pPr algn="ctr"/>
            <a:r>
              <a:rPr lang="en-US" sz="3600" dirty="0"/>
              <a:t>Case: HR+/HER2- MBC</a:t>
            </a:r>
          </a:p>
        </p:txBody>
      </p:sp>
      <p:sp>
        <p:nvSpPr>
          <p:cNvPr id="3" name="Content Placeholder 2">
            <a:extLst>
              <a:ext uri="{FF2B5EF4-FFF2-40B4-BE49-F238E27FC236}">
                <a16:creationId xmlns:a16="http://schemas.microsoft.com/office/drawing/2014/main" id="{43DDE16A-93CD-F09C-ACC5-F22199A7E010}"/>
              </a:ext>
            </a:extLst>
          </p:cNvPr>
          <p:cNvSpPr>
            <a:spLocks noGrp="1"/>
          </p:cNvSpPr>
          <p:nvPr>
            <p:ph idx="1"/>
          </p:nvPr>
        </p:nvSpPr>
        <p:spPr>
          <a:xfrm>
            <a:off x="838200" y="1513898"/>
            <a:ext cx="10515600" cy="4351338"/>
          </a:xfrm>
        </p:spPr>
        <p:txBody>
          <a:bodyPr>
            <a:normAutofit/>
          </a:bodyPr>
          <a:lstStyle/>
          <a:p>
            <a:r>
              <a:rPr lang="en-US" sz="2400" dirty="0"/>
              <a:t>55 </a:t>
            </a:r>
            <a:r>
              <a:rPr lang="en-US" sz="2400" dirty="0" err="1"/>
              <a:t>yo</a:t>
            </a:r>
            <a:r>
              <a:rPr lang="en-US" sz="2400" dirty="0"/>
              <a:t> woman is diagnosed with </a:t>
            </a:r>
            <a:r>
              <a:rPr lang="en-US" sz="2400" i="1" dirty="0"/>
              <a:t>de novo </a:t>
            </a:r>
            <a:r>
              <a:rPr lang="en-US" sz="2400" dirty="0"/>
              <a:t>metastatic HR+/HER2- breast cancer to the bones after presenting with lower back pain</a:t>
            </a:r>
          </a:p>
          <a:p>
            <a:r>
              <a:rPr lang="en-US" sz="2400" dirty="0"/>
              <a:t>NGS and germline genetic testing are performed at baseline and are unremarkable</a:t>
            </a:r>
          </a:p>
          <a:p>
            <a:r>
              <a:rPr lang="en-US" sz="2400" dirty="0"/>
              <a:t>She begins treatment with letrozole plus palbociclib and zoledronic acid </a:t>
            </a:r>
          </a:p>
          <a:p>
            <a:r>
              <a:rPr lang="en-US" sz="2400" dirty="0"/>
              <a:t>She does well until 9 years later, when she develops progressive bone metastases in multiple bones on bone scan (remains asymptomatic)</a:t>
            </a:r>
          </a:p>
          <a:p>
            <a:r>
              <a:rPr lang="en-US" sz="2400" dirty="0"/>
              <a:t>A liquid biopsy is performed and is negative for actionable alterations (specifically NO ESR1 or AKT pathway alterations are present)</a:t>
            </a:r>
          </a:p>
        </p:txBody>
      </p:sp>
    </p:spTree>
    <p:extLst>
      <p:ext uri="{BB962C8B-B14F-4D97-AF65-F5344CB8AC3E}">
        <p14:creationId xmlns:p14="http://schemas.microsoft.com/office/powerpoint/2010/main" val="1245990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5EAD6-2370-5C66-CC5C-EFCE17B38996}"/>
              </a:ext>
            </a:extLst>
          </p:cNvPr>
          <p:cNvSpPr>
            <a:spLocks noGrp="1"/>
          </p:cNvSpPr>
          <p:nvPr>
            <p:ph type="title"/>
          </p:nvPr>
        </p:nvSpPr>
        <p:spPr/>
        <p:txBody>
          <a:bodyPr>
            <a:normAutofit/>
          </a:bodyPr>
          <a:lstStyle/>
          <a:p>
            <a:pPr algn="ctr"/>
            <a:r>
              <a:rPr lang="en-US" sz="3600" dirty="0"/>
              <a:t>Case: HR+/HER2- MBC Continued</a:t>
            </a:r>
          </a:p>
        </p:txBody>
      </p:sp>
      <p:sp>
        <p:nvSpPr>
          <p:cNvPr id="3" name="Content Placeholder 2">
            <a:extLst>
              <a:ext uri="{FF2B5EF4-FFF2-40B4-BE49-F238E27FC236}">
                <a16:creationId xmlns:a16="http://schemas.microsoft.com/office/drawing/2014/main" id="{92A47158-696B-5ABB-AD0A-8550F096553B}"/>
              </a:ext>
            </a:extLst>
          </p:cNvPr>
          <p:cNvSpPr>
            <a:spLocks noGrp="1"/>
          </p:cNvSpPr>
          <p:nvPr>
            <p:ph idx="1"/>
          </p:nvPr>
        </p:nvSpPr>
        <p:spPr/>
        <p:txBody>
          <a:bodyPr>
            <a:normAutofit/>
          </a:bodyPr>
          <a:lstStyle/>
          <a:p>
            <a:pPr marL="0" indent="0">
              <a:buNone/>
            </a:pPr>
            <a:r>
              <a:rPr lang="en-US" sz="2400" dirty="0"/>
              <a:t>She is now 65 </a:t>
            </a:r>
            <a:r>
              <a:rPr lang="en-US" sz="2400" dirty="0" err="1"/>
              <a:t>yo</a:t>
            </a:r>
            <a:r>
              <a:rPr lang="en-US" sz="2400" dirty="0"/>
              <a:t> and presents for next steps. What treatment would you recommend next:</a:t>
            </a:r>
          </a:p>
          <a:p>
            <a:pPr marL="514350" indent="-514350">
              <a:buFont typeface="+mj-lt"/>
              <a:buAutoNum type="arabicPeriod"/>
            </a:pPr>
            <a:r>
              <a:rPr lang="en-US" sz="2400" dirty="0"/>
              <a:t>Continue letrozole plus palbociclib as she has done so well for so long</a:t>
            </a:r>
          </a:p>
          <a:p>
            <a:pPr marL="514350" indent="-514350">
              <a:buFont typeface="+mj-lt"/>
              <a:buAutoNum type="arabicPeriod"/>
            </a:pPr>
            <a:r>
              <a:rPr lang="en-US" sz="2400" dirty="0"/>
              <a:t>Continue the letrozole but switch to abemaciclib</a:t>
            </a:r>
          </a:p>
          <a:p>
            <a:pPr marL="514350" indent="-514350">
              <a:buFont typeface="+mj-lt"/>
              <a:buAutoNum type="arabicPeriod"/>
            </a:pPr>
            <a:r>
              <a:rPr lang="en-US" sz="2400" dirty="0"/>
              <a:t>Switch to fulvestrant plus abemaciclib</a:t>
            </a:r>
          </a:p>
          <a:p>
            <a:pPr marL="514350" indent="-514350">
              <a:buFont typeface="+mj-lt"/>
              <a:buAutoNum type="arabicPeriod"/>
            </a:pPr>
            <a:r>
              <a:rPr lang="en-US" sz="2400" dirty="0"/>
              <a:t>Discontinue endocrine therapy-based therapy and proceed with chemotherapy</a:t>
            </a:r>
          </a:p>
        </p:txBody>
      </p:sp>
    </p:spTree>
    <p:extLst>
      <p:ext uri="{BB962C8B-B14F-4D97-AF65-F5344CB8AC3E}">
        <p14:creationId xmlns:p14="http://schemas.microsoft.com/office/powerpoint/2010/main" val="14522398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F42DE-24F9-009D-E790-61816854A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EB54F-8A29-60EB-CEB7-8AF86B79E77D}"/>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8DE3FC11-7F5D-A07F-6222-83A79C7C8E40}"/>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Do you generally include a CDK4/6 inhibitor as part of first-line therapy for all of your patients with HR-positive, HER2-negative mBC? In which situations, if any, do you not?</a:t>
            </a:r>
          </a:p>
          <a:p>
            <a:pPr marL="98425" indent="0">
              <a:buNone/>
            </a:pPr>
            <a:r>
              <a:rPr lang="en-US" sz="2800" dirty="0">
                <a:latin typeface="Arial" panose="020B0604020202020204" pitchFamily="34" charset="0"/>
                <a:cs typeface="Arial" panose="020B0604020202020204" pitchFamily="34" charset="0"/>
              </a:rPr>
              <a:t>How do you select among the three available CDK4/6 inhibitors in the metastatic setting, and what factors influence this decision?  </a:t>
            </a:r>
          </a:p>
          <a:p>
            <a:pPr marL="98425" indent="0">
              <a:buNone/>
            </a:pPr>
            <a:r>
              <a:rPr lang="en-US" sz="2800" dirty="0">
                <a:latin typeface="Arial" panose="020B0604020202020204" pitchFamily="34" charset="0"/>
                <a:cs typeface="Arial" panose="020B0604020202020204" pitchFamily="34" charset="0"/>
              </a:rPr>
              <a:t>In what situations, if any, do you rechallenge with a CDK4/6 inhibitor after disease progression on first-line CDK4/6 inhibitor/endocrine therapy? </a:t>
            </a:r>
          </a:p>
        </p:txBody>
      </p:sp>
    </p:spTree>
    <p:extLst>
      <p:ext uri="{BB962C8B-B14F-4D97-AF65-F5344CB8AC3E}">
        <p14:creationId xmlns:p14="http://schemas.microsoft.com/office/powerpoint/2010/main" val="21678094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9684D-4E80-14B4-3614-3DF59E6548B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06E0513-FB19-9917-76E4-C920995F58FD}"/>
              </a:ext>
            </a:extLst>
          </p:cNvPr>
          <p:cNvSpPr/>
          <p:nvPr/>
        </p:nvSpPr>
        <p:spPr bwMode="auto">
          <a:xfrm>
            <a:off x="551384" y="4509120"/>
            <a:ext cx="1124712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9AC2AC8-F439-76EE-90A0-9AF62B38246B}"/>
              </a:ext>
            </a:extLst>
          </p:cNvPr>
          <p:cNvSpPr>
            <a:spLocks noGrp="1"/>
          </p:cNvSpPr>
          <p:nvPr>
            <p:ph type="title"/>
          </p:nvPr>
        </p:nvSpPr>
        <p:spPr>
          <a:xfrm>
            <a:off x="912285" y="0"/>
            <a:ext cx="10360152"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072B976-DF96-0349-76C7-E4A0826EC9E9}"/>
              </a:ext>
            </a:extLst>
          </p:cNvPr>
          <p:cNvSpPr>
            <a:spLocks noGrp="1"/>
          </p:cNvSpPr>
          <p:nvPr>
            <p:ph idx="1"/>
          </p:nvPr>
        </p:nvSpPr>
        <p:spPr>
          <a:xfrm>
            <a:off x="695400" y="980728"/>
            <a:ext cx="10972800" cy="4799013"/>
          </a:xfrm>
        </p:spPr>
        <p:txBody>
          <a:bodyPr/>
          <a:lstStyle/>
          <a:p>
            <a:pPr marL="0" indent="0">
              <a:spcBef>
                <a:spcPts val="1800"/>
              </a:spcBef>
              <a:spcAft>
                <a:spcPts val="0"/>
              </a:spcAft>
              <a:buNone/>
            </a:pPr>
            <a:r>
              <a:rPr lang="en-US" sz="2400" dirty="0">
                <a:solidFill>
                  <a:srgbClr val="0432FF"/>
                </a:solidFill>
              </a:rPr>
              <a:t>Introduction: </a:t>
            </a:r>
            <a:r>
              <a:rPr lang="en-US" sz="2400" dirty="0">
                <a:solidFill>
                  <a:schemeClr val="tx1"/>
                </a:solidFill>
              </a:rPr>
              <a:t>Advent of CDK4/6 Inhibitors in HR-Positive Breast Cancer (BC)</a:t>
            </a:r>
          </a:p>
          <a:p>
            <a:pPr marL="0" indent="0">
              <a:spcBef>
                <a:spcPts val="1800"/>
              </a:spcBef>
              <a:spcAft>
                <a:spcPts val="0"/>
              </a:spcAft>
              <a:buNone/>
            </a:pPr>
            <a:r>
              <a:rPr lang="en-US" sz="2400" dirty="0">
                <a:solidFill>
                  <a:srgbClr val="0432FF"/>
                </a:solidFill>
              </a:rPr>
              <a:t>Module 1: </a:t>
            </a:r>
            <a:r>
              <a:rPr lang="en-US" sz="2400" dirty="0">
                <a:solidFill>
                  <a:schemeClr val="tx1"/>
                </a:solidFill>
              </a:rPr>
              <a:t>Risk Assessment for Patients with HR-Positive, HER2-Negative Localized BC</a:t>
            </a:r>
          </a:p>
          <a:p>
            <a:pPr marL="0" indent="0">
              <a:spcBef>
                <a:spcPts val="1800"/>
              </a:spcBef>
              <a:spcAft>
                <a:spcPts val="0"/>
              </a:spcAft>
              <a:buNone/>
            </a:pPr>
            <a:r>
              <a:rPr lang="en-US" sz="2400" dirty="0">
                <a:solidFill>
                  <a:srgbClr val="0432FF"/>
                </a:solidFill>
              </a:rPr>
              <a:t>Module 2: </a:t>
            </a:r>
            <a:r>
              <a:rPr lang="en-US" sz="2400" dirty="0">
                <a:solidFill>
                  <a:schemeClr val="tx1"/>
                </a:solidFill>
              </a:rPr>
              <a:t>Adjuvant CDK4/6 Inhibitor Therapy</a:t>
            </a:r>
          </a:p>
          <a:p>
            <a:pPr marL="0" indent="0">
              <a:spcBef>
                <a:spcPts val="1800"/>
              </a:spcBef>
              <a:spcAft>
                <a:spcPts val="0"/>
              </a:spcAft>
              <a:buNone/>
            </a:pPr>
            <a:r>
              <a:rPr lang="en-US" sz="2400" dirty="0">
                <a:solidFill>
                  <a:srgbClr val="0432FF"/>
                </a:solidFill>
              </a:rPr>
              <a:t>Module 3: </a:t>
            </a:r>
            <a:r>
              <a:rPr lang="en-US" sz="2400" dirty="0">
                <a:solidFill>
                  <a:schemeClr val="tx1"/>
                </a:solidFill>
              </a:rPr>
              <a:t>Practical Considerations with CDK4/6 Inhibitors</a:t>
            </a:r>
          </a:p>
          <a:p>
            <a:pPr marL="0" indent="0">
              <a:spcBef>
                <a:spcPts val="1800"/>
              </a:spcBef>
              <a:spcAft>
                <a:spcPts val="0"/>
              </a:spcAft>
              <a:buNone/>
            </a:pPr>
            <a:r>
              <a:rPr lang="en-US" sz="2400" dirty="0">
                <a:solidFill>
                  <a:srgbClr val="0432FF"/>
                </a:solidFill>
              </a:rPr>
              <a:t>Module 4: </a:t>
            </a:r>
            <a:r>
              <a:rPr lang="en-US" sz="2400" dirty="0">
                <a:solidFill>
                  <a:schemeClr val="tx1"/>
                </a:solidFill>
              </a:rPr>
              <a:t>Monitoring and Management of </a:t>
            </a:r>
            <a:r>
              <a:rPr lang="en-US" sz="2400" dirty="0" err="1">
                <a:solidFill>
                  <a:schemeClr val="tx1"/>
                </a:solidFill>
              </a:rPr>
              <a:t>Cytopenias</a:t>
            </a:r>
            <a:endParaRPr lang="en-US" sz="2400" dirty="0">
              <a:solidFill>
                <a:schemeClr val="tx1"/>
              </a:solidFill>
            </a:endParaRPr>
          </a:p>
          <a:p>
            <a:pPr marL="0" indent="0">
              <a:spcBef>
                <a:spcPts val="1800"/>
              </a:spcBef>
              <a:spcAft>
                <a:spcPts val="0"/>
              </a:spcAft>
              <a:buNone/>
            </a:pPr>
            <a:r>
              <a:rPr lang="en-US" sz="2400" dirty="0">
                <a:solidFill>
                  <a:srgbClr val="0432FF"/>
                </a:solidFill>
              </a:rPr>
              <a:t>Module 5: </a:t>
            </a:r>
            <a:r>
              <a:rPr lang="en-US" sz="2400" dirty="0">
                <a:solidFill>
                  <a:schemeClr val="tx1"/>
                </a:solidFill>
              </a:rPr>
              <a:t>CDK4/6 Inhibitors in HR-Positive Metastatic BC</a:t>
            </a:r>
          </a:p>
          <a:p>
            <a:pPr marL="0" indent="0">
              <a:spcBef>
                <a:spcPts val="1800"/>
              </a:spcBef>
              <a:spcAft>
                <a:spcPts val="0"/>
              </a:spcAft>
              <a:buNone/>
            </a:pPr>
            <a:r>
              <a:rPr lang="en-US" sz="2400" dirty="0">
                <a:solidFill>
                  <a:schemeClr val="bg1"/>
                </a:solidFill>
              </a:rPr>
              <a:t>Module 6: Management of Gastrointestinal Adverse Events</a:t>
            </a:r>
          </a:p>
          <a:p>
            <a:pPr marL="0" indent="0">
              <a:spcBef>
                <a:spcPts val="1800"/>
              </a:spcBef>
              <a:spcAft>
                <a:spcPts val="0"/>
              </a:spcAft>
              <a:buNone/>
            </a:pPr>
            <a:r>
              <a:rPr lang="en-US" sz="2400" dirty="0">
                <a:solidFill>
                  <a:srgbClr val="0432FF"/>
                </a:solidFill>
              </a:rPr>
              <a:t>Module 7: </a:t>
            </a:r>
            <a:r>
              <a:rPr lang="en-US" sz="2400" dirty="0">
                <a:solidFill>
                  <a:schemeClr val="tx1"/>
                </a:solidFill>
              </a:rPr>
              <a:t>CDK4/6 Inhibitors in Unique Populations</a:t>
            </a:r>
          </a:p>
          <a:p>
            <a:pPr marL="0" indent="0">
              <a:spcBef>
                <a:spcPts val="1800"/>
              </a:spcBef>
              <a:spcAft>
                <a:spcPts val="0"/>
              </a:spcAft>
              <a:buNone/>
            </a:pPr>
            <a:r>
              <a:rPr lang="en-US" sz="2400" dirty="0">
                <a:solidFill>
                  <a:srgbClr val="0432FF"/>
                </a:solidFill>
              </a:rPr>
              <a:t>Module 8: </a:t>
            </a:r>
            <a:r>
              <a:rPr lang="en-US" sz="2400" dirty="0">
                <a:solidFill>
                  <a:schemeClr val="tx1"/>
                </a:solidFill>
              </a:rPr>
              <a:t>Rarer CDK4/6 Inhibitor-Associated Toxicities</a:t>
            </a:r>
          </a:p>
          <a:p>
            <a:pPr marL="0" indent="0">
              <a:spcBef>
                <a:spcPts val="1800"/>
              </a:spcBef>
              <a:spcAft>
                <a:spcPts val="0"/>
              </a:spcAft>
              <a:buNone/>
            </a:pPr>
            <a:endParaRPr lang="en-US" sz="2400" dirty="0">
              <a:solidFill>
                <a:schemeClr val="tx1"/>
              </a:solidFill>
            </a:endParaRPr>
          </a:p>
        </p:txBody>
      </p:sp>
    </p:spTree>
    <p:extLst>
      <p:ext uri="{BB962C8B-B14F-4D97-AF65-F5344CB8AC3E}">
        <p14:creationId xmlns:p14="http://schemas.microsoft.com/office/powerpoint/2010/main" val="29584986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1">
            <a:extLst>
              <a:ext uri="{FF2B5EF4-FFF2-40B4-BE49-F238E27FC236}">
                <a16:creationId xmlns:a16="http://schemas.microsoft.com/office/drawing/2014/main" id="{88884649-9805-6C77-A91F-C39E1BED9A64}"/>
              </a:ext>
            </a:extLst>
          </p:cNvPr>
          <p:cNvSpPr>
            <a:spLocks noGrp="1" noChangeArrowheads="1"/>
          </p:cNvSpPr>
          <p:nvPr>
            <p:ph type="title"/>
          </p:nvPr>
        </p:nvSpPr>
        <p:spPr bwMode="auto">
          <a:xfrm>
            <a:off x="1524000" y="1584683"/>
            <a:ext cx="9144000" cy="255182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0" algn="ctr" fontAlgn="base">
              <a:spcAft>
                <a:spcPct val="0"/>
              </a:spcAft>
              <a:buClrTx/>
              <a:buSzTx/>
              <a:tabLst/>
            </a:pPr>
            <a:r>
              <a:rPr kumimoji="0" lang="en-US" altLang="en-US" sz="5600" b="0" i="0" u="none" strike="noStrike" kern="1200" cap="none" normalizeH="0" baseline="0">
                <a:ln>
                  <a:noFill/>
                </a:ln>
                <a:solidFill>
                  <a:schemeClr val="tx1"/>
                </a:solidFill>
                <a:effectLst/>
                <a:latin typeface="+mj-lt"/>
                <a:ea typeface="+mj-ea"/>
                <a:cs typeface="+mj-cs"/>
              </a:rPr>
              <a:t>GI </a:t>
            </a:r>
            <a:r>
              <a:rPr kumimoji="0" lang="en-US" altLang="en-US" sz="5600" b="0" i="0" u="none" strike="noStrike" kern="1200" cap="none" normalizeH="0" baseline="0" dirty="0">
                <a:ln>
                  <a:noFill/>
                </a:ln>
                <a:solidFill>
                  <a:schemeClr val="tx1"/>
                </a:solidFill>
                <a:effectLst/>
                <a:latin typeface="+mj-lt"/>
                <a:ea typeface="+mj-ea"/>
                <a:cs typeface="+mj-cs"/>
              </a:rPr>
              <a:t>Adverse Events Documented with CDK4/6 Inhibitors</a:t>
            </a:r>
          </a:p>
        </p:txBody>
      </p:sp>
      <p:sp>
        <p:nvSpPr>
          <p:cNvPr id="2" name="TextBox 1">
            <a:extLst>
              <a:ext uri="{FF2B5EF4-FFF2-40B4-BE49-F238E27FC236}">
                <a16:creationId xmlns:a16="http://schemas.microsoft.com/office/drawing/2014/main" id="{58311EFB-EC41-60BD-3CFB-9DD3F3661C92}"/>
              </a:ext>
            </a:extLst>
          </p:cNvPr>
          <p:cNvSpPr txBox="1"/>
          <p:nvPr/>
        </p:nvSpPr>
        <p:spPr>
          <a:xfrm>
            <a:off x="4546381" y="4430040"/>
            <a:ext cx="3093347"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Kelly Fischer, MSN, FNP-BC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Family Nurse Practitioner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Dana-Farber Cancer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Boston, Massachusetts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45010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231EF05-E92A-930C-6519-6D14269156CA}"/>
              </a:ext>
            </a:extLst>
          </p:cNvPr>
          <p:cNvSpPr>
            <a:spLocks noGrp="1"/>
          </p:cNvSpPr>
          <p:nvPr>
            <p:ph type="title"/>
          </p:nvPr>
        </p:nvSpPr>
        <p:spPr>
          <a:xfrm>
            <a:off x="1371597" y="348865"/>
            <a:ext cx="10044023" cy="877729"/>
          </a:xfrm>
        </p:spPr>
        <p:txBody>
          <a:bodyPr anchor="ctr">
            <a:normAutofit/>
          </a:bodyPr>
          <a:lstStyle/>
          <a:p>
            <a:br>
              <a:rPr lang="en-US" altLang="en-US" sz="2400" dirty="0">
                <a:solidFill>
                  <a:srgbClr val="FFFFFF"/>
                </a:solidFill>
                <a:latin typeface="Aptos" panose="020B0004020202020204" pitchFamily="34" charset="0"/>
              </a:rPr>
            </a:br>
            <a:r>
              <a:rPr lang="en-US" altLang="en-US" sz="2400" dirty="0">
                <a:solidFill>
                  <a:srgbClr val="FFFFFF"/>
                </a:solidFill>
                <a:latin typeface="Aptos" panose="020B0004020202020204" pitchFamily="34" charset="0"/>
              </a:rPr>
              <a:t>Rates of various GI issues in patients taking CDK4/6 inhibitor therapy </a:t>
            </a:r>
            <a:endParaRPr lang="en-US" sz="2400" dirty="0">
              <a:solidFill>
                <a:srgbClr val="FFFFFF"/>
              </a:solidFill>
            </a:endParaRPr>
          </a:p>
        </p:txBody>
      </p:sp>
      <p:graphicFrame>
        <p:nvGraphicFramePr>
          <p:cNvPr id="4" name="Content Placeholder 3">
            <a:extLst>
              <a:ext uri="{FF2B5EF4-FFF2-40B4-BE49-F238E27FC236}">
                <a16:creationId xmlns:a16="http://schemas.microsoft.com/office/drawing/2014/main" id="{B53D4E21-90B3-CF2D-8FF5-4ED5D73FB649}"/>
              </a:ext>
            </a:extLst>
          </p:cNvPr>
          <p:cNvGraphicFramePr>
            <a:graphicFrameLocks noGrp="1"/>
          </p:cNvGraphicFramePr>
          <p:nvPr>
            <p:ph idx="1"/>
          </p:nvPr>
        </p:nvGraphicFramePr>
        <p:xfrm>
          <a:off x="644056" y="2197008"/>
          <a:ext cx="10927831" cy="4023948"/>
        </p:xfrm>
        <a:graphic>
          <a:graphicData uri="http://schemas.openxmlformats.org/drawingml/2006/table">
            <a:tbl>
              <a:tblPr firstRow="1" bandRow="1">
                <a:tableStyleId>{5C22544A-7EE6-4342-B048-85BDC9FD1C3A}</a:tableStyleId>
              </a:tblPr>
              <a:tblGrid>
                <a:gridCol w="3531116">
                  <a:extLst>
                    <a:ext uri="{9D8B030D-6E8A-4147-A177-3AD203B41FA5}">
                      <a16:colId xmlns:a16="http://schemas.microsoft.com/office/drawing/2014/main" val="3541518702"/>
                    </a:ext>
                  </a:extLst>
                </a:gridCol>
                <a:gridCol w="2684326">
                  <a:extLst>
                    <a:ext uri="{9D8B030D-6E8A-4147-A177-3AD203B41FA5}">
                      <a16:colId xmlns:a16="http://schemas.microsoft.com/office/drawing/2014/main" val="2889257839"/>
                    </a:ext>
                  </a:extLst>
                </a:gridCol>
                <a:gridCol w="2260931">
                  <a:extLst>
                    <a:ext uri="{9D8B030D-6E8A-4147-A177-3AD203B41FA5}">
                      <a16:colId xmlns:a16="http://schemas.microsoft.com/office/drawing/2014/main" val="2617081755"/>
                    </a:ext>
                  </a:extLst>
                </a:gridCol>
                <a:gridCol w="2451458">
                  <a:extLst>
                    <a:ext uri="{9D8B030D-6E8A-4147-A177-3AD203B41FA5}">
                      <a16:colId xmlns:a16="http://schemas.microsoft.com/office/drawing/2014/main" val="4031660179"/>
                    </a:ext>
                  </a:extLst>
                </a:gridCol>
              </a:tblGrid>
              <a:tr h="670658">
                <a:tc>
                  <a:txBody>
                    <a:bodyPr/>
                    <a:lstStyle/>
                    <a:p>
                      <a:r>
                        <a:rPr lang="en-US" sz="3000" dirty="0"/>
                        <a:t>Adverse Reaction</a:t>
                      </a:r>
                    </a:p>
                  </a:txBody>
                  <a:tcPr marL="152422" marR="152422" marT="76211" marB="76211"/>
                </a:tc>
                <a:tc>
                  <a:txBody>
                    <a:bodyPr/>
                    <a:lstStyle/>
                    <a:p>
                      <a:r>
                        <a:rPr lang="en-US" sz="3000" dirty="0"/>
                        <a:t>Abemaciclib </a:t>
                      </a:r>
                    </a:p>
                  </a:txBody>
                  <a:tcPr marL="152422" marR="152422" marT="76211" marB="76211"/>
                </a:tc>
                <a:tc>
                  <a:txBody>
                    <a:bodyPr/>
                    <a:lstStyle/>
                    <a:p>
                      <a:r>
                        <a:rPr lang="en-US" sz="3000"/>
                        <a:t>Ribociclib </a:t>
                      </a:r>
                    </a:p>
                  </a:txBody>
                  <a:tcPr marL="152422" marR="152422" marT="76211" marB="76211"/>
                </a:tc>
                <a:tc>
                  <a:txBody>
                    <a:bodyPr/>
                    <a:lstStyle/>
                    <a:p>
                      <a:r>
                        <a:rPr lang="en-US" sz="3000" dirty="0"/>
                        <a:t>Palbociclib </a:t>
                      </a:r>
                    </a:p>
                  </a:txBody>
                  <a:tcPr marL="152422" marR="152422" marT="76211" marB="76211"/>
                </a:tc>
                <a:extLst>
                  <a:ext uri="{0D108BD9-81ED-4DB2-BD59-A6C34878D82A}">
                    <a16:rowId xmlns:a16="http://schemas.microsoft.com/office/drawing/2014/main" val="309560061"/>
                  </a:ext>
                </a:extLst>
              </a:tr>
              <a:tr h="670658">
                <a:tc>
                  <a:txBody>
                    <a:bodyPr/>
                    <a:lstStyle/>
                    <a:p>
                      <a:r>
                        <a:rPr lang="en-US" sz="3000" dirty="0"/>
                        <a:t>Diarrhea</a:t>
                      </a:r>
                    </a:p>
                  </a:txBody>
                  <a:tcPr marL="152422" marR="152422" marT="76211" marB="76211"/>
                </a:tc>
                <a:tc>
                  <a:txBody>
                    <a:bodyPr/>
                    <a:lstStyle/>
                    <a:p>
                      <a:r>
                        <a:rPr lang="en-US" sz="3000" dirty="0"/>
                        <a:t>82.2% </a:t>
                      </a:r>
                    </a:p>
                  </a:txBody>
                  <a:tcPr marL="152422" marR="152422" marT="76211" marB="76211"/>
                </a:tc>
                <a:tc>
                  <a:txBody>
                    <a:bodyPr/>
                    <a:lstStyle/>
                    <a:p>
                      <a:r>
                        <a:rPr lang="en-US" sz="3000"/>
                        <a:t>15.0%</a:t>
                      </a:r>
                    </a:p>
                  </a:txBody>
                  <a:tcPr marL="152422" marR="152422" marT="76211" marB="76211"/>
                </a:tc>
                <a:tc>
                  <a:txBody>
                    <a:bodyPr/>
                    <a:lstStyle/>
                    <a:p>
                      <a:r>
                        <a:rPr lang="en-US" sz="3000" dirty="0"/>
                        <a:t>19.1%</a:t>
                      </a:r>
                    </a:p>
                  </a:txBody>
                  <a:tcPr marL="152422" marR="152422" marT="76211" marB="76211"/>
                </a:tc>
                <a:extLst>
                  <a:ext uri="{0D108BD9-81ED-4DB2-BD59-A6C34878D82A}">
                    <a16:rowId xmlns:a16="http://schemas.microsoft.com/office/drawing/2014/main" val="4136836257"/>
                  </a:ext>
                </a:extLst>
              </a:tr>
              <a:tr h="670658">
                <a:tc>
                  <a:txBody>
                    <a:bodyPr/>
                    <a:lstStyle/>
                    <a:p>
                      <a:r>
                        <a:rPr lang="en-US" sz="3000" dirty="0"/>
                        <a:t>Nausea</a:t>
                      </a:r>
                    </a:p>
                  </a:txBody>
                  <a:tcPr marL="152422" marR="152422" marT="76211" marB="76211"/>
                </a:tc>
                <a:tc>
                  <a:txBody>
                    <a:bodyPr/>
                    <a:lstStyle/>
                    <a:p>
                      <a:r>
                        <a:rPr lang="en-US" sz="3000" dirty="0"/>
                        <a:t>27.9%</a:t>
                      </a:r>
                    </a:p>
                  </a:txBody>
                  <a:tcPr marL="152422" marR="152422" marT="76211" marB="76211"/>
                </a:tc>
                <a:tc>
                  <a:txBody>
                    <a:bodyPr/>
                    <a:lstStyle/>
                    <a:p>
                      <a:r>
                        <a:rPr lang="en-US" sz="3000"/>
                        <a:t>23.0%</a:t>
                      </a:r>
                    </a:p>
                  </a:txBody>
                  <a:tcPr marL="152422" marR="152422" marT="76211" marB="76211"/>
                </a:tc>
                <a:tc>
                  <a:txBody>
                    <a:bodyPr/>
                    <a:lstStyle/>
                    <a:p>
                      <a:r>
                        <a:rPr lang="en-US" sz="3000" dirty="0"/>
                        <a:t>35.0%</a:t>
                      </a:r>
                    </a:p>
                  </a:txBody>
                  <a:tcPr marL="152422" marR="152422" marT="76211" marB="76211"/>
                </a:tc>
                <a:extLst>
                  <a:ext uri="{0D108BD9-81ED-4DB2-BD59-A6C34878D82A}">
                    <a16:rowId xmlns:a16="http://schemas.microsoft.com/office/drawing/2014/main" val="3482102882"/>
                  </a:ext>
                </a:extLst>
              </a:tr>
              <a:tr h="670658">
                <a:tc>
                  <a:txBody>
                    <a:bodyPr/>
                    <a:lstStyle/>
                    <a:p>
                      <a:r>
                        <a:rPr lang="en-US" sz="3000"/>
                        <a:t>Vomiting </a:t>
                      </a:r>
                    </a:p>
                  </a:txBody>
                  <a:tcPr marL="152422" marR="152422" marT="76211" marB="76211"/>
                </a:tc>
                <a:tc>
                  <a:txBody>
                    <a:bodyPr/>
                    <a:lstStyle/>
                    <a:p>
                      <a:r>
                        <a:rPr lang="en-US" sz="3000" dirty="0"/>
                        <a:t>16.3% </a:t>
                      </a:r>
                    </a:p>
                  </a:txBody>
                  <a:tcPr marL="152422" marR="152422" marT="76211" marB="76211"/>
                </a:tc>
                <a:tc>
                  <a:txBody>
                    <a:bodyPr/>
                    <a:lstStyle/>
                    <a:p>
                      <a:r>
                        <a:rPr lang="en-US" sz="3000" dirty="0"/>
                        <a:t>8.0%</a:t>
                      </a:r>
                    </a:p>
                  </a:txBody>
                  <a:tcPr marL="152422" marR="152422" marT="76211" marB="76211"/>
                </a:tc>
                <a:tc>
                  <a:txBody>
                    <a:bodyPr/>
                    <a:lstStyle/>
                    <a:p>
                      <a:r>
                        <a:rPr lang="en-US" sz="3000" dirty="0"/>
                        <a:t>18.0%</a:t>
                      </a:r>
                    </a:p>
                  </a:txBody>
                  <a:tcPr marL="152422" marR="152422" marT="76211" marB="76211"/>
                </a:tc>
                <a:extLst>
                  <a:ext uri="{0D108BD9-81ED-4DB2-BD59-A6C34878D82A}">
                    <a16:rowId xmlns:a16="http://schemas.microsoft.com/office/drawing/2014/main" val="1030162332"/>
                  </a:ext>
                </a:extLst>
              </a:tr>
              <a:tr h="670658">
                <a:tc>
                  <a:txBody>
                    <a:bodyPr/>
                    <a:lstStyle/>
                    <a:p>
                      <a:r>
                        <a:rPr lang="en-US" sz="3000"/>
                        <a:t>Constipation </a:t>
                      </a:r>
                    </a:p>
                  </a:txBody>
                  <a:tcPr marL="152422" marR="152422" marT="76211" marB="76211"/>
                </a:tc>
                <a:tc>
                  <a:txBody>
                    <a:bodyPr/>
                    <a:lstStyle/>
                    <a:p>
                      <a:r>
                        <a:rPr lang="en-US" sz="3000" dirty="0"/>
                        <a:t>10.3% </a:t>
                      </a:r>
                    </a:p>
                  </a:txBody>
                  <a:tcPr marL="152422" marR="152422" marT="76211" marB="76211"/>
                </a:tc>
                <a:tc>
                  <a:txBody>
                    <a:bodyPr/>
                    <a:lstStyle/>
                    <a:p>
                      <a:r>
                        <a:rPr lang="en-US" sz="3000" dirty="0"/>
                        <a:t>13.2%</a:t>
                      </a:r>
                    </a:p>
                  </a:txBody>
                  <a:tcPr marL="152422" marR="152422" marT="76211" marB="76211"/>
                </a:tc>
                <a:tc>
                  <a:txBody>
                    <a:bodyPr/>
                    <a:lstStyle/>
                    <a:p>
                      <a:r>
                        <a:rPr lang="en-US" sz="3000" dirty="0"/>
                        <a:t>17.0%</a:t>
                      </a:r>
                    </a:p>
                  </a:txBody>
                  <a:tcPr marL="152422" marR="152422" marT="76211" marB="76211"/>
                </a:tc>
                <a:extLst>
                  <a:ext uri="{0D108BD9-81ED-4DB2-BD59-A6C34878D82A}">
                    <a16:rowId xmlns:a16="http://schemas.microsoft.com/office/drawing/2014/main" val="3665311642"/>
                  </a:ext>
                </a:extLst>
              </a:tr>
              <a:tr h="670658">
                <a:tc>
                  <a:txBody>
                    <a:bodyPr/>
                    <a:lstStyle/>
                    <a:p>
                      <a:r>
                        <a:rPr lang="en-US" sz="3000"/>
                        <a:t>Abdominal pain </a:t>
                      </a:r>
                    </a:p>
                  </a:txBody>
                  <a:tcPr marL="152422" marR="152422" marT="76211" marB="76211"/>
                </a:tc>
                <a:tc>
                  <a:txBody>
                    <a:bodyPr/>
                    <a:lstStyle/>
                    <a:p>
                      <a:r>
                        <a:rPr lang="en-US" sz="3000" dirty="0"/>
                        <a:t>34.0% </a:t>
                      </a:r>
                    </a:p>
                  </a:txBody>
                  <a:tcPr marL="152422" marR="152422" marT="76211" marB="76211"/>
                </a:tc>
                <a:tc>
                  <a:txBody>
                    <a:bodyPr/>
                    <a:lstStyle/>
                    <a:p>
                      <a:r>
                        <a:rPr lang="en-US" sz="3000" dirty="0"/>
                        <a:t>11.0%</a:t>
                      </a:r>
                    </a:p>
                  </a:txBody>
                  <a:tcPr marL="152422" marR="152422" marT="76211" marB="76211"/>
                </a:tc>
                <a:tc>
                  <a:txBody>
                    <a:bodyPr/>
                    <a:lstStyle/>
                    <a:p>
                      <a:r>
                        <a:rPr lang="en-US" sz="3000" dirty="0"/>
                        <a:t>10.0%</a:t>
                      </a:r>
                    </a:p>
                  </a:txBody>
                  <a:tcPr marL="152422" marR="152422" marT="76211" marB="76211"/>
                </a:tc>
                <a:extLst>
                  <a:ext uri="{0D108BD9-81ED-4DB2-BD59-A6C34878D82A}">
                    <a16:rowId xmlns:a16="http://schemas.microsoft.com/office/drawing/2014/main" val="360570697"/>
                  </a:ext>
                </a:extLst>
              </a:tr>
            </a:tbl>
          </a:graphicData>
        </a:graphic>
      </p:graphicFrame>
      <p:sp>
        <p:nvSpPr>
          <p:cNvPr id="3" name="TextBox 2">
            <a:extLst>
              <a:ext uri="{FF2B5EF4-FFF2-40B4-BE49-F238E27FC236}">
                <a16:creationId xmlns:a16="http://schemas.microsoft.com/office/drawing/2014/main" id="{F3DE35C8-C190-C5EB-71B4-3AD2C22C23D6}"/>
              </a:ext>
            </a:extLst>
          </p:cNvPr>
          <p:cNvSpPr txBox="1"/>
          <p:nvPr/>
        </p:nvSpPr>
        <p:spPr>
          <a:xfrm>
            <a:off x="0" y="6581229"/>
            <a:ext cx="1138555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Dean B et al. J Adv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Pract</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Oncol. 2024 Jul 22:1-8.  Slamon D et al. N Engl J Med. 2024 Mar 21;390(12):1080-1091.  Metzger O et al.  N Engl J Med. 2026 Jan 29;394(5):451-462.</a:t>
            </a:r>
          </a:p>
        </p:txBody>
      </p:sp>
    </p:spTree>
    <p:extLst>
      <p:ext uri="{BB962C8B-B14F-4D97-AF65-F5344CB8AC3E}">
        <p14:creationId xmlns:p14="http://schemas.microsoft.com/office/powerpoint/2010/main" val="40801882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B09393A-3702-5458-ADF0-7B7DE427051F}"/>
              </a:ext>
            </a:extLst>
          </p:cNvPr>
          <p:cNvSpPr>
            <a:spLocks noGrp="1"/>
          </p:cNvSpPr>
          <p:nvPr>
            <p:ph type="title"/>
          </p:nvPr>
        </p:nvSpPr>
        <p:spPr>
          <a:xfrm>
            <a:off x="1371599" y="294538"/>
            <a:ext cx="9895951" cy="1033669"/>
          </a:xfrm>
        </p:spPr>
        <p:txBody>
          <a:bodyPr>
            <a:normAutofit/>
          </a:bodyPr>
          <a:lstStyle/>
          <a:p>
            <a:r>
              <a:rPr lang="en-US" altLang="en-US" sz="3400" dirty="0">
                <a:solidFill>
                  <a:srgbClr val="FFFFFF"/>
                </a:solidFill>
                <a:latin typeface="Aptos" panose="020B0004020202020204" pitchFamily="34" charset="0"/>
              </a:rPr>
              <a:t>Strategies to mitigate and manage treatment-related GI AEs with CDK4/6 inhibitors</a:t>
            </a:r>
            <a:endParaRPr lang="en-US" sz="3400" dirty="0">
              <a:solidFill>
                <a:srgbClr val="FFFFFF"/>
              </a:solidFill>
            </a:endParaRPr>
          </a:p>
        </p:txBody>
      </p:sp>
      <p:sp>
        <p:nvSpPr>
          <p:cNvPr id="3" name="Content Placeholder 2">
            <a:extLst>
              <a:ext uri="{FF2B5EF4-FFF2-40B4-BE49-F238E27FC236}">
                <a16:creationId xmlns:a16="http://schemas.microsoft.com/office/drawing/2014/main" id="{D641DEE4-3C51-0AB9-B379-277058053B54}"/>
              </a:ext>
            </a:extLst>
          </p:cNvPr>
          <p:cNvSpPr>
            <a:spLocks noGrp="1"/>
          </p:cNvSpPr>
          <p:nvPr>
            <p:ph idx="1"/>
          </p:nvPr>
        </p:nvSpPr>
        <p:spPr>
          <a:xfrm>
            <a:off x="1371599" y="1885279"/>
            <a:ext cx="9724031" cy="3683358"/>
          </a:xfrm>
        </p:spPr>
        <p:txBody>
          <a:bodyPr anchor="ctr">
            <a:normAutofit/>
          </a:bodyPr>
          <a:lstStyle/>
          <a:p>
            <a:r>
              <a:rPr lang="en-US" sz="2400" dirty="0"/>
              <a:t>Start over-the-counter loperamide at first sign of diarrhea and take as needed </a:t>
            </a:r>
          </a:p>
          <a:p>
            <a:r>
              <a:rPr lang="en-US" sz="2400" dirty="0"/>
              <a:t>Stay hydrated and drink 8-10 glasses of water/clear liquids daily</a:t>
            </a:r>
          </a:p>
          <a:p>
            <a:r>
              <a:rPr lang="en-US" sz="2400" dirty="0"/>
              <a:t>Modify diet if needed – limit alcohol and caffeine intake, avoid spicy foods, refrain from lactose-containing food or drink</a:t>
            </a:r>
          </a:p>
          <a:p>
            <a:r>
              <a:rPr lang="en-US" sz="2400" dirty="0"/>
              <a:t>Start antiemetic like ondansetron or prochlorperazine at the first sign of nausea. Increase fluid intake</a:t>
            </a:r>
          </a:p>
          <a:p>
            <a:r>
              <a:rPr lang="en-US" sz="2400" dirty="0"/>
              <a:t>Dose escalation approach with abemaciclib may help with diarrhea </a:t>
            </a:r>
          </a:p>
        </p:txBody>
      </p:sp>
    </p:spTree>
    <p:extLst>
      <p:ext uri="{BB962C8B-B14F-4D97-AF65-F5344CB8AC3E}">
        <p14:creationId xmlns:p14="http://schemas.microsoft.com/office/powerpoint/2010/main" val="37638719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47190FC-25CF-DC42-3DD1-0B83B9914714}"/>
              </a:ext>
            </a:extLst>
          </p:cNvPr>
          <p:cNvSpPr>
            <a:spLocks noGrp="1"/>
          </p:cNvSpPr>
          <p:nvPr>
            <p:ph type="title"/>
          </p:nvPr>
        </p:nvSpPr>
        <p:spPr>
          <a:xfrm>
            <a:off x="1371599" y="294538"/>
            <a:ext cx="9895951" cy="1033669"/>
          </a:xfrm>
        </p:spPr>
        <p:txBody>
          <a:bodyPr>
            <a:normAutofit/>
          </a:bodyPr>
          <a:lstStyle/>
          <a:p>
            <a:r>
              <a:rPr lang="en-US" sz="2500">
                <a:solidFill>
                  <a:srgbClr val="FFFFFF"/>
                </a:solidFill>
              </a:rPr>
              <a:t>The TRADE study: A phase 2 trial to assess the tolerability of abemaciclib dose escalation in early-stage HR+/HER2- breast cancer</a:t>
            </a:r>
          </a:p>
        </p:txBody>
      </p:sp>
      <p:sp>
        <p:nvSpPr>
          <p:cNvPr id="3" name="Content Placeholder 2">
            <a:extLst>
              <a:ext uri="{FF2B5EF4-FFF2-40B4-BE49-F238E27FC236}">
                <a16:creationId xmlns:a16="http://schemas.microsoft.com/office/drawing/2014/main" id="{5815ED56-DAB8-3AE4-8CC7-060C745CD5C0}"/>
              </a:ext>
            </a:extLst>
          </p:cNvPr>
          <p:cNvSpPr>
            <a:spLocks noGrp="1"/>
          </p:cNvSpPr>
          <p:nvPr>
            <p:ph idx="1"/>
          </p:nvPr>
        </p:nvSpPr>
        <p:spPr>
          <a:xfrm>
            <a:off x="1371599" y="1891970"/>
            <a:ext cx="9724031" cy="4269889"/>
          </a:xfrm>
        </p:spPr>
        <p:txBody>
          <a:bodyPr anchor="ctr">
            <a:noAutofit/>
          </a:bodyPr>
          <a:lstStyle/>
          <a:p>
            <a:r>
              <a:rPr lang="en-US" sz="2400" dirty="0"/>
              <a:t>A prospective, single-arm study assessing whether dose escalation of abemaciclib improves tolerability </a:t>
            </a:r>
          </a:p>
          <a:p>
            <a:r>
              <a:rPr lang="en-US" sz="2400" dirty="0"/>
              <a:t>All patients started abemaciclib at 50 mg BID x 2 weeks, then increased to 100 mg BID x 2 weeks, then increased to 150 mg BID thereafter </a:t>
            </a:r>
          </a:p>
          <a:p>
            <a:pPr lvl="1"/>
            <a:r>
              <a:rPr lang="en-US" dirty="0"/>
              <a:t>In order to increase to next dose level, patients could not be experiencing grade 3 or 4 or persistent grade 2 toxicity </a:t>
            </a:r>
          </a:p>
          <a:p>
            <a:r>
              <a:rPr lang="en-US" sz="2400" dirty="0"/>
              <a:t>Use of dose escalation abemaciclib allowed 70.8% of patients enrolled on the study to reach and continue the 150 mg BID dose at 12-week </a:t>
            </a:r>
          </a:p>
          <a:p>
            <a:r>
              <a:rPr lang="en-US" sz="2400" dirty="0"/>
              <a:t>There was a reduced incidence and severity of toxicity, such as diarrhea, with this dose escalation strategy </a:t>
            </a:r>
          </a:p>
        </p:txBody>
      </p:sp>
      <p:sp>
        <p:nvSpPr>
          <p:cNvPr id="4" name="TextBox 3">
            <a:extLst>
              <a:ext uri="{FF2B5EF4-FFF2-40B4-BE49-F238E27FC236}">
                <a16:creationId xmlns:a16="http://schemas.microsoft.com/office/drawing/2014/main" id="{AC8C17BB-7DA8-D014-5B24-CCE7B55C6B8A}"/>
              </a:ext>
            </a:extLst>
          </p:cNvPr>
          <p:cNvSpPr txBox="1"/>
          <p:nvPr/>
        </p:nvSpPr>
        <p:spPr>
          <a:xfrm>
            <a:off x="0" y="6581229"/>
            <a:ext cx="28104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Mayer EL et al. ASCO 2025;Abstract 517</a:t>
            </a:r>
          </a:p>
        </p:txBody>
      </p:sp>
    </p:spTree>
    <p:extLst>
      <p:ext uri="{BB962C8B-B14F-4D97-AF65-F5344CB8AC3E}">
        <p14:creationId xmlns:p14="http://schemas.microsoft.com/office/powerpoint/2010/main" val="24463313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4B0F5BC-FAE7-8D7F-A65A-59F0CC935E3E}"/>
              </a:ext>
            </a:extLst>
          </p:cNvPr>
          <p:cNvSpPr>
            <a:spLocks noGrp="1"/>
          </p:cNvSpPr>
          <p:nvPr>
            <p:ph type="title"/>
          </p:nvPr>
        </p:nvSpPr>
        <p:spPr>
          <a:xfrm>
            <a:off x="1371599" y="294538"/>
            <a:ext cx="9895951" cy="1033669"/>
          </a:xfrm>
        </p:spPr>
        <p:txBody>
          <a:bodyPr>
            <a:normAutofit/>
          </a:bodyPr>
          <a:lstStyle/>
          <a:p>
            <a:br>
              <a:rPr lang="en-US" sz="2200">
                <a:solidFill>
                  <a:srgbClr val="FFFFFF"/>
                </a:solidFill>
              </a:rPr>
            </a:br>
            <a:r>
              <a:rPr lang="en-US" sz="2200">
                <a:solidFill>
                  <a:srgbClr val="FFFFFF"/>
                </a:solidFill>
              </a:rPr>
              <a:t>Role of nutritional counseling and diet modifications during CDK4/6 inhibitor treatment</a:t>
            </a:r>
            <a:br>
              <a:rPr lang="en-US" sz="2200">
                <a:solidFill>
                  <a:srgbClr val="FFFFFF"/>
                </a:solidFill>
              </a:rPr>
            </a:br>
            <a:endParaRPr lang="en-US" sz="2200">
              <a:solidFill>
                <a:srgbClr val="FFFFFF"/>
              </a:solidFill>
            </a:endParaRPr>
          </a:p>
        </p:txBody>
      </p:sp>
      <p:sp>
        <p:nvSpPr>
          <p:cNvPr id="3" name="Content Placeholder 2">
            <a:extLst>
              <a:ext uri="{FF2B5EF4-FFF2-40B4-BE49-F238E27FC236}">
                <a16:creationId xmlns:a16="http://schemas.microsoft.com/office/drawing/2014/main" id="{D4D40FC7-0CB4-2988-51F2-8BA41245D6D7}"/>
              </a:ext>
            </a:extLst>
          </p:cNvPr>
          <p:cNvSpPr>
            <a:spLocks noGrp="1"/>
          </p:cNvSpPr>
          <p:nvPr>
            <p:ph idx="1"/>
          </p:nvPr>
        </p:nvSpPr>
        <p:spPr>
          <a:xfrm>
            <a:off x="1048002" y="1885279"/>
            <a:ext cx="10543143" cy="4358026"/>
          </a:xfrm>
        </p:spPr>
        <p:txBody>
          <a:bodyPr anchor="ctr">
            <a:normAutofit/>
          </a:bodyPr>
          <a:lstStyle/>
          <a:p>
            <a:r>
              <a:rPr lang="en-US" sz="2400" dirty="0"/>
              <a:t>Avoid grapefruit and pomegranate </a:t>
            </a:r>
          </a:p>
          <a:p>
            <a:r>
              <a:rPr lang="en-US" sz="2400" dirty="0"/>
              <a:t>Since abemaciclib can cause diarrhea, counsel patients to avoid foods that may worsen diarrhea, such as spicy, fatty, greasy, high-fiber foods </a:t>
            </a:r>
          </a:p>
          <a:p>
            <a:pPr lvl="1"/>
            <a:r>
              <a:rPr lang="en-US" dirty="0"/>
              <a:t>Bland/”BRAT” diet is best with diarrhea (bananas, rice, applesauce, toast)</a:t>
            </a:r>
          </a:p>
          <a:p>
            <a:r>
              <a:rPr lang="en-US" sz="2400" dirty="0"/>
              <a:t>Small, frequent meals are recommended </a:t>
            </a:r>
          </a:p>
          <a:p>
            <a:r>
              <a:rPr lang="en-US" sz="2400" dirty="0"/>
              <a:t>Avoid/limit alcohol intake </a:t>
            </a:r>
          </a:p>
          <a:p>
            <a:r>
              <a:rPr lang="en-US" sz="2400" dirty="0"/>
              <a:t>Increase fluid intake, particularly if having diarrhea </a:t>
            </a:r>
          </a:p>
          <a:p>
            <a:pPr lvl="1"/>
            <a:r>
              <a:rPr lang="en-US" dirty="0"/>
              <a:t>Don’t forget electrolytes (broth, popsicles, OTC rehydration drink)</a:t>
            </a:r>
          </a:p>
          <a:p>
            <a:endParaRPr lang="en-US" sz="2000" dirty="0"/>
          </a:p>
        </p:txBody>
      </p:sp>
    </p:spTree>
    <p:extLst>
      <p:ext uri="{BB962C8B-B14F-4D97-AF65-F5344CB8AC3E}">
        <p14:creationId xmlns:p14="http://schemas.microsoft.com/office/powerpoint/2010/main" val="33442079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A06B2-2E00-7D49-6D27-49890BF2C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3849D-D916-48A2-64C9-1447F2E3EE0C}"/>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9417332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B5F21-2C23-BA01-CBAD-CF51ABF7960B}"/>
              </a:ext>
            </a:extLst>
          </p:cNvPr>
          <p:cNvSpPr>
            <a:spLocks noGrp="1"/>
          </p:cNvSpPr>
          <p:nvPr>
            <p:ph type="title"/>
          </p:nvPr>
        </p:nvSpPr>
        <p:spPr>
          <a:xfrm>
            <a:off x="948369" y="482733"/>
            <a:ext cx="10515600" cy="1307832"/>
          </a:xfrm>
        </p:spPr>
        <p:txBody>
          <a:bodyPr>
            <a:normAutofit fontScale="90000"/>
          </a:bodyPr>
          <a:lstStyle/>
          <a:p>
            <a:pPr fontAlgn="base"/>
            <a:br>
              <a:rPr lang="en-US" sz="3100" b="1" dirty="0"/>
            </a:br>
            <a:br>
              <a:rPr lang="en-US" sz="3100" dirty="0"/>
            </a:br>
            <a:r>
              <a:rPr lang="en-US" sz="3100" dirty="0"/>
              <a:t>A 51 y/o female with pT1cN2a ER+, PR+, HER2- invasive lobular carcinoma</a:t>
            </a:r>
            <a:br>
              <a:rPr lang="en-US" dirty="0"/>
            </a:br>
            <a:br>
              <a:rPr lang="en-US" dirty="0"/>
            </a:br>
            <a:endParaRPr lang="en-US" dirty="0"/>
          </a:p>
        </p:txBody>
      </p:sp>
      <p:sp>
        <p:nvSpPr>
          <p:cNvPr id="3" name="Content Placeholder 2">
            <a:extLst>
              <a:ext uri="{FF2B5EF4-FFF2-40B4-BE49-F238E27FC236}">
                <a16:creationId xmlns:a16="http://schemas.microsoft.com/office/drawing/2014/main" id="{07D8BE34-00CE-0DC9-DAB6-6381BE2C3AE6}"/>
              </a:ext>
            </a:extLst>
          </p:cNvPr>
          <p:cNvSpPr>
            <a:spLocks noGrp="1"/>
          </p:cNvSpPr>
          <p:nvPr>
            <p:ph idx="1"/>
          </p:nvPr>
        </p:nvSpPr>
        <p:spPr>
          <a:xfrm>
            <a:off x="838200" y="1649355"/>
            <a:ext cx="10089995" cy="5097133"/>
          </a:xfrm>
        </p:spPr>
        <p:txBody>
          <a:bodyPr>
            <a:normAutofit fontScale="47500" lnSpcReduction="20000"/>
          </a:bodyPr>
          <a:lstStyle/>
          <a:p>
            <a:pPr>
              <a:lnSpc>
                <a:spcPct val="120000"/>
              </a:lnSpc>
            </a:pPr>
            <a:r>
              <a:rPr lang="en-US" sz="4000" dirty="0"/>
              <a:t>11/29/23: Left breast lumpectomy/SLN: </a:t>
            </a:r>
            <a:r>
              <a:rPr lang="en-US" sz="4000" b="1" dirty="0"/>
              <a:t>1.6 cm</a:t>
            </a:r>
            <a:r>
              <a:rPr lang="en-US" sz="4000" dirty="0"/>
              <a:t> invasive carcinoma with ductal and lobular features (predominantly lobular features) </a:t>
            </a:r>
            <a:r>
              <a:rPr lang="en-US" sz="4000" b="1" dirty="0"/>
              <a:t>grade 2</a:t>
            </a:r>
            <a:r>
              <a:rPr lang="en-US" sz="4000" dirty="0"/>
              <a:t>. </a:t>
            </a:r>
            <a:r>
              <a:rPr lang="en-US" sz="4000" b="1" dirty="0"/>
              <a:t>3</a:t>
            </a:r>
            <a:r>
              <a:rPr lang="en-US" sz="4000" dirty="0"/>
              <a:t>/4 positive SLN (largest metastatic focus is 1.2 cm, 1 </a:t>
            </a:r>
            <a:r>
              <a:rPr lang="en-US" sz="4000" dirty="0" err="1"/>
              <a:t>macromet</a:t>
            </a:r>
            <a:r>
              <a:rPr lang="en-US" sz="4000" dirty="0"/>
              <a:t>, 2 </a:t>
            </a:r>
            <a:r>
              <a:rPr lang="en-US" sz="4000" dirty="0" err="1"/>
              <a:t>micromet</a:t>
            </a:r>
            <a:r>
              <a:rPr lang="en-US" sz="4000" dirty="0"/>
              <a:t>), ENE present in association with </a:t>
            </a:r>
            <a:r>
              <a:rPr lang="en-US" sz="4000" dirty="0" err="1"/>
              <a:t>macrometastases</a:t>
            </a:r>
            <a:r>
              <a:rPr lang="en-US" sz="4000" dirty="0"/>
              <a:t>. </a:t>
            </a:r>
            <a:r>
              <a:rPr lang="en-US" sz="4000" b="1" dirty="0"/>
              <a:t>Oncotype RS 12. </a:t>
            </a:r>
            <a:endParaRPr lang="en-US" sz="4000" dirty="0"/>
          </a:p>
          <a:p>
            <a:pPr>
              <a:lnSpc>
                <a:spcPct val="120000"/>
              </a:lnSpc>
            </a:pPr>
            <a:r>
              <a:rPr lang="en-US" sz="4000" dirty="0"/>
              <a:t>12/29/23 Left axillary ALND and re-excision: metastatic ductal carcinoma in </a:t>
            </a:r>
            <a:r>
              <a:rPr lang="en-US" sz="4000" b="1" dirty="0"/>
              <a:t>2</a:t>
            </a:r>
            <a:r>
              <a:rPr lang="en-US" sz="4000" dirty="0"/>
              <a:t> of 10 LN (1 </a:t>
            </a:r>
            <a:r>
              <a:rPr lang="en-US" sz="4000" dirty="0" err="1"/>
              <a:t>macromet</a:t>
            </a:r>
            <a:r>
              <a:rPr lang="en-US" sz="4000" dirty="0"/>
              <a:t> and 1 </a:t>
            </a:r>
            <a:r>
              <a:rPr lang="en-US" sz="4000" dirty="0" err="1"/>
              <a:t>micromet</a:t>
            </a:r>
            <a:r>
              <a:rPr lang="en-US" sz="4000" dirty="0"/>
              <a:t>, largest </a:t>
            </a:r>
            <a:r>
              <a:rPr lang="en-US" sz="4000" dirty="0" err="1"/>
              <a:t>micromet</a:t>
            </a:r>
            <a:r>
              <a:rPr lang="en-US" sz="4000" dirty="0"/>
              <a:t> focus 0.3 cm). Re-excision of left inferior and medial margin (DCIS is present on the inked margins). In total, 5/14 nodes positive. </a:t>
            </a:r>
            <a:r>
              <a:rPr lang="en-US" sz="4000" b="1" dirty="0"/>
              <a:t>pT1cN2a.</a:t>
            </a:r>
            <a:endParaRPr lang="en-US" sz="4000" dirty="0"/>
          </a:p>
          <a:p>
            <a:pPr>
              <a:lnSpc>
                <a:spcPct val="120000"/>
              </a:lnSpc>
            </a:pPr>
            <a:r>
              <a:rPr lang="fr-FR" sz="4000" dirty="0"/>
              <a:t>1/16/24 - 04/23/24 </a:t>
            </a:r>
            <a:r>
              <a:rPr lang="fr-FR" sz="4000" b="1" dirty="0" err="1"/>
              <a:t>ddAC</a:t>
            </a:r>
            <a:r>
              <a:rPr lang="fr-FR" sz="4000" b="1" dirty="0"/>
              <a:t>-T x 8 cycles.</a:t>
            </a:r>
            <a:endParaRPr lang="fr-FR" sz="4000" dirty="0"/>
          </a:p>
          <a:p>
            <a:pPr>
              <a:lnSpc>
                <a:spcPct val="120000"/>
              </a:lnSpc>
            </a:pPr>
            <a:r>
              <a:rPr lang="en-US" sz="4000" dirty="0"/>
              <a:t>3/12/24 Started </a:t>
            </a:r>
            <a:r>
              <a:rPr lang="en-US" sz="4000" b="1" dirty="0"/>
              <a:t>leuprolide.</a:t>
            </a:r>
            <a:endParaRPr lang="en-US" sz="4000" dirty="0"/>
          </a:p>
          <a:p>
            <a:pPr>
              <a:lnSpc>
                <a:spcPct val="120000"/>
              </a:lnSpc>
            </a:pPr>
            <a:r>
              <a:rPr lang="en-US" sz="4000" dirty="0"/>
              <a:t>6/1/2024: Started adjuvant </a:t>
            </a:r>
            <a:r>
              <a:rPr lang="en-US" sz="4000" b="1" dirty="0"/>
              <a:t>letrozole</a:t>
            </a:r>
            <a:r>
              <a:rPr lang="en-US" sz="4000" dirty="0"/>
              <a:t>. </a:t>
            </a:r>
          </a:p>
          <a:p>
            <a:pPr>
              <a:lnSpc>
                <a:spcPct val="120000"/>
              </a:lnSpc>
            </a:pPr>
            <a:r>
              <a:rPr lang="en-US" sz="4000" dirty="0"/>
              <a:t>8/2024: Completed adjuvant radiation.</a:t>
            </a:r>
          </a:p>
          <a:p>
            <a:pPr>
              <a:lnSpc>
                <a:spcPct val="120000"/>
              </a:lnSpc>
            </a:pPr>
            <a:r>
              <a:rPr lang="en-US" sz="4000" dirty="0"/>
              <a:t>8/27/2024: Started adjuvant </a:t>
            </a:r>
            <a:r>
              <a:rPr lang="en-US" sz="4000" b="1" dirty="0"/>
              <a:t>abemaciclib </a:t>
            </a:r>
            <a:r>
              <a:rPr lang="en-US" sz="4000" dirty="0"/>
              <a:t>(on </a:t>
            </a:r>
            <a:r>
              <a:rPr lang="en-US" sz="4000" b="1" dirty="0"/>
              <a:t>TRADE trial</a:t>
            </a:r>
            <a:r>
              <a:rPr lang="en-US" sz="4000" dirty="0"/>
              <a:t>). </a:t>
            </a:r>
          </a:p>
          <a:p>
            <a:pPr>
              <a:lnSpc>
                <a:spcPct val="120000"/>
              </a:lnSpc>
            </a:pPr>
            <a:r>
              <a:rPr lang="en-US" sz="4000" dirty="0"/>
              <a:t>9/2024: Start </a:t>
            </a:r>
            <a:r>
              <a:rPr lang="en-US" sz="4000" b="1" dirty="0"/>
              <a:t>adjuvant zoledronic acid</a:t>
            </a:r>
            <a:r>
              <a:rPr lang="en-US" sz="4000" dirty="0"/>
              <a:t>.</a:t>
            </a:r>
          </a:p>
        </p:txBody>
      </p:sp>
    </p:spTree>
    <p:extLst>
      <p:ext uri="{BB962C8B-B14F-4D97-AF65-F5344CB8AC3E}">
        <p14:creationId xmlns:p14="http://schemas.microsoft.com/office/powerpoint/2010/main" val="28046861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0DB9-0E8B-0357-704B-B853B96912C1}"/>
              </a:ext>
            </a:extLst>
          </p:cNvPr>
          <p:cNvSpPr>
            <a:spLocks noGrp="1"/>
          </p:cNvSpPr>
          <p:nvPr>
            <p:ph type="title"/>
          </p:nvPr>
        </p:nvSpPr>
        <p:spPr/>
        <p:txBody>
          <a:bodyPr>
            <a:noAutofit/>
          </a:bodyPr>
          <a:lstStyle/>
          <a:p>
            <a:r>
              <a:rPr lang="en-US" sz="2800" dirty="0"/>
              <a:t>A 51 y/o female with pT1cN2a ER+, PR+, HER2- invasive lobular carcinoma</a:t>
            </a:r>
          </a:p>
        </p:txBody>
      </p:sp>
      <p:sp>
        <p:nvSpPr>
          <p:cNvPr id="3" name="Content Placeholder 2">
            <a:extLst>
              <a:ext uri="{FF2B5EF4-FFF2-40B4-BE49-F238E27FC236}">
                <a16:creationId xmlns:a16="http://schemas.microsoft.com/office/drawing/2014/main" id="{C3A789BE-6735-786E-65D5-EE434091FD02}"/>
              </a:ext>
            </a:extLst>
          </p:cNvPr>
          <p:cNvSpPr>
            <a:spLocks noGrp="1"/>
          </p:cNvSpPr>
          <p:nvPr>
            <p:ph idx="1"/>
          </p:nvPr>
        </p:nvSpPr>
        <p:spPr/>
        <p:txBody>
          <a:bodyPr>
            <a:normAutofit/>
          </a:bodyPr>
          <a:lstStyle/>
          <a:p>
            <a:r>
              <a:rPr lang="en-US" sz="2200" dirty="0"/>
              <a:t>Married, has two kids (13 y/o and 16 y/o), works remotely from home 3 days a week </a:t>
            </a:r>
          </a:p>
          <a:p>
            <a:r>
              <a:rPr lang="en-US" sz="2200" dirty="0"/>
              <a:t>Premenopausal at the time of diagnosis </a:t>
            </a:r>
          </a:p>
          <a:p>
            <a:r>
              <a:rPr lang="en-US" sz="2200" dirty="0"/>
              <a:t>Adjuvant therapy includes:</a:t>
            </a:r>
          </a:p>
          <a:p>
            <a:pPr lvl="1"/>
            <a:r>
              <a:rPr lang="en-US" sz="2200" dirty="0"/>
              <a:t>Ovarian suppression with monthly leuprolide injections </a:t>
            </a:r>
          </a:p>
          <a:p>
            <a:pPr lvl="1"/>
            <a:r>
              <a:rPr lang="en-US" sz="2200" dirty="0"/>
              <a:t>Letrozole</a:t>
            </a:r>
          </a:p>
          <a:p>
            <a:pPr lvl="1"/>
            <a:r>
              <a:rPr lang="en-US" sz="2200" dirty="0" err="1"/>
              <a:t>Abemaciclib</a:t>
            </a:r>
            <a:endParaRPr lang="en-US" sz="2200" dirty="0"/>
          </a:p>
          <a:p>
            <a:r>
              <a:rPr lang="en-US" sz="2200" dirty="0"/>
              <a:t>Started to experience hot flashes and difficulty sleeping during chemotherapy, and has continued with similar side effect profile on OFS + AI</a:t>
            </a:r>
          </a:p>
          <a:p>
            <a:r>
              <a:rPr lang="en-US" sz="2200" dirty="0"/>
              <a:t>Has been tolerating </a:t>
            </a:r>
            <a:r>
              <a:rPr lang="en-US" sz="2200" dirty="0" err="1"/>
              <a:t>abemaciclib</a:t>
            </a:r>
            <a:r>
              <a:rPr lang="en-US" sz="2200" dirty="0"/>
              <a:t> at 150 mg BID dose very well</a:t>
            </a:r>
          </a:p>
          <a:p>
            <a:pPr lvl="1"/>
            <a:r>
              <a:rPr lang="en-US" sz="2200" dirty="0"/>
              <a:t>Intermittent diarrhea (infrequent, ~2 episodes per month, well-controlled with PRN loperamide) </a:t>
            </a:r>
          </a:p>
        </p:txBody>
      </p:sp>
    </p:spTree>
    <p:extLst>
      <p:ext uri="{BB962C8B-B14F-4D97-AF65-F5344CB8AC3E}">
        <p14:creationId xmlns:p14="http://schemas.microsoft.com/office/powerpoint/2010/main" val="1025324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654F9-9A42-8BE9-D1C6-2003E35C507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430DBE-791A-727D-1F4A-C01B65DF8143}"/>
              </a:ext>
            </a:extLst>
          </p:cNvPr>
          <p:cNvSpPr/>
          <p:nvPr/>
        </p:nvSpPr>
        <p:spPr bwMode="auto">
          <a:xfrm>
            <a:off x="551384" y="5157192"/>
            <a:ext cx="11247120"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52A4B0B-ACF6-81A4-0415-107C92F3BC67}"/>
              </a:ext>
            </a:extLst>
          </p:cNvPr>
          <p:cNvSpPr>
            <a:spLocks noGrp="1"/>
          </p:cNvSpPr>
          <p:nvPr>
            <p:ph type="title"/>
          </p:nvPr>
        </p:nvSpPr>
        <p:spPr>
          <a:xfrm>
            <a:off x="912285" y="0"/>
            <a:ext cx="10360152"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48EF894-9A06-6357-D327-1B507AA7FA8E}"/>
              </a:ext>
            </a:extLst>
          </p:cNvPr>
          <p:cNvSpPr>
            <a:spLocks noGrp="1"/>
          </p:cNvSpPr>
          <p:nvPr>
            <p:ph idx="1"/>
          </p:nvPr>
        </p:nvSpPr>
        <p:spPr>
          <a:xfrm>
            <a:off x="695400" y="980728"/>
            <a:ext cx="10972800" cy="4799013"/>
          </a:xfrm>
        </p:spPr>
        <p:txBody>
          <a:bodyPr/>
          <a:lstStyle/>
          <a:p>
            <a:pPr marL="0" indent="0">
              <a:spcBef>
                <a:spcPts val="1800"/>
              </a:spcBef>
              <a:spcAft>
                <a:spcPts val="0"/>
              </a:spcAft>
              <a:buNone/>
            </a:pPr>
            <a:r>
              <a:rPr lang="en-US" sz="2400" dirty="0">
                <a:solidFill>
                  <a:srgbClr val="0432FF"/>
                </a:solidFill>
              </a:rPr>
              <a:t>Introduction: </a:t>
            </a:r>
            <a:r>
              <a:rPr lang="en-US" sz="2400" dirty="0">
                <a:solidFill>
                  <a:schemeClr val="tx1"/>
                </a:solidFill>
              </a:rPr>
              <a:t>Advent of CDK4/6 Inhibitors in HR-Positive Breast Cancer (BC)</a:t>
            </a:r>
          </a:p>
          <a:p>
            <a:pPr marL="0" indent="0">
              <a:spcBef>
                <a:spcPts val="1800"/>
              </a:spcBef>
              <a:spcAft>
                <a:spcPts val="0"/>
              </a:spcAft>
              <a:buNone/>
            </a:pPr>
            <a:r>
              <a:rPr lang="en-US" sz="2400" dirty="0">
                <a:solidFill>
                  <a:srgbClr val="0432FF"/>
                </a:solidFill>
              </a:rPr>
              <a:t>Module 1: </a:t>
            </a:r>
            <a:r>
              <a:rPr lang="en-US" sz="2400" dirty="0">
                <a:solidFill>
                  <a:schemeClr val="tx1"/>
                </a:solidFill>
              </a:rPr>
              <a:t>Risk Assessment for Patients with HR-Positive, HER2-Negative Localized BC</a:t>
            </a:r>
          </a:p>
          <a:p>
            <a:pPr marL="0" indent="0">
              <a:spcBef>
                <a:spcPts val="1800"/>
              </a:spcBef>
              <a:spcAft>
                <a:spcPts val="0"/>
              </a:spcAft>
              <a:buNone/>
            </a:pPr>
            <a:r>
              <a:rPr lang="en-US" sz="2400" dirty="0">
                <a:solidFill>
                  <a:srgbClr val="0432FF"/>
                </a:solidFill>
              </a:rPr>
              <a:t>Module 2: </a:t>
            </a:r>
            <a:r>
              <a:rPr lang="en-US" sz="2400" dirty="0">
                <a:solidFill>
                  <a:schemeClr val="tx1"/>
                </a:solidFill>
              </a:rPr>
              <a:t>Adjuvant CDK4/6 Inhibitor Therapy</a:t>
            </a:r>
          </a:p>
          <a:p>
            <a:pPr marL="0" indent="0">
              <a:spcBef>
                <a:spcPts val="1800"/>
              </a:spcBef>
              <a:spcAft>
                <a:spcPts val="0"/>
              </a:spcAft>
              <a:buNone/>
            </a:pPr>
            <a:r>
              <a:rPr lang="en-US" sz="2400" dirty="0">
                <a:solidFill>
                  <a:srgbClr val="0432FF"/>
                </a:solidFill>
              </a:rPr>
              <a:t>Module 3: </a:t>
            </a:r>
            <a:r>
              <a:rPr lang="en-US" sz="2400" dirty="0">
                <a:solidFill>
                  <a:schemeClr val="tx1"/>
                </a:solidFill>
              </a:rPr>
              <a:t>Practical Considerations with CDK4/6 Inhibitors</a:t>
            </a:r>
          </a:p>
          <a:p>
            <a:pPr marL="0" indent="0">
              <a:spcBef>
                <a:spcPts val="1800"/>
              </a:spcBef>
              <a:spcAft>
                <a:spcPts val="0"/>
              </a:spcAft>
              <a:buNone/>
            </a:pPr>
            <a:r>
              <a:rPr lang="en-US" sz="2400" dirty="0">
                <a:solidFill>
                  <a:srgbClr val="0432FF"/>
                </a:solidFill>
              </a:rPr>
              <a:t>Module 4: </a:t>
            </a:r>
            <a:r>
              <a:rPr lang="en-US" sz="2400" dirty="0">
                <a:solidFill>
                  <a:schemeClr val="tx1"/>
                </a:solidFill>
              </a:rPr>
              <a:t>Monitoring and Management of </a:t>
            </a:r>
            <a:r>
              <a:rPr lang="en-US" sz="2400" dirty="0" err="1">
                <a:solidFill>
                  <a:schemeClr val="tx1"/>
                </a:solidFill>
              </a:rPr>
              <a:t>Cytopenias</a:t>
            </a:r>
            <a:endParaRPr lang="en-US" sz="2400" dirty="0">
              <a:solidFill>
                <a:schemeClr val="tx1"/>
              </a:solidFill>
            </a:endParaRPr>
          </a:p>
          <a:p>
            <a:pPr marL="0" indent="0">
              <a:spcBef>
                <a:spcPts val="1800"/>
              </a:spcBef>
              <a:spcAft>
                <a:spcPts val="0"/>
              </a:spcAft>
              <a:buNone/>
            </a:pPr>
            <a:r>
              <a:rPr lang="en-US" sz="2400" dirty="0">
                <a:solidFill>
                  <a:srgbClr val="0432FF"/>
                </a:solidFill>
              </a:rPr>
              <a:t>Module 5: </a:t>
            </a:r>
            <a:r>
              <a:rPr lang="en-US" sz="2400" dirty="0">
                <a:solidFill>
                  <a:schemeClr val="tx1"/>
                </a:solidFill>
              </a:rPr>
              <a:t>CDK4/6 Inhibitors in HR-Positive Metastatic BC</a:t>
            </a:r>
          </a:p>
          <a:p>
            <a:pPr marL="0" indent="0">
              <a:spcBef>
                <a:spcPts val="1800"/>
              </a:spcBef>
              <a:spcAft>
                <a:spcPts val="0"/>
              </a:spcAft>
              <a:buNone/>
            </a:pPr>
            <a:r>
              <a:rPr lang="en-US" sz="2400" dirty="0">
                <a:solidFill>
                  <a:srgbClr val="0432FF"/>
                </a:solidFill>
              </a:rPr>
              <a:t>Module 6: </a:t>
            </a:r>
            <a:r>
              <a:rPr lang="en-US" sz="2400" dirty="0">
                <a:solidFill>
                  <a:schemeClr val="tx1"/>
                </a:solidFill>
              </a:rPr>
              <a:t>Management of Gastrointestinal Adverse Events</a:t>
            </a:r>
          </a:p>
          <a:p>
            <a:pPr marL="0" indent="0">
              <a:spcBef>
                <a:spcPts val="1800"/>
              </a:spcBef>
              <a:spcAft>
                <a:spcPts val="0"/>
              </a:spcAft>
              <a:buNone/>
            </a:pPr>
            <a:r>
              <a:rPr lang="en-US" sz="2400" dirty="0">
                <a:solidFill>
                  <a:schemeClr val="bg1"/>
                </a:solidFill>
              </a:rPr>
              <a:t>Module 7: CDK4/6 Inhibitors in Unique Populations</a:t>
            </a:r>
          </a:p>
          <a:p>
            <a:pPr marL="0" indent="0">
              <a:spcBef>
                <a:spcPts val="1800"/>
              </a:spcBef>
              <a:spcAft>
                <a:spcPts val="0"/>
              </a:spcAft>
              <a:buNone/>
            </a:pPr>
            <a:r>
              <a:rPr lang="en-US" sz="2400" dirty="0">
                <a:solidFill>
                  <a:srgbClr val="0432FF"/>
                </a:solidFill>
              </a:rPr>
              <a:t>Module 8: </a:t>
            </a:r>
            <a:r>
              <a:rPr lang="en-US" sz="2400" dirty="0">
                <a:solidFill>
                  <a:schemeClr val="tx1"/>
                </a:solidFill>
              </a:rPr>
              <a:t>Rarer CDK4/6 Inhibitor-Associated Toxicities</a:t>
            </a:r>
          </a:p>
          <a:p>
            <a:pPr marL="0" indent="0">
              <a:spcBef>
                <a:spcPts val="1800"/>
              </a:spcBef>
              <a:spcAft>
                <a:spcPts val="0"/>
              </a:spcAft>
              <a:buNone/>
            </a:pPr>
            <a:endParaRPr lang="en-US" sz="2400" dirty="0">
              <a:solidFill>
                <a:schemeClr val="tx1"/>
              </a:solidFill>
            </a:endParaRPr>
          </a:p>
        </p:txBody>
      </p:sp>
    </p:spTree>
    <p:extLst>
      <p:ext uri="{BB962C8B-B14F-4D97-AF65-F5344CB8AC3E}">
        <p14:creationId xmlns:p14="http://schemas.microsoft.com/office/powerpoint/2010/main" val="20484528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BBA974B-4A1A-AAF7-D0FA-96CE74C1542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5B6DE12-3720-6BF7-DA08-2419F74928C6}"/>
              </a:ext>
            </a:extLst>
          </p:cNvPr>
          <p:cNvSpPr txBox="1"/>
          <p:nvPr/>
        </p:nvSpPr>
        <p:spPr>
          <a:xfrm>
            <a:off x="1248578" y="476672"/>
            <a:ext cx="9694844" cy="2031325"/>
          </a:xfrm>
          <a:prstGeom prst="rect">
            <a:avLst/>
          </a:prstGeom>
          <a:noFill/>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4200" b="1" dirty="0">
                <a:solidFill>
                  <a:schemeClr val="tx1"/>
                </a:solidFill>
                <a:effectLst/>
                <a:latin typeface="Arial" panose="020B0604020202020204" pitchFamily="34" charset="0"/>
                <a:ea typeface="Aptos" panose="020B0004020202020204" pitchFamily="34" charset="0"/>
              </a:rPr>
              <a:t>Role of CDK4/6 Inhibitors in Unique Populations of Patients with </a:t>
            </a:r>
          </a:p>
          <a:p>
            <a:pPr marL="0" marR="0" lvl="0" indent="0" algn="ctr" defTabSz="455613" rtl="0" eaLnBrk="1" fontAlgn="base" latinLnBrk="0" hangingPunct="1">
              <a:lnSpc>
                <a:spcPct val="100000"/>
              </a:lnSpc>
              <a:spcBef>
                <a:spcPct val="0"/>
              </a:spcBef>
              <a:spcAft>
                <a:spcPct val="0"/>
              </a:spcAft>
              <a:buClrTx/>
              <a:buSzTx/>
              <a:buFontTx/>
              <a:buNone/>
              <a:tabLst/>
              <a:defRPr/>
            </a:pPr>
            <a:r>
              <a:rPr lang="en-US" sz="4200" b="1" dirty="0">
                <a:solidFill>
                  <a:schemeClr val="tx1"/>
                </a:solidFill>
                <a:effectLst/>
                <a:latin typeface="Arial" panose="020B0604020202020204" pitchFamily="34" charset="0"/>
                <a:ea typeface="Aptos" panose="020B0004020202020204" pitchFamily="34" charset="0"/>
              </a:rPr>
              <a:t>HR-Positive mBC </a:t>
            </a:r>
            <a:endParaRPr kumimoji="0" lang="en-US" sz="4200" b="1"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Calibri" panose="020F0502020204030204" pitchFamily="34" charset="0"/>
            </a:endParaRPr>
          </a:p>
        </p:txBody>
      </p:sp>
      <p:sp>
        <p:nvSpPr>
          <p:cNvPr id="5" name="TextBox 4">
            <a:extLst>
              <a:ext uri="{FF2B5EF4-FFF2-40B4-BE49-F238E27FC236}">
                <a16:creationId xmlns:a16="http://schemas.microsoft.com/office/drawing/2014/main" id="{F5E3D9A1-AE1F-C7B6-EA13-4641B2098C90}"/>
              </a:ext>
            </a:extLst>
          </p:cNvPr>
          <p:cNvSpPr txBox="1"/>
          <p:nvPr/>
        </p:nvSpPr>
        <p:spPr>
          <a:xfrm>
            <a:off x="2049251" y="2729345"/>
            <a:ext cx="8093498" cy="3785652"/>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Ruth M O’Regan, MD</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Charles A Dewey Professor of Medicine and Oncology</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Chair, Department of Medicine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University of Rochester Medical Center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Physician-in-Chief</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Strong Memorial Hospital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Associate Director of Education and Mentoring</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Wilmot Cancer Institute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Rochester, New York</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430376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2D27F-973A-0D99-63B8-1818367967C4}"/>
              </a:ext>
            </a:extLst>
          </p:cNvPr>
          <p:cNvSpPr>
            <a:spLocks noGrp="1"/>
          </p:cNvSpPr>
          <p:nvPr>
            <p:ph type="title"/>
          </p:nvPr>
        </p:nvSpPr>
        <p:spPr>
          <a:xfrm>
            <a:off x="623047" y="0"/>
            <a:ext cx="10515600" cy="1325563"/>
          </a:xfrm>
        </p:spPr>
        <p:txBody>
          <a:bodyPr/>
          <a:lstStyle/>
          <a:p>
            <a:r>
              <a:rPr lang="en-US" dirty="0"/>
              <a:t>Case history</a:t>
            </a:r>
          </a:p>
        </p:txBody>
      </p:sp>
      <p:sp>
        <p:nvSpPr>
          <p:cNvPr id="3" name="Content Placeholder 2">
            <a:extLst>
              <a:ext uri="{FF2B5EF4-FFF2-40B4-BE49-F238E27FC236}">
                <a16:creationId xmlns:a16="http://schemas.microsoft.com/office/drawing/2014/main" id="{D077B0E4-3683-8F17-B538-E9EE93436A1B}"/>
              </a:ext>
            </a:extLst>
          </p:cNvPr>
          <p:cNvSpPr>
            <a:spLocks noGrp="1"/>
          </p:cNvSpPr>
          <p:nvPr>
            <p:ph idx="1"/>
          </p:nvPr>
        </p:nvSpPr>
        <p:spPr>
          <a:xfrm>
            <a:off x="623047" y="984904"/>
            <a:ext cx="10515600" cy="5541402"/>
          </a:xfrm>
        </p:spPr>
        <p:txBody>
          <a:bodyPr>
            <a:normAutofit fontScale="92500" lnSpcReduction="10000"/>
          </a:bodyPr>
          <a:lstStyle/>
          <a:p>
            <a:r>
              <a:rPr lang="en-US" sz="3200" dirty="0"/>
              <a:t>65-year-old female presents with 6-week history of abdominal pain with nausea</a:t>
            </a:r>
          </a:p>
          <a:p>
            <a:r>
              <a:rPr lang="en-US" sz="3200" dirty="0"/>
              <a:t>Admits to 6-months history of back pain.</a:t>
            </a:r>
          </a:p>
          <a:p>
            <a:r>
              <a:rPr lang="en-US" sz="3200" dirty="0"/>
              <a:t>Examination reveals a right breast mass with palpable axillary nodes and hepatomegaly</a:t>
            </a:r>
          </a:p>
          <a:p>
            <a:r>
              <a:rPr lang="en-US" sz="3200" dirty="0"/>
              <a:t>Systemic imaging reveals extensive metastatic disease in her liver and bones and confirms the right breast mass and axillary nodes</a:t>
            </a:r>
          </a:p>
          <a:p>
            <a:r>
              <a:rPr lang="en-US" sz="3200" dirty="0"/>
              <a:t>Liver biopsy: metastatic carcinoma consistent with a breast primary, ER-positive, PR-negative, HER2-negative</a:t>
            </a:r>
          </a:p>
          <a:p>
            <a:r>
              <a:rPr lang="en-US" sz="3200" dirty="0"/>
              <a:t>LFTs with mild elevation in transaminases and normal bilirubin</a:t>
            </a:r>
          </a:p>
        </p:txBody>
      </p:sp>
    </p:spTree>
    <p:extLst>
      <p:ext uri="{BB962C8B-B14F-4D97-AF65-F5344CB8AC3E}">
        <p14:creationId xmlns:p14="http://schemas.microsoft.com/office/powerpoint/2010/main" val="2247982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DF4B1-9690-262F-4DF0-4B192F56AA0C}"/>
              </a:ext>
            </a:extLst>
          </p:cNvPr>
          <p:cNvPicPr>
            <a:picLocks noChangeAspect="1"/>
          </p:cNvPicPr>
          <p:nvPr/>
        </p:nvPicPr>
        <p:blipFill>
          <a:blip r:embed="rId2"/>
          <a:stretch>
            <a:fillRect/>
          </a:stretch>
        </p:blipFill>
        <p:spPr>
          <a:xfrm>
            <a:off x="381845" y="1004512"/>
            <a:ext cx="5764893" cy="2632272"/>
          </a:xfrm>
          <a:prstGeom prst="rect">
            <a:avLst/>
          </a:prstGeom>
        </p:spPr>
      </p:pic>
      <p:pic>
        <p:nvPicPr>
          <p:cNvPr id="5" name="Picture 4">
            <a:extLst>
              <a:ext uri="{FF2B5EF4-FFF2-40B4-BE49-F238E27FC236}">
                <a16:creationId xmlns:a16="http://schemas.microsoft.com/office/drawing/2014/main" id="{5008784B-764C-AB6C-80E8-4A96FEBC6662}"/>
              </a:ext>
            </a:extLst>
          </p:cNvPr>
          <p:cNvPicPr>
            <a:picLocks noChangeAspect="1"/>
          </p:cNvPicPr>
          <p:nvPr/>
        </p:nvPicPr>
        <p:blipFill>
          <a:blip r:embed="rId3"/>
          <a:stretch>
            <a:fillRect/>
          </a:stretch>
        </p:blipFill>
        <p:spPr>
          <a:xfrm>
            <a:off x="809852" y="4008950"/>
            <a:ext cx="5068006" cy="1956402"/>
          </a:xfrm>
          <a:prstGeom prst="rect">
            <a:avLst/>
          </a:prstGeom>
        </p:spPr>
      </p:pic>
      <p:pic>
        <p:nvPicPr>
          <p:cNvPr id="6" name="Picture 5">
            <a:extLst>
              <a:ext uri="{FF2B5EF4-FFF2-40B4-BE49-F238E27FC236}">
                <a16:creationId xmlns:a16="http://schemas.microsoft.com/office/drawing/2014/main" id="{A7B60F27-174F-C3D5-F8FE-C1FC0BE0ABB2}"/>
              </a:ext>
            </a:extLst>
          </p:cNvPr>
          <p:cNvPicPr>
            <a:picLocks noChangeAspect="1"/>
          </p:cNvPicPr>
          <p:nvPr/>
        </p:nvPicPr>
        <p:blipFill>
          <a:blip r:embed="rId4"/>
          <a:stretch>
            <a:fillRect/>
          </a:stretch>
        </p:blipFill>
        <p:spPr>
          <a:xfrm>
            <a:off x="6096000" y="1004512"/>
            <a:ext cx="4720041" cy="2424488"/>
          </a:xfrm>
          <a:prstGeom prst="rect">
            <a:avLst/>
          </a:prstGeom>
        </p:spPr>
      </p:pic>
      <p:pic>
        <p:nvPicPr>
          <p:cNvPr id="7" name="Picture 6">
            <a:extLst>
              <a:ext uri="{FF2B5EF4-FFF2-40B4-BE49-F238E27FC236}">
                <a16:creationId xmlns:a16="http://schemas.microsoft.com/office/drawing/2014/main" id="{D3C63CF9-B982-FBD4-EEC1-5FC0AEDFB691}"/>
              </a:ext>
            </a:extLst>
          </p:cNvPr>
          <p:cNvPicPr>
            <a:picLocks noChangeAspect="1"/>
          </p:cNvPicPr>
          <p:nvPr/>
        </p:nvPicPr>
        <p:blipFill>
          <a:blip r:embed="rId5"/>
          <a:stretch>
            <a:fillRect/>
          </a:stretch>
        </p:blipFill>
        <p:spPr>
          <a:xfrm>
            <a:off x="6536829" y="4003887"/>
            <a:ext cx="3615872" cy="1956402"/>
          </a:xfrm>
          <a:prstGeom prst="rect">
            <a:avLst/>
          </a:prstGeom>
        </p:spPr>
      </p:pic>
      <p:sp>
        <p:nvSpPr>
          <p:cNvPr id="8" name="TextBox 7">
            <a:extLst>
              <a:ext uri="{FF2B5EF4-FFF2-40B4-BE49-F238E27FC236}">
                <a16:creationId xmlns:a16="http://schemas.microsoft.com/office/drawing/2014/main" id="{A9F37B39-06E1-1C04-1978-0082183DD921}"/>
              </a:ext>
            </a:extLst>
          </p:cNvPr>
          <p:cNvSpPr txBox="1"/>
          <p:nvPr/>
        </p:nvSpPr>
        <p:spPr>
          <a:xfrm>
            <a:off x="2431393" y="3731951"/>
            <a:ext cx="18249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Progression-free survival</a:t>
            </a:r>
          </a:p>
        </p:txBody>
      </p:sp>
      <p:sp>
        <p:nvSpPr>
          <p:cNvPr id="9" name="TextBox 8">
            <a:extLst>
              <a:ext uri="{FF2B5EF4-FFF2-40B4-BE49-F238E27FC236}">
                <a16:creationId xmlns:a16="http://schemas.microsoft.com/office/drawing/2014/main" id="{A1389DFE-D006-A6F4-03A5-FAEE97101BAB}"/>
              </a:ext>
            </a:extLst>
          </p:cNvPr>
          <p:cNvSpPr txBox="1"/>
          <p:nvPr/>
        </p:nvSpPr>
        <p:spPr>
          <a:xfrm>
            <a:off x="7730654" y="3719907"/>
            <a:ext cx="122822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Time to response</a:t>
            </a:r>
          </a:p>
        </p:txBody>
      </p:sp>
      <p:sp>
        <p:nvSpPr>
          <p:cNvPr id="10" name="TextBox 9">
            <a:extLst>
              <a:ext uri="{FF2B5EF4-FFF2-40B4-BE49-F238E27FC236}">
                <a16:creationId xmlns:a16="http://schemas.microsoft.com/office/drawing/2014/main" id="{FC9BAD51-62F2-F192-D666-192FFB8783CD}"/>
              </a:ext>
            </a:extLst>
          </p:cNvPr>
          <p:cNvSpPr txBox="1"/>
          <p:nvPr/>
        </p:nvSpPr>
        <p:spPr>
          <a:xfrm>
            <a:off x="4431221" y="6544120"/>
            <a:ext cx="77607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Gao M et al. Miami Breast Cancer Conference 2023; Lu et al J Clin Oncol 2024:42:2812</a:t>
            </a:r>
          </a:p>
        </p:txBody>
      </p:sp>
      <p:sp>
        <p:nvSpPr>
          <p:cNvPr id="11" name="Title 1">
            <a:extLst>
              <a:ext uri="{FF2B5EF4-FFF2-40B4-BE49-F238E27FC236}">
                <a16:creationId xmlns:a16="http://schemas.microsoft.com/office/drawing/2014/main" id="{2FB1EC04-5F81-D0A2-50AD-270B011B65E1}"/>
              </a:ext>
            </a:extLst>
          </p:cNvPr>
          <p:cNvSpPr>
            <a:spLocks noGrp="1"/>
          </p:cNvSpPr>
          <p:nvPr>
            <p:ph type="title"/>
          </p:nvPr>
        </p:nvSpPr>
        <p:spPr>
          <a:xfrm>
            <a:off x="182790" y="144603"/>
            <a:ext cx="11776981" cy="747713"/>
          </a:xfrm>
        </p:spPr>
        <p:txBody>
          <a:bodyPr>
            <a:normAutofit fontScale="90000"/>
          </a:bodyPr>
          <a:lstStyle/>
          <a:p>
            <a:r>
              <a:rPr lang="en-GB" sz="2400" dirty="0"/>
              <a:t>RIGHT Choice (Phase 2): </a:t>
            </a:r>
            <a:r>
              <a:rPr lang="en-GB" sz="2400" dirty="0" err="1"/>
              <a:t>Ribociclib</a:t>
            </a:r>
            <a:r>
              <a:rPr lang="en-GB" sz="2400" dirty="0"/>
              <a:t> + endocrine therapy vs chemotherapy for patients with HR+/HER2− advanced breast cancer</a:t>
            </a:r>
          </a:p>
        </p:txBody>
      </p:sp>
      <p:sp>
        <p:nvSpPr>
          <p:cNvPr id="2" name="TextBox 1">
            <a:extLst>
              <a:ext uri="{FF2B5EF4-FFF2-40B4-BE49-F238E27FC236}">
                <a16:creationId xmlns:a16="http://schemas.microsoft.com/office/drawing/2014/main" id="{EEA9F063-B989-30A1-A3BA-E8E008319641}"/>
              </a:ext>
            </a:extLst>
          </p:cNvPr>
          <p:cNvSpPr txBox="1"/>
          <p:nvPr/>
        </p:nvSpPr>
        <p:spPr>
          <a:xfrm>
            <a:off x="1683144" y="5951021"/>
            <a:ext cx="89736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Treatment discontinued due to adverse events  6.3% with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ribo</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/ET versus 27% with chemo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 difference in PFS for patients with visceral crisis (n=88)</a:t>
            </a:r>
          </a:p>
        </p:txBody>
      </p:sp>
    </p:spTree>
    <p:extLst>
      <p:ext uri="{BB962C8B-B14F-4D97-AF65-F5344CB8AC3E}">
        <p14:creationId xmlns:p14="http://schemas.microsoft.com/office/powerpoint/2010/main" val="30584667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EE7F-015C-8685-D8F1-0AA0893FAD10}"/>
              </a:ext>
            </a:extLst>
          </p:cNvPr>
          <p:cNvSpPr>
            <a:spLocks noGrp="1"/>
          </p:cNvSpPr>
          <p:nvPr>
            <p:ph type="title"/>
          </p:nvPr>
        </p:nvSpPr>
        <p:spPr>
          <a:xfrm>
            <a:off x="227190" y="75067"/>
            <a:ext cx="10515600" cy="1325563"/>
          </a:xfrm>
        </p:spPr>
        <p:txBody>
          <a:bodyPr>
            <a:normAutofit/>
          </a:bodyPr>
          <a:lstStyle/>
          <a:p>
            <a:r>
              <a:rPr lang="en-US" sz="3600" dirty="0"/>
              <a:t>PADMA: Palbociclib plus endocrine therapy versus single agent chemotherapy</a:t>
            </a:r>
          </a:p>
        </p:txBody>
      </p:sp>
      <p:pic>
        <p:nvPicPr>
          <p:cNvPr id="3" name="Picture 2">
            <a:extLst>
              <a:ext uri="{FF2B5EF4-FFF2-40B4-BE49-F238E27FC236}">
                <a16:creationId xmlns:a16="http://schemas.microsoft.com/office/drawing/2014/main" id="{5207A0C6-D0B8-91C5-F851-40DC134575A3}"/>
              </a:ext>
            </a:extLst>
          </p:cNvPr>
          <p:cNvPicPr>
            <a:picLocks noChangeAspect="1"/>
          </p:cNvPicPr>
          <p:nvPr/>
        </p:nvPicPr>
        <p:blipFill>
          <a:blip r:embed="rId2"/>
          <a:stretch>
            <a:fillRect/>
          </a:stretch>
        </p:blipFill>
        <p:spPr>
          <a:xfrm>
            <a:off x="362992" y="1483638"/>
            <a:ext cx="5609105" cy="3177100"/>
          </a:xfrm>
          <a:prstGeom prst="rect">
            <a:avLst/>
          </a:prstGeom>
        </p:spPr>
      </p:pic>
      <p:grpSp>
        <p:nvGrpSpPr>
          <p:cNvPr id="8" name="Group 7">
            <a:extLst>
              <a:ext uri="{FF2B5EF4-FFF2-40B4-BE49-F238E27FC236}">
                <a16:creationId xmlns:a16="http://schemas.microsoft.com/office/drawing/2014/main" id="{C2FBCB83-978D-6CA9-2286-7DBF8593E405}"/>
              </a:ext>
            </a:extLst>
          </p:cNvPr>
          <p:cNvGrpSpPr/>
          <p:nvPr/>
        </p:nvGrpSpPr>
        <p:grpSpPr>
          <a:xfrm>
            <a:off x="6449360" y="1483638"/>
            <a:ext cx="5185528" cy="3177100"/>
            <a:chOff x="6499653" y="1798936"/>
            <a:chExt cx="4324865" cy="2291149"/>
          </a:xfrm>
        </p:grpSpPr>
        <p:pic>
          <p:nvPicPr>
            <p:cNvPr id="4" name="Picture 3">
              <a:extLst>
                <a:ext uri="{FF2B5EF4-FFF2-40B4-BE49-F238E27FC236}">
                  <a16:creationId xmlns:a16="http://schemas.microsoft.com/office/drawing/2014/main" id="{DBE3A6F6-DF4D-F01B-8552-B7062554025D}"/>
                </a:ext>
              </a:extLst>
            </p:cNvPr>
            <p:cNvPicPr>
              <a:picLocks noChangeAspect="1"/>
            </p:cNvPicPr>
            <p:nvPr/>
          </p:nvPicPr>
          <p:blipFill>
            <a:blip r:embed="rId3"/>
            <a:stretch>
              <a:fillRect/>
            </a:stretch>
          </p:blipFill>
          <p:spPr>
            <a:xfrm>
              <a:off x="6499653" y="1798936"/>
              <a:ext cx="4324865" cy="2291149"/>
            </a:xfrm>
            <a:prstGeom prst="rect">
              <a:avLst/>
            </a:prstGeom>
          </p:spPr>
        </p:pic>
        <p:sp>
          <p:nvSpPr>
            <p:cNvPr id="5" name="TextBox 4">
              <a:extLst>
                <a:ext uri="{FF2B5EF4-FFF2-40B4-BE49-F238E27FC236}">
                  <a16:creationId xmlns:a16="http://schemas.microsoft.com/office/drawing/2014/main" id="{71B09A3C-C66D-BC15-C7E7-E39E8B733FD1}"/>
                </a:ext>
              </a:extLst>
            </p:cNvPr>
            <p:cNvSpPr txBox="1"/>
            <p:nvPr/>
          </p:nvSpPr>
          <p:spPr>
            <a:xfrm>
              <a:off x="9519300" y="2600380"/>
              <a:ext cx="94929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A02B93">
                      <a:lumMod val="60000"/>
                      <a:lumOff val="40000"/>
                    </a:srgbClr>
                  </a:solidFill>
                  <a:effectLst/>
                  <a:uLnTx/>
                  <a:uFillTx/>
                  <a:latin typeface="Aptos" panose="02110004020202020204"/>
                  <a:ea typeface="+mn-ea"/>
                  <a:cs typeface="+mn-cs"/>
                </a:rPr>
                <a:t>17.2 months</a:t>
              </a:r>
            </a:p>
          </p:txBody>
        </p:sp>
        <p:sp>
          <p:nvSpPr>
            <p:cNvPr id="6" name="TextBox 5">
              <a:extLst>
                <a:ext uri="{FF2B5EF4-FFF2-40B4-BE49-F238E27FC236}">
                  <a16:creationId xmlns:a16="http://schemas.microsoft.com/office/drawing/2014/main" id="{11816CF1-8A2D-8C1C-C381-9FB148CE40B5}"/>
                </a:ext>
              </a:extLst>
            </p:cNvPr>
            <p:cNvSpPr txBox="1"/>
            <p:nvPr/>
          </p:nvSpPr>
          <p:spPr>
            <a:xfrm>
              <a:off x="8799830" y="2944510"/>
              <a:ext cx="8739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70C0"/>
                  </a:solidFill>
                  <a:effectLst/>
                  <a:uLnTx/>
                  <a:uFillTx/>
                  <a:latin typeface="Aptos" panose="02110004020202020204"/>
                  <a:ea typeface="+mn-ea"/>
                  <a:cs typeface="+mn-cs"/>
                </a:rPr>
                <a:t>6.1 months</a:t>
              </a:r>
            </a:p>
          </p:txBody>
        </p:sp>
        <p:sp>
          <p:nvSpPr>
            <p:cNvPr id="7" name="TextBox 6">
              <a:extLst>
                <a:ext uri="{FF2B5EF4-FFF2-40B4-BE49-F238E27FC236}">
                  <a16:creationId xmlns:a16="http://schemas.microsoft.com/office/drawing/2014/main" id="{01DD0519-EE4C-949A-CDCA-8D8BC997DAD9}"/>
                </a:ext>
              </a:extLst>
            </p:cNvPr>
            <p:cNvSpPr txBox="1"/>
            <p:nvPr/>
          </p:nvSpPr>
          <p:spPr>
            <a:xfrm>
              <a:off x="9075706" y="2027736"/>
              <a:ext cx="11961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HR 0.46 p&lt;.001</a:t>
              </a:r>
            </a:p>
          </p:txBody>
        </p:sp>
      </p:grpSp>
      <p:sp>
        <p:nvSpPr>
          <p:cNvPr id="9" name="TextBox 8">
            <a:extLst>
              <a:ext uri="{FF2B5EF4-FFF2-40B4-BE49-F238E27FC236}">
                <a16:creationId xmlns:a16="http://schemas.microsoft.com/office/drawing/2014/main" id="{A81D1C31-1B0B-D081-2E59-1FA406237F81}"/>
              </a:ext>
            </a:extLst>
          </p:cNvPr>
          <p:cNvSpPr txBox="1"/>
          <p:nvPr/>
        </p:nvSpPr>
        <p:spPr>
          <a:xfrm>
            <a:off x="1318437" y="5167312"/>
            <a:ext cx="3855736" cy="1323439"/>
          </a:xfrm>
          <a:prstGeom prst="rect">
            <a:avLst/>
          </a:prstGeom>
          <a:noFill/>
          <a:ln w="22225">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Indication for chemotherapy: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Symptomatic visceral metastases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Aggressive disease with rapid progression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Prior endocrine-resistance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High disease burden</a:t>
            </a:r>
          </a:p>
        </p:txBody>
      </p:sp>
      <p:graphicFrame>
        <p:nvGraphicFramePr>
          <p:cNvPr id="11" name="Table 10">
            <a:extLst>
              <a:ext uri="{FF2B5EF4-FFF2-40B4-BE49-F238E27FC236}">
                <a16:creationId xmlns:a16="http://schemas.microsoft.com/office/drawing/2014/main" id="{96E092ED-1C12-B765-6311-F51E72EFBC8E}"/>
              </a:ext>
            </a:extLst>
          </p:cNvPr>
          <p:cNvGraphicFramePr>
            <a:graphicFrameLocks noGrp="1"/>
          </p:cNvGraphicFramePr>
          <p:nvPr/>
        </p:nvGraphicFramePr>
        <p:xfrm>
          <a:off x="6096000" y="5131979"/>
          <a:ext cx="5094404" cy="1463040"/>
        </p:xfrm>
        <a:graphic>
          <a:graphicData uri="http://schemas.openxmlformats.org/drawingml/2006/table">
            <a:tbl>
              <a:tblPr firstRow="1" bandRow="1">
                <a:tableStyleId>{5940675A-B579-460E-94D1-54222C63F5DA}</a:tableStyleId>
              </a:tblPr>
              <a:tblGrid>
                <a:gridCol w="1273601">
                  <a:extLst>
                    <a:ext uri="{9D8B030D-6E8A-4147-A177-3AD203B41FA5}">
                      <a16:colId xmlns:a16="http://schemas.microsoft.com/office/drawing/2014/main" val="2657300447"/>
                    </a:ext>
                  </a:extLst>
                </a:gridCol>
                <a:gridCol w="1273601">
                  <a:extLst>
                    <a:ext uri="{9D8B030D-6E8A-4147-A177-3AD203B41FA5}">
                      <a16:colId xmlns:a16="http://schemas.microsoft.com/office/drawing/2014/main" val="1713306593"/>
                    </a:ext>
                  </a:extLst>
                </a:gridCol>
                <a:gridCol w="1273601">
                  <a:extLst>
                    <a:ext uri="{9D8B030D-6E8A-4147-A177-3AD203B41FA5}">
                      <a16:colId xmlns:a16="http://schemas.microsoft.com/office/drawing/2014/main" val="2904669791"/>
                    </a:ext>
                  </a:extLst>
                </a:gridCol>
                <a:gridCol w="1273601">
                  <a:extLst>
                    <a:ext uri="{9D8B030D-6E8A-4147-A177-3AD203B41FA5}">
                      <a16:colId xmlns:a16="http://schemas.microsoft.com/office/drawing/2014/main" val="3782134226"/>
                    </a:ext>
                  </a:extLst>
                </a:gridCol>
              </a:tblGrid>
              <a:tr h="291166">
                <a:tc>
                  <a:txBody>
                    <a:bodyPr/>
                    <a:lstStyle/>
                    <a:p>
                      <a:endParaRPr lang="en-US"/>
                    </a:p>
                  </a:txBody>
                  <a:tcPr/>
                </a:tc>
                <a:tc>
                  <a:txBody>
                    <a:bodyPr/>
                    <a:lstStyle/>
                    <a:p>
                      <a:pPr algn="ctr"/>
                      <a:r>
                        <a:rPr lang="en-US" dirty="0"/>
                        <a:t>PALBO/ET</a:t>
                      </a:r>
                    </a:p>
                  </a:txBody>
                  <a:tcPr/>
                </a:tc>
                <a:tc>
                  <a:txBody>
                    <a:bodyPr/>
                    <a:lstStyle/>
                    <a:p>
                      <a:pPr algn="ctr"/>
                      <a:r>
                        <a:rPr lang="en-US" dirty="0"/>
                        <a:t>CHEMO</a:t>
                      </a:r>
                    </a:p>
                  </a:txBody>
                  <a:tcPr/>
                </a:tc>
                <a:tc>
                  <a:txBody>
                    <a:bodyPr/>
                    <a:lstStyle/>
                    <a:p>
                      <a:pPr algn="ctr"/>
                      <a:r>
                        <a:rPr lang="en-US" dirty="0"/>
                        <a:t>P VALUE</a:t>
                      </a:r>
                    </a:p>
                  </a:txBody>
                  <a:tcPr/>
                </a:tc>
                <a:extLst>
                  <a:ext uri="{0D108BD9-81ED-4DB2-BD59-A6C34878D82A}">
                    <a16:rowId xmlns:a16="http://schemas.microsoft.com/office/drawing/2014/main" val="343825770"/>
                  </a:ext>
                </a:extLst>
              </a:tr>
              <a:tr h="291166">
                <a:tc>
                  <a:txBody>
                    <a:bodyPr/>
                    <a:lstStyle/>
                    <a:p>
                      <a:r>
                        <a:rPr lang="en-US" dirty="0"/>
                        <a:t>PFS</a:t>
                      </a:r>
                    </a:p>
                  </a:txBody>
                  <a:tcPr/>
                </a:tc>
                <a:tc>
                  <a:txBody>
                    <a:bodyPr/>
                    <a:lstStyle/>
                    <a:p>
                      <a:pPr algn="ctr"/>
                      <a:r>
                        <a:rPr lang="en-US" dirty="0"/>
                        <a:t>18.7 </a:t>
                      </a:r>
                      <a:r>
                        <a:rPr lang="en-US" dirty="0" err="1"/>
                        <a:t>mos</a:t>
                      </a:r>
                      <a:endParaRPr lang="en-US" dirty="0"/>
                    </a:p>
                  </a:txBody>
                  <a:tcPr/>
                </a:tc>
                <a:tc>
                  <a:txBody>
                    <a:bodyPr/>
                    <a:lstStyle/>
                    <a:p>
                      <a:pPr algn="ctr"/>
                      <a:r>
                        <a:rPr lang="en-US" dirty="0"/>
                        <a:t>7.8 mos.</a:t>
                      </a:r>
                    </a:p>
                  </a:txBody>
                  <a:tcPr/>
                </a:tc>
                <a:tc>
                  <a:txBody>
                    <a:bodyPr/>
                    <a:lstStyle/>
                    <a:p>
                      <a:pPr algn="ctr"/>
                      <a:r>
                        <a:rPr lang="en-US" dirty="0"/>
                        <a:t>P&lt;.001</a:t>
                      </a:r>
                    </a:p>
                  </a:txBody>
                  <a:tcPr/>
                </a:tc>
                <a:extLst>
                  <a:ext uri="{0D108BD9-81ED-4DB2-BD59-A6C34878D82A}">
                    <a16:rowId xmlns:a16="http://schemas.microsoft.com/office/drawing/2014/main" val="3997479053"/>
                  </a:ext>
                </a:extLst>
              </a:tr>
              <a:tr h="291166">
                <a:tc>
                  <a:txBody>
                    <a:bodyPr/>
                    <a:lstStyle/>
                    <a:p>
                      <a:r>
                        <a:rPr lang="en-US" dirty="0"/>
                        <a:t>ORR</a:t>
                      </a:r>
                    </a:p>
                  </a:txBody>
                  <a:tcPr/>
                </a:tc>
                <a:tc>
                  <a:txBody>
                    <a:bodyPr/>
                    <a:lstStyle/>
                    <a:p>
                      <a:pPr algn="ctr"/>
                      <a:r>
                        <a:rPr lang="en-US" dirty="0"/>
                        <a:t>59%</a:t>
                      </a:r>
                    </a:p>
                  </a:txBody>
                  <a:tcPr/>
                </a:tc>
                <a:tc>
                  <a:txBody>
                    <a:bodyPr/>
                    <a:lstStyle/>
                    <a:p>
                      <a:pPr algn="ctr"/>
                      <a:r>
                        <a:rPr lang="en-US" dirty="0"/>
                        <a:t>40%</a:t>
                      </a:r>
                    </a:p>
                  </a:txBody>
                  <a:tcPr/>
                </a:tc>
                <a:tc>
                  <a:txBody>
                    <a:bodyPr/>
                    <a:lstStyle/>
                    <a:p>
                      <a:pPr algn="ctr"/>
                      <a:endParaRPr lang="en-US"/>
                    </a:p>
                  </a:txBody>
                  <a:tcPr/>
                </a:tc>
                <a:extLst>
                  <a:ext uri="{0D108BD9-81ED-4DB2-BD59-A6C34878D82A}">
                    <a16:rowId xmlns:a16="http://schemas.microsoft.com/office/drawing/2014/main" val="546656717"/>
                  </a:ext>
                </a:extLst>
              </a:tr>
              <a:tr h="291166">
                <a:tc>
                  <a:txBody>
                    <a:bodyPr/>
                    <a:lstStyle/>
                    <a:p>
                      <a:r>
                        <a:rPr lang="en-US" dirty="0"/>
                        <a:t>OS</a:t>
                      </a:r>
                    </a:p>
                  </a:txBody>
                  <a:tcPr/>
                </a:tc>
                <a:tc>
                  <a:txBody>
                    <a:bodyPr/>
                    <a:lstStyle/>
                    <a:p>
                      <a:pPr algn="ctr"/>
                      <a:r>
                        <a:rPr lang="en-US" dirty="0"/>
                        <a:t>46 mos.</a:t>
                      </a:r>
                    </a:p>
                  </a:txBody>
                  <a:tcPr/>
                </a:tc>
                <a:tc>
                  <a:txBody>
                    <a:bodyPr/>
                    <a:lstStyle/>
                    <a:p>
                      <a:pPr algn="ctr"/>
                      <a:r>
                        <a:rPr lang="en-US" dirty="0"/>
                        <a:t>37 mos.</a:t>
                      </a:r>
                    </a:p>
                  </a:txBody>
                  <a:tcPr/>
                </a:tc>
                <a:tc>
                  <a:txBody>
                    <a:bodyPr/>
                    <a:lstStyle/>
                    <a:p>
                      <a:pPr algn="ctr"/>
                      <a:endParaRPr lang="en-US" dirty="0"/>
                    </a:p>
                  </a:txBody>
                  <a:tcPr/>
                </a:tc>
                <a:extLst>
                  <a:ext uri="{0D108BD9-81ED-4DB2-BD59-A6C34878D82A}">
                    <a16:rowId xmlns:a16="http://schemas.microsoft.com/office/drawing/2014/main" val="3979043953"/>
                  </a:ext>
                </a:extLst>
              </a:tr>
            </a:tbl>
          </a:graphicData>
        </a:graphic>
      </p:graphicFrame>
      <p:sp>
        <p:nvSpPr>
          <p:cNvPr id="12" name="TextBox 11">
            <a:extLst>
              <a:ext uri="{FF2B5EF4-FFF2-40B4-BE49-F238E27FC236}">
                <a16:creationId xmlns:a16="http://schemas.microsoft.com/office/drawing/2014/main" id="{E61D8DD5-6E71-560A-44E9-AC9F923C34E0}"/>
              </a:ext>
            </a:extLst>
          </p:cNvPr>
          <p:cNvSpPr txBox="1"/>
          <p:nvPr/>
        </p:nvSpPr>
        <p:spPr>
          <a:xfrm>
            <a:off x="3551191" y="6573759"/>
            <a:ext cx="2425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Loibl et al SABCS 2024</a:t>
            </a:r>
          </a:p>
        </p:txBody>
      </p:sp>
      <p:sp>
        <p:nvSpPr>
          <p:cNvPr id="13" name="TextBox 12">
            <a:extLst>
              <a:ext uri="{FF2B5EF4-FFF2-40B4-BE49-F238E27FC236}">
                <a16:creationId xmlns:a16="http://schemas.microsoft.com/office/drawing/2014/main" id="{38BC989E-3538-F76A-42A1-D98ED5B77AC8}"/>
              </a:ext>
            </a:extLst>
          </p:cNvPr>
          <p:cNvSpPr txBox="1"/>
          <p:nvPr/>
        </p:nvSpPr>
        <p:spPr>
          <a:xfrm>
            <a:off x="8217243" y="1588544"/>
            <a:ext cx="24198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Time to Treatment Failure</a:t>
            </a:r>
          </a:p>
        </p:txBody>
      </p:sp>
    </p:spTree>
    <p:extLst>
      <p:ext uri="{BB962C8B-B14F-4D97-AF65-F5344CB8AC3E}">
        <p14:creationId xmlns:p14="http://schemas.microsoft.com/office/powerpoint/2010/main" val="29762041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29CDA3C-F563-CECF-F7B0-01217D2FD35A}"/>
                  </a:ext>
                </a:extLst>
              </p:cNvPr>
              <p:cNvSpPr>
                <a:spLocks noGrp="1"/>
              </p:cNvSpPr>
              <p:nvPr>
                <p:ph type="title"/>
              </p:nvPr>
            </p:nvSpPr>
            <p:spPr>
              <a:xfrm>
                <a:off x="162174" y="200619"/>
                <a:ext cx="11638529" cy="747713"/>
              </a:xfrm>
            </p:spPr>
            <p:txBody>
              <a:bodyPr>
                <a:noAutofit/>
              </a:bodyPr>
              <a:lstStyle/>
              <a:p>
                <a:r>
                  <a:rPr lang="en-US" sz="3600" dirty="0"/>
                  <a:t>ABIGAIL Trial:  Abemaciclib </a:t>
                </a:r>
                <a14:m>
                  <m:oMath xmlns:m="http://schemas.openxmlformats.org/officeDocument/2006/math">
                    <m:r>
                      <a:rPr lang="en-US" sz="3600" i="1" smtClean="0">
                        <a:latin typeface="Cambria Math" panose="02040503050406030204" pitchFamily="18" charset="0"/>
                        <a:ea typeface="Cambria Math" panose="02040503050406030204" pitchFamily="18" charset="0"/>
                      </a:rPr>
                      <m:t>±</m:t>
                    </m:r>
                  </m:oMath>
                </a14:m>
                <a:r>
                  <a:rPr lang="en-US" sz="3600" dirty="0"/>
                  <a:t> induction paclitaxel in HR+ metastatic breast cancer plus real-world data</a:t>
                </a:r>
              </a:p>
            </p:txBody>
          </p:sp>
        </mc:Choice>
        <mc:Fallback xmlns="">
          <p:sp>
            <p:nvSpPr>
              <p:cNvPr id="2" name="Title 1">
                <a:extLst>
                  <a:ext uri="{FF2B5EF4-FFF2-40B4-BE49-F238E27FC236}">
                    <a16:creationId xmlns:a16="http://schemas.microsoft.com/office/drawing/2014/main" id="{C29CDA3C-F563-CECF-F7B0-01217D2FD35A}"/>
                  </a:ext>
                </a:extLst>
              </p:cNvPr>
              <p:cNvSpPr>
                <a:spLocks noGrp="1" noRot="1" noChangeAspect="1" noMove="1" noResize="1" noEditPoints="1" noAdjustHandles="1" noChangeArrowheads="1" noChangeShapeType="1" noTextEdit="1"/>
              </p:cNvSpPr>
              <p:nvPr>
                <p:ph type="title"/>
              </p:nvPr>
            </p:nvSpPr>
            <p:spPr>
              <a:xfrm>
                <a:off x="162174" y="200619"/>
                <a:ext cx="11638529" cy="747713"/>
              </a:xfrm>
              <a:blipFill>
                <a:blip r:embed="rId2"/>
                <a:stretch>
                  <a:fillRect l="-1525" t="-40000" b="-5333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7931A93-757C-494A-2A14-93755B9B221B}"/>
              </a:ext>
            </a:extLst>
          </p:cNvPr>
          <p:cNvPicPr>
            <a:picLocks noChangeAspect="1"/>
          </p:cNvPicPr>
          <p:nvPr/>
        </p:nvPicPr>
        <p:blipFill>
          <a:blip r:embed="rId3"/>
          <a:stretch>
            <a:fillRect/>
          </a:stretch>
        </p:blipFill>
        <p:spPr>
          <a:xfrm>
            <a:off x="221382" y="1070885"/>
            <a:ext cx="6224733" cy="2439799"/>
          </a:xfrm>
          <a:prstGeom prst="rect">
            <a:avLst/>
          </a:prstGeom>
        </p:spPr>
      </p:pic>
      <p:pic>
        <p:nvPicPr>
          <p:cNvPr id="6" name="Picture 5">
            <a:extLst>
              <a:ext uri="{FF2B5EF4-FFF2-40B4-BE49-F238E27FC236}">
                <a16:creationId xmlns:a16="http://schemas.microsoft.com/office/drawing/2014/main" id="{A0628731-979C-0E6D-5797-80FBC0263289}"/>
              </a:ext>
            </a:extLst>
          </p:cNvPr>
          <p:cNvPicPr>
            <a:picLocks noChangeAspect="1"/>
          </p:cNvPicPr>
          <p:nvPr/>
        </p:nvPicPr>
        <p:blipFill>
          <a:blip r:embed="rId4"/>
          <a:stretch>
            <a:fillRect/>
          </a:stretch>
        </p:blipFill>
        <p:spPr>
          <a:xfrm>
            <a:off x="624113" y="3793998"/>
            <a:ext cx="5822001" cy="2273300"/>
          </a:xfrm>
          <a:prstGeom prst="rect">
            <a:avLst/>
          </a:prstGeom>
        </p:spPr>
      </p:pic>
      <p:sp>
        <p:nvSpPr>
          <p:cNvPr id="7" name="TextBox 6">
            <a:extLst>
              <a:ext uri="{FF2B5EF4-FFF2-40B4-BE49-F238E27FC236}">
                <a16:creationId xmlns:a16="http://schemas.microsoft.com/office/drawing/2014/main" id="{6652583E-5C9C-EDCD-588C-3C74E08E1ABD}"/>
              </a:ext>
            </a:extLst>
          </p:cNvPr>
          <p:cNvSpPr txBox="1"/>
          <p:nvPr/>
        </p:nvSpPr>
        <p:spPr>
          <a:xfrm>
            <a:off x="1567581" y="6296730"/>
            <a:ext cx="45284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De La </a:t>
            </a: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Haba</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-Rodriquez et al ESMO 2024</a:t>
            </a:r>
          </a:p>
        </p:txBody>
      </p:sp>
      <p:sp>
        <p:nvSpPr>
          <p:cNvPr id="5" name="TextBox 4">
            <a:extLst>
              <a:ext uri="{FF2B5EF4-FFF2-40B4-BE49-F238E27FC236}">
                <a16:creationId xmlns:a16="http://schemas.microsoft.com/office/drawing/2014/main" id="{577A8410-0CDF-A767-00F2-F758ABDAE3C7}"/>
              </a:ext>
            </a:extLst>
          </p:cNvPr>
          <p:cNvSpPr txBox="1"/>
          <p:nvPr/>
        </p:nvSpPr>
        <p:spPr>
          <a:xfrm>
            <a:off x="7148599" y="1264641"/>
            <a:ext cx="4423006" cy="4893647"/>
          </a:xfrm>
          <a:prstGeom prst="rect">
            <a:avLst/>
          </a:prstGeom>
          <a:noFill/>
          <a:ln w="22225">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UK real-world  retrospective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study compared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CDKi</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versus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Paclitaxel in patients (</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n=482) </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with impending or documented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visceral crisis: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TTF 17 vs 4-months, OS 25 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4.5-months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Real-world analysis of 336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patients with visceral crisis: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Overall survival 11-months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CDKi</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versus 6-months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paclitaxel (p=.01)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CA3F2C37-CB33-F21A-F437-FD1662540392}"/>
              </a:ext>
            </a:extLst>
          </p:cNvPr>
          <p:cNvSpPr txBox="1"/>
          <p:nvPr/>
        </p:nvSpPr>
        <p:spPr>
          <a:xfrm>
            <a:off x="6712322" y="6296730"/>
            <a:ext cx="50883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Behrouzi</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et al BCRT 2023, Dawood JCO 2021</a:t>
            </a:r>
          </a:p>
        </p:txBody>
      </p:sp>
    </p:spTree>
    <p:extLst>
      <p:ext uri="{BB962C8B-B14F-4D97-AF65-F5344CB8AC3E}">
        <p14:creationId xmlns:p14="http://schemas.microsoft.com/office/powerpoint/2010/main" val="15300875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3E77-869F-A926-C096-16AB3B6930CB}"/>
              </a:ext>
            </a:extLst>
          </p:cNvPr>
          <p:cNvSpPr>
            <a:spLocks noGrp="1"/>
          </p:cNvSpPr>
          <p:nvPr>
            <p:ph type="title"/>
          </p:nvPr>
        </p:nvSpPr>
        <p:spPr>
          <a:xfrm>
            <a:off x="356286" y="0"/>
            <a:ext cx="10515600" cy="1325563"/>
          </a:xfrm>
        </p:spPr>
        <p:txBody>
          <a:bodyPr>
            <a:normAutofit/>
          </a:bodyPr>
          <a:lstStyle/>
          <a:p>
            <a:r>
              <a:rPr lang="en-US" sz="3600" dirty="0"/>
              <a:t>CDK4/6i versus chemotherapy in HR-positive aggressive disease</a:t>
            </a:r>
          </a:p>
        </p:txBody>
      </p:sp>
      <p:pic>
        <p:nvPicPr>
          <p:cNvPr id="3" name="Picture 2">
            <a:extLst>
              <a:ext uri="{FF2B5EF4-FFF2-40B4-BE49-F238E27FC236}">
                <a16:creationId xmlns:a16="http://schemas.microsoft.com/office/drawing/2014/main" id="{F394DD92-0178-354C-A9ED-71A1660A05ED}"/>
              </a:ext>
            </a:extLst>
          </p:cNvPr>
          <p:cNvPicPr>
            <a:picLocks noChangeAspect="1"/>
          </p:cNvPicPr>
          <p:nvPr/>
        </p:nvPicPr>
        <p:blipFill>
          <a:blip r:embed="rId2"/>
          <a:stretch>
            <a:fillRect/>
          </a:stretch>
        </p:blipFill>
        <p:spPr>
          <a:xfrm>
            <a:off x="1648629" y="1033981"/>
            <a:ext cx="9403492" cy="5408040"/>
          </a:xfrm>
          <a:prstGeom prst="rect">
            <a:avLst/>
          </a:prstGeom>
        </p:spPr>
      </p:pic>
      <p:sp>
        <p:nvSpPr>
          <p:cNvPr id="4" name="TextBox 3">
            <a:extLst>
              <a:ext uri="{FF2B5EF4-FFF2-40B4-BE49-F238E27FC236}">
                <a16:creationId xmlns:a16="http://schemas.microsoft.com/office/drawing/2014/main" id="{6F260C08-3AF2-88BD-2DB8-64AF521AB570}"/>
              </a:ext>
            </a:extLst>
          </p:cNvPr>
          <p:cNvSpPr txBox="1"/>
          <p:nvPr/>
        </p:nvSpPr>
        <p:spPr>
          <a:xfrm>
            <a:off x="8229600" y="6442021"/>
            <a:ext cx="33772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Orlandi</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Discover Oncology 2025</a:t>
            </a:r>
          </a:p>
        </p:txBody>
      </p:sp>
    </p:spTree>
    <p:extLst>
      <p:ext uri="{BB962C8B-B14F-4D97-AF65-F5344CB8AC3E}">
        <p14:creationId xmlns:p14="http://schemas.microsoft.com/office/powerpoint/2010/main" val="821811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14F9-0FC4-A290-538F-92140296DA98}"/>
              </a:ext>
            </a:extLst>
          </p:cNvPr>
          <p:cNvSpPr>
            <a:spLocks noGrp="1"/>
          </p:cNvSpPr>
          <p:nvPr>
            <p:ph type="title"/>
          </p:nvPr>
        </p:nvSpPr>
        <p:spPr>
          <a:xfrm>
            <a:off x="118672" y="0"/>
            <a:ext cx="10515600" cy="1325563"/>
          </a:xfrm>
        </p:spPr>
        <p:txBody>
          <a:bodyPr>
            <a:normAutofit/>
          </a:bodyPr>
          <a:lstStyle/>
          <a:p>
            <a:r>
              <a:rPr lang="en-US" sz="4000" dirty="0"/>
              <a:t>Phase II trial of abemaciclib in patients with HR-positive brain metastases</a:t>
            </a:r>
          </a:p>
        </p:txBody>
      </p:sp>
      <p:sp>
        <p:nvSpPr>
          <p:cNvPr id="3" name="Content Placeholder 2">
            <a:extLst>
              <a:ext uri="{FF2B5EF4-FFF2-40B4-BE49-F238E27FC236}">
                <a16:creationId xmlns:a16="http://schemas.microsoft.com/office/drawing/2014/main" id="{60E3D678-9188-BA07-F946-284FC251EF17}"/>
              </a:ext>
            </a:extLst>
          </p:cNvPr>
          <p:cNvSpPr>
            <a:spLocks noGrp="1"/>
          </p:cNvSpPr>
          <p:nvPr>
            <p:ph idx="1"/>
          </p:nvPr>
        </p:nvSpPr>
        <p:spPr>
          <a:xfrm>
            <a:off x="513442" y="1441677"/>
            <a:ext cx="10816771" cy="4813980"/>
          </a:xfrm>
        </p:spPr>
        <p:txBody>
          <a:bodyPr>
            <a:normAutofit lnSpcReduction="10000"/>
          </a:bodyPr>
          <a:lstStyle/>
          <a:p>
            <a:r>
              <a:rPr lang="en-US" dirty="0"/>
              <a:t>Patients with HR-positive, HER2-negative breast cancer with brain metastases (cohort A, n=55)</a:t>
            </a:r>
          </a:p>
          <a:p>
            <a:pPr lvl="1"/>
            <a:r>
              <a:rPr lang="en-US" dirty="0"/>
              <a:t>Median number of brain </a:t>
            </a:r>
            <a:r>
              <a:rPr lang="en-US" dirty="0" err="1"/>
              <a:t>mets</a:t>
            </a:r>
            <a:r>
              <a:rPr lang="en-US" dirty="0"/>
              <a:t> was 2 and prior radiation in 82% (Whole brain 47%, SRS 35%)</a:t>
            </a:r>
          </a:p>
          <a:p>
            <a:pPr lvl="1"/>
            <a:r>
              <a:rPr lang="en-US" dirty="0"/>
              <a:t>Intracranial objective response 5%, intracranial disease control at 6-months 24%, intracranial PFS 5-months</a:t>
            </a:r>
          </a:p>
          <a:p>
            <a:r>
              <a:rPr lang="en-US" dirty="0"/>
              <a:t>Patients with HR-positive leptomeningeal disease (cohort C, n=7)</a:t>
            </a:r>
          </a:p>
          <a:p>
            <a:pPr lvl="1"/>
            <a:r>
              <a:rPr lang="en-US" dirty="0"/>
              <a:t>Intracranial disease control at 6-months 14%</a:t>
            </a:r>
          </a:p>
          <a:p>
            <a:r>
              <a:rPr lang="en-US" dirty="0"/>
              <a:t>CSF analysis showed high levels of abemaciclib compared to plasma</a:t>
            </a:r>
          </a:p>
          <a:p>
            <a:pPr lvl="1"/>
            <a:r>
              <a:rPr lang="en-US" dirty="0"/>
              <a:t>Confirms preclinical studies showing abemaciclib crosses the blood-brain-barrier</a:t>
            </a:r>
          </a:p>
        </p:txBody>
      </p:sp>
      <p:sp>
        <p:nvSpPr>
          <p:cNvPr id="4" name="TextBox 3">
            <a:extLst>
              <a:ext uri="{FF2B5EF4-FFF2-40B4-BE49-F238E27FC236}">
                <a16:creationId xmlns:a16="http://schemas.microsoft.com/office/drawing/2014/main" id="{38F0EAD7-9596-70C4-9D9C-096966708059}"/>
              </a:ext>
            </a:extLst>
          </p:cNvPr>
          <p:cNvSpPr txBox="1"/>
          <p:nvPr/>
        </p:nvSpPr>
        <p:spPr>
          <a:xfrm>
            <a:off x="7908016" y="6371772"/>
            <a:ext cx="35963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Tolaney</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et al Clin Cancer Res 2020</a:t>
            </a:r>
          </a:p>
        </p:txBody>
      </p:sp>
    </p:spTree>
    <p:extLst>
      <p:ext uri="{BB962C8B-B14F-4D97-AF65-F5344CB8AC3E}">
        <p14:creationId xmlns:p14="http://schemas.microsoft.com/office/powerpoint/2010/main" val="10783070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73FF-6888-03BB-053C-0613C808C119}"/>
              </a:ext>
            </a:extLst>
          </p:cNvPr>
          <p:cNvSpPr>
            <a:spLocks noGrp="1"/>
          </p:cNvSpPr>
          <p:nvPr>
            <p:ph type="title"/>
          </p:nvPr>
        </p:nvSpPr>
        <p:spPr/>
        <p:txBody>
          <a:bodyPr/>
          <a:lstStyle/>
          <a:p>
            <a:r>
              <a:rPr lang="en-US" dirty="0"/>
              <a:t>Radiotherapy with </a:t>
            </a:r>
            <a:r>
              <a:rPr lang="en-US" dirty="0" err="1"/>
              <a:t>CDKi</a:t>
            </a:r>
            <a:r>
              <a:rPr lang="en-US" dirty="0"/>
              <a:t> in patients with HR-positive brain metastases</a:t>
            </a:r>
          </a:p>
        </p:txBody>
      </p:sp>
      <p:sp>
        <p:nvSpPr>
          <p:cNvPr id="3" name="Content Placeholder 2">
            <a:extLst>
              <a:ext uri="{FF2B5EF4-FFF2-40B4-BE49-F238E27FC236}">
                <a16:creationId xmlns:a16="http://schemas.microsoft.com/office/drawing/2014/main" id="{B78435B2-33E2-D795-12FE-D1C56D3BC67E}"/>
              </a:ext>
            </a:extLst>
          </p:cNvPr>
          <p:cNvSpPr>
            <a:spLocks noGrp="1"/>
          </p:cNvSpPr>
          <p:nvPr>
            <p:ph idx="1"/>
          </p:nvPr>
        </p:nvSpPr>
        <p:spPr>
          <a:xfrm>
            <a:off x="675968" y="1987857"/>
            <a:ext cx="10515600" cy="4351338"/>
          </a:xfrm>
        </p:spPr>
        <p:txBody>
          <a:bodyPr>
            <a:normAutofit/>
          </a:bodyPr>
          <a:lstStyle/>
          <a:p>
            <a:r>
              <a:rPr lang="en-US" sz="3200" dirty="0"/>
              <a:t>Patients (n=24) received radiotherapy to the brain before (n=11), during (n=6), and after (n=7)</a:t>
            </a:r>
          </a:p>
          <a:p>
            <a:r>
              <a:rPr lang="en-US" sz="3200" dirty="0"/>
              <a:t>PFS at 6-months 77% and at 12-months 50%</a:t>
            </a:r>
          </a:p>
          <a:p>
            <a:r>
              <a:rPr lang="en-US" sz="3200" dirty="0"/>
              <a:t>Local control at 6-months 80% and at 12-months 69%</a:t>
            </a:r>
          </a:p>
          <a:p>
            <a:r>
              <a:rPr lang="en-US" sz="3200" dirty="0"/>
              <a:t>Radiotherapy with </a:t>
            </a:r>
            <a:r>
              <a:rPr lang="en-US" sz="3200" dirty="0" err="1"/>
              <a:t>CDKi</a:t>
            </a:r>
            <a:r>
              <a:rPr lang="en-US" sz="3200" dirty="0"/>
              <a:t> appears feasible (though patient numbers are small)</a:t>
            </a:r>
          </a:p>
        </p:txBody>
      </p:sp>
      <p:sp>
        <p:nvSpPr>
          <p:cNvPr id="4" name="TextBox 3">
            <a:extLst>
              <a:ext uri="{FF2B5EF4-FFF2-40B4-BE49-F238E27FC236}">
                <a16:creationId xmlns:a16="http://schemas.microsoft.com/office/drawing/2014/main" id="{A52A913D-392E-CEEE-6E30-88210BEC3E69}"/>
              </a:ext>
            </a:extLst>
          </p:cNvPr>
          <p:cNvSpPr txBox="1"/>
          <p:nvPr/>
        </p:nvSpPr>
        <p:spPr>
          <a:xfrm>
            <a:off x="8431533" y="6267032"/>
            <a:ext cx="30844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Kubeczko</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et al Clin Med 2023</a:t>
            </a:r>
          </a:p>
        </p:txBody>
      </p:sp>
    </p:spTree>
    <p:extLst>
      <p:ext uri="{BB962C8B-B14F-4D97-AF65-F5344CB8AC3E}">
        <p14:creationId xmlns:p14="http://schemas.microsoft.com/office/powerpoint/2010/main" val="1333287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BB63663-7341-608A-3BDF-4952C2AC6221}"/>
              </a:ext>
            </a:extLst>
          </p:cNvPr>
          <p:cNvSpPr>
            <a:spLocks noGrp="1"/>
          </p:cNvSpPr>
          <p:nvPr>
            <p:ph type="title"/>
          </p:nvPr>
        </p:nvSpPr>
        <p:spPr>
          <a:xfrm>
            <a:off x="456788" y="107234"/>
            <a:ext cx="10515600" cy="1505883"/>
          </a:xfrm>
        </p:spPr>
        <p:txBody>
          <a:bodyPr anchor="ctr">
            <a:noAutofit/>
          </a:bodyPr>
          <a:lstStyle/>
          <a:p>
            <a:r>
              <a:rPr lang="en-US" sz="3200" dirty="0"/>
              <a:t>PATINA: Addition of palbociclib to maintenance HER2 and ER-directed therapy in HR-positive, HER2-positive MBC</a:t>
            </a:r>
          </a:p>
        </p:txBody>
      </p:sp>
      <p:pic>
        <p:nvPicPr>
          <p:cNvPr id="3" name="Picture 2">
            <a:extLst>
              <a:ext uri="{FF2B5EF4-FFF2-40B4-BE49-F238E27FC236}">
                <a16:creationId xmlns:a16="http://schemas.microsoft.com/office/drawing/2014/main" id="{7A76B74F-4E10-E15C-2AB4-930B048F7FAE}"/>
              </a:ext>
            </a:extLst>
          </p:cNvPr>
          <p:cNvPicPr>
            <a:picLocks noChangeAspect="1"/>
          </p:cNvPicPr>
          <p:nvPr/>
        </p:nvPicPr>
        <p:blipFill>
          <a:blip r:embed="rId2"/>
          <a:stretch>
            <a:fillRect/>
          </a:stretch>
        </p:blipFill>
        <p:spPr>
          <a:xfrm>
            <a:off x="456788" y="1613117"/>
            <a:ext cx="11732164" cy="4311569"/>
          </a:xfrm>
          <a:prstGeom prst="rect">
            <a:avLst/>
          </a:prstGeom>
        </p:spPr>
      </p:pic>
      <p:sp>
        <p:nvSpPr>
          <p:cNvPr id="5" name="TextBox 4">
            <a:extLst>
              <a:ext uri="{FF2B5EF4-FFF2-40B4-BE49-F238E27FC236}">
                <a16:creationId xmlns:a16="http://schemas.microsoft.com/office/drawing/2014/main" id="{18CACA72-A86D-F8E8-56AC-BC46BA9D39C3}"/>
              </a:ext>
            </a:extLst>
          </p:cNvPr>
          <p:cNvSpPr txBox="1"/>
          <p:nvPr/>
        </p:nvSpPr>
        <p:spPr>
          <a:xfrm>
            <a:off x="6366303" y="6439200"/>
            <a:ext cx="58256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Metzger et al SABCS 2024; Metzger et al N Eng J Med 2026</a:t>
            </a:r>
          </a:p>
        </p:txBody>
      </p:sp>
    </p:spTree>
    <p:extLst>
      <p:ext uri="{BB962C8B-B14F-4D97-AF65-F5344CB8AC3E}">
        <p14:creationId xmlns:p14="http://schemas.microsoft.com/office/powerpoint/2010/main" val="16816491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DJUSTMENT_LOCK1" val="cm=0"/>
  <p:tag name="ADJUSTMENT_LOCK2" val="cm=1.2"/>
</p:tagLst>
</file>

<file path=ppt/tags/tag24.xml><?xml version="1.0" encoding="utf-8"?>
<p:tagLst xmlns:a="http://schemas.openxmlformats.org/drawingml/2006/main" xmlns:r="http://schemas.openxmlformats.org/officeDocument/2006/relationships" xmlns:p="http://schemas.openxmlformats.org/presentationml/2006/main">
  <p:tag name="ADJUSTMENT_LOCK1" val="cm=0"/>
  <p:tag name="ADJUSTMENT_LOCK2" val="cm=1.2"/>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DJUSTMENT_LOCK1" val="cm=1.2"/>
  <p:tag name="ADJUSTMENT_LOCK2" val="cm=0"/>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DJUSTMENT_LOCK1" val="cm=1.2"/>
  <p:tag name="ADJUSTMENT_LOCK2" val="cm=0"/>
</p:tagLst>
</file>

<file path=ppt/tags/tag35.xml><?xml version="1.0" encoding="utf-8"?>
<p:tagLst xmlns:a="http://schemas.openxmlformats.org/drawingml/2006/main" xmlns:r="http://schemas.openxmlformats.org/officeDocument/2006/relationships" xmlns:p="http://schemas.openxmlformats.org/presentationml/2006/main">
  <p:tag name="ADJUSTMENT_LOCK1" val="cm=1.2"/>
  <p:tag name="ADJUSTMENT_LOCK2" val="cm=0"/>
</p:tagLst>
</file>

<file path=ppt/tags/tag36.xml><?xml version="1.0" encoding="utf-8"?>
<p:tagLst xmlns:a="http://schemas.openxmlformats.org/drawingml/2006/main" xmlns:r="http://schemas.openxmlformats.org/officeDocument/2006/relationships" xmlns:p="http://schemas.openxmlformats.org/presentationml/2006/main">
  <p:tag name="ADJUSTMENT_LOCK1" val="cm=1.2"/>
  <p:tag name="ADJUSTMENT_LOCK2" val="cm=0"/>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8.xml><?xml version="1.0" encoding="utf-8"?>
<a:theme xmlns:a="http://schemas.openxmlformats.org/drawingml/2006/main" name="TXO template">
  <a:themeElements>
    <a:clrScheme name="Office">
      <a:dk1>
        <a:sysClr val="windowText" lastClr="000000"/>
      </a:dk1>
      <a:lt1>
        <a:srgbClr val="FFFFFF"/>
      </a:lt1>
      <a:dk2>
        <a:srgbClr val="11273F"/>
      </a:dk2>
      <a:lt2>
        <a:srgbClr val="E8E8E8"/>
      </a:lt2>
      <a:accent1>
        <a:srgbClr val="007097"/>
      </a:accent1>
      <a:accent2>
        <a:srgbClr val="51BAC6"/>
      </a:accent2>
      <a:accent3>
        <a:srgbClr val="EFC63A"/>
      </a:accent3>
      <a:accent4>
        <a:srgbClr val="53555A"/>
      </a:accent4>
      <a:accent5>
        <a:srgbClr val="DCDCDC"/>
      </a:accent5>
      <a:accent6>
        <a:srgbClr val="B9E3E8"/>
      </a:accent6>
      <a:hlink>
        <a:srgbClr val="467886"/>
      </a:hlink>
      <a:folHlink>
        <a:srgbClr val="96607D"/>
      </a:folHlink>
    </a:clrScheme>
    <a:fontScheme name="TXO">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smtClean="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err="1" smtClean="0">
            <a:cs typeface="Poppins" panose="00000500000000000000" pitchFamily="2" charset="0"/>
          </a:defRPr>
        </a:defPPr>
      </a:lstStyle>
    </a:txDef>
  </a:objectDefaults>
  <a:extraClrSchemeLst/>
  <a:extLst>
    <a:ext uri="{05A4C25C-085E-4340-85A3-A5531E510DB2}">
      <thm15:themeFamily xmlns:thm15="http://schemas.microsoft.com/office/thememl/2012/main" name="Presentation1" id="{67AEDCE0-6100-4752-B24C-89A2C7DDBE10}" vid="{DAD9E3F8-A894-4B6E-B39A-FDB20D7FE882}"/>
    </a:ext>
  </a:extLst>
</a:theme>
</file>

<file path=ppt/theme/theme9.xml><?xml version="1.0" encoding="utf-8"?>
<a:theme xmlns:a="http://schemas.openxmlformats.org/drawingml/2006/main" name="1_TXO template">
  <a:themeElements>
    <a:clrScheme name="Office">
      <a:dk1>
        <a:sysClr val="windowText" lastClr="000000"/>
      </a:dk1>
      <a:lt1>
        <a:srgbClr val="FFFFFF"/>
      </a:lt1>
      <a:dk2>
        <a:srgbClr val="11273F"/>
      </a:dk2>
      <a:lt2>
        <a:srgbClr val="E8E8E8"/>
      </a:lt2>
      <a:accent1>
        <a:srgbClr val="007097"/>
      </a:accent1>
      <a:accent2>
        <a:srgbClr val="51BAC6"/>
      </a:accent2>
      <a:accent3>
        <a:srgbClr val="EFC63A"/>
      </a:accent3>
      <a:accent4>
        <a:srgbClr val="53555A"/>
      </a:accent4>
      <a:accent5>
        <a:srgbClr val="DCDCDC"/>
      </a:accent5>
      <a:accent6>
        <a:srgbClr val="B9E3E8"/>
      </a:accent6>
      <a:hlink>
        <a:srgbClr val="467886"/>
      </a:hlink>
      <a:folHlink>
        <a:srgbClr val="96607D"/>
      </a:folHlink>
    </a:clrScheme>
    <a:fontScheme name="TXO">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smtClean="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err="1" smtClean="0">
            <a:cs typeface="Poppins" panose="00000500000000000000" pitchFamily="2" charset="0"/>
          </a:defRPr>
        </a:defPPr>
      </a:lstStyle>
    </a:txDef>
  </a:objectDefaults>
  <a:extraClrSchemeLst/>
  <a:extLst>
    <a:ext uri="{05A4C25C-085E-4340-85A3-A5531E510DB2}">
      <thm15:themeFamily xmlns:thm15="http://schemas.microsoft.com/office/thememl/2012/main" name="Presentation1" id="{67AEDCE0-6100-4752-B24C-89A2C7DDBE10}" vid="{DAD9E3F8-A894-4B6E-B39A-FDB20D7FE882}"/>
    </a:ext>
  </a:extLst>
</a:theme>
</file>

<file path=docProps/app.xml><?xml version="1.0" encoding="utf-8"?>
<Properties xmlns="http://schemas.openxmlformats.org/officeDocument/2006/extended-properties" xmlns:vt="http://schemas.openxmlformats.org/officeDocument/2006/docPropsVTypes">
  <Template/>
  <TotalTime>85564</TotalTime>
  <Words>7700</Words>
  <Application>Microsoft Macintosh PowerPoint</Application>
  <PresentationFormat>Widescreen</PresentationFormat>
  <Paragraphs>1017</Paragraphs>
  <Slides>116</Slides>
  <Notes>45</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116</vt:i4>
      </vt:variant>
    </vt:vector>
  </HeadingPairs>
  <TitlesOfParts>
    <vt:vector size="141" baseType="lpstr">
      <vt:lpstr>ＭＳ Ｐゴシック</vt:lpstr>
      <vt:lpstr>Aptos</vt:lpstr>
      <vt:lpstr>Aptos Display</vt:lpstr>
      <vt:lpstr>Arial</vt:lpstr>
      <vt:lpstr>Calibri</vt:lpstr>
      <vt:lpstr>Calibri Light</vt:lpstr>
      <vt:lpstr>Cambria Math</vt:lpstr>
      <vt:lpstr>Corbel</vt:lpstr>
      <vt:lpstr>Courier New</vt:lpstr>
      <vt:lpstr>Poppins</vt:lpstr>
      <vt:lpstr>Symbol</vt:lpstr>
      <vt:lpstr>Times</vt:lpstr>
      <vt:lpstr>Times New Roman</vt:lpstr>
      <vt:lpstr>Wingdings</vt:lpstr>
      <vt:lpstr>Wingdings 2</vt:lpstr>
      <vt:lpstr>ヒラギノ角ゴ Pro W3</vt:lpstr>
      <vt:lpstr>1_Default Design</vt:lpstr>
      <vt:lpstr>2_Default Design</vt:lpstr>
      <vt:lpstr>Custom Design</vt:lpstr>
      <vt:lpstr>Office Theme</vt:lpstr>
      <vt:lpstr>1_Office Theme</vt:lpstr>
      <vt:lpstr>2_Office Theme</vt:lpstr>
      <vt:lpstr>Frame</vt:lpstr>
      <vt:lpstr>TXO template</vt:lpstr>
      <vt:lpstr>1_TXO template</vt:lpstr>
      <vt:lpstr>CDK4/6 Inhibitors in the Management of HR-Positive Breast Cancer</vt:lpstr>
      <vt:lpstr>Faculty</vt:lpstr>
      <vt:lpstr>Ms Fischer — Disclosures</vt:lpstr>
      <vt:lpstr>Ms Marti-Smith — Disclosures</vt:lpstr>
      <vt:lpstr>Dr O’Regan — Disclosures</vt:lpstr>
      <vt:lpstr>Dr Nanda — Disclosures</vt:lpstr>
      <vt:lpstr>Commercial Support</vt:lpstr>
      <vt:lpstr>PowerPoint Presentation</vt:lpstr>
      <vt:lpstr>Clinicians in the Meeting Room</vt:lpstr>
      <vt:lpstr>Clinicians Attending via Zoom</vt:lpstr>
      <vt:lpstr>About the Enduring Program</vt:lpstr>
      <vt:lpstr>PowerPoint Presentation</vt:lpstr>
      <vt:lpstr>“Recent Advances in Cancer Care — New Paradigms,  Novel Agents and What It Means for the Oncology Nurse” Eighteenth Annual RTP-ONS NCPD Symposium Series</vt:lpstr>
      <vt:lpstr>New Agents, Therapies and Regimens </vt:lpstr>
      <vt:lpstr>CDK4/6 Inhibitors in the Management of HR-Positive Breast Cancer</vt:lpstr>
      <vt:lpstr>Agenda</vt:lpstr>
      <vt:lpstr>Agenda</vt:lpstr>
      <vt:lpstr>The Advent of CDK 4/6 Inhibitors</vt:lpstr>
      <vt:lpstr>CDK 4/6 Inhibitors in High-Risk Early-Stage Disease</vt:lpstr>
      <vt:lpstr>Agenda</vt:lpstr>
      <vt:lpstr>Risk Assessment for Patients with HR+/HER2- Early Breast Cancer (BC): Rationale for CDK4/6 Inhibitors in Those at High Risk for Recurrence</vt:lpstr>
      <vt:lpstr>Clinicopathologic Factors Impacting Risk of Recurrence in HR+/HER2- Early-Stage Breast Cancer</vt:lpstr>
      <vt:lpstr>Summary of Longterm Outcomes by Treatment</vt:lpstr>
      <vt:lpstr>Mechanism of Action of CDK4/6 Inhibitors and  Rationale for Adding CDK4/6i to ET</vt:lpstr>
      <vt:lpstr>Adjuvant CDK4/6 Inhibitors</vt:lpstr>
      <vt:lpstr>Case Presentation</vt:lpstr>
      <vt:lpstr>Case Presentation: EBC</vt:lpstr>
      <vt:lpstr>Case Presentation: EBC</vt:lpstr>
      <vt:lpstr>Discussion Questions</vt:lpstr>
      <vt:lpstr>Agenda</vt:lpstr>
      <vt:lpstr>PowerPoint Presentation</vt:lpstr>
      <vt:lpstr>Case history</vt:lpstr>
      <vt:lpstr>Recurrence rates for early hormone receptor (HR)-positive breast cancer</vt:lpstr>
      <vt:lpstr>Meta-analysis of CDKi adjuvant trials</vt:lpstr>
      <vt:lpstr>MonarchE: Study design</vt:lpstr>
      <vt:lpstr>MonarchE: Outcomes at 7 years </vt:lpstr>
      <vt:lpstr>NATALEE: Study design</vt:lpstr>
      <vt:lpstr>NATALEE: Outcomes at 5 years </vt:lpstr>
      <vt:lpstr>MonarchE and Natalee: Adverse events</vt:lpstr>
      <vt:lpstr>FDA-approved indications and identification of appropriate candidates</vt:lpstr>
      <vt:lpstr>Case History</vt:lpstr>
      <vt:lpstr>Discussion Questions</vt:lpstr>
      <vt:lpstr>Agenda</vt:lpstr>
      <vt:lpstr>Practical Considerations with CDK4/6 Inhibitors</vt:lpstr>
      <vt:lpstr>Optimal dosing and dose-adjustment strategies for CDK4/6 inhibitors in patients with localized and metastatic BC</vt:lpstr>
      <vt:lpstr>Recommended duration of CDK4/6 inhibitor therapy in the adjuvant setting: Abemaciclib and Ribociclib </vt:lpstr>
      <vt:lpstr>Approaches for encouraging and assessing adherence in patients receiving CDK4/6 inhibitor therapy </vt:lpstr>
      <vt:lpstr>Drug-drug interactions to consider with CDK4/6 inhibitor therapy </vt:lpstr>
      <vt:lpstr>Case Presentation</vt:lpstr>
      <vt:lpstr>A 53 y/o female with HR-positive, HER2-negative breast cancer: Adjuvant CDK4/6 inhibitor therapy </vt:lpstr>
      <vt:lpstr>PowerPoint Presentation</vt:lpstr>
      <vt:lpstr>PowerPoint Presentation</vt:lpstr>
      <vt:lpstr>Agenda</vt:lpstr>
      <vt:lpstr>Cytopenias Associated  with CDK4/6 Inhibitors</vt:lpstr>
      <vt:lpstr>Clinical Overview &amp; Toxicities</vt:lpstr>
      <vt:lpstr>CDK 4/6 Inhibitor Mechanism </vt:lpstr>
      <vt:lpstr>Incidence of Grade 3-4 Neutropenia</vt:lpstr>
      <vt:lpstr>Predictability &amp; Reversibility</vt:lpstr>
      <vt:lpstr>Monitoring Protocols</vt:lpstr>
      <vt:lpstr>Change in Common Terminology Criteria for Adverse Events</vt:lpstr>
      <vt:lpstr>Interruption vs. Discontinuation</vt:lpstr>
      <vt:lpstr>Supportive Care Considerations</vt:lpstr>
      <vt:lpstr>Case Presentation</vt:lpstr>
      <vt:lpstr>Case Study</vt:lpstr>
      <vt:lpstr>Management &amp; Takeaway</vt:lpstr>
      <vt:lpstr>Agenda</vt:lpstr>
      <vt:lpstr>CDK4/6 Inhibitors in HR+/HER2  Metastatic BC (MBC)</vt:lpstr>
      <vt:lpstr>HR+ MBC: Frontline Therapy with AI +/- CDK4/6i </vt:lpstr>
      <vt:lpstr>Treatment in Second Line Setting  After Progression on CDK4/6 Inhibition</vt:lpstr>
      <vt:lpstr>CDK4/6i post Progression on CDK4/6i:  The postMONARCH Randomized Phase 3 Trial</vt:lpstr>
      <vt:lpstr>CDK4/6i After Progression on First-Line CDK4/6i</vt:lpstr>
      <vt:lpstr>INAVO120:  Palbo + Fulvestrant +/- Inavolisib in Patients with  PIK3CAm progressing ≤ 12 mos of completing adjuvant ET</vt:lpstr>
      <vt:lpstr>INAVO120:  Palbo + Fulvestrant +/- Inavolisib</vt:lpstr>
      <vt:lpstr>Ember 3 Trial: Imlunestrant (oral SERD) vs SOC ET</vt:lpstr>
      <vt:lpstr>EMBER-3: Imlunestrant +/- Abemaciclib</vt:lpstr>
      <vt:lpstr>VIKTORIA-1: Randomized Phase 3 Trial of ET + CDK4/6i  +/- Gedatolisib (pan PI3K and mTORC1/2 Inhibitor)</vt:lpstr>
      <vt:lpstr>Case Presentation</vt:lpstr>
      <vt:lpstr>Case: HR+/HER2- MBC</vt:lpstr>
      <vt:lpstr>Case: HR+/HER2- MBC Continued</vt:lpstr>
      <vt:lpstr>Discussion Questions</vt:lpstr>
      <vt:lpstr>Agenda</vt:lpstr>
      <vt:lpstr>GI Adverse Events Documented with CDK4/6 Inhibitors</vt:lpstr>
      <vt:lpstr> Rates of various GI issues in patients taking CDK4/6 inhibitor therapy </vt:lpstr>
      <vt:lpstr>Strategies to mitigate and manage treatment-related GI AEs with CDK4/6 inhibitors</vt:lpstr>
      <vt:lpstr>The TRADE study: A phase 2 trial to assess the tolerability of abemaciclib dose escalation in early-stage HR+/HER2- breast cancer</vt:lpstr>
      <vt:lpstr> Role of nutritional counseling and diet modifications during CDK4/6 inhibitor treatment </vt:lpstr>
      <vt:lpstr>Case Presentation</vt:lpstr>
      <vt:lpstr>  A 51 y/o female with pT1cN2a ER+, PR+, HER2- invasive lobular carcinoma  </vt:lpstr>
      <vt:lpstr>A 51 y/o female with pT1cN2a ER+, PR+, HER2- invasive lobular carcinoma</vt:lpstr>
      <vt:lpstr>Agenda</vt:lpstr>
      <vt:lpstr>PowerPoint Presentation</vt:lpstr>
      <vt:lpstr>Case history</vt:lpstr>
      <vt:lpstr>RIGHT Choice (Phase 2): Ribociclib + endocrine therapy vs chemotherapy for patients with HR+/HER2− advanced breast cancer</vt:lpstr>
      <vt:lpstr>PADMA: Palbociclib plus endocrine therapy versus single agent chemotherapy</vt:lpstr>
      <vt:lpstr>ABIGAIL Trial:  Abemaciclib ± induction paclitaxel in HR+ metastatic breast cancer plus real-world data</vt:lpstr>
      <vt:lpstr>CDK4/6i versus chemotherapy in HR-positive aggressive disease</vt:lpstr>
      <vt:lpstr>Phase II trial of abemaciclib in patients with HR-positive brain metastases</vt:lpstr>
      <vt:lpstr>Radiotherapy with CDKi in patients with HR-positive brain metastases</vt:lpstr>
      <vt:lpstr>PATINA: Addition of palbociclib to maintenance HER2 and ER-directed therapy in HR-positive, HER2-positive MBC</vt:lpstr>
      <vt:lpstr>PATINA: Addition of palbociclib to maintenance HER2 and ER-directed therapy in HR-positive, HER2-positive MBC</vt:lpstr>
      <vt:lpstr>Discussion Questions</vt:lpstr>
      <vt:lpstr>Agenda</vt:lpstr>
      <vt:lpstr>Rarer but Potentially Serious Toxicities Associated with One or More CDK 4/6 Inhibitors</vt:lpstr>
      <vt:lpstr>The Rare 5 Safety Concerns</vt:lpstr>
      <vt:lpstr>Managing ILD</vt:lpstr>
      <vt:lpstr>ILD Management Algorithm</vt:lpstr>
      <vt:lpstr>Liver Safety: Monitoring</vt:lpstr>
      <vt:lpstr>Handling Liver Enzyme Stress</vt:lpstr>
      <vt:lpstr>VTE &amp; Blood Clots</vt:lpstr>
      <vt:lpstr>Heart Rhythm: QTc monitoring</vt:lpstr>
      <vt:lpstr>Skin Toxicities</vt:lpstr>
      <vt:lpstr>Case Presentation</vt:lpstr>
      <vt:lpstr>Case Study</vt:lpstr>
      <vt:lpstr>Management &amp; Takeaway</vt:lpstr>
      <vt:lpstr>Relapsed/Refractory Multiple Myeloma</vt:lpstr>
      <vt:lpstr>Thank you for joining us! Please take a moment to complete the survey currently up on Zoom. Your feedback is very important to us. The survey will remain open up to 5 minutes after the meeting ends.   To Claim NCPD Credit In-person attendees: Please refer to the program syllabus for the NCPD credit link or QR code.  Virtual attendees: The NCPD credit link is posted in the chat room.  NCPD/ONCC credit information will be emailed  to each participant within 1 to 2 business days.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Kirsten Miller</cp:lastModifiedBy>
  <cp:revision>8129</cp:revision>
  <cp:lastPrinted>2020-10-06T19:03:59Z</cp:lastPrinted>
  <dcterms:created xsi:type="dcterms:W3CDTF">2013-03-19T19:50:02Z</dcterms:created>
  <dcterms:modified xsi:type="dcterms:W3CDTF">2026-05-15T14:56:46Z</dcterms:modified>
  <cp:category/>
</cp:coreProperties>
</file>