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5.xml" ContentType="application/vnd.openxmlformats-officedocument.theme+xml"/>
  <Override PartName="/ppt/tags/tag13.xml" ContentType="application/vnd.openxmlformats-officedocument.presentationml.tags+xml"/>
  <Override PartName="/ppt/slideLayouts/slideLayout295.xml" ContentType="application/vnd.openxmlformats-officedocument.presentationml.slideLayout+xml"/>
  <Override PartName="/ppt/theme/theme1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52" r:id="rId13"/>
    <p:sldMasterId id="2147486067" r:id="rId14"/>
    <p:sldMasterId id="2147486094" r:id="rId15"/>
    <p:sldMasterId id="2147486113" r:id="rId16"/>
    <p:sldMasterId id="2147486115" r:id="rId17"/>
  </p:sldMasterIdLst>
  <p:notesMasterIdLst>
    <p:notesMasterId r:id="rId146"/>
  </p:notesMasterIdLst>
  <p:handoutMasterIdLst>
    <p:handoutMasterId r:id="rId147"/>
  </p:handoutMasterIdLst>
  <p:sldIdLst>
    <p:sldId id="281" r:id="rId18"/>
    <p:sldId id="294" r:id="rId19"/>
    <p:sldId id="295" r:id="rId20"/>
    <p:sldId id="296" r:id="rId21"/>
    <p:sldId id="13408" r:id="rId22"/>
    <p:sldId id="297" r:id="rId23"/>
    <p:sldId id="298" r:id="rId24"/>
    <p:sldId id="2147480704" r:id="rId25"/>
    <p:sldId id="299" r:id="rId26"/>
    <p:sldId id="2147470659" r:id="rId27"/>
    <p:sldId id="13108" r:id="rId28"/>
    <p:sldId id="300" r:id="rId29"/>
    <p:sldId id="301" r:id="rId30"/>
    <p:sldId id="302" r:id="rId31"/>
    <p:sldId id="303" r:id="rId32"/>
    <p:sldId id="304" r:id="rId33"/>
    <p:sldId id="305" r:id="rId34"/>
    <p:sldId id="307" r:id="rId35"/>
    <p:sldId id="308" r:id="rId36"/>
    <p:sldId id="2147483640" r:id="rId37"/>
    <p:sldId id="2147483641" r:id="rId38"/>
    <p:sldId id="2147471838" r:id="rId39"/>
    <p:sldId id="2147471837" r:id="rId40"/>
    <p:sldId id="2147483614" r:id="rId41"/>
    <p:sldId id="2147483639" r:id="rId42"/>
    <p:sldId id="2147483637" r:id="rId43"/>
    <p:sldId id="262" r:id="rId44"/>
    <p:sldId id="322" r:id="rId45"/>
    <p:sldId id="313" r:id="rId46"/>
    <p:sldId id="306" r:id="rId47"/>
    <p:sldId id="2147483642" r:id="rId48"/>
    <p:sldId id="2147483643" r:id="rId49"/>
    <p:sldId id="286" r:id="rId50"/>
    <p:sldId id="2147483617" r:id="rId51"/>
    <p:sldId id="13407" r:id="rId52"/>
    <p:sldId id="2147483567" r:id="rId53"/>
    <p:sldId id="264" r:id="rId54"/>
    <p:sldId id="282" r:id="rId55"/>
    <p:sldId id="260" r:id="rId56"/>
    <p:sldId id="284" r:id="rId57"/>
    <p:sldId id="285" r:id="rId58"/>
    <p:sldId id="278" r:id="rId59"/>
    <p:sldId id="2147471834" r:id="rId60"/>
    <p:sldId id="2147471835" r:id="rId61"/>
    <p:sldId id="2147483647" r:id="rId62"/>
    <p:sldId id="2147471914" r:id="rId63"/>
    <p:sldId id="283" r:id="rId64"/>
    <p:sldId id="256" r:id="rId65"/>
    <p:sldId id="2147471895" r:id="rId66"/>
    <p:sldId id="2147471905" r:id="rId67"/>
    <p:sldId id="2147471899" r:id="rId68"/>
    <p:sldId id="2147471840" r:id="rId69"/>
    <p:sldId id="2147471887" r:id="rId70"/>
    <p:sldId id="2147471891" r:id="rId71"/>
    <p:sldId id="2147471893" r:id="rId72"/>
    <p:sldId id="2147471885" r:id="rId73"/>
    <p:sldId id="2147471839" r:id="rId74"/>
    <p:sldId id="2147471880" r:id="rId75"/>
    <p:sldId id="2147471882" r:id="rId76"/>
    <p:sldId id="2147471867" r:id="rId77"/>
    <p:sldId id="2147471853" r:id="rId78"/>
    <p:sldId id="2147471863" r:id="rId79"/>
    <p:sldId id="2147471866" r:id="rId80"/>
    <p:sldId id="257" r:id="rId81"/>
    <p:sldId id="2147471851" r:id="rId82"/>
    <p:sldId id="2147471921" r:id="rId83"/>
    <p:sldId id="2147471923" r:id="rId84"/>
    <p:sldId id="2147471926" r:id="rId85"/>
    <p:sldId id="2147471918" r:id="rId86"/>
    <p:sldId id="2147471927" r:id="rId87"/>
    <p:sldId id="2147471928" r:id="rId88"/>
    <p:sldId id="2147471929" r:id="rId89"/>
    <p:sldId id="2147471930" r:id="rId90"/>
    <p:sldId id="2147471844" r:id="rId91"/>
    <p:sldId id="2147471902" r:id="rId92"/>
    <p:sldId id="2147471903" r:id="rId93"/>
    <p:sldId id="293" r:id="rId94"/>
    <p:sldId id="2147471846" r:id="rId95"/>
    <p:sldId id="2147471906" r:id="rId96"/>
    <p:sldId id="2147471908" r:id="rId97"/>
    <p:sldId id="2147471911" r:id="rId98"/>
    <p:sldId id="276" r:id="rId99"/>
    <p:sldId id="277" r:id="rId100"/>
    <p:sldId id="269" r:id="rId101"/>
    <p:sldId id="2147471943" r:id="rId102"/>
    <p:sldId id="2147471940" r:id="rId103"/>
    <p:sldId id="2147471945" r:id="rId104"/>
    <p:sldId id="265" r:id="rId105"/>
    <p:sldId id="267" r:id="rId106"/>
    <p:sldId id="2147471864" r:id="rId107"/>
    <p:sldId id="271" r:id="rId108"/>
    <p:sldId id="2147471922" r:id="rId109"/>
    <p:sldId id="274" r:id="rId110"/>
    <p:sldId id="272" r:id="rId111"/>
    <p:sldId id="279" r:id="rId112"/>
    <p:sldId id="259" r:id="rId113"/>
    <p:sldId id="2147483619" r:id="rId114"/>
    <p:sldId id="270" r:id="rId115"/>
    <p:sldId id="2147471871" r:id="rId116"/>
    <p:sldId id="2147471873" r:id="rId117"/>
    <p:sldId id="2147471877" r:id="rId118"/>
    <p:sldId id="280" r:id="rId119"/>
    <p:sldId id="2147471861" r:id="rId120"/>
    <p:sldId id="2147471917" r:id="rId121"/>
    <p:sldId id="2147471915" r:id="rId122"/>
    <p:sldId id="2147471869" r:id="rId123"/>
    <p:sldId id="2147471836" r:id="rId124"/>
    <p:sldId id="2147471856" r:id="rId125"/>
    <p:sldId id="2147471860" r:id="rId126"/>
    <p:sldId id="2147471870" r:id="rId127"/>
    <p:sldId id="258" r:id="rId128"/>
    <p:sldId id="275" r:id="rId129"/>
    <p:sldId id="2147482827" r:id="rId130"/>
    <p:sldId id="273" r:id="rId131"/>
    <p:sldId id="266" r:id="rId132"/>
    <p:sldId id="268" r:id="rId133"/>
    <p:sldId id="287" r:id="rId134"/>
    <p:sldId id="288" r:id="rId135"/>
    <p:sldId id="289" r:id="rId136"/>
    <p:sldId id="290" r:id="rId137"/>
    <p:sldId id="291" r:id="rId138"/>
    <p:sldId id="2147469807" r:id="rId139"/>
    <p:sldId id="2147482886" r:id="rId140"/>
    <p:sldId id="2147482893" r:id="rId141"/>
    <p:sldId id="261" r:id="rId142"/>
    <p:sldId id="292" r:id="rId143"/>
    <p:sldId id="263" r:id="rId144"/>
    <p:sldId id="2147480083" r:id="rId145"/>
  </p:sldIdLst>
  <p:sldSz cx="12192000" cy="6858000"/>
  <p:notesSz cx="7772400" cy="10058400"/>
  <p:custDataLst>
    <p:tags r:id="rId14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40FF"/>
    <a:srgbClr val="0432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24" autoAdjust="0"/>
    <p:restoredTop sz="91027" autoAdjust="0"/>
  </p:normalViewPr>
  <p:slideViewPr>
    <p:cSldViewPr>
      <p:cViewPr varScale="1">
        <p:scale>
          <a:sx n="111" d="100"/>
          <a:sy n="111" d="100"/>
        </p:scale>
        <p:origin x="1456"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94" d="100"/>
        <a:sy n="94"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commentAuthors" Target="commentAuthors.xml"/><Relationship Id="rId5" Type="http://schemas.openxmlformats.org/officeDocument/2006/relationships/slideMaster" Target="slideMasters/slideMaster5.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theme" Target="theme/theme1.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1/28/26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26A3-320C-78D9-2799-F6E5135A4A1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04F36F3-A234-1E87-F422-212F2D59E6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95EC7C29-71CE-E016-DB5C-C9783705BF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7CCD89F-F274-D601-9114-DEBE13217815}"/>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47063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121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59399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BA96-BFBD-21E0-0BC7-C33EF3251C5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9DB188-AF9A-B638-245E-CE6E998038A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F849556-1B1E-22C8-A12A-BD015761ACB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BC6735C-B2BE-97D6-791E-EA4D7487DC02}"/>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51035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26A3-320C-78D9-2799-F6E5135A4A1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04F36F3-A234-1E87-F422-212F2D59E6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95EC7C29-71CE-E016-DB5C-C9783705BF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7CCD89F-F274-D601-9114-DEBE13217815}"/>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47063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45774-7D7B-8800-7CF0-52BBB14FE28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412BC22-48A1-42EA-2C9C-CF583A95EDB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9BA947A-A6AF-B45A-2B55-0631F7FF14D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6944AEA-B3B3-8107-939F-1F1D88ED847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8859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4B505-07A9-4C4B-9521-A9D86F9FB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5A63B-CDC8-B0BD-658B-78B78B787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3DBAB-4AEC-6241-7126-811F65A39A0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2649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1D3C1-6DD2-1A7E-DF29-F6F632096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12805-FD21-E929-1C98-E1E10AB85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1DC84-FA35-9982-A66C-1ACF9881E9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958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3E964-F80B-2738-47E3-BA5AE100A1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4986F-523F-A8EC-39E1-FB6899A088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8EA1F-8769-0529-E329-D3EFAC8E893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1020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C11AD-EE6D-CE72-8D2F-E3A417F2E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A2EC6-87F1-71D2-38AA-33BD0F86A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571C0-AFD2-5926-5172-D001DE7AB2C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009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99E43-C53C-C013-5506-BEEF72FC0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6D57D-30F2-B294-6DE2-8134985CA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091A2-3A8D-E702-7EFD-377392CEE0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5170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BF30B-2775-1181-2ACF-7716C7DEE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D5DD2-2AE3-025F-35DD-50D859762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0E81C-AB5B-75A9-DA0C-49A9F1E502B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8227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CFDD4-47D7-2BC1-B085-22B2D32D4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4F737-167D-0760-4EB5-239704148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178155-B6FC-E70A-F652-A1C736F270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5635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5912-47FC-2843-A85D-D9E2F468F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63870-26A1-0227-20E9-1331031AC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6D438-EC27-EC71-DFFA-2E5557ECA2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8454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6E569-BBAD-8C87-6ACC-292495B10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EA976-9B58-BA98-C0CF-D9FA7E151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9F050-CB85-1C09-9E30-60068069F2A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0704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71E14-D423-831A-D4D6-F8AE47FBE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AA70E-A453-99B5-9335-7552FE2F3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6C2E3-6C12-BF9F-9AA0-21CC691698E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9018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9B401-A28A-DE11-5BFC-68515D4B0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1C146-462C-AA36-B49A-8BDAD099B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4DAFC-01C3-0E33-45B1-2DE155ACD1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9FDBBE-01F5-DB09-8960-76986E3D52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0DD1-666C-6A42-ABD5-F9AC44977E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592688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9332-3EC7-F8D2-3DC3-A297FE3AA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D6EFC-B499-A96A-0835-C7BAA889A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1343D-BC0C-0DEA-9F8F-2F65E43A09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0978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23790-5DF6-86B4-3745-E0FA9B511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475D7-4E82-2BD4-EB9C-B739362B5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75646-CD87-19D8-78DA-C849C649360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3689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5379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highest % of AA pts in phase 3 trials in this setting</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3887123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a:t>
            </a:r>
            <a:r>
              <a:rPr lang="en-US" sz="1800" baseline="30000" dirty="0">
                <a:effectLst/>
                <a:latin typeface="Calibri" panose="020F0502020204030204" pitchFamily="34" charset="0"/>
                <a:ea typeface="Calibri" panose="020F0502020204030204" pitchFamily="34" charset="0"/>
              </a:rPr>
              <a:t>13,14</a:t>
            </a:r>
            <a:r>
              <a:rPr lang="en-US" sz="1800" dirty="0">
                <a:effectLst/>
                <a:latin typeface="Calibri" panose="020F0502020204030204" pitchFamily="34" charset="0"/>
                <a:ea typeface="Calibri" panose="020F0502020204030204" pitchFamily="34" charset="0"/>
              </a:rPr>
              <a:t> The geographic distribution of the Duffy null phenotype correlates closely with the geographic ancestry typically associated with lower neutrophil counts. In fact, the Duffy null phenotype is seen in 80-100% of people from Sub-Saharan Africa, but in &lt;1% of people of Asian or Caucasian </a:t>
            </a:r>
            <a:r>
              <a:rPr lang="en-US" sz="1800" dirty="0" err="1">
                <a:effectLst/>
                <a:latin typeface="Calibri" panose="020F0502020204030204" pitchFamily="34" charset="0"/>
                <a:ea typeface="Calibri" panose="020F0502020204030204" pitchFamily="34" charset="0"/>
              </a:rPr>
              <a:t>descentInterestingly</a:t>
            </a:r>
            <a:r>
              <a:rPr lang="en-US" sz="1800" dirty="0">
                <a:effectLst/>
                <a:latin typeface="Calibri" panose="020F0502020204030204" pitchFamily="34" charset="0"/>
                <a:ea typeface="Calibri" panose="020F0502020204030204" pitchFamily="34" charset="0"/>
              </a:rPr>
              <a:t>, ANC reference ranges from African countries—where the majority of the population is Duffy null--are much lower than the ANC reference range in the United States. For example, reference range in Togo is 500-5,400 cells/μL</a:t>
            </a:r>
            <a:r>
              <a:rPr lang="en-US" sz="1800" baseline="30000" dirty="0">
                <a:effectLst/>
                <a:latin typeface="Calibri" panose="020F0502020204030204" pitchFamily="34" charset="0"/>
                <a:ea typeface="Calibri" panose="020F0502020204030204" pitchFamily="34" charset="0"/>
              </a:rPr>
              <a:t>15</a:t>
            </a:r>
            <a:r>
              <a:rPr lang="en-US" sz="1800" dirty="0">
                <a:effectLst/>
                <a:latin typeface="Calibri" panose="020F0502020204030204" pitchFamily="34" charset="0"/>
                <a:ea typeface="Calibri" panose="020F0502020204030204" pitchFamily="34" charset="0"/>
              </a:rPr>
              <a:t>and 840-3,370 cells/</a:t>
            </a:r>
            <a:r>
              <a:rPr lang="en-US" sz="1800" dirty="0" err="1">
                <a:effectLst/>
                <a:latin typeface="Calibri" panose="020F0502020204030204" pitchFamily="34" charset="0"/>
                <a:ea typeface="Calibri" panose="020F0502020204030204" pitchFamily="34" charset="0"/>
              </a:rPr>
              <a:t>μL</a:t>
            </a:r>
            <a:r>
              <a:rPr lang="en-US" sz="1800" dirty="0">
                <a:effectLst/>
                <a:latin typeface="Calibri" panose="020F0502020204030204" pitchFamily="34" charset="0"/>
                <a:ea typeface="Calibri" panose="020F0502020204030204" pitchFamily="34" charset="0"/>
              </a:rPr>
              <a:t> in Uganda</a:t>
            </a:r>
            <a:r>
              <a:rPr lang="en-US" sz="1800" baseline="30000" dirty="0">
                <a:effectLst/>
                <a:latin typeface="Calibri" panose="020F0502020204030204" pitchFamily="34" charset="0"/>
                <a:ea typeface="Calibri" panose="020F0502020204030204" pitchFamily="34" charset="0"/>
              </a:rPr>
              <a:t>16</a:t>
            </a:r>
            <a:r>
              <a:rPr lang="en-US"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7ABF103-B82A-43EF-924C-EFE3622B0692}"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41800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Purkinje fibers, endothelium, cerebellum</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3289493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57E1-E183-099D-9EA3-7BB3257B9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D3D17-DBE5-32E4-CC19-AB320D7FB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33B98-7FD9-93E2-2166-BD70C9FB5C4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3289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355E4-B921-9EAE-0FAA-11C2EAFEF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BFAFE-D0CD-D698-1289-F7D43D49D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A73F3-D322-E486-7252-3C7227B66B4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6476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6BF1F-6AEF-B55F-AFA8-674A1276954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AD5A5A9-28F8-1B64-E438-FAF8050A911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776F4CE-540A-6D88-5A67-5EBC918B0EE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E44075E-6A54-3D67-7D44-8879CDD0178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5513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0BDF-2230-2C9F-410E-148DBB43717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E1BAC8-0041-A9A7-BBBF-DF1B0F79937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3ED231-5FFC-F3A8-C544-F3C6B4A5EB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4971B67-FC73-2199-2198-DD3D46FC050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5939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BA96-BFBD-21E0-0BC7-C33EF3251C5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9DB188-AF9A-B638-245E-CE6E998038A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F849556-1B1E-22C8-A12A-BD015761ACB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BC6735C-B2BE-97D6-791E-EA4D7487DC02}"/>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25103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print">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287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0330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953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452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34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613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863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9276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726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2238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23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0799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1153827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3700453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0123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134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10636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179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729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9749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2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71160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50594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80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319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356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8718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41512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0982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4809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3930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48219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81180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67925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082516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216018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51104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18340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2"/>
          <p:cNvSpPr>
            <a:spLocks noGrp="1" noChangeArrowheads="1"/>
          </p:cNvSpPr>
          <p:nvPr>
            <p:ph type="ctrTitle"/>
          </p:nvPr>
        </p:nvSpPr>
        <p:spPr>
          <a:xfrm>
            <a:off x="914400" y="1885951"/>
            <a:ext cx="10363200" cy="1600200"/>
          </a:xfrm>
        </p:spPr>
        <p:txBody>
          <a:bodyPr anchor="ctr"/>
          <a:lstStyle>
            <a:lvl1pPr>
              <a:defRPr sz="4500"/>
            </a:lvl1pPr>
          </a:lstStyle>
          <a:p>
            <a:r>
              <a:rPr lang="en-US"/>
              <a:t>Click to edit Master title style</a:t>
            </a:r>
          </a:p>
        </p:txBody>
      </p:sp>
      <p:sp>
        <p:nvSpPr>
          <p:cNvPr id="922627" name="Rectangle 3"/>
          <p:cNvSpPr>
            <a:spLocks noGrp="1" noChangeArrowheads="1"/>
          </p:cNvSpPr>
          <p:nvPr>
            <p:ph type="subTitle" idx="1"/>
          </p:nvPr>
        </p:nvSpPr>
        <p:spPr>
          <a:xfrm>
            <a:off x="1828800" y="4905375"/>
            <a:ext cx="8534400" cy="914400"/>
          </a:xfrm>
        </p:spPr>
        <p:txBody>
          <a:bodyPr anchor="b"/>
          <a:lstStyle>
            <a:lvl1pPr marL="0" indent="0" algn="ctr">
              <a:buFont typeface="Wingdings 3" pitchFamily="18" charset="2"/>
              <a:buNone/>
              <a:defRPr sz="3500"/>
            </a:lvl1pPr>
          </a:lstStyle>
          <a:p>
            <a:r>
              <a:rPr lang="en-US" dirty="0"/>
              <a:t>Click to edit Master subtitle style</a:t>
            </a:r>
          </a:p>
        </p:txBody>
      </p:sp>
    </p:spTree>
    <p:extLst>
      <p:ext uri="{BB962C8B-B14F-4D97-AF65-F5344CB8AC3E}">
        <p14:creationId xmlns:p14="http://schemas.microsoft.com/office/powerpoint/2010/main" val="3635712770"/>
      </p:ext>
    </p:extLst>
  </p:cSld>
  <p:clrMapOvr>
    <a:masterClrMapping/>
  </p:clrMapOvr>
  <p:transition spd="slow"/>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222E7691-E06A-46A8-A8B0-5A808B432FDF}"/>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7" name="Text Placeholder 4">
            <a:extLst>
              <a:ext uri="{FF2B5EF4-FFF2-40B4-BE49-F238E27FC236}">
                <a16:creationId xmlns:a16="http://schemas.microsoft.com/office/drawing/2014/main" id="{9065F880-2547-493E-AE78-BA77C6668DF7}"/>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1249427923"/>
      </p:ext>
    </p:extLst>
  </p:cSld>
  <p:clrMapOvr>
    <a:masterClrMapping/>
  </p:clrMapOvr>
  <p:transition spd="slow"/>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A695850C-FAE3-4949-8895-E707BA58F8D7}"/>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7" name="Text Placeholder 4">
            <a:extLst>
              <a:ext uri="{FF2B5EF4-FFF2-40B4-BE49-F238E27FC236}">
                <a16:creationId xmlns:a16="http://schemas.microsoft.com/office/drawing/2014/main" id="{D30AD76E-E255-4EA4-9A1E-6D409E7741FB}"/>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1943131725"/>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C16984-6DE2-EC6B-2405-F7860D786A18}"/>
              </a:ext>
            </a:extLst>
          </p:cNvPr>
          <p:cNvSpPr/>
          <p:nvPr userDrawn="1"/>
        </p:nvSpPr>
        <p:spPr bwMode="auto">
          <a:xfrm>
            <a:off x="0" y="1709738"/>
            <a:ext cx="11347450" cy="2281237"/>
          </a:xfrm>
          <a:prstGeom prst="rect">
            <a:avLst/>
          </a:prstGeom>
          <a:solidFill>
            <a:srgbClr val="8D8DC5">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6C656C38-DF88-8624-8A7A-E4566980F445}"/>
              </a:ext>
            </a:extLst>
          </p:cNvPr>
          <p:cNvSpPr/>
          <p:nvPr userDrawn="1"/>
        </p:nvSpPr>
        <p:spPr bwMode="auto">
          <a:xfrm>
            <a:off x="831850" y="4257676"/>
            <a:ext cx="11347450" cy="1841500"/>
          </a:xfrm>
          <a:prstGeom prst="rect">
            <a:avLst/>
          </a:prstGeom>
          <a:solidFill>
            <a:srgbClr val="8D8DC5">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2" name="Title 1">
            <a:extLst>
              <a:ext uri="{FF2B5EF4-FFF2-40B4-BE49-F238E27FC236}">
                <a16:creationId xmlns:a16="http://schemas.microsoft.com/office/drawing/2014/main" id="{E7EE4BEE-F9EE-AD57-7A57-DA503C5395DC}"/>
              </a:ext>
            </a:extLst>
          </p:cNvPr>
          <p:cNvSpPr>
            <a:spLocks noGrp="1"/>
          </p:cNvSpPr>
          <p:nvPr>
            <p:ph type="title"/>
          </p:nvPr>
        </p:nvSpPr>
        <p:spPr>
          <a:xfrm>
            <a:off x="831850" y="1709738"/>
            <a:ext cx="10515600" cy="2281237"/>
          </a:xfrm>
        </p:spPr>
        <p:txBody>
          <a:bodyPr anchor="b"/>
          <a:lstStyle>
            <a:lvl1pPr algn="l">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B7216040-5433-B0D3-ABB7-E2C9CE92F2BA}"/>
              </a:ext>
            </a:extLst>
          </p:cNvPr>
          <p:cNvSpPr>
            <a:spLocks noGrp="1"/>
          </p:cNvSpPr>
          <p:nvPr>
            <p:ph type="body" idx="1"/>
          </p:nvPr>
        </p:nvSpPr>
        <p:spPr>
          <a:xfrm>
            <a:off x="831850" y="4248151"/>
            <a:ext cx="10515600" cy="1841500"/>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88D2155-38E9-95E6-3212-0413FE18993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E08E0E-86DA-493C-B057-11311D588C7F}" type="datetimeFigureOut">
              <a:rPr lang="en-US" smtClean="0"/>
              <a:pPr/>
              <a:t>1/28/26</a:t>
            </a:fld>
            <a:endParaRPr lang="en-US"/>
          </a:p>
        </p:txBody>
      </p:sp>
      <p:sp>
        <p:nvSpPr>
          <p:cNvPr id="5" name="Footer Placeholder 4">
            <a:extLst>
              <a:ext uri="{FF2B5EF4-FFF2-40B4-BE49-F238E27FC236}">
                <a16:creationId xmlns:a16="http://schemas.microsoft.com/office/drawing/2014/main" id="{8375DFD2-938C-E207-B4C8-BB4FADBE097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445F18F8-F047-728D-D096-F3B63A692DA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2D8A8-7FF1-48DD-9682-157570AF362F}" type="slidenum">
              <a:rPr lang="en-US" smtClean="0"/>
              <a:pPr/>
              <a:t>‹#›</a:t>
            </a:fld>
            <a:endParaRPr lang="en-US"/>
          </a:p>
        </p:txBody>
      </p:sp>
    </p:spTree>
    <p:extLst>
      <p:ext uri="{BB962C8B-B14F-4D97-AF65-F5344CB8AC3E}">
        <p14:creationId xmlns:p14="http://schemas.microsoft.com/office/powerpoint/2010/main" val="15525353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E666BDF-94BF-43B7-89EB-C964A7C1F70F}"/>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7EDCF449-EEE9-4E94-9772-E9A32283387A}"/>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3717851237"/>
      </p:ext>
    </p:extLst>
  </p:cSld>
  <p:clrMapOvr>
    <a:masterClrMapping/>
  </p:clrMapOvr>
  <p:transition spd="slow"/>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C2D379-56DE-4994-9208-F97AA8E3FAB4}"/>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3" name="Text Placeholder 4">
            <a:extLst>
              <a:ext uri="{FF2B5EF4-FFF2-40B4-BE49-F238E27FC236}">
                <a16:creationId xmlns:a16="http://schemas.microsoft.com/office/drawing/2014/main" id="{AAA58406-E7C7-4E3C-A994-565ED2B170AF}"/>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594668077"/>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13429" y="1388503"/>
            <a:ext cx="10796400" cy="5086800"/>
          </a:xfrm>
        </p:spPr>
        <p:txBody>
          <a:bodyPr/>
          <a:lstStyle>
            <a:lvl1pPr marL="265107" indent="-265107">
              <a:buClr>
                <a:srgbClr val="E67225"/>
              </a:buClr>
              <a:buFont typeface="Calibri" panose="020F0502020204030204" pitchFamily="34" charset="0"/>
              <a:buChar char="•"/>
              <a:defRPr>
                <a:solidFill>
                  <a:srgbClr val="223341"/>
                </a:solidFill>
              </a:defRPr>
            </a:lvl1pPr>
            <a:lvl2pPr marL="625459" indent="-265107">
              <a:buClr>
                <a:srgbClr val="E67225"/>
              </a:buClr>
              <a:tabLst/>
              <a:defRPr>
                <a:solidFill>
                  <a:srgbClr val="223341"/>
                </a:solidFill>
              </a:defRPr>
            </a:lvl2pPr>
            <a:lvl3pPr marL="898503" indent="-184146">
              <a:buClr>
                <a:srgbClr val="E67225"/>
              </a:buClr>
              <a:defRPr>
                <a:solidFill>
                  <a:srgbClr val="223341"/>
                </a:solidFill>
              </a:defRPr>
            </a:lvl3pPr>
            <a:lvl4pPr>
              <a:buClr>
                <a:srgbClr val="E67225"/>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58" indent="0">
              <a:buFontTx/>
              <a:buNone/>
              <a:defRPr sz="1400"/>
            </a:lvl2pPr>
            <a:lvl3pPr marL="357178" indent="0">
              <a:buFontTx/>
              <a:buNone/>
              <a:defRPr sz="1400"/>
            </a:lvl3pPr>
            <a:lvl4pPr marL="536561" indent="0">
              <a:buFontTx/>
              <a:buNone/>
              <a:defRPr sz="1400"/>
            </a:lvl4pPr>
            <a:lvl5pPr marL="712770" indent="0">
              <a:buFontTx/>
              <a:buNone/>
              <a:defRPr sz="1400"/>
            </a:lvl5pPr>
          </a:lstStyle>
          <a:p>
            <a:pPr lvl="0"/>
            <a:r>
              <a:rPr lang="en-US" dirty="0"/>
              <a:t>[reference]</a:t>
            </a:r>
          </a:p>
        </p:txBody>
      </p:sp>
    </p:spTree>
    <p:extLst>
      <p:ext uri="{BB962C8B-B14F-4D97-AF65-F5344CB8AC3E}">
        <p14:creationId xmlns:p14="http://schemas.microsoft.com/office/powerpoint/2010/main" val="865701117"/>
      </p:ext>
    </p:extLst>
  </p:cSld>
  <p:clrMapOvr>
    <a:masterClrMapping/>
  </p:clrMapOvr>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4" name="Content Placeholder 3">
            <a:extLst>
              <a:ext uri="{FF2B5EF4-FFF2-40B4-BE49-F238E27FC236}">
                <a16:creationId xmlns:a16="http://schemas.microsoft.com/office/drawing/2014/main" id="{B3BE3739-CB85-4E03-A5A3-1C01AEAF7772}"/>
              </a:ext>
            </a:extLst>
          </p:cNvPr>
          <p:cNvSpPr>
            <a:spLocks noGrp="1"/>
          </p:cNvSpPr>
          <p:nvPr>
            <p:ph sz="quarter" idx="16"/>
          </p:nvPr>
        </p:nvSpPr>
        <p:spPr>
          <a:xfrm>
            <a:off x="639763" y="5943600"/>
            <a:ext cx="5270268" cy="215900"/>
          </a:xfrm>
        </p:spPr>
        <p:txBody>
          <a:bodyPr anchor="b" anchorCtr="0">
            <a:noAutofit/>
          </a:bodyPr>
          <a:lstStyle>
            <a:lvl1pPr marL="0" indent="0" algn="l">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
        <p:nvSpPr>
          <p:cNvPr id="9" name="Content Placeholder 3">
            <a:extLst>
              <a:ext uri="{FF2B5EF4-FFF2-40B4-BE49-F238E27FC236}">
                <a16:creationId xmlns:a16="http://schemas.microsoft.com/office/drawing/2014/main" id="{C5E0824B-5821-4284-9212-0232736F9393}"/>
              </a:ext>
            </a:extLst>
          </p:cNvPr>
          <p:cNvSpPr>
            <a:spLocks noGrp="1"/>
          </p:cNvSpPr>
          <p:nvPr>
            <p:ph sz="quarter" idx="17"/>
          </p:nvPr>
        </p:nvSpPr>
        <p:spPr>
          <a:xfrm>
            <a:off x="5994400" y="5943600"/>
            <a:ext cx="5618480" cy="215900"/>
          </a:xfrm>
        </p:spPr>
        <p:txBody>
          <a:bodyPr anchor="b" anchorCtr="0">
            <a:noAutofit/>
          </a:bodyPr>
          <a:lstStyle>
            <a:lvl1pPr marL="0" indent="0" algn="r">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Tree>
    <p:extLst>
      <p:ext uri="{BB962C8B-B14F-4D97-AF65-F5344CB8AC3E}">
        <p14:creationId xmlns:p14="http://schemas.microsoft.com/office/powerpoint/2010/main" val="318388244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337206"/>
            <a:ext cx="11460480" cy="4572000"/>
          </a:xfrm>
          <a:prstGeom prst="rect">
            <a:avLst/>
          </a:prstGeom>
        </p:spPr>
        <p:txBody>
          <a:bodyPr/>
          <a:lstStyle>
            <a:lvl2pPr>
              <a:defRPr sz="1800"/>
            </a:lvl2pPr>
            <a:lvl3pPr marL="685800" indent="-228600">
              <a:buFont typeface="Wingdings" pitchFamily="2" charset="2"/>
              <a:buChar char="§"/>
              <a:defRPr sz="1700"/>
            </a:lvl3pPr>
            <a:lvl4pPr marL="914400" indent="-228600">
              <a:buFont typeface="Courier New" panose="02070309020205020404" pitchFamily="49" charset="0"/>
              <a:buChar char="o"/>
              <a:defRPr sz="1600"/>
            </a:lvl4pPr>
            <a:lvl5pP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9E3728E4-004B-CD4D-842C-B0C31A25CC2C}"/>
              </a:ext>
            </a:extLst>
          </p:cNvPr>
          <p:cNvSpPr>
            <a:spLocks noGrp="1"/>
          </p:cNvSpPr>
          <p:nvPr>
            <p:ph type="body" sz="quarter" idx="13" hasCustomPrompt="1"/>
          </p:nvPr>
        </p:nvSpPr>
        <p:spPr>
          <a:xfrm>
            <a:off x="365759" y="5909206"/>
            <a:ext cx="11461115" cy="457200"/>
          </a:xfrm>
          <a:prstGeom prst="rect">
            <a:avLst/>
          </a:prstGeom>
        </p:spPr>
        <p:txBody>
          <a:bodyPr anchor="b"/>
          <a:lstStyle>
            <a:lvl1pPr marL="0" indent="0">
              <a:spcBef>
                <a:spcPts val="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Footnotes/references</a:t>
            </a:r>
          </a:p>
        </p:txBody>
      </p:sp>
    </p:spTree>
    <p:extLst>
      <p:ext uri="{BB962C8B-B14F-4D97-AF65-F5344CB8AC3E}">
        <p14:creationId xmlns:p14="http://schemas.microsoft.com/office/powerpoint/2010/main" val="159078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0480"/>
      </p:ext>
    </p:extLst>
  </p:cSld>
  <p:clrMapOvr>
    <a:masterClrMapping/>
  </p:clrMapOvr>
  <p:transition spd="slow"/>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Title and Content no subhea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7B8AC-56E7-9742-86BE-868B2A7ADEDE}"/>
              </a:ext>
            </a:extLst>
          </p:cNvPr>
          <p:cNvSpPr>
            <a:spLocks noGrp="1"/>
          </p:cNvSpPr>
          <p:nvPr>
            <p:ph idx="1"/>
          </p:nvPr>
        </p:nvSpPr>
        <p:spPr>
          <a:xfrm>
            <a:off x="649224" y="1828800"/>
            <a:ext cx="10881360" cy="3429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447AA74-1021-F84F-BBC7-1BB2C69FD85D}"/>
              </a:ext>
            </a:extLst>
          </p:cNvPr>
          <p:cNvSpPr>
            <a:spLocks noGrp="1"/>
          </p:cNvSpPr>
          <p:nvPr>
            <p:ph type="sldNum" sz="quarter" idx="12"/>
          </p:nvPr>
        </p:nvSpPr>
        <p:spPr/>
        <p:txBody>
          <a:bodyPr/>
          <a:lstStyle/>
          <a:p>
            <a:fld id="{C27B9E87-5378-6E4C-A312-CF42548BB99A}" type="slidenum">
              <a:rPr lang="en-US" smtClean="0"/>
              <a:t>‹#›</a:t>
            </a:fld>
            <a:endParaRPr lang="en-US" dirty="0"/>
          </a:p>
        </p:txBody>
      </p:sp>
      <p:sp>
        <p:nvSpPr>
          <p:cNvPr id="5" name="Text Placeholder 5">
            <a:extLst>
              <a:ext uri="{FF2B5EF4-FFF2-40B4-BE49-F238E27FC236}">
                <a16:creationId xmlns:a16="http://schemas.microsoft.com/office/drawing/2014/main" id="{54BB5540-5ABD-7344-BB4F-C903D96EB998}"/>
              </a:ext>
            </a:extLst>
          </p:cNvPr>
          <p:cNvSpPr>
            <a:spLocks noGrp="1"/>
          </p:cNvSpPr>
          <p:nvPr>
            <p:ph type="body" sz="quarter" idx="11"/>
          </p:nvPr>
        </p:nvSpPr>
        <p:spPr>
          <a:xfrm>
            <a:off x="647701" y="5893928"/>
            <a:ext cx="10881360" cy="283237"/>
          </a:xfrm>
          <a:prstGeom prst="rect">
            <a:avLst/>
          </a:prstGeom>
        </p:spPr>
        <p:txBody>
          <a:bodyPr anchor="b">
            <a:noAutofit/>
          </a:bodyPr>
          <a:lstStyle>
            <a:lvl1pPr marL="0" indent="0">
              <a:spcBef>
                <a:spcPts val="600"/>
              </a:spcBef>
              <a:buNone/>
              <a:defRPr sz="1051"/>
            </a:lvl1pPr>
          </a:lstStyle>
          <a:p>
            <a:pPr lvl="0"/>
            <a:r>
              <a:rPr lang="en-US" dirty="0"/>
              <a:t>Click to edit Master text styles</a:t>
            </a:r>
          </a:p>
        </p:txBody>
      </p:sp>
      <p:sp>
        <p:nvSpPr>
          <p:cNvPr id="8" name="Title 7">
            <a:extLst>
              <a:ext uri="{FF2B5EF4-FFF2-40B4-BE49-F238E27FC236}">
                <a16:creationId xmlns:a16="http://schemas.microsoft.com/office/drawing/2014/main" id="{77D63E74-BB8D-A243-B5C8-B766F7EA8C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27616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45115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1/28/26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338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1_USE THI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78368" y="1261980"/>
            <a:ext cx="11226800" cy="4454716"/>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3C474B-B3C8-4D2B-9A58-47D3CEA19AC6}"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9" name="Text Placeholder 4">
            <a:extLst>
              <a:ext uri="{FF2B5EF4-FFF2-40B4-BE49-F238E27FC236}">
                <a16:creationId xmlns:a16="http://schemas.microsoft.com/office/drawing/2014/main" id="{5516C82D-C8B8-4460-8209-D794987ECC14}"/>
              </a:ext>
            </a:extLst>
          </p:cNvPr>
          <p:cNvSpPr>
            <a:spLocks noGrp="1"/>
          </p:cNvSpPr>
          <p:nvPr>
            <p:ph type="body" sz="quarter" idx="13"/>
          </p:nvPr>
        </p:nvSpPr>
        <p:spPr>
          <a:xfrm>
            <a:off x="609600" y="6419855"/>
            <a:ext cx="5486400" cy="371644"/>
          </a:xfrm>
        </p:spPr>
        <p:txBody>
          <a:bodyPr anchor="b" anchorCtr="0"/>
          <a:lstStyle>
            <a:lvl1pPr marL="0" indent="0">
              <a:buNone/>
              <a:defRPr sz="1000">
                <a:solidFill>
                  <a:srgbClr val="FFFF00"/>
                </a:solidFill>
              </a:defRPr>
            </a:lvl1pPr>
          </a:lstStyle>
          <a:p>
            <a:pPr lvl="0"/>
            <a:r>
              <a:rPr lang="en-US"/>
              <a:t>Click to edit Master text styles</a:t>
            </a:r>
          </a:p>
        </p:txBody>
      </p:sp>
      <p:sp>
        <p:nvSpPr>
          <p:cNvPr id="10" name="Text Placeholder 4">
            <a:extLst>
              <a:ext uri="{FF2B5EF4-FFF2-40B4-BE49-F238E27FC236}">
                <a16:creationId xmlns:a16="http://schemas.microsoft.com/office/drawing/2014/main" id="{9F7744EB-9CFA-4548-A1DF-E1EF8122E1E8}"/>
              </a:ext>
            </a:extLst>
          </p:cNvPr>
          <p:cNvSpPr>
            <a:spLocks noGrp="1"/>
          </p:cNvSpPr>
          <p:nvPr>
            <p:ph type="body" sz="quarter" idx="14"/>
          </p:nvPr>
        </p:nvSpPr>
        <p:spPr>
          <a:xfrm>
            <a:off x="6096000" y="6419855"/>
            <a:ext cx="5486400" cy="371644"/>
          </a:xfrm>
        </p:spPr>
        <p:txBody>
          <a:bodyPr anchor="b" anchorCtr="0"/>
          <a:lstStyle>
            <a:lvl1pPr marL="0" indent="0" algn="r">
              <a:buNone/>
              <a:defRPr sz="1000"/>
            </a:lvl1pPr>
          </a:lstStyle>
          <a:p>
            <a:pPr lvl="0"/>
            <a:r>
              <a:rPr lang="en-US"/>
              <a:t>Click to edit Master text styles</a:t>
            </a:r>
          </a:p>
        </p:txBody>
      </p:sp>
    </p:spTree>
    <p:custDataLst>
      <p:tags r:id="rId1"/>
    </p:custDataLst>
    <p:extLst>
      <p:ext uri="{BB962C8B-B14F-4D97-AF65-F5344CB8AC3E}">
        <p14:creationId xmlns:p14="http://schemas.microsoft.com/office/powerpoint/2010/main" val="25616159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blue one colum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06AB9CC-D7C0-5146-B1DE-6ED99B44408A}"/>
              </a:ext>
            </a:extLst>
          </p:cNvPr>
          <p:cNvSpPr>
            <a:spLocks noGrp="1"/>
          </p:cNvSpPr>
          <p:nvPr>
            <p:ph type="title" hasCustomPrompt="1"/>
          </p:nvPr>
        </p:nvSpPr>
        <p:spPr>
          <a:xfrm>
            <a:off x="838200" y="365125"/>
            <a:ext cx="10515600" cy="1126691"/>
          </a:xfrm>
          <a:prstGeom prst="rect">
            <a:avLst/>
          </a:prstGeom>
        </p:spPr>
        <p:txBody>
          <a:bodyPr vert="horz" lIns="91440" tIns="45720" rIns="91440" bIns="45720" rtlCol="0" anchor="b">
            <a:normAutofit/>
          </a:bodyPr>
          <a:lstStyle>
            <a:lvl1pPr>
              <a:defRPr b="1" u="none">
                <a:solidFill>
                  <a:schemeClr val="bg1"/>
                </a:solidFill>
              </a:defRPr>
            </a:lvl1pPr>
          </a:lstStyle>
          <a:p>
            <a:r>
              <a:rPr lang="en-GB" noProof="0"/>
              <a:t>Click to add </a:t>
            </a:r>
            <a:br>
              <a:rPr lang="en-GB" noProof="0"/>
            </a:br>
            <a:r>
              <a:rPr lang="en-GB" noProof="0"/>
              <a:t>single or double line title</a:t>
            </a:r>
          </a:p>
        </p:txBody>
      </p:sp>
      <p:cxnSp>
        <p:nvCxnSpPr>
          <p:cNvPr id="12" name="Conector recto 11">
            <a:extLst>
              <a:ext uri="{FF2B5EF4-FFF2-40B4-BE49-F238E27FC236}">
                <a16:creationId xmlns:a16="http://schemas.microsoft.com/office/drawing/2014/main" id="{15C2F7A6-9AE4-1447-AFE1-EDA8FA4AD091}"/>
              </a:ext>
            </a:extLst>
          </p:cNvPr>
          <p:cNvCxnSpPr>
            <a:cxnSpLocks/>
          </p:cNvCxnSpPr>
          <p:nvPr userDrawn="1"/>
        </p:nvCxnSpPr>
        <p:spPr>
          <a:xfrm>
            <a:off x="838200" y="1491816"/>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0AD64B59-607F-F844-BB48-BE1E98639702}"/>
              </a:ext>
            </a:extLst>
          </p:cNvPr>
          <p:cNvSpPr>
            <a:spLocks noGrp="1"/>
          </p:cNvSpPr>
          <p:nvPr>
            <p:ph idx="1" hasCustomPrompt="1"/>
          </p:nvPr>
        </p:nvSpPr>
        <p:spPr>
          <a:xfrm>
            <a:off x="838200" y="1825625"/>
            <a:ext cx="10515600" cy="4351339"/>
          </a:xfrm>
          <a:prstGeom prst="rect">
            <a:avLst/>
          </a:prstGeom>
        </p:spPr>
        <p:txBody>
          <a:bodyPr vert="horz" lIns="91440" tIns="45720" rIns="91440" bIns="45720" rtlCol="0">
            <a:normAutofit/>
          </a:bodyPr>
          <a:lstStyle>
            <a:lvl1pPr>
              <a:lnSpc>
                <a:spcPct val="100000"/>
              </a:lnSpc>
              <a:defRPr>
                <a:solidFill>
                  <a:schemeClr val="bg1"/>
                </a:solidFill>
                <a:latin typeface="Arial" panose="020B0604020202020204" pitchFamily="34" charset="0"/>
                <a:cs typeface="Arial" panose="020B0604020202020204" pitchFamily="34" charset="0"/>
              </a:defRPr>
            </a:lvl1pPr>
            <a:lvl2pPr>
              <a:lnSpc>
                <a:spcPct val="100000"/>
              </a:lnSpc>
              <a:defRPr>
                <a:solidFill>
                  <a:schemeClr val="bg1"/>
                </a:solidFill>
                <a:latin typeface="Arial" panose="020B0604020202020204" pitchFamily="34" charset="0"/>
                <a:cs typeface="Arial" panose="020B0604020202020204" pitchFamily="34" charset="0"/>
              </a:defRPr>
            </a:lvl2pPr>
            <a:lvl3pPr>
              <a:lnSpc>
                <a:spcPct val="100000"/>
              </a:lnSpc>
              <a:defRPr>
                <a:solidFill>
                  <a:schemeClr val="bg1"/>
                </a:solidFill>
                <a:latin typeface="Arial" panose="020B0604020202020204" pitchFamily="34" charset="0"/>
                <a:cs typeface="Arial" panose="020B0604020202020204" pitchFamily="34" charset="0"/>
              </a:defRPr>
            </a:lvl3pPr>
            <a:lvl4pPr>
              <a:lnSpc>
                <a:spcPct val="100000"/>
              </a:lnSpc>
              <a:defRPr>
                <a:solidFill>
                  <a:schemeClr val="bg1"/>
                </a:solidFill>
                <a:latin typeface="Arial" panose="020B0604020202020204" pitchFamily="34" charset="0"/>
                <a:cs typeface="Arial" panose="020B0604020202020204" pitchFamily="34" charset="0"/>
              </a:defRPr>
            </a:lvl4pPr>
            <a:lvl5pPr>
              <a:lnSpc>
                <a:spcPct val="100000"/>
              </a:lnSpc>
              <a:defRPr>
                <a:solidFill>
                  <a:schemeClr val="bg1"/>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901822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91600" y="1600206"/>
            <a:ext cx="116205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64ED3960-D8C6-4C22-BD84-139D80EF3A34}"/>
              </a:ext>
            </a:extLst>
          </p:cNvPr>
          <p:cNvSpPr>
            <a:spLocks noGrp="1"/>
          </p:cNvSpPr>
          <p:nvPr>
            <p:ph sz="quarter" idx="16"/>
          </p:nvPr>
        </p:nvSpPr>
        <p:spPr>
          <a:xfrm>
            <a:off x="292100" y="6572242"/>
            <a:ext cx="5702300" cy="233598"/>
          </a:xfrm>
        </p:spPr>
        <p:txBody>
          <a:bodyPr anchor="b" anchorCtr="0">
            <a:noAutofit/>
          </a:bodyPr>
          <a:lstStyle>
            <a:lvl1pPr marL="0" indent="0" algn="l">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
        <p:nvSpPr>
          <p:cNvPr id="7" name="Content Placeholder 3">
            <a:extLst>
              <a:ext uri="{FF2B5EF4-FFF2-40B4-BE49-F238E27FC236}">
                <a16:creationId xmlns:a16="http://schemas.microsoft.com/office/drawing/2014/main" id="{DDE66D7F-8633-4B0B-A87B-424CF7815A34}"/>
              </a:ext>
            </a:extLst>
          </p:cNvPr>
          <p:cNvSpPr>
            <a:spLocks noGrp="1"/>
          </p:cNvSpPr>
          <p:nvPr>
            <p:ph sz="quarter" idx="17"/>
          </p:nvPr>
        </p:nvSpPr>
        <p:spPr>
          <a:xfrm>
            <a:off x="6203950" y="6572242"/>
            <a:ext cx="5695950" cy="233598"/>
          </a:xfrm>
        </p:spPr>
        <p:txBody>
          <a:bodyPr anchor="b" anchorCtr="0">
            <a:noAutofit/>
          </a:bodyPr>
          <a:lstStyle>
            <a:lvl1pPr marL="0" indent="0" algn="r">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Tree>
    <p:extLst>
      <p:ext uri="{BB962C8B-B14F-4D97-AF65-F5344CB8AC3E}">
        <p14:creationId xmlns:p14="http://schemas.microsoft.com/office/powerpoint/2010/main" val="669673245"/>
      </p:ext>
    </p:extLst>
  </p:cSld>
  <p:clrMapOvr>
    <a:masterClrMapping/>
  </p:clrMapOvr>
  <p:transition spd="slow"/>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D65E000A-7EDB-42A1-81D0-C1FDBA0393A7}"/>
              </a:ext>
            </a:extLst>
          </p:cNvPr>
          <p:cNvSpPr>
            <a:spLocks noGrp="1"/>
          </p:cNvSpPr>
          <p:nvPr>
            <p:ph sz="quarter" idx="16"/>
          </p:nvPr>
        </p:nvSpPr>
        <p:spPr>
          <a:xfrm>
            <a:off x="292100" y="6572242"/>
            <a:ext cx="5702300" cy="233598"/>
          </a:xfrm>
        </p:spPr>
        <p:txBody>
          <a:bodyPr anchor="b" anchorCtr="0">
            <a:noAutofit/>
          </a:bodyPr>
          <a:lstStyle>
            <a:lvl1pPr marL="0" indent="0" algn="l">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
        <p:nvSpPr>
          <p:cNvPr id="4" name="Content Placeholder 3">
            <a:extLst>
              <a:ext uri="{FF2B5EF4-FFF2-40B4-BE49-F238E27FC236}">
                <a16:creationId xmlns:a16="http://schemas.microsoft.com/office/drawing/2014/main" id="{C327112F-0583-4AE9-8757-27B9AD74CFEF}"/>
              </a:ext>
            </a:extLst>
          </p:cNvPr>
          <p:cNvSpPr>
            <a:spLocks noGrp="1"/>
          </p:cNvSpPr>
          <p:nvPr>
            <p:ph sz="quarter" idx="17"/>
          </p:nvPr>
        </p:nvSpPr>
        <p:spPr>
          <a:xfrm>
            <a:off x="6203950" y="6572242"/>
            <a:ext cx="5695950" cy="233598"/>
          </a:xfrm>
        </p:spPr>
        <p:txBody>
          <a:bodyPr anchor="b" anchorCtr="0">
            <a:noAutofit/>
          </a:bodyPr>
          <a:lstStyle>
            <a:lvl1pPr marL="0" indent="0" algn="r">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Tree>
    <p:extLst>
      <p:ext uri="{BB962C8B-B14F-4D97-AF65-F5344CB8AC3E}">
        <p14:creationId xmlns:p14="http://schemas.microsoft.com/office/powerpoint/2010/main" val="673676877"/>
      </p:ext>
    </p:extLst>
  </p:cSld>
  <p:clrMapOvr>
    <a:masterClrMapping/>
  </p:clrMapOvr>
  <p:transition spd="slow"/>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2100" y="1600206"/>
            <a:ext cx="5702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702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431F8FA-ED32-4562-9320-1BEFBF938AE5}"/>
              </a:ext>
            </a:extLst>
          </p:cNvPr>
          <p:cNvSpPr>
            <a:spLocks noGrp="1"/>
          </p:cNvSpPr>
          <p:nvPr>
            <p:ph sz="quarter" idx="16"/>
          </p:nvPr>
        </p:nvSpPr>
        <p:spPr>
          <a:xfrm>
            <a:off x="292100" y="6572242"/>
            <a:ext cx="5702300" cy="233598"/>
          </a:xfrm>
        </p:spPr>
        <p:txBody>
          <a:bodyPr anchor="b" anchorCtr="0">
            <a:noAutofit/>
          </a:bodyPr>
          <a:lstStyle>
            <a:lvl1pPr marL="0" indent="0" algn="l">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
        <p:nvSpPr>
          <p:cNvPr id="6" name="Content Placeholder 3">
            <a:extLst>
              <a:ext uri="{FF2B5EF4-FFF2-40B4-BE49-F238E27FC236}">
                <a16:creationId xmlns:a16="http://schemas.microsoft.com/office/drawing/2014/main" id="{1562EA68-8099-449E-B455-C06181949E14}"/>
              </a:ext>
            </a:extLst>
          </p:cNvPr>
          <p:cNvSpPr>
            <a:spLocks noGrp="1"/>
          </p:cNvSpPr>
          <p:nvPr>
            <p:ph sz="quarter" idx="17"/>
          </p:nvPr>
        </p:nvSpPr>
        <p:spPr>
          <a:xfrm>
            <a:off x="6203950" y="6572242"/>
            <a:ext cx="5695950" cy="233598"/>
          </a:xfrm>
        </p:spPr>
        <p:txBody>
          <a:bodyPr anchor="b" anchorCtr="0">
            <a:noAutofit/>
          </a:bodyPr>
          <a:lstStyle>
            <a:lvl1pPr marL="0" indent="0" algn="r">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Tree>
    <p:extLst>
      <p:ext uri="{BB962C8B-B14F-4D97-AF65-F5344CB8AC3E}">
        <p14:creationId xmlns:p14="http://schemas.microsoft.com/office/powerpoint/2010/main" val="3246424606"/>
      </p:ext>
    </p:extLst>
  </p:cSld>
  <p:clrMapOvr>
    <a:masterClrMapping/>
  </p:clrMapOvr>
  <p:transition spd="slow"/>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9861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4267"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1/28/26</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24634797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1/28/26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161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1/28/26</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124322736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1/28/26</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53795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41260416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5E9B-BBB1-B428-B05C-6D5A6904A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FBB216-996E-B5C2-2735-CA8E705822C3}"/>
              </a:ext>
            </a:extLst>
          </p:cNvPr>
          <p:cNvSpPr>
            <a:spLocks noGrp="1"/>
          </p:cNvSpPr>
          <p:nvPr>
            <p:ph type="dt" sz="half" idx="10"/>
          </p:nvPr>
        </p:nvSpPr>
        <p:spPr/>
        <p:txBody>
          <a:bodyPr/>
          <a:lstStyle/>
          <a:p>
            <a:fld id="{132DECE7-B026-4F54-A2ED-3466FB7AD609}" type="datetimeFigureOut">
              <a:rPr lang="en-US" smtClean="0"/>
              <a:t>1/28/26</a:t>
            </a:fld>
            <a:endParaRPr lang="en-US"/>
          </a:p>
        </p:txBody>
      </p:sp>
      <p:sp>
        <p:nvSpPr>
          <p:cNvPr id="4" name="Footer Placeholder 3">
            <a:extLst>
              <a:ext uri="{FF2B5EF4-FFF2-40B4-BE49-F238E27FC236}">
                <a16:creationId xmlns:a16="http://schemas.microsoft.com/office/drawing/2014/main" id="{CC081746-1BA6-28FA-F200-D41E0BC292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F5BA5-2E07-2248-0A14-5CA3C6943AB2}"/>
              </a:ext>
            </a:extLst>
          </p:cNvPr>
          <p:cNvSpPr>
            <a:spLocks noGrp="1"/>
          </p:cNvSpPr>
          <p:nvPr>
            <p:ph type="sldNum" sz="quarter" idx="12"/>
          </p:nvPr>
        </p:nvSpPr>
        <p:spPr/>
        <p:txBody>
          <a:bodyPr/>
          <a:lstStyle/>
          <a:p>
            <a:fld id="{8FB2E817-A1B1-459C-BC1B-99314F5860FF}" type="slidenum">
              <a:rPr lang="en-US" smtClean="0"/>
              <a:t>‹#›</a:t>
            </a:fld>
            <a:endParaRPr lang="en-US"/>
          </a:p>
        </p:txBody>
      </p:sp>
    </p:spTree>
    <p:extLst>
      <p:ext uri="{BB962C8B-B14F-4D97-AF65-F5344CB8AC3E}">
        <p14:creationId xmlns:p14="http://schemas.microsoft.com/office/powerpoint/2010/main" val="93268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53.png"/><Relationship Id="rId4" Type="http://schemas.openxmlformats.org/officeDocument/2006/relationships/slideLayout" Target="../slideLayouts/slideLayout18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theme" Target="../theme/theme12.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image" Target="../media/image59.jpg"/><Relationship Id="rId20" Type="http://schemas.openxmlformats.org/officeDocument/2006/relationships/slideLayout" Target="../slideLayouts/slideLayout213.xml"/><Relationship Id="rId41" Type="http://schemas.openxmlformats.org/officeDocument/2006/relationships/slideLayout" Target="../slideLayouts/slideLayout2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theme" Target="../theme/theme13.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26" Type="http://schemas.openxmlformats.org/officeDocument/2006/relationships/theme" Target="../theme/theme14.xml"/><Relationship Id="rId3" Type="http://schemas.openxmlformats.org/officeDocument/2006/relationships/slideLayout" Target="../slideLayouts/slideLayout254.xml"/><Relationship Id="rId21" Type="http://schemas.openxmlformats.org/officeDocument/2006/relationships/slideLayout" Target="../slideLayouts/slideLayout272.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5" Type="http://schemas.openxmlformats.org/officeDocument/2006/relationships/slideLayout" Target="../slideLayouts/slideLayout276.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24" Type="http://schemas.openxmlformats.org/officeDocument/2006/relationships/slideLayout" Target="../slideLayouts/slideLayout275.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slideLayout" Target="../slideLayouts/slideLayout274.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slideLayout" Target="../slideLayouts/slideLayout273.xml"/><Relationship Id="rId27" Type="http://schemas.openxmlformats.org/officeDocument/2006/relationships/image" Target="../media/image6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18" Type="http://schemas.openxmlformats.org/officeDocument/2006/relationships/slideLayout" Target="../slideLayouts/slideLayout29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17" Type="http://schemas.openxmlformats.org/officeDocument/2006/relationships/slideLayout" Target="../slideLayouts/slideLayout293.xml"/><Relationship Id="rId2" Type="http://schemas.openxmlformats.org/officeDocument/2006/relationships/slideLayout" Target="../slideLayouts/slideLayout278.xml"/><Relationship Id="rId16" Type="http://schemas.openxmlformats.org/officeDocument/2006/relationships/slideLayout" Target="../slideLayouts/slideLayout292.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10" Type="http://schemas.openxmlformats.org/officeDocument/2006/relationships/slideLayout" Target="../slideLayouts/slideLayout286.xml"/><Relationship Id="rId19" Type="http://schemas.openxmlformats.org/officeDocument/2006/relationships/theme" Target="../theme/theme15.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95.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298.xml"/><Relationship Id="rId7" Type="http://schemas.openxmlformats.org/officeDocument/2006/relationships/theme" Target="../theme/theme1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5" Type="http://schemas.openxmlformats.org/officeDocument/2006/relationships/slideLayout" Target="../slideLayouts/slideLayout300.xml"/><Relationship Id="rId4" Type="http://schemas.openxmlformats.org/officeDocument/2006/relationships/slideLayout" Target="../slideLayouts/slideLayout2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3" r:id="rId18"/>
    <p:sldLayoutId id="214748609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3769"/>
      </p:ext>
    </p:extLst>
  </p:cSld>
  <p:clrMap bg1="dk2" tx1="lt1" bg2="dk1" tx2="lt2" accent1="accent1" accent2="accent2" accent3="accent3" accent4="accent4" accent5="accent5" accent6="accent6" hlink="hlink" folHlink="folHlink"/>
  <p:sldLayoutIdLst>
    <p:sldLayoutId id="2147486053" r:id="rId1"/>
    <p:sldLayoutId id="2147486054" r:id="rId2"/>
    <p:sldLayoutId id="2147486055" r:id="rId3"/>
    <p:sldLayoutId id="2147486056" r:id="rId4"/>
    <p:sldLayoutId id="2147486057" r:id="rId5"/>
    <p:sldLayoutId id="2147486058" r:id="rId6"/>
    <p:sldLayoutId id="2147486059" r:id="rId7"/>
    <p:sldLayoutId id="2147486060" r:id="rId8"/>
    <p:sldLayoutId id="2147486061" r:id="rId9"/>
    <p:sldLayoutId id="2147486062" r:id="rId10"/>
    <p:sldLayoutId id="2147486063" r:id="rId11"/>
    <p:sldLayoutId id="2147486064" r:id="rId12"/>
    <p:sldLayoutId id="2147486065" r:id="rId13"/>
    <p:sldLayoutId id="2147486066"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94371360"/>
      </p:ext>
    </p:extLst>
  </p:cSld>
  <p:clrMap bg1="lt1" tx1="dk1" bg2="lt2" tx2="dk2" accent1="accent1" accent2="accent2" accent3="accent3" accent4="accent4" accent5="accent5" accent6="accent6" hlink="hlink" folHlink="folHlink"/>
  <p:sldLayoutIdLst>
    <p:sldLayoutId id="2147486068" r:id="rId1"/>
    <p:sldLayoutId id="2147486069" r:id="rId2"/>
    <p:sldLayoutId id="2147486070" r:id="rId3"/>
    <p:sldLayoutId id="2147486071" r:id="rId4"/>
    <p:sldLayoutId id="2147486072" r:id="rId5"/>
    <p:sldLayoutId id="2147486073" r:id="rId6"/>
    <p:sldLayoutId id="2147486074" r:id="rId7"/>
    <p:sldLayoutId id="2147486075" r:id="rId8"/>
    <p:sldLayoutId id="2147486076" r:id="rId9"/>
    <p:sldLayoutId id="2147486077" r:id="rId10"/>
    <p:sldLayoutId id="2147486078" r:id="rId11"/>
    <p:sldLayoutId id="2147486079" r:id="rId12"/>
    <p:sldLayoutId id="2147486080" r:id="rId13"/>
    <p:sldLayoutId id="2147486081" r:id="rId14"/>
    <p:sldLayoutId id="2147486082" r:id="rId15"/>
    <p:sldLayoutId id="2147486083" r:id="rId16"/>
    <p:sldLayoutId id="2147486084" r:id="rId17"/>
    <p:sldLayoutId id="2147486085" r:id="rId18"/>
    <p:sldLayoutId id="2147486086" r:id="rId19"/>
    <p:sldLayoutId id="2147486087" r:id="rId20"/>
    <p:sldLayoutId id="2147486088" r:id="rId21"/>
    <p:sldLayoutId id="2147486089" r:id="rId22"/>
    <p:sldLayoutId id="2147486090" r:id="rId23"/>
    <p:sldLayoutId id="2147486091" r:id="rId24"/>
    <p:sldLayoutId id="214748609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47"/>
            </a:gs>
            <a:gs pos="100000">
              <a:srgbClr val="000099"/>
            </a:gs>
          </a:gsLst>
          <a:lin ang="540000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85758"/>
            <a:ext cx="12192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822350832"/>
      </p:ext>
    </p:extLst>
  </p:cSld>
  <p:clrMap bg1="lt1" tx1="dk1" bg2="lt2" tx2="dk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 id="2147486100" r:id="rId6"/>
    <p:sldLayoutId id="2147486101" r:id="rId7"/>
    <p:sldLayoutId id="2147486102" r:id="rId8"/>
    <p:sldLayoutId id="2147486103" r:id="rId9"/>
    <p:sldLayoutId id="2147486104" r:id="rId10"/>
    <p:sldLayoutId id="2147486105" r:id="rId11"/>
    <p:sldLayoutId id="2147486106" r:id="rId12"/>
    <p:sldLayoutId id="2147486107" r:id="rId13"/>
    <p:sldLayoutId id="2147486108" r:id="rId14"/>
    <p:sldLayoutId id="2147486109" r:id="rId15"/>
    <p:sldLayoutId id="2147486110" r:id="rId16"/>
    <p:sldLayoutId id="2147486111" r:id="rId17"/>
    <p:sldLayoutId id="2147486112" r:id="rId18"/>
  </p:sldLayoutIdLst>
  <p:transition spd="slow"/>
  <p:txStyles>
    <p:titleStyle>
      <a:lvl1pPr algn="ctr" rtl="0" eaLnBrk="0" fontAlgn="base" hangingPunct="0">
        <a:spcBef>
          <a:spcPct val="0"/>
        </a:spcBef>
        <a:spcAft>
          <a:spcPct val="0"/>
        </a:spcAft>
        <a:defRPr sz="3500" b="1">
          <a:solidFill>
            <a:srgbClr val="FFFF00"/>
          </a:solidFill>
          <a:latin typeface="+mj-lt"/>
          <a:ea typeface="+mj-ea"/>
          <a:cs typeface="+mj-cs"/>
        </a:defRPr>
      </a:lvl1pPr>
      <a:lvl2pPr algn="ctr" rtl="0" eaLnBrk="0" fontAlgn="base" hangingPunct="0">
        <a:spcBef>
          <a:spcPct val="0"/>
        </a:spcBef>
        <a:spcAft>
          <a:spcPct val="0"/>
        </a:spcAft>
        <a:defRPr sz="3500" b="1">
          <a:solidFill>
            <a:srgbClr val="FFFF00"/>
          </a:solidFill>
          <a:latin typeface="Arial" pitchFamily="34" charset="0"/>
        </a:defRPr>
      </a:lvl2pPr>
      <a:lvl3pPr algn="ctr" rtl="0" eaLnBrk="0" fontAlgn="base" hangingPunct="0">
        <a:spcBef>
          <a:spcPct val="0"/>
        </a:spcBef>
        <a:spcAft>
          <a:spcPct val="0"/>
        </a:spcAft>
        <a:defRPr sz="3500" b="1">
          <a:solidFill>
            <a:srgbClr val="FFFF00"/>
          </a:solidFill>
          <a:latin typeface="Arial" pitchFamily="34" charset="0"/>
        </a:defRPr>
      </a:lvl3pPr>
      <a:lvl4pPr algn="ctr" rtl="0" eaLnBrk="0" fontAlgn="base" hangingPunct="0">
        <a:spcBef>
          <a:spcPct val="0"/>
        </a:spcBef>
        <a:spcAft>
          <a:spcPct val="0"/>
        </a:spcAft>
        <a:defRPr sz="3500" b="1">
          <a:solidFill>
            <a:srgbClr val="FFFF00"/>
          </a:solidFill>
          <a:latin typeface="Arial" pitchFamily="34" charset="0"/>
        </a:defRPr>
      </a:lvl4pPr>
      <a:lvl5pPr algn="ctr" rtl="0" eaLnBrk="0" fontAlgn="base" hangingPunct="0">
        <a:spcBef>
          <a:spcPct val="0"/>
        </a:spcBef>
        <a:spcAft>
          <a:spcPct val="0"/>
        </a:spcAft>
        <a:defRPr sz="3500" b="1">
          <a:solidFill>
            <a:srgbClr val="FFFF00"/>
          </a:solidFill>
          <a:latin typeface="Arial" pitchFamily="34" charset="0"/>
        </a:defRPr>
      </a:lvl5pPr>
      <a:lvl6pPr marL="457200" algn="ctr" rtl="0" fontAlgn="base">
        <a:spcBef>
          <a:spcPct val="0"/>
        </a:spcBef>
        <a:spcAft>
          <a:spcPct val="0"/>
        </a:spcAft>
        <a:defRPr sz="3500" b="1">
          <a:solidFill>
            <a:srgbClr val="FFFF00"/>
          </a:solidFill>
          <a:latin typeface="Arial" pitchFamily="34" charset="0"/>
        </a:defRPr>
      </a:lvl6pPr>
      <a:lvl7pPr marL="914400" algn="ctr" rtl="0" fontAlgn="base">
        <a:spcBef>
          <a:spcPct val="0"/>
        </a:spcBef>
        <a:spcAft>
          <a:spcPct val="0"/>
        </a:spcAft>
        <a:defRPr sz="3500" b="1">
          <a:solidFill>
            <a:srgbClr val="FFFF00"/>
          </a:solidFill>
          <a:latin typeface="Arial" pitchFamily="34" charset="0"/>
        </a:defRPr>
      </a:lvl7pPr>
      <a:lvl8pPr marL="1371600" algn="ctr" rtl="0" fontAlgn="base">
        <a:spcBef>
          <a:spcPct val="0"/>
        </a:spcBef>
        <a:spcAft>
          <a:spcPct val="0"/>
        </a:spcAft>
        <a:defRPr sz="3500" b="1">
          <a:solidFill>
            <a:srgbClr val="FFFF00"/>
          </a:solidFill>
          <a:latin typeface="Arial" pitchFamily="34" charset="0"/>
        </a:defRPr>
      </a:lvl8pPr>
      <a:lvl9pPr marL="1828800" algn="ctr" rtl="0" fontAlgn="base">
        <a:spcBef>
          <a:spcPct val="0"/>
        </a:spcBef>
        <a:spcAft>
          <a:spcPct val="0"/>
        </a:spcAft>
        <a:defRPr sz="35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bg1"/>
        </a:buClr>
        <a:buSzPct val="110000"/>
        <a:buFont typeface="Arial" pitchFamily="34" charset="0"/>
        <a:buChar char="•"/>
        <a:defRPr sz="30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Font typeface="Arial" pitchFamily="34" charset="0"/>
        <a:buChar char="•"/>
        <a:defRPr sz="2800" b="1">
          <a:solidFill>
            <a:schemeClr val="bg1"/>
          </a:solidFill>
          <a:latin typeface="+mn-lt"/>
        </a:defRPr>
      </a:lvl2pPr>
      <a:lvl3pPr marL="1143000" indent="-228600" algn="l" rtl="0" eaLnBrk="0" fontAlgn="base" hangingPunct="0">
        <a:spcBef>
          <a:spcPct val="20000"/>
        </a:spcBef>
        <a:spcAft>
          <a:spcPct val="0"/>
        </a:spcAft>
        <a:buClr>
          <a:schemeClr val="bg1"/>
        </a:buClr>
        <a:buFont typeface="Arial" pitchFamily="34" charset="0"/>
        <a:buChar char="•"/>
        <a:defRPr sz="2400" b="1">
          <a:solidFill>
            <a:schemeClr val="bg1"/>
          </a:solidFill>
          <a:latin typeface="+mn-lt"/>
        </a:defRPr>
      </a:lvl3pPr>
      <a:lvl4pPr marL="1600200" indent="-228600" algn="l" rtl="0" eaLnBrk="0" fontAlgn="base" hangingPunct="0">
        <a:spcBef>
          <a:spcPct val="20000"/>
        </a:spcBef>
        <a:spcAft>
          <a:spcPct val="0"/>
        </a:spcAft>
        <a:buClr>
          <a:schemeClr val="bg1"/>
        </a:buClr>
        <a:buFont typeface="Arial"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chemeClr val="bg1"/>
        </a:buClr>
        <a:buFont typeface="Arial" pitchFamily="34" charset="0"/>
        <a:buChar char="•"/>
        <a:defRPr sz="2000" b="1">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81435"/>
      </p:ext>
    </p:extLst>
  </p:cSld>
  <p:clrMap bg1="lt1" tx1="dk1" bg2="lt2" tx2="dk2" accent1="accent1" accent2="accent2" accent3="accent3" accent4="accent4" accent5="accent5" accent6="accent6" hlink="hlink" folHlink="folHlink"/>
  <p:sldLayoutIdLst>
    <p:sldLayoutId id="2147486114"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1/28/26</a:t>
            </a:fld>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1060581301"/>
      </p:ext>
    </p:extLst>
  </p:cSld>
  <p:clrMap bg1="lt1" tx1="dk1" bg2="lt2" tx2="dk2" accent1="accent1" accent2="accent2" accent3="accent3" accent4="accent4" accent5="accent5" accent6="accent6" hlink="hlink" folHlink="folHlink"/>
  <p:sldLayoutIdLst>
    <p:sldLayoutId id="2147486116" r:id="rId1"/>
    <p:sldLayoutId id="2147486117" r:id="rId2"/>
    <p:sldLayoutId id="2147486118" r:id="rId3"/>
    <p:sldLayoutId id="2147486119" r:id="rId4"/>
    <p:sldLayoutId id="2147486120" r:id="rId5"/>
    <p:sldLayoutId id="2147486121" r:id="rId6"/>
  </p:sldLayoutIdLs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92.xml"/><Relationship Id="rId4" Type="http://schemas.openxmlformats.org/officeDocument/2006/relationships/image" Target="../media/image14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3.png"/><Relationship Id="rId1" Type="http://schemas.openxmlformats.org/officeDocument/2006/relationships/slideLayout" Target="../slideLayouts/slideLayout292.xml"/><Relationship Id="rId4" Type="http://schemas.openxmlformats.org/officeDocument/2006/relationships/image" Target="../media/image142.jpeg"/></Relationships>
</file>

<file path=ppt/slides/_rels/slide11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297.xml"/><Relationship Id="rId4" Type="http://schemas.openxmlformats.org/officeDocument/2006/relationships/image" Target="../media/image146.png"/></Relationships>
</file>

<file path=ppt/slides/_rels/slide11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1.xml"/><Relationship Id="rId1" Type="http://schemas.openxmlformats.org/officeDocument/2006/relationships/slideLayout" Target="../slideLayouts/slideLayout29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jpeg"/><Relationship Id="rId2" Type="http://schemas.openxmlformats.org/officeDocument/2006/relationships/notesSlide" Target="../notesSlides/notesSlide42.xml"/><Relationship Id="rId1" Type="http://schemas.openxmlformats.org/officeDocument/2006/relationships/slideLayout" Target="../slideLayouts/slideLayout29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77.xml"/><Relationship Id="rId4" Type="http://schemas.openxmlformats.org/officeDocument/2006/relationships/image" Target="../media/image155.jpeg"/></Relationships>
</file>

<file path=ppt/slides/_rels/slide12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89.xml"/></Relationships>
</file>

<file path=ppt/slides/_rels/slide124.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89.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8.xml"/><Relationship Id="rId1" Type="http://schemas.openxmlformats.org/officeDocument/2006/relationships/tags" Target="../tags/tag43.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72.xml"/><Relationship Id="rId1" Type="http://schemas.openxmlformats.org/officeDocument/2006/relationships/tags" Target="../tags/tag4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2.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7.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7.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85.xml"/></Relationships>
</file>

<file path=ppt/slides/_rels/slide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2.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7.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7.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8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2.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8.xml"/><Relationship Id="rId1" Type="http://schemas.openxmlformats.org/officeDocument/2006/relationships/tags" Target="../tags/tag3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8.xml"/><Relationship Id="rId1" Type="http://schemas.openxmlformats.org/officeDocument/2006/relationships/tags" Target="../tags/tag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29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8.xml"/><Relationship Id="rId1" Type="http://schemas.openxmlformats.org/officeDocument/2006/relationships/tags" Target="../tags/tag33.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8.xml"/><Relationship Id="rId1" Type="http://schemas.openxmlformats.org/officeDocument/2006/relationships/tags" Target="../tags/tag3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8.xml"/><Relationship Id="rId1" Type="http://schemas.openxmlformats.org/officeDocument/2006/relationships/tags" Target="../tags/tag3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8.xml"/><Relationship Id="rId1" Type="http://schemas.openxmlformats.org/officeDocument/2006/relationships/tags" Target="../tags/tag3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2.xml"/><Relationship Id="rId1" Type="http://schemas.openxmlformats.org/officeDocument/2006/relationships/tags" Target="../tags/tag39.xml"/></Relationships>
</file>

<file path=ppt/slides/_rels/slide8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14.png"/><Relationship Id="rId1" Type="http://schemas.openxmlformats.org/officeDocument/2006/relationships/slideLayout" Target="../slideLayouts/slideLayout168.xml"/></Relationships>
</file>

<file path=ppt/slides/_rels/slide8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15.png"/><Relationship Id="rId1" Type="http://schemas.openxmlformats.org/officeDocument/2006/relationships/slideLayout" Target="../slideLayouts/slideLayout168.xml"/></Relationships>
</file>

<file path=ppt/slides/_rels/slide8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16.png"/><Relationship Id="rId1" Type="http://schemas.openxmlformats.org/officeDocument/2006/relationships/slideLayout" Target="../slideLayouts/slideLayout168.xml"/><Relationship Id="rId6" Type="http://schemas.microsoft.com/office/2007/relationships/hdphoto" Target="../media/hdphoto16.wdp"/><Relationship Id="rId5" Type="http://schemas.openxmlformats.org/officeDocument/2006/relationships/image" Target="../media/image118.png"/><Relationship Id="rId4" Type="http://schemas.openxmlformats.org/officeDocument/2006/relationships/image" Target="../media/image117.png"/></Relationships>
</file>

<file path=ppt/slides/_rels/slide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68.xml"/></Relationships>
</file>

<file path=ppt/slides/_rels/slide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68.xml"/></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9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9.wdp"/></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8.xml"/><Relationship Id="rId1" Type="http://schemas.openxmlformats.org/officeDocument/2006/relationships/tags" Target="../tags/tag4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361277"/>
            <a:ext cx="12192000" cy="1143000"/>
          </a:xfrm>
        </p:spPr>
        <p:txBody>
          <a:bodyPr wrap="square" anchor="ctr">
            <a:noAutofit/>
          </a:bodyPr>
          <a:lstStyle/>
          <a:p>
            <a:r>
              <a:rPr lang="en-US" sz="3600" dirty="0"/>
              <a:t>Inside the Issue: The Emerging Role of </a:t>
            </a:r>
            <a:br>
              <a:rPr lang="en-US" sz="3600" dirty="0"/>
            </a:br>
            <a:r>
              <a:rPr lang="en-US" sz="3600" dirty="0" err="1"/>
              <a:t>Cereblon</a:t>
            </a:r>
            <a:r>
              <a:rPr lang="en-US" sz="3600" dirty="0"/>
              <a:t> E3 Ligase Modulators in Multiple Myeloma</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January 28,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8216444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1320C-173F-E27B-5595-05185634E9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E4AFC5A-5E5E-7AC0-645A-86928930608E}"/>
              </a:ext>
            </a:extLst>
          </p:cNvPr>
          <p:cNvSpPr/>
          <p:nvPr/>
        </p:nvSpPr>
        <p:spPr bwMode="auto">
          <a:xfrm>
            <a:off x="0" y="1063558"/>
            <a:ext cx="12237861" cy="50508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364591CD-A17A-852A-6754-C582CF2FEE01}"/>
              </a:ext>
            </a:extLst>
          </p:cNvPr>
          <p:cNvSpPr>
            <a:spLocks noGrp="1"/>
          </p:cNvSpPr>
          <p:nvPr>
            <p:ph type="title"/>
          </p:nvPr>
        </p:nvSpPr>
        <p:spPr>
          <a:xfrm>
            <a:off x="912286" y="44492"/>
            <a:ext cx="10358967" cy="1143000"/>
          </a:xfrm>
        </p:spPr>
        <p:txBody>
          <a:bodyPr/>
          <a:lstStyle/>
          <a:p>
            <a:r>
              <a:rPr lang="en-US" dirty="0"/>
              <a:t>Phase III EXCALIBER-RRMM Study Design, Endpoints</a:t>
            </a:r>
          </a:p>
        </p:txBody>
      </p:sp>
      <p:sp>
        <p:nvSpPr>
          <p:cNvPr id="5" name="TextBox 4">
            <a:extLst>
              <a:ext uri="{FF2B5EF4-FFF2-40B4-BE49-F238E27FC236}">
                <a16:creationId xmlns:a16="http://schemas.microsoft.com/office/drawing/2014/main" id="{71D80895-A141-6DCE-0D2C-55E36CD24EA7}"/>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Lonial</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S et al. </a:t>
            </a:r>
            <a:r>
              <a:rPr kumimoji="0" lang="en-US" sz="1400" b="0" i="1" u="none" strike="noStrike" kern="1200" cap="none" spc="0" normalizeH="0" baseline="0" noProof="0" dirty="0">
                <a:ln>
                  <a:noFill/>
                </a:ln>
                <a:solidFill>
                  <a:srgbClr val="000000"/>
                </a:solidFill>
                <a:effectLst/>
                <a:uLnTx/>
                <a:uFillTx/>
                <a:latin typeface="Calibri"/>
                <a:ea typeface="MS PGothic" charset="0"/>
                <a:cs typeface="+mn-cs"/>
              </a:rPr>
              <a:t>Future Oncol</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2025 June;21(14):1761-9.</a:t>
            </a:r>
          </a:p>
        </p:txBody>
      </p:sp>
      <p:pic>
        <p:nvPicPr>
          <p:cNvPr id="1026" name="Picture 2" descr="Figure 2.  Study design. EXCALIBER-RRMM is a phase III study evaluating the efficacy and safety of IberDd versus DVd in patients with RRMM.">
            <a:extLst>
              <a:ext uri="{FF2B5EF4-FFF2-40B4-BE49-F238E27FC236}">
                <a16:creationId xmlns:a16="http://schemas.microsoft.com/office/drawing/2014/main" id="{2E9628CC-DF7F-835A-A3F3-D4594A1AD4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0" y="1269863"/>
            <a:ext cx="7702078" cy="47621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678E25-1B60-96BA-6C2F-983D14CD555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7702078" y="1680500"/>
            <a:ext cx="4535783" cy="3940852"/>
          </a:xfrm>
          <a:prstGeom prst="rect">
            <a:avLst/>
          </a:prstGeom>
        </p:spPr>
      </p:pic>
    </p:spTree>
    <p:extLst>
      <p:ext uri="{BB962C8B-B14F-4D97-AF65-F5344CB8AC3E}">
        <p14:creationId xmlns:p14="http://schemas.microsoft.com/office/powerpoint/2010/main" val="248471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39B9F-1F4B-01BB-B365-EC60F024A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1CEBA-167E-2284-6243-39B600488533}"/>
              </a:ext>
            </a:extLst>
          </p:cNvPr>
          <p:cNvSpPr>
            <a:spLocks noGrp="1"/>
          </p:cNvSpPr>
          <p:nvPr>
            <p:ph type="title"/>
          </p:nvPr>
        </p:nvSpPr>
        <p:spPr/>
        <p:txBody>
          <a:bodyPr/>
          <a:lstStyle/>
          <a:p>
            <a:r>
              <a:rPr lang="en-US" dirty="0"/>
              <a:t>Phase III EXCALIBER-RRMM: Authors’ Conclusions</a:t>
            </a:r>
          </a:p>
        </p:txBody>
      </p:sp>
      <p:sp>
        <p:nvSpPr>
          <p:cNvPr id="3" name="Content Placeholder 2">
            <a:extLst>
              <a:ext uri="{FF2B5EF4-FFF2-40B4-BE49-F238E27FC236}">
                <a16:creationId xmlns:a16="http://schemas.microsoft.com/office/drawing/2014/main" id="{B76D8C85-9383-86D7-670D-D979CE9A6BE9}"/>
              </a:ext>
            </a:extLst>
          </p:cNvPr>
          <p:cNvSpPr>
            <a:spLocks noGrp="1"/>
          </p:cNvSpPr>
          <p:nvPr>
            <p:ph idx="1"/>
          </p:nvPr>
        </p:nvSpPr>
        <p:spPr/>
        <p:txBody>
          <a:bodyPr/>
          <a:lstStyle/>
          <a:p>
            <a:pPr>
              <a:lnSpc>
                <a:spcPct val="100000"/>
              </a:lnSpc>
              <a:spcBef>
                <a:spcPts val="600"/>
              </a:spcBef>
              <a:spcAft>
                <a:spcPts val="0"/>
              </a:spcAft>
            </a:pPr>
            <a:r>
              <a:rPr lang="en-US" sz="2200" b="0" dirty="0"/>
              <a:t>EXCALIBER-RRMM is a unique, inferentially seamless, 2-stage, confirmatory, Phase III study supporting dose optimization of </a:t>
            </a:r>
            <a:r>
              <a:rPr lang="en-US" sz="2200" b="0" dirty="0" err="1"/>
              <a:t>iberdomide</a:t>
            </a:r>
            <a:r>
              <a:rPr lang="en-US" sz="2200" b="0" dirty="0"/>
              <a:t>/daratumumab/dexamethasone (</a:t>
            </a:r>
            <a:r>
              <a:rPr lang="en-US" sz="2200" b="0" dirty="0" err="1"/>
              <a:t>IberDd</a:t>
            </a:r>
            <a:r>
              <a:rPr lang="en-US" sz="2200" b="0" dirty="0"/>
              <a:t>) and comparing the efficacy and safety of </a:t>
            </a:r>
            <a:r>
              <a:rPr lang="en-US" sz="2200" b="0" dirty="0" err="1"/>
              <a:t>IberDd</a:t>
            </a:r>
            <a:r>
              <a:rPr lang="en-US" sz="2200" b="0" dirty="0"/>
              <a:t> with daratumumab/bortezomib/dexamethasone for patients with RRMM who had received 1 or 2 prior lines of therapy. </a:t>
            </a:r>
          </a:p>
          <a:p>
            <a:pPr>
              <a:lnSpc>
                <a:spcPct val="100000"/>
              </a:lnSpc>
              <a:spcBef>
                <a:spcPts val="600"/>
              </a:spcBef>
              <a:spcAft>
                <a:spcPts val="0"/>
              </a:spcAft>
            </a:pPr>
            <a:r>
              <a:rPr lang="en-US" sz="2200" b="0" dirty="0"/>
              <a:t>Enrollment began in June 2022 and is ongoing.</a:t>
            </a:r>
          </a:p>
          <a:p>
            <a:pPr>
              <a:lnSpc>
                <a:spcPct val="100000"/>
              </a:lnSpc>
              <a:spcBef>
                <a:spcPts val="600"/>
              </a:spcBef>
              <a:spcAft>
                <a:spcPts val="0"/>
              </a:spcAft>
            </a:pPr>
            <a:r>
              <a:rPr lang="en-US" sz="2200" b="0" dirty="0"/>
              <a:t>The clinical implications of this study are significant, as the need for convenient, accessible and safe drugs remains critical for MM, especially with the advantage of an orally bioavailable agent that facilitates a successful translational process into real-world practice. </a:t>
            </a:r>
          </a:p>
          <a:p>
            <a:pPr>
              <a:lnSpc>
                <a:spcPct val="100000"/>
              </a:lnSpc>
              <a:spcBef>
                <a:spcPts val="600"/>
              </a:spcBef>
              <a:spcAft>
                <a:spcPts val="0"/>
              </a:spcAft>
            </a:pPr>
            <a:r>
              <a:rPr lang="en-US" sz="2200" b="0" dirty="0" err="1"/>
              <a:t>Iberdomide</a:t>
            </a:r>
            <a:r>
              <a:rPr lang="en-US" sz="2200" b="0" dirty="0"/>
              <a:t> is a highly attractive agent for use as a backbone in combination therapies for MM. Therefore, the outcomes of EXCALIBER-RRMM may establish </a:t>
            </a:r>
            <a:r>
              <a:rPr lang="en-US" sz="2200" b="0" dirty="0" err="1"/>
              <a:t>IberDd</a:t>
            </a:r>
            <a:r>
              <a:rPr lang="en-US" sz="2200" b="0" dirty="0"/>
              <a:t> as a transformative treatment in early-line RRMM and potentially broaden its role in combination regimens across the disease spectrum.</a:t>
            </a:r>
            <a:endParaRPr lang="en-US" sz="2200" dirty="0"/>
          </a:p>
        </p:txBody>
      </p:sp>
      <p:sp>
        <p:nvSpPr>
          <p:cNvPr id="4" name="TextBox 3">
            <a:extLst>
              <a:ext uri="{FF2B5EF4-FFF2-40B4-BE49-F238E27FC236}">
                <a16:creationId xmlns:a16="http://schemas.microsoft.com/office/drawing/2014/main" id="{F42F9192-00FA-2BF3-69C5-EDE5F8A9453B}"/>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Lonial</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S et al. </a:t>
            </a:r>
            <a:r>
              <a:rPr kumimoji="0" lang="en-US" sz="1400" b="0" i="1" u="none" strike="noStrike" kern="1200" cap="none" spc="0" normalizeH="0" baseline="0" noProof="0" dirty="0">
                <a:ln>
                  <a:noFill/>
                </a:ln>
                <a:solidFill>
                  <a:srgbClr val="000000"/>
                </a:solidFill>
                <a:effectLst/>
                <a:uLnTx/>
                <a:uFillTx/>
                <a:latin typeface="Calibri"/>
                <a:ea typeface="MS PGothic" charset="0"/>
                <a:cs typeface="+mn-cs"/>
              </a:rPr>
              <a:t>Future Oncol</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2025 June;21(14):1761-9.</a:t>
            </a:r>
          </a:p>
        </p:txBody>
      </p:sp>
    </p:spTree>
    <p:extLst>
      <p:ext uri="{BB962C8B-B14F-4D97-AF65-F5344CB8AC3E}">
        <p14:creationId xmlns:p14="http://schemas.microsoft.com/office/powerpoint/2010/main" val="4219166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39229-D42E-25AA-B23E-17CCDE986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9B105-B0F8-4DA7-5A92-3CB3FD2C0515}"/>
              </a:ext>
            </a:extLst>
          </p:cNvPr>
          <p:cNvSpPr>
            <a:spLocks noGrp="1"/>
          </p:cNvSpPr>
          <p:nvPr>
            <p:ph type="title"/>
          </p:nvPr>
        </p:nvSpPr>
        <p:spPr>
          <a:xfrm>
            <a:off x="507042" y="331079"/>
            <a:ext cx="11260155" cy="1141412"/>
          </a:xfrm>
        </p:spPr>
        <p:txBody>
          <a:bodyPr/>
          <a:lstStyle/>
          <a:p>
            <a:pPr algn="l"/>
            <a:r>
              <a:rPr lang="en-US" sz="2400" dirty="0"/>
              <a:t>Phase III EXCALIBER-RRMM Study Evaluating </a:t>
            </a:r>
            <a:r>
              <a:rPr lang="en-US" sz="2400" dirty="0" err="1"/>
              <a:t>Iberdomide</a:t>
            </a:r>
            <a:r>
              <a:rPr lang="en-US" sz="2400" dirty="0"/>
              <a:t> with Standard Therapies Demonstrated a Significant Improvement in MRD Negativity Rates for RRMM</a:t>
            </a:r>
            <a:br>
              <a:rPr lang="en-US" sz="2400" dirty="0"/>
            </a:br>
            <a:r>
              <a:rPr lang="en-US" sz="2000" dirty="0"/>
              <a:t>Press Release: September 23, 2025</a:t>
            </a:r>
          </a:p>
        </p:txBody>
      </p:sp>
      <p:sp>
        <p:nvSpPr>
          <p:cNvPr id="3" name="Content Placeholder 2">
            <a:extLst>
              <a:ext uri="{FF2B5EF4-FFF2-40B4-BE49-F238E27FC236}">
                <a16:creationId xmlns:a16="http://schemas.microsoft.com/office/drawing/2014/main" id="{06A91183-4AE8-93A9-2864-4E1FAA83BCA4}"/>
              </a:ext>
            </a:extLst>
          </p:cNvPr>
          <p:cNvSpPr>
            <a:spLocks noGrp="1"/>
          </p:cNvSpPr>
          <p:nvPr>
            <p:ph idx="1"/>
          </p:nvPr>
        </p:nvSpPr>
        <p:spPr>
          <a:xfrm>
            <a:off x="424802" y="1672093"/>
            <a:ext cx="11342395" cy="4316412"/>
          </a:xfrm>
        </p:spPr>
        <p:txBody>
          <a:bodyPr/>
          <a:lstStyle/>
          <a:p>
            <a:pPr marL="98425" indent="0">
              <a:buNone/>
            </a:pPr>
            <a:r>
              <a:rPr lang="en-US" sz="2400" b="0" dirty="0"/>
              <a:t>“[The manufacturer] announced that the Phase 3 EXCALIBER-RRMM study evaluating iberdomide, an investigational cereblon E3 ligase modulator, combined with standard therapies (daratumumab + dexamethasone) in patients with relapsed or refractory multiple myeloma (RRMM) demonstrated a statistically significant improvement in minimal residual disease (MRD) negativity rates, compared with the control arm, in a planned interim analysis of the MRD endpoint.” </a:t>
            </a:r>
          </a:p>
          <a:p>
            <a:pPr marL="98425" indent="0">
              <a:buNone/>
            </a:pPr>
            <a:r>
              <a:rPr lang="en-US" sz="2400" b="0" dirty="0"/>
              <a:t>The company plans to discuss these results with health authorities.</a:t>
            </a:r>
          </a:p>
        </p:txBody>
      </p:sp>
      <p:sp>
        <p:nvSpPr>
          <p:cNvPr id="5" name="TextBox 4">
            <a:extLst>
              <a:ext uri="{FF2B5EF4-FFF2-40B4-BE49-F238E27FC236}">
                <a16:creationId xmlns:a16="http://schemas.microsoft.com/office/drawing/2014/main" id="{A5E631EA-FAEB-76CC-2CE0-295923ACD5CD}"/>
              </a:ext>
            </a:extLst>
          </p:cNvPr>
          <p:cNvSpPr txBox="1"/>
          <p:nvPr/>
        </p:nvSpPr>
        <p:spPr>
          <a:xfrm>
            <a:off x="151288" y="6012577"/>
            <a:ext cx="11342395"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/news/corporate-financial/2025/Bristol-Myers-Squibb-Announces-Phase-3-EXCALIBER-RRMM-Study-Evaluating-Iberdomide-in-Combination-with-Standard-Therapies-Demonstrated-a-Significant-Improvement-in-Minimal-Residual-Disease-Negativity-Rates-in-Relapsed-or-Refractory-Multiple-Myeloma/</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86740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CBE3A-7D9E-8B43-E6E0-7DD24B056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48E42-1C88-EF8F-7E7B-3E2D4A177EF8}"/>
              </a:ext>
            </a:extLst>
          </p:cNvPr>
          <p:cNvSpPr>
            <a:spLocks noGrp="1"/>
          </p:cNvSpPr>
          <p:nvPr>
            <p:ph type="title"/>
          </p:nvPr>
        </p:nvSpPr>
        <p:spPr>
          <a:xfrm>
            <a:off x="912286" y="227013"/>
            <a:ext cx="10358967" cy="786539"/>
          </a:xfrm>
        </p:spPr>
        <p:txBody>
          <a:bodyPr/>
          <a:lstStyle/>
          <a:p>
            <a:r>
              <a:rPr lang="en-US" dirty="0"/>
              <a:t>EXCALIBER Maintenance Trial</a:t>
            </a:r>
          </a:p>
        </p:txBody>
      </p:sp>
      <p:sp>
        <p:nvSpPr>
          <p:cNvPr id="5" name="TextBox 4">
            <a:extLst>
              <a:ext uri="{FF2B5EF4-FFF2-40B4-BE49-F238E27FC236}">
                <a16:creationId xmlns:a16="http://schemas.microsoft.com/office/drawing/2014/main" id="{F98AEBD9-9CFD-32C5-7908-3846D5315422}"/>
              </a:ext>
            </a:extLst>
          </p:cNvPr>
          <p:cNvSpPr txBox="1"/>
          <p:nvPr/>
        </p:nvSpPr>
        <p:spPr>
          <a:xfrm>
            <a:off x="0" y="6550223"/>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van de </a:t>
            </a:r>
            <a:r>
              <a:rPr lang="en-US" sz="1400" b="0" dirty="0">
                <a:solidFill>
                  <a:srgbClr val="000000"/>
                </a:solidFill>
                <a:latin typeface="Calibri"/>
                <a:cs typeface="+mn-cs"/>
              </a:rPr>
              <a:t>D</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onk</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NWCJ et al. ASH 2025;Abstract 101.</a:t>
            </a:r>
          </a:p>
        </p:txBody>
      </p:sp>
      <p:grpSp>
        <p:nvGrpSpPr>
          <p:cNvPr id="6" name="Group 5">
            <a:extLst>
              <a:ext uri="{FF2B5EF4-FFF2-40B4-BE49-F238E27FC236}">
                <a16:creationId xmlns:a16="http://schemas.microsoft.com/office/drawing/2014/main" id="{AA578E58-9EE6-4E86-9B54-167B0E31E6F9}"/>
              </a:ext>
            </a:extLst>
          </p:cNvPr>
          <p:cNvGrpSpPr/>
          <p:nvPr/>
        </p:nvGrpSpPr>
        <p:grpSpPr>
          <a:xfrm>
            <a:off x="588756" y="1013552"/>
            <a:ext cx="11014487" cy="4985620"/>
            <a:chOff x="588756" y="1177871"/>
            <a:chExt cx="11014487" cy="4985620"/>
          </a:xfrm>
        </p:grpSpPr>
        <p:pic>
          <p:nvPicPr>
            <p:cNvPr id="4" name="Picture 3">
              <a:extLst>
                <a:ext uri="{FF2B5EF4-FFF2-40B4-BE49-F238E27FC236}">
                  <a16:creationId xmlns:a16="http://schemas.microsoft.com/office/drawing/2014/main" id="{B6B9D14B-C1DC-47D4-F03C-104D1FEDEF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588756" y="1177871"/>
              <a:ext cx="11014487" cy="4985620"/>
            </a:xfrm>
            <a:prstGeom prst="rect">
              <a:avLst/>
            </a:prstGeom>
          </p:spPr>
        </p:pic>
        <p:sp>
          <p:nvSpPr>
            <p:cNvPr id="3" name="Rectangle 2">
              <a:extLst>
                <a:ext uri="{FF2B5EF4-FFF2-40B4-BE49-F238E27FC236}">
                  <a16:creationId xmlns:a16="http://schemas.microsoft.com/office/drawing/2014/main" id="{8D203C2E-017F-ECE9-88E5-E4FDF5C16F05}"/>
                </a:ext>
              </a:extLst>
            </p:cNvPr>
            <p:cNvSpPr/>
            <p:nvPr/>
          </p:nvSpPr>
          <p:spPr bwMode="auto">
            <a:xfrm>
              <a:off x="4649492" y="1704814"/>
              <a:ext cx="480447" cy="2944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131925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6E2C2-9B4B-05B3-3888-9C86DBFD6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8A477-22D2-FB6E-1CBF-5291DC88930B}"/>
              </a:ext>
            </a:extLst>
          </p:cNvPr>
          <p:cNvSpPr>
            <a:spLocks noGrp="1"/>
          </p:cNvSpPr>
          <p:nvPr>
            <p:ph type="title"/>
          </p:nvPr>
        </p:nvSpPr>
        <p:spPr/>
        <p:txBody>
          <a:bodyPr/>
          <a:lstStyle/>
          <a:p>
            <a:r>
              <a:rPr lang="en-US" dirty="0"/>
              <a:t>Phase III SUCCESSOR-1 Study Design</a:t>
            </a:r>
          </a:p>
        </p:txBody>
      </p:sp>
      <p:sp>
        <p:nvSpPr>
          <p:cNvPr id="5" name="TextBox 4">
            <a:extLst>
              <a:ext uri="{FF2B5EF4-FFF2-40B4-BE49-F238E27FC236}">
                <a16:creationId xmlns:a16="http://schemas.microsoft.com/office/drawing/2014/main" id="{15392951-7847-6579-9967-A2BE83774294}"/>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https://</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www.bmsclinicaltrials.com</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celmodmmtrials</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/successor-1</a:t>
            </a:r>
          </a:p>
        </p:txBody>
      </p:sp>
      <p:pic>
        <p:nvPicPr>
          <p:cNvPr id="4" name="Picture 3">
            <a:extLst>
              <a:ext uri="{FF2B5EF4-FFF2-40B4-BE49-F238E27FC236}">
                <a16:creationId xmlns:a16="http://schemas.microsoft.com/office/drawing/2014/main" id="{3A937F72-58C3-E5CF-7FC1-17898DBAFF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1109" y="1119220"/>
            <a:ext cx="7961319" cy="5271593"/>
          </a:xfrm>
          <a:prstGeom prst="rect">
            <a:avLst/>
          </a:prstGeom>
        </p:spPr>
      </p:pic>
      <p:sp>
        <p:nvSpPr>
          <p:cNvPr id="3" name="TextBox 2">
            <a:extLst>
              <a:ext uri="{FF2B5EF4-FFF2-40B4-BE49-F238E27FC236}">
                <a16:creationId xmlns:a16="http://schemas.microsoft.com/office/drawing/2014/main" id="{ED88E0CE-6CAC-0281-DEF3-3C4BC7A8F5E5}"/>
              </a:ext>
            </a:extLst>
          </p:cNvPr>
          <p:cNvSpPr txBox="1"/>
          <p:nvPr/>
        </p:nvSpPr>
        <p:spPr>
          <a:xfrm>
            <a:off x="4211274" y="6390813"/>
            <a:ext cx="586115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Vd</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 bortezomib/</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dexamethsone</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Pom = pomalidomide</a:t>
            </a:r>
          </a:p>
        </p:txBody>
      </p:sp>
    </p:spTree>
    <p:extLst>
      <p:ext uri="{BB962C8B-B14F-4D97-AF65-F5344CB8AC3E}">
        <p14:creationId xmlns:p14="http://schemas.microsoft.com/office/powerpoint/2010/main" val="33580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04C97-1F05-AA54-0AB8-90CBFB184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A9D08-5543-3773-EB69-EC8F181118F5}"/>
              </a:ext>
            </a:extLst>
          </p:cNvPr>
          <p:cNvSpPr>
            <a:spLocks noGrp="1"/>
          </p:cNvSpPr>
          <p:nvPr>
            <p:ph type="title"/>
          </p:nvPr>
        </p:nvSpPr>
        <p:spPr/>
        <p:txBody>
          <a:bodyPr/>
          <a:lstStyle/>
          <a:p>
            <a:r>
              <a:rPr lang="en-US" dirty="0"/>
              <a:t>Phase III SUCCESSOR-2 Study Design</a:t>
            </a:r>
          </a:p>
        </p:txBody>
      </p:sp>
      <p:sp>
        <p:nvSpPr>
          <p:cNvPr id="5" name="TextBox 4">
            <a:extLst>
              <a:ext uri="{FF2B5EF4-FFF2-40B4-BE49-F238E27FC236}">
                <a16:creationId xmlns:a16="http://schemas.microsoft.com/office/drawing/2014/main" id="{8AACE096-BDE5-3801-9C2D-6687353206D2}"/>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Richardson PG et al. ASCO 2023;Abstract TPS8070.</a:t>
            </a:r>
          </a:p>
        </p:txBody>
      </p:sp>
      <p:pic>
        <p:nvPicPr>
          <p:cNvPr id="3" name="Image 0" descr="preencoded.png">
            <a:extLst>
              <a:ext uri="{FF2B5EF4-FFF2-40B4-BE49-F238E27FC236}">
                <a16:creationId xmlns:a16="http://schemas.microsoft.com/office/drawing/2014/main" id="{E1C61A52-0B55-0691-0BC2-614A804D8D8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706780" y="2365216"/>
            <a:ext cx="5485220" cy="2127567"/>
          </a:xfrm>
          <a:prstGeom prst="rect">
            <a:avLst/>
          </a:prstGeom>
        </p:spPr>
      </p:pic>
      <p:pic>
        <p:nvPicPr>
          <p:cNvPr id="4" name="Image 0" descr="preencoded.png">
            <a:extLst>
              <a:ext uri="{FF2B5EF4-FFF2-40B4-BE49-F238E27FC236}">
                <a16:creationId xmlns:a16="http://schemas.microsoft.com/office/drawing/2014/main" id="{F1FB3D2E-5DF1-E013-0923-9F919894A3C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047436"/>
            <a:ext cx="6706780" cy="5318549"/>
          </a:xfrm>
          <a:prstGeom prst="rect">
            <a:avLst/>
          </a:prstGeom>
        </p:spPr>
      </p:pic>
      <p:sp>
        <p:nvSpPr>
          <p:cNvPr id="6" name="TextBox 5">
            <a:extLst>
              <a:ext uri="{FF2B5EF4-FFF2-40B4-BE49-F238E27FC236}">
                <a16:creationId xmlns:a16="http://schemas.microsoft.com/office/drawing/2014/main" id="{3FDE1A60-4573-3F6F-67F4-AD67C3073A85}"/>
              </a:ext>
            </a:extLst>
          </p:cNvPr>
          <p:cNvSpPr txBox="1"/>
          <p:nvPr/>
        </p:nvSpPr>
        <p:spPr>
          <a:xfrm>
            <a:off x="6902250" y="4829219"/>
            <a:ext cx="50942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cs typeface="+mn-cs"/>
              </a:rPr>
              <a:t>Estimated Primary Completion: February 2026</a:t>
            </a:r>
          </a:p>
        </p:txBody>
      </p:sp>
    </p:spTree>
    <p:extLst>
      <p:ext uri="{BB962C8B-B14F-4D97-AF65-F5344CB8AC3E}">
        <p14:creationId xmlns:p14="http://schemas.microsoft.com/office/powerpoint/2010/main" val="2880192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D922-38CC-5FEC-64AE-BA81451E2F2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A81156E-872E-FC0F-A75C-05815FE553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4354" y="554217"/>
            <a:ext cx="10223292" cy="5749565"/>
          </a:xfrm>
          <a:prstGeom prst="rect">
            <a:avLst/>
          </a:prstGeom>
        </p:spPr>
      </p:pic>
      <p:sp>
        <p:nvSpPr>
          <p:cNvPr id="9" name="TextBox 8">
            <a:extLst>
              <a:ext uri="{FF2B5EF4-FFF2-40B4-BE49-F238E27FC236}">
                <a16:creationId xmlns:a16="http://schemas.microsoft.com/office/drawing/2014/main" id="{71E1D8A5-A882-5E42-8FB9-9754BBA881DB}"/>
              </a:ext>
            </a:extLst>
          </p:cNvPr>
          <p:cNvSpPr txBox="1"/>
          <p:nvPr/>
        </p:nvSpPr>
        <p:spPr>
          <a:xfrm>
            <a:off x="984354" y="92552"/>
            <a:ext cx="3088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cs typeface="+mn-cs"/>
              </a:rPr>
              <a:t>ASH 2025;Abstract 101</a:t>
            </a:r>
          </a:p>
        </p:txBody>
      </p:sp>
    </p:spTree>
    <p:extLst>
      <p:ext uri="{BB962C8B-B14F-4D97-AF65-F5344CB8AC3E}">
        <p14:creationId xmlns:p14="http://schemas.microsoft.com/office/powerpoint/2010/main" val="349627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A39A1-6871-1469-5C1F-8E3A48BB3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408F25-4D7B-EB33-5102-5254C8C3BE51}"/>
              </a:ext>
            </a:extLst>
          </p:cNvPr>
          <p:cNvSpPr>
            <a:spLocks noGrp="1"/>
          </p:cNvSpPr>
          <p:nvPr>
            <p:ph type="title"/>
          </p:nvPr>
        </p:nvSpPr>
        <p:spPr/>
        <p:txBody>
          <a:bodyPr/>
          <a:lstStyle/>
          <a:p>
            <a:r>
              <a:rPr lang="en-US" dirty="0"/>
              <a:t>Phase II EMN26 Study Design</a:t>
            </a:r>
          </a:p>
        </p:txBody>
      </p:sp>
      <p:sp>
        <p:nvSpPr>
          <p:cNvPr id="5" name="TextBox 4">
            <a:extLst>
              <a:ext uri="{FF2B5EF4-FFF2-40B4-BE49-F238E27FC236}">
                <a16:creationId xmlns:a16="http://schemas.microsoft.com/office/drawing/2014/main" id="{BFCABA0C-DA51-B704-E8A3-D9614634EA17}"/>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van de Donk NWCJ et al. ASH 2025;Abstract 101.</a:t>
            </a:r>
          </a:p>
        </p:txBody>
      </p:sp>
      <p:pic>
        <p:nvPicPr>
          <p:cNvPr id="3" name="Picture 2">
            <a:extLst>
              <a:ext uri="{FF2B5EF4-FFF2-40B4-BE49-F238E27FC236}">
                <a16:creationId xmlns:a16="http://schemas.microsoft.com/office/drawing/2014/main" id="{25878A7F-CD0E-1A88-C261-157A5BB4285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60957" y="1124744"/>
            <a:ext cx="10861623" cy="4922818"/>
          </a:xfrm>
          <a:prstGeom prst="rect">
            <a:avLst/>
          </a:prstGeom>
        </p:spPr>
      </p:pic>
    </p:spTree>
    <p:extLst>
      <p:ext uri="{BB962C8B-B14F-4D97-AF65-F5344CB8AC3E}">
        <p14:creationId xmlns:p14="http://schemas.microsoft.com/office/powerpoint/2010/main" val="3863040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C1CB1-4FB0-9319-13AD-F16CA99BF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80FC5-D514-3C9D-B16F-2B86C93EEFD4}"/>
              </a:ext>
            </a:extLst>
          </p:cNvPr>
          <p:cNvSpPr>
            <a:spLocks noGrp="1"/>
          </p:cNvSpPr>
          <p:nvPr>
            <p:ph type="title"/>
          </p:nvPr>
        </p:nvSpPr>
        <p:spPr>
          <a:xfrm>
            <a:off x="912286" y="227013"/>
            <a:ext cx="10358967" cy="930879"/>
          </a:xfrm>
        </p:spPr>
        <p:txBody>
          <a:bodyPr/>
          <a:lstStyle/>
          <a:p>
            <a:r>
              <a:rPr lang="en-US" dirty="0"/>
              <a:t>Phase II EMN26: Response Improvement over 24 Cycles</a:t>
            </a:r>
          </a:p>
        </p:txBody>
      </p:sp>
      <p:sp>
        <p:nvSpPr>
          <p:cNvPr id="5" name="TextBox 4">
            <a:extLst>
              <a:ext uri="{FF2B5EF4-FFF2-40B4-BE49-F238E27FC236}">
                <a16:creationId xmlns:a16="http://schemas.microsoft.com/office/drawing/2014/main" id="{924B21C5-347B-7AE4-5681-194158BAE13B}"/>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van de Donk NWCJ et al. ASH 2025;Abstract 101.</a:t>
            </a:r>
          </a:p>
        </p:txBody>
      </p:sp>
      <p:pic>
        <p:nvPicPr>
          <p:cNvPr id="4" name="Picture 3">
            <a:extLst>
              <a:ext uri="{FF2B5EF4-FFF2-40B4-BE49-F238E27FC236}">
                <a16:creationId xmlns:a16="http://schemas.microsoft.com/office/drawing/2014/main" id="{2D19CBCF-1B8E-1C65-E8A6-6D7F000C89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132311" y="1157892"/>
            <a:ext cx="9918915" cy="5036094"/>
          </a:xfrm>
          <a:prstGeom prst="rect">
            <a:avLst/>
          </a:prstGeom>
        </p:spPr>
      </p:pic>
      <p:sp>
        <p:nvSpPr>
          <p:cNvPr id="3" name="Rectangle 2">
            <a:extLst>
              <a:ext uri="{FF2B5EF4-FFF2-40B4-BE49-F238E27FC236}">
                <a16:creationId xmlns:a16="http://schemas.microsoft.com/office/drawing/2014/main" id="{92DB17F1-6777-CEBB-7893-10B4505E3F03}"/>
              </a:ext>
            </a:extLst>
          </p:cNvPr>
          <p:cNvSpPr/>
          <p:nvPr/>
        </p:nvSpPr>
        <p:spPr bwMode="auto">
          <a:xfrm>
            <a:off x="10011905" y="1261525"/>
            <a:ext cx="449451" cy="365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847042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49AD1-BC69-D14D-E249-8421A0B41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6E589-253C-2248-31BE-28EB0A02ABD6}"/>
              </a:ext>
            </a:extLst>
          </p:cNvPr>
          <p:cNvSpPr>
            <a:spLocks noGrp="1"/>
          </p:cNvSpPr>
          <p:nvPr>
            <p:ph type="title"/>
          </p:nvPr>
        </p:nvSpPr>
        <p:spPr>
          <a:xfrm>
            <a:off x="912286" y="227013"/>
            <a:ext cx="10358967" cy="728687"/>
          </a:xfrm>
        </p:spPr>
        <p:txBody>
          <a:bodyPr/>
          <a:lstStyle/>
          <a:p>
            <a:r>
              <a:rPr lang="en-US" dirty="0"/>
              <a:t>Phase II EMN26: Progression-Free Survival</a:t>
            </a:r>
          </a:p>
        </p:txBody>
      </p:sp>
      <p:sp>
        <p:nvSpPr>
          <p:cNvPr id="5" name="TextBox 4">
            <a:extLst>
              <a:ext uri="{FF2B5EF4-FFF2-40B4-BE49-F238E27FC236}">
                <a16:creationId xmlns:a16="http://schemas.microsoft.com/office/drawing/2014/main" id="{9F7ED892-7DE3-17C9-8E55-C8E5B82348B2}"/>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van de Donk NWCJ et al. ASH 2025;Abstract 101.</a:t>
            </a:r>
          </a:p>
        </p:txBody>
      </p:sp>
      <p:pic>
        <p:nvPicPr>
          <p:cNvPr id="3" name="Picture 2">
            <a:extLst>
              <a:ext uri="{FF2B5EF4-FFF2-40B4-BE49-F238E27FC236}">
                <a16:creationId xmlns:a16="http://schemas.microsoft.com/office/drawing/2014/main" id="{AEF2E5BD-B9FB-2DAE-5EFB-A1B4A83E0F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1875173" y="955700"/>
            <a:ext cx="8433192" cy="5242254"/>
          </a:xfrm>
          <a:prstGeom prst="rect">
            <a:avLst/>
          </a:prstGeom>
        </p:spPr>
      </p:pic>
      <p:sp>
        <p:nvSpPr>
          <p:cNvPr id="4" name="Rectangle 3">
            <a:extLst>
              <a:ext uri="{FF2B5EF4-FFF2-40B4-BE49-F238E27FC236}">
                <a16:creationId xmlns:a16="http://schemas.microsoft.com/office/drawing/2014/main" id="{B5ED3104-0D30-52D9-AFE0-D7C75C971448}"/>
              </a:ext>
            </a:extLst>
          </p:cNvPr>
          <p:cNvSpPr/>
          <p:nvPr/>
        </p:nvSpPr>
        <p:spPr bwMode="auto">
          <a:xfrm>
            <a:off x="9717437" y="2718366"/>
            <a:ext cx="449451" cy="365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675909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C409-8152-852E-3477-9D7A28809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13533C-808D-823B-67B1-D3CC77119D28}"/>
              </a:ext>
            </a:extLst>
          </p:cNvPr>
          <p:cNvSpPr>
            <a:spLocks noGrp="1"/>
          </p:cNvSpPr>
          <p:nvPr>
            <p:ph type="title"/>
          </p:nvPr>
        </p:nvSpPr>
        <p:spPr/>
        <p:txBody>
          <a:bodyPr/>
          <a:lstStyle/>
          <a:p>
            <a:r>
              <a:rPr lang="en-US" dirty="0"/>
              <a:t>Phase II EMN26: Authors’ Conclusions</a:t>
            </a:r>
          </a:p>
        </p:txBody>
      </p:sp>
      <p:sp>
        <p:nvSpPr>
          <p:cNvPr id="5" name="TextBox 4">
            <a:extLst>
              <a:ext uri="{FF2B5EF4-FFF2-40B4-BE49-F238E27FC236}">
                <a16:creationId xmlns:a16="http://schemas.microsoft.com/office/drawing/2014/main" id="{42D9E98D-6D3D-9F63-5F7E-412C378DE37C}"/>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van de Donk NWCJ et al. ASH 2025;Abstract 101.</a:t>
            </a:r>
          </a:p>
        </p:txBody>
      </p:sp>
      <p:pic>
        <p:nvPicPr>
          <p:cNvPr id="6" name="Picture 5" descr="A screenshot of a medical report&#10;&#10;AI-generated content may be incorrect.">
            <a:extLst>
              <a:ext uri="{FF2B5EF4-FFF2-40B4-BE49-F238E27FC236}">
                <a16:creationId xmlns:a16="http://schemas.microsoft.com/office/drawing/2014/main" id="{80B1D7CE-A7E1-85B2-BB7D-3A91AD7E63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6658" y="1231001"/>
            <a:ext cx="11422759" cy="4395997"/>
          </a:xfrm>
          <a:prstGeom prst="rect">
            <a:avLst/>
          </a:prstGeom>
        </p:spPr>
      </p:pic>
      <p:sp>
        <p:nvSpPr>
          <p:cNvPr id="3" name="TextBox 2">
            <a:extLst>
              <a:ext uri="{FF2B5EF4-FFF2-40B4-BE49-F238E27FC236}">
                <a16:creationId xmlns:a16="http://schemas.microsoft.com/office/drawing/2014/main" id="{B2733218-8F0C-9BF6-EE29-0B66CB0801AE}"/>
              </a:ext>
            </a:extLst>
          </p:cNvPr>
          <p:cNvSpPr txBox="1"/>
          <p:nvPr/>
        </p:nvSpPr>
        <p:spPr>
          <a:xfrm>
            <a:off x="379828" y="5652291"/>
            <a:ext cx="5861154"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rgbClr val="000000"/>
                </a:solidFill>
                <a:latin typeface="Calibri"/>
                <a:cs typeface="+mn-cs"/>
              </a:rPr>
              <a:t>PI = proteasome inhibitor</a:t>
            </a:r>
            <a:endParaRPr kumimoji="0" lang="en-US" sz="14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4" name="Rectangle 3">
            <a:extLst>
              <a:ext uri="{FF2B5EF4-FFF2-40B4-BE49-F238E27FC236}">
                <a16:creationId xmlns:a16="http://schemas.microsoft.com/office/drawing/2014/main" id="{112F0D77-214D-63DF-F688-D16C8EA52EDD}"/>
              </a:ext>
            </a:extLst>
          </p:cNvPr>
          <p:cNvSpPr/>
          <p:nvPr/>
        </p:nvSpPr>
        <p:spPr bwMode="auto">
          <a:xfrm>
            <a:off x="7608168" y="1231001"/>
            <a:ext cx="432048"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379452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B3E21-AA3E-D3EE-94C1-92295277776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69030AE-C1FB-FB8D-0F38-0E3E4DD7CE03}"/>
              </a:ext>
            </a:extLst>
          </p:cNvPr>
          <p:cNvPicPr>
            <a:picLocks noChangeAspect="1"/>
          </p:cNvPicPr>
          <p:nvPr/>
        </p:nvPicPr>
        <p:blipFill>
          <a:blip r:embed="rId2"/>
          <a:stretch>
            <a:fillRect/>
          </a:stretch>
        </p:blipFill>
        <p:spPr>
          <a:xfrm>
            <a:off x="1667508" y="702789"/>
            <a:ext cx="8856984" cy="5452421"/>
          </a:xfrm>
          <a:prstGeom prst="rect">
            <a:avLst/>
          </a:prstGeom>
        </p:spPr>
      </p:pic>
    </p:spTree>
    <p:extLst>
      <p:ext uri="{BB962C8B-B14F-4D97-AF65-F5344CB8AC3E}">
        <p14:creationId xmlns:p14="http://schemas.microsoft.com/office/powerpoint/2010/main" val="3955616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5582-A953-B59A-6CC6-83D5709C1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2B8A0-F69D-51F1-270B-6838B08F1400}"/>
              </a:ext>
            </a:extLst>
          </p:cNvPr>
          <p:cNvSpPr>
            <a:spLocks noGrp="1"/>
          </p:cNvSpPr>
          <p:nvPr>
            <p:ph type="title"/>
          </p:nvPr>
        </p:nvSpPr>
        <p:spPr>
          <a:xfrm>
            <a:off x="0" y="285758"/>
            <a:ext cx="12192000" cy="1020763"/>
          </a:xfrm>
        </p:spPr>
        <p:txBody>
          <a:bodyPr/>
          <a:lstStyle/>
          <a:p>
            <a:r>
              <a:rPr lang="en-US" sz="2800" dirty="0">
                <a:solidFill>
                  <a:schemeClr val="bg2"/>
                </a:solidFill>
              </a:rPr>
              <a:t>DETERMINATION 1: Improved PFS with </a:t>
            </a:r>
            <a:r>
              <a:rPr lang="en-US" sz="2800" dirty="0" err="1">
                <a:solidFill>
                  <a:schemeClr val="bg2"/>
                </a:solidFill>
              </a:rPr>
              <a:t>RVd</a:t>
            </a:r>
            <a:r>
              <a:rPr lang="en-US" sz="2800" dirty="0">
                <a:solidFill>
                  <a:schemeClr val="bg2"/>
                </a:solidFill>
              </a:rPr>
              <a:t> + ASCT </a:t>
            </a:r>
            <a:br>
              <a:rPr lang="en-US" sz="2800" dirty="0">
                <a:solidFill>
                  <a:schemeClr val="bg2"/>
                </a:solidFill>
              </a:rPr>
            </a:br>
            <a:r>
              <a:rPr lang="en-US" sz="2800" dirty="0">
                <a:solidFill>
                  <a:schemeClr val="bg2"/>
                </a:solidFill>
              </a:rPr>
              <a:t>vs </a:t>
            </a:r>
            <a:r>
              <a:rPr lang="en-US" sz="2800" dirty="0" err="1">
                <a:solidFill>
                  <a:schemeClr val="bg2"/>
                </a:solidFill>
              </a:rPr>
              <a:t>RVd</a:t>
            </a:r>
            <a:r>
              <a:rPr lang="en-US" sz="2800" dirty="0">
                <a:solidFill>
                  <a:schemeClr val="bg2"/>
                </a:solidFill>
              </a:rPr>
              <a:t> Alone (Primary Endpoint – </a:t>
            </a:r>
            <a:r>
              <a:rPr lang="el-GR" sz="2800" dirty="0">
                <a:solidFill>
                  <a:schemeClr val="bg2"/>
                </a:solidFill>
              </a:rPr>
              <a:t>Δ</a:t>
            </a:r>
            <a:r>
              <a:rPr lang="en-GB" sz="2800" dirty="0">
                <a:solidFill>
                  <a:schemeClr val="bg2"/>
                </a:solidFill>
              </a:rPr>
              <a:t> 21.3 months between medians</a:t>
            </a:r>
            <a:r>
              <a:rPr lang="en-US" sz="2800" dirty="0">
                <a:solidFill>
                  <a:schemeClr val="bg2"/>
                </a:solidFill>
              </a:rPr>
              <a:t>)</a:t>
            </a:r>
          </a:p>
        </p:txBody>
      </p:sp>
      <p:pic>
        <p:nvPicPr>
          <p:cNvPr id="6" name="Content Placeholder 5">
            <a:extLst>
              <a:ext uri="{FF2B5EF4-FFF2-40B4-BE49-F238E27FC236}">
                <a16:creationId xmlns:a16="http://schemas.microsoft.com/office/drawing/2014/main" id="{8A155C8E-B146-4B0B-D7A3-ABDEE826ED0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47975" y="1324443"/>
            <a:ext cx="9296048" cy="5223559"/>
          </a:xfrm>
          <a:solidFill>
            <a:schemeClr val="bg1"/>
          </a:solidFill>
        </p:spPr>
      </p:pic>
      <p:sp>
        <p:nvSpPr>
          <p:cNvPr id="4" name="Content Placeholder 3">
            <a:extLst>
              <a:ext uri="{FF2B5EF4-FFF2-40B4-BE49-F238E27FC236}">
                <a16:creationId xmlns:a16="http://schemas.microsoft.com/office/drawing/2014/main" id="{44B71BFD-0AEE-AFE8-0274-DC3627B1EFA1}"/>
              </a:ext>
            </a:extLst>
          </p:cNvPr>
          <p:cNvSpPr>
            <a:spLocks noGrp="1"/>
          </p:cNvSpPr>
          <p:nvPr>
            <p:ph sz="quarter" idx="16"/>
          </p:nvPr>
        </p:nvSpPr>
        <p:spPr>
          <a:xfrm>
            <a:off x="292099" y="6572242"/>
            <a:ext cx="7370723" cy="233598"/>
          </a:xfrm>
        </p:spPr>
        <p:txBody>
          <a:bodyPr/>
          <a:lstStyle/>
          <a:p>
            <a:r>
              <a:rPr lang="en-US" dirty="0">
                <a:solidFill>
                  <a:schemeClr val="bg2"/>
                </a:solidFill>
              </a:rPr>
              <a:t>Richardson PG, et al. N </a:t>
            </a:r>
            <a:r>
              <a:rPr lang="en-US" dirty="0" err="1">
                <a:solidFill>
                  <a:schemeClr val="bg2"/>
                </a:solidFill>
              </a:rPr>
              <a:t>Engl</a:t>
            </a:r>
            <a:r>
              <a:rPr lang="en-US" dirty="0">
                <a:solidFill>
                  <a:schemeClr val="bg2"/>
                </a:solidFill>
              </a:rPr>
              <a:t> J Med 2022;387(2):132–47.</a:t>
            </a:r>
          </a:p>
        </p:txBody>
      </p:sp>
      <p:sp>
        <p:nvSpPr>
          <p:cNvPr id="5" name="Content Placeholder 4">
            <a:extLst>
              <a:ext uri="{FF2B5EF4-FFF2-40B4-BE49-F238E27FC236}">
                <a16:creationId xmlns:a16="http://schemas.microsoft.com/office/drawing/2014/main" id="{58CE52F9-2944-E083-68EE-8B5078C2FED9}"/>
              </a:ext>
            </a:extLst>
          </p:cNvPr>
          <p:cNvSpPr>
            <a:spLocks noGrp="1"/>
          </p:cNvSpPr>
          <p:nvPr>
            <p:ph sz="quarter" idx="17"/>
          </p:nvPr>
        </p:nvSpPr>
        <p:spPr>
          <a:xfrm>
            <a:off x="7400926" y="6572242"/>
            <a:ext cx="4498974" cy="233598"/>
          </a:xfrm>
        </p:spPr>
        <p:txBody>
          <a:bodyPr/>
          <a:lstStyle/>
          <a:p>
            <a:r>
              <a:rPr lang="en-US" dirty="0"/>
              <a:t>Data cutoff: 12/10/21. *PFS events: disease progression or death.</a:t>
            </a:r>
            <a:r>
              <a:rPr lang="en-US" dirty="0">
                <a:solidFill>
                  <a:schemeClr val="bg2"/>
                </a:solidFill>
              </a:rPr>
              <a:t> </a:t>
            </a:r>
            <a:endParaRPr lang="en-US" dirty="0"/>
          </a:p>
        </p:txBody>
      </p:sp>
      <p:pic>
        <p:nvPicPr>
          <p:cNvPr id="7" name="Picture 6" descr="Chart, line chart&#10;&#10;Description automatically generated">
            <a:extLst>
              <a:ext uri="{FF2B5EF4-FFF2-40B4-BE49-F238E27FC236}">
                <a16:creationId xmlns:a16="http://schemas.microsoft.com/office/drawing/2014/main" id="{098BC1C8-DCF7-2DC1-BCA9-50776D58C0BF}"/>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3089833" y="4439519"/>
            <a:ext cx="360727" cy="234891"/>
          </a:xfrm>
          <a:prstGeom prst="rect">
            <a:avLst/>
          </a:prstGeom>
        </p:spPr>
      </p:pic>
      <p:pic>
        <p:nvPicPr>
          <p:cNvPr id="8" name="Picture 7" descr="Chart, line chart&#10;&#10;Description automatically generated">
            <a:extLst>
              <a:ext uri="{FF2B5EF4-FFF2-40B4-BE49-F238E27FC236}">
                <a16:creationId xmlns:a16="http://schemas.microsoft.com/office/drawing/2014/main" id="{6C0EE2FC-2079-3701-C385-E8BE6E56F4AE}"/>
              </a:ext>
            </a:extLst>
          </p:cNvPr>
          <p:cNvPicPr/>
          <p:nvPr/>
        </p:nvPicPr>
        <p:blipFill rotWithShape="1">
          <a:blip r:embed="rId4" cstate="print">
            <a:extLst>
              <a:ext uri="{28A0092B-C50C-407E-A947-70E740481C1C}">
                <a14:useLocalDpi xmlns:a14="http://schemas.microsoft.com/office/drawing/2010/main"/>
              </a:ext>
            </a:extLst>
          </a:blip>
          <a:srcRect t="-8077"/>
          <a:stretch/>
        </p:blipFill>
        <p:spPr>
          <a:xfrm>
            <a:off x="3158614" y="4686792"/>
            <a:ext cx="276837" cy="243280"/>
          </a:xfrm>
          <a:prstGeom prst="rect">
            <a:avLst/>
          </a:prstGeom>
        </p:spPr>
      </p:pic>
      <p:graphicFrame>
        <p:nvGraphicFramePr>
          <p:cNvPr id="9" name="Table 7">
            <a:extLst>
              <a:ext uri="{FF2B5EF4-FFF2-40B4-BE49-F238E27FC236}">
                <a16:creationId xmlns:a16="http://schemas.microsoft.com/office/drawing/2014/main" id="{94C433AF-7C6D-5793-F3F8-D000872EFE36}"/>
              </a:ext>
            </a:extLst>
          </p:cNvPr>
          <p:cNvGraphicFramePr>
            <a:graphicFrameLocks noGrp="1"/>
          </p:cNvGraphicFramePr>
          <p:nvPr/>
        </p:nvGraphicFramePr>
        <p:xfrm>
          <a:off x="3410284" y="3936222"/>
          <a:ext cx="5086205" cy="1371837"/>
        </p:xfrm>
        <a:graphic>
          <a:graphicData uri="http://schemas.openxmlformats.org/drawingml/2006/table">
            <a:tbl>
              <a:tblPr firstRow="1" bandRow="1">
                <a:tableStyleId>{2D5ABB26-0587-4C30-8999-92F81FD0307C}</a:tableStyleId>
              </a:tblPr>
              <a:tblGrid>
                <a:gridCol w="1037067">
                  <a:extLst>
                    <a:ext uri="{9D8B030D-6E8A-4147-A177-3AD203B41FA5}">
                      <a16:colId xmlns:a16="http://schemas.microsoft.com/office/drawing/2014/main" val="2245688129"/>
                    </a:ext>
                  </a:extLst>
                </a:gridCol>
                <a:gridCol w="1029442">
                  <a:extLst>
                    <a:ext uri="{9D8B030D-6E8A-4147-A177-3AD203B41FA5}">
                      <a16:colId xmlns:a16="http://schemas.microsoft.com/office/drawing/2014/main" val="4211772718"/>
                    </a:ext>
                  </a:extLst>
                </a:gridCol>
                <a:gridCol w="1696129">
                  <a:extLst>
                    <a:ext uri="{9D8B030D-6E8A-4147-A177-3AD203B41FA5}">
                      <a16:colId xmlns:a16="http://schemas.microsoft.com/office/drawing/2014/main" val="932777052"/>
                    </a:ext>
                  </a:extLst>
                </a:gridCol>
                <a:gridCol w="1323567">
                  <a:extLst>
                    <a:ext uri="{9D8B030D-6E8A-4147-A177-3AD203B41FA5}">
                      <a16:colId xmlns:a16="http://schemas.microsoft.com/office/drawing/2014/main" val="704885453"/>
                    </a:ext>
                  </a:extLst>
                </a:gridCol>
              </a:tblGrid>
              <a:tr h="420852">
                <a:tc>
                  <a:txBody>
                    <a:bodyPr/>
                    <a:lstStyle/>
                    <a:p>
                      <a:endParaRPr lang="en-US" sz="1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Events* –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no. (%)</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Median PFS,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months (95% CI)</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5-year PFS, % (95% CI)</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10503964"/>
                  </a:ext>
                </a:extLst>
              </a:tr>
              <a:tr h="252511">
                <a:tc>
                  <a:txBody>
                    <a:bodyPr/>
                    <a:lstStyle/>
                    <a:p>
                      <a:r>
                        <a:rPr lang="en-US" sz="1200" b="1" dirty="0" err="1">
                          <a:latin typeface="Arial" panose="020B0604020202020204" pitchFamily="34" charset="0"/>
                          <a:cs typeface="Arial" panose="020B0604020202020204" pitchFamily="34" charset="0"/>
                        </a:rPr>
                        <a:t>RVd</a:t>
                      </a:r>
                      <a:r>
                        <a:rPr lang="en-US" sz="1200" b="1" dirty="0">
                          <a:latin typeface="Arial" panose="020B0604020202020204" pitchFamily="34" charset="0"/>
                          <a:cs typeface="Arial" panose="020B0604020202020204" pitchFamily="34" charset="0"/>
                        </a:rPr>
                        <a:t>-alone</a:t>
                      </a: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189 (52.9%) </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GB" sz="1200" b="1" dirty="0">
                          <a:latin typeface="Arial" panose="020B0604020202020204" pitchFamily="34" charset="0"/>
                          <a:cs typeface="Arial" panose="020B0604020202020204" pitchFamily="34" charset="0"/>
                        </a:rPr>
                        <a:t>46.2 (38.1–53.7)</a:t>
                      </a:r>
                      <a:endParaRPr lang="en-US" sz="1200" b="1" dirty="0">
                        <a:latin typeface="Arial" panose="020B0604020202020204" pitchFamily="34" charset="0"/>
                        <a:cs typeface="Arial" panose="020B0604020202020204" pitchFamily="34" charset="0"/>
                      </a:endParaRP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pl-PL" sz="1200" b="1" dirty="0">
                          <a:latin typeface="Arial" panose="020B0604020202020204" pitchFamily="34" charset="0"/>
                          <a:cs typeface="Arial" panose="020B0604020202020204" pitchFamily="34" charset="0"/>
                        </a:rPr>
                        <a:t>41.5 (35.7</a:t>
                      </a:r>
                      <a:r>
                        <a:rPr lang="en-GB" sz="1200" b="1" dirty="0">
                          <a:latin typeface="Arial" panose="020B0604020202020204" pitchFamily="34" charset="0"/>
                          <a:cs typeface="Arial" panose="020B0604020202020204" pitchFamily="34" charset="0"/>
                        </a:rPr>
                        <a:t>–</a:t>
                      </a:r>
                      <a:r>
                        <a:rPr lang="pl-PL" sz="1200" b="1" dirty="0">
                          <a:latin typeface="Arial" panose="020B0604020202020204" pitchFamily="34" charset="0"/>
                          <a:cs typeface="Arial" panose="020B0604020202020204" pitchFamily="34" charset="0"/>
                        </a:rPr>
                        <a:t>47.2) </a:t>
                      </a:r>
                      <a:endParaRPr lang="en-US" sz="1200" b="1" dirty="0">
                        <a:latin typeface="Arial" panose="020B0604020202020204" pitchFamily="34" charset="0"/>
                        <a:cs typeface="Arial" panose="020B0604020202020204" pitchFamily="34" charset="0"/>
                      </a:endParaRP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63148141"/>
                  </a:ext>
                </a:extLst>
              </a:tr>
              <a:tr h="252511">
                <a:tc>
                  <a:txBody>
                    <a:bodyPr/>
                    <a:lstStyle/>
                    <a:p>
                      <a:r>
                        <a:rPr lang="en-US" sz="1200" b="1" dirty="0" err="1">
                          <a:latin typeface="Arial" panose="020B0604020202020204" pitchFamily="34" charset="0"/>
                          <a:cs typeface="Arial" panose="020B0604020202020204" pitchFamily="34" charset="0"/>
                        </a:rPr>
                        <a:t>RVd+ASCT</a:t>
                      </a:r>
                      <a:endParaRPr lang="en-US" sz="12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139 (38.1%) </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67.5 (58.6–NR)</a:t>
                      </a:r>
                      <a:endParaRPr lang="en-US" sz="1200" b="1" dirty="0">
                        <a:latin typeface="Arial" panose="020B0604020202020204" pitchFamily="34" charset="0"/>
                        <a:cs typeface="Arial" panose="020B0604020202020204" pitchFamily="34" charset="0"/>
                      </a:endParaRP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pl-PL" sz="1200" b="1" dirty="0">
                          <a:latin typeface="Arial" panose="020B0604020202020204" pitchFamily="34" charset="0"/>
                          <a:cs typeface="Arial" panose="020B0604020202020204" pitchFamily="34" charset="0"/>
                        </a:rPr>
                        <a:t>55.6 (49.4</a:t>
                      </a:r>
                      <a:r>
                        <a:rPr lang="en-GB" sz="1200" b="1" dirty="0">
                          <a:latin typeface="Arial" panose="020B0604020202020204" pitchFamily="34" charset="0"/>
                          <a:cs typeface="Arial" panose="020B0604020202020204" pitchFamily="34" charset="0"/>
                        </a:rPr>
                        <a:t>–</a:t>
                      </a:r>
                      <a:r>
                        <a:rPr lang="pl-PL" sz="1200" b="1" dirty="0">
                          <a:latin typeface="Arial" panose="020B0604020202020204" pitchFamily="34" charset="0"/>
                          <a:cs typeface="Arial" panose="020B0604020202020204" pitchFamily="34" charset="0"/>
                        </a:rPr>
                        <a:t>61.3)</a:t>
                      </a:r>
                      <a:endParaRPr lang="en-US" sz="1200" b="1" dirty="0">
                        <a:latin typeface="Arial" panose="020B0604020202020204" pitchFamily="34" charset="0"/>
                        <a:cs typeface="Arial" panose="020B0604020202020204" pitchFamily="34" charset="0"/>
                      </a:endParaRP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77154775"/>
                  </a:ext>
                </a:extLst>
              </a:tr>
              <a:tr h="365997">
                <a:tc gridSpan="2">
                  <a:txBody>
                    <a:bodyPr/>
                    <a:lstStyle/>
                    <a:p>
                      <a:endParaRPr lang="en-US" sz="1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000" dirty="0">
                        <a:latin typeface="Arial" panose="020B0604020202020204" pitchFamily="34" charset="0"/>
                        <a:cs typeface="Arial" panose="020B0604020202020204" pitchFamily="34" charset="0"/>
                      </a:endParaRP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1200" b="1" dirty="0">
                          <a:latin typeface="Arial" panose="020B0604020202020204" pitchFamily="34" charset="0"/>
                          <a:cs typeface="Arial" panose="020B0604020202020204" pitchFamily="34" charset="0"/>
                        </a:rPr>
                        <a:t>HR 1.53 (1.23–1.91), p&lt;0.0001</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200" dirty="0">
                        <a:latin typeface="Arial" panose="020B0604020202020204" pitchFamily="34" charset="0"/>
                        <a:cs typeface="Arial" panose="020B0604020202020204" pitchFamily="34" charset="0"/>
                      </a:endParaRP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6144331"/>
                  </a:ext>
                </a:extLst>
              </a:tr>
            </a:tbl>
          </a:graphicData>
        </a:graphic>
      </p:graphicFrame>
      <p:sp>
        <p:nvSpPr>
          <p:cNvPr id="14" name="TextBox 13">
            <a:extLst>
              <a:ext uri="{FF2B5EF4-FFF2-40B4-BE49-F238E27FC236}">
                <a16:creationId xmlns:a16="http://schemas.microsoft.com/office/drawing/2014/main" id="{B753B2BA-7531-0FAC-DF8C-6C9D250B814E}"/>
              </a:ext>
            </a:extLst>
          </p:cNvPr>
          <p:cNvSpPr txBox="1"/>
          <p:nvPr/>
        </p:nvSpPr>
        <p:spPr>
          <a:xfrm>
            <a:off x="5827611" y="1300203"/>
            <a:ext cx="4916412"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Median follow-up: 76 months</a:t>
            </a:r>
          </a:p>
        </p:txBody>
      </p:sp>
    </p:spTree>
    <p:extLst>
      <p:ext uri="{BB962C8B-B14F-4D97-AF65-F5344CB8AC3E}">
        <p14:creationId xmlns:p14="http://schemas.microsoft.com/office/powerpoint/2010/main" val="3683908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5A6FD-C4DD-55CA-7EF3-A04BE49FE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5EAC4-4D31-8DEE-C178-26A81F2F35ED}"/>
              </a:ext>
            </a:extLst>
          </p:cNvPr>
          <p:cNvSpPr>
            <a:spLocks noGrp="1"/>
          </p:cNvSpPr>
          <p:nvPr>
            <p:ph type="title"/>
          </p:nvPr>
        </p:nvSpPr>
        <p:spPr/>
        <p:txBody>
          <a:bodyPr/>
          <a:lstStyle/>
          <a:p>
            <a:r>
              <a:rPr lang="en-US" sz="2800" dirty="0">
                <a:solidFill>
                  <a:schemeClr val="bg2"/>
                </a:solidFill>
              </a:rPr>
              <a:t>DETERMINATION: No OS improvement with </a:t>
            </a:r>
            <a:r>
              <a:rPr lang="en-US" sz="2800" dirty="0" err="1">
                <a:solidFill>
                  <a:schemeClr val="bg2"/>
                </a:solidFill>
              </a:rPr>
              <a:t>RVd</a:t>
            </a:r>
            <a:r>
              <a:rPr lang="en-US" sz="2800" dirty="0">
                <a:solidFill>
                  <a:schemeClr val="bg2"/>
                </a:solidFill>
              </a:rPr>
              <a:t> + ASCT </a:t>
            </a:r>
            <a:br>
              <a:rPr lang="en-US" sz="2800" dirty="0">
                <a:solidFill>
                  <a:schemeClr val="bg2"/>
                </a:solidFill>
              </a:rPr>
            </a:br>
            <a:r>
              <a:rPr lang="en-US" sz="2800" dirty="0">
                <a:solidFill>
                  <a:schemeClr val="bg2"/>
                </a:solidFill>
              </a:rPr>
              <a:t>vs </a:t>
            </a:r>
            <a:r>
              <a:rPr lang="en-US" sz="2800" dirty="0" err="1">
                <a:solidFill>
                  <a:schemeClr val="bg2"/>
                </a:solidFill>
              </a:rPr>
              <a:t>RVd</a:t>
            </a:r>
            <a:r>
              <a:rPr lang="en-US" sz="2800" dirty="0">
                <a:solidFill>
                  <a:schemeClr val="bg2"/>
                </a:solidFill>
              </a:rPr>
              <a:t> Alone (K</a:t>
            </a:r>
            <a:r>
              <a:rPr lang="en-US" sz="2800" dirty="0">
                <a:solidFill>
                  <a:schemeClr val="bg2"/>
                </a:solidFill>
                <a:latin typeface="Arial" panose="020B0604020202020204" pitchFamily="34" charset="0"/>
                <a:cs typeface="Arial" panose="020B0604020202020204" pitchFamily="34" charset="0"/>
              </a:rPr>
              <a:t>ey Secondary Endpoint)</a:t>
            </a:r>
          </a:p>
        </p:txBody>
      </p:sp>
      <p:pic>
        <p:nvPicPr>
          <p:cNvPr id="10" name="Content Placeholder 9">
            <a:extLst>
              <a:ext uri="{FF2B5EF4-FFF2-40B4-BE49-F238E27FC236}">
                <a16:creationId xmlns:a16="http://schemas.microsoft.com/office/drawing/2014/main" id="{4C74BB55-0297-0320-832F-1CF51E6AA93A}"/>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tretch/>
        </p:blipFill>
        <p:spPr>
          <a:xfrm>
            <a:off x="1459200" y="1300203"/>
            <a:ext cx="9273600" cy="5271381"/>
          </a:xfrm>
          <a:prstGeom prst="rect">
            <a:avLst/>
          </a:prstGeom>
          <a:solidFill>
            <a:schemeClr val="bg1"/>
          </a:solidFill>
        </p:spPr>
      </p:pic>
      <p:sp>
        <p:nvSpPr>
          <p:cNvPr id="4" name="Content Placeholder 3">
            <a:extLst>
              <a:ext uri="{FF2B5EF4-FFF2-40B4-BE49-F238E27FC236}">
                <a16:creationId xmlns:a16="http://schemas.microsoft.com/office/drawing/2014/main" id="{0C58F555-331A-C8B5-9613-07C8A9FC3E26}"/>
              </a:ext>
            </a:extLst>
          </p:cNvPr>
          <p:cNvSpPr>
            <a:spLocks noGrp="1"/>
          </p:cNvSpPr>
          <p:nvPr>
            <p:ph sz="quarter" idx="16"/>
          </p:nvPr>
        </p:nvSpPr>
        <p:spPr>
          <a:xfrm>
            <a:off x="292100" y="6572242"/>
            <a:ext cx="7876540" cy="233598"/>
          </a:xfrm>
        </p:spPr>
        <p:txBody>
          <a:bodyPr/>
          <a:lstStyle/>
          <a:p>
            <a:r>
              <a:rPr lang="en-US" dirty="0">
                <a:solidFill>
                  <a:schemeClr val="bg2"/>
                </a:solidFill>
              </a:rPr>
              <a:t>Richardson PG, et al. N </a:t>
            </a:r>
            <a:r>
              <a:rPr lang="en-US" dirty="0" err="1">
                <a:solidFill>
                  <a:schemeClr val="bg2"/>
                </a:solidFill>
              </a:rPr>
              <a:t>Engl</a:t>
            </a:r>
            <a:r>
              <a:rPr lang="en-US" dirty="0">
                <a:solidFill>
                  <a:schemeClr val="bg2"/>
                </a:solidFill>
              </a:rPr>
              <a:t> J Med 2022;387(2):132–47.</a:t>
            </a:r>
          </a:p>
        </p:txBody>
      </p:sp>
      <p:sp>
        <p:nvSpPr>
          <p:cNvPr id="5" name="Content Placeholder 4">
            <a:extLst>
              <a:ext uri="{FF2B5EF4-FFF2-40B4-BE49-F238E27FC236}">
                <a16:creationId xmlns:a16="http://schemas.microsoft.com/office/drawing/2014/main" id="{C286188B-B4D7-28B3-EBC5-E0EEA6B8822C}"/>
              </a:ext>
            </a:extLst>
          </p:cNvPr>
          <p:cNvSpPr>
            <a:spLocks noGrp="1"/>
          </p:cNvSpPr>
          <p:nvPr>
            <p:ph sz="quarter" idx="17"/>
          </p:nvPr>
        </p:nvSpPr>
        <p:spPr>
          <a:xfrm>
            <a:off x="6096000" y="6572242"/>
            <a:ext cx="5803900" cy="233598"/>
          </a:xfrm>
        </p:spPr>
        <p:txBody>
          <a:bodyPr/>
          <a:lstStyle/>
          <a:p>
            <a:r>
              <a:rPr lang="en-US" b="1" dirty="0">
                <a:latin typeface="Arial" panose="020B0604020202020204" pitchFamily="34" charset="0"/>
                <a:cs typeface="Arial" panose="020B0604020202020204" pitchFamily="34" charset="0"/>
              </a:rPr>
              <a:t>Data cutoff: 12/10/21. </a:t>
            </a:r>
            <a:endParaRPr lang="en-GB" kern="0" dirty="0"/>
          </a:p>
        </p:txBody>
      </p:sp>
      <p:graphicFrame>
        <p:nvGraphicFramePr>
          <p:cNvPr id="15" name="Table 7">
            <a:extLst>
              <a:ext uri="{FF2B5EF4-FFF2-40B4-BE49-F238E27FC236}">
                <a16:creationId xmlns:a16="http://schemas.microsoft.com/office/drawing/2014/main" id="{CF39175F-B130-4B73-1EB9-6DCA4A9D5570}"/>
              </a:ext>
            </a:extLst>
          </p:cNvPr>
          <p:cNvGraphicFramePr>
            <a:graphicFrameLocks noGrp="1"/>
          </p:cNvGraphicFramePr>
          <p:nvPr/>
        </p:nvGraphicFramePr>
        <p:xfrm>
          <a:off x="3424461" y="3968105"/>
          <a:ext cx="4652739" cy="1005840"/>
        </p:xfrm>
        <a:graphic>
          <a:graphicData uri="http://schemas.openxmlformats.org/drawingml/2006/table">
            <a:tbl>
              <a:tblPr firstRow="1" bandRow="1">
                <a:tableStyleId>{2D5ABB26-0587-4C30-8999-92F81FD0307C}</a:tableStyleId>
              </a:tblPr>
              <a:tblGrid>
                <a:gridCol w="1138582">
                  <a:extLst>
                    <a:ext uri="{9D8B030D-6E8A-4147-A177-3AD203B41FA5}">
                      <a16:colId xmlns:a16="http://schemas.microsoft.com/office/drawing/2014/main" val="2245688129"/>
                    </a:ext>
                  </a:extLst>
                </a:gridCol>
                <a:gridCol w="990032">
                  <a:extLst>
                    <a:ext uri="{9D8B030D-6E8A-4147-A177-3AD203B41FA5}">
                      <a16:colId xmlns:a16="http://schemas.microsoft.com/office/drawing/2014/main" val="4211772718"/>
                    </a:ext>
                  </a:extLst>
                </a:gridCol>
                <a:gridCol w="1038225">
                  <a:extLst>
                    <a:ext uri="{9D8B030D-6E8A-4147-A177-3AD203B41FA5}">
                      <a16:colId xmlns:a16="http://schemas.microsoft.com/office/drawing/2014/main" val="932777052"/>
                    </a:ext>
                  </a:extLst>
                </a:gridCol>
                <a:gridCol w="1485900">
                  <a:extLst>
                    <a:ext uri="{9D8B030D-6E8A-4147-A177-3AD203B41FA5}">
                      <a16:colId xmlns:a16="http://schemas.microsoft.com/office/drawing/2014/main" val="1536833511"/>
                    </a:ext>
                  </a:extLst>
                </a:gridCol>
              </a:tblGrid>
              <a:tr h="243840">
                <a:tc>
                  <a:txBody>
                    <a:bodyPr/>
                    <a:lstStyle/>
                    <a:p>
                      <a:endParaRPr lang="en-US" sz="12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Events – no.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5-year OS,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HR (adjusted CI*)</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10503964"/>
                  </a:ext>
                </a:extLst>
              </a:tr>
              <a:tr h="243840">
                <a:tc>
                  <a:txBody>
                    <a:bodyPr/>
                    <a:lstStyle/>
                    <a:p>
                      <a:r>
                        <a:rPr lang="en-US" sz="1200" b="1" dirty="0" err="1">
                          <a:latin typeface="Arial" panose="020B0604020202020204" pitchFamily="34" charset="0"/>
                          <a:cs typeface="Arial" panose="020B0604020202020204" pitchFamily="34" charset="0"/>
                        </a:rPr>
                        <a:t>RVd</a:t>
                      </a:r>
                      <a:r>
                        <a:rPr lang="en-US" sz="1200" b="1" dirty="0">
                          <a:latin typeface="Arial" panose="020B0604020202020204" pitchFamily="34" charset="0"/>
                          <a:cs typeface="Arial" panose="020B0604020202020204" pitchFamily="34" charset="0"/>
                        </a:rPr>
                        <a:t>-alone</a:t>
                      </a: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90 (25.2%)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GB" sz="1200" b="1" dirty="0">
                          <a:latin typeface="Arial" panose="020B0604020202020204" pitchFamily="34" charset="0"/>
                          <a:cs typeface="Arial" panose="020B0604020202020204" pitchFamily="34" charset="0"/>
                        </a:rPr>
                        <a:t>79.2</a:t>
                      </a:r>
                      <a:endParaRPr lang="en-US" sz="1200" b="1" dirty="0">
                        <a:latin typeface="Arial" panose="020B0604020202020204" pitchFamily="34" charset="0"/>
                        <a:cs typeface="Arial" panose="020B0604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rowSpan="2">
                  <a:txBody>
                    <a:bodyPr/>
                    <a:lstStyle/>
                    <a:p>
                      <a:pPr algn="ctr"/>
                      <a:r>
                        <a:rPr lang="en-US" sz="1200" b="1" dirty="0">
                          <a:latin typeface="Arial" panose="020B0604020202020204" pitchFamily="34" charset="0"/>
                          <a:cs typeface="Arial" panose="020B0604020202020204" pitchFamily="34" charset="0"/>
                        </a:rPr>
                        <a:t>1.10 (0.73–1.65)</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p=0.99*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63148141"/>
                  </a:ext>
                </a:extLst>
              </a:tr>
              <a:tr h="243840">
                <a:tc>
                  <a:txBody>
                    <a:bodyPr/>
                    <a:lstStyle/>
                    <a:p>
                      <a:r>
                        <a:rPr lang="en-US" sz="1200" b="1" dirty="0" err="1">
                          <a:latin typeface="Arial" panose="020B0604020202020204" pitchFamily="34" charset="0"/>
                          <a:cs typeface="Arial" panose="020B0604020202020204" pitchFamily="34" charset="0"/>
                        </a:rPr>
                        <a:t>RVd+ASCT</a:t>
                      </a:r>
                      <a:endParaRPr lang="en-US" sz="12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88 (24.1%) </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GB" sz="1200" b="1" dirty="0">
                          <a:latin typeface="Arial" panose="020B0604020202020204" pitchFamily="34" charset="0"/>
                          <a:cs typeface="Arial" panose="020B0604020202020204" pitchFamily="34" charset="0"/>
                        </a:rPr>
                        <a:t>80.7</a:t>
                      </a:r>
                      <a:endParaRPr lang="en-US" sz="1200" b="1" dirty="0">
                        <a:latin typeface="Arial" panose="020B0604020202020204" pitchFamily="34" charset="0"/>
                        <a:cs typeface="Arial" panose="020B0604020202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vMerge="1">
                  <a:txBody>
                    <a:bodyPr/>
                    <a:lstStyle/>
                    <a:p>
                      <a:pPr algn="ctr"/>
                      <a:endParaRPr lang="en-US" sz="1000" dirty="0">
                        <a:latin typeface="Arial" panose="020B0604020202020204" pitchFamily="34" charset="0"/>
                        <a:cs typeface="Arial" panose="020B0604020202020204" pitchFamily="34" charset="0"/>
                      </a:endParaRP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77154775"/>
                  </a:ext>
                </a:extLst>
              </a:tr>
            </a:tbl>
          </a:graphicData>
        </a:graphic>
      </p:graphicFrame>
      <p:sp>
        <p:nvSpPr>
          <p:cNvPr id="11" name="TextBox 10">
            <a:extLst>
              <a:ext uri="{FF2B5EF4-FFF2-40B4-BE49-F238E27FC236}">
                <a16:creationId xmlns:a16="http://schemas.microsoft.com/office/drawing/2014/main" id="{C6F01A7C-C0A9-DC8C-1644-08CFED25F3D0}"/>
              </a:ext>
            </a:extLst>
          </p:cNvPr>
          <p:cNvSpPr txBox="1"/>
          <p:nvPr/>
        </p:nvSpPr>
        <p:spPr>
          <a:xfrm>
            <a:off x="8168640" y="4105156"/>
            <a:ext cx="216310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Arial"/>
                <a:ea typeface="MS PGothic" charset="0"/>
                <a:cs typeface="+mn-cs"/>
              </a:rPr>
              <a:t>*CIs and p-value adjusted using Bonferroni’s correction to control overall family-wise error rate for secondary outcomes; therefore, CIs use an α level of 0.05/7.</a:t>
            </a:r>
            <a:endParaRPr kumimoji="0" lang="en-US" sz="800" b="1"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12" name="TextBox 11">
            <a:extLst>
              <a:ext uri="{FF2B5EF4-FFF2-40B4-BE49-F238E27FC236}">
                <a16:creationId xmlns:a16="http://schemas.microsoft.com/office/drawing/2014/main" id="{3A4F6C0F-7BDF-CA9B-2A3C-B754B3730F90}"/>
              </a:ext>
            </a:extLst>
          </p:cNvPr>
          <p:cNvSpPr txBox="1"/>
          <p:nvPr/>
        </p:nvSpPr>
        <p:spPr>
          <a:xfrm>
            <a:off x="5827611" y="1300203"/>
            <a:ext cx="4916412"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Median follow-up: 76 months</a:t>
            </a:r>
          </a:p>
        </p:txBody>
      </p:sp>
      <p:pic>
        <p:nvPicPr>
          <p:cNvPr id="13" name="Picture 12" descr="Chart, line chart&#10;&#10;Description automatically generated">
            <a:extLst>
              <a:ext uri="{FF2B5EF4-FFF2-40B4-BE49-F238E27FC236}">
                <a16:creationId xmlns:a16="http://schemas.microsoft.com/office/drawing/2014/main" id="{7FD01E63-4F17-E7F6-843D-F50621598369}"/>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3116674" y="4439519"/>
            <a:ext cx="360727" cy="234891"/>
          </a:xfrm>
          <a:prstGeom prst="rect">
            <a:avLst/>
          </a:prstGeom>
        </p:spPr>
      </p:pic>
      <p:pic>
        <p:nvPicPr>
          <p:cNvPr id="14" name="Picture 13" descr="Chart, line chart&#10;&#10;Description automatically generated">
            <a:extLst>
              <a:ext uri="{FF2B5EF4-FFF2-40B4-BE49-F238E27FC236}">
                <a16:creationId xmlns:a16="http://schemas.microsoft.com/office/drawing/2014/main" id="{B42FB646-290A-95D6-542E-15F4BF0C7D36}"/>
              </a:ext>
            </a:extLst>
          </p:cNvPr>
          <p:cNvPicPr/>
          <p:nvPr/>
        </p:nvPicPr>
        <p:blipFill rotWithShape="1">
          <a:blip r:embed="rId4" cstate="print">
            <a:extLst>
              <a:ext uri="{28A0092B-C50C-407E-A947-70E740481C1C}">
                <a14:useLocalDpi xmlns:a14="http://schemas.microsoft.com/office/drawing/2010/main"/>
              </a:ext>
            </a:extLst>
          </a:blip>
          <a:srcRect t="-8077"/>
          <a:stretch/>
        </p:blipFill>
        <p:spPr>
          <a:xfrm>
            <a:off x="3185455" y="4686792"/>
            <a:ext cx="276837" cy="243280"/>
          </a:xfrm>
          <a:prstGeom prst="rect">
            <a:avLst/>
          </a:prstGeom>
        </p:spPr>
      </p:pic>
      <p:grpSp>
        <p:nvGrpSpPr>
          <p:cNvPr id="3" name="Group 2">
            <a:extLst>
              <a:ext uri="{FF2B5EF4-FFF2-40B4-BE49-F238E27FC236}">
                <a16:creationId xmlns:a16="http://schemas.microsoft.com/office/drawing/2014/main" id="{C343BAEB-D541-E95B-C8A9-1072E6D744CB}"/>
              </a:ext>
            </a:extLst>
          </p:cNvPr>
          <p:cNvGrpSpPr/>
          <p:nvPr/>
        </p:nvGrpSpPr>
        <p:grpSpPr>
          <a:xfrm>
            <a:off x="4098821" y="2795779"/>
            <a:ext cx="3304018" cy="992544"/>
            <a:chOff x="2939404" y="1224432"/>
            <a:chExt cx="2443027" cy="1775471"/>
          </a:xfrm>
          <a:scene3d>
            <a:camera prst="orthographicFront">
              <a:rot lat="0" lon="0" rev="0"/>
            </a:camera>
            <a:lightRig rig="threePt" dir="t">
              <a:rot lat="0" lon="0" rev="1200000"/>
            </a:lightRig>
          </a:scene3d>
        </p:grpSpPr>
        <p:sp>
          <p:nvSpPr>
            <p:cNvPr id="6" name="Rectangle: Rounded Corners 5">
              <a:extLst>
                <a:ext uri="{FF2B5EF4-FFF2-40B4-BE49-F238E27FC236}">
                  <a16:creationId xmlns:a16="http://schemas.microsoft.com/office/drawing/2014/main" id="{1B82280C-D935-0C3B-9008-516B7C3A7E5D}"/>
                </a:ext>
              </a:extLst>
            </p:cNvPr>
            <p:cNvSpPr/>
            <p:nvPr/>
          </p:nvSpPr>
          <p:spPr>
            <a:xfrm>
              <a:off x="2939404" y="1224432"/>
              <a:ext cx="2443027" cy="1775471"/>
            </a:xfrm>
            <a:prstGeom prst="round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a:bevelT w="63500" h="25400"/>
            </a:sp3d>
          </p:spPr>
          <p:style>
            <a:lnRef idx="0">
              <a:scrgbClr r="0" g="0" b="0"/>
            </a:lnRef>
            <a:fillRef idx="3">
              <a:scrgbClr r="0" g="0" b="0"/>
            </a:fillRef>
            <a:effectRef idx="3">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Rounded Corners 4">
              <a:extLst>
                <a:ext uri="{FF2B5EF4-FFF2-40B4-BE49-F238E27FC236}">
                  <a16:creationId xmlns:a16="http://schemas.microsoft.com/office/drawing/2014/main" id="{9970070B-AE2E-80F7-C407-60089C3E7B32}"/>
                </a:ext>
              </a:extLst>
            </p:cNvPr>
            <p:cNvSpPr txBox="1"/>
            <p:nvPr/>
          </p:nvSpPr>
          <p:spPr>
            <a:xfrm>
              <a:off x="3026075" y="1311103"/>
              <a:ext cx="2269685" cy="160212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Only 78 (28.0%) of 279 </a:t>
              </a:r>
              <a:r>
                <a:rPr kumimoji="0" lang="en-GB" sz="1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RVd</a:t>
              </a:r>
              <a:r>
                <a:rPr kumimoji="0" lang="en-GB"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-alone patients had received ASCT at any time following end of study treatment to date</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72% received 2</a:t>
              </a:r>
              <a:r>
                <a:rPr kumimoji="0" lang="en-GB" sz="1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nd</a:t>
              </a:r>
              <a:r>
                <a:rPr kumimoji="0" lang="en-GB"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-generation novel therapies (PIs, </a:t>
              </a:r>
              <a:r>
                <a:rPr kumimoji="0" lang="en-GB" sz="1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IMiDs</a:t>
              </a:r>
              <a:r>
                <a:rPr kumimoji="0" lang="en-GB"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mAbs)</a:t>
              </a:r>
            </a:p>
          </p:txBody>
        </p:sp>
      </p:grpSp>
    </p:spTree>
    <p:extLst>
      <p:ext uri="{BB962C8B-B14F-4D97-AF65-F5344CB8AC3E}">
        <p14:creationId xmlns:p14="http://schemas.microsoft.com/office/powerpoint/2010/main" val="3881747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B3E21-AA3E-D3EE-94C1-92295277776E}"/>
            </a:ext>
          </a:extLst>
        </p:cNvPr>
        <p:cNvGrpSpPr/>
        <p:nvPr/>
      </p:nvGrpSpPr>
      <p:grpSpPr>
        <a:xfrm>
          <a:off x="0" y="0"/>
          <a:ext cx="0" cy="0"/>
          <a:chOff x="0" y="0"/>
          <a:chExt cx="0" cy="0"/>
        </a:xfrm>
      </p:grpSpPr>
      <p:pic>
        <p:nvPicPr>
          <p:cNvPr id="3" name="Picture 2" descr="Close-up of a medical information&#10;&#10;Description automatically generated">
            <a:extLst>
              <a:ext uri="{FF2B5EF4-FFF2-40B4-BE49-F238E27FC236}">
                <a16:creationId xmlns:a16="http://schemas.microsoft.com/office/drawing/2014/main" id="{50A2DDA3-3FB3-3C3F-90AA-9AE7F4C871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5440" y="600685"/>
            <a:ext cx="10081120" cy="5656628"/>
          </a:xfrm>
          <a:prstGeom prst="rect">
            <a:avLst/>
          </a:prstGeom>
        </p:spPr>
      </p:pic>
    </p:spTree>
    <p:extLst>
      <p:ext uri="{BB962C8B-B14F-4D97-AF65-F5344CB8AC3E}">
        <p14:creationId xmlns:p14="http://schemas.microsoft.com/office/powerpoint/2010/main" val="924254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0" name="Group 649">
            <a:extLst>
              <a:ext uri="{FF2B5EF4-FFF2-40B4-BE49-F238E27FC236}">
                <a16:creationId xmlns:a16="http://schemas.microsoft.com/office/drawing/2014/main" id="{5F08A1BC-493D-AA95-4DA9-0C724729B431}"/>
              </a:ext>
            </a:extLst>
          </p:cNvPr>
          <p:cNvGrpSpPr/>
          <p:nvPr/>
        </p:nvGrpSpPr>
        <p:grpSpPr>
          <a:xfrm>
            <a:off x="609601" y="1132723"/>
            <a:ext cx="4886127" cy="1531020"/>
            <a:chOff x="457200" y="849542"/>
            <a:chExt cx="3664595" cy="1148265"/>
          </a:xfrm>
        </p:grpSpPr>
        <p:sp>
          <p:nvSpPr>
            <p:cNvPr id="644" name="Freeform: Shape 643">
              <a:extLst>
                <a:ext uri="{FF2B5EF4-FFF2-40B4-BE49-F238E27FC236}">
                  <a16:creationId xmlns:a16="http://schemas.microsoft.com/office/drawing/2014/main" id="{EDE478CB-B90A-5033-54CA-7FAF3DEC058E}"/>
                </a:ext>
              </a:extLst>
            </p:cNvPr>
            <p:cNvSpPr/>
            <p:nvPr/>
          </p:nvSpPr>
          <p:spPr>
            <a:xfrm>
              <a:off x="457200" y="1129982"/>
              <a:ext cx="3664595" cy="867825"/>
            </a:xfrm>
            <a:custGeom>
              <a:avLst/>
              <a:gdLst>
                <a:gd name="connsiteX0" fmla="*/ 0 w 3664595"/>
                <a:gd name="connsiteY0" fmla="*/ 0 h 867825"/>
                <a:gd name="connsiteX1" fmla="*/ 3664595 w 3664595"/>
                <a:gd name="connsiteY1" fmla="*/ 0 h 867825"/>
                <a:gd name="connsiteX2" fmla="*/ 3664595 w 3664595"/>
                <a:gd name="connsiteY2" fmla="*/ 867825 h 867825"/>
                <a:gd name="connsiteX3" fmla="*/ 0 w 3664595"/>
                <a:gd name="connsiteY3" fmla="*/ 867825 h 867825"/>
                <a:gd name="connsiteX4" fmla="*/ 0 w 3664595"/>
                <a:gd name="connsiteY4" fmla="*/ 0 h 86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595" h="867825">
                  <a:moveTo>
                    <a:pt x="0" y="0"/>
                  </a:moveTo>
                  <a:lnTo>
                    <a:pt x="3664595" y="0"/>
                  </a:lnTo>
                  <a:lnTo>
                    <a:pt x="3664595" y="867825"/>
                  </a:lnTo>
                  <a:lnTo>
                    <a:pt x="0" y="867825"/>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9217" tIns="527643" rIns="379217" bIns="132757" numCol="1" spcCol="1270" anchor="t" anchorCtr="0">
              <a:noAutofit/>
            </a:bodyPr>
            <a:lstStyle/>
            <a:p>
              <a:pPr marL="152396" lvl="1" indent="-152396" defTabSz="829713">
                <a:lnSpc>
                  <a:spcPct val="90000"/>
                </a:lnSpc>
                <a:spcAft>
                  <a:spcPct val="15000"/>
                </a:spcAft>
                <a:buFontTx/>
                <a:buChar char="•"/>
              </a:pPr>
              <a:r>
                <a:rPr lang="en-US" sz="1867" dirty="0">
                  <a:solidFill>
                    <a:prstClr val="black">
                      <a:hueOff val="0"/>
                      <a:satOff val="0"/>
                      <a:lumOff val="0"/>
                      <a:alphaOff val="0"/>
                    </a:prstClr>
                  </a:solidFill>
                  <a:latin typeface="Arial" panose="020B0604020202020204" pitchFamily="34" charset="0"/>
                  <a:cs typeface="Arial" panose="020B0604020202020204" pitchFamily="34" charset="0"/>
                </a:rPr>
                <a:t>RVd-alone vs </a:t>
              </a:r>
              <a:r>
                <a:rPr lang="en-US" sz="1867" dirty="0" err="1">
                  <a:solidFill>
                    <a:prstClr val="black">
                      <a:hueOff val="0"/>
                      <a:satOff val="0"/>
                      <a:lumOff val="0"/>
                      <a:alphaOff val="0"/>
                    </a:prstClr>
                  </a:solidFill>
                  <a:latin typeface="Arial" panose="020B0604020202020204" pitchFamily="34" charset="0"/>
                  <a:cs typeface="Arial" panose="020B0604020202020204" pitchFamily="34" charset="0"/>
                </a:rPr>
                <a:t>RVd+ASCT</a:t>
              </a:r>
              <a:br>
                <a:rPr lang="en-US" sz="1867" dirty="0">
                  <a:solidFill>
                    <a:prstClr val="black">
                      <a:hueOff val="0"/>
                      <a:satOff val="0"/>
                      <a:lumOff val="0"/>
                      <a:alphaOff val="0"/>
                    </a:prstClr>
                  </a:solidFill>
                  <a:latin typeface="Arial" panose="020B0604020202020204" pitchFamily="34" charset="0"/>
                  <a:cs typeface="Arial" panose="020B0604020202020204" pitchFamily="34" charset="0"/>
                </a:rPr>
              </a:br>
              <a:r>
                <a:rPr lang="en-US" sz="1867" dirty="0">
                  <a:solidFill>
                    <a:prstClr val="black">
                      <a:hueOff val="0"/>
                      <a:satOff val="0"/>
                      <a:lumOff val="0"/>
                      <a:alphaOff val="0"/>
                    </a:prstClr>
                  </a:solidFill>
                  <a:latin typeface="Arial" panose="020B0604020202020204" pitchFamily="34" charset="0"/>
                  <a:cs typeface="Arial" panose="020B0604020202020204" pitchFamily="34" charset="0"/>
                </a:rPr>
                <a:t>HR 1.53 (95% CI 1.23–1.91)</a:t>
              </a:r>
              <a:endParaRPr lang="en-GB" sz="1867" dirty="0">
                <a:solidFill>
                  <a:prstClr val="black">
                    <a:hueOff val="0"/>
                    <a:satOff val="0"/>
                    <a:lumOff val="0"/>
                    <a:alphaOff val="0"/>
                  </a:prstClr>
                </a:solidFill>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60CDDA10-8831-E108-C096-565AB3BE2532}"/>
                </a:ext>
              </a:extLst>
            </p:cNvPr>
            <p:cNvSpPr/>
            <p:nvPr/>
          </p:nvSpPr>
          <p:spPr>
            <a:xfrm>
              <a:off x="640427" y="849542"/>
              <a:ext cx="3132000" cy="560880"/>
            </a:xfrm>
            <a:custGeom>
              <a:avLst/>
              <a:gdLst>
                <a:gd name="connsiteX0" fmla="*/ 0 w 2565216"/>
                <a:gd name="connsiteY0" fmla="*/ 93482 h 560880"/>
                <a:gd name="connsiteX1" fmla="*/ 93482 w 2565216"/>
                <a:gd name="connsiteY1" fmla="*/ 0 h 560880"/>
                <a:gd name="connsiteX2" fmla="*/ 2471734 w 2565216"/>
                <a:gd name="connsiteY2" fmla="*/ 0 h 560880"/>
                <a:gd name="connsiteX3" fmla="*/ 2565216 w 2565216"/>
                <a:gd name="connsiteY3" fmla="*/ 93482 h 560880"/>
                <a:gd name="connsiteX4" fmla="*/ 2565216 w 2565216"/>
                <a:gd name="connsiteY4" fmla="*/ 467398 h 560880"/>
                <a:gd name="connsiteX5" fmla="*/ 2471734 w 2565216"/>
                <a:gd name="connsiteY5" fmla="*/ 560880 h 560880"/>
                <a:gd name="connsiteX6" fmla="*/ 93482 w 2565216"/>
                <a:gd name="connsiteY6" fmla="*/ 560880 h 560880"/>
                <a:gd name="connsiteX7" fmla="*/ 0 w 2565216"/>
                <a:gd name="connsiteY7" fmla="*/ 467398 h 560880"/>
                <a:gd name="connsiteX8" fmla="*/ 0 w 25652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216" h="560880">
                  <a:moveTo>
                    <a:pt x="0" y="93482"/>
                  </a:moveTo>
                  <a:cubicBezTo>
                    <a:pt x="0" y="41853"/>
                    <a:pt x="41853" y="0"/>
                    <a:pt x="93482" y="0"/>
                  </a:cubicBezTo>
                  <a:lnTo>
                    <a:pt x="2471734" y="0"/>
                  </a:lnTo>
                  <a:cubicBezTo>
                    <a:pt x="2523363" y="0"/>
                    <a:pt x="2565216" y="41853"/>
                    <a:pt x="2565216" y="93482"/>
                  </a:cubicBezTo>
                  <a:lnTo>
                    <a:pt x="2565216" y="467398"/>
                  </a:lnTo>
                  <a:cubicBezTo>
                    <a:pt x="2565216" y="519027"/>
                    <a:pt x="2523363" y="560880"/>
                    <a:pt x="2471734"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5785" tIns="36507" rIns="165785" bIns="36507" numCol="1" spcCol="1270" anchor="ctr" anchorCtr="0">
              <a:noAutofit/>
            </a:bodyPr>
            <a:lstStyle/>
            <a:p>
              <a:pPr defTabSz="829713">
                <a:lnSpc>
                  <a:spcPct val="90000"/>
                </a:lnSpc>
                <a:spcAft>
                  <a:spcPct val="35000"/>
                </a:spcAft>
              </a:pPr>
              <a:r>
                <a:rPr lang="en-US" sz="1867" dirty="0">
                  <a:solidFill>
                    <a:prstClr val="white"/>
                  </a:solidFill>
                  <a:latin typeface="Arial" panose="020B0604020202020204" pitchFamily="34" charset="0"/>
                  <a:cs typeface="Arial" panose="020B0604020202020204" pitchFamily="34" charset="0"/>
                </a:rPr>
                <a:t>Overall (N=357 vs N=365): </a:t>
              </a:r>
              <a:br>
                <a:rPr lang="en-US" sz="1867" dirty="0">
                  <a:solidFill>
                    <a:prstClr val="white"/>
                  </a:solidFill>
                  <a:latin typeface="Arial" panose="020B0604020202020204" pitchFamily="34" charset="0"/>
                  <a:cs typeface="Arial" panose="020B0604020202020204" pitchFamily="34" charset="0"/>
                </a:rPr>
              </a:br>
              <a:r>
                <a:rPr lang="en-US" sz="1867" dirty="0">
                  <a:solidFill>
                    <a:prstClr val="white"/>
                  </a:solidFill>
                  <a:latin typeface="Arial" panose="020B0604020202020204" pitchFamily="34" charset="0"/>
                  <a:cs typeface="Arial" panose="020B0604020202020204" pitchFamily="34" charset="0"/>
                </a:rPr>
                <a:t>PFS benefit with </a:t>
              </a:r>
              <a:r>
                <a:rPr lang="en-US" sz="1867" dirty="0" err="1">
                  <a:solidFill>
                    <a:prstClr val="white"/>
                  </a:solidFill>
                  <a:latin typeface="Arial" panose="020B0604020202020204" pitchFamily="34" charset="0"/>
                  <a:cs typeface="Arial" panose="020B0604020202020204" pitchFamily="34" charset="0"/>
                </a:rPr>
                <a:t>RVd+ASCT</a:t>
              </a:r>
              <a:endParaRPr lang="en-GB" sz="1867" dirty="0">
                <a:solidFill>
                  <a:prstClr val="white"/>
                </a:solidFill>
                <a:latin typeface="Arial" panose="020B0604020202020204" pitchFamily="34" charset="0"/>
                <a:cs typeface="Arial" panose="020B0604020202020204" pitchFamily="34" charset="0"/>
              </a:endParaRPr>
            </a:p>
          </p:txBody>
        </p:sp>
      </p:grpSp>
      <p:sp>
        <p:nvSpPr>
          <p:cNvPr id="4" name="Title 3">
            <a:extLst>
              <a:ext uri="{FF2B5EF4-FFF2-40B4-BE49-F238E27FC236}">
                <a16:creationId xmlns:a16="http://schemas.microsoft.com/office/drawing/2014/main" id="{12EF32D1-5F7E-6129-7EB1-93F805F662FF}"/>
              </a:ext>
            </a:extLst>
          </p:cNvPr>
          <p:cNvSpPr>
            <a:spLocks noGrp="1"/>
          </p:cNvSpPr>
          <p:nvPr>
            <p:ph type="title"/>
          </p:nvPr>
        </p:nvSpPr>
        <p:spPr>
          <a:xfrm>
            <a:off x="2" y="490453"/>
            <a:ext cx="12191997" cy="713539"/>
          </a:xfrm>
        </p:spPr>
        <p:txBody>
          <a:bodyPr lIns="48000" rIns="48000"/>
          <a:lstStyle/>
          <a:p>
            <a:pPr algn="ctr"/>
            <a:r>
              <a:rPr lang="en-GB" sz="3200" b="1" dirty="0"/>
              <a:t>DETERMINATION: Differential PFS Effect by Race in NDMM</a:t>
            </a:r>
          </a:p>
        </p:txBody>
      </p:sp>
      <p:grpSp>
        <p:nvGrpSpPr>
          <p:cNvPr id="651" name="Group 650">
            <a:extLst>
              <a:ext uri="{FF2B5EF4-FFF2-40B4-BE49-F238E27FC236}">
                <a16:creationId xmlns:a16="http://schemas.microsoft.com/office/drawing/2014/main" id="{77037A7E-CE4B-5306-B2BE-140B3FE9C666}"/>
              </a:ext>
            </a:extLst>
          </p:cNvPr>
          <p:cNvGrpSpPr/>
          <p:nvPr/>
        </p:nvGrpSpPr>
        <p:grpSpPr>
          <a:xfrm>
            <a:off x="609601" y="2711990"/>
            <a:ext cx="4886127" cy="1640237"/>
            <a:chOff x="457200" y="2018494"/>
            <a:chExt cx="3664595" cy="1230178"/>
          </a:xfrm>
        </p:grpSpPr>
        <p:sp>
          <p:nvSpPr>
            <p:cNvPr id="646" name="Freeform: Shape 645">
              <a:extLst>
                <a:ext uri="{FF2B5EF4-FFF2-40B4-BE49-F238E27FC236}">
                  <a16:creationId xmlns:a16="http://schemas.microsoft.com/office/drawing/2014/main" id="{1C970A58-8AF4-F16C-CA22-A8ED46225A8D}"/>
                </a:ext>
              </a:extLst>
            </p:cNvPr>
            <p:cNvSpPr/>
            <p:nvPr/>
          </p:nvSpPr>
          <p:spPr>
            <a:xfrm>
              <a:off x="457200" y="2380847"/>
              <a:ext cx="3664595" cy="867825"/>
            </a:xfrm>
            <a:custGeom>
              <a:avLst/>
              <a:gdLst>
                <a:gd name="connsiteX0" fmla="*/ 0 w 3664595"/>
                <a:gd name="connsiteY0" fmla="*/ 0 h 867825"/>
                <a:gd name="connsiteX1" fmla="*/ 3664595 w 3664595"/>
                <a:gd name="connsiteY1" fmla="*/ 0 h 867825"/>
                <a:gd name="connsiteX2" fmla="*/ 3664595 w 3664595"/>
                <a:gd name="connsiteY2" fmla="*/ 867825 h 867825"/>
                <a:gd name="connsiteX3" fmla="*/ 0 w 3664595"/>
                <a:gd name="connsiteY3" fmla="*/ 867825 h 867825"/>
                <a:gd name="connsiteX4" fmla="*/ 0 w 3664595"/>
                <a:gd name="connsiteY4" fmla="*/ 0 h 86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595" h="867825">
                  <a:moveTo>
                    <a:pt x="0" y="0"/>
                  </a:moveTo>
                  <a:lnTo>
                    <a:pt x="3664595" y="0"/>
                  </a:lnTo>
                  <a:lnTo>
                    <a:pt x="3664595" y="867825"/>
                  </a:lnTo>
                  <a:lnTo>
                    <a:pt x="0" y="867825"/>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9217" tIns="527643" rIns="379217" bIns="132757" numCol="1" spcCol="1270" anchor="t" anchorCtr="0">
              <a:noAutofit/>
            </a:bodyPr>
            <a:lstStyle/>
            <a:p>
              <a:pPr marL="152396" lvl="1" indent="-152396" defTabSz="829713">
                <a:lnSpc>
                  <a:spcPct val="90000"/>
                </a:lnSpc>
                <a:spcAft>
                  <a:spcPct val="15000"/>
                </a:spcAft>
                <a:buFontTx/>
                <a:buChar char="•"/>
              </a:pPr>
              <a:r>
                <a:rPr lang="en-US" sz="1867">
                  <a:solidFill>
                    <a:prstClr val="black">
                      <a:hueOff val="0"/>
                      <a:satOff val="0"/>
                      <a:lumOff val="0"/>
                      <a:alphaOff val="0"/>
                    </a:prstClr>
                  </a:solidFill>
                  <a:latin typeface="Arial" panose="020B0604020202020204" pitchFamily="34" charset="0"/>
                  <a:cs typeface="Arial" panose="020B0604020202020204" pitchFamily="34" charset="0"/>
                </a:rPr>
                <a:t>RVd-alone vs RVd+ASCT</a:t>
              </a:r>
              <a:br>
                <a:rPr lang="en-US" sz="1867">
                  <a:solidFill>
                    <a:prstClr val="black">
                      <a:hueOff val="0"/>
                      <a:satOff val="0"/>
                      <a:lumOff val="0"/>
                      <a:alphaOff val="0"/>
                    </a:prstClr>
                  </a:solidFill>
                  <a:latin typeface="Arial" panose="020B0604020202020204" pitchFamily="34" charset="0"/>
                  <a:cs typeface="Arial" panose="020B0604020202020204" pitchFamily="34" charset="0"/>
                </a:rPr>
              </a:br>
              <a:r>
                <a:rPr lang="en-US" sz="1867">
                  <a:solidFill>
                    <a:prstClr val="black">
                      <a:hueOff val="0"/>
                      <a:satOff val="0"/>
                      <a:lumOff val="0"/>
                      <a:alphaOff val="0"/>
                    </a:prstClr>
                  </a:solidFill>
                  <a:latin typeface="Arial" panose="020B0604020202020204" pitchFamily="34" charset="0"/>
                  <a:cs typeface="Arial" panose="020B0604020202020204" pitchFamily="34" charset="0"/>
                </a:rPr>
                <a:t>HR 1.67 (95% CI 1.29–2.15)</a:t>
              </a:r>
              <a:endParaRPr lang="en-GB" sz="1867">
                <a:solidFill>
                  <a:prstClr val="black">
                    <a:hueOff val="0"/>
                    <a:satOff val="0"/>
                    <a:lumOff val="0"/>
                    <a:alphaOff val="0"/>
                  </a:prstClr>
                </a:solidFill>
                <a:latin typeface="Arial" panose="020B0604020202020204" pitchFamily="34" charset="0"/>
                <a:cs typeface="Arial" panose="020B0604020202020204" pitchFamily="34" charset="0"/>
              </a:endParaRPr>
            </a:p>
          </p:txBody>
        </p:sp>
        <p:sp>
          <p:nvSpPr>
            <p:cNvPr id="647" name="Freeform: Shape 646">
              <a:extLst>
                <a:ext uri="{FF2B5EF4-FFF2-40B4-BE49-F238E27FC236}">
                  <a16:creationId xmlns:a16="http://schemas.microsoft.com/office/drawing/2014/main" id="{96588C2E-7EA8-EEC3-04E4-7C7CEF0EAC35}"/>
                </a:ext>
              </a:extLst>
            </p:cNvPr>
            <p:cNvSpPr/>
            <p:nvPr/>
          </p:nvSpPr>
          <p:spPr>
            <a:xfrm>
              <a:off x="640427" y="2018494"/>
              <a:ext cx="3132000" cy="724706"/>
            </a:xfrm>
            <a:custGeom>
              <a:avLst/>
              <a:gdLst>
                <a:gd name="connsiteX0" fmla="*/ 0 w 2565216"/>
                <a:gd name="connsiteY0" fmla="*/ 93482 h 560880"/>
                <a:gd name="connsiteX1" fmla="*/ 93482 w 2565216"/>
                <a:gd name="connsiteY1" fmla="*/ 0 h 560880"/>
                <a:gd name="connsiteX2" fmla="*/ 2471734 w 2565216"/>
                <a:gd name="connsiteY2" fmla="*/ 0 h 560880"/>
                <a:gd name="connsiteX3" fmla="*/ 2565216 w 2565216"/>
                <a:gd name="connsiteY3" fmla="*/ 93482 h 560880"/>
                <a:gd name="connsiteX4" fmla="*/ 2565216 w 2565216"/>
                <a:gd name="connsiteY4" fmla="*/ 467398 h 560880"/>
                <a:gd name="connsiteX5" fmla="*/ 2471734 w 2565216"/>
                <a:gd name="connsiteY5" fmla="*/ 560880 h 560880"/>
                <a:gd name="connsiteX6" fmla="*/ 93482 w 2565216"/>
                <a:gd name="connsiteY6" fmla="*/ 560880 h 560880"/>
                <a:gd name="connsiteX7" fmla="*/ 0 w 2565216"/>
                <a:gd name="connsiteY7" fmla="*/ 467398 h 560880"/>
                <a:gd name="connsiteX8" fmla="*/ 0 w 25652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216" h="560880">
                  <a:moveTo>
                    <a:pt x="0" y="93482"/>
                  </a:moveTo>
                  <a:cubicBezTo>
                    <a:pt x="0" y="41853"/>
                    <a:pt x="41853" y="0"/>
                    <a:pt x="93482" y="0"/>
                  </a:cubicBezTo>
                  <a:lnTo>
                    <a:pt x="2471734" y="0"/>
                  </a:lnTo>
                  <a:cubicBezTo>
                    <a:pt x="2523363" y="0"/>
                    <a:pt x="2565216" y="41853"/>
                    <a:pt x="2565216" y="93482"/>
                  </a:cubicBezTo>
                  <a:lnTo>
                    <a:pt x="2565216" y="467398"/>
                  </a:lnTo>
                  <a:cubicBezTo>
                    <a:pt x="2565216" y="519027"/>
                    <a:pt x="2523363" y="560880"/>
                    <a:pt x="2471734"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5785" tIns="36507" rIns="165785" bIns="36507" numCol="1" spcCol="1270" anchor="ctr" anchorCtr="0">
              <a:noAutofit/>
            </a:bodyPr>
            <a:lstStyle/>
            <a:p>
              <a:pPr defTabSz="829713">
                <a:lnSpc>
                  <a:spcPct val="90000"/>
                </a:lnSpc>
                <a:spcAft>
                  <a:spcPct val="35000"/>
                </a:spcAft>
              </a:pPr>
              <a:r>
                <a:rPr lang="en-US" sz="1867" dirty="0">
                  <a:solidFill>
                    <a:prstClr val="white"/>
                  </a:solidFill>
                  <a:latin typeface="Arial" panose="020B0604020202020204" pitchFamily="34" charset="0"/>
                  <a:cs typeface="Arial" panose="020B0604020202020204" pitchFamily="34" charset="0"/>
                </a:rPr>
                <a:t>White patients</a:t>
              </a:r>
              <a:br>
                <a:rPr lang="en-US" sz="1867" dirty="0">
                  <a:solidFill>
                    <a:prstClr val="white"/>
                  </a:solidFill>
                  <a:latin typeface="Arial" panose="020B0604020202020204" pitchFamily="34" charset="0"/>
                  <a:cs typeface="Arial" panose="020B0604020202020204" pitchFamily="34" charset="0"/>
                </a:rPr>
              </a:br>
              <a:r>
                <a:rPr lang="en-US" sz="1867" dirty="0">
                  <a:solidFill>
                    <a:prstClr val="white"/>
                  </a:solidFill>
                  <a:latin typeface="Arial" panose="020B0604020202020204" pitchFamily="34" charset="0"/>
                  <a:cs typeface="Arial" panose="020B0604020202020204" pitchFamily="34" charset="0"/>
                </a:rPr>
                <a:t>(75.1% vs 74.5% of ITT patients): </a:t>
              </a:r>
              <a:br>
                <a:rPr lang="en-US" sz="1867" dirty="0">
                  <a:solidFill>
                    <a:prstClr val="white"/>
                  </a:solidFill>
                  <a:latin typeface="Arial" panose="020B0604020202020204" pitchFamily="34" charset="0"/>
                  <a:cs typeface="Arial" panose="020B0604020202020204" pitchFamily="34" charset="0"/>
                </a:rPr>
              </a:br>
              <a:r>
                <a:rPr lang="en-US" sz="1867" dirty="0">
                  <a:solidFill>
                    <a:prstClr val="white"/>
                  </a:solidFill>
                  <a:latin typeface="Arial" panose="020B0604020202020204" pitchFamily="34" charset="0"/>
                  <a:cs typeface="Arial" panose="020B0604020202020204" pitchFamily="34" charset="0"/>
                </a:rPr>
                <a:t>PFS benefit with </a:t>
              </a:r>
              <a:r>
                <a:rPr lang="en-US" sz="1867" dirty="0" err="1">
                  <a:solidFill>
                    <a:prstClr val="white"/>
                  </a:solidFill>
                  <a:latin typeface="Arial" panose="020B0604020202020204" pitchFamily="34" charset="0"/>
                  <a:cs typeface="Arial" panose="020B0604020202020204" pitchFamily="34" charset="0"/>
                </a:rPr>
                <a:t>RVd+ASCT</a:t>
              </a:r>
              <a:endParaRPr lang="en-GB" sz="1867" dirty="0">
                <a:solidFill>
                  <a:prstClr val="white"/>
                </a:solidFill>
                <a:latin typeface="Arial" panose="020B0604020202020204" pitchFamily="34" charset="0"/>
                <a:cs typeface="Arial" panose="020B0604020202020204" pitchFamily="34" charset="0"/>
              </a:endParaRPr>
            </a:p>
          </p:txBody>
        </p:sp>
      </p:grpSp>
      <p:grpSp>
        <p:nvGrpSpPr>
          <p:cNvPr id="652" name="Group 651">
            <a:extLst>
              <a:ext uri="{FF2B5EF4-FFF2-40B4-BE49-F238E27FC236}">
                <a16:creationId xmlns:a16="http://schemas.microsoft.com/office/drawing/2014/main" id="{F28E816A-18C2-6A45-B627-8F76A26F4D4E}"/>
              </a:ext>
            </a:extLst>
          </p:cNvPr>
          <p:cNvGrpSpPr/>
          <p:nvPr/>
        </p:nvGrpSpPr>
        <p:grpSpPr>
          <a:xfrm>
            <a:off x="609601" y="4384199"/>
            <a:ext cx="4886127" cy="1615183"/>
            <a:chOff x="457200" y="3288149"/>
            <a:chExt cx="3664595" cy="1211387"/>
          </a:xfrm>
        </p:grpSpPr>
        <p:sp>
          <p:nvSpPr>
            <p:cNvPr id="648" name="Freeform: Shape 647">
              <a:extLst>
                <a:ext uri="{FF2B5EF4-FFF2-40B4-BE49-F238E27FC236}">
                  <a16:creationId xmlns:a16="http://schemas.microsoft.com/office/drawing/2014/main" id="{A03DE934-416A-D6E0-8E5F-9FC397681862}"/>
                </a:ext>
              </a:extLst>
            </p:cNvPr>
            <p:cNvSpPr/>
            <p:nvPr/>
          </p:nvSpPr>
          <p:spPr>
            <a:xfrm>
              <a:off x="457200" y="3631711"/>
              <a:ext cx="3664595" cy="867825"/>
            </a:xfrm>
            <a:custGeom>
              <a:avLst/>
              <a:gdLst>
                <a:gd name="connsiteX0" fmla="*/ 0 w 3664595"/>
                <a:gd name="connsiteY0" fmla="*/ 0 h 867825"/>
                <a:gd name="connsiteX1" fmla="*/ 3664595 w 3664595"/>
                <a:gd name="connsiteY1" fmla="*/ 0 h 867825"/>
                <a:gd name="connsiteX2" fmla="*/ 3664595 w 3664595"/>
                <a:gd name="connsiteY2" fmla="*/ 867825 h 867825"/>
                <a:gd name="connsiteX3" fmla="*/ 0 w 3664595"/>
                <a:gd name="connsiteY3" fmla="*/ 867825 h 867825"/>
                <a:gd name="connsiteX4" fmla="*/ 0 w 3664595"/>
                <a:gd name="connsiteY4" fmla="*/ 0 h 86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595" h="867825">
                  <a:moveTo>
                    <a:pt x="0" y="0"/>
                  </a:moveTo>
                  <a:lnTo>
                    <a:pt x="3664595" y="0"/>
                  </a:lnTo>
                  <a:lnTo>
                    <a:pt x="3664595" y="867825"/>
                  </a:lnTo>
                  <a:lnTo>
                    <a:pt x="0" y="867825"/>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9217" tIns="527643" rIns="379217" bIns="132757" numCol="1" spcCol="1270" anchor="t" anchorCtr="0">
              <a:noAutofit/>
            </a:bodyPr>
            <a:lstStyle/>
            <a:p>
              <a:pPr marL="152396" lvl="1" indent="-152396" defTabSz="829713">
                <a:lnSpc>
                  <a:spcPct val="90000"/>
                </a:lnSpc>
                <a:spcAft>
                  <a:spcPct val="15000"/>
                </a:spcAft>
                <a:buFontTx/>
                <a:buChar char="•"/>
              </a:pPr>
              <a:r>
                <a:rPr lang="en-US" sz="1867">
                  <a:solidFill>
                    <a:prstClr val="black">
                      <a:hueOff val="0"/>
                      <a:satOff val="0"/>
                      <a:lumOff val="0"/>
                      <a:alphaOff val="0"/>
                    </a:prstClr>
                  </a:solidFill>
                  <a:latin typeface="Arial" panose="020B0604020202020204" pitchFamily="34" charset="0"/>
                  <a:cs typeface="Arial" panose="020B0604020202020204" pitchFamily="34" charset="0"/>
                </a:rPr>
                <a:t>RVd-alone vs RVd+ASCT</a:t>
              </a:r>
              <a:br>
                <a:rPr lang="en-US" sz="1867">
                  <a:solidFill>
                    <a:prstClr val="black">
                      <a:hueOff val="0"/>
                      <a:satOff val="0"/>
                      <a:lumOff val="0"/>
                      <a:alphaOff val="0"/>
                    </a:prstClr>
                  </a:solidFill>
                  <a:latin typeface="Arial" panose="020B0604020202020204" pitchFamily="34" charset="0"/>
                  <a:cs typeface="Arial" panose="020B0604020202020204" pitchFamily="34" charset="0"/>
                </a:rPr>
              </a:br>
              <a:r>
                <a:rPr lang="en-US" sz="1867">
                  <a:solidFill>
                    <a:prstClr val="black">
                      <a:hueOff val="0"/>
                      <a:satOff val="0"/>
                      <a:lumOff val="0"/>
                      <a:alphaOff val="0"/>
                    </a:prstClr>
                  </a:solidFill>
                  <a:latin typeface="Arial" panose="020B0604020202020204" pitchFamily="34" charset="0"/>
                  <a:cs typeface="Arial" panose="020B0604020202020204" pitchFamily="34" charset="0"/>
                </a:rPr>
                <a:t>HR 1.07 (95% CI 0.61–1.89)</a:t>
              </a:r>
              <a:endParaRPr lang="en-GB" sz="1867">
                <a:solidFill>
                  <a:prstClr val="black">
                    <a:hueOff val="0"/>
                    <a:satOff val="0"/>
                    <a:lumOff val="0"/>
                    <a:alphaOff val="0"/>
                  </a:prstClr>
                </a:solidFill>
                <a:latin typeface="Arial" panose="020B0604020202020204" pitchFamily="34" charset="0"/>
                <a:cs typeface="Arial" panose="020B0604020202020204" pitchFamily="34" charset="0"/>
              </a:endParaRPr>
            </a:p>
          </p:txBody>
        </p:sp>
        <p:sp>
          <p:nvSpPr>
            <p:cNvPr id="649" name="Freeform: Shape 648">
              <a:extLst>
                <a:ext uri="{FF2B5EF4-FFF2-40B4-BE49-F238E27FC236}">
                  <a16:creationId xmlns:a16="http://schemas.microsoft.com/office/drawing/2014/main" id="{56C9FDBE-5A8C-871D-2703-DC886D669E46}"/>
                </a:ext>
              </a:extLst>
            </p:cNvPr>
            <p:cNvSpPr/>
            <p:nvPr/>
          </p:nvSpPr>
          <p:spPr>
            <a:xfrm>
              <a:off x="640428" y="3288149"/>
              <a:ext cx="3132000" cy="687126"/>
            </a:xfrm>
            <a:custGeom>
              <a:avLst/>
              <a:gdLst>
                <a:gd name="connsiteX0" fmla="*/ 0 w 2565216"/>
                <a:gd name="connsiteY0" fmla="*/ 93482 h 560880"/>
                <a:gd name="connsiteX1" fmla="*/ 93482 w 2565216"/>
                <a:gd name="connsiteY1" fmla="*/ 0 h 560880"/>
                <a:gd name="connsiteX2" fmla="*/ 2471734 w 2565216"/>
                <a:gd name="connsiteY2" fmla="*/ 0 h 560880"/>
                <a:gd name="connsiteX3" fmla="*/ 2565216 w 2565216"/>
                <a:gd name="connsiteY3" fmla="*/ 93482 h 560880"/>
                <a:gd name="connsiteX4" fmla="*/ 2565216 w 2565216"/>
                <a:gd name="connsiteY4" fmla="*/ 467398 h 560880"/>
                <a:gd name="connsiteX5" fmla="*/ 2471734 w 2565216"/>
                <a:gd name="connsiteY5" fmla="*/ 560880 h 560880"/>
                <a:gd name="connsiteX6" fmla="*/ 93482 w 2565216"/>
                <a:gd name="connsiteY6" fmla="*/ 560880 h 560880"/>
                <a:gd name="connsiteX7" fmla="*/ 0 w 2565216"/>
                <a:gd name="connsiteY7" fmla="*/ 467398 h 560880"/>
                <a:gd name="connsiteX8" fmla="*/ 0 w 25652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216" h="560880">
                  <a:moveTo>
                    <a:pt x="0" y="93482"/>
                  </a:moveTo>
                  <a:cubicBezTo>
                    <a:pt x="0" y="41853"/>
                    <a:pt x="41853" y="0"/>
                    <a:pt x="93482" y="0"/>
                  </a:cubicBezTo>
                  <a:lnTo>
                    <a:pt x="2471734" y="0"/>
                  </a:lnTo>
                  <a:cubicBezTo>
                    <a:pt x="2523363" y="0"/>
                    <a:pt x="2565216" y="41853"/>
                    <a:pt x="2565216" y="93482"/>
                  </a:cubicBezTo>
                  <a:lnTo>
                    <a:pt x="2565216" y="467398"/>
                  </a:lnTo>
                  <a:cubicBezTo>
                    <a:pt x="2565216" y="519027"/>
                    <a:pt x="2523363" y="560880"/>
                    <a:pt x="2471734"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6000" tIns="36507" rIns="0" bIns="36507" numCol="1" spcCol="1270" anchor="ctr" anchorCtr="0">
              <a:noAutofit/>
            </a:bodyPr>
            <a:lstStyle/>
            <a:p>
              <a:pPr defTabSz="829713">
                <a:lnSpc>
                  <a:spcPct val="90000"/>
                </a:lnSpc>
                <a:spcAft>
                  <a:spcPct val="35000"/>
                </a:spcAft>
              </a:pPr>
              <a:r>
                <a:rPr lang="en-GB" sz="1867" dirty="0">
                  <a:solidFill>
                    <a:prstClr val="white"/>
                  </a:solidFill>
                  <a:latin typeface="Arial" panose="020B0604020202020204" pitchFamily="34" charset="0"/>
                  <a:cs typeface="Arial" panose="020B0604020202020204" pitchFamily="34" charset="0"/>
                </a:rPr>
                <a:t>African American patients </a:t>
              </a:r>
              <a:br>
                <a:rPr lang="en-GB" sz="1867" dirty="0">
                  <a:solidFill>
                    <a:prstClr val="white"/>
                  </a:solidFill>
                  <a:latin typeface="Arial" panose="020B0604020202020204" pitchFamily="34" charset="0"/>
                  <a:cs typeface="Arial" panose="020B0604020202020204" pitchFamily="34" charset="0"/>
                </a:rPr>
              </a:br>
              <a:r>
                <a:rPr lang="en-GB" sz="1867" dirty="0">
                  <a:solidFill>
                    <a:prstClr val="white"/>
                  </a:solidFill>
                  <a:latin typeface="Arial" panose="020B0604020202020204" pitchFamily="34" charset="0"/>
                  <a:cs typeface="Arial" panose="020B0604020202020204" pitchFamily="34" charset="0"/>
                </a:rPr>
                <a:t>(18.5% vs 18.1% of ITT patients): </a:t>
              </a:r>
              <a:br>
                <a:rPr lang="en-GB" sz="1867" dirty="0">
                  <a:solidFill>
                    <a:prstClr val="white"/>
                  </a:solidFill>
                  <a:latin typeface="Arial" panose="020B0604020202020204" pitchFamily="34" charset="0"/>
                  <a:cs typeface="Arial" panose="020B0604020202020204" pitchFamily="34" charset="0"/>
                </a:rPr>
              </a:br>
              <a:r>
                <a:rPr lang="en-GB" sz="1867" dirty="0">
                  <a:solidFill>
                    <a:prstClr val="white"/>
                  </a:solidFill>
                  <a:latin typeface="Arial" panose="020B0604020202020204" pitchFamily="34" charset="0"/>
                  <a:cs typeface="Arial" panose="020B0604020202020204" pitchFamily="34" charset="0"/>
                </a:rPr>
                <a:t>PFS appeared similar between arms</a:t>
              </a:r>
            </a:p>
          </p:txBody>
        </p:sp>
      </p:grpSp>
      <p:pic>
        <p:nvPicPr>
          <p:cNvPr id="2" name="Content Placeholder 5">
            <a:extLst>
              <a:ext uri="{FF2B5EF4-FFF2-40B4-BE49-F238E27FC236}">
                <a16:creationId xmlns:a16="http://schemas.microsoft.com/office/drawing/2014/main" id="{690525DB-1D55-59B0-D5AF-A249C3E869C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426201" y="1075267"/>
            <a:ext cx="5765799" cy="3056467"/>
          </a:xfrm>
          <a:prstGeom prst="rect">
            <a:avLst/>
          </a:prstGeom>
          <a:solidFill>
            <a:schemeClr val="bg1"/>
          </a:solidFill>
        </p:spPr>
      </p:pic>
      <p:grpSp>
        <p:nvGrpSpPr>
          <p:cNvPr id="641" name="Group 640">
            <a:extLst>
              <a:ext uri="{FF2B5EF4-FFF2-40B4-BE49-F238E27FC236}">
                <a16:creationId xmlns:a16="http://schemas.microsoft.com/office/drawing/2014/main" id="{E5A18728-47C3-058A-7A5F-A27B8C1FD2B2}"/>
              </a:ext>
            </a:extLst>
          </p:cNvPr>
          <p:cNvGrpSpPr/>
          <p:nvPr/>
        </p:nvGrpSpPr>
        <p:grpSpPr>
          <a:xfrm>
            <a:off x="6364650" y="1275345"/>
            <a:ext cx="5687429" cy="2258688"/>
            <a:chOff x="10402907" y="-437736"/>
            <a:chExt cx="5545418" cy="2198766"/>
          </a:xfrm>
        </p:grpSpPr>
        <p:sp>
          <p:nvSpPr>
            <p:cNvPr id="10" name="Rectangle 24">
              <a:extLst>
                <a:ext uri="{FF2B5EF4-FFF2-40B4-BE49-F238E27FC236}">
                  <a16:creationId xmlns:a16="http://schemas.microsoft.com/office/drawing/2014/main" id="{F5F26A74-BEFA-E248-2A1B-74B25096C9B5}"/>
                </a:ext>
              </a:extLst>
            </p:cNvPr>
            <p:cNvSpPr/>
            <p:nvPr/>
          </p:nvSpPr>
          <p:spPr>
            <a:xfrm>
              <a:off x="10436008" y="-369395"/>
              <a:ext cx="5479410" cy="1856991"/>
            </a:xfrm>
            <a:custGeom>
              <a:avLst/>
              <a:gdLst>
                <a:gd name="connsiteX0" fmla="*/ 0 w 6766560"/>
                <a:gd name="connsiteY0" fmla="*/ 0 h 2400328"/>
                <a:gd name="connsiteX1" fmla="*/ 6766560 w 6766560"/>
                <a:gd name="connsiteY1" fmla="*/ 0 h 2400328"/>
                <a:gd name="connsiteX2" fmla="*/ 6766560 w 6766560"/>
                <a:gd name="connsiteY2" fmla="*/ 2400328 h 2400328"/>
                <a:gd name="connsiteX3" fmla="*/ 0 w 6766560"/>
                <a:gd name="connsiteY3" fmla="*/ 2400328 h 2400328"/>
                <a:gd name="connsiteX4" fmla="*/ 0 w 6766560"/>
                <a:gd name="connsiteY4" fmla="*/ 0 h 2400328"/>
                <a:gd name="connsiteX0" fmla="*/ 0 w 6766560"/>
                <a:gd name="connsiteY0" fmla="*/ 635 h 2400963"/>
                <a:gd name="connsiteX1" fmla="*/ 121920 w 6766560"/>
                <a:gd name="connsiteY1" fmla="*/ 0 h 2400963"/>
                <a:gd name="connsiteX2" fmla="*/ 6766560 w 6766560"/>
                <a:gd name="connsiteY2" fmla="*/ 635 h 2400963"/>
                <a:gd name="connsiteX3" fmla="*/ 6766560 w 6766560"/>
                <a:gd name="connsiteY3" fmla="*/ 2400963 h 2400963"/>
                <a:gd name="connsiteX4" fmla="*/ 0 w 6766560"/>
                <a:gd name="connsiteY4" fmla="*/ 2400963 h 2400963"/>
                <a:gd name="connsiteX5" fmla="*/ 0 w 6766560"/>
                <a:gd name="connsiteY5" fmla="*/ 635 h 2400963"/>
                <a:gd name="connsiteX0" fmla="*/ 0 w 6766560"/>
                <a:gd name="connsiteY0" fmla="*/ 635 h 2400963"/>
                <a:gd name="connsiteX1" fmla="*/ 121920 w 6766560"/>
                <a:gd name="connsiteY1" fmla="*/ 0 h 2400963"/>
                <a:gd name="connsiteX2" fmla="*/ 6766560 w 6766560"/>
                <a:gd name="connsiteY2" fmla="*/ 635 h 2400963"/>
                <a:gd name="connsiteX3" fmla="*/ 6766560 w 6766560"/>
                <a:gd name="connsiteY3" fmla="*/ 2400963 h 2400963"/>
                <a:gd name="connsiteX4" fmla="*/ 0 w 6766560"/>
                <a:gd name="connsiteY4" fmla="*/ 2400963 h 2400963"/>
                <a:gd name="connsiteX5" fmla="*/ 0 w 6766560"/>
                <a:gd name="connsiteY5" fmla="*/ 635 h 2400963"/>
                <a:gd name="connsiteX0" fmla="*/ 0 w 6766560"/>
                <a:gd name="connsiteY0" fmla="*/ 3809 h 2404137"/>
                <a:gd name="connsiteX1" fmla="*/ 121920 w 6766560"/>
                <a:gd name="connsiteY1" fmla="*/ 3174 h 2404137"/>
                <a:gd name="connsiteX2" fmla="*/ 156845 w 6766560"/>
                <a:gd name="connsiteY2" fmla="*/ 0 h 2404137"/>
                <a:gd name="connsiteX3" fmla="*/ 6766560 w 6766560"/>
                <a:gd name="connsiteY3" fmla="*/ 3809 h 2404137"/>
                <a:gd name="connsiteX4" fmla="*/ 6766560 w 6766560"/>
                <a:gd name="connsiteY4" fmla="*/ 2404137 h 2404137"/>
                <a:gd name="connsiteX5" fmla="*/ 0 w 6766560"/>
                <a:gd name="connsiteY5" fmla="*/ 2404137 h 2404137"/>
                <a:gd name="connsiteX6" fmla="*/ 0 w 6766560"/>
                <a:gd name="connsiteY6" fmla="*/ 3809 h 2404137"/>
                <a:gd name="connsiteX0" fmla="*/ 0 w 6766560"/>
                <a:gd name="connsiteY0" fmla="*/ 635 h 2400963"/>
                <a:gd name="connsiteX1" fmla="*/ 121920 w 6766560"/>
                <a:gd name="connsiteY1" fmla="*/ 0 h 2400963"/>
                <a:gd name="connsiteX2" fmla="*/ 118745 w 6766560"/>
                <a:gd name="connsiteY2" fmla="*/ 31751 h 2400963"/>
                <a:gd name="connsiteX3" fmla="*/ 6766560 w 6766560"/>
                <a:gd name="connsiteY3" fmla="*/ 635 h 2400963"/>
                <a:gd name="connsiteX4" fmla="*/ 6766560 w 6766560"/>
                <a:gd name="connsiteY4" fmla="*/ 2400963 h 2400963"/>
                <a:gd name="connsiteX5" fmla="*/ 0 w 6766560"/>
                <a:gd name="connsiteY5" fmla="*/ 2400963 h 2400963"/>
                <a:gd name="connsiteX6" fmla="*/ 0 w 6766560"/>
                <a:gd name="connsiteY6" fmla="*/ 635 h 2400963"/>
                <a:gd name="connsiteX0" fmla="*/ 0 w 6766560"/>
                <a:gd name="connsiteY0" fmla="*/ 635 h 2400963"/>
                <a:gd name="connsiteX1" fmla="*/ 121920 w 6766560"/>
                <a:gd name="connsiteY1" fmla="*/ 0 h 2400963"/>
                <a:gd name="connsiteX2" fmla="*/ 118745 w 6766560"/>
                <a:gd name="connsiteY2" fmla="*/ 31751 h 2400963"/>
                <a:gd name="connsiteX3" fmla="*/ 169545 w 6766560"/>
                <a:gd name="connsiteY3" fmla="*/ 25401 h 2400963"/>
                <a:gd name="connsiteX4" fmla="*/ 6766560 w 6766560"/>
                <a:gd name="connsiteY4" fmla="*/ 635 h 2400963"/>
                <a:gd name="connsiteX5" fmla="*/ 6766560 w 6766560"/>
                <a:gd name="connsiteY5" fmla="*/ 2400963 h 2400963"/>
                <a:gd name="connsiteX6" fmla="*/ 0 w 6766560"/>
                <a:gd name="connsiteY6" fmla="*/ 2400963 h 2400963"/>
                <a:gd name="connsiteX7" fmla="*/ 0 w 6766560"/>
                <a:gd name="connsiteY7" fmla="*/ 635 h 2400963"/>
                <a:gd name="connsiteX0" fmla="*/ 0 w 6766560"/>
                <a:gd name="connsiteY0" fmla="*/ 635 h 2400963"/>
                <a:gd name="connsiteX1" fmla="*/ 121920 w 6766560"/>
                <a:gd name="connsiteY1" fmla="*/ 0 h 2400963"/>
                <a:gd name="connsiteX2" fmla="*/ 118745 w 6766560"/>
                <a:gd name="connsiteY2" fmla="*/ 31751 h 2400963"/>
                <a:gd name="connsiteX3" fmla="*/ 201295 w 6766560"/>
                <a:gd name="connsiteY3" fmla="*/ 28576 h 2400963"/>
                <a:gd name="connsiteX4" fmla="*/ 6766560 w 6766560"/>
                <a:gd name="connsiteY4" fmla="*/ 635 h 2400963"/>
                <a:gd name="connsiteX5" fmla="*/ 6766560 w 6766560"/>
                <a:gd name="connsiteY5" fmla="*/ 2400963 h 2400963"/>
                <a:gd name="connsiteX6" fmla="*/ 0 w 6766560"/>
                <a:gd name="connsiteY6" fmla="*/ 2400963 h 2400963"/>
                <a:gd name="connsiteX7" fmla="*/ 0 w 6766560"/>
                <a:gd name="connsiteY7" fmla="*/ 635 h 2400963"/>
                <a:gd name="connsiteX0" fmla="*/ 0 w 6766560"/>
                <a:gd name="connsiteY0" fmla="*/ 635 h 2400963"/>
                <a:gd name="connsiteX1" fmla="*/ 121920 w 6766560"/>
                <a:gd name="connsiteY1" fmla="*/ 0 h 2400963"/>
                <a:gd name="connsiteX2" fmla="*/ 118745 w 6766560"/>
                <a:gd name="connsiteY2" fmla="*/ 31751 h 2400963"/>
                <a:gd name="connsiteX3" fmla="*/ 201295 w 6766560"/>
                <a:gd name="connsiteY3" fmla="*/ 28576 h 2400963"/>
                <a:gd name="connsiteX4" fmla="*/ 204470 w 6766560"/>
                <a:gd name="connsiteY4" fmla="*/ 28576 h 2400963"/>
                <a:gd name="connsiteX5" fmla="*/ 6766560 w 6766560"/>
                <a:gd name="connsiteY5" fmla="*/ 635 h 2400963"/>
                <a:gd name="connsiteX6" fmla="*/ 6766560 w 6766560"/>
                <a:gd name="connsiteY6" fmla="*/ 2400963 h 2400963"/>
                <a:gd name="connsiteX7" fmla="*/ 0 w 6766560"/>
                <a:gd name="connsiteY7" fmla="*/ 2400963 h 2400963"/>
                <a:gd name="connsiteX8" fmla="*/ 0 w 6766560"/>
                <a:gd name="connsiteY8" fmla="*/ 635 h 2400963"/>
                <a:gd name="connsiteX0" fmla="*/ 0 w 6766560"/>
                <a:gd name="connsiteY0" fmla="*/ 635 h 2400963"/>
                <a:gd name="connsiteX1" fmla="*/ 121920 w 6766560"/>
                <a:gd name="connsiteY1" fmla="*/ 0 h 2400963"/>
                <a:gd name="connsiteX2" fmla="*/ 118745 w 6766560"/>
                <a:gd name="connsiteY2" fmla="*/ 31751 h 2400963"/>
                <a:gd name="connsiteX3" fmla="*/ 201295 w 6766560"/>
                <a:gd name="connsiteY3" fmla="*/ 28576 h 2400963"/>
                <a:gd name="connsiteX4" fmla="*/ 169545 w 6766560"/>
                <a:gd name="connsiteY4" fmla="*/ 63501 h 2400963"/>
                <a:gd name="connsiteX5" fmla="*/ 6766560 w 6766560"/>
                <a:gd name="connsiteY5" fmla="*/ 635 h 2400963"/>
                <a:gd name="connsiteX6" fmla="*/ 6766560 w 6766560"/>
                <a:gd name="connsiteY6" fmla="*/ 2400963 h 2400963"/>
                <a:gd name="connsiteX7" fmla="*/ 0 w 6766560"/>
                <a:gd name="connsiteY7" fmla="*/ 2400963 h 2400963"/>
                <a:gd name="connsiteX8" fmla="*/ 0 w 6766560"/>
                <a:gd name="connsiteY8"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6766560 w 6766560"/>
                <a:gd name="connsiteY5" fmla="*/ 635 h 2400963"/>
                <a:gd name="connsiteX6" fmla="*/ 6766560 w 6766560"/>
                <a:gd name="connsiteY6" fmla="*/ 2400963 h 2400963"/>
                <a:gd name="connsiteX7" fmla="*/ 0 w 6766560"/>
                <a:gd name="connsiteY7" fmla="*/ 2400963 h 2400963"/>
                <a:gd name="connsiteX8" fmla="*/ 0 w 6766560"/>
                <a:gd name="connsiteY8"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6766560 w 6766560"/>
                <a:gd name="connsiteY5" fmla="*/ 635 h 2400963"/>
                <a:gd name="connsiteX6" fmla="*/ 6766560 w 6766560"/>
                <a:gd name="connsiteY6" fmla="*/ 2400963 h 2400963"/>
                <a:gd name="connsiteX7" fmla="*/ 0 w 6766560"/>
                <a:gd name="connsiteY7" fmla="*/ 2400963 h 2400963"/>
                <a:gd name="connsiteX8" fmla="*/ 0 w 6766560"/>
                <a:gd name="connsiteY8"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207645 w 6766560"/>
                <a:gd name="connsiteY5" fmla="*/ 60326 h 2400963"/>
                <a:gd name="connsiteX6" fmla="*/ 6766560 w 6766560"/>
                <a:gd name="connsiteY6" fmla="*/ 635 h 2400963"/>
                <a:gd name="connsiteX7" fmla="*/ 6766560 w 6766560"/>
                <a:gd name="connsiteY7" fmla="*/ 2400963 h 2400963"/>
                <a:gd name="connsiteX8" fmla="*/ 0 w 6766560"/>
                <a:gd name="connsiteY8" fmla="*/ 2400963 h 2400963"/>
                <a:gd name="connsiteX9" fmla="*/ 0 w 6766560"/>
                <a:gd name="connsiteY9"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179070 w 6766560"/>
                <a:gd name="connsiteY5" fmla="*/ 60326 h 2400963"/>
                <a:gd name="connsiteX6" fmla="*/ 6766560 w 6766560"/>
                <a:gd name="connsiteY6" fmla="*/ 635 h 2400963"/>
                <a:gd name="connsiteX7" fmla="*/ 6766560 w 6766560"/>
                <a:gd name="connsiteY7" fmla="*/ 2400963 h 2400963"/>
                <a:gd name="connsiteX8" fmla="*/ 0 w 6766560"/>
                <a:gd name="connsiteY8" fmla="*/ 2400963 h 2400963"/>
                <a:gd name="connsiteX9" fmla="*/ 0 w 6766560"/>
                <a:gd name="connsiteY9"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179070 w 6766560"/>
                <a:gd name="connsiteY5" fmla="*/ 60326 h 2400963"/>
                <a:gd name="connsiteX6" fmla="*/ 213995 w 6766560"/>
                <a:gd name="connsiteY6" fmla="*/ 571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9070 w 6766560"/>
                <a:gd name="connsiteY3" fmla="*/ 28576 h 2400963"/>
                <a:gd name="connsiteX4" fmla="*/ 169545 w 6766560"/>
                <a:gd name="connsiteY4" fmla="*/ 63501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69545 w 6766560"/>
                <a:gd name="connsiteY4" fmla="*/ 63501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2056 w 6766560"/>
                <a:gd name="connsiteY4" fmla="*/ 62426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2056 w 6766560"/>
                <a:gd name="connsiteY4" fmla="*/ 62426 h 2400963"/>
                <a:gd name="connsiteX5" fmla="*/ 192877 w 6766560"/>
                <a:gd name="connsiteY5" fmla="*/ 61401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442266 w 6766560"/>
                <a:gd name="connsiteY7" fmla="*/ 101777 h 2400963"/>
                <a:gd name="connsiteX8" fmla="*/ 6766560 w 6766560"/>
                <a:gd name="connsiteY8" fmla="*/ 635 h 2400963"/>
                <a:gd name="connsiteX9" fmla="*/ 6766560 w 6766560"/>
                <a:gd name="connsiteY9" fmla="*/ 2400963 h 2400963"/>
                <a:gd name="connsiteX10" fmla="*/ 0 w 6766560"/>
                <a:gd name="connsiteY10" fmla="*/ 2400963 h 2400963"/>
                <a:gd name="connsiteX11" fmla="*/ 0 w 6766560"/>
                <a:gd name="connsiteY1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442266 w 6766560"/>
                <a:gd name="connsiteY7" fmla="*/ 101777 h 2400963"/>
                <a:gd name="connsiteX8" fmla="*/ 498752 w 6766560"/>
                <a:gd name="connsiteY8" fmla="*/ 100702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442266 w 6766560"/>
                <a:gd name="connsiteY7" fmla="*/ 101777 h 2400963"/>
                <a:gd name="connsiteX8" fmla="*/ 439755 w 6766560"/>
                <a:gd name="connsiteY8" fmla="*/ 140481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439756 w 6766560"/>
                <a:gd name="connsiteY7" fmla="*/ 103927 h 2400963"/>
                <a:gd name="connsiteX8" fmla="*/ 439755 w 6766560"/>
                <a:gd name="connsiteY8" fmla="*/ 140481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439756 w 6766560"/>
                <a:gd name="connsiteY6" fmla="*/ 103927 h 2400963"/>
                <a:gd name="connsiteX7" fmla="*/ 439755 w 6766560"/>
                <a:gd name="connsiteY7" fmla="*/ 140481 h 2400963"/>
                <a:gd name="connsiteX8" fmla="*/ 6766560 w 6766560"/>
                <a:gd name="connsiteY8" fmla="*/ 635 h 2400963"/>
                <a:gd name="connsiteX9" fmla="*/ 6766560 w 6766560"/>
                <a:gd name="connsiteY9" fmla="*/ 2400963 h 2400963"/>
                <a:gd name="connsiteX10" fmla="*/ 0 w 6766560"/>
                <a:gd name="connsiteY10" fmla="*/ 2400963 h 2400963"/>
                <a:gd name="connsiteX11" fmla="*/ 0 w 6766560"/>
                <a:gd name="connsiteY1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5387 w 6766560"/>
                <a:gd name="connsiteY5" fmla="*/ 107630 h 2400963"/>
                <a:gd name="connsiteX6" fmla="*/ 439756 w 6766560"/>
                <a:gd name="connsiteY6" fmla="*/ 103927 h 2400963"/>
                <a:gd name="connsiteX7" fmla="*/ 439755 w 6766560"/>
                <a:gd name="connsiteY7" fmla="*/ 140481 h 2400963"/>
                <a:gd name="connsiteX8" fmla="*/ 6766560 w 6766560"/>
                <a:gd name="connsiteY8" fmla="*/ 635 h 2400963"/>
                <a:gd name="connsiteX9" fmla="*/ 6766560 w 6766560"/>
                <a:gd name="connsiteY9" fmla="*/ 2400963 h 2400963"/>
                <a:gd name="connsiteX10" fmla="*/ 0 w 6766560"/>
                <a:gd name="connsiteY10" fmla="*/ 2400963 h 2400963"/>
                <a:gd name="connsiteX11" fmla="*/ 0 w 6766560"/>
                <a:gd name="connsiteY1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5387 w 6766560"/>
                <a:gd name="connsiteY5" fmla="*/ 107630 h 2400963"/>
                <a:gd name="connsiteX6" fmla="*/ 439756 w 6766560"/>
                <a:gd name="connsiteY6" fmla="*/ 103927 h 2400963"/>
                <a:gd name="connsiteX7" fmla="*/ 439755 w 6766560"/>
                <a:gd name="connsiteY7" fmla="*/ 140481 h 2400963"/>
                <a:gd name="connsiteX8" fmla="*/ 6766560 w 6766560"/>
                <a:gd name="connsiteY8" fmla="*/ 635 h 2400963"/>
                <a:gd name="connsiteX9" fmla="*/ 6766560 w 6766560"/>
                <a:gd name="connsiteY9" fmla="*/ 2400963 h 2400963"/>
                <a:gd name="connsiteX10" fmla="*/ 0 w 6766560"/>
                <a:gd name="connsiteY10" fmla="*/ 2400963 h 2400963"/>
                <a:gd name="connsiteX11" fmla="*/ 0 w 6766560"/>
                <a:gd name="connsiteY1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83685 w 6766560"/>
                <a:gd name="connsiteY5" fmla="*/ 84575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8878 w 6766560"/>
                <a:gd name="connsiteY9" fmla="*/ 139406 h 2400963"/>
                <a:gd name="connsiteX10" fmla="*/ 6766560 w 6766560"/>
                <a:gd name="connsiteY10" fmla="*/ 635 h 2400963"/>
                <a:gd name="connsiteX11" fmla="*/ 6766560 w 6766560"/>
                <a:gd name="connsiteY11" fmla="*/ 2400963 h 2400963"/>
                <a:gd name="connsiteX12" fmla="*/ 0 w 6766560"/>
                <a:gd name="connsiteY12" fmla="*/ 2400963 h 2400963"/>
                <a:gd name="connsiteX13" fmla="*/ 0 w 6766560"/>
                <a:gd name="connsiteY1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1346 w 6766560"/>
                <a:gd name="connsiteY9" fmla="*/ 141556 h 2400963"/>
                <a:gd name="connsiteX10" fmla="*/ 6766560 w 6766560"/>
                <a:gd name="connsiteY10" fmla="*/ 635 h 2400963"/>
                <a:gd name="connsiteX11" fmla="*/ 6766560 w 6766560"/>
                <a:gd name="connsiteY11" fmla="*/ 2400963 h 2400963"/>
                <a:gd name="connsiteX12" fmla="*/ 0 w 6766560"/>
                <a:gd name="connsiteY12" fmla="*/ 2400963 h 2400963"/>
                <a:gd name="connsiteX13" fmla="*/ 0 w 6766560"/>
                <a:gd name="connsiteY1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1346 w 6766560"/>
                <a:gd name="connsiteY9" fmla="*/ 141556 h 2400963"/>
                <a:gd name="connsiteX10" fmla="*/ 559004 w 6766560"/>
                <a:gd name="connsiteY10" fmla="*/ 140481 h 2400963"/>
                <a:gd name="connsiteX11" fmla="*/ 6766560 w 6766560"/>
                <a:gd name="connsiteY11" fmla="*/ 635 h 2400963"/>
                <a:gd name="connsiteX12" fmla="*/ 6766560 w 6766560"/>
                <a:gd name="connsiteY12" fmla="*/ 2400963 h 2400963"/>
                <a:gd name="connsiteX13" fmla="*/ 0 w 6766560"/>
                <a:gd name="connsiteY13" fmla="*/ 2400963 h 2400963"/>
                <a:gd name="connsiteX14" fmla="*/ 0 w 6766560"/>
                <a:gd name="connsiteY1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1346 w 6766560"/>
                <a:gd name="connsiteY9" fmla="*/ 141556 h 2400963"/>
                <a:gd name="connsiteX10" fmla="*/ 525112 w 6766560"/>
                <a:gd name="connsiteY10" fmla="*/ 184561 h 2400963"/>
                <a:gd name="connsiteX11" fmla="*/ 6766560 w 6766560"/>
                <a:gd name="connsiteY11" fmla="*/ 635 h 2400963"/>
                <a:gd name="connsiteX12" fmla="*/ 6766560 w 6766560"/>
                <a:gd name="connsiteY12" fmla="*/ 2400963 h 2400963"/>
                <a:gd name="connsiteX13" fmla="*/ 0 w 6766560"/>
                <a:gd name="connsiteY13" fmla="*/ 2400963 h 2400963"/>
                <a:gd name="connsiteX14" fmla="*/ 0 w 6766560"/>
                <a:gd name="connsiteY1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6766560 w 6766560"/>
                <a:gd name="connsiteY11" fmla="*/ 635 h 2400963"/>
                <a:gd name="connsiteX12" fmla="*/ 6766560 w 6766560"/>
                <a:gd name="connsiteY12" fmla="*/ 2400963 h 2400963"/>
                <a:gd name="connsiteX13" fmla="*/ 0 w 6766560"/>
                <a:gd name="connsiteY13" fmla="*/ 2400963 h 2400963"/>
                <a:gd name="connsiteX14" fmla="*/ 0 w 6766560"/>
                <a:gd name="connsiteY1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97916 w 6766560"/>
                <a:gd name="connsiteY11" fmla="*/ 183485 h 2400963"/>
                <a:gd name="connsiteX12" fmla="*/ 6766560 w 6766560"/>
                <a:gd name="connsiteY12" fmla="*/ 635 h 2400963"/>
                <a:gd name="connsiteX13" fmla="*/ 6766560 w 6766560"/>
                <a:gd name="connsiteY13" fmla="*/ 2400963 h 2400963"/>
                <a:gd name="connsiteX14" fmla="*/ 0 w 6766560"/>
                <a:gd name="connsiteY14" fmla="*/ 2400963 h 2400963"/>
                <a:gd name="connsiteX15" fmla="*/ 0 w 6766560"/>
                <a:gd name="connsiteY1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6766560 w 6766560"/>
                <a:gd name="connsiteY12" fmla="*/ 635 h 2400963"/>
                <a:gd name="connsiteX13" fmla="*/ 6766560 w 6766560"/>
                <a:gd name="connsiteY13" fmla="*/ 2400963 h 2400963"/>
                <a:gd name="connsiteX14" fmla="*/ 0 w 6766560"/>
                <a:gd name="connsiteY14" fmla="*/ 2400963 h 2400963"/>
                <a:gd name="connsiteX15" fmla="*/ 0 w 6766560"/>
                <a:gd name="connsiteY1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6766560 w 6766560"/>
                <a:gd name="connsiteY12" fmla="*/ 635 h 2400963"/>
                <a:gd name="connsiteX13" fmla="*/ 6766560 w 6766560"/>
                <a:gd name="connsiteY13" fmla="*/ 2400963 h 2400963"/>
                <a:gd name="connsiteX14" fmla="*/ 0 w 6766560"/>
                <a:gd name="connsiteY14" fmla="*/ 2400963 h 2400963"/>
                <a:gd name="connsiteX15" fmla="*/ 0 w 6766560"/>
                <a:gd name="connsiteY1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604193 w 6766560"/>
                <a:gd name="connsiteY12" fmla="*/ 184560 h 2400963"/>
                <a:gd name="connsiteX13" fmla="*/ 6766560 w 6766560"/>
                <a:gd name="connsiteY13" fmla="*/ 635 h 2400963"/>
                <a:gd name="connsiteX14" fmla="*/ 6766560 w 6766560"/>
                <a:gd name="connsiteY14" fmla="*/ 2400963 h 2400963"/>
                <a:gd name="connsiteX15" fmla="*/ 0 w 6766560"/>
                <a:gd name="connsiteY15" fmla="*/ 2400963 h 2400963"/>
                <a:gd name="connsiteX16" fmla="*/ 0 w 6766560"/>
                <a:gd name="connsiteY1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611725 w 6766560"/>
                <a:gd name="connsiteY12" fmla="*/ 184560 h 2400963"/>
                <a:gd name="connsiteX13" fmla="*/ 6766560 w 6766560"/>
                <a:gd name="connsiteY13" fmla="*/ 635 h 2400963"/>
                <a:gd name="connsiteX14" fmla="*/ 6766560 w 6766560"/>
                <a:gd name="connsiteY14" fmla="*/ 2400963 h 2400963"/>
                <a:gd name="connsiteX15" fmla="*/ 0 w 6766560"/>
                <a:gd name="connsiteY15" fmla="*/ 2400963 h 2400963"/>
                <a:gd name="connsiteX16" fmla="*/ 0 w 6766560"/>
                <a:gd name="connsiteY1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766560 w 6766560"/>
                <a:gd name="connsiteY13" fmla="*/ 635 h 2400963"/>
                <a:gd name="connsiteX14" fmla="*/ 6766560 w 6766560"/>
                <a:gd name="connsiteY14" fmla="*/ 2400963 h 2400963"/>
                <a:gd name="connsiteX15" fmla="*/ 0 w 6766560"/>
                <a:gd name="connsiteY15" fmla="*/ 2400963 h 2400963"/>
                <a:gd name="connsiteX16" fmla="*/ 0 w 6766560"/>
                <a:gd name="connsiteY1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54402 w 6766560"/>
                <a:gd name="connsiteY13" fmla="*/ 210363 h 2400963"/>
                <a:gd name="connsiteX14" fmla="*/ 6766560 w 6766560"/>
                <a:gd name="connsiteY14" fmla="*/ 635 h 2400963"/>
                <a:gd name="connsiteX15" fmla="*/ 6766560 w 6766560"/>
                <a:gd name="connsiteY15" fmla="*/ 2400963 h 2400963"/>
                <a:gd name="connsiteX16" fmla="*/ 0 w 6766560"/>
                <a:gd name="connsiteY16" fmla="*/ 2400963 h 2400963"/>
                <a:gd name="connsiteX17" fmla="*/ 0 w 6766560"/>
                <a:gd name="connsiteY1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766560 w 6766560"/>
                <a:gd name="connsiteY14" fmla="*/ 635 h 2400963"/>
                <a:gd name="connsiteX15" fmla="*/ 6766560 w 6766560"/>
                <a:gd name="connsiteY15" fmla="*/ 2400963 h 2400963"/>
                <a:gd name="connsiteX16" fmla="*/ 0 w 6766560"/>
                <a:gd name="connsiteY16" fmla="*/ 2400963 h 2400963"/>
                <a:gd name="connsiteX17" fmla="*/ 0 w 6766560"/>
                <a:gd name="connsiteY1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74486 w 6766560"/>
                <a:gd name="connsiteY14" fmla="*/ 215738 h 2400963"/>
                <a:gd name="connsiteX15" fmla="*/ 6766560 w 6766560"/>
                <a:gd name="connsiteY15" fmla="*/ 635 h 2400963"/>
                <a:gd name="connsiteX16" fmla="*/ 6766560 w 6766560"/>
                <a:gd name="connsiteY16" fmla="*/ 2400963 h 2400963"/>
                <a:gd name="connsiteX17" fmla="*/ 0 w 6766560"/>
                <a:gd name="connsiteY17" fmla="*/ 2400963 h 2400963"/>
                <a:gd name="connsiteX18" fmla="*/ 0 w 6766560"/>
                <a:gd name="connsiteY1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0594 w 6766560"/>
                <a:gd name="connsiteY14" fmla="*/ 254442 h 2400963"/>
                <a:gd name="connsiteX15" fmla="*/ 6766560 w 6766560"/>
                <a:gd name="connsiteY15" fmla="*/ 635 h 2400963"/>
                <a:gd name="connsiteX16" fmla="*/ 6766560 w 6766560"/>
                <a:gd name="connsiteY16" fmla="*/ 2400963 h 2400963"/>
                <a:gd name="connsiteX17" fmla="*/ 0 w 6766560"/>
                <a:gd name="connsiteY17" fmla="*/ 2400963 h 2400963"/>
                <a:gd name="connsiteX18" fmla="*/ 0 w 6766560"/>
                <a:gd name="connsiteY1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766560 w 6766560"/>
                <a:gd name="connsiteY15" fmla="*/ 635 h 2400963"/>
                <a:gd name="connsiteX16" fmla="*/ 6766560 w 6766560"/>
                <a:gd name="connsiteY16" fmla="*/ 2400963 h 2400963"/>
                <a:gd name="connsiteX17" fmla="*/ 0 w 6766560"/>
                <a:gd name="connsiteY17" fmla="*/ 2400963 h 2400963"/>
                <a:gd name="connsiteX18" fmla="*/ 0 w 6766560"/>
                <a:gd name="connsiteY1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78252 w 6766560"/>
                <a:gd name="connsiteY15" fmla="*/ 252292 h 2400963"/>
                <a:gd name="connsiteX16" fmla="*/ 6766560 w 6766560"/>
                <a:gd name="connsiteY16" fmla="*/ 635 h 2400963"/>
                <a:gd name="connsiteX17" fmla="*/ 6766560 w 6766560"/>
                <a:gd name="connsiteY17" fmla="*/ 2400963 h 2400963"/>
                <a:gd name="connsiteX18" fmla="*/ 0 w 6766560"/>
                <a:gd name="connsiteY18" fmla="*/ 2400963 h 2400963"/>
                <a:gd name="connsiteX19" fmla="*/ 0 w 6766560"/>
                <a:gd name="connsiteY1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766560 w 6766560"/>
                <a:gd name="connsiteY16" fmla="*/ 635 h 2400963"/>
                <a:gd name="connsiteX17" fmla="*/ 6766560 w 6766560"/>
                <a:gd name="connsiteY17" fmla="*/ 2400963 h 2400963"/>
                <a:gd name="connsiteX18" fmla="*/ 0 w 6766560"/>
                <a:gd name="connsiteY18" fmla="*/ 2400963 h 2400963"/>
                <a:gd name="connsiteX19" fmla="*/ 0 w 6766560"/>
                <a:gd name="connsiteY1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78252 w 6766560"/>
                <a:gd name="connsiteY16" fmla="*/ 254442 h 2400963"/>
                <a:gd name="connsiteX17" fmla="*/ 6766560 w 6766560"/>
                <a:gd name="connsiteY17" fmla="*/ 635 h 2400963"/>
                <a:gd name="connsiteX18" fmla="*/ 6766560 w 6766560"/>
                <a:gd name="connsiteY18" fmla="*/ 2400963 h 2400963"/>
                <a:gd name="connsiteX19" fmla="*/ 0 w 6766560"/>
                <a:gd name="connsiteY19" fmla="*/ 2400963 h 2400963"/>
                <a:gd name="connsiteX20" fmla="*/ 0 w 6766560"/>
                <a:gd name="connsiteY2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766560 w 6766560"/>
                <a:gd name="connsiteY17" fmla="*/ 635 h 2400963"/>
                <a:gd name="connsiteX18" fmla="*/ 6766560 w 6766560"/>
                <a:gd name="connsiteY18" fmla="*/ 2400963 h 2400963"/>
                <a:gd name="connsiteX19" fmla="*/ 0 w 6766560"/>
                <a:gd name="connsiteY19" fmla="*/ 2400963 h 2400963"/>
                <a:gd name="connsiteX20" fmla="*/ 0 w 6766560"/>
                <a:gd name="connsiteY2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2071 h 2400963"/>
                <a:gd name="connsiteX18" fmla="*/ 6766560 w 6766560"/>
                <a:gd name="connsiteY18" fmla="*/ 635 h 2400963"/>
                <a:gd name="connsiteX19" fmla="*/ 6766560 w 6766560"/>
                <a:gd name="connsiteY19" fmla="*/ 2400963 h 2400963"/>
                <a:gd name="connsiteX20" fmla="*/ 0 w 6766560"/>
                <a:gd name="connsiteY20" fmla="*/ 2400963 h 2400963"/>
                <a:gd name="connsiteX21" fmla="*/ 0 w 6766560"/>
                <a:gd name="connsiteY2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3146 h 2400963"/>
                <a:gd name="connsiteX18" fmla="*/ 6766560 w 6766560"/>
                <a:gd name="connsiteY18" fmla="*/ 635 h 2400963"/>
                <a:gd name="connsiteX19" fmla="*/ 6766560 w 6766560"/>
                <a:gd name="connsiteY19" fmla="*/ 2400963 h 2400963"/>
                <a:gd name="connsiteX20" fmla="*/ 0 w 6766560"/>
                <a:gd name="connsiteY20" fmla="*/ 2400963 h 2400963"/>
                <a:gd name="connsiteX21" fmla="*/ 0 w 6766560"/>
                <a:gd name="connsiteY2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766560 w 6766560"/>
                <a:gd name="connsiteY18" fmla="*/ 635 h 2400963"/>
                <a:gd name="connsiteX19" fmla="*/ 6766560 w 6766560"/>
                <a:gd name="connsiteY19" fmla="*/ 2400963 h 2400963"/>
                <a:gd name="connsiteX20" fmla="*/ 0 w 6766560"/>
                <a:gd name="connsiteY20" fmla="*/ 2400963 h 2400963"/>
                <a:gd name="connsiteX21" fmla="*/ 0 w 6766560"/>
                <a:gd name="connsiteY2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753567 w 6766560"/>
                <a:gd name="connsiteY18" fmla="*/ 292071 h 2400963"/>
                <a:gd name="connsiteX19" fmla="*/ 6766560 w 6766560"/>
                <a:gd name="connsiteY19" fmla="*/ 635 h 2400963"/>
                <a:gd name="connsiteX20" fmla="*/ 6766560 w 6766560"/>
                <a:gd name="connsiteY20" fmla="*/ 2400963 h 2400963"/>
                <a:gd name="connsiteX21" fmla="*/ 0 w 6766560"/>
                <a:gd name="connsiteY21" fmla="*/ 2400963 h 2400963"/>
                <a:gd name="connsiteX22" fmla="*/ 0 w 6766560"/>
                <a:gd name="connsiteY2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6766560 w 6766560"/>
                <a:gd name="connsiteY19" fmla="*/ 635 h 2400963"/>
                <a:gd name="connsiteX20" fmla="*/ 6766560 w 6766560"/>
                <a:gd name="connsiteY20" fmla="*/ 2400963 h 2400963"/>
                <a:gd name="connsiteX21" fmla="*/ 0 w 6766560"/>
                <a:gd name="connsiteY21" fmla="*/ 2400963 h 2400963"/>
                <a:gd name="connsiteX22" fmla="*/ 0 w 6766560"/>
                <a:gd name="connsiteY2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79927 w 6766560"/>
                <a:gd name="connsiteY19" fmla="*/ 330775 h 2400963"/>
                <a:gd name="connsiteX20" fmla="*/ 6766560 w 6766560"/>
                <a:gd name="connsiteY20" fmla="*/ 635 h 2400963"/>
                <a:gd name="connsiteX21" fmla="*/ 6766560 w 6766560"/>
                <a:gd name="connsiteY21" fmla="*/ 2400963 h 2400963"/>
                <a:gd name="connsiteX22" fmla="*/ 0 w 6766560"/>
                <a:gd name="connsiteY22" fmla="*/ 2400963 h 2400963"/>
                <a:gd name="connsiteX23" fmla="*/ 0 w 6766560"/>
                <a:gd name="connsiteY2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76161 w 6766560"/>
                <a:gd name="connsiteY19" fmla="*/ 338301 h 2400963"/>
                <a:gd name="connsiteX20" fmla="*/ 6766560 w 6766560"/>
                <a:gd name="connsiteY20" fmla="*/ 635 h 2400963"/>
                <a:gd name="connsiteX21" fmla="*/ 6766560 w 6766560"/>
                <a:gd name="connsiteY21" fmla="*/ 2400963 h 2400963"/>
                <a:gd name="connsiteX22" fmla="*/ 0 w 6766560"/>
                <a:gd name="connsiteY22" fmla="*/ 2400963 h 2400963"/>
                <a:gd name="connsiteX23" fmla="*/ 0 w 6766560"/>
                <a:gd name="connsiteY2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76161 w 6766560"/>
                <a:gd name="connsiteY19" fmla="*/ 338301 h 2400963"/>
                <a:gd name="connsiteX20" fmla="*/ 832648 w 6766560"/>
                <a:gd name="connsiteY20" fmla="*/ 332925 h 2400963"/>
                <a:gd name="connsiteX21" fmla="*/ 6766560 w 6766560"/>
                <a:gd name="connsiteY21" fmla="*/ 635 h 2400963"/>
                <a:gd name="connsiteX22" fmla="*/ 6766560 w 6766560"/>
                <a:gd name="connsiteY22" fmla="*/ 2400963 h 2400963"/>
                <a:gd name="connsiteX23" fmla="*/ 0 w 6766560"/>
                <a:gd name="connsiteY23" fmla="*/ 2400963 h 2400963"/>
                <a:gd name="connsiteX24" fmla="*/ 0 w 6766560"/>
                <a:gd name="connsiteY2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76161 w 6766560"/>
                <a:gd name="connsiteY19" fmla="*/ 338301 h 2400963"/>
                <a:gd name="connsiteX20" fmla="*/ 781183 w 6766560"/>
                <a:gd name="connsiteY20" fmla="*/ 377004 h 2400963"/>
                <a:gd name="connsiteX21" fmla="*/ 6766560 w 6766560"/>
                <a:gd name="connsiteY21" fmla="*/ 635 h 2400963"/>
                <a:gd name="connsiteX22" fmla="*/ 6766560 w 6766560"/>
                <a:gd name="connsiteY22" fmla="*/ 2400963 h 2400963"/>
                <a:gd name="connsiteX23" fmla="*/ 0 w 6766560"/>
                <a:gd name="connsiteY23" fmla="*/ 2400963 h 2400963"/>
                <a:gd name="connsiteX24" fmla="*/ 0 w 6766560"/>
                <a:gd name="connsiteY2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6766560 w 6766560"/>
                <a:gd name="connsiteY21" fmla="*/ 635 h 2400963"/>
                <a:gd name="connsiteX22" fmla="*/ 6766560 w 6766560"/>
                <a:gd name="connsiteY22" fmla="*/ 2400963 h 2400963"/>
                <a:gd name="connsiteX23" fmla="*/ 0 w 6766560"/>
                <a:gd name="connsiteY23" fmla="*/ 2400963 h 2400963"/>
                <a:gd name="connsiteX24" fmla="*/ 0 w 6766560"/>
                <a:gd name="connsiteY2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7379 w 6766560"/>
                <a:gd name="connsiteY21" fmla="*/ 357653 h 2400963"/>
                <a:gd name="connsiteX22" fmla="*/ 6766560 w 6766560"/>
                <a:gd name="connsiteY22" fmla="*/ 635 h 2400963"/>
                <a:gd name="connsiteX23" fmla="*/ 6766560 w 6766560"/>
                <a:gd name="connsiteY23" fmla="*/ 2400963 h 2400963"/>
                <a:gd name="connsiteX24" fmla="*/ 0 w 6766560"/>
                <a:gd name="connsiteY24" fmla="*/ 2400963 h 2400963"/>
                <a:gd name="connsiteX25" fmla="*/ 0 w 6766560"/>
                <a:gd name="connsiteY2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6766560 w 6766560"/>
                <a:gd name="connsiteY22" fmla="*/ 635 h 2400963"/>
                <a:gd name="connsiteX23" fmla="*/ 6766560 w 6766560"/>
                <a:gd name="connsiteY23" fmla="*/ 2400963 h 2400963"/>
                <a:gd name="connsiteX24" fmla="*/ 0 w 6766560"/>
                <a:gd name="connsiteY24" fmla="*/ 2400963 h 2400963"/>
                <a:gd name="connsiteX25" fmla="*/ 0 w 6766560"/>
                <a:gd name="connsiteY2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136418 w 6766560"/>
                <a:gd name="connsiteY22" fmla="*/ 372704 h 2400963"/>
                <a:gd name="connsiteX23" fmla="*/ 6766560 w 6766560"/>
                <a:gd name="connsiteY23" fmla="*/ 635 h 2400963"/>
                <a:gd name="connsiteX24" fmla="*/ 6766560 w 6766560"/>
                <a:gd name="connsiteY24" fmla="*/ 2400963 h 2400963"/>
                <a:gd name="connsiteX25" fmla="*/ 0 w 6766560"/>
                <a:gd name="connsiteY25" fmla="*/ 2400963 h 2400963"/>
                <a:gd name="connsiteX26" fmla="*/ 0 w 6766560"/>
                <a:gd name="connsiteY2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6124 w 6766560"/>
                <a:gd name="connsiteY22" fmla="*/ 412483 h 2400963"/>
                <a:gd name="connsiteX23" fmla="*/ 6766560 w 6766560"/>
                <a:gd name="connsiteY23" fmla="*/ 635 h 2400963"/>
                <a:gd name="connsiteX24" fmla="*/ 6766560 w 6766560"/>
                <a:gd name="connsiteY24" fmla="*/ 2400963 h 2400963"/>
                <a:gd name="connsiteX25" fmla="*/ 0 w 6766560"/>
                <a:gd name="connsiteY25" fmla="*/ 2400963 h 2400963"/>
                <a:gd name="connsiteX26" fmla="*/ 0 w 6766560"/>
                <a:gd name="connsiteY2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6124 w 6766560"/>
                <a:gd name="connsiteY22" fmla="*/ 412483 h 2400963"/>
                <a:gd name="connsiteX23" fmla="*/ 1304621 w 6766560"/>
                <a:gd name="connsiteY23" fmla="*/ 395282 h 2400963"/>
                <a:gd name="connsiteX24" fmla="*/ 6766560 w 6766560"/>
                <a:gd name="connsiteY24" fmla="*/ 635 h 2400963"/>
                <a:gd name="connsiteX25" fmla="*/ 6766560 w 6766560"/>
                <a:gd name="connsiteY25" fmla="*/ 2400963 h 2400963"/>
                <a:gd name="connsiteX26" fmla="*/ 0 w 6766560"/>
                <a:gd name="connsiteY26" fmla="*/ 2400963 h 2400963"/>
                <a:gd name="connsiteX27" fmla="*/ 0 w 6766560"/>
                <a:gd name="connsiteY2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6124 w 6766560"/>
                <a:gd name="connsiteY22" fmla="*/ 412483 h 2400963"/>
                <a:gd name="connsiteX23" fmla="*/ 1279516 w 6766560"/>
                <a:gd name="connsiteY23" fmla="*/ 417859 h 2400963"/>
                <a:gd name="connsiteX24" fmla="*/ 6766560 w 6766560"/>
                <a:gd name="connsiteY24" fmla="*/ 635 h 2400963"/>
                <a:gd name="connsiteX25" fmla="*/ 6766560 w 6766560"/>
                <a:gd name="connsiteY25" fmla="*/ 2400963 h 2400963"/>
                <a:gd name="connsiteX26" fmla="*/ 0 w 6766560"/>
                <a:gd name="connsiteY26" fmla="*/ 2400963 h 2400963"/>
                <a:gd name="connsiteX27" fmla="*/ 0 w 6766560"/>
                <a:gd name="connsiteY2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7859 h 2400963"/>
                <a:gd name="connsiteX24" fmla="*/ 6766560 w 6766560"/>
                <a:gd name="connsiteY24" fmla="*/ 635 h 2400963"/>
                <a:gd name="connsiteX25" fmla="*/ 6766560 w 6766560"/>
                <a:gd name="connsiteY25" fmla="*/ 2400963 h 2400963"/>
                <a:gd name="connsiteX26" fmla="*/ 0 w 6766560"/>
                <a:gd name="connsiteY26" fmla="*/ 2400963 h 2400963"/>
                <a:gd name="connsiteX27" fmla="*/ 0 w 6766560"/>
                <a:gd name="connsiteY2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6766560 w 6766560"/>
                <a:gd name="connsiteY24" fmla="*/ 635 h 2400963"/>
                <a:gd name="connsiteX25" fmla="*/ 6766560 w 6766560"/>
                <a:gd name="connsiteY25" fmla="*/ 2400963 h 2400963"/>
                <a:gd name="connsiteX26" fmla="*/ 0 w 6766560"/>
                <a:gd name="connsiteY26" fmla="*/ 2400963 h 2400963"/>
                <a:gd name="connsiteX27" fmla="*/ 0 w 6766560"/>
                <a:gd name="connsiteY2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337257 w 6766560"/>
                <a:gd name="connsiteY24" fmla="*/ 410333 h 2400963"/>
                <a:gd name="connsiteX25" fmla="*/ 6766560 w 6766560"/>
                <a:gd name="connsiteY25" fmla="*/ 635 h 2400963"/>
                <a:gd name="connsiteX26" fmla="*/ 6766560 w 6766560"/>
                <a:gd name="connsiteY26" fmla="*/ 2400963 h 2400963"/>
                <a:gd name="connsiteX27" fmla="*/ 0 w 6766560"/>
                <a:gd name="connsiteY27" fmla="*/ 2400963 h 2400963"/>
                <a:gd name="connsiteX28" fmla="*/ 0 w 6766560"/>
                <a:gd name="connsiteY2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6766560 w 6766560"/>
                <a:gd name="connsiteY25" fmla="*/ 635 h 2400963"/>
                <a:gd name="connsiteX26" fmla="*/ 6766560 w 6766560"/>
                <a:gd name="connsiteY26" fmla="*/ 2400963 h 2400963"/>
                <a:gd name="connsiteX27" fmla="*/ 0 w 6766560"/>
                <a:gd name="connsiteY27" fmla="*/ 2400963 h 2400963"/>
                <a:gd name="connsiteX28" fmla="*/ 0 w 6766560"/>
                <a:gd name="connsiteY2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20943 w 6766560"/>
                <a:gd name="connsiteY25" fmla="*/ 426460 h 2400963"/>
                <a:gd name="connsiteX26" fmla="*/ 6766560 w 6766560"/>
                <a:gd name="connsiteY26" fmla="*/ 635 h 2400963"/>
                <a:gd name="connsiteX27" fmla="*/ 6766560 w 6766560"/>
                <a:gd name="connsiteY27" fmla="*/ 2400963 h 2400963"/>
                <a:gd name="connsiteX28" fmla="*/ 0 w 6766560"/>
                <a:gd name="connsiteY28" fmla="*/ 2400963 h 2400963"/>
                <a:gd name="connsiteX29" fmla="*/ 0 w 6766560"/>
                <a:gd name="connsiteY2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6766560 w 6766560"/>
                <a:gd name="connsiteY26" fmla="*/ 635 h 2400963"/>
                <a:gd name="connsiteX27" fmla="*/ 6766560 w 6766560"/>
                <a:gd name="connsiteY27" fmla="*/ 2400963 h 2400963"/>
                <a:gd name="connsiteX28" fmla="*/ 0 w 6766560"/>
                <a:gd name="connsiteY28" fmla="*/ 2400963 h 2400963"/>
                <a:gd name="connsiteX29" fmla="*/ 0 w 6766560"/>
                <a:gd name="connsiteY2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54835 w 6766560"/>
                <a:gd name="connsiteY26" fmla="*/ 449037 h 2400963"/>
                <a:gd name="connsiteX27" fmla="*/ 6766560 w 6766560"/>
                <a:gd name="connsiteY27" fmla="*/ 635 h 2400963"/>
                <a:gd name="connsiteX28" fmla="*/ 6766560 w 6766560"/>
                <a:gd name="connsiteY28" fmla="*/ 2400963 h 2400963"/>
                <a:gd name="connsiteX29" fmla="*/ 0 w 6766560"/>
                <a:gd name="connsiteY29" fmla="*/ 2400963 h 2400963"/>
                <a:gd name="connsiteX30" fmla="*/ 0 w 6766560"/>
                <a:gd name="connsiteY3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6766560 w 6766560"/>
                <a:gd name="connsiteY27" fmla="*/ 635 h 2400963"/>
                <a:gd name="connsiteX28" fmla="*/ 6766560 w 6766560"/>
                <a:gd name="connsiteY28" fmla="*/ 2400963 h 2400963"/>
                <a:gd name="connsiteX29" fmla="*/ 0 w 6766560"/>
                <a:gd name="connsiteY29" fmla="*/ 2400963 h 2400963"/>
                <a:gd name="connsiteX30" fmla="*/ 0 w 6766560"/>
                <a:gd name="connsiteY3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15507 w 6766560"/>
                <a:gd name="connsiteY27" fmla="*/ 479140 h 2400963"/>
                <a:gd name="connsiteX28" fmla="*/ 6766560 w 6766560"/>
                <a:gd name="connsiteY28" fmla="*/ 635 h 2400963"/>
                <a:gd name="connsiteX29" fmla="*/ 6766560 w 6766560"/>
                <a:gd name="connsiteY29" fmla="*/ 2400963 h 2400963"/>
                <a:gd name="connsiteX30" fmla="*/ 0 w 6766560"/>
                <a:gd name="connsiteY30" fmla="*/ 2400963 h 2400963"/>
                <a:gd name="connsiteX31" fmla="*/ 0 w 6766560"/>
                <a:gd name="connsiteY3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1783 w 6766560"/>
                <a:gd name="connsiteY27" fmla="*/ 501717 h 2400963"/>
                <a:gd name="connsiteX28" fmla="*/ 6766560 w 6766560"/>
                <a:gd name="connsiteY28" fmla="*/ 635 h 2400963"/>
                <a:gd name="connsiteX29" fmla="*/ 6766560 w 6766560"/>
                <a:gd name="connsiteY29" fmla="*/ 2400963 h 2400963"/>
                <a:gd name="connsiteX30" fmla="*/ 0 w 6766560"/>
                <a:gd name="connsiteY30" fmla="*/ 2400963 h 2400963"/>
                <a:gd name="connsiteX31" fmla="*/ 0 w 6766560"/>
                <a:gd name="connsiteY3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6766560 w 6766560"/>
                <a:gd name="connsiteY28" fmla="*/ 635 h 2400963"/>
                <a:gd name="connsiteX29" fmla="*/ 6766560 w 6766560"/>
                <a:gd name="connsiteY29" fmla="*/ 2400963 h 2400963"/>
                <a:gd name="connsiteX30" fmla="*/ 0 w 6766560"/>
                <a:gd name="connsiteY30" fmla="*/ 2400963 h 2400963"/>
                <a:gd name="connsiteX31" fmla="*/ 0 w 6766560"/>
                <a:gd name="connsiteY3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90822 w 6766560"/>
                <a:gd name="connsiteY28" fmla="*/ 493116 h 2400963"/>
                <a:gd name="connsiteX29" fmla="*/ 6766560 w 6766560"/>
                <a:gd name="connsiteY29" fmla="*/ 635 h 2400963"/>
                <a:gd name="connsiteX30" fmla="*/ 6766560 w 6766560"/>
                <a:gd name="connsiteY30" fmla="*/ 2400963 h 2400963"/>
                <a:gd name="connsiteX31" fmla="*/ 0 w 6766560"/>
                <a:gd name="connsiteY31" fmla="*/ 2400963 h 2400963"/>
                <a:gd name="connsiteX32" fmla="*/ 0 w 6766560"/>
                <a:gd name="connsiteY3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6766560 w 6766560"/>
                <a:gd name="connsiteY29" fmla="*/ 635 h 2400963"/>
                <a:gd name="connsiteX30" fmla="*/ 6766560 w 6766560"/>
                <a:gd name="connsiteY30" fmla="*/ 2400963 h 2400963"/>
                <a:gd name="connsiteX31" fmla="*/ 0 w 6766560"/>
                <a:gd name="connsiteY31" fmla="*/ 2400963 h 2400963"/>
                <a:gd name="connsiteX32" fmla="*/ 0 w 6766560"/>
                <a:gd name="connsiteY3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2002539 w 6766560"/>
                <a:gd name="connsiteY29" fmla="*/ 526445 h 2400963"/>
                <a:gd name="connsiteX30" fmla="*/ 6766560 w 6766560"/>
                <a:gd name="connsiteY30" fmla="*/ 635 h 2400963"/>
                <a:gd name="connsiteX31" fmla="*/ 6766560 w 6766560"/>
                <a:gd name="connsiteY31" fmla="*/ 2400963 h 2400963"/>
                <a:gd name="connsiteX32" fmla="*/ 0 w 6766560"/>
                <a:gd name="connsiteY32" fmla="*/ 2400963 h 2400963"/>
                <a:gd name="connsiteX33" fmla="*/ 0 w 6766560"/>
                <a:gd name="connsiteY3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6766560 w 6766560"/>
                <a:gd name="connsiteY30" fmla="*/ 635 h 2400963"/>
                <a:gd name="connsiteX31" fmla="*/ 6766560 w 6766560"/>
                <a:gd name="connsiteY31" fmla="*/ 2400963 h 2400963"/>
                <a:gd name="connsiteX32" fmla="*/ 0 w 6766560"/>
                <a:gd name="connsiteY32" fmla="*/ 2400963 h 2400963"/>
                <a:gd name="connsiteX33" fmla="*/ 0 w 6766560"/>
                <a:gd name="connsiteY3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2046472 w 6766560"/>
                <a:gd name="connsiteY30" fmla="*/ 535046 h 2400963"/>
                <a:gd name="connsiteX31" fmla="*/ 6766560 w 6766560"/>
                <a:gd name="connsiteY31" fmla="*/ 635 h 2400963"/>
                <a:gd name="connsiteX32" fmla="*/ 6766560 w 6766560"/>
                <a:gd name="connsiteY32" fmla="*/ 2400963 h 2400963"/>
                <a:gd name="connsiteX33" fmla="*/ 0 w 6766560"/>
                <a:gd name="connsiteY33" fmla="*/ 2400963 h 2400963"/>
                <a:gd name="connsiteX34" fmla="*/ 0 w 6766560"/>
                <a:gd name="connsiteY3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6766560 w 6766560"/>
                <a:gd name="connsiteY31" fmla="*/ 635 h 2400963"/>
                <a:gd name="connsiteX32" fmla="*/ 6766560 w 6766560"/>
                <a:gd name="connsiteY32" fmla="*/ 2400963 h 2400963"/>
                <a:gd name="connsiteX33" fmla="*/ 0 w 6766560"/>
                <a:gd name="connsiteY33" fmla="*/ 2400963 h 2400963"/>
                <a:gd name="connsiteX34" fmla="*/ 0 w 6766560"/>
                <a:gd name="connsiteY3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54424 w 6766560"/>
                <a:gd name="connsiteY31" fmla="*/ 567299 h 2400963"/>
                <a:gd name="connsiteX32" fmla="*/ 6766560 w 6766560"/>
                <a:gd name="connsiteY32" fmla="*/ 635 h 2400963"/>
                <a:gd name="connsiteX33" fmla="*/ 6766560 w 6766560"/>
                <a:gd name="connsiteY33" fmla="*/ 2400963 h 2400963"/>
                <a:gd name="connsiteX34" fmla="*/ 0 w 6766560"/>
                <a:gd name="connsiteY34" fmla="*/ 2400963 h 2400963"/>
                <a:gd name="connsiteX35" fmla="*/ 0 w 6766560"/>
                <a:gd name="connsiteY3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6766560 w 6766560"/>
                <a:gd name="connsiteY32" fmla="*/ 635 h 2400963"/>
                <a:gd name="connsiteX33" fmla="*/ 6766560 w 6766560"/>
                <a:gd name="connsiteY33" fmla="*/ 2400963 h 2400963"/>
                <a:gd name="connsiteX34" fmla="*/ 0 w 6766560"/>
                <a:gd name="connsiteY34" fmla="*/ 2400963 h 2400963"/>
                <a:gd name="connsiteX35" fmla="*/ 0 w 6766560"/>
                <a:gd name="connsiteY3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93336 w 6766560"/>
                <a:gd name="connsiteY32" fmla="*/ 579125 h 2400963"/>
                <a:gd name="connsiteX33" fmla="*/ 6766560 w 6766560"/>
                <a:gd name="connsiteY33" fmla="*/ 635 h 2400963"/>
                <a:gd name="connsiteX34" fmla="*/ 6766560 w 6766560"/>
                <a:gd name="connsiteY34" fmla="*/ 2400963 h 2400963"/>
                <a:gd name="connsiteX35" fmla="*/ 0 w 6766560"/>
                <a:gd name="connsiteY35" fmla="*/ 2400963 h 2400963"/>
                <a:gd name="connsiteX36" fmla="*/ 0 w 6766560"/>
                <a:gd name="connsiteY3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5031 h 2400963"/>
                <a:gd name="connsiteX33" fmla="*/ 6766560 w 6766560"/>
                <a:gd name="connsiteY33" fmla="*/ 635 h 2400963"/>
                <a:gd name="connsiteX34" fmla="*/ 6766560 w 6766560"/>
                <a:gd name="connsiteY34" fmla="*/ 2400963 h 2400963"/>
                <a:gd name="connsiteX35" fmla="*/ 0 w 6766560"/>
                <a:gd name="connsiteY35" fmla="*/ 2400963 h 2400963"/>
                <a:gd name="connsiteX36" fmla="*/ 0 w 6766560"/>
                <a:gd name="connsiteY3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5031 h 2400963"/>
                <a:gd name="connsiteX33" fmla="*/ 2350242 w 6766560"/>
                <a:gd name="connsiteY33" fmla="*/ 602777 h 2400963"/>
                <a:gd name="connsiteX34" fmla="*/ 6766560 w 6766560"/>
                <a:gd name="connsiteY34" fmla="*/ 635 h 2400963"/>
                <a:gd name="connsiteX35" fmla="*/ 6766560 w 6766560"/>
                <a:gd name="connsiteY35" fmla="*/ 2400963 h 2400963"/>
                <a:gd name="connsiteX36" fmla="*/ 0 w 6766560"/>
                <a:gd name="connsiteY36" fmla="*/ 2400963 h 2400963"/>
                <a:gd name="connsiteX37" fmla="*/ 0 w 6766560"/>
                <a:gd name="connsiteY3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5031 h 2400963"/>
                <a:gd name="connsiteX33" fmla="*/ 2341455 w 6766560"/>
                <a:gd name="connsiteY33" fmla="*/ 633955 h 2400963"/>
                <a:gd name="connsiteX34" fmla="*/ 6766560 w 6766560"/>
                <a:gd name="connsiteY34" fmla="*/ 635 h 2400963"/>
                <a:gd name="connsiteX35" fmla="*/ 6766560 w 6766560"/>
                <a:gd name="connsiteY35" fmla="*/ 2400963 h 2400963"/>
                <a:gd name="connsiteX36" fmla="*/ 0 w 6766560"/>
                <a:gd name="connsiteY36" fmla="*/ 2400963 h 2400963"/>
                <a:gd name="connsiteX37" fmla="*/ 0 w 6766560"/>
                <a:gd name="connsiteY3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6766560 w 6766560"/>
                <a:gd name="connsiteY34" fmla="*/ 635 h 2400963"/>
                <a:gd name="connsiteX35" fmla="*/ 6766560 w 6766560"/>
                <a:gd name="connsiteY35" fmla="*/ 2400963 h 2400963"/>
                <a:gd name="connsiteX36" fmla="*/ 0 w 6766560"/>
                <a:gd name="connsiteY36" fmla="*/ 2400963 h 2400963"/>
                <a:gd name="connsiteX37" fmla="*/ 0 w 6766560"/>
                <a:gd name="connsiteY3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413005 w 6766560"/>
                <a:gd name="connsiteY34" fmla="*/ 624280 h 2400963"/>
                <a:gd name="connsiteX35" fmla="*/ 6766560 w 6766560"/>
                <a:gd name="connsiteY35" fmla="*/ 635 h 2400963"/>
                <a:gd name="connsiteX36" fmla="*/ 6766560 w 6766560"/>
                <a:gd name="connsiteY36" fmla="*/ 2400963 h 2400963"/>
                <a:gd name="connsiteX37" fmla="*/ 0 w 6766560"/>
                <a:gd name="connsiteY37" fmla="*/ 2400963 h 2400963"/>
                <a:gd name="connsiteX38" fmla="*/ 0 w 6766560"/>
                <a:gd name="connsiteY3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6766560 w 6766560"/>
                <a:gd name="connsiteY35" fmla="*/ 635 h 2400963"/>
                <a:gd name="connsiteX36" fmla="*/ 6766560 w 6766560"/>
                <a:gd name="connsiteY36" fmla="*/ 2400963 h 2400963"/>
                <a:gd name="connsiteX37" fmla="*/ 0 w 6766560"/>
                <a:gd name="connsiteY37" fmla="*/ 2400963 h 2400963"/>
                <a:gd name="connsiteX38" fmla="*/ 0 w 6766560"/>
                <a:gd name="connsiteY3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92921 w 6766560"/>
                <a:gd name="connsiteY35" fmla="*/ 675885 h 2400963"/>
                <a:gd name="connsiteX36" fmla="*/ 6766560 w 6766560"/>
                <a:gd name="connsiteY36" fmla="*/ 635 h 2400963"/>
                <a:gd name="connsiteX37" fmla="*/ 6766560 w 6766560"/>
                <a:gd name="connsiteY37" fmla="*/ 2400963 h 2400963"/>
                <a:gd name="connsiteX38" fmla="*/ 0 w 6766560"/>
                <a:gd name="connsiteY38" fmla="*/ 2400963 h 2400963"/>
                <a:gd name="connsiteX39" fmla="*/ 0 w 6766560"/>
                <a:gd name="connsiteY3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6766560 w 6766560"/>
                <a:gd name="connsiteY36" fmla="*/ 635 h 2400963"/>
                <a:gd name="connsiteX37" fmla="*/ 6766560 w 6766560"/>
                <a:gd name="connsiteY37" fmla="*/ 2400963 h 2400963"/>
                <a:gd name="connsiteX38" fmla="*/ 0 w 6766560"/>
                <a:gd name="connsiteY38" fmla="*/ 2400963 h 2400963"/>
                <a:gd name="connsiteX39" fmla="*/ 0 w 6766560"/>
                <a:gd name="connsiteY3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435599 w 6766560"/>
                <a:gd name="connsiteY36" fmla="*/ 674810 h 2400963"/>
                <a:gd name="connsiteX37" fmla="*/ 6766560 w 6766560"/>
                <a:gd name="connsiteY37" fmla="*/ 635 h 2400963"/>
                <a:gd name="connsiteX38" fmla="*/ 6766560 w 6766560"/>
                <a:gd name="connsiteY38" fmla="*/ 2400963 h 2400963"/>
                <a:gd name="connsiteX39" fmla="*/ 0 w 6766560"/>
                <a:gd name="connsiteY39" fmla="*/ 2400963 h 2400963"/>
                <a:gd name="connsiteX40" fmla="*/ 0 w 6766560"/>
                <a:gd name="connsiteY4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6766560 w 6766560"/>
                <a:gd name="connsiteY37" fmla="*/ 635 h 2400963"/>
                <a:gd name="connsiteX38" fmla="*/ 6766560 w 6766560"/>
                <a:gd name="connsiteY38" fmla="*/ 2400963 h 2400963"/>
                <a:gd name="connsiteX39" fmla="*/ 0 w 6766560"/>
                <a:gd name="connsiteY39" fmla="*/ 2400963 h 2400963"/>
                <a:gd name="connsiteX40" fmla="*/ 0 w 6766560"/>
                <a:gd name="connsiteY4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605057 w 6766560"/>
                <a:gd name="connsiteY37" fmla="*/ 695237 h 2400963"/>
                <a:gd name="connsiteX38" fmla="*/ 6766560 w 6766560"/>
                <a:gd name="connsiteY38" fmla="*/ 635 h 2400963"/>
                <a:gd name="connsiteX39" fmla="*/ 6766560 w 6766560"/>
                <a:gd name="connsiteY39" fmla="*/ 2400963 h 2400963"/>
                <a:gd name="connsiteX40" fmla="*/ 0 w 6766560"/>
                <a:gd name="connsiteY40" fmla="*/ 2400963 h 2400963"/>
                <a:gd name="connsiteX41" fmla="*/ 0 w 6766560"/>
                <a:gd name="connsiteY4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6766560 w 6766560"/>
                <a:gd name="connsiteY38" fmla="*/ 635 h 2400963"/>
                <a:gd name="connsiteX39" fmla="*/ 6766560 w 6766560"/>
                <a:gd name="connsiteY39" fmla="*/ 2400963 h 2400963"/>
                <a:gd name="connsiteX40" fmla="*/ 0 w 6766560"/>
                <a:gd name="connsiteY40" fmla="*/ 2400963 h 2400963"/>
                <a:gd name="connsiteX41" fmla="*/ 0 w 6766560"/>
                <a:gd name="connsiteY4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636439 w 6766560"/>
                <a:gd name="connsiteY38" fmla="*/ 721039 h 2400963"/>
                <a:gd name="connsiteX39" fmla="*/ 6766560 w 6766560"/>
                <a:gd name="connsiteY39" fmla="*/ 635 h 2400963"/>
                <a:gd name="connsiteX40" fmla="*/ 6766560 w 6766560"/>
                <a:gd name="connsiteY40" fmla="*/ 2400963 h 2400963"/>
                <a:gd name="connsiteX41" fmla="*/ 0 w 6766560"/>
                <a:gd name="connsiteY41" fmla="*/ 2400963 h 2400963"/>
                <a:gd name="connsiteX42" fmla="*/ 0 w 6766560"/>
                <a:gd name="connsiteY4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6271 w 6766560"/>
                <a:gd name="connsiteY38" fmla="*/ 780170 h 2400963"/>
                <a:gd name="connsiteX39" fmla="*/ 6766560 w 6766560"/>
                <a:gd name="connsiteY39" fmla="*/ 635 h 2400963"/>
                <a:gd name="connsiteX40" fmla="*/ 6766560 w 6766560"/>
                <a:gd name="connsiteY40" fmla="*/ 2400963 h 2400963"/>
                <a:gd name="connsiteX41" fmla="*/ 0 w 6766560"/>
                <a:gd name="connsiteY41" fmla="*/ 2400963 h 2400963"/>
                <a:gd name="connsiteX42" fmla="*/ 0 w 6766560"/>
                <a:gd name="connsiteY4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6271 w 6766560"/>
                <a:gd name="connsiteY38" fmla="*/ 780170 h 2400963"/>
                <a:gd name="connsiteX39" fmla="*/ 2819705 w 6766560"/>
                <a:gd name="connsiteY39" fmla="*/ 738241 h 2400963"/>
                <a:gd name="connsiteX40" fmla="*/ 6766560 w 6766560"/>
                <a:gd name="connsiteY40" fmla="*/ 635 h 2400963"/>
                <a:gd name="connsiteX41" fmla="*/ 6766560 w 6766560"/>
                <a:gd name="connsiteY41" fmla="*/ 2400963 h 2400963"/>
                <a:gd name="connsiteX42" fmla="*/ 0 w 6766560"/>
                <a:gd name="connsiteY42" fmla="*/ 2400963 h 2400963"/>
                <a:gd name="connsiteX43" fmla="*/ 0 w 6766560"/>
                <a:gd name="connsiteY4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6271 w 6766560"/>
                <a:gd name="connsiteY38" fmla="*/ 780170 h 2400963"/>
                <a:gd name="connsiteX39" fmla="*/ 2793345 w 6766560"/>
                <a:gd name="connsiteY39" fmla="*/ 778020 h 2400963"/>
                <a:gd name="connsiteX40" fmla="*/ 6766560 w 6766560"/>
                <a:gd name="connsiteY40" fmla="*/ 635 h 2400963"/>
                <a:gd name="connsiteX41" fmla="*/ 6766560 w 6766560"/>
                <a:gd name="connsiteY41" fmla="*/ 2400963 h 2400963"/>
                <a:gd name="connsiteX42" fmla="*/ 0 w 6766560"/>
                <a:gd name="connsiteY42" fmla="*/ 2400963 h 2400963"/>
                <a:gd name="connsiteX43" fmla="*/ 0 w 6766560"/>
                <a:gd name="connsiteY4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6766560 w 6766560"/>
                <a:gd name="connsiteY40" fmla="*/ 635 h 2400963"/>
                <a:gd name="connsiteX41" fmla="*/ 6766560 w 6766560"/>
                <a:gd name="connsiteY41" fmla="*/ 2400963 h 2400963"/>
                <a:gd name="connsiteX42" fmla="*/ 0 w 6766560"/>
                <a:gd name="connsiteY42" fmla="*/ 2400963 h 2400963"/>
                <a:gd name="connsiteX43" fmla="*/ 0 w 6766560"/>
                <a:gd name="connsiteY4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864894 w 6766560"/>
                <a:gd name="connsiteY40" fmla="*/ 766194 h 2400963"/>
                <a:gd name="connsiteX41" fmla="*/ 6766560 w 6766560"/>
                <a:gd name="connsiteY41" fmla="*/ 635 h 2400963"/>
                <a:gd name="connsiteX42" fmla="*/ 6766560 w 6766560"/>
                <a:gd name="connsiteY42" fmla="*/ 2400963 h 2400963"/>
                <a:gd name="connsiteX43" fmla="*/ 0 w 6766560"/>
                <a:gd name="connsiteY43" fmla="*/ 2400963 h 2400963"/>
                <a:gd name="connsiteX44" fmla="*/ 0 w 6766560"/>
                <a:gd name="connsiteY4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6766560 w 6766560"/>
                <a:gd name="connsiteY41" fmla="*/ 635 h 2400963"/>
                <a:gd name="connsiteX42" fmla="*/ 6766560 w 6766560"/>
                <a:gd name="connsiteY42" fmla="*/ 2400963 h 2400963"/>
                <a:gd name="connsiteX43" fmla="*/ 0 w 6766560"/>
                <a:gd name="connsiteY43" fmla="*/ 2400963 h 2400963"/>
                <a:gd name="connsiteX44" fmla="*/ 0 w 6766560"/>
                <a:gd name="connsiteY4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15956 w 6766560"/>
                <a:gd name="connsiteY41" fmla="*/ 573750 h 2400963"/>
                <a:gd name="connsiteX42" fmla="*/ 6766560 w 6766560"/>
                <a:gd name="connsiteY42" fmla="*/ 635 h 2400963"/>
                <a:gd name="connsiteX43" fmla="*/ 6766560 w 6766560"/>
                <a:gd name="connsiteY43" fmla="*/ 2400963 h 2400963"/>
                <a:gd name="connsiteX44" fmla="*/ 0 w 6766560"/>
                <a:gd name="connsiteY44" fmla="*/ 2400963 h 2400963"/>
                <a:gd name="connsiteX45" fmla="*/ 0 w 6766560"/>
                <a:gd name="connsiteY4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6766560 w 6766560"/>
                <a:gd name="connsiteY42" fmla="*/ 635 h 2400963"/>
                <a:gd name="connsiteX43" fmla="*/ 6766560 w 6766560"/>
                <a:gd name="connsiteY43" fmla="*/ 2400963 h 2400963"/>
                <a:gd name="connsiteX44" fmla="*/ 0 w 6766560"/>
                <a:gd name="connsiteY44" fmla="*/ 2400963 h 2400963"/>
                <a:gd name="connsiteX45" fmla="*/ 0 w 6766560"/>
                <a:gd name="connsiteY4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171607 w 6766560"/>
                <a:gd name="connsiteY42" fmla="*/ 796297 h 2400963"/>
                <a:gd name="connsiteX43" fmla="*/ 6766560 w 6766560"/>
                <a:gd name="connsiteY43" fmla="*/ 635 h 2400963"/>
                <a:gd name="connsiteX44" fmla="*/ 6766560 w 6766560"/>
                <a:gd name="connsiteY44" fmla="*/ 2400963 h 2400963"/>
                <a:gd name="connsiteX45" fmla="*/ 0 w 6766560"/>
                <a:gd name="connsiteY45" fmla="*/ 2400963 h 2400963"/>
                <a:gd name="connsiteX46" fmla="*/ 0 w 6766560"/>
                <a:gd name="connsiteY4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6766560 w 6766560"/>
                <a:gd name="connsiteY43" fmla="*/ 635 h 2400963"/>
                <a:gd name="connsiteX44" fmla="*/ 6766560 w 6766560"/>
                <a:gd name="connsiteY44" fmla="*/ 2400963 h 2400963"/>
                <a:gd name="connsiteX45" fmla="*/ 0 w 6766560"/>
                <a:gd name="connsiteY45" fmla="*/ 2400963 h 2400963"/>
                <a:gd name="connsiteX46" fmla="*/ 0 w 6766560"/>
                <a:gd name="connsiteY4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4942329 w 6766560"/>
                <a:gd name="connsiteY43" fmla="*/ 597402 h 2400963"/>
                <a:gd name="connsiteX44" fmla="*/ 6766560 w 6766560"/>
                <a:gd name="connsiteY44" fmla="*/ 635 h 2400963"/>
                <a:gd name="connsiteX45" fmla="*/ 6766560 w 6766560"/>
                <a:gd name="connsiteY45" fmla="*/ 2400963 h 2400963"/>
                <a:gd name="connsiteX46" fmla="*/ 0 w 6766560"/>
                <a:gd name="connsiteY46" fmla="*/ 2400963 h 2400963"/>
                <a:gd name="connsiteX47" fmla="*/ 0 w 6766560"/>
                <a:gd name="connsiteY4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6766560 w 6766560"/>
                <a:gd name="connsiteY44" fmla="*/ 635 h 2400963"/>
                <a:gd name="connsiteX45" fmla="*/ 6766560 w 6766560"/>
                <a:gd name="connsiteY45" fmla="*/ 2400963 h 2400963"/>
                <a:gd name="connsiteX46" fmla="*/ 0 w 6766560"/>
                <a:gd name="connsiteY46" fmla="*/ 2400963 h 2400963"/>
                <a:gd name="connsiteX47" fmla="*/ 0 w 6766560"/>
                <a:gd name="connsiteY4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462001 w 6766560"/>
                <a:gd name="connsiteY44" fmla="*/ 813499 h 2400963"/>
                <a:gd name="connsiteX45" fmla="*/ 6766560 w 6766560"/>
                <a:gd name="connsiteY45" fmla="*/ 635 h 2400963"/>
                <a:gd name="connsiteX46" fmla="*/ 6766560 w 6766560"/>
                <a:gd name="connsiteY46" fmla="*/ 2400963 h 2400963"/>
                <a:gd name="connsiteX47" fmla="*/ 0 w 6766560"/>
                <a:gd name="connsiteY47" fmla="*/ 2400963 h 2400963"/>
                <a:gd name="connsiteX48" fmla="*/ 0 w 6766560"/>
                <a:gd name="connsiteY4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6766560 w 6766560"/>
                <a:gd name="connsiteY45" fmla="*/ 635 h 2400963"/>
                <a:gd name="connsiteX46" fmla="*/ 6766560 w 6766560"/>
                <a:gd name="connsiteY46" fmla="*/ 2400963 h 2400963"/>
                <a:gd name="connsiteX47" fmla="*/ 0 w 6766560"/>
                <a:gd name="connsiteY47" fmla="*/ 2400963 h 2400963"/>
                <a:gd name="connsiteX48" fmla="*/ 0 w 6766560"/>
                <a:gd name="connsiteY4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79159 w 6766560"/>
                <a:gd name="connsiteY45" fmla="*/ 732866 h 2400963"/>
                <a:gd name="connsiteX46" fmla="*/ 6766560 w 6766560"/>
                <a:gd name="connsiteY46" fmla="*/ 635 h 2400963"/>
                <a:gd name="connsiteX47" fmla="*/ 6766560 w 6766560"/>
                <a:gd name="connsiteY47" fmla="*/ 2400963 h 2400963"/>
                <a:gd name="connsiteX48" fmla="*/ 0 w 6766560"/>
                <a:gd name="connsiteY48" fmla="*/ 2400963 h 2400963"/>
                <a:gd name="connsiteX49" fmla="*/ 0 w 6766560"/>
                <a:gd name="connsiteY4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6766560 w 6766560"/>
                <a:gd name="connsiteY46" fmla="*/ 635 h 2400963"/>
                <a:gd name="connsiteX47" fmla="*/ 6766560 w 6766560"/>
                <a:gd name="connsiteY47" fmla="*/ 2400963 h 2400963"/>
                <a:gd name="connsiteX48" fmla="*/ 0 w 6766560"/>
                <a:gd name="connsiteY48" fmla="*/ 2400963 h 2400963"/>
                <a:gd name="connsiteX49" fmla="*/ 0 w 6766560"/>
                <a:gd name="connsiteY4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774558 w 6766560"/>
                <a:gd name="connsiteY46" fmla="*/ 829625 h 2400963"/>
                <a:gd name="connsiteX47" fmla="*/ 6766560 w 6766560"/>
                <a:gd name="connsiteY47" fmla="*/ 635 h 2400963"/>
                <a:gd name="connsiteX48" fmla="*/ 6766560 w 6766560"/>
                <a:gd name="connsiteY48" fmla="*/ 2400963 h 2400963"/>
                <a:gd name="connsiteX49" fmla="*/ 0 w 6766560"/>
                <a:gd name="connsiteY49" fmla="*/ 2400963 h 2400963"/>
                <a:gd name="connsiteX50" fmla="*/ 0 w 6766560"/>
                <a:gd name="connsiteY5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6766560 w 6766560"/>
                <a:gd name="connsiteY47" fmla="*/ 635 h 2400963"/>
                <a:gd name="connsiteX48" fmla="*/ 6766560 w 6766560"/>
                <a:gd name="connsiteY48" fmla="*/ 2400963 h 2400963"/>
                <a:gd name="connsiteX49" fmla="*/ 0 w 6766560"/>
                <a:gd name="connsiteY49" fmla="*/ 2400963 h 2400963"/>
                <a:gd name="connsiteX50" fmla="*/ 0 w 6766560"/>
                <a:gd name="connsiteY5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91712 w 6766560"/>
                <a:gd name="connsiteY47" fmla="*/ 969390 h 2400963"/>
                <a:gd name="connsiteX48" fmla="*/ 6766560 w 6766560"/>
                <a:gd name="connsiteY48" fmla="*/ 635 h 2400963"/>
                <a:gd name="connsiteX49" fmla="*/ 6766560 w 6766560"/>
                <a:gd name="connsiteY49" fmla="*/ 2400963 h 2400963"/>
                <a:gd name="connsiteX50" fmla="*/ 0 w 6766560"/>
                <a:gd name="connsiteY50" fmla="*/ 2400963 h 2400963"/>
                <a:gd name="connsiteX51" fmla="*/ 0 w 6766560"/>
                <a:gd name="connsiteY5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89202 w 6766560"/>
                <a:gd name="connsiteY47" fmla="*/ 1016695 h 2400963"/>
                <a:gd name="connsiteX48" fmla="*/ 6766560 w 6766560"/>
                <a:gd name="connsiteY48" fmla="*/ 635 h 2400963"/>
                <a:gd name="connsiteX49" fmla="*/ 6766560 w 6766560"/>
                <a:gd name="connsiteY49" fmla="*/ 2400963 h 2400963"/>
                <a:gd name="connsiteX50" fmla="*/ 0 w 6766560"/>
                <a:gd name="connsiteY50" fmla="*/ 2400963 h 2400963"/>
                <a:gd name="connsiteX51" fmla="*/ 0 w 6766560"/>
                <a:gd name="connsiteY5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89202 w 6766560"/>
                <a:gd name="connsiteY47" fmla="*/ 1016695 h 2400963"/>
                <a:gd name="connsiteX48" fmla="*/ 5733135 w 6766560"/>
                <a:gd name="connsiteY48" fmla="*/ 974765 h 2400963"/>
                <a:gd name="connsiteX49" fmla="*/ 6766560 w 6766560"/>
                <a:gd name="connsiteY49" fmla="*/ 635 h 2400963"/>
                <a:gd name="connsiteX50" fmla="*/ 6766560 w 6766560"/>
                <a:gd name="connsiteY50" fmla="*/ 2400963 h 2400963"/>
                <a:gd name="connsiteX51" fmla="*/ 0 w 6766560"/>
                <a:gd name="connsiteY51" fmla="*/ 2400963 h 2400963"/>
                <a:gd name="connsiteX52" fmla="*/ 0 w 6766560"/>
                <a:gd name="connsiteY5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89202 w 6766560"/>
                <a:gd name="connsiteY47" fmla="*/ 1016695 h 2400963"/>
                <a:gd name="connsiteX48" fmla="*/ 5691712 w 6766560"/>
                <a:gd name="connsiteY48" fmla="*/ 1096252 h 2400963"/>
                <a:gd name="connsiteX49" fmla="*/ 6766560 w 6766560"/>
                <a:gd name="connsiteY49" fmla="*/ 635 h 2400963"/>
                <a:gd name="connsiteX50" fmla="*/ 6766560 w 6766560"/>
                <a:gd name="connsiteY50" fmla="*/ 2400963 h 2400963"/>
                <a:gd name="connsiteX51" fmla="*/ 0 w 6766560"/>
                <a:gd name="connsiteY51" fmla="*/ 2400963 h 2400963"/>
                <a:gd name="connsiteX52" fmla="*/ 0 w 6766560"/>
                <a:gd name="connsiteY5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89202 w 6766560"/>
                <a:gd name="connsiteY47" fmla="*/ 1016695 h 2400963"/>
                <a:gd name="connsiteX48" fmla="*/ 5691712 w 6766560"/>
                <a:gd name="connsiteY48" fmla="*/ 1096252 h 2400963"/>
                <a:gd name="connsiteX49" fmla="*/ 6595846 w 6766560"/>
                <a:gd name="connsiteY49" fmla="*/ 706981 h 2400963"/>
                <a:gd name="connsiteX50" fmla="*/ 6766560 w 6766560"/>
                <a:gd name="connsiteY50" fmla="*/ 2400963 h 2400963"/>
                <a:gd name="connsiteX51" fmla="*/ 0 w 6766560"/>
                <a:gd name="connsiteY51" fmla="*/ 2400963 h 2400963"/>
                <a:gd name="connsiteX52" fmla="*/ 0 w 6766560"/>
                <a:gd name="connsiteY52" fmla="*/ 635 h 2400963"/>
                <a:gd name="connsiteX0" fmla="*/ 0 w 7273680"/>
                <a:gd name="connsiteY0" fmla="*/ 635 h 2400963"/>
                <a:gd name="connsiteX1" fmla="*/ 114388 w 7273680"/>
                <a:gd name="connsiteY1" fmla="*/ 0 h 2400963"/>
                <a:gd name="connsiteX2" fmla="*/ 113724 w 7273680"/>
                <a:gd name="connsiteY2" fmla="*/ 30676 h 2400963"/>
                <a:gd name="connsiteX3" fmla="*/ 172794 w 7273680"/>
                <a:gd name="connsiteY3" fmla="*/ 31801 h 2400963"/>
                <a:gd name="connsiteX4" fmla="*/ 173311 w 7273680"/>
                <a:gd name="connsiteY4" fmla="*/ 62426 h 2400963"/>
                <a:gd name="connsiteX5" fmla="*/ 193727 w 7273680"/>
                <a:gd name="connsiteY5" fmla="*/ 63073 h 2400963"/>
                <a:gd name="connsiteX6" fmla="*/ 194132 w 7273680"/>
                <a:gd name="connsiteY6" fmla="*/ 107630 h 2400963"/>
                <a:gd name="connsiteX7" fmla="*/ 439756 w 7273680"/>
                <a:gd name="connsiteY7" fmla="*/ 103927 h 2400963"/>
                <a:gd name="connsiteX8" fmla="*/ 439755 w 7273680"/>
                <a:gd name="connsiteY8" fmla="*/ 140481 h 2400963"/>
                <a:gd name="connsiteX9" fmla="*/ 525112 w 7273680"/>
                <a:gd name="connsiteY9" fmla="*/ 141556 h 2400963"/>
                <a:gd name="connsiteX10" fmla="*/ 525112 w 7273680"/>
                <a:gd name="connsiteY10" fmla="*/ 184561 h 2400963"/>
                <a:gd name="connsiteX11" fmla="*/ 579087 w 7273680"/>
                <a:gd name="connsiteY11" fmla="*/ 184560 h 2400963"/>
                <a:gd name="connsiteX12" fmla="*/ 579089 w 7273680"/>
                <a:gd name="connsiteY12" fmla="*/ 214663 h 2400963"/>
                <a:gd name="connsiteX13" fmla="*/ 643105 w 7273680"/>
                <a:gd name="connsiteY13" fmla="*/ 215738 h 2400963"/>
                <a:gd name="connsiteX14" fmla="*/ 643105 w 7273680"/>
                <a:gd name="connsiteY14" fmla="*/ 254442 h 2400963"/>
                <a:gd name="connsiteX15" fmla="*/ 658168 w 7273680"/>
                <a:gd name="connsiteY15" fmla="*/ 255517 h 2400963"/>
                <a:gd name="connsiteX16" fmla="*/ 658168 w 7273680"/>
                <a:gd name="connsiteY16" fmla="*/ 294221 h 2400963"/>
                <a:gd name="connsiteX17" fmla="*/ 695826 w 7273680"/>
                <a:gd name="connsiteY17" fmla="*/ 294221 h 2400963"/>
                <a:gd name="connsiteX18" fmla="*/ 694570 w 7273680"/>
                <a:gd name="connsiteY18" fmla="*/ 337226 h 2400963"/>
                <a:gd name="connsiteX19" fmla="*/ 781182 w 7273680"/>
                <a:gd name="connsiteY19" fmla="*/ 338301 h 2400963"/>
                <a:gd name="connsiteX20" fmla="*/ 781183 w 7273680"/>
                <a:gd name="connsiteY20" fmla="*/ 377004 h 2400963"/>
                <a:gd name="connsiteX21" fmla="*/ 1066124 w 7273680"/>
                <a:gd name="connsiteY21" fmla="*/ 377005 h 2400963"/>
                <a:gd name="connsiteX22" fmla="*/ 1067379 w 7273680"/>
                <a:gd name="connsiteY22" fmla="*/ 417859 h 2400963"/>
                <a:gd name="connsiteX23" fmla="*/ 1279516 w 7273680"/>
                <a:gd name="connsiteY23" fmla="*/ 414634 h 2400963"/>
                <a:gd name="connsiteX24" fmla="*/ 1279516 w 7273680"/>
                <a:gd name="connsiteY24" fmla="*/ 456563 h 2400963"/>
                <a:gd name="connsiteX25" fmla="*/ 1604625 w 7273680"/>
                <a:gd name="connsiteY25" fmla="*/ 453338 h 2400963"/>
                <a:gd name="connsiteX26" fmla="*/ 1605880 w 7273680"/>
                <a:gd name="connsiteY26" fmla="*/ 500642 h 2400963"/>
                <a:gd name="connsiteX27" fmla="*/ 1823039 w 7273680"/>
                <a:gd name="connsiteY27" fmla="*/ 500642 h 2400963"/>
                <a:gd name="connsiteX28" fmla="*/ 1821783 w 7273680"/>
                <a:gd name="connsiteY28" fmla="*/ 546871 h 2400963"/>
                <a:gd name="connsiteX29" fmla="*/ 1988732 w 7273680"/>
                <a:gd name="connsiteY29" fmla="*/ 543647 h 2400963"/>
                <a:gd name="connsiteX30" fmla="*/ 1988731 w 7273680"/>
                <a:gd name="connsiteY30" fmla="*/ 588801 h 2400963"/>
                <a:gd name="connsiteX31" fmla="*/ 2130574 w 7273680"/>
                <a:gd name="connsiteY31" fmla="*/ 588801 h 2400963"/>
                <a:gd name="connsiteX32" fmla="*/ 2130574 w 7273680"/>
                <a:gd name="connsiteY32" fmla="*/ 638256 h 2400963"/>
                <a:gd name="connsiteX33" fmla="*/ 2341455 w 7273680"/>
                <a:gd name="connsiteY33" fmla="*/ 633955 h 2400963"/>
                <a:gd name="connsiteX34" fmla="*/ 2341456 w 7273680"/>
                <a:gd name="connsiteY34" fmla="*/ 683411 h 2400963"/>
                <a:gd name="connsiteX35" fmla="*/ 2381624 w 7273680"/>
                <a:gd name="connsiteY35" fmla="*/ 683411 h 2400963"/>
                <a:gd name="connsiteX36" fmla="*/ 2382879 w 7273680"/>
                <a:gd name="connsiteY36" fmla="*/ 731791 h 2400963"/>
                <a:gd name="connsiteX37" fmla="*/ 2595015 w 7273680"/>
                <a:gd name="connsiteY37" fmla="*/ 729640 h 2400963"/>
                <a:gd name="connsiteX38" fmla="*/ 2597526 w 7273680"/>
                <a:gd name="connsiteY38" fmla="*/ 782320 h 2400963"/>
                <a:gd name="connsiteX39" fmla="*/ 2793345 w 7273680"/>
                <a:gd name="connsiteY39" fmla="*/ 778020 h 2400963"/>
                <a:gd name="connsiteX40" fmla="*/ 2793345 w 7273680"/>
                <a:gd name="connsiteY40" fmla="*/ 826400 h 2400963"/>
                <a:gd name="connsiteX41" fmla="*/ 4078718 w 7273680"/>
                <a:gd name="connsiteY41" fmla="*/ 828551 h 2400963"/>
                <a:gd name="connsiteX42" fmla="*/ 4078719 w 7273680"/>
                <a:gd name="connsiteY42" fmla="*/ 881231 h 2400963"/>
                <a:gd name="connsiteX43" fmla="*/ 5362837 w 7273680"/>
                <a:gd name="connsiteY43" fmla="*/ 876930 h 2400963"/>
                <a:gd name="connsiteX44" fmla="*/ 5362837 w 7273680"/>
                <a:gd name="connsiteY44" fmla="*/ 946813 h 2400963"/>
                <a:gd name="connsiteX45" fmla="*/ 5641501 w 7273680"/>
                <a:gd name="connsiteY45" fmla="*/ 943587 h 2400963"/>
                <a:gd name="connsiteX46" fmla="*/ 5641502 w 7273680"/>
                <a:gd name="connsiteY46" fmla="*/ 1017769 h 2400963"/>
                <a:gd name="connsiteX47" fmla="*/ 5689202 w 7273680"/>
                <a:gd name="connsiteY47" fmla="*/ 1016695 h 2400963"/>
                <a:gd name="connsiteX48" fmla="*/ 5691712 w 7273680"/>
                <a:gd name="connsiteY48" fmla="*/ 1096252 h 2400963"/>
                <a:gd name="connsiteX49" fmla="*/ 7273680 w 7273680"/>
                <a:gd name="connsiteY49" fmla="*/ 1086495 h 2400963"/>
                <a:gd name="connsiteX50" fmla="*/ 6766560 w 7273680"/>
                <a:gd name="connsiteY50" fmla="*/ 2400963 h 2400963"/>
                <a:gd name="connsiteX51" fmla="*/ 0 w 7273680"/>
                <a:gd name="connsiteY51" fmla="*/ 2400963 h 2400963"/>
                <a:gd name="connsiteX52" fmla="*/ 0 w 7273680"/>
                <a:gd name="connsiteY52" fmla="*/ 635 h 2400963"/>
                <a:gd name="connsiteX0" fmla="*/ 0 w 7559876"/>
                <a:gd name="connsiteY0" fmla="*/ 635 h 2400963"/>
                <a:gd name="connsiteX1" fmla="*/ 114388 w 7559876"/>
                <a:gd name="connsiteY1" fmla="*/ 0 h 2400963"/>
                <a:gd name="connsiteX2" fmla="*/ 113724 w 7559876"/>
                <a:gd name="connsiteY2" fmla="*/ 30676 h 2400963"/>
                <a:gd name="connsiteX3" fmla="*/ 172794 w 7559876"/>
                <a:gd name="connsiteY3" fmla="*/ 31801 h 2400963"/>
                <a:gd name="connsiteX4" fmla="*/ 173311 w 7559876"/>
                <a:gd name="connsiteY4" fmla="*/ 62426 h 2400963"/>
                <a:gd name="connsiteX5" fmla="*/ 193727 w 7559876"/>
                <a:gd name="connsiteY5" fmla="*/ 63073 h 2400963"/>
                <a:gd name="connsiteX6" fmla="*/ 194132 w 7559876"/>
                <a:gd name="connsiteY6" fmla="*/ 107630 h 2400963"/>
                <a:gd name="connsiteX7" fmla="*/ 439756 w 7559876"/>
                <a:gd name="connsiteY7" fmla="*/ 103927 h 2400963"/>
                <a:gd name="connsiteX8" fmla="*/ 439755 w 7559876"/>
                <a:gd name="connsiteY8" fmla="*/ 140481 h 2400963"/>
                <a:gd name="connsiteX9" fmla="*/ 525112 w 7559876"/>
                <a:gd name="connsiteY9" fmla="*/ 141556 h 2400963"/>
                <a:gd name="connsiteX10" fmla="*/ 525112 w 7559876"/>
                <a:gd name="connsiteY10" fmla="*/ 184561 h 2400963"/>
                <a:gd name="connsiteX11" fmla="*/ 579087 w 7559876"/>
                <a:gd name="connsiteY11" fmla="*/ 184560 h 2400963"/>
                <a:gd name="connsiteX12" fmla="*/ 579089 w 7559876"/>
                <a:gd name="connsiteY12" fmla="*/ 214663 h 2400963"/>
                <a:gd name="connsiteX13" fmla="*/ 643105 w 7559876"/>
                <a:gd name="connsiteY13" fmla="*/ 215738 h 2400963"/>
                <a:gd name="connsiteX14" fmla="*/ 643105 w 7559876"/>
                <a:gd name="connsiteY14" fmla="*/ 254442 h 2400963"/>
                <a:gd name="connsiteX15" fmla="*/ 658168 w 7559876"/>
                <a:gd name="connsiteY15" fmla="*/ 255517 h 2400963"/>
                <a:gd name="connsiteX16" fmla="*/ 658168 w 7559876"/>
                <a:gd name="connsiteY16" fmla="*/ 294221 h 2400963"/>
                <a:gd name="connsiteX17" fmla="*/ 695826 w 7559876"/>
                <a:gd name="connsiteY17" fmla="*/ 294221 h 2400963"/>
                <a:gd name="connsiteX18" fmla="*/ 694570 w 7559876"/>
                <a:gd name="connsiteY18" fmla="*/ 337226 h 2400963"/>
                <a:gd name="connsiteX19" fmla="*/ 781182 w 7559876"/>
                <a:gd name="connsiteY19" fmla="*/ 338301 h 2400963"/>
                <a:gd name="connsiteX20" fmla="*/ 781183 w 7559876"/>
                <a:gd name="connsiteY20" fmla="*/ 377004 h 2400963"/>
                <a:gd name="connsiteX21" fmla="*/ 1066124 w 7559876"/>
                <a:gd name="connsiteY21" fmla="*/ 377005 h 2400963"/>
                <a:gd name="connsiteX22" fmla="*/ 1067379 w 7559876"/>
                <a:gd name="connsiteY22" fmla="*/ 417859 h 2400963"/>
                <a:gd name="connsiteX23" fmla="*/ 1279516 w 7559876"/>
                <a:gd name="connsiteY23" fmla="*/ 414634 h 2400963"/>
                <a:gd name="connsiteX24" fmla="*/ 1279516 w 7559876"/>
                <a:gd name="connsiteY24" fmla="*/ 456563 h 2400963"/>
                <a:gd name="connsiteX25" fmla="*/ 1604625 w 7559876"/>
                <a:gd name="connsiteY25" fmla="*/ 453338 h 2400963"/>
                <a:gd name="connsiteX26" fmla="*/ 1605880 w 7559876"/>
                <a:gd name="connsiteY26" fmla="*/ 500642 h 2400963"/>
                <a:gd name="connsiteX27" fmla="*/ 1823039 w 7559876"/>
                <a:gd name="connsiteY27" fmla="*/ 500642 h 2400963"/>
                <a:gd name="connsiteX28" fmla="*/ 1821783 w 7559876"/>
                <a:gd name="connsiteY28" fmla="*/ 546871 h 2400963"/>
                <a:gd name="connsiteX29" fmla="*/ 1988732 w 7559876"/>
                <a:gd name="connsiteY29" fmla="*/ 543647 h 2400963"/>
                <a:gd name="connsiteX30" fmla="*/ 1988731 w 7559876"/>
                <a:gd name="connsiteY30" fmla="*/ 588801 h 2400963"/>
                <a:gd name="connsiteX31" fmla="*/ 2130574 w 7559876"/>
                <a:gd name="connsiteY31" fmla="*/ 588801 h 2400963"/>
                <a:gd name="connsiteX32" fmla="*/ 2130574 w 7559876"/>
                <a:gd name="connsiteY32" fmla="*/ 638256 h 2400963"/>
                <a:gd name="connsiteX33" fmla="*/ 2341455 w 7559876"/>
                <a:gd name="connsiteY33" fmla="*/ 633955 h 2400963"/>
                <a:gd name="connsiteX34" fmla="*/ 2341456 w 7559876"/>
                <a:gd name="connsiteY34" fmla="*/ 683411 h 2400963"/>
                <a:gd name="connsiteX35" fmla="*/ 2381624 w 7559876"/>
                <a:gd name="connsiteY35" fmla="*/ 683411 h 2400963"/>
                <a:gd name="connsiteX36" fmla="*/ 2382879 w 7559876"/>
                <a:gd name="connsiteY36" fmla="*/ 731791 h 2400963"/>
                <a:gd name="connsiteX37" fmla="*/ 2595015 w 7559876"/>
                <a:gd name="connsiteY37" fmla="*/ 729640 h 2400963"/>
                <a:gd name="connsiteX38" fmla="*/ 2597526 w 7559876"/>
                <a:gd name="connsiteY38" fmla="*/ 782320 h 2400963"/>
                <a:gd name="connsiteX39" fmla="*/ 2793345 w 7559876"/>
                <a:gd name="connsiteY39" fmla="*/ 778020 h 2400963"/>
                <a:gd name="connsiteX40" fmla="*/ 2793345 w 7559876"/>
                <a:gd name="connsiteY40" fmla="*/ 826400 h 2400963"/>
                <a:gd name="connsiteX41" fmla="*/ 4078718 w 7559876"/>
                <a:gd name="connsiteY41" fmla="*/ 828551 h 2400963"/>
                <a:gd name="connsiteX42" fmla="*/ 4078719 w 7559876"/>
                <a:gd name="connsiteY42" fmla="*/ 881231 h 2400963"/>
                <a:gd name="connsiteX43" fmla="*/ 5362837 w 7559876"/>
                <a:gd name="connsiteY43" fmla="*/ 876930 h 2400963"/>
                <a:gd name="connsiteX44" fmla="*/ 5362837 w 7559876"/>
                <a:gd name="connsiteY44" fmla="*/ 946813 h 2400963"/>
                <a:gd name="connsiteX45" fmla="*/ 5641501 w 7559876"/>
                <a:gd name="connsiteY45" fmla="*/ 943587 h 2400963"/>
                <a:gd name="connsiteX46" fmla="*/ 5641502 w 7559876"/>
                <a:gd name="connsiteY46" fmla="*/ 1017769 h 2400963"/>
                <a:gd name="connsiteX47" fmla="*/ 5689202 w 7559876"/>
                <a:gd name="connsiteY47" fmla="*/ 1016695 h 2400963"/>
                <a:gd name="connsiteX48" fmla="*/ 5691712 w 7559876"/>
                <a:gd name="connsiteY48" fmla="*/ 1096252 h 2400963"/>
                <a:gd name="connsiteX49" fmla="*/ 7559876 w 7559876"/>
                <a:gd name="connsiteY49" fmla="*/ 1089720 h 2400963"/>
                <a:gd name="connsiteX50" fmla="*/ 6766560 w 7559876"/>
                <a:gd name="connsiteY50" fmla="*/ 2400963 h 2400963"/>
                <a:gd name="connsiteX51" fmla="*/ 0 w 7559876"/>
                <a:gd name="connsiteY51" fmla="*/ 2400963 h 2400963"/>
                <a:gd name="connsiteX52" fmla="*/ 0 w 7559876"/>
                <a:gd name="connsiteY52" fmla="*/ 635 h 2400963"/>
                <a:gd name="connsiteX0" fmla="*/ 0 w 7563642"/>
                <a:gd name="connsiteY0" fmla="*/ 635 h 2400963"/>
                <a:gd name="connsiteX1" fmla="*/ 114388 w 7563642"/>
                <a:gd name="connsiteY1" fmla="*/ 0 h 2400963"/>
                <a:gd name="connsiteX2" fmla="*/ 113724 w 7563642"/>
                <a:gd name="connsiteY2" fmla="*/ 30676 h 2400963"/>
                <a:gd name="connsiteX3" fmla="*/ 172794 w 7563642"/>
                <a:gd name="connsiteY3" fmla="*/ 31801 h 2400963"/>
                <a:gd name="connsiteX4" fmla="*/ 173311 w 7563642"/>
                <a:gd name="connsiteY4" fmla="*/ 62426 h 2400963"/>
                <a:gd name="connsiteX5" fmla="*/ 193727 w 7563642"/>
                <a:gd name="connsiteY5" fmla="*/ 63073 h 2400963"/>
                <a:gd name="connsiteX6" fmla="*/ 194132 w 7563642"/>
                <a:gd name="connsiteY6" fmla="*/ 107630 h 2400963"/>
                <a:gd name="connsiteX7" fmla="*/ 439756 w 7563642"/>
                <a:gd name="connsiteY7" fmla="*/ 103927 h 2400963"/>
                <a:gd name="connsiteX8" fmla="*/ 439755 w 7563642"/>
                <a:gd name="connsiteY8" fmla="*/ 140481 h 2400963"/>
                <a:gd name="connsiteX9" fmla="*/ 525112 w 7563642"/>
                <a:gd name="connsiteY9" fmla="*/ 141556 h 2400963"/>
                <a:gd name="connsiteX10" fmla="*/ 525112 w 7563642"/>
                <a:gd name="connsiteY10" fmla="*/ 184561 h 2400963"/>
                <a:gd name="connsiteX11" fmla="*/ 579087 w 7563642"/>
                <a:gd name="connsiteY11" fmla="*/ 184560 h 2400963"/>
                <a:gd name="connsiteX12" fmla="*/ 579089 w 7563642"/>
                <a:gd name="connsiteY12" fmla="*/ 214663 h 2400963"/>
                <a:gd name="connsiteX13" fmla="*/ 643105 w 7563642"/>
                <a:gd name="connsiteY13" fmla="*/ 215738 h 2400963"/>
                <a:gd name="connsiteX14" fmla="*/ 643105 w 7563642"/>
                <a:gd name="connsiteY14" fmla="*/ 254442 h 2400963"/>
                <a:gd name="connsiteX15" fmla="*/ 658168 w 7563642"/>
                <a:gd name="connsiteY15" fmla="*/ 255517 h 2400963"/>
                <a:gd name="connsiteX16" fmla="*/ 658168 w 7563642"/>
                <a:gd name="connsiteY16" fmla="*/ 294221 h 2400963"/>
                <a:gd name="connsiteX17" fmla="*/ 695826 w 7563642"/>
                <a:gd name="connsiteY17" fmla="*/ 294221 h 2400963"/>
                <a:gd name="connsiteX18" fmla="*/ 694570 w 7563642"/>
                <a:gd name="connsiteY18" fmla="*/ 337226 h 2400963"/>
                <a:gd name="connsiteX19" fmla="*/ 781182 w 7563642"/>
                <a:gd name="connsiteY19" fmla="*/ 338301 h 2400963"/>
                <a:gd name="connsiteX20" fmla="*/ 781183 w 7563642"/>
                <a:gd name="connsiteY20" fmla="*/ 377004 h 2400963"/>
                <a:gd name="connsiteX21" fmla="*/ 1066124 w 7563642"/>
                <a:gd name="connsiteY21" fmla="*/ 377005 h 2400963"/>
                <a:gd name="connsiteX22" fmla="*/ 1067379 w 7563642"/>
                <a:gd name="connsiteY22" fmla="*/ 417859 h 2400963"/>
                <a:gd name="connsiteX23" fmla="*/ 1279516 w 7563642"/>
                <a:gd name="connsiteY23" fmla="*/ 414634 h 2400963"/>
                <a:gd name="connsiteX24" fmla="*/ 1279516 w 7563642"/>
                <a:gd name="connsiteY24" fmla="*/ 456563 h 2400963"/>
                <a:gd name="connsiteX25" fmla="*/ 1604625 w 7563642"/>
                <a:gd name="connsiteY25" fmla="*/ 453338 h 2400963"/>
                <a:gd name="connsiteX26" fmla="*/ 1605880 w 7563642"/>
                <a:gd name="connsiteY26" fmla="*/ 500642 h 2400963"/>
                <a:gd name="connsiteX27" fmla="*/ 1823039 w 7563642"/>
                <a:gd name="connsiteY27" fmla="*/ 500642 h 2400963"/>
                <a:gd name="connsiteX28" fmla="*/ 1821783 w 7563642"/>
                <a:gd name="connsiteY28" fmla="*/ 546871 h 2400963"/>
                <a:gd name="connsiteX29" fmla="*/ 1988732 w 7563642"/>
                <a:gd name="connsiteY29" fmla="*/ 543647 h 2400963"/>
                <a:gd name="connsiteX30" fmla="*/ 1988731 w 7563642"/>
                <a:gd name="connsiteY30" fmla="*/ 588801 h 2400963"/>
                <a:gd name="connsiteX31" fmla="*/ 2130574 w 7563642"/>
                <a:gd name="connsiteY31" fmla="*/ 588801 h 2400963"/>
                <a:gd name="connsiteX32" fmla="*/ 2130574 w 7563642"/>
                <a:gd name="connsiteY32" fmla="*/ 638256 h 2400963"/>
                <a:gd name="connsiteX33" fmla="*/ 2341455 w 7563642"/>
                <a:gd name="connsiteY33" fmla="*/ 633955 h 2400963"/>
                <a:gd name="connsiteX34" fmla="*/ 2341456 w 7563642"/>
                <a:gd name="connsiteY34" fmla="*/ 683411 h 2400963"/>
                <a:gd name="connsiteX35" fmla="*/ 2381624 w 7563642"/>
                <a:gd name="connsiteY35" fmla="*/ 683411 h 2400963"/>
                <a:gd name="connsiteX36" fmla="*/ 2382879 w 7563642"/>
                <a:gd name="connsiteY36" fmla="*/ 731791 h 2400963"/>
                <a:gd name="connsiteX37" fmla="*/ 2595015 w 7563642"/>
                <a:gd name="connsiteY37" fmla="*/ 729640 h 2400963"/>
                <a:gd name="connsiteX38" fmla="*/ 2597526 w 7563642"/>
                <a:gd name="connsiteY38" fmla="*/ 782320 h 2400963"/>
                <a:gd name="connsiteX39" fmla="*/ 2793345 w 7563642"/>
                <a:gd name="connsiteY39" fmla="*/ 778020 h 2400963"/>
                <a:gd name="connsiteX40" fmla="*/ 2793345 w 7563642"/>
                <a:gd name="connsiteY40" fmla="*/ 826400 h 2400963"/>
                <a:gd name="connsiteX41" fmla="*/ 4078718 w 7563642"/>
                <a:gd name="connsiteY41" fmla="*/ 828551 h 2400963"/>
                <a:gd name="connsiteX42" fmla="*/ 4078719 w 7563642"/>
                <a:gd name="connsiteY42" fmla="*/ 881231 h 2400963"/>
                <a:gd name="connsiteX43" fmla="*/ 5362837 w 7563642"/>
                <a:gd name="connsiteY43" fmla="*/ 876930 h 2400963"/>
                <a:gd name="connsiteX44" fmla="*/ 5362837 w 7563642"/>
                <a:gd name="connsiteY44" fmla="*/ 946813 h 2400963"/>
                <a:gd name="connsiteX45" fmla="*/ 5641501 w 7563642"/>
                <a:gd name="connsiteY45" fmla="*/ 943587 h 2400963"/>
                <a:gd name="connsiteX46" fmla="*/ 5641502 w 7563642"/>
                <a:gd name="connsiteY46" fmla="*/ 1017769 h 2400963"/>
                <a:gd name="connsiteX47" fmla="*/ 5689202 w 7563642"/>
                <a:gd name="connsiteY47" fmla="*/ 1016695 h 2400963"/>
                <a:gd name="connsiteX48" fmla="*/ 5691712 w 7563642"/>
                <a:gd name="connsiteY48" fmla="*/ 1096252 h 2400963"/>
                <a:gd name="connsiteX49" fmla="*/ 7563642 w 7563642"/>
                <a:gd name="connsiteY49" fmla="*/ 1095096 h 2400963"/>
                <a:gd name="connsiteX50" fmla="*/ 6766560 w 7563642"/>
                <a:gd name="connsiteY50" fmla="*/ 2400963 h 2400963"/>
                <a:gd name="connsiteX51" fmla="*/ 0 w 7563642"/>
                <a:gd name="connsiteY51" fmla="*/ 2400963 h 2400963"/>
                <a:gd name="connsiteX52" fmla="*/ 0 w 7563642"/>
                <a:gd name="connsiteY52" fmla="*/ 635 h 2400963"/>
                <a:gd name="connsiteX0" fmla="*/ 6766560 w 7587743"/>
                <a:gd name="connsiteY0" fmla="*/ 2400963 h 2400963"/>
                <a:gd name="connsiteX1" fmla="*/ 0 w 7587743"/>
                <a:gd name="connsiteY1" fmla="*/ 2400963 h 2400963"/>
                <a:gd name="connsiteX2" fmla="*/ 0 w 7587743"/>
                <a:gd name="connsiteY2" fmla="*/ 635 h 2400963"/>
                <a:gd name="connsiteX3" fmla="*/ 114388 w 7587743"/>
                <a:gd name="connsiteY3" fmla="*/ 0 h 2400963"/>
                <a:gd name="connsiteX4" fmla="*/ 113724 w 7587743"/>
                <a:gd name="connsiteY4" fmla="*/ 30676 h 2400963"/>
                <a:gd name="connsiteX5" fmla="*/ 172794 w 7587743"/>
                <a:gd name="connsiteY5" fmla="*/ 31801 h 2400963"/>
                <a:gd name="connsiteX6" fmla="*/ 173311 w 7587743"/>
                <a:gd name="connsiteY6" fmla="*/ 62426 h 2400963"/>
                <a:gd name="connsiteX7" fmla="*/ 193727 w 7587743"/>
                <a:gd name="connsiteY7" fmla="*/ 63073 h 2400963"/>
                <a:gd name="connsiteX8" fmla="*/ 194132 w 7587743"/>
                <a:gd name="connsiteY8" fmla="*/ 107630 h 2400963"/>
                <a:gd name="connsiteX9" fmla="*/ 439756 w 7587743"/>
                <a:gd name="connsiteY9" fmla="*/ 103927 h 2400963"/>
                <a:gd name="connsiteX10" fmla="*/ 439755 w 7587743"/>
                <a:gd name="connsiteY10" fmla="*/ 140481 h 2400963"/>
                <a:gd name="connsiteX11" fmla="*/ 525112 w 7587743"/>
                <a:gd name="connsiteY11" fmla="*/ 141556 h 2400963"/>
                <a:gd name="connsiteX12" fmla="*/ 525112 w 7587743"/>
                <a:gd name="connsiteY12" fmla="*/ 184561 h 2400963"/>
                <a:gd name="connsiteX13" fmla="*/ 579087 w 7587743"/>
                <a:gd name="connsiteY13" fmla="*/ 184560 h 2400963"/>
                <a:gd name="connsiteX14" fmla="*/ 579089 w 7587743"/>
                <a:gd name="connsiteY14" fmla="*/ 214663 h 2400963"/>
                <a:gd name="connsiteX15" fmla="*/ 643105 w 7587743"/>
                <a:gd name="connsiteY15" fmla="*/ 215738 h 2400963"/>
                <a:gd name="connsiteX16" fmla="*/ 643105 w 7587743"/>
                <a:gd name="connsiteY16" fmla="*/ 254442 h 2400963"/>
                <a:gd name="connsiteX17" fmla="*/ 658168 w 7587743"/>
                <a:gd name="connsiteY17" fmla="*/ 255517 h 2400963"/>
                <a:gd name="connsiteX18" fmla="*/ 658168 w 7587743"/>
                <a:gd name="connsiteY18" fmla="*/ 294221 h 2400963"/>
                <a:gd name="connsiteX19" fmla="*/ 695826 w 7587743"/>
                <a:gd name="connsiteY19" fmla="*/ 294221 h 2400963"/>
                <a:gd name="connsiteX20" fmla="*/ 694570 w 7587743"/>
                <a:gd name="connsiteY20" fmla="*/ 337226 h 2400963"/>
                <a:gd name="connsiteX21" fmla="*/ 781182 w 7587743"/>
                <a:gd name="connsiteY21" fmla="*/ 338301 h 2400963"/>
                <a:gd name="connsiteX22" fmla="*/ 781183 w 7587743"/>
                <a:gd name="connsiteY22" fmla="*/ 377004 h 2400963"/>
                <a:gd name="connsiteX23" fmla="*/ 1066124 w 7587743"/>
                <a:gd name="connsiteY23" fmla="*/ 377005 h 2400963"/>
                <a:gd name="connsiteX24" fmla="*/ 1067379 w 7587743"/>
                <a:gd name="connsiteY24" fmla="*/ 417859 h 2400963"/>
                <a:gd name="connsiteX25" fmla="*/ 1279516 w 7587743"/>
                <a:gd name="connsiteY25" fmla="*/ 414634 h 2400963"/>
                <a:gd name="connsiteX26" fmla="*/ 1279516 w 7587743"/>
                <a:gd name="connsiteY26" fmla="*/ 456563 h 2400963"/>
                <a:gd name="connsiteX27" fmla="*/ 1604625 w 7587743"/>
                <a:gd name="connsiteY27" fmla="*/ 453338 h 2400963"/>
                <a:gd name="connsiteX28" fmla="*/ 1605880 w 7587743"/>
                <a:gd name="connsiteY28" fmla="*/ 500642 h 2400963"/>
                <a:gd name="connsiteX29" fmla="*/ 1823039 w 7587743"/>
                <a:gd name="connsiteY29" fmla="*/ 500642 h 2400963"/>
                <a:gd name="connsiteX30" fmla="*/ 1821783 w 7587743"/>
                <a:gd name="connsiteY30" fmla="*/ 546871 h 2400963"/>
                <a:gd name="connsiteX31" fmla="*/ 1988732 w 7587743"/>
                <a:gd name="connsiteY31" fmla="*/ 543647 h 2400963"/>
                <a:gd name="connsiteX32" fmla="*/ 1988731 w 7587743"/>
                <a:gd name="connsiteY32" fmla="*/ 588801 h 2400963"/>
                <a:gd name="connsiteX33" fmla="*/ 2130574 w 7587743"/>
                <a:gd name="connsiteY33" fmla="*/ 588801 h 2400963"/>
                <a:gd name="connsiteX34" fmla="*/ 2130574 w 7587743"/>
                <a:gd name="connsiteY34" fmla="*/ 638256 h 2400963"/>
                <a:gd name="connsiteX35" fmla="*/ 2341455 w 7587743"/>
                <a:gd name="connsiteY35" fmla="*/ 633955 h 2400963"/>
                <a:gd name="connsiteX36" fmla="*/ 2341456 w 7587743"/>
                <a:gd name="connsiteY36" fmla="*/ 683411 h 2400963"/>
                <a:gd name="connsiteX37" fmla="*/ 2381624 w 7587743"/>
                <a:gd name="connsiteY37" fmla="*/ 683411 h 2400963"/>
                <a:gd name="connsiteX38" fmla="*/ 2382879 w 7587743"/>
                <a:gd name="connsiteY38" fmla="*/ 731791 h 2400963"/>
                <a:gd name="connsiteX39" fmla="*/ 2595015 w 7587743"/>
                <a:gd name="connsiteY39" fmla="*/ 729640 h 2400963"/>
                <a:gd name="connsiteX40" fmla="*/ 2597526 w 7587743"/>
                <a:gd name="connsiteY40" fmla="*/ 782320 h 2400963"/>
                <a:gd name="connsiteX41" fmla="*/ 2793345 w 7587743"/>
                <a:gd name="connsiteY41" fmla="*/ 778020 h 2400963"/>
                <a:gd name="connsiteX42" fmla="*/ 2793345 w 7587743"/>
                <a:gd name="connsiteY42" fmla="*/ 826400 h 2400963"/>
                <a:gd name="connsiteX43" fmla="*/ 4078718 w 7587743"/>
                <a:gd name="connsiteY43" fmla="*/ 828551 h 2400963"/>
                <a:gd name="connsiteX44" fmla="*/ 4078719 w 7587743"/>
                <a:gd name="connsiteY44" fmla="*/ 881231 h 2400963"/>
                <a:gd name="connsiteX45" fmla="*/ 5362837 w 7587743"/>
                <a:gd name="connsiteY45" fmla="*/ 876930 h 2400963"/>
                <a:gd name="connsiteX46" fmla="*/ 5362837 w 7587743"/>
                <a:gd name="connsiteY46" fmla="*/ 946813 h 2400963"/>
                <a:gd name="connsiteX47" fmla="*/ 5641501 w 7587743"/>
                <a:gd name="connsiteY47" fmla="*/ 943587 h 2400963"/>
                <a:gd name="connsiteX48" fmla="*/ 5641502 w 7587743"/>
                <a:gd name="connsiteY48" fmla="*/ 1017769 h 2400963"/>
                <a:gd name="connsiteX49" fmla="*/ 5689202 w 7587743"/>
                <a:gd name="connsiteY49" fmla="*/ 1016695 h 2400963"/>
                <a:gd name="connsiteX50" fmla="*/ 5691712 w 7587743"/>
                <a:gd name="connsiteY50" fmla="*/ 1096252 h 2400963"/>
                <a:gd name="connsiteX51" fmla="*/ 7587743 w 7587743"/>
                <a:gd name="connsiteY51" fmla="*/ 1115738 h 2400963"/>
                <a:gd name="connsiteX0" fmla="*/ 6766560 w 7587743"/>
                <a:gd name="connsiteY0" fmla="*/ 2400963 h 2400963"/>
                <a:gd name="connsiteX1" fmla="*/ 0 w 7587743"/>
                <a:gd name="connsiteY1" fmla="*/ 2400963 h 2400963"/>
                <a:gd name="connsiteX2" fmla="*/ 0 w 7587743"/>
                <a:gd name="connsiteY2" fmla="*/ 635 h 2400963"/>
                <a:gd name="connsiteX3" fmla="*/ 114388 w 7587743"/>
                <a:gd name="connsiteY3" fmla="*/ 0 h 2400963"/>
                <a:gd name="connsiteX4" fmla="*/ 113724 w 7587743"/>
                <a:gd name="connsiteY4" fmla="*/ 30676 h 2400963"/>
                <a:gd name="connsiteX5" fmla="*/ 172794 w 7587743"/>
                <a:gd name="connsiteY5" fmla="*/ 31801 h 2400963"/>
                <a:gd name="connsiteX6" fmla="*/ 173311 w 7587743"/>
                <a:gd name="connsiteY6" fmla="*/ 62426 h 2400963"/>
                <a:gd name="connsiteX7" fmla="*/ 193727 w 7587743"/>
                <a:gd name="connsiteY7" fmla="*/ 63073 h 2400963"/>
                <a:gd name="connsiteX8" fmla="*/ 194132 w 7587743"/>
                <a:gd name="connsiteY8" fmla="*/ 107630 h 2400963"/>
                <a:gd name="connsiteX9" fmla="*/ 439756 w 7587743"/>
                <a:gd name="connsiteY9" fmla="*/ 103927 h 2400963"/>
                <a:gd name="connsiteX10" fmla="*/ 439755 w 7587743"/>
                <a:gd name="connsiteY10" fmla="*/ 140481 h 2400963"/>
                <a:gd name="connsiteX11" fmla="*/ 525112 w 7587743"/>
                <a:gd name="connsiteY11" fmla="*/ 141556 h 2400963"/>
                <a:gd name="connsiteX12" fmla="*/ 525112 w 7587743"/>
                <a:gd name="connsiteY12" fmla="*/ 184561 h 2400963"/>
                <a:gd name="connsiteX13" fmla="*/ 579087 w 7587743"/>
                <a:gd name="connsiteY13" fmla="*/ 184560 h 2400963"/>
                <a:gd name="connsiteX14" fmla="*/ 579089 w 7587743"/>
                <a:gd name="connsiteY14" fmla="*/ 214663 h 2400963"/>
                <a:gd name="connsiteX15" fmla="*/ 643105 w 7587743"/>
                <a:gd name="connsiteY15" fmla="*/ 215738 h 2400963"/>
                <a:gd name="connsiteX16" fmla="*/ 643105 w 7587743"/>
                <a:gd name="connsiteY16" fmla="*/ 254442 h 2400963"/>
                <a:gd name="connsiteX17" fmla="*/ 658168 w 7587743"/>
                <a:gd name="connsiteY17" fmla="*/ 255517 h 2400963"/>
                <a:gd name="connsiteX18" fmla="*/ 658168 w 7587743"/>
                <a:gd name="connsiteY18" fmla="*/ 294221 h 2400963"/>
                <a:gd name="connsiteX19" fmla="*/ 695826 w 7587743"/>
                <a:gd name="connsiteY19" fmla="*/ 294221 h 2400963"/>
                <a:gd name="connsiteX20" fmla="*/ 694570 w 7587743"/>
                <a:gd name="connsiteY20" fmla="*/ 337226 h 2400963"/>
                <a:gd name="connsiteX21" fmla="*/ 781182 w 7587743"/>
                <a:gd name="connsiteY21" fmla="*/ 338301 h 2400963"/>
                <a:gd name="connsiteX22" fmla="*/ 781183 w 7587743"/>
                <a:gd name="connsiteY22" fmla="*/ 377004 h 2400963"/>
                <a:gd name="connsiteX23" fmla="*/ 1066124 w 7587743"/>
                <a:gd name="connsiteY23" fmla="*/ 377005 h 2400963"/>
                <a:gd name="connsiteX24" fmla="*/ 1067379 w 7587743"/>
                <a:gd name="connsiteY24" fmla="*/ 417859 h 2400963"/>
                <a:gd name="connsiteX25" fmla="*/ 1279516 w 7587743"/>
                <a:gd name="connsiteY25" fmla="*/ 414634 h 2400963"/>
                <a:gd name="connsiteX26" fmla="*/ 1279516 w 7587743"/>
                <a:gd name="connsiteY26" fmla="*/ 456563 h 2400963"/>
                <a:gd name="connsiteX27" fmla="*/ 1604625 w 7587743"/>
                <a:gd name="connsiteY27" fmla="*/ 453338 h 2400963"/>
                <a:gd name="connsiteX28" fmla="*/ 1605880 w 7587743"/>
                <a:gd name="connsiteY28" fmla="*/ 500642 h 2400963"/>
                <a:gd name="connsiteX29" fmla="*/ 1823039 w 7587743"/>
                <a:gd name="connsiteY29" fmla="*/ 500642 h 2400963"/>
                <a:gd name="connsiteX30" fmla="*/ 1821783 w 7587743"/>
                <a:gd name="connsiteY30" fmla="*/ 546871 h 2400963"/>
                <a:gd name="connsiteX31" fmla="*/ 1988732 w 7587743"/>
                <a:gd name="connsiteY31" fmla="*/ 543647 h 2400963"/>
                <a:gd name="connsiteX32" fmla="*/ 1988731 w 7587743"/>
                <a:gd name="connsiteY32" fmla="*/ 588801 h 2400963"/>
                <a:gd name="connsiteX33" fmla="*/ 2130574 w 7587743"/>
                <a:gd name="connsiteY33" fmla="*/ 588801 h 2400963"/>
                <a:gd name="connsiteX34" fmla="*/ 2130574 w 7587743"/>
                <a:gd name="connsiteY34" fmla="*/ 638256 h 2400963"/>
                <a:gd name="connsiteX35" fmla="*/ 2341455 w 7587743"/>
                <a:gd name="connsiteY35" fmla="*/ 633955 h 2400963"/>
                <a:gd name="connsiteX36" fmla="*/ 2341456 w 7587743"/>
                <a:gd name="connsiteY36" fmla="*/ 683411 h 2400963"/>
                <a:gd name="connsiteX37" fmla="*/ 2381624 w 7587743"/>
                <a:gd name="connsiteY37" fmla="*/ 683411 h 2400963"/>
                <a:gd name="connsiteX38" fmla="*/ 2382879 w 7587743"/>
                <a:gd name="connsiteY38" fmla="*/ 731791 h 2400963"/>
                <a:gd name="connsiteX39" fmla="*/ 2595015 w 7587743"/>
                <a:gd name="connsiteY39" fmla="*/ 729640 h 2400963"/>
                <a:gd name="connsiteX40" fmla="*/ 2597526 w 7587743"/>
                <a:gd name="connsiteY40" fmla="*/ 782320 h 2400963"/>
                <a:gd name="connsiteX41" fmla="*/ 2793345 w 7587743"/>
                <a:gd name="connsiteY41" fmla="*/ 778020 h 2400963"/>
                <a:gd name="connsiteX42" fmla="*/ 2793345 w 7587743"/>
                <a:gd name="connsiteY42" fmla="*/ 826400 h 2400963"/>
                <a:gd name="connsiteX43" fmla="*/ 4078718 w 7587743"/>
                <a:gd name="connsiteY43" fmla="*/ 828551 h 2400963"/>
                <a:gd name="connsiteX44" fmla="*/ 4078719 w 7587743"/>
                <a:gd name="connsiteY44" fmla="*/ 881231 h 2400963"/>
                <a:gd name="connsiteX45" fmla="*/ 5362837 w 7587743"/>
                <a:gd name="connsiteY45" fmla="*/ 876930 h 2400963"/>
                <a:gd name="connsiteX46" fmla="*/ 5362837 w 7587743"/>
                <a:gd name="connsiteY46" fmla="*/ 946813 h 2400963"/>
                <a:gd name="connsiteX47" fmla="*/ 5641501 w 7587743"/>
                <a:gd name="connsiteY47" fmla="*/ 943587 h 2400963"/>
                <a:gd name="connsiteX48" fmla="*/ 5641502 w 7587743"/>
                <a:gd name="connsiteY48" fmla="*/ 1017769 h 2400963"/>
                <a:gd name="connsiteX49" fmla="*/ 5689202 w 7587743"/>
                <a:gd name="connsiteY49" fmla="*/ 1016695 h 2400963"/>
                <a:gd name="connsiteX50" fmla="*/ 5691712 w 7587743"/>
                <a:gd name="connsiteY50" fmla="*/ 1096252 h 2400963"/>
                <a:gd name="connsiteX51" fmla="*/ 7587743 w 7587743"/>
                <a:gd name="connsiteY51" fmla="*/ 1115738 h 2400963"/>
                <a:gd name="connsiteX52" fmla="*/ 6766560 w 7587743"/>
                <a:gd name="connsiteY52" fmla="*/ 2400963 h 2400963"/>
                <a:gd name="connsiteX0" fmla="*/ 6766560 w 7560127"/>
                <a:gd name="connsiteY0" fmla="*/ 2400963 h 2400963"/>
                <a:gd name="connsiteX1" fmla="*/ 0 w 7560127"/>
                <a:gd name="connsiteY1" fmla="*/ 2400963 h 2400963"/>
                <a:gd name="connsiteX2" fmla="*/ 0 w 7560127"/>
                <a:gd name="connsiteY2" fmla="*/ 635 h 2400963"/>
                <a:gd name="connsiteX3" fmla="*/ 114388 w 7560127"/>
                <a:gd name="connsiteY3" fmla="*/ 0 h 2400963"/>
                <a:gd name="connsiteX4" fmla="*/ 113724 w 7560127"/>
                <a:gd name="connsiteY4" fmla="*/ 30676 h 2400963"/>
                <a:gd name="connsiteX5" fmla="*/ 172794 w 7560127"/>
                <a:gd name="connsiteY5" fmla="*/ 31801 h 2400963"/>
                <a:gd name="connsiteX6" fmla="*/ 173311 w 7560127"/>
                <a:gd name="connsiteY6" fmla="*/ 62426 h 2400963"/>
                <a:gd name="connsiteX7" fmla="*/ 193727 w 7560127"/>
                <a:gd name="connsiteY7" fmla="*/ 63073 h 2400963"/>
                <a:gd name="connsiteX8" fmla="*/ 194132 w 7560127"/>
                <a:gd name="connsiteY8" fmla="*/ 107630 h 2400963"/>
                <a:gd name="connsiteX9" fmla="*/ 439756 w 7560127"/>
                <a:gd name="connsiteY9" fmla="*/ 103927 h 2400963"/>
                <a:gd name="connsiteX10" fmla="*/ 439755 w 7560127"/>
                <a:gd name="connsiteY10" fmla="*/ 140481 h 2400963"/>
                <a:gd name="connsiteX11" fmla="*/ 525112 w 7560127"/>
                <a:gd name="connsiteY11" fmla="*/ 141556 h 2400963"/>
                <a:gd name="connsiteX12" fmla="*/ 525112 w 7560127"/>
                <a:gd name="connsiteY12" fmla="*/ 184561 h 2400963"/>
                <a:gd name="connsiteX13" fmla="*/ 579087 w 7560127"/>
                <a:gd name="connsiteY13" fmla="*/ 184560 h 2400963"/>
                <a:gd name="connsiteX14" fmla="*/ 579089 w 7560127"/>
                <a:gd name="connsiteY14" fmla="*/ 214663 h 2400963"/>
                <a:gd name="connsiteX15" fmla="*/ 643105 w 7560127"/>
                <a:gd name="connsiteY15" fmla="*/ 215738 h 2400963"/>
                <a:gd name="connsiteX16" fmla="*/ 643105 w 7560127"/>
                <a:gd name="connsiteY16" fmla="*/ 254442 h 2400963"/>
                <a:gd name="connsiteX17" fmla="*/ 658168 w 7560127"/>
                <a:gd name="connsiteY17" fmla="*/ 255517 h 2400963"/>
                <a:gd name="connsiteX18" fmla="*/ 658168 w 7560127"/>
                <a:gd name="connsiteY18" fmla="*/ 294221 h 2400963"/>
                <a:gd name="connsiteX19" fmla="*/ 695826 w 7560127"/>
                <a:gd name="connsiteY19" fmla="*/ 294221 h 2400963"/>
                <a:gd name="connsiteX20" fmla="*/ 694570 w 7560127"/>
                <a:gd name="connsiteY20" fmla="*/ 337226 h 2400963"/>
                <a:gd name="connsiteX21" fmla="*/ 781182 w 7560127"/>
                <a:gd name="connsiteY21" fmla="*/ 338301 h 2400963"/>
                <a:gd name="connsiteX22" fmla="*/ 781183 w 7560127"/>
                <a:gd name="connsiteY22" fmla="*/ 377004 h 2400963"/>
                <a:gd name="connsiteX23" fmla="*/ 1066124 w 7560127"/>
                <a:gd name="connsiteY23" fmla="*/ 377005 h 2400963"/>
                <a:gd name="connsiteX24" fmla="*/ 1067379 w 7560127"/>
                <a:gd name="connsiteY24" fmla="*/ 417859 h 2400963"/>
                <a:gd name="connsiteX25" fmla="*/ 1279516 w 7560127"/>
                <a:gd name="connsiteY25" fmla="*/ 414634 h 2400963"/>
                <a:gd name="connsiteX26" fmla="*/ 1279516 w 7560127"/>
                <a:gd name="connsiteY26" fmla="*/ 456563 h 2400963"/>
                <a:gd name="connsiteX27" fmla="*/ 1604625 w 7560127"/>
                <a:gd name="connsiteY27" fmla="*/ 453338 h 2400963"/>
                <a:gd name="connsiteX28" fmla="*/ 1605880 w 7560127"/>
                <a:gd name="connsiteY28" fmla="*/ 500642 h 2400963"/>
                <a:gd name="connsiteX29" fmla="*/ 1823039 w 7560127"/>
                <a:gd name="connsiteY29" fmla="*/ 500642 h 2400963"/>
                <a:gd name="connsiteX30" fmla="*/ 1821783 w 7560127"/>
                <a:gd name="connsiteY30" fmla="*/ 546871 h 2400963"/>
                <a:gd name="connsiteX31" fmla="*/ 1988732 w 7560127"/>
                <a:gd name="connsiteY31" fmla="*/ 543647 h 2400963"/>
                <a:gd name="connsiteX32" fmla="*/ 1988731 w 7560127"/>
                <a:gd name="connsiteY32" fmla="*/ 588801 h 2400963"/>
                <a:gd name="connsiteX33" fmla="*/ 2130574 w 7560127"/>
                <a:gd name="connsiteY33" fmla="*/ 588801 h 2400963"/>
                <a:gd name="connsiteX34" fmla="*/ 2130574 w 7560127"/>
                <a:gd name="connsiteY34" fmla="*/ 638256 h 2400963"/>
                <a:gd name="connsiteX35" fmla="*/ 2341455 w 7560127"/>
                <a:gd name="connsiteY35" fmla="*/ 633955 h 2400963"/>
                <a:gd name="connsiteX36" fmla="*/ 2341456 w 7560127"/>
                <a:gd name="connsiteY36" fmla="*/ 683411 h 2400963"/>
                <a:gd name="connsiteX37" fmla="*/ 2381624 w 7560127"/>
                <a:gd name="connsiteY37" fmla="*/ 683411 h 2400963"/>
                <a:gd name="connsiteX38" fmla="*/ 2382879 w 7560127"/>
                <a:gd name="connsiteY38" fmla="*/ 731791 h 2400963"/>
                <a:gd name="connsiteX39" fmla="*/ 2595015 w 7560127"/>
                <a:gd name="connsiteY39" fmla="*/ 729640 h 2400963"/>
                <a:gd name="connsiteX40" fmla="*/ 2597526 w 7560127"/>
                <a:gd name="connsiteY40" fmla="*/ 782320 h 2400963"/>
                <a:gd name="connsiteX41" fmla="*/ 2793345 w 7560127"/>
                <a:gd name="connsiteY41" fmla="*/ 778020 h 2400963"/>
                <a:gd name="connsiteX42" fmla="*/ 2793345 w 7560127"/>
                <a:gd name="connsiteY42" fmla="*/ 826400 h 2400963"/>
                <a:gd name="connsiteX43" fmla="*/ 4078718 w 7560127"/>
                <a:gd name="connsiteY43" fmla="*/ 828551 h 2400963"/>
                <a:gd name="connsiteX44" fmla="*/ 4078719 w 7560127"/>
                <a:gd name="connsiteY44" fmla="*/ 881231 h 2400963"/>
                <a:gd name="connsiteX45" fmla="*/ 5362837 w 7560127"/>
                <a:gd name="connsiteY45" fmla="*/ 876930 h 2400963"/>
                <a:gd name="connsiteX46" fmla="*/ 5362837 w 7560127"/>
                <a:gd name="connsiteY46" fmla="*/ 946813 h 2400963"/>
                <a:gd name="connsiteX47" fmla="*/ 5641501 w 7560127"/>
                <a:gd name="connsiteY47" fmla="*/ 943587 h 2400963"/>
                <a:gd name="connsiteX48" fmla="*/ 5641502 w 7560127"/>
                <a:gd name="connsiteY48" fmla="*/ 1017769 h 2400963"/>
                <a:gd name="connsiteX49" fmla="*/ 5689202 w 7560127"/>
                <a:gd name="connsiteY49" fmla="*/ 1016695 h 2400963"/>
                <a:gd name="connsiteX50" fmla="*/ 5691712 w 7560127"/>
                <a:gd name="connsiteY50" fmla="*/ 1096252 h 2400963"/>
                <a:gd name="connsiteX51" fmla="*/ 7560127 w 7560127"/>
                <a:gd name="connsiteY51" fmla="*/ 1092086 h 2400963"/>
                <a:gd name="connsiteX52" fmla="*/ 6766560 w 7560127"/>
                <a:gd name="connsiteY52" fmla="*/ 2400963 h 2400963"/>
                <a:gd name="connsiteX0" fmla="*/ 6766560 w 7584228"/>
                <a:gd name="connsiteY0" fmla="*/ 2400963 h 2400963"/>
                <a:gd name="connsiteX1" fmla="*/ 0 w 7584228"/>
                <a:gd name="connsiteY1" fmla="*/ 2400963 h 2400963"/>
                <a:gd name="connsiteX2" fmla="*/ 0 w 7584228"/>
                <a:gd name="connsiteY2" fmla="*/ 635 h 2400963"/>
                <a:gd name="connsiteX3" fmla="*/ 114388 w 7584228"/>
                <a:gd name="connsiteY3" fmla="*/ 0 h 2400963"/>
                <a:gd name="connsiteX4" fmla="*/ 113724 w 7584228"/>
                <a:gd name="connsiteY4" fmla="*/ 30676 h 2400963"/>
                <a:gd name="connsiteX5" fmla="*/ 172794 w 7584228"/>
                <a:gd name="connsiteY5" fmla="*/ 31801 h 2400963"/>
                <a:gd name="connsiteX6" fmla="*/ 173311 w 7584228"/>
                <a:gd name="connsiteY6" fmla="*/ 62426 h 2400963"/>
                <a:gd name="connsiteX7" fmla="*/ 193727 w 7584228"/>
                <a:gd name="connsiteY7" fmla="*/ 63073 h 2400963"/>
                <a:gd name="connsiteX8" fmla="*/ 194132 w 7584228"/>
                <a:gd name="connsiteY8" fmla="*/ 107630 h 2400963"/>
                <a:gd name="connsiteX9" fmla="*/ 439756 w 7584228"/>
                <a:gd name="connsiteY9" fmla="*/ 103927 h 2400963"/>
                <a:gd name="connsiteX10" fmla="*/ 439755 w 7584228"/>
                <a:gd name="connsiteY10" fmla="*/ 140481 h 2400963"/>
                <a:gd name="connsiteX11" fmla="*/ 525112 w 7584228"/>
                <a:gd name="connsiteY11" fmla="*/ 141556 h 2400963"/>
                <a:gd name="connsiteX12" fmla="*/ 525112 w 7584228"/>
                <a:gd name="connsiteY12" fmla="*/ 184561 h 2400963"/>
                <a:gd name="connsiteX13" fmla="*/ 579087 w 7584228"/>
                <a:gd name="connsiteY13" fmla="*/ 184560 h 2400963"/>
                <a:gd name="connsiteX14" fmla="*/ 579089 w 7584228"/>
                <a:gd name="connsiteY14" fmla="*/ 214663 h 2400963"/>
                <a:gd name="connsiteX15" fmla="*/ 643105 w 7584228"/>
                <a:gd name="connsiteY15" fmla="*/ 215738 h 2400963"/>
                <a:gd name="connsiteX16" fmla="*/ 643105 w 7584228"/>
                <a:gd name="connsiteY16" fmla="*/ 254442 h 2400963"/>
                <a:gd name="connsiteX17" fmla="*/ 658168 w 7584228"/>
                <a:gd name="connsiteY17" fmla="*/ 255517 h 2400963"/>
                <a:gd name="connsiteX18" fmla="*/ 658168 w 7584228"/>
                <a:gd name="connsiteY18" fmla="*/ 294221 h 2400963"/>
                <a:gd name="connsiteX19" fmla="*/ 695826 w 7584228"/>
                <a:gd name="connsiteY19" fmla="*/ 294221 h 2400963"/>
                <a:gd name="connsiteX20" fmla="*/ 694570 w 7584228"/>
                <a:gd name="connsiteY20" fmla="*/ 337226 h 2400963"/>
                <a:gd name="connsiteX21" fmla="*/ 781182 w 7584228"/>
                <a:gd name="connsiteY21" fmla="*/ 338301 h 2400963"/>
                <a:gd name="connsiteX22" fmla="*/ 781183 w 7584228"/>
                <a:gd name="connsiteY22" fmla="*/ 377004 h 2400963"/>
                <a:gd name="connsiteX23" fmla="*/ 1066124 w 7584228"/>
                <a:gd name="connsiteY23" fmla="*/ 377005 h 2400963"/>
                <a:gd name="connsiteX24" fmla="*/ 1067379 w 7584228"/>
                <a:gd name="connsiteY24" fmla="*/ 417859 h 2400963"/>
                <a:gd name="connsiteX25" fmla="*/ 1279516 w 7584228"/>
                <a:gd name="connsiteY25" fmla="*/ 414634 h 2400963"/>
                <a:gd name="connsiteX26" fmla="*/ 1279516 w 7584228"/>
                <a:gd name="connsiteY26" fmla="*/ 456563 h 2400963"/>
                <a:gd name="connsiteX27" fmla="*/ 1604625 w 7584228"/>
                <a:gd name="connsiteY27" fmla="*/ 453338 h 2400963"/>
                <a:gd name="connsiteX28" fmla="*/ 1605880 w 7584228"/>
                <a:gd name="connsiteY28" fmla="*/ 500642 h 2400963"/>
                <a:gd name="connsiteX29" fmla="*/ 1823039 w 7584228"/>
                <a:gd name="connsiteY29" fmla="*/ 500642 h 2400963"/>
                <a:gd name="connsiteX30" fmla="*/ 1821783 w 7584228"/>
                <a:gd name="connsiteY30" fmla="*/ 546871 h 2400963"/>
                <a:gd name="connsiteX31" fmla="*/ 1988732 w 7584228"/>
                <a:gd name="connsiteY31" fmla="*/ 543647 h 2400963"/>
                <a:gd name="connsiteX32" fmla="*/ 1988731 w 7584228"/>
                <a:gd name="connsiteY32" fmla="*/ 588801 h 2400963"/>
                <a:gd name="connsiteX33" fmla="*/ 2130574 w 7584228"/>
                <a:gd name="connsiteY33" fmla="*/ 588801 h 2400963"/>
                <a:gd name="connsiteX34" fmla="*/ 2130574 w 7584228"/>
                <a:gd name="connsiteY34" fmla="*/ 638256 h 2400963"/>
                <a:gd name="connsiteX35" fmla="*/ 2341455 w 7584228"/>
                <a:gd name="connsiteY35" fmla="*/ 633955 h 2400963"/>
                <a:gd name="connsiteX36" fmla="*/ 2341456 w 7584228"/>
                <a:gd name="connsiteY36" fmla="*/ 683411 h 2400963"/>
                <a:gd name="connsiteX37" fmla="*/ 2381624 w 7584228"/>
                <a:gd name="connsiteY37" fmla="*/ 683411 h 2400963"/>
                <a:gd name="connsiteX38" fmla="*/ 2382879 w 7584228"/>
                <a:gd name="connsiteY38" fmla="*/ 731791 h 2400963"/>
                <a:gd name="connsiteX39" fmla="*/ 2595015 w 7584228"/>
                <a:gd name="connsiteY39" fmla="*/ 729640 h 2400963"/>
                <a:gd name="connsiteX40" fmla="*/ 2597526 w 7584228"/>
                <a:gd name="connsiteY40" fmla="*/ 782320 h 2400963"/>
                <a:gd name="connsiteX41" fmla="*/ 2793345 w 7584228"/>
                <a:gd name="connsiteY41" fmla="*/ 778020 h 2400963"/>
                <a:gd name="connsiteX42" fmla="*/ 2793345 w 7584228"/>
                <a:gd name="connsiteY42" fmla="*/ 826400 h 2400963"/>
                <a:gd name="connsiteX43" fmla="*/ 4078718 w 7584228"/>
                <a:gd name="connsiteY43" fmla="*/ 828551 h 2400963"/>
                <a:gd name="connsiteX44" fmla="*/ 4078719 w 7584228"/>
                <a:gd name="connsiteY44" fmla="*/ 881231 h 2400963"/>
                <a:gd name="connsiteX45" fmla="*/ 5362837 w 7584228"/>
                <a:gd name="connsiteY45" fmla="*/ 876930 h 2400963"/>
                <a:gd name="connsiteX46" fmla="*/ 5362837 w 7584228"/>
                <a:gd name="connsiteY46" fmla="*/ 946813 h 2400963"/>
                <a:gd name="connsiteX47" fmla="*/ 5641501 w 7584228"/>
                <a:gd name="connsiteY47" fmla="*/ 943587 h 2400963"/>
                <a:gd name="connsiteX48" fmla="*/ 5641502 w 7584228"/>
                <a:gd name="connsiteY48" fmla="*/ 1017769 h 2400963"/>
                <a:gd name="connsiteX49" fmla="*/ 5689202 w 7584228"/>
                <a:gd name="connsiteY49" fmla="*/ 1016695 h 2400963"/>
                <a:gd name="connsiteX50" fmla="*/ 5691712 w 7584228"/>
                <a:gd name="connsiteY50" fmla="*/ 1096252 h 2400963"/>
                <a:gd name="connsiteX51" fmla="*/ 7584228 w 7584228"/>
                <a:gd name="connsiteY51" fmla="*/ 1112728 h 2400963"/>
                <a:gd name="connsiteX0" fmla="*/ 6766560 w 7561633"/>
                <a:gd name="connsiteY0" fmla="*/ 2400963 h 2400963"/>
                <a:gd name="connsiteX1" fmla="*/ 0 w 7561633"/>
                <a:gd name="connsiteY1" fmla="*/ 2400963 h 2400963"/>
                <a:gd name="connsiteX2" fmla="*/ 0 w 7561633"/>
                <a:gd name="connsiteY2" fmla="*/ 635 h 2400963"/>
                <a:gd name="connsiteX3" fmla="*/ 114388 w 7561633"/>
                <a:gd name="connsiteY3" fmla="*/ 0 h 2400963"/>
                <a:gd name="connsiteX4" fmla="*/ 113724 w 7561633"/>
                <a:gd name="connsiteY4" fmla="*/ 30676 h 2400963"/>
                <a:gd name="connsiteX5" fmla="*/ 172794 w 7561633"/>
                <a:gd name="connsiteY5" fmla="*/ 31801 h 2400963"/>
                <a:gd name="connsiteX6" fmla="*/ 173311 w 7561633"/>
                <a:gd name="connsiteY6" fmla="*/ 62426 h 2400963"/>
                <a:gd name="connsiteX7" fmla="*/ 193727 w 7561633"/>
                <a:gd name="connsiteY7" fmla="*/ 63073 h 2400963"/>
                <a:gd name="connsiteX8" fmla="*/ 194132 w 7561633"/>
                <a:gd name="connsiteY8" fmla="*/ 107630 h 2400963"/>
                <a:gd name="connsiteX9" fmla="*/ 439756 w 7561633"/>
                <a:gd name="connsiteY9" fmla="*/ 103927 h 2400963"/>
                <a:gd name="connsiteX10" fmla="*/ 439755 w 7561633"/>
                <a:gd name="connsiteY10" fmla="*/ 140481 h 2400963"/>
                <a:gd name="connsiteX11" fmla="*/ 525112 w 7561633"/>
                <a:gd name="connsiteY11" fmla="*/ 141556 h 2400963"/>
                <a:gd name="connsiteX12" fmla="*/ 525112 w 7561633"/>
                <a:gd name="connsiteY12" fmla="*/ 184561 h 2400963"/>
                <a:gd name="connsiteX13" fmla="*/ 579087 w 7561633"/>
                <a:gd name="connsiteY13" fmla="*/ 184560 h 2400963"/>
                <a:gd name="connsiteX14" fmla="*/ 579089 w 7561633"/>
                <a:gd name="connsiteY14" fmla="*/ 214663 h 2400963"/>
                <a:gd name="connsiteX15" fmla="*/ 643105 w 7561633"/>
                <a:gd name="connsiteY15" fmla="*/ 215738 h 2400963"/>
                <a:gd name="connsiteX16" fmla="*/ 643105 w 7561633"/>
                <a:gd name="connsiteY16" fmla="*/ 254442 h 2400963"/>
                <a:gd name="connsiteX17" fmla="*/ 658168 w 7561633"/>
                <a:gd name="connsiteY17" fmla="*/ 255517 h 2400963"/>
                <a:gd name="connsiteX18" fmla="*/ 658168 w 7561633"/>
                <a:gd name="connsiteY18" fmla="*/ 294221 h 2400963"/>
                <a:gd name="connsiteX19" fmla="*/ 695826 w 7561633"/>
                <a:gd name="connsiteY19" fmla="*/ 294221 h 2400963"/>
                <a:gd name="connsiteX20" fmla="*/ 694570 w 7561633"/>
                <a:gd name="connsiteY20" fmla="*/ 337226 h 2400963"/>
                <a:gd name="connsiteX21" fmla="*/ 781182 w 7561633"/>
                <a:gd name="connsiteY21" fmla="*/ 338301 h 2400963"/>
                <a:gd name="connsiteX22" fmla="*/ 781183 w 7561633"/>
                <a:gd name="connsiteY22" fmla="*/ 377004 h 2400963"/>
                <a:gd name="connsiteX23" fmla="*/ 1066124 w 7561633"/>
                <a:gd name="connsiteY23" fmla="*/ 377005 h 2400963"/>
                <a:gd name="connsiteX24" fmla="*/ 1067379 w 7561633"/>
                <a:gd name="connsiteY24" fmla="*/ 417859 h 2400963"/>
                <a:gd name="connsiteX25" fmla="*/ 1279516 w 7561633"/>
                <a:gd name="connsiteY25" fmla="*/ 414634 h 2400963"/>
                <a:gd name="connsiteX26" fmla="*/ 1279516 w 7561633"/>
                <a:gd name="connsiteY26" fmla="*/ 456563 h 2400963"/>
                <a:gd name="connsiteX27" fmla="*/ 1604625 w 7561633"/>
                <a:gd name="connsiteY27" fmla="*/ 453338 h 2400963"/>
                <a:gd name="connsiteX28" fmla="*/ 1605880 w 7561633"/>
                <a:gd name="connsiteY28" fmla="*/ 500642 h 2400963"/>
                <a:gd name="connsiteX29" fmla="*/ 1823039 w 7561633"/>
                <a:gd name="connsiteY29" fmla="*/ 500642 h 2400963"/>
                <a:gd name="connsiteX30" fmla="*/ 1821783 w 7561633"/>
                <a:gd name="connsiteY30" fmla="*/ 546871 h 2400963"/>
                <a:gd name="connsiteX31" fmla="*/ 1988732 w 7561633"/>
                <a:gd name="connsiteY31" fmla="*/ 543647 h 2400963"/>
                <a:gd name="connsiteX32" fmla="*/ 1988731 w 7561633"/>
                <a:gd name="connsiteY32" fmla="*/ 588801 h 2400963"/>
                <a:gd name="connsiteX33" fmla="*/ 2130574 w 7561633"/>
                <a:gd name="connsiteY33" fmla="*/ 588801 h 2400963"/>
                <a:gd name="connsiteX34" fmla="*/ 2130574 w 7561633"/>
                <a:gd name="connsiteY34" fmla="*/ 638256 h 2400963"/>
                <a:gd name="connsiteX35" fmla="*/ 2341455 w 7561633"/>
                <a:gd name="connsiteY35" fmla="*/ 633955 h 2400963"/>
                <a:gd name="connsiteX36" fmla="*/ 2341456 w 7561633"/>
                <a:gd name="connsiteY36" fmla="*/ 683411 h 2400963"/>
                <a:gd name="connsiteX37" fmla="*/ 2381624 w 7561633"/>
                <a:gd name="connsiteY37" fmla="*/ 683411 h 2400963"/>
                <a:gd name="connsiteX38" fmla="*/ 2382879 w 7561633"/>
                <a:gd name="connsiteY38" fmla="*/ 731791 h 2400963"/>
                <a:gd name="connsiteX39" fmla="*/ 2595015 w 7561633"/>
                <a:gd name="connsiteY39" fmla="*/ 729640 h 2400963"/>
                <a:gd name="connsiteX40" fmla="*/ 2597526 w 7561633"/>
                <a:gd name="connsiteY40" fmla="*/ 782320 h 2400963"/>
                <a:gd name="connsiteX41" fmla="*/ 2793345 w 7561633"/>
                <a:gd name="connsiteY41" fmla="*/ 778020 h 2400963"/>
                <a:gd name="connsiteX42" fmla="*/ 2793345 w 7561633"/>
                <a:gd name="connsiteY42" fmla="*/ 826400 h 2400963"/>
                <a:gd name="connsiteX43" fmla="*/ 4078718 w 7561633"/>
                <a:gd name="connsiteY43" fmla="*/ 828551 h 2400963"/>
                <a:gd name="connsiteX44" fmla="*/ 4078719 w 7561633"/>
                <a:gd name="connsiteY44" fmla="*/ 881231 h 2400963"/>
                <a:gd name="connsiteX45" fmla="*/ 5362837 w 7561633"/>
                <a:gd name="connsiteY45" fmla="*/ 876930 h 2400963"/>
                <a:gd name="connsiteX46" fmla="*/ 5362837 w 7561633"/>
                <a:gd name="connsiteY46" fmla="*/ 946813 h 2400963"/>
                <a:gd name="connsiteX47" fmla="*/ 5641501 w 7561633"/>
                <a:gd name="connsiteY47" fmla="*/ 943587 h 2400963"/>
                <a:gd name="connsiteX48" fmla="*/ 5641502 w 7561633"/>
                <a:gd name="connsiteY48" fmla="*/ 1017769 h 2400963"/>
                <a:gd name="connsiteX49" fmla="*/ 5689202 w 7561633"/>
                <a:gd name="connsiteY49" fmla="*/ 1016695 h 2400963"/>
                <a:gd name="connsiteX50" fmla="*/ 5691712 w 7561633"/>
                <a:gd name="connsiteY50" fmla="*/ 1096252 h 2400963"/>
                <a:gd name="connsiteX51" fmla="*/ 7561633 w 7561633"/>
                <a:gd name="connsiteY51" fmla="*/ 1093376 h 2400963"/>
                <a:gd name="connsiteX0" fmla="*/ 6766560 w 7561633"/>
                <a:gd name="connsiteY0" fmla="*/ 2400963 h 2400963"/>
                <a:gd name="connsiteX1" fmla="*/ 92888 w 7561633"/>
                <a:gd name="connsiteY1" fmla="*/ 1072129 h 2400963"/>
                <a:gd name="connsiteX2" fmla="*/ 0 w 7561633"/>
                <a:gd name="connsiteY2" fmla="*/ 635 h 2400963"/>
                <a:gd name="connsiteX3" fmla="*/ 114388 w 7561633"/>
                <a:gd name="connsiteY3" fmla="*/ 0 h 2400963"/>
                <a:gd name="connsiteX4" fmla="*/ 113724 w 7561633"/>
                <a:gd name="connsiteY4" fmla="*/ 30676 h 2400963"/>
                <a:gd name="connsiteX5" fmla="*/ 172794 w 7561633"/>
                <a:gd name="connsiteY5" fmla="*/ 31801 h 2400963"/>
                <a:gd name="connsiteX6" fmla="*/ 173311 w 7561633"/>
                <a:gd name="connsiteY6" fmla="*/ 62426 h 2400963"/>
                <a:gd name="connsiteX7" fmla="*/ 193727 w 7561633"/>
                <a:gd name="connsiteY7" fmla="*/ 63073 h 2400963"/>
                <a:gd name="connsiteX8" fmla="*/ 194132 w 7561633"/>
                <a:gd name="connsiteY8" fmla="*/ 107630 h 2400963"/>
                <a:gd name="connsiteX9" fmla="*/ 439756 w 7561633"/>
                <a:gd name="connsiteY9" fmla="*/ 103927 h 2400963"/>
                <a:gd name="connsiteX10" fmla="*/ 439755 w 7561633"/>
                <a:gd name="connsiteY10" fmla="*/ 140481 h 2400963"/>
                <a:gd name="connsiteX11" fmla="*/ 525112 w 7561633"/>
                <a:gd name="connsiteY11" fmla="*/ 141556 h 2400963"/>
                <a:gd name="connsiteX12" fmla="*/ 525112 w 7561633"/>
                <a:gd name="connsiteY12" fmla="*/ 184561 h 2400963"/>
                <a:gd name="connsiteX13" fmla="*/ 579087 w 7561633"/>
                <a:gd name="connsiteY13" fmla="*/ 184560 h 2400963"/>
                <a:gd name="connsiteX14" fmla="*/ 579089 w 7561633"/>
                <a:gd name="connsiteY14" fmla="*/ 214663 h 2400963"/>
                <a:gd name="connsiteX15" fmla="*/ 643105 w 7561633"/>
                <a:gd name="connsiteY15" fmla="*/ 215738 h 2400963"/>
                <a:gd name="connsiteX16" fmla="*/ 643105 w 7561633"/>
                <a:gd name="connsiteY16" fmla="*/ 254442 h 2400963"/>
                <a:gd name="connsiteX17" fmla="*/ 658168 w 7561633"/>
                <a:gd name="connsiteY17" fmla="*/ 255517 h 2400963"/>
                <a:gd name="connsiteX18" fmla="*/ 658168 w 7561633"/>
                <a:gd name="connsiteY18" fmla="*/ 294221 h 2400963"/>
                <a:gd name="connsiteX19" fmla="*/ 695826 w 7561633"/>
                <a:gd name="connsiteY19" fmla="*/ 294221 h 2400963"/>
                <a:gd name="connsiteX20" fmla="*/ 694570 w 7561633"/>
                <a:gd name="connsiteY20" fmla="*/ 337226 h 2400963"/>
                <a:gd name="connsiteX21" fmla="*/ 781182 w 7561633"/>
                <a:gd name="connsiteY21" fmla="*/ 338301 h 2400963"/>
                <a:gd name="connsiteX22" fmla="*/ 781183 w 7561633"/>
                <a:gd name="connsiteY22" fmla="*/ 377004 h 2400963"/>
                <a:gd name="connsiteX23" fmla="*/ 1066124 w 7561633"/>
                <a:gd name="connsiteY23" fmla="*/ 377005 h 2400963"/>
                <a:gd name="connsiteX24" fmla="*/ 1067379 w 7561633"/>
                <a:gd name="connsiteY24" fmla="*/ 417859 h 2400963"/>
                <a:gd name="connsiteX25" fmla="*/ 1279516 w 7561633"/>
                <a:gd name="connsiteY25" fmla="*/ 414634 h 2400963"/>
                <a:gd name="connsiteX26" fmla="*/ 1279516 w 7561633"/>
                <a:gd name="connsiteY26" fmla="*/ 456563 h 2400963"/>
                <a:gd name="connsiteX27" fmla="*/ 1604625 w 7561633"/>
                <a:gd name="connsiteY27" fmla="*/ 453338 h 2400963"/>
                <a:gd name="connsiteX28" fmla="*/ 1605880 w 7561633"/>
                <a:gd name="connsiteY28" fmla="*/ 500642 h 2400963"/>
                <a:gd name="connsiteX29" fmla="*/ 1823039 w 7561633"/>
                <a:gd name="connsiteY29" fmla="*/ 500642 h 2400963"/>
                <a:gd name="connsiteX30" fmla="*/ 1821783 w 7561633"/>
                <a:gd name="connsiteY30" fmla="*/ 546871 h 2400963"/>
                <a:gd name="connsiteX31" fmla="*/ 1988732 w 7561633"/>
                <a:gd name="connsiteY31" fmla="*/ 543647 h 2400963"/>
                <a:gd name="connsiteX32" fmla="*/ 1988731 w 7561633"/>
                <a:gd name="connsiteY32" fmla="*/ 588801 h 2400963"/>
                <a:gd name="connsiteX33" fmla="*/ 2130574 w 7561633"/>
                <a:gd name="connsiteY33" fmla="*/ 588801 h 2400963"/>
                <a:gd name="connsiteX34" fmla="*/ 2130574 w 7561633"/>
                <a:gd name="connsiteY34" fmla="*/ 638256 h 2400963"/>
                <a:gd name="connsiteX35" fmla="*/ 2341455 w 7561633"/>
                <a:gd name="connsiteY35" fmla="*/ 633955 h 2400963"/>
                <a:gd name="connsiteX36" fmla="*/ 2341456 w 7561633"/>
                <a:gd name="connsiteY36" fmla="*/ 683411 h 2400963"/>
                <a:gd name="connsiteX37" fmla="*/ 2381624 w 7561633"/>
                <a:gd name="connsiteY37" fmla="*/ 683411 h 2400963"/>
                <a:gd name="connsiteX38" fmla="*/ 2382879 w 7561633"/>
                <a:gd name="connsiteY38" fmla="*/ 731791 h 2400963"/>
                <a:gd name="connsiteX39" fmla="*/ 2595015 w 7561633"/>
                <a:gd name="connsiteY39" fmla="*/ 729640 h 2400963"/>
                <a:gd name="connsiteX40" fmla="*/ 2597526 w 7561633"/>
                <a:gd name="connsiteY40" fmla="*/ 782320 h 2400963"/>
                <a:gd name="connsiteX41" fmla="*/ 2793345 w 7561633"/>
                <a:gd name="connsiteY41" fmla="*/ 778020 h 2400963"/>
                <a:gd name="connsiteX42" fmla="*/ 2793345 w 7561633"/>
                <a:gd name="connsiteY42" fmla="*/ 826400 h 2400963"/>
                <a:gd name="connsiteX43" fmla="*/ 4078718 w 7561633"/>
                <a:gd name="connsiteY43" fmla="*/ 828551 h 2400963"/>
                <a:gd name="connsiteX44" fmla="*/ 4078719 w 7561633"/>
                <a:gd name="connsiteY44" fmla="*/ 881231 h 2400963"/>
                <a:gd name="connsiteX45" fmla="*/ 5362837 w 7561633"/>
                <a:gd name="connsiteY45" fmla="*/ 876930 h 2400963"/>
                <a:gd name="connsiteX46" fmla="*/ 5362837 w 7561633"/>
                <a:gd name="connsiteY46" fmla="*/ 946813 h 2400963"/>
                <a:gd name="connsiteX47" fmla="*/ 5641501 w 7561633"/>
                <a:gd name="connsiteY47" fmla="*/ 943587 h 2400963"/>
                <a:gd name="connsiteX48" fmla="*/ 5641502 w 7561633"/>
                <a:gd name="connsiteY48" fmla="*/ 1017769 h 2400963"/>
                <a:gd name="connsiteX49" fmla="*/ 5689202 w 7561633"/>
                <a:gd name="connsiteY49" fmla="*/ 1016695 h 2400963"/>
                <a:gd name="connsiteX50" fmla="*/ 5691712 w 7561633"/>
                <a:gd name="connsiteY50" fmla="*/ 1096252 h 2400963"/>
                <a:gd name="connsiteX51" fmla="*/ 7561633 w 7561633"/>
                <a:gd name="connsiteY51" fmla="*/ 1093376 h 2400963"/>
                <a:gd name="connsiteX0" fmla="*/ 3919658 w 7561633"/>
                <a:gd name="connsiteY0" fmla="*/ 1263498 h 1263498"/>
                <a:gd name="connsiteX1" fmla="*/ 92888 w 7561633"/>
                <a:gd name="connsiteY1" fmla="*/ 1072129 h 1263498"/>
                <a:gd name="connsiteX2" fmla="*/ 0 w 7561633"/>
                <a:gd name="connsiteY2" fmla="*/ 635 h 1263498"/>
                <a:gd name="connsiteX3" fmla="*/ 114388 w 7561633"/>
                <a:gd name="connsiteY3" fmla="*/ 0 h 1263498"/>
                <a:gd name="connsiteX4" fmla="*/ 113724 w 7561633"/>
                <a:gd name="connsiteY4" fmla="*/ 30676 h 1263498"/>
                <a:gd name="connsiteX5" fmla="*/ 172794 w 7561633"/>
                <a:gd name="connsiteY5" fmla="*/ 31801 h 1263498"/>
                <a:gd name="connsiteX6" fmla="*/ 173311 w 7561633"/>
                <a:gd name="connsiteY6" fmla="*/ 62426 h 1263498"/>
                <a:gd name="connsiteX7" fmla="*/ 193727 w 7561633"/>
                <a:gd name="connsiteY7" fmla="*/ 63073 h 1263498"/>
                <a:gd name="connsiteX8" fmla="*/ 194132 w 7561633"/>
                <a:gd name="connsiteY8" fmla="*/ 107630 h 1263498"/>
                <a:gd name="connsiteX9" fmla="*/ 439756 w 7561633"/>
                <a:gd name="connsiteY9" fmla="*/ 103927 h 1263498"/>
                <a:gd name="connsiteX10" fmla="*/ 439755 w 7561633"/>
                <a:gd name="connsiteY10" fmla="*/ 140481 h 1263498"/>
                <a:gd name="connsiteX11" fmla="*/ 525112 w 7561633"/>
                <a:gd name="connsiteY11" fmla="*/ 141556 h 1263498"/>
                <a:gd name="connsiteX12" fmla="*/ 525112 w 7561633"/>
                <a:gd name="connsiteY12" fmla="*/ 184561 h 1263498"/>
                <a:gd name="connsiteX13" fmla="*/ 579087 w 7561633"/>
                <a:gd name="connsiteY13" fmla="*/ 184560 h 1263498"/>
                <a:gd name="connsiteX14" fmla="*/ 579089 w 7561633"/>
                <a:gd name="connsiteY14" fmla="*/ 214663 h 1263498"/>
                <a:gd name="connsiteX15" fmla="*/ 643105 w 7561633"/>
                <a:gd name="connsiteY15" fmla="*/ 215738 h 1263498"/>
                <a:gd name="connsiteX16" fmla="*/ 643105 w 7561633"/>
                <a:gd name="connsiteY16" fmla="*/ 254442 h 1263498"/>
                <a:gd name="connsiteX17" fmla="*/ 658168 w 7561633"/>
                <a:gd name="connsiteY17" fmla="*/ 255517 h 1263498"/>
                <a:gd name="connsiteX18" fmla="*/ 658168 w 7561633"/>
                <a:gd name="connsiteY18" fmla="*/ 294221 h 1263498"/>
                <a:gd name="connsiteX19" fmla="*/ 695826 w 7561633"/>
                <a:gd name="connsiteY19" fmla="*/ 294221 h 1263498"/>
                <a:gd name="connsiteX20" fmla="*/ 694570 w 7561633"/>
                <a:gd name="connsiteY20" fmla="*/ 337226 h 1263498"/>
                <a:gd name="connsiteX21" fmla="*/ 781182 w 7561633"/>
                <a:gd name="connsiteY21" fmla="*/ 338301 h 1263498"/>
                <a:gd name="connsiteX22" fmla="*/ 781183 w 7561633"/>
                <a:gd name="connsiteY22" fmla="*/ 377004 h 1263498"/>
                <a:gd name="connsiteX23" fmla="*/ 1066124 w 7561633"/>
                <a:gd name="connsiteY23" fmla="*/ 377005 h 1263498"/>
                <a:gd name="connsiteX24" fmla="*/ 1067379 w 7561633"/>
                <a:gd name="connsiteY24" fmla="*/ 417859 h 1263498"/>
                <a:gd name="connsiteX25" fmla="*/ 1279516 w 7561633"/>
                <a:gd name="connsiteY25" fmla="*/ 414634 h 1263498"/>
                <a:gd name="connsiteX26" fmla="*/ 1279516 w 7561633"/>
                <a:gd name="connsiteY26" fmla="*/ 456563 h 1263498"/>
                <a:gd name="connsiteX27" fmla="*/ 1604625 w 7561633"/>
                <a:gd name="connsiteY27" fmla="*/ 453338 h 1263498"/>
                <a:gd name="connsiteX28" fmla="*/ 1605880 w 7561633"/>
                <a:gd name="connsiteY28" fmla="*/ 500642 h 1263498"/>
                <a:gd name="connsiteX29" fmla="*/ 1823039 w 7561633"/>
                <a:gd name="connsiteY29" fmla="*/ 500642 h 1263498"/>
                <a:gd name="connsiteX30" fmla="*/ 1821783 w 7561633"/>
                <a:gd name="connsiteY30" fmla="*/ 546871 h 1263498"/>
                <a:gd name="connsiteX31" fmla="*/ 1988732 w 7561633"/>
                <a:gd name="connsiteY31" fmla="*/ 543647 h 1263498"/>
                <a:gd name="connsiteX32" fmla="*/ 1988731 w 7561633"/>
                <a:gd name="connsiteY32" fmla="*/ 588801 h 1263498"/>
                <a:gd name="connsiteX33" fmla="*/ 2130574 w 7561633"/>
                <a:gd name="connsiteY33" fmla="*/ 588801 h 1263498"/>
                <a:gd name="connsiteX34" fmla="*/ 2130574 w 7561633"/>
                <a:gd name="connsiteY34" fmla="*/ 638256 h 1263498"/>
                <a:gd name="connsiteX35" fmla="*/ 2341455 w 7561633"/>
                <a:gd name="connsiteY35" fmla="*/ 633955 h 1263498"/>
                <a:gd name="connsiteX36" fmla="*/ 2341456 w 7561633"/>
                <a:gd name="connsiteY36" fmla="*/ 683411 h 1263498"/>
                <a:gd name="connsiteX37" fmla="*/ 2381624 w 7561633"/>
                <a:gd name="connsiteY37" fmla="*/ 683411 h 1263498"/>
                <a:gd name="connsiteX38" fmla="*/ 2382879 w 7561633"/>
                <a:gd name="connsiteY38" fmla="*/ 731791 h 1263498"/>
                <a:gd name="connsiteX39" fmla="*/ 2595015 w 7561633"/>
                <a:gd name="connsiteY39" fmla="*/ 729640 h 1263498"/>
                <a:gd name="connsiteX40" fmla="*/ 2597526 w 7561633"/>
                <a:gd name="connsiteY40" fmla="*/ 782320 h 1263498"/>
                <a:gd name="connsiteX41" fmla="*/ 2793345 w 7561633"/>
                <a:gd name="connsiteY41" fmla="*/ 778020 h 1263498"/>
                <a:gd name="connsiteX42" fmla="*/ 2793345 w 7561633"/>
                <a:gd name="connsiteY42" fmla="*/ 826400 h 1263498"/>
                <a:gd name="connsiteX43" fmla="*/ 4078718 w 7561633"/>
                <a:gd name="connsiteY43" fmla="*/ 828551 h 1263498"/>
                <a:gd name="connsiteX44" fmla="*/ 4078719 w 7561633"/>
                <a:gd name="connsiteY44" fmla="*/ 881231 h 1263498"/>
                <a:gd name="connsiteX45" fmla="*/ 5362837 w 7561633"/>
                <a:gd name="connsiteY45" fmla="*/ 876930 h 1263498"/>
                <a:gd name="connsiteX46" fmla="*/ 5362837 w 7561633"/>
                <a:gd name="connsiteY46" fmla="*/ 946813 h 1263498"/>
                <a:gd name="connsiteX47" fmla="*/ 5641501 w 7561633"/>
                <a:gd name="connsiteY47" fmla="*/ 943587 h 1263498"/>
                <a:gd name="connsiteX48" fmla="*/ 5641502 w 7561633"/>
                <a:gd name="connsiteY48" fmla="*/ 1017769 h 1263498"/>
                <a:gd name="connsiteX49" fmla="*/ 5689202 w 7561633"/>
                <a:gd name="connsiteY49" fmla="*/ 1016695 h 1263498"/>
                <a:gd name="connsiteX50" fmla="*/ 5691712 w 7561633"/>
                <a:gd name="connsiteY50" fmla="*/ 1096252 h 1263498"/>
                <a:gd name="connsiteX51" fmla="*/ 7561633 w 7561633"/>
                <a:gd name="connsiteY51" fmla="*/ 1093376 h 1263498"/>
                <a:gd name="connsiteX0" fmla="*/ 1394100 w 7561633"/>
                <a:gd name="connsiteY0" fmla="*/ 844206 h 1096252"/>
                <a:gd name="connsiteX1" fmla="*/ 92888 w 7561633"/>
                <a:gd name="connsiteY1" fmla="*/ 1072129 h 1096252"/>
                <a:gd name="connsiteX2" fmla="*/ 0 w 7561633"/>
                <a:gd name="connsiteY2" fmla="*/ 635 h 1096252"/>
                <a:gd name="connsiteX3" fmla="*/ 114388 w 7561633"/>
                <a:gd name="connsiteY3" fmla="*/ 0 h 1096252"/>
                <a:gd name="connsiteX4" fmla="*/ 113724 w 7561633"/>
                <a:gd name="connsiteY4" fmla="*/ 30676 h 1096252"/>
                <a:gd name="connsiteX5" fmla="*/ 172794 w 7561633"/>
                <a:gd name="connsiteY5" fmla="*/ 31801 h 1096252"/>
                <a:gd name="connsiteX6" fmla="*/ 173311 w 7561633"/>
                <a:gd name="connsiteY6" fmla="*/ 62426 h 1096252"/>
                <a:gd name="connsiteX7" fmla="*/ 193727 w 7561633"/>
                <a:gd name="connsiteY7" fmla="*/ 63073 h 1096252"/>
                <a:gd name="connsiteX8" fmla="*/ 194132 w 7561633"/>
                <a:gd name="connsiteY8" fmla="*/ 107630 h 1096252"/>
                <a:gd name="connsiteX9" fmla="*/ 439756 w 7561633"/>
                <a:gd name="connsiteY9" fmla="*/ 103927 h 1096252"/>
                <a:gd name="connsiteX10" fmla="*/ 439755 w 7561633"/>
                <a:gd name="connsiteY10" fmla="*/ 140481 h 1096252"/>
                <a:gd name="connsiteX11" fmla="*/ 525112 w 7561633"/>
                <a:gd name="connsiteY11" fmla="*/ 141556 h 1096252"/>
                <a:gd name="connsiteX12" fmla="*/ 525112 w 7561633"/>
                <a:gd name="connsiteY12" fmla="*/ 184561 h 1096252"/>
                <a:gd name="connsiteX13" fmla="*/ 579087 w 7561633"/>
                <a:gd name="connsiteY13" fmla="*/ 184560 h 1096252"/>
                <a:gd name="connsiteX14" fmla="*/ 579089 w 7561633"/>
                <a:gd name="connsiteY14" fmla="*/ 214663 h 1096252"/>
                <a:gd name="connsiteX15" fmla="*/ 643105 w 7561633"/>
                <a:gd name="connsiteY15" fmla="*/ 215738 h 1096252"/>
                <a:gd name="connsiteX16" fmla="*/ 643105 w 7561633"/>
                <a:gd name="connsiteY16" fmla="*/ 254442 h 1096252"/>
                <a:gd name="connsiteX17" fmla="*/ 658168 w 7561633"/>
                <a:gd name="connsiteY17" fmla="*/ 255517 h 1096252"/>
                <a:gd name="connsiteX18" fmla="*/ 658168 w 7561633"/>
                <a:gd name="connsiteY18" fmla="*/ 294221 h 1096252"/>
                <a:gd name="connsiteX19" fmla="*/ 695826 w 7561633"/>
                <a:gd name="connsiteY19" fmla="*/ 294221 h 1096252"/>
                <a:gd name="connsiteX20" fmla="*/ 694570 w 7561633"/>
                <a:gd name="connsiteY20" fmla="*/ 337226 h 1096252"/>
                <a:gd name="connsiteX21" fmla="*/ 781182 w 7561633"/>
                <a:gd name="connsiteY21" fmla="*/ 338301 h 1096252"/>
                <a:gd name="connsiteX22" fmla="*/ 781183 w 7561633"/>
                <a:gd name="connsiteY22" fmla="*/ 377004 h 1096252"/>
                <a:gd name="connsiteX23" fmla="*/ 1066124 w 7561633"/>
                <a:gd name="connsiteY23" fmla="*/ 377005 h 1096252"/>
                <a:gd name="connsiteX24" fmla="*/ 1067379 w 7561633"/>
                <a:gd name="connsiteY24" fmla="*/ 417859 h 1096252"/>
                <a:gd name="connsiteX25" fmla="*/ 1279516 w 7561633"/>
                <a:gd name="connsiteY25" fmla="*/ 414634 h 1096252"/>
                <a:gd name="connsiteX26" fmla="*/ 1279516 w 7561633"/>
                <a:gd name="connsiteY26" fmla="*/ 456563 h 1096252"/>
                <a:gd name="connsiteX27" fmla="*/ 1604625 w 7561633"/>
                <a:gd name="connsiteY27" fmla="*/ 453338 h 1096252"/>
                <a:gd name="connsiteX28" fmla="*/ 1605880 w 7561633"/>
                <a:gd name="connsiteY28" fmla="*/ 500642 h 1096252"/>
                <a:gd name="connsiteX29" fmla="*/ 1823039 w 7561633"/>
                <a:gd name="connsiteY29" fmla="*/ 500642 h 1096252"/>
                <a:gd name="connsiteX30" fmla="*/ 1821783 w 7561633"/>
                <a:gd name="connsiteY30" fmla="*/ 546871 h 1096252"/>
                <a:gd name="connsiteX31" fmla="*/ 1988732 w 7561633"/>
                <a:gd name="connsiteY31" fmla="*/ 543647 h 1096252"/>
                <a:gd name="connsiteX32" fmla="*/ 1988731 w 7561633"/>
                <a:gd name="connsiteY32" fmla="*/ 588801 h 1096252"/>
                <a:gd name="connsiteX33" fmla="*/ 2130574 w 7561633"/>
                <a:gd name="connsiteY33" fmla="*/ 588801 h 1096252"/>
                <a:gd name="connsiteX34" fmla="*/ 2130574 w 7561633"/>
                <a:gd name="connsiteY34" fmla="*/ 638256 h 1096252"/>
                <a:gd name="connsiteX35" fmla="*/ 2341455 w 7561633"/>
                <a:gd name="connsiteY35" fmla="*/ 633955 h 1096252"/>
                <a:gd name="connsiteX36" fmla="*/ 2341456 w 7561633"/>
                <a:gd name="connsiteY36" fmla="*/ 683411 h 1096252"/>
                <a:gd name="connsiteX37" fmla="*/ 2381624 w 7561633"/>
                <a:gd name="connsiteY37" fmla="*/ 683411 h 1096252"/>
                <a:gd name="connsiteX38" fmla="*/ 2382879 w 7561633"/>
                <a:gd name="connsiteY38" fmla="*/ 731791 h 1096252"/>
                <a:gd name="connsiteX39" fmla="*/ 2595015 w 7561633"/>
                <a:gd name="connsiteY39" fmla="*/ 729640 h 1096252"/>
                <a:gd name="connsiteX40" fmla="*/ 2597526 w 7561633"/>
                <a:gd name="connsiteY40" fmla="*/ 782320 h 1096252"/>
                <a:gd name="connsiteX41" fmla="*/ 2793345 w 7561633"/>
                <a:gd name="connsiteY41" fmla="*/ 778020 h 1096252"/>
                <a:gd name="connsiteX42" fmla="*/ 2793345 w 7561633"/>
                <a:gd name="connsiteY42" fmla="*/ 826400 h 1096252"/>
                <a:gd name="connsiteX43" fmla="*/ 4078718 w 7561633"/>
                <a:gd name="connsiteY43" fmla="*/ 828551 h 1096252"/>
                <a:gd name="connsiteX44" fmla="*/ 4078719 w 7561633"/>
                <a:gd name="connsiteY44" fmla="*/ 881231 h 1096252"/>
                <a:gd name="connsiteX45" fmla="*/ 5362837 w 7561633"/>
                <a:gd name="connsiteY45" fmla="*/ 876930 h 1096252"/>
                <a:gd name="connsiteX46" fmla="*/ 5362837 w 7561633"/>
                <a:gd name="connsiteY46" fmla="*/ 946813 h 1096252"/>
                <a:gd name="connsiteX47" fmla="*/ 5641501 w 7561633"/>
                <a:gd name="connsiteY47" fmla="*/ 943587 h 1096252"/>
                <a:gd name="connsiteX48" fmla="*/ 5641502 w 7561633"/>
                <a:gd name="connsiteY48" fmla="*/ 1017769 h 1096252"/>
                <a:gd name="connsiteX49" fmla="*/ 5689202 w 7561633"/>
                <a:gd name="connsiteY49" fmla="*/ 1016695 h 1096252"/>
                <a:gd name="connsiteX50" fmla="*/ 5691712 w 7561633"/>
                <a:gd name="connsiteY50" fmla="*/ 1096252 h 1096252"/>
                <a:gd name="connsiteX51" fmla="*/ 7561633 w 7561633"/>
                <a:gd name="connsiteY51" fmla="*/ 1093376 h 1096252"/>
                <a:gd name="connsiteX0" fmla="*/ 1404142 w 7571675"/>
                <a:gd name="connsiteY0" fmla="*/ 845035 h 1097081"/>
                <a:gd name="connsiteX1" fmla="*/ 0 w 7571675"/>
                <a:gd name="connsiteY1" fmla="*/ 0 h 1097081"/>
                <a:gd name="connsiteX2" fmla="*/ 10042 w 7571675"/>
                <a:gd name="connsiteY2" fmla="*/ 1464 h 1097081"/>
                <a:gd name="connsiteX3" fmla="*/ 124430 w 7571675"/>
                <a:gd name="connsiteY3" fmla="*/ 829 h 1097081"/>
                <a:gd name="connsiteX4" fmla="*/ 123766 w 7571675"/>
                <a:gd name="connsiteY4" fmla="*/ 31505 h 1097081"/>
                <a:gd name="connsiteX5" fmla="*/ 182836 w 7571675"/>
                <a:gd name="connsiteY5" fmla="*/ 32630 h 1097081"/>
                <a:gd name="connsiteX6" fmla="*/ 183353 w 7571675"/>
                <a:gd name="connsiteY6" fmla="*/ 63255 h 1097081"/>
                <a:gd name="connsiteX7" fmla="*/ 203769 w 7571675"/>
                <a:gd name="connsiteY7" fmla="*/ 63902 h 1097081"/>
                <a:gd name="connsiteX8" fmla="*/ 204174 w 7571675"/>
                <a:gd name="connsiteY8" fmla="*/ 108459 h 1097081"/>
                <a:gd name="connsiteX9" fmla="*/ 449798 w 7571675"/>
                <a:gd name="connsiteY9" fmla="*/ 104756 h 1097081"/>
                <a:gd name="connsiteX10" fmla="*/ 449797 w 7571675"/>
                <a:gd name="connsiteY10" fmla="*/ 141310 h 1097081"/>
                <a:gd name="connsiteX11" fmla="*/ 535154 w 7571675"/>
                <a:gd name="connsiteY11" fmla="*/ 142385 h 1097081"/>
                <a:gd name="connsiteX12" fmla="*/ 535154 w 7571675"/>
                <a:gd name="connsiteY12" fmla="*/ 185390 h 1097081"/>
                <a:gd name="connsiteX13" fmla="*/ 589129 w 7571675"/>
                <a:gd name="connsiteY13" fmla="*/ 185389 h 1097081"/>
                <a:gd name="connsiteX14" fmla="*/ 589131 w 7571675"/>
                <a:gd name="connsiteY14" fmla="*/ 215492 h 1097081"/>
                <a:gd name="connsiteX15" fmla="*/ 653147 w 7571675"/>
                <a:gd name="connsiteY15" fmla="*/ 216567 h 1097081"/>
                <a:gd name="connsiteX16" fmla="*/ 653147 w 7571675"/>
                <a:gd name="connsiteY16" fmla="*/ 255271 h 1097081"/>
                <a:gd name="connsiteX17" fmla="*/ 668210 w 7571675"/>
                <a:gd name="connsiteY17" fmla="*/ 256346 h 1097081"/>
                <a:gd name="connsiteX18" fmla="*/ 668210 w 7571675"/>
                <a:gd name="connsiteY18" fmla="*/ 295050 h 1097081"/>
                <a:gd name="connsiteX19" fmla="*/ 705868 w 7571675"/>
                <a:gd name="connsiteY19" fmla="*/ 295050 h 1097081"/>
                <a:gd name="connsiteX20" fmla="*/ 704612 w 7571675"/>
                <a:gd name="connsiteY20" fmla="*/ 338055 h 1097081"/>
                <a:gd name="connsiteX21" fmla="*/ 791224 w 7571675"/>
                <a:gd name="connsiteY21" fmla="*/ 339130 h 1097081"/>
                <a:gd name="connsiteX22" fmla="*/ 791225 w 7571675"/>
                <a:gd name="connsiteY22" fmla="*/ 377833 h 1097081"/>
                <a:gd name="connsiteX23" fmla="*/ 1076166 w 7571675"/>
                <a:gd name="connsiteY23" fmla="*/ 377834 h 1097081"/>
                <a:gd name="connsiteX24" fmla="*/ 1077421 w 7571675"/>
                <a:gd name="connsiteY24" fmla="*/ 418688 h 1097081"/>
                <a:gd name="connsiteX25" fmla="*/ 1289558 w 7571675"/>
                <a:gd name="connsiteY25" fmla="*/ 415463 h 1097081"/>
                <a:gd name="connsiteX26" fmla="*/ 1289558 w 7571675"/>
                <a:gd name="connsiteY26" fmla="*/ 457392 h 1097081"/>
                <a:gd name="connsiteX27" fmla="*/ 1614667 w 7571675"/>
                <a:gd name="connsiteY27" fmla="*/ 454167 h 1097081"/>
                <a:gd name="connsiteX28" fmla="*/ 1615922 w 7571675"/>
                <a:gd name="connsiteY28" fmla="*/ 501471 h 1097081"/>
                <a:gd name="connsiteX29" fmla="*/ 1833081 w 7571675"/>
                <a:gd name="connsiteY29" fmla="*/ 501471 h 1097081"/>
                <a:gd name="connsiteX30" fmla="*/ 1831825 w 7571675"/>
                <a:gd name="connsiteY30" fmla="*/ 547700 h 1097081"/>
                <a:gd name="connsiteX31" fmla="*/ 1998774 w 7571675"/>
                <a:gd name="connsiteY31" fmla="*/ 544476 h 1097081"/>
                <a:gd name="connsiteX32" fmla="*/ 1998773 w 7571675"/>
                <a:gd name="connsiteY32" fmla="*/ 589630 h 1097081"/>
                <a:gd name="connsiteX33" fmla="*/ 2140616 w 7571675"/>
                <a:gd name="connsiteY33" fmla="*/ 589630 h 1097081"/>
                <a:gd name="connsiteX34" fmla="*/ 2140616 w 7571675"/>
                <a:gd name="connsiteY34" fmla="*/ 639085 h 1097081"/>
                <a:gd name="connsiteX35" fmla="*/ 2351497 w 7571675"/>
                <a:gd name="connsiteY35" fmla="*/ 634784 h 1097081"/>
                <a:gd name="connsiteX36" fmla="*/ 2351498 w 7571675"/>
                <a:gd name="connsiteY36" fmla="*/ 684240 h 1097081"/>
                <a:gd name="connsiteX37" fmla="*/ 2391666 w 7571675"/>
                <a:gd name="connsiteY37" fmla="*/ 684240 h 1097081"/>
                <a:gd name="connsiteX38" fmla="*/ 2392921 w 7571675"/>
                <a:gd name="connsiteY38" fmla="*/ 732620 h 1097081"/>
                <a:gd name="connsiteX39" fmla="*/ 2605057 w 7571675"/>
                <a:gd name="connsiteY39" fmla="*/ 730469 h 1097081"/>
                <a:gd name="connsiteX40" fmla="*/ 2607568 w 7571675"/>
                <a:gd name="connsiteY40" fmla="*/ 783149 h 1097081"/>
                <a:gd name="connsiteX41" fmla="*/ 2803387 w 7571675"/>
                <a:gd name="connsiteY41" fmla="*/ 778849 h 1097081"/>
                <a:gd name="connsiteX42" fmla="*/ 2803387 w 7571675"/>
                <a:gd name="connsiteY42" fmla="*/ 827229 h 1097081"/>
                <a:gd name="connsiteX43" fmla="*/ 4088760 w 7571675"/>
                <a:gd name="connsiteY43" fmla="*/ 829380 h 1097081"/>
                <a:gd name="connsiteX44" fmla="*/ 4088761 w 7571675"/>
                <a:gd name="connsiteY44" fmla="*/ 882060 h 1097081"/>
                <a:gd name="connsiteX45" fmla="*/ 5372879 w 7571675"/>
                <a:gd name="connsiteY45" fmla="*/ 877759 h 1097081"/>
                <a:gd name="connsiteX46" fmla="*/ 5372879 w 7571675"/>
                <a:gd name="connsiteY46" fmla="*/ 947642 h 1097081"/>
                <a:gd name="connsiteX47" fmla="*/ 5651543 w 7571675"/>
                <a:gd name="connsiteY47" fmla="*/ 944416 h 1097081"/>
                <a:gd name="connsiteX48" fmla="*/ 5651544 w 7571675"/>
                <a:gd name="connsiteY48" fmla="*/ 1018598 h 1097081"/>
                <a:gd name="connsiteX49" fmla="*/ 5699244 w 7571675"/>
                <a:gd name="connsiteY49" fmla="*/ 1017524 h 1097081"/>
                <a:gd name="connsiteX50" fmla="*/ 5701754 w 7571675"/>
                <a:gd name="connsiteY50" fmla="*/ 1097081 h 1097081"/>
                <a:gd name="connsiteX51" fmla="*/ 7571675 w 7571675"/>
                <a:gd name="connsiteY51" fmla="*/ 1094205 h 1097081"/>
                <a:gd name="connsiteX0" fmla="*/ 5796 w 7571675"/>
                <a:gd name="connsiteY0" fmla="*/ 2150 h 1097081"/>
                <a:gd name="connsiteX1" fmla="*/ 0 w 7571675"/>
                <a:gd name="connsiteY1" fmla="*/ 0 h 1097081"/>
                <a:gd name="connsiteX2" fmla="*/ 10042 w 7571675"/>
                <a:gd name="connsiteY2" fmla="*/ 1464 h 1097081"/>
                <a:gd name="connsiteX3" fmla="*/ 124430 w 7571675"/>
                <a:gd name="connsiteY3" fmla="*/ 829 h 1097081"/>
                <a:gd name="connsiteX4" fmla="*/ 123766 w 7571675"/>
                <a:gd name="connsiteY4" fmla="*/ 31505 h 1097081"/>
                <a:gd name="connsiteX5" fmla="*/ 182836 w 7571675"/>
                <a:gd name="connsiteY5" fmla="*/ 32630 h 1097081"/>
                <a:gd name="connsiteX6" fmla="*/ 183353 w 7571675"/>
                <a:gd name="connsiteY6" fmla="*/ 63255 h 1097081"/>
                <a:gd name="connsiteX7" fmla="*/ 203769 w 7571675"/>
                <a:gd name="connsiteY7" fmla="*/ 63902 h 1097081"/>
                <a:gd name="connsiteX8" fmla="*/ 204174 w 7571675"/>
                <a:gd name="connsiteY8" fmla="*/ 108459 h 1097081"/>
                <a:gd name="connsiteX9" fmla="*/ 449798 w 7571675"/>
                <a:gd name="connsiteY9" fmla="*/ 104756 h 1097081"/>
                <a:gd name="connsiteX10" fmla="*/ 449797 w 7571675"/>
                <a:gd name="connsiteY10" fmla="*/ 141310 h 1097081"/>
                <a:gd name="connsiteX11" fmla="*/ 535154 w 7571675"/>
                <a:gd name="connsiteY11" fmla="*/ 142385 h 1097081"/>
                <a:gd name="connsiteX12" fmla="*/ 535154 w 7571675"/>
                <a:gd name="connsiteY12" fmla="*/ 185390 h 1097081"/>
                <a:gd name="connsiteX13" fmla="*/ 589129 w 7571675"/>
                <a:gd name="connsiteY13" fmla="*/ 185389 h 1097081"/>
                <a:gd name="connsiteX14" fmla="*/ 589131 w 7571675"/>
                <a:gd name="connsiteY14" fmla="*/ 215492 h 1097081"/>
                <a:gd name="connsiteX15" fmla="*/ 653147 w 7571675"/>
                <a:gd name="connsiteY15" fmla="*/ 216567 h 1097081"/>
                <a:gd name="connsiteX16" fmla="*/ 653147 w 7571675"/>
                <a:gd name="connsiteY16" fmla="*/ 255271 h 1097081"/>
                <a:gd name="connsiteX17" fmla="*/ 668210 w 7571675"/>
                <a:gd name="connsiteY17" fmla="*/ 256346 h 1097081"/>
                <a:gd name="connsiteX18" fmla="*/ 668210 w 7571675"/>
                <a:gd name="connsiteY18" fmla="*/ 295050 h 1097081"/>
                <a:gd name="connsiteX19" fmla="*/ 705868 w 7571675"/>
                <a:gd name="connsiteY19" fmla="*/ 295050 h 1097081"/>
                <a:gd name="connsiteX20" fmla="*/ 704612 w 7571675"/>
                <a:gd name="connsiteY20" fmla="*/ 338055 h 1097081"/>
                <a:gd name="connsiteX21" fmla="*/ 791224 w 7571675"/>
                <a:gd name="connsiteY21" fmla="*/ 339130 h 1097081"/>
                <a:gd name="connsiteX22" fmla="*/ 791225 w 7571675"/>
                <a:gd name="connsiteY22" fmla="*/ 377833 h 1097081"/>
                <a:gd name="connsiteX23" fmla="*/ 1076166 w 7571675"/>
                <a:gd name="connsiteY23" fmla="*/ 377834 h 1097081"/>
                <a:gd name="connsiteX24" fmla="*/ 1077421 w 7571675"/>
                <a:gd name="connsiteY24" fmla="*/ 418688 h 1097081"/>
                <a:gd name="connsiteX25" fmla="*/ 1289558 w 7571675"/>
                <a:gd name="connsiteY25" fmla="*/ 415463 h 1097081"/>
                <a:gd name="connsiteX26" fmla="*/ 1289558 w 7571675"/>
                <a:gd name="connsiteY26" fmla="*/ 457392 h 1097081"/>
                <a:gd name="connsiteX27" fmla="*/ 1614667 w 7571675"/>
                <a:gd name="connsiteY27" fmla="*/ 454167 h 1097081"/>
                <a:gd name="connsiteX28" fmla="*/ 1615922 w 7571675"/>
                <a:gd name="connsiteY28" fmla="*/ 501471 h 1097081"/>
                <a:gd name="connsiteX29" fmla="*/ 1833081 w 7571675"/>
                <a:gd name="connsiteY29" fmla="*/ 501471 h 1097081"/>
                <a:gd name="connsiteX30" fmla="*/ 1831825 w 7571675"/>
                <a:gd name="connsiteY30" fmla="*/ 547700 h 1097081"/>
                <a:gd name="connsiteX31" fmla="*/ 1998774 w 7571675"/>
                <a:gd name="connsiteY31" fmla="*/ 544476 h 1097081"/>
                <a:gd name="connsiteX32" fmla="*/ 1998773 w 7571675"/>
                <a:gd name="connsiteY32" fmla="*/ 589630 h 1097081"/>
                <a:gd name="connsiteX33" fmla="*/ 2140616 w 7571675"/>
                <a:gd name="connsiteY33" fmla="*/ 589630 h 1097081"/>
                <a:gd name="connsiteX34" fmla="*/ 2140616 w 7571675"/>
                <a:gd name="connsiteY34" fmla="*/ 639085 h 1097081"/>
                <a:gd name="connsiteX35" fmla="*/ 2351497 w 7571675"/>
                <a:gd name="connsiteY35" fmla="*/ 634784 h 1097081"/>
                <a:gd name="connsiteX36" fmla="*/ 2351498 w 7571675"/>
                <a:gd name="connsiteY36" fmla="*/ 684240 h 1097081"/>
                <a:gd name="connsiteX37" fmla="*/ 2391666 w 7571675"/>
                <a:gd name="connsiteY37" fmla="*/ 684240 h 1097081"/>
                <a:gd name="connsiteX38" fmla="*/ 2392921 w 7571675"/>
                <a:gd name="connsiteY38" fmla="*/ 732620 h 1097081"/>
                <a:gd name="connsiteX39" fmla="*/ 2605057 w 7571675"/>
                <a:gd name="connsiteY39" fmla="*/ 730469 h 1097081"/>
                <a:gd name="connsiteX40" fmla="*/ 2607568 w 7571675"/>
                <a:gd name="connsiteY40" fmla="*/ 783149 h 1097081"/>
                <a:gd name="connsiteX41" fmla="*/ 2803387 w 7571675"/>
                <a:gd name="connsiteY41" fmla="*/ 778849 h 1097081"/>
                <a:gd name="connsiteX42" fmla="*/ 2803387 w 7571675"/>
                <a:gd name="connsiteY42" fmla="*/ 827229 h 1097081"/>
                <a:gd name="connsiteX43" fmla="*/ 4088760 w 7571675"/>
                <a:gd name="connsiteY43" fmla="*/ 829380 h 1097081"/>
                <a:gd name="connsiteX44" fmla="*/ 4088761 w 7571675"/>
                <a:gd name="connsiteY44" fmla="*/ 882060 h 1097081"/>
                <a:gd name="connsiteX45" fmla="*/ 5372879 w 7571675"/>
                <a:gd name="connsiteY45" fmla="*/ 877759 h 1097081"/>
                <a:gd name="connsiteX46" fmla="*/ 5372879 w 7571675"/>
                <a:gd name="connsiteY46" fmla="*/ 947642 h 1097081"/>
                <a:gd name="connsiteX47" fmla="*/ 5651543 w 7571675"/>
                <a:gd name="connsiteY47" fmla="*/ 944416 h 1097081"/>
                <a:gd name="connsiteX48" fmla="*/ 5651544 w 7571675"/>
                <a:gd name="connsiteY48" fmla="*/ 1018598 h 1097081"/>
                <a:gd name="connsiteX49" fmla="*/ 5699244 w 7571675"/>
                <a:gd name="connsiteY49" fmla="*/ 1017524 h 1097081"/>
                <a:gd name="connsiteX50" fmla="*/ 5701754 w 7571675"/>
                <a:gd name="connsiteY50" fmla="*/ 1097081 h 1097081"/>
                <a:gd name="connsiteX51" fmla="*/ 7571675 w 7571675"/>
                <a:gd name="connsiteY51" fmla="*/ 1094205 h 109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571675" h="1097081">
                  <a:moveTo>
                    <a:pt x="5796" y="2150"/>
                  </a:moveTo>
                  <a:lnTo>
                    <a:pt x="0" y="0"/>
                  </a:lnTo>
                  <a:lnTo>
                    <a:pt x="10042" y="1464"/>
                  </a:lnTo>
                  <a:lnTo>
                    <a:pt x="124430" y="829"/>
                  </a:lnTo>
                  <a:cubicBezTo>
                    <a:pt x="124209" y="11054"/>
                    <a:pt x="123987" y="21280"/>
                    <a:pt x="123766" y="31505"/>
                  </a:cubicBezTo>
                  <a:lnTo>
                    <a:pt x="182836" y="32630"/>
                  </a:lnTo>
                  <a:cubicBezTo>
                    <a:pt x="183008" y="42838"/>
                    <a:pt x="183181" y="53047"/>
                    <a:pt x="183353" y="63255"/>
                  </a:cubicBezTo>
                  <a:lnTo>
                    <a:pt x="203769" y="63902"/>
                  </a:lnTo>
                  <a:cubicBezTo>
                    <a:pt x="204322" y="78754"/>
                    <a:pt x="203621" y="93607"/>
                    <a:pt x="204174" y="108459"/>
                  </a:cubicBezTo>
                  <a:lnTo>
                    <a:pt x="449798" y="104756"/>
                  </a:lnTo>
                  <a:cubicBezTo>
                    <a:pt x="449798" y="116941"/>
                    <a:pt x="449797" y="129125"/>
                    <a:pt x="449797" y="141310"/>
                  </a:cubicBezTo>
                  <a:lnTo>
                    <a:pt x="535154" y="142385"/>
                  </a:lnTo>
                  <a:lnTo>
                    <a:pt x="535154" y="185390"/>
                  </a:lnTo>
                  <a:lnTo>
                    <a:pt x="589129" y="185389"/>
                  </a:lnTo>
                  <a:cubicBezTo>
                    <a:pt x="589130" y="195423"/>
                    <a:pt x="589130" y="205458"/>
                    <a:pt x="589131" y="215492"/>
                  </a:cubicBezTo>
                  <a:lnTo>
                    <a:pt x="653147" y="216567"/>
                  </a:lnTo>
                  <a:lnTo>
                    <a:pt x="653147" y="255271"/>
                  </a:lnTo>
                  <a:lnTo>
                    <a:pt x="668210" y="256346"/>
                  </a:lnTo>
                  <a:lnTo>
                    <a:pt x="668210" y="295050"/>
                  </a:lnTo>
                  <a:lnTo>
                    <a:pt x="705868" y="295050"/>
                  </a:lnTo>
                  <a:cubicBezTo>
                    <a:pt x="705449" y="309385"/>
                    <a:pt x="705031" y="323720"/>
                    <a:pt x="704612" y="338055"/>
                  </a:cubicBezTo>
                  <a:lnTo>
                    <a:pt x="791224" y="339130"/>
                  </a:lnTo>
                  <a:cubicBezTo>
                    <a:pt x="791224" y="352031"/>
                    <a:pt x="791225" y="364932"/>
                    <a:pt x="791225" y="377833"/>
                  </a:cubicBezTo>
                  <a:lnTo>
                    <a:pt x="1076166" y="377834"/>
                  </a:lnTo>
                  <a:cubicBezTo>
                    <a:pt x="1076584" y="391452"/>
                    <a:pt x="1077003" y="405070"/>
                    <a:pt x="1077421" y="418688"/>
                  </a:cubicBezTo>
                  <a:lnTo>
                    <a:pt x="1289558" y="415463"/>
                  </a:lnTo>
                  <a:lnTo>
                    <a:pt x="1289558" y="457392"/>
                  </a:lnTo>
                  <a:lnTo>
                    <a:pt x="1614667" y="454167"/>
                  </a:lnTo>
                  <a:cubicBezTo>
                    <a:pt x="1615085" y="469935"/>
                    <a:pt x="1615504" y="485703"/>
                    <a:pt x="1615922" y="501471"/>
                  </a:cubicBezTo>
                  <a:lnTo>
                    <a:pt x="1833081" y="501471"/>
                  </a:lnTo>
                  <a:cubicBezTo>
                    <a:pt x="1832662" y="516881"/>
                    <a:pt x="1832244" y="532290"/>
                    <a:pt x="1831825" y="547700"/>
                  </a:cubicBezTo>
                  <a:lnTo>
                    <a:pt x="1998774" y="544476"/>
                  </a:lnTo>
                  <a:cubicBezTo>
                    <a:pt x="1998774" y="559527"/>
                    <a:pt x="1998773" y="574579"/>
                    <a:pt x="1998773" y="589630"/>
                  </a:cubicBezTo>
                  <a:lnTo>
                    <a:pt x="2140616" y="589630"/>
                  </a:lnTo>
                  <a:lnTo>
                    <a:pt x="2140616" y="639085"/>
                  </a:lnTo>
                  <a:lnTo>
                    <a:pt x="2351497" y="634784"/>
                  </a:lnTo>
                  <a:cubicBezTo>
                    <a:pt x="2351497" y="651269"/>
                    <a:pt x="2351498" y="667755"/>
                    <a:pt x="2351498" y="684240"/>
                  </a:cubicBezTo>
                  <a:lnTo>
                    <a:pt x="2391666" y="684240"/>
                  </a:lnTo>
                  <a:cubicBezTo>
                    <a:pt x="2392084" y="700367"/>
                    <a:pt x="2392503" y="716493"/>
                    <a:pt x="2392921" y="732620"/>
                  </a:cubicBezTo>
                  <a:lnTo>
                    <a:pt x="2605057" y="730469"/>
                  </a:lnTo>
                  <a:cubicBezTo>
                    <a:pt x="2605476" y="747312"/>
                    <a:pt x="2607149" y="766306"/>
                    <a:pt x="2607568" y="783149"/>
                  </a:cubicBezTo>
                  <a:lnTo>
                    <a:pt x="2803387" y="778849"/>
                  </a:lnTo>
                  <a:lnTo>
                    <a:pt x="2803387" y="827229"/>
                  </a:lnTo>
                  <a:lnTo>
                    <a:pt x="4088760" y="829380"/>
                  </a:lnTo>
                  <a:cubicBezTo>
                    <a:pt x="4088760" y="846940"/>
                    <a:pt x="4088761" y="864500"/>
                    <a:pt x="4088761" y="882060"/>
                  </a:cubicBezTo>
                  <a:lnTo>
                    <a:pt x="5372879" y="877759"/>
                  </a:lnTo>
                  <a:lnTo>
                    <a:pt x="5372879" y="947642"/>
                  </a:lnTo>
                  <a:lnTo>
                    <a:pt x="5651543" y="944416"/>
                  </a:lnTo>
                  <a:cubicBezTo>
                    <a:pt x="5651543" y="969143"/>
                    <a:pt x="5651544" y="993871"/>
                    <a:pt x="5651544" y="1018598"/>
                  </a:cubicBezTo>
                  <a:lnTo>
                    <a:pt x="5699244" y="1017524"/>
                  </a:lnTo>
                  <a:cubicBezTo>
                    <a:pt x="5700081" y="1044043"/>
                    <a:pt x="5700917" y="1070562"/>
                    <a:pt x="5701754" y="1097081"/>
                  </a:cubicBezTo>
                  <a:lnTo>
                    <a:pt x="7571675" y="1094205"/>
                  </a:ln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dirty="0">
                <a:solidFill>
                  <a:prstClr val="white"/>
                </a:solidFill>
                <a:latin typeface="Calibri"/>
              </a:endParaRPr>
            </a:p>
          </p:txBody>
        </p:sp>
        <p:sp>
          <p:nvSpPr>
            <p:cNvPr id="11" name="Plus Sign 10">
              <a:extLst>
                <a:ext uri="{FF2B5EF4-FFF2-40B4-BE49-F238E27FC236}">
                  <a16:creationId xmlns:a16="http://schemas.microsoft.com/office/drawing/2014/main" id="{D69AB48B-E77D-4CA8-F1D2-624287B9FA90}"/>
                </a:ext>
              </a:extLst>
            </p:cNvPr>
            <p:cNvSpPr/>
            <p:nvPr/>
          </p:nvSpPr>
          <p:spPr>
            <a:xfrm>
              <a:off x="10402907" y="-433915"/>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12" name="Plus Sign 11">
              <a:extLst>
                <a:ext uri="{FF2B5EF4-FFF2-40B4-BE49-F238E27FC236}">
                  <a16:creationId xmlns:a16="http://schemas.microsoft.com/office/drawing/2014/main" id="{A15F446C-8444-D199-E575-A9D9ED87199E}"/>
                </a:ext>
              </a:extLst>
            </p:cNvPr>
            <p:cNvSpPr/>
            <p:nvPr/>
          </p:nvSpPr>
          <p:spPr>
            <a:xfrm>
              <a:off x="10492482" y="-437736"/>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13" name="Plus Sign 12">
              <a:extLst>
                <a:ext uri="{FF2B5EF4-FFF2-40B4-BE49-F238E27FC236}">
                  <a16:creationId xmlns:a16="http://schemas.microsoft.com/office/drawing/2014/main" id="{E66EC4CB-C39D-9413-015B-624E63C15659}"/>
                </a:ext>
              </a:extLst>
            </p:cNvPr>
            <p:cNvSpPr/>
            <p:nvPr/>
          </p:nvSpPr>
          <p:spPr>
            <a:xfrm>
              <a:off x="10597855" y="-256350"/>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14" name="Plus Sign 13">
              <a:extLst>
                <a:ext uri="{FF2B5EF4-FFF2-40B4-BE49-F238E27FC236}">
                  <a16:creationId xmlns:a16="http://schemas.microsoft.com/office/drawing/2014/main" id="{EDCD4DEA-C3E1-C970-1BC6-D231A3C6E880}"/>
                </a:ext>
              </a:extLst>
            </p:cNvPr>
            <p:cNvSpPr/>
            <p:nvPr/>
          </p:nvSpPr>
          <p:spPr>
            <a:xfrm>
              <a:off x="10635401" y="-256843"/>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15" name="Plus Sign 14">
              <a:extLst>
                <a:ext uri="{FF2B5EF4-FFF2-40B4-BE49-F238E27FC236}">
                  <a16:creationId xmlns:a16="http://schemas.microsoft.com/office/drawing/2014/main" id="{38ADB310-7088-1CB9-AF32-79E16F1E5F49}"/>
                </a:ext>
              </a:extLst>
            </p:cNvPr>
            <p:cNvSpPr/>
            <p:nvPr/>
          </p:nvSpPr>
          <p:spPr>
            <a:xfrm>
              <a:off x="10729506" y="-197397"/>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16" name="Plus Sign 15">
              <a:extLst>
                <a:ext uri="{FF2B5EF4-FFF2-40B4-BE49-F238E27FC236}">
                  <a16:creationId xmlns:a16="http://schemas.microsoft.com/office/drawing/2014/main" id="{6EA455FE-1F98-3E12-AF42-F1C308F110B3}"/>
                </a:ext>
              </a:extLst>
            </p:cNvPr>
            <p:cNvSpPr/>
            <p:nvPr/>
          </p:nvSpPr>
          <p:spPr>
            <a:xfrm>
              <a:off x="10790510" y="-197397"/>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17" name="Plus Sign 16">
              <a:extLst>
                <a:ext uri="{FF2B5EF4-FFF2-40B4-BE49-F238E27FC236}">
                  <a16:creationId xmlns:a16="http://schemas.microsoft.com/office/drawing/2014/main" id="{7A56E9AE-7DD3-E136-1897-84481F6837FC}"/>
                </a:ext>
              </a:extLst>
            </p:cNvPr>
            <p:cNvSpPr/>
            <p:nvPr/>
          </p:nvSpPr>
          <p:spPr>
            <a:xfrm>
              <a:off x="10800596" y="-122753"/>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18" name="Plus Sign 17">
              <a:extLst>
                <a:ext uri="{FF2B5EF4-FFF2-40B4-BE49-F238E27FC236}">
                  <a16:creationId xmlns:a16="http://schemas.microsoft.com/office/drawing/2014/main" id="{060A4D07-87E5-353C-08E5-3CD4AC263C78}"/>
                </a:ext>
              </a:extLst>
            </p:cNvPr>
            <p:cNvSpPr/>
            <p:nvPr/>
          </p:nvSpPr>
          <p:spPr>
            <a:xfrm>
              <a:off x="10825630" y="-122753"/>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19" name="Plus Sign 18">
              <a:extLst>
                <a:ext uri="{FF2B5EF4-FFF2-40B4-BE49-F238E27FC236}">
                  <a16:creationId xmlns:a16="http://schemas.microsoft.com/office/drawing/2014/main" id="{630C0489-8B05-8925-4E7C-B75321A4193B}"/>
                </a:ext>
              </a:extLst>
            </p:cNvPr>
            <p:cNvSpPr/>
            <p:nvPr/>
          </p:nvSpPr>
          <p:spPr>
            <a:xfrm>
              <a:off x="11081190" y="202559"/>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0" name="Plus Sign 19">
              <a:extLst>
                <a:ext uri="{FF2B5EF4-FFF2-40B4-BE49-F238E27FC236}">
                  <a16:creationId xmlns:a16="http://schemas.microsoft.com/office/drawing/2014/main" id="{179E4579-E27E-B6E3-E898-2FAEBB59B642}"/>
                </a:ext>
              </a:extLst>
            </p:cNvPr>
            <p:cNvSpPr/>
            <p:nvPr/>
          </p:nvSpPr>
          <p:spPr>
            <a:xfrm>
              <a:off x="11255374" y="267628"/>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1" name="Plus Sign 20">
              <a:extLst>
                <a:ext uri="{FF2B5EF4-FFF2-40B4-BE49-F238E27FC236}">
                  <a16:creationId xmlns:a16="http://schemas.microsoft.com/office/drawing/2014/main" id="{BDB4F014-1934-381A-724B-0F9AFDAE9CD2}"/>
                </a:ext>
              </a:extLst>
            </p:cNvPr>
            <p:cNvSpPr/>
            <p:nvPr/>
          </p:nvSpPr>
          <p:spPr>
            <a:xfrm>
              <a:off x="11427870" y="334755"/>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2" name="Plus Sign 21">
              <a:extLst>
                <a:ext uri="{FF2B5EF4-FFF2-40B4-BE49-F238E27FC236}">
                  <a16:creationId xmlns:a16="http://schemas.microsoft.com/office/drawing/2014/main" id="{02EC9684-77BB-13D0-A1E3-A649EDD1361D}"/>
                </a:ext>
              </a:extLst>
            </p:cNvPr>
            <p:cNvSpPr/>
            <p:nvPr/>
          </p:nvSpPr>
          <p:spPr>
            <a:xfrm>
              <a:off x="11546566" y="332329"/>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3" name="Plus Sign 22">
              <a:extLst>
                <a:ext uri="{FF2B5EF4-FFF2-40B4-BE49-F238E27FC236}">
                  <a16:creationId xmlns:a16="http://schemas.microsoft.com/office/drawing/2014/main" id="{57179408-8C1D-57DD-8F45-BE78A81F4327}"/>
                </a:ext>
              </a:extLst>
            </p:cNvPr>
            <p:cNvSpPr/>
            <p:nvPr/>
          </p:nvSpPr>
          <p:spPr>
            <a:xfrm>
              <a:off x="11704626" y="412143"/>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4" name="Plus Sign 23">
              <a:extLst>
                <a:ext uri="{FF2B5EF4-FFF2-40B4-BE49-F238E27FC236}">
                  <a16:creationId xmlns:a16="http://schemas.microsoft.com/office/drawing/2014/main" id="{FA8F7BAC-3093-0C8F-3242-4D520C414730}"/>
                </a:ext>
              </a:extLst>
            </p:cNvPr>
            <p:cNvSpPr/>
            <p:nvPr/>
          </p:nvSpPr>
          <p:spPr>
            <a:xfrm>
              <a:off x="11770827" y="488333"/>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5" name="Plus Sign 24">
              <a:extLst>
                <a:ext uri="{FF2B5EF4-FFF2-40B4-BE49-F238E27FC236}">
                  <a16:creationId xmlns:a16="http://schemas.microsoft.com/office/drawing/2014/main" id="{DFB81C20-65D6-1EA6-56F1-D7AB16C9762A}"/>
                </a:ext>
              </a:extLst>
            </p:cNvPr>
            <p:cNvSpPr/>
            <p:nvPr/>
          </p:nvSpPr>
          <p:spPr>
            <a:xfrm>
              <a:off x="12105720" y="720054"/>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6" name="Plus Sign 25">
              <a:extLst>
                <a:ext uri="{FF2B5EF4-FFF2-40B4-BE49-F238E27FC236}">
                  <a16:creationId xmlns:a16="http://schemas.microsoft.com/office/drawing/2014/main" id="{247114D8-4D72-8E19-1327-AD21A702E254}"/>
                </a:ext>
              </a:extLst>
            </p:cNvPr>
            <p:cNvSpPr/>
            <p:nvPr/>
          </p:nvSpPr>
          <p:spPr>
            <a:xfrm>
              <a:off x="12594432" y="963685"/>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7" name="Plus Sign 26">
              <a:extLst>
                <a:ext uri="{FF2B5EF4-FFF2-40B4-BE49-F238E27FC236}">
                  <a16:creationId xmlns:a16="http://schemas.microsoft.com/office/drawing/2014/main" id="{8EACE3E5-904A-23E1-54BF-6B3532EFCBA2}"/>
                </a:ext>
              </a:extLst>
            </p:cNvPr>
            <p:cNvSpPr/>
            <p:nvPr/>
          </p:nvSpPr>
          <p:spPr>
            <a:xfrm>
              <a:off x="12972322" y="963685"/>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8" name="Plus Sign 27">
              <a:extLst>
                <a:ext uri="{FF2B5EF4-FFF2-40B4-BE49-F238E27FC236}">
                  <a16:creationId xmlns:a16="http://schemas.microsoft.com/office/drawing/2014/main" id="{ACC7283A-4DE4-D263-9A10-7738D4481320}"/>
                </a:ext>
              </a:extLst>
            </p:cNvPr>
            <p:cNvSpPr/>
            <p:nvPr/>
          </p:nvSpPr>
          <p:spPr>
            <a:xfrm>
              <a:off x="13524621" y="1054311"/>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29" name="Plus Sign 28">
              <a:extLst>
                <a:ext uri="{FF2B5EF4-FFF2-40B4-BE49-F238E27FC236}">
                  <a16:creationId xmlns:a16="http://schemas.microsoft.com/office/drawing/2014/main" id="{3C652E49-6643-7E8E-421F-B337292EB690}"/>
                </a:ext>
              </a:extLst>
            </p:cNvPr>
            <p:cNvSpPr/>
            <p:nvPr/>
          </p:nvSpPr>
          <p:spPr>
            <a:xfrm>
              <a:off x="13548240" y="1054311"/>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0" name="Plus Sign 29">
              <a:extLst>
                <a:ext uri="{FF2B5EF4-FFF2-40B4-BE49-F238E27FC236}">
                  <a16:creationId xmlns:a16="http://schemas.microsoft.com/office/drawing/2014/main" id="{6CA65D3F-C2BA-1DEF-F3AE-DA4937E9FEE9}"/>
                </a:ext>
              </a:extLst>
            </p:cNvPr>
            <p:cNvSpPr/>
            <p:nvPr/>
          </p:nvSpPr>
          <p:spPr>
            <a:xfrm>
              <a:off x="13611007" y="1054311"/>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1" name="Plus Sign 30">
              <a:extLst>
                <a:ext uri="{FF2B5EF4-FFF2-40B4-BE49-F238E27FC236}">
                  <a16:creationId xmlns:a16="http://schemas.microsoft.com/office/drawing/2014/main" id="{EF986CDD-4BFB-0EBF-1F02-2C9E876CAF77}"/>
                </a:ext>
              </a:extLst>
            </p:cNvPr>
            <p:cNvSpPr/>
            <p:nvPr/>
          </p:nvSpPr>
          <p:spPr>
            <a:xfrm>
              <a:off x="13633414" y="1054311"/>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2" name="Plus Sign 31">
              <a:extLst>
                <a:ext uri="{FF2B5EF4-FFF2-40B4-BE49-F238E27FC236}">
                  <a16:creationId xmlns:a16="http://schemas.microsoft.com/office/drawing/2014/main" id="{DCE3E1D8-8DC1-BE30-03F7-3C84F68C27A1}"/>
                </a:ext>
              </a:extLst>
            </p:cNvPr>
            <p:cNvSpPr/>
            <p:nvPr/>
          </p:nvSpPr>
          <p:spPr>
            <a:xfrm>
              <a:off x="13836309" y="1051885"/>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3" name="Plus Sign 32">
              <a:extLst>
                <a:ext uri="{FF2B5EF4-FFF2-40B4-BE49-F238E27FC236}">
                  <a16:creationId xmlns:a16="http://schemas.microsoft.com/office/drawing/2014/main" id="{7A3497F9-517A-CAB2-DE5D-7A9C445C4EFC}"/>
                </a:ext>
              </a:extLst>
            </p:cNvPr>
            <p:cNvSpPr/>
            <p:nvPr/>
          </p:nvSpPr>
          <p:spPr>
            <a:xfrm>
              <a:off x="14065375" y="1050671"/>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4" name="Plus Sign 33">
              <a:extLst>
                <a:ext uri="{FF2B5EF4-FFF2-40B4-BE49-F238E27FC236}">
                  <a16:creationId xmlns:a16="http://schemas.microsoft.com/office/drawing/2014/main" id="{E07822CD-BE5B-A609-A804-9C3CAE2F35B3}"/>
                </a:ext>
              </a:extLst>
            </p:cNvPr>
            <p:cNvSpPr/>
            <p:nvPr/>
          </p:nvSpPr>
          <p:spPr>
            <a:xfrm>
              <a:off x="14427277" y="1161853"/>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5" name="Plus Sign 34">
              <a:extLst>
                <a:ext uri="{FF2B5EF4-FFF2-40B4-BE49-F238E27FC236}">
                  <a16:creationId xmlns:a16="http://schemas.microsoft.com/office/drawing/2014/main" id="{8F826A4B-92E6-642E-963C-D81446DEF721}"/>
                </a:ext>
              </a:extLst>
            </p:cNvPr>
            <p:cNvSpPr/>
            <p:nvPr/>
          </p:nvSpPr>
          <p:spPr>
            <a:xfrm>
              <a:off x="14507215" y="1288026"/>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6" name="Plus Sign 35">
              <a:extLst>
                <a:ext uri="{FF2B5EF4-FFF2-40B4-BE49-F238E27FC236}">
                  <a16:creationId xmlns:a16="http://schemas.microsoft.com/office/drawing/2014/main" id="{F100211B-38AC-A294-159B-C79DFCA3B7C7}"/>
                </a:ext>
              </a:extLst>
            </p:cNvPr>
            <p:cNvSpPr/>
            <p:nvPr/>
          </p:nvSpPr>
          <p:spPr>
            <a:xfrm>
              <a:off x="14543548" y="1419255"/>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7" name="Plus Sign 36">
              <a:extLst>
                <a:ext uri="{FF2B5EF4-FFF2-40B4-BE49-F238E27FC236}">
                  <a16:creationId xmlns:a16="http://schemas.microsoft.com/office/drawing/2014/main" id="{B0315B2F-7218-4F8B-4FBB-73FF5666226E}"/>
                </a:ext>
              </a:extLst>
            </p:cNvPr>
            <p:cNvSpPr/>
            <p:nvPr/>
          </p:nvSpPr>
          <p:spPr>
            <a:xfrm>
              <a:off x="14647504" y="1419255"/>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8" name="Plus Sign 37">
              <a:extLst>
                <a:ext uri="{FF2B5EF4-FFF2-40B4-BE49-F238E27FC236}">
                  <a16:creationId xmlns:a16="http://schemas.microsoft.com/office/drawing/2014/main" id="{F1A43B37-6F61-C1F0-B39D-24737569A79C}"/>
                </a:ext>
              </a:extLst>
            </p:cNvPr>
            <p:cNvSpPr/>
            <p:nvPr/>
          </p:nvSpPr>
          <p:spPr>
            <a:xfrm>
              <a:off x="14909725" y="1417473"/>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39" name="Plus Sign 38">
              <a:extLst>
                <a:ext uri="{FF2B5EF4-FFF2-40B4-BE49-F238E27FC236}">
                  <a16:creationId xmlns:a16="http://schemas.microsoft.com/office/drawing/2014/main" id="{5FFF1293-D9F6-4841-9E66-A87EE5237E65}"/>
                </a:ext>
              </a:extLst>
            </p:cNvPr>
            <p:cNvSpPr/>
            <p:nvPr/>
          </p:nvSpPr>
          <p:spPr>
            <a:xfrm>
              <a:off x="15105139" y="1416828"/>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40" name="Plus Sign 39">
              <a:extLst>
                <a:ext uri="{FF2B5EF4-FFF2-40B4-BE49-F238E27FC236}">
                  <a16:creationId xmlns:a16="http://schemas.microsoft.com/office/drawing/2014/main" id="{AFC59986-33D6-C30A-3927-6AAC24C7FFCB}"/>
                </a:ext>
              </a:extLst>
            </p:cNvPr>
            <p:cNvSpPr/>
            <p:nvPr/>
          </p:nvSpPr>
          <p:spPr>
            <a:xfrm>
              <a:off x="15135412" y="1416828"/>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41" name="Plus Sign 40">
              <a:extLst>
                <a:ext uri="{FF2B5EF4-FFF2-40B4-BE49-F238E27FC236}">
                  <a16:creationId xmlns:a16="http://schemas.microsoft.com/office/drawing/2014/main" id="{415D0D7F-9190-7B67-C1C7-BE14086D9AB7}"/>
                </a:ext>
              </a:extLst>
            </p:cNvPr>
            <p:cNvSpPr/>
            <p:nvPr/>
          </p:nvSpPr>
          <p:spPr>
            <a:xfrm>
              <a:off x="15492314" y="1415433"/>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42" name="Plus Sign 41">
              <a:extLst>
                <a:ext uri="{FF2B5EF4-FFF2-40B4-BE49-F238E27FC236}">
                  <a16:creationId xmlns:a16="http://schemas.microsoft.com/office/drawing/2014/main" id="{87116CC1-22F2-E779-0908-A442EE9F2383}"/>
                </a:ext>
              </a:extLst>
            </p:cNvPr>
            <p:cNvSpPr/>
            <p:nvPr/>
          </p:nvSpPr>
          <p:spPr>
            <a:xfrm>
              <a:off x="15882123" y="1414019"/>
              <a:ext cx="66202" cy="136681"/>
            </a:xfrm>
            <a:prstGeom prst="mathPlus">
              <a:avLst>
                <a:gd name="adj1" fmla="val 4117"/>
              </a:avLst>
            </a:prstGeom>
            <a:solidFill>
              <a:schemeClr val="tx2"/>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43" name="Rectangle 24">
              <a:extLst>
                <a:ext uri="{FF2B5EF4-FFF2-40B4-BE49-F238E27FC236}">
                  <a16:creationId xmlns:a16="http://schemas.microsoft.com/office/drawing/2014/main" id="{9789EB5A-02B5-8DEA-9A7C-4FD32D293A81}"/>
                </a:ext>
              </a:extLst>
            </p:cNvPr>
            <p:cNvSpPr/>
            <p:nvPr/>
          </p:nvSpPr>
          <p:spPr>
            <a:xfrm>
              <a:off x="10440809" y="-363150"/>
              <a:ext cx="5471568" cy="2055775"/>
            </a:xfrm>
            <a:custGeom>
              <a:avLst/>
              <a:gdLst>
                <a:gd name="connsiteX0" fmla="*/ 0 w 6766560"/>
                <a:gd name="connsiteY0" fmla="*/ 0 h 2400328"/>
                <a:gd name="connsiteX1" fmla="*/ 6766560 w 6766560"/>
                <a:gd name="connsiteY1" fmla="*/ 0 h 2400328"/>
                <a:gd name="connsiteX2" fmla="*/ 6766560 w 6766560"/>
                <a:gd name="connsiteY2" fmla="*/ 2400328 h 2400328"/>
                <a:gd name="connsiteX3" fmla="*/ 0 w 6766560"/>
                <a:gd name="connsiteY3" fmla="*/ 2400328 h 2400328"/>
                <a:gd name="connsiteX4" fmla="*/ 0 w 6766560"/>
                <a:gd name="connsiteY4" fmla="*/ 0 h 2400328"/>
                <a:gd name="connsiteX0" fmla="*/ 0 w 6766560"/>
                <a:gd name="connsiteY0" fmla="*/ 635 h 2400963"/>
                <a:gd name="connsiteX1" fmla="*/ 121920 w 6766560"/>
                <a:gd name="connsiteY1" fmla="*/ 0 h 2400963"/>
                <a:gd name="connsiteX2" fmla="*/ 6766560 w 6766560"/>
                <a:gd name="connsiteY2" fmla="*/ 635 h 2400963"/>
                <a:gd name="connsiteX3" fmla="*/ 6766560 w 6766560"/>
                <a:gd name="connsiteY3" fmla="*/ 2400963 h 2400963"/>
                <a:gd name="connsiteX4" fmla="*/ 0 w 6766560"/>
                <a:gd name="connsiteY4" fmla="*/ 2400963 h 2400963"/>
                <a:gd name="connsiteX5" fmla="*/ 0 w 6766560"/>
                <a:gd name="connsiteY5" fmla="*/ 635 h 2400963"/>
                <a:gd name="connsiteX0" fmla="*/ 0 w 6766560"/>
                <a:gd name="connsiteY0" fmla="*/ 635 h 2400963"/>
                <a:gd name="connsiteX1" fmla="*/ 121920 w 6766560"/>
                <a:gd name="connsiteY1" fmla="*/ 0 h 2400963"/>
                <a:gd name="connsiteX2" fmla="*/ 6766560 w 6766560"/>
                <a:gd name="connsiteY2" fmla="*/ 635 h 2400963"/>
                <a:gd name="connsiteX3" fmla="*/ 6766560 w 6766560"/>
                <a:gd name="connsiteY3" fmla="*/ 2400963 h 2400963"/>
                <a:gd name="connsiteX4" fmla="*/ 0 w 6766560"/>
                <a:gd name="connsiteY4" fmla="*/ 2400963 h 2400963"/>
                <a:gd name="connsiteX5" fmla="*/ 0 w 6766560"/>
                <a:gd name="connsiteY5" fmla="*/ 635 h 2400963"/>
                <a:gd name="connsiteX0" fmla="*/ 0 w 6766560"/>
                <a:gd name="connsiteY0" fmla="*/ 3809 h 2404137"/>
                <a:gd name="connsiteX1" fmla="*/ 121920 w 6766560"/>
                <a:gd name="connsiteY1" fmla="*/ 3174 h 2404137"/>
                <a:gd name="connsiteX2" fmla="*/ 156845 w 6766560"/>
                <a:gd name="connsiteY2" fmla="*/ 0 h 2404137"/>
                <a:gd name="connsiteX3" fmla="*/ 6766560 w 6766560"/>
                <a:gd name="connsiteY3" fmla="*/ 3809 h 2404137"/>
                <a:gd name="connsiteX4" fmla="*/ 6766560 w 6766560"/>
                <a:gd name="connsiteY4" fmla="*/ 2404137 h 2404137"/>
                <a:gd name="connsiteX5" fmla="*/ 0 w 6766560"/>
                <a:gd name="connsiteY5" fmla="*/ 2404137 h 2404137"/>
                <a:gd name="connsiteX6" fmla="*/ 0 w 6766560"/>
                <a:gd name="connsiteY6" fmla="*/ 3809 h 2404137"/>
                <a:gd name="connsiteX0" fmla="*/ 0 w 6766560"/>
                <a:gd name="connsiteY0" fmla="*/ 635 h 2400963"/>
                <a:gd name="connsiteX1" fmla="*/ 121920 w 6766560"/>
                <a:gd name="connsiteY1" fmla="*/ 0 h 2400963"/>
                <a:gd name="connsiteX2" fmla="*/ 118745 w 6766560"/>
                <a:gd name="connsiteY2" fmla="*/ 31751 h 2400963"/>
                <a:gd name="connsiteX3" fmla="*/ 6766560 w 6766560"/>
                <a:gd name="connsiteY3" fmla="*/ 635 h 2400963"/>
                <a:gd name="connsiteX4" fmla="*/ 6766560 w 6766560"/>
                <a:gd name="connsiteY4" fmla="*/ 2400963 h 2400963"/>
                <a:gd name="connsiteX5" fmla="*/ 0 w 6766560"/>
                <a:gd name="connsiteY5" fmla="*/ 2400963 h 2400963"/>
                <a:gd name="connsiteX6" fmla="*/ 0 w 6766560"/>
                <a:gd name="connsiteY6" fmla="*/ 635 h 2400963"/>
                <a:gd name="connsiteX0" fmla="*/ 0 w 6766560"/>
                <a:gd name="connsiteY0" fmla="*/ 635 h 2400963"/>
                <a:gd name="connsiteX1" fmla="*/ 121920 w 6766560"/>
                <a:gd name="connsiteY1" fmla="*/ 0 h 2400963"/>
                <a:gd name="connsiteX2" fmla="*/ 118745 w 6766560"/>
                <a:gd name="connsiteY2" fmla="*/ 31751 h 2400963"/>
                <a:gd name="connsiteX3" fmla="*/ 169545 w 6766560"/>
                <a:gd name="connsiteY3" fmla="*/ 25401 h 2400963"/>
                <a:gd name="connsiteX4" fmla="*/ 6766560 w 6766560"/>
                <a:gd name="connsiteY4" fmla="*/ 635 h 2400963"/>
                <a:gd name="connsiteX5" fmla="*/ 6766560 w 6766560"/>
                <a:gd name="connsiteY5" fmla="*/ 2400963 h 2400963"/>
                <a:gd name="connsiteX6" fmla="*/ 0 w 6766560"/>
                <a:gd name="connsiteY6" fmla="*/ 2400963 h 2400963"/>
                <a:gd name="connsiteX7" fmla="*/ 0 w 6766560"/>
                <a:gd name="connsiteY7" fmla="*/ 635 h 2400963"/>
                <a:gd name="connsiteX0" fmla="*/ 0 w 6766560"/>
                <a:gd name="connsiteY0" fmla="*/ 635 h 2400963"/>
                <a:gd name="connsiteX1" fmla="*/ 121920 w 6766560"/>
                <a:gd name="connsiteY1" fmla="*/ 0 h 2400963"/>
                <a:gd name="connsiteX2" fmla="*/ 118745 w 6766560"/>
                <a:gd name="connsiteY2" fmla="*/ 31751 h 2400963"/>
                <a:gd name="connsiteX3" fmla="*/ 201295 w 6766560"/>
                <a:gd name="connsiteY3" fmla="*/ 28576 h 2400963"/>
                <a:gd name="connsiteX4" fmla="*/ 6766560 w 6766560"/>
                <a:gd name="connsiteY4" fmla="*/ 635 h 2400963"/>
                <a:gd name="connsiteX5" fmla="*/ 6766560 w 6766560"/>
                <a:gd name="connsiteY5" fmla="*/ 2400963 h 2400963"/>
                <a:gd name="connsiteX6" fmla="*/ 0 w 6766560"/>
                <a:gd name="connsiteY6" fmla="*/ 2400963 h 2400963"/>
                <a:gd name="connsiteX7" fmla="*/ 0 w 6766560"/>
                <a:gd name="connsiteY7" fmla="*/ 635 h 2400963"/>
                <a:gd name="connsiteX0" fmla="*/ 0 w 6766560"/>
                <a:gd name="connsiteY0" fmla="*/ 635 h 2400963"/>
                <a:gd name="connsiteX1" fmla="*/ 121920 w 6766560"/>
                <a:gd name="connsiteY1" fmla="*/ 0 h 2400963"/>
                <a:gd name="connsiteX2" fmla="*/ 118745 w 6766560"/>
                <a:gd name="connsiteY2" fmla="*/ 31751 h 2400963"/>
                <a:gd name="connsiteX3" fmla="*/ 201295 w 6766560"/>
                <a:gd name="connsiteY3" fmla="*/ 28576 h 2400963"/>
                <a:gd name="connsiteX4" fmla="*/ 204470 w 6766560"/>
                <a:gd name="connsiteY4" fmla="*/ 28576 h 2400963"/>
                <a:gd name="connsiteX5" fmla="*/ 6766560 w 6766560"/>
                <a:gd name="connsiteY5" fmla="*/ 635 h 2400963"/>
                <a:gd name="connsiteX6" fmla="*/ 6766560 w 6766560"/>
                <a:gd name="connsiteY6" fmla="*/ 2400963 h 2400963"/>
                <a:gd name="connsiteX7" fmla="*/ 0 w 6766560"/>
                <a:gd name="connsiteY7" fmla="*/ 2400963 h 2400963"/>
                <a:gd name="connsiteX8" fmla="*/ 0 w 6766560"/>
                <a:gd name="connsiteY8" fmla="*/ 635 h 2400963"/>
                <a:gd name="connsiteX0" fmla="*/ 0 w 6766560"/>
                <a:gd name="connsiteY0" fmla="*/ 635 h 2400963"/>
                <a:gd name="connsiteX1" fmla="*/ 121920 w 6766560"/>
                <a:gd name="connsiteY1" fmla="*/ 0 h 2400963"/>
                <a:gd name="connsiteX2" fmla="*/ 118745 w 6766560"/>
                <a:gd name="connsiteY2" fmla="*/ 31751 h 2400963"/>
                <a:gd name="connsiteX3" fmla="*/ 201295 w 6766560"/>
                <a:gd name="connsiteY3" fmla="*/ 28576 h 2400963"/>
                <a:gd name="connsiteX4" fmla="*/ 169545 w 6766560"/>
                <a:gd name="connsiteY4" fmla="*/ 63501 h 2400963"/>
                <a:gd name="connsiteX5" fmla="*/ 6766560 w 6766560"/>
                <a:gd name="connsiteY5" fmla="*/ 635 h 2400963"/>
                <a:gd name="connsiteX6" fmla="*/ 6766560 w 6766560"/>
                <a:gd name="connsiteY6" fmla="*/ 2400963 h 2400963"/>
                <a:gd name="connsiteX7" fmla="*/ 0 w 6766560"/>
                <a:gd name="connsiteY7" fmla="*/ 2400963 h 2400963"/>
                <a:gd name="connsiteX8" fmla="*/ 0 w 6766560"/>
                <a:gd name="connsiteY8"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6766560 w 6766560"/>
                <a:gd name="connsiteY5" fmla="*/ 635 h 2400963"/>
                <a:gd name="connsiteX6" fmla="*/ 6766560 w 6766560"/>
                <a:gd name="connsiteY6" fmla="*/ 2400963 h 2400963"/>
                <a:gd name="connsiteX7" fmla="*/ 0 w 6766560"/>
                <a:gd name="connsiteY7" fmla="*/ 2400963 h 2400963"/>
                <a:gd name="connsiteX8" fmla="*/ 0 w 6766560"/>
                <a:gd name="connsiteY8"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6766560 w 6766560"/>
                <a:gd name="connsiteY5" fmla="*/ 635 h 2400963"/>
                <a:gd name="connsiteX6" fmla="*/ 6766560 w 6766560"/>
                <a:gd name="connsiteY6" fmla="*/ 2400963 h 2400963"/>
                <a:gd name="connsiteX7" fmla="*/ 0 w 6766560"/>
                <a:gd name="connsiteY7" fmla="*/ 2400963 h 2400963"/>
                <a:gd name="connsiteX8" fmla="*/ 0 w 6766560"/>
                <a:gd name="connsiteY8"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207645 w 6766560"/>
                <a:gd name="connsiteY5" fmla="*/ 60326 h 2400963"/>
                <a:gd name="connsiteX6" fmla="*/ 6766560 w 6766560"/>
                <a:gd name="connsiteY6" fmla="*/ 635 h 2400963"/>
                <a:gd name="connsiteX7" fmla="*/ 6766560 w 6766560"/>
                <a:gd name="connsiteY7" fmla="*/ 2400963 h 2400963"/>
                <a:gd name="connsiteX8" fmla="*/ 0 w 6766560"/>
                <a:gd name="connsiteY8" fmla="*/ 2400963 h 2400963"/>
                <a:gd name="connsiteX9" fmla="*/ 0 w 6766560"/>
                <a:gd name="connsiteY9"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179070 w 6766560"/>
                <a:gd name="connsiteY5" fmla="*/ 60326 h 2400963"/>
                <a:gd name="connsiteX6" fmla="*/ 6766560 w 6766560"/>
                <a:gd name="connsiteY6" fmla="*/ 635 h 2400963"/>
                <a:gd name="connsiteX7" fmla="*/ 6766560 w 6766560"/>
                <a:gd name="connsiteY7" fmla="*/ 2400963 h 2400963"/>
                <a:gd name="connsiteX8" fmla="*/ 0 w 6766560"/>
                <a:gd name="connsiteY8" fmla="*/ 2400963 h 2400963"/>
                <a:gd name="connsiteX9" fmla="*/ 0 w 6766560"/>
                <a:gd name="connsiteY9"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179070 w 6766560"/>
                <a:gd name="connsiteY5" fmla="*/ 60326 h 2400963"/>
                <a:gd name="connsiteX6" fmla="*/ 213995 w 6766560"/>
                <a:gd name="connsiteY6" fmla="*/ 571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21920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8745 w 6766560"/>
                <a:gd name="connsiteY2" fmla="*/ 31751 h 2400963"/>
                <a:gd name="connsiteX3" fmla="*/ 179070 w 6766560"/>
                <a:gd name="connsiteY3" fmla="*/ 28576 h 2400963"/>
                <a:gd name="connsiteX4" fmla="*/ 169545 w 6766560"/>
                <a:gd name="connsiteY4" fmla="*/ 63501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9070 w 6766560"/>
                <a:gd name="connsiteY3" fmla="*/ 28576 h 2400963"/>
                <a:gd name="connsiteX4" fmla="*/ 169545 w 6766560"/>
                <a:gd name="connsiteY4" fmla="*/ 63501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69545 w 6766560"/>
                <a:gd name="connsiteY4" fmla="*/ 63501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2056 w 6766560"/>
                <a:gd name="connsiteY4" fmla="*/ 62426 h 2400963"/>
                <a:gd name="connsiteX5" fmla="*/ 179070 w 6766560"/>
                <a:gd name="connsiteY5" fmla="*/ 60326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2056 w 6766560"/>
                <a:gd name="connsiteY4" fmla="*/ 62426 h 2400963"/>
                <a:gd name="connsiteX5" fmla="*/ 192877 w 6766560"/>
                <a:gd name="connsiteY5" fmla="*/ 61401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69545 w 6766560"/>
                <a:gd name="connsiteY6" fmla="*/ 120651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6766560 w 6766560"/>
                <a:gd name="connsiteY7" fmla="*/ 635 h 2400963"/>
                <a:gd name="connsiteX8" fmla="*/ 6766560 w 6766560"/>
                <a:gd name="connsiteY8" fmla="*/ 2400963 h 2400963"/>
                <a:gd name="connsiteX9" fmla="*/ 0 w 6766560"/>
                <a:gd name="connsiteY9" fmla="*/ 2400963 h 2400963"/>
                <a:gd name="connsiteX10" fmla="*/ 0 w 6766560"/>
                <a:gd name="connsiteY1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442266 w 6766560"/>
                <a:gd name="connsiteY7" fmla="*/ 101777 h 2400963"/>
                <a:gd name="connsiteX8" fmla="*/ 6766560 w 6766560"/>
                <a:gd name="connsiteY8" fmla="*/ 635 h 2400963"/>
                <a:gd name="connsiteX9" fmla="*/ 6766560 w 6766560"/>
                <a:gd name="connsiteY9" fmla="*/ 2400963 h 2400963"/>
                <a:gd name="connsiteX10" fmla="*/ 0 w 6766560"/>
                <a:gd name="connsiteY10" fmla="*/ 2400963 h 2400963"/>
                <a:gd name="connsiteX11" fmla="*/ 0 w 6766560"/>
                <a:gd name="connsiteY1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442266 w 6766560"/>
                <a:gd name="connsiteY7" fmla="*/ 101777 h 2400963"/>
                <a:gd name="connsiteX8" fmla="*/ 498752 w 6766560"/>
                <a:gd name="connsiteY8" fmla="*/ 100702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442266 w 6766560"/>
                <a:gd name="connsiteY7" fmla="*/ 101777 h 2400963"/>
                <a:gd name="connsiteX8" fmla="*/ 439755 w 6766560"/>
                <a:gd name="connsiteY8" fmla="*/ 140481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190884 w 6766560"/>
                <a:gd name="connsiteY6" fmla="*/ 107750 h 2400963"/>
                <a:gd name="connsiteX7" fmla="*/ 439756 w 6766560"/>
                <a:gd name="connsiteY7" fmla="*/ 103927 h 2400963"/>
                <a:gd name="connsiteX8" fmla="*/ 439755 w 6766560"/>
                <a:gd name="connsiteY8" fmla="*/ 140481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2877 w 6766560"/>
                <a:gd name="connsiteY5" fmla="*/ 61401 h 2400963"/>
                <a:gd name="connsiteX6" fmla="*/ 439756 w 6766560"/>
                <a:gd name="connsiteY6" fmla="*/ 103927 h 2400963"/>
                <a:gd name="connsiteX7" fmla="*/ 439755 w 6766560"/>
                <a:gd name="connsiteY7" fmla="*/ 140481 h 2400963"/>
                <a:gd name="connsiteX8" fmla="*/ 6766560 w 6766560"/>
                <a:gd name="connsiteY8" fmla="*/ 635 h 2400963"/>
                <a:gd name="connsiteX9" fmla="*/ 6766560 w 6766560"/>
                <a:gd name="connsiteY9" fmla="*/ 2400963 h 2400963"/>
                <a:gd name="connsiteX10" fmla="*/ 0 w 6766560"/>
                <a:gd name="connsiteY10" fmla="*/ 2400963 h 2400963"/>
                <a:gd name="connsiteX11" fmla="*/ 0 w 6766560"/>
                <a:gd name="connsiteY1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5387 w 6766560"/>
                <a:gd name="connsiteY5" fmla="*/ 107630 h 2400963"/>
                <a:gd name="connsiteX6" fmla="*/ 439756 w 6766560"/>
                <a:gd name="connsiteY6" fmla="*/ 103927 h 2400963"/>
                <a:gd name="connsiteX7" fmla="*/ 439755 w 6766560"/>
                <a:gd name="connsiteY7" fmla="*/ 140481 h 2400963"/>
                <a:gd name="connsiteX8" fmla="*/ 6766560 w 6766560"/>
                <a:gd name="connsiteY8" fmla="*/ 635 h 2400963"/>
                <a:gd name="connsiteX9" fmla="*/ 6766560 w 6766560"/>
                <a:gd name="connsiteY9" fmla="*/ 2400963 h 2400963"/>
                <a:gd name="connsiteX10" fmla="*/ 0 w 6766560"/>
                <a:gd name="connsiteY10" fmla="*/ 2400963 h 2400963"/>
                <a:gd name="connsiteX11" fmla="*/ 0 w 6766560"/>
                <a:gd name="connsiteY1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5387 w 6766560"/>
                <a:gd name="connsiteY5" fmla="*/ 107630 h 2400963"/>
                <a:gd name="connsiteX6" fmla="*/ 439756 w 6766560"/>
                <a:gd name="connsiteY6" fmla="*/ 103927 h 2400963"/>
                <a:gd name="connsiteX7" fmla="*/ 439755 w 6766560"/>
                <a:gd name="connsiteY7" fmla="*/ 140481 h 2400963"/>
                <a:gd name="connsiteX8" fmla="*/ 6766560 w 6766560"/>
                <a:gd name="connsiteY8" fmla="*/ 635 h 2400963"/>
                <a:gd name="connsiteX9" fmla="*/ 6766560 w 6766560"/>
                <a:gd name="connsiteY9" fmla="*/ 2400963 h 2400963"/>
                <a:gd name="connsiteX10" fmla="*/ 0 w 6766560"/>
                <a:gd name="connsiteY10" fmla="*/ 2400963 h 2400963"/>
                <a:gd name="connsiteX11" fmla="*/ 0 w 6766560"/>
                <a:gd name="connsiteY1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83685 w 6766560"/>
                <a:gd name="connsiteY5" fmla="*/ 84575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6766560 w 6766560"/>
                <a:gd name="connsiteY9" fmla="*/ 635 h 2400963"/>
                <a:gd name="connsiteX10" fmla="*/ 6766560 w 6766560"/>
                <a:gd name="connsiteY10" fmla="*/ 2400963 h 2400963"/>
                <a:gd name="connsiteX11" fmla="*/ 0 w 6766560"/>
                <a:gd name="connsiteY11" fmla="*/ 2400963 h 2400963"/>
                <a:gd name="connsiteX12" fmla="*/ 0 w 6766560"/>
                <a:gd name="connsiteY1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8878 w 6766560"/>
                <a:gd name="connsiteY9" fmla="*/ 139406 h 2400963"/>
                <a:gd name="connsiteX10" fmla="*/ 6766560 w 6766560"/>
                <a:gd name="connsiteY10" fmla="*/ 635 h 2400963"/>
                <a:gd name="connsiteX11" fmla="*/ 6766560 w 6766560"/>
                <a:gd name="connsiteY11" fmla="*/ 2400963 h 2400963"/>
                <a:gd name="connsiteX12" fmla="*/ 0 w 6766560"/>
                <a:gd name="connsiteY12" fmla="*/ 2400963 h 2400963"/>
                <a:gd name="connsiteX13" fmla="*/ 0 w 6766560"/>
                <a:gd name="connsiteY1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1346 w 6766560"/>
                <a:gd name="connsiteY9" fmla="*/ 141556 h 2400963"/>
                <a:gd name="connsiteX10" fmla="*/ 6766560 w 6766560"/>
                <a:gd name="connsiteY10" fmla="*/ 635 h 2400963"/>
                <a:gd name="connsiteX11" fmla="*/ 6766560 w 6766560"/>
                <a:gd name="connsiteY11" fmla="*/ 2400963 h 2400963"/>
                <a:gd name="connsiteX12" fmla="*/ 0 w 6766560"/>
                <a:gd name="connsiteY12" fmla="*/ 2400963 h 2400963"/>
                <a:gd name="connsiteX13" fmla="*/ 0 w 6766560"/>
                <a:gd name="connsiteY1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1346 w 6766560"/>
                <a:gd name="connsiteY9" fmla="*/ 141556 h 2400963"/>
                <a:gd name="connsiteX10" fmla="*/ 559004 w 6766560"/>
                <a:gd name="connsiteY10" fmla="*/ 140481 h 2400963"/>
                <a:gd name="connsiteX11" fmla="*/ 6766560 w 6766560"/>
                <a:gd name="connsiteY11" fmla="*/ 635 h 2400963"/>
                <a:gd name="connsiteX12" fmla="*/ 6766560 w 6766560"/>
                <a:gd name="connsiteY12" fmla="*/ 2400963 h 2400963"/>
                <a:gd name="connsiteX13" fmla="*/ 0 w 6766560"/>
                <a:gd name="connsiteY13" fmla="*/ 2400963 h 2400963"/>
                <a:gd name="connsiteX14" fmla="*/ 0 w 6766560"/>
                <a:gd name="connsiteY1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1346 w 6766560"/>
                <a:gd name="connsiteY9" fmla="*/ 141556 h 2400963"/>
                <a:gd name="connsiteX10" fmla="*/ 525112 w 6766560"/>
                <a:gd name="connsiteY10" fmla="*/ 184561 h 2400963"/>
                <a:gd name="connsiteX11" fmla="*/ 6766560 w 6766560"/>
                <a:gd name="connsiteY11" fmla="*/ 635 h 2400963"/>
                <a:gd name="connsiteX12" fmla="*/ 6766560 w 6766560"/>
                <a:gd name="connsiteY12" fmla="*/ 2400963 h 2400963"/>
                <a:gd name="connsiteX13" fmla="*/ 0 w 6766560"/>
                <a:gd name="connsiteY13" fmla="*/ 2400963 h 2400963"/>
                <a:gd name="connsiteX14" fmla="*/ 0 w 6766560"/>
                <a:gd name="connsiteY1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6766560 w 6766560"/>
                <a:gd name="connsiteY11" fmla="*/ 635 h 2400963"/>
                <a:gd name="connsiteX12" fmla="*/ 6766560 w 6766560"/>
                <a:gd name="connsiteY12" fmla="*/ 2400963 h 2400963"/>
                <a:gd name="connsiteX13" fmla="*/ 0 w 6766560"/>
                <a:gd name="connsiteY13" fmla="*/ 2400963 h 2400963"/>
                <a:gd name="connsiteX14" fmla="*/ 0 w 6766560"/>
                <a:gd name="connsiteY1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97916 w 6766560"/>
                <a:gd name="connsiteY11" fmla="*/ 183485 h 2400963"/>
                <a:gd name="connsiteX12" fmla="*/ 6766560 w 6766560"/>
                <a:gd name="connsiteY12" fmla="*/ 635 h 2400963"/>
                <a:gd name="connsiteX13" fmla="*/ 6766560 w 6766560"/>
                <a:gd name="connsiteY13" fmla="*/ 2400963 h 2400963"/>
                <a:gd name="connsiteX14" fmla="*/ 0 w 6766560"/>
                <a:gd name="connsiteY14" fmla="*/ 2400963 h 2400963"/>
                <a:gd name="connsiteX15" fmla="*/ 0 w 6766560"/>
                <a:gd name="connsiteY1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5387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6766560 w 6766560"/>
                <a:gd name="connsiteY12" fmla="*/ 635 h 2400963"/>
                <a:gd name="connsiteX13" fmla="*/ 6766560 w 6766560"/>
                <a:gd name="connsiteY13" fmla="*/ 2400963 h 2400963"/>
                <a:gd name="connsiteX14" fmla="*/ 0 w 6766560"/>
                <a:gd name="connsiteY14" fmla="*/ 2400963 h 2400963"/>
                <a:gd name="connsiteX15" fmla="*/ 0 w 6766560"/>
                <a:gd name="connsiteY1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6766560 w 6766560"/>
                <a:gd name="connsiteY12" fmla="*/ 635 h 2400963"/>
                <a:gd name="connsiteX13" fmla="*/ 6766560 w 6766560"/>
                <a:gd name="connsiteY13" fmla="*/ 2400963 h 2400963"/>
                <a:gd name="connsiteX14" fmla="*/ 0 w 6766560"/>
                <a:gd name="connsiteY14" fmla="*/ 2400963 h 2400963"/>
                <a:gd name="connsiteX15" fmla="*/ 0 w 6766560"/>
                <a:gd name="connsiteY1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604193 w 6766560"/>
                <a:gd name="connsiteY12" fmla="*/ 184560 h 2400963"/>
                <a:gd name="connsiteX13" fmla="*/ 6766560 w 6766560"/>
                <a:gd name="connsiteY13" fmla="*/ 635 h 2400963"/>
                <a:gd name="connsiteX14" fmla="*/ 6766560 w 6766560"/>
                <a:gd name="connsiteY14" fmla="*/ 2400963 h 2400963"/>
                <a:gd name="connsiteX15" fmla="*/ 0 w 6766560"/>
                <a:gd name="connsiteY15" fmla="*/ 2400963 h 2400963"/>
                <a:gd name="connsiteX16" fmla="*/ 0 w 6766560"/>
                <a:gd name="connsiteY1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611725 w 6766560"/>
                <a:gd name="connsiteY12" fmla="*/ 184560 h 2400963"/>
                <a:gd name="connsiteX13" fmla="*/ 6766560 w 6766560"/>
                <a:gd name="connsiteY13" fmla="*/ 635 h 2400963"/>
                <a:gd name="connsiteX14" fmla="*/ 6766560 w 6766560"/>
                <a:gd name="connsiteY14" fmla="*/ 2400963 h 2400963"/>
                <a:gd name="connsiteX15" fmla="*/ 0 w 6766560"/>
                <a:gd name="connsiteY15" fmla="*/ 2400963 h 2400963"/>
                <a:gd name="connsiteX16" fmla="*/ 0 w 6766560"/>
                <a:gd name="connsiteY1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766560 w 6766560"/>
                <a:gd name="connsiteY13" fmla="*/ 635 h 2400963"/>
                <a:gd name="connsiteX14" fmla="*/ 6766560 w 6766560"/>
                <a:gd name="connsiteY14" fmla="*/ 2400963 h 2400963"/>
                <a:gd name="connsiteX15" fmla="*/ 0 w 6766560"/>
                <a:gd name="connsiteY15" fmla="*/ 2400963 h 2400963"/>
                <a:gd name="connsiteX16" fmla="*/ 0 w 6766560"/>
                <a:gd name="connsiteY1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54402 w 6766560"/>
                <a:gd name="connsiteY13" fmla="*/ 210363 h 2400963"/>
                <a:gd name="connsiteX14" fmla="*/ 6766560 w 6766560"/>
                <a:gd name="connsiteY14" fmla="*/ 635 h 2400963"/>
                <a:gd name="connsiteX15" fmla="*/ 6766560 w 6766560"/>
                <a:gd name="connsiteY15" fmla="*/ 2400963 h 2400963"/>
                <a:gd name="connsiteX16" fmla="*/ 0 w 6766560"/>
                <a:gd name="connsiteY16" fmla="*/ 2400963 h 2400963"/>
                <a:gd name="connsiteX17" fmla="*/ 0 w 6766560"/>
                <a:gd name="connsiteY1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766560 w 6766560"/>
                <a:gd name="connsiteY14" fmla="*/ 635 h 2400963"/>
                <a:gd name="connsiteX15" fmla="*/ 6766560 w 6766560"/>
                <a:gd name="connsiteY15" fmla="*/ 2400963 h 2400963"/>
                <a:gd name="connsiteX16" fmla="*/ 0 w 6766560"/>
                <a:gd name="connsiteY16" fmla="*/ 2400963 h 2400963"/>
                <a:gd name="connsiteX17" fmla="*/ 0 w 6766560"/>
                <a:gd name="connsiteY1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74486 w 6766560"/>
                <a:gd name="connsiteY14" fmla="*/ 215738 h 2400963"/>
                <a:gd name="connsiteX15" fmla="*/ 6766560 w 6766560"/>
                <a:gd name="connsiteY15" fmla="*/ 635 h 2400963"/>
                <a:gd name="connsiteX16" fmla="*/ 6766560 w 6766560"/>
                <a:gd name="connsiteY16" fmla="*/ 2400963 h 2400963"/>
                <a:gd name="connsiteX17" fmla="*/ 0 w 6766560"/>
                <a:gd name="connsiteY17" fmla="*/ 2400963 h 2400963"/>
                <a:gd name="connsiteX18" fmla="*/ 0 w 6766560"/>
                <a:gd name="connsiteY1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0594 w 6766560"/>
                <a:gd name="connsiteY14" fmla="*/ 254442 h 2400963"/>
                <a:gd name="connsiteX15" fmla="*/ 6766560 w 6766560"/>
                <a:gd name="connsiteY15" fmla="*/ 635 h 2400963"/>
                <a:gd name="connsiteX16" fmla="*/ 6766560 w 6766560"/>
                <a:gd name="connsiteY16" fmla="*/ 2400963 h 2400963"/>
                <a:gd name="connsiteX17" fmla="*/ 0 w 6766560"/>
                <a:gd name="connsiteY17" fmla="*/ 2400963 h 2400963"/>
                <a:gd name="connsiteX18" fmla="*/ 0 w 6766560"/>
                <a:gd name="connsiteY1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766560 w 6766560"/>
                <a:gd name="connsiteY15" fmla="*/ 635 h 2400963"/>
                <a:gd name="connsiteX16" fmla="*/ 6766560 w 6766560"/>
                <a:gd name="connsiteY16" fmla="*/ 2400963 h 2400963"/>
                <a:gd name="connsiteX17" fmla="*/ 0 w 6766560"/>
                <a:gd name="connsiteY17" fmla="*/ 2400963 h 2400963"/>
                <a:gd name="connsiteX18" fmla="*/ 0 w 6766560"/>
                <a:gd name="connsiteY1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78252 w 6766560"/>
                <a:gd name="connsiteY15" fmla="*/ 252292 h 2400963"/>
                <a:gd name="connsiteX16" fmla="*/ 6766560 w 6766560"/>
                <a:gd name="connsiteY16" fmla="*/ 635 h 2400963"/>
                <a:gd name="connsiteX17" fmla="*/ 6766560 w 6766560"/>
                <a:gd name="connsiteY17" fmla="*/ 2400963 h 2400963"/>
                <a:gd name="connsiteX18" fmla="*/ 0 w 6766560"/>
                <a:gd name="connsiteY18" fmla="*/ 2400963 h 2400963"/>
                <a:gd name="connsiteX19" fmla="*/ 0 w 6766560"/>
                <a:gd name="connsiteY1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766560 w 6766560"/>
                <a:gd name="connsiteY16" fmla="*/ 635 h 2400963"/>
                <a:gd name="connsiteX17" fmla="*/ 6766560 w 6766560"/>
                <a:gd name="connsiteY17" fmla="*/ 2400963 h 2400963"/>
                <a:gd name="connsiteX18" fmla="*/ 0 w 6766560"/>
                <a:gd name="connsiteY18" fmla="*/ 2400963 h 2400963"/>
                <a:gd name="connsiteX19" fmla="*/ 0 w 6766560"/>
                <a:gd name="connsiteY1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78252 w 6766560"/>
                <a:gd name="connsiteY16" fmla="*/ 254442 h 2400963"/>
                <a:gd name="connsiteX17" fmla="*/ 6766560 w 6766560"/>
                <a:gd name="connsiteY17" fmla="*/ 635 h 2400963"/>
                <a:gd name="connsiteX18" fmla="*/ 6766560 w 6766560"/>
                <a:gd name="connsiteY18" fmla="*/ 2400963 h 2400963"/>
                <a:gd name="connsiteX19" fmla="*/ 0 w 6766560"/>
                <a:gd name="connsiteY19" fmla="*/ 2400963 h 2400963"/>
                <a:gd name="connsiteX20" fmla="*/ 0 w 6766560"/>
                <a:gd name="connsiteY2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766560 w 6766560"/>
                <a:gd name="connsiteY17" fmla="*/ 635 h 2400963"/>
                <a:gd name="connsiteX18" fmla="*/ 6766560 w 6766560"/>
                <a:gd name="connsiteY18" fmla="*/ 2400963 h 2400963"/>
                <a:gd name="connsiteX19" fmla="*/ 0 w 6766560"/>
                <a:gd name="connsiteY19" fmla="*/ 2400963 h 2400963"/>
                <a:gd name="connsiteX20" fmla="*/ 0 w 6766560"/>
                <a:gd name="connsiteY2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2071 h 2400963"/>
                <a:gd name="connsiteX18" fmla="*/ 6766560 w 6766560"/>
                <a:gd name="connsiteY18" fmla="*/ 635 h 2400963"/>
                <a:gd name="connsiteX19" fmla="*/ 6766560 w 6766560"/>
                <a:gd name="connsiteY19" fmla="*/ 2400963 h 2400963"/>
                <a:gd name="connsiteX20" fmla="*/ 0 w 6766560"/>
                <a:gd name="connsiteY20" fmla="*/ 2400963 h 2400963"/>
                <a:gd name="connsiteX21" fmla="*/ 0 w 6766560"/>
                <a:gd name="connsiteY2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3146 h 2400963"/>
                <a:gd name="connsiteX18" fmla="*/ 6766560 w 6766560"/>
                <a:gd name="connsiteY18" fmla="*/ 635 h 2400963"/>
                <a:gd name="connsiteX19" fmla="*/ 6766560 w 6766560"/>
                <a:gd name="connsiteY19" fmla="*/ 2400963 h 2400963"/>
                <a:gd name="connsiteX20" fmla="*/ 0 w 6766560"/>
                <a:gd name="connsiteY20" fmla="*/ 2400963 h 2400963"/>
                <a:gd name="connsiteX21" fmla="*/ 0 w 6766560"/>
                <a:gd name="connsiteY2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766560 w 6766560"/>
                <a:gd name="connsiteY18" fmla="*/ 635 h 2400963"/>
                <a:gd name="connsiteX19" fmla="*/ 6766560 w 6766560"/>
                <a:gd name="connsiteY19" fmla="*/ 2400963 h 2400963"/>
                <a:gd name="connsiteX20" fmla="*/ 0 w 6766560"/>
                <a:gd name="connsiteY20" fmla="*/ 2400963 h 2400963"/>
                <a:gd name="connsiteX21" fmla="*/ 0 w 6766560"/>
                <a:gd name="connsiteY2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753567 w 6766560"/>
                <a:gd name="connsiteY18" fmla="*/ 292071 h 2400963"/>
                <a:gd name="connsiteX19" fmla="*/ 6766560 w 6766560"/>
                <a:gd name="connsiteY19" fmla="*/ 635 h 2400963"/>
                <a:gd name="connsiteX20" fmla="*/ 6766560 w 6766560"/>
                <a:gd name="connsiteY20" fmla="*/ 2400963 h 2400963"/>
                <a:gd name="connsiteX21" fmla="*/ 0 w 6766560"/>
                <a:gd name="connsiteY21" fmla="*/ 2400963 h 2400963"/>
                <a:gd name="connsiteX22" fmla="*/ 0 w 6766560"/>
                <a:gd name="connsiteY2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6766560 w 6766560"/>
                <a:gd name="connsiteY19" fmla="*/ 635 h 2400963"/>
                <a:gd name="connsiteX20" fmla="*/ 6766560 w 6766560"/>
                <a:gd name="connsiteY20" fmla="*/ 2400963 h 2400963"/>
                <a:gd name="connsiteX21" fmla="*/ 0 w 6766560"/>
                <a:gd name="connsiteY21" fmla="*/ 2400963 h 2400963"/>
                <a:gd name="connsiteX22" fmla="*/ 0 w 6766560"/>
                <a:gd name="connsiteY2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79927 w 6766560"/>
                <a:gd name="connsiteY19" fmla="*/ 330775 h 2400963"/>
                <a:gd name="connsiteX20" fmla="*/ 6766560 w 6766560"/>
                <a:gd name="connsiteY20" fmla="*/ 635 h 2400963"/>
                <a:gd name="connsiteX21" fmla="*/ 6766560 w 6766560"/>
                <a:gd name="connsiteY21" fmla="*/ 2400963 h 2400963"/>
                <a:gd name="connsiteX22" fmla="*/ 0 w 6766560"/>
                <a:gd name="connsiteY22" fmla="*/ 2400963 h 2400963"/>
                <a:gd name="connsiteX23" fmla="*/ 0 w 6766560"/>
                <a:gd name="connsiteY2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76161 w 6766560"/>
                <a:gd name="connsiteY19" fmla="*/ 338301 h 2400963"/>
                <a:gd name="connsiteX20" fmla="*/ 6766560 w 6766560"/>
                <a:gd name="connsiteY20" fmla="*/ 635 h 2400963"/>
                <a:gd name="connsiteX21" fmla="*/ 6766560 w 6766560"/>
                <a:gd name="connsiteY21" fmla="*/ 2400963 h 2400963"/>
                <a:gd name="connsiteX22" fmla="*/ 0 w 6766560"/>
                <a:gd name="connsiteY22" fmla="*/ 2400963 h 2400963"/>
                <a:gd name="connsiteX23" fmla="*/ 0 w 6766560"/>
                <a:gd name="connsiteY2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76161 w 6766560"/>
                <a:gd name="connsiteY19" fmla="*/ 338301 h 2400963"/>
                <a:gd name="connsiteX20" fmla="*/ 832648 w 6766560"/>
                <a:gd name="connsiteY20" fmla="*/ 332925 h 2400963"/>
                <a:gd name="connsiteX21" fmla="*/ 6766560 w 6766560"/>
                <a:gd name="connsiteY21" fmla="*/ 635 h 2400963"/>
                <a:gd name="connsiteX22" fmla="*/ 6766560 w 6766560"/>
                <a:gd name="connsiteY22" fmla="*/ 2400963 h 2400963"/>
                <a:gd name="connsiteX23" fmla="*/ 0 w 6766560"/>
                <a:gd name="connsiteY23" fmla="*/ 2400963 h 2400963"/>
                <a:gd name="connsiteX24" fmla="*/ 0 w 6766560"/>
                <a:gd name="connsiteY2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76161 w 6766560"/>
                <a:gd name="connsiteY19" fmla="*/ 338301 h 2400963"/>
                <a:gd name="connsiteX20" fmla="*/ 781183 w 6766560"/>
                <a:gd name="connsiteY20" fmla="*/ 377004 h 2400963"/>
                <a:gd name="connsiteX21" fmla="*/ 6766560 w 6766560"/>
                <a:gd name="connsiteY21" fmla="*/ 635 h 2400963"/>
                <a:gd name="connsiteX22" fmla="*/ 6766560 w 6766560"/>
                <a:gd name="connsiteY22" fmla="*/ 2400963 h 2400963"/>
                <a:gd name="connsiteX23" fmla="*/ 0 w 6766560"/>
                <a:gd name="connsiteY23" fmla="*/ 2400963 h 2400963"/>
                <a:gd name="connsiteX24" fmla="*/ 0 w 6766560"/>
                <a:gd name="connsiteY2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6766560 w 6766560"/>
                <a:gd name="connsiteY21" fmla="*/ 635 h 2400963"/>
                <a:gd name="connsiteX22" fmla="*/ 6766560 w 6766560"/>
                <a:gd name="connsiteY22" fmla="*/ 2400963 h 2400963"/>
                <a:gd name="connsiteX23" fmla="*/ 0 w 6766560"/>
                <a:gd name="connsiteY23" fmla="*/ 2400963 h 2400963"/>
                <a:gd name="connsiteX24" fmla="*/ 0 w 6766560"/>
                <a:gd name="connsiteY2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7379 w 6766560"/>
                <a:gd name="connsiteY21" fmla="*/ 357653 h 2400963"/>
                <a:gd name="connsiteX22" fmla="*/ 6766560 w 6766560"/>
                <a:gd name="connsiteY22" fmla="*/ 635 h 2400963"/>
                <a:gd name="connsiteX23" fmla="*/ 6766560 w 6766560"/>
                <a:gd name="connsiteY23" fmla="*/ 2400963 h 2400963"/>
                <a:gd name="connsiteX24" fmla="*/ 0 w 6766560"/>
                <a:gd name="connsiteY24" fmla="*/ 2400963 h 2400963"/>
                <a:gd name="connsiteX25" fmla="*/ 0 w 6766560"/>
                <a:gd name="connsiteY2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6766560 w 6766560"/>
                <a:gd name="connsiteY22" fmla="*/ 635 h 2400963"/>
                <a:gd name="connsiteX23" fmla="*/ 6766560 w 6766560"/>
                <a:gd name="connsiteY23" fmla="*/ 2400963 h 2400963"/>
                <a:gd name="connsiteX24" fmla="*/ 0 w 6766560"/>
                <a:gd name="connsiteY24" fmla="*/ 2400963 h 2400963"/>
                <a:gd name="connsiteX25" fmla="*/ 0 w 6766560"/>
                <a:gd name="connsiteY2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136418 w 6766560"/>
                <a:gd name="connsiteY22" fmla="*/ 372704 h 2400963"/>
                <a:gd name="connsiteX23" fmla="*/ 6766560 w 6766560"/>
                <a:gd name="connsiteY23" fmla="*/ 635 h 2400963"/>
                <a:gd name="connsiteX24" fmla="*/ 6766560 w 6766560"/>
                <a:gd name="connsiteY24" fmla="*/ 2400963 h 2400963"/>
                <a:gd name="connsiteX25" fmla="*/ 0 w 6766560"/>
                <a:gd name="connsiteY25" fmla="*/ 2400963 h 2400963"/>
                <a:gd name="connsiteX26" fmla="*/ 0 w 6766560"/>
                <a:gd name="connsiteY2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6124 w 6766560"/>
                <a:gd name="connsiteY22" fmla="*/ 412483 h 2400963"/>
                <a:gd name="connsiteX23" fmla="*/ 6766560 w 6766560"/>
                <a:gd name="connsiteY23" fmla="*/ 635 h 2400963"/>
                <a:gd name="connsiteX24" fmla="*/ 6766560 w 6766560"/>
                <a:gd name="connsiteY24" fmla="*/ 2400963 h 2400963"/>
                <a:gd name="connsiteX25" fmla="*/ 0 w 6766560"/>
                <a:gd name="connsiteY25" fmla="*/ 2400963 h 2400963"/>
                <a:gd name="connsiteX26" fmla="*/ 0 w 6766560"/>
                <a:gd name="connsiteY2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6124 w 6766560"/>
                <a:gd name="connsiteY22" fmla="*/ 412483 h 2400963"/>
                <a:gd name="connsiteX23" fmla="*/ 1304621 w 6766560"/>
                <a:gd name="connsiteY23" fmla="*/ 395282 h 2400963"/>
                <a:gd name="connsiteX24" fmla="*/ 6766560 w 6766560"/>
                <a:gd name="connsiteY24" fmla="*/ 635 h 2400963"/>
                <a:gd name="connsiteX25" fmla="*/ 6766560 w 6766560"/>
                <a:gd name="connsiteY25" fmla="*/ 2400963 h 2400963"/>
                <a:gd name="connsiteX26" fmla="*/ 0 w 6766560"/>
                <a:gd name="connsiteY26" fmla="*/ 2400963 h 2400963"/>
                <a:gd name="connsiteX27" fmla="*/ 0 w 6766560"/>
                <a:gd name="connsiteY2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6124 w 6766560"/>
                <a:gd name="connsiteY22" fmla="*/ 412483 h 2400963"/>
                <a:gd name="connsiteX23" fmla="*/ 1279516 w 6766560"/>
                <a:gd name="connsiteY23" fmla="*/ 417859 h 2400963"/>
                <a:gd name="connsiteX24" fmla="*/ 6766560 w 6766560"/>
                <a:gd name="connsiteY24" fmla="*/ 635 h 2400963"/>
                <a:gd name="connsiteX25" fmla="*/ 6766560 w 6766560"/>
                <a:gd name="connsiteY25" fmla="*/ 2400963 h 2400963"/>
                <a:gd name="connsiteX26" fmla="*/ 0 w 6766560"/>
                <a:gd name="connsiteY26" fmla="*/ 2400963 h 2400963"/>
                <a:gd name="connsiteX27" fmla="*/ 0 w 6766560"/>
                <a:gd name="connsiteY2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7859 h 2400963"/>
                <a:gd name="connsiteX24" fmla="*/ 6766560 w 6766560"/>
                <a:gd name="connsiteY24" fmla="*/ 635 h 2400963"/>
                <a:gd name="connsiteX25" fmla="*/ 6766560 w 6766560"/>
                <a:gd name="connsiteY25" fmla="*/ 2400963 h 2400963"/>
                <a:gd name="connsiteX26" fmla="*/ 0 w 6766560"/>
                <a:gd name="connsiteY26" fmla="*/ 2400963 h 2400963"/>
                <a:gd name="connsiteX27" fmla="*/ 0 w 6766560"/>
                <a:gd name="connsiteY2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6766560 w 6766560"/>
                <a:gd name="connsiteY24" fmla="*/ 635 h 2400963"/>
                <a:gd name="connsiteX25" fmla="*/ 6766560 w 6766560"/>
                <a:gd name="connsiteY25" fmla="*/ 2400963 h 2400963"/>
                <a:gd name="connsiteX26" fmla="*/ 0 w 6766560"/>
                <a:gd name="connsiteY26" fmla="*/ 2400963 h 2400963"/>
                <a:gd name="connsiteX27" fmla="*/ 0 w 6766560"/>
                <a:gd name="connsiteY2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337257 w 6766560"/>
                <a:gd name="connsiteY24" fmla="*/ 410333 h 2400963"/>
                <a:gd name="connsiteX25" fmla="*/ 6766560 w 6766560"/>
                <a:gd name="connsiteY25" fmla="*/ 635 h 2400963"/>
                <a:gd name="connsiteX26" fmla="*/ 6766560 w 6766560"/>
                <a:gd name="connsiteY26" fmla="*/ 2400963 h 2400963"/>
                <a:gd name="connsiteX27" fmla="*/ 0 w 6766560"/>
                <a:gd name="connsiteY27" fmla="*/ 2400963 h 2400963"/>
                <a:gd name="connsiteX28" fmla="*/ 0 w 6766560"/>
                <a:gd name="connsiteY2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6766560 w 6766560"/>
                <a:gd name="connsiteY25" fmla="*/ 635 h 2400963"/>
                <a:gd name="connsiteX26" fmla="*/ 6766560 w 6766560"/>
                <a:gd name="connsiteY26" fmla="*/ 2400963 h 2400963"/>
                <a:gd name="connsiteX27" fmla="*/ 0 w 6766560"/>
                <a:gd name="connsiteY27" fmla="*/ 2400963 h 2400963"/>
                <a:gd name="connsiteX28" fmla="*/ 0 w 6766560"/>
                <a:gd name="connsiteY2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20943 w 6766560"/>
                <a:gd name="connsiteY25" fmla="*/ 426460 h 2400963"/>
                <a:gd name="connsiteX26" fmla="*/ 6766560 w 6766560"/>
                <a:gd name="connsiteY26" fmla="*/ 635 h 2400963"/>
                <a:gd name="connsiteX27" fmla="*/ 6766560 w 6766560"/>
                <a:gd name="connsiteY27" fmla="*/ 2400963 h 2400963"/>
                <a:gd name="connsiteX28" fmla="*/ 0 w 6766560"/>
                <a:gd name="connsiteY28" fmla="*/ 2400963 h 2400963"/>
                <a:gd name="connsiteX29" fmla="*/ 0 w 6766560"/>
                <a:gd name="connsiteY2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6766560 w 6766560"/>
                <a:gd name="connsiteY26" fmla="*/ 635 h 2400963"/>
                <a:gd name="connsiteX27" fmla="*/ 6766560 w 6766560"/>
                <a:gd name="connsiteY27" fmla="*/ 2400963 h 2400963"/>
                <a:gd name="connsiteX28" fmla="*/ 0 w 6766560"/>
                <a:gd name="connsiteY28" fmla="*/ 2400963 h 2400963"/>
                <a:gd name="connsiteX29" fmla="*/ 0 w 6766560"/>
                <a:gd name="connsiteY2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54835 w 6766560"/>
                <a:gd name="connsiteY26" fmla="*/ 449037 h 2400963"/>
                <a:gd name="connsiteX27" fmla="*/ 6766560 w 6766560"/>
                <a:gd name="connsiteY27" fmla="*/ 635 h 2400963"/>
                <a:gd name="connsiteX28" fmla="*/ 6766560 w 6766560"/>
                <a:gd name="connsiteY28" fmla="*/ 2400963 h 2400963"/>
                <a:gd name="connsiteX29" fmla="*/ 0 w 6766560"/>
                <a:gd name="connsiteY29" fmla="*/ 2400963 h 2400963"/>
                <a:gd name="connsiteX30" fmla="*/ 0 w 6766560"/>
                <a:gd name="connsiteY3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6766560 w 6766560"/>
                <a:gd name="connsiteY27" fmla="*/ 635 h 2400963"/>
                <a:gd name="connsiteX28" fmla="*/ 6766560 w 6766560"/>
                <a:gd name="connsiteY28" fmla="*/ 2400963 h 2400963"/>
                <a:gd name="connsiteX29" fmla="*/ 0 w 6766560"/>
                <a:gd name="connsiteY29" fmla="*/ 2400963 h 2400963"/>
                <a:gd name="connsiteX30" fmla="*/ 0 w 6766560"/>
                <a:gd name="connsiteY3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15507 w 6766560"/>
                <a:gd name="connsiteY27" fmla="*/ 479140 h 2400963"/>
                <a:gd name="connsiteX28" fmla="*/ 6766560 w 6766560"/>
                <a:gd name="connsiteY28" fmla="*/ 635 h 2400963"/>
                <a:gd name="connsiteX29" fmla="*/ 6766560 w 6766560"/>
                <a:gd name="connsiteY29" fmla="*/ 2400963 h 2400963"/>
                <a:gd name="connsiteX30" fmla="*/ 0 w 6766560"/>
                <a:gd name="connsiteY30" fmla="*/ 2400963 h 2400963"/>
                <a:gd name="connsiteX31" fmla="*/ 0 w 6766560"/>
                <a:gd name="connsiteY3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1783 w 6766560"/>
                <a:gd name="connsiteY27" fmla="*/ 501717 h 2400963"/>
                <a:gd name="connsiteX28" fmla="*/ 6766560 w 6766560"/>
                <a:gd name="connsiteY28" fmla="*/ 635 h 2400963"/>
                <a:gd name="connsiteX29" fmla="*/ 6766560 w 6766560"/>
                <a:gd name="connsiteY29" fmla="*/ 2400963 h 2400963"/>
                <a:gd name="connsiteX30" fmla="*/ 0 w 6766560"/>
                <a:gd name="connsiteY30" fmla="*/ 2400963 h 2400963"/>
                <a:gd name="connsiteX31" fmla="*/ 0 w 6766560"/>
                <a:gd name="connsiteY3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6766560 w 6766560"/>
                <a:gd name="connsiteY28" fmla="*/ 635 h 2400963"/>
                <a:gd name="connsiteX29" fmla="*/ 6766560 w 6766560"/>
                <a:gd name="connsiteY29" fmla="*/ 2400963 h 2400963"/>
                <a:gd name="connsiteX30" fmla="*/ 0 w 6766560"/>
                <a:gd name="connsiteY30" fmla="*/ 2400963 h 2400963"/>
                <a:gd name="connsiteX31" fmla="*/ 0 w 6766560"/>
                <a:gd name="connsiteY3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90822 w 6766560"/>
                <a:gd name="connsiteY28" fmla="*/ 493116 h 2400963"/>
                <a:gd name="connsiteX29" fmla="*/ 6766560 w 6766560"/>
                <a:gd name="connsiteY29" fmla="*/ 635 h 2400963"/>
                <a:gd name="connsiteX30" fmla="*/ 6766560 w 6766560"/>
                <a:gd name="connsiteY30" fmla="*/ 2400963 h 2400963"/>
                <a:gd name="connsiteX31" fmla="*/ 0 w 6766560"/>
                <a:gd name="connsiteY31" fmla="*/ 2400963 h 2400963"/>
                <a:gd name="connsiteX32" fmla="*/ 0 w 6766560"/>
                <a:gd name="connsiteY3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6766560 w 6766560"/>
                <a:gd name="connsiteY29" fmla="*/ 635 h 2400963"/>
                <a:gd name="connsiteX30" fmla="*/ 6766560 w 6766560"/>
                <a:gd name="connsiteY30" fmla="*/ 2400963 h 2400963"/>
                <a:gd name="connsiteX31" fmla="*/ 0 w 6766560"/>
                <a:gd name="connsiteY31" fmla="*/ 2400963 h 2400963"/>
                <a:gd name="connsiteX32" fmla="*/ 0 w 6766560"/>
                <a:gd name="connsiteY3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2002539 w 6766560"/>
                <a:gd name="connsiteY29" fmla="*/ 526445 h 2400963"/>
                <a:gd name="connsiteX30" fmla="*/ 6766560 w 6766560"/>
                <a:gd name="connsiteY30" fmla="*/ 635 h 2400963"/>
                <a:gd name="connsiteX31" fmla="*/ 6766560 w 6766560"/>
                <a:gd name="connsiteY31" fmla="*/ 2400963 h 2400963"/>
                <a:gd name="connsiteX32" fmla="*/ 0 w 6766560"/>
                <a:gd name="connsiteY32" fmla="*/ 2400963 h 2400963"/>
                <a:gd name="connsiteX33" fmla="*/ 0 w 6766560"/>
                <a:gd name="connsiteY3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6766560 w 6766560"/>
                <a:gd name="connsiteY30" fmla="*/ 635 h 2400963"/>
                <a:gd name="connsiteX31" fmla="*/ 6766560 w 6766560"/>
                <a:gd name="connsiteY31" fmla="*/ 2400963 h 2400963"/>
                <a:gd name="connsiteX32" fmla="*/ 0 w 6766560"/>
                <a:gd name="connsiteY32" fmla="*/ 2400963 h 2400963"/>
                <a:gd name="connsiteX33" fmla="*/ 0 w 6766560"/>
                <a:gd name="connsiteY3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2046472 w 6766560"/>
                <a:gd name="connsiteY30" fmla="*/ 535046 h 2400963"/>
                <a:gd name="connsiteX31" fmla="*/ 6766560 w 6766560"/>
                <a:gd name="connsiteY31" fmla="*/ 635 h 2400963"/>
                <a:gd name="connsiteX32" fmla="*/ 6766560 w 6766560"/>
                <a:gd name="connsiteY32" fmla="*/ 2400963 h 2400963"/>
                <a:gd name="connsiteX33" fmla="*/ 0 w 6766560"/>
                <a:gd name="connsiteY33" fmla="*/ 2400963 h 2400963"/>
                <a:gd name="connsiteX34" fmla="*/ 0 w 6766560"/>
                <a:gd name="connsiteY3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6766560 w 6766560"/>
                <a:gd name="connsiteY31" fmla="*/ 635 h 2400963"/>
                <a:gd name="connsiteX32" fmla="*/ 6766560 w 6766560"/>
                <a:gd name="connsiteY32" fmla="*/ 2400963 h 2400963"/>
                <a:gd name="connsiteX33" fmla="*/ 0 w 6766560"/>
                <a:gd name="connsiteY33" fmla="*/ 2400963 h 2400963"/>
                <a:gd name="connsiteX34" fmla="*/ 0 w 6766560"/>
                <a:gd name="connsiteY3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54424 w 6766560"/>
                <a:gd name="connsiteY31" fmla="*/ 567299 h 2400963"/>
                <a:gd name="connsiteX32" fmla="*/ 6766560 w 6766560"/>
                <a:gd name="connsiteY32" fmla="*/ 635 h 2400963"/>
                <a:gd name="connsiteX33" fmla="*/ 6766560 w 6766560"/>
                <a:gd name="connsiteY33" fmla="*/ 2400963 h 2400963"/>
                <a:gd name="connsiteX34" fmla="*/ 0 w 6766560"/>
                <a:gd name="connsiteY34" fmla="*/ 2400963 h 2400963"/>
                <a:gd name="connsiteX35" fmla="*/ 0 w 6766560"/>
                <a:gd name="connsiteY3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6766560 w 6766560"/>
                <a:gd name="connsiteY32" fmla="*/ 635 h 2400963"/>
                <a:gd name="connsiteX33" fmla="*/ 6766560 w 6766560"/>
                <a:gd name="connsiteY33" fmla="*/ 2400963 h 2400963"/>
                <a:gd name="connsiteX34" fmla="*/ 0 w 6766560"/>
                <a:gd name="connsiteY34" fmla="*/ 2400963 h 2400963"/>
                <a:gd name="connsiteX35" fmla="*/ 0 w 6766560"/>
                <a:gd name="connsiteY3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93336 w 6766560"/>
                <a:gd name="connsiteY32" fmla="*/ 579125 h 2400963"/>
                <a:gd name="connsiteX33" fmla="*/ 6766560 w 6766560"/>
                <a:gd name="connsiteY33" fmla="*/ 635 h 2400963"/>
                <a:gd name="connsiteX34" fmla="*/ 6766560 w 6766560"/>
                <a:gd name="connsiteY34" fmla="*/ 2400963 h 2400963"/>
                <a:gd name="connsiteX35" fmla="*/ 0 w 6766560"/>
                <a:gd name="connsiteY35" fmla="*/ 2400963 h 2400963"/>
                <a:gd name="connsiteX36" fmla="*/ 0 w 6766560"/>
                <a:gd name="connsiteY3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5031 h 2400963"/>
                <a:gd name="connsiteX33" fmla="*/ 6766560 w 6766560"/>
                <a:gd name="connsiteY33" fmla="*/ 635 h 2400963"/>
                <a:gd name="connsiteX34" fmla="*/ 6766560 w 6766560"/>
                <a:gd name="connsiteY34" fmla="*/ 2400963 h 2400963"/>
                <a:gd name="connsiteX35" fmla="*/ 0 w 6766560"/>
                <a:gd name="connsiteY35" fmla="*/ 2400963 h 2400963"/>
                <a:gd name="connsiteX36" fmla="*/ 0 w 6766560"/>
                <a:gd name="connsiteY3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5031 h 2400963"/>
                <a:gd name="connsiteX33" fmla="*/ 2350242 w 6766560"/>
                <a:gd name="connsiteY33" fmla="*/ 602777 h 2400963"/>
                <a:gd name="connsiteX34" fmla="*/ 6766560 w 6766560"/>
                <a:gd name="connsiteY34" fmla="*/ 635 h 2400963"/>
                <a:gd name="connsiteX35" fmla="*/ 6766560 w 6766560"/>
                <a:gd name="connsiteY35" fmla="*/ 2400963 h 2400963"/>
                <a:gd name="connsiteX36" fmla="*/ 0 w 6766560"/>
                <a:gd name="connsiteY36" fmla="*/ 2400963 h 2400963"/>
                <a:gd name="connsiteX37" fmla="*/ 0 w 6766560"/>
                <a:gd name="connsiteY3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5031 h 2400963"/>
                <a:gd name="connsiteX33" fmla="*/ 2341455 w 6766560"/>
                <a:gd name="connsiteY33" fmla="*/ 633955 h 2400963"/>
                <a:gd name="connsiteX34" fmla="*/ 6766560 w 6766560"/>
                <a:gd name="connsiteY34" fmla="*/ 635 h 2400963"/>
                <a:gd name="connsiteX35" fmla="*/ 6766560 w 6766560"/>
                <a:gd name="connsiteY35" fmla="*/ 2400963 h 2400963"/>
                <a:gd name="connsiteX36" fmla="*/ 0 w 6766560"/>
                <a:gd name="connsiteY36" fmla="*/ 2400963 h 2400963"/>
                <a:gd name="connsiteX37" fmla="*/ 0 w 6766560"/>
                <a:gd name="connsiteY3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6766560 w 6766560"/>
                <a:gd name="connsiteY34" fmla="*/ 635 h 2400963"/>
                <a:gd name="connsiteX35" fmla="*/ 6766560 w 6766560"/>
                <a:gd name="connsiteY35" fmla="*/ 2400963 h 2400963"/>
                <a:gd name="connsiteX36" fmla="*/ 0 w 6766560"/>
                <a:gd name="connsiteY36" fmla="*/ 2400963 h 2400963"/>
                <a:gd name="connsiteX37" fmla="*/ 0 w 6766560"/>
                <a:gd name="connsiteY3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413005 w 6766560"/>
                <a:gd name="connsiteY34" fmla="*/ 624280 h 2400963"/>
                <a:gd name="connsiteX35" fmla="*/ 6766560 w 6766560"/>
                <a:gd name="connsiteY35" fmla="*/ 635 h 2400963"/>
                <a:gd name="connsiteX36" fmla="*/ 6766560 w 6766560"/>
                <a:gd name="connsiteY36" fmla="*/ 2400963 h 2400963"/>
                <a:gd name="connsiteX37" fmla="*/ 0 w 6766560"/>
                <a:gd name="connsiteY37" fmla="*/ 2400963 h 2400963"/>
                <a:gd name="connsiteX38" fmla="*/ 0 w 6766560"/>
                <a:gd name="connsiteY3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6766560 w 6766560"/>
                <a:gd name="connsiteY35" fmla="*/ 635 h 2400963"/>
                <a:gd name="connsiteX36" fmla="*/ 6766560 w 6766560"/>
                <a:gd name="connsiteY36" fmla="*/ 2400963 h 2400963"/>
                <a:gd name="connsiteX37" fmla="*/ 0 w 6766560"/>
                <a:gd name="connsiteY37" fmla="*/ 2400963 h 2400963"/>
                <a:gd name="connsiteX38" fmla="*/ 0 w 6766560"/>
                <a:gd name="connsiteY3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92921 w 6766560"/>
                <a:gd name="connsiteY35" fmla="*/ 675885 h 2400963"/>
                <a:gd name="connsiteX36" fmla="*/ 6766560 w 6766560"/>
                <a:gd name="connsiteY36" fmla="*/ 635 h 2400963"/>
                <a:gd name="connsiteX37" fmla="*/ 6766560 w 6766560"/>
                <a:gd name="connsiteY37" fmla="*/ 2400963 h 2400963"/>
                <a:gd name="connsiteX38" fmla="*/ 0 w 6766560"/>
                <a:gd name="connsiteY38" fmla="*/ 2400963 h 2400963"/>
                <a:gd name="connsiteX39" fmla="*/ 0 w 6766560"/>
                <a:gd name="connsiteY3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6766560 w 6766560"/>
                <a:gd name="connsiteY36" fmla="*/ 635 h 2400963"/>
                <a:gd name="connsiteX37" fmla="*/ 6766560 w 6766560"/>
                <a:gd name="connsiteY37" fmla="*/ 2400963 h 2400963"/>
                <a:gd name="connsiteX38" fmla="*/ 0 w 6766560"/>
                <a:gd name="connsiteY38" fmla="*/ 2400963 h 2400963"/>
                <a:gd name="connsiteX39" fmla="*/ 0 w 6766560"/>
                <a:gd name="connsiteY3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435599 w 6766560"/>
                <a:gd name="connsiteY36" fmla="*/ 674810 h 2400963"/>
                <a:gd name="connsiteX37" fmla="*/ 6766560 w 6766560"/>
                <a:gd name="connsiteY37" fmla="*/ 635 h 2400963"/>
                <a:gd name="connsiteX38" fmla="*/ 6766560 w 6766560"/>
                <a:gd name="connsiteY38" fmla="*/ 2400963 h 2400963"/>
                <a:gd name="connsiteX39" fmla="*/ 0 w 6766560"/>
                <a:gd name="connsiteY39" fmla="*/ 2400963 h 2400963"/>
                <a:gd name="connsiteX40" fmla="*/ 0 w 6766560"/>
                <a:gd name="connsiteY4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6766560 w 6766560"/>
                <a:gd name="connsiteY37" fmla="*/ 635 h 2400963"/>
                <a:gd name="connsiteX38" fmla="*/ 6766560 w 6766560"/>
                <a:gd name="connsiteY38" fmla="*/ 2400963 h 2400963"/>
                <a:gd name="connsiteX39" fmla="*/ 0 w 6766560"/>
                <a:gd name="connsiteY39" fmla="*/ 2400963 h 2400963"/>
                <a:gd name="connsiteX40" fmla="*/ 0 w 6766560"/>
                <a:gd name="connsiteY4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605057 w 6766560"/>
                <a:gd name="connsiteY37" fmla="*/ 695237 h 2400963"/>
                <a:gd name="connsiteX38" fmla="*/ 6766560 w 6766560"/>
                <a:gd name="connsiteY38" fmla="*/ 635 h 2400963"/>
                <a:gd name="connsiteX39" fmla="*/ 6766560 w 6766560"/>
                <a:gd name="connsiteY39" fmla="*/ 2400963 h 2400963"/>
                <a:gd name="connsiteX40" fmla="*/ 0 w 6766560"/>
                <a:gd name="connsiteY40" fmla="*/ 2400963 h 2400963"/>
                <a:gd name="connsiteX41" fmla="*/ 0 w 6766560"/>
                <a:gd name="connsiteY4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6766560 w 6766560"/>
                <a:gd name="connsiteY38" fmla="*/ 635 h 2400963"/>
                <a:gd name="connsiteX39" fmla="*/ 6766560 w 6766560"/>
                <a:gd name="connsiteY39" fmla="*/ 2400963 h 2400963"/>
                <a:gd name="connsiteX40" fmla="*/ 0 w 6766560"/>
                <a:gd name="connsiteY40" fmla="*/ 2400963 h 2400963"/>
                <a:gd name="connsiteX41" fmla="*/ 0 w 6766560"/>
                <a:gd name="connsiteY4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636439 w 6766560"/>
                <a:gd name="connsiteY38" fmla="*/ 721039 h 2400963"/>
                <a:gd name="connsiteX39" fmla="*/ 6766560 w 6766560"/>
                <a:gd name="connsiteY39" fmla="*/ 635 h 2400963"/>
                <a:gd name="connsiteX40" fmla="*/ 6766560 w 6766560"/>
                <a:gd name="connsiteY40" fmla="*/ 2400963 h 2400963"/>
                <a:gd name="connsiteX41" fmla="*/ 0 w 6766560"/>
                <a:gd name="connsiteY41" fmla="*/ 2400963 h 2400963"/>
                <a:gd name="connsiteX42" fmla="*/ 0 w 6766560"/>
                <a:gd name="connsiteY4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6271 w 6766560"/>
                <a:gd name="connsiteY38" fmla="*/ 780170 h 2400963"/>
                <a:gd name="connsiteX39" fmla="*/ 6766560 w 6766560"/>
                <a:gd name="connsiteY39" fmla="*/ 635 h 2400963"/>
                <a:gd name="connsiteX40" fmla="*/ 6766560 w 6766560"/>
                <a:gd name="connsiteY40" fmla="*/ 2400963 h 2400963"/>
                <a:gd name="connsiteX41" fmla="*/ 0 w 6766560"/>
                <a:gd name="connsiteY41" fmla="*/ 2400963 h 2400963"/>
                <a:gd name="connsiteX42" fmla="*/ 0 w 6766560"/>
                <a:gd name="connsiteY4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6271 w 6766560"/>
                <a:gd name="connsiteY38" fmla="*/ 780170 h 2400963"/>
                <a:gd name="connsiteX39" fmla="*/ 2819705 w 6766560"/>
                <a:gd name="connsiteY39" fmla="*/ 738241 h 2400963"/>
                <a:gd name="connsiteX40" fmla="*/ 6766560 w 6766560"/>
                <a:gd name="connsiteY40" fmla="*/ 635 h 2400963"/>
                <a:gd name="connsiteX41" fmla="*/ 6766560 w 6766560"/>
                <a:gd name="connsiteY41" fmla="*/ 2400963 h 2400963"/>
                <a:gd name="connsiteX42" fmla="*/ 0 w 6766560"/>
                <a:gd name="connsiteY42" fmla="*/ 2400963 h 2400963"/>
                <a:gd name="connsiteX43" fmla="*/ 0 w 6766560"/>
                <a:gd name="connsiteY4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6271 w 6766560"/>
                <a:gd name="connsiteY38" fmla="*/ 780170 h 2400963"/>
                <a:gd name="connsiteX39" fmla="*/ 2793345 w 6766560"/>
                <a:gd name="connsiteY39" fmla="*/ 778020 h 2400963"/>
                <a:gd name="connsiteX40" fmla="*/ 6766560 w 6766560"/>
                <a:gd name="connsiteY40" fmla="*/ 635 h 2400963"/>
                <a:gd name="connsiteX41" fmla="*/ 6766560 w 6766560"/>
                <a:gd name="connsiteY41" fmla="*/ 2400963 h 2400963"/>
                <a:gd name="connsiteX42" fmla="*/ 0 w 6766560"/>
                <a:gd name="connsiteY42" fmla="*/ 2400963 h 2400963"/>
                <a:gd name="connsiteX43" fmla="*/ 0 w 6766560"/>
                <a:gd name="connsiteY4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6766560 w 6766560"/>
                <a:gd name="connsiteY40" fmla="*/ 635 h 2400963"/>
                <a:gd name="connsiteX41" fmla="*/ 6766560 w 6766560"/>
                <a:gd name="connsiteY41" fmla="*/ 2400963 h 2400963"/>
                <a:gd name="connsiteX42" fmla="*/ 0 w 6766560"/>
                <a:gd name="connsiteY42" fmla="*/ 2400963 h 2400963"/>
                <a:gd name="connsiteX43" fmla="*/ 0 w 6766560"/>
                <a:gd name="connsiteY43"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864894 w 6766560"/>
                <a:gd name="connsiteY40" fmla="*/ 766194 h 2400963"/>
                <a:gd name="connsiteX41" fmla="*/ 6766560 w 6766560"/>
                <a:gd name="connsiteY41" fmla="*/ 635 h 2400963"/>
                <a:gd name="connsiteX42" fmla="*/ 6766560 w 6766560"/>
                <a:gd name="connsiteY42" fmla="*/ 2400963 h 2400963"/>
                <a:gd name="connsiteX43" fmla="*/ 0 w 6766560"/>
                <a:gd name="connsiteY43" fmla="*/ 2400963 h 2400963"/>
                <a:gd name="connsiteX44" fmla="*/ 0 w 6766560"/>
                <a:gd name="connsiteY4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6766560 w 6766560"/>
                <a:gd name="connsiteY41" fmla="*/ 635 h 2400963"/>
                <a:gd name="connsiteX42" fmla="*/ 6766560 w 6766560"/>
                <a:gd name="connsiteY42" fmla="*/ 2400963 h 2400963"/>
                <a:gd name="connsiteX43" fmla="*/ 0 w 6766560"/>
                <a:gd name="connsiteY43" fmla="*/ 2400963 h 2400963"/>
                <a:gd name="connsiteX44" fmla="*/ 0 w 6766560"/>
                <a:gd name="connsiteY44"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15956 w 6766560"/>
                <a:gd name="connsiteY41" fmla="*/ 573750 h 2400963"/>
                <a:gd name="connsiteX42" fmla="*/ 6766560 w 6766560"/>
                <a:gd name="connsiteY42" fmla="*/ 635 h 2400963"/>
                <a:gd name="connsiteX43" fmla="*/ 6766560 w 6766560"/>
                <a:gd name="connsiteY43" fmla="*/ 2400963 h 2400963"/>
                <a:gd name="connsiteX44" fmla="*/ 0 w 6766560"/>
                <a:gd name="connsiteY44" fmla="*/ 2400963 h 2400963"/>
                <a:gd name="connsiteX45" fmla="*/ 0 w 6766560"/>
                <a:gd name="connsiteY4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6766560 w 6766560"/>
                <a:gd name="connsiteY42" fmla="*/ 635 h 2400963"/>
                <a:gd name="connsiteX43" fmla="*/ 6766560 w 6766560"/>
                <a:gd name="connsiteY43" fmla="*/ 2400963 h 2400963"/>
                <a:gd name="connsiteX44" fmla="*/ 0 w 6766560"/>
                <a:gd name="connsiteY44" fmla="*/ 2400963 h 2400963"/>
                <a:gd name="connsiteX45" fmla="*/ 0 w 6766560"/>
                <a:gd name="connsiteY45"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171607 w 6766560"/>
                <a:gd name="connsiteY42" fmla="*/ 796297 h 2400963"/>
                <a:gd name="connsiteX43" fmla="*/ 6766560 w 6766560"/>
                <a:gd name="connsiteY43" fmla="*/ 635 h 2400963"/>
                <a:gd name="connsiteX44" fmla="*/ 6766560 w 6766560"/>
                <a:gd name="connsiteY44" fmla="*/ 2400963 h 2400963"/>
                <a:gd name="connsiteX45" fmla="*/ 0 w 6766560"/>
                <a:gd name="connsiteY45" fmla="*/ 2400963 h 2400963"/>
                <a:gd name="connsiteX46" fmla="*/ 0 w 6766560"/>
                <a:gd name="connsiteY4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6766560 w 6766560"/>
                <a:gd name="connsiteY43" fmla="*/ 635 h 2400963"/>
                <a:gd name="connsiteX44" fmla="*/ 6766560 w 6766560"/>
                <a:gd name="connsiteY44" fmla="*/ 2400963 h 2400963"/>
                <a:gd name="connsiteX45" fmla="*/ 0 w 6766560"/>
                <a:gd name="connsiteY45" fmla="*/ 2400963 h 2400963"/>
                <a:gd name="connsiteX46" fmla="*/ 0 w 6766560"/>
                <a:gd name="connsiteY46"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4942329 w 6766560"/>
                <a:gd name="connsiteY43" fmla="*/ 597402 h 2400963"/>
                <a:gd name="connsiteX44" fmla="*/ 6766560 w 6766560"/>
                <a:gd name="connsiteY44" fmla="*/ 635 h 2400963"/>
                <a:gd name="connsiteX45" fmla="*/ 6766560 w 6766560"/>
                <a:gd name="connsiteY45" fmla="*/ 2400963 h 2400963"/>
                <a:gd name="connsiteX46" fmla="*/ 0 w 6766560"/>
                <a:gd name="connsiteY46" fmla="*/ 2400963 h 2400963"/>
                <a:gd name="connsiteX47" fmla="*/ 0 w 6766560"/>
                <a:gd name="connsiteY4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6766560 w 6766560"/>
                <a:gd name="connsiteY44" fmla="*/ 635 h 2400963"/>
                <a:gd name="connsiteX45" fmla="*/ 6766560 w 6766560"/>
                <a:gd name="connsiteY45" fmla="*/ 2400963 h 2400963"/>
                <a:gd name="connsiteX46" fmla="*/ 0 w 6766560"/>
                <a:gd name="connsiteY46" fmla="*/ 2400963 h 2400963"/>
                <a:gd name="connsiteX47" fmla="*/ 0 w 6766560"/>
                <a:gd name="connsiteY47"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462001 w 6766560"/>
                <a:gd name="connsiteY44" fmla="*/ 813499 h 2400963"/>
                <a:gd name="connsiteX45" fmla="*/ 6766560 w 6766560"/>
                <a:gd name="connsiteY45" fmla="*/ 635 h 2400963"/>
                <a:gd name="connsiteX46" fmla="*/ 6766560 w 6766560"/>
                <a:gd name="connsiteY46" fmla="*/ 2400963 h 2400963"/>
                <a:gd name="connsiteX47" fmla="*/ 0 w 6766560"/>
                <a:gd name="connsiteY47" fmla="*/ 2400963 h 2400963"/>
                <a:gd name="connsiteX48" fmla="*/ 0 w 6766560"/>
                <a:gd name="connsiteY4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6766560 w 6766560"/>
                <a:gd name="connsiteY45" fmla="*/ 635 h 2400963"/>
                <a:gd name="connsiteX46" fmla="*/ 6766560 w 6766560"/>
                <a:gd name="connsiteY46" fmla="*/ 2400963 h 2400963"/>
                <a:gd name="connsiteX47" fmla="*/ 0 w 6766560"/>
                <a:gd name="connsiteY47" fmla="*/ 2400963 h 2400963"/>
                <a:gd name="connsiteX48" fmla="*/ 0 w 6766560"/>
                <a:gd name="connsiteY48"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79159 w 6766560"/>
                <a:gd name="connsiteY45" fmla="*/ 732866 h 2400963"/>
                <a:gd name="connsiteX46" fmla="*/ 6766560 w 6766560"/>
                <a:gd name="connsiteY46" fmla="*/ 635 h 2400963"/>
                <a:gd name="connsiteX47" fmla="*/ 6766560 w 6766560"/>
                <a:gd name="connsiteY47" fmla="*/ 2400963 h 2400963"/>
                <a:gd name="connsiteX48" fmla="*/ 0 w 6766560"/>
                <a:gd name="connsiteY48" fmla="*/ 2400963 h 2400963"/>
                <a:gd name="connsiteX49" fmla="*/ 0 w 6766560"/>
                <a:gd name="connsiteY4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6766560 w 6766560"/>
                <a:gd name="connsiteY46" fmla="*/ 635 h 2400963"/>
                <a:gd name="connsiteX47" fmla="*/ 6766560 w 6766560"/>
                <a:gd name="connsiteY47" fmla="*/ 2400963 h 2400963"/>
                <a:gd name="connsiteX48" fmla="*/ 0 w 6766560"/>
                <a:gd name="connsiteY48" fmla="*/ 2400963 h 2400963"/>
                <a:gd name="connsiteX49" fmla="*/ 0 w 6766560"/>
                <a:gd name="connsiteY49"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774558 w 6766560"/>
                <a:gd name="connsiteY46" fmla="*/ 829625 h 2400963"/>
                <a:gd name="connsiteX47" fmla="*/ 6766560 w 6766560"/>
                <a:gd name="connsiteY47" fmla="*/ 635 h 2400963"/>
                <a:gd name="connsiteX48" fmla="*/ 6766560 w 6766560"/>
                <a:gd name="connsiteY48" fmla="*/ 2400963 h 2400963"/>
                <a:gd name="connsiteX49" fmla="*/ 0 w 6766560"/>
                <a:gd name="connsiteY49" fmla="*/ 2400963 h 2400963"/>
                <a:gd name="connsiteX50" fmla="*/ 0 w 6766560"/>
                <a:gd name="connsiteY5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6766560 w 6766560"/>
                <a:gd name="connsiteY47" fmla="*/ 635 h 2400963"/>
                <a:gd name="connsiteX48" fmla="*/ 6766560 w 6766560"/>
                <a:gd name="connsiteY48" fmla="*/ 2400963 h 2400963"/>
                <a:gd name="connsiteX49" fmla="*/ 0 w 6766560"/>
                <a:gd name="connsiteY49" fmla="*/ 2400963 h 2400963"/>
                <a:gd name="connsiteX50" fmla="*/ 0 w 6766560"/>
                <a:gd name="connsiteY50"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91712 w 6766560"/>
                <a:gd name="connsiteY47" fmla="*/ 969390 h 2400963"/>
                <a:gd name="connsiteX48" fmla="*/ 6766560 w 6766560"/>
                <a:gd name="connsiteY48" fmla="*/ 635 h 2400963"/>
                <a:gd name="connsiteX49" fmla="*/ 6766560 w 6766560"/>
                <a:gd name="connsiteY49" fmla="*/ 2400963 h 2400963"/>
                <a:gd name="connsiteX50" fmla="*/ 0 w 6766560"/>
                <a:gd name="connsiteY50" fmla="*/ 2400963 h 2400963"/>
                <a:gd name="connsiteX51" fmla="*/ 0 w 6766560"/>
                <a:gd name="connsiteY5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89202 w 6766560"/>
                <a:gd name="connsiteY47" fmla="*/ 1016695 h 2400963"/>
                <a:gd name="connsiteX48" fmla="*/ 6766560 w 6766560"/>
                <a:gd name="connsiteY48" fmla="*/ 635 h 2400963"/>
                <a:gd name="connsiteX49" fmla="*/ 6766560 w 6766560"/>
                <a:gd name="connsiteY49" fmla="*/ 2400963 h 2400963"/>
                <a:gd name="connsiteX50" fmla="*/ 0 w 6766560"/>
                <a:gd name="connsiteY50" fmla="*/ 2400963 h 2400963"/>
                <a:gd name="connsiteX51" fmla="*/ 0 w 6766560"/>
                <a:gd name="connsiteY51"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89202 w 6766560"/>
                <a:gd name="connsiteY47" fmla="*/ 1016695 h 2400963"/>
                <a:gd name="connsiteX48" fmla="*/ 5733135 w 6766560"/>
                <a:gd name="connsiteY48" fmla="*/ 974765 h 2400963"/>
                <a:gd name="connsiteX49" fmla="*/ 6766560 w 6766560"/>
                <a:gd name="connsiteY49" fmla="*/ 635 h 2400963"/>
                <a:gd name="connsiteX50" fmla="*/ 6766560 w 6766560"/>
                <a:gd name="connsiteY50" fmla="*/ 2400963 h 2400963"/>
                <a:gd name="connsiteX51" fmla="*/ 0 w 6766560"/>
                <a:gd name="connsiteY51" fmla="*/ 2400963 h 2400963"/>
                <a:gd name="connsiteX52" fmla="*/ 0 w 6766560"/>
                <a:gd name="connsiteY5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89202 w 6766560"/>
                <a:gd name="connsiteY47" fmla="*/ 1016695 h 2400963"/>
                <a:gd name="connsiteX48" fmla="*/ 5691712 w 6766560"/>
                <a:gd name="connsiteY48" fmla="*/ 1096252 h 2400963"/>
                <a:gd name="connsiteX49" fmla="*/ 6766560 w 6766560"/>
                <a:gd name="connsiteY49" fmla="*/ 635 h 2400963"/>
                <a:gd name="connsiteX50" fmla="*/ 6766560 w 6766560"/>
                <a:gd name="connsiteY50" fmla="*/ 2400963 h 2400963"/>
                <a:gd name="connsiteX51" fmla="*/ 0 w 6766560"/>
                <a:gd name="connsiteY51" fmla="*/ 2400963 h 2400963"/>
                <a:gd name="connsiteX52" fmla="*/ 0 w 6766560"/>
                <a:gd name="connsiteY52" fmla="*/ 635 h 2400963"/>
                <a:gd name="connsiteX0" fmla="*/ 0 w 6766560"/>
                <a:gd name="connsiteY0" fmla="*/ 635 h 2400963"/>
                <a:gd name="connsiteX1" fmla="*/ 114388 w 6766560"/>
                <a:gd name="connsiteY1" fmla="*/ 0 h 2400963"/>
                <a:gd name="connsiteX2" fmla="*/ 113724 w 6766560"/>
                <a:gd name="connsiteY2" fmla="*/ 30676 h 2400963"/>
                <a:gd name="connsiteX3" fmla="*/ 172794 w 6766560"/>
                <a:gd name="connsiteY3" fmla="*/ 31801 h 2400963"/>
                <a:gd name="connsiteX4" fmla="*/ 173311 w 6766560"/>
                <a:gd name="connsiteY4" fmla="*/ 62426 h 2400963"/>
                <a:gd name="connsiteX5" fmla="*/ 193727 w 6766560"/>
                <a:gd name="connsiteY5" fmla="*/ 63073 h 2400963"/>
                <a:gd name="connsiteX6" fmla="*/ 194132 w 6766560"/>
                <a:gd name="connsiteY6" fmla="*/ 107630 h 2400963"/>
                <a:gd name="connsiteX7" fmla="*/ 439756 w 6766560"/>
                <a:gd name="connsiteY7" fmla="*/ 103927 h 2400963"/>
                <a:gd name="connsiteX8" fmla="*/ 439755 w 6766560"/>
                <a:gd name="connsiteY8" fmla="*/ 140481 h 2400963"/>
                <a:gd name="connsiteX9" fmla="*/ 525112 w 6766560"/>
                <a:gd name="connsiteY9" fmla="*/ 141556 h 2400963"/>
                <a:gd name="connsiteX10" fmla="*/ 525112 w 6766560"/>
                <a:gd name="connsiteY10" fmla="*/ 184561 h 2400963"/>
                <a:gd name="connsiteX11" fmla="*/ 579087 w 6766560"/>
                <a:gd name="connsiteY11" fmla="*/ 184560 h 2400963"/>
                <a:gd name="connsiteX12" fmla="*/ 579089 w 6766560"/>
                <a:gd name="connsiteY12" fmla="*/ 214663 h 2400963"/>
                <a:gd name="connsiteX13" fmla="*/ 643105 w 6766560"/>
                <a:gd name="connsiteY13" fmla="*/ 215738 h 2400963"/>
                <a:gd name="connsiteX14" fmla="*/ 643105 w 6766560"/>
                <a:gd name="connsiteY14" fmla="*/ 254442 h 2400963"/>
                <a:gd name="connsiteX15" fmla="*/ 658168 w 6766560"/>
                <a:gd name="connsiteY15" fmla="*/ 255517 h 2400963"/>
                <a:gd name="connsiteX16" fmla="*/ 658168 w 6766560"/>
                <a:gd name="connsiteY16" fmla="*/ 294221 h 2400963"/>
                <a:gd name="connsiteX17" fmla="*/ 695826 w 6766560"/>
                <a:gd name="connsiteY17" fmla="*/ 294221 h 2400963"/>
                <a:gd name="connsiteX18" fmla="*/ 694570 w 6766560"/>
                <a:gd name="connsiteY18" fmla="*/ 337226 h 2400963"/>
                <a:gd name="connsiteX19" fmla="*/ 781182 w 6766560"/>
                <a:gd name="connsiteY19" fmla="*/ 338301 h 2400963"/>
                <a:gd name="connsiteX20" fmla="*/ 781183 w 6766560"/>
                <a:gd name="connsiteY20" fmla="*/ 377004 h 2400963"/>
                <a:gd name="connsiteX21" fmla="*/ 1066124 w 6766560"/>
                <a:gd name="connsiteY21" fmla="*/ 377005 h 2400963"/>
                <a:gd name="connsiteX22" fmla="*/ 1067379 w 6766560"/>
                <a:gd name="connsiteY22" fmla="*/ 417859 h 2400963"/>
                <a:gd name="connsiteX23" fmla="*/ 1279516 w 6766560"/>
                <a:gd name="connsiteY23" fmla="*/ 414634 h 2400963"/>
                <a:gd name="connsiteX24" fmla="*/ 1279516 w 6766560"/>
                <a:gd name="connsiteY24" fmla="*/ 456563 h 2400963"/>
                <a:gd name="connsiteX25" fmla="*/ 1604625 w 6766560"/>
                <a:gd name="connsiteY25" fmla="*/ 453338 h 2400963"/>
                <a:gd name="connsiteX26" fmla="*/ 1605880 w 6766560"/>
                <a:gd name="connsiteY26" fmla="*/ 500642 h 2400963"/>
                <a:gd name="connsiteX27" fmla="*/ 1823039 w 6766560"/>
                <a:gd name="connsiteY27" fmla="*/ 500642 h 2400963"/>
                <a:gd name="connsiteX28" fmla="*/ 1821783 w 6766560"/>
                <a:gd name="connsiteY28" fmla="*/ 546871 h 2400963"/>
                <a:gd name="connsiteX29" fmla="*/ 1988732 w 6766560"/>
                <a:gd name="connsiteY29" fmla="*/ 543647 h 2400963"/>
                <a:gd name="connsiteX30" fmla="*/ 1988731 w 6766560"/>
                <a:gd name="connsiteY30" fmla="*/ 588801 h 2400963"/>
                <a:gd name="connsiteX31" fmla="*/ 2130574 w 6766560"/>
                <a:gd name="connsiteY31" fmla="*/ 588801 h 2400963"/>
                <a:gd name="connsiteX32" fmla="*/ 2130574 w 6766560"/>
                <a:gd name="connsiteY32" fmla="*/ 638256 h 2400963"/>
                <a:gd name="connsiteX33" fmla="*/ 2341455 w 6766560"/>
                <a:gd name="connsiteY33" fmla="*/ 633955 h 2400963"/>
                <a:gd name="connsiteX34" fmla="*/ 2341456 w 6766560"/>
                <a:gd name="connsiteY34" fmla="*/ 683411 h 2400963"/>
                <a:gd name="connsiteX35" fmla="*/ 2381624 w 6766560"/>
                <a:gd name="connsiteY35" fmla="*/ 683411 h 2400963"/>
                <a:gd name="connsiteX36" fmla="*/ 2382879 w 6766560"/>
                <a:gd name="connsiteY36" fmla="*/ 731791 h 2400963"/>
                <a:gd name="connsiteX37" fmla="*/ 2595015 w 6766560"/>
                <a:gd name="connsiteY37" fmla="*/ 729640 h 2400963"/>
                <a:gd name="connsiteX38" fmla="*/ 2597526 w 6766560"/>
                <a:gd name="connsiteY38" fmla="*/ 782320 h 2400963"/>
                <a:gd name="connsiteX39" fmla="*/ 2793345 w 6766560"/>
                <a:gd name="connsiteY39" fmla="*/ 778020 h 2400963"/>
                <a:gd name="connsiteX40" fmla="*/ 2793345 w 6766560"/>
                <a:gd name="connsiteY40" fmla="*/ 826400 h 2400963"/>
                <a:gd name="connsiteX41" fmla="*/ 4078718 w 6766560"/>
                <a:gd name="connsiteY41" fmla="*/ 828551 h 2400963"/>
                <a:gd name="connsiteX42" fmla="*/ 4078719 w 6766560"/>
                <a:gd name="connsiteY42" fmla="*/ 881231 h 2400963"/>
                <a:gd name="connsiteX43" fmla="*/ 5362837 w 6766560"/>
                <a:gd name="connsiteY43" fmla="*/ 876930 h 2400963"/>
                <a:gd name="connsiteX44" fmla="*/ 5362837 w 6766560"/>
                <a:gd name="connsiteY44" fmla="*/ 946813 h 2400963"/>
                <a:gd name="connsiteX45" fmla="*/ 5641501 w 6766560"/>
                <a:gd name="connsiteY45" fmla="*/ 943587 h 2400963"/>
                <a:gd name="connsiteX46" fmla="*/ 5641502 w 6766560"/>
                <a:gd name="connsiteY46" fmla="*/ 1017769 h 2400963"/>
                <a:gd name="connsiteX47" fmla="*/ 5689202 w 6766560"/>
                <a:gd name="connsiteY47" fmla="*/ 1016695 h 2400963"/>
                <a:gd name="connsiteX48" fmla="*/ 5691712 w 6766560"/>
                <a:gd name="connsiteY48" fmla="*/ 1096252 h 2400963"/>
                <a:gd name="connsiteX49" fmla="*/ 6595846 w 6766560"/>
                <a:gd name="connsiteY49" fmla="*/ 706981 h 2400963"/>
                <a:gd name="connsiteX50" fmla="*/ 6766560 w 6766560"/>
                <a:gd name="connsiteY50" fmla="*/ 2400963 h 2400963"/>
                <a:gd name="connsiteX51" fmla="*/ 0 w 6766560"/>
                <a:gd name="connsiteY51" fmla="*/ 2400963 h 2400963"/>
                <a:gd name="connsiteX52" fmla="*/ 0 w 6766560"/>
                <a:gd name="connsiteY52" fmla="*/ 635 h 2400963"/>
                <a:gd name="connsiteX0" fmla="*/ 0 w 7273680"/>
                <a:gd name="connsiteY0" fmla="*/ 635 h 2400963"/>
                <a:gd name="connsiteX1" fmla="*/ 114388 w 7273680"/>
                <a:gd name="connsiteY1" fmla="*/ 0 h 2400963"/>
                <a:gd name="connsiteX2" fmla="*/ 113724 w 7273680"/>
                <a:gd name="connsiteY2" fmla="*/ 30676 h 2400963"/>
                <a:gd name="connsiteX3" fmla="*/ 172794 w 7273680"/>
                <a:gd name="connsiteY3" fmla="*/ 31801 h 2400963"/>
                <a:gd name="connsiteX4" fmla="*/ 173311 w 7273680"/>
                <a:gd name="connsiteY4" fmla="*/ 62426 h 2400963"/>
                <a:gd name="connsiteX5" fmla="*/ 193727 w 7273680"/>
                <a:gd name="connsiteY5" fmla="*/ 63073 h 2400963"/>
                <a:gd name="connsiteX6" fmla="*/ 194132 w 7273680"/>
                <a:gd name="connsiteY6" fmla="*/ 107630 h 2400963"/>
                <a:gd name="connsiteX7" fmla="*/ 439756 w 7273680"/>
                <a:gd name="connsiteY7" fmla="*/ 103927 h 2400963"/>
                <a:gd name="connsiteX8" fmla="*/ 439755 w 7273680"/>
                <a:gd name="connsiteY8" fmla="*/ 140481 h 2400963"/>
                <a:gd name="connsiteX9" fmla="*/ 525112 w 7273680"/>
                <a:gd name="connsiteY9" fmla="*/ 141556 h 2400963"/>
                <a:gd name="connsiteX10" fmla="*/ 525112 w 7273680"/>
                <a:gd name="connsiteY10" fmla="*/ 184561 h 2400963"/>
                <a:gd name="connsiteX11" fmla="*/ 579087 w 7273680"/>
                <a:gd name="connsiteY11" fmla="*/ 184560 h 2400963"/>
                <a:gd name="connsiteX12" fmla="*/ 579089 w 7273680"/>
                <a:gd name="connsiteY12" fmla="*/ 214663 h 2400963"/>
                <a:gd name="connsiteX13" fmla="*/ 643105 w 7273680"/>
                <a:gd name="connsiteY13" fmla="*/ 215738 h 2400963"/>
                <a:gd name="connsiteX14" fmla="*/ 643105 w 7273680"/>
                <a:gd name="connsiteY14" fmla="*/ 254442 h 2400963"/>
                <a:gd name="connsiteX15" fmla="*/ 658168 w 7273680"/>
                <a:gd name="connsiteY15" fmla="*/ 255517 h 2400963"/>
                <a:gd name="connsiteX16" fmla="*/ 658168 w 7273680"/>
                <a:gd name="connsiteY16" fmla="*/ 294221 h 2400963"/>
                <a:gd name="connsiteX17" fmla="*/ 695826 w 7273680"/>
                <a:gd name="connsiteY17" fmla="*/ 294221 h 2400963"/>
                <a:gd name="connsiteX18" fmla="*/ 694570 w 7273680"/>
                <a:gd name="connsiteY18" fmla="*/ 337226 h 2400963"/>
                <a:gd name="connsiteX19" fmla="*/ 781182 w 7273680"/>
                <a:gd name="connsiteY19" fmla="*/ 338301 h 2400963"/>
                <a:gd name="connsiteX20" fmla="*/ 781183 w 7273680"/>
                <a:gd name="connsiteY20" fmla="*/ 377004 h 2400963"/>
                <a:gd name="connsiteX21" fmla="*/ 1066124 w 7273680"/>
                <a:gd name="connsiteY21" fmla="*/ 377005 h 2400963"/>
                <a:gd name="connsiteX22" fmla="*/ 1067379 w 7273680"/>
                <a:gd name="connsiteY22" fmla="*/ 417859 h 2400963"/>
                <a:gd name="connsiteX23" fmla="*/ 1279516 w 7273680"/>
                <a:gd name="connsiteY23" fmla="*/ 414634 h 2400963"/>
                <a:gd name="connsiteX24" fmla="*/ 1279516 w 7273680"/>
                <a:gd name="connsiteY24" fmla="*/ 456563 h 2400963"/>
                <a:gd name="connsiteX25" fmla="*/ 1604625 w 7273680"/>
                <a:gd name="connsiteY25" fmla="*/ 453338 h 2400963"/>
                <a:gd name="connsiteX26" fmla="*/ 1605880 w 7273680"/>
                <a:gd name="connsiteY26" fmla="*/ 500642 h 2400963"/>
                <a:gd name="connsiteX27" fmla="*/ 1823039 w 7273680"/>
                <a:gd name="connsiteY27" fmla="*/ 500642 h 2400963"/>
                <a:gd name="connsiteX28" fmla="*/ 1821783 w 7273680"/>
                <a:gd name="connsiteY28" fmla="*/ 546871 h 2400963"/>
                <a:gd name="connsiteX29" fmla="*/ 1988732 w 7273680"/>
                <a:gd name="connsiteY29" fmla="*/ 543647 h 2400963"/>
                <a:gd name="connsiteX30" fmla="*/ 1988731 w 7273680"/>
                <a:gd name="connsiteY30" fmla="*/ 588801 h 2400963"/>
                <a:gd name="connsiteX31" fmla="*/ 2130574 w 7273680"/>
                <a:gd name="connsiteY31" fmla="*/ 588801 h 2400963"/>
                <a:gd name="connsiteX32" fmla="*/ 2130574 w 7273680"/>
                <a:gd name="connsiteY32" fmla="*/ 638256 h 2400963"/>
                <a:gd name="connsiteX33" fmla="*/ 2341455 w 7273680"/>
                <a:gd name="connsiteY33" fmla="*/ 633955 h 2400963"/>
                <a:gd name="connsiteX34" fmla="*/ 2341456 w 7273680"/>
                <a:gd name="connsiteY34" fmla="*/ 683411 h 2400963"/>
                <a:gd name="connsiteX35" fmla="*/ 2381624 w 7273680"/>
                <a:gd name="connsiteY35" fmla="*/ 683411 h 2400963"/>
                <a:gd name="connsiteX36" fmla="*/ 2382879 w 7273680"/>
                <a:gd name="connsiteY36" fmla="*/ 731791 h 2400963"/>
                <a:gd name="connsiteX37" fmla="*/ 2595015 w 7273680"/>
                <a:gd name="connsiteY37" fmla="*/ 729640 h 2400963"/>
                <a:gd name="connsiteX38" fmla="*/ 2597526 w 7273680"/>
                <a:gd name="connsiteY38" fmla="*/ 782320 h 2400963"/>
                <a:gd name="connsiteX39" fmla="*/ 2793345 w 7273680"/>
                <a:gd name="connsiteY39" fmla="*/ 778020 h 2400963"/>
                <a:gd name="connsiteX40" fmla="*/ 2793345 w 7273680"/>
                <a:gd name="connsiteY40" fmla="*/ 826400 h 2400963"/>
                <a:gd name="connsiteX41" fmla="*/ 4078718 w 7273680"/>
                <a:gd name="connsiteY41" fmla="*/ 828551 h 2400963"/>
                <a:gd name="connsiteX42" fmla="*/ 4078719 w 7273680"/>
                <a:gd name="connsiteY42" fmla="*/ 881231 h 2400963"/>
                <a:gd name="connsiteX43" fmla="*/ 5362837 w 7273680"/>
                <a:gd name="connsiteY43" fmla="*/ 876930 h 2400963"/>
                <a:gd name="connsiteX44" fmla="*/ 5362837 w 7273680"/>
                <a:gd name="connsiteY44" fmla="*/ 946813 h 2400963"/>
                <a:gd name="connsiteX45" fmla="*/ 5641501 w 7273680"/>
                <a:gd name="connsiteY45" fmla="*/ 943587 h 2400963"/>
                <a:gd name="connsiteX46" fmla="*/ 5641502 w 7273680"/>
                <a:gd name="connsiteY46" fmla="*/ 1017769 h 2400963"/>
                <a:gd name="connsiteX47" fmla="*/ 5689202 w 7273680"/>
                <a:gd name="connsiteY47" fmla="*/ 1016695 h 2400963"/>
                <a:gd name="connsiteX48" fmla="*/ 5691712 w 7273680"/>
                <a:gd name="connsiteY48" fmla="*/ 1096252 h 2400963"/>
                <a:gd name="connsiteX49" fmla="*/ 7273680 w 7273680"/>
                <a:gd name="connsiteY49" fmla="*/ 1086495 h 2400963"/>
                <a:gd name="connsiteX50" fmla="*/ 6766560 w 7273680"/>
                <a:gd name="connsiteY50" fmla="*/ 2400963 h 2400963"/>
                <a:gd name="connsiteX51" fmla="*/ 0 w 7273680"/>
                <a:gd name="connsiteY51" fmla="*/ 2400963 h 2400963"/>
                <a:gd name="connsiteX52" fmla="*/ 0 w 7273680"/>
                <a:gd name="connsiteY52" fmla="*/ 635 h 2400963"/>
                <a:gd name="connsiteX0" fmla="*/ 0 w 7559876"/>
                <a:gd name="connsiteY0" fmla="*/ 635 h 2400963"/>
                <a:gd name="connsiteX1" fmla="*/ 114388 w 7559876"/>
                <a:gd name="connsiteY1" fmla="*/ 0 h 2400963"/>
                <a:gd name="connsiteX2" fmla="*/ 113724 w 7559876"/>
                <a:gd name="connsiteY2" fmla="*/ 30676 h 2400963"/>
                <a:gd name="connsiteX3" fmla="*/ 172794 w 7559876"/>
                <a:gd name="connsiteY3" fmla="*/ 31801 h 2400963"/>
                <a:gd name="connsiteX4" fmla="*/ 173311 w 7559876"/>
                <a:gd name="connsiteY4" fmla="*/ 62426 h 2400963"/>
                <a:gd name="connsiteX5" fmla="*/ 193727 w 7559876"/>
                <a:gd name="connsiteY5" fmla="*/ 63073 h 2400963"/>
                <a:gd name="connsiteX6" fmla="*/ 194132 w 7559876"/>
                <a:gd name="connsiteY6" fmla="*/ 107630 h 2400963"/>
                <a:gd name="connsiteX7" fmla="*/ 439756 w 7559876"/>
                <a:gd name="connsiteY7" fmla="*/ 103927 h 2400963"/>
                <a:gd name="connsiteX8" fmla="*/ 439755 w 7559876"/>
                <a:gd name="connsiteY8" fmla="*/ 140481 h 2400963"/>
                <a:gd name="connsiteX9" fmla="*/ 525112 w 7559876"/>
                <a:gd name="connsiteY9" fmla="*/ 141556 h 2400963"/>
                <a:gd name="connsiteX10" fmla="*/ 525112 w 7559876"/>
                <a:gd name="connsiteY10" fmla="*/ 184561 h 2400963"/>
                <a:gd name="connsiteX11" fmla="*/ 579087 w 7559876"/>
                <a:gd name="connsiteY11" fmla="*/ 184560 h 2400963"/>
                <a:gd name="connsiteX12" fmla="*/ 579089 w 7559876"/>
                <a:gd name="connsiteY12" fmla="*/ 214663 h 2400963"/>
                <a:gd name="connsiteX13" fmla="*/ 643105 w 7559876"/>
                <a:gd name="connsiteY13" fmla="*/ 215738 h 2400963"/>
                <a:gd name="connsiteX14" fmla="*/ 643105 w 7559876"/>
                <a:gd name="connsiteY14" fmla="*/ 254442 h 2400963"/>
                <a:gd name="connsiteX15" fmla="*/ 658168 w 7559876"/>
                <a:gd name="connsiteY15" fmla="*/ 255517 h 2400963"/>
                <a:gd name="connsiteX16" fmla="*/ 658168 w 7559876"/>
                <a:gd name="connsiteY16" fmla="*/ 294221 h 2400963"/>
                <a:gd name="connsiteX17" fmla="*/ 695826 w 7559876"/>
                <a:gd name="connsiteY17" fmla="*/ 294221 h 2400963"/>
                <a:gd name="connsiteX18" fmla="*/ 694570 w 7559876"/>
                <a:gd name="connsiteY18" fmla="*/ 337226 h 2400963"/>
                <a:gd name="connsiteX19" fmla="*/ 781182 w 7559876"/>
                <a:gd name="connsiteY19" fmla="*/ 338301 h 2400963"/>
                <a:gd name="connsiteX20" fmla="*/ 781183 w 7559876"/>
                <a:gd name="connsiteY20" fmla="*/ 377004 h 2400963"/>
                <a:gd name="connsiteX21" fmla="*/ 1066124 w 7559876"/>
                <a:gd name="connsiteY21" fmla="*/ 377005 h 2400963"/>
                <a:gd name="connsiteX22" fmla="*/ 1067379 w 7559876"/>
                <a:gd name="connsiteY22" fmla="*/ 417859 h 2400963"/>
                <a:gd name="connsiteX23" fmla="*/ 1279516 w 7559876"/>
                <a:gd name="connsiteY23" fmla="*/ 414634 h 2400963"/>
                <a:gd name="connsiteX24" fmla="*/ 1279516 w 7559876"/>
                <a:gd name="connsiteY24" fmla="*/ 456563 h 2400963"/>
                <a:gd name="connsiteX25" fmla="*/ 1604625 w 7559876"/>
                <a:gd name="connsiteY25" fmla="*/ 453338 h 2400963"/>
                <a:gd name="connsiteX26" fmla="*/ 1605880 w 7559876"/>
                <a:gd name="connsiteY26" fmla="*/ 500642 h 2400963"/>
                <a:gd name="connsiteX27" fmla="*/ 1823039 w 7559876"/>
                <a:gd name="connsiteY27" fmla="*/ 500642 h 2400963"/>
                <a:gd name="connsiteX28" fmla="*/ 1821783 w 7559876"/>
                <a:gd name="connsiteY28" fmla="*/ 546871 h 2400963"/>
                <a:gd name="connsiteX29" fmla="*/ 1988732 w 7559876"/>
                <a:gd name="connsiteY29" fmla="*/ 543647 h 2400963"/>
                <a:gd name="connsiteX30" fmla="*/ 1988731 w 7559876"/>
                <a:gd name="connsiteY30" fmla="*/ 588801 h 2400963"/>
                <a:gd name="connsiteX31" fmla="*/ 2130574 w 7559876"/>
                <a:gd name="connsiteY31" fmla="*/ 588801 h 2400963"/>
                <a:gd name="connsiteX32" fmla="*/ 2130574 w 7559876"/>
                <a:gd name="connsiteY32" fmla="*/ 638256 h 2400963"/>
                <a:gd name="connsiteX33" fmla="*/ 2341455 w 7559876"/>
                <a:gd name="connsiteY33" fmla="*/ 633955 h 2400963"/>
                <a:gd name="connsiteX34" fmla="*/ 2341456 w 7559876"/>
                <a:gd name="connsiteY34" fmla="*/ 683411 h 2400963"/>
                <a:gd name="connsiteX35" fmla="*/ 2381624 w 7559876"/>
                <a:gd name="connsiteY35" fmla="*/ 683411 h 2400963"/>
                <a:gd name="connsiteX36" fmla="*/ 2382879 w 7559876"/>
                <a:gd name="connsiteY36" fmla="*/ 731791 h 2400963"/>
                <a:gd name="connsiteX37" fmla="*/ 2595015 w 7559876"/>
                <a:gd name="connsiteY37" fmla="*/ 729640 h 2400963"/>
                <a:gd name="connsiteX38" fmla="*/ 2597526 w 7559876"/>
                <a:gd name="connsiteY38" fmla="*/ 782320 h 2400963"/>
                <a:gd name="connsiteX39" fmla="*/ 2793345 w 7559876"/>
                <a:gd name="connsiteY39" fmla="*/ 778020 h 2400963"/>
                <a:gd name="connsiteX40" fmla="*/ 2793345 w 7559876"/>
                <a:gd name="connsiteY40" fmla="*/ 826400 h 2400963"/>
                <a:gd name="connsiteX41" fmla="*/ 4078718 w 7559876"/>
                <a:gd name="connsiteY41" fmla="*/ 828551 h 2400963"/>
                <a:gd name="connsiteX42" fmla="*/ 4078719 w 7559876"/>
                <a:gd name="connsiteY42" fmla="*/ 881231 h 2400963"/>
                <a:gd name="connsiteX43" fmla="*/ 5362837 w 7559876"/>
                <a:gd name="connsiteY43" fmla="*/ 876930 h 2400963"/>
                <a:gd name="connsiteX44" fmla="*/ 5362837 w 7559876"/>
                <a:gd name="connsiteY44" fmla="*/ 946813 h 2400963"/>
                <a:gd name="connsiteX45" fmla="*/ 5641501 w 7559876"/>
                <a:gd name="connsiteY45" fmla="*/ 943587 h 2400963"/>
                <a:gd name="connsiteX46" fmla="*/ 5641502 w 7559876"/>
                <a:gd name="connsiteY46" fmla="*/ 1017769 h 2400963"/>
                <a:gd name="connsiteX47" fmla="*/ 5689202 w 7559876"/>
                <a:gd name="connsiteY47" fmla="*/ 1016695 h 2400963"/>
                <a:gd name="connsiteX48" fmla="*/ 5691712 w 7559876"/>
                <a:gd name="connsiteY48" fmla="*/ 1096252 h 2400963"/>
                <a:gd name="connsiteX49" fmla="*/ 7559876 w 7559876"/>
                <a:gd name="connsiteY49" fmla="*/ 1089720 h 2400963"/>
                <a:gd name="connsiteX50" fmla="*/ 6766560 w 7559876"/>
                <a:gd name="connsiteY50" fmla="*/ 2400963 h 2400963"/>
                <a:gd name="connsiteX51" fmla="*/ 0 w 7559876"/>
                <a:gd name="connsiteY51" fmla="*/ 2400963 h 2400963"/>
                <a:gd name="connsiteX52" fmla="*/ 0 w 7559876"/>
                <a:gd name="connsiteY52" fmla="*/ 635 h 2400963"/>
                <a:gd name="connsiteX0" fmla="*/ 0 w 7563642"/>
                <a:gd name="connsiteY0" fmla="*/ 635 h 2400963"/>
                <a:gd name="connsiteX1" fmla="*/ 114388 w 7563642"/>
                <a:gd name="connsiteY1" fmla="*/ 0 h 2400963"/>
                <a:gd name="connsiteX2" fmla="*/ 113724 w 7563642"/>
                <a:gd name="connsiteY2" fmla="*/ 30676 h 2400963"/>
                <a:gd name="connsiteX3" fmla="*/ 172794 w 7563642"/>
                <a:gd name="connsiteY3" fmla="*/ 31801 h 2400963"/>
                <a:gd name="connsiteX4" fmla="*/ 173311 w 7563642"/>
                <a:gd name="connsiteY4" fmla="*/ 62426 h 2400963"/>
                <a:gd name="connsiteX5" fmla="*/ 193727 w 7563642"/>
                <a:gd name="connsiteY5" fmla="*/ 63073 h 2400963"/>
                <a:gd name="connsiteX6" fmla="*/ 194132 w 7563642"/>
                <a:gd name="connsiteY6" fmla="*/ 107630 h 2400963"/>
                <a:gd name="connsiteX7" fmla="*/ 439756 w 7563642"/>
                <a:gd name="connsiteY7" fmla="*/ 103927 h 2400963"/>
                <a:gd name="connsiteX8" fmla="*/ 439755 w 7563642"/>
                <a:gd name="connsiteY8" fmla="*/ 140481 h 2400963"/>
                <a:gd name="connsiteX9" fmla="*/ 525112 w 7563642"/>
                <a:gd name="connsiteY9" fmla="*/ 141556 h 2400963"/>
                <a:gd name="connsiteX10" fmla="*/ 525112 w 7563642"/>
                <a:gd name="connsiteY10" fmla="*/ 184561 h 2400963"/>
                <a:gd name="connsiteX11" fmla="*/ 579087 w 7563642"/>
                <a:gd name="connsiteY11" fmla="*/ 184560 h 2400963"/>
                <a:gd name="connsiteX12" fmla="*/ 579089 w 7563642"/>
                <a:gd name="connsiteY12" fmla="*/ 214663 h 2400963"/>
                <a:gd name="connsiteX13" fmla="*/ 643105 w 7563642"/>
                <a:gd name="connsiteY13" fmla="*/ 215738 h 2400963"/>
                <a:gd name="connsiteX14" fmla="*/ 643105 w 7563642"/>
                <a:gd name="connsiteY14" fmla="*/ 254442 h 2400963"/>
                <a:gd name="connsiteX15" fmla="*/ 658168 w 7563642"/>
                <a:gd name="connsiteY15" fmla="*/ 255517 h 2400963"/>
                <a:gd name="connsiteX16" fmla="*/ 658168 w 7563642"/>
                <a:gd name="connsiteY16" fmla="*/ 294221 h 2400963"/>
                <a:gd name="connsiteX17" fmla="*/ 695826 w 7563642"/>
                <a:gd name="connsiteY17" fmla="*/ 294221 h 2400963"/>
                <a:gd name="connsiteX18" fmla="*/ 694570 w 7563642"/>
                <a:gd name="connsiteY18" fmla="*/ 337226 h 2400963"/>
                <a:gd name="connsiteX19" fmla="*/ 781182 w 7563642"/>
                <a:gd name="connsiteY19" fmla="*/ 338301 h 2400963"/>
                <a:gd name="connsiteX20" fmla="*/ 781183 w 7563642"/>
                <a:gd name="connsiteY20" fmla="*/ 377004 h 2400963"/>
                <a:gd name="connsiteX21" fmla="*/ 1066124 w 7563642"/>
                <a:gd name="connsiteY21" fmla="*/ 377005 h 2400963"/>
                <a:gd name="connsiteX22" fmla="*/ 1067379 w 7563642"/>
                <a:gd name="connsiteY22" fmla="*/ 417859 h 2400963"/>
                <a:gd name="connsiteX23" fmla="*/ 1279516 w 7563642"/>
                <a:gd name="connsiteY23" fmla="*/ 414634 h 2400963"/>
                <a:gd name="connsiteX24" fmla="*/ 1279516 w 7563642"/>
                <a:gd name="connsiteY24" fmla="*/ 456563 h 2400963"/>
                <a:gd name="connsiteX25" fmla="*/ 1604625 w 7563642"/>
                <a:gd name="connsiteY25" fmla="*/ 453338 h 2400963"/>
                <a:gd name="connsiteX26" fmla="*/ 1605880 w 7563642"/>
                <a:gd name="connsiteY26" fmla="*/ 500642 h 2400963"/>
                <a:gd name="connsiteX27" fmla="*/ 1823039 w 7563642"/>
                <a:gd name="connsiteY27" fmla="*/ 500642 h 2400963"/>
                <a:gd name="connsiteX28" fmla="*/ 1821783 w 7563642"/>
                <a:gd name="connsiteY28" fmla="*/ 546871 h 2400963"/>
                <a:gd name="connsiteX29" fmla="*/ 1988732 w 7563642"/>
                <a:gd name="connsiteY29" fmla="*/ 543647 h 2400963"/>
                <a:gd name="connsiteX30" fmla="*/ 1988731 w 7563642"/>
                <a:gd name="connsiteY30" fmla="*/ 588801 h 2400963"/>
                <a:gd name="connsiteX31" fmla="*/ 2130574 w 7563642"/>
                <a:gd name="connsiteY31" fmla="*/ 588801 h 2400963"/>
                <a:gd name="connsiteX32" fmla="*/ 2130574 w 7563642"/>
                <a:gd name="connsiteY32" fmla="*/ 638256 h 2400963"/>
                <a:gd name="connsiteX33" fmla="*/ 2341455 w 7563642"/>
                <a:gd name="connsiteY33" fmla="*/ 633955 h 2400963"/>
                <a:gd name="connsiteX34" fmla="*/ 2341456 w 7563642"/>
                <a:gd name="connsiteY34" fmla="*/ 683411 h 2400963"/>
                <a:gd name="connsiteX35" fmla="*/ 2381624 w 7563642"/>
                <a:gd name="connsiteY35" fmla="*/ 683411 h 2400963"/>
                <a:gd name="connsiteX36" fmla="*/ 2382879 w 7563642"/>
                <a:gd name="connsiteY36" fmla="*/ 731791 h 2400963"/>
                <a:gd name="connsiteX37" fmla="*/ 2595015 w 7563642"/>
                <a:gd name="connsiteY37" fmla="*/ 729640 h 2400963"/>
                <a:gd name="connsiteX38" fmla="*/ 2597526 w 7563642"/>
                <a:gd name="connsiteY38" fmla="*/ 782320 h 2400963"/>
                <a:gd name="connsiteX39" fmla="*/ 2793345 w 7563642"/>
                <a:gd name="connsiteY39" fmla="*/ 778020 h 2400963"/>
                <a:gd name="connsiteX40" fmla="*/ 2793345 w 7563642"/>
                <a:gd name="connsiteY40" fmla="*/ 826400 h 2400963"/>
                <a:gd name="connsiteX41" fmla="*/ 4078718 w 7563642"/>
                <a:gd name="connsiteY41" fmla="*/ 828551 h 2400963"/>
                <a:gd name="connsiteX42" fmla="*/ 4078719 w 7563642"/>
                <a:gd name="connsiteY42" fmla="*/ 881231 h 2400963"/>
                <a:gd name="connsiteX43" fmla="*/ 5362837 w 7563642"/>
                <a:gd name="connsiteY43" fmla="*/ 876930 h 2400963"/>
                <a:gd name="connsiteX44" fmla="*/ 5362837 w 7563642"/>
                <a:gd name="connsiteY44" fmla="*/ 946813 h 2400963"/>
                <a:gd name="connsiteX45" fmla="*/ 5641501 w 7563642"/>
                <a:gd name="connsiteY45" fmla="*/ 943587 h 2400963"/>
                <a:gd name="connsiteX46" fmla="*/ 5641502 w 7563642"/>
                <a:gd name="connsiteY46" fmla="*/ 1017769 h 2400963"/>
                <a:gd name="connsiteX47" fmla="*/ 5689202 w 7563642"/>
                <a:gd name="connsiteY47" fmla="*/ 1016695 h 2400963"/>
                <a:gd name="connsiteX48" fmla="*/ 5691712 w 7563642"/>
                <a:gd name="connsiteY48" fmla="*/ 1096252 h 2400963"/>
                <a:gd name="connsiteX49" fmla="*/ 7563642 w 7563642"/>
                <a:gd name="connsiteY49" fmla="*/ 1095096 h 2400963"/>
                <a:gd name="connsiteX50" fmla="*/ 6766560 w 7563642"/>
                <a:gd name="connsiteY50" fmla="*/ 2400963 h 2400963"/>
                <a:gd name="connsiteX51" fmla="*/ 0 w 7563642"/>
                <a:gd name="connsiteY51" fmla="*/ 2400963 h 2400963"/>
                <a:gd name="connsiteX52" fmla="*/ 0 w 7563642"/>
                <a:gd name="connsiteY52" fmla="*/ 635 h 2400963"/>
                <a:gd name="connsiteX0" fmla="*/ 6766560 w 7587743"/>
                <a:gd name="connsiteY0" fmla="*/ 2400963 h 2400963"/>
                <a:gd name="connsiteX1" fmla="*/ 0 w 7587743"/>
                <a:gd name="connsiteY1" fmla="*/ 2400963 h 2400963"/>
                <a:gd name="connsiteX2" fmla="*/ 0 w 7587743"/>
                <a:gd name="connsiteY2" fmla="*/ 635 h 2400963"/>
                <a:gd name="connsiteX3" fmla="*/ 114388 w 7587743"/>
                <a:gd name="connsiteY3" fmla="*/ 0 h 2400963"/>
                <a:gd name="connsiteX4" fmla="*/ 113724 w 7587743"/>
                <a:gd name="connsiteY4" fmla="*/ 30676 h 2400963"/>
                <a:gd name="connsiteX5" fmla="*/ 172794 w 7587743"/>
                <a:gd name="connsiteY5" fmla="*/ 31801 h 2400963"/>
                <a:gd name="connsiteX6" fmla="*/ 173311 w 7587743"/>
                <a:gd name="connsiteY6" fmla="*/ 62426 h 2400963"/>
                <a:gd name="connsiteX7" fmla="*/ 193727 w 7587743"/>
                <a:gd name="connsiteY7" fmla="*/ 63073 h 2400963"/>
                <a:gd name="connsiteX8" fmla="*/ 194132 w 7587743"/>
                <a:gd name="connsiteY8" fmla="*/ 107630 h 2400963"/>
                <a:gd name="connsiteX9" fmla="*/ 439756 w 7587743"/>
                <a:gd name="connsiteY9" fmla="*/ 103927 h 2400963"/>
                <a:gd name="connsiteX10" fmla="*/ 439755 w 7587743"/>
                <a:gd name="connsiteY10" fmla="*/ 140481 h 2400963"/>
                <a:gd name="connsiteX11" fmla="*/ 525112 w 7587743"/>
                <a:gd name="connsiteY11" fmla="*/ 141556 h 2400963"/>
                <a:gd name="connsiteX12" fmla="*/ 525112 w 7587743"/>
                <a:gd name="connsiteY12" fmla="*/ 184561 h 2400963"/>
                <a:gd name="connsiteX13" fmla="*/ 579087 w 7587743"/>
                <a:gd name="connsiteY13" fmla="*/ 184560 h 2400963"/>
                <a:gd name="connsiteX14" fmla="*/ 579089 w 7587743"/>
                <a:gd name="connsiteY14" fmla="*/ 214663 h 2400963"/>
                <a:gd name="connsiteX15" fmla="*/ 643105 w 7587743"/>
                <a:gd name="connsiteY15" fmla="*/ 215738 h 2400963"/>
                <a:gd name="connsiteX16" fmla="*/ 643105 w 7587743"/>
                <a:gd name="connsiteY16" fmla="*/ 254442 h 2400963"/>
                <a:gd name="connsiteX17" fmla="*/ 658168 w 7587743"/>
                <a:gd name="connsiteY17" fmla="*/ 255517 h 2400963"/>
                <a:gd name="connsiteX18" fmla="*/ 658168 w 7587743"/>
                <a:gd name="connsiteY18" fmla="*/ 294221 h 2400963"/>
                <a:gd name="connsiteX19" fmla="*/ 695826 w 7587743"/>
                <a:gd name="connsiteY19" fmla="*/ 294221 h 2400963"/>
                <a:gd name="connsiteX20" fmla="*/ 694570 w 7587743"/>
                <a:gd name="connsiteY20" fmla="*/ 337226 h 2400963"/>
                <a:gd name="connsiteX21" fmla="*/ 781182 w 7587743"/>
                <a:gd name="connsiteY21" fmla="*/ 338301 h 2400963"/>
                <a:gd name="connsiteX22" fmla="*/ 781183 w 7587743"/>
                <a:gd name="connsiteY22" fmla="*/ 377004 h 2400963"/>
                <a:gd name="connsiteX23" fmla="*/ 1066124 w 7587743"/>
                <a:gd name="connsiteY23" fmla="*/ 377005 h 2400963"/>
                <a:gd name="connsiteX24" fmla="*/ 1067379 w 7587743"/>
                <a:gd name="connsiteY24" fmla="*/ 417859 h 2400963"/>
                <a:gd name="connsiteX25" fmla="*/ 1279516 w 7587743"/>
                <a:gd name="connsiteY25" fmla="*/ 414634 h 2400963"/>
                <a:gd name="connsiteX26" fmla="*/ 1279516 w 7587743"/>
                <a:gd name="connsiteY26" fmla="*/ 456563 h 2400963"/>
                <a:gd name="connsiteX27" fmla="*/ 1604625 w 7587743"/>
                <a:gd name="connsiteY27" fmla="*/ 453338 h 2400963"/>
                <a:gd name="connsiteX28" fmla="*/ 1605880 w 7587743"/>
                <a:gd name="connsiteY28" fmla="*/ 500642 h 2400963"/>
                <a:gd name="connsiteX29" fmla="*/ 1823039 w 7587743"/>
                <a:gd name="connsiteY29" fmla="*/ 500642 h 2400963"/>
                <a:gd name="connsiteX30" fmla="*/ 1821783 w 7587743"/>
                <a:gd name="connsiteY30" fmla="*/ 546871 h 2400963"/>
                <a:gd name="connsiteX31" fmla="*/ 1988732 w 7587743"/>
                <a:gd name="connsiteY31" fmla="*/ 543647 h 2400963"/>
                <a:gd name="connsiteX32" fmla="*/ 1988731 w 7587743"/>
                <a:gd name="connsiteY32" fmla="*/ 588801 h 2400963"/>
                <a:gd name="connsiteX33" fmla="*/ 2130574 w 7587743"/>
                <a:gd name="connsiteY33" fmla="*/ 588801 h 2400963"/>
                <a:gd name="connsiteX34" fmla="*/ 2130574 w 7587743"/>
                <a:gd name="connsiteY34" fmla="*/ 638256 h 2400963"/>
                <a:gd name="connsiteX35" fmla="*/ 2341455 w 7587743"/>
                <a:gd name="connsiteY35" fmla="*/ 633955 h 2400963"/>
                <a:gd name="connsiteX36" fmla="*/ 2341456 w 7587743"/>
                <a:gd name="connsiteY36" fmla="*/ 683411 h 2400963"/>
                <a:gd name="connsiteX37" fmla="*/ 2381624 w 7587743"/>
                <a:gd name="connsiteY37" fmla="*/ 683411 h 2400963"/>
                <a:gd name="connsiteX38" fmla="*/ 2382879 w 7587743"/>
                <a:gd name="connsiteY38" fmla="*/ 731791 h 2400963"/>
                <a:gd name="connsiteX39" fmla="*/ 2595015 w 7587743"/>
                <a:gd name="connsiteY39" fmla="*/ 729640 h 2400963"/>
                <a:gd name="connsiteX40" fmla="*/ 2597526 w 7587743"/>
                <a:gd name="connsiteY40" fmla="*/ 782320 h 2400963"/>
                <a:gd name="connsiteX41" fmla="*/ 2793345 w 7587743"/>
                <a:gd name="connsiteY41" fmla="*/ 778020 h 2400963"/>
                <a:gd name="connsiteX42" fmla="*/ 2793345 w 7587743"/>
                <a:gd name="connsiteY42" fmla="*/ 826400 h 2400963"/>
                <a:gd name="connsiteX43" fmla="*/ 4078718 w 7587743"/>
                <a:gd name="connsiteY43" fmla="*/ 828551 h 2400963"/>
                <a:gd name="connsiteX44" fmla="*/ 4078719 w 7587743"/>
                <a:gd name="connsiteY44" fmla="*/ 881231 h 2400963"/>
                <a:gd name="connsiteX45" fmla="*/ 5362837 w 7587743"/>
                <a:gd name="connsiteY45" fmla="*/ 876930 h 2400963"/>
                <a:gd name="connsiteX46" fmla="*/ 5362837 w 7587743"/>
                <a:gd name="connsiteY46" fmla="*/ 946813 h 2400963"/>
                <a:gd name="connsiteX47" fmla="*/ 5641501 w 7587743"/>
                <a:gd name="connsiteY47" fmla="*/ 943587 h 2400963"/>
                <a:gd name="connsiteX48" fmla="*/ 5641502 w 7587743"/>
                <a:gd name="connsiteY48" fmla="*/ 1017769 h 2400963"/>
                <a:gd name="connsiteX49" fmla="*/ 5689202 w 7587743"/>
                <a:gd name="connsiteY49" fmla="*/ 1016695 h 2400963"/>
                <a:gd name="connsiteX50" fmla="*/ 5691712 w 7587743"/>
                <a:gd name="connsiteY50" fmla="*/ 1096252 h 2400963"/>
                <a:gd name="connsiteX51" fmla="*/ 7587743 w 7587743"/>
                <a:gd name="connsiteY51" fmla="*/ 1115738 h 2400963"/>
                <a:gd name="connsiteX0" fmla="*/ 6766560 w 7587743"/>
                <a:gd name="connsiteY0" fmla="*/ 2400963 h 2400963"/>
                <a:gd name="connsiteX1" fmla="*/ 0 w 7587743"/>
                <a:gd name="connsiteY1" fmla="*/ 2400963 h 2400963"/>
                <a:gd name="connsiteX2" fmla="*/ 0 w 7587743"/>
                <a:gd name="connsiteY2" fmla="*/ 635 h 2400963"/>
                <a:gd name="connsiteX3" fmla="*/ 114388 w 7587743"/>
                <a:gd name="connsiteY3" fmla="*/ 0 h 2400963"/>
                <a:gd name="connsiteX4" fmla="*/ 113724 w 7587743"/>
                <a:gd name="connsiteY4" fmla="*/ 30676 h 2400963"/>
                <a:gd name="connsiteX5" fmla="*/ 172794 w 7587743"/>
                <a:gd name="connsiteY5" fmla="*/ 31801 h 2400963"/>
                <a:gd name="connsiteX6" fmla="*/ 173311 w 7587743"/>
                <a:gd name="connsiteY6" fmla="*/ 62426 h 2400963"/>
                <a:gd name="connsiteX7" fmla="*/ 193727 w 7587743"/>
                <a:gd name="connsiteY7" fmla="*/ 63073 h 2400963"/>
                <a:gd name="connsiteX8" fmla="*/ 194132 w 7587743"/>
                <a:gd name="connsiteY8" fmla="*/ 107630 h 2400963"/>
                <a:gd name="connsiteX9" fmla="*/ 439756 w 7587743"/>
                <a:gd name="connsiteY9" fmla="*/ 103927 h 2400963"/>
                <a:gd name="connsiteX10" fmla="*/ 439755 w 7587743"/>
                <a:gd name="connsiteY10" fmla="*/ 140481 h 2400963"/>
                <a:gd name="connsiteX11" fmla="*/ 525112 w 7587743"/>
                <a:gd name="connsiteY11" fmla="*/ 141556 h 2400963"/>
                <a:gd name="connsiteX12" fmla="*/ 525112 w 7587743"/>
                <a:gd name="connsiteY12" fmla="*/ 184561 h 2400963"/>
                <a:gd name="connsiteX13" fmla="*/ 579087 w 7587743"/>
                <a:gd name="connsiteY13" fmla="*/ 184560 h 2400963"/>
                <a:gd name="connsiteX14" fmla="*/ 579089 w 7587743"/>
                <a:gd name="connsiteY14" fmla="*/ 214663 h 2400963"/>
                <a:gd name="connsiteX15" fmla="*/ 643105 w 7587743"/>
                <a:gd name="connsiteY15" fmla="*/ 215738 h 2400963"/>
                <a:gd name="connsiteX16" fmla="*/ 643105 w 7587743"/>
                <a:gd name="connsiteY16" fmla="*/ 254442 h 2400963"/>
                <a:gd name="connsiteX17" fmla="*/ 658168 w 7587743"/>
                <a:gd name="connsiteY17" fmla="*/ 255517 h 2400963"/>
                <a:gd name="connsiteX18" fmla="*/ 658168 w 7587743"/>
                <a:gd name="connsiteY18" fmla="*/ 294221 h 2400963"/>
                <a:gd name="connsiteX19" fmla="*/ 695826 w 7587743"/>
                <a:gd name="connsiteY19" fmla="*/ 294221 h 2400963"/>
                <a:gd name="connsiteX20" fmla="*/ 694570 w 7587743"/>
                <a:gd name="connsiteY20" fmla="*/ 337226 h 2400963"/>
                <a:gd name="connsiteX21" fmla="*/ 781182 w 7587743"/>
                <a:gd name="connsiteY21" fmla="*/ 338301 h 2400963"/>
                <a:gd name="connsiteX22" fmla="*/ 781183 w 7587743"/>
                <a:gd name="connsiteY22" fmla="*/ 377004 h 2400963"/>
                <a:gd name="connsiteX23" fmla="*/ 1066124 w 7587743"/>
                <a:gd name="connsiteY23" fmla="*/ 377005 h 2400963"/>
                <a:gd name="connsiteX24" fmla="*/ 1067379 w 7587743"/>
                <a:gd name="connsiteY24" fmla="*/ 417859 h 2400963"/>
                <a:gd name="connsiteX25" fmla="*/ 1279516 w 7587743"/>
                <a:gd name="connsiteY25" fmla="*/ 414634 h 2400963"/>
                <a:gd name="connsiteX26" fmla="*/ 1279516 w 7587743"/>
                <a:gd name="connsiteY26" fmla="*/ 456563 h 2400963"/>
                <a:gd name="connsiteX27" fmla="*/ 1604625 w 7587743"/>
                <a:gd name="connsiteY27" fmla="*/ 453338 h 2400963"/>
                <a:gd name="connsiteX28" fmla="*/ 1605880 w 7587743"/>
                <a:gd name="connsiteY28" fmla="*/ 500642 h 2400963"/>
                <a:gd name="connsiteX29" fmla="*/ 1823039 w 7587743"/>
                <a:gd name="connsiteY29" fmla="*/ 500642 h 2400963"/>
                <a:gd name="connsiteX30" fmla="*/ 1821783 w 7587743"/>
                <a:gd name="connsiteY30" fmla="*/ 546871 h 2400963"/>
                <a:gd name="connsiteX31" fmla="*/ 1988732 w 7587743"/>
                <a:gd name="connsiteY31" fmla="*/ 543647 h 2400963"/>
                <a:gd name="connsiteX32" fmla="*/ 1988731 w 7587743"/>
                <a:gd name="connsiteY32" fmla="*/ 588801 h 2400963"/>
                <a:gd name="connsiteX33" fmla="*/ 2130574 w 7587743"/>
                <a:gd name="connsiteY33" fmla="*/ 588801 h 2400963"/>
                <a:gd name="connsiteX34" fmla="*/ 2130574 w 7587743"/>
                <a:gd name="connsiteY34" fmla="*/ 638256 h 2400963"/>
                <a:gd name="connsiteX35" fmla="*/ 2341455 w 7587743"/>
                <a:gd name="connsiteY35" fmla="*/ 633955 h 2400963"/>
                <a:gd name="connsiteX36" fmla="*/ 2341456 w 7587743"/>
                <a:gd name="connsiteY36" fmla="*/ 683411 h 2400963"/>
                <a:gd name="connsiteX37" fmla="*/ 2381624 w 7587743"/>
                <a:gd name="connsiteY37" fmla="*/ 683411 h 2400963"/>
                <a:gd name="connsiteX38" fmla="*/ 2382879 w 7587743"/>
                <a:gd name="connsiteY38" fmla="*/ 731791 h 2400963"/>
                <a:gd name="connsiteX39" fmla="*/ 2595015 w 7587743"/>
                <a:gd name="connsiteY39" fmla="*/ 729640 h 2400963"/>
                <a:gd name="connsiteX40" fmla="*/ 2597526 w 7587743"/>
                <a:gd name="connsiteY40" fmla="*/ 782320 h 2400963"/>
                <a:gd name="connsiteX41" fmla="*/ 2793345 w 7587743"/>
                <a:gd name="connsiteY41" fmla="*/ 778020 h 2400963"/>
                <a:gd name="connsiteX42" fmla="*/ 2793345 w 7587743"/>
                <a:gd name="connsiteY42" fmla="*/ 826400 h 2400963"/>
                <a:gd name="connsiteX43" fmla="*/ 4078718 w 7587743"/>
                <a:gd name="connsiteY43" fmla="*/ 828551 h 2400963"/>
                <a:gd name="connsiteX44" fmla="*/ 4078719 w 7587743"/>
                <a:gd name="connsiteY44" fmla="*/ 881231 h 2400963"/>
                <a:gd name="connsiteX45" fmla="*/ 5362837 w 7587743"/>
                <a:gd name="connsiteY45" fmla="*/ 876930 h 2400963"/>
                <a:gd name="connsiteX46" fmla="*/ 5362837 w 7587743"/>
                <a:gd name="connsiteY46" fmla="*/ 946813 h 2400963"/>
                <a:gd name="connsiteX47" fmla="*/ 5641501 w 7587743"/>
                <a:gd name="connsiteY47" fmla="*/ 943587 h 2400963"/>
                <a:gd name="connsiteX48" fmla="*/ 5641502 w 7587743"/>
                <a:gd name="connsiteY48" fmla="*/ 1017769 h 2400963"/>
                <a:gd name="connsiteX49" fmla="*/ 5689202 w 7587743"/>
                <a:gd name="connsiteY49" fmla="*/ 1016695 h 2400963"/>
                <a:gd name="connsiteX50" fmla="*/ 5691712 w 7587743"/>
                <a:gd name="connsiteY50" fmla="*/ 1096252 h 2400963"/>
                <a:gd name="connsiteX51" fmla="*/ 7587743 w 7587743"/>
                <a:gd name="connsiteY51" fmla="*/ 1115738 h 2400963"/>
                <a:gd name="connsiteX52" fmla="*/ 6766560 w 7587743"/>
                <a:gd name="connsiteY52" fmla="*/ 2400963 h 2400963"/>
                <a:gd name="connsiteX0" fmla="*/ 6766560 w 7560127"/>
                <a:gd name="connsiteY0" fmla="*/ 2400963 h 2400963"/>
                <a:gd name="connsiteX1" fmla="*/ 0 w 7560127"/>
                <a:gd name="connsiteY1" fmla="*/ 2400963 h 2400963"/>
                <a:gd name="connsiteX2" fmla="*/ 0 w 7560127"/>
                <a:gd name="connsiteY2" fmla="*/ 635 h 2400963"/>
                <a:gd name="connsiteX3" fmla="*/ 114388 w 7560127"/>
                <a:gd name="connsiteY3" fmla="*/ 0 h 2400963"/>
                <a:gd name="connsiteX4" fmla="*/ 113724 w 7560127"/>
                <a:gd name="connsiteY4" fmla="*/ 30676 h 2400963"/>
                <a:gd name="connsiteX5" fmla="*/ 172794 w 7560127"/>
                <a:gd name="connsiteY5" fmla="*/ 31801 h 2400963"/>
                <a:gd name="connsiteX6" fmla="*/ 173311 w 7560127"/>
                <a:gd name="connsiteY6" fmla="*/ 62426 h 2400963"/>
                <a:gd name="connsiteX7" fmla="*/ 193727 w 7560127"/>
                <a:gd name="connsiteY7" fmla="*/ 63073 h 2400963"/>
                <a:gd name="connsiteX8" fmla="*/ 194132 w 7560127"/>
                <a:gd name="connsiteY8" fmla="*/ 107630 h 2400963"/>
                <a:gd name="connsiteX9" fmla="*/ 439756 w 7560127"/>
                <a:gd name="connsiteY9" fmla="*/ 103927 h 2400963"/>
                <a:gd name="connsiteX10" fmla="*/ 439755 w 7560127"/>
                <a:gd name="connsiteY10" fmla="*/ 140481 h 2400963"/>
                <a:gd name="connsiteX11" fmla="*/ 525112 w 7560127"/>
                <a:gd name="connsiteY11" fmla="*/ 141556 h 2400963"/>
                <a:gd name="connsiteX12" fmla="*/ 525112 w 7560127"/>
                <a:gd name="connsiteY12" fmla="*/ 184561 h 2400963"/>
                <a:gd name="connsiteX13" fmla="*/ 579087 w 7560127"/>
                <a:gd name="connsiteY13" fmla="*/ 184560 h 2400963"/>
                <a:gd name="connsiteX14" fmla="*/ 579089 w 7560127"/>
                <a:gd name="connsiteY14" fmla="*/ 214663 h 2400963"/>
                <a:gd name="connsiteX15" fmla="*/ 643105 w 7560127"/>
                <a:gd name="connsiteY15" fmla="*/ 215738 h 2400963"/>
                <a:gd name="connsiteX16" fmla="*/ 643105 w 7560127"/>
                <a:gd name="connsiteY16" fmla="*/ 254442 h 2400963"/>
                <a:gd name="connsiteX17" fmla="*/ 658168 w 7560127"/>
                <a:gd name="connsiteY17" fmla="*/ 255517 h 2400963"/>
                <a:gd name="connsiteX18" fmla="*/ 658168 w 7560127"/>
                <a:gd name="connsiteY18" fmla="*/ 294221 h 2400963"/>
                <a:gd name="connsiteX19" fmla="*/ 695826 w 7560127"/>
                <a:gd name="connsiteY19" fmla="*/ 294221 h 2400963"/>
                <a:gd name="connsiteX20" fmla="*/ 694570 w 7560127"/>
                <a:gd name="connsiteY20" fmla="*/ 337226 h 2400963"/>
                <a:gd name="connsiteX21" fmla="*/ 781182 w 7560127"/>
                <a:gd name="connsiteY21" fmla="*/ 338301 h 2400963"/>
                <a:gd name="connsiteX22" fmla="*/ 781183 w 7560127"/>
                <a:gd name="connsiteY22" fmla="*/ 377004 h 2400963"/>
                <a:gd name="connsiteX23" fmla="*/ 1066124 w 7560127"/>
                <a:gd name="connsiteY23" fmla="*/ 377005 h 2400963"/>
                <a:gd name="connsiteX24" fmla="*/ 1067379 w 7560127"/>
                <a:gd name="connsiteY24" fmla="*/ 417859 h 2400963"/>
                <a:gd name="connsiteX25" fmla="*/ 1279516 w 7560127"/>
                <a:gd name="connsiteY25" fmla="*/ 414634 h 2400963"/>
                <a:gd name="connsiteX26" fmla="*/ 1279516 w 7560127"/>
                <a:gd name="connsiteY26" fmla="*/ 456563 h 2400963"/>
                <a:gd name="connsiteX27" fmla="*/ 1604625 w 7560127"/>
                <a:gd name="connsiteY27" fmla="*/ 453338 h 2400963"/>
                <a:gd name="connsiteX28" fmla="*/ 1605880 w 7560127"/>
                <a:gd name="connsiteY28" fmla="*/ 500642 h 2400963"/>
                <a:gd name="connsiteX29" fmla="*/ 1823039 w 7560127"/>
                <a:gd name="connsiteY29" fmla="*/ 500642 h 2400963"/>
                <a:gd name="connsiteX30" fmla="*/ 1821783 w 7560127"/>
                <a:gd name="connsiteY30" fmla="*/ 546871 h 2400963"/>
                <a:gd name="connsiteX31" fmla="*/ 1988732 w 7560127"/>
                <a:gd name="connsiteY31" fmla="*/ 543647 h 2400963"/>
                <a:gd name="connsiteX32" fmla="*/ 1988731 w 7560127"/>
                <a:gd name="connsiteY32" fmla="*/ 588801 h 2400963"/>
                <a:gd name="connsiteX33" fmla="*/ 2130574 w 7560127"/>
                <a:gd name="connsiteY33" fmla="*/ 588801 h 2400963"/>
                <a:gd name="connsiteX34" fmla="*/ 2130574 w 7560127"/>
                <a:gd name="connsiteY34" fmla="*/ 638256 h 2400963"/>
                <a:gd name="connsiteX35" fmla="*/ 2341455 w 7560127"/>
                <a:gd name="connsiteY35" fmla="*/ 633955 h 2400963"/>
                <a:gd name="connsiteX36" fmla="*/ 2341456 w 7560127"/>
                <a:gd name="connsiteY36" fmla="*/ 683411 h 2400963"/>
                <a:gd name="connsiteX37" fmla="*/ 2381624 w 7560127"/>
                <a:gd name="connsiteY37" fmla="*/ 683411 h 2400963"/>
                <a:gd name="connsiteX38" fmla="*/ 2382879 w 7560127"/>
                <a:gd name="connsiteY38" fmla="*/ 731791 h 2400963"/>
                <a:gd name="connsiteX39" fmla="*/ 2595015 w 7560127"/>
                <a:gd name="connsiteY39" fmla="*/ 729640 h 2400963"/>
                <a:gd name="connsiteX40" fmla="*/ 2597526 w 7560127"/>
                <a:gd name="connsiteY40" fmla="*/ 782320 h 2400963"/>
                <a:gd name="connsiteX41" fmla="*/ 2793345 w 7560127"/>
                <a:gd name="connsiteY41" fmla="*/ 778020 h 2400963"/>
                <a:gd name="connsiteX42" fmla="*/ 2793345 w 7560127"/>
                <a:gd name="connsiteY42" fmla="*/ 826400 h 2400963"/>
                <a:gd name="connsiteX43" fmla="*/ 4078718 w 7560127"/>
                <a:gd name="connsiteY43" fmla="*/ 828551 h 2400963"/>
                <a:gd name="connsiteX44" fmla="*/ 4078719 w 7560127"/>
                <a:gd name="connsiteY44" fmla="*/ 881231 h 2400963"/>
                <a:gd name="connsiteX45" fmla="*/ 5362837 w 7560127"/>
                <a:gd name="connsiteY45" fmla="*/ 876930 h 2400963"/>
                <a:gd name="connsiteX46" fmla="*/ 5362837 w 7560127"/>
                <a:gd name="connsiteY46" fmla="*/ 946813 h 2400963"/>
                <a:gd name="connsiteX47" fmla="*/ 5641501 w 7560127"/>
                <a:gd name="connsiteY47" fmla="*/ 943587 h 2400963"/>
                <a:gd name="connsiteX48" fmla="*/ 5641502 w 7560127"/>
                <a:gd name="connsiteY48" fmla="*/ 1017769 h 2400963"/>
                <a:gd name="connsiteX49" fmla="*/ 5689202 w 7560127"/>
                <a:gd name="connsiteY49" fmla="*/ 1016695 h 2400963"/>
                <a:gd name="connsiteX50" fmla="*/ 5691712 w 7560127"/>
                <a:gd name="connsiteY50" fmla="*/ 1096252 h 2400963"/>
                <a:gd name="connsiteX51" fmla="*/ 7560127 w 7560127"/>
                <a:gd name="connsiteY51" fmla="*/ 1092086 h 2400963"/>
                <a:gd name="connsiteX52" fmla="*/ 6766560 w 7560127"/>
                <a:gd name="connsiteY52" fmla="*/ 2400963 h 2400963"/>
                <a:gd name="connsiteX0" fmla="*/ 6766560 w 7584228"/>
                <a:gd name="connsiteY0" fmla="*/ 2400963 h 2400963"/>
                <a:gd name="connsiteX1" fmla="*/ 0 w 7584228"/>
                <a:gd name="connsiteY1" fmla="*/ 2400963 h 2400963"/>
                <a:gd name="connsiteX2" fmla="*/ 0 w 7584228"/>
                <a:gd name="connsiteY2" fmla="*/ 635 h 2400963"/>
                <a:gd name="connsiteX3" fmla="*/ 114388 w 7584228"/>
                <a:gd name="connsiteY3" fmla="*/ 0 h 2400963"/>
                <a:gd name="connsiteX4" fmla="*/ 113724 w 7584228"/>
                <a:gd name="connsiteY4" fmla="*/ 30676 h 2400963"/>
                <a:gd name="connsiteX5" fmla="*/ 172794 w 7584228"/>
                <a:gd name="connsiteY5" fmla="*/ 31801 h 2400963"/>
                <a:gd name="connsiteX6" fmla="*/ 173311 w 7584228"/>
                <a:gd name="connsiteY6" fmla="*/ 62426 h 2400963"/>
                <a:gd name="connsiteX7" fmla="*/ 193727 w 7584228"/>
                <a:gd name="connsiteY7" fmla="*/ 63073 h 2400963"/>
                <a:gd name="connsiteX8" fmla="*/ 194132 w 7584228"/>
                <a:gd name="connsiteY8" fmla="*/ 107630 h 2400963"/>
                <a:gd name="connsiteX9" fmla="*/ 439756 w 7584228"/>
                <a:gd name="connsiteY9" fmla="*/ 103927 h 2400963"/>
                <a:gd name="connsiteX10" fmla="*/ 439755 w 7584228"/>
                <a:gd name="connsiteY10" fmla="*/ 140481 h 2400963"/>
                <a:gd name="connsiteX11" fmla="*/ 525112 w 7584228"/>
                <a:gd name="connsiteY11" fmla="*/ 141556 h 2400963"/>
                <a:gd name="connsiteX12" fmla="*/ 525112 w 7584228"/>
                <a:gd name="connsiteY12" fmla="*/ 184561 h 2400963"/>
                <a:gd name="connsiteX13" fmla="*/ 579087 w 7584228"/>
                <a:gd name="connsiteY13" fmla="*/ 184560 h 2400963"/>
                <a:gd name="connsiteX14" fmla="*/ 579089 w 7584228"/>
                <a:gd name="connsiteY14" fmla="*/ 214663 h 2400963"/>
                <a:gd name="connsiteX15" fmla="*/ 643105 w 7584228"/>
                <a:gd name="connsiteY15" fmla="*/ 215738 h 2400963"/>
                <a:gd name="connsiteX16" fmla="*/ 643105 w 7584228"/>
                <a:gd name="connsiteY16" fmla="*/ 254442 h 2400963"/>
                <a:gd name="connsiteX17" fmla="*/ 658168 w 7584228"/>
                <a:gd name="connsiteY17" fmla="*/ 255517 h 2400963"/>
                <a:gd name="connsiteX18" fmla="*/ 658168 w 7584228"/>
                <a:gd name="connsiteY18" fmla="*/ 294221 h 2400963"/>
                <a:gd name="connsiteX19" fmla="*/ 695826 w 7584228"/>
                <a:gd name="connsiteY19" fmla="*/ 294221 h 2400963"/>
                <a:gd name="connsiteX20" fmla="*/ 694570 w 7584228"/>
                <a:gd name="connsiteY20" fmla="*/ 337226 h 2400963"/>
                <a:gd name="connsiteX21" fmla="*/ 781182 w 7584228"/>
                <a:gd name="connsiteY21" fmla="*/ 338301 h 2400963"/>
                <a:gd name="connsiteX22" fmla="*/ 781183 w 7584228"/>
                <a:gd name="connsiteY22" fmla="*/ 377004 h 2400963"/>
                <a:gd name="connsiteX23" fmla="*/ 1066124 w 7584228"/>
                <a:gd name="connsiteY23" fmla="*/ 377005 h 2400963"/>
                <a:gd name="connsiteX24" fmla="*/ 1067379 w 7584228"/>
                <a:gd name="connsiteY24" fmla="*/ 417859 h 2400963"/>
                <a:gd name="connsiteX25" fmla="*/ 1279516 w 7584228"/>
                <a:gd name="connsiteY25" fmla="*/ 414634 h 2400963"/>
                <a:gd name="connsiteX26" fmla="*/ 1279516 w 7584228"/>
                <a:gd name="connsiteY26" fmla="*/ 456563 h 2400963"/>
                <a:gd name="connsiteX27" fmla="*/ 1604625 w 7584228"/>
                <a:gd name="connsiteY27" fmla="*/ 453338 h 2400963"/>
                <a:gd name="connsiteX28" fmla="*/ 1605880 w 7584228"/>
                <a:gd name="connsiteY28" fmla="*/ 500642 h 2400963"/>
                <a:gd name="connsiteX29" fmla="*/ 1823039 w 7584228"/>
                <a:gd name="connsiteY29" fmla="*/ 500642 h 2400963"/>
                <a:gd name="connsiteX30" fmla="*/ 1821783 w 7584228"/>
                <a:gd name="connsiteY30" fmla="*/ 546871 h 2400963"/>
                <a:gd name="connsiteX31" fmla="*/ 1988732 w 7584228"/>
                <a:gd name="connsiteY31" fmla="*/ 543647 h 2400963"/>
                <a:gd name="connsiteX32" fmla="*/ 1988731 w 7584228"/>
                <a:gd name="connsiteY32" fmla="*/ 588801 h 2400963"/>
                <a:gd name="connsiteX33" fmla="*/ 2130574 w 7584228"/>
                <a:gd name="connsiteY33" fmla="*/ 588801 h 2400963"/>
                <a:gd name="connsiteX34" fmla="*/ 2130574 w 7584228"/>
                <a:gd name="connsiteY34" fmla="*/ 638256 h 2400963"/>
                <a:gd name="connsiteX35" fmla="*/ 2341455 w 7584228"/>
                <a:gd name="connsiteY35" fmla="*/ 633955 h 2400963"/>
                <a:gd name="connsiteX36" fmla="*/ 2341456 w 7584228"/>
                <a:gd name="connsiteY36" fmla="*/ 683411 h 2400963"/>
                <a:gd name="connsiteX37" fmla="*/ 2381624 w 7584228"/>
                <a:gd name="connsiteY37" fmla="*/ 683411 h 2400963"/>
                <a:gd name="connsiteX38" fmla="*/ 2382879 w 7584228"/>
                <a:gd name="connsiteY38" fmla="*/ 731791 h 2400963"/>
                <a:gd name="connsiteX39" fmla="*/ 2595015 w 7584228"/>
                <a:gd name="connsiteY39" fmla="*/ 729640 h 2400963"/>
                <a:gd name="connsiteX40" fmla="*/ 2597526 w 7584228"/>
                <a:gd name="connsiteY40" fmla="*/ 782320 h 2400963"/>
                <a:gd name="connsiteX41" fmla="*/ 2793345 w 7584228"/>
                <a:gd name="connsiteY41" fmla="*/ 778020 h 2400963"/>
                <a:gd name="connsiteX42" fmla="*/ 2793345 w 7584228"/>
                <a:gd name="connsiteY42" fmla="*/ 826400 h 2400963"/>
                <a:gd name="connsiteX43" fmla="*/ 4078718 w 7584228"/>
                <a:gd name="connsiteY43" fmla="*/ 828551 h 2400963"/>
                <a:gd name="connsiteX44" fmla="*/ 4078719 w 7584228"/>
                <a:gd name="connsiteY44" fmla="*/ 881231 h 2400963"/>
                <a:gd name="connsiteX45" fmla="*/ 5362837 w 7584228"/>
                <a:gd name="connsiteY45" fmla="*/ 876930 h 2400963"/>
                <a:gd name="connsiteX46" fmla="*/ 5362837 w 7584228"/>
                <a:gd name="connsiteY46" fmla="*/ 946813 h 2400963"/>
                <a:gd name="connsiteX47" fmla="*/ 5641501 w 7584228"/>
                <a:gd name="connsiteY47" fmla="*/ 943587 h 2400963"/>
                <a:gd name="connsiteX48" fmla="*/ 5641502 w 7584228"/>
                <a:gd name="connsiteY48" fmla="*/ 1017769 h 2400963"/>
                <a:gd name="connsiteX49" fmla="*/ 5689202 w 7584228"/>
                <a:gd name="connsiteY49" fmla="*/ 1016695 h 2400963"/>
                <a:gd name="connsiteX50" fmla="*/ 5691712 w 7584228"/>
                <a:gd name="connsiteY50" fmla="*/ 1096252 h 2400963"/>
                <a:gd name="connsiteX51" fmla="*/ 7584228 w 7584228"/>
                <a:gd name="connsiteY51" fmla="*/ 1112728 h 2400963"/>
                <a:gd name="connsiteX0" fmla="*/ 6766560 w 7561633"/>
                <a:gd name="connsiteY0" fmla="*/ 2400963 h 2400963"/>
                <a:gd name="connsiteX1" fmla="*/ 0 w 7561633"/>
                <a:gd name="connsiteY1" fmla="*/ 2400963 h 2400963"/>
                <a:gd name="connsiteX2" fmla="*/ 0 w 7561633"/>
                <a:gd name="connsiteY2" fmla="*/ 635 h 2400963"/>
                <a:gd name="connsiteX3" fmla="*/ 114388 w 7561633"/>
                <a:gd name="connsiteY3" fmla="*/ 0 h 2400963"/>
                <a:gd name="connsiteX4" fmla="*/ 113724 w 7561633"/>
                <a:gd name="connsiteY4" fmla="*/ 30676 h 2400963"/>
                <a:gd name="connsiteX5" fmla="*/ 172794 w 7561633"/>
                <a:gd name="connsiteY5" fmla="*/ 31801 h 2400963"/>
                <a:gd name="connsiteX6" fmla="*/ 173311 w 7561633"/>
                <a:gd name="connsiteY6" fmla="*/ 62426 h 2400963"/>
                <a:gd name="connsiteX7" fmla="*/ 193727 w 7561633"/>
                <a:gd name="connsiteY7" fmla="*/ 63073 h 2400963"/>
                <a:gd name="connsiteX8" fmla="*/ 194132 w 7561633"/>
                <a:gd name="connsiteY8" fmla="*/ 107630 h 2400963"/>
                <a:gd name="connsiteX9" fmla="*/ 439756 w 7561633"/>
                <a:gd name="connsiteY9" fmla="*/ 103927 h 2400963"/>
                <a:gd name="connsiteX10" fmla="*/ 439755 w 7561633"/>
                <a:gd name="connsiteY10" fmla="*/ 140481 h 2400963"/>
                <a:gd name="connsiteX11" fmla="*/ 525112 w 7561633"/>
                <a:gd name="connsiteY11" fmla="*/ 141556 h 2400963"/>
                <a:gd name="connsiteX12" fmla="*/ 525112 w 7561633"/>
                <a:gd name="connsiteY12" fmla="*/ 184561 h 2400963"/>
                <a:gd name="connsiteX13" fmla="*/ 579087 w 7561633"/>
                <a:gd name="connsiteY13" fmla="*/ 184560 h 2400963"/>
                <a:gd name="connsiteX14" fmla="*/ 579089 w 7561633"/>
                <a:gd name="connsiteY14" fmla="*/ 214663 h 2400963"/>
                <a:gd name="connsiteX15" fmla="*/ 643105 w 7561633"/>
                <a:gd name="connsiteY15" fmla="*/ 215738 h 2400963"/>
                <a:gd name="connsiteX16" fmla="*/ 643105 w 7561633"/>
                <a:gd name="connsiteY16" fmla="*/ 254442 h 2400963"/>
                <a:gd name="connsiteX17" fmla="*/ 658168 w 7561633"/>
                <a:gd name="connsiteY17" fmla="*/ 255517 h 2400963"/>
                <a:gd name="connsiteX18" fmla="*/ 658168 w 7561633"/>
                <a:gd name="connsiteY18" fmla="*/ 294221 h 2400963"/>
                <a:gd name="connsiteX19" fmla="*/ 695826 w 7561633"/>
                <a:gd name="connsiteY19" fmla="*/ 294221 h 2400963"/>
                <a:gd name="connsiteX20" fmla="*/ 694570 w 7561633"/>
                <a:gd name="connsiteY20" fmla="*/ 337226 h 2400963"/>
                <a:gd name="connsiteX21" fmla="*/ 781182 w 7561633"/>
                <a:gd name="connsiteY21" fmla="*/ 338301 h 2400963"/>
                <a:gd name="connsiteX22" fmla="*/ 781183 w 7561633"/>
                <a:gd name="connsiteY22" fmla="*/ 377004 h 2400963"/>
                <a:gd name="connsiteX23" fmla="*/ 1066124 w 7561633"/>
                <a:gd name="connsiteY23" fmla="*/ 377005 h 2400963"/>
                <a:gd name="connsiteX24" fmla="*/ 1067379 w 7561633"/>
                <a:gd name="connsiteY24" fmla="*/ 417859 h 2400963"/>
                <a:gd name="connsiteX25" fmla="*/ 1279516 w 7561633"/>
                <a:gd name="connsiteY25" fmla="*/ 414634 h 2400963"/>
                <a:gd name="connsiteX26" fmla="*/ 1279516 w 7561633"/>
                <a:gd name="connsiteY26" fmla="*/ 456563 h 2400963"/>
                <a:gd name="connsiteX27" fmla="*/ 1604625 w 7561633"/>
                <a:gd name="connsiteY27" fmla="*/ 453338 h 2400963"/>
                <a:gd name="connsiteX28" fmla="*/ 1605880 w 7561633"/>
                <a:gd name="connsiteY28" fmla="*/ 500642 h 2400963"/>
                <a:gd name="connsiteX29" fmla="*/ 1823039 w 7561633"/>
                <a:gd name="connsiteY29" fmla="*/ 500642 h 2400963"/>
                <a:gd name="connsiteX30" fmla="*/ 1821783 w 7561633"/>
                <a:gd name="connsiteY30" fmla="*/ 546871 h 2400963"/>
                <a:gd name="connsiteX31" fmla="*/ 1988732 w 7561633"/>
                <a:gd name="connsiteY31" fmla="*/ 543647 h 2400963"/>
                <a:gd name="connsiteX32" fmla="*/ 1988731 w 7561633"/>
                <a:gd name="connsiteY32" fmla="*/ 588801 h 2400963"/>
                <a:gd name="connsiteX33" fmla="*/ 2130574 w 7561633"/>
                <a:gd name="connsiteY33" fmla="*/ 588801 h 2400963"/>
                <a:gd name="connsiteX34" fmla="*/ 2130574 w 7561633"/>
                <a:gd name="connsiteY34" fmla="*/ 638256 h 2400963"/>
                <a:gd name="connsiteX35" fmla="*/ 2341455 w 7561633"/>
                <a:gd name="connsiteY35" fmla="*/ 633955 h 2400963"/>
                <a:gd name="connsiteX36" fmla="*/ 2341456 w 7561633"/>
                <a:gd name="connsiteY36" fmla="*/ 683411 h 2400963"/>
                <a:gd name="connsiteX37" fmla="*/ 2381624 w 7561633"/>
                <a:gd name="connsiteY37" fmla="*/ 683411 h 2400963"/>
                <a:gd name="connsiteX38" fmla="*/ 2382879 w 7561633"/>
                <a:gd name="connsiteY38" fmla="*/ 731791 h 2400963"/>
                <a:gd name="connsiteX39" fmla="*/ 2595015 w 7561633"/>
                <a:gd name="connsiteY39" fmla="*/ 729640 h 2400963"/>
                <a:gd name="connsiteX40" fmla="*/ 2597526 w 7561633"/>
                <a:gd name="connsiteY40" fmla="*/ 782320 h 2400963"/>
                <a:gd name="connsiteX41" fmla="*/ 2793345 w 7561633"/>
                <a:gd name="connsiteY41" fmla="*/ 778020 h 2400963"/>
                <a:gd name="connsiteX42" fmla="*/ 2793345 w 7561633"/>
                <a:gd name="connsiteY42" fmla="*/ 826400 h 2400963"/>
                <a:gd name="connsiteX43" fmla="*/ 4078718 w 7561633"/>
                <a:gd name="connsiteY43" fmla="*/ 828551 h 2400963"/>
                <a:gd name="connsiteX44" fmla="*/ 4078719 w 7561633"/>
                <a:gd name="connsiteY44" fmla="*/ 881231 h 2400963"/>
                <a:gd name="connsiteX45" fmla="*/ 5362837 w 7561633"/>
                <a:gd name="connsiteY45" fmla="*/ 876930 h 2400963"/>
                <a:gd name="connsiteX46" fmla="*/ 5362837 w 7561633"/>
                <a:gd name="connsiteY46" fmla="*/ 946813 h 2400963"/>
                <a:gd name="connsiteX47" fmla="*/ 5641501 w 7561633"/>
                <a:gd name="connsiteY47" fmla="*/ 943587 h 2400963"/>
                <a:gd name="connsiteX48" fmla="*/ 5641502 w 7561633"/>
                <a:gd name="connsiteY48" fmla="*/ 1017769 h 2400963"/>
                <a:gd name="connsiteX49" fmla="*/ 5689202 w 7561633"/>
                <a:gd name="connsiteY49" fmla="*/ 1016695 h 2400963"/>
                <a:gd name="connsiteX50" fmla="*/ 5691712 w 7561633"/>
                <a:gd name="connsiteY50" fmla="*/ 1096252 h 2400963"/>
                <a:gd name="connsiteX51" fmla="*/ 7561633 w 7561633"/>
                <a:gd name="connsiteY51" fmla="*/ 1093376 h 2400963"/>
                <a:gd name="connsiteX0" fmla="*/ 6766560 w 7561633"/>
                <a:gd name="connsiteY0" fmla="*/ 2400963 h 2400963"/>
                <a:gd name="connsiteX1" fmla="*/ 92888 w 7561633"/>
                <a:gd name="connsiteY1" fmla="*/ 1072129 h 2400963"/>
                <a:gd name="connsiteX2" fmla="*/ 0 w 7561633"/>
                <a:gd name="connsiteY2" fmla="*/ 635 h 2400963"/>
                <a:gd name="connsiteX3" fmla="*/ 114388 w 7561633"/>
                <a:gd name="connsiteY3" fmla="*/ 0 h 2400963"/>
                <a:gd name="connsiteX4" fmla="*/ 113724 w 7561633"/>
                <a:gd name="connsiteY4" fmla="*/ 30676 h 2400963"/>
                <a:gd name="connsiteX5" fmla="*/ 172794 w 7561633"/>
                <a:gd name="connsiteY5" fmla="*/ 31801 h 2400963"/>
                <a:gd name="connsiteX6" fmla="*/ 173311 w 7561633"/>
                <a:gd name="connsiteY6" fmla="*/ 62426 h 2400963"/>
                <a:gd name="connsiteX7" fmla="*/ 193727 w 7561633"/>
                <a:gd name="connsiteY7" fmla="*/ 63073 h 2400963"/>
                <a:gd name="connsiteX8" fmla="*/ 194132 w 7561633"/>
                <a:gd name="connsiteY8" fmla="*/ 107630 h 2400963"/>
                <a:gd name="connsiteX9" fmla="*/ 439756 w 7561633"/>
                <a:gd name="connsiteY9" fmla="*/ 103927 h 2400963"/>
                <a:gd name="connsiteX10" fmla="*/ 439755 w 7561633"/>
                <a:gd name="connsiteY10" fmla="*/ 140481 h 2400963"/>
                <a:gd name="connsiteX11" fmla="*/ 525112 w 7561633"/>
                <a:gd name="connsiteY11" fmla="*/ 141556 h 2400963"/>
                <a:gd name="connsiteX12" fmla="*/ 525112 w 7561633"/>
                <a:gd name="connsiteY12" fmla="*/ 184561 h 2400963"/>
                <a:gd name="connsiteX13" fmla="*/ 579087 w 7561633"/>
                <a:gd name="connsiteY13" fmla="*/ 184560 h 2400963"/>
                <a:gd name="connsiteX14" fmla="*/ 579089 w 7561633"/>
                <a:gd name="connsiteY14" fmla="*/ 214663 h 2400963"/>
                <a:gd name="connsiteX15" fmla="*/ 643105 w 7561633"/>
                <a:gd name="connsiteY15" fmla="*/ 215738 h 2400963"/>
                <a:gd name="connsiteX16" fmla="*/ 643105 w 7561633"/>
                <a:gd name="connsiteY16" fmla="*/ 254442 h 2400963"/>
                <a:gd name="connsiteX17" fmla="*/ 658168 w 7561633"/>
                <a:gd name="connsiteY17" fmla="*/ 255517 h 2400963"/>
                <a:gd name="connsiteX18" fmla="*/ 658168 w 7561633"/>
                <a:gd name="connsiteY18" fmla="*/ 294221 h 2400963"/>
                <a:gd name="connsiteX19" fmla="*/ 695826 w 7561633"/>
                <a:gd name="connsiteY19" fmla="*/ 294221 h 2400963"/>
                <a:gd name="connsiteX20" fmla="*/ 694570 w 7561633"/>
                <a:gd name="connsiteY20" fmla="*/ 337226 h 2400963"/>
                <a:gd name="connsiteX21" fmla="*/ 781182 w 7561633"/>
                <a:gd name="connsiteY21" fmla="*/ 338301 h 2400963"/>
                <a:gd name="connsiteX22" fmla="*/ 781183 w 7561633"/>
                <a:gd name="connsiteY22" fmla="*/ 377004 h 2400963"/>
                <a:gd name="connsiteX23" fmla="*/ 1066124 w 7561633"/>
                <a:gd name="connsiteY23" fmla="*/ 377005 h 2400963"/>
                <a:gd name="connsiteX24" fmla="*/ 1067379 w 7561633"/>
                <a:gd name="connsiteY24" fmla="*/ 417859 h 2400963"/>
                <a:gd name="connsiteX25" fmla="*/ 1279516 w 7561633"/>
                <a:gd name="connsiteY25" fmla="*/ 414634 h 2400963"/>
                <a:gd name="connsiteX26" fmla="*/ 1279516 w 7561633"/>
                <a:gd name="connsiteY26" fmla="*/ 456563 h 2400963"/>
                <a:gd name="connsiteX27" fmla="*/ 1604625 w 7561633"/>
                <a:gd name="connsiteY27" fmla="*/ 453338 h 2400963"/>
                <a:gd name="connsiteX28" fmla="*/ 1605880 w 7561633"/>
                <a:gd name="connsiteY28" fmla="*/ 500642 h 2400963"/>
                <a:gd name="connsiteX29" fmla="*/ 1823039 w 7561633"/>
                <a:gd name="connsiteY29" fmla="*/ 500642 h 2400963"/>
                <a:gd name="connsiteX30" fmla="*/ 1821783 w 7561633"/>
                <a:gd name="connsiteY30" fmla="*/ 546871 h 2400963"/>
                <a:gd name="connsiteX31" fmla="*/ 1988732 w 7561633"/>
                <a:gd name="connsiteY31" fmla="*/ 543647 h 2400963"/>
                <a:gd name="connsiteX32" fmla="*/ 1988731 w 7561633"/>
                <a:gd name="connsiteY32" fmla="*/ 588801 h 2400963"/>
                <a:gd name="connsiteX33" fmla="*/ 2130574 w 7561633"/>
                <a:gd name="connsiteY33" fmla="*/ 588801 h 2400963"/>
                <a:gd name="connsiteX34" fmla="*/ 2130574 w 7561633"/>
                <a:gd name="connsiteY34" fmla="*/ 638256 h 2400963"/>
                <a:gd name="connsiteX35" fmla="*/ 2341455 w 7561633"/>
                <a:gd name="connsiteY35" fmla="*/ 633955 h 2400963"/>
                <a:gd name="connsiteX36" fmla="*/ 2341456 w 7561633"/>
                <a:gd name="connsiteY36" fmla="*/ 683411 h 2400963"/>
                <a:gd name="connsiteX37" fmla="*/ 2381624 w 7561633"/>
                <a:gd name="connsiteY37" fmla="*/ 683411 h 2400963"/>
                <a:gd name="connsiteX38" fmla="*/ 2382879 w 7561633"/>
                <a:gd name="connsiteY38" fmla="*/ 731791 h 2400963"/>
                <a:gd name="connsiteX39" fmla="*/ 2595015 w 7561633"/>
                <a:gd name="connsiteY39" fmla="*/ 729640 h 2400963"/>
                <a:gd name="connsiteX40" fmla="*/ 2597526 w 7561633"/>
                <a:gd name="connsiteY40" fmla="*/ 782320 h 2400963"/>
                <a:gd name="connsiteX41" fmla="*/ 2793345 w 7561633"/>
                <a:gd name="connsiteY41" fmla="*/ 778020 h 2400963"/>
                <a:gd name="connsiteX42" fmla="*/ 2793345 w 7561633"/>
                <a:gd name="connsiteY42" fmla="*/ 826400 h 2400963"/>
                <a:gd name="connsiteX43" fmla="*/ 4078718 w 7561633"/>
                <a:gd name="connsiteY43" fmla="*/ 828551 h 2400963"/>
                <a:gd name="connsiteX44" fmla="*/ 4078719 w 7561633"/>
                <a:gd name="connsiteY44" fmla="*/ 881231 h 2400963"/>
                <a:gd name="connsiteX45" fmla="*/ 5362837 w 7561633"/>
                <a:gd name="connsiteY45" fmla="*/ 876930 h 2400963"/>
                <a:gd name="connsiteX46" fmla="*/ 5362837 w 7561633"/>
                <a:gd name="connsiteY46" fmla="*/ 946813 h 2400963"/>
                <a:gd name="connsiteX47" fmla="*/ 5641501 w 7561633"/>
                <a:gd name="connsiteY47" fmla="*/ 943587 h 2400963"/>
                <a:gd name="connsiteX48" fmla="*/ 5641502 w 7561633"/>
                <a:gd name="connsiteY48" fmla="*/ 1017769 h 2400963"/>
                <a:gd name="connsiteX49" fmla="*/ 5689202 w 7561633"/>
                <a:gd name="connsiteY49" fmla="*/ 1016695 h 2400963"/>
                <a:gd name="connsiteX50" fmla="*/ 5691712 w 7561633"/>
                <a:gd name="connsiteY50" fmla="*/ 1096252 h 2400963"/>
                <a:gd name="connsiteX51" fmla="*/ 7561633 w 7561633"/>
                <a:gd name="connsiteY51" fmla="*/ 1093376 h 2400963"/>
                <a:gd name="connsiteX0" fmla="*/ 3919658 w 7561633"/>
                <a:gd name="connsiteY0" fmla="*/ 1263498 h 1263498"/>
                <a:gd name="connsiteX1" fmla="*/ 92888 w 7561633"/>
                <a:gd name="connsiteY1" fmla="*/ 1072129 h 1263498"/>
                <a:gd name="connsiteX2" fmla="*/ 0 w 7561633"/>
                <a:gd name="connsiteY2" fmla="*/ 635 h 1263498"/>
                <a:gd name="connsiteX3" fmla="*/ 114388 w 7561633"/>
                <a:gd name="connsiteY3" fmla="*/ 0 h 1263498"/>
                <a:gd name="connsiteX4" fmla="*/ 113724 w 7561633"/>
                <a:gd name="connsiteY4" fmla="*/ 30676 h 1263498"/>
                <a:gd name="connsiteX5" fmla="*/ 172794 w 7561633"/>
                <a:gd name="connsiteY5" fmla="*/ 31801 h 1263498"/>
                <a:gd name="connsiteX6" fmla="*/ 173311 w 7561633"/>
                <a:gd name="connsiteY6" fmla="*/ 62426 h 1263498"/>
                <a:gd name="connsiteX7" fmla="*/ 193727 w 7561633"/>
                <a:gd name="connsiteY7" fmla="*/ 63073 h 1263498"/>
                <a:gd name="connsiteX8" fmla="*/ 194132 w 7561633"/>
                <a:gd name="connsiteY8" fmla="*/ 107630 h 1263498"/>
                <a:gd name="connsiteX9" fmla="*/ 439756 w 7561633"/>
                <a:gd name="connsiteY9" fmla="*/ 103927 h 1263498"/>
                <a:gd name="connsiteX10" fmla="*/ 439755 w 7561633"/>
                <a:gd name="connsiteY10" fmla="*/ 140481 h 1263498"/>
                <a:gd name="connsiteX11" fmla="*/ 525112 w 7561633"/>
                <a:gd name="connsiteY11" fmla="*/ 141556 h 1263498"/>
                <a:gd name="connsiteX12" fmla="*/ 525112 w 7561633"/>
                <a:gd name="connsiteY12" fmla="*/ 184561 h 1263498"/>
                <a:gd name="connsiteX13" fmla="*/ 579087 w 7561633"/>
                <a:gd name="connsiteY13" fmla="*/ 184560 h 1263498"/>
                <a:gd name="connsiteX14" fmla="*/ 579089 w 7561633"/>
                <a:gd name="connsiteY14" fmla="*/ 214663 h 1263498"/>
                <a:gd name="connsiteX15" fmla="*/ 643105 w 7561633"/>
                <a:gd name="connsiteY15" fmla="*/ 215738 h 1263498"/>
                <a:gd name="connsiteX16" fmla="*/ 643105 w 7561633"/>
                <a:gd name="connsiteY16" fmla="*/ 254442 h 1263498"/>
                <a:gd name="connsiteX17" fmla="*/ 658168 w 7561633"/>
                <a:gd name="connsiteY17" fmla="*/ 255517 h 1263498"/>
                <a:gd name="connsiteX18" fmla="*/ 658168 w 7561633"/>
                <a:gd name="connsiteY18" fmla="*/ 294221 h 1263498"/>
                <a:gd name="connsiteX19" fmla="*/ 695826 w 7561633"/>
                <a:gd name="connsiteY19" fmla="*/ 294221 h 1263498"/>
                <a:gd name="connsiteX20" fmla="*/ 694570 w 7561633"/>
                <a:gd name="connsiteY20" fmla="*/ 337226 h 1263498"/>
                <a:gd name="connsiteX21" fmla="*/ 781182 w 7561633"/>
                <a:gd name="connsiteY21" fmla="*/ 338301 h 1263498"/>
                <a:gd name="connsiteX22" fmla="*/ 781183 w 7561633"/>
                <a:gd name="connsiteY22" fmla="*/ 377004 h 1263498"/>
                <a:gd name="connsiteX23" fmla="*/ 1066124 w 7561633"/>
                <a:gd name="connsiteY23" fmla="*/ 377005 h 1263498"/>
                <a:gd name="connsiteX24" fmla="*/ 1067379 w 7561633"/>
                <a:gd name="connsiteY24" fmla="*/ 417859 h 1263498"/>
                <a:gd name="connsiteX25" fmla="*/ 1279516 w 7561633"/>
                <a:gd name="connsiteY25" fmla="*/ 414634 h 1263498"/>
                <a:gd name="connsiteX26" fmla="*/ 1279516 w 7561633"/>
                <a:gd name="connsiteY26" fmla="*/ 456563 h 1263498"/>
                <a:gd name="connsiteX27" fmla="*/ 1604625 w 7561633"/>
                <a:gd name="connsiteY27" fmla="*/ 453338 h 1263498"/>
                <a:gd name="connsiteX28" fmla="*/ 1605880 w 7561633"/>
                <a:gd name="connsiteY28" fmla="*/ 500642 h 1263498"/>
                <a:gd name="connsiteX29" fmla="*/ 1823039 w 7561633"/>
                <a:gd name="connsiteY29" fmla="*/ 500642 h 1263498"/>
                <a:gd name="connsiteX30" fmla="*/ 1821783 w 7561633"/>
                <a:gd name="connsiteY30" fmla="*/ 546871 h 1263498"/>
                <a:gd name="connsiteX31" fmla="*/ 1988732 w 7561633"/>
                <a:gd name="connsiteY31" fmla="*/ 543647 h 1263498"/>
                <a:gd name="connsiteX32" fmla="*/ 1988731 w 7561633"/>
                <a:gd name="connsiteY32" fmla="*/ 588801 h 1263498"/>
                <a:gd name="connsiteX33" fmla="*/ 2130574 w 7561633"/>
                <a:gd name="connsiteY33" fmla="*/ 588801 h 1263498"/>
                <a:gd name="connsiteX34" fmla="*/ 2130574 w 7561633"/>
                <a:gd name="connsiteY34" fmla="*/ 638256 h 1263498"/>
                <a:gd name="connsiteX35" fmla="*/ 2341455 w 7561633"/>
                <a:gd name="connsiteY35" fmla="*/ 633955 h 1263498"/>
                <a:gd name="connsiteX36" fmla="*/ 2341456 w 7561633"/>
                <a:gd name="connsiteY36" fmla="*/ 683411 h 1263498"/>
                <a:gd name="connsiteX37" fmla="*/ 2381624 w 7561633"/>
                <a:gd name="connsiteY37" fmla="*/ 683411 h 1263498"/>
                <a:gd name="connsiteX38" fmla="*/ 2382879 w 7561633"/>
                <a:gd name="connsiteY38" fmla="*/ 731791 h 1263498"/>
                <a:gd name="connsiteX39" fmla="*/ 2595015 w 7561633"/>
                <a:gd name="connsiteY39" fmla="*/ 729640 h 1263498"/>
                <a:gd name="connsiteX40" fmla="*/ 2597526 w 7561633"/>
                <a:gd name="connsiteY40" fmla="*/ 782320 h 1263498"/>
                <a:gd name="connsiteX41" fmla="*/ 2793345 w 7561633"/>
                <a:gd name="connsiteY41" fmla="*/ 778020 h 1263498"/>
                <a:gd name="connsiteX42" fmla="*/ 2793345 w 7561633"/>
                <a:gd name="connsiteY42" fmla="*/ 826400 h 1263498"/>
                <a:gd name="connsiteX43" fmla="*/ 4078718 w 7561633"/>
                <a:gd name="connsiteY43" fmla="*/ 828551 h 1263498"/>
                <a:gd name="connsiteX44" fmla="*/ 4078719 w 7561633"/>
                <a:gd name="connsiteY44" fmla="*/ 881231 h 1263498"/>
                <a:gd name="connsiteX45" fmla="*/ 5362837 w 7561633"/>
                <a:gd name="connsiteY45" fmla="*/ 876930 h 1263498"/>
                <a:gd name="connsiteX46" fmla="*/ 5362837 w 7561633"/>
                <a:gd name="connsiteY46" fmla="*/ 946813 h 1263498"/>
                <a:gd name="connsiteX47" fmla="*/ 5641501 w 7561633"/>
                <a:gd name="connsiteY47" fmla="*/ 943587 h 1263498"/>
                <a:gd name="connsiteX48" fmla="*/ 5641502 w 7561633"/>
                <a:gd name="connsiteY48" fmla="*/ 1017769 h 1263498"/>
                <a:gd name="connsiteX49" fmla="*/ 5689202 w 7561633"/>
                <a:gd name="connsiteY49" fmla="*/ 1016695 h 1263498"/>
                <a:gd name="connsiteX50" fmla="*/ 5691712 w 7561633"/>
                <a:gd name="connsiteY50" fmla="*/ 1096252 h 1263498"/>
                <a:gd name="connsiteX51" fmla="*/ 7561633 w 7561633"/>
                <a:gd name="connsiteY51" fmla="*/ 1093376 h 1263498"/>
                <a:gd name="connsiteX0" fmla="*/ 1394100 w 7561633"/>
                <a:gd name="connsiteY0" fmla="*/ 844206 h 1096252"/>
                <a:gd name="connsiteX1" fmla="*/ 92888 w 7561633"/>
                <a:gd name="connsiteY1" fmla="*/ 1072129 h 1096252"/>
                <a:gd name="connsiteX2" fmla="*/ 0 w 7561633"/>
                <a:gd name="connsiteY2" fmla="*/ 635 h 1096252"/>
                <a:gd name="connsiteX3" fmla="*/ 114388 w 7561633"/>
                <a:gd name="connsiteY3" fmla="*/ 0 h 1096252"/>
                <a:gd name="connsiteX4" fmla="*/ 113724 w 7561633"/>
                <a:gd name="connsiteY4" fmla="*/ 30676 h 1096252"/>
                <a:gd name="connsiteX5" fmla="*/ 172794 w 7561633"/>
                <a:gd name="connsiteY5" fmla="*/ 31801 h 1096252"/>
                <a:gd name="connsiteX6" fmla="*/ 173311 w 7561633"/>
                <a:gd name="connsiteY6" fmla="*/ 62426 h 1096252"/>
                <a:gd name="connsiteX7" fmla="*/ 193727 w 7561633"/>
                <a:gd name="connsiteY7" fmla="*/ 63073 h 1096252"/>
                <a:gd name="connsiteX8" fmla="*/ 194132 w 7561633"/>
                <a:gd name="connsiteY8" fmla="*/ 107630 h 1096252"/>
                <a:gd name="connsiteX9" fmla="*/ 439756 w 7561633"/>
                <a:gd name="connsiteY9" fmla="*/ 103927 h 1096252"/>
                <a:gd name="connsiteX10" fmla="*/ 439755 w 7561633"/>
                <a:gd name="connsiteY10" fmla="*/ 140481 h 1096252"/>
                <a:gd name="connsiteX11" fmla="*/ 525112 w 7561633"/>
                <a:gd name="connsiteY11" fmla="*/ 141556 h 1096252"/>
                <a:gd name="connsiteX12" fmla="*/ 525112 w 7561633"/>
                <a:gd name="connsiteY12" fmla="*/ 184561 h 1096252"/>
                <a:gd name="connsiteX13" fmla="*/ 579087 w 7561633"/>
                <a:gd name="connsiteY13" fmla="*/ 184560 h 1096252"/>
                <a:gd name="connsiteX14" fmla="*/ 579089 w 7561633"/>
                <a:gd name="connsiteY14" fmla="*/ 214663 h 1096252"/>
                <a:gd name="connsiteX15" fmla="*/ 643105 w 7561633"/>
                <a:gd name="connsiteY15" fmla="*/ 215738 h 1096252"/>
                <a:gd name="connsiteX16" fmla="*/ 643105 w 7561633"/>
                <a:gd name="connsiteY16" fmla="*/ 254442 h 1096252"/>
                <a:gd name="connsiteX17" fmla="*/ 658168 w 7561633"/>
                <a:gd name="connsiteY17" fmla="*/ 255517 h 1096252"/>
                <a:gd name="connsiteX18" fmla="*/ 658168 w 7561633"/>
                <a:gd name="connsiteY18" fmla="*/ 294221 h 1096252"/>
                <a:gd name="connsiteX19" fmla="*/ 695826 w 7561633"/>
                <a:gd name="connsiteY19" fmla="*/ 294221 h 1096252"/>
                <a:gd name="connsiteX20" fmla="*/ 694570 w 7561633"/>
                <a:gd name="connsiteY20" fmla="*/ 337226 h 1096252"/>
                <a:gd name="connsiteX21" fmla="*/ 781182 w 7561633"/>
                <a:gd name="connsiteY21" fmla="*/ 338301 h 1096252"/>
                <a:gd name="connsiteX22" fmla="*/ 781183 w 7561633"/>
                <a:gd name="connsiteY22" fmla="*/ 377004 h 1096252"/>
                <a:gd name="connsiteX23" fmla="*/ 1066124 w 7561633"/>
                <a:gd name="connsiteY23" fmla="*/ 377005 h 1096252"/>
                <a:gd name="connsiteX24" fmla="*/ 1067379 w 7561633"/>
                <a:gd name="connsiteY24" fmla="*/ 417859 h 1096252"/>
                <a:gd name="connsiteX25" fmla="*/ 1279516 w 7561633"/>
                <a:gd name="connsiteY25" fmla="*/ 414634 h 1096252"/>
                <a:gd name="connsiteX26" fmla="*/ 1279516 w 7561633"/>
                <a:gd name="connsiteY26" fmla="*/ 456563 h 1096252"/>
                <a:gd name="connsiteX27" fmla="*/ 1604625 w 7561633"/>
                <a:gd name="connsiteY27" fmla="*/ 453338 h 1096252"/>
                <a:gd name="connsiteX28" fmla="*/ 1605880 w 7561633"/>
                <a:gd name="connsiteY28" fmla="*/ 500642 h 1096252"/>
                <a:gd name="connsiteX29" fmla="*/ 1823039 w 7561633"/>
                <a:gd name="connsiteY29" fmla="*/ 500642 h 1096252"/>
                <a:gd name="connsiteX30" fmla="*/ 1821783 w 7561633"/>
                <a:gd name="connsiteY30" fmla="*/ 546871 h 1096252"/>
                <a:gd name="connsiteX31" fmla="*/ 1988732 w 7561633"/>
                <a:gd name="connsiteY31" fmla="*/ 543647 h 1096252"/>
                <a:gd name="connsiteX32" fmla="*/ 1988731 w 7561633"/>
                <a:gd name="connsiteY32" fmla="*/ 588801 h 1096252"/>
                <a:gd name="connsiteX33" fmla="*/ 2130574 w 7561633"/>
                <a:gd name="connsiteY33" fmla="*/ 588801 h 1096252"/>
                <a:gd name="connsiteX34" fmla="*/ 2130574 w 7561633"/>
                <a:gd name="connsiteY34" fmla="*/ 638256 h 1096252"/>
                <a:gd name="connsiteX35" fmla="*/ 2341455 w 7561633"/>
                <a:gd name="connsiteY35" fmla="*/ 633955 h 1096252"/>
                <a:gd name="connsiteX36" fmla="*/ 2341456 w 7561633"/>
                <a:gd name="connsiteY36" fmla="*/ 683411 h 1096252"/>
                <a:gd name="connsiteX37" fmla="*/ 2381624 w 7561633"/>
                <a:gd name="connsiteY37" fmla="*/ 683411 h 1096252"/>
                <a:gd name="connsiteX38" fmla="*/ 2382879 w 7561633"/>
                <a:gd name="connsiteY38" fmla="*/ 731791 h 1096252"/>
                <a:gd name="connsiteX39" fmla="*/ 2595015 w 7561633"/>
                <a:gd name="connsiteY39" fmla="*/ 729640 h 1096252"/>
                <a:gd name="connsiteX40" fmla="*/ 2597526 w 7561633"/>
                <a:gd name="connsiteY40" fmla="*/ 782320 h 1096252"/>
                <a:gd name="connsiteX41" fmla="*/ 2793345 w 7561633"/>
                <a:gd name="connsiteY41" fmla="*/ 778020 h 1096252"/>
                <a:gd name="connsiteX42" fmla="*/ 2793345 w 7561633"/>
                <a:gd name="connsiteY42" fmla="*/ 826400 h 1096252"/>
                <a:gd name="connsiteX43" fmla="*/ 4078718 w 7561633"/>
                <a:gd name="connsiteY43" fmla="*/ 828551 h 1096252"/>
                <a:gd name="connsiteX44" fmla="*/ 4078719 w 7561633"/>
                <a:gd name="connsiteY44" fmla="*/ 881231 h 1096252"/>
                <a:gd name="connsiteX45" fmla="*/ 5362837 w 7561633"/>
                <a:gd name="connsiteY45" fmla="*/ 876930 h 1096252"/>
                <a:gd name="connsiteX46" fmla="*/ 5362837 w 7561633"/>
                <a:gd name="connsiteY46" fmla="*/ 946813 h 1096252"/>
                <a:gd name="connsiteX47" fmla="*/ 5641501 w 7561633"/>
                <a:gd name="connsiteY47" fmla="*/ 943587 h 1096252"/>
                <a:gd name="connsiteX48" fmla="*/ 5641502 w 7561633"/>
                <a:gd name="connsiteY48" fmla="*/ 1017769 h 1096252"/>
                <a:gd name="connsiteX49" fmla="*/ 5689202 w 7561633"/>
                <a:gd name="connsiteY49" fmla="*/ 1016695 h 1096252"/>
                <a:gd name="connsiteX50" fmla="*/ 5691712 w 7561633"/>
                <a:gd name="connsiteY50" fmla="*/ 1096252 h 1096252"/>
                <a:gd name="connsiteX51" fmla="*/ 7561633 w 7561633"/>
                <a:gd name="connsiteY51" fmla="*/ 1093376 h 1096252"/>
                <a:gd name="connsiteX0" fmla="*/ 1404142 w 7571675"/>
                <a:gd name="connsiteY0" fmla="*/ 845035 h 1097081"/>
                <a:gd name="connsiteX1" fmla="*/ 0 w 7571675"/>
                <a:gd name="connsiteY1" fmla="*/ 0 h 1097081"/>
                <a:gd name="connsiteX2" fmla="*/ 10042 w 7571675"/>
                <a:gd name="connsiteY2" fmla="*/ 1464 h 1097081"/>
                <a:gd name="connsiteX3" fmla="*/ 124430 w 7571675"/>
                <a:gd name="connsiteY3" fmla="*/ 829 h 1097081"/>
                <a:gd name="connsiteX4" fmla="*/ 123766 w 7571675"/>
                <a:gd name="connsiteY4" fmla="*/ 31505 h 1097081"/>
                <a:gd name="connsiteX5" fmla="*/ 182836 w 7571675"/>
                <a:gd name="connsiteY5" fmla="*/ 32630 h 1097081"/>
                <a:gd name="connsiteX6" fmla="*/ 183353 w 7571675"/>
                <a:gd name="connsiteY6" fmla="*/ 63255 h 1097081"/>
                <a:gd name="connsiteX7" fmla="*/ 203769 w 7571675"/>
                <a:gd name="connsiteY7" fmla="*/ 63902 h 1097081"/>
                <a:gd name="connsiteX8" fmla="*/ 204174 w 7571675"/>
                <a:gd name="connsiteY8" fmla="*/ 108459 h 1097081"/>
                <a:gd name="connsiteX9" fmla="*/ 449798 w 7571675"/>
                <a:gd name="connsiteY9" fmla="*/ 104756 h 1097081"/>
                <a:gd name="connsiteX10" fmla="*/ 449797 w 7571675"/>
                <a:gd name="connsiteY10" fmla="*/ 141310 h 1097081"/>
                <a:gd name="connsiteX11" fmla="*/ 535154 w 7571675"/>
                <a:gd name="connsiteY11" fmla="*/ 142385 h 1097081"/>
                <a:gd name="connsiteX12" fmla="*/ 535154 w 7571675"/>
                <a:gd name="connsiteY12" fmla="*/ 185390 h 1097081"/>
                <a:gd name="connsiteX13" fmla="*/ 589129 w 7571675"/>
                <a:gd name="connsiteY13" fmla="*/ 185389 h 1097081"/>
                <a:gd name="connsiteX14" fmla="*/ 589131 w 7571675"/>
                <a:gd name="connsiteY14" fmla="*/ 215492 h 1097081"/>
                <a:gd name="connsiteX15" fmla="*/ 653147 w 7571675"/>
                <a:gd name="connsiteY15" fmla="*/ 216567 h 1097081"/>
                <a:gd name="connsiteX16" fmla="*/ 653147 w 7571675"/>
                <a:gd name="connsiteY16" fmla="*/ 255271 h 1097081"/>
                <a:gd name="connsiteX17" fmla="*/ 668210 w 7571675"/>
                <a:gd name="connsiteY17" fmla="*/ 256346 h 1097081"/>
                <a:gd name="connsiteX18" fmla="*/ 668210 w 7571675"/>
                <a:gd name="connsiteY18" fmla="*/ 295050 h 1097081"/>
                <a:gd name="connsiteX19" fmla="*/ 705868 w 7571675"/>
                <a:gd name="connsiteY19" fmla="*/ 295050 h 1097081"/>
                <a:gd name="connsiteX20" fmla="*/ 704612 w 7571675"/>
                <a:gd name="connsiteY20" fmla="*/ 338055 h 1097081"/>
                <a:gd name="connsiteX21" fmla="*/ 791224 w 7571675"/>
                <a:gd name="connsiteY21" fmla="*/ 339130 h 1097081"/>
                <a:gd name="connsiteX22" fmla="*/ 791225 w 7571675"/>
                <a:gd name="connsiteY22" fmla="*/ 377833 h 1097081"/>
                <a:gd name="connsiteX23" fmla="*/ 1076166 w 7571675"/>
                <a:gd name="connsiteY23" fmla="*/ 377834 h 1097081"/>
                <a:gd name="connsiteX24" fmla="*/ 1077421 w 7571675"/>
                <a:gd name="connsiteY24" fmla="*/ 418688 h 1097081"/>
                <a:gd name="connsiteX25" fmla="*/ 1289558 w 7571675"/>
                <a:gd name="connsiteY25" fmla="*/ 415463 h 1097081"/>
                <a:gd name="connsiteX26" fmla="*/ 1289558 w 7571675"/>
                <a:gd name="connsiteY26" fmla="*/ 457392 h 1097081"/>
                <a:gd name="connsiteX27" fmla="*/ 1614667 w 7571675"/>
                <a:gd name="connsiteY27" fmla="*/ 454167 h 1097081"/>
                <a:gd name="connsiteX28" fmla="*/ 1615922 w 7571675"/>
                <a:gd name="connsiteY28" fmla="*/ 501471 h 1097081"/>
                <a:gd name="connsiteX29" fmla="*/ 1833081 w 7571675"/>
                <a:gd name="connsiteY29" fmla="*/ 501471 h 1097081"/>
                <a:gd name="connsiteX30" fmla="*/ 1831825 w 7571675"/>
                <a:gd name="connsiteY30" fmla="*/ 547700 h 1097081"/>
                <a:gd name="connsiteX31" fmla="*/ 1998774 w 7571675"/>
                <a:gd name="connsiteY31" fmla="*/ 544476 h 1097081"/>
                <a:gd name="connsiteX32" fmla="*/ 1998773 w 7571675"/>
                <a:gd name="connsiteY32" fmla="*/ 589630 h 1097081"/>
                <a:gd name="connsiteX33" fmla="*/ 2140616 w 7571675"/>
                <a:gd name="connsiteY33" fmla="*/ 589630 h 1097081"/>
                <a:gd name="connsiteX34" fmla="*/ 2140616 w 7571675"/>
                <a:gd name="connsiteY34" fmla="*/ 639085 h 1097081"/>
                <a:gd name="connsiteX35" fmla="*/ 2351497 w 7571675"/>
                <a:gd name="connsiteY35" fmla="*/ 634784 h 1097081"/>
                <a:gd name="connsiteX36" fmla="*/ 2351498 w 7571675"/>
                <a:gd name="connsiteY36" fmla="*/ 684240 h 1097081"/>
                <a:gd name="connsiteX37" fmla="*/ 2391666 w 7571675"/>
                <a:gd name="connsiteY37" fmla="*/ 684240 h 1097081"/>
                <a:gd name="connsiteX38" fmla="*/ 2392921 w 7571675"/>
                <a:gd name="connsiteY38" fmla="*/ 732620 h 1097081"/>
                <a:gd name="connsiteX39" fmla="*/ 2605057 w 7571675"/>
                <a:gd name="connsiteY39" fmla="*/ 730469 h 1097081"/>
                <a:gd name="connsiteX40" fmla="*/ 2607568 w 7571675"/>
                <a:gd name="connsiteY40" fmla="*/ 783149 h 1097081"/>
                <a:gd name="connsiteX41" fmla="*/ 2803387 w 7571675"/>
                <a:gd name="connsiteY41" fmla="*/ 778849 h 1097081"/>
                <a:gd name="connsiteX42" fmla="*/ 2803387 w 7571675"/>
                <a:gd name="connsiteY42" fmla="*/ 827229 h 1097081"/>
                <a:gd name="connsiteX43" fmla="*/ 4088760 w 7571675"/>
                <a:gd name="connsiteY43" fmla="*/ 829380 h 1097081"/>
                <a:gd name="connsiteX44" fmla="*/ 4088761 w 7571675"/>
                <a:gd name="connsiteY44" fmla="*/ 882060 h 1097081"/>
                <a:gd name="connsiteX45" fmla="*/ 5372879 w 7571675"/>
                <a:gd name="connsiteY45" fmla="*/ 877759 h 1097081"/>
                <a:gd name="connsiteX46" fmla="*/ 5372879 w 7571675"/>
                <a:gd name="connsiteY46" fmla="*/ 947642 h 1097081"/>
                <a:gd name="connsiteX47" fmla="*/ 5651543 w 7571675"/>
                <a:gd name="connsiteY47" fmla="*/ 944416 h 1097081"/>
                <a:gd name="connsiteX48" fmla="*/ 5651544 w 7571675"/>
                <a:gd name="connsiteY48" fmla="*/ 1018598 h 1097081"/>
                <a:gd name="connsiteX49" fmla="*/ 5699244 w 7571675"/>
                <a:gd name="connsiteY49" fmla="*/ 1017524 h 1097081"/>
                <a:gd name="connsiteX50" fmla="*/ 5701754 w 7571675"/>
                <a:gd name="connsiteY50" fmla="*/ 1097081 h 1097081"/>
                <a:gd name="connsiteX51" fmla="*/ 7571675 w 7571675"/>
                <a:gd name="connsiteY51" fmla="*/ 1094205 h 1097081"/>
                <a:gd name="connsiteX0" fmla="*/ 5796 w 7571675"/>
                <a:gd name="connsiteY0" fmla="*/ 2150 h 1097081"/>
                <a:gd name="connsiteX1" fmla="*/ 0 w 7571675"/>
                <a:gd name="connsiteY1" fmla="*/ 0 h 1097081"/>
                <a:gd name="connsiteX2" fmla="*/ 10042 w 7571675"/>
                <a:gd name="connsiteY2" fmla="*/ 1464 h 1097081"/>
                <a:gd name="connsiteX3" fmla="*/ 124430 w 7571675"/>
                <a:gd name="connsiteY3" fmla="*/ 829 h 1097081"/>
                <a:gd name="connsiteX4" fmla="*/ 123766 w 7571675"/>
                <a:gd name="connsiteY4" fmla="*/ 31505 h 1097081"/>
                <a:gd name="connsiteX5" fmla="*/ 182836 w 7571675"/>
                <a:gd name="connsiteY5" fmla="*/ 32630 h 1097081"/>
                <a:gd name="connsiteX6" fmla="*/ 183353 w 7571675"/>
                <a:gd name="connsiteY6" fmla="*/ 63255 h 1097081"/>
                <a:gd name="connsiteX7" fmla="*/ 203769 w 7571675"/>
                <a:gd name="connsiteY7" fmla="*/ 63902 h 1097081"/>
                <a:gd name="connsiteX8" fmla="*/ 204174 w 7571675"/>
                <a:gd name="connsiteY8" fmla="*/ 108459 h 1097081"/>
                <a:gd name="connsiteX9" fmla="*/ 449798 w 7571675"/>
                <a:gd name="connsiteY9" fmla="*/ 104756 h 1097081"/>
                <a:gd name="connsiteX10" fmla="*/ 449797 w 7571675"/>
                <a:gd name="connsiteY10" fmla="*/ 141310 h 1097081"/>
                <a:gd name="connsiteX11" fmla="*/ 535154 w 7571675"/>
                <a:gd name="connsiteY11" fmla="*/ 142385 h 1097081"/>
                <a:gd name="connsiteX12" fmla="*/ 535154 w 7571675"/>
                <a:gd name="connsiteY12" fmla="*/ 185390 h 1097081"/>
                <a:gd name="connsiteX13" fmla="*/ 589129 w 7571675"/>
                <a:gd name="connsiteY13" fmla="*/ 185389 h 1097081"/>
                <a:gd name="connsiteX14" fmla="*/ 589131 w 7571675"/>
                <a:gd name="connsiteY14" fmla="*/ 215492 h 1097081"/>
                <a:gd name="connsiteX15" fmla="*/ 653147 w 7571675"/>
                <a:gd name="connsiteY15" fmla="*/ 216567 h 1097081"/>
                <a:gd name="connsiteX16" fmla="*/ 653147 w 7571675"/>
                <a:gd name="connsiteY16" fmla="*/ 255271 h 1097081"/>
                <a:gd name="connsiteX17" fmla="*/ 668210 w 7571675"/>
                <a:gd name="connsiteY17" fmla="*/ 256346 h 1097081"/>
                <a:gd name="connsiteX18" fmla="*/ 668210 w 7571675"/>
                <a:gd name="connsiteY18" fmla="*/ 295050 h 1097081"/>
                <a:gd name="connsiteX19" fmla="*/ 705868 w 7571675"/>
                <a:gd name="connsiteY19" fmla="*/ 295050 h 1097081"/>
                <a:gd name="connsiteX20" fmla="*/ 704612 w 7571675"/>
                <a:gd name="connsiteY20" fmla="*/ 338055 h 1097081"/>
                <a:gd name="connsiteX21" fmla="*/ 791224 w 7571675"/>
                <a:gd name="connsiteY21" fmla="*/ 339130 h 1097081"/>
                <a:gd name="connsiteX22" fmla="*/ 791225 w 7571675"/>
                <a:gd name="connsiteY22" fmla="*/ 377833 h 1097081"/>
                <a:gd name="connsiteX23" fmla="*/ 1076166 w 7571675"/>
                <a:gd name="connsiteY23" fmla="*/ 377834 h 1097081"/>
                <a:gd name="connsiteX24" fmla="*/ 1077421 w 7571675"/>
                <a:gd name="connsiteY24" fmla="*/ 418688 h 1097081"/>
                <a:gd name="connsiteX25" fmla="*/ 1289558 w 7571675"/>
                <a:gd name="connsiteY25" fmla="*/ 415463 h 1097081"/>
                <a:gd name="connsiteX26" fmla="*/ 1289558 w 7571675"/>
                <a:gd name="connsiteY26" fmla="*/ 457392 h 1097081"/>
                <a:gd name="connsiteX27" fmla="*/ 1614667 w 7571675"/>
                <a:gd name="connsiteY27" fmla="*/ 454167 h 1097081"/>
                <a:gd name="connsiteX28" fmla="*/ 1615922 w 7571675"/>
                <a:gd name="connsiteY28" fmla="*/ 501471 h 1097081"/>
                <a:gd name="connsiteX29" fmla="*/ 1833081 w 7571675"/>
                <a:gd name="connsiteY29" fmla="*/ 501471 h 1097081"/>
                <a:gd name="connsiteX30" fmla="*/ 1831825 w 7571675"/>
                <a:gd name="connsiteY30" fmla="*/ 547700 h 1097081"/>
                <a:gd name="connsiteX31" fmla="*/ 1998774 w 7571675"/>
                <a:gd name="connsiteY31" fmla="*/ 544476 h 1097081"/>
                <a:gd name="connsiteX32" fmla="*/ 1998773 w 7571675"/>
                <a:gd name="connsiteY32" fmla="*/ 589630 h 1097081"/>
                <a:gd name="connsiteX33" fmla="*/ 2140616 w 7571675"/>
                <a:gd name="connsiteY33" fmla="*/ 589630 h 1097081"/>
                <a:gd name="connsiteX34" fmla="*/ 2140616 w 7571675"/>
                <a:gd name="connsiteY34" fmla="*/ 639085 h 1097081"/>
                <a:gd name="connsiteX35" fmla="*/ 2351497 w 7571675"/>
                <a:gd name="connsiteY35" fmla="*/ 634784 h 1097081"/>
                <a:gd name="connsiteX36" fmla="*/ 2351498 w 7571675"/>
                <a:gd name="connsiteY36" fmla="*/ 684240 h 1097081"/>
                <a:gd name="connsiteX37" fmla="*/ 2391666 w 7571675"/>
                <a:gd name="connsiteY37" fmla="*/ 684240 h 1097081"/>
                <a:gd name="connsiteX38" fmla="*/ 2392921 w 7571675"/>
                <a:gd name="connsiteY38" fmla="*/ 732620 h 1097081"/>
                <a:gd name="connsiteX39" fmla="*/ 2605057 w 7571675"/>
                <a:gd name="connsiteY39" fmla="*/ 730469 h 1097081"/>
                <a:gd name="connsiteX40" fmla="*/ 2607568 w 7571675"/>
                <a:gd name="connsiteY40" fmla="*/ 783149 h 1097081"/>
                <a:gd name="connsiteX41" fmla="*/ 2803387 w 7571675"/>
                <a:gd name="connsiteY41" fmla="*/ 778849 h 1097081"/>
                <a:gd name="connsiteX42" fmla="*/ 2803387 w 7571675"/>
                <a:gd name="connsiteY42" fmla="*/ 827229 h 1097081"/>
                <a:gd name="connsiteX43" fmla="*/ 4088760 w 7571675"/>
                <a:gd name="connsiteY43" fmla="*/ 829380 h 1097081"/>
                <a:gd name="connsiteX44" fmla="*/ 4088761 w 7571675"/>
                <a:gd name="connsiteY44" fmla="*/ 882060 h 1097081"/>
                <a:gd name="connsiteX45" fmla="*/ 5372879 w 7571675"/>
                <a:gd name="connsiteY45" fmla="*/ 877759 h 1097081"/>
                <a:gd name="connsiteX46" fmla="*/ 5372879 w 7571675"/>
                <a:gd name="connsiteY46" fmla="*/ 947642 h 1097081"/>
                <a:gd name="connsiteX47" fmla="*/ 5651543 w 7571675"/>
                <a:gd name="connsiteY47" fmla="*/ 944416 h 1097081"/>
                <a:gd name="connsiteX48" fmla="*/ 5651544 w 7571675"/>
                <a:gd name="connsiteY48" fmla="*/ 1018598 h 1097081"/>
                <a:gd name="connsiteX49" fmla="*/ 5699244 w 7571675"/>
                <a:gd name="connsiteY49" fmla="*/ 1017524 h 1097081"/>
                <a:gd name="connsiteX50" fmla="*/ 5701754 w 7571675"/>
                <a:gd name="connsiteY50" fmla="*/ 1097081 h 1097081"/>
                <a:gd name="connsiteX51" fmla="*/ 7571675 w 7571675"/>
                <a:gd name="connsiteY51" fmla="*/ 1094205 h 1097081"/>
                <a:gd name="connsiteX0" fmla="*/ 5796 w 7571675"/>
                <a:gd name="connsiteY0" fmla="*/ 2150 h 1097081"/>
                <a:gd name="connsiteX1" fmla="*/ 0 w 7571675"/>
                <a:gd name="connsiteY1" fmla="*/ 0 h 1097081"/>
                <a:gd name="connsiteX2" fmla="*/ 124430 w 7571675"/>
                <a:gd name="connsiteY2" fmla="*/ 829 h 1097081"/>
                <a:gd name="connsiteX3" fmla="*/ 123766 w 7571675"/>
                <a:gd name="connsiteY3" fmla="*/ 31505 h 1097081"/>
                <a:gd name="connsiteX4" fmla="*/ 182836 w 7571675"/>
                <a:gd name="connsiteY4" fmla="*/ 32630 h 1097081"/>
                <a:gd name="connsiteX5" fmla="*/ 183353 w 7571675"/>
                <a:gd name="connsiteY5" fmla="*/ 63255 h 1097081"/>
                <a:gd name="connsiteX6" fmla="*/ 203769 w 7571675"/>
                <a:gd name="connsiteY6" fmla="*/ 63902 h 1097081"/>
                <a:gd name="connsiteX7" fmla="*/ 204174 w 7571675"/>
                <a:gd name="connsiteY7" fmla="*/ 108459 h 1097081"/>
                <a:gd name="connsiteX8" fmla="*/ 449798 w 7571675"/>
                <a:gd name="connsiteY8" fmla="*/ 104756 h 1097081"/>
                <a:gd name="connsiteX9" fmla="*/ 449797 w 7571675"/>
                <a:gd name="connsiteY9" fmla="*/ 141310 h 1097081"/>
                <a:gd name="connsiteX10" fmla="*/ 535154 w 7571675"/>
                <a:gd name="connsiteY10" fmla="*/ 142385 h 1097081"/>
                <a:gd name="connsiteX11" fmla="*/ 535154 w 7571675"/>
                <a:gd name="connsiteY11" fmla="*/ 185390 h 1097081"/>
                <a:gd name="connsiteX12" fmla="*/ 589129 w 7571675"/>
                <a:gd name="connsiteY12" fmla="*/ 185389 h 1097081"/>
                <a:gd name="connsiteX13" fmla="*/ 589131 w 7571675"/>
                <a:gd name="connsiteY13" fmla="*/ 215492 h 1097081"/>
                <a:gd name="connsiteX14" fmla="*/ 653147 w 7571675"/>
                <a:gd name="connsiteY14" fmla="*/ 216567 h 1097081"/>
                <a:gd name="connsiteX15" fmla="*/ 653147 w 7571675"/>
                <a:gd name="connsiteY15" fmla="*/ 255271 h 1097081"/>
                <a:gd name="connsiteX16" fmla="*/ 668210 w 7571675"/>
                <a:gd name="connsiteY16" fmla="*/ 256346 h 1097081"/>
                <a:gd name="connsiteX17" fmla="*/ 668210 w 7571675"/>
                <a:gd name="connsiteY17" fmla="*/ 295050 h 1097081"/>
                <a:gd name="connsiteX18" fmla="*/ 705868 w 7571675"/>
                <a:gd name="connsiteY18" fmla="*/ 295050 h 1097081"/>
                <a:gd name="connsiteX19" fmla="*/ 704612 w 7571675"/>
                <a:gd name="connsiteY19" fmla="*/ 338055 h 1097081"/>
                <a:gd name="connsiteX20" fmla="*/ 791224 w 7571675"/>
                <a:gd name="connsiteY20" fmla="*/ 339130 h 1097081"/>
                <a:gd name="connsiteX21" fmla="*/ 791225 w 7571675"/>
                <a:gd name="connsiteY21" fmla="*/ 377833 h 1097081"/>
                <a:gd name="connsiteX22" fmla="*/ 1076166 w 7571675"/>
                <a:gd name="connsiteY22" fmla="*/ 377834 h 1097081"/>
                <a:gd name="connsiteX23" fmla="*/ 1077421 w 7571675"/>
                <a:gd name="connsiteY23" fmla="*/ 418688 h 1097081"/>
                <a:gd name="connsiteX24" fmla="*/ 1289558 w 7571675"/>
                <a:gd name="connsiteY24" fmla="*/ 415463 h 1097081"/>
                <a:gd name="connsiteX25" fmla="*/ 1289558 w 7571675"/>
                <a:gd name="connsiteY25" fmla="*/ 457392 h 1097081"/>
                <a:gd name="connsiteX26" fmla="*/ 1614667 w 7571675"/>
                <a:gd name="connsiteY26" fmla="*/ 454167 h 1097081"/>
                <a:gd name="connsiteX27" fmla="*/ 1615922 w 7571675"/>
                <a:gd name="connsiteY27" fmla="*/ 501471 h 1097081"/>
                <a:gd name="connsiteX28" fmla="*/ 1833081 w 7571675"/>
                <a:gd name="connsiteY28" fmla="*/ 501471 h 1097081"/>
                <a:gd name="connsiteX29" fmla="*/ 1831825 w 7571675"/>
                <a:gd name="connsiteY29" fmla="*/ 547700 h 1097081"/>
                <a:gd name="connsiteX30" fmla="*/ 1998774 w 7571675"/>
                <a:gd name="connsiteY30" fmla="*/ 544476 h 1097081"/>
                <a:gd name="connsiteX31" fmla="*/ 1998773 w 7571675"/>
                <a:gd name="connsiteY31" fmla="*/ 589630 h 1097081"/>
                <a:gd name="connsiteX32" fmla="*/ 2140616 w 7571675"/>
                <a:gd name="connsiteY32" fmla="*/ 589630 h 1097081"/>
                <a:gd name="connsiteX33" fmla="*/ 2140616 w 7571675"/>
                <a:gd name="connsiteY33" fmla="*/ 639085 h 1097081"/>
                <a:gd name="connsiteX34" fmla="*/ 2351497 w 7571675"/>
                <a:gd name="connsiteY34" fmla="*/ 634784 h 1097081"/>
                <a:gd name="connsiteX35" fmla="*/ 2351498 w 7571675"/>
                <a:gd name="connsiteY35" fmla="*/ 684240 h 1097081"/>
                <a:gd name="connsiteX36" fmla="*/ 2391666 w 7571675"/>
                <a:gd name="connsiteY36" fmla="*/ 684240 h 1097081"/>
                <a:gd name="connsiteX37" fmla="*/ 2392921 w 7571675"/>
                <a:gd name="connsiteY37" fmla="*/ 732620 h 1097081"/>
                <a:gd name="connsiteX38" fmla="*/ 2605057 w 7571675"/>
                <a:gd name="connsiteY38" fmla="*/ 730469 h 1097081"/>
                <a:gd name="connsiteX39" fmla="*/ 2607568 w 7571675"/>
                <a:gd name="connsiteY39" fmla="*/ 783149 h 1097081"/>
                <a:gd name="connsiteX40" fmla="*/ 2803387 w 7571675"/>
                <a:gd name="connsiteY40" fmla="*/ 778849 h 1097081"/>
                <a:gd name="connsiteX41" fmla="*/ 2803387 w 7571675"/>
                <a:gd name="connsiteY41" fmla="*/ 827229 h 1097081"/>
                <a:gd name="connsiteX42" fmla="*/ 4088760 w 7571675"/>
                <a:gd name="connsiteY42" fmla="*/ 829380 h 1097081"/>
                <a:gd name="connsiteX43" fmla="*/ 4088761 w 7571675"/>
                <a:gd name="connsiteY43" fmla="*/ 882060 h 1097081"/>
                <a:gd name="connsiteX44" fmla="*/ 5372879 w 7571675"/>
                <a:gd name="connsiteY44" fmla="*/ 877759 h 1097081"/>
                <a:gd name="connsiteX45" fmla="*/ 5372879 w 7571675"/>
                <a:gd name="connsiteY45" fmla="*/ 947642 h 1097081"/>
                <a:gd name="connsiteX46" fmla="*/ 5651543 w 7571675"/>
                <a:gd name="connsiteY46" fmla="*/ 944416 h 1097081"/>
                <a:gd name="connsiteX47" fmla="*/ 5651544 w 7571675"/>
                <a:gd name="connsiteY47" fmla="*/ 1018598 h 1097081"/>
                <a:gd name="connsiteX48" fmla="*/ 5699244 w 7571675"/>
                <a:gd name="connsiteY48" fmla="*/ 1017524 h 1097081"/>
                <a:gd name="connsiteX49" fmla="*/ 5701754 w 7571675"/>
                <a:gd name="connsiteY49" fmla="*/ 1097081 h 1097081"/>
                <a:gd name="connsiteX50" fmla="*/ 7571675 w 7571675"/>
                <a:gd name="connsiteY50" fmla="*/ 1094205 h 1097081"/>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07630 h 1096252"/>
                <a:gd name="connsiteX7" fmla="*/ 444002 w 7565879"/>
                <a:gd name="connsiteY7" fmla="*/ 103927 h 1096252"/>
                <a:gd name="connsiteX8" fmla="*/ 444001 w 7565879"/>
                <a:gd name="connsiteY8" fmla="*/ 140481 h 1096252"/>
                <a:gd name="connsiteX9" fmla="*/ 529358 w 7565879"/>
                <a:gd name="connsiteY9" fmla="*/ 141556 h 1096252"/>
                <a:gd name="connsiteX10" fmla="*/ 529358 w 7565879"/>
                <a:gd name="connsiteY10" fmla="*/ 184561 h 1096252"/>
                <a:gd name="connsiteX11" fmla="*/ 583333 w 7565879"/>
                <a:gd name="connsiteY11" fmla="*/ 184560 h 1096252"/>
                <a:gd name="connsiteX12" fmla="*/ 583335 w 7565879"/>
                <a:gd name="connsiteY12" fmla="*/ 214663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444002 w 7565879"/>
                <a:gd name="connsiteY7" fmla="*/ 103927 h 1096252"/>
                <a:gd name="connsiteX8" fmla="*/ 444001 w 7565879"/>
                <a:gd name="connsiteY8" fmla="*/ 140481 h 1096252"/>
                <a:gd name="connsiteX9" fmla="*/ 529358 w 7565879"/>
                <a:gd name="connsiteY9" fmla="*/ 141556 h 1096252"/>
                <a:gd name="connsiteX10" fmla="*/ 529358 w 7565879"/>
                <a:gd name="connsiteY10" fmla="*/ 184561 h 1096252"/>
                <a:gd name="connsiteX11" fmla="*/ 583333 w 7565879"/>
                <a:gd name="connsiteY11" fmla="*/ 184560 h 1096252"/>
                <a:gd name="connsiteX12" fmla="*/ 583335 w 7565879"/>
                <a:gd name="connsiteY12" fmla="*/ 214663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444001 w 7565879"/>
                <a:gd name="connsiteY8" fmla="*/ 140481 h 1096252"/>
                <a:gd name="connsiteX9" fmla="*/ 529358 w 7565879"/>
                <a:gd name="connsiteY9" fmla="*/ 141556 h 1096252"/>
                <a:gd name="connsiteX10" fmla="*/ 529358 w 7565879"/>
                <a:gd name="connsiteY10" fmla="*/ 184561 h 1096252"/>
                <a:gd name="connsiteX11" fmla="*/ 583333 w 7565879"/>
                <a:gd name="connsiteY11" fmla="*/ 184560 h 1096252"/>
                <a:gd name="connsiteX12" fmla="*/ 583335 w 7565879"/>
                <a:gd name="connsiteY12" fmla="*/ 214663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444001 w 7565879"/>
                <a:gd name="connsiteY8" fmla="*/ 140481 h 1096252"/>
                <a:gd name="connsiteX9" fmla="*/ 529358 w 7565879"/>
                <a:gd name="connsiteY9" fmla="*/ 141556 h 1096252"/>
                <a:gd name="connsiteX10" fmla="*/ 529358 w 7565879"/>
                <a:gd name="connsiteY10" fmla="*/ 184561 h 1096252"/>
                <a:gd name="connsiteX11" fmla="*/ 583333 w 7565879"/>
                <a:gd name="connsiteY11" fmla="*/ 184560 h 1096252"/>
                <a:gd name="connsiteX12" fmla="*/ 583335 w 7565879"/>
                <a:gd name="connsiteY12" fmla="*/ 214663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529358 w 7565879"/>
                <a:gd name="connsiteY9" fmla="*/ 141556 h 1096252"/>
                <a:gd name="connsiteX10" fmla="*/ 529358 w 7565879"/>
                <a:gd name="connsiteY10" fmla="*/ 184561 h 1096252"/>
                <a:gd name="connsiteX11" fmla="*/ 583333 w 7565879"/>
                <a:gd name="connsiteY11" fmla="*/ 184560 h 1096252"/>
                <a:gd name="connsiteX12" fmla="*/ 583335 w 7565879"/>
                <a:gd name="connsiteY12" fmla="*/ 214663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529358 w 7565879"/>
                <a:gd name="connsiteY10" fmla="*/ 184561 h 1096252"/>
                <a:gd name="connsiteX11" fmla="*/ 583333 w 7565879"/>
                <a:gd name="connsiteY11" fmla="*/ 184560 h 1096252"/>
                <a:gd name="connsiteX12" fmla="*/ 583335 w 7565879"/>
                <a:gd name="connsiteY12" fmla="*/ 214663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583333 w 7565879"/>
                <a:gd name="connsiteY11" fmla="*/ 184560 h 1096252"/>
                <a:gd name="connsiteX12" fmla="*/ 583335 w 7565879"/>
                <a:gd name="connsiteY12" fmla="*/ 214663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50142 h 1096252"/>
                <a:gd name="connsiteX12" fmla="*/ 583335 w 7565879"/>
                <a:gd name="connsiteY12" fmla="*/ 214663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50142 h 1096252"/>
                <a:gd name="connsiteX12" fmla="*/ 1184599 w 7565879"/>
                <a:gd name="connsiteY12" fmla="*/ 260893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50142 h 1096252"/>
                <a:gd name="connsiteX12" fmla="*/ 1190875 w 7565879"/>
                <a:gd name="connsiteY12" fmla="*/ 303897 h 1096252"/>
                <a:gd name="connsiteX13" fmla="*/ 647351 w 7565879"/>
                <a:gd name="connsiteY13" fmla="*/ 215738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50142 h 1096252"/>
                <a:gd name="connsiteX12" fmla="*/ 1190875 w 7565879"/>
                <a:gd name="connsiteY12" fmla="*/ 303897 h 1096252"/>
                <a:gd name="connsiteX13" fmla="*/ 1188363 w 7565879"/>
                <a:gd name="connsiteY13" fmla="*/ 324324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50142 h 1096252"/>
                <a:gd name="connsiteX12" fmla="*/ 1185854 w 7565879"/>
                <a:gd name="connsiteY12" fmla="*/ 267343 h 1096252"/>
                <a:gd name="connsiteX13" fmla="*/ 1188363 w 7565879"/>
                <a:gd name="connsiteY13" fmla="*/ 324324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50142 h 1096252"/>
                <a:gd name="connsiteX12" fmla="*/ 1185854 w 7565879"/>
                <a:gd name="connsiteY12" fmla="*/ 267343 h 1096252"/>
                <a:gd name="connsiteX13" fmla="*/ 1188363 w 7565879"/>
                <a:gd name="connsiteY13" fmla="*/ 324324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24324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647351 w 7565879"/>
                <a:gd name="connsiteY14" fmla="*/ 25444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956142 w 7565879"/>
                <a:gd name="connsiteY14" fmla="*/ 327549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662414 w 7565879"/>
                <a:gd name="connsiteY15" fmla="*/ 25551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662414 w 7565879"/>
                <a:gd name="connsiteY16" fmla="*/ 294221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2277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700072 w 7565879"/>
                <a:gd name="connsiteY17" fmla="*/ 294221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698816 w 7565879"/>
                <a:gd name="connsiteY18" fmla="*/ 337226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7410 w 7565879"/>
                <a:gd name="connsiteY18" fmla="*/ 432911 h 1096252"/>
                <a:gd name="connsiteX19" fmla="*/ 785428 w 7565879"/>
                <a:gd name="connsiteY19" fmla="*/ 338301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7410 w 7565879"/>
                <a:gd name="connsiteY18" fmla="*/ 432911 h 1096252"/>
                <a:gd name="connsiteX19" fmla="*/ 1862430 w 7565879"/>
                <a:gd name="connsiteY19" fmla="*/ 473765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7410 w 7565879"/>
                <a:gd name="connsiteY18" fmla="*/ 432911 h 1096252"/>
                <a:gd name="connsiteX19" fmla="*/ 1862430 w 7565879"/>
                <a:gd name="connsiteY19" fmla="*/ 473765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62430 w 7565879"/>
                <a:gd name="connsiteY19" fmla="*/ 473765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785429 w 7565879"/>
                <a:gd name="connsiteY20" fmla="*/ 377004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5656 w 7565879"/>
                <a:gd name="connsiteY20" fmla="*/ 482365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5656 w 7565879"/>
                <a:gd name="connsiteY20" fmla="*/ 482365 h 1096252"/>
                <a:gd name="connsiteX21" fmla="*/ 1070370 w 7565879"/>
                <a:gd name="connsiteY21" fmla="*/ 377005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5656 w 7565879"/>
                <a:gd name="connsiteY20" fmla="*/ 482365 h 1096252"/>
                <a:gd name="connsiteX21" fmla="*/ 2036911 w 7565879"/>
                <a:gd name="connsiteY21" fmla="*/ 518919 h 1096252"/>
                <a:gd name="connsiteX22" fmla="*/ 1071625 w 7565879"/>
                <a:gd name="connsiteY22" fmla="*/ 41785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5656 w 7565879"/>
                <a:gd name="connsiteY20" fmla="*/ 482365 h 1096252"/>
                <a:gd name="connsiteX21" fmla="*/ 2036911 w 7565879"/>
                <a:gd name="connsiteY21" fmla="*/ 518919 h 1096252"/>
                <a:gd name="connsiteX22" fmla="*/ 2177498 w 7565879"/>
                <a:gd name="connsiteY22" fmla="*/ 52106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5656 w 7565879"/>
                <a:gd name="connsiteY20" fmla="*/ 482365 h 1096252"/>
                <a:gd name="connsiteX21" fmla="*/ 2036911 w 7565879"/>
                <a:gd name="connsiteY21" fmla="*/ 518919 h 1096252"/>
                <a:gd name="connsiteX22" fmla="*/ 2177498 w 7565879"/>
                <a:gd name="connsiteY22" fmla="*/ 521069 h 1096252"/>
                <a:gd name="connsiteX23" fmla="*/ 1283762 w 7565879"/>
                <a:gd name="connsiteY23" fmla="*/ 414634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5656 w 7565879"/>
                <a:gd name="connsiteY20" fmla="*/ 482365 h 1096252"/>
                <a:gd name="connsiteX21" fmla="*/ 2036911 w 7565879"/>
                <a:gd name="connsiteY21" fmla="*/ 518919 h 1096252"/>
                <a:gd name="connsiteX22" fmla="*/ 2177498 w 7565879"/>
                <a:gd name="connsiteY22" fmla="*/ 521069 h 1096252"/>
                <a:gd name="connsiteX23" fmla="*/ 2178753 w 7565879"/>
                <a:gd name="connsiteY23" fmla="*/ 562999 h 1096252"/>
                <a:gd name="connsiteX24" fmla="*/ 1283762 w 7565879"/>
                <a:gd name="connsiteY24" fmla="*/ 456563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5656 w 7565879"/>
                <a:gd name="connsiteY20" fmla="*/ 482365 h 1096252"/>
                <a:gd name="connsiteX21" fmla="*/ 2036911 w 7565879"/>
                <a:gd name="connsiteY21" fmla="*/ 518919 h 1096252"/>
                <a:gd name="connsiteX22" fmla="*/ 2177498 w 7565879"/>
                <a:gd name="connsiteY22" fmla="*/ 521069 h 1096252"/>
                <a:gd name="connsiteX23" fmla="*/ 2178753 w 7565879"/>
                <a:gd name="connsiteY23" fmla="*/ 562999 h 1096252"/>
                <a:gd name="connsiteX24" fmla="*/ 2349886 w 7565879"/>
                <a:gd name="connsiteY24" fmla="*/ 567658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8753 w 7565879"/>
                <a:gd name="connsiteY23" fmla="*/ 562999 h 1096252"/>
                <a:gd name="connsiteX24" fmla="*/ 2349886 w 7565879"/>
                <a:gd name="connsiteY24" fmla="*/ 567658 h 1096252"/>
                <a:gd name="connsiteX25" fmla="*/ 1608871 w 7565879"/>
                <a:gd name="connsiteY25" fmla="*/ 453338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8753 w 7565879"/>
                <a:gd name="connsiteY23" fmla="*/ 562999 h 1096252"/>
                <a:gd name="connsiteX24" fmla="*/ 2349886 w 7565879"/>
                <a:gd name="connsiteY24" fmla="*/ 567658 h 1096252"/>
                <a:gd name="connsiteX25" fmla="*/ 2536917 w 7565879"/>
                <a:gd name="connsiteY25" fmla="*/ 601703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8753 w 7565879"/>
                <a:gd name="connsiteY23" fmla="*/ 562999 h 1096252"/>
                <a:gd name="connsiteX24" fmla="*/ 2532315 w 7565879"/>
                <a:gd name="connsiteY24" fmla="*/ 563358 h 1096252"/>
                <a:gd name="connsiteX25" fmla="*/ 2536917 w 7565879"/>
                <a:gd name="connsiteY25" fmla="*/ 601703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8753 w 7565879"/>
                <a:gd name="connsiteY23" fmla="*/ 562999 h 1096252"/>
                <a:gd name="connsiteX24" fmla="*/ 2532315 w 7565879"/>
                <a:gd name="connsiteY24" fmla="*/ 563358 h 1096252"/>
                <a:gd name="connsiteX25" fmla="*/ 2534406 w 7565879"/>
                <a:gd name="connsiteY25" fmla="*/ 601703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8753 w 7565879"/>
                <a:gd name="connsiteY23" fmla="*/ 562999 h 1096252"/>
                <a:gd name="connsiteX24" fmla="*/ 2532315 w 7565879"/>
                <a:gd name="connsiteY24" fmla="*/ 563358 h 1096252"/>
                <a:gd name="connsiteX25" fmla="*/ 2534406 w 7565879"/>
                <a:gd name="connsiteY25" fmla="*/ 601703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1610126 w 7565879"/>
                <a:gd name="connsiteY26" fmla="*/ 50064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2720602 w 7565879"/>
                <a:gd name="connsiteY26" fmla="*/ 603852 h 1096252"/>
                <a:gd name="connsiteX27" fmla="*/ 1827285 w 7565879"/>
                <a:gd name="connsiteY27" fmla="*/ 500642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2720602 w 7565879"/>
                <a:gd name="connsiteY26" fmla="*/ 603852 h 1096252"/>
                <a:gd name="connsiteX27" fmla="*/ 2874162 w 7565879"/>
                <a:gd name="connsiteY27" fmla="*/ 624638 h 1096252"/>
                <a:gd name="connsiteX28" fmla="*/ 1826029 w 7565879"/>
                <a:gd name="connsiteY28" fmla="*/ 546871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2720602 w 7565879"/>
                <a:gd name="connsiteY26" fmla="*/ 603852 h 1096252"/>
                <a:gd name="connsiteX27" fmla="*/ 2874162 w 7565879"/>
                <a:gd name="connsiteY27" fmla="*/ 624638 h 1096252"/>
                <a:gd name="connsiteX28" fmla="*/ 3139018 w 7565879"/>
                <a:gd name="connsiteY28" fmla="*/ 723906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2720602 w 7565879"/>
                <a:gd name="connsiteY26" fmla="*/ 603852 h 1096252"/>
                <a:gd name="connsiteX27" fmla="*/ 2874162 w 7565879"/>
                <a:gd name="connsiteY27" fmla="*/ 624638 h 1096252"/>
                <a:gd name="connsiteX28" fmla="*/ 3139018 w 7565879"/>
                <a:gd name="connsiteY28" fmla="*/ 723906 h 1096252"/>
                <a:gd name="connsiteX29" fmla="*/ 1992978 w 7565879"/>
                <a:gd name="connsiteY29" fmla="*/ 543647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2720602 w 7565879"/>
                <a:gd name="connsiteY26" fmla="*/ 603852 h 1096252"/>
                <a:gd name="connsiteX27" fmla="*/ 2874162 w 7565879"/>
                <a:gd name="connsiteY27" fmla="*/ 624638 h 1096252"/>
                <a:gd name="connsiteX28" fmla="*/ 3139018 w 7565879"/>
                <a:gd name="connsiteY28" fmla="*/ 723906 h 1096252"/>
                <a:gd name="connsiteX29" fmla="*/ 3191321 w 7565879"/>
                <a:gd name="connsiteY29" fmla="*/ 749351 h 1096252"/>
                <a:gd name="connsiteX30" fmla="*/ 1992977 w 7565879"/>
                <a:gd name="connsiteY30" fmla="*/ 58880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2720602 w 7565879"/>
                <a:gd name="connsiteY26" fmla="*/ 603852 h 1096252"/>
                <a:gd name="connsiteX27" fmla="*/ 2874162 w 7565879"/>
                <a:gd name="connsiteY27" fmla="*/ 624638 h 1096252"/>
                <a:gd name="connsiteX28" fmla="*/ 3139018 w 7565879"/>
                <a:gd name="connsiteY28" fmla="*/ 723906 h 1096252"/>
                <a:gd name="connsiteX29" fmla="*/ 3191321 w 7565879"/>
                <a:gd name="connsiteY29" fmla="*/ 749351 h 1096252"/>
                <a:gd name="connsiteX30" fmla="*/ 3220609 w 7565879"/>
                <a:gd name="connsiteY30" fmla="*/ 78232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2874162 w 7565879"/>
                <a:gd name="connsiteY27" fmla="*/ 624638 h 1096252"/>
                <a:gd name="connsiteX28" fmla="*/ 3139018 w 7565879"/>
                <a:gd name="connsiteY28" fmla="*/ 723906 h 1096252"/>
                <a:gd name="connsiteX29" fmla="*/ 3191321 w 7565879"/>
                <a:gd name="connsiteY29" fmla="*/ 749351 h 1096252"/>
                <a:gd name="connsiteX30" fmla="*/ 3220609 w 7565879"/>
                <a:gd name="connsiteY30" fmla="*/ 78232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139018 w 7565879"/>
                <a:gd name="connsiteY28" fmla="*/ 723906 h 1096252"/>
                <a:gd name="connsiteX29" fmla="*/ 3191321 w 7565879"/>
                <a:gd name="connsiteY29" fmla="*/ 749351 h 1096252"/>
                <a:gd name="connsiteX30" fmla="*/ 3220609 w 7565879"/>
                <a:gd name="connsiteY30" fmla="*/ 78232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191321 w 7565879"/>
                <a:gd name="connsiteY29" fmla="*/ 749351 h 1096252"/>
                <a:gd name="connsiteX30" fmla="*/ 3220609 w 7565879"/>
                <a:gd name="connsiteY30" fmla="*/ 78232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220609 w 7565879"/>
                <a:gd name="connsiteY30" fmla="*/ 782321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690909 w 7565879"/>
                <a:gd name="connsiteY30" fmla="*/ 713514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690909 w 7565879"/>
                <a:gd name="connsiteY30" fmla="*/ 713514 h 1096252"/>
                <a:gd name="connsiteX31" fmla="*/ 2134820 w 7565879"/>
                <a:gd name="connsiteY31" fmla="*/ 588801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690909 w 7565879"/>
                <a:gd name="connsiteY30" fmla="*/ 713514 h 1096252"/>
                <a:gd name="connsiteX31" fmla="*/ 3771663 w 7565879"/>
                <a:gd name="connsiteY31" fmla="*/ 743617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2134820 w 7565879"/>
                <a:gd name="connsiteY32" fmla="*/ 638256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2345701 w 7565879"/>
                <a:gd name="connsiteY33" fmla="*/ 633955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2345702 w 7565879"/>
                <a:gd name="connsiteY34" fmla="*/ 683411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2385870 w 7565879"/>
                <a:gd name="connsiteY35" fmla="*/ 683411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2387125 w 7565879"/>
                <a:gd name="connsiteY36" fmla="*/ 731791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2966 w 7565879"/>
                <a:gd name="connsiteY36" fmla="*/ 883740 h 1096252"/>
                <a:gd name="connsiteX37" fmla="*/ 2599261 w 7565879"/>
                <a:gd name="connsiteY37" fmla="*/ 729640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2966 w 7565879"/>
                <a:gd name="connsiteY36" fmla="*/ 883740 h 1096252"/>
                <a:gd name="connsiteX37" fmla="*/ 4187568 w 7565879"/>
                <a:gd name="connsiteY37" fmla="*/ 944662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90907 h 1096252"/>
                <a:gd name="connsiteX37" fmla="*/ 4187568 w 7565879"/>
                <a:gd name="connsiteY37" fmla="*/ 944662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90907 h 1096252"/>
                <a:gd name="connsiteX37" fmla="*/ 4187568 w 7565879"/>
                <a:gd name="connsiteY37" fmla="*/ 944662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87568 w 7565879"/>
                <a:gd name="connsiteY37" fmla="*/ 944662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2601772 w 7565879"/>
                <a:gd name="connsiteY38" fmla="*/ 782320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4554938 w 7565879"/>
                <a:gd name="connsiteY38" fmla="*/ 940002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4554938 w 7565879"/>
                <a:gd name="connsiteY38" fmla="*/ 940002 h 1096252"/>
                <a:gd name="connsiteX39" fmla="*/ 2797591 w 7565879"/>
                <a:gd name="connsiteY39" fmla="*/ 778020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4554938 w 7565879"/>
                <a:gd name="connsiteY38" fmla="*/ 940002 h 1096252"/>
                <a:gd name="connsiteX39" fmla="*/ 4556611 w 7565879"/>
                <a:gd name="connsiteY39" fmla="*/ 990175 h 1096252"/>
                <a:gd name="connsiteX40" fmla="*/ 2797591 w 7565879"/>
                <a:gd name="connsiteY40" fmla="*/ 826400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4554938 w 7565879"/>
                <a:gd name="connsiteY38" fmla="*/ 940002 h 1096252"/>
                <a:gd name="connsiteX39" fmla="*/ 4556611 w 7565879"/>
                <a:gd name="connsiteY39" fmla="*/ 990175 h 1096252"/>
                <a:gd name="connsiteX40" fmla="*/ 5026911 w 7565879"/>
                <a:gd name="connsiteY40" fmla="*/ 992683 h 1096252"/>
                <a:gd name="connsiteX41" fmla="*/ 4082964 w 7565879"/>
                <a:gd name="connsiteY41" fmla="*/ 828551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4554938 w 7565879"/>
                <a:gd name="connsiteY38" fmla="*/ 940002 h 1096252"/>
                <a:gd name="connsiteX39" fmla="*/ 4556611 w 7565879"/>
                <a:gd name="connsiteY39" fmla="*/ 990175 h 1096252"/>
                <a:gd name="connsiteX40" fmla="*/ 5026911 w 7565879"/>
                <a:gd name="connsiteY40" fmla="*/ 992683 h 1096252"/>
                <a:gd name="connsiteX41" fmla="*/ 5031931 w 7565879"/>
                <a:gd name="connsiteY41" fmla="*/ 1056474 h 1096252"/>
                <a:gd name="connsiteX42" fmla="*/ 4082965 w 7565879"/>
                <a:gd name="connsiteY42" fmla="*/ 881231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4554938 w 7565879"/>
                <a:gd name="connsiteY38" fmla="*/ 940002 h 1096252"/>
                <a:gd name="connsiteX39" fmla="*/ 4556611 w 7565879"/>
                <a:gd name="connsiteY39" fmla="*/ 990175 h 1096252"/>
                <a:gd name="connsiteX40" fmla="*/ 5026911 w 7565879"/>
                <a:gd name="connsiteY40" fmla="*/ 992683 h 1096252"/>
                <a:gd name="connsiteX41" fmla="*/ 5031931 w 7565879"/>
                <a:gd name="connsiteY41" fmla="*/ 1056474 h 1096252"/>
                <a:gd name="connsiteX42" fmla="*/ 5267919 w 7565879"/>
                <a:gd name="connsiteY42" fmla="*/ 1060416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4554938 w 7565879"/>
                <a:gd name="connsiteY38" fmla="*/ 940002 h 1096252"/>
                <a:gd name="connsiteX39" fmla="*/ 4556611 w 7565879"/>
                <a:gd name="connsiteY39" fmla="*/ 990175 h 1096252"/>
                <a:gd name="connsiteX40" fmla="*/ 5026911 w 7565879"/>
                <a:gd name="connsiteY40" fmla="*/ 992683 h 1096252"/>
                <a:gd name="connsiteX41" fmla="*/ 5031931 w 7565879"/>
                <a:gd name="connsiteY41" fmla="*/ 1056474 h 1096252"/>
                <a:gd name="connsiteX42" fmla="*/ 5267919 w 7565879"/>
                <a:gd name="connsiteY42" fmla="*/ 1060416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4554938 w 7565879"/>
                <a:gd name="connsiteY38" fmla="*/ 940002 h 1096252"/>
                <a:gd name="connsiteX39" fmla="*/ 4556611 w 7565879"/>
                <a:gd name="connsiteY39" fmla="*/ 990175 h 1096252"/>
                <a:gd name="connsiteX40" fmla="*/ 5026911 w 7565879"/>
                <a:gd name="connsiteY40" fmla="*/ 992683 h 1096252"/>
                <a:gd name="connsiteX41" fmla="*/ 5031931 w 7565879"/>
                <a:gd name="connsiteY41" fmla="*/ 1056474 h 1096252"/>
                <a:gd name="connsiteX42" fmla="*/ 5267919 w 7565879"/>
                <a:gd name="connsiteY42" fmla="*/ 1060416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096252"/>
                <a:gd name="connsiteX1" fmla="*/ 118634 w 7565879"/>
                <a:gd name="connsiteY1" fmla="*/ 0 h 1096252"/>
                <a:gd name="connsiteX2" fmla="*/ 117970 w 7565879"/>
                <a:gd name="connsiteY2" fmla="*/ 30676 h 1096252"/>
                <a:gd name="connsiteX3" fmla="*/ 177040 w 7565879"/>
                <a:gd name="connsiteY3" fmla="*/ 31801 h 1096252"/>
                <a:gd name="connsiteX4" fmla="*/ 177557 w 7565879"/>
                <a:gd name="connsiteY4" fmla="*/ 62426 h 1096252"/>
                <a:gd name="connsiteX5" fmla="*/ 197973 w 7565879"/>
                <a:gd name="connsiteY5" fmla="*/ 63073 h 1096252"/>
                <a:gd name="connsiteX6" fmla="*/ 198378 w 7565879"/>
                <a:gd name="connsiteY6" fmla="*/ 145259 h 1096252"/>
                <a:gd name="connsiteX7" fmla="*/ 255715 w 7565879"/>
                <a:gd name="connsiteY7" fmla="*/ 145856 h 1096252"/>
                <a:gd name="connsiteX8" fmla="*/ 290861 w 7565879"/>
                <a:gd name="connsiteY8" fmla="*/ 144781 h 1096252"/>
                <a:gd name="connsiteX9" fmla="*/ 292116 w 7565879"/>
                <a:gd name="connsiteY9" fmla="*/ 183485 h 1096252"/>
                <a:gd name="connsiteX10" fmla="*/ 799236 w 7565879"/>
                <a:gd name="connsiteY10" fmla="*/ 182411 h 1096252"/>
                <a:gd name="connsiteX11" fmla="*/ 799236 w 7565879"/>
                <a:gd name="connsiteY11" fmla="*/ 263043 h 1096252"/>
                <a:gd name="connsiteX12" fmla="*/ 1185854 w 7565879"/>
                <a:gd name="connsiteY12" fmla="*/ 267343 h 1096252"/>
                <a:gd name="connsiteX13" fmla="*/ 1188363 w 7565879"/>
                <a:gd name="connsiteY13" fmla="*/ 308197 h 1096252"/>
                <a:gd name="connsiteX14" fmla="*/ 1301335 w 7565879"/>
                <a:gd name="connsiteY14" fmla="*/ 309272 h 1096252"/>
                <a:gd name="connsiteX15" fmla="*/ 1301335 w 7565879"/>
                <a:gd name="connsiteY15" fmla="*/ 350127 h 1096252"/>
                <a:gd name="connsiteX16" fmla="*/ 1484601 w 7565879"/>
                <a:gd name="connsiteY16" fmla="*/ 353352 h 1096252"/>
                <a:gd name="connsiteX17" fmla="*/ 1488368 w 7565879"/>
                <a:gd name="connsiteY17" fmla="*/ 431835 h 1096252"/>
                <a:gd name="connsiteX18" fmla="*/ 1856155 w 7565879"/>
                <a:gd name="connsiteY18" fmla="*/ 437211 h 1096252"/>
                <a:gd name="connsiteX19" fmla="*/ 1856154 w 7565879"/>
                <a:gd name="connsiteY19" fmla="*/ 473765 h 1096252"/>
                <a:gd name="connsiteX20" fmla="*/ 2036493 w 7565879"/>
                <a:gd name="connsiteY20" fmla="*/ 474481 h 1096252"/>
                <a:gd name="connsiteX21" fmla="*/ 2036911 w 7565879"/>
                <a:gd name="connsiteY21" fmla="*/ 518919 h 1096252"/>
                <a:gd name="connsiteX22" fmla="*/ 2177498 w 7565879"/>
                <a:gd name="connsiteY22" fmla="*/ 521069 h 1096252"/>
                <a:gd name="connsiteX23" fmla="*/ 2177080 w 7565879"/>
                <a:gd name="connsiteY23" fmla="*/ 561565 h 1096252"/>
                <a:gd name="connsiteX24" fmla="*/ 2532315 w 7565879"/>
                <a:gd name="connsiteY24" fmla="*/ 563358 h 1096252"/>
                <a:gd name="connsiteX25" fmla="*/ 2534406 w 7565879"/>
                <a:gd name="connsiteY25" fmla="*/ 601703 h 1096252"/>
                <a:gd name="connsiteX26" fmla="*/ 3519776 w 7565879"/>
                <a:gd name="connsiteY26" fmla="*/ 603852 h 1096252"/>
                <a:gd name="connsiteX27" fmla="*/ 3520196 w 7565879"/>
                <a:gd name="connsiteY27" fmla="*/ 649007 h 1096252"/>
                <a:gd name="connsiteX28" fmla="*/ 3614339 w 7565879"/>
                <a:gd name="connsiteY28" fmla="*/ 648648 h 1096252"/>
                <a:gd name="connsiteX29" fmla="*/ 3614758 w 7565879"/>
                <a:gd name="connsiteY29" fmla="*/ 694879 h 1096252"/>
                <a:gd name="connsiteX30" fmla="*/ 3771245 w 7565879"/>
                <a:gd name="connsiteY30" fmla="*/ 699179 h 1096252"/>
                <a:gd name="connsiteX31" fmla="*/ 3771663 w 7565879"/>
                <a:gd name="connsiteY31" fmla="*/ 743617 h 1096252"/>
                <a:gd name="connsiteX32" fmla="*/ 3887146 w 7565879"/>
                <a:gd name="connsiteY32" fmla="*/ 742900 h 1096252"/>
                <a:gd name="connsiteX33" fmla="*/ 3887145 w 7565879"/>
                <a:gd name="connsiteY33" fmla="*/ 788771 h 1096252"/>
                <a:gd name="connsiteX34" fmla="*/ 4124807 w 7565879"/>
                <a:gd name="connsiteY34" fmla="*/ 793789 h 1096252"/>
                <a:gd name="connsiteX35" fmla="*/ 4128154 w 7565879"/>
                <a:gd name="connsiteY35" fmla="*/ 882664 h 1096252"/>
                <a:gd name="connsiteX36" fmla="*/ 4187987 w 7565879"/>
                <a:gd name="connsiteY36" fmla="*/ 882306 h 1096252"/>
                <a:gd name="connsiteX37" fmla="*/ 4190915 w 7565879"/>
                <a:gd name="connsiteY37" fmla="*/ 938928 h 1096252"/>
                <a:gd name="connsiteX38" fmla="*/ 4554938 w 7565879"/>
                <a:gd name="connsiteY38" fmla="*/ 940002 h 1096252"/>
                <a:gd name="connsiteX39" fmla="*/ 4556611 w 7565879"/>
                <a:gd name="connsiteY39" fmla="*/ 990175 h 1096252"/>
                <a:gd name="connsiteX40" fmla="*/ 5026911 w 7565879"/>
                <a:gd name="connsiteY40" fmla="*/ 992683 h 1096252"/>
                <a:gd name="connsiteX41" fmla="*/ 5028584 w 7565879"/>
                <a:gd name="connsiteY41" fmla="*/ 1056474 h 1096252"/>
                <a:gd name="connsiteX42" fmla="*/ 5267919 w 7565879"/>
                <a:gd name="connsiteY42" fmla="*/ 1060416 h 1096252"/>
                <a:gd name="connsiteX43" fmla="*/ 5367083 w 7565879"/>
                <a:gd name="connsiteY43" fmla="*/ 876930 h 1096252"/>
                <a:gd name="connsiteX44" fmla="*/ 5367083 w 7565879"/>
                <a:gd name="connsiteY44" fmla="*/ 946813 h 1096252"/>
                <a:gd name="connsiteX45" fmla="*/ 5645747 w 7565879"/>
                <a:gd name="connsiteY45" fmla="*/ 943587 h 1096252"/>
                <a:gd name="connsiteX46" fmla="*/ 5645748 w 7565879"/>
                <a:gd name="connsiteY46" fmla="*/ 1017769 h 1096252"/>
                <a:gd name="connsiteX47" fmla="*/ 5693448 w 7565879"/>
                <a:gd name="connsiteY47" fmla="*/ 1016695 h 1096252"/>
                <a:gd name="connsiteX48" fmla="*/ 5695958 w 7565879"/>
                <a:gd name="connsiteY48" fmla="*/ 1096252 h 1096252"/>
                <a:gd name="connsiteX49" fmla="*/ 7565879 w 7565879"/>
                <a:gd name="connsiteY49" fmla="*/ 1093376 h 1096252"/>
                <a:gd name="connsiteX0" fmla="*/ 0 w 7565879"/>
                <a:gd name="connsiteY0" fmla="*/ 1321 h 1116321"/>
                <a:gd name="connsiteX1" fmla="*/ 118634 w 7565879"/>
                <a:gd name="connsiteY1" fmla="*/ 0 h 1116321"/>
                <a:gd name="connsiteX2" fmla="*/ 117970 w 7565879"/>
                <a:gd name="connsiteY2" fmla="*/ 30676 h 1116321"/>
                <a:gd name="connsiteX3" fmla="*/ 177040 w 7565879"/>
                <a:gd name="connsiteY3" fmla="*/ 31801 h 1116321"/>
                <a:gd name="connsiteX4" fmla="*/ 177557 w 7565879"/>
                <a:gd name="connsiteY4" fmla="*/ 62426 h 1116321"/>
                <a:gd name="connsiteX5" fmla="*/ 197973 w 7565879"/>
                <a:gd name="connsiteY5" fmla="*/ 63073 h 1116321"/>
                <a:gd name="connsiteX6" fmla="*/ 198378 w 7565879"/>
                <a:gd name="connsiteY6" fmla="*/ 145259 h 1116321"/>
                <a:gd name="connsiteX7" fmla="*/ 255715 w 7565879"/>
                <a:gd name="connsiteY7" fmla="*/ 145856 h 1116321"/>
                <a:gd name="connsiteX8" fmla="*/ 290861 w 7565879"/>
                <a:gd name="connsiteY8" fmla="*/ 144781 h 1116321"/>
                <a:gd name="connsiteX9" fmla="*/ 292116 w 7565879"/>
                <a:gd name="connsiteY9" fmla="*/ 183485 h 1116321"/>
                <a:gd name="connsiteX10" fmla="*/ 799236 w 7565879"/>
                <a:gd name="connsiteY10" fmla="*/ 182411 h 1116321"/>
                <a:gd name="connsiteX11" fmla="*/ 799236 w 7565879"/>
                <a:gd name="connsiteY11" fmla="*/ 263043 h 1116321"/>
                <a:gd name="connsiteX12" fmla="*/ 1185854 w 7565879"/>
                <a:gd name="connsiteY12" fmla="*/ 267343 h 1116321"/>
                <a:gd name="connsiteX13" fmla="*/ 1188363 w 7565879"/>
                <a:gd name="connsiteY13" fmla="*/ 308197 h 1116321"/>
                <a:gd name="connsiteX14" fmla="*/ 1301335 w 7565879"/>
                <a:gd name="connsiteY14" fmla="*/ 309272 h 1116321"/>
                <a:gd name="connsiteX15" fmla="*/ 1301335 w 7565879"/>
                <a:gd name="connsiteY15" fmla="*/ 350127 h 1116321"/>
                <a:gd name="connsiteX16" fmla="*/ 1484601 w 7565879"/>
                <a:gd name="connsiteY16" fmla="*/ 353352 h 1116321"/>
                <a:gd name="connsiteX17" fmla="*/ 1488368 w 7565879"/>
                <a:gd name="connsiteY17" fmla="*/ 431835 h 1116321"/>
                <a:gd name="connsiteX18" fmla="*/ 1856155 w 7565879"/>
                <a:gd name="connsiteY18" fmla="*/ 437211 h 1116321"/>
                <a:gd name="connsiteX19" fmla="*/ 1856154 w 7565879"/>
                <a:gd name="connsiteY19" fmla="*/ 473765 h 1116321"/>
                <a:gd name="connsiteX20" fmla="*/ 2036493 w 7565879"/>
                <a:gd name="connsiteY20" fmla="*/ 474481 h 1116321"/>
                <a:gd name="connsiteX21" fmla="*/ 2036911 w 7565879"/>
                <a:gd name="connsiteY21" fmla="*/ 518919 h 1116321"/>
                <a:gd name="connsiteX22" fmla="*/ 2177498 w 7565879"/>
                <a:gd name="connsiteY22" fmla="*/ 521069 h 1116321"/>
                <a:gd name="connsiteX23" fmla="*/ 2177080 w 7565879"/>
                <a:gd name="connsiteY23" fmla="*/ 561565 h 1116321"/>
                <a:gd name="connsiteX24" fmla="*/ 2532315 w 7565879"/>
                <a:gd name="connsiteY24" fmla="*/ 563358 h 1116321"/>
                <a:gd name="connsiteX25" fmla="*/ 2534406 w 7565879"/>
                <a:gd name="connsiteY25" fmla="*/ 601703 h 1116321"/>
                <a:gd name="connsiteX26" fmla="*/ 3519776 w 7565879"/>
                <a:gd name="connsiteY26" fmla="*/ 603852 h 1116321"/>
                <a:gd name="connsiteX27" fmla="*/ 3520196 w 7565879"/>
                <a:gd name="connsiteY27" fmla="*/ 649007 h 1116321"/>
                <a:gd name="connsiteX28" fmla="*/ 3614339 w 7565879"/>
                <a:gd name="connsiteY28" fmla="*/ 648648 h 1116321"/>
                <a:gd name="connsiteX29" fmla="*/ 3614758 w 7565879"/>
                <a:gd name="connsiteY29" fmla="*/ 694879 h 1116321"/>
                <a:gd name="connsiteX30" fmla="*/ 3771245 w 7565879"/>
                <a:gd name="connsiteY30" fmla="*/ 699179 h 1116321"/>
                <a:gd name="connsiteX31" fmla="*/ 3771663 w 7565879"/>
                <a:gd name="connsiteY31" fmla="*/ 743617 h 1116321"/>
                <a:gd name="connsiteX32" fmla="*/ 3887146 w 7565879"/>
                <a:gd name="connsiteY32" fmla="*/ 742900 h 1116321"/>
                <a:gd name="connsiteX33" fmla="*/ 3887145 w 7565879"/>
                <a:gd name="connsiteY33" fmla="*/ 788771 h 1116321"/>
                <a:gd name="connsiteX34" fmla="*/ 4124807 w 7565879"/>
                <a:gd name="connsiteY34" fmla="*/ 793789 h 1116321"/>
                <a:gd name="connsiteX35" fmla="*/ 4128154 w 7565879"/>
                <a:gd name="connsiteY35" fmla="*/ 882664 h 1116321"/>
                <a:gd name="connsiteX36" fmla="*/ 4187987 w 7565879"/>
                <a:gd name="connsiteY36" fmla="*/ 882306 h 1116321"/>
                <a:gd name="connsiteX37" fmla="*/ 4190915 w 7565879"/>
                <a:gd name="connsiteY37" fmla="*/ 938928 h 1116321"/>
                <a:gd name="connsiteX38" fmla="*/ 4554938 w 7565879"/>
                <a:gd name="connsiteY38" fmla="*/ 940002 h 1116321"/>
                <a:gd name="connsiteX39" fmla="*/ 4556611 w 7565879"/>
                <a:gd name="connsiteY39" fmla="*/ 990175 h 1116321"/>
                <a:gd name="connsiteX40" fmla="*/ 5026911 w 7565879"/>
                <a:gd name="connsiteY40" fmla="*/ 992683 h 1116321"/>
                <a:gd name="connsiteX41" fmla="*/ 5028584 w 7565879"/>
                <a:gd name="connsiteY41" fmla="*/ 1056474 h 1116321"/>
                <a:gd name="connsiteX42" fmla="*/ 5267919 w 7565879"/>
                <a:gd name="connsiteY42" fmla="*/ 1060416 h 1116321"/>
                <a:gd name="connsiteX43" fmla="*/ 5271684 w 7565879"/>
                <a:gd name="connsiteY43" fmla="*/ 1116321 h 1116321"/>
                <a:gd name="connsiteX44" fmla="*/ 5367083 w 7565879"/>
                <a:gd name="connsiteY44" fmla="*/ 946813 h 1116321"/>
                <a:gd name="connsiteX45" fmla="*/ 5645747 w 7565879"/>
                <a:gd name="connsiteY45" fmla="*/ 943587 h 1116321"/>
                <a:gd name="connsiteX46" fmla="*/ 5645748 w 7565879"/>
                <a:gd name="connsiteY46" fmla="*/ 1017769 h 1116321"/>
                <a:gd name="connsiteX47" fmla="*/ 5693448 w 7565879"/>
                <a:gd name="connsiteY47" fmla="*/ 1016695 h 1116321"/>
                <a:gd name="connsiteX48" fmla="*/ 5695958 w 7565879"/>
                <a:gd name="connsiteY48" fmla="*/ 1096252 h 1116321"/>
                <a:gd name="connsiteX49" fmla="*/ 7565879 w 7565879"/>
                <a:gd name="connsiteY49" fmla="*/ 1093376 h 1116321"/>
                <a:gd name="connsiteX0" fmla="*/ 0 w 7565879"/>
                <a:gd name="connsiteY0" fmla="*/ 1321 h 1113454"/>
                <a:gd name="connsiteX1" fmla="*/ 118634 w 7565879"/>
                <a:gd name="connsiteY1" fmla="*/ 0 h 1113454"/>
                <a:gd name="connsiteX2" fmla="*/ 117970 w 7565879"/>
                <a:gd name="connsiteY2" fmla="*/ 30676 h 1113454"/>
                <a:gd name="connsiteX3" fmla="*/ 177040 w 7565879"/>
                <a:gd name="connsiteY3" fmla="*/ 31801 h 1113454"/>
                <a:gd name="connsiteX4" fmla="*/ 177557 w 7565879"/>
                <a:gd name="connsiteY4" fmla="*/ 62426 h 1113454"/>
                <a:gd name="connsiteX5" fmla="*/ 197973 w 7565879"/>
                <a:gd name="connsiteY5" fmla="*/ 63073 h 1113454"/>
                <a:gd name="connsiteX6" fmla="*/ 198378 w 7565879"/>
                <a:gd name="connsiteY6" fmla="*/ 145259 h 1113454"/>
                <a:gd name="connsiteX7" fmla="*/ 255715 w 7565879"/>
                <a:gd name="connsiteY7" fmla="*/ 145856 h 1113454"/>
                <a:gd name="connsiteX8" fmla="*/ 290861 w 7565879"/>
                <a:gd name="connsiteY8" fmla="*/ 144781 h 1113454"/>
                <a:gd name="connsiteX9" fmla="*/ 292116 w 7565879"/>
                <a:gd name="connsiteY9" fmla="*/ 183485 h 1113454"/>
                <a:gd name="connsiteX10" fmla="*/ 799236 w 7565879"/>
                <a:gd name="connsiteY10" fmla="*/ 182411 h 1113454"/>
                <a:gd name="connsiteX11" fmla="*/ 799236 w 7565879"/>
                <a:gd name="connsiteY11" fmla="*/ 263043 h 1113454"/>
                <a:gd name="connsiteX12" fmla="*/ 1185854 w 7565879"/>
                <a:gd name="connsiteY12" fmla="*/ 267343 h 1113454"/>
                <a:gd name="connsiteX13" fmla="*/ 1188363 w 7565879"/>
                <a:gd name="connsiteY13" fmla="*/ 308197 h 1113454"/>
                <a:gd name="connsiteX14" fmla="*/ 1301335 w 7565879"/>
                <a:gd name="connsiteY14" fmla="*/ 309272 h 1113454"/>
                <a:gd name="connsiteX15" fmla="*/ 1301335 w 7565879"/>
                <a:gd name="connsiteY15" fmla="*/ 350127 h 1113454"/>
                <a:gd name="connsiteX16" fmla="*/ 1484601 w 7565879"/>
                <a:gd name="connsiteY16" fmla="*/ 353352 h 1113454"/>
                <a:gd name="connsiteX17" fmla="*/ 1488368 w 7565879"/>
                <a:gd name="connsiteY17" fmla="*/ 431835 h 1113454"/>
                <a:gd name="connsiteX18" fmla="*/ 1856155 w 7565879"/>
                <a:gd name="connsiteY18" fmla="*/ 437211 h 1113454"/>
                <a:gd name="connsiteX19" fmla="*/ 1856154 w 7565879"/>
                <a:gd name="connsiteY19" fmla="*/ 473765 h 1113454"/>
                <a:gd name="connsiteX20" fmla="*/ 2036493 w 7565879"/>
                <a:gd name="connsiteY20" fmla="*/ 474481 h 1113454"/>
                <a:gd name="connsiteX21" fmla="*/ 2036911 w 7565879"/>
                <a:gd name="connsiteY21" fmla="*/ 518919 h 1113454"/>
                <a:gd name="connsiteX22" fmla="*/ 2177498 w 7565879"/>
                <a:gd name="connsiteY22" fmla="*/ 521069 h 1113454"/>
                <a:gd name="connsiteX23" fmla="*/ 2177080 w 7565879"/>
                <a:gd name="connsiteY23" fmla="*/ 561565 h 1113454"/>
                <a:gd name="connsiteX24" fmla="*/ 2532315 w 7565879"/>
                <a:gd name="connsiteY24" fmla="*/ 563358 h 1113454"/>
                <a:gd name="connsiteX25" fmla="*/ 2534406 w 7565879"/>
                <a:gd name="connsiteY25" fmla="*/ 601703 h 1113454"/>
                <a:gd name="connsiteX26" fmla="*/ 3519776 w 7565879"/>
                <a:gd name="connsiteY26" fmla="*/ 603852 h 1113454"/>
                <a:gd name="connsiteX27" fmla="*/ 3520196 w 7565879"/>
                <a:gd name="connsiteY27" fmla="*/ 649007 h 1113454"/>
                <a:gd name="connsiteX28" fmla="*/ 3614339 w 7565879"/>
                <a:gd name="connsiteY28" fmla="*/ 648648 h 1113454"/>
                <a:gd name="connsiteX29" fmla="*/ 3614758 w 7565879"/>
                <a:gd name="connsiteY29" fmla="*/ 694879 h 1113454"/>
                <a:gd name="connsiteX30" fmla="*/ 3771245 w 7565879"/>
                <a:gd name="connsiteY30" fmla="*/ 699179 h 1113454"/>
                <a:gd name="connsiteX31" fmla="*/ 3771663 w 7565879"/>
                <a:gd name="connsiteY31" fmla="*/ 743617 h 1113454"/>
                <a:gd name="connsiteX32" fmla="*/ 3887146 w 7565879"/>
                <a:gd name="connsiteY32" fmla="*/ 742900 h 1113454"/>
                <a:gd name="connsiteX33" fmla="*/ 3887145 w 7565879"/>
                <a:gd name="connsiteY33" fmla="*/ 788771 h 1113454"/>
                <a:gd name="connsiteX34" fmla="*/ 4124807 w 7565879"/>
                <a:gd name="connsiteY34" fmla="*/ 793789 h 1113454"/>
                <a:gd name="connsiteX35" fmla="*/ 4128154 w 7565879"/>
                <a:gd name="connsiteY35" fmla="*/ 882664 h 1113454"/>
                <a:gd name="connsiteX36" fmla="*/ 4187987 w 7565879"/>
                <a:gd name="connsiteY36" fmla="*/ 882306 h 1113454"/>
                <a:gd name="connsiteX37" fmla="*/ 4190915 w 7565879"/>
                <a:gd name="connsiteY37" fmla="*/ 938928 h 1113454"/>
                <a:gd name="connsiteX38" fmla="*/ 4554938 w 7565879"/>
                <a:gd name="connsiteY38" fmla="*/ 940002 h 1113454"/>
                <a:gd name="connsiteX39" fmla="*/ 4556611 w 7565879"/>
                <a:gd name="connsiteY39" fmla="*/ 990175 h 1113454"/>
                <a:gd name="connsiteX40" fmla="*/ 5026911 w 7565879"/>
                <a:gd name="connsiteY40" fmla="*/ 992683 h 1113454"/>
                <a:gd name="connsiteX41" fmla="*/ 5028584 w 7565879"/>
                <a:gd name="connsiteY41" fmla="*/ 1056474 h 1113454"/>
                <a:gd name="connsiteX42" fmla="*/ 5267919 w 7565879"/>
                <a:gd name="connsiteY42" fmla="*/ 1060416 h 1113454"/>
                <a:gd name="connsiteX43" fmla="*/ 5266663 w 7565879"/>
                <a:gd name="connsiteY43" fmla="*/ 1113454 h 1113454"/>
                <a:gd name="connsiteX44" fmla="*/ 5367083 w 7565879"/>
                <a:gd name="connsiteY44" fmla="*/ 946813 h 1113454"/>
                <a:gd name="connsiteX45" fmla="*/ 5645747 w 7565879"/>
                <a:gd name="connsiteY45" fmla="*/ 943587 h 1113454"/>
                <a:gd name="connsiteX46" fmla="*/ 5645748 w 7565879"/>
                <a:gd name="connsiteY46" fmla="*/ 1017769 h 1113454"/>
                <a:gd name="connsiteX47" fmla="*/ 5693448 w 7565879"/>
                <a:gd name="connsiteY47" fmla="*/ 1016695 h 1113454"/>
                <a:gd name="connsiteX48" fmla="*/ 5695958 w 7565879"/>
                <a:gd name="connsiteY48" fmla="*/ 1096252 h 1113454"/>
                <a:gd name="connsiteX49" fmla="*/ 7565879 w 7565879"/>
                <a:gd name="connsiteY49" fmla="*/ 1093376 h 1113454"/>
                <a:gd name="connsiteX0" fmla="*/ 0 w 7565879"/>
                <a:gd name="connsiteY0" fmla="*/ 1321 h 1117397"/>
                <a:gd name="connsiteX1" fmla="*/ 118634 w 7565879"/>
                <a:gd name="connsiteY1" fmla="*/ 0 h 1117397"/>
                <a:gd name="connsiteX2" fmla="*/ 117970 w 7565879"/>
                <a:gd name="connsiteY2" fmla="*/ 30676 h 1117397"/>
                <a:gd name="connsiteX3" fmla="*/ 177040 w 7565879"/>
                <a:gd name="connsiteY3" fmla="*/ 31801 h 1117397"/>
                <a:gd name="connsiteX4" fmla="*/ 177557 w 7565879"/>
                <a:gd name="connsiteY4" fmla="*/ 62426 h 1117397"/>
                <a:gd name="connsiteX5" fmla="*/ 197973 w 7565879"/>
                <a:gd name="connsiteY5" fmla="*/ 63073 h 1117397"/>
                <a:gd name="connsiteX6" fmla="*/ 198378 w 7565879"/>
                <a:gd name="connsiteY6" fmla="*/ 145259 h 1117397"/>
                <a:gd name="connsiteX7" fmla="*/ 255715 w 7565879"/>
                <a:gd name="connsiteY7" fmla="*/ 145856 h 1117397"/>
                <a:gd name="connsiteX8" fmla="*/ 290861 w 7565879"/>
                <a:gd name="connsiteY8" fmla="*/ 144781 h 1117397"/>
                <a:gd name="connsiteX9" fmla="*/ 292116 w 7565879"/>
                <a:gd name="connsiteY9" fmla="*/ 183485 h 1117397"/>
                <a:gd name="connsiteX10" fmla="*/ 799236 w 7565879"/>
                <a:gd name="connsiteY10" fmla="*/ 182411 h 1117397"/>
                <a:gd name="connsiteX11" fmla="*/ 799236 w 7565879"/>
                <a:gd name="connsiteY11" fmla="*/ 263043 h 1117397"/>
                <a:gd name="connsiteX12" fmla="*/ 1185854 w 7565879"/>
                <a:gd name="connsiteY12" fmla="*/ 267343 h 1117397"/>
                <a:gd name="connsiteX13" fmla="*/ 1188363 w 7565879"/>
                <a:gd name="connsiteY13" fmla="*/ 308197 h 1117397"/>
                <a:gd name="connsiteX14" fmla="*/ 1301335 w 7565879"/>
                <a:gd name="connsiteY14" fmla="*/ 309272 h 1117397"/>
                <a:gd name="connsiteX15" fmla="*/ 1301335 w 7565879"/>
                <a:gd name="connsiteY15" fmla="*/ 350127 h 1117397"/>
                <a:gd name="connsiteX16" fmla="*/ 1484601 w 7565879"/>
                <a:gd name="connsiteY16" fmla="*/ 353352 h 1117397"/>
                <a:gd name="connsiteX17" fmla="*/ 1488368 w 7565879"/>
                <a:gd name="connsiteY17" fmla="*/ 431835 h 1117397"/>
                <a:gd name="connsiteX18" fmla="*/ 1856155 w 7565879"/>
                <a:gd name="connsiteY18" fmla="*/ 437211 h 1117397"/>
                <a:gd name="connsiteX19" fmla="*/ 1856154 w 7565879"/>
                <a:gd name="connsiteY19" fmla="*/ 473765 h 1117397"/>
                <a:gd name="connsiteX20" fmla="*/ 2036493 w 7565879"/>
                <a:gd name="connsiteY20" fmla="*/ 474481 h 1117397"/>
                <a:gd name="connsiteX21" fmla="*/ 2036911 w 7565879"/>
                <a:gd name="connsiteY21" fmla="*/ 518919 h 1117397"/>
                <a:gd name="connsiteX22" fmla="*/ 2177498 w 7565879"/>
                <a:gd name="connsiteY22" fmla="*/ 521069 h 1117397"/>
                <a:gd name="connsiteX23" fmla="*/ 2177080 w 7565879"/>
                <a:gd name="connsiteY23" fmla="*/ 561565 h 1117397"/>
                <a:gd name="connsiteX24" fmla="*/ 2532315 w 7565879"/>
                <a:gd name="connsiteY24" fmla="*/ 563358 h 1117397"/>
                <a:gd name="connsiteX25" fmla="*/ 2534406 w 7565879"/>
                <a:gd name="connsiteY25" fmla="*/ 601703 h 1117397"/>
                <a:gd name="connsiteX26" fmla="*/ 3519776 w 7565879"/>
                <a:gd name="connsiteY26" fmla="*/ 603852 h 1117397"/>
                <a:gd name="connsiteX27" fmla="*/ 3520196 w 7565879"/>
                <a:gd name="connsiteY27" fmla="*/ 649007 h 1117397"/>
                <a:gd name="connsiteX28" fmla="*/ 3614339 w 7565879"/>
                <a:gd name="connsiteY28" fmla="*/ 648648 h 1117397"/>
                <a:gd name="connsiteX29" fmla="*/ 3614758 w 7565879"/>
                <a:gd name="connsiteY29" fmla="*/ 694879 h 1117397"/>
                <a:gd name="connsiteX30" fmla="*/ 3771245 w 7565879"/>
                <a:gd name="connsiteY30" fmla="*/ 699179 h 1117397"/>
                <a:gd name="connsiteX31" fmla="*/ 3771663 w 7565879"/>
                <a:gd name="connsiteY31" fmla="*/ 743617 h 1117397"/>
                <a:gd name="connsiteX32" fmla="*/ 3887146 w 7565879"/>
                <a:gd name="connsiteY32" fmla="*/ 742900 h 1117397"/>
                <a:gd name="connsiteX33" fmla="*/ 3887145 w 7565879"/>
                <a:gd name="connsiteY33" fmla="*/ 788771 h 1117397"/>
                <a:gd name="connsiteX34" fmla="*/ 4124807 w 7565879"/>
                <a:gd name="connsiteY34" fmla="*/ 793789 h 1117397"/>
                <a:gd name="connsiteX35" fmla="*/ 4128154 w 7565879"/>
                <a:gd name="connsiteY35" fmla="*/ 882664 h 1117397"/>
                <a:gd name="connsiteX36" fmla="*/ 4187987 w 7565879"/>
                <a:gd name="connsiteY36" fmla="*/ 882306 h 1117397"/>
                <a:gd name="connsiteX37" fmla="*/ 4190915 w 7565879"/>
                <a:gd name="connsiteY37" fmla="*/ 938928 h 1117397"/>
                <a:gd name="connsiteX38" fmla="*/ 4554938 w 7565879"/>
                <a:gd name="connsiteY38" fmla="*/ 940002 h 1117397"/>
                <a:gd name="connsiteX39" fmla="*/ 4556611 w 7565879"/>
                <a:gd name="connsiteY39" fmla="*/ 990175 h 1117397"/>
                <a:gd name="connsiteX40" fmla="*/ 5026911 w 7565879"/>
                <a:gd name="connsiteY40" fmla="*/ 992683 h 1117397"/>
                <a:gd name="connsiteX41" fmla="*/ 5028584 w 7565879"/>
                <a:gd name="connsiteY41" fmla="*/ 1056474 h 1117397"/>
                <a:gd name="connsiteX42" fmla="*/ 5267919 w 7565879"/>
                <a:gd name="connsiteY42" fmla="*/ 1060416 h 1117397"/>
                <a:gd name="connsiteX43" fmla="*/ 5266663 w 7565879"/>
                <a:gd name="connsiteY43" fmla="*/ 1113454 h 1117397"/>
                <a:gd name="connsiteX44" fmla="*/ 6329440 w 7565879"/>
                <a:gd name="connsiteY44" fmla="*/ 1117397 h 1117397"/>
                <a:gd name="connsiteX45" fmla="*/ 5645747 w 7565879"/>
                <a:gd name="connsiteY45" fmla="*/ 943587 h 1117397"/>
                <a:gd name="connsiteX46" fmla="*/ 5645748 w 7565879"/>
                <a:gd name="connsiteY46" fmla="*/ 1017769 h 1117397"/>
                <a:gd name="connsiteX47" fmla="*/ 5693448 w 7565879"/>
                <a:gd name="connsiteY47" fmla="*/ 1016695 h 1117397"/>
                <a:gd name="connsiteX48" fmla="*/ 5695958 w 7565879"/>
                <a:gd name="connsiteY48" fmla="*/ 1096252 h 1117397"/>
                <a:gd name="connsiteX49" fmla="*/ 7565879 w 7565879"/>
                <a:gd name="connsiteY49" fmla="*/ 1093376 h 1117397"/>
                <a:gd name="connsiteX0" fmla="*/ 0 w 7565879"/>
                <a:gd name="connsiteY0" fmla="*/ 1321 h 1217686"/>
                <a:gd name="connsiteX1" fmla="*/ 118634 w 7565879"/>
                <a:gd name="connsiteY1" fmla="*/ 0 h 1217686"/>
                <a:gd name="connsiteX2" fmla="*/ 117970 w 7565879"/>
                <a:gd name="connsiteY2" fmla="*/ 30676 h 1217686"/>
                <a:gd name="connsiteX3" fmla="*/ 177040 w 7565879"/>
                <a:gd name="connsiteY3" fmla="*/ 31801 h 1217686"/>
                <a:gd name="connsiteX4" fmla="*/ 177557 w 7565879"/>
                <a:gd name="connsiteY4" fmla="*/ 62426 h 1217686"/>
                <a:gd name="connsiteX5" fmla="*/ 197973 w 7565879"/>
                <a:gd name="connsiteY5" fmla="*/ 63073 h 1217686"/>
                <a:gd name="connsiteX6" fmla="*/ 198378 w 7565879"/>
                <a:gd name="connsiteY6" fmla="*/ 145259 h 1217686"/>
                <a:gd name="connsiteX7" fmla="*/ 255715 w 7565879"/>
                <a:gd name="connsiteY7" fmla="*/ 145856 h 1217686"/>
                <a:gd name="connsiteX8" fmla="*/ 290861 w 7565879"/>
                <a:gd name="connsiteY8" fmla="*/ 144781 h 1217686"/>
                <a:gd name="connsiteX9" fmla="*/ 292116 w 7565879"/>
                <a:gd name="connsiteY9" fmla="*/ 183485 h 1217686"/>
                <a:gd name="connsiteX10" fmla="*/ 799236 w 7565879"/>
                <a:gd name="connsiteY10" fmla="*/ 182411 h 1217686"/>
                <a:gd name="connsiteX11" fmla="*/ 799236 w 7565879"/>
                <a:gd name="connsiteY11" fmla="*/ 263043 h 1217686"/>
                <a:gd name="connsiteX12" fmla="*/ 1185854 w 7565879"/>
                <a:gd name="connsiteY12" fmla="*/ 267343 h 1217686"/>
                <a:gd name="connsiteX13" fmla="*/ 1188363 w 7565879"/>
                <a:gd name="connsiteY13" fmla="*/ 308197 h 1217686"/>
                <a:gd name="connsiteX14" fmla="*/ 1301335 w 7565879"/>
                <a:gd name="connsiteY14" fmla="*/ 309272 h 1217686"/>
                <a:gd name="connsiteX15" fmla="*/ 1301335 w 7565879"/>
                <a:gd name="connsiteY15" fmla="*/ 350127 h 1217686"/>
                <a:gd name="connsiteX16" fmla="*/ 1484601 w 7565879"/>
                <a:gd name="connsiteY16" fmla="*/ 353352 h 1217686"/>
                <a:gd name="connsiteX17" fmla="*/ 1488368 w 7565879"/>
                <a:gd name="connsiteY17" fmla="*/ 431835 h 1217686"/>
                <a:gd name="connsiteX18" fmla="*/ 1856155 w 7565879"/>
                <a:gd name="connsiteY18" fmla="*/ 437211 h 1217686"/>
                <a:gd name="connsiteX19" fmla="*/ 1856154 w 7565879"/>
                <a:gd name="connsiteY19" fmla="*/ 473765 h 1217686"/>
                <a:gd name="connsiteX20" fmla="*/ 2036493 w 7565879"/>
                <a:gd name="connsiteY20" fmla="*/ 474481 h 1217686"/>
                <a:gd name="connsiteX21" fmla="*/ 2036911 w 7565879"/>
                <a:gd name="connsiteY21" fmla="*/ 518919 h 1217686"/>
                <a:gd name="connsiteX22" fmla="*/ 2177498 w 7565879"/>
                <a:gd name="connsiteY22" fmla="*/ 521069 h 1217686"/>
                <a:gd name="connsiteX23" fmla="*/ 2177080 w 7565879"/>
                <a:gd name="connsiteY23" fmla="*/ 561565 h 1217686"/>
                <a:gd name="connsiteX24" fmla="*/ 2532315 w 7565879"/>
                <a:gd name="connsiteY24" fmla="*/ 563358 h 1217686"/>
                <a:gd name="connsiteX25" fmla="*/ 2534406 w 7565879"/>
                <a:gd name="connsiteY25" fmla="*/ 601703 h 1217686"/>
                <a:gd name="connsiteX26" fmla="*/ 3519776 w 7565879"/>
                <a:gd name="connsiteY26" fmla="*/ 603852 h 1217686"/>
                <a:gd name="connsiteX27" fmla="*/ 3520196 w 7565879"/>
                <a:gd name="connsiteY27" fmla="*/ 649007 h 1217686"/>
                <a:gd name="connsiteX28" fmla="*/ 3614339 w 7565879"/>
                <a:gd name="connsiteY28" fmla="*/ 648648 h 1217686"/>
                <a:gd name="connsiteX29" fmla="*/ 3614758 w 7565879"/>
                <a:gd name="connsiteY29" fmla="*/ 694879 h 1217686"/>
                <a:gd name="connsiteX30" fmla="*/ 3771245 w 7565879"/>
                <a:gd name="connsiteY30" fmla="*/ 699179 h 1217686"/>
                <a:gd name="connsiteX31" fmla="*/ 3771663 w 7565879"/>
                <a:gd name="connsiteY31" fmla="*/ 743617 h 1217686"/>
                <a:gd name="connsiteX32" fmla="*/ 3887146 w 7565879"/>
                <a:gd name="connsiteY32" fmla="*/ 742900 h 1217686"/>
                <a:gd name="connsiteX33" fmla="*/ 3887145 w 7565879"/>
                <a:gd name="connsiteY33" fmla="*/ 788771 h 1217686"/>
                <a:gd name="connsiteX34" fmla="*/ 4124807 w 7565879"/>
                <a:gd name="connsiteY34" fmla="*/ 793789 h 1217686"/>
                <a:gd name="connsiteX35" fmla="*/ 4128154 w 7565879"/>
                <a:gd name="connsiteY35" fmla="*/ 882664 h 1217686"/>
                <a:gd name="connsiteX36" fmla="*/ 4187987 w 7565879"/>
                <a:gd name="connsiteY36" fmla="*/ 882306 h 1217686"/>
                <a:gd name="connsiteX37" fmla="*/ 4190915 w 7565879"/>
                <a:gd name="connsiteY37" fmla="*/ 938928 h 1217686"/>
                <a:gd name="connsiteX38" fmla="*/ 4554938 w 7565879"/>
                <a:gd name="connsiteY38" fmla="*/ 940002 h 1217686"/>
                <a:gd name="connsiteX39" fmla="*/ 4556611 w 7565879"/>
                <a:gd name="connsiteY39" fmla="*/ 990175 h 1217686"/>
                <a:gd name="connsiteX40" fmla="*/ 5026911 w 7565879"/>
                <a:gd name="connsiteY40" fmla="*/ 992683 h 1217686"/>
                <a:gd name="connsiteX41" fmla="*/ 5028584 w 7565879"/>
                <a:gd name="connsiteY41" fmla="*/ 1056474 h 1217686"/>
                <a:gd name="connsiteX42" fmla="*/ 5267919 w 7565879"/>
                <a:gd name="connsiteY42" fmla="*/ 1060416 h 1217686"/>
                <a:gd name="connsiteX43" fmla="*/ 5266663 w 7565879"/>
                <a:gd name="connsiteY43" fmla="*/ 1113454 h 1217686"/>
                <a:gd name="connsiteX44" fmla="*/ 6329440 w 7565879"/>
                <a:gd name="connsiteY44" fmla="*/ 1117397 h 1217686"/>
                <a:gd name="connsiteX45" fmla="*/ 6336970 w 7565879"/>
                <a:gd name="connsiteY45" fmla="*/ 1215948 h 1217686"/>
                <a:gd name="connsiteX46" fmla="*/ 5645748 w 7565879"/>
                <a:gd name="connsiteY46" fmla="*/ 1017769 h 1217686"/>
                <a:gd name="connsiteX47" fmla="*/ 5693448 w 7565879"/>
                <a:gd name="connsiteY47" fmla="*/ 1016695 h 1217686"/>
                <a:gd name="connsiteX48" fmla="*/ 5695958 w 7565879"/>
                <a:gd name="connsiteY48" fmla="*/ 1096252 h 1217686"/>
                <a:gd name="connsiteX49" fmla="*/ 7565879 w 7565879"/>
                <a:gd name="connsiteY49" fmla="*/ 1093376 h 1217686"/>
                <a:gd name="connsiteX0" fmla="*/ 0 w 7565879"/>
                <a:gd name="connsiteY0" fmla="*/ 1321 h 1223572"/>
                <a:gd name="connsiteX1" fmla="*/ 118634 w 7565879"/>
                <a:gd name="connsiteY1" fmla="*/ 0 h 1223572"/>
                <a:gd name="connsiteX2" fmla="*/ 117970 w 7565879"/>
                <a:gd name="connsiteY2" fmla="*/ 30676 h 1223572"/>
                <a:gd name="connsiteX3" fmla="*/ 177040 w 7565879"/>
                <a:gd name="connsiteY3" fmla="*/ 31801 h 1223572"/>
                <a:gd name="connsiteX4" fmla="*/ 177557 w 7565879"/>
                <a:gd name="connsiteY4" fmla="*/ 62426 h 1223572"/>
                <a:gd name="connsiteX5" fmla="*/ 197973 w 7565879"/>
                <a:gd name="connsiteY5" fmla="*/ 63073 h 1223572"/>
                <a:gd name="connsiteX6" fmla="*/ 198378 w 7565879"/>
                <a:gd name="connsiteY6" fmla="*/ 145259 h 1223572"/>
                <a:gd name="connsiteX7" fmla="*/ 255715 w 7565879"/>
                <a:gd name="connsiteY7" fmla="*/ 145856 h 1223572"/>
                <a:gd name="connsiteX8" fmla="*/ 290861 w 7565879"/>
                <a:gd name="connsiteY8" fmla="*/ 144781 h 1223572"/>
                <a:gd name="connsiteX9" fmla="*/ 292116 w 7565879"/>
                <a:gd name="connsiteY9" fmla="*/ 183485 h 1223572"/>
                <a:gd name="connsiteX10" fmla="*/ 799236 w 7565879"/>
                <a:gd name="connsiteY10" fmla="*/ 182411 h 1223572"/>
                <a:gd name="connsiteX11" fmla="*/ 799236 w 7565879"/>
                <a:gd name="connsiteY11" fmla="*/ 263043 h 1223572"/>
                <a:gd name="connsiteX12" fmla="*/ 1185854 w 7565879"/>
                <a:gd name="connsiteY12" fmla="*/ 267343 h 1223572"/>
                <a:gd name="connsiteX13" fmla="*/ 1188363 w 7565879"/>
                <a:gd name="connsiteY13" fmla="*/ 308197 h 1223572"/>
                <a:gd name="connsiteX14" fmla="*/ 1301335 w 7565879"/>
                <a:gd name="connsiteY14" fmla="*/ 309272 h 1223572"/>
                <a:gd name="connsiteX15" fmla="*/ 1301335 w 7565879"/>
                <a:gd name="connsiteY15" fmla="*/ 350127 h 1223572"/>
                <a:gd name="connsiteX16" fmla="*/ 1484601 w 7565879"/>
                <a:gd name="connsiteY16" fmla="*/ 353352 h 1223572"/>
                <a:gd name="connsiteX17" fmla="*/ 1488368 w 7565879"/>
                <a:gd name="connsiteY17" fmla="*/ 431835 h 1223572"/>
                <a:gd name="connsiteX18" fmla="*/ 1856155 w 7565879"/>
                <a:gd name="connsiteY18" fmla="*/ 437211 h 1223572"/>
                <a:gd name="connsiteX19" fmla="*/ 1856154 w 7565879"/>
                <a:gd name="connsiteY19" fmla="*/ 473765 h 1223572"/>
                <a:gd name="connsiteX20" fmla="*/ 2036493 w 7565879"/>
                <a:gd name="connsiteY20" fmla="*/ 474481 h 1223572"/>
                <a:gd name="connsiteX21" fmla="*/ 2036911 w 7565879"/>
                <a:gd name="connsiteY21" fmla="*/ 518919 h 1223572"/>
                <a:gd name="connsiteX22" fmla="*/ 2177498 w 7565879"/>
                <a:gd name="connsiteY22" fmla="*/ 521069 h 1223572"/>
                <a:gd name="connsiteX23" fmla="*/ 2177080 w 7565879"/>
                <a:gd name="connsiteY23" fmla="*/ 561565 h 1223572"/>
                <a:gd name="connsiteX24" fmla="*/ 2532315 w 7565879"/>
                <a:gd name="connsiteY24" fmla="*/ 563358 h 1223572"/>
                <a:gd name="connsiteX25" fmla="*/ 2534406 w 7565879"/>
                <a:gd name="connsiteY25" fmla="*/ 601703 h 1223572"/>
                <a:gd name="connsiteX26" fmla="*/ 3519776 w 7565879"/>
                <a:gd name="connsiteY26" fmla="*/ 603852 h 1223572"/>
                <a:gd name="connsiteX27" fmla="*/ 3520196 w 7565879"/>
                <a:gd name="connsiteY27" fmla="*/ 649007 h 1223572"/>
                <a:gd name="connsiteX28" fmla="*/ 3614339 w 7565879"/>
                <a:gd name="connsiteY28" fmla="*/ 648648 h 1223572"/>
                <a:gd name="connsiteX29" fmla="*/ 3614758 w 7565879"/>
                <a:gd name="connsiteY29" fmla="*/ 694879 h 1223572"/>
                <a:gd name="connsiteX30" fmla="*/ 3771245 w 7565879"/>
                <a:gd name="connsiteY30" fmla="*/ 699179 h 1223572"/>
                <a:gd name="connsiteX31" fmla="*/ 3771663 w 7565879"/>
                <a:gd name="connsiteY31" fmla="*/ 743617 h 1223572"/>
                <a:gd name="connsiteX32" fmla="*/ 3887146 w 7565879"/>
                <a:gd name="connsiteY32" fmla="*/ 742900 h 1223572"/>
                <a:gd name="connsiteX33" fmla="*/ 3887145 w 7565879"/>
                <a:gd name="connsiteY33" fmla="*/ 788771 h 1223572"/>
                <a:gd name="connsiteX34" fmla="*/ 4124807 w 7565879"/>
                <a:gd name="connsiteY34" fmla="*/ 793789 h 1223572"/>
                <a:gd name="connsiteX35" fmla="*/ 4128154 w 7565879"/>
                <a:gd name="connsiteY35" fmla="*/ 882664 h 1223572"/>
                <a:gd name="connsiteX36" fmla="*/ 4187987 w 7565879"/>
                <a:gd name="connsiteY36" fmla="*/ 882306 h 1223572"/>
                <a:gd name="connsiteX37" fmla="*/ 4190915 w 7565879"/>
                <a:gd name="connsiteY37" fmla="*/ 938928 h 1223572"/>
                <a:gd name="connsiteX38" fmla="*/ 4554938 w 7565879"/>
                <a:gd name="connsiteY38" fmla="*/ 940002 h 1223572"/>
                <a:gd name="connsiteX39" fmla="*/ 4556611 w 7565879"/>
                <a:gd name="connsiteY39" fmla="*/ 990175 h 1223572"/>
                <a:gd name="connsiteX40" fmla="*/ 5026911 w 7565879"/>
                <a:gd name="connsiteY40" fmla="*/ 992683 h 1223572"/>
                <a:gd name="connsiteX41" fmla="*/ 5028584 w 7565879"/>
                <a:gd name="connsiteY41" fmla="*/ 1056474 h 1223572"/>
                <a:gd name="connsiteX42" fmla="*/ 5267919 w 7565879"/>
                <a:gd name="connsiteY42" fmla="*/ 1060416 h 1223572"/>
                <a:gd name="connsiteX43" fmla="*/ 5266663 w 7565879"/>
                <a:gd name="connsiteY43" fmla="*/ 1113454 h 1223572"/>
                <a:gd name="connsiteX44" fmla="*/ 6329440 w 7565879"/>
                <a:gd name="connsiteY44" fmla="*/ 1117397 h 1223572"/>
                <a:gd name="connsiteX45" fmla="*/ 6336970 w 7565879"/>
                <a:gd name="connsiteY45" fmla="*/ 1215948 h 1223572"/>
                <a:gd name="connsiteX46" fmla="*/ 6703504 w 7565879"/>
                <a:gd name="connsiteY46" fmla="*/ 1219889 h 1223572"/>
                <a:gd name="connsiteX47" fmla="*/ 5693448 w 7565879"/>
                <a:gd name="connsiteY47" fmla="*/ 1016695 h 1223572"/>
                <a:gd name="connsiteX48" fmla="*/ 5695958 w 7565879"/>
                <a:gd name="connsiteY48" fmla="*/ 1096252 h 1223572"/>
                <a:gd name="connsiteX49" fmla="*/ 7565879 w 7565879"/>
                <a:gd name="connsiteY49" fmla="*/ 1093376 h 1223572"/>
                <a:gd name="connsiteX0" fmla="*/ 0 w 7565879"/>
                <a:gd name="connsiteY0" fmla="*/ 1321 h 1223572"/>
                <a:gd name="connsiteX1" fmla="*/ 118634 w 7565879"/>
                <a:gd name="connsiteY1" fmla="*/ 0 h 1223572"/>
                <a:gd name="connsiteX2" fmla="*/ 117970 w 7565879"/>
                <a:gd name="connsiteY2" fmla="*/ 30676 h 1223572"/>
                <a:gd name="connsiteX3" fmla="*/ 177040 w 7565879"/>
                <a:gd name="connsiteY3" fmla="*/ 31801 h 1223572"/>
                <a:gd name="connsiteX4" fmla="*/ 177557 w 7565879"/>
                <a:gd name="connsiteY4" fmla="*/ 62426 h 1223572"/>
                <a:gd name="connsiteX5" fmla="*/ 197973 w 7565879"/>
                <a:gd name="connsiteY5" fmla="*/ 63073 h 1223572"/>
                <a:gd name="connsiteX6" fmla="*/ 198378 w 7565879"/>
                <a:gd name="connsiteY6" fmla="*/ 145259 h 1223572"/>
                <a:gd name="connsiteX7" fmla="*/ 255715 w 7565879"/>
                <a:gd name="connsiteY7" fmla="*/ 145856 h 1223572"/>
                <a:gd name="connsiteX8" fmla="*/ 290861 w 7565879"/>
                <a:gd name="connsiteY8" fmla="*/ 144781 h 1223572"/>
                <a:gd name="connsiteX9" fmla="*/ 292116 w 7565879"/>
                <a:gd name="connsiteY9" fmla="*/ 183485 h 1223572"/>
                <a:gd name="connsiteX10" fmla="*/ 799236 w 7565879"/>
                <a:gd name="connsiteY10" fmla="*/ 182411 h 1223572"/>
                <a:gd name="connsiteX11" fmla="*/ 799236 w 7565879"/>
                <a:gd name="connsiteY11" fmla="*/ 263043 h 1223572"/>
                <a:gd name="connsiteX12" fmla="*/ 1185854 w 7565879"/>
                <a:gd name="connsiteY12" fmla="*/ 267343 h 1223572"/>
                <a:gd name="connsiteX13" fmla="*/ 1188363 w 7565879"/>
                <a:gd name="connsiteY13" fmla="*/ 308197 h 1223572"/>
                <a:gd name="connsiteX14" fmla="*/ 1301335 w 7565879"/>
                <a:gd name="connsiteY14" fmla="*/ 309272 h 1223572"/>
                <a:gd name="connsiteX15" fmla="*/ 1301335 w 7565879"/>
                <a:gd name="connsiteY15" fmla="*/ 350127 h 1223572"/>
                <a:gd name="connsiteX16" fmla="*/ 1484601 w 7565879"/>
                <a:gd name="connsiteY16" fmla="*/ 353352 h 1223572"/>
                <a:gd name="connsiteX17" fmla="*/ 1488368 w 7565879"/>
                <a:gd name="connsiteY17" fmla="*/ 431835 h 1223572"/>
                <a:gd name="connsiteX18" fmla="*/ 1856155 w 7565879"/>
                <a:gd name="connsiteY18" fmla="*/ 437211 h 1223572"/>
                <a:gd name="connsiteX19" fmla="*/ 1856154 w 7565879"/>
                <a:gd name="connsiteY19" fmla="*/ 473765 h 1223572"/>
                <a:gd name="connsiteX20" fmla="*/ 2036493 w 7565879"/>
                <a:gd name="connsiteY20" fmla="*/ 474481 h 1223572"/>
                <a:gd name="connsiteX21" fmla="*/ 2036911 w 7565879"/>
                <a:gd name="connsiteY21" fmla="*/ 518919 h 1223572"/>
                <a:gd name="connsiteX22" fmla="*/ 2177498 w 7565879"/>
                <a:gd name="connsiteY22" fmla="*/ 521069 h 1223572"/>
                <a:gd name="connsiteX23" fmla="*/ 2177080 w 7565879"/>
                <a:gd name="connsiteY23" fmla="*/ 561565 h 1223572"/>
                <a:gd name="connsiteX24" fmla="*/ 2532315 w 7565879"/>
                <a:gd name="connsiteY24" fmla="*/ 563358 h 1223572"/>
                <a:gd name="connsiteX25" fmla="*/ 2534406 w 7565879"/>
                <a:gd name="connsiteY25" fmla="*/ 601703 h 1223572"/>
                <a:gd name="connsiteX26" fmla="*/ 3519776 w 7565879"/>
                <a:gd name="connsiteY26" fmla="*/ 603852 h 1223572"/>
                <a:gd name="connsiteX27" fmla="*/ 3520196 w 7565879"/>
                <a:gd name="connsiteY27" fmla="*/ 649007 h 1223572"/>
                <a:gd name="connsiteX28" fmla="*/ 3614339 w 7565879"/>
                <a:gd name="connsiteY28" fmla="*/ 648648 h 1223572"/>
                <a:gd name="connsiteX29" fmla="*/ 3614758 w 7565879"/>
                <a:gd name="connsiteY29" fmla="*/ 694879 h 1223572"/>
                <a:gd name="connsiteX30" fmla="*/ 3771245 w 7565879"/>
                <a:gd name="connsiteY30" fmla="*/ 699179 h 1223572"/>
                <a:gd name="connsiteX31" fmla="*/ 3771663 w 7565879"/>
                <a:gd name="connsiteY31" fmla="*/ 743617 h 1223572"/>
                <a:gd name="connsiteX32" fmla="*/ 3887146 w 7565879"/>
                <a:gd name="connsiteY32" fmla="*/ 742900 h 1223572"/>
                <a:gd name="connsiteX33" fmla="*/ 3887145 w 7565879"/>
                <a:gd name="connsiteY33" fmla="*/ 788771 h 1223572"/>
                <a:gd name="connsiteX34" fmla="*/ 4124807 w 7565879"/>
                <a:gd name="connsiteY34" fmla="*/ 793789 h 1223572"/>
                <a:gd name="connsiteX35" fmla="*/ 4128154 w 7565879"/>
                <a:gd name="connsiteY35" fmla="*/ 882664 h 1223572"/>
                <a:gd name="connsiteX36" fmla="*/ 4187987 w 7565879"/>
                <a:gd name="connsiteY36" fmla="*/ 882306 h 1223572"/>
                <a:gd name="connsiteX37" fmla="*/ 4190915 w 7565879"/>
                <a:gd name="connsiteY37" fmla="*/ 938928 h 1223572"/>
                <a:gd name="connsiteX38" fmla="*/ 4554938 w 7565879"/>
                <a:gd name="connsiteY38" fmla="*/ 940002 h 1223572"/>
                <a:gd name="connsiteX39" fmla="*/ 4556611 w 7565879"/>
                <a:gd name="connsiteY39" fmla="*/ 990175 h 1223572"/>
                <a:gd name="connsiteX40" fmla="*/ 5026911 w 7565879"/>
                <a:gd name="connsiteY40" fmla="*/ 992683 h 1223572"/>
                <a:gd name="connsiteX41" fmla="*/ 5028584 w 7565879"/>
                <a:gd name="connsiteY41" fmla="*/ 1056474 h 1223572"/>
                <a:gd name="connsiteX42" fmla="*/ 5267919 w 7565879"/>
                <a:gd name="connsiteY42" fmla="*/ 1060416 h 1223572"/>
                <a:gd name="connsiteX43" fmla="*/ 5266663 w 7565879"/>
                <a:gd name="connsiteY43" fmla="*/ 1113454 h 1223572"/>
                <a:gd name="connsiteX44" fmla="*/ 6329440 w 7565879"/>
                <a:gd name="connsiteY44" fmla="*/ 1117397 h 1223572"/>
                <a:gd name="connsiteX45" fmla="*/ 6336970 w 7565879"/>
                <a:gd name="connsiteY45" fmla="*/ 1215948 h 1223572"/>
                <a:gd name="connsiteX46" fmla="*/ 6703504 w 7565879"/>
                <a:gd name="connsiteY46" fmla="*/ 1219889 h 1223572"/>
                <a:gd name="connsiteX47" fmla="*/ 7420669 w 7565879"/>
                <a:gd name="connsiteY47" fmla="*/ 1211648 h 1223572"/>
                <a:gd name="connsiteX48" fmla="*/ 5695958 w 7565879"/>
                <a:gd name="connsiteY48" fmla="*/ 1096252 h 1223572"/>
                <a:gd name="connsiteX49" fmla="*/ 7565879 w 7565879"/>
                <a:gd name="connsiteY49" fmla="*/ 1093376 h 1223572"/>
                <a:gd name="connsiteX0" fmla="*/ 0 w 7560858"/>
                <a:gd name="connsiteY0" fmla="*/ 1321 h 1223572"/>
                <a:gd name="connsiteX1" fmla="*/ 118634 w 7560858"/>
                <a:gd name="connsiteY1" fmla="*/ 0 h 1223572"/>
                <a:gd name="connsiteX2" fmla="*/ 117970 w 7560858"/>
                <a:gd name="connsiteY2" fmla="*/ 30676 h 1223572"/>
                <a:gd name="connsiteX3" fmla="*/ 177040 w 7560858"/>
                <a:gd name="connsiteY3" fmla="*/ 31801 h 1223572"/>
                <a:gd name="connsiteX4" fmla="*/ 177557 w 7560858"/>
                <a:gd name="connsiteY4" fmla="*/ 62426 h 1223572"/>
                <a:gd name="connsiteX5" fmla="*/ 197973 w 7560858"/>
                <a:gd name="connsiteY5" fmla="*/ 63073 h 1223572"/>
                <a:gd name="connsiteX6" fmla="*/ 198378 w 7560858"/>
                <a:gd name="connsiteY6" fmla="*/ 145259 h 1223572"/>
                <a:gd name="connsiteX7" fmla="*/ 255715 w 7560858"/>
                <a:gd name="connsiteY7" fmla="*/ 145856 h 1223572"/>
                <a:gd name="connsiteX8" fmla="*/ 290861 w 7560858"/>
                <a:gd name="connsiteY8" fmla="*/ 144781 h 1223572"/>
                <a:gd name="connsiteX9" fmla="*/ 292116 w 7560858"/>
                <a:gd name="connsiteY9" fmla="*/ 183485 h 1223572"/>
                <a:gd name="connsiteX10" fmla="*/ 799236 w 7560858"/>
                <a:gd name="connsiteY10" fmla="*/ 182411 h 1223572"/>
                <a:gd name="connsiteX11" fmla="*/ 799236 w 7560858"/>
                <a:gd name="connsiteY11" fmla="*/ 263043 h 1223572"/>
                <a:gd name="connsiteX12" fmla="*/ 1185854 w 7560858"/>
                <a:gd name="connsiteY12" fmla="*/ 267343 h 1223572"/>
                <a:gd name="connsiteX13" fmla="*/ 1188363 w 7560858"/>
                <a:gd name="connsiteY13" fmla="*/ 308197 h 1223572"/>
                <a:gd name="connsiteX14" fmla="*/ 1301335 w 7560858"/>
                <a:gd name="connsiteY14" fmla="*/ 309272 h 1223572"/>
                <a:gd name="connsiteX15" fmla="*/ 1301335 w 7560858"/>
                <a:gd name="connsiteY15" fmla="*/ 350127 h 1223572"/>
                <a:gd name="connsiteX16" fmla="*/ 1484601 w 7560858"/>
                <a:gd name="connsiteY16" fmla="*/ 353352 h 1223572"/>
                <a:gd name="connsiteX17" fmla="*/ 1488368 w 7560858"/>
                <a:gd name="connsiteY17" fmla="*/ 431835 h 1223572"/>
                <a:gd name="connsiteX18" fmla="*/ 1856155 w 7560858"/>
                <a:gd name="connsiteY18" fmla="*/ 437211 h 1223572"/>
                <a:gd name="connsiteX19" fmla="*/ 1856154 w 7560858"/>
                <a:gd name="connsiteY19" fmla="*/ 473765 h 1223572"/>
                <a:gd name="connsiteX20" fmla="*/ 2036493 w 7560858"/>
                <a:gd name="connsiteY20" fmla="*/ 474481 h 1223572"/>
                <a:gd name="connsiteX21" fmla="*/ 2036911 w 7560858"/>
                <a:gd name="connsiteY21" fmla="*/ 518919 h 1223572"/>
                <a:gd name="connsiteX22" fmla="*/ 2177498 w 7560858"/>
                <a:gd name="connsiteY22" fmla="*/ 521069 h 1223572"/>
                <a:gd name="connsiteX23" fmla="*/ 2177080 w 7560858"/>
                <a:gd name="connsiteY23" fmla="*/ 561565 h 1223572"/>
                <a:gd name="connsiteX24" fmla="*/ 2532315 w 7560858"/>
                <a:gd name="connsiteY24" fmla="*/ 563358 h 1223572"/>
                <a:gd name="connsiteX25" fmla="*/ 2534406 w 7560858"/>
                <a:gd name="connsiteY25" fmla="*/ 601703 h 1223572"/>
                <a:gd name="connsiteX26" fmla="*/ 3519776 w 7560858"/>
                <a:gd name="connsiteY26" fmla="*/ 603852 h 1223572"/>
                <a:gd name="connsiteX27" fmla="*/ 3520196 w 7560858"/>
                <a:gd name="connsiteY27" fmla="*/ 649007 h 1223572"/>
                <a:gd name="connsiteX28" fmla="*/ 3614339 w 7560858"/>
                <a:gd name="connsiteY28" fmla="*/ 648648 h 1223572"/>
                <a:gd name="connsiteX29" fmla="*/ 3614758 w 7560858"/>
                <a:gd name="connsiteY29" fmla="*/ 694879 h 1223572"/>
                <a:gd name="connsiteX30" fmla="*/ 3771245 w 7560858"/>
                <a:gd name="connsiteY30" fmla="*/ 699179 h 1223572"/>
                <a:gd name="connsiteX31" fmla="*/ 3771663 w 7560858"/>
                <a:gd name="connsiteY31" fmla="*/ 743617 h 1223572"/>
                <a:gd name="connsiteX32" fmla="*/ 3887146 w 7560858"/>
                <a:gd name="connsiteY32" fmla="*/ 742900 h 1223572"/>
                <a:gd name="connsiteX33" fmla="*/ 3887145 w 7560858"/>
                <a:gd name="connsiteY33" fmla="*/ 788771 h 1223572"/>
                <a:gd name="connsiteX34" fmla="*/ 4124807 w 7560858"/>
                <a:gd name="connsiteY34" fmla="*/ 793789 h 1223572"/>
                <a:gd name="connsiteX35" fmla="*/ 4128154 w 7560858"/>
                <a:gd name="connsiteY35" fmla="*/ 882664 h 1223572"/>
                <a:gd name="connsiteX36" fmla="*/ 4187987 w 7560858"/>
                <a:gd name="connsiteY36" fmla="*/ 882306 h 1223572"/>
                <a:gd name="connsiteX37" fmla="*/ 4190915 w 7560858"/>
                <a:gd name="connsiteY37" fmla="*/ 938928 h 1223572"/>
                <a:gd name="connsiteX38" fmla="*/ 4554938 w 7560858"/>
                <a:gd name="connsiteY38" fmla="*/ 940002 h 1223572"/>
                <a:gd name="connsiteX39" fmla="*/ 4556611 w 7560858"/>
                <a:gd name="connsiteY39" fmla="*/ 990175 h 1223572"/>
                <a:gd name="connsiteX40" fmla="*/ 5026911 w 7560858"/>
                <a:gd name="connsiteY40" fmla="*/ 992683 h 1223572"/>
                <a:gd name="connsiteX41" fmla="*/ 5028584 w 7560858"/>
                <a:gd name="connsiteY41" fmla="*/ 1056474 h 1223572"/>
                <a:gd name="connsiteX42" fmla="*/ 5267919 w 7560858"/>
                <a:gd name="connsiteY42" fmla="*/ 1060416 h 1223572"/>
                <a:gd name="connsiteX43" fmla="*/ 5266663 w 7560858"/>
                <a:gd name="connsiteY43" fmla="*/ 1113454 h 1223572"/>
                <a:gd name="connsiteX44" fmla="*/ 6329440 w 7560858"/>
                <a:gd name="connsiteY44" fmla="*/ 1117397 h 1223572"/>
                <a:gd name="connsiteX45" fmla="*/ 6336970 w 7560858"/>
                <a:gd name="connsiteY45" fmla="*/ 1215948 h 1223572"/>
                <a:gd name="connsiteX46" fmla="*/ 6703504 w 7560858"/>
                <a:gd name="connsiteY46" fmla="*/ 1219889 h 1223572"/>
                <a:gd name="connsiteX47" fmla="*/ 7420669 w 7560858"/>
                <a:gd name="connsiteY47" fmla="*/ 1211648 h 1223572"/>
                <a:gd name="connsiteX48" fmla="*/ 5695958 w 7560858"/>
                <a:gd name="connsiteY48" fmla="*/ 1096252 h 1223572"/>
                <a:gd name="connsiteX49" fmla="*/ 7560858 w 7560858"/>
                <a:gd name="connsiteY49" fmla="*/ 1213788 h 1223572"/>
                <a:gd name="connsiteX0" fmla="*/ 0 w 7560858"/>
                <a:gd name="connsiteY0" fmla="*/ 1321 h 1227219"/>
                <a:gd name="connsiteX1" fmla="*/ 118634 w 7560858"/>
                <a:gd name="connsiteY1" fmla="*/ 0 h 1227219"/>
                <a:gd name="connsiteX2" fmla="*/ 117970 w 7560858"/>
                <a:gd name="connsiteY2" fmla="*/ 30676 h 1227219"/>
                <a:gd name="connsiteX3" fmla="*/ 177040 w 7560858"/>
                <a:gd name="connsiteY3" fmla="*/ 31801 h 1227219"/>
                <a:gd name="connsiteX4" fmla="*/ 177557 w 7560858"/>
                <a:gd name="connsiteY4" fmla="*/ 62426 h 1227219"/>
                <a:gd name="connsiteX5" fmla="*/ 197973 w 7560858"/>
                <a:gd name="connsiteY5" fmla="*/ 63073 h 1227219"/>
                <a:gd name="connsiteX6" fmla="*/ 198378 w 7560858"/>
                <a:gd name="connsiteY6" fmla="*/ 145259 h 1227219"/>
                <a:gd name="connsiteX7" fmla="*/ 255715 w 7560858"/>
                <a:gd name="connsiteY7" fmla="*/ 145856 h 1227219"/>
                <a:gd name="connsiteX8" fmla="*/ 290861 w 7560858"/>
                <a:gd name="connsiteY8" fmla="*/ 144781 h 1227219"/>
                <a:gd name="connsiteX9" fmla="*/ 292116 w 7560858"/>
                <a:gd name="connsiteY9" fmla="*/ 183485 h 1227219"/>
                <a:gd name="connsiteX10" fmla="*/ 799236 w 7560858"/>
                <a:gd name="connsiteY10" fmla="*/ 182411 h 1227219"/>
                <a:gd name="connsiteX11" fmla="*/ 799236 w 7560858"/>
                <a:gd name="connsiteY11" fmla="*/ 263043 h 1227219"/>
                <a:gd name="connsiteX12" fmla="*/ 1185854 w 7560858"/>
                <a:gd name="connsiteY12" fmla="*/ 267343 h 1227219"/>
                <a:gd name="connsiteX13" fmla="*/ 1188363 w 7560858"/>
                <a:gd name="connsiteY13" fmla="*/ 308197 h 1227219"/>
                <a:gd name="connsiteX14" fmla="*/ 1301335 w 7560858"/>
                <a:gd name="connsiteY14" fmla="*/ 309272 h 1227219"/>
                <a:gd name="connsiteX15" fmla="*/ 1301335 w 7560858"/>
                <a:gd name="connsiteY15" fmla="*/ 350127 h 1227219"/>
                <a:gd name="connsiteX16" fmla="*/ 1484601 w 7560858"/>
                <a:gd name="connsiteY16" fmla="*/ 353352 h 1227219"/>
                <a:gd name="connsiteX17" fmla="*/ 1488368 w 7560858"/>
                <a:gd name="connsiteY17" fmla="*/ 431835 h 1227219"/>
                <a:gd name="connsiteX18" fmla="*/ 1856155 w 7560858"/>
                <a:gd name="connsiteY18" fmla="*/ 437211 h 1227219"/>
                <a:gd name="connsiteX19" fmla="*/ 1856154 w 7560858"/>
                <a:gd name="connsiteY19" fmla="*/ 473765 h 1227219"/>
                <a:gd name="connsiteX20" fmla="*/ 2036493 w 7560858"/>
                <a:gd name="connsiteY20" fmla="*/ 474481 h 1227219"/>
                <a:gd name="connsiteX21" fmla="*/ 2036911 w 7560858"/>
                <a:gd name="connsiteY21" fmla="*/ 518919 h 1227219"/>
                <a:gd name="connsiteX22" fmla="*/ 2177498 w 7560858"/>
                <a:gd name="connsiteY22" fmla="*/ 521069 h 1227219"/>
                <a:gd name="connsiteX23" fmla="*/ 2177080 w 7560858"/>
                <a:gd name="connsiteY23" fmla="*/ 561565 h 1227219"/>
                <a:gd name="connsiteX24" fmla="*/ 2532315 w 7560858"/>
                <a:gd name="connsiteY24" fmla="*/ 563358 h 1227219"/>
                <a:gd name="connsiteX25" fmla="*/ 2534406 w 7560858"/>
                <a:gd name="connsiteY25" fmla="*/ 601703 h 1227219"/>
                <a:gd name="connsiteX26" fmla="*/ 3519776 w 7560858"/>
                <a:gd name="connsiteY26" fmla="*/ 603852 h 1227219"/>
                <a:gd name="connsiteX27" fmla="*/ 3520196 w 7560858"/>
                <a:gd name="connsiteY27" fmla="*/ 649007 h 1227219"/>
                <a:gd name="connsiteX28" fmla="*/ 3614339 w 7560858"/>
                <a:gd name="connsiteY28" fmla="*/ 648648 h 1227219"/>
                <a:gd name="connsiteX29" fmla="*/ 3614758 w 7560858"/>
                <a:gd name="connsiteY29" fmla="*/ 694879 h 1227219"/>
                <a:gd name="connsiteX30" fmla="*/ 3771245 w 7560858"/>
                <a:gd name="connsiteY30" fmla="*/ 699179 h 1227219"/>
                <a:gd name="connsiteX31" fmla="*/ 3771663 w 7560858"/>
                <a:gd name="connsiteY31" fmla="*/ 743617 h 1227219"/>
                <a:gd name="connsiteX32" fmla="*/ 3887146 w 7560858"/>
                <a:gd name="connsiteY32" fmla="*/ 742900 h 1227219"/>
                <a:gd name="connsiteX33" fmla="*/ 3887145 w 7560858"/>
                <a:gd name="connsiteY33" fmla="*/ 788771 h 1227219"/>
                <a:gd name="connsiteX34" fmla="*/ 4124807 w 7560858"/>
                <a:gd name="connsiteY34" fmla="*/ 793789 h 1227219"/>
                <a:gd name="connsiteX35" fmla="*/ 4128154 w 7560858"/>
                <a:gd name="connsiteY35" fmla="*/ 882664 h 1227219"/>
                <a:gd name="connsiteX36" fmla="*/ 4187987 w 7560858"/>
                <a:gd name="connsiteY36" fmla="*/ 882306 h 1227219"/>
                <a:gd name="connsiteX37" fmla="*/ 4190915 w 7560858"/>
                <a:gd name="connsiteY37" fmla="*/ 938928 h 1227219"/>
                <a:gd name="connsiteX38" fmla="*/ 4554938 w 7560858"/>
                <a:gd name="connsiteY38" fmla="*/ 940002 h 1227219"/>
                <a:gd name="connsiteX39" fmla="*/ 4556611 w 7560858"/>
                <a:gd name="connsiteY39" fmla="*/ 990175 h 1227219"/>
                <a:gd name="connsiteX40" fmla="*/ 5026911 w 7560858"/>
                <a:gd name="connsiteY40" fmla="*/ 992683 h 1227219"/>
                <a:gd name="connsiteX41" fmla="*/ 5028584 w 7560858"/>
                <a:gd name="connsiteY41" fmla="*/ 1056474 h 1227219"/>
                <a:gd name="connsiteX42" fmla="*/ 5267919 w 7560858"/>
                <a:gd name="connsiteY42" fmla="*/ 1060416 h 1227219"/>
                <a:gd name="connsiteX43" fmla="*/ 5266663 w 7560858"/>
                <a:gd name="connsiteY43" fmla="*/ 1113454 h 1227219"/>
                <a:gd name="connsiteX44" fmla="*/ 6329440 w 7560858"/>
                <a:gd name="connsiteY44" fmla="*/ 1117397 h 1227219"/>
                <a:gd name="connsiteX45" fmla="*/ 6336970 w 7560858"/>
                <a:gd name="connsiteY45" fmla="*/ 1215948 h 1227219"/>
                <a:gd name="connsiteX46" fmla="*/ 7420669 w 7560858"/>
                <a:gd name="connsiteY46" fmla="*/ 1211648 h 1227219"/>
                <a:gd name="connsiteX47" fmla="*/ 5695958 w 7560858"/>
                <a:gd name="connsiteY47" fmla="*/ 1096252 h 1227219"/>
                <a:gd name="connsiteX48" fmla="*/ 7560858 w 7560858"/>
                <a:gd name="connsiteY48" fmla="*/ 1213788 h 1227219"/>
                <a:gd name="connsiteX0" fmla="*/ 0 w 7560858"/>
                <a:gd name="connsiteY0" fmla="*/ 1321 h 1215948"/>
                <a:gd name="connsiteX1" fmla="*/ 118634 w 7560858"/>
                <a:gd name="connsiteY1" fmla="*/ 0 h 1215948"/>
                <a:gd name="connsiteX2" fmla="*/ 117970 w 7560858"/>
                <a:gd name="connsiteY2" fmla="*/ 30676 h 1215948"/>
                <a:gd name="connsiteX3" fmla="*/ 177040 w 7560858"/>
                <a:gd name="connsiteY3" fmla="*/ 31801 h 1215948"/>
                <a:gd name="connsiteX4" fmla="*/ 177557 w 7560858"/>
                <a:gd name="connsiteY4" fmla="*/ 62426 h 1215948"/>
                <a:gd name="connsiteX5" fmla="*/ 197973 w 7560858"/>
                <a:gd name="connsiteY5" fmla="*/ 63073 h 1215948"/>
                <a:gd name="connsiteX6" fmla="*/ 198378 w 7560858"/>
                <a:gd name="connsiteY6" fmla="*/ 145259 h 1215948"/>
                <a:gd name="connsiteX7" fmla="*/ 255715 w 7560858"/>
                <a:gd name="connsiteY7" fmla="*/ 145856 h 1215948"/>
                <a:gd name="connsiteX8" fmla="*/ 290861 w 7560858"/>
                <a:gd name="connsiteY8" fmla="*/ 144781 h 1215948"/>
                <a:gd name="connsiteX9" fmla="*/ 292116 w 7560858"/>
                <a:gd name="connsiteY9" fmla="*/ 183485 h 1215948"/>
                <a:gd name="connsiteX10" fmla="*/ 799236 w 7560858"/>
                <a:gd name="connsiteY10" fmla="*/ 182411 h 1215948"/>
                <a:gd name="connsiteX11" fmla="*/ 799236 w 7560858"/>
                <a:gd name="connsiteY11" fmla="*/ 263043 h 1215948"/>
                <a:gd name="connsiteX12" fmla="*/ 1185854 w 7560858"/>
                <a:gd name="connsiteY12" fmla="*/ 267343 h 1215948"/>
                <a:gd name="connsiteX13" fmla="*/ 1188363 w 7560858"/>
                <a:gd name="connsiteY13" fmla="*/ 308197 h 1215948"/>
                <a:gd name="connsiteX14" fmla="*/ 1301335 w 7560858"/>
                <a:gd name="connsiteY14" fmla="*/ 309272 h 1215948"/>
                <a:gd name="connsiteX15" fmla="*/ 1301335 w 7560858"/>
                <a:gd name="connsiteY15" fmla="*/ 350127 h 1215948"/>
                <a:gd name="connsiteX16" fmla="*/ 1484601 w 7560858"/>
                <a:gd name="connsiteY16" fmla="*/ 353352 h 1215948"/>
                <a:gd name="connsiteX17" fmla="*/ 1488368 w 7560858"/>
                <a:gd name="connsiteY17" fmla="*/ 431835 h 1215948"/>
                <a:gd name="connsiteX18" fmla="*/ 1856155 w 7560858"/>
                <a:gd name="connsiteY18" fmla="*/ 437211 h 1215948"/>
                <a:gd name="connsiteX19" fmla="*/ 1856154 w 7560858"/>
                <a:gd name="connsiteY19" fmla="*/ 473765 h 1215948"/>
                <a:gd name="connsiteX20" fmla="*/ 2036493 w 7560858"/>
                <a:gd name="connsiteY20" fmla="*/ 474481 h 1215948"/>
                <a:gd name="connsiteX21" fmla="*/ 2036911 w 7560858"/>
                <a:gd name="connsiteY21" fmla="*/ 518919 h 1215948"/>
                <a:gd name="connsiteX22" fmla="*/ 2177498 w 7560858"/>
                <a:gd name="connsiteY22" fmla="*/ 521069 h 1215948"/>
                <a:gd name="connsiteX23" fmla="*/ 2177080 w 7560858"/>
                <a:gd name="connsiteY23" fmla="*/ 561565 h 1215948"/>
                <a:gd name="connsiteX24" fmla="*/ 2532315 w 7560858"/>
                <a:gd name="connsiteY24" fmla="*/ 563358 h 1215948"/>
                <a:gd name="connsiteX25" fmla="*/ 2534406 w 7560858"/>
                <a:gd name="connsiteY25" fmla="*/ 601703 h 1215948"/>
                <a:gd name="connsiteX26" fmla="*/ 3519776 w 7560858"/>
                <a:gd name="connsiteY26" fmla="*/ 603852 h 1215948"/>
                <a:gd name="connsiteX27" fmla="*/ 3520196 w 7560858"/>
                <a:gd name="connsiteY27" fmla="*/ 649007 h 1215948"/>
                <a:gd name="connsiteX28" fmla="*/ 3614339 w 7560858"/>
                <a:gd name="connsiteY28" fmla="*/ 648648 h 1215948"/>
                <a:gd name="connsiteX29" fmla="*/ 3614758 w 7560858"/>
                <a:gd name="connsiteY29" fmla="*/ 694879 h 1215948"/>
                <a:gd name="connsiteX30" fmla="*/ 3771245 w 7560858"/>
                <a:gd name="connsiteY30" fmla="*/ 699179 h 1215948"/>
                <a:gd name="connsiteX31" fmla="*/ 3771663 w 7560858"/>
                <a:gd name="connsiteY31" fmla="*/ 743617 h 1215948"/>
                <a:gd name="connsiteX32" fmla="*/ 3887146 w 7560858"/>
                <a:gd name="connsiteY32" fmla="*/ 742900 h 1215948"/>
                <a:gd name="connsiteX33" fmla="*/ 3887145 w 7560858"/>
                <a:gd name="connsiteY33" fmla="*/ 788771 h 1215948"/>
                <a:gd name="connsiteX34" fmla="*/ 4124807 w 7560858"/>
                <a:gd name="connsiteY34" fmla="*/ 793789 h 1215948"/>
                <a:gd name="connsiteX35" fmla="*/ 4128154 w 7560858"/>
                <a:gd name="connsiteY35" fmla="*/ 882664 h 1215948"/>
                <a:gd name="connsiteX36" fmla="*/ 4187987 w 7560858"/>
                <a:gd name="connsiteY36" fmla="*/ 882306 h 1215948"/>
                <a:gd name="connsiteX37" fmla="*/ 4190915 w 7560858"/>
                <a:gd name="connsiteY37" fmla="*/ 938928 h 1215948"/>
                <a:gd name="connsiteX38" fmla="*/ 4554938 w 7560858"/>
                <a:gd name="connsiteY38" fmla="*/ 940002 h 1215948"/>
                <a:gd name="connsiteX39" fmla="*/ 4556611 w 7560858"/>
                <a:gd name="connsiteY39" fmla="*/ 990175 h 1215948"/>
                <a:gd name="connsiteX40" fmla="*/ 5026911 w 7560858"/>
                <a:gd name="connsiteY40" fmla="*/ 992683 h 1215948"/>
                <a:gd name="connsiteX41" fmla="*/ 5028584 w 7560858"/>
                <a:gd name="connsiteY41" fmla="*/ 1056474 h 1215948"/>
                <a:gd name="connsiteX42" fmla="*/ 5267919 w 7560858"/>
                <a:gd name="connsiteY42" fmla="*/ 1060416 h 1215948"/>
                <a:gd name="connsiteX43" fmla="*/ 5266663 w 7560858"/>
                <a:gd name="connsiteY43" fmla="*/ 1113454 h 1215948"/>
                <a:gd name="connsiteX44" fmla="*/ 6329440 w 7560858"/>
                <a:gd name="connsiteY44" fmla="*/ 1117397 h 1215948"/>
                <a:gd name="connsiteX45" fmla="*/ 6336970 w 7560858"/>
                <a:gd name="connsiteY45" fmla="*/ 1215948 h 1215948"/>
                <a:gd name="connsiteX46" fmla="*/ 5695958 w 7560858"/>
                <a:gd name="connsiteY46" fmla="*/ 1096252 h 1215948"/>
                <a:gd name="connsiteX47" fmla="*/ 7560858 w 7560858"/>
                <a:gd name="connsiteY47" fmla="*/ 1213788 h 1215948"/>
                <a:gd name="connsiteX0" fmla="*/ 0 w 7560858"/>
                <a:gd name="connsiteY0" fmla="*/ 1321 h 1222656"/>
                <a:gd name="connsiteX1" fmla="*/ 118634 w 7560858"/>
                <a:gd name="connsiteY1" fmla="*/ 0 h 1222656"/>
                <a:gd name="connsiteX2" fmla="*/ 117970 w 7560858"/>
                <a:gd name="connsiteY2" fmla="*/ 30676 h 1222656"/>
                <a:gd name="connsiteX3" fmla="*/ 177040 w 7560858"/>
                <a:gd name="connsiteY3" fmla="*/ 31801 h 1222656"/>
                <a:gd name="connsiteX4" fmla="*/ 177557 w 7560858"/>
                <a:gd name="connsiteY4" fmla="*/ 62426 h 1222656"/>
                <a:gd name="connsiteX5" fmla="*/ 197973 w 7560858"/>
                <a:gd name="connsiteY5" fmla="*/ 63073 h 1222656"/>
                <a:gd name="connsiteX6" fmla="*/ 198378 w 7560858"/>
                <a:gd name="connsiteY6" fmla="*/ 145259 h 1222656"/>
                <a:gd name="connsiteX7" fmla="*/ 255715 w 7560858"/>
                <a:gd name="connsiteY7" fmla="*/ 145856 h 1222656"/>
                <a:gd name="connsiteX8" fmla="*/ 290861 w 7560858"/>
                <a:gd name="connsiteY8" fmla="*/ 144781 h 1222656"/>
                <a:gd name="connsiteX9" fmla="*/ 292116 w 7560858"/>
                <a:gd name="connsiteY9" fmla="*/ 183485 h 1222656"/>
                <a:gd name="connsiteX10" fmla="*/ 799236 w 7560858"/>
                <a:gd name="connsiteY10" fmla="*/ 182411 h 1222656"/>
                <a:gd name="connsiteX11" fmla="*/ 799236 w 7560858"/>
                <a:gd name="connsiteY11" fmla="*/ 263043 h 1222656"/>
                <a:gd name="connsiteX12" fmla="*/ 1185854 w 7560858"/>
                <a:gd name="connsiteY12" fmla="*/ 267343 h 1222656"/>
                <a:gd name="connsiteX13" fmla="*/ 1188363 w 7560858"/>
                <a:gd name="connsiteY13" fmla="*/ 308197 h 1222656"/>
                <a:gd name="connsiteX14" fmla="*/ 1301335 w 7560858"/>
                <a:gd name="connsiteY14" fmla="*/ 309272 h 1222656"/>
                <a:gd name="connsiteX15" fmla="*/ 1301335 w 7560858"/>
                <a:gd name="connsiteY15" fmla="*/ 350127 h 1222656"/>
                <a:gd name="connsiteX16" fmla="*/ 1484601 w 7560858"/>
                <a:gd name="connsiteY16" fmla="*/ 353352 h 1222656"/>
                <a:gd name="connsiteX17" fmla="*/ 1488368 w 7560858"/>
                <a:gd name="connsiteY17" fmla="*/ 431835 h 1222656"/>
                <a:gd name="connsiteX18" fmla="*/ 1856155 w 7560858"/>
                <a:gd name="connsiteY18" fmla="*/ 437211 h 1222656"/>
                <a:gd name="connsiteX19" fmla="*/ 1856154 w 7560858"/>
                <a:gd name="connsiteY19" fmla="*/ 473765 h 1222656"/>
                <a:gd name="connsiteX20" fmla="*/ 2036493 w 7560858"/>
                <a:gd name="connsiteY20" fmla="*/ 474481 h 1222656"/>
                <a:gd name="connsiteX21" fmla="*/ 2036911 w 7560858"/>
                <a:gd name="connsiteY21" fmla="*/ 518919 h 1222656"/>
                <a:gd name="connsiteX22" fmla="*/ 2177498 w 7560858"/>
                <a:gd name="connsiteY22" fmla="*/ 521069 h 1222656"/>
                <a:gd name="connsiteX23" fmla="*/ 2177080 w 7560858"/>
                <a:gd name="connsiteY23" fmla="*/ 561565 h 1222656"/>
                <a:gd name="connsiteX24" fmla="*/ 2532315 w 7560858"/>
                <a:gd name="connsiteY24" fmla="*/ 563358 h 1222656"/>
                <a:gd name="connsiteX25" fmla="*/ 2534406 w 7560858"/>
                <a:gd name="connsiteY25" fmla="*/ 601703 h 1222656"/>
                <a:gd name="connsiteX26" fmla="*/ 3519776 w 7560858"/>
                <a:gd name="connsiteY26" fmla="*/ 603852 h 1222656"/>
                <a:gd name="connsiteX27" fmla="*/ 3520196 w 7560858"/>
                <a:gd name="connsiteY27" fmla="*/ 649007 h 1222656"/>
                <a:gd name="connsiteX28" fmla="*/ 3614339 w 7560858"/>
                <a:gd name="connsiteY28" fmla="*/ 648648 h 1222656"/>
                <a:gd name="connsiteX29" fmla="*/ 3614758 w 7560858"/>
                <a:gd name="connsiteY29" fmla="*/ 694879 h 1222656"/>
                <a:gd name="connsiteX30" fmla="*/ 3771245 w 7560858"/>
                <a:gd name="connsiteY30" fmla="*/ 699179 h 1222656"/>
                <a:gd name="connsiteX31" fmla="*/ 3771663 w 7560858"/>
                <a:gd name="connsiteY31" fmla="*/ 743617 h 1222656"/>
                <a:gd name="connsiteX32" fmla="*/ 3887146 w 7560858"/>
                <a:gd name="connsiteY32" fmla="*/ 742900 h 1222656"/>
                <a:gd name="connsiteX33" fmla="*/ 3887145 w 7560858"/>
                <a:gd name="connsiteY33" fmla="*/ 788771 h 1222656"/>
                <a:gd name="connsiteX34" fmla="*/ 4124807 w 7560858"/>
                <a:gd name="connsiteY34" fmla="*/ 793789 h 1222656"/>
                <a:gd name="connsiteX35" fmla="*/ 4128154 w 7560858"/>
                <a:gd name="connsiteY35" fmla="*/ 882664 h 1222656"/>
                <a:gd name="connsiteX36" fmla="*/ 4187987 w 7560858"/>
                <a:gd name="connsiteY36" fmla="*/ 882306 h 1222656"/>
                <a:gd name="connsiteX37" fmla="*/ 4190915 w 7560858"/>
                <a:gd name="connsiteY37" fmla="*/ 938928 h 1222656"/>
                <a:gd name="connsiteX38" fmla="*/ 4554938 w 7560858"/>
                <a:gd name="connsiteY38" fmla="*/ 940002 h 1222656"/>
                <a:gd name="connsiteX39" fmla="*/ 4556611 w 7560858"/>
                <a:gd name="connsiteY39" fmla="*/ 990175 h 1222656"/>
                <a:gd name="connsiteX40" fmla="*/ 5026911 w 7560858"/>
                <a:gd name="connsiteY40" fmla="*/ 992683 h 1222656"/>
                <a:gd name="connsiteX41" fmla="*/ 5028584 w 7560858"/>
                <a:gd name="connsiteY41" fmla="*/ 1056474 h 1222656"/>
                <a:gd name="connsiteX42" fmla="*/ 5267919 w 7560858"/>
                <a:gd name="connsiteY42" fmla="*/ 1060416 h 1222656"/>
                <a:gd name="connsiteX43" fmla="*/ 5266663 w 7560858"/>
                <a:gd name="connsiteY43" fmla="*/ 1113454 h 1222656"/>
                <a:gd name="connsiteX44" fmla="*/ 6329440 w 7560858"/>
                <a:gd name="connsiteY44" fmla="*/ 1117397 h 1222656"/>
                <a:gd name="connsiteX45" fmla="*/ 6336970 w 7560858"/>
                <a:gd name="connsiteY45" fmla="*/ 1215948 h 1222656"/>
                <a:gd name="connsiteX46" fmla="*/ 7560858 w 7560858"/>
                <a:gd name="connsiteY46" fmla="*/ 1213788 h 1222656"/>
                <a:gd name="connsiteX0" fmla="*/ 0 w 7560858"/>
                <a:gd name="connsiteY0" fmla="*/ 1321 h 1215948"/>
                <a:gd name="connsiteX1" fmla="*/ 118634 w 7560858"/>
                <a:gd name="connsiteY1" fmla="*/ 0 h 1215948"/>
                <a:gd name="connsiteX2" fmla="*/ 117970 w 7560858"/>
                <a:gd name="connsiteY2" fmla="*/ 30676 h 1215948"/>
                <a:gd name="connsiteX3" fmla="*/ 177040 w 7560858"/>
                <a:gd name="connsiteY3" fmla="*/ 31801 h 1215948"/>
                <a:gd name="connsiteX4" fmla="*/ 177557 w 7560858"/>
                <a:gd name="connsiteY4" fmla="*/ 62426 h 1215948"/>
                <a:gd name="connsiteX5" fmla="*/ 197973 w 7560858"/>
                <a:gd name="connsiteY5" fmla="*/ 63073 h 1215948"/>
                <a:gd name="connsiteX6" fmla="*/ 198378 w 7560858"/>
                <a:gd name="connsiteY6" fmla="*/ 145259 h 1215948"/>
                <a:gd name="connsiteX7" fmla="*/ 255715 w 7560858"/>
                <a:gd name="connsiteY7" fmla="*/ 145856 h 1215948"/>
                <a:gd name="connsiteX8" fmla="*/ 290861 w 7560858"/>
                <a:gd name="connsiteY8" fmla="*/ 144781 h 1215948"/>
                <a:gd name="connsiteX9" fmla="*/ 292116 w 7560858"/>
                <a:gd name="connsiteY9" fmla="*/ 183485 h 1215948"/>
                <a:gd name="connsiteX10" fmla="*/ 799236 w 7560858"/>
                <a:gd name="connsiteY10" fmla="*/ 182411 h 1215948"/>
                <a:gd name="connsiteX11" fmla="*/ 799236 w 7560858"/>
                <a:gd name="connsiteY11" fmla="*/ 263043 h 1215948"/>
                <a:gd name="connsiteX12" fmla="*/ 1185854 w 7560858"/>
                <a:gd name="connsiteY12" fmla="*/ 267343 h 1215948"/>
                <a:gd name="connsiteX13" fmla="*/ 1188363 w 7560858"/>
                <a:gd name="connsiteY13" fmla="*/ 308197 h 1215948"/>
                <a:gd name="connsiteX14" fmla="*/ 1301335 w 7560858"/>
                <a:gd name="connsiteY14" fmla="*/ 309272 h 1215948"/>
                <a:gd name="connsiteX15" fmla="*/ 1301335 w 7560858"/>
                <a:gd name="connsiteY15" fmla="*/ 350127 h 1215948"/>
                <a:gd name="connsiteX16" fmla="*/ 1484601 w 7560858"/>
                <a:gd name="connsiteY16" fmla="*/ 353352 h 1215948"/>
                <a:gd name="connsiteX17" fmla="*/ 1488368 w 7560858"/>
                <a:gd name="connsiteY17" fmla="*/ 431835 h 1215948"/>
                <a:gd name="connsiteX18" fmla="*/ 1856155 w 7560858"/>
                <a:gd name="connsiteY18" fmla="*/ 437211 h 1215948"/>
                <a:gd name="connsiteX19" fmla="*/ 1856154 w 7560858"/>
                <a:gd name="connsiteY19" fmla="*/ 473765 h 1215948"/>
                <a:gd name="connsiteX20" fmla="*/ 2036493 w 7560858"/>
                <a:gd name="connsiteY20" fmla="*/ 474481 h 1215948"/>
                <a:gd name="connsiteX21" fmla="*/ 2036911 w 7560858"/>
                <a:gd name="connsiteY21" fmla="*/ 518919 h 1215948"/>
                <a:gd name="connsiteX22" fmla="*/ 2177498 w 7560858"/>
                <a:gd name="connsiteY22" fmla="*/ 521069 h 1215948"/>
                <a:gd name="connsiteX23" fmla="*/ 2177080 w 7560858"/>
                <a:gd name="connsiteY23" fmla="*/ 561565 h 1215948"/>
                <a:gd name="connsiteX24" fmla="*/ 2532315 w 7560858"/>
                <a:gd name="connsiteY24" fmla="*/ 563358 h 1215948"/>
                <a:gd name="connsiteX25" fmla="*/ 2534406 w 7560858"/>
                <a:gd name="connsiteY25" fmla="*/ 601703 h 1215948"/>
                <a:gd name="connsiteX26" fmla="*/ 3519776 w 7560858"/>
                <a:gd name="connsiteY26" fmla="*/ 603852 h 1215948"/>
                <a:gd name="connsiteX27" fmla="*/ 3520196 w 7560858"/>
                <a:gd name="connsiteY27" fmla="*/ 649007 h 1215948"/>
                <a:gd name="connsiteX28" fmla="*/ 3614339 w 7560858"/>
                <a:gd name="connsiteY28" fmla="*/ 648648 h 1215948"/>
                <a:gd name="connsiteX29" fmla="*/ 3614758 w 7560858"/>
                <a:gd name="connsiteY29" fmla="*/ 694879 h 1215948"/>
                <a:gd name="connsiteX30" fmla="*/ 3771245 w 7560858"/>
                <a:gd name="connsiteY30" fmla="*/ 699179 h 1215948"/>
                <a:gd name="connsiteX31" fmla="*/ 3771663 w 7560858"/>
                <a:gd name="connsiteY31" fmla="*/ 743617 h 1215948"/>
                <a:gd name="connsiteX32" fmla="*/ 3887146 w 7560858"/>
                <a:gd name="connsiteY32" fmla="*/ 742900 h 1215948"/>
                <a:gd name="connsiteX33" fmla="*/ 3887145 w 7560858"/>
                <a:gd name="connsiteY33" fmla="*/ 788771 h 1215948"/>
                <a:gd name="connsiteX34" fmla="*/ 4124807 w 7560858"/>
                <a:gd name="connsiteY34" fmla="*/ 793789 h 1215948"/>
                <a:gd name="connsiteX35" fmla="*/ 4128154 w 7560858"/>
                <a:gd name="connsiteY35" fmla="*/ 882664 h 1215948"/>
                <a:gd name="connsiteX36" fmla="*/ 4187987 w 7560858"/>
                <a:gd name="connsiteY36" fmla="*/ 882306 h 1215948"/>
                <a:gd name="connsiteX37" fmla="*/ 4190915 w 7560858"/>
                <a:gd name="connsiteY37" fmla="*/ 938928 h 1215948"/>
                <a:gd name="connsiteX38" fmla="*/ 4554938 w 7560858"/>
                <a:gd name="connsiteY38" fmla="*/ 940002 h 1215948"/>
                <a:gd name="connsiteX39" fmla="*/ 4556611 w 7560858"/>
                <a:gd name="connsiteY39" fmla="*/ 990175 h 1215948"/>
                <a:gd name="connsiteX40" fmla="*/ 5026911 w 7560858"/>
                <a:gd name="connsiteY40" fmla="*/ 992683 h 1215948"/>
                <a:gd name="connsiteX41" fmla="*/ 5028584 w 7560858"/>
                <a:gd name="connsiteY41" fmla="*/ 1056474 h 1215948"/>
                <a:gd name="connsiteX42" fmla="*/ 5267919 w 7560858"/>
                <a:gd name="connsiteY42" fmla="*/ 1060416 h 1215948"/>
                <a:gd name="connsiteX43" fmla="*/ 5266663 w 7560858"/>
                <a:gd name="connsiteY43" fmla="*/ 1113454 h 1215948"/>
                <a:gd name="connsiteX44" fmla="*/ 6329440 w 7560858"/>
                <a:gd name="connsiteY44" fmla="*/ 1117397 h 1215948"/>
                <a:gd name="connsiteX45" fmla="*/ 6336970 w 7560858"/>
                <a:gd name="connsiteY45" fmla="*/ 1215948 h 1215948"/>
                <a:gd name="connsiteX46" fmla="*/ 7560858 w 7560858"/>
                <a:gd name="connsiteY46" fmla="*/ 1213788 h 1215948"/>
                <a:gd name="connsiteX0" fmla="*/ 0 w 7560858"/>
                <a:gd name="connsiteY0" fmla="*/ 1321 h 1214515"/>
                <a:gd name="connsiteX1" fmla="*/ 118634 w 7560858"/>
                <a:gd name="connsiteY1" fmla="*/ 0 h 1214515"/>
                <a:gd name="connsiteX2" fmla="*/ 117970 w 7560858"/>
                <a:gd name="connsiteY2" fmla="*/ 30676 h 1214515"/>
                <a:gd name="connsiteX3" fmla="*/ 177040 w 7560858"/>
                <a:gd name="connsiteY3" fmla="*/ 31801 h 1214515"/>
                <a:gd name="connsiteX4" fmla="*/ 177557 w 7560858"/>
                <a:gd name="connsiteY4" fmla="*/ 62426 h 1214515"/>
                <a:gd name="connsiteX5" fmla="*/ 197973 w 7560858"/>
                <a:gd name="connsiteY5" fmla="*/ 63073 h 1214515"/>
                <a:gd name="connsiteX6" fmla="*/ 198378 w 7560858"/>
                <a:gd name="connsiteY6" fmla="*/ 145259 h 1214515"/>
                <a:gd name="connsiteX7" fmla="*/ 255715 w 7560858"/>
                <a:gd name="connsiteY7" fmla="*/ 145856 h 1214515"/>
                <a:gd name="connsiteX8" fmla="*/ 290861 w 7560858"/>
                <a:gd name="connsiteY8" fmla="*/ 144781 h 1214515"/>
                <a:gd name="connsiteX9" fmla="*/ 292116 w 7560858"/>
                <a:gd name="connsiteY9" fmla="*/ 183485 h 1214515"/>
                <a:gd name="connsiteX10" fmla="*/ 799236 w 7560858"/>
                <a:gd name="connsiteY10" fmla="*/ 182411 h 1214515"/>
                <a:gd name="connsiteX11" fmla="*/ 799236 w 7560858"/>
                <a:gd name="connsiteY11" fmla="*/ 263043 h 1214515"/>
                <a:gd name="connsiteX12" fmla="*/ 1185854 w 7560858"/>
                <a:gd name="connsiteY12" fmla="*/ 267343 h 1214515"/>
                <a:gd name="connsiteX13" fmla="*/ 1188363 w 7560858"/>
                <a:gd name="connsiteY13" fmla="*/ 308197 h 1214515"/>
                <a:gd name="connsiteX14" fmla="*/ 1301335 w 7560858"/>
                <a:gd name="connsiteY14" fmla="*/ 309272 h 1214515"/>
                <a:gd name="connsiteX15" fmla="*/ 1301335 w 7560858"/>
                <a:gd name="connsiteY15" fmla="*/ 350127 h 1214515"/>
                <a:gd name="connsiteX16" fmla="*/ 1484601 w 7560858"/>
                <a:gd name="connsiteY16" fmla="*/ 353352 h 1214515"/>
                <a:gd name="connsiteX17" fmla="*/ 1488368 w 7560858"/>
                <a:gd name="connsiteY17" fmla="*/ 431835 h 1214515"/>
                <a:gd name="connsiteX18" fmla="*/ 1856155 w 7560858"/>
                <a:gd name="connsiteY18" fmla="*/ 437211 h 1214515"/>
                <a:gd name="connsiteX19" fmla="*/ 1856154 w 7560858"/>
                <a:gd name="connsiteY19" fmla="*/ 473765 h 1214515"/>
                <a:gd name="connsiteX20" fmla="*/ 2036493 w 7560858"/>
                <a:gd name="connsiteY20" fmla="*/ 474481 h 1214515"/>
                <a:gd name="connsiteX21" fmla="*/ 2036911 w 7560858"/>
                <a:gd name="connsiteY21" fmla="*/ 518919 h 1214515"/>
                <a:gd name="connsiteX22" fmla="*/ 2177498 w 7560858"/>
                <a:gd name="connsiteY22" fmla="*/ 521069 h 1214515"/>
                <a:gd name="connsiteX23" fmla="*/ 2177080 w 7560858"/>
                <a:gd name="connsiteY23" fmla="*/ 561565 h 1214515"/>
                <a:gd name="connsiteX24" fmla="*/ 2532315 w 7560858"/>
                <a:gd name="connsiteY24" fmla="*/ 563358 h 1214515"/>
                <a:gd name="connsiteX25" fmla="*/ 2534406 w 7560858"/>
                <a:gd name="connsiteY25" fmla="*/ 601703 h 1214515"/>
                <a:gd name="connsiteX26" fmla="*/ 3519776 w 7560858"/>
                <a:gd name="connsiteY26" fmla="*/ 603852 h 1214515"/>
                <a:gd name="connsiteX27" fmla="*/ 3520196 w 7560858"/>
                <a:gd name="connsiteY27" fmla="*/ 649007 h 1214515"/>
                <a:gd name="connsiteX28" fmla="*/ 3614339 w 7560858"/>
                <a:gd name="connsiteY28" fmla="*/ 648648 h 1214515"/>
                <a:gd name="connsiteX29" fmla="*/ 3614758 w 7560858"/>
                <a:gd name="connsiteY29" fmla="*/ 694879 h 1214515"/>
                <a:gd name="connsiteX30" fmla="*/ 3771245 w 7560858"/>
                <a:gd name="connsiteY30" fmla="*/ 699179 h 1214515"/>
                <a:gd name="connsiteX31" fmla="*/ 3771663 w 7560858"/>
                <a:gd name="connsiteY31" fmla="*/ 743617 h 1214515"/>
                <a:gd name="connsiteX32" fmla="*/ 3887146 w 7560858"/>
                <a:gd name="connsiteY32" fmla="*/ 742900 h 1214515"/>
                <a:gd name="connsiteX33" fmla="*/ 3887145 w 7560858"/>
                <a:gd name="connsiteY33" fmla="*/ 788771 h 1214515"/>
                <a:gd name="connsiteX34" fmla="*/ 4124807 w 7560858"/>
                <a:gd name="connsiteY34" fmla="*/ 793789 h 1214515"/>
                <a:gd name="connsiteX35" fmla="*/ 4128154 w 7560858"/>
                <a:gd name="connsiteY35" fmla="*/ 882664 h 1214515"/>
                <a:gd name="connsiteX36" fmla="*/ 4187987 w 7560858"/>
                <a:gd name="connsiteY36" fmla="*/ 882306 h 1214515"/>
                <a:gd name="connsiteX37" fmla="*/ 4190915 w 7560858"/>
                <a:gd name="connsiteY37" fmla="*/ 938928 h 1214515"/>
                <a:gd name="connsiteX38" fmla="*/ 4554938 w 7560858"/>
                <a:gd name="connsiteY38" fmla="*/ 940002 h 1214515"/>
                <a:gd name="connsiteX39" fmla="*/ 4556611 w 7560858"/>
                <a:gd name="connsiteY39" fmla="*/ 990175 h 1214515"/>
                <a:gd name="connsiteX40" fmla="*/ 5026911 w 7560858"/>
                <a:gd name="connsiteY40" fmla="*/ 992683 h 1214515"/>
                <a:gd name="connsiteX41" fmla="*/ 5028584 w 7560858"/>
                <a:gd name="connsiteY41" fmla="*/ 1056474 h 1214515"/>
                <a:gd name="connsiteX42" fmla="*/ 5267919 w 7560858"/>
                <a:gd name="connsiteY42" fmla="*/ 1060416 h 1214515"/>
                <a:gd name="connsiteX43" fmla="*/ 5266663 w 7560858"/>
                <a:gd name="connsiteY43" fmla="*/ 1113454 h 1214515"/>
                <a:gd name="connsiteX44" fmla="*/ 6329440 w 7560858"/>
                <a:gd name="connsiteY44" fmla="*/ 1117397 h 1214515"/>
                <a:gd name="connsiteX45" fmla="*/ 6330276 w 7560858"/>
                <a:gd name="connsiteY45" fmla="*/ 1214515 h 1214515"/>
                <a:gd name="connsiteX46" fmla="*/ 7560858 w 7560858"/>
                <a:gd name="connsiteY46" fmla="*/ 1213788 h 1214515"/>
                <a:gd name="connsiteX0" fmla="*/ 0 w 7560858"/>
                <a:gd name="connsiteY0" fmla="*/ 1321 h 1214515"/>
                <a:gd name="connsiteX1" fmla="*/ 118634 w 7560858"/>
                <a:gd name="connsiteY1" fmla="*/ 0 h 1214515"/>
                <a:gd name="connsiteX2" fmla="*/ 117970 w 7560858"/>
                <a:gd name="connsiteY2" fmla="*/ 30676 h 1214515"/>
                <a:gd name="connsiteX3" fmla="*/ 177040 w 7560858"/>
                <a:gd name="connsiteY3" fmla="*/ 31801 h 1214515"/>
                <a:gd name="connsiteX4" fmla="*/ 177557 w 7560858"/>
                <a:gd name="connsiteY4" fmla="*/ 62426 h 1214515"/>
                <a:gd name="connsiteX5" fmla="*/ 197973 w 7560858"/>
                <a:gd name="connsiteY5" fmla="*/ 63073 h 1214515"/>
                <a:gd name="connsiteX6" fmla="*/ 198378 w 7560858"/>
                <a:gd name="connsiteY6" fmla="*/ 145259 h 1214515"/>
                <a:gd name="connsiteX7" fmla="*/ 255715 w 7560858"/>
                <a:gd name="connsiteY7" fmla="*/ 145856 h 1214515"/>
                <a:gd name="connsiteX8" fmla="*/ 290861 w 7560858"/>
                <a:gd name="connsiteY8" fmla="*/ 144781 h 1214515"/>
                <a:gd name="connsiteX9" fmla="*/ 292116 w 7560858"/>
                <a:gd name="connsiteY9" fmla="*/ 183485 h 1214515"/>
                <a:gd name="connsiteX10" fmla="*/ 799236 w 7560858"/>
                <a:gd name="connsiteY10" fmla="*/ 182411 h 1214515"/>
                <a:gd name="connsiteX11" fmla="*/ 799236 w 7560858"/>
                <a:gd name="connsiteY11" fmla="*/ 263043 h 1214515"/>
                <a:gd name="connsiteX12" fmla="*/ 1185854 w 7560858"/>
                <a:gd name="connsiteY12" fmla="*/ 267343 h 1214515"/>
                <a:gd name="connsiteX13" fmla="*/ 1188363 w 7560858"/>
                <a:gd name="connsiteY13" fmla="*/ 308197 h 1214515"/>
                <a:gd name="connsiteX14" fmla="*/ 1301335 w 7560858"/>
                <a:gd name="connsiteY14" fmla="*/ 309272 h 1214515"/>
                <a:gd name="connsiteX15" fmla="*/ 1301335 w 7560858"/>
                <a:gd name="connsiteY15" fmla="*/ 350127 h 1214515"/>
                <a:gd name="connsiteX16" fmla="*/ 1484601 w 7560858"/>
                <a:gd name="connsiteY16" fmla="*/ 353352 h 1214515"/>
                <a:gd name="connsiteX17" fmla="*/ 1488368 w 7560858"/>
                <a:gd name="connsiteY17" fmla="*/ 431835 h 1214515"/>
                <a:gd name="connsiteX18" fmla="*/ 1856155 w 7560858"/>
                <a:gd name="connsiteY18" fmla="*/ 437211 h 1214515"/>
                <a:gd name="connsiteX19" fmla="*/ 1856154 w 7560858"/>
                <a:gd name="connsiteY19" fmla="*/ 473765 h 1214515"/>
                <a:gd name="connsiteX20" fmla="*/ 2036493 w 7560858"/>
                <a:gd name="connsiteY20" fmla="*/ 474481 h 1214515"/>
                <a:gd name="connsiteX21" fmla="*/ 2036911 w 7560858"/>
                <a:gd name="connsiteY21" fmla="*/ 518919 h 1214515"/>
                <a:gd name="connsiteX22" fmla="*/ 2177498 w 7560858"/>
                <a:gd name="connsiteY22" fmla="*/ 521069 h 1214515"/>
                <a:gd name="connsiteX23" fmla="*/ 2177080 w 7560858"/>
                <a:gd name="connsiteY23" fmla="*/ 561565 h 1214515"/>
                <a:gd name="connsiteX24" fmla="*/ 2532315 w 7560858"/>
                <a:gd name="connsiteY24" fmla="*/ 563358 h 1214515"/>
                <a:gd name="connsiteX25" fmla="*/ 2534406 w 7560858"/>
                <a:gd name="connsiteY25" fmla="*/ 601703 h 1214515"/>
                <a:gd name="connsiteX26" fmla="*/ 3519776 w 7560858"/>
                <a:gd name="connsiteY26" fmla="*/ 603852 h 1214515"/>
                <a:gd name="connsiteX27" fmla="*/ 3520196 w 7560858"/>
                <a:gd name="connsiteY27" fmla="*/ 649007 h 1214515"/>
                <a:gd name="connsiteX28" fmla="*/ 3614339 w 7560858"/>
                <a:gd name="connsiteY28" fmla="*/ 648648 h 1214515"/>
                <a:gd name="connsiteX29" fmla="*/ 3614758 w 7560858"/>
                <a:gd name="connsiteY29" fmla="*/ 694879 h 1214515"/>
                <a:gd name="connsiteX30" fmla="*/ 3771245 w 7560858"/>
                <a:gd name="connsiteY30" fmla="*/ 699179 h 1214515"/>
                <a:gd name="connsiteX31" fmla="*/ 3771663 w 7560858"/>
                <a:gd name="connsiteY31" fmla="*/ 743617 h 1214515"/>
                <a:gd name="connsiteX32" fmla="*/ 3887146 w 7560858"/>
                <a:gd name="connsiteY32" fmla="*/ 742900 h 1214515"/>
                <a:gd name="connsiteX33" fmla="*/ 3887145 w 7560858"/>
                <a:gd name="connsiteY33" fmla="*/ 788771 h 1214515"/>
                <a:gd name="connsiteX34" fmla="*/ 4126690 w 7560858"/>
                <a:gd name="connsiteY34" fmla="*/ 788413 h 1214515"/>
                <a:gd name="connsiteX35" fmla="*/ 4128154 w 7560858"/>
                <a:gd name="connsiteY35" fmla="*/ 882664 h 1214515"/>
                <a:gd name="connsiteX36" fmla="*/ 4187987 w 7560858"/>
                <a:gd name="connsiteY36" fmla="*/ 882306 h 1214515"/>
                <a:gd name="connsiteX37" fmla="*/ 4190915 w 7560858"/>
                <a:gd name="connsiteY37" fmla="*/ 938928 h 1214515"/>
                <a:gd name="connsiteX38" fmla="*/ 4554938 w 7560858"/>
                <a:gd name="connsiteY38" fmla="*/ 940002 h 1214515"/>
                <a:gd name="connsiteX39" fmla="*/ 4556611 w 7560858"/>
                <a:gd name="connsiteY39" fmla="*/ 990175 h 1214515"/>
                <a:gd name="connsiteX40" fmla="*/ 5026911 w 7560858"/>
                <a:gd name="connsiteY40" fmla="*/ 992683 h 1214515"/>
                <a:gd name="connsiteX41" fmla="*/ 5028584 w 7560858"/>
                <a:gd name="connsiteY41" fmla="*/ 1056474 h 1214515"/>
                <a:gd name="connsiteX42" fmla="*/ 5267919 w 7560858"/>
                <a:gd name="connsiteY42" fmla="*/ 1060416 h 1214515"/>
                <a:gd name="connsiteX43" fmla="*/ 5266663 w 7560858"/>
                <a:gd name="connsiteY43" fmla="*/ 1113454 h 1214515"/>
                <a:gd name="connsiteX44" fmla="*/ 6329440 w 7560858"/>
                <a:gd name="connsiteY44" fmla="*/ 1117397 h 1214515"/>
                <a:gd name="connsiteX45" fmla="*/ 6330276 w 7560858"/>
                <a:gd name="connsiteY45" fmla="*/ 1214515 h 1214515"/>
                <a:gd name="connsiteX46" fmla="*/ 7560858 w 7560858"/>
                <a:gd name="connsiteY46" fmla="*/ 1213788 h 121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560858" h="1214515">
                  <a:moveTo>
                    <a:pt x="0" y="1321"/>
                  </a:moveTo>
                  <a:lnTo>
                    <a:pt x="118634" y="0"/>
                  </a:lnTo>
                  <a:cubicBezTo>
                    <a:pt x="118413" y="10225"/>
                    <a:pt x="118191" y="20451"/>
                    <a:pt x="117970" y="30676"/>
                  </a:cubicBezTo>
                  <a:lnTo>
                    <a:pt x="177040" y="31801"/>
                  </a:lnTo>
                  <a:cubicBezTo>
                    <a:pt x="177212" y="42009"/>
                    <a:pt x="177385" y="52218"/>
                    <a:pt x="177557" y="62426"/>
                  </a:cubicBezTo>
                  <a:lnTo>
                    <a:pt x="197973" y="63073"/>
                  </a:lnTo>
                  <a:cubicBezTo>
                    <a:pt x="198526" y="77925"/>
                    <a:pt x="197825" y="130407"/>
                    <a:pt x="198378" y="145259"/>
                  </a:cubicBezTo>
                  <a:lnTo>
                    <a:pt x="255715" y="145856"/>
                  </a:lnTo>
                  <a:lnTo>
                    <a:pt x="290861" y="144781"/>
                  </a:lnTo>
                  <a:cubicBezTo>
                    <a:pt x="291279" y="157682"/>
                    <a:pt x="291698" y="170584"/>
                    <a:pt x="292116" y="183485"/>
                  </a:cubicBezTo>
                  <a:lnTo>
                    <a:pt x="799236" y="182411"/>
                  </a:lnTo>
                  <a:lnTo>
                    <a:pt x="799236" y="263043"/>
                  </a:lnTo>
                  <a:lnTo>
                    <a:pt x="1185854" y="267343"/>
                  </a:lnTo>
                  <a:lnTo>
                    <a:pt x="1188363" y="308197"/>
                  </a:lnTo>
                  <a:lnTo>
                    <a:pt x="1301335" y="309272"/>
                  </a:lnTo>
                  <a:lnTo>
                    <a:pt x="1301335" y="350127"/>
                  </a:lnTo>
                  <a:lnTo>
                    <a:pt x="1484601" y="353352"/>
                  </a:lnTo>
                  <a:lnTo>
                    <a:pt x="1488368" y="431835"/>
                  </a:lnTo>
                  <a:lnTo>
                    <a:pt x="1856155" y="437211"/>
                  </a:lnTo>
                  <a:cubicBezTo>
                    <a:pt x="1856155" y="449396"/>
                    <a:pt x="1856154" y="461580"/>
                    <a:pt x="1856154" y="473765"/>
                  </a:cubicBezTo>
                  <a:lnTo>
                    <a:pt x="2036493" y="474481"/>
                  </a:lnTo>
                  <a:cubicBezTo>
                    <a:pt x="2036911" y="486666"/>
                    <a:pt x="2036493" y="506734"/>
                    <a:pt x="2036911" y="518919"/>
                  </a:cubicBezTo>
                  <a:lnTo>
                    <a:pt x="2177498" y="521069"/>
                  </a:lnTo>
                  <a:cubicBezTo>
                    <a:pt x="2177916" y="535046"/>
                    <a:pt x="2176662" y="547588"/>
                    <a:pt x="2177080" y="561565"/>
                  </a:cubicBezTo>
                  <a:lnTo>
                    <a:pt x="2532315" y="563358"/>
                  </a:lnTo>
                  <a:lnTo>
                    <a:pt x="2534406" y="601703"/>
                  </a:lnTo>
                  <a:lnTo>
                    <a:pt x="3519776" y="603852"/>
                  </a:lnTo>
                  <a:lnTo>
                    <a:pt x="3520196" y="649007"/>
                  </a:lnTo>
                  <a:lnTo>
                    <a:pt x="3614339" y="648648"/>
                  </a:lnTo>
                  <a:cubicBezTo>
                    <a:pt x="3614479" y="664058"/>
                    <a:pt x="3614618" y="679469"/>
                    <a:pt x="3614758" y="694879"/>
                  </a:cubicBezTo>
                  <a:lnTo>
                    <a:pt x="3771245" y="699179"/>
                  </a:lnTo>
                  <a:cubicBezTo>
                    <a:pt x="3771384" y="713992"/>
                    <a:pt x="3771524" y="728804"/>
                    <a:pt x="3771663" y="743617"/>
                  </a:cubicBezTo>
                  <a:lnTo>
                    <a:pt x="3887146" y="742900"/>
                  </a:lnTo>
                  <a:cubicBezTo>
                    <a:pt x="3887146" y="758190"/>
                    <a:pt x="3887145" y="773481"/>
                    <a:pt x="3887145" y="788771"/>
                  </a:cubicBezTo>
                  <a:lnTo>
                    <a:pt x="4126690" y="788413"/>
                  </a:lnTo>
                  <a:lnTo>
                    <a:pt x="4128154" y="882664"/>
                  </a:lnTo>
                  <a:lnTo>
                    <a:pt x="4187987" y="882306"/>
                  </a:lnTo>
                  <a:cubicBezTo>
                    <a:pt x="4187847" y="900224"/>
                    <a:pt x="4191055" y="921010"/>
                    <a:pt x="4190915" y="938928"/>
                  </a:cubicBezTo>
                  <a:lnTo>
                    <a:pt x="4554938" y="940002"/>
                  </a:lnTo>
                  <a:cubicBezTo>
                    <a:pt x="4555496" y="956726"/>
                    <a:pt x="4556053" y="973451"/>
                    <a:pt x="4556611" y="990175"/>
                  </a:cubicBezTo>
                  <a:lnTo>
                    <a:pt x="5026911" y="992683"/>
                  </a:lnTo>
                  <a:cubicBezTo>
                    <a:pt x="5027469" y="1013947"/>
                    <a:pt x="5028026" y="1035210"/>
                    <a:pt x="5028584" y="1056474"/>
                  </a:cubicBezTo>
                  <a:lnTo>
                    <a:pt x="5267919" y="1060416"/>
                  </a:lnTo>
                  <a:cubicBezTo>
                    <a:pt x="5267500" y="1078095"/>
                    <a:pt x="5267082" y="1095775"/>
                    <a:pt x="5266663" y="1113454"/>
                  </a:cubicBezTo>
                  <a:lnTo>
                    <a:pt x="6329440" y="1117397"/>
                  </a:lnTo>
                  <a:cubicBezTo>
                    <a:pt x="6329719" y="1149770"/>
                    <a:pt x="6329997" y="1182142"/>
                    <a:pt x="6330276" y="1214515"/>
                  </a:cubicBezTo>
                  <a:lnTo>
                    <a:pt x="7560858" y="1213788"/>
                  </a:lnTo>
                </a:path>
              </a:pathLst>
            </a:cu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dirty="0">
                <a:solidFill>
                  <a:prstClr val="white"/>
                </a:solidFill>
                <a:latin typeface="Calibri"/>
              </a:endParaRPr>
            </a:p>
          </p:txBody>
        </p:sp>
        <p:sp>
          <p:nvSpPr>
            <p:cNvPr id="44" name="Plus Sign 43">
              <a:extLst>
                <a:ext uri="{FF2B5EF4-FFF2-40B4-BE49-F238E27FC236}">
                  <a16:creationId xmlns:a16="http://schemas.microsoft.com/office/drawing/2014/main" id="{FFF28415-1214-F8C5-409C-44C368C9F9E2}"/>
                </a:ext>
              </a:extLst>
            </p:cNvPr>
            <p:cNvSpPr/>
            <p:nvPr/>
          </p:nvSpPr>
          <p:spPr>
            <a:xfrm>
              <a:off x="10403514" y="-429074"/>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45" name="Plus Sign 44">
              <a:extLst>
                <a:ext uri="{FF2B5EF4-FFF2-40B4-BE49-F238E27FC236}">
                  <a16:creationId xmlns:a16="http://schemas.microsoft.com/office/drawing/2014/main" id="{5793E007-4BF5-B8F0-9CE6-569435FC7709}"/>
                </a:ext>
              </a:extLst>
            </p:cNvPr>
            <p:cNvSpPr/>
            <p:nvPr/>
          </p:nvSpPr>
          <p:spPr>
            <a:xfrm>
              <a:off x="10493089" y="-432894"/>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46" name="Plus Sign 45">
              <a:extLst>
                <a:ext uri="{FF2B5EF4-FFF2-40B4-BE49-F238E27FC236}">
                  <a16:creationId xmlns:a16="http://schemas.microsoft.com/office/drawing/2014/main" id="{A5CCAECD-0B37-31A0-E99B-4BAC0FE19AA6}"/>
                </a:ext>
              </a:extLst>
            </p:cNvPr>
            <p:cNvSpPr/>
            <p:nvPr/>
          </p:nvSpPr>
          <p:spPr>
            <a:xfrm>
              <a:off x="10591395" y="-184735"/>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47" name="Plus Sign 46">
              <a:extLst>
                <a:ext uri="{FF2B5EF4-FFF2-40B4-BE49-F238E27FC236}">
                  <a16:creationId xmlns:a16="http://schemas.microsoft.com/office/drawing/2014/main" id="{24628C72-0602-10CF-36F0-2F59776FBB44}"/>
                </a:ext>
              </a:extLst>
            </p:cNvPr>
            <p:cNvSpPr/>
            <p:nvPr/>
          </p:nvSpPr>
          <p:spPr>
            <a:xfrm>
              <a:off x="10677177" y="-121005"/>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48" name="Plus Sign 47">
              <a:extLst>
                <a:ext uri="{FF2B5EF4-FFF2-40B4-BE49-F238E27FC236}">
                  <a16:creationId xmlns:a16="http://schemas.microsoft.com/office/drawing/2014/main" id="{F0BC2A6D-391A-3540-4642-85C90BDB2804}"/>
                </a:ext>
              </a:extLst>
            </p:cNvPr>
            <p:cNvSpPr/>
            <p:nvPr/>
          </p:nvSpPr>
          <p:spPr>
            <a:xfrm>
              <a:off x="10684570" y="-121005"/>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49" name="Plus Sign 48">
              <a:extLst>
                <a:ext uri="{FF2B5EF4-FFF2-40B4-BE49-F238E27FC236}">
                  <a16:creationId xmlns:a16="http://schemas.microsoft.com/office/drawing/2014/main" id="{EA821DF0-A372-7B3B-8C01-B373F5C46382}"/>
                </a:ext>
              </a:extLst>
            </p:cNvPr>
            <p:cNvSpPr/>
            <p:nvPr/>
          </p:nvSpPr>
          <p:spPr>
            <a:xfrm>
              <a:off x="10692115" y="-121005"/>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0" name="Plus Sign 49">
              <a:extLst>
                <a:ext uri="{FF2B5EF4-FFF2-40B4-BE49-F238E27FC236}">
                  <a16:creationId xmlns:a16="http://schemas.microsoft.com/office/drawing/2014/main" id="{949EA7A0-D212-E128-2DB2-1AF42F8E2D66}"/>
                </a:ext>
              </a:extLst>
            </p:cNvPr>
            <p:cNvSpPr/>
            <p:nvPr/>
          </p:nvSpPr>
          <p:spPr>
            <a:xfrm>
              <a:off x="10724893" y="-117910"/>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1" name="Plus Sign 50">
              <a:extLst>
                <a:ext uri="{FF2B5EF4-FFF2-40B4-BE49-F238E27FC236}">
                  <a16:creationId xmlns:a16="http://schemas.microsoft.com/office/drawing/2014/main" id="{06827061-D557-86D9-530B-0CE118F67707}"/>
                </a:ext>
              </a:extLst>
            </p:cNvPr>
            <p:cNvSpPr/>
            <p:nvPr/>
          </p:nvSpPr>
          <p:spPr>
            <a:xfrm>
              <a:off x="10826236" y="-117910"/>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2" name="Plus Sign 51">
              <a:extLst>
                <a:ext uri="{FF2B5EF4-FFF2-40B4-BE49-F238E27FC236}">
                  <a16:creationId xmlns:a16="http://schemas.microsoft.com/office/drawing/2014/main" id="{D4288CEC-06DD-2CC1-5DA3-6F827921F091}"/>
                </a:ext>
              </a:extLst>
            </p:cNvPr>
            <p:cNvSpPr/>
            <p:nvPr/>
          </p:nvSpPr>
          <p:spPr>
            <a:xfrm>
              <a:off x="10941171" y="-121005"/>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3" name="Plus Sign 52">
              <a:extLst>
                <a:ext uri="{FF2B5EF4-FFF2-40B4-BE49-F238E27FC236}">
                  <a16:creationId xmlns:a16="http://schemas.microsoft.com/office/drawing/2014/main" id="{8DCCCFCD-3BBA-3F87-BBD7-E862D44DC13D}"/>
                </a:ext>
              </a:extLst>
            </p:cNvPr>
            <p:cNvSpPr/>
            <p:nvPr/>
          </p:nvSpPr>
          <p:spPr>
            <a:xfrm>
              <a:off x="10853211" y="-122197"/>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4" name="Plus Sign 53">
              <a:extLst>
                <a:ext uri="{FF2B5EF4-FFF2-40B4-BE49-F238E27FC236}">
                  <a16:creationId xmlns:a16="http://schemas.microsoft.com/office/drawing/2014/main" id="{D23CC36D-C5E1-E817-45AC-BE2ACF09719B}"/>
                </a:ext>
              </a:extLst>
            </p:cNvPr>
            <p:cNvSpPr/>
            <p:nvPr/>
          </p:nvSpPr>
          <p:spPr>
            <a:xfrm>
              <a:off x="10896632" y="-121004"/>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5" name="Plus Sign 54">
              <a:extLst>
                <a:ext uri="{FF2B5EF4-FFF2-40B4-BE49-F238E27FC236}">
                  <a16:creationId xmlns:a16="http://schemas.microsoft.com/office/drawing/2014/main" id="{DC47F94D-37B7-878A-81B4-293F5975F1B7}"/>
                </a:ext>
              </a:extLst>
            </p:cNvPr>
            <p:cNvSpPr/>
            <p:nvPr/>
          </p:nvSpPr>
          <p:spPr>
            <a:xfrm>
              <a:off x="11982839" y="447995"/>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6" name="Plus Sign 55">
              <a:extLst>
                <a:ext uri="{FF2B5EF4-FFF2-40B4-BE49-F238E27FC236}">
                  <a16:creationId xmlns:a16="http://schemas.microsoft.com/office/drawing/2014/main" id="{CC381FB5-4434-F667-1232-E51DB5E9FFB2}"/>
                </a:ext>
              </a:extLst>
            </p:cNvPr>
            <p:cNvSpPr/>
            <p:nvPr/>
          </p:nvSpPr>
          <p:spPr>
            <a:xfrm>
              <a:off x="11517115" y="302012"/>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7" name="Plus Sign 56">
              <a:extLst>
                <a:ext uri="{FF2B5EF4-FFF2-40B4-BE49-F238E27FC236}">
                  <a16:creationId xmlns:a16="http://schemas.microsoft.com/office/drawing/2014/main" id="{B908BD91-5E8E-7487-E5B8-25926EA78D36}"/>
                </a:ext>
              </a:extLst>
            </p:cNvPr>
            <p:cNvSpPr/>
            <p:nvPr/>
          </p:nvSpPr>
          <p:spPr>
            <a:xfrm>
              <a:off x="12272386" y="588859"/>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8" name="Plus Sign 57">
              <a:extLst>
                <a:ext uri="{FF2B5EF4-FFF2-40B4-BE49-F238E27FC236}">
                  <a16:creationId xmlns:a16="http://schemas.microsoft.com/office/drawing/2014/main" id="{8CD5EA29-E8D7-9A52-647F-E4D8CC843DEF}"/>
                </a:ext>
              </a:extLst>
            </p:cNvPr>
            <p:cNvSpPr/>
            <p:nvPr/>
          </p:nvSpPr>
          <p:spPr>
            <a:xfrm>
              <a:off x="12892378" y="590832"/>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59" name="Plus Sign 58">
              <a:extLst>
                <a:ext uri="{FF2B5EF4-FFF2-40B4-BE49-F238E27FC236}">
                  <a16:creationId xmlns:a16="http://schemas.microsoft.com/office/drawing/2014/main" id="{2DDBA608-AC0A-792B-3FB8-9DAEE7E90EC1}"/>
                </a:ext>
              </a:extLst>
            </p:cNvPr>
            <p:cNvSpPr/>
            <p:nvPr/>
          </p:nvSpPr>
          <p:spPr>
            <a:xfrm>
              <a:off x="13335265" y="903507"/>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0" name="Plus Sign 59">
              <a:extLst>
                <a:ext uri="{FF2B5EF4-FFF2-40B4-BE49-F238E27FC236}">
                  <a16:creationId xmlns:a16="http://schemas.microsoft.com/office/drawing/2014/main" id="{61DAEBDD-31F2-A984-3977-1B943B4DB715}"/>
                </a:ext>
              </a:extLst>
            </p:cNvPr>
            <p:cNvSpPr/>
            <p:nvPr/>
          </p:nvSpPr>
          <p:spPr>
            <a:xfrm>
              <a:off x="13647230" y="1157428"/>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1" name="Plus Sign 60">
              <a:extLst>
                <a:ext uri="{FF2B5EF4-FFF2-40B4-BE49-F238E27FC236}">
                  <a16:creationId xmlns:a16="http://schemas.microsoft.com/office/drawing/2014/main" id="{16C51971-C21A-0780-064F-F89E471740EA}"/>
                </a:ext>
              </a:extLst>
            </p:cNvPr>
            <p:cNvSpPr/>
            <p:nvPr/>
          </p:nvSpPr>
          <p:spPr>
            <a:xfrm>
              <a:off x="13743668" y="1245264"/>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2" name="Plus Sign 61">
              <a:extLst>
                <a:ext uri="{FF2B5EF4-FFF2-40B4-BE49-F238E27FC236}">
                  <a16:creationId xmlns:a16="http://schemas.microsoft.com/office/drawing/2014/main" id="{B4597083-F154-F9CE-FAE9-EEFD0BAAA8EA}"/>
                </a:ext>
              </a:extLst>
            </p:cNvPr>
            <p:cNvSpPr/>
            <p:nvPr/>
          </p:nvSpPr>
          <p:spPr>
            <a:xfrm>
              <a:off x="13772997" y="1245264"/>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3" name="Plus Sign 62">
              <a:extLst>
                <a:ext uri="{FF2B5EF4-FFF2-40B4-BE49-F238E27FC236}">
                  <a16:creationId xmlns:a16="http://schemas.microsoft.com/office/drawing/2014/main" id="{37A97062-C746-EFE0-5910-65CD0266588F}"/>
                </a:ext>
              </a:extLst>
            </p:cNvPr>
            <p:cNvSpPr/>
            <p:nvPr/>
          </p:nvSpPr>
          <p:spPr>
            <a:xfrm>
              <a:off x="13794304" y="1245264"/>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4" name="Plus Sign 63">
              <a:extLst>
                <a:ext uri="{FF2B5EF4-FFF2-40B4-BE49-F238E27FC236}">
                  <a16:creationId xmlns:a16="http://schemas.microsoft.com/office/drawing/2014/main" id="{6115CB48-9B3E-4AC4-0200-9DFC9A210CE4}"/>
                </a:ext>
              </a:extLst>
            </p:cNvPr>
            <p:cNvSpPr/>
            <p:nvPr/>
          </p:nvSpPr>
          <p:spPr>
            <a:xfrm>
              <a:off x="13865222" y="1245263"/>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5" name="Plus Sign 64">
              <a:extLst>
                <a:ext uri="{FF2B5EF4-FFF2-40B4-BE49-F238E27FC236}">
                  <a16:creationId xmlns:a16="http://schemas.microsoft.com/office/drawing/2014/main" id="{5FD29042-D243-7F92-2428-8CFEFDDA46D4}"/>
                </a:ext>
              </a:extLst>
            </p:cNvPr>
            <p:cNvSpPr/>
            <p:nvPr/>
          </p:nvSpPr>
          <p:spPr>
            <a:xfrm>
              <a:off x="14288481" y="1452431"/>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6" name="Plus Sign 65">
              <a:extLst>
                <a:ext uri="{FF2B5EF4-FFF2-40B4-BE49-F238E27FC236}">
                  <a16:creationId xmlns:a16="http://schemas.microsoft.com/office/drawing/2014/main" id="{DBDC9C55-B258-E321-C77D-332F2922B5FB}"/>
                </a:ext>
              </a:extLst>
            </p:cNvPr>
            <p:cNvSpPr/>
            <p:nvPr/>
          </p:nvSpPr>
          <p:spPr>
            <a:xfrm>
              <a:off x="14565555" y="1455997"/>
              <a:ext cx="66202" cy="136682"/>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7" name="Plus Sign 66">
              <a:extLst>
                <a:ext uri="{FF2B5EF4-FFF2-40B4-BE49-F238E27FC236}">
                  <a16:creationId xmlns:a16="http://schemas.microsoft.com/office/drawing/2014/main" id="{F8C632D9-AF36-D9AE-F872-581B76E76F3D}"/>
                </a:ext>
              </a:extLst>
            </p:cNvPr>
            <p:cNvSpPr/>
            <p:nvPr/>
          </p:nvSpPr>
          <p:spPr>
            <a:xfrm>
              <a:off x="14608273" y="1457046"/>
              <a:ext cx="66202" cy="136682"/>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8" name="Plus Sign 67">
              <a:extLst>
                <a:ext uri="{FF2B5EF4-FFF2-40B4-BE49-F238E27FC236}">
                  <a16:creationId xmlns:a16="http://schemas.microsoft.com/office/drawing/2014/main" id="{B358B851-90F1-6734-852B-A91804985418}"/>
                </a:ext>
              </a:extLst>
            </p:cNvPr>
            <p:cNvSpPr/>
            <p:nvPr/>
          </p:nvSpPr>
          <p:spPr>
            <a:xfrm>
              <a:off x="14636473" y="1457043"/>
              <a:ext cx="66202" cy="136682"/>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69" name="Plus Sign 68">
              <a:extLst>
                <a:ext uri="{FF2B5EF4-FFF2-40B4-BE49-F238E27FC236}">
                  <a16:creationId xmlns:a16="http://schemas.microsoft.com/office/drawing/2014/main" id="{0391D7CD-246E-2FD5-CB4E-9353468E73B1}"/>
                </a:ext>
              </a:extLst>
            </p:cNvPr>
            <p:cNvSpPr/>
            <p:nvPr/>
          </p:nvSpPr>
          <p:spPr>
            <a:xfrm>
              <a:off x="14964371" y="1460060"/>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70" name="Plus Sign 69">
              <a:extLst>
                <a:ext uri="{FF2B5EF4-FFF2-40B4-BE49-F238E27FC236}">
                  <a16:creationId xmlns:a16="http://schemas.microsoft.com/office/drawing/2014/main" id="{1EC242C9-08FC-6AEF-1310-70E7B1840D28}"/>
                </a:ext>
              </a:extLst>
            </p:cNvPr>
            <p:cNvSpPr/>
            <p:nvPr/>
          </p:nvSpPr>
          <p:spPr>
            <a:xfrm>
              <a:off x="15574883" y="1621871"/>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71" name="Plus Sign 70">
              <a:extLst>
                <a:ext uri="{FF2B5EF4-FFF2-40B4-BE49-F238E27FC236}">
                  <a16:creationId xmlns:a16="http://schemas.microsoft.com/office/drawing/2014/main" id="{AC783FE7-268B-D710-CFF1-C9668BEDAC5E}"/>
                </a:ext>
              </a:extLst>
            </p:cNvPr>
            <p:cNvSpPr/>
            <p:nvPr/>
          </p:nvSpPr>
          <p:spPr>
            <a:xfrm>
              <a:off x="15610151" y="1621866"/>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72" name="Plus Sign 71">
              <a:extLst>
                <a:ext uri="{FF2B5EF4-FFF2-40B4-BE49-F238E27FC236}">
                  <a16:creationId xmlns:a16="http://schemas.microsoft.com/office/drawing/2014/main" id="{B41057CD-4FDB-8E4F-0A4F-50D24FB326BE}"/>
                </a:ext>
              </a:extLst>
            </p:cNvPr>
            <p:cNvSpPr/>
            <p:nvPr/>
          </p:nvSpPr>
          <p:spPr>
            <a:xfrm>
              <a:off x="15709113" y="1624349"/>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73" name="Plus Sign 72">
              <a:extLst>
                <a:ext uri="{FF2B5EF4-FFF2-40B4-BE49-F238E27FC236}">
                  <a16:creationId xmlns:a16="http://schemas.microsoft.com/office/drawing/2014/main" id="{2904CF68-2300-16B5-5FE7-5B823A479F8B}"/>
                </a:ext>
              </a:extLst>
            </p:cNvPr>
            <p:cNvSpPr/>
            <p:nvPr/>
          </p:nvSpPr>
          <p:spPr>
            <a:xfrm>
              <a:off x="15882123" y="1622663"/>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74" name="Plus Sign 73">
              <a:extLst>
                <a:ext uri="{FF2B5EF4-FFF2-40B4-BE49-F238E27FC236}">
                  <a16:creationId xmlns:a16="http://schemas.microsoft.com/office/drawing/2014/main" id="{1459B577-800A-92D2-B3C7-081DEFA0653C}"/>
                </a:ext>
              </a:extLst>
            </p:cNvPr>
            <p:cNvSpPr/>
            <p:nvPr/>
          </p:nvSpPr>
          <p:spPr>
            <a:xfrm>
              <a:off x="15394026" y="1621860"/>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75" name="Plus Sign 74">
              <a:extLst>
                <a:ext uri="{FF2B5EF4-FFF2-40B4-BE49-F238E27FC236}">
                  <a16:creationId xmlns:a16="http://schemas.microsoft.com/office/drawing/2014/main" id="{9F1B2646-B52F-8597-5A57-B28046C2E0B8}"/>
                </a:ext>
              </a:extLst>
            </p:cNvPr>
            <p:cNvSpPr/>
            <p:nvPr/>
          </p:nvSpPr>
          <p:spPr>
            <a:xfrm>
              <a:off x="15034368" y="1623941"/>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sp>
          <p:nvSpPr>
            <p:cNvPr id="76" name="Plus Sign 75">
              <a:extLst>
                <a:ext uri="{FF2B5EF4-FFF2-40B4-BE49-F238E27FC236}">
                  <a16:creationId xmlns:a16="http://schemas.microsoft.com/office/drawing/2014/main" id="{ED5105B0-E504-6B49-4924-D44D49F1B03C}"/>
                </a:ext>
              </a:extLst>
            </p:cNvPr>
            <p:cNvSpPr/>
            <p:nvPr/>
          </p:nvSpPr>
          <p:spPr>
            <a:xfrm>
              <a:off x="13161316" y="826688"/>
              <a:ext cx="66202" cy="136681"/>
            </a:xfrm>
            <a:prstGeom prst="mathPlus">
              <a:avLst>
                <a:gd name="adj1" fmla="val 4117"/>
              </a:avLst>
            </a:prstGeom>
            <a:solidFill>
              <a:srgbClr val="C00000"/>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b="0">
                <a:solidFill>
                  <a:prstClr val="white"/>
                </a:solidFill>
                <a:latin typeface="Calibri"/>
              </a:endParaRPr>
            </a:p>
          </p:txBody>
        </p:sp>
      </p:grpSp>
      <p:grpSp>
        <p:nvGrpSpPr>
          <p:cNvPr id="654" name="Group 653">
            <a:extLst>
              <a:ext uri="{FF2B5EF4-FFF2-40B4-BE49-F238E27FC236}">
                <a16:creationId xmlns:a16="http://schemas.microsoft.com/office/drawing/2014/main" id="{39B38B40-7664-FA4B-0AE9-C76AC63210E6}"/>
              </a:ext>
            </a:extLst>
          </p:cNvPr>
          <p:cNvGrpSpPr/>
          <p:nvPr/>
        </p:nvGrpSpPr>
        <p:grpSpPr>
          <a:xfrm>
            <a:off x="5498863" y="1203992"/>
            <a:ext cx="6538235" cy="5112832"/>
            <a:chOff x="4124147" y="902994"/>
            <a:chExt cx="4903676" cy="3834624"/>
          </a:xfrm>
        </p:grpSpPr>
        <p:sp>
          <p:nvSpPr>
            <p:cNvPr id="8" name="TextBox 7">
              <a:extLst>
                <a:ext uri="{FF2B5EF4-FFF2-40B4-BE49-F238E27FC236}">
                  <a16:creationId xmlns:a16="http://schemas.microsoft.com/office/drawing/2014/main" id="{A1E073A6-A00A-AADA-2BBF-17005B45B212}"/>
                </a:ext>
              </a:extLst>
            </p:cNvPr>
            <p:cNvSpPr txBox="1"/>
            <p:nvPr/>
          </p:nvSpPr>
          <p:spPr>
            <a:xfrm>
              <a:off x="5399823" y="902994"/>
              <a:ext cx="2844623" cy="284742"/>
            </a:xfrm>
            <a:prstGeom prst="rect">
              <a:avLst/>
            </a:prstGeom>
            <a:noFill/>
          </p:spPr>
          <p:txBody>
            <a:bodyPr wrap="square">
              <a:spAutoFit/>
            </a:bodyPr>
            <a:lstStyle/>
            <a:p>
              <a:pPr algn="ctr" defTabSz="609585"/>
              <a:r>
                <a:rPr lang="en-US" sz="1867" dirty="0">
                  <a:solidFill>
                    <a:prstClr val="black"/>
                  </a:solidFill>
                  <a:latin typeface="Arial" panose="020B0604020202020204" pitchFamily="34" charset="0"/>
                  <a:ea typeface="Geneva" charset="0"/>
                  <a:cs typeface="Arial" panose="020B0604020202020204" pitchFamily="34" charset="0"/>
                </a:rPr>
                <a:t>Median follow-up: 76 months</a:t>
              </a:r>
            </a:p>
          </p:txBody>
        </p:sp>
        <p:grpSp>
          <p:nvGrpSpPr>
            <p:cNvPr id="653" name="Group 652">
              <a:extLst>
                <a:ext uri="{FF2B5EF4-FFF2-40B4-BE49-F238E27FC236}">
                  <a16:creationId xmlns:a16="http://schemas.microsoft.com/office/drawing/2014/main" id="{516F32F3-E4DD-7F07-7B72-FA2D1EDF8F9D}"/>
                </a:ext>
              </a:extLst>
            </p:cNvPr>
            <p:cNvGrpSpPr/>
            <p:nvPr/>
          </p:nvGrpSpPr>
          <p:grpSpPr>
            <a:xfrm>
              <a:off x="4124147" y="934912"/>
              <a:ext cx="4903676" cy="3802706"/>
              <a:chOff x="4124147" y="934912"/>
              <a:chExt cx="4903676" cy="3802706"/>
            </a:xfrm>
          </p:grpSpPr>
          <p:sp>
            <p:nvSpPr>
              <p:cNvPr id="107" name="Rectangle 106">
                <a:extLst>
                  <a:ext uri="{FF2B5EF4-FFF2-40B4-BE49-F238E27FC236}">
                    <a16:creationId xmlns:a16="http://schemas.microsoft.com/office/drawing/2014/main" id="{2507AE17-79CD-D16E-23F3-14B53BE96336}"/>
                  </a:ext>
                </a:extLst>
              </p:cNvPr>
              <p:cNvSpPr/>
              <p:nvPr/>
            </p:nvSpPr>
            <p:spPr>
              <a:xfrm rot="16200000">
                <a:off x="3405077" y="2408870"/>
                <a:ext cx="1729674"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Probability of PFS</a:t>
                </a:r>
              </a:p>
            </p:txBody>
          </p:sp>
          <p:grpSp>
            <p:nvGrpSpPr>
              <p:cNvPr id="109" name="Group 108">
                <a:extLst>
                  <a:ext uri="{FF2B5EF4-FFF2-40B4-BE49-F238E27FC236}">
                    <a16:creationId xmlns:a16="http://schemas.microsoft.com/office/drawing/2014/main" id="{E9FD14C5-92C9-DF64-A3F2-06577845387C}"/>
                  </a:ext>
                </a:extLst>
              </p:cNvPr>
              <p:cNvGrpSpPr/>
              <p:nvPr/>
            </p:nvGrpSpPr>
            <p:grpSpPr>
              <a:xfrm>
                <a:off x="4319112" y="934912"/>
                <a:ext cx="4708711" cy="3496680"/>
                <a:chOff x="30593462" y="18644432"/>
                <a:chExt cx="6113018" cy="4539516"/>
              </a:xfrm>
            </p:grpSpPr>
            <p:grpSp>
              <p:nvGrpSpPr>
                <p:cNvPr id="110" name="Group 109">
                  <a:extLst>
                    <a:ext uri="{FF2B5EF4-FFF2-40B4-BE49-F238E27FC236}">
                      <a16:creationId xmlns:a16="http://schemas.microsoft.com/office/drawing/2014/main" id="{B4CF5612-4FBD-C057-1B60-E6116F8237A5}"/>
                    </a:ext>
                  </a:extLst>
                </p:cNvPr>
                <p:cNvGrpSpPr/>
                <p:nvPr/>
              </p:nvGrpSpPr>
              <p:grpSpPr>
                <a:xfrm>
                  <a:off x="31159581" y="18652888"/>
                  <a:ext cx="5546899" cy="4210446"/>
                  <a:chOff x="58727562" y="17625222"/>
                  <a:chExt cx="5546899" cy="4210446"/>
                </a:xfrm>
              </p:grpSpPr>
              <p:cxnSp>
                <p:nvCxnSpPr>
                  <p:cNvPr id="126" name="Straight Connector 125">
                    <a:extLst>
                      <a:ext uri="{FF2B5EF4-FFF2-40B4-BE49-F238E27FC236}">
                        <a16:creationId xmlns:a16="http://schemas.microsoft.com/office/drawing/2014/main" id="{4FDB9C1C-0802-90B7-46CF-901BEFB81085}"/>
                      </a:ext>
                    </a:extLst>
                  </p:cNvPr>
                  <p:cNvCxnSpPr>
                    <a:cxnSpLocks/>
                  </p:cNvCxnSpPr>
                  <p:nvPr/>
                </p:nvCxnSpPr>
                <p:spPr>
                  <a:xfrm flipV="1">
                    <a:off x="58795244" y="17625222"/>
                    <a:ext cx="0" cy="41749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72B1F05-4B89-4A33-A919-8076FB638D6A}"/>
                      </a:ext>
                    </a:extLst>
                  </p:cNvPr>
                  <p:cNvCxnSpPr>
                    <a:cxnSpLocks/>
                  </p:cNvCxnSpPr>
                  <p:nvPr/>
                </p:nvCxnSpPr>
                <p:spPr>
                  <a:xfrm>
                    <a:off x="58795244" y="21693256"/>
                    <a:ext cx="54792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244EFDF-9BC6-173F-50E9-C8BBE115329B}"/>
                      </a:ext>
                    </a:extLst>
                  </p:cNvPr>
                  <p:cNvCxnSpPr>
                    <a:cxnSpLocks/>
                  </p:cNvCxnSpPr>
                  <p:nvPr/>
                </p:nvCxnSpPr>
                <p:spPr>
                  <a:xfrm>
                    <a:off x="58727562" y="21510004"/>
                    <a:ext cx="686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DDC1EE6-BEA6-DD90-1CAE-39E332C7287E}"/>
                      </a:ext>
                    </a:extLst>
                  </p:cNvPr>
                  <p:cNvCxnSpPr>
                    <a:cxnSpLocks/>
                  </p:cNvCxnSpPr>
                  <p:nvPr/>
                </p:nvCxnSpPr>
                <p:spPr>
                  <a:xfrm>
                    <a:off x="58727562" y="20757525"/>
                    <a:ext cx="686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4EF6EE4-26D8-A4AC-CF4F-D447766A616E}"/>
                      </a:ext>
                    </a:extLst>
                  </p:cNvPr>
                  <p:cNvCxnSpPr>
                    <a:cxnSpLocks/>
                  </p:cNvCxnSpPr>
                  <p:nvPr/>
                </p:nvCxnSpPr>
                <p:spPr>
                  <a:xfrm>
                    <a:off x="58727562" y="20006881"/>
                    <a:ext cx="686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4F5780-6D23-9A5B-31CA-697FF4BC0181}"/>
                      </a:ext>
                    </a:extLst>
                  </p:cNvPr>
                  <p:cNvCxnSpPr>
                    <a:cxnSpLocks/>
                  </p:cNvCxnSpPr>
                  <p:nvPr/>
                </p:nvCxnSpPr>
                <p:spPr>
                  <a:xfrm>
                    <a:off x="58727562" y="19247687"/>
                    <a:ext cx="686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D893955-9C6A-26CA-EFCF-4587B6FC7233}"/>
                      </a:ext>
                    </a:extLst>
                  </p:cNvPr>
                  <p:cNvCxnSpPr>
                    <a:cxnSpLocks/>
                  </p:cNvCxnSpPr>
                  <p:nvPr/>
                </p:nvCxnSpPr>
                <p:spPr>
                  <a:xfrm>
                    <a:off x="58727562" y="18498804"/>
                    <a:ext cx="686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BAFFFF1-06F9-BCCE-D74B-010CFDCF48E0}"/>
                      </a:ext>
                    </a:extLst>
                  </p:cNvPr>
                  <p:cNvCxnSpPr>
                    <a:cxnSpLocks/>
                  </p:cNvCxnSpPr>
                  <p:nvPr/>
                </p:nvCxnSpPr>
                <p:spPr>
                  <a:xfrm>
                    <a:off x="58727562" y="17744113"/>
                    <a:ext cx="686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9BEE96B-ABF4-4DFF-64A1-7041D54213E9}"/>
                      </a:ext>
                    </a:extLst>
                  </p:cNvPr>
                  <p:cNvCxnSpPr>
                    <a:cxnSpLocks/>
                  </p:cNvCxnSpPr>
                  <p:nvPr/>
                </p:nvCxnSpPr>
                <p:spPr>
                  <a:xfrm rot="5400000">
                    <a:off x="58726465" y="21766888"/>
                    <a:ext cx="137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8E96D1F-B318-32B9-4434-D092C7716657}"/>
                      </a:ext>
                    </a:extLst>
                  </p:cNvPr>
                  <p:cNvCxnSpPr>
                    <a:cxnSpLocks/>
                  </p:cNvCxnSpPr>
                  <p:nvPr/>
                </p:nvCxnSpPr>
                <p:spPr>
                  <a:xfrm rot="5400000">
                    <a:off x="59471343" y="21766888"/>
                    <a:ext cx="137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D56FEF3-B0D0-00DA-D264-D6A52BDA302F}"/>
                      </a:ext>
                    </a:extLst>
                  </p:cNvPr>
                  <p:cNvCxnSpPr>
                    <a:cxnSpLocks/>
                  </p:cNvCxnSpPr>
                  <p:nvPr/>
                </p:nvCxnSpPr>
                <p:spPr>
                  <a:xfrm rot="5400000">
                    <a:off x="60219854" y="21766888"/>
                    <a:ext cx="137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5F51381-1ABA-34FB-8CC7-BE9325B47C52}"/>
                      </a:ext>
                    </a:extLst>
                  </p:cNvPr>
                  <p:cNvCxnSpPr>
                    <a:cxnSpLocks/>
                  </p:cNvCxnSpPr>
                  <p:nvPr/>
                </p:nvCxnSpPr>
                <p:spPr>
                  <a:xfrm rot="5400000">
                    <a:off x="60963521" y="21766888"/>
                    <a:ext cx="137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16773B4-3FF0-EDAD-2FC9-5E9466FDA5D5}"/>
                      </a:ext>
                    </a:extLst>
                  </p:cNvPr>
                  <p:cNvCxnSpPr>
                    <a:cxnSpLocks/>
                  </p:cNvCxnSpPr>
                  <p:nvPr/>
                </p:nvCxnSpPr>
                <p:spPr>
                  <a:xfrm rot="5400000">
                    <a:off x="61709611" y="21766888"/>
                    <a:ext cx="137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C4EFA7E-7828-C43B-901A-8CB4BB7A6F34}"/>
                      </a:ext>
                    </a:extLst>
                  </p:cNvPr>
                  <p:cNvCxnSpPr>
                    <a:cxnSpLocks/>
                  </p:cNvCxnSpPr>
                  <p:nvPr/>
                </p:nvCxnSpPr>
                <p:spPr>
                  <a:xfrm rot="5400000">
                    <a:off x="62455700" y="21766888"/>
                    <a:ext cx="137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EED3B07-BF91-3B06-98D3-B7B0C7922BFC}"/>
                      </a:ext>
                    </a:extLst>
                  </p:cNvPr>
                  <p:cNvCxnSpPr>
                    <a:cxnSpLocks/>
                  </p:cNvCxnSpPr>
                  <p:nvPr/>
                </p:nvCxnSpPr>
                <p:spPr>
                  <a:xfrm rot="5400000">
                    <a:off x="63200183" y="21766888"/>
                    <a:ext cx="137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832A11-3D56-ABD8-0E79-8CEEC8FC0FAF}"/>
                      </a:ext>
                    </a:extLst>
                  </p:cNvPr>
                  <p:cNvCxnSpPr>
                    <a:cxnSpLocks/>
                  </p:cNvCxnSpPr>
                  <p:nvPr/>
                </p:nvCxnSpPr>
                <p:spPr>
                  <a:xfrm rot="5400000">
                    <a:off x="63948694" y="21766888"/>
                    <a:ext cx="137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342609FE-1813-A9D1-C943-8C2830D04952}"/>
                    </a:ext>
                  </a:extLst>
                </p:cNvPr>
                <p:cNvGrpSpPr/>
                <p:nvPr/>
              </p:nvGrpSpPr>
              <p:grpSpPr>
                <a:xfrm>
                  <a:off x="30593462" y="18644432"/>
                  <a:ext cx="6108670" cy="4539516"/>
                  <a:chOff x="58161443" y="17616766"/>
                  <a:chExt cx="6108670" cy="4539516"/>
                </a:xfrm>
              </p:grpSpPr>
              <p:sp>
                <p:nvSpPr>
                  <p:cNvPr id="112" name="Rectangle 111">
                    <a:extLst>
                      <a:ext uri="{FF2B5EF4-FFF2-40B4-BE49-F238E27FC236}">
                        <a16:creationId xmlns:a16="http://schemas.microsoft.com/office/drawing/2014/main" id="{BE03F86C-1A44-1EE7-C452-6BC1BB6ADBCC}"/>
                      </a:ext>
                    </a:extLst>
                  </p:cNvPr>
                  <p:cNvSpPr/>
                  <p:nvPr/>
                </p:nvSpPr>
                <p:spPr>
                  <a:xfrm>
                    <a:off x="58556840" y="21864749"/>
                    <a:ext cx="504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0</a:t>
                    </a:r>
                  </a:p>
                </p:txBody>
              </p:sp>
              <p:sp>
                <p:nvSpPr>
                  <p:cNvPr id="113" name="Rectangle 112">
                    <a:extLst>
                      <a:ext uri="{FF2B5EF4-FFF2-40B4-BE49-F238E27FC236}">
                        <a16:creationId xmlns:a16="http://schemas.microsoft.com/office/drawing/2014/main" id="{33C1E819-A599-51A7-F8D3-3119E56B109C}"/>
                      </a:ext>
                    </a:extLst>
                  </p:cNvPr>
                  <p:cNvSpPr/>
                  <p:nvPr/>
                </p:nvSpPr>
                <p:spPr>
                  <a:xfrm>
                    <a:off x="59301022" y="21864749"/>
                    <a:ext cx="504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12</a:t>
                    </a:r>
                  </a:p>
                </p:txBody>
              </p:sp>
              <p:sp>
                <p:nvSpPr>
                  <p:cNvPr id="114" name="Rectangle 113">
                    <a:extLst>
                      <a:ext uri="{FF2B5EF4-FFF2-40B4-BE49-F238E27FC236}">
                        <a16:creationId xmlns:a16="http://schemas.microsoft.com/office/drawing/2014/main" id="{E97DFCB9-BEE3-5E1F-9C13-8E6DCD57329C}"/>
                      </a:ext>
                    </a:extLst>
                  </p:cNvPr>
                  <p:cNvSpPr/>
                  <p:nvPr/>
                </p:nvSpPr>
                <p:spPr>
                  <a:xfrm>
                    <a:off x="60045204" y="21864749"/>
                    <a:ext cx="504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24</a:t>
                    </a:r>
                  </a:p>
                </p:txBody>
              </p:sp>
              <p:sp>
                <p:nvSpPr>
                  <p:cNvPr id="115" name="Rectangle 114">
                    <a:extLst>
                      <a:ext uri="{FF2B5EF4-FFF2-40B4-BE49-F238E27FC236}">
                        <a16:creationId xmlns:a16="http://schemas.microsoft.com/office/drawing/2014/main" id="{D68C70BD-0691-8DF7-3452-FAA41F6DEEA1}"/>
                      </a:ext>
                    </a:extLst>
                  </p:cNvPr>
                  <p:cNvSpPr/>
                  <p:nvPr/>
                </p:nvSpPr>
                <p:spPr>
                  <a:xfrm>
                    <a:off x="60789386" y="21864749"/>
                    <a:ext cx="504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36</a:t>
                    </a:r>
                  </a:p>
                </p:txBody>
              </p:sp>
              <p:sp>
                <p:nvSpPr>
                  <p:cNvPr id="116" name="Rectangle 115">
                    <a:extLst>
                      <a:ext uri="{FF2B5EF4-FFF2-40B4-BE49-F238E27FC236}">
                        <a16:creationId xmlns:a16="http://schemas.microsoft.com/office/drawing/2014/main" id="{34170D6E-B295-70D3-3343-4A4925303776}"/>
                      </a:ext>
                    </a:extLst>
                  </p:cNvPr>
                  <p:cNvSpPr/>
                  <p:nvPr/>
                </p:nvSpPr>
                <p:spPr>
                  <a:xfrm>
                    <a:off x="61533568" y="21864749"/>
                    <a:ext cx="504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48</a:t>
                    </a:r>
                  </a:p>
                </p:txBody>
              </p:sp>
              <p:sp>
                <p:nvSpPr>
                  <p:cNvPr id="117" name="Rectangle 116">
                    <a:extLst>
                      <a:ext uri="{FF2B5EF4-FFF2-40B4-BE49-F238E27FC236}">
                        <a16:creationId xmlns:a16="http://schemas.microsoft.com/office/drawing/2014/main" id="{95E0DC65-A207-CD39-4B9C-DD722F706882}"/>
                      </a:ext>
                    </a:extLst>
                  </p:cNvPr>
                  <p:cNvSpPr/>
                  <p:nvPr/>
                </p:nvSpPr>
                <p:spPr>
                  <a:xfrm>
                    <a:off x="62277750" y="21864749"/>
                    <a:ext cx="504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60</a:t>
                    </a:r>
                  </a:p>
                </p:txBody>
              </p:sp>
              <p:sp>
                <p:nvSpPr>
                  <p:cNvPr id="118" name="Rectangle 117">
                    <a:extLst>
                      <a:ext uri="{FF2B5EF4-FFF2-40B4-BE49-F238E27FC236}">
                        <a16:creationId xmlns:a16="http://schemas.microsoft.com/office/drawing/2014/main" id="{015232D4-9BA7-40D2-1A81-5D2BAB018B06}"/>
                      </a:ext>
                    </a:extLst>
                  </p:cNvPr>
                  <p:cNvSpPr/>
                  <p:nvPr/>
                </p:nvSpPr>
                <p:spPr>
                  <a:xfrm>
                    <a:off x="63021932" y="21864749"/>
                    <a:ext cx="504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72</a:t>
                    </a:r>
                  </a:p>
                </p:txBody>
              </p:sp>
              <p:sp>
                <p:nvSpPr>
                  <p:cNvPr id="119" name="Rectangle 118">
                    <a:extLst>
                      <a:ext uri="{FF2B5EF4-FFF2-40B4-BE49-F238E27FC236}">
                        <a16:creationId xmlns:a16="http://schemas.microsoft.com/office/drawing/2014/main" id="{AC569AD4-6373-3FFD-65AB-B320D155B998}"/>
                      </a:ext>
                    </a:extLst>
                  </p:cNvPr>
                  <p:cNvSpPr/>
                  <p:nvPr/>
                </p:nvSpPr>
                <p:spPr>
                  <a:xfrm>
                    <a:off x="63766113" y="21864749"/>
                    <a:ext cx="504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84</a:t>
                    </a:r>
                  </a:p>
                </p:txBody>
              </p:sp>
              <p:sp>
                <p:nvSpPr>
                  <p:cNvPr id="120" name="Rectangle 119">
                    <a:extLst>
                      <a:ext uri="{FF2B5EF4-FFF2-40B4-BE49-F238E27FC236}">
                        <a16:creationId xmlns:a16="http://schemas.microsoft.com/office/drawing/2014/main" id="{81C660F2-65D3-8FF7-E5AB-9ED7DF60E6FF}"/>
                      </a:ext>
                    </a:extLst>
                  </p:cNvPr>
                  <p:cNvSpPr/>
                  <p:nvPr/>
                </p:nvSpPr>
                <p:spPr>
                  <a:xfrm>
                    <a:off x="58161443" y="21357596"/>
                    <a:ext cx="576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914422">
                      <a:defRPr/>
                    </a:pPr>
                    <a:r>
                      <a:rPr lang="en-US" sz="1867" dirty="0">
                        <a:solidFill>
                          <a:prstClr val="black"/>
                        </a:solidFill>
                        <a:latin typeface="Arial" panose="020B0604020202020204" pitchFamily="34" charset="0"/>
                        <a:cs typeface="Arial" panose="020B0604020202020204" pitchFamily="34" charset="0"/>
                      </a:rPr>
                      <a:t>0</a:t>
                    </a:r>
                  </a:p>
                </p:txBody>
              </p:sp>
              <p:sp>
                <p:nvSpPr>
                  <p:cNvPr id="121" name="Rectangle 120">
                    <a:extLst>
                      <a:ext uri="{FF2B5EF4-FFF2-40B4-BE49-F238E27FC236}">
                        <a16:creationId xmlns:a16="http://schemas.microsoft.com/office/drawing/2014/main" id="{DEC88D2A-1BEB-38D6-9794-756D5860656F}"/>
                      </a:ext>
                    </a:extLst>
                  </p:cNvPr>
                  <p:cNvSpPr/>
                  <p:nvPr/>
                </p:nvSpPr>
                <p:spPr>
                  <a:xfrm>
                    <a:off x="58161443" y="20609430"/>
                    <a:ext cx="576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914422">
                      <a:defRPr/>
                    </a:pPr>
                    <a:r>
                      <a:rPr lang="en-US" sz="1867" dirty="0">
                        <a:solidFill>
                          <a:prstClr val="black"/>
                        </a:solidFill>
                        <a:latin typeface="Arial" panose="020B0604020202020204" pitchFamily="34" charset="0"/>
                        <a:cs typeface="Arial" panose="020B0604020202020204" pitchFamily="34" charset="0"/>
                      </a:rPr>
                      <a:t>0.2</a:t>
                    </a:r>
                  </a:p>
                </p:txBody>
              </p:sp>
              <p:sp>
                <p:nvSpPr>
                  <p:cNvPr id="122" name="Rectangle 121">
                    <a:extLst>
                      <a:ext uri="{FF2B5EF4-FFF2-40B4-BE49-F238E27FC236}">
                        <a16:creationId xmlns:a16="http://schemas.microsoft.com/office/drawing/2014/main" id="{E295DEF6-11D0-73DE-725E-28436573838D}"/>
                      </a:ext>
                    </a:extLst>
                  </p:cNvPr>
                  <p:cNvSpPr/>
                  <p:nvPr/>
                </p:nvSpPr>
                <p:spPr>
                  <a:xfrm>
                    <a:off x="58161443" y="19861264"/>
                    <a:ext cx="576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914422">
                      <a:defRPr/>
                    </a:pPr>
                    <a:r>
                      <a:rPr lang="en-US" sz="1867" dirty="0">
                        <a:solidFill>
                          <a:prstClr val="black"/>
                        </a:solidFill>
                        <a:latin typeface="Arial" panose="020B0604020202020204" pitchFamily="34" charset="0"/>
                        <a:cs typeface="Arial" panose="020B0604020202020204" pitchFamily="34" charset="0"/>
                      </a:rPr>
                      <a:t>0.4</a:t>
                    </a:r>
                  </a:p>
                </p:txBody>
              </p:sp>
              <p:sp>
                <p:nvSpPr>
                  <p:cNvPr id="123" name="Rectangle 122">
                    <a:extLst>
                      <a:ext uri="{FF2B5EF4-FFF2-40B4-BE49-F238E27FC236}">
                        <a16:creationId xmlns:a16="http://schemas.microsoft.com/office/drawing/2014/main" id="{4EC4631C-AFFC-4988-53E0-53A1076549CA}"/>
                      </a:ext>
                    </a:extLst>
                  </p:cNvPr>
                  <p:cNvSpPr/>
                  <p:nvPr/>
                </p:nvSpPr>
                <p:spPr>
                  <a:xfrm>
                    <a:off x="58161443" y="19113098"/>
                    <a:ext cx="576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914422">
                      <a:defRPr/>
                    </a:pPr>
                    <a:r>
                      <a:rPr lang="en-US" sz="1867" dirty="0">
                        <a:solidFill>
                          <a:prstClr val="black"/>
                        </a:solidFill>
                        <a:latin typeface="Arial" panose="020B0604020202020204" pitchFamily="34" charset="0"/>
                        <a:cs typeface="Arial" panose="020B0604020202020204" pitchFamily="34" charset="0"/>
                      </a:rPr>
                      <a:t>0.6</a:t>
                    </a:r>
                  </a:p>
                </p:txBody>
              </p:sp>
              <p:sp>
                <p:nvSpPr>
                  <p:cNvPr id="124" name="Rectangle 123">
                    <a:extLst>
                      <a:ext uri="{FF2B5EF4-FFF2-40B4-BE49-F238E27FC236}">
                        <a16:creationId xmlns:a16="http://schemas.microsoft.com/office/drawing/2014/main" id="{25AB8F6D-062C-784B-8345-5CD9092000EF}"/>
                      </a:ext>
                    </a:extLst>
                  </p:cNvPr>
                  <p:cNvSpPr/>
                  <p:nvPr/>
                </p:nvSpPr>
                <p:spPr>
                  <a:xfrm>
                    <a:off x="58161443" y="18364932"/>
                    <a:ext cx="576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914422">
                      <a:defRPr/>
                    </a:pPr>
                    <a:r>
                      <a:rPr lang="en-US" sz="1867" dirty="0">
                        <a:solidFill>
                          <a:prstClr val="black"/>
                        </a:solidFill>
                        <a:latin typeface="Arial" panose="020B0604020202020204" pitchFamily="34" charset="0"/>
                        <a:cs typeface="Arial" panose="020B0604020202020204" pitchFamily="34" charset="0"/>
                      </a:rPr>
                      <a:t>0.8</a:t>
                    </a:r>
                  </a:p>
                </p:txBody>
              </p:sp>
              <p:sp>
                <p:nvSpPr>
                  <p:cNvPr id="125" name="Rectangle 124">
                    <a:extLst>
                      <a:ext uri="{FF2B5EF4-FFF2-40B4-BE49-F238E27FC236}">
                        <a16:creationId xmlns:a16="http://schemas.microsoft.com/office/drawing/2014/main" id="{5938EC09-4200-3F61-8372-7F2607FB8913}"/>
                      </a:ext>
                    </a:extLst>
                  </p:cNvPr>
                  <p:cNvSpPr/>
                  <p:nvPr/>
                </p:nvSpPr>
                <p:spPr>
                  <a:xfrm>
                    <a:off x="58161443" y="17616766"/>
                    <a:ext cx="576000"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914422">
                      <a:defRPr/>
                    </a:pPr>
                    <a:r>
                      <a:rPr lang="en-US" sz="1867" dirty="0">
                        <a:solidFill>
                          <a:prstClr val="black"/>
                        </a:solidFill>
                        <a:latin typeface="Arial" panose="020B0604020202020204" pitchFamily="34" charset="0"/>
                        <a:cs typeface="Arial" panose="020B0604020202020204" pitchFamily="34" charset="0"/>
                      </a:rPr>
                      <a:t>1.0</a:t>
                    </a:r>
                  </a:p>
                </p:txBody>
              </p:sp>
            </p:grpSp>
          </p:grpSp>
          <p:sp>
            <p:nvSpPr>
              <p:cNvPr id="142" name="Rectangle 141">
                <a:extLst>
                  <a:ext uri="{FF2B5EF4-FFF2-40B4-BE49-F238E27FC236}">
                    <a16:creationId xmlns:a16="http://schemas.microsoft.com/office/drawing/2014/main" id="{3340D9D1-46CD-6CC5-AF6E-BBAAB212DE92}"/>
                  </a:ext>
                </a:extLst>
              </p:cNvPr>
              <p:cNvSpPr/>
              <p:nvPr/>
            </p:nvSpPr>
            <p:spPr>
              <a:xfrm>
                <a:off x="4819650" y="4446085"/>
                <a:ext cx="4204795" cy="291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Time from randomization, months </a:t>
                </a:r>
              </a:p>
            </p:txBody>
          </p:sp>
        </p:grpSp>
      </p:grpSp>
      <p:graphicFrame>
        <p:nvGraphicFramePr>
          <p:cNvPr id="639" name="Table 638">
            <a:extLst>
              <a:ext uri="{FF2B5EF4-FFF2-40B4-BE49-F238E27FC236}">
                <a16:creationId xmlns:a16="http://schemas.microsoft.com/office/drawing/2014/main" id="{08E701B6-7183-9542-3852-AE8CF338126A}"/>
              </a:ext>
            </a:extLst>
          </p:cNvPr>
          <p:cNvGraphicFramePr>
            <a:graphicFrameLocks noGrp="1"/>
          </p:cNvGraphicFramePr>
          <p:nvPr/>
        </p:nvGraphicFramePr>
        <p:xfrm>
          <a:off x="7064297" y="4210840"/>
          <a:ext cx="4323928" cy="1097280"/>
        </p:xfrm>
        <a:graphic>
          <a:graphicData uri="http://schemas.openxmlformats.org/drawingml/2006/table">
            <a:tbl>
              <a:tblPr firstRow="1" bandRow="1">
                <a:tableStyleId>{2D5ABB26-0587-4C30-8999-92F81FD0307C}</a:tableStyleId>
              </a:tblPr>
              <a:tblGrid>
                <a:gridCol w="1569720">
                  <a:extLst>
                    <a:ext uri="{9D8B030D-6E8A-4147-A177-3AD203B41FA5}">
                      <a16:colId xmlns:a16="http://schemas.microsoft.com/office/drawing/2014/main" val="1262327411"/>
                    </a:ext>
                  </a:extLst>
                </a:gridCol>
                <a:gridCol w="2181437">
                  <a:extLst>
                    <a:ext uri="{9D8B030D-6E8A-4147-A177-3AD203B41FA5}">
                      <a16:colId xmlns:a16="http://schemas.microsoft.com/office/drawing/2014/main" val="2455685314"/>
                    </a:ext>
                  </a:extLst>
                </a:gridCol>
                <a:gridCol w="572771">
                  <a:extLst>
                    <a:ext uri="{9D8B030D-6E8A-4147-A177-3AD203B41FA5}">
                      <a16:colId xmlns:a16="http://schemas.microsoft.com/office/drawing/2014/main" val="2301139889"/>
                    </a:ext>
                  </a:extLst>
                </a:gridCol>
              </a:tblGrid>
              <a:tr h="365760">
                <a:tc>
                  <a:txBody>
                    <a:bodyPr/>
                    <a:lstStyle/>
                    <a:p>
                      <a:r>
                        <a:rPr lang="en-US" sz="1600" b="1" dirty="0">
                          <a:solidFill>
                            <a:schemeClr val="tx1"/>
                          </a:solidFill>
                          <a:latin typeface="Arial" panose="020B0604020202020204" pitchFamily="34" charset="0"/>
                          <a:cs typeface="Arial" panose="020B0604020202020204" pitchFamily="34" charset="0"/>
                        </a:rPr>
                        <a:t>ITT</a:t>
                      </a:r>
                    </a:p>
                  </a:txBody>
                  <a:tcPr marL="60960" marR="60960" marT="60960" marB="6096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Median PFS, months</a:t>
                      </a:r>
                    </a:p>
                  </a:txBody>
                  <a:tcPr marL="60960" marR="6096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HR</a:t>
                      </a:r>
                    </a:p>
                  </a:txBody>
                  <a:tcPr marL="60960" marR="60960" marT="60960" marB="6096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0777678"/>
                  </a:ext>
                </a:extLst>
              </a:tr>
              <a:tr h="365760">
                <a:tc>
                  <a:txBody>
                    <a:bodyPr/>
                    <a:lstStyle/>
                    <a:p>
                      <a:r>
                        <a:rPr lang="en-US" sz="1600" b="1" dirty="0" err="1">
                          <a:solidFill>
                            <a:schemeClr val="accent1">
                              <a:lumMod val="75000"/>
                            </a:schemeClr>
                          </a:solidFill>
                          <a:latin typeface="Arial" panose="020B0604020202020204" pitchFamily="34" charset="0"/>
                          <a:cs typeface="Arial" panose="020B0604020202020204" pitchFamily="34" charset="0"/>
                        </a:rPr>
                        <a:t>RVd</a:t>
                      </a:r>
                      <a:r>
                        <a:rPr lang="en-US" sz="1600" b="1" dirty="0">
                          <a:solidFill>
                            <a:schemeClr val="accent1">
                              <a:lumMod val="75000"/>
                            </a:schemeClr>
                          </a:solidFill>
                          <a:latin typeface="Arial" panose="020B0604020202020204" pitchFamily="34" charset="0"/>
                          <a:cs typeface="Arial" panose="020B0604020202020204" pitchFamily="34" charset="0"/>
                        </a:rPr>
                        <a:t>-alone</a:t>
                      </a:r>
                    </a:p>
                  </a:txBody>
                  <a:tcPr marL="60960" marR="6096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46.2</a:t>
                      </a:r>
                    </a:p>
                  </a:txBody>
                  <a:tcPr marL="60960" marR="6096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1600" b="1" dirty="0">
                          <a:solidFill>
                            <a:schemeClr val="tx1"/>
                          </a:solidFill>
                          <a:latin typeface="Arial" panose="020B0604020202020204" pitchFamily="34" charset="0"/>
                          <a:cs typeface="Arial" panose="020B0604020202020204" pitchFamily="34" charset="0"/>
                        </a:rPr>
                        <a:t>1.53</a:t>
                      </a:r>
                    </a:p>
                  </a:txBody>
                  <a:tcPr marL="60960" marR="6096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638743783"/>
                  </a:ext>
                </a:extLst>
              </a:tr>
              <a:tr h="365760">
                <a:tc>
                  <a:txBody>
                    <a:bodyPr/>
                    <a:lstStyle/>
                    <a:p>
                      <a:r>
                        <a:rPr lang="en-US" sz="1600" b="1" dirty="0" err="1">
                          <a:solidFill>
                            <a:srgbClr val="C00000"/>
                          </a:solidFill>
                          <a:latin typeface="Arial" panose="020B0604020202020204" pitchFamily="34" charset="0"/>
                          <a:cs typeface="Arial" panose="020B0604020202020204" pitchFamily="34" charset="0"/>
                        </a:rPr>
                        <a:t>RVd+ASCT</a:t>
                      </a:r>
                      <a:endParaRPr lang="en-US" sz="1600" b="1" dirty="0">
                        <a:solidFill>
                          <a:srgbClr val="C00000"/>
                        </a:solidFill>
                        <a:latin typeface="Arial" panose="020B0604020202020204" pitchFamily="34" charset="0"/>
                        <a:cs typeface="Arial" panose="020B0604020202020204" pitchFamily="34" charset="0"/>
                      </a:endParaRPr>
                    </a:p>
                  </a:txBody>
                  <a:tcPr marL="60960" marR="6096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67.5</a:t>
                      </a:r>
                    </a:p>
                  </a:txBody>
                  <a:tcPr marL="60960" marR="6096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vMerge="1">
                  <a:txBody>
                    <a:bodyPr/>
                    <a:lstStyle/>
                    <a:p>
                      <a:pPr algn="ctr"/>
                      <a:endParaRPr lang="en-US" sz="22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399896"/>
                  </a:ext>
                </a:extLst>
              </a:tr>
            </a:tbl>
          </a:graphicData>
        </a:graphic>
      </p:graphicFrame>
      <p:graphicFrame>
        <p:nvGraphicFramePr>
          <p:cNvPr id="143" name="Table 142">
            <a:extLst>
              <a:ext uri="{FF2B5EF4-FFF2-40B4-BE49-F238E27FC236}">
                <a16:creationId xmlns:a16="http://schemas.microsoft.com/office/drawing/2014/main" id="{BCD6FB49-0A25-830B-17A9-562A041799AB}"/>
              </a:ext>
            </a:extLst>
          </p:cNvPr>
          <p:cNvGraphicFramePr>
            <a:graphicFrameLocks noGrp="1"/>
          </p:cNvGraphicFramePr>
          <p:nvPr/>
        </p:nvGraphicFramePr>
        <p:xfrm>
          <a:off x="7067432" y="4210840"/>
          <a:ext cx="4323928" cy="1097280"/>
        </p:xfrm>
        <a:graphic>
          <a:graphicData uri="http://schemas.openxmlformats.org/drawingml/2006/table">
            <a:tbl>
              <a:tblPr firstRow="1" bandRow="1">
                <a:tableStyleId>{2D5ABB26-0587-4C30-8999-92F81FD0307C}</a:tableStyleId>
              </a:tblPr>
              <a:tblGrid>
                <a:gridCol w="1569720">
                  <a:extLst>
                    <a:ext uri="{9D8B030D-6E8A-4147-A177-3AD203B41FA5}">
                      <a16:colId xmlns:a16="http://schemas.microsoft.com/office/drawing/2014/main" val="1262327411"/>
                    </a:ext>
                  </a:extLst>
                </a:gridCol>
                <a:gridCol w="2181437">
                  <a:extLst>
                    <a:ext uri="{9D8B030D-6E8A-4147-A177-3AD203B41FA5}">
                      <a16:colId xmlns:a16="http://schemas.microsoft.com/office/drawing/2014/main" val="2455685314"/>
                    </a:ext>
                  </a:extLst>
                </a:gridCol>
                <a:gridCol w="572771">
                  <a:extLst>
                    <a:ext uri="{9D8B030D-6E8A-4147-A177-3AD203B41FA5}">
                      <a16:colId xmlns:a16="http://schemas.microsoft.com/office/drawing/2014/main" val="2301139889"/>
                    </a:ext>
                  </a:extLst>
                </a:gridCol>
              </a:tblGrid>
              <a:tr h="365760">
                <a:tc>
                  <a:txBody>
                    <a:bodyPr/>
                    <a:lstStyle/>
                    <a:p>
                      <a:r>
                        <a:rPr lang="en-US" sz="1600" b="1" dirty="0">
                          <a:solidFill>
                            <a:schemeClr val="tx1"/>
                          </a:solidFill>
                          <a:latin typeface="Arial" panose="020B0604020202020204" pitchFamily="34" charset="0"/>
                          <a:cs typeface="Arial" panose="020B0604020202020204" pitchFamily="34" charset="0"/>
                        </a:rPr>
                        <a:t>White patients</a:t>
                      </a:r>
                    </a:p>
                  </a:txBody>
                  <a:tcPr marL="60960" marR="60960" marT="60960" marB="6096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Median PFS, months</a:t>
                      </a:r>
                    </a:p>
                  </a:txBody>
                  <a:tcPr marL="60960" marR="6096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HR</a:t>
                      </a:r>
                    </a:p>
                  </a:txBody>
                  <a:tcPr marL="60960" marR="60960" marT="60960" marB="6096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0777678"/>
                  </a:ext>
                </a:extLst>
              </a:tr>
              <a:tr h="365760">
                <a:tc>
                  <a:txBody>
                    <a:bodyPr/>
                    <a:lstStyle/>
                    <a:p>
                      <a:r>
                        <a:rPr lang="en-US" sz="1600" b="1" dirty="0" err="1">
                          <a:solidFill>
                            <a:schemeClr val="accent1">
                              <a:lumMod val="75000"/>
                            </a:schemeClr>
                          </a:solidFill>
                          <a:latin typeface="Arial" panose="020B0604020202020204" pitchFamily="34" charset="0"/>
                          <a:cs typeface="Arial" panose="020B0604020202020204" pitchFamily="34" charset="0"/>
                        </a:rPr>
                        <a:t>RVd</a:t>
                      </a:r>
                      <a:r>
                        <a:rPr lang="en-US" sz="1600" b="1" dirty="0">
                          <a:solidFill>
                            <a:schemeClr val="accent1">
                              <a:lumMod val="75000"/>
                            </a:schemeClr>
                          </a:solidFill>
                          <a:latin typeface="Arial" panose="020B0604020202020204" pitchFamily="34" charset="0"/>
                          <a:cs typeface="Arial" panose="020B0604020202020204" pitchFamily="34" charset="0"/>
                        </a:rPr>
                        <a:t>-alone</a:t>
                      </a:r>
                    </a:p>
                  </a:txBody>
                  <a:tcPr marL="60960" marR="6096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44.3</a:t>
                      </a:r>
                    </a:p>
                  </a:txBody>
                  <a:tcPr marL="60960" marR="6096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1600" b="1" dirty="0">
                          <a:solidFill>
                            <a:schemeClr val="tx1"/>
                          </a:solidFill>
                          <a:latin typeface="Arial" panose="020B0604020202020204" pitchFamily="34" charset="0"/>
                          <a:cs typeface="Arial" panose="020B0604020202020204" pitchFamily="34" charset="0"/>
                        </a:rPr>
                        <a:t>1.67</a:t>
                      </a:r>
                    </a:p>
                  </a:txBody>
                  <a:tcPr marL="60960" marR="6096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638743783"/>
                  </a:ext>
                </a:extLst>
              </a:tr>
              <a:tr h="365760">
                <a:tc>
                  <a:txBody>
                    <a:bodyPr/>
                    <a:lstStyle/>
                    <a:p>
                      <a:r>
                        <a:rPr lang="en-US" sz="1600" b="1" dirty="0" err="1">
                          <a:solidFill>
                            <a:srgbClr val="C00000"/>
                          </a:solidFill>
                          <a:latin typeface="Arial" panose="020B0604020202020204" pitchFamily="34" charset="0"/>
                          <a:cs typeface="Arial" panose="020B0604020202020204" pitchFamily="34" charset="0"/>
                        </a:rPr>
                        <a:t>RVd+ASCT</a:t>
                      </a:r>
                      <a:endParaRPr lang="en-US" sz="1600" b="1" dirty="0">
                        <a:solidFill>
                          <a:srgbClr val="C00000"/>
                        </a:solidFill>
                        <a:latin typeface="Arial" panose="020B0604020202020204" pitchFamily="34" charset="0"/>
                        <a:cs typeface="Arial" panose="020B0604020202020204" pitchFamily="34" charset="0"/>
                      </a:endParaRPr>
                    </a:p>
                  </a:txBody>
                  <a:tcPr marL="60960" marR="6096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67.2</a:t>
                      </a:r>
                    </a:p>
                  </a:txBody>
                  <a:tcPr marL="60960" marR="6096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vMerge="1">
                  <a:txBody>
                    <a:bodyPr/>
                    <a:lstStyle/>
                    <a:p>
                      <a:pPr algn="ctr"/>
                      <a:endParaRPr lang="en-US" sz="22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399896"/>
                  </a:ext>
                </a:extLst>
              </a:tr>
            </a:tbl>
          </a:graphicData>
        </a:graphic>
      </p:graphicFrame>
      <p:grpSp>
        <p:nvGrpSpPr>
          <p:cNvPr id="150" name="Group 149">
            <a:extLst>
              <a:ext uri="{FF2B5EF4-FFF2-40B4-BE49-F238E27FC236}">
                <a16:creationId xmlns:a16="http://schemas.microsoft.com/office/drawing/2014/main" id="{2868EB73-B070-5C20-1AAE-4AB9D7CECC6E}"/>
              </a:ext>
            </a:extLst>
          </p:cNvPr>
          <p:cNvGrpSpPr/>
          <p:nvPr/>
        </p:nvGrpSpPr>
        <p:grpSpPr>
          <a:xfrm>
            <a:off x="6344921" y="1321900"/>
            <a:ext cx="5707993" cy="2761267"/>
            <a:chOff x="2880718" y="2063354"/>
            <a:chExt cx="5515570" cy="2645567"/>
          </a:xfrm>
        </p:grpSpPr>
        <p:sp>
          <p:nvSpPr>
            <p:cNvPr id="151" name="Freeform: Shape 150">
              <a:extLst>
                <a:ext uri="{FF2B5EF4-FFF2-40B4-BE49-F238E27FC236}">
                  <a16:creationId xmlns:a16="http://schemas.microsoft.com/office/drawing/2014/main" id="{5A55DDDC-732B-AA91-3188-2225E7626714}"/>
                </a:ext>
              </a:extLst>
            </p:cNvPr>
            <p:cNvSpPr/>
            <p:nvPr/>
          </p:nvSpPr>
          <p:spPr>
            <a:xfrm>
              <a:off x="2926556" y="2121694"/>
              <a:ext cx="2174082" cy="957262"/>
            </a:xfrm>
            <a:custGeom>
              <a:avLst/>
              <a:gdLst>
                <a:gd name="connsiteX0" fmla="*/ 0 w 2174082"/>
                <a:gd name="connsiteY0" fmla="*/ 0 h 957262"/>
                <a:gd name="connsiteX1" fmla="*/ 50007 w 2174082"/>
                <a:gd name="connsiteY1" fmla="*/ 0 h 957262"/>
                <a:gd name="connsiteX2" fmla="*/ 50007 w 2174082"/>
                <a:gd name="connsiteY2" fmla="*/ 11906 h 957262"/>
                <a:gd name="connsiteX3" fmla="*/ 78582 w 2174082"/>
                <a:gd name="connsiteY3" fmla="*/ 11906 h 957262"/>
                <a:gd name="connsiteX4" fmla="*/ 78582 w 2174082"/>
                <a:gd name="connsiteY4" fmla="*/ 21431 h 957262"/>
                <a:gd name="connsiteX5" fmla="*/ 109538 w 2174082"/>
                <a:gd name="connsiteY5" fmla="*/ 21431 h 957262"/>
                <a:gd name="connsiteX6" fmla="*/ 109538 w 2174082"/>
                <a:gd name="connsiteY6" fmla="*/ 38100 h 957262"/>
                <a:gd name="connsiteX7" fmla="*/ 147638 w 2174082"/>
                <a:gd name="connsiteY7" fmla="*/ 38100 h 957262"/>
                <a:gd name="connsiteX8" fmla="*/ 147638 w 2174082"/>
                <a:gd name="connsiteY8" fmla="*/ 66675 h 957262"/>
                <a:gd name="connsiteX9" fmla="*/ 171450 w 2174082"/>
                <a:gd name="connsiteY9" fmla="*/ 66675 h 957262"/>
                <a:gd name="connsiteX10" fmla="*/ 171450 w 2174082"/>
                <a:gd name="connsiteY10" fmla="*/ 92869 h 957262"/>
                <a:gd name="connsiteX11" fmla="*/ 171450 w 2174082"/>
                <a:gd name="connsiteY11" fmla="*/ 111919 h 957262"/>
                <a:gd name="connsiteX12" fmla="*/ 204788 w 2174082"/>
                <a:gd name="connsiteY12" fmla="*/ 114300 h 957262"/>
                <a:gd name="connsiteX13" fmla="*/ 204788 w 2174082"/>
                <a:gd name="connsiteY13" fmla="*/ 123825 h 957262"/>
                <a:gd name="connsiteX14" fmla="*/ 230982 w 2174082"/>
                <a:gd name="connsiteY14" fmla="*/ 123825 h 957262"/>
                <a:gd name="connsiteX15" fmla="*/ 228600 w 2174082"/>
                <a:gd name="connsiteY15" fmla="*/ 140494 h 957262"/>
                <a:gd name="connsiteX16" fmla="*/ 376238 w 2174082"/>
                <a:gd name="connsiteY16" fmla="*/ 140494 h 957262"/>
                <a:gd name="connsiteX17" fmla="*/ 376238 w 2174082"/>
                <a:gd name="connsiteY17" fmla="*/ 154781 h 957262"/>
                <a:gd name="connsiteX18" fmla="*/ 426244 w 2174082"/>
                <a:gd name="connsiteY18" fmla="*/ 154781 h 957262"/>
                <a:gd name="connsiteX19" fmla="*/ 426244 w 2174082"/>
                <a:gd name="connsiteY19" fmla="*/ 171450 h 957262"/>
                <a:gd name="connsiteX20" fmla="*/ 454819 w 2174082"/>
                <a:gd name="connsiteY20" fmla="*/ 171450 h 957262"/>
                <a:gd name="connsiteX21" fmla="*/ 454819 w 2174082"/>
                <a:gd name="connsiteY21" fmla="*/ 178594 h 957262"/>
                <a:gd name="connsiteX22" fmla="*/ 495300 w 2174082"/>
                <a:gd name="connsiteY22" fmla="*/ 178594 h 957262"/>
                <a:gd name="connsiteX23" fmla="*/ 495300 w 2174082"/>
                <a:gd name="connsiteY23" fmla="*/ 185737 h 957262"/>
                <a:gd name="connsiteX24" fmla="*/ 523875 w 2174082"/>
                <a:gd name="connsiteY24" fmla="*/ 185737 h 957262"/>
                <a:gd name="connsiteX25" fmla="*/ 523875 w 2174082"/>
                <a:gd name="connsiteY25" fmla="*/ 216694 h 957262"/>
                <a:gd name="connsiteX26" fmla="*/ 602457 w 2174082"/>
                <a:gd name="connsiteY26" fmla="*/ 216694 h 957262"/>
                <a:gd name="connsiteX27" fmla="*/ 602457 w 2174082"/>
                <a:gd name="connsiteY27" fmla="*/ 240506 h 957262"/>
                <a:gd name="connsiteX28" fmla="*/ 638175 w 2174082"/>
                <a:gd name="connsiteY28" fmla="*/ 240506 h 957262"/>
                <a:gd name="connsiteX29" fmla="*/ 638175 w 2174082"/>
                <a:gd name="connsiteY29" fmla="*/ 254794 h 957262"/>
                <a:gd name="connsiteX30" fmla="*/ 671513 w 2174082"/>
                <a:gd name="connsiteY30" fmla="*/ 254794 h 957262"/>
                <a:gd name="connsiteX31" fmla="*/ 671513 w 2174082"/>
                <a:gd name="connsiteY31" fmla="*/ 288131 h 957262"/>
                <a:gd name="connsiteX32" fmla="*/ 716757 w 2174082"/>
                <a:gd name="connsiteY32" fmla="*/ 288131 h 957262"/>
                <a:gd name="connsiteX33" fmla="*/ 716757 w 2174082"/>
                <a:gd name="connsiteY33" fmla="*/ 309562 h 957262"/>
                <a:gd name="connsiteX34" fmla="*/ 723900 w 2174082"/>
                <a:gd name="connsiteY34" fmla="*/ 316705 h 957262"/>
                <a:gd name="connsiteX35" fmla="*/ 723900 w 2174082"/>
                <a:gd name="connsiteY35" fmla="*/ 323850 h 957262"/>
                <a:gd name="connsiteX36" fmla="*/ 742950 w 2174082"/>
                <a:gd name="connsiteY36" fmla="*/ 323850 h 957262"/>
                <a:gd name="connsiteX37" fmla="*/ 742950 w 2174082"/>
                <a:gd name="connsiteY37" fmla="*/ 347662 h 957262"/>
                <a:gd name="connsiteX38" fmla="*/ 742950 w 2174082"/>
                <a:gd name="connsiteY38" fmla="*/ 361950 h 957262"/>
                <a:gd name="connsiteX39" fmla="*/ 757238 w 2174082"/>
                <a:gd name="connsiteY39" fmla="*/ 361950 h 957262"/>
                <a:gd name="connsiteX40" fmla="*/ 757238 w 2174082"/>
                <a:gd name="connsiteY40" fmla="*/ 376237 h 957262"/>
                <a:gd name="connsiteX41" fmla="*/ 790575 w 2174082"/>
                <a:gd name="connsiteY41" fmla="*/ 376237 h 957262"/>
                <a:gd name="connsiteX42" fmla="*/ 790575 w 2174082"/>
                <a:gd name="connsiteY42" fmla="*/ 397669 h 957262"/>
                <a:gd name="connsiteX43" fmla="*/ 842963 w 2174082"/>
                <a:gd name="connsiteY43" fmla="*/ 397669 h 957262"/>
                <a:gd name="connsiteX44" fmla="*/ 842963 w 2174082"/>
                <a:gd name="connsiteY44" fmla="*/ 402431 h 957262"/>
                <a:gd name="connsiteX45" fmla="*/ 876300 w 2174082"/>
                <a:gd name="connsiteY45" fmla="*/ 402431 h 957262"/>
                <a:gd name="connsiteX46" fmla="*/ 876300 w 2174082"/>
                <a:gd name="connsiteY46" fmla="*/ 421481 h 957262"/>
                <a:gd name="connsiteX47" fmla="*/ 909638 w 2174082"/>
                <a:gd name="connsiteY47" fmla="*/ 419100 h 957262"/>
                <a:gd name="connsiteX48" fmla="*/ 909638 w 2174082"/>
                <a:gd name="connsiteY48" fmla="*/ 445294 h 957262"/>
                <a:gd name="connsiteX49" fmla="*/ 954882 w 2174082"/>
                <a:gd name="connsiteY49" fmla="*/ 445294 h 957262"/>
                <a:gd name="connsiteX50" fmla="*/ 954882 w 2174082"/>
                <a:gd name="connsiteY50" fmla="*/ 483394 h 957262"/>
                <a:gd name="connsiteX51" fmla="*/ 990600 w 2174082"/>
                <a:gd name="connsiteY51" fmla="*/ 483394 h 957262"/>
                <a:gd name="connsiteX52" fmla="*/ 990600 w 2174082"/>
                <a:gd name="connsiteY52" fmla="*/ 492919 h 957262"/>
                <a:gd name="connsiteX53" fmla="*/ 1033463 w 2174082"/>
                <a:gd name="connsiteY53" fmla="*/ 492919 h 957262"/>
                <a:gd name="connsiteX54" fmla="*/ 1050131 w 2174082"/>
                <a:gd name="connsiteY54" fmla="*/ 509587 h 957262"/>
                <a:gd name="connsiteX55" fmla="*/ 1114425 w 2174082"/>
                <a:gd name="connsiteY55" fmla="*/ 509587 h 957262"/>
                <a:gd name="connsiteX56" fmla="*/ 1114425 w 2174082"/>
                <a:gd name="connsiteY56" fmla="*/ 531019 h 957262"/>
                <a:gd name="connsiteX57" fmla="*/ 1166813 w 2174082"/>
                <a:gd name="connsiteY57" fmla="*/ 531019 h 957262"/>
                <a:gd name="connsiteX58" fmla="*/ 1166813 w 2174082"/>
                <a:gd name="connsiteY58" fmla="*/ 571500 h 957262"/>
                <a:gd name="connsiteX59" fmla="*/ 1202532 w 2174082"/>
                <a:gd name="connsiteY59" fmla="*/ 571500 h 957262"/>
                <a:gd name="connsiteX60" fmla="*/ 1202532 w 2174082"/>
                <a:gd name="connsiteY60" fmla="*/ 588169 h 957262"/>
                <a:gd name="connsiteX61" fmla="*/ 1235869 w 2174082"/>
                <a:gd name="connsiteY61" fmla="*/ 588169 h 957262"/>
                <a:gd name="connsiteX62" fmla="*/ 1243013 w 2174082"/>
                <a:gd name="connsiteY62" fmla="*/ 595313 h 957262"/>
                <a:gd name="connsiteX63" fmla="*/ 1283494 w 2174082"/>
                <a:gd name="connsiteY63" fmla="*/ 595313 h 957262"/>
                <a:gd name="connsiteX64" fmla="*/ 1283494 w 2174082"/>
                <a:gd name="connsiteY64" fmla="*/ 614362 h 957262"/>
                <a:gd name="connsiteX65" fmla="*/ 1373982 w 2174082"/>
                <a:gd name="connsiteY65" fmla="*/ 614362 h 957262"/>
                <a:gd name="connsiteX66" fmla="*/ 1373982 w 2174082"/>
                <a:gd name="connsiteY66" fmla="*/ 631031 h 957262"/>
                <a:gd name="connsiteX67" fmla="*/ 1397794 w 2174082"/>
                <a:gd name="connsiteY67" fmla="*/ 631031 h 957262"/>
                <a:gd name="connsiteX68" fmla="*/ 1397794 w 2174082"/>
                <a:gd name="connsiteY68" fmla="*/ 650081 h 957262"/>
                <a:gd name="connsiteX69" fmla="*/ 1421607 w 2174082"/>
                <a:gd name="connsiteY69" fmla="*/ 650081 h 957262"/>
                <a:gd name="connsiteX70" fmla="*/ 1421607 w 2174082"/>
                <a:gd name="connsiteY70" fmla="*/ 669131 h 957262"/>
                <a:gd name="connsiteX71" fmla="*/ 1454944 w 2174082"/>
                <a:gd name="connsiteY71" fmla="*/ 669131 h 957262"/>
                <a:gd name="connsiteX72" fmla="*/ 1454944 w 2174082"/>
                <a:gd name="connsiteY72" fmla="*/ 690562 h 957262"/>
                <a:gd name="connsiteX73" fmla="*/ 1488282 w 2174082"/>
                <a:gd name="connsiteY73" fmla="*/ 690562 h 957262"/>
                <a:gd name="connsiteX74" fmla="*/ 1488282 w 2174082"/>
                <a:gd name="connsiteY74" fmla="*/ 716756 h 957262"/>
                <a:gd name="connsiteX75" fmla="*/ 1519238 w 2174082"/>
                <a:gd name="connsiteY75" fmla="*/ 716756 h 957262"/>
                <a:gd name="connsiteX76" fmla="*/ 1519238 w 2174082"/>
                <a:gd name="connsiteY76" fmla="*/ 740569 h 957262"/>
                <a:gd name="connsiteX77" fmla="*/ 1535907 w 2174082"/>
                <a:gd name="connsiteY77" fmla="*/ 740569 h 957262"/>
                <a:gd name="connsiteX78" fmla="*/ 1535907 w 2174082"/>
                <a:gd name="connsiteY78" fmla="*/ 759619 h 957262"/>
                <a:gd name="connsiteX79" fmla="*/ 1609725 w 2174082"/>
                <a:gd name="connsiteY79" fmla="*/ 759619 h 957262"/>
                <a:gd name="connsiteX80" fmla="*/ 1609725 w 2174082"/>
                <a:gd name="connsiteY80" fmla="*/ 792956 h 957262"/>
                <a:gd name="connsiteX81" fmla="*/ 1700213 w 2174082"/>
                <a:gd name="connsiteY81" fmla="*/ 792956 h 957262"/>
                <a:gd name="connsiteX82" fmla="*/ 1700213 w 2174082"/>
                <a:gd name="connsiteY82" fmla="*/ 821531 h 957262"/>
                <a:gd name="connsiteX83" fmla="*/ 1719263 w 2174082"/>
                <a:gd name="connsiteY83" fmla="*/ 821531 h 957262"/>
                <a:gd name="connsiteX84" fmla="*/ 1719263 w 2174082"/>
                <a:gd name="connsiteY84" fmla="*/ 845344 h 957262"/>
                <a:gd name="connsiteX85" fmla="*/ 1790700 w 2174082"/>
                <a:gd name="connsiteY85" fmla="*/ 845344 h 957262"/>
                <a:gd name="connsiteX86" fmla="*/ 1790700 w 2174082"/>
                <a:gd name="connsiteY86" fmla="*/ 871537 h 957262"/>
                <a:gd name="connsiteX87" fmla="*/ 1888332 w 2174082"/>
                <a:gd name="connsiteY87" fmla="*/ 871537 h 957262"/>
                <a:gd name="connsiteX88" fmla="*/ 1888332 w 2174082"/>
                <a:gd name="connsiteY88" fmla="*/ 890587 h 957262"/>
                <a:gd name="connsiteX89" fmla="*/ 1957388 w 2174082"/>
                <a:gd name="connsiteY89" fmla="*/ 890587 h 957262"/>
                <a:gd name="connsiteX90" fmla="*/ 2035969 w 2174082"/>
                <a:gd name="connsiteY90" fmla="*/ 890587 h 957262"/>
                <a:gd name="connsiteX91" fmla="*/ 2035969 w 2174082"/>
                <a:gd name="connsiteY91" fmla="*/ 904875 h 957262"/>
                <a:gd name="connsiteX92" fmla="*/ 2035969 w 2174082"/>
                <a:gd name="connsiteY92" fmla="*/ 904875 h 957262"/>
                <a:gd name="connsiteX93" fmla="*/ 2035969 w 2174082"/>
                <a:gd name="connsiteY93" fmla="*/ 933450 h 957262"/>
                <a:gd name="connsiteX94" fmla="*/ 2081213 w 2174082"/>
                <a:gd name="connsiteY94" fmla="*/ 926306 h 957262"/>
                <a:gd name="connsiteX95" fmla="*/ 2081213 w 2174082"/>
                <a:gd name="connsiteY95" fmla="*/ 945356 h 957262"/>
                <a:gd name="connsiteX96" fmla="*/ 2102644 w 2174082"/>
                <a:gd name="connsiteY96" fmla="*/ 945356 h 957262"/>
                <a:gd name="connsiteX97" fmla="*/ 2102644 w 2174082"/>
                <a:gd name="connsiteY97" fmla="*/ 957262 h 957262"/>
                <a:gd name="connsiteX98" fmla="*/ 2174082 w 2174082"/>
                <a:gd name="connsiteY98" fmla="*/ 957262 h 95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174082" h="957262">
                  <a:moveTo>
                    <a:pt x="0" y="0"/>
                  </a:moveTo>
                  <a:lnTo>
                    <a:pt x="50007" y="0"/>
                  </a:lnTo>
                  <a:lnTo>
                    <a:pt x="50007" y="11906"/>
                  </a:lnTo>
                  <a:lnTo>
                    <a:pt x="78582" y="11906"/>
                  </a:lnTo>
                  <a:lnTo>
                    <a:pt x="78582" y="21431"/>
                  </a:lnTo>
                  <a:lnTo>
                    <a:pt x="109538" y="21431"/>
                  </a:lnTo>
                  <a:lnTo>
                    <a:pt x="109538" y="38100"/>
                  </a:lnTo>
                  <a:lnTo>
                    <a:pt x="147638" y="38100"/>
                  </a:lnTo>
                  <a:lnTo>
                    <a:pt x="147638" y="66675"/>
                  </a:lnTo>
                  <a:lnTo>
                    <a:pt x="171450" y="66675"/>
                  </a:lnTo>
                  <a:lnTo>
                    <a:pt x="171450" y="92869"/>
                  </a:lnTo>
                  <a:lnTo>
                    <a:pt x="171450" y="111919"/>
                  </a:lnTo>
                  <a:lnTo>
                    <a:pt x="204788" y="114300"/>
                  </a:lnTo>
                  <a:lnTo>
                    <a:pt x="204788" y="123825"/>
                  </a:lnTo>
                  <a:lnTo>
                    <a:pt x="230982" y="123825"/>
                  </a:lnTo>
                  <a:lnTo>
                    <a:pt x="228600" y="140494"/>
                  </a:lnTo>
                  <a:lnTo>
                    <a:pt x="376238" y="140494"/>
                  </a:lnTo>
                  <a:lnTo>
                    <a:pt x="376238" y="154781"/>
                  </a:lnTo>
                  <a:lnTo>
                    <a:pt x="426244" y="154781"/>
                  </a:lnTo>
                  <a:lnTo>
                    <a:pt x="426244" y="171450"/>
                  </a:lnTo>
                  <a:lnTo>
                    <a:pt x="454819" y="171450"/>
                  </a:lnTo>
                  <a:lnTo>
                    <a:pt x="454819" y="178594"/>
                  </a:lnTo>
                  <a:lnTo>
                    <a:pt x="495300" y="178594"/>
                  </a:lnTo>
                  <a:lnTo>
                    <a:pt x="495300" y="185737"/>
                  </a:lnTo>
                  <a:lnTo>
                    <a:pt x="523875" y="185737"/>
                  </a:lnTo>
                  <a:lnTo>
                    <a:pt x="523875" y="216694"/>
                  </a:lnTo>
                  <a:lnTo>
                    <a:pt x="602457" y="216694"/>
                  </a:lnTo>
                  <a:lnTo>
                    <a:pt x="602457" y="240506"/>
                  </a:lnTo>
                  <a:lnTo>
                    <a:pt x="638175" y="240506"/>
                  </a:lnTo>
                  <a:lnTo>
                    <a:pt x="638175" y="254794"/>
                  </a:lnTo>
                  <a:lnTo>
                    <a:pt x="671513" y="254794"/>
                  </a:lnTo>
                  <a:lnTo>
                    <a:pt x="671513" y="288131"/>
                  </a:lnTo>
                  <a:lnTo>
                    <a:pt x="716757" y="288131"/>
                  </a:lnTo>
                  <a:lnTo>
                    <a:pt x="716757" y="309562"/>
                  </a:lnTo>
                  <a:lnTo>
                    <a:pt x="723900" y="316705"/>
                  </a:lnTo>
                  <a:lnTo>
                    <a:pt x="723900" y="323850"/>
                  </a:lnTo>
                  <a:lnTo>
                    <a:pt x="742950" y="323850"/>
                  </a:lnTo>
                  <a:lnTo>
                    <a:pt x="742950" y="347662"/>
                  </a:lnTo>
                  <a:lnTo>
                    <a:pt x="742950" y="361950"/>
                  </a:lnTo>
                  <a:lnTo>
                    <a:pt x="757238" y="361950"/>
                  </a:lnTo>
                  <a:lnTo>
                    <a:pt x="757238" y="376237"/>
                  </a:lnTo>
                  <a:lnTo>
                    <a:pt x="790575" y="376237"/>
                  </a:lnTo>
                  <a:lnTo>
                    <a:pt x="790575" y="397669"/>
                  </a:lnTo>
                  <a:lnTo>
                    <a:pt x="842963" y="397669"/>
                  </a:lnTo>
                  <a:lnTo>
                    <a:pt x="842963" y="402431"/>
                  </a:lnTo>
                  <a:lnTo>
                    <a:pt x="876300" y="402431"/>
                  </a:lnTo>
                  <a:lnTo>
                    <a:pt x="876300" y="421481"/>
                  </a:lnTo>
                  <a:lnTo>
                    <a:pt x="909638" y="419100"/>
                  </a:lnTo>
                  <a:lnTo>
                    <a:pt x="909638" y="445294"/>
                  </a:lnTo>
                  <a:lnTo>
                    <a:pt x="954882" y="445294"/>
                  </a:lnTo>
                  <a:lnTo>
                    <a:pt x="954882" y="483394"/>
                  </a:lnTo>
                  <a:lnTo>
                    <a:pt x="990600" y="483394"/>
                  </a:lnTo>
                  <a:lnTo>
                    <a:pt x="990600" y="492919"/>
                  </a:lnTo>
                  <a:lnTo>
                    <a:pt x="1033463" y="492919"/>
                  </a:lnTo>
                  <a:lnTo>
                    <a:pt x="1050131" y="509587"/>
                  </a:lnTo>
                  <a:lnTo>
                    <a:pt x="1114425" y="509587"/>
                  </a:lnTo>
                  <a:lnTo>
                    <a:pt x="1114425" y="531019"/>
                  </a:lnTo>
                  <a:lnTo>
                    <a:pt x="1166813" y="531019"/>
                  </a:lnTo>
                  <a:lnTo>
                    <a:pt x="1166813" y="571500"/>
                  </a:lnTo>
                  <a:lnTo>
                    <a:pt x="1202532" y="571500"/>
                  </a:lnTo>
                  <a:lnTo>
                    <a:pt x="1202532" y="588169"/>
                  </a:lnTo>
                  <a:lnTo>
                    <a:pt x="1235869" y="588169"/>
                  </a:lnTo>
                  <a:lnTo>
                    <a:pt x="1243013" y="595313"/>
                  </a:lnTo>
                  <a:lnTo>
                    <a:pt x="1283494" y="595313"/>
                  </a:lnTo>
                  <a:lnTo>
                    <a:pt x="1283494" y="614362"/>
                  </a:lnTo>
                  <a:lnTo>
                    <a:pt x="1373982" y="614362"/>
                  </a:lnTo>
                  <a:lnTo>
                    <a:pt x="1373982" y="631031"/>
                  </a:lnTo>
                  <a:lnTo>
                    <a:pt x="1397794" y="631031"/>
                  </a:lnTo>
                  <a:lnTo>
                    <a:pt x="1397794" y="650081"/>
                  </a:lnTo>
                  <a:lnTo>
                    <a:pt x="1421607" y="650081"/>
                  </a:lnTo>
                  <a:lnTo>
                    <a:pt x="1421607" y="669131"/>
                  </a:lnTo>
                  <a:lnTo>
                    <a:pt x="1454944" y="669131"/>
                  </a:lnTo>
                  <a:lnTo>
                    <a:pt x="1454944" y="690562"/>
                  </a:lnTo>
                  <a:lnTo>
                    <a:pt x="1488282" y="690562"/>
                  </a:lnTo>
                  <a:lnTo>
                    <a:pt x="1488282" y="716756"/>
                  </a:lnTo>
                  <a:lnTo>
                    <a:pt x="1519238" y="716756"/>
                  </a:lnTo>
                  <a:lnTo>
                    <a:pt x="1519238" y="740569"/>
                  </a:lnTo>
                  <a:lnTo>
                    <a:pt x="1535907" y="740569"/>
                  </a:lnTo>
                  <a:lnTo>
                    <a:pt x="1535907" y="759619"/>
                  </a:lnTo>
                  <a:lnTo>
                    <a:pt x="1609725" y="759619"/>
                  </a:lnTo>
                  <a:lnTo>
                    <a:pt x="1609725" y="792956"/>
                  </a:lnTo>
                  <a:lnTo>
                    <a:pt x="1700213" y="792956"/>
                  </a:lnTo>
                  <a:lnTo>
                    <a:pt x="1700213" y="821531"/>
                  </a:lnTo>
                  <a:lnTo>
                    <a:pt x="1719263" y="821531"/>
                  </a:lnTo>
                  <a:lnTo>
                    <a:pt x="1719263" y="845344"/>
                  </a:lnTo>
                  <a:lnTo>
                    <a:pt x="1790700" y="845344"/>
                  </a:lnTo>
                  <a:lnTo>
                    <a:pt x="1790700" y="871537"/>
                  </a:lnTo>
                  <a:lnTo>
                    <a:pt x="1888332" y="871537"/>
                  </a:lnTo>
                  <a:lnTo>
                    <a:pt x="1888332" y="890587"/>
                  </a:lnTo>
                  <a:lnTo>
                    <a:pt x="1957388" y="890587"/>
                  </a:lnTo>
                  <a:lnTo>
                    <a:pt x="2035969" y="890587"/>
                  </a:lnTo>
                  <a:lnTo>
                    <a:pt x="2035969" y="904875"/>
                  </a:lnTo>
                  <a:lnTo>
                    <a:pt x="2035969" y="904875"/>
                  </a:lnTo>
                  <a:lnTo>
                    <a:pt x="2035969" y="933450"/>
                  </a:lnTo>
                  <a:lnTo>
                    <a:pt x="2081213" y="926306"/>
                  </a:lnTo>
                  <a:lnTo>
                    <a:pt x="2081213" y="945356"/>
                  </a:lnTo>
                  <a:lnTo>
                    <a:pt x="2102644" y="945356"/>
                  </a:lnTo>
                  <a:lnTo>
                    <a:pt x="2102644" y="957262"/>
                  </a:lnTo>
                  <a:lnTo>
                    <a:pt x="2174082" y="957262"/>
                  </a:ln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1600" b="0">
                <a:solidFill>
                  <a:prstClr val="white"/>
                </a:solidFill>
                <a:latin typeface="Arial" panose="020B0604020202020204" pitchFamily="34" charset="0"/>
                <a:cs typeface="Arial" panose="020B0604020202020204" pitchFamily="34" charset="0"/>
              </a:endParaRPr>
            </a:p>
          </p:txBody>
        </p:sp>
        <p:sp>
          <p:nvSpPr>
            <p:cNvPr id="152" name="Freeform: Shape 151">
              <a:extLst>
                <a:ext uri="{FF2B5EF4-FFF2-40B4-BE49-F238E27FC236}">
                  <a16:creationId xmlns:a16="http://schemas.microsoft.com/office/drawing/2014/main" id="{6CF46FB3-871B-9634-90DC-D7CC4E28C893}"/>
                </a:ext>
              </a:extLst>
            </p:cNvPr>
            <p:cNvSpPr/>
            <p:nvPr/>
          </p:nvSpPr>
          <p:spPr>
            <a:xfrm>
              <a:off x="5100638" y="3078956"/>
              <a:ext cx="3295650" cy="1012032"/>
            </a:xfrm>
            <a:custGeom>
              <a:avLst/>
              <a:gdLst>
                <a:gd name="connsiteX0" fmla="*/ 0 w 3295650"/>
                <a:gd name="connsiteY0" fmla="*/ 0 h 1012032"/>
                <a:gd name="connsiteX1" fmla="*/ 35719 w 3295650"/>
                <a:gd name="connsiteY1" fmla="*/ 35719 h 1012032"/>
                <a:gd name="connsiteX2" fmla="*/ 35719 w 3295650"/>
                <a:gd name="connsiteY2" fmla="*/ 61913 h 1012032"/>
                <a:gd name="connsiteX3" fmla="*/ 66675 w 3295650"/>
                <a:gd name="connsiteY3" fmla="*/ 61913 h 1012032"/>
                <a:gd name="connsiteX4" fmla="*/ 66675 w 3295650"/>
                <a:gd name="connsiteY4" fmla="*/ 109538 h 1012032"/>
                <a:gd name="connsiteX5" fmla="*/ 209550 w 3295650"/>
                <a:gd name="connsiteY5" fmla="*/ 109538 h 1012032"/>
                <a:gd name="connsiteX6" fmla="*/ 209550 w 3295650"/>
                <a:gd name="connsiteY6" fmla="*/ 128588 h 1012032"/>
                <a:gd name="connsiteX7" fmla="*/ 288131 w 3295650"/>
                <a:gd name="connsiteY7" fmla="*/ 128588 h 1012032"/>
                <a:gd name="connsiteX8" fmla="*/ 361950 w 3295650"/>
                <a:gd name="connsiteY8" fmla="*/ 128588 h 1012032"/>
                <a:gd name="connsiteX9" fmla="*/ 361950 w 3295650"/>
                <a:gd name="connsiteY9" fmla="*/ 173832 h 1012032"/>
                <a:gd name="connsiteX10" fmla="*/ 388143 w 3295650"/>
                <a:gd name="connsiteY10" fmla="*/ 173832 h 1012032"/>
                <a:gd name="connsiteX11" fmla="*/ 388143 w 3295650"/>
                <a:gd name="connsiteY11" fmla="*/ 197644 h 1012032"/>
                <a:gd name="connsiteX12" fmla="*/ 445293 w 3295650"/>
                <a:gd name="connsiteY12" fmla="*/ 197644 h 1012032"/>
                <a:gd name="connsiteX13" fmla="*/ 445293 w 3295650"/>
                <a:gd name="connsiteY13" fmla="*/ 242888 h 1012032"/>
                <a:gd name="connsiteX14" fmla="*/ 507206 w 3295650"/>
                <a:gd name="connsiteY14" fmla="*/ 242888 h 1012032"/>
                <a:gd name="connsiteX15" fmla="*/ 507206 w 3295650"/>
                <a:gd name="connsiteY15" fmla="*/ 302419 h 1012032"/>
                <a:gd name="connsiteX16" fmla="*/ 547687 w 3295650"/>
                <a:gd name="connsiteY16" fmla="*/ 302419 h 1012032"/>
                <a:gd name="connsiteX17" fmla="*/ 547687 w 3295650"/>
                <a:gd name="connsiteY17" fmla="*/ 333375 h 1012032"/>
                <a:gd name="connsiteX18" fmla="*/ 638175 w 3295650"/>
                <a:gd name="connsiteY18" fmla="*/ 333375 h 1012032"/>
                <a:gd name="connsiteX19" fmla="*/ 685800 w 3295650"/>
                <a:gd name="connsiteY19" fmla="*/ 333375 h 1012032"/>
                <a:gd name="connsiteX20" fmla="*/ 685800 w 3295650"/>
                <a:gd name="connsiteY20" fmla="*/ 373857 h 1012032"/>
                <a:gd name="connsiteX21" fmla="*/ 728662 w 3295650"/>
                <a:gd name="connsiteY21" fmla="*/ 373857 h 1012032"/>
                <a:gd name="connsiteX22" fmla="*/ 728662 w 3295650"/>
                <a:gd name="connsiteY22" fmla="*/ 395288 h 1012032"/>
                <a:gd name="connsiteX23" fmla="*/ 850106 w 3295650"/>
                <a:gd name="connsiteY23" fmla="*/ 395288 h 1012032"/>
                <a:gd name="connsiteX24" fmla="*/ 850106 w 3295650"/>
                <a:gd name="connsiteY24" fmla="*/ 414338 h 1012032"/>
                <a:gd name="connsiteX25" fmla="*/ 900112 w 3295650"/>
                <a:gd name="connsiteY25" fmla="*/ 414338 h 1012032"/>
                <a:gd name="connsiteX26" fmla="*/ 935831 w 3295650"/>
                <a:gd name="connsiteY26" fmla="*/ 414338 h 1012032"/>
                <a:gd name="connsiteX27" fmla="*/ 935831 w 3295650"/>
                <a:gd name="connsiteY27" fmla="*/ 452438 h 1012032"/>
                <a:gd name="connsiteX28" fmla="*/ 1038225 w 3295650"/>
                <a:gd name="connsiteY28" fmla="*/ 452438 h 1012032"/>
                <a:gd name="connsiteX29" fmla="*/ 1038225 w 3295650"/>
                <a:gd name="connsiteY29" fmla="*/ 464344 h 1012032"/>
                <a:gd name="connsiteX30" fmla="*/ 1071562 w 3295650"/>
                <a:gd name="connsiteY30" fmla="*/ 464344 h 1012032"/>
                <a:gd name="connsiteX31" fmla="*/ 1071562 w 3295650"/>
                <a:gd name="connsiteY31" fmla="*/ 495300 h 1012032"/>
                <a:gd name="connsiteX32" fmla="*/ 1116806 w 3295650"/>
                <a:gd name="connsiteY32" fmla="*/ 495300 h 1012032"/>
                <a:gd name="connsiteX33" fmla="*/ 1116806 w 3295650"/>
                <a:gd name="connsiteY33" fmla="*/ 495300 h 1012032"/>
                <a:gd name="connsiteX34" fmla="*/ 1178718 w 3295650"/>
                <a:gd name="connsiteY34" fmla="*/ 495300 h 1012032"/>
                <a:gd name="connsiteX35" fmla="*/ 1178718 w 3295650"/>
                <a:gd name="connsiteY35" fmla="*/ 521494 h 1012032"/>
                <a:gd name="connsiteX36" fmla="*/ 1207293 w 3295650"/>
                <a:gd name="connsiteY36" fmla="*/ 521494 h 1012032"/>
                <a:gd name="connsiteX37" fmla="*/ 1207293 w 3295650"/>
                <a:gd name="connsiteY37" fmla="*/ 559594 h 1012032"/>
                <a:gd name="connsiteX38" fmla="*/ 1266825 w 3295650"/>
                <a:gd name="connsiteY38" fmla="*/ 559594 h 1012032"/>
                <a:gd name="connsiteX39" fmla="*/ 1302543 w 3295650"/>
                <a:gd name="connsiteY39" fmla="*/ 559594 h 1012032"/>
                <a:gd name="connsiteX40" fmla="*/ 1302543 w 3295650"/>
                <a:gd name="connsiteY40" fmla="*/ 611982 h 1012032"/>
                <a:gd name="connsiteX41" fmla="*/ 1350168 w 3295650"/>
                <a:gd name="connsiteY41" fmla="*/ 611982 h 1012032"/>
                <a:gd name="connsiteX42" fmla="*/ 1350168 w 3295650"/>
                <a:gd name="connsiteY42" fmla="*/ 640557 h 1012032"/>
                <a:gd name="connsiteX43" fmla="*/ 1412081 w 3295650"/>
                <a:gd name="connsiteY43" fmla="*/ 640557 h 1012032"/>
                <a:gd name="connsiteX44" fmla="*/ 1412081 w 3295650"/>
                <a:gd name="connsiteY44" fmla="*/ 673894 h 1012032"/>
                <a:gd name="connsiteX45" fmla="*/ 1564481 w 3295650"/>
                <a:gd name="connsiteY45" fmla="*/ 673894 h 1012032"/>
                <a:gd name="connsiteX46" fmla="*/ 1564481 w 3295650"/>
                <a:gd name="connsiteY46" fmla="*/ 711994 h 1012032"/>
                <a:gd name="connsiteX47" fmla="*/ 1638300 w 3295650"/>
                <a:gd name="connsiteY47" fmla="*/ 711994 h 1012032"/>
                <a:gd name="connsiteX48" fmla="*/ 1638300 w 3295650"/>
                <a:gd name="connsiteY48" fmla="*/ 752475 h 1012032"/>
                <a:gd name="connsiteX49" fmla="*/ 1702593 w 3295650"/>
                <a:gd name="connsiteY49" fmla="*/ 752475 h 1012032"/>
                <a:gd name="connsiteX50" fmla="*/ 1702593 w 3295650"/>
                <a:gd name="connsiteY50" fmla="*/ 788194 h 1012032"/>
                <a:gd name="connsiteX51" fmla="*/ 1778793 w 3295650"/>
                <a:gd name="connsiteY51" fmla="*/ 788194 h 1012032"/>
                <a:gd name="connsiteX52" fmla="*/ 1778793 w 3295650"/>
                <a:gd name="connsiteY52" fmla="*/ 821532 h 1012032"/>
                <a:gd name="connsiteX53" fmla="*/ 1840706 w 3295650"/>
                <a:gd name="connsiteY53" fmla="*/ 821532 h 1012032"/>
                <a:gd name="connsiteX54" fmla="*/ 1840706 w 3295650"/>
                <a:gd name="connsiteY54" fmla="*/ 859632 h 1012032"/>
                <a:gd name="connsiteX55" fmla="*/ 1885950 w 3295650"/>
                <a:gd name="connsiteY55" fmla="*/ 859632 h 1012032"/>
                <a:gd name="connsiteX56" fmla="*/ 1885950 w 3295650"/>
                <a:gd name="connsiteY56" fmla="*/ 897732 h 1012032"/>
                <a:gd name="connsiteX57" fmla="*/ 1974056 w 3295650"/>
                <a:gd name="connsiteY57" fmla="*/ 897732 h 1012032"/>
                <a:gd name="connsiteX58" fmla="*/ 1974056 w 3295650"/>
                <a:gd name="connsiteY58" fmla="*/ 921544 h 1012032"/>
                <a:gd name="connsiteX59" fmla="*/ 2047875 w 3295650"/>
                <a:gd name="connsiteY59" fmla="*/ 921544 h 1012032"/>
                <a:gd name="connsiteX60" fmla="*/ 2047875 w 3295650"/>
                <a:gd name="connsiteY60" fmla="*/ 962025 h 1012032"/>
                <a:gd name="connsiteX61" fmla="*/ 2933700 w 3295650"/>
                <a:gd name="connsiteY61" fmla="*/ 962025 h 1012032"/>
                <a:gd name="connsiteX62" fmla="*/ 2933700 w 3295650"/>
                <a:gd name="connsiteY62" fmla="*/ 1012032 h 1012032"/>
                <a:gd name="connsiteX63" fmla="*/ 3295650 w 3295650"/>
                <a:gd name="connsiteY63" fmla="*/ 1012032 h 1012032"/>
                <a:gd name="connsiteX64" fmla="*/ 3283743 w 3295650"/>
                <a:gd name="connsiteY64" fmla="*/ 1012032 h 101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95650" h="1012032">
                  <a:moveTo>
                    <a:pt x="0" y="0"/>
                  </a:moveTo>
                  <a:lnTo>
                    <a:pt x="35719" y="35719"/>
                  </a:lnTo>
                  <a:lnTo>
                    <a:pt x="35719" y="61913"/>
                  </a:lnTo>
                  <a:lnTo>
                    <a:pt x="66675" y="61913"/>
                  </a:lnTo>
                  <a:lnTo>
                    <a:pt x="66675" y="109538"/>
                  </a:lnTo>
                  <a:lnTo>
                    <a:pt x="209550" y="109538"/>
                  </a:lnTo>
                  <a:lnTo>
                    <a:pt x="209550" y="128588"/>
                  </a:lnTo>
                  <a:lnTo>
                    <a:pt x="288131" y="128588"/>
                  </a:lnTo>
                  <a:lnTo>
                    <a:pt x="361950" y="128588"/>
                  </a:lnTo>
                  <a:lnTo>
                    <a:pt x="361950" y="173832"/>
                  </a:lnTo>
                  <a:lnTo>
                    <a:pt x="388143" y="173832"/>
                  </a:lnTo>
                  <a:lnTo>
                    <a:pt x="388143" y="197644"/>
                  </a:lnTo>
                  <a:lnTo>
                    <a:pt x="445293" y="197644"/>
                  </a:lnTo>
                  <a:lnTo>
                    <a:pt x="445293" y="242888"/>
                  </a:lnTo>
                  <a:lnTo>
                    <a:pt x="507206" y="242888"/>
                  </a:lnTo>
                  <a:lnTo>
                    <a:pt x="507206" y="302419"/>
                  </a:lnTo>
                  <a:lnTo>
                    <a:pt x="547687" y="302419"/>
                  </a:lnTo>
                  <a:lnTo>
                    <a:pt x="547687" y="333375"/>
                  </a:lnTo>
                  <a:lnTo>
                    <a:pt x="638175" y="333375"/>
                  </a:lnTo>
                  <a:lnTo>
                    <a:pt x="685800" y="333375"/>
                  </a:lnTo>
                  <a:lnTo>
                    <a:pt x="685800" y="373857"/>
                  </a:lnTo>
                  <a:lnTo>
                    <a:pt x="728662" y="373857"/>
                  </a:lnTo>
                  <a:lnTo>
                    <a:pt x="728662" y="395288"/>
                  </a:lnTo>
                  <a:lnTo>
                    <a:pt x="850106" y="395288"/>
                  </a:lnTo>
                  <a:lnTo>
                    <a:pt x="850106" y="414338"/>
                  </a:lnTo>
                  <a:lnTo>
                    <a:pt x="900112" y="414338"/>
                  </a:lnTo>
                  <a:lnTo>
                    <a:pt x="935831" y="414338"/>
                  </a:lnTo>
                  <a:lnTo>
                    <a:pt x="935831" y="452438"/>
                  </a:lnTo>
                  <a:lnTo>
                    <a:pt x="1038225" y="452438"/>
                  </a:lnTo>
                  <a:lnTo>
                    <a:pt x="1038225" y="464344"/>
                  </a:lnTo>
                  <a:lnTo>
                    <a:pt x="1071562" y="464344"/>
                  </a:lnTo>
                  <a:lnTo>
                    <a:pt x="1071562" y="495300"/>
                  </a:lnTo>
                  <a:lnTo>
                    <a:pt x="1116806" y="495300"/>
                  </a:lnTo>
                  <a:lnTo>
                    <a:pt x="1116806" y="495300"/>
                  </a:lnTo>
                  <a:lnTo>
                    <a:pt x="1178718" y="495300"/>
                  </a:lnTo>
                  <a:lnTo>
                    <a:pt x="1178718" y="521494"/>
                  </a:lnTo>
                  <a:lnTo>
                    <a:pt x="1207293" y="521494"/>
                  </a:lnTo>
                  <a:lnTo>
                    <a:pt x="1207293" y="559594"/>
                  </a:lnTo>
                  <a:lnTo>
                    <a:pt x="1266825" y="559594"/>
                  </a:lnTo>
                  <a:lnTo>
                    <a:pt x="1302543" y="559594"/>
                  </a:lnTo>
                  <a:lnTo>
                    <a:pt x="1302543" y="611982"/>
                  </a:lnTo>
                  <a:lnTo>
                    <a:pt x="1350168" y="611982"/>
                  </a:lnTo>
                  <a:lnTo>
                    <a:pt x="1350168" y="640557"/>
                  </a:lnTo>
                  <a:lnTo>
                    <a:pt x="1412081" y="640557"/>
                  </a:lnTo>
                  <a:lnTo>
                    <a:pt x="1412081" y="673894"/>
                  </a:lnTo>
                  <a:lnTo>
                    <a:pt x="1564481" y="673894"/>
                  </a:lnTo>
                  <a:lnTo>
                    <a:pt x="1564481" y="711994"/>
                  </a:lnTo>
                  <a:lnTo>
                    <a:pt x="1638300" y="711994"/>
                  </a:lnTo>
                  <a:lnTo>
                    <a:pt x="1638300" y="752475"/>
                  </a:lnTo>
                  <a:lnTo>
                    <a:pt x="1702593" y="752475"/>
                  </a:lnTo>
                  <a:lnTo>
                    <a:pt x="1702593" y="788194"/>
                  </a:lnTo>
                  <a:lnTo>
                    <a:pt x="1778793" y="788194"/>
                  </a:lnTo>
                  <a:lnTo>
                    <a:pt x="1778793" y="821532"/>
                  </a:lnTo>
                  <a:lnTo>
                    <a:pt x="1840706" y="821532"/>
                  </a:lnTo>
                  <a:lnTo>
                    <a:pt x="1840706" y="859632"/>
                  </a:lnTo>
                  <a:lnTo>
                    <a:pt x="1885950" y="859632"/>
                  </a:lnTo>
                  <a:lnTo>
                    <a:pt x="1885950" y="897732"/>
                  </a:lnTo>
                  <a:lnTo>
                    <a:pt x="1974056" y="897732"/>
                  </a:lnTo>
                  <a:lnTo>
                    <a:pt x="1974056" y="921544"/>
                  </a:lnTo>
                  <a:lnTo>
                    <a:pt x="2047875" y="921544"/>
                  </a:lnTo>
                  <a:lnTo>
                    <a:pt x="2047875" y="962025"/>
                  </a:lnTo>
                  <a:lnTo>
                    <a:pt x="2933700" y="962025"/>
                  </a:lnTo>
                  <a:lnTo>
                    <a:pt x="2933700" y="1012032"/>
                  </a:lnTo>
                  <a:lnTo>
                    <a:pt x="3295650" y="1012032"/>
                  </a:lnTo>
                  <a:lnTo>
                    <a:pt x="3283743" y="1012032"/>
                  </a:lnTo>
                </a:path>
              </a:pathLst>
            </a:cu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1600" b="0">
                <a:solidFill>
                  <a:prstClr val="white"/>
                </a:solidFill>
                <a:latin typeface="Arial" panose="020B0604020202020204" pitchFamily="34" charset="0"/>
                <a:cs typeface="Arial" panose="020B0604020202020204" pitchFamily="34" charset="0"/>
              </a:endParaRPr>
            </a:p>
          </p:txBody>
        </p:sp>
        <p:grpSp>
          <p:nvGrpSpPr>
            <p:cNvPr id="153" name="Group 152">
              <a:extLst>
                <a:ext uri="{FF2B5EF4-FFF2-40B4-BE49-F238E27FC236}">
                  <a16:creationId xmlns:a16="http://schemas.microsoft.com/office/drawing/2014/main" id="{FF410683-69F0-C2EA-9047-9078BFF46EC9}"/>
                </a:ext>
              </a:extLst>
            </p:cNvPr>
            <p:cNvGrpSpPr/>
            <p:nvPr/>
          </p:nvGrpSpPr>
          <p:grpSpPr>
            <a:xfrm>
              <a:off x="8252338" y="4031456"/>
              <a:ext cx="116681" cy="116681"/>
              <a:chOff x="8285557" y="3783807"/>
              <a:chExt cx="116681" cy="116681"/>
            </a:xfrm>
          </p:grpSpPr>
          <p:cxnSp>
            <p:nvCxnSpPr>
              <p:cNvPr id="636" name="Straight Connector 635">
                <a:extLst>
                  <a:ext uri="{FF2B5EF4-FFF2-40B4-BE49-F238E27FC236}">
                    <a16:creationId xmlns:a16="http://schemas.microsoft.com/office/drawing/2014/main" id="{1487ED98-B89E-36EF-4AD5-A9128BF19882}"/>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72F786E3-869B-3C39-FC3F-3543BADEE5A6}"/>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A0935DB9-E5A4-2CA2-F390-2A20009543B6}"/>
                </a:ext>
              </a:extLst>
            </p:cNvPr>
            <p:cNvGrpSpPr/>
            <p:nvPr/>
          </p:nvGrpSpPr>
          <p:grpSpPr>
            <a:xfrm>
              <a:off x="8279607" y="4032647"/>
              <a:ext cx="116681" cy="116681"/>
              <a:chOff x="8285557" y="3783807"/>
              <a:chExt cx="116681" cy="116681"/>
            </a:xfrm>
          </p:grpSpPr>
          <p:cxnSp>
            <p:nvCxnSpPr>
              <p:cNvPr id="634" name="Straight Connector 633">
                <a:extLst>
                  <a:ext uri="{FF2B5EF4-FFF2-40B4-BE49-F238E27FC236}">
                    <a16:creationId xmlns:a16="http://schemas.microsoft.com/office/drawing/2014/main" id="{79ECD15E-E59E-8B66-039F-4DB20E06513D}"/>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1586E2BF-C368-E0D9-7D11-6D94EBBFBE2B}"/>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F0DCFEB4-7F11-00A4-1714-1D73BEA3A2B0}"/>
                </a:ext>
              </a:extLst>
            </p:cNvPr>
            <p:cNvGrpSpPr/>
            <p:nvPr/>
          </p:nvGrpSpPr>
          <p:grpSpPr>
            <a:xfrm>
              <a:off x="8207693" y="4031456"/>
              <a:ext cx="116681" cy="116681"/>
              <a:chOff x="8285557" y="3783807"/>
              <a:chExt cx="116681" cy="116681"/>
            </a:xfrm>
          </p:grpSpPr>
          <p:cxnSp>
            <p:nvCxnSpPr>
              <p:cNvPr id="632" name="Straight Connector 631">
                <a:extLst>
                  <a:ext uri="{FF2B5EF4-FFF2-40B4-BE49-F238E27FC236}">
                    <a16:creationId xmlns:a16="http://schemas.microsoft.com/office/drawing/2014/main" id="{44E3AEFC-1A77-B5FC-A7E9-38EEA6811BB8}"/>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01310B79-5AE3-F43F-446C-3C1B0B28DE43}"/>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73C4B843-3258-15E8-A96A-45E27AFCC6C4}"/>
                </a:ext>
              </a:extLst>
            </p:cNvPr>
            <p:cNvGrpSpPr/>
            <p:nvPr/>
          </p:nvGrpSpPr>
          <p:grpSpPr>
            <a:xfrm>
              <a:off x="8097799" y="4031455"/>
              <a:ext cx="116681" cy="116681"/>
              <a:chOff x="8285557" y="3783807"/>
              <a:chExt cx="116681" cy="116681"/>
            </a:xfrm>
          </p:grpSpPr>
          <p:cxnSp>
            <p:nvCxnSpPr>
              <p:cNvPr id="630" name="Straight Connector 629">
                <a:extLst>
                  <a:ext uri="{FF2B5EF4-FFF2-40B4-BE49-F238E27FC236}">
                    <a16:creationId xmlns:a16="http://schemas.microsoft.com/office/drawing/2014/main" id="{93F9C442-4E4B-375F-ECF9-3EF131B367CA}"/>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9C8BD38F-189D-4FB5-13BA-BB4E305D0312}"/>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BE59AD48-86FB-33AE-4B63-AD85809B34C7}"/>
                </a:ext>
              </a:extLst>
            </p:cNvPr>
            <p:cNvGrpSpPr/>
            <p:nvPr/>
          </p:nvGrpSpPr>
          <p:grpSpPr>
            <a:xfrm>
              <a:off x="8082146" y="4031455"/>
              <a:ext cx="116681" cy="116681"/>
              <a:chOff x="8285557" y="3783807"/>
              <a:chExt cx="116681" cy="116681"/>
            </a:xfrm>
          </p:grpSpPr>
          <p:cxnSp>
            <p:nvCxnSpPr>
              <p:cNvPr id="628" name="Straight Connector 627">
                <a:extLst>
                  <a:ext uri="{FF2B5EF4-FFF2-40B4-BE49-F238E27FC236}">
                    <a16:creationId xmlns:a16="http://schemas.microsoft.com/office/drawing/2014/main" id="{B8C3B8C5-0983-1D84-485E-B1C245876EA2}"/>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0496BEA8-23DE-A023-B926-FE5AD25AE697}"/>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97164545-99A5-FB01-B807-7A34D46D4D88}"/>
                </a:ext>
              </a:extLst>
            </p:cNvPr>
            <p:cNvGrpSpPr/>
            <p:nvPr/>
          </p:nvGrpSpPr>
          <p:grpSpPr>
            <a:xfrm>
              <a:off x="7944984" y="3981450"/>
              <a:ext cx="116681" cy="116681"/>
              <a:chOff x="8285557" y="3783807"/>
              <a:chExt cx="116681" cy="116681"/>
            </a:xfrm>
          </p:grpSpPr>
          <p:cxnSp>
            <p:nvCxnSpPr>
              <p:cNvPr id="626" name="Straight Connector 625">
                <a:extLst>
                  <a:ext uri="{FF2B5EF4-FFF2-40B4-BE49-F238E27FC236}">
                    <a16:creationId xmlns:a16="http://schemas.microsoft.com/office/drawing/2014/main" id="{3C245804-8F06-9889-1242-A82C2BBD862E}"/>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7CE1D12D-DAA2-E005-056D-7930EBC2CF3B}"/>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38565864-2ADB-3CFF-C0CC-86EB94C47852}"/>
                </a:ext>
              </a:extLst>
            </p:cNvPr>
            <p:cNvGrpSpPr/>
            <p:nvPr/>
          </p:nvGrpSpPr>
          <p:grpSpPr>
            <a:xfrm>
              <a:off x="8015768" y="4031455"/>
              <a:ext cx="116681" cy="116681"/>
              <a:chOff x="8285557" y="3783807"/>
              <a:chExt cx="116681" cy="116681"/>
            </a:xfrm>
          </p:grpSpPr>
          <p:cxnSp>
            <p:nvCxnSpPr>
              <p:cNvPr id="624" name="Straight Connector 623">
                <a:extLst>
                  <a:ext uri="{FF2B5EF4-FFF2-40B4-BE49-F238E27FC236}">
                    <a16:creationId xmlns:a16="http://schemas.microsoft.com/office/drawing/2014/main" id="{518FA5ED-AE83-82B4-24FD-9EA1DE214805}"/>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2DF512B8-7DE8-65C8-EAE4-8702C3EBEA06}"/>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E573EAA0-C853-F08E-C933-74046052B7F8}"/>
                </a:ext>
              </a:extLst>
            </p:cNvPr>
            <p:cNvGrpSpPr/>
            <p:nvPr/>
          </p:nvGrpSpPr>
          <p:grpSpPr>
            <a:xfrm>
              <a:off x="7999068" y="4031455"/>
              <a:ext cx="116681" cy="116681"/>
              <a:chOff x="8285557" y="3783807"/>
              <a:chExt cx="116681" cy="116681"/>
            </a:xfrm>
          </p:grpSpPr>
          <p:cxnSp>
            <p:nvCxnSpPr>
              <p:cNvPr id="622" name="Straight Connector 621">
                <a:extLst>
                  <a:ext uri="{FF2B5EF4-FFF2-40B4-BE49-F238E27FC236}">
                    <a16:creationId xmlns:a16="http://schemas.microsoft.com/office/drawing/2014/main" id="{BB6ABB0E-7938-D5F4-186E-5BFC58B49995}"/>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4A391E1F-5877-BBB0-41A8-7C58AEEF67C6}"/>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C5E5A9CD-E358-DC54-8732-56EB63D3826A}"/>
                </a:ext>
              </a:extLst>
            </p:cNvPr>
            <p:cNvGrpSpPr/>
            <p:nvPr/>
          </p:nvGrpSpPr>
          <p:grpSpPr>
            <a:xfrm>
              <a:off x="7890214" y="3982641"/>
              <a:ext cx="116681" cy="116681"/>
              <a:chOff x="8285557" y="3783807"/>
              <a:chExt cx="116681" cy="116681"/>
            </a:xfrm>
          </p:grpSpPr>
          <p:cxnSp>
            <p:nvCxnSpPr>
              <p:cNvPr id="620" name="Straight Connector 619">
                <a:extLst>
                  <a:ext uri="{FF2B5EF4-FFF2-40B4-BE49-F238E27FC236}">
                    <a16:creationId xmlns:a16="http://schemas.microsoft.com/office/drawing/2014/main" id="{EFFDA755-E620-463B-BBFC-93ECC119406A}"/>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A96FDBCB-1D4A-7C60-5B81-7A1F4FBA20B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108D05BD-EDB3-4BEF-7123-E33060066AFD}"/>
                </a:ext>
              </a:extLst>
            </p:cNvPr>
            <p:cNvGrpSpPr/>
            <p:nvPr/>
          </p:nvGrpSpPr>
          <p:grpSpPr>
            <a:xfrm>
              <a:off x="7867867" y="3981450"/>
              <a:ext cx="116681" cy="116681"/>
              <a:chOff x="8285557" y="3783807"/>
              <a:chExt cx="116681" cy="116681"/>
            </a:xfrm>
          </p:grpSpPr>
          <p:cxnSp>
            <p:nvCxnSpPr>
              <p:cNvPr id="618" name="Straight Connector 617">
                <a:extLst>
                  <a:ext uri="{FF2B5EF4-FFF2-40B4-BE49-F238E27FC236}">
                    <a16:creationId xmlns:a16="http://schemas.microsoft.com/office/drawing/2014/main" id="{67804167-1CE6-3B28-9C15-358A29FAF87A}"/>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1C876E51-8176-EE9C-2A1F-5E94927B309A}"/>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409CBAE-C7FB-D234-4CA0-683A3C75297D}"/>
                </a:ext>
              </a:extLst>
            </p:cNvPr>
            <p:cNvGrpSpPr/>
            <p:nvPr/>
          </p:nvGrpSpPr>
          <p:grpSpPr>
            <a:xfrm>
              <a:off x="7852214" y="3981450"/>
              <a:ext cx="116681" cy="116681"/>
              <a:chOff x="8285557" y="3783807"/>
              <a:chExt cx="116681" cy="116681"/>
            </a:xfrm>
          </p:grpSpPr>
          <p:cxnSp>
            <p:nvCxnSpPr>
              <p:cNvPr id="616" name="Straight Connector 615">
                <a:extLst>
                  <a:ext uri="{FF2B5EF4-FFF2-40B4-BE49-F238E27FC236}">
                    <a16:creationId xmlns:a16="http://schemas.microsoft.com/office/drawing/2014/main" id="{8A512FDB-E520-2D36-67CB-B98C07DE9E04}"/>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2D287F44-5EA8-79E0-9328-A6DEF41C6AFB}"/>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5E764C4E-698D-9D30-E5D2-351BA4EAAD15}"/>
                </a:ext>
              </a:extLst>
            </p:cNvPr>
            <p:cNvGrpSpPr/>
            <p:nvPr/>
          </p:nvGrpSpPr>
          <p:grpSpPr>
            <a:xfrm>
              <a:off x="7688413" y="3981450"/>
              <a:ext cx="116681" cy="116681"/>
              <a:chOff x="8285557" y="3783807"/>
              <a:chExt cx="116681" cy="116681"/>
            </a:xfrm>
          </p:grpSpPr>
          <p:cxnSp>
            <p:nvCxnSpPr>
              <p:cNvPr id="614" name="Straight Connector 613">
                <a:extLst>
                  <a:ext uri="{FF2B5EF4-FFF2-40B4-BE49-F238E27FC236}">
                    <a16:creationId xmlns:a16="http://schemas.microsoft.com/office/drawing/2014/main" id="{3DC6B9D2-812F-4479-DEFE-B7CE51FA685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A53CCF39-F17C-052B-06A8-B99B530EB38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BBA8055A-F017-8313-FE4E-E1B5B4947E5F}"/>
                </a:ext>
              </a:extLst>
            </p:cNvPr>
            <p:cNvGrpSpPr/>
            <p:nvPr/>
          </p:nvGrpSpPr>
          <p:grpSpPr>
            <a:xfrm>
              <a:off x="7665461" y="3981450"/>
              <a:ext cx="116681" cy="116681"/>
              <a:chOff x="8285557" y="3783807"/>
              <a:chExt cx="116681" cy="116681"/>
            </a:xfrm>
          </p:grpSpPr>
          <p:cxnSp>
            <p:nvCxnSpPr>
              <p:cNvPr id="612" name="Straight Connector 611">
                <a:extLst>
                  <a:ext uri="{FF2B5EF4-FFF2-40B4-BE49-F238E27FC236}">
                    <a16:creationId xmlns:a16="http://schemas.microsoft.com/office/drawing/2014/main" id="{372F2ADC-9E84-FB71-019A-0FA676E0B6FC}"/>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F927E0D1-274B-30E0-E9D0-1E43474C8481}"/>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D93D738A-F6F1-5457-29B7-A4F1AD723CA1}"/>
                </a:ext>
              </a:extLst>
            </p:cNvPr>
            <p:cNvGrpSpPr/>
            <p:nvPr/>
          </p:nvGrpSpPr>
          <p:grpSpPr>
            <a:xfrm>
              <a:off x="7625640" y="3981450"/>
              <a:ext cx="116681" cy="116681"/>
              <a:chOff x="8285557" y="3783807"/>
              <a:chExt cx="116681" cy="116681"/>
            </a:xfrm>
          </p:grpSpPr>
          <p:cxnSp>
            <p:nvCxnSpPr>
              <p:cNvPr id="610" name="Straight Connector 609">
                <a:extLst>
                  <a:ext uri="{FF2B5EF4-FFF2-40B4-BE49-F238E27FC236}">
                    <a16:creationId xmlns:a16="http://schemas.microsoft.com/office/drawing/2014/main" id="{98B41ECE-8D30-F0F7-8D56-BAFFECF613A7}"/>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34E22095-E94C-5320-CCA9-706A3BB0EB9C}"/>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E208925D-1152-B2E9-7D91-E72B9EEA0BD0}"/>
                </a:ext>
              </a:extLst>
            </p:cNvPr>
            <p:cNvGrpSpPr/>
            <p:nvPr/>
          </p:nvGrpSpPr>
          <p:grpSpPr>
            <a:xfrm>
              <a:off x="7519001" y="3981450"/>
              <a:ext cx="116681" cy="116681"/>
              <a:chOff x="8285557" y="3783807"/>
              <a:chExt cx="116681" cy="116681"/>
            </a:xfrm>
          </p:grpSpPr>
          <p:cxnSp>
            <p:nvCxnSpPr>
              <p:cNvPr id="608" name="Straight Connector 607">
                <a:extLst>
                  <a:ext uri="{FF2B5EF4-FFF2-40B4-BE49-F238E27FC236}">
                    <a16:creationId xmlns:a16="http://schemas.microsoft.com/office/drawing/2014/main" id="{FB7A8B6A-8645-E2F6-8D92-C36F4E639D80}"/>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3974CC70-1D73-FB28-8F1B-125EB80C38F3}"/>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677E1A9D-5C4C-DA40-EB07-B6C1485A266B}"/>
                </a:ext>
              </a:extLst>
            </p:cNvPr>
            <p:cNvGrpSpPr/>
            <p:nvPr/>
          </p:nvGrpSpPr>
          <p:grpSpPr>
            <a:xfrm>
              <a:off x="7495306" y="3981450"/>
              <a:ext cx="116681" cy="116681"/>
              <a:chOff x="8285557" y="3783807"/>
              <a:chExt cx="116681" cy="116681"/>
            </a:xfrm>
          </p:grpSpPr>
          <p:cxnSp>
            <p:nvCxnSpPr>
              <p:cNvPr id="606" name="Straight Connector 605">
                <a:extLst>
                  <a:ext uri="{FF2B5EF4-FFF2-40B4-BE49-F238E27FC236}">
                    <a16:creationId xmlns:a16="http://schemas.microsoft.com/office/drawing/2014/main" id="{7F3930A5-C231-62C2-1010-40E140CBABFD}"/>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66124D3E-375E-1542-6C0B-59E71A66B4CB}"/>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294AF51A-CEA7-A3CB-D56D-9F4CF777BD64}"/>
                </a:ext>
              </a:extLst>
            </p:cNvPr>
            <p:cNvGrpSpPr/>
            <p:nvPr/>
          </p:nvGrpSpPr>
          <p:grpSpPr>
            <a:xfrm>
              <a:off x="7454190" y="3981449"/>
              <a:ext cx="116681" cy="116681"/>
              <a:chOff x="8285557" y="3783807"/>
              <a:chExt cx="116681" cy="116681"/>
            </a:xfrm>
          </p:grpSpPr>
          <p:cxnSp>
            <p:nvCxnSpPr>
              <p:cNvPr id="604" name="Straight Connector 603">
                <a:extLst>
                  <a:ext uri="{FF2B5EF4-FFF2-40B4-BE49-F238E27FC236}">
                    <a16:creationId xmlns:a16="http://schemas.microsoft.com/office/drawing/2014/main" id="{99F25BCB-DA21-3AF6-AD86-98E3644AF88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E810B8ED-0131-6FAA-4EA3-0172A2A4E36F}"/>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D3DB1036-1EEB-7DB6-3269-9441E5FD769B}"/>
                </a:ext>
              </a:extLst>
            </p:cNvPr>
            <p:cNvGrpSpPr/>
            <p:nvPr/>
          </p:nvGrpSpPr>
          <p:grpSpPr>
            <a:xfrm>
              <a:off x="7424769" y="3981449"/>
              <a:ext cx="116681" cy="116681"/>
              <a:chOff x="8285557" y="3783807"/>
              <a:chExt cx="116681" cy="116681"/>
            </a:xfrm>
          </p:grpSpPr>
          <p:cxnSp>
            <p:nvCxnSpPr>
              <p:cNvPr id="602" name="Straight Connector 601">
                <a:extLst>
                  <a:ext uri="{FF2B5EF4-FFF2-40B4-BE49-F238E27FC236}">
                    <a16:creationId xmlns:a16="http://schemas.microsoft.com/office/drawing/2014/main" id="{91B7CA87-090F-3AAF-806C-6F0023A27F98}"/>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CA9A205-37AD-B544-AC94-BF15C498D0B0}"/>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E4B02FBA-DAAC-9D1E-7B40-588E8DE68785}"/>
                </a:ext>
              </a:extLst>
            </p:cNvPr>
            <p:cNvGrpSpPr/>
            <p:nvPr/>
          </p:nvGrpSpPr>
          <p:grpSpPr>
            <a:xfrm>
              <a:off x="7307895" y="3981449"/>
              <a:ext cx="116681" cy="116681"/>
              <a:chOff x="8285557" y="3783807"/>
              <a:chExt cx="116681" cy="116681"/>
            </a:xfrm>
          </p:grpSpPr>
          <p:cxnSp>
            <p:nvCxnSpPr>
              <p:cNvPr id="600" name="Straight Connector 599">
                <a:extLst>
                  <a:ext uri="{FF2B5EF4-FFF2-40B4-BE49-F238E27FC236}">
                    <a16:creationId xmlns:a16="http://schemas.microsoft.com/office/drawing/2014/main" id="{B4FDB2C7-A57C-B122-A8F2-73606480B95A}"/>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F86832C6-B23F-9D70-9152-D607A8E109EE}"/>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F0A12B0A-B6A6-E3BA-4B03-4BB11B54EB16}"/>
                </a:ext>
              </a:extLst>
            </p:cNvPr>
            <p:cNvGrpSpPr/>
            <p:nvPr/>
          </p:nvGrpSpPr>
          <p:grpSpPr>
            <a:xfrm>
              <a:off x="7399424" y="3981449"/>
              <a:ext cx="116681" cy="116681"/>
              <a:chOff x="8285557" y="3783807"/>
              <a:chExt cx="116681" cy="116681"/>
            </a:xfrm>
          </p:grpSpPr>
          <p:cxnSp>
            <p:nvCxnSpPr>
              <p:cNvPr id="598" name="Straight Connector 597">
                <a:extLst>
                  <a:ext uri="{FF2B5EF4-FFF2-40B4-BE49-F238E27FC236}">
                    <a16:creationId xmlns:a16="http://schemas.microsoft.com/office/drawing/2014/main" id="{CBE77735-259E-54B5-1C57-001F03810EBF}"/>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DFFC2B8F-E504-66BE-B5FC-24651E5851CC}"/>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CDDE660D-6E14-FD5F-CE37-E9B7270BED59}"/>
                </a:ext>
              </a:extLst>
            </p:cNvPr>
            <p:cNvGrpSpPr/>
            <p:nvPr/>
          </p:nvGrpSpPr>
          <p:grpSpPr>
            <a:xfrm>
              <a:off x="7346106" y="3981449"/>
              <a:ext cx="116681" cy="116681"/>
              <a:chOff x="8285557" y="3783807"/>
              <a:chExt cx="116681" cy="116681"/>
            </a:xfrm>
          </p:grpSpPr>
          <p:cxnSp>
            <p:nvCxnSpPr>
              <p:cNvPr id="596" name="Straight Connector 595">
                <a:extLst>
                  <a:ext uri="{FF2B5EF4-FFF2-40B4-BE49-F238E27FC236}">
                    <a16:creationId xmlns:a16="http://schemas.microsoft.com/office/drawing/2014/main" id="{A230FD53-B68B-6CED-1D10-2DCA87B901E3}"/>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867BA4EA-485E-E1A1-F4B7-335D6677987D}"/>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8631A5A6-C955-1664-2175-2ADB15F1AAE6}"/>
                </a:ext>
              </a:extLst>
            </p:cNvPr>
            <p:cNvGrpSpPr/>
            <p:nvPr/>
          </p:nvGrpSpPr>
          <p:grpSpPr>
            <a:xfrm>
              <a:off x="7266305" y="3981449"/>
              <a:ext cx="116681" cy="116681"/>
              <a:chOff x="8285557" y="3783807"/>
              <a:chExt cx="116681" cy="116681"/>
            </a:xfrm>
          </p:grpSpPr>
          <p:cxnSp>
            <p:nvCxnSpPr>
              <p:cNvPr id="594" name="Straight Connector 593">
                <a:extLst>
                  <a:ext uri="{FF2B5EF4-FFF2-40B4-BE49-F238E27FC236}">
                    <a16:creationId xmlns:a16="http://schemas.microsoft.com/office/drawing/2014/main" id="{EEFCE05E-D193-47D4-FF50-12058F66AE96}"/>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587D4AA7-C02F-CB45-E82A-16B0644DCEB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A5E55D1E-A027-7EDE-F94F-8727F09382FE}"/>
                </a:ext>
              </a:extLst>
            </p:cNvPr>
            <p:cNvGrpSpPr/>
            <p:nvPr/>
          </p:nvGrpSpPr>
          <p:grpSpPr>
            <a:xfrm>
              <a:off x="7243958" y="3981449"/>
              <a:ext cx="116681" cy="116681"/>
              <a:chOff x="8285557" y="3783807"/>
              <a:chExt cx="116681" cy="116681"/>
            </a:xfrm>
          </p:grpSpPr>
          <p:cxnSp>
            <p:nvCxnSpPr>
              <p:cNvPr id="592" name="Straight Connector 591">
                <a:extLst>
                  <a:ext uri="{FF2B5EF4-FFF2-40B4-BE49-F238E27FC236}">
                    <a16:creationId xmlns:a16="http://schemas.microsoft.com/office/drawing/2014/main" id="{15AFC164-D8B7-D76E-80AD-C21FA8B0B8A8}"/>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CC61BA5D-C5D1-1428-75B3-BECA1BD03B0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8FE70CE0-08DD-33EB-6FC6-A5F7398D2491}"/>
                </a:ext>
              </a:extLst>
            </p:cNvPr>
            <p:cNvGrpSpPr/>
            <p:nvPr/>
          </p:nvGrpSpPr>
          <p:grpSpPr>
            <a:xfrm>
              <a:off x="7229568" y="3981448"/>
              <a:ext cx="116681" cy="116681"/>
              <a:chOff x="8285557" y="3783807"/>
              <a:chExt cx="116681" cy="116681"/>
            </a:xfrm>
          </p:grpSpPr>
          <p:cxnSp>
            <p:nvCxnSpPr>
              <p:cNvPr id="590" name="Straight Connector 589">
                <a:extLst>
                  <a:ext uri="{FF2B5EF4-FFF2-40B4-BE49-F238E27FC236}">
                    <a16:creationId xmlns:a16="http://schemas.microsoft.com/office/drawing/2014/main" id="{ED906DB7-EC10-A801-5EDA-49B89BD8D322}"/>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0C524553-DEB8-1C40-AA00-9FCB8600FFE7}"/>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32DA567-739E-B1B8-DFDE-5E1A78D5F6D0}"/>
                </a:ext>
              </a:extLst>
            </p:cNvPr>
            <p:cNvGrpSpPr/>
            <p:nvPr/>
          </p:nvGrpSpPr>
          <p:grpSpPr>
            <a:xfrm>
              <a:off x="7206836" y="3981448"/>
              <a:ext cx="116681" cy="116681"/>
              <a:chOff x="8285557" y="3783807"/>
              <a:chExt cx="116681" cy="116681"/>
            </a:xfrm>
          </p:grpSpPr>
          <p:cxnSp>
            <p:nvCxnSpPr>
              <p:cNvPr id="588" name="Straight Connector 587">
                <a:extLst>
                  <a:ext uri="{FF2B5EF4-FFF2-40B4-BE49-F238E27FC236}">
                    <a16:creationId xmlns:a16="http://schemas.microsoft.com/office/drawing/2014/main" id="{BC1DFAAE-66D0-B892-7B0E-736E0E5AD5A0}"/>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84E487FB-20E7-09F2-5801-CA6719BAC9A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42F4F148-0A7B-209C-04F6-FEE8A71D1607}"/>
                </a:ext>
              </a:extLst>
            </p:cNvPr>
            <p:cNvGrpSpPr/>
            <p:nvPr/>
          </p:nvGrpSpPr>
          <p:grpSpPr>
            <a:xfrm>
              <a:off x="7165876" y="3981447"/>
              <a:ext cx="116681" cy="116681"/>
              <a:chOff x="8285557" y="3783807"/>
              <a:chExt cx="116681" cy="116681"/>
            </a:xfrm>
          </p:grpSpPr>
          <p:cxnSp>
            <p:nvCxnSpPr>
              <p:cNvPr id="586" name="Straight Connector 585">
                <a:extLst>
                  <a:ext uri="{FF2B5EF4-FFF2-40B4-BE49-F238E27FC236}">
                    <a16:creationId xmlns:a16="http://schemas.microsoft.com/office/drawing/2014/main" id="{2B4FD26F-E86D-A4A8-D0F3-D202D097E9DD}"/>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F80FFB68-B732-8907-0808-977ED26939A7}"/>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B9C23022-C51F-E65C-9C5C-81D4059AC671}"/>
                </a:ext>
              </a:extLst>
            </p:cNvPr>
            <p:cNvGrpSpPr/>
            <p:nvPr/>
          </p:nvGrpSpPr>
          <p:grpSpPr>
            <a:xfrm>
              <a:off x="7083107" y="3981447"/>
              <a:ext cx="116681" cy="116681"/>
              <a:chOff x="8285557" y="3783807"/>
              <a:chExt cx="116681" cy="116681"/>
            </a:xfrm>
          </p:grpSpPr>
          <p:cxnSp>
            <p:nvCxnSpPr>
              <p:cNvPr id="584" name="Straight Connector 583">
                <a:extLst>
                  <a:ext uri="{FF2B5EF4-FFF2-40B4-BE49-F238E27FC236}">
                    <a16:creationId xmlns:a16="http://schemas.microsoft.com/office/drawing/2014/main" id="{89939ABF-485B-37C2-461A-64CF6DCCF879}"/>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17634EE8-0200-BE3F-1775-2FC746AAD863}"/>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0B4C2787-3F74-FA08-4BD8-205FFA5456F5}"/>
                </a:ext>
              </a:extLst>
            </p:cNvPr>
            <p:cNvGrpSpPr/>
            <p:nvPr/>
          </p:nvGrpSpPr>
          <p:grpSpPr>
            <a:xfrm>
              <a:off x="6861569" y="3836194"/>
              <a:ext cx="116681" cy="116681"/>
              <a:chOff x="8285557" y="3783807"/>
              <a:chExt cx="116681" cy="116681"/>
            </a:xfrm>
          </p:grpSpPr>
          <p:cxnSp>
            <p:nvCxnSpPr>
              <p:cNvPr id="582" name="Straight Connector 581">
                <a:extLst>
                  <a:ext uri="{FF2B5EF4-FFF2-40B4-BE49-F238E27FC236}">
                    <a16:creationId xmlns:a16="http://schemas.microsoft.com/office/drawing/2014/main" id="{6C4717EA-90E2-0C41-4CD9-99A64E1F2700}"/>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678A2001-C951-E021-4DE1-C01CB093D4F1}"/>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0BE9DEDA-B2DC-333F-67BB-C2C5243C8E47}"/>
                </a:ext>
              </a:extLst>
            </p:cNvPr>
            <p:cNvGrpSpPr/>
            <p:nvPr/>
          </p:nvGrpSpPr>
          <p:grpSpPr>
            <a:xfrm>
              <a:off x="6803229" y="3806428"/>
              <a:ext cx="116681" cy="116681"/>
              <a:chOff x="8285557" y="3783807"/>
              <a:chExt cx="116681" cy="116681"/>
            </a:xfrm>
          </p:grpSpPr>
          <p:cxnSp>
            <p:nvCxnSpPr>
              <p:cNvPr id="580" name="Straight Connector 579">
                <a:extLst>
                  <a:ext uri="{FF2B5EF4-FFF2-40B4-BE49-F238E27FC236}">
                    <a16:creationId xmlns:a16="http://schemas.microsoft.com/office/drawing/2014/main" id="{7E515343-6E0F-13E0-8A04-25F71A1D6D0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C459B327-094D-3145-B7D1-9BC1D6D7F491}"/>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16E3A933-BE27-4A77-D68A-B3A6ADAEA648}"/>
                </a:ext>
              </a:extLst>
            </p:cNvPr>
            <p:cNvGrpSpPr/>
            <p:nvPr/>
          </p:nvGrpSpPr>
          <p:grpSpPr>
            <a:xfrm>
              <a:off x="6775368" y="3806428"/>
              <a:ext cx="116681" cy="116681"/>
              <a:chOff x="8285557" y="3783807"/>
              <a:chExt cx="116681" cy="116681"/>
            </a:xfrm>
          </p:grpSpPr>
          <p:cxnSp>
            <p:nvCxnSpPr>
              <p:cNvPr id="578" name="Straight Connector 577">
                <a:extLst>
                  <a:ext uri="{FF2B5EF4-FFF2-40B4-BE49-F238E27FC236}">
                    <a16:creationId xmlns:a16="http://schemas.microsoft.com/office/drawing/2014/main" id="{B7AA59F8-1635-6A70-6B3E-E0BC87205BE6}"/>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44688218-30A0-FBEF-FBF5-843C28923F7A}"/>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43E31522-625E-945C-4FD9-27FABDD2DA20}"/>
                </a:ext>
              </a:extLst>
            </p:cNvPr>
            <p:cNvGrpSpPr/>
            <p:nvPr/>
          </p:nvGrpSpPr>
          <p:grpSpPr>
            <a:xfrm>
              <a:off x="6760130" y="3806428"/>
              <a:ext cx="116681" cy="116681"/>
              <a:chOff x="8285557" y="3783807"/>
              <a:chExt cx="116681" cy="116681"/>
            </a:xfrm>
          </p:grpSpPr>
          <p:cxnSp>
            <p:nvCxnSpPr>
              <p:cNvPr id="576" name="Straight Connector 575">
                <a:extLst>
                  <a:ext uri="{FF2B5EF4-FFF2-40B4-BE49-F238E27FC236}">
                    <a16:creationId xmlns:a16="http://schemas.microsoft.com/office/drawing/2014/main" id="{96836F70-8005-0381-718B-2EE2BA46C8C8}"/>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C6C820B5-F039-A3A4-55AD-8C473920D93A}"/>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DA529947-DF02-D621-D867-02B5EF3616C1}"/>
                </a:ext>
              </a:extLst>
            </p:cNvPr>
            <p:cNvGrpSpPr/>
            <p:nvPr/>
          </p:nvGrpSpPr>
          <p:grpSpPr>
            <a:xfrm>
              <a:off x="6730369" y="3776662"/>
              <a:ext cx="116681" cy="116681"/>
              <a:chOff x="8285557" y="3783807"/>
              <a:chExt cx="116681" cy="116681"/>
            </a:xfrm>
          </p:grpSpPr>
          <p:cxnSp>
            <p:nvCxnSpPr>
              <p:cNvPr id="574" name="Straight Connector 573">
                <a:extLst>
                  <a:ext uri="{FF2B5EF4-FFF2-40B4-BE49-F238E27FC236}">
                    <a16:creationId xmlns:a16="http://schemas.microsoft.com/office/drawing/2014/main" id="{D77EC85D-321A-D964-600B-4F4AA43EA6C9}"/>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6626A16B-7064-5FE0-A028-7F22F8C244B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80273325-797B-E2C3-6085-30DF028C6484}"/>
                </a:ext>
              </a:extLst>
            </p:cNvPr>
            <p:cNvGrpSpPr/>
            <p:nvPr/>
          </p:nvGrpSpPr>
          <p:grpSpPr>
            <a:xfrm>
              <a:off x="6647606" y="3733204"/>
              <a:ext cx="116681" cy="116681"/>
              <a:chOff x="8285557" y="3783807"/>
              <a:chExt cx="116681" cy="116681"/>
            </a:xfrm>
          </p:grpSpPr>
          <p:cxnSp>
            <p:nvCxnSpPr>
              <p:cNvPr id="572" name="Straight Connector 571">
                <a:extLst>
                  <a:ext uri="{FF2B5EF4-FFF2-40B4-BE49-F238E27FC236}">
                    <a16:creationId xmlns:a16="http://schemas.microsoft.com/office/drawing/2014/main" id="{F9F6BB7B-740C-25C6-4C9F-B18899062800}"/>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6C1C4BF5-E456-647B-B1FF-1F3E3E489E3A}"/>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4CE05574-2BCB-1042-CD92-D18D50E0D1D5}"/>
                </a:ext>
              </a:extLst>
            </p:cNvPr>
            <p:cNvGrpSpPr/>
            <p:nvPr/>
          </p:nvGrpSpPr>
          <p:grpSpPr>
            <a:xfrm>
              <a:off x="6581091" y="3689747"/>
              <a:ext cx="116681" cy="116681"/>
              <a:chOff x="8285557" y="3783807"/>
              <a:chExt cx="116681" cy="116681"/>
            </a:xfrm>
          </p:grpSpPr>
          <p:cxnSp>
            <p:nvCxnSpPr>
              <p:cNvPr id="570" name="Straight Connector 569">
                <a:extLst>
                  <a:ext uri="{FF2B5EF4-FFF2-40B4-BE49-F238E27FC236}">
                    <a16:creationId xmlns:a16="http://schemas.microsoft.com/office/drawing/2014/main" id="{AC0E7716-3139-6776-6322-1F8A97803019}"/>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4D1AD23D-05E5-E4F5-DC69-E183F979A498}"/>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D67FDA04-EE4B-928A-A2DE-19D16EC214D9}"/>
                </a:ext>
              </a:extLst>
            </p:cNvPr>
            <p:cNvGrpSpPr/>
            <p:nvPr/>
          </p:nvGrpSpPr>
          <p:grpSpPr>
            <a:xfrm>
              <a:off x="6536681" y="3689746"/>
              <a:ext cx="116681" cy="116681"/>
              <a:chOff x="8285557" y="3783807"/>
              <a:chExt cx="116681" cy="116681"/>
            </a:xfrm>
          </p:grpSpPr>
          <p:cxnSp>
            <p:nvCxnSpPr>
              <p:cNvPr id="568" name="Straight Connector 567">
                <a:extLst>
                  <a:ext uri="{FF2B5EF4-FFF2-40B4-BE49-F238E27FC236}">
                    <a16:creationId xmlns:a16="http://schemas.microsoft.com/office/drawing/2014/main" id="{13751F0C-C586-6B74-6E76-E1794085DA3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49E7C155-8CFC-9C36-B412-DEDF299EF8C9}"/>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F40A66FA-0C53-4BF0-87B0-CAB58DAC9E4F}"/>
                </a:ext>
              </a:extLst>
            </p:cNvPr>
            <p:cNvGrpSpPr/>
            <p:nvPr/>
          </p:nvGrpSpPr>
          <p:grpSpPr>
            <a:xfrm>
              <a:off x="6475465" y="3689746"/>
              <a:ext cx="116681" cy="116681"/>
              <a:chOff x="8285557" y="3783807"/>
              <a:chExt cx="116681" cy="116681"/>
            </a:xfrm>
          </p:grpSpPr>
          <p:cxnSp>
            <p:nvCxnSpPr>
              <p:cNvPr id="566" name="Straight Connector 565">
                <a:extLst>
                  <a:ext uri="{FF2B5EF4-FFF2-40B4-BE49-F238E27FC236}">
                    <a16:creationId xmlns:a16="http://schemas.microsoft.com/office/drawing/2014/main" id="{D236BB77-9DFE-13FD-6535-B21603A7C27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FDBED695-96DA-531C-0986-F8CA1FA9750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6FD2A2C2-CFD9-F366-25E5-54BFFEAAAC09}"/>
                </a:ext>
              </a:extLst>
            </p:cNvPr>
            <p:cNvGrpSpPr/>
            <p:nvPr/>
          </p:nvGrpSpPr>
          <p:grpSpPr>
            <a:xfrm>
              <a:off x="6445084" y="3659980"/>
              <a:ext cx="116681" cy="116681"/>
              <a:chOff x="8285557" y="3783807"/>
              <a:chExt cx="116681" cy="116681"/>
            </a:xfrm>
          </p:grpSpPr>
          <p:cxnSp>
            <p:nvCxnSpPr>
              <p:cNvPr id="564" name="Straight Connector 563">
                <a:extLst>
                  <a:ext uri="{FF2B5EF4-FFF2-40B4-BE49-F238E27FC236}">
                    <a16:creationId xmlns:a16="http://schemas.microsoft.com/office/drawing/2014/main" id="{9AA17006-C8EE-0D8D-EE74-DD6838E245FF}"/>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FEB93F73-2717-7FCB-1221-BC16E9A405EE}"/>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6A7BCF6B-8D69-F6D6-02A7-AB5CB2EE00DE}"/>
                </a:ext>
              </a:extLst>
            </p:cNvPr>
            <p:cNvGrpSpPr/>
            <p:nvPr/>
          </p:nvGrpSpPr>
          <p:grpSpPr>
            <a:xfrm>
              <a:off x="6370997" y="3623071"/>
              <a:ext cx="116681" cy="116681"/>
              <a:chOff x="8285557" y="3783807"/>
              <a:chExt cx="116681" cy="116681"/>
            </a:xfrm>
          </p:grpSpPr>
          <p:cxnSp>
            <p:nvCxnSpPr>
              <p:cNvPr id="562" name="Straight Connector 561">
                <a:extLst>
                  <a:ext uri="{FF2B5EF4-FFF2-40B4-BE49-F238E27FC236}">
                    <a16:creationId xmlns:a16="http://schemas.microsoft.com/office/drawing/2014/main" id="{00738571-9809-98C2-A22D-C83EF1B5B41C}"/>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3F5CB383-5D07-235A-10B1-30D8E743D2AC}"/>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ADE06AFF-8B67-899E-FDA3-4C0CC6FC12D8}"/>
                </a:ext>
              </a:extLst>
            </p:cNvPr>
            <p:cNvGrpSpPr/>
            <p:nvPr/>
          </p:nvGrpSpPr>
          <p:grpSpPr>
            <a:xfrm>
              <a:off x="6342334" y="3623070"/>
              <a:ext cx="116681" cy="116681"/>
              <a:chOff x="8285557" y="3783807"/>
              <a:chExt cx="116681" cy="116681"/>
            </a:xfrm>
          </p:grpSpPr>
          <p:cxnSp>
            <p:nvCxnSpPr>
              <p:cNvPr id="560" name="Straight Connector 559">
                <a:extLst>
                  <a:ext uri="{FF2B5EF4-FFF2-40B4-BE49-F238E27FC236}">
                    <a16:creationId xmlns:a16="http://schemas.microsoft.com/office/drawing/2014/main" id="{6A0565F9-C596-7398-C9EC-8B473CF1FBD7}"/>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3B5569AB-D9D1-BA86-71C2-AB547A1DBC01}"/>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60BE24EC-986A-74FB-6478-7BAF6B3030CF}"/>
                </a:ext>
              </a:extLst>
            </p:cNvPr>
            <p:cNvGrpSpPr/>
            <p:nvPr/>
          </p:nvGrpSpPr>
          <p:grpSpPr>
            <a:xfrm>
              <a:off x="6265810" y="3573065"/>
              <a:ext cx="116681" cy="116681"/>
              <a:chOff x="8285557" y="3783807"/>
              <a:chExt cx="116681" cy="116681"/>
            </a:xfrm>
          </p:grpSpPr>
          <p:cxnSp>
            <p:nvCxnSpPr>
              <p:cNvPr id="558" name="Straight Connector 557">
                <a:extLst>
                  <a:ext uri="{FF2B5EF4-FFF2-40B4-BE49-F238E27FC236}">
                    <a16:creationId xmlns:a16="http://schemas.microsoft.com/office/drawing/2014/main" id="{0F94E5D7-8379-E41F-FC2C-E848087644C0}"/>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EEE446C3-5CDB-6CFF-7550-9CD5E5506EA1}"/>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5FE4138E-B253-6208-2DE7-5F1786376A32}"/>
                </a:ext>
              </a:extLst>
            </p:cNvPr>
            <p:cNvGrpSpPr/>
            <p:nvPr/>
          </p:nvGrpSpPr>
          <p:grpSpPr>
            <a:xfrm>
              <a:off x="6253613" y="3573064"/>
              <a:ext cx="116681" cy="116681"/>
              <a:chOff x="8285557" y="3783807"/>
              <a:chExt cx="116681" cy="116681"/>
            </a:xfrm>
          </p:grpSpPr>
          <p:cxnSp>
            <p:nvCxnSpPr>
              <p:cNvPr id="556" name="Straight Connector 555">
                <a:extLst>
                  <a:ext uri="{FF2B5EF4-FFF2-40B4-BE49-F238E27FC236}">
                    <a16:creationId xmlns:a16="http://schemas.microsoft.com/office/drawing/2014/main" id="{B5DC091B-CEA5-703D-F497-8D8C6217BAF8}"/>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ACDF2156-62F2-1D18-EB6B-36F8C3261B52}"/>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42D84115-A1A4-7078-0897-33237B251708}"/>
                </a:ext>
              </a:extLst>
            </p:cNvPr>
            <p:cNvGrpSpPr/>
            <p:nvPr/>
          </p:nvGrpSpPr>
          <p:grpSpPr>
            <a:xfrm>
              <a:off x="6201371" y="3514724"/>
              <a:ext cx="116681" cy="116681"/>
              <a:chOff x="8285557" y="3783807"/>
              <a:chExt cx="116681" cy="116681"/>
            </a:xfrm>
          </p:grpSpPr>
          <p:cxnSp>
            <p:nvCxnSpPr>
              <p:cNvPr id="554" name="Straight Connector 553">
                <a:extLst>
                  <a:ext uri="{FF2B5EF4-FFF2-40B4-BE49-F238E27FC236}">
                    <a16:creationId xmlns:a16="http://schemas.microsoft.com/office/drawing/2014/main" id="{0E0FEE11-152A-658F-62C8-1FC2D405BA74}"/>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2BA8682-D184-56A9-0D6A-4961A517DAE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DF42C46C-C304-7C26-476A-2CE8B665EE89}"/>
                </a:ext>
              </a:extLst>
            </p:cNvPr>
            <p:cNvGrpSpPr/>
            <p:nvPr/>
          </p:nvGrpSpPr>
          <p:grpSpPr>
            <a:xfrm>
              <a:off x="6165036" y="3514720"/>
              <a:ext cx="116681" cy="116681"/>
              <a:chOff x="8285557" y="3783807"/>
              <a:chExt cx="116681" cy="116681"/>
            </a:xfrm>
          </p:grpSpPr>
          <p:cxnSp>
            <p:nvCxnSpPr>
              <p:cNvPr id="552" name="Straight Connector 551">
                <a:extLst>
                  <a:ext uri="{FF2B5EF4-FFF2-40B4-BE49-F238E27FC236}">
                    <a16:creationId xmlns:a16="http://schemas.microsoft.com/office/drawing/2014/main" id="{CBFE1457-20D8-87E3-B304-0E0685C943B3}"/>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1F322BBA-FCA5-F01E-8454-2F539B97FB70}"/>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6" name="Group 195">
              <a:extLst>
                <a:ext uri="{FF2B5EF4-FFF2-40B4-BE49-F238E27FC236}">
                  <a16:creationId xmlns:a16="http://schemas.microsoft.com/office/drawing/2014/main" id="{79798AB0-27D8-254D-1601-FD89BA1AFA32}"/>
                </a:ext>
              </a:extLst>
            </p:cNvPr>
            <p:cNvGrpSpPr/>
            <p:nvPr/>
          </p:nvGrpSpPr>
          <p:grpSpPr>
            <a:xfrm>
              <a:off x="6100991" y="3484954"/>
              <a:ext cx="116681" cy="116681"/>
              <a:chOff x="8285557" y="3783807"/>
              <a:chExt cx="116681" cy="116681"/>
            </a:xfrm>
          </p:grpSpPr>
          <p:cxnSp>
            <p:nvCxnSpPr>
              <p:cNvPr id="550" name="Straight Connector 549">
                <a:extLst>
                  <a:ext uri="{FF2B5EF4-FFF2-40B4-BE49-F238E27FC236}">
                    <a16:creationId xmlns:a16="http://schemas.microsoft.com/office/drawing/2014/main" id="{5C0AF3C5-8EDD-4F8B-3344-217A069AA4BF}"/>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C76C85CE-ECD0-95DA-77C5-71F330CB60A2}"/>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5E71E8D8-3619-92F9-7C39-A0428A8ABA9A}"/>
                </a:ext>
              </a:extLst>
            </p:cNvPr>
            <p:cNvGrpSpPr/>
            <p:nvPr/>
          </p:nvGrpSpPr>
          <p:grpSpPr>
            <a:xfrm>
              <a:off x="6077094" y="3468291"/>
              <a:ext cx="116681" cy="116681"/>
              <a:chOff x="8285557" y="3783807"/>
              <a:chExt cx="116681" cy="116681"/>
            </a:xfrm>
          </p:grpSpPr>
          <p:cxnSp>
            <p:nvCxnSpPr>
              <p:cNvPr id="548" name="Straight Connector 547">
                <a:extLst>
                  <a:ext uri="{FF2B5EF4-FFF2-40B4-BE49-F238E27FC236}">
                    <a16:creationId xmlns:a16="http://schemas.microsoft.com/office/drawing/2014/main" id="{A0487E30-0DE4-AA07-9B5D-501E9D2FCB6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29174DA7-0E61-70D6-884F-5293C99CB3A7}"/>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40D8E280-9C4F-F240-6BBE-72C9A127F1E6}"/>
                </a:ext>
              </a:extLst>
            </p:cNvPr>
            <p:cNvGrpSpPr/>
            <p:nvPr/>
          </p:nvGrpSpPr>
          <p:grpSpPr>
            <a:xfrm>
              <a:off x="5984311" y="3468291"/>
              <a:ext cx="116681" cy="116681"/>
              <a:chOff x="8285557" y="3783807"/>
              <a:chExt cx="116681" cy="116681"/>
            </a:xfrm>
          </p:grpSpPr>
          <p:cxnSp>
            <p:nvCxnSpPr>
              <p:cNvPr id="546" name="Straight Connector 545">
                <a:extLst>
                  <a:ext uri="{FF2B5EF4-FFF2-40B4-BE49-F238E27FC236}">
                    <a16:creationId xmlns:a16="http://schemas.microsoft.com/office/drawing/2014/main" id="{C6C4C9A9-5531-1875-DFC4-E2C3444831BF}"/>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3AFD32B0-07EA-B04C-F906-87C853426CEB}"/>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D92EB11F-A69F-F221-9987-7A81B2F87B9A}"/>
                </a:ext>
              </a:extLst>
            </p:cNvPr>
            <p:cNvGrpSpPr/>
            <p:nvPr/>
          </p:nvGrpSpPr>
          <p:grpSpPr>
            <a:xfrm>
              <a:off x="5972404" y="3435545"/>
              <a:ext cx="116681" cy="116681"/>
              <a:chOff x="8285557" y="3783807"/>
              <a:chExt cx="116681" cy="116681"/>
            </a:xfrm>
          </p:grpSpPr>
          <p:cxnSp>
            <p:nvCxnSpPr>
              <p:cNvPr id="544" name="Straight Connector 543">
                <a:extLst>
                  <a:ext uri="{FF2B5EF4-FFF2-40B4-BE49-F238E27FC236}">
                    <a16:creationId xmlns:a16="http://schemas.microsoft.com/office/drawing/2014/main" id="{3167CF19-BC68-ADE5-AC7B-3D5C0DAA6316}"/>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F54A4FBC-6440-6A7B-6821-BD9496D27E7D}"/>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92DAE5BD-4D91-1A1F-A99F-11CF097835ED}"/>
                </a:ext>
              </a:extLst>
            </p:cNvPr>
            <p:cNvGrpSpPr/>
            <p:nvPr/>
          </p:nvGrpSpPr>
          <p:grpSpPr>
            <a:xfrm>
              <a:off x="5809290" y="3409950"/>
              <a:ext cx="116681" cy="116681"/>
              <a:chOff x="8285557" y="3783807"/>
              <a:chExt cx="116681" cy="116681"/>
            </a:xfrm>
          </p:grpSpPr>
          <p:cxnSp>
            <p:nvCxnSpPr>
              <p:cNvPr id="542" name="Straight Connector 541">
                <a:extLst>
                  <a:ext uri="{FF2B5EF4-FFF2-40B4-BE49-F238E27FC236}">
                    <a16:creationId xmlns:a16="http://schemas.microsoft.com/office/drawing/2014/main" id="{3E98F475-626C-6144-1794-0C05A56AC89E}"/>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F59D756F-8B80-0734-8472-1976450E4BA8}"/>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2EAA1D4A-BC93-2F08-D734-563AE707326D}"/>
                </a:ext>
              </a:extLst>
            </p:cNvPr>
            <p:cNvGrpSpPr/>
            <p:nvPr/>
          </p:nvGrpSpPr>
          <p:grpSpPr>
            <a:xfrm>
              <a:off x="5728462" y="3398039"/>
              <a:ext cx="116681" cy="116681"/>
              <a:chOff x="8285557" y="3783807"/>
              <a:chExt cx="116681" cy="116681"/>
            </a:xfrm>
          </p:grpSpPr>
          <p:cxnSp>
            <p:nvCxnSpPr>
              <p:cNvPr id="540" name="Straight Connector 539">
                <a:extLst>
                  <a:ext uri="{FF2B5EF4-FFF2-40B4-BE49-F238E27FC236}">
                    <a16:creationId xmlns:a16="http://schemas.microsoft.com/office/drawing/2014/main" id="{FC1B2136-0B95-85DF-EFA0-2B451EBE60FF}"/>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368D0903-3D13-571C-2A43-55758AD1F2B8}"/>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ED7DF90A-572D-0E9B-6032-475BAB62936F}"/>
                </a:ext>
              </a:extLst>
            </p:cNvPr>
            <p:cNvGrpSpPr/>
            <p:nvPr/>
          </p:nvGrpSpPr>
          <p:grpSpPr>
            <a:xfrm>
              <a:off x="5623692" y="3344461"/>
              <a:ext cx="116681" cy="116681"/>
              <a:chOff x="8285557" y="3783807"/>
              <a:chExt cx="116681" cy="116681"/>
            </a:xfrm>
          </p:grpSpPr>
          <p:cxnSp>
            <p:nvCxnSpPr>
              <p:cNvPr id="538" name="Straight Connector 537">
                <a:extLst>
                  <a:ext uri="{FF2B5EF4-FFF2-40B4-BE49-F238E27FC236}">
                    <a16:creationId xmlns:a16="http://schemas.microsoft.com/office/drawing/2014/main" id="{4B5E416F-ED25-7BE6-F5E7-8B814330628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4F92A482-6903-F01F-3E71-7F936D9E8580}"/>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DC72BD24-EE19-E185-40D4-33258EC7A2C3}"/>
                </a:ext>
              </a:extLst>
            </p:cNvPr>
            <p:cNvGrpSpPr/>
            <p:nvPr/>
          </p:nvGrpSpPr>
          <p:grpSpPr>
            <a:xfrm>
              <a:off x="5536182" y="3256950"/>
              <a:ext cx="116681" cy="116681"/>
              <a:chOff x="8285557" y="3783807"/>
              <a:chExt cx="116681" cy="116681"/>
            </a:xfrm>
          </p:grpSpPr>
          <p:cxnSp>
            <p:nvCxnSpPr>
              <p:cNvPr id="536" name="Straight Connector 535">
                <a:extLst>
                  <a:ext uri="{FF2B5EF4-FFF2-40B4-BE49-F238E27FC236}">
                    <a16:creationId xmlns:a16="http://schemas.microsoft.com/office/drawing/2014/main" id="{A6EB85D4-D294-3A13-145D-1220760B5540}"/>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0B0B8A8B-A099-017C-205E-E0D05852DE11}"/>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2E0EA99D-0C50-29FD-11E1-2F210E093BE4}"/>
                </a:ext>
              </a:extLst>
            </p:cNvPr>
            <p:cNvGrpSpPr/>
            <p:nvPr/>
          </p:nvGrpSpPr>
          <p:grpSpPr>
            <a:xfrm>
              <a:off x="5317560" y="3142052"/>
              <a:ext cx="116681" cy="116681"/>
              <a:chOff x="8285557" y="3783807"/>
              <a:chExt cx="116681" cy="116681"/>
            </a:xfrm>
          </p:grpSpPr>
          <p:cxnSp>
            <p:nvCxnSpPr>
              <p:cNvPr id="534" name="Straight Connector 533">
                <a:extLst>
                  <a:ext uri="{FF2B5EF4-FFF2-40B4-BE49-F238E27FC236}">
                    <a16:creationId xmlns:a16="http://schemas.microsoft.com/office/drawing/2014/main" id="{37943EC0-1958-3CB4-CCBF-6297589CB320}"/>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7603E62E-48C1-1460-8240-10C53990419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8B6C96F5-F0EF-12A6-DAEE-3C7B6F8AA870}"/>
                </a:ext>
              </a:extLst>
            </p:cNvPr>
            <p:cNvGrpSpPr/>
            <p:nvPr/>
          </p:nvGrpSpPr>
          <p:grpSpPr>
            <a:xfrm>
              <a:off x="5237312" y="3140269"/>
              <a:ext cx="116681" cy="116681"/>
              <a:chOff x="8285557" y="3783807"/>
              <a:chExt cx="116681" cy="116681"/>
            </a:xfrm>
          </p:grpSpPr>
          <p:cxnSp>
            <p:nvCxnSpPr>
              <p:cNvPr id="532" name="Straight Connector 531">
                <a:extLst>
                  <a:ext uri="{FF2B5EF4-FFF2-40B4-BE49-F238E27FC236}">
                    <a16:creationId xmlns:a16="http://schemas.microsoft.com/office/drawing/2014/main" id="{660DF73F-1107-5060-8371-DC305691A87E}"/>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67EEBBB1-F7DF-382A-83AD-38D8D6383B2A}"/>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131F7E84-F1D1-1776-EEA3-AD06EE99860B}"/>
                </a:ext>
              </a:extLst>
            </p:cNvPr>
            <p:cNvGrpSpPr/>
            <p:nvPr/>
          </p:nvGrpSpPr>
          <p:grpSpPr>
            <a:xfrm>
              <a:off x="5091031" y="3078956"/>
              <a:ext cx="116681" cy="116681"/>
              <a:chOff x="8285557" y="3783807"/>
              <a:chExt cx="116681" cy="116681"/>
            </a:xfrm>
          </p:grpSpPr>
          <p:cxnSp>
            <p:nvCxnSpPr>
              <p:cNvPr id="530" name="Straight Connector 529">
                <a:extLst>
                  <a:ext uri="{FF2B5EF4-FFF2-40B4-BE49-F238E27FC236}">
                    <a16:creationId xmlns:a16="http://schemas.microsoft.com/office/drawing/2014/main" id="{890BA88C-1135-F95D-2A5C-42B7550EA6BA}"/>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D154A5B2-1271-F818-9141-E764584CCEC8}"/>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3B2EB7CA-A52F-9B0F-5622-96C14706A25D}"/>
                </a:ext>
              </a:extLst>
            </p:cNvPr>
            <p:cNvGrpSpPr/>
            <p:nvPr/>
          </p:nvGrpSpPr>
          <p:grpSpPr>
            <a:xfrm>
              <a:off x="4912512" y="2966439"/>
              <a:ext cx="116681" cy="116681"/>
              <a:chOff x="8285557" y="3783807"/>
              <a:chExt cx="116681" cy="116681"/>
            </a:xfrm>
          </p:grpSpPr>
          <p:cxnSp>
            <p:nvCxnSpPr>
              <p:cNvPr id="528" name="Straight Connector 527">
                <a:extLst>
                  <a:ext uri="{FF2B5EF4-FFF2-40B4-BE49-F238E27FC236}">
                    <a16:creationId xmlns:a16="http://schemas.microsoft.com/office/drawing/2014/main" id="{079A72D8-6998-78DE-FF93-7E481209EC33}"/>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0688563B-0102-77D9-C7FF-61372F0331A4}"/>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0361655F-EB76-B489-20A8-3530E4E18C29}"/>
                </a:ext>
              </a:extLst>
            </p:cNvPr>
            <p:cNvGrpSpPr/>
            <p:nvPr/>
          </p:nvGrpSpPr>
          <p:grpSpPr>
            <a:xfrm>
              <a:off x="4807173" y="2962275"/>
              <a:ext cx="116681" cy="116681"/>
              <a:chOff x="8285557" y="3783807"/>
              <a:chExt cx="116681" cy="116681"/>
            </a:xfrm>
          </p:grpSpPr>
          <p:cxnSp>
            <p:nvCxnSpPr>
              <p:cNvPr id="526" name="Straight Connector 525">
                <a:extLst>
                  <a:ext uri="{FF2B5EF4-FFF2-40B4-BE49-F238E27FC236}">
                    <a16:creationId xmlns:a16="http://schemas.microsoft.com/office/drawing/2014/main" id="{38F2624C-AA04-7C16-7064-782D2F14262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3FD5511C-AC0F-E581-500B-DE5D9181746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80E79C2B-3659-6B5E-BB8B-22F7D283B7A0}"/>
                </a:ext>
              </a:extLst>
            </p:cNvPr>
            <p:cNvGrpSpPr/>
            <p:nvPr/>
          </p:nvGrpSpPr>
          <p:grpSpPr>
            <a:xfrm>
              <a:off x="4696164" y="2933105"/>
              <a:ext cx="116681" cy="116681"/>
              <a:chOff x="8285557" y="3783807"/>
              <a:chExt cx="116681" cy="116681"/>
            </a:xfrm>
          </p:grpSpPr>
          <p:cxnSp>
            <p:nvCxnSpPr>
              <p:cNvPr id="524" name="Straight Connector 523">
                <a:extLst>
                  <a:ext uri="{FF2B5EF4-FFF2-40B4-BE49-F238E27FC236}">
                    <a16:creationId xmlns:a16="http://schemas.microsoft.com/office/drawing/2014/main" id="{7A69881E-01E5-C02F-1A23-DACDB1C9EECB}"/>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98737C48-6001-5057-52BE-6349D5935DDC}"/>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37F9E38-3943-DEFF-FC2E-377DB7FAAB27}"/>
                </a:ext>
              </a:extLst>
            </p:cNvPr>
            <p:cNvGrpSpPr/>
            <p:nvPr/>
          </p:nvGrpSpPr>
          <p:grpSpPr>
            <a:xfrm>
              <a:off x="4601316" y="2906411"/>
              <a:ext cx="116681" cy="116681"/>
              <a:chOff x="8285557" y="3783807"/>
              <a:chExt cx="116681" cy="116681"/>
            </a:xfrm>
          </p:grpSpPr>
          <p:cxnSp>
            <p:nvCxnSpPr>
              <p:cNvPr id="522" name="Straight Connector 521">
                <a:extLst>
                  <a:ext uri="{FF2B5EF4-FFF2-40B4-BE49-F238E27FC236}">
                    <a16:creationId xmlns:a16="http://schemas.microsoft.com/office/drawing/2014/main" id="{BE5C8C22-C58C-67DC-1AB1-F831631795C9}"/>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42C6B0E4-30B1-D7E9-AEE6-418EAA90ECBD}"/>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3245E45C-F213-890A-8DFA-028F97307E89}"/>
                </a:ext>
              </a:extLst>
            </p:cNvPr>
            <p:cNvGrpSpPr/>
            <p:nvPr/>
          </p:nvGrpSpPr>
          <p:grpSpPr>
            <a:xfrm>
              <a:off x="4542975" y="2848071"/>
              <a:ext cx="116681" cy="116681"/>
              <a:chOff x="8285557" y="3783807"/>
              <a:chExt cx="116681" cy="116681"/>
            </a:xfrm>
          </p:grpSpPr>
          <p:cxnSp>
            <p:nvCxnSpPr>
              <p:cNvPr id="520" name="Straight Connector 519">
                <a:extLst>
                  <a:ext uri="{FF2B5EF4-FFF2-40B4-BE49-F238E27FC236}">
                    <a16:creationId xmlns:a16="http://schemas.microsoft.com/office/drawing/2014/main" id="{B8BC8913-C9EB-0D41-E980-30DE8656EE5D}"/>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EF944801-7597-F2DE-B5EE-055BA9353A57}"/>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87692EC5-E7AE-5080-948C-BC12613781F0}"/>
                </a:ext>
              </a:extLst>
            </p:cNvPr>
            <p:cNvGrpSpPr/>
            <p:nvPr/>
          </p:nvGrpSpPr>
          <p:grpSpPr>
            <a:xfrm>
              <a:off x="5047493" y="3027855"/>
              <a:ext cx="116681" cy="116681"/>
              <a:chOff x="8285557" y="3783807"/>
              <a:chExt cx="116681" cy="116681"/>
            </a:xfrm>
          </p:grpSpPr>
          <p:cxnSp>
            <p:nvCxnSpPr>
              <p:cNvPr id="518" name="Straight Connector 517">
                <a:extLst>
                  <a:ext uri="{FF2B5EF4-FFF2-40B4-BE49-F238E27FC236}">
                    <a16:creationId xmlns:a16="http://schemas.microsoft.com/office/drawing/2014/main" id="{65EC5583-0609-4A1E-517A-5179B457BC02}"/>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18A2ED6A-A43E-7222-087F-06B66E75DAF8}"/>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74B57304-7A2E-DAC4-64B8-7AA0F3605300}"/>
                </a:ext>
              </a:extLst>
            </p:cNvPr>
            <p:cNvGrpSpPr/>
            <p:nvPr/>
          </p:nvGrpSpPr>
          <p:grpSpPr>
            <a:xfrm>
              <a:off x="4421478" y="2816520"/>
              <a:ext cx="116681" cy="116681"/>
              <a:chOff x="8285557" y="3783807"/>
              <a:chExt cx="116681" cy="116681"/>
            </a:xfrm>
          </p:grpSpPr>
          <p:cxnSp>
            <p:nvCxnSpPr>
              <p:cNvPr id="516" name="Straight Connector 515">
                <a:extLst>
                  <a:ext uri="{FF2B5EF4-FFF2-40B4-BE49-F238E27FC236}">
                    <a16:creationId xmlns:a16="http://schemas.microsoft.com/office/drawing/2014/main" id="{523CD8EF-30F2-F21B-8E3D-D0438718C0D6}"/>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A1937E31-F635-B13F-25AF-993E2E18B01B}"/>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9A7C4E56-BA42-9A4D-7390-6D98B8D36DA5}"/>
                </a:ext>
              </a:extLst>
            </p:cNvPr>
            <p:cNvGrpSpPr/>
            <p:nvPr/>
          </p:nvGrpSpPr>
          <p:grpSpPr>
            <a:xfrm>
              <a:off x="4256301" y="2699839"/>
              <a:ext cx="116681" cy="116681"/>
              <a:chOff x="8285557" y="3783807"/>
              <a:chExt cx="116681" cy="116681"/>
            </a:xfrm>
          </p:grpSpPr>
          <p:cxnSp>
            <p:nvCxnSpPr>
              <p:cNvPr id="514" name="Straight Connector 513">
                <a:extLst>
                  <a:ext uri="{FF2B5EF4-FFF2-40B4-BE49-F238E27FC236}">
                    <a16:creationId xmlns:a16="http://schemas.microsoft.com/office/drawing/2014/main" id="{29C52892-6DD5-378B-E249-74F1F204C59A}"/>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70AB80DE-4578-2F70-6ABA-6D9D22EC423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27132913-B22B-4EE8-9385-D6992F30DB4F}"/>
                </a:ext>
              </a:extLst>
            </p:cNvPr>
            <p:cNvGrpSpPr/>
            <p:nvPr/>
          </p:nvGrpSpPr>
          <p:grpSpPr>
            <a:xfrm>
              <a:off x="4233292" y="2671763"/>
              <a:ext cx="116681" cy="116681"/>
              <a:chOff x="8285557" y="3783807"/>
              <a:chExt cx="116681" cy="116681"/>
            </a:xfrm>
          </p:grpSpPr>
          <p:cxnSp>
            <p:nvCxnSpPr>
              <p:cNvPr id="512" name="Straight Connector 511">
                <a:extLst>
                  <a:ext uri="{FF2B5EF4-FFF2-40B4-BE49-F238E27FC236}">
                    <a16:creationId xmlns:a16="http://schemas.microsoft.com/office/drawing/2014/main" id="{CFAC7903-CE1B-7A94-6074-D837FE97042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3BD45032-5722-C362-34FF-0AA406500ADE}"/>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DF802DC1-FA82-4C22-E8F2-2EF9311E0AE5}"/>
                </a:ext>
              </a:extLst>
            </p:cNvPr>
            <p:cNvGrpSpPr/>
            <p:nvPr/>
          </p:nvGrpSpPr>
          <p:grpSpPr>
            <a:xfrm>
              <a:off x="4162632" y="2671763"/>
              <a:ext cx="116681" cy="116681"/>
              <a:chOff x="8285557" y="3783807"/>
              <a:chExt cx="116681" cy="116681"/>
            </a:xfrm>
          </p:grpSpPr>
          <p:cxnSp>
            <p:nvCxnSpPr>
              <p:cNvPr id="510" name="Straight Connector 509">
                <a:extLst>
                  <a:ext uri="{FF2B5EF4-FFF2-40B4-BE49-F238E27FC236}">
                    <a16:creationId xmlns:a16="http://schemas.microsoft.com/office/drawing/2014/main" id="{1E719DA8-277E-C99B-B5C7-D7750950F3F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8C63CDB6-C5A0-A474-06E1-6ECF53467E80}"/>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1206D349-1426-92F7-2D95-697229F5DE27}"/>
                </a:ext>
              </a:extLst>
            </p:cNvPr>
            <p:cNvGrpSpPr/>
            <p:nvPr/>
          </p:nvGrpSpPr>
          <p:grpSpPr>
            <a:xfrm>
              <a:off x="4121953" y="2655095"/>
              <a:ext cx="116681" cy="116681"/>
              <a:chOff x="8285557" y="3783807"/>
              <a:chExt cx="116681" cy="116681"/>
            </a:xfrm>
          </p:grpSpPr>
          <p:cxnSp>
            <p:nvCxnSpPr>
              <p:cNvPr id="508" name="Straight Connector 507">
                <a:extLst>
                  <a:ext uri="{FF2B5EF4-FFF2-40B4-BE49-F238E27FC236}">
                    <a16:creationId xmlns:a16="http://schemas.microsoft.com/office/drawing/2014/main" id="{BAE0C532-09B7-9A4D-FA27-0C06315C1758}"/>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6748667-9F67-10A7-5C77-8CF828A00D5C}"/>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F62B1183-F694-A173-EEA6-CB771EDB4838}"/>
                </a:ext>
              </a:extLst>
            </p:cNvPr>
            <p:cNvGrpSpPr/>
            <p:nvPr/>
          </p:nvGrpSpPr>
          <p:grpSpPr>
            <a:xfrm>
              <a:off x="4086623" y="2637427"/>
              <a:ext cx="116681" cy="116681"/>
              <a:chOff x="8285557" y="3783807"/>
              <a:chExt cx="116681" cy="116681"/>
            </a:xfrm>
          </p:grpSpPr>
          <p:cxnSp>
            <p:nvCxnSpPr>
              <p:cNvPr id="506" name="Straight Connector 505">
                <a:extLst>
                  <a:ext uri="{FF2B5EF4-FFF2-40B4-BE49-F238E27FC236}">
                    <a16:creationId xmlns:a16="http://schemas.microsoft.com/office/drawing/2014/main" id="{65A64E6A-2CB0-19E8-8FB5-AFA4B561361C}"/>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38202EE7-3BEE-C54E-B8FA-9573014C4ECC}"/>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E0979F44-5FDF-F567-4203-322D97EA63C1}"/>
                </a:ext>
              </a:extLst>
            </p:cNvPr>
            <p:cNvGrpSpPr/>
            <p:nvPr/>
          </p:nvGrpSpPr>
          <p:grpSpPr>
            <a:xfrm>
              <a:off x="4032782" y="2635642"/>
              <a:ext cx="116681" cy="116681"/>
              <a:chOff x="8285557" y="3783807"/>
              <a:chExt cx="116681" cy="116681"/>
            </a:xfrm>
          </p:grpSpPr>
          <p:cxnSp>
            <p:nvCxnSpPr>
              <p:cNvPr id="504" name="Straight Connector 503">
                <a:extLst>
                  <a:ext uri="{FF2B5EF4-FFF2-40B4-BE49-F238E27FC236}">
                    <a16:creationId xmlns:a16="http://schemas.microsoft.com/office/drawing/2014/main" id="{BA98C573-F42C-6A8C-6233-29AC0268A76D}"/>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55215418-C1E5-021D-F6C8-CE8777FC16A8}"/>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9991C381-E09E-9C05-7CF2-719FF1C4E77C}"/>
                </a:ext>
              </a:extLst>
            </p:cNvPr>
            <p:cNvGrpSpPr/>
            <p:nvPr/>
          </p:nvGrpSpPr>
          <p:grpSpPr>
            <a:xfrm>
              <a:off x="4027548" y="2577301"/>
              <a:ext cx="116681" cy="116681"/>
              <a:chOff x="8285557" y="3783807"/>
              <a:chExt cx="116681" cy="116681"/>
            </a:xfrm>
          </p:grpSpPr>
          <p:cxnSp>
            <p:nvCxnSpPr>
              <p:cNvPr id="502" name="Straight Connector 501">
                <a:extLst>
                  <a:ext uri="{FF2B5EF4-FFF2-40B4-BE49-F238E27FC236}">
                    <a16:creationId xmlns:a16="http://schemas.microsoft.com/office/drawing/2014/main" id="{4F802F85-9F94-1A85-E3BC-723F2996AB2A}"/>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1F5EE7B3-CCB5-0EF2-F611-09CA2BA49CD0}"/>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D81115D8-ABCF-E826-1880-73E00056FA2A}"/>
                </a:ext>
              </a:extLst>
            </p:cNvPr>
            <p:cNvGrpSpPr/>
            <p:nvPr/>
          </p:nvGrpSpPr>
          <p:grpSpPr>
            <a:xfrm>
              <a:off x="3969208" y="2573920"/>
              <a:ext cx="116681" cy="116681"/>
              <a:chOff x="8285557" y="3783807"/>
              <a:chExt cx="116681" cy="116681"/>
            </a:xfrm>
          </p:grpSpPr>
          <p:cxnSp>
            <p:nvCxnSpPr>
              <p:cNvPr id="500" name="Straight Connector 499">
                <a:extLst>
                  <a:ext uri="{FF2B5EF4-FFF2-40B4-BE49-F238E27FC236}">
                    <a16:creationId xmlns:a16="http://schemas.microsoft.com/office/drawing/2014/main" id="{5CCB6C3B-FFDD-E7E4-0552-3F923341A3BA}"/>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32CE3D73-99B9-4BD4-31CE-381E96480E28}"/>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BFB6F1E5-98B5-EA61-DEC4-C77289015760}"/>
                </a:ext>
              </a:extLst>
            </p:cNvPr>
            <p:cNvGrpSpPr/>
            <p:nvPr/>
          </p:nvGrpSpPr>
          <p:grpSpPr>
            <a:xfrm>
              <a:off x="3952276" y="2572135"/>
              <a:ext cx="116681" cy="116681"/>
              <a:chOff x="8285557" y="3783807"/>
              <a:chExt cx="116681" cy="116681"/>
            </a:xfrm>
          </p:grpSpPr>
          <p:cxnSp>
            <p:nvCxnSpPr>
              <p:cNvPr id="498" name="Straight Connector 497">
                <a:extLst>
                  <a:ext uri="{FF2B5EF4-FFF2-40B4-BE49-F238E27FC236}">
                    <a16:creationId xmlns:a16="http://schemas.microsoft.com/office/drawing/2014/main" id="{0CB7B8F8-E82B-7B4F-355A-1BF9DFD432C5}"/>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D7C2150F-4AB1-3D9A-F4BB-DDA75B6CD16A}"/>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54834DD3-8F7C-DBEE-1D68-DE4EF2AAC1F4}"/>
                </a:ext>
              </a:extLst>
            </p:cNvPr>
            <p:cNvGrpSpPr/>
            <p:nvPr/>
          </p:nvGrpSpPr>
          <p:grpSpPr>
            <a:xfrm>
              <a:off x="3884702" y="2555082"/>
              <a:ext cx="116681" cy="116681"/>
              <a:chOff x="8285557" y="3783807"/>
              <a:chExt cx="116681" cy="116681"/>
            </a:xfrm>
          </p:grpSpPr>
          <p:cxnSp>
            <p:nvCxnSpPr>
              <p:cNvPr id="496" name="Straight Connector 495">
                <a:extLst>
                  <a:ext uri="{FF2B5EF4-FFF2-40B4-BE49-F238E27FC236}">
                    <a16:creationId xmlns:a16="http://schemas.microsoft.com/office/drawing/2014/main" id="{602087F3-9C52-6F35-DBCC-48E8124E7E88}"/>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584FE176-11E4-2007-90C7-2F96D3F978E3}"/>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811F0BB2-AEFA-46D4-A9D9-FAF7AC487334}"/>
                </a:ext>
              </a:extLst>
            </p:cNvPr>
            <p:cNvGrpSpPr/>
            <p:nvPr/>
          </p:nvGrpSpPr>
          <p:grpSpPr>
            <a:xfrm>
              <a:off x="3857027" y="2555082"/>
              <a:ext cx="116681" cy="116681"/>
              <a:chOff x="8285557" y="3783807"/>
              <a:chExt cx="116681" cy="116681"/>
            </a:xfrm>
          </p:grpSpPr>
          <p:cxnSp>
            <p:nvCxnSpPr>
              <p:cNvPr id="494" name="Straight Connector 493">
                <a:extLst>
                  <a:ext uri="{FF2B5EF4-FFF2-40B4-BE49-F238E27FC236}">
                    <a16:creationId xmlns:a16="http://schemas.microsoft.com/office/drawing/2014/main" id="{98E790E1-4A55-2366-7015-8D5226B9D02B}"/>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0A232C69-72C8-031E-3403-D66AE2D04512}"/>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A8922AC3-08CB-BBE6-D233-456672428B84}"/>
                </a:ext>
              </a:extLst>
            </p:cNvPr>
            <p:cNvGrpSpPr/>
            <p:nvPr/>
          </p:nvGrpSpPr>
          <p:grpSpPr>
            <a:xfrm>
              <a:off x="3747318" y="2467571"/>
              <a:ext cx="116681" cy="116681"/>
              <a:chOff x="8285557" y="3783807"/>
              <a:chExt cx="116681" cy="116681"/>
            </a:xfrm>
          </p:grpSpPr>
          <p:cxnSp>
            <p:nvCxnSpPr>
              <p:cNvPr id="492" name="Straight Connector 491">
                <a:extLst>
                  <a:ext uri="{FF2B5EF4-FFF2-40B4-BE49-F238E27FC236}">
                    <a16:creationId xmlns:a16="http://schemas.microsoft.com/office/drawing/2014/main" id="{7C6B83CB-24A6-9496-7769-F2479BAFE3B8}"/>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A52C608D-4D57-846D-246B-96AFAEFC0E7A}"/>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E3CF3AB2-CDD6-2E7D-10F5-0BA785453052}"/>
                </a:ext>
              </a:extLst>
            </p:cNvPr>
            <p:cNvGrpSpPr/>
            <p:nvPr/>
          </p:nvGrpSpPr>
          <p:grpSpPr>
            <a:xfrm>
              <a:off x="3716654" y="2460332"/>
              <a:ext cx="116681" cy="116681"/>
              <a:chOff x="8285557" y="3783807"/>
              <a:chExt cx="116681" cy="116681"/>
            </a:xfrm>
          </p:grpSpPr>
          <p:cxnSp>
            <p:nvCxnSpPr>
              <p:cNvPr id="490" name="Straight Connector 489">
                <a:extLst>
                  <a:ext uri="{FF2B5EF4-FFF2-40B4-BE49-F238E27FC236}">
                    <a16:creationId xmlns:a16="http://schemas.microsoft.com/office/drawing/2014/main" id="{01FB8468-5093-19F3-79E9-0B3524F73AB9}"/>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A51F10D3-A86B-96F1-0B2B-6921757939D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83A3173B-0DE0-B6AE-75F9-5D3015C42F3A}"/>
                </a:ext>
              </a:extLst>
            </p:cNvPr>
            <p:cNvGrpSpPr/>
            <p:nvPr/>
          </p:nvGrpSpPr>
          <p:grpSpPr>
            <a:xfrm>
              <a:off x="3699723" y="2455454"/>
              <a:ext cx="116681" cy="116681"/>
              <a:chOff x="8285557" y="3783807"/>
              <a:chExt cx="116681" cy="116681"/>
            </a:xfrm>
          </p:grpSpPr>
          <p:cxnSp>
            <p:nvCxnSpPr>
              <p:cNvPr id="488" name="Straight Connector 487">
                <a:extLst>
                  <a:ext uri="{FF2B5EF4-FFF2-40B4-BE49-F238E27FC236}">
                    <a16:creationId xmlns:a16="http://schemas.microsoft.com/office/drawing/2014/main" id="{AE9A938B-B1DE-D85D-1324-C912E293D397}"/>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40F1F65E-DE06-E94A-B718-01DA934CFC42}"/>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9D344C39-CC0E-C6A1-373D-AD3EAF2922F0}"/>
                </a:ext>
              </a:extLst>
            </p:cNvPr>
            <p:cNvGrpSpPr/>
            <p:nvPr/>
          </p:nvGrpSpPr>
          <p:grpSpPr>
            <a:xfrm>
              <a:off x="3629145" y="2438401"/>
              <a:ext cx="116681" cy="116681"/>
              <a:chOff x="8285557" y="3783807"/>
              <a:chExt cx="116681" cy="116681"/>
            </a:xfrm>
          </p:grpSpPr>
          <p:cxnSp>
            <p:nvCxnSpPr>
              <p:cNvPr id="486" name="Straight Connector 485">
                <a:extLst>
                  <a:ext uri="{FF2B5EF4-FFF2-40B4-BE49-F238E27FC236}">
                    <a16:creationId xmlns:a16="http://schemas.microsoft.com/office/drawing/2014/main" id="{C5198B76-7702-C911-B737-DABFB1D9A109}"/>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26436EA3-1CA1-0E26-90F7-ADBE175436A3}"/>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F0A8F242-A54D-6608-2D64-514C13AA3962}"/>
                </a:ext>
              </a:extLst>
            </p:cNvPr>
            <p:cNvGrpSpPr/>
            <p:nvPr/>
          </p:nvGrpSpPr>
          <p:grpSpPr>
            <a:xfrm>
              <a:off x="3591919" y="2380060"/>
              <a:ext cx="116681" cy="116681"/>
              <a:chOff x="8285557" y="3783807"/>
              <a:chExt cx="116681" cy="116681"/>
            </a:xfrm>
          </p:grpSpPr>
          <p:cxnSp>
            <p:nvCxnSpPr>
              <p:cNvPr id="484" name="Straight Connector 483">
                <a:extLst>
                  <a:ext uri="{FF2B5EF4-FFF2-40B4-BE49-F238E27FC236}">
                    <a16:creationId xmlns:a16="http://schemas.microsoft.com/office/drawing/2014/main" id="{48D510EB-05E1-489D-8A46-E16839194CAA}"/>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757A693E-513A-0C34-59E2-BCA13304E2CC}"/>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AD097BE6-25C4-2806-5481-212E178B4704}"/>
                </a:ext>
              </a:extLst>
            </p:cNvPr>
            <p:cNvGrpSpPr/>
            <p:nvPr/>
          </p:nvGrpSpPr>
          <p:grpSpPr>
            <a:xfrm>
              <a:off x="3572116" y="2350890"/>
              <a:ext cx="116681" cy="116681"/>
              <a:chOff x="8285557" y="3783807"/>
              <a:chExt cx="116681" cy="116681"/>
            </a:xfrm>
          </p:grpSpPr>
          <p:cxnSp>
            <p:nvCxnSpPr>
              <p:cNvPr id="482" name="Straight Connector 481">
                <a:extLst>
                  <a:ext uri="{FF2B5EF4-FFF2-40B4-BE49-F238E27FC236}">
                    <a16:creationId xmlns:a16="http://schemas.microsoft.com/office/drawing/2014/main" id="{CFFE78AB-5196-13F5-51BB-FAF0625E71C9}"/>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201A9751-03F1-764C-EA45-420B2D3E232F}"/>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1619F250-E956-A2B5-C720-15200736D6AC}"/>
                </a:ext>
              </a:extLst>
            </p:cNvPr>
            <p:cNvGrpSpPr/>
            <p:nvPr/>
          </p:nvGrpSpPr>
          <p:grpSpPr>
            <a:xfrm>
              <a:off x="3444879" y="2273287"/>
              <a:ext cx="116681" cy="116681"/>
              <a:chOff x="8285557" y="3783807"/>
              <a:chExt cx="116681" cy="116681"/>
            </a:xfrm>
          </p:grpSpPr>
          <p:cxnSp>
            <p:nvCxnSpPr>
              <p:cNvPr id="480" name="Straight Connector 479">
                <a:extLst>
                  <a:ext uri="{FF2B5EF4-FFF2-40B4-BE49-F238E27FC236}">
                    <a16:creationId xmlns:a16="http://schemas.microsoft.com/office/drawing/2014/main" id="{C05794A7-BFE9-5C37-54B2-83023070267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C9D8E2C6-FF39-CAEE-D37B-D39EC6C56CFE}"/>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E79E2C04-8FA8-5301-06E0-5432B05929F1}"/>
                </a:ext>
              </a:extLst>
            </p:cNvPr>
            <p:cNvGrpSpPr/>
            <p:nvPr/>
          </p:nvGrpSpPr>
          <p:grpSpPr>
            <a:xfrm>
              <a:off x="3426266" y="2271905"/>
              <a:ext cx="116681" cy="116681"/>
              <a:chOff x="8285557" y="3783807"/>
              <a:chExt cx="116681" cy="116681"/>
            </a:xfrm>
          </p:grpSpPr>
          <p:cxnSp>
            <p:nvCxnSpPr>
              <p:cNvPr id="478" name="Straight Connector 477">
                <a:extLst>
                  <a:ext uri="{FF2B5EF4-FFF2-40B4-BE49-F238E27FC236}">
                    <a16:creationId xmlns:a16="http://schemas.microsoft.com/office/drawing/2014/main" id="{8DA0ADC7-8B99-0BEF-36CB-1BE3226D3BB8}"/>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7A43F32D-9487-7580-6C68-4D0A7165370A}"/>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338F9B53-19A6-FD63-7B0E-A77AA4230E1F}"/>
                </a:ext>
              </a:extLst>
            </p:cNvPr>
            <p:cNvGrpSpPr/>
            <p:nvPr/>
          </p:nvGrpSpPr>
          <p:grpSpPr>
            <a:xfrm>
              <a:off x="3357368" y="2246806"/>
              <a:ext cx="116681" cy="116681"/>
              <a:chOff x="8285557" y="3783807"/>
              <a:chExt cx="116681" cy="116681"/>
            </a:xfrm>
          </p:grpSpPr>
          <p:cxnSp>
            <p:nvCxnSpPr>
              <p:cNvPr id="476" name="Straight Connector 475">
                <a:extLst>
                  <a:ext uri="{FF2B5EF4-FFF2-40B4-BE49-F238E27FC236}">
                    <a16:creationId xmlns:a16="http://schemas.microsoft.com/office/drawing/2014/main" id="{48923D5E-DCEA-3FA9-34A4-F8F7D257BA12}"/>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A8428EBD-B44A-8B5E-AB51-7EF00C0BC2B1}"/>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BE97AA6B-F62F-085A-CFBC-DD60E5327A2C}"/>
                </a:ext>
              </a:extLst>
            </p:cNvPr>
            <p:cNvGrpSpPr/>
            <p:nvPr/>
          </p:nvGrpSpPr>
          <p:grpSpPr>
            <a:xfrm>
              <a:off x="3342086" y="2226662"/>
              <a:ext cx="116681" cy="116681"/>
              <a:chOff x="8285557" y="3783807"/>
              <a:chExt cx="116681" cy="116681"/>
            </a:xfrm>
          </p:grpSpPr>
          <p:cxnSp>
            <p:nvCxnSpPr>
              <p:cNvPr id="474" name="Straight Connector 473">
                <a:extLst>
                  <a:ext uri="{FF2B5EF4-FFF2-40B4-BE49-F238E27FC236}">
                    <a16:creationId xmlns:a16="http://schemas.microsoft.com/office/drawing/2014/main" id="{EB7EDF3E-B18C-DA92-3B37-D13D1514B646}"/>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36207725-FD1C-C582-462B-D9F07BEA9004}"/>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88AD3A4D-35D4-8F23-6DAB-11C7049B3BEF}"/>
                </a:ext>
              </a:extLst>
            </p:cNvPr>
            <p:cNvGrpSpPr/>
            <p:nvPr/>
          </p:nvGrpSpPr>
          <p:grpSpPr>
            <a:xfrm>
              <a:off x="3309184" y="2234209"/>
              <a:ext cx="116681" cy="116681"/>
              <a:chOff x="8285557" y="3783807"/>
              <a:chExt cx="116681" cy="116681"/>
            </a:xfrm>
          </p:grpSpPr>
          <p:cxnSp>
            <p:nvCxnSpPr>
              <p:cNvPr id="472" name="Straight Connector 471">
                <a:extLst>
                  <a:ext uri="{FF2B5EF4-FFF2-40B4-BE49-F238E27FC236}">
                    <a16:creationId xmlns:a16="http://schemas.microsoft.com/office/drawing/2014/main" id="{27623966-64D8-4D1E-E3A4-35AB88CE7724}"/>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390A9C78-1114-9705-176C-3C356E8931E0}"/>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0011DC0D-F7E6-E115-2885-86264E3118D3}"/>
                </a:ext>
              </a:extLst>
            </p:cNvPr>
            <p:cNvGrpSpPr/>
            <p:nvPr/>
          </p:nvGrpSpPr>
          <p:grpSpPr>
            <a:xfrm>
              <a:off x="3275019" y="2198681"/>
              <a:ext cx="116681" cy="116681"/>
              <a:chOff x="8285557" y="3783807"/>
              <a:chExt cx="116681" cy="116681"/>
            </a:xfrm>
          </p:grpSpPr>
          <p:cxnSp>
            <p:nvCxnSpPr>
              <p:cNvPr id="470" name="Straight Connector 469">
                <a:extLst>
                  <a:ext uri="{FF2B5EF4-FFF2-40B4-BE49-F238E27FC236}">
                    <a16:creationId xmlns:a16="http://schemas.microsoft.com/office/drawing/2014/main" id="{E6AE5E63-6B1C-919B-EBBD-D15611BC220D}"/>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DC8CE131-0AC2-587F-4F3F-AB71ACE6E6F5}"/>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57388C2F-8FC3-9A38-1147-CDC9F324E8A5}"/>
                </a:ext>
              </a:extLst>
            </p:cNvPr>
            <p:cNvGrpSpPr/>
            <p:nvPr/>
          </p:nvGrpSpPr>
          <p:grpSpPr>
            <a:xfrm>
              <a:off x="3255779" y="2200063"/>
              <a:ext cx="116681" cy="116681"/>
              <a:chOff x="8285557" y="3783807"/>
              <a:chExt cx="116681" cy="116681"/>
            </a:xfrm>
          </p:grpSpPr>
          <p:cxnSp>
            <p:nvCxnSpPr>
              <p:cNvPr id="468" name="Straight Connector 467">
                <a:extLst>
                  <a:ext uri="{FF2B5EF4-FFF2-40B4-BE49-F238E27FC236}">
                    <a16:creationId xmlns:a16="http://schemas.microsoft.com/office/drawing/2014/main" id="{6C3C1E18-067E-0D94-F716-54D65936FB3B}"/>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E0F75AD5-9F9B-5575-83A8-ACF316380A31}"/>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193E4D42-9562-E92C-101E-1813EDE2885E}"/>
                </a:ext>
              </a:extLst>
            </p:cNvPr>
            <p:cNvGrpSpPr/>
            <p:nvPr/>
          </p:nvGrpSpPr>
          <p:grpSpPr>
            <a:xfrm>
              <a:off x="3221253" y="2194302"/>
              <a:ext cx="116681" cy="116681"/>
              <a:chOff x="8285557" y="3783807"/>
              <a:chExt cx="116681" cy="116681"/>
            </a:xfrm>
          </p:grpSpPr>
          <p:cxnSp>
            <p:nvCxnSpPr>
              <p:cNvPr id="466" name="Straight Connector 465">
                <a:extLst>
                  <a:ext uri="{FF2B5EF4-FFF2-40B4-BE49-F238E27FC236}">
                    <a16:creationId xmlns:a16="http://schemas.microsoft.com/office/drawing/2014/main" id="{5C4939E8-F426-D352-EC0D-94238DC045AB}"/>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BFDC099F-2D28-0893-4321-3DFED06F5E00}"/>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CAAF89E2-153F-DC91-A795-BF9F2D599254}"/>
                </a:ext>
              </a:extLst>
            </p:cNvPr>
            <p:cNvGrpSpPr/>
            <p:nvPr/>
          </p:nvGrpSpPr>
          <p:grpSpPr>
            <a:xfrm>
              <a:off x="3184325" y="2200753"/>
              <a:ext cx="116681" cy="116681"/>
              <a:chOff x="8285557" y="3783807"/>
              <a:chExt cx="116681" cy="116681"/>
            </a:xfrm>
          </p:grpSpPr>
          <p:cxnSp>
            <p:nvCxnSpPr>
              <p:cNvPr id="464" name="Straight Connector 463">
                <a:extLst>
                  <a:ext uri="{FF2B5EF4-FFF2-40B4-BE49-F238E27FC236}">
                    <a16:creationId xmlns:a16="http://schemas.microsoft.com/office/drawing/2014/main" id="{5E867EBD-6DDB-3380-4273-E4598D42E561}"/>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6C35E1B3-B87A-EB0B-B71B-45B7E86F81B9}"/>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F6ACA65F-65EE-3DE7-93EC-D93685079768}"/>
                </a:ext>
              </a:extLst>
            </p:cNvPr>
            <p:cNvGrpSpPr/>
            <p:nvPr/>
          </p:nvGrpSpPr>
          <p:grpSpPr>
            <a:xfrm>
              <a:off x="3132542" y="2198680"/>
              <a:ext cx="116681" cy="116681"/>
              <a:chOff x="8285557" y="3783807"/>
              <a:chExt cx="116681" cy="116681"/>
            </a:xfrm>
          </p:grpSpPr>
          <p:cxnSp>
            <p:nvCxnSpPr>
              <p:cNvPr id="462" name="Straight Connector 461">
                <a:extLst>
                  <a:ext uri="{FF2B5EF4-FFF2-40B4-BE49-F238E27FC236}">
                    <a16:creationId xmlns:a16="http://schemas.microsoft.com/office/drawing/2014/main" id="{CA535C23-EEDF-4CA3-76C2-8EFDA734C27B}"/>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E91FDDDC-88F7-F180-E9E2-97F8E41C6B21}"/>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11ACFC28-650A-EEB7-556F-81131942A606}"/>
                </a:ext>
              </a:extLst>
            </p:cNvPr>
            <p:cNvGrpSpPr/>
            <p:nvPr/>
          </p:nvGrpSpPr>
          <p:grpSpPr>
            <a:xfrm>
              <a:off x="2997399" y="2109981"/>
              <a:ext cx="116681" cy="116681"/>
              <a:chOff x="8285557" y="3783807"/>
              <a:chExt cx="116681" cy="116681"/>
            </a:xfrm>
          </p:grpSpPr>
          <p:cxnSp>
            <p:nvCxnSpPr>
              <p:cNvPr id="460" name="Straight Connector 459">
                <a:extLst>
                  <a:ext uri="{FF2B5EF4-FFF2-40B4-BE49-F238E27FC236}">
                    <a16:creationId xmlns:a16="http://schemas.microsoft.com/office/drawing/2014/main" id="{2165E31C-A457-4649-AADC-FC14AC739CDE}"/>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6470721A-20E3-BECE-673A-E7612A7C6A0D}"/>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B6351D84-3574-BF96-546F-47F3C384D68C}"/>
                </a:ext>
              </a:extLst>
            </p:cNvPr>
            <p:cNvGrpSpPr/>
            <p:nvPr/>
          </p:nvGrpSpPr>
          <p:grpSpPr>
            <a:xfrm>
              <a:off x="3061089" y="2180035"/>
              <a:ext cx="116681" cy="116681"/>
              <a:chOff x="8285557" y="3783807"/>
              <a:chExt cx="116681" cy="116681"/>
            </a:xfrm>
          </p:grpSpPr>
          <p:cxnSp>
            <p:nvCxnSpPr>
              <p:cNvPr id="458" name="Straight Connector 457">
                <a:extLst>
                  <a:ext uri="{FF2B5EF4-FFF2-40B4-BE49-F238E27FC236}">
                    <a16:creationId xmlns:a16="http://schemas.microsoft.com/office/drawing/2014/main" id="{4111DAA6-3FF0-FDDA-3DF1-669668F81FF5}"/>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B563234E-937D-DF77-EBC5-EC786DDB7FB9}"/>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7A129A7F-2243-7F84-9D00-AE601DFEA892}"/>
                </a:ext>
              </a:extLst>
            </p:cNvPr>
            <p:cNvGrpSpPr/>
            <p:nvPr/>
          </p:nvGrpSpPr>
          <p:grpSpPr>
            <a:xfrm>
              <a:off x="2917647" y="2063354"/>
              <a:ext cx="116681" cy="116681"/>
              <a:chOff x="8285557" y="3783807"/>
              <a:chExt cx="116681" cy="116681"/>
            </a:xfrm>
          </p:grpSpPr>
          <p:cxnSp>
            <p:nvCxnSpPr>
              <p:cNvPr id="456" name="Straight Connector 455">
                <a:extLst>
                  <a:ext uri="{FF2B5EF4-FFF2-40B4-BE49-F238E27FC236}">
                    <a16:creationId xmlns:a16="http://schemas.microsoft.com/office/drawing/2014/main" id="{15233EE2-1164-8903-045E-39BC8D25E3B2}"/>
                  </a:ext>
                </a:extLst>
              </p:cNvPr>
              <p:cNvCxnSpPr>
                <a:cxnSpLocks/>
              </p:cNvCxnSpPr>
              <p:nvPr/>
            </p:nvCxnSpPr>
            <p:spPr>
              <a:xfrm>
                <a:off x="8343899"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8B2A210A-3F43-A8A6-1AA8-E78383C68FC0}"/>
                  </a:ext>
                </a:extLst>
              </p:cNvPr>
              <p:cNvCxnSpPr>
                <a:cxnSpLocks/>
              </p:cNvCxnSpPr>
              <p:nvPr/>
            </p:nvCxnSpPr>
            <p:spPr>
              <a:xfrm rot="5400000">
                <a:off x="8343898" y="3783807"/>
                <a:ext cx="0" cy="11668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44" name="Freeform: Shape 243">
              <a:extLst>
                <a:ext uri="{FF2B5EF4-FFF2-40B4-BE49-F238E27FC236}">
                  <a16:creationId xmlns:a16="http://schemas.microsoft.com/office/drawing/2014/main" id="{BCE64B45-0C72-5DEA-D878-19BA74A79851}"/>
                </a:ext>
              </a:extLst>
            </p:cNvPr>
            <p:cNvSpPr/>
            <p:nvPr/>
          </p:nvSpPr>
          <p:spPr>
            <a:xfrm>
              <a:off x="5526881" y="3921919"/>
              <a:ext cx="2826544" cy="733425"/>
            </a:xfrm>
            <a:custGeom>
              <a:avLst/>
              <a:gdLst>
                <a:gd name="connsiteX0" fmla="*/ 2826544 w 2826544"/>
                <a:gd name="connsiteY0" fmla="*/ 733425 h 733425"/>
                <a:gd name="connsiteX1" fmla="*/ 2228850 w 2826544"/>
                <a:gd name="connsiteY1" fmla="*/ 733425 h 733425"/>
                <a:gd name="connsiteX2" fmla="*/ 2228850 w 2826544"/>
                <a:gd name="connsiteY2" fmla="*/ 692944 h 733425"/>
                <a:gd name="connsiteX3" fmla="*/ 1909763 w 2826544"/>
                <a:gd name="connsiteY3" fmla="*/ 692944 h 733425"/>
                <a:gd name="connsiteX4" fmla="*/ 1909763 w 2826544"/>
                <a:gd name="connsiteY4" fmla="*/ 669131 h 733425"/>
                <a:gd name="connsiteX5" fmla="*/ 1747838 w 2826544"/>
                <a:gd name="connsiteY5" fmla="*/ 669131 h 733425"/>
                <a:gd name="connsiteX6" fmla="*/ 1747838 w 2826544"/>
                <a:gd name="connsiteY6" fmla="*/ 666750 h 733425"/>
                <a:gd name="connsiteX7" fmla="*/ 1576388 w 2826544"/>
                <a:gd name="connsiteY7" fmla="*/ 666750 h 733425"/>
                <a:gd name="connsiteX8" fmla="*/ 1576388 w 2826544"/>
                <a:gd name="connsiteY8" fmla="*/ 635794 h 733425"/>
                <a:gd name="connsiteX9" fmla="*/ 1507332 w 2826544"/>
                <a:gd name="connsiteY9" fmla="*/ 635794 h 733425"/>
                <a:gd name="connsiteX10" fmla="*/ 1500188 w 2826544"/>
                <a:gd name="connsiteY10" fmla="*/ 628650 h 733425"/>
                <a:gd name="connsiteX11" fmla="*/ 1478757 w 2826544"/>
                <a:gd name="connsiteY11" fmla="*/ 628650 h 733425"/>
                <a:gd name="connsiteX12" fmla="*/ 1478757 w 2826544"/>
                <a:gd name="connsiteY12" fmla="*/ 600075 h 733425"/>
                <a:gd name="connsiteX13" fmla="*/ 1452563 w 2826544"/>
                <a:gd name="connsiteY13" fmla="*/ 600075 h 733425"/>
                <a:gd name="connsiteX14" fmla="*/ 1452563 w 2826544"/>
                <a:gd name="connsiteY14" fmla="*/ 559594 h 733425"/>
                <a:gd name="connsiteX15" fmla="*/ 1426369 w 2826544"/>
                <a:gd name="connsiteY15" fmla="*/ 559594 h 733425"/>
                <a:gd name="connsiteX16" fmla="*/ 1426369 w 2826544"/>
                <a:gd name="connsiteY16" fmla="*/ 533400 h 733425"/>
                <a:gd name="connsiteX17" fmla="*/ 1219200 w 2826544"/>
                <a:gd name="connsiteY17" fmla="*/ 533400 h 733425"/>
                <a:gd name="connsiteX18" fmla="*/ 1219200 w 2826544"/>
                <a:gd name="connsiteY18" fmla="*/ 511969 h 733425"/>
                <a:gd name="connsiteX19" fmla="*/ 1109663 w 2826544"/>
                <a:gd name="connsiteY19" fmla="*/ 511969 h 733425"/>
                <a:gd name="connsiteX20" fmla="*/ 1109663 w 2826544"/>
                <a:gd name="connsiteY20" fmla="*/ 490537 h 733425"/>
                <a:gd name="connsiteX21" fmla="*/ 1083469 w 2826544"/>
                <a:gd name="connsiteY21" fmla="*/ 490537 h 733425"/>
                <a:gd name="connsiteX22" fmla="*/ 1083469 w 2826544"/>
                <a:gd name="connsiteY22" fmla="*/ 466725 h 733425"/>
                <a:gd name="connsiteX23" fmla="*/ 1050132 w 2826544"/>
                <a:gd name="connsiteY23" fmla="*/ 466725 h 733425"/>
                <a:gd name="connsiteX24" fmla="*/ 1050132 w 2826544"/>
                <a:gd name="connsiteY24" fmla="*/ 450056 h 733425"/>
                <a:gd name="connsiteX25" fmla="*/ 938213 w 2826544"/>
                <a:gd name="connsiteY25" fmla="*/ 450056 h 733425"/>
                <a:gd name="connsiteX26" fmla="*/ 938213 w 2826544"/>
                <a:gd name="connsiteY26" fmla="*/ 433387 h 733425"/>
                <a:gd name="connsiteX27" fmla="*/ 790575 w 2826544"/>
                <a:gd name="connsiteY27" fmla="*/ 433387 h 733425"/>
                <a:gd name="connsiteX28" fmla="*/ 771525 w 2826544"/>
                <a:gd name="connsiteY28" fmla="*/ 414337 h 733425"/>
                <a:gd name="connsiteX29" fmla="*/ 728663 w 2826544"/>
                <a:gd name="connsiteY29" fmla="*/ 414337 h 733425"/>
                <a:gd name="connsiteX30" fmla="*/ 728663 w 2826544"/>
                <a:gd name="connsiteY30" fmla="*/ 376237 h 733425"/>
                <a:gd name="connsiteX31" fmla="*/ 707232 w 2826544"/>
                <a:gd name="connsiteY31" fmla="*/ 376237 h 733425"/>
                <a:gd name="connsiteX32" fmla="*/ 707232 w 2826544"/>
                <a:gd name="connsiteY32" fmla="*/ 345281 h 733425"/>
                <a:gd name="connsiteX33" fmla="*/ 666750 w 2826544"/>
                <a:gd name="connsiteY33" fmla="*/ 345281 h 733425"/>
                <a:gd name="connsiteX34" fmla="*/ 666750 w 2826544"/>
                <a:gd name="connsiteY34" fmla="*/ 316706 h 733425"/>
                <a:gd name="connsiteX35" fmla="*/ 642938 w 2826544"/>
                <a:gd name="connsiteY35" fmla="*/ 316706 h 733425"/>
                <a:gd name="connsiteX36" fmla="*/ 642938 w 2826544"/>
                <a:gd name="connsiteY36" fmla="*/ 273844 h 733425"/>
                <a:gd name="connsiteX37" fmla="*/ 481013 w 2826544"/>
                <a:gd name="connsiteY37" fmla="*/ 273844 h 733425"/>
                <a:gd name="connsiteX38" fmla="*/ 481013 w 2826544"/>
                <a:gd name="connsiteY38" fmla="*/ 235744 h 733425"/>
                <a:gd name="connsiteX39" fmla="*/ 407194 w 2826544"/>
                <a:gd name="connsiteY39" fmla="*/ 235744 h 733425"/>
                <a:gd name="connsiteX40" fmla="*/ 407194 w 2826544"/>
                <a:gd name="connsiteY40" fmla="*/ 216694 h 733425"/>
                <a:gd name="connsiteX41" fmla="*/ 357188 w 2826544"/>
                <a:gd name="connsiteY41" fmla="*/ 216694 h 733425"/>
                <a:gd name="connsiteX42" fmla="*/ 357188 w 2826544"/>
                <a:gd name="connsiteY42" fmla="*/ 202406 h 733425"/>
                <a:gd name="connsiteX43" fmla="*/ 323850 w 2826544"/>
                <a:gd name="connsiteY43" fmla="*/ 202406 h 733425"/>
                <a:gd name="connsiteX44" fmla="*/ 323850 w 2826544"/>
                <a:gd name="connsiteY44" fmla="*/ 183356 h 733425"/>
                <a:gd name="connsiteX45" fmla="*/ 302419 w 2826544"/>
                <a:gd name="connsiteY45" fmla="*/ 183356 h 733425"/>
                <a:gd name="connsiteX46" fmla="*/ 302419 w 2826544"/>
                <a:gd name="connsiteY46" fmla="*/ 169069 h 733425"/>
                <a:gd name="connsiteX47" fmla="*/ 283369 w 2826544"/>
                <a:gd name="connsiteY47" fmla="*/ 169069 h 733425"/>
                <a:gd name="connsiteX48" fmla="*/ 283369 w 2826544"/>
                <a:gd name="connsiteY48" fmla="*/ 154781 h 733425"/>
                <a:gd name="connsiteX49" fmla="*/ 269082 w 2826544"/>
                <a:gd name="connsiteY49" fmla="*/ 154781 h 733425"/>
                <a:gd name="connsiteX50" fmla="*/ 269082 w 2826544"/>
                <a:gd name="connsiteY50" fmla="*/ 138112 h 733425"/>
                <a:gd name="connsiteX51" fmla="*/ 242888 w 2826544"/>
                <a:gd name="connsiteY51" fmla="*/ 138112 h 733425"/>
                <a:gd name="connsiteX52" fmla="*/ 242888 w 2826544"/>
                <a:gd name="connsiteY52" fmla="*/ 123825 h 733425"/>
                <a:gd name="connsiteX53" fmla="*/ 221457 w 2826544"/>
                <a:gd name="connsiteY53" fmla="*/ 123825 h 733425"/>
                <a:gd name="connsiteX54" fmla="*/ 221457 w 2826544"/>
                <a:gd name="connsiteY54" fmla="*/ 97631 h 733425"/>
                <a:gd name="connsiteX55" fmla="*/ 164307 w 2826544"/>
                <a:gd name="connsiteY55" fmla="*/ 97631 h 733425"/>
                <a:gd name="connsiteX56" fmla="*/ 164307 w 2826544"/>
                <a:gd name="connsiteY56" fmla="*/ 71437 h 733425"/>
                <a:gd name="connsiteX57" fmla="*/ 138113 w 2826544"/>
                <a:gd name="connsiteY57" fmla="*/ 71437 h 733425"/>
                <a:gd name="connsiteX58" fmla="*/ 138113 w 2826544"/>
                <a:gd name="connsiteY58" fmla="*/ 50006 h 733425"/>
                <a:gd name="connsiteX59" fmla="*/ 111919 w 2826544"/>
                <a:gd name="connsiteY59" fmla="*/ 50006 h 733425"/>
                <a:gd name="connsiteX60" fmla="*/ 111919 w 2826544"/>
                <a:gd name="connsiteY60" fmla="*/ 11906 h 733425"/>
                <a:gd name="connsiteX61" fmla="*/ 14288 w 2826544"/>
                <a:gd name="connsiteY61" fmla="*/ 11906 h 733425"/>
                <a:gd name="connsiteX62" fmla="*/ 14288 w 2826544"/>
                <a:gd name="connsiteY62" fmla="*/ 0 h 733425"/>
                <a:gd name="connsiteX63" fmla="*/ 0 w 2826544"/>
                <a:gd name="connsiteY63" fmla="*/ 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26544" h="733425">
                  <a:moveTo>
                    <a:pt x="2826544" y="733425"/>
                  </a:moveTo>
                  <a:lnTo>
                    <a:pt x="2228850" y="733425"/>
                  </a:lnTo>
                  <a:lnTo>
                    <a:pt x="2228850" y="692944"/>
                  </a:lnTo>
                  <a:lnTo>
                    <a:pt x="1909763" y="692944"/>
                  </a:lnTo>
                  <a:lnTo>
                    <a:pt x="1909763" y="669131"/>
                  </a:lnTo>
                  <a:lnTo>
                    <a:pt x="1747838" y="669131"/>
                  </a:lnTo>
                  <a:lnTo>
                    <a:pt x="1747838" y="666750"/>
                  </a:lnTo>
                  <a:lnTo>
                    <a:pt x="1576388" y="666750"/>
                  </a:lnTo>
                  <a:lnTo>
                    <a:pt x="1576388" y="635794"/>
                  </a:lnTo>
                  <a:lnTo>
                    <a:pt x="1507332" y="635794"/>
                  </a:lnTo>
                  <a:lnTo>
                    <a:pt x="1500188" y="628650"/>
                  </a:lnTo>
                  <a:lnTo>
                    <a:pt x="1478757" y="628650"/>
                  </a:lnTo>
                  <a:lnTo>
                    <a:pt x="1478757" y="600075"/>
                  </a:lnTo>
                  <a:lnTo>
                    <a:pt x="1452563" y="600075"/>
                  </a:lnTo>
                  <a:lnTo>
                    <a:pt x="1452563" y="559594"/>
                  </a:lnTo>
                  <a:lnTo>
                    <a:pt x="1426369" y="559594"/>
                  </a:lnTo>
                  <a:lnTo>
                    <a:pt x="1426369" y="533400"/>
                  </a:lnTo>
                  <a:lnTo>
                    <a:pt x="1219200" y="533400"/>
                  </a:lnTo>
                  <a:lnTo>
                    <a:pt x="1219200" y="511969"/>
                  </a:lnTo>
                  <a:lnTo>
                    <a:pt x="1109663" y="511969"/>
                  </a:lnTo>
                  <a:lnTo>
                    <a:pt x="1109663" y="490537"/>
                  </a:lnTo>
                  <a:lnTo>
                    <a:pt x="1083469" y="490537"/>
                  </a:lnTo>
                  <a:lnTo>
                    <a:pt x="1083469" y="466725"/>
                  </a:lnTo>
                  <a:lnTo>
                    <a:pt x="1050132" y="466725"/>
                  </a:lnTo>
                  <a:lnTo>
                    <a:pt x="1050132" y="450056"/>
                  </a:lnTo>
                  <a:lnTo>
                    <a:pt x="938213" y="450056"/>
                  </a:lnTo>
                  <a:lnTo>
                    <a:pt x="938213" y="433387"/>
                  </a:lnTo>
                  <a:lnTo>
                    <a:pt x="790575" y="433387"/>
                  </a:lnTo>
                  <a:lnTo>
                    <a:pt x="771525" y="414337"/>
                  </a:lnTo>
                  <a:lnTo>
                    <a:pt x="728663" y="414337"/>
                  </a:lnTo>
                  <a:lnTo>
                    <a:pt x="728663" y="376237"/>
                  </a:lnTo>
                  <a:lnTo>
                    <a:pt x="707232" y="376237"/>
                  </a:lnTo>
                  <a:lnTo>
                    <a:pt x="707232" y="345281"/>
                  </a:lnTo>
                  <a:lnTo>
                    <a:pt x="666750" y="345281"/>
                  </a:lnTo>
                  <a:lnTo>
                    <a:pt x="666750" y="316706"/>
                  </a:lnTo>
                  <a:lnTo>
                    <a:pt x="642938" y="316706"/>
                  </a:lnTo>
                  <a:lnTo>
                    <a:pt x="642938" y="273844"/>
                  </a:lnTo>
                  <a:lnTo>
                    <a:pt x="481013" y="273844"/>
                  </a:lnTo>
                  <a:lnTo>
                    <a:pt x="481013" y="235744"/>
                  </a:lnTo>
                  <a:lnTo>
                    <a:pt x="407194" y="235744"/>
                  </a:lnTo>
                  <a:lnTo>
                    <a:pt x="407194" y="216694"/>
                  </a:lnTo>
                  <a:lnTo>
                    <a:pt x="357188" y="216694"/>
                  </a:lnTo>
                  <a:lnTo>
                    <a:pt x="357188" y="202406"/>
                  </a:lnTo>
                  <a:lnTo>
                    <a:pt x="323850" y="202406"/>
                  </a:lnTo>
                  <a:lnTo>
                    <a:pt x="323850" y="183356"/>
                  </a:lnTo>
                  <a:lnTo>
                    <a:pt x="302419" y="183356"/>
                  </a:lnTo>
                  <a:lnTo>
                    <a:pt x="302419" y="169069"/>
                  </a:lnTo>
                  <a:lnTo>
                    <a:pt x="283369" y="169069"/>
                  </a:lnTo>
                  <a:lnTo>
                    <a:pt x="283369" y="154781"/>
                  </a:lnTo>
                  <a:lnTo>
                    <a:pt x="269082" y="154781"/>
                  </a:lnTo>
                  <a:lnTo>
                    <a:pt x="269082" y="138112"/>
                  </a:lnTo>
                  <a:lnTo>
                    <a:pt x="242888" y="138112"/>
                  </a:lnTo>
                  <a:lnTo>
                    <a:pt x="242888" y="123825"/>
                  </a:lnTo>
                  <a:lnTo>
                    <a:pt x="221457" y="123825"/>
                  </a:lnTo>
                  <a:lnTo>
                    <a:pt x="221457" y="97631"/>
                  </a:lnTo>
                  <a:lnTo>
                    <a:pt x="164307" y="97631"/>
                  </a:lnTo>
                  <a:lnTo>
                    <a:pt x="164307" y="71437"/>
                  </a:lnTo>
                  <a:lnTo>
                    <a:pt x="138113" y="71437"/>
                  </a:lnTo>
                  <a:lnTo>
                    <a:pt x="138113" y="50006"/>
                  </a:lnTo>
                  <a:lnTo>
                    <a:pt x="111919" y="50006"/>
                  </a:lnTo>
                  <a:lnTo>
                    <a:pt x="111919" y="11906"/>
                  </a:lnTo>
                  <a:lnTo>
                    <a:pt x="14288" y="11906"/>
                  </a:lnTo>
                  <a:lnTo>
                    <a:pt x="14288" y="0"/>
                  </a:lnTo>
                  <a:lnTo>
                    <a:pt x="0" y="0"/>
                  </a:ln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1600" b="0">
                <a:solidFill>
                  <a:prstClr val="white"/>
                </a:solidFill>
                <a:latin typeface="Arial" panose="020B0604020202020204" pitchFamily="34" charset="0"/>
                <a:cs typeface="Arial" panose="020B0604020202020204" pitchFamily="34" charset="0"/>
              </a:endParaRPr>
            </a:p>
          </p:txBody>
        </p:sp>
        <p:sp>
          <p:nvSpPr>
            <p:cNvPr id="245" name="Freeform: Shape 244">
              <a:extLst>
                <a:ext uri="{FF2B5EF4-FFF2-40B4-BE49-F238E27FC236}">
                  <a16:creationId xmlns:a16="http://schemas.microsoft.com/office/drawing/2014/main" id="{7A5553B0-0B2C-E65B-3D3F-DA2C6C046045}"/>
                </a:ext>
              </a:extLst>
            </p:cNvPr>
            <p:cNvSpPr/>
            <p:nvPr/>
          </p:nvSpPr>
          <p:spPr>
            <a:xfrm>
              <a:off x="2933700" y="2121694"/>
              <a:ext cx="2607469" cy="1800225"/>
            </a:xfrm>
            <a:custGeom>
              <a:avLst/>
              <a:gdLst>
                <a:gd name="connsiteX0" fmla="*/ 2607469 w 2607469"/>
                <a:gd name="connsiteY0" fmla="*/ 1800225 h 1800225"/>
                <a:gd name="connsiteX1" fmla="*/ 2555081 w 2607469"/>
                <a:gd name="connsiteY1" fmla="*/ 1800225 h 1800225"/>
                <a:gd name="connsiteX2" fmla="*/ 2555081 w 2607469"/>
                <a:gd name="connsiteY2" fmla="*/ 1764506 h 1800225"/>
                <a:gd name="connsiteX3" fmla="*/ 2536031 w 2607469"/>
                <a:gd name="connsiteY3" fmla="*/ 1764506 h 1800225"/>
                <a:gd name="connsiteX4" fmla="*/ 2536031 w 2607469"/>
                <a:gd name="connsiteY4" fmla="*/ 1750219 h 1800225"/>
                <a:gd name="connsiteX5" fmla="*/ 2502694 w 2607469"/>
                <a:gd name="connsiteY5" fmla="*/ 1750219 h 1800225"/>
                <a:gd name="connsiteX6" fmla="*/ 2502694 w 2607469"/>
                <a:gd name="connsiteY6" fmla="*/ 1731169 h 1800225"/>
                <a:gd name="connsiteX7" fmla="*/ 2486025 w 2607469"/>
                <a:gd name="connsiteY7" fmla="*/ 1731169 h 1800225"/>
                <a:gd name="connsiteX8" fmla="*/ 2486025 w 2607469"/>
                <a:gd name="connsiteY8" fmla="*/ 1721644 h 1800225"/>
                <a:gd name="connsiteX9" fmla="*/ 2428875 w 2607469"/>
                <a:gd name="connsiteY9" fmla="*/ 1721644 h 1800225"/>
                <a:gd name="connsiteX10" fmla="*/ 2428875 w 2607469"/>
                <a:gd name="connsiteY10" fmla="*/ 1707356 h 1800225"/>
                <a:gd name="connsiteX11" fmla="*/ 2338388 w 2607469"/>
                <a:gd name="connsiteY11" fmla="*/ 1707356 h 1800225"/>
                <a:gd name="connsiteX12" fmla="*/ 2338388 w 2607469"/>
                <a:gd name="connsiteY12" fmla="*/ 1688306 h 1800225"/>
                <a:gd name="connsiteX13" fmla="*/ 2283619 w 2607469"/>
                <a:gd name="connsiteY13" fmla="*/ 1688306 h 1800225"/>
                <a:gd name="connsiteX14" fmla="*/ 2283619 w 2607469"/>
                <a:gd name="connsiteY14" fmla="*/ 1664494 h 1800225"/>
                <a:gd name="connsiteX15" fmla="*/ 2228850 w 2607469"/>
                <a:gd name="connsiteY15" fmla="*/ 1664494 h 1800225"/>
                <a:gd name="connsiteX16" fmla="*/ 2228850 w 2607469"/>
                <a:gd name="connsiteY16" fmla="*/ 1631156 h 1800225"/>
                <a:gd name="connsiteX17" fmla="*/ 2193131 w 2607469"/>
                <a:gd name="connsiteY17" fmla="*/ 1631156 h 1800225"/>
                <a:gd name="connsiteX18" fmla="*/ 2193131 w 2607469"/>
                <a:gd name="connsiteY18" fmla="*/ 1614487 h 1800225"/>
                <a:gd name="connsiteX19" fmla="*/ 2090738 w 2607469"/>
                <a:gd name="connsiteY19" fmla="*/ 1614487 h 1800225"/>
                <a:gd name="connsiteX20" fmla="*/ 2090738 w 2607469"/>
                <a:gd name="connsiteY20" fmla="*/ 1597819 h 1800225"/>
                <a:gd name="connsiteX21" fmla="*/ 2071688 w 2607469"/>
                <a:gd name="connsiteY21" fmla="*/ 1597819 h 1800225"/>
                <a:gd name="connsiteX22" fmla="*/ 2071688 w 2607469"/>
                <a:gd name="connsiteY22" fmla="*/ 1581150 h 1800225"/>
                <a:gd name="connsiteX23" fmla="*/ 2043113 w 2607469"/>
                <a:gd name="connsiteY23" fmla="*/ 1581150 h 1800225"/>
                <a:gd name="connsiteX24" fmla="*/ 2043113 w 2607469"/>
                <a:gd name="connsiteY24" fmla="*/ 1566862 h 1800225"/>
                <a:gd name="connsiteX25" fmla="*/ 1988344 w 2607469"/>
                <a:gd name="connsiteY25" fmla="*/ 1566862 h 1800225"/>
                <a:gd name="connsiteX26" fmla="*/ 1988344 w 2607469"/>
                <a:gd name="connsiteY26" fmla="*/ 1552575 h 1800225"/>
                <a:gd name="connsiteX27" fmla="*/ 1976438 w 2607469"/>
                <a:gd name="connsiteY27" fmla="*/ 1552575 h 1800225"/>
                <a:gd name="connsiteX28" fmla="*/ 1976438 w 2607469"/>
                <a:gd name="connsiteY28" fmla="*/ 1538287 h 1800225"/>
                <a:gd name="connsiteX29" fmla="*/ 1966913 w 2607469"/>
                <a:gd name="connsiteY29" fmla="*/ 1538287 h 1800225"/>
                <a:gd name="connsiteX30" fmla="*/ 1966913 w 2607469"/>
                <a:gd name="connsiteY30" fmla="*/ 1528762 h 1800225"/>
                <a:gd name="connsiteX31" fmla="*/ 1902619 w 2607469"/>
                <a:gd name="connsiteY31" fmla="*/ 1528762 h 1800225"/>
                <a:gd name="connsiteX32" fmla="*/ 1902619 w 2607469"/>
                <a:gd name="connsiteY32" fmla="*/ 1514475 h 1800225"/>
                <a:gd name="connsiteX33" fmla="*/ 1747838 w 2607469"/>
                <a:gd name="connsiteY33" fmla="*/ 1514475 h 1800225"/>
                <a:gd name="connsiteX34" fmla="*/ 1747838 w 2607469"/>
                <a:gd name="connsiteY34" fmla="*/ 1497806 h 1800225"/>
                <a:gd name="connsiteX35" fmla="*/ 1733550 w 2607469"/>
                <a:gd name="connsiteY35" fmla="*/ 1497806 h 1800225"/>
                <a:gd name="connsiteX36" fmla="*/ 1733550 w 2607469"/>
                <a:gd name="connsiteY36" fmla="*/ 1485900 h 1800225"/>
                <a:gd name="connsiteX37" fmla="*/ 1712119 w 2607469"/>
                <a:gd name="connsiteY37" fmla="*/ 1485900 h 1800225"/>
                <a:gd name="connsiteX38" fmla="*/ 1712119 w 2607469"/>
                <a:gd name="connsiteY38" fmla="*/ 1469231 h 1800225"/>
                <a:gd name="connsiteX39" fmla="*/ 1619250 w 2607469"/>
                <a:gd name="connsiteY39" fmla="*/ 1469231 h 1800225"/>
                <a:gd name="connsiteX40" fmla="*/ 1619250 w 2607469"/>
                <a:gd name="connsiteY40" fmla="*/ 1443037 h 1800225"/>
                <a:gd name="connsiteX41" fmla="*/ 1607344 w 2607469"/>
                <a:gd name="connsiteY41" fmla="*/ 1443037 h 1800225"/>
                <a:gd name="connsiteX42" fmla="*/ 1607344 w 2607469"/>
                <a:gd name="connsiteY42" fmla="*/ 1426369 h 1800225"/>
                <a:gd name="connsiteX43" fmla="*/ 1578769 w 2607469"/>
                <a:gd name="connsiteY43" fmla="*/ 1426369 h 1800225"/>
                <a:gd name="connsiteX44" fmla="*/ 1578769 w 2607469"/>
                <a:gd name="connsiteY44" fmla="*/ 1412081 h 1800225"/>
                <a:gd name="connsiteX45" fmla="*/ 1457325 w 2607469"/>
                <a:gd name="connsiteY45" fmla="*/ 1412081 h 1800225"/>
                <a:gd name="connsiteX46" fmla="*/ 1457325 w 2607469"/>
                <a:gd name="connsiteY46" fmla="*/ 1397794 h 1800225"/>
                <a:gd name="connsiteX47" fmla="*/ 1407319 w 2607469"/>
                <a:gd name="connsiteY47" fmla="*/ 1397794 h 1800225"/>
                <a:gd name="connsiteX48" fmla="*/ 1407319 w 2607469"/>
                <a:gd name="connsiteY48" fmla="*/ 1378744 h 1800225"/>
                <a:gd name="connsiteX49" fmla="*/ 1393031 w 2607469"/>
                <a:gd name="connsiteY49" fmla="*/ 1378744 h 1800225"/>
                <a:gd name="connsiteX50" fmla="*/ 1393031 w 2607469"/>
                <a:gd name="connsiteY50" fmla="*/ 1362075 h 1800225"/>
                <a:gd name="connsiteX51" fmla="*/ 1354931 w 2607469"/>
                <a:gd name="connsiteY51" fmla="*/ 1362075 h 1800225"/>
                <a:gd name="connsiteX52" fmla="*/ 1354931 w 2607469"/>
                <a:gd name="connsiteY52" fmla="*/ 1350169 h 1800225"/>
                <a:gd name="connsiteX53" fmla="*/ 1314450 w 2607469"/>
                <a:gd name="connsiteY53" fmla="*/ 1350169 h 1800225"/>
                <a:gd name="connsiteX54" fmla="*/ 1314450 w 2607469"/>
                <a:gd name="connsiteY54" fmla="*/ 1326356 h 1800225"/>
                <a:gd name="connsiteX55" fmla="*/ 1273969 w 2607469"/>
                <a:gd name="connsiteY55" fmla="*/ 1326356 h 1800225"/>
                <a:gd name="connsiteX56" fmla="*/ 1273969 w 2607469"/>
                <a:gd name="connsiteY56" fmla="*/ 1307306 h 1800225"/>
                <a:gd name="connsiteX57" fmla="*/ 1262063 w 2607469"/>
                <a:gd name="connsiteY57" fmla="*/ 1307306 h 1800225"/>
                <a:gd name="connsiteX58" fmla="*/ 1262063 w 2607469"/>
                <a:gd name="connsiteY58" fmla="*/ 1278731 h 1800225"/>
                <a:gd name="connsiteX59" fmla="*/ 1235869 w 2607469"/>
                <a:gd name="connsiteY59" fmla="*/ 1278731 h 1800225"/>
                <a:gd name="connsiteX60" fmla="*/ 1235869 w 2607469"/>
                <a:gd name="connsiteY60" fmla="*/ 1250156 h 1800225"/>
                <a:gd name="connsiteX61" fmla="*/ 1219200 w 2607469"/>
                <a:gd name="connsiteY61" fmla="*/ 1250156 h 1800225"/>
                <a:gd name="connsiteX62" fmla="*/ 1219200 w 2607469"/>
                <a:gd name="connsiteY62" fmla="*/ 1235869 h 1800225"/>
                <a:gd name="connsiteX63" fmla="*/ 1190625 w 2607469"/>
                <a:gd name="connsiteY63" fmla="*/ 1235869 h 1800225"/>
                <a:gd name="connsiteX64" fmla="*/ 1190625 w 2607469"/>
                <a:gd name="connsiteY64" fmla="*/ 1212056 h 1800225"/>
                <a:gd name="connsiteX65" fmla="*/ 1147763 w 2607469"/>
                <a:gd name="connsiteY65" fmla="*/ 1212056 h 1800225"/>
                <a:gd name="connsiteX66" fmla="*/ 1147763 w 2607469"/>
                <a:gd name="connsiteY66" fmla="*/ 1188244 h 1800225"/>
                <a:gd name="connsiteX67" fmla="*/ 1078706 w 2607469"/>
                <a:gd name="connsiteY67" fmla="*/ 1188244 h 1800225"/>
                <a:gd name="connsiteX68" fmla="*/ 1078706 w 2607469"/>
                <a:gd name="connsiteY68" fmla="*/ 1169194 h 1800225"/>
                <a:gd name="connsiteX69" fmla="*/ 1066800 w 2607469"/>
                <a:gd name="connsiteY69" fmla="*/ 1169194 h 1800225"/>
                <a:gd name="connsiteX70" fmla="*/ 1066800 w 2607469"/>
                <a:gd name="connsiteY70" fmla="*/ 1152525 h 1800225"/>
                <a:gd name="connsiteX71" fmla="*/ 1059656 w 2607469"/>
                <a:gd name="connsiteY71" fmla="*/ 1152525 h 1800225"/>
                <a:gd name="connsiteX72" fmla="*/ 1059656 w 2607469"/>
                <a:gd name="connsiteY72" fmla="*/ 1135856 h 1800225"/>
                <a:gd name="connsiteX73" fmla="*/ 1050131 w 2607469"/>
                <a:gd name="connsiteY73" fmla="*/ 1135856 h 1800225"/>
                <a:gd name="connsiteX74" fmla="*/ 1050131 w 2607469"/>
                <a:gd name="connsiteY74" fmla="*/ 1116806 h 1800225"/>
                <a:gd name="connsiteX75" fmla="*/ 1033463 w 2607469"/>
                <a:gd name="connsiteY75" fmla="*/ 1116806 h 1800225"/>
                <a:gd name="connsiteX76" fmla="*/ 1033463 w 2607469"/>
                <a:gd name="connsiteY76" fmla="*/ 1102519 h 1800225"/>
                <a:gd name="connsiteX77" fmla="*/ 1016794 w 2607469"/>
                <a:gd name="connsiteY77" fmla="*/ 1102519 h 1800225"/>
                <a:gd name="connsiteX78" fmla="*/ 1016794 w 2607469"/>
                <a:gd name="connsiteY78" fmla="*/ 1078706 h 1800225"/>
                <a:gd name="connsiteX79" fmla="*/ 985838 w 2607469"/>
                <a:gd name="connsiteY79" fmla="*/ 1078706 h 1800225"/>
                <a:gd name="connsiteX80" fmla="*/ 985838 w 2607469"/>
                <a:gd name="connsiteY80" fmla="*/ 1038225 h 1800225"/>
                <a:gd name="connsiteX81" fmla="*/ 933450 w 2607469"/>
                <a:gd name="connsiteY81" fmla="*/ 1038225 h 1800225"/>
                <a:gd name="connsiteX82" fmla="*/ 933450 w 2607469"/>
                <a:gd name="connsiteY82" fmla="*/ 1016794 h 1800225"/>
                <a:gd name="connsiteX83" fmla="*/ 921544 w 2607469"/>
                <a:gd name="connsiteY83" fmla="*/ 1016794 h 1800225"/>
                <a:gd name="connsiteX84" fmla="*/ 921544 w 2607469"/>
                <a:gd name="connsiteY84" fmla="*/ 995362 h 1800225"/>
                <a:gd name="connsiteX85" fmla="*/ 912019 w 2607469"/>
                <a:gd name="connsiteY85" fmla="*/ 995362 h 1800225"/>
                <a:gd name="connsiteX86" fmla="*/ 912019 w 2607469"/>
                <a:gd name="connsiteY86" fmla="*/ 959644 h 1800225"/>
                <a:gd name="connsiteX87" fmla="*/ 862013 w 2607469"/>
                <a:gd name="connsiteY87" fmla="*/ 959644 h 1800225"/>
                <a:gd name="connsiteX88" fmla="*/ 862013 w 2607469"/>
                <a:gd name="connsiteY88" fmla="*/ 940594 h 1800225"/>
                <a:gd name="connsiteX89" fmla="*/ 852488 w 2607469"/>
                <a:gd name="connsiteY89" fmla="*/ 931069 h 1800225"/>
                <a:gd name="connsiteX90" fmla="*/ 852488 w 2607469"/>
                <a:gd name="connsiteY90" fmla="*/ 902494 h 1800225"/>
                <a:gd name="connsiteX91" fmla="*/ 835819 w 2607469"/>
                <a:gd name="connsiteY91" fmla="*/ 902494 h 1800225"/>
                <a:gd name="connsiteX92" fmla="*/ 835819 w 2607469"/>
                <a:gd name="connsiteY92" fmla="*/ 883444 h 1800225"/>
                <a:gd name="connsiteX93" fmla="*/ 821531 w 2607469"/>
                <a:gd name="connsiteY93" fmla="*/ 883444 h 1800225"/>
                <a:gd name="connsiteX94" fmla="*/ 821531 w 2607469"/>
                <a:gd name="connsiteY94" fmla="*/ 862012 h 1800225"/>
                <a:gd name="connsiteX95" fmla="*/ 809625 w 2607469"/>
                <a:gd name="connsiteY95" fmla="*/ 862012 h 1800225"/>
                <a:gd name="connsiteX96" fmla="*/ 809625 w 2607469"/>
                <a:gd name="connsiteY96" fmla="*/ 845344 h 1800225"/>
                <a:gd name="connsiteX97" fmla="*/ 773906 w 2607469"/>
                <a:gd name="connsiteY97" fmla="*/ 845344 h 1800225"/>
                <a:gd name="connsiteX98" fmla="*/ 773906 w 2607469"/>
                <a:gd name="connsiteY98" fmla="*/ 833437 h 1800225"/>
                <a:gd name="connsiteX99" fmla="*/ 759619 w 2607469"/>
                <a:gd name="connsiteY99" fmla="*/ 833437 h 1800225"/>
                <a:gd name="connsiteX100" fmla="*/ 759619 w 2607469"/>
                <a:gd name="connsiteY100" fmla="*/ 807244 h 1800225"/>
                <a:gd name="connsiteX101" fmla="*/ 747713 w 2607469"/>
                <a:gd name="connsiteY101" fmla="*/ 807244 h 1800225"/>
                <a:gd name="connsiteX102" fmla="*/ 747713 w 2607469"/>
                <a:gd name="connsiteY102" fmla="*/ 788194 h 1800225"/>
                <a:gd name="connsiteX103" fmla="*/ 716756 w 2607469"/>
                <a:gd name="connsiteY103" fmla="*/ 788194 h 1800225"/>
                <a:gd name="connsiteX104" fmla="*/ 716756 w 2607469"/>
                <a:gd name="connsiteY104" fmla="*/ 776287 h 1800225"/>
                <a:gd name="connsiteX105" fmla="*/ 688181 w 2607469"/>
                <a:gd name="connsiteY105" fmla="*/ 776287 h 1800225"/>
                <a:gd name="connsiteX106" fmla="*/ 688181 w 2607469"/>
                <a:gd name="connsiteY106" fmla="*/ 762000 h 1800225"/>
                <a:gd name="connsiteX107" fmla="*/ 666750 w 2607469"/>
                <a:gd name="connsiteY107" fmla="*/ 762000 h 1800225"/>
                <a:gd name="connsiteX108" fmla="*/ 666750 w 2607469"/>
                <a:gd name="connsiteY108" fmla="*/ 735806 h 1800225"/>
                <a:gd name="connsiteX109" fmla="*/ 657225 w 2607469"/>
                <a:gd name="connsiteY109" fmla="*/ 735806 h 1800225"/>
                <a:gd name="connsiteX110" fmla="*/ 657225 w 2607469"/>
                <a:gd name="connsiteY110" fmla="*/ 716756 h 1800225"/>
                <a:gd name="connsiteX111" fmla="*/ 645319 w 2607469"/>
                <a:gd name="connsiteY111" fmla="*/ 716756 h 1800225"/>
                <a:gd name="connsiteX112" fmla="*/ 645319 w 2607469"/>
                <a:gd name="connsiteY112" fmla="*/ 704850 h 1800225"/>
                <a:gd name="connsiteX113" fmla="*/ 623888 w 2607469"/>
                <a:gd name="connsiteY113" fmla="*/ 704850 h 1800225"/>
                <a:gd name="connsiteX114" fmla="*/ 623888 w 2607469"/>
                <a:gd name="connsiteY114" fmla="*/ 666750 h 1800225"/>
                <a:gd name="connsiteX115" fmla="*/ 607219 w 2607469"/>
                <a:gd name="connsiteY115" fmla="*/ 666750 h 1800225"/>
                <a:gd name="connsiteX116" fmla="*/ 607219 w 2607469"/>
                <a:gd name="connsiteY116" fmla="*/ 650081 h 1800225"/>
                <a:gd name="connsiteX117" fmla="*/ 592931 w 2607469"/>
                <a:gd name="connsiteY117" fmla="*/ 650081 h 1800225"/>
                <a:gd name="connsiteX118" fmla="*/ 592931 w 2607469"/>
                <a:gd name="connsiteY118" fmla="*/ 614362 h 1800225"/>
                <a:gd name="connsiteX119" fmla="*/ 578644 w 2607469"/>
                <a:gd name="connsiteY119" fmla="*/ 614362 h 1800225"/>
                <a:gd name="connsiteX120" fmla="*/ 578644 w 2607469"/>
                <a:gd name="connsiteY120" fmla="*/ 588169 h 1800225"/>
                <a:gd name="connsiteX121" fmla="*/ 569119 w 2607469"/>
                <a:gd name="connsiteY121" fmla="*/ 588169 h 1800225"/>
                <a:gd name="connsiteX122" fmla="*/ 569119 w 2607469"/>
                <a:gd name="connsiteY122" fmla="*/ 564356 h 1800225"/>
                <a:gd name="connsiteX123" fmla="*/ 545306 w 2607469"/>
                <a:gd name="connsiteY123" fmla="*/ 564356 h 1800225"/>
                <a:gd name="connsiteX124" fmla="*/ 545306 w 2607469"/>
                <a:gd name="connsiteY124" fmla="*/ 535781 h 1800225"/>
                <a:gd name="connsiteX125" fmla="*/ 535781 w 2607469"/>
                <a:gd name="connsiteY125" fmla="*/ 535781 h 1800225"/>
                <a:gd name="connsiteX126" fmla="*/ 535781 w 2607469"/>
                <a:gd name="connsiteY126" fmla="*/ 504825 h 1800225"/>
                <a:gd name="connsiteX127" fmla="*/ 511969 w 2607469"/>
                <a:gd name="connsiteY127" fmla="*/ 504825 h 1800225"/>
                <a:gd name="connsiteX128" fmla="*/ 511969 w 2607469"/>
                <a:gd name="connsiteY128" fmla="*/ 483394 h 1800225"/>
                <a:gd name="connsiteX129" fmla="*/ 507206 w 2607469"/>
                <a:gd name="connsiteY129" fmla="*/ 483394 h 1800225"/>
                <a:gd name="connsiteX130" fmla="*/ 507206 w 2607469"/>
                <a:gd name="connsiteY130" fmla="*/ 469106 h 1800225"/>
                <a:gd name="connsiteX131" fmla="*/ 500063 w 2607469"/>
                <a:gd name="connsiteY131" fmla="*/ 469106 h 1800225"/>
                <a:gd name="connsiteX132" fmla="*/ 500063 w 2607469"/>
                <a:gd name="connsiteY132" fmla="*/ 457200 h 1800225"/>
                <a:gd name="connsiteX133" fmla="*/ 490538 w 2607469"/>
                <a:gd name="connsiteY133" fmla="*/ 457200 h 1800225"/>
                <a:gd name="connsiteX134" fmla="*/ 490538 w 2607469"/>
                <a:gd name="connsiteY134" fmla="*/ 442912 h 1800225"/>
                <a:gd name="connsiteX135" fmla="*/ 483394 w 2607469"/>
                <a:gd name="connsiteY135" fmla="*/ 442912 h 1800225"/>
                <a:gd name="connsiteX136" fmla="*/ 483394 w 2607469"/>
                <a:gd name="connsiteY136" fmla="*/ 421481 h 1800225"/>
                <a:gd name="connsiteX137" fmla="*/ 471488 w 2607469"/>
                <a:gd name="connsiteY137" fmla="*/ 421481 h 1800225"/>
                <a:gd name="connsiteX138" fmla="*/ 471488 w 2607469"/>
                <a:gd name="connsiteY138" fmla="*/ 407194 h 1800225"/>
                <a:gd name="connsiteX139" fmla="*/ 452438 w 2607469"/>
                <a:gd name="connsiteY139" fmla="*/ 407194 h 1800225"/>
                <a:gd name="connsiteX140" fmla="*/ 452438 w 2607469"/>
                <a:gd name="connsiteY140" fmla="*/ 385762 h 1800225"/>
                <a:gd name="connsiteX141" fmla="*/ 445294 w 2607469"/>
                <a:gd name="connsiteY141" fmla="*/ 385762 h 1800225"/>
                <a:gd name="connsiteX142" fmla="*/ 445294 w 2607469"/>
                <a:gd name="connsiteY142" fmla="*/ 347662 h 1800225"/>
                <a:gd name="connsiteX143" fmla="*/ 428625 w 2607469"/>
                <a:gd name="connsiteY143" fmla="*/ 347662 h 1800225"/>
                <a:gd name="connsiteX144" fmla="*/ 428625 w 2607469"/>
                <a:gd name="connsiteY144" fmla="*/ 323850 h 1800225"/>
                <a:gd name="connsiteX145" fmla="*/ 395288 w 2607469"/>
                <a:gd name="connsiteY145" fmla="*/ 323850 h 1800225"/>
                <a:gd name="connsiteX146" fmla="*/ 395288 w 2607469"/>
                <a:gd name="connsiteY146" fmla="*/ 292894 h 1800225"/>
                <a:gd name="connsiteX147" fmla="*/ 381000 w 2607469"/>
                <a:gd name="connsiteY147" fmla="*/ 292894 h 1800225"/>
                <a:gd name="connsiteX148" fmla="*/ 381000 w 2607469"/>
                <a:gd name="connsiteY148" fmla="*/ 230981 h 1800225"/>
                <a:gd name="connsiteX149" fmla="*/ 359569 w 2607469"/>
                <a:gd name="connsiteY149" fmla="*/ 230981 h 1800225"/>
                <a:gd name="connsiteX150" fmla="*/ 359569 w 2607469"/>
                <a:gd name="connsiteY150" fmla="*/ 211931 h 1800225"/>
                <a:gd name="connsiteX151" fmla="*/ 307181 w 2607469"/>
                <a:gd name="connsiteY151" fmla="*/ 211931 h 1800225"/>
                <a:gd name="connsiteX152" fmla="*/ 297656 w 2607469"/>
                <a:gd name="connsiteY152" fmla="*/ 202406 h 1800225"/>
                <a:gd name="connsiteX153" fmla="*/ 273844 w 2607469"/>
                <a:gd name="connsiteY153" fmla="*/ 202406 h 1800225"/>
                <a:gd name="connsiteX154" fmla="*/ 273844 w 2607469"/>
                <a:gd name="connsiteY154" fmla="*/ 169069 h 1800225"/>
                <a:gd name="connsiteX155" fmla="*/ 240506 w 2607469"/>
                <a:gd name="connsiteY155" fmla="*/ 169069 h 1800225"/>
                <a:gd name="connsiteX156" fmla="*/ 240506 w 2607469"/>
                <a:gd name="connsiteY156" fmla="*/ 145256 h 1800225"/>
                <a:gd name="connsiteX157" fmla="*/ 207169 w 2607469"/>
                <a:gd name="connsiteY157" fmla="*/ 145256 h 1800225"/>
                <a:gd name="connsiteX158" fmla="*/ 207169 w 2607469"/>
                <a:gd name="connsiteY158" fmla="*/ 114300 h 1800225"/>
                <a:gd name="connsiteX159" fmla="*/ 169069 w 2607469"/>
                <a:gd name="connsiteY159" fmla="*/ 114300 h 1800225"/>
                <a:gd name="connsiteX160" fmla="*/ 169069 w 2607469"/>
                <a:gd name="connsiteY160" fmla="*/ 100012 h 1800225"/>
                <a:gd name="connsiteX161" fmla="*/ 152400 w 2607469"/>
                <a:gd name="connsiteY161" fmla="*/ 100012 h 1800225"/>
                <a:gd name="connsiteX162" fmla="*/ 152400 w 2607469"/>
                <a:gd name="connsiteY162" fmla="*/ 100012 h 1800225"/>
                <a:gd name="connsiteX163" fmla="*/ 142875 w 2607469"/>
                <a:gd name="connsiteY163" fmla="*/ 90487 h 1800225"/>
                <a:gd name="connsiteX164" fmla="*/ 142875 w 2607469"/>
                <a:gd name="connsiteY164" fmla="*/ 73819 h 1800225"/>
                <a:gd name="connsiteX165" fmla="*/ 116681 w 2607469"/>
                <a:gd name="connsiteY165" fmla="*/ 73819 h 1800225"/>
                <a:gd name="connsiteX166" fmla="*/ 116681 w 2607469"/>
                <a:gd name="connsiteY166" fmla="*/ 54769 h 1800225"/>
                <a:gd name="connsiteX167" fmla="*/ 95250 w 2607469"/>
                <a:gd name="connsiteY167" fmla="*/ 54769 h 1800225"/>
                <a:gd name="connsiteX168" fmla="*/ 95250 w 2607469"/>
                <a:gd name="connsiteY168" fmla="*/ 33337 h 1800225"/>
                <a:gd name="connsiteX169" fmla="*/ 76200 w 2607469"/>
                <a:gd name="connsiteY169" fmla="*/ 33337 h 1800225"/>
                <a:gd name="connsiteX170" fmla="*/ 76200 w 2607469"/>
                <a:gd name="connsiteY170" fmla="*/ 14287 h 1800225"/>
                <a:gd name="connsiteX171" fmla="*/ 50006 w 2607469"/>
                <a:gd name="connsiteY171" fmla="*/ 14287 h 1800225"/>
                <a:gd name="connsiteX172" fmla="*/ 50006 w 2607469"/>
                <a:gd name="connsiteY172" fmla="*/ 4762 h 1800225"/>
                <a:gd name="connsiteX173" fmla="*/ 16669 w 2607469"/>
                <a:gd name="connsiteY173" fmla="*/ 4762 h 1800225"/>
                <a:gd name="connsiteX174" fmla="*/ 16669 w 2607469"/>
                <a:gd name="connsiteY174" fmla="*/ 0 h 1800225"/>
                <a:gd name="connsiteX175" fmla="*/ 0 w 2607469"/>
                <a:gd name="connsiteY175"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2607469" h="1800225">
                  <a:moveTo>
                    <a:pt x="2607469" y="1800225"/>
                  </a:moveTo>
                  <a:lnTo>
                    <a:pt x="2555081" y="1800225"/>
                  </a:lnTo>
                  <a:lnTo>
                    <a:pt x="2555081" y="1764506"/>
                  </a:lnTo>
                  <a:lnTo>
                    <a:pt x="2536031" y="1764506"/>
                  </a:lnTo>
                  <a:lnTo>
                    <a:pt x="2536031" y="1750219"/>
                  </a:lnTo>
                  <a:lnTo>
                    <a:pt x="2502694" y="1750219"/>
                  </a:lnTo>
                  <a:lnTo>
                    <a:pt x="2502694" y="1731169"/>
                  </a:lnTo>
                  <a:lnTo>
                    <a:pt x="2486025" y="1731169"/>
                  </a:lnTo>
                  <a:lnTo>
                    <a:pt x="2486025" y="1721644"/>
                  </a:lnTo>
                  <a:lnTo>
                    <a:pt x="2428875" y="1721644"/>
                  </a:lnTo>
                  <a:lnTo>
                    <a:pt x="2428875" y="1707356"/>
                  </a:lnTo>
                  <a:lnTo>
                    <a:pt x="2338388" y="1707356"/>
                  </a:lnTo>
                  <a:lnTo>
                    <a:pt x="2338388" y="1688306"/>
                  </a:lnTo>
                  <a:lnTo>
                    <a:pt x="2283619" y="1688306"/>
                  </a:lnTo>
                  <a:lnTo>
                    <a:pt x="2283619" y="1664494"/>
                  </a:lnTo>
                  <a:lnTo>
                    <a:pt x="2228850" y="1664494"/>
                  </a:lnTo>
                  <a:lnTo>
                    <a:pt x="2228850" y="1631156"/>
                  </a:lnTo>
                  <a:lnTo>
                    <a:pt x="2193131" y="1631156"/>
                  </a:lnTo>
                  <a:lnTo>
                    <a:pt x="2193131" y="1614487"/>
                  </a:lnTo>
                  <a:lnTo>
                    <a:pt x="2090738" y="1614487"/>
                  </a:lnTo>
                  <a:lnTo>
                    <a:pt x="2090738" y="1597819"/>
                  </a:lnTo>
                  <a:lnTo>
                    <a:pt x="2071688" y="1597819"/>
                  </a:lnTo>
                  <a:lnTo>
                    <a:pt x="2071688" y="1581150"/>
                  </a:lnTo>
                  <a:lnTo>
                    <a:pt x="2043113" y="1581150"/>
                  </a:lnTo>
                  <a:lnTo>
                    <a:pt x="2043113" y="1566862"/>
                  </a:lnTo>
                  <a:lnTo>
                    <a:pt x="1988344" y="1566862"/>
                  </a:lnTo>
                  <a:lnTo>
                    <a:pt x="1988344" y="1552575"/>
                  </a:lnTo>
                  <a:lnTo>
                    <a:pt x="1976438" y="1552575"/>
                  </a:lnTo>
                  <a:lnTo>
                    <a:pt x="1976438" y="1538287"/>
                  </a:lnTo>
                  <a:lnTo>
                    <a:pt x="1966913" y="1538287"/>
                  </a:lnTo>
                  <a:lnTo>
                    <a:pt x="1966913" y="1528762"/>
                  </a:lnTo>
                  <a:lnTo>
                    <a:pt x="1902619" y="1528762"/>
                  </a:lnTo>
                  <a:lnTo>
                    <a:pt x="1902619" y="1514475"/>
                  </a:lnTo>
                  <a:lnTo>
                    <a:pt x="1747838" y="1514475"/>
                  </a:lnTo>
                  <a:lnTo>
                    <a:pt x="1747838" y="1497806"/>
                  </a:lnTo>
                  <a:lnTo>
                    <a:pt x="1733550" y="1497806"/>
                  </a:lnTo>
                  <a:lnTo>
                    <a:pt x="1733550" y="1485900"/>
                  </a:lnTo>
                  <a:lnTo>
                    <a:pt x="1712119" y="1485900"/>
                  </a:lnTo>
                  <a:lnTo>
                    <a:pt x="1712119" y="1469231"/>
                  </a:lnTo>
                  <a:lnTo>
                    <a:pt x="1619250" y="1469231"/>
                  </a:lnTo>
                  <a:lnTo>
                    <a:pt x="1619250" y="1443037"/>
                  </a:lnTo>
                  <a:lnTo>
                    <a:pt x="1607344" y="1443037"/>
                  </a:lnTo>
                  <a:lnTo>
                    <a:pt x="1607344" y="1426369"/>
                  </a:lnTo>
                  <a:lnTo>
                    <a:pt x="1578769" y="1426369"/>
                  </a:lnTo>
                  <a:lnTo>
                    <a:pt x="1578769" y="1412081"/>
                  </a:lnTo>
                  <a:lnTo>
                    <a:pt x="1457325" y="1412081"/>
                  </a:lnTo>
                  <a:lnTo>
                    <a:pt x="1457325" y="1397794"/>
                  </a:lnTo>
                  <a:lnTo>
                    <a:pt x="1407319" y="1397794"/>
                  </a:lnTo>
                  <a:lnTo>
                    <a:pt x="1407319" y="1378744"/>
                  </a:lnTo>
                  <a:lnTo>
                    <a:pt x="1393031" y="1378744"/>
                  </a:lnTo>
                  <a:lnTo>
                    <a:pt x="1393031" y="1362075"/>
                  </a:lnTo>
                  <a:lnTo>
                    <a:pt x="1354931" y="1362075"/>
                  </a:lnTo>
                  <a:lnTo>
                    <a:pt x="1354931" y="1350169"/>
                  </a:lnTo>
                  <a:lnTo>
                    <a:pt x="1314450" y="1350169"/>
                  </a:lnTo>
                  <a:lnTo>
                    <a:pt x="1314450" y="1326356"/>
                  </a:lnTo>
                  <a:lnTo>
                    <a:pt x="1273969" y="1326356"/>
                  </a:lnTo>
                  <a:lnTo>
                    <a:pt x="1273969" y="1307306"/>
                  </a:lnTo>
                  <a:lnTo>
                    <a:pt x="1262063" y="1307306"/>
                  </a:lnTo>
                  <a:lnTo>
                    <a:pt x="1262063" y="1278731"/>
                  </a:lnTo>
                  <a:lnTo>
                    <a:pt x="1235869" y="1278731"/>
                  </a:lnTo>
                  <a:lnTo>
                    <a:pt x="1235869" y="1250156"/>
                  </a:lnTo>
                  <a:lnTo>
                    <a:pt x="1219200" y="1250156"/>
                  </a:lnTo>
                  <a:lnTo>
                    <a:pt x="1219200" y="1235869"/>
                  </a:lnTo>
                  <a:lnTo>
                    <a:pt x="1190625" y="1235869"/>
                  </a:lnTo>
                  <a:lnTo>
                    <a:pt x="1190625" y="1212056"/>
                  </a:lnTo>
                  <a:lnTo>
                    <a:pt x="1147763" y="1212056"/>
                  </a:lnTo>
                  <a:lnTo>
                    <a:pt x="1147763" y="1188244"/>
                  </a:lnTo>
                  <a:lnTo>
                    <a:pt x="1078706" y="1188244"/>
                  </a:lnTo>
                  <a:lnTo>
                    <a:pt x="1078706" y="1169194"/>
                  </a:lnTo>
                  <a:lnTo>
                    <a:pt x="1066800" y="1169194"/>
                  </a:lnTo>
                  <a:lnTo>
                    <a:pt x="1066800" y="1152525"/>
                  </a:lnTo>
                  <a:lnTo>
                    <a:pt x="1059656" y="1152525"/>
                  </a:lnTo>
                  <a:lnTo>
                    <a:pt x="1059656" y="1135856"/>
                  </a:lnTo>
                  <a:lnTo>
                    <a:pt x="1050131" y="1135856"/>
                  </a:lnTo>
                  <a:lnTo>
                    <a:pt x="1050131" y="1116806"/>
                  </a:lnTo>
                  <a:lnTo>
                    <a:pt x="1033463" y="1116806"/>
                  </a:lnTo>
                  <a:lnTo>
                    <a:pt x="1033463" y="1102519"/>
                  </a:lnTo>
                  <a:lnTo>
                    <a:pt x="1016794" y="1102519"/>
                  </a:lnTo>
                  <a:lnTo>
                    <a:pt x="1016794" y="1078706"/>
                  </a:lnTo>
                  <a:lnTo>
                    <a:pt x="985838" y="1078706"/>
                  </a:lnTo>
                  <a:lnTo>
                    <a:pt x="985838" y="1038225"/>
                  </a:lnTo>
                  <a:lnTo>
                    <a:pt x="933450" y="1038225"/>
                  </a:lnTo>
                  <a:lnTo>
                    <a:pt x="933450" y="1016794"/>
                  </a:lnTo>
                  <a:lnTo>
                    <a:pt x="921544" y="1016794"/>
                  </a:lnTo>
                  <a:lnTo>
                    <a:pt x="921544" y="995362"/>
                  </a:lnTo>
                  <a:lnTo>
                    <a:pt x="912019" y="995362"/>
                  </a:lnTo>
                  <a:lnTo>
                    <a:pt x="912019" y="959644"/>
                  </a:lnTo>
                  <a:lnTo>
                    <a:pt x="862013" y="959644"/>
                  </a:lnTo>
                  <a:lnTo>
                    <a:pt x="862013" y="940594"/>
                  </a:lnTo>
                  <a:lnTo>
                    <a:pt x="852488" y="931069"/>
                  </a:lnTo>
                  <a:lnTo>
                    <a:pt x="852488" y="902494"/>
                  </a:lnTo>
                  <a:lnTo>
                    <a:pt x="835819" y="902494"/>
                  </a:lnTo>
                  <a:lnTo>
                    <a:pt x="835819" y="883444"/>
                  </a:lnTo>
                  <a:lnTo>
                    <a:pt x="821531" y="883444"/>
                  </a:lnTo>
                  <a:lnTo>
                    <a:pt x="821531" y="862012"/>
                  </a:lnTo>
                  <a:lnTo>
                    <a:pt x="809625" y="862012"/>
                  </a:lnTo>
                  <a:lnTo>
                    <a:pt x="809625" y="845344"/>
                  </a:lnTo>
                  <a:lnTo>
                    <a:pt x="773906" y="845344"/>
                  </a:lnTo>
                  <a:lnTo>
                    <a:pt x="773906" y="833437"/>
                  </a:lnTo>
                  <a:lnTo>
                    <a:pt x="759619" y="833437"/>
                  </a:lnTo>
                  <a:lnTo>
                    <a:pt x="759619" y="807244"/>
                  </a:lnTo>
                  <a:lnTo>
                    <a:pt x="747713" y="807244"/>
                  </a:lnTo>
                  <a:lnTo>
                    <a:pt x="747713" y="788194"/>
                  </a:lnTo>
                  <a:lnTo>
                    <a:pt x="716756" y="788194"/>
                  </a:lnTo>
                  <a:lnTo>
                    <a:pt x="716756" y="776287"/>
                  </a:lnTo>
                  <a:lnTo>
                    <a:pt x="688181" y="776287"/>
                  </a:lnTo>
                  <a:lnTo>
                    <a:pt x="688181" y="762000"/>
                  </a:lnTo>
                  <a:lnTo>
                    <a:pt x="666750" y="762000"/>
                  </a:lnTo>
                  <a:lnTo>
                    <a:pt x="666750" y="735806"/>
                  </a:lnTo>
                  <a:lnTo>
                    <a:pt x="657225" y="735806"/>
                  </a:lnTo>
                  <a:lnTo>
                    <a:pt x="657225" y="716756"/>
                  </a:lnTo>
                  <a:lnTo>
                    <a:pt x="645319" y="716756"/>
                  </a:lnTo>
                  <a:lnTo>
                    <a:pt x="645319" y="704850"/>
                  </a:lnTo>
                  <a:lnTo>
                    <a:pt x="623888" y="704850"/>
                  </a:lnTo>
                  <a:lnTo>
                    <a:pt x="623888" y="666750"/>
                  </a:lnTo>
                  <a:lnTo>
                    <a:pt x="607219" y="666750"/>
                  </a:lnTo>
                  <a:lnTo>
                    <a:pt x="607219" y="650081"/>
                  </a:lnTo>
                  <a:lnTo>
                    <a:pt x="592931" y="650081"/>
                  </a:lnTo>
                  <a:lnTo>
                    <a:pt x="592931" y="614362"/>
                  </a:lnTo>
                  <a:lnTo>
                    <a:pt x="578644" y="614362"/>
                  </a:lnTo>
                  <a:lnTo>
                    <a:pt x="578644" y="588169"/>
                  </a:lnTo>
                  <a:lnTo>
                    <a:pt x="569119" y="588169"/>
                  </a:lnTo>
                  <a:lnTo>
                    <a:pt x="569119" y="564356"/>
                  </a:lnTo>
                  <a:lnTo>
                    <a:pt x="545306" y="564356"/>
                  </a:lnTo>
                  <a:lnTo>
                    <a:pt x="545306" y="535781"/>
                  </a:lnTo>
                  <a:lnTo>
                    <a:pt x="535781" y="535781"/>
                  </a:lnTo>
                  <a:lnTo>
                    <a:pt x="535781" y="504825"/>
                  </a:lnTo>
                  <a:lnTo>
                    <a:pt x="511969" y="504825"/>
                  </a:lnTo>
                  <a:lnTo>
                    <a:pt x="511969" y="483394"/>
                  </a:lnTo>
                  <a:lnTo>
                    <a:pt x="507206" y="483394"/>
                  </a:lnTo>
                  <a:lnTo>
                    <a:pt x="507206" y="469106"/>
                  </a:lnTo>
                  <a:lnTo>
                    <a:pt x="500063" y="469106"/>
                  </a:lnTo>
                  <a:lnTo>
                    <a:pt x="500063" y="457200"/>
                  </a:lnTo>
                  <a:lnTo>
                    <a:pt x="490538" y="457200"/>
                  </a:lnTo>
                  <a:lnTo>
                    <a:pt x="490538" y="442912"/>
                  </a:lnTo>
                  <a:lnTo>
                    <a:pt x="483394" y="442912"/>
                  </a:lnTo>
                  <a:lnTo>
                    <a:pt x="483394" y="421481"/>
                  </a:lnTo>
                  <a:lnTo>
                    <a:pt x="471488" y="421481"/>
                  </a:lnTo>
                  <a:lnTo>
                    <a:pt x="471488" y="407194"/>
                  </a:lnTo>
                  <a:lnTo>
                    <a:pt x="452438" y="407194"/>
                  </a:lnTo>
                  <a:lnTo>
                    <a:pt x="452438" y="385762"/>
                  </a:lnTo>
                  <a:lnTo>
                    <a:pt x="445294" y="385762"/>
                  </a:lnTo>
                  <a:lnTo>
                    <a:pt x="445294" y="347662"/>
                  </a:lnTo>
                  <a:lnTo>
                    <a:pt x="428625" y="347662"/>
                  </a:lnTo>
                  <a:lnTo>
                    <a:pt x="428625" y="323850"/>
                  </a:lnTo>
                  <a:lnTo>
                    <a:pt x="395288" y="323850"/>
                  </a:lnTo>
                  <a:lnTo>
                    <a:pt x="395288" y="292894"/>
                  </a:lnTo>
                  <a:lnTo>
                    <a:pt x="381000" y="292894"/>
                  </a:lnTo>
                  <a:lnTo>
                    <a:pt x="381000" y="230981"/>
                  </a:lnTo>
                  <a:lnTo>
                    <a:pt x="359569" y="230981"/>
                  </a:lnTo>
                  <a:lnTo>
                    <a:pt x="359569" y="211931"/>
                  </a:lnTo>
                  <a:lnTo>
                    <a:pt x="307181" y="211931"/>
                  </a:lnTo>
                  <a:lnTo>
                    <a:pt x="297656" y="202406"/>
                  </a:lnTo>
                  <a:lnTo>
                    <a:pt x="273844" y="202406"/>
                  </a:lnTo>
                  <a:lnTo>
                    <a:pt x="273844" y="169069"/>
                  </a:lnTo>
                  <a:lnTo>
                    <a:pt x="240506" y="169069"/>
                  </a:lnTo>
                  <a:lnTo>
                    <a:pt x="240506" y="145256"/>
                  </a:lnTo>
                  <a:lnTo>
                    <a:pt x="207169" y="145256"/>
                  </a:lnTo>
                  <a:lnTo>
                    <a:pt x="207169" y="114300"/>
                  </a:lnTo>
                  <a:lnTo>
                    <a:pt x="169069" y="114300"/>
                  </a:lnTo>
                  <a:lnTo>
                    <a:pt x="169069" y="100012"/>
                  </a:lnTo>
                  <a:lnTo>
                    <a:pt x="152400" y="100012"/>
                  </a:lnTo>
                  <a:lnTo>
                    <a:pt x="152400" y="100012"/>
                  </a:lnTo>
                  <a:lnTo>
                    <a:pt x="142875" y="90487"/>
                  </a:lnTo>
                  <a:lnTo>
                    <a:pt x="142875" y="73819"/>
                  </a:lnTo>
                  <a:lnTo>
                    <a:pt x="116681" y="73819"/>
                  </a:lnTo>
                  <a:lnTo>
                    <a:pt x="116681" y="54769"/>
                  </a:lnTo>
                  <a:lnTo>
                    <a:pt x="95250" y="54769"/>
                  </a:lnTo>
                  <a:lnTo>
                    <a:pt x="95250" y="33337"/>
                  </a:lnTo>
                  <a:lnTo>
                    <a:pt x="76200" y="33337"/>
                  </a:lnTo>
                  <a:lnTo>
                    <a:pt x="76200" y="14287"/>
                  </a:lnTo>
                  <a:lnTo>
                    <a:pt x="50006" y="14287"/>
                  </a:lnTo>
                  <a:lnTo>
                    <a:pt x="50006" y="4762"/>
                  </a:lnTo>
                  <a:lnTo>
                    <a:pt x="16669" y="4762"/>
                  </a:lnTo>
                  <a:lnTo>
                    <a:pt x="16669" y="0"/>
                  </a:lnTo>
                  <a:lnTo>
                    <a:pt x="0" y="0"/>
                  </a:ln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1600" b="0">
                <a:solidFill>
                  <a:prstClr val="white"/>
                </a:solidFill>
                <a:latin typeface="Arial" panose="020B0604020202020204" pitchFamily="34" charset="0"/>
                <a:cs typeface="Arial" panose="020B0604020202020204" pitchFamily="34" charset="0"/>
              </a:endParaRPr>
            </a:p>
          </p:txBody>
        </p:sp>
        <p:grpSp>
          <p:nvGrpSpPr>
            <p:cNvPr id="246" name="Group 245">
              <a:extLst>
                <a:ext uri="{FF2B5EF4-FFF2-40B4-BE49-F238E27FC236}">
                  <a16:creationId xmlns:a16="http://schemas.microsoft.com/office/drawing/2014/main" id="{E85C7977-1D1F-C88D-DAF0-F0B8CC297756}"/>
                </a:ext>
              </a:extLst>
            </p:cNvPr>
            <p:cNvGrpSpPr/>
            <p:nvPr/>
          </p:nvGrpSpPr>
          <p:grpSpPr>
            <a:xfrm>
              <a:off x="8279607" y="4592240"/>
              <a:ext cx="116681" cy="116681"/>
              <a:chOff x="8285557" y="3783807"/>
              <a:chExt cx="116681" cy="116681"/>
            </a:xfrm>
          </p:grpSpPr>
          <p:cxnSp>
            <p:nvCxnSpPr>
              <p:cNvPr id="454" name="Straight Connector 453">
                <a:extLst>
                  <a:ext uri="{FF2B5EF4-FFF2-40B4-BE49-F238E27FC236}">
                    <a16:creationId xmlns:a16="http://schemas.microsoft.com/office/drawing/2014/main" id="{C227ED98-9A9F-BD5B-3DE2-EB094B0573E6}"/>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3588F4BC-46BA-AA1D-C8AF-8C224EAE233A}"/>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73AC5374-FC36-8590-5975-59E23EDA809A}"/>
                </a:ext>
              </a:extLst>
            </p:cNvPr>
            <p:cNvGrpSpPr/>
            <p:nvPr/>
          </p:nvGrpSpPr>
          <p:grpSpPr>
            <a:xfrm>
              <a:off x="8236265" y="4592240"/>
              <a:ext cx="116681" cy="116681"/>
              <a:chOff x="8285557" y="3783807"/>
              <a:chExt cx="116681" cy="116681"/>
            </a:xfrm>
          </p:grpSpPr>
          <p:cxnSp>
            <p:nvCxnSpPr>
              <p:cNvPr id="452" name="Straight Connector 451">
                <a:extLst>
                  <a:ext uri="{FF2B5EF4-FFF2-40B4-BE49-F238E27FC236}">
                    <a16:creationId xmlns:a16="http://schemas.microsoft.com/office/drawing/2014/main" id="{527A6EFC-4B3A-ECFA-1A1C-D00EE1F763E1}"/>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50890B60-392C-5A86-4704-49E4FE60424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55663958-F2EB-287A-9DB5-D4A2C1556A67}"/>
                </a:ext>
              </a:extLst>
            </p:cNvPr>
            <p:cNvGrpSpPr/>
            <p:nvPr/>
          </p:nvGrpSpPr>
          <p:grpSpPr>
            <a:xfrm>
              <a:off x="8220790" y="4592240"/>
              <a:ext cx="116681" cy="116681"/>
              <a:chOff x="8285557" y="3783807"/>
              <a:chExt cx="116681" cy="116681"/>
            </a:xfrm>
          </p:grpSpPr>
          <p:cxnSp>
            <p:nvCxnSpPr>
              <p:cNvPr id="450" name="Straight Connector 449">
                <a:extLst>
                  <a:ext uri="{FF2B5EF4-FFF2-40B4-BE49-F238E27FC236}">
                    <a16:creationId xmlns:a16="http://schemas.microsoft.com/office/drawing/2014/main" id="{66641CEF-3C0A-DCEB-51FA-7DA2519510B3}"/>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87F724FE-9AC9-46FF-2BAC-04FBD170667A}"/>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7C408C5A-633E-E118-500D-90FACFC828EE}"/>
                </a:ext>
              </a:extLst>
            </p:cNvPr>
            <p:cNvGrpSpPr/>
            <p:nvPr/>
          </p:nvGrpSpPr>
          <p:grpSpPr>
            <a:xfrm>
              <a:off x="8177688" y="4592240"/>
              <a:ext cx="116681" cy="116681"/>
              <a:chOff x="8285557" y="3783807"/>
              <a:chExt cx="116681" cy="116681"/>
            </a:xfrm>
          </p:grpSpPr>
          <p:cxnSp>
            <p:nvCxnSpPr>
              <p:cNvPr id="448" name="Straight Connector 447">
                <a:extLst>
                  <a:ext uri="{FF2B5EF4-FFF2-40B4-BE49-F238E27FC236}">
                    <a16:creationId xmlns:a16="http://schemas.microsoft.com/office/drawing/2014/main" id="{CD08FB00-540F-4463-9992-5655A6B2567D}"/>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24839CB1-3ADB-563C-9031-90995C0585E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8C32006E-A3E5-6B1D-AB1E-5EE7EA9B5FA6}"/>
                </a:ext>
              </a:extLst>
            </p:cNvPr>
            <p:cNvGrpSpPr/>
            <p:nvPr/>
          </p:nvGrpSpPr>
          <p:grpSpPr>
            <a:xfrm>
              <a:off x="8140487" y="4592240"/>
              <a:ext cx="116681" cy="116681"/>
              <a:chOff x="8285557" y="3783807"/>
              <a:chExt cx="116681" cy="116681"/>
            </a:xfrm>
          </p:grpSpPr>
          <p:cxnSp>
            <p:nvCxnSpPr>
              <p:cNvPr id="446" name="Straight Connector 445">
                <a:extLst>
                  <a:ext uri="{FF2B5EF4-FFF2-40B4-BE49-F238E27FC236}">
                    <a16:creationId xmlns:a16="http://schemas.microsoft.com/office/drawing/2014/main" id="{8B9801B7-10B2-83E0-E9B8-0DC6BBA2F2A3}"/>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9FDB434A-C9A5-0471-6AB5-65DF077144A2}"/>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A724240D-0A37-8318-B0DB-F5C4E2F3205F}"/>
                </a:ext>
              </a:extLst>
            </p:cNvPr>
            <p:cNvGrpSpPr/>
            <p:nvPr/>
          </p:nvGrpSpPr>
          <p:grpSpPr>
            <a:xfrm>
              <a:off x="8118870" y="4592240"/>
              <a:ext cx="116681" cy="116681"/>
              <a:chOff x="8285557" y="3783807"/>
              <a:chExt cx="116681" cy="116681"/>
            </a:xfrm>
          </p:grpSpPr>
          <p:cxnSp>
            <p:nvCxnSpPr>
              <p:cNvPr id="444" name="Straight Connector 443">
                <a:extLst>
                  <a:ext uri="{FF2B5EF4-FFF2-40B4-BE49-F238E27FC236}">
                    <a16:creationId xmlns:a16="http://schemas.microsoft.com/office/drawing/2014/main" id="{30D9D786-8F84-05A2-05F1-2084248C2E24}"/>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344E0B00-E50B-85E0-B2E3-98A22510D8BC}"/>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7242D742-0991-518A-FABB-25259F1899A3}"/>
                </a:ext>
              </a:extLst>
            </p:cNvPr>
            <p:cNvGrpSpPr/>
            <p:nvPr/>
          </p:nvGrpSpPr>
          <p:grpSpPr>
            <a:xfrm>
              <a:off x="8088157" y="4592240"/>
              <a:ext cx="116681" cy="116681"/>
              <a:chOff x="8285557" y="3783807"/>
              <a:chExt cx="116681" cy="116681"/>
            </a:xfrm>
          </p:grpSpPr>
          <p:cxnSp>
            <p:nvCxnSpPr>
              <p:cNvPr id="442" name="Straight Connector 441">
                <a:extLst>
                  <a:ext uri="{FF2B5EF4-FFF2-40B4-BE49-F238E27FC236}">
                    <a16:creationId xmlns:a16="http://schemas.microsoft.com/office/drawing/2014/main" id="{AEE90D31-8D14-8357-C47D-978809D6C84B}"/>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E4924F90-C170-927C-D3EA-8DF5D30EADEE}"/>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35798146-9494-9B56-C0AA-05E2F4429C2B}"/>
                </a:ext>
              </a:extLst>
            </p:cNvPr>
            <p:cNvGrpSpPr/>
            <p:nvPr/>
          </p:nvGrpSpPr>
          <p:grpSpPr>
            <a:xfrm>
              <a:off x="8037316" y="4592240"/>
              <a:ext cx="116681" cy="116681"/>
              <a:chOff x="8285557" y="3783807"/>
              <a:chExt cx="116681" cy="116681"/>
            </a:xfrm>
          </p:grpSpPr>
          <p:cxnSp>
            <p:nvCxnSpPr>
              <p:cNvPr id="440" name="Straight Connector 439">
                <a:extLst>
                  <a:ext uri="{FF2B5EF4-FFF2-40B4-BE49-F238E27FC236}">
                    <a16:creationId xmlns:a16="http://schemas.microsoft.com/office/drawing/2014/main" id="{71B3610A-2C0C-6FCA-6B53-0FE82ACDB827}"/>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27AB689A-A6EB-6B7B-0120-7CCAC0BEA46F}"/>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4" name="Group 253">
              <a:extLst>
                <a:ext uri="{FF2B5EF4-FFF2-40B4-BE49-F238E27FC236}">
                  <a16:creationId xmlns:a16="http://schemas.microsoft.com/office/drawing/2014/main" id="{6126404E-415F-F2E4-CEC9-49D660EB4BDE}"/>
                </a:ext>
              </a:extLst>
            </p:cNvPr>
            <p:cNvGrpSpPr/>
            <p:nvPr/>
          </p:nvGrpSpPr>
          <p:grpSpPr>
            <a:xfrm>
              <a:off x="8010285" y="4592240"/>
              <a:ext cx="116681" cy="116681"/>
              <a:chOff x="8285557" y="3783807"/>
              <a:chExt cx="116681" cy="116681"/>
            </a:xfrm>
          </p:grpSpPr>
          <p:cxnSp>
            <p:nvCxnSpPr>
              <p:cNvPr id="438" name="Straight Connector 437">
                <a:extLst>
                  <a:ext uri="{FF2B5EF4-FFF2-40B4-BE49-F238E27FC236}">
                    <a16:creationId xmlns:a16="http://schemas.microsoft.com/office/drawing/2014/main" id="{C2A41283-A51D-D373-3273-D0D07E2CCEC3}"/>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05DC03C2-CFE6-2816-AE07-7110A4C4E121}"/>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EE9F9B64-0C46-2FEF-0D60-FBE360D0A34C}"/>
                </a:ext>
              </a:extLst>
            </p:cNvPr>
            <p:cNvGrpSpPr/>
            <p:nvPr/>
          </p:nvGrpSpPr>
          <p:grpSpPr>
            <a:xfrm>
              <a:off x="7971000" y="4592240"/>
              <a:ext cx="116681" cy="116681"/>
              <a:chOff x="8285557" y="3783807"/>
              <a:chExt cx="116681" cy="116681"/>
            </a:xfrm>
          </p:grpSpPr>
          <p:cxnSp>
            <p:nvCxnSpPr>
              <p:cNvPr id="436" name="Straight Connector 435">
                <a:extLst>
                  <a:ext uri="{FF2B5EF4-FFF2-40B4-BE49-F238E27FC236}">
                    <a16:creationId xmlns:a16="http://schemas.microsoft.com/office/drawing/2014/main" id="{5CAB8B48-8D98-C242-095B-C350B403872B}"/>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C6D97CFD-681F-5C82-1196-E9E73B676D5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6" name="Group 255">
              <a:extLst>
                <a:ext uri="{FF2B5EF4-FFF2-40B4-BE49-F238E27FC236}">
                  <a16:creationId xmlns:a16="http://schemas.microsoft.com/office/drawing/2014/main" id="{5E55666E-0399-960A-4A78-90C795A33930}"/>
                </a:ext>
              </a:extLst>
            </p:cNvPr>
            <p:cNvGrpSpPr/>
            <p:nvPr/>
          </p:nvGrpSpPr>
          <p:grpSpPr>
            <a:xfrm>
              <a:off x="7875037" y="4592239"/>
              <a:ext cx="116681" cy="116681"/>
              <a:chOff x="8285557" y="3783807"/>
              <a:chExt cx="116681" cy="116681"/>
            </a:xfrm>
          </p:grpSpPr>
          <p:cxnSp>
            <p:nvCxnSpPr>
              <p:cNvPr id="434" name="Straight Connector 433">
                <a:extLst>
                  <a:ext uri="{FF2B5EF4-FFF2-40B4-BE49-F238E27FC236}">
                    <a16:creationId xmlns:a16="http://schemas.microsoft.com/office/drawing/2014/main" id="{71E11D7A-1608-19E8-34A0-BA1F24D49310}"/>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AB44699D-1664-FEBB-C939-57370AF8A3E5}"/>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17B8AA53-829C-D37A-9034-0CE54DA9A495}"/>
                </a:ext>
              </a:extLst>
            </p:cNvPr>
            <p:cNvGrpSpPr/>
            <p:nvPr/>
          </p:nvGrpSpPr>
          <p:grpSpPr>
            <a:xfrm>
              <a:off x="7729187" y="4592239"/>
              <a:ext cx="116681" cy="116681"/>
              <a:chOff x="8285557" y="3783807"/>
              <a:chExt cx="116681" cy="116681"/>
            </a:xfrm>
          </p:grpSpPr>
          <p:cxnSp>
            <p:nvCxnSpPr>
              <p:cNvPr id="432" name="Straight Connector 431">
                <a:extLst>
                  <a:ext uri="{FF2B5EF4-FFF2-40B4-BE49-F238E27FC236}">
                    <a16:creationId xmlns:a16="http://schemas.microsoft.com/office/drawing/2014/main" id="{961C0401-1DC9-54A4-0683-D690CB3C4CB6}"/>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DCEC06AD-4EEE-55CA-EA35-C4FACC8E9A19}"/>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3F214B47-3571-693E-8CD4-6C83FBF23706}"/>
                </a:ext>
              </a:extLst>
            </p:cNvPr>
            <p:cNvGrpSpPr/>
            <p:nvPr/>
          </p:nvGrpSpPr>
          <p:grpSpPr>
            <a:xfrm>
              <a:off x="7643818" y="4551764"/>
              <a:ext cx="116681" cy="116681"/>
              <a:chOff x="8285557" y="3783807"/>
              <a:chExt cx="116681" cy="116681"/>
            </a:xfrm>
          </p:grpSpPr>
          <p:cxnSp>
            <p:nvCxnSpPr>
              <p:cNvPr id="430" name="Straight Connector 429">
                <a:extLst>
                  <a:ext uri="{FF2B5EF4-FFF2-40B4-BE49-F238E27FC236}">
                    <a16:creationId xmlns:a16="http://schemas.microsoft.com/office/drawing/2014/main" id="{C0A895B0-3694-8843-F0AA-7F5670B4A548}"/>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BD3E0F1F-3997-57D3-AA42-656A3F6D6085}"/>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FE9472ED-5CA5-51CB-75A3-B3844A152D6D}"/>
                </a:ext>
              </a:extLst>
            </p:cNvPr>
            <p:cNvGrpSpPr/>
            <p:nvPr/>
          </p:nvGrpSpPr>
          <p:grpSpPr>
            <a:xfrm>
              <a:off x="7624361" y="4551763"/>
              <a:ext cx="116681" cy="116681"/>
              <a:chOff x="8285557" y="3783807"/>
              <a:chExt cx="116681" cy="116681"/>
            </a:xfrm>
          </p:grpSpPr>
          <p:cxnSp>
            <p:nvCxnSpPr>
              <p:cNvPr id="428" name="Straight Connector 427">
                <a:extLst>
                  <a:ext uri="{FF2B5EF4-FFF2-40B4-BE49-F238E27FC236}">
                    <a16:creationId xmlns:a16="http://schemas.microsoft.com/office/drawing/2014/main" id="{D30861EC-2840-8770-C031-30AF97970FE7}"/>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D916C75B-73F2-8DB9-DCF5-CB9D223F6DBF}"/>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127C23F6-8413-2C9C-4A40-7BE66661B224}"/>
                </a:ext>
              </a:extLst>
            </p:cNvPr>
            <p:cNvGrpSpPr/>
            <p:nvPr/>
          </p:nvGrpSpPr>
          <p:grpSpPr>
            <a:xfrm>
              <a:off x="7597331" y="4551763"/>
              <a:ext cx="116681" cy="116681"/>
              <a:chOff x="8285557" y="3783807"/>
              <a:chExt cx="116681" cy="116681"/>
            </a:xfrm>
          </p:grpSpPr>
          <p:cxnSp>
            <p:nvCxnSpPr>
              <p:cNvPr id="426" name="Straight Connector 425">
                <a:extLst>
                  <a:ext uri="{FF2B5EF4-FFF2-40B4-BE49-F238E27FC236}">
                    <a16:creationId xmlns:a16="http://schemas.microsoft.com/office/drawing/2014/main" id="{EADAD7BC-7AA6-E121-4863-187A85B793A3}"/>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ACBC13A1-DBE7-A9A7-6A69-87F1B15398A8}"/>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1" name="Group 260">
              <a:extLst>
                <a:ext uri="{FF2B5EF4-FFF2-40B4-BE49-F238E27FC236}">
                  <a16:creationId xmlns:a16="http://schemas.microsoft.com/office/drawing/2014/main" id="{18219510-0407-AD43-2204-7A51ACFA4C27}"/>
                </a:ext>
              </a:extLst>
            </p:cNvPr>
            <p:cNvGrpSpPr/>
            <p:nvPr/>
          </p:nvGrpSpPr>
          <p:grpSpPr>
            <a:xfrm>
              <a:off x="7577342" y="4555332"/>
              <a:ext cx="116681" cy="116681"/>
              <a:chOff x="8285557" y="3783807"/>
              <a:chExt cx="116681" cy="116681"/>
            </a:xfrm>
          </p:grpSpPr>
          <p:cxnSp>
            <p:nvCxnSpPr>
              <p:cNvPr id="424" name="Straight Connector 423">
                <a:extLst>
                  <a:ext uri="{FF2B5EF4-FFF2-40B4-BE49-F238E27FC236}">
                    <a16:creationId xmlns:a16="http://schemas.microsoft.com/office/drawing/2014/main" id="{D1361EF3-763F-3B4E-7781-5107AAC9F3A9}"/>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7EEAB6AC-2D65-CBE2-CDC0-5B1105401789}"/>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060D833C-372B-DE72-CF95-C1414BA7D825}"/>
                </a:ext>
              </a:extLst>
            </p:cNvPr>
            <p:cNvGrpSpPr/>
            <p:nvPr/>
          </p:nvGrpSpPr>
          <p:grpSpPr>
            <a:xfrm>
              <a:off x="7552519" y="4557713"/>
              <a:ext cx="116681" cy="116681"/>
              <a:chOff x="8285557" y="3783807"/>
              <a:chExt cx="116681" cy="116681"/>
            </a:xfrm>
          </p:grpSpPr>
          <p:cxnSp>
            <p:nvCxnSpPr>
              <p:cNvPr id="422" name="Straight Connector 421">
                <a:extLst>
                  <a:ext uri="{FF2B5EF4-FFF2-40B4-BE49-F238E27FC236}">
                    <a16:creationId xmlns:a16="http://schemas.microsoft.com/office/drawing/2014/main" id="{CC3ADCBD-E16B-FDE9-A63F-A31E5ABAA156}"/>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40608A80-3B73-E26B-8460-5D89EEF58FC9}"/>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DC4F78F7-4ABB-370A-CBBE-EA96D1E6BA15}"/>
                </a:ext>
              </a:extLst>
            </p:cNvPr>
            <p:cNvGrpSpPr/>
            <p:nvPr/>
          </p:nvGrpSpPr>
          <p:grpSpPr>
            <a:xfrm>
              <a:off x="7466066" y="4555931"/>
              <a:ext cx="116681" cy="116681"/>
              <a:chOff x="8285557" y="3783807"/>
              <a:chExt cx="116681" cy="116681"/>
            </a:xfrm>
          </p:grpSpPr>
          <p:cxnSp>
            <p:nvCxnSpPr>
              <p:cNvPr id="420" name="Straight Connector 419">
                <a:extLst>
                  <a:ext uri="{FF2B5EF4-FFF2-40B4-BE49-F238E27FC236}">
                    <a16:creationId xmlns:a16="http://schemas.microsoft.com/office/drawing/2014/main" id="{F3600C6D-2ED5-69A5-6297-CEEEBF1F5C9D}"/>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42B61F42-2102-2ABB-492D-8B5B9E11718F}"/>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F8740700-DAA7-A4BF-4E56-D15B4C8A2F0B}"/>
                </a:ext>
              </a:extLst>
            </p:cNvPr>
            <p:cNvGrpSpPr/>
            <p:nvPr/>
          </p:nvGrpSpPr>
          <p:grpSpPr>
            <a:xfrm>
              <a:off x="7327714" y="4529906"/>
              <a:ext cx="116681" cy="116681"/>
              <a:chOff x="8285557" y="3783807"/>
              <a:chExt cx="116681" cy="116681"/>
            </a:xfrm>
          </p:grpSpPr>
          <p:cxnSp>
            <p:nvCxnSpPr>
              <p:cNvPr id="418" name="Straight Connector 417">
                <a:extLst>
                  <a:ext uri="{FF2B5EF4-FFF2-40B4-BE49-F238E27FC236}">
                    <a16:creationId xmlns:a16="http://schemas.microsoft.com/office/drawing/2014/main" id="{8C43DD5A-1398-168D-950D-BA10B55B2ECD}"/>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7FF11D9C-5430-C932-07F7-61B04846E070}"/>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ADB87084-ABA8-BD57-D713-1148CC517287}"/>
                </a:ext>
              </a:extLst>
            </p:cNvPr>
            <p:cNvGrpSpPr/>
            <p:nvPr/>
          </p:nvGrpSpPr>
          <p:grpSpPr>
            <a:xfrm>
              <a:off x="7289164" y="4529906"/>
              <a:ext cx="116681" cy="116681"/>
              <a:chOff x="8285557" y="3783807"/>
              <a:chExt cx="116681" cy="116681"/>
            </a:xfrm>
          </p:grpSpPr>
          <p:cxnSp>
            <p:nvCxnSpPr>
              <p:cNvPr id="416" name="Straight Connector 415">
                <a:extLst>
                  <a:ext uri="{FF2B5EF4-FFF2-40B4-BE49-F238E27FC236}">
                    <a16:creationId xmlns:a16="http://schemas.microsoft.com/office/drawing/2014/main" id="{B87B13E6-65BE-0686-616F-DD3DC6057085}"/>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A5D1B230-C6AF-EE7F-C8E3-384C33929A22}"/>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2246E57A-9462-B38E-4F63-FF4A5A6B33B1}"/>
                </a:ext>
              </a:extLst>
            </p:cNvPr>
            <p:cNvGrpSpPr/>
            <p:nvPr/>
          </p:nvGrpSpPr>
          <p:grpSpPr>
            <a:xfrm>
              <a:off x="7265386" y="4529906"/>
              <a:ext cx="116681" cy="116681"/>
              <a:chOff x="8285557" y="3783807"/>
              <a:chExt cx="116681" cy="116681"/>
            </a:xfrm>
          </p:grpSpPr>
          <p:cxnSp>
            <p:nvCxnSpPr>
              <p:cNvPr id="414" name="Straight Connector 413">
                <a:extLst>
                  <a:ext uri="{FF2B5EF4-FFF2-40B4-BE49-F238E27FC236}">
                    <a16:creationId xmlns:a16="http://schemas.microsoft.com/office/drawing/2014/main" id="{BE6BD151-D6F2-D60D-98A1-18AC63BB6857}"/>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C5ED39AA-DFD1-F1C2-BC7A-81892E40E247}"/>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7" name="Group 266">
              <a:extLst>
                <a:ext uri="{FF2B5EF4-FFF2-40B4-BE49-F238E27FC236}">
                  <a16:creationId xmlns:a16="http://schemas.microsoft.com/office/drawing/2014/main" id="{F27F664F-5C26-09DB-AF19-20D4A5F8797A}"/>
                </a:ext>
              </a:extLst>
            </p:cNvPr>
            <p:cNvGrpSpPr/>
            <p:nvPr/>
          </p:nvGrpSpPr>
          <p:grpSpPr>
            <a:xfrm>
              <a:off x="7249047" y="4529906"/>
              <a:ext cx="116681" cy="116681"/>
              <a:chOff x="8285557" y="3783807"/>
              <a:chExt cx="116681" cy="116681"/>
            </a:xfrm>
          </p:grpSpPr>
          <p:cxnSp>
            <p:nvCxnSpPr>
              <p:cNvPr id="412" name="Straight Connector 411">
                <a:extLst>
                  <a:ext uri="{FF2B5EF4-FFF2-40B4-BE49-F238E27FC236}">
                    <a16:creationId xmlns:a16="http://schemas.microsoft.com/office/drawing/2014/main" id="{50F62325-F559-CD8B-63F9-FAE3469FD83B}"/>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82DC9B2A-A1EA-8754-2BAF-E537C68DDB8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F34F9068-56DB-6ED6-03DF-82C5C5917463}"/>
                </a:ext>
              </a:extLst>
            </p:cNvPr>
            <p:cNvGrpSpPr/>
            <p:nvPr/>
          </p:nvGrpSpPr>
          <p:grpSpPr>
            <a:xfrm>
              <a:off x="7224214" y="4529906"/>
              <a:ext cx="116681" cy="116681"/>
              <a:chOff x="8285557" y="3783807"/>
              <a:chExt cx="116681" cy="116681"/>
            </a:xfrm>
          </p:grpSpPr>
          <p:cxnSp>
            <p:nvCxnSpPr>
              <p:cNvPr id="410" name="Straight Connector 409">
                <a:extLst>
                  <a:ext uri="{FF2B5EF4-FFF2-40B4-BE49-F238E27FC236}">
                    <a16:creationId xmlns:a16="http://schemas.microsoft.com/office/drawing/2014/main" id="{589129AA-05DB-4411-ED4D-E2F038B2FC8D}"/>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AB34F431-4727-46A4-AEEE-B553413B0830}"/>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9" name="Group 268">
              <a:extLst>
                <a:ext uri="{FF2B5EF4-FFF2-40B4-BE49-F238E27FC236}">
                  <a16:creationId xmlns:a16="http://schemas.microsoft.com/office/drawing/2014/main" id="{68821ECF-7A59-4A09-19D3-FF2AEA45CD7C}"/>
                </a:ext>
              </a:extLst>
            </p:cNvPr>
            <p:cNvGrpSpPr/>
            <p:nvPr/>
          </p:nvGrpSpPr>
          <p:grpSpPr>
            <a:xfrm>
              <a:off x="7092197" y="4529906"/>
              <a:ext cx="116681" cy="116681"/>
              <a:chOff x="8285557" y="3783807"/>
              <a:chExt cx="116681" cy="116681"/>
            </a:xfrm>
          </p:grpSpPr>
          <p:cxnSp>
            <p:nvCxnSpPr>
              <p:cNvPr id="408" name="Straight Connector 407">
                <a:extLst>
                  <a:ext uri="{FF2B5EF4-FFF2-40B4-BE49-F238E27FC236}">
                    <a16:creationId xmlns:a16="http://schemas.microsoft.com/office/drawing/2014/main" id="{BF103B4F-1EA0-5870-4773-EDE076B36ADE}"/>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B6C6494E-AE25-CCDA-25CA-E23A16B8A412}"/>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0" name="Group 269">
              <a:extLst>
                <a:ext uri="{FF2B5EF4-FFF2-40B4-BE49-F238E27FC236}">
                  <a16:creationId xmlns:a16="http://schemas.microsoft.com/office/drawing/2014/main" id="{5BCB75F8-3F13-1CC3-0EFF-7CCC892E95FB}"/>
                </a:ext>
              </a:extLst>
            </p:cNvPr>
            <p:cNvGrpSpPr/>
            <p:nvPr/>
          </p:nvGrpSpPr>
          <p:grpSpPr>
            <a:xfrm>
              <a:off x="7019464" y="4500565"/>
              <a:ext cx="116681" cy="116681"/>
              <a:chOff x="8285557" y="3783807"/>
              <a:chExt cx="116681" cy="116681"/>
            </a:xfrm>
          </p:grpSpPr>
          <p:cxnSp>
            <p:nvCxnSpPr>
              <p:cNvPr id="406" name="Straight Connector 405">
                <a:extLst>
                  <a:ext uri="{FF2B5EF4-FFF2-40B4-BE49-F238E27FC236}">
                    <a16:creationId xmlns:a16="http://schemas.microsoft.com/office/drawing/2014/main" id="{F8300DBF-9B96-13A0-92BA-767DFD0C4DFC}"/>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3868FB35-25FA-41C8-2C06-E5C533008FF9}"/>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1" name="Group 270">
              <a:extLst>
                <a:ext uri="{FF2B5EF4-FFF2-40B4-BE49-F238E27FC236}">
                  <a16:creationId xmlns:a16="http://schemas.microsoft.com/office/drawing/2014/main" id="{D6BB861F-81A4-D78D-69D8-2C41D587FC67}"/>
                </a:ext>
              </a:extLst>
            </p:cNvPr>
            <p:cNvGrpSpPr/>
            <p:nvPr/>
          </p:nvGrpSpPr>
          <p:grpSpPr>
            <a:xfrm>
              <a:off x="7003489" y="4500564"/>
              <a:ext cx="116681" cy="116681"/>
              <a:chOff x="8285557" y="3783807"/>
              <a:chExt cx="116681" cy="116681"/>
            </a:xfrm>
          </p:grpSpPr>
          <p:cxnSp>
            <p:nvCxnSpPr>
              <p:cNvPr id="404" name="Straight Connector 403">
                <a:extLst>
                  <a:ext uri="{FF2B5EF4-FFF2-40B4-BE49-F238E27FC236}">
                    <a16:creationId xmlns:a16="http://schemas.microsoft.com/office/drawing/2014/main" id="{4F6AE3DB-DB63-8B90-68F8-3BF5E5BF572D}"/>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3952F262-9372-C587-F19D-877384E3E909}"/>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2" name="Group 271">
              <a:extLst>
                <a:ext uri="{FF2B5EF4-FFF2-40B4-BE49-F238E27FC236}">
                  <a16:creationId xmlns:a16="http://schemas.microsoft.com/office/drawing/2014/main" id="{EF22F62F-0AE3-6AF2-232A-85B8920589C2}"/>
                </a:ext>
              </a:extLst>
            </p:cNvPr>
            <p:cNvGrpSpPr/>
            <p:nvPr/>
          </p:nvGrpSpPr>
          <p:grpSpPr>
            <a:xfrm>
              <a:off x="6961544" y="4493422"/>
              <a:ext cx="116681" cy="116681"/>
              <a:chOff x="8285557" y="3783807"/>
              <a:chExt cx="116681" cy="116681"/>
            </a:xfrm>
          </p:grpSpPr>
          <p:cxnSp>
            <p:nvCxnSpPr>
              <p:cNvPr id="402" name="Straight Connector 401">
                <a:extLst>
                  <a:ext uri="{FF2B5EF4-FFF2-40B4-BE49-F238E27FC236}">
                    <a16:creationId xmlns:a16="http://schemas.microsoft.com/office/drawing/2014/main" id="{40F0898E-1499-1F31-1864-94BB36FF50DF}"/>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DC51208A-0A3E-2BC0-100B-885169A3B982}"/>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29F9FD33-4C2D-42AA-3C03-161BB787F99A}"/>
                </a:ext>
              </a:extLst>
            </p:cNvPr>
            <p:cNvGrpSpPr/>
            <p:nvPr/>
          </p:nvGrpSpPr>
          <p:grpSpPr>
            <a:xfrm>
              <a:off x="6874034" y="4400598"/>
              <a:ext cx="116681" cy="116681"/>
              <a:chOff x="8285557" y="3783807"/>
              <a:chExt cx="116681" cy="116681"/>
            </a:xfrm>
          </p:grpSpPr>
          <p:cxnSp>
            <p:nvCxnSpPr>
              <p:cNvPr id="400" name="Straight Connector 399">
                <a:extLst>
                  <a:ext uri="{FF2B5EF4-FFF2-40B4-BE49-F238E27FC236}">
                    <a16:creationId xmlns:a16="http://schemas.microsoft.com/office/drawing/2014/main" id="{1E1A8ECF-C185-69AD-CFE7-B860FF89E5A0}"/>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65AFAC02-9D84-DFFE-8210-C44F9F9796CD}"/>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53502CF2-814D-B5B2-061B-B90F26A41AEA}"/>
                </a:ext>
              </a:extLst>
            </p:cNvPr>
            <p:cNvGrpSpPr/>
            <p:nvPr/>
          </p:nvGrpSpPr>
          <p:grpSpPr>
            <a:xfrm>
              <a:off x="6843537" y="4399064"/>
              <a:ext cx="116681" cy="116681"/>
              <a:chOff x="8285557" y="3783807"/>
              <a:chExt cx="116681" cy="116681"/>
            </a:xfrm>
          </p:grpSpPr>
          <p:cxnSp>
            <p:nvCxnSpPr>
              <p:cNvPr id="398" name="Straight Connector 397">
                <a:extLst>
                  <a:ext uri="{FF2B5EF4-FFF2-40B4-BE49-F238E27FC236}">
                    <a16:creationId xmlns:a16="http://schemas.microsoft.com/office/drawing/2014/main" id="{311441DC-28A9-1151-E160-1FACB88489E0}"/>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1DB1C480-4C5E-BAC7-CC44-4B5CDC25304D}"/>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018E9B11-B729-DDF0-E0F3-5E5A1E222695}"/>
                </a:ext>
              </a:extLst>
            </p:cNvPr>
            <p:cNvGrpSpPr/>
            <p:nvPr/>
          </p:nvGrpSpPr>
          <p:grpSpPr>
            <a:xfrm>
              <a:off x="6669473" y="4369596"/>
              <a:ext cx="116681" cy="116681"/>
              <a:chOff x="8285557" y="3783807"/>
              <a:chExt cx="116681" cy="116681"/>
            </a:xfrm>
          </p:grpSpPr>
          <p:cxnSp>
            <p:nvCxnSpPr>
              <p:cNvPr id="396" name="Straight Connector 395">
                <a:extLst>
                  <a:ext uri="{FF2B5EF4-FFF2-40B4-BE49-F238E27FC236}">
                    <a16:creationId xmlns:a16="http://schemas.microsoft.com/office/drawing/2014/main" id="{B8AD0C8E-163E-6753-A66C-088163773147}"/>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D6A6304B-9CDB-F787-287A-4DAB47640549}"/>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C9D009D-6ACB-C988-568C-B904393F1E1D}"/>
                </a:ext>
              </a:extLst>
            </p:cNvPr>
            <p:cNvGrpSpPr/>
            <p:nvPr/>
          </p:nvGrpSpPr>
          <p:grpSpPr>
            <a:xfrm>
              <a:off x="6618931" y="4369002"/>
              <a:ext cx="116681" cy="116681"/>
              <a:chOff x="8285557" y="3783807"/>
              <a:chExt cx="116681" cy="116681"/>
            </a:xfrm>
          </p:grpSpPr>
          <p:cxnSp>
            <p:nvCxnSpPr>
              <p:cNvPr id="394" name="Straight Connector 393">
                <a:extLst>
                  <a:ext uri="{FF2B5EF4-FFF2-40B4-BE49-F238E27FC236}">
                    <a16:creationId xmlns:a16="http://schemas.microsoft.com/office/drawing/2014/main" id="{BDE78382-8060-945C-7B87-D048185A2E65}"/>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4F2B5F75-D40E-D588-8594-05CC82E11DCF}"/>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5458488C-B106-B0B5-5B82-34E375BF08D9}"/>
                </a:ext>
              </a:extLst>
            </p:cNvPr>
            <p:cNvGrpSpPr/>
            <p:nvPr/>
          </p:nvGrpSpPr>
          <p:grpSpPr>
            <a:xfrm>
              <a:off x="6398012" y="4292200"/>
              <a:ext cx="116681" cy="116681"/>
              <a:chOff x="8285557" y="3783807"/>
              <a:chExt cx="116681" cy="116681"/>
            </a:xfrm>
          </p:grpSpPr>
          <p:cxnSp>
            <p:nvCxnSpPr>
              <p:cNvPr id="392" name="Straight Connector 391">
                <a:extLst>
                  <a:ext uri="{FF2B5EF4-FFF2-40B4-BE49-F238E27FC236}">
                    <a16:creationId xmlns:a16="http://schemas.microsoft.com/office/drawing/2014/main" id="{F5CE6F4D-C67A-C0DC-D0E2-04BD7674AB21}"/>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11A6BE12-FBF6-C5FD-B297-37AE9F7047FC}"/>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8" name="Group 277">
              <a:extLst>
                <a:ext uri="{FF2B5EF4-FFF2-40B4-BE49-F238E27FC236}">
                  <a16:creationId xmlns:a16="http://schemas.microsoft.com/office/drawing/2014/main" id="{CBB512B0-4BB2-6EFD-6214-21BE545272D7}"/>
                </a:ext>
              </a:extLst>
            </p:cNvPr>
            <p:cNvGrpSpPr/>
            <p:nvPr/>
          </p:nvGrpSpPr>
          <p:grpSpPr>
            <a:xfrm>
              <a:off x="6324078" y="4292200"/>
              <a:ext cx="116681" cy="116681"/>
              <a:chOff x="8285557" y="3783807"/>
              <a:chExt cx="116681" cy="116681"/>
            </a:xfrm>
          </p:grpSpPr>
          <p:cxnSp>
            <p:nvCxnSpPr>
              <p:cNvPr id="390" name="Straight Connector 389">
                <a:extLst>
                  <a:ext uri="{FF2B5EF4-FFF2-40B4-BE49-F238E27FC236}">
                    <a16:creationId xmlns:a16="http://schemas.microsoft.com/office/drawing/2014/main" id="{28A3A2C7-CC52-16FE-41BB-F270236291C0}"/>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23341F65-CA33-0578-ADE2-A4D42EFB34DB}"/>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9" name="Group 278">
              <a:extLst>
                <a:ext uri="{FF2B5EF4-FFF2-40B4-BE49-F238E27FC236}">
                  <a16:creationId xmlns:a16="http://schemas.microsoft.com/office/drawing/2014/main" id="{14A9A5D8-77A0-10CD-B07C-FF6784AAF981}"/>
                </a:ext>
              </a:extLst>
            </p:cNvPr>
            <p:cNvGrpSpPr/>
            <p:nvPr/>
          </p:nvGrpSpPr>
          <p:grpSpPr>
            <a:xfrm>
              <a:off x="6257941" y="4295227"/>
              <a:ext cx="116681" cy="116681"/>
              <a:chOff x="8285557" y="3783807"/>
              <a:chExt cx="116681" cy="116681"/>
            </a:xfrm>
          </p:grpSpPr>
          <p:cxnSp>
            <p:nvCxnSpPr>
              <p:cNvPr id="388" name="Straight Connector 387">
                <a:extLst>
                  <a:ext uri="{FF2B5EF4-FFF2-40B4-BE49-F238E27FC236}">
                    <a16:creationId xmlns:a16="http://schemas.microsoft.com/office/drawing/2014/main" id="{DB4D8D65-B682-95C6-3CE4-7EF50B829CC9}"/>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7A9CC2C2-E2B5-DF02-BF3C-3156DC27E39A}"/>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0" name="Group 279">
              <a:extLst>
                <a:ext uri="{FF2B5EF4-FFF2-40B4-BE49-F238E27FC236}">
                  <a16:creationId xmlns:a16="http://schemas.microsoft.com/office/drawing/2014/main" id="{8D4BB8E5-55A2-3C88-210B-6FC497353456}"/>
                </a:ext>
              </a:extLst>
            </p:cNvPr>
            <p:cNvGrpSpPr/>
            <p:nvPr/>
          </p:nvGrpSpPr>
          <p:grpSpPr>
            <a:xfrm>
              <a:off x="6176213" y="4211739"/>
              <a:ext cx="116681" cy="116681"/>
              <a:chOff x="8285557" y="3783807"/>
              <a:chExt cx="116681" cy="116681"/>
            </a:xfrm>
          </p:grpSpPr>
          <p:cxnSp>
            <p:nvCxnSpPr>
              <p:cNvPr id="386" name="Straight Connector 385">
                <a:extLst>
                  <a:ext uri="{FF2B5EF4-FFF2-40B4-BE49-F238E27FC236}">
                    <a16:creationId xmlns:a16="http://schemas.microsoft.com/office/drawing/2014/main" id="{EB12CB53-DA02-6D15-83CD-B5D2EFF65767}"/>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989FEDDB-81EB-9DA1-9E7F-80E237443BCA}"/>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1" name="Group 280">
              <a:extLst>
                <a:ext uri="{FF2B5EF4-FFF2-40B4-BE49-F238E27FC236}">
                  <a16:creationId xmlns:a16="http://schemas.microsoft.com/office/drawing/2014/main" id="{3CFDEC49-CA76-93A2-6FCE-4FD9022F39AE}"/>
                </a:ext>
              </a:extLst>
            </p:cNvPr>
            <p:cNvGrpSpPr/>
            <p:nvPr/>
          </p:nvGrpSpPr>
          <p:grpSpPr>
            <a:xfrm>
              <a:off x="6149905" y="4211739"/>
              <a:ext cx="116681" cy="116681"/>
              <a:chOff x="8285557" y="3783807"/>
              <a:chExt cx="116681" cy="116681"/>
            </a:xfrm>
          </p:grpSpPr>
          <p:cxnSp>
            <p:nvCxnSpPr>
              <p:cNvPr id="384" name="Straight Connector 383">
                <a:extLst>
                  <a:ext uri="{FF2B5EF4-FFF2-40B4-BE49-F238E27FC236}">
                    <a16:creationId xmlns:a16="http://schemas.microsoft.com/office/drawing/2014/main" id="{D52C12F9-2BEB-8E4A-FF47-4FFBE260912B}"/>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4B214A48-5596-CCB5-03E5-2F15C01B4E93}"/>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6E33FD70-4186-AFED-40EF-FFEDE0AC4414}"/>
                </a:ext>
              </a:extLst>
            </p:cNvPr>
            <p:cNvGrpSpPr/>
            <p:nvPr/>
          </p:nvGrpSpPr>
          <p:grpSpPr>
            <a:xfrm>
              <a:off x="6073169" y="4138074"/>
              <a:ext cx="116681" cy="116681"/>
              <a:chOff x="8285557" y="3783807"/>
              <a:chExt cx="116681" cy="116681"/>
            </a:xfrm>
          </p:grpSpPr>
          <p:cxnSp>
            <p:nvCxnSpPr>
              <p:cNvPr id="382" name="Straight Connector 381">
                <a:extLst>
                  <a:ext uri="{FF2B5EF4-FFF2-40B4-BE49-F238E27FC236}">
                    <a16:creationId xmlns:a16="http://schemas.microsoft.com/office/drawing/2014/main" id="{CE32FFEE-3718-A1AC-4600-646324E8E1DB}"/>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137FB88D-6782-C13F-4853-9759DE30B4A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77BC7745-69F9-06A1-CA3A-31EBF6A3D320}"/>
                </a:ext>
              </a:extLst>
            </p:cNvPr>
            <p:cNvGrpSpPr/>
            <p:nvPr/>
          </p:nvGrpSpPr>
          <p:grpSpPr>
            <a:xfrm>
              <a:off x="6011765" y="4132665"/>
              <a:ext cx="116681" cy="116681"/>
              <a:chOff x="8285557" y="3783807"/>
              <a:chExt cx="116681" cy="116681"/>
            </a:xfrm>
          </p:grpSpPr>
          <p:cxnSp>
            <p:nvCxnSpPr>
              <p:cNvPr id="380" name="Straight Connector 379">
                <a:extLst>
                  <a:ext uri="{FF2B5EF4-FFF2-40B4-BE49-F238E27FC236}">
                    <a16:creationId xmlns:a16="http://schemas.microsoft.com/office/drawing/2014/main" id="{301A8D9E-B096-EF7A-C2E6-479A65AAAE22}"/>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5B211D81-8FE6-C17A-80F7-060D9445EBF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0EF00632-C20A-75EC-E410-B96136EEC28D}"/>
                </a:ext>
              </a:extLst>
            </p:cNvPr>
            <p:cNvGrpSpPr/>
            <p:nvPr/>
          </p:nvGrpSpPr>
          <p:grpSpPr>
            <a:xfrm>
              <a:off x="5794894" y="4067031"/>
              <a:ext cx="116681" cy="116681"/>
              <a:chOff x="8285557" y="3783807"/>
              <a:chExt cx="116681" cy="116681"/>
            </a:xfrm>
          </p:grpSpPr>
          <p:cxnSp>
            <p:nvCxnSpPr>
              <p:cNvPr id="378" name="Straight Connector 377">
                <a:extLst>
                  <a:ext uri="{FF2B5EF4-FFF2-40B4-BE49-F238E27FC236}">
                    <a16:creationId xmlns:a16="http://schemas.microsoft.com/office/drawing/2014/main" id="{6072D294-6F62-2AFC-69EF-2DAD8F38C7F1}"/>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A9B9902B-89DE-7404-9138-153E41706590}"/>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B57CFAB5-2DF9-6EDC-0640-C871195DCDD5}"/>
                </a:ext>
              </a:extLst>
            </p:cNvPr>
            <p:cNvGrpSpPr/>
            <p:nvPr/>
          </p:nvGrpSpPr>
          <p:grpSpPr>
            <a:xfrm>
              <a:off x="5691053" y="3982641"/>
              <a:ext cx="116681" cy="116681"/>
              <a:chOff x="8285557" y="3783807"/>
              <a:chExt cx="116681" cy="116681"/>
            </a:xfrm>
          </p:grpSpPr>
          <p:cxnSp>
            <p:nvCxnSpPr>
              <p:cNvPr id="376" name="Straight Connector 375">
                <a:extLst>
                  <a:ext uri="{FF2B5EF4-FFF2-40B4-BE49-F238E27FC236}">
                    <a16:creationId xmlns:a16="http://schemas.microsoft.com/office/drawing/2014/main" id="{25854684-9DE5-BBE7-C1DA-1387CB146F82}"/>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D1F47CAF-581A-0054-6CB1-A670ED5932A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61A639A9-552A-558F-2665-B0E55E6F56CC}"/>
                </a:ext>
              </a:extLst>
            </p:cNvPr>
            <p:cNvGrpSpPr/>
            <p:nvPr/>
          </p:nvGrpSpPr>
          <p:grpSpPr>
            <a:xfrm>
              <a:off x="5658428" y="3951090"/>
              <a:ext cx="116681" cy="116681"/>
              <a:chOff x="8285557" y="3783807"/>
              <a:chExt cx="116681" cy="116681"/>
            </a:xfrm>
          </p:grpSpPr>
          <p:cxnSp>
            <p:nvCxnSpPr>
              <p:cNvPr id="374" name="Straight Connector 373">
                <a:extLst>
                  <a:ext uri="{FF2B5EF4-FFF2-40B4-BE49-F238E27FC236}">
                    <a16:creationId xmlns:a16="http://schemas.microsoft.com/office/drawing/2014/main" id="{85B8CCAD-6E34-BAE7-A94E-04E7310CAC0A}"/>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63AED0AB-793F-E178-6F57-6CA0C5359C2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7" name="Group 286">
              <a:extLst>
                <a:ext uri="{FF2B5EF4-FFF2-40B4-BE49-F238E27FC236}">
                  <a16:creationId xmlns:a16="http://schemas.microsoft.com/office/drawing/2014/main" id="{ECFCC866-E2FA-6F18-70B6-E06B39184378}"/>
                </a:ext>
              </a:extLst>
            </p:cNvPr>
            <p:cNvGrpSpPr/>
            <p:nvPr/>
          </p:nvGrpSpPr>
          <p:grpSpPr>
            <a:xfrm>
              <a:off x="5574166" y="3872511"/>
              <a:ext cx="116681" cy="116681"/>
              <a:chOff x="8285557" y="3783807"/>
              <a:chExt cx="116681" cy="116681"/>
            </a:xfrm>
          </p:grpSpPr>
          <p:cxnSp>
            <p:nvCxnSpPr>
              <p:cNvPr id="372" name="Straight Connector 371">
                <a:extLst>
                  <a:ext uri="{FF2B5EF4-FFF2-40B4-BE49-F238E27FC236}">
                    <a16:creationId xmlns:a16="http://schemas.microsoft.com/office/drawing/2014/main" id="{1BF696E8-8DAE-944B-6BE0-62C088B3EEEC}"/>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9D4AC54D-E8DC-3886-5800-DA435C05B55D}"/>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8" name="Group 287">
              <a:extLst>
                <a:ext uri="{FF2B5EF4-FFF2-40B4-BE49-F238E27FC236}">
                  <a16:creationId xmlns:a16="http://schemas.microsoft.com/office/drawing/2014/main" id="{0C069A82-AC3F-89A6-77C3-F532540BFB17}"/>
                </a:ext>
              </a:extLst>
            </p:cNvPr>
            <p:cNvGrpSpPr/>
            <p:nvPr/>
          </p:nvGrpSpPr>
          <p:grpSpPr>
            <a:xfrm>
              <a:off x="5523084" y="3870129"/>
              <a:ext cx="116681" cy="116681"/>
              <a:chOff x="8285557" y="3783807"/>
              <a:chExt cx="116681" cy="116681"/>
            </a:xfrm>
          </p:grpSpPr>
          <p:cxnSp>
            <p:nvCxnSpPr>
              <p:cNvPr id="370" name="Straight Connector 369">
                <a:extLst>
                  <a:ext uri="{FF2B5EF4-FFF2-40B4-BE49-F238E27FC236}">
                    <a16:creationId xmlns:a16="http://schemas.microsoft.com/office/drawing/2014/main" id="{B4B487EE-A953-9EC4-2B32-E35A12CDBA1C}"/>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204D1FE1-5376-5F25-08E0-9DF803145A10}"/>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9" name="Group 288">
              <a:extLst>
                <a:ext uri="{FF2B5EF4-FFF2-40B4-BE49-F238E27FC236}">
                  <a16:creationId xmlns:a16="http://schemas.microsoft.com/office/drawing/2014/main" id="{9DA61AF7-8EB9-E579-B57C-170B5CFA04C0}"/>
                </a:ext>
              </a:extLst>
            </p:cNvPr>
            <p:cNvGrpSpPr/>
            <p:nvPr/>
          </p:nvGrpSpPr>
          <p:grpSpPr>
            <a:xfrm>
              <a:off x="5181135" y="3746898"/>
              <a:ext cx="116681" cy="116681"/>
              <a:chOff x="8285557" y="3783807"/>
              <a:chExt cx="116681" cy="116681"/>
            </a:xfrm>
          </p:grpSpPr>
          <p:cxnSp>
            <p:nvCxnSpPr>
              <p:cNvPr id="368" name="Straight Connector 367">
                <a:extLst>
                  <a:ext uri="{FF2B5EF4-FFF2-40B4-BE49-F238E27FC236}">
                    <a16:creationId xmlns:a16="http://schemas.microsoft.com/office/drawing/2014/main" id="{B2727B50-9401-497A-1D71-65B045AF701A}"/>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1F50D2EA-5A1D-6892-DC66-6F2EEABFE08F}"/>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0" name="Group 289">
              <a:extLst>
                <a:ext uri="{FF2B5EF4-FFF2-40B4-BE49-F238E27FC236}">
                  <a16:creationId xmlns:a16="http://schemas.microsoft.com/office/drawing/2014/main" id="{E55BCA7F-F0B9-96EF-2B68-98FEECA0C709}"/>
                </a:ext>
              </a:extLst>
            </p:cNvPr>
            <p:cNvGrpSpPr/>
            <p:nvPr/>
          </p:nvGrpSpPr>
          <p:grpSpPr>
            <a:xfrm>
              <a:off x="4697830" y="3573064"/>
              <a:ext cx="116681" cy="116681"/>
              <a:chOff x="8285557" y="3783807"/>
              <a:chExt cx="116681" cy="116681"/>
            </a:xfrm>
          </p:grpSpPr>
          <p:cxnSp>
            <p:nvCxnSpPr>
              <p:cNvPr id="366" name="Straight Connector 365">
                <a:extLst>
                  <a:ext uri="{FF2B5EF4-FFF2-40B4-BE49-F238E27FC236}">
                    <a16:creationId xmlns:a16="http://schemas.microsoft.com/office/drawing/2014/main" id="{3244AE27-8F45-AED5-476F-C80D3EF89F94}"/>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EFFE087-D654-9D6A-A3AE-791676B01D88}"/>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1" name="Group 290">
              <a:extLst>
                <a:ext uri="{FF2B5EF4-FFF2-40B4-BE49-F238E27FC236}">
                  <a16:creationId xmlns:a16="http://schemas.microsoft.com/office/drawing/2014/main" id="{02AC874E-0EB0-ACD2-42B3-4DA4C4858224}"/>
                </a:ext>
              </a:extLst>
            </p:cNvPr>
            <p:cNvGrpSpPr/>
            <p:nvPr/>
          </p:nvGrpSpPr>
          <p:grpSpPr>
            <a:xfrm>
              <a:off x="4659657" y="3573064"/>
              <a:ext cx="116681" cy="116681"/>
              <a:chOff x="8285557" y="3783807"/>
              <a:chExt cx="116681" cy="116681"/>
            </a:xfrm>
          </p:grpSpPr>
          <p:cxnSp>
            <p:nvCxnSpPr>
              <p:cNvPr id="364" name="Straight Connector 363">
                <a:extLst>
                  <a:ext uri="{FF2B5EF4-FFF2-40B4-BE49-F238E27FC236}">
                    <a16:creationId xmlns:a16="http://schemas.microsoft.com/office/drawing/2014/main" id="{5AC53260-CD42-347C-EAF6-FD8BAB46AAA5}"/>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CB661535-A53C-5643-8EC0-59ABB271DA2D}"/>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2" name="Group 291">
              <a:extLst>
                <a:ext uri="{FF2B5EF4-FFF2-40B4-BE49-F238E27FC236}">
                  <a16:creationId xmlns:a16="http://schemas.microsoft.com/office/drawing/2014/main" id="{8EE5BE34-1FFD-F143-3A60-E0CD8B72277A}"/>
                </a:ext>
              </a:extLst>
            </p:cNvPr>
            <p:cNvGrpSpPr/>
            <p:nvPr/>
          </p:nvGrpSpPr>
          <p:grpSpPr>
            <a:xfrm>
              <a:off x="4560904" y="3526631"/>
              <a:ext cx="116681" cy="116681"/>
              <a:chOff x="8285557" y="3783807"/>
              <a:chExt cx="116681" cy="116681"/>
            </a:xfrm>
          </p:grpSpPr>
          <p:cxnSp>
            <p:nvCxnSpPr>
              <p:cNvPr id="362" name="Straight Connector 361">
                <a:extLst>
                  <a:ext uri="{FF2B5EF4-FFF2-40B4-BE49-F238E27FC236}">
                    <a16:creationId xmlns:a16="http://schemas.microsoft.com/office/drawing/2014/main" id="{BF95291A-34C8-BCDF-9200-D92BA1D919C7}"/>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A0F837-523E-7449-BF6B-A002EF07BD93}"/>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3" name="Group 292">
              <a:extLst>
                <a:ext uri="{FF2B5EF4-FFF2-40B4-BE49-F238E27FC236}">
                  <a16:creationId xmlns:a16="http://schemas.microsoft.com/office/drawing/2014/main" id="{A82D1FCA-861D-7F92-8BAC-C1D8CF8B1244}"/>
                </a:ext>
              </a:extLst>
            </p:cNvPr>
            <p:cNvGrpSpPr/>
            <p:nvPr/>
          </p:nvGrpSpPr>
          <p:grpSpPr>
            <a:xfrm>
              <a:off x="4212468" y="3414711"/>
              <a:ext cx="116681" cy="116681"/>
              <a:chOff x="8285557" y="3783807"/>
              <a:chExt cx="116681" cy="116681"/>
            </a:xfrm>
          </p:grpSpPr>
          <p:cxnSp>
            <p:nvCxnSpPr>
              <p:cNvPr id="360" name="Straight Connector 359">
                <a:extLst>
                  <a:ext uri="{FF2B5EF4-FFF2-40B4-BE49-F238E27FC236}">
                    <a16:creationId xmlns:a16="http://schemas.microsoft.com/office/drawing/2014/main" id="{F71A6A1F-7516-120E-C8B2-7CE51F1A4173}"/>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993D9BE5-7B36-C2B3-2504-F24645905B26}"/>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4" name="Group 293">
              <a:extLst>
                <a:ext uri="{FF2B5EF4-FFF2-40B4-BE49-F238E27FC236}">
                  <a16:creationId xmlns:a16="http://schemas.microsoft.com/office/drawing/2014/main" id="{39CE3940-D33B-0863-ED02-AB7ED855ABD0}"/>
                </a:ext>
              </a:extLst>
            </p:cNvPr>
            <p:cNvGrpSpPr/>
            <p:nvPr/>
          </p:nvGrpSpPr>
          <p:grpSpPr>
            <a:xfrm>
              <a:off x="3998925" y="3248614"/>
              <a:ext cx="116681" cy="116681"/>
              <a:chOff x="8285557" y="3783807"/>
              <a:chExt cx="116681" cy="116681"/>
            </a:xfrm>
          </p:grpSpPr>
          <p:cxnSp>
            <p:nvCxnSpPr>
              <p:cNvPr id="358" name="Straight Connector 357">
                <a:extLst>
                  <a:ext uri="{FF2B5EF4-FFF2-40B4-BE49-F238E27FC236}">
                    <a16:creationId xmlns:a16="http://schemas.microsoft.com/office/drawing/2014/main" id="{03F86B8F-63A9-6343-95B5-381A975E942D}"/>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10743354-29EF-DCE8-372F-CC45E3CB836F}"/>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5" name="Group 294">
              <a:extLst>
                <a:ext uri="{FF2B5EF4-FFF2-40B4-BE49-F238E27FC236}">
                  <a16:creationId xmlns:a16="http://schemas.microsoft.com/office/drawing/2014/main" id="{7B1D6CAC-A55C-7ADE-E133-060792AC1B98}"/>
                </a:ext>
              </a:extLst>
            </p:cNvPr>
            <p:cNvGrpSpPr/>
            <p:nvPr/>
          </p:nvGrpSpPr>
          <p:grpSpPr>
            <a:xfrm>
              <a:off x="3967263" y="3248614"/>
              <a:ext cx="116681" cy="116681"/>
              <a:chOff x="8285557" y="3783807"/>
              <a:chExt cx="116681" cy="116681"/>
            </a:xfrm>
          </p:grpSpPr>
          <p:cxnSp>
            <p:nvCxnSpPr>
              <p:cNvPr id="356" name="Straight Connector 355">
                <a:extLst>
                  <a:ext uri="{FF2B5EF4-FFF2-40B4-BE49-F238E27FC236}">
                    <a16:creationId xmlns:a16="http://schemas.microsoft.com/office/drawing/2014/main" id="{A6EF39BD-676C-1063-9012-26EEFBD216B8}"/>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08AEF816-9969-4B18-6594-294B1486FE1D}"/>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6" name="Group 295">
              <a:extLst>
                <a:ext uri="{FF2B5EF4-FFF2-40B4-BE49-F238E27FC236}">
                  <a16:creationId xmlns:a16="http://schemas.microsoft.com/office/drawing/2014/main" id="{C20BEDE5-CA5E-3719-4B48-B4F0F4CAD3E7}"/>
                </a:ext>
              </a:extLst>
            </p:cNvPr>
            <p:cNvGrpSpPr/>
            <p:nvPr/>
          </p:nvGrpSpPr>
          <p:grpSpPr>
            <a:xfrm>
              <a:off x="3809571" y="3083120"/>
              <a:ext cx="116681" cy="116681"/>
              <a:chOff x="8285557" y="3783807"/>
              <a:chExt cx="116681" cy="116681"/>
            </a:xfrm>
          </p:grpSpPr>
          <p:cxnSp>
            <p:nvCxnSpPr>
              <p:cNvPr id="354" name="Straight Connector 353">
                <a:extLst>
                  <a:ext uri="{FF2B5EF4-FFF2-40B4-BE49-F238E27FC236}">
                    <a16:creationId xmlns:a16="http://schemas.microsoft.com/office/drawing/2014/main" id="{73862D27-100B-4338-2239-A4F80097CB45}"/>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201DF362-99A8-838D-CFB0-815DD7859DF1}"/>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7" name="Group 296">
              <a:extLst>
                <a:ext uri="{FF2B5EF4-FFF2-40B4-BE49-F238E27FC236}">
                  <a16:creationId xmlns:a16="http://schemas.microsoft.com/office/drawing/2014/main" id="{D6FABB9C-4B11-A7B9-B66A-4BC5873E8091}"/>
                </a:ext>
              </a:extLst>
            </p:cNvPr>
            <p:cNvGrpSpPr/>
            <p:nvPr/>
          </p:nvGrpSpPr>
          <p:grpSpPr>
            <a:xfrm>
              <a:off x="3787728" y="3043727"/>
              <a:ext cx="116681" cy="116681"/>
              <a:chOff x="8285557" y="3783807"/>
              <a:chExt cx="116681" cy="116681"/>
            </a:xfrm>
          </p:grpSpPr>
          <p:cxnSp>
            <p:nvCxnSpPr>
              <p:cNvPr id="352" name="Straight Connector 351">
                <a:extLst>
                  <a:ext uri="{FF2B5EF4-FFF2-40B4-BE49-F238E27FC236}">
                    <a16:creationId xmlns:a16="http://schemas.microsoft.com/office/drawing/2014/main" id="{71EF341A-6887-2688-A829-550F67EA5A1D}"/>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3B3203A2-E5A6-7DCA-5069-5BEF27F019E5}"/>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8" name="Group 297">
              <a:extLst>
                <a:ext uri="{FF2B5EF4-FFF2-40B4-BE49-F238E27FC236}">
                  <a16:creationId xmlns:a16="http://schemas.microsoft.com/office/drawing/2014/main" id="{D14F556E-0E84-E65C-24D8-8D684F51A92E}"/>
                </a:ext>
              </a:extLst>
            </p:cNvPr>
            <p:cNvGrpSpPr/>
            <p:nvPr/>
          </p:nvGrpSpPr>
          <p:grpSpPr>
            <a:xfrm>
              <a:off x="3777565" y="3017640"/>
              <a:ext cx="116681" cy="116681"/>
              <a:chOff x="8285557" y="3783807"/>
              <a:chExt cx="116681" cy="116681"/>
            </a:xfrm>
          </p:grpSpPr>
          <p:cxnSp>
            <p:nvCxnSpPr>
              <p:cNvPr id="350" name="Straight Connector 349">
                <a:extLst>
                  <a:ext uri="{FF2B5EF4-FFF2-40B4-BE49-F238E27FC236}">
                    <a16:creationId xmlns:a16="http://schemas.microsoft.com/office/drawing/2014/main" id="{960E5F1D-64FE-28F3-9576-EA51686F9E8F}"/>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C37BD4FA-FFAB-9E81-9F9F-BAF534F75609}"/>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9" name="Group 298">
              <a:extLst>
                <a:ext uri="{FF2B5EF4-FFF2-40B4-BE49-F238E27FC236}">
                  <a16:creationId xmlns:a16="http://schemas.microsoft.com/office/drawing/2014/main" id="{CF9DADAC-E136-AE94-3A4A-F6900FF0F247}"/>
                </a:ext>
              </a:extLst>
            </p:cNvPr>
            <p:cNvGrpSpPr/>
            <p:nvPr/>
          </p:nvGrpSpPr>
          <p:grpSpPr>
            <a:xfrm>
              <a:off x="3751223" y="3015553"/>
              <a:ext cx="116681" cy="116681"/>
              <a:chOff x="8285557" y="3783807"/>
              <a:chExt cx="116681" cy="116681"/>
            </a:xfrm>
          </p:grpSpPr>
          <p:cxnSp>
            <p:nvCxnSpPr>
              <p:cNvPr id="348" name="Straight Connector 347">
                <a:extLst>
                  <a:ext uri="{FF2B5EF4-FFF2-40B4-BE49-F238E27FC236}">
                    <a16:creationId xmlns:a16="http://schemas.microsoft.com/office/drawing/2014/main" id="{C70205F6-85DC-F0CA-CFF0-CB82B2DE4F3C}"/>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299C65E7-7660-2BAC-A352-8C1ABACBDBE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0" name="Group 299">
              <a:extLst>
                <a:ext uri="{FF2B5EF4-FFF2-40B4-BE49-F238E27FC236}">
                  <a16:creationId xmlns:a16="http://schemas.microsoft.com/office/drawing/2014/main" id="{35DC0408-54A2-5B22-1834-3E054EE0686D}"/>
                </a:ext>
              </a:extLst>
            </p:cNvPr>
            <p:cNvGrpSpPr/>
            <p:nvPr/>
          </p:nvGrpSpPr>
          <p:grpSpPr>
            <a:xfrm>
              <a:off x="3661222" y="2907082"/>
              <a:ext cx="116681" cy="116681"/>
              <a:chOff x="8285557" y="3783807"/>
              <a:chExt cx="116681" cy="116681"/>
            </a:xfrm>
          </p:grpSpPr>
          <p:cxnSp>
            <p:nvCxnSpPr>
              <p:cNvPr id="346" name="Straight Connector 345">
                <a:extLst>
                  <a:ext uri="{FF2B5EF4-FFF2-40B4-BE49-F238E27FC236}">
                    <a16:creationId xmlns:a16="http://schemas.microsoft.com/office/drawing/2014/main" id="{CA99E4A3-5CE3-42CD-25CD-FEC3A4265AB2}"/>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AF80BC68-0834-E530-7319-B9C682DFD660}"/>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7384CB7E-258F-A2F4-9EBF-8F14307D1F57}"/>
                </a:ext>
              </a:extLst>
            </p:cNvPr>
            <p:cNvGrpSpPr/>
            <p:nvPr/>
          </p:nvGrpSpPr>
          <p:grpSpPr>
            <a:xfrm>
              <a:off x="3569884" y="2842884"/>
              <a:ext cx="116681" cy="116681"/>
              <a:chOff x="8285557" y="3783807"/>
              <a:chExt cx="116681" cy="116681"/>
            </a:xfrm>
          </p:grpSpPr>
          <p:cxnSp>
            <p:nvCxnSpPr>
              <p:cNvPr id="344" name="Straight Connector 343">
                <a:extLst>
                  <a:ext uri="{FF2B5EF4-FFF2-40B4-BE49-F238E27FC236}">
                    <a16:creationId xmlns:a16="http://schemas.microsoft.com/office/drawing/2014/main" id="{9D87018A-C954-ABBD-7D64-D95381011744}"/>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CD0C386-2E53-9901-0DA9-67BE6A75DA81}"/>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2" name="Group 301">
              <a:extLst>
                <a:ext uri="{FF2B5EF4-FFF2-40B4-BE49-F238E27FC236}">
                  <a16:creationId xmlns:a16="http://schemas.microsoft.com/office/drawing/2014/main" id="{FAFE656E-EB19-DDFD-B637-7B934D81B606}"/>
                </a:ext>
              </a:extLst>
            </p:cNvPr>
            <p:cNvGrpSpPr/>
            <p:nvPr/>
          </p:nvGrpSpPr>
          <p:grpSpPr>
            <a:xfrm>
              <a:off x="3543857" y="2792484"/>
              <a:ext cx="116681" cy="116681"/>
              <a:chOff x="8285557" y="3783807"/>
              <a:chExt cx="116681" cy="116681"/>
            </a:xfrm>
          </p:grpSpPr>
          <p:cxnSp>
            <p:nvCxnSpPr>
              <p:cNvPr id="342" name="Straight Connector 341">
                <a:extLst>
                  <a:ext uri="{FF2B5EF4-FFF2-40B4-BE49-F238E27FC236}">
                    <a16:creationId xmlns:a16="http://schemas.microsoft.com/office/drawing/2014/main" id="{A18B3FE9-26B6-C8FC-75FC-06B2F0DBE910}"/>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2E41F246-85D4-5EF2-A208-EE373F802960}"/>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3" name="Group 302">
              <a:extLst>
                <a:ext uri="{FF2B5EF4-FFF2-40B4-BE49-F238E27FC236}">
                  <a16:creationId xmlns:a16="http://schemas.microsoft.com/office/drawing/2014/main" id="{F9FC751C-3E94-A711-F311-25DB9C67CD69}"/>
                </a:ext>
              </a:extLst>
            </p:cNvPr>
            <p:cNvGrpSpPr/>
            <p:nvPr/>
          </p:nvGrpSpPr>
          <p:grpSpPr>
            <a:xfrm>
              <a:off x="3533308" y="2771776"/>
              <a:ext cx="116681" cy="116681"/>
              <a:chOff x="8285557" y="3783807"/>
              <a:chExt cx="116681" cy="116681"/>
            </a:xfrm>
          </p:grpSpPr>
          <p:cxnSp>
            <p:nvCxnSpPr>
              <p:cNvPr id="340" name="Straight Connector 339">
                <a:extLst>
                  <a:ext uri="{FF2B5EF4-FFF2-40B4-BE49-F238E27FC236}">
                    <a16:creationId xmlns:a16="http://schemas.microsoft.com/office/drawing/2014/main" id="{F13BE055-AE21-1669-D2E9-4C1880455B88}"/>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E4376AB1-D3E8-03C0-4DDF-E0C82495B54E}"/>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4" name="Group 303">
              <a:extLst>
                <a:ext uri="{FF2B5EF4-FFF2-40B4-BE49-F238E27FC236}">
                  <a16:creationId xmlns:a16="http://schemas.microsoft.com/office/drawing/2014/main" id="{741B490B-EF80-5888-9DA1-B8507EA7D590}"/>
                </a:ext>
              </a:extLst>
            </p:cNvPr>
            <p:cNvGrpSpPr/>
            <p:nvPr/>
          </p:nvGrpSpPr>
          <p:grpSpPr>
            <a:xfrm>
              <a:off x="3391701" y="2569071"/>
              <a:ext cx="116681" cy="116681"/>
              <a:chOff x="8285557" y="3783807"/>
              <a:chExt cx="116681" cy="116681"/>
            </a:xfrm>
          </p:grpSpPr>
          <p:cxnSp>
            <p:nvCxnSpPr>
              <p:cNvPr id="338" name="Straight Connector 337">
                <a:extLst>
                  <a:ext uri="{FF2B5EF4-FFF2-40B4-BE49-F238E27FC236}">
                    <a16:creationId xmlns:a16="http://schemas.microsoft.com/office/drawing/2014/main" id="{7385CFFA-6732-2D3E-D166-6116BDE21ABC}"/>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B83FE836-C099-BC20-AEA6-FC3C89AC20D5}"/>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C2310935-7F22-E534-157E-8E8FADC60927}"/>
                </a:ext>
              </a:extLst>
            </p:cNvPr>
            <p:cNvGrpSpPr/>
            <p:nvPr/>
          </p:nvGrpSpPr>
          <p:grpSpPr>
            <a:xfrm>
              <a:off x="3339004" y="2466955"/>
              <a:ext cx="116681" cy="116681"/>
              <a:chOff x="8285557" y="3783807"/>
              <a:chExt cx="116681" cy="116681"/>
            </a:xfrm>
          </p:grpSpPr>
          <p:cxnSp>
            <p:nvCxnSpPr>
              <p:cNvPr id="336" name="Straight Connector 335">
                <a:extLst>
                  <a:ext uri="{FF2B5EF4-FFF2-40B4-BE49-F238E27FC236}">
                    <a16:creationId xmlns:a16="http://schemas.microsoft.com/office/drawing/2014/main" id="{BA1F243F-51EC-5F9A-72A9-837E9E721698}"/>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05D569F8-2073-754E-51BD-F80E9E1F9942}"/>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6" name="Group 305">
              <a:extLst>
                <a:ext uri="{FF2B5EF4-FFF2-40B4-BE49-F238E27FC236}">
                  <a16:creationId xmlns:a16="http://schemas.microsoft.com/office/drawing/2014/main" id="{E27C3AC6-47A0-4138-F3AF-3B79E6F156CA}"/>
                </a:ext>
              </a:extLst>
            </p:cNvPr>
            <p:cNvGrpSpPr/>
            <p:nvPr/>
          </p:nvGrpSpPr>
          <p:grpSpPr>
            <a:xfrm>
              <a:off x="3279523" y="2396208"/>
              <a:ext cx="116681" cy="116681"/>
              <a:chOff x="8285557" y="3783807"/>
              <a:chExt cx="116681" cy="116681"/>
            </a:xfrm>
          </p:grpSpPr>
          <p:cxnSp>
            <p:nvCxnSpPr>
              <p:cNvPr id="334" name="Straight Connector 333">
                <a:extLst>
                  <a:ext uri="{FF2B5EF4-FFF2-40B4-BE49-F238E27FC236}">
                    <a16:creationId xmlns:a16="http://schemas.microsoft.com/office/drawing/2014/main" id="{DD2C3BC7-93DD-1E20-E283-954DE94E9487}"/>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2674C10-A265-61A5-6411-63B3E8B09060}"/>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7" name="Group 306">
              <a:extLst>
                <a:ext uri="{FF2B5EF4-FFF2-40B4-BE49-F238E27FC236}">
                  <a16:creationId xmlns:a16="http://schemas.microsoft.com/office/drawing/2014/main" id="{41EEC842-76E7-76AE-E292-674EC85D0E39}"/>
                </a:ext>
              </a:extLst>
            </p:cNvPr>
            <p:cNvGrpSpPr/>
            <p:nvPr/>
          </p:nvGrpSpPr>
          <p:grpSpPr>
            <a:xfrm>
              <a:off x="3214847" y="2273670"/>
              <a:ext cx="116681" cy="116681"/>
              <a:chOff x="8285557" y="3783807"/>
              <a:chExt cx="116681" cy="116681"/>
            </a:xfrm>
          </p:grpSpPr>
          <p:cxnSp>
            <p:nvCxnSpPr>
              <p:cNvPr id="332" name="Straight Connector 331">
                <a:extLst>
                  <a:ext uri="{FF2B5EF4-FFF2-40B4-BE49-F238E27FC236}">
                    <a16:creationId xmlns:a16="http://schemas.microsoft.com/office/drawing/2014/main" id="{12DF5A2D-821F-A9C6-510D-2F35DEA6D73A}"/>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14483DF8-667A-6719-1A0A-F7CFC73B5739}"/>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8" name="Group 307">
              <a:extLst>
                <a:ext uri="{FF2B5EF4-FFF2-40B4-BE49-F238E27FC236}">
                  <a16:creationId xmlns:a16="http://schemas.microsoft.com/office/drawing/2014/main" id="{32DC4403-7E81-0870-327F-5B20634099CE}"/>
                </a:ext>
              </a:extLst>
            </p:cNvPr>
            <p:cNvGrpSpPr/>
            <p:nvPr/>
          </p:nvGrpSpPr>
          <p:grpSpPr>
            <a:xfrm>
              <a:off x="3175397" y="2271904"/>
              <a:ext cx="116681" cy="116681"/>
              <a:chOff x="8285557" y="3783807"/>
              <a:chExt cx="116681" cy="116681"/>
            </a:xfrm>
          </p:grpSpPr>
          <p:cxnSp>
            <p:nvCxnSpPr>
              <p:cNvPr id="330" name="Straight Connector 329">
                <a:extLst>
                  <a:ext uri="{FF2B5EF4-FFF2-40B4-BE49-F238E27FC236}">
                    <a16:creationId xmlns:a16="http://schemas.microsoft.com/office/drawing/2014/main" id="{230C6175-68B3-349E-78F4-90470E82107C}"/>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F298A493-0EEC-701C-6BDE-C72B12983111}"/>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9" name="Group 308">
              <a:extLst>
                <a:ext uri="{FF2B5EF4-FFF2-40B4-BE49-F238E27FC236}">
                  <a16:creationId xmlns:a16="http://schemas.microsoft.com/office/drawing/2014/main" id="{356C921D-9AF4-0A65-AEAE-7AE1E111FC9F}"/>
                </a:ext>
              </a:extLst>
            </p:cNvPr>
            <p:cNvGrpSpPr/>
            <p:nvPr/>
          </p:nvGrpSpPr>
          <p:grpSpPr>
            <a:xfrm>
              <a:off x="3097623" y="2202633"/>
              <a:ext cx="116681" cy="116681"/>
              <a:chOff x="8285557" y="3783807"/>
              <a:chExt cx="116681" cy="116681"/>
            </a:xfrm>
          </p:grpSpPr>
          <p:cxnSp>
            <p:nvCxnSpPr>
              <p:cNvPr id="328" name="Straight Connector 327">
                <a:extLst>
                  <a:ext uri="{FF2B5EF4-FFF2-40B4-BE49-F238E27FC236}">
                    <a16:creationId xmlns:a16="http://schemas.microsoft.com/office/drawing/2014/main" id="{FBD4303C-CEE2-B0E9-6A01-C6B662B00850}"/>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1265EDD0-C653-FA43-65F8-D465C8847E80}"/>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0" name="Group 309">
              <a:extLst>
                <a:ext uri="{FF2B5EF4-FFF2-40B4-BE49-F238E27FC236}">
                  <a16:creationId xmlns:a16="http://schemas.microsoft.com/office/drawing/2014/main" id="{A781EA65-5C90-BF57-33B5-89D4F1F2CB66}"/>
                </a:ext>
              </a:extLst>
            </p:cNvPr>
            <p:cNvGrpSpPr/>
            <p:nvPr/>
          </p:nvGrpSpPr>
          <p:grpSpPr>
            <a:xfrm>
              <a:off x="3067760" y="2186476"/>
              <a:ext cx="116681" cy="116681"/>
              <a:chOff x="8285557" y="3783807"/>
              <a:chExt cx="116681" cy="116681"/>
            </a:xfrm>
          </p:grpSpPr>
          <p:cxnSp>
            <p:nvCxnSpPr>
              <p:cNvPr id="326" name="Straight Connector 325">
                <a:extLst>
                  <a:ext uri="{FF2B5EF4-FFF2-40B4-BE49-F238E27FC236}">
                    <a16:creationId xmlns:a16="http://schemas.microsoft.com/office/drawing/2014/main" id="{B3FC75F8-1DAF-7733-42C8-E0283F4DC036}"/>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C7033A3-5C42-D543-6D2B-48EF781FFE18}"/>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154926D5-3481-586B-48C2-5F3E5AD5773C}"/>
                </a:ext>
              </a:extLst>
            </p:cNvPr>
            <p:cNvGrpSpPr/>
            <p:nvPr/>
          </p:nvGrpSpPr>
          <p:grpSpPr>
            <a:xfrm>
              <a:off x="3220160" y="2338876"/>
              <a:ext cx="116681" cy="116681"/>
              <a:chOff x="8285557" y="3783807"/>
              <a:chExt cx="116681" cy="116681"/>
            </a:xfrm>
          </p:grpSpPr>
          <p:cxnSp>
            <p:nvCxnSpPr>
              <p:cNvPr id="324" name="Straight Connector 323">
                <a:extLst>
                  <a:ext uri="{FF2B5EF4-FFF2-40B4-BE49-F238E27FC236}">
                    <a16:creationId xmlns:a16="http://schemas.microsoft.com/office/drawing/2014/main" id="{5A1F6E26-DD4E-73FA-D6B6-F51D0BF50DE1}"/>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E03039B2-8446-4927-0412-9512EB7D7BE4}"/>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2" name="Group 311">
              <a:extLst>
                <a:ext uri="{FF2B5EF4-FFF2-40B4-BE49-F238E27FC236}">
                  <a16:creationId xmlns:a16="http://schemas.microsoft.com/office/drawing/2014/main" id="{BA980B3F-AD19-B515-7102-8FF97E370CD0}"/>
                </a:ext>
              </a:extLst>
            </p:cNvPr>
            <p:cNvGrpSpPr/>
            <p:nvPr/>
          </p:nvGrpSpPr>
          <p:grpSpPr>
            <a:xfrm>
              <a:off x="3048952" y="2174955"/>
              <a:ext cx="116681" cy="116681"/>
              <a:chOff x="8285557" y="3783807"/>
              <a:chExt cx="116681" cy="116681"/>
            </a:xfrm>
          </p:grpSpPr>
          <p:cxnSp>
            <p:nvCxnSpPr>
              <p:cNvPr id="322" name="Straight Connector 321">
                <a:extLst>
                  <a:ext uri="{FF2B5EF4-FFF2-40B4-BE49-F238E27FC236}">
                    <a16:creationId xmlns:a16="http://schemas.microsoft.com/office/drawing/2014/main" id="{E9DAC50B-0569-F21B-C846-C4BB24C542C6}"/>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96E742B-AF76-DC4E-B758-A5CB8696286C}"/>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6601B41A-2256-6553-83B2-A17EBC9A3964}"/>
                </a:ext>
              </a:extLst>
            </p:cNvPr>
            <p:cNvGrpSpPr/>
            <p:nvPr/>
          </p:nvGrpSpPr>
          <p:grpSpPr>
            <a:xfrm>
              <a:off x="2973393" y="2098583"/>
              <a:ext cx="116681" cy="116681"/>
              <a:chOff x="8285557" y="3783807"/>
              <a:chExt cx="116681" cy="116681"/>
            </a:xfrm>
          </p:grpSpPr>
          <p:cxnSp>
            <p:nvCxnSpPr>
              <p:cNvPr id="320" name="Straight Connector 319">
                <a:extLst>
                  <a:ext uri="{FF2B5EF4-FFF2-40B4-BE49-F238E27FC236}">
                    <a16:creationId xmlns:a16="http://schemas.microsoft.com/office/drawing/2014/main" id="{C7553FB2-A527-9552-0A1A-F5BC75A9F0F1}"/>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AD4EBC81-88CA-C897-B7AE-D7C4B8CEC639}"/>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D13CD520-DBC3-12F5-6836-EB8A9117E6B6}"/>
                </a:ext>
              </a:extLst>
            </p:cNvPr>
            <p:cNvGrpSpPr/>
            <p:nvPr/>
          </p:nvGrpSpPr>
          <p:grpSpPr>
            <a:xfrm>
              <a:off x="2922248" y="2066629"/>
              <a:ext cx="116681" cy="116681"/>
              <a:chOff x="8285557" y="3783807"/>
              <a:chExt cx="116681" cy="116681"/>
            </a:xfrm>
          </p:grpSpPr>
          <p:cxnSp>
            <p:nvCxnSpPr>
              <p:cNvPr id="318" name="Straight Connector 317">
                <a:extLst>
                  <a:ext uri="{FF2B5EF4-FFF2-40B4-BE49-F238E27FC236}">
                    <a16:creationId xmlns:a16="http://schemas.microsoft.com/office/drawing/2014/main" id="{7BBC8F49-99E2-0C5E-E2D8-B3B1A2E2E6B3}"/>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92D69B01-642D-889C-FD12-1B8F00812C07}"/>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9C15F988-E022-BBD1-D5D0-FB4944229C53}"/>
                </a:ext>
              </a:extLst>
            </p:cNvPr>
            <p:cNvGrpSpPr/>
            <p:nvPr/>
          </p:nvGrpSpPr>
          <p:grpSpPr>
            <a:xfrm>
              <a:off x="2880718" y="2066628"/>
              <a:ext cx="116681" cy="116681"/>
              <a:chOff x="8285557" y="3783807"/>
              <a:chExt cx="116681" cy="116681"/>
            </a:xfrm>
          </p:grpSpPr>
          <p:cxnSp>
            <p:nvCxnSpPr>
              <p:cNvPr id="316" name="Straight Connector 315">
                <a:extLst>
                  <a:ext uri="{FF2B5EF4-FFF2-40B4-BE49-F238E27FC236}">
                    <a16:creationId xmlns:a16="http://schemas.microsoft.com/office/drawing/2014/main" id="{5637305F-F303-0962-8EFC-12F6CF07802F}"/>
                  </a:ext>
                </a:extLst>
              </p:cNvPr>
              <p:cNvCxnSpPr>
                <a:cxnSpLocks/>
              </p:cNvCxnSpPr>
              <p:nvPr/>
            </p:nvCxnSpPr>
            <p:spPr>
              <a:xfrm>
                <a:off x="8343899"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4AB2DA93-8CD5-58F2-8CF2-BB904E1328E7}"/>
                  </a:ext>
                </a:extLst>
              </p:cNvPr>
              <p:cNvCxnSpPr>
                <a:cxnSpLocks/>
              </p:cNvCxnSpPr>
              <p:nvPr/>
            </p:nvCxnSpPr>
            <p:spPr>
              <a:xfrm rot="5400000">
                <a:off x="8343898" y="3783807"/>
                <a:ext cx="0" cy="11668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640" name="Table 639">
            <a:extLst>
              <a:ext uri="{FF2B5EF4-FFF2-40B4-BE49-F238E27FC236}">
                <a16:creationId xmlns:a16="http://schemas.microsoft.com/office/drawing/2014/main" id="{471E5A74-4FED-8DEE-8D08-24840C274738}"/>
              </a:ext>
            </a:extLst>
          </p:cNvPr>
          <p:cNvGraphicFramePr>
            <a:graphicFrameLocks noGrp="1"/>
          </p:cNvGraphicFramePr>
          <p:nvPr/>
        </p:nvGraphicFramePr>
        <p:xfrm>
          <a:off x="7064297" y="4203087"/>
          <a:ext cx="4323928" cy="1097280"/>
        </p:xfrm>
        <a:graphic>
          <a:graphicData uri="http://schemas.openxmlformats.org/drawingml/2006/table">
            <a:tbl>
              <a:tblPr firstRow="1" bandRow="1">
                <a:tableStyleId>{2D5ABB26-0587-4C30-8999-92F81FD0307C}</a:tableStyleId>
              </a:tblPr>
              <a:tblGrid>
                <a:gridCol w="1569720">
                  <a:extLst>
                    <a:ext uri="{9D8B030D-6E8A-4147-A177-3AD203B41FA5}">
                      <a16:colId xmlns:a16="http://schemas.microsoft.com/office/drawing/2014/main" val="1262327411"/>
                    </a:ext>
                  </a:extLst>
                </a:gridCol>
                <a:gridCol w="2181437">
                  <a:extLst>
                    <a:ext uri="{9D8B030D-6E8A-4147-A177-3AD203B41FA5}">
                      <a16:colId xmlns:a16="http://schemas.microsoft.com/office/drawing/2014/main" val="2455685314"/>
                    </a:ext>
                  </a:extLst>
                </a:gridCol>
                <a:gridCol w="572771">
                  <a:extLst>
                    <a:ext uri="{9D8B030D-6E8A-4147-A177-3AD203B41FA5}">
                      <a16:colId xmlns:a16="http://schemas.microsoft.com/office/drawing/2014/main" val="2301139889"/>
                    </a:ext>
                  </a:extLst>
                </a:gridCol>
              </a:tblGrid>
              <a:tr h="365760">
                <a:tc>
                  <a:txBody>
                    <a:bodyPr/>
                    <a:lstStyle/>
                    <a:p>
                      <a:r>
                        <a:rPr lang="en-US" sz="1600" b="1" dirty="0">
                          <a:solidFill>
                            <a:schemeClr val="tx1"/>
                          </a:solidFill>
                          <a:latin typeface="Arial" panose="020B0604020202020204" pitchFamily="34" charset="0"/>
                          <a:cs typeface="Arial" panose="020B0604020202020204" pitchFamily="34" charset="0"/>
                        </a:rPr>
                        <a:t>AA patients</a:t>
                      </a:r>
                    </a:p>
                  </a:txBody>
                  <a:tcPr marL="60960" marR="60960" marT="60960" marB="6096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Median PFS, months</a:t>
                      </a:r>
                    </a:p>
                  </a:txBody>
                  <a:tcPr marL="60960" marR="6096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HR</a:t>
                      </a:r>
                    </a:p>
                  </a:txBody>
                  <a:tcPr marL="60960" marR="60960" marT="60960" marB="6096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0777678"/>
                  </a:ext>
                </a:extLst>
              </a:tr>
              <a:tr h="365760">
                <a:tc>
                  <a:txBody>
                    <a:bodyPr/>
                    <a:lstStyle/>
                    <a:p>
                      <a:r>
                        <a:rPr lang="en-US" sz="1600" b="1" dirty="0" err="1">
                          <a:solidFill>
                            <a:schemeClr val="accent1">
                              <a:lumMod val="75000"/>
                            </a:schemeClr>
                          </a:solidFill>
                          <a:latin typeface="Arial" panose="020B0604020202020204" pitchFamily="34" charset="0"/>
                          <a:cs typeface="Arial" panose="020B0604020202020204" pitchFamily="34" charset="0"/>
                        </a:rPr>
                        <a:t>RVd</a:t>
                      </a:r>
                      <a:r>
                        <a:rPr lang="en-US" sz="1600" b="1" dirty="0">
                          <a:solidFill>
                            <a:schemeClr val="accent1">
                              <a:lumMod val="75000"/>
                            </a:schemeClr>
                          </a:solidFill>
                          <a:latin typeface="Arial" panose="020B0604020202020204" pitchFamily="34" charset="0"/>
                          <a:cs typeface="Arial" panose="020B0604020202020204" pitchFamily="34" charset="0"/>
                        </a:rPr>
                        <a:t>-alone</a:t>
                      </a:r>
                    </a:p>
                  </a:txBody>
                  <a:tcPr marL="60960" marR="6096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NR</a:t>
                      </a:r>
                    </a:p>
                  </a:txBody>
                  <a:tcPr marL="60960" marR="6096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1600" b="1" dirty="0">
                          <a:solidFill>
                            <a:schemeClr val="tx1"/>
                          </a:solidFill>
                          <a:latin typeface="Arial" panose="020B0604020202020204" pitchFamily="34" charset="0"/>
                          <a:cs typeface="Arial" panose="020B0604020202020204" pitchFamily="34" charset="0"/>
                        </a:rPr>
                        <a:t>1.07</a:t>
                      </a:r>
                    </a:p>
                  </a:txBody>
                  <a:tcPr marL="60960" marR="6096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638743783"/>
                  </a:ext>
                </a:extLst>
              </a:tr>
              <a:tr h="365760">
                <a:tc>
                  <a:txBody>
                    <a:bodyPr/>
                    <a:lstStyle/>
                    <a:p>
                      <a:r>
                        <a:rPr lang="en-US" sz="1600" b="1" dirty="0" err="1">
                          <a:solidFill>
                            <a:srgbClr val="C00000"/>
                          </a:solidFill>
                          <a:latin typeface="Arial" panose="020B0604020202020204" pitchFamily="34" charset="0"/>
                          <a:cs typeface="Arial" panose="020B0604020202020204" pitchFamily="34" charset="0"/>
                        </a:rPr>
                        <a:t>RVd+ASCT</a:t>
                      </a:r>
                      <a:endParaRPr lang="en-US" sz="1600" b="1" dirty="0">
                        <a:solidFill>
                          <a:srgbClr val="C00000"/>
                        </a:solidFill>
                        <a:latin typeface="Arial" panose="020B0604020202020204" pitchFamily="34" charset="0"/>
                        <a:cs typeface="Arial" panose="020B0604020202020204" pitchFamily="34" charset="0"/>
                      </a:endParaRPr>
                    </a:p>
                  </a:txBody>
                  <a:tcPr marL="60960" marR="6096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61.4</a:t>
                      </a:r>
                    </a:p>
                  </a:txBody>
                  <a:tcPr marL="60960" marR="6096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vMerge="1">
                  <a:txBody>
                    <a:bodyPr/>
                    <a:lstStyle/>
                    <a:p>
                      <a:pPr algn="ctr"/>
                      <a:endParaRPr lang="en-US" sz="22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399896"/>
                  </a:ext>
                </a:extLst>
              </a:tr>
            </a:tbl>
          </a:graphicData>
        </a:graphic>
      </p:graphicFrame>
      <p:sp>
        <p:nvSpPr>
          <p:cNvPr id="5" name="TextBox 4">
            <a:extLst>
              <a:ext uri="{FF2B5EF4-FFF2-40B4-BE49-F238E27FC236}">
                <a16:creationId xmlns:a16="http://schemas.microsoft.com/office/drawing/2014/main" id="{17494DFB-4AA3-823F-90BE-EE5E425B9D57}"/>
              </a:ext>
            </a:extLst>
          </p:cNvPr>
          <p:cNvSpPr txBox="1"/>
          <p:nvPr/>
        </p:nvSpPr>
        <p:spPr>
          <a:xfrm>
            <a:off x="5669281" y="6367547"/>
            <a:ext cx="6522719" cy="490453"/>
          </a:xfrm>
          <a:prstGeom prst="rect">
            <a:avLst/>
          </a:prstGeom>
          <a:noFill/>
        </p:spPr>
        <p:txBody>
          <a:bodyPr wrap="square" rtlCol="0" anchor="ctr">
            <a:noAutofit/>
          </a:bodyPr>
          <a:lstStyle/>
          <a:p>
            <a:pPr algn="r" defTabSz="609585"/>
            <a:r>
              <a:rPr lang="en-US" sz="1067" dirty="0">
                <a:solidFill>
                  <a:prstClr val="black"/>
                </a:solidFill>
                <a:latin typeface="Arial" charset="0"/>
                <a:ea typeface="Geneva" charset="0"/>
              </a:rPr>
              <a:t>Richardson PG, et al. DETERMINATION Investigators. Triplet Therapy, Transplantation, and Maintenance until Progression in Myeloma. N Engl J Med 2022;387(2):132–47.</a:t>
            </a:r>
          </a:p>
          <a:p>
            <a:pPr algn="r" defTabSz="609585"/>
            <a:r>
              <a:rPr lang="en-US" sz="1067" dirty="0">
                <a:solidFill>
                  <a:prstClr val="black"/>
                </a:solidFill>
                <a:latin typeface="Arial" charset="0"/>
                <a:ea typeface="Geneva" charset="0"/>
              </a:rPr>
              <a:t>Zonder JA, et al. Blood 2023;142(suppl 1):4762.</a:t>
            </a:r>
          </a:p>
        </p:txBody>
      </p:sp>
      <p:grpSp>
        <p:nvGrpSpPr>
          <p:cNvPr id="77" name="Group 76">
            <a:extLst>
              <a:ext uri="{FF2B5EF4-FFF2-40B4-BE49-F238E27FC236}">
                <a16:creationId xmlns:a16="http://schemas.microsoft.com/office/drawing/2014/main" id="{279D7951-DC87-366F-CC86-2BA89417C4F4}"/>
              </a:ext>
            </a:extLst>
          </p:cNvPr>
          <p:cNvGrpSpPr/>
          <p:nvPr/>
        </p:nvGrpSpPr>
        <p:grpSpPr>
          <a:xfrm>
            <a:off x="615513" y="1136842"/>
            <a:ext cx="11489607" cy="3432809"/>
            <a:chOff x="461634" y="852631"/>
            <a:chExt cx="8617205" cy="2574607"/>
          </a:xfrm>
        </p:grpSpPr>
        <p:grpSp>
          <p:nvGrpSpPr>
            <p:cNvPr id="78" name="Group 77">
              <a:extLst>
                <a:ext uri="{FF2B5EF4-FFF2-40B4-BE49-F238E27FC236}">
                  <a16:creationId xmlns:a16="http://schemas.microsoft.com/office/drawing/2014/main" id="{25D1E790-2978-D600-0C2E-DFC762B77655}"/>
                </a:ext>
              </a:extLst>
            </p:cNvPr>
            <p:cNvGrpSpPr/>
            <p:nvPr/>
          </p:nvGrpSpPr>
          <p:grpSpPr>
            <a:xfrm>
              <a:off x="461634" y="852631"/>
              <a:ext cx="3962217" cy="2574607"/>
              <a:chOff x="461634" y="852631"/>
              <a:chExt cx="3962217" cy="2574607"/>
            </a:xfrm>
          </p:grpSpPr>
          <p:sp>
            <p:nvSpPr>
              <p:cNvPr id="80" name="Rectangle 79">
                <a:extLst>
                  <a:ext uri="{FF2B5EF4-FFF2-40B4-BE49-F238E27FC236}">
                    <a16:creationId xmlns:a16="http://schemas.microsoft.com/office/drawing/2014/main" id="{160376B2-8B62-668C-C30A-64CB1B931321}"/>
                  </a:ext>
                </a:extLst>
              </p:cNvPr>
              <p:cNvSpPr/>
              <p:nvPr/>
            </p:nvSpPr>
            <p:spPr>
              <a:xfrm rot="16200000">
                <a:off x="3413248" y="2416634"/>
                <a:ext cx="1729674" cy="2915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r>
                  <a:rPr lang="en-US" sz="1867" dirty="0">
                    <a:solidFill>
                      <a:prstClr val="black"/>
                    </a:solidFill>
                    <a:latin typeface="Arial" panose="020B0604020202020204" pitchFamily="34" charset="0"/>
                    <a:cs typeface="Arial" panose="020B0604020202020204" pitchFamily="34" charset="0"/>
                  </a:rPr>
                  <a:t>Probability of OS</a:t>
                </a:r>
              </a:p>
            </p:txBody>
          </p:sp>
          <p:grpSp>
            <p:nvGrpSpPr>
              <p:cNvPr id="81" name="Group 80">
                <a:extLst>
                  <a:ext uri="{FF2B5EF4-FFF2-40B4-BE49-F238E27FC236}">
                    <a16:creationId xmlns:a16="http://schemas.microsoft.com/office/drawing/2014/main" id="{2DAC2D15-86C5-AB8C-D29F-1320FE74EED9}"/>
                  </a:ext>
                </a:extLst>
              </p:cNvPr>
              <p:cNvGrpSpPr/>
              <p:nvPr/>
            </p:nvGrpSpPr>
            <p:grpSpPr>
              <a:xfrm>
                <a:off x="461634" y="852631"/>
                <a:ext cx="3664595" cy="1148265"/>
                <a:chOff x="457200" y="849542"/>
                <a:chExt cx="3664595" cy="1148265"/>
              </a:xfrm>
            </p:grpSpPr>
            <p:sp>
              <p:nvSpPr>
                <p:cNvPr id="82" name="Freeform: Shape 81">
                  <a:extLst>
                    <a:ext uri="{FF2B5EF4-FFF2-40B4-BE49-F238E27FC236}">
                      <a16:creationId xmlns:a16="http://schemas.microsoft.com/office/drawing/2014/main" id="{966A4905-F2A0-EEBC-F293-F0E4946B3517}"/>
                    </a:ext>
                  </a:extLst>
                </p:cNvPr>
                <p:cNvSpPr/>
                <p:nvPr/>
              </p:nvSpPr>
              <p:spPr>
                <a:xfrm>
                  <a:off x="457200" y="1129982"/>
                  <a:ext cx="3664595" cy="867825"/>
                </a:xfrm>
                <a:custGeom>
                  <a:avLst/>
                  <a:gdLst>
                    <a:gd name="connsiteX0" fmla="*/ 0 w 3664595"/>
                    <a:gd name="connsiteY0" fmla="*/ 0 h 867825"/>
                    <a:gd name="connsiteX1" fmla="*/ 3664595 w 3664595"/>
                    <a:gd name="connsiteY1" fmla="*/ 0 h 867825"/>
                    <a:gd name="connsiteX2" fmla="*/ 3664595 w 3664595"/>
                    <a:gd name="connsiteY2" fmla="*/ 867825 h 867825"/>
                    <a:gd name="connsiteX3" fmla="*/ 0 w 3664595"/>
                    <a:gd name="connsiteY3" fmla="*/ 867825 h 867825"/>
                    <a:gd name="connsiteX4" fmla="*/ 0 w 3664595"/>
                    <a:gd name="connsiteY4" fmla="*/ 0 h 86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595" h="867825">
                      <a:moveTo>
                        <a:pt x="0" y="0"/>
                      </a:moveTo>
                      <a:lnTo>
                        <a:pt x="3664595" y="0"/>
                      </a:lnTo>
                      <a:lnTo>
                        <a:pt x="3664595" y="867825"/>
                      </a:lnTo>
                      <a:lnTo>
                        <a:pt x="0" y="867825"/>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2000" tIns="527643" rIns="0" bIns="132757" numCol="1" spcCol="1270" anchor="t" anchorCtr="0">
                  <a:noAutofit/>
                </a:bodyPr>
                <a:lstStyle/>
                <a:p>
                  <a:pPr marL="152396" lvl="1" indent="-152396" defTabSz="829713">
                    <a:lnSpc>
                      <a:spcPct val="90000"/>
                    </a:lnSpc>
                    <a:spcAft>
                      <a:spcPct val="15000"/>
                    </a:spcAft>
                    <a:buFontTx/>
                    <a:buChar char="•"/>
                  </a:pPr>
                  <a:r>
                    <a:rPr lang="en-US" sz="1867" dirty="0">
                      <a:solidFill>
                        <a:prstClr val="black">
                          <a:hueOff val="0"/>
                          <a:satOff val="0"/>
                          <a:lumOff val="0"/>
                          <a:alphaOff val="0"/>
                        </a:prstClr>
                      </a:solidFill>
                      <a:latin typeface="Arial" panose="020B0604020202020204" pitchFamily="34" charset="0"/>
                      <a:cs typeface="Arial" panose="020B0604020202020204" pitchFamily="34" charset="0"/>
                    </a:rPr>
                    <a:t>RVd-alone vs </a:t>
                  </a:r>
                  <a:r>
                    <a:rPr lang="en-US" sz="1867" dirty="0" err="1">
                      <a:solidFill>
                        <a:prstClr val="black">
                          <a:hueOff val="0"/>
                          <a:satOff val="0"/>
                          <a:lumOff val="0"/>
                          <a:alphaOff val="0"/>
                        </a:prstClr>
                      </a:solidFill>
                      <a:latin typeface="Arial" panose="020B0604020202020204" pitchFamily="34" charset="0"/>
                      <a:cs typeface="Arial" panose="020B0604020202020204" pitchFamily="34" charset="0"/>
                    </a:rPr>
                    <a:t>RVd+ASCT</a:t>
                  </a:r>
                  <a:r>
                    <a:rPr lang="en-US" sz="1867" dirty="0">
                      <a:solidFill>
                        <a:prstClr val="black">
                          <a:hueOff val="0"/>
                          <a:satOff val="0"/>
                          <a:lumOff val="0"/>
                          <a:alphaOff val="0"/>
                        </a:prstClr>
                      </a:solidFill>
                      <a:latin typeface="Arial" panose="020B0604020202020204" pitchFamily="34" charset="0"/>
                      <a:cs typeface="Arial" panose="020B0604020202020204" pitchFamily="34" charset="0"/>
                    </a:rPr>
                    <a:t>, 5-yr OS 79.2% vs 80.7%, HR 1.10 (95% CI 0.73–1.65)</a:t>
                  </a:r>
                  <a:endParaRPr lang="en-GB" sz="1867" dirty="0">
                    <a:solidFill>
                      <a:prstClr val="black">
                        <a:hueOff val="0"/>
                        <a:satOff val="0"/>
                        <a:lumOff val="0"/>
                        <a:alphaOff val="0"/>
                      </a:prstClr>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64219152-7BBF-72E3-5965-9A503A081A80}"/>
                    </a:ext>
                  </a:extLst>
                </p:cNvPr>
                <p:cNvSpPr/>
                <p:nvPr/>
              </p:nvSpPr>
              <p:spPr>
                <a:xfrm>
                  <a:off x="640427" y="849542"/>
                  <a:ext cx="3132000" cy="560880"/>
                </a:xfrm>
                <a:custGeom>
                  <a:avLst/>
                  <a:gdLst>
                    <a:gd name="connsiteX0" fmla="*/ 0 w 2565216"/>
                    <a:gd name="connsiteY0" fmla="*/ 93482 h 560880"/>
                    <a:gd name="connsiteX1" fmla="*/ 93482 w 2565216"/>
                    <a:gd name="connsiteY1" fmla="*/ 0 h 560880"/>
                    <a:gd name="connsiteX2" fmla="*/ 2471734 w 2565216"/>
                    <a:gd name="connsiteY2" fmla="*/ 0 h 560880"/>
                    <a:gd name="connsiteX3" fmla="*/ 2565216 w 2565216"/>
                    <a:gd name="connsiteY3" fmla="*/ 93482 h 560880"/>
                    <a:gd name="connsiteX4" fmla="*/ 2565216 w 2565216"/>
                    <a:gd name="connsiteY4" fmla="*/ 467398 h 560880"/>
                    <a:gd name="connsiteX5" fmla="*/ 2471734 w 2565216"/>
                    <a:gd name="connsiteY5" fmla="*/ 560880 h 560880"/>
                    <a:gd name="connsiteX6" fmla="*/ 93482 w 2565216"/>
                    <a:gd name="connsiteY6" fmla="*/ 560880 h 560880"/>
                    <a:gd name="connsiteX7" fmla="*/ 0 w 2565216"/>
                    <a:gd name="connsiteY7" fmla="*/ 467398 h 560880"/>
                    <a:gd name="connsiteX8" fmla="*/ 0 w 2565216"/>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216" h="560880">
                      <a:moveTo>
                        <a:pt x="0" y="93482"/>
                      </a:moveTo>
                      <a:cubicBezTo>
                        <a:pt x="0" y="41853"/>
                        <a:pt x="41853" y="0"/>
                        <a:pt x="93482" y="0"/>
                      </a:cubicBezTo>
                      <a:lnTo>
                        <a:pt x="2471734" y="0"/>
                      </a:lnTo>
                      <a:cubicBezTo>
                        <a:pt x="2523363" y="0"/>
                        <a:pt x="2565216" y="41853"/>
                        <a:pt x="2565216" y="93482"/>
                      </a:cubicBezTo>
                      <a:lnTo>
                        <a:pt x="2565216" y="467398"/>
                      </a:lnTo>
                      <a:cubicBezTo>
                        <a:pt x="2565216" y="519027"/>
                        <a:pt x="2523363" y="560880"/>
                        <a:pt x="2471734"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5785" tIns="36507" rIns="165785" bIns="36507" numCol="1" spcCol="1270" anchor="ctr" anchorCtr="0">
                  <a:noAutofit/>
                </a:bodyPr>
                <a:lstStyle/>
                <a:p>
                  <a:pPr defTabSz="829713">
                    <a:lnSpc>
                      <a:spcPct val="90000"/>
                    </a:lnSpc>
                    <a:spcAft>
                      <a:spcPct val="35000"/>
                    </a:spcAft>
                  </a:pPr>
                  <a:r>
                    <a:rPr lang="en-US" sz="1867" dirty="0">
                      <a:solidFill>
                        <a:prstClr val="white"/>
                      </a:solidFill>
                      <a:latin typeface="Arial" panose="020B0604020202020204" pitchFamily="34" charset="0"/>
                      <a:cs typeface="Arial" panose="020B0604020202020204" pitchFamily="34" charset="0"/>
                    </a:rPr>
                    <a:t>Overall (N=357 vs N=365): </a:t>
                  </a:r>
                  <a:br>
                    <a:rPr lang="en-US" sz="1867" dirty="0">
                      <a:solidFill>
                        <a:prstClr val="white"/>
                      </a:solidFill>
                      <a:latin typeface="Arial" panose="020B0604020202020204" pitchFamily="34" charset="0"/>
                      <a:cs typeface="Arial" panose="020B0604020202020204" pitchFamily="34" charset="0"/>
                    </a:rPr>
                  </a:br>
                  <a:r>
                    <a:rPr lang="en-US" sz="1867" dirty="0">
                      <a:solidFill>
                        <a:prstClr val="white"/>
                      </a:solidFill>
                      <a:latin typeface="Arial" panose="020B0604020202020204" pitchFamily="34" charset="0"/>
                      <a:cs typeface="Arial" panose="020B0604020202020204" pitchFamily="34" charset="0"/>
                    </a:rPr>
                    <a:t>no OS benefit with </a:t>
                  </a:r>
                  <a:r>
                    <a:rPr lang="en-US" sz="1867" dirty="0" err="1">
                      <a:solidFill>
                        <a:prstClr val="white"/>
                      </a:solidFill>
                      <a:latin typeface="Arial" panose="020B0604020202020204" pitchFamily="34" charset="0"/>
                      <a:cs typeface="Arial" panose="020B0604020202020204" pitchFamily="34" charset="0"/>
                    </a:rPr>
                    <a:t>RVd+ASCT</a:t>
                  </a:r>
                  <a:endParaRPr lang="en-GB" sz="1867" dirty="0">
                    <a:solidFill>
                      <a:prstClr val="white"/>
                    </a:solidFill>
                    <a:latin typeface="Arial" panose="020B0604020202020204" pitchFamily="34" charset="0"/>
                    <a:cs typeface="Arial" panose="020B0604020202020204" pitchFamily="34" charset="0"/>
                  </a:endParaRPr>
                </a:p>
              </p:txBody>
            </p:sp>
          </p:grpSp>
        </p:grpSp>
        <p:pic>
          <p:nvPicPr>
            <p:cNvPr id="79" name="Picture 78">
              <a:extLst>
                <a:ext uri="{FF2B5EF4-FFF2-40B4-BE49-F238E27FC236}">
                  <a16:creationId xmlns:a16="http://schemas.microsoft.com/office/drawing/2014/main" id="{4141E42A-84D8-1288-7FF3-7DA2D4F6E571}"/>
                </a:ext>
              </a:extLst>
            </p:cNvPr>
            <p:cNvPicPr>
              <a:picLocks noChangeAspect="1"/>
            </p:cNvPicPr>
            <p:nvPr/>
          </p:nvPicPr>
          <p:blipFill>
            <a:blip r:embed="rId4"/>
            <a:stretch>
              <a:fillRect/>
            </a:stretch>
          </p:blipFill>
          <p:spPr>
            <a:xfrm>
              <a:off x="4792980" y="970798"/>
              <a:ext cx="4285859" cy="1140051"/>
            </a:xfrm>
            <a:prstGeom prst="rect">
              <a:avLst/>
            </a:prstGeom>
          </p:spPr>
        </p:pic>
      </p:grpSp>
      <p:sp>
        <p:nvSpPr>
          <p:cNvPr id="3" name="Rectangle: Rounded Corners 2">
            <a:extLst>
              <a:ext uri="{FF2B5EF4-FFF2-40B4-BE49-F238E27FC236}">
                <a16:creationId xmlns:a16="http://schemas.microsoft.com/office/drawing/2014/main" id="{033DA0F1-02D1-B7D8-9A46-897F92CC9D63}"/>
              </a:ext>
            </a:extLst>
          </p:cNvPr>
          <p:cNvSpPr/>
          <p:nvPr/>
        </p:nvSpPr>
        <p:spPr>
          <a:xfrm>
            <a:off x="1301703" y="2572719"/>
            <a:ext cx="9588595" cy="171256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609585"/>
            <a:r>
              <a:rPr lang="en-US" sz="2667" dirty="0">
                <a:solidFill>
                  <a:prstClr val="white"/>
                </a:solidFill>
                <a:latin typeface="Arial" panose="020B0604020202020204" pitchFamily="34" charset="0"/>
                <a:cs typeface="Arial" panose="020B0604020202020204" pitchFamily="34" charset="0"/>
              </a:rPr>
              <a:t>Race is social construct and an inadequate explanatory model for differences in PFS</a:t>
            </a:r>
          </a:p>
          <a:p>
            <a:pPr marL="380990" indent="-380990" algn="ctr" defTabSz="609585">
              <a:buFont typeface="Wingdings" panose="05000000000000000000" pitchFamily="2" charset="2"/>
              <a:buChar char="à"/>
            </a:pPr>
            <a:r>
              <a:rPr lang="en-US" sz="2133" dirty="0">
                <a:solidFill>
                  <a:prstClr val="white"/>
                </a:solidFill>
                <a:latin typeface="Arial" panose="020B0604020202020204" pitchFamily="34" charset="0"/>
                <a:cs typeface="Arial" panose="020B0604020202020204" pitchFamily="34" charset="0"/>
              </a:rPr>
              <a:t>Socioeconomic: </a:t>
            </a:r>
            <a:r>
              <a:rPr lang="en-US" sz="2133" b="0" dirty="0">
                <a:solidFill>
                  <a:prstClr val="white"/>
                </a:solidFill>
                <a:latin typeface="Arial" panose="020B0604020202020204" pitchFamily="34" charset="0"/>
                <a:cs typeface="Arial" panose="020B0604020202020204" pitchFamily="34" charset="0"/>
              </a:rPr>
              <a:t>minimized given trial design, access to free medication</a:t>
            </a:r>
            <a:endParaRPr lang="en-US" sz="2133" b="0" dirty="0">
              <a:solidFill>
                <a:prstClr val="white"/>
              </a:solidFill>
              <a:latin typeface="Arial" panose="020B0604020202020204" pitchFamily="34" charset="0"/>
              <a:cs typeface="Arial" panose="020B0604020202020204" pitchFamily="34" charset="0"/>
              <a:sym typeface="Wingdings" panose="05000000000000000000" pitchFamily="2" charset="2"/>
            </a:endParaRPr>
          </a:p>
          <a:p>
            <a:pPr algn="ctr" defTabSz="609585"/>
            <a:r>
              <a:rPr lang="en-US" sz="2133" dirty="0">
                <a:solidFill>
                  <a:prstClr val="white"/>
                </a:solidFill>
                <a:latin typeface="Arial" panose="020B0604020202020204" pitchFamily="34" charset="0"/>
                <a:cs typeface="Arial" panose="020B0604020202020204" pitchFamily="34" charset="0"/>
                <a:sym typeface="Wingdings" panose="05000000000000000000" pitchFamily="2" charset="2"/>
              </a:rPr>
              <a:t> Genetic:</a:t>
            </a:r>
            <a:r>
              <a:rPr lang="en-US" sz="2133" b="0" dirty="0">
                <a:solidFill>
                  <a:prstClr val="white"/>
                </a:solidFill>
                <a:latin typeface="Arial" panose="020B0604020202020204" pitchFamily="34" charset="0"/>
                <a:cs typeface="Arial" panose="020B0604020202020204" pitchFamily="34" charset="0"/>
                <a:sym typeface="Wingdings" panose="05000000000000000000" pitchFamily="2" charset="2"/>
              </a:rPr>
              <a:t> MM pathobiology </a:t>
            </a:r>
            <a:endParaRPr lang="en-US" sz="2133"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53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4">
            <a:extLst>
              <a:ext uri="{FF2B5EF4-FFF2-40B4-BE49-F238E27FC236}">
                <a16:creationId xmlns:a16="http://schemas.microsoft.com/office/drawing/2014/main" id="{03F051CD-2BCF-46BF-8898-21BC64312CC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42072" y="1253720"/>
            <a:ext cx="11707856" cy="490037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54AEB9A2-DA76-B361-7E2E-6EDA2C3419FC}"/>
              </a:ext>
            </a:extLst>
          </p:cNvPr>
          <p:cNvSpPr>
            <a:spLocks noGrp="1"/>
          </p:cNvSpPr>
          <p:nvPr>
            <p:ph type="title"/>
          </p:nvPr>
        </p:nvSpPr>
        <p:spPr/>
        <p:txBody>
          <a:bodyPr/>
          <a:lstStyle/>
          <a:p>
            <a:pPr algn="ctr"/>
            <a:r>
              <a:rPr lang="en-US" sz="3733" b="1" dirty="0"/>
              <a:t>Frequency of the Duffy null Genotype</a:t>
            </a:r>
          </a:p>
        </p:txBody>
      </p:sp>
      <p:sp>
        <p:nvSpPr>
          <p:cNvPr id="9" name="TextBox 8">
            <a:extLst>
              <a:ext uri="{FF2B5EF4-FFF2-40B4-BE49-F238E27FC236}">
                <a16:creationId xmlns:a16="http://schemas.microsoft.com/office/drawing/2014/main" id="{4D3DC2D3-C916-2B9A-7574-EE9FD67EB489}"/>
              </a:ext>
            </a:extLst>
          </p:cNvPr>
          <p:cNvSpPr txBox="1"/>
          <p:nvPr/>
        </p:nvSpPr>
        <p:spPr>
          <a:xfrm>
            <a:off x="881573" y="2317583"/>
            <a:ext cx="4119979" cy="1600438"/>
          </a:xfrm>
          <a:prstGeom prst="roundRect">
            <a:avLst/>
          </a:prstGeom>
          <a:solidFill>
            <a:srgbClr val="F90002">
              <a:alpha val="55000"/>
            </a:srgbClr>
          </a:solidFill>
          <a:ln>
            <a:solidFill>
              <a:srgbClr val="F90002"/>
            </a:solidFill>
          </a:ln>
        </p:spPr>
        <p:txBody>
          <a:bodyPr wrap="none" rtlCol="0">
            <a:spAutoFit/>
          </a:bodyPr>
          <a:lstStyle/>
          <a:p>
            <a:pPr algn="ctr" defTabSz="609585"/>
            <a:r>
              <a:rPr lang="en-US" sz="2800" dirty="0">
                <a:solidFill>
                  <a:prstClr val="black"/>
                </a:solidFill>
                <a:latin typeface="Arial" charset="0"/>
                <a:ea typeface="Geneva" charset="0"/>
              </a:rPr>
              <a:t>~66%</a:t>
            </a:r>
          </a:p>
          <a:p>
            <a:pPr algn="ctr" defTabSz="609585"/>
            <a:r>
              <a:rPr lang="en-US" sz="1600" dirty="0">
                <a:solidFill>
                  <a:prstClr val="black"/>
                </a:solidFill>
                <a:latin typeface="Arial" charset="0"/>
                <a:ea typeface="Geneva" charset="0"/>
              </a:rPr>
              <a:t>of people identifying as Black</a:t>
            </a:r>
          </a:p>
          <a:p>
            <a:pPr algn="ctr" defTabSz="609585"/>
            <a:r>
              <a:rPr lang="en-US" sz="2800" dirty="0">
                <a:solidFill>
                  <a:prstClr val="black"/>
                </a:solidFill>
                <a:latin typeface="Arial" charset="0"/>
                <a:ea typeface="Geneva" charset="0"/>
              </a:rPr>
              <a:t>&lt;1%</a:t>
            </a:r>
          </a:p>
          <a:p>
            <a:pPr algn="ctr" defTabSz="609585"/>
            <a:r>
              <a:rPr lang="en-US" sz="1600" dirty="0">
                <a:solidFill>
                  <a:prstClr val="black"/>
                </a:solidFill>
                <a:latin typeface="Arial" charset="0"/>
                <a:ea typeface="Geneva" charset="0"/>
              </a:rPr>
              <a:t>of people identifying as White or Asian</a:t>
            </a:r>
          </a:p>
        </p:txBody>
      </p:sp>
      <p:sp>
        <p:nvSpPr>
          <p:cNvPr id="3" name="TextBox 2">
            <a:extLst>
              <a:ext uri="{FF2B5EF4-FFF2-40B4-BE49-F238E27FC236}">
                <a16:creationId xmlns:a16="http://schemas.microsoft.com/office/drawing/2014/main" id="{5137E636-C923-7992-8EB8-B936EBA61B40}"/>
              </a:ext>
            </a:extLst>
          </p:cNvPr>
          <p:cNvSpPr txBox="1"/>
          <p:nvPr/>
        </p:nvSpPr>
        <p:spPr>
          <a:xfrm>
            <a:off x="5476241" y="6367547"/>
            <a:ext cx="6715759" cy="490453"/>
          </a:xfrm>
          <a:prstGeom prst="rect">
            <a:avLst/>
          </a:prstGeom>
          <a:noFill/>
        </p:spPr>
        <p:txBody>
          <a:bodyPr wrap="square" rtlCol="0" anchor="ctr">
            <a:noAutofit/>
          </a:bodyPr>
          <a:lstStyle/>
          <a:p>
            <a:pPr algn="r" defTabSz="609585"/>
            <a:r>
              <a:rPr lang="en-US" sz="1067" dirty="0">
                <a:solidFill>
                  <a:prstClr val="black"/>
                </a:solidFill>
                <a:latin typeface="Arial" charset="0"/>
                <a:ea typeface="Geneva" charset="0"/>
              </a:rPr>
              <a:t>Howes RE, et al. The global distribution of the Duffy blood group. Nat Commun 2011;2:266.</a:t>
            </a:r>
          </a:p>
        </p:txBody>
      </p:sp>
      <p:sp>
        <p:nvSpPr>
          <p:cNvPr id="2" name="Rectangle 1">
            <a:extLst>
              <a:ext uri="{FF2B5EF4-FFF2-40B4-BE49-F238E27FC236}">
                <a16:creationId xmlns:a16="http://schemas.microsoft.com/office/drawing/2014/main" id="{FD136EF1-6C6B-E61C-8B90-CD3D862F5BD2}"/>
              </a:ext>
            </a:extLst>
          </p:cNvPr>
          <p:cNvSpPr/>
          <p:nvPr/>
        </p:nvSpPr>
        <p:spPr>
          <a:xfrm>
            <a:off x="95795" y="1203992"/>
            <a:ext cx="418011" cy="259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Tree>
    <p:extLst>
      <p:ext uri="{BB962C8B-B14F-4D97-AF65-F5344CB8AC3E}">
        <p14:creationId xmlns:p14="http://schemas.microsoft.com/office/powerpoint/2010/main" val="34024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EBB0-CD2D-C74D-9389-2DF19C7BC5F3}"/>
              </a:ext>
            </a:extLst>
          </p:cNvPr>
          <p:cNvSpPr>
            <a:spLocks noGrp="1"/>
          </p:cNvSpPr>
          <p:nvPr>
            <p:ph type="title"/>
          </p:nvPr>
        </p:nvSpPr>
        <p:spPr>
          <a:xfrm>
            <a:off x="609600" y="1"/>
            <a:ext cx="10972800" cy="774700"/>
          </a:xfrm>
        </p:spPr>
        <p:txBody>
          <a:bodyPr/>
          <a:lstStyle/>
          <a:p>
            <a:pPr algn="ctr"/>
            <a:r>
              <a:rPr lang="en-US" sz="3733" b="1" dirty="0"/>
              <a:t>Roles of the Duffy Antigen</a:t>
            </a:r>
          </a:p>
        </p:txBody>
      </p:sp>
      <p:sp>
        <p:nvSpPr>
          <p:cNvPr id="34" name="Freeform: Shape 33">
            <a:extLst>
              <a:ext uri="{FF2B5EF4-FFF2-40B4-BE49-F238E27FC236}">
                <a16:creationId xmlns:a16="http://schemas.microsoft.com/office/drawing/2014/main" id="{51B08A05-B22C-5DEB-E069-17B66F5D1B34}"/>
              </a:ext>
            </a:extLst>
          </p:cNvPr>
          <p:cNvSpPr/>
          <p:nvPr/>
        </p:nvSpPr>
        <p:spPr>
          <a:xfrm>
            <a:off x="122943" y="2414563"/>
            <a:ext cx="6740901" cy="499200"/>
          </a:xfrm>
          <a:custGeom>
            <a:avLst/>
            <a:gdLst>
              <a:gd name="connsiteX0" fmla="*/ 0 w 5055676"/>
              <a:gd name="connsiteY0" fmla="*/ 62401 h 374400"/>
              <a:gd name="connsiteX1" fmla="*/ 62401 w 5055676"/>
              <a:gd name="connsiteY1" fmla="*/ 0 h 374400"/>
              <a:gd name="connsiteX2" fmla="*/ 4993275 w 5055676"/>
              <a:gd name="connsiteY2" fmla="*/ 0 h 374400"/>
              <a:gd name="connsiteX3" fmla="*/ 5055676 w 5055676"/>
              <a:gd name="connsiteY3" fmla="*/ 62401 h 374400"/>
              <a:gd name="connsiteX4" fmla="*/ 5055676 w 5055676"/>
              <a:gd name="connsiteY4" fmla="*/ 311999 h 374400"/>
              <a:gd name="connsiteX5" fmla="*/ 4993275 w 5055676"/>
              <a:gd name="connsiteY5" fmla="*/ 374400 h 374400"/>
              <a:gd name="connsiteX6" fmla="*/ 62401 w 5055676"/>
              <a:gd name="connsiteY6" fmla="*/ 374400 h 374400"/>
              <a:gd name="connsiteX7" fmla="*/ 0 w 5055676"/>
              <a:gd name="connsiteY7" fmla="*/ 311999 h 374400"/>
              <a:gd name="connsiteX8" fmla="*/ 0 w 5055676"/>
              <a:gd name="connsiteY8" fmla="*/ 62401 h 37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5676" h="374400">
                <a:moveTo>
                  <a:pt x="0" y="62401"/>
                </a:moveTo>
                <a:cubicBezTo>
                  <a:pt x="0" y="27938"/>
                  <a:pt x="27938" y="0"/>
                  <a:pt x="62401" y="0"/>
                </a:cubicBezTo>
                <a:lnTo>
                  <a:pt x="4993275" y="0"/>
                </a:lnTo>
                <a:cubicBezTo>
                  <a:pt x="5027738" y="0"/>
                  <a:pt x="5055676" y="27938"/>
                  <a:pt x="5055676" y="62401"/>
                </a:cubicBezTo>
                <a:lnTo>
                  <a:pt x="5055676" y="311999"/>
                </a:lnTo>
                <a:cubicBezTo>
                  <a:pt x="5055676" y="346462"/>
                  <a:pt x="5027738" y="374400"/>
                  <a:pt x="4993275" y="374400"/>
                </a:cubicBezTo>
                <a:lnTo>
                  <a:pt x="62401" y="374400"/>
                </a:lnTo>
                <a:cubicBezTo>
                  <a:pt x="27938" y="374400"/>
                  <a:pt x="0" y="346462"/>
                  <a:pt x="0" y="311999"/>
                </a:cubicBezTo>
                <a:lnTo>
                  <a:pt x="0" y="624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329" tIns="85329" rIns="85329" bIns="85329" numCol="1" spcCol="1270" anchor="ctr" anchorCtr="0">
            <a:noAutofit/>
          </a:bodyPr>
          <a:lstStyle/>
          <a:p>
            <a:pPr defTabSz="711182">
              <a:lnSpc>
                <a:spcPct val="90000"/>
              </a:lnSpc>
              <a:spcAft>
                <a:spcPct val="35000"/>
              </a:spcAft>
            </a:pPr>
            <a:r>
              <a:rPr lang="en-US" sz="1600" dirty="0">
                <a:solidFill>
                  <a:prstClr val="white"/>
                </a:solidFill>
                <a:latin typeface="Arial" panose="020B0604020202020204" pitchFamily="34" charset="0"/>
                <a:cs typeface="Arial" panose="020B0604020202020204" pitchFamily="34" charset="0"/>
              </a:rPr>
              <a:t>Null form is protective against </a:t>
            </a:r>
            <a:r>
              <a:rPr lang="en-US" sz="1600" i="1" dirty="0">
                <a:solidFill>
                  <a:prstClr val="white"/>
                </a:solidFill>
                <a:latin typeface="Arial" panose="020B0604020202020204" pitchFamily="34" charset="0"/>
                <a:cs typeface="Arial" panose="020B0604020202020204" pitchFamily="34" charset="0"/>
              </a:rPr>
              <a:t>Plasmodium vivax</a:t>
            </a:r>
            <a:endParaRPr lang="en-GB" sz="1600" b="0" dirty="0">
              <a:solidFill>
                <a:prstClr val="white"/>
              </a:solidFill>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AAF12C59-BCC1-EAF2-8C27-3FE2B585AC49}"/>
              </a:ext>
            </a:extLst>
          </p:cNvPr>
          <p:cNvGrpSpPr/>
          <p:nvPr/>
        </p:nvGrpSpPr>
        <p:grpSpPr>
          <a:xfrm>
            <a:off x="122943" y="2990563"/>
            <a:ext cx="6740901" cy="1009799"/>
            <a:chOff x="92207" y="2242922"/>
            <a:chExt cx="5055676" cy="757349"/>
          </a:xfrm>
        </p:grpSpPr>
        <p:sp>
          <p:nvSpPr>
            <p:cNvPr id="35" name="Freeform: Shape 34">
              <a:extLst>
                <a:ext uri="{FF2B5EF4-FFF2-40B4-BE49-F238E27FC236}">
                  <a16:creationId xmlns:a16="http://schemas.microsoft.com/office/drawing/2014/main" id="{FC42A143-E3A7-503D-8D0B-EC8734CBAB82}"/>
                </a:ext>
              </a:extLst>
            </p:cNvPr>
            <p:cNvSpPr/>
            <p:nvPr/>
          </p:nvSpPr>
          <p:spPr>
            <a:xfrm>
              <a:off x="92207" y="2242922"/>
              <a:ext cx="5055676" cy="374400"/>
            </a:xfrm>
            <a:custGeom>
              <a:avLst/>
              <a:gdLst>
                <a:gd name="connsiteX0" fmla="*/ 0 w 5055676"/>
                <a:gd name="connsiteY0" fmla="*/ 62401 h 374400"/>
                <a:gd name="connsiteX1" fmla="*/ 62401 w 5055676"/>
                <a:gd name="connsiteY1" fmla="*/ 0 h 374400"/>
                <a:gd name="connsiteX2" fmla="*/ 4993275 w 5055676"/>
                <a:gd name="connsiteY2" fmla="*/ 0 h 374400"/>
                <a:gd name="connsiteX3" fmla="*/ 5055676 w 5055676"/>
                <a:gd name="connsiteY3" fmla="*/ 62401 h 374400"/>
                <a:gd name="connsiteX4" fmla="*/ 5055676 w 5055676"/>
                <a:gd name="connsiteY4" fmla="*/ 311999 h 374400"/>
                <a:gd name="connsiteX5" fmla="*/ 4993275 w 5055676"/>
                <a:gd name="connsiteY5" fmla="*/ 374400 h 374400"/>
                <a:gd name="connsiteX6" fmla="*/ 62401 w 5055676"/>
                <a:gd name="connsiteY6" fmla="*/ 374400 h 374400"/>
                <a:gd name="connsiteX7" fmla="*/ 0 w 5055676"/>
                <a:gd name="connsiteY7" fmla="*/ 311999 h 374400"/>
                <a:gd name="connsiteX8" fmla="*/ 0 w 5055676"/>
                <a:gd name="connsiteY8" fmla="*/ 62401 h 37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5676" h="374400">
                  <a:moveTo>
                    <a:pt x="0" y="62401"/>
                  </a:moveTo>
                  <a:cubicBezTo>
                    <a:pt x="0" y="27938"/>
                    <a:pt x="27938" y="0"/>
                    <a:pt x="62401" y="0"/>
                  </a:cubicBezTo>
                  <a:lnTo>
                    <a:pt x="4993275" y="0"/>
                  </a:lnTo>
                  <a:cubicBezTo>
                    <a:pt x="5027738" y="0"/>
                    <a:pt x="5055676" y="27938"/>
                    <a:pt x="5055676" y="62401"/>
                  </a:cubicBezTo>
                  <a:lnTo>
                    <a:pt x="5055676" y="311999"/>
                  </a:lnTo>
                  <a:cubicBezTo>
                    <a:pt x="5055676" y="346462"/>
                    <a:pt x="5027738" y="374400"/>
                    <a:pt x="4993275" y="374400"/>
                  </a:cubicBezTo>
                  <a:lnTo>
                    <a:pt x="62401" y="374400"/>
                  </a:lnTo>
                  <a:cubicBezTo>
                    <a:pt x="27938" y="374400"/>
                    <a:pt x="0" y="346462"/>
                    <a:pt x="0" y="311999"/>
                  </a:cubicBezTo>
                  <a:lnTo>
                    <a:pt x="0" y="624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329" tIns="85329" rIns="85329" bIns="85329" numCol="1" spcCol="1270" anchor="ctr" anchorCtr="0">
              <a:noAutofit/>
            </a:bodyPr>
            <a:lstStyle/>
            <a:p>
              <a:pPr defTabSz="711182">
                <a:lnSpc>
                  <a:spcPct val="90000"/>
                </a:lnSpc>
                <a:spcAft>
                  <a:spcPct val="35000"/>
                </a:spcAft>
              </a:pPr>
              <a:r>
                <a:rPr lang="en-US" sz="1600" dirty="0">
                  <a:solidFill>
                    <a:prstClr val="white"/>
                  </a:solidFill>
                  <a:latin typeface="Arial" panose="020B0604020202020204" pitchFamily="34" charset="0"/>
                  <a:cs typeface="Arial" panose="020B0604020202020204" pitchFamily="34" charset="0"/>
                </a:rPr>
                <a:t>Establishes normal absolute neutrophil reference intervals</a:t>
              </a:r>
              <a:endParaRPr lang="en-GB" sz="1600" b="0" dirty="0">
                <a:solidFill>
                  <a:prstClr val="white"/>
                </a:solidFill>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C5E7BE12-3AAA-E2BE-664B-3749C64648EB}"/>
                </a:ext>
              </a:extLst>
            </p:cNvPr>
            <p:cNvSpPr/>
            <p:nvPr/>
          </p:nvSpPr>
          <p:spPr>
            <a:xfrm>
              <a:off x="92207" y="2617322"/>
              <a:ext cx="5055676" cy="382949"/>
            </a:xfrm>
            <a:custGeom>
              <a:avLst/>
              <a:gdLst>
                <a:gd name="connsiteX0" fmla="*/ 0 w 5055676"/>
                <a:gd name="connsiteY0" fmla="*/ 0 h 382949"/>
                <a:gd name="connsiteX1" fmla="*/ 5055676 w 5055676"/>
                <a:gd name="connsiteY1" fmla="*/ 0 h 382949"/>
                <a:gd name="connsiteX2" fmla="*/ 5055676 w 5055676"/>
                <a:gd name="connsiteY2" fmla="*/ 382949 h 382949"/>
                <a:gd name="connsiteX3" fmla="*/ 0 w 5055676"/>
                <a:gd name="connsiteY3" fmla="*/ 382949 h 382949"/>
                <a:gd name="connsiteX4" fmla="*/ 0 w 5055676"/>
                <a:gd name="connsiteY4" fmla="*/ 0 h 38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676" h="382949">
                  <a:moveTo>
                    <a:pt x="0" y="0"/>
                  </a:moveTo>
                  <a:lnTo>
                    <a:pt x="5055676" y="0"/>
                  </a:lnTo>
                  <a:lnTo>
                    <a:pt x="5055676" y="382949"/>
                  </a:lnTo>
                  <a:lnTo>
                    <a:pt x="0" y="3829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4024" tIns="20320" rIns="113792" bIns="20320" numCol="1" spcCol="1270" anchor="t" anchorCtr="0">
              <a:noAutofit/>
            </a:bodyPr>
            <a:lstStyle/>
            <a:p>
              <a:pPr marL="152396" lvl="1" indent="-152396" defTabSz="711182">
                <a:lnSpc>
                  <a:spcPct val="90000"/>
                </a:lnSpc>
                <a:spcAft>
                  <a:spcPct val="20000"/>
                </a:spcAft>
                <a:buFontTx/>
                <a:buChar char="•"/>
              </a:pPr>
              <a:r>
                <a:rPr lang="en-US" sz="1600">
                  <a:solidFill>
                    <a:prstClr val="black">
                      <a:hueOff val="0"/>
                      <a:satOff val="0"/>
                      <a:lumOff val="0"/>
                      <a:alphaOff val="0"/>
                    </a:prstClr>
                  </a:solidFill>
                  <a:latin typeface="Arial" panose="020B0604020202020204" pitchFamily="34" charset="0"/>
                  <a:cs typeface="Arial" panose="020B0604020202020204" pitchFamily="34" charset="0"/>
                </a:rPr>
                <a:t>Duffy non-null: 2,000 – 7,500/µL</a:t>
              </a:r>
              <a:endParaRPr lang="en-GB" sz="1600" b="0">
                <a:solidFill>
                  <a:prstClr val="black">
                    <a:hueOff val="0"/>
                    <a:satOff val="0"/>
                    <a:lumOff val="0"/>
                    <a:alphaOff val="0"/>
                  </a:prstClr>
                </a:solidFill>
                <a:latin typeface="Arial" panose="020B0604020202020204" pitchFamily="34" charset="0"/>
                <a:cs typeface="Arial" panose="020B0604020202020204" pitchFamily="34" charset="0"/>
              </a:endParaRPr>
            </a:p>
            <a:p>
              <a:pPr marL="152396" lvl="1" indent="-152396" defTabSz="711182">
                <a:lnSpc>
                  <a:spcPct val="90000"/>
                </a:lnSpc>
                <a:spcAft>
                  <a:spcPct val="20000"/>
                </a:spcAft>
                <a:buFontTx/>
                <a:buChar char="•"/>
              </a:pPr>
              <a:r>
                <a:rPr lang="en-US" sz="1600">
                  <a:solidFill>
                    <a:prstClr val="black">
                      <a:hueOff val="0"/>
                      <a:satOff val="0"/>
                      <a:lumOff val="0"/>
                      <a:alphaOff val="0"/>
                    </a:prstClr>
                  </a:solidFill>
                  <a:latin typeface="Arial" panose="020B0604020202020204" pitchFamily="34" charset="0"/>
                  <a:cs typeface="Arial" panose="020B0604020202020204" pitchFamily="34" charset="0"/>
                </a:rPr>
                <a:t>Duffy null: 1,200 – 5,500/µL</a:t>
              </a:r>
              <a:endParaRPr lang="en-GB" sz="1600" b="0">
                <a:solidFill>
                  <a:prstClr val="black">
                    <a:hueOff val="0"/>
                    <a:satOff val="0"/>
                    <a:lumOff val="0"/>
                    <a:alphaOff val="0"/>
                  </a:prstClr>
                </a:solidFill>
                <a:latin typeface="Arial" panose="020B0604020202020204" pitchFamily="34" charset="0"/>
                <a:cs typeface="Arial" panose="020B0604020202020204" pitchFamily="34" charset="0"/>
              </a:endParaRPr>
            </a:p>
          </p:txBody>
        </p:sp>
      </p:grpSp>
      <p:sp>
        <p:nvSpPr>
          <p:cNvPr id="37" name="Freeform: Shape 36">
            <a:extLst>
              <a:ext uri="{FF2B5EF4-FFF2-40B4-BE49-F238E27FC236}">
                <a16:creationId xmlns:a16="http://schemas.microsoft.com/office/drawing/2014/main" id="{DB366BA9-C4FE-4596-06FD-FF2B3C6B9B7F}"/>
              </a:ext>
            </a:extLst>
          </p:cNvPr>
          <p:cNvSpPr/>
          <p:nvPr/>
        </p:nvSpPr>
        <p:spPr>
          <a:xfrm>
            <a:off x="122943" y="4000363"/>
            <a:ext cx="6740901" cy="499200"/>
          </a:xfrm>
          <a:custGeom>
            <a:avLst/>
            <a:gdLst>
              <a:gd name="connsiteX0" fmla="*/ 0 w 5055676"/>
              <a:gd name="connsiteY0" fmla="*/ 62401 h 374400"/>
              <a:gd name="connsiteX1" fmla="*/ 62401 w 5055676"/>
              <a:gd name="connsiteY1" fmla="*/ 0 h 374400"/>
              <a:gd name="connsiteX2" fmla="*/ 4993275 w 5055676"/>
              <a:gd name="connsiteY2" fmla="*/ 0 h 374400"/>
              <a:gd name="connsiteX3" fmla="*/ 5055676 w 5055676"/>
              <a:gd name="connsiteY3" fmla="*/ 62401 h 374400"/>
              <a:gd name="connsiteX4" fmla="*/ 5055676 w 5055676"/>
              <a:gd name="connsiteY4" fmla="*/ 311999 h 374400"/>
              <a:gd name="connsiteX5" fmla="*/ 4993275 w 5055676"/>
              <a:gd name="connsiteY5" fmla="*/ 374400 h 374400"/>
              <a:gd name="connsiteX6" fmla="*/ 62401 w 5055676"/>
              <a:gd name="connsiteY6" fmla="*/ 374400 h 374400"/>
              <a:gd name="connsiteX7" fmla="*/ 0 w 5055676"/>
              <a:gd name="connsiteY7" fmla="*/ 311999 h 374400"/>
              <a:gd name="connsiteX8" fmla="*/ 0 w 5055676"/>
              <a:gd name="connsiteY8" fmla="*/ 62401 h 37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5676" h="374400">
                <a:moveTo>
                  <a:pt x="0" y="62401"/>
                </a:moveTo>
                <a:cubicBezTo>
                  <a:pt x="0" y="27938"/>
                  <a:pt x="27938" y="0"/>
                  <a:pt x="62401" y="0"/>
                </a:cubicBezTo>
                <a:lnTo>
                  <a:pt x="4993275" y="0"/>
                </a:lnTo>
                <a:cubicBezTo>
                  <a:pt x="5027738" y="0"/>
                  <a:pt x="5055676" y="27938"/>
                  <a:pt x="5055676" y="62401"/>
                </a:cubicBezTo>
                <a:lnTo>
                  <a:pt x="5055676" y="311999"/>
                </a:lnTo>
                <a:cubicBezTo>
                  <a:pt x="5055676" y="346462"/>
                  <a:pt x="5027738" y="374400"/>
                  <a:pt x="4993275" y="374400"/>
                </a:cubicBezTo>
                <a:lnTo>
                  <a:pt x="62401" y="374400"/>
                </a:lnTo>
                <a:cubicBezTo>
                  <a:pt x="27938" y="374400"/>
                  <a:pt x="0" y="346462"/>
                  <a:pt x="0" y="311999"/>
                </a:cubicBezTo>
                <a:lnTo>
                  <a:pt x="0" y="624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329" tIns="85329" rIns="0" bIns="85329" numCol="1" spcCol="1270" anchor="ctr" anchorCtr="0">
            <a:noAutofit/>
          </a:bodyPr>
          <a:lstStyle/>
          <a:p>
            <a:pPr defTabSz="711182">
              <a:lnSpc>
                <a:spcPct val="90000"/>
              </a:lnSpc>
              <a:spcAft>
                <a:spcPct val="35000"/>
              </a:spcAft>
            </a:pPr>
            <a:r>
              <a:rPr lang="en-US" sz="1600" dirty="0">
                <a:solidFill>
                  <a:prstClr val="white"/>
                </a:solidFill>
                <a:latin typeface="Arial" panose="020B0604020202020204" pitchFamily="34" charset="0"/>
                <a:cs typeface="Arial" panose="020B0604020202020204" pitchFamily="34" charset="0"/>
              </a:rPr>
              <a:t>Crucial decoy receptor ~ including cytokine/chemokine homeostasis</a:t>
            </a:r>
            <a:endParaRPr lang="en-GB" sz="1600" b="0" dirty="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D1C8F9C-C01A-BD52-6923-06DFF71F5C25}"/>
              </a:ext>
            </a:extLst>
          </p:cNvPr>
          <p:cNvSpPr txBox="1"/>
          <p:nvPr/>
        </p:nvSpPr>
        <p:spPr>
          <a:xfrm>
            <a:off x="4754881" y="6367547"/>
            <a:ext cx="7437119" cy="490453"/>
          </a:xfrm>
          <a:prstGeom prst="rect">
            <a:avLst/>
          </a:prstGeom>
          <a:noFill/>
        </p:spPr>
        <p:txBody>
          <a:bodyPr wrap="square" rtlCol="0" anchor="ctr">
            <a:noAutofit/>
          </a:bodyPr>
          <a:lstStyle/>
          <a:p>
            <a:pPr algn="r" defTabSz="609585"/>
            <a:r>
              <a:rPr lang="en-US" sz="1067" spc="-40" dirty="0">
                <a:solidFill>
                  <a:prstClr val="black"/>
                </a:solidFill>
                <a:latin typeface="Arial" charset="0"/>
                <a:ea typeface="Geneva" charset="0"/>
              </a:rPr>
              <a:t>Jinna N, et al. Cells 2022;11(23):3818. Lindsay HG, et al. Int J Mol Sci 2023;24(22):16493. Crawford KS, Volkman BF. Front Immunol. 2023;14:1111960.  Rappoport N, et al. Br J </a:t>
            </a:r>
            <a:r>
              <a:rPr lang="en-US" sz="1067" spc="-40" dirty="0" err="1">
                <a:solidFill>
                  <a:prstClr val="black"/>
                </a:solidFill>
                <a:latin typeface="Arial" charset="0"/>
                <a:ea typeface="Geneva" charset="0"/>
              </a:rPr>
              <a:t>Haematol</a:t>
            </a:r>
            <a:r>
              <a:rPr lang="en-US" sz="1067" spc="-40" dirty="0">
                <a:solidFill>
                  <a:prstClr val="black"/>
                </a:solidFill>
                <a:latin typeface="Arial" charset="0"/>
                <a:ea typeface="Geneva" charset="0"/>
              </a:rPr>
              <a:t> 2019;184:497–7.  Morgan G. COMy; 2023.  Richardson PG. Korean Society of Hematology, sponsored symposium; 2024.  Richardson PG. LLM NYC Annual Meeting; 2025. </a:t>
            </a:r>
          </a:p>
        </p:txBody>
      </p:sp>
      <p:grpSp>
        <p:nvGrpSpPr>
          <p:cNvPr id="6" name="Group 5">
            <a:extLst>
              <a:ext uri="{FF2B5EF4-FFF2-40B4-BE49-F238E27FC236}">
                <a16:creationId xmlns:a16="http://schemas.microsoft.com/office/drawing/2014/main" id="{8E5020FB-2ED5-C4F5-4CE4-216E013BCDBB}"/>
              </a:ext>
            </a:extLst>
          </p:cNvPr>
          <p:cNvGrpSpPr/>
          <p:nvPr/>
        </p:nvGrpSpPr>
        <p:grpSpPr>
          <a:xfrm>
            <a:off x="50801" y="683405"/>
            <a:ext cx="4173548" cy="1509881"/>
            <a:chOff x="1108300" y="1443667"/>
            <a:chExt cx="4458627" cy="1613015"/>
          </a:xfrm>
          <a:effectLst>
            <a:outerShdw blurRad="50800" dist="38100" dir="2700000" algn="tl" rotWithShape="0">
              <a:prstClr val="black">
                <a:alpha val="40000"/>
              </a:prstClr>
            </a:outerShdw>
          </a:effectLst>
        </p:grpSpPr>
        <p:sp>
          <p:nvSpPr>
            <p:cNvPr id="7" name="Freeform: Shape 6">
              <a:extLst>
                <a:ext uri="{FF2B5EF4-FFF2-40B4-BE49-F238E27FC236}">
                  <a16:creationId xmlns:a16="http://schemas.microsoft.com/office/drawing/2014/main" id="{5FE631AC-2A28-4D10-D67D-9E95300C8AF7}"/>
                </a:ext>
              </a:extLst>
            </p:cNvPr>
            <p:cNvSpPr/>
            <p:nvPr/>
          </p:nvSpPr>
          <p:spPr>
            <a:xfrm>
              <a:off x="1914807" y="1443667"/>
              <a:ext cx="3652120" cy="1613015"/>
            </a:xfrm>
            <a:custGeom>
              <a:avLst/>
              <a:gdLst>
                <a:gd name="connsiteX0" fmla="*/ 0 w 3580892"/>
                <a:gd name="connsiteY0" fmla="*/ 0 h 1613013"/>
                <a:gd name="connsiteX1" fmla="*/ 2774386 w 3580892"/>
                <a:gd name="connsiteY1" fmla="*/ 0 h 1613013"/>
                <a:gd name="connsiteX2" fmla="*/ 3580892 w 3580892"/>
                <a:gd name="connsiteY2" fmla="*/ 806507 h 1613013"/>
                <a:gd name="connsiteX3" fmla="*/ 2774386 w 3580892"/>
                <a:gd name="connsiteY3" fmla="*/ 1613013 h 1613013"/>
                <a:gd name="connsiteX4" fmla="*/ 0 w 3580892"/>
                <a:gd name="connsiteY4" fmla="*/ 1613013 h 1613013"/>
                <a:gd name="connsiteX5" fmla="*/ 0 w 3580892"/>
                <a:gd name="connsiteY5" fmla="*/ 0 h 161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892" h="1613013">
                  <a:moveTo>
                    <a:pt x="3580892" y="1613012"/>
                  </a:moveTo>
                  <a:lnTo>
                    <a:pt x="806506" y="1613012"/>
                  </a:lnTo>
                  <a:lnTo>
                    <a:pt x="0" y="806506"/>
                  </a:lnTo>
                  <a:lnTo>
                    <a:pt x="806506" y="1"/>
                  </a:lnTo>
                  <a:lnTo>
                    <a:pt x="3580892" y="1"/>
                  </a:lnTo>
                  <a:lnTo>
                    <a:pt x="3580892" y="1613012"/>
                  </a:lnTo>
                  <a:close/>
                </a:path>
              </a:pathLst>
            </a:cu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828000" tIns="53341" rIns="0" bIns="53341" numCol="1" spcCol="1270" anchor="t" anchorCtr="0">
              <a:noAutofit/>
            </a:bodyPr>
            <a:lstStyle/>
            <a:p>
              <a:pPr defTabSz="622268" fontAlgn="auto">
                <a:lnSpc>
                  <a:spcPct val="90000"/>
                </a:lnSpc>
                <a:spcAft>
                  <a:spcPct val="35000"/>
                </a:spcAft>
                <a:defRPr/>
              </a:pPr>
              <a:r>
                <a:rPr lang="en-GB" sz="1400" dirty="0">
                  <a:solidFill>
                    <a:srgbClr val="FFFFFF"/>
                  </a:solidFill>
                  <a:latin typeface="Arial"/>
                </a:rPr>
                <a:t>DARC/ACKR1 – atypical chemokine receptor</a:t>
              </a:r>
              <a:endParaRPr lang="en-GB" sz="1400" b="0" baseline="30000" dirty="0">
                <a:solidFill>
                  <a:srgbClr val="FFFFFF"/>
                </a:solidFill>
                <a:latin typeface="Arial"/>
              </a:endParaRPr>
            </a:p>
            <a:p>
              <a:pPr marL="57148" lvl="1" indent="-57148" defTabSz="488926" fontAlgn="auto">
                <a:lnSpc>
                  <a:spcPct val="90000"/>
                </a:lnSpc>
                <a:spcAft>
                  <a:spcPct val="15000"/>
                </a:spcAft>
                <a:buFontTx/>
                <a:buChar char="•"/>
                <a:defRPr/>
              </a:pPr>
              <a:r>
                <a:rPr lang="en-GB" sz="1051" dirty="0">
                  <a:solidFill>
                    <a:srgbClr val="FFFFFF"/>
                  </a:solidFill>
                  <a:latin typeface="Arial"/>
                </a:rPr>
                <a:t>Ligands:</a:t>
              </a:r>
              <a:endParaRPr lang="en-GB" sz="1051" b="0" dirty="0">
                <a:solidFill>
                  <a:srgbClr val="FFFFFF"/>
                </a:solidFill>
                <a:latin typeface="Arial"/>
              </a:endParaRPr>
            </a:p>
            <a:p>
              <a:pPr marL="114294" lvl="2" indent="-57148" defTabSz="488926" fontAlgn="auto">
                <a:lnSpc>
                  <a:spcPct val="90000"/>
                </a:lnSpc>
                <a:spcAft>
                  <a:spcPct val="15000"/>
                </a:spcAft>
                <a:buFontTx/>
                <a:buChar char="•"/>
                <a:defRPr/>
              </a:pPr>
              <a:r>
                <a:rPr lang="en-GB" sz="1051" dirty="0">
                  <a:solidFill>
                    <a:srgbClr val="FFFFFF"/>
                  </a:solidFill>
                  <a:latin typeface="Arial"/>
                </a:rPr>
                <a:t>CCL1, CCL2, CCL5, CCL6, CCL8, CCL11, CCL12, CCL14, CCL16, CCL17</a:t>
              </a:r>
              <a:endParaRPr lang="en-GB" sz="1051" b="0" dirty="0">
                <a:solidFill>
                  <a:srgbClr val="FFFFFF"/>
                </a:solidFill>
                <a:latin typeface="Arial"/>
              </a:endParaRPr>
            </a:p>
            <a:p>
              <a:pPr marL="114294" lvl="2" indent="-57148" defTabSz="488926" fontAlgn="auto">
                <a:lnSpc>
                  <a:spcPct val="90000"/>
                </a:lnSpc>
                <a:spcAft>
                  <a:spcPct val="15000"/>
                </a:spcAft>
                <a:buFontTx/>
                <a:buChar char="•"/>
                <a:defRPr/>
              </a:pPr>
              <a:r>
                <a:rPr lang="en-GB" sz="1051" dirty="0">
                  <a:solidFill>
                    <a:srgbClr val="FFFFFF"/>
                  </a:solidFill>
                  <a:latin typeface="Arial"/>
                </a:rPr>
                <a:t>CXCL1, CXCL2, CXCL3, CXCL5, CXCL6, CXCL8, CXCL9, CXCL10, CXCL11, CXCL13</a:t>
              </a:r>
              <a:endParaRPr lang="en-GB" sz="1051" b="0" dirty="0">
                <a:solidFill>
                  <a:srgbClr val="FFFFFF"/>
                </a:solidFill>
                <a:latin typeface="Arial"/>
              </a:endParaRPr>
            </a:p>
          </p:txBody>
        </p:sp>
        <p:sp>
          <p:nvSpPr>
            <p:cNvPr id="8" name="Oval 7">
              <a:extLst>
                <a:ext uri="{FF2B5EF4-FFF2-40B4-BE49-F238E27FC236}">
                  <a16:creationId xmlns:a16="http://schemas.microsoft.com/office/drawing/2014/main" id="{323909EE-5A36-8472-708D-476924275A35}"/>
                </a:ext>
              </a:extLst>
            </p:cNvPr>
            <p:cNvSpPr/>
            <p:nvPr/>
          </p:nvSpPr>
          <p:spPr>
            <a:xfrm>
              <a:off x="1108300" y="1443668"/>
              <a:ext cx="1613013" cy="1613013"/>
            </a:xfrm>
            <a:prstGeom prst="ellipse">
              <a:avLst/>
            </a:prstGeom>
            <a:blipFill rotWithShape="1">
              <a:blip r:embed="rId3"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pPr defTabSz="914377" fontAlgn="auto">
                <a:spcBef>
                  <a:spcPts val="0"/>
                </a:spcBef>
                <a:spcAft>
                  <a:spcPts val="0"/>
                </a:spcAft>
                <a:defRPr/>
              </a:pPr>
              <a:endParaRPr lang="en-GB" sz="1800" b="0">
                <a:solidFill>
                  <a:srgbClr val="FFFFFF">
                    <a:hueOff val="0"/>
                    <a:satOff val="0"/>
                    <a:lumOff val="0"/>
                    <a:alphaOff val="0"/>
                  </a:srgbClr>
                </a:solidFill>
                <a:latin typeface="Arial"/>
              </a:endParaRPr>
            </a:p>
          </p:txBody>
        </p:sp>
      </p:grpSp>
      <p:grpSp>
        <p:nvGrpSpPr>
          <p:cNvPr id="10" name="Group 9">
            <a:extLst>
              <a:ext uri="{FF2B5EF4-FFF2-40B4-BE49-F238E27FC236}">
                <a16:creationId xmlns:a16="http://schemas.microsoft.com/office/drawing/2014/main" id="{7B3B93B7-2D42-A5E5-5181-775770F783CA}"/>
              </a:ext>
            </a:extLst>
          </p:cNvPr>
          <p:cNvGrpSpPr/>
          <p:nvPr/>
        </p:nvGrpSpPr>
        <p:grpSpPr>
          <a:xfrm>
            <a:off x="4269197" y="683935"/>
            <a:ext cx="2602223" cy="1509351"/>
            <a:chOff x="4329544" y="1307498"/>
            <a:chExt cx="2905125" cy="1716168"/>
          </a:xfrm>
          <a:effectLst>
            <a:outerShdw blurRad="50800" dist="38100" dir="2700000" algn="tl" rotWithShape="0">
              <a:prstClr val="black">
                <a:alpha val="40000"/>
              </a:prstClr>
            </a:outerShdw>
          </a:effectLst>
        </p:grpSpPr>
        <p:pic>
          <p:nvPicPr>
            <p:cNvPr id="11" name="Picture 4">
              <a:extLst>
                <a:ext uri="{FF2B5EF4-FFF2-40B4-BE49-F238E27FC236}">
                  <a16:creationId xmlns:a16="http://schemas.microsoft.com/office/drawing/2014/main" id="{169D0818-DF60-16A5-5505-0BA6FBA7CD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46213" y="1623487"/>
              <a:ext cx="2880000" cy="1400179"/>
            </a:xfrm>
            <a:prstGeom prst="rect">
              <a:avLst/>
            </a:prstGeom>
            <a:noFill/>
            <a:ln w="19050">
              <a:solidFill>
                <a:schemeClr val="accent3"/>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9074B3B-43EA-D6CE-E833-9A15F7D5C08F}"/>
                </a:ext>
              </a:extLst>
            </p:cNvPr>
            <p:cNvSpPr txBox="1"/>
            <p:nvPr/>
          </p:nvSpPr>
          <p:spPr>
            <a:xfrm>
              <a:off x="4329544" y="1307498"/>
              <a:ext cx="2905125" cy="349950"/>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377" fontAlgn="auto">
                <a:spcBef>
                  <a:spcPts val="0"/>
                </a:spcBef>
                <a:spcAft>
                  <a:spcPts val="0"/>
                </a:spcAft>
                <a:defRPr/>
              </a:pPr>
              <a:r>
                <a:rPr lang="en-GB" sz="1400" dirty="0">
                  <a:solidFill>
                    <a:srgbClr val="000000"/>
                  </a:solidFill>
                  <a:latin typeface="Arial"/>
                </a:rPr>
                <a:t>Chemokine scavenging</a:t>
              </a:r>
              <a:endParaRPr lang="en-GB" sz="1400" b="0" dirty="0">
                <a:solidFill>
                  <a:srgbClr val="000000"/>
                </a:solidFill>
                <a:latin typeface="Arial"/>
              </a:endParaRPr>
            </a:p>
          </p:txBody>
        </p:sp>
      </p:grpSp>
      <p:grpSp>
        <p:nvGrpSpPr>
          <p:cNvPr id="13" name="Group 12">
            <a:extLst>
              <a:ext uri="{FF2B5EF4-FFF2-40B4-BE49-F238E27FC236}">
                <a16:creationId xmlns:a16="http://schemas.microsoft.com/office/drawing/2014/main" id="{2849F80B-57AE-516A-79D2-49687DB1C949}"/>
              </a:ext>
            </a:extLst>
          </p:cNvPr>
          <p:cNvGrpSpPr/>
          <p:nvPr/>
        </p:nvGrpSpPr>
        <p:grpSpPr>
          <a:xfrm>
            <a:off x="9563028" y="683403"/>
            <a:ext cx="2551544" cy="1521501"/>
            <a:chOff x="1754714" y="4825916"/>
            <a:chExt cx="2905125" cy="1703993"/>
          </a:xfrm>
          <a:effectLst>
            <a:outerShdw blurRad="50800" dist="38100" dir="2700000" algn="tl" rotWithShape="0">
              <a:prstClr val="black">
                <a:alpha val="40000"/>
              </a:prstClr>
            </a:outerShdw>
          </a:effectLst>
        </p:grpSpPr>
        <p:pic>
          <p:nvPicPr>
            <p:cNvPr id="14" name="Picture 4">
              <a:extLst>
                <a:ext uri="{FF2B5EF4-FFF2-40B4-BE49-F238E27FC236}">
                  <a16:creationId xmlns:a16="http://schemas.microsoft.com/office/drawing/2014/main" id="{5E2E0384-A99E-D2D0-99DB-C446D4266D7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771396" y="5152743"/>
              <a:ext cx="2880000" cy="1377166"/>
            </a:xfrm>
            <a:prstGeom prst="rect">
              <a:avLst/>
            </a:prstGeom>
            <a:noFill/>
            <a:ln w="19050">
              <a:solidFill>
                <a:schemeClr val="accent3"/>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A83CDEA-3187-2B64-88F9-EA8000E5B894}"/>
                </a:ext>
              </a:extLst>
            </p:cNvPr>
            <p:cNvSpPr txBox="1"/>
            <p:nvPr/>
          </p:nvSpPr>
          <p:spPr>
            <a:xfrm>
              <a:off x="1754714" y="4825916"/>
              <a:ext cx="2905125" cy="34469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377" fontAlgn="auto">
                <a:spcBef>
                  <a:spcPts val="0"/>
                </a:spcBef>
                <a:spcAft>
                  <a:spcPts val="0"/>
                </a:spcAft>
                <a:defRPr/>
              </a:pPr>
              <a:r>
                <a:rPr lang="en-GB" sz="1400" dirty="0">
                  <a:solidFill>
                    <a:srgbClr val="000000"/>
                  </a:solidFill>
                  <a:latin typeface="Arial"/>
                </a:rPr>
                <a:t>Chemokine reservoir</a:t>
              </a:r>
              <a:endParaRPr lang="en-GB" sz="1400" b="0" dirty="0">
                <a:solidFill>
                  <a:srgbClr val="000000"/>
                </a:solidFill>
                <a:latin typeface="Arial"/>
              </a:endParaRPr>
            </a:p>
          </p:txBody>
        </p:sp>
      </p:grpSp>
      <p:grpSp>
        <p:nvGrpSpPr>
          <p:cNvPr id="16" name="Group 15">
            <a:extLst>
              <a:ext uri="{FF2B5EF4-FFF2-40B4-BE49-F238E27FC236}">
                <a16:creationId xmlns:a16="http://schemas.microsoft.com/office/drawing/2014/main" id="{953482F7-F4E7-75FC-E2DA-DA958381CA59}"/>
              </a:ext>
            </a:extLst>
          </p:cNvPr>
          <p:cNvGrpSpPr/>
          <p:nvPr/>
        </p:nvGrpSpPr>
        <p:grpSpPr>
          <a:xfrm>
            <a:off x="6910915" y="683406"/>
            <a:ext cx="2615599" cy="1521500"/>
            <a:chOff x="6999333" y="1262446"/>
            <a:chExt cx="2905125" cy="1689919"/>
          </a:xfrm>
          <a:effectLst>
            <a:outerShdw blurRad="50800" dist="38100" dir="2700000" algn="tl" rotWithShape="0">
              <a:prstClr val="black">
                <a:alpha val="40000"/>
              </a:prstClr>
            </a:outerShdw>
          </a:effectLst>
        </p:grpSpPr>
        <p:pic>
          <p:nvPicPr>
            <p:cNvPr id="17" name="Picture 4">
              <a:extLst>
                <a:ext uri="{FF2B5EF4-FFF2-40B4-BE49-F238E27FC236}">
                  <a16:creationId xmlns:a16="http://schemas.microsoft.com/office/drawing/2014/main" id="{D8133815-7B27-BF4F-DCC6-391551BB2C7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16015" y="1585643"/>
              <a:ext cx="2880000" cy="1366722"/>
            </a:xfrm>
            <a:prstGeom prst="rect">
              <a:avLst/>
            </a:prstGeom>
            <a:noFill/>
            <a:ln w="19050">
              <a:solidFill>
                <a:schemeClr val="accent3"/>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46B2CAD-578A-05AD-E528-9CF7EAA918FF}"/>
                </a:ext>
              </a:extLst>
            </p:cNvPr>
            <p:cNvSpPr txBox="1"/>
            <p:nvPr/>
          </p:nvSpPr>
          <p:spPr>
            <a:xfrm>
              <a:off x="6999333" y="1262446"/>
              <a:ext cx="2905125" cy="34184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377" fontAlgn="auto">
                <a:spcBef>
                  <a:spcPts val="0"/>
                </a:spcBef>
                <a:spcAft>
                  <a:spcPts val="0"/>
                </a:spcAft>
                <a:defRPr/>
              </a:pPr>
              <a:r>
                <a:rPr lang="en-GB" sz="1400" dirty="0">
                  <a:solidFill>
                    <a:srgbClr val="000000"/>
                  </a:solidFill>
                  <a:latin typeface="Arial"/>
                </a:rPr>
                <a:t>Chemokine presentation</a:t>
              </a:r>
              <a:endParaRPr lang="en-GB" sz="1400" b="0" dirty="0">
                <a:solidFill>
                  <a:srgbClr val="000000"/>
                </a:solidFill>
                <a:latin typeface="Arial"/>
              </a:endParaRPr>
            </a:p>
          </p:txBody>
        </p:sp>
      </p:grpSp>
      <p:sp>
        <p:nvSpPr>
          <p:cNvPr id="19" name="TextBox 18">
            <a:extLst>
              <a:ext uri="{FF2B5EF4-FFF2-40B4-BE49-F238E27FC236}">
                <a16:creationId xmlns:a16="http://schemas.microsoft.com/office/drawing/2014/main" id="{D1B57DB6-63D2-B155-09E7-EB531B56C4E0}"/>
              </a:ext>
            </a:extLst>
          </p:cNvPr>
          <p:cNvSpPr txBox="1"/>
          <p:nvPr/>
        </p:nvSpPr>
        <p:spPr>
          <a:xfrm>
            <a:off x="6910914" y="2269996"/>
            <a:ext cx="5209917" cy="307777"/>
          </a:xfrm>
          <a:prstGeom prst="rect">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377" fontAlgn="auto">
              <a:spcBef>
                <a:spcPts val="0"/>
              </a:spcBef>
              <a:spcAft>
                <a:spcPts val="0"/>
              </a:spcAft>
              <a:defRPr/>
            </a:pPr>
            <a:r>
              <a:rPr lang="en-GB" sz="1400" dirty="0">
                <a:solidFill>
                  <a:srgbClr val="000000"/>
                </a:solidFill>
                <a:latin typeface="Arial"/>
              </a:rPr>
              <a:t>Cytokine/chemokine homeostasis</a:t>
            </a:r>
            <a:endParaRPr lang="en-GB" sz="1400" b="0" dirty="0">
              <a:solidFill>
                <a:srgbClr val="000000"/>
              </a:solidFill>
              <a:latin typeface="Arial"/>
            </a:endParaRPr>
          </a:p>
        </p:txBody>
      </p:sp>
      <p:pic>
        <p:nvPicPr>
          <p:cNvPr id="20" name="Picture 6">
            <a:extLst>
              <a:ext uri="{FF2B5EF4-FFF2-40B4-BE49-F238E27FC236}">
                <a16:creationId xmlns:a16="http://schemas.microsoft.com/office/drawing/2014/main" id="{2BAF9974-815A-F0CA-EEB5-BEAF9E87F3C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87904" y="3115992"/>
            <a:ext cx="4150248" cy="3075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FE836E6-7D74-1CAD-F854-A7DCB12F8A15}"/>
              </a:ext>
            </a:extLst>
          </p:cNvPr>
          <p:cNvSpPr txBox="1"/>
          <p:nvPr/>
        </p:nvSpPr>
        <p:spPr>
          <a:xfrm>
            <a:off x="6925935" y="2726968"/>
            <a:ext cx="5181223" cy="276999"/>
          </a:xfrm>
          <a:prstGeom prst="rect">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377" fontAlgn="auto">
              <a:spcBef>
                <a:spcPts val="0"/>
              </a:spcBef>
              <a:spcAft>
                <a:spcPts val="0"/>
              </a:spcAft>
              <a:defRPr/>
            </a:pPr>
            <a:r>
              <a:rPr lang="en-US" sz="1200" dirty="0">
                <a:solidFill>
                  <a:srgbClr val="000000"/>
                </a:solidFill>
                <a:latin typeface="Arial"/>
              </a:rPr>
              <a:t>Chemokine signaling in TME may be regulated by DARC expression</a:t>
            </a:r>
            <a:endParaRPr lang="en-GB" sz="1200" b="0" baseline="30000" dirty="0">
              <a:solidFill>
                <a:srgbClr val="000000"/>
              </a:solidFill>
              <a:latin typeface="Arial"/>
            </a:endParaRPr>
          </a:p>
        </p:txBody>
      </p:sp>
      <p:grpSp>
        <p:nvGrpSpPr>
          <p:cNvPr id="31" name="Group 30">
            <a:extLst>
              <a:ext uri="{FF2B5EF4-FFF2-40B4-BE49-F238E27FC236}">
                <a16:creationId xmlns:a16="http://schemas.microsoft.com/office/drawing/2014/main" id="{590B09D6-183D-1519-B193-2FBA32AAFE15}"/>
              </a:ext>
            </a:extLst>
          </p:cNvPr>
          <p:cNvGrpSpPr/>
          <p:nvPr/>
        </p:nvGrpSpPr>
        <p:grpSpPr>
          <a:xfrm>
            <a:off x="2683563" y="4623963"/>
            <a:ext cx="1860887" cy="1675237"/>
            <a:chOff x="543378" y="3503455"/>
            <a:chExt cx="2020615" cy="1256428"/>
          </a:xfrm>
        </p:grpSpPr>
        <p:sp>
          <p:nvSpPr>
            <p:cNvPr id="27" name="Freeform: Shape 26">
              <a:extLst>
                <a:ext uri="{FF2B5EF4-FFF2-40B4-BE49-F238E27FC236}">
                  <a16:creationId xmlns:a16="http://schemas.microsoft.com/office/drawing/2014/main" id="{67D70D2E-4D04-82F5-257B-9BBBA3352998}"/>
                </a:ext>
              </a:extLst>
            </p:cNvPr>
            <p:cNvSpPr/>
            <p:nvPr/>
          </p:nvSpPr>
          <p:spPr>
            <a:xfrm>
              <a:off x="543378" y="3503455"/>
              <a:ext cx="2020615" cy="584414"/>
            </a:xfrm>
            <a:custGeom>
              <a:avLst/>
              <a:gdLst>
                <a:gd name="connsiteX0" fmla="*/ 0 w 2362442"/>
                <a:gd name="connsiteY0" fmla="*/ 0 h 584414"/>
                <a:gd name="connsiteX1" fmla="*/ 2362442 w 2362442"/>
                <a:gd name="connsiteY1" fmla="*/ 0 h 584414"/>
                <a:gd name="connsiteX2" fmla="*/ 2362442 w 2362442"/>
                <a:gd name="connsiteY2" fmla="*/ 584414 h 584414"/>
                <a:gd name="connsiteX3" fmla="*/ 0 w 2362442"/>
                <a:gd name="connsiteY3" fmla="*/ 584414 h 584414"/>
                <a:gd name="connsiteX4" fmla="*/ 0 w 2362442"/>
                <a:gd name="connsiteY4" fmla="*/ 0 h 58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442" h="584414">
                  <a:moveTo>
                    <a:pt x="0" y="0"/>
                  </a:moveTo>
                  <a:lnTo>
                    <a:pt x="2362442" y="0"/>
                  </a:lnTo>
                  <a:lnTo>
                    <a:pt x="2362442" y="584414"/>
                  </a:lnTo>
                  <a:lnTo>
                    <a:pt x="0" y="584414"/>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algn="ctr" defTabSz="711182">
                <a:lnSpc>
                  <a:spcPct val="90000"/>
                </a:lnSpc>
                <a:spcAft>
                  <a:spcPct val="35000"/>
                </a:spcAft>
              </a:pPr>
              <a:r>
                <a:rPr lang="en-GB" sz="1467" dirty="0">
                  <a:solidFill>
                    <a:prstClr val="white"/>
                  </a:solidFill>
                  <a:latin typeface="Arial" panose="020B0604020202020204" pitchFamily="34" charset="0"/>
                  <a:cs typeface="Arial" panose="020B0604020202020204" pitchFamily="34" charset="0"/>
                </a:rPr>
                <a:t>Reduced binding to inflammatory cytokines</a:t>
              </a:r>
              <a:endParaRPr lang="en-GB" sz="1467" b="0" dirty="0">
                <a:solidFill>
                  <a:prstClr val="white"/>
                </a:solidFill>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CA224DF8-3630-F9C2-7376-B1E7AD18937C}"/>
                </a:ext>
              </a:extLst>
            </p:cNvPr>
            <p:cNvSpPr/>
            <p:nvPr/>
          </p:nvSpPr>
          <p:spPr>
            <a:xfrm>
              <a:off x="543378" y="4087869"/>
              <a:ext cx="2020615" cy="672014"/>
            </a:xfrm>
            <a:custGeom>
              <a:avLst/>
              <a:gdLst>
                <a:gd name="connsiteX0" fmla="*/ 0 w 2362442"/>
                <a:gd name="connsiteY0" fmla="*/ 0 h 527040"/>
                <a:gd name="connsiteX1" fmla="*/ 2362442 w 2362442"/>
                <a:gd name="connsiteY1" fmla="*/ 0 h 527040"/>
                <a:gd name="connsiteX2" fmla="*/ 2362442 w 2362442"/>
                <a:gd name="connsiteY2" fmla="*/ 527040 h 527040"/>
                <a:gd name="connsiteX3" fmla="*/ 0 w 2362442"/>
                <a:gd name="connsiteY3" fmla="*/ 527040 h 527040"/>
                <a:gd name="connsiteX4" fmla="*/ 0 w 2362442"/>
                <a:gd name="connsiteY4" fmla="*/ 0 h 52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442" h="527040">
                  <a:moveTo>
                    <a:pt x="0" y="0"/>
                  </a:moveTo>
                  <a:lnTo>
                    <a:pt x="2362442" y="0"/>
                  </a:lnTo>
                  <a:lnTo>
                    <a:pt x="2362442" y="527040"/>
                  </a:lnTo>
                  <a:lnTo>
                    <a:pt x="0" y="527040"/>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85344" rIns="0" bIns="128016" numCol="1" spcCol="1270" anchor="t" anchorCtr="0">
              <a:noAutofit/>
            </a:bodyPr>
            <a:lstStyle/>
            <a:p>
              <a:pPr marL="0" lvl="1" indent="0" algn="ctr" defTabSz="711182">
                <a:lnSpc>
                  <a:spcPct val="90000"/>
                </a:lnSpc>
                <a:spcAft>
                  <a:spcPct val="15000"/>
                </a:spcAft>
              </a:pPr>
              <a:r>
                <a:rPr lang="en-GB" sz="1333" dirty="0">
                  <a:solidFill>
                    <a:prstClr val="black">
                      <a:hueOff val="0"/>
                      <a:satOff val="0"/>
                      <a:lumOff val="0"/>
                      <a:alphaOff val="0"/>
                    </a:prstClr>
                  </a:solidFill>
                  <a:latin typeface="Arial" panose="020B0604020202020204" pitchFamily="34" charset="0"/>
                  <a:cs typeface="Arial" panose="020B0604020202020204" pitchFamily="34" charset="0"/>
                  <a:sym typeface="Wingdings" panose="05000000000000000000" pitchFamily="2" charset="2"/>
                </a:rPr>
                <a:t></a:t>
              </a:r>
              <a:r>
                <a:rPr lang="en-GB" sz="1333" dirty="0">
                  <a:solidFill>
                    <a:prstClr val="black">
                      <a:hueOff val="0"/>
                      <a:satOff val="0"/>
                      <a:lumOff val="0"/>
                      <a:alphaOff val="0"/>
                    </a:prstClr>
                  </a:solidFill>
                  <a:latin typeface="Arial" panose="020B0604020202020204" pitchFamily="34" charset="0"/>
                  <a:cs typeface="Arial" panose="020B0604020202020204" pitchFamily="34" charset="0"/>
                </a:rPr>
                <a:t> Potential role in</a:t>
              </a:r>
              <a:br>
                <a:rPr lang="en-GB" sz="1333" dirty="0">
                  <a:solidFill>
                    <a:prstClr val="black">
                      <a:hueOff val="0"/>
                      <a:satOff val="0"/>
                      <a:lumOff val="0"/>
                      <a:alphaOff val="0"/>
                    </a:prstClr>
                  </a:solidFill>
                  <a:latin typeface="Arial" panose="020B0604020202020204" pitchFamily="34" charset="0"/>
                  <a:cs typeface="Arial" panose="020B0604020202020204" pitchFamily="34" charset="0"/>
                </a:rPr>
              </a:br>
              <a:r>
                <a:rPr lang="en-GB" sz="1333" dirty="0">
                  <a:solidFill>
                    <a:prstClr val="black">
                      <a:hueOff val="0"/>
                      <a:satOff val="0"/>
                      <a:lumOff val="0"/>
                      <a:alphaOff val="0"/>
                    </a:prstClr>
                  </a:solidFill>
                  <a:latin typeface="Arial" panose="020B0604020202020204" pitchFamily="34" charset="0"/>
                  <a:cs typeface="Arial" panose="020B0604020202020204" pitchFamily="34" charset="0"/>
                </a:rPr>
                <a:t>MM pathobiology</a:t>
              </a:r>
            </a:p>
            <a:p>
              <a:pPr marL="0" lvl="1" indent="0" algn="ctr" defTabSz="711182">
                <a:lnSpc>
                  <a:spcPct val="90000"/>
                </a:lnSpc>
                <a:spcAft>
                  <a:spcPct val="15000"/>
                </a:spcAft>
              </a:pPr>
              <a:r>
                <a:rPr lang="en-GB" sz="1333" dirty="0">
                  <a:solidFill>
                    <a:prstClr val="black">
                      <a:hueOff val="0"/>
                      <a:satOff val="0"/>
                      <a:lumOff val="0"/>
                      <a:alphaOff val="0"/>
                    </a:prstClr>
                  </a:solidFill>
                  <a:latin typeface="Arial" panose="020B0604020202020204" pitchFamily="34" charset="0"/>
                  <a:cs typeface="Arial" panose="020B0604020202020204" pitchFamily="34" charset="0"/>
                  <a:sym typeface="Wingdings" panose="05000000000000000000" pitchFamily="2" charset="2"/>
                </a:rPr>
                <a:t></a:t>
              </a:r>
              <a:r>
                <a:rPr lang="en-GB" sz="1333" dirty="0">
                  <a:solidFill>
                    <a:prstClr val="black">
                      <a:hueOff val="0"/>
                      <a:satOff val="0"/>
                      <a:lumOff val="0"/>
                      <a:alphaOff val="0"/>
                    </a:prstClr>
                  </a:solidFill>
                  <a:latin typeface="Arial" panose="020B0604020202020204" pitchFamily="34" charset="0"/>
                  <a:cs typeface="Arial" panose="020B0604020202020204" pitchFamily="34" charset="0"/>
                </a:rPr>
                <a:t> Excess inflammatory response</a:t>
              </a:r>
              <a:endParaRPr lang="en-GB" sz="1333" b="0"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5DFA913A-21C4-0EA3-D29A-7CD33F2A39D3}"/>
              </a:ext>
            </a:extLst>
          </p:cNvPr>
          <p:cNvGrpSpPr/>
          <p:nvPr/>
        </p:nvGrpSpPr>
        <p:grpSpPr>
          <a:xfrm>
            <a:off x="4590283" y="4623963"/>
            <a:ext cx="2811803" cy="1675235"/>
            <a:chOff x="2211775" y="3503455"/>
            <a:chExt cx="2885979" cy="1256426"/>
          </a:xfrm>
        </p:grpSpPr>
        <p:sp>
          <p:nvSpPr>
            <p:cNvPr id="29" name="Freeform: Shape 28">
              <a:extLst>
                <a:ext uri="{FF2B5EF4-FFF2-40B4-BE49-F238E27FC236}">
                  <a16:creationId xmlns:a16="http://schemas.microsoft.com/office/drawing/2014/main" id="{26C75C75-FE2F-0FE1-1038-BF9F98FA0D92}"/>
                </a:ext>
              </a:extLst>
            </p:cNvPr>
            <p:cNvSpPr/>
            <p:nvPr/>
          </p:nvSpPr>
          <p:spPr>
            <a:xfrm>
              <a:off x="2211778" y="3503455"/>
              <a:ext cx="2885976" cy="584414"/>
            </a:xfrm>
            <a:custGeom>
              <a:avLst/>
              <a:gdLst>
                <a:gd name="connsiteX0" fmla="*/ 0 w 2362442"/>
                <a:gd name="connsiteY0" fmla="*/ 0 h 584414"/>
                <a:gd name="connsiteX1" fmla="*/ 2362442 w 2362442"/>
                <a:gd name="connsiteY1" fmla="*/ 0 h 584414"/>
                <a:gd name="connsiteX2" fmla="*/ 2362442 w 2362442"/>
                <a:gd name="connsiteY2" fmla="*/ 584414 h 584414"/>
                <a:gd name="connsiteX3" fmla="*/ 0 w 2362442"/>
                <a:gd name="connsiteY3" fmla="*/ 584414 h 584414"/>
                <a:gd name="connsiteX4" fmla="*/ 0 w 2362442"/>
                <a:gd name="connsiteY4" fmla="*/ 0 h 58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442" h="584414">
                  <a:moveTo>
                    <a:pt x="0" y="0"/>
                  </a:moveTo>
                  <a:lnTo>
                    <a:pt x="2362442" y="0"/>
                  </a:lnTo>
                  <a:lnTo>
                    <a:pt x="2362442" y="584414"/>
                  </a:lnTo>
                  <a:lnTo>
                    <a:pt x="0" y="584414"/>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65024" rIns="0" bIns="65024" numCol="1" spcCol="1270" anchor="ctr" anchorCtr="0">
              <a:noAutofit/>
            </a:bodyPr>
            <a:lstStyle/>
            <a:p>
              <a:pPr algn="ctr" defTabSz="711182">
                <a:lnSpc>
                  <a:spcPct val="90000"/>
                </a:lnSpc>
                <a:spcAft>
                  <a:spcPct val="35000"/>
                </a:spcAft>
              </a:pPr>
              <a:r>
                <a:rPr lang="en-GB" sz="1467" dirty="0">
                  <a:solidFill>
                    <a:prstClr val="white"/>
                  </a:solidFill>
                  <a:latin typeface="Arial" panose="020B0604020202020204" pitchFamily="34" charset="0"/>
                  <a:cs typeface="Arial" panose="020B0604020202020204" pitchFamily="34" charset="0"/>
                </a:rPr>
                <a:t>Exaggerated inflammatory reaction, with increased inflammasome and sequelae</a:t>
              </a:r>
              <a:endParaRPr lang="en-GB" sz="1467" b="0" dirty="0">
                <a:solidFill>
                  <a:prstClr val="white"/>
                </a:solidFill>
                <a:latin typeface="Arial" panose="020B0604020202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id="{0A12E676-693A-4DB6-DB99-25E417B043F8}"/>
                </a:ext>
              </a:extLst>
            </p:cNvPr>
            <p:cNvSpPr/>
            <p:nvPr/>
          </p:nvSpPr>
          <p:spPr>
            <a:xfrm>
              <a:off x="2211775" y="4087868"/>
              <a:ext cx="2885972" cy="672013"/>
            </a:xfrm>
            <a:custGeom>
              <a:avLst/>
              <a:gdLst>
                <a:gd name="connsiteX0" fmla="*/ 0 w 2362442"/>
                <a:gd name="connsiteY0" fmla="*/ 0 h 527040"/>
                <a:gd name="connsiteX1" fmla="*/ 2362442 w 2362442"/>
                <a:gd name="connsiteY1" fmla="*/ 0 h 527040"/>
                <a:gd name="connsiteX2" fmla="*/ 2362442 w 2362442"/>
                <a:gd name="connsiteY2" fmla="*/ 527040 h 527040"/>
                <a:gd name="connsiteX3" fmla="*/ 0 w 2362442"/>
                <a:gd name="connsiteY3" fmla="*/ 527040 h 527040"/>
                <a:gd name="connsiteX4" fmla="*/ 0 w 2362442"/>
                <a:gd name="connsiteY4" fmla="*/ 0 h 52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442" h="527040">
                  <a:moveTo>
                    <a:pt x="0" y="0"/>
                  </a:moveTo>
                  <a:lnTo>
                    <a:pt x="2362442" y="0"/>
                  </a:lnTo>
                  <a:lnTo>
                    <a:pt x="2362442" y="527040"/>
                  </a:lnTo>
                  <a:lnTo>
                    <a:pt x="0" y="527040"/>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0" tIns="85344" rIns="48000" bIns="128016" numCol="1" spcCol="1270" anchor="t" anchorCtr="0">
              <a:noAutofit/>
            </a:bodyPr>
            <a:lstStyle/>
            <a:p>
              <a:pPr marL="0" lvl="1" indent="0" algn="ctr" defTabSz="711182">
                <a:lnSpc>
                  <a:spcPct val="90000"/>
                </a:lnSpc>
                <a:spcAft>
                  <a:spcPct val="15000"/>
                </a:spcAft>
              </a:pPr>
              <a:r>
                <a:rPr lang="en-GB" sz="1333" dirty="0">
                  <a:solidFill>
                    <a:prstClr val="black">
                      <a:hueOff val="0"/>
                      <a:satOff val="0"/>
                      <a:lumOff val="0"/>
                      <a:alphaOff val="0"/>
                    </a:prstClr>
                  </a:solidFill>
                  <a:latin typeface="Arial" panose="020B0604020202020204" pitchFamily="34" charset="0"/>
                  <a:cs typeface="Arial" panose="020B0604020202020204" pitchFamily="34" charset="0"/>
                  <a:sym typeface="Wingdings" panose="05000000000000000000" pitchFamily="2" charset="2"/>
                </a:rPr>
                <a:t></a:t>
              </a:r>
              <a:r>
                <a:rPr lang="en-GB" sz="1333" dirty="0">
                  <a:solidFill>
                    <a:prstClr val="black">
                      <a:hueOff val="0"/>
                      <a:satOff val="0"/>
                      <a:lumOff val="0"/>
                      <a:alphaOff val="0"/>
                    </a:prstClr>
                  </a:solidFill>
                  <a:latin typeface="Arial" panose="020B0604020202020204" pitchFamily="34" charset="0"/>
                  <a:cs typeface="Arial" panose="020B0604020202020204" pitchFamily="34" charset="0"/>
                </a:rPr>
                <a:t> Complex downstream effects (e.g. upregulation of APOBEC; additional tissue injury) </a:t>
              </a:r>
              <a:endParaRPr lang="en-GB" sz="1333" b="0"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1B73466B-7BBE-55AA-A438-31AC9279817B}"/>
              </a:ext>
            </a:extLst>
          </p:cNvPr>
          <p:cNvGrpSpPr/>
          <p:nvPr/>
        </p:nvGrpSpPr>
        <p:grpSpPr>
          <a:xfrm>
            <a:off x="122943" y="4623963"/>
            <a:ext cx="2520629" cy="1675237"/>
            <a:chOff x="92231" y="3503455"/>
            <a:chExt cx="3067524" cy="1256428"/>
          </a:xfrm>
        </p:grpSpPr>
        <p:sp>
          <p:nvSpPr>
            <p:cNvPr id="42" name="Freeform: Shape 41">
              <a:extLst>
                <a:ext uri="{FF2B5EF4-FFF2-40B4-BE49-F238E27FC236}">
                  <a16:creationId xmlns:a16="http://schemas.microsoft.com/office/drawing/2014/main" id="{3E4812A2-FE3A-DD01-F075-4D8E1969BB35}"/>
                </a:ext>
              </a:extLst>
            </p:cNvPr>
            <p:cNvSpPr/>
            <p:nvPr/>
          </p:nvSpPr>
          <p:spPr>
            <a:xfrm>
              <a:off x="92231" y="3503455"/>
              <a:ext cx="3067524" cy="584414"/>
            </a:xfrm>
            <a:custGeom>
              <a:avLst/>
              <a:gdLst>
                <a:gd name="connsiteX0" fmla="*/ 0 w 2362442"/>
                <a:gd name="connsiteY0" fmla="*/ 0 h 584414"/>
                <a:gd name="connsiteX1" fmla="*/ 2362442 w 2362442"/>
                <a:gd name="connsiteY1" fmla="*/ 0 h 584414"/>
                <a:gd name="connsiteX2" fmla="*/ 2362442 w 2362442"/>
                <a:gd name="connsiteY2" fmla="*/ 584414 h 584414"/>
                <a:gd name="connsiteX3" fmla="*/ 0 w 2362442"/>
                <a:gd name="connsiteY3" fmla="*/ 584414 h 584414"/>
                <a:gd name="connsiteX4" fmla="*/ 0 w 2362442"/>
                <a:gd name="connsiteY4" fmla="*/ 0 h 58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442" h="584414">
                  <a:moveTo>
                    <a:pt x="0" y="0"/>
                  </a:moveTo>
                  <a:lnTo>
                    <a:pt x="2362442" y="0"/>
                  </a:lnTo>
                  <a:lnTo>
                    <a:pt x="2362442" y="584414"/>
                  </a:lnTo>
                  <a:lnTo>
                    <a:pt x="0" y="584414"/>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algn="ctr" defTabSz="711182">
                <a:lnSpc>
                  <a:spcPct val="90000"/>
                </a:lnSpc>
                <a:spcAft>
                  <a:spcPct val="35000"/>
                </a:spcAft>
              </a:pPr>
              <a:r>
                <a:rPr lang="en-GB" sz="1467" dirty="0">
                  <a:solidFill>
                    <a:prstClr val="white"/>
                  </a:solidFill>
                  <a:latin typeface="Arial" panose="020B0604020202020204" pitchFamily="34" charset="0"/>
                  <a:cs typeface="Arial" panose="020B0604020202020204" pitchFamily="34" charset="0"/>
                </a:rPr>
                <a:t>Lack of expression on erythrocytes in Duffy null</a:t>
              </a:r>
              <a:endParaRPr lang="en-GB" sz="1467" b="0" dirty="0">
                <a:solidFill>
                  <a:prstClr val="white"/>
                </a:solidFill>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8A91E4DB-B684-BACC-1451-F974239234AD}"/>
                </a:ext>
              </a:extLst>
            </p:cNvPr>
            <p:cNvSpPr/>
            <p:nvPr/>
          </p:nvSpPr>
          <p:spPr>
            <a:xfrm>
              <a:off x="92231" y="4087869"/>
              <a:ext cx="3067524" cy="672014"/>
            </a:xfrm>
            <a:custGeom>
              <a:avLst/>
              <a:gdLst>
                <a:gd name="connsiteX0" fmla="*/ 0 w 2362442"/>
                <a:gd name="connsiteY0" fmla="*/ 0 h 527040"/>
                <a:gd name="connsiteX1" fmla="*/ 2362442 w 2362442"/>
                <a:gd name="connsiteY1" fmla="*/ 0 h 527040"/>
                <a:gd name="connsiteX2" fmla="*/ 2362442 w 2362442"/>
                <a:gd name="connsiteY2" fmla="*/ 527040 h 527040"/>
                <a:gd name="connsiteX3" fmla="*/ 0 w 2362442"/>
                <a:gd name="connsiteY3" fmla="*/ 527040 h 527040"/>
                <a:gd name="connsiteX4" fmla="*/ 0 w 2362442"/>
                <a:gd name="connsiteY4" fmla="*/ 0 h 52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442" h="527040">
                  <a:moveTo>
                    <a:pt x="0" y="0"/>
                  </a:moveTo>
                  <a:lnTo>
                    <a:pt x="2362442" y="0"/>
                  </a:lnTo>
                  <a:lnTo>
                    <a:pt x="2362442" y="527040"/>
                  </a:lnTo>
                  <a:lnTo>
                    <a:pt x="0" y="527040"/>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85344" rIns="0" bIns="128016" numCol="1" spcCol="1270" anchor="t" anchorCtr="0">
              <a:noAutofit/>
            </a:bodyPr>
            <a:lstStyle/>
            <a:p>
              <a:pPr marL="0" lvl="1" indent="0" algn="ctr" defTabSz="711182">
                <a:lnSpc>
                  <a:spcPct val="90000"/>
                </a:lnSpc>
                <a:spcAft>
                  <a:spcPct val="15000"/>
                </a:spcAft>
              </a:pPr>
              <a:r>
                <a:rPr lang="en-GB" sz="1333" dirty="0">
                  <a:solidFill>
                    <a:prstClr val="black">
                      <a:hueOff val="0"/>
                      <a:satOff val="0"/>
                      <a:lumOff val="0"/>
                      <a:alphaOff val="0"/>
                    </a:prstClr>
                  </a:solidFill>
                  <a:latin typeface="Arial" panose="020B0604020202020204" pitchFamily="34" charset="0"/>
                  <a:cs typeface="Arial" panose="020B0604020202020204" pitchFamily="34" charset="0"/>
                  <a:sym typeface="Wingdings" panose="05000000000000000000" pitchFamily="2" charset="2"/>
                </a:rPr>
                <a:t> </a:t>
              </a:r>
              <a:r>
                <a:rPr lang="en-GB" sz="1333" dirty="0">
                  <a:solidFill>
                    <a:prstClr val="black">
                      <a:hueOff val="0"/>
                      <a:satOff val="0"/>
                      <a:lumOff val="0"/>
                      <a:alphaOff val="0"/>
                    </a:prstClr>
                  </a:solidFill>
                  <a:latin typeface="Arial" panose="020B0604020202020204" pitchFamily="34" charset="0"/>
                  <a:cs typeface="Arial" panose="020B0604020202020204" pitchFamily="34" charset="0"/>
                </a:rPr>
                <a:t>Preserved expression of DARC on endothelium and Purkinje cells, with potential for asymmetric dysfunction</a:t>
              </a:r>
            </a:p>
          </p:txBody>
        </p:sp>
      </p:grpSp>
    </p:spTree>
    <p:extLst>
      <p:ext uri="{BB962C8B-B14F-4D97-AF65-F5344CB8AC3E}">
        <p14:creationId xmlns:p14="http://schemas.microsoft.com/office/powerpoint/2010/main" val="23183662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5ACA-9CD1-D0E3-9906-FF36995409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1583F-E972-6905-C4AA-5EA34587B177}"/>
              </a:ext>
            </a:extLst>
          </p:cNvPr>
          <p:cNvSpPr>
            <a:spLocks noGrp="1"/>
          </p:cNvSpPr>
          <p:nvPr>
            <p:ph type="title"/>
          </p:nvPr>
        </p:nvSpPr>
        <p:spPr>
          <a:xfrm>
            <a:off x="0" y="223520"/>
            <a:ext cx="12192000" cy="980472"/>
          </a:xfrm>
        </p:spPr>
        <p:txBody>
          <a:bodyPr/>
          <a:lstStyle/>
          <a:p>
            <a:pPr algn="ctr"/>
            <a:r>
              <a:rPr lang="en-US" sz="3200" b="1" dirty="0"/>
              <a:t>PFS in </a:t>
            </a:r>
            <a:r>
              <a:rPr lang="en-US" sz="3200" b="1" u="sng" dirty="0"/>
              <a:t>Duffy non-null</a:t>
            </a:r>
            <a:r>
              <a:rPr lang="en-US" sz="3200" b="1" dirty="0"/>
              <a:t> Patients </a:t>
            </a:r>
            <a:br>
              <a:rPr lang="en-US" sz="3200" b="1" dirty="0"/>
            </a:br>
            <a:r>
              <a:rPr lang="en-US" sz="3200" b="1" dirty="0"/>
              <a:t>Consistent with ITT Analysis, in Favor of </a:t>
            </a:r>
            <a:r>
              <a:rPr lang="en-US" sz="3200" b="1" dirty="0" err="1"/>
              <a:t>RVd+ASCT</a:t>
            </a:r>
            <a:endParaRPr lang="en-GB" sz="3200" b="1" dirty="0"/>
          </a:p>
        </p:txBody>
      </p:sp>
      <p:grpSp>
        <p:nvGrpSpPr>
          <p:cNvPr id="194" name="Group 193">
            <a:extLst>
              <a:ext uri="{FF2B5EF4-FFF2-40B4-BE49-F238E27FC236}">
                <a16:creationId xmlns:a16="http://schemas.microsoft.com/office/drawing/2014/main" id="{CF893F36-4EFE-0121-EE0C-039B1C94CCC8}"/>
              </a:ext>
            </a:extLst>
          </p:cNvPr>
          <p:cNvGrpSpPr/>
          <p:nvPr/>
        </p:nvGrpSpPr>
        <p:grpSpPr>
          <a:xfrm>
            <a:off x="1295401" y="1546232"/>
            <a:ext cx="9787080" cy="4214672"/>
            <a:chOff x="736879" y="812800"/>
            <a:chExt cx="11350346" cy="4887868"/>
          </a:xfrm>
        </p:grpSpPr>
        <p:grpSp>
          <p:nvGrpSpPr>
            <p:cNvPr id="195" name="Group 194">
              <a:extLst>
                <a:ext uri="{FF2B5EF4-FFF2-40B4-BE49-F238E27FC236}">
                  <a16:creationId xmlns:a16="http://schemas.microsoft.com/office/drawing/2014/main" id="{4FC4CEDB-6F2E-201B-7DA2-E138A2F39431}"/>
                </a:ext>
              </a:extLst>
            </p:cNvPr>
            <p:cNvGrpSpPr/>
            <p:nvPr/>
          </p:nvGrpSpPr>
          <p:grpSpPr>
            <a:xfrm>
              <a:off x="1167209" y="812800"/>
              <a:ext cx="10920016" cy="4542064"/>
              <a:chOff x="1195784" y="812800"/>
              <a:chExt cx="10920016" cy="4542064"/>
            </a:xfrm>
          </p:grpSpPr>
          <p:cxnSp>
            <p:nvCxnSpPr>
              <p:cNvPr id="210" name="Straight Connector 209">
                <a:extLst>
                  <a:ext uri="{FF2B5EF4-FFF2-40B4-BE49-F238E27FC236}">
                    <a16:creationId xmlns:a16="http://schemas.microsoft.com/office/drawing/2014/main" id="{C8043160-1B14-3B2D-C7FC-0A2EB2698E9C}"/>
                  </a:ext>
                </a:extLst>
              </p:cNvPr>
              <p:cNvCxnSpPr>
                <a:cxnSpLocks/>
              </p:cNvCxnSpPr>
              <p:nvPr/>
            </p:nvCxnSpPr>
            <p:spPr>
              <a:xfrm>
                <a:off x="1254579" y="812800"/>
                <a:ext cx="0" cy="448491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D0551F59-AADE-0A49-FCAA-8B2B066FB418}"/>
                  </a:ext>
                </a:extLst>
              </p:cNvPr>
              <p:cNvCxnSpPr>
                <a:cxnSpLocks/>
              </p:cNvCxnSpPr>
              <p:nvPr/>
            </p:nvCxnSpPr>
            <p:spPr>
              <a:xfrm flipH="1">
                <a:off x="1195784" y="98266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370E2276-5AF1-C2CD-0275-765625F92DD7}"/>
                  </a:ext>
                </a:extLst>
              </p:cNvPr>
              <p:cNvCxnSpPr>
                <a:cxnSpLocks/>
              </p:cNvCxnSpPr>
              <p:nvPr/>
            </p:nvCxnSpPr>
            <p:spPr>
              <a:xfrm flipH="1">
                <a:off x="1195784" y="1845514"/>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8B6CDDAA-35B5-D035-A068-A555F4C961AE}"/>
                  </a:ext>
                </a:extLst>
              </p:cNvPr>
              <p:cNvCxnSpPr>
                <a:cxnSpLocks/>
              </p:cNvCxnSpPr>
              <p:nvPr/>
            </p:nvCxnSpPr>
            <p:spPr>
              <a:xfrm flipH="1">
                <a:off x="1195784" y="2708366"/>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E8CDA7D8-5EF4-DCEA-A7F7-53FB8651C794}"/>
                  </a:ext>
                </a:extLst>
              </p:cNvPr>
              <p:cNvCxnSpPr>
                <a:cxnSpLocks/>
              </p:cNvCxnSpPr>
              <p:nvPr/>
            </p:nvCxnSpPr>
            <p:spPr>
              <a:xfrm flipH="1">
                <a:off x="1195784" y="3571218"/>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A77A4AB2-44A2-6DCA-32F5-3BDB15460FC1}"/>
                  </a:ext>
                </a:extLst>
              </p:cNvPr>
              <p:cNvCxnSpPr>
                <a:cxnSpLocks/>
              </p:cNvCxnSpPr>
              <p:nvPr/>
            </p:nvCxnSpPr>
            <p:spPr>
              <a:xfrm flipH="1">
                <a:off x="1195784" y="4434070"/>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9FD04E9D-EF73-0E03-BD16-A12D8D1CAA96}"/>
                  </a:ext>
                </a:extLst>
              </p:cNvPr>
              <p:cNvCxnSpPr>
                <a:cxnSpLocks/>
              </p:cNvCxnSpPr>
              <p:nvPr/>
            </p:nvCxnSpPr>
            <p:spPr>
              <a:xfrm flipH="1">
                <a:off x="1195784" y="5296920"/>
                <a:ext cx="10920016"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12293192-CA97-3B81-1490-AF5D44AF8E66}"/>
                  </a:ext>
                </a:extLst>
              </p:cNvPr>
              <p:cNvCxnSpPr>
                <a:cxnSpLocks/>
              </p:cNvCxnSpPr>
              <p:nvPr/>
            </p:nvCxnSpPr>
            <p:spPr>
              <a:xfrm rot="5400000" flipH="1">
                <a:off x="122713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0E91F1AD-6D8E-9EB6-8BD3-0EE2EC421B77}"/>
                  </a:ext>
                </a:extLst>
              </p:cNvPr>
              <p:cNvCxnSpPr>
                <a:cxnSpLocks/>
              </p:cNvCxnSpPr>
              <p:nvPr/>
            </p:nvCxnSpPr>
            <p:spPr>
              <a:xfrm rot="5400000" flipH="1">
                <a:off x="2704533"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1C9C23AA-5FD6-16B0-9EA9-C97B4F25F874}"/>
                  </a:ext>
                </a:extLst>
              </p:cNvPr>
              <p:cNvCxnSpPr>
                <a:cxnSpLocks/>
              </p:cNvCxnSpPr>
              <p:nvPr/>
            </p:nvCxnSpPr>
            <p:spPr>
              <a:xfrm rot="5400000" flipH="1">
                <a:off x="4181929"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1CB8EABD-60BE-9621-A3FC-A0877FE7077F}"/>
                  </a:ext>
                </a:extLst>
              </p:cNvPr>
              <p:cNvCxnSpPr>
                <a:cxnSpLocks/>
              </p:cNvCxnSpPr>
              <p:nvPr/>
            </p:nvCxnSpPr>
            <p:spPr>
              <a:xfrm rot="5400000" flipH="1">
                <a:off x="5659325"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4E0DD8D6-977B-6BE3-1465-16973F594F71}"/>
                  </a:ext>
                </a:extLst>
              </p:cNvPr>
              <p:cNvCxnSpPr>
                <a:cxnSpLocks/>
              </p:cNvCxnSpPr>
              <p:nvPr/>
            </p:nvCxnSpPr>
            <p:spPr>
              <a:xfrm rot="5400000" flipH="1">
                <a:off x="7136721"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A2588CFF-AEA2-CC5F-00C9-DFD026482683}"/>
                  </a:ext>
                </a:extLst>
              </p:cNvPr>
              <p:cNvCxnSpPr>
                <a:cxnSpLocks/>
              </p:cNvCxnSpPr>
              <p:nvPr/>
            </p:nvCxnSpPr>
            <p:spPr>
              <a:xfrm rot="5400000" flipH="1">
                <a:off x="861411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12384DF3-E9CC-2494-40BB-F19373079DA1}"/>
                  </a:ext>
                </a:extLst>
              </p:cNvPr>
              <p:cNvCxnSpPr>
                <a:cxnSpLocks/>
              </p:cNvCxnSpPr>
              <p:nvPr/>
            </p:nvCxnSpPr>
            <p:spPr>
              <a:xfrm rot="5400000" flipH="1">
                <a:off x="10091513"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822FBF02-EFFB-AE1B-5898-2785BE9E7954}"/>
                  </a:ext>
                </a:extLst>
              </p:cNvPr>
              <p:cNvCxnSpPr>
                <a:cxnSpLocks/>
              </p:cNvCxnSpPr>
              <p:nvPr/>
            </p:nvCxnSpPr>
            <p:spPr>
              <a:xfrm rot="5400000" flipH="1">
                <a:off x="1156890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6" name="TextBox 195">
              <a:extLst>
                <a:ext uri="{FF2B5EF4-FFF2-40B4-BE49-F238E27FC236}">
                  <a16:creationId xmlns:a16="http://schemas.microsoft.com/office/drawing/2014/main" id="{C5E7BD7D-5AB8-0B5B-C2C8-3828DF80ADA3}"/>
                </a:ext>
              </a:extLst>
            </p:cNvPr>
            <p:cNvSpPr txBox="1"/>
            <p:nvPr/>
          </p:nvSpPr>
          <p:spPr>
            <a:xfrm>
              <a:off x="803157" y="839636"/>
              <a:ext cx="342606"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1.0</a:t>
              </a:r>
            </a:p>
          </p:txBody>
        </p:sp>
        <p:sp>
          <p:nvSpPr>
            <p:cNvPr id="197" name="TextBox 196">
              <a:extLst>
                <a:ext uri="{FF2B5EF4-FFF2-40B4-BE49-F238E27FC236}">
                  <a16:creationId xmlns:a16="http://schemas.microsoft.com/office/drawing/2014/main" id="{2BC91428-5160-D8F5-4CC3-6F45E1AF5DCE}"/>
                </a:ext>
              </a:extLst>
            </p:cNvPr>
            <p:cNvSpPr txBox="1"/>
            <p:nvPr/>
          </p:nvSpPr>
          <p:spPr>
            <a:xfrm>
              <a:off x="806840" y="1698125"/>
              <a:ext cx="338922"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0.8</a:t>
              </a:r>
            </a:p>
          </p:txBody>
        </p:sp>
        <p:sp>
          <p:nvSpPr>
            <p:cNvPr id="198" name="TextBox 197">
              <a:extLst>
                <a:ext uri="{FF2B5EF4-FFF2-40B4-BE49-F238E27FC236}">
                  <a16:creationId xmlns:a16="http://schemas.microsoft.com/office/drawing/2014/main" id="{765ED8DF-19E2-9075-AC78-842E76789374}"/>
                </a:ext>
              </a:extLst>
            </p:cNvPr>
            <p:cNvSpPr txBox="1"/>
            <p:nvPr/>
          </p:nvSpPr>
          <p:spPr>
            <a:xfrm>
              <a:off x="814203" y="2563979"/>
              <a:ext cx="331558"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0.6</a:t>
              </a:r>
            </a:p>
          </p:txBody>
        </p:sp>
        <p:sp>
          <p:nvSpPr>
            <p:cNvPr id="199" name="TextBox 198">
              <a:extLst>
                <a:ext uri="{FF2B5EF4-FFF2-40B4-BE49-F238E27FC236}">
                  <a16:creationId xmlns:a16="http://schemas.microsoft.com/office/drawing/2014/main" id="{7D424B5A-0C29-4F96-A2CD-10D89278B021}"/>
                </a:ext>
              </a:extLst>
            </p:cNvPr>
            <p:cNvSpPr txBox="1"/>
            <p:nvPr/>
          </p:nvSpPr>
          <p:spPr>
            <a:xfrm>
              <a:off x="810521" y="3426149"/>
              <a:ext cx="335240"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0.4</a:t>
              </a:r>
            </a:p>
          </p:txBody>
        </p:sp>
        <p:sp>
          <p:nvSpPr>
            <p:cNvPr id="200" name="TextBox 199">
              <a:extLst>
                <a:ext uri="{FF2B5EF4-FFF2-40B4-BE49-F238E27FC236}">
                  <a16:creationId xmlns:a16="http://schemas.microsoft.com/office/drawing/2014/main" id="{CDB290C0-5BA6-3132-F43A-B369AEC35553}"/>
                </a:ext>
              </a:extLst>
            </p:cNvPr>
            <p:cNvSpPr txBox="1"/>
            <p:nvPr/>
          </p:nvSpPr>
          <p:spPr>
            <a:xfrm>
              <a:off x="773700" y="4288321"/>
              <a:ext cx="372061"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0.2</a:t>
              </a:r>
            </a:p>
          </p:txBody>
        </p:sp>
        <p:sp>
          <p:nvSpPr>
            <p:cNvPr id="201" name="TextBox 200">
              <a:extLst>
                <a:ext uri="{FF2B5EF4-FFF2-40B4-BE49-F238E27FC236}">
                  <a16:creationId xmlns:a16="http://schemas.microsoft.com/office/drawing/2014/main" id="{23C1A628-C781-5384-AABA-49DAF205B22E}"/>
                </a:ext>
              </a:extLst>
            </p:cNvPr>
            <p:cNvSpPr txBox="1"/>
            <p:nvPr/>
          </p:nvSpPr>
          <p:spPr>
            <a:xfrm>
              <a:off x="736879" y="5154174"/>
              <a:ext cx="408883"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0.0</a:t>
              </a:r>
            </a:p>
          </p:txBody>
        </p:sp>
        <p:sp>
          <p:nvSpPr>
            <p:cNvPr id="202" name="TextBox 201">
              <a:extLst>
                <a:ext uri="{FF2B5EF4-FFF2-40B4-BE49-F238E27FC236}">
                  <a16:creationId xmlns:a16="http://schemas.microsoft.com/office/drawing/2014/main" id="{DA802919-F543-EB3E-A997-3649066444B7}"/>
                </a:ext>
              </a:extLst>
            </p:cNvPr>
            <p:cNvSpPr txBox="1"/>
            <p:nvPr/>
          </p:nvSpPr>
          <p:spPr>
            <a:xfrm>
              <a:off x="1060905" y="5415118"/>
              <a:ext cx="338756"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0</a:t>
              </a:r>
            </a:p>
          </p:txBody>
        </p:sp>
        <p:sp>
          <p:nvSpPr>
            <p:cNvPr id="203" name="TextBox 202">
              <a:extLst>
                <a:ext uri="{FF2B5EF4-FFF2-40B4-BE49-F238E27FC236}">
                  <a16:creationId xmlns:a16="http://schemas.microsoft.com/office/drawing/2014/main" id="{444CA5B5-B83D-6DDE-04FF-52C6932847C1}"/>
                </a:ext>
              </a:extLst>
            </p:cNvPr>
            <p:cNvSpPr txBox="1"/>
            <p:nvPr/>
          </p:nvSpPr>
          <p:spPr>
            <a:xfrm>
              <a:off x="2545433" y="5415118"/>
              <a:ext cx="327083"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12</a:t>
              </a:r>
            </a:p>
          </p:txBody>
        </p:sp>
        <p:sp>
          <p:nvSpPr>
            <p:cNvPr id="204" name="TextBox 203">
              <a:extLst>
                <a:ext uri="{FF2B5EF4-FFF2-40B4-BE49-F238E27FC236}">
                  <a16:creationId xmlns:a16="http://schemas.microsoft.com/office/drawing/2014/main" id="{B820765F-CA72-F9D7-06BB-CA2353BA2A57}"/>
                </a:ext>
              </a:extLst>
            </p:cNvPr>
            <p:cNvSpPr txBox="1"/>
            <p:nvPr/>
          </p:nvSpPr>
          <p:spPr>
            <a:xfrm>
              <a:off x="3984523" y="5415119"/>
              <a:ext cx="403468"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24</a:t>
              </a:r>
            </a:p>
          </p:txBody>
        </p:sp>
        <p:sp>
          <p:nvSpPr>
            <p:cNvPr id="205" name="TextBox 204">
              <a:extLst>
                <a:ext uri="{FF2B5EF4-FFF2-40B4-BE49-F238E27FC236}">
                  <a16:creationId xmlns:a16="http://schemas.microsoft.com/office/drawing/2014/main" id="{29550ED9-3E62-14BB-B195-09E23A86838E}"/>
                </a:ext>
              </a:extLst>
            </p:cNvPr>
            <p:cNvSpPr txBox="1"/>
            <p:nvPr/>
          </p:nvSpPr>
          <p:spPr>
            <a:xfrm>
              <a:off x="5475787" y="5415119"/>
              <a:ext cx="375504"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36</a:t>
              </a:r>
            </a:p>
          </p:txBody>
        </p:sp>
        <p:sp>
          <p:nvSpPr>
            <p:cNvPr id="206" name="TextBox 205">
              <a:extLst>
                <a:ext uri="{FF2B5EF4-FFF2-40B4-BE49-F238E27FC236}">
                  <a16:creationId xmlns:a16="http://schemas.microsoft.com/office/drawing/2014/main" id="{E6BE1D9D-5B2B-2426-2A93-B1168FAD7356}"/>
                </a:ext>
              </a:extLst>
            </p:cNvPr>
            <p:cNvSpPr txBox="1"/>
            <p:nvPr/>
          </p:nvSpPr>
          <p:spPr>
            <a:xfrm>
              <a:off x="6948641" y="5415119"/>
              <a:ext cx="384362"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48</a:t>
              </a:r>
            </a:p>
          </p:txBody>
        </p:sp>
        <p:sp>
          <p:nvSpPr>
            <p:cNvPr id="207" name="TextBox 206">
              <a:extLst>
                <a:ext uri="{FF2B5EF4-FFF2-40B4-BE49-F238E27FC236}">
                  <a16:creationId xmlns:a16="http://schemas.microsoft.com/office/drawing/2014/main" id="{C945BB34-4C57-82A0-1931-56880D036939}"/>
                </a:ext>
              </a:extLst>
            </p:cNvPr>
            <p:cNvSpPr txBox="1"/>
            <p:nvPr/>
          </p:nvSpPr>
          <p:spPr>
            <a:xfrm>
              <a:off x="8380991" y="5415119"/>
              <a:ext cx="474223"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60</a:t>
              </a:r>
            </a:p>
          </p:txBody>
        </p:sp>
        <p:sp>
          <p:nvSpPr>
            <p:cNvPr id="208" name="TextBox 207">
              <a:extLst>
                <a:ext uri="{FF2B5EF4-FFF2-40B4-BE49-F238E27FC236}">
                  <a16:creationId xmlns:a16="http://schemas.microsoft.com/office/drawing/2014/main" id="{B83C75B1-AAD4-C71E-A5AC-FDE219602B3F}"/>
                </a:ext>
              </a:extLst>
            </p:cNvPr>
            <p:cNvSpPr txBox="1"/>
            <p:nvPr/>
          </p:nvSpPr>
          <p:spPr>
            <a:xfrm>
              <a:off x="9898031" y="5415119"/>
              <a:ext cx="394709"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72</a:t>
              </a:r>
            </a:p>
          </p:txBody>
        </p:sp>
        <p:sp>
          <p:nvSpPr>
            <p:cNvPr id="209" name="TextBox 208">
              <a:extLst>
                <a:ext uri="{FF2B5EF4-FFF2-40B4-BE49-F238E27FC236}">
                  <a16:creationId xmlns:a16="http://schemas.microsoft.com/office/drawing/2014/main" id="{6F43BDB1-3E3A-452A-604F-078BE024AA30}"/>
                </a:ext>
              </a:extLst>
            </p:cNvPr>
            <p:cNvSpPr txBox="1"/>
            <p:nvPr/>
          </p:nvSpPr>
          <p:spPr>
            <a:xfrm>
              <a:off x="11385613" y="5415119"/>
              <a:ext cx="374110"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84</a:t>
              </a:r>
            </a:p>
          </p:txBody>
        </p:sp>
      </p:grpSp>
      <p:graphicFrame>
        <p:nvGraphicFramePr>
          <p:cNvPr id="225" name="Table 224">
            <a:extLst>
              <a:ext uri="{FF2B5EF4-FFF2-40B4-BE49-F238E27FC236}">
                <a16:creationId xmlns:a16="http://schemas.microsoft.com/office/drawing/2014/main" id="{03385F53-A11F-6739-B3AA-31AA3BFCD086}"/>
              </a:ext>
            </a:extLst>
          </p:cNvPr>
          <p:cNvGraphicFramePr>
            <a:graphicFrameLocks noGrp="1"/>
          </p:cNvGraphicFramePr>
          <p:nvPr/>
        </p:nvGraphicFramePr>
        <p:xfrm>
          <a:off x="185883" y="5636027"/>
          <a:ext cx="10608731" cy="609600"/>
        </p:xfrm>
        <a:graphic>
          <a:graphicData uri="http://schemas.openxmlformats.org/drawingml/2006/table">
            <a:tbl>
              <a:tblPr firstRow="1" bandRow="1">
                <a:tableStyleId>{2D5ABB26-0587-4C30-8999-92F81FD0307C}</a:tableStyleId>
              </a:tblPr>
              <a:tblGrid>
                <a:gridCol w="1219199">
                  <a:extLst>
                    <a:ext uri="{9D8B030D-6E8A-4147-A177-3AD203B41FA5}">
                      <a16:colId xmlns:a16="http://schemas.microsoft.com/office/drawing/2014/main" val="2237008587"/>
                    </a:ext>
                  </a:extLst>
                </a:gridCol>
                <a:gridCol w="622300">
                  <a:extLst>
                    <a:ext uri="{9D8B030D-6E8A-4147-A177-3AD203B41FA5}">
                      <a16:colId xmlns:a16="http://schemas.microsoft.com/office/drawing/2014/main" val="3449162347"/>
                    </a:ext>
                  </a:extLst>
                </a:gridCol>
                <a:gridCol w="791633">
                  <a:extLst>
                    <a:ext uri="{9D8B030D-6E8A-4147-A177-3AD203B41FA5}">
                      <a16:colId xmlns:a16="http://schemas.microsoft.com/office/drawing/2014/main" val="2197797596"/>
                    </a:ext>
                  </a:extLst>
                </a:gridCol>
                <a:gridCol w="406400">
                  <a:extLst>
                    <a:ext uri="{9D8B030D-6E8A-4147-A177-3AD203B41FA5}">
                      <a16:colId xmlns:a16="http://schemas.microsoft.com/office/drawing/2014/main" val="2013721532"/>
                    </a:ext>
                  </a:extLst>
                </a:gridCol>
                <a:gridCol w="821267">
                  <a:extLst>
                    <a:ext uri="{9D8B030D-6E8A-4147-A177-3AD203B41FA5}">
                      <a16:colId xmlns:a16="http://schemas.microsoft.com/office/drawing/2014/main" val="2915911942"/>
                    </a:ext>
                  </a:extLst>
                </a:gridCol>
                <a:gridCol w="491067">
                  <a:extLst>
                    <a:ext uri="{9D8B030D-6E8A-4147-A177-3AD203B41FA5}">
                      <a16:colId xmlns:a16="http://schemas.microsoft.com/office/drawing/2014/main" val="3173782752"/>
                    </a:ext>
                  </a:extLst>
                </a:gridCol>
                <a:gridCol w="791633">
                  <a:extLst>
                    <a:ext uri="{9D8B030D-6E8A-4147-A177-3AD203B41FA5}">
                      <a16:colId xmlns:a16="http://schemas.microsoft.com/office/drawing/2014/main" val="1674727818"/>
                    </a:ext>
                  </a:extLst>
                </a:gridCol>
                <a:gridCol w="428308">
                  <a:extLst>
                    <a:ext uri="{9D8B030D-6E8A-4147-A177-3AD203B41FA5}">
                      <a16:colId xmlns:a16="http://schemas.microsoft.com/office/drawing/2014/main" val="1091900371"/>
                    </a:ext>
                  </a:extLst>
                </a:gridCol>
                <a:gridCol w="871325">
                  <a:extLst>
                    <a:ext uri="{9D8B030D-6E8A-4147-A177-3AD203B41FA5}">
                      <a16:colId xmlns:a16="http://schemas.microsoft.com/office/drawing/2014/main" val="2204231697"/>
                    </a:ext>
                  </a:extLst>
                </a:gridCol>
                <a:gridCol w="381000">
                  <a:extLst>
                    <a:ext uri="{9D8B030D-6E8A-4147-A177-3AD203B41FA5}">
                      <a16:colId xmlns:a16="http://schemas.microsoft.com/office/drawing/2014/main" val="1053740512"/>
                    </a:ext>
                  </a:extLst>
                </a:gridCol>
                <a:gridCol w="905933">
                  <a:extLst>
                    <a:ext uri="{9D8B030D-6E8A-4147-A177-3AD203B41FA5}">
                      <a16:colId xmlns:a16="http://schemas.microsoft.com/office/drawing/2014/main" val="710029083"/>
                    </a:ext>
                  </a:extLst>
                </a:gridCol>
                <a:gridCol w="355600">
                  <a:extLst>
                    <a:ext uri="{9D8B030D-6E8A-4147-A177-3AD203B41FA5}">
                      <a16:colId xmlns:a16="http://schemas.microsoft.com/office/drawing/2014/main" val="2328766080"/>
                    </a:ext>
                  </a:extLst>
                </a:gridCol>
                <a:gridCol w="918633">
                  <a:extLst>
                    <a:ext uri="{9D8B030D-6E8A-4147-A177-3AD203B41FA5}">
                      <a16:colId xmlns:a16="http://schemas.microsoft.com/office/drawing/2014/main" val="4081855135"/>
                    </a:ext>
                  </a:extLst>
                </a:gridCol>
                <a:gridCol w="355600">
                  <a:extLst>
                    <a:ext uri="{9D8B030D-6E8A-4147-A177-3AD203B41FA5}">
                      <a16:colId xmlns:a16="http://schemas.microsoft.com/office/drawing/2014/main" val="850429849"/>
                    </a:ext>
                  </a:extLst>
                </a:gridCol>
                <a:gridCol w="944033">
                  <a:extLst>
                    <a:ext uri="{9D8B030D-6E8A-4147-A177-3AD203B41FA5}">
                      <a16:colId xmlns:a16="http://schemas.microsoft.com/office/drawing/2014/main" val="11147337"/>
                    </a:ext>
                  </a:extLst>
                </a:gridCol>
                <a:gridCol w="304800">
                  <a:extLst>
                    <a:ext uri="{9D8B030D-6E8A-4147-A177-3AD203B41FA5}">
                      <a16:colId xmlns:a16="http://schemas.microsoft.com/office/drawing/2014/main" val="3788103557"/>
                    </a:ext>
                  </a:extLst>
                </a:gridCol>
              </a:tblGrid>
              <a:tr h="203200">
                <a:tc>
                  <a:txBody>
                    <a:bodyPr/>
                    <a:lstStyle/>
                    <a:p>
                      <a:pPr algn="r"/>
                      <a:r>
                        <a:rPr lang="en-GB" sz="1300" b="1" dirty="0">
                          <a:latin typeface="Arial" panose="020B0604020202020204" pitchFamily="34" charset="0"/>
                          <a:cs typeface="Arial" panose="020B0604020202020204" pitchFamily="34" charset="0"/>
                        </a:rPr>
                        <a:t>At risk</a:t>
                      </a: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223738385"/>
                  </a:ext>
                </a:extLst>
              </a:tr>
              <a:tr h="203200">
                <a:tc>
                  <a:txBody>
                    <a:bodyPr/>
                    <a:lstStyle/>
                    <a:p>
                      <a:pPr algn="r"/>
                      <a:r>
                        <a:rPr lang="en-GB" sz="1300" b="1" dirty="0">
                          <a:solidFill>
                            <a:schemeClr val="tx2">
                              <a:lumMod val="75000"/>
                              <a:lumOff val="25000"/>
                            </a:schemeClr>
                          </a:solidFill>
                          <a:latin typeface="Arial" panose="020B0604020202020204" pitchFamily="34" charset="0"/>
                          <a:cs typeface="Arial" panose="020B0604020202020204" pitchFamily="34" charset="0"/>
                        </a:rPr>
                        <a:t>RVd-alone</a:t>
                      </a: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209</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152</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121</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104</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80</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59</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43</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30</a:t>
                      </a:r>
                    </a:p>
                  </a:txBody>
                  <a:tcPr marL="0" marR="0" marT="0" marB="0"/>
                </a:tc>
                <a:extLst>
                  <a:ext uri="{0D108BD9-81ED-4DB2-BD59-A6C34878D82A}">
                    <a16:rowId xmlns:a16="http://schemas.microsoft.com/office/drawing/2014/main" val="1578972646"/>
                  </a:ext>
                </a:extLst>
              </a:tr>
              <a:tr h="203200">
                <a:tc>
                  <a:txBody>
                    <a:bodyPr/>
                    <a:lstStyle/>
                    <a:p>
                      <a:pPr algn="r"/>
                      <a:r>
                        <a:rPr lang="en-GB" sz="1300" b="1" dirty="0" err="1">
                          <a:solidFill>
                            <a:srgbClr val="C00000"/>
                          </a:solidFill>
                          <a:latin typeface="Arial" panose="020B0604020202020204" pitchFamily="34" charset="0"/>
                          <a:cs typeface="Arial" panose="020B0604020202020204" pitchFamily="34" charset="0"/>
                        </a:rPr>
                        <a:t>RVd+ASCT</a:t>
                      </a: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225</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179</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150</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127</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108</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80</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56</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31</a:t>
                      </a:r>
                    </a:p>
                  </a:txBody>
                  <a:tcPr marL="0" marR="0" marT="0" marB="0"/>
                </a:tc>
                <a:extLst>
                  <a:ext uri="{0D108BD9-81ED-4DB2-BD59-A6C34878D82A}">
                    <a16:rowId xmlns:a16="http://schemas.microsoft.com/office/drawing/2014/main" val="3808724126"/>
                  </a:ext>
                </a:extLst>
              </a:tr>
            </a:tbl>
          </a:graphicData>
        </a:graphic>
      </p:graphicFrame>
      <p:sp>
        <p:nvSpPr>
          <p:cNvPr id="226" name="TextBox 225">
            <a:extLst>
              <a:ext uri="{FF2B5EF4-FFF2-40B4-BE49-F238E27FC236}">
                <a16:creationId xmlns:a16="http://schemas.microsoft.com/office/drawing/2014/main" id="{D0C79469-1ED8-2704-45C8-A539EAB2E5E2}"/>
              </a:ext>
            </a:extLst>
          </p:cNvPr>
          <p:cNvSpPr txBox="1"/>
          <p:nvPr/>
        </p:nvSpPr>
        <p:spPr>
          <a:xfrm rot="16200000">
            <a:off x="42139" y="3305891"/>
            <a:ext cx="2193643" cy="246221"/>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Probability of PFS</a:t>
            </a:r>
          </a:p>
        </p:txBody>
      </p:sp>
      <p:graphicFrame>
        <p:nvGraphicFramePr>
          <p:cNvPr id="227" name="Table 226">
            <a:extLst>
              <a:ext uri="{FF2B5EF4-FFF2-40B4-BE49-F238E27FC236}">
                <a16:creationId xmlns:a16="http://schemas.microsoft.com/office/drawing/2014/main" id="{4D830BD2-1D60-06F2-8FD3-E42AC4F24CB9}"/>
              </a:ext>
            </a:extLst>
          </p:cNvPr>
          <p:cNvGraphicFramePr>
            <a:graphicFrameLocks noGrp="1"/>
          </p:cNvGraphicFramePr>
          <p:nvPr/>
        </p:nvGraphicFramePr>
        <p:xfrm>
          <a:off x="5799667" y="1492931"/>
          <a:ext cx="5376485" cy="1605875"/>
        </p:xfrm>
        <a:graphic>
          <a:graphicData uri="http://schemas.openxmlformats.org/drawingml/2006/table">
            <a:tbl>
              <a:tblPr firstRow="1" bandRow="1">
                <a:tableStyleId>{2D5ABB26-0587-4C30-8999-92F81FD0307C}</a:tableStyleId>
              </a:tblPr>
              <a:tblGrid>
                <a:gridCol w="1337733">
                  <a:extLst>
                    <a:ext uri="{9D8B030D-6E8A-4147-A177-3AD203B41FA5}">
                      <a16:colId xmlns:a16="http://schemas.microsoft.com/office/drawing/2014/main" val="2237008587"/>
                    </a:ext>
                  </a:extLst>
                </a:gridCol>
                <a:gridCol w="1075267">
                  <a:extLst>
                    <a:ext uri="{9D8B030D-6E8A-4147-A177-3AD203B41FA5}">
                      <a16:colId xmlns:a16="http://schemas.microsoft.com/office/drawing/2014/main" val="3449162347"/>
                    </a:ext>
                  </a:extLst>
                </a:gridCol>
                <a:gridCol w="1566333">
                  <a:extLst>
                    <a:ext uri="{9D8B030D-6E8A-4147-A177-3AD203B41FA5}">
                      <a16:colId xmlns:a16="http://schemas.microsoft.com/office/drawing/2014/main" val="2197797596"/>
                    </a:ext>
                  </a:extLst>
                </a:gridCol>
                <a:gridCol w="1397152">
                  <a:extLst>
                    <a:ext uri="{9D8B030D-6E8A-4147-A177-3AD203B41FA5}">
                      <a16:colId xmlns:a16="http://schemas.microsoft.com/office/drawing/2014/main" val="2013721532"/>
                    </a:ext>
                  </a:extLst>
                </a:gridCol>
              </a:tblGrid>
              <a:tr h="539089">
                <a:tc>
                  <a:txBody>
                    <a:bodyPr/>
                    <a:lstStyle/>
                    <a:p>
                      <a:pPr algn="r"/>
                      <a:endParaRPr lang="en-GB" sz="1300" b="1" dirty="0">
                        <a:latin typeface="Arial" panose="020B0604020202020204" pitchFamily="34" charset="0"/>
                        <a:cs typeface="Arial" panose="020B0604020202020204" pitchFamily="34" charset="0"/>
                      </a:endParaRPr>
                    </a:p>
                  </a:txBody>
                  <a:tcPr marL="48000" marR="48000" marT="0" marB="0">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Events /</a:t>
                      </a:r>
                      <a:br>
                        <a:rPr lang="en-GB" sz="1300" b="1" dirty="0">
                          <a:latin typeface="Arial" panose="020B0604020202020204" pitchFamily="34" charset="0"/>
                          <a:cs typeface="Arial" panose="020B0604020202020204" pitchFamily="34" charset="0"/>
                        </a:rPr>
                      </a:br>
                      <a:r>
                        <a:rPr lang="en-GB" sz="1300" b="1" dirty="0">
                          <a:latin typeface="Arial" panose="020B0604020202020204" pitchFamily="34" charset="0"/>
                          <a:cs typeface="Arial" panose="020B0604020202020204" pitchFamily="34" charset="0"/>
                        </a:rPr>
                        <a:t>Patients</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Median PFS, months (95% CI)</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a:r>
                        <a:rPr lang="en-GB" sz="1300" b="1" dirty="0">
                          <a:latin typeface="Arial" panose="020B0604020202020204" pitchFamily="34" charset="0"/>
                          <a:cs typeface="Arial" panose="020B0604020202020204" pitchFamily="34" charset="0"/>
                        </a:rPr>
                        <a:t>5-year PFS,</a:t>
                      </a:r>
                      <a:br>
                        <a:rPr lang="en-GB" sz="1300" b="1" dirty="0">
                          <a:latin typeface="Arial" panose="020B0604020202020204" pitchFamily="34" charset="0"/>
                          <a:cs typeface="Arial" panose="020B0604020202020204" pitchFamily="34" charset="0"/>
                        </a:rPr>
                      </a:br>
                      <a:r>
                        <a:rPr lang="en-GB" sz="1300" b="1" dirty="0">
                          <a:latin typeface="Arial" panose="020B0604020202020204" pitchFamily="34" charset="0"/>
                          <a:cs typeface="Arial" panose="020B0604020202020204" pitchFamily="34" charset="0"/>
                        </a:rPr>
                        <a:t>% (95% CI)</a:t>
                      </a:r>
                    </a:p>
                  </a:txBody>
                  <a:tcPr marL="48000" marR="48000" marT="0" marB="0">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738385"/>
                  </a:ext>
                </a:extLst>
              </a:tr>
              <a:tr h="228593">
                <a:tc>
                  <a:txBody>
                    <a:bodyPr/>
                    <a:lstStyle/>
                    <a:p>
                      <a:pPr algn="r"/>
                      <a:r>
                        <a:rPr lang="en-GB" sz="1300" b="1" dirty="0">
                          <a:solidFill>
                            <a:schemeClr val="tx2">
                              <a:lumMod val="75000"/>
                              <a:lumOff val="25000"/>
                            </a:schemeClr>
                          </a:solidFill>
                          <a:latin typeface="Arial" panose="020B0604020202020204" pitchFamily="34" charset="0"/>
                          <a:cs typeface="Arial" panose="020B0604020202020204" pitchFamily="34" charset="0"/>
                        </a:rPr>
                        <a:t>RVd-alone</a:t>
                      </a: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120 / 209</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46.7 (38.1–53.3)</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38.8 (31.5–45.9)</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972646"/>
                  </a:ext>
                </a:extLst>
              </a:tr>
              <a:tr h="228593">
                <a:tc>
                  <a:txBody>
                    <a:bodyPr/>
                    <a:lstStyle/>
                    <a:p>
                      <a:pPr algn="r"/>
                      <a:r>
                        <a:rPr lang="en-GB" sz="1300" b="1" dirty="0" err="1">
                          <a:solidFill>
                            <a:srgbClr val="C00000"/>
                          </a:solidFill>
                          <a:latin typeface="Arial" panose="020B0604020202020204" pitchFamily="34" charset="0"/>
                          <a:cs typeface="Arial" panose="020B0604020202020204" pitchFamily="34" charset="0"/>
                        </a:rPr>
                        <a:t>RVd+ASCT</a:t>
                      </a:r>
                      <a:endParaRPr lang="en-GB" sz="1300" b="1" dirty="0">
                        <a:solidFill>
                          <a:srgbClr val="C00000"/>
                        </a:solidFill>
                        <a:latin typeface="Arial" panose="020B0604020202020204" pitchFamily="34" charset="0"/>
                        <a:cs typeface="Arial" panose="020B0604020202020204" pitchFamily="34" charset="0"/>
                      </a:endParaRP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85 / 225</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67.5 (59.8–NE)</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57.6 (49.7–64.8)</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724126"/>
                  </a:ext>
                </a:extLst>
              </a:tr>
              <a:tr h="609600">
                <a:tc gridSpan="2">
                  <a:txBody>
                    <a:bodyPr/>
                    <a:lstStyle/>
                    <a:p>
                      <a:pPr algn="r"/>
                      <a:r>
                        <a:rPr lang="en-GB" sz="1300" b="1" dirty="0">
                          <a:solidFill>
                            <a:schemeClr val="tx1"/>
                          </a:solidFill>
                          <a:latin typeface="Arial" panose="020B0604020202020204" pitchFamily="34" charset="0"/>
                          <a:cs typeface="Arial" panose="020B0604020202020204" pitchFamily="34" charset="0"/>
                        </a:rPr>
                        <a:t>HR (95% CI)</a:t>
                      </a: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hMerge="1">
                  <a:txBody>
                    <a:bodyPr/>
                    <a:lstStyle/>
                    <a:p>
                      <a:pPr algn="ctr"/>
                      <a:endParaRPr lang="en-GB" sz="1000" b="1" dirty="0">
                        <a:solidFill>
                          <a:srgbClr val="C00000"/>
                        </a:solidFill>
                        <a:latin typeface="Arial" panose="020B0604020202020204" pitchFamily="34" charset="0"/>
                        <a:cs typeface="Arial" panose="020B0604020202020204" pitchFamily="34" charset="0"/>
                      </a:endParaRPr>
                    </a:p>
                  </a:txBody>
                  <a:tcPr marL="0" marR="0" marT="0" marB="0"/>
                </a:tc>
                <a:tc gridSpan="2">
                  <a:txBody>
                    <a:bodyPr/>
                    <a:lstStyle/>
                    <a:p>
                      <a:pPr algn="ctr"/>
                      <a:r>
                        <a:rPr lang="en-GB" sz="1300" b="1" dirty="0">
                          <a:solidFill>
                            <a:schemeClr val="tx1"/>
                          </a:solidFill>
                          <a:latin typeface="Arial" panose="020B0604020202020204" pitchFamily="34" charset="0"/>
                          <a:cs typeface="Arial" panose="020B0604020202020204" pitchFamily="34" charset="0"/>
                        </a:rPr>
                        <a:t>1.76 (1.33–2.34)</a:t>
                      </a:r>
                      <a:br>
                        <a:rPr lang="en-GB" sz="1300" b="1" dirty="0">
                          <a:solidFill>
                            <a:schemeClr val="tx1"/>
                          </a:solidFill>
                          <a:latin typeface="Arial" panose="020B0604020202020204" pitchFamily="34" charset="0"/>
                          <a:cs typeface="Arial" panose="020B0604020202020204" pitchFamily="34" charset="0"/>
                        </a:rPr>
                      </a:br>
                      <a:r>
                        <a:rPr lang="en-GB" sz="1300" b="1" dirty="0">
                          <a:solidFill>
                            <a:schemeClr val="tx1"/>
                          </a:solidFill>
                          <a:latin typeface="Arial" panose="020B0604020202020204" pitchFamily="34" charset="0"/>
                          <a:cs typeface="Arial" panose="020B0604020202020204" pitchFamily="34" charset="0"/>
                        </a:rPr>
                        <a:t>Interaction p-value for Duffy status, p=0.005 </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36000" marR="36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73238038"/>
                  </a:ext>
                </a:extLst>
              </a:tr>
            </a:tbl>
          </a:graphicData>
        </a:graphic>
      </p:graphicFrame>
      <p:grpSp>
        <p:nvGrpSpPr>
          <p:cNvPr id="3" name="Group 2">
            <a:extLst>
              <a:ext uri="{FF2B5EF4-FFF2-40B4-BE49-F238E27FC236}">
                <a16:creationId xmlns:a16="http://schemas.microsoft.com/office/drawing/2014/main" id="{B63F6B39-7B15-101E-8F74-078CD01C0C66}"/>
              </a:ext>
            </a:extLst>
          </p:cNvPr>
          <p:cNvGrpSpPr>
            <a:grpSpLocks noChangeAspect="1"/>
          </p:cNvGrpSpPr>
          <p:nvPr/>
        </p:nvGrpSpPr>
        <p:grpSpPr>
          <a:xfrm>
            <a:off x="1663505" y="1641270"/>
            <a:ext cx="9408000" cy="2018295"/>
            <a:chOff x="1198270" y="933450"/>
            <a:chExt cx="10885780" cy="2335322"/>
          </a:xfrm>
        </p:grpSpPr>
        <p:sp>
          <p:nvSpPr>
            <p:cNvPr id="4" name="Cross 3">
              <a:extLst>
                <a:ext uri="{FF2B5EF4-FFF2-40B4-BE49-F238E27FC236}">
                  <a16:creationId xmlns:a16="http://schemas.microsoft.com/office/drawing/2014/main" id="{1E3D5254-C66D-8768-3AF4-0E5D4F90A4E6}"/>
                </a:ext>
              </a:extLst>
            </p:cNvPr>
            <p:cNvSpPr/>
            <p:nvPr/>
          </p:nvSpPr>
          <p:spPr>
            <a:xfrm>
              <a:off x="1198270" y="93662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5" name="Cross 4">
              <a:extLst>
                <a:ext uri="{FF2B5EF4-FFF2-40B4-BE49-F238E27FC236}">
                  <a16:creationId xmlns:a16="http://schemas.microsoft.com/office/drawing/2014/main" id="{956AAE04-BE5C-8573-3D90-8747738C7CBA}"/>
                </a:ext>
              </a:extLst>
            </p:cNvPr>
            <p:cNvSpPr/>
            <p:nvPr/>
          </p:nvSpPr>
          <p:spPr>
            <a:xfrm>
              <a:off x="1259888" y="93662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6" name="Cross 5">
              <a:extLst>
                <a:ext uri="{FF2B5EF4-FFF2-40B4-BE49-F238E27FC236}">
                  <a16:creationId xmlns:a16="http://schemas.microsoft.com/office/drawing/2014/main" id="{2CE51DC9-88AC-0B6D-79C8-FE9A3B8BCC7F}"/>
                </a:ext>
              </a:extLst>
            </p:cNvPr>
            <p:cNvSpPr/>
            <p:nvPr/>
          </p:nvSpPr>
          <p:spPr>
            <a:xfrm>
              <a:off x="1307264" y="93662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7" name="Cross 6">
              <a:extLst>
                <a:ext uri="{FF2B5EF4-FFF2-40B4-BE49-F238E27FC236}">
                  <a16:creationId xmlns:a16="http://schemas.microsoft.com/office/drawing/2014/main" id="{EEA210EA-9DA2-7800-29C2-9B811D038954}"/>
                </a:ext>
              </a:extLst>
            </p:cNvPr>
            <p:cNvSpPr/>
            <p:nvPr/>
          </p:nvSpPr>
          <p:spPr>
            <a:xfrm>
              <a:off x="1398503" y="933450"/>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28" name="Cross 227">
              <a:extLst>
                <a:ext uri="{FF2B5EF4-FFF2-40B4-BE49-F238E27FC236}">
                  <a16:creationId xmlns:a16="http://schemas.microsoft.com/office/drawing/2014/main" id="{3E933416-1878-9DCF-681C-68B54F8A24B7}"/>
                </a:ext>
              </a:extLst>
            </p:cNvPr>
            <p:cNvSpPr/>
            <p:nvPr/>
          </p:nvSpPr>
          <p:spPr>
            <a:xfrm>
              <a:off x="1349584" y="93662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29" name="Cross 228">
              <a:extLst>
                <a:ext uri="{FF2B5EF4-FFF2-40B4-BE49-F238E27FC236}">
                  <a16:creationId xmlns:a16="http://schemas.microsoft.com/office/drawing/2014/main" id="{E172EAE8-7E3B-EB8E-4024-556C131C0B56}"/>
                </a:ext>
              </a:extLst>
            </p:cNvPr>
            <p:cNvSpPr/>
            <p:nvPr/>
          </p:nvSpPr>
          <p:spPr>
            <a:xfrm>
              <a:off x="1362128" y="93662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0" name="Cross 229">
              <a:extLst>
                <a:ext uri="{FF2B5EF4-FFF2-40B4-BE49-F238E27FC236}">
                  <a16:creationId xmlns:a16="http://schemas.microsoft.com/office/drawing/2014/main" id="{E9D85671-0EB6-7416-304A-3759CDF57727}"/>
                </a:ext>
              </a:extLst>
            </p:cNvPr>
            <p:cNvSpPr/>
            <p:nvPr/>
          </p:nvSpPr>
          <p:spPr>
            <a:xfrm>
              <a:off x="1416258" y="933450"/>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1" name="Cross 230">
              <a:extLst>
                <a:ext uri="{FF2B5EF4-FFF2-40B4-BE49-F238E27FC236}">
                  <a16:creationId xmlns:a16="http://schemas.microsoft.com/office/drawing/2014/main" id="{778D3AA7-B51A-767A-5737-256B638375A7}"/>
                </a:ext>
              </a:extLst>
            </p:cNvPr>
            <p:cNvSpPr/>
            <p:nvPr/>
          </p:nvSpPr>
          <p:spPr>
            <a:xfrm>
              <a:off x="1434432" y="93662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2" name="Cross 231">
              <a:extLst>
                <a:ext uri="{FF2B5EF4-FFF2-40B4-BE49-F238E27FC236}">
                  <a16:creationId xmlns:a16="http://schemas.microsoft.com/office/drawing/2014/main" id="{9AD92A34-8A10-E8F0-09E1-ACB37C4A0084}"/>
                </a:ext>
              </a:extLst>
            </p:cNvPr>
            <p:cNvSpPr/>
            <p:nvPr/>
          </p:nvSpPr>
          <p:spPr>
            <a:xfrm>
              <a:off x="1564701" y="1027509"/>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3" name="Cross 232">
              <a:extLst>
                <a:ext uri="{FF2B5EF4-FFF2-40B4-BE49-F238E27FC236}">
                  <a16:creationId xmlns:a16="http://schemas.microsoft.com/office/drawing/2014/main" id="{1B304F05-36AC-AFAF-DA35-593D63F9A5D5}"/>
                </a:ext>
              </a:extLst>
            </p:cNvPr>
            <p:cNvSpPr/>
            <p:nvPr/>
          </p:nvSpPr>
          <p:spPr>
            <a:xfrm>
              <a:off x="5225758" y="1797844"/>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4" name="Cross 233">
              <a:extLst>
                <a:ext uri="{FF2B5EF4-FFF2-40B4-BE49-F238E27FC236}">
                  <a16:creationId xmlns:a16="http://schemas.microsoft.com/office/drawing/2014/main" id="{AE492311-1EF1-5AE2-B130-559B9ED85ADE}"/>
                </a:ext>
              </a:extLst>
            </p:cNvPr>
            <p:cNvSpPr/>
            <p:nvPr/>
          </p:nvSpPr>
          <p:spPr>
            <a:xfrm>
              <a:off x="5262523" y="1797844"/>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5" name="Cross 234">
              <a:extLst>
                <a:ext uri="{FF2B5EF4-FFF2-40B4-BE49-F238E27FC236}">
                  <a16:creationId xmlns:a16="http://schemas.microsoft.com/office/drawing/2014/main" id="{C63A7BCB-5683-B3DA-4083-83CAFF63CA6F}"/>
                </a:ext>
              </a:extLst>
            </p:cNvPr>
            <p:cNvSpPr/>
            <p:nvPr/>
          </p:nvSpPr>
          <p:spPr>
            <a:xfrm>
              <a:off x="5566276" y="194627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6" name="Cross 235">
              <a:extLst>
                <a:ext uri="{FF2B5EF4-FFF2-40B4-BE49-F238E27FC236}">
                  <a16:creationId xmlns:a16="http://schemas.microsoft.com/office/drawing/2014/main" id="{E35F2BA5-0629-BB30-5229-5B98FFA30752}"/>
                </a:ext>
              </a:extLst>
            </p:cNvPr>
            <p:cNvSpPr/>
            <p:nvPr/>
          </p:nvSpPr>
          <p:spPr>
            <a:xfrm>
              <a:off x="5886954" y="199945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7" name="Cross 236">
              <a:extLst>
                <a:ext uri="{FF2B5EF4-FFF2-40B4-BE49-F238E27FC236}">
                  <a16:creationId xmlns:a16="http://schemas.microsoft.com/office/drawing/2014/main" id="{17C4F40A-FCDF-712A-CC16-A0B075B7AB45}"/>
                </a:ext>
              </a:extLst>
            </p:cNvPr>
            <p:cNvSpPr/>
            <p:nvPr/>
          </p:nvSpPr>
          <p:spPr>
            <a:xfrm>
              <a:off x="7354594" y="2417760"/>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8" name="Cross 237">
              <a:extLst>
                <a:ext uri="{FF2B5EF4-FFF2-40B4-BE49-F238E27FC236}">
                  <a16:creationId xmlns:a16="http://schemas.microsoft.com/office/drawing/2014/main" id="{228EA6DA-7017-A43C-BA10-FADEE170A486}"/>
                </a:ext>
              </a:extLst>
            </p:cNvPr>
            <p:cNvSpPr/>
            <p:nvPr/>
          </p:nvSpPr>
          <p:spPr>
            <a:xfrm>
              <a:off x="7520288" y="242331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9" name="Cross 238">
              <a:extLst>
                <a:ext uri="{FF2B5EF4-FFF2-40B4-BE49-F238E27FC236}">
                  <a16:creationId xmlns:a16="http://schemas.microsoft.com/office/drawing/2014/main" id="{4B920905-124C-9440-B833-5D1BB178EBF2}"/>
                </a:ext>
              </a:extLst>
            </p:cNvPr>
            <p:cNvSpPr/>
            <p:nvPr/>
          </p:nvSpPr>
          <p:spPr>
            <a:xfrm>
              <a:off x="7540333" y="2417760"/>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0" name="Cross 239">
              <a:extLst>
                <a:ext uri="{FF2B5EF4-FFF2-40B4-BE49-F238E27FC236}">
                  <a16:creationId xmlns:a16="http://schemas.microsoft.com/office/drawing/2014/main" id="{BB83F90D-11E7-F288-9189-513052755007}"/>
                </a:ext>
              </a:extLst>
            </p:cNvPr>
            <p:cNvSpPr/>
            <p:nvPr/>
          </p:nvSpPr>
          <p:spPr>
            <a:xfrm>
              <a:off x="7573720" y="2451094"/>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1" name="Cross 240">
              <a:extLst>
                <a:ext uri="{FF2B5EF4-FFF2-40B4-BE49-F238E27FC236}">
                  <a16:creationId xmlns:a16="http://schemas.microsoft.com/office/drawing/2014/main" id="{D3073C90-B499-E57B-FAC0-88B41941E2E3}"/>
                </a:ext>
              </a:extLst>
            </p:cNvPr>
            <p:cNvSpPr/>
            <p:nvPr/>
          </p:nvSpPr>
          <p:spPr>
            <a:xfrm>
              <a:off x="7699135" y="2481253"/>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2" name="Cross 241">
              <a:extLst>
                <a:ext uri="{FF2B5EF4-FFF2-40B4-BE49-F238E27FC236}">
                  <a16:creationId xmlns:a16="http://schemas.microsoft.com/office/drawing/2014/main" id="{14A3F06C-D71D-7245-56ED-7DAB2605DA43}"/>
                </a:ext>
              </a:extLst>
            </p:cNvPr>
            <p:cNvSpPr/>
            <p:nvPr/>
          </p:nvSpPr>
          <p:spPr>
            <a:xfrm>
              <a:off x="1470036" y="99298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3" name="Cross 242">
              <a:extLst>
                <a:ext uri="{FF2B5EF4-FFF2-40B4-BE49-F238E27FC236}">
                  <a16:creationId xmlns:a16="http://schemas.microsoft.com/office/drawing/2014/main" id="{D6783B90-19CB-788F-446F-9317CAE23F5C}"/>
                </a:ext>
              </a:extLst>
            </p:cNvPr>
            <p:cNvSpPr/>
            <p:nvPr/>
          </p:nvSpPr>
          <p:spPr>
            <a:xfrm>
              <a:off x="1518958" y="101877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4" name="Cross 243">
              <a:extLst>
                <a:ext uri="{FF2B5EF4-FFF2-40B4-BE49-F238E27FC236}">
                  <a16:creationId xmlns:a16="http://schemas.microsoft.com/office/drawing/2014/main" id="{6C900B1A-B148-8BC8-10A0-072495D0E436}"/>
                </a:ext>
              </a:extLst>
            </p:cNvPr>
            <p:cNvSpPr/>
            <p:nvPr/>
          </p:nvSpPr>
          <p:spPr>
            <a:xfrm>
              <a:off x="9962843"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5" name="Cross 244">
              <a:extLst>
                <a:ext uri="{FF2B5EF4-FFF2-40B4-BE49-F238E27FC236}">
                  <a16:creationId xmlns:a16="http://schemas.microsoft.com/office/drawing/2014/main" id="{60E85745-B87E-AF6E-7568-47C2C459A96C}"/>
                </a:ext>
              </a:extLst>
            </p:cNvPr>
            <p:cNvSpPr/>
            <p:nvPr/>
          </p:nvSpPr>
          <p:spPr>
            <a:xfrm>
              <a:off x="9870775"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6" name="Cross 245">
              <a:extLst>
                <a:ext uri="{FF2B5EF4-FFF2-40B4-BE49-F238E27FC236}">
                  <a16:creationId xmlns:a16="http://schemas.microsoft.com/office/drawing/2014/main" id="{B4704FC0-665E-603F-F85A-9E0D07E54CDF}"/>
                </a:ext>
              </a:extLst>
            </p:cNvPr>
            <p:cNvSpPr/>
            <p:nvPr/>
          </p:nvSpPr>
          <p:spPr>
            <a:xfrm>
              <a:off x="9856886"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7" name="Cross 246">
              <a:extLst>
                <a:ext uri="{FF2B5EF4-FFF2-40B4-BE49-F238E27FC236}">
                  <a16:creationId xmlns:a16="http://schemas.microsoft.com/office/drawing/2014/main" id="{110D7E67-FBDF-C0EB-BE97-936318846FB2}"/>
                </a:ext>
              </a:extLst>
            </p:cNvPr>
            <p:cNvSpPr/>
            <p:nvPr/>
          </p:nvSpPr>
          <p:spPr>
            <a:xfrm>
              <a:off x="7771369" y="251141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8" name="Cross 247">
              <a:extLst>
                <a:ext uri="{FF2B5EF4-FFF2-40B4-BE49-F238E27FC236}">
                  <a16:creationId xmlns:a16="http://schemas.microsoft.com/office/drawing/2014/main" id="{71AB5FA9-9F20-12DA-35C9-57DC28B43451}"/>
                </a:ext>
              </a:extLst>
            </p:cNvPr>
            <p:cNvSpPr/>
            <p:nvPr/>
          </p:nvSpPr>
          <p:spPr>
            <a:xfrm>
              <a:off x="9813425"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9" name="Cross 248">
              <a:extLst>
                <a:ext uri="{FF2B5EF4-FFF2-40B4-BE49-F238E27FC236}">
                  <a16:creationId xmlns:a16="http://schemas.microsoft.com/office/drawing/2014/main" id="{025BFAAA-D87D-9B16-B6CB-5FC6169E10F5}"/>
                </a:ext>
              </a:extLst>
            </p:cNvPr>
            <p:cNvSpPr/>
            <p:nvPr/>
          </p:nvSpPr>
          <p:spPr>
            <a:xfrm>
              <a:off x="7790519" y="251061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50" name="Cross 249">
              <a:extLst>
                <a:ext uri="{FF2B5EF4-FFF2-40B4-BE49-F238E27FC236}">
                  <a16:creationId xmlns:a16="http://schemas.microsoft.com/office/drawing/2014/main" id="{0F373DD6-A0CD-BA5F-F4E0-3D6DAF905A14}"/>
                </a:ext>
              </a:extLst>
            </p:cNvPr>
            <p:cNvSpPr/>
            <p:nvPr/>
          </p:nvSpPr>
          <p:spPr>
            <a:xfrm>
              <a:off x="9767596"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51" name="Cross 250">
              <a:extLst>
                <a:ext uri="{FF2B5EF4-FFF2-40B4-BE49-F238E27FC236}">
                  <a16:creationId xmlns:a16="http://schemas.microsoft.com/office/drawing/2014/main" id="{D2A17881-D850-F908-FB58-CDD28174A740}"/>
                </a:ext>
              </a:extLst>
            </p:cNvPr>
            <p:cNvSpPr/>
            <p:nvPr/>
          </p:nvSpPr>
          <p:spPr>
            <a:xfrm>
              <a:off x="9793393"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nvGrpSpPr>
            <p:cNvPr id="252" name="Group 251">
              <a:extLst>
                <a:ext uri="{FF2B5EF4-FFF2-40B4-BE49-F238E27FC236}">
                  <a16:creationId xmlns:a16="http://schemas.microsoft.com/office/drawing/2014/main" id="{D0288678-7307-6BFF-BB97-B78AC62F303B}"/>
                </a:ext>
              </a:extLst>
            </p:cNvPr>
            <p:cNvGrpSpPr/>
            <p:nvPr/>
          </p:nvGrpSpPr>
          <p:grpSpPr>
            <a:xfrm>
              <a:off x="1241425" y="990600"/>
              <a:ext cx="10842625" cy="2228850"/>
              <a:chOff x="1241425" y="990600"/>
              <a:chExt cx="10842625" cy="2228850"/>
            </a:xfrm>
          </p:grpSpPr>
          <p:sp>
            <p:nvSpPr>
              <p:cNvPr id="323" name="Freeform: Shape 322">
                <a:extLst>
                  <a:ext uri="{FF2B5EF4-FFF2-40B4-BE49-F238E27FC236}">
                    <a16:creationId xmlns:a16="http://schemas.microsoft.com/office/drawing/2014/main" id="{052A6A12-DBC2-7881-FFF7-1B353CA7DB17}"/>
                  </a:ext>
                </a:extLst>
              </p:cNvPr>
              <p:cNvSpPr/>
              <p:nvPr/>
            </p:nvSpPr>
            <p:spPr>
              <a:xfrm>
                <a:off x="1241425" y="990600"/>
                <a:ext cx="5572125" cy="1304925"/>
              </a:xfrm>
              <a:custGeom>
                <a:avLst/>
                <a:gdLst>
                  <a:gd name="connsiteX0" fmla="*/ 0 w 5572125"/>
                  <a:gd name="connsiteY0" fmla="*/ 0 h 1304925"/>
                  <a:gd name="connsiteX1" fmla="*/ 234950 w 5572125"/>
                  <a:gd name="connsiteY1" fmla="*/ 0 h 1304925"/>
                  <a:gd name="connsiteX2" fmla="*/ 234950 w 5572125"/>
                  <a:gd name="connsiteY2" fmla="*/ 0 h 1304925"/>
                  <a:gd name="connsiteX3" fmla="*/ 260350 w 5572125"/>
                  <a:gd name="connsiteY3" fmla="*/ 25400 h 1304925"/>
                  <a:gd name="connsiteX4" fmla="*/ 260350 w 5572125"/>
                  <a:gd name="connsiteY4" fmla="*/ 60325 h 1304925"/>
                  <a:gd name="connsiteX5" fmla="*/ 317500 w 5572125"/>
                  <a:gd name="connsiteY5" fmla="*/ 60325 h 1304925"/>
                  <a:gd name="connsiteX6" fmla="*/ 317500 w 5572125"/>
                  <a:gd name="connsiteY6" fmla="*/ 88900 h 1304925"/>
                  <a:gd name="connsiteX7" fmla="*/ 422275 w 5572125"/>
                  <a:gd name="connsiteY7" fmla="*/ 88900 h 1304925"/>
                  <a:gd name="connsiteX8" fmla="*/ 422275 w 5572125"/>
                  <a:gd name="connsiteY8" fmla="*/ 120650 h 1304925"/>
                  <a:gd name="connsiteX9" fmla="*/ 755650 w 5572125"/>
                  <a:gd name="connsiteY9" fmla="*/ 120650 h 1304925"/>
                  <a:gd name="connsiteX10" fmla="*/ 755650 w 5572125"/>
                  <a:gd name="connsiteY10" fmla="*/ 146050 h 1304925"/>
                  <a:gd name="connsiteX11" fmla="*/ 1025525 w 5572125"/>
                  <a:gd name="connsiteY11" fmla="*/ 146050 h 1304925"/>
                  <a:gd name="connsiteX12" fmla="*/ 1025525 w 5572125"/>
                  <a:gd name="connsiteY12" fmla="*/ 168275 h 1304925"/>
                  <a:gd name="connsiteX13" fmla="*/ 1225550 w 5572125"/>
                  <a:gd name="connsiteY13" fmla="*/ 168275 h 1304925"/>
                  <a:gd name="connsiteX14" fmla="*/ 1225550 w 5572125"/>
                  <a:gd name="connsiteY14" fmla="*/ 190500 h 1304925"/>
                  <a:gd name="connsiteX15" fmla="*/ 1282700 w 5572125"/>
                  <a:gd name="connsiteY15" fmla="*/ 190500 h 1304925"/>
                  <a:gd name="connsiteX16" fmla="*/ 1282700 w 5572125"/>
                  <a:gd name="connsiteY16" fmla="*/ 225425 h 1304925"/>
                  <a:gd name="connsiteX17" fmla="*/ 1327150 w 5572125"/>
                  <a:gd name="connsiteY17" fmla="*/ 225425 h 1304925"/>
                  <a:gd name="connsiteX18" fmla="*/ 1327150 w 5572125"/>
                  <a:gd name="connsiteY18" fmla="*/ 247650 h 1304925"/>
                  <a:gd name="connsiteX19" fmla="*/ 1466850 w 5572125"/>
                  <a:gd name="connsiteY19" fmla="*/ 247650 h 1304925"/>
                  <a:gd name="connsiteX20" fmla="*/ 1466850 w 5572125"/>
                  <a:gd name="connsiteY20" fmla="*/ 320675 h 1304925"/>
                  <a:gd name="connsiteX21" fmla="*/ 1552575 w 5572125"/>
                  <a:gd name="connsiteY21" fmla="*/ 320675 h 1304925"/>
                  <a:gd name="connsiteX22" fmla="*/ 1552575 w 5572125"/>
                  <a:gd name="connsiteY22" fmla="*/ 342900 h 1304925"/>
                  <a:gd name="connsiteX23" fmla="*/ 1644650 w 5572125"/>
                  <a:gd name="connsiteY23" fmla="*/ 342900 h 1304925"/>
                  <a:gd name="connsiteX24" fmla="*/ 1644650 w 5572125"/>
                  <a:gd name="connsiteY24" fmla="*/ 358775 h 1304925"/>
                  <a:gd name="connsiteX25" fmla="*/ 1663700 w 5572125"/>
                  <a:gd name="connsiteY25" fmla="*/ 358775 h 1304925"/>
                  <a:gd name="connsiteX26" fmla="*/ 1663700 w 5572125"/>
                  <a:gd name="connsiteY26" fmla="*/ 381000 h 1304925"/>
                  <a:gd name="connsiteX27" fmla="*/ 1784350 w 5572125"/>
                  <a:gd name="connsiteY27" fmla="*/ 381000 h 1304925"/>
                  <a:gd name="connsiteX28" fmla="*/ 1784350 w 5572125"/>
                  <a:gd name="connsiteY28" fmla="*/ 393700 h 1304925"/>
                  <a:gd name="connsiteX29" fmla="*/ 1879600 w 5572125"/>
                  <a:gd name="connsiteY29" fmla="*/ 393700 h 1304925"/>
                  <a:gd name="connsiteX30" fmla="*/ 1879600 w 5572125"/>
                  <a:gd name="connsiteY30" fmla="*/ 412750 h 1304925"/>
                  <a:gd name="connsiteX31" fmla="*/ 1949450 w 5572125"/>
                  <a:gd name="connsiteY31" fmla="*/ 412750 h 1304925"/>
                  <a:gd name="connsiteX32" fmla="*/ 1949450 w 5572125"/>
                  <a:gd name="connsiteY32" fmla="*/ 438150 h 1304925"/>
                  <a:gd name="connsiteX33" fmla="*/ 2133600 w 5572125"/>
                  <a:gd name="connsiteY33" fmla="*/ 438150 h 1304925"/>
                  <a:gd name="connsiteX34" fmla="*/ 2133600 w 5572125"/>
                  <a:gd name="connsiteY34" fmla="*/ 466725 h 1304925"/>
                  <a:gd name="connsiteX35" fmla="*/ 2254250 w 5572125"/>
                  <a:gd name="connsiteY35" fmla="*/ 466725 h 1304925"/>
                  <a:gd name="connsiteX36" fmla="*/ 2254250 w 5572125"/>
                  <a:gd name="connsiteY36" fmla="*/ 482600 h 1304925"/>
                  <a:gd name="connsiteX37" fmla="*/ 2298700 w 5572125"/>
                  <a:gd name="connsiteY37" fmla="*/ 482600 h 1304925"/>
                  <a:gd name="connsiteX38" fmla="*/ 2298700 w 5572125"/>
                  <a:gd name="connsiteY38" fmla="*/ 511175 h 1304925"/>
                  <a:gd name="connsiteX39" fmla="*/ 2343150 w 5572125"/>
                  <a:gd name="connsiteY39" fmla="*/ 511175 h 1304925"/>
                  <a:gd name="connsiteX40" fmla="*/ 2343150 w 5572125"/>
                  <a:gd name="connsiteY40" fmla="*/ 542925 h 1304925"/>
                  <a:gd name="connsiteX41" fmla="*/ 2438400 w 5572125"/>
                  <a:gd name="connsiteY41" fmla="*/ 542925 h 1304925"/>
                  <a:gd name="connsiteX42" fmla="*/ 2438400 w 5572125"/>
                  <a:gd name="connsiteY42" fmla="*/ 577850 h 1304925"/>
                  <a:gd name="connsiteX43" fmla="*/ 2498725 w 5572125"/>
                  <a:gd name="connsiteY43" fmla="*/ 577850 h 1304925"/>
                  <a:gd name="connsiteX44" fmla="*/ 2498725 w 5572125"/>
                  <a:gd name="connsiteY44" fmla="*/ 593725 h 1304925"/>
                  <a:gd name="connsiteX45" fmla="*/ 2603500 w 5572125"/>
                  <a:gd name="connsiteY45" fmla="*/ 593725 h 1304925"/>
                  <a:gd name="connsiteX46" fmla="*/ 2603500 w 5572125"/>
                  <a:gd name="connsiteY46" fmla="*/ 628650 h 1304925"/>
                  <a:gd name="connsiteX47" fmla="*/ 2743200 w 5572125"/>
                  <a:gd name="connsiteY47" fmla="*/ 628650 h 1304925"/>
                  <a:gd name="connsiteX48" fmla="*/ 2743200 w 5572125"/>
                  <a:gd name="connsiteY48" fmla="*/ 650875 h 1304925"/>
                  <a:gd name="connsiteX49" fmla="*/ 2816225 w 5572125"/>
                  <a:gd name="connsiteY49" fmla="*/ 650875 h 1304925"/>
                  <a:gd name="connsiteX50" fmla="*/ 2816225 w 5572125"/>
                  <a:gd name="connsiteY50" fmla="*/ 669925 h 1304925"/>
                  <a:gd name="connsiteX51" fmla="*/ 2930525 w 5572125"/>
                  <a:gd name="connsiteY51" fmla="*/ 669925 h 1304925"/>
                  <a:gd name="connsiteX52" fmla="*/ 2930525 w 5572125"/>
                  <a:gd name="connsiteY52" fmla="*/ 692150 h 1304925"/>
                  <a:gd name="connsiteX53" fmla="*/ 3003550 w 5572125"/>
                  <a:gd name="connsiteY53" fmla="*/ 692150 h 1304925"/>
                  <a:gd name="connsiteX54" fmla="*/ 3003550 w 5572125"/>
                  <a:gd name="connsiteY54" fmla="*/ 714375 h 1304925"/>
                  <a:gd name="connsiteX55" fmla="*/ 3155950 w 5572125"/>
                  <a:gd name="connsiteY55" fmla="*/ 714375 h 1304925"/>
                  <a:gd name="connsiteX56" fmla="*/ 3155950 w 5572125"/>
                  <a:gd name="connsiteY56" fmla="*/ 736600 h 1304925"/>
                  <a:gd name="connsiteX57" fmla="*/ 3368675 w 5572125"/>
                  <a:gd name="connsiteY57" fmla="*/ 736600 h 1304925"/>
                  <a:gd name="connsiteX58" fmla="*/ 3368675 w 5572125"/>
                  <a:gd name="connsiteY58" fmla="*/ 793750 h 1304925"/>
                  <a:gd name="connsiteX59" fmla="*/ 3590925 w 5572125"/>
                  <a:gd name="connsiteY59" fmla="*/ 793750 h 1304925"/>
                  <a:gd name="connsiteX60" fmla="*/ 3590925 w 5572125"/>
                  <a:gd name="connsiteY60" fmla="*/ 812800 h 1304925"/>
                  <a:gd name="connsiteX61" fmla="*/ 4003675 w 5572125"/>
                  <a:gd name="connsiteY61" fmla="*/ 812800 h 1304925"/>
                  <a:gd name="connsiteX62" fmla="*/ 4003675 w 5572125"/>
                  <a:gd name="connsiteY62" fmla="*/ 863600 h 1304925"/>
                  <a:gd name="connsiteX63" fmla="*/ 4137025 w 5572125"/>
                  <a:gd name="connsiteY63" fmla="*/ 863600 h 1304925"/>
                  <a:gd name="connsiteX64" fmla="*/ 4137025 w 5572125"/>
                  <a:gd name="connsiteY64" fmla="*/ 892175 h 1304925"/>
                  <a:gd name="connsiteX65" fmla="*/ 4175125 w 5572125"/>
                  <a:gd name="connsiteY65" fmla="*/ 892175 h 1304925"/>
                  <a:gd name="connsiteX66" fmla="*/ 4175125 w 5572125"/>
                  <a:gd name="connsiteY66" fmla="*/ 917575 h 1304925"/>
                  <a:gd name="connsiteX67" fmla="*/ 4298950 w 5572125"/>
                  <a:gd name="connsiteY67" fmla="*/ 917575 h 1304925"/>
                  <a:gd name="connsiteX68" fmla="*/ 4298950 w 5572125"/>
                  <a:gd name="connsiteY68" fmla="*/ 955675 h 1304925"/>
                  <a:gd name="connsiteX69" fmla="*/ 4381500 w 5572125"/>
                  <a:gd name="connsiteY69" fmla="*/ 955675 h 1304925"/>
                  <a:gd name="connsiteX70" fmla="*/ 4381500 w 5572125"/>
                  <a:gd name="connsiteY70" fmla="*/ 1019175 h 1304925"/>
                  <a:gd name="connsiteX71" fmla="*/ 4413250 w 5572125"/>
                  <a:gd name="connsiteY71" fmla="*/ 1019175 h 1304925"/>
                  <a:gd name="connsiteX72" fmla="*/ 4413250 w 5572125"/>
                  <a:gd name="connsiteY72" fmla="*/ 1063625 h 1304925"/>
                  <a:gd name="connsiteX73" fmla="*/ 5060950 w 5572125"/>
                  <a:gd name="connsiteY73" fmla="*/ 1063625 h 1304925"/>
                  <a:gd name="connsiteX74" fmla="*/ 5060950 w 5572125"/>
                  <a:gd name="connsiteY74" fmla="*/ 1120775 h 1304925"/>
                  <a:gd name="connsiteX75" fmla="*/ 5184775 w 5572125"/>
                  <a:gd name="connsiteY75" fmla="*/ 1120775 h 1304925"/>
                  <a:gd name="connsiteX76" fmla="*/ 5184775 w 5572125"/>
                  <a:gd name="connsiteY76" fmla="*/ 1171575 h 1304925"/>
                  <a:gd name="connsiteX77" fmla="*/ 5280025 w 5572125"/>
                  <a:gd name="connsiteY77" fmla="*/ 1171575 h 1304925"/>
                  <a:gd name="connsiteX78" fmla="*/ 5280025 w 5572125"/>
                  <a:gd name="connsiteY78" fmla="*/ 1200150 h 1304925"/>
                  <a:gd name="connsiteX79" fmla="*/ 5324475 w 5572125"/>
                  <a:gd name="connsiteY79" fmla="*/ 1200150 h 1304925"/>
                  <a:gd name="connsiteX80" fmla="*/ 5324475 w 5572125"/>
                  <a:gd name="connsiteY80" fmla="*/ 1304925 h 1304925"/>
                  <a:gd name="connsiteX81" fmla="*/ 5572125 w 5572125"/>
                  <a:gd name="connsiteY81" fmla="*/ 1304925 h 1304925"/>
                  <a:gd name="connsiteX82" fmla="*/ 5568950 w 5572125"/>
                  <a:gd name="connsiteY82" fmla="*/ 1301750 h 1304925"/>
                  <a:gd name="connsiteX83" fmla="*/ 5568950 w 5572125"/>
                  <a:gd name="connsiteY83" fmla="*/ 130175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572125" h="1304925">
                    <a:moveTo>
                      <a:pt x="0" y="0"/>
                    </a:moveTo>
                    <a:lnTo>
                      <a:pt x="234950" y="0"/>
                    </a:lnTo>
                    <a:lnTo>
                      <a:pt x="234950" y="0"/>
                    </a:lnTo>
                    <a:lnTo>
                      <a:pt x="260350" y="25400"/>
                    </a:lnTo>
                    <a:lnTo>
                      <a:pt x="260350" y="60325"/>
                    </a:lnTo>
                    <a:lnTo>
                      <a:pt x="317500" y="60325"/>
                    </a:lnTo>
                    <a:lnTo>
                      <a:pt x="317500" y="88900"/>
                    </a:lnTo>
                    <a:lnTo>
                      <a:pt x="422275" y="88900"/>
                    </a:lnTo>
                    <a:lnTo>
                      <a:pt x="422275" y="120650"/>
                    </a:lnTo>
                    <a:lnTo>
                      <a:pt x="755650" y="120650"/>
                    </a:lnTo>
                    <a:lnTo>
                      <a:pt x="755650" y="146050"/>
                    </a:lnTo>
                    <a:lnTo>
                      <a:pt x="1025525" y="146050"/>
                    </a:lnTo>
                    <a:lnTo>
                      <a:pt x="1025525" y="168275"/>
                    </a:lnTo>
                    <a:lnTo>
                      <a:pt x="1225550" y="168275"/>
                    </a:lnTo>
                    <a:lnTo>
                      <a:pt x="1225550" y="190500"/>
                    </a:lnTo>
                    <a:lnTo>
                      <a:pt x="1282700" y="190500"/>
                    </a:lnTo>
                    <a:lnTo>
                      <a:pt x="1282700" y="225425"/>
                    </a:lnTo>
                    <a:lnTo>
                      <a:pt x="1327150" y="225425"/>
                    </a:lnTo>
                    <a:lnTo>
                      <a:pt x="1327150" y="247650"/>
                    </a:lnTo>
                    <a:lnTo>
                      <a:pt x="1466850" y="247650"/>
                    </a:lnTo>
                    <a:lnTo>
                      <a:pt x="1466850" y="320675"/>
                    </a:lnTo>
                    <a:lnTo>
                      <a:pt x="1552575" y="320675"/>
                    </a:lnTo>
                    <a:lnTo>
                      <a:pt x="1552575" y="342900"/>
                    </a:lnTo>
                    <a:lnTo>
                      <a:pt x="1644650" y="342900"/>
                    </a:lnTo>
                    <a:lnTo>
                      <a:pt x="1644650" y="358775"/>
                    </a:lnTo>
                    <a:lnTo>
                      <a:pt x="1663700" y="358775"/>
                    </a:lnTo>
                    <a:lnTo>
                      <a:pt x="1663700" y="381000"/>
                    </a:lnTo>
                    <a:lnTo>
                      <a:pt x="1784350" y="381000"/>
                    </a:lnTo>
                    <a:lnTo>
                      <a:pt x="1784350" y="393700"/>
                    </a:lnTo>
                    <a:lnTo>
                      <a:pt x="1879600" y="393700"/>
                    </a:lnTo>
                    <a:lnTo>
                      <a:pt x="1879600" y="412750"/>
                    </a:lnTo>
                    <a:lnTo>
                      <a:pt x="1949450" y="412750"/>
                    </a:lnTo>
                    <a:lnTo>
                      <a:pt x="1949450" y="438150"/>
                    </a:lnTo>
                    <a:lnTo>
                      <a:pt x="2133600" y="438150"/>
                    </a:lnTo>
                    <a:lnTo>
                      <a:pt x="2133600" y="466725"/>
                    </a:lnTo>
                    <a:lnTo>
                      <a:pt x="2254250" y="466725"/>
                    </a:lnTo>
                    <a:lnTo>
                      <a:pt x="2254250" y="482600"/>
                    </a:lnTo>
                    <a:lnTo>
                      <a:pt x="2298700" y="482600"/>
                    </a:lnTo>
                    <a:lnTo>
                      <a:pt x="2298700" y="511175"/>
                    </a:lnTo>
                    <a:lnTo>
                      <a:pt x="2343150" y="511175"/>
                    </a:lnTo>
                    <a:lnTo>
                      <a:pt x="2343150" y="542925"/>
                    </a:lnTo>
                    <a:lnTo>
                      <a:pt x="2438400" y="542925"/>
                    </a:lnTo>
                    <a:lnTo>
                      <a:pt x="2438400" y="577850"/>
                    </a:lnTo>
                    <a:lnTo>
                      <a:pt x="2498725" y="577850"/>
                    </a:lnTo>
                    <a:lnTo>
                      <a:pt x="2498725" y="593725"/>
                    </a:lnTo>
                    <a:lnTo>
                      <a:pt x="2603500" y="593725"/>
                    </a:lnTo>
                    <a:lnTo>
                      <a:pt x="2603500" y="628650"/>
                    </a:lnTo>
                    <a:lnTo>
                      <a:pt x="2743200" y="628650"/>
                    </a:lnTo>
                    <a:lnTo>
                      <a:pt x="2743200" y="650875"/>
                    </a:lnTo>
                    <a:lnTo>
                      <a:pt x="2816225" y="650875"/>
                    </a:lnTo>
                    <a:lnTo>
                      <a:pt x="2816225" y="669925"/>
                    </a:lnTo>
                    <a:lnTo>
                      <a:pt x="2930525" y="669925"/>
                    </a:lnTo>
                    <a:lnTo>
                      <a:pt x="2930525" y="692150"/>
                    </a:lnTo>
                    <a:lnTo>
                      <a:pt x="3003550" y="692150"/>
                    </a:lnTo>
                    <a:lnTo>
                      <a:pt x="3003550" y="714375"/>
                    </a:lnTo>
                    <a:lnTo>
                      <a:pt x="3155950" y="714375"/>
                    </a:lnTo>
                    <a:lnTo>
                      <a:pt x="3155950" y="736600"/>
                    </a:lnTo>
                    <a:lnTo>
                      <a:pt x="3368675" y="736600"/>
                    </a:lnTo>
                    <a:lnTo>
                      <a:pt x="3368675" y="793750"/>
                    </a:lnTo>
                    <a:lnTo>
                      <a:pt x="3590925" y="793750"/>
                    </a:lnTo>
                    <a:lnTo>
                      <a:pt x="3590925" y="812800"/>
                    </a:lnTo>
                    <a:lnTo>
                      <a:pt x="4003675" y="812800"/>
                    </a:lnTo>
                    <a:lnTo>
                      <a:pt x="4003675" y="863600"/>
                    </a:lnTo>
                    <a:lnTo>
                      <a:pt x="4137025" y="863600"/>
                    </a:lnTo>
                    <a:lnTo>
                      <a:pt x="4137025" y="892175"/>
                    </a:lnTo>
                    <a:lnTo>
                      <a:pt x="4175125" y="892175"/>
                    </a:lnTo>
                    <a:lnTo>
                      <a:pt x="4175125" y="917575"/>
                    </a:lnTo>
                    <a:lnTo>
                      <a:pt x="4298950" y="917575"/>
                    </a:lnTo>
                    <a:lnTo>
                      <a:pt x="4298950" y="955675"/>
                    </a:lnTo>
                    <a:lnTo>
                      <a:pt x="4381500" y="955675"/>
                    </a:lnTo>
                    <a:lnTo>
                      <a:pt x="4381500" y="1019175"/>
                    </a:lnTo>
                    <a:lnTo>
                      <a:pt x="4413250" y="1019175"/>
                    </a:lnTo>
                    <a:lnTo>
                      <a:pt x="4413250" y="1063625"/>
                    </a:lnTo>
                    <a:lnTo>
                      <a:pt x="5060950" y="1063625"/>
                    </a:lnTo>
                    <a:lnTo>
                      <a:pt x="5060950" y="1120775"/>
                    </a:lnTo>
                    <a:lnTo>
                      <a:pt x="5184775" y="1120775"/>
                    </a:lnTo>
                    <a:lnTo>
                      <a:pt x="5184775" y="1171575"/>
                    </a:lnTo>
                    <a:lnTo>
                      <a:pt x="5280025" y="1171575"/>
                    </a:lnTo>
                    <a:lnTo>
                      <a:pt x="5280025" y="1200150"/>
                    </a:lnTo>
                    <a:lnTo>
                      <a:pt x="5324475" y="1200150"/>
                    </a:lnTo>
                    <a:lnTo>
                      <a:pt x="5324475" y="1304925"/>
                    </a:lnTo>
                    <a:lnTo>
                      <a:pt x="5572125" y="1304925"/>
                    </a:lnTo>
                    <a:lnTo>
                      <a:pt x="5568950" y="1301750"/>
                    </a:lnTo>
                    <a:lnTo>
                      <a:pt x="5568950" y="130175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24" name="Freeform: Shape 323">
                <a:extLst>
                  <a:ext uri="{FF2B5EF4-FFF2-40B4-BE49-F238E27FC236}">
                    <a16:creationId xmlns:a16="http://schemas.microsoft.com/office/drawing/2014/main" id="{40FD830B-B02F-0690-0488-9F1CD59B22B6}"/>
                  </a:ext>
                </a:extLst>
              </p:cNvPr>
              <p:cNvSpPr/>
              <p:nvPr/>
            </p:nvSpPr>
            <p:spPr>
              <a:xfrm>
                <a:off x="6810375" y="2295525"/>
                <a:ext cx="5273675" cy="923925"/>
              </a:xfrm>
              <a:custGeom>
                <a:avLst/>
                <a:gdLst>
                  <a:gd name="connsiteX0" fmla="*/ 0 w 5273675"/>
                  <a:gd name="connsiteY0" fmla="*/ 0 h 923925"/>
                  <a:gd name="connsiteX1" fmla="*/ 98425 w 5273675"/>
                  <a:gd name="connsiteY1" fmla="*/ 0 h 923925"/>
                  <a:gd name="connsiteX2" fmla="*/ 98425 w 5273675"/>
                  <a:gd name="connsiteY2" fmla="*/ 28575 h 923925"/>
                  <a:gd name="connsiteX3" fmla="*/ 177800 w 5273675"/>
                  <a:gd name="connsiteY3" fmla="*/ 28575 h 923925"/>
                  <a:gd name="connsiteX4" fmla="*/ 177800 w 5273675"/>
                  <a:gd name="connsiteY4" fmla="*/ 57150 h 923925"/>
                  <a:gd name="connsiteX5" fmla="*/ 307975 w 5273675"/>
                  <a:gd name="connsiteY5" fmla="*/ 53975 h 923925"/>
                  <a:gd name="connsiteX6" fmla="*/ 358775 w 5273675"/>
                  <a:gd name="connsiteY6" fmla="*/ 53975 h 923925"/>
                  <a:gd name="connsiteX7" fmla="*/ 358775 w 5273675"/>
                  <a:gd name="connsiteY7" fmla="*/ 85725 h 923925"/>
                  <a:gd name="connsiteX8" fmla="*/ 412750 w 5273675"/>
                  <a:gd name="connsiteY8" fmla="*/ 85725 h 923925"/>
                  <a:gd name="connsiteX9" fmla="*/ 412750 w 5273675"/>
                  <a:gd name="connsiteY9" fmla="*/ 127000 h 923925"/>
                  <a:gd name="connsiteX10" fmla="*/ 463550 w 5273675"/>
                  <a:gd name="connsiteY10" fmla="*/ 127000 h 923925"/>
                  <a:gd name="connsiteX11" fmla="*/ 463550 w 5273675"/>
                  <a:gd name="connsiteY11" fmla="*/ 168275 h 923925"/>
                  <a:gd name="connsiteX12" fmla="*/ 596900 w 5273675"/>
                  <a:gd name="connsiteY12" fmla="*/ 168275 h 923925"/>
                  <a:gd name="connsiteX13" fmla="*/ 596900 w 5273675"/>
                  <a:gd name="connsiteY13" fmla="*/ 193675 h 923925"/>
                  <a:gd name="connsiteX14" fmla="*/ 828675 w 5273675"/>
                  <a:gd name="connsiteY14" fmla="*/ 193675 h 923925"/>
                  <a:gd name="connsiteX15" fmla="*/ 828675 w 5273675"/>
                  <a:gd name="connsiteY15" fmla="*/ 215900 h 923925"/>
                  <a:gd name="connsiteX16" fmla="*/ 949325 w 5273675"/>
                  <a:gd name="connsiteY16" fmla="*/ 215900 h 923925"/>
                  <a:gd name="connsiteX17" fmla="*/ 949325 w 5273675"/>
                  <a:gd name="connsiteY17" fmla="*/ 244475 h 923925"/>
                  <a:gd name="connsiteX18" fmla="*/ 1019175 w 5273675"/>
                  <a:gd name="connsiteY18" fmla="*/ 244475 h 923925"/>
                  <a:gd name="connsiteX19" fmla="*/ 1019175 w 5273675"/>
                  <a:gd name="connsiteY19" fmla="*/ 282575 h 923925"/>
                  <a:gd name="connsiteX20" fmla="*/ 1069975 w 5273675"/>
                  <a:gd name="connsiteY20" fmla="*/ 282575 h 923925"/>
                  <a:gd name="connsiteX21" fmla="*/ 1069975 w 5273675"/>
                  <a:gd name="connsiteY21" fmla="*/ 311150 h 923925"/>
                  <a:gd name="connsiteX22" fmla="*/ 1136650 w 5273675"/>
                  <a:gd name="connsiteY22" fmla="*/ 311150 h 923925"/>
                  <a:gd name="connsiteX23" fmla="*/ 1136650 w 5273675"/>
                  <a:gd name="connsiteY23" fmla="*/ 342900 h 923925"/>
                  <a:gd name="connsiteX24" fmla="*/ 1273175 w 5273675"/>
                  <a:gd name="connsiteY24" fmla="*/ 342900 h 923925"/>
                  <a:gd name="connsiteX25" fmla="*/ 1273175 w 5273675"/>
                  <a:gd name="connsiteY25" fmla="*/ 374650 h 923925"/>
                  <a:gd name="connsiteX26" fmla="*/ 1406525 w 5273675"/>
                  <a:gd name="connsiteY26" fmla="*/ 374650 h 923925"/>
                  <a:gd name="connsiteX27" fmla="*/ 1406525 w 5273675"/>
                  <a:gd name="connsiteY27" fmla="*/ 425450 h 923925"/>
                  <a:gd name="connsiteX28" fmla="*/ 1508125 w 5273675"/>
                  <a:gd name="connsiteY28" fmla="*/ 425450 h 923925"/>
                  <a:gd name="connsiteX29" fmla="*/ 1508125 w 5273675"/>
                  <a:gd name="connsiteY29" fmla="*/ 457200 h 923925"/>
                  <a:gd name="connsiteX30" fmla="*/ 1562100 w 5273675"/>
                  <a:gd name="connsiteY30" fmla="*/ 457200 h 923925"/>
                  <a:gd name="connsiteX31" fmla="*/ 1562100 w 5273675"/>
                  <a:gd name="connsiteY31" fmla="*/ 485775 h 923925"/>
                  <a:gd name="connsiteX32" fmla="*/ 1793875 w 5273675"/>
                  <a:gd name="connsiteY32" fmla="*/ 485775 h 923925"/>
                  <a:gd name="connsiteX33" fmla="*/ 1793875 w 5273675"/>
                  <a:gd name="connsiteY33" fmla="*/ 523875 h 923925"/>
                  <a:gd name="connsiteX34" fmla="*/ 1901825 w 5273675"/>
                  <a:gd name="connsiteY34" fmla="*/ 523875 h 923925"/>
                  <a:gd name="connsiteX35" fmla="*/ 1901825 w 5273675"/>
                  <a:gd name="connsiteY35" fmla="*/ 552450 h 923925"/>
                  <a:gd name="connsiteX36" fmla="*/ 2016125 w 5273675"/>
                  <a:gd name="connsiteY36" fmla="*/ 552450 h 923925"/>
                  <a:gd name="connsiteX37" fmla="*/ 2016125 w 5273675"/>
                  <a:gd name="connsiteY37" fmla="*/ 577850 h 923925"/>
                  <a:gd name="connsiteX38" fmla="*/ 2063750 w 5273675"/>
                  <a:gd name="connsiteY38" fmla="*/ 577850 h 923925"/>
                  <a:gd name="connsiteX39" fmla="*/ 2063750 w 5273675"/>
                  <a:gd name="connsiteY39" fmla="*/ 622300 h 923925"/>
                  <a:gd name="connsiteX40" fmla="*/ 2127250 w 5273675"/>
                  <a:gd name="connsiteY40" fmla="*/ 622300 h 923925"/>
                  <a:gd name="connsiteX41" fmla="*/ 2127250 w 5273675"/>
                  <a:gd name="connsiteY41" fmla="*/ 638175 h 923925"/>
                  <a:gd name="connsiteX42" fmla="*/ 2254250 w 5273675"/>
                  <a:gd name="connsiteY42" fmla="*/ 638175 h 923925"/>
                  <a:gd name="connsiteX43" fmla="*/ 2254250 w 5273675"/>
                  <a:gd name="connsiteY43" fmla="*/ 666750 h 923925"/>
                  <a:gd name="connsiteX44" fmla="*/ 2333625 w 5273675"/>
                  <a:gd name="connsiteY44" fmla="*/ 666750 h 923925"/>
                  <a:gd name="connsiteX45" fmla="*/ 2333625 w 5273675"/>
                  <a:gd name="connsiteY45" fmla="*/ 746125 h 923925"/>
                  <a:gd name="connsiteX46" fmla="*/ 2466975 w 5273675"/>
                  <a:gd name="connsiteY46" fmla="*/ 746125 h 923925"/>
                  <a:gd name="connsiteX47" fmla="*/ 2466975 w 5273675"/>
                  <a:gd name="connsiteY47" fmla="*/ 774700 h 923925"/>
                  <a:gd name="connsiteX48" fmla="*/ 2628900 w 5273675"/>
                  <a:gd name="connsiteY48" fmla="*/ 774700 h 923925"/>
                  <a:gd name="connsiteX49" fmla="*/ 2628900 w 5273675"/>
                  <a:gd name="connsiteY49" fmla="*/ 806450 h 923925"/>
                  <a:gd name="connsiteX50" fmla="*/ 2705100 w 5273675"/>
                  <a:gd name="connsiteY50" fmla="*/ 806450 h 923925"/>
                  <a:gd name="connsiteX51" fmla="*/ 2705100 w 5273675"/>
                  <a:gd name="connsiteY51" fmla="*/ 835025 h 923925"/>
                  <a:gd name="connsiteX52" fmla="*/ 2746375 w 5273675"/>
                  <a:gd name="connsiteY52" fmla="*/ 835025 h 923925"/>
                  <a:gd name="connsiteX53" fmla="*/ 2746375 w 5273675"/>
                  <a:gd name="connsiteY53" fmla="*/ 863600 h 923925"/>
                  <a:gd name="connsiteX54" fmla="*/ 4562475 w 5273675"/>
                  <a:gd name="connsiteY54" fmla="*/ 863600 h 923925"/>
                  <a:gd name="connsiteX55" fmla="*/ 4562475 w 5273675"/>
                  <a:gd name="connsiteY55" fmla="*/ 917575 h 923925"/>
                  <a:gd name="connsiteX56" fmla="*/ 5273675 w 5273675"/>
                  <a:gd name="connsiteY56" fmla="*/ 917575 h 923925"/>
                  <a:gd name="connsiteX57" fmla="*/ 5273675 w 5273675"/>
                  <a:gd name="connsiteY57" fmla="*/ 923925 h 923925"/>
                  <a:gd name="connsiteX58" fmla="*/ 5273675 w 5273675"/>
                  <a:gd name="connsiteY58"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273675" h="923925">
                    <a:moveTo>
                      <a:pt x="0" y="0"/>
                    </a:moveTo>
                    <a:lnTo>
                      <a:pt x="98425" y="0"/>
                    </a:lnTo>
                    <a:lnTo>
                      <a:pt x="98425" y="28575"/>
                    </a:lnTo>
                    <a:lnTo>
                      <a:pt x="177800" y="28575"/>
                    </a:lnTo>
                    <a:lnTo>
                      <a:pt x="177800" y="57150"/>
                    </a:lnTo>
                    <a:cubicBezTo>
                      <a:pt x="221190" y="56037"/>
                      <a:pt x="264570" y="53975"/>
                      <a:pt x="307975" y="53975"/>
                    </a:cubicBezTo>
                    <a:lnTo>
                      <a:pt x="358775" y="53975"/>
                    </a:lnTo>
                    <a:lnTo>
                      <a:pt x="358775" y="85725"/>
                    </a:lnTo>
                    <a:lnTo>
                      <a:pt x="412750" y="85725"/>
                    </a:lnTo>
                    <a:lnTo>
                      <a:pt x="412750" y="127000"/>
                    </a:lnTo>
                    <a:lnTo>
                      <a:pt x="463550" y="127000"/>
                    </a:lnTo>
                    <a:lnTo>
                      <a:pt x="463550" y="168275"/>
                    </a:lnTo>
                    <a:lnTo>
                      <a:pt x="596900" y="168275"/>
                    </a:lnTo>
                    <a:lnTo>
                      <a:pt x="596900" y="193675"/>
                    </a:lnTo>
                    <a:lnTo>
                      <a:pt x="828675" y="193675"/>
                    </a:lnTo>
                    <a:lnTo>
                      <a:pt x="828675" y="215900"/>
                    </a:lnTo>
                    <a:lnTo>
                      <a:pt x="949325" y="215900"/>
                    </a:lnTo>
                    <a:lnTo>
                      <a:pt x="949325" y="244475"/>
                    </a:lnTo>
                    <a:lnTo>
                      <a:pt x="1019175" y="244475"/>
                    </a:lnTo>
                    <a:lnTo>
                      <a:pt x="1019175" y="282575"/>
                    </a:lnTo>
                    <a:lnTo>
                      <a:pt x="1069975" y="282575"/>
                    </a:lnTo>
                    <a:lnTo>
                      <a:pt x="1069975" y="311150"/>
                    </a:lnTo>
                    <a:lnTo>
                      <a:pt x="1136650" y="311150"/>
                    </a:lnTo>
                    <a:lnTo>
                      <a:pt x="1136650" y="342900"/>
                    </a:lnTo>
                    <a:lnTo>
                      <a:pt x="1273175" y="342900"/>
                    </a:lnTo>
                    <a:lnTo>
                      <a:pt x="1273175" y="374650"/>
                    </a:lnTo>
                    <a:lnTo>
                      <a:pt x="1406525" y="374650"/>
                    </a:lnTo>
                    <a:lnTo>
                      <a:pt x="1406525" y="425450"/>
                    </a:lnTo>
                    <a:lnTo>
                      <a:pt x="1508125" y="425450"/>
                    </a:lnTo>
                    <a:lnTo>
                      <a:pt x="1508125" y="457200"/>
                    </a:lnTo>
                    <a:lnTo>
                      <a:pt x="1562100" y="457200"/>
                    </a:lnTo>
                    <a:lnTo>
                      <a:pt x="1562100" y="485775"/>
                    </a:lnTo>
                    <a:lnTo>
                      <a:pt x="1793875" y="485775"/>
                    </a:lnTo>
                    <a:lnTo>
                      <a:pt x="1793875" y="523875"/>
                    </a:lnTo>
                    <a:lnTo>
                      <a:pt x="1901825" y="523875"/>
                    </a:lnTo>
                    <a:lnTo>
                      <a:pt x="1901825" y="552450"/>
                    </a:lnTo>
                    <a:lnTo>
                      <a:pt x="2016125" y="552450"/>
                    </a:lnTo>
                    <a:lnTo>
                      <a:pt x="2016125" y="577850"/>
                    </a:lnTo>
                    <a:lnTo>
                      <a:pt x="2063750" y="577850"/>
                    </a:lnTo>
                    <a:lnTo>
                      <a:pt x="2063750" y="622300"/>
                    </a:lnTo>
                    <a:lnTo>
                      <a:pt x="2127250" y="622300"/>
                    </a:lnTo>
                    <a:lnTo>
                      <a:pt x="2127250" y="638175"/>
                    </a:lnTo>
                    <a:lnTo>
                      <a:pt x="2254250" y="638175"/>
                    </a:lnTo>
                    <a:lnTo>
                      <a:pt x="2254250" y="666750"/>
                    </a:lnTo>
                    <a:lnTo>
                      <a:pt x="2333625" y="666750"/>
                    </a:lnTo>
                    <a:lnTo>
                      <a:pt x="2333625" y="746125"/>
                    </a:lnTo>
                    <a:lnTo>
                      <a:pt x="2466975" y="746125"/>
                    </a:lnTo>
                    <a:lnTo>
                      <a:pt x="2466975" y="774700"/>
                    </a:lnTo>
                    <a:lnTo>
                      <a:pt x="2628900" y="774700"/>
                    </a:lnTo>
                    <a:lnTo>
                      <a:pt x="2628900" y="806450"/>
                    </a:lnTo>
                    <a:lnTo>
                      <a:pt x="2705100" y="806450"/>
                    </a:lnTo>
                    <a:lnTo>
                      <a:pt x="2705100" y="835025"/>
                    </a:lnTo>
                    <a:lnTo>
                      <a:pt x="2746375" y="835025"/>
                    </a:lnTo>
                    <a:lnTo>
                      <a:pt x="2746375" y="863600"/>
                    </a:lnTo>
                    <a:lnTo>
                      <a:pt x="4562475" y="863600"/>
                    </a:lnTo>
                    <a:lnTo>
                      <a:pt x="4562475" y="917575"/>
                    </a:lnTo>
                    <a:lnTo>
                      <a:pt x="5273675" y="917575"/>
                    </a:lnTo>
                    <a:lnTo>
                      <a:pt x="5273675" y="923925"/>
                    </a:lnTo>
                    <a:lnTo>
                      <a:pt x="5273675" y="923925"/>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sp>
          <p:nvSpPr>
            <p:cNvPr id="253" name="Cross 252">
              <a:extLst>
                <a:ext uri="{FF2B5EF4-FFF2-40B4-BE49-F238E27FC236}">
                  <a16:creationId xmlns:a16="http://schemas.microsoft.com/office/drawing/2014/main" id="{56FED14D-8140-64CF-B313-3F47F6872D9F}"/>
                </a:ext>
              </a:extLst>
            </p:cNvPr>
            <p:cNvSpPr/>
            <p:nvPr/>
          </p:nvSpPr>
          <p:spPr>
            <a:xfrm>
              <a:off x="1450852" y="96162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54" name="Cross 253">
              <a:extLst>
                <a:ext uri="{FF2B5EF4-FFF2-40B4-BE49-F238E27FC236}">
                  <a16:creationId xmlns:a16="http://schemas.microsoft.com/office/drawing/2014/main" id="{F494A766-788B-421F-7598-DE4C5036FDEA}"/>
                </a:ext>
              </a:extLst>
            </p:cNvPr>
            <p:cNvSpPr/>
            <p:nvPr/>
          </p:nvSpPr>
          <p:spPr>
            <a:xfrm>
              <a:off x="1650103" y="105330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55" name="Cross 254">
              <a:extLst>
                <a:ext uri="{FF2B5EF4-FFF2-40B4-BE49-F238E27FC236}">
                  <a16:creationId xmlns:a16="http://schemas.microsoft.com/office/drawing/2014/main" id="{8CE9CBA7-714E-A2E8-3096-F07DA92232CE}"/>
                </a:ext>
              </a:extLst>
            </p:cNvPr>
            <p:cNvSpPr/>
            <p:nvPr/>
          </p:nvSpPr>
          <p:spPr>
            <a:xfrm>
              <a:off x="1816091" y="105330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56" name="Cross 255">
              <a:extLst>
                <a:ext uri="{FF2B5EF4-FFF2-40B4-BE49-F238E27FC236}">
                  <a16:creationId xmlns:a16="http://schemas.microsoft.com/office/drawing/2014/main" id="{05A0907A-137A-1CCE-0410-CB1D121AFDD5}"/>
                </a:ext>
              </a:extLst>
            </p:cNvPr>
            <p:cNvSpPr/>
            <p:nvPr/>
          </p:nvSpPr>
          <p:spPr>
            <a:xfrm>
              <a:off x="1871653" y="105330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57" name="Cross 256">
              <a:extLst>
                <a:ext uri="{FF2B5EF4-FFF2-40B4-BE49-F238E27FC236}">
                  <a16:creationId xmlns:a16="http://schemas.microsoft.com/office/drawing/2014/main" id="{0289602E-C945-D52B-9665-15C3440B7228}"/>
                </a:ext>
              </a:extLst>
            </p:cNvPr>
            <p:cNvSpPr/>
            <p:nvPr/>
          </p:nvSpPr>
          <p:spPr>
            <a:xfrm>
              <a:off x="1899434" y="105330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58" name="Cross 257">
              <a:extLst>
                <a:ext uri="{FF2B5EF4-FFF2-40B4-BE49-F238E27FC236}">
                  <a16:creationId xmlns:a16="http://schemas.microsoft.com/office/drawing/2014/main" id="{C7EC2575-FEBE-2442-A5C0-A0C1D19BB50D}"/>
                </a:ext>
              </a:extLst>
            </p:cNvPr>
            <p:cNvSpPr/>
            <p:nvPr/>
          </p:nvSpPr>
          <p:spPr>
            <a:xfrm>
              <a:off x="1943487" y="1077514"/>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59" name="Cross 258">
              <a:extLst>
                <a:ext uri="{FF2B5EF4-FFF2-40B4-BE49-F238E27FC236}">
                  <a16:creationId xmlns:a16="http://schemas.microsoft.com/office/drawing/2014/main" id="{FC64196A-59AE-55B9-C4BD-91739FD6FC81}"/>
                </a:ext>
              </a:extLst>
            </p:cNvPr>
            <p:cNvSpPr/>
            <p:nvPr/>
          </p:nvSpPr>
          <p:spPr>
            <a:xfrm>
              <a:off x="1982079" y="1077514"/>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0" name="Cross 259">
              <a:extLst>
                <a:ext uri="{FF2B5EF4-FFF2-40B4-BE49-F238E27FC236}">
                  <a16:creationId xmlns:a16="http://schemas.microsoft.com/office/drawing/2014/main" id="{2B3F4BA0-7BA6-865F-DB1C-9E03C985EEC7}"/>
                </a:ext>
              </a:extLst>
            </p:cNvPr>
            <p:cNvSpPr/>
            <p:nvPr/>
          </p:nvSpPr>
          <p:spPr>
            <a:xfrm>
              <a:off x="2043102" y="1077514"/>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1" name="Cross 260">
              <a:extLst>
                <a:ext uri="{FF2B5EF4-FFF2-40B4-BE49-F238E27FC236}">
                  <a16:creationId xmlns:a16="http://schemas.microsoft.com/office/drawing/2014/main" id="{B6126DE7-4232-A80A-3AAA-E972738F913A}"/>
                </a:ext>
              </a:extLst>
            </p:cNvPr>
            <p:cNvSpPr/>
            <p:nvPr/>
          </p:nvSpPr>
          <p:spPr>
            <a:xfrm>
              <a:off x="2112639" y="1072752"/>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2" name="Cross 261">
              <a:extLst>
                <a:ext uri="{FF2B5EF4-FFF2-40B4-BE49-F238E27FC236}">
                  <a16:creationId xmlns:a16="http://schemas.microsoft.com/office/drawing/2014/main" id="{89159335-4580-655F-9987-10C0824B121B}"/>
                </a:ext>
              </a:extLst>
            </p:cNvPr>
            <p:cNvSpPr/>
            <p:nvPr/>
          </p:nvSpPr>
          <p:spPr>
            <a:xfrm>
              <a:off x="2290919" y="110410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3" name="Cross 262">
              <a:extLst>
                <a:ext uri="{FF2B5EF4-FFF2-40B4-BE49-F238E27FC236}">
                  <a16:creationId xmlns:a16="http://schemas.microsoft.com/office/drawing/2014/main" id="{B7E29293-322F-3910-EE33-A6B174EBF17F}"/>
                </a:ext>
              </a:extLst>
            </p:cNvPr>
            <p:cNvSpPr/>
            <p:nvPr/>
          </p:nvSpPr>
          <p:spPr>
            <a:xfrm>
              <a:off x="2568503" y="118387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4" name="Cross 263">
              <a:extLst>
                <a:ext uri="{FF2B5EF4-FFF2-40B4-BE49-F238E27FC236}">
                  <a16:creationId xmlns:a16="http://schemas.microsoft.com/office/drawing/2014/main" id="{F824735C-ABF3-A529-6250-3EEA6175DFFD}"/>
                </a:ext>
              </a:extLst>
            </p:cNvPr>
            <p:cNvSpPr/>
            <p:nvPr/>
          </p:nvSpPr>
          <p:spPr>
            <a:xfrm>
              <a:off x="2831161" y="127476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5" name="Cross 264">
              <a:extLst>
                <a:ext uri="{FF2B5EF4-FFF2-40B4-BE49-F238E27FC236}">
                  <a16:creationId xmlns:a16="http://schemas.microsoft.com/office/drawing/2014/main" id="{3131210C-A090-957A-36E4-E05B609106EB}"/>
                </a:ext>
              </a:extLst>
            </p:cNvPr>
            <p:cNvSpPr/>
            <p:nvPr/>
          </p:nvSpPr>
          <p:spPr>
            <a:xfrm>
              <a:off x="2846087" y="127476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6" name="Cross 265">
              <a:extLst>
                <a:ext uri="{FF2B5EF4-FFF2-40B4-BE49-F238E27FC236}">
                  <a16:creationId xmlns:a16="http://schemas.microsoft.com/office/drawing/2014/main" id="{12E3D712-788F-5594-A915-8CF1FCB00295}"/>
                </a:ext>
              </a:extLst>
            </p:cNvPr>
            <p:cNvSpPr/>
            <p:nvPr/>
          </p:nvSpPr>
          <p:spPr>
            <a:xfrm>
              <a:off x="2853230" y="1309687"/>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7" name="Cross 266">
              <a:extLst>
                <a:ext uri="{FF2B5EF4-FFF2-40B4-BE49-F238E27FC236}">
                  <a16:creationId xmlns:a16="http://schemas.microsoft.com/office/drawing/2014/main" id="{8D80E436-82F1-2213-14D3-8016D537CCFC}"/>
                </a:ext>
              </a:extLst>
            </p:cNvPr>
            <p:cNvSpPr/>
            <p:nvPr/>
          </p:nvSpPr>
          <p:spPr>
            <a:xfrm>
              <a:off x="2923718" y="1309687"/>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8" name="Cross 267">
              <a:extLst>
                <a:ext uri="{FF2B5EF4-FFF2-40B4-BE49-F238E27FC236}">
                  <a16:creationId xmlns:a16="http://schemas.microsoft.com/office/drawing/2014/main" id="{F0A04EFD-660A-9A89-76DE-DC3DD3929FAA}"/>
                </a:ext>
              </a:extLst>
            </p:cNvPr>
            <p:cNvSpPr/>
            <p:nvPr/>
          </p:nvSpPr>
          <p:spPr>
            <a:xfrm>
              <a:off x="3316781" y="1399382"/>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9" name="Cross 268">
              <a:extLst>
                <a:ext uri="{FF2B5EF4-FFF2-40B4-BE49-F238E27FC236}">
                  <a16:creationId xmlns:a16="http://schemas.microsoft.com/office/drawing/2014/main" id="{8E31010E-55C6-362F-F499-F6CF4D579929}"/>
                </a:ext>
              </a:extLst>
            </p:cNvPr>
            <p:cNvSpPr/>
            <p:nvPr/>
          </p:nvSpPr>
          <p:spPr>
            <a:xfrm>
              <a:off x="3355927" y="1399382"/>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0" name="Cross 269">
              <a:extLst>
                <a:ext uri="{FF2B5EF4-FFF2-40B4-BE49-F238E27FC236}">
                  <a16:creationId xmlns:a16="http://schemas.microsoft.com/office/drawing/2014/main" id="{EC98724F-6745-D2B9-9DFC-0249940F9F63}"/>
                </a:ext>
              </a:extLst>
            </p:cNvPr>
            <p:cNvSpPr/>
            <p:nvPr/>
          </p:nvSpPr>
          <p:spPr>
            <a:xfrm>
              <a:off x="3647139" y="151050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1" name="Cross 270">
              <a:extLst>
                <a:ext uri="{FF2B5EF4-FFF2-40B4-BE49-F238E27FC236}">
                  <a16:creationId xmlns:a16="http://schemas.microsoft.com/office/drawing/2014/main" id="{F75A22D6-EB7D-A994-BCD0-814F1D378BB9}"/>
                </a:ext>
              </a:extLst>
            </p:cNvPr>
            <p:cNvSpPr/>
            <p:nvPr/>
          </p:nvSpPr>
          <p:spPr>
            <a:xfrm>
              <a:off x="3664446" y="151050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2" name="Cross 271">
              <a:extLst>
                <a:ext uri="{FF2B5EF4-FFF2-40B4-BE49-F238E27FC236}">
                  <a16:creationId xmlns:a16="http://schemas.microsoft.com/office/drawing/2014/main" id="{086A0ECB-388B-CC30-BF7A-47183199EAC7}"/>
                </a:ext>
              </a:extLst>
            </p:cNvPr>
            <p:cNvSpPr/>
            <p:nvPr/>
          </p:nvSpPr>
          <p:spPr>
            <a:xfrm>
              <a:off x="3734934" y="1531937"/>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3" name="Cross 272">
              <a:extLst>
                <a:ext uri="{FF2B5EF4-FFF2-40B4-BE49-F238E27FC236}">
                  <a16:creationId xmlns:a16="http://schemas.microsoft.com/office/drawing/2014/main" id="{CDD0188B-07DF-2A13-3C4E-FE6985DCA3A6}"/>
                </a:ext>
              </a:extLst>
            </p:cNvPr>
            <p:cNvSpPr/>
            <p:nvPr/>
          </p:nvSpPr>
          <p:spPr>
            <a:xfrm>
              <a:off x="3752241" y="1531937"/>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4" name="Cross 273">
              <a:extLst>
                <a:ext uri="{FF2B5EF4-FFF2-40B4-BE49-F238E27FC236}">
                  <a16:creationId xmlns:a16="http://schemas.microsoft.com/office/drawing/2014/main" id="{1C3A4C6D-9702-0DCB-20CA-2D467E340D7F}"/>
                </a:ext>
              </a:extLst>
            </p:cNvPr>
            <p:cNvSpPr/>
            <p:nvPr/>
          </p:nvSpPr>
          <p:spPr>
            <a:xfrm>
              <a:off x="3880672" y="156606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5" name="Cross 274">
              <a:extLst>
                <a:ext uri="{FF2B5EF4-FFF2-40B4-BE49-F238E27FC236}">
                  <a16:creationId xmlns:a16="http://schemas.microsoft.com/office/drawing/2014/main" id="{03A41A17-928E-7DD9-13A9-26AE31DD2BF6}"/>
                </a:ext>
              </a:extLst>
            </p:cNvPr>
            <p:cNvSpPr/>
            <p:nvPr/>
          </p:nvSpPr>
          <p:spPr>
            <a:xfrm>
              <a:off x="3928393" y="158352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6" name="Cross 275">
              <a:extLst>
                <a:ext uri="{FF2B5EF4-FFF2-40B4-BE49-F238E27FC236}">
                  <a16:creationId xmlns:a16="http://schemas.microsoft.com/office/drawing/2014/main" id="{4407E406-BA67-5EAB-DC95-AE6D7F25B862}"/>
                </a:ext>
              </a:extLst>
            </p:cNvPr>
            <p:cNvSpPr/>
            <p:nvPr/>
          </p:nvSpPr>
          <p:spPr>
            <a:xfrm>
              <a:off x="4257006" y="1652587"/>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7" name="Cross 276">
              <a:extLst>
                <a:ext uri="{FF2B5EF4-FFF2-40B4-BE49-F238E27FC236}">
                  <a16:creationId xmlns:a16="http://schemas.microsoft.com/office/drawing/2014/main" id="{A08130E1-F358-2497-BC9B-0C3D234DCF5E}"/>
                </a:ext>
              </a:extLst>
            </p:cNvPr>
            <p:cNvSpPr/>
            <p:nvPr/>
          </p:nvSpPr>
          <p:spPr>
            <a:xfrm>
              <a:off x="4626100" y="173116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8" name="Cross 277">
              <a:extLst>
                <a:ext uri="{FF2B5EF4-FFF2-40B4-BE49-F238E27FC236}">
                  <a16:creationId xmlns:a16="http://schemas.microsoft.com/office/drawing/2014/main" id="{871F2DBE-B98B-C367-7C96-52B8BE6A4258}"/>
                </a:ext>
              </a:extLst>
            </p:cNvPr>
            <p:cNvSpPr/>
            <p:nvPr/>
          </p:nvSpPr>
          <p:spPr>
            <a:xfrm>
              <a:off x="4784945" y="175180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9" name="Cross 278">
              <a:extLst>
                <a:ext uri="{FF2B5EF4-FFF2-40B4-BE49-F238E27FC236}">
                  <a16:creationId xmlns:a16="http://schemas.microsoft.com/office/drawing/2014/main" id="{D0E3152C-4851-C797-666A-697273F99539}"/>
                </a:ext>
              </a:extLst>
            </p:cNvPr>
            <p:cNvSpPr/>
            <p:nvPr/>
          </p:nvSpPr>
          <p:spPr>
            <a:xfrm>
              <a:off x="4895371" y="175180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0" name="Cross 279">
              <a:extLst>
                <a:ext uri="{FF2B5EF4-FFF2-40B4-BE49-F238E27FC236}">
                  <a16:creationId xmlns:a16="http://schemas.microsoft.com/office/drawing/2014/main" id="{1E201671-2BD7-ED30-8161-56410F71DDB4}"/>
                </a:ext>
              </a:extLst>
            </p:cNvPr>
            <p:cNvSpPr/>
            <p:nvPr/>
          </p:nvSpPr>
          <p:spPr>
            <a:xfrm>
              <a:off x="5028721" y="175180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1" name="Cross 280">
              <a:extLst>
                <a:ext uri="{FF2B5EF4-FFF2-40B4-BE49-F238E27FC236}">
                  <a16:creationId xmlns:a16="http://schemas.microsoft.com/office/drawing/2014/main" id="{16260FDD-2BB9-1880-6DD4-E0B8029BAAFE}"/>
                </a:ext>
              </a:extLst>
            </p:cNvPr>
            <p:cNvSpPr/>
            <p:nvPr/>
          </p:nvSpPr>
          <p:spPr>
            <a:xfrm>
              <a:off x="6025464" y="20002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2" name="Cross 281">
              <a:extLst>
                <a:ext uri="{FF2B5EF4-FFF2-40B4-BE49-F238E27FC236}">
                  <a16:creationId xmlns:a16="http://schemas.microsoft.com/office/drawing/2014/main" id="{0F684E90-FD73-F1FD-6857-00200B6C8065}"/>
                </a:ext>
              </a:extLst>
            </p:cNvPr>
            <p:cNvSpPr/>
            <p:nvPr/>
          </p:nvSpPr>
          <p:spPr>
            <a:xfrm>
              <a:off x="6052850" y="199945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3" name="Cross 282">
              <a:extLst>
                <a:ext uri="{FF2B5EF4-FFF2-40B4-BE49-F238E27FC236}">
                  <a16:creationId xmlns:a16="http://schemas.microsoft.com/office/drawing/2014/main" id="{6B391862-E3E4-6BA4-CA4E-3628CB53A962}"/>
                </a:ext>
              </a:extLst>
            </p:cNvPr>
            <p:cNvSpPr/>
            <p:nvPr/>
          </p:nvSpPr>
          <p:spPr>
            <a:xfrm>
              <a:off x="6413609" y="2110580"/>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4" name="Cross 283">
              <a:extLst>
                <a:ext uri="{FF2B5EF4-FFF2-40B4-BE49-F238E27FC236}">
                  <a16:creationId xmlns:a16="http://schemas.microsoft.com/office/drawing/2014/main" id="{099EDF2A-D6CE-7F3D-0774-16C6FA93ADF3}"/>
                </a:ext>
              </a:extLst>
            </p:cNvPr>
            <p:cNvSpPr/>
            <p:nvPr/>
          </p:nvSpPr>
          <p:spPr>
            <a:xfrm>
              <a:off x="6462028" y="2133600"/>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5" name="Cross 284">
              <a:extLst>
                <a:ext uri="{FF2B5EF4-FFF2-40B4-BE49-F238E27FC236}">
                  <a16:creationId xmlns:a16="http://schemas.microsoft.com/office/drawing/2014/main" id="{3BFF3E7C-8232-D86E-A21C-AA77B9AA1FF3}"/>
                </a:ext>
              </a:extLst>
            </p:cNvPr>
            <p:cNvSpPr/>
            <p:nvPr/>
          </p:nvSpPr>
          <p:spPr>
            <a:xfrm>
              <a:off x="6633284" y="2242343"/>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6" name="Cross 285">
              <a:extLst>
                <a:ext uri="{FF2B5EF4-FFF2-40B4-BE49-F238E27FC236}">
                  <a16:creationId xmlns:a16="http://schemas.microsoft.com/office/drawing/2014/main" id="{DE39EDDB-26EE-DBAC-1CA1-187AB3F74BE1}"/>
                </a:ext>
              </a:extLst>
            </p:cNvPr>
            <p:cNvSpPr/>
            <p:nvPr/>
          </p:nvSpPr>
          <p:spPr>
            <a:xfrm>
              <a:off x="6851272" y="2266150"/>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7" name="Cross 286">
              <a:extLst>
                <a:ext uri="{FF2B5EF4-FFF2-40B4-BE49-F238E27FC236}">
                  <a16:creationId xmlns:a16="http://schemas.microsoft.com/office/drawing/2014/main" id="{D558AD32-62E6-6BFC-AA29-D289A7326E9D}"/>
                </a:ext>
              </a:extLst>
            </p:cNvPr>
            <p:cNvSpPr/>
            <p:nvPr/>
          </p:nvSpPr>
          <p:spPr>
            <a:xfrm>
              <a:off x="6999706" y="2295524"/>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8" name="Cross 287">
              <a:extLst>
                <a:ext uri="{FF2B5EF4-FFF2-40B4-BE49-F238E27FC236}">
                  <a16:creationId xmlns:a16="http://schemas.microsoft.com/office/drawing/2014/main" id="{C300D067-A503-1BAD-92EC-6A859CB3C98A}"/>
                </a:ext>
              </a:extLst>
            </p:cNvPr>
            <p:cNvSpPr/>
            <p:nvPr/>
          </p:nvSpPr>
          <p:spPr>
            <a:xfrm>
              <a:off x="7857991" y="2552694"/>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9" name="Cross 288">
              <a:extLst>
                <a:ext uri="{FF2B5EF4-FFF2-40B4-BE49-F238E27FC236}">
                  <a16:creationId xmlns:a16="http://schemas.microsoft.com/office/drawing/2014/main" id="{C9B79645-2B0A-44AB-DD0C-083E85A1619E}"/>
                </a:ext>
              </a:extLst>
            </p:cNvPr>
            <p:cNvSpPr/>
            <p:nvPr/>
          </p:nvSpPr>
          <p:spPr>
            <a:xfrm>
              <a:off x="7900945" y="2566180"/>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0" name="Cross 289">
              <a:extLst>
                <a:ext uri="{FF2B5EF4-FFF2-40B4-BE49-F238E27FC236}">
                  <a16:creationId xmlns:a16="http://schemas.microsoft.com/office/drawing/2014/main" id="{B6EB4168-BDC8-5C7F-F4DB-838B9A5F9B7B}"/>
                </a:ext>
              </a:extLst>
            </p:cNvPr>
            <p:cNvSpPr/>
            <p:nvPr/>
          </p:nvSpPr>
          <p:spPr>
            <a:xfrm>
              <a:off x="8255751" y="2666199"/>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1" name="Cross 290">
              <a:extLst>
                <a:ext uri="{FF2B5EF4-FFF2-40B4-BE49-F238E27FC236}">
                  <a16:creationId xmlns:a16="http://schemas.microsoft.com/office/drawing/2014/main" id="{D763A844-15C9-DD08-381F-2955813E7852}"/>
                </a:ext>
              </a:extLst>
            </p:cNvPr>
            <p:cNvSpPr/>
            <p:nvPr/>
          </p:nvSpPr>
          <p:spPr>
            <a:xfrm>
              <a:off x="8311313" y="2726523"/>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2" name="Cross 291">
              <a:extLst>
                <a:ext uri="{FF2B5EF4-FFF2-40B4-BE49-F238E27FC236}">
                  <a16:creationId xmlns:a16="http://schemas.microsoft.com/office/drawing/2014/main" id="{BE91CBE9-4EE7-51AE-3A70-FDFD65DB3A46}"/>
                </a:ext>
              </a:extLst>
            </p:cNvPr>
            <p:cNvSpPr/>
            <p:nvPr/>
          </p:nvSpPr>
          <p:spPr>
            <a:xfrm>
              <a:off x="8666119" y="2791609"/>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3" name="Cross 292">
              <a:extLst>
                <a:ext uri="{FF2B5EF4-FFF2-40B4-BE49-F238E27FC236}">
                  <a16:creationId xmlns:a16="http://schemas.microsoft.com/office/drawing/2014/main" id="{590E6BC2-14CE-2D88-1CD8-19036D47A782}"/>
                </a:ext>
              </a:extLst>
            </p:cNvPr>
            <p:cNvSpPr/>
            <p:nvPr/>
          </p:nvSpPr>
          <p:spPr>
            <a:xfrm>
              <a:off x="8885194" y="2877333"/>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4" name="Cross 293">
              <a:extLst>
                <a:ext uri="{FF2B5EF4-FFF2-40B4-BE49-F238E27FC236}">
                  <a16:creationId xmlns:a16="http://schemas.microsoft.com/office/drawing/2014/main" id="{FD419D56-6A21-D5E0-170B-7655EC0551FB}"/>
                </a:ext>
              </a:extLst>
            </p:cNvPr>
            <p:cNvSpPr/>
            <p:nvPr/>
          </p:nvSpPr>
          <p:spPr>
            <a:xfrm>
              <a:off x="9082837" y="290987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5" name="Cross 294">
              <a:extLst>
                <a:ext uri="{FF2B5EF4-FFF2-40B4-BE49-F238E27FC236}">
                  <a16:creationId xmlns:a16="http://schemas.microsoft.com/office/drawing/2014/main" id="{F5A3C9F8-DA4C-8A39-0FCE-621EDA51A2A1}"/>
                </a:ext>
              </a:extLst>
            </p:cNvPr>
            <p:cNvSpPr/>
            <p:nvPr/>
          </p:nvSpPr>
          <p:spPr>
            <a:xfrm>
              <a:off x="9278099" y="301623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6" name="Cross 295">
              <a:extLst>
                <a:ext uri="{FF2B5EF4-FFF2-40B4-BE49-F238E27FC236}">
                  <a16:creationId xmlns:a16="http://schemas.microsoft.com/office/drawing/2014/main" id="{5780AD7A-81D3-14B5-3460-62A3F2BC9F7F}"/>
                </a:ext>
              </a:extLst>
            </p:cNvPr>
            <p:cNvSpPr/>
            <p:nvPr/>
          </p:nvSpPr>
          <p:spPr>
            <a:xfrm>
              <a:off x="9682912"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7" name="Cross 296">
              <a:extLst>
                <a:ext uri="{FF2B5EF4-FFF2-40B4-BE49-F238E27FC236}">
                  <a16:creationId xmlns:a16="http://schemas.microsoft.com/office/drawing/2014/main" id="{E605B724-D208-C867-D1B6-04160CAE6F51}"/>
                </a:ext>
              </a:extLst>
            </p:cNvPr>
            <p:cNvSpPr/>
            <p:nvPr/>
          </p:nvSpPr>
          <p:spPr>
            <a:xfrm>
              <a:off x="10036763"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8" name="Cross 297">
              <a:extLst>
                <a:ext uri="{FF2B5EF4-FFF2-40B4-BE49-F238E27FC236}">
                  <a16:creationId xmlns:a16="http://schemas.microsoft.com/office/drawing/2014/main" id="{3D5AD7FE-9EE4-6936-A74B-7129E3C03532}"/>
                </a:ext>
              </a:extLst>
            </p:cNvPr>
            <p:cNvSpPr/>
            <p:nvPr/>
          </p:nvSpPr>
          <p:spPr>
            <a:xfrm>
              <a:off x="10128831"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9" name="Cross 298">
              <a:extLst>
                <a:ext uri="{FF2B5EF4-FFF2-40B4-BE49-F238E27FC236}">
                  <a16:creationId xmlns:a16="http://schemas.microsoft.com/office/drawing/2014/main" id="{5AC792E4-C079-9002-9859-14193FF49ABC}"/>
                </a:ext>
              </a:extLst>
            </p:cNvPr>
            <p:cNvSpPr/>
            <p:nvPr/>
          </p:nvSpPr>
          <p:spPr>
            <a:xfrm>
              <a:off x="10155030"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0" name="Cross 299">
              <a:extLst>
                <a:ext uri="{FF2B5EF4-FFF2-40B4-BE49-F238E27FC236}">
                  <a16:creationId xmlns:a16="http://schemas.microsoft.com/office/drawing/2014/main" id="{70AC44B4-4434-EE1D-FDBF-AB6845F4228E}"/>
                </a:ext>
              </a:extLst>
            </p:cNvPr>
            <p:cNvSpPr/>
            <p:nvPr/>
          </p:nvSpPr>
          <p:spPr>
            <a:xfrm>
              <a:off x="10260694"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1" name="Cross 300">
              <a:extLst>
                <a:ext uri="{FF2B5EF4-FFF2-40B4-BE49-F238E27FC236}">
                  <a16:creationId xmlns:a16="http://schemas.microsoft.com/office/drawing/2014/main" id="{1376AA8E-201C-38B2-3E4B-61598EE98404}"/>
                </a:ext>
              </a:extLst>
            </p:cNvPr>
            <p:cNvSpPr/>
            <p:nvPr/>
          </p:nvSpPr>
          <p:spPr>
            <a:xfrm>
              <a:off x="10325780"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2" name="Cross 301">
              <a:extLst>
                <a:ext uri="{FF2B5EF4-FFF2-40B4-BE49-F238E27FC236}">
                  <a16:creationId xmlns:a16="http://schemas.microsoft.com/office/drawing/2014/main" id="{73D65A39-07EE-AFE3-16F4-CA945F2B1EB5}"/>
                </a:ext>
              </a:extLst>
            </p:cNvPr>
            <p:cNvSpPr/>
            <p:nvPr/>
          </p:nvSpPr>
          <p:spPr>
            <a:xfrm>
              <a:off x="10597416"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3" name="Cross 302">
              <a:extLst>
                <a:ext uri="{FF2B5EF4-FFF2-40B4-BE49-F238E27FC236}">
                  <a16:creationId xmlns:a16="http://schemas.microsoft.com/office/drawing/2014/main" id="{A7AF2703-E118-937A-F8FF-9EF1A37BCC63}"/>
                </a:ext>
              </a:extLst>
            </p:cNvPr>
            <p:cNvSpPr/>
            <p:nvPr/>
          </p:nvSpPr>
          <p:spPr>
            <a:xfrm>
              <a:off x="10701397"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4" name="Cross 303">
              <a:extLst>
                <a:ext uri="{FF2B5EF4-FFF2-40B4-BE49-F238E27FC236}">
                  <a16:creationId xmlns:a16="http://schemas.microsoft.com/office/drawing/2014/main" id="{29C14ECE-BF7D-D565-F7B6-56C769898AD2}"/>
                </a:ext>
              </a:extLst>
            </p:cNvPr>
            <p:cNvSpPr/>
            <p:nvPr/>
          </p:nvSpPr>
          <p:spPr>
            <a:xfrm>
              <a:off x="10722826"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5" name="Cross 304">
              <a:extLst>
                <a:ext uri="{FF2B5EF4-FFF2-40B4-BE49-F238E27FC236}">
                  <a16:creationId xmlns:a16="http://schemas.microsoft.com/office/drawing/2014/main" id="{18DE5CA7-DC8C-4FB9-BA7A-D36F68DA0973}"/>
                </a:ext>
              </a:extLst>
            </p:cNvPr>
            <p:cNvSpPr/>
            <p:nvPr/>
          </p:nvSpPr>
          <p:spPr>
            <a:xfrm>
              <a:off x="10967042"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6" name="Cross 305">
              <a:extLst>
                <a:ext uri="{FF2B5EF4-FFF2-40B4-BE49-F238E27FC236}">
                  <a16:creationId xmlns:a16="http://schemas.microsoft.com/office/drawing/2014/main" id="{CF56D070-80DE-40CE-A66C-E6720435114A}"/>
                </a:ext>
              </a:extLst>
            </p:cNvPr>
            <p:cNvSpPr/>
            <p:nvPr/>
          </p:nvSpPr>
          <p:spPr>
            <a:xfrm>
              <a:off x="11004448"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7" name="Cross 306">
              <a:extLst>
                <a:ext uri="{FF2B5EF4-FFF2-40B4-BE49-F238E27FC236}">
                  <a16:creationId xmlns:a16="http://schemas.microsoft.com/office/drawing/2014/main" id="{407819E2-7223-CE61-727F-B2242B7D9C5F}"/>
                </a:ext>
              </a:extLst>
            </p:cNvPr>
            <p:cNvSpPr/>
            <p:nvPr/>
          </p:nvSpPr>
          <p:spPr>
            <a:xfrm>
              <a:off x="11062391"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8" name="Cross 307">
              <a:extLst>
                <a:ext uri="{FF2B5EF4-FFF2-40B4-BE49-F238E27FC236}">
                  <a16:creationId xmlns:a16="http://schemas.microsoft.com/office/drawing/2014/main" id="{536DA7F8-D3D7-7CC1-BA6F-67CA5A558307}"/>
                </a:ext>
              </a:extLst>
            </p:cNvPr>
            <p:cNvSpPr/>
            <p:nvPr/>
          </p:nvSpPr>
          <p:spPr>
            <a:xfrm>
              <a:off x="11082230"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9" name="Cross 308">
              <a:extLst>
                <a:ext uri="{FF2B5EF4-FFF2-40B4-BE49-F238E27FC236}">
                  <a16:creationId xmlns:a16="http://schemas.microsoft.com/office/drawing/2014/main" id="{72E731AC-8C5F-639F-7925-22D0D3F41C93}"/>
                </a:ext>
              </a:extLst>
            </p:cNvPr>
            <p:cNvSpPr/>
            <p:nvPr/>
          </p:nvSpPr>
          <p:spPr>
            <a:xfrm>
              <a:off x="11115572"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0" name="Cross 309">
              <a:extLst>
                <a:ext uri="{FF2B5EF4-FFF2-40B4-BE49-F238E27FC236}">
                  <a16:creationId xmlns:a16="http://schemas.microsoft.com/office/drawing/2014/main" id="{EDB243CE-246E-D6A8-2330-151591E58866}"/>
                </a:ext>
              </a:extLst>
            </p:cNvPr>
            <p:cNvSpPr/>
            <p:nvPr/>
          </p:nvSpPr>
          <p:spPr>
            <a:xfrm>
              <a:off x="11210822"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1" name="Cross 310">
              <a:extLst>
                <a:ext uri="{FF2B5EF4-FFF2-40B4-BE49-F238E27FC236}">
                  <a16:creationId xmlns:a16="http://schemas.microsoft.com/office/drawing/2014/main" id="{162E3111-3CE3-0968-2BD0-197E416C2024}"/>
                </a:ext>
              </a:extLst>
            </p:cNvPr>
            <p:cNvSpPr/>
            <p:nvPr/>
          </p:nvSpPr>
          <p:spPr>
            <a:xfrm>
              <a:off x="11229872" y="310672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2" name="Cross 311">
              <a:extLst>
                <a:ext uri="{FF2B5EF4-FFF2-40B4-BE49-F238E27FC236}">
                  <a16:creationId xmlns:a16="http://schemas.microsoft.com/office/drawing/2014/main" id="{79437AF9-7257-BBFC-9995-AA1CEAAE8CE2}"/>
                </a:ext>
              </a:extLst>
            </p:cNvPr>
            <p:cNvSpPr/>
            <p:nvPr/>
          </p:nvSpPr>
          <p:spPr>
            <a:xfrm>
              <a:off x="11320360"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3" name="Cross 312">
              <a:extLst>
                <a:ext uri="{FF2B5EF4-FFF2-40B4-BE49-F238E27FC236}">
                  <a16:creationId xmlns:a16="http://schemas.microsoft.com/office/drawing/2014/main" id="{D7E4CFFE-BCB7-6E70-5626-4AD681516F8B}"/>
                </a:ext>
              </a:extLst>
            </p:cNvPr>
            <p:cNvSpPr/>
            <p:nvPr/>
          </p:nvSpPr>
          <p:spPr>
            <a:xfrm>
              <a:off x="11334647"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4" name="Cross 313">
              <a:extLst>
                <a:ext uri="{FF2B5EF4-FFF2-40B4-BE49-F238E27FC236}">
                  <a16:creationId xmlns:a16="http://schemas.microsoft.com/office/drawing/2014/main" id="{E4FB861C-4973-BD13-C6BD-F3FEFA846B03}"/>
                </a:ext>
              </a:extLst>
            </p:cNvPr>
            <p:cNvSpPr/>
            <p:nvPr/>
          </p:nvSpPr>
          <p:spPr>
            <a:xfrm>
              <a:off x="11353697"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5" name="Cross 314">
              <a:extLst>
                <a:ext uri="{FF2B5EF4-FFF2-40B4-BE49-F238E27FC236}">
                  <a16:creationId xmlns:a16="http://schemas.microsoft.com/office/drawing/2014/main" id="{3BF19FA4-664F-0EEF-4303-F5014AB72C18}"/>
                </a:ext>
              </a:extLst>
            </p:cNvPr>
            <p:cNvSpPr/>
            <p:nvPr/>
          </p:nvSpPr>
          <p:spPr>
            <a:xfrm>
              <a:off x="11372747"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6" name="Cross 315">
              <a:extLst>
                <a:ext uri="{FF2B5EF4-FFF2-40B4-BE49-F238E27FC236}">
                  <a16:creationId xmlns:a16="http://schemas.microsoft.com/office/drawing/2014/main" id="{1309D6E7-740B-6224-480B-8B781D518652}"/>
                </a:ext>
              </a:extLst>
            </p:cNvPr>
            <p:cNvSpPr/>
            <p:nvPr/>
          </p:nvSpPr>
          <p:spPr>
            <a:xfrm>
              <a:off x="11415609"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7" name="Cross 316">
              <a:extLst>
                <a:ext uri="{FF2B5EF4-FFF2-40B4-BE49-F238E27FC236}">
                  <a16:creationId xmlns:a16="http://schemas.microsoft.com/office/drawing/2014/main" id="{8AAA01AD-B385-3FD7-1C7D-FE86F3EF3371}"/>
                </a:ext>
              </a:extLst>
            </p:cNvPr>
            <p:cNvSpPr/>
            <p:nvPr/>
          </p:nvSpPr>
          <p:spPr>
            <a:xfrm>
              <a:off x="11503715"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8" name="Cross 317">
              <a:extLst>
                <a:ext uri="{FF2B5EF4-FFF2-40B4-BE49-F238E27FC236}">
                  <a16:creationId xmlns:a16="http://schemas.microsoft.com/office/drawing/2014/main" id="{9564F2A1-BE5C-0A3E-A29B-CB1A769B3DC9}"/>
                </a:ext>
              </a:extLst>
            </p:cNvPr>
            <p:cNvSpPr/>
            <p:nvPr/>
          </p:nvSpPr>
          <p:spPr>
            <a:xfrm>
              <a:off x="11529909"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9" name="Cross 318">
              <a:extLst>
                <a:ext uri="{FF2B5EF4-FFF2-40B4-BE49-F238E27FC236}">
                  <a16:creationId xmlns:a16="http://schemas.microsoft.com/office/drawing/2014/main" id="{CAC812D7-2DA2-F98A-A893-A03918785359}"/>
                </a:ext>
              </a:extLst>
            </p:cNvPr>
            <p:cNvSpPr/>
            <p:nvPr/>
          </p:nvSpPr>
          <p:spPr>
            <a:xfrm>
              <a:off x="11748984"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20" name="Cross 319">
              <a:extLst>
                <a:ext uri="{FF2B5EF4-FFF2-40B4-BE49-F238E27FC236}">
                  <a16:creationId xmlns:a16="http://schemas.microsoft.com/office/drawing/2014/main" id="{CF153CC6-0497-9AAD-B36F-EA4F95C1A8E5}"/>
                </a:ext>
              </a:extLst>
            </p:cNvPr>
            <p:cNvSpPr/>
            <p:nvPr/>
          </p:nvSpPr>
          <p:spPr>
            <a:xfrm>
              <a:off x="11863284"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21" name="Cross 320">
              <a:extLst>
                <a:ext uri="{FF2B5EF4-FFF2-40B4-BE49-F238E27FC236}">
                  <a16:creationId xmlns:a16="http://schemas.microsoft.com/office/drawing/2014/main" id="{4E69147B-6119-28C4-B57C-31313517483D}"/>
                </a:ext>
              </a:extLst>
            </p:cNvPr>
            <p:cNvSpPr/>
            <p:nvPr/>
          </p:nvSpPr>
          <p:spPr>
            <a:xfrm>
              <a:off x="11889478"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22" name="Cross 321">
              <a:extLst>
                <a:ext uri="{FF2B5EF4-FFF2-40B4-BE49-F238E27FC236}">
                  <a16:creationId xmlns:a16="http://schemas.microsoft.com/office/drawing/2014/main" id="{8C7D7C63-162E-3979-88F4-4FAB0BB11AD8}"/>
                </a:ext>
              </a:extLst>
            </p:cNvPr>
            <p:cNvSpPr/>
            <p:nvPr/>
          </p:nvSpPr>
          <p:spPr>
            <a:xfrm>
              <a:off x="11901384" y="315764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grpSp>
        <p:nvGrpSpPr>
          <p:cNvPr id="325" name="Group 324">
            <a:extLst>
              <a:ext uri="{FF2B5EF4-FFF2-40B4-BE49-F238E27FC236}">
                <a16:creationId xmlns:a16="http://schemas.microsoft.com/office/drawing/2014/main" id="{3AA7EF1F-35AC-5141-B8DE-1BE327CB5021}"/>
              </a:ext>
            </a:extLst>
          </p:cNvPr>
          <p:cNvGrpSpPr>
            <a:grpSpLocks noChangeAspect="1"/>
          </p:cNvGrpSpPr>
          <p:nvPr/>
        </p:nvGrpSpPr>
        <p:grpSpPr>
          <a:xfrm>
            <a:off x="1666319" y="1644472"/>
            <a:ext cx="9408000" cy="2610233"/>
            <a:chOff x="1223963" y="950723"/>
            <a:chExt cx="10869612" cy="3015755"/>
          </a:xfrm>
        </p:grpSpPr>
        <p:sp>
          <p:nvSpPr>
            <p:cNvPr id="326" name="Cross 325">
              <a:extLst>
                <a:ext uri="{FF2B5EF4-FFF2-40B4-BE49-F238E27FC236}">
                  <a16:creationId xmlns:a16="http://schemas.microsoft.com/office/drawing/2014/main" id="{B888EB0B-CAEF-FB8B-97D2-DC6C80B4E98F}"/>
                </a:ext>
              </a:extLst>
            </p:cNvPr>
            <p:cNvSpPr/>
            <p:nvPr/>
          </p:nvSpPr>
          <p:spPr>
            <a:xfrm>
              <a:off x="2935169" y="194541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27" name="Cross 326">
              <a:extLst>
                <a:ext uri="{FF2B5EF4-FFF2-40B4-BE49-F238E27FC236}">
                  <a16:creationId xmlns:a16="http://schemas.microsoft.com/office/drawing/2014/main" id="{39CC1354-0D33-6662-DD15-674C51D29AD2}"/>
                </a:ext>
              </a:extLst>
            </p:cNvPr>
            <p:cNvSpPr/>
            <p:nvPr/>
          </p:nvSpPr>
          <p:spPr>
            <a:xfrm>
              <a:off x="1225645" y="95574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28" name="Cross 327">
              <a:extLst>
                <a:ext uri="{FF2B5EF4-FFF2-40B4-BE49-F238E27FC236}">
                  <a16:creationId xmlns:a16="http://schemas.microsoft.com/office/drawing/2014/main" id="{BDEF6342-2374-9306-1596-B32139B6FED2}"/>
                </a:ext>
              </a:extLst>
            </p:cNvPr>
            <p:cNvSpPr/>
            <p:nvPr/>
          </p:nvSpPr>
          <p:spPr>
            <a:xfrm>
              <a:off x="1465701" y="1011132"/>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29" name="Cross 328">
              <a:extLst>
                <a:ext uri="{FF2B5EF4-FFF2-40B4-BE49-F238E27FC236}">
                  <a16:creationId xmlns:a16="http://schemas.microsoft.com/office/drawing/2014/main" id="{66B7823C-7EFC-6E70-ECFB-E571C49DCA48}"/>
                </a:ext>
              </a:extLst>
            </p:cNvPr>
            <p:cNvSpPr/>
            <p:nvPr/>
          </p:nvSpPr>
          <p:spPr>
            <a:xfrm>
              <a:off x="1370998" y="95557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0" name="Cross 329">
              <a:extLst>
                <a:ext uri="{FF2B5EF4-FFF2-40B4-BE49-F238E27FC236}">
                  <a16:creationId xmlns:a16="http://schemas.microsoft.com/office/drawing/2014/main" id="{79DE95D7-B356-8233-8FA2-2AC8130144A5}"/>
                </a:ext>
              </a:extLst>
            </p:cNvPr>
            <p:cNvSpPr/>
            <p:nvPr/>
          </p:nvSpPr>
          <p:spPr>
            <a:xfrm>
              <a:off x="1274159" y="950723"/>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1" name="Cross 330">
              <a:extLst>
                <a:ext uri="{FF2B5EF4-FFF2-40B4-BE49-F238E27FC236}">
                  <a16:creationId xmlns:a16="http://schemas.microsoft.com/office/drawing/2014/main" id="{BCDA1F34-C196-1112-763A-17169DB61CBF}"/>
                </a:ext>
              </a:extLst>
            </p:cNvPr>
            <p:cNvSpPr/>
            <p:nvPr/>
          </p:nvSpPr>
          <p:spPr>
            <a:xfrm>
              <a:off x="1775990" y="1101079"/>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2" name="Cross 331">
              <a:extLst>
                <a:ext uri="{FF2B5EF4-FFF2-40B4-BE49-F238E27FC236}">
                  <a16:creationId xmlns:a16="http://schemas.microsoft.com/office/drawing/2014/main" id="{38156FFE-BB20-BFD9-5C43-22F9B091DDE4}"/>
                </a:ext>
              </a:extLst>
            </p:cNvPr>
            <p:cNvSpPr/>
            <p:nvPr/>
          </p:nvSpPr>
          <p:spPr>
            <a:xfrm>
              <a:off x="1567854" y="1038113"/>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3" name="Cross 332">
              <a:extLst>
                <a:ext uri="{FF2B5EF4-FFF2-40B4-BE49-F238E27FC236}">
                  <a16:creationId xmlns:a16="http://schemas.microsoft.com/office/drawing/2014/main" id="{8FDFEE56-9608-D9EC-E911-2DB1A90671D6}"/>
                </a:ext>
              </a:extLst>
            </p:cNvPr>
            <p:cNvSpPr/>
            <p:nvPr/>
          </p:nvSpPr>
          <p:spPr>
            <a:xfrm>
              <a:off x="1430527" y="1001599"/>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4" name="Cross 333">
              <a:extLst>
                <a:ext uri="{FF2B5EF4-FFF2-40B4-BE49-F238E27FC236}">
                  <a16:creationId xmlns:a16="http://schemas.microsoft.com/office/drawing/2014/main" id="{2F19B25D-565B-9E1A-4054-F68B0310BA97}"/>
                </a:ext>
              </a:extLst>
            </p:cNvPr>
            <p:cNvSpPr/>
            <p:nvPr/>
          </p:nvSpPr>
          <p:spPr>
            <a:xfrm>
              <a:off x="2028763" y="1209821"/>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5" name="Cross 334">
              <a:extLst>
                <a:ext uri="{FF2B5EF4-FFF2-40B4-BE49-F238E27FC236}">
                  <a16:creationId xmlns:a16="http://schemas.microsoft.com/office/drawing/2014/main" id="{FD9BB89C-BBFF-23EB-E4F6-2855B8BCCA53}"/>
                </a:ext>
              </a:extLst>
            </p:cNvPr>
            <p:cNvSpPr/>
            <p:nvPr/>
          </p:nvSpPr>
          <p:spPr>
            <a:xfrm>
              <a:off x="1839095" y="1101079"/>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6" name="Cross 335">
              <a:extLst>
                <a:ext uri="{FF2B5EF4-FFF2-40B4-BE49-F238E27FC236}">
                  <a16:creationId xmlns:a16="http://schemas.microsoft.com/office/drawing/2014/main" id="{81D646AF-9930-36A1-C60D-9ABBEC2500C2}"/>
                </a:ext>
              </a:extLst>
            </p:cNvPr>
            <p:cNvSpPr/>
            <p:nvPr/>
          </p:nvSpPr>
          <p:spPr>
            <a:xfrm>
              <a:off x="1851493" y="1101079"/>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7" name="Cross 336">
              <a:extLst>
                <a:ext uri="{FF2B5EF4-FFF2-40B4-BE49-F238E27FC236}">
                  <a16:creationId xmlns:a16="http://schemas.microsoft.com/office/drawing/2014/main" id="{0007A9EB-CBF0-DB95-1638-ACE9DEC9893C}"/>
                </a:ext>
              </a:extLst>
            </p:cNvPr>
            <p:cNvSpPr/>
            <p:nvPr/>
          </p:nvSpPr>
          <p:spPr>
            <a:xfrm>
              <a:off x="2484893" y="165778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8" name="Cross 337">
              <a:extLst>
                <a:ext uri="{FF2B5EF4-FFF2-40B4-BE49-F238E27FC236}">
                  <a16:creationId xmlns:a16="http://schemas.microsoft.com/office/drawing/2014/main" id="{F54C3069-263B-C4CB-35F4-264B673C128A}"/>
                </a:ext>
              </a:extLst>
            </p:cNvPr>
            <p:cNvSpPr/>
            <p:nvPr/>
          </p:nvSpPr>
          <p:spPr>
            <a:xfrm>
              <a:off x="2507057" y="1705087"/>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9" name="Cross 338">
              <a:extLst>
                <a:ext uri="{FF2B5EF4-FFF2-40B4-BE49-F238E27FC236}">
                  <a16:creationId xmlns:a16="http://schemas.microsoft.com/office/drawing/2014/main" id="{A980D774-07A7-70F0-074B-04A7E2D7C019}"/>
                </a:ext>
              </a:extLst>
            </p:cNvPr>
            <p:cNvSpPr/>
            <p:nvPr/>
          </p:nvSpPr>
          <p:spPr>
            <a:xfrm>
              <a:off x="2215071" y="143172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0" name="Cross 339">
              <a:extLst>
                <a:ext uri="{FF2B5EF4-FFF2-40B4-BE49-F238E27FC236}">
                  <a16:creationId xmlns:a16="http://schemas.microsoft.com/office/drawing/2014/main" id="{EE9ACFCB-A2FA-E4EE-0F35-F58ACEBE1501}"/>
                </a:ext>
              </a:extLst>
            </p:cNvPr>
            <p:cNvSpPr/>
            <p:nvPr/>
          </p:nvSpPr>
          <p:spPr>
            <a:xfrm>
              <a:off x="2556172" y="175239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1" name="Cross 340">
              <a:extLst>
                <a:ext uri="{FF2B5EF4-FFF2-40B4-BE49-F238E27FC236}">
                  <a16:creationId xmlns:a16="http://schemas.microsoft.com/office/drawing/2014/main" id="{EF63F78A-EFE5-72DF-58C4-C4FCB3D2D7B5}"/>
                </a:ext>
              </a:extLst>
            </p:cNvPr>
            <p:cNvSpPr/>
            <p:nvPr/>
          </p:nvSpPr>
          <p:spPr>
            <a:xfrm>
              <a:off x="3417582" y="215563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2" name="Cross 341">
              <a:extLst>
                <a:ext uri="{FF2B5EF4-FFF2-40B4-BE49-F238E27FC236}">
                  <a16:creationId xmlns:a16="http://schemas.microsoft.com/office/drawing/2014/main" id="{B8E854CF-98F4-FD0E-EF63-13503A6934A5}"/>
                </a:ext>
              </a:extLst>
            </p:cNvPr>
            <p:cNvSpPr/>
            <p:nvPr/>
          </p:nvSpPr>
          <p:spPr>
            <a:xfrm>
              <a:off x="3340684" y="215563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3" name="Cross 342">
              <a:extLst>
                <a:ext uri="{FF2B5EF4-FFF2-40B4-BE49-F238E27FC236}">
                  <a16:creationId xmlns:a16="http://schemas.microsoft.com/office/drawing/2014/main" id="{8EAA4BDD-21E8-D08C-4594-5312D56A73EA}"/>
                </a:ext>
              </a:extLst>
            </p:cNvPr>
            <p:cNvSpPr/>
            <p:nvPr/>
          </p:nvSpPr>
          <p:spPr>
            <a:xfrm>
              <a:off x="3364431" y="215563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4" name="Cross 343">
              <a:extLst>
                <a:ext uri="{FF2B5EF4-FFF2-40B4-BE49-F238E27FC236}">
                  <a16:creationId xmlns:a16="http://schemas.microsoft.com/office/drawing/2014/main" id="{B6A98ACE-9EAB-D15C-1F03-6CE221DEC6D7}"/>
                </a:ext>
              </a:extLst>
            </p:cNvPr>
            <p:cNvSpPr/>
            <p:nvPr/>
          </p:nvSpPr>
          <p:spPr>
            <a:xfrm>
              <a:off x="3535300" y="2177937"/>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5" name="Cross 344">
              <a:extLst>
                <a:ext uri="{FF2B5EF4-FFF2-40B4-BE49-F238E27FC236}">
                  <a16:creationId xmlns:a16="http://schemas.microsoft.com/office/drawing/2014/main" id="{59CC566A-6D41-2A75-B98F-C59751E8C826}"/>
                </a:ext>
              </a:extLst>
            </p:cNvPr>
            <p:cNvSpPr/>
            <p:nvPr/>
          </p:nvSpPr>
          <p:spPr>
            <a:xfrm>
              <a:off x="4792441" y="253280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6" name="Cross 345">
              <a:extLst>
                <a:ext uri="{FF2B5EF4-FFF2-40B4-BE49-F238E27FC236}">
                  <a16:creationId xmlns:a16="http://schemas.microsoft.com/office/drawing/2014/main" id="{C6640BAE-400E-A70B-A31E-59DAB52B0EE3}"/>
                </a:ext>
              </a:extLst>
            </p:cNvPr>
            <p:cNvSpPr/>
            <p:nvPr/>
          </p:nvSpPr>
          <p:spPr>
            <a:xfrm>
              <a:off x="4533045" y="2471539"/>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7" name="Cross 346">
              <a:extLst>
                <a:ext uri="{FF2B5EF4-FFF2-40B4-BE49-F238E27FC236}">
                  <a16:creationId xmlns:a16="http://schemas.microsoft.com/office/drawing/2014/main" id="{32092962-F7C1-C93C-61A6-93F855252EFB}"/>
                </a:ext>
              </a:extLst>
            </p:cNvPr>
            <p:cNvSpPr/>
            <p:nvPr/>
          </p:nvSpPr>
          <p:spPr>
            <a:xfrm>
              <a:off x="4726498" y="2536625"/>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8" name="Cross 347">
              <a:extLst>
                <a:ext uri="{FF2B5EF4-FFF2-40B4-BE49-F238E27FC236}">
                  <a16:creationId xmlns:a16="http://schemas.microsoft.com/office/drawing/2014/main" id="{C8F46C29-4757-2598-457F-40078D63462A}"/>
                </a:ext>
              </a:extLst>
            </p:cNvPr>
            <p:cNvSpPr/>
            <p:nvPr/>
          </p:nvSpPr>
          <p:spPr>
            <a:xfrm>
              <a:off x="5749071" y="2728395"/>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9" name="Cross 348">
              <a:extLst>
                <a:ext uri="{FF2B5EF4-FFF2-40B4-BE49-F238E27FC236}">
                  <a16:creationId xmlns:a16="http://schemas.microsoft.com/office/drawing/2014/main" id="{5F474FC7-4C79-0E24-1DD2-662C56D469B0}"/>
                </a:ext>
              </a:extLst>
            </p:cNvPr>
            <p:cNvSpPr/>
            <p:nvPr/>
          </p:nvSpPr>
          <p:spPr>
            <a:xfrm>
              <a:off x="6268117" y="2883175"/>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0" name="Cross 349">
              <a:extLst>
                <a:ext uri="{FF2B5EF4-FFF2-40B4-BE49-F238E27FC236}">
                  <a16:creationId xmlns:a16="http://schemas.microsoft.com/office/drawing/2014/main" id="{8731C49A-0AAD-921A-3F4E-55BACD9B560B}"/>
                </a:ext>
              </a:extLst>
            </p:cNvPr>
            <p:cNvSpPr/>
            <p:nvPr/>
          </p:nvSpPr>
          <p:spPr>
            <a:xfrm>
              <a:off x="6437251" y="293425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1" name="Cross 350">
              <a:extLst>
                <a:ext uri="{FF2B5EF4-FFF2-40B4-BE49-F238E27FC236}">
                  <a16:creationId xmlns:a16="http://schemas.microsoft.com/office/drawing/2014/main" id="{830BC795-F608-349D-2B4F-B58CE634D9ED}"/>
                </a:ext>
              </a:extLst>
            </p:cNvPr>
            <p:cNvSpPr/>
            <p:nvPr/>
          </p:nvSpPr>
          <p:spPr>
            <a:xfrm>
              <a:off x="6451159" y="293277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2" name="Cross 351">
              <a:extLst>
                <a:ext uri="{FF2B5EF4-FFF2-40B4-BE49-F238E27FC236}">
                  <a16:creationId xmlns:a16="http://schemas.microsoft.com/office/drawing/2014/main" id="{C725DECB-7E33-45DA-3493-542DCF7B4405}"/>
                </a:ext>
              </a:extLst>
            </p:cNvPr>
            <p:cNvSpPr/>
            <p:nvPr/>
          </p:nvSpPr>
          <p:spPr>
            <a:xfrm>
              <a:off x="6766498" y="301826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3" name="Cross 352">
              <a:extLst>
                <a:ext uri="{FF2B5EF4-FFF2-40B4-BE49-F238E27FC236}">
                  <a16:creationId xmlns:a16="http://schemas.microsoft.com/office/drawing/2014/main" id="{56224F23-AB99-F8F6-3F4E-5B25F9B662EB}"/>
                </a:ext>
              </a:extLst>
            </p:cNvPr>
            <p:cNvSpPr/>
            <p:nvPr/>
          </p:nvSpPr>
          <p:spPr>
            <a:xfrm>
              <a:off x="6970713" y="3108755"/>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4" name="Cross 353">
              <a:extLst>
                <a:ext uri="{FF2B5EF4-FFF2-40B4-BE49-F238E27FC236}">
                  <a16:creationId xmlns:a16="http://schemas.microsoft.com/office/drawing/2014/main" id="{D4443437-4C51-2040-204F-A45B28ACCCDD}"/>
                </a:ext>
              </a:extLst>
            </p:cNvPr>
            <p:cNvSpPr/>
            <p:nvPr/>
          </p:nvSpPr>
          <p:spPr>
            <a:xfrm>
              <a:off x="7542786" y="324813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5" name="Cross 354">
              <a:extLst>
                <a:ext uri="{FF2B5EF4-FFF2-40B4-BE49-F238E27FC236}">
                  <a16:creationId xmlns:a16="http://schemas.microsoft.com/office/drawing/2014/main" id="{E9561333-A62B-7DE8-77D7-B63818932E07}"/>
                </a:ext>
              </a:extLst>
            </p:cNvPr>
            <p:cNvSpPr/>
            <p:nvPr/>
          </p:nvSpPr>
          <p:spPr>
            <a:xfrm>
              <a:off x="9911018" y="371962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6" name="Cross 355">
              <a:extLst>
                <a:ext uri="{FF2B5EF4-FFF2-40B4-BE49-F238E27FC236}">
                  <a16:creationId xmlns:a16="http://schemas.microsoft.com/office/drawing/2014/main" id="{D38646DF-B3BA-A4CE-7FF9-038E4DAEF57B}"/>
                </a:ext>
              </a:extLst>
            </p:cNvPr>
            <p:cNvSpPr/>
            <p:nvPr/>
          </p:nvSpPr>
          <p:spPr>
            <a:xfrm>
              <a:off x="7570251" y="324210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7" name="Cross 356">
              <a:extLst>
                <a:ext uri="{FF2B5EF4-FFF2-40B4-BE49-F238E27FC236}">
                  <a16:creationId xmlns:a16="http://schemas.microsoft.com/office/drawing/2014/main" id="{E01F7AC2-2F03-543B-27FA-48B900B59D14}"/>
                </a:ext>
              </a:extLst>
            </p:cNvPr>
            <p:cNvSpPr/>
            <p:nvPr/>
          </p:nvSpPr>
          <p:spPr>
            <a:xfrm>
              <a:off x="9875300" y="372200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8" name="Cross 357">
              <a:extLst>
                <a:ext uri="{FF2B5EF4-FFF2-40B4-BE49-F238E27FC236}">
                  <a16:creationId xmlns:a16="http://schemas.microsoft.com/office/drawing/2014/main" id="{55FED99B-1447-26BF-6655-9456CC90EAB3}"/>
                </a:ext>
              </a:extLst>
            </p:cNvPr>
            <p:cNvSpPr/>
            <p:nvPr/>
          </p:nvSpPr>
          <p:spPr>
            <a:xfrm>
              <a:off x="9533988" y="3726293"/>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9" name="Cross 358">
              <a:extLst>
                <a:ext uri="{FF2B5EF4-FFF2-40B4-BE49-F238E27FC236}">
                  <a16:creationId xmlns:a16="http://schemas.microsoft.com/office/drawing/2014/main" id="{770A1FEF-BFE8-AC0A-71FF-F32170F59E73}"/>
                </a:ext>
              </a:extLst>
            </p:cNvPr>
            <p:cNvSpPr/>
            <p:nvPr/>
          </p:nvSpPr>
          <p:spPr>
            <a:xfrm>
              <a:off x="9360157" y="3722322"/>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0" name="Cross 359">
              <a:extLst>
                <a:ext uri="{FF2B5EF4-FFF2-40B4-BE49-F238E27FC236}">
                  <a16:creationId xmlns:a16="http://schemas.microsoft.com/office/drawing/2014/main" id="{CCB84638-A5C6-5425-3AD9-CC84833FD612}"/>
                </a:ext>
              </a:extLst>
            </p:cNvPr>
            <p:cNvSpPr/>
            <p:nvPr/>
          </p:nvSpPr>
          <p:spPr>
            <a:xfrm>
              <a:off x="9314913" y="368660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1" name="Cross 360">
              <a:extLst>
                <a:ext uri="{FF2B5EF4-FFF2-40B4-BE49-F238E27FC236}">
                  <a16:creationId xmlns:a16="http://schemas.microsoft.com/office/drawing/2014/main" id="{1FA83565-7E32-8333-8DF1-1B7A1BDBF7C9}"/>
                </a:ext>
              </a:extLst>
            </p:cNvPr>
            <p:cNvSpPr/>
            <p:nvPr/>
          </p:nvSpPr>
          <p:spPr>
            <a:xfrm>
              <a:off x="7617082" y="329131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2" name="Cross 361">
              <a:extLst>
                <a:ext uri="{FF2B5EF4-FFF2-40B4-BE49-F238E27FC236}">
                  <a16:creationId xmlns:a16="http://schemas.microsoft.com/office/drawing/2014/main" id="{50AE103B-F21D-FF55-3EE8-489F81350470}"/>
                </a:ext>
              </a:extLst>
            </p:cNvPr>
            <p:cNvSpPr/>
            <p:nvPr/>
          </p:nvSpPr>
          <p:spPr>
            <a:xfrm>
              <a:off x="7909975" y="345768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3" name="Cross 362">
              <a:extLst>
                <a:ext uri="{FF2B5EF4-FFF2-40B4-BE49-F238E27FC236}">
                  <a16:creationId xmlns:a16="http://schemas.microsoft.com/office/drawing/2014/main" id="{E5618D67-3C2C-8C13-6F12-88CD51C01611}"/>
                </a:ext>
              </a:extLst>
            </p:cNvPr>
            <p:cNvSpPr/>
            <p:nvPr/>
          </p:nvSpPr>
          <p:spPr>
            <a:xfrm>
              <a:off x="7676612" y="3345767"/>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4" name="Cross 363">
              <a:extLst>
                <a:ext uri="{FF2B5EF4-FFF2-40B4-BE49-F238E27FC236}">
                  <a16:creationId xmlns:a16="http://schemas.microsoft.com/office/drawing/2014/main" id="{8A9134C5-C430-B2E8-4A68-CB3C3DE1D42A}"/>
                </a:ext>
              </a:extLst>
            </p:cNvPr>
            <p:cNvSpPr/>
            <p:nvPr/>
          </p:nvSpPr>
          <p:spPr>
            <a:xfrm>
              <a:off x="8150481" y="349340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5" name="Cross 364">
              <a:extLst>
                <a:ext uri="{FF2B5EF4-FFF2-40B4-BE49-F238E27FC236}">
                  <a16:creationId xmlns:a16="http://schemas.microsoft.com/office/drawing/2014/main" id="{94D8ED0C-1C49-98A7-FE71-153876D37E72}"/>
                </a:ext>
              </a:extLst>
            </p:cNvPr>
            <p:cNvSpPr/>
            <p:nvPr/>
          </p:nvSpPr>
          <p:spPr>
            <a:xfrm>
              <a:off x="9948325" y="3721212"/>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6" name="Cross 365">
              <a:extLst>
                <a:ext uri="{FF2B5EF4-FFF2-40B4-BE49-F238E27FC236}">
                  <a16:creationId xmlns:a16="http://schemas.microsoft.com/office/drawing/2014/main" id="{589A68B8-BFFC-80A7-B72E-C3C4C7DF4C10}"/>
                </a:ext>
              </a:extLst>
            </p:cNvPr>
            <p:cNvSpPr/>
            <p:nvPr/>
          </p:nvSpPr>
          <p:spPr>
            <a:xfrm>
              <a:off x="9276176" y="365961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7" name="Cross 366">
              <a:extLst>
                <a:ext uri="{FF2B5EF4-FFF2-40B4-BE49-F238E27FC236}">
                  <a16:creationId xmlns:a16="http://schemas.microsoft.com/office/drawing/2014/main" id="{CCBE3891-593A-863C-9175-5F9F7441020A}"/>
                </a:ext>
              </a:extLst>
            </p:cNvPr>
            <p:cNvSpPr/>
            <p:nvPr/>
          </p:nvSpPr>
          <p:spPr>
            <a:xfrm>
              <a:off x="9057102" y="356801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8" name="Cross 367">
              <a:extLst>
                <a:ext uri="{FF2B5EF4-FFF2-40B4-BE49-F238E27FC236}">
                  <a16:creationId xmlns:a16="http://schemas.microsoft.com/office/drawing/2014/main" id="{29B901B5-8B31-D5D1-5630-1E4540DFFA8D}"/>
                </a:ext>
              </a:extLst>
            </p:cNvPr>
            <p:cNvSpPr/>
            <p:nvPr/>
          </p:nvSpPr>
          <p:spPr>
            <a:xfrm>
              <a:off x="8995190" y="3567541"/>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9" name="Cross 368">
              <a:extLst>
                <a:ext uri="{FF2B5EF4-FFF2-40B4-BE49-F238E27FC236}">
                  <a16:creationId xmlns:a16="http://schemas.microsoft.com/office/drawing/2014/main" id="{00D601B3-A128-0D52-7F2E-9DDFFD0C5877}"/>
                </a:ext>
              </a:extLst>
            </p:cNvPr>
            <p:cNvSpPr/>
            <p:nvPr/>
          </p:nvSpPr>
          <p:spPr>
            <a:xfrm>
              <a:off x="9102345" y="3568015"/>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0" name="Cross 369">
              <a:extLst>
                <a:ext uri="{FF2B5EF4-FFF2-40B4-BE49-F238E27FC236}">
                  <a16:creationId xmlns:a16="http://schemas.microsoft.com/office/drawing/2014/main" id="{4F87D480-AE44-9948-1780-9B163E5E61DD}"/>
                </a:ext>
              </a:extLst>
            </p:cNvPr>
            <p:cNvSpPr/>
            <p:nvPr/>
          </p:nvSpPr>
          <p:spPr>
            <a:xfrm>
              <a:off x="10464420" y="3754549"/>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1" name="Cross 370">
              <a:extLst>
                <a:ext uri="{FF2B5EF4-FFF2-40B4-BE49-F238E27FC236}">
                  <a16:creationId xmlns:a16="http://schemas.microsoft.com/office/drawing/2014/main" id="{A0F2E0E4-93B5-FB9E-2DBE-C5E02E4BA9C5}"/>
                </a:ext>
              </a:extLst>
            </p:cNvPr>
            <p:cNvSpPr/>
            <p:nvPr/>
          </p:nvSpPr>
          <p:spPr>
            <a:xfrm>
              <a:off x="10292970" y="374978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2" name="Cross 371">
              <a:extLst>
                <a:ext uri="{FF2B5EF4-FFF2-40B4-BE49-F238E27FC236}">
                  <a16:creationId xmlns:a16="http://schemas.microsoft.com/office/drawing/2014/main" id="{01D55318-F46A-8104-5211-8476C32B2C9E}"/>
                </a:ext>
              </a:extLst>
            </p:cNvPr>
            <p:cNvSpPr/>
            <p:nvPr/>
          </p:nvSpPr>
          <p:spPr>
            <a:xfrm>
              <a:off x="10011983" y="371914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3" name="Cross 372">
              <a:extLst>
                <a:ext uri="{FF2B5EF4-FFF2-40B4-BE49-F238E27FC236}">
                  <a16:creationId xmlns:a16="http://schemas.microsoft.com/office/drawing/2014/main" id="{D9A1538B-36E0-D892-DFDC-A63D1BFE7221}"/>
                </a:ext>
              </a:extLst>
            </p:cNvPr>
            <p:cNvSpPr/>
            <p:nvPr/>
          </p:nvSpPr>
          <p:spPr>
            <a:xfrm>
              <a:off x="10638252" y="3751691"/>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4" name="Cross 373">
              <a:extLst>
                <a:ext uri="{FF2B5EF4-FFF2-40B4-BE49-F238E27FC236}">
                  <a16:creationId xmlns:a16="http://schemas.microsoft.com/office/drawing/2014/main" id="{2D0EE33D-160C-28FF-EE72-460F4E6989AA}"/>
                </a:ext>
              </a:extLst>
            </p:cNvPr>
            <p:cNvSpPr/>
            <p:nvPr/>
          </p:nvSpPr>
          <p:spPr>
            <a:xfrm>
              <a:off x="10612058" y="3753755"/>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5" name="Cross 374">
              <a:extLst>
                <a:ext uri="{FF2B5EF4-FFF2-40B4-BE49-F238E27FC236}">
                  <a16:creationId xmlns:a16="http://schemas.microsoft.com/office/drawing/2014/main" id="{8CE97D92-F710-FDA2-2A82-4AD6FB425889}"/>
                </a:ext>
              </a:extLst>
            </p:cNvPr>
            <p:cNvSpPr/>
            <p:nvPr/>
          </p:nvSpPr>
          <p:spPr>
            <a:xfrm>
              <a:off x="10600151" y="375185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6" name="Cross 375">
              <a:extLst>
                <a:ext uri="{FF2B5EF4-FFF2-40B4-BE49-F238E27FC236}">
                  <a16:creationId xmlns:a16="http://schemas.microsoft.com/office/drawing/2014/main" id="{C36ACA52-5C10-6B2E-DFEF-BE0D77BA3D48}"/>
                </a:ext>
              </a:extLst>
            </p:cNvPr>
            <p:cNvSpPr/>
            <p:nvPr/>
          </p:nvSpPr>
          <p:spPr>
            <a:xfrm>
              <a:off x="10807319" y="379312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7" name="Cross 376">
              <a:extLst>
                <a:ext uri="{FF2B5EF4-FFF2-40B4-BE49-F238E27FC236}">
                  <a16:creationId xmlns:a16="http://schemas.microsoft.com/office/drawing/2014/main" id="{8709C15F-E213-7B2D-8BE1-485A777E8D99}"/>
                </a:ext>
              </a:extLst>
            </p:cNvPr>
            <p:cNvSpPr/>
            <p:nvPr/>
          </p:nvSpPr>
          <p:spPr>
            <a:xfrm>
              <a:off x="11088306" y="379106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8" name="Cross 377">
              <a:extLst>
                <a:ext uri="{FF2B5EF4-FFF2-40B4-BE49-F238E27FC236}">
                  <a16:creationId xmlns:a16="http://schemas.microsoft.com/office/drawing/2014/main" id="{EAB80D27-5406-8257-94D3-28759DB981AD}"/>
                </a:ext>
              </a:extLst>
            </p:cNvPr>
            <p:cNvSpPr/>
            <p:nvPr/>
          </p:nvSpPr>
          <p:spPr>
            <a:xfrm>
              <a:off x="11607416" y="3798203"/>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9" name="Cross 378">
              <a:extLst>
                <a:ext uri="{FF2B5EF4-FFF2-40B4-BE49-F238E27FC236}">
                  <a16:creationId xmlns:a16="http://schemas.microsoft.com/office/drawing/2014/main" id="{5F3D2FF2-F920-68DD-92B1-35BE855DFDC1}"/>
                </a:ext>
              </a:extLst>
            </p:cNvPr>
            <p:cNvSpPr/>
            <p:nvPr/>
          </p:nvSpPr>
          <p:spPr>
            <a:xfrm>
              <a:off x="11578839" y="3793441"/>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0" name="Cross 379">
              <a:extLst>
                <a:ext uri="{FF2B5EF4-FFF2-40B4-BE49-F238E27FC236}">
                  <a16:creationId xmlns:a16="http://schemas.microsoft.com/office/drawing/2014/main" id="{3DC3DD18-5B40-7767-DF9B-B7726E718539}"/>
                </a:ext>
              </a:extLst>
            </p:cNvPr>
            <p:cNvSpPr/>
            <p:nvPr/>
          </p:nvSpPr>
          <p:spPr>
            <a:xfrm>
              <a:off x="11531213" y="3793441"/>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1" name="Cross 380">
              <a:extLst>
                <a:ext uri="{FF2B5EF4-FFF2-40B4-BE49-F238E27FC236}">
                  <a16:creationId xmlns:a16="http://schemas.microsoft.com/office/drawing/2014/main" id="{329788A2-2D5B-2835-179A-7FA304711C72}"/>
                </a:ext>
              </a:extLst>
            </p:cNvPr>
            <p:cNvSpPr/>
            <p:nvPr/>
          </p:nvSpPr>
          <p:spPr>
            <a:xfrm>
              <a:off x="11369295" y="3795822"/>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2" name="Cross 381">
              <a:extLst>
                <a:ext uri="{FF2B5EF4-FFF2-40B4-BE49-F238E27FC236}">
                  <a16:creationId xmlns:a16="http://schemas.microsoft.com/office/drawing/2014/main" id="{F480393B-78A3-A6A6-EEAE-42E2AE96D326}"/>
                </a:ext>
              </a:extLst>
            </p:cNvPr>
            <p:cNvSpPr/>
            <p:nvPr/>
          </p:nvSpPr>
          <p:spPr>
            <a:xfrm>
              <a:off x="11507399" y="3798203"/>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3" name="Cross 382">
              <a:extLst>
                <a:ext uri="{FF2B5EF4-FFF2-40B4-BE49-F238E27FC236}">
                  <a16:creationId xmlns:a16="http://schemas.microsoft.com/office/drawing/2014/main" id="{CBD30587-5C71-84F9-032E-20836F681621}"/>
                </a:ext>
              </a:extLst>
            </p:cNvPr>
            <p:cNvSpPr/>
            <p:nvPr/>
          </p:nvSpPr>
          <p:spPr>
            <a:xfrm>
              <a:off x="11414533" y="3793441"/>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4" name="Cross 383">
              <a:extLst>
                <a:ext uri="{FF2B5EF4-FFF2-40B4-BE49-F238E27FC236}">
                  <a16:creationId xmlns:a16="http://schemas.microsoft.com/office/drawing/2014/main" id="{17A34DA6-25A9-12C8-6C24-E248FB63EC0B}"/>
                </a:ext>
              </a:extLst>
            </p:cNvPr>
            <p:cNvSpPr/>
            <p:nvPr/>
          </p:nvSpPr>
          <p:spPr>
            <a:xfrm>
              <a:off x="11883641" y="3855354"/>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5" name="Cross 384">
              <a:extLst>
                <a:ext uri="{FF2B5EF4-FFF2-40B4-BE49-F238E27FC236}">
                  <a16:creationId xmlns:a16="http://schemas.microsoft.com/office/drawing/2014/main" id="{0D419693-380E-0336-8FAB-D9CE3A1340C3}"/>
                </a:ext>
              </a:extLst>
            </p:cNvPr>
            <p:cNvSpPr/>
            <p:nvPr/>
          </p:nvSpPr>
          <p:spPr>
            <a:xfrm>
              <a:off x="11397864" y="3793441"/>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6" name="Cross 385">
              <a:extLst>
                <a:ext uri="{FF2B5EF4-FFF2-40B4-BE49-F238E27FC236}">
                  <a16:creationId xmlns:a16="http://schemas.microsoft.com/office/drawing/2014/main" id="{8FC60D29-39C9-FC83-557D-F69E25C088B4}"/>
                </a:ext>
              </a:extLst>
            </p:cNvPr>
            <p:cNvSpPr/>
            <p:nvPr/>
          </p:nvSpPr>
          <p:spPr>
            <a:xfrm>
              <a:off x="11819342" y="3793441"/>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7" name="Cross 386">
              <a:extLst>
                <a:ext uri="{FF2B5EF4-FFF2-40B4-BE49-F238E27FC236}">
                  <a16:creationId xmlns:a16="http://schemas.microsoft.com/office/drawing/2014/main" id="{7B563C18-51B2-CF04-64DD-337127C542FA}"/>
                </a:ext>
              </a:extLst>
            </p:cNvPr>
            <p:cNvSpPr/>
            <p:nvPr/>
          </p:nvSpPr>
          <p:spPr>
            <a:xfrm>
              <a:off x="11776480" y="379344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8" name="Cross 387">
              <a:extLst>
                <a:ext uri="{FF2B5EF4-FFF2-40B4-BE49-F238E27FC236}">
                  <a16:creationId xmlns:a16="http://schemas.microsoft.com/office/drawing/2014/main" id="{E5BFFA9A-E781-50F8-4FBB-2D705B1BF8C4}"/>
                </a:ext>
              </a:extLst>
            </p:cNvPr>
            <p:cNvSpPr/>
            <p:nvPr/>
          </p:nvSpPr>
          <p:spPr>
            <a:xfrm>
              <a:off x="11912213" y="3852655"/>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nvGrpSpPr>
            <p:cNvPr id="389" name="Group 388">
              <a:extLst>
                <a:ext uri="{FF2B5EF4-FFF2-40B4-BE49-F238E27FC236}">
                  <a16:creationId xmlns:a16="http://schemas.microsoft.com/office/drawing/2014/main" id="{CC052F41-E9B3-B8CB-448C-63AC3F488989}"/>
                </a:ext>
              </a:extLst>
            </p:cNvPr>
            <p:cNvGrpSpPr/>
            <p:nvPr/>
          </p:nvGrpSpPr>
          <p:grpSpPr>
            <a:xfrm>
              <a:off x="1223963" y="990600"/>
              <a:ext cx="10869612" cy="2921000"/>
              <a:chOff x="1223963" y="990600"/>
              <a:chExt cx="10869612" cy="2921000"/>
            </a:xfrm>
          </p:grpSpPr>
          <p:sp>
            <p:nvSpPr>
              <p:cNvPr id="390" name="Freeform: Shape 389">
                <a:extLst>
                  <a:ext uri="{FF2B5EF4-FFF2-40B4-BE49-F238E27FC236}">
                    <a16:creationId xmlns:a16="http://schemas.microsoft.com/office/drawing/2014/main" id="{22B00A96-A342-151A-976F-35654CD47D26}"/>
                  </a:ext>
                </a:extLst>
              </p:cNvPr>
              <p:cNvSpPr/>
              <p:nvPr/>
            </p:nvSpPr>
            <p:spPr>
              <a:xfrm>
                <a:off x="1223963" y="990600"/>
                <a:ext cx="6376987" cy="2309813"/>
              </a:xfrm>
              <a:custGeom>
                <a:avLst/>
                <a:gdLst>
                  <a:gd name="connsiteX0" fmla="*/ 0 w 6376987"/>
                  <a:gd name="connsiteY0" fmla="*/ 0 h 2309813"/>
                  <a:gd name="connsiteX1" fmla="*/ 61912 w 6376987"/>
                  <a:gd name="connsiteY1" fmla="*/ 0 h 2309813"/>
                  <a:gd name="connsiteX2" fmla="*/ 61912 w 6376987"/>
                  <a:gd name="connsiteY2" fmla="*/ 23813 h 2309813"/>
                  <a:gd name="connsiteX3" fmla="*/ 209550 w 6376987"/>
                  <a:gd name="connsiteY3" fmla="*/ 23813 h 2309813"/>
                  <a:gd name="connsiteX4" fmla="*/ 204787 w 6376987"/>
                  <a:gd name="connsiteY4" fmla="*/ 19050 h 2309813"/>
                  <a:gd name="connsiteX5" fmla="*/ 247650 w 6376987"/>
                  <a:gd name="connsiteY5" fmla="*/ 19050 h 2309813"/>
                  <a:gd name="connsiteX6" fmla="*/ 247650 w 6376987"/>
                  <a:gd name="connsiteY6" fmla="*/ 38100 h 2309813"/>
                  <a:gd name="connsiteX7" fmla="*/ 261937 w 6376987"/>
                  <a:gd name="connsiteY7" fmla="*/ 38100 h 2309813"/>
                  <a:gd name="connsiteX8" fmla="*/ 261937 w 6376987"/>
                  <a:gd name="connsiteY8" fmla="*/ 66675 h 2309813"/>
                  <a:gd name="connsiteX9" fmla="*/ 304800 w 6376987"/>
                  <a:gd name="connsiteY9" fmla="*/ 66675 h 2309813"/>
                  <a:gd name="connsiteX10" fmla="*/ 342900 w 6376987"/>
                  <a:gd name="connsiteY10" fmla="*/ 66675 h 2309813"/>
                  <a:gd name="connsiteX11" fmla="*/ 342900 w 6376987"/>
                  <a:gd name="connsiteY11" fmla="*/ 95250 h 2309813"/>
                  <a:gd name="connsiteX12" fmla="*/ 433387 w 6376987"/>
                  <a:gd name="connsiteY12" fmla="*/ 95250 h 2309813"/>
                  <a:gd name="connsiteX13" fmla="*/ 433387 w 6376987"/>
                  <a:gd name="connsiteY13" fmla="*/ 109538 h 2309813"/>
                  <a:gd name="connsiteX14" fmla="*/ 485775 w 6376987"/>
                  <a:gd name="connsiteY14" fmla="*/ 109538 h 2309813"/>
                  <a:gd name="connsiteX15" fmla="*/ 581025 w 6376987"/>
                  <a:gd name="connsiteY15" fmla="*/ 109538 h 2309813"/>
                  <a:gd name="connsiteX16" fmla="*/ 581025 w 6376987"/>
                  <a:gd name="connsiteY16" fmla="*/ 161925 h 2309813"/>
                  <a:gd name="connsiteX17" fmla="*/ 738187 w 6376987"/>
                  <a:gd name="connsiteY17" fmla="*/ 161925 h 2309813"/>
                  <a:gd name="connsiteX18" fmla="*/ 738187 w 6376987"/>
                  <a:gd name="connsiteY18" fmla="*/ 195263 h 2309813"/>
                  <a:gd name="connsiteX19" fmla="*/ 776287 w 6376987"/>
                  <a:gd name="connsiteY19" fmla="*/ 195263 h 2309813"/>
                  <a:gd name="connsiteX20" fmla="*/ 776287 w 6376987"/>
                  <a:gd name="connsiteY20" fmla="*/ 214313 h 2309813"/>
                  <a:gd name="connsiteX21" fmla="*/ 790574 w 6376987"/>
                  <a:gd name="connsiteY21" fmla="*/ 228600 h 2309813"/>
                  <a:gd name="connsiteX22" fmla="*/ 795337 w 6376987"/>
                  <a:gd name="connsiteY22" fmla="*/ 233363 h 2309813"/>
                  <a:gd name="connsiteX23" fmla="*/ 804862 w 6376987"/>
                  <a:gd name="connsiteY23" fmla="*/ 242888 h 2309813"/>
                  <a:gd name="connsiteX24" fmla="*/ 804862 w 6376987"/>
                  <a:gd name="connsiteY24" fmla="*/ 261938 h 2309813"/>
                  <a:gd name="connsiteX25" fmla="*/ 828675 w 6376987"/>
                  <a:gd name="connsiteY25" fmla="*/ 261938 h 2309813"/>
                  <a:gd name="connsiteX26" fmla="*/ 828675 w 6376987"/>
                  <a:gd name="connsiteY26" fmla="*/ 261938 h 2309813"/>
                  <a:gd name="connsiteX27" fmla="*/ 862012 w 6376987"/>
                  <a:gd name="connsiteY27" fmla="*/ 261938 h 2309813"/>
                  <a:gd name="connsiteX28" fmla="*/ 862012 w 6376987"/>
                  <a:gd name="connsiteY28" fmla="*/ 295275 h 2309813"/>
                  <a:gd name="connsiteX29" fmla="*/ 904875 w 6376987"/>
                  <a:gd name="connsiteY29" fmla="*/ 295275 h 2309813"/>
                  <a:gd name="connsiteX30" fmla="*/ 904875 w 6376987"/>
                  <a:gd name="connsiteY30" fmla="*/ 314325 h 2309813"/>
                  <a:gd name="connsiteX31" fmla="*/ 942975 w 6376987"/>
                  <a:gd name="connsiteY31" fmla="*/ 314325 h 2309813"/>
                  <a:gd name="connsiteX32" fmla="*/ 942975 w 6376987"/>
                  <a:gd name="connsiteY32" fmla="*/ 338138 h 2309813"/>
                  <a:gd name="connsiteX33" fmla="*/ 966787 w 6376987"/>
                  <a:gd name="connsiteY33" fmla="*/ 338138 h 2309813"/>
                  <a:gd name="connsiteX34" fmla="*/ 966787 w 6376987"/>
                  <a:gd name="connsiteY34" fmla="*/ 338138 h 2309813"/>
                  <a:gd name="connsiteX35" fmla="*/ 981075 w 6376987"/>
                  <a:gd name="connsiteY35" fmla="*/ 352426 h 2309813"/>
                  <a:gd name="connsiteX36" fmla="*/ 981075 w 6376987"/>
                  <a:gd name="connsiteY36" fmla="*/ 385763 h 2309813"/>
                  <a:gd name="connsiteX37" fmla="*/ 985837 w 6376987"/>
                  <a:gd name="connsiteY37" fmla="*/ 385763 h 2309813"/>
                  <a:gd name="connsiteX38" fmla="*/ 985837 w 6376987"/>
                  <a:gd name="connsiteY38" fmla="*/ 414338 h 2309813"/>
                  <a:gd name="connsiteX39" fmla="*/ 995362 w 6376987"/>
                  <a:gd name="connsiteY39" fmla="*/ 414338 h 2309813"/>
                  <a:gd name="connsiteX40" fmla="*/ 995362 w 6376987"/>
                  <a:gd name="connsiteY40" fmla="*/ 428625 h 2309813"/>
                  <a:gd name="connsiteX41" fmla="*/ 1014412 w 6376987"/>
                  <a:gd name="connsiteY41" fmla="*/ 428625 h 2309813"/>
                  <a:gd name="connsiteX42" fmla="*/ 1014412 w 6376987"/>
                  <a:gd name="connsiteY42" fmla="*/ 457200 h 2309813"/>
                  <a:gd name="connsiteX43" fmla="*/ 1038225 w 6376987"/>
                  <a:gd name="connsiteY43" fmla="*/ 457200 h 2309813"/>
                  <a:gd name="connsiteX44" fmla="*/ 1038225 w 6376987"/>
                  <a:gd name="connsiteY44" fmla="*/ 495300 h 2309813"/>
                  <a:gd name="connsiteX45" fmla="*/ 1085850 w 6376987"/>
                  <a:gd name="connsiteY45" fmla="*/ 495300 h 2309813"/>
                  <a:gd name="connsiteX46" fmla="*/ 1085850 w 6376987"/>
                  <a:gd name="connsiteY46" fmla="*/ 519113 h 2309813"/>
                  <a:gd name="connsiteX47" fmla="*/ 1085850 w 6376987"/>
                  <a:gd name="connsiteY47" fmla="*/ 519113 h 2309813"/>
                  <a:gd name="connsiteX48" fmla="*/ 1085850 w 6376987"/>
                  <a:gd name="connsiteY48" fmla="*/ 557213 h 2309813"/>
                  <a:gd name="connsiteX49" fmla="*/ 1147762 w 6376987"/>
                  <a:gd name="connsiteY49" fmla="*/ 557213 h 2309813"/>
                  <a:gd name="connsiteX50" fmla="*/ 1147762 w 6376987"/>
                  <a:gd name="connsiteY50" fmla="*/ 600075 h 2309813"/>
                  <a:gd name="connsiteX51" fmla="*/ 1166812 w 6376987"/>
                  <a:gd name="connsiteY51" fmla="*/ 600075 h 2309813"/>
                  <a:gd name="connsiteX52" fmla="*/ 1166812 w 6376987"/>
                  <a:gd name="connsiteY52" fmla="*/ 623888 h 2309813"/>
                  <a:gd name="connsiteX53" fmla="*/ 1176337 w 6376987"/>
                  <a:gd name="connsiteY53" fmla="*/ 623888 h 2309813"/>
                  <a:gd name="connsiteX54" fmla="*/ 1176337 w 6376987"/>
                  <a:gd name="connsiteY54" fmla="*/ 642938 h 2309813"/>
                  <a:gd name="connsiteX55" fmla="*/ 1181100 w 6376987"/>
                  <a:gd name="connsiteY55" fmla="*/ 638175 h 2309813"/>
                  <a:gd name="connsiteX56" fmla="*/ 1181100 w 6376987"/>
                  <a:gd name="connsiteY56" fmla="*/ 666750 h 2309813"/>
                  <a:gd name="connsiteX57" fmla="*/ 1204912 w 6376987"/>
                  <a:gd name="connsiteY57" fmla="*/ 666750 h 2309813"/>
                  <a:gd name="connsiteX58" fmla="*/ 1204912 w 6376987"/>
                  <a:gd name="connsiteY58" fmla="*/ 685800 h 2309813"/>
                  <a:gd name="connsiteX59" fmla="*/ 1219200 w 6376987"/>
                  <a:gd name="connsiteY59" fmla="*/ 685800 h 2309813"/>
                  <a:gd name="connsiteX60" fmla="*/ 1219200 w 6376987"/>
                  <a:gd name="connsiteY60" fmla="*/ 695325 h 2309813"/>
                  <a:gd name="connsiteX61" fmla="*/ 1238250 w 6376987"/>
                  <a:gd name="connsiteY61" fmla="*/ 695325 h 2309813"/>
                  <a:gd name="connsiteX62" fmla="*/ 1238250 w 6376987"/>
                  <a:gd name="connsiteY62" fmla="*/ 709613 h 2309813"/>
                  <a:gd name="connsiteX63" fmla="*/ 1252537 w 6376987"/>
                  <a:gd name="connsiteY63" fmla="*/ 723900 h 2309813"/>
                  <a:gd name="connsiteX64" fmla="*/ 1309687 w 6376987"/>
                  <a:gd name="connsiteY64" fmla="*/ 723900 h 2309813"/>
                  <a:gd name="connsiteX65" fmla="*/ 1323975 w 6376987"/>
                  <a:gd name="connsiteY65" fmla="*/ 738188 h 2309813"/>
                  <a:gd name="connsiteX66" fmla="*/ 1323975 w 6376987"/>
                  <a:gd name="connsiteY66" fmla="*/ 738188 h 2309813"/>
                  <a:gd name="connsiteX67" fmla="*/ 1323975 w 6376987"/>
                  <a:gd name="connsiteY67" fmla="*/ 776288 h 2309813"/>
                  <a:gd name="connsiteX68" fmla="*/ 1395412 w 6376987"/>
                  <a:gd name="connsiteY68" fmla="*/ 776288 h 2309813"/>
                  <a:gd name="connsiteX69" fmla="*/ 1395412 w 6376987"/>
                  <a:gd name="connsiteY69" fmla="*/ 814388 h 2309813"/>
                  <a:gd name="connsiteX70" fmla="*/ 1423987 w 6376987"/>
                  <a:gd name="connsiteY70" fmla="*/ 814388 h 2309813"/>
                  <a:gd name="connsiteX71" fmla="*/ 1423987 w 6376987"/>
                  <a:gd name="connsiteY71" fmla="*/ 828675 h 2309813"/>
                  <a:gd name="connsiteX72" fmla="*/ 1495425 w 6376987"/>
                  <a:gd name="connsiteY72" fmla="*/ 828675 h 2309813"/>
                  <a:gd name="connsiteX73" fmla="*/ 1495425 w 6376987"/>
                  <a:gd name="connsiteY73" fmla="*/ 857250 h 2309813"/>
                  <a:gd name="connsiteX74" fmla="*/ 1538287 w 6376987"/>
                  <a:gd name="connsiteY74" fmla="*/ 857250 h 2309813"/>
                  <a:gd name="connsiteX75" fmla="*/ 1538287 w 6376987"/>
                  <a:gd name="connsiteY75" fmla="*/ 890588 h 2309813"/>
                  <a:gd name="connsiteX76" fmla="*/ 1600200 w 6376987"/>
                  <a:gd name="connsiteY76" fmla="*/ 890588 h 2309813"/>
                  <a:gd name="connsiteX77" fmla="*/ 1600200 w 6376987"/>
                  <a:gd name="connsiteY77" fmla="*/ 928688 h 2309813"/>
                  <a:gd name="connsiteX78" fmla="*/ 1638300 w 6376987"/>
                  <a:gd name="connsiteY78" fmla="*/ 928688 h 2309813"/>
                  <a:gd name="connsiteX79" fmla="*/ 1638300 w 6376987"/>
                  <a:gd name="connsiteY79" fmla="*/ 947738 h 2309813"/>
                  <a:gd name="connsiteX80" fmla="*/ 1657350 w 6376987"/>
                  <a:gd name="connsiteY80" fmla="*/ 947738 h 2309813"/>
                  <a:gd name="connsiteX81" fmla="*/ 1657350 w 6376987"/>
                  <a:gd name="connsiteY81" fmla="*/ 971550 h 2309813"/>
                  <a:gd name="connsiteX82" fmla="*/ 1695450 w 6376987"/>
                  <a:gd name="connsiteY82" fmla="*/ 971550 h 2309813"/>
                  <a:gd name="connsiteX83" fmla="*/ 1695450 w 6376987"/>
                  <a:gd name="connsiteY83" fmla="*/ 995363 h 2309813"/>
                  <a:gd name="connsiteX84" fmla="*/ 1728787 w 6376987"/>
                  <a:gd name="connsiteY84" fmla="*/ 995363 h 2309813"/>
                  <a:gd name="connsiteX85" fmla="*/ 1728787 w 6376987"/>
                  <a:gd name="connsiteY85" fmla="*/ 1009650 h 2309813"/>
                  <a:gd name="connsiteX86" fmla="*/ 1828800 w 6376987"/>
                  <a:gd name="connsiteY86" fmla="*/ 1009650 h 2309813"/>
                  <a:gd name="connsiteX87" fmla="*/ 1828800 w 6376987"/>
                  <a:gd name="connsiteY87" fmla="*/ 1047750 h 2309813"/>
                  <a:gd name="connsiteX88" fmla="*/ 1843087 w 6376987"/>
                  <a:gd name="connsiteY88" fmla="*/ 1047750 h 2309813"/>
                  <a:gd name="connsiteX89" fmla="*/ 1843087 w 6376987"/>
                  <a:gd name="connsiteY89" fmla="*/ 1071563 h 2309813"/>
                  <a:gd name="connsiteX90" fmla="*/ 1862137 w 6376987"/>
                  <a:gd name="connsiteY90" fmla="*/ 1071563 h 2309813"/>
                  <a:gd name="connsiteX91" fmla="*/ 1971675 w 6376987"/>
                  <a:gd name="connsiteY91" fmla="*/ 1071563 h 2309813"/>
                  <a:gd name="connsiteX92" fmla="*/ 1971675 w 6376987"/>
                  <a:gd name="connsiteY92" fmla="*/ 1123950 h 2309813"/>
                  <a:gd name="connsiteX93" fmla="*/ 2028825 w 6376987"/>
                  <a:gd name="connsiteY93" fmla="*/ 1123950 h 2309813"/>
                  <a:gd name="connsiteX94" fmla="*/ 2028825 w 6376987"/>
                  <a:gd name="connsiteY94" fmla="*/ 1152525 h 2309813"/>
                  <a:gd name="connsiteX95" fmla="*/ 2128837 w 6376987"/>
                  <a:gd name="connsiteY95" fmla="*/ 1152525 h 2309813"/>
                  <a:gd name="connsiteX96" fmla="*/ 2128837 w 6376987"/>
                  <a:gd name="connsiteY96" fmla="*/ 1166813 h 2309813"/>
                  <a:gd name="connsiteX97" fmla="*/ 2143125 w 6376987"/>
                  <a:gd name="connsiteY97" fmla="*/ 1166813 h 2309813"/>
                  <a:gd name="connsiteX98" fmla="*/ 2143125 w 6376987"/>
                  <a:gd name="connsiteY98" fmla="*/ 1185863 h 2309813"/>
                  <a:gd name="connsiteX99" fmla="*/ 2157412 w 6376987"/>
                  <a:gd name="connsiteY99" fmla="*/ 1185863 h 2309813"/>
                  <a:gd name="connsiteX100" fmla="*/ 2157412 w 6376987"/>
                  <a:gd name="connsiteY100" fmla="*/ 1185863 h 2309813"/>
                  <a:gd name="connsiteX101" fmla="*/ 2157412 w 6376987"/>
                  <a:gd name="connsiteY101" fmla="*/ 1233488 h 2309813"/>
                  <a:gd name="connsiteX102" fmla="*/ 2338387 w 6376987"/>
                  <a:gd name="connsiteY102" fmla="*/ 1233488 h 2309813"/>
                  <a:gd name="connsiteX103" fmla="*/ 2328862 w 6376987"/>
                  <a:gd name="connsiteY103" fmla="*/ 1243013 h 2309813"/>
                  <a:gd name="connsiteX104" fmla="*/ 2452687 w 6376987"/>
                  <a:gd name="connsiteY104" fmla="*/ 1243013 h 2309813"/>
                  <a:gd name="connsiteX105" fmla="*/ 2452687 w 6376987"/>
                  <a:gd name="connsiteY105" fmla="*/ 1285875 h 2309813"/>
                  <a:gd name="connsiteX106" fmla="*/ 2514600 w 6376987"/>
                  <a:gd name="connsiteY106" fmla="*/ 1285875 h 2309813"/>
                  <a:gd name="connsiteX107" fmla="*/ 2514600 w 6376987"/>
                  <a:gd name="connsiteY107" fmla="*/ 1347788 h 2309813"/>
                  <a:gd name="connsiteX108" fmla="*/ 2538412 w 6376987"/>
                  <a:gd name="connsiteY108" fmla="*/ 1347788 h 2309813"/>
                  <a:gd name="connsiteX109" fmla="*/ 2538412 w 6376987"/>
                  <a:gd name="connsiteY109" fmla="*/ 1362075 h 2309813"/>
                  <a:gd name="connsiteX110" fmla="*/ 2619375 w 6376987"/>
                  <a:gd name="connsiteY110" fmla="*/ 1362075 h 2309813"/>
                  <a:gd name="connsiteX111" fmla="*/ 2619375 w 6376987"/>
                  <a:gd name="connsiteY111" fmla="*/ 1362075 h 2309813"/>
                  <a:gd name="connsiteX112" fmla="*/ 2619375 w 6376987"/>
                  <a:gd name="connsiteY112" fmla="*/ 1404938 h 2309813"/>
                  <a:gd name="connsiteX113" fmla="*/ 2771775 w 6376987"/>
                  <a:gd name="connsiteY113" fmla="*/ 1404938 h 2309813"/>
                  <a:gd name="connsiteX114" fmla="*/ 2771775 w 6376987"/>
                  <a:gd name="connsiteY114" fmla="*/ 1423988 h 2309813"/>
                  <a:gd name="connsiteX115" fmla="*/ 3005137 w 6376987"/>
                  <a:gd name="connsiteY115" fmla="*/ 1423988 h 2309813"/>
                  <a:gd name="connsiteX116" fmla="*/ 3005137 w 6376987"/>
                  <a:gd name="connsiteY116" fmla="*/ 1423988 h 2309813"/>
                  <a:gd name="connsiteX117" fmla="*/ 3033712 w 6376987"/>
                  <a:gd name="connsiteY117" fmla="*/ 1452563 h 2309813"/>
                  <a:gd name="connsiteX118" fmla="*/ 3033712 w 6376987"/>
                  <a:gd name="connsiteY118" fmla="*/ 1452563 h 2309813"/>
                  <a:gd name="connsiteX119" fmla="*/ 3033712 w 6376987"/>
                  <a:gd name="connsiteY119" fmla="*/ 1495425 h 2309813"/>
                  <a:gd name="connsiteX120" fmla="*/ 3143250 w 6376987"/>
                  <a:gd name="connsiteY120" fmla="*/ 1495425 h 2309813"/>
                  <a:gd name="connsiteX121" fmla="*/ 3143250 w 6376987"/>
                  <a:gd name="connsiteY121" fmla="*/ 1504950 h 2309813"/>
                  <a:gd name="connsiteX122" fmla="*/ 3224212 w 6376987"/>
                  <a:gd name="connsiteY122" fmla="*/ 1504950 h 2309813"/>
                  <a:gd name="connsiteX123" fmla="*/ 3224212 w 6376987"/>
                  <a:gd name="connsiteY123" fmla="*/ 1538288 h 2309813"/>
                  <a:gd name="connsiteX124" fmla="*/ 3381375 w 6376987"/>
                  <a:gd name="connsiteY124" fmla="*/ 1538288 h 2309813"/>
                  <a:gd name="connsiteX125" fmla="*/ 3381375 w 6376987"/>
                  <a:gd name="connsiteY125" fmla="*/ 1557338 h 2309813"/>
                  <a:gd name="connsiteX126" fmla="*/ 3419475 w 6376987"/>
                  <a:gd name="connsiteY126" fmla="*/ 1557338 h 2309813"/>
                  <a:gd name="connsiteX127" fmla="*/ 3419475 w 6376987"/>
                  <a:gd name="connsiteY127" fmla="*/ 1581150 h 2309813"/>
                  <a:gd name="connsiteX128" fmla="*/ 3467100 w 6376987"/>
                  <a:gd name="connsiteY128" fmla="*/ 1581150 h 2309813"/>
                  <a:gd name="connsiteX129" fmla="*/ 3467100 w 6376987"/>
                  <a:gd name="connsiteY129" fmla="*/ 1604963 h 2309813"/>
                  <a:gd name="connsiteX130" fmla="*/ 3757612 w 6376987"/>
                  <a:gd name="connsiteY130" fmla="*/ 1604963 h 2309813"/>
                  <a:gd name="connsiteX131" fmla="*/ 3757612 w 6376987"/>
                  <a:gd name="connsiteY131" fmla="*/ 1628775 h 2309813"/>
                  <a:gd name="connsiteX132" fmla="*/ 3790950 w 6376987"/>
                  <a:gd name="connsiteY132" fmla="*/ 1628775 h 2309813"/>
                  <a:gd name="connsiteX133" fmla="*/ 3790950 w 6376987"/>
                  <a:gd name="connsiteY133" fmla="*/ 1662113 h 2309813"/>
                  <a:gd name="connsiteX134" fmla="*/ 3919537 w 6376987"/>
                  <a:gd name="connsiteY134" fmla="*/ 1662113 h 2309813"/>
                  <a:gd name="connsiteX135" fmla="*/ 3919537 w 6376987"/>
                  <a:gd name="connsiteY135" fmla="*/ 1676400 h 2309813"/>
                  <a:gd name="connsiteX136" fmla="*/ 3919537 w 6376987"/>
                  <a:gd name="connsiteY136" fmla="*/ 1676400 h 2309813"/>
                  <a:gd name="connsiteX137" fmla="*/ 3948112 w 6376987"/>
                  <a:gd name="connsiteY137" fmla="*/ 1704975 h 2309813"/>
                  <a:gd name="connsiteX138" fmla="*/ 4038600 w 6376987"/>
                  <a:gd name="connsiteY138" fmla="*/ 1704975 h 2309813"/>
                  <a:gd name="connsiteX139" fmla="*/ 4033837 w 6376987"/>
                  <a:gd name="connsiteY139" fmla="*/ 1709738 h 2309813"/>
                  <a:gd name="connsiteX140" fmla="*/ 4071937 w 6376987"/>
                  <a:gd name="connsiteY140" fmla="*/ 1709738 h 2309813"/>
                  <a:gd name="connsiteX141" fmla="*/ 4071937 w 6376987"/>
                  <a:gd name="connsiteY141" fmla="*/ 1743075 h 2309813"/>
                  <a:gd name="connsiteX142" fmla="*/ 4362450 w 6376987"/>
                  <a:gd name="connsiteY142" fmla="*/ 1743075 h 2309813"/>
                  <a:gd name="connsiteX143" fmla="*/ 4362450 w 6376987"/>
                  <a:gd name="connsiteY143" fmla="*/ 1781175 h 2309813"/>
                  <a:gd name="connsiteX144" fmla="*/ 4562475 w 6376987"/>
                  <a:gd name="connsiteY144" fmla="*/ 1781175 h 2309813"/>
                  <a:gd name="connsiteX145" fmla="*/ 4552950 w 6376987"/>
                  <a:gd name="connsiteY145" fmla="*/ 1790700 h 2309813"/>
                  <a:gd name="connsiteX146" fmla="*/ 4619625 w 6376987"/>
                  <a:gd name="connsiteY146" fmla="*/ 1790700 h 2309813"/>
                  <a:gd name="connsiteX147" fmla="*/ 4619625 w 6376987"/>
                  <a:gd name="connsiteY147" fmla="*/ 1819275 h 2309813"/>
                  <a:gd name="connsiteX148" fmla="*/ 4705350 w 6376987"/>
                  <a:gd name="connsiteY148" fmla="*/ 1819275 h 2309813"/>
                  <a:gd name="connsiteX149" fmla="*/ 4705350 w 6376987"/>
                  <a:gd name="connsiteY149" fmla="*/ 1819275 h 2309813"/>
                  <a:gd name="connsiteX150" fmla="*/ 4705350 w 6376987"/>
                  <a:gd name="connsiteY150" fmla="*/ 1857375 h 2309813"/>
                  <a:gd name="connsiteX151" fmla="*/ 4814887 w 6376987"/>
                  <a:gd name="connsiteY151" fmla="*/ 1857375 h 2309813"/>
                  <a:gd name="connsiteX152" fmla="*/ 4824412 w 6376987"/>
                  <a:gd name="connsiteY152" fmla="*/ 1866900 h 2309813"/>
                  <a:gd name="connsiteX153" fmla="*/ 4938712 w 6376987"/>
                  <a:gd name="connsiteY153" fmla="*/ 1866900 h 2309813"/>
                  <a:gd name="connsiteX154" fmla="*/ 4938712 w 6376987"/>
                  <a:gd name="connsiteY154" fmla="*/ 1900238 h 2309813"/>
                  <a:gd name="connsiteX155" fmla="*/ 4972050 w 6376987"/>
                  <a:gd name="connsiteY155" fmla="*/ 1900238 h 2309813"/>
                  <a:gd name="connsiteX156" fmla="*/ 4972050 w 6376987"/>
                  <a:gd name="connsiteY156" fmla="*/ 1924050 h 2309813"/>
                  <a:gd name="connsiteX157" fmla="*/ 5043487 w 6376987"/>
                  <a:gd name="connsiteY157" fmla="*/ 1924050 h 2309813"/>
                  <a:gd name="connsiteX158" fmla="*/ 5043487 w 6376987"/>
                  <a:gd name="connsiteY158" fmla="*/ 1947863 h 2309813"/>
                  <a:gd name="connsiteX159" fmla="*/ 5181600 w 6376987"/>
                  <a:gd name="connsiteY159" fmla="*/ 1947863 h 2309813"/>
                  <a:gd name="connsiteX160" fmla="*/ 5181600 w 6376987"/>
                  <a:gd name="connsiteY160" fmla="*/ 1971675 h 2309813"/>
                  <a:gd name="connsiteX161" fmla="*/ 5224462 w 6376987"/>
                  <a:gd name="connsiteY161" fmla="*/ 1971675 h 2309813"/>
                  <a:gd name="connsiteX162" fmla="*/ 5224462 w 6376987"/>
                  <a:gd name="connsiteY162" fmla="*/ 2000250 h 2309813"/>
                  <a:gd name="connsiteX163" fmla="*/ 5381625 w 6376987"/>
                  <a:gd name="connsiteY163" fmla="*/ 2000250 h 2309813"/>
                  <a:gd name="connsiteX164" fmla="*/ 5381625 w 6376987"/>
                  <a:gd name="connsiteY164" fmla="*/ 2024063 h 2309813"/>
                  <a:gd name="connsiteX165" fmla="*/ 5424487 w 6376987"/>
                  <a:gd name="connsiteY165" fmla="*/ 2024063 h 2309813"/>
                  <a:gd name="connsiteX166" fmla="*/ 5424487 w 6376987"/>
                  <a:gd name="connsiteY166" fmla="*/ 2052638 h 2309813"/>
                  <a:gd name="connsiteX167" fmla="*/ 5562600 w 6376987"/>
                  <a:gd name="connsiteY167" fmla="*/ 2052638 h 2309813"/>
                  <a:gd name="connsiteX168" fmla="*/ 5562600 w 6376987"/>
                  <a:gd name="connsiteY168" fmla="*/ 2085975 h 2309813"/>
                  <a:gd name="connsiteX169" fmla="*/ 5653087 w 6376987"/>
                  <a:gd name="connsiteY169" fmla="*/ 2085975 h 2309813"/>
                  <a:gd name="connsiteX170" fmla="*/ 5653087 w 6376987"/>
                  <a:gd name="connsiteY170" fmla="*/ 2100263 h 2309813"/>
                  <a:gd name="connsiteX171" fmla="*/ 5695950 w 6376987"/>
                  <a:gd name="connsiteY171" fmla="*/ 2100263 h 2309813"/>
                  <a:gd name="connsiteX172" fmla="*/ 5695950 w 6376987"/>
                  <a:gd name="connsiteY172" fmla="*/ 2124075 h 2309813"/>
                  <a:gd name="connsiteX173" fmla="*/ 5738812 w 6376987"/>
                  <a:gd name="connsiteY173" fmla="*/ 2124075 h 2309813"/>
                  <a:gd name="connsiteX174" fmla="*/ 5738812 w 6376987"/>
                  <a:gd name="connsiteY174" fmla="*/ 2147888 h 2309813"/>
                  <a:gd name="connsiteX175" fmla="*/ 5767387 w 6376987"/>
                  <a:gd name="connsiteY175" fmla="*/ 2147888 h 2309813"/>
                  <a:gd name="connsiteX176" fmla="*/ 5767387 w 6376987"/>
                  <a:gd name="connsiteY176" fmla="*/ 2147888 h 2309813"/>
                  <a:gd name="connsiteX177" fmla="*/ 5767387 w 6376987"/>
                  <a:gd name="connsiteY177" fmla="*/ 2181225 h 2309813"/>
                  <a:gd name="connsiteX178" fmla="*/ 5857875 w 6376987"/>
                  <a:gd name="connsiteY178" fmla="*/ 2181225 h 2309813"/>
                  <a:gd name="connsiteX179" fmla="*/ 5857875 w 6376987"/>
                  <a:gd name="connsiteY179" fmla="*/ 2205038 h 2309813"/>
                  <a:gd name="connsiteX180" fmla="*/ 5919787 w 6376987"/>
                  <a:gd name="connsiteY180" fmla="*/ 2205038 h 2309813"/>
                  <a:gd name="connsiteX181" fmla="*/ 5919787 w 6376987"/>
                  <a:gd name="connsiteY181" fmla="*/ 2228850 h 2309813"/>
                  <a:gd name="connsiteX182" fmla="*/ 5972175 w 6376987"/>
                  <a:gd name="connsiteY182" fmla="*/ 2228850 h 2309813"/>
                  <a:gd name="connsiteX183" fmla="*/ 5972175 w 6376987"/>
                  <a:gd name="connsiteY183" fmla="*/ 2228850 h 2309813"/>
                  <a:gd name="connsiteX184" fmla="*/ 6110287 w 6376987"/>
                  <a:gd name="connsiteY184" fmla="*/ 2228850 h 2309813"/>
                  <a:gd name="connsiteX185" fmla="*/ 6110287 w 6376987"/>
                  <a:gd name="connsiteY185" fmla="*/ 2290763 h 2309813"/>
                  <a:gd name="connsiteX186" fmla="*/ 6124575 w 6376987"/>
                  <a:gd name="connsiteY186" fmla="*/ 2290763 h 2309813"/>
                  <a:gd name="connsiteX187" fmla="*/ 6124575 w 6376987"/>
                  <a:gd name="connsiteY187" fmla="*/ 2309813 h 2309813"/>
                  <a:gd name="connsiteX188" fmla="*/ 6376987 w 6376987"/>
                  <a:gd name="connsiteY188" fmla="*/ 2309813 h 230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376987" h="2309813">
                    <a:moveTo>
                      <a:pt x="0" y="0"/>
                    </a:moveTo>
                    <a:lnTo>
                      <a:pt x="61912" y="0"/>
                    </a:lnTo>
                    <a:lnTo>
                      <a:pt x="61912" y="23813"/>
                    </a:lnTo>
                    <a:lnTo>
                      <a:pt x="209550" y="23813"/>
                    </a:lnTo>
                    <a:lnTo>
                      <a:pt x="204787" y="19050"/>
                    </a:lnTo>
                    <a:lnTo>
                      <a:pt x="247650" y="19050"/>
                    </a:lnTo>
                    <a:lnTo>
                      <a:pt x="247650" y="38100"/>
                    </a:lnTo>
                    <a:lnTo>
                      <a:pt x="261937" y="38100"/>
                    </a:lnTo>
                    <a:lnTo>
                      <a:pt x="261937" y="66675"/>
                    </a:lnTo>
                    <a:lnTo>
                      <a:pt x="304800" y="66675"/>
                    </a:lnTo>
                    <a:lnTo>
                      <a:pt x="342900" y="66675"/>
                    </a:lnTo>
                    <a:lnTo>
                      <a:pt x="342900" y="95250"/>
                    </a:lnTo>
                    <a:lnTo>
                      <a:pt x="433387" y="95250"/>
                    </a:lnTo>
                    <a:lnTo>
                      <a:pt x="433387" y="109538"/>
                    </a:lnTo>
                    <a:lnTo>
                      <a:pt x="485775" y="109538"/>
                    </a:lnTo>
                    <a:lnTo>
                      <a:pt x="581025" y="109538"/>
                    </a:lnTo>
                    <a:lnTo>
                      <a:pt x="581025" y="161925"/>
                    </a:lnTo>
                    <a:lnTo>
                      <a:pt x="738187" y="161925"/>
                    </a:lnTo>
                    <a:lnTo>
                      <a:pt x="738187" y="195263"/>
                    </a:lnTo>
                    <a:lnTo>
                      <a:pt x="776287" y="195263"/>
                    </a:lnTo>
                    <a:lnTo>
                      <a:pt x="776287" y="214313"/>
                    </a:lnTo>
                    <a:lnTo>
                      <a:pt x="790574" y="228600"/>
                    </a:lnTo>
                    <a:lnTo>
                      <a:pt x="795337" y="233363"/>
                    </a:lnTo>
                    <a:lnTo>
                      <a:pt x="804862" y="242888"/>
                    </a:lnTo>
                    <a:lnTo>
                      <a:pt x="804862" y="261938"/>
                    </a:lnTo>
                    <a:lnTo>
                      <a:pt x="828675" y="261938"/>
                    </a:lnTo>
                    <a:lnTo>
                      <a:pt x="828675" y="261938"/>
                    </a:lnTo>
                    <a:lnTo>
                      <a:pt x="862012" y="261938"/>
                    </a:lnTo>
                    <a:lnTo>
                      <a:pt x="862012" y="295275"/>
                    </a:lnTo>
                    <a:lnTo>
                      <a:pt x="904875" y="295275"/>
                    </a:lnTo>
                    <a:lnTo>
                      <a:pt x="904875" y="314325"/>
                    </a:lnTo>
                    <a:lnTo>
                      <a:pt x="942975" y="314325"/>
                    </a:lnTo>
                    <a:lnTo>
                      <a:pt x="942975" y="338138"/>
                    </a:lnTo>
                    <a:lnTo>
                      <a:pt x="966787" y="338138"/>
                    </a:lnTo>
                    <a:lnTo>
                      <a:pt x="966787" y="338138"/>
                    </a:lnTo>
                    <a:lnTo>
                      <a:pt x="981075" y="352426"/>
                    </a:lnTo>
                    <a:lnTo>
                      <a:pt x="981075" y="385763"/>
                    </a:lnTo>
                    <a:lnTo>
                      <a:pt x="985837" y="385763"/>
                    </a:lnTo>
                    <a:lnTo>
                      <a:pt x="985837" y="414338"/>
                    </a:lnTo>
                    <a:lnTo>
                      <a:pt x="995362" y="414338"/>
                    </a:lnTo>
                    <a:lnTo>
                      <a:pt x="995362" y="428625"/>
                    </a:lnTo>
                    <a:lnTo>
                      <a:pt x="1014412" y="428625"/>
                    </a:lnTo>
                    <a:lnTo>
                      <a:pt x="1014412" y="457200"/>
                    </a:lnTo>
                    <a:lnTo>
                      <a:pt x="1038225" y="457200"/>
                    </a:lnTo>
                    <a:lnTo>
                      <a:pt x="1038225" y="495300"/>
                    </a:lnTo>
                    <a:lnTo>
                      <a:pt x="1085850" y="495300"/>
                    </a:lnTo>
                    <a:lnTo>
                      <a:pt x="1085850" y="519113"/>
                    </a:lnTo>
                    <a:lnTo>
                      <a:pt x="1085850" y="519113"/>
                    </a:lnTo>
                    <a:lnTo>
                      <a:pt x="1085850" y="557213"/>
                    </a:lnTo>
                    <a:lnTo>
                      <a:pt x="1147762" y="557213"/>
                    </a:lnTo>
                    <a:lnTo>
                      <a:pt x="1147762" y="600075"/>
                    </a:lnTo>
                    <a:lnTo>
                      <a:pt x="1166812" y="600075"/>
                    </a:lnTo>
                    <a:lnTo>
                      <a:pt x="1166812" y="623888"/>
                    </a:lnTo>
                    <a:lnTo>
                      <a:pt x="1176337" y="623888"/>
                    </a:lnTo>
                    <a:lnTo>
                      <a:pt x="1176337" y="642938"/>
                    </a:lnTo>
                    <a:lnTo>
                      <a:pt x="1181100" y="638175"/>
                    </a:lnTo>
                    <a:lnTo>
                      <a:pt x="1181100" y="666750"/>
                    </a:lnTo>
                    <a:lnTo>
                      <a:pt x="1204912" y="666750"/>
                    </a:lnTo>
                    <a:lnTo>
                      <a:pt x="1204912" y="685800"/>
                    </a:lnTo>
                    <a:lnTo>
                      <a:pt x="1219200" y="685800"/>
                    </a:lnTo>
                    <a:lnTo>
                      <a:pt x="1219200" y="695325"/>
                    </a:lnTo>
                    <a:lnTo>
                      <a:pt x="1238250" y="695325"/>
                    </a:lnTo>
                    <a:lnTo>
                      <a:pt x="1238250" y="709613"/>
                    </a:lnTo>
                    <a:lnTo>
                      <a:pt x="1252537" y="723900"/>
                    </a:lnTo>
                    <a:lnTo>
                      <a:pt x="1309687" y="723900"/>
                    </a:lnTo>
                    <a:lnTo>
                      <a:pt x="1323975" y="738188"/>
                    </a:lnTo>
                    <a:lnTo>
                      <a:pt x="1323975" y="738188"/>
                    </a:lnTo>
                    <a:lnTo>
                      <a:pt x="1323975" y="776288"/>
                    </a:lnTo>
                    <a:lnTo>
                      <a:pt x="1395412" y="776288"/>
                    </a:lnTo>
                    <a:lnTo>
                      <a:pt x="1395412" y="814388"/>
                    </a:lnTo>
                    <a:lnTo>
                      <a:pt x="1423987" y="814388"/>
                    </a:lnTo>
                    <a:lnTo>
                      <a:pt x="1423987" y="828675"/>
                    </a:lnTo>
                    <a:lnTo>
                      <a:pt x="1495425" y="828675"/>
                    </a:lnTo>
                    <a:lnTo>
                      <a:pt x="1495425" y="857250"/>
                    </a:lnTo>
                    <a:lnTo>
                      <a:pt x="1538287" y="857250"/>
                    </a:lnTo>
                    <a:lnTo>
                      <a:pt x="1538287" y="890588"/>
                    </a:lnTo>
                    <a:lnTo>
                      <a:pt x="1600200" y="890588"/>
                    </a:lnTo>
                    <a:lnTo>
                      <a:pt x="1600200" y="928688"/>
                    </a:lnTo>
                    <a:lnTo>
                      <a:pt x="1638300" y="928688"/>
                    </a:lnTo>
                    <a:lnTo>
                      <a:pt x="1638300" y="947738"/>
                    </a:lnTo>
                    <a:lnTo>
                      <a:pt x="1657350" y="947738"/>
                    </a:lnTo>
                    <a:lnTo>
                      <a:pt x="1657350" y="971550"/>
                    </a:lnTo>
                    <a:lnTo>
                      <a:pt x="1695450" y="971550"/>
                    </a:lnTo>
                    <a:lnTo>
                      <a:pt x="1695450" y="995363"/>
                    </a:lnTo>
                    <a:lnTo>
                      <a:pt x="1728787" y="995363"/>
                    </a:lnTo>
                    <a:lnTo>
                      <a:pt x="1728787" y="1009650"/>
                    </a:lnTo>
                    <a:lnTo>
                      <a:pt x="1828800" y="1009650"/>
                    </a:lnTo>
                    <a:lnTo>
                      <a:pt x="1828800" y="1047750"/>
                    </a:lnTo>
                    <a:lnTo>
                      <a:pt x="1843087" y="1047750"/>
                    </a:lnTo>
                    <a:lnTo>
                      <a:pt x="1843087" y="1071563"/>
                    </a:lnTo>
                    <a:lnTo>
                      <a:pt x="1862137" y="1071563"/>
                    </a:lnTo>
                    <a:lnTo>
                      <a:pt x="1971675" y="1071563"/>
                    </a:lnTo>
                    <a:lnTo>
                      <a:pt x="1971675" y="1123950"/>
                    </a:lnTo>
                    <a:lnTo>
                      <a:pt x="2028825" y="1123950"/>
                    </a:lnTo>
                    <a:lnTo>
                      <a:pt x="2028825" y="1152525"/>
                    </a:lnTo>
                    <a:lnTo>
                      <a:pt x="2128837" y="1152525"/>
                    </a:lnTo>
                    <a:lnTo>
                      <a:pt x="2128837" y="1166813"/>
                    </a:lnTo>
                    <a:lnTo>
                      <a:pt x="2143125" y="1166813"/>
                    </a:lnTo>
                    <a:lnTo>
                      <a:pt x="2143125" y="1185863"/>
                    </a:lnTo>
                    <a:lnTo>
                      <a:pt x="2157412" y="1185863"/>
                    </a:lnTo>
                    <a:lnTo>
                      <a:pt x="2157412" y="1185863"/>
                    </a:lnTo>
                    <a:lnTo>
                      <a:pt x="2157412" y="1233488"/>
                    </a:lnTo>
                    <a:lnTo>
                      <a:pt x="2338387" y="1233488"/>
                    </a:lnTo>
                    <a:lnTo>
                      <a:pt x="2328862" y="1243013"/>
                    </a:lnTo>
                    <a:lnTo>
                      <a:pt x="2452687" y="1243013"/>
                    </a:lnTo>
                    <a:lnTo>
                      <a:pt x="2452687" y="1285875"/>
                    </a:lnTo>
                    <a:lnTo>
                      <a:pt x="2514600" y="1285875"/>
                    </a:lnTo>
                    <a:lnTo>
                      <a:pt x="2514600" y="1347788"/>
                    </a:lnTo>
                    <a:lnTo>
                      <a:pt x="2538412" y="1347788"/>
                    </a:lnTo>
                    <a:lnTo>
                      <a:pt x="2538412" y="1362075"/>
                    </a:lnTo>
                    <a:lnTo>
                      <a:pt x="2619375" y="1362075"/>
                    </a:lnTo>
                    <a:lnTo>
                      <a:pt x="2619375" y="1362075"/>
                    </a:lnTo>
                    <a:lnTo>
                      <a:pt x="2619375" y="1404938"/>
                    </a:lnTo>
                    <a:lnTo>
                      <a:pt x="2771775" y="1404938"/>
                    </a:lnTo>
                    <a:lnTo>
                      <a:pt x="2771775" y="1423988"/>
                    </a:lnTo>
                    <a:lnTo>
                      <a:pt x="3005137" y="1423988"/>
                    </a:lnTo>
                    <a:lnTo>
                      <a:pt x="3005137" y="1423988"/>
                    </a:lnTo>
                    <a:lnTo>
                      <a:pt x="3033712" y="1452563"/>
                    </a:lnTo>
                    <a:lnTo>
                      <a:pt x="3033712" y="1452563"/>
                    </a:lnTo>
                    <a:lnTo>
                      <a:pt x="3033712" y="1495425"/>
                    </a:lnTo>
                    <a:lnTo>
                      <a:pt x="3143250" y="1495425"/>
                    </a:lnTo>
                    <a:lnTo>
                      <a:pt x="3143250" y="1504950"/>
                    </a:lnTo>
                    <a:lnTo>
                      <a:pt x="3224212" y="1504950"/>
                    </a:lnTo>
                    <a:lnTo>
                      <a:pt x="3224212" y="1538288"/>
                    </a:lnTo>
                    <a:lnTo>
                      <a:pt x="3381375" y="1538288"/>
                    </a:lnTo>
                    <a:lnTo>
                      <a:pt x="3381375" y="1557338"/>
                    </a:lnTo>
                    <a:lnTo>
                      <a:pt x="3419475" y="1557338"/>
                    </a:lnTo>
                    <a:lnTo>
                      <a:pt x="3419475" y="1581150"/>
                    </a:lnTo>
                    <a:lnTo>
                      <a:pt x="3467100" y="1581150"/>
                    </a:lnTo>
                    <a:lnTo>
                      <a:pt x="3467100" y="1604963"/>
                    </a:lnTo>
                    <a:lnTo>
                      <a:pt x="3757612" y="1604963"/>
                    </a:lnTo>
                    <a:lnTo>
                      <a:pt x="3757612" y="1628775"/>
                    </a:lnTo>
                    <a:lnTo>
                      <a:pt x="3790950" y="1628775"/>
                    </a:lnTo>
                    <a:lnTo>
                      <a:pt x="3790950" y="1662113"/>
                    </a:lnTo>
                    <a:lnTo>
                      <a:pt x="3919537" y="1662113"/>
                    </a:lnTo>
                    <a:lnTo>
                      <a:pt x="3919537" y="1676400"/>
                    </a:lnTo>
                    <a:lnTo>
                      <a:pt x="3919537" y="1676400"/>
                    </a:lnTo>
                    <a:lnTo>
                      <a:pt x="3948112" y="1704975"/>
                    </a:lnTo>
                    <a:lnTo>
                      <a:pt x="4038600" y="1704975"/>
                    </a:lnTo>
                    <a:lnTo>
                      <a:pt x="4033837" y="1709738"/>
                    </a:lnTo>
                    <a:lnTo>
                      <a:pt x="4071937" y="1709738"/>
                    </a:lnTo>
                    <a:lnTo>
                      <a:pt x="4071937" y="1743075"/>
                    </a:lnTo>
                    <a:lnTo>
                      <a:pt x="4362450" y="1743075"/>
                    </a:lnTo>
                    <a:lnTo>
                      <a:pt x="4362450" y="1781175"/>
                    </a:lnTo>
                    <a:lnTo>
                      <a:pt x="4562475" y="1781175"/>
                    </a:lnTo>
                    <a:lnTo>
                      <a:pt x="4552950" y="1790700"/>
                    </a:lnTo>
                    <a:lnTo>
                      <a:pt x="4619625" y="1790700"/>
                    </a:lnTo>
                    <a:lnTo>
                      <a:pt x="4619625" y="1819275"/>
                    </a:lnTo>
                    <a:lnTo>
                      <a:pt x="4705350" y="1819275"/>
                    </a:lnTo>
                    <a:lnTo>
                      <a:pt x="4705350" y="1819275"/>
                    </a:lnTo>
                    <a:lnTo>
                      <a:pt x="4705350" y="1857375"/>
                    </a:lnTo>
                    <a:lnTo>
                      <a:pt x="4814887" y="1857375"/>
                    </a:lnTo>
                    <a:lnTo>
                      <a:pt x="4824412" y="1866900"/>
                    </a:lnTo>
                    <a:lnTo>
                      <a:pt x="4938712" y="1866900"/>
                    </a:lnTo>
                    <a:lnTo>
                      <a:pt x="4938712" y="1900238"/>
                    </a:lnTo>
                    <a:lnTo>
                      <a:pt x="4972050" y="1900238"/>
                    </a:lnTo>
                    <a:lnTo>
                      <a:pt x="4972050" y="1924050"/>
                    </a:lnTo>
                    <a:lnTo>
                      <a:pt x="5043487" y="1924050"/>
                    </a:lnTo>
                    <a:lnTo>
                      <a:pt x="5043487" y="1947863"/>
                    </a:lnTo>
                    <a:lnTo>
                      <a:pt x="5181600" y="1947863"/>
                    </a:lnTo>
                    <a:lnTo>
                      <a:pt x="5181600" y="1971675"/>
                    </a:lnTo>
                    <a:lnTo>
                      <a:pt x="5224462" y="1971675"/>
                    </a:lnTo>
                    <a:lnTo>
                      <a:pt x="5224462" y="2000250"/>
                    </a:lnTo>
                    <a:lnTo>
                      <a:pt x="5381625" y="2000250"/>
                    </a:lnTo>
                    <a:lnTo>
                      <a:pt x="5381625" y="2024063"/>
                    </a:lnTo>
                    <a:lnTo>
                      <a:pt x="5424487" y="2024063"/>
                    </a:lnTo>
                    <a:lnTo>
                      <a:pt x="5424487" y="2052638"/>
                    </a:lnTo>
                    <a:lnTo>
                      <a:pt x="5562600" y="2052638"/>
                    </a:lnTo>
                    <a:lnTo>
                      <a:pt x="5562600" y="2085975"/>
                    </a:lnTo>
                    <a:lnTo>
                      <a:pt x="5653087" y="2085975"/>
                    </a:lnTo>
                    <a:lnTo>
                      <a:pt x="5653087" y="2100263"/>
                    </a:lnTo>
                    <a:lnTo>
                      <a:pt x="5695950" y="2100263"/>
                    </a:lnTo>
                    <a:lnTo>
                      <a:pt x="5695950" y="2124075"/>
                    </a:lnTo>
                    <a:lnTo>
                      <a:pt x="5738812" y="2124075"/>
                    </a:lnTo>
                    <a:lnTo>
                      <a:pt x="5738812" y="2147888"/>
                    </a:lnTo>
                    <a:lnTo>
                      <a:pt x="5767387" y="2147888"/>
                    </a:lnTo>
                    <a:lnTo>
                      <a:pt x="5767387" y="2147888"/>
                    </a:lnTo>
                    <a:lnTo>
                      <a:pt x="5767387" y="2181225"/>
                    </a:lnTo>
                    <a:lnTo>
                      <a:pt x="5857875" y="2181225"/>
                    </a:lnTo>
                    <a:lnTo>
                      <a:pt x="5857875" y="2205038"/>
                    </a:lnTo>
                    <a:lnTo>
                      <a:pt x="5919787" y="2205038"/>
                    </a:lnTo>
                    <a:lnTo>
                      <a:pt x="5919787" y="2228850"/>
                    </a:lnTo>
                    <a:lnTo>
                      <a:pt x="5972175" y="2228850"/>
                    </a:lnTo>
                    <a:lnTo>
                      <a:pt x="5972175" y="2228850"/>
                    </a:lnTo>
                    <a:lnTo>
                      <a:pt x="6110287" y="2228850"/>
                    </a:lnTo>
                    <a:lnTo>
                      <a:pt x="6110287" y="2290763"/>
                    </a:lnTo>
                    <a:lnTo>
                      <a:pt x="6124575" y="2290763"/>
                    </a:lnTo>
                    <a:lnTo>
                      <a:pt x="6124575" y="2309813"/>
                    </a:lnTo>
                    <a:lnTo>
                      <a:pt x="6376987" y="2309813"/>
                    </a:lnTo>
                  </a:path>
                </a:pathLst>
              </a:cu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91" name="Freeform: Shape 390">
                <a:extLst>
                  <a:ext uri="{FF2B5EF4-FFF2-40B4-BE49-F238E27FC236}">
                    <a16:creationId xmlns:a16="http://schemas.microsoft.com/office/drawing/2014/main" id="{224B8FBB-6D48-2614-1833-1152A01A2E39}"/>
                  </a:ext>
                </a:extLst>
              </p:cNvPr>
              <p:cNvSpPr/>
              <p:nvPr/>
            </p:nvSpPr>
            <p:spPr>
              <a:xfrm>
                <a:off x="7597775" y="3302000"/>
                <a:ext cx="4495800" cy="609600"/>
              </a:xfrm>
              <a:custGeom>
                <a:avLst/>
                <a:gdLst>
                  <a:gd name="connsiteX0" fmla="*/ 0 w 4495800"/>
                  <a:gd name="connsiteY0" fmla="*/ 0 h 609600"/>
                  <a:gd name="connsiteX1" fmla="*/ 73025 w 4495800"/>
                  <a:gd name="connsiteY1" fmla="*/ 0 h 609600"/>
                  <a:gd name="connsiteX2" fmla="*/ 73025 w 4495800"/>
                  <a:gd name="connsiteY2" fmla="*/ 44450 h 609600"/>
                  <a:gd name="connsiteX3" fmla="*/ 130175 w 4495800"/>
                  <a:gd name="connsiteY3" fmla="*/ 44450 h 609600"/>
                  <a:gd name="connsiteX4" fmla="*/ 130175 w 4495800"/>
                  <a:gd name="connsiteY4" fmla="*/ 98425 h 609600"/>
                  <a:gd name="connsiteX5" fmla="*/ 187325 w 4495800"/>
                  <a:gd name="connsiteY5" fmla="*/ 98425 h 609600"/>
                  <a:gd name="connsiteX6" fmla="*/ 187325 w 4495800"/>
                  <a:gd name="connsiteY6" fmla="*/ 155575 h 609600"/>
                  <a:gd name="connsiteX7" fmla="*/ 247650 w 4495800"/>
                  <a:gd name="connsiteY7" fmla="*/ 155575 h 609600"/>
                  <a:gd name="connsiteX8" fmla="*/ 247650 w 4495800"/>
                  <a:gd name="connsiteY8" fmla="*/ 187325 h 609600"/>
                  <a:gd name="connsiteX9" fmla="*/ 285750 w 4495800"/>
                  <a:gd name="connsiteY9" fmla="*/ 187325 h 609600"/>
                  <a:gd name="connsiteX10" fmla="*/ 285750 w 4495800"/>
                  <a:gd name="connsiteY10" fmla="*/ 209550 h 609600"/>
                  <a:gd name="connsiteX11" fmla="*/ 425450 w 4495800"/>
                  <a:gd name="connsiteY11" fmla="*/ 209550 h 609600"/>
                  <a:gd name="connsiteX12" fmla="*/ 425450 w 4495800"/>
                  <a:gd name="connsiteY12" fmla="*/ 244475 h 609600"/>
                  <a:gd name="connsiteX13" fmla="*/ 606425 w 4495800"/>
                  <a:gd name="connsiteY13" fmla="*/ 244475 h 609600"/>
                  <a:gd name="connsiteX14" fmla="*/ 606425 w 4495800"/>
                  <a:gd name="connsiteY14" fmla="*/ 273050 h 609600"/>
                  <a:gd name="connsiteX15" fmla="*/ 863600 w 4495800"/>
                  <a:gd name="connsiteY15" fmla="*/ 273050 h 609600"/>
                  <a:gd name="connsiteX16" fmla="*/ 863600 w 4495800"/>
                  <a:gd name="connsiteY16" fmla="*/ 295275 h 609600"/>
                  <a:gd name="connsiteX17" fmla="*/ 923925 w 4495800"/>
                  <a:gd name="connsiteY17" fmla="*/ 295275 h 609600"/>
                  <a:gd name="connsiteX18" fmla="*/ 923925 w 4495800"/>
                  <a:gd name="connsiteY18" fmla="*/ 317500 h 609600"/>
                  <a:gd name="connsiteX19" fmla="*/ 1593850 w 4495800"/>
                  <a:gd name="connsiteY19" fmla="*/ 317500 h 609600"/>
                  <a:gd name="connsiteX20" fmla="*/ 1593850 w 4495800"/>
                  <a:gd name="connsiteY20" fmla="*/ 358775 h 609600"/>
                  <a:gd name="connsiteX21" fmla="*/ 1651000 w 4495800"/>
                  <a:gd name="connsiteY21" fmla="*/ 358775 h 609600"/>
                  <a:gd name="connsiteX22" fmla="*/ 1651000 w 4495800"/>
                  <a:gd name="connsiteY22" fmla="*/ 396875 h 609600"/>
                  <a:gd name="connsiteX23" fmla="*/ 1660525 w 4495800"/>
                  <a:gd name="connsiteY23" fmla="*/ 406400 h 609600"/>
                  <a:gd name="connsiteX24" fmla="*/ 1660525 w 4495800"/>
                  <a:gd name="connsiteY24" fmla="*/ 415925 h 609600"/>
                  <a:gd name="connsiteX25" fmla="*/ 1736725 w 4495800"/>
                  <a:gd name="connsiteY25" fmla="*/ 415925 h 609600"/>
                  <a:gd name="connsiteX26" fmla="*/ 1736725 w 4495800"/>
                  <a:gd name="connsiteY26" fmla="*/ 434975 h 609600"/>
                  <a:gd name="connsiteX27" fmla="*/ 1774825 w 4495800"/>
                  <a:gd name="connsiteY27" fmla="*/ 434975 h 609600"/>
                  <a:gd name="connsiteX28" fmla="*/ 1774825 w 4495800"/>
                  <a:gd name="connsiteY28" fmla="*/ 476250 h 609600"/>
                  <a:gd name="connsiteX29" fmla="*/ 2565400 w 4495800"/>
                  <a:gd name="connsiteY29" fmla="*/ 476250 h 609600"/>
                  <a:gd name="connsiteX30" fmla="*/ 2565400 w 4495800"/>
                  <a:gd name="connsiteY30" fmla="*/ 508000 h 609600"/>
                  <a:gd name="connsiteX31" fmla="*/ 3190875 w 4495800"/>
                  <a:gd name="connsiteY31" fmla="*/ 508000 h 609600"/>
                  <a:gd name="connsiteX32" fmla="*/ 3190875 w 4495800"/>
                  <a:gd name="connsiteY32" fmla="*/ 546100 h 609600"/>
                  <a:gd name="connsiteX33" fmla="*/ 4318000 w 4495800"/>
                  <a:gd name="connsiteY33" fmla="*/ 546100 h 609600"/>
                  <a:gd name="connsiteX34" fmla="*/ 4318000 w 4495800"/>
                  <a:gd name="connsiteY34" fmla="*/ 609600 h 609600"/>
                  <a:gd name="connsiteX35" fmla="*/ 4495800 w 4495800"/>
                  <a:gd name="connsiteY35"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95800" h="609600">
                    <a:moveTo>
                      <a:pt x="0" y="0"/>
                    </a:moveTo>
                    <a:lnTo>
                      <a:pt x="73025" y="0"/>
                    </a:lnTo>
                    <a:lnTo>
                      <a:pt x="73025" y="44450"/>
                    </a:lnTo>
                    <a:lnTo>
                      <a:pt x="130175" y="44450"/>
                    </a:lnTo>
                    <a:lnTo>
                      <a:pt x="130175" y="98425"/>
                    </a:lnTo>
                    <a:lnTo>
                      <a:pt x="187325" y="98425"/>
                    </a:lnTo>
                    <a:lnTo>
                      <a:pt x="187325" y="155575"/>
                    </a:lnTo>
                    <a:lnTo>
                      <a:pt x="247650" y="155575"/>
                    </a:lnTo>
                    <a:lnTo>
                      <a:pt x="247650" y="187325"/>
                    </a:lnTo>
                    <a:lnTo>
                      <a:pt x="285750" y="187325"/>
                    </a:lnTo>
                    <a:lnTo>
                      <a:pt x="285750" y="209550"/>
                    </a:lnTo>
                    <a:lnTo>
                      <a:pt x="425450" y="209550"/>
                    </a:lnTo>
                    <a:lnTo>
                      <a:pt x="425450" y="244475"/>
                    </a:lnTo>
                    <a:lnTo>
                      <a:pt x="606425" y="244475"/>
                    </a:lnTo>
                    <a:lnTo>
                      <a:pt x="606425" y="273050"/>
                    </a:lnTo>
                    <a:lnTo>
                      <a:pt x="863600" y="273050"/>
                    </a:lnTo>
                    <a:lnTo>
                      <a:pt x="863600" y="295275"/>
                    </a:lnTo>
                    <a:lnTo>
                      <a:pt x="923925" y="295275"/>
                    </a:lnTo>
                    <a:lnTo>
                      <a:pt x="923925" y="317500"/>
                    </a:lnTo>
                    <a:lnTo>
                      <a:pt x="1593850" y="317500"/>
                    </a:lnTo>
                    <a:lnTo>
                      <a:pt x="1593850" y="358775"/>
                    </a:lnTo>
                    <a:lnTo>
                      <a:pt x="1651000" y="358775"/>
                    </a:lnTo>
                    <a:lnTo>
                      <a:pt x="1651000" y="396875"/>
                    </a:lnTo>
                    <a:lnTo>
                      <a:pt x="1660525" y="406400"/>
                    </a:lnTo>
                    <a:lnTo>
                      <a:pt x="1660525" y="415925"/>
                    </a:lnTo>
                    <a:lnTo>
                      <a:pt x="1736725" y="415925"/>
                    </a:lnTo>
                    <a:lnTo>
                      <a:pt x="1736725" y="434975"/>
                    </a:lnTo>
                    <a:lnTo>
                      <a:pt x="1774825" y="434975"/>
                    </a:lnTo>
                    <a:lnTo>
                      <a:pt x="1774825" y="476250"/>
                    </a:lnTo>
                    <a:lnTo>
                      <a:pt x="2565400" y="476250"/>
                    </a:lnTo>
                    <a:lnTo>
                      <a:pt x="2565400" y="508000"/>
                    </a:lnTo>
                    <a:lnTo>
                      <a:pt x="3190875" y="508000"/>
                    </a:lnTo>
                    <a:lnTo>
                      <a:pt x="3190875" y="546100"/>
                    </a:lnTo>
                    <a:lnTo>
                      <a:pt x="4318000" y="546100"/>
                    </a:lnTo>
                    <a:lnTo>
                      <a:pt x="4318000" y="609600"/>
                    </a:lnTo>
                    <a:lnTo>
                      <a:pt x="4495800" y="609600"/>
                    </a:lnTo>
                  </a:path>
                </a:pathLst>
              </a:cu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grpSp>
      <p:sp>
        <p:nvSpPr>
          <p:cNvPr id="392" name="TextBox 391">
            <a:extLst>
              <a:ext uri="{FF2B5EF4-FFF2-40B4-BE49-F238E27FC236}">
                <a16:creationId xmlns:a16="http://schemas.microsoft.com/office/drawing/2014/main" id="{E6526F6E-191A-A7D4-B981-7B51369941A4}"/>
              </a:ext>
            </a:extLst>
          </p:cNvPr>
          <p:cNvSpPr txBox="1"/>
          <p:nvPr/>
        </p:nvSpPr>
        <p:spPr>
          <a:xfrm>
            <a:off x="5567008" y="5636029"/>
            <a:ext cx="1252893" cy="246221"/>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Months</a:t>
            </a:r>
          </a:p>
        </p:txBody>
      </p:sp>
    </p:spTree>
    <p:extLst>
      <p:ext uri="{BB962C8B-B14F-4D97-AF65-F5344CB8AC3E}">
        <p14:creationId xmlns:p14="http://schemas.microsoft.com/office/powerpoint/2010/main" val="1304266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59552-B0B9-B1E5-C4A4-37EFECCEDA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D89938-D5D5-A721-A094-B666AFA0130B}"/>
              </a:ext>
            </a:extLst>
          </p:cNvPr>
          <p:cNvSpPr>
            <a:spLocks noGrp="1"/>
          </p:cNvSpPr>
          <p:nvPr>
            <p:ph type="title"/>
          </p:nvPr>
        </p:nvSpPr>
        <p:spPr>
          <a:xfrm>
            <a:off x="1" y="233681"/>
            <a:ext cx="12191999" cy="1041649"/>
          </a:xfrm>
        </p:spPr>
        <p:txBody>
          <a:bodyPr/>
          <a:lstStyle/>
          <a:p>
            <a:pPr algn="ctr"/>
            <a:r>
              <a:rPr lang="en-US" sz="3200" b="1" dirty="0"/>
              <a:t>PFS in </a:t>
            </a:r>
            <a:r>
              <a:rPr lang="en-US" sz="3200" b="1" u="sng" dirty="0"/>
              <a:t>African American Duffy non-null</a:t>
            </a:r>
            <a:r>
              <a:rPr lang="en-US" sz="3200" b="1" dirty="0"/>
              <a:t> Patients </a:t>
            </a:r>
            <a:br>
              <a:rPr lang="en-US" sz="3200" b="1" dirty="0"/>
            </a:br>
            <a:r>
              <a:rPr lang="en-US" sz="3200" b="1" dirty="0"/>
              <a:t>Consistent with ITT Analysis, in Favor of </a:t>
            </a:r>
            <a:r>
              <a:rPr lang="en-US" sz="3200" b="1" dirty="0" err="1"/>
              <a:t>RVd+ASCT</a:t>
            </a:r>
            <a:endParaRPr lang="en-GB" sz="3200" b="1" dirty="0"/>
          </a:p>
        </p:txBody>
      </p:sp>
      <p:grpSp>
        <p:nvGrpSpPr>
          <p:cNvPr id="194" name="Group 193">
            <a:extLst>
              <a:ext uri="{FF2B5EF4-FFF2-40B4-BE49-F238E27FC236}">
                <a16:creationId xmlns:a16="http://schemas.microsoft.com/office/drawing/2014/main" id="{B4DCBFB7-134E-AB4A-AABD-65EC9B37624A}"/>
              </a:ext>
            </a:extLst>
          </p:cNvPr>
          <p:cNvGrpSpPr/>
          <p:nvPr/>
        </p:nvGrpSpPr>
        <p:grpSpPr>
          <a:xfrm>
            <a:off x="1295401" y="1546232"/>
            <a:ext cx="9787080" cy="4214672"/>
            <a:chOff x="736879" y="812800"/>
            <a:chExt cx="11350346" cy="4887868"/>
          </a:xfrm>
        </p:grpSpPr>
        <p:grpSp>
          <p:nvGrpSpPr>
            <p:cNvPr id="195" name="Group 194">
              <a:extLst>
                <a:ext uri="{FF2B5EF4-FFF2-40B4-BE49-F238E27FC236}">
                  <a16:creationId xmlns:a16="http://schemas.microsoft.com/office/drawing/2014/main" id="{63829D30-D88E-E6C8-9B15-BC887A8523E7}"/>
                </a:ext>
              </a:extLst>
            </p:cNvPr>
            <p:cNvGrpSpPr/>
            <p:nvPr/>
          </p:nvGrpSpPr>
          <p:grpSpPr>
            <a:xfrm>
              <a:off x="1167209" y="812800"/>
              <a:ext cx="10920016" cy="4542064"/>
              <a:chOff x="1195784" y="812800"/>
              <a:chExt cx="10920016" cy="4542064"/>
            </a:xfrm>
          </p:grpSpPr>
          <p:cxnSp>
            <p:nvCxnSpPr>
              <p:cNvPr id="210" name="Straight Connector 209">
                <a:extLst>
                  <a:ext uri="{FF2B5EF4-FFF2-40B4-BE49-F238E27FC236}">
                    <a16:creationId xmlns:a16="http://schemas.microsoft.com/office/drawing/2014/main" id="{320EE712-19DF-14A0-144D-E6DF44493DF3}"/>
                  </a:ext>
                </a:extLst>
              </p:cNvPr>
              <p:cNvCxnSpPr>
                <a:cxnSpLocks/>
              </p:cNvCxnSpPr>
              <p:nvPr/>
            </p:nvCxnSpPr>
            <p:spPr>
              <a:xfrm>
                <a:off x="1254579" y="812800"/>
                <a:ext cx="0" cy="448491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68BC567C-FE37-98AD-39CD-E811066E4935}"/>
                  </a:ext>
                </a:extLst>
              </p:cNvPr>
              <p:cNvCxnSpPr>
                <a:cxnSpLocks/>
              </p:cNvCxnSpPr>
              <p:nvPr/>
            </p:nvCxnSpPr>
            <p:spPr>
              <a:xfrm flipH="1">
                <a:off x="1195784" y="98266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31A4DE1E-F326-5542-E2EE-DA11EC340D7B}"/>
                  </a:ext>
                </a:extLst>
              </p:cNvPr>
              <p:cNvCxnSpPr>
                <a:cxnSpLocks/>
              </p:cNvCxnSpPr>
              <p:nvPr/>
            </p:nvCxnSpPr>
            <p:spPr>
              <a:xfrm flipH="1">
                <a:off x="1195784" y="1845514"/>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E7CD5694-84E2-1812-F91F-8F6A7AB23DEB}"/>
                  </a:ext>
                </a:extLst>
              </p:cNvPr>
              <p:cNvCxnSpPr>
                <a:cxnSpLocks/>
              </p:cNvCxnSpPr>
              <p:nvPr/>
            </p:nvCxnSpPr>
            <p:spPr>
              <a:xfrm flipH="1">
                <a:off x="1195784" y="2708366"/>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9ADF0190-FD79-13D1-A626-34210109BA0C}"/>
                  </a:ext>
                </a:extLst>
              </p:cNvPr>
              <p:cNvCxnSpPr>
                <a:cxnSpLocks/>
              </p:cNvCxnSpPr>
              <p:nvPr/>
            </p:nvCxnSpPr>
            <p:spPr>
              <a:xfrm flipH="1">
                <a:off x="1195784" y="3571218"/>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1A63ECF0-FA71-BDE8-4DAE-AE07C8AE075E}"/>
                  </a:ext>
                </a:extLst>
              </p:cNvPr>
              <p:cNvCxnSpPr>
                <a:cxnSpLocks/>
              </p:cNvCxnSpPr>
              <p:nvPr/>
            </p:nvCxnSpPr>
            <p:spPr>
              <a:xfrm flipH="1">
                <a:off x="1195784" y="4434070"/>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6FD7C9C3-3CC3-3743-4599-E6E9ED105F72}"/>
                  </a:ext>
                </a:extLst>
              </p:cNvPr>
              <p:cNvCxnSpPr>
                <a:cxnSpLocks/>
              </p:cNvCxnSpPr>
              <p:nvPr/>
            </p:nvCxnSpPr>
            <p:spPr>
              <a:xfrm flipH="1">
                <a:off x="1195784" y="5296920"/>
                <a:ext cx="10920016"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43554454-3CEF-ACCC-F058-BC1C699EDE77}"/>
                  </a:ext>
                </a:extLst>
              </p:cNvPr>
              <p:cNvCxnSpPr>
                <a:cxnSpLocks/>
              </p:cNvCxnSpPr>
              <p:nvPr/>
            </p:nvCxnSpPr>
            <p:spPr>
              <a:xfrm rot="5400000" flipH="1">
                <a:off x="122713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32BD2DD6-47A2-6EC7-B62E-250A49FE024C}"/>
                  </a:ext>
                </a:extLst>
              </p:cNvPr>
              <p:cNvCxnSpPr>
                <a:cxnSpLocks/>
              </p:cNvCxnSpPr>
              <p:nvPr/>
            </p:nvCxnSpPr>
            <p:spPr>
              <a:xfrm rot="5400000" flipH="1">
                <a:off x="2704533"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A698BE6E-3F0B-3217-C183-D7ADC09C2E38}"/>
                  </a:ext>
                </a:extLst>
              </p:cNvPr>
              <p:cNvCxnSpPr>
                <a:cxnSpLocks/>
              </p:cNvCxnSpPr>
              <p:nvPr/>
            </p:nvCxnSpPr>
            <p:spPr>
              <a:xfrm rot="5400000" flipH="1">
                <a:off x="4181929"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922D8B81-AC52-C966-D04F-9990A5A28D21}"/>
                  </a:ext>
                </a:extLst>
              </p:cNvPr>
              <p:cNvCxnSpPr>
                <a:cxnSpLocks/>
              </p:cNvCxnSpPr>
              <p:nvPr/>
            </p:nvCxnSpPr>
            <p:spPr>
              <a:xfrm rot="5400000" flipH="1">
                <a:off x="5659325"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3261748A-1BC2-FDF4-0600-685FD6AAD880}"/>
                  </a:ext>
                </a:extLst>
              </p:cNvPr>
              <p:cNvCxnSpPr>
                <a:cxnSpLocks/>
              </p:cNvCxnSpPr>
              <p:nvPr/>
            </p:nvCxnSpPr>
            <p:spPr>
              <a:xfrm rot="5400000" flipH="1">
                <a:off x="7136721"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AFCF03F9-9221-6376-581E-93E1C7ABA05D}"/>
                  </a:ext>
                </a:extLst>
              </p:cNvPr>
              <p:cNvCxnSpPr>
                <a:cxnSpLocks/>
              </p:cNvCxnSpPr>
              <p:nvPr/>
            </p:nvCxnSpPr>
            <p:spPr>
              <a:xfrm rot="5400000" flipH="1">
                <a:off x="861411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8B6929C7-5990-8844-1A73-90D27BCE494E}"/>
                  </a:ext>
                </a:extLst>
              </p:cNvPr>
              <p:cNvCxnSpPr>
                <a:cxnSpLocks/>
              </p:cNvCxnSpPr>
              <p:nvPr/>
            </p:nvCxnSpPr>
            <p:spPr>
              <a:xfrm rot="5400000" flipH="1">
                <a:off x="10091513"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09532603-1E21-3B9E-19B8-99D17271FF63}"/>
                  </a:ext>
                </a:extLst>
              </p:cNvPr>
              <p:cNvCxnSpPr>
                <a:cxnSpLocks/>
              </p:cNvCxnSpPr>
              <p:nvPr/>
            </p:nvCxnSpPr>
            <p:spPr>
              <a:xfrm rot="5400000" flipH="1">
                <a:off x="1156890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6" name="TextBox 195">
              <a:extLst>
                <a:ext uri="{FF2B5EF4-FFF2-40B4-BE49-F238E27FC236}">
                  <a16:creationId xmlns:a16="http://schemas.microsoft.com/office/drawing/2014/main" id="{147B4193-E067-8AA6-24FD-35AFD45B6EC2}"/>
                </a:ext>
              </a:extLst>
            </p:cNvPr>
            <p:cNvSpPr txBox="1"/>
            <p:nvPr/>
          </p:nvSpPr>
          <p:spPr>
            <a:xfrm>
              <a:off x="803157" y="839636"/>
              <a:ext cx="342606"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1.0</a:t>
              </a:r>
            </a:p>
          </p:txBody>
        </p:sp>
        <p:sp>
          <p:nvSpPr>
            <p:cNvPr id="197" name="TextBox 196">
              <a:extLst>
                <a:ext uri="{FF2B5EF4-FFF2-40B4-BE49-F238E27FC236}">
                  <a16:creationId xmlns:a16="http://schemas.microsoft.com/office/drawing/2014/main" id="{2B38386C-42A9-097B-67F0-DD65F803D71D}"/>
                </a:ext>
              </a:extLst>
            </p:cNvPr>
            <p:cNvSpPr txBox="1"/>
            <p:nvPr/>
          </p:nvSpPr>
          <p:spPr>
            <a:xfrm>
              <a:off x="806840" y="1698125"/>
              <a:ext cx="338922"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0.8</a:t>
              </a:r>
            </a:p>
          </p:txBody>
        </p:sp>
        <p:sp>
          <p:nvSpPr>
            <p:cNvPr id="198" name="TextBox 197">
              <a:extLst>
                <a:ext uri="{FF2B5EF4-FFF2-40B4-BE49-F238E27FC236}">
                  <a16:creationId xmlns:a16="http://schemas.microsoft.com/office/drawing/2014/main" id="{6E998CF0-C3B4-2351-A124-8E11DA338210}"/>
                </a:ext>
              </a:extLst>
            </p:cNvPr>
            <p:cNvSpPr txBox="1"/>
            <p:nvPr/>
          </p:nvSpPr>
          <p:spPr>
            <a:xfrm>
              <a:off x="814203" y="2563979"/>
              <a:ext cx="331558"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0.6</a:t>
              </a:r>
            </a:p>
          </p:txBody>
        </p:sp>
        <p:sp>
          <p:nvSpPr>
            <p:cNvPr id="199" name="TextBox 198">
              <a:extLst>
                <a:ext uri="{FF2B5EF4-FFF2-40B4-BE49-F238E27FC236}">
                  <a16:creationId xmlns:a16="http://schemas.microsoft.com/office/drawing/2014/main" id="{03F5F7C9-DAF9-EF37-2DF5-C5AAF7D4B4D5}"/>
                </a:ext>
              </a:extLst>
            </p:cNvPr>
            <p:cNvSpPr txBox="1"/>
            <p:nvPr/>
          </p:nvSpPr>
          <p:spPr>
            <a:xfrm>
              <a:off x="810521" y="3426149"/>
              <a:ext cx="335240"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0.4</a:t>
              </a:r>
            </a:p>
          </p:txBody>
        </p:sp>
        <p:sp>
          <p:nvSpPr>
            <p:cNvPr id="200" name="TextBox 199">
              <a:extLst>
                <a:ext uri="{FF2B5EF4-FFF2-40B4-BE49-F238E27FC236}">
                  <a16:creationId xmlns:a16="http://schemas.microsoft.com/office/drawing/2014/main" id="{309D7C44-B701-8EB5-05B5-9A964BCA1EA4}"/>
                </a:ext>
              </a:extLst>
            </p:cNvPr>
            <p:cNvSpPr txBox="1"/>
            <p:nvPr/>
          </p:nvSpPr>
          <p:spPr>
            <a:xfrm>
              <a:off x="773700" y="4288321"/>
              <a:ext cx="372061"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0.2</a:t>
              </a:r>
            </a:p>
          </p:txBody>
        </p:sp>
        <p:sp>
          <p:nvSpPr>
            <p:cNvPr id="201" name="TextBox 200">
              <a:extLst>
                <a:ext uri="{FF2B5EF4-FFF2-40B4-BE49-F238E27FC236}">
                  <a16:creationId xmlns:a16="http://schemas.microsoft.com/office/drawing/2014/main" id="{A1B27595-7D45-FE8C-C290-93CAA13EF3C9}"/>
                </a:ext>
              </a:extLst>
            </p:cNvPr>
            <p:cNvSpPr txBox="1"/>
            <p:nvPr/>
          </p:nvSpPr>
          <p:spPr>
            <a:xfrm>
              <a:off x="736879" y="5154174"/>
              <a:ext cx="408883"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0.0</a:t>
              </a:r>
            </a:p>
          </p:txBody>
        </p:sp>
        <p:sp>
          <p:nvSpPr>
            <p:cNvPr id="202" name="TextBox 201">
              <a:extLst>
                <a:ext uri="{FF2B5EF4-FFF2-40B4-BE49-F238E27FC236}">
                  <a16:creationId xmlns:a16="http://schemas.microsoft.com/office/drawing/2014/main" id="{10B9F124-D6D4-BF09-0C39-0749BCC90AEC}"/>
                </a:ext>
              </a:extLst>
            </p:cNvPr>
            <p:cNvSpPr txBox="1"/>
            <p:nvPr/>
          </p:nvSpPr>
          <p:spPr>
            <a:xfrm>
              <a:off x="1060905" y="5415118"/>
              <a:ext cx="338756"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0</a:t>
              </a:r>
            </a:p>
          </p:txBody>
        </p:sp>
        <p:sp>
          <p:nvSpPr>
            <p:cNvPr id="203" name="TextBox 202">
              <a:extLst>
                <a:ext uri="{FF2B5EF4-FFF2-40B4-BE49-F238E27FC236}">
                  <a16:creationId xmlns:a16="http://schemas.microsoft.com/office/drawing/2014/main" id="{2D9C983B-2BAC-4C8D-9572-BE87059EAFCF}"/>
                </a:ext>
              </a:extLst>
            </p:cNvPr>
            <p:cNvSpPr txBox="1"/>
            <p:nvPr/>
          </p:nvSpPr>
          <p:spPr>
            <a:xfrm>
              <a:off x="2545433" y="5415118"/>
              <a:ext cx="327083"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12</a:t>
              </a:r>
            </a:p>
          </p:txBody>
        </p:sp>
        <p:sp>
          <p:nvSpPr>
            <p:cNvPr id="204" name="TextBox 203">
              <a:extLst>
                <a:ext uri="{FF2B5EF4-FFF2-40B4-BE49-F238E27FC236}">
                  <a16:creationId xmlns:a16="http://schemas.microsoft.com/office/drawing/2014/main" id="{B33A11E1-7C38-2134-33CA-0B3004FDEA2C}"/>
                </a:ext>
              </a:extLst>
            </p:cNvPr>
            <p:cNvSpPr txBox="1"/>
            <p:nvPr/>
          </p:nvSpPr>
          <p:spPr>
            <a:xfrm>
              <a:off x="3984523" y="5415119"/>
              <a:ext cx="403468"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24</a:t>
              </a:r>
            </a:p>
          </p:txBody>
        </p:sp>
        <p:sp>
          <p:nvSpPr>
            <p:cNvPr id="205" name="TextBox 204">
              <a:extLst>
                <a:ext uri="{FF2B5EF4-FFF2-40B4-BE49-F238E27FC236}">
                  <a16:creationId xmlns:a16="http://schemas.microsoft.com/office/drawing/2014/main" id="{19B0843E-C37B-4B81-956E-E6097A9443B6}"/>
                </a:ext>
              </a:extLst>
            </p:cNvPr>
            <p:cNvSpPr txBox="1"/>
            <p:nvPr/>
          </p:nvSpPr>
          <p:spPr>
            <a:xfrm>
              <a:off x="5475787" y="5415119"/>
              <a:ext cx="375504"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36</a:t>
              </a:r>
            </a:p>
          </p:txBody>
        </p:sp>
        <p:sp>
          <p:nvSpPr>
            <p:cNvPr id="206" name="TextBox 205">
              <a:extLst>
                <a:ext uri="{FF2B5EF4-FFF2-40B4-BE49-F238E27FC236}">
                  <a16:creationId xmlns:a16="http://schemas.microsoft.com/office/drawing/2014/main" id="{E06362DC-8382-4D27-9D01-E969E1EF3D06}"/>
                </a:ext>
              </a:extLst>
            </p:cNvPr>
            <p:cNvSpPr txBox="1"/>
            <p:nvPr/>
          </p:nvSpPr>
          <p:spPr>
            <a:xfrm>
              <a:off x="6948641" y="5415119"/>
              <a:ext cx="384362"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48</a:t>
              </a:r>
            </a:p>
          </p:txBody>
        </p:sp>
        <p:sp>
          <p:nvSpPr>
            <p:cNvPr id="207" name="TextBox 206">
              <a:extLst>
                <a:ext uri="{FF2B5EF4-FFF2-40B4-BE49-F238E27FC236}">
                  <a16:creationId xmlns:a16="http://schemas.microsoft.com/office/drawing/2014/main" id="{CF965104-1312-1011-F31A-A553933FDC8D}"/>
                </a:ext>
              </a:extLst>
            </p:cNvPr>
            <p:cNvSpPr txBox="1"/>
            <p:nvPr/>
          </p:nvSpPr>
          <p:spPr>
            <a:xfrm>
              <a:off x="8380991" y="5415119"/>
              <a:ext cx="474223"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60</a:t>
              </a:r>
            </a:p>
          </p:txBody>
        </p:sp>
        <p:sp>
          <p:nvSpPr>
            <p:cNvPr id="208" name="TextBox 207">
              <a:extLst>
                <a:ext uri="{FF2B5EF4-FFF2-40B4-BE49-F238E27FC236}">
                  <a16:creationId xmlns:a16="http://schemas.microsoft.com/office/drawing/2014/main" id="{009651C9-DD07-B942-E2A1-BF527E436C34}"/>
                </a:ext>
              </a:extLst>
            </p:cNvPr>
            <p:cNvSpPr txBox="1"/>
            <p:nvPr/>
          </p:nvSpPr>
          <p:spPr>
            <a:xfrm>
              <a:off x="9898031" y="5415119"/>
              <a:ext cx="394709"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72</a:t>
              </a:r>
            </a:p>
          </p:txBody>
        </p:sp>
        <p:sp>
          <p:nvSpPr>
            <p:cNvPr id="209" name="TextBox 208">
              <a:extLst>
                <a:ext uri="{FF2B5EF4-FFF2-40B4-BE49-F238E27FC236}">
                  <a16:creationId xmlns:a16="http://schemas.microsoft.com/office/drawing/2014/main" id="{E656ACB7-9437-6E20-72EE-53E1A147ECB8}"/>
                </a:ext>
              </a:extLst>
            </p:cNvPr>
            <p:cNvSpPr txBox="1"/>
            <p:nvPr/>
          </p:nvSpPr>
          <p:spPr>
            <a:xfrm>
              <a:off x="11385613" y="5415119"/>
              <a:ext cx="374110"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84</a:t>
              </a:r>
            </a:p>
          </p:txBody>
        </p:sp>
      </p:grpSp>
      <p:graphicFrame>
        <p:nvGraphicFramePr>
          <p:cNvPr id="225" name="Table 224">
            <a:extLst>
              <a:ext uri="{FF2B5EF4-FFF2-40B4-BE49-F238E27FC236}">
                <a16:creationId xmlns:a16="http://schemas.microsoft.com/office/drawing/2014/main" id="{2946F9C6-27A8-6E5A-B603-5590109097D8}"/>
              </a:ext>
            </a:extLst>
          </p:cNvPr>
          <p:cNvGraphicFramePr>
            <a:graphicFrameLocks noGrp="1"/>
          </p:cNvGraphicFramePr>
          <p:nvPr/>
        </p:nvGraphicFramePr>
        <p:xfrm>
          <a:off x="185883" y="5636027"/>
          <a:ext cx="10608731" cy="609600"/>
        </p:xfrm>
        <a:graphic>
          <a:graphicData uri="http://schemas.openxmlformats.org/drawingml/2006/table">
            <a:tbl>
              <a:tblPr firstRow="1" bandRow="1">
                <a:tableStyleId>{2D5ABB26-0587-4C30-8999-92F81FD0307C}</a:tableStyleId>
              </a:tblPr>
              <a:tblGrid>
                <a:gridCol w="1219199">
                  <a:extLst>
                    <a:ext uri="{9D8B030D-6E8A-4147-A177-3AD203B41FA5}">
                      <a16:colId xmlns:a16="http://schemas.microsoft.com/office/drawing/2014/main" val="2237008587"/>
                    </a:ext>
                  </a:extLst>
                </a:gridCol>
                <a:gridCol w="622300">
                  <a:extLst>
                    <a:ext uri="{9D8B030D-6E8A-4147-A177-3AD203B41FA5}">
                      <a16:colId xmlns:a16="http://schemas.microsoft.com/office/drawing/2014/main" val="3449162347"/>
                    </a:ext>
                  </a:extLst>
                </a:gridCol>
                <a:gridCol w="791633">
                  <a:extLst>
                    <a:ext uri="{9D8B030D-6E8A-4147-A177-3AD203B41FA5}">
                      <a16:colId xmlns:a16="http://schemas.microsoft.com/office/drawing/2014/main" val="2197797596"/>
                    </a:ext>
                  </a:extLst>
                </a:gridCol>
                <a:gridCol w="406400">
                  <a:extLst>
                    <a:ext uri="{9D8B030D-6E8A-4147-A177-3AD203B41FA5}">
                      <a16:colId xmlns:a16="http://schemas.microsoft.com/office/drawing/2014/main" val="2013721532"/>
                    </a:ext>
                  </a:extLst>
                </a:gridCol>
                <a:gridCol w="821267">
                  <a:extLst>
                    <a:ext uri="{9D8B030D-6E8A-4147-A177-3AD203B41FA5}">
                      <a16:colId xmlns:a16="http://schemas.microsoft.com/office/drawing/2014/main" val="2915911942"/>
                    </a:ext>
                  </a:extLst>
                </a:gridCol>
                <a:gridCol w="491067">
                  <a:extLst>
                    <a:ext uri="{9D8B030D-6E8A-4147-A177-3AD203B41FA5}">
                      <a16:colId xmlns:a16="http://schemas.microsoft.com/office/drawing/2014/main" val="3173782752"/>
                    </a:ext>
                  </a:extLst>
                </a:gridCol>
                <a:gridCol w="791633">
                  <a:extLst>
                    <a:ext uri="{9D8B030D-6E8A-4147-A177-3AD203B41FA5}">
                      <a16:colId xmlns:a16="http://schemas.microsoft.com/office/drawing/2014/main" val="1674727818"/>
                    </a:ext>
                  </a:extLst>
                </a:gridCol>
                <a:gridCol w="428308">
                  <a:extLst>
                    <a:ext uri="{9D8B030D-6E8A-4147-A177-3AD203B41FA5}">
                      <a16:colId xmlns:a16="http://schemas.microsoft.com/office/drawing/2014/main" val="1091900371"/>
                    </a:ext>
                  </a:extLst>
                </a:gridCol>
                <a:gridCol w="871325">
                  <a:extLst>
                    <a:ext uri="{9D8B030D-6E8A-4147-A177-3AD203B41FA5}">
                      <a16:colId xmlns:a16="http://schemas.microsoft.com/office/drawing/2014/main" val="2204231697"/>
                    </a:ext>
                  </a:extLst>
                </a:gridCol>
                <a:gridCol w="381000">
                  <a:extLst>
                    <a:ext uri="{9D8B030D-6E8A-4147-A177-3AD203B41FA5}">
                      <a16:colId xmlns:a16="http://schemas.microsoft.com/office/drawing/2014/main" val="1053740512"/>
                    </a:ext>
                  </a:extLst>
                </a:gridCol>
                <a:gridCol w="905933">
                  <a:extLst>
                    <a:ext uri="{9D8B030D-6E8A-4147-A177-3AD203B41FA5}">
                      <a16:colId xmlns:a16="http://schemas.microsoft.com/office/drawing/2014/main" val="710029083"/>
                    </a:ext>
                  </a:extLst>
                </a:gridCol>
                <a:gridCol w="355600">
                  <a:extLst>
                    <a:ext uri="{9D8B030D-6E8A-4147-A177-3AD203B41FA5}">
                      <a16:colId xmlns:a16="http://schemas.microsoft.com/office/drawing/2014/main" val="2328766080"/>
                    </a:ext>
                  </a:extLst>
                </a:gridCol>
                <a:gridCol w="918633">
                  <a:extLst>
                    <a:ext uri="{9D8B030D-6E8A-4147-A177-3AD203B41FA5}">
                      <a16:colId xmlns:a16="http://schemas.microsoft.com/office/drawing/2014/main" val="4081855135"/>
                    </a:ext>
                  </a:extLst>
                </a:gridCol>
                <a:gridCol w="355600">
                  <a:extLst>
                    <a:ext uri="{9D8B030D-6E8A-4147-A177-3AD203B41FA5}">
                      <a16:colId xmlns:a16="http://schemas.microsoft.com/office/drawing/2014/main" val="850429849"/>
                    </a:ext>
                  </a:extLst>
                </a:gridCol>
                <a:gridCol w="944033">
                  <a:extLst>
                    <a:ext uri="{9D8B030D-6E8A-4147-A177-3AD203B41FA5}">
                      <a16:colId xmlns:a16="http://schemas.microsoft.com/office/drawing/2014/main" val="11147337"/>
                    </a:ext>
                  </a:extLst>
                </a:gridCol>
                <a:gridCol w="304800">
                  <a:extLst>
                    <a:ext uri="{9D8B030D-6E8A-4147-A177-3AD203B41FA5}">
                      <a16:colId xmlns:a16="http://schemas.microsoft.com/office/drawing/2014/main" val="3788103557"/>
                    </a:ext>
                  </a:extLst>
                </a:gridCol>
              </a:tblGrid>
              <a:tr h="203200">
                <a:tc>
                  <a:txBody>
                    <a:bodyPr/>
                    <a:lstStyle/>
                    <a:p>
                      <a:pPr algn="r"/>
                      <a:r>
                        <a:rPr lang="en-GB" sz="1300" b="1" dirty="0">
                          <a:latin typeface="Arial" panose="020B0604020202020204" pitchFamily="34" charset="0"/>
                          <a:cs typeface="Arial" panose="020B0604020202020204" pitchFamily="34" charset="0"/>
                        </a:rPr>
                        <a:t>At risk</a:t>
                      </a: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223738385"/>
                  </a:ext>
                </a:extLst>
              </a:tr>
              <a:tr h="203200">
                <a:tc>
                  <a:txBody>
                    <a:bodyPr/>
                    <a:lstStyle/>
                    <a:p>
                      <a:pPr algn="r"/>
                      <a:r>
                        <a:rPr lang="en-GB" sz="1300" b="1" dirty="0">
                          <a:solidFill>
                            <a:schemeClr val="tx2">
                              <a:lumMod val="75000"/>
                              <a:lumOff val="25000"/>
                            </a:schemeClr>
                          </a:solidFill>
                          <a:latin typeface="Arial" panose="020B0604020202020204" pitchFamily="34" charset="0"/>
                          <a:cs typeface="Arial" panose="020B0604020202020204" pitchFamily="34" charset="0"/>
                        </a:rPr>
                        <a:t>RVd-alone</a:t>
                      </a: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13</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9</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8</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6</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5</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3</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a:t>
                      </a:r>
                    </a:p>
                  </a:txBody>
                  <a:tcPr marL="0" marR="0" marT="0" marB="0"/>
                </a:tc>
                <a:extLst>
                  <a:ext uri="{0D108BD9-81ED-4DB2-BD59-A6C34878D82A}">
                    <a16:rowId xmlns:a16="http://schemas.microsoft.com/office/drawing/2014/main" val="1578972646"/>
                  </a:ext>
                </a:extLst>
              </a:tr>
              <a:tr h="203200">
                <a:tc>
                  <a:txBody>
                    <a:bodyPr/>
                    <a:lstStyle/>
                    <a:p>
                      <a:pPr algn="r"/>
                      <a:r>
                        <a:rPr lang="en-GB" sz="1300" b="1" dirty="0" err="1">
                          <a:solidFill>
                            <a:srgbClr val="C00000"/>
                          </a:solidFill>
                          <a:latin typeface="Arial" panose="020B0604020202020204" pitchFamily="34" charset="0"/>
                          <a:cs typeface="Arial" panose="020B0604020202020204" pitchFamily="34" charset="0"/>
                        </a:rPr>
                        <a:t>RVd+ASCT</a:t>
                      </a: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15</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12</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12</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11</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11</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6</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5</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3</a:t>
                      </a:r>
                    </a:p>
                  </a:txBody>
                  <a:tcPr marL="0" marR="0" marT="0" marB="0"/>
                </a:tc>
                <a:extLst>
                  <a:ext uri="{0D108BD9-81ED-4DB2-BD59-A6C34878D82A}">
                    <a16:rowId xmlns:a16="http://schemas.microsoft.com/office/drawing/2014/main" val="3808724126"/>
                  </a:ext>
                </a:extLst>
              </a:tr>
            </a:tbl>
          </a:graphicData>
        </a:graphic>
      </p:graphicFrame>
      <p:sp>
        <p:nvSpPr>
          <p:cNvPr id="226" name="TextBox 225">
            <a:extLst>
              <a:ext uri="{FF2B5EF4-FFF2-40B4-BE49-F238E27FC236}">
                <a16:creationId xmlns:a16="http://schemas.microsoft.com/office/drawing/2014/main" id="{F846EEF7-EB23-D5BB-0A0D-D047798736D1}"/>
              </a:ext>
            </a:extLst>
          </p:cNvPr>
          <p:cNvSpPr txBox="1"/>
          <p:nvPr/>
        </p:nvSpPr>
        <p:spPr>
          <a:xfrm rot="16200000">
            <a:off x="42139" y="3305891"/>
            <a:ext cx="2193643" cy="246221"/>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Probability of PFS</a:t>
            </a:r>
          </a:p>
        </p:txBody>
      </p:sp>
      <p:graphicFrame>
        <p:nvGraphicFramePr>
          <p:cNvPr id="227" name="Table 226">
            <a:extLst>
              <a:ext uri="{FF2B5EF4-FFF2-40B4-BE49-F238E27FC236}">
                <a16:creationId xmlns:a16="http://schemas.microsoft.com/office/drawing/2014/main" id="{611E1FE6-5BBD-38E4-8884-CC1818CC7CB2}"/>
              </a:ext>
            </a:extLst>
          </p:cNvPr>
          <p:cNvGraphicFramePr>
            <a:graphicFrameLocks noGrp="1"/>
          </p:cNvGraphicFramePr>
          <p:nvPr/>
        </p:nvGraphicFramePr>
        <p:xfrm>
          <a:off x="2466980" y="3927487"/>
          <a:ext cx="5376485" cy="1224868"/>
        </p:xfrm>
        <a:graphic>
          <a:graphicData uri="http://schemas.openxmlformats.org/drawingml/2006/table">
            <a:tbl>
              <a:tblPr firstRow="1" bandRow="1">
                <a:tableStyleId>{2D5ABB26-0587-4C30-8999-92F81FD0307C}</a:tableStyleId>
              </a:tblPr>
              <a:tblGrid>
                <a:gridCol w="1337733">
                  <a:extLst>
                    <a:ext uri="{9D8B030D-6E8A-4147-A177-3AD203B41FA5}">
                      <a16:colId xmlns:a16="http://schemas.microsoft.com/office/drawing/2014/main" val="2237008587"/>
                    </a:ext>
                  </a:extLst>
                </a:gridCol>
                <a:gridCol w="1075267">
                  <a:extLst>
                    <a:ext uri="{9D8B030D-6E8A-4147-A177-3AD203B41FA5}">
                      <a16:colId xmlns:a16="http://schemas.microsoft.com/office/drawing/2014/main" val="3449162347"/>
                    </a:ext>
                  </a:extLst>
                </a:gridCol>
                <a:gridCol w="1566333">
                  <a:extLst>
                    <a:ext uri="{9D8B030D-6E8A-4147-A177-3AD203B41FA5}">
                      <a16:colId xmlns:a16="http://schemas.microsoft.com/office/drawing/2014/main" val="2197797596"/>
                    </a:ext>
                  </a:extLst>
                </a:gridCol>
                <a:gridCol w="1397152">
                  <a:extLst>
                    <a:ext uri="{9D8B030D-6E8A-4147-A177-3AD203B41FA5}">
                      <a16:colId xmlns:a16="http://schemas.microsoft.com/office/drawing/2014/main" val="2013721532"/>
                    </a:ext>
                  </a:extLst>
                </a:gridCol>
              </a:tblGrid>
              <a:tr h="539089">
                <a:tc>
                  <a:txBody>
                    <a:bodyPr/>
                    <a:lstStyle/>
                    <a:p>
                      <a:pPr algn="r"/>
                      <a:r>
                        <a:rPr lang="en-GB" sz="1300" b="1" dirty="0">
                          <a:latin typeface="Arial" panose="020B0604020202020204" pitchFamily="34" charset="0"/>
                          <a:cs typeface="Arial" panose="020B0604020202020204" pitchFamily="34" charset="0"/>
                        </a:rPr>
                        <a:t>Duffy non-null AA patients</a:t>
                      </a:r>
                    </a:p>
                  </a:txBody>
                  <a:tcPr marL="48000" marR="48000" marT="0" marB="0">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Events /</a:t>
                      </a:r>
                      <a:br>
                        <a:rPr lang="en-GB" sz="1300" b="1" dirty="0">
                          <a:latin typeface="Arial" panose="020B0604020202020204" pitchFamily="34" charset="0"/>
                          <a:cs typeface="Arial" panose="020B0604020202020204" pitchFamily="34" charset="0"/>
                        </a:rPr>
                      </a:br>
                      <a:r>
                        <a:rPr lang="en-GB" sz="1300" b="1" dirty="0">
                          <a:latin typeface="Arial" panose="020B0604020202020204" pitchFamily="34" charset="0"/>
                          <a:cs typeface="Arial" panose="020B0604020202020204" pitchFamily="34" charset="0"/>
                        </a:rPr>
                        <a:t>Patients</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Median PFS, months (95% CI)</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a:r>
                        <a:rPr lang="en-GB" sz="1300" b="1" dirty="0">
                          <a:latin typeface="Arial" panose="020B0604020202020204" pitchFamily="34" charset="0"/>
                          <a:cs typeface="Arial" panose="020B0604020202020204" pitchFamily="34" charset="0"/>
                        </a:rPr>
                        <a:t>5-year PFS,</a:t>
                      </a:r>
                      <a:br>
                        <a:rPr lang="en-GB" sz="1300" b="1" dirty="0">
                          <a:latin typeface="Arial" panose="020B0604020202020204" pitchFamily="34" charset="0"/>
                          <a:cs typeface="Arial" panose="020B0604020202020204" pitchFamily="34" charset="0"/>
                        </a:rPr>
                      </a:br>
                      <a:r>
                        <a:rPr lang="en-GB" sz="1300" b="1" dirty="0">
                          <a:latin typeface="Arial" panose="020B0604020202020204" pitchFamily="34" charset="0"/>
                          <a:cs typeface="Arial" panose="020B0604020202020204" pitchFamily="34" charset="0"/>
                        </a:rPr>
                        <a:t>% (95% CI)</a:t>
                      </a:r>
                    </a:p>
                  </a:txBody>
                  <a:tcPr marL="48000" marR="48000" marT="0" marB="0">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738385"/>
                  </a:ext>
                </a:extLst>
              </a:tr>
              <a:tr h="228593">
                <a:tc>
                  <a:txBody>
                    <a:bodyPr/>
                    <a:lstStyle/>
                    <a:p>
                      <a:pPr algn="r"/>
                      <a:r>
                        <a:rPr lang="en-GB" sz="1300" b="1" dirty="0">
                          <a:solidFill>
                            <a:schemeClr val="tx2">
                              <a:lumMod val="75000"/>
                              <a:lumOff val="25000"/>
                            </a:schemeClr>
                          </a:solidFill>
                          <a:latin typeface="Arial" panose="020B0604020202020204" pitchFamily="34" charset="0"/>
                          <a:cs typeface="Arial" panose="020B0604020202020204" pitchFamily="34" charset="0"/>
                        </a:rPr>
                        <a:t>RVd-alone</a:t>
                      </a: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6 / 13</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64.4 (9.2–NE)</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54.5 (22.9–78.0)</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972646"/>
                  </a:ext>
                </a:extLst>
              </a:tr>
              <a:tr h="228593">
                <a:tc>
                  <a:txBody>
                    <a:bodyPr/>
                    <a:lstStyle/>
                    <a:p>
                      <a:pPr algn="r"/>
                      <a:r>
                        <a:rPr lang="en-GB" sz="1300" b="1" dirty="0" err="1">
                          <a:solidFill>
                            <a:srgbClr val="C00000"/>
                          </a:solidFill>
                          <a:latin typeface="Arial" panose="020B0604020202020204" pitchFamily="34" charset="0"/>
                          <a:cs typeface="Arial" panose="020B0604020202020204" pitchFamily="34" charset="0"/>
                        </a:rPr>
                        <a:t>RVd+ASCT</a:t>
                      </a:r>
                      <a:endParaRPr lang="en-GB" sz="1300" b="1" dirty="0">
                        <a:solidFill>
                          <a:srgbClr val="C00000"/>
                        </a:solidFill>
                        <a:latin typeface="Arial" panose="020B0604020202020204" pitchFamily="34" charset="0"/>
                        <a:cs typeface="Arial" panose="020B0604020202020204" pitchFamily="34" charset="0"/>
                      </a:endParaRP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3 / 15</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NE (48.3–NE)</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72.7 (37.1–90.3)</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724126"/>
                  </a:ext>
                </a:extLst>
              </a:tr>
              <a:tr h="228593">
                <a:tc gridSpan="2">
                  <a:txBody>
                    <a:bodyPr/>
                    <a:lstStyle/>
                    <a:p>
                      <a:pPr algn="r"/>
                      <a:r>
                        <a:rPr lang="en-GB" sz="1300" b="1" dirty="0">
                          <a:solidFill>
                            <a:schemeClr val="tx1"/>
                          </a:solidFill>
                          <a:latin typeface="Arial" panose="020B0604020202020204" pitchFamily="34" charset="0"/>
                          <a:cs typeface="Arial" panose="020B0604020202020204" pitchFamily="34" charset="0"/>
                        </a:rPr>
                        <a:t>HR (95% CI)</a:t>
                      </a: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hMerge="1">
                  <a:txBody>
                    <a:bodyPr/>
                    <a:lstStyle/>
                    <a:p>
                      <a:pPr algn="ctr"/>
                      <a:endParaRPr lang="en-GB" sz="1000" b="1" dirty="0">
                        <a:solidFill>
                          <a:srgbClr val="C00000"/>
                        </a:solidFill>
                        <a:latin typeface="Arial" panose="020B0604020202020204" pitchFamily="34" charset="0"/>
                        <a:cs typeface="Arial" panose="020B0604020202020204" pitchFamily="34" charset="0"/>
                      </a:endParaRPr>
                    </a:p>
                  </a:txBody>
                  <a:tcPr marL="0" marR="0" marT="0" marB="0"/>
                </a:tc>
                <a:tc gridSpan="2">
                  <a:txBody>
                    <a:bodyPr/>
                    <a:lstStyle/>
                    <a:p>
                      <a:pPr algn="ctr"/>
                      <a:r>
                        <a:rPr lang="en-GB" sz="1300" b="1" dirty="0">
                          <a:solidFill>
                            <a:schemeClr val="tx1"/>
                          </a:solidFill>
                          <a:latin typeface="Arial" panose="020B0604020202020204" pitchFamily="34" charset="0"/>
                          <a:cs typeface="Arial" panose="020B0604020202020204" pitchFamily="34" charset="0"/>
                        </a:rPr>
                        <a:t>5.29 (1.20–23.4)</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36000" marR="36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73238038"/>
                  </a:ext>
                </a:extLst>
              </a:tr>
            </a:tbl>
          </a:graphicData>
        </a:graphic>
      </p:graphicFrame>
      <p:sp>
        <p:nvSpPr>
          <p:cNvPr id="392" name="TextBox 391">
            <a:extLst>
              <a:ext uri="{FF2B5EF4-FFF2-40B4-BE49-F238E27FC236}">
                <a16:creationId xmlns:a16="http://schemas.microsoft.com/office/drawing/2014/main" id="{7BDC4FC1-D47E-0E76-F55B-4A3303F1214A}"/>
              </a:ext>
            </a:extLst>
          </p:cNvPr>
          <p:cNvSpPr txBox="1"/>
          <p:nvPr/>
        </p:nvSpPr>
        <p:spPr>
          <a:xfrm>
            <a:off x="5567008" y="5636029"/>
            <a:ext cx="1252893" cy="246221"/>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Months</a:t>
            </a:r>
          </a:p>
        </p:txBody>
      </p:sp>
      <p:grpSp>
        <p:nvGrpSpPr>
          <p:cNvPr id="3" name="Group 2">
            <a:extLst>
              <a:ext uri="{FF2B5EF4-FFF2-40B4-BE49-F238E27FC236}">
                <a16:creationId xmlns:a16="http://schemas.microsoft.com/office/drawing/2014/main" id="{095FE302-3A96-59E9-0163-76A595A989FB}"/>
              </a:ext>
            </a:extLst>
          </p:cNvPr>
          <p:cNvGrpSpPr>
            <a:grpSpLocks noChangeAspect="1"/>
          </p:cNvGrpSpPr>
          <p:nvPr/>
        </p:nvGrpSpPr>
        <p:grpSpPr>
          <a:xfrm>
            <a:off x="1715843" y="1642724"/>
            <a:ext cx="9408000" cy="2730024"/>
            <a:chOff x="1228299" y="919460"/>
            <a:chExt cx="10870441" cy="3154397"/>
          </a:xfrm>
        </p:grpSpPr>
        <p:sp>
          <p:nvSpPr>
            <p:cNvPr id="4" name="Cross 3">
              <a:extLst>
                <a:ext uri="{FF2B5EF4-FFF2-40B4-BE49-F238E27FC236}">
                  <a16:creationId xmlns:a16="http://schemas.microsoft.com/office/drawing/2014/main" id="{4B325E28-B214-98B8-CCA2-F282FE426171}"/>
                </a:ext>
              </a:extLst>
            </p:cNvPr>
            <p:cNvSpPr/>
            <p:nvPr/>
          </p:nvSpPr>
          <p:spPr>
            <a:xfrm>
              <a:off x="1829660" y="91946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5" name="Freeform: Shape 4">
              <a:extLst>
                <a:ext uri="{FF2B5EF4-FFF2-40B4-BE49-F238E27FC236}">
                  <a16:creationId xmlns:a16="http://schemas.microsoft.com/office/drawing/2014/main" id="{297BA24B-40B2-2B17-B8D6-49EF01799894}"/>
                </a:ext>
              </a:extLst>
            </p:cNvPr>
            <p:cNvSpPr/>
            <p:nvPr/>
          </p:nvSpPr>
          <p:spPr>
            <a:xfrm>
              <a:off x="1228299" y="975815"/>
              <a:ext cx="10870441" cy="3098042"/>
            </a:xfrm>
            <a:custGeom>
              <a:avLst/>
              <a:gdLst>
                <a:gd name="connsiteX0" fmla="*/ 0 w 10870441"/>
                <a:gd name="connsiteY0" fmla="*/ 0 h 3098042"/>
                <a:gd name="connsiteX1" fmla="*/ 948519 w 10870441"/>
                <a:gd name="connsiteY1" fmla="*/ 0 h 3098042"/>
                <a:gd name="connsiteX2" fmla="*/ 948519 w 10870441"/>
                <a:gd name="connsiteY2" fmla="*/ 382137 h 3098042"/>
                <a:gd name="connsiteX3" fmla="*/ 1139588 w 10870441"/>
                <a:gd name="connsiteY3" fmla="*/ 382137 h 3098042"/>
                <a:gd name="connsiteX4" fmla="*/ 1139588 w 10870441"/>
                <a:gd name="connsiteY4" fmla="*/ 771098 h 3098042"/>
                <a:gd name="connsiteX5" fmla="*/ 2320119 w 10870441"/>
                <a:gd name="connsiteY5" fmla="*/ 771098 h 3098042"/>
                <a:gd name="connsiteX6" fmla="*/ 2320119 w 10870441"/>
                <a:gd name="connsiteY6" fmla="*/ 1160060 h 3098042"/>
                <a:gd name="connsiteX7" fmla="*/ 3753134 w 10870441"/>
                <a:gd name="connsiteY7" fmla="*/ 1160060 h 3098042"/>
                <a:gd name="connsiteX8" fmla="*/ 3753134 w 10870441"/>
                <a:gd name="connsiteY8" fmla="*/ 1549021 h 3098042"/>
                <a:gd name="connsiteX9" fmla="*/ 4032913 w 10870441"/>
                <a:gd name="connsiteY9" fmla="*/ 1549021 h 3098042"/>
                <a:gd name="connsiteX10" fmla="*/ 4032913 w 10870441"/>
                <a:gd name="connsiteY10" fmla="*/ 1931158 h 3098042"/>
                <a:gd name="connsiteX11" fmla="*/ 8188656 w 10870441"/>
                <a:gd name="connsiteY11" fmla="*/ 1931158 h 3098042"/>
                <a:gd name="connsiteX12" fmla="*/ 8188656 w 10870441"/>
                <a:gd name="connsiteY12" fmla="*/ 3098042 h 3098042"/>
                <a:gd name="connsiteX13" fmla="*/ 10870441 w 10870441"/>
                <a:gd name="connsiteY13" fmla="*/ 3098042 h 309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0441" h="3098042">
                  <a:moveTo>
                    <a:pt x="0" y="0"/>
                  </a:moveTo>
                  <a:lnTo>
                    <a:pt x="948519" y="0"/>
                  </a:lnTo>
                  <a:lnTo>
                    <a:pt x="948519" y="382137"/>
                  </a:lnTo>
                  <a:lnTo>
                    <a:pt x="1139588" y="382137"/>
                  </a:lnTo>
                  <a:lnTo>
                    <a:pt x="1139588" y="771098"/>
                  </a:lnTo>
                  <a:lnTo>
                    <a:pt x="2320119" y="771098"/>
                  </a:lnTo>
                  <a:lnTo>
                    <a:pt x="2320119" y="1160060"/>
                  </a:lnTo>
                  <a:lnTo>
                    <a:pt x="3753134" y="1160060"/>
                  </a:lnTo>
                  <a:lnTo>
                    <a:pt x="3753134" y="1549021"/>
                  </a:lnTo>
                  <a:lnTo>
                    <a:pt x="4032913" y="1549021"/>
                  </a:lnTo>
                  <a:lnTo>
                    <a:pt x="4032913" y="1931158"/>
                  </a:lnTo>
                  <a:lnTo>
                    <a:pt x="8188656" y="1931158"/>
                  </a:lnTo>
                  <a:lnTo>
                    <a:pt x="8188656" y="3098042"/>
                  </a:lnTo>
                  <a:lnTo>
                    <a:pt x="10870441" y="3098042"/>
                  </a:lnTo>
                </a:path>
              </a:pathLst>
            </a:cu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6" name="Cross 5">
              <a:extLst>
                <a:ext uri="{FF2B5EF4-FFF2-40B4-BE49-F238E27FC236}">
                  <a16:creationId xmlns:a16="http://schemas.microsoft.com/office/drawing/2014/main" id="{D4E3B9BB-0AC1-52FC-6B13-7E273D1AE099}"/>
                </a:ext>
              </a:extLst>
            </p:cNvPr>
            <p:cNvSpPr/>
            <p:nvPr/>
          </p:nvSpPr>
          <p:spPr>
            <a:xfrm>
              <a:off x="2040637" y="91946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7" name="Cross 6">
              <a:extLst>
                <a:ext uri="{FF2B5EF4-FFF2-40B4-BE49-F238E27FC236}">
                  <a16:creationId xmlns:a16="http://schemas.microsoft.com/office/drawing/2014/main" id="{5E5EA041-D516-7A8A-5AFE-A62AAC934606}"/>
                </a:ext>
              </a:extLst>
            </p:cNvPr>
            <p:cNvSpPr/>
            <p:nvPr/>
          </p:nvSpPr>
          <p:spPr>
            <a:xfrm>
              <a:off x="6257162" y="285592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9" name="Cross 38">
              <a:extLst>
                <a:ext uri="{FF2B5EF4-FFF2-40B4-BE49-F238E27FC236}">
                  <a16:creationId xmlns:a16="http://schemas.microsoft.com/office/drawing/2014/main" id="{6CB5CA8B-C22A-BB18-47FC-8CCA0D55E14D}"/>
                </a:ext>
              </a:extLst>
            </p:cNvPr>
            <p:cNvSpPr/>
            <p:nvPr/>
          </p:nvSpPr>
          <p:spPr>
            <a:xfrm>
              <a:off x="7543037" y="285592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40" name="Cross 39">
              <a:extLst>
                <a:ext uri="{FF2B5EF4-FFF2-40B4-BE49-F238E27FC236}">
                  <a16:creationId xmlns:a16="http://schemas.microsoft.com/office/drawing/2014/main" id="{959A0C1B-F9FD-A15C-0488-5C6E918DD779}"/>
                </a:ext>
              </a:extLst>
            </p:cNvPr>
            <p:cNvSpPr/>
            <p:nvPr/>
          </p:nvSpPr>
          <p:spPr>
            <a:xfrm>
              <a:off x="7573074" y="285592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41" name="Cross 40">
              <a:extLst>
                <a:ext uri="{FF2B5EF4-FFF2-40B4-BE49-F238E27FC236}">
                  <a16:creationId xmlns:a16="http://schemas.microsoft.com/office/drawing/2014/main" id="{4964257F-E249-E6A6-B3BA-D9708E2F27BA}"/>
                </a:ext>
              </a:extLst>
            </p:cNvPr>
            <p:cNvSpPr/>
            <p:nvPr/>
          </p:nvSpPr>
          <p:spPr>
            <a:xfrm>
              <a:off x="9309799" y="2851563"/>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grpSp>
        <p:nvGrpSpPr>
          <p:cNvPr id="42" name="Group 41">
            <a:extLst>
              <a:ext uri="{FF2B5EF4-FFF2-40B4-BE49-F238E27FC236}">
                <a16:creationId xmlns:a16="http://schemas.microsoft.com/office/drawing/2014/main" id="{72359C8D-EFDA-1A8B-1A1C-86839B8F3546}"/>
              </a:ext>
            </a:extLst>
          </p:cNvPr>
          <p:cNvGrpSpPr>
            <a:grpSpLocks noChangeAspect="1"/>
          </p:cNvGrpSpPr>
          <p:nvPr/>
        </p:nvGrpSpPr>
        <p:grpSpPr>
          <a:xfrm>
            <a:off x="1717987" y="1645238"/>
            <a:ext cx="9408000" cy="1111175"/>
            <a:chOff x="1225550" y="906713"/>
            <a:chExt cx="10864850" cy="1283242"/>
          </a:xfrm>
        </p:grpSpPr>
        <p:sp>
          <p:nvSpPr>
            <p:cNvPr id="43" name="Cross 42">
              <a:extLst>
                <a:ext uri="{FF2B5EF4-FFF2-40B4-BE49-F238E27FC236}">
                  <a16:creationId xmlns:a16="http://schemas.microsoft.com/office/drawing/2014/main" id="{FD177181-BEEB-F665-968D-22144E1687A4}"/>
                </a:ext>
              </a:extLst>
            </p:cNvPr>
            <p:cNvSpPr/>
            <p:nvPr/>
          </p:nvSpPr>
          <p:spPr>
            <a:xfrm>
              <a:off x="1341673" y="90884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44" name="Freeform: Shape 43">
              <a:extLst>
                <a:ext uri="{FF2B5EF4-FFF2-40B4-BE49-F238E27FC236}">
                  <a16:creationId xmlns:a16="http://schemas.microsoft.com/office/drawing/2014/main" id="{E15339C9-C180-AED2-1EE3-685C6A59B110}"/>
                </a:ext>
              </a:extLst>
            </p:cNvPr>
            <p:cNvSpPr/>
            <p:nvPr/>
          </p:nvSpPr>
          <p:spPr>
            <a:xfrm>
              <a:off x="1225550" y="965200"/>
              <a:ext cx="10864850" cy="1168400"/>
            </a:xfrm>
            <a:custGeom>
              <a:avLst/>
              <a:gdLst>
                <a:gd name="connsiteX0" fmla="*/ 0 w 10864850"/>
                <a:gd name="connsiteY0" fmla="*/ 0 h 1168400"/>
                <a:gd name="connsiteX1" fmla="*/ 5937250 w 10864850"/>
                <a:gd name="connsiteY1" fmla="*/ 0 h 1168400"/>
                <a:gd name="connsiteX2" fmla="*/ 5937250 w 10864850"/>
                <a:gd name="connsiteY2" fmla="*/ 381000 h 1168400"/>
                <a:gd name="connsiteX3" fmla="*/ 5962650 w 10864850"/>
                <a:gd name="connsiteY3" fmla="*/ 381000 h 1168400"/>
                <a:gd name="connsiteX4" fmla="*/ 5962650 w 10864850"/>
                <a:gd name="connsiteY4" fmla="*/ 774700 h 1168400"/>
                <a:gd name="connsiteX5" fmla="*/ 6038850 w 10864850"/>
                <a:gd name="connsiteY5" fmla="*/ 774700 h 1168400"/>
                <a:gd name="connsiteX6" fmla="*/ 6038850 w 10864850"/>
                <a:gd name="connsiteY6" fmla="*/ 1168400 h 1168400"/>
                <a:gd name="connsiteX7" fmla="*/ 10864850 w 10864850"/>
                <a:gd name="connsiteY7" fmla="*/ 116840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64850" h="1168400">
                  <a:moveTo>
                    <a:pt x="0" y="0"/>
                  </a:moveTo>
                  <a:lnTo>
                    <a:pt x="5937250" y="0"/>
                  </a:lnTo>
                  <a:lnTo>
                    <a:pt x="5937250" y="381000"/>
                  </a:lnTo>
                  <a:lnTo>
                    <a:pt x="5962650" y="381000"/>
                  </a:lnTo>
                  <a:lnTo>
                    <a:pt x="5962650" y="774700"/>
                  </a:lnTo>
                  <a:lnTo>
                    <a:pt x="6038850" y="774700"/>
                  </a:lnTo>
                  <a:lnTo>
                    <a:pt x="6038850" y="1168400"/>
                  </a:lnTo>
                  <a:lnTo>
                    <a:pt x="10864850" y="116840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45" name="Cross 44">
              <a:extLst>
                <a:ext uri="{FF2B5EF4-FFF2-40B4-BE49-F238E27FC236}">
                  <a16:creationId xmlns:a16="http://schemas.microsoft.com/office/drawing/2014/main" id="{B8A31803-87D4-3832-DEF5-5A7133362E2F}"/>
                </a:ext>
              </a:extLst>
            </p:cNvPr>
            <p:cNvSpPr/>
            <p:nvPr/>
          </p:nvSpPr>
          <p:spPr>
            <a:xfrm>
              <a:off x="1397235" y="90884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46" name="Cross 45">
              <a:extLst>
                <a:ext uri="{FF2B5EF4-FFF2-40B4-BE49-F238E27FC236}">
                  <a16:creationId xmlns:a16="http://schemas.microsoft.com/office/drawing/2014/main" id="{3A37EF40-5692-DC0F-8AF3-E67A1D3577D0}"/>
                </a:ext>
              </a:extLst>
            </p:cNvPr>
            <p:cNvSpPr/>
            <p:nvPr/>
          </p:nvSpPr>
          <p:spPr>
            <a:xfrm>
              <a:off x="4888147" y="906713"/>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47" name="Cross 46">
              <a:extLst>
                <a:ext uri="{FF2B5EF4-FFF2-40B4-BE49-F238E27FC236}">
                  <a16:creationId xmlns:a16="http://schemas.microsoft.com/office/drawing/2014/main" id="{B6A0758B-4D7A-A3AB-901F-8F0E3347ED1B}"/>
                </a:ext>
              </a:extLst>
            </p:cNvPr>
            <p:cNvSpPr/>
            <p:nvPr/>
          </p:nvSpPr>
          <p:spPr>
            <a:xfrm>
              <a:off x="7859154" y="207883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48" name="Cross 47">
              <a:extLst>
                <a:ext uri="{FF2B5EF4-FFF2-40B4-BE49-F238E27FC236}">
                  <a16:creationId xmlns:a16="http://schemas.microsoft.com/office/drawing/2014/main" id="{C0FFC32A-4C55-E2C0-EC2B-B296F8B5EAA3}"/>
                </a:ext>
              </a:extLst>
            </p:cNvPr>
            <p:cNvSpPr/>
            <p:nvPr/>
          </p:nvSpPr>
          <p:spPr>
            <a:xfrm>
              <a:off x="7905784" y="207883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49" name="Cross 48">
              <a:extLst>
                <a:ext uri="{FF2B5EF4-FFF2-40B4-BE49-F238E27FC236}">
                  <a16:creationId xmlns:a16="http://schemas.microsoft.com/office/drawing/2014/main" id="{E64846CD-CFB8-5F3D-BC92-4268FCF416A8}"/>
                </a:ext>
              </a:extLst>
            </p:cNvPr>
            <p:cNvSpPr/>
            <p:nvPr/>
          </p:nvSpPr>
          <p:spPr>
            <a:xfrm>
              <a:off x="9286909" y="207883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50" name="Cross 49">
              <a:extLst>
                <a:ext uri="{FF2B5EF4-FFF2-40B4-BE49-F238E27FC236}">
                  <a16:creationId xmlns:a16="http://schemas.microsoft.com/office/drawing/2014/main" id="{652391EF-4BCB-6019-FC8B-8BCF103038C6}"/>
                </a:ext>
              </a:extLst>
            </p:cNvPr>
            <p:cNvSpPr/>
            <p:nvPr/>
          </p:nvSpPr>
          <p:spPr>
            <a:xfrm>
              <a:off x="11063322" y="207883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51" name="Cross 50">
              <a:extLst>
                <a:ext uri="{FF2B5EF4-FFF2-40B4-BE49-F238E27FC236}">
                  <a16:creationId xmlns:a16="http://schemas.microsoft.com/office/drawing/2014/main" id="{A1E78729-FE03-4901-EE8B-9BC71DC8BAA2}"/>
                </a:ext>
              </a:extLst>
            </p:cNvPr>
            <p:cNvSpPr/>
            <p:nvPr/>
          </p:nvSpPr>
          <p:spPr>
            <a:xfrm>
              <a:off x="11430000" y="207883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spTree>
    <p:extLst>
      <p:ext uri="{BB962C8B-B14F-4D97-AF65-F5344CB8AC3E}">
        <p14:creationId xmlns:p14="http://schemas.microsoft.com/office/powerpoint/2010/main" val="14494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6099220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460E4-097E-5CDE-3745-E0648459B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5746F0-5FD0-724C-D88E-AD0249C64E75}"/>
              </a:ext>
            </a:extLst>
          </p:cNvPr>
          <p:cNvSpPr>
            <a:spLocks noGrp="1"/>
          </p:cNvSpPr>
          <p:nvPr>
            <p:ph type="title"/>
          </p:nvPr>
        </p:nvSpPr>
        <p:spPr>
          <a:xfrm>
            <a:off x="1" y="233681"/>
            <a:ext cx="12191999" cy="1013164"/>
          </a:xfrm>
        </p:spPr>
        <p:txBody>
          <a:bodyPr/>
          <a:lstStyle/>
          <a:p>
            <a:pPr algn="ctr"/>
            <a:r>
              <a:rPr lang="en-US" sz="3200" b="1" dirty="0"/>
              <a:t>PFS in </a:t>
            </a:r>
            <a:r>
              <a:rPr lang="en-US" sz="3200" b="1" u="sng" dirty="0"/>
              <a:t>Duffy null</a:t>
            </a:r>
            <a:r>
              <a:rPr lang="en-US" sz="3200" b="1" dirty="0"/>
              <a:t> Patients Longer with RVd-alone, </a:t>
            </a:r>
            <a:br>
              <a:rPr lang="en-US" sz="3200" b="1" dirty="0"/>
            </a:br>
            <a:r>
              <a:rPr lang="en-US" sz="3200" b="1" dirty="0"/>
              <a:t>Opposite of ITT, in Favor of Deferred ASCT</a:t>
            </a:r>
            <a:endParaRPr lang="en-GB" sz="3200" b="1" dirty="0"/>
          </a:p>
        </p:txBody>
      </p:sp>
      <p:grpSp>
        <p:nvGrpSpPr>
          <p:cNvPr id="194" name="Group 193">
            <a:extLst>
              <a:ext uri="{FF2B5EF4-FFF2-40B4-BE49-F238E27FC236}">
                <a16:creationId xmlns:a16="http://schemas.microsoft.com/office/drawing/2014/main" id="{D4239EBC-BFD3-053C-B93D-641CF6080295}"/>
              </a:ext>
            </a:extLst>
          </p:cNvPr>
          <p:cNvGrpSpPr/>
          <p:nvPr/>
        </p:nvGrpSpPr>
        <p:grpSpPr>
          <a:xfrm>
            <a:off x="1295401" y="1546232"/>
            <a:ext cx="9787080" cy="4214672"/>
            <a:chOff x="736879" y="812800"/>
            <a:chExt cx="11350346" cy="4887868"/>
          </a:xfrm>
        </p:grpSpPr>
        <p:grpSp>
          <p:nvGrpSpPr>
            <p:cNvPr id="195" name="Group 194">
              <a:extLst>
                <a:ext uri="{FF2B5EF4-FFF2-40B4-BE49-F238E27FC236}">
                  <a16:creationId xmlns:a16="http://schemas.microsoft.com/office/drawing/2014/main" id="{C700D0F9-1A08-B8D5-F19C-126FBC7AEE93}"/>
                </a:ext>
              </a:extLst>
            </p:cNvPr>
            <p:cNvGrpSpPr/>
            <p:nvPr/>
          </p:nvGrpSpPr>
          <p:grpSpPr>
            <a:xfrm>
              <a:off x="1167209" y="812800"/>
              <a:ext cx="10920016" cy="4542064"/>
              <a:chOff x="1195784" y="812800"/>
              <a:chExt cx="10920016" cy="4542064"/>
            </a:xfrm>
          </p:grpSpPr>
          <p:cxnSp>
            <p:nvCxnSpPr>
              <p:cNvPr id="210" name="Straight Connector 209">
                <a:extLst>
                  <a:ext uri="{FF2B5EF4-FFF2-40B4-BE49-F238E27FC236}">
                    <a16:creationId xmlns:a16="http://schemas.microsoft.com/office/drawing/2014/main" id="{6C8364CC-A84F-DB07-0A6C-96DBAEFA49E9}"/>
                  </a:ext>
                </a:extLst>
              </p:cNvPr>
              <p:cNvCxnSpPr>
                <a:cxnSpLocks/>
              </p:cNvCxnSpPr>
              <p:nvPr/>
            </p:nvCxnSpPr>
            <p:spPr>
              <a:xfrm>
                <a:off x="1254579" y="812800"/>
                <a:ext cx="0" cy="448491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B1040747-535C-A2C3-EB28-113A1322D34F}"/>
                  </a:ext>
                </a:extLst>
              </p:cNvPr>
              <p:cNvCxnSpPr>
                <a:cxnSpLocks/>
              </p:cNvCxnSpPr>
              <p:nvPr/>
            </p:nvCxnSpPr>
            <p:spPr>
              <a:xfrm flipH="1">
                <a:off x="1195784" y="98266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FD9AD360-ECEF-F840-57FE-BCD3CD22777B}"/>
                  </a:ext>
                </a:extLst>
              </p:cNvPr>
              <p:cNvCxnSpPr>
                <a:cxnSpLocks/>
              </p:cNvCxnSpPr>
              <p:nvPr/>
            </p:nvCxnSpPr>
            <p:spPr>
              <a:xfrm flipH="1">
                <a:off x="1195784" y="1845514"/>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E1C629D7-998B-CC4F-EB13-6F92503DB183}"/>
                  </a:ext>
                </a:extLst>
              </p:cNvPr>
              <p:cNvCxnSpPr>
                <a:cxnSpLocks/>
              </p:cNvCxnSpPr>
              <p:nvPr/>
            </p:nvCxnSpPr>
            <p:spPr>
              <a:xfrm flipH="1">
                <a:off x="1195784" y="2708366"/>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02E0FCDD-6461-82D2-4262-7498502E970D}"/>
                  </a:ext>
                </a:extLst>
              </p:cNvPr>
              <p:cNvCxnSpPr>
                <a:cxnSpLocks/>
              </p:cNvCxnSpPr>
              <p:nvPr/>
            </p:nvCxnSpPr>
            <p:spPr>
              <a:xfrm flipH="1">
                <a:off x="1195784" y="3571218"/>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AAECD294-5559-AE7E-744C-7138A51FD2DB}"/>
                  </a:ext>
                </a:extLst>
              </p:cNvPr>
              <p:cNvCxnSpPr>
                <a:cxnSpLocks/>
              </p:cNvCxnSpPr>
              <p:nvPr/>
            </p:nvCxnSpPr>
            <p:spPr>
              <a:xfrm flipH="1">
                <a:off x="1195784" y="4434070"/>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5136988D-38AC-E86A-FD50-A7C794300818}"/>
                  </a:ext>
                </a:extLst>
              </p:cNvPr>
              <p:cNvCxnSpPr>
                <a:cxnSpLocks/>
              </p:cNvCxnSpPr>
              <p:nvPr/>
            </p:nvCxnSpPr>
            <p:spPr>
              <a:xfrm flipH="1">
                <a:off x="1195784" y="5296920"/>
                <a:ext cx="10920016"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9593071F-ABCC-8C31-AC7A-585FF0D02747}"/>
                  </a:ext>
                </a:extLst>
              </p:cNvPr>
              <p:cNvCxnSpPr>
                <a:cxnSpLocks/>
              </p:cNvCxnSpPr>
              <p:nvPr/>
            </p:nvCxnSpPr>
            <p:spPr>
              <a:xfrm rot="5400000" flipH="1">
                <a:off x="122713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A064854A-45F9-58FD-AACE-F33977B17DFA}"/>
                  </a:ext>
                </a:extLst>
              </p:cNvPr>
              <p:cNvCxnSpPr>
                <a:cxnSpLocks/>
              </p:cNvCxnSpPr>
              <p:nvPr/>
            </p:nvCxnSpPr>
            <p:spPr>
              <a:xfrm rot="5400000" flipH="1">
                <a:off x="2704533"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113228AA-1890-FAB6-506F-8C6211F66245}"/>
                  </a:ext>
                </a:extLst>
              </p:cNvPr>
              <p:cNvCxnSpPr>
                <a:cxnSpLocks/>
              </p:cNvCxnSpPr>
              <p:nvPr/>
            </p:nvCxnSpPr>
            <p:spPr>
              <a:xfrm rot="5400000" flipH="1">
                <a:off x="4181929"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7F6BE1EF-CCB9-6DD5-97CD-BC1B8A40D88C}"/>
                  </a:ext>
                </a:extLst>
              </p:cNvPr>
              <p:cNvCxnSpPr>
                <a:cxnSpLocks/>
              </p:cNvCxnSpPr>
              <p:nvPr/>
            </p:nvCxnSpPr>
            <p:spPr>
              <a:xfrm rot="5400000" flipH="1">
                <a:off x="5659325"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9DDC65E0-7F5C-A11F-4301-026530A66B39}"/>
                  </a:ext>
                </a:extLst>
              </p:cNvPr>
              <p:cNvCxnSpPr>
                <a:cxnSpLocks/>
              </p:cNvCxnSpPr>
              <p:nvPr/>
            </p:nvCxnSpPr>
            <p:spPr>
              <a:xfrm rot="5400000" flipH="1">
                <a:off x="7136721"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FF17C134-9B5B-2DB0-0301-F9CA68E32FBC}"/>
                  </a:ext>
                </a:extLst>
              </p:cNvPr>
              <p:cNvCxnSpPr>
                <a:cxnSpLocks/>
              </p:cNvCxnSpPr>
              <p:nvPr/>
            </p:nvCxnSpPr>
            <p:spPr>
              <a:xfrm rot="5400000" flipH="1">
                <a:off x="861411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5267467D-8C04-9BBF-EED0-BF9B406287A5}"/>
                  </a:ext>
                </a:extLst>
              </p:cNvPr>
              <p:cNvCxnSpPr>
                <a:cxnSpLocks/>
              </p:cNvCxnSpPr>
              <p:nvPr/>
            </p:nvCxnSpPr>
            <p:spPr>
              <a:xfrm rot="5400000" flipH="1">
                <a:off x="10091513"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0CF275B1-A2B1-7787-7547-0B45954B14DD}"/>
                  </a:ext>
                </a:extLst>
              </p:cNvPr>
              <p:cNvCxnSpPr>
                <a:cxnSpLocks/>
              </p:cNvCxnSpPr>
              <p:nvPr/>
            </p:nvCxnSpPr>
            <p:spPr>
              <a:xfrm rot="5400000" flipH="1">
                <a:off x="1156890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6" name="TextBox 195">
              <a:extLst>
                <a:ext uri="{FF2B5EF4-FFF2-40B4-BE49-F238E27FC236}">
                  <a16:creationId xmlns:a16="http://schemas.microsoft.com/office/drawing/2014/main" id="{0DB06259-5D1B-735D-B94C-946C2793A50F}"/>
                </a:ext>
              </a:extLst>
            </p:cNvPr>
            <p:cNvSpPr txBox="1"/>
            <p:nvPr/>
          </p:nvSpPr>
          <p:spPr>
            <a:xfrm>
              <a:off x="803157" y="839636"/>
              <a:ext cx="342606"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1.0</a:t>
              </a:r>
            </a:p>
          </p:txBody>
        </p:sp>
        <p:sp>
          <p:nvSpPr>
            <p:cNvPr id="197" name="TextBox 196">
              <a:extLst>
                <a:ext uri="{FF2B5EF4-FFF2-40B4-BE49-F238E27FC236}">
                  <a16:creationId xmlns:a16="http://schemas.microsoft.com/office/drawing/2014/main" id="{28DE9D2F-67E3-14C4-D116-B16D135CD0F3}"/>
                </a:ext>
              </a:extLst>
            </p:cNvPr>
            <p:cNvSpPr txBox="1"/>
            <p:nvPr/>
          </p:nvSpPr>
          <p:spPr>
            <a:xfrm>
              <a:off x="806840" y="1698125"/>
              <a:ext cx="338922"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0.8</a:t>
              </a:r>
            </a:p>
          </p:txBody>
        </p:sp>
        <p:sp>
          <p:nvSpPr>
            <p:cNvPr id="198" name="TextBox 197">
              <a:extLst>
                <a:ext uri="{FF2B5EF4-FFF2-40B4-BE49-F238E27FC236}">
                  <a16:creationId xmlns:a16="http://schemas.microsoft.com/office/drawing/2014/main" id="{1CEE5862-D41F-E7E7-E913-14A670884AF2}"/>
                </a:ext>
              </a:extLst>
            </p:cNvPr>
            <p:cNvSpPr txBox="1"/>
            <p:nvPr/>
          </p:nvSpPr>
          <p:spPr>
            <a:xfrm>
              <a:off x="814203" y="2563979"/>
              <a:ext cx="331558"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0.6</a:t>
              </a:r>
            </a:p>
          </p:txBody>
        </p:sp>
        <p:sp>
          <p:nvSpPr>
            <p:cNvPr id="199" name="TextBox 198">
              <a:extLst>
                <a:ext uri="{FF2B5EF4-FFF2-40B4-BE49-F238E27FC236}">
                  <a16:creationId xmlns:a16="http://schemas.microsoft.com/office/drawing/2014/main" id="{CD6C2AB0-A3D4-412D-2D47-FA6835F4E15A}"/>
                </a:ext>
              </a:extLst>
            </p:cNvPr>
            <p:cNvSpPr txBox="1"/>
            <p:nvPr/>
          </p:nvSpPr>
          <p:spPr>
            <a:xfrm>
              <a:off x="810521" y="3426149"/>
              <a:ext cx="335240"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0.4</a:t>
              </a:r>
            </a:p>
          </p:txBody>
        </p:sp>
        <p:sp>
          <p:nvSpPr>
            <p:cNvPr id="200" name="TextBox 199">
              <a:extLst>
                <a:ext uri="{FF2B5EF4-FFF2-40B4-BE49-F238E27FC236}">
                  <a16:creationId xmlns:a16="http://schemas.microsoft.com/office/drawing/2014/main" id="{6D5C258F-15FE-DA50-1C17-BADDA697AB30}"/>
                </a:ext>
              </a:extLst>
            </p:cNvPr>
            <p:cNvSpPr txBox="1"/>
            <p:nvPr/>
          </p:nvSpPr>
          <p:spPr>
            <a:xfrm>
              <a:off x="773700" y="4288321"/>
              <a:ext cx="372061"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0.2</a:t>
              </a:r>
            </a:p>
          </p:txBody>
        </p:sp>
        <p:sp>
          <p:nvSpPr>
            <p:cNvPr id="201" name="TextBox 200">
              <a:extLst>
                <a:ext uri="{FF2B5EF4-FFF2-40B4-BE49-F238E27FC236}">
                  <a16:creationId xmlns:a16="http://schemas.microsoft.com/office/drawing/2014/main" id="{3C5479BD-F1A8-5262-7EEA-B7BB3F99D2D9}"/>
                </a:ext>
              </a:extLst>
            </p:cNvPr>
            <p:cNvSpPr txBox="1"/>
            <p:nvPr/>
          </p:nvSpPr>
          <p:spPr>
            <a:xfrm>
              <a:off x="736879" y="5154174"/>
              <a:ext cx="408883"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0.0</a:t>
              </a:r>
            </a:p>
          </p:txBody>
        </p:sp>
        <p:sp>
          <p:nvSpPr>
            <p:cNvPr id="202" name="TextBox 201">
              <a:extLst>
                <a:ext uri="{FF2B5EF4-FFF2-40B4-BE49-F238E27FC236}">
                  <a16:creationId xmlns:a16="http://schemas.microsoft.com/office/drawing/2014/main" id="{F310ECFA-E4B6-3F31-A404-3D4BDBC0E629}"/>
                </a:ext>
              </a:extLst>
            </p:cNvPr>
            <p:cNvSpPr txBox="1"/>
            <p:nvPr/>
          </p:nvSpPr>
          <p:spPr>
            <a:xfrm>
              <a:off x="1060905" y="5415118"/>
              <a:ext cx="338756"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0</a:t>
              </a:r>
            </a:p>
          </p:txBody>
        </p:sp>
        <p:sp>
          <p:nvSpPr>
            <p:cNvPr id="203" name="TextBox 202">
              <a:extLst>
                <a:ext uri="{FF2B5EF4-FFF2-40B4-BE49-F238E27FC236}">
                  <a16:creationId xmlns:a16="http://schemas.microsoft.com/office/drawing/2014/main" id="{B769B9AF-B25B-F127-1935-2248826EAF64}"/>
                </a:ext>
              </a:extLst>
            </p:cNvPr>
            <p:cNvSpPr txBox="1"/>
            <p:nvPr/>
          </p:nvSpPr>
          <p:spPr>
            <a:xfrm>
              <a:off x="2545433" y="5415118"/>
              <a:ext cx="327083"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12</a:t>
              </a:r>
            </a:p>
          </p:txBody>
        </p:sp>
        <p:sp>
          <p:nvSpPr>
            <p:cNvPr id="204" name="TextBox 203">
              <a:extLst>
                <a:ext uri="{FF2B5EF4-FFF2-40B4-BE49-F238E27FC236}">
                  <a16:creationId xmlns:a16="http://schemas.microsoft.com/office/drawing/2014/main" id="{B073A41B-0AD7-2CDD-F0B3-267045282B7A}"/>
                </a:ext>
              </a:extLst>
            </p:cNvPr>
            <p:cNvSpPr txBox="1"/>
            <p:nvPr/>
          </p:nvSpPr>
          <p:spPr>
            <a:xfrm>
              <a:off x="3984523" y="5415119"/>
              <a:ext cx="403468"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24</a:t>
              </a:r>
            </a:p>
          </p:txBody>
        </p:sp>
        <p:sp>
          <p:nvSpPr>
            <p:cNvPr id="205" name="TextBox 204">
              <a:extLst>
                <a:ext uri="{FF2B5EF4-FFF2-40B4-BE49-F238E27FC236}">
                  <a16:creationId xmlns:a16="http://schemas.microsoft.com/office/drawing/2014/main" id="{981CC7D4-5634-461E-3363-D31AE3A6CC2B}"/>
                </a:ext>
              </a:extLst>
            </p:cNvPr>
            <p:cNvSpPr txBox="1"/>
            <p:nvPr/>
          </p:nvSpPr>
          <p:spPr>
            <a:xfrm>
              <a:off x="5475787" y="5415119"/>
              <a:ext cx="375504"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36</a:t>
              </a:r>
            </a:p>
          </p:txBody>
        </p:sp>
        <p:sp>
          <p:nvSpPr>
            <p:cNvPr id="206" name="TextBox 205">
              <a:extLst>
                <a:ext uri="{FF2B5EF4-FFF2-40B4-BE49-F238E27FC236}">
                  <a16:creationId xmlns:a16="http://schemas.microsoft.com/office/drawing/2014/main" id="{17566751-0E9C-C8D3-5F23-3E764427DD9F}"/>
                </a:ext>
              </a:extLst>
            </p:cNvPr>
            <p:cNvSpPr txBox="1"/>
            <p:nvPr/>
          </p:nvSpPr>
          <p:spPr>
            <a:xfrm>
              <a:off x="6948641" y="5415119"/>
              <a:ext cx="384362"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48</a:t>
              </a:r>
            </a:p>
          </p:txBody>
        </p:sp>
        <p:sp>
          <p:nvSpPr>
            <p:cNvPr id="207" name="TextBox 206">
              <a:extLst>
                <a:ext uri="{FF2B5EF4-FFF2-40B4-BE49-F238E27FC236}">
                  <a16:creationId xmlns:a16="http://schemas.microsoft.com/office/drawing/2014/main" id="{8C6E5C52-519E-CDFA-DD6C-1CDC30451D9C}"/>
                </a:ext>
              </a:extLst>
            </p:cNvPr>
            <p:cNvSpPr txBox="1"/>
            <p:nvPr/>
          </p:nvSpPr>
          <p:spPr>
            <a:xfrm>
              <a:off x="8380991" y="5415119"/>
              <a:ext cx="474223"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60</a:t>
              </a:r>
            </a:p>
          </p:txBody>
        </p:sp>
        <p:sp>
          <p:nvSpPr>
            <p:cNvPr id="208" name="TextBox 207">
              <a:extLst>
                <a:ext uri="{FF2B5EF4-FFF2-40B4-BE49-F238E27FC236}">
                  <a16:creationId xmlns:a16="http://schemas.microsoft.com/office/drawing/2014/main" id="{3DD8ED02-13EC-4AC6-2862-9F1B98486BFB}"/>
                </a:ext>
              </a:extLst>
            </p:cNvPr>
            <p:cNvSpPr txBox="1"/>
            <p:nvPr/>
          </p:nvSpPr>
          <p:spPr>
            <a:xfrm>
              <a:off x="9898031" y="5415119"/>
              <a:ext cx="394709"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72</a:t>
              </a:r>
            </a:p>
          </p:txBody>
        </p:sp>
        <p:sp>
          <p:nvSpPr>
            <p:cNvPr id="209" name="TextBox 208">
              <a:extLst>
                <a:ext uri="{FF2B5EF4-FFF2-40B4-BE49-F238E27FC236}">
                  <a16:creationId xmlns:a16="http://schemas.microsoft.com/office/drawing/2014/main" id="{064B2077-0675-A6A2-1D17-B5548D2F76F8}"/>
                </a:ext>
              </a:extLst>
            </p:cNvPr>
            <p:cNvSpPr txBox="1"/>
            <p:nvPr/>
          </p:nvSpPr>
          <p:spPr>
            <a:xfrm>
              <a:off x="11385613" y="5415119"/>
              <a:ext cx="374110"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84</a:t>
              </a:r>
            </a:p>
          </p:txBody>
        </p:sp>
      </p:grpSp>
      <p:graphicFrame>
        <p:nvGraphicFramePr>
          <p:cNvPr id="225" name="Table 224">
            <a:extLst>
              <a:ext uri="{FF2B5EF4-FFF2-40B4-BE49-F238E27FC236}">
                <a16:creationId xmlns:a16="http://schemas.microsoft.com/office/drawing/2014/main" id="{611C2755-4F77-D306-9895-3A65BC45A1A4}"/>
              </a:ext>
            </a:extLst>
          </p:cNvPr>
          <p:cNvGraphicFramePr>
            <a:graphicFrameLocks noGrp="1"/>
          </p:cNvGraphicFramePr>
          <p:nvPr/>
        </p:nvGraphicFramePr>
        <p:xfrm>
          <a:off x="185883" y="5636027"/>
          <a:ext cx="10608731" cy="609600"/>
        </p:xfrm>
        <a:graphic>
          <a:graphicData uri="http://schemas.openxmlformats.org/drawingml/2006/table">
            <a:tbl>
              <a:tblPr firstRow="1" bandRow="1">
                <a:tableStyleId>{2D5ABB26-0587-4C30-8999-92F81FD0307C}</a:tableStyleId>
              </a:tblPr>
              <a:tblGrid>
                <a:gridCol w="1219199">
                  <a:extLst>
                    <a:ext uri="{9D8B030D-6E8A-4147-A177-3AD203B41FA5}">
                      <a16:colId xmlns:a16="http://schemas.microsoft.com/office/drawing/2014/main" val="2237008587"/>
                    </a:ext>
                  </a:extLst>
                </a:gridCol>
                <a:gridCol w="622300">
                  <a:extLst>
                    <a:ext uri="{9D8B030D-6E8A-4147-A177-3AD203B41FA5}">
                      <a16:colId xmlns:a16="http://schemas.microsoft.com/office/drawing/2014/main" val="3449162347"/>
                    </a:ext>
                  </a:extLst>
                </a:gridCol>
                <a:gridCol w="791633">
                  <a:extLst>
                    <a:ext uri="{9D8B030D-6E8A-4147-A177-3AD203B41FA5}">
                      <a16:colId xmlns:a16="http://schemas.microsoft.com/office/drawing/2014/main" val="2197797596"/>
                    </a:ext>
                  </a:extLst>
                </a:gridCol>
                <a:gridCol w="406400">
                  <a:extLst>
                    <a:ext uri="{9D8B030D-6E8A-4147-A177-3AD203B41FA5}">
                      <a16:colId xmlns:a16="http://schemas.microsoft.com/office/drawing/2014/main" val="2013721532"/>
                    </a:ext>
                  </a:extLst>
                </a:gridCol>
                <a:gridCol w="821267">
                  <a:extLst>
                    <a:ext uri="{9D8B030D-6E8A-4147-A177-3AD203B41FA5}">
                      <a16:colId xmlns:a16="http://schemas.microsoft.com/office/drawing/2014/main" val="2915911942"/>
                    </a:ext>
                  </a:extLst>
                </a:gridCol>
                <a:gridCol w="491067">
                  <a:extLst>
                    <a:ext uri="{9D8B030D-6E8A-4147-A177-3AD203B41FA5}">
                      <a16:colId xmlns:a16="http://schemas.microsoft.com/office/drawing/2014/main" val="3173782752"/>
                    </a:ext>
                  </a:extLst>
                </a:gridCol>
                <a:gridCol w="791633">
                  <a:extLst>
                    <a:ext uri="{9D8B030D-6E8A-4147-A177-3AD203B41FA5}">
                      <a16:colId xmlns:a16="http://schemas.microsoft.com/office/drawing/2014/main" val="1674727818"/>
                    </a:ext>
                  </a:extLst>
                </a:gridCol>
                <a:gridCol w="428308">
                  <a:extLst>
                    <a:ext uri="{9D8B030D-6E8A-4147-A177-3AD203B41FA5}">
                      <a16:colId xmlns:a16="http://schemas.microsoft.com/office/drawing/2014/main" val="1091900371"/>
                    </a:ext>
                  </a:extLst>
                </a:gridCol>
                <a:gridCol w="871325">
                  <a:extLst>
                    <a:ext uri="{9D8B030D-6E8A-4147-A177-3AD203B41FA5}">
                      <a16:colId xmlns:a16="http://schemas.microsoft.com/office/drawing/2014/main" val="2204231697"/>
                    </a:ext>
                  </a:extLst>
                </a:gridCol>
                <a:gridCol w="381000">
                  <a:extLst>
                    <a:ext uri="{9D8B030D-6E8A-4147-A177-3AD203B41FA5}">
                      <a16:colId xmlns:a16="http://schemas.microsoft.com/office/drawing/2014/main" val="1053740512"/>
                    </a:ext>
                  </a:extLst>
                </a:gridCol>
                <a:gridCol w="905933">
                  <a:extLst>
                    <a:ext uri="{9D8B030D-6E8A-4147-A177-3AD203B41FA5}">
                      <a16:colId xmlns:a16="http://schemas.microsoft.com/office/drawing/2014/main" val="710029083"/>
                    </a:ext>
                  </a:extLst>
                </a:gridCol>
                <a:gridCol w="355600">
                  <a:extLst>
                    <a:ext uri="{9D8B030D-6E8A-4147-A177-3AD203B41FA5}">
                      <a16:colId xmlns:a16="http://schemas.microsoft.com/office/drawing/2014/main" val="2328766080"/>
                    </a:ext>
                  </a:extLst>
                </a:gridCol>
                <a:gridCol w="918633">
                  <a:extLst>
                    <a:ext uri="{9D8B030D-6E8A-4147-A177-3AD203B41FA5}">
                      <a16:colId xmlns:a16="http://schemas.microsoft.com/office/drawing/2014/main" val="4081855135"/>
                    </a:ext>
                  </a:extLst>
                </a:gridCol>
                <a:gridCol w="355600">
                  <a:extLst>
                    <a:ext uri="{9D8B030D-6E8A-4147-A177-3AD203B41FA5}">
                      <a16:colId xmlns:a16="http://schemas.microsoft.com/office/drawing/2014/main" val="850429849"/>
                    </a:ext>
                  </a:extLst>
                </a:gridCol>
                <a:gridCol w="944033">
                  <a:extLst>
                    <a:ext uri="{9D8B030D-6E8A-4147-A177-3AD203B41FA5}">
                      <a16:colId xmlns:a16="http://schemas.microsoft.com/office/drawing/2014/main" val="11147337"/>
                    </a:ext>
                  </a:extLst>
                </a:gridCol>
                <a:gridCol w="304800">
                  <a:extLst>
                    <a:ext uri="{9D8B030D-6E8A-4147-A177-3AD203B41FA5}">
                      <a16:colId xmlns:a16="http://schemas.microsoft.com/office/drawing/2014/main" val="3788103557"/>
                    </a:ext>
                  </a:extLst>
                </a:gridCol>
              </a:tblGrid>
              <a:tr h="203200">
                <a:tc>
                  <a:txBody>
                    <a:bodyPr/>
                    <a:lstStyle/>
                    <a:p>
                      <a:pPr algn="r"/>
                      <a:r>
                        <a:rPr lang="en-GB" sz="1300" b="1" dirty="0">
                          <a:latin typeface="Arial" panose="020B0604020202020204" pitchFamily="34" charset="0"/>
                          <a:cs typeface="Arial" panose="020B0604020202020204" pitchFamily="34" charset="0"/>
                        </a:rPr>
                        <a:t>At risk</a:t>
                      </a: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223738385"/>
                  </a:ext>
                </a:extLst>
              </a:tr>
              <a:tr h="203200">
                <a:tc>
                  <a:txBody>
                    <a:bodyPr/>
                    <a:lstStyle/>
                    <a:p>
                      <a:pPr algn="r"/>
                      <a:r>
                        <a:rPr lang="en-GB" sz="1300" b="1" dirty="0">
                          <a:solidFill>
                            <a:schemeClr val="tx2">
                              <a:lumMod val="75000"/>
                              <a:lumOff val="25000"/>
                            </a:schemeClr>
                          </a:solidFill>
                          <a:latin typeface="Arial" panose="020B0604020202020204" pitchFamily="34" charset="0"/>
                          <a:cs typeface="Arial" panose="020B0604020202020204" pitchFamily="34" charset="0"/>
                        </a:rPr>
                        <a:t>RVd-alone</a:t>
                      </a: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29</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21</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17</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14</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12</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10</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8</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6</a:t>
                      </a:r>
                    </a:p>
                  </a:txBody>
                  <a:tcPr marL="0" marR="0" marT="0" marB="0"/>
                </a:tc>
                <a:extLst>
                  <a:ext uri="{0D108BD9-81ED-4DB2-BD59-A6C34878D82A}">
                    <a16:rowId xmlns:a16="http://schemas.microsoft.com/office/drawing/2014/main" val="1578972646"/>
                  </a:ext>
                </a:extLst>
              </a:tr>
              <a:tr h="203200">
                <a:tc>
                  <a:txBody>
                    <a:bodyPr/>
                    <a:lstStyle/>
                    <a:p>
                      <a:pPr algn="r"/>
                      <a:r>
                        <a:rPr lang="en-GB" sz="1300" b="1" dirty="0" err="1">
                          <a:solidFill>
                            <a:srgbClr val="C00000"/>
                          </a:solidFill>
                          <a:latin typeface="Arial" panose="020B0604020202020204" pitchFamily="34" charset="0"/>
                          <a:cs typeface="Arial" panose="020B0604020202020204" pitchFamily="34" charset="0"/>
                        </a:rPr>
                        <a:t>RVd+ASCT</a:t>
                      </a: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30</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21</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18</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16</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10</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8</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6</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3</a:t>
                      </a:r>
                    </a:p>
                  </a:txBody>
                  <a:tcPr marL="0" marR="0" marT="0" marB="0"/>
                </a:tc>
                <a:extLst>
                  <a:ext uri="{0D108BD9-81ED-4DB2-BD59-A6C34878D82A}">
                    <a16:rowId xmlns:a16="http://schemas.microsoft.com/office/drawing/2014/main" val="3808724126"/>
                  </a:ext>
                </a:extLst>
              </a:tr>
            </a:tbl>
          </a:graphicData>
        </a:graphic>
      </p:graphicFrame>
      <p:sp>
        <p:nvSpPr>
          <p:cNvPr id="226" name="TextBox 225">
            <a:extLst>
              <a:ext uri="{FF2B5EF4-FFF2-40B4-BE49-F238E27FC236}">
                <a16:creationId xmlns:a16="http://schemas.microsoft.com/office/drawing/2014/main" id="{3352DD58-4B04-1F30-17AC-4F4EA0C07A1A}"/>
              </a:ext>
            </a:extLst>
          </p:cNvPr>
          <p:cNvSpPr txBox="1"/>
          <p:nvPr/>
        </p:nvSpPr>
        <p:spPr>
          <a:xfrm rot="16200000">
            <a:off x="42139" y="3305891"/>
            <a:ext cx="2193643" cy="246221"/>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Probability of PFS</a:t>
            </a:r>
          </a:p>
        </p:txBody>
      </p:sp>
      <p:graphicFrame>
        <p:nvGraphicFramePr>
          <p:cNvPr id="227" name="Table 226">
            <a:extLst>
              <a:ext uri="{FF2B5EF4-FFF2-40B4-BE49-F238E27FC236}">
                <a16:creationId xmlns:a16="http://schemas.microsoft.com/office/drawing/2014/main" id="{6C2A8E7B-4941-D94A-B359-64E61E04E21C}"/>
              </a:ext>
            </a:extLst>
          </p:cNvPr>
          <p:cNvGraphicFramePr>
            <a:graphicFrameLocks noGrp="1"/>
          </p:cNvGraphicFramePr>
          <p:nvPr/>
        </p:nvGraphicFramePr>
        <p:xfrm>
          <a:off x="5799667" y="1492931"/>
          <a:ext cx="5376485" cy="1605875"/>
        </p:xfrm>
        <a:graphic>
          <a:graphicData uri="http://schemas.openxmlformats.org/drawingml/2006/table">
            <a:tbl>
              <a:tblPr firstRow="1" bandRow="1">
                <a:tableStyleId>{2D5ABB26-0587-4C30-8999-92F81FD0307C}</a:tableStyleId>
              </a:tblPr>
              <a:tblGrid>
                <a:gridCol w="1337733">
                  <a:extLst>
                    <a:ext uri="{9D8B030D-6E8A-4147-A177-3AD203B41FA5}">
                      <a16:colId xmlns:a16="http://schemas.microsoft.com/office/drawing/2014/main" val="2237008587"/>
                    </a:ext>
                  </a:extLst>
                </a:gridCol>
                <a:gridCol w="1075267">
                  <a:extLst>
                    <a:ext uri="{9D8B030D-6E8A-4147-A177-3AD203B41FA5}">
                      <a16:colId xmlns:a16="http://schemas.microsoft.com/office/drawing/2014/main" val="3449162347"/>
                    </a:ext>
                  </a:extLst>
                </a:gridCol>
                <a:gridCol w="1566333">
                  <a:extLst>
                    <a:ext uri="{9D8B030D-6E8A-4147-A177-3AD203B41FA5}">
                      <a16:colId xmlns:a16="http://schemas.microsoft.com/office/drawing/2014/main" val="2197797596"/>
                    </a:ext>
                  </a:extLst>
                </a:gridCol>
                <a:gridCol w="1397152">
                  <a:extLst>
                    <a:ext uri="{9D8B030D-6E8A-4147-A177-3AD203B41FA5}">
                      <a16:colId xmlns:a16="http://schemas.microsoft.com/office/drawing/2014/main" val="2013721532"/>
                    </a:ext>
                  </a:extLst>
                </a:gridCol>
              </a:tblGrid>
              <a:tr h="539089">
                <a:tc>
                  <a:txBody>
                    <a:bodyPr/>
                    <a:lstStyle/>
                    <a:p>
                      <a:pPr algn="r"/>
                      <a:endParaRPr lang="en-GB" sz="1300" b="1" dirty="0">
                        <a:latin typeface="Arial" panose="020B0604020202020204" pitchFamily="34" charset="0"/>
                        <a:cs typeface="Arial" panose="020B0604020202020204" pitchFamily="34" charset="0"/>
                      </a:endParaRPr>
                    </a:p>
                  </a:txBody>
                  <a:tcPr marL="48000" marR="48000" marT="0" marB="0">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Events /</a:t>
                      </a:r>
                      <a:br>
                        <a:rPr lang="en-GB" sz="1300" b="1" dirty="0">
                          <a:latin typeface="Arial" panose="020B0604020202020204" pitchFamily="34" charset="0"/>
                          <a:cs typeface="Arial" panose="020B0604020202020204" pitchFamily="34" charset="0"/>
                        </a:rPr>
                      </a:br>
                      <a:r>
                        <a:rPr lang="en-GB" sz="1300" b="1" dirty="0">
                          <a:latin typeface="Arial" panose="020B0604020202020204" pitchFamily="34" charset="0"/>
                          <a:cs typeface="Arial" panose="020B0604020202020204" pitchFamily="34" charset="0"/>
                        </a:rPr>
                        <a:t>Patients</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Median PFS, months (95% CI)</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a:r>
                        <a:rPr lang="en-GB" sz="1300" b="1" dirty="0">
                          <a:latin typeface="Arial" panose="020B0604020202020204" pitchFamily="34" charset="0"/>
                          <a:cs typeface="Arial" panose="020B0604020202020204" pitchFamily="34" charset="0"/>
                        </a:rPr>
                        <a:t>5-year PFS,</a:t>
                      </a:r>
                      <a:br>
                        <a:rPr lang="en-GB" sz="1300" b="1" dirty="0">
                          <a:latin typeface="Arial" panose="020B0604020202020204" pitchFamily="34" charset="0"/>
                          <a:cs typeface="Arial" panose="020B0604020202020204" pitchFamily="34" charset="0"/>
                        </a:rPr>
                      </a:br>
                      <a:r>
                        <a:rPr lang="en-GB" sz="1300" b="1" dirty="0">
                          <a:latin typeface="Arial" panose="020B0604020202020204" pitchFamily="34" charset="0"/>
                          <a:cs typeface="Arial" panose="020B0604020202020204" pitchFamily="34" charset="0"/>
                        </a:rPr>
                        <a:t>% (95% CI)</a:t>
                      </a:r>
                    </a:p>
                  </a:txBody>
                  <a:tcPr marL="48000" marR="48000" marT="0" marB="0">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738385"/>
                  </a:ext>
                </a:extLst>
              </a:tr>
              <a:tr h="228593">
                <a:tc>
                  <a:txBody>
                    <a:bodyPr/>
                    <a:lstStyle/>
                    <a:p>
                      <a:pPr algn="r"/>
                      <a:r>
                        <a:rPr lang="en-GB" sz="1300" b="1" dirty="0">
                          <a:solidFill>
                            <a:schemeClr val="tx2">
                              <a:lumMod val="75000"/>
                              <a:lumOff val="25000"/>
                            </a:schemeClr>
                          </a:solidFill>
                          <a:latin typeface="Arial" panose="020B0604020202020204" pitchFamily="34" charset="0"/>
                          <a:cs typeface="Arial" panose="020B0604020202020204" pitchFamily="34" charset="0"/>
                        </a:rPr>
                        <a:t>RVd-alone</a:t>
                      </a: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9 / 29</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NE (45.3–NE)</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63.9 (40.0–80.3)</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972646"/>
                  </a:ext>
                </a:extLst>
              </a:tr>
              <a:tr h="228593">
                <a:tc>
                  <a:txBody>
                    <a:bodyPr/>
                    <a:lstStyle/>
                    <a:p>
                      <a:pPr algn="r"/>
                      <a:r>
                        <a:rPr lang="en-GB" sz="1300" b="1" dirty="0" err="1">
                          <a:solidFill>
                            <a:srgbClr val="C00000"/>
                          </a:solidFill>
                          <a:latin typeface="Arial" panose="020B0604020202020204" pitchFamily="34" charset="0"/>
                          <a:cs typeface="Arial" panose="020B0604020202020204" pitchFamily="34" charset="0"/>
                        </a:rPr>
                        <a:t>RVd+ASCT</a:t>
                      </a:r>
                      <a:endParaRPr lang="en-GB" sz="1300" b="1" dirty="0">
                        <a:solidFill>
                          <a:srgbClr val="C00000"/>
                        </a:solidFill>
                        <a:latin typeface="Arial" panose="020B0604020202020204" pitchFamily="34" charset="0"/>
                        <a:cs typeface="Arial" panose="020B0604020202020204" pitchFamily="34" charset="0"/>
                      </a:endParaRP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16 / 30</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44.0 (23.8–NE)</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39.0 (20.3–57.3)</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724126"/>
                  </a:ext>
                </a:extLst>
              </a:tr>
              <a:tr h="609600">
                <a:tc gridSpan="2">
                  <a:txBody>
                    <a:bodyPr/>
                    <a:lstStyle/>
                    <a:p>
                      <a:pPr algn="r"/>
                      <a:r>
                        <a:rPr lang="en-GB" sz="1300" b="1" dirty="0">
                          <a:solidFill>
                            <a:schemeClr val="tx1"/>
                          </a:solidFill>
                          <a:latin typeface="Arial" panose="020B0604020202020204" pitchFamily="34" charset="0"/>
                          <a:cs typeface="Arial" panose="020B0604020202020204" pitchFamily="34" charset="0"/>
                        </a:rPr>
                        <a:t>HR (95% CI)</a:t>
                      </a: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hMerge="1">
                  <a:txBody>
                    <a:bodyPr/>
                    <a:lstStyle/>
                    <a:p>
                      <a:pPr algn="ctr"/>
                      <a:endParaRPr lang="en-GB" sz="1000" b="1" dirty="0">
                        <a:solidFill>
                          <a:srgbClr val="C00000"/>
                        </a:solidFill>
                        <a:latin typeface="Arial" panose="020B0604020202020204" pitchFamily="34" charset="0"/>
                        <a:cs typeface="Arial" panose="020B0604020202020204" pitchFamily="34" charset="0"/>
                      </a:endParaRPr>
                    </a:p>
                  </a:txBody>
                  <a:tcPr marL="0" marR="0" marT="0" marB="0"/>
                </a:tc>
                <a:tc gridSpan="2">
                  <a:txBody>
                    <a:bodyPr/>
                    <a:lstStyle/>
                    <a:p>
                      <a:pPr algn="ctr"/>
                      <a:r>
                        <a:rPr lang="en-GB" sz="1300" b="1" dirty="0">
                          <a:solidFill>
                            <a:schemeClr val="tx1"/>
                          </a:solidFill>
                          <a:latin typeface="Arial" panose="020B0604020202020204" pitchFamily="34" charset="0"/>
                          <a:cs typeface="Arial" panose="020B0604020202020204" pitchFamily="34" charset="0"/>
                        </a:rPr>
                        <a:t>0.64 (0.27–1.50)</a:t>
                      </a:r>
                      <a:br>
                        <a:rPr lang="en-GB" sz="1300" b="1" dirty="0">
                          <a:solidFill>
                            <a:schemeClr val="tx1"/>
                          </a:solidFill>
                          <a:latin typeface="Arial" panose="020B0604020202020204" pitchFamily="34" charset="0"/>
                          <a:cs typeface="Arial" panose="020B0604020202020204" pitchFamily="34" charset="0"/>
                        </a:rPr>
                      </a:br>
                      <a:r>
                        <a:rPr lang="en-GB" sz="1300" b="1" dirty="0">
                          <a:solidFill>
                            <a:schemeClr val="tx1"/>
                          </a:solidFill>
                          <a:latin typeface="Arial" panose="020B0604020202020204" pitchFamily="34" charset="0"/>
                          <a:cs typeface="Arial" panose="020B0604020202020204" pitchFamily="34" charset="0"/>
                        </a:rPr>
                        <a:t>Interaction p-value for Duffy status, p=0.005 </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36000" marR="36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73238038"/>
                  </a:ext>
                </a:extLst>
              </a:tr>
            </a:tbl>
          </a:graphicData>
        </a:graphic>
      </p:graphicFrame>
      <p:sp>
        <p:nvSpPr>
          <p:cNvPr id="392" name="TextBox 391">
            <a:extLst>
              <a:ext uri="{FF2B5EF4-FFF2-40B4-BE49-F238E27FC236}">
                <a16:creationId xmlns:a16="http://schemas.microsoft.com/office/drawing/2014/main" id="{3437098E-8361-4070-C85F-788B8576B8B1}"/>
              </a:ext>
            </a:extLst>
          </p:cNvPr>
          <p:cNvSpPr txBox="1"/>
          <p:nvPr/>
        </p:nvSpPr>
        <p:spPr>
          <a:xfrm>
            <a:off x="5567008" y="5636029"/>
            <a:ext cx="1252893" cy="246221"/>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Months</a:t>
            </a:r>
          </a:p>
        </p:txBody>
      </p:sp>
      <p:grpSp>
        <p:nvGrpSpPr>
          <p:cNvPr id="8" name="Group 7">
            <a:extLst>
              <a:ext uri="{FF2B5EF4-FFF2-40B4-BE49-F238E27FC236}">
                <a16:creationId xmlns:a16="http://schemas.microsoft.com/office/drawing/2014/main" id="{241C62CE-9C34-84B0-F2DA-DF385EFC71C9}"/>
              </a:ext>
            </a:extLst>
          </p:cNvPr>
          <p:cNvGrpSpPr>
            <a:grpSpLocks noChangeAspect="1"/>
          </p:cNvGrpSpPr>
          <p:nvPr/>
        </p:nvGrpSpPr>
        <p:grpSpPr>
          <a:xfrm>
            <a:off x="1702839" y="1694494"/>
            <a:ext cx="9408000" cy="1637471"/>
            <a:chOff x="1219200" y="975360"/>
            <a:chExt cx="10914062" cy="1899602"/>
          </a:xfrm>
        </p:grpSpPr>
        <p:sp>
          <p:nvSpPr>
            <p:cNvPr id="9" name="Cross 8">
              <a:extLst>
                <a:ext uri="{FF2B5EF4-FFF2-40B4-BE49-F238E27FC236}">
                  <a16:creationId xmlns:a16="http://schemas.microsoft.com/office/drawing/2014/main" id="{749C318D-CF0A-E5DE-0358-671BD514ACB0}"/>
                </a:ext>
              </a:extLst>
            </p:cNvPr>
            <p:cNvSpPr/>
            <p:nvPr/>
          </p:nvSpPr>
          <p:spPr>
            <a:xfrm>
              <a:off x="1591090" y="108490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0" name="Freeform: Shape 9">
              <a:extLst>
                <a:ext uri="{FF2B5EF4-FFF2-40B4-BE49-F238E27FC236}">
                  <a16:creationId xmlns:a16="http://schemas.microsoft.com/office/drawing/2014/main" id="{63BF756A-E805-5DF8-F3D9-57FE1E2E2B37}"/>
                </a:ext>
              </a:extLst>
            </p:cNvPr>
            <p:cNvSpPr/>
            <p:nvPr/>
          </p:nvSpPr>
          <p:spPr>
            <a:xfrm>
              <a:off x="1219200" y="975360"/>
              <a:ext cx="10858500" cy="1844040"/>
            </a:xfrm>
            <a:custGeom>
              <a:avLst/>
              <a:gdLst>
                <a:gd name="connsiteX0" fmla="*/ 0 w 10858500"/>
                <a:gd name="connsiteY0" fmla="*/ 0 h 1844040"/>
                <a:gd name="connsiteX1" fmla="*/ 297180 w 10858500"/>
                <a:gd name="connsiteY1" fmla="*/ 0 h 1844040"/>
                <a:gd name="connsiteX2" fmla="*/ 297180 w 10858500"/>
                <a:gd name="connsiteY2" fmla="*/ 160020 h 1844040"/>
                <a:gd name="connsiteX3" fmla="*/ 982980 w 10858500"/>
                <a:gd name="connsiteY3" fmla="*/ 160020 h 1844040"/>
                <a:gd name="connsiteX4" fmla="*/ 982980 w 10858500"/>
                <a:gd name="connsiteY4" fmla="*/ 327660 h 1844040"/>
                <a:gd name="connsiteX5" fmla="*/ 1036320 w 10858500"/>
                <a:gd name="connsiteY5" fmla="*/ 327660 h 1844040"/>
                <a:gd name="connsiteX6" fmla="*/ 1036320 w 10858500"/>
                <a:gd name="connsiteY6" fmla="*/ 510540 h 1844040"/>
                <a:gd name="connsiteX7" fmla="*/ 2644140 w 10858500"/>
                <a:gd name="connsiteY7" fmla="*/ 510540 h 1844040"/>
                <a:gd name="connsiteX8" fmla="*/ 2644140 w 10858500"/>
                <a:gd name="connsiteY8" fmla="*/ 708660 h 1844040"/>
                <a:gd name="connsiteX9" fmla="*/ 2880360 w 10858500"/>
                <a:gd name="connsiteY9" fmla="*/ 708660 h 1844040"/>
                <a:gd name="connsiteX10" fmla="*/ 2880360 w 10858500"/>
                <a:gd name="connsiteY10" fmla="*/ 899160 h 1844040"/>
                <a:gd name="connsiteX11" fmla="*/ 3398520 w 10858500"/>
                <a:gd name="connsiteY11" fmla="*/ 899160 h 1844040"/>
                <a:gd name="connsiteX12" fmla="*/ 3398520 w 10858500"/>
                <a:gd name="connsiteY12" fmla="*/ 1112520 h 1844040"/>
                <a:gd name="connsiteX13" fmla="*/ 5600700 w 10858500"/>
                <a:gd name="connsiteY13" fmla="*/ 1112520 h 1844040"/>
                <a:gd name="connsiteX14" fmla="*/ 5600700 w 10858500"/>
                <a:gd name="connsiteY14" fmla="*/ 1325880 h 1844040"/>
                <a:gd name="connsiteX15" fmla="*/ 5897880 w 10858500"/>
                <a:gd name="connsiteY15" fmla="*/ 1325880 h 1844040"/>
                <a:gd name="connsiteX16" fmla="*/ 5897880 w 10858500"/>
                <a:gd name="connsiteY16" fmla="*/ 1562100 h 1844040"/>
                <a:gd name="connsiteX17" fmla="*/ 7696200 w 10858500"/>
                <a:gd name="connsiteY17" fmla="*/ 1562100 h 1844040"/>
                <a:gd name="connsiteX18" fmla="*/ 7696200 w 10858500"/>
                <a:gd name="connsiteY18" fmla="*/ 1844040 h 1844040"/>
                <a:gd name="connsiteX19" fmla="*/ 10858500 w 10858500"/>
                <a:gd name="connsiteY19" fmla="*/ 1844040 h 18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58500" h="1844040">
                  <a:moveTo>
                    <a:pt x="0" y="0"/>
                  </a:moveTo>
                  <a:lnTo>
                    <a:pt x="297180" y="0"/>
                  </a:lnTo>
                  <a:lnTo>
                    <a:pt x="297180" y="160020"/>
                  </a:lnTo>
                  <a:lnTo>
                    <a:pt x="982980" y="160020"/>
                  </a:lnTo>
                  <a:lnTo>
                    <a:pt x="982980" y="327660"/>
                  </a:lnTo>
                  <a:lnTo>
                    <a:pt x="1036320" y="327660"/>
                  </a:lnTo>
                  <a:lnTo>
                    <a:pt x="1036320" y="510540"/>
                  </a:lnTo>
                  <a:lnTo>
                    <a:pt x="2644140" y="510540"/>
                  </a:lnTo>
                  <a:lnTo>
                    <a:pt x="2644140" y="708660"/>
                  </a:lnTo>
                  <a:lnTo>
                    <a:pt x="2880360" y="708660"/>
                  </a:lnTo>
                  <a:lnTo>
                    <a:pt x="2880360" y="899160"/>
                  </a:lnTo>
                  <a:lnTo>
                    <a:pt x="3398520" y="899160"/>
                  </a:lnTo>
                  <a:lnTo>
                    <a:pt x="3398520" y="1112520"/>
                  </a:lnTo>
                  <a:lnTo>
                    <a:pt x="5600700" y="1112520"/>
                  </a:lnTo>
                  <a:lnTo>
                    <a:pt x="5600700" y="1325880"/>
                  </a:lnTo>
                  <a:lnTo>
                    <a:pt x="5897880" y="1325880"/>
                  </a:lnTo>
                  <a:lnTo>
                    <a:pt x="5897880" y="1562100"/>
                  </a:lnTo>
                  <a:lnTo>
                    <a:pt x="7696200" y="1562100"/>
                  </a:lnTo>
                  <a:lnTo>
                    <a:pt x="7696200" y="1844040"/>
                  </a:lnTo>
                  <a:lnTo>
                    <a:pt x="10858500" y="1844040"/>
                  </a:lnTo>
                </a:path>
              </a:pathLst>
            </a:cu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1" name="Cross 10">
              <a:extLst>
                <a:ext uri="{FF2B5EF4-FFF2-40B4-BE49-F238E27FC236}">
                  <a16:creationId xmlns:a16="http://schemas.microsoft.com/office/drawing/2014/main" id="{9B5C6750-644D-C185-27D2-06DFE64B3A79}"/>
                </a:ext>
              </a:extLst>
            </p:cNvPr>
            <p:cNvSpPr/>
            <p:nvPr/>
          </p:nvSpPr>
          <p:spPr>
            <a:xfrm>
              <a:off x="1958218" y="108490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2" name="Cross 11">
              <a:extLst>
                <a:ext uri="{FF2B5EF4-FFF2-40B4-BE49-F238E27FC236}">
                  <a16:creationId xmlns:a16="http://schemas.microsoft.com/office/drawing/2014/main" id="{9D87BF14-337C-9604-ED97-554BB494A06F}"/>
                </a:ext>
              </a:extLst>
            </p:cNvPr>
            <p:cNvSpPr/>
            <p:nvPr/>
          </p:nvSpPr>
          <p:spPr>
            <a:xfrm>
              <a:off x="1991556" y="108490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3" name="Cross 12">
              <a:extLst>
                <a:ext uri="{FF2B5EF4-FFF2-40B4-BE49-F238E27FC236}">
                  <a16:creationId xmlns:a16="http://schemas.microsoft.com/office/drawing/2014/main" id="{B15201A3-512B-3358-1567-F27B1152FADF}"/>
                </a:ext>
              </a:extLst>
            </p:cNvPr>
            <p:cNvSpPr/>
            <p:nvPr/>
          </p:nvSpPr>
          <p:spPr>
            <a:xfrm>
              <a:off x="2008320" y="108490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4" name="Cross 13">
              <a:extLst>
                <a:ext uri="{FF2B5EF4-FFF2-40B4-BE49-F238E27FC236}">
                  <a16:creationId xmlns:a16="http://schemas.microsoft.com/office/drawing/2014/main" id="{85E2FE86-49C1-026C-F530-3ABB61256457}"/>
                </a:ext>
              </a:extLst>
            </p:cNvPr>
            <p:cNvSpPr/>
            <p:nvPr/>
          </p:nvSpPr>
          <p:spPr>
            <a:xfrm>
              <a:off x="2532195" y="142780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5" name="Cross 14">
              <a:extLst>
                <a:ext uri="{FF2B5EF4-FFF2-40B4-BE49-F238E27FC236}">
                  <a16:creationId xmlns:a16="http://schemas.microsoft.com/office/drawing/2014/main" id="{AF37409F-6D3B-61D5-B841-A4EE4030530C}"/>
                </a:ext>
              </a:extLst>
            </p:cNvPr>
            <p:cNvSpPr/>
            <p:nvPr/>
          </p:nvSpPr>
          <p:spPr>
            <a:xfrm>
              <a:off x="2744126" y="142780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6" name="Cross 15">
              <a:extLst>
                <a:ext uri="{FF2B5EF4-FFF2-40B4-BE49-F238E27FC236}">
                  <a16:creationId xmlns:a16="http://schemas.microsoft.com/office/drawing/2014/main" id="{BEA5B521-1712-F129-2CDF-561D689595CA}"/>
                </a:ext>
              </a:extLst>
            </p:cNvPr>
            <p:cNvSpPr/>
            <p:nvPr/>
          </p:nvSpPr>
          <p:spPr>
            <a:xfrm>
              <a:off x="3217995" y="142780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7" name="Cross 16">
              <a:extLst>
                <a:ext uri="{FF2B5EF4-FFF2-40B4-BE49-F238E27FC236}">
                  <a16:creationId xmlns:a16="http://schemas.microsoft.com/office/drawing/2014/main" id="{DE6B7AB7-FB5B-7136-6B85-E9A320404701}"/>
                </a:ext>
              </a:extLst>
            </p:cNvPr>
            <p:cNvSpPr/>
            <p:nvPr/>
          </p:nvSpPr>
          <p:spPr>
            <a:xfrm>
              <a:off x="4561020" y="203025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8" name="Cross 17">
              <a:extLst>
                <a:ext uri="{FF2B5EF4-FFF2-40B4-BE49-F238E27FC236}">
                  <a16:creationId xmlns:a16="http://schemas.microsoft.com/office/drawing/2014/main" id="{6E27495C-9271-5B09-059C-456636D47A29}"/>
                </a:ext>
              </a:extLst>
            </p:cNvPr>
            <p:cNvSpPr/>
            <p:nvPr/>
          </p:nvSpPr>
          <p:spPr>
            <a:xfrm>
              <a:off x="5520664" y="203025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9" name="Cross 18">
              <a:extLst>
                <a:ext uri="{FF2B5EF4-FFF2-40B4-BE49-F238E27FC236}">
                  <a16:creationId xmlns:a16="http://schemas.microsoft.com/office/drawing/2014/main" id="{2A332D43-FFD3-1035-1AC2-21662107F5BA}"/>
                </a:ext>
              </a:extLst>
            </p:cNvPr>
            <p:cNvSpPr/>
            <p:nvPr/>
          </p:nvSpPr>
          <p:spPr>
            <a:xfrm>
              <a:off x="7368514" y="2482693"/>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0" name="Cross 19">
              <a:extLst>
                <a:ext uri="{FF2B5EF4-FFF2-40B4-BE49-F238E27FC236}">
                  <a16:creationId xmlns:a16="http://schemas.microsoft.com/office/drawing/2014/main" id="{3ED74327-42CA-EFEA-3DB2-EA7B265C962E}"/>
                </a:ext>
              </a:extLst>
            </p:cNvPr>
            <p:cNvSpPr/>
            <p:nvPr/>
          </p:nvSpPr>
          <p:spPr>
            <a:xfrm>
              <a:off x="8437695" y="2482693"/>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1" name="Cross 20">
              <a:extLst>
                <a:ext uri="{FF2B5EF4-FFF2-40B4-BE49-F238E27FC236}">
                  <a16:creationId xmlns:a16="http://schemas.microsoft.com/office/drawing/2014/main" id="{FDED9D6F-5124-384B-8760-F7B56949B021}"/>
                </a:ext>
              </a:extLst>
            </p:cNvPr>
            <p:cNvSpPr/>
            <p:nvPr/>
          </p:nvSpPr>
          <p:spPr>
            <a:xfrm>
              <a:off x="9887876" y="276383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2" name="Cross 21">
              <a:extLst>
                <a:ext uri="{FF2B5EF4-FFF2-40B4-BE49-F238E27FC236}">
                  <a16:creationId xmlns:a16="http://schemas.microsoft.com/office/drawing/2014/main" id="{188FE746-8CC0-D000-E49F-F7B8AEC0331E}"/>
                </a:ext>
              </a:extLst>
            </p:cNvPr>
            <p:cNvSpPr/>
            <p:nvPr/>
          </p:nvSpPr>
          <p:spPr>
            <a:xfrm>
              <a:off x="10549864" y="276383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3" name="Cross 22">
              <a:extLst>
                <a:ext uri="{FF2B5EF4-FFF2-40B4-BE49-F238E27FC236}">
                  <a16:creationId xmlns:a16="http://schemas.microsoft.com/office/drawing/2014/main" id="{082F5FE7-D058-3B7D-7182-31FDB4424D6A}"/>
                </a:ext>
              </a:extLst>
            </p:cNvPr>
            <p:cNvSpPr/>
            <p:nvPr/>
          </p:nvSpPr>
          <p:spPr>
            <a:xfrm>
              <a:off x="11251077" y="276383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4" name="Cross 23">
              <a:extLst>
                <a:ext uri="{FF2B5EF4-FFF2-40B4-BE49-F238E27FC236}">
                  <a16:creationId xmlns:a16="http://schemas.microsoft.com/office/drawing/2014/main" id="{2A6C7446-4834-DA23-71A3-1CAF7D882500}"/>
                </a:ext>
              </a:extLst>
            </p:cNvPr>
            <p:cNvSpPr/>
            <p:nvPr/>
          </p:nvSpPr>
          <p:spPr>
            <a:xfrm>
              <a:off x="12022138" y="276383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grpSp>
        <p:nvGrpSpPr>
          <p:cNvPr id="25" name="Group 24">
            <a:extLst>
              <a:ext uri="{FF2B5EF4-FFF2-40B4-BE49-F238E27FC236}">
                <a16:creationId xmlns:a16="http://schemas.microsoft.com/office/drawing/2014/main" id="{7CB014E6-CF85-69A9-0DE4-A3F8747CE8C0}"/>
              </a:ext>
            </a:extLst>
          </p:cNvPr>
          <p:cNvGrpSpPr>
            <a:grpSpLocks noChangeAspect="1"/>
          </p:cNvGrpSpPr>
          <p:nvPr/>
        </p:nvGrpSpPr>
        <p:grpSpPr>
          <a:xfrm>
            <a:off x="1717899" y="1700434"/>
            <a:ext cx="9408000" cy="2332737"/>
            <a:chOff x="1225550" y="977900"/>
            <a:chExt cx="10852150" cy="2690812"/>
          </a:xfrm>
        </p:grpSpPr>
        <p:sp>
          <p:nvSpPr>
            <p:cNvPr id="26" name="Cross 25">
              <a:extLst>
                <a:ext uri="{FF2B5EF4-FFF2-40B4-BE49-F238E27FC236}">
                  <a16:creationId xmlns:a16="http://schemas.microsoft.com/office/drawing/2014/main" id="{4C8FECD5-6B73-915A-A11B-CDC3862D259E}"/>
                </a:ext>
              </a:extLst>
            </p:cNvPr>
            <p:cNvSpPr/>
            <p:nvPr/>
          </p:nvSpPr>
          <p:spPr>
            <a:xfrm>
              <a:off x="1738673" y="166522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 name="Cross 26">
              <a:extLst>
                <a:ext uri="{FF2B5EF4-FFF2-40B4-BE49-F238E27FC236}">
                  <a16:creationId xmlns:a16="http://schemas.microsoft.com/office/drawing/2014/main" id="{860DA870-F304-D4DB-B0C4-7050107C6E26}"/>
                </a:ext>
              </a:extLst>
            </p:cNvPr>
            <p:cNvSpPr/>
            <p:nvPr/>
          </p:nvSpPr>
          <p:spPr>
            <a:xfrm>
              <a:off x="1468949" y="120796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 name="Freeform: Shape 27">
              <a:extLst>
                <a:ext uri="{FF2B5EF4-FFF2-40B4-BE49-F238E27FC236}">
                  <a16:creationId xmlns:a16="http://schemas.microsoft.com/office/drawing/2014/main" id="{025E6F92-3B2D-9770-946B-B4D92AEBCACE}"/>
                </a:ext>
              </a:extLst>
            </p:cNvPr>
            <p:cNvSpPr/>
            <p:nvPr/>
          </p:nvSpPr>
          <p:spPr>
            <a:xfrm>
              <a:off x="1225550" y="977900"/>
              <a:ext cx="10852150" cy="2635250"/>
            </a:xfrm>
            <a:custGeom>
              <a:avLst/>
              <a:gdLst>
                <a:gd name="connsiteX0" fmla="*/ 0 w 10852150"/>
                <a:gd name="connsiteY0" fmla="*/ 0 h 2635250"/>
                <a:gd name="connsiteX1" fmla="*/ 247650 w 10852150"/>
                <a:gd name="connsiteY1" fmla="*/ 0 h 2635250"/>
                <a:gd name="connsiteX2" fmla="*/ 247650 w 10852150"/>
                <a:gd name="connsiteY2" fmla="*/ 177800 h 2635250"/>
                <a:gd name="connsiteX3" fmla="*/ 298450 w 10852150"/>
                <a:gd name="connsiteY3" fmla="*/ 177800 h 2635250"/>
                <a:gd name="connsiteX4" fmla="*/ 298450 w 10852150"/>
                <a:gd name="connsiteY4" fmla="*/ 444500 h 2635250"/>
                <a:gd name="connsiteX5" fmla="*/ 412750 w 10852150"/>
                <a:gd name="connsiteY5" fmla="*/ 444500 h 2635250"/>
                <a:gd name="connsiteX6" fmla="*/ 412750 w 10852150"/>
                <a:gd name="connsiteY6" fmla="*/ 584200 h 2635250"/>
                <a:gd name="connsiteX7" fmla="*/ 450850 w 10852150"/>
                <a:gd name="connsiteY7" fmla="*/ 584200 h 2635250"/>
                <a:gd name="connsiteX8" fmla="*/ 450850 w 10852150"/>
                <a:gd name="connsiteY8" fmla="*/ 742950 h 2635250"/>
                <a:gd name="connsiteX9" fmla="*/ 1168400 w 10852150"/>
                <a:gd name="connsiteY9" fmla="*/ 742950 h 2635250"/>
                <a:gd name="connsiteX10" fmla="*/ 1168400 w 10852150"/>
                <a:gd name="connsiteY10" fmla="*/ 908050 h 2635250"/>
                <a:gd name="connsiteX11" fmla="*/ 2159000 w 10852150"/>
                <a:gd name="connsiteY11" fmla="*/ 908050 h 2635250"/>
                <a:gd name="connsiteX12" fmla="*/ 2159000 w 10852150"/>
                <a:gd name="connsiteY12" fmla="*/ 1066800 h 2635250"/>
                <a:gd name="connsiteX13" fmla="*/ 2692400 w 10852150"/>
                <a:gd name="connsiteY13" fmla="*/ 1066800 h 2635250"/>
                <a:gd name="connsiteX14" fmla="*/ 2692400 w 10852150"/>
                <a:gd name="connsiteY14" fmla="*/ 1225550 h 2635250"/>
                <a:gd name="connsiteX15" fmla="*/ 2940050 w 10852150"/>
                <a:gd name="connsiteY15" fmla="*/ 1225550 h 2635250"/>
                <a:gd name="connsiteX16" fmla="*/ 2940050 w 10852150"/>
                <a:gd name="connsiteY16" fmla="*/ 1390650 h 2635250"/>
                <a:gd name="connsiteX17" fmla="*/ 3155950 w 10852150"/>
                <a:gd name="connsiteY17" fmla="*/ 1390650 h 2635250"/>
                <a:gd name="connsiteX18" fmla="*/ 3155950 w 10852150"/>
                <a:gd name="connsiteY18" fmla="*/ 1555750 h 2635250"/>
                <a:gd name="connsiteX19" fmla="*/ 4159250 w 10852150"/>
                <a:gd name="connsiteY19" fmla="*/ 1555750 h 2635250"/>
                <a:gd name="connsiteX20" fmla="*/ 4159250 w 10852150"/>
                <a:gd name="connsiteY20" fmla="*/ 1720850 h 2635250"/>
                <a:gd name="connsiteX21" fmla="*/ 5073650 w 10852150"/>
                <a:gd name="connsiteY21" fmla="*/ 1720850 h 2635250"/>
                <a:gd name="connsiteX22" fmla="*/ 5073650 w 10852150"/>
                <a:gd name="connsiteY22" fmla="*/ 1885950 h 2635250"/>
                <a:gd name="connsiteX23" fmla="*/ 5219700 w 10852150"/>
                <a:gd name="connsiteY23" fmla="*/ 1885950 h 2635250"/>
                <a:gd name="connsiteX24" fmla="*/ 5219700 w 10852150"/>
                <a:gd name="connsiteY24" fmla="*/ 2063750 h 2635250"/>
                <a:gd name="connsiteX25" fmla="*/ 5429250 w 10852150"/>
                <a:gd name="connsiteY25" fmla="*/ 2063750 h 2635250"/>
                <a:gd name="connsiteX26" fmla="*/ 5429250 w 10852150"/>
                <a:gd name="connsiteY26" fmla="*/ 2241550 h 2635250"/>
                <a:gd name="connsiteX27" fmla="*/ 5600700 w 10852150"/>
                <a:gd name="connsiteY27" fmla="*/ 2241550 h 2635250"/>
                <a:gd name="connsiteX28" fmla="*/ 5600700 w 10852150"/>
                <a:gd name="connsiteY28" fmla="*/ 2419350 h 2635250"/>
                <a:gd name="connsiteX29" fmla="*/ 7232650 w 10852150"/>
                <a:gd name="connsiteY29" fmla="*/ 2419350 h 2635250"/>
                <a:gd name="connsiteX30" fmla="*/ 7232650 w 10852150"/>
                <a:gd name="connsiteY30" fmla="*/ 2635250 h 2635250"/>
                <a:gd name="connsiteX31" fmla="*/ 10852150 w 10852150"/>
                <a:gd name="connsiteY31" fmla="*/ 2635250 h 263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52150" h="2635250">
                  <a:moveTo>
                    <a:pt x="0" y="0"/>
                  </a:moveTo>
                  <a:lnTo>
                    <a:pt x="247650" y="0"/>
                  </a:lnTo>
                  <a:lnTo>
                    <a:pt x="247650" y="177800"/>
                  </a:lnTo>
                  <a:lnTo>
                    <a:pt x="298450" y="177800"/>
                  </a:lnTo>
                  <a:lnTo>
                    <a:pt x="298450" y="444500"/>
                  </a:lnTo>
                  <a:lnTo>
                    <a:pt x="412750" y="444500"/>
                  </a:lnTo>
                  <a:lnTo>
                    <a:pt x="412750" y="584200"/>
                  </a:lnTo>
                  <a:lnTo>
                    <a:pt x="450850" y="584200"/>
                  </a:lnTo>
                  <a:lnTo>
                    <a:pt x="450850" y="742950"/>
                  </a:lnTo>
                  <a:lnTo>
                    <a:pt x="1168400" y="742950"/>
                  </a:lnTo>
                  <a:lnTo>
                    <a:pt x="1168400" y="908050"/>
                  </a:lnTo>
                  <a:lnTo>
                    <a:pt x="2159000" y="908050"/>
                  </a:lnTo>
                  <a:lnTo>
                    <a:pt x="2159000" y="1066800"/>
                  </a:lnTo>
                  <a:lnTo>
                    <a:pt x="2692400" y="1066800"/>
                  </a:lnTo>
                  <a:lnTo>
                    <a:pt x="2692400" y="1225550"/>
                  </a:lnTo>
                  <a:lnTo>
                    <a:pt x="2940050" y="1225550"/>
                  </a:lnTo>
                  <a:lnTo>
                    <a:pt x="2940050" y="1390650"/>
                  </a:lnTo>
                  <a:lnTo>
                    <a:pt x="3155950" y="1390650"/>
                  </a:lnTo>
                  <a:lnTo>
                    <a:pt x="3155950" y="1555750"/>
                  </a:lnTo>
                  <a:lnTo>
                    <a:pt x="4159250" y="1555750"/>
                  </a:lnTo>
                  <a:lnTo>
                    <a:pt x="4159250" y="1720850"/>
                  </a:lnTo>
                  <a:lnTo>
                    <a:pt x="5073650" y="1720850"/>
                  </a:lnTo>
                  <a:lnTo>
                    <a:pt x="5073650" y="1885950"/>
                  </a:lnTo>
                  <a:lnTo>
                    <a:pt x="5219700" y="1885950"/>
                  </a:lnTo>
                  <a:lnTo>
                    <a:pt x="5219700" y="2063750"/>
                  </a:lnTo>
                  <a:lnTo>
                    <a:pt x="5429250" y="2063750"/>
                  </a:lnTo>
                  <a:lnTo>
                    <a:pt x="5429250" y="2241550"/>
                  </a:lnTo>
                  <a:lnTo>
                    <a:pt x="5600700" y="2241550"/>
                  </a:lnTo>
                  <a:lnTo>
                    <a:pt x="5600700" y="2419350"/>
                  </a:lnTo>
                  <a:lnTo>
                    <a:pt x="7232650" y="2419350"/>
                  </a:lnTo>
                  <a:lnTo>
                    <a:pt x="7232650" y="2635250"/>
                  </a:lnTo>
                  <a:lnTo>
                    <a:pt x="10852150" y="263525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 name="Cross 28">
              <a:extLst>
                <a:ext uri="{FF2B5EF4-FFF2-40B4-BE49-F238E27FC236}">
                  <a16:creationId xmlns:a16="http://schemas.microsoft.com/office/drawing/2014/main" id="{8B9B0962-B9D0-5B9D-3DCD-ADF677F825EF}"/>
                </a:ext>
              </a:extLst>
            </p:cNvPr>
            <p:cNvSpPr/>
            <p:nvPr/>
          </p:nvSpPr>
          <p:spPr>
            <a:xfrm>
              <a:off x="2263588" y="166522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 name="Cross 29">
              <a:extLst>
                <a:ext uri="{FF2B5EF4-FFF2-40B4-BE49-F238E27FC236}">
                  <a16:creationId xmlns:a16="http://schemas.microsoft.com/office/drawing/2014/main" id="{5CEF194B-14D2-6F29-A9FA-DBADB8E51A0C}"/>
                </a:ext>
              </a:extLst>
            </p:cNvPr>
            <p:cNvSpPr/>
            <p:nvPr/>
          </p:nvSpPr>
          <p:spPr>
            <a:xfrm>
              <a:off x="6107718" y="264812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 name="Cross 30">
              <a:extLst>
                <a:ext uri="{FF2B5EF4-FFF2-40B4-BE49-F238E27FC236}">
                  <a16:creationId xmlns:a16="http://schemas.microsoft.com/office/drawing/2014/main" id="{4BE7B854-2DEE-9985-47BB-9A29F526C6C9}"/>
                </a:ext>
              </a:extLst>
            </p:cNvPr>
            <p:cNvSpPr/>
            <p:nvPr/>
          </p:nvSpPr>
          <p:spPr>
            <a:xfrm>
              <a:off x="6646863" y="3164363"/>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2" name="Cross 31">
              <a:extLst>
                <a:ext uri="{FF2B5EF4-FFF2-40B4-BE49-F238E27FC236}">
                  <a16:creationId xmlns:a16="http://schemas.microsoft.com/office/drawing/2014/main" id="{F3AEC8B7-58E4-652D-88BD-3B12A788C6BC}"/>
                </a:ext>
              </a:extLst>
            </p:cNvPr>
            <p:cNvSpPr/>
            <p:nvPr/>
          </p:nvSpPr>
          <p:spPr>
            <a:xfrm>
              <a:off x="8042275" y="3338196"/>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 name="Cross 32">
              <a:extLst>
                <a:ext uri="{FF2B5EF4-FFF2-40B4-BE49-F238E27FC236}">
                  <a16:creationId xmlns:a16="http://schemas.microsoft.com/office/drawing/2014/main" id="{3BE97C52-B3D5-1D33-BE43-DCC3260FDE82}"/>
                </a:ext>
              </a:extLst>
            </p:cNvPr>
            <p:cNvSpPr/>
            <p:nvPr/>
          </p:nvSpPr>
          <p:spPr>
            <a:xfrm>
              <a:off x="9316244" y="355758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 name="Cross 33">
              <a:extLst>
                <a:ext uri="{FF2B5EF4-FFF2-40B4-BE49-F238E27FC236}">
                  <a16:creationId xmlns:a16="http://schemas.microsoft.com/office/drawing/2014/main" id="{6FE06F30-4928-8BAC-8C2C-56B655E35374}"/>
                </a:ext>
              </a:extLst>
            </p:cNvPr>
            <p:cNvSpPr/>
            <p:nvPr/>
          </p:nvSpPr>
          <p:spPr>
            <a:xfrm>
              <a:off x="9571038" y="355758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 name="Cross 34">
              <a:extLst>
                <a:ext uri="{FF2B5EF4-FFF2-40B4-BE49-F238E27FC236}">
                  <a16:creationId xmlns:a16="http://schemas.microsoft.com/office/drawing/2014/main" id="{0C7386AA-030A-3539-C4A1-F7BF9A827B06}"/>
                </a:ext>
              </a:extLst>
            </p:cNvPr>
            <p:cNvSpPr/>
            <p:nvPr/>
          </p:nvSpPr>
          <p:spPr>
            <a:xfrm>
              <a:off x="10206832" y="355758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6" name="Cross 35">
              <a:extLst>
                <a:ext uri="{FF2B5EF4-FFF2-40B4-BE49-F238E27FC236}">
                  <a16:creationId xmlns:a16="http://schemas.microsoft.com/office/drawing/2014/main" id="{B61FA45C-8BD6-B3E7-5B83-3549B140E608}"/>
                </a:ext>
              </a:extLst>
            </p:cNvPr>
            <p:cNvSpPr/>
            <p:nvPr/>
          </p:nvSpPr>
          <p:spPr>
            <a:xfrm>
              <a:off x="10351708" y="355758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7" name="Cross 36">
              <a:extLst>
                <a:ext uri="{FF2B5EF4-FFF2-40B4-BE49-F238E27FC236}">
                  <a16:creationId xmlns:a16="http://schemas.microsoft.com/office/drawing/2014/main" id="{539F497A-83F0-D645-FB83-D81CD9A5CCD9}"/>
                </a:ext>
              </a:extLst>
            </p:cNvPr>
            <p:cNvSpPr/>
            <p:nvPr/>
          </p:nvSpPr>
          <p:spPr>
            <a:xfrm>
              <a:off x="11487944" y="355758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8" name="Cross 37">
              <a:extLst>
                <a:ext uri="{FF2B5EF4-FFF2-40B4-BE49-F238E27FC236}">
                  <a16:creationId xmlns:a16="http://schemas.microsoft.com/office/drawing/2014/main" id="{758A80E4-B668-D695-BCAE-EA414391E519}"/>
                </a:ext>
              </a:extLst>
            </p:cNvPr>
            <p:cNvSpPr/>
            <p:nvPr/>
          </p:nvSpPr>
          <p:spPr>
            <a:xfrm>
              <a:off x="11678858" y="355758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spTree>
    <p:extLst>
      <p:ext uri="{BB962C8B-B14F-4D97-AF65-F5344CB8AC3E}">
        <p14:creationId xmlns:p14="http://schemas.microsoft.com/office/powerpoint/2010/main" val="4264733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F0FD8-78AB-3928-78DC-B2FDE8D0E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79214-8652-6FDA-DB4B-1D28F8545518}"/>
              </a:ext>
            </a:extLst>
          </p:cNvPr>
          <p:cNvSpPr>
            <a:spLocks noGrp="1"/>
          </p:cNvSpPr>
          <p:nvPr>
            <p:ph type="title"/>
          </p:nvPr>
        </p:nvSpPr>
        <p:spPr>
          <a:xfrm>
            <a:off x="1" y="228738"/>
            <a:ext cx="12191999" cy="996733"/>
          </a:xfrm>
        </p:spPr>
        <p:txBody>
          <a:bodyPr lIns="0" rIns="0"/>
          <a:lstStyle/>
          <a:p>
            <a:pPr algn="ctr"/>
            <a:r>
              <a:rPr lang="en-US" sz="3200" b="1" spc="-107" dirty="0"/>
              <a:t>PFS in </a:t>
            </a:r>
            <a:r>
              <a:rPr lang="en-US" sz="3200" b="1" u="sng" spc="-107" dirty="0"/>
              <a:t>African American Duffy null</a:t>
            </a:r>
            <a:r>
              <a:rPr lang="en-US" sz="3200" b="1" spc="-107" dirty="0"/>
              <a:t> Patients Longer with RVd-alone, </a:t>
            </a:r>
            <a:r>
              <a:rPr lang="en-US" sz="3200" b="1" dirty="0"/>
              <a:t>Opposite of ITT, in Favor of Deferred ASCT</a:t>
            </a:r>
            <a:endParaRPr lang="en-GB" sz="3200" b="1" dirty="0"/>
          </a:p>
        </p:txBody>
      </p:sp>
      <p:grpSp>
        <p:nvGrpSpPr>
          <p:cNvPr id="194" name="Group 193">
            <a:extLst>
              <a:ext uri="{FF2B5EF4-FFF2-40B4-BE49-F238E27FC236}">
                <a16:creationId xmlns:a16="http://schemas.microsoft.com/office/drawing/2014/main" id="{7ADF9093-743D-E525-6274-C96B2685F88C}"/>
              </a:ext>
            </a:extLst>
          </p:cNvPr>
          <p:cNvGrpSpPr/>
          <p:nvPr/>
        </p:nvGrpSpPr>
        <p:grpSpPr>
          <a:xfrm>
            <a:off x="1295401" y="1546232"/>
            <a:ext cx="9787080" cy="4214672"/>
            <a:chOff x="736879" y="812800"/>
            <a:chExt cx="11350346" cy="4887868"/>
          </a:xfrm>
        </p:grpSpPr>
        <p:grpSp>
          <p:nvGrpSpPr>
            <p:cNvPr id="195" name="Group 194">
              <a:extLst>
                <a:ext uri="{FF2B5EF4-FFF2-40B4-BE49-F238E27FC236}">
                  <a16:creationId xmlns:a16="http://schemas.microsoft.com/office/drawing/2014/main" id="{B22490A5-7611-460C-F1EF-1626213FBD05}"/>
                </a:ext>
              </a:extLst>
            </p:cNvPr>
            <p:cNvGrpSpPr/>
            <p:nvPr/>
          </p:nvGrpSpPr>
          <p:grpSpPr>
            <a:xfrm>
              <a:off x="1167209" y="812800"/>
              <a:ext cx="10920016" cy="4542064"/>
              <a:chOff x="1195784" y="812800"/>
              <a:chExt cx="10920016" cy="4542064"/>
            </a:xfrm>
          </p:grpSpPr>
          <p:cxnSp>
            <p:nvCxnSpPr>
              <p:cNvPr id="210" name="Straight Connector 209">
                <a:extLst>
                  <a:ext uri="{FF2B5EF4-FFF2-40B4-BE49-F238E27FC236}">
                    <a16:creationId xmlns:a16="http://schemas.microsoft.com/office/drawing/2014/main" id="{3D470E2A-B46E-ECFF-3591-0EECB8D447A2}"/>
                  </a:ext>
                </a:extLst>
              </p:cNvPr>
              <p:cNvCxnSpPr>
                <a:cxnSpLocks/>
              </p:cNvCxnSpPr>
              <p:nvPr/>
            </p:nvCxnSpPr>
            <p:spPr>
              <a:xfrm>
                <a:off x="1254579" y="812800"/>
                <a:ext cx="0" cy="448491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F39942A7-FB7B-0B6E-E395-EE6477FF2E63}"/>
                  </a:ext>
                </a:extLst>
              </p:cNvPr>
              <p:cNvCxnSpPr>
                <a:cxnSpLocks/>
              </p:cNvCxnSpPr>
              <p:nvPr/>
            </p:nvCxnSpPr>
            <p:spPr>
              <a:xfrm flipH="1">
                <a:off x="1195784" y="98266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D8B5B462-A2CA-1BD0-AA39-1255E1975CBE}"/>
                  </a:ext>
                </a:extLst>
              </p:cNvPr>
              <p:cNvCxnSpPr>
                <a:cxnSpLocks/>
              </p:cNvCxnSpPr>
              <p:nvPr/>
            </p:nvCxnSpPr>
            <p:spPr>
              <a:xfrm flipH="1">
                <a:off x="1195784" y="1845514"/>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9A171AF2-D60D-7AB6-D1B6-DC6B1F49EAC5}"/>
                  </a:ext>
                </a:extLst>
              </p:cNvPr>
              <p:cNvCxnSpPr>
                <a:cxnSpLocks/>
              </p:cNvCxnSpPr>
              <p:nvPr/>
            </p:nvCxnSpPr>
            <p:spPr>
              <a:xfrm flipH="1">
                <a:off x="1195784" y="2708366"/>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E4DD36BB-EA0B-C165-C7E3-971BD7570994}"/>
                  </a:ext>
                </a:extLst>
              </p:cNvPr>
              <p:cNvCxnSpPr>
                <a:cxnSpLocks/>
              </p:cNvCxnSpPr>
              <p:nvPr/>
            </p:nvCxnSpPr>
            <p:spPr>
              <a:xfrm flipH="1">
                <a:off x="1195784" y="3571218"/>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ED93E845-5B19-74FE-D36F-3658D6179824}"/>
                  </a:ext>
                </a:extLst>
              </p:cNvPr>
              <p:cNvCxnSpPr>
                <a:cxnSpLocks/>
              </p:cNvCxnSpPr>
              <p:nvPr/>
            </p:nvCxnSpPr>
            <p:spPr>
              <a:xfrm flipH="1">
                <a:off x="1195784" y="4434070"/>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E20CBB3E-93B6-1ADC-D557-92EB0D311936}"/>
                  </a:ext>
                </a:extLst>
              </p:cNvPr>
              <p:cNvCxnSpPr>
                <a:cxnSpLocks/>
              </p:cNvCxnSpPr>
              <p:nvPr/>
            </p:nvCxnSpPr>
            <p:spPr>
              <a:xfrm flipH="1">
                <a:off x="1195784" y="5296920"/>
                <a:ext cx="10920016"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75B80FAA-7460-4484-B16A-8109F1AE181D}"/>
                  </a:ext>
                </a:extLst>
              </p:cNvPr>
              <p:cNvCxnSpPr>
                <a:cxnSpLocks/>
              </p:cNvCxnSpPr>
              <p:nvPr/>
            </p:nvCxnSpPr>
            <p:spPr>
              <a:xfrm rot="5400000" flipH="1">
                <a:off x="122713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FFAE73E5-B0B4-2B9F-C6C3-6BA7248A75C0}"/>
                  </a:ext>
                </a:extLst>
              </p:cNvPr>
              <p:cNvCxnSpPr>
                <a:cxnSpLocks/>
              </p:cNvCxnSpPr>
              <p:nvPr/>
            </p:nvCxnSpPr>
            <p:spPr>
              <a:xfrm rot="5400000" flipH="1">
                <a:off x="2704533"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4037629E-7512-409A-1C68-6AF11156E4D8}"/>
                  </a:ext>
                </a:extLst>
              </p:cNvPr>
              <p:cNvCxnSpPr>
                <a:cxnSpLocks/>
              </p:cNvCxnSpPr>
              <p:nvPr/>
            </p:nvCxnSpPr>
            <p:spPr>
              <a:xfrm rot="5400000" flipH="1">
                <a:off x="4181929"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04F7CDA3-898F-C94B-BA1D-036B8E0BDBA8}"/>
                  </a:ext>
                </a:extLst>
              </p:cNvPr>
              <p:cNvCxnSpPr>
                <a:cxnSpLocks/>
              </p:cNvCxnSpPr>
              <p:nvPr/>
            </p:nvCxnSpPr>
            <p:spPr>
              <a:xfrm rot="5400000" flipH="1">
                <a:off x="5659325"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1C3C16BD-CF46-85C6-A3B6-E691038AF773}"/>
                  </a:ext>
                </a:extLst>
              </p:cNvPr>
              <p:cNvCxnSpPr>
                <a:cxnSpLocks/>
              </p:cNvCxnSpPr>
              <p:nvPr/>
            </p:nvCxnSpPr>
            <p:spPr>
              <a:xfrm rot="5400000" flipH="1">
                <a:off x="7136721"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215C0122-FE3A-7FA4-D69C-F4A840C2E4CF}"/>
                  </a:ext>
                </a:extLst>
              </p:cNvPr>
              <p:cNvCxnSpPr>
                <a:cxnSpLocks/>
              </p:cNvCxnSpPr>
              <p:nvPr/>
            </p:nvCxnSpPr>
            <p:spPr>
              <a:xfrm rot="5400000" flipH="1">
                <a:off x="861411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12505947-4020-52AE-F9D4-05CE4FDE7E50}"/>
                  </a:ext>
                </a:extLst>
              </p:cNvPr>
              <p:cNvCxnSpPr>
                <a:cxnSpLocks/>
              </p:cNvCxnSpPr>
              <p:nvPr/>
            </p:nvCxnSpPr>
            <p:spPr>
              <a:xfrm rot="5400000" flipH="1">
                <a:off x="10091513"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FDCD4590-8386-2813-BA8B-93AE4E364456}"/>
                  </a:ext>
                </a:extLst>
              </p:cNvPr>
              <p:cNvCxnSpPr>
                <a:cxnSpLocks/>
              </p:cNvCxnSpPr>
              <p:nvPr/>
            </p:nvCxnSpPr>
            <p:spPr>
              <a:xfrm rot="5400000" flipH="1">
                <a:off x="11568907" y="5325892"/>
                <a:ext cx="57944"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6" name="TextBox 195">
              <a:extLst>
                <a:ext uri="{FF2B5EF4-FFF2-40B4-BE49-F238E27FC236}">
                  <a16:creationId xmlns:a16="http://schemas.microsoft.com/office/drawing/2014/main" id="{DE74FB9F-9E21-2FBE-0F47-8CD0A6964C92}"/>
                </a:ext>
              </a:extLst>
            </p:cNvPr>
            <p:cNvSpPr txBox="1"/>
            <p:nvPr/>
          </p:nvSpPr>
          <p:spPr>
            <a:xfrm>
              <a:off x="803157" y="839636"/>
              <a:ext cx="342606"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1.0</a:t>
              </a:r>
            </a:p>
          </p:txBody>
        </p:sp>
        <p:sp>
          <p:nvSpPr>
            <p:cNvPr id="197" name="TextBox 196">
              <a:extLst>
                <a:ext uri="{FF2B5EF4-FFF2-40B4-BE49-F238E27FC236}">
                  <a16:creationId xmlns:a16="http://schemas.microsoft.com/office/drawing/2014/main" id="{283542D1-4709-0373-1572-8DA3EBE85493}"/>
                </a:ext>
              </a:extLst>
            </p:cNvPr>
            <p:cNvSpPr txBox="1"/>
            <p:nvPr/>
          </p:nvSpPr>
          <p:spPr>
            <a:xfrm>
              <a:off x="806840" y="1698125"/>
              <a:ext cx="338922"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0.8</a:t>
              </a:r>
            </a:p>
          </p:txBody>
        </p:sp>
        <p:sp>
          <p:nvSpPr>
            <p:cNvPr id="198" name="TextBox 197">
              <a:extLst>
                <a:ext uri="{FF2B5EF4-FFF2-40B4-BE49-F238E27FC236}">
                  <a16:creationId xmlns:a16="http://schemas.microsoft.com/office/drawing/2014/main" id="{7909CD15-4D9D-A122-D5D6-4F16ED894F79}"/>
                </a:ext>
              </a:extLst>
            </p:cNvPr>
            <p:cNvSpPr txBox="1"/>
            <p:nvPr/>
          </p:nvSpPr>
          <p:spPr>
            <a:xfrm>
              <a:off x="814203" y="2563979"/>
              <a:ext cx="331558"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0.6</a:t>
              </a:r>
            </a:p>
          </p:txBody>
        </p:sp>
        <p:sp>
          <p:nvSpPr>
            <p:cNvPr id="199" name="TextBox 198">
              <a:extLst>
                <a:ext uri="{FF2B5EF4-FFF2-40B4-BE49-F238E27FC236}">
                  <a16:creationId xmlns:a16="http://schemas.microsoft.com/office/drawing/2014/main" id="{612CDD86-E63C-5226-D512-1A6A94C27203}"/>
                </a:ext>
              </a:extLst>
            </p:cNvPr>
            <p:cNvSpPr txBox="1"/>
            <p:nvPr/>
          </p:nvSpPr>
          <p:spPr>
            <a:xfrm>
              <a:off x="810521" y="3426149"/>
              <a:ext cx="335240"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0.4</a:t>
              </a:r>
            </a:p>
          </p:txBody>
        </p:sp>
        <p:sp>
          <p:nvSpPr>
            <p:cNvPr id="200" name="TextBox 199">
              <a:extLst>
                <a:ext uri="{FF2B5EF4-FFF2-40B4-BE49-F238E27FC236}">
                  <a16:creationId xmlns:a16="http://schemas.microsoft.com/office/drawing/2014/main" id="{6E75007C-9CE2-78D3-070E-02E6F6A573A1}"/>
                </a:ext>
              </a:extLst>
            </p:cNvPr>
            <p:cNvSpPr txBox="1"/>
            <p:nvPr/>
          </p:nvSpPr>
          <p:spPr>
            <a:xfrm>
              <a:off x="773700" y="4288321"/>
              <a:ext cx="372061"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0.2</a:t>
              </a:r>
            </a:p>
          </p:txBody>
        </p:sp>
        <p:sp>
          <p:nvSpPr>
            <p:cNvPr id="201" name="TextBox 200">
              <a:extLst>
                <a:ext uri="{FF2B5EF4-FFF2-40B4-BE49-F238E27FC236}">
                  <a16:creationId xmlns:a16="http://schemas.microsoft.com/office/drawing/2014/main" id="{00379B69-6290-2C5C-1959-BECE0EDF1EBD}"/>
                </a:ext>
              </a:extLst>
            </p:cNvPr>
            <p:cNvSpPr txBox="1"/>
            <p:nvPr/>
          </p:nvSpPr>
          <p:spPr>
            <a:xfrm>
              <a:off x="736879" y="5154174"/>
              <a:ext cx="408883" cy="285549"/>
            </a:xfrm>
            <a:prstGeom prst="rect">
              <a:avLst/>
            </a:prstGeom>
            <a:noFill/>
          </p:spPr>
          <p:txBody>
            <a:bodyPr wrap="square" lIns="0" tIns="0" rIns="0" bIns="0" rtlCol="0">
              <a:spAutoFit/>
            </a:bodyPr>
            <a:lstStyle/>
            <a:p>
              <a:pPr algn="r" defTabSz="609585"/>
              <a:r>
                <a:rPr lang="en-GB" sz="1600" dirty="0">
                  <a:solidFill>
                    <a:prstClr val="black"/>
                  </a:solidFill>
                  <a:latin typeface="Arial" panose="020B0604020202020204" pitchFamily="34" charset="0"/>
                  <a:ea typeface="Geneva" charset="0"/>
                  <a:cs typeface="Arial" panose="020B0604020202020204" pitchFamily="34" charset="0"/>
                </a:rPr>
                <a:t>0.0</a:t>
              </a:r>
            </a:p>
          </p:txBody>
        </p:sp>
        <p:sp>
          <p:nvSpPr>
            <p:cNvPr id="202" name="TextBox 201">
              <a:extLst>
                <a:ext uri="{FF2B5EF4-FFF2-40B4-BE49-F238E27FC236}">
                  <a16:creationId xmlns:a16="http://schemas.microsoft.com/office/drawing/2014/main" id="{C70D3487-F861-A89F-CB83-19B594630A9F}"/>
                </a:ext>
              </a:extLst>
            </p:cNvPr>
            <p:cNvSpPr txBox="1"/>
            <p:nvPr/>
          </p:nvSpPr>
          <p:spPr>
            <a:xfrm>
              <a:off x="1060905" y="5415118"/>
              <a:ext cx="338756"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0</a:t>
              </a:r>
            </a:p>
          </p:txBody>
        </p:sp>
        <p:sp>
          <p:nvSpPr>
            <p:cNvPr id="203" name="TextBox 202">
              <a:extLst>
                <a:ext uri="{FF2B5EF4-FFF2-40B4-BE49-F238E27FC236}">
                  <a16:creationId xmlns:a16="http://schemas.microsoft.com/office/drawing/2014/main" id="{DEC96E8A-17C4-826E-CEFC-9344D6D483F8}"/>
                </a:ext>
              </a:extLst>
            </p:cNvPr>
            <p:cNvSpPr txBox="1"/>
            <p:nvPr/>
          </p:nvSpPr>
          <p:spPr>
            <a:xfrm>
              <a:off x="2545433" y="5415118"/>
              <a:ext cx="327083"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12</a:t>
              </a:r>
            </a:p>
          </p:txBody>
        </p:sp>
        <p:sp>
          <p:nvSpPr>
            <p:cNvPr id="204" name="TextBox 203">
              <a:extLst>
                <a:ext uri="{FF2B5EF4-FFF2-40B4-BE49-F238E27FC236}">
                  <a16:creationId xmlns:a16="http://schemas.microsoft.com/office/drawing/2014/main" id="{D008AC75-D1E8-8F34-D4FA-14B36F5BA0D9}"/>
                </a:ext>
              </a:extLst>
            </p:cNvPr>
            <p:cNvSpPr txBox="1"/>
            <p:nvPr/>
          </p:nvSpPr>
          <p:spPr>
            <a:xfrm>
              <a:off x="3984523" y="5415119"/>
              <a:ext cx="403468"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24</a:t>
              </a:r>
            </a:p>
          </p:txBody>
        </p:sp>
        <p:sp>
          <p:nvSpPr>
            <p:cNvPr id="205" name="TextBox 204">
              <a:extLst>
                <a:ext uri="{FF2B5EF4-FFF2-40B4-BE49-F238E27FC236}">
                  <a16:creationId xmlns:a16="http://schemas.microsoft.com/office/drawing/2014/main" id="{A3178DAA-1F77-10DE-551E-7B40488287DB}"/>
                </a:ext>
              </a:extLst>
            </p:cNvPr>
            <p:cNvSpPr txBox="1"/>
            <p:nvPr/>
          </p:nvSpPr>
          <p:spPr>
            <a:xfrm>
              <a:off x="5475787" y="5415119"/>
              <a:ext cx="375504"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36</a:t>
              </a:r>
            </a:p>
          </p:txBody>
        </p:sp>
        <p:sp>
          <p:nvSpPr>
            <p:cNvPr id="206" name="TextBox 205">
              <a:extLst>
                <a:ext uri="{FF2B5EF4-FFF2-40B4-BE49-F238E27FC236}">
                  <a16:creationId xmlns:a16="http://schemas.microsoft.com/office/drawing/2014/main" id="{03C7138C-C0EA-5E46-85BC-1BBDB8430460}"/>
                </a:ext>
              </a:extLst>
            </p:cNvPr>
            <p:cNvSpPr txBox="1"/>
            <p:nvPr/>
          </p:nvSpPr>
          <p:spPr>
            <a:xfrm>
              <a:off x="6948641" y="5415119"/>
              <a:ext cx="384362"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48</a:t>
              </a:r>
            </a:p>
          </p:txBody>
        </p:sp>
        <p:sp>
          <p:nvSpPr>
            <p:cNvPr id="207" name="TextBox 206">
              <a:extLst>
                <a:ext uri="{FF2B5EF4-FFF2-40B4-BE49-F238E27FC236}">
                  <a16:creationId xmlns:a16="http://schemas.microsoft.com/office/drawing/2014/main" id="{C2A71B6A-13D2-E228-CE02-C16630DF341A}"/>
                </a:ext>
              </a:extLst>
            </p:cNvPr>
            <p:cNvSpPr txBox="1"/>
            <p:nvPr/>
          </p:nvSpPr>
          <p:spPr>
            <a:xfrm>
              <a:off x="8380991" y="5415119"/>
              <a:ext cx="474223"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60</a:t>
              </a:r>
            </a:p>
          </p:txBody>
        </p:sp>
        <p:sp>
          <p:nvSpPr>
            <p:cNvPr id="208" name="TextBox 207">
              <a:extLst>
                <a:ext uri="{FF2B5EF4-FFF2-40B4-BE49-F238E27FC236}">
                  <a16:creationId xmlns:a16="http://schemas.microsoft.com/office/drawing/2014/main" id="{8272F835-44A8-E745-6671-1186F0D9618A}"/>
                </a:ext>
              </a:extLst>
            </p:cNvPr>
            <p:cNvSpPr txBox="1"/>
            <p:nvPr/>
          </p:nvSpPr>
          <p:spPr>
            <a:xfrm>
              <a:off x="9898031" y="5415119"/>
              <a:ext cx="394709"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72</a:t>
              </a:r>
            </a:p>
          </p:txBody>
        </p:sp>
        <p:sp>
          <p:nvSpPr>
            <p:cNvPr id="209" name="TextBox 208">
              <a:extLst>
                <a:ext uri="{FF2B5EF4-FFF2-40B4-BE49-F238E27FC236}">
                  <a16:creationId xmlns:a16="http://schemas.microsoft.com/office/drawing/2014/main" id="{4C5A0B9B-A43B-A232-ED78-60659984F36A}"/>
                </a:ext>
              </a:extLst>
            </p:cNvPr>
            <p:cNvSpPr txBox="1"/>
            <p:nvPr/>
          </p:nvSpPr>
          <p:spPr>
            <a:xfrm>
              <a:off x="11385613" y="5415119"/>
              <a:ext cx="374110" cy="285549"/>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84</a:t>
              </a:r>
            </a:p>
          </p:txBody>
        </p:sp>
      </p:grpSp>
      <p:graphicFrame>
        <p:nvGraphicFramePr>
          <p:cNvPr id="225" name="Table 224">
            <a:extLst>
              <a:ext uri="{FF2B5EF4-FFF2-40B4-BE49-F238E27FC236}">
                <a16:creationId xmlns:a16="http://schemas.microsoft.com/office/drawing/2014/main" id="{F9A64EE8-ACF4-9DE6-8E19-E1048FA0A78D}"/>
              </a:ext>
            </a:extLst>
          </p:cNvPr>
          <p:cNvGraphicFramePr>
            <a:graphicFrameLocks noGrp="1"/>
          </p:cNvGraphicFramePr>
          <p:nvPr/>
        </p:nvGraphicFramePr>
        <p:xfrm>
          <a:off x="185883" y="5636027"/>
          <a:ext cx="10608731" cy="609600"/>
        </p:xfrm>
        <a:graphic>
          <a:graphicData uri="http://schemas.openxmlformats.org/drawingml/2006/table">
            <a:tbl>
              <a:tblPr firstRow="1" bandRow="1">
                <a:tableStyleId>{2D5ABB26-0587-4C30-8999-92F81FD0307C}</a:tableStyleId>
              </a:tblPr>
              <a:tblGrid>
                <a:gridCol w="1219199">
                  <a:extLst>
                    <a:ext uri="{9D8B030D-6E8A-4147-A177-3AD203B41FA5}">
                      <a16:colId xmlns:a16="http://schemas.microsoft.com/office/drawing/2014/main" val="2237008587"/>
                    </a:ext>
                  </a:extLst>
                </a:gridCol>
                <a:gridCol w="622300">
                  <a:extLst>
                    <a:ext uri="{9D8B030D-6E8A-4147-A177-3AD203B41FA5}">
                      <a16:colId xmlns:a16="http://schemas.microsoft.com/office/drawing/2014/main" val="3449162347"/>
                    </a:ext>
                  </a:extLst>
                </a:gridCol>
                <a:gridCol w="791633">
                  <a:extLst>
                    <a:ext uri="{9D8B030D-6E8A-4147-A177-3AD203B41FA5}">
                      <a16:colId xmlns:a16="http://schemas.microsoft.com/office/drawing/2014/main" val="2197797596"/>
                    </a:ext>
                  </a:extLst>
                </a:gridCol>
                <a:gridCol w="406400">
                  <a:extLst>
                    <a:ext uri="{9D8B030D-6E8A-4147-A177-3AD203B41FA5}">
                      <a16:colId xmlns:a16="http://schemas.microsoft.com/office/drawing/2014/main" val="2013721532"/>
                    </a:ext>
                  </a:extLst>
                </a:gridCol>
                <a:gridCol w="821267">
                  <a:extLst>
                    <a:ext uri="{9D8B030D-6E8A-4147-A177-3AD203B41FA5}">
                      <a16:colId xmlns:a16="http://schemas.microsoft.com/office/drawing/2014/main" val="2915911942"/>
                    </a:ext>
                  </a:extLst>
                </a:gridCol>
                <a:gridCol w="491067">
                  <a:extLst>
                    <a:ext uri="{9D8B030D-6E8A-4147-A177-3AD203B41FA5}">
                      <a16:colId xmlns:a16="http://schemas.microsoft.com/office/drawing/2014/main" val="3173782752"/>
                    </a:ext>
                  </a:extLst>
                </a:gridCol>
                <a:gridCol w="791633">
                  <a:extLst>
                    <a:ext uri="{9D8B030D-6E8A-4147-A177-3AD203B41FA5}">
                      <a16:colId xmlns:a16="http://schemas.microsoft.com/office/drawing/2014/main" val="1674727818"/>
                    </a:ext>
                  </a:extLst>
                </a:gridCol>
                <a:gridCol w="428308">
                  <a:extLst>
                    <a:ext uri="{9D8B030D-6E8A-4147-A177-3AD203B41FA5}">
                      <a16:colId xmlns:a16="http://schemas.microsoft.com/office/drawing/2014/main" val="1091900371"/>
                    </a:ext>
                  </a:extLst>
                </a:gridCol>
                <a:gridCol w="871325">
                  <a:extLst>
                    <a:ext uri="{9D8B030D-6E8A-4147-A177-3AD203B41FA5}">
                      <a16:colId xmlns:a16="http://schemas.microsoft.com/office/drawing/2014/main" val="2204231697"/>
                    </a:ext>
                  </a:extLst>
                </a:gridCol>
                <a:gridCol w="381000">
                  <a:extLst>
                    <a:ext uri="{9D8B030D-6E8A-4147-A177-3AD203B41FA5}">
                      <a16:colId xmlns:a16="http://schemas.microsoft.com/office/drawing/2014/main" val="1053740512"/>
                    </a:ext>
                  </a:extLst>
                </a:gridCol>
                <a:gridCol w="905933">
                  <a:extLst>
                    <a:ext uri="{9D8B030D-6E8A-4147-A177-3AD203B41FA5}">
                      <a16:colId xmlns:a16="http://schemas.microsoft.com/office/drawing/2014/main" val="710029083"/>
                    </a:ext>
                  </a:extLst>
                </a:gridCol>
                <a:gridCol w="355600">
                  <a:extLst>
                    <a:ext uri="{9D8B030D-6E8A-4147-A177-3AD203B41FA5}">
                      <a16:colId xmlns:a16="http://schemas.microsoft.com/office/drawing/2014/main" val="2328766080"/>
                    </a:ext>
                  </a:extLst>
                </a:gridCol>
                <a:gridCol w="918633">
                  <a:extLst>
                    <a:ext uri="{9D8B030D-6E8A-4147-A177-3AD203B41FA5}">
                      <a16:colId xmlns:a16="http://schemas.microsoft.com/office/drawing/2014/main" val="4081855135"/>
                    </a:ext>
                  </a:extLst>
                </a:gridCol>
                <a:gridCol w="355600">
                  <a:extLst>
                    <a:ext uri="{9D8B030D-6E8A-4147-A177-3AD203B41FA5}">
                      <a16:colId xmlns:a16="http://schemas.microsoft.com/office/drawing/2014/main" val="850429849"/>
                    </a:ext>
                  </a:extLst>
                </a:gridCol>
                <a:gridCol w="944033">
                  <a:extLst>
                    <a:ext uri="{9D8B030D-6E8A-4147-A177-3AD203B41FA5}">
                      <a16:colId xmlns:a16="http://schemas.microsoft.com/office/drawing/2014/main" val="11147337"/>
                    </a:ext>
                  </a:extLst>
                </a:gridCol>
                <a:gridCol w="304800">
                  <a:extLst>
                    <a:ext uri="{9D8B030D-6E8A-4147-A177-3AD203B41FA5}">
                      <a16:colId xmlns:a16="http://schemas.microsoft.com/office/drawing/2014/main" val="3788103557"/>
                    </a:ext>
                  </a:extLst>
                </a:gridCol>
              </a:tblGrid>
              <a:tr h="203200">
                <a:tc>
                  <a:txBody>
                    <a:bodyPr/>
                    <a:lstStyle/>
                    <a:p>
                      <a:pPr algn="r"/>
                      <a:r>
                        <a:rPr lang="en-GB" sz="1300" b="1" dirty="0">
                          <a:latin typeface="Arial" panose="020B0604020202020204" pitchFamily="34" charset="0"/>
                          <a:cs typeface="Arial" panose="020B0604020202020204" pitchFamily="34" charset="0"/>
                        </a:rPr>
                        <a:t>At risk</a:t>
                      </a: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dirty="0">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tc>
                  <a:txBody>
                    <a:bodyPr/>
                    <a:lstStyle/>
                    <a:p>
                      <a:endParaRPr lang="en-GB" sz="1300" b="1">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223738385"/>
                  </a:ext>
                </a:extLst>
              </a:tr>
              <a:tr h="203200">
                <a:tc>
                  <a:txBody>
                    <a:bodyPr/>
                    <a:lstStyle/>
                    <a:p>
                      <a:pPr algn="r"/>
                      <a:r>
                        <a:rPr lang="en-GB" sz="1300" b="1" dirty="0">
                          <a:solidFill>
                            <a:schemeClr val="tx2">
                              <a:lumMod val="75000"/>
                              <a:lumOff val="25000"/>
                            </a:schemeClr>
                          </a:solidFill>
                          <a:latin typeface="Arial" panose="020B0604020202020204" pitchFamily="34" charset="0"/>
                          <a:cs typeface="Arial" panose="020B0604020202020204" pitchFamily="34" charset="0"/>
                        </a:rPr>
                        <a:t>RVd-alone</a:t>
                      </a: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25</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17</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14</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11</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10</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8</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7</a:t>
                      </a:r>
                    </a:p>
                  </a:txBody>
                  <a:tcPr marL="0" marR="0" marT="0" marB="0"/>
                </a:tc>
                <a:tc>
                  <a:txBody>
                    <a:bodyPr/>
                    <a:lstStyle/>
                    <a:p>
                      <a:pPr algn="ctr"/>
                      <a:endParaRPr lang="en-GB" sz="1300" b="1" dirty="0">
                        <a:solidFill>
                          <a:schemeClr val="tx2">
                            <a:lumMod val="75000"/>
                            <a:lumOff val="25000"/>
                          </a:schemeClr>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5</a:t>
                      </a:r>
                    </a:p>
                  </a:txBody>
                  <a:tcPr marL="0" marR="0" marT="0" marB="0"/>
                </a:tc>
                <a:extLst>
                  <a:ext uri="{0D108BD9-81ED-4DB2-BD59-A6C34878D82A}">
                    <a16:rowId xmlns:a16="http://schemas.microsoft.com/office/drawing/2014/main" val="1578972646"/>
                  </a:ext>
                </a:extLst>
              </a:tr>
              <a:tr h="203200">
                <a:tc>
                  <a:txBody>
                    <a:bodyPr/>
                    <a:lstStyle/>
                    <a:p>
                      <a:pPr algn="r"/>
                      <a:r>
                        <a:rPr lang="en-GB" sz="1300" b="1" dirty="0" err="1">
                          <a:solidFill>
                            <a:srgbClr val="C00000"/>
                          </a:solidFill>
                          <a:latin typeface="Arial" panose="020B0604020202020204" pitchFamily="34" charset="0"/>
                          <a:cs typeface="Arial" panose="020B0604020202020204" pitchFamily="34" charset="0"/>
                        </a:rPr>
                        <a:t>RVd+ASCT</a:t>
                      </a: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28</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20</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17</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16</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10</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8</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6</a:t>
                      </a:r>
                    </a:p>
                  </a:txBody>
                  <a:tcPr marL="0" marR="0" marT="0" marB="0"/>
                </a:tc>
                <a:tc>
                  <a:txBody>
                    <a:bodyPr/>
                    <a:lstStyle/>
                    <a:p>
                      <a:pPr algn="ctr"/>
                      <a:endParaRPr lang="en-GB" sz="1300" b="1" dirty="0">
                        <a:solidFill>
                          <a:srgbClr val="C00000"/>
                        </a:solidFill>
                        <a:latin typeface="Arial" panose="020B0604020202020204" pitchFamily="34" charset="0"/>
                        <a:cs typeface="Arial" panose="020B0604020202020204" pitchFamily="34" charset="0"/>
                      </a:endParaRPr>
                    </a:p>
                  </a:txBody>
                  <a:tcPr marL="0" marR="0" marT="0" marB="0"/>
                </a:tc>
                <a:tc>
                  <a:txBody>
                    <a:bodyPr/>
                    <a:lstStyle/>
                    <a:p>
                      <a:pPr algn="ctr"/>
                      <a:r>
                        <a:rPr lang="en-GB" sz="1300" b="1" dirty="0">
                          <a:solidFill>
                            <a:srgbClr val="C00000"/>
                          </a:solidFill>
                          <a:latin typeface="Arial" panose="020B0604020202020204" pitchFamily="34" charset="0"/>
                          <a:cs typeface="Arial" panose="020B0604020202020204" pitchFamily="34" charset="0"/>
                        </a:rPr>
                        <a:t>3</a:t>
                      </a:r>
                    </a:p>
                  </a:txBody>
                  <a:tcPr marL="0" marR="0" marT="0" marB="0"/>
                </a:tc>
                <a:extLst>
                  <a:ext uri="{0D108BD9-81ED-4DB2-BD59-A6C34878D82A}">
                    <a16:rowId xmlns:a16="http://schemas.microsoft.com/office/drawing/2014/main" val="3808724126"/>
                  </a:ext>
                </a:extLst>
              </a:tr>
            </a:tbl>
          </a:graphicData>
        </a:graphic>
      </p:graphicFrame>
      <p:sp>
        <p:nvSpPr>
          <p:cNvPr id="226" name="TextBox 225">
            <a:extLst>
              <a:ext uri="{FF2B5EF4-FFF2-40B4-BE49-F238E27FC236}">
                <a16:creationId xmlns:a16="http://schemas.microsoft.com/office/drawing/2014/main" id="{C7BA82B0-A969-235A-C8D7-18ED98D9F274}"/>
              </a:ext>
            </a:extLst>
          </p:cNvPr>
          <p:cNvSpPr txBox="1"/>
          <p:nvPr/>
        </p:nvSpPr>
        <p:spPr>
          <a:xfrm rot="16200000">
            <a:off x="42139" y="3305891"/>
            <a:ext cx="2193643" cy="246221"/>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Probability of PFS</a:t>
            </a:r>
          </a:p>
        </p:txBody>
      </p:sp>
      <p:graphicFrame>
        <p:nvGraphicFramePr>
          <p:cNvPr id="227" name="Table 226">
            <a:extLst>
              <a:ext uri="{FF2B5EF4-FFF2-40B4-BE49-F238E27FC236}">
                <a16:creationId xmlns:a16="http://schemas.microsoft.com/office/drawing/2014/main" id="{6EB2B6CA-1DC7-1A7D-4F70-3C9846DB0BE8}"/>
              </a:ext>
            </a:extLst>
          </p:cNvPr>
          <p:cNvGraphicFramePr>
            <a:graphicFrameLocks noGrp="1"/>
          </p:cNvGraphicFramePr>
          <p:nvPr/>
        </p:nvGraphicFramePr>
        <p:xfrm>
          <a:off x="2466980" y="3927487"/>
          <a:ext cx="5376485" cy="1224868"/>
        </p:xfrm>
        <a:graphic>
          <a:graphicData uri="http://schemas.openxmlformats.org/drawingml/2006/table">
            <a:tbl>
              <a:tblPr firstRow="1" bandRow="1">
                <a:tableStyleId>{2D5ABB26-0587-4C30-8999-92F81FD0307C}</a:tableStyleId>
              </a:tblPr>
              <a:tblGrid>
                <a:gridCol w="1337733">
                  <a:extLst>
                    <a:ext uri="{9D8B030D-6E8A-4147-A177-3AD203B41FA5}">
                      <a16:colId xmlns:a16="http://schemas.microsoft.com/office/drawing/2014/main" val="2237008587"/>
                    </a:ext>
                  </a:extLst>
                </a:gridCol>
                <a:gridCol w="1075267">
                  <a:extLst>
                    <a:ext uri="{9D8B030D-6E8A-4147-A177-3AD203B41FA5}">
                      <a16:colId xmlns:a16="http://schemas.microsoft.com/office/drawing/2014/main" val="3449162347"/>
                    </a:ext>
                  </a:extLst>
                </a:gridCol>
                <a:gridCol w="1566333">
                  <a:extLst>
                    <a:ext uri="{9D8B030D-6E8A-4147-A177-3AD203B41FA5}">
                      <a16:colId xmlns:a16="http://schemas.microsoft.com/office/drawing/2014/main" val="2197797596"/>
                    </a:ext>
                  </a:extLst>
                </a:gridCol>
                <a:gridCol w="1397152">
                  <a:extLst>
                    <a:ext uri="{9D8B030D-6E8A-4147-A177-3AD203B41FA5}">
                      <a16:colId xmlns:a16="http://schemas.microsoft.com/office/drawing/2014/main" val="2013721532"/>
                    </a:ext>
                  </a:extLst>
                </a:gridCol>
              </a:tblGrid>
              <a:tr h="539089">
                <a:tc>
                  <a:txBody>
                    <a:bodyPr/>
                    <a:lstStyle/>
                    <a:p>
                      <a:pPr algn="r"/>
                      <a:r>
                        <a:rPr lang="en-GB" sz="1300" b="1" dirty="0">
                          <a:latin typeface="Arial" panose="020B0604020202020204" pitchFamily="34" charset="0"/>
                          <a:cs typeface="Arial" panose="020B0604020202020204" pitchFamily="34" charset="0"/>
                        </a:rPr>
                        <a:t>Duffy null </a:t>
                      </a:r>
                      <a:br>
                        <a:rPr lang="en-GB" sz="1300" b="1" dirty="0">
                          <a:latin typeface="Arial" panose="020B0604020202020204" pitchFamily="34" charset="0"/>
                          <a:cs typeface="Arial" panose="020B0604020202020204" pitchFamily="34" charset="0"/>
                        </a:rPr>
                      </a:br>
                      <a:r>
                        <a:rPr lang="en-GB" sz="1300" b="1" dirty="0">
                          <a:latin typeface="Arial" panose="020B0604020202020204" pitchFamily="34" charset="0"/>
                          <a:cs typeface="Arial" panose="020B0604020202020204" pitchFamily="34" charset="0"/>
                        </a:rPr>
                        <a:t>AA patients</a:t>
                      </a:r>
                    </a:p>
                  </a:txBody>
                  <a:tcPr marL="48000" marR="48000" marT="0" marB="0">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Events /</a:t>
                      </a:r>
                      <a:br>
                        <a:rPr lang="en-GB" sz="1300" b="1" dirty="0">
                          <a:latin typeface="Arial" panose="020B0604020202020204" pitchFamily="34" charset="0"/>
                          <a:cs typeface="Arial" panose="020B0604020202020204" pitchFamily="34" charset="0"/>
                        </a:rPr>
                      </a:br>
                      <a:r>
                        <a:rPr lang="en-GB" sz="1300" b="1" dirty="0">
                          <a:latin typeface="Arial" panose="020B0604020202020204" pitchFamily="34" charset="0"/>
                          <a:cs typeface="Arial" panose="020B0604020202020204" pitchFamily="34" charset="0"/>
                        </a:rPr>
                        <a:t>Patients</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Median PFS, months (95% CI)</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a:r>
                        <a:rPr lang="en-GB" sz="1300" b="1" dirty="0">
                          <a:latin typeface="Arial" panose="020B0604020202020204" pitchFamily="34" charset="0"/>
                          <a:cs typeface="Arial" panose="020B0604020202020204" pitchFamily="34" charset="0"/>
                        </a:rPr>
                        <a:t>5-year PFS,</a:t>
                      </a:r>
                      <a:br>
                        <a:rPr lang="en-GB" sz="1300" b="1" dirty="0">
                          <a:latin typeface="Arial" panose="020B0604020202020204" pitchFamily="34" charset="0"/>
                          <a:cs typeface="Arial" panose="020B0604020202020204" pitchFamily="34" charset="0"/>
                        </a:rPr>
                      </a:br>
                      <a:r>
                        <a:rPr lang="en-GB" sz="1300" b="1" dirty="0">
                          <a:latin typeface="Arial" panose="020B0604020202020204" pitchFamily="34" charset="0"/>
                          <a:cs typeface="Arial" panose="020B0604020202020204" pitchFamily="34" charset="0"/>
                        </a:rPr>
                        <a:t>% (95% CI)</a:t>
                      </a:r>
                    </a:p>
                  </a:txBody>
                  <a:tcPr marL="48000" marR="48000" marT="0" marB="0">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738385"/>
                  </a:ext>
                </a:extLst>
              </a:tr>
              <a:tr h="228593">
                <a:tc>
                  <a:txBody>
                    <a:bodyPr/>
                    <a:lstStyle/>
                    <a:p>
                      <a:pPr algn="r"/>
                      <a:r>
                        <a:rPr lang="en-GB" sz="1300" b="1" dirty="0">
                          <a:solidFill>
                            <a:schemeClr val="tx2">
                              <a:lumMod val="75000"/>
                              <a:lumOff val="25000"/>
                            </a:schemeClr>
                          </a:solidFill>
                          <a:latin typeface="Arial" panose="020B0604020202020204" pitchFamily="34" charset="0"/>
                          <a:cs typeface="Arial" panose="020B0604020202020204" pitchFamily="34" charset="0"/>
                        </a:rPr>
                        <a:t>RVd-alone</a:t>
                      </a: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8 / 25</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NE (27.4–NE)</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chemeClr val="tx2">
                              <a:lumMod val="75000"/>
                              <a:lumOff val="25000"/>
                            </a:schemeClr>
                          </a:solidFill>
                          <a:latin typeface="Arial" panose="020B0604020202020204" pitchFamily="34" charset="0"/>
                          <a:cs typeface="Arial" panose="020B0604020202020204" pitchFamily="34" charset="0"/>
                        </a:rPr>
                        <a:t>63.8 (38.1–81.1)</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972646"/>
                  </a:ext>
                </a:extLst>
              </a:tr>
              <a:tr h="228593">
                <a:tc>
                  <a:txBody>
                    <a:bodyPr/>
                    <a:lstStyle/>
                    <a:p>
                      <a:pPr algn="r"/>
                      <a:r>
                        <a:rPr lang="en-GB" sz="1300" b="1" dirty="0" err="1">
                          <a:solidFill>
                            <a:srgbClr val="C00000"/>
                          </a:solidFill>
                          <a:latin typeface="Arial" panose="020B0604020202020204" pitchFamily="34" charset="0"/>
                          <a:cs typeface="Arial" panose="020B0604020202020204" pitchFamily="34" charset="0"/>
                        </a:rPr>
                        <a:t>RVd+ASCT</a:t>
                      </a:r>
                      <a:endParaRPr lang="en-GB" sz="1300" b="1" dirty="0">
                        <a:solidFill>
                          <a:srgbClr val="C00000"/>
                        </a:solidFill>
                        <a:latin typeface="Arial" panose="020B0604020202020204" pitchFamily="34" charset="0"/>
                        <a:cs typeface="Arial" panose="020B0604020202020204" pitchFamily="34" charset="0"/>
                      </a:endParaRP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15 / 28</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45.4 (21.8–NE)</a:t>
                      </a:r>
                    </a:p>
                  </a:txBody>
                  <a:tcPr marL="48000" marR="4800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300" b="1" dirty="0">
                          <a:solidFill>
                            <a:srgbClr val="C00000"/>
                          </a:solidFill>
                          <a:latin typeface="Arial" panose="020B0604020202020204" pitchFamily="34" charset="0"/>
                          <a:cs typeface="Arial" panose="020B0604020202020204" pitchFamily="34" charset="0"/>
                        </a:rPr>
                        <a:t>40.5 (21.1–59.0)</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724126"/>
                  </a:ext>
                </a:extLst>
              </a:tr>
              <a:tr h="228593">
                <a:tc gridSpan="2">
                  <a:txBody>
                    <a:bodyPr/>
                    <a:lstStyle/>
                    <a:p>
                      <a:pPr algn="r"/>
                      <a:r>
                        <a:rPr lang="en-GB" sz="1300" b="1" dirty="0">
                          <a:solidFill>
                            <a:schemeClr val="tx1"/>
                          </a:solidFill>
                          <a:latin typeface="Arial" panose="020B0604020202020204" pitchFamily="34" charset="0"/>
                          <a:cs typeface="Arial" panose="020B0604020202020204" pitchFamily="34" charset="0"/>
                        </a:rPr>
                        <a:t>HR (95% CI)</a:t>
                      </a:r>
                    </a:p>
                  </a:txBody>
                  <a:tcPr marL="48000" marR="48000" marT="0" marB="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hMerge="1">
                  <a:txBody>
                    <a:bodyPr/>
                    <a:lstStyle/>
                    <a:p>
                      <a:pPr algn="ctr"/>
                      <a:endParaRPr lang="en-GB" sz="1000" b="1" dirty="0">
                        <a:solidFill>
                          <a:srgbClr val="C00000"/>
                        </a:solidFill>
                        <a:latin typeface="Arial" panose="020B0604020202020204" pitchFamily="34" charset="0"/>
                        <a:cs typeface="Arial" panose="020B0604020202020204" pitchFamily="34" charset="0"/>
                      </a:endParaRPr>
                    </a:p>
                  </a:txBody>
                  <a:tcPr marL="0" marR="0" marT="0" marB="0"/>
                </a:tc>
                <a:tc gridSpan="2">
                  <a:txBody>
                    <a:bodyPr/>
                    <a:lstStyle/>
                    <a:p>
                      <a:pPr algn="ctr"/>
                      <a:r>
                        <a:rPr lang="en-GB" sz="1300" b="1" dirty="0">
                          <a:solidFill>
                            <a:schemeClr val="tx1"/>
                          </a:solidFill>
                          <a:latin typeface="Arial" panose="020B0604020202020204" pitchFamily="34" charset="0"/>
                          <a:cs typeface="Arial" panose="020B0604020202020204" pitchFamily="34" charset="0"/>
                        </a:rPr>
                        <a:t>0.66 (0.27–1.60)</a:t>
                      </a:r>
                    </a:p>
                  </a:txBody>
                  <a:tcPr marL="48000" marR="48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36000" marR="36000" marT="0" marB="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73238038"/>
                  </a:ext>
                </a:extLst>
              </a:tr>
            </a:tbl>
          </a:graphicData>
        </a:graphic>
      </p:graphicFrame>
      <p:sp>
        <p:nvSpPr>
          <p:cNvPr id="392" name="TextBox 391">
            <a:extLst>
              <a:ext uri="{FF2B5EF4-FFF2-40B4-BE49-F238E27FC236}">
                <a16:creationId xmlns:a16="http://schemas.microsoft.com/office/drawing/2014/main" id="{C6B6630D-C6F3-FDDB-6495-5763BE98D03B}"/>
              </a:ext>
            </a:extLst>
          </p:cNvPr>
          <p:cNvSpPr txBox="1"/>
          <p:nvPr/>
        </p:nvSpPr>
        <p:spPr>
          <a:xfrm>
            <a:off x="5567008" y="5636029"/>
            <a:ext cx="1252893" cy="246221"/>
          </a:xfrm>
          <a:prstGeom prst="rect">
            <a:avLst/>
          </a:prstGeom>
          <a:noFill/>
        </p:spPr>
        <p:txBody>
          <a:bodyPr wrap="square" lIns="0" tIns="0" rIns="0" bIns="0" rtlCol="0">
            <a:spAutoFit/>
          </a:bodyPr>
          <a:lstStyle/>
          <a:p>
            <a:pPr algn="ctr" defTabSz="609585"/>
            <a:r>
              <a:rPr lang="en-GB" sz="1600" dirty="0">
                <a:solidFill>
                  <a:prstClr val="black"/>
                </a:solidFill>
                <a:latin typeface="Arial" panose="020B0604020202020204" pitchFamily="34" charset="0"/>
                <a:ea typeface="Geneva" charset="0"/>
                <a:cs typeface="Arial" panose="020B0604020202020204" pitchFamily="34" charset="0"/>
              </a:rPr>
              <a:t>Months</a:t>
            </a:r>
          </a:p>
        </p:txBody>
      </p:sp>
      <p:grpSp>
        <p:nvGrpSpPr>
          <p:cNvPr id="8" name="Group 7">
            <a:extLst>
              <a:ext uri="{FF2B5EF4-FFF2-40B4-BE49-F238E27FC236}">
                <a16:creationId xmlns:a16="http://schemas.microsoft.com/office/drawing/2014/main" id="{10A4DC21-F3BC-2463-815A-56EB690AE42C}"/>
              </a:ext>
            </a:extLst>
          </p:cNvPr>
          <p:cNvGrpSpPr>
            <a:grpSpLocks noChangeAspect="1"/>
          </p:cNvGrpSpPr>
          <p:nvPr/>
        </p:nvGrpSpPr>
        <p:grpSpPr>
          <a:xfrm>
            <a:off x="1708549" y="1689876"/>
            <a:ext cx="9408000" cy="1676901"/>
            <a:chOff x="1228299" y="962167"/>
            <a:chExt cx="10916483" cy="1945777"/>
          </a:xfrm>
        </p:grpSpPr>
        <p:sp>
          <p:nvSpPr>
            <p:cNvPr id="9" name="Cross 8">
              <a:extLst>
                <a:ext uri="{FF2B5EF4-FFF2-40B4-BE49-F238E27FC236}">
                  <a16:creationId xmlns:a16="http://schemas.microsoft.com/office/drawing/2014/main" id="{237AA8C4-3A39-B340-891E-1CFE6AE88AB5}"/>
                </a:ext>
              </a:extLst>
            </p:cNvPr>
            <p:cNvSpPr/>
            <p:nvPr/>
          </p:nvSpPr>
          <p:spPr>
            <a:xfrm>
              <a:off x="1573476" y="108793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0" name="Freeform: Shape 9">
              <a:extLst>
                <a:ext uri="{FF2B5EF4-FFF2-40B4-BE49-F238E27FC236}">
                  <a16:creationId xmlns:a16="http://schemas.microsoft.com/office/drawing/2014/main" id="{B9B7EFC3-B2F4-DCA1-0B33-DD2B76B2E3DC}"/>
                </a:ext>
              </a:extLst>
            </p:cNvPr>
            <p:cNvSpPr/>
            <p:nvPr/>
          </p:nvSpPr>
          <p:spPr>
            <a:xfrm>
              <a:off x="1228299" y="962167"/>
              <a:ext cx="10863617" cy="1890215"/>
            </a:xfrm>
            <a:custGeom>
              <a:avLst/>
              <a:gdLst>
                <a:gd name="connsiteX0" fmla="*/ 0 w 10863617"/>
                <a:gd name="connsiteY0" fmla="*/ 0 h 1890215"/>
                <a:gd name="connsiteX1" fmla="*/ 286602 w 10863617"/>
                <a:gd name="connsiteY1" fmla="*/ 0 h 1890215"/>
                <a:gd name="connsiteX2" fmla="*/ 286602 w 10863617"/>
                <a:gd name="connsiteY2" fmla="*/ 184245 h 1890215"/>
                <a:gd name="connsiteX3" fmla="*/ 955343 w 10863617"/>
                <a:gd name="connsiteY3" fmla="*/ 184245 h 1890215"/>
                <a:gd name="connsiteX4" fmla="*/ 955343 w 10863617"/>
                <a:gd name="connsiteY4" fmla="*/ 388961 h 1890215"/>
                <a:gd name="connsiteX5" fmla="*/ 1030405 w 10863617"/>
                <a:gd name="connsiteY5" fmla="*/ 388961 h 1890215"/>
                <a:gd name="connsiteX6" fmla="*/ 1030405 w 10863617"/>
                <a:gd name="connsiteY6" fmla="*/ 586854 h 1890215"/>
                <a:gd name="connsiteX7" fmla="*/ 2627194 w 10863617"/>
                <a:gd name="connsiteY7" fmla="*/ 586854 h 1890215"/>
                <a:gd name="connsiteX8" fmla="*/ 2627194 w 10863617"/>
                <a:gd name="connsiteY8" fmla="*/ 818866 h 1890215"/>
                <a:gd name="connsiteX9" fmla="*/ 2879677 w 10863617"/>
                <a:gd name="connsiteY9" fmla="*/ 818866 h 1890215"/>
                <a:gd name="connsiteX10" fmla="*/ 2879677 w 10863617"/>
                <a:gd name="connsiteY10" fmla="*/ 1044054 h 1890215"/>
                <a:gd name="connsiteX11" fmla="*/ 3391468 w 10863617"/>
                <a:gd name="connsiteY11" fmla="*/ 1044054 h 1890215"/>
                <a:gd name="connsiteX12" fmla="*/ 3391468 w 10863617"/>
                <a:gd name="connsiteY12" fmla="*/ 1282890 h 1890215"/>
                <a:gd name="connsiteX13" fmla="*/ 5882185 w 10863617"/>
                <a:gd name="connsiteY13" fmla="*/ 1282890 h 1890215"/>
                <a:gd name="connsiteX14" fmla="*/ 5882185 w 10863617"/>
                <a:gd name="connsiteY14" fmla="*/ 1555845 h 1890215"/>
                <a:gd name="connsiteX15" fmla="*/ 7704161 w 10863617"/>
                <a:gd name="connsiteY15" fmla="*/ 1555845 h 1890215"/>
                <a:gd name="connsiteX16" fmla="*/ 7704161 w 10863617"/>
                <a:gd name="connsiteY16" fmla="*/ 1890215 h 1890215"/>
                <a:gd name="connsiteX17" fmla="*/ 10863617 w 10863617"/>
                <a:gd name="connsiteY17" fmla="*/ 1890215 h 189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63617" h="1890215">
                  <a:moveTo>
                    <a:pt x="0" y="0"/>
                  </a:moveTo>
                  <a:lnTo>
                    <a:pt x="286602" y="0"/>
                  </a:lnTo>
                  <a:lnTo>
                    <a:pt x="286602" y="184245"/>
                  </a:lnTo>
                  <a:lnTo>
                    <a:pt x="955343" y="184245"/>
                  </a:lnTo>
                  <a:lnTo>
                    <a:pt x="955343" y="388961"/>
                  </a:lnTo>
                  <a:lnTo>
                    <a:pt x="1030405" y="388961"/>
                  </a:lnTo>
                  <a:lnTo>
                    <a:pt x="1030405" y="586854"/>
                  </a:lnTo>
                  <a:lnTo>
                    <a:pt x="2627194" y="586854"/>
                  </a:lnTo>
                  <a:lnTo>
                    <a:pt x="2627194" y="818866"/>
                  </a:lnTo>
                  <a:lnTo>
                    <a:pt x="2879677" y="818866"/>
                  </a:lnTo>
                  <a:lnTo>
                    <a:pt x="2879677" y="1044054"/>
                  </a:lnTo>
                  <a:lnTo>
                    <a:pt x="3391468" y="1044054"/>
                  </a:lnTo>
                  <a:lnTo>
                    <a:pt x="3391468" y="1282890"/>
                  </a:lnTo>
                  <a:lnTo>
                    <a:pt x="5882185" y="1282890"/>
                  </a:lnTo>
                  <a:lnTo>
                    <a:pt x="5882185" y="1555845"/>
                  </a:lnTo>
                  <a:lnTo>
                    <a:pt x="7704161" y="1555845"/>
                  </a:lnTo>
                  <a:lnTo>
                    <a:pt x="7704161" y="1890215"/>
                  </a:lnTo>
                  <a:lnTo>
                    <a:pt x="10863617" y="1890215"/>
                  </a:lnTo>
                </a:path>
              </a:pathLst>
            </a:cu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1" name="Cross 10">
              <a:extLst>
                <a:ext uri="{FF2B5EF4-FFF2-40B4-BE49-F238E27FC236}">
                  <a16:creationId xmlns:a16="http://schemas.microsoft.com/office/drawing/2014/main" id="{8EADCB9D-B2AE-942C-5383-85CCE1524A3B}"/>
                </a:ext>
              </a:extLst>
            </p:cNvPr>
            <p:cNvSpPr/>
            <p:nvPr/>
          </p:nvSpPr>
          <p:spPr>
            <a:xfrm>
              <a:off x="1950974" y="108793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2" name="Cross 11">
              <a:extLst>
                <a:ext uri="{FF2B5EF4-FFF2-40B4-BE49-F238E27FC236}">
                  <a16:creationId xmlns:a16="http://schemas.microsoft.com/office/drawing/2014/main" id="{345DB0E8-74A7-6FBB-CEB4-8A042C577A6D}"/>
                </a:ext>
              </a:extLst>
            </p:cNvPr>
            <p:cNvSpPr/>
            <p:nvPr/>
          </p:nvSpPr>
          <p:spPr>
            <a:xfrm>
              <a:off x="1984889" y="1087938"/>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3" name="Cross 12">
              <a:extLst>
                <a:ext uri="{FF2B5EF4-FFF2-40B4-BE49-F238E27FC236}">
                  <a16:creationId xmlns:a16="http://schemas.microsoft.com/office/drawing/2014/main" id="{34938835-6915-E718-0229-DE2A9FA4D203}"/>
                </a:ext>
              </a:extLst>
            </p:cNvPr>
            <p:cNvSpPr/>
            <p:nvPr/>
          </p:nvSpPr>
          <p:spPr>
            <a:xfrm>
              <a:off x="2001016" y="1087145"/>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4" name="Cross 13">
              <a:extLst>
                <a:ext uri="{FF2B5EF4-FFF2-40B4-BE49-F238E27FC236}">
                  <a16:creationId xmlns:a16="http://schemas.microsoft.com/office/drawing/2014/main" id="{00170CB9-BEB9-4830-D385-C917B47DDC83}"/>
                </a:ext>
              </a:extLst>
            </p:cNvPr>
            <p:cNvSpPr/>
            <p:nvPr/>
          </p:nvSpPr>
          <p:spPr>
            <a:xfrm>
              <a:off x="2527955" y="149672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5" name="Cross 14">
              <a:extLst>
                <a:ext uri="{FF2B5EF4-FFF2-40B4-BE49-F238E27FC236}">
                  <a16:creationId xmlns:a16="http://schemas.microsoft.com/office/drawing/2014/main" id="{6F40FEBF-3AEC-FDD9-53D5-3AF27D350986}"/>
                </a:ext>
              </a:extLst>
            </p:cNvPr>
            <p:cNvSpPr/>
            <p:nvPr/>
          </p:nvSpPr>
          <p:spPr>
            <a:xfrm>
              <a:off x="3222487" y="149672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6" name="Cross 15">
              <a:extLst>
                <a:ext uri="{FF2B5EF4-FFF2-40B4-BE49-F238E27FC236}">
                  <a16:creationId xmlns:a16="http://schemas.microsoft.com/office/drawing/2014/main" id="{8181EEDB-50E8-338A-9734-7F28FA0B9257}"/>
                </a:ext>
              </a:extLst>
            </p:cNvPr>
            <p:cNvSpPr/>
            <p:nvPr/>
          </p:nvSpPr>
          <p:spPr>
            <a:xfrm>
              <a:off x="4567893" y="2189662"/>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7" name="Cross 16">
              <a:extLst>
                <a:ext uri="{FF2B5EF4-FFF2-40B4-BE49-F238E27FC236}">
                  <a16:creationId xmlns:a16="http://schemas.microsoft.com/office/drawing/2014/main" id="{70C7C172-8189-3178-1AF8-B86D686F39AC}"/>
                </a:ext>
              </a:extLst>
            </p:cNvPr>
            <p:cNvSpPr/>
            <p:nvPr/>
          </p:nvSpPr>
          <p:spPr>
            <a:xfrm>
              <a:off x="5520871" y="2189662"/>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8" name="Cross 17">
              <a:extLst>
                <a:ext uri="{FF2B5EF4-FFF2-40B4-BE49-F238E27FC236}">
                  <a16:creationId xmlns:a16="http://schemas.microsoft.com/office/drawing/2014/main" id="{7BD13C54-DFD8-81F0-1CCE-808A32BF224F}"/>
                </a:ext>
              </a:extLst>
            </p:cNvPr>
            <p:cNvSpPr/>
            <p:nvPr/>
          </p:nvSpPr>
          <p:spPr>
            <a:xfrm>
              <a:off x="7362171" y="2457316"/>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19" name="Cross 18">
              <a:extLst>
                <a:ext uri="{FF2B5EF4-FFF2-40B4-BE49-F238E27FC236}">
                  <a16:creationId xmlns:a16="http://schemas.microsoft.com/office/drawing/2014/main" id="{BE2BDB89-7790-8A11-D87A-264E56DD46B8}"/>
                </a:ext>
              </a:extLst>
            </p:cNvPr>
            <p:cNvSpPr/>
            <p:nvPr/>
          </p:nvSpPr>
          <p:spPr>
            <a:xfrm>
              <a:off x="8424635" y="2454935"/>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0" name="Cross 19">
              <a:extLst>
                <a:ext uri="{FF2B5EF4-FFF2-40B4-BE49-F238E27FC236}">
                  <a16:creationId xmlns:a16="http://schemas.microsoft.com/office/drawing/2014/main" id="{8F00A05F-89C8-638F-DC7D-84F7B881589D}"/>
                </a:ext>
              </a:extLst>
            </p:cNvPr>
            <p:cNvSpPr/>
            <p:nvPr/>
          </p:nvSpPr>
          <p:spPr>
            <a:xfrm>
              <a:off x="10546329" y="279682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1" name="Cross 20">
              <a:extLst>
                <a:ext uri="{FF2B5EF4-FFF2-40B4-BE49-F238E27FC236}">
                  <a16:creationId xmlns:a16="http://schemas.microsoft.com/office/drawing/2014/main" id="{4D41C718-8E1D-7616-8AEC-6A9590B90600}"/>
                </a:ext>
              </a:extLst>
            </p:cNvPr>
            <p:cNvSpPr/>
            <p:nvPr/>
          </p:nvSpPr>
          <p:spPr>
            <a:xfrm>
              <a:off x="11258040" y="279682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2" name="Cross 21">
              <a:extLst>
                <a:ext uri="{FF2B5EF4-FFF2-40B4-BE49-F238E27FC236}">
                  <a16:creationId xmlns:a16="http://schemas.microsoft.com/office/drawing/2014/main" id="{C03E7630-095C-CB71-A2DE-8F710DF1A70A}"/>
                </a:ext>
              </a:extLst>
            </p:cNvPr>
            <p:cNvSpPr/>
            <p:nvPr/>
          </p:nvSpPr>
          <p:spPr>
            <a:xfrm>
              <a:off x="12033658" y="2796820"/>
              <a:ext cx="111124" cy="111124"/>
            </a:xfrm>
            <a:prstGeom prst="plus">
              <a:avLst>
                <a:gd name="adj" fmla="val 453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grpSp>
        <p:nvGrpSpPr>
          <p:cNvPr id="23" name="Group 22">
            <a:extLst>
              <a:ext uri="{FF2B5EF4-FFF2-40B4-BE49-F238E27FC236}">
                <a16:creationId xmlns:a16="http://schemas.microsoft.com/office/drawing/2014/main" id="{BFA0DBE7-3217-EEFF-CB9E-0A8EDFB3C7B3}"/>
              </a:ext>
            </a:extLst>
          </p:cNvPr>
          <p:cNvGrpSpPr>
            <a:grpSpLocks noChangeAspect="1"/>
          </p:cNvGrpSpPr>
          <p:nvPr/>
        </p:nvGrpSpPr>
        <p:grpSpPr>
          <a:xfrm>
            <a:off x="1712339" y="1684759"/>
            <a:ext cx="9408000" cy="2252007"/>
            <a:chOff x="1219200" y="960120"/>
            <a:chExt cx="10866120" cy="2601039"/>
          </a:xfrm>
        </p:grpSpPr>
        <p:sp>
          <p:nvSpPr>
            <p:cNvPr id="24" name="Cross 23">
              <a:extLst>
                <a:ext uri="{FF2B5EF4-FFF2-40B4-BE49-F238E27FC236}">
                  <a16:creationId xmlns:a16="http://schemas.microsoft.com/office/drawing/2014/main" id="{D72C67A9-6619-9404-426D-ADD6B8CCA7E5}"/>
                </a:ext>
              </a:extLst>
            </p:cNvPr>
            <p:cNvSpPr/>
            <p:nvPr/>
          </p:nvSpPr>
          <p:spPr>
            <a:xfrm>
              <a:off x="1730441" y="1682852"/>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5" name="Freeform: Shape 24">
              <a:extLst>
                <a:ext uri="{FF2B5EF4-FFF2-40B4-BE49-F238E27FC236}">
                  <a16:creationId xmlns:a16="http://schemas.microsoft.com/office/drawing/2014/main" id="{1EBA764D-9D83-55A3-99A3-5F0735BC7784}"/>
                </a:ext>
              </a:extLst>
            </p:cNvPr>
            <p:cNvSpPr/>
            <p:nvPr/>
          </p:nvSpPr>
          <p:spPr>
            <a:xfrm>
              <a:off x="1219200" y="960120"/>
              <a:ext cx="10866120" cy="2545080"/>
            </a:xfrm>
            <a:custGeom>
              <a:avLst/>
              <a:gdLst>
                <a:gd name="connsiteX0" fmla="*/ 0 w 10866120"/>
                <a:gd name="connsiteY0" fmla="*/ 0 h 2545080"/>
                <a:gd name="connsiteX1" fmla="*/ 243840 w 10866120"/>
                <a:gd name="connsiteY1" fmla="*/ 0 h 2545080"/>
                <a:gd name="connsiteX2" fmla="*/ 243840 w 10866120"/>
                <a:gd name="connsiteY2" fmla="*/ 160020 h 2545080"/>
                <a:gd name="connsiteX3" fmla="*/ 281940 w 10866120"/>
                <a:gd name="connsiteY3" fmla="*/ 160020 h 2545080"/>
                <a:gd name="connsiteX4" fmla="*/ 281940 w 10866120"/>
                <a:gd name="connsiteY4" fmla="*/ 320040 h 2545080"/>
                <a:gd name="connsiteX5" fmla="*/ 320040 w 10866120"/>
                <a:gd name="connsiteY5" fmla="*/ 320040 h 2545080"/>
                <a:gd name="connsiteX6" fmla="*/ 320040 w 10866120"/>
                <a:gd name="connsiteY6" fmla="*/ 472440 h 2545080"/>
                <a:gd name="connsiteX7" fmla="*/ 396240 w 10866120"/>
                <a:gd name="connsiteY7" fmla="*/ 472440 h 2545080"/>
                <a:gd name="connsiteX8" fmla="*/ 396240 w 10866120"/>
                <a:gd name="connsiteY8" fmla="*/ 601980 h 2545080"/>
                <a:gd name="connsiteX9" fmla="*/ 457200 w 10866120"/>
                <a:gd name="connsiteY9" fmla="*/ 601980 h 2545080"/>
                <a:gd name="connsiteX10" fmla="*/ 457200 w 10866120"/>
                <a:gd name="connsiteY10" fmla="*/ 777240 h 2545080"/>
                <a:gd name="connsiteX11" fmla="*/ 1181100 w 10866120"/>
                <a:gd name="connsiteY11" fmla="*/ 777240 h 2545080"/>
                <a:gd name="connsiteX12" fmla="*/ 1181100 w 10866120"/>
                <a:gd name="connsiteY12" fmla="*/ 929640 h 2545080"/>
                <a:gd name="connsiteX13" fmla="*/ 2148840 w 10866120"/>
                <a:gd name="connsiteY13" fmla="*/ 929640 h 2545080"/>
                <a:gd name="connsiteX14" fmla="*/ 2148840 w 10866120"/>
                <a:gd name="connsiteY14" fmla="*/ 1112520 h 2545080"/>
                <a:gd name="connsiteX15" fmla="*/ 2705100 w 10866120"/>
                <a:gd name="connsiteY15" fmla="*/ 1112520 h 2545080"/>
                <a:gd name="connsiteX16" fmla="*/ 2705100 w 10866120"/>
                <a:gd name="connsiteY16" fmla="*/ 1272540 h 2545080"/>
                <a:gd name="connsiteX17" fmla="*/ 2941320 w 10866120"/>
                <a:gd name="connsiteY17" fmla="*/ 1272540 h 2545080"/>
                <a:gd name="connsiteX18" fmla="*/ 2941320 w 10866120"/>
                <a:gd name="connsiteY18" fmla="*/ 1432560 h 2545080"/>
                <a:gd name="connsiteX19" fmla="*/ 3162300 w 10866120"/>
                <a:gd name="connsiteY19" fmla="*/ 1432560 h 2545080"/>
                <a:gd name="connsiteX20" fmla="*/ 3162300 w 10866120"/>
                <a:gd name="connsiteY20" fmla="*/ 1607820 h 2545080"/>
                <a:gd name="connsiteX21" fmla="*/ 5082540 w 10866120"/>
                <a:gd name="connsiteY21" fmla="*/ 1607820 h 2545080"/>
                <a:gd name="connsiteX22" fmla="*/ 5082540 w 10866120"/>
                <a:gd name="connsiteY22" fmla="*/ 1790700 h 2545080"/>
                <a:gd name="connsiteX23" fmla="*/ 5219700 w 10866120"/>
                <a:gd name="connsiteY23" fmla="*/ 1790700 h 2545080"/>
                <a:gd name="connsiteX24" fmla="*/ 5219700 w 10866120"/>
                <a:gd name="connsiteY24" fmla="*/ 1965960 h 2545080"/>
                <a:gd name="connsiteX25" fmla="*/ 5433060 w 10866120"/>
                <a:gd name="connsiteY25" fmla="*/ 1965960 h 2545080"/>
                <a:gd name="connsiteX26" fmla="*/ 5433060 w 10866120"/>
                <a:gd name="connsiteY26" fmla="*/ 2141220 h 2545080"/>
                <a:gd name="connsiteX27" fmla="*/ 5608320 w 10866120"/>
                <a:gd name="connsiteY27" fmla="*/ 2141220 h 2545080"/>
                <a:gd name="connsiteX28" fmla="*/ 5608320 w 10866120"/>
                <a:gd name="connsiteY28" fmla="*/ 2331720 h 2545080"/>
                <a:gd name="connsiteX29" fmla="*/ 7239000 w 10866120"/>
                <a:gd name="connsiteY29" fmla="*/ 2331720 h 2545080"/>
                <a:gd name="connsiteX30" fmla="*/ 7239000 w 10866120"/>
                <a:gd name="connsiteY30" fmla="*/ 2545080 h 2545080"/>
                <a:gd name="connsiteX31" fmla="*/ 10866120 w 10866120"/>
                <a:gd name="connsiteY31" fmla="*/ 2545080 h 254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66120" h="2545080">
                  <a:moveTo>
                    <a:pt x="0" y="0"/>
                  </a:moveTo>
                  <a:lnTo>
                    <a:pt x="243840" y="0"/>
                  </a:lnTo>
                  <a:lnTo>
                    <a:pt x="243840" y="160020"/>
                  </a:lnTo>
                  <a:lnTo>
                    <a:pt x="281940" y="160020"/>
                  </a:lnTo>
                  <a:lnTo>
                    <a:pt x="281940" y="320040"/>
                  </a:lnTo>
                  <a:lnTo>
                    <a:pt x="320040" y="320040"/>
                  </a:lnTo>
                  <a:lnTo>
                    <a:pt x="320040" y="472440"/>
                  </a:lnTo>
                  <a:lnTo>
                    <a:pt x="396240" y="472440"/>
                  </a:lnTo>
                  <a:lnTo>
                    <a:pt x="396240" y="601980"/>
                  </a:lnTo>
                  <a:lnTo>
                    <a:pt x="457200" y="601980"/>
                  </a:lnTo>
                  <a:lnTo>
                    <a:pt x="457200" y="777240"/>
                  </a:lnTo>
                  <a:lnTo>
                    <a:pt x="1181100" y="777240"/>
                  </a:lnTo>
                  <a:lnTo>
                    <a:pt x="1181100" y="929640"/>
                  </a:lnTo>
                  <a:lnTo>
                    <a:pt x="2148840" y="929640"/>
                  </a:lnTo>
                  <a:lnTo>
                    <a:pt x="2148840" y="1112520"/>
                  </a:lnTo>
                  <a:lnTo>
                    <a:pt x="2705100" y="1112520"/>
                  </a:lnTo>
                  <a:lnTo>
                    <a:pt x="2705100" y="1272540"/>
                  </a:lnTo>
                  <a:lnTo>
                    <a:pt x="2941320" y="1272540"/>
                  </a:lnTo>
                  <a:lnTo>
                    <a:pt x="2941320" y="1432560"/>
                  </a:lnTo>
                  <a:lnTo>
                    <a:pt x="3162300" y="1432560"/>
                  </a:lnTo>
                  <a:lnTo>
                    <a:pt x="3162300" y="1607820"/>
                  </a:lnTo>
                  <a:lnTo>
                    <a:pt x="5082540" y="1607820"/>
                  </a:lnTo>
                  <a:lnTo>
                    <a:pt x="5082540" y="1790700"/>
                  </a:lnTo>
                  <a:lnTo>
                    <a:pt x="5219700" y="1790700"/>
                  </a:lnTo>
                  <a:lnTo>
                    <a:pt x="5219700" y="1965960"/>
                  </a:lnTo>
                  <a:lnTo>
                    <a:pt x="5433060" y="1965960"/>
                  </a:lnTo>
                  <a:lnTo>
                    <a:pt x="5433060" y="2141220"/>
                  </a:lnTo>
                  <a:lnTo>
                    <a:pt x="5608320" y="2141220"/>
                  </a:lnTo>
                  <a:lnTo>
                    <a:pt x="5608320" y="2331720"/>
                  </a:lnTo>
                  <a:lnTo>
                    <a:pt x="7239000" y="2331720"/>
                  </a:lnTo>
                  <a:lnTo>
                    <a:pt x="7239000" y="2545080"/>
                  </a:lnTo>
                  <a:lnTo>
                    <a:pt x="10866120" y="2545080"/>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6" name="Cross 25">
              <a:extLst>
                <a:ext uri="{FF2B5EF4-FFF2-40B4-BE49-F238E27FC236}">
                  <a16:creationId xmlns:a16="http://schemas.microsoft.com/office/drawing/2014/main" id="{8630959D-566A-EB18-3CA8-3F4B2062E7EF}"/>
                </a:ext>
              </a:extLst>
            </p:cNvPr>
            <p:cNvSpPr/>
            <p:nvPr/>
          </p:nvSpPr>
          <p:spPr>
            <a:xfrm>
              <a:off x="2252366" y="1682852"/>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7" name="Cross 26">
              <a:extLst>
                <a:ext uri="{FF2B5EF4-FFF2-40B4-BE49-F238E27FC236}">
                  <a16:creationId xmlns:a16="http://schemas.microsoft.com/office/drawing/2014/main" id="{7FF0EB89-8D2C-502A-0F08-9C3E43E8BFF5}"/>
                </a:ext>
              </a:extLst>
            </p:cNvPr>
            <p:cNvSpPr/>
            <p:nvPr/>
          </p:nvSpPr>
          <p:spPr>
            <a:xfrm>
              <a:off x="6103143" y="2510497"/>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8" name="Cross 27">
              <a:extLst>
                <a:ext uri="{FF2B5EF4-FFF2-40B4-BE49-F238E27FC236}">
                  <a16:creationId xmlns:a16="http://schemas.microsoft.com/office/drawing/2014/main" id="{66A6EDBB-1ED8-8B9E-6AC8-459938128C0A}"/>
                </a:ext>
              </a:extLst>
            </p:cNvPr>
            <p:cNvSpPr/>
            <p:nvPr/>
          </p:nvSpPr>
          <p:spPr>
            <a:xfrm>
              <a:off x="6647498" y="3043691"/>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29" name="Cross 28">
              <a:extLst>
                <a:ext uri="{FF2B5EF4-FFF2-40B4-BE49-F238E27FC236}">
                  <a16:creationId xmlns:a16="http://schemas.microsoft.com/office/drawing/2014/main" id="{D2F512ED-33E1-FDB0-48BC-E51925FEF88C}"/>
                </a:ext>
              </a:extLst>
            </p:cNvPr>
            <p:cNvSpPr/>
            <p:nvPr/>
          </p:nvSpPr>
          <p:spPr>
            <a:xfrm>
              <a:off x="8038148" y="3236573"/>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0" name="Cross 29">
              <a:extLst>
                <a:ext uri="{FF2B5EF4-FFF2-40B4-BE49-F238E27FC236}">
                  <a16:creationId xmlns:a16="http://schemas.microsoft.com/office/drawing/2014/main" id="{610229CD-87D2-3AA2-D40E-7F7DA42B0A5F}"/>
                </a:ext>
              </a:extLst>
            </p:cNvPr>
            <p:cNvSpPr/>
            <p:nvPr/>
          </p:nvSpPr>
          <p:spPr>
            <a:xfrm>
              <a:off x="9319950" y="3450035"/>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1" name="Cross 30">
              <a:extLst>
                <a:ext uri="{FF2B5EF4-FFF2-40B4-BE49-F238E27FC236}">
                  <a16:creationId xmlns:a16="http://schemas.microsoft.com/office/drawing/2014/main" id="{5F969220-0043-6D55-2F9F-B02AD25F74BC}"/>
                </a:ext>
              </a:extLst>
            </p:cNvPr>
            <p:cNvSpPr/>
            <p:nvPr/>
          </p:nvSpPr>
          <p:spPr>
            <a:xfrm>
              <a:off x="9562837" y="344963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2" name="Cross 31">
              <a:extLst>
                <a:ext uri="{FF2B5EF4-FFF2-40B4-BE49-F238E27FC236}">
                  <a16:creationId xmlns:a16="http://schemas.microsoft.com/office/drawing/2014/main" id="{EB076737-2496-509C-F848-2B70E36E3E41}"/>
                </a:ext>
              </a:extLst>
            </p:cNvPr>
            <p:cNvSpPr/>
            <p:nvPr/>
          </p:nvSpPr>
          <p:spPr>
            <a:xfrm>
              <a:off x="10216216" y="344963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3" name="Cross 32">
              <a:extLst>
                <a:ext uri="{FF2B5EF4-FFF2-40B4-BE49-F238E27FC236}">
                  <a16:creationId xmlns:a16="http://schemas.microsoft.com/office/drawing/2014/main" id="{06395B07-03DC-65A7-2B3B-B18AE831FD22}"/>
                </a:ext>
              </a:extLst>
            </p:cNvPr>
            <p:cNvSpPr/>
            <p:nvPr/>
          </p:nvSpPr>
          <p:spPr>
            <a:xfrm>
              <a:off x="10349980" y="344963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4" name="Cross 33">
              <a:extLst>
                <a:ext uri="{FF2B5EF4-FFF2-40B4-BE49-F238E27FC236}">
                  <a16:creationId xmlns:a16="http://schemas.microsoft.com/office/drawing/2014/main" id="{1C065862-0925-B848-7EA8-93767A9E0BBE}"/>
                </a:ext>
              </a:extLst>
            </p:cNvPr>
            <p:cNvSpPr/>
            <p:nvPr/>
          </p:nvSpPr>
          <p:spPr>
            <a:xfrm>
              <a:off x="11499032" y="344963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sp>
          <p:nvSpPr>
            <p:cNvPr id="35" name="Cross 34">
              <a:extLst>
                <a:ext uri="{FF2B5EF4-FFF2-40B4-BE49-F238E27FC236}">
                  <a16:creationId xmlns:a16="http://schemas.microsoft.com/office/drawing/2014/main" id="{DE40FD6C-BC4B-9E96-2843-BBFE2BC8281F}"/>
                </a:ext>
              </a:extLst>
            </p:cNvPr>
            <p:cNvSpPr/>
            <p:nvPr/>
          </p:nvSpPr>
          <p:spPr>
            <a:xfrm>
              <a:off x="11681052" y="3449638"/>
              <a:ext cx="111124" cy="111124"/>
            </a:xfrm>
            <a:prstGeom prst="plus">
              <a:avLst>
                <a:gd name="adj" fmla="val 45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b="0">
                <a:solidFill>
                  <a:prstClr val="white"/>
                </a:solidFill>
                <a:latin typeface="Calibri"/>
              </a:endParaRPr>
            </a:p>
          </p:txBody>
        </p:sp>
      </p:grpSp>
    </p:spTree>
    <p:extLst>
      <p:ext uri="{BB962C8B-B14F-4D97-AF65-F5344CB8AC3E}">
        <p14:creationId xmlns:p14="http://schemas.microsoft.com/office/powerpoint/2010/main" val="21352184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BBB69-C35E-1B8D-2B1F-CF1957585BF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8057908-0E3A-60B9-A0E3-2D4A9000CF70}"/>
              </a:ext>
            </a:extLst>
          </p:cNvPr>
          <p:cNvSpPr/>
          <p:nvPr/>
        </p:nvSpPr>
        <p:spPr bwMode="auto">
          <a:xfrm>
            <a:off x="517" y="0"/>
            <a:ext cx="2638800" cy="14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S PGothic" charset="0"/>
              <a:cs typeface="+mn-cs"/>
            </a:endParaRPr>
          </a:p>
        </p:txBody>
      </p:sp>
      <p:sp>
        <p:nvSpPr>
          <p:cNvPr id="5" name="Rectangle 4">
            <a:extLst>
              <a:ext uri="{FF2B5EF4-FFF2-40B4-BE49-F238E27FC236}">
                <a16:creationId xmlns:a16="http://schemas.microsoft.com/office/drawing/2014/main" id="{EADCF552-140B-C797-2498-A63A6821F77A}"/>
              </a:ext>
            </a:extLst>
          </p:cNvPr>
          <p:cNvSpPr/>
          <p:nvPr/>
        </p:nvSpPr>
        <p:spPr bwMode="auto">
          <a:xfrm>
            <a:off x="9444039" y="0"/>
            <a:ext cx="2747444" cy="14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S PGothic" charset="0"/>
              <a:cs typeface="+mn-cs"/>
            </a:endParaRPr>
          </a:p>
        </p:txBody>
      </p:sp>
      <p:sp>
        <p:nvSpPr>
          <p:cNvPr id="2" name="Title 1">
            <a:extLst>
              <a:ext uri="{FF2B5EF4-FFF2-40B4-BE49-F238E27FC236}">
                <a16:creationId xmlns:a16="http://schemas.microsoft.com/office/drawing/2014/main" id="{1E5EAD88-D663-CECF-80F5-D43B0F49E8F2}"/>
              </a:ext>
            </a:extLst>
          </p:cNvPr>
          <p:cNvSpPr>
            <a:spLocks noGrp="1"/>
          </p:cNvSpPr>
          <p:nvPr>
            <p:ph type="ctrTitle"/>
          </p:nvPr>
        </p:nvSpPr>
        <p:spPr>
          <a:xfrm>
            <a:off x="22690" y="800803"/>
            <a:ext cx="12146620" cy="2466844"/>
          </a:xfrm>
        </p:spPr>
        <p:txBody>
          <a:bodyPr/>
          <a:lstStyle/>
          <a:p>
            <a:pPr>
              <a:spcBef>
                <a:spcPts val="0"/>
              </a:spcBef>
              <a:spcAft>
                <a:spcPts val="600"/>
              </a:spcAft>
            </a:pPr>
            <a:r>
              <a:rPr lang="en-US" sz="3600" dirty="0">
                <a:solidFill>
                  <a:schemeClr val="bg2"/>
                </a:solidFill>
              </a:rPr>
              <a:t>DETERMINATION 2</a:t>
            </a:r>
            <a:br>
              <a:rPr lang="en-US" sz="3600" dirty="0">
                <a:solidFill>
                  <a:schemeClr val="bg2"/>
                </a:solidFill>
              </a:rPr>
            </a:br>
            <a:endParaRPr lang="en-US" sz="3600" dirty="0">
              <a:solidFill>
                <a:schemeClr val="bg2"/>
              </a:solidFill>
            </a:endParaRPr>
          </a:p>
        </p:txBody>
      </p:sp>
      <p:sp>
        <p:nvSpPr>
          <p:cNvPr id="3" name="Subtitle 2">
            <a:extLst>
              <a:ext uri="{FF2B5EF4-FFF2-40B4-BE49-F238E27FC236}">
                <a16:creationId xmlns:a16="http://schemas.microsoft.com/office/drawing/2014/main" id="{6272C83E-87E3-1462-E1FF-D5A01ED3096F}"/>
              </a:ext>
            </a:extLst>
          </p:cNvPr>
          <p:cNvSpPr>
            <a:spLocks noGrp="1"/>
          </p:cNvSpPr>
          <p:nvPr>
            <p:ph type="subTitle" idx="1"/>
          </p:nvPr>
        </p:nvSpPr>
        <p:spPr>
          <a:xfrm>
            <a:off x="786213" y="4175212"/>
            <a:ext cx="10619574" cy="2575966"/>
          </a:xfrm>
        </p:spPr>
        <p:txBody>
          <a:bodyPr/>
          <a:lstStyle/>
          <a:p>
            <a:pPr>
              <a:spcBef>
                <a:spcPts val="0"/>
              </a:spcBef>
            </a:pPr>
            <a:r>
              <a:rPr lang="en-US" sz="1800" dirty="0"/>
              <a:t>Clifton C. Mo, MD</a:t>
            </a:r>
          </a:p>
          <a:p>
            <a:pPr>
              <a:spcBef>
                <a:spcPts val="0"/>
              </a:spcBef>
            </a:pPr>
            <a:r>
              <a:rPr lang="en-US" sz="1800" dirty="0"/>
              <a:t>Assistant Professor of Medicine, Harvard Medical School</a:t>
            </a:r>
          </a:p>
          <a:p>
            <a:pPr>
              <a:spcBef>
                <a:spcPts val="0"/>
              </a:spcBef>
            </a:pPr>
            <a:r>
              <a:rPr lang="en-US" sz="1800" dirty="0"/>
              <a:t>Director of Autologous Stem Cell Transplantation</a:t>
            </a:r>
          </a:p>
          <a:p>
            <a:pPr>
              <a:spcBef>
                <a:spcPts val="0"/>
              </a:spcBef>
            </a:pPr>
            <a:r>
              <a:rPr lang="en-US" sz="1800" dirty="0"/>
              <a:t>Associate Director of Clinical Research</a:t>
            </a:r>
          </a:p>
          <a:p>
            <a:pPr>
              <a:spcBef>
                <a:spcPts val="0"/>
              </a:spcBef>
            </a:pPr>
            <a:endParaRPr lang="en-US" sz="1000" dirty="0"/>
          </a:p>
          <a:p>
            <a:pPr>
              <a:spcBef>
                <a:spcPts val="0"/>
              </a:spcBef>
            </a:pPr>
            <a:r>
              <a:rPr lang="en-US" sz="1800" dirty="0"/>
              <a:t>Paul G. Richardson, MD</a:t>
            </a:r>
          </a:p>
          <a:p>
            <a:pPr>
              <a:spcBef>
                <a:spcPts val="0"/>
              </a:spcBef>
            </a:pPr>
            <a:r>
              <a:rPr lang="en-US" sz="1800" dirty="0"/>
              <a:t>RJ Corman Professor of Medicine, Harvard Medical School</a:t>
            </a:r>
          </a:p>
          <a:p>
            <a:pPr>
              <a:spcBef>
                <a:spcPts val="0"/>
              </a:spcBef>
            </a:pPr>
            <a:r>
              <a:rPr lang="en-US" sz="1800" dirty="0"/>
              <a:t>Clinical Program Leader, Director of Clinical Research</a:t>
            </a:r>
          </a:p>
          <a:p>
            <a:pPr>
              <a:spcBef>
                <a:spcPts val="0"/>
              </a:spcBef>
            </a:pPr>
            <a:endParaRPr lang="en-US" sz="1000" dirty="0"/>
          </a:p>
          <a:p>
            <a:pPr>
              <a:spcBef>
                <a:spcPts val="0"/>
              </a:spcBef>
            </a:pPr>
            <a:r>
              <a:rPr lang="en-US" sz="1800" dirty="0"/>
              <a:t>Susanna Jacobus, MSc MBA; LJ Wei, PhD; Yuxin Liu, MD</a:t>
            </a:r>
          </a:p>
          <a:p>
            <a:pPr>
              <a:spcBef>
                <a:spcPts val="0"/>
              </a:spcBef>
            </a:pPr>
            <a:endParaRPr lang="en-US" sz="1000" dirty="0"/>
          </a:p>
          <a:p>
            <a:pPr>
              <a:spcBef>
                <a:spcPts val="0"/>
              </a:spcBef>
            </a:pPr>
            <a:r>
              <a:rPr lang="en-US" sz="1800" dirty="0"/>
              <a:t>Ajantha Nithi, Diane Warren, Catriona Byrne, Shannon Lydon, Taya Salman, Catie O’Connor</a:t>
            </a:r>
          </a:p>
          <a:p>
            <a:pPr>
              <a:spcBef>
                <a:spcPts val="0"/>
              </a:spcBef>
            </a:pPr>
            <a:endParaRPr lang="en-US" sz="1000" dirty="0"/>
          </a:p>
          <a:p>
            <a:pPr>
              <a:spcBef>
                <a:spcPts val="0"/>
              </a:spcBef>
            </a:pPr>
            <a:r>
              <a:rPr lang="en-US" sz="1800" dirty="0"/>
              <a:t>Jerome Lipper Multiple Myeloma Center</a:t>
            </a:r>
          </a:p>
          <a:p>
            <a:pPr>
              <a:spcBef>
                <a:spcPts val="0"/>
              </a:spcBef>
            </a:pPr>
            <a:r>
              <a:rPr lang="en-US" sz="1800" dirty="0"/>
              <a:t>Dana-Farber Cancer Institute</a:t>
            </a:r>
          </a:p>
          <a:p>
            <a:pPr>
              <a:spcBef>
                <a:spcPts val="0"/>
              </a:spcBef>
            </a:pPr>
            <a:r>
              <a:rPr lang="en-US" sz="1800" dirty="0"/>
              <a:t>Boston, MA, USA</a:t>
            </a:r>
          </a:p>
        </p:txBody>
      </p:sp>
      <p:pic>
        <p:nvPicPr>
          <p:cNvPr id="8" name="Picture 10" descr="DFlogo">
            <a:extLst>
              <a:ext uri="{FF2B5EF4-FFF2-40B4-BE49-F238E27FC236}">
                <a16:creationId xmlns:a16="http://schemas.microsoft.com/office/drawing/2014/main" id="{7B0FD7B5-8471-A25D-FA81-13E96E6204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6692" y="31356"/>
            <a:ext cx="4218616" cy="769447"/>
          </a:xfrm>
          <a:prstGeom prst="rect">
            <a:avLst/>
          </a:prstGeom>
          <a:noFill/>
          <a:ln w="9525">
            <a:noFill/>
            <a:miter lim="800000"/>
            <a:headEnd/>
            <a:tailEnd/>
          </a:ln>
        </p:spPr>
      </p:pic>
      <p:pic>
        <p:nvPicPr>
          <p:cNvPr id="9" name="Picture 11" descr="Harvard_shield-Medical">
            <a:extLst>
              <a:ext uri="{FF2B5EF4-FFF2-40B4-BE49-F238E27FC236}">
                <a16:creationId xmlns:a16="http://schemas.microsoft.com/office/drawing/2014/main" id="{24E2AB7F-D3F0-887B-EE82-CE05DCCD66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12606" y="0"/>
            <a:ext cx="1210310" cy="1457578"/>
          </a:xfrm>
          <a:prstGeom prst="rect">
            <a:avLst/>
          </a:prstGeom>
          <a:noFill/>
          <a:ln w="9525">
            <a:noFill/>
            <a:miter lim="800000"/>
            <a:headEnd/>
            <a:tailEnd/>
          </a:ln>
        </p:spPr>
      </p:pic>
      <p:pic>
        <p:nvPicPr>
          <p:cNvPr id="10" name="Picture 9">
            <a:extLst>
              <a:ext uri="{FF2B5EF4-FFF2-40B4-BE49-F238E27FC236}">
                <a16:creationId xmlns:a16="http://schemas.microsoft.com/office/drawing/2014/main" id="{7B01664E-7384-A7F9-F124-A4BC13B515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90" y="0"/>
            <a:ext cx="2594453" cy="1457579"/>
          </a:xfrm>
          <a:prstGeom prst="rect">
            <a:avLst/>
          </a:prstGeom>
        </p:spPr>
      </p:pic>
    </p:spTree>
    <p:extLst>
      <p:ext uri="{BB962C8B-B14F-4D97-AF65-F5344CB8AC3E}">
        <p14:creationId xmlns:p14="http://schemas.microsoft.com/office/powerpoint/2010/main" val="260422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24DF4-CB88-809F-2337-15A3F9980E09}"/>
            </a:ext>
          </a:extLst>
        </p:cNvPr>
        <p:cNvGrpSpPr/>
        <p:nvPr/>
      </p:nvGrpSpPr>
      <p:grpSpPr>
        <a:xfrm>
          <a:off x="0" y="0"/>
          <a:ext cx="0" cy="0"/>
          <a:chOff x="0" y="0"/>
          <a:chExt cx="0" cy="0"/>
        </a:xfrm>
      </p:grpSpPr>
      <p:sp>
        <p:nvSpPr>
          <p:cNvPr id="1031" name="Title 1">
            <a:extLst>
              <a:ext uri="{FF2B5EF4-FFF2-40B4-BE49-F238E27FC236}">
                <a16:creationId xmlns:a16="http://schemas.microsoft.com/office/drawing/2014/main" id="{B851D518-6E30-252B-430C-E6B4A0D86E06}"/>
              </a:ext>
            </a:extLst>
          </p:cNvPr>
          <p:cNvSpPr>
            <a:spLocks noGrp="1"/>
          </p:cNvSpPr>
          <p:nvPr>
            <p:ph type="title"/>
          </p:nvPr>
        </p:nvSpPr>
        <p:spPr>
          <a:xfrm>
            <a:off x="609600" y="281798"/>
            <a:ext cx="10972800" cy="713539"/>
          </a:xfrm>
        </p:spPr>
        <p:txBody>
          <a:bodyPr/>
          <a:lstStyle/>
          <a:p>
            <a:r>
              <a:rPr lang="en-US" dirty="0">
                <a:solidFill>
                  <a:schemeClr val="bg2"/>
                </a:solidFill>
              </a:rPr>
              <a:t>NDMM in 2025: A Tale of Two Cities ~ high risk (genetic, functional) versus standard risk  </a:t>
            </a:r>
          </a:p>
        </p:txBody>
      </p:sp>
      <p:pic>
        <p:nvPicPr>
          <p:cNvPr id="1026" name="Picture 2" descr="A Tale of Two Cities by Charles Dickens | Goodreads">
            <a:extLst>
              <a:ext uri="{FF2B5EF4-FFF2-40B4-BE49-F238E27FC236}">
                <a16:creationId xmlns:a16="http://schemas.microsoft.com/office/drawing/2014/main" id="{299F87B4-886A-A0AC-906C-1652F4E7754E}"/>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428167" y="1368922"/>
            <a:ext cx="9335666" cy="4947903"/>
          </a:xfrm>
          <a:prstGeom prst="rect">
            <a:avLst/>
          </a:prstGeom>
          <a:solidFill>
            <a:srgbClr val="FFFFFF"/>
          </a:solidFill>
        </p:spPr>
      </p:pic>
    </p:spTree>
    <p:extLst>
      <p:ext uri="{BB962C8B-B14F-4D97-AF65-F5344CB8AC3E}">
        <p14:creationId xmlns:p14="http://schemas.microsoft.com/office/powerpoint/2010/main" val="5599459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E1298-55F1-3594-8ADA-ABC95CEE0C38}"/>
            </a:ext>
          </a:extLst>
        </p:cNvPr>
        <p:cNvGrpSpPr/>
        <p:nvPr/>
      </p:nvGrpSpPr>
      <p:grpSpPr>
        <a:xfrm>
          <a:off x="0" y="0"/>
          <a:ext cx="0" cy="0"/>
          <a:chOff x="0" y="0"/>
          <a:chExt cx="0" cy="0"/>
        </a:xfrm>
      </p:grpSpPr>
      <p:sp>
        <p:nvSpPr>
          <p:cNvPr id="1031" name="Title 1">
            <a:extLst>
              <a:ext uri="{FF2B5EF4-FFF2-40B4-BE49-F238E27FC236}">
                <a16:creationId xmlns:a16="http://schemas.microsoft.com/office/drawing/2014/main" id="{D9DF4E4D-8B6E-7559-27C0-D41F0DC641A8}"/>
              </a:ext>
            </a:extLst>
          </p:cNvPr>
          <p:cNvSpPr>
            <a:spLocks noGrp="1"/>
          </p:cNvSpPr>
          <p:nvPr>
            <p:ph type="title"/>
          </p:nvPr>
        </p:nvSpPr>
        <p:spPr>
          <a:xfrm>
            <a:off x="609600" y="490453"/>
            <a:ext cx="10972800" cy="713539"/>
          </a:xfrm>
        </p:spPr>
        <p:txBody>
          <a:bodyPr/>
          <a:lstStyle/>
          <a:p>
            <a:r>
              <a:rPr lang="en-US" sz="3000" dirty="0">
                <a:solidFill>
                  <a:schemeClr val="bg2"/>
                </a:solidFill>
              </a:rPr>
              <a:t>DETERMINATION 2 Schema (Revised for N </a:t>
            </a:r>
            <a:r>
              <a:rPr lang="en-US" sz="3000">
                <a:solidFill>
                  <a:schemeClr val="bg2"/>
                </a:solidFill>
              </a:rPr>
              <a:t>= 720 </a:t>
            </a:r>
            <a:r>
              <a:rPr lang="en-US" sz="3000" dirty="0">
                <a:solidFill>
                  <a:schemeClr val="bg2"/>
                </a:solidFill>
              </a:rPr>
              <a:t>Patients)</a:t>
            </a:r>
          </a:p>
        </p:txBody>
      </p:sp>
      <p:pic>
        <p:nvPicPr>
          <p:cNvPr id="2" name="Picture 1" descr="A diagram of a flowchart&#10;&#10;AI-generated content may be incorrect.">
            <a:extLst>
              <a:ext uri="{FF2B5EF4-FFF2-40B4-BE49-F238E27FC236}">
                <a16:creationId xmlns:a16="http://schemas.microsoft.com/office/drawing/2014/main" id="{3A26E5B9-4819-9601-9426-F484893E30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3277" y="1377717"/>
            <a:ext cx="9789267" cy="5075620"/>
          </a:xfrm>
          <a:prstGeom prst="rect">
            <a:avLst/>
          </a:prstGeom>
        </p:spPr>
      </p:pic>
      <p:sp>
        <p:nvSpPr>
          <p:cNvPr id="3" name="Down Arrow 2">
            <a:extLst>
              <a:ext uri="{FF2B5EF4-FFF2-40B4-BE49-F238E27FC236}">
                <a16:creationId xmlns:a16="http://schemas.microsoft.com/office/drawing/2014/main" id="{53EFCC8E-6AAC-F6E5-C394-A6754F0A84E4}"/>
              </a:ext>
            </a:extLst>
          </p:cNvPr>
          <p:cNvSpPr/>
          <p:nvPr/>
        </p:nvSpPr>
        <p:spPr bwMode="auto">
          <a:xfrm>
            <a:off x="4079776" y="1884429"/>
            <a:ext cx="288032" cy="71287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42844928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A7DA8-FD18-63EE-EE82-E4080AC922C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1D7AD23-6B46-006B-47F4-7962C4116CBB}"/>
              </a:ext>
            </a:extLst>
          </p:cNvPr>
          <p:cNvSpPr/>
          <p:nvPr/>
        </p:nvSpPr>
        <p:spPr bwMode="auto">
          <a:xfrm>
            <a:off x="551384" y="5517232"/>
            <a:ext cx="11247120"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B9852CE-7A6A-7299-3C9B-7CEC90A92AB4}"/>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4DC5DF0E-48A1-7FF3-D508-D8EB4825F8CA}"/>
              </a:ext>
            </a:extLst>
          </p:cNvPr>
          <p:cNvSpPr>
            <a:spLocks noGrp="1"/>
          </p:cNvSpPr>
          <p:nvPr>
            <p:ph idx="1"/>
          </p:nvPr>
        </p:nvSpPr>
        <p:spPr>
          <a:xfrm>
            <a:off x="833691" y="1196752"/>
            <a:ext cx="10972800" cy="4283273"/>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Clinical Trials We LOVE to Discuss</a:t>
            </a:r>
            <a:endParaRPr lang="en-US" sz="2400" dirty="0">
              <a:solidFill>
                <a:schemeClr val="accent2"/>
              </a:solidFill>
            </a:endParaRP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Mechanism of Action of </a:t>
            </a:r>
            <a:r>
              <a:rPr lang="en-US" sz="2400" dirty="0" err="1">
                <a:solidFill>
                  <a:schemeClr val="tx1"/>
                </a:solidFill>
              </a:rPr>
              <a:t>Cereblon</a:t>
            </a:r>
            <a:r>
              <a:rPr lang="en-US" sz="2400" dirty="0">
                <a:solidFill>
                  <a:schemeClr val="tx1"/>
                </a:solidFill>
              </a:rPr>
              <a:t> E3 Ligase Modulators (</a:t>
            </a:r>
            <a:r>
              <a:rPr lang="en-US" sz="2400" dirty="0" err="1">
                <a:solidFill>
                  <a:schemeClr val="tx1"/>
                </a:solidFill>
              </a:rPr>
              <a:t>CELMoDs</a:t>
            </a:r>
            <a:r>
              <a:rPr lang="en-US" sz="2400" dirty="0">
                <a:solidFill>
                  <a:schemeClr val="tx1"/>
                </a:solidFill>
              </a:rPr>
              <a:t>) </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Available Efficacy Data with </a:t>
            </a:r>
            <a:r>
              <a:rPr lang="en-US" sz="2400" dirty="0" err="1"/>
              <a:t>CELMoDs</a:t>
            </a:r>
            <a:r>
              <a:rPr lang="en-US" sz="2400" dirty="0"/>
              <a:t> in the Management of Relapsed/Refractory Multiple Myeloma (MM)</a:t>
            </a:r>
          </a:p>
          <a:p>
            <a:pPr marL="98425" indent="0">
              <a:lnSpc>
                <a:spcPct val="100000"/>
              </a:lnSpc>
              <a:spcBef>
                <a:spcPts val="2400"/>
              </a:spcBef>
              <a:spcAft>
                <a:spcPts val="0"/>
              </a:spcAft>
              <a:buNone/>
            </a:pPr>
            <a:r>
              <a:rPr lang="en-US" sz="2400" dirty="0">
                <a:solidFill>
                  <a:schemeClr val="accent2"/>
                </a:solidFill>
              </a:rPr>
              <a:t>Module 3: </a:t>
            </a:r>
            <a:r>
              <a:rPr lang="en-US" sz="2400" dirty="0"/>
              <a:t>Extramedullary Disease </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Spectrum and Management of </a:t>
            </a:r>
            <a:r>
              <a:rPr lang="en-US" sz="2400" dirty="0" err="1">
                <a:solidFill>
                  <a:schemeClr val="tx1"/>
                </a:solidFill>
              </a:rPr>
              <a:t>CELMoD</a:t>
            </a:r>
            <a:r>
              <a:rPr lang="en-US" sz="2400" dirty="0">
                <a:solidFill>
                  <a:schemeClr val="tx1"/>
                </a:solidFill>
              </a:rPr>
              <a:t>-Associated Adverse Events</a:t>
            </a:r>
          </a:p>
          <a:p>
            <a:pPr marL="98425" indent="0">
              <a:lnSpc>
                <a:spcPct val="100000"/>
              </a:lnSpc>
              <a:spcBef>
                <a:spcPts val="2400"/>
              </a:spcBef>
              <a:spcAft>
                <a:spcPts val="0"/>
              </a:spcAft>
              <a:buNone/>
            </a:pPr>
            <a:r>
              <a:rPr lang="en-US" sz="2400" dirty="0">
                <a:solidFill>
                  <a:schemeClr val="accent2"/>
                </a:solidFill>
              </a:rPr>
              <a:t>Module 5: </a:t>
            </a:r>
            <a:r>
              <a:rPr lang="en-US" sz="2400" dirty="0">
                <a:solidFill>
                  <a:schemeClr val="tx1"/>
                </a:solidFill>
              </a:rPr>
              <a:t>Ongoing Phase II and III Trials Evaluating </a:t>
            </a:r>
            <a:r>
              <a:rPr lang="en-US" sz="2400" dirty="0" err="1">
                <a:solidFill>
                  <a:schemeClr val="tx1"/>
                </a:solidFill>
              </a:rPr>
              <a:t>CELMoDs</a:t>
            </a:r>
            <a:r>
              <a:rPr lang="en-US" sz="2400" dirty="0">
                <a:solidFill>
                  <a:schemeClr val="tx1"/>
                </a:solidFill>
              </a:rPr>
              <a:t> for MM </a:t>
            </a:r>
          </a:p>
          <a:p>
            <a:pPr marL="98425" indent="0">
              <a:lnSpc>
                <a:spcPct val="100000"/>
              </a:lnSpc>
              <a:spcBef>
                <a:spcPts val="2400"/>
              </a:spcBef>
              <a:spcAft>
                <a:spcPts val="0"/>
              </a:spcAft>
              <a:buNone/>
            </a:pPr>
            <a:r>
              <a:rPr lang="en-US" sz="2400" dirty="0">
                <a:solidFill>
                  <a:schemeClr val="bg1"/>
                </a:solidFill>
              </a:rPr>
              <a:t>Module 6: Other Trials in Progress</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1363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D13C-0862-326C-E23D-82C210FFBA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048EFC3-356B-073A-5760-A19E45654BC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Other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CELMoD</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Trials in Progress</a:t>
            </a:r>
          </a:p>
        </p:txBody>
      </p:sp>
      <p:sp>
        <p:nvSpPr>
          <p:cNvPr id="7" name="TextBox 6">
            <a:extLst>
              <a:ext uri="{FF2B5EF4-FFF2-40B4-BE49-F238E27FC236}">
                <a16:creationId xmlns:a16="http://schemas.microsoft.com/office/drawing/2014/main" id="{2496278B-32A5-63F5-007A-A1377DCA7542}"/>
              </a:ext>
            </a:extLst>
          </p:cNvPr>
          <p:cNvSpPr txBox="1"/>
          <p:nvPr/>
        </p:nvSpPr>
        <p:spPr>
          <a:xfrm>
            <a:off x="731404" y="933876"/>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GEM21menos65.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A Phase III Trial for NDMM Patients Who Are Candidates for ASCT Comparing Extended VRD Plus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Early Rescue Intervention vs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Isatuximab</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-VRD vs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Isatuximab</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-V-</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Iberdomide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-D</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a:ea typeface="MS PGothic" charset="0"/>
              </a:rPr>
              <a:t>A Randomized Phase III Trial Assessing </a:t>
            </a:r>
            <a:r>
              <a:rPr kumimoji="0" lang="en-US" sz="1900" b="1" i="0" u="none" strike="noStrike" kern="1200" cap="none" spc="0" normalizeH="0" baseline="0" noProof="0" dirty="0" err="1">
                <a:ln>
                  <a:noFill/>
                </a:ln>
                <a:solidFill>
                  <a:srgbClr val="000000"/>
                </a:solidFill>
                <a:effectLst/>
                <a:uLnTx/>
                <a:uFillTx/>
                <a:latin typeface="Calibri"/>
                <a:ea typeface="MS PGothic" charset="0"/>
              </a:rPr>
              <a:t>Iberdomide</a:t>
            </a:r>
            <a:r>
              <a:rPr kumimoji="0" lang="en-US" sz="1900" b="1" i="0" u="none" strike="noStrike" kern="1200" cap="none" spc="0" normalizeH="0" baseline="0" noProof="0" dirty="0">
                <a:ln>
                  <a:noFill/>
                </a:ln>
                <a:solidFill>
                  <a:srgbClr val="000000"/>
                </a:solidFill>
                <a:effectLst/>
                <a:uLnTx/>
                <a:uFillTx/>
                <a:latin typeface="Calibri"/>
                <a:ea typeface="MS PGothic" charset="0"/>
              </a:rPr>
              <a:t> Versus </a:t>
            </a:r>
            <a:r>
              <a:rPr kumimoji="0" lang="en-US" sz="1900" b="1" i="0" u="none" strike="noStrike" kern="1200" cap="none" spc="0" normalizeH="0" baseline="0" noProof="0" dirty="0" err="1">
                <a:ln>
                  <a:noFill/>
                </a:ln>
                <a:solidFill>
                  <a:srgbClr val="000000"/>
                </a:solidFill>
                <a:effectLst/>
                <a:uLnTx/>
                <a:uFillTx/>
                <a:latin typeface="Calibri"/>
                <a:ea typeface="MS PGothic" charset="0"/>
              </a:rPr>
              <a:t>Iberdomide</a:t>
            </a:r>
            <a:r>
              <a:rPr kumimoji="0" lang="en-US" sz="1900" b="1" i="0" u="none" strike="noStrike" kern="1200" cap="none" spc="0" normalizeH="0" baseline="0" noProof="0" dirty="0">
                <a:ln>
                  <a:noFill/>
                </a:ln>
                <a:solidFill>
                  <a:srgbClr val="000000"/>
                </a:solidFill>
                <a:effectLst/>
                <a:uLnTx/>
                <a:uFillTx/>
                <a:latin typeface="Calibri"/>
                <a:ea typeface="MS PGothic" charset="0"/>
              </a:rPr>
              <a:t> Plus </a:t>
            </a:r>
            <a:r>
              <a:rPr kumimoji="0" lang="en-US" sz="1900" b="1" i="0" u="none" strike="noStrike" kern="1200" cap="none" spc="0" normalizeH="0" baseline="0" noProof="0" dirty="0" err="1">
                <a:ln>
                  <a:noFill/>
                </a:ln>
                <a:solidFill>
                  <a:srgbClr val="000000"/>
                </a:solidFill>
                <a:effectLst/>
                <a:uLnTx/>
                <a:uFillTx/>
                <a:latin typeface="Calibri"/>
                <a:ea typeface="MS PGothic" charset="0"/>
              </a:rPr>
              <a:t>Isatuximab</a:t>
            </a:r>
            <a:r>
              <a:rPr kumimoji="0" lang="en-US" sz="1900" b="1" i="0" u="none" strike="noStrike" kern="1200" cap="none" spc="0" normalizeH="0" baseline="0" noProof="0" dirty="0">
                <a:ln>
                  <a:noFill/>
                </a:ln>
                <a:solidFill>
                  <a:srgbClr val="000000"/>
                </a:solidFill>
                <a:effectLst/>
                <a:uLnTx/>
                <a:uFillTx/>
                <a:latin typeface="Calibri"/>
                <a:ea typeface="MS PGothic" charset="0"/>
              </a:rPr>
              <a:t> Maintenance Therapy Post Autologous Hematopoietic Stem-Cell Transplantation </a:t>
            </a:r>
            <a:r>
              <a:rPr kumimoji="0" lang="en-US" sz="1900" b="0" i="0" u="none" strike="noStrike" kern="1200" cap="none" spc="0" normalizeH="0" baseline="0" noProof="0" dirty="0">
                <a:ln>
                  <a:noFill/>
                </a:ln>
                <a:solidFill>
                  <a:srgbClr val="000000"/>
                </a:solidFill>
                <a:effectLst/>
                <a:uLnTx/>
                <a:uFillTx/>
                <a:latin typeface="Calibri"/>
                <a:ea typeface="MS PGothic" charset="0"/>
              </a:rPr>
              <a:t>in Patients With Newly Diagnosed Multiple Myeloma</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a:ea typeface="MS PGothic" charset="0"/>
              </a:rPr>
              <a:t>Multicenter, Phase II, National and Open-label Study to Evaluate </a:t>
            </a:r>
            <a:r>
              <a:rPr kumimoji="0" lang="en-US" sz="1900" b="1" i="0" u="none" strike="noStrike" kern="1200" cap="none" spc="0" normalizeH="0" baseline="0" noProof="0" dirty="0" err="1">
                <a:ln>
                  <a:noFill/>
                </a:ln>
                <a:solidFill>
                  <a:srgbClr val="000000"/>
                </a:solidFill>
                <a:effectLst/>
                <a:uLnTx/>
                <a:uFillTx/>
                <a:latin typeface="Calibri"/>
                <a:ea typeface="MS PGothic" charset="0"/>
              </a:rPr>
              <a:t>Iberdomide</a:t>
            </a:r>
            <a:r>
              <a:rPr kumimoji="0" lang="en-US" sz="1900" b="1" i="0" u="none" strike="noStrike" kern="1200" cap="none" spc="0" normalizeH="0" baseline="0" noProof="0" dirty="0">
                <a:ln>
                  <a:noFill/>
                </a:ln>
                <a:solidFill>
                  <a:srgbClr val="000000"/>
                </a:solidFill>
                <a:effectLst/>
                <a:uLnTx/>
                <a:uFillTx/>
                <a:latin typeface="Calibri"/>
                <a:ea typeface="MS PGothic" charset="0"/>
              </a:rPr>
              <a:t>-dexamethasone Alone or in Combination With Standard MM Treatment Regimens in Transplant Ineligible</a:t>
            </a:r>
            <a:r>
              <a:rPr kumimoji="0" lang="en-US" sz="1900" b="0" i="0" u="none" strike="noStrike" kern="1200" cap="none" spc="0" normalizeH="0" baseline="0" noProof="0" dirty="0">
                <a:ln>
                  <a:noFill/>
                </a:ln>
                <a:solidFill>
                  <a:srgbClr val="000000"/>
                </a:solidFill>
                <a:effectLst/>
                <a:uLnTx/>
                <a:uFillTx/>
                <a:latin typeface="Calibri"/>
                <a:ea typeface="MS PGothic" charset="0"/>
              </a:rPr>
              <a:t> Newly Diagnosed Patients</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a:ea typeface="MS PGothic" charset="0"/>
              </a:rPr>
              <a:t>IBEX: Phase 2 Trial of </a:t>
            </a:r>
            <a:r>
              <a:rPr kumimoji="0" lang="en-US" sz="1900" b="1" i="0" u="none" strike="noStrike" kern="1200" cap="none" spc="0" normalizeH="0" baseline="0" noProof="0" dirty="0" err="1">
                <a:ln>
                  <a:noFill/>
                </a:ln>
                <a:solidFill>
                  <a:srgbClr val="000000"/>
                </a:solidFill>
                <a:effectLst/>
                <a:uLnTx/>
                <a:uFillTx/>
                <a:latin typeface="Calibri"/>
                <a:ea typeface="MS PGothic" charset="0"/>
              </a:rPr>
              <a:t>Iberdomide</a:t>
            </a:r>
            <a:r>
              <a:rPr kumimoji="0" lang="en-US" sz="1900" b="1" i="0" u="none" strike="noStrike" kern="1200" cap="none" spc="0" normalizeH="0" baseline="0" noProof="0" dirty="0">
                <a:ln>
                  <a:noFill/>
                </a:ln>
                <a:solidFill>
                  <a:srgbClr val="000000"/>
                </a:solidFill>
                <a:effectLst/>
                <a:uLnTx/>
                <a:uFillTx/>
                <a:latin typeface="Calibri"/>
                <a:ea typeface="MS PGothic" charset="0"/>
              </a:rPr>
              <a:t> + SQ Daratumumab As Post-Autologous Stem Cell Transplant Maintenance</a:t>
            </a:r>
            <a:r>
              <a:rPr kumimoji="0" lang="en-US" sz="1900" b="0" i="0" u="none" strike="noStrike" kern="1200" cap="none" spc="0" normalizeH="0" baseline="0" noProof="0" dirty="0">
                <a:ln>
                  <a:noFill/>
                </a:ln>
                <a:solidFill>
                  <a:srgbClr val="000000"/>
                </a:solidFill>
                <a:effectLst/>
                <a:uLnTx/>
                <a:uFillTx/>
                <a:latin typeface="Calibri"/>
                <a:ea typeface="MS PGothic" charset="0"/>
              </a:rPr>
              <a:t> Therapy in Multiple Myeloma</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a:ea typeface="MS PGothic" charset="0"/>
              </a:rPr>
              <a:t>A Phase I/II Study of </a:t>
            </a:r>
            <a:r>
              <a:rPr kumimoji="0" lang="en-US" sz="1900" b="1" i="0" u="none" strike="noStrike" kern="1200" cap="none" spc="0" normalizeH="0" baseline="0" noProof="0" dirty="0" err="1">
                <a:ln>
                  <a:noFill/>
                </a:ln>
                <a:solidFill>
                  <a:srgbClr val="000000"/>
                </a:solidFill>
                <a:effectLst/>
                <a:uLnTx/>
                <a:uFillTx/>
                <a:latin typeface="Calibri"/>
                <a:ea typeface="MS PGothic" charset="0"/>
              </a:rPr>
              <a:t>Elotuzumab</a:t>
            </a:r>
            <a:r>
              <a:rPr kumimoji="0" lang="en-US" sz="1900" b="1" i="0" u="none" strike="noStrike" kern="1200" cap="none" spc="0" normalizeH="0" baseline="0" noProof="0" dirty="0">
                <a:ln>
                  <a:noFill/>
                </a:ln>
                <a:solidFill>
                  <a:srgbClr val="000000"/>
                </a:solidFill>
                <a:effectLst/>
                <a:uLnTx/>
                <a:uFillTx/>
                <a:latin typeface="Calibri"/>
                <a:ea typeface="MS PGothic" charset="0"/>
              </a:rPr>
              <a:t> and </a:t>
            </a:r>
            <a:r>
              <a:rPr kumimoji="0" lang="en-US" sz="1900" b="1" i="0" u="none" strike="noStrike" kern="1200" cap="none" spc="0" normalizeH="0" baseline="0" noProof="0" dirty="0" err="1">
                <a:ln>
                  <a:noFill/>
                </a:ln>
                <a:solidFill>
                  <a:srgbClr val="000000"/>
                </a:solidFill>
                <a:effectLst/>
                <a:uLnTx/>
                <a:uFillTx/>
                <a:latin typeface="Calibri"/>
                <a:ea typeface="MS PGothic" charset="0"/>
              </a:rPr>
              <a:t>Iberdomide</a:t>
            </a:r>
            <a:r>
              <a:rPr kumimoji="0" lang="en-US" sz="1900" b="1" i="0" u="none" strike="noStrike" kern="1200" cap="none" spc="0" normalizeH="0" baseline="0" noProof="0" dirty="0">
                <a:ln>
                  <a:noFill/>
                </a:ln>
                <a:solidFill>
                  <a:srgbClr val="000000"/>
                </a:solidFill>
                <a:effectLst/>
                <a:uLnTx/>
                <a:uFillTx/>
                <a:latin typeface="Calibri"/>
                <a:ea typeface="MS PGothic" charset="0"/>
              </a:rPr>
              <a:t> and Dexamethasone Post </a:t>
            </a:r>
            <a:r>
              <a:rPr kumimoji="0" lang="en-US" sz="1900" b="1" i="0" u="none" strike="noStrike" kern="1200" cap="none" spc="0" normalizeH="0" baseline="0" noProof="0" dirty="0" err="1">
                <a:ln>
                  <a:noFill/>
                </a:ln>
                <a:solidFill>
                  <a:srgbClr val="000000"/>
                </a:solidFill>
                <a:effectLst/>
                <a:uLnTx/>
                <a:uFillTx/>
                <a:latin typeface="Calibri"/>
                <a:ea typeface="MS PGothic" charset="0"/>
              </a:rPr>
              <a:t>Idecabtagene</a:t>
            </a:r>
            <a:r>
              <a:rPr kumimoji="0" lang="en-US" sz="1900" b="1" i="0" u="none" strike="noStrike" kern="1200" cap="none" spc="0" normalizeH="0" baseline="0" noProof="0" dirty="0">
                <a:ln>
                  <a:noFill/>
                </a:ln>
                <a:solidFill>
                  <a:srgbClr val="000000"/>
                </a:solidFill>
                <a:effectLst/>
                <a:uLnTx/>
                <a:uFillTx/>
                <a:latin typeface="Calibri"/>
                <a:ea typeface="MS PGothic" charset="0"/>
              </a:rPr>
              <a:t> </a:t>
            </a:r>
            <a:r>
              <a:rPr kumimoji="0" lang="en-US" sz="1900" b="1" i="0" u="none" strike="noStrike" kern="1200" cap="none" spc="0" normalizeH="0" baseline="0" noProof="0" dirty="0" err="1">
                <a:ln>
                  <a:noFill/>
                </a:ln>
                <a:solidFill>
                  <a:srgbClr val="000000"/>
                </a:solidFill>
                <a:effectLst/>
                <a:uLnTx/>
                <a:uFillTx/>
                <a:latin typeface="Calibri"/>
                <a:ea typeface="MS PGothic" charset="0"/>
              </a:rPr>
              <a:t>Vicleucel</a:t>
            </a:r>
            <a:r>
              <a:rPr kumimoji="0" lang="en-US" sz="1900" b="1" i="0" u="none" strike="noStrike" kern="1200" cap="none" spc="0" normalizeH="0" baseline="0" noProof="0" dirty="0">
                <a:ln>
                  <a:noFill/>
                </a:ln>
                <a:solidFill>
                  <a:srgbClr val="000000"/>
                </a:solidFill>
                <a:effectLst/>
                <a:uLnTx/>
                <a:uFillTx/>
                <a:latin typeface="Calibri"/>
                <a:ea typeface="MS PGothic" charset="0"/>
              </a:rPr>
              <a:t> </a:t>
            </a:r>
            <a:r>
              <a:rPr kumimoji="0" lang="en-US" sz="1900" b="0" i="0" u="none" strike="noStrike" kern="1200" cap="none" spc="0" normalizeH="0" baseline="0" noProof="0" dirty="0">
                <a:ln>
                  <a:noFill/>
                </a:ln>
                <a:solidFill>
                  <a:srgbClr val="000000"/>
                </a:solidFill>
                <a:effectLst/>
                <a:uLnTx/>
                <a:uFillTx/>
                <a:latin typeface="Calibri"/>
                <a:ea typeface="MS PGothic" charset="0"/>
              </a:rPr>
              <a:t>in Relapsed and Refractory Multiple Myeloma</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a:ea typeface="MS PGothic" charset="0"/>
              </a:rPr>
              <a:t>A Phase 2, Single Arm Multicenter, Study Testing </a:t>
            </a:r>
            <a:r>
              <a:rPr kumimoji="0" lang="en-US" sz="1900" b="1" i="0" u="none" strike="noStrike" kern="1200" cap="none" spc="0" normalizeH="0" baseline="0" noProof="0" dirty="0" err="1">
                <a:ln>
                  <a:noFill/>
                </a:ln>
                <a:solidFill>
                  <a:srgbClr val="000000"/>
                </a:solidFill>
                <a:effectLst/>
                <a:uLnTx/>
                <a:uFillTx/>
                <a:latin typeface="Calibri"/>
                <a:ea typeface="MS PGothic" charset="0"/>
              </a:rPr>
              <a:t>Mezigdomide</a:t>
            </a:r>
            <a:r>
              <a:rPr kumimoji="0" lang="en-US" sz="1900" b="1" i="0" u="none" strike="noStrike" kern="1200" cap="none" spc="0" normalizeH="0" baseline="0" noProof="0" dirty="0">
                <a:ln>
                  <a:noFill/>
                </a:ln>
                <a:solidFill>
                  <a:srgbClr val="000000"/>
                </a:solidFill>
                <a:effectLst/>
                <a:uLnTx/>
                <a:uFillTx/>
                <a:latin typeface="Calibri"/>
                <a:ea typeface="MS PGothic" charset="0"/>
              </a:rPr>
              <a:t>, Carfilzomib, and Dexamethasone </a:t>
            </a:r>
            <a:r>
              <a:rPr kumimoji="0" lang="en-US" sz="1900" b="0" i="0" u="none" strike="noStrike" kern="1200" cap="none" spc="0" normalizeH="0" baseline="0" noProof="0" dirty="0">
                <a:ln>
                  <a:noFill/>
                </a:ln>
                <a:solidFill>
                  <a:srgbClr val="000000"/>
                </a:solidFill>
                <a:effectLst/>
                <a:uLnTx/>
                <a:uFillTx/>
                <a:latin typeface="Calibri"/>
                <a:ea typeface="MS PGothic" charset="0"/>
              </a:rPr>
              <a:t>(480Kd) in Participants With Relapsed or Refractory Multiple Myeloma (RRMM)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a:ea typeface="MS PGothic" charset="0"/>
              </a:rPr>
              <a:t>A Phase 1b/2a, Multicenter, Open-label Study to Determine the Recommended Dose and Schedule, and Evaluate the Safety and Preliminary Efficacy of </a:t>
            </a:r>
            <a:r>
              <a:rPr kumimoji="0" lang="en-US" sz="1900" b="1" i="0" u="none" strike="noStrike" kern="1200" cap="none" spc="0" normalizeH="0" baseline="0" noProof="0" dirty="0" err="1">
                <a:ln>
                  <a:noFill/>
                </a:ln>
                <a:solidFill>
                  <a:srgbClr val="000000"/>
                </a:solidFill>
                <a:effectLst/>
                <a:uLnTx/>
                <a:uFillTx/>
                <a:latin typeface="Calibri"/>
                <a:ea typeface="MS PGothic" charset="0"/>
              </a:rPr>
              <a:t>Mezigdomide</a:t>
            </a:r>
            <a:r>
              <a:rPr kumimoji="0" lang="en-US" sz="1900" b="1" i="0" u="none" strike="noStrike" kern="1200" cap="none" spc="0" normalizeH="0" baseline="0" noProof="0" dirty="0">
                <a:ln>
                  <a:noFill/>
                </a:ln>
                <a:solidFill>
                  <a:srgbClr val="000000"/>
                </a:solidFill>
                <a:effectLst/>
                <a:uLnTx/>
                <a:uFillTx/>
                <a:latin typeface="Calibri"/>
                <a:ea typeface="MS PGothic" charset="0"/>
              </a:rPr>
              <a:t> in Combination With </a:t>
            </a:r>
            <a:r>
              <a:rPr kumimoji="0" lang="en-US" sz="1900" b="1" i="0" u="none" strike="noStrike" kern="1200" cap="none" spc="0" normalizeH="0" baseline="0" noProof="0" dirty="0" err="1">
                <a:ln>
                  <a:noFill/>
                </a:ln>
                <a:solidFill>
                  <a:srgbClr val="000000"/>
                </a:solidFill>
                <a:effectLst/>
                <a:uLnTx/>
                <a:uFillTx/>
                <a:latin typeface="Calibri"/>
                <a:ea typeface="MS PGothic" charset="0"/>
              </a:rPr>
              <a:t>Elranatamab</a:t>
            </a:r>
            <a:r>
              <a:rPr kumimoji="0" lang="en-US" sz="1900" b="1" i="0" u="none" strike="noStrike" kern="1200" cap="none" spc="0" normalizeH="0" baseline="0" noProof="0" dirty="0">
                <a:ln>
                  <a:noFill/>
                </a:ln>
                <a:solidFill>
                  <a:srgbClr val="000000"/>
                </a:solidFill>
                <a:effectLst/>
                <a:uLnTx/>
                <a:uFillTx/>
                <a:latin typeface="Calibri"/>
                <a:ea typeface="MS PGothic" charset="0"/>
              </a:rPr>
              <a:t> </a:t>
            </a:r>
            <a:r>
              <a:rPr kumimoji="0" lang="en-US" sz="1900" b="0" i="0" u="none" strike="noStrike" kern="1200" cap="none" spc="0" normalizeH="0" baseline="0" noProof="0" dirty="0">
                <a:ln>
                  <a:noFill/>
                </a:ln>
                <a:solidFill>
                  <a:srgbClr val="000000"/>
                </a:solidFill>
                <a:effectLst/>
                <a:uLnTx/>
                <a:uFillTx/>
                <a:latin typeface="Calibri"/>
                <a:ea typeface="MS PGothic" charset="0"/>
              </a:rPr>
              <a:t>in Participants with Relapsed and/or Refractory Multiple Myeloma (RRMM)</a:t>
            </a:r>
          </a:p>
        </p:txBody>
      </p:sp>
    </p:spTree>
    <p:custDataLst>
      <p:tags r:id="rId1"/>
    </p:custDataLst>
    <p:extLst>
      <p:ext uri="{BB962C8B-B14F-4D97-AF65-F5344CB8AC3E}">
        <p14:creationId xmlns:p14="http://schemas.microsoft.com/office/powerpoint/2010/main" val="1484597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13AD-A5FA-7D4D-0F26-BFB5AAC572A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82C0909E-5792-9461-3780-A128D7B766C0}"/>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Exploring Current Patterns of Care in the Community: </a:t>
            </a:r>
            <a:br>
              <a:rPr lang="en-US" sz="3600" dirty="0"/>
            </a:br>
            <a:r>
              <a:rPr lang="en-US" sz="3600" dirty="0"/>
              <a:t>Selection of First-Line and Maintenance Therapy for </a:t>
            </a:r>
            <a:br>
              <a:rPr lang="en-US" sz="3600" dirty="0"/>
            </a:br>
            <a:r>
              <a:rPr lang="en-US" sz="3600" dirty="0"/>
              <a:t>Patients with Extensive-Stage Small Cell Lung Cancer</a:t>
            </a:r>
          </a:p>
        </p:txBody>
      </p:sp>
      <p:sp>
        <p:nvSpPr>
          <p:cNvPr id="12" name="Text Box 3">
            <a:extLst>
              <a:ext uri="{FF2B5EF4-FFF2-40B4-BE49-F238E27FC236}">
                <a16:creationId xmlns:a16="http://schemas.microsoft.com/office/drawing/2014/main" id="{8514FB7A-5A7A-C463-FF2B-9370FCE54D27}"/>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60BFC46-C462-EB66-FC09-78868EEFEA11}"/>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A73AE7CF-05EB-D1DE-C17A-D26FFEF3B048}"/>
              </a:ext>
            </a:extLst>
          </p:cNvPr>
          <p:cNvSpPr txBox="1">
            <a:spLocks noChangeArrowheads="1"/>
          </p:cNvSpPr>
          <p:nvPr/>
        </p:nvSpPr>
        <p:spPr bwMode="auto">
          <a:xfrm>
            <a:off x="0" y="26670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February 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DE67B80C-C0BB-E733-7DE3-26AD348CF25B}"/>
              </a:ext>
            </a:extLst>
          </p:cNvPr>
          <p:cNvSpPr txBox="1">
            <a:spLocks noChangeArrowheads="1"/>
          </p:cNvSpPr>
          <p:nvPr/>
        </p:nvSpPr>
        <p:spPr bwMode="auto">
          <a:xfrm>
            <a:off x="0" y="1828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5910E55E-33AD-644C-25FF-1648A38A0119}"/>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Hossein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Borghaei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DO,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42235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and ABIM MOC </a:t>
            </a:r>
            <a:br>
              <a:rPr lang="en-US" sz="3600" i="1" dirty="0"/>
            </a:br>
            <a:r>
              <a:rPr lang="en-US" sz="3600" i="1" dirty="0"/>
              <a:t>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7850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Exploring Current Patterns of Care in the Community: </a:t>
            </a:r>
            <a:br>
              <a:rPr lang="en-US" sz="3600" dirty="0"/>
            </a:br>
            <a:r>
              <a:rPr lang="en-US" sz="3600" dirty="0"/>
              <a:t>Selection of First-Line and Maintenance Therapy for </a:t>
            </a:r>
            <a:br>
              <a:rPr lang="en-US" sz="3600" dirty="0"/>
            </a:br>
            <a:r>
              <a:rPr lang="en-US" sz="3600" dirty="0"/>
              <a:t>Patients with Extensive-Stage Small Cell Lung Cancer</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670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February 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828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Hossein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Borghaei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DO,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7911163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704279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8C687-604F-B378-DF5E-511C7918B62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F3E6225-4333-AC7C-1651-68EEA361CBAF}"/>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Nicoletta Colombo,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Angeles Alvarez Secord,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MHSc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1C47179B-4559-31ED-8372-D1570D2B3CB9}"/>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4E11283A-A22D-173E-5978-8D2813C8FA47}"/>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7489C32-2893-8B11-8A79-F8BC12146FFB}"/>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EE026A6-D3C0-C63C-3E84-AF6AFC61B5F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A76DE41-A639-0A55-1738-431E9FA0BEA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235EC8B7-3F6B-D7DE-A223-FA858BBBE353}"/>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2015478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E9C-776B-552D-86B1-2F4EE65FF55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138266-36B0-DE41-7290-31F913FD56DF}"/>
              </a:ext>
            </a:extLst>
          </p:cNvPr>
          <p:cNvSpPr txBox="1">
            <a:spLocks/>
          </p:cNvSpPr>
          <p:nvPr/>
        </p:nvSpPr>
        <p:spPr>
          <a:xfrm>
            <a:off x="609600" y="3162472"/>
            <a:ext cx="5364480" cy="235382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Muscle-Invasive Bladder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February 26, 2026</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(10:00 PM – 12:00 AM ET)</a:t>
            </a:r>
          </a:p>
        </p:txBody>
      </p:sp>
      <p:sp>
        <p:nvSpPr>
          <p:cNvPr id="6" name="Rectangle 4">
            <a:extLst>
              <a:ext uri="{FF2B5EF4-FFF2-40B4-BE49-F238E27FC236}">
                <a16:creationId xmlns:a16="http://schemas.microsoft.com/office/drawing/2014/main" id="{07DA1D58-3BF7-33D1-FB95-0089ECE62E6E}"/>
              </a:ext>
            </a:extLst>
          </p:cNvPr>
          <p:cNvSpPr>
            <a:spLocks noGrp="1" noChangeArrowheads="1"/>
          </p:cNvSpPr>
          <p:nvPr>
            <p:ph type="title"/>
          </p:nvPr>
        </p:nvSpPr>
        <p:spPr>
          <a:xfrm>
            <a:off x="912286" y="404664"/>
            <a:ext cx="10358967" cy="1143000"/>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Second Opinion: Clinical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Genitourinary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B9AFA726-8516-CDA4-642F-662C0135D12A}"/>
              </a:ext>
            </a:extLst>
          </p:cNvPr>
          <p:cNvSpPr txBox="1">
            <a:spLocks noChangeArrowheads="1"/>
          </p:cNvSpPr>
          <p:nvPr/>
        </p:nvSpPr>
        <p:spPr bwMode="auto">
          <a:xfrm>
            <a:off x="0" y="1698124"/>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Series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3" name="Content Placeholder 2">
            <a:extLst>
              <a:ext uri="{FF2B5EF4-FFF2-40B4-BE49-F238E27FC236}">
                <a16:creationId xmlns:a16="http://schemas.microsoft.com/office/drawing/2014/main" id="{8463E30C-43F5-1B19-26C6-CF841F32F502}"/>
              </a:ext>
            </a:extLst>
          </p:cNvPr>
          <p:cNvSpPr txBox="1">
            <a:spLocks/>
          </p:cNvSpPr>
          <p:nvPr/>
        </p:nvSpPr>
        <p:spPr>
          <a:xfrm>
            <a:off x="6196361" y="3162472"/>
            <a:ext cx="5364480" cy="235382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AKT Inhibition in </a:t>
            </a:r>
            <a:b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Friday, February 27, 2026</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6:00 PM – 7:30 PM PT </a:t>
            </a:r>
            <a:b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b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(9:00 PM – 10:30 PM ET)</a:t>
            </a:r>
          </a:p>
        </p:txBody>
      </p:sp>
    </p:spTree>
    <p:custDataLst>
      <p:tags r:id="rId1"/>
    </p:custDataLst>
    <p:extLst>
      <p:ext uri="{BB962C8B-B14F-4D97-AF65-F5344CB8AC3E}">
        <p14:creationId xmlns:p14="http://schemas.microsoft.com/office/powerpoint/2010/main" val="1389906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30941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57049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Natalie S Callander,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Myeloma Clinical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Wisconsin Carbone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Madison, Wisconsin</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Paul G Richardson,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Program Leader and 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Jerome Lipper Multiple Myeloma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RJ Corman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23392" y="4111352"/>
            <a:ext cx="1371600" cy="1371600"/>
          </a:xfrm>
          <a:prstGeom prst="rect">
            <a:avLst/>
          </a:prstGeom>
        </p:spPr>
      </p:pic>
    </p:spTree>
    <p:extLst>
      <p:ext uri="{BB962C8B-B14F-4D97-AF65-F5344CB8AC3E}">
        <p14:creationId xmlns:p14="http://schemas.microsoft.com/office/powerpoint/2010/main" val="22479567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361277"/>
            <a:ext cx="12192000" cy="1143000"/>
          </a:xfrm>
        </p:spPr>
        <p:txBody>
          <a:bodyPr wrap="square" anchor="ctr">
            <a:noAutofit/>
          </a:bodyPr>
          <a:lstStyle/>
          <a:p>
            <a:r>
              <a:rPr lang="en-US" sz="3600" dirty="0"/>
              <a:t>Inside the Issue: The Emerging Role of </a:t>
            </a:r>
            <a:br>
              <a:rPr lang="en-US" sz="3600" dirty="0"/>
            </a:br>
            <a:r>
              <a:rPr lang="en-US" sz="3600" dirty="0" err="1"/>
              <a:t>Cereblon</a:t>
            </a:r>
            <a:r>
              <a:rPr lang="en-US" sz="3600" dirty="0"/>
              <a:t> E3 Ligase Modulators in Multiple Myeloma</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January 28,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760706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37504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96200" y="1375048"/>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375048"/>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Natalie S Callander,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Director, Myeloma Clinical and Cellular Therapy Program</a:t>
            </a:r>
          </a:p>
          <a:p>
            <a:pPr lvl="0">
              <a:lnSpc>
                <a:spcPts val="1850"/>
              </a:lnSpc>
              <a:defRPr/>
            </a:pPr>
            <a:r>
              <a:rPr lang="en-US" sz="1600" b="0" dirty="0">
                <a:solidFill>
                  <a:srgbClr val="000000"/>
                </a:solidFill>
                <a:latin typeface="Calibri"/>
              </a:rPr>
              <a:t>University of Wisconsin Carbone Cancer Center</a:t>
            </a:r>
          </a:p>
          <a:p>
            <a:pPr lvl="0">
              <a:lnSpc>
                <a:spcPts val="1850"/>
              </a:lnSpc>
              <a:defRPr/>
            </a:pPr>
            <a:r>
              <a:rPr lang="en-US" sz="1600" b="0" dirty="0">
                <a:solidFill>
                  <a:srgbClr val="000000"/>
                </a:solidFill>
                <a:latin typeface="Calibri"/>
              </a:rPr>
              <a:t>Madison, Wisconsin</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3392" y="1375048"/>
            <a:ext cx="1371600" cy="1371600"/>
          </a:xfrm>
          <a:prstGeom prst="rect">
            <a:avLst/>
          </a:prstGeom>
        </p:spPr>
      </p:pic>
      <p:sp>
        <p:nvSpPr>
          <p:cNvPr id="3" name="Text Box 7">
            <a:extLst>
              <a:ext uri="{FF2B5EF4-FFF2-40B4-BE49-F238E27FC236}">
                <a16:creationId xmlns:a16="http://schemas.microsoft.com/office/drawing/2014/main" id="{B8612E03-7698-81B7-322E-9A4DB408DFCA}"/>
              </a:ext>
            </a:extLst>
          </p:cNvPr>
          <p:cNvSpPr txBox="1">
            <a:spLocks noChangeArrowheads="1"/>
          </p:cNvSpPr>
          <p:nvPr/>
        </p:nvSpPr>
        <p:spPr bwMode="auto">
          <a:xfrm>
            <a:off x="2054480" y="4111352"/>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Paul G Richardson, MD</a:t>
            </a:r>
          </a:p>
          <a:p>
            <a:pPr lvl="0">
              <a:lnSpc>
                <a:spcPts val="1850"/>
              </a:lnSpc>
              <a:defRPr/>
            </a:pPr>
            <a:r>
              <a:rPr lang="en-US" sz="1600" b="0" dirty="0">
                <a:solidFill>
                  <a:srgbClr val="000000"/>
                </a:solidFill>
                <a:latin typeface="Calibri"/>
              </a:rPr>
              <a:t>Clinical Program Leader and Director of Clinical Research</a:t>
            </a:r>
          </a:p>
          <a:p>
            <a:pPr lvl="0">
              <a:lnSpc>
                <a:spcPts val="1850"/>
              </a:lnSpc>
              <a:defRPr/>
            </a:pPr>
            <a:r>
              <a:rPr lang="en-US" sz="1600" b="0" dirty="0">
                <a:solidFill>
                  <a:srgbClr val="000000"/>
                </a:solidFill>
                <a:latin typeface="Calibri"/>
              </a:rPr>
              <a:t>Jerome Lipper Multiple Myeloma Center</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RJ Corman 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5EB120A8-2274-7890-05C7-BD3E68F95B7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23392" y="4111352"/>
            <a:ext cx="1371600" cy="1371600"/>
          </a:xfrm>
          <a:prstGeom prst="rect">
            <a:avLst/>
          </a:prstGeom>
        </p:spPr>
      </p:pic>
    </p:spTree>
    <p:extLst>
      <p:ext uri="{BB962C8B-B14F-4D97-AF65-F5344CB8AC3E}">
        <p14:creationId xmlns:p14="http://schemas.microsoft.com/office/powerpoint/2010/main" val="527804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217FF-3B89-2EDD-1D0B-6F1FD9D3303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8FC677-D42C-BB85-6CC4-496F8FE66118}"/>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Exploring Current Patterns of Care in the Community: </a:t>
            </a:r>
            <a:br>
              <a:rPr lang="en-US" sz="3600" dirty="0"/>
            </a:br>
            <a:r>
              <a:rPr lang="en-US" sz="3600" dirty="0"/>
              <a:t>Selection of First-Line and Maintenance Therapy for </a:t>
            </a:r>
            <a:br>
              <a:rPr lang="en-US" sz="3600" dirty="0"/>
            </a:br>
            <a:r>
              <a:rPr lang="en-US" sz="3600" dirty="0"/>
              <a:t>Patients with Extensive-Stage Small Cell Lung Cancer</a:t>
            </a:r>
          </a:p>
        </p:txBody>
      </p:sp>
      <p:sp>
        <p:nvSpPr>
          <p:cNvPr id="12" name="Text Box 3">
            <a:extLst>
              <a:ext uri="{FF2B5EF4-FFF2-40B4-BE49-F238E27FC236}">
                <a16:creationId xmlns:a16="http://schemas.microsoft.com/office/drawing/2014/main" id="{DD664185-8D66-B774-4998-D06B3D48CFF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AB14DDB-F099-FAFA-F043-38C2A1D0D7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A13A9C0-7DCC-A02B-47FD-F844DAE59A09}"/>
              </a:ext>
            </a:extLst>
          </p:cNvPr>
          <p:cNvSpPr txBox="1">
            <a:spLocks noChangeArrowheads="1"/>
          </p:cNvSpPr>
          <p:nvPr/>
        </p:nvSpPr>
        <p:spPr bwMode="auto">
          <a:xfrm>
            <a:off x="0" y="26670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February 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DD384B-4695-11FD-352E-211CEF688D75}"/>
              </a:ext>
            </a:extLst>
          </p:cNvPr>
          <p:cNvSpPr txBox="1">
            <a:spLocks noChangeArrowheads="1"/>
          </p:cNvSpPr>
          <p:nvPr/>
        </p:nvSpPr>
        <p:spPr bwMode="auto">
          <a:xfrm>
            <a:off x="0" y="1828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EF5C7CB8-97AA-6ABF-BB06-E9D474836C75}"/>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Hossein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Borghaei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DO,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Anne Chiang,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4871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8226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8C687-604F-B378-DF5E-511C7918B62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F3E6225-4333-AC7C-1651-68EEA361CBAF}"/>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ea typeface="ＭＳ Ｐゴシック" charset="0"/>
                <a:cs typeface="Calibri" panose="020F0502020204030204" pitchFamily="34" charset="0"/>
              </a:rPr>
              <a:t>Nicoletta Colombo, MD</a:t>
            </a:r>
          </a:p>
          <a:p>
            <a:pPr lvl="0" algn="ctr" defTabSz="914400" eaLnBrk="0" hangingPunct="0">
              <a:defRPr/>
            </a:pPr>
            <a:r>
              <a:rPr lang="en-US" sz="3200" dirty="0">
                <a:solidFill>
                  <a:srgbClr val="002060"/>
                </a:solidFill>
                <a:latin typeface="Calibri" panose="020F0502020204030204" pitchFamily="34" charset="0"/>
                <a:ea typeface="ＭＳ Ｐゴシック" charset="0"/>
                <a:cs typeface="Calibri" panose="020F0502020204030204" pitchFamily="34" charset="0"/>
              </a:rPr>
              <a:t>Angeles Alvarez Secord, MD, </a:t>
            </a:r>
            <a:r>
              <a:rPr lang="en-US" sz="3200" dirty="0" err="1">
                <a:solidFill>
                  <a:srgbClr val="002060"/>
                </a:solidFill>
                <a:latin typeface="Calibri" panose="020F0502020204030204" pitchFamily="34" charset="0"/>
                <a:ea typeface="ＭＳ Ｐゴシック" charset="0"/>
                <a:cs typeface="Calibri" panose="020F0502020204030204" pitchFamily="34" charset="0"/>
              </a:rPr>
              <a:t>MHSc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1C47179B-4559-31ED-8372-D1570D2B3CB9}"/>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4E11283A-A22D-173E-5978-8D2813C8FA47}"/>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7489C32-2893-8B11-8A79-F8BC12146FFB}"/>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EE026A6-D3C0-C63C-3E84-AF6AFC61B5F9}"/>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ct val="100000"/>
              </a:lnSpc>
              <a:spcBef>
                <a:spcPts val="1800"/>
              </a:spcBef>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A76DE41-A639-0A55-1738-431E9FA0BEA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235EC8B7-3F6B-D7DE-A223-FA858BBBE353}"/>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800"/>
              </a:lnSpc>
              <a:spcBef>
                <a:spcPts val="2400"/>
              </a:spcBef>
              <a:defRPr/>
            </a:pPr>
            <a:r>
              <a:rPr lang="en-US" sz="4200" dirty="0">
                <a:solidFill>
                  <a:srgbClr val="0331FF"/>
                </a:solidFill>
                <a:latin typeface="Calibri" panose="020F0502020204030204" pitchFamily="34" charset="0"/>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65024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AE9C-776B-552D-86B1-2F4EE65FF55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138266-36B0-DE41-7290-31F913FD56DF}"/>
              </a:ext>
            </a:extLst>
          </p:cNvPr>
          <p:cNvSpPr txBox="1">
            <a:spLocks/>
          </p:cNvSpPr>
          <p:nvPr/>
        </p:nvSpPr>
        <p:spPr>
          <a:xfrm>
            <a:off x="609600" y="3162472"/>
            <a:ext cx="5364480" cy="235382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2800"/>
              </a:lnSpc>
              <a:spcBef>
                <a:spcPts val="600"/>
              </a:spcBef>
              <a:spcAft>
                <a:spcPts val="0"/>
              </a:spcAft>
              <a:buNone/>
              <a:defRPr/>
            </a:pPr>
            <a:r>
              <a:rPr lang="en-US" sz="3000" kern="0" dirty="0">
                <a:solidFill>
                  <a:srgbClr val="0331FF"/>
                </a:solidFill>
              </a:rPr>
              <a:t>Non-Muscle-Invasive and Muscle-Invasive Bladder Cancer</a:t>
            </a:r>
            <a:endPar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lvl="0" indent="0" algn="ctr">
              <a:lnSpc>
                <a:spcPts val="2800"/>
              </a:lnSpc>
              <a:spcBef>
                <a:spcPts val="600"/>
              </a:spcBef>
              <a:spcAft>
                <a:spcPts val="0"/>
              </a:spcAft>
              <a:buNone/>
              <a:defRPr/>
            </a:pPr>
            <a:r>
              <a:rPr lang="en-US" sz="2700" kern="0" dirty="0">
                <a:solidFill>
                  <a:srgbClr val="015593"/>
                </a:solidFill>
              </a:rPr>
              <a:t>Thursday, February 26, 2026</a:t>
            </a:r>
            <a:br>
              <a:rPr lang="en-US" sz="2700" kern="0" dirty="0">
                <a:solidFill>
                  <a:srgbClr val="015593"/>
                </a:solidFill>
              </a:rPr>
            </a:br>
            <a:r>
              <a:rPr lang="en-US" sz="2700" kern="0" dirty="0">
                <a:solidFill>
                  <a:srgbClr val="015593"/>
                </a:solidFill>
              </a:rPr>
              <a:t>7:00 PM – 9:00 PM PT </a:t>
            </a:r>
            <a:br>
              <a:rPr lang="en-US" sz="2700" kern="0" dirty="0">
                <a:solidFill>
                  <a:srgbClr val="015593"/>
                </a:solidFill>
              </a:rPr>
            </a:br>
            <a:r>
              <a:rPr lang="en-US" sz="2700" kern="0" dirty="0">
                <a:solidFill>
                  <a:srgbClr val="015593"/>
                </a:solidFill>
              </a:rPr>
              <a:t>(10:00 PM – 12:00 AM ET)</a:t>
            </a:r>
            <a:endPar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07DA1D58-3BF7-33D1-FB95-0089ECE62E6E}"/>
              </a:ext>
            </a:extLst>
          </p:cNvPr>
          <p:cNvSpPr>
            <a:spLocks noGrp="1" noChangeArrowheads="1"/>
          </p:cNvSpPr>
          <p:nvPr>
            <p:ph type="title"/>
          </p:nvPr>
        </p:nvSpPr>
        <p:spPr>
          <a:xfrm>
            <a:off x="912286" y="404664"/>
            <a:ext cx="10358967" cy="1143000"/>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Second Opinion: Clinical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Genitourinary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B9AFA726-8516-CDA4-642F-662C0135D12A}"/>
              </a:ext>
            </a:extLst>
          </p:cNvPr>
          <p:cNvSpPr txBox="1">
            <a:spLocks noChangeArrowheads="1"/>
          </p:cNvSpPr>
          <p:nvPr/>
        </p:nvSpPr>
        <p:spPr bwMode="auto">
          <a:xfrm>
            <a:off x="0" y="1698124"/>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CME Symposium Series Held Adjunct to the </a:t>
            </a:r>
            <a:br>
              <a:rPr lang="en-US" sz="2800" b="0" i="1" dirty="0">
                <a:solidFill>
                  <a:srgbClr val="015593"/>
                </a:solidFill>
              </a:rPr>
            </a:br>
            <a:r>
              <a:rPr lang="en-US" sz="2800" b="0" i="1" dirty="0">
                <a:solidFill>
                  <a:srgbClr val="015593"/>
                </a:solidFill>
              </a:rPr>
              <a:t>2026 ASCO® Genitourinary Cancers Symposium</a:t>
            </a:r>
          </a:p>
        </p:txBody>
      </p:sp>
      <p:sp>
        <p:nvSpPr>
          <p:cNvPr id="3" name="Content Placeholder 2">
            <a:extLst>
              <a:ext uri="{FF2B5EF4-FFF2-40B4-BE49-F238E27FC236}">
                <a16:creationId xmlns:a16="http://schemas.microsoft.com/office/drawing/2014/main" id="{8463E30C-43F5-1B19-26C6-CF841F32F502}"/>
              </a:ext>
            </a:extLst>
          </p:cNvPr>
          <p:cNvSpPr txBox="1">
            <a:spLocks/>
          </p:cNvSpPr>
          <p:nvPr/>
        </p:nvSpPr>
        <p:spPr>
          <a:xfrm>
            <a:off x="6196361" y="3162472"/>
            <a:ext cx="5364480" cy="235382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2800"/>
              </a:lnSpc>
              <a:spcBef>
                <a:spcPts val="600"/>
              </a:spcBef>
              <a:spcAft>
                <a:spcPts val="0"/>
              </a:spcAft>
              <a:buNone/>
              <a:defRPr/>
            </a:pPr>
            <a:r>
              <a:rPr lang="en-US" sz="3000" kern="0" dirty="0">
                <a:solidFill>
                  <a:srgbClr val="0331FF"/>
                </a:solidFill>
              </a:rPr>
              <a:t>AKT Inhibition in </a:t>
            </a:r>
            <a:br>
              <a:rPr lang="en-US" sz="3000" kern="0" dirty="0">
                <a:solidFill>
                  <a:srgbClr val="0331FF"/>
                </a:solidFill>
              </a:rPr>
            </a:br>
            <a:r>
              <a:rPr lang="en-US" sz="3000" kern="0" dirty="0">
                <a:solidFill>
                  <a:srgbClr val="0331FF"/>
                </a:solidFill>
              </a:rPr>
              <a:t>Prostate Cancer</a:t>
            </a:r>
            <a:endPar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lvl="0" indent="0" algn="ctr">
              <a:lnSpc>
                <a:spcPts val="2800"/>
              </a:lnSpc>
              <a:spcBef>
                <a:spcPts val="600"/>
              </a:spcBef>
              <a:spcAft>
                <a:spcPts val="0"/>
              </a:spcAft>
              <a:buNone/>
              <a:defRPr/>
            </a:pPr>
            <a:r>
              <a:rPr lang="en-US" sz="2700" kern="0" dirty="0">
                <a:solidFill>
                  <a:srgbClr val="015593"/>
                </a:solidFill>
              </a:rPr>
              <a:t>Friday, February 27, 2026</a:t>
            </a:r>
            <a:br>
              <a:rPr lang="en-US" sz="2700" kern="0" dirty="0">
                <a:solidFill>
                  <a:srgbClr val="015593"/>
                </a:solidFill>
              </a:rPr>
            </a:br>
            <a:r>
              <a:rPr lang="en-US" sz="2700" kern="0" dirty="0">
                <a:solidFill>
                  <a:srgbClr val="015593"/>
                </a:solidFill>
              </a:rPr>
              <a:t>6:00 PM – 7:30 PM PT </a:t>
            </a:r>
            <a:br>
              <a:rPr lang="en-US" sz="2700" kern="0" dirty="0">
                <a:solidFill>
                  <a:srgbClr val="015593"/>
                </a:solidFill>
              </a:rPr>
            </a:br>
            <a:r>
              <a:rPr lang="en-US" sz="2700" kern="0" dirty="0">
                <a:solidFill>
                  <a:srgbClr val="015593"/>
                </a:solidFill>
              </a:rPr>
              <a:t>(9:00 PM – 10:30 PM ET)</a:t>
            </a:r>
            <a:endPar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36548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Through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Bristol Myers Squibb.</a:t>
            </a:r>
          </a:p>
        </p:txBody>
      </p:sp>
    </p:spTree>
    <p:extLst>
      <p:ext uri="{BB962C8B-B14F-4D97-AF65-F5344CB8AC3E}">
        <p14:creationId xmlns:p14="http://schemas.microsoft.com/office/powerpoint/2010/main" val="29158733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D1AC-A934-EA93-EE68-54B8D4357EE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B203368-B90C-623A-E48C-18BB27D432AA}"/>
              </a:ext>
            </a:extLst>
          </p:cNvPr>
          <p:cNvSpPr>
            <a:spLocks noGrp="1" noChangeArrowheads="1"/>
          </p:cNvSpPr>
          <p:nvPr>
            <p:ph type="title"/>
          </p:nvPr>
        </p:nvSpPr>
        <p:spPr>
          <a:xfrm>
            <a:off x="-26623" y="361277"/>
            <a:ext cx="12192000" cy="1143000"/>
          </a:xfrm>
        </p:spPr>
        <p:txBody>
          <a:bodyPr wrap="square" anchor="ctr">
            <a:noAutofit/>
          </a:bodyPr>
          <a:lstStyle/>
          <a:p>
            <a:r>
              <a:rPr lang="en-US" sz="3600" dirty="0"/>
              <a:t>Inside the Issue: The Emerging Role of </a:t>
            </a:r>
            <a:br>
              <a:rPr lang="en-US" sz="3600" dirty="0"/>
            </a:br>
            <a:r>
              <a:rPr lang="en-US" sz="3600" dirty="0" err="1"/>
              <a:t>Cereblon</a:t>
            </a:r>
            <a:r>
              <a:rPr lang="en-US" sz="3600" dirty="0"/>
              <a:t> E3 Ligase Modulators in Multiple Myeloma</a:t>
            </a:r>
          </a:p>
        </p:txBody>
      </p:sp>
      <p:sp>
        <p:nvSpPr>
          <p:cNvPr id="12" name="Text Box 3">
            <a:extLst>
              <a:ext uri="{FF2B5EF4-FFF2-40B4-BE49-F238E27FC236}">
                <a16:creationId xmlns:a16="http://schemas.microsoft.com/office/drawing/2014/main" id="{DD10575C-F2A8-F22C-4630-4FE2A0E50E0A}"/>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5379AC8-41F3-9AD3-A519-4FC27E172A0C}"/>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C6F1CD9A-98AB-EB8F-E3DD-DD4C52196C56}"/>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January 28,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03423A1-4D56-031E-453D-DB9E913C2CC5}"/>
              </a:ext>
            </a:extLst>
          </p:cNvPr>
          <p:cNvSpPr txBox="1">
            <a:spLocks noChangeArrowheads="1"/>
          </p:cNvSpPr>
          <p:nvPr/>
        </p:nvSpPr>
        <p:spPr bwMode="auto">
          <a:xfrm>
            <a:off x="0" y="14931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6486112-A104-604C-7607-E11A1F698A31}"/>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08962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Callander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extLst>
              <p:ext uri="{D42A27DB-BD31-4B8C-83A1-F6EECF244321}">
                <p14:modId xmlns:p14="http://schemas.microsoft.com/office/powerpoint/2010/main" val="3720417275"/>
              </p:ext>
            </p:extLst>
          </p:nvPr>
        </p:nvGraphicFramePr>
        <p:xfrm>
          <a:off x="1344535" y="2204864"/>
          <a:ext cx="9502928" cy="1152128"/>
        </p:xfrm>
        <a:graphic>
          <a:graphicData uri="http://schemas.openxmlformats.org/drawingml/2006/table">
            <a:tbl>
              <a:tblPr firstRow="1" bandRow="1">
                <a:tableStyleId>{F2DE63D5-997A-4646-A377-4702673A728D}</a:tableStyleId>
              </a:tblPr>
              <a:tblGrid>
                <a:gridCol w="9502928">
                  <a:extLst>
                    <a:ext uri="{9D8B030D-6E8A-4147-A177-3AD203B41FA5}">
                      <a16:colId xmlns:a16="http://schemas.microsoft.com/office/drawing/2014/main" val="20000"/>
                    </a:ext>
                  </a:extLst>
                </a:gridCol>
              </a:tblGrid>
              <a:tr h="1152128">
                <a:tc>
                  <a:txBody>
                    <a:bodyPr/>
                    <a:lstStyle/>
                    <a:p>
                      <a:pPr algn="ctr"/>
                      <a:r>
                        <a:rPr lang="en-US" sz="18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163077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Richardson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extLst>
              <p:ext uri="{D42A27DB-BD31-4B8C-83A1-F6EECF244321}">
                <p14:modId xmlns:p14="http://schemas.microsoft.com/office/powerpoint/2010/main" val="680728083"/>
              </p:ext>
            </p:extLst>
          </p:nvPr>
        </p:nvGraphicFramePr>
        <p:xfrm>
          <a:off x="1344535" y="2204864"/>
          <a:ext cx="9502928" cy="1986639"/>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004947">
                  <a:extLst>
                    <a:ext uri="{9D8B030D-6E8A-4147-A177-3AD203B41FA5}">
                      <a16:colId xmlns:a16="http://schemas.microsoft.com/office/drawing/2014/main" val="2117869244"/>
                    </a:ext>
                  </a:extLst>
                </a:gridCol>
              </a:tblGrid>
              <a:tr h="1152128">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Bristol Myers Squibb, Celgene Corporation, GSK, </a:t>
                      </a:r>
                      <a:r>
                        <a:rPr lang="en-US" sz="1800" b="0" i="0" kern="1200" dirty="0" err="1">
                          <a:solidFill>
                            <a:schemeClr val="tx1"/>
                          </a:solidFill>
                          <a:effectLst/>
                          <a:latin typeface="+mn-lt"/>
                          <a:ea typeface="+mn-ea"/>
                          <a:cs typeface="+mn-cs"/>
                        </a:rPr>
                        <a:t>Karyopharm</a:t>
                      </a:r>
                      <a:r>
                        <a:rPr lang="en-US" sz="1800" b="0" i="0" kern="1200" dirty="0">
                          <a:solidFill>
                            <a:schemeClr val="tx1"/>
                          </a:solidFill>
                          <a:effectLst/>
                          <a:latin typeface="+mn-lt"/>
                          <a:ea typeface="+mn-ea"/>
                          <a:cs typeface="+mn-cs"/>
                        </a:rPr>
                        <a:t> Therapeutics, </a:t>
                      </a:r>
                      <a:r>
                        <a:rPr lang="en-US" sz="1800" b="0" i="0" kern="1200" dirty="0" err="1">
                          <a:solidFill>
                            <a:schemeClr val="tx1"/>
                          </a:solidFill>
                          <a:effectLst/>
                          <a:latin typeface="+mn-lt"/>
                          <a:ea typeface="+mn-ea"/>
                          <a:cs typeface="+mn-cs"/>
                        </a:rPr>
                        <a:t>Oncopeptides</a:t>
                      </a:r>
                      <a:r>
                        <a:rPr lang="en-US" sz="1800" b="0" i="0" kern="1200" dirty="0">
                          <a:solidFill>
                            <a:schemeClr val="tx1"/>
                          </a:solidFill>
                          <a:effectLst/>
                          <a:latin typeface="+mn-lt"/>
                          <a:ea typeface="+mn-ea"/>
                          <a:cs typeface="+mn-cs"/>
                        </a:rPr>
                        <a:t>, Regeneron Pharmaceuticals Inc, Sanofi</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Oncopeptides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Biotheranostics</a:t>
            </a:r>
            <a:r>
              <a:rPr lang="en-US" sz="1850" b="0" dirty="0">
                <a:solidFill>
                  <a:schemeClr val="tx1"/>
                </a:solidFill>
                <a:latin typeface="Calibri" panose="020F0502020204030204" pitchFamily="34" charset="0"/>
              </a:rPr>
              <a:t>,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Bristol Myers Squibb.</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4DF3A-CD12-A7A9-A385-F4FFED030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6D524-79D3-769B-F5F7-8B626DFDFF2D}"/>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06C0A31-6D5C-FA54-860E-71A538BAD188}"/>
              </a:ext>
            </a:extLst>
          </p:cNvPr>
          <p:cNvSpPr>
            <a:spLocks noGrp="1"/>
          </p:cNvSpPr>
          <p:nvPr>
            <p:ph idx="1"/>
          </p:nvPr>
        </p:nvSpPr>
        <p:spPr>
          <a:xfrm>
            <a:off x="833691" y="1196752"/>
            <a:ext cx="10972800" cy="4283273"/>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Clinical Trials We LOVE to Discuss</a:t>
            </a:r>
            <a:endParaRPr lang="en-US" sz="2400" dirty="0">
              <a:solidFill>
                <a:schemeClr val="accent2"/>
              </a:solidFill>
            </a:endParaRP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Mechanism of Action of </a:t>
            </a:r>
            <a:r>
              <a:rPr lang="en-US" sz="2400" dirty="0" err="1">
                <a:solidFill>
                  <a:schemeClr val="tx1"/>
                </a:solidFill>
              </a:rPr>
              <a:t>Cereblon</a:t>
            </a:r>
            <a:r>
              <a:rPr lang="en-US" sz="2400" dirty="0">
                <a:solidFill>
                  <a:schemeClr val="tx1"/>
                </a:solidFill>
              </a:rPr>
              <a:t> E3 Ligase Modulators (</a:t>
            </a:r>
            <a:r>
              <a:rPr lang="en-US" sz="2400" dirty="0" err="1">
                <a:solidFill>
                  <a:schemeClr val="tx1"/>
                </a:solidFill>
              </a:rPr>
              <a:t>CELMoDs</a:t>
            </a:r>
            <a:r>
              <a:rPr lang="en-US" sz="2400" dirty="0">
                <a:solidFill>
                  <a:schemeClr val="tx1"/>
                </a:solidFill>
              </a:rPr>
              <a:t>) </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Available Efficacy Data with </a:t>
            </a:r>
            <a:r>
              <a:rPr lang="en-US" sz="2400" dirty="0" err="1"/>
              <a:t>CELMoDs</a:t>
            </a:r>
            <a:r>
              <a:rPr lang="en-US" sz="2400" dirty="0"/>
              <a:t> in the Management of Relapsed/Refractory Multiple Myeloma (MM)</a:t>
            </a:r>
          </a:p>
          <a:p>
            <a:pPr marL="98425" indent="0">
              <a:lnSpc>
                <a:spcPct val="100000"/>
              </a:lnSpc>
              <a:spcBef>
                <a:spcPts val="2400"/>
              </a:spcBef>
              <a:spcAft>
                <a:spcPts val="0"/>
              </a:spcAft>
              <a:buNone/>
            </a:pPr>
            <a:r>
              <a:rPr lang="en-US" sz="2400" dirty="0">
                <a:solidFill>
                  <a:schemeClr val="accent2"/>
                </a:solidFill>
              </a:rPr>
              <a:t>Module 3: </a:t>
            </a:r>
            <a:r>
              <a:rPr lang="en-US" sz="2400" dirty="0"/>
              <a:t>Extramedullary Disease </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Spectrum and Management of </a:t>
            </a:r>
            <a:r>
              <a:rPr lang="en-US" sz="2400" dirty="0" err="1">
                <a:solidFill>
                  <a:schemeClr val="tx1"/>
                </a:solidFill>
              </a:rPr>
              <a:t>CELMoD</a:t>
            </a:r>
            <a:r>
              <a:rPr lang="en-US" sz="2400" dirty="0">
                <a:solidFill>
                  <a:schemeClr val="tx1"/>
                </a:solidFill>
              </a:rPr>
              <a:t>-Associated Adverse Events</a:t>
            </a:r>
          </a:p>
          <a:p>
            <a:pPr marL="98425" indent="0">
              <a:lnSpc>
                <a:spcPct val="100000"/>
              </a:lnSpc>
              <a:spcBef>
                <a:spcPts val="2400"/>
              </a:spcBef>
              <a:spcAft>
                <a:spcPts val="0"/>
              </a:spcAft>
              <a:buNone/>
            </a:pPr>
            <a:r>
              <a:rPr lang="en-US" sz="2400" dirty="0">
                <a:solidFill>
                  <a:schemeClr val="accent2"/>
                </a:solidFill>
              </a:rPr>
              <a:t>Module 5: </a:t>
            </a:r>
            <a:r>
              <a:rPr lang="en-US" sz="2400" dirty="0">
                <a:solidFill>
                  <a:schemeClr val="tx1"/>
                </a:solidFill>
              </a:rPr>
              <a:t>Ongoing Phase II and III Trials Evaluating </a:t>
            </a:r>
            <a:r>
              <a:rPr lang="en-US" sz="2400" dirty="0" err="1">
                <a:solidFill>
                  <a:schemeClr val="tx1"/>
                </a:solidFill>
              </a:rPr>
              <a:t>CELMoDs</a:t>
            </a:r>
            <a:r>
              <a:rPr lang="en-US" sz="2400" dirty="0">
                <a:solidFill>
                  <a:schemeClr val="tx1"/>
                </a:solidFill>
              </a:rPr>
              <a:t> for MM </a:t>
            </a:r>
          </a:p>
          <a:p>
            <a:pPr marL="98425" indent="0">
              <a:lnSpc>
                <a:spcPct val="100000"/>
              </a:lnSpc>
              <a:spcBef>
                <a:spcPts val="2400"/>
              </a:spcBef>
              <a:spcAft>
                <a:spcPts val="0"/>
              </a:spcAft>
              <a:buNone/>
            </a:pPr>
            <a:r>
              <a:rPr lang="en-US" sz="2400" dirty="0">
                <a:solidFill>
                  <a:schemeClr val="accent2"/>
                </a:solidFill>
              </a:rPr>
              <a:t>Module 6: </a:t>
            </a:r>
            <a:r>
              <a:rPr lang="en-US" sz="2400" dirty="0">
                <a:solidFill>
                  <a:schemeClr val="tx1"/>
                </a:solidFill>
              </a:rPr>
              <a:t>Other Trials in Progress</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368893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EEA2B-783B-8789-34AC-37B48423C5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9320F9-D500-2130-6313-B07556F2E919}"/>
              </a:ext>
            </a:extLst>
          </p:cNvPr>
          <p:cNvSpPr/>
          <p:nvPr/>
        </p:nvSpPr>
        <p:spPr bwMode="auto">
          <a:xfrm>
            <a:off x="551384" y="1124745"/>
            <a:ext cx="11247120"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C745439-A69B-F360-13A4-4558BE3B1B7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CE766B4-97F9-0D18-2EFB-44CD98496871}"/>
              </a:ext>
            </a:extLst>
          </p:cNvPr>
          <p:cNvSpPr>
            <a:spLocks noGrp="1"/>
          </p:cNvSpPr>
          <p:nvPr>
            <p:ph idx="1"/>
          </p:nvPr>
        </p:nvSpPr>
        <p:spPr>
          <a:xfrm>
            <a:off x="833691" y="1196752"/>
            <a:ext cx="10972800" cy="4283273"/>
          </a:xfrm>
        </p:spPr>
        <p:txBody>
          <a:bodyPr/>
          <a:lstStyle/>
          <a:p>
            <a:pPr marL="98425" indent="0">
              <a:lnSpc>
                <a:spcPct val="100000"/>
              </a:lnSpc>
              <a:spcBef>
                <a:spcPts val="2400"/>
              </a:spcBef>
              <a:spcAft>
                <a:spcPts val="0"/>
              </a:spcAft>
              <a:buNone/>
            </a:pPr>
            <a:r>
              <a:rPr lang="en-US" sz="2400" dirty="0">
                <a:solidFill>
                  <a:schemeClr val="bg1"/>
                </a:solidFill>
              </a:rPr>
              <a:t>Introduction: Clinical Trials We LOVE to Discuss</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Mechanism of Action of </a:t>
            </a:r>
            <a:r>
              <a:rPr lang="en-US" sz="2400" dirty="0" err="1">
                <a:solidFill>
                  <a:schemeClr val="tx1"/>
                </a:solidFill>
              </a:rPr>
              <a:t>Cereblon</a:t>
            </a:r>
            <a:r>
              <a:rPr lang="en-US" sz="2400" dirty="0">
                <a:solidFill>
                  <a:schemeClr val="tx1"/>
                </a:solidFill>
              </a:rPr>
              <a:t> E3 Ligase Modulators (</a:t>
            </a:r>
            <a:r>
              <a:rPr lang="en-US" sz="2400" dirty="0" err="1">
                <a:solidFill>
                  <a:schemeClr val="tx1"/>
                </a:solidFill>
              </a:rPr>
              <a:t>CELMoDs</a:t>
            </a:r>
            <a:r>
              <a:rPr lang="en-US" sz="2400" dirty="0">
                <a:solidFill>
                  <a:schemeClr val="tx1"/>
                </a:solidFill>
              </a:rPr>
              <a:t>) </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Available Efficacy Data with </a:t>
            </a:r>
            <a:r>
              <a:rPr lang="en-US" sz="2400" dirty="0" err="1"/>
              <a:t>CELMoDs</a:t>
            </a:r>
            <a:r>
              <a:rPr lang="en-US" sz="2400" dirty="0"/>
              <a:t> in the Management of Relapsed/Refractory Multiple Myeloma (MM)</a:t>
            </a:r>
          </a:p>
          <a:p>
            <a:pPr marL="98425" indent="0">
              <a:lnSpc>
                <a:spcPct val="100000"/>
              </a:lnSpc>
              <a:spcBef>
                <a:spcPts val="2400"/>
              </a:spcBef>
              <a:spcAft>
                <a:spcPts val="0"/>
              </a:spcAft>
              <a:buNone/>
            </a:pPr>
            <a:r>
              <a:rPr lang="en-US" sz="2400" dirty="0">
                <a:solidFill>
                  <a:schemeClr val="accent2"/>
                </a:solidFill>
              </a:rPr>
              <a:t>Module 3: </a:t>
            </a:r>
            <a:r>
              <a:rPr lang="en-US" sz="2400" dirty="0"/>
              <a:t>Extramedullary Disease </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Spectrum and Management of </a:t>
            </a:r>
            <a:r>
              <a:rPr lang="en-US" sz="2400" dirty="0" err="1">
                <a:solidFill>
                  <a:schemeClr val="tx1"/>
                </a:solidFill>
              </a:rPr>
              <a:t>CELMoD</a:t>
            </a:r>
            <a:r>
              <a:rPr lang="en-US" sz="2400" dirty="0">
                <a:solidFill>
                  <a:schemeClr val="tx1"/>
                </a:solidFill>
              </a:rPr>
              <a:t>-Associated Adverse Events</a:t>
            </a:r>
          </a:p>
          <a:p>
            <a:pPr marL="98425" indent="0">
              <a:lnSpc>
                <a:spcPct val="100000"/>
              </a:lnSpc>
              <a:spcBef>
                <a:spcPts val="2400"/>
              </a:spcBef>
              <a:spcAft>
                <a:spcPts val="0"/>
              </a:spcAft>
              <a:buNone/>
            </a:pPr>
            <a:r>
              <a:rPr lang="en-US" sz="2400" dirty="0">
                <a:solidFill>
                  <a:schemeClr val="accent2"/>
                </a:solidFill>
              </a:rPr>
              <a:t>Module 5: </a:t>
            </a:r>
            <a:r>
              <a:rPr lang="en-US" sz="2400" dirty="0">
                <a:solidFill>
                  <a:schemeClr val="tx1"/>
                </a:solidFill>
              </a:rPr>
              <a:t>Ongoing Phase II and III Trials Evaluating </a:t>
            </a:r>
            <a:r>
              <a:rPr lang="en-US" sz="2400" dirty="0" err="1">
                <a:solidFill>
                  <a:schemeClr val="tx1"/>
                </a:solidFill>
              </a:rPr>
              <a:t>CELMoDs</a:t>
            </a:r>
            <a:r>
              <a:rPr lang="en-US" sz="2400" dirty="0">
                <a:solidFill>
                  <a:schemeClr val="tx1"/>
                </a:solidFill>
              </a:rPr>
              <a:t> for MM </a:t>
            </a:r>
          </a:p>
          <a:p>
            <a:pPr marL="98425" indent="0">
              <a:lnSpc>
                <a:spcPct val="100000"/>
              </a:lnSpc>
              <a:spcBef>
                <a:spcPts val="2400"/>
              </a:spcBef>
              <a:spcAft>
                <a:spcPts val="0"/>
              </a:spcAft>
              <a:buNone/>
            </a:pPr>
            <a:r>
              <a:rPr lang="en-US" sz="2400" dirty="0">
                <a:solidFill>
                  <a:schemeClr val="accent2"/>
                </a:solidFill>
              </a:rPr>
              <a:t>Module 6: </a:t>
            </a:r>
            <a:r>
              <a:rPr lang="en-US" sz="2400" dirty="0">
                <a:solidFill>
                  <a:schemeClr val="tx1"/>
                </a:solidFill>
              </a:rPr>
              <a:t>Other Trials in Progress</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310875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6442-3716-0EDB-A36C-73FCBB37D0F1}"/>
              </a:ext>
            </a:extLst>
          </p:cNvPr>
          <p:cNvSpPr>
            <a:spLocks noGrp="1"/>
          </p:cNvSpPr>
          <p:nvPr>
            <p:ph type="title"/>
          </p:nvPr>
        </p:nvSpPr>
        <p:spPr/>
        <p:txBody>
          <a:bodyPr/>
          <a:lstStyle/>
          <a:p>
            <a:r>
              <a:rPr lang="en-US" dirty="0"/>
              <a:t>Clinical Trials We </a:t>
            </a:r>
            <a:r>
              <a:rPr lang="en-US" dirty="0">
                <a:solidFill>
                  <a:srgbClr val="FF0000"/>
                </a:solidFill>
              </a:rPr>
              <a:t>LOVE</a:t>
            </a:r>
            <a:r>
              <a:rPr lang="en-US" dirty="0"/>
              <a:t> to Discuss!</a:t>
            </a:r>
          </a:p>
        </p:txBody>
      </p:sp>
      <p:graphicFrame>
        <p:nvGraphicFramePr>
          <p:cNvPr id="4" name="Table 3">
            <a:extLst>
              <a:ext uri="{FF2B5EF4-FFF2-40B4-BE49-F238E27FC236}">
                <a16:creationId xmlns:a16="http://schemas.microsoft.com/office/drawing/2014/main" id="{5D7DD4C6-D8D6-21DB-4C4A-8CBB6392925B}"/>
              </a:ext>
            </a:extLst>
          </p:cNvPr>
          <p:cNvGraphicFramePr>
            <a:graphicFrameLocks noGrp="1"/>
          </p:cNvGraphicFramePr>
          <p:nvPr/>
        </p:nvGraphicFramePr>
        <p:xfrm>
          <a:off x="1082714" y="1484784"/>
          <a:ext cx="10018110" cy="4032450"/>
        </p:xfrm>
        <a:graphic>
          <a:graphicData uri="http://schemas.openxmlformats.org/drawingml/2006/table">
            <a:tbl>
              <a:tblPr firstRow="1" bandRow="1">
                <a:tableStyleId>{21E4AEA4-8DFA-4A89-87EB-49C32662AFE0}</a:tableStyleId>
              </a:tblPr>
              <a:tblGrid>
                <a:gridCol w="3339370">
                  <a:extLst>
                    <a:ext uri="{9D8B030D-6E8A-4147-A177-3AD203B41FA5}">
                      <a16:colId xmlns:a16="http://schemas.microsoft.com/office/drawing/2014/main" val="1476300630"/>
                    </a:ext>
                  </a:extLst>
                </a:gridCol>
                <a:gridCol w="3339370">
                  <a:extLst>
                    <a:ext uri="{9D8B030D-6E8A-4147-A177-3AD203B41FA5}">
                      <a16:colId xmlns:a16="http://schemas.microsoft.com/office/drawing/2014/main" val="1233514428"/>
                    </a:ext>
                  </a:extLst>
                </a:gridCol>
                <a:gridCol w="3339370">
                  <a:extLst>
                    <a:ext uri="{9D8B030D-6E8A-4147-A177-3AD203B41FA5}">
                      <a16:colId xmlns:a16="http://schemas.microsoft.com/office/drawing/2014/main" val="3153104237"/>
                    </a:ext>
                  </a:extLst>
                </a:gridCol>
              </a:tblGrid>
              <a:tr h="448050">
                <a:tc>
                  <a:txBody>
                    <a:bodyPr/>
                    <a:lstStyle/>
                    <a:p>
                      <a:r>
                        <a:rPr lang="en-US" dirty="0"/>
                        <a:t>Trial</a:t>
                      </a:r>
                    </a:p>
                  </a:txBody>
                  <a:tcPr/>
                </a:tc>
                <a:tc>
                  <a:txBody>
                    <a:bodyPr/>
                    <a:lstStyle/>
                    <a:p>
                      <a:r>
                        <a:rPr lang="en-US" dirty="0"/>
                        <a:t>Cancer Type</a:t>
                      </a:r>
                    </a:p>
                  </a:txBody>
                  <a:tcPr/>
                </a:tc>
                <a:tc>
                  <a:txBody>
                    <a:bodyPr/>
                    <a:lstStyle/>
                    <a:p>
                      <a:r>
                        <a:rPr lang="en-US" dirty="0"/>
                        <a:t>Experimental Arm</a:t>
                      </a:r>
                    </a:p>
                  </a:txBody>
                  <a:tcPr/>
                </a:tc>
                <a:extLst>
                  <a:ext uri="{0D108BD9-81ED-4DB2-BD59-A6C34878D82A}">
                    <a16:rowId xmlns:a16="http://schemas.microsoft.com/office/drawing/2014/main" val="1878735262"/>
                  </a:ext>
                </a:extLst>
              </a:tr>
              <a:tr h="448050">
                <a:tc>
                  <a:txBody>
                    <a:bodyPr/>
                    <a:lstStyle/>
                    <a:p>
                      <a:r>
                        <a:rPr lang="en-US" dirty="0"/>
                        <a:t>EMBARK</a:t>
                      </a:r>
                    </a:p>
                  </a:txBody>
                  <a:tcPr anchor="ctr"/>
                </a:tc>
                <a:tc>
                  <a:txBody>
                    <a:bodyPr/>
                    <a:lstStyle/>
                    <a:p>
                      <a:r>
                        <a:rPr lang="en-US" dirty="0"/>
                        <a:t>Prostate</a:t>
                      </a:r>
                    </a:p>
                  </a:txBody>
                  <a:tcPr anchor="ctr"/>
                </a:tc>
                <a:tc>
                  <a:txBody>
                    <a:bodyPr/>
                    <a:lstStyle/>
                    <a:p>
                      <a:r>
                        <a:rPr lang="en-US" dirty="0"/>
                        <a:t>Enzalutamide/leuprolide</a:t>
                      </a:r>
                    </a:p>
                  </a:txBody>
                  <a:tcPr anchor="ctr"/>
                </a:tc>
                <a:extLst>
                  <a:ext uri="{0D108BD9-81ED-4DB2-BD59-A6C34878D82A}">
                    <a16:rowId xmlns:a16="http://schemas.microsoft.com/office/drawing/2014/main" val="3237267982"/>
                  </a:ext>
                </a:extLst>
              </a:tr>
              <a:tr h="448050">
                <a:tc>
                  <a:txBody>
                    <a:bodyPr/>
                    <a:lstStyle/>
                    <a:p>
                      <a:r>
                        <a:rPr lang="en-US" dirty="0"/>
                        <a:t>VIALE-A</a:t>
                      </a:r>
                    </a:p>
                  </a:txBody>
                  <a:tcPr anchor="ctr"/>
                </a:tc>
                <a:tc>
                  <a:txBody>
                    <a:bodyPr/>
                    <a:lstStyle/>
                    <a:p>
                      <a:r>
                        <a:rPr lang="en-US" dirty="0"/>
                        <a:t>AML</a:t>
                      </a:r>
                    </a:p>
                  </a:txBody>
                  <a:tcPr anchor="ctr"/>
                </a:tc>
                <a:tc>
                  <a:txBody>
                    <a:bodyPr/>
                    <a:lstStyle/>
                    <a:p>
                      <a:r>
                        <a:rPr lang="en-US" dirty="0"/>
                        <a:t>Azacitidine/venetoclax</a:t>
                      </a:r>
                    </a:p>
                  </a:txBody>
                  <a:tcPr anchor="ctr"/>
                </a:tc>
                <a:extLst>
                  <a:ext uri="{0D108BD9-81ED-4DB2-BD59-A6C34878D82A}">
                    <a16:rowId xmlns:a16="http://schemas.microsoft.com/office/drawing/2014/main" val="3981574093"/>
                  </a:ext>
                </a:extLst>
              </a:tr>
              <a:tr h="448050">
                <a:tc>
                  <a:txBody>
                    <a:bodyPr/>
                    <a:lstStyle/>
                    <a:p>
                      <a:r>
                        <a:rPr lang="en-US" dirty="0"/>
                        <a:t>SOLO1</a:t>
                      </a:r>
                    </a:p>
                  </a:txBody>
                  <a:tcPr anchor="ctr"/>
                </a:tc>
                <a:tc>
                  <a:txBody>
                    <a:bodyPr/>
                    <a:lstStyle/>
                    <a:p>
                      <a:r>
                        <a:rPr lang="en-US" dirty="0"/>
                        <a:t>Ovarian</a:t>
                      </a:r>
                    </a:p>
                  </a:txBody>
                  <a:tcPr anchor="ctr"/>
                </a:tc>
                <a:tc>
                  <a:txBody>
                    <a:bodyPr/>
                    <a:lstStyle/>
                    <a:p>
                      <a:r>
                        <a:rPr lang="en-US" dirty="0"/>
                        <a:t>Olaparib</a:t>
                      </a:r>
                    </a:p>
                  </a:txBody>
                  <a:tcPr anchor="ctr"/>
                </a:tc>
                <a:extLst>
                  <a:ext uri="{0D108BD9-81ED-4DB2-BD59-A6C34878D82A}">
                    <a16:rowId xmlns:a16="http://schemas.microsoft.com/office/drawing/2014/main" val="1169249873"/>
                  </a:ext>
                </a:extLst>
              </a:tr>
              <a:tr h="448050">
                <a:tc>
                  <a:txBody>
                    <a:bodyPr/>
                    <a:lstStyle/>
                    <a:p>
                      <a:r>
                        <a:rPr lang="en-US" dirty="0"/>
                        <a:t>ADAURA</a:t>
                      </a:r>
                    </a:p>
                  </a:txBody>
                  <a:tcPr anchor="ctr"/>
                </a:tc>
                <a:tc>
                  <a:txBody>
                    <a:bodyPr/>
                    <a:lstStyle/>
                    <a:p>
                      <a:r>
                        <a:rPr lang="en-US" dirty="0"/>
                        <a:t>Lung</a:t>
                      </a:r>
                    </a:p>
                  </a:txBody>
                  <a:tcPr anchor="ctr"/>
                </a:tc>
                <a:tc>
                  <a:txBody>
                    <a:bodyPr/>
                    <a:lstStyle/>
                    <a:p>
                      <a:r>
                        <a:rPr lang="en-US" dirty="0"/>
                        <a:t>Osimertinib</a:t>
                      </a:r>
                    </a:p>
                  </a:txBody>
                  <a:tcPr anchor="ctr"/>
                </a:tc>
                <a:extLst>
                  <a:ext uri="{0D108BD9-81ED-4DB2-BD59-A6C34878D82A}">
                    <a16:rowId xmlns:a16="http://schemas.microsoft.com/office/drawing/2014/main" val="1346806523"/>
                  </a:ext>
                </a:extLst>
              </a:tr>
              <a:tr h="448050">
                <a:tc>
                  <a:txBody>
                    <a:bodyPr/>
                    <a:lstStyle/>
                    <a:p>
                      <a:r>
                        <a:rPr lang="en-US" dirty="0"/>
                        <a:t>HERIZON-GEA-01</a:t>
                      </a:r>
                    </a:p>
                  </a:txBody>
                  <a:tcPr anchor="ctr"/>
                </a:tc>
                <a:tc>
                  <a:txBody>
                    <a:bodyPr/>
                    <a:lstStyle/>
                    <a:p>
                      <a:r>
                        <a:rPr lang="en-US" dirty="0"/>
                        <a:t>Gastroesophageal</a:t>
                      </a:r>
                    </a:p>
                  </a:txBody>
                  <a:tcPr anchor="ctr"/>
                </a:tc>
                <a:tc>
                  <a:txBody>
                    <a:bodyPr/>
                    <a:lstStyle/>
                    <a:p>
                      <a:r>
                        <a:rPr lang="en-US" dirty="0" err="1"/>
                        <a:t>Zanidatamab</a:t>
                      </a:r>
                      <a:r>
                        <a:rPr lang="en-US" dirty="0"/>
                        <a:t>/CT </a:t>
                      </a:r>
                      <a:r>
                        <a:rPr lang="en-US" u="sng" dirty="0"/>
                        <a:t>+</a:t>
                      </a:r>
                      <a:r>
                        <a:rPr lang="en-US" u="none" dirty="0"/>
                        <a:t> tislelizumab</a:t>
                      </a:r>
                      <a:r>
                        <a:rPr lang="en-US" dirty="0"/>
                        <a:t> </a:t>
                      </a:r>
                    </a:p>
                  </a:txBody>
                  <a:tcPr anchor="ctr"/>
                </a:tc>
                <a:extLst>
                  <a:ext uri="{0D108BD9-81ED-4DB2-BD59-A6C34878D82A}">
                    <a16:rowId xmlns:a16="http://schemas.microsoft.com/office/drawing/2014/main" val="933846519"/>
                  </a:ext>
                </a:extLst>
              </a:tr>
              <a:tr h="448050">
                <a:tc>
                  <a:txBody>
                    <a:bodyPr/>
                    <a:lstStyle/>
                    <a:p>
                      <a:r>
                        <a:rPr lang="en-US" dirty="0"/>
                        <a:t>ATOMIC</a:t>
                      </a:r>
                    </a:p>
                  </a:txBody>
                  <a:tcPr anchor="ctr"/>
                </a:tc>
                <a:tc>
                  <a:txBody>
                    <a:bodyPr/>
                    <a:lstStyle/>
                    <a:p>
                      <a:r>
                        <a:rPr lang="en-US" dirty="0"/>
                        <a:t>Colon</a:t>
                      </a:r>
                    </a:p>
                  </a:txBody>
                  <a:tcPr anchor="ctr"/>
                </a:tc>
                <a:tc>
                  <a:txBody>
                    <a:bodyPr/>
                    <a:lstStyle/>
                    <a:p>
                      <a:r>
                        <a:rPr lang="en-US" dirty="0"/>
                        <a:t>Atezolizumab/CT</a:t>
                      </a:r>
                    </a:p>
                  </a:txBody>
                  <a:tcPr anchor="ctr"/>
                </a:tc>
                <a:extLst>
                  <a:ext uri="{0D108BD9-81ED-4DB2-BD59-A6C34878D82A}">
                    <a16:rowId xmlns:a16="http://schemas.microsoft.com/office/drawing/2014/main" val="439975128"/>
                  </a:ext>
                </a:extLst>
              </a:tr>
              <a:tr h="448050">
                <a:tc>
                  <a:txBody>
                    <a:bodyPr/>
                    <a:lstStyle/>
                    <a:p>
                      <a:r>
                        <a:rPr lang="en-US" dirty="0"/>
                        <a:t>IMvigor011</a:t>
                      </a:r>
                    </a:p>
                  </a:txBody>
                  <a:tcPr anchor="ctr"/>
                </a:tc>
                <a:tc>
                  <a:txBody>
                    <a:bodyPr/>
                    <a:lstStyle/>
                    <a:p>
                      <a:r>
                        <a:rPr lang="en-US" dirty="0"/>
                        <a:t>Urothelial bladder</a:t>
                      </a:r>
                    </a:p>
                  </a:txBody>
                  <a:tcPr anchor="ctr"/>
                </a:tc>
                <a:tc>
                  <a:txBody>
                    <a:bodyPr/>
                    <a:lstStyle/>
                    <a:p>
                      <a:r>
                        <a:rPr lang="en-US" dirty="0"/>
                        <a:t>Atezolizumab</a:t>
                      </a:r>
                    </a:p>
                  </a:txBody>
                  <a:tcPr anchor="ctr"/>
                </a:tc>
                <a:extLst>
                  <a:ext uri="{0D108BD9-81ED-4DB2-BD59-A6C34878D82A}">
                    <a16:rowId xmlns:a16="http://schemas.microsoft.com/office/drawing/2014/main" val="178105709"/>
                  </a:ext>
                </a:extLst>
              </a:tr>
              <a:tr h="448050">
                <a:tc>
                  <a:txBody>
                    <a:bodyPr/>
                    <a:lstStyle/>
                    <a:p>
                      <a:r>
                        <a:rPr lang="en-US" dirty="0" err="1"/>
                        <a:t>lidERA</a:t>
                      </a:r>
                      <a:endParaRPr lang="en-US" dirty="0"/>
                    </a:p>
                  </a:txBody>
                  <a:tcPr anchor="ctr"/>
                </a:tc>
                <a:tc>
                  <a:txBody>
                    <a:bodyPr/>
                    <a:lstStyle/>
                    <a:p>
                      <a:r>
                        <a:rPr lang="en-US" dirty="0"/>
                        <a:t>Breast</a:t>
                      </a:r>
                    </a:p>
                  </a:txBody>
                  <a:tcPr anchor="ctr"/>
                </a:tc>
                <a:tc>
                  <a:txBody>
                    <a:bodyPr/>
                    <a:lstStyle/>
                    <a:p>
                      <a:r>
                        <a:rPr lang="en-US" dirty="0" err="1"/>
                        <a:t>Giredestrant</a:t>
                      </a:r>
                      <a:r>
                        <a:rPr lang="en-US" dirty="0"/>
                        <a:t>/LHRH</a:t>
                      </a:r>
                    </a:p>
                  </a:txBody>
                  <a:tcPr anchor="ctr"/>
                </a:tc>
                <a:extLst>
                  <a:ext uri="{0D108BD9-81ED-4DB2-BD59-A6C34878D82A}">
                    <a16:rowId xmlns:a16="http://schemas.microsoft.com/office/drawing/2014/main" val="3060457409"/>
                  </a:ext>
                </a:extLst>
              </a:tr>
            </a:tbl>
          </a:graphicData>
        </a:graphic>
      </p:graphicFrame>
    </p:spTree>
    <p:extLst>
      <p:ext uri="{BB962C8B-B14F-4D97-AF65-F5344CB8AC3E}">
        <p14:creationId xmlns:p14="http://schemas.microsoft.com/office/powerpoint/2010/main" val="3192164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Biotheranostics</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 Hologic Company, Black Diamond Therapeutics Inc, Blueprint Medicines, Boehringer Ingelheim Pharmaceuticals Inc, Bristol Myers Squibb,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Rigel Pharmaceuticals Inc, R-Pharm US, Sanofi,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Stemline Therapeutics Inc, Sumitomo Pharma America,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and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t>
            </a:r>
          </a:p>
        </p:txBody>
      </p:sp>
    </p:spTree>
    <p:extLst>
      <p:ext uri="{BB962C8B-B14F-4D97-AF65-F5344CB8AC3E}">
        <p14:creationId xmlns:p14="http://schemas.microsoft.com/office/powerpoint/2010/main" val="34769539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2908-4C59-1A14-FE55-3D5D822573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D230B-9FEC-D8CE-6690-492B748F2DCB}"/>
              </a:ext>
            </a:extLst>
          </p:cNvPr>
          <p:cNvSpPr>
            <a:spLocks noGrp="1"/>
          </p:cNvSpPr>
          <p:nvPr>
            <p:ph type="title"/>
          </p:nvPr>
        </p:nvSpPr>
        <p:spPr/>
        <p:txBody>
          <a:bodyPr/>
          <a:lstStyle/>
          <a:p>
            <a:r>
              <a:rPr lang="en-US" dirty="0"/>
              <a:t>Clinical Trials We </a:t>
            </a:r>
            <a:r>
              <a:rPr lang="en-US" dirty="0">
                <a:solidFill>
                  <a:srgbClr val="FF0000"/>
                </a:solidFill>
              </a:rPr>
              <a:t>LOVE</a:t>
            </a:r>
            <a:r>
              <a:rPr lang="en-US" dirty="0"/>
              <a:t> to Discuss!</a:t>
            </a:r>
          </a:p>
        </p:txBody>
      </p:sp>
      <p:graphicFrame>
        <p:nvGraphicFramePr>
          <p:cNvPr id="4" name="Table 3">
            <a:extLst>
              <a:ext uri="{FF2B5EF4-FFF2-40B4-BE49-F238E27FC236}">
                <a16:creationId xmlns:a16="http://schemas.microsoft.com/office/drawing/2014/main" id="{2ABE9324-5996-B0D8-037D-39234D993C7F}"/>
              </a:ext>
            </a:extLst>
          </p:cNvPr>
          <p:cNvGraphicFramePr>
            <a:graphicFrameLocks noGrp="1"/>
          </p:cNvGraphicFramePr>
          <p:nvPr>
            <p:extLst>
              <p:ext uri="{D42A27DB-BD31-4B8C-83A1-F6EECF244321}">
                <p14:modId xmlns:p14="http://schemas.microsoft.com/office/powerpoint/2010/main" val="3995291945"/>
              </p:ext>
            </p:extLst>
          </p:nvPr>
        </p:nvGraphicFramePr>
        <p:xfrm>
          <a:off x="1082930" y="1392473"/>
          <a:ext cx="10017678" cy="5060861"/>
        </p:xfrm>
        <a:graphic>
          <a:graphicData uri="http://schemas.openxmlformats.org/drawingml/2006/table">
            <a:tbl>
              <a:tblPr firstRow="1" bandRow="1">
                <a:tableStyleId>{21E4AEA4-8DFA-4A89-87EB-49C32662AFE0}</a:tableStyleId>
              </a:tblPr>
              <a:tblGrid>
                <a:gridCol w="3339226">
                  <a:extLst>
                    <a:ext uri="{9D8B030D-6E8A-4147-A177-3AD203B41FA5}">
                      <a16:colId xmlns:a16="http://schemas.microsoft.com/office/drawing/2014/main" val="1476300630"/>
                    </a:ext>
                  </a:extLst>
                </a:gridCol>
                <a:gridCol w="3339226">
                  <a:extLst>
                    <a:ext uri="{9D8B030D-6E8A-4147-A177-3AD203B41FA5}">
                      <a16:colId xmlns:a16="http://schemas.microsoft.com/office/drawing/2014/main" val="1233514428"/>
                    </a:ext>
                  </a:extLst>
                </a:gridCol>
                <a:gridCol w="3339226">
                  <a:extLst>
                    <a:ext uri="{9D8B030D-6E8A-4147-A177-3AD203B41FA5}">
                      <a16:colId xmlns:a16="http://schemas.microsoft.com/office/drawing/2014/main" val="3153104237"/>
                    </a:ext>
                  </a:extLst>
                </a:gridCol>
              </a:tblGrid>
              <a:tr h="434331">
                <a:tc>
                  <a:txBody>
                    <a:bodyPr/>
                    <a:lstStyle/>
                    <a:p>
                      <a:r>
                        <a:rPr lang="en-US" dirty="0"/>
                        <a:t>Trial</a:t>
                      </a:r>
                    </a:p>
                  </a:txBody>
                  <a:tcPr/>
                </a:tc>
                <a:tc>
                  <a:txBody>
                    <a:bodyPr/>
                    <a:lstStyle/>
                    <a:p>
                      <a:r>
                        <a:rPr lang="en-US" dirty="0"/>
                        <a:t>Cancer Type</a:t>
                      </a:r>
                    </a:p>
                  </a:txBody>
                  <a:tcPr/>
                </a:tc>
                <a:tc>
                  <a:txBody>
                    <a:bodyPr/>
                    <a:lstStyle/>
                    <a:p>
                      <a:r>
                        <a:rPr lang="en-US" dirty="0"/>
                        <a:t>Experimental Arm</a:t>
                      </a:r>
                    </a:p>
                  </a:txBody>
                  <a:tcPr/>
                </a:tc>
                <a:extLst>
                  <a:ext uri="{0D108BD9-81ED-4DB2-BD59-A6C34878D82A}">
                    <a16:rowId xmlns:a16="http://schemas.microsoft.com/office/drawing/2014/main" val="1878735262"/>
                  </a:ext>
                </a:extLst>
              </a:tr>
              <a:tr h="434331">
                <a:tc>
                  <a:txBody>
                    <a:bodyPr/>
                    <a:lstStyle/>
                    <a:p>
                      <a:r>
                        <a:rPr lang="en-US" dirty="0"/>
                        <a:t>AMPLIFY </a:t>
                      </a:r>
                    </a:p>
                  </a:txBody>
                  <a:tcPr anchor="ctr"/>
                </a:tc>
                <a:tc>
                  <a:txBody>
                    <a:bodyPr/>
                    <a:lstStyle/>
                    <a:p>
                      <a:r>
                        <a:rPr lang="en-US" dirty="0"/>
                        <a:t>CLL</a:t>
                      </a:r>
                    </a:p>
                  </a:txBody>
                  <a:tcPr anchor="ctr"/>
                </a:tc>
                <a:tc>
                  <a:txBody>
                    <a:bodyPr/>
                    <a:lstStyle/>
                    <a:p>
                      <a:r>
                        <a:rPr lang="en-US" dirty="0"/>
                        <a:t>Acalabrutinib/venetoclax</a:t>
                      </a:r>
                    </a:p>
                  </a:txBody>
                  <a:tcPr anchor="ctr"/>
                </a:tc>
                <a:extLst>
                  <a:ext uri="{0D108BD9-81ED-4DB2-BD59-A6C34878D82A}">
                    <a16:rowId xmlns:a16="http://schemas.microsoft.com/office/drawing/2014/main" val="3237267982"/>
                  </a:ext>
                </a:extLst>
              </a:tr>
              <a:tr h="43433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ZUMA-7</a:t>
                      </a:r>
                    </a:p>
                  </a:txBody>
                  <a:tcPr anchor="ct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DLBCL</a:t>
                      </a:r>
                    </a:p>
                  </a:txBody>
                  <a:tcPr anchor="ct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Axicabtagene ciloleucel</a:t>
                      </a:r>
                    </a:p>
                  </a:txBody>
                  <a:tcPr anchor="ctr"/>
                </a:tc>
                <a:extLst>
                  <a:ext uri="{0D108BD9-81ED-4DB2-BD59-A6C34878D82A}">
                    <a16:rowId xmlns:a16="http://schemas.microsoft.com/office/drawing/2014/main" val="3981574093"/>
                  </a:ext>
                </a:extLst>
              </a:tr>
              <a:tr h="434331">
                <a:tc>
                  <a:txBody>
                    <a:bodyPr/>
                    <a:lstStyle/>
                    <a:p>
                      <a:r>
                        <a:rPr lang="en-US" dirty="0"/>
                        <a:t>GO29781</a:t>
                      </a:r>
                    </a:p>
                  </a:txBody>
                  <a:tcPr anchor="ctr"/>
                </a:tc>
                <a:tc>
                  <a:txBody>
                    <a:bodyPr/>
                    <a:lstStyle/>
                    <a:p>
                      <a:r>
                        <a:rPr lang="en-US" dirty="0"/>
                        <a:t>Follicular Lymphoma</a:t>
                      </a:r>
                    </a:p>
                  </a:txBody>
                  <a:tcPr anchor="ctr"/>
                </a:tc>
                <a:tc>
                  <a:txBody>
                    <a:bodyPr/>
                    <a:lstStyle/>
                    <a:p>
                      <a:r>
                        <a:rPr lang="en-US" dirty="0"/>
                        <a:t>Mosunetuzumab </a:t>
                      </a:r>
                    </a:p>
                  </a:txBody>
                  <a:tcPr anchor="ctr"/>
                </a:tc>
                <a:extLst>
                  <a:ext uri="{0D108BD9-81ED-4DB2-BD59-A6C34878D82A}">
                    <a16:rowId xmlns:a16="http://schemas.microsoft.com/office/drawing/2014/main" val="1169249873"/>
                  </a:ext>
                </a:extLst>
              </a:tr>
              <a:tr h="434331">
                <a:tc>
                  <a:txBody>
                    <a:bodyPr/>
                    <a:lstStyle/>
                    <a:p>
                      <a:r>
                        <a:rPr lang="en-US" dirty="0"/>
                        <a:t>ASC4FIRST</a:t>
                      </a:r>
                    </a:p>
                  </a:txBody>
                  <a:tcPr anchor="ctr"/>
                </a:tc>
                <a:tc>
                  <a:txBody>
                    <a:bodyPr/>
                    <a:lstStyle/>
                    <a:p>
                      <a:r>
                        <a:rPr lang="en-US" dirty="0"/>
                        <a:t>CML</a:t>
                      </a:r>
                    </a:p>
                  </a:txBody>
                  <a:tcPr anchor="ctr"/>
                </a:tc>
                <a:tc>
                  <a:txBody>
                    <a:bodyPr/>
                    <a:lstStyle/>
                    <a:p>
                      <a:r>
                        <a:rPr lang="en-US" dirty="0" err="1"/>
                        <a:t>Asciminib</a:t>
                      </a:r>
                      <a:r>
                        <a:rPr lang="en-US" dirty="0"/>
                        <a:t> </a:t>
                      </a:r>
                    </a:p>
                  </a:txBody>
                  <a:tcPr anchor="ctr"/>
                </a:tc>
                <a:extLst>
                  <a:ext uri="{0D108BD9-81ED-4DB2-BD59-A6C34878D82A}">
                    <a16:rowId xmlns:a16="http://schemas.microsoft.com/office/drawing/2014/main" val="1346806523"/>
                  </a:ext>
                </a:extLst>
              </a:tr>
              <a:tr h="434331">
                <a:tc>
                  <a:txBody>
                    <a:bodyPr/>
                    <a:lstStyle/>
                    <a:p>
                      <a:r>
                        <a:rPr lang="en-US" dirty="0"/>
                        <a:t>VAYHIT2</a:t>
                      </a:r>
                    </a:p>
                  </a:txBody>
                  <a:tcPr anchor="ctr"/>
                </a:tc>
                <a:tc>
                  <a:txBody>
                    <a:bodyPr/>
                    <a:lstStyle/>
                    <a:p>
                      <a:r>
                        <a:rPr lang="en-US" dirty="0"/>
                        <a:t>ITP</a:t>
                      </a:r>
                    </a:p>
                  </a:txBody>
                  <a:tcPr anchor="ctr"/>
                </a:tc>
                <a:tc>
                  <a:txBody>
                    <a:bodyPr/>
                    <a:lstStyle/>
                    <a:p>
                      <a:r>
                        <a:rPr lang="en-US" dirty="0" err="1"/>
                        <a:t>Ianalumab</a:t>
                      </a:r>
                      <a:endParaRPr lang="en-US" dirty="0"/>
                    </a:p>
                  </a:txBody>
                  <a:tcPr anchor="ctr"/>
                </a:tc>
                <a:extLst>
                  <a:ext uri="{0D108BD9-81ED-4DB2-BD59-A6C34878D82A}">
                    <a16:rowId xmlns:a16="http://schemas.microsoft.com/office/drawing/2014/main" val="933846519"/>
                  </a:ext>
                </a:extLst>
              </a:tr>
              <a:tr h="434331">
                <a:tc>
                  <a:txBody>
                    <a:bodyPr/>
                    <a:lstStyle/>
                    <a:p>
                      <a:r>
                        <a:rPr lang="en-US" dirty="0"/>
                        <a:t>DeFi</a:t>
                      </a:r>
                    </a:p>
                  </a:txBody>
                  <a:tcPr anchor="ctr"/>
                </a:tc>
                <a:tc>
                  <a:txBody>
                    <a:bodyPr/>
                    <a:lstStyle/>
                    <a:p>
                      <a:r>
                        <a:rPr lang="en-US" dirty="0"/>
                        <a:t>Desmoid</a:t>
                      </a:r>
                    </a:p>
                  </a:txBody>
                  <a:tcPr anchor="ctr"/>
                </a:tc>
                <a:tc>
                  <a:txBody>
                    <a:bodyPr/>
                    <a:lstStyle/>
                    <a:p>
                      <a:r>
                        <a:rPr lang="en-US" dirty="0" err="1"/>
                        <a:t>Nirogacestat</a:t>
                      </a:r>
                      <a:endParaRPr lang="en-US" dirty="0"/>
                    </a:p>
                  </a:txBody>
                  <a:tcPr anchor="ctr"/>
                </a:tc>
                <a:extLst>
                  <a:ext uri="{0D108BD9-81ED-4DB2-BD59-A6C34878D82A}">
                    <a16:rowId xmlns:a16="http://schemas.microsoft.com/office/drawing/2014/main" val="439975128"/>
                  </a:ext>
                </a:extLst>
              </a:tr>
              <a:tr h="434331">
                <a:tc>
                  <a:txBody>
                    <a:bodyPr/>
                    <a:lstStyle/>
                    <a:p>
                      <a:r>
                        <a:rPr lang="en-US" dirty="0"/>
                        <a:t>TRIANGLE</a:t>
                      </a:r>
                    </a:p>
                  </a:txBody>
                  <a:tcPr anchor="ctr"/>
                </a:tc>
                <a:tc>
                  <a:txBody>
                    <a:bodyPr/>
                    <a:lstStyle/>
                    <a:p>
                      <a:r>
                        <a:rPr lang="en-US" dirty="0"/>
                        <a:t>MCL</a:t>
                      </a:r>
                    </a:p>
                  </a:txBody>
                  <a:tcPr anchor="ctr"/>
                </a:tc>
                <a:tc>
                  <a:txBody>
                    <a:bodyPr/>
                    <a:lstStyle/>
                    <a:p>
                      <a:r>
                        <a:rPr lang="en-US" dirty="0"/>
                        <a:t>ASCT</a:t>
                      </a:r>
                    </a:p>
                  </a:txBody>
                  <a:tcPr anchor="ctr"/>
                </a:tc>
                <a:extLst>
                  <a:ext uri="{0D108BD9-81ED-4DB2-BD59-A6C34878D82A}">
                    <a16:rowId xmlns:a16="http://schemas.microsoft.com/office/drawing/2014/main" val="178105709"/>
                  </a:ext>
                </a:extLst>
              </a:tr>
              <a:tr h="1586213">
                <a:tc>
                  <a:txBody>
                    <a:bodyPr/>
                    <a:lstStyle/>
                    <a:p>
                      <a:r>
                        <a:rPr lang="en-US" sz="2600" b="1" dirty="0"/>
                        <a:t>DETERMINATION</a:t>
                      </a:r>
                    </a:p>
                  </a:txBody>
                  <a:tcPr anchor="ct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2600" b="1" dirty="0"/>
                        <a:t>Multiple Myeloma</a:t>
                      </a:r>
                    </a:p>
                  </a:txBody>
                  <a:tcPr anchor="ctr"/>
                </a:tc>
                <a:tc>
                  <a:txBody>
                    <a:bodyPr/>
                    <a:lstStyle/>
                    <a:p>
                      <a:r>
                        <a:rPr lang="en-US" sz="2600" b="1" dirty="0"/>
                        <a:t>RVD ± ASCT</a:t>
                      </a:r>
                    </a:p>
                  </a:txBody>
                  <a:tcPr anchor="ctr"/>
                </a:tc>
                <a:extLst>
                  <a:ext uri="{0D108BD9-81ED-4DB2-BD59-A6C34878D82A}">
                    <a16:rowId xmlns:a16="http://schemas.microsoft.com/office/drawing/2014/main" val="3060457409"/>
                  </a:ext>
                </a:extLst>
              </a:tr>
            </a:tbl>
          </a:graphicData>
        </a:graphic>
      </p:graphicFrame>
      <p:sp>
        <p:nvSpPr>
          <p:cNvPr id="3" name="Rectangle 2">
            <a:extLst>
              <a:ext uri="{FF2B5EF4-FFF2-40B4-BE49-F238E27FC236}">
                <a16:creationId xmlns:a16="http://schemas.microsoft.com/office/drawing/2014/main" id="{368CC5BB-1AE6-5D12-877F-0C6522167E99}"/>
              </a:ext>
            </a:extLst>
          </p:cNvPr>
          <p:cNvSpPr/>
          <p:nvPr/>
        </p:nvSpPr>
        <p:spPr bwMode="auto">
          <a:xfrm>
            <a:off x="912286" y="4869160"/>
            <a:ext cx="10296282" cy="1799928"/>
          </a:xfrm>
          <a:prstGeom prst="rect">
            <a:avLst/>
          </a:prstGeom>
          <a:solidFill>
            <a:srgbClr val="E3ED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520132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9324"/>
            <a:ext cx="12192000" cy="6827520"/>
          </a:xfrm>
          <a:prstGeom prst="rect">
            <a:avLst/>
          </a:prstGeom>
        </p:spPr>
      </p:pic>
      <p:sp>
        <p:nvSpPr>
          <p:cNvPr id="3" name="TextBox 2">
            <a:extLst>
              <a:ext uri="{FF2B5EF4-FFF2-40B4-BE49-F238E27FC236}">
                <a16:creationId xmlns:a16="http://schemas.microsoft.com/office/drawing/2014/main" id="{94EAE038-3BD7-0D25-BFAA-54AFEAC03F3E}"/>
              </a:ext>
            </a:extLst>
          </p:cNvPr>
          <p:cNvSpPr txBox="1"/>
          <p:nvPr/>
        </p:nvSpPr>
        <p:spPr>
          <a:xfrm>
            <a:off x="7783477" y="6309320"/>
            <a:ext cx="2344971" cy="461665"/>
          </a:xfrm>
          <a:prstGeom prst="rect">
            <a:avLst/>
          </a:prstGeom>
          <a:solidFill>
            <a:srgbClr val="FFFFFF"/>
          </a:solidFill>
        </p:spPr>
        <p:txBody>
          <a:bodyPr wrap="square" rtlCol="0">
            <a:spAutoFit/>
          </a:bodyPr>
          <a:lstStyle/>
          <a:p>
            <a:endParaRPr lang="en-US" sz="2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63CCC-FAB0-DB2D-473F-4843A74E72F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5AF1A6-A93A-36AA-D9CB-6735EBF4F457}"/>
              </a:ext>
            </a:extLst>
          </p:cNvPr>
          <p:cNvSpPr/>
          <p:nvPr/>
        </p:nvSpPr>
        <p:spPr bwMode="auto">
          <a:xfrm>
            <a:off x="551384" y="1772816"/>
            <a:ext cx="11247120"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806681B-5874-5C1E-F61C-41EDF5B4BFD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FC7AA156-BE5C-29B5-1565-332AB8737D74}"/>
              </a:ext>
            </a:extLst>
          </p:cNvPr>
          <p:cNvSpPr>
            <a:spLocks noGrp="1"/>
          </p:cNvSpPr>
          <p:nvPr>
            <p:ph idx="1"/>
          </p:nvPr>
        </p:nvSpPr>
        <p:spPr>
          <a:xfrm>
            <a:off x="833691" y="1196752"/>
            <a:ext cx="10972800" cy="4283273"/>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Clinical Trials We LOVE to Discuss</a:t>
            </a:r>
            <a:endParaRPr lang="en-US" sz="2400" dirty="0">
              <a:solidFill>
                <a:schemeClr val="accent2"/>
              </a:solidFill>
            </a:endParaRPr>
          </a:p>
          <a:p>
            <a:pPr marL="98425" indent="0">
              <a:lnSpc>
                <a:spcPct val="100000"/>
              </a:lnSpc>
              <a:spcBef>
                <a:spcPts val="2400"/>
              </a:spcBef>
              <a:spcAft>
                <a:spcPts val="0"/>
              </a:spcAft>
              <a:buNone/>
            </a:pPr>
            <a:r>
              <a:rPr lang="en-US" sz="2400" dirty="0">
                <a:solidFill>
                  <a:schemeClr val="bg1"/>
                </a:solidFill>
              </a:rPr>
              <a:t>Module 1: Mechanism of Action of </a:t>
            </a:r>
            <a:r>
              <a:rPr lang="en-US" sz="2400" dirty="0" err="1">
                <a:solidFill>
                  <a:schemeClr val="bg1"/>
                </a:solidFill>
              </a:rPr>
              <a:t>Cereblon</a:t>
            </a:r>
            <a:r>
              <a:rPr lang="en-US" sz="2400" dirty="0">
                <a:solidFill>
                  <a:schemeClr val="bg1"/>
                </a:solidFill>
              </a:rPr>
              <a:t> E3 Ligase Modulators (</a:t>
            </a:r>
            <a:r>
              <a:rPr lang="en-US" sz="2400" dirty="0" err="1">
                <a:solidFill>
                  <a:schemeClr val="bg1"/>
                </a:solidFill>
              </a:rPr>
              <a:t>CELMoDs</a:t>
            </a:r>
            <a:r>
              <a:rPr lang="en-US" sz="2400" dirty="0">
                <a:solidFill>
                  <a:schemeClr val="bg1"/>
                </a:solidFill>
              </a:rPr>
              <a:t>) </a:t>
            </a:r>
            <a:endParaRPr lang="en-US" sz="2000" b="0" dirty="0">
              <a:solidFill>
                <a:schemeClr val="bg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Available Efficacy Data with </a:t>
            </a:r>
            <a:r>
              <a:rPr lang="en-US" sz="2400" dirty="0" err="1"/>
              <a:t>CELMoDs</a:t>
            </a:r>
            <a:r>
              <a:rPr lang="en-US" sz="2400" dirty="0"/>
              <a:t> in the Management of Relapsed/Refractory Multiple Myeloma (MM)</a:t>
            </a:r>
          </a:p>
          <a:p>
            <a:pPr marL="98425" indent="0">
              <a:lnSpc>
                <a:spcPct val="100000"/>
              </a:lnSpc>
              <a:spcBef>
                <a:spcPts val="2400"/>
              </a:spcBef>
              <a:spcAft>
                <a:spcPts val="0"/>
              </a:spcAft>
              <a:buNone/>
            </a:pPr>
            <a:r>
              <a:rPr lang="en-US" sz="2400" dirty="0">
                <a:solidFill>
                  <a:schemeClr val="accent2"/>
                </a:solidFill>
              </a:rPr>
              <a:t>Module 3: </a:t>
            </a:r>
            <a:r>
              <a:rPr lang="en-US" sz="2400" dirty="0"/>
              <a:t>Extramedullary Disease </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Spectrum and Management of </a:t>
            </a:r>
            <a:r>
              <a:rPr lang="en-US" sz="2400" dirty="0" err="1">
                <a:solidFill>
                  <a:schemeClr val="tx1"/>
                </a:solidFill>
              </a:rPr>
              <a:t>CELMoD</a:t>
            </a:r>
            <a:r>
              <a:rPr lang="en-US" sz="2400" dirty="0">
                <a:solidFill>
                  <a:schemeClr val="tx1"/>
                </a:solidFill>
              </a:rPr>
              <a:t>-Associated Adverse Events</a:t>
            </a:r>
          </a:p>
          <a:p>
            <a:pPr marL="98425" indent="0">
              <a:lnSpc>
                <a:spcPct val="100000"/>
              </a:lnSpc>
              <a:spcBef>
                <a:spcPts val="2400"/>
              </a:spcBef>
              <a:spcAft>
                <a:spcPts val="0"/>
              </a:spcAft>
              <a:buNone/>
            </a:pPr>
            <a:r>
              <a:rPr lang="en-US" sz="2400" dirty="0">
                <a:solidFill>
                  <a:schemeClr val="accent2"/>
                </a:solidFill>
              </a:rPr>
              <a:t>Module 5: </a:t>
            </a:r>
            <a:r>
              <a:rPr lang="en-US" sz="2400" dirty="0">
                <a:solidFill>
                  <a:schemeClr val="tx1"/>
                </a:solidFill>
              </a:rPr>
              <a:t>Ongoing Phase II and III Trials Evaluating </a:t>
            </a:r>
            <a:r>
              <a:rPr lang="en-US" sz="2400" dirty="0" err="1">
                <a:solidFill>
                  <a:schemeClr val="tx1"/>
                </a:solidFill>
              </a:rPr>
              <a:t>CELMoDs</a:t>
            </a:r>
            <a:r>
              <a:rPr lang="en-US" sz="2400" dirty="0">
                <a:solidFill>
                  <a:schemeClr val="tx1"/>
                </a:solidFill>
              </a:rPr>
              <a:t> for MM </a:t>
            </a:r>
          </a:p>
          <a:p>
            <a:pPr marL="98425" indent="0">
              <a:lnSpc>
                <a:spcPct val="100000"/>
              </a:lnSpc>
              <a:spcBef>
                <a:spcPts val="2400"/>
              </a:spcBef>
              <a:spcAft>
                <a:spcPts val="0"/>
              </a:spcAft>
              <a:buNone/>
            </a:pPr>
            <a:r>
              <a:rPr lang="en-US" sz="2400" dirty="0">
                <a:solidFill>
                  <a:schemeClr val="accent2"/>
                </a:solidFill>
              </a:rPr>
              <a:t>Module 6: </a:t>
            </a:r>
            <a:r>
              <a:rPr lang="en-US" sz="2400" dirty="0">
                <a:solidFill>
                  <a:schemeClr val="tx1"/>
                </a:solidFill>
              </a:rPr>
              <a:t>Other Trials in Progress</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73021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4D6CF-5EC3-F293-89A8-2840AF9D286C}"/>
              </a:ext>
            </a:extLst>
          </p:cNvPr>
          <p:cNvSpPr>
            <a:spLocks noGrp="1"/>
          </p:cNvSpPr>
          <p:nvPr>
            <p:ph type="title"/>
          </p:nvPr>
        </p:nvSpPr>
        <p:spPr>
          <a:xfrm>
            <a:off x="912286" y="0"/>
            <a:ext cx="10358967" cy="1143000"/>
          </a:xfrm>
        </p:spPr>
        <p:txBody>
          <a:bodyPr/>
          <a:lstStyle/>
          <a:p>
            <a:r>
              <a:rPr lang="en-US" dirty="0" err="1"/>
              <a:t>CELMoDs</a:t>
            </a:r>
            <a:r>
              <a:rPr lang="en-US" dirty="0"/>
              <a:t> Overview: The </a:t>
            </a:r>
            <a:r>
              <a:rPr lang="en-US" dirty="0" err="1"/>
              <a:t>Cereblon</a:t>
            </a:r>
            <a:r>
              <a:rPr lang="en-US" dirty="0"/>
              <a:t> (CRBN) Pathway</a:t>
            </a:r>
          </a:p>
        </p:txBody>
      </p:sp>
      <p:pic>
        <p:nvPicPr>
          <p:cNvPr id="4" name="Picture 3">
            <a:extLst>
              <a:ext uri="{FF2B5EF4-FFF2-40B4-BE49-F238E27FC236}">
                <a16:creationId xmlns:a16="http://schemas.microsoft.com/office/drawing/2014/main" id="{A7E7ED4F-B249-5CF0-E9BA-D31A169804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97843" y="921147"/>
            <a:ext cx="8987852" cy="5430347"/>
          </a:xfrm>
          <a:prstGeom prst="rect">
            <a:avLst/>
          </a:prstGeom>
        </p:spPr>
      </p:pic>
      <p:sp>
        <p:nvSpPr>
          <p:cNvPr id="5" name="TextBox 4">
            <a:extLst>
              <a:ext uri="{FF2B5EF4-FFF2-40B4-BE49-F238E27FC236}">
                <a16:creationId xmlns:a16="http://schemas.microsoft.com/office/drawing/2014/main" id="{7562CF68-B5ED-6D9D-3142-82FAA8B1AB7A}"/>
              </a:ext>
            </a:extLst>
          </p:cNvPr>
          <p:cNvSpPr txBox="1"/>
          <p:nvPr/>
        </p:nvSpPr>
        <p:spPr>
          <a:xfrm>
            <a:off x="0" y="6505731"/>
            <a:ext cx="5861154" cy="307777"/>
          </a:xfrm>
          <a:prstGeom prst="rect">
            <a:avLst/>
          </a:prstGeom>
          <a:noFill/>
        </p:spPr>
        <p:txBody>
          <a:bodyPr wrap="square" rtlCol="0">
            <a:spAutoFit/>
          </a:bodyPr>
          <a:lstStyle/>
          <a:p>
            <a:pPr defTabSz="914400" fontAlgn="auto">
              <a:spcBef>
                <a:spcPts val="0"/>
              </a:spcBef>
              <a:spcAft>
                <a:spcPts val="0"/>
              </a:spcAf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van de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donk</a:t>
            </a:r>
            <a:r>
              <a:rPr kumimoji="0" lang="en-US" sz="1400" b="0" i="0" u="none" strike="noStrike" kern="1200" cap="none" spc="0" normalizeH="0" baseline="0" noProof="0" dirty="0">
                <a:ln>
                  <a:noFill/>
                </a:ln>
                <a:solidFill>
                  <a:srgbClr val="000000"/>
                </a:solidFill>
                <a:effectLst/>
                <a:uLnTx/>
                <a:uFillTx/>
                <a:latin typeface="Calibri"/>
                <a:ea typeface="+mn-ea"/>
                <a:cs typeface="+mn-cs"/>
              </a:rPr>
              <a:t> NWCJ et al. </a:t>
            </a:r>
            <a:r>
              <a:rPr kumimoji="0" lang="en-US" sz="1400" b="0" i="1" u="none" strike="noStrike" kern="1200" cap="none" spc="0" normalizeH="0" baseline="0" noProof="0" dirty="0" err="1">
                <a:ln>
                  <a:noFill/>
                </a:ln>
                <a:solidFill>
                  <a:srgbClr val="000000"/>
                </a:solidFill>
                <a:effectLst/>
                <a:uLnTx/>
                <a:uFillTx/>
                <a:latin typeface="Calibri"/>
                <a:ea typeface="+mn-ea"/>
                <a:cs typeface="+mn-cs"/>
              </a:rPr>
              <a:t>Onco</a:t>
            </a:r>
            <a:r>
              <a:rPr kumimoji="0" lang="en-US" sz="1400" b="0" i="1" u="none" strike="noStrike" kern="1200" cap="none" spc="0" normalizeH="0" baseline="0" noProof="0" dirty="0">
                <a:ln>
                  <a:noFill/>
                </a:ln>
                <a:solidFill>
                  <a:srgbClr val="000000"/>
                </a:solidFill>
                <a:effectLst/>
                <a:uLnTx/>
                <a:uFillTx/>
                <a:latin typeface="Calibri"/>
                <a:ea typeface="+mn-ea"/>
                <a:cs typeface="+mn-cs"/>
              </a:rPr>
              <a:t> Targets Ther </a:t>
            </a:r>
            <a:r>
              <a:rPr kumimoji="0" lang="en-US" sz="1400" b="0" i="0" u="none" strike="noStrike" kern="1200" cap="none" spc="0" normalizeH="0" baseline="0" noProof="0" dirty="0">
                <a:ln>
                  <a:noFill/>
                </a:ln>
                <a:solidFill>
                  <a:srgbClr val="000000"/>
                </a:solidFill>
                <a:effectLst/>
                <a:uLnTx/>
                <a:uFillTx/>
                <a:latin typeface="Calibri"/>
                <a:ea typeface="+mn-ea"/>
                <a:cs typeface="+mn-cs"/>
              </a:rPr>
              <a:t>2025;18:921-33. </a:t>
            </a:r>
          </a:p>
        </p:txBody>
      </p:sp>
      <p:sp>
        <p:nvSpPr>
          <p:cNvPr id="6" name="TextBox 5">
            <a:extLst>
              <a:ext uri="{FF2B5EF4-FFF2-40B4-BE49-F238E27FC236}">
                <a16:creationId xmlns:a16="http://schemas.microsoft.com/office/drawing/2014/main" id="{97FE8E44-4338-F9AF-0DD8-80CA7F6BE795}"/>
              </a:ext>
            </a:extLst>
          </p:cNvPr>
          <p:cNvSpPr txBox="1"/>
          <p:nvPr/>
        </p:nvSpPr>
        <p:spPr>
          <a:xfrm>
            <a:off x="9232152" y="1771709"/>
            <a:ext cx="1257075" cy="461665"/>
          </a:xfrm>
          <a:prstGeom prst="rect">
            <a:avLst/>
          </a:prstGeom>
          <a:solidFill>
            <a:srgbClr val="FFFFFF">
              <a:alpha val="70000"/>
            </a:srgbClr>
          </a:solidFill>
          <a:ln w="28575">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a:ea typeface="+mn-ea"/>
                <a:cs typeface="+mn-cs"/>
              </a:rPr>
              <a:t>CELMoD</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170189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73064-85A5-93B0-C661-78841502BF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47019-6BC5-8021-A296-3EE3C24830C0}"/>
              </a:ext>
            </a:extLst>
          </p:cNvPr>
          <p:cNvSpPr>
            <a:spLocks noGrp="1"/>
          </p:cNvSpPr>
          <p:nvPr>
            <p:ph type="title"/>
          </p:nvPr>
        </p:nvSpPr>
        <p:spPr/>
        <p:txBody>
          <a:bodyPr/>
          <a:lstStyle/>
          <a:p>
            <a:r>
              <a:rPr lang="en-US" dirty="0" err="1"/>
              <a:t>IMiDs</a:t>
            </a:r>
            <a:r>
              <a:rPr lang="en-US" dirty="0"/>
              <a:t> and </a:t>
            </a:r>
            <a:r>
              <a:rPr lang="en-US" dirty="0" err="1"/>
              <a:t>CELMoDs</a:t>
            </a:r>
            <a:endParaRPr lang="en-US" dirty="0"/>
          </a:p>
        </p:txBody>
      </p:sp>
      <p:sp>
        <p:nvSpPr>
          <p:cNvPr id="5" name="TextBox 4">
            <a:extLst>
              <a:ext uri="{FF2B5EF4-FFF2-40B4-BE49-F238E27FC236}">
                <a16:creationId xmlns:a16="http://schemas.microsoft.com/office/drawing/2014/main" id="{B97178D8-86B4-700F-BB1A-9E4F94CF0490}"/>
              </a:ext>
            </a:extLst>
          </p:cNvPr>
          <p:cNvSpPr txBox="1"/>
          <p:nvPr/>
        </p:nvSpPr>
        <p:spPr>
          <a:xfrm>
            <a:off x="0" y="6369377"/>
            <a:ext cx="5861154" cy="523220"/>
          </a:xfrm>
          <a:prstGeom prst="rect">
            <a:avLst/>
          </a:prstGeom>
          <a:noFill/>
        </p:spPr>
        <p:txBody>
          <a:bodyPr wrap="square" rtlCol="0">
            <a:spAutoFit/>
          </a:bodyPr>
          <a:lstStyle/>
          <a:p>
            <a:pPr lvl="0" defTabSz="914400" fontAlgn="auto">
              <a:spcBef>
                <a:spcPts val="0"/>
              </a:spcBef>
              <a:spcAft>
                <a:spcPts val="0"/>
              </a:spcAf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van de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donk</a:t>
            </a:r>
            <a:r>
              <a:rPr kumimoji="0" lang="en-US" sz="1400" b="0" i="0" u="none" strike="noStrike" kern="1200" cap="none" spc="0" normalizeH="0" baseline="0" noProof="0" dirty="0">
                <a:ln>
                  <a:noFill/>
                </a:ln>
                <a:solidFill>
                  <a:srgbClr val="000000"/>
                </a:solidFill>
                <a:effectLst/>
                <a:uLnTx/>
                <a:uFillTx/>
                <a:latin typeface="Calibri"/>
                <a:ea typeface="+mn-ea"/>
                <a:cs typeface="+mn-cs"/>
              </a:rPr>
              <a:t> NWCJ et al. </a:t>
            </a:r>
            <a:r>
              <a:rPr kumimoji="0" lang="en-US" sz="1400" b="0" i="1" u="none" strike="noStrike" kern="1200" cap="none" spc="0" normalizeH="0" baseline="0" noProof="0" dirty="0" err="1">
                <a:ln>
                  <a:noFill/>
                </a:ln>
                <a:solidFill>
                  <a:srgbClr val="000000"/>
                </a:solidFill>
                <a:effectLst/>
                <a:uLnTx/>
                <a:uFillTx/>
                <a:latin typeface="Calibri"/>
                <a:ea typeface="+mn-ea"/>
                <a:cs typeface="+mn-cs"/>
              </a:rPr>
              <a:t>Onco</a:t>
            </a:r>
            <a:r>
              <a:rPr kumimoji="0" lang="en-US" sz="1400" b="0" i="1" u="none" strike="noStrike" kern="1200" cap="none" spc="0" normalizeH="0" baseline="0" noProof="0" dirty="0">
                <a:ln>
                  <a:noFill/>
                </a:ln>
                <a:solidFill>
                  <a:srgbClr val="000000"/>
                </a:solidFill>
                <a:effectLst/>
                <a:uLnTx/>
                <a:uFillTx/>
                <a:latin typeface="Calibri"/>
                <a:ea typeface="+mn-ea"/>
                <a:cs typeface="+mn-cs"/>
              </a:rPr>
              <a:t> Targets Ther </a:t>
            </a:r>
            <a:r>
              <a:rPr lang="en-US" sz="1400" b="0" dirty="0">
                <a:solidFill>
                  <a:srgbClr val="000000"/>
                </a:solidFill>
                <a:latin typeface="Calibri"/>
              </a:rPr>
              <a:t>2025;18:921-33.</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defTabSz="914400" fontAlgn="auto">
              <a:spcBef>
                <a:spcPts val="0"/>
              </a:spcBef>
              <a:spcAft>
                <a:spcPts val="0"/>
              </a:spcAf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Hartley-Brown MA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Cancers</a:t>
            </a:r>
            <a:r>
              <a:rPr kumimoji="0" lang="en-US" sz="1400" b="0" i="0" u="none" strike="noStrike" kern="1200" cap="none" spc="0" normalizeH="0" baseline="0" noProof="0" dirty="0">
                <a:ln>
                  <a:noFill/>
                </a:ln>
                <a:solidFill>
                  <a:srgbClr val="000000"/>
                </a:solidFill>
                <a:effectLst/>
                <a:uLnTx/>
                <a:uFillTx/>
                <a:latin typeface="Calibri"/>
                <a:ea typeface="+mn-ea"/>
                <a:cs typeface="+mn-cs"/>
              </a:rPr>
              <a:t> (Basel) 2024 ;16(6):1166.</a:t>
            </a:r>
          </a:p>
        </p:txBody>
      </p:sp>
      <p:pic>
        <p:nvPicPr>
          <p:cNvPr id="6" name="Picture 5">
            <a:extLst>
              <a:ext uri="{FF2B5EF4-FFF2-40B4-BE49-F238E27FC236}">
                <a16:creationId xmlns:a16="http://schemas.microsoft.com/office/drawing/2014/main" id="{D5C6DF4A-0E8E-D9CF-5EE8-948912D4AC95}"/>
              </a:ext>
            </a:extLst>
          </p:cNvPr>
          <p:cNvPicPr>
            <a:picLocks noChangeAspect="1"/>
          </p:cNvPicPr>
          <p:nvPr/>
        </p:nvPicPr>
        <p:blipFill>
          <a:blip r:embed="rId2"/>
          <a:stretch>
            <a:fillRect/>
          </a:stretch>
        </p:blipFill>
        <p:spPr>
          <a:xfrm>
            <a:off x="316184" y="1370013"/>
            <a:ext cx="11559631" cy="4628910"/>
          </a:xfrm>
          <a:prstGeom prst="rect">
            <a:avLst/>
          </a:prstGeom>
        </p:spPr>
      </p:pic>
    </p:spTree>
    <p:extLst>
      <p:ext uri="{BB962C8B-B14F-4D97-AF65-F5344CB8AC3E}">
        <p14:creationId xmlns:p14="http://schemas.microsoft.com/office/powerpoint/2010/main" val="1105238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04DC-452C-0EC0-EE85-D45486E3F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E48F4-A80F-5458-88BC-524816DEF781}"/>
              </a:ext>
            </a:extLst>
          </p:cNvPr>
          <p:cNvSpPr>
            <a:spLocks noGrp="1"/>
          </p:cNvSpPr>
          <p:nvPr>
            <p:ph type="title"/>
          </p:nvPr>
        </p:nvSpPr>
        <p:spPr/>
        <p:txBody>
          <a:bodyPr/>
          <a:lstStyle/>
          <a:p>
            <a:r>
              <a:rPr lang="en-US" dirty="0"/>
              <a:t>Rationale for Iberdomide in MM</a:t>
            </a:r>
          </a:p>
        </p:txBody>
      </p:sp>
      <p:sp>
        <p:nvSpPr>
          <p:cNvPr id="5" name="TextBox 4">
            <a:extLst>
              <a:ext uri="{FF2B5EF4-FFF2-40B4-BE49-F238E27FC236}">
                <a16:creationId xmlns:a16="http://schemas.microsoft.com/office/drawing/2014/main" id="{6A28D74F-BAE1-8840-3FB2-F2DE7E559CBB}"/>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White D et al. ASCO 2025;Abstract 7532</a:t>
            </a:r>
          </a:p>
        </p:txBody>
      </p:sp>
      <p:pic>
        <p:nvPicPr>
          <p:cNvPr id="7" name="Picture 6">
            <a:extLst>
              <a:ext uri="{FF2B5EF4-FFF2-40B4-BE49-F238E27FC236}">
                <a16:creationId xmlns:a16="http://schemas.microsoft.com/office/drawing/2014/main" id="{DA6C2059-4317-F349-445D-21608A9F5EA7}"/>
              </a:ext>
            </a:extLst>
          </p:cNvPr>
          <p:cNvPicPr>
            <a:picLocks noChangeAspect="1"/>
          </p:cNvPicPr>
          <p:nvPr/>
        </p:nvPicPr>
        <p:blipFill>
          <a:blip r:embed="rId2"/>
          <a:stretch>
            <a:fillRect/>
          </a:stretch>
        </p:blipFill>
        <p:spPr>
          <a:xfrm>
            <a:off x="215584" y="1624599"/>
            <a:ext cx="11760831" cy="3608802"/>
          </a:xfrm>
          <a:prstGeom prst="rect">
            <a:avLst/>
          </a:prstGeom>
        </p:spPr>
      </p:pic>
    </p:spTree>
    <p:extLst>
      <p:ext uri="{BB962C8B-B14F-4D97-AF65-F5344CB8AC3E}">
        <p14:creationId xmlns:p14="http://schemas.microsoft.com/office/powerpoint/2010/main" val="1591305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8510B-085C-611C-E7F9-D19555593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786CF-AA07-8901-E78C-70E6BDEC0E5C}"/>
              </a:ext>
            </a:extLst>
          </p:cNvPr>
          <p:cNvSpPr>
            <a:spLocks noGrp="1"/>
          </p:cNvSpPr>
          <p:nvPr>
            <p:ph type="title"/>
          </p:nvPr>
        </p:nvSpPr>
        <p:spPr/>
        <p:txBody>
          <a:bodyPr/>
          <a:lstStyle/>
          <a:p>
            <a:r>
              <a:rPr lang="en-US" dirty="0"/>
              <a:t>Rationale for Mezigdomide in MM</a:t>
            </a:r>
          </a:p>
        </p:txBody>
      </p:sp>
      <p:sp>
        <p:nvSpPr>
          <p:cNvPr id="5" name="TextBox 4">
            <a:extLst>
              <a:ext uri="{FF2B5EF4-FFF2-40B4-BE49-F238E27FC236}">
                <a16:creationId xmlns:a16="http://schemas.microsoft.com/office/drawing/2014/main" id="{367FD79C-3413-5FE3-A11E-7FAE933A2338}"/>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Richardson PG et al. ASCO 2023;Abstract TPS8070</a:t>
            </a:r>
          </a:p>
        </p:txBody>
      </p:sp>
      <p:pic>
        <p:nvPicPr>
          <p:cNvPr id="3" name="Image 0" descr="preencoded.png">
            <a:extLst>
              <a:ext uri="{FF2B5EF4-FFF2-40B4-BE49-F238E27FC236}">
                <a16:creationId xmlns:a16="http://schemas.microsoft.com/office/drawing/2014/main" id="{CB191243-EE37-F75A-FE98-85CA4041A6E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00373" y="1426631"/>
            <a:ext cx="11391254" cy="4004738"/>
          </a:xfrm>
          <a:prstGeom prst="rect">
            <a:avLst/>
          </a:prstGeom>
        </p:spPr>
      </p:pic>
    </p:spTree>
    <p:extLst>
      <p:ext uri="{BB962C8B-B14F-4D97-AF65-F5344CB8AC3E}">
        <p14:creationId xmlns:p14="http://schemas.microsoft.com/office/powerpoint/2010/main" val="1880958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DCC14-CCAF-BA0B-71CE-2C088001AF8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260C51-4590-0566-A0B0-FFB7FD2C6C01}"/>
              </a:ext>
            </a:extLst>
          </p:cNvPr>
          <p:cNvSpPr/>
          <p:nvPr/>
        </p:nvSpPr>
        <p:spPr bwMode="auto">
          <a:xfrm>
            <a:off x="551384" y="2420888"/>
            <a:ext cx="11247120" cy="93610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408CA51-E01A-076D-BC16-890984653C8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1FA8167D-C7D5-CE49-BAF8-3635AA844719}"/>
              </a:ext>
            </a:extLst>
          </p:cNvPr>
          <p:cNvSpPr>
            <a:spLocks noGrp="1"/>
          </p:cNvSpPr>
          <p:nvPr>
            <p:ph idx="1"/>
          </p:nvPr>
        </p:nvSpPr>
        <p:spPr>
          <a:xfrm>
            <a:off x="833691" y="1196752"/>
            <a:ext cx="10972800" cy="4283273"/>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Clinical Trials We LOVE to Discuss</a:t>
            </a:r>
            <a:endParaRPr lang="en-US" sz="2400" dirty="0">
              <a:solidFill>
                <a:schemeClr val="accent2"/>
              </a:solidFill>
            </a:endParaRP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Mechanism of Action of </a:t>
            </a:r>
            <a:r>
              <a:rPr lang="en-US" sz="2400" dirty="0" err="1">
                <a:solidFill>
                  <a:schemeClr val="tx1"/>
                </a:solidFill>
              </a:rPr>
              <a:t>Cereblon</a:t>
            </a:r>
            <a:r>
              <a:rPr lang="en-US" sz="2400" dirty="0">
                <a:solidFill>
                  <a:schemeClr val="tx1"/>
                </a:solidFill>
              </a:rPr>
              <a:t> E3 Ligase Modulators (</a:t>
            </a:r>
            <a:r>
              <a:rPr lang="en-US" sz="2400" dirty="0" err="1">
                <a:solidFill>
                  <a:schemeClr val="tx1"/>
                </a:solidFill>
              </a:rPr>
              <a:t>CELMoDs</a:t>
            </a:r>
            <a:r>
              <a:rPr lang="en-US" sz="2400" dirty="0">
                <a:solidFill>
                  <a:schemeClr val="tx1"/>
                </a:solidFill>
              </a:rPr>
              <a:t>) </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bg1"/>
                </a:solidFill>
              </a:rPr>
              <a:t>Module 2: Available Efficacy Data with </a:t>
            </a:r>
            <a:r>
              <a:rPr lang="en-US" sz="2400" dirty="0" err="1">
                <a:solidFill>
                  <a:schemeClr val="bg1"/>
                </a:solidFill>
              </a:rPr>
              <a:t>CELMoDs</a:t>
            </a:r>
            <a:r>
              <a:rPr lang="en-US" sz="2400" dirty="0">
                <a:solidFill>
                  <a:schemeClr val="bg1"/>
                </a:solidFill>
              </a:rPr>
              <a:t> in the Management of Relapsed/Refractory Multiple Myeloma (MM)</a:t>
            </a:r>
          </a:p>
          <a:p>
            <a:pPr marL="98425" indent="0">
              <a:lnSpc>
                <a:spcPct val="100000"/>
              </a:lnSpc>
              <a:spcBef>
                <a:spcPts val="2400"/>
              </a:spcBef>
              <a:spcAft>
                <a:spcPts val="0"/>
              </a:spcAft>
              <a:buNone/>
            </a:pPr>
            <a:r>
              <a:rPr lang="en-US" sz="2400" dirty="0">
                <a:solidFill>
                  <a:schemeClr val="accent2"/>
                </a:solidFill>
              </a:rPr>
              <a:t>Module 3: </a:t>
            </a:r>
            <a:r>
              <a:rPr lang="en-US" sz="2400" dirty="0"/>
              <a:t>Extramedullary Disease </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Spectrum and Management of </a:t>
            </a:r>
            <a:r>
              <a:rPr lang="en-US" sz="2400" dirty="0" err="1">
                <a:solidFill>
                  <a:schemeClr val="tx1"/>
                </a:solidFill>
              </a:rPr>
              <a:t>CELMoD</a:t>
            </a:r>
            <a:r>
              <a:rPr lang="en-US" sz="2400" dirty="0">
                <a:solidFill>
                  <a:schemeClr val="tx1"/>
                </a:solidFill>
              </a:rPr>
              <a:t>-Associated Adverse Events</a:t>
            </a:r>
          </a:p>
          <a:p>
            <a:pPr marL="98425" indent="0">
              <a:lnSpc>
                <a:spcPct val="100000"/>
              </a:lnSpc>
              <a:spcBef>
                <a:spcPts val="2400"/>
              </a:spcBef>
              <a:spcAft>
                <a:spcPts val="0"/>
              </a:spcAft>
              <a:buNone/>
            </a:pPr>
            <a:r>
              <a:rPr lang="en-US" sz="2400" dirty="0">
                <a:solidFill>
                  <a:schemeClr val="accent2"/>
                </a:solidFill>
              </a:rPr>
              <a:t>Module 5: </a:t>
            </a:r>
            <a:r>
              <a:rPr lang="en-US" sz="2400" dirty="0">
                <a:solidFill>
                  <a:schemeClr val="tx1"/>
                </a:solidFill>
              </a:rPr>
              <a:t>Ongoing Phase II and III Trials Evaluating </a:t>
            </a:r>
            <a:r>
              <a:rPr lang="en-US" sz="2400" dirty="0" err="1">
                <a:solidFill>
                  <a:schemeClr val="tx1"/>
                </a:solidFill>
              </a:rPr>
              <a:t>CELMoDs</a:t>
            </a:r>
            <a:r>
              <a:rPr lang="en-US" sz="2400" dirty="0">
                <a:solidFill>
                  <a:schemeClr val="tx1"/>
                </a:solidFill>
              </a:rPr>
              <a:t> for MM </a:t>
            </a:r>
          </a:p>
          <a:p>
            <a:pPr marL="98425" indent="0">
              <a:lnSpc>
                <a:spcPct val="100000"/>
              </a:lnSpc>
              <a:spcBef>
                <a:spcPts val="2400"/>
              </a:spcBef>
              <a:spcAft>
                <a:spcPts val="0"/>
              </a:spcAft>
              <a:buNone/>
            </a:pPr>
            <a:r>
              <a:rPr lang="en-US" sz="2400" dirty="0">
                <a:solidFill>
                  <a:schemeClr val="accent2"/>
                </a:solidFill>
              </a:rPr>
              <a:t>Module 6: </a:t>
            </a:r>
            <a:r>
              <a:rPr lang="en-US" sz="2400" dirty="0">
                <a:solidFill>
                  <a:schemeClr val="tx1"/>
                </a:solidFill>
              </a:rPr>
              <a:t>Other Trials in Progress</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324839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4A286-954E-50B1-E70C-CFBE811E4E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9C541D0-D74B-CFA1-5694-53EDD2CCE0A7}"/>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Iberdomide</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Key Datasets</a:t>
            </a:r>
          </a:p>
        </p:txBody>
      </p:sp>
      <p:sp>
        <p:nvSpPr>
          <p:cNvPr id="7" name="TextBox 6">
            <a:extLst>
              <a:ext uri="{FF2B5EF4-FFF2-40B4-BE49-F238E27FC236}">
                <a16:creationId xmlns:a16="http://schemas.microsoft.com/office/drawing/2014/main" id="{FAF0FE7B-92F4-AC84-2D31-10E2F2EF662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Landgren O et al. A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phase 2</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trial of </a:t>
            </a:r>
            <a:r>
              <a:rPr kumimoji="0" lang="en-US" sz="2000" i="0" u="none" strike="noStrike" kern="1200" cap="none" spc="0" normalizeH="0" baseline="0" noProof="0" dirty="0" err="1">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iberdomide</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carfilzomib, daratumumab and dexamethasone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quadruplet therapy for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relapsed/refractory multiple myeloma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The </a:t>
            </a:r>
            <a:r>
              <a:rPr kumimoji="0" lang="en-US" sz="2000" i="0" u="none" strike="noStrike" kern="1200" cap="none" spc="0" normalizeH="0" baseline="0" noProof="0" dirty="0" err="1">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ReKinDLE</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study</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ASH 2025;Abstract 251.</a:t>
            </a:r>
          </a:p>
          <a:p>
            <a:pPr marL="285750" indent="-285750">
              <a:spcBef>
                <a:spcPts val="0"/>
              </a:spcBef>
              <a:spcAft>
                <a:spcPts val="800"/>
              </a:spcAft>
              <a:buFont typeface="Arial" panose="020B0604020202020204" pitchFamily="34" charset="0"/>
              <a:buChar char="•"/>
              <a:defRPr/>
            </a:pPr>
            <a:r>
              <a:rPr lang="en-US" sz="2000" b="0" dirty="0" err="1">
                <a:solidFill>
                  <a:schemeClr val="tx1"/>
                </a:solidFill>
                <a:latin typeface="Calibri" panose="020F0502020204030204" pitchFamily="34" charset="0"/>
                <a:cs typeface="Calibri" panose="020F0502020204030204" pitchFamily="34" charset="0"/>
              </a:rPr>
              <a:t>Suvannasankha</a:t>
            </a:r>
            <a:r>
              <a:rPr lang="en-US" sz="2000" b="0" dirty="0">
                <a:solidFill>
                  <a:schemeClr val="tx1"/>
                </a:solidFill>
                <a:latin typeface="Calibri" panose="020F0502020204030204" pitchFamily="34" charset="0"/>
                <a:cs typeface="Calibri" panose="020F0502020204030204" pitchFamily="34" charset="0"/>
              </a:rPr>
              <a:t> A et al. </a:t>
            </a:r>
            <a:r>
              <a:rPr lang="en-US" sz="2000" dirty="0">
                <a:solidFill>
                  <a:schemeClr val="tx1"/>
                </a:solidFill>
                <a:latin typeface="Calibri" panose="020F0502020204030204" pitchFamily="34" charset="0"/>
                <a:cs typeface="Calibri" panose="020F0502020204030204" pitchFamily="34" charset="0"/>
              </a:rPr>
              <a:t>Safety and efficacy </a:t>
            </a:r>
            <a:r>
              <a:rPr lang="en-US" sz="2000" b="0" dirty="0">
                <a:solidFill>
                  <a:schemeClr val="tx1"/>
                </a:solidFill>
                <a:latin typeface="Calibri" panose="020F0502020204030204" pitchFamily="34" charset="0"/>
                <a:cs typeface="Calibri" panose="020F0502020204030204" pitchFamily="34" charset="0"/>
              </a:rPr>
              <a:t>of </a:t>
            </a:r>
            <a:r>
              <a:rPr lang="en-US" sz="2000" dirty="0" err="1">
                <a:solidFill>
                  <a:schemeClr val="tx1"/>
                </a:solidFill>
                <a:latin typeface="Calibri" panose="020F0502020204030204" pitchFamily="34" charset="0"/>
                <a:cs typeface="Calibri" panose="020F0502020204030204" pitchFamily="34" charset="0"/>
              </a:rPr>
              <a:t>elranatamab</a:t>
            </a:r>
            <a:r>
              <a:rPr lang="en-US" sz="2000" dirty="0">
                <a:solidFill>
                  <a:schemeClr val="tx1"/>
                </a:solidFill>
                <a:latin typeface="Calibri" panose="020F0502020204030204" pitchFamily="34" charset="0"/>
                <a:cs typeface="Calibri" panose="020F0502020204030204" pitchFamily="34" charset="0"/>
              </a:rPr>
              <a:t> in combination with </a:t>
            </a:r>
            <a:r>
              <a:rPr lang="en-US" sz="2000" dirty="0" err="1">
                <a:solidFill>
                  <a:schemeClr val="tx1"/>
                </a:solidFill>
                <a:latin typeface="Calibri" panose="020F0502020204030204" pitchFamily="34" charset="0"/>
                <a:cs typeface="Calibri" panose="020F0502020204030204" pitchFamily="34" charset="0"/>
              </a:rPr>
              <a:t>iberdomide</a:t>
            </a:r>
            <a:r>
              <a:rPr lang="en-US" sz="2000" b="0" dirty="0">
                <a:solidFill>
                  <a:schemeClr val="tx1"/>
                </a:solidFill>
                <a:latin typeface="Calibri" panose="020F0502020204030204" pitchFamily="34" charset="0"/>
                <a:cs typeface="Calibri" panose="020F0502020204030204" pitchFamily="34" charset="0"/>
              </a:rPr>
              <a:t> in patients with </a:t>
            </a:r>
            <a:r>
              <a:rPr lang="en-US" sz="2000" dirty="0">
                <a:solidFill>
                  <a:schemeClr val="tx1"/>
                </a:solidFill>
                <a:latin typeface="Calibri" panose="020F0502020204030204" pitchFamily="34" charset="0"/>
                <a:cs typeface="Calibri" panose="020F0502020204030204" pitchFamily="34" charset="0"/>
              </a:rPr>
              <a:t>relapsed or refractory multiple myeloma: Results from the phase 1b MagnetisMM-30 trial</a:t>
            </a:r>
            <a:r>
              <a:rPr lang="en-US" sz="2000" b="0" dirty="0">
                <a:solidFill>
                  <a:schemeClr val="tx1"/>
                </a:solidFill>
                <a:latin typeface="Calibri" panose="020F0502020204030204" pitchFamily="34" charset="0"/>
                <a:cs typeface="Calibri" panose="020F0502020204030204" pitchFamily="34" charset="0"/>
              </a:rPr>
              <a:t>. ASH 2025;Abstract 100.</a:t>
            </a:r>
          </a:p>
          <a:p>
            <a:pPr marL="285750" indent="-285750">
              <a:spcBef>
                <a:spcPts val="0"/>
              </a:spcBef>
              <a:spcAft>
                <a:spcPts val="800"/>
              </a:spcAft>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Korst CLBM et al. </a:t>
            </a:r>
            <a:r>
              <a:rPr lang="en-US" sz="2000" dirty="0" err="1">
                <a:solidFill>
                  <a:schemeClr val="tx1"/>
                </a:solidFill>
                <a:latin typeface="Calibri" panose="020F0502020204030204" pitchFamily="34" charset="0"/>
                <a:cs typeface="Calibri" panose="020F0502020204030204" pitchFamily="34" charset="0"/>
              </a:rPr>
              <a:t>Iberdomide</a:t>
            </a:r>
            <a:r>
              <a:rPr lang="en-US" sz="2000" dirty="0">
                <a:solidFill>
                  <a:schemeClr val="tx1"/>
                </a:solidFill>
                <a:latin typeface="Calibri" panose="020F0502020204030204" pitchFamily="34" charset="0"/>
                <a:cs typeface="Calibri" panose="020F0502020204030204" pitchFamily="34" charset="0"/>
              </a:rPr>
              <a:t> plus low-dose cyclophosphamide and dexamethasone in patients with relapsed and refractory multiple myeloma (the ICON study): </a:t>
            </a:r>
            <a:r>
              <a:rPr lang="en-US" sz="2000" b="0" dirty="0">
                <a:solidFill>
                  <a:schemeClr val="tx1"/>
                </a:solidFill>
                <a:latin typeface="Calibri" panose="020F0502020204030204" pitchFamily="34" charset="0"/>
                <a:cs typeface="Calibri" panose="020F0502020204030204" pitchFamily="34" charset="0"/>
              </a:rPr>
              <a:t>A </a:t>
            </a:r>
            <a:r>
              <a:rPr lang="en-US" sz="2000" b="0" dirty="0" err="1">
                <a:solidFill>
                  <a:schemeClr val="tx1"/>
                </a:solidFill>
                <a:latin typeface="Calibri" panose="020F0502020204030204" pitchFamily="34" charset="0"/>
                <a:cs typeface="Calibri" panose="020F0502020204030204" pitchFamily="34" charset="0"/>
              </a:rPr>
              <a:t>multicentre</a:t>
            </a:r>
            <a:r>
              <a:rPr lang="en-US" sz="2000" b="0" dirty="0">
                <a:solidFill>
                  <a:schemeClr val="tx1"/>
                </a:solidFill>
                <a:latin typeface="Calibri" panose="020F0502020204030204" pitchFamily="34" charset="0"/>
                <a:cs typeface="Calibri" panose="020F0502020204030204" pitchFamily="34" charset="0"/>
              </a:rPr>
              <a:t>, single-arm, phase 2 trial. </a:t>
            </a:r>
            <a:r>
              <a:rPr lang="en-US" sz="2000" b="0" i="1" dirty="0">
                <a:solidFill>
                  <a:schemeClr val="tx1"/>
                </a:solidFill>
                <a:latin typeface="Calibri" panose="020F0502020204030204" pitchFamily="34" charset="0"/>
                <a:cs typeface="Calibri" panose="020F0502020204030204" pitchFamily="34" charset="0"/>
              </a:rPr>
              <a:t>Lancet </a:t>
            </a:r>
            <a:r>
              <a:rPr lang="en-US" sz="2000" b="0" i="1" dirty="0" err="1">
                <a:solidFill>
                  <a:schemeClr val="tx1"/>
                </a:solidFill>
                <a:latin typeface="Calibri" panose="020F0502020204030204" pitchFamily="34" charset="0"/>
                <a:cs typeface="Calibri" panose="020F0502020204030204" pitchFamily="34" charset="0"/>
              </a:rPr>
              <a:t>Haematol</a:t>
            </a:r>
            <a:r>
              <a:rPr lang="en-US" sz="2000" b="0" i="1" dirty="0">
                <a:solidFill>
                  <a:schemeClr val="tx1"/>
                </a:solidFill>
                <a:latin typeface="Calibri" panose="020F0502020204030204" pitchFamily="34" charset="0"/>
                <a:cs typeface="Calibri" panose="020F0502020204030204" pitchFamily="34" charset="0"/>
              </a:rPr>
              <a:t> </a:t>
            </a:r>
            <a:r>
              <a:rPr lang="en-US" sz="2000" b="0" dirty="0">
                <a:solidFill>
                  <a:schemeClr val="tx1"/>
                </a:solidFill>
                <a:latin typeface="Calibri" panose="020F0502020204030204" pitchFamily="34" charset="0"/>
                <a:cs typeface="Calibri" panose="020F0502020204030204" pitchFamily="34" charset="0"/>
              </a:rPr>
              <a:t>2026 January;13(1):e30-40. </a:t>
            </a:r>
          </a:p>
          <a:p>
            <a:pPr marL="285750" lvl="0" indent="-285750">
              <a:spcBef>
                <a:spcPts val="0"/>
              </a:spcBef>
              <a:spcAft>
                <a:spcPts val="800"/>
              </a:spcAft>
              <a:buFont typeface="Arial" panose="020B0604020202020204" pitchFamily="34" charset="0"/>
              <a:buChar char="•"/>
              <a:defRPr/>
            </a:pPr>
            <a:r>
              <a:rPr lang="en-US" sz="2000" b="0" dirty="0">
                <a:solidFill>
                  <a:srgbClr val="000000"/>
                </a:solidFill>
                <a:latin typeface="Calibri" panose="020F0502020204030204" pitchFamily="34" charset="0"/>
                <a:cs typeface="Calibri" panose="020F0502020204030204" pitchFamily="34" charset="0"/>
              </a:rPr>
              <a:t>White D et al. </a:t>
            </a:r>
            <a:r>
              <a:rPr lang="en-US" sz="2000" dirty="0">
                <a:solidFill>
                  <a:srgbClr val="000000"/>
                </a:solidFill>
                <a:latin typeface="Calibri" panose="020F0502020204030204" pitchFamily="34" charset="0"/>
                <a:cs typeface="Calibri" panose="020F0502020204030204" pitchFamily="34" charset="0"/>
              </a:rPr>
              <a:t>Iberdomide, bortezomib, and dexamethasone (</a:t>
            </a:r>
            <a:r>
              <a:rPr lang="en-US" sz="2000" dirty="0" err="1">
                <a:solidFill>
                  <a:srgbClr val="000000"/>
                </a:solidFill>
                <a:latin typeface="Calibri" panose="020F0502020204030204" pitchFamily="34" charset="0"/>
                <a:cs typeface="Calibri" panose="020F0502020204030204" pitchFamily="34" charset="0"/>
              </a:rPr>
              <a:t>IberVd</a:t>
            </a:r>
            <a:r>
              <a:rPr lang="en-US" sz="2000" dirty="0">
                <a:solidFill>
                  <a:srgbClr val="000000"/>
                </a:solidFill>
                <a:latin typeface="Calibri" panose="020F0502020204030204" pitchFamily="34" charset="0"/>
                <a:cs typeface="Calibri" panose="020F0502020204030204" pitchFamily="34" charset="0"/>
              </a:rPr>
              <a:t>) in transplant-ineligible (TNE) newly diagnosed multiple myeloma (NDMM): Updated results </a:t>
            </a:r>
            <a:r>
              <a:rPr lang="en-US" sz="2000" b="0" dirty="0">
                <a:solidFill>
                  <a:srgbClr val="000000"/>
                </a:solidFill>
                <a:latin typeface="Calibri" panose="020F0502020204030204" pitchFamily="34" charset="0"/>
                <a:cs typeface="Calibri" panose="020F0502020204030204" pitchFamily="34" charset="0"/>
              </a:rPr>
              <a:t>from the </a:t>
            </a:r>
            <a:r>
              <a:rPr lang="en-US" sz="2000" dirty="0">
                <a:solidFill>
                  <a:srgbClr val="000000"/>
                </a:solidFill>
                <a:latin typeface="Calibri" panose="020F0502020204030204" pitchFamily="34" charset="0"/>
                <a:cs typeface="Calibri" panose="020F0502020204030204" pitchFamily="34" charset="0"/>
              </a:rPr>
              <a:t>CC-220-MM-001 trial</a:t>
            </a:r>
            <a:r>
              <a:rPr lang="en-US" sz="2000" b="0" dirty="0">
                <a:solidFill>
                  <a:srgbClr val="000000"/>
                </a:solidFill>
                <a:latin typeface="Calibri" panose="020F0502020204030204" pitchFamily="34" charset="0"/>
                <a:cs typeface="Calibri" panose="020F0502020204030204" pitchFamily="34" charset="0"/>
              </a:rPr>
              <a:t>. ASCO 2025;Abstract 7532.</a:t>
            </a:r>
          </a:p>
          <a:p>
            <a:pPr marL="285750" indent="-285750">
              <a:spcBef>
                <a:spcPts val="0"/>
              </a:spcBef>
              <a:spcAft>
                <a:spcPts val="800"/>
              </a:spcAft>
              <a:buFont typeface="Arial" panose="020B0604020202020204" pitchFamily="34" charset="0"/>
              <a:buChar char="•"/>
              <a:defRPr/>
            </a:pPr>
            <a:endParaRPr lang="en-US" sz="1800" b="0" dirty="0">
              <a:solidFill>
                <a:schemeClr val="tx1"/>
              </a:solidFill>
              <a:latin typeface="+mn-lt"/>
            </a:endParaRPr>
          </a:p>
          <a:p>
            <a:pPr marL="285750" indent="-285750">
              <a:spcBef>
                <a:spcPts val="0"/>
              </a:spcBef>
              <a:spcAft>
                <a:spcPts val="800"/>
              </a:spcAft>
              <a:buFont typeface="Arial" panose="020B0604020202020204" pitchFamily="34" charset="0"/>
              <a:buChar char="•"/>
              <a:defRPr/>
            </a:pPr>
            <a:endParaRPr lang="en-US" sz="1800" b="0" dirty="0">
              <a:solidFill>
                <a:schemeClr val="tx1"/>
              </a:solidFill>
              <a:latin typeface="+mn-lt"/>
            </a:endParaRPr>
          </a:p>
          <a:p>
            <a:pPr marL="285750" indent="-285750">
              <a:spcBef>
                <a:spcPts val="0"/>
              </a:spcBef>
              <a:spcAft>
                <a:spcPts val="800"/>
              </a:spcAft>
              <a:buFont typeface="Arial" panose="020B0604020202020204" pitchFamily="34" charset="0"/>
              <a:buChar char="•"/>
              <a:defRPr/>
            </a:pPr>
            <a:endParaRPr lang="en-US" sz="1800" b="0" dirty="0">
              <a:solidFill>
                <a:schemeClr val="tx1"/>
              </a:solidFill>
              <a:latin typeface="+mn-lt"/>
            </a:endParaRPr>
          </a:p>
          <a:p>
            <a:pPr>
              <a:spcBef>
                <a:spcPts val="0"/>
              </a:spcBef>
              <a:spcAft>
                <a:spcPts val="800"/>
              </a:spcAft>
              <a:defRPr/>
            </a:pPr>
            <a:endParaRPr kumimoji="0" lang="en-US" sz="1800" b="0" i="0" u="none" strike="noStrike" kern="1200" cap="none" spc="0" normalizeH="0" baseline="0" noProof="0" dirty="0">
              <a:ln>
                <a:noFill/>
              </a:ln>
              <a:solidFill>
                <a:schemeClr val="tx1"/>
              </a:solidFill>
              <a:effectLst/>
              <a:uLnTx/>
              <a:uFillTx/>
              <a:latin typeface="+mn-lt"/>
              <a:ea typeface="Yu Gothic" panose="020B0400000000000000" pitchFamily="34" charset="-128"/>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1780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9B804-AB64-0D2E-F157-5C11E9B66C63}"/>
            </a:ext>
          </a:extLst>
        </p:cNvPr>
        <p:cNvGrpSpPr/>
        <p:nvPr/>
      </p:nvGrpSpPr>
      <p:grpSpPr>
        <a:xfrm>
          <a:off x="0" y="0"/>
          <a:ext cx="0" cy="0"/>
          <a:chOff x="0" y="0"/>
          <a:chExt cx="0" cy="0"/>
        </a:xfrm>
      </p:grpSpPr>
      <p:pic>
        <p:nvPicPr>
          <p:cNvPr id="10" name="Picture 9" descr="A screenshot of a medical website&#10;&#10;AI-generated content may be incorrect.">
            <a:extLst>
              <a:ext uri="{FF2B5EF4-FFF2-40B4-BE49-F238E27FC236}">
                <a16:creationId xmlns:a16="http://schemas.microsoft.com/office/drawing/2014/main" id="{D6D6B019-DA9A-53F5-CEAD-4CA3A21499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6662" y="718611"/>
            <a:ext cx="9638675" cy="5420777"/>
          </a:xfrm>
          <a:prstGeom prst="rect">
            <a:avLst/>
          </a:prstGeom>
        </p:spPr>
      </p:pic>
      <p:sp>
        <p:nvSpPr>
          <p:cNvPr id="11" name="TextBox 10">
            <a:extLst>
              <a:ext uri="{FF2B5EF4-FFF2-40B4-BE49-F238E27FC236}">
                <a16:creationId xmlns:a16="http://schemas.microsoft.com/office/drawing/2014/main" id="{B6981037-9ED8-3B82-557A-84520EC59BA2}"/>
              </a:ext>
            </a:extLst>
          </p:cNvPr>
          <p:cNvSpPr txBox="1"/>
          <p:nvPr/>
        </p:nvSpPr>
        <p:spPr>
          <a:xfrm>
            <a:off x="1276662" y="256946"/>
            <a:ext cx="3088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ASH 2025;Abstract 251</a:t>
            </a:r>
          </a:p>
        </p:txBody>
      </p:sp>
    </p:spTree>
    <p:extLst>
      <p:ext uri="{BB962C8B-B14F-4D97-AF65-F5344CB8AC3E}">
        <p14:creationId xmlns:p14="http://schemas.microsoft.com/office/powerpoint/2010/main" val="2628049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9D993-FBE9-4F20-ABD2-C6D2CA6F15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0D5D9-6C30-C54D-93AC-C7889DB7A3E8}"/>
              </a:ext>
            </a:extLst>
          </p:cNvPr>
          <p:cNvSpPr>
            <a:spLocks noGrp="1"/>
          </p:cNvSpPr>
          <p:nvPr>
            <p:ph type="title"/>
          </p:nvPr>
        </p:nvSpPr>
        <p:spPr/>
        <p:txBody>
          <a:bodyPr/>
          <a:lstStyle/>
          <a:p>
            <a:r>
              <a:rPr lang="en-US" dirty="0"/>
              <a:t>Phase II </a:t>
            </a:r>
            <a:r>
              <a:rPr lang="en-US" dirty="0" err="1"/>
              <a:t>ReKInDLE</a:t>
            </a:r>
            <a:r>
              <a:rPr lang="en-US" dirty="0"/>
              <a:t>: Response Rates, Minimal Residual Disease (MRD) Analysis</a:t>
            </a:r>
          </a:p>
        </p:txBody>
      </p:sp>
      <p:sp>
        <p:nvSpPr>
          <p:cNvPr id="5" name="TextBox 4">
            <a:extLst>
              <a:ext uri="{FF2B5EF4-FFF2-40B4-BE49-F238E27FC236}">
                <a16:creationId xmlns:a16="http://schemas.microsoft.com/office/drawing/2014/main" id="{972685FA-95F9-2668-BFE5-EA7E49AE7B90}"/>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Landgren O et al. ASH 2025;Abstract 251.</a:t>
            </a:r>
          </a:p>
        </p:txBody>
      </p:sp>
      <p:pic>
        <p:nvPicPr>
          <p:cNvPr id="6" name="Picture 5" descr="A graph of a patient's response rate&#10;&#10;AI-generated content may be incorrect.">
            <a:extLst>
              <a:ext uri="{FF2B5EF4-FFF2-40B4-BE49-F238E27FC236}">
                <a16:creationId xmlns:a16="http://schemas.microsoft.com/office/drawing/2014/main" id="{4E89DC92-0739-1C73-DC6A-15CFFDC21E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21034" y="1229192"/>
            <a:ext cx="10949931" cy="4878369"/>
          </a:xfrm>
          <a:prstGeom prst="rect">
            <a:avLst/>
          </a:prstGeom>
        </p:spPr>
      </p:pic>
      <p:sp>
        <p:nvSpPr>
          <p:cNvPr id="3" name="TextBox 2">
            <a:extLst>
              <a:ext uri="{FF2B5EF4-FFF2-40B4-BE49-F238E27FC236}">
                <a16:creationId xmlns:a16="http://schemas.microsoft.com/office/drawing/2014/main" id="{0C6D3D21-24B2-8DB8-3388-958749EEB3D6}"/>
              </a:ext>
            </a:extLst>
          </p:cNvPr>
          <p:cNvSpPr txBox="1"/>
          <p:nvPr/>
        </p:nvSpPr>
        <p:spPr>
          <a:xfrm>
            <a:off x="609600" y="6102458"/>
            <a:ext cx="9302824" cy="307777"/>
          </a:xfrm>
          <a:prstGeom prst="rect">
            <a:avLst/>
          </a:prstGeom>
          <a:noFill/>
        </p:spPr>
        <p:txBody>
          <a:bodyPr wrap="square" rtlCol="0">
            <a:spAutoFit/>
          </a:bodyPr>
          <a:lstStyle/>
          <a:p>
            <a:pPr lvl="0" defTabSz="914400" fontAlgn="auto">
              <a:spcBef>
                <a:spcPts val="0"/>
              </a:spcBef>
              <a:spcAft>
                <a:spcPts val="0"/>
              </a:spcAft>
              <a:defRPr/>
            </a:pPr>
            <a:r>
              <a:rPr lang="en-US" sz="1400" b="0" dirty="0" err="1">
                <a:solidFill>
                  <a:srgbClr val="000000"/>
                </a:solidFill>
                <a:latin typeface="Calibri"/>
                <a:ea typeface="+mn-ea"/>
                <a:cs typeface="+mn-cs"/>
              </a:rPr>
              <a:t>sCR</a:t>
            </a:r>
            <a:r>
              <a:rPr lang="en-US" sz="1400" b="0" dirty="0">
                <a:solidFill>
                  <a:srgbClr val="000000"/>
                </a:solidFill>
                <a:latin typeface="Calibri"/>
                <a:ea typeface="+mn-ea"/>
                <a:cs typeface="+mn-cs"/>
              </a:rPr>
              <a:t> = stringent complete response; CR = complete response; VGPR = very good partial response; PR = partial response</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30958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C28B9-0225-82F9-E979-89E7071B6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3A4904-6F6A-06FC-D33C-29ECEA7BAA73}"/>
              </a:ext>
            </a:extLst>
          </p:cNvPr>
          <p:cNvSpPr>
            <a:spLocks noGrp="1"/>
          </p:cNvSpPr>
          <p:nvPr>
            <p:ph type="title"/>
          </p:nvPr>
        </p:nvSpPr>
        <p:spPr/>
        <p:txBody>
          <a:bodyPr/>
          <a:lstStyle/>
          <a:p>
            <a:r>
              <a:rPr lang="en-US" dirty="0"/>
              <a:t>Phase II </a:t>
            </a:r>
            <a:r>
              <a:rPr lang="en-US" dirty="0" err="1"/>
              <a:t>ReKInDLE</a:t>
            </a:r>
            <a:r>
              <a:rPr lang="en-US" dirty="0"/>
              <a:t>: Authors’ Conclusions</a:t>
            </a:r>
          </a:p>
        </p:txBody>
      </p:sp>
      <p:sp>
        <p:nvSpPr>
          <p:cNvPr id="5" name="TextBox 4">
            <a:extLst>
              <a:ext uri="{FF2B5EF4-FFF2-40B4-BE49-F238E27FC236}">
                <a16:creationId xmlns:a16="http://schemas.microsoft.com/office/drawing/2014/main" id="{60CAA7D1-F422-3835-F898-D462490DB44B}"/>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Landgren O et al. ASH 2025;Abstract 251.</a:t>
            </a:r>
          </a:p>
        </p:txBody>
      </p:sp>
      <p:pic>
        <p:nvPicPr>
          <p:cNvPr id="6" name="Picture 5" descr="A screenshot of a medical report&#10;&#10;AI-generated content may be incorrect.">
            <a:extLst>
              <a:ext uri="{FF2B5EF4-FFF2-40B4-BE49-F238E27FC236}">
                <a16:creationId xmlns:a16="http://schemas.microsoft.com/office/drawing/2014/main" id="{6F8A2753-C830-3B05-5B90-DE0667E28A5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742499" y="1259844"/>
            <a:ext cx="10707002" cy="4570721"/>
          </a:xfrm>
          <a:prstGeom prst="rect">
            <a:avLst/>
          </a:prstGeom>
        </p:spPr>
      </p:pic>
    </p:spTree>
    <p:extLst>
      <p:ext uri="{BB962C8B-B14F-4D97-AF65-F5344CB8AC3E}">
        <p14:creationId xmlns:p14="http://schemas.microsoft.com/office/powerpoint/2010/main" val="1445852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A9684-DD29-BEC8-0BA9-E863072DE82A}"/>
            </a:ext>
          </a:extLst>
        </p:cNvPr>
        <p:cNvGrpSpPr/>
        <p:nvPr/>
      </p:nvGrpSpPr>
      <p:grpSpPr>
        <a:xfrm>
          <a:off x="0" y="0"/>
          <a:ext cx="0" cy="0"/>
          <a:chOff x="0" y="0"/>
          <a:chExt cx="0" cy="0"/>
        </a:xfrm>
      </p:grpSpPr>
      <p:pic>
        <p:nvPicPr>
          <p:cNvPr id="7" name="Picture 6" descr="A close-up of a document&#10;&#10;AI-generated content may be incorrect.">
            <a:extLst>
              <a:ext uri="{FF2B5EF4-FFF2-40B4-BE49-F238E27FC236}">
                <a16:creationId xmlns:a16="http://schemas.microsoft.com/office/drawing/2014/main" id="{7864A1D2-C8F2-AF9E-45E9-DB76F8FA9FA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39777" y="1386290"/>
            <a:ext cx="11512445" cy="4085420"/>
          </a:xfrm>
          <a:prstGeom prst="rect">
            <a:avLst/>
          </a:prstGeom>
        </p:spPr>
      </p:pic>
      <p:sp>
        <p:nvSpPr>
          <p:cNvPr id="10" name="TextBox 9">
            <a:extLst>
              <a:ext uri="{FF2B5EF4-FFF2-40B4-BE49-F238E27FC236}">
                <a16:creationId xmlns:a16="http://schemas.microsoft.com/office/drawing/2014/main" id="{7B246AFE-3CF5-511B-A2DA-ED544F32C825}"/>
              </a:ext>
            </a:extLst>
          </p:cNvPr>
          <p:cNvSpPr txBox="1"/>
          <p:nvPr/>
        </p:nvSpPr>
        <p:spPr>
          <a:xfrm>
            <a:off x="339777" y="924625"/>
            <a:ext cx="3088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ASH 2025;Abstract 100</a:t>
            </a:r>
          </a:p>
        </p:txBody>
      </p:sp>
    </p:spTree>
    <p:extLst>
      <p:ext uri="{BB962C8B-B14F-4D97-AF65-F5344CB8AC3E}">
        <p14:creationId xmlns:p14="http://schemas.microsoft.com/office/powerpoint/2010/main" val="1748063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C74EB-A626-6B86-C037-F74494BD7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6D20B-2388-AA78-E858-183E03108C00}"/>
              </a:ext>
            </a:extLst>
          </p:cNvPr>
          <p:cNvSpPr>
            <a:spLocks noGrp="1"/>
          </p:cNvSpPr>
          <p:nvPr>
            <p:ph type="title"/>
          </p:nvPr>
        </p:nvSpPr>
        <p:spPr>
          <a:xfrm>
            <a:off x="912286" y="44492"/>
            <a:ext cx="10358967" cy="1143000"/>
          </a:xfrm>
        </p:spPr>
        <p:txBody>
          <a:bodyPr/>
          <a:lstStyle/>
          <a:p>
            <a:r>
              <a:rPr lang="en-US" dirty="0"/>
              <a:t>Rationale for </a:t>
            </a:r>
            <a:r>
              <a:rPr lang="en-US" dirty="0" err="1"/>
              <a:t>Elranatamab</a:t>
            </a:r>
            <a:r>
              <a:rPr lang="en-US" dirty="0"/>
              <a:t>/</a:t>
            </a:r>
            <a:r>
              <a:rPr lang="en-US" dirty="0" err="1"/>
              <a:t>Iberdomide</a:t>
            </a:r>
            <a:r>
              <a:rPr lang="en-US" dirty="0"/>
              <a:t> Combination Therapy</a:t>
            </a:r>
          </a:p>
        </p:txBody>
      </p:sp>
      <p:sp>
        <p:nvSpPr>
          <p:cNvPr id="5" name="TextBox 4">
            <a:extLst>
              <a:ext uri="{FF2B5EF4-FFF2-40B4-BE49-F238E27FC236}">
                <a16:creationId xmlns:a16="http://schemas.microsoft.com/office/drawing/2014/main" id="{3F1E5737-2F04-15DB-E785-48A0561A947C}"/>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Suvannasankha</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ASH 2025;Abstract 100.</a:t>
            </a:r>
          </a:p>
        </p:txBody>
      </p:sp>
      <p:grpSp>
        <p:nvGrpSpPr>
          <p:cNvPr id="9" name="Group 8">
            <a:extLst>
              <a:ext uri="{FF2B5EF4-FFF2-40B4-BE49-F238E27FC236}">
                <a16:creationId xmlns:a16="http://schemas.microsoft.com/office/drawing/2014/main" id="{6AEBA37D-00BC-AB40-9B8C-AFBD41EE3C8A}"/>
              </a:ext>
            </a:extLst>
          </p:cNvPr>
          <p:cNvGrpSpPr/>
          <p:nvPr/>
        </p:nvGrpSpPr>
        <p:grpSpPr>
          <a:xfrm>
            <a:off x="1057955" y="932659"/>
            <a:ext cx="10067628" cy="5390551"/>
            <a:chOff x="1279926" y="1514007"/>
            <a:chExt cx="9623686" cy="4991724"/>
          </a:xfrm>
        </p:grpSpPr>
        <p:pic>
          <p:nvPicPr>
            <p:cNvPr id="4" name="Picture 3" descr="A diagram of a cell&#10;&#10;AI-generated content may be incorrect.">
              <a:extLst>
                <a:ext uri="{FF2B5EF4-FFF2-40B4-BE49-F238E27FC236}">
                  <a16:creationId xmlns:a16="http://schemas.microsoft.com/office/drawing/2014/main" id="{825E0000-A66E-1A1B-AE2A-6FC0DEA9CD2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279926" y="1514007"/>
              <a:ext cx="9623686" cy="4991724"/>
            </a:xfrm>
            <a:prstGeom prst="rect">
              <a:avLst/>
            </a:prstGeom>
          </p:spPr>
        </p:pic>
        <p:sp>
          <p:nvSpPr>
            <p:cNvPr id="6" name="Rectangle 5">
              <a:extLst>
                <a:ext uri="{FF2B5EF4-FFF2-40B4-BE49-F238E27FC236}">
                  <a16:creationId xmlns:a16="http://schemas.microsoft.com/office/drawing/2014/main" id="{00948FC0-AC6B-F853-F6DA-91263FD64379}"/>
                </a:ext>
              </a:extLst>
            </p:cNvPr>
            <p:cNvSpPr/>
            <p:nvPr/>
          </p:nvSpPr>
          <p:spPr bwMode="auto">
            <a:xfrm>
              <a:off x="1409076" y="1514007"/>
              <a:ext cx="2128603" cy="68556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7">
              <a:extLst>
                <a:ext uri="{FF2B5EF4-FFF2-40B4-BE49-F238E27FC236}">
                  <a16:creationId xmlns:a16="http://schemas.microsoft.com/office/drawing/2014/main" id="{08CBEB55-8899-7286-1212-F954BC882A34}"/>
                </a:ext>
              </a:extLst>
            </p:cNvPr>
            <p:cNvSpPr/>
            <p:nvPr/>
          </p:nvSpPr>
          <p:spPr bwMode="auto">
            <a:xfrm>
              <a:off x="10381746" y="5881497"/>
              <a:ext cx="470458" cy="62423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4286737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2D8B-B644-E875-FE68-D58144B3C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F7F48-CDB9-7E3F-5D25-09515B70A93B}"/>
              </a:ext>
            </a:extLst>
          </p:cNvPr>
          <p:cNvSpPr>
            <a:spLocks noGrp="1"/>
          </p:cNvSpPr>
          <p:nvPr>
            <p:ph type="title"/>
          </p:nvPr>
        </p:nvSpPr>
        <p:spPr>
          <a:xfrm>
            <a:off x="912286" y="44492"/>
            <a:ext cx="10358967" cy="1143000"/>
          </a:xfrm>
        </p:spPr>
        <p:txBody>
          <a:bodyPr/>
          <a:lstStyle/>
          <a:p>
            <a:r>
              <a:rPr lang="en-US" dirty="0"/>
              <a:t>Phase </a:t>
            </a:r>
            <a:r>
              <a:rPr lang="en-US" dirty="0" err="1"/>
              <a:t>Ib</a:t>
            </a:r>
            <a:r>
              <a:rPr lang="en-US" dirty="0"/>
              <a:t> MagnetisMM-30: Objective Response Rate</a:t>
            </a:r>
          </a:p>
        </p:txBody>
      </p:sp>
      <p:sp>
        <p:nvSpPr>
          <p:cNvPr id="5" name="TextBox 4">
            <a:extLst>
              <a:ext uri="{FF2B5EF4-FFF2-40B4-BE49-F238E27FC236}">
                <a16:creationId xmlns:a16="http://schemas.microsoft.com/office/drawing/2014/main" id="{D87BD37A-FE89-BE12-9263-9EB8EE000BB4}"/>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Suvannasankha</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ASH 2025;Abstract 100.</a:t>
            </a:r>
          </a:p>
        </p:txBody>
      </p:sp>
      <p:pic>
        <p:nvPicPr>
          <p:cNvPr id="6" name="Picture 5" descr="A graph of a number of patients with different colored squares&#10;&#10;AI-generated content may be incorrect.">
            <a:extLst>
              <a:ext uri="{FF2B5EF4-FFF2-40B4-BE49-F238E27FC236}">
                <a16:creationId xmlns:a16="http://schemas.microsoft.com/office/drawing/2014/main" id="{D8C898D9-E098-5BDC-649D-1397C6749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070197"/>
            <a:ext cx="10358967" cy="5020666"/>
          </a:xfrm>
          <a:prstGeom prst="rect">
            <a:avLst/>
          </a:prstGeom>
        </p:spPr>
      </p:pic>
    </p:spTree>
    <p:extLst>
      <p:ext uri="{BB962C8B-B14F-4D97-AF65-F5344CB8AC3E}">
        <p14:creationId xmlns:p14="http://schemas.microsoft.com/office/powerpoint/2010/main" val="2962716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1FD0B-CB23-9D3C-61A9-39D4B0E7C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ACB32-07AB-3020-F9F8-FF0ADFE89258}"/>
              </a:ext>
            </a:extLst>
          </p:cNvPr>
          <p:cNvSpPr>
            <a:spLocks noGrp="1"/>
          </p:cNvSpPr>
          <p:nvPr>
            <p:ph type="title"/>
          </p:nvPr>
        </p:nvSpPr>
        <p:spPr/>
        <p:txBody>
          <a:bodyPr/>
          <a:lstStyle/>
          <a:p>
            <a:r>
              <a:rPr lang="en-US" dirty="0"/>
              <a:t>Phase </a:t>
            </a:r>
            <a:r>
              <a:rPr lang="en-US" dirty="0" err="1"/>
              <a:t>Ib</a:t>
            </a:r>
            <a:r>
              <a:rPr lang="en-US" dirty="0"/>
              <a:t> MagnetisMM-30: Authors’ Conclusions</a:t>
            </a:r>
          </a:p>
        </p:txBody>
      </p:sp>
      <p:sp>
        <p:nvSpPr>
          <p:cNvPr id="5" name="TextBox 4">
            <a:extLst>
              <a:ext uri="{FF2B5EF4-FFF2-40B4-BE49-F238E27FC236}">
                <a16:creationId xmlns:a16="http://schemas.microsoft.com/office/drawing/2014/main" id="{C0DFE8A3-74D2-D07D-1456-8A661EBC95A8}"/>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Suvannasankha</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ASH 2025;Abstract 100.</a:t>
            </a:r>
          </a:p>
        </p:txBody>
      </p:sp>
      <p:pic>
        <p:nvPicPr>
          <p:cNvPr id="4" name="Picture 3" descr="A close-up of a medical report&#10;&#10;AI-generated content may be incorrect.">
            <a:extLst>
              <a:ext uri="{FF2B5EF4-FFF2-40B4-BE49-F238E27FC236}">
                <a16:creationId xmlns:a16="http://schemas.microsoft.com/office/drawing/2014/main" id="{9CF35D36-A6F5-E2E7-D442-A6E902B137A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14727" y="1370013"/>
            <a:ext cx="11362545" cy="4580080"/>
          </a:xfrm>
          <a:prstGeom prst="rect">
            <a:avLst/>
          </a:prstGeom>
        </p:spPr>
      </p:pic>
    </p:spTree>
    <p:extLst>
      <p:ext uri="{BB962C8B-B14F-4D97-AF65-F5344CB8AC3E}">
        <p14:creationId xmlns:p14="http://schemas.microsoft.com/office/powerpoint/2010/main" val="1245076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E9C217-C28C-61EC-E5A3-BF0D1B16343E}"/>
              </a:ext>
            </a:extLst>
          </p:cNvPr>
          <p:cNvPicPr>
            <a:picLocks noChangeAspect="1"/>
          </p:cNvPicPr>
          <p:nvPr/>
        </p:nvPicPr>
        <p:blipFill>
          <a:blip r:embed="rId2"/>
          <a:stretch>
            <a:fillRect/>
          </a:stretch>
        </p:blipFill>
        <p:spPr>
          <a:xfrm>
            <a:off x="274942" y="1404859"/>
            <a:ext cx="11642115" cy="4048281"/>
          </a:xfrm>
          <a:prstGeom prst="rect">
            <a:avLst/>
          </a:prstGeom>
        </p:spPr>
      </p:pic>
      <p:sp>
        <p:nvSpPr>
          <p:cNvPr id="5" name="TextBox 4">
            <a:extLst>
              <a:ext uri="{FF2B5EF4-FFF2-40B4-BE49-F238E27FC236}">
                <a16:creationId xmlns:a16="http://schemas.microsoft.com/office/drawing/2014/main" id="{95C49EA4-2A26-202D-CA09-12A41A061C91}"/>
              </a:ext>
            </a:extLst>
          </p:cNvPr>
          <p:cNvSpPr txBox="1"/>
          <p:nvPr/>
        </p:nvSpPr>
        <p:spPr>
          <a:xfrm>
            <a:off x="274942" y="943194"/>
            <a:ext cx="45175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a:ea typeface="+mn-ea"/>
                <a:cs typeface="+mn-cs"/>
              </a:rPr>
              <a:t>Lancet </a:t>
            </a:r>
            <a:r>
              <a:rPr kumimoji="0" lang="en-US" sz="2400" b="1" i="1" u="none" strike="noStrike" kern="1200" cap="none" spc="0" normalizeH="0" baseline="0" noProof="0" dirty="0" err="1">
                <a:ln>
                  <a:noFill/>
                </a:ln>
                <a:solidFill>
                  <a:srgbClr val="000000"/>
                </a:solidFill>
                <a:effectLst/>
                <a:uLnTx/>
                <a:uFillTx/>
                <a:latin typeface="Calibri"/>
                <a:ea typeface="+mn-ea"/>
                <a:cs typeface="+mn-cs"/>
              </a:rPr>
              <a:t>Haematol</a:t>
            </a:r>
            <a:r>
              <a:rPr kumimoji="0" lang="en-US" sz="2400" b="1" i="1" u="none" strike="noStrike" kern="1200" cap="none" spc="0" normalizeH="0" baseline="0" noProof="0" dirty="0">
                <a:ln>
                  <a:noFill/>
                </a:ln>
                <a:solidFill>
                  <a:srgbClr val="000000"/>
                </a:solidFill>
                <a:effectLst/>
                <a:uLnTx/>
                <a:uFillTx/>
                <a:latin typeface="Calibri"/>
                <a:ea typeface="+mn-ea"/>
                <a:cs typeface="+mn-cs"/>
              </a:rPr>
              <a:t> </a:t>
            </a:r>
            <a:r>
              <a:rPr kumimoji="0" lang="en-US" sz="2400" b="1" i="0" u="none" strike="noStrike" kern="1200" cap="none" spc="0" normalizeH="0" baseline="0" noProof="0" dirty="0">
                <a:ln>
                  <a:noFill/>
                </a:ln>
                <a:solidFill>
                  <a:srgbClr val="000000"/>
                </a:solidFill>
                <a:effectLst/>
                <a:uLnTx/>
                <a:uFillTx/>
                <a:latin typeface="Calibri"/>
                <a:ea typeface="+mn-ea"/>
                <a:cs typeface="+mn-cs"/>
              </a:rPr>
              <a:t>2026; 13:e30-40</a:t>
            </a:r>
          </a:p>
        </p:txBody>
      </p:sp>
    </p:spTree>
    <p:extLst>
      <p:ext uri="{BB962C8B-B14F-4D97-AF65-F5344CB8AC3E}">
        <p14:creationId xmlns:p14="http://schemas.microsoft.com/office/powerpoint/2010/main" val="3202727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1206B-7795-5184-0949-FFA942C0E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D6126-E1FD-6ADB-EAB9-3D0F272A33F4}"/>
              </a:ext>
            </a:extLst>
          </p:cNvPr>
          <p:cNvSpPr>
            <a:spLocks noGrp="1"/>
          </p:cNvSpPr>
          <p:nvPr>
            <p:ph type="title"/>
          </p:nvPr>
        </p:nvSpPr>
        <p:spPr/>
        <p:txBody>
          <a:bodyPr/>
          <a:lstStyle/>
          <a:p>
            <a:r>
              <a:rPr lang="en-US" dirty="0"/>
              <a:t>Phase II ICON Trial Profile</a:t>
            </a:r>
          </a:p>
        </p:txBody>
      </p:sp>
      <p:sp>
        <p:nvSpPr>
          <p:cNvPr id="5" name="TextBox 4">
            <a:extLst>
              <a:ext uri="{FF2B5EF4-FFF2-40B4-BE49-F238E27FC236}">
                <a16:creationId xmlns:a16="http://schemas.microsoft.com/office/drawing/2014/main" id="{50A1AB00-4524-B38F-CF38-73ABA9DE0BE1}"/>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Korst CLBM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Lancet </a:t>
            </a:r>
            <a:r>
              <a:rPr kumimoji="0" lang="en-US" sz="1400" b="0" i="1" u="none" strike="noStrike" kern="1200" cap="none" spc="0" normalizeH="0" baseline="0" noProof="0" dirty="0" err="1">
                <a:ln>
                  <a:noFill/>
                </a:ln>
                <a:solidFill>
                  <a:srgbClr val="000000"/>
                </a:solidFill>
                <a:effectLst/>
                <a:uLnTx/>
                <a:uFillTx/>
                <a:latin typeface="Calibri"/>
                <a:ea typeface="+mn-ea"/>
                <a:cs typeface="+mn-cs"/>
              </a:rPr>
              <a:t>Haematol</a:t>
            </a:r>
            <a:r>
              <a:rPr kumimoji="0" lang="en-US" sz="1400" b="0" i="0" u="none" strike="noStrike" kern="1200" cap="none" spc="0" normalizeH="0" baseline="0" noProof="0" dirty="0">
                <a:ln>
                  <a:noFill/>
                </a:ln>
                <a:solidFill>
                  <a:srgbClr val="000000"/>
                </a:solidFill>
                <a:effectLst/>
                <a:uLnTx/>
                <a:uFillTx/>
                <a:latin typeface="Calibri"/>
                <a:ea typeface="+mn-ea"/>
                <a:cs typeface="+mn-cs"/>
              </a:rPr>
              <a:t> 2026 January;13(1):e30-40. </a:t>
            </a:r>
          </a:p>
        </p:txBody>
      </p:sp>
      <p:pic>
        <p:nvPicPr>
          <p:cNvPr id="3" name="Picture 2">
            <a:extLst>
              <a:ext uri="{FF2B5EF4-FFF2-40B4-BE49-F238E27FC236}">
                <a16:creationId xmlns:a16="http://schemas.microsoft.com/office/drawing/2014/main" id="{6D99867A-AB0D-925D-2BE8-815F5308F2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0615" y="1126664"/>
            <a:ext cx="5861154" cy="5379067"/>
          </a:xfrm>
          <a:prstGeom prst="rect">
            <a:avLst/>
          </a:prstGeom>
        </p:spPr>
      </p:pic>
      <p:sp>
        <p:nvSpPr>
          <p:cNvPr id="4" name="Rectangle 3">
            <a:extLst>
              <a:ext uri="{FF2B5EF4-FFF2-40B4-BE49-F238E27FC236}">
                <a16:creationId xmlns:a16="http://schemas.microsoft.com/office/drawing/2014/main" id="{126D1B90-64DE-09B8-1B51-9C290BDBBACB}"/>
              </a:ext>
            </a:extLst>
          </p:cNvPr>
          <p:cNvSpPr/>
          <p:nvPr/>
        </p:nvSpPr>
        <p:spPr bwMode="auto">
          <a:xfrm>
            <a:off x="6322384" y="2524104"/>
            <a:ext cx="5566348"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Times New Roman" pitchFamily="18" charset="0"/>
                <a:ea typeface="+mn-ea"/>
                <a:cs typeface="+mn-cs"/>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Times New Roman" pitchFamily="18" charset="0"/>
                <a:ea typeface="+mn-ea"/>
                <a:cs typeface="+mn-cs"/>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ORR, Safety, OS, TTR,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mn-cs"/>
              </a:rPr>
              <a:t>DoR</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PFS2, TTNT</a:t>
            </a:r>
          </a:p>
        </p:txBody>
      </p:sp>
    </p:spTree>
    <p:extLst>
      <p:ext uri="{BB962C8B-B14F-4D97-AF65-F5344CB8AC3E}">
        <p14:creationId xmlns:p14="http://schemas.microsoft.com/office/powerpoint/2010/main" val="2827163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2F2ED-3A24-D893-0AB7-82434B8961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69F4A-0FD5-EB83-973F-802F3962789D}"/>
              </a:ext>
            </a:extLst>
          </p:cNvPr>
          <p:cNvSpPr>
            <a:spLocks noGrp="1"/>
          </p:cNvSpPr>
          <p:nvPr>
            <p:ph type="title"/>
          </p:nvPr>
        </p:nvSpPr>
        <p:spPr>
          <a:xfrm>
            <a:off x="4932912" y="227013"/>
            <a:ext cx="7059219" cy="1143000"/>
          </a:xfrm>
        </p:spPr>
        <p:txBody>
          <a:bodyPr/>
          <a:lstStyle/>
          <a:p>
            <a:r>
              <a:rPr lang="en-US" dirty="0"/>
              <a:t>Phase II ICON: Responses with </a:t>
            </a:r>
            <a:r>
              <a:rPr lang="en-US" dirty="0" err="1"/>
              <a:t>IberCd</a:t>
            </a:r>
            <a:endParaRPr lang="en-US" dirty="0"/>
          </a:p>
        </p:txBody>
      </p:sp>
      <p:pic>
        <p:nvPicPr>
          <p:cNvPr id="3" name="Picture 2">
            <a:extLst>
              <a:ext uri="{FF2B5EF4-FFF2-40B4-BE49-F238E27FC236}">
                <a16:creationId xmlns:a16="http://schemas.microsoft.com/office/drawing/2014/main" id="{FD6EEA6F-56BA-040D-B4D6-77F0C67BC2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5216578" cy="6863630"/>
          </a:xfrm>
          <a:prstGeom prst="rect">
            <a:avLst/>
          </a:prstGeom>
        </p:spPr>
      </p:pic>
      <p:pic>
        <p:nvPicPr>
          <p:cNvPr id="4" name="Picture 3">
            <a:extLst>
              <a:ext uri="{FF2B5EF4-FFF2-40B4-BE49-F238E27FC236}">
                <a16:creationId xmlns:a16="http://schemas.microsoft.com/office/drawing/2014/main" id="{958DCB42-8F0D-30C3-4385-9C22A92C580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410099" y="1606380"/>
            <a:ext cx="6582032" cy="3645240"/>
          </a:xfrm>
          <a:prstGeom prst="rect">
            <a:avLst/>
          </a:prstGeom>
        </p:spPr>
      </p:pic>
      <p:sp>
        <p:nvSpPr>
          <p:cNvPr id="6" name="TextBox 5">
            <a:extLst>
              <a:ext uri="{FF2B5EF4-FFF2-40B4-BE49-F238E27FC236}">
                <a16:creationId xmlns:a16="http://schemas.microsoft.com/office/drawing/2014/main" id="{66F71CF1-31CC-8416-4955-EEFA68151850}"/>
              </a:ext>
            </a:extLst>
          </p:cNvPr>
          <p:cNvSpPr txBox="1"/>
          <p:nvPr/>
        </p:nvSpPr>
        <p:spPr>
          <a:xfrm>
            <a:off x="6330846"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Korst CLBM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Lancet </a:t>
            </a:r>
            <a:r>
              <a:rPr kumimoji="0" lang="en-US" sz="1400" b="0" i="1" u="none" strike="noStrike" kern="1200" cap="none" spc="0" normalizeH="0" baseline="0" noProof="0" dirty="0" err="1">
                <a:ln>
                  <a:noFill/>
                </a:ln>
                <a:solidFill>
                  <a:srgbClr val="000000"/>
                </a:solidFill>
                <a:effectLst/>
                <a:uLnTx/>
                <a:uFillTx/>
                <a:latin typeface="Calibri"/>
                <a:ea typeface="+mn-ea"/>
                <a:cs typeface="+mn-cs"/>
              </a:rPr>
              <a:t>Haematol</a:t>
            </a:r>
            <a:r>
              <a:rPr kumimoji="0" lang="en-US" sz="1400" b="0" i="0" u="none" strike="noStrike" kern="1200" cap="none" spc="0" normalizeH="0" baseline="0" noProof="0" dirty="0">
                <a:ln>
                  <a:noFill/>
                </a:ln>
                <a:solidFill>
                  <a:srgbClr val="000000"/>
                </a:solidFill>
                <a:effectLst/>
                <a:uLnTx/>
                <a:uFillTx/>
                <a:latin typeface="Calibri"/>
                <a:ea typeface="+mn-ea"/>
                <a:cs typeface="+mn-cs"/>
              </a:rPr>
              <a:t> 2026 January;13(1):e30-40. </a:t>
            </a:r>
          </a:p>
        </p:txBody>
      </p:sp>
    </p:spTree>
    <p:extLst>
      <p:ext uri="{BB962C8B-B14F-4D97-AF65-F5344CB8AC3E}">
        <p14:creationId xmlns:p14="http://schemas.microsoft.com/office/powerpoint/2010/main" val="4282304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682F4-B9E1-AC09-7CA3-B7E020081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5018BE-77B6-D6BF-BC19-05FEB79C3682}"/>
              </a:ext>
            </a:extLst>
          </p:cNvPr>
          <p:cNvSpPr>
            <a:spLocks noGrp="1"/>
          </p:cNvSpPr>
          <p:nvPr>
            <p:ph type="title"/>
          </p:nvPr>
        </p:nvSpPr>
        <p:spPr/>
        <p:txBody>
          <a:bodyPr/>
          <a:lstStyle/>
          <a:p>
            <a:r>
              <a:rPr lang="en-US" dirty="0"/>
              <a:t>Phase II ICON: Authors’ Conclusions </a:t>
            </a:r>
          </a:p>
        </p:txBody>
      </p:sp>
      <p:sp>
        <p:nvSpPr>
          <p:cNvPr id="3" name="Content Placeholder 2">
            <a:extLst>
              <a:ext uri="{FF2B5EF4-FFF2-40B4-BE49-F238E27FC236}">
                <a16:creationId xmlns:a16="http://schemas.microsoft.com/office/drawing/2014/main" id="{A65FFF5A-0EDD-A202-9EFF-59C6338A9E03}"/>
              </a:ext>
            </a:extLst>
          </p:cNvPr>
          <p:cNvSpPr>
            <a:spLocks noGrp="1"/>
          </p:cNvSpPr>
          <p:nvPr>
            <p:ph idx="1"/>
          </p:nvPr>
        </p:nvSpPr>
        <p:spPr/>
        <p:txBody>
          <a:bodyPr/>
          <a:lstStyle/>
          <a:p>
            <a:r>
              <a:rPr lang="en-US" sz="2400" b="0" dirty="0" err="1"/>
              <a:t>IberCd</a:t>
            </a:r>
            <a:r>
              <a:rPr lang="en-US" sz="2400" b="0" dirty="0"/>
              <a:t> induced a high response rate and durable responses in patients with relapsed and refractory multiple myeloma who had received 2 to 4 previous lines of therapy and had lenalidomide-refractory disease. </a:t>
            </a:r>
          </a:p>
          <a:p>
            <a:r>
              <a:rPr lang="en-US" sz="2400" b="0" dirty="0"/>
              <a:t>The main nonhematologic adverse events were infections, mostly respiratory infections. </a:t>
            </a:r>
          </a:p>
          <a:p>
            <a:r>
              <a:rPr lang="en-US" sz="2400" b="0" dirty="0"/>
              <a:t>Most patients enrolled were triple-class exposed, representing a population that is challenging to treat. This regimen could be a valuable alternative alongside new T-cell-redirecting therapies, particularly for patients who are ineligible for these treatments because of frailty or comorbidities.</a:t>
            </a:r>
          </a:p>
        </p:txBody>
      </p:sp>
      <p:sp>
        <p:nvSpPr>
          <p:cNvPr id="4" name="TextBox 3">
            <a:extLst>
              <a:ext uri="{FF2B5EF4-FFF2-40B4-BE49-F238E27FC236}">
                <a16:creationId xmlns:a16="http://schemas.microsoft.com/office/drawing/2014/main" id="{AD8357F3-CA43-BCD5-BE57-1D9EF2879186}"/>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Korst CLBM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Lancet </a:t>
            </a:r>
            <a:r>
              <a:rPr kumimoji="0" lang="en-US" sz="1400" b="0" i="1" u="none" strike="noStrike" kern="1200" cap="none" spc="0" normalizeH="0" baseline="0" noProof="0" dirty="0" err="1">
                <a:ln>
                  <a:noFill/>
                </a:ln>
                <a:solidFill>
                  <a:srgbClr val="000000"/>
                </a:solidFill>
                <a:effectLst/>
                <a:uLnTx/>
                <a:uFillTx/>
                <a:latin typeface="Calibri"/>
                <a:ea typeface="+mn-ea"/>
                <a:cs typeface="+mn-cs"/>
              </a:rPr>
              <a:t>Haematol</a:t>
            </a:r>
            <a:r>
              <a:rPr kumimoji="0" lang="en-US" sz="1400" b="0" i="0" u="none" strike="noStrike" kern="1200" cap="none" spc="0" normalizeH="0" baseline="0" noProof="0" dirty="0">
                <a:ln>
                  <a:noFill/>
                </a:ln>
                <a:solidFill>
                  <a:srgbClr val="000000"/>
                </a:solidFill>
                <a:effectLst/>
                <a:uLnTx/>
                <a:uFillTx/>
                <a:latin typeface="Calibri"/>
                <a:ea typeface="+mn-ea"/>
                <a:cs typeface="+mn-cs"/>
              </a:rPr>
              <a:t> 2026 January;13(1):e30-40. </a:t>
            </a:r>
          </a:p>
        </p:txBody>
      </p:sp>
    </p:spTree>
    <p:extLst>
      <p:ext uri="{BB962C8B-B14F-4D97-AF65-F5344CB8AC3E}">
        <p14:creationId xmlns:p14="http://schemas.microsoft.com/office/powerpoint/2010/main" val="3601570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Callander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nvGraphicFramePr>
        <p:xfrm>
          <a:off x="1344535" y="2204864"/>
          <a:ext cx="9502928" cy="1152128"/>
        </p:xfrm>
        <a:graphic>
          <a:graphicData uri="http://schemas.openxmlformats.org/drawingml/2006/table">
            <a:tbl>
              <a:tblPr firstRow="1" bandRow="1">
                <a:tableStyleId>{F2DE63D5-997A-4646-A377-4702673A728D}</a:tableStyleId>
              </a:tblPr>
              <a:tblGrid>
                <a:gridCol w="9502928">
                  <a:extLst>
                    <a:ext uri="{9D8B030D-6E8A-4147-A177-3AD203B41FA5}">
                      <a16:colId xmlns:a16="http://schemas.microsoft.com/office/drawing/2014/main" val="20000"/>
                    </a:ext>
                  </a:extLst>
                </a:gridCol>
              </a:tblGrid>
              <a:tr h="1152128">
                <a:tc>
                  <a:txBody>
                    <a:bodyPr/>
                    <a:lstStyle/>
                    <a:p>
                      <a:pPr algn="ctr"/>
                      <a:r>
                        <a:rPr lang="en-US" sz="18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9139656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A040D-2E44-F1EC-3E8C-8D9055F2888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DB4FBB-BB5E-97CE-20AD-0BC030F993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6799" y="843821"/>
            <a:ext cx="9998402" cy="5832401"/>
          </a:xfrm>
          <a:prstGeom prst="rect">
            <a:avLst/>
          </a:prstGeom>
        </p:spPr>
      </p:pic>
      <p:sp>
        <p:nvSpPr>
          <p:cNvPr id="5" name="TextBox 4">
            <a:extLst>
              <a:ext uri="{FF2B5EF4-FFF2-40B4-BE49-F238E27FC236}">
                <a16:creationId xmlns:a16="http://schemas.microsoft.com/office/drawing/2014/main" id="{50C3B5B8-4210-2802-A7D7-A363C5452472}"/>
              </a:ext>
            </a:extLst>
          </p:cNvPr>
          <p:cNvSpPr txBox="1"/>
          <p:nvPr/>
        </p:nvSpPr>
        <p:spPr>
          <a:xfrm>
            <a:off x="1096799" y="382156"/>
            <a:ext cx="34200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cs typeface="+mn-cs"/>
              </a:rPr>
              <a:t>ASCO 2025;Abstract 7532</a:t>
            </a:r>
          </a:p>
        </p:txBody>
      </p:sp>
    </p:spTree>
    <p:extLst>
      <p:ext uri="{BB962C8B-B14F-4D97-AF65-F5344CB8AC3E}">
        <p14:creationId xmlns:p14="http://schemas.microsoft.com/office/powerpoint/2010/main" val="2437213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E412-5BBA-7197-7234-32898B0F1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2A21D-ACD4-3C3A-FE24-705A34F60AAE}"/>
              </a:ext>
            </a:extLst>
          </p:cNvPr>
          <p:cNvSpPr>
            <a:spLocks noGrp="1"/>
          </p:cNvSpPr>
          <p:nvPr>
            <p:ph type="title"/>
          </p:nvPr>
        </p:nvSpPr>
        <p:spPr>
          <a:xfrm>
            <a:off x="912286" y="79307"/>
            <a:ext cx="10358967" cy="1143000"/>
          </a:xfrm>
        </p:spPr>
        <p:txBody>
          <a:bodyPr/>
          <a:lstStyle/>
          <a:p>
            <a:r>
              <a:rPr lang="en-US" dirty="0"/>
              <a:t>Phase I/II CC-220-MM-001 Study Design</a:t>
            </a:r>
          </a:p>
        </p:txBody>
      </p:sp>
      <p:pic>
        <p:nvPicPr>
          <p:cNvPr id="6" name="Picture 5">
            <a:extLst>
              <a:ext uri="{FF2B5EF4-FFF2-40B4-BE49-F238E27FC236}">
                <a16:creationId xmlns:a16="http://schemas.microsoft.com/office/drawing/2014/main" id="{6C9770F6-813F-556B-8349-71CD8B0E90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5569" y="1057054"/>
            <a:ext cx="7772400" cy="5148323"/>
          </a:xfrm>
          <a:prstGeom prst="rect">
            <a:avLst/>
          </a:prstGeom>
        </p:spPr>
      </p:pic>
      <p:sp>
        <p:nvSpPr>
          <p:cNvPr id="3" name="TextBox 2">
            <a:extLst>
              <a:ext uri="{FF2B5EF4-FFF2-40B4-BE49-F238E27FC236}">
                <a16:creationId xmlns:a16="http://schemas.microsoft.com/office/drawing/2014/main" id="{4A733D24-A29E-9123-6038-803BE8BD6973}"/>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White D et al. ASCO 2025;Abstract 7532.</a:t>
            </a:r>
          </a:p>
        </p:txBody>
      </p:sp>
      <p:sp>
        <p:nvSpPr>
          <p:cNvPr id="4" name="TextBox 3">
            <a:extLst>
              <a:ext uri="{FF2B5EF4-FFF2-40B4-BE49-F238E27FC236}">
                <a16:creationId xmlns:a16="http://schemas.microsoft.com/office/drawing/2014/main" id="{49C633F7-891C-F875-F21D-30233C5F57F2}"/>
              </a:ext>
            </a:extLst>
          </p:cNvPr>
          <p:cNvSpPr txBox="1"/>
          <p:nvPr/>
        </p:nvSpPr>
        <p:spPr>
          <a:xfrm>
            <a:off x="2218006" y="6210309"/>
            <a:ext cx="5861154"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rgbClr val="000000"/>
                </a:solidFill>
                <a:latin typeface="Calibri"/>
                <a:cs typeface="+mn-cs"/>
              </a:rPr>
              <a:t>NDMM = newly diagnosed MM; TNE = transplant ineligible</a:t>
            </a:r>
            <a:endParaRPr kumimoji="0" lang="en-US" sz="1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739136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9AE05-08C5-4EEC-A8A5-F6FF575EC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7C9E0-8050-F7EE-67F3-FB8D20188382}"/>
              </a:ext>
            </a:extLst>
          </p:cNvPr>
          <p:cNvSpPr>
            <a:spLocks noGrp="1"/>
          </p:cNvSpPr>
          <p:nvPr>
            <p:ph type="title"/>
          </p:nvPr>
        </p:nvSpPr>
        <p:spPr>
          <a:xfrm>
            <a:off x="912286" y="62121"/>
            <a:ext cx="10358967" cy="1143000"/>
          </a:xfrm>
        </p:spPr>
        <p:txBody>
          <a:bodyPr/>
          <a:lstStyle/>
          <a:p>
            <a:r>
              <a:rPr lang="en-US" dirty="0"/>
              <a:t>Phase I/II CC-220-MM-001: Responses over Time</a:t>
            </a:r>
          </a:p>
        </p:txBody>
      </p:sp>
      <p:sp>
        <p:nvSpPr>
          <p:cNvPr id="3" name="TextBox 2">
            <a:extLst>
              <a:ext uri="{FF2B5EF4-FFF2-40B4-BE49-F238E27FC236}">
                <a16:creationId xmlns:a16="http://schemas.microsoft.com/office/drawing/2014/main" id="{D4EF8768-6C6C-BF01-983C-45AA372F98CC}"/>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White D et al. ASCO 2025;Abstract 7532.</a:t>
            </a:r>
          </a:p>
        </p:txBody>
      </p:sp>
      <p:pic>
        <p:nvPicPr>
          <p:cNvPr id="5" name="Picture 4">
            <a:extLst>
              <a:ext uri="{FF2B5EF4-FFF2-40B4-BE49-F238E27FC236}">
                <a16:creationId xmlns:a16="http://schemas.microsoft.com/office/drawing/2014/main" id="{38637615-33C6-93C6-6268-4B42295126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274164" y="1050885"/>
            <a:ext cx="9173980" cy="5069371"/>
          </a:xfrm>
          <a:prstGeom prst="rect">
            <a:avLst/>
          </a:prstGeom>
        </p:spPr>
      </p:pic>
      <p:sp>
        <p:nvSpPr>
          <p:cNvPr id="4" name="TextBox 3">
            <a:extLst>
              <a:ext uri="{FF2B5EF4-FFF2-40B4-BE49-F238E27FC236}">
                <a16:creationId xmlns:a16="http://schemas.microsoft.com/office/drawing/2014/main" id="{1ABE0C0B-4A25-28AA-D896-9E4A32AC21A4}"/>
              </a:ext>
            </a:extLst>
          </p:cNvPr>
          <p:cNvSpPr txBox="1"/>
          <p:nvPr/>
        </p:nvSpPr>
        <p:spPr>
          <a:xfrm>
            <a:off x="1270781" y="6125904"/>
            <a:ext cx="5861154"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rgbClr val="000000"/>
                </a:solidFill>
                <a:latin typeface="Calibri"/>
                <a:cs typeface="+mn-cs"/>
              </a:rPr>
              <a:t>ORR = overall response rate</a:t>
            </a:r>
            <a:endParaRPr kumimoji="0" lang="en-US" sz="1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4558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8B0B3-BB99-A263-7865-62A46D80C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396A0-EA84-9EEF-6CE8-F09FD1C155AE}"/>
              </a:ext>
            </a:extLst>
          </p:cNvPr>
          <p:cNvSpPr>
            <a:spLocks noGrp="1"/>
          </p:cNvSpPr>
          <p:nvPr>
            <p:ph type="title"/>
          </p:nvPr>
        </p:nvSpPr>
        <p:spPr>
          <a:xfrm>
            <a:off x="912286" y="44492"/>
            <a:ext cx="10358967" cy="1143000"/>
          </a:xfrm>
        </p:spPr>
        <p:txBody>
          <a:bodyPr/>
          <a:lstStyle/>
          <a:p>
            <a:r>
              <a:rPr lang="en-US" dirty="0"/>
              <a:t>Phase I/II CC-220-MM-001: Authors’ Conclusions</a:t>
            </a:r>
          </a:p>
        </p:txBody>
      </p:sp>
      <p:sp>
        <p:nvSpPr>
          <p:cNvPr id="3" name="TextBox 2">
            <a:extLst>
              <a:ext uri="{FF2B5EF4-FFF2-40B4-BE49-F238E27FC236}">
                <a16:creationId xmlns:a16="http://schemas.microsoft.com/office/drawing/2014/main" id="{D8B81DA4-59B1-0B49-DC79-920FEA4B7D45}"/>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White D et al. ASCO 2025;Abstract 7532.</a:t>
            </a:r>
          </a:p>
        </p:txBody>
      </p:sp>
      <p:pic>
        <p:nvPicPr>
          <p:cNvPr id="4" name="Picture 3">
            <a:extLst>
              <a:ext uri="{FF2B5EF4-FFF2-40B4-BE49-F238E27FC236}">
                <a16:creationId xmlns:a16="http://schemas.microsoft.com/office/drawing/2014/main" id="{D8D0F293-7FC7-BB5B-C2E4-11B47FA05CD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41160" y="1187492"/>
            <a:ext cx="8109679" cy="5070720"/>
          </a:xfrm>
          <a:prstGeom prst="rect">
            <a:avLst/>
          </a:prstGeom>
        </p:spPr>
      </p:pic>
    </p:spTree>
    <p:extLst>
      <p:ext uri="{BB962C8B-B14F-4D97-AF65-F5344CB8AC3E}">
        <p14:creationId xmlns:p14="http://schemas.microsoft.com/office/powerpoint/2010/main" val="716351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FCD57-79D5-BF69-1554-8603044B66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F37343-32FA-D24B-4175-DE1478C74E84}"/>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Mezigdomide Key Datasets</a:t>
            </a:r>
          </a:p>
        </p:txBody>
      </p:sp>
      <p:sp>
        <p:nvSpPr>
          <p:cNvPr id="7" name="TextBox 6">
            <a:extLst>
              <a:ext uri="{FF2B5EF4-FFF2-40B4-BE49-F238E27FC236}">
                <a16:creationId xmlns:a16="http://schemas.microsoft.com/office/drawing/2014/main" id="{3C1EF1CC-B2F6-B841-1D25-A89E4D4BC3EE}"/>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Richardson PG et al. </a:t>
            </a:r>
            <a:r>
              <a:rPr lang="en-US" sz="2000" dirty="0" err="1">
                <a:solidFill>
                  <a:schemeClr val="tx1"/>
                </a:solidFill>
                <a:latin typeface="Calibri" panose="020F0502020204030204" pitchFamily="34" charset="0"/>
                <a:cs typeface="Calibri" panose="020F0502020204030204" pitchFamily="34" charset="0"/>
              </a:rPr>
              <a:t>Mezigdomide</a:t>
            </a:r>
            <a:r>
              <a:rPr lang="en-US" sz="2000" dirty="0">
                <a:solidFill>
                  <a:schemeClr val="tx1"/>
                </a:solidFill>
                <a:latin typeface="Calibri" panose="020F0502020204030204" pitchFamily="34" charset="0"/>
                <a:cs typeface="Calibri" panose="020F0502020204030204" pitchFamily="34" charset="0"/>
              </a:rPr>
              <a:t> plus dexamethasone </a:t>
            </a:r>
            <a:r>
              <a:rPr lang="en-US" sz="2000" b="0" dirty="0">
                <a:solidFill>
                  <a:schemeClr val="tx1"/>
                </a:solidFill>
                <a:latin typeface="Calibri" panose="020F0502020204030204" pitchFamily="34" charset="0"/>
                <a:cs typeface="Calibri" panose="020F0502020204030204" pitchFamily="34" charset="0"/>
              </a:rPr>
              <a:t>in </a:t>
            </a:r>
            <a:r>
              <a:rPr lang="en-US" sz="2000" dirty="0">
                <a:solidFill>
                  <a:schemeClr val="tx1"/>
                </a:solidFill>
                <a:latin typeface="Calibri" panose="020F0502020204030204" pitchFamily="34" charset="0"/>
                <a:cs typeface="Calibri" panose="020F0502020204030204" pitchFamily="34" charset="0"/>
              </a:rPr>
              <a:t>relapsed and refractory multiple myeloma</a:t>
            </a:r>
            <a:r>
              <a:rPr lang="en-US" sz="2000" b="0" dirty="0">
                <a:solidFill>
                  <a:schemeClr val="tx1"/>
                </a:solidFill>
                <a:latin typeface="Calibri" panose="020F0502020204030204" pitchFamily="34" charset="0"/>
                <a:cs typeface="Calibri" panose="020F0502020204030204" pitchFamily="34" charset="0"/>
              </a:rPr>
              <a:t>. </a:t>
            </a:r>
            <a:r>
              <a:rPr lang="en-US" sz="2000" b="0" i="1" dirty="0">
                <a:solidFill>
                  <a:schemeClr val="tx1"/>
                </a:solidFill>
                <a:latin typeface="Calibri" panose="020F0502020204030204" pitchFamily="34" charset="0"/>
                <a:cs typeface="Calibri" panose="020F0502020204030204" pitchFamily="34" charset="0"/>
              </a:rPr>
              <a:t>N Engl J Med</a:t>
            </a:r>
            <a:r>
              <a:rPr lang="en-US" sz="2000" b="0" dirty="0">
                <a:solidFill>
                  <a:schemeClr val="tx1"/>
                </a:solidFill>
                <a:latin typeface="Calibri" panose="020F0502020204030204" pitchFamily="34" charset="0"/>
                <a:cs typeface="Calibri" panose="020F0502020204030204" pitchFamily="34" charset="0"/>
              </a:rPr>
              <a:t> 2023 September 14;389(11):1009-22.</a:t>
            </a:r>
            <a:r>
              <a:rPr lang="en-US" sz="2000" b="0" dirty="0">
                <a:latin typeface="Calibri" panose="020F0502020204030204" pitchFamily="34" charset="0"/>
                <a:cs typeface="Calibri" panose="020F0502020204030204" pitchFamily="34" charset="0"/>
              </a:rPr>
              <a:t> </a:t>
            </a:r>
          </a:p>
          <a:p>
            <a:pPr marL="285750" indent="-285750">
              <a:spcBef>
                <a:spcPts val="0"/>
              </a:spcBef>
              <a:spcAft>
                <a:spcPts val="800"/>
              </a:spcAft>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Richardson PG et al. </a:t>
            </a:r>
            <a:r>
              <a:rPr lang="en-US" sz="2000" dirty="0" err="1">
                <a:solidFill>
                  <a:schemeClr val="tx1"/>
                </a:solidFill>
                <a:latin typeface="Calibri" panose="020F0502020204030204" pitchFamily="34" charset="0"/>
                <a:cs typeface="Calibri" panose="020F0502020204030204" pitchFamily="34" charset="0"/>
              </a:rPr>
              <a:t>Mezigdomide</a:t>
            </a:r>
            <a:r>
              <a:rPr lang="en-US" sz="2000" dirty="0">
                <a:solidFill>
                  <a:schemeClr val="tx1"/>
                </a:solidFill>
                <a:latin typeface="Calibri" panose="020F0502020204030204" pitchFamily="34" charset="0"/>
                <a:cs typeface="Calibri" panose="020F0502020204030204" pitchFamily="34" charset="0"/>
              </a:rPr>
              <a:t> (MEZI) plus dexamethasone (DEX) and daratumumab (DARA) or </a:t>
            </a:r>
            <a:r>
              <a:rPr lang="en-US" sz="2000" dirty="0" err="1">
                <a:solidFill>
                  <a:schemeClr val="tx1"/>
                </a:solidFill>
                <a:latin typeface="Calibri" panose="020F0502020204030204" pitchFamily="34" charset="0"/>
                <a:cs typeface="Calibri" panose="020F0502020204030204" pitchFamily="34" charset="0"/>
              </a:rPr>
              <a:t>elotuzumab</a:t>
            </a:r>
            <a:r>
              <a:rPr lang="en-US" sz="2000" dirty="0">
                <a:solidFill>
                  <a:schemeClr val="tx1"/>
                </a:solidFill>
                <a:latin typeface="Calibri" panose="020F0502020204030204" pitchFamily="34" charset="0"/>
                <a:cs typeface="Calibri" panose="020F0502020204030204" pitchFamily="34" charset="0"/>
              </a:rPr>
              <a:t> </a:t>
            </a:r>
            <a:r>
              <a:rPr lang="en-US" sz="2000" b="0" dirty="0">
                <a:solidFill>
                  <a:schemeClr val="tx1"/>
                </a:solidFill>
                <a:latin typeface="Calibri" panose="020F0502020204030204" pitchFamily="34" charset="0"/>
                <a:cs typeface="Calibri" panose="020F0502020204030204" pitchFamily="34" charset="0"/>
              </a:rPr>
              <a:t>(ELO) in patients (pts) with </a:t>
            </a:r>
            <a:r>
              <a:rPr lang="en-US" sz="2000" dirty="0">
                <a:solidFill>
                  <a:schemeClr val="tx1"/>
                </a:solidFill>
                <a:latin typeface="Calibri" panose="020F0502020204030204" pitchFamily="34" charset="0"/>
                <a:cs typeface="Calibri" panose="020F0502020204030204" pitchFamily="34" charset="0"/>
              </a:rPr>
              <a:t>relapsed/refractory multiple myeloma (RRMM): Results from the CC-92480-MM-002 trial</a:t>
            </a:r>
            <a:r>
              <a:rPr lang="en-US" sz="2000" b="0" dirty="0">
                <a:solidFill>
                  <a:schemeClr val="tx1"/>
                </a:solidFill>
                <a:latin typeface="Calibri" panose="020F0502020204030204" pitchFamily="34" charset="0"/>
                <a:cs typeface="Calibri" panose="020F0502020204030204" pitchFamily="34" charset="0"/>
              </a:rPr>
              <a:t>. ASH 2023;Abstract 1013.</a:t>
            </a:r>
          </a:p>
          <a:p>
            <a:pPr marL="285750" indent="-285750">
              <a:spcBef>
                <a:spcPts val="0"/>
              </a:spcBef>
              <a:spcAft>
                <a:spcPts val="800"/>
              </a:spcAft>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Byun JM et al. </a:t>
            </a:r>
            <a:r>
              <a:rPr lang="en-US" sz="2000" dirty="0">
                <a:solidFill>
                  <a:schemeClr val="tx1"/>
                </a:solidFill>
                <a:latin typeface="Calibri" panose="020F0502020204030204" pitchFamily="34" charset="0"/>
                <a:cs typeface="Calibri" panose="020F0502020204030204" pitchFamily="34" charset="0"/>
              </a:rPr>
              <a:t>Phase I/II study of </a:t>
            </a:r>
            <a:r>
              <a:rPr lang="en-US" sz="2000" dirty="0" err="1">
                <a:solidFill>
                  <a:schemeClr val="tx1"/>
                </a:solidFill>
                <a:latin typeface="Calibri" panose="020F0502020204030204" pitchFamily="34" charset="0"/>
                <a:cs typeface="Calibri" panose="020F0502020204030204" pitchFamily="34" charset="0"/>
              </a:rPr>
              <a:t>mezigdomide</a:t>
            </a:r>
            <a:r>
              <a:rPr lang="en-US" sz="2000" dirty="0">
                <a:solidFill>
                  <a:schemeClr val="tx1"/>
                </a:solidFill>
                <a:latin typeface="Calibri" panose="020F0502020204030204" pitchFamily="34" charset="0"/>
                <a:cs typeface="Calibri" panose="020F0502020204030204" pitchFamily="34" charset="0"/>
              </a:rPr>
              <a:t> and </a:t>
            </a:r>
            <a:r>
              <a:rPr lang="en-US" sz="2000" dirty="0" err="1">
                <a:solidFill>
                  <a:schemeClr val="tx1"/>
                </a:solidFill>
                <a:latin typeface="Calibri" panose="020F0502020204030204" pitchFamily="34" charset="0"/>
                <a:cs typeface="Calibri" panose="020F0502020204030204" pitchFamily="34" charset="0"/>
              </a:rPr>
              <a:t>elranatamab</a:t>
            </a:r>
            <a:r>
              <a:rPr lang="en-US" sz="2000" dirty="0">
                <a:solidFill>
                  <a:schemeClr val="tx1"/>
                </a:solidFill>
                <a:latin typeface="Calibri" panose="020F0502020204030204" pitchFamily="34" charset="0"/>
                <a:cs typeface="Calibri" panose="020F0502020204030204" pitchFamily="34" charset="0"/>
              </a:rPr>
              <a:t> </a:t>
            </a:r>
            <a:r>
              <a:rPr lang="en-US" sz="2000" b="0" dirty="0">
                <a:solidFill>
                  <a:schemeClr val="tx1"/>
                </a:solidFill>
                <a:latin typeface="Calibri" panose="020F0502020204030204" pitchFamily="34" charset="0"/>
                <a:cs typeface="Calibri" panose="020F0502020204030204" pitchFamily="34" charset="0"/>
              </a:rPr>
              <a:t>for </a:t>
            </a:r>
            <a:r>
              <a:rPr lang="en-US" sz="2000" dirty="0">
                <a:solidFill>
                  <a:schemeClr val="tx1"/>
                </a:solidFill>
                <a:latin typeface="Calibri" panose="020F0502020204030204" pitchFamily="34" charset="0"/>
                <a:cs typeface="Calibri" panose="020F0502020204030204" pitchFamily="34" charset="0"/>
              </a:rPr>
              <a:t>relapsed/refractory multiple myeloma </a:t>
            </a:r>
            <a:r>
              <a:rPr lang="en-US" sz="2000" b="0" dirty="0">
                <a:solidFill>
                  <a:schemeClr val="tx1"/>
                </a:solidFill>
                <a:latin typeface="Calibri" panose="020F0502020204030204" pitchFamily="34" charset="0"/>
                <a:cs typeface="Calibri" panose="020F0502020204030204" pitchFamily="34" charset="0"/>
              </a:rPr>
              <a:t>patients </a:t>
            </a:r>
            <a:r>
              <a:rPr lang="en-US" sz="2000" dirty="0">
                <a:solidFill>
                  <a:schemeClr val="tx1"/>
                </a:solidFill>
                <a:latin typeface="Calibri" panose="020F0502020204030204" pitchFamily="34" charset="0"/>
                <a:cs typeface="Calibri" panose="020F0502020204030204" pitchFamily="34" charset="0"/>
              </a:rPr>
              <a:t>(MELT-MM): Initial results from part 1</a:t>
            </a:r>
            <a:r>
              <a:rPr lang="en-US" sz="2000" b="0" dirty="0">
                <a:solidFill>
                  <a:schemeClr val="tx1"/>
                </a:solidFill>
                <a:latin typeface="Calibri" panose="020F0502020204030204" pitchFamily="34" charset="0"/>
                <a:cs typeface="Calibri" panose="020F0502020204030204" pitchFamily="34" charset="0"/>
              </a:rPr>
              <a:t>. ASH 2025;Abstract 5835.</a:t>
            </a:r>
          </a:p>
          <a:p>
            <a:pPr marL="285750" indent="-285750">
              <a:spcBef>
                <a:spcPts val="0"/>
              </a:spcBef>
              <a:spcAft>
                <a:spcPts val="800"/>
              </a:spcAft>
              <a:buFont typeface="Arial" panose="020B0604020202020204" pitchFamily="34" charset="0"/>
              <a:buChar char="•"/>
              <a:defRPr/>
            </a:pPr>
            <a:r>
              <a:rPr lang="en-US" sz="2000" b="0" dirty="0">
                <a:solidFill>
                  <a:srgbClr val="000000"/>
                </a:solidFill>
                <a:latin typeface="Calibri" panose="020F0502020204030204" pitchFamily="34" charset="0"/>
                <a:cs typeface="Calibri" panose="020F0502020204030204" pitchFamily="34" charset="0"/>
              </a:rPr>
              <a:t>Mo C et al. </a:t>
            </a:r>
            <a:r>
              <a:rPr lang="en-US" sz="2000" dirty="0">
                <a:solidFill>
                  <a:srgbClr val="000000"/>
                </a:solidFill>
                <a:latin typeface="Calibri" panose="020F0502020204030204" pitchFamily="34" charset="0"/>
                <a:cs typeface="Calibri" panose="020F0502020204030204" pitchFamily="34" charset="0"/>
              </a:rPr>
              <a:t>Selinexor, </a:t>
            </a:r>
            <a:r>
              <a:rPr lang="en-US" sz="2000" dirty="0" err="1">
                <a:solidFill>
                  <a:srgbClr val="000000"/>
                </a:solidFill>
                <a:latin typeface="Calibri" panose="020F0502020204030204" pitchFamily="34" charset="0"/>
                <a:cs typeface="Calibri" panose="020F0502020204030204" pitchFamily="34" charset="0"/>
              </a:rPr>
              <a:t>mezigdomide</a:t>
            </a:r>
            <a:r>
              <a:rPr lang="en-US" sz="2000" dirty="0">
                <a:solidFill>
                  <a:srgbClr val="000000"/>
                </a:solidFill>
                <a:latin typeface="Calibri" panose="020F0502020204030204" pitchFamily="34" charset="0"/>
                <a:cs typeface="Calibri" panose="020F0502020204030204" pitchFamily="34" charset="0"/>
              </a:rPr>
              <a:t>, and dexamethasone </a:t>
            </a:r>
            <a:r>
              <a:rPr lang="en-US" sz="2000" b="0" dirty="0">
                <a:solidFill>
                  <a:srgbClr val="000000"/>
                </a:solidFill>
                <a:latin typeface="Calibri" panose="020F0502020204030204" pitchFamily="34" charset="0"/>
                <a:cs typeface="Calibri" panose="020F0502020204030204" pitchFamily="34" charset="0"/>
              </a:rPr>
              <a:t>in patients with </a:t>
            </a:r>
            <a:r>
              <a:rPr lang="en-US" sz="2000" dirty="0">
                <a:solidFill>
                  <a:srgbClr val="000000"/>
                </a:solidFill>
                <a:latin typeface="Calibri" panose="020F0502020204030204" pitchFamily="34" charset="0"/>
                <a:cs typeface="Calibri" panose="020F0502020204030204" pitchFamily="34" charset="0"/>
              </a:rPr>
              <a:t>relapsed/refractory multiple myeloma</a:t>
            </a:r>
            <a:r>
              <a:rPr lang="en-US" sz="2000" b="0" dirty="0">
                <a:solidFill>
                  <a:srgbClr val="000000"/>
                </a:solidFill>
                <a:latin typeface="Calibri" panose="020F0502020204030204" pitchFamily="34" charset="0"/>
                <a:cs typeface="Calibri" panose="020F0502020204030204" pitchFamily="34" charset="0"/>
              </a:rPr>
              <a:t> who </a:t>
            </a:r>
            <a:r>
              <a:rPr lang="en-US" sz="2000" dirty="0">
                <a:solidFill>
                  <a:srgbClr val="000000"/>
                </a:solidFill>
                <a:latin typeface="Calibri" panose="020F0502020204030204" pitchFamily="34" charset="0"/>
                <a:cs typeface="Calibri" panose="020F0502020204030204" pitchFamily="34" charset="0"/>
              </a:rPr>
              <a:t>relapsed or are ineligible for T-cell–redirecting therapy</a:t>
            </a:r>
            <a:r>
              <a:rPr lang="en-US" sz="2000" b="0" dirty="0">
                <a:solidFill>
                  <a:srgbClr val="000000"/>
                </a:solidFill>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STOMP Phase 1 results</a:t>
            </a:r>
            <a:r>
              <a:rPr lang="en-US" sz="2000" b="0" dirty="0">
                <a:solidFill>
                  <a:srgbClr val="000000"/>
                </a:solidFill>
                <a:latin typeface="Calibri" panose="020F0502020204030204" pitchFamily="34" charset="0"/>
                <a:cs typeface="Calibri" panose="020F0502020204030204" pitchFamily="34" charset="0"/>
              </a:rPr>
              <a:t>. ASH 2025;Abstract 4010</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a:t>
            </a:r>
            <a:endParaRPr lang="en-US" sz="2000" b="0" dirty="0">
              <a:solidFill>
                <a:schemeClr val="tx1"/>
              </a:solidFill>
              <a:latin typeface="Calibri" panose="020F050202020403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lang="en-US" sz="2000" b="0" dirty="0">
              <a:solidFill>
                <a:schemeClr val="tx1"/>
              </a:solidFill>
              <a:latin typeface="+mn-lt"/>
            </a:endParaRPr>
          </a:p>
          <a:p>
            <a:pPr marL="285750" indent="-285750">
              <a:spcBef>
                <a:spcPts val="0"/>
              </a:spcBef>
              <a:spcAft>
                <a:spcPts val="800"/>
              </a:spcAft>
              <a:buFont typeface="Arial" panose="020B0604020202020204" pitchFamily="34" charset="0"/>
              <a:buChar char="•"/>
              <a:defRPr/>
            </a:pPr>
            <a:endParaRPr lang="en-US" sz="2000" b="0" dirty="0">
              <a:solidFill>
                <a:schemeClr val="tx1"/>
              </a:solidFill>
              <a:latin typeface="+mn-lt"/>
            </a:endParaRPr>
          </a:p>
          <a:p>
            <a:pPr marL="285750" indent="-285750">
              <a:spcBef>
                <a:spcPts val="0"/>
              </a:spcBef>
              <a:spcAft>
                <a:spcPts val="800"/>
              </a:spcAft>
              <a:buFont typeface="Arial" panose="020B0604020202020204" pitchFamily="34" charset="0"/>
              <a:buChar char="•"/>
              <a:defRPr/>
            </a:pPr>
            <a:endParaRPr lang="en-US" sz="2000" b="0" dirty="0"/>
          </a:p>
          <a:p>
            <a:pPr marL="285750" indent="-285750">
              <a:spcBef>
                <a:spcPts val="0"/>
              </a:spcBef>
              <a:spcAft>
                <a:spcPts val="800"/>
              </a:spcAft>
              <a:buFont typeface="Arial" panose="020B0604020202020204" pitchFamily="34" charset="0"/>
              <a:buChar char="•"/>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62282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96705-34E6-4275-A593-E342A1C3CB7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0A3417C-36AA-3019-C6A4-0C5DFE005DE1}"/>
              </a:ext>
            </a:extLst>
          </p:cNvPr>
          <p:cNvPicPr>
            <a:picLocks noChangeAspect="1"/>
          </p:cNvPicPr>
          <p:nvPr/>
        </p:nvPicPr>
        <p:blipFill>
          <a:blip r:embed="rId2"/>
          <a:stretch>
            <a:fillRect/>
          </a:stretch>
        </p:blipFill>
        <p:spPr>
          <a:xfrm>
            <a:off x="621211" y="646066"/>
            <a:ext cx="10949577" cy="5266509"/>
          </a:xfrm>
          <a:prstGeom prst="rect">
            <a:avLst/>
          </a:prstGeom>
        </p:spPr>
      </p:pic>
      <p:sp>
        <p:nvSpPr>
          <p:cNvPr id="9" name="TextBox 8">
            <a:extLst>
              <a:ext uri="{FF2B5EF4-FFF2-40B4-BE49-F238E27FC236}">
                <a16:creationId xmlns:a16="http://schemas.microsoft.com/office/drawing/2014/main" id="{3BB33A2A-FFF5-AD4A-E4B7-E29F3B4B66B1}"/>
              </a:ext>
            </a:extLst>
          </p:cNvPr>
          <p:cNvSpPr txBox="1"/>
          <p:nvPr/>
        </p:nvSpPr>
        <p:spPr>
          <a:xfrm>
            <a:off x="621211" y="5981101"/>
            <a:ext cx="66190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a:ea typeface="+mn-ea"/>
                <a:cs typeface="+mn-cs"/>
              </a:rPr>
              <a:t>N Engl J Med</a:t>
            </a:r>
            <a:r>
              <a:rPr kumimoji="0" lang="en-US" sz="2400" b="1" i="0" u="none" strike="noStrike" kern="1200" cap="none" spc="0" normalizeH="0" baseline="0" noProof="0" dirty="0">
                <a:ln>
                  <a:noFill/>
                </a:ln>
                <a:solidFill>
                  <a:srgbClr val="000000"/>
                </a:solidFill>
                <a:effectLst/>
                <a:uLnTx/>
                <a:uFillTx/>
                <a:latin typeface="Calibri"/>
                <a:ea typeface="+mn-ea"/>
                <a:cs typeface="+mn-cs"/>
              </a:rPr>
              <a:t> 2023 September 14;389(11):1009-22.</a:t>
            </a:r>
          </a:p>
        </p:txBody>
      </p:sp>
    </p:spTree>
    <p:extLst>
      <p:ext uri="{BB962C8B-B14F-4D97-AF65-F5344CB8AC3E}">
        <p14:creationId xmlns:p14="http://schemas.microsoft.com/office/powerpoint/2010/main" val="53779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C7CCC-DD76-47A6-969F-4CCC3DF72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2CC58-999A-119C-E79C-E105ABAA5667}"/>
              </a:ext>
            </a:extLst>
          </p:cNvPr>
          <p:cNvSpPr>
            <a:spLocks noGrp="1"/>
          </p:cNvSpPr>
          <p:nvPr>
            <p:ph type="title"/>
          </p:nvPr>
        </p:nvSpPr>
        <p:spPr/>
        <p:txBody>
          <a:bodyPr/>
          <a:lstStyle/>
          <a:p>
            <a:r>
              <a:rPr lang="en-US" dirty="0"/>
              <a:t>Phase I/II CC-92480-MM-001 Study Design</a:t>
            </a:r>
          </a:p>
        </p:txBody>
      </p:sp>
      <p:sp>
        <p:nvSpPr>
          <p:cNvPr id="5" name="TextBox 4">
            <a:extLst>
              <a:ext uri="{FF2B5EF4-FFF2-40B4-BE49-F238E27FC236}">
                <a16:creationId xmlns:a16="http://schemas.microsoft.com/office/drawing/2014/main" id="{209132B7-E138-69B1-439B-0E251CDE6F82}"/>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Richardson PG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N Engl J Med</a:t>
            </a:r>
            <a:r>
              <a:rPr kumimoji="0" lang="en-US" sz="1400" b="0" i="0" u="none" strike="noStrike" kern="1200" cap="none" spc="0" normalizeH="0" baseline="0" noProof="0" dirty="0">
                <a:ln>
                  <a:noFill/>
                </a:ln>
                <a:solidFill>
                  <a:srgbClr val="000000"/>
                </a:solidFill>
                <a:effectLst/>
                <a:uLnTx/>
                <a:uFillTx/>
                <a:latin typeface="Calibri"/>
                <a:ea typeface="+mn-ea"/>
                <a:cs typeface="+mn-cs"/>
              </a:rPr>
              <a:t> 2023 September 14;389(11):1009-22. </a:t>
            </a:r>
          </a:p>
        </p:txBody>
      </p:sp>
      <p:pic>
        <p:nvPicPr>
          <p:cNvPr id="1026" name="Picture 2" descr="الصورة">
            <a:extLst>
              <a:ext uri="{FF2B5EF4-FFF2-40B4-BE49-F238E27FC236}">
                <a16:creationId xmlns:a16="http://schemas.microsoft.com/office/drawing/2014/main" id="{997425FE-0FD4-7D73-15C4-DF6BDF220B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37855" y="1370013"/>
            <a:ext cx="10707827" cy="445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6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1DBA1-AEF5-22C6-39F5-E42FDEFEE3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766096-B555-44C2-06ED-4CBF240BB2B9}"/>
              </a:ext>
            </a:extLst>
          </p:cNvPr>
          <p:cNvSpPr>
            <a:spLocks noGrp="1"/>
          </p:cNvSpPr>
          <p:nvPr>
            <p:ph type="title"/>
          </p:nvPr>
        </p:nvSpPr>
        <p:spPr>
          <a:xfrm>
            <a:off x="912286" y="227013"/>
            <a:ext cx="10358967" cy="632303"/>
          </a:xfrm>
        </p:spPr>
        <p:txBody>
          <a:bodyPr/>
          <a:lstStyle/>
          <a:p>
            <a:r>
              <a:rPr lang="en-US" dirty="0"/>
              <a:t>Phase I/II CC-92480-MM-001: Responses, PFS</a:t>
            </a:r>
          </a:p>
        </p:txBody>
      </p:sp>
      <p:pic>
        <p:nvPicPr>
          <p:cNvPr id="3" name="Picture 2">
            <a:extLst>
              <a:ext uri="{FF2B5EF4-FFF2-40B4-BE49-F238E27FC236}">
                <a16:creationId xmlns:a16="http://schemas.microsoft.com/office/drawing/2014/main" id="{448E3C6C-C2DC-395F-627A-2EDB42641C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a:xfrm rot="5400000">
            <a:off x="3360645" y="82036"/>
            <a:ext cx="5462248" cy="7016808"/>
          </a:xfrm>
          <a:prstGeom prst="rect">
            <a:avLst/>
          </a:prstGeom>
        </p:spPr>
      </p:pic>
      <p:sp>
        <p:nvSpPr>
          <p:cNvPr id="4" name="TextBox 3">
            <a:extLst>
              <a:ext uri="{FF2B5EF4-FFF2-40B4-BE49-F238E27FC236}">
                <a16:creationId xmlns:a16="http://schemas.microsoft.com/office/drawing/2014/main" id="{D8F3616C-3BF9-81D3-590F-68BC7A0F82CF}"/>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Richardson PG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N Engl J Med</a:t>
            </a:r>
            <a:r>
              <a:rPr kumimoji="0" lang="en-US" sz="1400" b="0" i="0" u="none" strike="noStrike" kern="1200" cap="none" spc="0" normalizeH="0" baseline="0" noProof="0" dirty="0">
                <a:ln>
                  <a:noFill/>
                </a:ln>
                <a:solidFill>
                  <a:srgbClr val="000000"/>
                </a:solidFill>
                <a:effectLst/>
                <a:uLnTx/>
                <a:uFillTx/>
                <a:latin typeface="Calibri"/>
                <a:ea typeface="+mn-ea"/>
                <a:cs typeface="+mn-cs"/>
              </a:rPr>
              <a:t> 2023 September 14;389(11):1009-22. </a:t>
            </a:r>
          </a:p>
        </p:txBody>
      </p:sp>
    </p:spTree>
    <p:extLst>
      <p:ext uri="{BB962C8B-B14F-4D97-AF65-F5344CB8AC3E}">
        <p14:creationId xmlns:p14="http://schemas.microsoft.com/office/powerpoint/2010/main" val="2015530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7895-E245-8032-6F09-0A0E07374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41F45C-5E84-96E7-DC83-6004B0E3F487}"/>
              </a:ext>
            </a:extLst>
          </p:cNvPr>
          <p:cNvSpPr>
            <a:spLocks noGrp="1"/>
          </p:cNvSpPr>
          <p:nvPr>
            <p:ph type="title"/>
          </p:nvPr>
        </p:nvSpPr>
        <p:spPr/>
        <p:txBody>
          <a:bodyPr/>
          <a:lstStyle/>
          <a:p>
            <a:r>
              <a:rPr lang="en-US" dirty="0"/>
              <a:t>Phase I/II CC-92480-MM-001: Authors’ Conclusions</a:t>
            </a:r>
          </a:p>
        </p:txBody>
      </p:sp>
      <p:sp>
        <p:nvSpPr>
          <p:cNvPr id="3" name="Content Placeholder 2">
            <a:extLst>
              <a:ext uri="{FF2B5EF4-FFF2-40B4-BE49-F238E27FC236}">
                <a16:creationId xmlns:a16="http://schemas.microsoft.com/office/drawing/2014/main" id="{906F52A4-B24E-2885-FBD9-09D72C4FF373}"/>
              </a:ext>
            </a:extLst>
          </p:cNvPr>
          <p:cNvSpPr>
            <a:spLocks noGrp="1"/>
          </p:cNvSpPr>
          <p:nvPr>
            <p:ph idx="1"/>
          </p:nvPr>
        </p:nvSpPr>
        <p:spPr/>
        <p:txBody>
          <a:bodyPr/>
          <a:lstStyle/>
          <a:p>
            <a:pPr marL="98425" indent="0">
              <a:buNone/>
            </a:pPr>
            <a:r>
              <a:rPr lang="en-US" dirty="0"/>
              <a:t>The all-oral combination of </a:t>
            </a:r>
            <a:r>
              <a:rPr lang="en-US" dirty="0" err="1"/>
              <a:t>mezigdomide</a:t>
            </a:r>
            <a:r>
              <a:rPr lang="en-US" dirty="0"/>
              <a:t> and dexamethasone showed promising efficacy in patients with heavily pretreated multiple myeloma, with treatment-related adverse events consisting mainly of myelotoxic effects.</a:t>
            </a:r>
          </a:p>
        </p:txBody>
      </p:sp>
      <p:sp>
        <p:nvSpPr>
          <p:cNvPr id="4" name="TextBox 3">
            <a:extLst>
              <a:ext uri="{FF2B5EF4-FFF2-40B4-BE49-F238E27FC236}">
                <a16:creationId xmlns:a16="http://schemas.microsoft.com/office/drawing/2014/main" id="{BE676A20-B153-2F39-4CF8-F0F674765339}"/>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Richardson PG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N Engl J Med</a:t>
            </a:r>
            <a:r>
              <a:rPr kumimoji="0" lang="en-US" sz="1400" b="0" i="0" u="none" strike="noStrike" kern="1200" cap="none" spc="0" normalizeH="0" baseline="0" noProof="0" dirty="0">
                <a:ln>
                  <a:noFill/>
                </a:ln>
                <a:solidFill>
                  <a:srgbClr val="000000"/>
                </a:solidFill>
                <a:effectLst/>
                <a:uLnTx/>
                <a:uFillTx/>
                <a:latin typeface="Calibri"/>
                <a:ea typeface="+mn-ea"/>
                <a:cs typeface="+mn-cs"/>
              </a:rPr>
              <a:t> 2023 September 14;389(11):1009-22. </a:t>
            </a:r>
          </a:p>
        </p:txBody>
      </p:sp>
    </p:spTree>
    <p:extLst>
      <p:ext uri="{BB962C8B-B14F-4D97-AF65-F5344CB8AC3E}">
        <p14:creationId xmlns:p14="http://schemas.microsoft.com/office/powerpoint/2010/main" val="3381685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80A1-F61F-47CA-BBE8-54D45FEAAC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D572C5-7507-61D7-D8C8-FB17E3D6A24B}"/>
              </a:ext>
            </a:extLst>
          </p:cNvPr>
          <p:cNvPicPr>
            <a:picLocks noChangeAspect="1"/>
          </p:cNvPicPr>
          <p:nvPr/>
        </p:nvPicPr>
        <p:blipFill>
          <a:blip r:embed="rId2"/>
          <a:stretch>
            <a:fillRect/>
          </a:stretch>
        </p:blipFill>
        <p:spPr>
          <a:xfrm>
            <a:off x="2590800" y="514350"/>
            <a:ext cx="7010400" cy="5829300"/>
          </a:xfrm>
          <a:prstGeom prst="rect">
            <a:avLst/>
          </a:prstGeom>
        </p:spPr>
      </p:pic>
      <p:sp>
        <p:nvSpPr>
          <p:cNvPr id="7" name="TextBox 6">
            <a:extLst>
              <a:ext uri="{FF2B5EF4-FFF2-40B4-BE49-F238E27FC236}">
                <a16:creationId xmlns:a16="http://schemas.microsoft.com/office/drawing/2014/main" id="{C8F8CECE-E9D3-4B67-3E66-165DD8C6EB0A}"/>
              </a:ext>
            </a:extLst>
          </p:cNvPr>
          <p:cNvSpPr txBox="1"/>
          <p:nvPr/>
        </p:nvSpPr>
        <p:spPr>
          <a:xfrm>
            <a:off x="2590800" y="6396335"/>
            <a:ext cx="28053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ASH 2023:Abstract 1013.</a:t>
            </a:r>
          </a:p>
        </p:txBody>
      </p:sp>
    </p:spTree>
    <p:extLst>
      <p:ext uri="{BB962C8B-B14F-4D97-AF65-F5344CB8AC3E}">
        <p14:creationId xmlns:p14="http://schemas.microsoft.com/office/powerpoint/2010/main" val="757068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473296"/>
          </a:xfrm>
        </p:spPr>
        <p:txBody>
          <a:bodyPr/>
          <a:lstStyle/>
          <a:p>
            <a:r>
              <a:rPr lang="en-US" sz="3200" dirty="0">
                <a:solidFill>
                  <a:srgbClr val="0432FF"/>
                </a:solidFill>
              </a:rPr>
              <a:t>Dr Richardson — Disclosures</a:t>
            </a:r>
          </a:p>
        </p:txBody>
      </p:sp>
      <p:graphicFrame>
        <p:nvGraphicFramePr>
          <p:cNvPr id="4" name="Content Placeholder 3">
            <a:extLst>
              <a:ext uri="{FF2B5EF4-FFF2-40B4-BE49-F238E27FC236}">
                <a16:creationId xmlns:a16="http://schemas.microsoft.com/office/drawing/2014/main" id="{0E05212B-8D1D-3C25-C6E9-884CD9F5C6FA}"/>
              </a:ext>
            </a:extLst>
          </p:cNvPr>
          <p:cNvGraphicFramePr>
            <a:graphicFrameLocks/>
          </p:cNvGraphicFramePr>
          <p:nvPr/>
        </p:nvGraphicFramePr>
        <p:xfrm>
          <a:off x="1344535" y="2204864"/>
          <a:ext cx="9502928" cy="1986639"/>
        </p:xfrm>
        <a:graphic>
          <a:graphicData uri="http://schemas.openxmlformats.org/drawingml/2006/table">
            <a:tbl>
              <a:tblPr firstRow="1" bandRow="1">
                <a:tableStyleId>{F2DE63D5-997A-4646-A377-4702673A728D}</a:tableStyleId>
              </a:tblPr>
              <a:tblGrid>
                <a:gridCol w="2497981">
                  <a:extLst>
                    <a:ext uri="{9D8B030D-6E8A-4147-A177-3AD203B41FA5}">
                      <a16:colId xmlns:a16="http://schemas.microsoft.com/office/drawing/2014/main" val="20000"/>
                    </a:ext>
                  </a:extLst>
                </a:gridCol>
                <a:gridCol w="7004947">
                  <a:extLst>
                    <a:ext uri="{9D8B030D-6E8A-4147-A177-3AD203B41FA5}">
                      <a16:colId xmlns:a16="http://schemas.microsoft.com/office/drawing/2014/main" val="2117869244"/>
                    </a:ext>
                  </a:extLst>
                </a:gridCol>
              </a:tblGrid>
              <a:tr h="1152128">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i="0" kern="1200" dirty="0">
                          <a:solidFill>
                            <a:schemeClr val="tx1"/>
                          </a:solidFill>
                          <a:effectLst/>
                          <a:latin typeface="+mn-lt"/>
                          <a:ea typeface="+mn-ea"/>
                          <a:cs typeface="+mn-cs"/>
                        </a:rPr>
                        <a:t>Bristol Myers Squibb, Celgene Corporation, GSK, </a:t>
                      </a:r>
                      <a:r>
                        <a:rPr lang="en-US" sz="1800" b="0" i="0" kern="1200" dirty="0" err="1">
                          <a:solidFill>
                            <a:schemeClr val="tx1"/>
                          </a:solidFill>
                          <a:effectLst/>
                          <a:latin typeface="+mn-lt"/>
                          <a:ea typeface="+mn-ea"/>
                          <a:cs typeface="+mn-cs"/>
                        </a:rPr>
                        <a:t>Karyopharm</a:t>
                      </a:r>
                      <a:r>
                        <a:rPr lang="en-US" sz="1800" b="0" i="0" kern="1200" dirty="0">
                          <a:solidFill>
                            <a:schemeClr val="tx1"/>
                          </a:solidFill>
                          <a:effectLst/>
                          <a:latin typeface="+mn-lt"/>
                          <a:ea typeface="+mn-ea"/>
                          <a:cs typeface="+mn-cs"/>
                        </a:rPr>
                        <a:t> Therapeutics, </a:t>
                      </a:r>
                      <a:r>
                        <a:rPr lang="en-US" sz="1800" b="0" i="0" kern="1200" dirty="0" err="1">
                          <a:solidFill>
                            <a:schemeClr val="tx1"/>
                          </a:solidFill>
                          <a:effectLst/>
                          <a:latin typeface="+mn-lt"/>
                          <a:ea typeface="+mn-ea"/>
                          <a:cs typeface="+mn-cs"/>
                        </a:rPr>
                        <a:t>Oncopeptides</a:t>
                      </a:r>
                      <a:r>
                        <a:rPr lang="en-US" sz="1800" b="0" i="0" kern="1200" dirty="0">
                          <a:solidFill>
                            <a:schemeClr val="tx1"/>
                          </a:solidFill>
                          <a:effectLst/>
                          <a:latin typeface="+mn-lt"/>
                          <a:ea typeface="+mn-ea"/>
                          <a:cs typeface="+mn-cs"/>
                        </a:rPr>
                        <a:t>, Regeneron Pharmaceuticals Inc, Sanofi</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451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Oncopeptides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963128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D150-EA5F-80BD-12B9-F70A669295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EE32E-C14A-4400-FAAF-B45D0DCF89DD}"/>
              </a:ext>
            </a:extLst>
          </p:cNvPr>
          <p:cNvSpPr>
            <a:spLocks noGrp="1"/>
          </p:cNvSpPr>
          <p:nvPr>
            <p:ph type="title"/>
          </p:nvPr>
        </p:nvSpPr>
        <p:spPr/>
        <p:txBody>
          <a:bodyPr/>
          <a:lstStyle/>
          <a:p>
            <a:r>
              <a:rPr lang="en-US" dirty="0"/>
              <a:t>Phase I/II CC-92480-MM-002 Study Design</a:t>
            </a:r>
          </a:p>
        </p:txBody>
      </p:sp>
      <p:sp>
        <p:nvSpPr>
          <p:cNvPr id="5" name="TextBox 4">
            <a:extLst>
              <a:ext uri="{FF2B5EF4-FFF2-40B4-BE49-F238E27FC236}">
                <a16:creationId xmlns:a16="http://schemas.microsoft.com/office/drawing/2014/main" id="{6B589B0E-03EE-2A60-5C08-0AEA5177AD78}"/>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Richardson PG et al. ASH 2023;Abstract 1013.</a:t>
            </a:r>
          </a:p>
        </p:txBody>
      </p:sp>
      <p:pic>
        <p:nvPicPr>
          <p:cNvPr id="2050" name="Picture 2">
            <a:extLst>
              <a:ext uri="{FF2B5EF4-FFF2-40B4-BE49-F238E27FC236}">
                <a16:creationId xmlns:a16="http://schemas.microsoft.com/office/drawing/2014/main" id="{45119448-80A0-F2D0-6D82-948F99E3A37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912285" y="1215777"/>
            <a:ext cx="10358967" cy="497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13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8CF72-295C-F4B9-EE9C-4909CAD3D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E5B8B4-255C-7F52-0D3A-DBFBC06CE743}"/>
              </a:ext>
            </a:extLst>
          </p:cNvPr>
          <p:cNvSpPr>
            <a:spLocks noGrp="1"/>
          </p:cNvSpPr>
          <p:nvPr>
            <p:ph type="title"/>
          </p:nvPr>
        </p:nvSpPr>
        <p:spPr>
          <a:xfrm>
            <a:off x="912286" y="227013"/>
            <a:ext cx="10358967" cy="933680"/>
          </a:xfrm>
        </p:spPr>
        <p:txBody>
          <a:bodyPr/>
          <a:lstStyle/>
          <a:p>
            <a:r>
              <a:rPr lang="en-US" dirty="0"/>
              <a:t>Phase I/II CC-92480-MM-002: Efficacy in Cohort B – </a:t>
            </a:r>
            <a:r>
              <a:rPr lang="en-US" dirty="0" err="1"/>
              <a:t>Mezi</a:t>
            </a:r>
            <a:r>
              <a:rPr lang="en-US" u="sng" dirty="0" err="1"/>
              <a:t>Dd</a:t>
            </a:r>
            <a:endParaRPr lang="en-US" dirty="0"/>
          </a:p>
        </p:txBody>
      </p:sp>
      <p:sp>
        <p:nvSpPr>
          <p:cNvPr id="5" name="TextBox 4">
            <a:extLst>
              <a:ext uri="{FF2B5EF4-FFF2-40B4-BE49-F238E27FC236}">
                <a16:creationId xmlns:a16="http://schemas.microsoft.com/office/drawing/2014/main" id="{53705185-8257-0B13-D904-2E4B53258D30}"/>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Richardson PG et al. ASH 2023;Abstract 1013.</a:t>
            </a:r>
          </a:p>
        </p:txBody>
      </p:sp>
      <p:pic>
        <p:nvPicPr>
          <p:cNvPr id="3074" name="Picture 2">
            <a:extLst>
              <a:ext uri="{FF2B5EF4-FFF2-40B4-BE49-F238E27FC236}">
                <a16:creationId xmlns:a16="http://schemas.microsoft.com/office/drawing/2014/main" id="{7735C7D1-094A-3D02-5197-441BA7D941B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08838" y="1160693"/>
            <a:ext cx="10565861" cy="47390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4A8271-C5E2-F5BE-A549-56538C5CDAF5}"/>
              </a:ext>
            </a:extLst>
          </p:cNvPr>
          <p:cNvSpPr txBox="1"/>
          <p:nvPr/>
        </p:nvSpPr>
        <p:spPr>
          <a:xfrm>
            <a:off x="825305" y="5553817"/>
            <a:ext cx="5861154"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rgbClr val="000000"/>
                </a:solidFill>
                <a:latin typeface="Calibri"/>
                <a:ea typeface="+mn-ea"/>
                <a:cs typeface="+mn-cs"/>
              </a:rPr>
              <a:t>ORR = overall response rate</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63862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EFE66-CB1E-6CEC-BB8C-3329C52EA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2FA685-BEE2-2FBB-F896-10338B2B8096}"/>
              </a:ext>
            </a:extLst>
          </p:cNvPr>
          <p:cNvSpPr>
            <a:spLocks noGrp="1"/>
          </p:cNvSpPr>
          <p:nvPr>
            <p:ph type="title"/>
          </p:nvPr>
        </p:nvSpPr>
        <p:spPr>
          <a:xfrm>
            <a:off x="912286" y="227013"/>
            <a:ext cx="10358967" cy="731454"/>
          </a:xfrm>
        </p:spPr>
        <p:txBody>
          <a:bodyPr/>
          <a:lstStyle/>
          <a:p>
            <a:r>
              <a:rPr lang="en-US" dirty="0"/>
              <a:t>Phase I/II CC-92480-MM-002: Efficacy in Cohort H – </a:t>
            </a:r>
            <a:r>
              <a:rPr lang="en-US" dirty="0" err="1"/>
              <a:t>Mezi</a:t>
            </a:r>
            <a:r>
              <a:rPr lang="en-US" u="sng" dirty="0" err="1"/>
              <a:t>Ed</a:t>
            </a:r>
            <a:endParaRPr lang="en-US" dirty="0"/>
          </a:p>
        </p:txBody>
      </p:sp>
      <p:sp>
        <p:nvSpPr>
          <p:cNvPr id="5" name="TextBox 4">
            <a:extLst>
              <a:ext uri="{FF2B5EF4-FFF2-40B4-BE49-F238E27FC236}">
                <a16:creationId xmlns:a16="http://schemas.microsoft.com/office/drawing/2014/main" id="{479F6973-56F2-BC0F-E450-BF050EBF3DF0}"/>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Richardson PG et al. ASH 2023;Abstract 1013.</a:t>
            </a:r>
          </a:p>
        </p:txBody>
      </p:sp>
      <p:pic>
        <p:nvPicPr>
          <p:cNvPr id="7170" name="Picture 2">
            <a:extLst>
              <a:ext uri="{FF2B5EF4-FFF2-40B4-BE49-F238E27FC236}">
                <a16:creationId xmlns:a16="http://schemas.microsoft.com/office/drawing/2014/main" id="{0EF851DC-8D49-C443-0698-841B87A57B5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04337" y="1061541"/>
            <a:ext cx="10783326" cy="49223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5EF44A-5DEB-AFA6-0A04-7CCD23AD1422}"/>
              </a:ext>
            </a:extLst>
          </p:cNvPr>
          <p:cNvSpPr txBox="1"/>
          <p:nvPr/>
        </p:nvSpPr>
        <p:spPr>
          <a:xfrm>
            <a:off x="722140" y="6013361"/>
            <a:ext cx="7678115"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rgbClr val="000000"/>
                </a:solidFill>
                <a:latin typeface="Calibri"/>
                <a:ea typeface="+mn-ea"/>
                <a:cs typeface="+mn-cs"/>
              </a:rPr>
              <a:t>ORR = overall response rate; DOR = duration of response; </a:t>
            </a:r>
            <a:r>
              <a:rPr lang="en-US" sz="1400" b="0" dirty="0" err="1">
                <a:solidFill>
                  <a:srgbClr val="000000"/>
                </a:solidFill>
                <a:latin typeface="Calibri"/>
                <a:ea typeface="+mn-ea"/>
                <a:cs typeface="+mn-cs"/>
              </a:rPr>
              <a:t>mAbs</a:t>
            </a:r>
            <a:r>
              <a:rPr lang="en-US" sz="1400" b="0" dirty="0">
                <a:solidFill>
                  <a:srgbClr val="000000"/>
                </a:solidFill>
                <a:latin typeface="Calibri"/>
                <a:ea typeface="+mn-ea"/>
                <a:cs typeface="+mn-cs"/>
              </a:rPr>
              <a:t> = monoclonal antibodies</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1376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C365-4E22-D2FD-47B3-7D7A21F99C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F36CA-7619-8D03-EFAA-D5C3F025B4A2}"/>
              </a:ext>
            </a:extLst>
          </p:cNvPr>
          <p:cNvSpPr>
            <a:spLocks noGrp="1"/>
          </p:cNvSpPr>
          <p:nvPr>
            <p:ph type="title"/>
          </p:nvPr>
        </p:nvSpPr>
        <p:spPr/>
        <p:txBody>
          <a:bodyPr/>
          <a:lstStyle/>
          <a:p>
            <a:r>
              <a:rPr lang="en-US" dirty="0"/>
              <a:t>Phase I/II CC-92480-MM-002: Authors’ Conclusions</a:t>
            </a:r>
          </a:p>
        </p:txBody>
      </p:sp>
      <p:sp>
        <p:nvSpPr>
          <p:cNvPr id="5" name="TextBox 4">
            <a:extLst>
              <a:ext uri="{FF2B5EF4-FFF2-40B4-BE49-F238E27FC236}">
                <a16:creationId xmlns:a16="http://schemas.microsoft.com/office/drawing/2014/main" id="{A9138297-5024-7DA4-F710-64C0625D20C5}"/>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Richardson PG et al. ASH 2023;Abstract 1013.</a:t>
            </a:r>
          </a:p>
        </p:txBody>
      </p:sp>
      <p:pic>
        <p:nvPicPr>
          <p:cNvPr id="9218" name="Picture 2">
            <a:extLst>
              <a:ext uri="{FF2B5EF4-FFF2-40B4-BE49-F238E27FC236}">
                <a16:creationId xmlns:a16="http://schemas.microsoft.com/office/drawing/2014/main" id="{02D7B94E-EEB4-4E69-D941-DED853D73BE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16131" y="1370013"/>
            <a:ext cx="10959738" cy="450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3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D79F5-D935-91DD-1696-D685C15F7F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B9CBC6-024B-74A9-ABAF-FD3CA27261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17315" y="775437"/>
            <a:ext cx="8557369" cy="5307126"/>
          </a:xfrm>
          <a:prstGeom prst="rect">
            <a:avLst/>
          </a:prstGeom>
        </p:spPr>
      </p:pic>
      <p:sp>
        <p:nvSpPr>
          <p:cNvPr id="7" name="TextBox 6">
            <a:extLst>
              <a:ext uri="{FF2B5EF4-FFF2-40B4-BE49-F238E27FC236}">
                <a16:creationId xmlns:a16="http://schemas.microsoft.com/office/drawing/2014/main" id="{83C1B378-18D9-4409-825E-19917A9F17B6}"/>
              </a:ext>
            </a:extLst>
          </p:cNvPr>
          <p:cNvSpPr txBox="1"/>
          <p:nvPr/>
        </p:nvSpPr>
        <p:spPr>
          <a:xfrm>
            <a:off x="8040216" y="6082563"/>
            <a:ext cx="2508572" cy="369332"/>
          </a:xfrm>
          <a:prstGeom prst="rect">
            <a:avLst/>
          </a:prstGeom>
          <a:noFill/>
        </p:spPr>
        <p:txBody>
          <a:bodyPr wrap="none" rtlCol="0">
            <a:spAutoFit/>
          </a:bodyPr>
          <a:lstStyle/>
          <a:p>
            <a:pPr lvl="0" defTabSz="914400" fontAlgn="auto">
              <a:spcBef>
                <a:spcPts val="0"/>
              </a:spcBef>
              <a:spcAft>
                <a:spcPts val="0"/>
              </a:spcAft>
              <a:defRPr/>
            </a:pPr>
            <a:r>
              <a:rPr lang="en-US" sz="1800" b="0" dirty="0">
                <a:solidFill>
                  <a:srgbClr val="000000"/>
                </a:solidFill>
                <a:latin typeface="Calibri"/>
                <a:ea typeface="+mn-ea"/>
                <a:cs typeface="+mn-cs"/>
              </a:rPr>
              <a:t>ASH 2025;Abstract 5835.</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74697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84526-E7B9-4A79-5AA7-13FF606A9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88A22-8129-3E36-5233-6331728C16C2}"/>
              </a:ext>
            </a:extLst>
          </p:cNvPr>
          <p:cNvSpPr>
            <a:spLocks noGrp="1"/>
          </p:cNvSpPr>
          <p:nvPr>
            <p:ph type="title"/>
          </p:nvPr>
        </p:nvSpPr>
        <p:spPr>
          <a:xfrm>
            <a:off x="912286" y="39623"/>
            <a:ext cx="10358967" cy="1143000"/>
          </a:xfrm>
        </p:spPr>
        <p:txBody>
          <a:bodyPr/>
          <a:lstStyle/>
          <a:p>
            <a:r>
              <a:rPr lang="en-US" dirty="0"/>
              <a:t>Phase I/II MELT-MM Study Design</a:t>
            </a:r>
          </a:p>
        </p:txBody>
      </p:sp>
      <p:sp>
        <p:nvSpPr>
          <p:cNvPr id="5" name="TextBox 4">
            <a:extLst>
              <a:ext uri="{FF2B5EF4-FFF2-40B4-BE49-F238E27FC236}">
                <a16:creationId xmlns:a16="http://schemas.microsoft.com/office/drawing/2014/main" id="{53C697B9-B5ED-DCD2-D6DD-DEA583572278}"/>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Byun JM et al. ASH 2025;Abstract 5835.</a:t>
            </a:r>
          </a:p>
        </p:txBody>
      </p:sp>
      <p:pic>
        <p:nvPicPr>
          <p:cNvPr id="3" name="Picture 2">
            <a:extLst>
              <a:ext uri="{FF2B5EF4-FFF2-40B4-BE49-F238E27FC236}">
                <a16:creationId xmlns:a16="http://schemas.microsoft.com/office/drawing/2014/main" id="{43BD897C-4CC6-DB0F-46AB-07C03BE55BE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31705" y="962286"/>
            <a:ext cx="7120128" cy="5188033"/>
          </a:xfrm>
          <a:prstGeom prst="rect">
            <a:avLst/>
          </a:prstGeom>
        </p:spPr>
      </p:pic>
    </p:spTree>
    <p:extLst>
      <p:ext uri="{BB962C8B-B14F-4D97-AF65-F5344CB8AC3E}">
        <p14:creationId xmlns:p14="http://schemas.microsoft.com/office/powerpoint/2010/main" val="2177527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3978C-A785-A71A-FF9C-C7557C611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2EEC8-ADD7-70FC-9F61-A3775E715FFC}"/>
              </a:ext>
            </a:extLst>
          </p:cNvPr>
          <p:cNvSpPr>
            <a:spLocks noGrp="1"/>
          </p:cNvSpPr>
          <p:nvPr>
            <p:ph type="title"/>
          </p:nvPr>
        </p:nvSpPr>
        <p:spPr>
          <a:xfrm>
            <a:off x="912286" y="44492"/>
            <a:ext cx="10358967" cy="1143000"/>
          </a:xfrm>
        </p:spPr>
        <p:txBody>
          <a:bodyPr/>
          <a:lstStyle/>
          <a:p>
            <a:r>
              <a:rPr lang="en-US" dirty="0"/>
              <a:t>Phase I/II MELT-MM: Preliminary Efficacy Data</a:t>
            </a:r>
          </a:p>
        </p:txBody>
      </p:sp>
      <p:sp>
        <p:nvSpPr>
          <p:cNvPr id="5" name="TextBox 4">
            <a:extLst>
              <a:ext uri="{FF2B5EF4-FFF2-40B4-BE49-F238E27FC236}">
                <a16:creationId xmlns:a16="http://schemas.microsoft.com/office/drawing/2014/main" id="{D2BB2733-CE51-34B4-D2F3-2D46F45C172E}"/>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Byun JM et al. ASH 2025;Abstract 5835.</a:t>
            </a:r>
          </a:p>
        </p:txBody>
      </p:sp>
      <p:pic>
        <p:nvPicPr>
          <p:cNvPr id="3" name="Picture 2">
            <a:extLst>
              <a:ext uri="{FF2B5EF4-FFF2-40B4-BE49-F238E27FC236}">
                <a16:creationId xmlns:a16="http://schemas.microsoft.com/office/drawing/2014/main" id="{9CCF12CA-1B8F-C933-F15F-C8E87787842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505628" y="990613"/>
            <a:ext cx="9172281" cy="5316814"/>
          </a:xfrm>
          <a:prstGeom prst="rect">
            <a:avLst/>
          </a:prstGeom>
        </p:spPr>
      </p:pic>
      <p:sp>
        <p:nvSpPr>
          <p:cNvPr id="4" name="TextBox 3">
            <a:extLst>
              <a:ext uri="{FF2B5EF4-FFF2-40B4-BE49-F238E27FC236}">
                <a16:creationId xmlns:a16="http://schemas.microsoft.com/office/drawing/2014/main" id="{86EA960A-DB1C-37AD-2A49-DD22A05C4699}"/>
              </a:ext>
            </a:extLst>
          </p:cNvPr>
          <p:cNvSpPr txBox="1"/>
          <p:nvPr/>
        </p:nvSpPr>
        <p:spPr>
          <a:xfrm>
            <a:off x="1477108" y="6304094"/>
            <a:ext cx="5861154"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rgbClr val="000000"/>
                </a:solidFill>
                <a:latin typeface="Calibri"/>
                <a:ea typeface="+mn-ea"/>
                <a:cs typeface="+mn-cs"/>
              </a:rPr>
              <a:t>ORR = overall response rate</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81725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0B078-03BD-9359-750B-B91A6973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B30658-986C-3706-9604-D25A5EC27F55}"/>
              </a:ext>
            </a:extLst>
          </p:cNvPr>
          <p:cNvSpPr>
            <a:spLocks noGrp="1"/>
          </p:cNvSpPr>
          <p:nvPr>
            <p:ph type="title"/>
          </p:nvPr>
        </p:nvSpPr>
        <p:spPr/>
        <p:txBody>
          <a:bodyPr/>
          <a:lstStyle/>
          <a:p>
            <a:r>
              <a:rPr lang="en-US" dirty="0"/>
              <a:t>Phase I/II MELT-MM: Authors’ Conclusions</a:t>
            </a:r>
          </a:p>
        </p:txBody>
      </p:sp>
      <p:sp>
        <p:nvSpPr>
          <p:cNvPr id="3" name="Content Placeholder 2">
            <a:extLst>
              <a:ext uri="{FF2B5EF4-FFF2-40B4-BE49-F238E27FC236}">
                <a16:creationId xmlns:a16="http://schemas.microsoft.com/office/drawing/2014/main" id="{A6276D64-5A70-9957-7F0E-B4A1544337E3}"/>
              </a:ext>
            </a:extLst>
          </p:cNvPr>
          <p:cNvSpPr>
            <a:spLocks noGrp="1"/>
          </p:cNvSpPr>
          <p:nvPr>
            <p:ph idx="1"/>
          </p:nvPr>
        </p:nvSpPr>
        <p:spPr/>
        <p:txBody>
          <a:bodyPr/>
          <a:lstStyle/>
          <a:p>
            <a:pPr marL="98425" indent="0">
              <a:buNone/>
            </a:pPr>
            <a:r>
              <a:rPr lang="en-US" dirty="0"/>
              <a:t>In patients with R/R MM, initial results suggest that the combination of MEZI + ELRA is clinically feasible and shows therapeutic potential.</a:t>
            </a:r>
          </a:p>
        </p:txBody>
      </p:sp>
      <p:sp>
        <p:nvSpPr>
          <p:cNvPr id="5" name="TextBox 4">
            <a:extLst>
              <a:ext uri="{FF2B5EF4-FFF2-40B4-BE49-F238E27FC236}">
                <a16:creationId xmlns:a16="http://schemas.microsoft.com/office/drawing/2014/main" id="{0837D19D-4788-E882-DFCE-462E78EE5BDB}"/>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Byun JM et al. ASH 2025;Abstract 5835.</a:t>
            </a:r>
          </a:p>
        </p:txBody>
      </p:sp>
    </p:spTree>
    <p:extLst>
      <p:ext uri="{BB962C8B-B14F-4D97-AF65-F5344CB8AC3E}">
        <p14:creationId xmlns:p14="http://schemas.microsoft.com/office/powerpoint/2010/main" val="406880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D8014-347A-92F0-1CE9-1DF39834E4A3}"/>
            </a:ext>
          </a:extLst>
        </p:cNvPr>
        <p:cNvGrpSpPr/>
        <p:nvPr/>
      </p:nvGrpSpPr>
      <p:grpSpPr>
        <a:xfrm>
          <a:off x="0" y="0"/>
          <a:ext cx="0" cy="0"/>
          <a:chOff x="0" y="0"/>
          <a:chExt cx="0" cy="0"/>
        </a:xfrm>
      </p:grpSpPr>
      <p:pic>
        <p:nvPicPr>
          <p:cNvPr id="4" name="Picture 3" descr="A screenshot of a medical informational presentation&#10;&#10;AI-generated content may be incorrect.">
            <a:extLst>
              <a:ext uri="{FF2B5EF4-FFF2-40B4-BE49-F238E27FC236}">
                <a16:creationId xmlns:a16="http://schemas.microsoft.com/office/drawing/2014/main" id="{E66C61DA-93E3-CBE3-95D0-38245A6FE9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77380" y="653288"/>
            <a:ext cx="8637240" cy="5551423"/>
          </a:xfrm>
          <a:prstGeom prst="rect">
            <a:avLst/>
          </a:prstGeom>
        </p:spPr>
      </p:pic>
      <p:sp>
        <p:nvSpPr>
          <p:cNvPr id="8" name="TextBox 7">
            <a:extLst>
              <a:ext uri="{FF2B5EF4-FFF2-40B4-BE49-F238E27FC236}">
                <a16:creationId xmlns:a16="http://schemas.microsoft.com/office/drawing/2014/main" id="{E16CED9B-6AA8-F149-37D4-8B16A5512EE2}"/>
              </a:ext>
            </a:extLst>
          </p:cNvPr>
          <p:cNvSpPr txBox="1"/>
          <p:nvPr/>
        </p:nvSpPr>
        <p:spPr>
          <a:xfrm>
            <a:off x="7968208" y="6237312"/>
            <a:ext cx="25085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ASH 2025;Abstract 4010.</a:t>
            </a:r>
          </a:p>
        </p:txBody>
      </p:sp>
    </p:spTree>
    <p:extLst>
      <p:ext uri="{BB962C8B-B14F-4D97-AF65-F5344CB8AC3E}">
        <p14:creationId xmlns:p14="http://schemas.microsoft.com/office/powerpoint/2010/main" val="1767414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90074-BEA3-C25E-C752-53B0892E7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8D816-1458-3712-67BE-D192C618361D}"/>
              </a:ext>
            </a:extLst>
          </p:cNvPr>
          <p:cNvSpPr>
            <a:spLocks noGrp="1"/>
          </p:cNvSpPr>
          <p:nvPr>
            <p:ph type="title"/>
          </p:nvPr>
        </p:nvSpPr>
        <p:spPr>
          <a:xfrm>
            <a:off x="912286" y="227013"/>
            <a:ext cx="10358967" cy="773594"/>
          </a:xfrm>
        </p:spPr>
        <p:txBody>
          <a:bodyPr/>
          <a:lstStyle/>
          <a:p>
            <a:r>
              <a:rPr lang="en-US" dirty="0"/>
              <a:t>Phase I STOMP Study and Cohort Design</a:t>
            </a:r>
          </a:p>
        </p:txBody>
      </p:sp>
      <p:sp>
        <p:nvSpPr>
          <p:cNvPr id="5" name="TextBox 4">
            <a:extLst>
              <a:ext uri="{FF2B5EF4-FFF2-40B4-BE49-F238E27FC236}">
                <a16:creationId xmlns:a16="http://schemas.microsoft.com/office/drawing/2014/main" id="{035C6FC6-4356-3129-5B36-A3556348EA0E}"/>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Mo C et al. ASH 2025;Abstract 4010.</a:t>
            </a:r>
          </a:p>
        </p:txBody>
      </p:sp>
      <p:pic>
        <p:nvPicPr>
          <p:cNvPr id="4" name="Picture 3" descr="A screenshot of a medical informational presentation&#10;&#10;AI-generated content may be incorrect.">
            <a:extLst>
              <a:ext uri="{FF2B5EF4-FFF2-40B4-BE49-F238E27FC236}">
                <a16:creationId xmlns:a16="http://schemas.microsoft.com/office/drawing/2014/main" id="{7DBF984E-D075-E56C-3314-BD8EF885104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038609" y="1000607"/>
            <a:ext cx="5450078" cy="5505124"/>
          </a:xfrm>
          <a:prstGeom prst="rect">
            <a:avLst/>
          </a:prstGeom>
        </p:spPr>
      </p:pic>
      <p:pic>
        <p:nvPicPr>
          <p:cNvPr id="3" name="Picture 2" descr="A screenshot of a medical informational presentation&#10;&#10;AI-generated content may be incorrect.">
            <a:extLst>
              <a:ext uri="{FF2B5EF4-FFF2-40B4-BE49-F238E27FC236}">
                <a16:creationId xmlns:a16="http://schemas.microsoft.com/office/drawing/2014/main" id="{100D9CDE-50B2-553E-8EA0-08CF9A75573E}"/>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615010" y="1963860"/>
            <a:ext cx="4890891" cy="3578617"/>
          </a:xfrm>
          <a:prstGeom prst="rect">
            <a:avLst/>
          </a:prstGeom>
        </p:spPr>
      </p:pic>
      <p:sp>
        <p:nvSpPr>
          <p:cNvPr id="6" name="TextBox 5">
            <a:extLst>
              <a:ext uri="{FF2B5EF4-FFF2-40B4-BE49-F238E27FC236}">
                <a16:creationId xmlns:a16="http://schemas.microsoft.com/office/drawing/2014/main" id="{7C77C757-E383-0203-ED04-ACAA04EA4B13}"/>
              </a:ext>
            </a:extLst>
          </p:cNvPr>
          <p:cNvSpPr txBox="1"/>
          <p:nvPr/>
        </p:nvSpPr>
        <p:spPr>
          <a:xfrm>
            <a:off x="6639951" y="5628845"/>
            <a:ext cx="5216689"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rgbClr val="000000"/>
                </a:solidFill>
                <a:latin typeface="Calibri"/>
                <a:ea typeface="+mn-ea"/>
                <a:cs typeface="+mn-cs"/>
              </a:rPr>
              <a:t>Seli = </a:t>
            </a:r>
            <a:r>
              <a:rPr lang="en-US" sz="1400" b="0" dirty="0" err="1">
                <a:solidFill>
                  <a:srgbClr val="000000"/>
                </a:solidFill>
                <a:latin typeface="Calibri"/>
                <a:ea typeface="+mn-ea"/>
                <a:cs typeface="+mn-cs"/>
              </a:rPr>
              <a:t>selinexor</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06849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1EDB2-0CAD-1E92-BAE9-236B5CF802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33F27C-E938-4A79-FD52-35E23CFE41DF}"/>
              </a:ext>
            </a:extLst>
          </p:cNvPr>
          <p:cNvSpPr>
            <a:spLocks noGrp="1"/>
          </p:cNvSpPr>
          <p:nvPr>
            <p:ph type="title"/>
          </p:nvPr>
        </p:nvSpPr>
        <p:spPr>
          <a:xfrm>
            <a:off x="912286" y="227013"/>
            <a:ext cx="10358967" cy="774724"/>
          </a:xfrm>
        </p:spPr>
        <p:txBody>
          <a:bodyPr/>
          <a:lstStyle/>
          <a:p>
            <a:r>
              <a:rPr lang="en-US" dirty="0"/>
              <a:t>Phase I STOMP: Preliminary Efficacy</a:t>
            </a:r>
          </a:p>
        </p:txBody>
      </p:sp>
      <p:sp>
        <p:nvSpPr>
          <p:cNvPr id="5" name="TextBox 4">
            <a:extLst>
              <a:ext uri="{FF2B5EF4-FFF2-40B4-BE49-F238E27FC236}">
                <a16:creationId xmlns:a16="http://schemas.microsoft.com/office/drawing/2014/main" id="{97D955B0-FC22-D125-BC2B-43AF00BFE32A}"/>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Mo C et al. ASH 2025;Abstract 4010.</a:t>
            </a:r>
          </a:p>
        </p:txBody>
      </p:sp>
      <p:pic>
        <p:nvPicPr>
          <p:cNvPr id="4" name="Picture 3" descr="A screenshot of a medical informational presentation&#10;&#10;AI-generated content may be incorrect.">
            <a:extLst>
              <a:ext uri="{FF2B5EF4-FFF2-40B4-BE49-F238E27FC236}">
                <a16:creationId xmlns:a16="http://schemas.microsoft.com/office/drawing/2014/main" id="{D396F9AC-E179-7AD1-C622-DEC572DC28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132311" y="1001737"/>
            <a:ext cx="9918916" cy="5221990"/>
          </a:xfrm>
          <a:prstGeom prst="rect">
            <a:avLst/>
          </a:prstGeom>
        </p:spPr>
      </p:pic>
    </p:spTree>
    <p:extLst>
      <p:ext uri="{BB962C8B-B14F-4D97-AF65-F5344CB8AC3E}">
        <p14:creationId xmlns:p14="http://schemas.microsoft.com/office/powerpoint/2010/main" val="2359445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D9719-71C9-2EF3-4993-3AB01BE5FF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62CDE9-92B8-7EE5-CC5B-DA68E2FBF40B}"/>
              </a:ext>
            </a:extLst>
          </p:cNvPr>
          <p:cNvSpPr>
            <a:spLocks noGrp="1"/>
          </p:cNvSpPr>
          <p:nvPr>
            <p:ph type="title"/>
          </p:nvPr>
        </p:nvSpPr>
        <p:spPr/>
        <p:txBody>
          <a:bodyPr/>
          <a:lstStyle/>
          <a:p>
            <a:r>
              <a:rPr lang="en-US" dirty="0"/>
              <a:t>Phase I STOMP: Authors’ Conclusions</a:t>
            </a:r>
          </a:p>
        </p:txBody>
      </p:sp>
      <p:sp>
        <p:nvSpPr>
          <p:cNvPr id="3" name="Content Placeholder 2">
            <a:extLst>
              <a:ext uri="{FF2B5EF4-FFF2-40B4-BE49-F238E27FC236}">
                <a16:creationId xmlns:a16="http://schemas.microsoft.com/office/drawing/2014/main" id="{78A16CFE-B433-D139-AB61-6D43EF23F6A6}"/>
              </a:ext>
            </a:extLst>
          </p:cNvPr>
          <p:cNvSpPr>
            <a:spLocks noGrp="1"/>
          </p:cNvSpPr>
          <p:nvPr>
            <p:ph idx="1"/>
          </p:nvPr>
        </p:nvSpPr>
        <p:spPr>
          <a:xfrm>
            <a:off x="912286" y="1272833"/>
            <a:ext cx="10358967" cy="4799013"/>
          </a:xfrm>
        </p:spPr>
        <p:txBody>
          <a:bodyPr/>
          <a:lstStyle/>
          <a:p>
            <a:r>
              <a:rPr lang="en-US" sz="2000" b="0" dirty="0"/>
              <a:t>The recommended Phase II dose of </a:t>
            </a:r>
            <a:r>
              <a:rPr lang="en-US" sz="2000" b="0" dirty="0" err="1"/>
              <a:t>selinexor</a:t>
            </a:r>
            <a:r>
              <a:rPr lang="en-US" sz="2000" b="0" dirty="0"/>
              <a:t>/</a:t>
            </a:r>
            <a:r>
              <a:rPr lang="en-US" sz="2000" b="0" dirty="0" err="1"/>
              <a:t>mezigdomide</a:t>
            </a:r>
            <a:r>
              <a:rPr lang="en-US" sz="2000" b="0" dirty="0"/>
              <a:t>/dexamethasone (</a:t>
            </a:r>
            <a:r>
              <a:rPr lang="en-US" sz="2000" b="0" dirty="0" err="1"/>
              <a:t>SMd</a:t>
            </a:r>
            <a:r>
              <a:rPr lang="en-US" sz="2000" b="0" dirty="0"/>
              <a:t>) for RRMM is selinexor 60 mg on D1, 8, 15; mezigdomide 0.6 mg on D1-21, and dexamethasone 40 mg weekly in a 28-day cycle. Dose-limiting toxicities were Grade 2 proctitis and extended Grade 4 neutropenia</a:t>
            </a:r>
          </a:p>
          <a:p>
            <a:r>
              <a:rPr lang="en-US" sz="2000" b="0" dirty="0"/>
              <a:t>TEAEs were consistent with known selinexor and mezigdomide toxicities, and no new safety signals were detected </a:t>
            </a:r>
          </a:p>
          <a:p>
            <a:r>
              <a:rPr lang="en-US" sz="2000" b="0" dirty="0"/>
              <a:t>Initial data for this all-oral combination of </a:t>
            </a:r>
            <a:r>
              <a:rPr lang="en-US" sz="2000" b="0" dirty="0" err="1"/>
              <a:t>SMd</a:t>
            </a:r>
            <a:r>
              <a:rPr lang="en-US" sz="2000" b="0" dirty="0"/>
              <a:t> at dose level 2 demonstrated preliminary signs of efficacy with an overall response rate of 50% for patients with heavily pretreated RRMM that was refractory to or was otherwise ineligible to receive a T-cell-redirecting therapy. At data cutoff, 5/13 enrolled patients remained on treatment, with 3 exceeding 11 months of treatment</a:t>
            </a:r>
          </a:p>
          <a:p>
            <a:r>
              <a:rPr lang="en-US" sz="2000" b="0" dirty="0"/>
              <a:t>Further exploration of 1-mg mezigdomide dosing in combination with selinexor and dexamethasone is anticipated given the DLT based on the Grade 2 proctitis that was preexisting</a:t>
            </a:r>
          </a:p>
          <a:p>
            <a:pPr marL="98425" indent="0">
              <a:buNone/>
            </a:pPr>
            <a:endParaRPr lang="en-US" sz="2400" b="0" dirty="0"/>
          </a:p>
        </p:txBody>
      </p:sp>
      <p:sp>
        <p:nvSpPr>
          <p:cNvPr id="5" name="TextBox 4">
            <a:extLst>
              <a:ext uri="{FF2B5EF4-FFF2-40B4-BE49-F238E27FC236}">
                <a16:creationId xmlns:a16="http://schemas.microsoft.com/office/drawing/2014/main" id="{A0408A4B-D90C-5BF4-8DF9-E09A9DDE20E7}"/>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Mo C et al. ASH 2025;Abstract 4010.</a:t>
            </a:r>
          </a:p>
        </p:txBody>
      </p:sp>
    </p:spTree>
    <p:extLst>
      <p:ext uri="{BB962C8B-B14F-4D97-AF65-F5344CB8AC3E}">
        <p14:creationId xmlns:p14="http://schemas.microsoft.com/office/powerpoint/2010/main" val="40708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A82DD-7AAB-6A07-C67F-D01CCA24964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478E346-254F-63B7-DC06-4FC84DC06FCE}"/>
              </a:ext>
            </a:extLst>
          </p:cNvPr>
          <p:cNvSpPr/>
          <p:nvPr/>
        </p:nvSpPr>
        <p:spPr bwMode="auto">
          <a:xfrm>
            <a:off x="551384" y="3429000"/>
            <a:ext cx="11247120"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DC4994E-7378-F7D9-2939-086BDD92DE70}"/>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91401FB3-0036-A622-92A9-08CAD529BE8D}"/>
              </a:ext>
            </a:extLst>
          </p:cNvPr>
          <p:cNvSpPr>
            <a:spLocks noGrp="1"/>
          </p:cNvSpPr>
          <p:nvPr>
            <p:ph idx="1"/>
          </p:nvPr>
        </p:nvSpPr>
        <p:spPr>
          <a:xfrm>
            <a:off x="833691" y="1196752"/>
            <a:ext cx="10972800" cy="4283273"/>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Clinical Trials We LOVE to Discuss</a:t>
            </a:r>
            <a:endParaRPr lang="en-US" sz="2400" dirty="0">
              <a:solidFill>
                <a:schemeClr val="accent2"/>
              </a:solidFill>
            </a:endParaRP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Mechanism of Action of </a:t>
            </a:r>
            <a:r>
              <a:rPr lang="en-US" sz="2400" dirty="0" err="1">
                <a:solidFill>
                  <a:schemeClr val="tx1"/>
                </a:solidFill>
              </a:rPr>
              <a:t>Cereblon</a:t>
            </a:r>
            <a:r>
              <a:rPr lang="en-US" sz="2400" dirty="0">
                <a:solidFill>
                  <a:schemeClr val="tx1"/>
                </a:solidFill>
              </a:rPr>
              <a:t> E3 Ligase Modulators (</a:t>
            </a:r>
            <a:r>
              <a:rPr lang="en-US" sz="2400" dirty="0" err="1">
                <a:solidFill>
                  <a:schemeClr val="tx1"/>
                </a:solidFill>
              </a:rPr>
              <a:t>CELMoDs</a:t>
            </a:r>
            <a:r>
              <a:rPr lang="en-US" sz="2400" dirty="0">
                <a:solidFill>
                  <a:schemeClr val="tx1"/>
                </a:solidFill>
              </a:rPr>
              <a:t>) </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Available Efficacy Data with </a:t>
            </a:r>
            <a:r>
              <a:rPr lang="en-US" sz="2400" dirty="0" err="1">
                <a:solidFill>
                  <a:schemeClr val="tx1"/>
                </a:solidFill>
              </a:rPr>
              <a:t>CELMoDs</a:t>
            </a:r>
            <a:r>
              <a:rPr lang="en-US" sz="2400" dirty="0">
                <a:solidFill>
                  <a:schemeClr val="tx1"/>
                </a:solidFill>
              </a:rPr>
              <a:t> in the Management of Relapsed/Refractory Multiple Myeloma (MM)</a:t>
            </a:r>
          </a:p>
          <a:p>
            <a:pPr marL="98425" indent="0">
              <a:lnSpc>
                <a:spcPct val="100000"/>
              </a:lnSpc>
              <a:spcBef>
                <a:spcPts val="2400"/>
              </a:spcBef>
              <a:spcAft>
                <a:spcPts val="0"/>
              </a:spcAft>
              <a:buNone/>
            </a:pPr>
            <a:r>
              <a:rPr lang="en-US" sz="2400" dirty="0">
                <a:solidFill>
                  <a:schemeClr val="bg1"/>
                </a:solidFill>
              </a:rPr>
              <a:t>Module 3: Extramedullary Disease </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Spectrum and Management of </a:t>
            </a:r>
            <a:r>
              <a:rPr lang="en-US" sz="2400" dirty="0" err="1">
                <a:solidFill>
                  <a:schemeClr val="tx1"/>
                </a:solidFill>
              </a:rPr>
              <a:t>CELMoD</a:t>
            </a:r>
            <a:r>
              <a:rPr lang="en-US" sz="2400" dirty="0">
                <a:solidFill>
                  <a:schemeClr val="tx1"/>
                </a:solidFill>
              </a:rPr>
              <a:t>-Associated Adverse Events</a:t>
            </a:r>
          </a:p>
          <a:p>
            <a:pPr marL="98425" indent="0">
              <a:lnSpc>
                <a:spcPct val="100000"/>
              </a:lnSpc>
              <a:spcBef>
                <a:spcPts val="2400"/>
              </a:spcBef>
              <a:spcAft>
                <a:spcPts val="0"/>
              </a:spcAft>
              <a:buNone/>
            </a:pPr>
            <a:r>
              <a:rPr lang="en-US" sz="2400" dirty="0">
                <a:solidFill>
                  <a:schemeClr val="accent2"/>
                </a:solidFill>
              </a:rPr>
              <a:t>Module 5: </a:t>
            </a:r>
            <a:r>
              <a:rPr lang="en-US" sz="2400" dirty="0">
                <a:solidFill>
                  <a:schemeClr val="tx1"/>
                </a:solidFill>
              </a:rPr>
              <a:t>Ongoing Phase II and III Trials Evaluating </a:t>
            </a:r>
            <a:r>
              <a:rPr lang="en-US" sz="2400" dirty="0" err="1">
                <a:solidFill>
                  <a:schemeClr val="tx1"/>
                </a:solidFill>
              </a:rPr>
              <a:t>CELMoDs</a:t>
            </a:r>
            <a:r>
              <a:rPr lang="en-US" sz="2400" dirty="0">
                <a:solidFill>
                  <a:schemeClr val="tx1"/>
                </a:solidFill>
              </a:rPr>
              <a:t> for MM </a:t>
            </a:r>
          </a:p>
          <a:p>
            <a:pPr marL="98425" indent="0">
              <a:lnSpc>
                <a:spcPct val="100000"/>
              </a:lnSpc>
              <a:spcBef>
                <a:spcPts val="2400"/>
              </a:spcBef>
              <a:spcAft>
                <a:spcPts val="0"/>
              </a:spcAft>
              <a:buNone/>
            </a:pPr>
            <a:r>
              <a:rPr lang="en-US" sz="2400" dirty="0">
                <a:solidFill>
                  <a:schemeClr val="accent2"/>
                </a:solidFill>
              </a:rPr>
              <a:t>Module 6: </a:t>
            </a:r>
            <a:r>
              <a:rPr lang="en-US" sz="2400" dirty="0">
                <a:solidFill>
                  <a:schemeClr val="tx1"/>
                </a:solidFill>
              </a:rPr>
              <a:t>Other Trials in Progress</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505810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9D489-FA5E-7083-FA38-8384D8AB5A8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5E86B84-9198-936A-5819-7A8283029380}"/>
              </a:ext>
            </a:extLst>
          </p:cNvPr>
          <p:cNvSpPr/>
          <p:nvPr/>
        </p:nvSpPr>
        <p:spPr bwMode="auto">
          <a:xfrm>
            <a:off x="551384" y="4149080"/>
            <a:ext cx="11247120"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041B034-9257-5CBB-9552-578BC8A75EFF}"/>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EC70362-3E8E-16A3-E576-AB7D231666E0}"/>
              </a:ext>
            </a:extLst>
          </p:cNvPr>
          <p:cNvSpPr>
            <a:spLocks noGrp="1"/>
          </p:cNvSpPr>
          <p:nvPr>
            <p:ph idx="1"/>
          </p:nvPr>
        </p:nvSpPr>
        <p:spPr>
          <a:xfrm>
            <a:off x="833691" y="1196752"/>
            <a:ext cx="10972800" cy="4283273"/>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Clinical Trials We LOVE to Discuss</a:t>
            </a:r>
            <a:endParaRPr lang="en-US" sz="2400" dirty="0">
              <a:solidFill>
                <a:schemeClr val="accent2"/>
              </a:solidFill>
            </a:endParaRP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Mechanism of Action of </a:t>
            </a:r>
            <a:r>
              <a:rPr lang="en-US" sz="2400" dirty="0" err="1">
                <a:solidFill>
                  <a:schemeClr val="tx1"/>
                </a:solidFill>
              </a:rPr>
              <a:t>Cereblon</a:t>
            </a:r>
            <a:r>
              <a:rPr lang="en-US" sz="2400" dirty="0">
                <a:solidFill>
                  <a:schemeClr val="tx1"/>
                </a:solidFill>
              </a:rPr>
              <a:t> E3 Ligase Modulators (</a:t>
            </a:r>
            <a:r>
              <a:rPr lang="en-US" sz="2400" dirty="0" err="1">
                <a:solidFill>
                  <a:schemeClr val="tx1"/>
                </a:solidFill>
              </a:rPr>
              <a:t>CELMoDs</a:t>
            </a:r>
            <a:r>
              <a:rPr lang="en-US" sz="2400" dirty="0">
                <a:solidFill>
                  <a:schemeClr val="tx1"/>
                </a:solidFill>
              </a:rPr>
              <a:t>) </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Available Efficacy Data with </a:t>
            </a:r>
            <a:r>
              <a:rPr lang="en-US" sz="2400" dirty="0" err="1">
                <a:solidFill>
                  <a:schemeClr val="tx1"/>
                </a:solidFill>
              </a:rPr>
              <a:t>CELMoDs</a:t>
            </a:r>
            <a:r>
              <a:rPr lang="en-US" sz="2400" dirty="0">
                <a:solidFill>
                  <a:schemeClr val="tx1"/>
                </a:solidFill>
              </a:rPr>
              <a:t> in the Management of Relapsed/Refractory Multiple Myeloma (MM)</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Extramedullary Disease </a:t>
            </a:r>
          </a:p>
          <a:p>
            <a:pPr marL="98425" indent="0">
              <a:lnSpc>
                <a:spcPct val="100000"/>
              </a:lnSpc>
              <a:spcBef>
                <a:spcPts val="2400"/>
              </a:spcBef>
              <a:spcAft>
                <a:spcPts val="0"/>
              </a:spcAft>
              <a:buNone/>
            </a:pPr>
            <a:r>
              <a:rPr lang="en-US" sz="2400" dirty="0">
                <a:solidFill>
                  <a:schemeClr val="bg1"/>
                </a:solidFill>
              </a:rPr>
              <a:t>Module 4: Spectrum and Management of </a:t>
            </a:r>
            <a:r>
              <a:rPr lang="en-US" sz="2400" dirty="0" err="1">
                <a:solidFill>
                  <a:schemeClr val="bg1"/>
                </a:solidFill>
              </a:rPr>
              <a:t>CELMoD</a:t>
            </a:r>
            <a:r>
              <a:rPr lang="en-US" sz="2400" dirty="0">
                <a:solidFill>
                  <a:schemeClr val="bg1"/>
                </a:solidFill>
              </a:rPr>
              <a:t>-Associated Adverse Events</a:t>
            </a:r>
          </a:p>
          <a:p>
            <a:pPr marL="98425" indent="0">
              <a:lnSpc>
                <a:spcPct val="100000"/>
              </a:lnSpc>
              <a:spcBef>
                <a:spcPts val="2400"/>
              </a:spcBef>
              <a:spcAft>
                <a:spcPts val="0"/>
              </a:spcAft>
              <a:buNone/>
            </a:pPr>
            <a:r>
              <a:rPr lang="en-US" sz="2400" dirty="0">
                <a:solidFill>
                  <a:schemeClr val="accent2"/>
                </a:solidFill>
              </a:rPr>
              <a:t>Module 5: </a:t>
            </a:r>
            <a:r>
              <a:rPr lang="en-US" sz="2400" dirty="0">
                <a:solidFill>
                  <a:schemeClr val="tx1"/>
                </a:solidFill>
              </a:rPr>
              <a:t>Ongoing Phase II and III Trials Evaluating </a:t>
            </a:r>
            <a:r>
              <a:rPr lang="en-US" sz="2400" dirty="0" err="1">
                <a:solidFill>
                  <a:schemeClr val="tx1"/>
                </a:solidFill>
              </a:rPr>
              <a:t>CELMoDs</a:t>
            </a:r>
            <a:r>
              <a:rPr lang="en-US" sz="2400" dirty="0">
                <a:solidFill>
                  <a:schemeClr val="tx1"/>
                </a:solidFill>
              </a:rPr>
              <a:t> for MM </a:t>
            </a:r>
          </a:p>
          <a:p>
            <a:pPr marL="98425" indent="0">
              <a:lnSpc>
                <a:spcPct val="100000"/>
              </a:lnSpc>
              <a:spcBef>
                <a:spcPts val="2400"/>
              </a:spcBef>
              <a:spcAft>
                <a:spcPts val="0"/>
              </a:spcAft>
              <a:buNone/>
            </a:pPr>
            <a:r>
              <a:rPr lang="en-US" sz="2400" dirty="0">
                <a:solidFill>
                  <a:schemeClr val="accent2"/>
                </a:solidFill>
              </a:rPr>
              <a:t>Module 6: </a:t>
            </a:r>
            <a:r>
              <a:rPr lang="en-US" sz="2400" dirty="0">
                <a:solidFill>
                  <a:schemeClr val="tx1"/>
                </a:solidFill>
              </a:rPr>
              <a:t>Other Trials in Progress</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3297096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765AA-BDF0-0AAE-C058-7539AB6E2CE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6DDB3A-910D-E2BD-1122-5FDA2D4C4E43}"/>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7A96B900-2D7C-11E6-AD9B-0D39F871777C}"/>
              </a:ext>
            </a:extLst>
          </p:cNvPr>
          <p:cNvSpPr txBox="1"/>
          <p:nvPr/>
        </p:nvSpPr>
        <p:spPr>
          <a:xfrm>
            <a:off x="551384" y="1065787"/>
            <a:ext cx="10729192" cy="5519460"/>
          </a:xfrm>
          <a:prstGeom prst="rect">
            <a:avLst/>
          </a:prstGeom>
          <a:noFill/>
        </p:spPr>
        <p:txBody>
          <a:bodyPr wrap="square">
            <a:noAutofit/>
          </a:bodyPr>
          <a:lstStyle/>
          <a:p>
            <a:pPr>
              <a:spcBef>
                <a:spcPts val="0"/>
              </a:spcBef>
              <a:spcAft>
                <a:spcPts val="800"/>
              </a:spcAft>
              <a:defRPr/>
            </a:pPr>
            <a:r>
              <a:rPr lang="en-US" sz="2400" dirty="0" err="1">
                <a:latin typeface="Calibri" panose="020F0502020204030204" pitchFamily="34" charset="0"/>
                <a:ea typeface="Yu Gothic" panose="020B0400000000000000" pitchFamily="34" charset="-128"/>
                <a:cs typeface="Calibri" panose="020F0502020204030204" pitchFamily="34" charset="0"/>
              </a:rPr>
              <a:t>Iberdomide</a:t>
            </a:r>
            <a:endParaRPr lang="en-US" sz="2400" b="0" dirty="0">
              <a:solidFill>
                <a:srgbClr val="000000"/>
              </a:solidFill>
              <a:latin typeface="Calibri"/>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Landgren O et al.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phase 2</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trial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iberdomide, carfilzomib, daratumumab and dexamethasone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quadruplet therapy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relapsed/refractory multiple myeloma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The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ReKinDLE</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study</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rPr>
              <a:t>. ASH 2025;Abstract 251.</a:t>
            </a:r>
          </a:p>
          <a:p>
            <a:pPr marL="285750" indent="-285750">
              <a:spcBef>
                <a:spcPts val="0"/>
              </a:spcBef>
              <a:spcAft>
                <a:spcPts val="800"/>
              </a:spcAft>
              <a:buFont typeface="Arial" panose="020B0604020202020204" pitchFamily="34" charset="0"/>
              <a:buChar char="•"/>
              <a:defRPr/>
            </a:pPr>
            <a:r>
              <a:rPr lang="en-US" sz="2000" b="0" dirty="0">
                <a:solidFill>
                  <a:srgbClr val="000000"/>
                </a:solidFill>
                <a:latin typeface="Calibri"/>
              </a:rPr>
              <a:t>Korst CLBM et al. </a:t>
            </a:r>
            <a:r>
              <a:rPr lang="en-US" sz="2000" dirty="0">
                <a:solidFill>
                  <a:srgbClr val="000000"/>
                </a:solidFill>
                <a:latin typeface="Calibri"/>
              </a:rPr>
              <a:t>Iberdomide plus low-dose cyclophosphamide and dexamethasone in patients with relapsed and refractory multiple myeloma (the ICON study): </a:t>
            </a:r>
            <a:r>
              <a:rPr lang="en-US" sz="2000" b="0" dirty="0">
                <a:solidFill>
                  <a:srgbClr val="000000"/>
                </a:solidFill>
                <a:latin typeface="Calibri"/>
              </a:rPr>
              <a:t>A </a:t>
            </a:r>
            <a:r>
              <a:rPr lang="en-US" sz="2000" b="0" dirty="0" err="1">
                <a:solidFill>
                  <a:srgbClr val="000000"/>
                </a:solidFill>
                <a:latin typeface="Calibri"/>
              </a:rPr>
              <a:t>multicentre</a:t>
            </a:r>
            <a:r>
              <a:rPr lang="en-US" sz="2000" b="0" dirty="0">
                <a:solidFill>
                  <a:srgbClr val="000000"/>
                </a:solidFill>
                <a:latin typeface="Calibri"/>
              </a:rPr>
              <a:t>, single-arm, phase 2 trial. </a:t>
            </a:r>
            <a:r>
              <a:rPr lang="en-US" sz="2000" b="0" i="1" dirty="0">
                <a:solidFill>
                  <a:srgbClr val="000000"/>
                </a:solidFill>
                <a:latin typeface="Calibri"/>
              </a:rPr>
              <a:t>Lancet </a:t>
            </a:r>
            <a:r>
              <a:rPr lang="en-US" sz="2000" b="0" i="1" dirty="0" err="1">
                <a:solidFill>
                  <a:srgbClr val="000000"/>
                </a:solidFill>
                <a:latin typeface="Calibri"/>
              </a:rPr>
              <a:t>Haematol</a:t>
            </a:r>
            <a:r>
              <a:rPr lang="en-US" sz="2000" b="0" i="1" dirty="0">
                <a:solidFill>
                  <a:srgbClr val="000000"/>
                </a:solidFill>
                <a:latin typeface="Calibri"/>
              </a:rPr>
              <a:t> </a:t>
            </a:r>
            <a:r>
              <a:rPr lang="en-US" sz="2000" b="0" dirty="0">
                <a:solidFill>
                  <a:srgbClr val="000000"/>
                </a:solidFill>
                <a:latin typeface="Calibri"/>
              </a:rPr>
              <a:t>2026 January;13(1):e30-40.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rPr>
              <a:t>Suvannasankha</a:t>
            </a:r>
            <a:r>
              <a:rPr kumimoji="0" lang="en-US" sz="2000" b="0" i="0" u="none" strike="noStrike" kern="1200" cap="none" spc="0" normalizeH="0" baseline="0" noProof="0" dirty="0">
                <a:ln>
                  <a:noFill/>
                </a:ln>
                <a:solidFill>
                  <a:srgbClr val="000000"/>
                </a:solidFill>
                <a:effectLst/>
                <a:uLnTx/>
                <a:uFillTx/>
                <a:latin typeface="Calibri"/>
                <a:ea typeface="MS PGothic" charset="0"/>
              </a:rPr>
              <a:t> A et al. </a:t>
            </a:r>
            <a:r>
              <a:rPr kumimoji="0" lang="en-US" sz="2000" b="1" i="0" u="none" strike="noStrike" kern="1200" cap="none" spc="0" normalizeH="0" baseline="0" noProof="0" dirty="0">
                <a:ln>
                  <a:noFill/>
                </a:ln>
                <a:solidFill>
                  <a:srgbClr val="000000"/>
                </a:solidFill>
                <a:effectLst/>
                <a:uLnTx/>
                <a:uFillTx/>
                <a:latin typeface="Calibri"/>
                <a:ea typeface="MS PGothic" charset="0"/>
              </a:rPr>
              <a:t>Safety and efficacy </a:t>
            </a:r>
            <a:r>
              <a:rPr kumimoji="0" lang="en-US" sz="2000" b="0" i="0" u="none" strike="noStrike" kern="1200" cap="none" spc="0" normalizeH="0" baseline="0" noProof="0" dirty="0">
                <a:ln>
                  <a:noFill/>
                </a:ln>
                <a:solidFill>
                  <a:srgbClr val="000000"/>
                </a:solidFill>
                <a:effectLst/>
                <a:uLnTx/>
                <a:uFillTx/>
                <a:latin typeface="Calibri"/>
                <a:ea typeface="MS PGothic" charset="0"/>
              </a:rPr>
              <a:t>of </a:t>
            </a:r>
            <a:r>
              <a:rPr kumimoji="0" lang="en-US" sz="2000" b="1" i="0" u="none" strike="noStrike" kern="1200" cap="none" spc="0" normalizeH="0" baseline="0" noProof="0" dirty="0">
                <a:ln>
                  <a:noFill/>
                </a:ln>
                <a:solidFill>
                  <a:srgbClr val="000000"/>
                </a:solidFill>
                <a:effectLst/>
                <a:uLnTx/>
                <a:uFillTx/>
                <a:latin typeface="Calibri"/>
                <a:ea typeface="MS PGothic" charset="0"/>
              </a:rPr>
              <a:t>elranatamab in combination with iberdomide</a:t>
            </a:r>
            <a:r>
              <a:rPr kumimoji="0" lang="en-US" sz="2000" b="0" i="0" u="none" strike="noStrike" kern="1200" cap="none" spc="0" normalizeH="0" baseline="0" noProof="0" dirty="0">
                <a:ln>
                  <a:noFill/>
                </a:ln>
                <a:solidFill>
                  <a:srgbClr val="000000"/>
                </a:solidFill>
                <a:effectLst/>
                <a:uLnTx/>
                <a:uFillTx/>
                <a:latin typeface="Calibri"/>
                <a:ea typeface="MS PGothic" charset="0"/>
              </a:rPr>
              <a:t> in patients with </a:t>
            </a:r>
            <a:r>
              <a:rPr kumimoji="0" lang="en-US" sz="2000" b="1" i="0" u="none" strike="noStrike" kern="1200" cap="none" spc="0" normalizeH="0" baseline="0" noProof="0" dirty="0">
                <a:ln>
                  <a:noFill/>
                </a:ln>
                <a:solidFill>
                  <a:srgbClr val="000000"/>
                </a:solidFill>
                <a:effectLst/>
                <a:uLnTx/>
                <a:uFillTx/>
                <a:latin typeface="Calibri"/>
                <a:ea typeface="MS PGothic" charset="0"/>
              </a:rPr>
              <a:t>relapsed or refractory multiple myeloma: Results from the phase 1b MagnetisMM-30 trial</a:t>
            </a:r>
            <a:r>
              <a:rPr kumimoji="0" lang="en-US" sz="2000" b="0" i="0" u="none" strike="noStrike" kern="1200" cap="none" spc="0" normalizeH="0" baseline="0" noProof="0" dirty="0">
                <a:ln>
                  <a:noFill/>
                </a:ln>
                <a:solidFill>
                  <a:srgbClr val="000000"/>
                </a:solidFill>
                <a:effectLst/>
                <a:uLnTx/>
                <a:uFillTx/>
                <a:latin typeface="Calibri"/>
                <a:ea typeface="MS PGothic" charset="0"/>
              </a:rPr>
              <a:t>. ASH 2025;Abstract 100.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White D et al. </a:t>
            </a:r>
            <a:r>
              <a:rPr kumimoji="0" lang="en-US" sz="2000" b="1" i="0" u="none" strike="noStrike" kern="1200" cap="none" spc="0" normalizeH="0" baseline="0" noProof="0" dirty="0" err="1">
                <a:ln>
                  <a:noFill/>
                </a:ln>
                <a:solidFill>
                  <a:srgbClr val="000000"/>
                </a:solidFill>
                <a:effectLst/>
                <a:uLnTx/>
                <a:uFillTx/>
                <a:latin typeface="Calibri"/>
                <a:ea typeface="MS PGothic" charset="0"/>
              </a:rPr>
              <a:t>Iberdomide</a:t>
            </a:r>
            <a:r>
              <a:rPr kumimoji="0" lang="en-US" sz="2000" b="1" i="0" u="none" strike="noStrike" kern="1200" cap="none" spc="0" normalizeH="0" baseline="0" noProof="0" dirty="0">
                <a:ln>
                  <a:noFill/>
                </a:ln>
                <a:solidFill>
                  <a:srgbClr val="000000"/>
                </a:solidFill>
                <a:effectLst/>
                <a:uLnTx/>
                <a:uFillTx/>
                <a:latin typeface="Calibri"/>
                <a:ea typeface="MS PGothic" charset="0"/>
              </a:rPr>
              <a:t>, bortezomib, and dexamethasone (</a:t>
            </a:r>
            <a:r>
              <a:rPr kumimoji="0" lang="en-US" sz="2000" b="1" i="0" u="none" strike="noStrike" kern="1200" cap="none" spc="0" normalizeH="0" baseline="0" noProof="0" dirty="0" err="1">
                <a:ln>
                  <a:noFill/>
                </a:ln>
                <a:solidFill>
                  <a:srgbClr val="000000"/>
                </a:solidFill>
                <a:effectLst/>
                <a:uLnTx/>
                <a:uFillTx/>
                <a:latin typeface="Calibri"/>
                <a:ea typeface="MS PGothic" charset="0"/>
              </a:rPr>
              <a:t>IberVd</a:t>
            </a:r>
            <a:r>
              <a:rPr kumimoji="0" lang="en-US" sz="2000" b="1" i="0" u="none" strike="noStrike" kern="1200" cap="none" spc="0" normalizeH="0" baseline="0" noProof="0" dirty="0">
                <a:ln>
                  <a:noFill/>
                </a:ln>
                <a:solidFill>
                  <a:srgbClr val="000000"/>
                </a:solidFill>
                <a:effectLst/>
                <a:uLnTx/>
                <a:uFillTx/>
                <a:latin typeface="Calibri"/>
                <a:ea typeface="MS PGothic" charset="0"/>
              </a:rPr>
              <a:t>) in transplant-ineligible (TNE) newly diagnosed multiple myeloma (NDMM): Updated results </a:t>
            </a:r>
            <a:r>
              <a:rPr kumimoji="0" lang="en-US" sz="2000" b="0" i="0" u="none" strike="noStrike" kern="1200" cap="none" spc="0" normalizeH="0" baseline="0" noProof="0" dirty="0">
                <a:ln>
                  <a:noFill/>
                </a:ln>
                <a:solidFill>
                  <a:srgbClr val="000000"/>
                </a:solidFill>
                <a:effectLst/>
                <a:uLnTx/>
                <a:uFillTx/>
                <a:latin typeface="Calibri"/>
                <a:ea typeface="MS PGothic" charset="0"/>
              </a:rPr>
              <a:t>from the </a:t>
            </a:r>
            <a:r>
              <a:rPr kumimoji="0" lang="en-US" sz="2000" b="1" i="0" u="none" strike="noStrike" kern="1200" cap="none" spc="0" normalizeH="0" baseline="0" noProof="0" dirty="0">
                <a:ln>
                  <a:noFill/>
                </a:ln>
                <a:solidFill>
                  <a:srgbClr val="000000"/>
                </a:solidFill>
                <a:effectLst/>
                <a:uLnTx/>
                <a:uFillTx/>
                <a:latin typeface="Calibri"/>
                <a:ea typeface="MS PGothic" charset="0"/>
              </a:rPr>
              <a:t>CC-220-MM-001 trial</a:t>
            </a:r>
            <a:r>
              <a:rPr kumimoji="0" lang="en-US" sz="2000" b="0" i="0" u="none" strike="noStrike" kern="1200" cap="none" spc="0" normalizeH="0" baseline="0" noProof="0" dirty="0">
                <a:ln>
                  <a:noFill/>
                </a:ln>
                <a:solidFill>
                  <a:srgbClr val="000000"/>
                </a:solidFill>
                <a:effectLst/>
                <a:uLnTx/>
                <a:uFillTx/>
                <a:latin typeface="Calibri"/>
                <a:ea typeface="MS PGothic" charset="0"/>
              </a:rPr>
              <a:t>. ASCO 2025;Abstract 7532.</a:t>
            </a:r>
          </a:p>
        </p:txBody>
      </p:sp>
    </p:spTree>
    <p:custDataLst>
      <p:tags r:id="rId1"/>
    </p:custDataLst>
    <p:extLst>
      <p:ext uri="{BB962C8B-B14F-4D97-AF65-F5344CB8AC3E}">
        <p14:creationId xmlns:p14="http://schemas.microsoft.com/office/powerpoint/2010/main" val="2277146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75BD-F6D4-8BB4-7731-4D2109398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B19B9-1D74-1BB4-70B4-77D4863E7F8A}"/>
              </a:ext>
            </a:extLst>
          </p:cNvPr>
          <p:cNvSpPr>
            <a:spLocks noGrp="1"/>
          </p:cNvSpPr>
          <p:nvPr>
            <p:ph type="title"/>
          </p:nvPr>
        </p:nvSpPr>
        <p:spPr/>
        <p:txBody>
          <a:bodyPr/>
          <a:lstStyle/>
          <a:p>
            <a:r>
              <a:rPr lang="en-US" dirty="0"/>
              <a:t>Phase II </a:t>
            </a:r>
            <a:r>
              <a:rPr lang="en-US" dirty="0" err="1"/>
              <a:t>ReKInDLE</a:t>
            </a:r>
            <a:r>
              <a:rPr lang="en-US" dirty="0"/>
              <a:t>: Hematologic Adverse Events</a:t>
            </a:r>
          </a:p>
        </p:txBody>
      </p:sp>
      <p:sp>
        <p:nvSpPr>
          <p:cNvPr id="5" name="TextBox 4">
            <a:extLst>
              <a:ext uri="{FF2B5EF4-FFF2-40B4-BE49-F238E27FC236}">
                <a16:creationId xmlns:a16="http://schemas.microsoft.com/office/drawing/2014/main" id="{BAD5E89E-091A-FFAB-8FBD-77D8CF9848F5}"/>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Landgren O et al. ASH 2025;Abstract 251.</a:t>
            </a:r>
          </a:p>
        </p:txBody>
      </p:sp>
      <p:pic>
        <p:nvPicPr>
          <p:cNvPr id="6" name="Picture 5" descr="A screenshot of a medical report&#10;&#10;AI-generated content may be incorrect.">
            <a:extLst>
              <a:ext uri="{FF2B5EF4-FFF2-40B4-BE49-F238E27FC236}">
                <a16:creationId xmlns:a16="http://schemas.microsoft.com/office/drawing/2014/main" id="{26E4028D-6C21-B76E-D6C6-C865EC3A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801239" y="1226794"/>
            <a:ext cx="10589522" cy="4787532"/>
          </a:xfrm>
          <a:prstGeom prst="rect">
            <a:avLst/>
          </a:prstGeom>
        </p:spPr>
      </p:pic>
    </p:spTree>
    <p:extLst>
      <p:ext uri="{BB962C8B-B14F-4D97-AF65-F5344CB8AC3E}">
        <p14:creationId xmlns:p14="http://schemas.microsoft.com/office/powerpoint/2010/main" val="3234459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5623B-1523-7593-7FEF-F16213189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CC9B2C-EB30-CB77-C79B-CA3109DE9609}"/>
              </a:ext>
            </a:extLst>
          </p:cNvPr>
          <p:cNvSpPr>
            <a:spLocks noGrp="1"/>
          </p:cNvSpPr>
          <p:nvPr>
            <p:ph type="title"/>
          </p:nvPr>
        </p:nvSpPr>
        <p:spPr>
          <a:xfrm>
            <a:off x="407368" y="227013"/>
            <a:ext cx="11449272" cy="1143000"/>
          </a:xfrm>
        </p:spPr>
        <p:txBody>
          <a:bodyPr/>
          <a:lstStyle/>
          <a:p>
            <a:r>
              <a:rPr lang="en-US" dirty="0"/>
              <a:t>Phase II </a:t>
            </a:r>
            <a:r>
              <a:rPr lang="en-US" dirty="0" err="1"/>
              <a:t>ReKInDLE</a:t>
            </a:r>
            <a:r>
              <a:rPr lang="en-US" dirty="0"/>
              <a:t>: Common and Select Nonhematologic Adverse Events</a:t>
            </a:r>
          </a:p>
        </p:txBody>
      </p:sp>
      <p:sp>
        <p:nvSpPr>
          <p:cNvPr id="5" name="TextBox 4">
            <a:extLst>
              <a:ext uri="{FF2B5EF4-FFF2-40B4-BE49-F238E27FC236}">
                <a16:creationId xmlns:a16="http://schemas.microsoft.com/office/drawing/2014/main" id="{79334E1F-241A-C15C-2F09-91190E64D338}"/>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Landgren O et al. ASH 2025;Abstract 251.</a:t>
            </a:r>
          </a:p>
        </p:txBody>
      </p:sp>
      <p:pic>
        <p:nvPicPr>
          <p:cNvPr id="6" name="Picture 5">
            <a:extLst>
              <a:ext uri="{FF2B5EF4-FFF2-40B4-BE49-F238E27FC236}">
                <a16:creationId xmlns:a16="http://schemas.microsoft.com/office/drawing/2014/main" id="{51FF6E19-5FC5-D573-68E4-4077E1F74A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912286" y="1259844"/>
            <a:ext cx="10358966" cy="4892219"/>
          </a:xfrm>
          <a:prstGeom prst="rect">
            <a:avLst/>
          </a:prstGeom>
        </p:spPr>
      </p:pic>
    </p:spTree>
    <p:extLst>
      <p:ext uri="{BB962C8B-B14F-4D97-AF65-F5344CB8AC3E}">
        <p14:creationId xmlns:p14="http://schemas.microsoft.com/office/powerpoint/2010/main" val="655629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267C6-CC08-D2C7-899E-0B1BB2B26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71160C-EEF1-D497-2289-AEE61C83B3D4}"/>
              </a:ext>
            </a:extLst>
          </p:cNvPr>
          <p:cNvSpPr>
            <a:spLocks noGrp="1"/>
          </p:cNvSpPr>
          <p:nvPr>
            <p:ph type="title"/>
          </p:nvPr>
        </p:nvSpPr>
        <p:spPr>
          <a:xfrm>
            <a:off x="912286" y="227013"/>
            <a:ext cx="10358967" cy="786539"/>
          </a:xfrm>
        </p:spPr>
        <p:txBody>
          <a:bodyPr/>
          <a:lstStyle/>
          <a:p>
            <a:r>
              <a:rPr lang="en-US" dirty="0"/>
              <a:t>Phase II ICON: Safety</a:t>
            </a:r>
          </a:p>
        </p:txBody>
      </p:sp>
      <p:sp>
        <p:nvSpPr>
          <p:cNvPr id="5" name="TextBox 4">
            <a:extLst>
              <a:ext uri="{FF2B5EF4-FFF2-40B4-BE49-F238E27FC236}">
                <a16:creationId xmlns:a16="http://schemas.microsoft.com/office/drawing/2014/main" id="{F5A4EF1C-3A6B-374D-4B2D-6AD893B201ED}"/>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Korst CLBM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Lancet </a:t>
            </a:r>
            <a:r>
              <a:rPr kumimoji="0" lang="en-US" sz="1400" b="0" i="1" u="none" strike="noStrike" kern="1200" cap="none" spc="0" normalizeH="0" baseline="0" noProof="0" dirty="0" err="1">
                <a:ln>
                  <a:noFill/>
                </a:ln>
                <a:solidFill>
                  <a:srgbClr val="000000"/>
                </a:solidFill>
                <a:effectLst/>
                <a:uLnTx/>
                <a:uFillTx/>
                <a:latin typeface="Calibri"/>
                <a:ea typeface="+mn-ea"/>
                <a:cs typeface="+mn-cs"/>
              </a:rPr>
              <a:t>Haematol</a:t>
            </a:r>
            <a:r>
              <a:rPr kumimoji="0" lang="en-US" sz="1400" b="0" i="0" u="none" strike="noStrike" kern="1200" cap="none" spc="0" normalizeH="0" baseline="0" noProof="0" dirty="0">
                <a:ln>
                  <a:noFill/>
                </a:ln>
                <a:solidFill>
                  <a:srgbClr val="000000"/>
                </a:solidFill>
                <a:effectLst/>
                <a:uLnTx/>
                <a:uFillTx/>
                <a:latin typeface="Calibri"/>
                <a:ea typeface="+mn-ea"/>
                <a:cs typeface="+mn-cs"/>
              </a:rPr>
              <a:t> 2026 January;13(1):e30-40. </a:t>
            </a:r>
          </a:p>
        </p:txBody>
      </p:sp>
      <p:pic>
        <p:nvPicPr>
          <p:cNvPr id="3" name="Picture 2">
            <a:extLst>
              <a:ext uri="{FF2B5EF4-FFF2-40B4-BE49-F238E27FC236}">
                <a16:creationId xmlns:a16="http://schemas.microsoft.com/office/drawing/2014/main" id="{0E0EBD4F-8B6B-DC92-A2B0-0BCB1AF947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88396" y="2265222"/>
            <a:ext cx="5703373" cy="2019779"/>
          </a:xfrm>
          <a:prstGeom prst="rect">
            <a:avLst/>
          </a:prstGeom>
        </p:spPr>
      </p:pic>
      <p:grpSp>
        <p:nvGrpSpPr>
          <p:cNvPr id="7" name="Group 6">
            <a:extLst>
              <a:ext uri="{FF2B5EF4-FFF2-40B4-BE49-F238E27FC236}">
                <a16:creationId xmlns:a16="http://schemas.microsoft.com/office/drawing/2014/main" id="{5D0BFBD5-5F55-01E4-88B2-5DF5F2C1887F}"/>
              </a:ext>
            </a:extLst>
          </p:cNvPr>
          <p:cNvGrpSpPr/>
          <p:nvPr/>
        </p:nvGrpSpPr>
        <p:grpSpPr>
          <a:xfrm>
            <a:off x="6690025" y="1007298"/>
            <a:ext cx="4131523" cy="5498433"/>
            <a:chOff x="5043809" y="1190130"/>
            <a:chExt cx="4131523" cy="5498433"/>
          </a:xfrm>
        </p:grpSpPr>
        <p:pic>
          <p:nvPicPr>
            <p:cNvPr id="4" name="Picture 3">
              <a:extLst>
                <a:ext uri="{FF2B5EF4-FFF2-40B4-BE49-F238E27FC236}">
                  <a16:creationId xmlns:a16="http://schemas.microsoft.com/office/drawing/2014/main" id="{5092CA1A-3EB5-F5F3-5334-31956845E9A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5043809" y="1190130"/>
              <a:ext cx="4131523" cy="563719"/>
            </a:xfrm>
            <a:prstGeom prst="rect">
              <a:avLst/>
            </a:prstGeom>
          </p:spPr>
        </p:pic>
        <p:pic>
          <p:nvPicPr>
            <p:cNvPr id="6" name="Picture 5">
              <a:extLst>
                <a:ext uri="{FF2B5EF4-FFF2-40B4-BE49-F238E27FC236}">
                  <a16:creationId xmlns:a16="http://schemas.microsoft.com/office/drawing/2014/main" id="{94DB6A6F-191C-D33D-8332-ABA855C650F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a:xfrm>
              <a:off x="5043809" y="1753849"/>
              <a:ext cx="4131523" cy="4934714"/>
            </a:xfrm>
            <a:prstGeom prst="rect">
              <a:avLst/>
            </a:prstGeom>
          </p:spPr>
        </p:pic>
      </p:grpSp>
    </p:spTree>
    <p:extLst>
      <p:ext uri="{BB962C8B-B14F-4D97-AF65-F5344CB8AC3E}">
        <p14:creationId xmlns:p14="http://schemas.microsoft.com/office/powerpoint/2010/main" val="2262539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572FB-5665-504E-76BE-3CF3CA2C8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7714C-EECF-B68F-46DC-D4C67D270A23}"/>
              </a:ext>
            </a:extLst>
          </p:cNvPr>
          <p:cNvSpPr>
            <a:spLocks noGrp="1"/>
          </p:cNvSpPr>
          <p:nvPr>
            <p:ph type="title"/>
          </p:nvPr>
        </p:nvSpPr>
        <p:spPr/>
        <p:txBody>
          <a:bodyPr/>
          <a:lstStyle/>
          <a:p>
            <a:r>
              <a:rPr lang="en-US" dirty="0"/>
              <a:t>Phase </a:t>
            </a:r>
            <a:r>
              <a:rPr lang="en-US" dirty="0" err="1"/>
              <a:t>Ib</a:t>
            </a:r>
            <a:r>
              <a:rPr lang="en-US" dirty="0"/>
              <a:t> MagnetisMM-30: Safety</a:t>
            </a:r>
          </a:p>
        </p:txBody>
      </p:sp>
      <p:sp>
        <p:nvSpPr>
          <p:cNvPr id="5" name="TextBox 4">
            <a:extLst>
              <a:ext uri="{FF2B5EF4-FFF2-40B4-BE49-F238E27FC236}">
                <a16:creationId xmlns:a16="http://schemas.microsoft.com/office/drawing/2014/main" id="{59E358E8-C628-2AB5-B5C3-BB8FCA7802A5}"/>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Suvannasankha</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ASH 2025;Abstract 100.</a:t>
            </a:r>
          </a:p>
        </p:txBody>
      </p:sp>
      <p:pic>
        <p:nvPicPr>
          <p:cNvPr id="8" name="Picture 7" descr="A screenshot of a medical report&#10;&#10;AI-generated content may be incorrect.">
            <a:extLst>
              <a:ext uri="{FF2B5EF4-FFF2-40B4-BE49-F238E27FC236}">
                <a16:creationId xmlns:a16="http://schemas.microsoft.com/office/drawing/2014/main" id="{F4439F80-79F5-9A94-FDF5-ECEC6F3E58E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37691" y="1370013"/>
            <a:ext cx="10716617" cy="4879110"/>
          </a:xfrm>
          <a:prstGeom prst="rect">
            <a:avLst/>
          </a:prstGeom>
        </p:spPr>
      </p:pic>
    </p:spTree>
    <p:extLst>
      <p:ext uri="{BB962C8B-B14F-4D97-AF65-F5344CB8AC3E}">
        <p14:creationId xmlns:p14="http://schemas.microsoft.com/office/powerpoint/2010/main" val="27146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45370-8238-220A-2665-45316F357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8CD9F-B255-4442-CC41-25B672FD1338}"/>
              </a:ext>
            </a:extLst>
          </p:cNvPr>
          <p:cNvSpPr>
            <a:spLocks noGrp="1"/>
          </p:cNvSpPr>
          <p:nvPr>
            <p:ph type="title"/>
          </p:nvPr>
        </p:nvSpPr>
        <p:spPr/>
        <p:txBody>
          <a:bodyPr/>
          <a:lstStyle/>
          <a:p>
            <a:r>
              <a:rPr lang="en-US" dirty="0"/>
              <a:t>Phase </a:t>
            </a:r>
            <a:r>
              <a:rPr lang="en-US" dirty="0" err="1"/>
              <a:t>Ib</a:t>
            </a:r>
            <a:r>
              <a:rPr lang="en-US" dirty="0"/>
              <a:t> MagnetisMM-30: Infections</a:t>
            </a:r>
          </a:p>
        </p:txBody>
      </p:sp>
      <p:sp>
        <p:nvSpPr>
          <p:cNvPr id="5" name="TextBox 4">
            <a:extLst>
              <a:ext uri="{FF2B5EF4-FFF2-40B4-BE49-F238E27FC236}">
                <a16:creationId xmlns:a16="http://schemas.microsoft.com/office/drawing/2014/main" id="{A18E7173-D652-2273-4544-72225F446447}"/>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Suvannasankha</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ASH 2025;Abstract 100.</a:t>
            </a:r>
          </a:p>
        </p:txBody>
      </p:sp>
      <p:grpSp>
        <p:nvGrpSpPr>
          <p:cNvPr id="10" name="Group 9">
            <a:extLst>
              <a:ext uri="{FF2B5EF4-FFF2-40B4-BE49-F238E27FC236}">
                <a16:creationId xmlns:a16="http://schemas.microsoft.com/office/drawing/2014/main" id="{24B82932-D779-A66A-6DB2-0BE2A42D0BA4}"/>
              </a:ext>
            </a:extLst>
          </p:cNvPr>
          <p:cNvGrpSpPr/>
          <p:nvPr/>
        </p:nvGrpSpPr>
        <p:grpSpPr>
          <a:xfrm>
            <a:off x="521568" y="1264925"/>
            <a:ext cx="10906492" cy="4501426"/>
            <a:chOff x="642754" y="1386110"/>
            <a:chExt cx="10906492" cy="4501426"/>
          </a:xfrm>
        </p:grpSpPr>
        <p:pic>
          <p:nvPicPr>
            <p:cNvPr id="8" name="Picture 7" descr="A screenshot of a medical information&#10;&#10;AI-generated content may be incorrect.">
              <a:extLst>
                <a:ext uri="{FF2B5EF4-FFF2-40B4-BE49-F238E27FC236}">
                  <a16:creationId xmlns:a16="http://schemas.microsoft.com/office/drawing/2014/main" id="{147F5464-E8CF-2FB0-E7A0-A272CB17F87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42754" y="1386110"/>
              <a:ext cx="10906492" cy="4501426"/>
            </a:xfrm>
            <a:prstGeom prst="rect">
              <a:avLst/>
            </a:prstGeom>
          </p:spPr>
        </p:pic>
        <p:sp>
          <p:nvSpPr>
            <p:cNvPr id="9" name="Rectangle 8">
              <a:extLst>
                <a:ext uri="{FF2B5EF4-FFF2-40B4-BE49-F238E27FC236}">
                  <a16:creationId xmlns:a16="http://schemas.microsoft.com/office/drawing/2014/main" id="{9D576916-E37A-6E04-13CF-99829221EB74}"/>
                </a:ext>
              </a:extLst>
            </p:cNvPr>
            <p:cNvSpPr/>
            <p:nvPr/>
          </p:nvSpPr>
          <p:spPr bwMode="auto">
            <a:xfrm>
              <a:off x="10674023" y="5513230"/>
              <a:ext cx="438127" cy="37430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2867273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1523984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34FC9-D67A-F27F-F8B5-A9AC88A5C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829E2-AA82-432B-4508-F7C331A4104D}"/>
              </a:ext>
            </a:extLst>
          </p:cNvPr>
          <p:cNvSpPr>
            <a:spLocks noGrp="1"/>
          </p:cNvSpPr>
          <p:nvPr>
            <p:ph type="title"/>
          </p:nvPr>
        </p:nvSpPr>
        <p:spPr>
          <a:xfrm>
            <a:off x="912286" y="44492"/>
            <a:ext cx="10358967" cy="1143000"/>
          </a:xfrm>
        </p:spPr>
        <p:txBody>
          <a:bodyPr/>
          <a:lstStyle/>
          <a:p>
            <a:r>
              <a:rPr lang="en-US" dirty="0"/>
              <a:t>Phase I/II CC-220-MM-001: Common TEAEs (Any Grade)</a:t>
            </a:r>
          </a:p>
        </p:txBody>
      </p:sp>
      <p:sp>
        <p:nvSpPr>
          <p:cNvPr id="3" name="TextBox 2">
            <a:extLst>
              <a:ext uri="{FF2B5EF4-FFF2-40B4-BE49-F238E27FC236}">
                <a16:creationId xmlns:a16="http://schemas.microsoft.com/office/drawing/2014/main" id="{E39F9EAC-5D30-2C17-959F-08B4923C1A3A}"/>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White D et al. ASCO 2025;Abstract 7532.</a:t>
            </a:r>
          </a:p>
        </p:txBody>
      </p:sp>
      <p:pic>
        <p:nvPicPr>
          <p:cNvPr id="5" name="Picture 4">
            <a:extLst>
              <a:ext uri="{FF2B5EF4-FFF2-40B4-BE49-F238E27FC236}">
                <a16:creationId xmlns:a16="http://schemas.microsoft.com/office/drawing/2014/main" id="{680A8634-B3E4-3983-579E-8FB10184FD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161192" y="1022026"/>
            <a:ext cx="5861154" cy="5426440"/>
          </a:xfrm>
          <a:prstGeom prst="rect">
            <a:avLst/>
          </a:prstGeom>
        </p:spPr>
      </p:pic>
    </p:spTree>
    <p:extLst>
      <p:ext uri="{BB962C8B-B14F-4D97-AF65-F5344CB8AC3E}">
        <p14:creationId xmlns:p14="http://schemas.microsoft.com/office/powerpoint/2010/main" val="3261119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F6CCB-CA47-2091-7B7B-1095DC83A6A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2771DB-417A-A097-7D97-5A18725D89AD}"/>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7B432FA6-B9E0-C8BA-D4F7-7932B35722A1}"/>
              </a:ext>
            </a:extLst>
          </p:cNvPr>
          <p:cNvSpPr txBox="1"/>
          <p:nvPr/>
        </p:nvSpPr>
        <p:spPr>
          <a:xfrm>
            <a:off x="551384" y="1065787"/>
            <a:ext cx="10729192" cy="5519460"/>
          </a:xfrm>
          <a:prstGeom prst="rect">
            <a:avLst/>
          </a:prstGeom>
          <a:noFill/>
        </p:spPr>
        <p:txBody>
          <a:bodyPr wrap="square">
            <a:noAutofit/>
          </a:bodyPr>
          <a:lstStyle/>
          <a:p>
            <a:pPr lvl="0">
              <a:spcBef>
                <a:spcPts val="0"/>
              </a:spcBef>
              <a:spcAft>
                <a:spcPts val="800"/>
              </a:spcAft>
              <a:defRPr/>
            </a:pPr>
            <a:r>
              <a:rPr lang="en-US" sz="2400" dirty="0" err="1">
                <a:latin typeface="Calibri" panose="020F0502020204030204" pitchFamily="34" charset="0"/>
                <a:cs typeface="Calibri" panose="020F0502020204030204" pitchFamily="34" charset="0"/>
              </a:rPr>
              <a:t>Mezigdomide</a:t>
            </a:r>
            <a:endParaRPr kumimoji="0" lang="en-US"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Richardson PG et al. </a:t>
            </a:r>
            <a:r>
              <a:rPr lang="en-US" sz="2000" dirty="0">
                <a:solidFill>
                  <a:schemeClr val="tx1"/>
                </a:solidFill>
                <a:latin typeface="Calibri" panose="020F0502020204030204" pitchFamily="34" charset="0"/>
                <a:cs typeface="Calibri" panose="020F0502020204030204" pitchFamily="34" charset="0"/>
              </a:rPr>
              <a:t>Mezigdomide plus dexamethasone </a:t>
            </a:r>
            <a:r>
              <a:rPr lang="en-US" sz="2000" b="0" dirty="0">
                <a:solidFill>
                  <a:schemeClr val="tx1"/>
                </a:solidFill>
                <a:latin typeface="Calibri" panose="020F0502020204030204" pitchFamily="34" charset="0"/>
                <a:cs typeface="Calibri" panose="020F0502020204030204" pitchFamily="34" charset="0"/>
              </a:rPr>
              <a:t>in </a:t>
            </a:r>
            <a:r>
              <a:rPr lang="en-US" sz="2000" dirty="0">
                <a:solidFill>
                  <a:schemeClr val="tx1"/>
                </a:solidFill>
                <a:latin typeface="Calibri" panose="020F0502020204030204" pitchFamily="34" charset="0"/>
                <a:cs typeface="Calibri" panose="020F0502020204030204" pitchFamily="34" charset="0"/>
              </a:rPr>
              <a:t>relapsed and refractory multiple myeloma</a:t>
            </a:r>
            <a:r>
              <a:rPr lang="en-US" sz="2000" b="0" dirty="0">
                <a:solidFill>
                  <a:schemeClr val="tx1"/>
                </a:solidFill>
                <a:latin typeface="Calibri" panose="020F0502020204030204" pitchFamily="34" charset="0"/>
                <a:cs typeface="Calibri" panose="020F0502020204030204" pitchFamily="34" charset="0"/>
              </a:rPr>
              <a:t>. </a:t>
            </a:r>
            <a:r>
              <a:rPr lang="en-US" sz="2000" b="0" i="1" dirty="0">
                <a:solidFill>
                  <a:schemeClr val="tx1"/>
                </a:solidFill>
                <a:latin typeface="Calibri" panose="020F0502020204030204" pitchFamily="34" charset="0"/>
                <a:cs typeface="Calibri" panose="020F0502020204030204" pitchFamily="34" charset="0"/>
              </a:rPr>
              <a:t>N Engl J Med</a:t>
            </a:r>
            <a:r>
              <a:rPr lang="en-US" sz="2000" b="0" dirty="0">
                <a:solidFill>
                  <a:schemeClr val="tx1"/>
                </a:solidFill>
                <a:latin typeface="Calibri" panose="020F0502020204030204" pitchFamily="34" charset="0"/>
                <a:cs typeface="Calibri" panose="020F0502020204030204" pitchFamily="34" charset="0"/>
              </a:rPr>
              <a:t> 2023 September 14;389(11):1009-22.</a:t>
            </a:r>
            <a:r>
              <a:rPr lang="en-US" sz="2000" b="0" dirty="0">
                <a:latin typeface="Calibri" panose="020F0502020204030204" pitchFamily="34" charset="0"/>
                <a:cs typeface="Calibri" panose="020F0502020204030204" pitchFamily="34" charset="0"/>
              </a:rPr>
              <a:t> </a:t>
            </a:r>
          </a:p>
          <a:p>
            <a:pPr marL="285750" indent="-285750">
              <a:spcBef>
                <a:spcPts val="0"/>
              </a:spcBef>
              <a:spcAft>
                <a:spcPts val="800"/>
              </a:spcAft>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Byun JM et al. </a:t>
            </a:r>
            <a:r>
              <a:rPr lang="en-US" sz="2000" dirty="0">
                <a:solidFill>
                  <a:schemeClr val="tx1"/>
                </a:solidFill>
                <a:latin typeface="Calibri" panose="020F0502020204030204" pitchFamily="34" charset="0"/>
                <a:cs typeface="Calibri" panose="020F0502020204030204" pitchFamily="34" charset="0"/>
              </a:rPr>
              <a:t>Phase I/II study of mezigdomide and elranatamab </a:t>
            </a:r>
            <a:r>
              <a:rPr lang="en-US" sz="2000" b="0" dirty="0">
                <a:solidFill>
                  <a:schemeClr val="tx1"/>
                </a:solidFill>
                <a:latin typeface="Calibri" panose="020F0502020204030204" pitchFamily="34" charset="0"/>
                <a:cs typeface="Calibri" panose="020F0502020204030204" pitchFamily="34" charset="0"/>
              </a:rPr>
              <a:t>for </a:t>
            </a:r>
            <a:r>
              <a:rPr lang="en-US" sz="2000" dirty="0">
                <a:solidFill>
                  <a:schemeClr val="tx1"/>
                </a:solidFill>
                <a:latin typeface="Calibri" panose="020F0502020204030204" pitchFamily="34" charset="0"/>
                <a:cs typeface="Calibri" panose="020F0502020204030204" pitchFamily="34" charset="0"/>
              </a:rPr>
              <a:t>relapsed/refractory multiple myeloma </a:t>
            </a:r>
            <a:r>
              <a:rPr lang="en-US" sz="2000" b="0" dirty="0">
                <a:solidFill>
                  <a:schemeClr val="tx1"/>
                </a:solidFill>
                <a:latin typeface="Calibri" panose="020F0502020204030204" pitchFamily="34" charset="0"/>
                <a:cs typeface="Calibri" panose="020F0502020204030204" pitchFamily="34" charset="0"/>
              </a:rPr>
              <a:t>patients </a:t>
            </a:r>
            <a:r>
              <a:rPr lang="en-US" sz="2000" dirty="0">
                <a:solidFill>
                  <a:schemeClr val="tx1"/>
                </a:solidFill>
                <a:latin typeface="Calibri" panose="020F0502020204030204" pitchFamily="34" charset="0"/>
                <a:cs typeface="Calibri" panose="020F0502020204030204" pitchFamily="34" charset="0"/>
              </a:rPr>
              <a:t>(MELT-MM): Initial results from part 1</a:t>
            </a:r>
            <a:r>
              <a:rPr lang="en-US" sz="2000" b="0" dirty="0">
                <a:solidFill>
                  <a:schemeClr val="tx1"/>
                </a:solidFill>
                <a:latin typeface="Calibri" panose="020F0502020204030204" pitchFamily="34" charset="0"/>
                <a:cs typeface="Calibri" panose="020F0502020204030204" pitchFamily="34" charset="0"/>
              </a:rPr>
              <a:t>. ASH 2025;Abstract 5835.</a:t>
            </a:r>
            <a:endParaRPr lang="en-US" sz="2000" b="0" dirty="0">
              <a:latin typeface="Calibri" panose="020F050202020403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r>
              <a:rPr lang="en-US" sz="2000" b="0" dirty="0">
                <a:solidFill>
                  <a:srgbClr val="000000"/>
                </a:solidFill>
                <a:latin typeface="Calibri" panose="020F0502020204030204" pitchFamily="34" charset="0"/>
                <a:cs typeface="Calibri" panose="020F0502020204030204" pitchFamily="34" charset="0"/>
              </a:rPr>
              <a:t>Mo C et al. </a:t>
            </a:r>
            <a:r>
              <a:rPr lang="en-US" sz="2000" dirty="0">
                <a:solidFill>
                  <a:srgbClr val="000000"/>
                </a:solidFill>
                <a:latin typeface="Calibri" panose="020F0502020204030204" pitchFamily="34" charset="0"/>
                <a:cs typeface="Calibri" panose="020F0502020204030204" pitchFamily="34" charset="0"/>
              </a:rPr>
              <a:t>Selinexor, mezigdomide, and dexamethasone </a:t>
            </a:r>
            <a:r>
              <a:rPr lang="en-US" sz="2000" b="0" dirty="0">
                <a:solidFill>
                  <a:srgbClr val="000000"/>
                </a:solidFill>
                <a:latin typeface="Calibri" panose="020F0502020204030204" pitchFamily="34" charset="0"/>
                <a:cs typeface="Calibri" panose="020F0502020204030204" pitchFamily="34" charset="0"/>
              </a:rPr>
              <a:t>in patients with </a:t>
            </a:r>
            <a:r>
              <a:rPr lang="en-US" sz="2000" dirty="0">
                <a:solidFill>
                  <a:srgbClr val="000000"/>
                </a:solidFill>
                <a:latin typeface="Calibri" panose="020F0502020204030204" pitchFamily="34" charset="0"/>
                <a:cs typeface="Calibri" panose="020F0502020204030204" pitchFamily="34" charset="0"/>
              </a:rPr>
              <a:t>relapsed/refractory multiple myeloma</a:t>
            </a:r>
            <a:r>
              <a:rPr lang="en-US" sz="2000" b="0" dirty="0">
                <a:solidFill>
                  <a:srgbClr val="000000"/>
                </a:solidFill>
                <a:latin typeface="Calibri" panose="020F0502020204030204" pitchFamily="34" charset="0"/>
                <a:cs typeface="Calibri" panose="020F0502020204030204" pitchFamily="34" charset="0"/>
              </a:rPr>
              <a:t> who </a:t>
            </a:r>
            <a:r>
              <a:rPr lang="en-US" sz="2000" dirty="0">
                <a:solidFill>
                  <a:srgbClr val="000000"/>
                </a:solidFill>
                <a:latin typeface="Calibri" panose="020F0502020204030204" pitchFamily="34" charset="0"/>
                <a:cs typeface="Calibri" panose="020F0502020204030204" pitchFamily="34" charset="0"/>
              </a:rPr>
              <a:t>relapsed or are ineligible for T-cell–redirecting therapy</a:t>
            </a:r>
            <a:r>
              <a:rPr lang="en-US" sz="2000" b="0" dirty="0">
                <a:solidFill>
                  <a:srgbClr val="000000"/>
                </a:solidFill>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STOMP Phase 1 results</a:t>
            </a:r>
            <a:r>
              <a:rPr lang="en-US" sz="2000" b="0" dirty="0">
                <a:solidFill>
                  <a:srgbClr val="000000"/>
                </a:solidFill>
                <a:latin typeface="Calibri" panose="020F0502020204030204" pitchFamily="34" charset="0"/>
                <a:cs typeface="Calibri" panose="020F0502020204030204" pitchFamily="34" charset="0"/>
              </a:rPr>
              <a:t>. ASH 2025;Abstract 4010</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a:t>
            </a:r>
          </a:p>
          <a:p>
            <a:pPr marL="285750" indent="-285750">
              <a:spcBef>
                <a:spcPts val="0"/>
              </a:spcBef>
              <a:spcAft>
                <a:spcPts val="800"/>
              </a:spcAft>
              <a:buFont typeface="Arial" panose="020B0604020202020204" pitchFamily="34" charset="0"/>
              <a:buChar char="•"/>
              <a:defRPr/>
            </a:pPr>
            <a:endParaRPr kumimoji="0" lang="en-US" sz="2000" b="0" i="0" u="none" strike="noStrike" kern="1200" cap="none" spc="0" normalizeH="0" baseline="0" noProof="0" dirty="0">
              <a:ln>
                <a:noFill/>
              </a:ln>
              <a:solidFill>
                <a:srgbClr val="000000"/>
              </a:solidFill>
              <a:effectLst/>
              <a:uLnTx/>
              <a:uFillTx/>
              <a:latin typeface="Calibri"/>
              <a:ea typeface="Yu Gothic" panose="020B0400000000000000" pitchFamily="34" charset="-128"/>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Gothic" panose="020B0400000000000000" pitchFamily="34" charset="-128"/>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93109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98900-D0BF-1ADE-3C86-255823E7F4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98BF8-FB35-C221-136B-1114A3E2888E}"/>
              </a:ext>
            </a:extLst>
          </p:cNvPr>
          <p:cNvSpPr>
            <a:spLocks noGrp="1"/>
          </p:cNvSpPr>
          <p:nvPr>
            <p:ph type="title"/>
          </p:nvPr>
        </p:nvSpPr>
        <p:spPr>
          <a:xfrm>
            <a:off x="912286" y="44492"/>
            <a:ext cx="10358967" cy="1143000"/>
          </a:xfrm>
        </p:spPr>
        <p:txBody>
          <a:bodyPr/>
          <a:lstStyle/>
          <a:p>
            <a:r>
              <a:rPr lang="en-US" dirty="0"/>
              <a:t>Phase I/II CC-92480-MM-001: Common Adverse Events </a:t>
            </a:r>
          </a:p>
        </p:txBody>
      </p:sp>
      <p:pic>
        <p:nvPicPr>
          <p:cNvPr id="3" name="Picture 2">
            <a:extLst>
              <a:ext uri="{FF2B5EF4-FFF2-40B4-BE49-F238E27FC236}">
                <a16:creationId xmlns:a16="http://schemas.microsoft.com/office/drawing/2014/main" id="{B7B95BDB-9193-9396-CABA-80A4795EB4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65370" y="900327"/>
            <a:ext cx="6852797" cy="5422883"/>
          </a:xfrm>
          <a:prstGeom prst="rect">
            <a:avLst/>
          </a:prstGeom>
        </p:spPr>
      </p:pic>
      <p:sp>
        <p:nvSpPr>
          <p:cNvPr id="4" name="TextBox 3">
            <a:extLst>
              <a:ext uri="{FF2B5EF4-FFF2-40B4-BE49-F238E27FC236}">
                <a16:creationId xmlns:a16="http://schemas.microsoft.com/office/drawing/2014/main" id="{BDA107C7-1466-9DE0-7691-6782E9CE9818}"/>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Richardson PG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N Engl J Med</a:t>
            </a:r>
            <a:r>
              <a:rPr kumimoji="0" lang="en-US" sz="1400" b="0" i="0" u="none" strike="noStrike" kern="1200" cap="none" spc="0" normalizeH="0" baseline="0" noProof="0" dirty="0">
                <a:ln>
                  <a:noFill/>
                </a:ln>
                <a:solidFill>
                  <a:srgbClr val="000000"/>
                </a:solidFill>
                <a:effectLst/>
                <a:uLnTx/>
                <a:uFillTx/>
                <a:latin typeface="Calibri"/>
                <a:ea typeface="+mn-ea"/>
                <a:cs typeface="+mn-cs"/>
              </a:rPr>
              <a:t> 2023 September 14;389(11):1009-22. </a:t>
            </a:r>
          </a:p>
        </p:txBody>
      </p:sp>
    </p:spTree>
    <p:extLst>
      <p:ext uri="{BB962C8B-B14F-4D97-AF65-F5344CB8AC3E}">
        <p14:creationId xmlns:p14="http://schemas.microsoft.com/office/powerpoint/2010/main" val="62841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96867-46D0-7097-61E1-7C6C49C8C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E233A-B9F0-9DDE-B91E-1674088FAC7F}"/>
              </a:ext>
            </a:extLst>
          </p:cNvPr>
          <p:cNvSpPr>
            <a:spLocks noGrp="1"/>
          </p:cNvSpPr>
          <p:nvPr>
            <p:ph type="title"/>
          </p:nvPr>
        </p:nvSpPr>
        <p:spPr>
          <a:xfrm>
            <a:off x="1099572" y="148769"/>
            <a:ext cx="10358967" cy="1143000"/>
          </a:xfrm>
        </p:spPr>
        <p:txBody>
          <a:bodyPr/>
          <a:lstStyle/>
          <a:p>
            <a:r>
              <a:rPr lang="en-US" dirty="0"/>
              <a:t>Phase I/II MELT-MM: Safety</a:t>
            </a:r>
          </a:p>
        </p:txBody>
      </p:sp>
      <p:sp>
        <p:nvSpPr>
          <p:cNvPr id="5" name="TextBox 4">
            <a:extLst>
              <a:ext uri="{FF2B5EF4-FFF2-40B4-BE49-F238E27FC236}">
                <a16:creationId xmlns:a16="http://schemas.microsoft.com/office/drawing/2014/main" id="{B9219690-7A6E-467B-6886-290DA5880718}"/>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Byun JM et al. ASH 2025;Abstract 5835.</a:t>
            </a:r>
          </a:p>
        </p:txBody>
      </p:sp>
      <p:pic>
        <p:nvPicPr>
          <p:cNvPr id="3" name="Picture 2">
            <a:extLst>
              <a:ext uri="{FF2B5EF4-FFF2-40B4-BE49-F238E27FC236}">
                <a16:creationId xmlns:a16="http://schemas.microsoft.com/office/drawing/2014/main" id="{66C16695-71EB-2249-83E3-A85CA7B1EF6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532215" y="1291769"/>
            <a:ext cx="9127569" cy="4593615"/>
          </a:xfrm>
          <a:prstGeom prst="rect">
            <a:avLst/>
          </a:prstGeom>
        </p:spPr>
      </p:pic>
    </p:spTree>
    <p:extLst>
      <p:ext uri="{BB962C8B-B14F-4D97-AF65-F5344CB8AC3E}">
        <p14:creationId xmlns:p14="http://schemas.microsoft.com/office/powerpoint/2010/main" val="4133599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9BC51-2FF5-1D33-A96B-A193B83D1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200F9-7EB2-F075-0FE8-1A84E91DFDE6}"/>
              </a:ext>
            </a:extLst>
          </p:cNvPr>
          <p:cNvSpPr>
            <a:spLocks noGrp="1"/>
          </p:cNvSpPr>
          <p:nvPr>
            <p:ph type="title"/>
          </p:nvPr>
        </p:nvSpPr>
        <p:spPr>
          <a:xfrm>
            <a:off x="912286" y="44492"/>
            <a:ext cx="10358967" cy="1143000"/>
          </a:xfrm>
        </p:spPr>
        <p:txBody>
          <a:bodyPr/>
          <a:lstStyle/>
          <a:p>
            <a:r>
              <a:rPr lang="en-US" dirty="0"/>
              <a:t>Phase I STOMP: Adverse Events</a:t>
            </a:r>
          </a:p>
        </p:txBody>
      </p:sp>
      <p:sp>
        <p:nvSpPr>
          <p:cNvPr id="5" name="TextBox 4">
            <a:extLst>
              <a:ext uri="{FF2B5EF4-FFF2-40B4-BE49-F238E27FC236}">
                <a16:creationId xmlns:a16="http://schemas.microsoft.com/office/drawing/2014/main" id="{209D6396-2558-AFEE-A5BA-BE0790483908}"/>
              </a:ext>
            </a:extLst>
          </p:cNvPr>
          <p:cNvSpPr txBox="1"/>
          <p:nvPr/>
        </p:nvSpPr>
        <p:spPr>
          <a:xfrm>
            <a:off x="0" y="6505731"/>
            <a:ext cx="586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Mo C et al. ASH 2025;Abstract 4010.</a:t>
            </a:r>
          </a:p>
        </p:txBody>
      </p:sp>
      <p:pic>
        <p:nvPicPr>
          <p:cNvPr id="4" name="Picture 3" descr="A screenshot of a medical informational presentation&#10;&#10;AI-generated content may be incorrect.">
            <a:extLst>
              <a:ext uri="{FF2B5EF4-FFF2-40B4-BE49-F238E27FC236}">
                <a16:creationId xmlns:a16="http://schemas.microsoft.com/office/drawing/2014/main" id="{F119D97F-074B-F8D0-A255-765FC8A93781}"/>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a:xfrm>
            <a:off x="2337661" y="1268760"/>
            <a:ext cx="7516678" cy="4774261"/>
          </a:xfrm>
          <a:prstGeom prst="rect">
            <a:avLst/>
          </a:prstGeom>
        </p:spPr>
      </p:pic>
      <p:sp>
        <p:nvSpPr>
          <p:cNvPr id="3" name="Rectangle 2">
            <a:extLst>
              <a:ext uri="{FF2B5EF4-FFF2-40B4-BE49-F238E27FC236}">
                <a16:creationId xmlns:a16="http://schemas.microsoft.com/office/drawing/2014/main" id="{112D298A-F2AC-9789-86C8-592306482918}"/>
              </a:ext>
            </a:extLst>
          </p:cNvPr>
          <p:cNvSpPr/>
          <p:nvPr/>
        </p:nvSpPr>
        <p:spPr bwMode="auto">
          <a:xfrm>
            <a:off x="2337661" y="5628125"/>
            <a:ext cx="7516678" cy="41489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3983879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85133-6DF4-586A-FF86-76B1DF08BBF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E85E142-8198-A370-9074-95F1723D625B}"/>
              </a:ext>
            </a:extLst>
          </p:cNvPr>
          <p:cNvSpPr/>
          <p:nvPr/>
        </p:nvSpPr>
        <p:spPr bwMode="auto">
          <a:xfrm>
            <a:off x="551384" y="4797152"/>
            <a:ext cx="11247120"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26C1A06-7ACA-F0F3-1174-6978EB60C835}"/>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94A6F10C-2861-87AC-AE4B-89574A740CA6}"/>
              </a:ext>
            </a:extLst>
          </p:cNvPr>
          <p:cNvSpPr>
            <a:spLocks noGrp="1"/>
          </p:cNvSpPr>
          <p:nvPr>
            <p:ph idx="1"/>
          </p:nvPr>
        </p:nvSpPr>
        <p:spPr>
          <a:xfrm>
            <a:off x="833691" y="1196752"/>
            <a:ext cx="10972800" cy="4283273"/>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Clinical Trials We LOVE to Discuss</a:t>
            </a:r>
            <a:endParaRPr lang="en-US" sz="2400" dirty="0">
              <a:solidFill>
                <a:schemeClr val="accent2"/>
              </a:solidFill>
            </a:endParaRP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Mechanism of Action of </a:t>
            </a:r>
            <a:r>
              <a:rPr lang="en-US" sz="2400" dirty="0" err="1">
                <a:solidFill>
                  <a:schemeClr val="tx1"/>
                </a:solidFill>
              </a:rPr>
              <a:t>Cereblon</a:t>
            </a:r>
            <a:r>
              <a:rPr lang="en-US" sz="2400" dirty="0">
                <a:solidFill>
                  <a:schemeClr val="tx1"/>
                </a:solidFill>
              </a:rPr>
              <a:t> E3 Ligase Modulators (</a:t>
            </a:r>
            <a:r>
              <a:rPr lang="en-US" sz="2400" dirty="0" err="1">
                <a:solidFill>
                  <a:schemeClr val="tx1"/>
                </a:solidFill>
              </a:rPr>
              <a:t>CELMoDs</a:t>
            </a:r>
            <a:r>
              <a:rPr lang="en-US" sz="2400" dirty="0">
                <a:solidFill>
                  <a:schemeClr val="tx1"/>
                </a:solidFill>
              </a:rPr>
              <a:t>) </a:t>
            </a:r>
            <a:endParaRPr lang="en-US" sz="2000" b="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Available Efficacy Data with </a:t>
            </a:r>
            <a:r>
              <a:rPr lang="en-US" sz="2400" dirty="0" err="1">
                <a:solidFill>
                  <a:schemeClr val="tx1"/>
                </a:solidFill>
              </a:rPr>
              <a:t>CELMoDs</a:t>
            </a:r>
            <a:r>
              <a:rPr lang="en-US" sz="2400" dirty="0">
                <a:solidFill>
                  <a:schemeClr val="tx1"/>
                </a:solidFill>
              </a:rPr>
              <a:t> in the Management of Relapsed/Refractory Multiple Myeloma (MM)</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Extramedullary Disease </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Spectrum and Management of </a:t>
            </a:r>
            <a:r>
              <a:rPr lang="en-US" sz="2400" dirty="0" err="1">
                <a:solidFill>
                  <a:schemeClr val="tx1"/>
                </a:solidFill>
              </a:rPr>
              <a:t>CELMoD</a:t>
            </a:r>
            <a:r>
              <a:rPr lang="en-US" sz="2400" dirty="0">
                <a:solidFill>
                  <a:schemeClr val="tx1"/>
                </a:solidFill>
              </a:rPr>
              <a:t>-Associated Adverse Events</a:t>
            </a:r>
          </a:p>
          <a:p>
            <a:pPr marL="98425" indent="0">
              <a:lnSpc>
                <a:spcPct val="100000"/>
              </a:lnSpc>
              <a:spcBef>
                <a:spcPts val="2400"/>
              </a:spcBef>
              <a:spcAft>
                <a:spcPts val="0"/>
              </a:spcAft>
              <a:buNone/>
            </a:pPr>
            <a:r>
              <a:rPr lang="en-US" sz="2400" dirty="0">
                <a:solidFill>
                  <a:schemeClr val="bg1"/>
                </a:solidFill>
              </a:rPr>
              <a:t>Module 5: Ongoing Phase II and III Trials Evaluating </a:t>
            </a:r>
            <a:r>
              <a:rPr lang="en-US" sz="2400" dirty="0" err="1">
                <a:solidFill>
                  <a:schemeClr val="bg1"/>
                </a:solidFill>
              </a:rPr>
              <a:t>CELMoDs</a:t>
            </a:r>
            <a:r>
              <a:rPr lang="en-US" sz="2400" dirty="0">
                <a:solidFill>
                  <a:schemeClr val="bg1"/>
                </a:solidFill>
              </a:rPr>
              <a:t> for MM </a:t>
            </a:r>
          </a:p>
          <a:p>
            <a:pPr marL="98425" indent="0">
              <a:lnSpc>
                <a:spcPct val="100000"/>
              </a:lnSpc>
              <a:spcBef>
                <a:spcPts val="2400"/>
              </a:spcBef>
              <a:spcAft>
                <a:spcPts val="0"/>
              </a:spcAft>
              <a:buNone/>
            </a:pPr>
            <a:r>
              <a:rPr lang="en-US" sz="2400" dirty="0">
                <a:solidFill>
                  <a:schemeClr val="accent2"/>
                </a:solidFill>
              </a:rPr>
              <a:t>Module 6: </a:t>
            </a:r>
            <a:r>
              <a:rPr lang="en-US" sz="2400" dirty="0">
                <a:solidFill>
                  <a:schemeClr val="tx1"/>
                </a:solidFill>
              </a:rPr>
              <a:t>Other Trials in Progress</a:t>
            </a:r>
          </a:p>
          <a:p>
            <a:pPr marL="98425" indent="0">
              <a:lnSpc>
                <a:spcPct val="100000"/>
              </a:lnSpc>
              <a:spcBef>
                <a:spcPts val="2400"/>
              </a:spcBef>
              <a:spcAft>
                <a:spcPts val="0"/>
              </a:spcAft>
              <a:buNone/>
            </a:pPr>
            <a:endParaRPr lang="en-US" sz="3000" dirty="0">
              <a:solidFill>
                <a:schemeClr val="tx1"/>
              </a:solidFill>
            </a:endParaRPr>
          </a:p>
        </p:txBody>
      </p:sp>
    </p:spTree>
    <p:custDataLst>
      <p:tags r:id="rId1"/>
    </p:custDataLst>
    <p:extLst>
      <p:ext uri="{BB962C8B-B14F-4D97-AF65-F5344CB8AC3E}">
        <p14:creationId xmlns:p14="http://schemas.microsoft.com/office/powerpoint/2010/main" val="1429777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3788D-FB13-C73F-46E4-9C2863CB100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23A178-7DCE-6651-F873-7BABFCB228CF}"/>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6651F7F5-5F59-5FF2-C61A-1D7D376A3BF7}"/>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2000" b="0" dirty="0" err="1">
                <a:solidFill>
                  <a:srgbClr val="000000"/>
                </a:solidFill>
                <a:latin typeface="Calibri" panose="020F0502020204030204" pitchFamily="34" charset="0"/>
                <a:ea typeface="Yu Gothic" panose="020B0400000000000000" pitchFamily="34" charset="-128"/>
                <a:cs typeface="Calibri" panose="020F0502020204030204" pitchFamily="34" charset="0"/>
              </a:rPr>
              <a:t>Lonial</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 S et al. </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EXCALIBER-RRMM</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 A </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phase III trial </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of </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iberdomide, daratumumab, and dexamethasone </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in </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relapsed/refractory multiple myeloma</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 </a:t>
            </a:r>
            <a:r>
              <a:rPr lang="en-US" sz="2000" b="0" i="1" dirty="0">
                <a:solidFill>
                  <a:srgbClr val="000000"/>
                </a:solidFill>
                <a:latin typeface="Calibri" panose="020F0502020204030204" pitchFamily="34" charset="0"/>
                <a:ea typeface="Yu Gothic" panose="020B0400000000000000" pitchFamily="34" charset="-128"/>
                <a:cs typeface="Calibri" panose="020F0502020204030204" pitchFamily="34" charset="0"/>
              </a:rPr>
              <a:t>Future Oncol </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2025 June;21(14):1761-9.</a:t>
            </a:r>
          </a:p>
          <a:p>
            <a:pPr marL="285750" indent="-285750">
              <a:spcBef>
                <a:spcPts val="0"/>
              </a:spcBef>
              <a:spcAft>
                <a:spcPts val="800"/>
              </a:spcAft>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Richardson PG et al. A Phase III, Two-Stage, Randomized Study </a:t>
            </a:r>
            <a:r>
              <a:rPr lang="en-US" sz="2000" dirty="0">
                <a:solidFill>
                  <a:schemeClr val="tx1"/>
                </a:solidFill>
                <a:latin typeface="Calibri" panose="020F0502020204030204" pitchFamily="34" charset="0"/>
                <a:cs typeface="Calibri" panose="020F0502020204030204" pitchFamily="34" charset="0"/>
              </a:rPr>
              <a:t>of </a:t>
            </a:r>
            <a:r>
              <a:rPr lang="en-US" sz="2000" dirty="0" err="1">
                <a:solidFill>
                  <a:schemeClr val="tx1"/>
                </a:solidFill>
                <a:latin typeface="Calibri" panose="020F0502020204030204" pitchFamily="34" charset="0"/>
                <a:cs typeface="Calibri" panose="020F0502020204030204" pitchFamily="34" charset="0"/>
              </a:rPr>
              <a:t>Mezigdomide</a:t>
            </a:r>
            <a:r>
              <a:rPr lang="en-US" sz="2000" dirty="0">
                <a:solidFill>
                  <a:schemeClr val="tx1"/>
                </a:solidFill>
                <a:latin typeface="Calibri" panose="020F0502020204030204" pitchFamily="34" charset="0"/>
                <a:cs typeface="Calibri" panose="020F0502020204030204" pitchFamily="34" charset="0"/>
              </a:rPr>
              <a:t>, Bortezomib, and Dexamethasone (</a:t>
            </a:r>
            <a:r>
              <a:rPr lang="en-US" sz="2000" dirty="0" err="1">
                <a:solidFill>
                  <a:schemeClr val="tx1"/>
                </a:solidFill>
                <a:latin typeface="Calibri" panose="020F0502020204030204" pitchFamily="34" charset="0"/>
                <a:cs typeface="Calibri" panose="020F0502020204030204" pitchFamily="34" charset="0"/>
              </a:rPr>
              <a:t>MeziVd</a:t>
            </a:r>
            <a:r>
              <a:rPr lang="en-US" sz="2000" dirty="0">
                <a:solidFill>
                  <a:schemeClr val="tx1"/>
                </a:solidFill>
                <a:latin typeface="Calibri" panose="020F0502020204030204" pitchFamily="34" charset="0"/>
                <a:cs typeface="Calibri" panose="020F0502020204030204" pitchFamily="34" charset="0"/>
              </a:rPr>
              <a:t>) Versus Pomalidomide, Bortezomib, and Dexamethasone (</a:t>
            </a:r>
            <a:r>
              <a:rPr lang="en-US" sz="2000" dirty="0" err="1">
                <a:solidFill>
                  <a:schemeClr val="tx1"/>
                </a:solidFill>
                <a:latin typeface="Calibri" panose="020F0502020204030204" pitchFamily="34" charset="0"/>
                <a:cs typeface="Calibri" panose="020F0502020204030204" pitchFamily="34" charset="0"/>
              </a:rPr>
              <a:t>PVd</a:t>
            </a:r>
            <a:r>
              <a:rPr lang="en-US" sz="2000" dirty="0">
                <a:solidFill>
                  <a:schemeClr val="tx1"/>
                </a:solidFill>
                <a:latin typeface="Calibri" panose="020F0502020204030204" pitchFamily="34" charset="0"/>
                <a:cs typeface="Calibri" panose="020F0502020204030204" pitchFamily="34" charset="0"/>
              </a:rPr>
              <a:t>) </a:t>
            </a:r>
            <a:r>
              <a:rPr lang="en-US" sz="2000" b="0" dirty="0">
                <a:solidFill>
                  <a:schemeClr val="tx1"/>
                </a:solidFill>
                <a:latin typeface="Calibri" panose="020F0502020204030204" pitchFamily="34" charset="0"/>
                <a:cs typeface="Calibri" panose="020F0502020204030204" pitchFamily="34" charset="0"/>
              </a:rPr>
              <a:t>in </a:t>
            </a:r>
            <a:r>
              <a:rPr lang="en-US" sz="2000" dirty="0">
                <a:solidFill>
                  <a:schemeClr val="tx1"/>
                </a:solidFill>
                <a:latin typeface="Calibri" panose="020F0502020204030204" pitchFamily="34" charset="0"/>
                <a:cs typeface="Calibri" panose="020F0502020204030204" pitchFamily="34" charset="0"/>
              </a:rPr>
              <a:t>Relapsed/Refractory Multiple Myeloma (RRMM)</a:t>
            </a:r>
            <a:r>
              <a:rPr lang="en-US" sz="2000" b="0" dirty="0">
                <a:solidFill>
                  <a:schemeClr val="tx1"/>
                </a:solidFill>
                <a:latin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cs typeface="Calibri" panose="020F0502020204030204" pitchFamily="34" charset="0"/>
              </a:rPr>
              <a:t>SUCCESSOR-1</a:t>
            </a:r>
            <a:r>
              <a:rPr lang="en-US" sz="2000" b="0" dirty="0">
                <a:solidFill>
                  <a:schemeClr val="tx1"/>
                </a:solidFill>
                <a:latin typeface="Calibri" panose="020F0502020204030204" pitchFamily="34" charset="0"/>
                <a:cs typeface="Calibri" panose="020F0502020204030204" pitchFamily="34" charset="0"/>
              </a:rPr>
              <a:t>. SOHO 2023;Abstract MM-372</a:t>
            </a:r>
            <a:r>
              <a:rPr lang="en-US" sz="1800" b="0" dirty="0">
                <a:solidFill>
                  <a:schemeClr val="tx1"/>
                </a:solidFill>
              </a:rPr>
              <a:t>. </a:t>
            </a:r>
          </a:p>
          <a:p>
            <a:pPr marL="285750" indent="-285750">
              <a:spcBef>
                <a:spcPts val="0"/>
              </a:spcBef>
              <a:spcAft>
                <a:spcPts val="800"/>
              </a:spcAft>
              <a:buFont typeface="Arial" panose="020B0604020202020204" pitchFamily="34" charset="0"/>
              <a:buChar char="•"/>
              <a:defRPr/>
            </a:pP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Richardson PG et al. A </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phase 3</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 </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two-stage</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 randomized study of </a:t>
            </a:r>
            <a:r>
              <a:rPr lang="en-US" sz="2000" dirty="0" err="1">
                <a:solidFill>
                  <a:srgbClr val="000000"/>
                </a:solidFill>
                <a:latin typeface="Calibri" panose="020F0502020204030204" pitchFamily="34" charset="0"/>
                <a:ea typeface="Yu Gothic" panose="020B0400000000000000" pitchFamily="34" charset="-128"/>
                <a:cs typeface="Calibri" panose="020F0502020204030204" pitchFamily="34" charset="0"/>
              </a:rPr>
              <a:t>mezigdomide</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 carfilzomib, and dexamethasone (</a:t>
            </a:r>
            <a:r>
              <a:rPr lang="en-US" sz="2000" dirty="0" err="1">
                <a:solidFill>
                  <a:srgbClr val="000000"/>
                </a:solidFill>
                <a:latin typeface="Calibri" panose="020F0502020204030204" pitchFamily="34" charset="0"/>
                <a:ea typeface="Yu Gothic" panose="020B0400000000000000" pitchFamily="34" charset="-128"/>
                <a:cs typeface="Calibri" panose="020F0502020204030204" pitchFamily="34" charset="0"/>
              </a:rPr>
              <a:t>MeziKd</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 versus carfilzomib and dexamethasone (</a:t>
            </a:r>
            <a:r>
              <a:rPr lang="en-US" sz="2000" dirty="0" err="1">
                <a:solidFill>
                  <a:srgbClr val="000000"/>
                </a:solidFill>
                <a:latin typeface="Calibri" panose="020F0502020204030204" pitchFamily="34" charset="0"/>
                <a:ea typeface="Yu Gothic" panose="020B0400000000000000" pitchFamily="34" charset="-128"/>
                <a:cs typeface="Calibri" panose="020F0502020204030204" pitchFamily="34" charset="0"/>
              </a:rPr>
              <a:t>Kd</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 </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in </a:t>
            </a:r>
            <a:r>
              <a:rPr lang="en-US" sz="2000" dirty="0">
                <a:solidFill>
                  <a:srgbClr val="000000"/>
                </a:solidFill>
                <a:latin typeface="Calibri" panose="020F0502020204030204" pitchFamily="34" charset="0"/>
                <a:ea typeface="Yu Gothic" panose="020B0400000000000000" pitchFamily="34" charset="-128"/>
                <a:cs typeface="Calibri" panose="020F0502020204030204" pitchFamily="34" charset="0"/>
              </a:rPr>
              <a:t>relapsed/refractory multiple myeloma (RRMM): SUCCESSOR-2</a:t>
            </a:r>
            <a:r>
              <a:rPr lang="en-US" sz="2000" b="0" dirty="0">
                <a:solidFill>
                  <a:srgbClr val="000000"/>
                </a:solidFill>
                <a:latin typeface="Calibri" panose="020F0502020204030204" pitchFamily="34" charset="0"/>
                <a:ea typeface="Yu Gothic" panose="020B0400000000000000" pitchFamily="34" charset="-128"/>
                <a:cs typeface="Calibri" panose="020F0502020204030204" pitchFamily="34" charset="0"/>
              </a:rPr>
              <a:t>. ASCO 2023;Abstract TPS8070.</a:t>
            </a:r>
          </a:p>
          <a:p>
            <a:pPr marL="285750" indent="-285750">
              <a:spcBef>
                <a:spcPts val="0"/>
              </a:spcBef>
              <a:spcAft>
                <a:spcPts val="800"/>
              </a:spcAft>
              <a:buFont typeface="Arial" panose="020B0604020202020204" pitchFamily="34" charset="0"/>
              <a:buChar char="•"/>
              <a:defRPr/>
            </a:pPr>
            <a:r>
              <a:rPr lang="en-US" sz="2000" b="0" dirty="0">
                <a:solidFill>
                  <a:srgbClr val="000000"/>
                </a:solidFill>
                <a:latin typeface="Calibri"/>
              </a:rPr>
              <a:t>van de Donk NWCJ et al. </a:t>
            </a:r>
            <a:r>
              <a:rPr lang="en-US" sz="2000" dirty="0">
                <a:solidFill>
                  <a:srgbClr val="000000"/>
                </a:solidFill>
                <a:latin typeface="Calibri"/>
              </a:rPr>
              <a:t>Iberdomide maintenance after autologous stem-cell transplantation </a:t>
            </a:r>
            <a:r>
              <a:rPr lang="en-US" sz="2000" b="0" dirty="0">
                <a:solidFill>
                  <a:srgbClr val="000000"/>
                </a:solidFill>
                <a:latin typeface="Calibri"/>
              </a:rPr>
              <a:t>in </a:t>
            </a:r>
            <a:r>
              <a:rPr lang="en-US" sz="2000" dirty="0">
                <a:solidFill>
                  <a:srgbClr val="000000"/>
                </a:solidFill>
                <a:latin typeface="Calibri"/>
              </a:rPr>
              <a:t>newly diagnosed multiple myeloma: An update from the phase 2 EMN26 trial</a:t>
            </a:r>
            <a:r>
              <a:rPr lang="en-US" sz="2000" b="0" dirty="0">
                <a:solidFill>
                  <a:srgbClr val="000000"/>
                </a:solidFill>
                <a:latin typeface="Calibri"/>
              </a:rPr>
              <a:t>. ASH 2025;Abstract 101.</a:t>
            </a:r>
          </a:p>
          <a:p>
            <a:pPr marL="285750" indent="-285750">
              <a:spcBef>
                <a:spcPts val="0"/>
              </a:spcBef>
              <a:spcAft>
                <a:spcPts val="800"/>
              </a:spcAft>
              <a:buFont typeface="Arial" panose="020B0604020202020204" pitchFamily="34" charset="0"/>
              <a:buChar char="•"/>
              <a:defRPr/>
            </a:pPr>
            <a:r>
              <a:rPr lang="en-US" sz="2000" b="0" dirty="0">
                <a:solidFill>
                  <a:srgbClr val="000000"/>
                </a:solidFill>
                <a:latin typeface="Calibri"/>
              </a:rPr>
              <a:t>Merz L et al. The </a:t>
            </a:r>
            <a:r>
              <a:rPr lang="en-US" sz="2000" dirty="0">
                <a:solidFill>
                  <a:srgbClr val="000000"/>
                </a:solidFill>
                <a:latin typeface="Calibri"/>
              </a:rPr>
              <a:t>impact of Duffy genotype on progression-free survival (PFS) with lenalidomide, Bortezomib, and dexamethasone (RVd) alone or RVd plus autologous stem cell transplantation (ASCT) and continuous R maintenance in patients </a:t>
            </a:r>
            <a:r>
              <a:rPr lang="en-US" sz="2000" b="0" dirty="0">
                <a:solidFill>
                  <a:srgbClr val="000000"/>
                </a:solidFill>
                <a:latin typeface="Calibri"/>
              </a:rPr>
              <a:t>(pts) with newly diagnosed multiple myeloma (NDMM): Updated subgroup analysis of the phase 3 DETERMINATION trial. ASH 2025;Abstract 1033.</a:t>
            </a:r>
          </a:p>
          <a:p>
            <a:pPr>
              <a:spcBef>
                <a:spcPts val="0"/>
              </a:spcBef>
              <a:spcAft>
                <a:spcPts val="800"/>
              </a:spcAft>
              <a:defRPr/>
            </a:pPr>
            <a:endParaRPr lang="en-US" sz="2000" b="0" dirty="0">
              <a:solidFill>
                <a:srgbClr val="000000"/>
              </a:solidFill>
              <a:latin typeface="Calibri"/>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652621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A445D-D542-C5A4-D539-6E27AF0B6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21FA3-C89F-4F6C-4D82-DEBD234C69E9}"/>
              </a:ext>
            </a:extLst>
          </p:cNvPr>
          <p:cNvSpPr>
            <a:spLocks noGrp="1"/>
          </p:cNvSpPr>
          <p:nvPr>
            <p:ph type="title"/>
          </p:nvPr>
        </p:nvSpPr>
        <p:spPr>
          <a:xfrm>
            <a:off x="507042" y="331079"/>
            <a:ext cx="11260155" cy="1141412"/>
          </a:xfrm>
        </p:spPr>
        <p:txBody>
          <a:bodyPr/>
          <a:lstStyle/>
          <a:p>
            <a:pPr algn="l"/>
            <a:r>
              <a:rPr lang="en-US" sz="2800" dirty="0"/>
              <a:t>Minimal Residual Disease and Complete Response in Multiple Myeloma: Use as Endpoints to Support Accelerated Approval</a:t>
            </a:r>
            <a:br>
              <a:rPr lang="en-US" sz="2800" dirty="0"/>
            </a:br>
            <a:r>
              <a:rPr lang="en-US" sz="2400" dirty="0"/>
              <a:t>FDA Guidance for Industry Document</a:t>
            </a:r>
            <a:br>
              <a:rPr lang="en-US" sz="2400" dirty="0"/>
            </a:br>
            <a:r>
              <a:rPr lang="en-US" sz="2400" dirty="0"/>
              <a:t>January 20, 2026</a:t>
            </a:r>
          </a:p>
        </p:txBody>
      </p:sp>
      <p:sp>
        <p:nvSpPr>
          <p:cNvPr id="3" name="Content Placeholder 2">
            <a:extLst>
              <a:ext uri="{FF2B5EF4-FFF2-40B4-BE49-F238E27FC236}">
                <a16:creationId xmlns:a16="http://schemas.microsoft.com/office/drawing/2014/main" id="{25DF4A72-D491-928D-1AA1-D640C0E2B818}"/>
              </a:ext>
            </a:extLst>
          </p:cNvPr>
          <p:cNvSpPr>
            <a:spLocks noGrp="1"/>
          </p:cNvSpPr>
          <p:nvPr>
            <p:ph idx="1"/>
          </p:nvPr>
        </p:nvSpPr>
        <p:spPr>
          <a:xfrm>
            <a:off x="424802" y="1672093"/>
            <a:ext cx="11342395" cy="4316412"/>
          </a:xfrm>
        </p:spPr>
        <p:txBody>
          <a:bodyPr/>
          <a:lstStyle/>
          <a:p>
            <a:pPr marL="99718" indent="0">
              <a:buNone/>
            </a:pPr>
            <a:r>
              <a:rPr lang="en-US" sz="1800" b="0" dirty="0">
                <a:latin typeface="Calibri" panose="020F0502020204030204" pitchFamily="34" charset="0"/>
                <a:cs typeface="Calibri" panose="020F0502020204030204" pitchFamily="34" charset="0"/>
              </a:rPr>
              <a:t>“On January 20, 2026, the Food and Drug Administration issued a draft guidance for industry that provides recommendations to sponsors about using minimal residual disease (MRD) and complete response (CR) as primary endpoints in trials evaluating drugs and biologics intended to treat patients with multiple myeloma to support approval under the accelerated approval regulations. </a:t>
            </a:r>
          </a:p>
          <a:p>
            <a:pPr marL="99718" indent="0">
              <a:buNone/>
            </a:pPr>
            <a:r>
              <a:rPr lang="en-US" sz="1800" b="0" dirty="0">
                <a:latin typeface="Calibri" panose="020F0502020204030204" pitchFamily="34" charset="0"/>
                <a:cs typeface="Calibri" panose="020F0502020204030204" pitchFamily="34" charset="0"/>
              </a:rPr>
              <a:t>The draft guidance, ‘Minimal Residual Disease and Complete Response in Multiple Myeloma: Use as Endpoints to Support Accelerated Approval,’ provides specific recommendations for designing clinical trials using MRD as an endpoint for accelerated approval. </a:t>
            </a:r>
            <a:r>
              <a:rPr lang="en-US" sz="1800" dirty="0">
                <a:latin typeface="Calibri" panose="020F0502020204030204" pitchFamily="34" charset="0"/>
                <a:cs typeface="Calibri" panose="020F0502020204030204" pitchFamily="34" charset="0"/>
              </a:rPr>
              <a:t>These recommendations include general drug development considerations, trial design and statistical considerations, and assay considerations for MRD evaluation. The guidance also includes considerations when proposing CR as an endpoint for accelerated approval as well as other regulatory considerations.</a:t>
            </a:r>
          </a:p>
          <a:p>
            <a:pPr marL="99718" indent="0">
              <a:buNone/>
            </a:pPr>
            <a:r>
              <a:rPr lang="en-US" sz="1800" b="0" dirty="0">
                <a:latin typeface="Calibri" panose="020F0502020204030204" pitchFamily="34" charset="0"/>
                <a:cs typeface="Calibri" panose="020F0502020204030204" pitchFamily="34" charset="0"/>
              </a:rPr>
              <a:t>In multiple myeloma, accelerated approval based on an endpoint of overall response rate (ORR) supported by duration of response has expedited the approval of new therapies. However, the ORRs observed with new therapies have surpassed 60-70% in the relapsed or refractory setting and 90% in the newly diagnosed setting. </a:t>
            </a:r>
            <a:r>
              <a:rPr lang="en-US" sz="1800" dirty="0">
                <a:latin typeface="Calibri" panose="020F0502020204030204" pitchFamily="34" charset="0"/>
                <a:cs typeface="Calibri" panose="020F0502020204030204" pitchFamily="34" charset="0"/>
              </a:rPr>
              <a:t>With the improved outcomes observed in this disease area demonstrating statistically significant differences in ORRs may require infeasibly large clinical trials. Additionally, more sensitive response assessments will allow for continued expeditious drug development.</a:t>
            </a:r>
            <a:r>
              <a:rPr lang="en-US" sz="1800" b="0"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C71FAD9A-C6DA-80B7-958B-7F2F83412815}"/>
              </a:ext>
            </a:extLst>
          </p:cNvPr>
          <p:cNvSpPr txBox="1"/>
          <p:nvPr/>
        </p:nvSpPr>
        <p:spPr>
          <a:xfrm>
            <a:off x="175005" y="6526921"/>
            <a:ext cx="11342395" cy="26161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/regulatory-information/search-</a:t>
            </a:r>
            <a:r>
              <a:rPr kumimoji="0" lang="en-US" sz="1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fda</a:t>
            </a: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-guidance-documents/minimal-residual-disease-and-complete-response-multiple-myeloma-use-endpoints-support-accelerated</a:t>
            </a:r>
            <a:endParaRPr kumimoji="0" lang="en-US" sz="11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814608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1BC2A-F8E2-CA79-1255-ACF12D485E4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1F6279E-D261-3502-95C6-80C2CB922021}"/>
              </a:ext>
            </a:extLst>
          </p:cNvPr>
          <p:cNvPicPr>
            <a:picLocks noChangeAspect="1"/>
          </p:cNvPicPr>
          <p:nvPr/>
        </p:nvPicPr>
        <p:blipFill>
          <a:blip r:embed="rId2"/>
          <a:stretch>
            <a:fillRect/>
          </a:stretch>
        </p:blipFill>
        <p:spPr>
          <a:xfrm>
            <a:off x="4727848" y="3764969"/>
            <a:ext cx="6438695" cy="2887352"/>
          </a:xfrm>
          <a:prstGeom prst="rect">
            <a:avLst/>
          </a:prstGeom>
        </p:spPr>
      </p:pic>
      <p:pic>
        <p:nvPicPr>
          <p:cNvPr id="6" name="Picture 5">
            <a:extLst>
              <a:ext uri="{FF2B5EF4-FFF2-40B4-BE49-F238E27FC236}">
                <a16:creationId xmlns:a16="http://schemas.microsoft.com/office/drawing/2014/main" id="{07EB4B7B-43AC-7A11-6C17-38E990E0B12C}"/>
              </a:ext>
            </a:extLst>
          </p:cNvPr>
          <p:cNvPicPr>
            <a:picLocks noChangeAspect="1"/>
          </p:cNvPicPr>
          <p:nvPr/>
        </p:nvPicPr>
        <p:blipFill>
          <a:blip r:embed="rId3"/>
          <a:stretch>
            <a:fillRect/>
          </a:stretch>
        </p:blipFill>
        <p:spPr>
          <a:xfrm>
            <a:off x="263352" y="310114"/>
            <a:ext cx="8064896" cy="3454855"/>
          </a:xfrm>
          <a:prstGeom prst="rect">
            <a:avLst/>
          </a:prstGeom>
        </p:spPr>
      </p:pic>
    </p:spTree>
    <p:extLst>
      <p:ext uri="{BB962C8B-B14F-4D97-AF65-F5344CB8AC3E}">
        <p14:creationId xmlns:p14="http://schemas.microsoft.com/office/powerpoint/2010/main" val="3121920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B0695-1471-1154-9798-5CA5FDDA52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362465-035F-B645-9929-ABD1CD248910}"/>
              </a:ext>
            </a:extLst>
          </p:cNvPr>
          <p:cNvPicPr>
            <a:picLocks noChangeAspect="1"/>
          </p:cNvPicPr>
          <p:nvPr/>
        </p:nvPicPr>
        <p:blipFill>
          <a:blip r:embed="rId2"/>
          <a:stretch>
            <a:fillRect/>
          </a:stretch>
        </p:blipFill>
        <p:spPr>
          <a:xfrm>
            <a:off x="253158" y="1108587"/>
            <a:ext cx="11685683" cy="4640826"/>
          </a:xfrm>
          <a:prstGeom prst="rect">
            <a:avLst/>
          </a:prstGeom>
        </p:spPr>
      </p:pic>
      <p:sp>
        <p:nvSpPr>
          <p:cNvPr id="2" name="Rectangle 1">
            <a:extLst>
              <a:ext uri="{FF2B5EF4-FFF2-40B4-BE49-F238E27FC236}">
                <a16:creationId xmlns:a16="http://schemas.microsoft.com/office/drawing/2014/main" id="{6A686F06-8E0A-085E-C3E1-24B4B731B8DD}"/>
              </a:ext>
            </a:extLst>
          </p:cNvPr>
          <p:cNvSpPr/>
          <p:nvPr/>
        </p:nvSpPr>
        <p:spPr bwMode="auto">
          <a:xfrm>
            <a:off x="10300771" y="1994053"/>
            <a:ext cx="1498294" cy="4627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657471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ML 03-04 REAL Template">
  <a:themeElements>
    <a:clrScheme name="Custom 5">
      <a:dk1>
        <a:srgbClr val="000000"/>
      </a:dk1>
      <a:lt1>
        <a:srgbClr val="FFFFFF"/>
      </a:lt1>
      <a:dk2>
        <a:srgbClr val="0000FF"/>
      </a:dk2>
      <a:lt2>
        <a:srgbClr val="FFFF00"/>
      </a:lt2>
      <a:accent1>
        <a:srgbClr val="FFC0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L 03-04 REAL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L 03-04 REAL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 03-04 REAL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 03-04 REAL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 03-04 REAL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 03-04 REAL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 03-04 REAL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 03-04 REAL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 03-04 REAL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 03-04 REAL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 03-04 REAL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 03-04 REAL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 03-04 REAL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47584</TotalTime>
  <Words>7500</Words>
  <Application>Microsoft Macintosh PowerPoint</Application>
  <PresentationFormat>Widescreen</PresentationFormat>
  <Paragraphs>864</Paragraphs>
  <Slides>128</Slides>
  <Notes>45</Notes>
  <HiddenSlides>0</HiddenSlides>
  <MMClips>0</MMClips>
  <ScaleCrop>false</ScaleCrop>
  <HeadingPairs>
    <vt:vector size="6" baseType="variant">
      <vt:variant>
        <vt:lpstr>Fonts Used</vt:lpstr>
      </vt:variant>
      <vt:variant>
        <vt:i4>18</vt:i4>
      </vt:variant>
      <vt:variant>
        <vt:lpstr>Theme</vt:lpstr>
      </vt:variant>
      <vt:variant>
        <vt:i4>17</vt:i4>
      </vt:variant>
      <vt:variant>
        <vt:lpstr>Slide Titles</vt:lpstr>
      </vt:variant>
      <vt:variant>
        <vt:i4>128</vt:i4>
      </vt:variant>
    </vt:vector>
  </HeadingPairs>
  <TitlesOfParts>
    <vt:vector size="163" baseType="lpstr">
      <vt:lpstr>ＭＳ Ｐゴシック</vt:lpstr>
      <vt:lpstr>.AppleSystemUIFont</vt:lpstr>
      <vt:lpstr>Aptos</vt:lpstr>
      <vt:lpstr>Arial</vt:lpstr>
      <vt:lpstr>Arial Narrow</vt:lpstr>
      <vt:lpstr>Calibri</vt:lpstr>
      <vt:lpstr>Calibri Light</vt:lpstr>
      <vt:lpstr>Courier New</vt:lpstr>
      <vt:lpstr>Garamond</vt:lpstr>
      <vt:lpstr>Georgia</vt:lpstr>
      <vt:lpstr>Montserrat SemiBold</vt:lpstr>
      <vt:lpstr>Noto Sans Symbols</vt:lpstr>
      <vt:lpstr>Symbol</vt:lpstr>
      <vt:lpstr>System Font Regular</vt:lpstr>
      <vt:lpstr>Times New Roman</vt:lpstr>
      <vt:lpstr>Verdana</vt:lpstr>
      <vt:lpstr>Wingdings</vt:lpstr>
      <vt:lpstr>Wingdings 3</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2022_CCO_Template</vt:lpstr>
      <vt:lpstr>6_Default Design</vt:lpstr>
      <vt:lpstr>3_ML 03-04 REAL Template</vt:lpstr>
      <vt:lpstr>Office Theme</vt:lpstr>
      <vt:lpstr>1_Office Theme</vt:lpstr>
      <vt:lpstr>Inside the Issue: The Emerging Role of  Cereblon E3 Ligase Modulators in Multiple Myeloma</vt:lpstr>
      <vt:lpstr>Faculty</vt:lpstr>
      <vt:lpstr>Commercial Support</vt:lpstr>
      <vt:lpstr>Dr Love — Disclosures</vt:lpstr>
      <vt:lpstr>Research To Practice CME Planning Committee Members,  Staff and Reviewers</vt:lpstr>
      <vt:lpstr>Dr Callander — Disclosures</vt:lpstr>
      <vt:lpstr>Dr Richardson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Exploring Current Patterns of Care in the Community:  Selection of First-Line and Maintenance Therapy for  Patients with Extensive-Stage Small Cell Lung Cancer</vt:lpstr>
      <vt:lpstr>Year in Review: Clinical Investigator Perspectives on the  Most Relevant New Datasets and Advances in Oncology</vt:lpstr>
      <vt:lpstr>Year in Review: Clinical Investigator Perspectives on the  Most Relevant New Datasets and Advances in Oncology</vt:lpstr>
      <vt:lpstr>Second Opinion: Clinical Investigators Discuss the  Optimal Management of Genitourinary Cancers</vt:lpstr>
      <vt:lpstr>Grand Rounds</vt:lpstr>
      <vt:lpstr>PowerPoint Presentation</vt:lpstr>
      <vt:lpstr>Inside the Issue: The Emerging Role of  Cereblon E3 Ligase Modulators in Multiple Myeloma</vt:lpstr>
      <vt:lpstr>Faculty</vt:lpstr>
      <vt:lpstr>PowerPoint Presentation</vt:lpstr>
      <vt:lpstr>Clinicians in the Audience, Please Complete  the Pre- and Postmeeting Surveys</vt:lpstr>
      <vt:lpstr>PowerPoint Presentation</vt:lpstr>
      <vt:lpstr>Exploring Current Patterns of Care in the Community:  Selection of First-Line and Maintenance Therapy for  Patients with Extensive-Stage Small Cell Lung Cancer</vt:lpstr>
      <vt:lpstr>Year in Review: Clinical Investigator Perspectives on the  Most Relevant New Datasets and Advances in Oncology</vt:lpstr>
      <vt:lpstr>Year in Review: Clinical Investigator Perspectives on the  Most Relevant New Datasets and Advances in Oncology</vt:lpstr>
      <vt:lpstr>Second Opinion: Clinical Investigators Discuss the  Optimal Management of Genitourinary Cancers</vt:lpstr>
      <vt:lpstr>Grand Rounds</vt:lpstr>
      <vt:lpstr>PowerPoint Presentation</vt:lpstr>
      <vt:lpstr>Inside the Issue: The Emerging Role of  Cereblon E3 Ligase Modulators in Multiple Myeloma</vt:lpstr>
      <vt:lpstr>Dr Callander — Disclosures</vt:lpstr>
      <vt:lpstr>Dr Richardson — Disclosures</vt:lpstr>
      <vt:lpstr>Dr Love — Disclosures</vt:lpstr>
      <vt:lpstr>Commercial Support</vt:lpstr>
      <vt:lpstr>PowerPoint Presentation</vt:lpstr>
      <vt:lpstr>Agenda</vt:lpstr>
      <vt:lpstr>Agenda</vt:lpstr>
      <vt:lpstr>Clinical Trials We LOVE to Discuss!</vt:lpstr>
      <vt:lpstr>Clinical Trials We LOVE to Discuss!</vt:lpstr>
      <vt:lpstr>PowerPoint Presentation</vt:lpstr>
      <vt:lpstr>Agenda</vt:lpstr>
      <vt:lpstr>CELMoDs Overview: The Cereblon (CRBN) Pathway</vt:lpstr>
      <vt:lpstr>IMiDs and CELMoDs</vt:lpstr>
      <vt:lpstr>Rationale for Iberdomide in MM</vt:lpstr>
      <vt:lpstr>Rationale for Mezigdomide in MM</vt:lpstr>
      <vt:lpstr>Agenda</vt:lpstr>
      <vt:lpstr>PowerPoint Presentation</vt:lpstr>
      <vt:lpstr>PowerPoint Presentation</vt:lpstr>
      <vt:lpstr>Phase II ReKInDLE: Response Rates, Minimal Residual Disease (MRD) Analysis</vt:lpstr>
      <vt:lpstr>Phase II ReKInDLE: Authors’ Conclusions</vt:lpstr>
      <vt:lpstr>PowerPoint Presentation</vt:lpstr>
      <vt:lpstr>Rationale for Elranatamab/Iberdomide Combination Therapy</vt:lpstr>
      <vt:lpstr>Phase Ib MagnetisMM-30: Objective Response Rate</vt:lpstr>
      <vt:lpstr>Phase Ib MagnetisMM-30: Authors’ Conclusions</vt:lpstr>
      <vt:lpstr>PowerPoint Presentation</vt:lpstr>
      <vt:lpstr>Phase II ICON Trial Profile</vt:lpstr>
      <vt:lpstr>Phase II ICON: Responses with IberCd</vt:lpstr>
      <vt:lpstr>Phase II ICON: Authors’ Conclusions </vt:lpstr>
      <vt:lpstr>PowerPoint Presentation</vt:lpstr>
      <vt:lpstr>Phase I/II CC-220-MM-001 Study Design</vt:lpstr>
      <vt:lpstr>Phase I/II CC-220-MM-001: Responses over Time</vt:lpstr>
      <vt:lpstr>Phase I/II CC-220-MM-001: Authors’ Conclusions</vt:lpstr>
      <vt:lpstr>PowerPoint Presentation</vt:lpstr>
      <vt:lpstr>PowerPoint Presentation</vt:lpstr>
      <vt:lpstr>Phase I/II CC-92480-MM-001 Study Design</vt:lpstr>
      <vt:lpstr>Phase I/II CC-92480-MM-001: Responses, PFS</vt:lpstr>
      <vt:lpstr>Phase I/II CC-92480-MM-001: Authors’ Conclusions</vt:lpstr>
      <vt:lpstr>PowerPoint Presentation</vt:lpstr>
      <vt:lpstr>Phase I/II CC-92480-MM-002 Study Design</vt:lpstr>
      <vt:lpstr>Phase I/II CC-92480-MM-002: Efficacy in Cohort B – MeziDd</vt:lpstr>
      <vt:lpstr>Phase I/II CC-92480-MM-002: Efficacy in Cohort H – MeziEd</vt:lpstr>
      <vt:lpstr>Phase I/II CC-92480-MM-002: Authors’ Conclusions</vt:lpstr>
      <vt:lpstr>PowerPoint Presentation</vt:lpstr>
      <vt:lpstr>Phase I/II MELT-MM Study Design</vt:lpstr>
      <vt:lpstr>Phase I/II MELT-MM: Preliminary Efficacy Data</vt:lpstr>
      <vt:lpstr>Phase I/II MELT-MM: Authors’ Conclusions</vt:lpstr>
      <vt:lpstr>PowerPoint Presentation</vt:lpstr>
      <vt:lpstr>Phase I STOMP Study and Cohort Design</vt:lpstr>
      <vt:lpstr>Phase I STOMP: Preliminary Efficacy</vt:lpstr>
      <vt:lpstr>Phase I STOMP: Authors’ Conclusions</vt:lpstr>
      <vt:lpstr>Agenda</vt:lpstr>
      <vt:lpstr>Agenda</vt:lpstr>
      <vt:lpstr>PowerPoint Presentation</vt:lpstr>
      <vt:lpstr>Phase II ReKInDLE: Hematologic Adverse Events</vt:lpstr>
      <vt:lpstr>Phase II ReKInDLE: Common and Select Nonhematologic Adverse Events</vt:lpstr>
      <vt:lpstr>Phase II ICON: Safety</vt:lpstr>
      <vt:lpstr>Phase Ib MagnetisMM-30: Safety</vt:lpstr>
      <vt:lpstr>Phase Ib MagnetisMM-30: Infections</vt:lpstr>
      <vt:lpstr>Phase I/II CC-220-MM-001: Common TEAEs (Any Grade)</vt:lpstr>
      <vt:lpstr>PowerPoint Presentation</vt:lpstr>
      <vt:lpstr>Phase I/II CC-92480-MM-001: Common Adverse Events </vt:lpstr>
      <vt:lpstr>Phase I/II MELT-MM: Safety</vt:lpstr>
      <vt:lpstr>Phase I STOMP: Adverse Events</vt:lpstr>
      <vt:lpstr>Agenda</vt:lpstr>
      <vt:lpstr>PowerPoint Presentation</vt:lpstr>
      <vt:lpstr>Minimal Residual Disease and Complete Response in Multiple Myeloma: Use as Endpoints to Support Accelerated Approval FDA Guidance for Industry Document January 20, 2026</vt:lpstr>
      <vt:lpstr>PowerPoint Presentation</vt:lpstr>
      <vt:lpstr>PowerPoint Presentation</vt:lpstr>
      <vt:lpstr>Phase III EXCALIBER-RRMM Study Design, Endpoints</vt:lpstr>
      <vt:lpstr>Phase III EXCALIBER-RRMM: Authors’ Conclusions</vt:lpstr>
      <vt:lpstr>Phase III EXCALIBER-RRMM Study Evaluating Iberdomide with Standard Therapies Demonstrated a Significant Improvement in MRD Negativity Rates for RRMM Press Release: September 23, 2025</vt:lpstr>
      <vt:lpstr>EXCALIBER Maintenance Trial</vt:lpstr>
      <vt:lpstr>Phase III SUCCESSOR-1 Study Design</vt:lpstr>
      <vt:lpstr>Phase III SUCCESSOR-2 Study Design</vt:lpstr>
      <vt:lpstr>PowerPoint Presentation</vt:lpstr>
      <vt:lpstr>Phase II EMN26 Study Design</vt:lpstr>
      <vt:lpstr>Phase II EMN26: Response Improvement over 24 Cycles</vt:lpstr>
      <vt:lpstr>Phase II EMN26: Progression-Free Survival</vt:lpstr>
      <vt:lpstr>Phase II EMN26: Authors’ Conclusions</vt:lpstr>
      <vt:lpstr>PowerPoint Presentation</vt:lpstr>
      <vt:lpstr>DETERMINATION 1: Improved PFS with RVd + ASCT  vs RVd Alone (Primary Endpoint – Δ 21.3 months between medians)</vt:lpstr>
      <vt:lpstr>DETERMINATION: No OS improvement with RVd + ASCT  vs RVd Alone (Key Secondary Endpoint)</vt:lpstr>
      <vt:lpstr>PowerPoint Presentation</vt:lpstr>
      <vt:lpstr>DETERMINATION: Differential PFS Effect by Race in NDMM</vt:lpstr>
      <vt:lpstr>Frequency of the Duffy null Genotype</vt:lpstr>
      <vt:lpstr>Roles of the Duffy Antigen</vt:lpstr>
      <vt:lpstr>PFS in Duffy non-null Patients  Consistent with ITT Analysis, in Favor of RVd+ASCT</vt:lpstr>
      <vt:lpstr>PFS in African American Duffy non-null Patients  Consistent with ITT Analysis, in Favor of RVd+ASCT</vt:lpstr>
      <vt:lpstr>PFS in Duffy null Patients Longer with RVd-alone,  Opposite of ITT, in Favor of Deferred ASCT</vt:lpstr>
      <vt:lpstr>PFS in African American Duffy null Patients Longer with RVd-alone, Opposite of ITT, in Favor of Deferred ASCT</vt:lpstr>
      <vt:lpstr>DETERMINATION 2 </vt:lpstr>
      <vt:lpstr>NDMM in 2025: A Tale of Two Cities ~ high risk (genetic, functional) versus standard risk  </vt:lpstr>
      <vt:lpstr>DETERMINATION 2 Schema (Revised for N = 720 Patients)</vt:lpstr>
      <vt:lpstr>Agenda</vt:lpstr>
      <vt:lpstr>PowerPoint Presentation</vt:lpstr>
      <vt:lpstr>Exploring Current Patterns of Care in the Community:  Selection of First-Line and Maintenance Therapy for  Patients with Extensive-Stage Small Cell Lung Cancer</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4096</cp:revision>
  <cp:lastPrinted>2020-12-08T02:40:56Z</cp:lastPrinted>
  <dcterms:created xsi:type="dcterms:W3CDTF">2020-11-13T19:02:13Z</dcterms:created>
  <dcterms:modified xsi:type="dcterms:W3CDTF">2026-01-28T21:38:50Z</dcterms:modified>
</cp:coreProperties>
</file>