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1.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4.xml" ContentType="application/vnd.openxmlformats-officedocument.theme+xml"/>
  <Override PartName="/ppt/tags/tag14.xml" ContentType="application/vnd.openxmlformats-officedocument.presentationml.tags+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15.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16.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17.xml" ContentType="application/vnd.openxmlformats-officedocument.theme+xml"/>
  <Override PartName="/ppt/tags/tag15.xml" ContentType="application/vnd.openxmlformats-officedocument.presentationml.tags+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18.xml" ContentType="application/vnd.openxmlformats-officedocument.theme+xml"/>
  <Override PartName="/ppt/tags/tag16.xml" ContentType="application/vnd.openxmlformats-officedocument.presentationml.tags+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19.xml" ContentType="application/vnd.openxmlformats-officedocument.theme+xml"/>
  <Override PartName="/ppt/tags/tag17.xml" ContentType="application/vnd.openxmlformats-officedocument.presentationml.tags+xml"/>
  <Override PartName="/ppt/theme/theme20.xml" ContentType="application/vnd.openxmlformats-officedocument.theme+xml"/>
  <Override PartName="/ppt/theme/theme21.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notesSlides/notesSlide27.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9.xml" ContentType="application/vnd.openxmlformats-officedocument.presentationml.tags+xml"/>
  <Override PartName="/ppt/notesSlides/notesSlide31.xml" ContentType="application/vnd.openxmlformats-officedocument.presentationml.notesSlide+xml"/>
  <Override PartName="/ppt/tags/tag50.xml" ContentType="application/vnd.openxmlformats-officedocument.presentationml.tags+xml"/>
  <Override PartName="/ppt/notesSlides/notesSlide32.xml" ContentType="application/vnd.openxmlformats-officedocument.presentationml.notesSlide+xml"/>
  <Override PartName="/ppt/tags/tag51.xml" ContentType="application/vnd.openxmlformats-officedocument.presentationml.tags+xml"/>
  <Override PartName="/ppt/notesSlides/notesSlide33.xml" ContentType="application/vnd.openxmlformats-officedocument.presentationml.notesSlide+xml"/>
  <Override PartName="/ppt/tags/tag52.xml" ContentType="application/vnd.openxmlformats-officedocument.presentationml.tags+xml"/>
  <Override PartName="/ppt/notesSlides/notesSlide34.xml" ContentType="application/vnd.openxmlformats-officedocument.presentationml.notesSlide+xml"/>
  <Override PartName="/ppt/tags/tag53.xml" ContentType="application/vnd.openxmlformats-officedocument.presentationml.tags+xml"/>
  <Override PartName="/ppt/notesSlides/notesSlide35.xml" ContentType="application/vnd.openxmlformats-officedocument.presentationml.notesSlide+xml"/>
  <Override PartName="/ppt/tags/tag54.xml" ContentType="application/vnd.openxmlformats-officedocument.presentationml.tags+xml"/>
  <Override PartName="/ppt/notesSlides/notesSlide36.xml" ContentType="application/vnd.openxmlformats-officedocument.presentationml.notesSlide+xml"/>
  <Override PartName="/ppt/tags/tag55.xml" ContentType="application/vnd.openxmlformats-officedocument.presentationml.tags+xml"/>
  <Override PartName="/ppt/notesSlides/notesSlide37.xml" ContentType="application/vnd.openxmlformats-officedocument.presentationml.notesSlide+xml"/>
  <Override PartName="/ppt/tags/tag56.xml" ContentType="application/vnd.openxmlformats-officedocument.presentationml.tags+xml"/>
  <Override PartName="/ppt/notesSlides/notesSlide38.xml" ContentType="application/vnd.openxmlformats-officedocument.presentationml.notesSlide+xml"/>
  <Override PartName="/ppt/tags/tag57.xml" ContentType="application/vnd.openxmlformats-officedocument.presentationml.tags+xml"/>
  <Override PartName="/ppt/notesSlides/notesSlide39.xml" ContentType="application/vnd.openxmlformats-officedocument.presentationml.notesSlide+xml"/>
  <Override PartName="/ppt/tags/tag58.xml" ContentType="application/vnd.openxmlformats-officedocument.presentationml.tags+xml"/>
  <Override PartName="/ppt/notesSlides/notesSlide40.xml" ContentType="application/vnd.openxmlformats-officedocument.presentationml.notesSlide+xml"/>
  <Override PartName="/ppt/tags/tag59.xml" ContentType="application/vnd.openxmlformats-officedocument.presentationml.tags+xml"/>
  <Override PartName="/ppt/notesSlides/notesSlide41.xml" ContentType="application/vnd.openxmlformats-officedocument.presentationml.notesSlide+xml"/>
  <Override PartName="/ppt/tags/tag60.xml" ContentType="application/vnd.openxmlformats-officedocument.presentationml.tags+xml"/>
  <Override PartName="/ppt/notesSlides/notesSlide42.xml" ContentType="application/vnd.openxmlformats-officedocument.presentationml.notesSlide+xml"/>
  <Override PartName="/ppt/tags/tag61.xml" ContentType="application/vnd.openxmlformats-officedocument.presentationml.tags+xml"/>
  <Override PartName="/ppt/notesSlides/notesSlide43.xml" ContentType="application/vnd.openxmlformats-officedocument.presentationml.notesSlide+xml"/>
  <Override PartName="/ppt/tags/tag62.xml" ContentType="application/vnd.openxmlformats-officedocument.presentationml.tags+xml"/>
  <Override PartName="/ppt/notesSlides/notesSlide44.xml" ContentType="application/vnd.openxmlformats-officedocument.presentationml.notesSlide+xml"/>
  <Override PartName="/ppt/tags/tag63.xml" ContentType="application/vnd.openxmlformats-officedocument.presentationml.tags+xml"/>
  <Override PartName="/ppt/notesSlides/notesSlide45.xml" ContentType="application/vnd.openxmlformats-officedocument.presentationml.notesSlide+xml"/>
  <Override PartName="/ppt/tags/tag64.xml" ContentType="application/vnd.openxmlformats-officedocument.presentationml.tags+xml"/>
  <Override PartName="/ppt/notesSlides/notesSlide46.xml" ContentType="application/vnd.openxmlformats-officedocument.presentationml.notesSlide+xml"/>
  <Override PartName="/ppt/tags/tag65.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66.xml" ContentType="application/vnd.openxmlformats-officedocument.presentationml.tags+xml"/>
  <Override PartName="/ppt/notesSlides/notesSlide49.xml" ContentType="application/vnd.openxmlformats-officedocument.presentationml.notesSlide+xml"/>
  <Override PartName="/ppt/tags/tag67.xml" ContentType="application/vnd.openxmlformats-officedocument.presentationml.tags+xml"/>
  <Override PartName="/ppt/notesSlides/notesSlide50.xml" ContentType="application/vnd.openxmlformats-officedocument.presentationml.notesSlide+xml"/>
  <Override PartName="/ppt/tags/tag68.xml" ContentType="application/vnd.openxmlformats-officedocument.presentationml.tags+xml"/>
  <Override PartName="/ppt/notesSlides/notesSlide51.xml" ContentType="application/vnd.openxmlformats-officedocument.presentationml.notesSlide+xml"/>
  <Override PartName="/ppt/tags/tag69.xml" ContentType="application/vnd.openxmlformats-officedocument.presentationml.tags+xml"/>
  <Override PartName="/ppt/notesSlides/notesSlide52.xml" ContentType="application/vnd.openxmlformats-officedocument.presentationml.notesSlide+xml"/>
  <Override PartName="/ppt/tags/tag70.xml" ContentType="application/vnd.openxmlformats-officedocument.presentationml.tags+xml"/>
  <Override PartName="/ppt/notesSlides/notesSlide53.xml" ContentType="application/vnd.openxmlformats-officedocument.presentationml.notesSlide+xml"/>
  <Override PartName="/ppt/tags/tag71.xml" ContentType="application/vnd.openxmlformats-officedocument.presentationml.tags+xml"/>
  <Override PartName="/ppt/notesSlides/notesSlide54.xml" ContentType="application/vnd.openxmlformats-officedocument.presentationml.notesSlide+xml"/>
  <Override PartName="/ppt/tags/tag72.xml" ContentType="application/vnd.openxmlformats-officedocument.presentationml.tags+xml"/>
  <Override PartName="/ppt/notesSlides/notesSlide55.xml" ContentType="application/vnd.openxmlformats-officedocument.presentationml.notesSlide+xml"/>
  <Override PartName="/ppt/tags/tag73.xml" ContentType="application/vnd.openxmlformats-officedocument.presentationml.tags+xml"/>
  <Override PartName="/ppt/notesSlides/notesSlide56.xml" ContentType="application/vnd.openxmlformats-officedocument.presentationml.notesSlide+xml"/>
  <Override PartName="/ppt/tags/tag74.xml" ContentType="application/vnd.openxmlformats-officedocument.presentationml.tags+xml"/>
  <Override PartName="/ppt/notesSlides/notesSlide57.xml" ContentType="application/vnd.openxmlformats-officedocument.presentationml.notesSlide+xml"/>
  <Override PartName="/ppt/tags/tag75.xml" ContentType="application/vnd.openxmlformats-officedocument.presentationml.tags+xml"/>
  <Override PartName="/ppt/notesSlides/notesSlide58.xml" ContentType="application/vnd.openxmlformats-officedocument.presentationml.notesSlide+xml"/>
  <Override PartName="/ppt/tags/tag76.xml" ContentType="application/vnd.openxmlformats-officedocument.presentationml.tags+xml"/>
  <Override PartName="/ppt/notesSlides/notesSlide59.xml" ContentType="application/vnd.openxmlformats-officedocument.presentationml.notesSlide+xml"/>
  <Override PartName="/ppt/tags/tag77.xml" ContentType="application/vnd.openxmlformats-officedocument.presentationml.tags+xml"/>
  <Override PartName="/ppt/notesSlides/notesSlide60.xml" ContentType="application/vnd.openxmlformats-officedocument.presentationml.notesSlide+xml"/>
  <Override PartName="/ppt/tags/tag78.xml" ContentType="application/vnd.openxmlformats-officedocument.presentationml.tags+xml"/>
  <Override PartName="/ppt/notesSlides/notesSlide61.xml" ContentType="application/vnd.openxmlformats-officedocument.presentationml.notesSlide+xml"/>
  <Override PartName="/ppt/tags/tag79.xml" ContentType="application/vnd.openxmlformats-officedocument.presentationml.tags+xml"/>
  <Override PartName="/ppt/notesSlides/notesSlide62.xml" ContentType="application/vnd.openxmlformats-officedocument.presentationml.notesSlide+xml"/>
  <Override PartName="/ppt/tags/tag80.xml" ContentType="application/vnd.openxmlformats-officedocument.presentationml.tags+xml"/>
  <Override PartName="/ppt/notesSlides/notesSlide63.xml" ContentType="application/vnd.openxmlformats-officedocument.presentationml.notesSlide+xml"/>
  <Override PartName="/ppt/tags/tag81.xml" ContentType="application/vnd.openxmlformats-officedocument.presentationml.tags+xml"/>
  <Override PartName="/ppt/notesSlides/notesSlide64.xml" ContentType="application/vnd.openxmlformats-officedocument.presentationml.notesSlide+xml"/>
  <Override PartName="/ppt/tags/tag82.xml" ContentType="application/vnd.openxmlformats-officedocument.presentationml.tags+xml"/>
  <Override PartName="/ppt/notesSlides/notesSlide65.xml" ContentType="application/vnd.openxmlformats-officedocument.presentationml.notesSlide+xml"/>
  <Override PartName="/ppt/tags/tag83.xml" ContentType="application/vnd.openxmlformats-officedocument.presentationml.tags+xml"/>
  <Override PartName="/ppt/notesSlides/notesSlide66.xml" ContentType="application/vnd.openxmlformats-officedocument.presentationml.notesSlide+xml"/>
  <Override PartName="/ppt/tags/tag84.xml" ContentType="application/vnd.openxmlformats-officedocument.presentationml.tags+xml"/>
  <Override PartName="/ppt/notesSlides/notesSlide67.xml" ContentType="application/vnd.openxmlformats-officedocument.presentationml.notesSlide+xml"/>
  <Override PartName="/ppt/tags/tag85.xml" ContentType="application/vnd.openxmlformats-officedocument.presentationml.tags+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958" r:id="rId10"/>
    <p:sldMasterId id="2147485995" r:id="rId11"/>
    <p:sldMasterId id="2147486040" r:id="rId12"/>
    <p:sldMasterId id="2147486066" r:id="rId13"/>
    <p:sldMasterId id="2147486133" r:id="rId14"/>
    <p:sldMasterId id="2147486190" r:id="rId15"/>
    <p:sldMasterId id="2147486207" r:id="rId16"/>
    <p:sldMasterId id="2147486219" r:id="rId17"/>
    <p:sldMasterId id="2147486250" r:id="rId18"/>
    <p:sldMasterId id="2147486254" r:id="rId19"/>
  </p:sldMasterIdLst>
  <p:notesMasterIdLst>
    <p:notesMasterId r:id="rId150"/>
  </p:notesMasterIdLst>
  <p:handoutMasterIdLst>
    <p:handoutMasterId r:id="rId151"/>
  </p:handoutMasterIdLst>
  <p:sldIdLst>
    <p:sldId id="305" r:id="rId20"/>
    <p:sldId id="307" r:id="rId21"/>
    <p:sldId id="308" r:id="rId22"/>
    <p:sldId id="309" r:id="rId23"/>
    <p:sldId id="310" r:id="rId24"/>
    <p:sldId id="13408" r:id="rId25"/>
    <p:sldId id="315" r:id="rId26"/>
    <p:sldId id="318" r:id="rId27"/>
    <p:sldId id="319" r:id="rId28"/>
    <p:sldId id="320" r:id="rId29"/>
    <p:sldId id="321" r:id="rId30"/>
    <p:sldId id="322" r:id="rId31"/>
    <p:sldId id="2147480704" r:id="rId32"/>
    <p:sldId id="323" r:id="rId33"/>
    <p:sldId id="2147470659" r:id="rId34"/>
    <p:sldId id="13108" r:id="rId35"/>
    <p:sldId id="324" r:id="rId36"/>
    <p:sldId id="325" r:id="rId37"/>
    <p:sldId id="327" r:id="rId38"/>
    <p:sldId id="328" r:id="rId39"/>
    <p:sldId id="329" r:id="rId40"/>
    <p:sldId id="331" r:id="rId41"/>
    <p:sldId id="332" r:id="rId42"/>
    <p:sldId id="333" r:id="rId43"/>
    <p:sldId id="335" r:id="rId44"/>
    <p:sldId id="336" r:id="rId45"/>
    <p:sldId id="337" r:id="rId46"/>
    <p:sldId id="330" r:id="rId47"/>
    <p:sldId id="276" r:id="rId48"/>
    <p:sldId id="279" r:id="rId49"/>
    <p:sldId id="2147471838" r:id="rId50"/>
    <p:sldId id="2147471837" r:id="rId51"/>
    <p:sldId id="312" r:id="rId52"/>
    <p:sldId id="334" r:id="rId53"/>
    <p:sldId id="259" r:id="rId54"/>
    <p:sldId id="291" r:id="rId55"/>
    <p:sldId id="2147481037" r:id="rId56"/>
    <p:sldId id="306" r:id="rId57"/>
    <p:sldId id="313" r:id="rId58"/>
    <p:sldId id="314" r:id="rId59"/>
    <p:sldId id="316" r:id="rId60"/>
    <p:sldId id="257" r:id="rId61"/>
    <p:sldId id="2147483592" r:id="rId62"/>
    <p:sldId id="258" r:id="rId63"/>
    <p:sldId id="301" r:id="rId64"/>
    <p:sldId id="302" r:id="rId65"/>
    <p:sldId id="303" r:id="rId66"/>
    <p:sldId id="304" r:id="rId67"/>
    <p:sldId id="2147483643" r:id="rId68"/>
    <p:sldId id="13407" r:id="rId69"/>
    <p:sldId id="2147483567" r:id="rId70"/>
    <p:sldId id="263" r:id="rId71"/>
    <p:sldId id="274" r:id="rId72"/>
    <p:sldId id="317" r:id="rId73"/>
    <p:sldId id="2135715282" r:id="rId74"/>
    <p:sldId id="2135715283" r:id="rId75"/>
    <p:sldId id="262" r:id="rId76"/>
    <p:sldId id="2147483495" r:id="rId77"/>
    <p:sldId id="2147483645" r:id="rId78"/>
    <p:sldId id="2147483646" r:id="rId79"/>
    <p:sldId id="264" r:id="rId80"/>
    <p:sldId id="265" r:id="rId81"/>
    <p:sldId id="266" r:id="rId82"/>
    <p:sldId id="267" r:id="rId83"/>
    <p:sldId id="268" r:id="rId84"/>
    <p:sldId id="269" r:id="rId85"/>
    <p:sldId id="270" r:id="rId86"/>
    <p:sldId id="2135715298" r:id="rId87"/>
    <p:sldId id="2135715295" r:id="rId88"/>
    <p:sldId id="2135715289" r:id="rId89"/>
    <p:sldId id="2135715288" r:id="rId90"/>
    <p:sldId id="2135715292" r:id="rId91"/>
    <p:sldId id="2135715291" r:id="rId92"/>
    <p:sldId id="2147483647" r:id="rId93"/>
    <p:sldId id="286" r:id="rId94"/>
    <p:sldId id="285" r:id="rId95"/>
    <p:sldId id="281" r:id="rId96"/>
    <p:sldId id="282" r:id="rId97"/>
    <p:sldId id="283" r:id="rId98"/>
    <p:sldId id="284" r:id="rId99"/>
    <p:sldId id="2147470155" r:id="rId100"/>
    <p:sldId id="2135715308" r:id="rId101"/>
    <p:sldId id="2135715309" r:id="rId102"/>
    <p:sldId id="256" r:id="rId103"/>
    <p:sldId id="352" r:id="rId104"/>
    <p:sldId id="353" r:id="rId105"/>
    <p:sldId id="354" r:id="rId106"/>
    <p:sldId id="260" r:id="rId107"/>
    <p:sldId id="271" r:id="rId108"/>
    <p:sldId id="275" r:id="rId109"/>
    <p:sldId id="272" r:id="rId110"/>
    <p:sldId id="277" r:id="rId111"/>
    <p:sldId id="278" r:id="rId112"/>
    <p:sldId id="280" r:id="rId113"/>
    <p:sldId id="2135715294" r:id="rId114"/>
    <p:sldId id="2135715296" r:id="rId115"/>
    <p:sldId id="261" r:id="rId116"/>
    <p:sldId id="2147483496" r:id="rId117"/>
    <p:sldId id="273" r:id="rId118"/>
    <p:sldId id="296" r:id="rId119"/>
    <p:sldId id="298" r:id="rId120"/>
    <p:sldId id="287" r:id="rId121"/>
    <p:sldId id="289" r:id="rId122"/>
    <p:sldId id="293" r:id="rId123"/>
    <p:sldId id="288" r:id="rId124"/>
    <p:sldId id="290" r:id="rId125"/>
    <p:sldId id="292" r:id="rId126"/>
    <p:sldId id="294" r:id="rId127"/>
    <p:sldId id="295" r:id="rId128"/>
    <p:sldId id="2135715312" r:id="rId129"/>
    <p:sldId id="2135715313" r:id="rId130"/>
    <p:sldId id="326" r:id="rId131"/>
    <p:sldId id="297" r:id="rId132"/>
    <p:sldId id="355" r:id="rId133"/>
    <p:sldId id="299" r:id="rId134"/>
    <p:sldId id="2135715329" r:id="rId135"/>
    <p:sldId id="2135715326" r:id="rId136"/>
    <p:sldId id="300" r:id="rId137"/>
    <p:sldId id="2147483497" r:id="rId138"/>
    <p:sldId id="311" r:id="rId139"/>
    <p:sldId id="2147471833" r:id="rId140"/>
    <p:sldId id="2147471835" r:id="rId141"/>
    <p:sldId id="2147471834" r:id="rId142"/>
    <p:sldId id="2135715322" r:id="rId143"/>
    <p:sldId id="2135715321" r:id="rId144"/>
    <p:sldId id="2135715319" r:id="rId145"/>
    <p:sldId id="2135715318" r:id="rId146"/>
    <p:sldId id="356" r:id="rId147"/>
    <p:sldId id="2147483644" r:id="rId148"/>
    <p:sldId id="2147480083" r:id="rId149"/>
  </p:sldIdLst>
  <p:sldSz cx="12192000" cy="6858000"/>
  <p:notesSz cx="7772400" cy="10058400"/>
  <p:custDataLst>
    <p:tags r:id="rId15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2F4EE"/>
    <a:srgbClr val="FF40FF"/>
    <a:srgbClr val="DEEBF3"/>
    <a:srgbClr val="001D7D"/>
    <a:srgbClr val="9C0001"/>
    <a:srgbClr val="D81635"/>
    <a:srgbClr val="FEAD7B"/>
    <a:srgbClr val="FAA97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66" autoAdjust="0"/>
    <p:restoredTop sz="96301" autoAdjust="0"/>
  </p:normalViewPr>
  <p:slideViewPr>
    <p:cSldViewPr>
      <p:cViewPr varScale="1">
        <p:scale>
          <a:sx n="117" d="100"/>
          <a:sy n="117" d="100"/>
        </p:scale>
        <p:origin x="192" y="304"/>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5.xml"/><Relationship Id="rId95" Type="http://schemas.openxmlformats.org/officeDocument/2006/relationships/slide" Target="slides/slide76.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notesMaster" Target="notesMasters/notesMaster1.xml"/><Relationship Id="rId155"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slide" Target="slides/slide12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51" Type="http://schemas.openxmlformats.org/officeDocument/2006/relationships/handoutMaster" Target="handoutMasters/handoutMaster1.xml"/><Relationship Id="rId156"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tableStyles" Target="tableStyles.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tags" Target="tags/tag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commentAuthors" Target="commentAuthors.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61FF7-FFB4-2203-2E8E-5E5084E817A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C1F4E2F-7CB1-45E4-A8AF-12655491303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BAB9316-C398-9E5A-5292-6423FCD73FC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A3B6531-5CA4-747D-2DBF-A5AD77FF6DD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25875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0029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72070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8707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D758C-6915-3D5B-DA0C-949C1F443BA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F82DFFF-2D2B-51C3-D53C-66670BCC1C1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A95FE57-0034-EB5C-AB8E-86106AFBDD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B85B35D-FF27-EA70-BE28-4F548298F88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34737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33515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61FF7-FFB4-2203-2E8E-5E5084E817A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C1F4E2F-7CB1-45E4-A8AF-12655491303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BAB9316-C398-9E5A-5292-6423FCD73FC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A3B6531-5CA4-747D-2DBF-A5AD77FF6DD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25875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3391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59318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0029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72070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87072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D758C-6915-3D5B-DA0C-949C1F443BA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F82DFFF-2D2B-51C3-D53C-66670BCC1C1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A95FE57-0034-EB5C-AB8E-86106AFBDD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B85B35D-FF27-EA70-BE28-4F548298F88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34737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33515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D9B0B-306A-553E-50BB-DC917CEF079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8D814CE6-0F20-EEBE-5FDF-5833DB874F9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9E39BF1-AF8F-B214-8CB1-2F965243AB1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069A8763-50AD-6E78-CF0F-A248A55A340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143306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3391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4190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C73DA-15C8-076B-1D48-A6353CE01B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C3EAE-03A3-360C-C34C-F20B95C69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4EC23-444A-BCE9-1EC8-E4FD80B9DE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9709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6C23E-DA57-6E93-3027-09AE4F743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01CC3-8BA5-CD37-CEC9-FDF96C1185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3B785-76CB-F1C4-C84E-7743C4D014D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4981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A0F50-234F-0A10-8C71-564BC5EFA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B4813-FD5D-6DF7-A3AF-81CAE23F8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A47400-B625-4B3D-B0A4-787EE4ABB40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9698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4B455-D4CC-97DB-33F8-33B84A56A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FD7CA-67F3-B454-6A7F-953762DF9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48D6FA-6347-AA6E-E2A8-1E030771ED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2186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E9CF0-9A22-4911-24DB-2B37860F3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E8BFE-BD1B-586A-12DB-470C19B4C7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8D4F33-D02E-A095-09B5-7F4AAC62650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1312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6C493-36D1-B549-6327-FF3121125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098D9E-9FE1-0F35-B8FF-DE33FFA14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FE113-EC04-22E1-165D-5D74B63A42C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5571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DF860-E0AB-7E31-0893-3D2D6B1F6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F4931-2953-0252-4C83-2A9D0543EF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3F5D1-6885-AF42-A9B4-4828C4B15CF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30268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622E9-466F-ACD5-6CE5-A16973AA7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5D02C-1169-EDAF-524A-E44A214E2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C648B3-5A13-5A60-5667-49C08322E9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10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9B549-89E3-1E30-CDBC-CBCDEDE6F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977D9-FD1D-323D-5650-650052A7FA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097CF-A75F-50DD-F659-C29F0C23307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0899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6CEDE-B998-96BF-CF6B-82C513C2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3521B-900B-D59B-2A59-0FD0E3602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971F2-24DB-1134-DE77-01DD10B0114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61038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A86ED-E1D5-A180-E757-12B11939F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AAD072-9723-4F74-1D26-5AFE7B658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B9810-5C44-115C-A30A-31E5E84AE97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7404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DFFC3-DD61-DAE1-CE83-7407DE803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211E2-DDF2-679C-2D8F-5D3E23C0E8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C540F-E0D0-B538-9205-F6CC99E9B37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49424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040DA-55A8-A1C2-3B77-0A92438BF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BAAC7-359E-D49F-307D-DA65E291C9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DA31D-2FD1-B33B-8787-F98BE96DD14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8563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11C5A-D297-3D31-4892-92CA177F2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8F580-8E17-C673-4641-EC6714E1B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5138C-1D4A-30DC-60D0-4E68E701AA8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51438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3651A-8E7F-8622-9C98-FEA8CC32A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7CAAA-FBE0-9504-9B22-2126D7FC98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36E6E6-5383-0D2F-AE2D-84AD093F7BE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10085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37003-5637-A3B2-0B97-3F34B1B46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B17F2-144C-8DBE-B593-EEB0F7F15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6DBAC-5958-06C5-0795-D5211C88A9C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62563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1F080-97C0-73FA-FD86-70FC97A6C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61A44E-0708-82A4-D11B-CA427E8AF34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24652B1-5261-CB6C-B4AB-0EBB8E5BAC28}"/>
              </a:ext>
            </a:extLst>
          </p:cNvPr>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91A176C3-9D9B-84E5-0C42-248CE5073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F3858B-80D9-4FE9-B65B-F2262F9A25F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0022562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F1FB1-AED5-A8F6-C054-C7D91C7D4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77E3A-B4A9-0A01-4301-323CE580A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E5243-9E4F-68CD-BB45-6AF24D74DF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5961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5E51E-21ED-88DC-900E-288EE42BB6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54777-C7A8-E080-A396-3B518C4CA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E3262F-6AC7-F336-54D7-B82D7E57DEB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17837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125D2-EA8E-A6EB-F205-AD811AB9C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BA5F2-82E6-15D0-2833-C01811019F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602DF-2A1B-D37A-3EB0-A956E06B012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3800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D31EB-E09D-CBFA-00E7-7098DAE46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FD871-654F-7E44-278B-4BDBD44C5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4E5B5-1DD8-1294-CB23-6107CB00E3B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92263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D75C8-1949-42B2-660F-776F60A7B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17F98-612F-841B-4162-F8E88CFB66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E7AC2-1A55-A58D-9B8C-F12D632E52C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77211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C9CD5-6CC2-263C-5117-15D47B3F9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0EDE1-4A09-34E9-CA22-6F4972484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0D651-D377-C3AE-2CF7-A545DEF10CE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28175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257C2-64DA-B684-799D-79B9210B3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247EC-6C98-79ED-1C7C-C025376514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06A609-7668-F10B-F997-732DDDDDF68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43174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5BE91-F389-38A9-99A3-61A6AD1DD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60D43-0332-DF14-9CE1-E5AB4FCA4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BAB98-80DE-1082-779C-02938530672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63313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89E58-04C9-BB51-DD94-E4ED11BEC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C05E2-713B-E377-A424-83517C889E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3FDD5-2FDA-4472-4EC8-9B44DB582A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45004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B4E26-4FF8-5D29-FCFF-DA7AF090D0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AC648-F88E-0CDC-0877-AEE9F7E9D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F5CF92-C925-67B9-A831-557131066E0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75255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A996A-28F6-D417-1DE9-A7ED1410B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4DC048-CC61-1D14-B51E-897F003A6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EB8094-1814-0C24-35CA-7E9C12ACFD9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72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F8671-6FC8-5AFD-9AB2-24D730F30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1D6E3-7A3C-8F3A-4F54-B3236C9FF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6493B-A6BD-DB1C-B258-1E32BE02AE7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79672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6394B-5608-BFC3-2BF4-93DDCB0EC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8CC291-ECDD-68B2-C058-54ECF5E94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BD6F5C-1BAC-95FA-2B39-9779117F734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3168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1C16-CAC1-EF7F-5958-E6C244BD7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CE9F85-13DC-A241-5843-B155849191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C752A-CB53-E08A-75D3-3C0ACB394A7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69740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78B4-A75E-A801-D0EE-20A581E8C0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58436-A487-B5C8-936C-8E2579AEA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4D5B5-92B5-0338-23C2-E9B7934963F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50531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234E7-C67D-D7B3-AE88-097DA528B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95086-AFAC-7621-56F9-583F99567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F48AF-5221-D380-5F75-66A450871D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46386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F161D-0F85-E957-70E1-3268121AB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D8C58C-847D-DFEE-6615-785FEB6654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60B39-8120-87F6-47DB-B1F455FE130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82547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06C66-DFA5-BFA1-A172-AF7402418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AEF39B-034E-B81C-22C4-913447E7B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B3F5A-2877-F371-5EF2-5DBFCC37CDD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02071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AF89C-0BE6-DA8E-1DC3-730688CFB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66F1E-5549-BF3A-D875-5DD64752F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4003E2-E553-61ED-7B2E-2974394014A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77267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B9E33-3622-1CCC-1652-7810695288A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FB271A4-AF99-AB2A-C556-D21BC8EF4BB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CCA26FC-4DF6-FF9A-8A5B-DFC14B94FACE}"/>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A19BD095-3FA7-0100-67A8-EAF02919A9F4}"/>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140288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947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559318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Master" Target="../slideMasters/slideMaster8.xml"/><Relationship Id="rId4" Type="http://schemas.openxmlformats.org/officeDocument/2006/relationships/image" Target="../media/image34.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8.xml"/><Relationship Id="rId5" Type="http://schemas.openxmlformats.org/officeDocument/2006/relationships/image" Target="../media/image42.emf"/><Relationship Id="rId4" Type="http://schemas.openxmlformats.org/officeDocument/2006/relationships/image" Target="../media/image37.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3.jpeg"/><Relationship Id="rId1" Type="http://schemas.openxmlformats.org/officeDocument/2006/relationships/slideMaster" Target="../slideMasters/slideMaster8.xml"/><Relationship Id="rId6" Type="http://schemas.openxmlformats.org/officeDocument/2006/relationships/image" Target="../media/image37.jpe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Master" Target="../slideMasters/slideMaster9.xml"/><Relationship Id="rId4" Type="http://schemas.openxmlformats.org/officeDocument/2006/relationships/image" Target="../media/image51.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8.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1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4.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1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9.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0622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26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237199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457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835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1940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170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39739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21085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899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9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926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41588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026486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28772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876965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92662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91296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78279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22108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712240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816250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268730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071742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86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4939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1589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183015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8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86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9526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199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43477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18652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981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108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9135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57567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43628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991856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59559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14813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316538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56327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44486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172569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88807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855552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552189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344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88812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119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820595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363687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044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57658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223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211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6971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142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98459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1364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3097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429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8875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21792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14270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77483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12950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36169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383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255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p:cSld name="TITLE">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2"/>
            <a:ext cx="12191999"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chemeClr val="lt1"/>
              </a:solidFill>
              <a:latin typeface="Goudy Oldstyle Std Regular" charset="0"/>
            </a:endParaRPr>
          </a:p>
        </p:txBody>
      </p:sp>
      <p:sp>
        <p:nvSpPr>
          <p:cNvPr id="5" name="Text Placeholder 4"/>
          <p:cNvSpPr>
            <a:spLocks noGrp="1"/>
          </p:cNvSpPr>
          <p:nvPr>
            <p:ph type="body" sz="quarter" idx="10" hasCustomPrompt="1"/>
          </p:nvPr>
        </p:nvSpPr>
        <p:spPr>
          <a:xfrm>
            <a:off x="929857" y="1255212"/>
            <a:ext cx="9718347" cy="2715557"/>
          </a:xfrm>
        </p:spPr>
        <p:txBody>
          <a:bodyPr anchor="b" anchorCtr="0">
            <a:noAutofit/>
          </a:bodyPr>
          <a:lstStyle>
            <a:lvl1pPr marL="0" indent="0">
              <a:lnSpc>
                <a:spcPct val="90000"/>
              </a:lnSpc>
              <a:spcBef>
                <a:spcPts val="0"/>
              </a:spcBef>
              <a:buNone/>
              <a:defRPr sz="6000" baseline="0">
                <a:solidFill>
                  <a:schemeClr val="bg1"/>
                </a:solidFill>
              </a:defRPr>
            </a:lvl1pPr>
          </a:lstStyle>
          <a:p>
            <a:pPr lvl="0"/>
            <a:r>
              <a:rPr lang="en-US" dirty="0"/>
              <a:t>Presentation Title</a:t>
            </a:r>
          </a:p>
          <a:p>
            <a:pPr lvl="0"/>
            <a:r>
              <a:rPr lang="en-US" dirty="0"/>
              <a:t>Goes Here</a:t>
            </a:r>
          </a:p>
        </p:txBody>
      </p:sp>
      <p:pic>
        <p:nvPicPr>
          <p:cNvPr id="3" name="Picture 2" descr="PREFERRED_full-color_MAYS-UTH-MDA_h.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7520" y="5120640"/>
            <a:ext cx="4620768" cy="1174170"/>
          </a:xfrm>
          <a:prstGeom prst="rect">
            <a:avLst/>
          </a:prstGeom>
        </p:spPr>
      </p:pic>
    </p:spTree>
    <p:extLst>
      <p:ext uri="{BB962C8B-B14F-4D97-AF65-F5344CB8AC3E}">
        <p14:creationId xmlns:p14="http://schemas.microsoft.com/office/powerpoint/2010/main" val="1978386415"/>
      </p:ext>
    </p:extLst>
  </p:cSld>
  <p:clrMapOvr>
    <a:overrideClrMapping bg1="lt1" tx1="dk1" bg2="lt2" tx2="dk2" accent1="accent1" accent2="accent2" accent3="accent3" accent4="accent4" accent5="accent5" accent6="accent6" hlink="hlink" folHlink="folHlink"/>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ection Divider Blue">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0"/>
            <a:ext cx="12191999"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oudy Oldstyle Std Regular" charset="0"/>
            </a:endParaRPr>
          </a:p>
        </p:txBody>
      </p:sp>
      <p:sp>
        <p:nvSpPr>
          <p:cNvPr id="5" name="Text Placeholder 4"/>
          <p:cNvSpPr>
            <a:spLocks noGrp="1"/>
          </p:cNvSpPr>
          <p:nvPr>
            <p:ph type="body" sz="quarter" idx="10" hasCustomPrompt="1"/>
          </p:nvPr>
        </p:nvSpPr>
        <p:spPr>
          <a:xfrm>
            <a:off x="929857" y="1177155"/>
            <a:ext cx="9718347" cy="2715557"/>
          </a:xfrm>
        </p:spPr>
        <p:txBody>
          <a:bodyPr anchor="b" anchorCtr="0">
            <a:noAutofit/>
          </a:bodyPr>
          <a:lstStyle>
            <a:lvl1pPr marL="0" indent="0">
              <a:lnSpc>
                <a:spcPct val="90000"/>
              </a:lnSpc>
              <a:spcBef>
                <a:spcPts val="0"/>
              </a:spcBef>
              <a:buNone/>
              <a:defRPr sz="4500" baseline="0">
                <a:solidFill>
                  <a:schemeClr val="bg1"/>
                </a:solidFill>
              </a:defRPr>
            </a:lvl1pPr>
          </a:lstStyle>
          <a:p>
            <a:pPr lvl="0"/>
            <a:r>
              <a:rPr lang="en-US" dirty="0"/>
              <a:t>Section Headline</a:t>
            </a:r>
          </a:p>
          <a:p>
            <a:pPr lvl="0"/>
            <a:r>
              <a:rPr lang="en-US" dirty="0"/>
              <a:t>Goes Here</a:t>
            </a:r>
          </a:p>
        </p:txBody>
      </p:sp>
    </p:spTree>
    <p:extLst>
      <p:ext uri="{BB962C8B-B14F-4D97-AF65-F5344CB8AC3E}">
        <p14:creationId xmlns:p14="http://schemas.microsoft.com/office/powerpoint/2010/main" val="4130084746"/>
      </p:ext>
    </p:extLst>
  </p:cSld>
  <p:clrMapOvr>
    <a:overrideClrMapping bg1="lt1" tx1="dk1" bg2="lt2" tx2="dk2" accent1="accent1" accent2="accent2" accent3="accent3" accent4="accent4" accent5="accent5" accent6="accent6" hlink="hlink" folHlink="folHlink"/>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Section Divider Green">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2" y="0"/>
            <a:ext cx="12191999"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oudy Oldstyle Std Regular" charset="0"/>
            </a:endParaRPr>
          </a:p>
        </p:txBody>
      </p:sp>
      <p:sp>
        <p:nvSpPr>
          <p:cNvPr id="5" name="Text Placeholder 4"/>
          <p:cNvSpPr>
            <a:spLocks noGrp="1"/>
          </p:cNvSpPr>
          <p:nvPr>
            <p:ph type="body" sz="quarter" idx="10" hasCustomPrompt="1"/>
          </p:nvPr>
        </p:nvSpPr>
        <p:spPr>
          <a:xfrm>
            <a:off x="929857" y="1177156"/>
            <a:ext cx="9718347" cy="2715557"/>
          </a:xfrm>
        </p:spPr>
        <p:txBody>
          <a:bodyPr anchor="b" anchorCtr="0">
            <a:noAutofit/>
          </a:bodyPr>
          <a:lstStyle>
            <a:lvl1pPr marL="0" indent="0">
              <a:lnSpc>
                <a:spcPct val="90000"/>
              </a:lnSpc>
              <a:spcBef>
                <a:spcPts val="0"/>
              </a:spcBef>
              <a:buNone/>
              <a:defRPr sz="4500" baseline="0">
                <a:solidFill>
                  <a:schemeClr val="bg1"/>
                </a:solidFill>
              </a:defRPr>
            </a:lvl1pPr>
          </a:lstStyle>
          <a:p>
            <a:pPr lvl="0"/>
            <a:r>
              <a:rPr lang="en-US" dirty="0"/>
              <a:t>Section Headline</a:t>
            </a:r>
          </a:p>
          <a:p>
            <a:pPr lvl="0"/>
            <a:r>
              <a:rPr lang="en-US" dirty="0"/>
              <a:t>Goes Here</a:t>
            </a:r>
          </a:p>
        </p:txBody>
      </p:sp>
    </p:spTree>
    <p:extLst>
      <p:ext uri="{BB962C8B-B14F-4D97-AF65-F5344CB8AC3E}">
        <p14:creationId xmlns:p14="http://schemas.microsoft.com/office/powerpoint/2010/main" val="1507477371"/>
      </p:ext>
    </p:extLst>
  </p:cSld>
  <p:clrMapOvr>
    <a:overrideClrMapping bg1="lt1" tx1="dk1" bg2="lt2" tx2="dk2" accent1="accent1" accent2="accent2" accent3="accent3" accent4="accent4" accent5="accent5" accent6="accent6" hlink="hlink" folHlink="folHlink"/>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Section Divider Orange">
    <p:spTree>
      <p:nvGrpSpPr>
        <p:cNvPr id="1" name=""/>
        <p:cNvGrpSpPr/>
        <p:nvPr/>
      </p:nvGrpSpPr>
      <p:grpSpPr>
        <a:xfrm>
          <a:off x="0" y="0"/>
          <a:ext cx="0" cy="0"/>
          <a:chOff x="0" y="0"/>
          <a:chExt cx="0" cy="0"/>
        </a:xfrm>
      </p:grpSpPr>
      <p:sp>
        <p:nvSpPr>
          <p:cNvPr id="3" name="Rectangle 2"/>
          <p:cNvSpPr/>
          <p:nvPr userDrawn="1"/>
        </p:nvSpPr>
        <p:spPr>
          <a:xfrm>
            <a:off x="2" y="-2"/>
            <a:ext cx="12191999"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solidFill>
                <a:schemeClr val="lt1"/>
              </a:solidFill>
              <a:latin typeface="Goudy Oldstyle Std Regular" charset="0"/>
            </a:endParaRPr>
          </a:p>
        </p:txBody>
      </p:sp>
      <p:sp>
        <p:nvSpPr>
          <p:cNvPr id="2" name="Title 1"/>
          <p:cNvSpPr>
            <a:spLocks noGrp="1"/>
          </p:cNvSpPr>
          <p:nvPr>
            <p:ph type="title" hasCustomPrompt="1"/>
          </p:nvPr>
        </p:nvSpPr>
        <p:spPr>
          <a:xfrm>
            <a:off x="926592" y="1179576"/>
            <a:ext cx="9729216" cy="2715768"/>
          </a:xfrm>
        </p:spPr>
        <p:txBody>
          <a:bodyPr anchor="b" anchorCtr="0">
            <a:noAutofit/>
          </a:bodyPr>
          <a:lstStyle>
            <a:lvl1pPr>
              <a:defRPr sz="4500" baseline="0">
                <a:solidFill>
                  <a:schemeClr val="bg2"/>
                </a:solidFill>
              </a:defRPr>
            </a:lvl1pPr>
          </a:lstStyle>
          <a:p>
            <a:pPr lvl="0"/>
            <a:r>
              <a:rPr lang="en-US" dirty="0"/>
              <a:t>Section Headline</a:t>
            </a:r>
            <a:br>
              <a:rPr lang="en-US" dirty="0"/>
            </a:br>
            <a:r>
              <a:rPr lang="en-US" dirty="0"/>
              <a:t>Goes Here</a:t>
            </a:r>
          </a:p>
        </p:txBody>
      </p:sp>
    </p:spTree>
    <p:extLst>
      <p:ext uri="{BB962C8B-B14F-4D97-AF65-F5344CB8AC3E}">
        <p14:creationId xmlns:p14="http://schemas.microsoft.com/office/powerpoint/2010/main" val="333052823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Photo +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464460"/>
            <a:ext cx="10515600" cy="1063486"/>
          </a:xfrm>
          <a:solidFill>
            <a:schemeClr val="tx1"/>
          </a:solidFill>
          <a:ln>
            <a:noFill/>
          </a:ln>
        </p:spPr>
        <p:txBody>
          <a:bodyPr lIns="182880" tIns="91440" rIns="274320" bIns="274320" anchor="t" anchorCtr="0">
            <a:normAutofit/>
          </a:bodyPr>
          <a:lstStyle>
            <a:lvl1pPr>
              <a:lnSpc>
                <a:spcPct val="100000"/>
              </a:lnSpc>
              <a:defRPr sz="2400">
                <a:solidFill>
                  <a:schemeClr val="bg2"/>
                </a:solidFill>
              </a:defRPr>
            </a:lvl1pPr>
          </a:lstStyle>
          <a:p>
            <a:r>
              <a:rPr lang="en-US" dirty="0"/>
              <a:t>Click to insert photo caption.</a:t>
            </a:r>
          </a:p>
        </p:txBody>
      </p:sp>
      <p:sp>
        <p:nvSpPr>
          <p:cNvPr id="5" name="Picture Placeholder 4"/>
          <p:cNvSpPr>
            <a:spLocks noGrp="1"/>
          </p:cNvSpPr>
          <p:nvPr>
            <p:ph type="pic" sz="quarter" idx="10"/>
          </p:nvPr>
        </p:nvSpPr>
        <p:spPr>
          <a:xfrm>
            <a:off x="838200" y="685835"/>
            <a:ext cx="10515600" cy="3778624"/>
          </a:xfrm>
        </p:spPr>
        <p:txBody>
          <a:bodyPr anchor="ctr" anchorCtr="0"/>
          <a:lstStyle>
            <a:lvl1pPr marL="0" indent="0" algn="ctr">
              <a:buNone/>
              <a:defRPr>
                <a:solidFill>
                  <a:schemeClr val="accent2"/>
                </a:solidFill>
              </a:defRPr>
            </a:lvl1pPr>
          </a:lstStyle>
          <a:p>
            <a:r>
              <a:rPr lang="en-US"/>
              <a:t>Click icon to add picture</a:t>
            </a:r>
            <a:endParaRPr lang="en-US" dirty="0"/>
          </a:p>
        </p:txBody>
      </p:sp>
    </p:spTree>
    <p:extLst>
      <p:ext uri="{BB962C8B-B14F-4D97-AF65-F5344CB8AC3E}">
        <p14:creationId xmlns:p14="http://schemas.microsoft.com/office/powerpoint/2010/main" val="36152645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1 Column Tex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97368"/>
            <a:ext cx="10515600" cy="1191092"/>
          </a:xfrm>
        </p:spPr>
        <p:txBody>
          <a:bodyPr>
            <a:normAutofit/>
          </a:bodyPr>
          <a:lstStyle>
            <a:lvl1pPr>
              <a:defRPr sz="4000" baseline="0"/>
            </a:lvl1pPr>
          </a:lstStyle>
          <a:p>
            <a:r>
              <a:rPr lang="en-US" dirty="0"/>
              <a:t>Click to insert Slide Headline</a:t>
            </a:r>
          </a:p>
        </p:txBody>
      </p:sp>
      <p:sp>
        <p:nvSpPr>
          <p:cNvPr id="4" name="Content Placeholder 3"/>
          <p:cNvSpPr>
            <a:spLocks noGrp="1"/>
          </p:cNvSpPr>
          <p:nvPr>
            <p:ph sz="half" idx="2" hasCustomPrompt="1"/>
          </p:nvPr>
        </p:nvSpPr>
        <p:spPr>
          <a:xfrm>
            <a:off x="839789" y="1922930"/>
            <a:ext cx="5157787" cy="4172604"/>
          </a:xfrm>
        </p:spPr>
        <p:txBody>
          <a:bodyPr>
            <a:normAutofit/>
          </a:bodyPr>
          <a:lstStyle>
            <a:lvl1pPr marL="0" indent="0">
              <a:buNone/>
              <a:defRPr sz="2200">
                <a:solidFill>
                  <a:schemeClr val="tx2"/>
                </a:solidFill>
              </a:defRPr>
            </a:lvl1pPr>
          </a:lstStyle>
          <a:p>
            <a:pPr lvl="0"/>
            <a:r>
              <a:rPr lang="en-US" dirty="0"/>
              <a:t>Click to insert text</a:t>
            </a:r>
          </a:p>
        </p:txBody>
      </p:sp>
      <p:sp>
        <p:nvSpPr>
          <p:cNvPr id="11" name="Picture Placeholder 10"/>
          <p:cNvSpPr>
            <a:spLocks noGrp="1"/>
          </p:cNvSpPr>
          <p:nvPr>
            <p:ph type="pic" sz="quarter" idx="10"/>
          </p:nvPr>
        </p:nvSpPr>
        <p:spPr>
          <a:xfrm>
            <a:off x="6484937" y="1922930"/>
            <a:ext cx="4870451" cy="3671046"/>
          </a:xfrm>
        </p:spPr>
        <p:txBody>
          <a:bodyPr anchor="ctr" anchorCtr="0"/>
          <a:lstStyle>
            <a:lvl1pPr marL="0" indent="0" algn="ctr">
              <a:buNone/>
              <a:defRPr>
                <a:solidFill>
                  <a:schemeClr val="accent2"/>
                </a:solidFill>
              </a:defRPr>
            </a:lvl1pPr>
          </a:lstStyle>
          <a:p>
            <a:r>
              <a:rPr lang="en-US"/>
              <a:t>Click icon to add picture</a:t>
            </a:r>
          </a:p>
        </p:txBody>
      </p:sp>
    </p:spTree>
    <p:extLst>
      <p:ext uri="{BB962C8B-B14F-4D97-AF65-F5344CB8AC3E}">
        <p14:creationId xmlns:p14="http://schemas.microsoft.com/office/powerpoint/2010/main" val="125158557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3 Subhead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5" y="1044076"/>
            <a:ext cx="3352800" cy="569572"/>
          </a:xfrm>
        </p:spPr>
        <p:txBody>
          <a:bodyPr>
            <a:normAutofit/>
          </a:bodyPr>
          <a:lstStyle>
            <a:lvl1pPr>
              <a:defRPr sz="2700" baseline="0">
                <a:solidFill>
                  <a:schemeClr val="accent1"/>
                </a:solidFill>
              </a:defRPr>
            </a:lvl1pPr>
          </a:lstStyle>
          <a:p>
            <a:r>
              <a:rPr lang="en-US" dirty="0"/>
              <a:t>Headline 1</a:t>
            </a:r>
          </a:p>
        </p:txBody>
      </p:sp>
      <p:sp>
        <p:nvSpPr>
          <p:cNvPr id="4" name="Content Placeholder 3"/>
          <p:cNvSpPr>
            <a:spLocks noGrp="1"/>
          </p:cNvSpPr>
          <p:nvPr>
            <p:ph sz="half" idx="2" hasCustomPrompt="1"/>
          </p:nvPr>
        </p:nvSpPr>
        <p:spPr>
          <a:xfrm>
            <a:off x="839787" y="1775015"/>
            <a:ext cx="3352800" cy="3757657"/>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6" name="Content Placeholder 3"/>
          <p:cNvSpPr>
            <a:spLocks noGrp="1"/>
          </p:cNvSpPr>
          <p:nvPr>
            <p:ph sz="half" idx="10" hasCustomPrompt="1"/>
          </p:nvPr>
        </p:nvSpPr>
        <p:spPr>
          <a:xfrm>
            <a:off x="4384353" y="1775015"/>
            <a:ext cx="3352800" cy="3757657"/>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8" name="Content Placeholder 3"/>
          <p:cNvSpPr>
            <a:spLocks noGrp="1"/>
          </p:cNvSpPr>
          <p:nvPr>
            <p:ph sz="half" idx="11" hasCustomPrompt="1"/>
          </p:nvPr>
        </p:nvSpPr>
        <p:spPr>
          <a:xfrm>
            <a:off x="7928920" y="1775015"/>
            <a:ext cx="3352800" cy="3757656"/>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11" name="Text Placeholder 10"/>
          <p:cNvSpPr>
            <a:spLocks noGrp="1"/>
          </p:cNvSpPr>
          <p:nvPr>
            <p:ph type="body" sz="quarter" idx="12" hasCustomPrompt="1"/>
          </p:nvPr>
        </p:nvSpPr>
        <p:spPr>
          <a:xfrm>
            <a:off x="4384351" y="1043609"/>
            <a:ext cx="3352800" cy="569572"/>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Headline 2</a:t>
            </a:r>
          </a:p>
        </p:txBody>
      </p:sp>
      <p:sp>
        <p:nvSpPr>
          <p:cNvPr id="13" name="Text Placeholder 12"/>
          <p:cNvSpPr>
            <a:spLocks noGrp="1"/>
          </p:cNvSpPr>
          <p:nvPr>
            <p:ph type="body" sz="quarter" idx="13" hasCustomPrompt="1"/>
          </p:nvPr>
        </p:nvSpPr>
        <p:spPr>
          <a:xfrm>
            <a:off x="7928919" y="1043063"/>
            <a:ext cx="3352800" cy="569837"/>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Headline 3</a:t>
            </a:r>
          </a:p>
        </p:txBody>
      </p:sp>
    </p:spTree>
    <p:extLst>
      <p:ext uri="{BB962C8B-B14F-4D97-AF65-F5344CB8AC3E}">
        <p14:creationId xmlns:p14="http://schemas.microsoft.com/office/powerpoint/2010/main" val="104193446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871004"/>
            <a:ext cx="10515600" cy="699379"/>
          </a:xfrm>
        </p:spPr>
        <p:txBody>
          <a:bodyPr>
            <a:normAutofit/>
          </a:bodyPr>
          <a:lstStyle>
            <a:lvl1pPr>
              <a:defRPr sz="4000" baseline="0"/>
            </a:lvl1pPr>
          </a:lstStyle>
          <a:p>
            <a:r>
              <a:rPr lang="en-US" dirty="0"/>
              <a:t>Click to insert Slide Headline</a:t>
            </a:r>
          </a:p>
        </p:txBody>
      </p:sp>
      <p:sp>
        <p:nvSpPr>
          <p:cNvPr id="4" name="Content Placeholder 3"/>
          <p:cNvSpPr>
            <a:spLocks noGrp="1"/>
          </p:cNvSpPr>
          <p:nvPr>
            <p:ph sz="half" idx="2" hasCustomPrompt="1"/>
          </p:nvPr>
        </p:nvSpPr>
        <p:spPr>
          <a:xfrm>
            <a:off x="839788" y="2268588"/>
            <a:ext cx="5050024" cy="3273927"/>
          </a:xfrm>
        </p:spPr>
        <p:txBody>
          <a:bodyPr>
            <a:normAutofit/>
          </a:bodyPr>
          <a:lstStyle>
            <a:lvl1pPr marL="0" indent="0">
              <a:buNone/>
              <a:defRPr sz="2200">
                <a:solidFill>
                  <a:schemeClr val="tx2"/>
                </a:solidFill>
              </a:defRPr>
            </a:lvl1pPr>
          </a:lstStyle>
          <a:p>
            <a:pPr lvl="0"/>
            <a:r>
              <a:rPr lang="en-US" dirty="0"/>
              <a:t>Click to insert text</a:t>
            </a:r>
          </a:p>
        </p:txBody>
      </p:sp>
      <p:sp>
        <p:nvSpPr>
          <p:cNvPr id="7" name="Content Placeholder 3"/>
          <p:cNvSpPr>
            <a:spLocks noGrp="1"/>
          </p:cNvSpPr>
          <p:nvPr>
            <p:ph sz="half" idx="10" hasCustomPrompt="1"/>
          </p:nvPr>
        </p:nvSpPr>
        <p:spPr>
          <a:xfrm>
            <a:off x="6306672" y="2268588"/>
            <a:ext cx="5048717" cy="3273927"/>
          </a:xfrm>
        </p:spPr>
        <p:txBody>
          <a:bodyPr>
            <a:normAutofit/>
          </a:bodyPr>
          <a:lstStyle>
            <a:lvl1pPr marL="0" indent="0">
              <a:buNone/>
              <a:defRPr sz="2200">
                <a:solidFill>
                  <a:schemeClr val="tx2"/>
                </a:solidFill>
              </a:defRPr>
            </a:lvl1pPr>
          </a:lstStyle>
          <a:p>
            <a:pPr lvl="0"/>
            <a:r>
              <a:rPr lang="en-US" dirty="0"/>
              <a:t>Click to insert text</a:t>
            </a:r>
          </a:p>
        </p:txBody>
      </p:sp>
      <p:sp>
        <p:nvSpPr>
          <p:cNvPr id="5" name="Text Placeholder 4"/>
          <p:cNvSpPr>
            <a:spLocks noGrp="1"/>
          </p:cNvSpPr>
          <p:nvPr>
            <p:ph type="body" sz="quarter" idx="11" hasCustomPrompt="1"/>
          </p:nvPr>
        </p:nvSpPr>
        <p:spPr>
          <a:xfrm>
            <a:off x="839788" y="1632479"/>
            <a:ext cx="5049835" cy="544194"/>
          </a:xfrm>
        </p:spPr>
        <p:txBody>
          <a:bodyPr anchor="ctr" anchorCtr="0">
            <a:normAutofit/>
          </a:bodyPr>
          <a:lstStyle>
            <a:lvl1pPr marL="0" indent="0">
              <a:spcBef>
                <a:spcPts val="0"/>
              </a:spcBef>
              <a:buNone/>
              <a:defRPr sz="2700" baseline="0">
                <a:solidFill>
                  <a:schemeClr val="accent1"/>
                </a:solidFill>
              </a:defRPr>
            </a:lvl1pPr>
            <a:lvl2pPr>
              <a:defRPr sz="2700">
                <a:solidFill>
                  <a:schemeClr val="accent1">
                    <a:lumMod val="40000"/>
                    <a:lumOff val="60000"/>
                  </a:schemeClr>
                </a:solidFill>
              </a:defRPr>
            </a:lvl2pPr>
            <a:lvl3pPr>
              <a:defRPr sz="2700">
                <a:solidFill>
                  <a:schemeClr val="accent1">
                    <a:lumMod val="40000"/>
                    <a:lumOff val="60000"/>
                  </a:schemeClr>
                </a:solidFill>
              </a:defRPr>
            </a:lvl3pPr>
            <a:lvl4pPr>
              <a:defRPr sz="2700">
                <a:solidFill>
                  <a:schemeClr val="accent1">
                    <a:lumMod val="40000"/>
                    <a:lumOff val="60000"/>
                  </a:schemeClr>
                </a:solidFill>
              </a:defRPr>
            </a:lvl4pPr>
            <a:lvl5pPr>
              <a:defRPr sz="2700">
                <a:solidFill>
                  <a:schemeClr val="accent1">
                    <a:lumMod val="40000"/>
                    <a:lumOff val="60000"/>
                  </a:schemeClr>
                </a:solidFill>
              </a:defRPr>
            </a:lvl5pPr>
          </a:lstStyle>
          <a:p>
            <a:pPr lvl="0"/>
            <a:r>
              <a:rPr lang="en-US" dirty="0"/>
              <a:t>Insert Subhead</a:t>
            </a:r>
          </a:p>
        </p:txBody>
      </p:sp>
      <p:sp>
        <p:nvSpPr>
          <p:cNvPr id="10" name="Text Placeholder 9"/>
          <p:cNvSpPr>
            <a:spLocks noGrp="1"/>
          </p:cNvSpPr>
          <p:nvPr>
            <p:ph type="body" sz="quarter" idx="12" hasCustomPrompt="1"/>
          </p:nvPr>
        </p:nvSpPr>
        <p:spPr>
          <a:xfrm>
            <a:off x="6306672" y="1632852"/>
            <a:ext cx="5048717" cy="544194"/>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Insert Subhead</a:t>
            </a:r>
          </a:p>
        </p:txBody>
      </p:sp>
    </p:spTree>
    <p:extLst>
      <p:ext uri="{BB962C8B-B14F-4D97-AF65-F5344CB8AC3E}">
        <p14:creationId xmlns:p14="http://schemas.microsoft.com/office/powerpoint/2010/main" val="3156065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 Column Text + Subhead">
    <p:spTree>
      <p:nvGrpSpPr>
        <p:cNvPr id="1" name=""/>
        <p:cNvGrpSpPr/>
        <p:nvPr/>
      </p:nvGrpSpPr>
      <p:grpSpPr>
        <a:xfrm>
          <a:off x="0" y="0"/>
          <a:ext cx="0" cy="0"/>
          <a:chOff x="0" y="0"/>
          <a:chExt cx="0" cy="0"/>
        </a:xfrm>
      </p:grpSpPr>
      <p:sp>
        <p:nvSpPr>
          <p:cNvPr id="2" name="Title 1"/>
          <p:cNvSpPr>
            <a:spLocks noGrp="1"/>
          </p:cNvSpPr>
          <p:nvPr>
            <p:ph type="title"/>
          </p:nvPr>
        </p:nvSpPr>
        <p:spPr>
          <a:xfrm>
            <a:off x="838200" y="877814"/>
            <a:ext cx="10515600" cy="696323"/>
          </a:xfrm>
        </p:spPr>
        <p:txBody>
          <a:bodyPr>
            <a:normAutofit/>
          </a:bodyPr>
          <a:lstStyle>
            <a:lvl1pPr>
              <a:defRPr sz="4000"/>
            </a:lvl1pPr>
          </a:lstStyle>
          <a:p>
            <a:r>
              <a:rPr lang="en-US"/>
              <a:t>Click to edit Master title style</a:t>
            </a:r>
            <a:endParaRPr lang="en-US" dirty="0"/>
          </a:p>
        </p:txBody>
      </p:sp>
      <p:sp>
        <p:nvSpPr>
          <p:cNvPr id="4" name="Content Placeholder 3"/>
          <p:cNvSpPr>
            <a:spLocks noGrp="1"/>
          </p:cNvSpPr>
          <p:nvPr>
            <p:ph sz="half" idx="2" hasCustomPrompt="1"/>
          </p:nvPr>
        </p:nvSpPr>
        <p:spPr>
          <a:xfrm>
            <a:off x="838200" y="2373021"/>
            <a:ext cx="10515600" cy="3238407"/>
          </a:xfrm>
        </p:spPr>
        <p:txBody>
          <a:bodyPr numCol="3" spcCol="274320">
            <a:normAutofit/>
          </a:bodyPr>
          <a:lstStyle>
            <a:lvl1pPr marL="0" indent="0">
              <a:buNone/>
              <a:defRPr sz="2000">
                <a:solidFill>
                  <a:schemeClr val="tx2"/>
                </a:solidFill>
              </a:defRPr>
            </a:lvl1pPr>
          </a:lstStyle>
          <a:p>
            <a:pPr lvl="0"/>
            <a:r>
              <a:rPr lang="en-US" dirty="0"/>
              <a:t>Click to insert text</a:t>
            </a:r>
          </a:p>
        </p:txBody>
      </p:sp>
      <p:sp>
        <p:nvSpPr>
          <p:cNvPr id="5" name="Text Placeholder 4"/>
          <p:cNvSpPr>
            <a:spLocks noGrp="1"/>
          </p:cNvSpPr>
          <p:nvPr>
            <p:ph type="body" sz="quarter" idx="11" hasCustomPrompt="1"/>
          </p:nvPr>
        </p:nvSpPr>
        <p:spPr>
          <a:xfrm>
            <a:off x="838200" y="1623831"/>
            <a:ext cx="10515600" cy="552839"/>
          </a:xfrm>
        </p:spPr>
        <p:txBody>
          <a:bodyPr anchor="ctr" anchorCtr="0">
            <a:normAutofit/>
          </a:bodyPr>
          <a:lstStyle>
            <a:lvl1pPr marL="0" indent="0">
              <a:spcBef>
                <a:spcPts val="0"/>
              </a:spcBef>
              <a:buNone/>
              <a:defRPr sz="2700" baseline="0">
                <a:solidFill>
                  <a:schemeClr val="accent1"/>
                </a:solidFill>
              </a:defRPr>
            </a:lvl1pPr>
            <a:lvl2pPr>
              <a:defRPr sz="3600">
                <a:solidFill>
                  <a:schemeClr val="accent1">
                    <a:lumMod val="40000"/>
                    <a:lumOff val="60000"/>
                  </a:schemeClr>
                </a:solidFill>
              </a:defRPr>
            </a:lvl2pPr>
            <a:lvl3pPr>
              <a:defRPr sz="3600">
                <a:solidFill>
                  <a:schemeClr val="accent1">
                    <a:lumMod val="40000"/>
                    <a:lumOff val="60000"/>
                  </a:schemeClr>
                </a:solidFill>
              </a:defRPr>
            </a:lvl3pPr>
            <a:lvl4pPr>
              <a:defRPr sz="3600">
                <a:solidFill>
                  <a:schemeClr val="accent1">
                    <a:lumMod val="40000"/>
                    <a:lumOff val="60000"/>
                  </a:schemeClr>
                </a:solidFill>
              </a:defRPr>
            </a:lvl4pPr>
            <a:lvl5pPr>
              <a:defRPr sz="3600">
                <a:solidFill>
                  <a:schemeClr val="accent1">
                    <a:lumMod val="40000"/>
                    <a:lumOff val="60000"/>
                  </a:schemeClr>
                </a:solidFill>
              </a:defRPr>
            </a:lvl5pPr>
          </a:lstStyle>
          <a:p>
            <a:pPr lvl="0"/>
            <a:r>
              <a:rPr lang="en-US" dirty="0"/>
              <a:t>Insert Subhead</a:t>
            </a:r>
          </a:p>
        </p:txBody>
      </p:sp>
    </p:spTree>
    <p:extLst>
      <p:ext uri="{BB962C8B-B14F-4D97-AF65-F5344CB8AC3E}">
        <p14:creationId xmlns:p14="http://schemas.microsoft.com/office/powerpoint/2010/main" val="306269726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4 Column Text + Footnote">
    <p:spTree>
      <p:nvGrpSpPr>
        <p:cNvPr id="1" name=""/>
        <p:cNvGrpSpPr/>
        <p:nvPr/>
      </p:nvGrpSpPr>
      <p:grpSpPr>
        <a:xfrm>
          <a:off x="0" y="0"/>
          <a:ext cx="0" cy="0"/>
          <a:chOff x="0" y="0"/>
          <a:chExt cx="0" cy="0"/>
        </a:xfrm>
      </p:grpSpPr>
      <p:sp>
        <p:nvSpPr>
          <p:cNvPr id="2" name="Title 1"/>
          <p:cNvSpPr>
            <a:spLocks noGrp="1"/>
          </p:cNvSpPr>
          <p:nvPr>
            <p:ph type="title"/>
          </p:nvPr>
        </p:nvSpPr>
        <p:spPr>
          <a:xfrm>
            <a:off x="838200" y="799084"/>
            <a:ext cx="10515600" cy="586992"/>
          </a:xfrm>
        </p:spPr>
        <p:txBody>
          <a:bodyPr>
            <a:normAutofit/>
          </a:bodyPr>
          <a:lstStyle>
            <a:lvl1pPr>
              <a:defRPr sz="2700"/>
            </a:lvl1pPr>
          </a:lstStyle>
          <a:p>
            <a:r>
              <a:rPr lang="en-US"/>
              <a:t>Click to edit Master title style</a:t>
            </a:r>
          </a:p>
        </p:txBody>
      </p:sp>
      <p:sp>
        <p:nvSpPr>
          <p:cNvPr id="7" name="Content Placeholder 3"/>
          <p:cNvSpPr>
            <a:spLocks noGrp="1"/>
          </p:cNvSpPr>
          <p:nvPr>
            <p:ph sz="half" idx="2" hasCustomPrompt="1"/>
          </p:nvPr>
        </p:nvSpPr>
        <p:spPr>
          <a:xfrm>
            <a:off x="838202" y="1788611"/>
            <a:ext cx="10515599" cy="3111381"/>
          </a:xfrm>
        </p:spPr>
        <p:txBody>
          <a:bodyPr numCol="4" spcCol="274320">
            <a:normAutofit/>
          </a:bodyPr>
          <a:lstStyle>
            <a:lvl1pPr marL="0" indent="0">
              <a:lnSpc>
                <a:spcPct val="90000"/>
              </a:lnSpc>
              <a:spcBef>
                <a:spcPts val="1000"/>
              </a:spcBef>
              <a:buNone/>
              <a:defRPr sz="1600">
                <a:solidFill>
                  <a:schemeClr val="tx2"/>
                </a:solidFill>
              </a:defRPr>
            </a:lvl1pPr>
          </a:lstStyle>
          <a:p>
            <a:pPr lvl="0"/>
            <a:r>
              <a:rPr lang="en-US" dirty="0"/>
              <a:t>Click to insert text</a:t>
            </a:r>
          </a:p>
        </p:txBody>
      </p:sp>
      <p:sp>
        <p:nvSpPr>
          <p:cNvPr id="8" name="Text Placeholder 4"/>
          <p:cNvSpPr>
            <a:spLocks noGrp="1"/>
          </p:cNvSpPr>
          <p:nvPr>
            <p:ph type="body" sz="quarter" idx="10" hasCustomPrompt="1"/>
          </p:nvPr>
        </p:nvSpPr>
        <p:spPr>
          <a:xfrm>
            <a:off x="838201" y="5874027"/>
            <a:ext cx="7852087" cy="728397"/>
          </a:xfrm>
        </p:spPr>
        <p:txBody>
          <a:bodyPr anchor="t" anchorCtr="0">
            <a:normAutofit/>
          </a:bodyPr>
          <a:lstStyle>
            <a:lvl1pPr>
              <a:lnSpc>
                <a:spcPct val="110000"/>
              </a:lnSpc>
              <a:defRPr sz="1100">
                <a:solidFill>
                  <a:schemeClr val="tx2">
                    <a:lumMod val="50000"/>
                    <a:lumOff val="50000"/>
                  </a:schemeClr>
                </a:solidFill>
              </a:defRPr>
            </a:lvl1pPr>
            <a:lvl2pPr>
              <a:defRPr sz="1500">
                <a:solidFill>
                  <a:schemeClr val="tx2">
                    <a:lumMod val="50000"/>
                    <a:lumOff val="50000"/>
                  </a:schemeClr>
                </a:solidFill>
              </a:defRPr>
            </a:lvl2pPr>
            <a:lvl3pPr>
              <a:defRPr sz="1500">
                <a:solidFill>
                  <a:schemeClr val="tx2">
                    <a:lumMod val="50000"/>
                    <a:lumOff val="50000"/>
                  </a:schemeClr>
                </a:solidFill>
              </a:defRPr>
            </a:lvl3pPr>
            <a:lvl4pPr>
              <a:defRPr sz="1500">
                <a:solidFill>
                  <a:schemeClr val="tx2">
                    <a:lumMod val="50000"/>
                    <a:lumOff val="50000"/>
                  </a:schemeClr>
                </a:solidFill>
              </a:defRPr>
            </a:lvl4pPr>
            <a:lvl5pPr>
              <a:defRPr sz="1500">
                <a:solidFill>
                  <a:schemeClr val="tx2">
                    <a:lumMod val="50000"/>
                    <a:lumOff val="50000"/>
                  </a:schemeClr>
                </a:solidFill>
              </a:defRPr>
            </a:lvl5pPr>
          </a:lstStyle>
          <a:p>
            <a:pPr lvl="0"/>
            <a:r>
              <a:rPr lang="en-US" dirty="0"/>
              <a:t>Click to insert footer content. </a:t>
            </a:r>
          </a:p>
        </p:txBody>
      </p:sp>
    </p:spTree>
    <p:extLst>
      <p:ext uri="{BB962C8B-B14F-4D97-AF65-F5344CB8AC3E}">
        <p14:creationId xmlns:p14="http://schemas.microsoft.com/office/powerpoint/2010/main" val="11024340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804489"/>
            <a:ext cx="10515600" cy="586991"/>
          </a:xfrm>
        </p:spPr>
        <p:txBody>
          <a:bodyPr>
            <a:normAutofit/>
          </a:bodyPr>
          <a:lstStyle>
            <a:lvl1pPr>
              <a:defRPr sz="2700"/>
            </a:lvl1pPr>
          </a:lstStyle>
          <a:p>
            <a:r>
              <a:rPr lang="en-US"/>
              <a:t>Click to edit Master title style</a:t>
            </a:r>
          </a:p>
        </p:txBody>
      </p:sp>
      <p:sp>
        <p:nvSpPr>
          <p:cNvPr id="4" name="Content Placeholder 3"/>
          <p:cNvSpPr>
            <a:spLocks noGrp="1"/>
          </p:cNvSpPr>
          <p:nvPr>
            <p:ph sz="half" idx="2" hasCustomPrompt="1"/>
          </p:nvPr>
        </p:nvSpPr>
        <p:spPr>
          <a:xfrm>
            <a:off x="838202" y="1788660"/>
            <a:ext cx="10515599" cy="3628167"/>
          </a:xfrm>
        </p:spPr>
        <p:txBody>
          <a:bodyPr numCol="3" spcCol="274320">
            <a:normAutofit/>
          </a:bodyPr>
          <a:lstStyle>
            <a:lvl1pPr marL="0" indent="0">
              <a:lnSpc>
                <a:spcPct val="90000"/>
              </a:lnSpc>
              <a:spcBef>
                <a:spcPts val="1000"/>
              </a:spcBef>
              <a:buNone/>
              <a:defRPr sz="1800" b="0">
                <a:solidFill>
                  <a:schemeClr val="tx2"/>
                </a:solidFill>
              </a:defRPr>
            </a:lvl1pPr>
          </a:lstStyle>
          <a:p>
            <a:pPr lvl="0"/>
            <a:r>
              <a:rPr lang="en-US" dirty="0"/>
              <a:t>Click to insert text</a:t>
            </a:r>
          </a:p>
        </p:txBody>
      </p:sp>
    </p:spTree>
    <p:extLst>
      <p:ext uri="{BB962C8B-B14F-4D97-AF65-F5344CB8AC3E}">
        <p14:creationId xmlns:p14="http://schemas.microsoft.com/office/powerpoint/2010/main" val="158192792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Numbers">
    <p:spTree>
      <p:nvGrpSpPr>
        <p:cNvPr id="1" name=""/>
        <p:cNvGrpSpPr/>
        <p:nvPr/>
      </p:nvGrpSpPr>
      <p:grpSpPr>
        <a:xfrm>
          <a:off x="0" y="0"/>
          <a:ext cx="0" cy="0"/>
          <a:chOff x="0" y="0"/>
          <a:chExt cx="0" cy="0"/>
        </a:xfrm>
      </p:grpSpPr>
      <p:sp>
        <p:nvSpPr>
          <p:cNvPr id="9" name="Content Placeholder 3"/>
          <p:cNvSpPr>
            <a:spLocks noGrp="1"/>
          </p:cNvSpPr>
          <p:nvPr>
            <p:ph sz="half" idx="2" hasCustomPrompt="1"/>
          </p:nvPr>
        </p:nvSpPr>
        <p:spPr>
          <a:xfrm>
            <a:off x="839790"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0" name="Content Placeholder 3"/>
          <p:cNvSpPr>
            <a:spLocks noGrp="1"/>
          </p:cNvSpPr>
          <p:nvPr>
            <p:ph sz="half" idx="10" hasCustomPrompt="1"/>
          </p:nvPr>
        </p:nvSpPr>
        <p:spPr>
          <a:xfrm>
            <a:off x="3532563"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1" name="Content Placeholder 3"/>
          <p:cNvSpPr>
            <a:spLocks noGrp="1"/>
          </p:cNvSpPr>
          <p:nvPr>
            <p:ph sz="half" idx="11" hasCustomPrompt="1"/>
          </p:nvPr>
        </p:nvSpPr>
        <p:spPr>
          <a:xfrm>
            <a:off x="6225335"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2" name="Content Placeholder 3"/>
          <p:cNvSpPr>
            <a:spLocks noGrp="1"/>
          </p:cNvSpPr>
          <p:nvPr>
            <p:ph sz="half" idx="12" hasCustomPrompt="1"/>
          </p:nvPr>
        </p:nvSpPr>
        <p:spPr>
          <a:xfrm>
            <a:off x="8918109" y="3375457"/>
            <a:ext cx="2404316"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8" name="TextBox 17"/>
          <p:cNvSpPr txBox="1"/>
          <p:nvPr/>
        </p:nvSpPr>
        <p:spPr>
          <a:xfrm>
            <a:off x="4141041" y="1563452"/>
            <a:ext cx="1062319" cy="1107996"/>
          </a:xfrm>
          <a:prstGeom prst="rect">
            <a:avLst/>
          </a:prstGeom>
          <a:noFill/>
        </p:spPr>
        <p:txBody>
          <a:bodyPr wrap="square" rtlCol="0">
            <a:spAutoFit/>
          </a:bodyPr>
          <a:lstStyle/>
          <a:p>
            <a:pPr algn="ctr"/>
            <a:r>
              <a:rPr lang="en-US" sz="6600" b="0" i="0" dirty="0">
                <a:solidFill>
                  <a:schemeClr val="bg2"/>
                </a:solidFill>
                <a:latin typeface="Goudy Oldstyle Std Regular" charset="0"/>
                <a:ea typeface="Goudy Oldstyle Std Regular" charset="0"/>
                <a:cs typeface="Goudy Oldstyle Std Regular" charset="0"/>
              </a:rPr>
              <a:t>2</a:t>
            </a:r>
          </a:p>
        </p:txBody>
      </p:sp>
      <p:sp>
        <p:nvSpPr>
          <p:cNvPr id="24" name="Text Placeholder 23"/>
          <p:cNvSpPr>
            <a:spLocks noGrp="1"/>
          </p:cNvSpPr>
          <p:nvPr>
            <p:ph type="body" sz="quarter" idx="14" hasCustomPrompt="1"/>
          </p:nvPr>
        </p:nvSpPr>
        <p:spPr>
          <a:xfrm>
            <a:off x="839789" y="1415777"/>
            <a:ext cx="2178424" cy="1636776"/>
          </a:xfrm>
          <a:prstGeom prst="ellipse">
            <a:avLst/>
          </a:prstGeom>
          <a:solidFill>
            <a:schemeClr val="accent4"/>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5" name="Text Placeholder 23"/>
          <p:cNvSpPr>
            <a:spLocks noGrp="1"/>
          </p:cNvSpPr>
          <p:nvPr>
            <p:ph type="body" sz="quarter" idx="15" hasCustomPrompt="1"/>
          </p:nvPr>
        </p:nvSpPr>
        <p:spPr>
          <a:xfrm>
            <a:off x="3539287" y="1415777"/>
            <a:ext cx="2178424" cy="1636776"/>
          </a:xfrm>
          <a:prstGeom prst="ellipse">
            <a:avLst/>
          </a:prstGeom>
          <a:solidFill>
            <a:schemeClr val="accent2"/>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6" name="Text Placeholder 23"/>
          <p:cNvSpPr>
            <a:spLocks noGrp="1"/>
          </p:cNvSpPr>
          <p:nvPr>
            <p:ph type="body" sz="quarter" idx="16" hasCustomPrompt="1"/>
          </p:nvPr>
        </p:nvSpPr>
        <p:spPr>
          <a:xfrm>
            <a:off x="6225335" y="1415777"/>
            <a:ext cx="2178424" cy="1636776"/>
          </a:xfrm>
          <a:prstGeom prst="ellipse">
            <a:avLst/>
          </a:prstGeom>
          <a:solidFill>
            <a:schemeClr val="accent1"/>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7" name="Text Placeholder 23"/>
          <p:cNvSpPr>
            <a:spLocks noGrp="1"/>
          </p:cNvSpPr>
          <p:nvPr>
            <p:ph type="body" sz="quarter" idx="17" hasCustomPrompt="1"/>
          </p:nvPr>
        </p:nvSpPr>
        <p:spPr>
          <a:xfrm>
            <a:off x="8911384" y="1415777"/>
            <a:ext cx="2178424" cy="1636776"/>
          </a:xfrm>
          <a:prstGeom prst="ellipse">
            <a:avLst/>
          </a:prstGeom>
          <a:solidFill>
            <a:schemeClr val="accent3"/>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Tree>
    <p:extLst>
      <p:ext uri="{BB962C8B-B14F-4D97-AF65-F5344CB8AC3E}">
        <p14:creationId xmlns:p14="http://schemas.microsoft.com/office/powerpoint/2010/main" val="27347740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831851" y="1371509"/>
            <a:ext cx="10597029" cy="3886293"/>
          </a:xfrm>
        </p:spPr>
        <p:txBody>
          <a:bodyPr anchor="ctr" anchorCtr="0">
            <a:norm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6000" baseline="0">
                <a:solidFill>
                  <a:schemeClr val="bg1"/>
                </a:solidFill>
              </a:defRPr>
            </a:lvl1pPr>
            <a:lvl2pPr marL="342900" indent="0">
              <a:buNone/>
              <a:defRPr sz="4500">
                <a:solidFill>
                  <a:schemeClr val="bg1"/>
                </a:solidFill>
              </a:defRPr>
            </a:lvl2pPr>
            <a:lvl3pPr marL="685800" indent="0">
              <a:buNone/>
              <a:defRPr sz="4500">
                <a:solidFill>
                  <a:schemeClr val="bg1"/>
                </a:solidFill>
              </a:defRPr>
            </a:lvl3pPr>
            <a:lvl4pPr marL="1028700" indent="0">
              <a:buNone/>
              <a:defRPr sz="4500">
                <a:solidFill>
                  <a:schemeClr val="bg1"/>
                </a:solidFill>
              </a:defRPr>
            </a:lvl4pPr>
            <a:lvl5pPr marL="1371600" indent="0">
              <a:buNone/>
              <a:defRPr sz="4500">
                <a:solidFill>
                  <a:schemeClr val="bg1"/>
                </a:solidFill>
              </a:defRPr>
            </a:lvl5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r>
              <a:rPr lang="en-US" dirty="0"/>
              <a:t>Insert inspiring quote here. Insert inspiring quote here.</a:t>
            </a:r>
          </a:p>
        </p:txBody>
      </p:sp>
      <p:pic>
        <p:nvPicPr>
          <p:cNvPr id="2" name="Picture 1" descr="PREFERRED_full-reverse_MAYS-UTH-MDA-h.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93804" y="5852161"/>
            <a:ext cx="2609088" cy="662981"/>
          </a:xfrm>
          <a:prstGeom prst="rect">
            <a:avLst/>
          </a:prstGeom>
        </p:spPr>
      </p:pic>
    </p:spTree>
    <p:extLst>
      <p:ext uri="{BB962C8B-B14F-4D97-AF65-F5344CB8AC3E}">
        <p14:creationId xmlns:p14="http://schemas.microsoft.com/office/powerpoint/2010/main" val="270534124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97368"/>
            <a:ext cx="10515600" cy="806889"/>
          </a:xfrm>
        </p:spPr>
        <p:txBody>
          <a:bodyPr>
            <a:normAutofit/>
          </a:bodyPr>
          <a:lstStyle>
            <a:lvl1pPr>
              <a:defRPr sz="2700" baseline="0"/>
            </a:lvl1pPr>
          </a:lstStyle>
          <a:p>
            <a:r>
              <a:rPr lang="en-US" dirty="0"/>
              <a:t>Click to insert Chart Title</a:t>
            </a:r>
          </a:p>
        </p:txBody>
      </p:sp>
      <p:sp>
        <p:nvSpPr>
          <p:cNvPr id="5" name="Chart Placeholder 4"/>
          <p:cNvSpPr>
            <a:spLocks noGrp="1"/>
          </p:cNvSpPr>
          <p:nvPr>
            <p:ph type="chart" sz="quarter" idx="10"/>
          </p:nvPr>
        </p:nvSpPr>
        <p:spPr>
          <a:xfrm>
            <a:off x="839789" y="1567544"/>
            <a:ext cx="10515601" cy="4034038"/>
          </a:xfrm>
        </p:spPr>
        <p:txBody>
          <a:bodyPr anchor="ctr" anchorCtr="0"/>
          <a:lstStyle>
            <a:lvl1pPr algn="ctr">
              <a:defRPr>
                <a:solidFill>
                  <a:schemeClr val="accent2"/>
                </a:solidFill>
              </a:defRPr>
            </a:lvl1pPr>
          </a:lstStyle>
          <a:p>
            <a:r>
              <a:rPr lang="en-US"/>
              <a:t>Click icon to add chart</a:t>
            </a:r>
          </a:p>
        </p:txBody>
      </p:sp>
    </p:spTree>
    <p:extLst>
      <p:ext uri="{BB962C8B-B14F-4D97-AF65-F5344CB8AC3E}">
        <p14:creationId xmlns:p14="http://schemas.microsoft.com/office/powerpoint/2010/main" val="324599038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9126073" y="4666131"/>
            <a:ext cx="3065929" cy="219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8550642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00585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52365-357D-7789-CF1A-45F356EFA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044A8C-284D-BB3F-1949-4919737822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4A703D-410C-93F1-9312-B994C80124A1}"/>
              </a:ext>
            </a:extLst>
          </p:cNvPr>
          <p:cNvSpPr>
            <a:spLocks noGrp="1"/>
          </p:cNvSpPr>
          <p:nvPr>
            <p:ph type="dt" sz="half" idx="10"/>
          </p:nvPr>
        </p:nvSpPr>
        <p:spPr/>
        <p:txBody>
          <a:bodyPr/>
          <a:lstStyle/>
          <a:p>
            <a:fld id="{C22C8B20-7C29-CA49-B28C-18EB1444EC29}" type="datetimeFigureOut">
              <a:rPr lang="en-US" smtClean="0"/>
              <a:t>4/15/26</a:t>
            </a:fld>
            <a:endParaRPr lang="en-US"/>
          </a:p>
        </p:txBody>
      </p:sp>
      <p:sp>
        <p:nvSpPr>
          <p:cNvPr id="5" name="Footer Placeholder 4">
            <a:extLst>
              <a:ext uri="{FF2B5EF4-FFF2-40B4-BE49-F238E27FC236}">
                <a16:creationId xmlns:a16="http://schemas.microsoft.com/office/drawing/2014/main" id="{06E9D9BB-DCFB-4EF7-7079-E5680341B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D5B13-E0A4-A16C-BDCB-CC3E18611F63}"/>
              </a:ext>
            </a:extLst>
          </p:cNvPr>
          <p:cNvSpPr>
            <a:spLocks noGrp="1"/>
          </p:cNvSpPr>
          <p:nvPr>
            <p:ph type="sldNum" sz="quarter" idx="12"/>
          </p:nvPr>
        </p:nvSpPr>
        <p:spPr/>
        <p:txBody>
          <a:bodyPr/>
          <a:lstStyle/>
          <a:p>
            <a:fld id="{0172F84B-E9E0-6046-8A53-BA7911C221E7}" type="slidenum">
              <a:rPr lang="en-US" smtClean="0"/>
              <a:t>‹#›</a:t>
            </a:fld>
            <a:endParaRPr lang="en-US"/>
          </a:p>
        </p:txBody>
      </p:sp>
    </p:spTree>
    <p:extLst>
      <p:ext uri="{BB962C8B-B14F-4D97-AF65-F5344CB8AC3E}">
        <p14:creationId xmlns:p14="http://schemas.microsoft.com/office/powerpoint/2010/main" val="5182652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A6BB-1E6E-89D4-FE99-C76A998E9D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C2A91-5B45-8AA3-5133-A4591E4EE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39216-13A2-FDBC-028C-97613785FAB4}"/>
              </a:ext>
            </a:extLst>
          </p:cNvPr>
          <p:cNvSpPr>
            <a:spLocks noGrp="1"/>
          </p:cNvSpPr>
          <p:nvPr>
            <p:ph type="dt" sz="half" idx="10"/>
          </p:nvPr>
        </p:nvSpPr>
        <p:spPr/>
        <p:txBody>
          <a:bodyPr/>
          <a:lstStyle/>
          <a:p>
            <a:fld id="{C22C8B20-7C29-CA49-B28C-18EB1444EC29}" type="datetimeFigureOut">
              <a:rPr lang="en-US" smtClean="0"/>
              <a:t>4/15/26</a:t>
            </a:fld>
            <a:endParaRPr lang="en-US"/>
          </a:p>
        </p:txBody>
      </p:sp>
      <p:sp>
        <p:nvSpPr>
          <p:cNvPr id="5" name="Footer Placeholder 4">
            <a:extLst>
              <a:ext uri="{FF2B5EF4-FFF2-40B4-BE49-F238E27FC236}">
                <a16:creationId xmlns:a16="http://schemas.microsoft.com/office/drawing/2014/main" id="{E305FDFD-8317-E967-3BE4-AD333BB54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6FFA4-6D96-B6B2-B2DD-5809A0403125}"/>
              </a:ext>
            </a:extLst>
          </p:cNvPr>
          <p:cNvSpPr>
            <a:spLocks noGrp="1"/>
          </p:cNvSpPr>
          <p:nvPr>
            <p:ph type="sldNum" sz="quarter" idx="12"/>
          </p:nvPr>
        </p:nvSpPr>
        <p:spPr/>
        <p:txBody>
          <a:bodyPr/>
          <a:lstStyle/>
          <a:p>
            <a:fld id="{0172F84B-E9E0-6046-8A53-BA7911C221E7}" type="slidenum">
              <a:rPr lang="en-US" smtClean="0"/>
              <a:t>‹#›</a:t>
            </a:fld>
            <a:endParaRPr lang="en-US"/>
          </a:p>
        </p:txBody>
      </p:sp>
    </p:spTree>
    <p:extLst>
      <p:ext uri="{BB962C8B-B14F-4D97-AF65-F5344CB8AC3E}">
        <p14:creationId xmlns:p14="http://schemas.microsoft.com/office/powerpoint/2010/main" val="784892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8559-D47A-DC06-A593-54B0EDFD5E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786AFB-EA16-3D5A-EB96-9315EAAE3C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2C2E66-8E21-9244-F50D-C32284FC0AE2}"/>
              </a:ext>
            </a:extLst>
          </p:cNvPr>
          <p:cNvSpPr>
            <a:spLocks noGrp="1"/>
          </p:cNvSpPr>
          <p:nvPr>
            <p:ph type="dt" sz="half" idx="10"/>
          </p:nvPr>
        </p:nvSpPr>
        <p:spPr/>
        <p:txBody>
          <a:bodyPr/>
          <a:lstStyle/>
          <a:p>
            <a:fld id="{C22C8B20-7C29-CA49-B28C-18EB1444EC29}" type="datetimeFigureOut">
              <a:rPr lang="en-US" smtClean="0"/>
              <a:t>4/15/26</a:t>
            </a:fld>
            <a:endParaRPr lang="en-US"/>
          </a:p>
        </p:txBody>
      </p:sp>
      <p:sp>
        <p:nvSpPr>
          <p:cNvPr id="5" name="Footer Placeholder 4">
            <a:extLst>
              <a:ext uri="{FF2B5EF4-FFF2-40B4-BE49-F238E27FC236}">
                <a16:creationId xmlns:a16="http://schemas.microsoft.com/office/drawing/2014/main" id="{239CE6ED-BA96-48C7-CB7D-C096C2E39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AF9E1E-21A5-6160-BE98-2B92EAF42A9B}"/>
              </a:ext>
            </a:extLst>
          </p:cNvPr>
          <p:cNvSpPr>
            <a:spLocks noGrp="1"/>
          </p:cNvSpPr>
          <p:nvPr>
            <p:ph type="sldNum" sz="quarter" idx="12"/>
          </p:nvPr>
        </p:nvSpPr>
        <p:spPr/>
        <p:txBody>
          <a:bodyPr/>
          <a:lstStyle/>
          <a:p>
            <a:fld id="{0172F84B-E9E0-6046-8A53-BA7911C221E7}" type="slidenum">
              <a:rPr lang="en-US" smtClean="0"/>
              <a:t>‹#›</a:t>
            </a:fld>
            <a:endParaRPr lang="en-US"/>
          </a:p>
        </p:txBody>
      </p:sp>
    </p:spTree>
    <p:extLst>
      <p:ext uri="{BB962C8B-B14F-4D97-AF65-F5344CB8AC3E}">
        <p14:creationId xmlns:p14="http://schemas.microsoft.com/office/powerpoint/2010/main" val="18832027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E45C1-F4EC-AFC1-EA97-AFAFA40E43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264FF-324A-1A76-EF47-9330A77A61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94BA2C-CDC3-7CBC-E956-FEDBA1609D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415326-ACFD-0D3B-B30B-CAB68F267F61}"/>
              </a:ext>
            </a:extLst>
          </p:cNvPr>
          <p:cNvSpPr>
            <a:spLocks noGrp="1"/>
          </p:cNvSpPr>
          <p:nvPr>
            <p:ph type="dt" sz="half" idx="10"/>
          </p:nvPr>
        </p:nvSpPr>
        <p:spPr/>
        <p:txBody>
          <a:bodyPr/>
          <a:lstStyle/>
          <a:p>
            <a:fld id="{C22C8B20-7C29-CA49-B28C-18EB1444EC29}" type="datetimeFigureOut">
              <a:rPr lang="en-US" smtClean="0"/>
              <a:t>4/15/26</a:t>
            </a:fld>
            <a:endParaRPr lang="en-US"/>
          </a:p>
        </p:txBody>
      </p:sp>
      <p:sp>
        <p:nvSpPr>
          <p:cNvPr id="6" name="Footer Placeholder 5">
            <a:extLst>
              <a:ext uri="{FF2B5EF4-FFF2-40B4-BE49-F238E27FC236}">
                <a16:creationId xmlns:a16="http://schemas.microsoft.com/office/drawing/2014/main" id="{E0F05B2E-556C-EFD6-63A4-602C875B45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0209C5-FC9D-E44F-44FF-FF6107F3E39F}"/>
              </a:ext>
            </a:extLst>
          </p:cNvPr>
          <p:cNvSpPr>
            <a:spLocks noGrp="1"/>
          </p:cNvSpPr>
          <p:nvPr>
            <p:ph type="sldNum" sz="quarter" idx="12"/>
          </p:nvPr>
        </p:nvSpPr>
        <p:spPr/>
        <p:txBody>
          <a:bodyPr/>
          <a:lstStyle/>
          <a:p>
            <a:fld id="{0172F84B-E9E0-6046-8A53-BA7911C221E7}" type="slidenum">
              <a:rPr lang="en-US" smtClean="0"/>
              <a:t>‹#›</a:t>
            </a:fld>
            <a:endParaRPr lang="en-US"/>
          </a:p>
        </p:txBody>
      </p:sp>
    </p:spTree>
    <p:extLst>
      <p:ext uri="{BB962C8B-B14F-4D97-AF65-F5344CB8AC3E}">
        <p14:creationId xmlns:p14="http://schemas.microsoft.com/office/powerpoint/2010/main" val="37098393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ADB8-4655-F450-A96C-7F7412D29B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014474-F92A-9F38-3D95-1BE4F3F53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443B5D-1B80-AFA3-4ED5-89C32E6184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009E29-5294-C54E-84E1-C9131F743E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7237F6-848C-CFC3-16CD-985683F274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D8CCC8-5B10-19A7-6F4E-D9EC2EADE046}"/>
              </a:ext>
            </a:extLst>
          </p:cNvPr>
          <p:cNvSpPr>
            <a:spLocks noGrp="1"/>
          </p:cNvSpPr>
          <p:nvPr>
            <p:ph type="dt" sz="half" idx="10"/>
          </p:nvPr>
        </p:nvSpPr>
        <p:spPr/>
        <p:txBody>
          <a:bodyPr/>
          <a:lstStyle/>
          <a:p>
            <a:fld id="{C22C8B20-7C29-CA49-B28C-18EB1444EC29}" type="datetimeFigureOut">
              <a:rPr lang="en-US" smtClean="0"/>
              <a:t>4/15/26</a:t>
            </a:fld>
            <a:endParaRPr lang="en-US"/>
          </a:p>
        </p:txBody>
      </p:sp>
      <p:sp>
        <p:nvSpPr>
          <p:cNvPr id="8" name="Footer Placeholder 7">
            <a:extLst>
              <a:ext uri="{FF2B5EF4-FFF2-40B4-BE49-F238E27FC236}">
                <a16:creationId xmlns:a16="http://schemas.microsoft.com/office/drawing/2014/main" id="{238600F0-2CCD-CD24-1055-14EA2C3C7F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4F13C3-E38E-C959-2A43-4E71678DD29A}"/>
              </a:ext>
            </a:extLst>
          </p:cNvPr>
          <p:cNvSpPr>
            <a:spLocks noGrp="1"/>
          </p:cNvSpPr>
          <p:nvPr>
            <p:ph type="sldNum" sz="quarter" idx="12"/>
          </p:nvPr>
        </p:nvSpPr>
        <p:spPr/>
        <p:txBody>
          <a:bodyPr/>
          <a:lstStyle/>
          <a:p>
            <a:fld id="{0172F84B-E9E0-6046-8A53-BA7911C221E7}" type="slidenum">
              <a:rPr lang="en-US" smtClean="0"/>
              <a:t>‹#›</a:t>
            </a:fld>
            <a:endParaRPr lang="en-US"/>
          </a:p>
        </p:txBody>
      </p:sp>
    </p:spTree>
    <p:extLst>
      <p:ext uri="{BB962C8B-B14F-4D97-AF65-F5344CB8AC3E}">
        <p14:creationId xmlns:p14="http://schemas.microsoft.com/office/powerpoint/2010/main" val="420910134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94D5-FDA8-4569-1F07-5E34DAAF9B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5195AF-1B13-8E04-49BD-0866B1E228EF}"/>
              </a:ext>
            </a:extLst>
          </p:cNvPr>
          <p:cNvSpPr>
            <a:spLocks noGrp="1"/>
          </p:cNvSpPr>
          <p:nvPr>
            <p:ph type="dt" sz="half" idx="10"/>
          </p:nvPr>
        </p:nvSpPr>
        <p:spPr/>
        <p:txBody>
          <a:bodyPr/>
          <a:lstStyle/>
          <a:p>
            <a:fld id="{C22C8B20-7C29-CA49-B28C-18EB1444EC29}" type="datetimeFigureOut">
              <a:rPr lang="en-US" smtClean="0"/>
              <a:t>4/15/26</a:t>
            </a:fld>
            <a:endParaRPr lang="en-US"/>
          </a:p>
        </p:txBody>
      </p:sp>
      <p:sp>
        <p:nvSpPr>
          <p:cNvPr id="4" name="Footer Placeholder 3">
            <a:extLst>
              <a:ext uri="{FF2B5EF4-FFF2-40B4-BE49-F238E27FC236}">
                <a16:creationId xmlns:a16="http://schemas.microsoft.com/office/drawing/2014/main" id="{BBA031C4-884B-B941-7DE2-BA1350393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9B55E0-18FF-7C56-2F51-0FFD33939F6B}"/>
              </a:ext>
            </a:extLst>
          </p:cNvPr>
          <p:cNvSpPr>
            <a:spLocks noGrp="1"/>
          </p:cNvSpPr>
          <p:nvPr>
            <p:ph type="sldNum" sz="quarter" idx="12"/>
          </p:nvPr>
        </p:nvSpPr>
        <p:spPr/>
        <p:txBody>
          <a:bodyPr/>
          <a:lstStyle/>
          <a:p>
            <a:fld id="{0172F84B-E9E0-6046-8A53-BA7911C221E7}" type="slidenum">
              <a:rPr lang="en-US" smtClean="0"/>
              <a:t>‹#›</a:t>
            </a:fld>
            <a:endParaRPr lang="en-US"/>
          </a:p>
        </p:txBody>
      </p:sp>
    </p:spTree>
    <p:extLst>
      <p:ext uri="{BB962C8B-B14F-4D97-AF65-F5344CB8AC3E}">
        <p14:creationId xmlns:p14="http://schemas.microsoft.com/office/powerpoint/2010/main" val="10352493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2B3A34-1657-33CC-2F12-9B21D5CB5576}"/>
              </a:ext>
            </a:extLst>
          </p:cNvPr>
          <p:cNvSpPr>
            <a:spLocks noGrp="1"/>
          </p:cNvSpPr>
          <p:nvPr>
            <p:ph type="dt" sz="half" idx="10"/>
          </p:nvPr>
        </p:nvSpPr>
        <p:spPr/>
        <p:txBody>
          <a:bodyPr/>
          <a:lstStyle/>
          <a:p>
            <a:fld id="{C22C8B20-7C29-CA49-B28C-18EB1444EC29}" type="datetimeFigureOut">
              <a:rPr lang="en-US" smtClean="0"/>
              <a:t>4/15/26</a:t>
            </a:fld>
            <a:endParaRPr lang="en-US"/>
          </a:p>
        </p:txBody>
      </p:sp>
      <p:sp>
        <p:nvSpPr>
          <p:cNvPr id="3" name="Footer Placeholder 2">
            <a:extLst>
              <a:ext uri="{FF2B5EF4-FFF2-40B4-BE49-F238E27FC236}">
                <a16:creationId xmlns:a16="http://schemas.microsoft.com/office/drawing/2014/main" id="{D79CFA9A-8BBA-47E2-B01F-39E3148CC6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89E932-A970-A8BC-DAC0-70E2F3B50481}"/>
              </a:ext>
            </a:extLst>
          </p:cNvPr>
          <p:cNvSpPr>
            <a:spLocks noGrp="1"/>
          </p:cNvSpPr>
          <p:nvPr>
            <p:ph type="sldNum" sz="quarter" idx="12"/>
          </p:nvPr>
        </p:nvSpPr>
        <p:spPr/>
        <p:txBody>
          <a:bodyPr/>
          <a:lstStyle/>
          <a:p>
            <a:fld id="{0172F84B-E9E0-6046-8A53-BA7911C221E7}" type="slidenum">
              <a:rPr lang="en-US" smtClean="0"/>
              <a:t>‹#›</a:t>
            </a:fld>
            <a:endParaRPr lang="en-US"/>
          </a:p>
        </p:txBody>
      </p:sp>
    </p:spTree>
    <p:extLst>
      <p:ext uri="{BB962C8B-B14F-4D97-AF65-F5344CB8AC3E}">
        <p14:creationId xmlns:p14="http://schemas.microsoft.com/office/powerpoint/2010/main" val="316287046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DD66-6C9A-2363-C0F5-FA5B27A87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7DE329-64F8-7C83-04DE-0B8DEDE1EE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8CD76D-9031-C801-3B81-F5A9CBA7D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45A69E-88BF-8974-3DCB-2114B4716E31}"/>
              </a:ext>
            </a:extLst>
          </p:cNvPr>
          <p:cNvSpPr>
            <a:spLocks noGrp="1"/>
          </p:cNvSpPr>
          <p:nvPr>
            <p:ph type="dt" sz="half" idx="10"/>
          </p:nvPr>
        </p:nvSpPr>
        <p:spPr/>
        <p:txBody>
          <a:bodyPr/>
          <a:lstStyle/>
          <a:p>
            <a:fld id="{C22C8B20-7C29-CA49-B28C-18EB1444EC29}" type="datetimeFigureOut">
              <a:rPr lang="en-US" smtClean="0"/>
              <a:t>4/15/26</a:t>
            </a:fld>
            <a:endParaRPr lang="en-US"/>
          </a:p>
        </p:txBody>
      </p:sp>
      <p:sp>
        <p:nvSpPr>
          <p:cNvPr id="6" name="Footer Placeholder 5">
            <a:extLst>
              <a:ext uri="{FF2B5EF4-FFF2-40B4-BE49-F238E27FC236}">
                <a16:creationId xmlns:a16="http://schemas.microsoft.com/office/drawing/2014/main" id="{2D74F091-7B58-74DF-5C87-7A4E6F46A9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88ED1-E1DD-5EB1-260E-2FBA7A8EF9F9}"/>
              </a:ext>
            </a:extLst>
          </p:cNvPr>
          <p:cNvSpPr>
            <a:spLocks noGrp="1"/>
          </p:cNvSpPr>
          <p:nvPr>
            <p:ph type="sldNum" sz="quarter" idx="12"/>
          </p:nvPr>
        </p:nvSpPr>
        <p:spPr/>
        <p:txBody>
          <a:bodyPr/>
          <a:lstStyle/>
          <a:p>
            <a:fld id="{0172F84B-E9E0-6046-8A53-BA7911C221E7}" type="slidenum">
              <a:rPr lang="en-US" smtClean="0"/>
              <a:t>‹#›</a:t>
            </a:fld>
            <a:endParaRPr lang="en-US"/>
          </a:p>
        </p:txBody>
      </p:sp>
    </p:spTree>
    <p:extLst>
      <p:ext uri="{BB962C8B-B14F-4D97-AF65-F5344CB8AC3E}">
        <p14:creationId xmlns:p14="http://schemas.microsoft.com/office/powerpoint/2010/main" val="193883504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7646-C020-7990-6DC9-1334E67E20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2ECCE9-AE23-EC50-99B6-A5ADCA4F36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BF1902-C241-B38B-C615-986C714B5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321CB-9EEA-B71A-F083-CA4481CA4152}"/>
              </a:ext>
            </a:extLst>
          </p:cNvPr>
          <p:cNvSpPr>
            <a:spLocks noGrp="1"/>
          </p:cNvSpPr>
          <p:nvPr>
            <p:ph type="dt" sz="half" idx="10"/>
          </p:nvPr>
        </p:nvSpPr>
        <p:spPr/>
        <p:txBody>
          <a:bodyPr/>
          <a:lstStyle/>
          <a:p>
            <a:fld id="{C22C8B20-7C29-CA49-B28C-18EB1444EC29}" type="datetimeFigureOut">
              <a:rPr lang="en-US" smtClean="0"/>
              <a:t>4/15/26</a:t>
            </a:fld>
            <a:endParaRPr lang="en-US"/>
          </a:p>
        </p:txBody>
      </p:sp>
      <p:sp>
        <p:nvSpPr>
          <p:cNvPr id="6" name="Footer Placeholder 5">
            <a:extLst>
              <a:ext uri="{FF2B5EF4-FFF2-40B4-BE49-F238E27FC236}">
                <a16:creationId xmlns:a16="http://schemas.microsoft.com/office/drawing/2014/main" id="{90F9FCC4-4327-248F-3555-503331299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B12439-57FF-3ED7-BD79-CC9EE135D96E}"/>
              </a:ext>
            </a:extLst>
          </p:cNvPr>
          <p:cNvSpPr>
            <a:spLocks noGrp="1"/>
          </p:cNvSpPr>
          <p:nvPr>
            <p:ph type="sldNum" sz="quarter" idx="12"/>
          </p:nvPr>
        </p:nvSpPr>
        <p:spPr/>
        <p:txBody>
          <a:bodyPr/>
          <a:lstStyle/>
          <a:p>
            <a:fld id="{0172F84B-E9E0-6046-8A53-BA7911C221E7}" type="slidenum">
              <a:rPr lang="en-US" smtClean="0"/>
              <a:t>‹#›</a:t>
            </a:fld>
            <a:endParaRPr lang="en-US"/>
          </a:p>
        </p:txBody>
      </p:sp>
    </p:spTree>
    <p:extLst>
      <p:ext uri="{BB962C8B-B14F-4D97-AF65-F5344CB8AC3E}">
        <p14:creationId xmlns:p14="http://schemas.microsoft.com/office/powerpoint/2010/main" val="227219370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F3E33-559A-3A92-ED47-A6FE7AB62D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2AB3F4-ED51-BD1C-C412-124A4A99B0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D6A11-ED41-823C-05B8-41B9F47B0E9C}"/>
              </a:ext>
            </a:extLst>
          </p:cNvPr>
          <p:cNvSpPr>
            <a:spLocks noGrp="1"/>
          </p:cNvSpPr>
          <p:nvPr>
            <p:ph type="dt" sz="half" idx="10"/>
          </p:nvPr>
        </p:nvSpPr>
        <p:spPr/>
        <p:txBody>
          <a:bodyPr/>
          <a:lstStyle/>
          <a:p>
            <a:fld id="{C22C8B20-7C29-CA49-B28C-18EB1444EC29}" type="datetimeFigureOut">
              <a:rPr lang="en-US" smtClean="0"/>
              <a:t>4/15/26</a:t>
            </a:fld>
            <a:endParaRPr lang="en-US"/>
          </a:p>
        </p:txBody>
      </p:sp>
      <p:sp>
        <p:nvSpPr>
          <p:cNvPr id="5" name="Footer Placeholder 4">
            <a:extLst>
              <a:ext uri="{FF2B5EF4-FFF2-40B4-BE49-F238E27FC236}">
                <a16:creationId xmlns:a16="http://schemas.microsoft.com/office/drawing/2014/main" id="{D9F0D730-D2FB-BC82-AEA0-B295E04EE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82ADA-7C26-04EA-C0B9-03BE27D155F1}"/>
              </a:ext>
            </a:extLst>
          </p:cNvPr>
          <p:cNvSpPr>
            <a:spLocks noGrp="1"/>
          </p:cNvSpPr>
          <p:nvPr>
            <p:ph type="sldNum" sz="quarter" idx="12"/>
          </p:nvPr>
        </p:nvSpPr>
        <p:spPr/>
        <p:txBody>
          <a:bodyPr/>
          <a:lstStyle/>
          <a:p>
            <a:fld id="{0172F84B-E9E0-6046-8A53-BA7911C221E7}" type="slidenum">
              <a:rPr lang="en-US" smtClean="0"/>
              <a:t>‹#›</a:t>
            </a:fld>
            <a:endParaRPr lang="en-US"/>
          </a:p>
        </p:txBody>
      </p:sp>
    </p:spTree>
    <p:extLst>
      <p:ext uri="{BB962C8B-B14F-4D97-AF65-F5344CB8AC3E}">
        <p14:creationId xmlns:p14="http://schemas.microsoft.com/office/powerpoint/2010/main" val="130887137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9C21B4-D974-BEBF-D83E-F5A5EB22F1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3CD52-B5F0-D1E8-FD7A-8051D84487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96906-E5E9-F67D-992D-71486D0949C8}"/>
              </a:ext>
            </a:extLst>
          </p:cNvPr>
          <p:cNvSpPr>
            <a:spLocks noGrp="1"/>
          </p:cNvSpPr>
          <p:nvPr>
            <p:ph type="dt" sz="half" idx="10"/>
          </p:nvPr>
        </p:nvSpPr>
        <p:spPr/>
        <p:txBody>
          <a:bodyPr/>
          <a:lstStyle/>
          <a:p>
            <a:fld id="{C22C8B20-7C29-CA49-B28C-18EB1444EC29}" type="datetimeFigureOut">
              <a:rPr lang="en-US" smtClean="0"/>
              <a:t>4/15/26</a:t>
            </a:fld>
            <a:endParaRPr lang="en-US"/>
          </a:p>
        </p:txBody>
      </p:sp>
      <p:sp>
        <p:nvSpPr>
          <p:cNvPr id="5" name="Footer Placeholder 4">
            <a:extLst>
              <a:ext uri="{FF2B5EF4-FFF2-40B4-BE49-F238E27FC236}">
                <a16:creationId xmlns:a16="http://schemas.microsoft.com/office/drawing/2014/main" id="{54DE7AC1-B3F8-8DD7-1A73-D08347CF1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B233-1D62-67EA-992F-09AB0FDB1405}"/>
              </a:ext>
            </a:extLst>
          </p:cNvPr>
          <p:cNvSpPr>
            <a:spLocks noGrp="1"/>
          </p:cNvSpPr>
          <p:nvPr>
            <p:ph type="sldNum" sz="quarter" idx="12"/>
          </p:nvPr>
        </p:nvSpPr>
        <p:spPr/>
        <p:txBody>
          <a:bodyPr/>
          <a:lstStyle/>
          <a:p>
            <a:fld id="{0172F84B-E9E0-6046-8A53-BA7911C221E7}" type="slidenum">
              <a:rPr lang="en-US" smtClean="0"/>
              <a:t>‹#›</a:t>
            </a:fld>
            <a:endParaRPr lang="en-US"/>
          </a:p>
        </p:txBody>
      </p:sp>
    </p:spTree>
    <p:extLst>
      <p:ext uri="{BB962C8B-B14F-4D97-AF65-F5344CB8AC3E}">
        <p14:creationId xmlns:p14="http://schemas.microsoft.com/office/powerpoint/2010/main" val="15980465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554633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22827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8327664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7633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58222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5608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633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265690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183634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03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1886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8944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205829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886353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7506190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864258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480132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A close-up of a banner&#10;&#10;AI-generated content may be incorrect.">
            <a:extLst>
              <a:ext uri="{FF2B5EF4-FFF2-40B4-BE49-F238E27FC236}">
                <a16:creationId xmlns:a16="http://schemas.microsoft.com/office/drawing/2014/main" id="{24617EDF-E346-2FF2-A322-628CF9A4B12B}"/>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72ED5895-1BA6-C982-F94D-52DB76B073BC}"/>
              </a:ext>
            </a:extLst>
          </p:cNvPr>
          <p:cNvSpPr/>
          <p:nvPr userDrawn="1"/>
        </p:nvSpPr>
        <p:spPr>
          <a:xfrm>
            <a:off x="11826240" y="6619240"/>
            <a:ext cx="365760" cy="23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algn="ctr">
              <a:lnSpc>
                <a:spcPct val="90000"/>
              </a:lnSpc>
              <a:spcAft>
                <a:spcPts val="600"/>
              </a:spcAft>
            </a:pPr>
            <a:endParaRPr lang="en-GB" err="1"/>
          </a:p>
        </p:txBody>
      </p:sp>
    </p:spTree>
    <p:extLst>
      <p:ext uri="{BB962C8B-B14F-4D97-AF65-F5344CB8AC3E}">
        <p14:creationId xmlns:p14="http://schemas.microsoft.com/office/powerpoint/2010/main" val="1477943818"/>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extLst>
    <p:ext uri="{DCECCB84-F9BA-43D5-87BE-67443E8EF086}">
      <p15:sldGuideLst xmlns:p15="http://schemas.microsoft.com/office/powerpoint/2012/main">
        <p15:guide id="1" orient="horz" pos="1620">
          <p15:clr>
            <a:srgbClr val="FBAE40"/>
          </p15:clr>
        </p15:guide>
        <p15:guide id="2" pos="2881">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white background with red lines&#10;&#10;AI-generated content may be incorrect.">
            <a:extLst>
              <a:ext uri="{FF2B5EF4-FFF2-40B4-BE49-F238E27FC236}">
                <a16:creationId xmlns:a16="http://schemas.microsoft.com/office/drawing/2014/main" id="{BBC6FDE7-AFD8-2EAD-9F1F-D33CC027DCF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 y="2"/>
            <a:ext cx="12192000" cy="1327093"/>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3"/>
            <a:ext cx="11188700" cy="4525963"/>
          </a:xfrm>
          <a:prstGeom prst="rect">
            <a:avLst/>
          </a:prstGeom>
        </p:spPr>
        <p:txBody>
          <a:bodyPr/>
          <a:lstStyle>
            <a:lvl1pPr marL="342900" indent="-342900">
              <a:lnSpc>
                <a:spcPct val="90000"/>
              </a:lnSpc>
              <a:spcBef>
                <a:spcPts val="900"/>
              </a:spcBef>
              <a:buClr>
                <a:srgbClr val="4DAF46"/>
              </a:buClr>
              <a:buFont typeface="Wingdings" pitchFamily="2" charset="2"/>
              <a:buChar char="§"/>
              <a:defRPr sz="2932">
                <a:latin typeface="Arial" panose="020B0604020202020204" pitchFamily="34" charset="0"/>
                <a:cs typeface="Arial" panose="020B0604020202020204" pitchFamily="34" charset="0"/>
              </a:defRPr>
            </a:lvl1pPr>
            <a:lvl2pPr marL="914400" indent="-379413">
              <a:lnSpc>
                <a:spcPct val="90000"/>
              </a:lnSpc>
              <a:spcBef>
                <a:spcPts val="6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546225" indent="-455613">
              <a:lnSpc>
                <a:spcPct val="90000"/>
              </a:lnSpc>
              <a:spcBef>
                <a:spcPts val="3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003425" indent="-303213">
              <a:lnSpc>
                <a:spcPct val="90000"/>
              </a:lnSpc>
              <a:spcBef>
                <a:spcPts val="3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514600" indent="-303213">
              <a:lnSpc>
                <a:spcPct val="90000"/>
              </a:lnSpc>
              <a:spcBef>
                <a:spcPts val="3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1" y="55312"/>
            <a:ext cx="9385861" cy="949648"/>
          </a:xfrm>
          <a:prstGeom prst="rect">
            <a:avLst/>
          </a:prstGeom>
        </p:spPr>
        <p:txBody>
          <a:bodyPr anchor="b"/>
          <a:lstStyle>
            <a:lvl1pPr algn="l">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BF8DA2B3-50DD-0AF5-D69B-1C4A85090452}"/>
              </a:ext>
            </a:extLst>
          </p:cNvPr>
          <p:cNvSpPr>
            <a:spLocks noGrp="1"/>
          </p:cNvSpPr>
          <p:nvPr>
            <p:ph type="body" sz="quarter" idx="10"/>
          </p:nvPr>
        </p:nvSpPr>
        <p:spPr>
          <a:xfrm>
            <a:off x="508000" y="6107494"/>
            <a:ext cx="11188700" cy="635000"/>
          </a:xfrm>
          <a:prstGeom prst="rect">
            <a:avLst/>
          </a:prstGeom>
        </p:spPr>
        <p:txBody>
          <a:bodyPr anchor="b" anchorCtr="0"/>
          <a:lstStyle>
            <a:lvl1pPr marL="0" indent="0">
              <a:lnSpc>
                <a:spcPct val="90000"/>
              </a:lnSpc>
              <a:spcBef>
                <a:spcPts val="0"/>
              </a:spcBef>
              <a:buNone/>
              <a:defRPr sz="800">
                <a:solidFill>
                  <a:schemeClr val="tx1"/>
                </a:solidFill>
              </a:defRPr>
            </a:lvl1pPr>
            <a:lvl2pPr>
              <a:buNone/>
              <a:defRPr sz="800"/>
            </a:lvl2pPr>
            <a:lvl3pPr>
              <a:buNone/>
              <a:defRPr sz="800"/>
            </a:lvl3pPr>
            <a:lvl4pPr>
              <a:buNone/>
              <a:defRPr sz="800"/>
            </a:lvl4pPr>
            <a:lvl5pPr>
              <a:buNone/>
              <a:defRPr sz="800"/>
            </a:lvl5pPr>
          </a:lstStyle>
          <a:p>
            <a:pPr lvl="0"/>
            <a:r>
              <a:rPr lang="en-US"/>
              <a:t>Click to edit Master text styles</a:t>
            </a:r>
          </a:p>
        </p:txBody>
      </p:sp>
    </p:spTree>
    <p:extLst>
      <p:ext uri="{BB962C8B-B14F-4D97-AF65-F5344CB8AC3E}">
        <p14:creationId xmlns:p14="http://schemas.microsoft.com/office/powerpoint/2010/main" val="405054132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hf sldNum="0" hdr="0" dt="0"/>
  <p:extLst>
    <p:ext uri="{DCECCB84-F9BA-43D5-87BE-67443E8EF086}">
      <p15:sldGuideLst xmlns:p15="http://schemas.microsoft.com/office/powerpoint/2012/main">
        <p15:guide id="1" orient="horz" pos="1620">
          <p15:clr>
            <a:srgbClr val="FBAE40"/>
          </p15:clr>
        </p15:guide>
        <p15:guide id="2" pos="2881">
          <p15:clr>
            <a:srgbClr val="FBAE40"/>
          </p15:clr>
        </p15:guide>
        <p15:guide id="3" pos="312">
          <p15:clr>
            <a:srgbClr val="FBAE40"/>
          </p15:clr>
        </p15:guide>
        <p15:guide id="4" pos="7368">
          <p15:clr>
            <a:srgbClr val="FBAE40"/>
          </p15:clr>
        </p15:guide>
        <p15:guide id="5" orient="horz" pos="4248">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F4EFA7-821C-6605-1FCD-4129188D3451}"/>
              </a:ext>
            </a:extLst>
          </p:cNvPr>
          <p:cNvSpPr/>
          <p:nvPr userDrawn="1"/>
        </p:nvSpPr>
        <p:spPr>
          <a:xfrm>
            <a:off x="1" y="0"/>
            <a:ext cx="12192000" cy="6858000"/>
          </a:xfrm>
          <a:prstGeom prst="rect">
            <a:avLst/>
          </a:prstGeom>
          <a:solidFill>
            <a:srgbClr val="F0E0EA"/>
          </a:solidFill>
          <a:ln>
            <a:solidFill>
              <a:srgbClr val="F0E0EA"/>
            </a:solidFill>
          </a:ln>
        </p:spPr>
        <p:style>
          <a:lnRef idx="0">
            <a:scrgbClr r="0" g="0" b="0"/>
          </a:lnRef>
          <a:fillRef idx="0">
            <a:scrgbClr r="0" g="0" b="0"/>
          </a:fillRef>
          <a:effectRef idx="0">
            <a:scrgbClr r="0" g="0" b="0"/>
          </a:effectRef>
          <a:fontRef idx="minor">
            <a:schemeClr val="lt1"/>
          </a:fontRef>
        </p:style>
        <p:txBody>
          <a:bodyPr rtlCol="0" anchor="ctr">
            <a:normAutofit/>
          </a:bodyPr>
          <a:lstStyle/>
          <a:p>
            <a:pPr algn="ctr">
              <a:spcAft>
                <a:spcPts val="601"/>
              </a:spcAft>
            </a:pPr>
            <a:endParaRPr lang="en-US" sz="1800"/>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9" y="404815"/>
            <a:ext cx="11376024" cy="1007427"/>
          </a:xfrm>
          <a:solidFill>
            <a:schemeClr val="accent1"/>
          </a:solidFill>
        </p:spPr>
        <p:txBody>
          <a:bodyPr>
            <a:normAutofit/>
          </a:bodyPr>
          <a:lstStyle>
            <a:lvl1pPr>
              <a:defRPr sz="3199">
                <a:solidFill>
                  <a:schemeClr val="bg1"/>
                </a:solidFill>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9" y="1567815"/>
            <a:ext cx="11376024" cy="41320974"/>
          </a:xfrm>
          <a:solidFill>
            <a:srgbClr val="F0E0EA"/>
          </a:solidFill>
        </p:spPr>
        <p:txBody>
          <a:bodyPr>
            <a:spAutoFit/>
          </a:bodyPr>
          <a:lstStyle>
            <a:lvl1pPr>
              <a:defRPr/>
            </a:lvl1pPr>
            <a:lvl2pPr marL="575933" indent="-287966">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8"/>
            <a:ext cx="6958012" cy="657225"/>
          </a:xfrm>
        </p:spPr>
        <p:txBody>
          <a:bodyPr anchor="b" anchorCtr="0">
            <a:noAutofit/>
          </a:bodyPr>
          <a:lstStyle>
            <a:lvl1pPr>
              <a:spcAft>
                <a:spcPts val="300"/>
              </a:spcAft>
              <a:buNone/>
              <a:defRPr sz="799"/>
            </a:lvl1pPr>
          </a:lstStyle>
          <a:p>
            <a:pPr lvl="0"/>
            <a:r>
              <a:rPr lang="en-US"/>
              <a:t>Footnotes</a:t>
            </a:r>
          </a:p>
        </p:txBody>
      </p:sp>
    </p:spTree>
    <p:custDataLst>
      <p:tags r:id="rId1"/>
    </p:custDataLst>
    <p:extLst>
      <p:ext uri="{BB962C8B-B14F-4D97-AF65-F5344CB8AC3E}">
        <p14:creationId xmlns:p14="http://schemas.microsoft.com/office/powerpoint/2010/main" val="416834693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9">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1">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088247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03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530446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3992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3640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47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95616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61083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775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337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590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422440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33257564"/>
      </p:ext>
    </p:extLst>
  </p:cSld>
  <p:clrMapOvr>
    <a:masterClrMapping/>
  </p:clrMapOvr>
  <p:transition spd="slow" advClick="0"/>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31848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235340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06155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8962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22863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762933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700900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280387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1261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16994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2824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576354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61167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67483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6684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18002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0475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16587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04037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5" Type="http://schemas.openxmlformats.org/officeDocument/2006/relationships/slideLayout" Target="../slideLayouts/slideLayout172.xml"/><Relationship Id="rId10" Type="http://schemas.openxmlformats.org/officeDocument/2006/relationships/image" Target="../media/image52.png"/><Relationship Id="rId4" Type="http://schemas.openxmlformats.org/officeDocument/2006/relationships/slideLayout" Target="../slideLayouts/slideLayout17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9" Type="http://schemas.openxmlformats.org/officeDocument/2006/relationships/slideLayout" Target="../slideLayouts/slideLayout204.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45" Type="http://schemas.openxmlformats.org/officeDocument/2006/relationships/theme" Target="../theme/theme11.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slideLayout" Target="../slideLayouts/slideLayout219.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8" Type="http://schemas.openxmlformats.org/officeDocument/2006/relationships/slideLayout" Target="../slideLayouts/slideLayout183.xml"/><Relationship Id="rId3" Type="http://schemas.openxmlformats.org/officeDocument/2006/relationships/slideLayout" Target="../slideLayouts/slideLayout178.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 Id="rId46" Type="http://schemas.openxmlformats.org/officeDocument/2006/relationships/image" Target="../media/image58.jpg"/><Relationship Id="rId20" Type="http://schemas.openxmlformats.org/officeDocument/2006/relationships/slideLayout" Target="../slideLayouts/slideLayout195.xml"/><Relationship Id="rId41" Type="http://schemas.openxmlformats.org/officeDocument/2006/relationships/slideLayout" Target="../slideLayouts/slideLayout2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26" Type="http://schemas.openxmlformats.org/officeDocument/2006/relationships/theme" Target="../theme/theme12.xml"/><Relationship Id="rId3" Type="http://schemas.openxmlformats.org/officeDocument/2006/relationships/slideLayout" Target="../slideLayouts/slideLayout222.xml"/><Relationship Id="rId21" Type="http://schemas.openxmlformats.org/officeDocument/2006/relationships/slideLayout" Target="../slideLayouts/slideLayout240.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5" Type="http://schemas.openxmlformats.org/officeDocument/2006/relationships/slideLayout" Target="../slideLayouts/slideLayout244.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slideLayout" Target="../slideLayouts/slideLayout239.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24" Type="http://schemas.openxmlformats.org/officeDocument/2006/relationships/slideLayout" Target="../slideLayouts/slideLayout243.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23" Type="http://schemas.openxmlformats.org/officeDocument/2006/relationships/slideLayout" Target="../slideLayouts/slideLayout242.xml"/><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slideLayout" Target="../slideLayouts/slideLayout241.xml"/><Relationship Id="rId27" Type="http://schemas.openxmlformats.org/officeDocument/2006/relationships/image" Target="../media/image59.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26" Type="http://schemas.openxmlformats.org/officeDocument/2006/relationships/slideLayout" Target="../slideLayouts/slideLayout270.xml"/><Relationship Id="rId3" Type="http://schemas.openxmlformats.org/officeDocument/2006/relationships/slideLayout" Target="../slideLayouts/slideLayout247.xml"/><Relationship Id="rId21" Type="http://schemas.openxmlformats.org/officeDocument/2006/relationships/slideLayout" Target="../slideLayouts/slideLayout265.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25" Type="http://schemas.openxmlformats.org/officeDocument/2006/relationships/slideLayout" Target="../slideLayouts/slideLayout269.xml"/><Relationship Id="rId2" Type="http://schemas.openxmlformats.org/officeDocument/2006/relationships/slideLayout" Target="../slideLayouts/slideLayout246.xml"/><Relationship Id="rId16" Type="http://schemas.openxmlformats.org/officeDocument/2006/relationships/slideLayout" Target="../slideLayouts/slideLayout260.xml"/><Relationship Id="rId20" Type="http://schemas.openxmlformats.org/officeDocument/2006/relationships/slideLayout" Target="../slideLayouts/slideLayout264.xml"/><Relationship Id="rId29" Type="http://schemas.openxmlformats.org/officeDocument/2006/relationships/theme" Target="../theme/theme13.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24" Type="http://schemas.openxmlformats.org/officeDocument/2006/relationships/slideLayout" Target="../slideLayouts/slideLayout268.xml"/><Relationship Id="rId5" Type="http://schemas.openxmlformats.org/officeDocument/2006/relationships/slideLayout" Target="../slideLayouts/slideLayout249.xml"/><Relationship Id="rId15" Type="http://schemas.openxmlformats.org/officeDocument/2006/relationships/slideLayout" Target="../slideLayouts/slideLayout259.xml"/><Relationship Id="rId23" Type="http://schemas.openxmlformats.org/officeDocument/2006/relationships/slideLayout" Target="../slideLayouts/slideLayout267.xml"/><Relationship Id="rId28" Type="http://schemas.openxmlformats.org/officeDocument/2006/relationships/slideLayout" Target="../slideLayouts/slideLayout272.xml"/><Relationship Id="rId10" Type="http://schemas.openxmlformats.org/officeDocument/2006/relationships/slideLayout" Target="../slideLayouts/slideLayout254.xml"/><Relationship Id="rId19" Type="http://schemas.openxmlformats.org/officeDocument/2006/relationships/slideLayout" Target="../slideLayouts/slideLayout263.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 Id="rId22" Type="http://schemas.openxmlformats.org/officeDocument/2006/relationships/slideLayout" Target="../slideLayouts/slideLayout266.xml"/><Relationship Id="rId27" Type="http://schemas.openxmlformats.org/officeDocument/2006/relationships/slideLayout" Target="../slideLayouts/slideLayout271.xml"/><Relationship Id="rId30" Type="http://schemas.openxmlformats.org/officeDocument/2006/relationships/image" Target="../media/image59.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18" Type="http://schemas.openxmlformats.org/officeDocument/2006/relationships/slideLayout" Target="../slideLayouts/slideLayout290.xml"/><Relationship Id="rId3" Type="http://schemas.openxmlformats.org/officeDocument/2006/relationships/slideLayout" Target="../slideLayouts/slideLayout275.xml"/><Relationship Id="rId21" Type="http://schemas.openxmlformats.org/officeDocument/2006/relationships/image" Target="../media/image60.jpeg"/><Relationship Id="rId7" Type="http://schemas.openxmlformats.org/officeDocument/2006/relationships/slideLayout" Target="../slideLayouts/slideLayout279.xml"/><Relationship Id="rId12" Type="http://schemas.openxmlformats.org/officeDocument/2006/relationships/slideLayout" Target="../slideLayouts/slideLayout284.xml"/><Relationship Id="rId17" Type="http://schemas.openxmlformats.org/officeDocument/2006/relationships/slideLayout" Target="../slideLayouts/slideLayout289.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20" Type="http://schemas.openxmlformats.org/officeDocument/2006/relationships/theme" Target="../theme/theme1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slideLayout" Target="../slideLayouts/slideLayout287.xml"/><Relationship Id="rId10" Type="http://schemas.openxmlformats.org/officeDocument/2006/relationships/slideLayout" Target="../slideLayouts/slideLayout282.xml"/><Relationship Id="rId19" Type="http://schemas.openxmlformats.org/officeDocument/2006/relationships/slideLayout" Target="../slideLayouts/slideLayout291.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18" Type="http://schemas.openxmlformats.org/officeDocument/2006/relationships/image" Target="../media/image62.png"/><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17" Type="http://schemas.openxmlformats.org/officeDocument/2006/relationships/theme" Target="../theme/theme15.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16.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18" Type="http://schemas.openxmlformats.org/officeDocument/2006/relationships/theme" Target="../theme/theme17.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17" Type="http://schemas.openxmlformats.org/officeDocument/2006/relationships/slideLayout" Target="../slideLayouts/slideLayout335.xml"/><Relationship Id="rId2" Type="http://schemas.openxmlformats.org/officeDocument/2006/relationships/slideLayout" Target="../slideLayouts/slideLayout320.xml"/><Relationship Id="rId16" Type="http://schemas.openxmlformats.org/officeDocument/2006/relationships/slideLayout" Target="../slideLayouts/slideLayout334.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5" Type="http://schemas.openxmlformats.org/officeDocument/2006/relationships/slideLayout" Target="../slideLayouts/slideLayout333.xml"/><Relationship Id="rId10" Type="http://schemas.openxmlformats.org/officeDocument/2006/relationships/slideLayout" Target="../slideLayouts/slideLayout328.xml"/><Relationship Id="rId19" Type="http://schemas.openxmlformats.org/officeDocument/2006/relationships/image" Target="../media/image1.png"/><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slideLayout" Target="../slideLayouts/slideLayout332.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338.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351.xml"/><Relationship Id="rId18" Type="http://schemas.openxmlformats.org/officeDocument/2006/relationships/slideLayout" Target="../slideLayouts/slideLayout356.xml"/><Relationship Id="rId26" Type="http://schemas.openxmlformats.org/officeDocument/2006/relationships/slideLayout" Target="../slideLayouts/slideLayout364.xml"/><Relationship Id="rId3" Type="http://schemas.openxmlformats.org/officeDocument/2006/relationships/slideLayout" Target="../slideLayouts/slideLayout341.xml"/><Relationship Id="rId21" Type="http://schemas.openxmlformats.org/officeDocument/2006/relationships/slideLayout" Target="../slideLayouts/slideLayout359.xml"/><Relationship Id="rId34" Type="http://schemas.openxmlformats.org/officeDocument/2006/relationships/theme" Target="../theme/theme19.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17" Type="http://schemas.openxmlformats.org/officeDocument/2006/relationships/slideLayout" Target="../slideLayouts/slideLayout355.xml"/><Relationship Id="rId25" Type="http://schemas.openxmlformats.org/officeDocument/2006/relationships/slideLayout" Target="../slideLayouts/slideLayout363.xml"/><Relationship Id="rId33" Type="http://schemas.openxmlformats.org/officeDocument/2006/relationships/slideLayout" Target="../slideLayouts/slideLayout371.xml"/><Relationship Id="rId2" Type="http://schemas.openxmlformats.org/officeDocument/2006/relationships/slideLayout" Target="../slideLayouts/slideLayout340.xml"/><Relationship Id="rId16" Type="http://schemas.openxmlformats.org/officeDocument/2006/relationships/slideLayout" Target="../slideLayouts/slideLayout354.xml"/><Relationship Id="rId20" Type="http://schemas.openxmlformats.org/officeDocument/2006/relationships/slideLayout" Target="../slideLayouts/slideLayout358.xml"/><Relationship Id="rId29" Type="http://schemas.openxmlformats.org/officeDocument/2006/relationships/slideLayout" Target="../slideLayouts/slideLayout367.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24" Type="http://schemas.openxmlformats.org/officeDocument/2006/relationships/slideLayout" Target="../slideLayouts/slideLayout362.xml"/><Relationship Id="rId32" Type="http://schemas.openxmlformats.org/officeDocument/2006/relationships/slideLayout" Target="../slideLayouts/slideLayout370.xml"/><Relationship Id="rId5" Type="http://schemas.openxmlformats.org/officeDocument/2006/relationships/slideLayout" Target="../slideLayouts/slideLayout343.xml"/><Relationship Id="rId15" Type="http://schemas.openxmlformats.org/officeDocument/2006/relationships/slideLayout" Target="../slideLayouts/slideLayout353.xml"/><Relationship Id="rId23" Type="http://schemas.openxmlformats.org/officeDocument/2006/relationships/slideLayout" Target="../slideLayouts/slideLayout361.xml"/><Relationship Id="rId28" Type="http://schemas.openxmlformats.org/officeDocument/2006/relationships/slideLayout" Target="../slideLayouts/slideLayout366.xml"/><Relationship Id="rId10" Type="http://schemas.openxmlformats.org/officeDocument/2006/relationships/slideLayout" Target="../slideLayouts/slideLayout348.xml"/><Relationship Id="rId19" Type="http://schemas.openxmlformats.org/officeDocument/2006/relationships/slideLayout" Target="../slideLayouts/slideLayout357.xml"/><Relationship Id="rId31" Type="http://schemas.openxmlformats.org/officeDocument/2006/relationships/slideLayout" Target="../slideLayouts/slideLayout369.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slideLayout" Target="../slideLayouts/slideLayout352.xml"/><Relationship Id="rId22" Type="http://schemas.openxmlformats.org/officeDocument/2006/relationships/slideLayout" Target="../slideLayouts/slideLayout360.xml"/><Relationship Id="rId27" Type="http://schemas.openxmlformats.org/officeDocument/2006/relationships/slideLayout" Target="../slideLayouts/slideLayout365.xml"/><Relationship Id="rId30" Type="http://schemas.openxmlformats.org/officeDocument/2006/relationships/slideLayout" Target="../slideLayouts/slideLayout368.xml"/><Relationship Id="rId35" Type="http://schemas.openxmlformats.org/officeDocument/2006/relationships/image" Target="../media/image67.jpeg"/><Relationship Id="rId8" Type="http://schemas.openxmlformats.org/officeDocument/2006/relationships/slideLayout" Target="../slideLayouts/slideLayout3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2.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4.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theme" Target="../theme/theme5.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6.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theme" Target="../theme/theme7.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theme" Target="../theme/theme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image" Target="../media/image44.png"/><Relationship Id="rId5" Type="http://schemas.openxmlformats.org/officeDocument/2006/relationships/slideLayout" Target="../slideLayouts/slideLayout163.xml"/><Relationship Id="rId10" Type="http://schemas.openxmlformats.org/officeDocument/2006/relationships/theme" Target="../theme/theme9.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843"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629399809"/>
      </p:ext>
    </p:extLst>
  </p:cSld>
  <p:clrMap bg1="lt1" tx1="dk1" bg2="lt2" tx2="dk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 id="2147486052" r:id="rId12"/>
    <p:sldLayoutId id="2147486053" r:id="rId13"/>
    <p:sldLayoutId id="2147486054" r:id="rId14"/>
    <p:sldLayoutId id="2147486055" r:id="rId15"/>
    <p:sldLayoutId id="2147486056" r:id="rId16"/>
    <p:sldLayoutId id="2147486057" r:id="rId17"/>
    <p:sldLayoutId id="2147486058" r:id="rId18"/>
    <p:sldLayoutId id="2147486059" r:id="rId19"/>
    <p:sldLayoutId id="2147486060" r:id="rId20"/>
    <p:sldLayoutId id="2147486061" r:id="rId21"/>
    <p:sldLayoutId id="2147486062" r:id="rId22"/>
    <p:sldLayoutId id="2147486063" r:id="rId23"/>
    <p:sldLayoutId id="2147486064" r:id="rId24"/>
    <p:sldLayoutId id="214748606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30"/>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89571859"/>
      </p:ext>
    </p:extLst>
  </p:cSld>
  <p:clrMap bg1="lt1" tx1="dk1" bg2="lt2" tx2="dk2" accent1="accent1" accent2="accent2" accent3="accent3" accent4="accent4" accent5="accent5" accent6="accent6" hlink="hlink" folHlink="folHlink"/>
  <p:sldLayoutIdLst>
    <p:sldLayoutId id="2147486067" r:id="rId1"/>
    <p:sldLayoutId id="2147486068" r:id="rId2"/>
    <p:sldLayoutId id="2147486069" r:id="rId3"/>
    <p:sldLayoutId id="2147486070" r:id="rId4"/>
    <p:sldLayoutId id="2147486071" r:id="rId5"/>
    <p:sldLayoutId id="2147486072" r:id="rId6"/>
    <p:sldLayoutId id="2147486073" r:id="rId7"/>
    <p:sldLayoutId id="2147486074" r:id="rId8"/>
    <p:sldLayoutId id="2147486075" r:id="rId9"/>
    <p:sldLayoutId id="2147486076" r:id="rId10"/>
    <p:sldLayoutId id="2147486077" r:id="rId11"/>
    <p:sldLayoutId id="2147486078" r:id="rId12"/>
    <p:sldLayoutId id="2147486079" r:id="rId13"/>
    <p:sldLayoutId id="2147486080" r:id="rId14"/>
    <p:sldLayoutId id="2147486081" r:id="rId15"/>
    <p:sldLayoutId id="2147486082" r:id="rId16"/>
    <p:sldLayoutId id="2147486083" r:id="rId17"/>
    <p:sldLayoutId id="2147486084" r:id="rId18"/>
    <p:sldLayoutId id="2147486085" r:id="rId19"/>
    <p:sldLayoutId id="2147486086" r:id="rId20"/>
    <p:sldLayoutId id="2147486087" r:id="rId21"/>
    <p:sldLayoutId id="2147486088" r:id="rId22"/>
    <p:sldLayoutId id="2147486089" r:id="rId23"/>
    <p:sldLayoutId id="2147486090" r:id="rId24"/>
    <p:sldLayoutId id="2147486091" r:id="rId25"/>
    <p:sldLayoutId id="2147486092" r:id="rId26"/>
    <p:sldLayoutId id="2147486093" r:id="rId27"/>
    <p:sldLayoutId id="2147486094"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647719173"/>
      </p:ext>
    </p:extLst>
  </p:cSld>
  <p:clrMap bg1="lt1" tx1="dk1" bg2="lt2" tx2="dk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1" r:id="rId8"/>
    <p:sldLayoutId id="2147486142" r:id="rId9"/>
    <p:sldLayoutId id="2147486143" r:id="rId10"/>
    <p:sldLayoutId id="2147486144" r:id="rId11"/>
    <p:sldLayoutId id="2147486145" r:id="rId12"/>
    <p:sldLayoutId id="2147486146" r:id="rId13"/>
    <p:sldLayoutId id="2147486147" r:id="rId14"/>
    <p:sldLayoutId id="2147486148" r:id="rId15"/>
    <p:sldLayoutId id="2147486149" r:id="rId16"/>
    <p:sldLayoutId id="2147486150" r:id="rId17"/>
    <p:sldLayoutId id="2147486151" r:id="rId18"/>
    <p:sldLayoutId id="2147486152"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45461"/>
            <a:ext cx="10515600" cy="104522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3746423"/>
          </a:xfrm>
          <a:prstGeom prst="rect">
            <a:avLst/>
          </a:prstGeom>
        </p:spPr>
        <p:txBody>
          <a:bodyPr vert="horz" lIns="91440" tIns="45720" rIns="91440" bIns="45720" rtlCol="0">
            <a:normAutofit/>
          </a:bodyPr>
          <a:lstStyle/>
          <a:p>
            <a:pPr lvl="0"/>
            <a:r>
              <a:rPr lang="en-US" dirty="0"/>
              <a:t>Click to edit Master text styles</a:t>
            </a:r>
          </a:p>
          <a:p>
            <a:pPr lvl="0"/>
            <a:endParaRPr lang="en-US" dirty="0"/>
          </a:p>
        </p:txBody>
      </p:sp>
      <p:pic>
        <p:nvPicPr>
          <p:cNvPr id="4" name="Picture 3" descr="PREFERRED_full-color_MAYS-UTH-MDA_h.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199662" y="5852160"/>
            <a:ext cx="2601351" cy="661016"/>
          </a:xfrm>
          <a:prstGeom prst="rect">
            <a:avLst/>
          </a:prstGeom>
        </p:spPr>
      </p:pic>
    </p:spTree>
    <p:extLst>
      <p:ext uri="{BB962C8B-B14F-4D97-AF65-F5344CB8AC3E}">
        <p14:creationId xmlns:p14="http://schemas.microsoft.com/office/powerpoint/2010/main" val="3158712722"/>
      </p:ext>
    </p:extLst>
  </p:cSld>
  <p:clrMap bg1="lt1" tx1="dk1" bg2="lt2" tx2="dk2" accent1="accent1" accent2="accent2" accent3="accent3" accent4="accent4" accent5="accent5" accent6="accent6" hlink="hlink" folHlink="folHlink"/>
  <p:sldLayoutIdLst>
    <p:sldLayoutId id="2147486191" r:id="rId1"/>
    <p:sldLayoutId id="2147486192" r:id="rId2"/>
    <p:sldLayoutId id="2147486193" r:id="rId3"/>
    <p:sldLayoutId id="2147486194" r:id="rId4"/>
    <p:sldLayoutId id="2147486195" r:id="rId5"/>
    <p:sldLayoutId id="2147486196" r:id="rId6"/>
    <p:sldLayoutId id="2147486197" r:id="rId7"/>
    <p:sldLayoutId id="2147486198" r:id="rId8"/>
    <p:sldLayoutId id="2147486199" r:id="rId9"/>
    <p:sldLayoutId id="2147486200" r:id="rId10"/>
    <p:sldLayoutId id="2147486201" r:id="rId11"/>
    <p:sldLayoutId id="2147486202" r:id="rId12"/>
    <p:sldLayoutId id="2147486203" r:id="rId13"/>
    <p:sldLayoutId id="2147486204" r:id="rId14"/>
    <p:sldLayoutId id="2147486205" r:id="rId15"/>
    <p:sldLayoutId id="2147486206" r:id="rId16"/>
  </p:sldLayoutIdLst>
  <p:txStyles>
    <p:titleStyle>
      <a:lvl1pPr algn="l" defTabSz="685800" rtl="0" eaLnBrk="1" latinLnBrk="0" hangingPunct="1">
        <a:lnSpc>
          <a:spcPct val="90000"/>
        </a:lnSpc>
        <a:spcBef>
          <a:spcPct val="0"/>
        </a:spcBef>
        <a:buNone/>
        <a:defRPr sz="3300" b="0" i="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a:buNone/>
        <a:defRPr sz="1800" b="0" i="0" kern="1200">
          <a:solidFill>
            <a:schemeClr val="tx2"/>
          </a:solidFill>
          <a:latin typeface="+mn-lt"/>
          <a:ea typeface="+mn-ea"/>
          <a:cs typeface="+mn-cs"/>
        </a:defRPr>
      </a:lvl1pPr>
      <a:lvl2pPr marL="342900" indent="0" algn="l" defTabSz="685800" rtl="0" eaLnBrk="1" latinLnBrk="0" hangingPunct="1">
        <a:lnSpc>
          <a:spcPct val="90000"/>
        </a:lnSpc>
        <a:spcBef>
          <a:spcPts val="375"/>
        </a:spcBef>
        <a:buFont typeface="Arial"/>
        <a:buNone/>
        <a:defRPr sz="1800" b="0" i="0" kern="1200">
          <a:solidFill>
            <a:schemeClr val="tx2"/>
          </a:solidFill>
          <a:latin typeface="Goudy Oldstyle Std Regular" charset="0"/>
          <a:ea typeface="+mn-ea"/>
          <a:cs typeface="+mn-cs"/>
        </a:defRPr>
      </a:lvl2pPr>
      <a:lvl3pPr marL="685800" indent="0" algn="l" defTabSz="685800" rtl="0" eaLnBrk="1" latinLnBrk="0" hangingPunct="1">
        <a:lnSpc>
          <a:spcPct val="90000"/>
        </a:lnSpc>
        <a:spcBef>
          <a:spcPts val="375"/>
        </a:spcBef>
        <a:buFont typeface="Arial"/>
        <a:buNone/>
        <a:defRPr sz="1500" b="0" i="0" kern="1200">
          <a:solidFill>
            <a:schemeClr val="tx2"/>
          </a:solidFill>
          <a:latin typeface="Goudy Oldstyle Std Regular" charset="0"/>
          <a:ea typeface="+mn-ea"/>
          <a:cs typeface="+mn-cs"/>
        </a:defRPr>
      </a:lvl3pPr>
      <a:lvl4pPr marL="10287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4pPr>
      <a:lvl5pPr marL="13716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94158E-40CD-56B2-2D70-0C79352768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61F1D5-AAC1-C898-2AF9-EE72B3051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88F95-5065-D847-7C59-D3C1EA856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2C8B20-7C29-CA49-B28C-18EB1444EC29}" type="datetimeFigureOut">
              <a:rPr lang="en-US" smtClean="0"/>
              <a:t>4/15/26</a:t>
            </a:fld>
            <a:endParaRPr lang="en-US"/>
          </a:p>
        </p:txBody>
      </p:sp>
      <p:sp>
        <p:nvSpPr>
          <p:cNvPr id="5" name="Footer Placeholder 4">
            <a:extLst>
              <a:ext uri="{FF2B5EF4-FFF2-40B4-BE49-F238E27FC236}">
                <a16:creationId xmlns:a16="http://schemas.microsoft.com/office/drawing/2014/main" id="{EC517A6B-7148-6C25-4595-2A7214FBD1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D290724-754E-0745-B074-7DC32688E9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72F84B-E9E0-6046-8A53-BA7911C221E7}" type="slidenum">
              <a:rPr lang="en-US" smtClean="0"/>
              <a:t>‹#›</a:t>
            </a:fld>
            <a:endParaRPr lang="en-US"/>
          </a:p>
        </p:txBody>
      </p:sp>
    </p:spTree>
    <p:extLst>
      <p:ext uri="{BB962C8B-B14F-4D97-AF65-F5344CB8AC3E}">
        <p14:creationId xmlns:p14="http://schemas.microsoft.com/office/powerpoint/2010/main" val="3749610887"/>
      </p:ext>
    </p:extLst>
  </p:cSld>
  <p:clrMap bg1="lt1" tx1="dk1" bg2="lt2" tx2="dk2" accent1="accent1" accent2="accent2" accent3="accent3" accent4="accent4" accent5="accent5" accent6="accent6" hlink="hlink" folHlink="folHlink"/>
  <p:sldLayoutIdLst>
    <p:sldLayoutId id="2147486208" r:id="rId1"/>
    <p:sldLayoutId id="2147486209" r:id="rId2"/>
    <p:sldLayoutId id="2147486210" r:id="rId3"/>
    <p:sldLayoutId id="2147486211" r:id="rId4"/>
    <p:sldLayoutId id="2147486212" r:id="rId5"/>
    <p:sldLayoutId id="2147486213" r:id="rId6"/>
    <p:sldLayoutId id="2147486214" r:id="rId7"/>
    <p:sldLayoutId id="2147486215" r:id="rId8"/>
    <p:sldLayoutId id="2147486216" r:id="rId9"/>
    <p:sldLayoutId id="2147486217" r:id="rId10"/>
    <p:sldLayoutId id="21474862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941166263"/>
      </p:ext>
    </p:extLst>
  </p:cSld>
  <p:clrMap bg1="lt1" tx1="dk1" bg2="lt2" tx2="dk2" accent1="accent1" accent2="accent2" accent3="accent3" accent4="accent4" accent5="accent5" accent6="accent6" hlink="hlink" folHlink="folHlink"/>
  <p:sldLayoutIdLst>
    <p:sldLayoutId id="2147486220" r:id="rId1"/>
    <p:sldLayoutId id="2147486221" r:id="rId2"/>
    <p:sldLayoutId id="2147486222" r:id="rId3"/>
    <p:sldLayoutId id="2147486223" r:id="rId4"/>
    <p:sldLayoutId id="2147486224" r:id="rId5"/>
    <p:sldLayoutId id="2147486225" r:id="rId6"/>
    <p:sldLayoutId id="2147486226" r:id="rId7"/>
    <p:sldLayoutId id="2147486227" r:id="rId8"/>
    <p:sldLayoutId id="2147486228" r:id="rId9"/>
    <p:sldLayoutId id="2147486229" r:id="rId10"/>
    <p:sldLayoutId id="2147486230" r:id="rId11"/>
    <p:sldLayoutId id="2147486231" r:id="rId12"/>
    <p:sldLayoutId id="2147486232" r:id="rId13"/>
    <p:sldLayoutId id="2147486233" r:id="rId14"/>
    <p:sldLayoutId id="2147486234" r:id="rId15"/>
    <p:sldLayoutId id="2147486235" r:id="rId16"/>
    <p:sldLayoutId id="2147486236"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136155"/>
      </p:ext>
    </p:extLst>
  </p:cSld>
  <p:clrMap bg1="lt1" tx1="dk1" bg2="lt2" tx2="dk2" accent1="accent1" accent2="accent2" accent3="accent3" accent4="accent4" accent5="accent5" accent6="accent6" hlink="hlink" folHlink="folHlink"/>
  <p:sldLayoutIdLst>
    <p:sldLayoutId id="2147486251" r:id="rId1"/>
    <p:sldLayoutId id="2147486252" r:id="rId2"/>
    <p:sldLayoutId id="2147486253" r:id="rId3"/>
  </p:sldLayoutIdLst>
  <mc:AlternateContent xmlns:mc="http://schemas.openxmlformats.org/markup-compatibility/2006" xmlns:p14="http://schemas.microsoft.com/office/powerpoint/2010/main">
    <mc:Choice Requires="p14">
      <p:transition p14:dur="0" advTm="10000"/>
    </mc:Choice>
    <mc:Fallback xmlns="">
      <p:transition advTm="10000"/>
    </mc:Fallback>
  </mc:AlternateContent>
  <p:txStyles>
    <p:titleStyle>
      <a:lvl1pPr algn="ctr" defTabSz="609528" rtl="0" eaLnBrk="1" latinLnBrk="0" hangingPunct="1">
        <a:spcBef>
          <a:spcPct val="0"/>
        </a:spcBef>
        <a:buNone/>
        <a:defRPr sz="5867" kern="1200">
          <a:solidFill>
            <a:schemeClr val="tx1"/>
          </a:solidFill>
          <a:latin typeface="+mj-lt"/>
          <a:ea typeface="+mj-ea"/>
          <a:cs typeface="+mj-cs"/>
        </a:defRPr>
      </a:lvl1pPr>
    </p:titleStyle>
    <p:bodyStyle>
      <a:lvl1pPr marL="457146" indent="-457146" algn="l" defTabSz="609528" rtl="0" eaLnBrk="1" latinLnBrk="0" hangingPunct="1">
        <a:spcBef>
          <a:spcPct val="20000"/>
        </a:spcBef>
        <a:buFont typeface="Arial"/>
        <a:buChar char="•"/>
        <a:defRPr sz="4267" kern="1200">
          <a:solidFill>
            <a:schemeClr val="tx1"/>
          </a:solidFill>
          <a:latin typeface="+mn-lt"/>
          <a:ea typeface="+mn-ea"/>
          <a:cs typeface="+mn-cs"/>
        </a:defRPr>
      </a:lvl1pPr>
      <a:lvl2pPr marL="990483" indent="-380955" algn="l" defTabSz="609528" rtl="0" eaLnBrk="1" latinLnBrk="0" hangingPunct="1">
        <a:spcBef>
          <a:spcPct val="20000"/>
        </a:spcBef>
        <a:buFont typeface="Arial"/>
        <a:buChar char="–"/>
        <a:defRPr sz="3733" kern="1200">
          <a:solidFill>
            <a:schemeClr val="tx1"/>
          </a:solidFill>
          <a:latin typeface="+mn-lt"/>
          <a:ea typeface="+mn-ea"/>
          <a:cs typeface="+mn-cs"/>
        </a:defRPr>
      </a:lvl2pPr>
      <a:lvl3pPr marL="1523820" indent="-304763" algn="l" defTabSz="609528" rtl="0" eaLnBrk="1" latinLnBrk="0" hangingPunct="1">
        <a:spcBef>
          <a:spcPct val="20000"/>
        </a:spcBef>
        <a:buFont typeface="Arial"/>
        <a:buChar char="•"/>
        <a:defRPr sz="3199" kern="1200">
          <a:solidFill>
            <a:schemeClr val="tx1"/>
          </a:solidFill>
          <a:latin typeface="+mn-lt"/>
          <a:ea typeface="+mn-ea"/>
          <a:cs typeface="+mn-cs"/>
        </a:defRPr>
      </a:lvl3pPr>
      <a:lvl4pPr marL="2133348" indent="-304763" algn="l" defTabSz="609528" rtl="0" eaLnBrk="1" latinLnBrk="0" hangingPunct="1">
        <a:spcBef>
          <a:spcPct val="20000"/>
        </a:spcBef>
        <a:buFont typeface="Arial"/>
        <a:buChar char="–"/>
        <a:defRPr sz="2667" kern="1200">
          <a:solidFill>
            <a:schemeClr val="tx1"/>
          </a:solidFill>
          <a:latin typeface="+mn-lt"/>
          <a:ea typeface="+mn-ea"/>
          <a:cs typeface="+mn-cs"/>
        </a:defRPr>
      </a:lvl4pPr>
      <a:lvl5pPr marL="2742876" indent="-304763" algn="l" defTabSz="609528" rtl="0" eaLnBrk="1" latinLnBrk="0" hangingPunct="1">
        <a:spcBef>
          <a:spcPct val="20000"/>
        </a:spcBef>
        <a:buFont typeface="Arial"/>
        <a:buChar char="»"/>
        <a:defRPr sz="2667" kern="1200">
          <a:solidFill>
            <a:schemeClr val="tx1"/>
          </a:solidFill>
          <a:latin typeface="+mn-lt"/>
          <a:ea typeface="+mn-ea"/>
          <a:cs typeface="+mn-cs"/>
        </a:defRPr>
      </a:lvl5pPr>
      <a:lvl6pPr marL="3352404" indent="-304763" algn="l" defTabSz="609528" rtl="0" eaLnBrk="1" latinLnBrk="0" hangingPunct="1">
        <a:spcBef>
          <a:spcPct val="20000"/>
        </a:spcBef>
        <a:buFont typeface="Arial"/>
        <a:buChar char="•"/>
        <a:defRPr sz="2667" kern="1200">
          <a:solidFill>
            <a:schemeClr val="tx1"/>
          </a:solidFill>
          <a:latin typeface="+mn-lt"/>
          <a:ea typeface="+mn-ea"/>
          <a:cs typeface="+mn-cs"/>
        </a:defRPr>
      </a:lvl6pPr>
      <a:lvl7pPr marL="3961932" indent="-304763" algn="l" defTabSz="609528" rtl="0" eaLnBrk="1" latinLnBrk="0" hangingPunct="1">
        <a:spcBef>
          <a:spcPct val="20000"/>
        </a:spcBef>
        <a:buFont typeface="Arial"/>
        <a:buChar char="•"/>
        <a:defRPr sz="2667" kern="1200">
          <a:solidFill>
            <a:schemeClr val="tx1"/>
          </a:solidFill>
          <a:latin typeface="+mn-lt"/>
          <a:ea typeface="+mn-ea"/>
          <a:cs typeface="+mn-cs"/>
        </a:defRPr>
      </a:lvl7pPr>
      <a:lvl8pPr marL="4571461" indent="-304763" algn="l" defTabSz="609528" rtl="0" eaLnBrk="1" latinLnBrk="0" hangingPunct="1">
        <a:spcBef>
          <a:spcPct val="20000"/>
        </a:spcBef>
        <a:buFont typeface="Arial"/>
        <a:buChar char="•"/>
        <a:defRPr sz="2667" kern="1200">
          <a:solidFill>
            <a:schemeClr val="tx1"/>
          </a:solidFill>
          <a:latin typeface="+mn-lt"/>
          <a:ea typeface="+mn-ea"/>
          <a:cs typeface="+mn-cs"/>
        </a:defRPr>
      </a:lvl8pPr>
      <a:lvl9pPr marL="5180988" indent="-304763" algn="l" defTabSz="609528"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28" rtl="0" eaLnBrk="1" latinLnBrk="0" hangingPunct="1">
        <a:defRPr sz="2400" kern="1200">
          <a:solidFill>
            <a:schemeClr val="tx1"/>
          </a:solidFill>
          <a:latin typeface="+mn-lt"/>
          <a:ea typeface="+mn-ea"/>
          <a:cs typeface="+mn-cs"/>
        </a:defRPr>
      </a:lvl1pPr>
      <a:lvl2pPr marL="609528" algn="l" defTabSz="609528" rtl="0" eaLnBrk="1" latinLnBrk="0" hangingPunct="1">
        <a:defRPr sz="2400" kern="1200">
          <a:solidFill>
            <a:schemeClr val="tx1"/>
          </a:solidFill>
          <a:latin typeface="+mn-lt"/>
          <a:ea typeface="+mn-ea"/>
          <a:cs typeface="+mn-cs"/>
        </a:defRPr>
      </a:lvl2pPr>
      <a:lvl3pPr marL="1219057" algn="l" defTabSz="609528" rtl="0" eaLnBrk="1" latinLnBrk="0" hangingPunct="1">
        <a:defRPr sz="2400" kern="1200">
          <a:solidFill>
            <a:schemeClr val="tx1"/>
          </a:solidFill>
          <a:latin typeface="+mn-lt"/>
          <a:ea typeface="+mn-ea"/>
          <a:cs typeface="+mn-cs"/>
        </a:defRPr>
      </a:lvl3pPr>
      <a:lvl4pPr marL="1828584" algn="l" defTabSz="609528" rtl="0" eaLnBrk="1" latinLnBrk="0" hangingPunct="1">
        <a:defRPr sz="2400" kern="1200">
          <a:solidFill>
            <a:schemeClr val="tx1"/>
          </a:solidFill>
          <a:latin typeface="+mn-lt"/>
          <a:ea typeface="+mn-ea"/>
          <a:cs typeface="+mn-cs"/>
        </a:defRPr>
      </a:lvl4pPr>
      <a:lvl5pPr marL="2438112" algn="l" defTabSz="609528" rtl="0" eaLnBrk="1" latinLnBrk="0" hangingPunct="1">
        <a:defRPr sz="2400" kern="1200">
          <a:solidFill>
            <a:schemeClr val="tx1"/>
          </a:solidFill>
          <a:latin typeface="+mn-lt"/>
          <a:ea typeface="+mn-ea"/>
          <a:cs typeface="+mn-cs"/>
        </a:defRPr>
      </a:lvl5pPr>
      <a:lvl6pPr marL="3047641" algn="l" defTabSz="609528" rtl="0" eaLnBrk="1" latinLnBrk="0" hangingPunct="1">
        <a:defRPr sz="2400" kern="1200">
          <a:solidFill>
            <a:schemeClr val="tx1"/>
          </a:solidFill>
          <a:latin typeface="+mn-lt"/>
          <a:ea typeface="+mn-ea"/>
          <a:cs typeface="+mn-cs"/>
        </a:defRPr>
      </a:lvl6pPr>
      <a:lvl7pPr marL="3657169" algn="l" defTabSz="609528" rtl="0" eaLnBrk="1" latinLnBrk="0" hangingPunct="1">
        <a:defRPr sz="2400" kern="1200">
          <a:solidFill>
            <a:schemeClr val="tx1"/>
          </a:solidFill>
          <a:latin typeface="+mn-lt"/>
          <a:ea typeface="+mn-ea"/>
          <a:cs typeface="+mn-cs"/>
        </a:defRPr>
      </a:lvl7pPr>
      <a:lvl8pPr marL="4266697" algn="l" defTabSz="609528" rtl="0" eaLnBrk="1" latinLnBrk="0" hangingPunct="1">
        <a:defRPr sz="2400" kern="1200">
          <a:solidFill>
            <a:schemeClr val="tx1"/>
          </a:solidFill>
          <a:latin typeface="+mn-lt"/>
          <a:ea typeface="+mn-ea"/>
          <a:cs typeface="+mn-cs"/>
        </a:defRPr>
      </a:lvl8pPr>
      <a:lvl9pPr marL="4876224" algn="l" defTabSz="60952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1">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35"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650653112"/>
      </p:ext>
    </p:extLst>
  </p:cSld>
  <p:clrMap bg1="lt1" tx1="dk1" bg2="lt2" tx2="dk2" accent1="accent1" accent2="accent2" accent3="accent3" accent4="accent4" accent5="accent5" accent6="accent6" hlink="hlink" folHlink="folHlink"/>
  <p:sldLayoutIdLst>
    <p:sldLayoutId id="2147486255"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 id="2147486266" r:id="rId12"/>
    <p:sldLayoutId id="2147486267" r:id="rId13"/>
    <p:sldLayoutId id="2147486268" r:id="rId14"/>
    <p:sldLayoutId id="2147486269" r:id="rId15"/>
    <p:sldLayoutId id="2147486270" r:id="rId16"/>
    <p:sldLayoutId id="2147486271" r:id="rId17"/>
    <p:sldLayoutId id="2147486272" r:id="rId18"/>
    <p:sldLayoutId id="2147486273" r:id="rId19"/>
    <p:sldLayoutId id="2147486274" r:id="rId20"/>
    <p:sldLayoutId id="2147486275" r:id="rId21"/>
    <p:sldLayoutId id="2147486276" r:id="rId22"/>
    <p:sldLayoutId id="2147486277" r:id="rId23"/>
    <p:sldLayoutId id="2147486278" r:id="rId24"/>
    <p:sldLayoutId id="2147486279" r:id="rId25"/>
    <p:sldLayoutId id="2147486280" r:id="rId26"/>
    <p:sldLayoutId id="2147486281" r:id="rId27"/>
    <p:sldLayoutId id="2147486282" r:id="rId28"/>
    <p:sldLayoutId id="2147486283" r:id="rId29"/>
    <p:sldLayoutId id="2147486284" r:id="rId30"/>
    <p:sldLayoutId id="2147486285" r:id="rId31"/>
    <p:sldLayoutId id="2147486286" r:id="rId32"/>
    <p:sldLayoutId id="2147486287" r:id="rId3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4.xml"/><Relationship Id="rId1" Type="http://schemas.openxmlformats.org/officeDocument/2006/relationships/tags" Target="../tags/tag1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10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notesSlide" Target="../notesSlides/notesSlide58.xml"/><Relationship Id="rId7" Type="http://schemas.microsoft.com/office/2007/relationships/hdphoto" Target="../media/hdphoto11.wdp"/><Relationship Id="rId2" Type="http://schemas.openxmlformats.org/officeDocument/2006/relationships/slideLayout" Target="../slideLayouts/slideLayout278.xml"/><Relationship Id="rId1" Type="http://schemas.openxmlformats.org/officeDocument/2006/relationships/tags" Target="../tags/tag75.xml"/><Relationship Id="rId6" Type="http://schemas.openxmlformats.org/officeDocument/2006/relationships/image" Target="../media/image105.png"/><Relationship Id="rId5" Type="http://schemas.microsoft.com/office/2007/relationships/hdphoto" Target="../media/hdphoto10.wdp"/><Relationship Id="rId4" Type="http://schemas.openxmlformats.org/officeDocument/2006/relationships/image" Target="../media/image104.png"/><Relationship Id="rId9" Type="http://schemas.microsoft.com/office/2007/relationships/hdphoto" Target="../media/hdphoto12.wdp"/></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78.xml"/><Relationship Id="rId1" Type="http://schemas.openxmlformats.org/officeDocument/2006/relationships/tags" Target="../tags/tag76.xml"/><Relationship Id="rId4" Type="http://schemas.openxmlformats.org/officeDocument/2006/relationships/image" Target="../media/image107.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78.xml"/><Relationship Id="rId1" Type="http://schemas.openxmlformats.org/officeDocument/2006/relationships/tags" Target="../tags/tag7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78.xml"/><Relationship Id="rId1" Type="http://schemas.openxmlformats.org/officeDocument/2006/relationships/tags" Target="../tags/tag78.xml"/><Relationship Id="rId5" Type="http://schemas.microsoft.com/office/2007/relationships/hdphoto" Target="../media/hdphoto13.wdp"/><Relationship Id="rId4" Type="http://schemas.openxmlformats.org/officeDocument/2006/relationships/image" Target="../media/image111.png"/></Relationships>
</file>

<file path=ppt/slides/_rels/slide10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62.xml"/><Relationship Id="rId7" Type="http://schemas.openxmlformats.org/officeDocument/2006/relationships/image" Target="../media/image115.png"/><Relationship Id="rId2" Type="http://schemas.openxmlformats.org/officeDocument/2006/relationships/slideLayout" Target="../slideLayouts/slideLayout278.xml"/><Relationship Id="rId1" Type="http://schemas.openxmlformats.org/officeDocument/2006/relationships/tags" Target="../tags/tag7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78.xml"/><Relationship Id="rId1" Type="http://schemas.openxmlformats.org/officeDocument/2006/relationships/tags" Target="../tags/tag80.xml"/><Relationship Id="rId4" Type="http://schemas.openxmlformats.org/officeDocument/2006/relationships/image" Target="../media/image118.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78.xml"/><Relationship Id="rId1" Type="http://schemas.openxmlformats.org/officeDocument/2006/relationships/tags" Target="../tags/tag81.xml"/><Relationship Id="rId5" Type="http://schemas.microsoft.com/office/2007/relationships/hdphoto" Target="../media/hdphoto14.wdp"/><Relationship Id="rId4" Type="http://schemas.openxmlformats.org/officeDocument/2006/relationships/image" Target="../media/image119.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microsoft.com/office/2007/relationships/hdphoto" Target="../media/hdphoto16.wdp"/><Relationship Id="rId2" Type="http://schemas.openxmlformats.org/officeDocument/2006/relationships/slideLayout" Target="../slideLayouts/slideLayout278.xml"/><Relationship Id="rId1" Type="http://schemas.openxmlformats.org/officeDocument/2006/relationships/tags" Target="../tags/tag82.xml"/><Relationship Id="rId6" Type="http://schemas.openxmlformats.org/officeDocument/2006/relationships/image" Target="../media/image121.png"/><Relationship Id="rId5" Type="http://schemas.microsoft.com/office/2007/relationships/hdphoto" Target="../media/hdphoto15.wdp"/><Relationship Id="rId4" Type="http://schemas.openxmlformats.org/officeDocument/2006/relationships/image" Target="../media/image12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11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2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22.png"/><Relationship Id="rId1" Type="http://schemas.openxmlformats.org/officeDocument/2006/relationships/slideLayout" Target="../slideLayouts/slideLayout278.xml"/></Relationships>
</file>

<file path=ppt/slides/_rels/slide12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23.png"/><Relationship Id="rId1" Type="http://schemas.openxmlformats.org/officeDocument/2006/relationships/slideLayout" Target="../slideLayouts/slideLayout278.xml"/></Relationships>
</file>

<file path=ppt/slides/_rels/slide12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24.png"/><Relationship Id="rId1" Type="http://schemas.openxmlformats.org/officeDocument/2006/relationships/slideLayout" Target="../slideLayouts/slideLayout27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25.xml"/><Relationship Id="rId1" Type="http://schemas.openxmlformats.org/officeDocument/2006/relationships/tags" Target="../tags/tag8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24.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324.xml"/></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324.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24.xml"/></Relationships>
</file>

<file path=ppt/slides/_rels/slide1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5.xml"/><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0.xml"/><Relationship Id="rId1" Type="http://schemas.openxmlformats.org/officeDocument/2006/relationships/tags" Target="../tags/tag2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0.xml"/><Relationship Id="rId1" Type="http://schemas.openxmlformats.org/officeDocument/2006/relationships/tags" Target="../tags/tag2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0.xml"/><Relationship Id="rId1" Type="http://schemas.openxmlformats.org/officeDocument/2006/relationships/tags" Target="../tags/tag2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0.xml"/><Relationship Id="rId1" Type="http://schemas.openxmlformats.org/officeDocument/2006/relationships/tags" Target="../tags/tag2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24.xml"/><Relationship Id="rId1" Type="http://schemas.openxmlformats.org/officeDocument/2006/relationships/tags" Target="../tags/tag3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24.xml"/><Relationship Id="rId1" Type="http://schemas.openxmlformats.org/officeDocument/2006/relationships/tags" Target="../tags/tag3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24.xml"/><Relationship Id="rId1" Type="http://schemas.openxmlformats.org/officeDocument/2006/relationships/tags" Target="../tags/tag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78.xml"/><Relationship Id="rId1" Type="http://schemas.openxmlformats.org/officeDocument/2006/relationships/tags" Target="../tags/tag33.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25.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0.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0.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0.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0.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24.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24.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24.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78.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6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78.xml"/><Relationship Id="rId1" Type="http://schemas.openxmlformats.org/officeDocument/2006/relationships/tags" Target="../tags/tag53.xml"/><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78.xml"/><Relationship Id="rId1" Type="http://schemas.openxmlformats.org/officeDocument/2006/relationships/tags" Target="../tags/tag54.xml"/><Relationship Id="rId5" Type="http://schemas.microsoft.com/office/2007/relationships/hdphoto" Target="../media/hdphoto1.wdp"/><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78.xml"/><Relationship Id="rId1" Type="http://schemas.openxmlformats.org/officeDocument/2006/relationships/tags" Target="../tags/tag55.xml"/><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78.xml"/><Relationship Id="rId1" Type="http://schemas.openxmlformats.org/officeDocument/2006/relationships/tags" Target="../tags/tag56.xml"/><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78.xml"/><Relationship Id="rId1" Type="http://schemas.openxmlformats.org/officeDocument/2006/relationships/tags" Target="../tags/tag57.xml"/><Relationship Id="rId5" Type="http://schemas.microsoft.com/office/2007/relationships/hdphoto" Target="../media/hdphoto2.wdp"/><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78.xml"/><Relationship Id="rId1" Type="http://schemas.openxmlformats.org/officeDocument/2006/relationships/tags" Target="../tags/tag58.xml"/><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8.xml"/><Relationship Id="rId1" Type="http://schemas.openxmlformats.org/officeDocument/2006/relationships/tags" Target="../tags/tag59.xml"/><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78.xml"/><Relationship Id="rId1" Type="http://schemas.openxmlformats.org/officeDocument/2006/relationships/tags" Target="../tags/tag61.xml"/><Relationship Id="rId5" Type="http://schemas.microsoft.com/office/2007/relationships/hdphoto" Target="../media/hdphoto3.wdp"/><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78.xml"/><Relationship Id="rId1" Type="http://schemas.openxmlformats.org/officeDocument/2006/relationships/tags" Target="../tags/tag62.xml"/><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78.xml"/><Relationship Id="rId1" Type="http://schemas.openxmlformats.org/officeDocument/2006/relationships/tags" Target="../tags/tag63.xml"/><Relationship Id="rId5" Type="http://schemas.microsoft.com/office/2007/relationships/hdphoto" Target="../media/hdphoto4.wdp"/><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78.xml"/><Relationship Id="rId1" Type="http://schemas.openxmlformats.org/officeDocument/2006/relationships/tags" Target="../tags/tag64.xml"/><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78.xml"/><Relationship Id="rId1" Type="http://schemas.openxmlformats.org/officeDocument/2006/relationships/tags" Target="../tags/tag65.xml"/><Relationship Id="rId5" Type="http://schemas.microsoft.com/office/2007/relationships/hdphoto" Target="../media/hdphoto5.wdp"/><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78.xml"/><Relationship Id="rId1" Type="http://schemas.openxmlformats.org/officeDocument/2006/relationships/tags" Target="../tags/tag67.xml"/><Relationship Id="rId5" Type="http://schemas.microsoft.com/office/2007/relationships/hdphoto" Target="../media/hdphoto6.wdp"/><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78.xml"/><Relationship Id="rId1" Type="http://schemas.openxmlformats.org/officeDocument/2006/relationships/tags" Target="../tags/tag68.xml"/><Relationship Id="rId5" Type="http://schemas.microsoft.com/office/2007/relationships/hdphoto" Target="../media/hdphoto7.wdp"/><Relationship Id="rId4" Type="http://schemas.openxmlformats.org/officeDocument/2006/relationships/image" Target="../media/image99.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78.xml"/><Relationship Id="rId1" Type="http://schemas.openxmlformats.org/officeDocument/2006/relationships/tags" Target="../tags/tag69.xml"/><Relationship Id="rId4" Type="http://schemas.openxmlformats.org/officeDocument/2006/relationships/image" Target="../media/image100.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78.xml"/><Relationship Id="rId1" Type="http://schemas.openxmlformats.org/officeDocument/2006/relationships/tags" Target="../tags/tag70.xml"/><Relationship Id="rId4" Type="http://schemas.openxmlformats.org/officeDocument/2006/relationships/image" Target="../media/image101.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78.xml"/><Relationship Id="rId1" Type="http://schemas.openxmlformats.org/officeDocument/2006/relationships/tags" Target="../tags/tag71.xml"/><Relationship Id="rId5" Type="http://schemas.microsoft.com/office/2007/relationships/hdphoto" Target="../media/hdphoto8.wdp"/><Relationship Id="rId4" Type="http://schemas.openxmlformats.org/officeDocument/2006/relationships/image" Target="../media/image102.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78.xml"/><Relationship Id="rId1" Type="http://schemas.openxmlformats.org/officeDocument/2006/relationships/tags" Target="../tags/tag72.xml"/><Relationship Id="rId5" Type="http://schemas.microsoft.com/office/2007/relationships/hdphoto" Target="../media/hdphoto9.wdp"/><Relationship Id="rId4" Type="http://schemas.openxmlformats.org/officeDocument/2006/relationships/image" Target="../media/image10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27979-9311-EC74-DD46-F824D286A85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B89E9F8-DA5B-B918-79A9-9F12777CC4E0}"/>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Consensus </a:t>
            </a:r>
            <a:r>
              <a:rPr lang="en-US" sz="3600"/>
              <a:t>or Controversy? </a:t>
            </a:r>
            <a:r>
              <a:rPr lang="en-US" sz="3600" dirty="0"/>
              <a:t>Clinical Investigators Discuss </a:t>
            </a:r>
            <a:br>
              <a:rPr lang="en-US" sz="3600" dirty="0"/>
            </a:br>
            <a:r>
              <a:rPr lang="en-US" sz="3600" dirty="0"/>
              <a:t>and Debate Current Approaches to First- and Second-Line Therapy for HR-Positive Metastatic Breast Cancer</a:t>
            </a:r>
          </a:p>
        </p:txBody>
      </p:sp>
      <p:sp>
        <p:nvSpPr>
          <p:cNvPr id="12" name="Text Box 3">
            <a:extLst>
              <a:ext uri="{FF2B5EF4-FFF2-40B4-BE49-F238E27FC236}">
                <a16:creationId xmlns:a16="http://schemas.microsoft.com/office/drawing/2014/main" id="{D6D63EC4-8F66-68FA-B82D-C836E365A204}"/>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B2E87A2D-C947-F2F9-F1BB-AC5D2CCCDF0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25D1F7D-E471-2530-F9A1-2A655782A918}"/>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April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C5299C34-1497-96AB-A0AD-54C7E19595A9}"/>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 CME/MOC-Accredited Live Webinar</a:t>
            </a:r>
          </a:p>
        </p:txBody>
      </p:sp>
      <p:sp>
        <p:nvSpPr>
          <p:cNvPr id="9" name="Text Box 6">
            <a:extLst>
              <a:ext uri="{FF2B5EF4-FFF2-40B4-BE49-F238E27FC236}">
                <a16:creationId xmlns:a16="http://schemas.microsoft.com/office/drawing/2014/main" id="{6BE61048-23A4-CCA6-B7DC-99277CD1E27D}"/>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9552768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Prof </a:t>
            </a:r>
            <a:r>
              <a:rPr lang="en-US" sz="3200" dirty="0" err="1">
                <a:solidFill>
                  <a:srgbClr val="0432FF"/>
                </a:solidFill>
              </a:rPr>
              <a:t>Curigliano</a:t>
            </a:r>
            <a:r>
              <a:rPr lang="en-US" sz="3200" dirty="0">
                <a:solidFill>
                  <a:srgbClr val="0432FF"/>
                </a:solidFill>
              </a:rPr>
              <a:t>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B2728591-1D66-868B-96E4-7153236A86EF}"/>
              </a:ext>
            </a:extLst>
          </p:cNvPr>
          <p:cNvGraphicFramePr>
            <a:graphicFrameLocks/>
          </p:cNvGraphicFramePr>
          <p:nvPr/>
        </p:nvGraphicFramePr>
        <p:xfrm>
          <a:off x="1223292" y="1628253"/>
          <a:ext cx="9745414" cy="2153411"/>
        </p:xfrm>
        <a:graphic>
          <a:graphicData uri="http://schemas.openxmlformats.org/drawingml/2006/table">
            <a:tbl>
              <a:tblPr firstRow="1" bandRow="1">
                <a:tableStyleId>{F2DE63D5-997A-4646-A377-4702673A728D}</a:tableStyleId>
              </a:tblPr>
              <a:tblGrid>
                <a:gridCol w="3504556">
                  <a:extLst>
                    <a:ext uri="{9D8B030D-6E8A-4147-A177-3AD203B41FA5}">
                      <a16:colId xmlns:a16="http://schemas.microsoft.com/office/drawing/2014/main" val="20000"/>
                    </a:ext>
                  </a:extLst>
                </a:gridCol>
                <a:gridCol w="6240858">
                  <a:extLst>
                    <a:ext uri="{9D8B030D-6E8A-4147-A177-3AD203B41FA5}">
                      <a16:colId xmlns:a16="http://schemas.microsoft.com/office/drawing/2014/main" val="2117869244"/>
                    </a:ext>
                  </a:extLst>
                </a:gridCol>
              </a:tblGrid>
              <a:tr h="1213892">
                <a:tc>
                  <a:txBody>
                    <a:bodyPr/>
                    <a:lstStyle/>
                    <a:p>
                      <a:pPr algn="l"/>
                      <a:r>
                        <a:rPr lang="en-US" sz="1800" b="1" dirty="0">
                          <a:solidFill>
                            <a:schemeClr val="tx1"/>
                          </a:solidFill>
                        </a:rPr>
                        <a:t>Advisory Committees, Consulting Agreements and 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Gilead Sciences Inc, Lilly, Menarini Group,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3951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626620"/>
                  </a:ext>
                </a:extLst>
              </a:tr>
            </a:tbl>
          </a:graphicData>
        </a:graphic>
      </p:graphicFrame>
    </p:spTree>
    <p:custDataLst>
      <p:tags r:id="rId1"/>
    </p:custDataLst>
    <p:extLst>
      <p:ext uri="{BB962C8B-B14F-4D97-AF65-F5344CB8AC3E}">
        <p14:creationId xmlns:p14="http://schemas.microsoft.com/office/powerpoint/2010/main" val="33243383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A3FC0-AB87-E85E-F55F-D68B112199C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A56F932-959C-8B29-6C33-243A942F3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98058"/>
            <a:ext cx="10058400" cy="5411262"/>
          </a:xfrm>
          <a:prstGeom prst="rect">
            <a:avLst/>
          </a:prstGeom>
          <a:noFill/>
        </p:spPr>
      </p:pic>
    </p:spTree>
    <p:extLst>
      <p:ext uri="{BB962C8B-B14F-4D97-AF65-F5344CB8AC3E}">
        <p14:creationId xmlns:p14="http://schemas.microsoft.com/office/powerpoint/2010/main" val="3101783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8B82C-E3F6-1892-28EB-0DFBEA037A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28892-2D79-DAC0-B327-30DBF6174F5F}"/>
              </a:ext>
            </a:extLst>
          </p:cNvPr>
          <p:cNvSpPr>
            <a:spLocks noGrp="1"/>
          </p:cNvSpPr>
          <p:nvPr>
            <p:ph type="title"/>
          </p:nvPr>
        </p:nvSpPr>
        <p:spPr>
          <a:xfrm>
            <a:off x="507042" y="331079"/>
            <a:ext cx="11260155" cy="1141412"/>
          </a:xfrm>
        </p:spPr>
        <p:txBody>
          <a:bodyPr/>
          <a:lstStyle/>
          <a:p>
            <a:pPr algn="l"/>
            <a:r>
              <a:rPr lang="en-US" dirty="0"/>
              <a:t>FDA Approves </a:t>
            </a:r>
            <a:r>
              <a:rPr lang="en-US" dirty="0" err="1"/>
              <a:t>Elacestrant</a:t>
            </a:r>
            <a:r>
              <a:rPr lang="en-US" dirty="0"/>
              <a:t> for ER-Positive, HER2-Negative, ESR1-Mutated Advanced or Metastatic Breast Cancer</a:t>
            </a:r>
            <a:br>
              <a:rPr lang="en-US" dirty="0"/>
            </a:br>
            <a:r>
              <a:rPr lang="en-US" sz="2800" dirty="0"/>
              <a:t>Press Release: January 27, 2023</a:t>
            </a:r>
          </a:p>
        </p:txBody>
      </p:sp>
      <p:sp>
        <p:nvSpPr>
          <p:cNvPr id="3" name="Content Placeholder 2">
            <a:extLst>
              <a:ext uri="{FF2B5EF4-FFF2-40B4-BE49-F238E27FC236}">
                <a16:creationId xmlns:a16="http://schemas.microsoft.com/office/drawing/2014/main" id="{E5624603-179C-526D-DFF8-FDE37EB65820}"/>
              </a:ext>
            </a:extLst>
          </p:cNvPr>
          <p:cNvSpPr>
            <a:spLocks noGrp="1"/>
          </p:cNvSpPr>
          <p:nvPr>
            <p:ph idx="1"/>
          </p:nvPr>
        </p:nvSpPr>
        <p:spPr>
          <a:xfrm>
            <a:off x="424802" y="1672093"/>
            <a:ext cx="11342395" cy="4316412"/>
          </a:xfrm>
        </p:spPr>
        <p:txBody>
          <a:bodyPr/>
          <a:lstStyle/>
          <a:p>
            <a:pPr marL="99718" indent="0">
              <a:buNone/>
            </a:pPr>
            <a:r>
              <a:rPr lang="en-US" sz="2400" b="0" dirty="0">
                <a:latin typeface="Calibri" panose="020F0502020204030204" pitchFamily="34" charset="0"/>
                <a:cs typeface="Calibri" panose="020F0502020204030204" pitchFamily="34" charset="0"/>
              </a:rPr>
              <a:t>“On January 27, 2023, the Food and Drug Administration (FDA) approved elacestrant for postmenopausal women or adult men with ER-positive, HER2-negative, ESR1-mutated advanced or metastatic breast cancer with disease progression following at least one line of endocrine therapy.</a:t>
            </a:r>
          </a:p>
          <a:p>
            <a:pPr marL="99718" indent="0">
              <a:buNone/>
            </a:pPr>
            <a:r>
              <a:rPr lang="en-US" sz="2400" b="0" dirty="0">
                <a:latin typeface="Calibri" panose="020F0502020204030204" pitchFamily="34" charset="0"/>
                <a:cs typeface="Calibri" panose="020F0502020204030204" pitchFamily="34" charset="0"/>
              </a:rPr>
              <a:t>FDA also approved the Guardant360 </a:t>
            </a:r>
            <a:r>
              <a:rPr lang="en-US" sz="2400" b="0" dirty="0" err="1">
                <a:latin typeface="Calibri" panose="020F0502020204030204" pitchFamily="34" charset="0"/>
                <a:cs typeface="Calibri" panose="020F0502020204030204" pitchFamily="34" charset="0"/>
              </a:rPr>
              <a:t>CDx</a:t>
            </a:r>
            <a:r>
              <a:rPr lang="en-US" sz="2400" b="0" dirty="0">
                <a:latin typeface="Calibri" panose="020F0502020204030204" pitchFamily="34" charset="0"/>
                <a:cs typeface="Calibri" panose="020F0502020204030204" pitchFamily="34" charset="0"/>
              </a:rPr>
              <a:t> assay as a companion diagnostic device to identify patients with breast cancer for treatment with elacestrant.</a:t>
            </a:r>
          </a:p>
          <a:p>
            <a:pPr marL="99718" indent="0">
              <a:buNone/>
            </a:pPr>
            <a:r>
              <a:rPr lang="en-US" sz="2400" b="0" dirty="0">
                <a:latin typeface="Calibri" panose="020F0502020204030204" pitchFamily="34" charset="0"/>
                <a:cs typeface="Calibri" panose="020F0502020204030204" pitchFamily="34" charset="0"/>
              </a:rPr>
              <a:t>Efficacy was evaluated in EMERALD (NCT03778931), a randomized, open-label, active-controlled, multicenter trial that enrolled 478 postmenopausal women and men with ER-positive, HER2-negative advanced or metastatic breast cancer of which 228 patients had ESR1 mutations.”</a:t>
            </a:r>
          </a:p>
        </p:txBody>
      </p:sp>
      <p:sp>
        <p:nvSpPr>
          <p:cNvPr id="5" name="TextBox 4">
            <a:extLst>
              <a:ext uri="{FF2B5EF4-FFF2-40B4-BE49-F238E27FC236}">
                <a16:creationId xmlns:a16="http://schemas.microsoft.com/office/drawing/2014/main" id="{6A56B881-4487-C719-EEFB-6FA7B01DA975}"/>
              </a:ext>
            </a:extLst>
          </p:cNvPr>
          <p:cNvSpPr txBox="1"/>
          <p:nvPr/>
        </p:nvSpPr>
        <p:spPr>
          <a:xfrm>
            <a:off x="162305" y="6249922"/>
            <a:ext cx="11046263"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/drugs/resources-information-approved-drugs/fda-approves-elacestrant-er-positive-her2-negative-esr1-mutated-advanced-or-metastatic-breast-cancer</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913279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08849-97A4-F87A-5D40-B98629D9A69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1350DBE-9D30-C4AA-D09D-33CDB53697B5}"/>
              </a:ext>
            </a:extLst>
          </p:cNvPr>
          <p:cNvSpPr txBox="1"/>
          <p:nvPr/>
        </p:nvSpPr>
        <p:spPr>
          <a:xfrm>
            <a:off x="484692" y="205746"/>
            <a:ext cx="11686478" cy="764704"/>
          </a:xfrm>
          <a:prstGeom prst="rect">
            <a:avLst/>
          </a:prstGeom>
          <a:noFill/>
        </p:spPr>
        <p:txBody>
          <a:bodyPr wrap="square" anchor="ctr">
            <a:noAutofit/>
          </a:bodyPr>
          <a:lstStyle/>
          <a:p>
            <a:pP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EMERALD: Phase III Trial of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Elacestrant</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versus Standard Endocrine Therapy for ER-Positive, HER2-Negative Advanced </a:t>
            </a:r>
            <a:r>
              <a:rPr lang="en-US" sz="3200" dirty="0">
                <a:solidFill>
                  <a:srgbClr val="0432FF"/>
                </a:solidFill>
                <a:latin typeface="Calibri" panose="020F0502020204030204" pitchFamily="34" charset="0"/>
                <a:cs typeface="Calibri" panose="020F0502020204030204" pitchFamily="34" charset="0"/>
              </a:rPr>
              <a:t>Breast Cancer</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3" name="TextBox 2">
            <a:extLst>
              <a:ext uri="{FF2B5EF4-FFF2-40B4-BE49-F238E27FC236}">
                <a16:creationId xmlns:a16="http://schemas.microsoft.com/office/drawing/2014/main" id="{67F348EA-BCE5-5122-A386-47D6B6DBF975}"/>
              </a:ext>
            </a:extLst>
          </p:cNvPr>
          <p:cNvSpPr txBox="1"/>
          <p:nvPr/>
        </p:nvSpPr>
        <p:spPr>
          <a:xfrm>
            <a:off x="-1" y="655022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Bidard F-C et al. </a:t>
            </a:r>
            <a:r>
              <a:rPr lang="en-US" sz="1500" b="0" i="1" dirty="0">
                <a:solidFill>
                  <a:srgbClr val="000000"/>
                </a:solidFill>
                <a:latin typeface="Calibri"/>
                <a:ea typeface="+mn-ea"/>
                <a:cs typeface="+mn-cs"/>
              </a:rPr>
              <a:t>J Clin Oncol </a:t>
            </a:r>
            <a:r>
              <a:rPr lang="en-US" sz="1500" b="0" dirty="0">
                <a:solidFill>
                  <a:srgbClr val="000000"/>
                </a:solidFill>
                <a:latin typeface="Calibri"/>
                <a:ea typeface="+mn-ea"/>
                <a:cs typeface="+mn-cs"/>
              </a:rPr>
              <a:t>2022;40(28):3246-56.</a:t>
            </a:r>
          </a:p>
        </p:txBody>
      </p:sp>
      <p:pic>
        <p:nvPicPr>
          <p:cNvPr id="9" name="Picture 8" descr="A graph of a number of numbers and a number of numbers&#10;&#10;AI-generated content may be incorrect.">
            <a:extLst>
              <a:ext uri="{FF2B5EF4-FFF2-40B4-BE49-F238E27FC236}">
                <a16:creationId xmlns:a16="http://schemas.microsoft.com/office/drawing/2014/main" id="{9958A909-D7F2-0063-3AED-2FCAF0DD6E2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08733" y="1063655"/>
            <a:ext cx="11774534" cy="3096343"/>
          </a:xfrm>
          <a:prstGeom prst="rect">
            <a:avLst/>
          </a:prstGeom>
        </p:spPr>
      </p:pic>
      <p:pic>
        <p:nvPicPr>
          <p:cNvPr id="11" name="Picture 10" descr="A table with numbers and percentages&#10;&#10;AI-generated content may be incorrect.">
            <a:extLst>
              <a:ext uri="{FF2B5EF4-FFF2-40B4-BE49-F238E27FC236}">
                <a16:creationId xmlns:a16="http://schemas.microsoft.com/office/drawing/2014/main" id="{E733D999-73FC-6ED1-BF2F-9CA00D92517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1199456" y="4236647"/>
            <a:ext cx="4464496" cy="2237928"/>
          </a:xfrm>
          <a:prstGeom prst="rect">
            <a:avLst/>
          </a:prstGeom>
        </p:spPr>
      </p:pic>
      <p:pic>
        <p:nvPicPr>
          <p:cNvPr id="13" name="Picture 12" descr="A table with numbers and percentages&#10;&#10;AI-generated content may be incorrect.">
            <a:extLst>
              <a:ext uri="{FF2B5EF4-FFF2-40B4-BE49-F238E27FC236}">
                <a16:creationId xmlns:a16="http://schemas.microsoft.com/office/drawing/2014/main" id="{C0F777F7-FCB1-D886-915B-9B9EC8C2FB92}"/>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6744072" y="4215753"/>
            <a:ext cx="4575862" cy="2258822"/>
          </a:xfrm>
          <a:prstGeom prst="rect">
            <a:avLst/>
          </a:prstGeom>
        </p:spPr>
      </p:pic>
      <p:sp>
        <p:nvSpPr>
          <p:cNvPr id="14" name="Rectangle 13">
            <a:extLst>
              <a:ext uri="{FF2B5EF4-FFF2-40B4-BE49-F238E27FC236}">
                <a16:creationId xmlns:a16="http://schemas.microsoft.com/office/drawing/2014/main" id="{C4FEE086-4F46-A4E9-E5E7-DA76A2588D08}"/>
              </a:ext>
            </a:extLst>
          </p:cNvPr>
          <p:cNvSpPr/>
          <p:nvPr/>
        </p:nvSpPr>
        <p:spPr bwMode="auto">
          <a:xfrm>
            <a:off x="3431704" y="1268760"/>
            <a:ext cx="2592288" cy="1343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5" name="Rectangle 14">
            <a:extLst>
              <a:ext uri="{FF2B5EF4-FFF2-40B4-BE49-F238E27FC236}">
                <a16:creationId xmlns:a16="http://schemas.microsoft.com/office/drawing/2014/main" id="{41AA8350-B320-C548-5046-5DC5C91DDBC4}"/>
              </a:ext>
            </a:extLst>
          </p:cNvPr>
          <p:cNvSpPr/>
          <p:nvPr/>
        </p:nvSpPr>
        <p:spPr bwMode="auto">
          <a:xfrm>
            <a:off x="9262689" y="1206632"/>
            <a:ext cx="2720577" cy="1405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6" name="TextBox 15">
            <a:extLst>
              <a:ext uri="{FF2B5EF4-FFF2-40B4-BE49-F238E27FC236}">
                <a16:creationId xmlns:a16="http://schemas.microsoft.com/office/drawing/2014/main" id="{0A85DCBF-B042-A926-8D1D-E613D42F666C}"/>
              </a:ext>
            </a:extLst>
          </p:cNvPr>
          <p:cNvSpPr txBox="1"/>
          <p:nvPr/>
        </p:nvSpPr>
        <p:spPr>
          <a:xfrm>
            <a:off x="2855640" y="1082349"/>
            <a:ext cx="723275" cy="523220"/>
          </a:xfrm>
          <a:prstGeom prst="rect">
            <a:avLst/>
          </a:prstGeom>
          <a:noFill/>
        </p:spPr>
        <p:txBody>
          <a:bodyPr wrap="none" rtlCol="0">
            <a:spAutoFit/>
          </a:bodyPr>
          <a:lstStyle/>
          <a:p>
            <a:r>
              <a:rPr lang="en-US" sz="2800" dirty="0"/>
              <a:t>ITT</a:t>
            </a:r>
          </a:p>
        </p:txBody>
      </p:sp>
      <p:sp>
        <p:nvSpPr>
          <p:cNvPr id="17" name="TextBox 16">
            <a:extLst>
              <a:ext uri="{FF2B5EF4-FFF2-40B4-BE49-F238E27FC236}">
                <a16:creationId xmlns:a16="http://schemas.microsoft.com/office/drawing/2014/main" id="{7824AB79-9F28-33D0-E109-E91E5AC44463}"/>
              </a:ext>
            </a:extLst>
          </p:cNvPr>
          <p:cNvSpPr txBox="1"/>
          <p:nvPr/>
        </p:nvSpPr>
        <p:spPr>
          <a:xfrm>
            <a:off x="9120336" y="1082349"/>
            <a:ext cx="1441420" cy="523220"/>
          </a:xfrm>
          <a:prstGeom prst="rect">
            <a:avLst/>
          </a:prstGeom>
          <a:noFill/>
        </p:spPr>
        <p:txBody>
          <a:bodyPr wrap="none" rtlCol="0">
            <a:spAutoFit/>
          </a:bodyPr>
          <a:lstStyle/>
          <a:p>
            <a:r>
              <a:rPr lang="en-US" sz="2800" dirty="0"/>
              <a:t>ESR1m</a:t>
            </a:r>
          </a:p>
        </p:txBody>
      </p:sp>
      <p:sp>
        <p:nvSpPr>
          <p:cNvPr id="2" name="Rectangle 1">
            <a:extLst>
              <a:ext uri="{FF2B5EF4-FFF2-40B4-BE49-F238E27FC236}">
                <a16:creationId xmlns:a16="http://schemas.microsoft.com/office/drawing/2014/main" id="{527E154E-710A-A6A5-464C-A4FE1E4D7CB7}"/>
              </a:ext>
            </a:extLst>
          </p:cNvPr>
          <p:cNvSpPr/>
          <p:nvPr/>
        </p:nvSpPr>
        <p:spPr bwMode="auto">
          <a:xfrm>
            <a:off x="208733" y="1082349"/>
            <a:ext cx="275959" cy="1864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Rectangle 4">
            <a:extLst>
              <a:ext uri="{FF2B5EF4-FFF2-40B4-BE49-F238E27FC236}">
                <a16:creationId xmlns:a16="http://schemas.microsoft.com/office/drawing/2014/main" id="{3EF8A876-93DB-28B1-EA96-890377E95F1B}"/>
              </a:ext>
            </a:extLst>
          </p:cNvPr>
          <p:cNvSpPr/>
          <p:nvPr/>
        </p:nvSpPr>
        <p:spPr bwMode="auto">
          <a:xfrm>
            <a:off x="6054006" y="1082349"/>
            <a:ext cx="275959" cy="1864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11894E98-C93D-8A12-D1DD-278F619532A1}"/>
              </a:ext>
            </a:extLst>
          </p:cNvPr>
          <p:cNvSpPr txBox="1"/>
          <p:nvPr/>
        </p:nvSpPr>
        <p:spPr>
          <a:xfrm>
            <a:off x="-1" y="6490671"/>
            <a:ext cx="11128917" cy="323165"/>
          </a:xfrm>
          <a:prstGeom prst="rect">
            <a:avLst/>
          </a:prstGeom>
          <a:noFill/>
        </p:spPr>
        <p:txBody>
          <a:bodyPr wrap="square">
            <a:spAutoFit/>
          </a:bodyPr>
          <a:lstStyle/>
          <a:p>
            <a:pPr algn="r" defTabSz="914400" fontAlgn="auto">
              <a:spcBef>
                <a:spcPts val="0"/>
              </a:spcBef>
              <a:spcAft>
                <a:spcPts val="0"/>
              </a:spcAft>
            </a:pPr>
            <a:r>
              <a:rPr lang="en-US" sz="1500" b="0" dirty="0">
                <a:solidFill>
                  <a:srgbClr val="000000"/>
                </a:solidFill>
                <a:latin typeface="Calibri"/>
                <a:ea typeface="+mn-ea"/>
                <a:cs typeface="+mn-cs"/>
              </a:rPr>
              <a:t>SOC = standard of care</a:t>
            </a:r>
          </a:p>
        </p:txBody>
      </p:sp>
    </p:spTree>
    <p:custDataLst>
      <p:tags r:id="rId1"/>
    </p:custDataLst>
    <p:extLst>
      <p:ext uri="{BB962C8B-B14F-4D97-AF65-F5344CB8AC3E}">
        <p14:creationId xmlns:p14="http://schemas.microsoft.com/office/powerpoint/2010/main" val="212064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3B26B-C527-A293-CBE6-51899995B9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09FFF4-79D6-B69D-56E8-339D03E46252}"/>
              </a:ext>
            </a:extLst>
          </p:cNvPr>
          <p:cNvSpPr txBox="1"/>
          <p:nvPr/>
        </p:nvSpPr>
        <p:spPr>
          <a:xfrm>
            <a:off x="484692" y="116632"/>
            <a:ext cx="11686478"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EMERALD: Adverse Events</a:t>
            </a:r>
          </a:p>
        </p:txBody>
      </p:sp>
      <p:sp>
        <p:nvSpPr>
          <p:cNvPr id="3" name="TextBox 2">
            <a:extLst>
              <a:ext uri="{FF2B5EF4-FFF2-40B4-BE49-F238E27FC236}">
                <a16:creationId xmlns:a16="http://schemas.microsoft.com/office/drawing/2014/main" id="{8B2C96B7-526A-7529-2F84-0DBF8D286A8B}"/>
              </a:ext>
            </a:extLst>
          </p:cNvPr>
          <p:cNvSpPr txBox="1"/>
          <p:nvPr/>
        </p:nvSpPr>
        <p:spPr>
          <a:xfrm>
            <a:off x="-1" y="655022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Bidard F-C et al. </a:t>
            </a:r>
            <a:r>
              <a:rPr lang="en-US" sz="1500" b="0" i="1" dirty="0">
                <a:solidFill>
                  <a:srgbClr val="000000"/>
                </a:solidFill>
                <a:latin typeface="Calibri"/>
                <a:ea typeface="+mn-ea"/>
                <a:cs typeface="+mn-cs"/>
              </a:rPr>
              <a:t>J Clin Oncol </a:t>
            </a:r>
            <a:r>
              <a:rPr lang="en-US" sz="1500" b="0" dirty="0">
                <a:solidFill>
                  <a:srgbClr val="000000"/>
                </a:solidFill>
                <a:latin typeface="Calibri"/>
                <a:ea typeface="+mn-ea"/>
                <a:cs typeface="+mn-cs"/>
              </a:rPr>
              <a:t>2022;40(28):3246-56.</a:t>
            </a:r>
          </a:p>
        </p:txBody>
      </p:sp>
      <p:pic>
        <p:nvPicPr>
          <p:cNvPr id="5" name="Picture 4" descr="A table with numbers and a number of students&#10;&#10;AI-generated content may be incorrect.">
            <a:extLst>
              <a:ext uri="{FF2B5EF4-FFF2-40B4-BE49-F238E27FC236}">
                <a16:creationId xmlns:a16="http://schemas.microsoft.com/office/drawing/2014/main" id="{3F892128-BE7B-C817-7D3B-88B2F859F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00" y="1052736"/>
            <a:ext cx="11371948" cy="4984179"/>
          </a:xfrm>
          <a:prstGeom prst="rect">
            <a:avLst/>
          </a:prstGeom>
        </p:spPr>
      </p:pic>
    </p:spTree>
    <p:custDataLst>
      <p:tags r:id="rId1"/>
    </p:custDataLst>
    <p:extLst>
      <p:ext uri="{BB962C8B-B14F-4D97-AF65-F5344CB8AC3E}">
        <p14:creationId xmlns:p14="http://schemas.microsoft.com/office/powerpoint/2010/main" val="4094702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1BBC8-BF35-25A5-4920-96F1A4DBBA4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6B4DA4A-9D3E-5329-8F77-6E1CF20A06D7}"/>
              </a:ext>
            </a:extLst>
          </p:cNvPr>
          <p:cNvSpPr txBox="1"/>
          <p:nvPr/>
        </p:nvSpPr>
        <p:spPr>
          <a:xfrm>
            <a:off x="484692" y="116632"/>
            <a:ext cx="11128917" cy="764704"/>
          </a:xfrm>
          <a:prstGeom prst="rect">
            <a:avLst/>
          </a:prstGeom>
          <a:noFill/>
        </p:spPr>
        <p:txBody>
          <a:bodyPr wrap="square" anchor="ctr">
            <a:noAutofit/>
          </a:bodyPr>
          <a:lstStyle/>
          <a:p>
            <a:pP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EMERALD: Subgroup Efficacy by Duration of CDK4/6 Inhibitor (ESR1m)</a:t>
            </a:r>
          </a:p>
        </p:txBody>
      </p:sp>
      <p:sp>
        <p:nvSpPr>
          <p:cNvPr id="3" name="TextBox 2">
            <a:extLst>
              <a:ext uri="{FF2B5EF4-FFF2-40B4-BE49-F238E27FC236}">
                <a16:creationId xmlns:a16="http://schemas.microsoft.com/office/drawing/2014/main" id="{9F7FBCA3-7AE0-1D2A-621A-118357F67FAA}"/>
              </a:ext>
            </a:extLst>
          </p:cNvPr>
          <p:cNvSpPr txBox="1"/>
          <p:nvPr/>
        </p:nvSpPr>
        <p:spPr>
          <a:xfrm>
            <a:off x="-1" y="655022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Bardia A et al. </a:t>
            </a:r>
            <a:r>
              <a:rPr lang="en-US" sz="1500" b="0" i="1" dirty="0">
                <a:solidFill>
                  <a:srgbClr val="000000"/>
                </a:solidFill>
                <a:latin typeface="Calibri"/>
                <a:ea typeface="+mn-ea"/>
                <a:cs typeface="+mn-cs"/>
              </a:rPr>
              <a:t>Clin Cancer Res </a:t>
            </a:r>
            <a:r>
              <a:rPr lang="en-US" sz="1500" b="0" dirty="0">
                <a:solidFill>
                  <a:srgbClr val="000000"/>
                </a:solidFill>
                <a:latin typeface="Calibri"/>
                <a:ea typeface="+mn-ea"/>
                <a:cs typeface="+mn-cs"/>
              </a:rPr>
              <a:t>2024;30(19):4299-309.</a:t>
            </a:r>
          </a:p>
        </p:txBody>
      </p:sp>
      <p:pic>
        <p:nvPicPr>
          <p:cNvPr id="2" name="Picture 1" descr="A graph of a patient's life&#10;&#10;AI-generated content may be incorrect.">
            <a:extLst>
              <a:ext uri="{FF2B5EF4-FFF2-40B4-BE49-F238E27FC236}">
                <a16:creationId xmlns:a16="http://schemas.microsoft.com/office/drawing/2014/main" id="{81F77A45-D7D9-38DE-E2E7-F2ADB266D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189" y="1008313"/>
            <a:ext cx="4344268" cy="2780727"/>
          </a:xfrm>
          <a:prstGeom prst="rect">
            <a:avLst/>
          </a:prstGeom>
        </p:spPr>
      </p:pic>
      <p:pic>
        <p:nvPicPr>
          <p:cNvPr id="6" name="Picture 5" descr="A graph of cancer patients&#10;&#10;AI-generated content may be incorrect.">
            <a:extLst>
              <a:ext uri="{FF2B5EF4-FFF2-40B4-BE49-F238E27FC236}">
                <a16:creationId xmlns:a16="http://schemas.microsoft.com/office/drawing/2014/main" id="{2916D102-69C1-93EE-D62F-FD61EC654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1146" y="993342"/>
            <a:ext cx="4402818" cy="2780727"/>
          </a:xfrm>
          <a:prstGeom prst="rect">
            <a:avLst/>
          </a:prstGeom>
        </p:spPr>
      </p:pic>
      <p:pic>
        <p:nvPicPr>
          <p:cNvPr id="8" name="Picture 7" descr="A graph of a patient's life cycle&#10;&#10;AI-generated content may be incorrect.">
            <a:extLst>
              <a:ext uri="{FF2B5EF4-FFF2-40B4-BE49-F238E27FC236}">
                <a16:creationId xmlns:a16="http://schemas.microsoft.com/office/drawing/2014/main" id="{C9D89D66-D3CA-EF62-78C8-1C05748C14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5797" y="3870477"/>
            <a:ext cx="4344268" cy="2649419"/>
          </a:xfrm>
          <a:prstGeom prst="rect">
            <a:avLst/>
          </a:prstGeom>
        </p:spPr>
      </p:pic>
    </p:spTree>
    <p:custDataLst>
      <p:tags r:id="rId1"/>
    </p:custDataLst>
    <p:extLst>
      <p:ext uri="{BB962C8B-B14F-4D97-AF65-F5344CB8AC3E}">
        <p14:creationId xmlns:p14="http://schemas.microsoft.com/office/powerpoint/2010/main" val="47064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A3869-54FB-901C-AB68-C5E1E5AF6DE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84279E-EFD6-024F-43B5-DC103E02A220}"/>
              </a:ext>
            </a:extLst>
          </p:cNvPr>
          <p:cNvSpPr txBox="1"/>
          <p:nvPr/>
        </p:nvSpPr>
        <p:spPr>
          <a:xfrm>
            <a:off x="528035" y="545813"/>
            <a:ext cx="11686478" cy="764704"/>
          </a:xfrm>
          <a:prstGeom prst="rect">
            <a:avLst/>
          </a:prstGeom>
          <a:noFill/>
        </p:spPr>
        <p:txBody>
          <a:bodyPr wrap="square" anchor="ctr">
            <a:noAutofit/>
          </a:bodyPr>
          <a:lstStyle/>
          <a:p>
            <a:pP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EMERALD: Subgroup Efficacy in Patients with ESR1m and Prior </a:t>
            </a:r>
            <a:b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b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ET and CDK4/6 Inhibitor ≥12 months</a:t>
            </a:r>
          </a:p>
          <a:p>
            <a:pPr defTabSz="914400" fontAlgn="auto">
              <a:lnSpc>
                <a:spcPct val="88000"/>
              </a:lnSpc>
              <a:spcBef>
                <a:spcPts val="0"/>
              </a:spcBef>
              <a:spcAft>
                <a:spcPts val="0"/>
              </a:spcAft>
              <a:defRPr/>
            </a:pP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3" name="TextBox 2">
            <a:extLst>
              <a:ext uri="{FF2B5EF4-FFF2-40B4-BE49-F238E27FC236}">
                <a16:creationId xmlns:a16="http://schemas.microsoft.com/office/drawing/2014/main" id="{E9B94698-0179-CF3C-54BF-9CF9FC859659}"/>
              </a:ext>
            </a:extLst>
          </p:cNvPr>
          <p:cNvSpPr txBox="1"/>
          <p:nvPr/>
        </p:nvSpPr>
        <p:spPr>
          <a:xfrm>
            <a:off x="-1" y="655022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Bardia A et al. </a:t>
            </a:r>
            <a:r>
              <a:rPr lang="en-US" sz="1500" b="0" i="1" dirty="0">
                <a:solidFill>
                  <a:srgbClr val="000000"/>
                </a:solidFill>
                <a:latin typeface="Calibri"/>
                <a:ea typeface="+mn-ea"/>
                <a:cs typeface="+mn-cs"/>
              </a:rPr>
              <a:t>Clin Cancer Res </a:t>
            </a:r>
            <a:r>
              <a:rPr lang="en-US" sz="1500" b="0" dirty="0">
                <a:solidFill>
                  <a:srgbClr val="000000"/>
                </a:solidFill>
                <a:latin typeface="Calibri"/>
                <a:ea typeface="+mn-ea"/>
                <a:cs typeface="+mn-cs"/>
              </a:rPr>
              <a:t>2024;30(19):4299-309.</a:t>
            </a:r>
          </a:p>
        </p:txBody>
      </p:sp>
      <p:pic>
        <p:nvPicPr>
          <p:cNvPr id="7" name="Picture 6" descr="A graph of a patient's life cycle&#10;&#10;AI-generated content may be incorrect.">
            <a:extLst>
              <a:ext uri="{FF2B5EF4-FFF2-40B4-BE49-F238E27FC236}">
                <a16:creationId xmlns:a16="http://schemas.microsoft.com/office/drawing/2014/main" id="{342AB56E-7114-8E3B-85D8-0CB94A58332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89275" y="1484784"/>
            <a:ext cx="11348276" cy="4104456"/>
          </a:xfrm>
          <a:prstGeom prst="rect">
            <a:avLst/>
          </a:prstGeom>
        </p:spPr>
      </p:pic>
      <p:sp>
        <p:nvSpPr>
          <p:cNvPr id="9" name="Rectangle 8">
            <a:extLst>
              <a:ext uri="{FF2B5EF4-FFF2-40B4-BE49-F238E27FC236}">
                <a16:creationId xmlns:a16="http://schemas.microsoft.com/office/drawing/2014/main" id="{D0522438-F673-0C3B-E563-AA7B83391A23}"/>
              </a:ext>
            </a:extLst>
          </p:cNvPr>
          <p:cNvSpPr/>
          <p:nvPr/>
        </p:nvSpPr>
        <p:spPr bwMode="auto">
          <a:xfrm>
            <a:off x="407368" y="1628800"/>
            <a:ext cx="360040"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0" name="Rectangle 9">
            <a:extLst>
              <a:ext uri="{FF2B5EF4-FFF2-40B4-BE49-F238E27FC236}">
                <a16:creationId xmlns:a16="http://schemas.microsoft.com/office/drawing/2014/main" id="{B77062E7-2B83-1D5D-BAFC-D10EBB0EC5D6}"/>
              </a:ext>
            </a:extLst>
          </p:cNvPr>
          <p:cNvSpPr/>
          <p:nvPr/>
        </p:nvSpPr>
        <p:spPr bwMode="auto">
          <a:xfrm>
            <a:off x="6322054" y="1628800"/>
            <a:ext cx="360040"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1218123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ED916-CD48-E7FE-273B-349A273C633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DD0E53D-5A97-B868-F5D0-EFEA4E270712}"/>
              </a:ext>
            </a:extLst>
          </p:cNvPr>
          <p:cNvSpPr/>
          <p:nvPr/>
        </p:nvSpPr>
        <p:spPr bwMode="auto">
          <a:xfrm>
            <a:off x="244487" y="1200879"/>
            <a:ext cx="11684161" cy="45323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4" name="TextBox 3">
            <a:extLst>
              <a:ext uri="{FF2B5EF4-FFF2-40B4-BE49-F238E27FC236}">
                <a16:creationId xmlns:a16="http://schemas.microsoft.com/office/drawing/2014/main" id="{C14E0DD5-B8C7-0946-1779-2D315173987F}"/>
              </a:ext>
            </a:extLst>
          </p:cNvPr>
          <p:cNvSpPr txBox="1"/>
          <p:nvPr/>
        </p:nvSpPr>
        <p:spPr>
          <a:xfrm>
            <a:off x="-1" y="299898"/>
            <a:ext cx="12171171"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EMERALD: Real-World Data</a:t>
            </a:r>
          </a:p>
        </p:txBody>
      </p:sp>
      <p:sp>
        <p:nvSpPr>
          <p:cNvPr id="3" name="TextBox 2">
            <a:extLst>
              <a:ext uri="{FF2B5EF4-FFF2-40B4-BE49-F238E27FC236}">
                <a16:creationId xmlns:a16="http://schemas.microsoft.com/office/drawing/2014/main" id="{23E98D10-FFE8-5066-CDF2-86B9E7669D78}"/>
              </a:ext>
            </a:extLst>
          </p:cNvPr>
          <p:cNvSpPr txBox="1"/>
          <p:nvPr/>
        </p:nvSpPr>
        <p:spPr>
          <a:xfrm>
            <a:off x="-1" y="652920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Rugo HS et al. </a:t>
            </a:r>
            <a:r>
              <a:rPr lang="en-US" sz="1500" b="0" i="1" dirty="0">
                <a:solidFill>
                  <a:srgbClr val="000000"/>
                </a:solidFill>
                <a:latin typeface="Calibri"/>
                <a:ea typeface="+mn-ea"/>
                <a:cs typeface="+mn-cs"/>
              </a:rPr>
              <a:t>Clin Cancer Res </a:t>
            </a:r>
            <a:r>
              <a:rPr lang="en-US" sz="1500" b="0" dirty="0">
                <a:solidFill>
                  <a:srgbClr val="000000"/>
                </a:solidFill>
                <a:latin typeface="Calibri"/>
                <a:ea typeface="+mn-ea"/>
                <a:cs typeface="+mn-cs"/>
              </a:rPr>
              <a:t>2026;32:179-87.</a:t>
            </a:r>
          </a:p>
        </p:txBody>
      </p:sp>
      <p:pic>
        <p:nvPicPr>
          <p:cNvPr id="7" name="Picture 6" descr="A graph of a survival curve&#10;&#10;AI-generated content may be incorrect.">
            <a:extLst>
              <a:ext uri="{FF2B5EF4-FFF2-40B4-BE49-F238E27FC236}">
                <a16:creationId xmlns:a16="http://schemas.microsoft.com/office/drawing/2014/main" id="{80D59119-63C6-7417-DB40-9C419DB10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487" y="1200879"/>
            <a:ext cx="3835289" cy="4456241"/>
          </a:xfrm>
          <a:prstGeom prst="rect">
            <a:avLst/>
          </a:prstGeom>
        </p:spPr>
      </p:pic>
      <p:pic>
        <p:nvPicPr>
          <p:cNvPr id="5" name="Picture 4" descr="A graph of a survival curve&#10;&#10;AI-generated content may be incorrect.">
            <a:extLst>
              <a:ext uri="{FF2B5EF4-FFF2-40B4-BE49-F238E27FC236}">
                <a16:creationId xmlns:a16="http://schemas.microsoft.com/office/drawing/2014/main" id="{7AA7F57A-7C2A-8E94-273C-4137A5D028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784" y="1391756"/>
            <a:ext cx="3840703" cy="4244344"/>
          </a:xfrm>
          <a:prstGeom prst="rect">
            <a:avLst/>
          </a:prstGeom>
        </p:spPr>
      </p:pic>
      <p:pic>
        <p:nvPicPr>
          <p:cNvPr id="8" name="Picture 7" descr="A graph of a number of patients&#10;&#10;AI-generated content may be incorrect.">
            <a:extLst>
              <a:ext uri="{FF2B5EF4-FFF2-40B4-BE49-F238E27FC236}">
                <a16:creationId xmlns:a16="http://schemas.microsoft.com/office/drawing/2014/main" id="{3791D789-BEA6-1C86-608C-5DB8B6427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82" y="1252781"/>
            <a:ext cx="3799366" cy="4352438"/>
          </a:xfrm>
          <a:prstGeom prst="rect">
            <a:avLst/>
          </a:prstGeom>
        </p:spPr>
      </p:pic>
      <p:pic>
        <p:nvPicPr>
          <p:cNvPr id="10" name="Picture 9" descr="A blue and black text on a white background&#10;&#10;AI-generated content may be incorrect.">
            <a:extLst>
              <a:ext uri="{FF2B5EF4-FFF2-40B4-BE49-F238E27FC236}">
                <a16:creationId xmlns:a16="http://schemas.microsoft.com/office/drawing/2014/main" id="{8731B456-8616-6838-B3E9-0BB9B7354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7928" y="1988840"/>
            <a:ext cx="2446154" cy="792088"/>
          </a:xfrm>
          <a:prstGeom prst="rect">
            <a:avLst/>
          </a:prstGeom>
        </p:spPr>
      </p:pic>
      <p:pic>
        <p:nvPicPr>
          <p:cNvPr id="12" name="Picture 11" descr="A blue and black graphic&#10;&#10;AI-generated content may be incorrect.">
            <a:extLst>
              <a:ext uri="{FF2B5EF4-FFF2-40B4-BE49-F238E27FC236}">
                <a16:creationId xmlns:a16="http://schemas.microsoft.com/office/drawing/2014/main" id="{7057CD36-82AB-BB24-F2E9-66AB64E431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08368" y="2052091"/>
            <a:ext cx="2386355" cy="728837"/>
          </a:xfrm>
          <a:prstGeom prst="rect">
            <a:avLst/>
          </a:prstGeom>
        </p:spPr>
      </p:pic>
      <p:pic>
        <p:nvPicPr>
          <p:cNvPr id="14" name="Picture 13" descr="A blue and black graphic&#10;&#10;AI-generated content may be incorrect.">
            <a:extLst>
              <a:ext uri="{FF2B5EF4-FFF2-40B4-BE49-F238E27FC236}">
                <a16:creationId xmlns:a16="http://schemas.microsoft.com/office/drawing/2014/main" id="{B33B1BC7-EA51-33D6-6F7A-43315BC3FD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3512" y="2052091"/>
            <a:ext cx="2190494" cy="715706"/>
          </a:xfrm>
          <a:prstGeom prst="rect">
            <a:avLst/>
          </a:prstGeom>
        </p:spPr>
      </p:pic>
      <p:sp>
        <p:nvSpPr>
          <p:cNvPr id="16" name="Rectangle 15">
            <a:extLst>
              <a:ext uri="{FF2B5EF4-FFF2-40B4-BE49-F238E27FC236}">
                <a16:creationId xmlns:a16="http://schemas.microsoft.com/office/drawing/2014/main" id="{394DB16C-F7E7-EE2D-3344-93F654BA9C6A}"/>
              </a:ext>
            </a:extLst>
          </p:cNvPr>
          <p:cNvSpPr/>
          <p:nvPr/>
        </p:nvSpPr>
        <p:spPr bwMode="auto">
          <a:xfrm>
            <a:off x="244487" y="1200879"/>
            <a:ext cx="378905" cy="3559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7" name="Rectangle 16">
            <a:extLst>
              <a:ext uri="{FF2B5EF4-FFF2-40B4-BE49-F238E27FC236}">
                <a16:creationId xmlns:a16="http://schemas.microsoft.com/office/drawing/2014/main" id="{FEBF881E-E277-F917-9E19-088D10A35FBE}"/>
              </a:ext>
            </a:extLst>
          </p:cNvPr>
          <p:cNvSpPr/>
          <p:nvPr/>
        </p:nvSpPr>
        <p:spPr bwMode="auto">
          <a:xfrm>
            <a:off x="4138765" y="1397506"/>
            <a:ext cx="378905" cy="3559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8" name="Rectangle 17">
            <a:extLst>
              <a:ext uri="{FF2B5EF4-FFF2-40B4-BE49-F238E27FC236}">
                <a16:creationId xmlns:a16="http://schemas.microsoft.com/office/drawing/2014/main" id="{95DA5A23-AC5C-9192-E01D-24056B66CF48}"/>
              </a:ext>
            </a:extLst>
          </p:cNvPr>
          <p:cNvSpPr/>
          <p:nvPr/>
        </p:nvSpPr>
        <p:spPr bwMode="auto">
          <a:xfrm>
            <a:off x="8188271" y="1219549"/>
            <a:ext cx="378905" cy="3559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1637030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7ECCA-A645-67CA-164B-24B028CA8D8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B33915F-E6CF-8F13-83A0-EB77B7D6BDD2}"/>
              </a:ext>
            </a:extLst>
          </p:cNvPr>
          <p:cNvSpPr txBox="1"/>
          <p:nvPr/>
        </p:nvSpPr>
        <p:spPr>
          <a:xfrm>
            <a:off x="484692" y="288032"/>
            <a:ext cx="11686478" cy="764704"/>
          </a:xfrm>
          <a:prstGeom prst="rect">
            <a:avLst/>
          </a:prstGeom>
          <a:noFill/>
        </p:spPr>
        <p:txBody>
          <a:bodyPr wrap="square" anchor="ctr">
            <a:noAutofit/>
          </a:bodyPr>
          <a:lstStyle/>
          <a:p>
            <a:pPr defTabSz="914400" fontAlgn="auto">
              <a:lnSpc>
                <a:spcPct val="88000"/>
              </a:lnSpc>
              <a:spcBef>
                <a:spcPts val="0"/>
              </a:spcBef>
              <a:spcAft>
                <a:spcPts val="0"/>
              </a:spcAft>
              <a:defRPr/>
            </a:pPr>
            <a:r>
              <a:rPr lang="en-US" sz="3200" dirty="0">
                <a:solidFill>
                  <a:srgbClr val="0432FF"/>
                </a:solidFill>
                <a:latin typeface="Calibri" panose="020F0502020204030204" pitchFamily="34" charset="0"/>
                <a:cs typeface="Calibri" panose="020F0502020204030204" pitchFamily="34" charset="0"/>
              </a:rPr>
              <a:t>EMBER-3: Phase III Trial of </a:t>
            </a:r>
            <a:r>
              <a:rPr lang="en-US" sz="3200" dirty="0" err="1">
                <a:solidFill>
                  <a:srgbClr val="0432FF"/>
                </a:solidFill>
                <a:latin typeface="Calibri" panose="020F0502020204030204" pitchFamily="34" charset="0"/>
                <a:cs typeface="Calibri" panose="020F0502020204030204" pitchFamily="34" charset="0"/>
              </a:rPr>
              <a:t>Imlunestrant</a:t>
            </a:r>
            <a:r>
              <a:rPr lang="en-US" sz="3200" dirty="0">
                <a:solidFill>
                  <a:srgbClr val="0432FF"/>
                </a:solidFill>
                <a:latin typeface="Calibri" panose="020F0502020204030204" pitchFamily="34" charset="0"/>
                <a:cs typeface="Calibri" panose="020F0502020204030204" pitchFamily="34" charset="0"/>
              </a:rPr>
              <a:t> with or without </a:t>
            </a:r>
            <a:r>
              <a:rPr lang="en-US" sz="3200" dirty="0" err="1">
                <a:solidFill>
                  <a:srgbClr val="0432FF"/>
                </a:solidFill>
                <a:latin typeface="Calibri" panose="020F0502020204030204" pitchFamily="34" charset="0"/>
                <a:cs typeface="Calibri" panose="020F0502020204030204" pitchFamily="34" charset="0"/>
              </a:rPr>
              <a:t>Abemaciclib</a:t>
            </a:r>
            <a:r>
              <a:rPr lang="en-US" sz="3200" dirty="0">
                <a:solidFill>
                  <a:srgbClr val="0432FF"/>
                </a:solidFill>
                <a:latin typeface="Calibri" panose="020F0502020204030204" pitchFamily="34" charset="0"/>
                <a:cs typeface="Calibri" panose="020F0502020204030204" pitchFamily="34" charset="0"/>
              </a:rPr>
              <a:t> for Advanced Breast Cancer</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3" name="TextBox 2">
            <a:extLst>
              <a:ext uri="{FF2B5EF4-FFF2-40B4-BE49-F238E27FC236}">
                <a16:creationId xmlns:a16="http://schemas.microsoft.com/office/drawing/2014/main" id="{BB4F49EC-93E0-E03A-6212-4324CB35F6F0}"/>
              </a:ext>
            </a:extLst>
          </p:cNvPr>
          <p:cNvSpPr txBox="1"/>
          <p:nvPr/>
        </p:nvSpPr>
        <p:spPr>
          <a:xfrm>
            <a:off x="-1" y="6529203"/>
            <a:ext cx="11128917" cy="338554"/>
          </a:xfrm>
          <a:prstGeom prst="rect">
            <a:avLst/>
          </a:prstGeom>
          <a:noFill/>
        </p:spPr>
        <p:txBody>
          <a:bodyPr wrap="square">
            <a:spAutoFit/>
          </a:bodyPr>
          <a:lstStyle/>
          <a:p>
            <a:pPr defTabSz="914400" fontAlgn="auto">
              <a:spcBef>
                <a:spcPts val="0"/>
              </a:spcBef>
              <a:spcAft>
                <a:spcPts val="0"/>
              </a:spcAft>
            </a:pPr>
            <a:r>
              <a:rPr lang="en-US" sz="1600" b="0" dirty="0">
                <a:solidFill>
                  <a:srgbClr val="000000"/>
                </a:solidFill>
                <a:latin typeface="Calibri"/>
                <a:ea typeface="+mn-ea"/>
                <a:cs typeface="+mn-cs"/>
              </a:rPr>
              <a:t>Jhaveri KL et al. SABCS 2024;Abstract GS1-01. </a:t>
            </a:r>
          </a:p>
        </p:txBody>
      </p:sp>
      <p:pic>
        <p:nvPicPr>
          <p:cNvPr id="6" name="Picture 5" descr="A diagram of a medical procedure&#10;&#10;AI-generated content may be incorrect.">
            <a:extLst>
              <a:ext uri="{FF2B5EF4-FFF2-40B4-BE49-F238E27FC236}">
                <a16:creationId xmlns:a16="http://schemas.microsoft.com/office/drawing/2014/main" id="{5CD98BB8-106D-D9A9-8D84-7795FC950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692" y="1196752"/>
            <a:ext cx="10644224" cy="4945128"/>
          </a:xfrm>
          <a:prstGeom prst="rect">
            <a:avLst/>
          </a:prstGeom>
        </p:spPr>
      </p:pic>
    </p:spTree>
    <p:custDataLst>
      <p:tags r:id="rId1"/>
    </p:custDataLst>
    <p:extLst>
      <p:ext uri="{BB962C8B-B14F-4D97-AF65-F5344CB8AC3E}">
        <p14:creationId xmlns:p14="http://schemas.microsoft.com/office/powerpoint/2010/main" val="2250765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EC412-4CA0-9E8E-7AF3-2E697C2A13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FE7E2E6-7939-C790-CAF7-A2148832E795}"/>
              </a:ext>
            </a:extLst>
          </p:cNvPr>
          <p:cNvSpPr txBox="1"/>
          <p:nvPr/>
        </p:nvSpPr>
        <p:spPr>
          <a:xfrm>
            <a:off x="484692" y="288032"/>
            <a:ext cx="11686478" cy="764704"/>
          </a:xfrm>
          <a:prstGeom prst="rect">
            <a:avLst/>
          </a:prstGeom>
          <a:noFill/>
        </p:spPr>
        <p:txBody>
          <a:bodyPr wrap="square" anchor="ctr">
            <a:noAutofit/>
          </a:bodyPr>
          <a:lstStyle/>
          <a:p>
            <a:pPr defTabSz="914400" fontAlgn="auto">
              <a:lnSpc>
                <a:spcPct val="88000"/>
              </a:lnSpc>
              <a:spcBef>
                <a:spcPts val="0"/>
              </a:spcBef>
              <a:spcAft>
                <a:spcPts val="0"/>
              </a:spcAft>
              <a:defRPr/>
            </a:pPr>
            <a:r>
              <a:rPr lang="en-US" sz="3200" dirty="0">
                <a:solidFill>
                  <a:srgbClr val="0432FF"/>
                </a:solidFill>
                <a:latin typeface="Calibri" panose="020F0502020204030204" pitchFamily="34" charset="0"/>
                <a:cs typeface="Calibri" panose="020F0502020204030204" pitchFamily="34" charset="0"/>
              </a:rPr>
              <a:t>EMBER-3 Updated PFS: Efficacy of Imlunestrant Monotherapy Compared to ET for Patients with ESR1m</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pic>
        <p:nvPicPr>
          <p:cNvPr id="8" name="Picture 7" descr="A graph of a patient's life&#10;&#10;AI-generated content may be incorrect.">
            <a:extLst>
              <a:ext uri="{FF2B5EF4-FFF2-40B4-BE49-F238E27FC236}">
                <a16:creationId xmlns:a16="http://schemas.microsoft.com/office/drawing/2014/main" id="{81ADBC50-8BD4-5C28-B3E0-DA3A766A403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421285" y="1340768"/>
            <a:ext cx="7349430" cy="4968552"/>
          </a:xfrm>
          <a:prstGeom prst="rect">
            <a:avLst/>
          </a:prstGeom>
        </p:spPr>
      </p:pic>
      <p:sp>
        <p:nvSpPr>
          <p:cNvPr id="9" name="TextBox 8">
            <a:extLst>
              <a:ext uri="{FF2B5EF4-FFF2-40B4-BE49-F238E27FC236}">
                <a16:creationId xmlns:a16="http://schemas.microsoft.com/office/drawing/2014/main" id="{B215FFD7-EDF5-B6FC-67BF-CBE7266C877E}"/>
              </a:ext>
            </a:extLst>
          </p:cNvPr>
          <p:cNvSpPr txBox="1"/>
          <p:nvPr/>
        </p:nvSpPr>
        <p:spPr>
          <a:xfrm>
            <a:off x="-1" y="6529203"/>
            <a:ext cx="11128917" cy="338554"/>
          </a:xfrm>
          <a:prstGeom prst="rect">
            <a:avLst/>
          </a:prstGeom>
          <a:noFill/>
        </p:spPr>
        <p:txBody>
          <a:bodyPr wrap="square">
            <a:spAutoFit/>
          </a:bodyPr>
          <a:lstStyle/>
          <a:p>
            <a:pPr defTabSz="914400" fontAlgn="auto">
              <a:spcBef>
                <a:spcPts val="0"/>
              </a:spcBef>
              <a:spcAft>
                <a:spcPts val="0"/>
              </a:spcAft>
            </a:pPr>
            <a:r>
              <a:rPr lang="en-US" sz="1600" b="0" dirty="0">
                <a:solidFill>
                  <a:srgbClr val="000000"/>
                </a:solidFill>
                <a:latin typeface="Calibri"/>
                <a:ea typeface="+mn-ea"/>
                <a:cs typeface="+mn-cs"/>
              </a:rPr>
              <a:t>Jhaveri KL et al. </a:t>
            </a:r>
            <a:r>
              <a:rPr lang="en-US" sz="1600" b="0" i="1" dirty="0">
                <a:solidFill>
                  <a:srgbClr val="000000"/>
                </a:solidFill>
                <a:latin typeface="Calibri"/>
                <a:ea typeface="+mn-ea"/>
                <a:cs typeface="+mn-cs"/>
              </a:rPr>
              <a:t>Ann Oncol </a:t>
            </a:r>
            <a:r>
              <a:rPr lang="en-US" sz="1600" b="0" dirty="0">
                <a:solidFill>
                  <a:srgbClr val="000000"/>
                </a:solidFill>
                <a:latin typeface="Calibri"/>
                <a:ea typeface="+mn-ea"/>
                <a:cs typeface="+mn-cs"/>
              </a:rPr>
              <a:t>2025;37(4):532-43. </a:t>
            </a:r>
          </a:p>
        </p:txBody>
      </p:sp>
    </p:spTree>
    <p:custDataLst>
      <p:tags r:id="rId1"/>
    </p:custDataLst>
    <p:extLst>
      <p:ext uri="{BB962C8B-B14F-4D97-AF65-F5344CB8AC3E}">
        <p14:creationId xmlns:p14="http://schemas.microsoft.com/office/powerpoint/2010/main" val="4277941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C5566-BCA9-52A9-AECB-116AE7F21E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BCC0C3F-084D-7BD5-DC79-B3B51BDC8960}"/>
              </a:ext>
            </a:extLst>
          </p:cNvPr>
          <p:cNvSpPr txBox="1"/>
          <p:nvPr/>
        </p:nvSpPr>
        <p:spPr>
          <a:xfrm>
            <a:off x="531541" y="253097"/>
            <a:ext cx="11128917" cy="764704"/>
          </a:xfrm>
          <a:prstGeom prst="rect">
            <a:avLst/>
          </a:prstGeom>
          <a:noFill/>
        </p:spPr>
        <p:txBody>
          <a:bodyPr wrap="square" anchor="ctr">
            <a:noAutofit/>
          </a:bodyPr>
          <a:lstStyle/>
          <a:p>
            <a:pPr defTabSz="914400" fontAlgn="auto">
              <a:lnSpc>
                <a:spcPct val="88000"/>
              </a:lnSpc>
              <a:spcBef>
                <a:spcPts val="0"/>
              </a:spcBef>
              <a:spcAft>
                <a:spcPts val="0"/>
              </a:spcAft>
              <a:defRPr/>
            </a:pPr>
            <a:r>
              <a:rPr lang="en-US" sz="3200" dirty="0">
                <a:solidFill>
                  <a:srgbClr val="0432FF"/>
                </a:solidFill>
                <a:latin typeface="Calibri" panose="020F0502020204030204" pitchFamily="34" charset="0"/>
                <a:cs typeface="Calibri" panose="020F0502020204030204" pitchFamily="34" charset="0"/>
              </a:rPr>
              <a:t>EMBER-3 Updated PFS: Efficacy of </a:t>
            </a:r>
            <a:r>
              <a:rPr lang="en-US" sz="3200" dirty="0" err="1">
                <a:solidFill>
                  <a:srgbClr val="0432FF"/>
                </a:solidFill>
                <a:latin typeface="Calibri" panose="020F0502020204030204" pitchFamily="34" charset="0"/>
                <a:cs typeface="Calibri" panose="020F0502020204030204" pitchFamily="34" charset="0"/>
              </a:rPr>
              <a:t>Imlunestrant</a:t>
            </a:r>
            <a:r>
              <a:rPr lang="en-US" sz="3200" dirty="0">
                <a:solidFill>
                  <a:srgbClr val="0432FF"/>
                </a:solidFill>
                <a:latin typeface="Calibri" panose="020F0502020204030204" pitchFamily="34" charset="0"/>
                <a:cs typeface="Calibri" panose="020F0502020204030204" pitchFamily="34" charset="0"/>
              </a:rPr>
              <a:t> with </a:t>
            </a:r>
            <a:r>
              <a:rPr lang="en-US" sz="3200" dirty="0" err="1">
                <a:solidFill>
                  <a:srgbClr val="0432FF"/>
                </a:solidFill>
                <a:latin typeface="Calibri" panose="020F0502020204030204" pitchFamily="34" charset="0"/>
                <a:cs typeface="Calibri" panose="020F0502020204030204" pitchFamily="34" charset="0"/>
              </a:rPr>
              <a:t>Abemaciclib</a:t>
            </a:r>
            <a:r>
              <a:rPr lang="en-US" sz="3200" dirty="0">
                <a:solidFill>
                  <a:srgbClr val="0432FF"/>
                </a:solidFill>
                <a:latin typeface="Calibri" panose="020F0502020204030204" pitchFamily="34" charset="0"/>
                <a:cs typeface="Calibri" panose="020F0502020204030204" pitchFamily="34" charset="0"/>
              </a:rPr>
              <a:t> Compared to </a:t>
            </a:r>
            <a:r>
              <a:rPr lang="en-US" sz="3200" dirty="0" err="1">
                <a:solidFill>
                  <a:srgbClr val="0432FF"/>
                </a:solidFill>
                <a:latin typeface="Calibri" panose="020F0502020204030204" pitchFamily="34" charset="0"/>
                <a:cs typeface="Calibri" panose="020F0502020204030204" pitchFamily="34" charset="0"/>
              </a:rPr>
              <a:t>Imlunestant</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3" name="TextBox 2">
            <a:extLst>
              <a:ext uri="{FF2B5EF4-FFF2-40B4-BE49-F238E27FC236}">
                <a16:creationId xmlns:a16="http://schemas.microsoft.com/office/drawing/2014/main" id="{4B8E8942-FE8F-9A65-1AC1-063AD397925F}"/>
              </a:ext>
            </a:extLst>
          </p:cNvPr>
          <p:cNvSpPr txBox="1"/>
          <p:nvPr/>
        </p:nvSpPr>
        <p:spPr>
          <a:xfrm>
            <a:off x="-1" y="6529203"/>
            <a:ext cx="11128917" cy="338554"/>
          </a:xfrm>
          <a:prstGeom prst="rect">
            <a:avLst/>
          </a:prstGeom>
          <a:noFill/>
        </p:spPr>
        <p:txBody>
          <a:bodyPr wrap="square">
            <a:spAutoFit/>
          </a:bodyPr>
          <a:lstStyle/>
          <a:p>
            <a:pPr defTabSz="914400" fontAlgn="auto">
              <a:spcBef>
                <a:spcPts val="0"/>
              </a:spcBef>
              <a:spcAft>
                <a:spcPts val="0"/>
              </a:spcAft>
            </a:pPr>
            <a:r>
              <a:rPr lang="en-US" sz="1600" b="0" dirty="0">
                <a:solidFill>
                  <a:srgbClr val="000000"/>
                </a:solidFill>
                <a:latin typeface="Calibri"/>
                <a:ea typeface="+mn-ea"/>
                <a:cs typeface="+mn-cs"/>
              </a:rPr>
              <a:t>Jhaveri KL et al. </a:t>
            </a:r>
            <a:r>
              <a:rPr lang="en-US" sz="1600" b="0" i="1" dirty="0">
                <a:solidFill>
                  <a:srgbClr val="000000"/>
                </a:solidFill>
                <a:latin typeface="Calibri"/>
                <a:ea typeface="+mn-ea"/>
                <a:cs typeface="+mn-cs"/>
              </a:rPr>
              <a:t>Ann Oncol </a:t>
            </a:r>
            <a:r>
              <a:rPr lang="en-US" sz="1600" b="0" dirty="0">
                <a:solidFill>
                  <a:srgbClr val="000000"/>
                </a:solidFill>
                <a:latin typeface="Calibri"/>
                <a:ea typeface="+mn-ea"/>
                <a:cs typeface="+mn-cs"/>
              </a:rPr>
              <a:t>2025;37(4):532-43. </a:t>
            </a:r>
          </a:p>
        </p:txBody>
      </p:sp>
      <p:sp>
        <p:nvSpPr>
          <p:cNvPr id="7" name="TextBox 6">
            <a:extLst>
              <a:ext uri="{FF2B5EF4-FFF2-40B4-BE49-F238E27FC236}">
                <a16:creationId xmlns:a16="http://schemas.microsoft.com/office/drawing/2014/main" id="{B5D36EB5-1403-592C-A4F5-5EAE6FE9D144}"/>
              </a:ext>
            </a:extLst>
          </p:cNvPr>
          <p:cNvSpPr txBox="1"/>
          <p:nvPr/>
        </p:nvSpPr>
        <p:spPr>
          <a:xfrm>
            <a:off x="8351133" y="1052736"/>
            <a:ext cx="1492909" cy="461665"/>
          </a:xfrm>
          <a:prstGeom prst="rect">
            <a:avLst/>
          </a:prstGeom>
          <a:noFill/>
        </p:spPr>
        <p:txBody>
          <a:bodyPr wrap="none" rtlCol="0">
            <a:spAutoFit/>
          </a:bodyPr>
          <a:lstStyle/>
          <a:p>
            <a:r>
              <a:rPr lang="en-US" sz="2400" dirty="0">
                <a:solidFill>
                  <a:schemeClr val="tx1"/>
                </a:solidFill>
                <a:latin typeface="+mn-lt"/>
              </a:rPr>
              <a:t>No ESR1m</a:t>
            </a:r>
          </a:p>
        </p:txBody>
      </p:sp>
      <p:sp>
        <p:nvSpPr>
          <p:cNvPr id="8" name="TextBox 7">
            <a:extLst>
              <a:ext uri="{FF2B5EF4-FFF2-40B4-BE49-F238E27FC236}">
                <a16:creationId xmlns:a16="http://schemas.microsoft.com/office/drawing/2014/main" id="{BE8FADF6-17A7-CD27-0E17-94FF5B4E237B}"/>
              </a:ext>
            </a:extLst>
          </p:cNvPr>
          <p:cNvSpPr txBox="1"/>
          <p:nvPr/>
        </p:nvSpPr>
        <p:spPr>
          <a:xfrm>
            <a:off x="2533049" y="1111375"/>
            <a:ext cx="1056892" cy="461665"/>
          </a:xfrm>
          <a:prstGeom prst="rect">
            <a:avLst/>
          </a:prstGeom>
          <a:noFill/>
        </p:spPr>
        <p:txBody>
          <a:bodyPr wrap="none" rtlCol="0">
            <a:spAutoFit/>
          </a:bodyPr>
          <a:lstStyle/>
          <a:p>
            <a:r>
              <a:rPr lang="en-US" sz="2400" dirty="0">
                <a:solidFill>
                  <a:schemeClr val="tx1"/>
                </a:solidFill>
                <a:latin typeface="+mn-lt"/>
              </a:rPr>
              <a:t>ESR1m</a:t>
            </a:r>
          </a:p>
        </p:txBody>
      </p:sp>
      <p:pic>
        <p:nvPicPr>
          <p:cNvPr id="10" name="Picture 9" descr="A graph of a number of patients&#10;&#10;AI-generated content may be incorrect.">
            <a:extLst>
              <a:ext uri="{FF2B5EF4-FFF2-40B4-BE49-F238E27FC236}">
                <a16:creationId xmlns:a16="http://schemas.microsoft.com/office/drawing/2014/main" id="{3F17DD91-883A-3F76-16B3-A868F9C56D5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43014" y="1521000"/>
            <a:ext cx="5693050" cy="3951453"/>
          </a:xfrm>
          <a:prstGeom prst="rect">
            <a:avLst/>
          </a:prstGeom>
        </p:spPr>
      </p:pic>
      <p:pic>
        <p:nvPicPr>
          <p:cNvPr id="12" name="Picture 11" descr="A graph of a patient's life&#10;&#10;AI-generated content may be incorrect.">
            <a:extLst>
              <a:ext uri="{FF2B5EF4-FFF2-40B4-BE49-F238E27FC236}">
                <a16:creationId xmlns:a16="http://schemas.microsoft.com/office/drawing/2014/main" id="{6530798E-05AF-1637-7292-41DCFE8A8E8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6255937" y="1514401"/>
            <a:ext cx="5683302" cy="3952181"/>
          </a:xfrm>
          <a:prstGeom prst="rect">
            <a:avLst/>
          </a:prstGeom>
        </p:spPr>
      </p:pic>
      <p:sp>
        <p:nvSpPr>
          <p:cNvPr id="14" name="TextBox 13">
            <a:extLst>
              <a:ext uri="{FF2B5EF4-FFF2-40B4-BE49-F238E27FC236}">
                <a16:creationId xmlns:a16="http://schemas.microsoft.com/office/drawing/2014/main" id="{8308CCD4-9C79-09B5-C13C-F94695CF77DF}"/>
              </a:ext>
            </a:extLst>
          </p:cNvPr>
          <p:cNvSpPr txBox="1"/>
          <p:nvPr/>
        </p:nvSpPr>
        <p:spPr>
          <a:xfrm>
            <a:off x="623392" y="5589240"/>
            <a:ext cx="11128917" cy="1015663"/>
          </a:xfrm>
          <a:prstGeom prst="rect">
            <a:avLst/>
          </a:prstGeom>
          <a:noFill/>
        </p:spPr>
        <p:txBody>
          <a:bodyPr wrap="square" rtlCol="0">
            <a:spAutoFit/>
          </a:bodyPr>
          <a:lstStyle/>
          <a:p>
            <a:r>
              <a:rPr lang="en-US" sz="2000" b="0" dirty="0">
                <a:solidFill>
                  <a:schemeClr val="tx1"/>
                </a:solidFill>
                <a:latin typeface="+mn-lt"/>
              </a:rPr>
              <a:t>In all patients, regardless of ESR1m, the median PFS of </a:t>
            </a:r>
            <a:r>
              <a:rPr lang="en-US" sz="2000" b="0" dirty="0" err="1">
                <a:solidFill>
                  <a:schemeClr val="tx1"/>
                </a:solidFill>
                <a:latin typeface="+mn-lt"/>
              </a:rPr>
              <a:t>imlunestrant</a:t>
            </a:r>
            <a:r>
              <a:rPr lang="en-US" sz="2000" b="0" dirty="0">
                <a:solidFill>
                  <a:schemeClr val="tx1"/>
                </a:solidFill>
                <a:latin typeface="+mn-lt"/>
              </a:rPr>
              <a:t> with </a:t>
            </a:r>
            <a:r>
              <a:rPr lang="en-US" sz="2000" b="0" dirty="0" err="1">
                <a:solidFill>
                  <a:schemeClr val="tx1"/>
                </a:solidFill>
                <a:latin typeface="+mn-lt"/>
              </a:rPr>
              <a:t>abemaciclib</a:t>
            </a:r>
            <a:r>
              <a:rPr lang="en-US" sz="2000" b="0" dirty="0">
                <a:solidFill>
                  <a:schemeClr val="tx1"/>
                </a:solidFill>
                <a:latin typeface="+mn-lt"/>
              </a:rPr>
              <a:t> versus </a:t>
            </a:r>
            <a:r>
              <a:rPr lang="en-US" sz="2000" b="0" dirty="0" err="1">
                <a:solidFill>
                  <a:schemeClr val="tx1"/>
                </a:solidFill>
                <a:latin typeface="+mn-lt"/>
              </a:rPr>
              <a:t>imlunestrant</a:t>
            </a:r>
            <a:r>
              <a:rPr lang="en-US" sz="2000" b="0" dirty="0">
                <a:solidFill>
                  <a:schemeClr val="tx1"/>
                </a:solidFill>
                <a:latin typeface="+mn-lt"/>
              </a:rPr>
              <a:t> was 10.9 versus 5.5 months (HR 0.59, 95% CI 0.47-0.74, nominal </a:t>
            </a:r>
            <a:r>
              <a:rPr lang="en-US" sz="2000" b="0" i="1" dirty="0">
                <a:solidFill>
                  <a:schemeClr val="tx1"/>
                </a:solidFill>
                <a:latin typeface="+mn-lt"/>
              </a:rPr>
              <a:t>p</a:t>
            </a:r>
            <a:r>
              <a:rPr lang="en-US" sz="2000" b="0" dirty="0">
                <a:solidFill>
                  <a:schemeClr val="tx1"/>
                </a:solidFill>
                <a:latin typeface="+mn-lt"/>
              </a:rPr>
              <a:t> &lt; 0.0001). </a:t>
            </a:r>
          </a:p>
          <a:p>
            <a:endParaRPr lang="en-US" sz="2000" b="0" dirty="0">
              <a:solidFill>
                <a:schemeClr val="tx1"/>
              </a:solidFill>
              <a:latin typeface="+mn-lt"/>
            </a:endParaRPr>
          </a:p>
        </p:txBody>
      </p:sp>
    </p:spTree>
    <p:custDataLst>
      <p:tags r:id="rId1"/>
    </p:custDataLst>
    <p:extLst>
      <p:ext uri="{BB962C8B-B14F-4D97-AF65-F5344CB8AC3E}">
        <p14:creationId xmlns:p14="http://schemas.microsoft.com/office/powerpoint/2010/main" val="1037393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Jhaveri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B2728591-1D66-868B-96E4-7153236A86EF}"/>
              </a:ext>
            </a:extLst>
          </p:cNvPr>
          <p:cNvGraphicFramePr>
            <a:graphicFrameLocks/>
          </p:cNvGraphicFramePr>
          <p:nvPr/>
        </p:nvGraphicFramePr>
        <p:xfrm>
          <a:off x="1175369" y="1484784"/>
          <a:ext cx="9841260" cy="4408355"/>
        </p:xfrm>
        <a:graphic>
          <a:graphicData uri="http://schemas.openxmlformats.org/drawingml/2006/table">
            <a:tbl>
              <a:tblPr firstRow="1" bandRow="1">
                <a:tableStyleId>{F2DE63D5-997A-4646-A377-4702673A728D}</a:tableStyleId>
              </a:tblPr>
              <a:tblGrid>
                <a:gridCol w="3216524">
                  <a:extLst>
                    <a:ext uri="{9D8B030D-6E8A-4147-A177-3AD203B41FA5}">
                      <a16:colId xmlns:a16="http://schemas.microsoft.com/office/drawing/2014/main" val="20000"/>
                    </a:ext>
                  </a:extLst>
                </a:gridCol>
                <a:gridCol w="6624736">
                  <a:extLst>
                    <a:ext uri="{9D8B030D-6E8A-4147-A177-3AD203B41FA5}">
                      <a16:colId xmlns:a16="http://schemas.microsoft.com/office/drawing/2014/main" val="2117869244"/>
                    </a:ext>
                  </a:extLst>
                </a:gridCol>
              </a:tblGrid>
              <a:tr h="2520828">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Arvinas</a:t>
                      </a:r>
                      <a:r>
                        <a:rPr lang="en-US" sz="1800" b="0" dirty="0">
                          <a:solidFill>
                            <a:schemeClr val="tx1"/>
                          </a:solidFill>
                        </a:rPr>
                        <a:t>, AstraZeneca Pharmaceuticals LP, </a:t>
                      </a:r>
                      <a:r>
                        <a:rPr lang="en-US" sz="1800" b="0" dirty="0" err="1">
                          <a:solidFill>
                            <a:schemeClr val="tx1"/>
                          </a:solidFill>
                        </a:rPr>
                        <a:t>BeOne</a:t>
                      </a:r>
                      <a:r>
                        <a:rPr lang="en-US" sz="1800" b="0" dirty="0">
                          <a:solidFill>
                            <a:schemeClr val="tx1"/>
                          </a:solidFill>
                        </a:rPr>
                        <a:t>, Bicycle Therapeutics, Blueprint Medicines, </a:t>
                      </a:r>
                      <a:r>
                        <a:rPr lang="en-US" sz="1800" b="0" dirty="0" err="1">
                          <a:solidFill>
                            <a:schemeClr val="tx1"/>
                          </a:solidFill>
                        </a:rPr>
                        <a:t>BridgeBio</a:t>
                      </a:r>
                      <a:r>
                        <a:rPr lang="en-US" sz="1800" b="0" dirty="0">
                          <a:solidFill>
                            <a:schemeClr val="tx1"/>
                          </a:solidFill>
                        </a:rPr>
                        <a:t> Oncology Therapeutics, </a:t>
                      </a:r>
                      <a:r>
                        <a:rPr lang="en-US" sz="1800" b="0" dirty="0" err="1">
                          <a:solidFill>
                            <a:schemeClr val="tx1"/>
                          </a:solidFill>
                        </a:rPr>
                        <a:t>ConcertAI</a:t>
                      </a:r>
                      <a:r>
                        <a:rPr lang="en-US" sz="1800" b="0" dirty="0">
                          <a:solidFill>
                            <a:schemeClr val="tx1"/>
                          </a:solidFill>
                        </a:rPr>
                        <a:t>, Daiichi Sankyo Inc, Eisai Inc, Genentech, </a:t>
                      </a:r>
                      <a:br>
                        <a:rPr lang="en-US" sz="1800" b="0" dirty="0">
                          <a:solidFill>
                            <a:schemeClr val="tx1"/>
                          </a:solidFill>
                        </a:rPr>
                      </a:br>
                      <a:r>
                        <a:rPr lang="en-US" sz="1800" b="0" dirty="0">
                          <a:solidFill>
                            <a:schemeClr val="tx1"/>
                          </a:solidFill>
                        </a:rPr>
                        <a:t>a member of the Roche Group, Gilead Sciences Inc, Halda Therapeutics, </a:t>
                      </a:r>
                      <a:r>
                        <a:rPr lang="en-US" sz="1800" b="0" dirty="0" err="1">
                          <a:solidFill>
                            <a:schemeClr val="tx1"/>
                          </a:solidFill>
                        </a:rPr>
                        <a:t>Loxo</a:t>
                      </a:r>
                      <a:r>
                        <a:rPr lang="en-US" sz="1800" b="0" dirty="0">
                          <a:solidFill>
                            <a:schemeClr val="tx1"/>
                          </a:solidFill>
                        </a:rPr>
                        <a:t> Oncology Inc, a wholly owned subsidiary of Eli Lilly &amp; Company, Merck, Mersana Therapeutics Inc, Natera Inc, Novartis, Olema Oncology, Pfizer Inc, Precede Biosciences, </a:t>
                      </a:r>
                      <a:r>
                        <a:rPr lang="en-US" sz="1800" b="0" dirty="0" err="1">
                          <a:solidFill>
                            <a:schemeClr val="tx1"/>
                          </a:solidFill>
                        </a:rPr>
                        <a:t>RayzeBio</a:t>
                      </a:r>
                      <a:r>
                        <a:rPr lang="en-US" sz="1800" b="0" dirty="0">
                          <a:solidFill>
                            <a:schemeClr val="tx1"/>
                          </a:solidFill>
                        </a:rPr>
                        <a:t>, Relay Therapeutics, Scorpion Therapeutics, </a:t>
                      </a:r>
                      <a:r>
                        <a:rPr lang="en-US" sz="1800" b="0" dirty="0" err="1">
                          <a:solidFill>
                            <a:schemeClr val="tx1"/>
                          </a:solidFill>
                        </a:rPr>
                        <a:t>Zymeworks</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88752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Bicycle Therapeutics, Blueprint Medicines, </a:t>
                      </a:r>
                      <a:r>
                        <a:rPr lang="en-US" sz="1800" b="0" dirty="0" err="1">
                          <a:solidFill>
                            <a:schemeClr val="tx1"/>
                          </a:solidFill>
                        </a:rPr>
                        <a:t>BridgeBio</a:t>
                      </a:r>
                      <a:r>
                        <a:rPr lang="en-US" sz="1800" b="0" dirty="0">
                          <a:solidFill>
                            <a:schemeClr val="tx1"/>
                          </a:solidFill>
                        </a:rPr>
                        <a:t> Oncology Therapeutics, Eisai Inc, Genentech, a member of the Roche Group, Gilead Sciences Inc, </a:t>
                      </a:r>
                      <a:r>
                        <a:rPr lang="en-US" sz="1800" b="0" dirty="0" err="1">
                          <a:solidFill>
                            <a:schemeClr val="tx1"/>
                          </a:solidFill>
                        </a:rPr>
                        <a:t>Loxo</a:t>
                      </a:r>
                      <a:r>
                        <a:rPr lang="en-US" sz="1800" b="0" dirty="0">
                          <a:solidFill>
                            <a:schemeClr val="tx1"/>
                          </a:solidFill>
                        </a:rPr>
                        <a:t> Oncology Inc, a wholly owned subsidiary of Eli Lilly &amp; Company, Merck, Novartis, Pfizer Inc, Puma Biotechnology Inc, </a:t>
                      </a:r>
                      <a:r>
                        <a:rPr lang="en-US" sz="1800" b="0" dirty="0" err="1">
                          <a:solidFill>
                            <a:schemeClr val="tx1"/>
                          </a:solidFill>
                        </a:rPr>
                        <a:t>RayzeBio</a:t>
                      </a:r>
                      <a:r>
                        <a:rPr lang="en-US" sz="1800" b="0" dirty="0">
                          <a:solidFill>
                            <a:schemeClr val="tx1"/>
                          </a:solidFill>
                        </a:rPr>
                        <a:t> Inc, Scorpion Therapeutics, </a:t>
                      </a:r>
                      <a:r>
                        <a:rPr lang="en-US" sz="1800" b="0" dirty="0" err="1">
                          <a:solidFill>
                            <a:schemeClr val="tx1"/>
                          </a:solidFill>
                        </a:rPr>
                        <a:t>Zymeworks</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626620"/>
                  </a:ext>
                </a:extLst>
              </a:tr>
            </a:tbl>
          </a:graphicData>
        </a:graphic>
      </p:graphicFrame>
    </p:spTree>
    <p:custDataLst>
      <p:tags r:id="rId1"/>
    </p:custDataLst>
    <p:extLst>
      <p:ext uri="{BB962C8B-B14F-4D97-AF65-F5344CB8AC3E}">
        <p14:creationId xmlns:p14="http://schemas.microsoft.com/office/powerpoint/2010/main" val="1238968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CF8A22C-4A86-EB62-50FC-1400DC32552B}"/>
              </a:ext>
            </a:extLst>
          </p:cNvPr>
          <p:cNvSpPr>
            <a:spLocks noGrp="1"/>
          </p:cNvSpPr>
          <p:nvPr>
            <p:ph idx="46"/>
          </p:nvPr>
        </p:nvSpPr>
        <p:spPr/>
        <p:txBody>
          <a:bodyPr/>
          <a:lstStyle/>
          <a:p>
            <a:r>
              <a:rPr lang="en-US" dirty="0" err="1"/>
              <a:t>Everolimus</a:t>
            </a:r>
            <a:r>
              <a:rPr lang="en-US" dirty="0"/>
              <a:t> + </a:t>
            </a:r>
            <a:r>
              <a:rPr lang="en-US" dirty="0" err="1"/>
              <a:t>fulvestrant</a:t>
            </a:r>
            <a:endParaRPr lang="en-US" dirty="0"/>
          </a:p>
        </p:txBody>
      </p:sp>
      <p:sp>
        <p:nvSpPr>
          <p:cNvPr id="6" name="Content Placeholder 5">
            <a:extLst>
              <a:ext uri="{FF2B5EF4-FFF2-40B4-BE49-F238E27FC236}">
                <a16:creationId xmlns:a16="http://schemas.microsoft.com/office/drawing/2014/main" id="{47F33D0C-A8E2-7B80-F83A-C42114C4FAAA}"/>
              </a:ext>
            </a:extLst>
          </p:cNvPr>
          <p:cNvSpPr>
            <a:spLocks noGrp="1"/>
          </p:cNvSpPr>
          <p:nvPr>
            <p:ph idx="47"/>
          </p:nvPr>
        </p:nvSpPr>
        <p:spPr/>
        <p:txBody>
          <a:bodyPr/>
          <a:lstStyle/>
          <a:p>
            <a:r>
              <a:rPr lang="en-US" dirty="0"/>
              <a:t>T-</a:t>
            </a:r>
            <a:r>
              <a:rPr lang="en-US" dirty="0" err="1"/>
              <a:t>DXd</a:t>
            </a:r>
            <a:endParaRPr lang="en-US" dirty="0"/>
          </a:p>
        </p:txBody>
      </p:sp>
      <p:sp>
        <p:nvSpPr>
          <p:cNvPr id="7" name="Content Placeholder 6">
            <a:extLst>
              <a:ext uri="{FF2B5EF4-FFF2-40B4-BE49-F238E27FC236}">
                <a16:creationId xmlns:a16="http://schemas.microsoft.com/office/drawing/2014/main" id="{FC46F2BB-0BA1-AC83-84C4-55CDB5DB3B2A}"/>
              </a:ext>
            </a:extLst>
          </p:cNvPr>
          <p:cNvSpPr>
            <a:spLocks noGrp="1"/>
          </p:cNvSpPr>
          <p:nvPr>
            <p:ph idx="48"/>
          </p:nvPr>
        </p:nvSpPr>
        <p:spPr/>
        <p:txBody>
          <a:bodyPr/>
          <a:lstStyle/>
          <a:p>
            <a:r>
              <a:rPr lang="en-US" dirty="0"/>
              <a:t>Everolimus + fulvestrant</a:t>
            </a:r>
          </a:p>
        </p:txBody>
      </p:sp>
      <p:sp>
        <p:nvSpPr>
          <p:cNvPr id="8" name="Content Placeholder 7">
            <a:extLst>
              <a:ext uri="{FF2B5EF4-FFF2-40B4-BE49-F238E27FC236}">
                <a16:creationId xmlns:a16="http://schemas.microsoft.com/office/drawing/2014/main" id="{DEDD28F9-65A4-E858-0B58-D8BB94CC32CF}"/>
              </a:ext>
            </a:extLst>
          </p:cNvPr>
          <p:cNvSpPr>
            <a:spLocks noGrp="1"/>
          </p:cNvSpPr>
          <p:nvPr>
            <p:ph idx="49"/>
          </p:nvPr>
        </p:nvSpPr>
        <p:spPr/>
        <p:txBody>
          <a:bodyPr/>
          <a:lstStyle/>
          <a:p>
            <a:pPr>
              <a:lnSpc>
                <a:spcPts val="2180"/>
              </a:lnSpc>
            </a:pPr>
            <a:r>
              <a:rPr lang="en-US" sz="2200" dirty="0"/>
              <a:t>Everolimus + fulvestrant or </a:t>
            </a:r>
            <a:r>
              <a:rPr lang="en-US" sz="2200" dirty="0" err="1"/>
              <a:t>abemaciclib</a:t>
            </a:r>
            <a:r>
              <a:rPr lang="en-US" sz="2200" dirty="0"/>
              <a:t> + fulvestrant</a:t>
            </a:r>
          </a:p>
        </p:txBody>
      </p:sp>
      <p:sp>
        <p:nvSpPr>
          <p:cNvPr id="9" name="Content Placeholder 8">
            <a:extLst>
              <a:ext uri="{FF2B5EF4-FFF2-40B4-BE49-F238E27FC236}">
                <a16:creationId xmlns:a16="http://schemas.microsoft.com/office/drawing/2014/main" id="{FA0ABE00-5D2A-3E8F-DD96-AAB5A491E008}"/>
              </a:ext>
            </a:extLst>
          </p:cNvPr>
          <p:cNvSpPr>
            <a:spLocks noGrp="1"/>
          </p:cNvSpPr>
          <p:nvPr>
            <p:ph idx="50"/>
          </p:nvPr>
        </p:nvSpPr>
        <p:spPr/>
        <p:txBody>
          <a:bodyPr/>
          <a:lstStyle/>
          <a:p>
            <a:r>
              <a:rPr lang="en-US" dirty="0" err="1"/>
              <a:t>Abemaciclib</a:t>
            </a:r>
            <a:r>
              <a:rPr lang="en-US" dirty="0"/>
              <a:t> + fulvestrant</a:t>
            </a:r>
          </a:p>
        </p:txBody>
      </p:sp>
      <p:sp>
        <p:nvSpPr>
          <p:cNvPr id="10" name="Content Placeholder 9">
            <a:extLst>
              <a:ext uri="{FF2B5EF4-FFF2-40B4-BE49-F238E27FC236}">
                <a16:creationId xmlns:a16="http://schemas.microsoft.com/office/drawing/2014/main" id="{99EE0DFA-5B8A-46B9-E99B-83925BCCE5E7}"/>
              </a:ext>
            </a:extLst>
          </p:cNvPr>
          <p:cNvSpPr>
            <a:spLocks noGrp="1"/>
          </p:cNvSpPr>
          <p:nvPr>
            <p:ph idx="58"/>
          </p:nvPr>
        </p:nvSpPr>
        <p:spPr/>
        <p:txBody>
          <a:bodyPr/>
          <a:lstStyle/>
          <a:p>
            <a:r>
              <a:rPr lang="en-US" dirty="0"/>
              <a:t>Symptomatic liver </a:t>
            </a:r>
            <a:br>
              <a:rPr lang="en-US" dirty="0"/>
            </a:br>
            <a:r>
              <a:rPr lang="en-US" dirty="0"/>
              <a:t>and bone metastases</a:t>
            </a:r>
          </a:p>
        </p:txBody>
      </p:sp>
      <p:sp>
        <p:nvSpPr>
          <p:cNvPr id="11" name="Content Placeholder 10">
            <a:extLst>
              <a:ext uri="{FF2B5EF4-FFF2-40B4-BE49-F238E27FC236}">
                <a16:creationId xmlns:a16="http://schemas.microsoft.com/office/drawing/2014/main" id="{16550BB2-B706-6BEB-4AFD-D847FC9F98FF}"/>
              </a:ext>
            </a:extLst>
          </p:cNvPr>
          <p:cNvSpPr>
            <a:spLocks noGrp="1"/>
          </p:cNvSpPr>
          <p:nvPr>
            <p:ph idx="59"/>
          </p:nvPr>
        </p:nvSpPr>
        <p:spPr/>
        <p:txBody>
          <a:bodyPr/>
          <a:lstStyle/>
          <a:p>
            <a:r>
              <a:rPr lang="en-US" dirty="0" err="1"/>
              <a:t>Everolimus</a:t>
            </a:r>
            <a:r>
              <a:rPr lang="en-US" dirty="0"/>
              <a:t> + </a:t>
            </a:r>
            <a:r>
              <a:rPr lang="en-US" dirty="0" err="1"/>
              <a:t>fulvestrant</a:t>
            </a:r>
            <a:endParaRPr lang="en-US" dirty="0"/>
          </a:p>
        </p:txBody>
      </p:sp>
      <p:sp>
        <p:nvSpPr>
          <p:cNvPr id="12" name="Content Placeholder 11">
            <a:extLst>
              <a:ext uri="{FF2B5EF4-FFF2-40B4-BE49-F238E27FC236}">
                <a16:creationId xmlns:a16="http://schemas.microsoft.com/office/drawing/2014/main" id="{466C9F21-F1EF-6B29-B226-83488009E358}"/>
              </a:ext>
            </a:extLst>
          </p:cNvPr>
          <p:cNvSpPr>
            <a:spLocks noGrp="1"/>
          </p:cNvSpPr>
          <p:nvPr>
            <p:ph idx="60"/>
          </p:nvPr>
        </p:nvSpPr>
        <p:spPr/>
        <p:txBody>
          <a:bodyPr/>
          <a:lstStyle/>
          <a:p>
            <a:r>
              <a:rPr lang="en-US" dirty="0"/>
              <a:t>Capecitabine</a:t>
            </a:r>
          </a:p>
        </p:txBody>
      </p:sp>
      <p:sp>
        <p:nvSpPr>
          <p:cNvPr id="13" name="Content Placeholder 12">
            <a:extLst>
              <a:ext uri="{FF2B5EF4-FFF2-40B4-BE49-F238E27FC236}">
                <a16:creationId xmlns:a16="http://schemas.microsoft.com/office/drawing/2014/main" id="{46527F53-EC44-8B5E-CFAE-F1D9A41FDE07}"/>
              </a:ext>
            </a:extLst>
          </p:cNvPr>
          <p:cNvSpPr>
            <a:spLocks noGrp="1"/>
          </p:cNvSpPr>
          <p:nvPr>
            <p:ph idx="61"/>
          </p:nvPr>
        </p:nvSpPr>
        <p:spPr/>
        <p:txBody>
          <a:bodyPr/>
          <a:lstStyle/>
          <a:p>
            <a:r>
              <a:rPr lang="en-US" dirty="0"/>
              <a:t>Everolimus + fulvestrant</a:t>
            </a:r>
          </a:p>
        </p:txBody>
      </p:sp>
      <p:sp>
        <p:nvSpPr>
          <p:cNvPr id="14" name="Content Placeholder 13">
            <a:extLst>
              <a:ext uri="{FF2B5EF4-FFF2-40B4-BE49-F238E27FC236}">
                <a16:creationId xmlns:a16="http://schemas.microsoft.com/office/drawing/2014/main" id="{3828BDF7-651C-B258-8124-60A4393ADD09}"/>
              </a:ext>
            </a:extLst>
          </p:cNvPr>
          <p:cNvSpPr>
            <a:spLocks noGrp="1"/>
          </p:cNvSpPr>
          <p:nvPr>
            <p:ph idx="62"/>
          </p:nvPr>
        </p:nvSpPr>
        <p:spPr/>
        <p:txBody>
          <a:bodyPr/>
          <a:lstStyle/>
          <a:p>
            <a:r>
              <a:rPr lang="en-US" dirty="0" err="1"/>
              <a:t>Abemaciclib</a:t>
            </a:r>
            <a:r>
              <a:rPr lang="en-US" dirty="0"/>
              <a:t> + fulvestrant</a:t>
            </a:r>
          </a:p>
        </p:txBody>
      </p:sp>
      <p:sp>
        <p:nvSpPr>
          <p:cNvPr id="15" name="Content Placeholder 14">
            <a:extLst>
              <a:ext uri="{FF2B5EF4-FFF2-40B4-BE49-F238E27FC236}">
                <a16:creationId xmlns:a16="http://schemas.microsoft.com/office/drawing/2014/main" id="{46411F4B-D758-C87C-E755-40F274C08A85}"/>
              </a:ext>
            </a:extLst>
          </p:cNvPr>
          <p:cNvSpPr>
            <a:spLocks noGrp="1"/>
          </p:cNvSpPr>
          <p:nvPr>
            <p:ph idx="63"/>
          </p:nvPr>
        </p:nvSpPr>
        <p:spPr/>
        <p:txBody>
          <a:bodyPr/>
          <a:lstStyle/>
          <a:p>
            <a:r>
              <a:rPr lang="en-US" dirty="0" err="1"/>
              <a:t>Abemaciclib</a:t>
            </a:r>
            <a:r>
              <a:rPr lang="en-US" dirty="0"/>
              <a:t> + fulvestrant</a:t>
            </a:r>
          </a:p>
        </p:txBody>
      </p:sp>
      <p:sp>
        <p:nvSpPr>
          <p:cNvPr id="16" name="Content Placeholder 15">
            <a:extLst>
              <a:ext uri="{FF2B5EF4-FFF2-40B4-BE49-F238E27FC236}">
                <a16:creationId xmlns:a16="http://schemas.microsoft.com/office/drawing/2014/main" id="{A4F034C1-18AC-5605-7008-98A952267444}"/>
              </a:ext>
            </a:extLst>
          </p:cNvPr>
          <p:cNvSpPr>
            <a:spLocks noGrp="1"/>
          </p:cNvSpPr>
          <p:nvPr>
            <p:ph idx="64"/>
          </p:nvPr>
        </p:nvSpPr>
        <p:spPr/>
        <p:txBody>
          <a:bodyPr/>
          <a:lstStyle/>
          <a:p>
            <a:r>
              <a:rPr lang="en-US" dirty="0"/>
              <a:t>Asymptomatic bone metastases</a:t>
            </a:r>
          </a:p>
        </p:txBody>
      </p:sp>
      <p:sp>
        <p:nvSpPr>
          <p:cNvPr id="17" name="Content Placeholder 16">
            <a:extLst>
              <a:ext uri="{FF2B5EF4-FFF2-40B4-BE49-F238E27FC236}">
                <a16:creationId xmlns:a16="http://schemas.microsoft.com/office/drawing/2014/main" id="{1C73FC29-B541-B9D6-F6B5-8C2A81C3626C}"/>
              </a:ext>
            </a:extLst>
          </p:cNvPr>
          <p:cNvSpPr>
            <a:spLocks noGrp="1"/>
          </p:cNvSpPr>
          <p:nvPr>
            <p:ph idx="71"/>
          </p:nvPr>
        </p:nvSpPr>
        <p:spPr/>
        <p:txBody>
          <a:bodyPr/>
          <a:lstStyle/>
          <a:p>
            <a:r>
              <a:rPr lang="en-US" dirty="0" err="1"/>
              <a:t>Everolimus</a:t>
            </a:r>
            <a:r>
              <a:rPr lang="en-US" dirty="0"/>
              <a:t> + </a:t>
            </a:r>
            <a:r>
              <a:rPr lang="en-US" dirty="0" err="1"/>
              <a:t>fulvestrant</a:t>
            </a:r>
            <a:endParaRPr lang="en-US" dirty="0"/>
          </a:p>
        </p:txBody>
      </p:sp>
      <p:sp>
        <p:nvSpPr>
          <p:cNvPr id="18" name="Content Placeholder 17">
            <a:extLst>
              <a:ext uri="{FF2B5EF4-FFF2-40B4-BE49-F238E27FC236}">
                <a16:creationId xmlns:a16="http://schemas.microsoft.com/office/drawing/2014/main" id="{3CF4410C-66B8-A392-5255-257F6E78A395}"/>
              </a:ext>
            </a:extLst>
          </p:cNvPr>
          <p:cNvSpPr>
            <a:spLocks noGrp="1"/>
          </p:cNvSpPr>
          <p:nvPr>
            <p:ph idx="72"/>
          </p:nvPr>
        </p:nvSpPr>
        <p:spPr/>
        <p:txBody>
          <a:bodyPr/>
          <a:lstStyle/>
          <a:p>
            <a:r>
              <a:rPr lang="en-US" dirty="0" err="1"/>
              <a:t>Everolimus</a:t>
            </a:r>
            <a:r>
              <a:rPr lang="en-US" dirty="0"/>
              <a:t> + </a:t>
            </a:r>
            <a:r>
              <a:rPr lang="en-US" dirty="0" err="1"/>
              <a:t>fulvestrant</a:t>
            </a:r>
            <a:endParaRPr lang="en-US" dirty="0"/>
          </a:p>
        </p:txBody>
      </p:sp>
      <p:sp>
        <p:nvSpPr>
          <p:cNvPr id="4" name="Title 3">
            <a:extLst>
              <a:ext uri="{FF2B5EF4-FFF2-40B4-BE49-F238E27FC236}">
                <a16:creationId xmlns:a16="http://schemas.microsoft.com/office/drawing/2014/main" id="{264055AC-1E8E-E674-4464-3EF4CE601868}"/>
              </a:ext>
            </a:extLst>
          </p:cNvPr>
          <p:cNvSpPr>
            <a:spLocks noGrp="1"/>
          </p:cNvSpPr>
          <p:nvPr>
            <p:ph type="title"/>
          </p:nvPr>
        </p:nvSpPr>
        <p:spPr/>
        <p:txBody>
          <a:bodyPr/>
          <a:lstStyle/>
          <a:p>
            <a:r>
              <a:rPr lang="en-US" dirty="0"/>
              <a:t>Age 65, PS 0; HER2 IHC 1+, BRCA wild-type </a:t>
            </a:r>
            <a:r>
              <a:rPr lang="en-US" dirty="0" err="1"/>
              <a:t>mBC</a:t>
            </a:r>
            <a:br>
              <a:rPr lang="en-US" dirty="0"/>
            </a:br>
            <a:r>
              <a:rPr lang="en-US" dirty="0"/>
              <a:t>Metastatic PD after </a:t>
            </a:r>
            <a:r>
              <a:rPr lang="en-US" dirty="0" err="1"/>
              <a:t>ribociclib</a:t>
            </a:r>
            <a:r>
              <a:rPr lang="en-US" dirty="0"/>
              <a:t>/letrozole for 2 years</a:t>
            </a:r>
            <a:br>
              <a:rPr lang="en-US" dirty="0"/>
            </a:br>
            <a:r>
              <a:rPr lang="en-US" dirty="0">
                <a:solidFill>
                  <a:srgbClr val="002060"/>
                </a:solidFill>
              </a:rPr>
              <a:t>ESR1-negative, PIK3CA/AKT1/PTEN-negative</a:t>
            </a:r>
          </a:p>
        </p:txBody>
      </p:sp>
    </p:spTree>
    <p:extLst>
      <p:ext uri="{BB962C8B-B14F-4D97-AF65-F5344CB8AC3E}">
        <p14:creationId xmlns:p14="http://schemas.microsoft.com/office/powerpoint/2010/main" val="97395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C97A3F-E5F0-7445-8ACA-1AA017433339}"/>
              </a:ext>
            </a:extLst>
          </p:cNvPr>
          <p:cNvSpPr>
            <a:spLocks noGrp="1"/>
          </p:cNvSpPr>
          <p:nvPr>
            <p:ph idx="46"/>
          </p:nvPr>
        </p:nvSpPr>
        <p:spPr/>
        <p:txBody>
          <a:bodyPr/>
          <a:lstStyle/>
          <a:p>
            <a:r>
              <a:rPr lang="en-US" dirty="0"/>
              <a:t>T-</a:t>
            </a:r>
            <a:r>
              <a:rPr lang="en-US" dirty="0" err="1"/>
              <a:t>DXd</a:t>
            </a:r>
            <a:endParaRPr lang="en-US" dirty="0"/>
          </a:p>
        </p:txBody>
      </p:sp>
      <p:sp>
        <p:nvSpPr>
          <p:cNvPr id="3" name="Content Placeholder 2">
            <a:extLst>
              <a:ext uri="{FF2B5EF4-FFF2-40B4-BE49-F238E27FC236}">
                <a16:creationId xmlns:a16="http://schemas.microsoft.com/office/drawing/2014/main" id="{CF064BFF-C80C-CFEE-86F9-D2D65B733A6D}"/>
              </a:ext>
            </a:extLst>
          </p:cNvPr>
          <p:cNvSpPr>
            <a:spLocks noGrp="1"/>
          </p:cNvSpPr>
          <p:nvPr>
            <p:ph idx="47"/>
          </p:nvPr>
        </p:nvSpPr>
        <p:spPr/>
        <p:txBody>
          <a:bodyPr/>
          <a:lstStyle/>
          <a:p>
            <a:r>
              <a:rPr lang="en-US" dirty="0"/>
              <a:t>T-</a:t>
            </a:r>
            <a:r>
              <a:rPr lang="en-US" dirty="0" err="1"/>
              <a:t>DXd</a:t>
            </a:r>
            <a:endParaRPr lang="en-US" dirty="0"/>
          </a:p>
        </p:txBody>
      </p:sp>
      <p:sp>
        <p:nvSpPr>
          <p:cNvPr id="4" name="Content Placeholder 3">
            <a:extLst>
              <a:ext uri="{FF2B5EF4-FFF2-40B4-BE49-F238E27FC236}">
                <a16:creationId xmlns:a16="http://schemas.microsoft.com/office/drawing/2014/main" id="{676F73FA-5E07-1914-FE52-7B40A33885D2}"/>
              </a:ext>
            </a:extLst>
          </p:cNvPr>
          <p:cNvSpPr>
            <a:spLocks noGrp="1"/>
          </p:cNvSpPr>
          <p:nvPr>
            <p:ph idx="48"/>
          </p:nvPr>
        </p:nvSpPr>
        <p:spPr/>
        <p:txBody>
          <a:bodyPr/>
          <a:lstStyle/>
          <a:p>
            <a:r>
              <a:rPr lang="en-US" dirty="0"/>
              <a:t>T-</a:t>
            </a:r>
            <a:r>
              <a:rPr lang="en-US" dirty="0" err="1"/>
              <a:t>DXd</a:t>
            </a:r>
            <a:endParaRPr lang="en-US" dirty="0"/>
          </a:p>
        </p:txBody>
      </p:sp>
      <p:sp>
        <p:nvSpPr>
          <p:cNvPr id="5" name="Content Placeholder 4">
            <a:extLst>
              <a:ext uri="{FF2B5EF4-FFF2-40B4-BE49-F238E27FC236}">
                <a16:creationId xmlns:a16="http://schemas.microsoft.com/office/drawing/2014/main" id="{AE2409A1-BC95-7052-4BAE-ECD8870F2504}"/>
              </a:ext>
            </a:extLst>
          </p:cNvPr>
          <p:cNvSpPr>
            <a:spLocks noGrp="1"/>
          </p:cNvSpPr>
          <p:nvPr>
            <p:ph idx="49"/>
          </p:nvPr>
        </p:nvSpPr>
        <p:spPr/>
        <p:txBody>
          <a:bodyPr/>
          <a:lstStyle/>
          <a:p>
            <a:r>
              <a:rPr lang="en-US" dirty="0"/>
              <a:t>T-</a:t>
            </a:r>
            <a:r>
              <a:rPr lang="en-US" dirty="0" err="1"/>
              <a:t>DXd</a:t>
            </a:r>
            <a:endParaRPr lang="en-US" dirty="0"/>
          </a:p>
        </p:txBody>
      </p:sp>
      <p:sp>
        <p:nvSpPr>
          <p:cNvPr id="6" name="Content Placeholder 5">
            <a:extLst>
              <a:ext uri="{FF2B5EF4-FFF2-40B4-BE49-F238E27FC236}">
                <a16:creationId xmlns:a16="http://schemas.microsoft.com/office/drawing/2014/main" id="{E760B08C-F9B2-CB54-2A15-0A2EC188043E}"/>
              </a:ext>
            </a:extLst>
          </p:cNvPr>
          <p:cNvSpPr>
            <a:spLocks noGrp="1"/>
          </p:cNvSpPr>
          <p:nvPr>
            <p:ph idx="50"/>
          </p:nvPr>
        </p:nvSpPr>
        <p:spPr/>
        <p:txBody>
          <a:bodyPr/>
          <a:lstStyle/>
          <a:p>
            <a:r>
              <a:rPr lang="en-US" dirty="0"/>
              <a:t>Capecitabine</a:t>
            </a:r>
          </a:p>
        </p:txBody>
      </p:sp>
      <p:sp>
        <p:nvSpPr>
          <p:cNvPr id="7" name="Content Placeholder 6">
            <a:extLst>
              <a:ext uri="{FF2B5EF4-FFF2-40B4-BE49-F238E27FC236}">
                <a16:creationId xmlns:a16="http://schemas.microsoft.com/office/drawing/2014/main" id="{44643431-F02C-D77C-C41B-5FDD57EF065D}"/>
              </a:ext>
            </a:extLst>
          </p:cNvPr>
          <p:cNvSpPr>
            <a:spLocks noGrp="1"/>
          </p:cNvSpPr>
          <p:nvPr>
            <p:ph idx="58"/>
          </p:nvPr>
        </p:nvSpPr>
        <p:spPr/>
        <p:txBody>
          <a:bodyPr/>
          <a:lstStyle/>
          <a:p>
            <a:r>
              <a:rPr lang="en-US" dirty="0"/>
              <a:t>Symptomatic liver                           and bone metastases	</a:t>
            </a:r>
          </a:p>
        </p:txBody>
      </p:sp>
      <p:sp>
        <p:nvSpPr>
          <p:cNvPr id="8" name="Content Placeholder 7">
            <a:extLst>
              <a:ext uri="{FF2B5EF4-FFF2-40B4-BE49-F238E27FC236}">
                <a16:creationId xmlns:a16="http://schemas.microsoft.com/office/drawing/2014/main" id="{9E7F58B2-4A5F-A83A-9EEF-777752DDFABA}"/>
              </a:ext>
            </a:extLst>
          </p:cNvPr>
          <p:cNvSpPr>
            <a:spLocks noGrp="1"/>
          </p:cNvSpPr>
          <p:nvPr>
            <p:ph idx="59"/>
          </p:nvPr>
        </p:nvSpPr>
        <p:spPr/>
        <p:txBody>
          <a:bodyPr/>
          <a:lstStyle/>
          <a:p>
            <a:r>
              <a:rPr lang="en-US" dirty="0" err="1"/>
              <a:t>Everolimus</a:t>
            </a:r>
            <a:r>
              <a:rPr lang="en-US" dirty="0"/>
              <a:t> + </a:t>
            </a:r>
            <a:r>
              <a:rPr lang="en-US" dirty="0" err="1"/>
              <a:t>fulvestrant</a:t>
            </a:r>
            <a:endParaRPr lang="en-US" dirty="0"/>
          </a:p>
        </p:txBody>
      </p:sp>
      <p:sp>
        <p:nvSpPr>
          <p:cNvPr id="9" name="Content Placeholder 8">
            <a:extLst>
              <a:ext uri="{FF2B5EF4-FFF2-40B4-BE49-F238E27FC236}">
                <a16:creationId xmlns:a16="http://schemas.microsoft.com/office/drawing/2014/main" id="{017B714C-A474-8DB1-B9DA-DB1EDED4BB00}"/>
              </a:ext>
            </a:extLst>
          </p:cNvPr>
          <p:cNvSpPr>
            <a:spLocks noGrp="1"/>
          </p:cNvSpPr>
          <p:nvPr>
            <p:ph idx="60"/>
          </p:nvPr>
        </p:nvSpPr>
        <p:spPr/>
        <p:txBody>
          <a:bodyPr/>
          <a:lstStyle/>
          <a:p>
            <a:r>
              <a:rPr lang="en-US" dirty="0"/>
              <a:t>Capecitabine</a:t>
            </a:r>
          </a:p>
        </p:txBody>
      </p:sp>
      <p:sp>
        <p:nvSpPr>
          <p:cNvPr id="10" name="Content Placeholder 9">
            <a:extLst>
              <a:ext uri="{FF2B5EF4-FFF2-40B4-BE49-F238E27FC236}">
                <a16:creationId xmlns:a16="http://schemas.microsoft.com/office/drawing/2014/main" id="{D667A768-B430-6F6C-2286-49A131FB050F}"/>
              </a:ext>
            </a:extLst>
          </p:cNvPr>
          <p:cNvSpPr>
            <a:spLocks noGrp="1"/>
          </p:cNvSpPr>
          <p:nvPr>
            <p:ph idx="61"/>
          </p:nvPr>
        </p:nvSpPr>
        <p:spPr/>
        <p:txBody>
          <a:bodyPr/>
          <a:lstStyle/>
          <a:p>
            <a:r>
              <a:rPr lang="en-US" dirty="0"/>
              <a:t>Capecitabine</a:t>
            </a:r>
          </a:p>
        </p:txBody>
      </p:sp>
      <p:sp>
        <p:nvSpPr>
          <p:cNvPr id="11" name="Content Placeholder 10">
            <a:extLst>
              <a:ext uri="{FF2B5EF4-FFF2-40B4-BE49-F238E27FC236}">
                <a16:creationId xmlns:a16="http://schemas.microsoft.com/office/drawing/2014/main" id="{E1DDBDE7-9726-C651-9281-ED241C6FE909}"/>
              </a:ext>
            </a:extLst>
          </p:cNvPr>
          <p:cNvSpPr>
            <a:spLocks noGrp="1"/>
          </p:cNvSpPr>
          <p:nvPr>
            <p:ph idx="62"/>
          </p:nvPr>
        </p:nvSpPr>
        <p:spPr/>
        <p:txBody>
          <a:bodyPr/>
          <a:lstStyle/>
          <a:p>
            <a:r>
              <a:rPr lang="en-US" dirty="0"/>
              <a:t>Capecitabine</a:t>
            </a:r>
          </a:p>
        </p:txBody>
      </p:sp>
      <p:sp>
        <p:nvSpPr>
          <p:cNvPr id="12" name="Content Placeholder 11">
            <a:extLst>
              <a:ext uri="{FF2B5EF4-FFF2-40B4-BE49-F238E27FC236}">
                <a16:creationId xmlns:a16="http://schemas.microsoft.com/office/drawing/2014/main" id="{EE2150E9-07EC-821D-DCAF-1C2CDE370F0A}"/>
              </a:ext>
            </a:extLst>
          </p:cNvPr>
          <p:cNvSpPr>
            <a:spLocks noGrp="1"/>
          </p:cNvSpPr>
          <p:nvPr>
            <p:ph idx="63"/>
          </p:nvPr>
        </p:nvSpPr>
        <p:spPr/>
        <p:txBody>
          <a:bodyPr/>
          <a:lstStyle/>
          <a:p>
            <a:r>
              <a:rPr lang="en-US" dirty="0" err="1"/>
              <a:t>Abemaciclib</a:t>
            </a:r>
            <a:r>
              <a:rPr lang="en-US" dirty="0"/>
              <a:t> + fulvestrant</a:t>
            </a:r>
          </a:p>
        </p:txBody>
      </p:sp>
      <p:sp>
        <p:nvSpPr>
          <p:cNvPr id="13" name="Content Placeholder 12">
            <a:extLst>
              <a:ext uri="{FF2B5EF4-FFF2-40B4-BE49-F238E27FC236}">
                <a16:creationId xmlns:a16="http://schemas.microsoft.com/office/drawing/2014/main" id="{F25F1162-3E08-AC55-499D-80990E29DF6D}"/>
              </a:ext>
            </a:extLst>
          </p:cNvPr>
          <p:cNvSpPr>
            <a:spLocks noGrp="1"/>
          </p:cNvSpPr>
          <p:nvPr>
            <p:ph idx="64"/>
          </p:nvPr>
        </p:nvSpPr>
        <p:spPr/>
        <p:txBody>
          <a:bodyPr/>
          <a:lstStyle/>
          <a:p>
            <a:r>
              <a:rPr lang="en-US" dirty="0"/>
              <a:t>Asymptomatic bone metastases</a:t>
            </a:r>
          </a:p>
        </p:txBody>
      </p:sp>
      <p:sp>
        <p:nvSpPr>
          <p:cNvPr id="14" name="Content Placeholder 13">
            <a:extLst>
              <a:ext uri="{FF2B5EF4-FFF2-40B4-BE49-F238E27FC236}">
                <a16:creationId xmlns:a16="http://schemas.microsoft.com/office/drawing/2014/main" id="{8CED69EE-2D2B-CD7E-940E-A392F8DE8677}"/>
              </a:ext>
            </a:extLst>
          </p:cNvPr>
          <p:cNvSpPr>
            <a:spLocks noGrp="1"/>
          </p:cNvSpPr>
          <p:nvPr>
            <p:ph idx="71"/>
          </p:nvPr>
        </p:nvSpPr>
        <p:spPr/>
        <p:txBody>
          <a:bodyPr/>
          <a:lstStyle/>
          <a:p>
            <a:r>
              <a:rPr lang="en-US" dirty="0"/>
              <a:t>Capecitabine</a:t>
            </a:r>
          </a:p>
        </p:txBody>
      </p:sp>
      <p:sp>
        <p:nvSpPr>
          <p:cNvPr id="15" name="Content Placeholder 14">
            <a:extLst>
              <a:ext uri="{FF2B5EF4-FFF2-40B4-BE49-F238E27FC236}">
                <a16:creationId xmlns:a16="http://schemas.microsoft.com/office/drawing/2014/main" id="{0A88F5E0-82AF-4EAC-DA3E-6DE286211D39}"/>
              </a:ext>
            </a:extLst>
          </p:cNvPr>
          <p:cNvSpPr>
            <a:spLocks noGrp="1"/>
          </p:cNvSpPr>
          <p:nvPr>
            <p:ph idx="72"/>
          </p:nvPr>
        </p:nvSpPr>
        <p:spPr/>
        <p:txBody>
          <a:bodyPr/>
          <a:lstStyle/>
          <a:p>
            <a:r>
              <a:rPr lang="en-US" dirty="0" err="1"/>
              <a:t>Everolimus</a:t>
            </a:r>
            <a:r>
              <a:rPr lang="en-US" dirty="0"/>
              <a:t> + </a:t>
            </a:r>
            <a:r>
              <a:rPr lang="en-US" dirty="0" err="1"/>
              <a:t>fulvestrant</a:t>
            </a:r>
            <a:endParaRPr lang="en-US" dirty="0"/>
          </a:p>
        </p:txBody>
      </p:sp>
      <p:sp>
        <p:nvSpPr>
          <p:cNvPr id="16" name="Title 15">
            <a:extLst>
              <a:ext uri="{FF2B5EF4-FFF2-40B4-BE49-F238E27FC236}">
                <a16:creationId xmlns:a16="http://schemas.microsoft.com/office/drawing/2014/main" id="{AED77677-3E4C-10F2-E391-CF6CA004574B}"/>
              </a:ext>
            </a:extLst>
          </p:cNvPr>
          <p:cNvSpPr>
            <a:spLocks noGrp="1"/>
          </p:cNvSpPr>
          <p:nvPr>
            <p:ph type="title"/>
          </p:nvPr>
        </p:nvSpPr>
        <p:spPr/>
        <p:txBody>
          <a:bodyPr/>
          <a:lstStyle/>
          <a:p>
            <a:r>
              <a:rPr lang="en-US" dirty="0"/>
              <a:t>Age 65, PS 0; HER2 IHC 1+, BRCA wild-type </a:t>
            </a:r>
            <a:r>
              <a:rPr lang="en-US" dirty="0" err="1"/>
              <a:t>mBC</a:t>
            </a:r>
            <a:br>
              <a:rPr lang="en-US" dirty="0"/>
            </a:br>
            <a:r>
              <a:rPr lang="en-US" dirty="0"/>
              <a:t>Metastatic PD after </a:t>
            </a:r>
            <a:r>
              <a:rPr lang="en-US" dirty="0" err="1"/>
              <a:t>ribociclib</a:t>
            </a:r>
            <a:r>
              <a:rPr lang="en-US" dirty="0"/>
              <a:t>/letrozole for 10 months</a:t>
            </a:r>
            <a:br>
              <a:rPr lang="en-US" dirty="0"/>
            </a:br>
            <a:r>
              <a:rPr lang="en-US" dirty="0">
                <a:solidFill>
                  <a:srgbClr val="002060"/>
                </a:solidFill>
              </a:rPr>
              <a:t>ESR1-negative, PIK3CA/AKT1/PTEN-negative</a:t>
            </a:r>
          </a:p>
        </p:txBody>
      </p:sp>
    </p:spTree>
    <p:extLst>
      <p:ext uri="{BB962C8B-B14F-4D97-AF65-F5344CB8AC3E}">
        <p14:creationId xmlns:p14="http://schemas.microsoft.com/office/powerpoint/2010/main" val="4072689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877F09-DDD8-FFDC-0743-1623E33B8DD9}"/>
              </a:ext>
            </a:extLst>
          </p:cNvPr>
          <p:cNvSpPr>
            <a:spLocks noGrp="1"/>
          </p:cNvSpPr>
          <p:nvPr>
            <p:ph idx="46"/>
          </p:nvPr>
        </p:nvSpPr>
        <p:spPr/>
        <p:txBody>
          <a:bodyPr/>
          <a:lstStyle/>
          <a:p>
            <a:r>
              <a:rPr lang="en-US" dirty="0" err="1"/>
              <a:t>Elacestrant</a:t>
            </a:r>
            <a:endParaRPr lang="en-US" dirty="0"/>
          </a:p>
        </p:txBody>
      </p:sp>
      <p:sp>
        <p:nvSpPr>
          <p:cNvPr id="3" name="Content Placeholder 2">
            <a:extLst>
              <a:ext uri="{FF2B5EF4-FFF2-40B4-BE49-F238E27FC236}">
                <a16:creationId xmlns:a16="http://schemas.microsoft.com/office/drawing/2014/main" id="{914779D1-B3A0-EFA4-0906-2BB5C047DD38}"/>
              </a:ext>
            </a:extLst>
          </p:cNvPr>
          <p:cNvSpPr>
            <a:spLocks noGrp="1"/>
          </p:cNvSpPr>
          <p:nvPr>
            <p:ph idx="47"/>
          </p:nvPr>
        </p:nvSpPr>
        <p:spPr/>
        <p:txBody>
          <a:bodyPr/>
          <a:lstStyle/>
          <a:p>
            <a:r>
              <a:rPr lang="en-US" dirty="0"/>
              <a:t>Elacestrant</a:t>
            </a:r>
          </a:p>
        </p:txBody>
      </p:sp>
      <p:sp>
        <p:nvSpPr>
          <p:cNvPr id="4" name="Content Placeholder 3">
            <a:extLst>
              <a:ext uri="{FF2B5EF4-FFF2-40B4-BE49-F238E27FC236}">
                <a16:creationId xmlns:a16="http://schemas.microsoft.com/office/drawing/2014/main" id="{4338FE59-2E88-C571-D0C1-0B937704F9E8}"/>
              </a:ext>
            </a:extLst>
          </p:cNvPr>
          <p:cNvSpPr>
            <a:spLocks noGrp="1"/>
          </p:cNvSpPr>
          <p:nvPr>
            <p:ph idx="48"/>
          </p:nvPr>
        </p:nvSpPr>
        <p:spPr/>
        <p:txBody>
          <a:bodyPr/>
          <a:lstStyle/>
          <a:p>
            <a:r>
              <a:rPr lang="en-US" dirty="0" err="1"/>
              <a:t>Elacestrant</a:t>
            </a:r>
            <a:endParaRPr lang="en-US" dirty="0"/>
          </a:p>
        </p:txBody>
      </p:sp>
      <p:sp>
        <p:nvSpPr>
          <p:cNvPr id="5" name="Content Placeholder 4">
            <a:extLst>
              <a:ext uri="{FF2B5EF4-FFF2-40B4-BE49-F238E27FC236}">
                <a16:creationId xmlns:a16="http://schemas.microsoft.com/office/drawing/2014/main" id="{E1E5D121-4379-D1A5-E27F-F2D543243F3C}"/>
              </a:ext>
            </a:extLst>
          </p:cNvPr>
          <p:cNvSpPr>
            <a:spLocks noGrp="1"/>
          </p:cNvSpPr>
          <p:nvPr>
            <p:ph idx="49"/>
          </p:nvPr>
        </p:nvSpPr>
        <p:spPr/>
        <p:txBody>
          <a:bodyPr/>
          <a:lstStyle/>
          <a:p>
            <a:r>
              <a:rPr lang="en-US" dirty="0" err="1"/>
              <a:t>Imlunestrant</a:t>
            </a:r>
            <a:r>
              <a:rPr lang="en-US" dirty="0"/>
              <a:t> + </a:t>
            </a:r>
            <a:r>
              <a:rPr lang="en-US" dirty="0" err="1"/>
              <a:t>abemaciclib</a:t>
            </a:r>
            <a:endParaRPr lang="en-US" dirty="0"/>
          </a:p>
        </p:txBody>
      </p:sp>
      <p:sp>
        <p:nvSpPr>
          <p:cNvPr id="6" name="Content Placeholder 5">
            <a:extLst>
              <a:ext uri="{FF2B5EF4-FFF2-40B4-BE49-F238E27FC236}">
                <a16:creationId xmlns:a16="http://schemas.microsoft.com/office/drawing/2014/main" id="{12705B8E-8A76-BC06-1701-45DAF84FD201}"/>
              </a:ext>
            </a:extLst>
          </p:cNvPr>
          <p:cNvSpPr>
            <a:spLocks noGrp="1"/>
          </p:cNvSpPr>
          <p:nvPr>
            <p:ph idx="50"/>
          </p:nvPr>
        </p:nvSpPr>
        <p:spPr/>
        <p:txBody>
          <a:bodyPr/>
          <a:lstStyle/>
          <a:p>
            <a:r>
              <a:rPr lang="en-US" dirty="0" err="1"/>
              <a:t>Imlunestrant</a:t>
            </a:r>
            <a:r>
              <a:rPr lang="en-US" dirty="0"/>
              <a:t> + </a:t>
            </a:r>
            <a:r>
              <a:rPr lang="en-US" dirty="0" err="1"/>
              <a:t>abemaciclib</a:t>
            </a:r>
            <a:endParaRPr lang="en-US" dirty="0"/>
          </a:p>
        </p:txBody>
      </p:sp>
      <p:sp>
        <p:nvSpPr>
          <p:cNvPr id="7" name="Content Placeholder 6">
            <a:extLst>
              <a:ext uri="{FF2B5EF4-FFF2-40B4-BE49-F238E27FC236}">
                <a16:creationId xmlns:a16="http://schemas.microsoft.com/office/drawing/2014/main" id="{B460B0DE-D0E4-B380-14D8-93792F6692D2}"/>
              </a:ext>
            </a:extLst>
          </p:cNvPr>
          <p:cNvSpPr>
            <a:spLocks noGrp="1"/>
          </p:cNvSpPr>
          <p:nvPr>
            <p:ph idx="58"/>
          </p:nvPr>
        </p:nvSpPr>
        <p:spPr/>
        <p:txBody>
          <a:bodyPr/>
          <a:lstStyle/>
          <a:p>
            <a:r>
              <a:rPr lang="en-US" dirty="0"/>
              <a:t>PD after </a:t>
            </a:r>
            <a:r>
              <a:rPr lang="en-US" dirty="0" err="1"/>
              <a:t>ribociclib</a:t>
            </a:r>
            <a:r>
              <a:rPr lang="en-US" dirty="0"/>
              <a:t>/letrozole </a:t>
            </a:r>
            <a:br>
              <a:rPr lang="en-US" dirty="0"/>
            </a:br>
            <a:r>
              <a:rPr lang="en-US" dirty="0"/>
              <a:t>2 years</a:t>
            </a:r>
          </a:p>
        </p:txBody>
      </p:sp>
      <p:sp>
        <p:nvSpPr>
          <p:cNvPr id="8" name="Content Placeholder 7">
            <a:extLst>
              <a:ext uri="{FF2B5EF4-FFF2-40B4-BE49-F238E27FC236}">
                <a16:creationId xmlns:a16="http://schemas.microsoft.com/office/drawing/2014/main" id="{19B1E755-06C1-0A49-0BA8-5B5D8D490DE2}"/>
              </a:ext>
            </a:extLst>
          </p:cNvPr>
          <p:cNvSpPr>
            <a:spLocks noGrp="1"/>
          </p:cNvSpPr>
          <p:nvPr>
            <p:ph idx="59"/>
          </p:nvPr>
        </p:nvSpPr>
        <p:spPr/>
        <p:txBody>
          <a:bodyPr/>
          <a:lstStyle/>
          <a:p>
            <a:r>
              <a:rPr lang="en-US" dirty="0"/>
              <a:t>T-</a:t>
            </a:r>
            <a:r>
              <a:rPr lang="en-US" dirty="0" err="1"/>
              <a:t>DXd</a:t>
            </a:r>
            <a:endParaRPr lang="en-US" dirty="0"/>
          </a:p>
        </p:txBody>
      </p:sp>
      <p:sp>
        <p:nvSpPr>
          <p:cNvPr id="9" name="Content Placeholder 8">
            <a:extLst>
              <a:ext uri="{FF2B5EF4-FFF2-40B4-BE49-F238E27FC236}">
                <a16:creationId xmlns:a16="http://schemas.microsoft.com/office/drawing/2014/main" id="{8F2B2FD2-59C2-799B-DCBF-53E02615767A}"/>
              </a:ext>
            </a:extLst>
          </p:cNvPr>
          <p:cNvSpPr>
            <a:spLocks noGrp="1"/>
          </p:cNvSpPr>
          <p:nvPr>
            <p:ph idx="60"/>
          </p:nvPr>
        </p:nvSpPr>
        <p:spPr/>
        <p:txBody>
          <a:bodyPr/>
          <a:lstStyle/>
          <a:p>
            <a:r>
              <a:rPr lang="en-US" dirty="0"/>
              <a:t>Capecitabine</a:t>
            </a:r>
          </a:p>
        </p:txBody>
      </p:sp>
      <p:sp>
        <p:nvSpPr>
          <p:cNvPr id="10" name="Content Placeholder 9">
            <a:extLst>
              <a:ext uri="{FF2B5EF4-FFF2-40B4-BE49-F238E27FC236}">
                <a16:creationId xmlns:a16="http://schemas.microsoft.com/office/drawing/2014/main" id="{011D33A8-439F-E767-E4BB-06840F15B92C}"/>
              </a:ext>
            </a:extLst>
          </p:cNvPr>
          <p:cNvSpPr>
            <a:spLocks noGrp="1"/>
          </p:cNvSpPr>
          <p:nvPr>
            <p:ph idx="61"/>
          </p:nvPr>
        </p:nvSpPr>
        <p:spPr/>
        <p:txBody>
          <a:bodyPr/>
          <a:lstStyle/>
          <a:p>
            <a:r>
              <a:rPr lang="en-US" dirty="0"/>
              <a:t>T-</a:t>
            </a:r>
            <a:r>
              <a:rPr lang="en-US" dirty="0" err="1"/>
              <a:t>DXd</a:t>
            </a:r>
            <a:endParaRPr lang="en-US" dirty="0"/>
          </a:p>
        </p:txBody>
      </p:sp>
      <p:sp>
        <p:nvSpPr>
          <p:cNvPr id="11" name="Content Placeholder 10">
            <a:extLst>
              <a:ext uri="{FF2B5EF4-FFF2-40B4-BE49-F238E27FC236}">
                <a16:creationId xmlns:a16="http://schemas.microsoft.com/office/drawing/2014/main" id="{784996F0-F371-3828-5034-76EA1966EBC5}"/>
              </a:ext>
            </a:extLst>
          </p:cNvPr>
          <p:cNvSpPr>
            <a:spLocks noGrp="1"/>
          </p:cNvSpPr>
          <p:nvPr>
            <p:ph idx="62"/>
          </p:nvPr>
        </p:nvSpPr>
        <p:spPr/>
        <p:txBody>
          <a:bodyPr/>
          <a:lstStyle/>
          <a:p>
            <a:pPr>
              <a:lnSpc>
                <a:spcPts val="2280"/>
              </a:lnSpc>
            </a:pPr>
            <a:r>
              <a:rPr lang="en-US" sz="2200" dirty="0" err="1"/>
              <a:t>Imlunestrant</a:t>
            </a:r>
            <a:r>
              <a:rPr lang="en-US" sz="2200" dirty="0"/>
              <a:t> + </a:t>
            </a:r>
            <a:r>
              <a:rPr lang="en-US" sz="2200" dirty="0" err="1"/>
              <a:t>abemaciclib</a:t>
            </a:r>
            <a:r>
              <a:rPr lang="en-US" sz="2200" dirty="0"/>
              <a:t> </a:t>
            </a:r>
            <a:br>
              <a:rPr lang="en-US" sz="2200" dirty="0"/>
            </a:br>
            <a:r>
              <a:rPr lang="en-US" sz="2200" dirty="0"/>
              <a:t>or T-</a:t>
            </a:r>
            <a:r>
              <a:rPr lang="en-US" sz="2200" dirty="0" err="1"/>
              <a:t>DXd</a:t>
            </a:r>
            <a:endParaRPr lang="en-US" sz="2200" dirty="0"/>
          </a:p>
        </p:txBody>
      </p:sp>
      <p:sp>
        <p:nvSpPr>
          <p:cNvPr id="12" name="Content Placeholder 11">
            <a:extLst>
              <a:ext uri="{FF2B5EF4-FFF2-40B4-BE49-F238E27FC236}">
                <a16:creationId xmlns:a16="http://schemas.microsoft.com/office/drawing/2014/main" id="{5D14C208-28C2-9628-3C13-1558DBC6B361}"/>
              </a:ext>
            </a:extLst>
          </p:cNvPr>
          <p:cNvSpPr>
            <a:spLocks noGrp="1"/>
          </p:cNvSpPr>
          <p:nvPr>
            <p:ph idx="63"/>
          </p:nvPr>
        </p:nvSpPr>
        <p:spPr/>
        <p:txBody>
          <a:bodyPr/>
          <a:lstStyle/>
          <a:p>
            <a:r>
              <a:rPr lang="en-US" dirty="0"/>
              <a:t>Capecitabine</a:t>
            </a:r>
          </a:p>
        </p:txBody>
      </p:sp>
      <p:sp>
        <p:nvSpPr>
          <p:cNvPr id="13" name="Content Placeholder 12">
            <a:extLst>
              <a:ext uri="{FF2B5EF4-FFF2-40B4-BE49-F238E27FC236}">
                <a16:creationId xmlns:a16="http://schemas.microsoft.com/office/drawing/2014/main" id="{BF08EB58-C1B9-DC6E-8959-51E6CC60B7B4}"/>
              </a:ext>
            </a:extLst>
          </p:cNvPr>
          <p:cNvSpPr>
            <a:spLocks noGrp="1"/>
          </p:cNvSpPr>
          <p:nvPr>
            <p:ph idx="64"/>
          </p:nvPr>
        </p:nvSpPr>
        <p:spPr/>
        <p:txBody>
          <a:bodyPr/>
          <a:lstStyle/>
          <a:p>
            <a:r>
              <a:rPr lang="en-US" dirty="0"/>
              <a:t>PD after </a:t>
            </a:r>
            <a:r>
              <a:rPr lang="en-US" dirty="0" err="1"/>
              <a:t>ribociclib</a:t>
            </a:r>
            <a:r>
              <a:rPr lang="en-US" dirty="0"/>
              <a:t>/letrozole </a:t>
            </a:r>
            <a:br>
              <a:rPr lang="en-US" dirty="0"/>
            </a:br>
            <a:r>
              <a:rPr lang="en-US" dirty="0"/>
              <a:t>10 months</a:t>
            </a:r>
          </a:p>
        </p:txBody>
      </p:sp>
      <p:sp>
        <p:nvSpPr>
          <p:cNvPr id="14" name="Content Placeholder 13">
            <a:extLst>
              <a:ext uri="{FF2B5EF4-FFF2-40B4-BE49-F238E27FC236}">
                <a16:creationId xmlns:a16="http://schemas.microsoft.com/office/drawing/2014/main" id="{5EACF308-07F5-6ED1-F7FF-5D09D0756BB2}"/>
              </a:ext>
            </a:extLst>
          </p:cNvPr>
          <p:cNvSpPr>
            <a:spLocks noGrp="1"/>
          </p:cNvSpPr>
          <p:nvPr>
            <p:ph idx="71"/>
          </p:nvPr>
        </p:nvSpPr>
        <p:spPr/>
        <p:txBody>
          <a:bodyPr/>
          <a:lstStyle/>
          <a:p>
            <a:r>
              <a:rPr lang="en-US" dirty="0" err="1"/>
              <a:t>Elacestrant</a:t>
            </a:r>
            <a:r>
              <a:rPr lang="en-US" dirty="0"/>
              <a:t> or </a:t>
            </a:r>
            <a:r>
              <a:rPr lang="en-US" dirty="0" err="1"/>
              <a:t>imlunestant</a:t>
            </a:r>
            <a:r>
              <a:rPr lang="en-US" dirty="0"/>
              <a:t>*</a:t>
            </a:r>
          </a:p>
        </p:txBody>
      </p:sp>
      <p:sp>
        <p:nvSpPr>
          <p:cNvPr id="15" name="Content Placeholder 14">
            <a:extLst>
              <a:ext uri="{FF2B5EF4-FFF2-40B4-BE49-F238E27FC236}">
                <a16:creationId xmlns:a16="http://schemas.microsoft.com/office/drawing/2014/main" id="{FFAD73A3-6F52-EF80-4E5E-50CD97FCDAD4}"/>
              </a:ext>
            </a:extLst>
          </p:cNvPr>
          <p:cNvSpPr>
            <a:spLocks noGrp="1"/>
          </p:cNvSpPr>
          <p:nvPr>
            <p:ph idx="72"/>
          </p:nvPr>
        </p:nvSpPr>
        <p:spPr/>
        <p:txBody>
          <a:bodyPr/>
          <a:lstStyle/>
          <a:p>
            <a:r>
              <a:rPr lang="en-US" dirty="0"/>
              <a:t>T-</a:t>
            </a:r>
            <a:r>
              <a:rPr lang="en-US" dirty="0" err="1"/>
              <a:t>DXd</a:t>
            </a:r>
            <a:endParaRPr lang="en-US" dirty="0"/>
          </a:p>
        </p:txBody>
      </p:sp>
      <p:sp>
        <p:nvSpPr>
          <p:cNvPr id="16" name="Title 15">
            <a:extLst>
              <a:ext uri="{FF2B5EF4-FFF2-40B4-BE49-F238E27FC236}">
                <a16:creationId xmlns:a16="http://schemas.microsoft.com/office/drawing/2014/main" id="{02DC424A-5F2B-13D6-3E88-D0DFF92B6329}"/>
              </a:ext>
            </a:extLst>
          </p:cNvPr>
          <p:cNvSpPr>
            <a:spLocks noGrp="1"/>
          </p:cNvSpPr>
          <p:nvPr>
            <p:ph type="title"/>
          </p:nvPr>
        </p:nvSpPr>
        <p:spPr>
          <a:xfrm>
            <a:off x="912285" y="0"/>
            <a:ext cx="10656323" cy="1196752"/>
          </a:xfrm>
        </p:spPr>
        <p:txBody>
          <a:bodyPr/>
          <a:lstStyle/>
          <a:p>
            <a:r>
              <a:rPr lang="en-US" sz="1900" dirty="0"/>
              <a:t>Which second-line treatment would you recommend for a 65-year-old woman (PS 0) with ER/PR-positive, HER2-low (IHC 1+) breast cancer with the biomarker testing results below who </a:t>
            </a:r>
            <a:r>
              <a:rPr lang="en-US" sz="1900" u="sng" dirty="0"/>
              <a:t>develops symptomatic liver and bone metastases</a:t>
            </a:r>
            <a:r>
              <a:rPr lang="en-US" sz="1900" dirty="0"/>
              <a:t> after </a:t>
            </a:r>
            <a:r>
              <a:rPr lang="en-US" sz="1900" dirty="0" err="1"/>
              <a:t>ribociclib</a:t>
            </a:r>
            <a:r>
              <a:rPr lang="en-US" sz="1900" dirty="0"/>
              <a:t>/letrozole for 2 years? After </a:t>
            </a:r>
            <a:r>
              <a:rPr lang="en-US" sz="1900" dirty="0" err="1"/>
              <a:t>ribociclib</a:t>
            </a:r>
            <a:r>
              <a:rPr lang="en-US" sz="1900" dirty="0"/>
              <a:t>/letrozole for 10 months? </a:t>
            </a:r>
            <a:br>
              <a:rPr lang="en-US" sz="1900" dirty="0"/>
            </a:br>
            <a:r>
              <a:rPr lang="en-US" sz="1900" u="sng" dirty="0">
                <a:solidFill>
                  <a:srgbClr val="002060"/>
                </a:solidFill>
              </a:rPr>
              <a:t>ESR1-positive,</a:t>
            </a:r>
            <a:r>
              <a:rPr lang="en-US" sz="1900" dirty="0">
                <a:solidFill>
                  <a:srgbClr val="002060"/>
                </a:solidFill>
              </a:rPr>
              <a:t> PIK3CA/AKT1/PTEN-negative</a:t>
            </a:r>
          </a:p>
        </p:txBody>
      </p:sp>
      <p:sp>
        <p:nvSpPr>
          <p:cNvPr id="20" name="TextBox 19">
            <a:extLst>
              <a:ext uri="{FF2B5EF4-FFF2-40B4-BE49-F238E27FC236}">
                <a16:creationId xmlns:a16="http://schemas.microsoft.com/office/drawing/2014/main" id="{3A7B2F04-A8FF-445C-499D-A62CD297D5F6}"/>
              </a:ext>
            </a:extLst>
          </p:cNvPr>
          <p:cNvSpPr txBox="1"/>
          <p:nvPr/>
        </p:nvSpPr>
        <p:spPr>
          <a:xfrm>
            <a:off x="407368" y="6444674"/>
            <a:ext cx="339791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t>
            </a:r>
            <a:r>
              <a:rPr lang="en-US" sz="1500" b="0" baseline="30000" dirty="0">
                <a:solidFill>
                  <a:schemeClr val="tx1"/>
                </a:solidFill>
                <a:latin typeface="Calibri" panose="020F0502020204030204" pitchFamily="34" charset="0"/>
                <a:cs typeface="Calibri" panose="020F0502020204030204" pitchFamily="34" charset="0"/>
              </a:rPr>
              <a:t> </a:t>
            </a:r>
            <a:r>
              <a:rPr lang="en-US" sz="1500" b="0" dirty="0">
                <a:solidFill>
                  <a:schemeClr val="tx1"/>
                </a:solidFill>
                <a:latin typeface="Calibri" panose="020F0502020204030204" pitchFamily="34" charset="0"/>
                <a:cs typeface="Calibri" panose="020F0502020204030204" pitchFamily="34" charset="0"/>
              </a:rPr>
              <a:t>Or </a:t>
            </a:r>
            <a:r>
              <a:rPr lang="en-US" sz="1500" b="0" dirty="0" err="1">
                <a:solidFill>
                  <a:schemeClr val="tx1"/>
                </a:solidFill>
                <a:latin typeface="Calibri" panose="020F0502020204030204" pitchFamily="34" charset="0"/>
                <a:cs typeface="Calibri" panose="020F0502020204030204" pitchFamily="34" charset="0"/>
              </a:rPr>
              <a:t>imlunestrant</a:t>
            </a:r>
            <a:r>
              <a:rPr lang="en-US" sz="1500" b="0" dirty="0">
                <a:solidFill>
                  <a:schemeClr val="tx1"/>
                </a:solidFill>
                <a:latin typeface="Calibri" panose="020F0502020204030204" pitchFamily="34" charset="0"/>
                <a:cs typeface="Calibri" panose="020F0502020204030204" pitchFamily="34" charset="0"/>
              </a:rPr>
              <a:t>/</a:t>
            </a:r>
            <a:r>
              <a:rPr lang="en-US" sz="1500" b="0" dirty="0" err="1">
                <a:solidFill>
                  <a:schemeClr val="tx1"/>
                </a:solidFill>
                <a:latin typeface="Calibri" panose="020F0502020204030204" pitchFamily="34" charset="0"/>
                <a:cs typeface="Calibri" panose="020F0502020204030204" pitchFamily="34" charset="0"/>
              </a:rPr>
              <a:t>abemaciclib</a:t>
            </a:r>
            <a:r>
              <a:rPr lang="en-US" sz="1500" b="0" dirty="0">
                <a:solidFill>
                  <a:schemeClr val="tx1"/>
                </a:solidFill>
                <a:latin typeface="Calibri" panose="020F0502020204030204" pitchFamily="34" charset="0"/>
                <a:cs typeface="Calibri" panose="020F0502020204030204" pitchFamily="34" charset="0"/>
              </a:rPr>
              <a:t> if covered</a:t>
            </a:r>
          </a:p>
        </p:txBody>
      </p:sp>
    </p:spTree>
    <p:extLst>
      <p:ext uri="{BB962C8B-B14F-4D97-AF65-F5344CB8AC3E}">
        <p14:creationId xmlns:p14="http://schemas.microsoft.com/office/powerpoint/2010/main" val="935830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C5C8E-ECAA-C692-5FBA-016FFC6E889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C305EB3-644F-9778-924A-A21CFA5D1561}"/>
              </a:ext>
            </a:extLst>
          </p:cNvPr>
          <p:cNvSpPr/>
          <p:nvPr/>
        </p:nvSpPr>
        <p:spPr bwMode="auto">
          <a:xfrm>
            <a:off x="1091444" y="4293096"/>
            <a:ext cx="10441160" cy="28803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1A2CA80-1BE4-F494-ECEB-5A6AFBF9025A}"/>
              </a:ext>
            </a:extLst>
          </p:cNvPr>
          <p:cNvSpPr>
            <a:spLocks noGrp="1"/>
          </p:cNvSpPr>
          <p:nvPr>
            <p:ph type="title"/>
          </p:nvPr>
        </p:nvSpPr>
        <p:spPr>
          <a:xfrm>
            <a:off x="1919536" y="0"/>
            <a:ext cx="8424936" cy="90872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D339BD95-4BC8-DD2F-2A42-52FA01948DB3}"/>
              </a:ext>
            </a:extLst>
          </p:cNvPr>
          <p:cNvSpPr>
            <a:spLocks noGrp="1"/>
          </p:cNvSpPr>
          <p:nvPr>
            <p:ph idx="1"/>
          </p:nvPr>
        </p:nvSpPr>
        <p:spPr>
          <a:xfrm>
            <a:off x="1091444" y="908720"/>
            <a:ext cx="9829092" cy="4727456"/>
          </a:xfrm>
        </p:spPr>
        <p:txBody>
          <a:bodyPr/>
          <a:lstStyle/>
          <a:p>
            <a:pPr marL="98425" indent="0">
              <a:lnSpc>
                <a:spcPct val="100000"/>
              </a:lnSpc>
              <a:spcBef>
                <a:spcPts val="0"/>
              </a:spcBef>
              <a:spcAft>
                <a:spcPts val="0"/>
              </a:spcAft>
              <a:buNone/>
            </a:pPr>
            <a:r>
              <a:rPr lang="en-US" sz="2000" dirty="0">
                <a:solidFill>
                  <a:schemeClr val="tx1"/>
                </a:solidFill>
              </a:rPr>
              <a:t>Introduction: Which Biomarkers and When</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1: </a:t>
            </a:r>
            <a:r>
              <a:rPr lang="en-US" sz="2000" dirty="0"/>
              <a:t>Optimizing First-Line Therapy for Patients with Hormone Receptor (HR)-Positive Metastatic Breast Cancer (</a:t>
            </a:r>
            <a:r>
              <a:rPr lang="en-US" sz="2000" dirty="0" err="1"/>
              <a:t>mBC</a:t>
            </a:r>
            <a:r>
              <a:rPr lang="en-US" sz="2000" dirty="0"/>
              <a:t>)</a:t>
            </a:r>
          </a:p>
          <a:p>
            <a:pPr>
              <a:lnSpc>
                <a:spcPct val="100000"/>
              </a:lnSpc>
              <a:spcBef>
                <a:spcPts val="600"/>
              </a:spcBef>
              <a:spcAft>
                <a:spcPts val="0"/>
              </a:spcAft>
            </a:pPr>
            <a:r>
              <a:rPr lang="en-US" sz="1800" b="0" dirty="0"/>
              <a:t>Biomarker-based selection of first-line treatment </a:t>
            </a:r>
          </a:p>
          <a:p>
            <a:pPr>
              <a:lnSpc>
                <a:spcPct val="100000"/>
              </a:lnSpc>
              <a:spcBef>
                <a:spcPts val="0"/>
              </a:spcBef>
              <a:spcAft>
                <a:spcPts val="0"/>
              </a:spcAft>
            </a:pPr>
            <a:r>
              <a:rPr lang="en-US" sz="1800" b="0" dirty="0"/>
              <a:t>Use of SERENA-6 strategy</a:t>
            </a:r>
          </a:p>
          <a:p>
            <a:pPr>
              <a:lnSpc>
                <a:spcPct val="100000"/>
              </a:lnSpc>
              <a:spcBef>
                <a:spcPts val="0"/>
              </a:spcBef>
              <a:spcAft>
                <a:spcPts val="0"/>
              </a:spcAft>
            </a:pPr>
            <a:r>
              <a:rPr lang="en-US" sz="1800" b="0" dirty="0"/>
              <a:t>Use of </a:t>
            </a:r>
            <a:r>
              <a:rPr lang="en-US" sz="1800" b="0" dirty="0" err="1"/>
              <a:t>inavolisib</a:t>
            </a:r>
            <a:r>
              <a:rPr lang="en-US" sz="1800" b="0" dirty="0"/>
              <a:t> triplet</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2: </a:t>
            </a:r>
            <a:r>
              <a:rPr lang="en-US" sz="2000" dirty="0">
                <a:solidFill>
                  <a:schemeClr val="tx1"/>
                </a:solidFill>
              </a:rPr>
              <a:t>Management of HR-Positive </a:t>
            </a:r>
            <a:r>
              <a:rPr lang="en-US" sz="2000" dirty="0" err="1">
                <a:solidFill>
                  <a:schemeClr val="tx1"/>
                </a:solidFill>
              </a:rPr>
              <a:t>mBC</a:t>
            </a:r>
            <a:r>
              <a:rPr lang="en-US" sz="2000" dirty="0">
                <a:solidFill>
                  <a:schemeClr val="tx1"/>
                </a:solidFill>
              </a:rPr>
              <a:t> Progressing on a CDK4/6 Inhibitor and Endocrine Therapy</a:t>
            </a:r>
          </a:p>
          <a:p>
            <a:pPr>
              <a:lnSpc>
                <a:spcPct val="100000"/>
              </a:lnSpc>
              <a:spcBef>
                <a:spcPts val="600"/>
              </a:spcBef>
              <a:spcAft>
                <a:spcPts val="0"/>
              </a:spcAft>
            </a:pPr>
            <a:r>
              <a:rPr lang="en-US" sz="1800" b="0" dirty="0"/>
              <a:t>Biomarker-based selection of second-line treatment </a:t>
            </a:r>
          </a:p>
          <a:p>
            <a:pPr>
              <a:lnSpc>
                <a:spcPct val="100000"/>
              </a:lnSpc>
              <a:spcBef>
                <a:spcPts val="0"/>
              </a:spcBef>
              <a:spcAft>
                <a:spcPts val="0"/>
              </a:spcAft>
            </a:pPr>
            <a:r>
              <a:rPr lang="en-US" sz="1800" b="0" dirty="0">
                <a:solidFill>
                  <a:schemeClr val="bg1"/>
                </a:solidFill>
              </a:rPr>
              <a:t>Use of selective estrogen receptor degrader (SERD) monotherapy</a:t>
            </a:r>
          </a:p>
          <a:p>
            <a:pPr>
              <a:lnSpc>
                <a:spcPct val="100000"/>
              </a:lnSpc>
              <a:spcBef>
                <a:spcPts val="0"/>
              </a:spcBef>
              <a:spcAft>
                <a:spcPts val="0"/>
              </a:spcAft>
            </a:pPr>
            <a:r>
              <a:rPr lang="en-US" sz="1800" b="0" dirty="0"/>
              <a:t>Use of AKT inhibitors</a:t>
            </a:r>
          </a:p>
        </p:txBody>
      </p:sp>
    </p:spTree>
    <p:custDataLst>
      <p:tags r:id="rId1"/>
    </p:custDataLst>
    <p:extLst>
      <p:ext uri="{BB962C8B-B14F-4D97-AF65-F5344CB8AC3E}">
        <p14:creationId xmlns:p14="http://schemas.microsoft.com/office/powerpoint/2010/main" val="3226114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16B4C-8D21-C539-713A-A2B8F2131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BFEAF2-4C04-6200-25A6-B55A0CB0C659}"/>
              </a:ext>
            </a:extLst>
          </p:cNvPr>
          <p:cNvSpPr>
            <a:spLocks noGrp="1"/>
          </p:cNvSpPr>
          <p:nvPr>
            <p:ph type="title"/>
          </p:nvPr>
        </p:nvSpPr>
        <p:spPr/>
        <p:txBody>
          <a:bodyPr/>
          <a:lstStyle/>
          <a:p>
            <a:r>
              <a:rPr lang="en-US" b="1" dirty="0">
                <a:solidFill>
                  <a:srgbClr val="002060"/>
                </a:solidFill>
              </a:rPr>
              <a:t>Dr Hurvitz: Case Presentation 2 </a:t>
            </a:r>
          </a:p>
        </p:txBody>
      </p:sp>
      <p:sp>
        <p:nvSpPr>
          <p:cNvPr id="3" name="Content Placeholder 2">
            <a:extLst>
              <a:ext uri="{FF2B5EF4-FFF2-40B4-BE49-F238E27FC236}">
                <a16:creationId xmlns:a16="http://schemas.microsoft.com/office/drawing/2014/main" id="{82DFC4B0-A15D-84D9-24EA-E3F5B7E3E9D7}"/>
              </a:ext>
            </a:extLst>
          </p:cNvPr>
          <p:cNvSpPr>
            <a:spLocks noGrp="1"/>
          </p:cNvSpPr>
          <p:nvPr>
            <p:ph idx="1"/>
          </p:nvPr>
        </p:nvSpPr>
        <p:spPr>
          <a:xfrm>
            <a:off x="838200" y="1489300"/>
            <a:ext cx="10515600" cy="4417520"/>
          </a:xfrm>
        </p:spPr>
        <p:txBody>
          <a:bodyPr>
            <a:noAutofit/>
          </a:bodyPr>
          <a:lstStyle/>
          <a:p>
            <a:pPr>
              <a:lnSpc>
                <a:spcPct val="120000"/>
              </a:lnSpc>
              <a:spcAft>
                <a:spcPts val="600"/>
              </a:spcAft>
            </a:pPr>
            <a:r>
              <a:rPr lang="en-US" sz="2400" b="0" i="0" u="none" strike="noStrike" dirty="0">
                <a:effectLst/>
                <a:latin typeface="Aptos" panose="020B0004020202020204" pitchFamily="34" charset="0"/>
              </a:rPr>
              <a:t>38 </a:t>
            </a:r>
            <a:r>
              <a:rPr lang="en-US" sz="2400" b="0" i="0" u="none" strike="noStrike" dirty="0" err="1">
                <a:effectLst/>
                <a:latin typeface="Aptos" panose="020B0004020202020204" pitchFamily="34" charset="0"/>
              </a:rPr>
              <a:t>yo</a:t>
            </a:r>
            <a:r>
              <a:rPr lang="en-US" sz="2400" b="0" i="0" u="none" strike="noStrike" dirty="0">
                <a:effectLst/>
                <a:latin typeface="Aptos" panose="020B0004020202020204" pitchFamily="34" charset="0"/>
              </a:rPr>
              <a:t> woman treated for de novo MBC to bones, lungs, LNs treated with first line ribociclib/AI/ovarian suppression (then BSO) with disease control for 3 years. At PD in lungs, </a:t>
            </a:r>
            <a:r>
              <a:rPr lang="en-US" sz="2400" b="0" i="0" u="none" strike="noStrike" dirty="0" err="1">
                <a:effectLst/>
                <a:latin typeface="Aptos" panose="020B0004020202020204" pitchFamily="34" charset="0"/>
              </a:rPr>
              <a:t>ctDNA</a:t>
            </a:r>
            <a:r>
              <a:rPr lang="en-US" sz="2400" b="0" i="0" u="none" strike="noStrike" dirty="0">
                <a:effectLst/>
                <a:latin typeface="Aptos" panose="020B0004020202020204" pitchFamily="34" charset="0"/>
              </a:rPr>
              <a:t> revealed ESR1mut, switched to elacestrant. Has 5-year-old twins and works as a paralegal. </a:t>
            </a:r>
          </a:p>
          <a:p>
            <a:pPr>
              <a:lnSpc>
                <a:spcPct val="120000"/>
              </a:lnSpc>
              <a:spcAft>
                <a:spcPts val="600"/>
              </a:spcAft>
            </a:pPr>
            <a:r>
              <a:rPr lang="en-US" sz="2400" b="0" i="0" u="none" strike="noStrike" dirty="0">
                <a:effectLst/>
                <a:latin typeface="Aptos" panose="020B0004020202020204" pitchFamily="34" charset="0"/>
              </a:rPr>
              <a:t>Prominent nausea with vomiting two to three times a week and fatigue noted at first follow up visit. Had not been taking antiemetic. Teaching re use of ondansetron. At next f/u visit pt notes resolution of vomiting but still with nausea in the morning </a:t>
            </a:r>
            <a:r>
              <a:rPr lang="en-US" sz="2400" b="0" i="0" u="none" strike="noStrike" dirty="0" err="1">
                <a:effectLst/>
                <a:latin typeface="Aptos" panose="020B0004020202020204" pitchFamily="34" charset="0"/>
              </a:rPr>
              <a:t>til</a:t>
            </a:r>
            <a:r>
              <a:rPr lang="en-US" sz="2400" b="0" i="0" u="none" strike="noStrike" dirty="0">
                <a:effectLst/>
                <a:latin typeface="Aptos" panose="020B0004020202020204" pitchFamily="34" charset="0"/>
              </a:rPr>
              <a:t> past lunch and has lost 8 </a:t>
            </a:r>
            <a:r>
              <a:rPr lang="en-US" sz="2400" b="0" i="0" u="none" strike="noStrike" dirty="0" err="1">
                <a:effectLst/>
                <a:latin typeface="Aptos" panose="020B0004020202020204" pitchFamily="34" charset="0"/>
              </a:rPr>
              <a:t>lbs</a:t>
            </a:r>
            <a:r>
              <a:rPr lang="en-US" sz="2400" b="0" i="0" u="none" strike="noStrike" dirty="0">
                <a:effectLst/>
                <a:latin typeface="Aptos" panose="020B0004020202020204" pitchFamily="34" charset="0"/>
              </a:rPr>
              <a:t> (6% body weight). Initiated olanzapine 5 mg in the evenings. Next visit, substantially better. Weight stabilized.</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9911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6A963-4006-5B5D-EAF2-1AA9DF62479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9E62A9F-1CF9-5FEA-0506-635D8CD03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98058"/>
            <a:ext cx="10058400" cy="5411262"/>
          </a:xfrm>
          <a:prstGeom prst="rect">
            <a:avLst/>
          </a:prstGeom>
          <a:noFill/>
        </p:spPr>
      </p:pic>
    </p:spTree>
    <p:extLst>
      <p:ext uri="{BB962C8B-B14F-4D97-AF65-F5344CB8AC3E}">
        <p14:creationId xmlns:p14="http://schemas.microsoft.com/office/powerpoint/2010/main" val="1002321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4A0F84-FF28-F47A-2BCC-4E63A37CD6C6}"/>
              </a:ext>
            </a:extLst>
          </p:cNvPr>
          <p:cNvSpPr>
            <a:spLocks noGrp="1"/>
          </p:cNvSpPr>
          <p:nvPr>
            <p:ph idx="46"/>
          </p:nvPr>
        </p:nvSpPr>
        <p:spPr/>
        <p:txBody>
          <a:bodyPr/>
          <a:lstStyle/>
          <a:p>
            <a:r>
              <a:rPr lang="en-US" dirty="0"/>
              <a:t>Oral SERD monotherapy</a:t>
            </a:r>
          </a:p>
        </p:txBody>
      </p:sp>
      <p:sp>
        <p:nvSpPr>
          <p:cNvPr id="3" name="Content Placeholder 2">
            <a:extLst>
              <a:ext uri="{FF2B5EF4-FFF2-40B4-BE49-F238E27FC236}">
                <a16:creationId xmlns:a16="http://schemas.microsoft.com/office/drawing/2014/main" id="{C94D10A5-EAD8-55E8-6331-C3B7F741FB15}"/>
              </a:ext>
            </a:extLst>
          </p:cNvPr>
          <p:cNvSpPr>
            <a:spLocks noGrp="1"/>
          </p:cNvSpPr>
          <p:nvPr>
            <p:ph idx="47"/>
          </p:nvPr>
        </p:nvSpPr>
        <p:spPr/>
        <p:txBody>
          <a:bodyPr/>
          <a:lstStyle/>
          <a:p>
            <a:r>
              <a:rPr lang="en-US" dirty="0"/>
              <a:t>Oral SERD monotherapy</a:t>
            </a:r>
          </a:p>
        </p:txBody>
      </p:sp>
      <p:sp>
        <p:nvSpPr>
          <p:cNvPr id="4" name="Content Placeholder 3">
            <a:extLst>
              <a:ext uri="{FF2B5EF4-FFF2-40B4-BE49-F238E27FC236}">
                <a16:creationId xmlns:a16="http://schemas.microsoft.com/office/drawing/2014/main" id="{98CCF506-8BD6-E8BC-2FAA-06271636EFD4}"/>
              </a:ext>
            </a:extLst>
          </p:cNvPr>
          <p:cNvSpPr>
            <a:spLocks noGrp="1"/>
          </p:cNvSpPr>
          <p:nvPr>
            <p:ph idx="48"/>
          </p:nvPr>
        </p:nvSpPr>
        <p:spPr/>
        <p:txBody>
          <a:bodyPr/>
          <a:lstStyle/>
          <a:p>
            <a:r>
              <a:rPr lang="en-US" dirty="0"/>
              <a:t>Oral SERD monotherapy</a:t>
            </a:r>
          </a:p>
        </p:txBody>
      </p:sp>
      <p:sp>
        <p:nvSpPr>
          <p:cNvPr id="5" name="Content Placeholder 4">
            <a:extLst>
              <a:ext uri="{FF2B5EF4-FFF2-40B4-BE49-F238E27FC236}">
                <a16:creationId xmlns:a16="http://schemas.microsoft.com/office/drawing/2014/main" id="{16EB43D9-871D-318B-309A-98AC2AC2CB81}"/>
              </a:ext>
            </a:extLst>
          </p:cNvPr>
          <p:cNvSpPr>
            <a:spLocks noGrp="1"/>
          </p:cNvSpPr>
          <p:nvPr>
            <p:ph idx="49"/>
          </p:nvPr>
        </p:nvSpPr>
        <p:spPr/>
        <p:txBody>
          <a:bodyPr/>
          <a:lstStyle/>
          <a:p>
            <a:r>
              <a:rPr lang="en-US" dirty="0"/>
              <a:t>Oral SERD monotherapy</a:t>
            </a:r>
          </a:p>
        </p:txBody>
      </p:sp>
      <p:sp>
        <p:nvSpPr>
          <p:cNvPr id="6" name="Content Placeholder 5">
            <a:extLst>
              <a:ext uri="{FF2B5EF4-FFF2-40B4-BE49-F238E27FC236}">
                <a16:creationId xmlns:a16="http://schemas.microsoft.com/office/drawing/2014/main" id="{C3E32031-B0A9-03FD-7CDF-02D38E9F7E75}"/>
              </a:ext>
            </a:extLst>
          </p:cNvPr>
          <p:cNvSpPr>
            <a:spLocks noGrp="1"/>
          </p:cNvSpPr>
          <p:nvPr>
            <p:ph idx="50"/>
          </p:nvPr>
        </p:nvSpPr>
        <p:spPr/>
        <p:txBody>
          <a:bodyPr/>
          <a:lstStyle/>
          <a:p>
            <a:r>
              <a:rPr lang="en-US" dirty="0"/>
              <a:t>Oral SERD monotherapy</a:t>
            </a:r>
          </a:p>
        </p:txBody>
      </p:sp>
      <p:sp>
        <p:nvSpPr>
          <p:cNvPr id="7" name="Content Placeholder 6">
            <a:extLst>
              <a:ext uri="{FF2B5EF4-FFF2-40B4-BE49-F238E27FC236}">
                <a16:creationId xmlns:a16="http://schemas.microsoft.com/office/drawing/2014/main" id="{D1C1F159-60EF-192E-3EFE-BDA014216A24}"/>
              </a:ext>
            </a:extLst>
          </p:cNvPr>
          <p:cNvSpPr>
            <a:spLocks noGrp="1"/>
          </p:cNvSpPr>
          <p:nvPr>
            <p:ph idx="51"/>
          </p:nvPr>
        </p:nvSpPr>
        <p:spPr/>
        <p:txBody>
          <a:bodyPr/>
          <a:lstStyle/>
          <a:p>
            <a:r>
              <a:rPr lang="en-US" dirty="0"/>
              <a:t>Oral SERD monotherapy</a:t>
            </a:r>
          </a:p>
        </p:txBody>
      </p:sp>
      <p:sp>
        <p:nvSpPr>
          <p:cNvPr id="8" name="Title 7">
            <a:extLst>
              <a:ext uri="{FF2B5EF4-FFF2-40B4-BE49-F238E27FC236}">
                <a16:creationId xmlns:a16="http://schemas.microsoft.com/office/drawing/2014/main" id="{A840F4D6-F3CA-22EA-EA52-1F2C3EAA359F}"/>
              </a:ext>
            </a:extLst>
          </p:cNvPr>
          <p:cNvSpPr>
            <a:spLocks noGrp="1"/>
          </p:cNvSpPr>
          <p:nvPr>
            <p:ph type="title"/>
          </p:nvPr>
        </p:nvSpPr>
        <p:spPr/>
        <p:txBody>
          <a:bodyPr/>
          <a:lstStyle/>
          <a:p>
            <a:r>
              <a:rPr lang="en-US" dirty="0"/>
              <a:t>If </a:t>
            </a:r>
            <a:r>
              <a:rPr lang="en-US" dirty="0" err="1"/>
              <a:t>vepdegestrant</a:t>
            </a:r>
            <a:r>
              <a:rPr lang="en-US" dirty="0"/>
              <a:t> becomes available for patients with HR-positive, HER2-negative </a:t>
            </a:r>
            <a:r>
              <a:rPr lang="en-US" dirty="0" err="1"/>
              <a:t>mBC</a:t>
            </a:r>
            <a:r>
              <a:rPr lang="en-US" dirty="0"/>
              <a:t> and an ESR1 mutation, will you use it or oral SERD monotherapy first?</a:t>
            </a:r>
          </a:p>
        </p:txBody>
      </p:sp>
    </p:spTree>
    <p:extLst>
      <p:ext uri="{BB962C8B-B14F-4D97-AF65-F5344CB8AC3E}">
        <p14:creationId xmlns:p14="http://schemas.microsoft.com/office/powerpoint/2010/main" val="3916795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D5E243E-88E2-5254-3507-8521224DEE09}"/>
              </a:ext>
            </a:extLst>
          </p:cNvPr>
          <p:cNvSpPr>
            <a:spLocks noGrp="1"/>
          </p:cNvSpPr>
          <p:nvPr>
            <p:ph idx="46"/>
          </p:nvPr>
        </p:nvSpPr>
        <p:spPr/>
        <p:txBody>
          <a:bodyPr/>
          <a:lstStyle/>
          <a:p>
            <a:r>
              <a:rPr lang="en-US" dirty="0"/>
              <a:t>About the same</a:t>
            </a:r>
          </a:p>
        </p:txBody>
      </p:sp>
      <p:sp>
        <p:nvSpPr>
          <p:cNvPr id="11" name="Content Placeholder 10">
            <a:extLst>
              <a:ext uri="{FF2B5EF4-FFF2-40B4-BE49-F238E27FC236}">
                <a16:creationId xmlns:a16="http://schemas.microsoft.com/office/drawing/2014/main" id="{FF5EC7C7-D7A7-5E3A-E512-9B3553868583}"/>
              </a:ext>
            </a:extLst>
          </p:cNvPr>
          <p:cNvSpPr>
            <a:spLocks noGrp="1"/>
          </p:cNvSpPr>
          <p:nvPr>
            <p:ph idx="47"/>
          </p:nvPr>
        </p:nvSpPr>
        <p:spPr/>
        <p:txBody>
          <a:bodyPr/>
          <a:lstStyle/>
          <a:p>
            <a:r>
              <a:rPr lang="en-US" dirty="0"/>
              <a:t>About the same</a:t>
            </a:r>
          </a:p>
        </p:txBody>
      </p:sp>
      <p:sp>
        <p:nvSpPr>
          <p:cNvPr id="12" name="Content Placeholder 11">
            <a:extLst>
              <a:ext uri="{FF2B5EF4-FFF2-40B4-BE49-F238E27FC236}">
                <a16:creationId xmlns:a16="http://schemas.microsoft.com/office/drawing/2014/main" id="{ED4221F6-C28E-88A6-090C-7BC898C1794A}"/>
              </a:ext>
            </a:extLst>
          </p:cNvPr>
          <p:cNvSpPr>
            <a:spLocks noGrp="1"/>
          </p:cNvSpPr>
          <p:nvPr>
            <p:ph idx="48"/>
          </p:nvPr>
        </p:nvSpPr>
        <p:spPr/>
        <p:txBody>
          <a:bodyPr/>
          <a:lstStyle/>
          <a:p>
            <a:r>
              <a:rPr lang="en-US" dirty="0"/>
              <a:t>About the same</a:t>
            </a:r>
          </a:p>
        </p:txBody>
      </p:sp>
      <p:sp>
        <p:nvSpPr>
          <p:cNvPr id="13" name="Content Placeholder 12">
            <a:extLst>
              <a:ext uri="{FF2B5EF4-FFF2-40B4-BE49-F238E27FC236}">
                <a16:creationId xmlns:a16="http://schemas.microsoft.com/office/drawing/2014/main" id="{17EF7636-E688-68B3-9B66-C38D5CE6271D}"/>
              </a:ext>
            </a:extLst>
          </p:cNvPr>
          <p:cNvSpPr>
            <a:spLocks noGrp="1"/>
          </p:cNvSpPr>
          <p:nvPr>
            <p:ph idx="49"/>
          </p:nvPr>
        </p:nvSpPr>
        <p:spPr/>
        <p:txBody>
          <a:bodyPr/>
          <a:lstStyle/>
          <a:p>
            <a:r>
              <a:rPr lang="en-US" dirty="0"/>
              <a:t>About the same</a:t>
            </a:r>
          </a:p>
        </p:txBody>
      </p:sp>
      <p:sp>
        <p:nvSpPr>
          <p:cNvPr id="14" name="Content Placeholder 13">
            <a:extLst>
              <a:ext uri="{FF2B5EF4-FFF2-40B4-BE49-F238E27FC236}">
                <a16:creationId xmlns:a16="http://schemas.microsoft.com/office/drawing/2014/main" id="{87389DBC-FB8E-8E4B-C09E-05E925883301}"/>
              </a:ext>
            </a:extLst>
          </p:cNvPr>
          <p:cNvSpPr>
            <a:spLocks noGrp="1"/>
          </p:cNvSpPr>
          <p:nvPr>
            <p:ph idx="50"/>
          </p:nvPr>
        </p:nvSpPr>
        <p:spPr/>
        <p:txBody>
          <a:bodyPr/>
          <a:lstStyle/>
          <a:p>
            <a:r>
              <a:rPr lang="en-US" dirty="0"/>
              <a:t>About the same</a:t>
            </a:r>
          </a:p>
        </p:txBody>
      </p:sp>
      <p:sp>
        <p:nvSpPr>
          <p:cNvPr id="15" name="Content Placeholder 14">
            <a:extLst>
              <a:ext uri="{FF2B5EF4-FFF2-40B4-BE49-F238E27FC236}">
                <a16:creationId xmlns:a16="http://schemas.microsoft.com/office/drawing/2014/main" id="{C8B2E643-918D-A888-48C8-51BBABFC8419}"/>
              </a:ext>
            </a:extLst>
          </p:cNvPr>
          <p:cNvSpPr>
            <a:spLocks noGrp="1"/>
          </p:cNvSpPr>
          <p:nvPr>
            <p:ph idx="58"/>
          </p:nvPr>
        </p:nvSpPr>
        <p:spPr/>
        <p:txBody>
          <a:bodyPr/>
          <a:lstStyle/>
          <a:p>
            <a:r>
              <a:rPr lang="en-US" dirty="0"/>
              <a:t>Efficacy</a:t>
            </a:r>
          </a:p>
        </p:txBody>
      </p:sp>
      <p:sp>
        <p:nvSpPr>
          <p:cNvPr id="16" name="Content Placeholder 15">
            <a:extLst>
              <a:ext uri="{FF2B5EF4-FFF2-40B4-BE49-F238E27FC236}">
                <a16:creationId xmlns:a16="http://schemas.microsoft.com/office/drawing/2014/main" id="{D03408AE-D854-7F9B-F9F0-2D0BB5DD9F2D}"/>
              </a:ext>
            </a:extLst>
          </p:cNvPr>
          <p:cNvSpPr>
            <a:spLocks noGrp="1"/>
          </p:cNvSpPr>
          <p:nvPr>
            <p:ph idx="59"/>
          </p:nvPr>
        </p:nvSpPr>
        <p:spPr/>
        <p:txBody>
          <a:bodyPr/>
          <a:lstStyle/>
          <a:p>
            <a:r>
              <a:rPr lang="en-US" dirty="0"/>
              <a:t>About the same</a:t>
            </a:r>
          </a:p>
        </p:txBody>
      </p:sp>
      <p:sp>
        <p:nvSpPr>
          <p:cNvPr id="17" name="Content Placeholder 16">
            <a:extLst>
              <a:ext uri="{FF2B5EF4-FFF2-40B4-BE49-F238E27FC236}">
                <a16:creationId xmlns:a16="http://schemas.microsoft.com/office/drawing/2014/main" id="{88F7A60F-D399-C3C1-3A00-F1D67A9F385D}"/>
              </a:ext>
            </a:extLst>
          </p:cNvPr>
          <p:cNvSpPr>
            <a:spLocks noGrp="1"/>
          </p:cNvSpPr>
          <p:nvPr>
            <p:ph idx="60"/>
          </p:nvPr>
        </p:nvSpPr>
        <p:spPr/>
        <p:txBody>
          <a:bodyPr/>
          <a:lstStyle/>
          <a:p>
            <a:r>
              <a:rPr lang="en-US" dirty="0"/>
              <a:t>About the same</a:t>
            </a:r>
          </a:p>
        </p:txBody>
      </p:sp>
      <p:sp>
        <p:nvSpPr>
          <p:cNvPr id="18" name="Content Placeholder 17">
            <a:extLst>
              <a:ext uri="{FF2B5EF4-FFF2-40B4-BE49-F238E27FC236}">
                <a16:creationId xmlns:a16="http://schemas.microsoft.com/office/drawing/2014/main" id="{BA5FCD58-6FFC-99F7-ACBC-C812B989F080}"/>
              </a:ext>
            </a:extLst>
          </p:cNvPr>
          <p:cNvSpPr>
            <a:spLocks noGrp="1"/>
          </p:cNvSpPr>
          <p:nvPr>
            <p:ph idx="61"/>
          </p:nvPr>
        </p:nvSpPr>
        <p:spPr/>
        <p:txBody>
          <a:bodyPr/>
          <a:lstStyle/>
          <a:p>
            <a:r>
              <a:rPr lang="en-US" dirty="0" err="1"/>
              <a:t>Elacestrant</a:t>
            </a:r>
            <a:r>
              <a:rPr lang="en-US" dirty="0"/>
              <a:t> is most tolerable</a:t>
            </a:r>
          </a:p>
        </p:txBody>
      </p:sp>
      <p:sp>
        <p:nvSpPr>
          <p:cNvPr id="19" name="Content Placeholder 18">
            <a:extLst>
              <a:ext uri="{FF2B5EF4-FFF2-40B4-BE49-F238E27FC236}">
                <a16:creationId xmlns:a16="http://schemas.microsoft.com/office/drawing/2014/main" id="{FBBAEA3A-0605-6060-0021-A9F4B8217A3D}"/>
              </a:ext>
            </a:extLst>
          </p:cNvPr>
          <p:cNvSpPr>
            <a:spLocks noGrp="1"/>
          </p:cNvSpPr>
          <p:nvPr>
            <p:ph idx="62"/>
          </p:nvPr>
        </p:nvSpPr>
        <p:spPr/>
        <p:txBody>
          <a:bodyPr/>
          <a:lstStyle/>
          <a:p>
            <a:pPr>
              <a:lnSpc>
                <a:spcPts val="2180"/>
              </a:lnSpc>
            </a:pPr>
            <a:r>
              <a:rPr lang="en-US" sz="2200" dirty="0"/>
              <a:t>Slightly distinct, but all have </a:t>
            </a:r>
            <a:br>
              <a:rPr lang="en-US" sz="2200" dirty="0"/>
            </a:br>
            <a:r>
              <a:rPr lang="en-US" sz="2200" dirty="0"/>
              <a:t>only low-grade toxicities</a:t>
            </a:r>
          </a:p>
        </p:txBody>
      </p:sp>
      <p:sp>
        <p:nvSpPr>
          <p:cNvPr id="20" name="Content Placeholder 19">
            <a:extLst>
              <a:ext uri="{FF2B5EF4-FFF2-40B4-BE49-F238E27FC236}">
                <a16:creationId xmlns:a16="http://schemas.microsoft.com/office/drawing/2014/main" id="{C97FAC86-E601-35B3-C29F-8B153FFF14D0}"/>
              </a:ext>
            </a:extLst>
          </p:cNvPr>
          <p:cNvSpPr>
            <a:spLocks noGrp="1"/>
          </p:cNvSpPr>
          <p:nvPr>
            <p:ph idx="63"/>
          </p:nvPr>
        </p:nvSpPr>
        <p:spPr/>
        <p:txBody>
          <a:bodyPr/>
          <a:lstStyle/>
          <a:p>
            <a:pPr>
              <a:lnSpc>
                <a:spcPts val="2180"/>
              </a:lnSpc>
            </a:pPr>
            <a:r>
              <a:rPr lang="en-US" sz="2200" dirty="0" err="1"/>
              <a:t>Imlunestrant</a:t>
            </a:r>
            <a:r>
              <a:rPr lang="en-US" sz="2200" dirty="0"/>
              <a:t> is most tolerable; </a:t>
            </a:r>
            <a:r>
              <a:rPr lang="en-US" sz="2200" dirty="0" err="1"/>
              <a:t>Elacestrant</a:t>
            </a:r>
            <a:r>
              <a:rPr lang="en-US" sz="2200" dirty="0"/>
              <a:t> is least tolerable</a:t>
            </a:r>
          </a:p>
        </p:txBody>
      </p:sp>
      <p:sp>
        <p:nvSpPr>
          <p:cNvPr id="21" name="Content Placeholder 20">
            <a:extLst>
              <a:ext uri="{FF2B5EF4-FFF2-40B4-BE49-F238E27FC236}">
                <a16:creationId xmlns:a16="http://schemas.microsoft.com/office/drawing/2014/main" id="{1BCCD70F-0B4E-AF3D-5A49-061259477CFD}"/>
              </a:ext>
            </a:extLst>
          </p:cNvPr>
          <p:cNvSpPr>
            <a:spLocks noGrp="1"/>
          </p:cNvSpPr>
          <p:nvPr>
            <p:ph idx="64"/>
          </p:nvPr>
        </p:nvSpPr>
        <p:spPr/>
        <p:txBody>
          <a:bodyPr/>
          <a:lstStyle/>
          <a:p>
            <a:r>
              <a:rPr lang="en-US" dirty="0"/>
              <a:t>Tolerability</a:t>
            </a:r>
          </a:p>
        </p:txBody>
      </p:sp>
      <p:sp>
        <p:nvSpPr>
          <p:cNvPr id="22" name="Content Placeholder 21">
            <a:extLst>
              <a:ext uri="{FF2B5EF4-FFF2-40B4-BE49-F238E27FC236}">
                <a16:creationId xmlns:a16="http://schemas.microsoft.com/office/drawing/2014/main" id="{B84D6834-2AF4-EAEC-B897-D2EF0655C67E}"/>
              </a:ext>
            </a:extLst>
          </p:cNvPr>
          <p:cNvSpPr>
            <a:spLocks noGrp="1"/>
          </p:cNvSpPr>
          <p:nvPr>
            <p:ph idx="71"/>
          </p:nvPr>
        </p:nvSpPr>
        <p:spPr/>
        <p:txBody>
          <a:bodyPr/>
          <a:lstStyle/>
          <a:p>
            <a:r>
              <a:rPr lang="en-US" dirty="0"/>
              <a:t>Not enough data to tell</a:t>
            </a:r>
          </a:p>
        </p:txBody>
      </p:sp>
      <p:sp>
        <p:nvSpPr>
          <p:cNvPr id="23" name="Content Placeholder 22">
            <a:extLst>
              <a:ext uri="{FF2B5EF4-FFF2-40B4-BE49-F238E27FC236}">
                <a16:creationId xmlns:a16="http://schemas.microsoft.com/office/drawing/2014/main" id="{90772DE1-783C-8904-8A2A-590F34D21370}"/>
              </a:ext>
            </a:extLst>
          </p:cNvPr>
          <p:cNvSpPr>
            <a:spLocks noGrp="1"/>
          </p:cNvSpPr>
          <p:nvPr>
            <p:ph idx="72"/>
          </p:nvPr>
        </p:nvSpPr>
        <p:spPr/>
        <p:txBody>
          <a:bodyPr/>
          <a:lstStyle/>
          <a:p>
            <a:r>
              <a:rPr lang="en-US" dirty="0"/>
              <a:t>About the same</a:t>
            </a:r>
          </a:p>
        </p:txBody>
      </p:sp>
      <p:sp>
        <p:nvSpPr>
          <p:cNvPr id="9" name="Title 8">
            <a:extLst>
              <a:ext uri="{FF2B5EF4-FFF2-40B4-BE49-F238E27FC236}">
                <a16:creationId xmlns:a16="http://schemas.microsoft.com/office/drawing/2014/main" id="{075B125B-82AA-3E5B-232E-7B4DAD426025}"/>
              </a:ext>
            </a:extLst>
          </p:cNvPr>
          <p:cNvSpPr>
            <a:spLocks noGrp="1"/>
          </p:cNvSpPr>
          <p:nvPr>
            <p:ph type="title"/>
          </p:nvPr>
        </p:nvSpPr>
        <p:spPr>
          <a:xfrm>
            <a:off x="912285" y="72008"/>
            <a:ext cx="10358967" cy="1196752"/>
          </a:xfrm>
        </p:spPr>
        <p:txBody>
          <a:bodyPr/>
          <a:lstStyle/>
          <a:p>
            <a:r>
              <a:rPr lang="en-US" sz="1900" dirty="0"/>
              <a:t>Based on published research data and your own clinical experience, how would you indirectly compare the </a:t>
            </a:r>
            <a:r>
              <a:rPr lang="en-US" sz="1900" u="sng" dirty="0"/>
              <a:t>global efficacy and tolerability/toxicity</a:t>
            </a:r>
            <a:r>
              <a:rPr lang="en-US" sz="1900" dirty="0"/>
              <a:t> of </a:t>
            </a:r>
            <a:r>
              <a:rPr lang="en-US" sz="1900" dirty="0" err="1"/>
              <a:t>elacestrant</a:t>
            </a:r>
            <a:r>
              <a:rPr lang="en-US" sz="1900" dirty="0"/>
              <a:t>, </a:t>
            </a:r>
            <a:r>
              <a:rPr lang="en-US" sz="1900" dirty="0" err="1"/>
              <a:t>imlunestrant</a:t>
            </a:r>
            <a:r>
              <a:rPr lang="en-US" sz="1900" dirty="0"/>
              <a:t>, </a:t>
            </a:r>
            <a:r>
              <a:rPr lang="en-US" sz="1900" dirty="0" err="1"/>
              <a:t>camizestrant</a:t>
            </a:r>
            <a:r>
              <a:rPr lang="en-US" sz="1900" dirty="0"/>
              <a:t> and </a:t>
            </a:r>
            <a:r>
              <a:rPr lang="en-US" sz="1900" dirty="0" err="1"/>
              <a:t>giredestrant</a:t>
            </a:r>
            <a:r>
              <a:rPr lang="en-US" sz="1900" dirty="0"/>
              <a:t> when administered as monotherapy for endocrine therapy-pretreated ER-positive, HER2-negative </a:t>
            </a:r>
            <a:r>
              <a:rPr lang="en-US" sz="1900" dirty="0" err="1"/>
              <a:t>mBC</a:t>
            </a:r>
            <a:r>
              <a:rPr lang="en-US" sz="1900" dirty="0"/>
              <a:t> with an ESR1 mutation?</a:t>
            </a:r>
          </a:p>
        </p:txBody>
      </p:sp>
    </p:spTree>
    <p:extLst>
      <p:ext uri="{BB962C8B-B14F-4D97-AF65-F5344CB8AC3E}">
        <p14:creationId xmlns:p14="http://schemas.microsoft.com/office/powerpoint/2010/main" val="174075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C1D04-2B8C-E39B-0796-1823587E344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27A8A9-BDD0-36F0-5690-A6A86FF98617}"/>
              </a:ext>
            </a:extLst>
          </p:cNvPr>
          <p:cNvSpPr/>
          <p:nvPr/>
        </p:nvSpPr>
        <p:spPr bwMode="auto">
          <a:xfrm>
            <a:off x="1091444" y="4581128"/>
            <a:ext cx="10441160" cy="28803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0743558-2253-CC09-BF7E-68A891740FD5}"/>
              </a:ext>
            </a:extLst>
          </p:cNvPr>
          <p:cNvSpPr>
            <a:spLocks noGrp="1"/>
          </p:cNvSpPr>
          <p:nvPr>
            <p:ph type="title"/>
          </p:nvPr>
        </p:nvSpPr>
        <p:spPr>
          <a:xfrm>
            <a:off x="1919536" y="0"/>
            <a:ext cx="8424936" cy="90872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67EF30DB-75D8-472C-3368-1B8832F0792D}"/>
              </a:ext>
            </a:extLst>
          </p:cNvPr>
          <p:cNvSpPr>
            <a:spLocks noGrp="1"/>
          </p:cNvSpPr>
          <p:nvPr>
            <p:ph idx="1"/>
          </p:nvPr>
        </p:nvSpPr>
        <p:spPr>
          <a:xfrm>
            <a:off x="1091444" y="908720"/>
            <a:ext cx="9829092" cy="4727456"/>
          </a:xfrm>
        </p:spPr>
        <p:txBody>
          <a:bodyPr/>
          <a:lstStyle/>
          <a:p>
            <a:pPr marL="98425" indent="0">
              <a:lnSpc>
                <a:spcPct val="100000"/>
              </a:lnSpc>
              <a:spcBef>
                <a:spcPts val="0"/>
              </a:spcBef>
              <a:spcAft>
                <a:spcPts val="0"/>
              </a:spcAft>
              <a:buNone/>
            </a:pPr>
            <a:r>
              <a:rPr lang="en-US" sz="2000" dirty="0">
                <a:solidFill>
                  <a:schemeClr val="tx1"/>
                </a:solidFill>
              </a:rPr>
              <a:t>Introduction: Which Biomarkers and When</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1: </a:t>
            </a:r>
            <a:r>
              <a:rPr lang="en-US" sz="2000" dirty="0"/>
              <a:t>Optimizing First-Line Therapy for Patients with Hormone Receptor (HR)-Positive Metastatic Breast Cancer (</a:t>
            </a:r>
            <a:r>
              <a:rPr lang="en-US" sz="2000" dirty="0" err="1"/>
              <a:t>mBC</a:t>
            </a:r>
            <a:r>
              <a:rPr lang="en-US" sz="2000" dirty="0"/>
              <a:t>)</a:t>
            </a:r>
          </a:p>
          <a:p>
            <a:pPr>
              <a:lnSpc>
                <a:spcPct val="100000"/>
              </a:lnSpc>
              <a:spcBef>
                <a:spcPts val="600"/>
              </a:spcBef>
              <a:spcAft>
                <a:spcPts val="0"/>
              </a:spcAft>
            </a:pPr>
            <a:r>
              <a:rPr lang="en-US" sz="1800" b="0" dirty="0"/>
              <a:t>Biomarker-based selection of first-line treatment </a:t>
            </a:r>
          </a:p>
          <a:p>
            <a:pPr>
              <a:lnSpc>
                <a:spcPct val="100000"/>
              </a:lnSpc>
              <a:spcBef>
                <a:spcPts val="0"/>
              </a:spcBef>
              <a:spcAft>
                <a:spcPts val="0"/>
              </a:spcAft>
            </a:pPr>
            <a:r>
              <a:rPr lang="en-US" sz="1800" b="0" dirty="0"/>
              <a:t>Use of SERENA-6 strategy</a:t>
            </a:r>
          </a:p>
          <a:p>
            <a:pPr>
              <a:lnSpc>
                <a:spcPct val="100000"/>
              </a:lnSpc>
              <a:spcBef>
                <a:spcPts val="0"/>
              </a:spcBef>
              <a:spcAft>
                <a:spcPts val="0"/>
              </a:spcAft>
            </a:pPr>
            <a:r>
              <a:rPr lang="en-US" sz="1800" b="0" dirty="0"/>
              <a:t>Use of </a:t>
            </a:r>
            <a:r>
              <a:rPr lang="en-US" sz="1800" b="0" dirty="0" err="1"/>
              <a:t>inavolisib</a:t>
            </a:r>
            <a:r>
              <a:rPr lang="en-US" sz="1800" b="0" dirty="0"/>
              <a:t> triplet</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2: </a:t>
            </a:r>
            <a:r>
              <a:rPr lang="en-US" sz="2000" dirty="0">
                <a:solidFill>
                  <a:schemeClr val="tx1"/>
                </a:solidFill>
              </a:rPr>
              <a:t>Management of HR-Positive </a:t>
            </a:r>
            <a:r>
              <a:rPr lang="en-US" sz="2000" dirty="0" err="1">
                <a:solidFill>
                  <a:schemeClr val="tx1"/>
                </a:solidFill>
              </a:rPr>
              <a:t>mBC</a:t>
            </a:r>
            <a:r>
              <a:rPr lang="en-US" sz="2000" dirty="0">
                <a:solidFill>
                  <a:schemeClr val="tx1"/>
                </a:solidFill>
              </a:rPr>
              <a:t> Progressing on a CDK4/6 Inhibitor and Endocrine Therapy</a:t>
            </a:r>
          </a:p>
          <a:p>
            <a:pPr>
              <a:lnSpc>
                <a:spcPct val="100000"/>
              </a:lnSpc>
              <a:spcBef>
                <a:spcPts val="600"/>
              </a:spcBef>
              <a:spcAft>
                <a:spcPts val="0"/>
              </a:spcAft>
            </a:pPr>
            <a:r>
              <a:rPr lang="en-US" sz="1800" b="0" dirty="0"/>
              <a:t>Biomarker-based selection of second-line treatment </a:t>
            </a:r>
          </a:p>
          <a:p>
            <a:pPr>
              <a:lnSpc>
                <a:spcPct val="100000"/>
              </a:lnSpc>
              <a:spcBef>
                <a:spcPts val="0"/>
              </a:spcBef>
              <a:spcAft>
                <a:spcPts val="0"/>
              </a:spcAft>
            </a:pPr>
            <a:r>
              <a:rPr lang="en-US" sz="1800" b="0" dirty="0"/>
              <a:t>Use of selective estrogen receptor degrader (SERD) monotherapy</a:t>
            </a:r>
          </a:p>
          <a:p>
            <a:pPr>
              <a:lnSpc>
                <a:spcPct val="100000"/>
              </a:lnSpc>
              <a:spcBef>
                <a:spcPts val="0"/>
              </a:spcBef>
              <a:spcAft>
                <a:spcPts val="0"/>
              </a:spcAft>
            </a:pPr>
            <a:r>
              <a:rPr lang="en-US" sz="1800" b="0" dirty="0">
                <a:solidFill>
                  <a:schemeClr val="bg1"/>
                </a:solidFill>
              </a:rPr>
              <a:t>Use of AKT inhibitors</a:t>
            </a:r>
          </a:p>
        </p:txBody>
      </p:sp>
    </p:spTree>
    <p:custDataLst>
      <p:tags r:id="rId1"/>
    </p:custDataLst>
    <p:extLst>
      <p:ext uri="{BB962C8B-B14F-4D97-AF65-F5344CB8AC3E}">
        <p14:creationId xmlns:p14="http://schemas.microsoft.com/office/powerpoint/2010/main" val="3765041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1DF49-8A71-FC04-E1E1-CE1712D923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B84E4-AC20-F22C-00B0-BB571E0A2571}"/>
              </a:ext>
            </a:extLst>
          </p:cNvPr>
          <p:cNvSpPr>
            <a:spLocks noGrp="1"/>
          </p:cNvSpPr>
          <p:nvPr>
            <p:ph type="title"/>
          </p:nvPr>
        </p:nvSpPr>
        <p:spPr>
          <a:xfrm>
            <a:off x="838200" y="196749"/>
            <a:ext cx="10515600" cy="1045229"/>
          </a:xfrm>
        </p:spPr>
        <p:txBody>
          <a:bodyPr/>
          <a:lstStyle/>
          <a:p>
            <a:r>
              <a:rPr lang="en-US" b="1" dirty="0"/>
              <a:t>Dr </a:t>
            </a:r>
            <a:r>
              <a:rPr lang="en-US" b="1" dirty="0" err="1"/>
              <a:t>Kaklamani</a:t>
            </a:r>
            <a:r>
              <a:rPr lang="en-US" b="1" dirty="0"/>
              <a:t>: Case Presentation 3</a:t>
            </a:r>
          </a:p>
        </p:txBody>
      </p:sp>
      <p:sp>
        <p:nvSpPr>
          <p:cNvPr id="3" name="Content Placeholder 2">
            <a:extLst>
              <a:ext uri="{FF2B5EF4-FFF2-40B4-BE49-F238E27FC236}">
                <a16:creationId xmlns:a16="http://schemas.microsoft.com/office/drawing/2014/main" id="{84A95639-DFFD-7C1D-0939-8D4DB2C007A8}"/>
              </a:ext>
            </a:extLst>
          </p:cNvPr>
          <p:cNvSpPr>
            <a:spLocks noGrp="1"/>
          </p:cNvSpPr>
          <p:nvPr>
            <p:ph idx="1"/>
          </p:nvPr>
        </p:nvSpPr>
        <p:spPr>
          <a:xfrm>
            <a:off x="960211" y="1391192"/>
            <a:ext cx="9658068" cy="4660460"/>
          </a:xfrm>
        </p:spPr>
        <p:txBody>
          <a:bodyPr>
            <a:normAutofit/>
          </a:bodyPr>
          <a:lstStyle/>
          <a:p>
            <a:pPr marL="285750" indent="-285750">
              <a:buFont typeface="Arial" panose="020B0604020202020204" pitchFamily="34" charset="0"/>
              <a:buChar char="•"/>
            </a:pPr>
            <a:r>
              <a:rPr lang="en-US" sz="2400" dirty="0"/>
              <a:t>65 </a:t>
            </a:r>
            <a:r>
              <a:rPr lang="en-US" sz="2400" dirty="0" err="1"/>
              <a:t>yo</a:t>
            </a:r>
            <a:r>
              <a:rPr lang="en-US" sz="2400" dirty="0"/>
              <a:t> postmenopausal found to have 2.4 cm R IDC, LN- ER 60% PR 50% HER2 0.  Her 21 gene Recurrence Score was 21 and she was given adjuvant endocrine therapy with anastrozole. </a:t>
            </a:r>
          </a:p>
          <a:p>
            <a:pPr marL="285750" indent="-285750">
              <a:buFont typeface="Arial" panose="020B0604020202020204" pitchFamily="34" charset="0"/>
              <a:buChar char="•"/>
            </a:pPr>
            <a:r>
              <a:rPr lang="en-US" sz="2400" dirty="0"/>
              <a:t>She discontinued anastrozole due to MS complaints after 1 y and presented 3 y later with back pain. </a:t>
            </a:r>
          </a:p>
          <a:p>
            <a:pPr marL="285750" indent="-285750">
              <a:buFont typeface="Arial" panose="020B0604020202020204" pitchFamily="34" charset="0"/>
              <a:buChar char="•"/>
            </a:pPr>
            <a:r>
              <a:rPr lang="en-US" sz="2400" dirty="0"/>
              <a:t>Imaging showed spinal </a:t>
            </a:r>
            <a:r>
              <a:rPr lang="en-US" sz="2400" dirty="0" err="1"/>
              <a:t>mets</a:t>
            </a:r>
            <a:r>
              <a:rPr lang="en-US" sz="2400" dirty="0"/>
              <a:t> and NGS testing showed a PIK3CA mutation. </a:t>
            </a:r>
          </a:p>
          <a:p>
            <a:pPr marL="285750" indent="-285750">
              <a:buFont typeface="Arial" panose="020B0604020202020204" pitchFamily="34" charset="0"/>
              <a:buChar char="•"/>
            </a:pPr>
            <a:r>
              <a:rPr lang="en-US" sz="2400" dirty="0"/>
              <a:t>She was started on </a:t>
            </a:r>
            <a:r>
              <a:rPr lang="en-US" sz="2400" dirty="0" err="1"/>
              <a:t>denozumab</a:t>
            </a:r>
            <a:r>
              <a:rPr lang="en-US" sz="2400" dirty="0"/>
              <a:t>, palbociclib and exemestane and remained on therapy for 18 </a:t>
            </a:r>
            <a:r>
              <a:rPr lang="en-US" sz="2400" dirty="0" err="1"/>
              <a:t>mo</a:t>
            </a:r>
            <a:r>
              <a:rPr lang="en-US" sz="2400" dirty="0"/>
              <a:t> with stable disease but then was found to have a new liver metastasis. </a:t>
            </a:r>
          </a:p>
          <a:p>
            <a:pPr marL="285750" indent="-285750">
              <a:buFont typeface="Arial" panose="020B0604020202020204" pitchFamily="34" charset="0"/>
              <a:buChar char="•"/>
            </a:pPr>
            <a:r>
              <a:rPr lang="en-US" sz="2400" dirty="0"/>
              <a:t>ctDNA showed the PIK3CA mutation but no other actionable alteration. </a:t>
            </a:r>
          </a:p>
          <a:p>
            <a:pPr marL="285750" indent="-285750">
              <a:buFont typeface="Arial" panose="020B0604020202020204" pitchFamily="34" charset="0"/>
              <a:buChar char="•"/>
            </a:pPr>
            <a:r>
              <a:rPr lang="en-US" sz="2400" dirty="0"/>
              <a:t>She was started on </a:t>
            </a:r>
            <a:r>
              <a:rPr lang="en-US" sz="2400" dirty="0" err="1"/>
              <a:t>capivasertib</a:t>
            </a:r>
            <a:r>
              <a:rPr lang="en-US" sz="2400" dirty="0"/>
              <a:t> and fulvestrant and has been on this treatment for the past 14 </a:t>
            </a:r>
            <a:r>
              <a:rPr lang="en-US" sz="2400" dirty="0" err="1"/>
              <a:t>mo</a:t>
            </a:r>
            <a:r>
              <a:rPr lang="en-US" sz="2400" dirty="0"/>
              <a:t> with partial response to the bones.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4059526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Lustberg — Disclosures</a:t>
            </a:r>
            <a:br>
              <a:rPr lang="en-US" sz="3200" dirty="0">
                <a:solidFill>
                  <a:srgbClr val="0432FF"/>
                </a:solidFill>
              </a:rPr>
            </a:br>
            <a:r>
              <a:rPr lang="en-US" sz="3200" dirty="0">
                <a:solidFill>
                  <a:srgbClr val="0432FF"/>
                </a:solidFill>
              </a:rPr>
              <a:t>Contributing </a:t>
            </a:r>
            <a:r>
              <a:rPr lang="en-US" sz="3200">
                <a:solidFill>
                  <a:srgbClr val="0432FF"/>
                </a:solidFill>
              </a:rPr>
              <a:t>Clinical Investigator</a:t>
            </a:r>
            <a:endParaRPr lang="en-US" sz="3200" dirty="0">
              <a:solidFill>
                <a:srgbClr val="0432FF"/>
              </a:solidFill>
            </a:endParaRPr>
          </a:p>
        </p:txBody>
      </p:sp>
      <p:graphicFrame>
        <p:nvGraphicFramePr>
          <p:cNvPr id="4" name="Content Placeholder 3">
            <a:extLst>
              <a:ext uri="{FF2B5EF4-FFF2-40B4-BE49-F238E27FC236}">
                <a16:creationId xmlns:a16="http://schemas.microsoft.com/office/drawing/2014/main" id="{B2728591-1D66-868B-96E4-7153236A86EF}"/>
              </a:ext>
            </a:extLst>
          </p:cNvPr>
          <p:cNvGraphicFramePr>
            <a:graphicFrameLocks/>
          </p:cNvGraphicFramePr>
          <p:nvPr/>
        </p:nvGraphicFramePr>
        <p:xfrm>
          <a:off x="1223292" y="1628253"/>
          <a:ext cx="9745414" cy="2376811"/>
        </p:xfrm>
        <a:graphic>
          <a:graphicData uri="http://schemas.openxmlformats.org/drawingml/2006/table">
            <a:tbl>
              <a:tblPr firstRow="1" bandRow="1">
                <a:tableStyleId>{F2DE63D5-997A-4646-A377-4702673A728D}</a:tableStyleId>
              </a:tblPr>
              <a:tblGrid>
                <a:gridCol w="3072508">
                  <a:extLst>
                    <a:ext uri="{9D8B030D-6E8A-4147-A177-3AD203B41FA5}">
                      <a16:colId xmlns:a16="http://schemas.microsoft.com/office/drawing/2014/main" val="20000"/>
                    </a:ext>
                  </a:extLst>
                </a:gridCol>
                <a:gridCol w="6672906">
                  <a:extLst>
                    <a:ext uri="{9D8B030D-6E8A-4147-A177-3AD203B41FA5}">
                      <a16:colId xmlns:a16="http://schemas.microsoft.com/office/drawing/2014/main" val="2117869244"/>
                    </a:ext>
                  </a:extLst>
                </a:gridCol>
              </a:tblGrid>
              <a:tr h="1339824">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Astellas, AstraZeneca Pharmaceuticals LP, Bayer HealthCare Pharmaceuticals, Daiichi Sankyo Inc, Gilead Sciences Inc, Lilly, Menarini Group, Novartis, Pfizer Inc, Sandoz Inc, a Novartis Division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3698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Astellas, 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626620"/>
                  </a:ext>
                </a:extLst>
              </a:tr>
            </a:tbl>
          </a:graphicData>
        </a:graphic>
      </p:graphicFrame>
    </p:spTree>
    <p:custDataLst>
      <p:tags r:id="rId1"/>
    </p:custDataLst>
    <p:extLst>
      <p:ext uri="{BB962C8B-B14F-4D97-AF65-F5344CB8AC3E}">
        <p14:creationId xmlns:p14="http://schemas.microsoft.com/office/powerpoint/2010/main" val="4034225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25C46-80AE-178C-961C-064ACB57FFF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DE8C597-AE16-3A09-D92E-F472565DB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98058"/>
            <a:ext cx="10058400" cy="5411262"/>
          </a:xfrm>
          <a:prstGeom prst="rect">
            <a:avLst/>
          </a:prstGeom>
          <a:noFill/>
        </p:spPr>
      </p:pic>
    </p:spTree>
    <p:extLst>
      <p:ext uri="{BB962C8B-B14F-4D97-AF65-F5344CB8AC3E}">
        <p14:creationId xmlns:p14="http://schemas.microsoft.com/office/powerpoint/2010/main" val="4290742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684E542-0F1D-5437-3F77-32E9E8C51C6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67408" y="404664"/>
            <a:ext cx="10487934" cy="5899463"/>
          </a:xfrm>
          <a:prstGeom prst="rect">
            <a:avLst/>
          </a:prstGeom>
        </p:spPr>
      </p:pic>
      <p:sp>
        <p:nvSpPr>
          <p:cNvPr id="16" name="TextBox 15">
            <a:extLst>
              <a:ext uri="{FF2B5EF4-FFF2-40B4-BE49-F238E27FC236}">
                <a16:creationId xmlns:a16="http://schemas.microsoft.com/office/drawing/2014/main" id="{FECBA1A6-27EA-4946-5D49-5C9254F315E6}"/>
              </a:ext>
            </a:extLst>
          </p:cNvPr>
          <p:cNvSpPr txBox="1"/>
          <p:nvPr/>
        </p:nvSpPr>
        <p:spPr>
          <a:xfrm>
            <a:off x="0" y="6488668"/>
            <a:ext cx="28717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Courtesy of Erica Mayer, MD, MPH</a:t>
            </a:r>
          </a:p>
        </p:txBody>
      </p:sp>
    </p:spTree>
    <p:extLst>
      <p:ext uri="{BB962C8B-B14F-4D97-AF65-F5344CB8AC3E}">
        <p14:creationId xmlns:p14="http://schemas.microsoft.com/office/powerpoint/2010/main" val="802644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3F3BD-722A-AE3D-90CF-133259344DE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76CED38-68E0-1DB9-E5CF-57157F026E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67408" y="473145"/>
            <a:ext cx="10509705" cy="5911709"/>
          </a:xfrm>
          <a:prstGeom prst="rect">
            <a:avLst/>
          </a:prstGeom>
        </p:spPr>
      </p:pic>
      <p:sp>
        <p:nvSpPr>
          <p:cNvPr id="2" name="TextBox 1">
            <a:extLst>
              <a:ext uri="{FF2B5EF4-FFF2-40B4-BE49-F238E27FC236}">
                <a16:creationId xmlns:a16="http://schemas.microsoft.com/office/drawing/2014/main" id="{30C3F936-2BCC-75DA-A625-764B3C9484D6}"/>
              </a:ext>
            </a:extLst>
          </p:cNvPr>
          <p:cNvSpPr txBox="1"/>
          <p:nvPr/>
        </p:nvSpPr>
        <p:spPr>
          <a:xfrm>
            <a:off x="0" y="6488668"/>
            <a:ext cx="28717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Courtesy of Erica Mayer, MD, MPH</a:t>
            </a:r>
          </a:p>
        </p:txBody>
      </p:sp>
    </p:spTree>
    <p:extLst>
      <p:ext uri="{BB962C8B-B14F-4D97-AF65-F5344CB8AC3E}">
        <p14:creationId xmlns:p14="http://schemas.microsoft.com/office/powerpoint/2010/main" val="882699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BAAF0-AD51-30DF-0388-CEA88451F65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E3E42D-BE37-B117-AEDD-130CCC654F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1384" y="416378"/>
            <a:ext cx="10711543" cy="6025243"/>
          </a:xfrm>
          <a:prstGeom prst="rect">
            <a:avLst/>
          </a:prstGeom>
        </p:spPr>
      </p:pic>
      <p:sp>
        <p:nvSpPr>
          <p:cNvPr id="2" name="TextBox 1">
            <a:extLst>
              <a:ext uri="{FF2B5EF4-FFF2-40B4-BE49-F238E27FC236}">
                <a16:creationId xmlns:a16="http://schemas.microsoft.com/office/drawing/2014/main" id="{861402E5-B2E9-3F3A-00BA-B446C1044A12}"/>
              </a:ext>
            </a:extLst>
          </p:cNvPr>
          <p:cNvSpPr txBox="1"/>
          <p:nvPr/>
        </p:nvSpPr>
        <p:spPr>
          <a:xfrm>
            <a:off x="0" y="6488668"/>
            <a:ext cx="28717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Courtesy of Erica Mayer, MD, MPH</a:t>
            </a:r>
          </a:p>
        </p:txBody>
      </p:sp>
    </p:spTree>
    <p:extLst>
      <p:ext uri="{BB962C8B-B14F-4D97-AF65-F5344CB8AC3E}">
        <p14:creationId xmlns:p14="http://schemas.microsoft.com/office/powerpoint/2010/main" val="2948433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C50A3DE-59FC-2754-B239-C6ED81ACD0A3}"/>
              </a:ext>
            </a:extLst>
          </p:cNvPr>
          <p:cNvSpPr>
            <a:spLocks noGrp="1"/>
          </p:cNvSpPr>
          <p:nvPr>
            <p:ph idx="46"/>
          </p:nvPr>
        </p:nvSpPr>
        <p:spPr/>
        <p:txBody>
          <a:bodyPr/>
          <a:lstStyle/>
          <a:p>
            <a:r>
              <a:rPr lang="en-US" dirty="0" err="1"/>
              <a:t>Elacestrant</a:t>
            </a:r>
            <a:endParaRPr lang="en-US" dirty="0"/>
          </a:p>
        </p:txBody>
      </p:sp>
      <p:sp>
        <p:nvSpPr>
          <p:cNvPr id="6" name="Content Placeholder 5">
            <a:extLst>
              <a:ext uri="{FF2B5EF4-FFF2-40B4-BE49-F238E27FC236}">
                <a16:creationId xmlns:a16="http://schemas.microsoft.com/office/drawing/2014/main" id="{7FBFF9FF-2C7A-BF39-D494-FFFADE8959EE}"/>
              </a:ext>
            </a:extLst>
          </p:cNvPr>
          <p:cNvSpPr>
            <a:spLocks noGrp="1"/>
          </p:cNvSpPr>
          <p:nvPr>
            <p:ph idx="47"/>
          </p:nvPr>
        </p:nvSpPr>
        <p:spPr/>
        <p:txBody>
          <a:bodyPr/>
          <a:lstStyle/>
          <a:p>
            <a:r>
              <a:rPr lang="en-US" dirty="0"/>
              <a:t>Capivasertib + fulvestrant </a:t>
            </a:r>
          </a:p>
        </p:txBody>
      </p:sp>
      <p:sp>
        <p:nvSpPr>
          <p:cNvPr id="7" name="Content Placeholder 6">
            <a:extLst>
              <a:ext uri="{FF2B5EF4-FFF2-40B4-BE49-F238E27FC236}">
                <a16:creationId xmlns:a16="http://schemas.microsoft.com/office/drawing/2014/main" id="{A18A3A88-46C5-2202-0F46-90260F58680C}"/>
              </a:ext>
            </a:extLst>
          </p:cNvPr>
          <p:cNvSpPr>
            <a:spLocks noGrp="1"/>
          </p:cNvSpPr>
          <p:nvPr>
            <p:ph idx="48"/>
          </p:nvPr>
        </p:nvSpPr>
        <p:spPr/>
        <p:txBody>
          <a:bodyPr/>
          <a:lstStyle/>
          <a:p>
            <a:r>
              <a:rPr lang="en-US" dirty="0" err="1"/>
              <a:t>Elacestrant</a:t>
            </a:r>
            <a:endParaRPr lang="en-US" dirty="0"/>
          </a:p>
        </p:txBody>
      </p:sp>
      <p:sp>
        <p:nvSpPr>
          <p:cNvPr id="8" name="Content Placeholder 7">
            <a:extLst>
              <a:ext uri="{FF2B5EF4-FFF2-40B4-BE49-F238E27FC236}">
                <a16:creationId xmlns:a16="http://schemas.microsoft.com/office/drawing/2014/main" id="{D6022862-BB00-3D9C-330C-0CD7242088DE}"/>
              </a:ext>
            </a:extLst>
          </p:cNvPr>
          <p:cNvSpPr>
            <a:spLocks noGrp="1"/>
          </p:cNvSpPr>
          <p:nvPr>
            <p:ph idx="49"/>
          </p:nvPr>
        </p:nvSpPr>
        <p:spPr/>
        <p:txBody>
          <a:bodyPr/>
          <a:lstStyle/>
          <a:p>
            <a:pPr>
              <a:lnSpc>
                <a:spcPts val="2180"/>
              </a:lnSpc>
            </a:pPr>
            <a:r>
              <a:rPr lang="en-US" sz="2200" dirty="0" err="1"/>
              <a:t>Imlunestrant</a:t>
            </a:r>
            <a:r>
              <a:rPr lang="en-US" sz="2200" dirty="0"/>
              <a:t> + </a:t>
            </a:r>
            <a:r>
              <a:rPr lang="en-US" sz="2200" dirty="0" err="1"/>
              <a:t>abemaciclib</a:t>
            </a:r>
            <a:r>
              <a:rPr lang="en-US" sz="2200" dirty="0"/>
              <a:t> </a:t>
            </a:r>
            <a:br>
              <a:rPr lang="en-US" sz="2200" dirty="0"/>
            </a:br>
            <a:r>
              <a:rPr lang="en-US" sz="2200" dirty="0"/>
              <a:t>or </a:t>
            </a:r>
            <a:r>
              <a:rPr lang="en-US" sz="2200" dirty="0" err="1"/>
              <a:t>capivasertib</a:t>
            </a:r>
            <a:r>
              <a:rPr lang="en-US" sz="2200" dirty="0"/>
              <a:t> + fulvestrant</a:t>
            </a:r>
          </a:p>
        </p:txBody>
      </p:sp>
      <p:sp>
        <p:nvSpPr>
          <p:cNvPr id="9" name="Content Placeholder 8">
            <a:extLst>
              <a:ext uri="{FF2B5EF4-FFF2-40B4-BE49-F238E27FC236}">
                <a16:creationId xmlns:a16="http://schemas.microsoft.com/office/drawing/2014/main" id="{46A12443-C0D5-38AA-76D1-4C25FB7394C4}"/>
              </a:ext>
            </a:extLst>
          </p:cNvPr>
          <p:cNvSpPr>
            <a:spLocks noGrp="1"/>
          </p:cNvSpPr>
          <p:nvPr>
            <p:ph idx="50"/>
          </p:nvPr>
        </p:nvSpPr>
        <p:spPr/>
        <p:txBody>
          <a:bodyPr/>
          <a:lstStyle/>
          <a:p>
            <a:pPr>
              <a:lnSpc>
                <a:spcPts val="2180"/>
              </a:lnSpc>
            </a:pPr>
            <a:r>
              <a:rPr lang="en-US" sz="2200" dirty="0" err="1"/>
              <a:t>Capivasertib</a:t>
            </a:r>
            <a:r>
              <a:rPr lang="en-US" sz="2200" dirty="0"/>
              <a:t> + </a:t>
            </a:r>
            <a:r>
              <a:rPr lang="en-US" sz="2200" dirty="0" err="1"/>
              <a:t>fulvestrant</a:t>
            </a:r>
            <a:r>
              <a:rPr lang="en-US" sz="2200" dirty="0"/>
              <a:t> </a:t>
            </a:r>
            <a:br>
              <a:rPr lang="en-US" sz="2200" dirty="0"/>
            </a:br>
            <a:r>
              <a:rPr lang="en-US" sz="2200" dirty="0"/>
              <a:t>or capecitabine</a:t>
            </a:r>
          </a:p>
        </p:txBody>
      </p:sp>
      <p:sp>
        <p:nvSpPr>
          <p:cNvPr id="10" name="Content Placeholder 9">
            <a:extLst>
              <a:ext uri="{FF2B5EF4-FFF2-40B4-BE49-F238E27FC236}">
                <a16:creationId xmlns:a16="http://schemas.microsoft.com/office/drawing/2014/main" id="{CC958960-AE75-AF59-F0C9-5FD36415A338}"/>
              </a:ext>
            </a:extLst>
          </p:cNvPr>
          <p:cNvSpPr>
            <a:spLocks noGrp="1"/>
          </p:cNvSpPr>
          <p:nvPr>
            <p:ph idx="58"/>
          </p:nvPr>
        </p:nvSpPr>
        <p:spPr/>
        <p:txBody>
          <a:bodyPr/>
          <a:lstStyle/>
          <a:p>
            <a:r>
              <a:rPr lang="en-US" dirty="0"/>
              <a:t>Symptomatic liver and </a:t>
            </a:r>
            <a:br>
              <a:rPr lang="en-US" dirty="0"/>
            </a:br>
            <a:r>
              <a:rPr lang="en-US" dirty="0"/>
              <a:t>bone metastases</a:t>
            </a:r>
          </a:p>
        </p:txBody>
      </p:sp>
      <p:sp>
        <p:nvSpPr>
          <p:cNvPr id="11" name="Content Placeholder 10">
            <a:extLst>
              <a:ext uri="{FF2B5EF4-FFF2-40B4-BE49-F238E27FC236}">
                <a16:creationId xmlns:a16="http://schemas.microsoft.com/office/drawing/2014/main" id="{DFD7B496-0252-D0AD-2E57-DE533F98AF55}"/>
              </a:ext>
            </a:extLst>
          </p:cNvPr>
          <p:cNvSpPr>
            <a:spLocks noGrp="1"/>
          </p:cNvSpPr>
          <p:nvPr>
            <p:ph idx="59"/>
          </p:nvPr>
        </p:nvSpPr>
        <p:spPr/>
        <p:txBody>
          <a:bodyPr/>
          <a:lstStyle/>
          <a:p>
            <a:r>
              <a:rPr lang="en-US" dirty="0" err="1"/>
              <a:t>Elacestrant</a:t>
            </a:r>
            <a:endParaRPr lang="en-US" dirty="0"/>
          </a:p>
        </p:txBody>
      </p:sp>
      <p:sp>
        <p:nvSpPr>
          <p:cNvPr id="12" name="Content Placeholder 11">
            <a:extLst>
              <a:ext uri="{FF2B5EF4-FFF2-40B4-BE49-F238E27FC236}">
                <a16:creationId xmlns:a16="http://schemas.microsoft.com/office/drawing/2014/main" id="{9F3FB946-E7B2-E3F0-AD52-73F5B45D05BD}"/>
              </a:ext>
            </a:extLst>
          </p:cNvPr>
          <p:cNvSpPr>
            <a:spLocks noGrp="1"/>
          </p:cNvSpPr>
          <p:nvPr>
            <p:ph idx="60"/>
          </p:nvPr>
        </p:nvSpPr>
        <p:spPr/>
        <p:txBody>
          <a:bodyPr/>
          <a:lstStyle/>
          <a:p>
            <a:r>
              <a:rPr lang="en-US" dirty="0"/>
              <a:t>Elacestrant</a:t>
            </a:r>
          </a:p>
        </p:txBody>
      </p:sp>
      <p:sp>
        <p:nvSpPr>
          <p:cNvPr id="13" name="Content Placeholder 12">
            <a:extLst>
              <a:ext uri="{FF2B5EF4-FFF2-40B4-BE49-F238E27FC236}">
                <a16:creationId xmlns:a16="http://schemas.microsoft.com/office/drawing/2014/main" id="{750F29BE-2EA6-0572-4EC9-601B79BE3E6F}"/>
              </a:ext>
            </a:extLst>
          </p:cNvPr>
          <p:cNvSpPr>
            <a:spLocks noGrp="1"/>
          </p:cNvSpPr>
          <p:nvPr>
            <p:ph idx="61"/>
          </p:nvPr>
        </p:nvSpPr>
        <p:spPr/>
        <p:txBody>
          <a:bodyPr/>
          <a:lstStyle/>
          <a:p>
            <a:r>
              <a:rPr lang="en-US" dirty="0" err="1"/>
              <a:t>Elacestrant</a:t>
            </a:r>
            <a:endParaRPr lang="en-US" dirty="0"/>
          </a:p>
        </p:txBody>
      </p:sp>
      <p:sp>
        <p:nvSpPr>
          <p:cNvPr id="14" name="Content Placeholder 13">
            <a:extLst>
              <a:ext uri="{FF2B5EF4-FFF2-40B4-BE49-F238E27FC236}">
                <a16:creationId xmlns:a16="http://schemas.microsoft.com/office/drawing/2014/main" id="{0B42B6E5-D33B-8600-61C9-E65938DE77C0}"/>
              </a:ext>
            </a:extLst>
          </p:cNvPr>
          <p:cNvSpPr>
            <a:spLocks noGrp="1"/>
          </p:cNvSpPr>
          <p:nvPr>
            <p:ph idx="62"/>
          </p:nvPr>
        </p:nvSpPr>
        <p:spPr/>
        <p:txBody>
          <a:bodyPr/>
          <a:lstStyle/>
          <a:p>
            <a:r>
              <a:rPr lang="en-US" dirty="0" err="1"/>
              <a:t>Imlunestrant</a:t>
            </a:r>
            <a:r>
              <a:rPr lang="en-US" dirty="0"/>
              <a:t> + </a:t>
            </a:r>
            <a:r>
              <a:rPr lang="en-US" dirty="0" err="1"/>
              <a:t>abemaciclib</a:t>
            </a:r>
            <a:endParaRPr lang="en-US" dirty="0"/>
          </a:p>
        </p:txBody>
      </p:sp>
      <p:sp>
        <p:nvSpPr>
          <p:cNvPr id="15" name="Content Placeholder 14">
            <a:extLst>
              <a:ext uri="{FF2B5EF4-FFF2-40B4-BE49-F238E27FC236}">
                <a16:creationId xmlns:a16="http://schemas.microsoft.com/office/drawing/2014/main" id="{839A6065-4D71-F498-E40B-9533A59520E8}"/>
              </a:ext>
            </a:extLst>
          </p:cNvPr>
          <p:cNvSpPr>
            <a:spLocks noGrp="1"/>
          </p:cNvSpPr>
          <p:nvPr>
            <p:ph idx="63"/>
          </p:nvPr>
        </p:nvSpPr>
        <p:spPr/>
        <p:txBody>
          <a:bodyPr/>
          <a:lstStyle/>
          <a:p>
            <a:r>
              <a:rPr lang="en-US" dirty="0" err="1"/>
              <a:t>Capivasertib</a:t>
            </a:r>
            <a:r>
              <a:rPr lang="en-US" dirty="0"/>
              <a:t> + fulvestrant</a:t>
            </a:r>
          </a:p>
        </p:txBody>
      </p:sp>
      <p:sp>
        <p:nvSpPr>
          <p:cNvPr id="16" name="Content Placeholder 15">
            <a:extLst>
              <a:ext uri="{FF2B5EF4-FFF2-40B4-BE49-F238E27FC236}">
                <a16:creationId xmlns:a16="http://schemas.microsoft.com/office/drawing/2014/main" id="{42305C2B-6FA9-8BF9-CA68-0F8AA489797A}"/>
              </a:ext>
            </a:extLst>
          </p:cNvPr>
          <p:cNvSpPr>
            <a:spLocks noGrp="1"/>
          </p:cNvSpPr>
          <p:nvPr>
            <p:ph idx="64"/>
          </p:nvPr>
        </p:nvSpPr>
        <p:spPr/>
        <p:txBody>
          <a:bodyPr/>
          <a:lstStyle/>
          <a:p>
            <a:r>
              <a:rPr lang="en-US" dirty="0"/>
              <a:t>Asymptomatic bone metastases</a:t>
            </a:r>
          </a:p>
        </p:txBody>
      </p:sp>
      <p:sp>
        <p:nvSpPr>
          <p:cNvPr id="17" name="Content Placeholder 16">
            <a:extLst>
              <a:ext uri="{FF2B5EF4-FFF2-40B4-BE49-F238E27FC236}">
                <a16:creationId xmlns:a16="http://schemas.microsoft.com/office/drawing/2014/main" id="{C4B4121C-171F-19CE-6A8B-AD4D9995190D}"/>
              </a:ext>
            </a:extLst>
          </p:cNvPr>
          <p:cNvSpPr>
            <a:spLocks noGrp="1"/>
          </p:cNvSpPr>
          <p:nvPr>
            <p:ph idx="71"/>
          </p:nvPr>
        </p:nvSpPr>
        <p:spPr/>
        <p:txBody>
          <a:bodyPr/>
          <a:lstStyle/>
          <a:p>
            <a:r>
              <a:rPr lang="en-US" dirty="0" err="1"/>
              <a:t>Capivasertib</a:t>
            </a:r>
            <a:r>
              <a:rPr lang="en-US" dirty="0"/>
              <a:t> + </a:t>
            </a:r>
            <a:r>
              <a:rPr lang="en-US" dirty="0" err="1"/>
              <a:t>fulvestrant</a:t>
            </a:r>
            <a:r>
              <a:rPr lang="en-US" dirty="0"/>
              <a:t>*</a:t>
            </a:r>
          </a:p>
        </p:txBody>
      </p:sp>
      <p:sp>
        <p:nvSpPr>
          <p:cNvPr id="18" name="Content Placeholder 17">
            <a:extLst>
              <a:ext uri="{FF2B5EF4-FFF2-40B4-BE49-F238E27FC236}">
                <a16:creationId xmlns:a16="http://schemas.microsoft.com/office/drawing/2014/main" id="{FE1C4CBB-B870-BD46-A7C2-EFED2F14C211}"/>
              </a:ext>
            </a:extLst>
          </p:cNvPr>
          <p:cNvSpPr>
            <a:spLocks noGrp="1"/>
          </p:cNvSpPr>
          <p:nvPr>
            <p:ph idx="72"/>
          </p:nvPr>
        </p:nvSpPr>
        <p:spPr/>
        <p:txBody>
          <a:bodyPr/>
          <a:lstStyle/>
          <a:p>
            <a:r>
              <a:rPr lang="en-US" dirty="0" err="1"/>
              <a:t>Capivasertib</a:t>
            </a:r>
            <a:r>
              <a:rPr lang="en-US" dirty="0"/>
              <a:t> + </a:t>
            </a:r>
            <a:r>
              <a:rPr lang="en-US" dirty="0" err="1"/>
              <a:t>fulvestrant</a:t>
            </a:r>
            <a:endParaRPr lang="en-US" dirty="0"/>
          </a:p>
        </p:txBody>
      </p:sp>
      <p:sp>
        <p:nvSpPr>
          <p:cNvPr id="4" name="Title 3">
            <a:extLst>
              <a:ext uri="{FF2B5EF4-FFF2-40B4-BE49-F238E27FC236}">
                <a16:creationId xmlns:a16="http://schemas.microsoft.com/office/drawing/2014/main" id="{7204F0B5-D83E-37F9-DA96-CAD2C97D92CD}"/>
              </a:ext>
            </a:extLst>
          </p:cNvPr>
          <p:cNvSpPr>
            <a:spLocks noGrp="1"/>
          </p:cNvSpPr>
          <p:nvPr>
            <p:ph type="title"/>
          </p:nvPr>
        </p:nvSpPr>
        <p:spPr/>
        <p:txBody>
          <a:bodyPr/>
          <a:lstStyle/>
          <a:p>
            <a:r>
              <a:rPr lang="en-US" dirty="0"/>
              <a:t>Age 65, PS 0; HER2 IHC 1+, BRCA wild-type </a:t>
            </a:r>
            <a:r>
              <a:rPr lang="en-US" dirty="0" err="1"/>
              <a:t>mBC</a:t>
            </a:r>
            <a:br>
              <a:rPr lang="en-US" dirty="0"/>
            </a:br>
            <a:r>
              <a:rPr lang="en-US" dirty="0"/>
              <a:t>S/p </a:t>
            </a:r>
            <a:r>
              <a:rPr lang="en-US" dirty="0" err="1"/>
              <a:t>ribociclib</a:t>
            </a:r>
            <a:r>
              <a:rPr lang="en-US" dirty="0"/>
              <a:t>/letrozole for 2 years</a:t>
            </a:r>
            <a:br>
              <a:rPr lang="en-US" dirty="0"/>
            </a:br>
            <a:r>
              <a:rPr lang="en-US" u="sng" dirty="0">
                <a:solidFill>
                  <a:srgbClr val="002060"/>
                </a:solidFill>
              </a:rPr>
              <a:t>ESR1-positive, PIK3CA/AKT1/PTEN-positive</a:t>
            </a:r>
            <a:endParaRPr lang="en-US" dirty="0">
              <a:solidFill>
                <a:srgbClr val="002060"/>
              </a:solidFill>
            </a:endParaRPr>
          </a:p>
        </p:txBody>
      </p:sp>
      <p:sp>
        <p:nvSpPr>
          <p:cNvPr id="19" name="TextBox 18">
            <a:extLst>
              <a:ext uri="{FF2B5EF4-FFF2-40B4-BE49-F238E27FC236}">
                <a16:creationId xmlns:a16="http://schemas.microsoft.com/office/drawing/2014/main" id="{14A7FE19-D05B-D7B8-596C-B0C310CAAFF1}"/>
              </a:ext>
            </a:extLst>
          </p:cNvPr>
          <p:cNvSpPr txBox="1"/>
          <p:nvPr/>
        </p:nvSpPr>
        <p:spPr>
          <a:xfrm>
            <a:off x="407368" y="6444674"/>
            <a:ext cx="36151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If impending liver failure, would use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DXd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476424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C50A3DE-59FC-2754-B239-C6ED81ACD0A3}"/>
              </a:ext>
            </a:extLst>
          </p:cNvPr>
          <p:cNvSpPr>
            <a:spLocks noGrp="1"/>
          </p:cNvSpPr>
          <p:nvPr>
            <p:ph idx="46"/>
          </p:nvPr>
        </p:nvSpPr>
        <p:spPr/>
        <p:txBody>
          <a:bodyPr/>
          <a:lstStyle/>
          <a:p>
            <a:r>
              <a:rPr lang="en-US" dirty="0" err="1"/>
              <a:t>Capivasertib</a:t>
            </a:r>
            <a:r>
              <a:rPr lang="en-US" dirty="0"/>
              <a:t> + </a:t>
            </a:r>
            <a:r>
              <a:rPr lang="en-US" dirty="0" err="1"/>
              <a:t>fulvestrant</a:t>
            </a:r>
            <a:endParaRPr lang="en-US" dirty="0"/>
          </a:p>
        </p:txBody>
      </p:sp>
      <p:sp>
        <p:nvSpPr>
          <p:cNvPr id="6" name="Content Placeholder 5">
            <a:extLst>
              <a:ext uri="{FF2B5EF4-FFF2-40B4-BE49-F238E27FC236}">
                <a16:creationId xmlns:a16="http://schemas.microsoft.com/office/drawing/2014/main" id="{7FBFF9FF-2C7A-BF39-D494-FFFADE8959EE}"/>
              </a:ext>
            </a:extLst>
          </p:cNvPr>
          <p:cNvSpPr>
            <a:spLocks noGrp="1"/>
          </p:cNvSpPr>
          <p:nvPr>
            <p:ph idx="47"/>
          </p:nvPr>
        </p:nvSpPr>
        <p:spPr/>
        <p:txBody>
          <a:bodyPr/>
          <a:lstStyle/>
          <a:p>
            <a:r>
              <a:rPr lang="en-US" dirty="0"/>
              <a:t>Capivasertib + fulvestrant </a:t>
            </a:r>
          </a:p>
        </p:txBody>
      </p:sp>
      <p:sp>
        <p:nvSpPr>
          <p:cNvPr id="7" name="Content Placeholder 6">
            <a:extLst>
              <a:ext uri="{FF2B5EF4-FFF2-40B4-BE49-F238E27FC236}">
                <a16:creationId xmlns:a16="http://schemas.microsoft.com/office/drawing/2014/main" id="{A18A3A88-46C5-2202-0F46-90260F58680C}"/>
              </a:ext>
            </a:extLst>
          </p:cNvPr>
          <p:cNvSpPr>
            <a:spLocks noGrp="1"/>
          </p:cNvSpPr>
          <p:nvPr>
            <p:ph idx="48"/>
          </p:nvPr>
        </p:nvSpPr>
        <p:spPr/>
        <p:txBody>
          <a:bodyPr/>
          <a:lstStyle/>
          <a:p>
            <a:r>
              <a:rPr lang="en-US" dirty="0"/>
              <a:t>T-</a:t>
            </a:r>
            <a:r>
              <a:rPr lang="en-US" dirty="0" err="1"/>
              <a:t>DXd</a:t>
            </a:r>
            <a:endParaRPr lang="en-US" dirty="0"/>
          </a:p>
        </p:txBody>
      </p:sp>
      <p:sp>
        <p:nvSpPr>
          <p:cNvPr id="8" name="Content Placeholder 7">
            <a:extLst>
              <a:ext uri="{FF2B5EF4-FFF2-40B4-BE49-F238E27FC236}">
                <a16:creationId xmlns:a16="http://schemas.microsoft.com/office/drawing/2014/main" id="{D6022862-BB00-3D9C-330C-0CD7242088DE}"/>
              </a:ext>
            </a:extLst>
          </p:cNvPr>
          <p:cNvSpPr>
            <a:spLocks noGrp="1"/>
          </p:cNvSpPr>
          <p:nvPr>
            <p:ph idx="49"/>
          </p:nvPr>
        </p:nvSpPr>
        <p:spPr/>
        <p:txBody>
          <a:bodyPr/>
          <a:lstStyle/>
          <a:p>
            <a:r>
              <a:rPr lang="en-US" dirty="0"/>
              <a:t>T-</a:t>
            </a:r>
            <a:r>
              <a:rPr lang="en-US" dirty="0" err="1"/>
              <a:t>DXd</a:t>
            </a:r>
            <a:endParaRPr lang="en-US" dirty="0"/>
          </a:p>
        </p:txBody>
      </p:sp>
      <p:sp>
        <p:nvSpPr>
          <p:cNvPr id="9" name="Content Placeholder 8">
            <a:extLst>
              <a:ext uri="{FF2B5EF4-FFF2-40B4-BE49-F238E27FC236}">
                <a16:creationId xmlns:a16="http://schemas.microsoft.com/office/drawing/2014/main" id="{46A12443-C0D5-38AA-76D1-4C25FB7394C4}"/>
              </a:ext>
            </a:extLst>
          </p:cNvPr>
          <p:cNvSpPr>
            <a:spLocks noGrp="1"/>
          </p:cNvSpPr>
          <p:nvPr>
            <p:ph idx="50"/>
          </p:nvPr>
        </p:nvSpPr>
        <p:spPr/>
        <p:txBody>
          <a:bodyPr/>
          <a:lstStyle/>
          <a:p>
            <a:r>
              <a:rPr lang="en-US" dirty="0" err="1"/>
              <a:t>Capivasertib</a:t>
            </a:r>
            <a:r>
              <a:rPr lang="en-US" dirty="0"/>
              <a:t> + fulvestrant</a:t>
            </a:r>
          </a:p>
        </p:txBody>
      </p:sp>
      <p:sp>
        <p:nvSpPr>
          <p:cNvPr id="10" name="Content Placeholder 9">
            <a:extLst>
              <a:ext uri="{FF2B5EF4-FFF2-40B4-BE49-F238E27FC236}">
                <a16:creationId xmlns:a16="http://schemas.microsoft.com/office/drawing/2014/main" id="{CC958960-AE75-AF59-F0C9-5FD36415A338}"/>
              </a:ext>
            </a:extLst>
          </p:cNvPr>
          <p:cNvSpPr>
            <a:spLocks noGrp="1"/>
          </p:cNvSpPr>
          <p:nvPr>
            <p:ph idx="58"/>
          </p:nvPr>
        </p:nvSpPr>
        <p:spPr/>
        <p:txBody>
          <a:bodyPr/>
          <a:lstStyle/>
          <a:p>
            <a:r>
              <a:rPr lang="en-US" dirty="0"/>
              <a:t>Symptomatic liver and </a:t>
            </a:r>
            <a:br>
              <a:rPr lang="en-US" dirty="0"/>
            </a:br>
            <a:r>
              <a:rPr lang="en-US" dirty="0"/>
              <a:t>bone metastases</a:t>
            </a:r>
          </a:p>
        </p:txBody>
      </p:sp>
      <p:sp>
        <p:nvSpPr>
          <p:cNvPr id="11" name="Content Placeholder 10">
            <a:extLst>
              <a:ext uri="{FF2B5EF4-FFF2-40B4-BE49-F238E27FC236}">
                <a16:creationId xmlns:a16="http://schemas.microsoft.com/office/drawing/2014/main" id="{DFD7B496-0252-D0AD-2E57-DE533F98AF55}"/>
              </a:ext>
            </a:extLst>
          </p:cNvPr>
          <p:cNvSpPr>
            <a:spLocks noGrp="1"/>
          </p:cNvSpPr>
          <p:nvPr>
            <p:ph idx="59"/>
          </p:nvPr>
        </p:nvSpPr>
        <p:spPr/>
        <p:txBody>
          <a:bodyPr/>
          <a:lstStyle/>
          <a:p>
            <a:r>
              <a:rPr lang="en-US" dirty="0" err="1"/>
              <a:t>Capivasertib</a:t>
            </a:r>
            <a:r>
              <a:rPr lang="en-US" dirty="0"/>
              <a:t> + </a:t>
            </a:r>
            <a:r>
              <a:rPr lang="en-US" dirty="0" err="1"/>
              <a:t>fulvestrant</a:t>
            </a:r>
            <a:endParaRPr lang="en-US" dirty="0"/>
          </a:p>
        </p:txBody>
      </p:sp>
      <p:sp>
        <p:nvSpPr>
          <p:cNvPr id="12" name="Content Placeholder 11">
            <a:extLst>
              <a:ext uri="{FF2B5EF4-FFF2-40B4-BE49-F238E27FC236}">
                <a16:creationId xmlns:a16="http://schemas.microsoft.com/office/drawing/2014/main" id="{9F3FB946-E7B2-E3F0-AD52-73F5B45D05BD}"/>
              </a:ext>
            </a:extLst>
          </p:cNvPr>
          <p:cNvSpPr>
            <a:spLocks noGrp="1"/>
          </p:cNvSpPr>
          <p:nvPr>
            <p:ph idx="60"/>
          </p:nvPr>
        </p:nvSpPr>
        <p:spPr/>
        <p:txBody>
          <a:bodyPr/>
          <a:lstStyle/>
          <a:p>
            <a:r>
              <a:rPr lang="en-US" dirty="0"/>
              <a:t>Elacestrant</a:t>
            </a:r>
          </a:p>
        </p:txBody>
      </p:sp>
      <p:sp>
        <p:nvSpPr>
          <p:cNvPr id="13" name="Content Placeholder 12">
            <a:extLst>
              <a:ext uri="{FF2B5EF4-FFF2-40B4-BE49-F238E27FC236}">
                <a16:creationId xmlns:a16="http://schemas.microsoft.com/office/drawing/2014/main" id="{750F29BE-2EA6-0572-4EC9-601B79BE3E6F}"/>
              </a:ext>
            </a:extLst>
          </p:cNvPr>
          <p:cNvSpPr>
            <a:spLocks noGrp="1"/>
          </p:cNvSpPr>
          <p:nvPr>
            <p:ph idx="61"/>
          </p:nvPr>
        </p:nvSpPr>
        <p:spPr/>
        <p:txBody>
          <a:bodyPr/>
          <a:lstStyle/>
          <a:p>
            <a:r>
              <a:rPr lang="en-US" dirty="0" err="1"/>
              <a:t>Capivasertib</a:t>
            </a:r>
            <a:r>
              <a:rPr lang="en-US" dirty="0"/>
              <a:t> + fulvestrant</a:t>
            </a:r>
          </a:p>
        </p:txBody>
      </p:sp>
      <p:sp>
        <p:nvSpPr>
          <p:cNvPr id="14" name="Content Placeholder 13">
            <a:extLst>
              <a:ext uri="{FF2B5EF4-FFF2-40B4-BE49-F238E27FC236}">
                <a16:creationId xmlns:a16="http://schemas.microsoft.com/office/drawing/2014/main" id="{0B42B6E5-D33B-8600-61C9-E65938DE77C0}"/>
              </a:ext>
            </a:extLst>
          </p:cNvPr>
          <p:cNvSpPr>
            <a:spLocks noGrp="1"/>
          </p:cNvSpPr>
          <p:nvPr>
            <p:ph idx="62"/>
          </p:nvPr>
        </p:nvSpPr>
        <p:spPr/>
        <p:txBody>
          <a:bodyPr/>
          <a:lstStyle/>
          <a:p>
            <a:pPr>
              <a:lnSpc>
                <a:spcPts val="2180"/>
              </a:lnSpc>
            </a:pPr>
            <a:r>
              <a:rPr lang="en-US" sz="2200" dirty="0"/>
              <a:t>Capecitabine vs </a:t>
            </a:r>
            <a:r>
              <a:rPr lang="en-US" sz="2200" dirty="0" err="1"/>
              <a:t>imlunestrant</a:t>
            </a:r>
            <a:r>
              <a:rPr lang="en-US" sz="2200" dirty="0"/>
              <a:t> + </a:t>
            </a:r>
            <a:r>
              <a:rPr lang="en-US" sz="2200" dirty="0" err="1"/>
              <a:t>abemaciclib</a:t>
            </a:r>
            <a:r>
              <a:rPr lang="en-US" sz="2200" dirty="0"/>
              <a:t> vs </a:t>
            </a:r>
            <a:r>
              <a:rPr lang="en-US" sz="2200" dirty="0" err="1"/>
              <a:t>capivasertib</a:t>
            </a:r>
            <a:endParaRPr lang="en-US" sz="2200" dirty="0"/>
          </a:p>
        </p:txBody>
      </p:sp>
      <p:sp>
        <p:nvSpPr>
          <p:cNvPr id="15" name="Content Placeholder 14">
            <a:extLst>
              <a:ext uri="{FF2B5EF4-FFF2-40B4-BE49-F238E27FC236}">
                <a16:creationId xmlns:a16="http://schemas.microsoft.com/office/drawing/2014/main" id="{839A6065-4D71-F498-E40B-9533A59520E8}"/>
              </a:ext>
            </a:extLst>
          </p:cNvPr>
          <p:cNvSpPr>
            <a:spLocks noGrp="1"/>
          </p:cNvSpPr>
          <p:nvPr>
            <p:ph idx="63"/>
          </p:nvPr>
        </p:nvSpPr>
        <p:spPr/>
        <p:txBody>
          <a:bodyPr/>
          <a:lstStyle/>
          <a:p>
            <a:r>
              <a:rPr lang="en-US" dirty="0" err="1"/>
              <a:t>Capivasertib</a:t>
            </a:r>
            <a:r>
              <a:rPr lang="en-US" dirty="0"/>
              <a:t> + fulvestrant</a:t>
            </a:r>
          </a:p>
        </p:txBody>
      </p:sp>
      <p:sp>
        <p:nvSpPr>
          <p:cNvPr id="16" name="Content Placeholder 15">
            <a:extLst>
              <a:ext uri="{FF2B5EF4-FFF2-40B4-BE49-F238E27FC236}">
                <a16:creationId xmlns:a16="http://schemas.microsoft.com/office/drawing/2014/main" id="{42305C2B-6FA9-8BF9-CA68-0F8AA489797A}"/>
              </a:ext>
            </a:extLst>
          </p:cNvPr>
          <p:cNvSpPr>
            <a:spLocks noGrp="1"/>
          </p:cNvSpPr>
          <p:nvPr>
            <p:ph idx="64"/>
          </p:nvPr>
        </p:nvSpPr>
        <p:spPr/>
        <p:txBody>
          <a:bodyPr/>
          <a:lstStyle/>
          <a:p>
            <a:r>
              <a:rPr lang="en-US" dirty="0"/>
              <a:t>Asymptomatic bone metastases</a:t>
            </a:r>
          </a:p>
        </p:txBody>
      </p:sp>
      <p:sp>
        <p:nvSpPr>
          <p:cNvPr id="17" name="Content Placeholder 16">
            <a:extLst>
              <a:ext uri="{FF2B5EF4-FFF2-40B4-BE49-F238E27FC236}">
                <a16:creationId xmlns:a16="http://schemas.microsoft.com/office/drawing/2014/main" id="{C4B4121C-171F-19CE-6A8B-AD4D9995190D}"/>
              </a:ext>
            </a:extLst>
          </p:cNvPr>
          <p:cNvSpPr>
            <a:spLocks noGrp="1"/>
          </p:cNvSpPr>
          <p:nvPr>
            <p:ph idx="71"/>
          </p:nvPr>
        </p:nvSpPr>
        <p:spPr/>
        <p:txBody>
          <a:bodyPr/>
          <a:lstStyle/>
          <a:p>
            <a:r>
              <a:rPr lang="en-US" dirty="0" err="1"/>
              <a:t>Capivasertib</a:t>
            </a:r>
            <a:r>
              <a:rPr lang="en-US" dirty="0"/>
              <a:t> + </a:t>
            </a:r>
            <a:r>
              <a:rPr lang="en-US" dirty="0" err="1"/>
              <a:t>fulvestrant</a:t>
            </a:r>
            <a:r>
              <a:rPr lang="en-US" dirty="0"/>
              <a:t>*</a:t>
            </a:r>
          </a:p>
        </p:txBody>
      </p:sp>
      <p:sp>
        <p:nvSpPr>
          <p:cNvPr id="18" name="Content Placeholder 17">
            <a:extLst>
              <a:ext uri="{FF2B5EF4-FFF2-40B4-BE49-F238E27FC236}">
                <a16:creationId xmlns:a16="http://schemas.microsoft.com/office/drawing/2014/main" id="{FE1C4CBB-B870-BD46-A7C2-EFED2F14C211}"/>
              </a:ext>
            </a:extLst>
          </p:cNvPr>
          <p:cNvSpPr>
            <a:spLocks noGrp="1"/>
          </p:cNvSpPr>
          <p:nvPr>
            <p:ph idx="72"/>
          </p:nvPr>
        </p:nvSpPr>
        <p:spPr/>
        <p:txBody>
          <a:bodyPr/>
          <a:lstStyle/>
          <a:p>
            <a:r>
              <a:rPr lang="en-US" dirty="0" err="1"/>
              <a:t>Capivasertib</a:t>
            </a:r>
            <a:r>
              <a:rPr lang="en-US" dirty="0"/>
              <a:t> + </a:t>
            </a:r>
            <a:r>
              <a:rPr lang="en-US" dirty="0" err="1"/>
              <a:t>fulvestrant</a:t>
            </a:r>
            <a:endParaRPr lang="en-US" dirty="0"/>
          </a:p>
        </p:txBody>
      </p:sp>
      <p:sp>
        <p:nvSpPr>
          <p:cNvPr id="4" name="Title 3">
            <a:extLst>
              <a:ext uri="{FF2B5EF4-FFF2-40B4-BE49-F238E27FC236}">
                <a16:creationId xmlns:a16="http://schemas.microsoft.com/office/drawing/2014/main" id="{7204F0B5-D83E-37F9-DA96-CAD2C97D92CD}"/>
              </a:ext>
            </a:extLst>
          </p:cNvPr>
          <p:cNvSpPr>
            <a:spLocks noGrp="1"/>
          </p:cNvSpPr>
          <p:nvPr>
            <p:ph type="title"/>
          </p:nvPr>
        </p:nvSpPr>
        <p:spPr/>
        <p:txBody>
          <a:bodyPr/>
          <a:lstStyle/>
          <a:p>
            <a:r>
              <a:rPr lang="en-US" dirty="0"/>
              <a:t>Age 65, PS 0; HER2 IHC 1+, BRCA wild-type </a:t>
            </a:r>
            <a:r>
              <a:rPr lang="en-US" dirty="0" err="1"/>
              <a:t>mBC</a:t>
            </a:r>
            <a:br>
              <a:rPr lang="en-US" dirty="0"/>
            </a:br>
            <a:r>
              <a:rPr lang="en-US" dirty="0"/>
              <a:t>S/p </a:t>
            </a:r>
            <a:r>
              <a:rPr lang="en-US" dirty="0" err="1"/>
              <a:t>ribociclib</a:t>
            </a:r>
            <a:r>
              <a:rPr lang="en-US" dirty="0"/>
              <a:t>/letrozole for 10 months</a:t>
            </a:r>
            <a:br>
              <a:rPr lang="en-US" dirty="0"/>
            </a:br>
            <a:r>
              <a:rPr lang="en-US" u="sng" dirty="0">
                <a:solidFill>
                  <a:srgbClr val="002060"/>
                </a:solidFill>
              </a:rPr>
              <a:t>ESR1-positive, PIK3CA/AKT1/PTEN-positive</a:t>
            </a:r>
            <a:endParaRPr lang="en-US" dirty="0">
              <a:solidFill>
                <a:srgbClr val="002060"/>
              </a:solidFill>
            </a:endParaRPr>
          </a:p>
        </p:txBody>
      </p:sp>
      <p:sp>
        <p:nvSpPr>
          <p:cNvPr id="19" name="TextBox 18">
            <a:extLst>
              <a:ext uri="{FF2B5EF4-FFF2-40B4-BE49-F238E27FC236}">
                <a16:creationId xmlns:a16="http://schemas.microsoft.com/office/drawing/2014/main" id="{14A7FE19-D05B-D7B8-596C-B0C310CAAFF1}"/>
              </a:ext>
            </a:extLst>
          </p:cNvPr>
          <p:cNvSpPr txBox="1"/>
          <p:nvPr/>
        </p:nvSpPr>
        <p:spPr>
          <a:xfrm>
            <a:off x="407368" y="6444674"/>
            <a:ext cx="36151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If impending liver failure, would use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DXd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214573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FB13837-6CAF-EAE0-63F9-C842C1E771A8}"/>
              </a:ext>
            </a:extLst>
          </p:cNvPr>
          <p:cNvSpPr>
            <a:spLocks noGrp="1"/>
          </p:cNvSpPr>
          <p:nvPr>
            <p:ph idx="46"/>
          </p:nvPr>
        </p:nvSpPr>
        <p:spPr/>
        <p:txBody>
          <a:bodyPr/>
          <a:lstStyle/>
          <a:p>
            <a:r>
              <a:rPr lang="en-US" dirty="0" err="1"/>
              <a:t>Capivasertib</a:t>
            </a:r>
            <a:r>
              <a:rPr lang="en-US" dirty="0"/>
              <a:t> + </a:t>
            </a:r>
            <a:r>
              <a:rPr lang="en-US" dirty="0" err="1"/>
              <a:t>fulvestrant</a:t>
            </a:r>
            <a:endParaRPr lang="en-US" dirty="0"/>
          </a:p>
        </p:txBody>
      </p:sp>
      <p:sp>
        <p:nvSpPr>
          <p:cNvPr id="6" name="Content Placeholder 5">
            <a:extLst>
              <a:ext uri="{FF2B5EF4-FFF2-40B4-BE49-F238E27FC236}">
                <a16:creationId xmlns:a16="http://schemas.microsoft.com/office/drawing/2014/main" id="{9F9451CA-ED1B-A793-AFC5-9AF3C08CC1AA}"/>
              </a:ext>
            </a:extLst>
          </p:cNvPr>
          <p:cNvSpPr>
            <a:spLocks noGrp="1"/>
          </p:cNvSpPr>
          <p:nvPr>
            <p:ph idx="47"/>
          </p:nvPr>
        </p:nvSpPr>
        <p:spPr/>
        <p:txBody>
          <a:bodyPr/>
          <a:lstStyle/>
          <a:p>
            <a:r>
              <a:rPr lang="en-US" dirty="0"/>
              <a:t>Capivasertib + fulvestrant</a:t>
            </a:r>
          </a:p>
        </p:txBody>
      </p:sp>
      <p:sp>
        <p:nvSpPr>
          <p:cNvPr id="7" name="Content Placeholder 6">
            <a:extLst>
              <a:ext uri="{FF2B5EF4-FFF2-40B4-BE49-F238E27FC236}">
                <a16:creationId xmlns:a16="http://schemas.microsoft.com/office/drawing/2014/main" id="{5CB1319E-1805-BC4A-7A10-F67BB4BF248F}"/>
              </a:ext>
            </a:extLst>
          </p:cNvPr>
          <p:cNvSpPr>
            <a:spLocks noGrp="1"/>
          </p:cNvSpPr>
          <p:nvPr>
            <p:ph idx="48"/>
          </p:nvPr>
        </p:nvSpPr>
        <p:spPr/>
        <p:txBody>
          <a:bodyPr/>
          <a:lstStyle/>
          <a:p>
            <a:r>
              <a:rPr lang="en-US" dirty="0" err="1"/>
              <a:t>Capivasertib</a:t>
            </a:r>
            <a:r>
              <a:rPr lang="en-US" dirty="0"/>
              <a:t> + fulvestrant</a:t>
            </a:r>
          </a:p>
        </p:txBody>
      </p:sp>
      <p:sp>
        <p:nvSpPr>
          <p:cNvPr id="8" name="Content Placeholder 7">
            <a:extLst>
              <a:ext uri="{FF2B5EF4-FFF2-40B4-BE49-F238E27FC236}">
                <a16:creationId xmlns:a16="http://schemas.microsoft.com/office/drawing/2014/main" id="{A9F17FB1-2929-360C-2F5F-201699619EBC}"/>
              </a:ext>
            </a:extLst>
          </p:cNvPr>
          <p:cNvSpPr>
            <a:spLocks noGrp="1"/>
          </p:cNvSpPr>
          <p:nvPr>
            <p:ph idx="49"/>
          </p:nvPr>
        </p:nvSpPr>
        <p:spPr/>
        <p:txBody>
          <a:bodyPr/>
          <a:lstStyle/>
          <a:p>
            <a:r>
              <a:rPr lang="en-US" dirty="0" err="1"/>
              <a:t>Capivasertib</a:t>
            </a:r>
            <a:r>
              <a:rPr lang="en-US" dirty="0"/>
              <a:t> + fulvestrant</a:t>
            </a:r>
          </a:p>
        </p:txBody>
      </p:sp>
      <p:sp>
        <p:nvSpPr>
          <p:cNvPr id="9" name="Content Placeholder 8">
            <a:extLst>
              <a:ext uri="{FF2B5EF4-FFF2-40B4-BE49-F238E27FC236}">
                <a16:creationId xmlns:a16="http://schemas.microsoft.com/office/drawing/2014/main" id="{2DB6A264-E831-86F0-4260-BBA69827877B}"/>
              </a:ext>
            </a:extLst>
          </p:cNvPr>
          <p:cNvSpPr>
            <a:spLocks noGrp="1"/>
          </p:cNvSpPr>
          <p:nvPr>
            <p:ph idx="50"/>
          </p:nvPr>
        </p:nvSpPr>
        <p:spPr/>
        <p:txBody>
          <a:bodyPr/>
          <a:lstStyle/>
          <a:p>
            <a:r>
              <a:rPr lang="en-US" dirty="0" err="1"/>
              <a:t>Capivasertib</a:t>
            </a:r>
            <a:r>
              <a:rPr lang="en-US" dirty="0"/>
              <a:t> + fulvestrant</a:t>
            </a:r>
          </a:p>
        </p:txBody>
      </p:sp>
      <p:sp>
        <p:nvSpPr>
          <p:cNvPr id="10" name="Content Placeholder 9">
            <a:extLst>
              <a:ext uri="{FF2B5EF4-FFF2-40B4-BE49-F238E27FC236}">
                <a16:creationId xmlns:a16="http://schemas.microsoft.com/office/drawing/2014/main" id="{7BC8714B-146D-022C-25DF-D2748F60F5EA}"/>
              </a:ext>
            </a:extLst>
          </p:cNvPr>
          <p:cNvSpPr>
            <a:spLocks noGrp="1"/>
          </p:cNvSpPr>
          <p:nvPr>
            <p:ph idx="58"/>
          </p:nvPr>
        </p:nvSpPr>
        <p:spPr/>
        <p:txBody>
          <a:bodyPr/>
          <a:lstStyle/>
          <a:p>
            <a:r>
              <a:rPr lang="en-US" dirty="0"/>
              <a:t>Symptomatic liver and </a:t>
            </a:r>
            <a:br>
              <a:rPr lang="en-US" dirty="0"/>
            </a:br>
            <a:r>
              <a:rPr lang="en-US" dirty="0"/>
              <a:t>bone metastases</a:t>
            </a:r>
          </a:p>
        </p:txBody>
      </p:sp>
      <p:sp>
        <p:nvSpPr>
          <p:cNvPr id="11" name="Content Placeholder 10">
            <a:extLst>
              <a:ext uri="{FF2B5EF4-FFF2-40B4-BE49-F238E27FC236}">
                <a16:creationId xmlns:a16="http://schemas.microsoft.com/office/drawing/2014/main" id="{152DE5FB-5B0C-49EF-540D-5754DCC6F30F}"/>
              </a:ext>
            </a:extLst>
          </p:cNvPr>
          <p:cNvSpPr>
            <a:spLocks noGrp="1"/>
          </p:cNvSpPr>
          <p:nvPr>
            <p:ph idx="59"/>
          </p:nvPr>
        </p:nvSpPr>
        <p:spPr/>
        <p:txBody>
          <a:bodyPr/>
          <a:lstStyle/>
          <a:p>
            <a:r>
              <a:rPr lang="en-US" dirty="0" err="1"/>
              <a:t>Capivasertib</a:t>
            </a:r>
            <a:r>
              <a:rPr lang="en-US" dirty="0"/>
              <a:t> + </a:t>
            </a:r>
            <a:r>
              <a:rPr lang="en-US" dirty="0" err="1"/>
              <a:t>fulvestrant</a:t>
            </a:r>
            <a:endParaRPr lang="en-US" dirty="0"/>
          </a:p>
        </p:txBody>
      </p:sp>
      <p:sp>
        <p:nvSpPr>
          <p:cNvPr id="12" name="Content Placeholder 11">
            <a:extLst>
              <a:ext uri="{FF2B5EF4-FFF2-40B4-BE49-F238E27FC236}">
                <a16:creationId xmlns:a16="http://schemas.microsoft.com/office/drawing/2014/main" id="{307038EC-23E9-3116-0EEE-23BEEACE6591}"/>
              </a:ext>
            </a:extLst>
          </p:cNvPr>
          <p:cNvSpPr>
            <a:spLocks noGrp="1"/>
          </p:cNvSpPr>
          <p:nvPr>
            <p:ph idx="60"/>
          </p:nvPr>
        </p:nvSpPr>
        <p:spPr/>
        <p:txBody>
          <a:bodyPr/>
          <a:lstStyle/>
          <a:p>
            <a:r>
              <a:rPr lang="en-US" dirty="0"/>
              <a:t>Capivasertib + fulvestrant</a:t>
            </a:r>
          </a:p>
        </p:txBody>
      </p:sp>
      <p:sp>
        <p:nvSpPr>
          <p:cNvPr id="13" name="Content Placeholder 12">
            <a:extLst>
              <a:ext uri="{FF2B5EF4-FFF2-40B4-BE49-F238E27FC236}">
                <a16:creationId xmlns:a16="http://schemas.microsoft.com/office/drawing/2014/main" id="{C009048E-FE05-70EA-9011-637EA8A82073}"/>
              </a:ext>
            </a:extLst>
          </p:cNvPr>
          <p:cNvSpPr>
            <a:spLocks noGrp="1"/>
          </p:cNvSpPr>
          <p:nvPr>
            <p:ph idx="61"/>
          </p:nvPr>
        </p:nvSpPr>
        <p:spPr/>
        <p:txBody>
          <a:bodyPr/>
          <a:lstStyle/>
          <a:p>
            <a:r>
              <a:rPr lang="en-US" dirty="0" err="1"/>
              <a:t>Capivasertib</a:t>
            </a:r>
            <a:r>
              <a:rPr lang="en-US" dirty="0"/>
              <a:t> + fulvestrant</a:t>
            </a:r>
          </a:p>
        </p:txBody>
      </p:sp>
      <p:sp>
        <p:nvSpPr>
          <p:cNvPr id="14" name="Content Placeholder 13">
            <a:extLst>
              <a:ext uri="{FF2B5EF4-FFF2-40B4-BE49-F238E27FC236}">
                <a16:creationId xmlns:a16="http://schemas.microsoft.com/office/drawing/2014/main" id="{E87D4A81-C920-5E9D-CBB3-D5CB61ED4AD8}"/>
              </a:ext>
            </a:extLst>
          </p:cNvPr>
          <p:cNvSpPr>
            <a:spLocks noGrp="1"/>
          </p:cNvSpPr>
          <p:nvPr>
            <p:ph idx="62"/>
          </p:nvPr>
        </p:nvSpPr>
        <p:spPr/>
        <p:txBody>
          <a:bodyPr/>
          <a:lstStyle/>
          <a:p>
            <a:r>
              <a:rPr lang="en-US" dirty="0" err="1"/>
              <a:t>Capivasertib</a:t>
            </a:r>
            <a:r>
              <a:rPr lang="en-US" dirty="0"/>
              <a:t> + fulvestrant</a:t>
            </a:r>
          </a:p>
        </p:txBody>
      </p:sp>
      <p:sp>
        <p:nvSpPr>
          <p:cNvPr id="15" name="Content Placeholder 14">
            <a:extLst>
              <a:ext uri="{FF2B5EF4-FFF2-40B4-BE49-F238E27FC236}">
                <a16:creationId xmlns:a16="http://schemas.microsoft.com/office/drawing/2014/main" id="{5E423A6B-6C3B-C8D1-9526-7893B27C5A7D}"/>
              </a:ext>
            </a:extLst>
          </p:cNvPr>
          <p:cNvSpPr>
            <a:spLocks noGrp="1"/>
          </p:cNvSpPr>
          <p:nvPr>
            <p:ph idx="63"/>
          </p:nvPr>
        </p:nvSpPr>
        <p:spPr/>
        <p:txBody>
          <a:bodyPr/>
          <a:lstStyle/>
          <a:p>
            <a:r>
              <a:rPr lang="en-US" dirty="0" err="1"/>
              <a:t>Capivasertib</a:t>
            </a:r>
            <a:r>
              <a:rPr lang="en-US" dirty="0"/>
              <a:t> + fulvestrant</a:t>
            </a:r>
          </a:p>
        </p:txBody>
      </p:sp>
      <p:sp>
        <p:nvSpPr>
          <p:cNvPr id="16" name="Content Placeholder 15">
            <a:extLst>
              <a:ext uri="{FF2B5EF4-FFF2-40B4-BE49-F238E27FC236}">
                <a16:creationId xmlns:a16="http://schemas.microsoft.com/office/drawing/2014/main" id="{72016E2F-93B0-CBF2-84A6-85F94E5DEED7}"/>
              </a:ext>
            </a:extLst>
          </p:cNvPr>
          <p:cNvSpPr>
            <a:spLocks noGrp="1"/>
          </p:cNvSpPr>
          <p:nvPr>
            <p:ph idx="64"/>
          </p:nvPr>
        </p:nvSpPr>
        <p:spPr/>
        <p:txBody>
          <a:bodyPr/>
          <a:lstStyle/>
          <a:p>
            <a:r>
              <a:rPr lang="en-US" dirty="0"/>
              <a:t>Asymptomatic bone metastases</a:t>
            </a:r>
          </a:p>
        </p:txBody>
      </p:sp>
      <p:sp>
        <p:nvSpPr>
          <p:cNvPr id="17" name="Content Placeholder 16">
            <a:extLst>
              <a:ext uri="{FF2B5EF4-FFF2-40B4-BE49-F238E27FC236}">
                <a16:creationId xmlns:a16="http://schemas.microsoft.com/office/drawing/2014/main" id="{54549DF1-B406-79D3-198B-94D881EF6EFF}"/>
              </a:ext>
            </a:extLst>
          </p:cNvPr>
          <p:cNvSpPr>
            <a:spLocks noGrp="1"/>
          </p:cNvSpPr>
          <p:nvPr>
            <p:ph idx="71"/>
          </p:nvPr>
        </p:nvSpPr>
        <p:spPr/>
        <p:txBody>
          <a:bodyPr/>
          <a:lstStyle/>
          <a:p>
            <a:r>
              <a:rPr lang="en-US" dirty="0" err="1"/>
              <a:t>Capivasertib</a:t>
            </a:r>
            <a:r>
              <a:rPr lang="en-US" dirty="0"/>
              <a:t> + </a:t>
            </a:r>
            <a:r>
              <a:rPr lang="en-US" dirty="0" err="1"/>
              <a:t>fulvestrant</a:t>
            </a:r>
            <a:endParaRPr lang="en-US" dirty="0"/>
          </a:p>
        </p:txBody>
      </p:sp>
      <p:sp>
        <p:nvSpPr>
          <p:cNvPr id="18" name="Content Placeholder 17">
            <a:extLst>
              <a:ext uri="{FF2B5EF4-FFF2-40B4-BE49-F238E27FC236}">
                <a16:creationId xmlns:a16="http://schemas.microsoft.com/office/drawing/2014/main" id="{E18BB249-424C-E8FC-80AF-E6536C92837C}"/>
              </a:ext>
            </a:extLst>
          </p:cNvPr>
          <p:cNvSpPr>
            <a:spLocks noGrp="1"/>
          </p:cNvSpPr>
          <p:nvPr>
            <p:ph idx="72"/>
          </p:nvPr>
        </p:nvSpPr>
        <p:spPr/>
        <p:txBody>
          <a:bodyPr/>
          <a:lstStyle/>
          <a:p>
            <a:r>
              <a:rPr lang="en-US" dirty="0" err="1"/>
              <a:t>Capivasertib</a:t>
            </a:r>
            <a:r>
              <a:rPr lang="en-US" dirty="0"/>
              <a:t> + </a:t>
            </a:r>
            <a:r>
              <a:rPr lang="en-US" dirty="0" err="1"/>
              <a:t>fulvestrant</a:t>
            </a:r>
            <a:endParaRPr lang="en-US" dirty="0"/>
          </a:p>
        </p:txBody>
      </p:sp>
      <p:sp>
        <p:nvSpPr>
          <p:cNvPr id="4" name="Title 3">
            <a:extLst>
              <a:ext uri="{FF2B5EF4-FFF2-40B4-BE49-F238E27FC236}">
                <a16:creationId xmlns:a16="http://schemas.microsoft.com/office/drawing/2014/main" id="{DB551233-A05E-5C1E-0C6F-7A29D5391C4A}"/>
              </a:ext>
            </a:extLst>
          </p:cNvPr>
          <p:cNvSpPr>
            <a:spLocks noGrp="1"/>
          </p:cNvSpPr>
          <p:nvPr>
            <p:ph type="title"/>
          </p:nvPr>
        </p:nvSpPr>
        <p:spPr/>
        <p:txBody>
          <a:bodyPr/>
          <a:lstStyle/>
          <a:p>
            <a:r>
              <a:rPr lang="en-US" dirty="0"/>
              <a:t>Age 65, PS 0; HER2 IHC 1+, BRCA wild-type </a:t>
            </a:r>
            <a:r>
              <a:rPr lang="en-US" dirty="0" err="1"/>
              <a:t>mBC</a:t>
            </a:r>
            <a:br>
              <a:rPr lang="en-US" dirty="0"/>
            </a:br>
            <a:r>
              <a:rPr lang="en-US" dirty="0"/>
              <a:t>S/p </a:t>
            </a:r>
            <a:r>
              <a:rPr lang="en-US" dirty="0" err="1"/>
              <a:t>ribociclib</a:t>
            </a:r>
            <a:r>
              <a:rPr lang="en-US" dirty="0"/>
              <a:t>/letrozole for 2 years</a:t>
            </a:r>
            <a:br>
              <a:rPr lang="en-US" dirty="0"/>
            </a:br>
            <a:r>
              <a:rPr lang="en-US" dirty="0">
                <a:solidFill>
                  <a:srgbClr val="002060"/>
                </a:solidFill>
              </a:rPr>
              <a:t>ESR1-negative, </a:t>
            </a:r>
            <a:r>
              <a:rPr lang="en-US" u="sng" dirty="0">
                <a:solidFill>
                  <a:srgbClr val="002060"/>
                </a:solidFill>
              </a:rPr>
              <a:t>PIK3CA/AKT1/PTEN-positive</a:t>
            </a:r>
            <a:endParaRPr lang="en-US" dirty="0">
              <a:solidFill>
                <a:srgbClr val="002060"/>
              </a:solidFill>
            </a:endParaRPr>
          </a:p>
        </p:txBody>
      </p:sp>
    </p:spTree>
    <p:extLst>
      <p:ext uri="{BB962C8B-B14F-4D97-AF65-F5344CB8AC3E}">
        <p14:creationId xmlns:p14="http://schemas.microsoft.com/office/powerpoint/2010/main" val="1938863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FB13837-6CAF-EAE0-63F9-C842C1E771A8}"/>
              </a:ext>
            </a:extLst>
          </p:cNvPr>
          <p:cNvSpPr>
            <a:spLocks noGrp="1"/>
          </p:cNvSpPr>
          <p:nvPr>
            <p:ph idx="46"/>
          </p:nvPr>
        </p:nvSpPr>
        <p:spPr/>
        <p:txBody>
          <a:bodyPr/>
          <a:lstStyle/>
          <a:p>
            <a:r>
              <a:rPr lang="en-US" dirty="0" err="1"/>
              <a:t>Capivasertib</a:t>
            </a:r>
            <a:r>
              <a:rPr lang="en-US" dirty="0"/>
              <a:t> + </a:t>
            </a:r>
            <a:r>
              <a:rPr lang="en-US" dirty="0" err="1"/>
              <a:t>fulvestrant</a:t>
            </a:r>
            <a:endParaRPr lang="en-US" dirty="0"/>
          </a:p>
        </p:txBody>
      </p:sp>
      <p:sp>
        <p:nvSpPr>
          <p:cNvPr id="6" name="Content Placeholder 5">
            <a:extLst>
              <a:ext uri="{FF2B5EF4-FFF2-40B4-BE49-F238E27FC236}">
                <a16:creationId xmlns:a16="http://schemas.microsoft.com/office/drawing/2014/main" id="{9F9451CA-ED1B-A793-AFC5-9AF3C08CC1AA}"/>
              </a:ext>
            </a:extLst>
          </p:cNvPr>
          <p:cNvSpPr>
            <a:spLocks noGrp="1"/>
          </p:cNvSpPr>
          <p:nvPr>
            <p:ph idx="47"/>
          </p:nvPr>
        </p:nvSpPr>
        <p:spPr/>
        <p:txBody>
          <a:bodyPr/>
          <a:lstStyle/>
          <a:p>
            <a:r>
              <a:rPr lang="en-US" dirty="0"/>
              <a:t>Capivasertib + fulvestrant</a:t>
            </a:r>
          </a:p>
        </p:txBody>
      </p:sp>
      <p:sp>
        <p:nvSpPr>
          <p:cNvPr id="7" name="Content Placeholder 6">
            <a:extLst>
              <a:ext uri="{FF2B5EF4-FFF2-40B4-BE49-F238E27FC236}">
                <a16:creationId xmlns:a16="http://schemas.microsoft.com/office/drawing/2014/main" id="{5CB1319E-1805-BC4A-7A10-F67BB4BF248F}"/>
              </a:ext>
            </a:extLst>
          </p:cNvPr>
          <p:cNvSpPr>
            <a:spLocks noGrp="1"/>
          </p:cNvSpPr>
          <p:nvPr>
            <p:ph idx="48"/>
          </p:nvPr>
        </p:nvSpPr>
        <p:spPr/>
        <p:txBody>
          <a:bodyPr/>
          <a:lstStyle/>
          <a:p>
            <a:r>
              <a:rPr lang="en-US" dirty="0"/>
              <a:t>T-</a:t>
            </a:r>
            <a:r>
              <a:rPr lang="en-US" dirty="0" err="1"/>
              <a:t>DXd</a:t>
            </a:r>
            <a:endParaRPr lang="en-US" dirty="0"/>
          </a:p>
        </p:txBody>
      </p:sp>
      <p:sp>
        <p:nvSpPr>
          <p:cNvPr id="8" name="Content Placeholder 7">
            <a:extLst>
              <a:ext uri="{FF2B5EF4-FFF2-40B4-BE49-F238E27FC236}">
                <a16:creationId xmlns:a16="http://schemas.microsoft.com/office/drawing/2014/main" id="{A9F17FB1-2929-360C-2F5F-201699619EBC}"/>
              </a:ext>
            </a:extLst>
          </p:cNvPr>
          <p:cNvSpPr>
            <a:spLocks noGrp="1"/>
          </p:cNvSpPr>
          <p:nvPr>
            <p:ph idx="49"/>
          </p:nvPr>
        </p:nvSpPr>
        <p:spPr/>
        <p:txBody>
          <a:bodyPr/>
          <a:lstStyle/>
          <a:p>
            <a:r>
              <a:rPr lang="en-US" dirty="0" err="1"/>
              <a:t>Capivasertib</a:t>
            </a:r>
            <a:r>
              <a:rPr lang="en-US" dirty="0"/>
              <a:t> + fulvestrant</a:t>
            </a:r>
          </a:p>
        </p:txBody>
      </p:sp>
      <p:sp>
        <p:nvSpPr>
          <p:cNvPr id="9" name="Content Placeholder 8">
            <a:extLst>
              <a:ext uri="{FF2B5EF4-FFF2-40B4-BE49-F238E27FC236}">
                <a16:creationId xmlns:a16="http://schemas.microsoft.com/office/drawing/2014/main" id="{2DB6A264-E831-86F0-4260-BBA69827877B}"/>
              </a:ext>
            </a:extLst>
          </p:cNvPr>
          <p:cNvSpPr>
            <a:spLocks noGrp="1"/>
          </p:cNvSpPr>
          <p:nvPr>
            <p:ph idx="50"/>
          </p:nvPr>
        </p:nvSpPr>
        <p:spPr/>
        <p:txBody>
          <a:bodyPr/>
          <a:lstStyle/>
          <a:p>
            <a:r>
              <a:rPr lang="en-US" dirty="0"/>
              <a:t>T-</a:t>
            </a:r>
            <a:r>
              <a:rPr lang="en-US" dirty="0" err="1"/>
              <a:t>DXd</a:t>
            </a:r>
            <a:r>
              <a:rPr lang="en-US" dirty="0"/>
              <a:t> or capecitabine</a:t>
            </a:r>
          </a:p>
        </p:txBody>
      </p:sp>
      <p:sp>
        <p:nvSpPr>
          <p:cNvPr id="10" name="Content Placeholder 9">
            <a:extLst>
              <a:ext uri="{FF2B5EF4-FFF2-40B4-BE49-F238E27FC236}">
                <a16:creationId xmlns:a16="http://schemas.microsoft.com/office/drawing/2014/main" id="{7BC8714B-146D-022C-25DF-D2748F60F5EA}"/>
              </a:ext>
            </a:extLst>
          </p:cNvPr>
          <p:cNvSpPr>
            <a:spLocks noGrp="1"/>
          </p:cNvSpPr>
          <p:nvPr>
            <p:ph idx="58"/>
          </p:nvPr>
        </p:nvSpPr>
        <p:spPr/>
        <p:txBody>
          <a:bodyPr/>
          <a:lstStyle/>
          <a:p>
            <a:r>
              <a:rPr lang="en-US" dirty="0"/>
              <a:t>Symptomatic liver and </a:t>
            </a:r>
            <a:br>
              <a:rPr lang="en-US" dirty="0"/>
            </a:br>
            <a:r>
              <a:rPr lang="en-US" dirty="0"/>
              <a:t>bone metastases</a:t>
            </a:r>
          </a:p>
        </p:txBody>
      </p:sp>
      <p:sp>
        <p:nvSpPr>
          <p:cNvPr id="11" name="Content Placeholder 10">
            <a:extLst>
              <a:ext uri="{FF2B5EF4-FFF2-40B4-BE49-F238E27FC236}">
                <a16:creationId xmlns:a16="http://schemas.microsoft.com/office/drawing/2014/main" id="{152DE5FB-5B0C-49EF-540D-5754DCC6F30F}"/>
              </a:ext>
            </a:extLst>
          </p:cNvPr>
          <p:cNvSpPr>
            <a:spLocks noGrp="1"/>
          </p:cNvSpPr>
          <p:nvPr>
            <p:ph idx="59"/>
          </p:nvPr>
        </p:nvSpPr>
        <p:spPr/>
        <p:txBody>
          <a:bodyPr/>
          <a:lstStyle/>
          <a:p>
            <a:r>
              <a:rPr lang="en-US" dirty="0" err="1"/>
              <a:t>Capivasertib</a:t>
            </a:r>
            <a:r>
              <a:rPr lang="en-US" dirty="0"/>
              <a:t> + </a:t>
            </a:r>
            <a:r>
              <a:rPr lang="en-US" dirty="0" err="1"/>
              <a:t>fulvestrant</a:t>
            </a:r>
            <a:endParaRPr lang="en-US" dirty="0"/>
          </a:p>
        </p:txBody>
      </p:sp>
      <p:sp>
        <p:nvSpPr>
          <p:cNvPr id="12" name="Content Placeholder 11">
            <a:extLst>
              <a:ext uri="{FF2B5EF4-FFF2-40B4-BE49-F238E27FC236}">
                <a16:creationId xmlns:a16="http://schemas.microsoft.com/office/drawing/2014/main" id="{307038EC-23E9-3116-0EEE-23BEEACE6591}"/>
              </a:ext>
            </a:extLst>
          </p:cNvPr>
          <p:cNvSpPr>
            <a:spLocks noGrp="1"/>
          </p:cNvSpPr>
          <p:nvPr>
            <p:ph idx="60"/>
          </p:nvPr>
        </p:nvSpPr>
        <p:spPr/>
        <p:txBody>
          <a:bodyPr/>
          <a:lstStyle/>
          <a:p>
            <a:r>
              <a:rPr lang="en-US" dirty="0"/>
              <a:t>Capivasertib + fulvestrant</a:t>
            </a:r>
          </a:p>
        </p:txBody>
      </p:sp>
      <p:sp>
        <p:nvSpPr>
          <p:cNvPr id="13" name="Content Placeholder 12">
            <a:extLst>
              <a:ext uri="{FF2B5EF4-FFF2-40B4-BE49-F238E27FC236}">
                <a16:creationId xmlns:a16="http://schemas.microsoft.com/office/drawing/2014/main" id="{C009048E-FE05-70EA-9011-637EA8A82073}"/>
              </a:ext>
            </a:extLst>
          </p:cNvPr>
          <p:cNvSpPr>
            <a:spLocks noGrp="1"/>
          </p:cNvSpPr>
          <p:nvPr>
            <p:ph idx="61"/>
          </p:nvPr>
        </p:nvSpPr>
        <p:spPr/>
        <p:txBody>
          <a:bodyPr/>
          <a:lstStyle/>
          <a:p>
            <a:r>
              <a:rPr lang="en-US" dirty="0" err="1"/>
              <a:t>Capivasertib</a:t>
            </a:r>
            <a:r>
              <a:rPr lang="en-US" dirty="0"/>
              <a:t> + fulvestrant</a:t>
            </a:r>
          </a:p>
        </p:txBody>
      </p:sp>
      <p:sp>
        <p:nvSpPr>
          <p:cNvPr id="14" name="Content Placeholder 13">
            <a:extLst>
              <a:ext uri="{FF2B5EF4-FFF2-40B4-BE49-F238E27FC236}">
                <a16:creationId xmlns:a16="http://schemas.microsoft.com/office/drawing/2014/main" id="{E87D4A81-C920-5E9D-CBB3-D5CB61ED4AD8}"/>
              </a:ext>
            </a:extLst>
          </p:cNvPr>
          <p:cNvSpPr>
            <a:spLocks noGrp="1"/>
          </p:cNvSpPr>
          <p:nvPr>
            <p:ph idx="62"/>
          </p:nvPr>
        </p:nvSpPr>
        <p:spPr/>
        <p:txBody>
          <a:bodyPr/>
          <a:lstStyle/>
          <a:p>
            <a:r>
              <a:rPr lang="en-US" dirty="0" err="1"/>
              <a:t>Capivasertib</a:t>
            </a:r>
            <a:r>
              <a:rPr lang="en-US" dirty="0"/>
              <a:t> + fulvestrant</a:t>
            </a:r>
          </a:p>
        </p:txBody>
      </p:sp>
      <p:sp>
        <p:nvSpPr>
          <p:cNvPr id="15" name="Content Placeholder 14">
            <a:extLst>
              <a:ext uri="{FF2B5EF4-FFF2-40B4-BE49-F238E27FC236}">
                <a16:creationId xmlns:a16="http://schemas.microsoft.com/office/drawing/2014/main" id="{5E423A6B-6C3B-C8D1-9526-7893B27C5A7D}"/>
              </a:ext>
            </a:extLst>
          </p:cNvPr>
          <p:cNvSpPr>
            <a:spLocks noGrp="1"/>
          </p:cNvSpPr>
          <p:nvPr>
            <p:ph idx="63"/>
          </p:nvPr>
        </p:nvSpPr>
        <p:spPr/>
        <p:txBody>
          <a:bodyPr/>
          <a:lstStyle/>
          <a:p>
            <a:r>
              <a:rPr lang="en-US" dirty="0" err="1"/>
              <a:t>Capivasertib</a:t>
            </a:r>
            <a:r>
              <a:rPr lang="en-US" dirty="0"/>
              <a:t> + fulvestrant</a:t>
            </a:r>
          </a:p>
        </p:txBody>
      </p:sp>
      <p:sp>
        <p:nvSpPr>
          <p:cNvPr id="16" name="Content Placeholder 15">
            <a:extLst>
              <a:ext uri="{FF2B5EF4-FFF2-40B4-BE49-F238E27FC236}">
                <a16:creationId xmlns:a16="http://schemas.microsoft.com/office/drawing/2014/main" id="{72016E2F-93B0-CBF2-84A6-85F94E5DEED7}"/>
              </a:ext>
            </a:extLst>
          </p:cNvPr>
          <p:cNvSpPr>
            <a:spLocks noGrp="1"/>
          </p:cNvSpPr>
          <p:nvPr>
            <p:ph idx="64"/>
          </p:nvPr>
        </p:nvSpPr>
        <p:spPr/>
        <p:txBody>
          <a:bodyPr/>
          <a:lstStyle/>
          <a:p>
            <a:r>
              <a:rPr lang="en-US" dirty="0"/>
              <a:t>Asymptomatic bone metastases</a:t>
            </a:r>
          </a:p>
        </p:txBody>
      </p:sp>
      <p:sp>
        <p:nvSpPr>
          <p:cNvPr id="17" name="Content Placeholder 16">
            <a:extLst>
              <a:ext uri="{FF2B5EF4-FFF2-40B4-BE49-F238E27FC236}">
                <a16:creationId xmlns:a16="http://schemas.microsoft.com/office/drawing/2014/main" id="{54549DF1-B406-79D3-198B-94D881EF6EFF}"/>
              </a:ext>
            </a:extLst>
          </p:cNvPr>
          <p:cNvSpPr>
            <a:spLocks noGrp="1"/>
          </p:cNvSpPr>
          <p:nvPr>
            <p:ph idx="71"/>
          </p:nvPr>
        </p:nvSpPr>
        <p:spPr/>
        <p:txBody>
          <a:bodyPr/>
          <a:lstStyle/>
          <a:p>
            <a:r>
              <a:rPr lang="en-US" dirty="0" err="1"/>
              <a:t>Capivasertib</a:t>
            </a:r>
            <a:r>
              <a:rPr lang="en-US" dirty="0"/>
              <a:t> + </a:t>
            </a:r>
            <a:r>
              <a:rPr lang="en-US" dirty="0" err="1"/>
              <a:t>fulvestrant</a:t>
            </a:r>
            <a:r>
              <a:rPr lang="en-US" dirty="0"/>
              <a:t>*</a:t>
            </a:r>
          </a:p>
        </p:txBody>
      </p:sp>
      <p:sp>
        <p:nvSpPr>
          <p:cNvPr id="18" name="Content Placeholder 17">
            <a:extLst>
              <a:ext uri="{FF2B5EF4-FFF2-40B4-BE49-F238E27FC236}">
                <a16:creationId xmlns:a16="http://schemas.microsoft.com/office/drawing/2014/main" id="{E18BB249-424C-E8FC-80AF-E6536C92837C}"/>
              </a:ext>
            </a:extLst>
          </p:cNvPr>
          <p:cNvSpPr>
            <a:spLocks noGrp="1"/>
          </p:cNvSpPr>
          <p:nvPr>
            <p:ph idx="72"/>
          </p:nvPr>
        </p:nvSpPr>
        <p:spPr/>
        <p:txBody>
          <a:bodyPr/>
          <a:lstStyle/>
          <a:p>
            <a:r>
              <a:rPr lang="en-US" dirty="0" err="1"/>
              <a:t>Capivasertib</a:t>
            </a:r>
            <a:r>
              <a:rPr lang="en-US" dirty="0"/>
              <a:t> + </a:t>
            </a:r>
            <a:r>
              <a:rPr lang="en-US" dirty="0" err="1"/>
              <a:t>fulvestrant</a:t>
            </a:r>
            <a:endParaRPr lang="en-US" dirty="0"/>
          </a:p>
        </p:txBody>
      </p:sp>
      <p:sp>
        <p:nvSpPr>
          <p:cNvPr id="4" name="Title 3">
            <a:extLst>
              <a:ext uri="{FF2B5EF4-FFF2-40B4-BE49-F238E27FC236}">
                <a16:creationId xmlns:a16="http://schemas.microsoft.com/office/drawing/2014/main" id="{DB551233-A05E-5C1E-0C6F-7A29D5391C4A}"/>
              </a:ext>
            </a:extLst>
          </p:cNvPr>
          <p:cNvSpPr>
            <a:spLocks noGrp="1"/>
          </p:cNvSpPr>
          <p:nvPr>
            <p:ph type="title"/>
          </p:nvPr>
        </p:nvSpPr>
        <p:spPr/>
        <p:txBody>
          <a:bodyPr/>
          <a:lstStyle/>
          <a:p>
            <a:r>
              <a:rPr lang="en-US" dirty="0"/>
              <a:t>Age 65, PS 0; HER2 IHC 1+, BRCA wild-type </a:t>
            </a:r>
            <a:r>
              <a:rPr lang="en-US" dirty="0" err="1"/>
              <a:t>mBC</a:t>
            </a:r>
            <a:br>
              <a:rPr lang="en-US" dirty="0"/>
            </a:br>
            <a:r>
              <a:rPr lang="en-US" dirty="0"/>
              <a:t>S/p </a:t>
            </a:r>
            <a:r>
              <a:rPr lang="en-US" dirty="0" err="1"/>
              <a:t>ribociclib</a:t>
            </a:r>
            <a:r>
              <a:rPr lang="en-US" dirty="0"/>
              <a:t>/letrozole for 10 months</a:t>
            </a:r>
            <a:br>
              <a:rPr lang="en-US" dirty="0"/>
            </a:br>
            <a:r>
              <a:rPr lang="en-US" dirty="0">
                <a:solidFill>
                  <a:srgbClr val="002060"/>
                </a:solidFill>
              </a:rPr>
              <a:t>ESR1-negative, </a:t>
            </a:r>
            <a:r>
              <a:rPr lang="en-US" u="sng" dirty="0">
                <a:solidFill>
                  <a:srgbClr val="002060"/>
                </a:solidFill>
              </a:rPr>
              <a:t>PIK3CA/AKT1/PTEN-positive</a:t>
            </a:r>
            <a:endParaRPr lang="en-US" dirty="0">
              <a:solidFill>
                <a:srgbClr val="002060"/>
              </a:solidFill>
            </a:endParaRPr>
          </a:p>
        </p:txBody>
      </p:sp>
      <p:sp>
        <p:nvSpPr>
          <p:cNvPr id="19" name="TextBox 18">
            <a:extLst>
              <a:ext uri="{FF2B5EF4-FFF2-40B4-BE49-F238E27FC236}">
                <a16:creationId xmlns:a16="http://schemas.microsoft.com/office/drawing/2014/main" id="{2B4EF981-F236-3C0B-C382-11AEB5279EEB}"/>
              </a:ext>
            </a:extLst>
          </p:cNvPr>
          <p:cNvSpPr txBox="1"/>
          <p:nvPr/>
        </p:nvSpPr>
        <p:spPr>
          <a:xfrm>
            <a:off x="407368" y="6444674"/>
            <a:ext cx="36151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If impending liver failure, would use 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DXd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23443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47724-98C8-EB4D-BC4B-A6D0E3B69E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013DB-3ADD-7CDD-1720-09D7124A538E}"/>
              </a:ext>
            </a:extLst>
          </p:cNvPr>
          <p:cNvSpPr>
            <a:spLocks noGrp="1"/>
          </p:cNvSpPr>
          <p:nvPr>
            <p:ph type="title"/>
          </p:nvPr>
        </p:nvSpPr>
        <p:spPr/>
        <p:txBody>
          <a:bodyPr/>
          <a:lstStyle/>
          <a:p>
            <a:r>
              <a:rPr lang="en-US" b="1" dirty="0">
                <a:solidFill>
                  <a:srgbClr val="002060"/>
                </a:solidFill>
              </a:rPr>
              <a:t>Dr Hurvitz: </a:t>
            </a:r>
            <a:r>
              <a:rPr lang="en-US" b="1">
                <a:solidFill>
                  <a:srgbClr val="002060"/>
                </a:solidFill>
              </a:rPr>
              <a:t>Case Presentation 3 </a:t>
            </a:r>
            <a:endParaRPr lang="en-US" b="1" dirty="0">
              <a:solidFill>
                <a:srgbClr val="002060"/>
              </a:solidFill>
            </a:endParaRPr>
          </a:p>
        </p:txBody>
      </p:sp>
      <p:sp>
        <p:nvSpPr>
          <p:cNvPr id="3" name="Content Placeholder 2">
            <a:extLst>
              <a:ext uri="{FF2B5EF4-FFF2-40B4-BE49-F238E27FC236}">
                <a16:creationId xmlns:a16="http://schemas.microsoft.com/office/drawing/2014/main" id="{6B633C19-6E3F-CF4E-C5B1-0ACA30AD4241}"/>
              </a:ext>
            </a:extLst>
          </p:cNvPr>
          <p:cNvSpPr>
            <a:spLocks noGrp="1"/>
          </p:cNvSpPr>
          <p:nvPr>
            <p:ph idx="1"/>
          </p:nvPr>
        </p:nvSpPr>
        <p:spPr>
          <a:xfrm>
            <a:off x="838200" y="1489300"/>
            <a:ext cx="10515600" cy="4417520"/>
          </a:xfrm>
        </p:spPr>
        <p:txBody>
          <a:bodyPr>
            <a:noAutofit/>
          </a:bodyPr>
          <a:lstStyle/>
          <a:p>
            <a:pPr>
              <a:lnSpc>
                <a:spcPct val="120000"/>
              </a:lnSpc>
              <a:spcAft>
                <a:spcPts val="600"/>
              </a:spcAft>
            </a:pPr>
            <a:r>
              <a:rPr lang="en-US" sz="2400" b="0" i="0" u="none" strike="noStrike" dirty="0">
                <a:effectLst/>
                <a:latin typeface="Aptos" panose="020B0004020202020204" pitchFamily="34" charset="0"/>
              </a:rPr>
              <a:t>67 </a:t>
            </a:r>
            <a:r>
              <a:rPr lang="en-US" sz="2400" b="0" i="0" u="none" strike="noStrike" dirty="0" err="1">
                <a:effectLst/>
                <a:latin typeface="Aptos" panose="020B0004020202020204" pitchFamily="34" charset="0"/>
              </a:rPr>
              <a:t>yo</a:t>
            </a:r>
            <a:r>
              <a:rPr lang="en-US" sz="2400" b="0" i="0" u="none" strike="noStrike" dirty="0">
                <a:effectLst/>
                <a:latin typeface="Aptos" panose="020B0004020202020204" pitchFamily="34" charset="0"/>
              </a:rPr>
              <a:t> woman with ER+ HER2 1+ MBC with an ESR1 mutation, PIK3CA wild type, previously treated with ribociclib/fulvestrant for </a:t>
            </a:r>
            <a:r>
              <a:rPr lang="en-US" sz="2400" b="0" i="0" u="none" strike="noStrike">
                <a:effectLst/>
                <a:latin typeface="Aptos" panose="020B0004020202020204" pitchFamily="34" charset="0"/>
              </a:rPr>
              <a:t>1 </a:t>
            </a:r>
            <a:r>
              <a:rPr lang="en-US" sz="2400">
                <a:latin typeface="Aptos" panose="020B0004020202020204" pitchFamily="34" charset="0"/>
              </a:rPr>
              <a:t>year, </a:t>
            </a:r>
            <a:r>
              <a:rPr lang="en-US" sz="2400" b="0" i="0" u="none" strike="noStrike" dirty="0">
                <a:effectLst/>
                <a:latin typeface="Aptos" panose="020B0004020202020204" pitchFamily="34" charset="0"/>
              </a:rPr>
              <a:t>now with progression in the liver and symptomatic bone metastases. </a:t>
            </a:r>
          </a:p>
          <a:p>
            <a:pPr>
              <a:lnSpc>
                <a:spcPct val="120000"/>
              </a:lnSpc>
              <a:spcAft>
                <a:spcPts val="600"/>
              </a:spcAft>
            </a:pPr>
            <a:r>
              <a:rPr lang="en-US" sz="2400" dirty="0">
                <a:latin typeface="Aptos" panose="020B0004020202020204" pitchFamily="34" charset="0"/>
                <a:cs typeface="Calibri" panose="020F0502020204030204" pitchFamily="34" charset="0"/>
              </a:rPr>
              <a:t>The patient has a follow-up appointment next week. </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38928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CC51D-7F73-249A-E134-7C54F9A6EA8C}"/>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D80C98DC-EEAD-8159-9544-2935FBF70CC2}"/>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Arvind Dasari, MD, 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Anwaar Saeed,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42E6CA7F-F14B-8B3E-BF57-1720A35DEC38}"/>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FDFAECA4-B7F6-414A-6116-3CB6FFFDE257}"/>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03F1CDF7-C403-ED30-0C83-D469B7F706B4}"/>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B2EB0430-9DC0-F109-9F27-4453ED5E2A9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April 16,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29128CBF-77FA-92DC-2C60-CA3B20FCDC09}"/>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AE4B8D9E-406A-F680-9942-255F3EC0B47D}"/>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Colorectal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866782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48113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33348995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5667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Arvind Dasari, MD, 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Anwaar Saeed,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April 16,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Colorectal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0043592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62082"/>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752184" y="1262082"/>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62082"/>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Sara A Hurvitz, MD, FACP</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Smith Family Endowed Chair in Women’s Health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Senior Vice President, Clinical Research Division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Fred Hutchinson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Head, 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UW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Seattle, Washington</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262082"/>
            <a:ext cx="1371600" cy="1371600"/>
          </a:xfrm>
          <a:prstGeom prst="rect">
            <a:avLst/>
          </a:prstGeom>
        </p:spPr>
      </p:pic>
      <p:sp>
        <p:nvSpPr>
          <p:cNvPr id="6" name="Text Box 7">
            <a:extLst>
              <a:ext uri="{FF2B5EF4-FFF2-40B4-BE49-F238E27FC236}">
                <a16:creationId xmlns:a16="http://schemas.microsoft.com/office/drawing/2014/main" id="{FEB24FC6-E724-4A1D-6078-2C7FAD9F56DD}"/>
              </a:ext>
            </a:extLst>
          </p:cNvPr>
          <p:cNvSpPr txBox="1">
            <a:spLocks noChangeArrowheads="1"/>
          </p:cNvSpPr>
          <p:nvPr/>
        </p:nvSpPr>
        <p:spPr bwMode="auto">
          <a:xfrm>
            <a:off x="2054480" y="4005064"/>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Virginia </a:t>
            </a:r>
            <a:r>
              <a:rPr kumimoji="0" lang="en-US" sz="1600" b="1" i="0" u="none" strike="noStrike" kern="1200" cap="none" spc="0" normalizeH="0" baseline="0" noProof="0" dirty="0" err="1">
                <a:ln>
                  <a:noFill/>
                </a:ln>
                <a:solidFill>
                  <a:srgbClr val="000000"/>
                </a:solidFill>
                <a:effectLst/>
                <a:uLnTx/>
                <a:uFillTx/>
                <a:latin typeface="Calibri"/>
                <a:ea typeface="MS PGothic" charset="0"/>
              </a:rPr>
              <a:t>Kaklamani</a:t>
            </a:r>
            <a:r>
              <a:rPr kumimoji="0" lang="en-US" sz="1600" b="1" i="0" u="none" strike="noStrike" kern="1200" cap="none" spc="0" normalizeH="0" baseline="0" noProof="0" dirty="0">
                <a:ln>
                  <a:noFill/>
                </a:ln>
                <a:solidFill>
                  <a:srgbClr val="000000"/>
                </a:solidFill>
                <a:effectLst/>
                <a:uLnTx/>
                <a:uFillTx/>
                <a:latin typeface="Calibri"/>
                <a:ea typeface="MS PGothic" charset="0"/>
              </a:rPr>
              <a:t>, MD, DSc</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Ruth McLean Bowman Bowers Chair in Breast Cancer Research and Treatment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AB Alexander Distinguished Chair in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Breast Oncology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UT Health San Antonio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San Antonio, Texas</a:t>
            </a:r>
          </a:p>
        </p:txBody>
      </p:sp>
      <p:pic>
        <p:nvPicPr>
          <p:cNvPr id="9" name="Picture 8">
            <a:extLst>
              <a:ext uri="{FF2B5EF4-FFF2-40B4-BE49-F238E27FC236}">
                <a16:creationId xmlns:a16="http://schemas.microsoft.com/office/drawing/2014/main" id="{0E68A672-4053-93D0-8201-13080B8B77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005064"/>
            <a:ext cx="1371600" cy="1371600"/>
          </a:xfrm>
          <a:prstGeom prst="rect">
            <a:avLst/>
          </a:prstGeom>
        </p:spPr>
      </p:pic>
    </p:spTree>
    <p:extLst>
      <p:ext uri="{BB962C8B-B14F-4D97-AF65-F5344CB8AC3E}">
        <p14:creationId xmlns:p14="http://schemas.microsoft.com/office/powerpoint/2010/main" val="13015056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342513" y="3618803"/>
            <a:ext cx="5506974" cy="24098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Keynote Session: Diffuse Large B-Cell Lymphoma and Follicular Lymphoma</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Manali Kamdar, MD, MBBS</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Krish Patel,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Gilles Salles, MD, PhD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314096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April 24,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312446"/>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Rectangle 4">
            <a:extLst>
              <a:ext uri="{FF2B5EF4-FFF2-40B4-BE49-F238E27FC236}">
                <a16:creationId xmlns:a16="http://schemas.microsoft.com/office/drawing/2014/main" id="{31B06DA4-090F-1CFF-55D6-797FD2370D79}"/>
              </a:ext>
            </a:extLst>
          </p:cNvPr>
          <p:cNvSpPr txBox="1">
            <a:spLocks noChangeArrowheads="1"/>
          </p:cNvSpPr>
          <p:nvPr/>
        </p:nvSpPr>
        <p:spPr bwMode="auto">
          <a:xfrm>
            <a:off x="0" y="116133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6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CME/MOC-, NCPD- and ACPE-Accredited Educational Conference </a:t>
            </a:r>
          </a:p>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Florida Cancer Specialists &amp; Research Institute</a:t>
            </a:r>
          </a:p>
        </p:txBody>
      </p:sp>
      <p:sp>
        <p:nvSpPr>
          <p:cNvPr id="4" name="TextBox 3">
            <a:extLst>
              <a:ext uri="{FF2B5EF4-FFF2-40B4-BE49-F238E27FC236}">
                <a16:creationId xmlns:a16="http://schemas.microsoft.com/office/drawing/2014/main" id="{29AD00C0-D571-47D7-4E11-6F71DCC3B238}"/>
              </a:ext>
            </a:extLst>
          </p:cNvPr>
          <p:cNvSpPr txBox="1"/>
          <p:nvPr/>
        </p:nvSpPr>
        <p:spPr>
          <a:xfrm>
            <a:off x="445008" y="1931420"/>
            <a:ext cx="11301984" cy="735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10" name="10-Point Star 9">
            <a:extLst>
              <a:ext uri="{FF2B5EF4-FFF2-40B4-BE49-F238E27FC236}">
                <a16:creationId xmlns:a16="http://schemas.microsoft.com/office/drawing/2014/main" id="{1AE66C17-D490-0641-D470-D86E850E7681}"/>
              </a:ext>
            </a:extLst>
          </p:cNvPr>
          <p:cNvSpPr/>
          <p:nvPr/>
        </p:nvSpPr>
        <p:spPr bwMode="auto">
          <a:xfrm>
            <a:off x="9360033" y="2764314"/>
            <a:ext cx="2386959" cy="2386959"/>
          </a:xfrm>
          <a:prstGeom prst="star10">
            <a:avLst/>
          </a:prstGeom>
          <a:solidFill>
            <a:srgbClr val="002060"/>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E45DAAA5-2B32-B747-FFD3-9379BFF4F981}"/>
              </a:ext>
            </a:extLst>
          </p:cNvPr>
          <p:cNvSpPr txBox="1"/>
          <p:nvPr/>
        </p:nvSpPr>
        <p:spPr>
          <a:xfrm>
            <a:off x="9477479" y="3435486"/>
            <a:ext cx="2156212" cy="922195"/>
          </a:xfrm>
          <a:prstGeom prst="rect">
            <a:avLst/>
          </a:prstGeom>
          <a:noFill/>
        </p:spPr>
        <p:txBody>
          <a:bodyPr wrap="square" rtlCol="0" anchor="ctr">
            <a:noAutofit/>
          </a:bodyPr>
          <a:lstStyle/>
          <a:p>
            <a:pPr marL="0" marR="0" lvl="0" indent="0" algn="ctr" defTabSz="914400" rtl="0" eaLnBrk="0" fontAlgn="base" latinLnBrk="0" hangingPunct="0">
              <a:lnSpc>
                <a:spcPts val="362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Fellows Welcome!</a:t>
            </a:r>
          </a:p>
        </p:txBody>
      </p:sp>
    </p:spTree>
    <p:custDataLst>
      <p:tags r:id="rId1"/>
    </p:custDataLst>
    <p:extLst>
      <p:ext uri="{BB962C8B-B14F-4D97-AF65-F5344CB8AC3E}">
        <p14:creationId xmlns:p14="http://schemas.microsoft.com/office/powerpoint/2010/main" val="4020702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8:50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Chronic Lymphocytic Leukemia</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N Allan,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Kittai</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8:50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Pancreatic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Eileen M O’Reilly,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Philip A Philip,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10:00 AM – 10:50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Ovarian Cancer </a:t>
            </a:r>
            <a:r>
              <a:rPr kumimoji="0" lang="en-US" sz="24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Deborah K Armstrong,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David M O’Malley,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628800"/>
            <a:ext cx="5614987"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Relapsed/Refractory Multiple Myeloma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Hans Lee,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Noopur Raje,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Gastroesophageal Cancers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Yelena Y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Janjigian</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Samuel J Klempner,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1:20 PM – 2:10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Desmoid Tumors and Soft Tissue Sarcoma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Mrinal Gounder,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Richard F Riedel,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4284436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553020"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2:10 PM – 3:00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Urothelial Bladder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Terence Friedlander,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Daniel P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Petrylak</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3:20 PM – 4:10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Triple-Negative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Brufsky</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PhD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Kevin Kalinsky, MD, MS, FASCO</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4:10 PM – 5:00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HER2-Positive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Shanu Modi,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64008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Content Placeholder 2">
            <a:extLst>
              <a:ext uri="{FF2B5EF4-FFF2-40B4-BE49-F238E27FC236}">
                <a16:creationId xmlns:a16="http://schemas.microsoft.com/office/drawing/2014/main" id="{5C90C673-E27F-1C33-A5C4-BE0469F408C7}"/>
              </a:ext>
            </a:extLst>
          </p:cNvPr>
          <p:cNvSpPr txBox="1">
            <a:spLocks/>
          </p:cNvSpPr>
          <p:nvPr/>
        </p:nvSpPr>
        <p:spPr>
          <a:xfrm>
            <a:off x="6504813"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HR-Positive Breast Cancer</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Jane Lowe Meisel,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Joyce O’Shaughnessy, MD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Seth Wander,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9:40 AM – 10:30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Colorectal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Kristen K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Ciombor</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MSCI</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Strickler,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5" name="TextBox 4">
            <a:extLst>
              <a:ext uri="{FF2B5EF4-FFF2-40B4-BE49-F238E27FC236}">
                <a16:creationId xmlns:a16="http://schemas.microsoft.com/office/drawing/2014/main" id="{A7FA3788-DDF9-6EF8-E6C2-A1718F2FEA07}"/>
              </a:ext>
            </a:extLst>
          </p:cNvPr>
          <p:cNvSpPr txBox="1"/>
          <p:nvPr/>
        </p:nvSpPr>
        <p:spPr>
          <a:xfrm>
            <a:off x="6324600" y="1115616"/>
            <a:ext cx="58674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Tree>
    <p:custDataLst>
      <p:tags r:id="rId1"/>
    </p:custDataLst>
    <p:extLst>
      <p:ext uri="{BB962C8B-B14F-4D97-AF65-F5344CB8AC3E}">
        <p14:creationId xmlns:p14="http://schemas.microsoft.com/office/powerpoint/2010/main" val="4135916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524000"/>
            <a:ext cx="5506974"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EGFR-Mutated Non-Small Cell </a:t>
            </a:r>
            <a:b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b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Lung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Jonathan Goldman,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Zofia Piotrowska, MD, MHS</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Prostate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Neeraj Agarwal, MD, FASCO</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Alan H Bryce,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1:15 PM – 2:05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Myelofibrosis and Systemic </a:t>
            </a:r>
            <a:r>
              <a:rPr kumimoji="0" lang="en-US" sz="2600" b="1" i="0" u="none" strike="noStrike" kern="0" cap="none" spc="0" normalizeH="0" baseline="0" noProof="0" dirty="0" err="1">
                <a:ln>
                  <a:noFill/>
                </a:ln>
                <a:solidFill>
                  <a:srgbClr val="002060"/>
                </a:solidFill>
                <a:effectLst/>
                <a:uLnTx/>
                <a:uFillTx/>
                <a:latin typeface="Calibri" charset="0"/>
                <a:ea typeface="MS PGothic" pitchFamily="34" charset="-128"/>
              </a:rPr>
              <a:t>Mastocytosis</a:t>
            </a: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Anthony M Hunter,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Abdulraheem Yacoub,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104127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524000"/>
            <a:ext cx="5614987"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2:05 PM – 2:55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Targeted Therapies for Non-Small Cell Lung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Lyudmila Bazhenova,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Corey J Langer,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2:55 PM – 3:45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Acute Myeloid Leukemia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Courtney D DiNardo, MD, MSCE</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Harry Paul Erba, MD, PhD</a:t>
            </a:r>
          </a:p>
        </p:txBody>
      </p:sp>
    </p:spTree>
    <p:custDataLst>
      <p:tags r:id="rId1"/>
    </p:custDataLst>
    <p:extLst>
      <p:ext uri="{BB962C8B-B14F-4D97-AF65-F5344CB8AC3E}">
        <p14:creationId xmlns:p14="http://schemas.microsoft.com/office/powerpoint/2010/main" val="14426390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2D32B-E80D-EB3B-1860-3CAEEE6C36F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C5A1A2A-D5C2-37B9-8E61-B2CE9ECAA32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What Clinicians Want to Know: Optimizing the Management </a:t>
            </a:r>
            <a:br>
              <a:rPr lang="en-US" sz="3600" dirty="0"/>
            </a:br>
            <a:r>
              <a:rPr lang="en-US" sz="3600" dirty="0"/>
              <a:t>of Metastatic Triple-Negative Breast Cancer</a:t>
            </a:r>
          </a:p>
        </p:txBody>
      </p:sp>
      <p:sp>
        <p:nvSpPr>
          <p:cNvPr id="12" name="Text Box 3">
            <a:extLst>
              <a:ext uri="{FF2B5EF4-FFF2-40B4-BE49-F238E27FC236}">
                <a16:creationId xmlns:a16="http://schemas.microsoft.com/office/drawing/2014/main" id="{496F2DDA-6FBE-75B2-9089-B039D7CAD1E4}"/>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F30D510-D964-244F-839F-DF0BF00AA642}"/>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78D6D2C1-B2F3-DD90-1198-5944EC244FDF}"/>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April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729E4B8-689B-803E-81AD-43FDE5DBD433}"/>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595E6466-D7E4-3CB6-0AF4-4347489810D4}"/>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Punie,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Tiffany A Traina, MD, FASCO</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508049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335360" y="1692332"/>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51st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335360" y="2535730"/>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335360" y="3379128"/>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335360" y="4222526"/>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335360" y="5065924"/>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1700" b="1" i="0" u="none" strike="noStrike" kern="0" cap="none" spc="0" normalizeH="0" baseline="0" noProof="0" dirty="0">
                <a:ln>
                  <a:noFill/>
                </a:ln>
                <a:solidFill>
                  <a:srgbClr val="0331FF"/>
                </a:solidFill>
                <a:effectLst/>
                <a:uLnTx/>
                <a:uFillTx/>
                <a:latin typeface="Calibri" charset="0"/>
                <a:ea typeface="MS PGothic" pitchFamily="34" charset="-128"/>
              </a:rPr>
              <a:t>Non-Muscle-Invasive and Muscle-Invasive Bladder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12" name="Content Placeholder 2">
            <a:extLst>
              <a:ext uri="{FF2B5EF4-FFF2-40B4-BE49-F238E27FC236}">
                <a16:creationId xmlns:a16="http://schemas.microsoft.com/office/drawing/2014/main" id="{82321A52-9B53-554F-5FFD-0C504E2AD4CB}"/>
              </a:ext>
            </a:extLst>
          </p:cNvPr>
          <p:cNvSpPr txBox="1">
            <a:spLocks/>
          </p:cNvSpPr>
          <p:nvPr/>
        </p:nvSpPr>
        <p:spPr>
          <a:xfrm>
            <a:off x="335360" y="5909320"/>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Pancreatic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13" name="Content Placeholder 2">
            <a:extLst>
              <a:ext uri="{FF2B5EF4-FFF2-40B4-BE49-F238E27FC236}">
                <a16:creationId xmlns:a16="http://schemas.microsoft.com/office/drawing/2014/main" id="{3364BFA7-0A8D-D8C8-B884-B3B3363FCE00}"/>
              </a:ext>
            </a:extLst>
          </p:cNvPr>
          <p:cNvSpPr txBox="1">
            <a:spLocks/>
          </p:cNvSpPr>
          <p:nvPr/>
        </p:nvSpPr>
        <p:spPr>
          <a:xfrm>
            <a:off x="6070116" y="1692332"/>
            <a:ext cx="5577840" cy="875813"/>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18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 Pathway in </a:t>
            </a:r>
            <a:br>
              <a:rPr kumimoji="0" lang="en-US" sz="18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800" b="1" i="0" u="none" strike="noStrike" kern="0" cap="none" spc="0" normalizeH="0" baseline="0" noProof="0" dirty="0">
                <a:ln>
                  <a:noFill/>
                </a:ln>
                <a:solidFill>
                  <a:srgbClr val="0331FF"/>
                </a:solidFill>
                <a:effectLst/>
                <a:uLnTx/>
                <a:uFillTx/>
                <a:latin typeface="Calibri" charset="0"/>
                <a:ea typeface="MS PGothic" pitchFamily="34" charset="-128"/>
              </a:rPr>
              <a:t>HR-Positive Metastatic Breast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4" name="Content Placeholder 2">
            <a:extLst>
              <a:ext uri="{FF2B5EF4-FFF2-40B4-BE49-F238E27FC236}">
                <a16:creationId xmlns:a16="http://schemas.microsoft.com/office/drawing/2014/main" id="{BE0E7D43-979C-EFFF-9B76-214C7A5A6E72}"/>
              </a:ext>
            </a:extLst>
          </p:cNvPr>
          <p:cNvSpPr txBox="1">
            <a:spLocks/>
          </p:cNvSpPr>
          <p:nvPr/>
        </p:nvSpPr>
        <p:spPr>
          <a:xfrm>
            <a:off x="6070116" y="2852899"/>
            <a:ext cx="5577840" cy="91440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1800" b="1" i="0" u="none" strike="noStrike" kern="0" cap="none" spc="0" normalizeH="0" baseline="0" noProof="0" dirty="0">
                <a:ln>
                  <a:noFill/>
                </a:ln>
                <a:solidFill>
                  <a:srgbClr val="0331FF"/>
                </a:solidFill>
                <a:effectLst/>
                <a:uLnTx/>
                <a:uFillTx/>
                <a:latin typeface="Calibri" charset="0"/>
                <a:ea typeface="MS PGothic" pitchFamily="34" charset="-128"/>
              </a:rPr>
              <a:t>Non-Hodgkin Lymphoma and Chronic </a:t>
            </a:r>
          </a:p>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1800" b="1" i="0" u="none" strike="noStrike" kern="0" cap="none" spc="0" normalizeH="0" baseline="0" noProof="0" dirty="0">
                <a:ln>
                  <a:noFill/>
                </a:ln>
                <a:solidFill>
                  <a:srgbClr val="0331FF"/>
                </a:solidFill>
                <a:effectLst/>
                <a:uLnTx/>
                <a:uFillTx/>
                <a:latin typeface="Calibri" charset="0"/>
                <a:ea typeface="MS PGothic" pitchFamily="34" charset="-128"/>
              </a:rPr>
              <a:t>Lymphocytic Leukemia</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6:00 PM – 8:00 PM CT</a:t>
            </a:r>
          </a:p>
        </p:txBody>
      </p:sp>
      <p:sp>
        <p:nvSpPr>
          <p:cNvPr id="15" name="Content Placeholder 2">
            <a:extLst>
              <a:ext uri="{FF2B5EF4-FFF2-40B4-BE49-F238E27FC236}">
                <a16:creationId xmlns:a16="http://schemas.microsoft.com/office/drawing/2014/main" id="{E07E45B0-AD7E-A96F-17FE-D31ADBCB039D}"/>
              </a:ext>
            </a:extLst>
          </p:cNvPr>
          <p:cNvSpPr txBox="1">
            <a:spLocks/>
          </p:cNvSpPr>
          <p:nvPr/>
        </p:nvSpPr>
        <p:spPr>
          <a:xfrm>
            <a:off x="6070116" y="4052053"/>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CDK4/6 Inhibitors for HR-Positive Breast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16" name="Content Placeholder 2">
            <a:extLst>
              <a:ext uri="{FF2B5EF4-FFF2-40B4-BE49-F238E27FC236}">
                <a16:creationId xmlns:a16="http://schemas.microsoft.com/office/drawing/2014/main" id="{DF690BC1-9886-D4F7-D2C4-76D24C961028}"/>
              </a:ext>
            </a:extLst>
          </p:cNvPr>
          <p:cNvSpPr txBox="1">
            <a:spLocks/>
          </p:cNvSpPr>
          <p:nvPr/>
        </p:nvSpPr>
        <p:spPr>
          <a:xfrm>
            <a:off x="6070116" y="4980687"/>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Relapsed/Refractory Multiple Myeloma</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7" name="Content Placeholder 2">
            <a:extLst>
              <a:ext uri="{FF2B5EF4-FFF2-40B4-BE49-F238E27FC236}">
                <a16:creationId xmlns:a16="http://schemas.microsoft.com/office/drawing/2014/main" id="{AD69BA39-5CA4-0EF6-96B9-08CC9DBF583C}"/>
              </a:ext>
            </a:extLst>
          </p:cNvPr>
          <p:cNvSpPr txBox="1">
            <a:spLocks/>
          </p:cNvSpPr>
          <p:nvPr/>
        </p:nvSpPr>
        <p:spPr>
          <a:xfrm>
            <a:off x="6070116" y="5909320"/>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Oral SERDs for Breast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Tree>
    <p:custDataLst>
      <p:tags r:id="rId1"/>
    </p:custDataLst>
    <p:extLst>
      <p:ext uri="{BB962C8B-B14F-4D97-AF65-F5344CB8AC3E}">
        <p14:creationId xmlns:p14="http://schemas.microsoft.com/office/powerpoint/2010/main" val="457709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343526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26106562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27979-9311-EC74-DD46-F824D286A85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B89E9F8-DA5B-B918-79A9-9F12777CC4E0}"/>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Consensus </a:t>
            </a:r>
            <a:r>
              <a:rPr lang="en-US" sz="3600"/>
              <a:t>or Controversy? </a:t>
            </a:r>
            <a:r>
              <a:rPr lang="en-US" sz="3600" dirty="0"/>
              <a:t>Clinical Investigators Discuss </a:t>
            </a:r>
            <a:br>
              <a:rPr lang="en-US" sz="3600" dirty="0"/>
            </a:br>
            <a:r>
              <a:rPr lang="en-US" sz="3600" dirty="0"/>
              <a:t>and Debate Current Approaches to First- and Second-Line Therapy for HR-Positive Metastatic Breast Cancer</a:t>
            </a:r>
          </a:p>
        </p:txBody>
      </p:sp>
      <p:sp>
        <p:nvSpPr>
          <p:cNvPr id="12" name="Text Box 3">
            <a:extLst>
              <a:ext uri="{FF2B5EF4-FFF2-40B4-BE49-F238E27FC236}">
                <a16:creationId xmlns:a16="http://schemas.microsoft.com/office/drawing/2014/main" id="{D6D63EC4-8F66-68FA-B82D-C836E365A204}"/>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B2E87A2D-C947-F2F9-F1BB-AC5D2CCCDF0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25D1F7D-E471-2530-F9A1-2A655782A918}"/>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April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C5299C34-1497-96AB-A0AD-54C7E19595A9}"/>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 CME/MOC-Accredited Live Webinar</a:t>
            </a:r>
          </a:p>
        </p:txBody>
      </p:sp>
      <p:sp>
        <p:nvSpPr>
          <p:cNvPr id="9" name="Text Box 6">
            <a:extLst>
              <a:ext uri="{FF2B5EF4-FFF2-40B4-BE49-F238E27FC236}">
                <a16:creationId xmlns:a16="http://schemas.microsoft.com/office/drawing/2014/main" id="{6BE61048-23A4-CCA6-B7DC-99277CD1E27D}"/>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61394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62082"/>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752184" y="1262082"/>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62082"/>
            <a:ext cx="5193648"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Sara A Hurvitz, MD, FACP</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Smith Family Endowed Chair in Women’s Health</a:t>
            </a:r>
          </a:p>
          <a:p>
            <a:pPr lvl="0">
              <a:lnSpc>
                <a:spcPts val="1850"/>
              </a:lnSpc>
              <a:defRPr/>
            </a:pPr>
            <a:r>
              <a:rPr lang="en-US" sz="1600" b="0" dirty="0">
                <a:solidFill>
                  <a:srgbClr val="000000"/>
                </a:solidFill>
                <a:latin typeface="Calibri"/>
              </a:rPr>
              <a:t>Senior Vice President, Clinical Research Division</a:t>
            </a:r>
          </a:p>
          <a:p>
            <a:pPr lvl="0">
              <a:lnSpc>
                <a:spcPts val="1850"/>
              </a:lnSpc>
              <a:defRPr/>
            </a:pPr>
            <a:r>
              <a:rPr lang="en-US" sz="1600" b="0" dirty="0">
                <a:solidFill>
                  <a:srgbClr val="000000"/>
                </a:solidFill>
                <a:latin typeface="Calibri"/>
              </a:rPr>
              <a:t>Fred Hutchinson Cancer Center</a:t>
            </a:r>
          </a:p>
          <a:p>
            <a:pPr lvl="0">
              <a:lnSpc>
                <a:spcPts val="1850"/>
              </a:lnSpc>
              <a:defRPr/>
            </a:pPr>
            <a:r>
              <a:rPr lang="en-US" sz="1600" b="0" dirty="0">
                <a:solidFill>
                  <a:srgbClr val="000000"/>
                </a:solidFill>
                <a:latin typeface="Calibri"/>
              </a:rPr>
              <a:t>Head, Division of Hematology/Oncology</a:t>
            </a:r>
          </a:p>
          <a:p>
            <a:pPr lvl="0">
              <a:lnSpc>
                <a:spcPts val="1850"/>
              </a:lnSpc>
              <a:defRPr/>
            </a:pPr>
            <a:r>
              <a:rPr lang="en-US" sz="1600" b="0" dirty="0">
                <a:solidFill>
                  <a:srgbClr val="000000"/>
                </a:solidFill>
                <a:latin typeface="Calibri"/>
              </a:rPr>
              <a:t>Department of Medicine</a:t>
            </a:r>
          </a:p>
          <a:p>
            <a:pPr lvl="0">
              <a:lnSpc>
                <a:spcPts val="1850"/>
              </a:lnSpc>
              <a:defRPr/>
            </a:pPr>
            <a:r>
              <a:rPr lang="en-US" sz="1600" b="0" dirty="0">
                <a:solidFill>
                  <a:srgbClr val="000000"/>
                </a:solidFill>
                <a:latin typeface="Calibri"/>
              </a:rPr>
              <a:t>UW Medicine</a:t>
            </a:r>
          </a:p>
          <a:p>
            <a:pPr lvl="0">
              <a:lnSpc>
                <a:spcPts val="1850"/>
              </a:lnSpc>
              <a:defRPr/>
            </a:pPr>
            <a:r>
              <a:rPr lang="en-US" sz="1600" b="0" dirty="0">
                <a:solidFill>
                  <a:srgbClr val="000000"/>
                </a:solidFill>
                <a:latin typeface="Calibri"/>
              </a:rPr>
              <a:t>Seattle, Washington</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262082"/>
            <a:ext cx="1371600" cy="1371600"/>
          </a:xfrm>
          <a:prstGeom prst="rect">
            <a:avLst/>
          </a:prstGeom>
        </p:spPr>
      </p:pic>
      <p:sp>
        <p:nvSpPr>
          <p:cNvPr id="6" name="Text Box 7">
            <a:extLst>
              <a:ext uri="{FF2B5EF4-FFF2-40B4-BE49-F238E27FC236}">
                <a16:creationId xmlns:a16="http://schemas.microsoft.com/office/drawing/2014/main" id="{FEB24FC6-E724-4A1D-6078-2C7FAD9F56DD}"/>
              </a:ext>
            </a:extLst>
          </p:cNvPr>
          <p:cNvSpPr txBox="1">
            <a:spLocks noChangeArrowheads="1"/>
          </p:cNvSpPr>
          <p:nvPr/>
        </p:nvSpPr>
        <p:spPr bwMode="auto">
          <a:xfrm>
            <a:off x="2054480" y="4005064"/>
            <a:ext cx="5193648"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Virginia </a:t>
            </a:r>
            <a:r>
              <a:rPr lang="en-US" sz="1600" dirty="0" err="1">
                <a:solidFill>
                  <a:srgbClr val="000000"/>
                </a:solidFill>
                <a:latin typeface="Calibri"/>
              </a:rPr>
              <a:t>Kaklamani</a:t>
            </a:r>
            <a:r>
              <a:rPr lang="en-US" sz="1600" dirty="0">
                <a:solidFill>
                  <a:srgbClr val="000000"/>
                </a:solidFill>
                <a:latin typeface="Calibri"/>
              </a:rPr>
              <a:t>, MD, DSc</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Ruth McLean Bowman Bowers Chair in Breast Cancer Research and Treatment</a:t>
            </a:r>
          </a:p>
          <a:p>
            <a:pPr lvl="0">
              <a:lnSpc>
                <a:spcPts val="1850"/>
              </a:lnSpc>
              <a:defRPr/>
            </a:pPr>
            <a:r>
              <a:rPr lang="en-US" sz="1600" b="0" dirty="0">
                <a:solidFill>
                  <a:srgbClr val="000000"/>
                </a:solidFill>
                <a:latin typeface="Calibri"/>
              </a:rPr>
              <a:t>AB Alexander Distinguished Chair in Oncology</a:t>
            </a:r>
          </a:p>
          <a:p>
            <a:pPr lvl="0">
              <a:lnSpc>
                <a:spcPts val="1850"/>
              </a:lnSpc>
              <a:defRPr/>
            </a:pPr>
            <a:r>
              <a:rPr lang="en-US" sz="1600" b="0" dirty="0">
                <a:solidFill>
                  <a:srgbClr val="000000"/>
                </a:solidFill>
                <a:latin typeface="Calibri"/>
              </a:rPr>
              <a:t>Leader, Breast Oncology Program</a:t>
            </a:r>
          </a:p>
          <a:p>
            <a:pPr lvl="0">
              <a:lnSpc>
                <a:spcPts val="1850"/>
              </a:lnSpc>
              <a:defRPr/>
            </a:pPr>
            <a:r>
              <a:rPr lang="en-US" sz="1600" b="0" dirty="0">
                <a:solidFill>
                  <a:srgbClr val="000000"/>
                </a:solidFill>
                <a:latin typeface="Calibri"/>
              </a:rPr>
              <a:t>UT Health San Antonio MD Anderson Cancer Center</a:t>
            </a:r>
          </a:p>
          <a:p>
            <a:pPr lvl="0">
              <a:lnSpc>
                <a:spcPts val="1850"/>
              </a:lnSpc>
              <a:defRPr/>
            </a:pPr>
            <a:r>
              <a:rPr lang="en-US" sz="1600" b="0" dirty="0">
                <a:solidFill>
                  <a:srgbClr val="000000"/>
                </a:solidFill>
                <a:latin typeface="Calibri"/>
              </a:rPr>
              <a:t>San Antonio, Texas</a:t>
            </a:r>
          </a:p>
        </p:txBody>
      </p:sp>
      <p:pic>
        <p:nvPicPr>
          <p:cNvPr id="9" name="Picture 8">
            <a:extLst>
              <a:ext uri="{FF2B5EF4-FFF2-40B4-BE49-F238E27FC236}">
                <a16:creationId xmlns:a16="http://schemas.microsoft.com/office/drawing/2014/main" id="{0E68A672-4053-93D0-8201-13080B8B77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00506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Contributing Clinical Investigators</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1766448" y="1262082"/>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Harold J Burstein,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Academic Partnerships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Institute Physician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5360" y="1262082"/>
            <a:ext cx="1371600" cy="1371600"/>
          </a:xfrm>
          <a:prstGeom prst="rect">
            <a:avLst/>
          </a:prstGeom>
        </p:spPr>
      </p:pic>
      <p:sp>
        <p:nvSpPr>
          <p:cNvPr id="6" name="Text Box 7">
            <a:extLst>
              <a:ext uri="{FF2B5EF4-FFF2-40B4-BE49-F238E27FC236}">
                <a16:creationId xmlns:a16="http://schemas.microsoft.com/office/drawing/2014/main" id="{FEB24FC6-E724-4A1D-6078-2C7FAD9F56DD}"/>
              </a:ext>
            </a:extLst>
          </p:cNvPr>
          <p:cNvSpPr txBox="1">
            <a:spLocks noChangeArrowheads="1"/>
          </p:cNvSpPr>
          <p:nvPr/>
        </p:nvSpPr>
        <p:spPr bwMode="auto">
          <a:xfrm>
            <a:off x="1766448" y="3645024"/>
            <a:ext cx="40415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Professor Giuseppe </a:t>
            </a:r>
            <a:r>
              <a:rPr kumimoji="0" lang="en-US" sz="1600" b="1" i="0" u="none" strike="noStrike" kern="1200" cap="none" spc="0" normalizeH="0" baseline="0" noProof="0" dirty="0" err="1">
                <a:ln>
                  <a:noFill/>
                </a:ln>
                <a:solidFill>
                  <a:srgbClr val="000000"/>
                </a:solidFill>
                <a:effectLst/>
                <a:uLnTx/>
                <a:uFillTx/>
                <a:latin typeface="Calibri"/>
                <a:ea typeface="MS PGothic" charset="0"/>
              </a:rPr>
              <a:t>Curigliano</a:t>
            </a:r>
            <a:r>
              <a:rPr kumimoji="0" lang="en-US" sz="1600" b="1" i="0" u="none" strike="noStrike" kern="1200" cap="none" spc="0" normalizeH="0" baseline="0" noProof="0" dirty="0">
                <a:ln>
                  <a:noFill/>
                </a:ln>
                <a:solidFill>
                  <a:srgbClr val="000000"/>
                </a:solidFill>
                <a:effectLst/>
                <a:uLnTx/>
                <a:uFillTx/>
                <a:latin typeface="Calibri"/>
                <a:ea typeface="MS PGothic" charset="0"/>
              </a:rPr>
              <a:t>,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Early Drug Development for Innovative Therapy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Co-Chair, Cancer Experimental Therapeutics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Oncology and </a:t>
            </a:r>
            <a:r>
              <a:rPr kumimoji="0" lang="en-US" sz="1600" b="0" i="0" u="none" strike="noStrike" kern="1200" cap="none" spc="0" normalizeH="0" baseline="0" noProof="0" dirty="0" err="1">
                <a:ln>
                  <a:noFill/>
                </a:ln>
                <a:solidFill>
                  <a:srgbClr val="000000"/>
                </a:solidFill>
                <a:effectLst/>
                <a:uLnTx/>
                <a:uFillTx/>
                <a:latin typeface="Calibri"/>
                <a:ea typeface="MS PGothic" charset="0"/>
              </a:rPr>
              <a:t>Hemato</a:t>
            </a:r>
            <a:r>
              <a:rPr kumimoji="0" lang="en-US" sz="1600" b="0" i="0" u="none" strike="noStrike" kern="1200" cap="none" spc="0" normalizeH="0" baseline="0" noProof="0" dirty="0">
                <a:ln>
                  <a:noFill/>
                </a:ln>
                <a:solidFill>
                  <a:srgbClr val="000000"/>
                </a:solidFill>
                <a:effectLst/>
                <a:uLnTx/>
                <a:uFillTx/>
                <a:latin typeface="Calibri"/>
                <a:ea typeface="MS PGothic" charset="0"/>
              </a:rPr>
              <a:t>-Oncology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Milano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European Institute of Oncology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Milano, Italy</a:t>
            </a:r>
          </a:p>
        </p:txBody>
      </p:sp>
      <p:pic>
        <p:nvPicPr>
          <p:cNvPr id="9" name="Picture 8">
            <a:extLst>
              <a:ext uri="{FF2B5EF4-FFF2-40B4-BE49-F238E27FC236}">
                <a16:creationId xmlns:a16="http://schemas.microsoft.com/office/drawing/2014/main" id="{0E68A672-4053-93D0-8201-13080B8B77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5360" y="3645024"/>
            <a:ext cx="1371600" cy="1371600"/>
          </a:xfrm>
          <a:prstGeom prst="rect">
            <a:avLst/>
          </a:prstGeom>
        </p:spPr>
      </p:pic>
      <p:sp>
        <p:nvSpPr>
          <p:cNvPr id="3" name="Text Box 7">
            <a:extLst>
              <a:ext uri="{FF2B5EF4-FFF2-40B4-BE49-F238E27FC236}">
                <a16:creationId xmlns:a16="http://schemas.microsoft.com/office/drawing/2014/main" id="{85066847-C36E-A509-BC72-2DD0CB4EB5AC}"/>
              </a:ext>
            </a:extLst>
          </p:cNvPr>
          <p:cNvSpPr txBox="1">
            <a:spLocks noChangeArrowheads="1"/>
          </p:cNvSpPr>
          <p:nvPr/>
        </p:nvSpPr>
        <p:spPr bwMode="auto">
          <a:xfrm>
            <a:off x="7485795" y="1262082"/>
            <a:ext cx="451486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Komal Jhaveri, MD, FACP, FASCO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Patricia and James Cayne Chair for Junior Faculty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Attending Physician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Breast Medicine Service and Early Drug Development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Section Head, Endocrine Therapy Research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 Early Drug Development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Weill Cornell College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E55805B5-A416-F60A-67C6-0215228490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4707" y="1262082"/>
            <a:ext cx="1371600" cy="1371600"/>
          </a:xfrm>
          <a:prstGeom prst="rect">
            <a:avLst/>
          </a:prstGeom>
        </p:spPr>
      </p:pic>
      <p:sp>
        <p:nvSpPr>
          <p:cNvPr id="5" name="Text Box 7">
            <a:extLst>
              <a:ext uri="{FF2B5EF4-FFF2-40B4-BE49-F238E27FC236}">
                <a16:creationId xmlns:a16="http://schemas.microsoft.com/office/drawing/2014/main" id="{67A40B4C-014A-6B0A-C444-5F9A1B44A2F3}"/>
              </a:ext>
            </a:extLst>
          </p:cNvPr>
          <p:cNvSpPr txBox="1">
            <a:spLocks noChangeArrowheads="1"/>
          </p:cNvSpPr>
          <p:nvPr/>
        </p:nvSpPr>
        <p:spPr bwMode="auto">
          <a:xfrm>
            <a:off x="7485794" y="4467157"/>
            <a:ext cx="437084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Maryam Lustberg, MD, MPH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Internal Medicine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Breast Cancer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Yale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Haven, Connecticut</a:t>
            </a:r>
          </a:p>
        </p:txBody>
      </p:sp>
      <p:pic>
        <p:nvPicPr>
          <p:cNvPr id="7" name="Picture 6">
            <a:extLst>
              <a:ext uri="{FF2B5EF4-FFF2-40B4-BE49-F238E27FC236}">
                <a16:creationId xmlns:a16="http://schemas.microsoft.com/office/drawing/2014/main" id="{57984808-3356-3C9A-E71E-FBE73F6B3F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54707" y="4467157"/>
            <a:ext cx="1371600" cy="1371600"/>
          </a:xfrm>
          <a:prstGeom prst="rect">
            <a:avLst/>
          </a:prstGeom>
        </p:spPr>
      </p:pic>
    </p:spTree>
    <p:extLst>
      <p:ext uri="{BB962C8B-B14F-4D97-AF65-F5344CB8AC3E}">
        <p14:creationId xmlns:p14="http://schemas.microsoft.com/office/powerpoint/2010/main" val="35832769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Contributing Clinical Investigators</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1766448" y="1262082"/>
            <a:ext cx="519364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Harold J Burstein,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Academic Partnerships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Institute Physician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5360" y="1262082"/>
            <a:ext cx="1371600" cy="1371600"/>
          </a:xfrm>
          <a:prstGeom prst="rect">
            <a:avLst/>
          </a:prstGeom>
        </p:spPr>
      </p:pic>
      <p:sp>
        <p:nvSpPr>
          <p:cNvPr id="6" name="Text Box 7">
            <a:extLst>
              <a:ext uri="{FF2B5EF4-FFF2-40B4-BE49-F238E27FC236}">
                <a16:creationId xmlns:a16="http://schemas.microsoft.com/office/drawing/2014/main" id="{FEB24FC6-E724-4A1D-6078-2C7FAD9F56DD}"/>
              </a:ext>
            </a:extLst>
          </p:cNvPr>
          <p:cNvSpPr txBox="1">
            <a:spLocks noChangeArrowheads="1"/>
          </p:cNvSpPr>
          <p:nvPr/>
        </p:nvSpPr>
        <p:spPr bwMode="auto">
          <a:xfrm>
            <a:off x="1766448" y="3645024"/>
            <a:ext cx="40415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Professor Giuseppe </a:t>
            </a:r>
            <a:r>
              <a:rPr kumimoji="0" lang="en-US" sz="1600" b="1" i="0" u="none" strike="noStrike" kern="1200" cap="none" spc="0" normalizeH="0" baseline="0" noProof="0" dirty="0" err="1">
                <a:ln>
                  <a:noFill/>
                </a:ln>
                <a:solidFill>
                  <a:srgbClr val="000000"/>
                </a:solidFill>
                <a:effectLst/>
                <a:uLnTx/>
                <a:uFillTx/>
                <a:latin typeface="Calibri"/>
                <a:ea typeface="MS PGothic" charset="0"/>
              </a:rPr>
              <a:t>Curigliano</a:t>
            </a:r>
            <a:r>
              <a:rPr kumimoji="0" lang="en-US" sz="1600" b="1" i="0" u="none" strike="noStrike" kern="1200" cap="none" spc="0" normalizeH="0" baseline="0" noProof="0" dirty="0">
                <a:ln>
                  <a:noFill/>
                </a:ln>
                <a:solidFill>
                  <a:srgbClr val="000000"/>
                </a:solidFill>
                <a:effectLst/>
                <a:uLnTx/>
                <a:uFillTx/>
                <a:latin typeface="Calibri"/>
                <a:ea typeface="MS PGothic" charset="0"/>
              </a:rPr>
              <a:t>,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Early Drug Development for Innovative Therapy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Co-Chair, Cancer Experimental Therapeutics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Oncology and </a:t>
            </a:r>
            <a:r>
              <a:rPr kumimoji="0" lang="en-US" sz="1600" b="0" i="0" u="none" strike="noStrike" kern="1200" cap="none" spc="0" normalizeH="0" baseline="0" noProof="0" dirty="0" err="1">
                <a:ln>
                  <a:noFill/>
                </a:ln>
                <a:solidFill>
                  <a:srgbClr val="000000"/>
                </a:solidFill>
                <a:effectLst/>
                <a:uLnTx/>
                <a:uFillTx/>
                <a:latin typeface="Calibri"/>
                <a:ea typeface="MS PGothic" charset="0"/>
              </a:rPr>
              <a:t>Hemato</a:t>
            </a:r>
            <a:r>
              <a:rPr kumimoji="0" lang="en-US" sz="1600" b="0" i="0" u="none" strike="noStrike" kern="1200" cap="none" spc="0" normalizeH="0" baseline="0" noProof="0" dirty="0">
                <a:ln>
                  <a:noFill/>
                </a:ln>
                <a:solidFill>
                  <a:srgbClr val="000000"/>
                </a:solidFill>
                <a:effectLst/>
                <a:uLnTx/>
                <a:uFillTx/>
                <a:latin typeface="Calibri"/>
                <a:ea typeface="MS PGothic" charset="0"/>
              </a:rPr>
              <a:t>-Oncology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Milano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European Institute of Oncology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Milano, Italy</a:t>
            </a:r>
          </a:p>
        </p:txBody>
      </p:sp>
      <p:pic>
        <p:nvPicPr>
          <p:cNvPr id="9" name="Picture 8">
            <a:extLst>
              <a:ext uri="{FF2B5EF4-FFF2-40B4-BE49-F238E27FC236}">
                <a16:creationId xmlns:a16="http://schemas.microsoft.com/office/drawing/2014/main" id="{0E68A672-4053-93D0-8201-13080B8B77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5360" y="3645024"/>
            <a:ext cx="1371600" cy="1371600"/>
          </a:xfrm>
          <a:prstGeom prst="rect">
            <a:avLst/>
          </a:prstGeom>
        </p:spPr>
      </p:pic>
      <p:sp>
        <p:nvSpPr>
          <p:cNvPr id="3" name="Text Box 7">
            <a:extLst>
              <a:ext uri="{FF2B5EF4-FFF2-40B4-BE49-F238E27FC236}">
                <a16:creationId xmlns:a16="http://schemas.microsoft.com/office/drawing/2014/main" id="{85066847-C36E-A509-BC72-2DD0CB4EB5AC}"/>
              </a:ext>
            </a:extLst>
          </p:cNvPr>
          <p:cNvSpPr txBox="1">
            <a:spLocks noChangeArrowheads="1"/>
          </p:cNvSpPr>
          <p:nvPr/>
        </p:nvSpPr>
        <p:spPr bwMode="auto">
          <a:xfrm>
            <a:off x="7485795" y="1262082"/>
            <a:ext cx="451486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Komal Jhaveri, MD, FACP, FASCO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Patricia and James Cayne Chair for Junior Faculty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Attending Physician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Breast Medicine Service and Early Drug Development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Section Head, Endocrine Therapy Research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Director, Early Drug Development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Weill Cornell College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4" name="Picture 3">
            <a:extLst>
              <a:ext uri="{FF2B5EF4-FFF2-40B4-BE49-F238E27FC236}">
                <a16:creationId xmlns:a16="http://schemas.microsoft.com/office/drawing/2014/main" id="{E55805B5-A416-F60A-67C6-0215228490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4707" y="1262082"/>
            <a:ext cx="1371600" cy="1371600"/>
          </a:xfrm>
          <a:prstGeom prst="rect">
            <a:avLst/>
          </a:prstGeom>
        </p:spPr>
      </p:pic>
      <p:sp>
        <p:nvSpPr>
          <p:cNvPr id="5" name="Text Box 7">
            <a:extLst>
              <a:ext uri="{FF2B5EF4-FFF2-40B4-BE49-F238E27FC236}">
                <a16:creationId xmlns:a16="http://schemas.microsoft.com/office/drawing/2014/main" id="{67A40B4C-014A-6B0A-C444-5F9A1B44A2F3}"/>
              </a:ext>
            </a:extLst>
          </p:cNvPr>
          <p:cNvSpPr txBox="1">
            <a:spLocks noChangeArrowheads="1"/>
          </p:cNvSpPr>
          <p:nvPr/>
        </p:nvSpPr>
        <p:spPr bwMode="auto">
          <a:xfrm>
            <a:off x="7485794" y="4467157"/>
            <a:ext cx="437084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Maryam Lustberg, MD, MPH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Internal Medicine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Breast Cancer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Yale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Haven, Connecticut</a:t>
            </a:r>
          </a:p>
        </p:txBody>
      </p:sp>
      <p:pic>
        <p:nvPicPr>
          <p:cNvPr id="7" name="Picture 6">
            <a:extLst>
              <a:ext uri="{FF2B5EF4-FFF2-40B4-BE49-F238E27FC236}">
                <a16:creationId xmlns:a16="http://schemas.microsoft.com/office/drawing/2014/main" id="{57984808-3356-3C9A-E71E-FBE73F6B3F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54707" y="4467157"/>
            <a:ext cx="1371600" cy="1371600"/>
          </a:xfrm>
          <a:prstGeom prst="rect">
            <a:avLst/>
          </a:prstGeom>
        </p:spPr>
      </p:pic>
    </p:spTree>
    <p:extLst>
      <p:ext uri="{BB962C8B-B14F-4D97-AF65-F5344CB8AC3E}">
        <p14:creationId xmlns:p14="http://schemas.microsoft.com/office/powerpoint/2010/main" val="2584400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2141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Arvind Dasari, MD, 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Anwaar Saeed,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April 16,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Colorectal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491429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342513" y="3618803"/>
            <a:ext cx="5506974" cy="24098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7:00 PM – 9:00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Keynote Session: Diffuse Large B-Cell Lymphoma and Follicular Lymphoma</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Manali Kamdar, MD, MBBS</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Krish Patel,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Gilles Salles, MD, PhD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314096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Friday, April 24,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312446"/>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Rectangle 4">
            <a:extLst>
              <a:ext uri="{FF2B5EF4-FFF2-40B4-BE49-F238E27FC236}">
                <a16:creationId xmlns:a16="http://schemas.microsoft.com/office/drawing/2014/main" id="{31B06DA4-090F-1CFF-55D6-797FD2370D79}"/>
              </a:ext>
            </a:extLst>
          </p:cNvPr>
          <p:cNvSpPr txBox="1">
            <a:spLocks noChangeArrowheads="1"/>
          </p:cNvSpPr>
          <p:nvPr/>
        </p:nvSpPr>
        <p:spPr bwMode="auto">
          <a:xfrm>
            <a:off x="0" y="116133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6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 CME/MOC-, NCPD- and ACPE-Accredited Educational Conference </a:t>
            </a:r>
          </a:p>
          <a:p>
            <a:pPr marL="0" marR="0" lvl="0" indent="0" algn="ctr" defTabSz="412750" rtl="0" eaLnBrk="0" fontAlgn="base" latinLnBrk="0" hangingPunct="0">
              <a:lnSpc>
                <a:spcPts val="31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Florida Cancer Specialists &amp; Research Institute</a:t>
            </a:r>
          </a:p>
        </p:txBody>
      </p:sp>
      <p:sp>
        <p:nvSpPr>
          <p:cNvPr id="4" name="TextBox 3">
            <a:extLst>
              <a:ext uri="{FF2B5EF4-FFF2-40B4-BE49-F238E27FC236}">
                <a16:creationId xmlns:a16="http://schemas.microsoft.com/office/drawing/2014/main" id="{29AD00C0-D571-47D7-4E11-6F71DCC3B238}"/>
              </a:ext>
            </a:extLst>
          </p:cNvPr>
          <p:cNvSpPr txBox="1"/>
          <p:nvPr/>
        </p:nvSpPr>
        <p:spPr>
          <a:xfrm>
            <a:off x="445008" y="1931420"/>
            <a:ext cx="11301984" cy="735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10" name="10-Point Star 9">
            <a:extLst>
              <a:ext uri="{FF2B5EF4-FFF2-40B4-BE49-F238E27FC236}">
                <a16:creationId xmlns:a16="http://schemas.microsoft.com/office/drawing/2014/main" id="{1AE66C17-D490-0641-D470-D86E850E7681}"/>
              </a:ext>
            </a:extLst>
          </p:cNvPr>
          <p:cNvSpPr/>
          <p:nvPr/>
        </p:nvSpPr>
        <p:spPr bwMode="auto">
          <a:xfrm>
            <a:off x="9360033" y="2764314"/>
            <a:ext cx="2386959" cy="2386959"/>
          </a:xfrm>
          <a:prstGeom prst="star10">
            <a:avLst/>
          </a:prstGeom>
          <a:solidFill>
            <a:srgbClr val="002060"/>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5" name="TextBox 4">
            <a:extLst>
              <a:ext uri="{FF2B5EF4-FFF2-40B4-BE49-F238E27FC236}">
                <a16:creationId xmlns:a16="http://schemas.microsoft.com/office/drawing/2014/main" id="{E45DAAA5-2B32-B747-FFD3-9379BFF4F981}"/>
              </a:ext>
            </a:extLst>
          </p:cNvPr>
          <p:cNvSpPr txBox="1"/>
          <p:nvPr/>
        </p:nvSpPr>
        <p:spPr>
          <a:xfrm>
            <a:off x="9477479" y="3435486"/>
            <a:ext cx="2156212" cy="922195"/>
          </a:xfrm>
          <a:prstGeom prst="rect">
            <a:avLst/>
          </a:prstGeom>
          <a:noFill/>
        </p:spPr>
        <p:txBody>
          <a:bodyPr wrap="square" rtlCol="0" anchor="ctr">
            <a:noAutofit/>
          </a:bodyPr>
          <a:lstStyle/>
          <a:p>
            <a:pPr marL="0" marR="0" lvl="0" indent="0" algn="ctr" defTabSz="914400" rtl="0" eaLnBrk="0" fontAlgn="base" latinLnBrk="0" hangingPunct="0">
              <a:lnSpc>
                <a:spcPts val="362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Fellows Welcome!</a:t>
            </a:r>
          </a:p>
        </p:txBody>
      </p:sp>
    </p:spTree>
    <p:custDataLst>
      <p:tags r:id="rId1"/>
    </p:custDataLst>
    <p:extLst>
      <p:ext uri="{BB962C8B-B14F-4D97-AF65-F5344CB8AC3E}">
        <p14:creationId xmlns:p14="http://schemas.microsoft.com/office/powerpoint/2010/main" val="3689439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8:50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Chronic Lymphocytic Leukemia</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N Allan,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Kittai</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8:50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Pancreatic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Eileen M O’Reilly,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Philip A Philip,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10:00 AM – 10:50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Ovarian Cancer </a:t>
            </a:r>
            <a:r>
              <a:rPr kumimoji="0" lang="en-US" sz="24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Deborah K Armstrong,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David M O’Malley,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628800"/>
            <a:ext cx="5614987"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Relapsed/Refractory Multiple Myeloma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Hans Lee,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Noopur Raje,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Gastroesophageal Cancers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Yelena Y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Janjigian</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Samuel J Klempner,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432FF"/>
                </a:solidFill>
                <a:effectLst/>
                <a:uLnTx/>
                <a:uFillTx/>
                <a:latin typeface="Calibri" charset="0"/>
                <a:ea typeface="MS PGothic" pitchFamily="34" charset="-128"/>
              </a:rPr>
              <a:t>1:20 PM – 2:10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2060"/>
                </a:solidFill>
                <a:effectLst/>
                <a:uLnTx/>
                <a:uFillTx/>
                <a:latin typeface="Calibri" charset="0"/>
                <a:ea typeface="MS PGothic" pitchFamily="34" charset="-128"/>
              </a:rPr>
              <a:t>Desmoid Tumors and Soft Tissue Sarcoma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Mrinal Gounder, MD</a:t>
            </a:r>
            <a:b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Richard F Riedel, MD</a:t>
            </a:r>
            <a:endPar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29583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553020"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2:10 PM – 3:00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Urothelial Bladder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Terence Friedlander,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Daniel P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Petrylak</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3:20 PM – 4:10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Triple-Negative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Adam M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Brufsky</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PhD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Kevin Kalinsky, MD, MS, FASCO</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4:10 PM – 5:00 PM </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HER2-Positive Breast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Shanu Modi,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8" name="TextBox 7">
            <a:extLst>
              <a:ext uri="{FF2B5EF4-FFF2-40B4-BE49-F238E27FC236}">
                <a16:creationId xmlns:a16="http://schemas.microsoft.com/office/drawing/2014/main" id="{38EC4158-A55D-415A-969D-A5DF496825B2}"/>
              </a:ext>
            </a:extLst>
          </p:cNvPr>
          <p:cNvSpPr txBox="1"/>
          <p:nvPr/>
        </p:nvSpPr>
        <p:spPr>
          <a:xfrm>
            <a:off x="0" y="1115616"/>
            <a:ext cx="64008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April 25,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2" name="Content Placeholder 2">
            <a:extLst>
              <a:ext uri="{FF2B5EF4-FFF2-40B4-BE49-F238E27FC236}">
                <a16:creationId xmlns:a16="http://schemas.microsoft.com/office/drawing/2014/main" id="{5C90C673-E27F-1C33-A5C4-BE0469F408C7}"/>
              </a:ext>
            </a:extLst>
          </p:cNvPr>
          <p:cNvSpPr txBox="1">
            <a:spLocks/>
          </p:cNvSpPr>
          <p:nvPr/>
        </p:nvSpPr>
        <p:spPr>
          <a:xfrm>
            <a:off x="6504813" y="1628800"/>
            <a:ext cx="5506974" cy="50006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8:00 AM – 9:40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HR-Positive Breast Cancer</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Erika Hamilton,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Jane Lowe Meisel,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Joyce O’Shaughnessy, MD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Seth Wander, MD, PhD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9:40 AM – 10:30 AM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Colorectal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Kristen K </a:t>
            </a:r>
            <a:r>
              <a:rPr kumimoji="0" lang="en-US" sz="2200" b="0" i="0" u="none" strike="noStrike" kern="0" cap="none" spc="0" normalizeH="0" baseline="0" noProof="0" dirty="0" err="1">
                <a:ln>
                  <a:noFill/>
                </a:ln>
                <a:solidFill>
                  <a:srgbClr val="000000"/>
                </a:solidFill>
                <a:effectLst/>
                <a:uLnTx/>
                <a:uFillTx/>
                <a:latin typeface="Calibri" charset="0"/>
                <a:ea typeface="MS PGothic" pitchFamily="34" charset="-128"/>
              </a:rPr>
              <a:t>Ciombor</a:t>
            </a: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 MD, MSCI</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John Strickler,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5" name="TextBox 4">
            <a:extLst>
              <a:ext uri="{FF2B5EF4-FFF2-40B4-BE49-F238E27FC236}">
                <a16:creationId xmlns:a16="http://schemas.microsoft.com/office/drawing/2014/main" id="{A7FA3788-DDF9-6EF8-E6C2-A1718F2FEA07}"/>
              </a:ext>
            </a:extLst>
          </p:cNvPr>
          <p:cNvSpPr txBox="1"/>
          <p:nvPr/>
        </p:nvSpPr>
        <p:spPr>
          <a:xfrm>
            <a:off x="6324600" y="1115616"/>
            <a:ext cx="58674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Tree>
    <p:custDataLst>
      <p:tags r:id="rId1"/>
    </p:custDataLst>
    <p:extLst>
      <p:ext uri="{BB962C8B-B14F-4D97-AF65-F5344CB8AC3E}">
        <p14:creationId xmlns:p14="http://schemas.microsoft.com/office/powerpoint/2010/main" val="1572145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445011" y="1524000"/>
            <a:ext cx="5506974"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10:50 AM – 11:40 AM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EGFR-Mutated Non-Small Cell </a:t>
            </a:r>
            <a:b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b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Lung Cancer </a:t>
            </a:r>
            <a:r>
              <a:rPr kumimoji="0" lang="en-US" sz="2600" b="0"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Jonathan Goldman,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Zofia Piotrowska, MD, MHS</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11:40 AM – 12:30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Prostate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Neeraj Agarwal, MD, FASCO</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Alan H Bryce, MD</a:t>
            </a:r>
            <a:endParaRPr kumimoji="0" lang="en-US" sz="2200" b="0" i="1"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1:15 PM – 2:05 PM</a:t>
            </a:r>
          </a:p>
          <a:p>
            <a:pPr marL="98425" marR="0" lvl="0" indent="0" algn="l" defTabSz="412750" rtl="0" eaLnBrk="0" fontAlgn="base" latinLnBrk="0" hangingPunct="0">
              <a:lnSpc>
                <a:spcPts val="2620"/>
              </a:lnSpc>
              <a:spcBef>
                <a:spcPts val="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Myelofibrosis and Systemic </a:t>
            </a:r>
            <a:r>
              <a:rPr kumimoji="0" lang="en-US" sz="2600" b="1" i="0" u="none" strike="noStrike" kern="0" cap="none" spc="0" normalizeH="0" baseline="0" noProof="0" dirty="0" err="1">
                <a:ln>
                  <a:noFill/>
                </a:ln>
                <a:solidFill>
                  <a:srgbClr val="002060"/>
                </a:solidFill>
                <a:effectLst/>
                <a:uLnTx/>
                <a:uFillTx/>
                <a:latin typeface="Calibri" charset="0"/>
                <a:ea typeface="MS PGothic" pitchFamily="34" charset="-128"/>
              </a:rPr>
              <a:t>Mastocytosis</a:t>
            </a: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Anthony M Hunter, MD</a:t>
            </a:r>
            <a:b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b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Abdulraheem Yacoub, MD</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1041278"/>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Sunday, April 26, 2026 </a:t>
            </a:r>
          </a:p>
        </p:txBody>
      </p:sp>
      <p:sp>
        <p:nvSpPr>
          <p:cNvPr id="3" name="TextBox 2">
            <a:extLst>
              <a:ext uri="{FF2B5EF4-FFF2-40B4-BE49-F238E27FC236}">
                <a16:creationId xmlns:a16="http://schemas.microsoft.com/office/drawing/2014/main" id="{DC174883-5337-10F6-68B3-2D17758A5A90}"/>
              </a:ext>
            </a:extLst>
          </p:cNvPr>
          <p:cNvSpPr txBox="1"/>
          <p:nvPr/>
        </p:nvSpPr>
        <p:spPr>
          <a:xfrm>
            <a:off x="553020" y="141710"/>
            <a:ext cx="11301983" cy="584775"/>
          </a:xfrm>
          <a:prstGeom prst="rect">
            <a:avLst/>
          </a:prstGeom>
          <a:solidFill>
            <a:srgbClr val="037DBF"/>
          </a:solidFill>
          <a:ln w="19050">
            <a:solidFill>
              <a:srgbClr val="002060"/>
            </a:solidFill>
          </a:ln>
        </p:spPr>
        <p:txBody>
          <a:bodyPr wrap="square" lIns="36576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Fifth Annual </a:t>
            </a: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National General Medical Oncology Summit</a:t>
            </a:r>
          </a:p>
        </p:txBody>
      </p:sp>
      <p:sp>
        <p:nvSpPr>
          <p:cNvPr id="4" name="Content Placeholder 2">
            <a:extLst>
              <a:ext uri="{FF2B5EF4-FFF2-40B4-BE49-F238E27FC236}">
                <a16:creationId xmlns:a16="http://schemas.microsoft.com/office/drawing/2014/main" id="{51C9AEB5-0877-0C5C-8BC9-91473832EEC2}"/>
              </a:ext>
            </a:extLst>
          </p:cNvPr>
          <p:cNvSpPr txBox="1">
            <a:spLocks/>
          </p:cNvSpPr>
          <p:nvPr/>
        </p:nvSpPr>
        <p:spPr>
          <a:xfrm>
            <a:off x="6240016" y="1524000"/>
            <a:ext cx="5614987" cy="5229200"/>
          </a:xfrm>
          <a:prstGeom prst="rect">
            <a:avLst/>
          </a:prstGeom>
          <a:solidFill>
            <a:srgbClr val="E9F1FC"/>
          </a:solidFill>
          <a:ln w="12700">
            <a:solidFill>
              <a:schemeClr val="bg1"/>
            </a:solidFill>
          </a:ln>
        </p:spPr>
        <p:txBody>
          <a:bodyPr tIns="45720"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2:05 PM – 2:55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Targeted Therapies for Non-Small Cell Lung Cancer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Lyudmila Bazhenova, MD</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Corey J Langer, MD</a:t>
            </a:r>
          </a:p>
          <a:p>
            <a:pPr marL="98425" marR="0" lvl="0" indent="0" algn="l" defTabSz="412750" rtl="0" eaLnBrk="0" fontAlgn="base" latinLnBrk="0" hangingPunct="0">
              <a:lnSpc>
                <a:spcPts val="262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432FF"/>
                </a:solidFill>
                <a:effectLst/>
                <a:uLnTx/>
                <a:uFillTx/>
                <a:latin typeface="Calibri" charset="0"/>
                <a:ea typeface="MS PGothic" pitchFamily="34" charset="-128"/>
              </a:rPr>
              <a:t>2:55 PM – 3:45 PM</a:t>
            </a:r>
          </a:p>
          <a:p>
            <a:pPr marL="98425" marR="0" lvl="0" indent="0" algn="l" defTabSz="412750" rtl="0" eaLnBrk="0" fontAlgn="base" latinLnBrk="0" hangingPunct="0">
              <a:lnSpc>
                <a:spcPts val="2620"/>
              </a:lnSpc>
              <a:spcBef>
                <a:spcPts val="6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02060"/>
                </a:solidFill>
                <a:effectLst/>
                <a:uLnTx/>
                <a:uFillTx/>
                <a:latin typeface="Calibri" charset="0"/>
                <a:ea typeface="MS PGothic" pitchFamily="34" charset="-128"/>
              </a:rPr>
              <a:t>Acute Myeloid Leukemia  </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Courtney D DiNardo, MD, MSCE</a:t>
            </a:r>
          </a:p>
          <a:p>
            <a:pPr marL="98425" marR="0" lvl="0" indent="0" algn="l"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0" i="0" u="none" strike="noStrike" kern="0" cap="none" spc="0" normalizeH="0" baseline="0" noProof="0" dirty="0">
                <a:ln>
                  <a:noFill/>
                </a:ln>
                <a:solidFill>
                  <a:srgbClr val="000000"/>
                </a:solidFill>
                <a:effectLst/>
                <a:uLnTx/>
                <a:uFillTx/>
                <a:latin typeface="Calibri" charset="0"/>
                <a:ea typeface="MS PGothic" pitchFamily="34" charset="-128"/>
              </a:rPr>
              <a:t>Harry Paul Erba, MD, PhD</a:t>
            </a:r>
          </a:p>
        </p:txBody>
      </p:sp>
    </p:spTree>
    <p:custDataLst>
      <p:tags r:id="rId1"/>
    </p:custDataLst>
    <p:extLst>
      <p:ext uri="{BB962C8B-B14F-4D97-AF65-F5344CB8AC3E}">
        <p14:creationId xmlns:p14="http://schemas.microsoft.com/office/powerpoint/2010/main" val="710761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2D32B-E80D-EB3B-1860-3CAEEE6C36F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C5A1A2A-D5C2-37B9-8E61-B2CE9ECAA32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What Clinicians Want to Know: Optimizing the Management </a:t>
            </a:r>
            <a:br>
              <a:rPr lang="en-US" sz="3600" dirty="0"/>
            </a:br>
            <a:r>
              <a:rPr lang="en-US" sz="3600" dirty="0"/>
              <a:t>of Metastatic Triple-Negative Breast Cancer</a:t>
            </a:r>
          </a:p>
        </p:txBody>
      </p:sp>
      <p:sp>
        <p:nvSpPr>
          <p:cNvPr id="12" name="Text Box 3">
            <a:extLst>
              <a:ext uri="{FF2B5EF4-FFF2-40B4-BE49-F238E27FC236}">
                <a16:creationId xmlns:a16="http://schemas.microsoft.com/office/drawing/2014/main" id="{496F2DDA-6FBE-75B2-9089-B039D7CAD1E4}"/>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F30D510-D964-244F-839F-DF0BF00AA642}"/>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78D6D2C1-B2F3-DD90-1198-5944EC244FDF}"/>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April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729E4B8-689B-803E-81AD-43FDE5DBD433}"/>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595E6466-D7E4-3CB6-0AF4-4347489810D4}"/>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Kevin Punie,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Tiffany A Traina, MD, FASCO</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192060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educational grants from Novartis and </a:t>
            </a:r>
            <a:r>
              <a:rPr lang="en-US" sz="2500" b="0" dirty="0" err="1">
                <a:solidFill>
                  <a:schemeClr val="tx1"/>
                </a:solidFill>
              </a:rPr>
              <a:t>Stemline</a:t>
            </a:r>
            <a:r>
              <a:rPr lang="en-US" sz="2500" b="0" dirty="0">
                <a:solidFill>
                  <a:schemeClr val="tx1"/>
                </a:solidFill>
              </a:rPr>
              <a:t> Therapeutics Inc.</a:t>
            </a:r>
          </a:p>
        </p:txBody>
      </p:sp>
    </p:spTree>
    <p:extLst>
      <p:ext uri="{BB962C8B-B14F-4D97-AF65-F5344CB8AC3E}">
        <p14:creationId xmlns:p14="http://schemas.microsoft.com/office/powerpoint/2010/main" val="14411144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335360" y="1692332"/>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51st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335360" y="2535730"/>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335360" y="3379128"/>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335360" y="4222526"/>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335360" y="5065924"/>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1700" b="1" i="0" u="none" strike="noStrike" kern="0" cap="none" spc="0" normalizeH="0" baseline="0" noProof="0" dirty="0">
                <a:ln>
                  <a:noFill/>
                </a:ln>
                <a:solidFill>
                  <a:srgbClr val="0331FF"/>
                </a:solidFill>
                <a:effectLst/>
                <a:uLnTx/>
                <a:uFillTx/>
                <a:latin typeface="Calibri" charset="0"/>
                <a:ea typeface="MS PGothic" pitchFamily="34" charset="-128"/>
              </a:rPr>
              <a:t>Non-Muscle-Invasive and Muscle-Invasive Bladder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12" name="Content Placeholder 2">
            <a:extLst>
              <a:ext uri="{FF2B5EF4-FFF2-40B4-BE49-F238E27FC236}">
                <a16:creationId xmlns:a16="http://schemas.microsoft.com/office/drawing/2014/main" id="{82321A52-9B53-554F-5FFD-0C504E2AD4CB}"/>
              </a:ext>
            </a:extLst>
          </p:cNvPr>
          <p:cNvSpPr txBox="1">
            <a:spLocks/>
          </p:cNvSpPr>
          <p:nvPr/>
        </p:nvSpPr>
        <p:spPr>
          <a:xfrm>
            <a:off x="335360" y="5909320"/>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Pancreatic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13" name="Content Placeholder 2">
            <a:extLst>
              <a:ext uri="{FF2B5EF4-FFF2-40B4-BE49-F238E27FC236}">
                <a16:creationId xmlns:a16="http://schemas.microsoft.com/office/drawing/2014/main" id="{3364BFA7-0A8D-D8C8-B884-B3B3363FCE00}"/>
              </a:ext>
            </a:extLst>
          </p:cNvPr>
          <p:cNvSpPr txBox="1">
            <a:spLocks/>
          </p:cNvSpPr>
          <p:nvPr/>
        </p:nvSpPr>
        <p:spPr>
          <a:xfrm>
            <a:off x="6070116" y="1692332"/>
            <a:ext cx="5577840" cy="875813"/>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18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 Pathway in </a:t>
            </a:r>
            <a:br>
              <a:rPr kumimoji="0" lang="en-US" sz="18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800" b="1" i="0" u="none" strike="noStrike" kern="0" cap="none" spc="0" normalizeH="0" baseline="0" noProof="0" dirty="0">
                <a:ln>
                  <a:noFill/>
                </a:ln>
                <a:solidFill>
                  <a:srgbClr val="0331FF"/>
                </a:solidFill>
                <a:effectLst/>
                <a:uLnTx/>
                <a:uFillTx/>
                <a:latin typeface="Calibri" charset="0"/>
                <a:ea typeface="MS PGothic" pitchFamily="34" charset="-128"/>
              </a:rPr>
              <a:t>HR-Positive Metastatic Breast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4" name="Content Placeholder 2">
            <a:extLst>
              <a:ext uri="{FF2B5EF4-FFF2-40B4-BE49-F238E27FC236}">
                <a16:creationId xmlns:a16="http://schemas.microsoft.com/office/drawing/2014/main" id="{BE0E7D43-979C-EFFF-9B76-214C7A5A6E72}"/>
              </a:ext>
            </a:extLst>
          </p:cNvPr>
          <p:cNvSpPr txBox="1">
            <a:spLocks/>
          </p:cNvSpPr>
          <p:nvPr/>
        </p:nvSpPr>
        <p:spPr>
          <a:xfrm>
            <a:off x="6070116" y="2852899"/>
            <a:ext cx="5577840" cy="91440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1800" b="1" i="0" u="none" strike="noStrike" kern="0" cap="none" spc="0" normalizeH="0" baseline="0" noProof="0" dirty="0">
                <a:ln>
                  <a:noFill/>
                </a:ln>
                <a:solidFill>
                  <a:srgbClr val="0331FF"/>
                </a:solidFill>
                <a:effectLst/>
                <a:uLnTx/>
                <a:uFillTx/>
                <a:latin typeface="Calibri" charset="0"/>
                <a:ea typeface="MS PGothic" pitchFamily="34" charset="-128"/>
              </a:rPr>
              <a:t>Non-Hodgkin Lymphoma and Chronic </a:t>
            </a:r>
          </a:p>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1800" b="1" i="0" u="none" strike="noStrike" kern="0" cap="none" spc="0" normalizeH="0" baseline="0" noProof="0" dirty="0">
                <a:ln>
                  <a:noFill/>
                </a:ln>
                <a:solidFill>
                  <a:srgbClr val="0331FF"/>
                </a:solidFill>
                <a:effectLst/>
                <a:uLnTx/>
                <a:uFillTx/>
                <a:latin typeface="Calibri" charset="0"/>
                <a:ea typeface="MS PGothic" pitchFamily="34" charset="-128"/>
              </a:rPr>
              <a:t>Lymphocytic Leukemia</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6:00 PM – 8:00 PM CT</a:t>
            </a:r>
          </a:p>
        </p:txBody>
      </p:sp>
      <p:sp>
        <p:nvSpPr>
          <p:cNvPr id="15" name="Content Placeholder 2">
            <a:extLst>
              <a:ext uri="{FF2B5EF4-FFF2-40B4-BE49-F238E27FC236}">
                <a16:creationId xmlns:a16="http://schemas.microsoft.com/office/drawing/2014/main" id="{E07E45B0-AD7E-A96F-17FE-D31ADBCB039D}"/>
              </a:ext>
            </a:extLst>
          </p:cNvPr>
          <p:cNvSpPr txBox="1">
            <a:spLocks/>
          </p:cNvSpPr>
          <p:nvPr/>
        </p:nvSpPr>
        <p:spPr>
          <a:xfrm>
            <a:off x="6070116" y="4052053"/>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CDK4/6 Inhibitors for HR-Positive Breast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16" name="Content Placeholder 2">
            <a:extLst>
              <a:ext uri="{FF2B5EF4-FFF2-40B4-BE49-F238E27FC236}">
                <a16:creationId xmlns:a16="http://schemas.microsoft.com/office/drawing/2014/main" id="{DF690BC1-9886-D4F7-D2C4-76D24C961028}"/>
              </a:ext>
            </a:extLst>
          </p:cNvPr>
          <p:cNvSpPr txBox="1">
            <a:spLocks/>
          </p:cNvSpPr>
          <p:nvPr/>
        </p:nvSpPr>
        <p:spPr>
          <a:xfrm>
            <a:off x="6070116" y="4980687"/>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Relapsed/Refractory Multiple Myeloma</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7" name="Content Placeholder 2">
            <a:extLst>
              <a:ext uri="{FF2B5EF4-FFF2-40B4-BE49-F238E27FC236}">
                <a16:creationId xmlns:a16="http://schemas.microsoft.com/office/drawing/2014/main" id="{AD69BA39-5CA4-0EF6-96B9-08CC9DBF583C}"/>
              </a:ext>
            </a:extLst>
          </p:cNvPr>
          <p:cNvSpPr txBox="1">
            <a:spLocks/>
          </p:cNvSpPr>
          <p:nvPr/>
        </p:nvSpPr>
        <p:spPr>
          <a:xfrm>
            <a:off x="6070116" y="5909320"/>
            <a:ext cx="5577840" cy="643880"/>
          </a:xfrm>
          <a:prstGeom prst="rect">
            <a:avLst/>
          </a:prstGeom>
          <a:solidFill>
            <a:srgbClr val="E9F1FC"/>
          </a:solidFill>
          <a:ln w="12700">
            <a:solidFill>
              <a:schemeClr val="bg1"/>
            </a:solidFill>
          </a:ln>
        </p:spPr>
        <p:txBody>
          <a:bodyPr tIns="109728" anchor="t"/>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ts val="1860"/>
              </a:lnSpc>
              <a:spcBef>
                <a:spcPts val="0"/>
              </a:spcBef>
              <a:spcAft>
                <a:spcPts val="0"/>
              </a:spcAft>
              <a:buClr>
                <a:srgbClr val="000000"/>
              </a:buClr>
              <a:buSzPct val="100000"/>
              <a:buFont typeface="Arial" pitchFamily="-72" charset="0"/>
              <a:buNone/>
              <a:tabLst/>
              <a:defRPr/>
            </a:pPr>
            <a: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t>Oral SERDs for Breast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17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a:t>
            </a:r>
            <a:r>
              <a:rPr kumimoji="0" lang="en-US" sz="17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Tree>
    <p:custDataLst>
      <p:tags r:id="rId1"/>
    </p:custDataLst>
    <p:extLst>
      <p:ext uri="{BB962C8B-B14F-4D97-AF65-F5344CB8AC3E}">
        <p14:creationId xmlns:p14="http://schemas.microsoft.com/office/powerpoint/2010/main" val="3453411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769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EE115-E1F0-C9E2-EEEF-7773E7FA04D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F921DD2-3F36-D111-A152-BC2A5CB3E49D}"/>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Consensus </a:t>
            </a:r>
            <a:r>
              <a:rPr lang="en-US" sz="3600"/>
              <a:t>or Controversy? </a:t>
            </a:r>
            <a:r>
              <a:rPr lang="en-US" sz="3600" dirty="0"/>
              <a:t>Clinical Investigators Discuss </a:t>
            </a:r>
            <a:br>
              <a:rPr lang="en-US" sz="3600" dirty="0"/>
            </a:br>
            <a:r>
              <a:rPr lang="en-US" sz="3600" dirty="0"/>
              <a:t>and Debate Current Approaches to First- and Second-Line Therapy for HR-Positive Metastatic Breast Cancer</a:t>
            </a:r>
          </a:p>
        </p:txBody>
      </p:sp>
      <p:sp>
        <p:nvSpPr>
          <p:cNvPr id="12" name="Text Box 3">
            <a:extLst>
              <a:ext uri="{FF2B5EF4-FFF2-40B4-BE49-F238E27FC236}">
                <a16:creationId xmlns:a16="http://schemas.microsoft.com/office/drawing/2014/main" id="{A28DB30B-32CC-5079-2F7C-82B5A8F78207}"/>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FF9F4EE0-E65C-014F-2EBD-91E9B6414D9A}"/>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1807CB1F-1AF7-93BE-A528-61683BA21C0D}"/>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April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7D9C0E4-9969-AD4C-1226-EF29704F232D}"/>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 CME/MOC-Accredited Live Webinar</a:t>
            </a:r>
          </a:p>
        </p:txBody>
      </p:sp>
      <p:sp>
        <p:nvSpPr>
          <p:cNvPr id="9" name="Text Box 6">
            <a:extLst>
              <a:ext uri="{FF2B5EF4-FFF2-40B4-BE49-F238E27FC236}">
                <a16:creationId xmlns:a16="http://schemas.microsoft.com/office/drawing/2014/main" id="{CA5ED1FF-0389-A6CE-FE22-AA44CA761AB9}"/>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673547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Hurvitz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340768"/>
          <a:ext cx="9601398" cy="4640508"/>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902555">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Akari Therapeutics, </a:t>
                      </a:r>
                      <a:r>
                        <a:rPr lang="en-US" sz="1800" b="0" dirty="0" err="1">
                          <a:solidFill>
                            <a:schemeClr val="tx1"/>
                          </a:solidFill>
                        </a:rPr>
                        <a:t>BeOne</a:t>
                      </a:r>
                      <a:r>
                        <a:rPr lang="en-US" sz="1800" b="0" dirty="0">
                          <a:solidFill>
                            <a:schemeClr val="tx1"/>
                          </a:solidFill>
                        </a:rPr>
                        <a:t>, Boundless Bio, </a:t>
                      </a:r>
                      <a:r>
                        <a:rPr lang="en-US" sz="1800" b="0" dirty="0" err="1">
                          <a:solidFill>
                            <a:schemeClr val="tx1"/>
                          </a:solidFill>
                        </a:rPr>
                        <a:t>BriaCell</a:t>
                      </a:r>
                      <a:r>
                        <a:rPr lang="en-US" sz="1800" b="0" dirty="0">
                          <a:solidFill>
                            <a:schemeClr val="tx1"/>
                          </a:solidFill>
                        </a:rPr>
                        <a:t>, </a:t>
                      </a:r>
                      <a:r>
                        <a:rPr lang="en-US" sz="1800" b="0" dirty="0" err="1">
                          <a:solidFill>
                            <a:schemeClr val="tx1"/>
                          </a:solidFill>
                        </a:rPr>
                        <a:t>BridgeBio</a:t>
                      </a:r>
                      <a:r>
                        <a:rPr lang="en-US" sz="1800" b="0" dirty="0">
                          <a:solidFill>
                            <a:schemeClr val="tx1"/>
                          </a:solidFill>
                        </a:rPr>
                        <a:t>, Bristol Myers Squibb, Daiichi Sankyo Inc, Gilead Sciences Inc, Jazz Pharmaceuticals Inc, Lilly, Luminate, Mersana Therapeutics Inc, Novartis, Prelude Therapeutics,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45784">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ALX Oncology, Bayer HealthCare Pharmaceuticals, </a:t>
                      </a:r>
                      <a:r>
                        <a:rPr lang="en-US" sz="1800" b="0" dirty="0" err="1">
                          <a:solidFill>
                            <a:schemeClr val="tx1"/>
                          </a:solidFill>
                        </a:rPr>
                        <a:t>BeOne</a:t>
                      </a:r>
                      <a:r>
                        <a:rPr lang="en-US" sz="1800" b="0" dirty="0">
                          <a:solidFill>
                            <a:schemeClr val="tx1"/>
                          </a:solidFill>
                        </a:rPr>
                        <a:t>, Blueprint Medicines, Ellipses Pharma, </a:t>
                      </a:r>
                      <a:r>
                        <a:rPr lang="en-US" sz="1800" b="0" dirty="0" err="1">
                          <a:solidFill>
                            <a:schemeClr val="tx1"/>
                          </a:solidFill>
                        </a:rPr>
                        <a:t>EMBioSys</a:t>
                      </a:r>
                      <a:r>
                        <a:rPr lang="en-US" sz="1800" b="0" dirty="0">
                          <a:solidFill>
                            <a:schemeClr val="tx1"/>
                          </a:solidFill>
                        </a:rPr>
                        <a:t>, Genentech, a member of the Roche Group, Jazz Pharmaceuticals Inc, </a:t>
                      </a:r>
                      <a:r>
                        <a:rPr lang="en-US" sz="1800" b="0" dirty="0" err="1">
                          <a:solidFill>
                            <a:schemeClr val="tx1"/>
                          </a:solidFill>
                        </a:rPr>
                        <a:t>Myricx</a:t>
                      </a:r>
                      <a:r>
                        <a:rPr lang="en-US" sz="1800" b="0" dirty="0">
                          <a:solidFill>
                            <a:schemeClr val="tx1"/>
                          </a:solidFill>
                        </a:rPr>
                        <a:t> Bio</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5312302"/>
                  </a:ext>
                </a:extLst>
              </a:tr>
              <a:tr h="84578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Menarini Group, Novartis,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8848338"/>
                  </a:ext>
                </a:extLst>
              </a:tr>
              <a:tr h="845784">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Atossa Therapeutics (paid to institution), Roche Laboratories Inc (paid to UW)</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3884218"/>
                  </a:ext>
                </a:extLst>
              </a:tr>
              <a:tr h="845784">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Alliance for Clinical Trials in Oncology Foundation, InClin, Quantum Leap Healthcare Collaborative, </a:t>
                      </a:r>
                      <a:r>
                        <a:rPr lang="en-US" sz="1800" b="0" dirty="0" err="1">
                          <a:solidFill>
                            <a:schemeClr val="tx1"/>
                          </a:solidFill>
                        </a:rPr>
                        <a:t>ROMTech</a:t>
                      </a:r>
                      <a:r>
                        <a:rPr lang="en-US" sz="1800" b="0" dirty="0">
                          <a:solidFill>
                            <a:schemeClr val="tx1"/>
                          </a:solidFill>
                        </a:rPr>
                        <a:t> (stocks for orthopedic device for postop pts; not cancer related)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7730380"/>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Kaklamani</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B2728591-1D66-868B-96E4-7153236A86EF}"/>
              </a:ext>
            </a:extLst>
          </p:cNvPr>
          <p:cNvGraphicFramePr>
            <a:graphicFrameLocks/>
          </p:cNvGraphicFramePr>
          <p:nvPr/>
        </p:nvGraphicFramePr>
        <p:xfrm>
          <a:off x="1223292" y="1628253"/>
          <a:ext cx="9745414" cy="2153411"/>
        </p:xfrm>
        <a:graphic>
          <a:graphicData uri="http://schemas.openxmlformats.org/drawingml/2006/table">
            <a:tbl>
              <a:tblPr firstRow="1" bandRow="1">
                <a:tableStyleId>{F2DE63D5-997A-4646-A377-4702673A728D}</a:tableStyleId>
              </a:tblPr>
              <a:tblGrid>
                <a:gridCol w="3504556">
                  <a:extLst>
                    <a:ext uri="{9D8B030D-6E8A-4147-A177-3AD203B41FA5}">
                      <a16:colId xmlns:a16="http://schemas.microsoft.com/office/drawing/2014/main" val="20000"/>
                    </a:ext>
                  </a:extLst>
                </a:gridCol>
                <a:gridCol w="6240858">
                  <a:extLst>
                    <a:ext uri="{9D8B030D-6E8A-4147-A177-3AD203B41FA5}">
                      <a16:colId xmlns:a16="http://schemas.microsoft.com/office/drawing/2014/main" val="2117869244"/>
                    </a:ext>
                  </a:extLst>
                </a:gridCol>
              </a:tblGrid>
              <a:tr h="1213892">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Genentech, a member of the Roche Group, Gilead Sciences Inc, Lilly, Menarini Group,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39519">
                <a:tc>
                  <a:txBody>
                    <a:bodyPr/>
                    <a:lstStyle/>
                    <a:p>
                      <a:pPr algn="l"/>
                      <a:r>
                        <a:rPr lang="en-US" sz="1800" b="1" dirty="0">
                          <a:solidFill>
                            <a:schemeClr val="tx1"/>
                          </a:solidFill>
                        </a:rPr>
                        <a:t> 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626620"/>
                  </a:ext>
                </a:extLst>
              </a:tr>
            </a:tbl>
          </a:graphicData>
        </a:graphic>
      </p:graphicFrame>
    </p:spTree>
    <p:custDataLst>
      <p:tags r:id="rId1"/>
    </p:custDataLst>
    <p:extLst>
      <p:ext uri="{BB962C8B-B14F-4D97-AF65-F5344CB8AC3E}">
        <p14:creationId xmlns:p14="http://schemas.microsoft.com/office/powerpoint/2010/main" val="2835789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Burstein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B2728591-1D66-868B-96E4-7153236A86EF}"/>
              </a:ext>
            </a:extLst>
          </p:cNvPr>
          <p:cNvGraphicFramePr>
            <a:graphicFrameLocks/>
          </p:cNvGraphicFramePr>
          <p:nvPr/>
        </p:nvGraphicFramePr>
        <p:xfrm>
          <a:off x="1223292" y="2181625"/>
          <a:ext cx="9745414" cy="1213892"/>
        </p:xfrm>
        <a:graphic>
          <a:graphicData uri="http://schemas.openxmlformats.org/drawingml/2006/table">
            <a:tbl>
              <a:tblPr firstRow="1" bandRow="1">
                <a:tableStyleId>{F2DE63D5-997A-4646-A377-4702673A728D}</a:tableStyleId>
              </a:tblPr>
              <a:tblGrid>
                <a:gridCol w="9745414">
                  <a:extLst>
                    <a:ext uri="{9D8B030D-6E8A-4147-A177-3AD203B41FA5}">
                      <a16:colId xmlns:a16="http://schemas.microsoft.com/office/drawing/2014/main" val="20000"/>
                    </a:ext>
                  </a:extLst>
                </a:gridCol>
              </a:tblGrid>
              <a:tr h="1213892">
                <a:tc>
                  <a:txBody>
                    <a:bodyPr/>
                    <a:lstStyle/>
                    <a:p>
                      <a:pPr algn="ctr"/>
                      <a:r>
                        <a:rPr lang="en-US" sz="1800" b="0" dirty="0">
                          <a:solidFill>
                            <a:schemeClr val="tx1"/>
                          </a:solidFill>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9742224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Prof </a:t>
            </a:r>
            <a:r>
              <a:rPr lang="en-US" sz="3200" dirty="0" err="1">
                <a:solidFill>
                  <a:srgbClr val="0432FF"/>
                </a:solidFill>
              </a:rPr>
              <a:t>Curigliano</a:t>
            </a:r>
            <a:r>
              <a:rPr lang="en-US" sz="3200" dirty="0">
                <a:solidFill>
                  <a:srgbClr val="0432FF"/>
                </a:solidFill>
              </a:rPr>
              <a:t>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B2728591-1D66-868B-96E4-7153236A86EF}"/>
              </a:ext>
            </a:extLst>
          </p:cNvPr>
          <p:cNvGraphicFramePr>
            <a:graphicFrameLocks/>
          </p:cNvGraphicFramePr>
          <p:nvPr/>
        </p:nvGraphicFramePr>
        <p:xfrm>
          <a:off x="1223292" y="1628253"/>
          <a:ext cx="9745414" cy="2153411"/>
        </p:xfrm>
        <a:graphic>
          <a:graphicData uri="http://schemas.openxmlformats.org/drawingml/2006/table">
            <a:tbl>
              <a:tblPr firstRow="1" bandRow="1">
                <a:tableStyleId>{F2DE63D5-997A-4646-A377-4702673A728D}</a:tableStyleId>
              </a:tblPr>
              <a:tblGrid>
                <a:gridCol w="3504556">
                  <a:extLst>
                    <a:ext uri="{9D8B030D-6E8A-4147-A177-3AD203B41FA5}">
                      <a16:colId xmlns:a16="http://schemas.microsoft.com/office/drawing/2014/main" val="20000"/>
                    </a:ext>
                  </a:extLst>
                </a:gridCol>
                <a:gridCol w="6240858">
                  <a:extLst>
                    <a:ext uri="{9D8B030D-6E8A-4147-A177-3AD203B41FA5}">
                      <a16:colId xmlns:a16="http://schemas.microsoft.com/office/drawing/2014/main" val="2117869244"/>
                    </a:ext>
                  </a:extLst>
                </a:gridCol>
              </a:tblGrid>
              <a:tr h="1213892">
                <a:tc>
                  <a:txBody>
                    <a:bodyPr/>
                    <a:lstStyle/>
                    <a:p>
                      <a:pPr algn="l"/>
                      <a:r>
                        <a:rPr lang="en-US" sz="1800" b="1" dirty="0">
                          <a:solidFill>
                            <a:schemeClr val="tx1"/>
                          </a:solidFill>
                        </a:rPr>
                        <a:t>Advisory Committees, Consulting Agreements and 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Gilead Sciences Inc, Lilly, Menarini Group,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3951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626620"/>
                  </a:ext>
                </a:extLst>
              </a:tr>
            </a:tbl>
          </a:graphicData>
        </a:graphic>
      </p:graphicFrame>
    </p:spTree>
    <p:custDataLst>
      <p:tags r:id="rId1"/>
    </p:custDataLst>
    <p:extLst>
      <p:ext uri="{BB962C8B-B14F-4D97-AF65-F5344CB8AC3E}">
        <p14:creationId xmlns:p14="http://schemas.microsoft.com/office/powerpoint/2010/main" val="20804565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Jhaveri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B2728591-1D66-868B-96E4-7153236A86EF}"/>
              </a:ext>
            </a:extLst>
          </p:cNvPr>
          <p:cNvGraphicFramePr>
            <a:graphicFrameLocks/>
          </p:cNvGraphicFramePr>
          <p:nvPr/>
        </p:nvGraphicFramePr>
        <p:xfrm>
          <a:off x="1175369" y="1484784"/>
          <a:ext cx="9841260" cy="4408355"/>
        </p:xfrm>
        <a:graphic>
          <a:graphicData uri="http://schemas.openxmlformats.org/drawingml/2006/table">
            <a:tbl>
              <a:tblPr firstRow="1" bandRow="1">
                <a:tableStyleId>{F2DE63D5-997A-4646-A377-4702673A728D}</a:tableStyleId>
              </a:tblPr>
              <a:tblGrid>
                <a:gridCol w="3216524">
                  <a:extLst>
                    <a:ext uri="{9D8B030D-6E8A-4147-A177-3AD203B41FA5}">
                      <a16:colId xmlns:a16="http://schemas.microsoft.com/office/drawing/2014/main" val="20000"/>
                    </a:ext>
                  </a:extLst>
                </a:gridCol>
                <a:gridCol w="6624736">
                  <a:extLst>
                    <a:ext uri="{9D8B030D-6E8A-4147-A177-3AD203B41FA5}">
                      <a16:colId xmlns:a16="http://schemas.microsoft.com/office/drawing/2014/main" val="2117869244"/>
                    </a:ext>
                  </a:extLst>
                </a:gridCol>
              </a:tblGrid>
              <a:tr h="2520828">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Arvinas</a:t>
                      </a:r>
                      <a:r>
                        <a:rPr lang="en-US" sz="1800" b="0" dirty="0">
                          <a:solidFill>
                            <a:schemeClr val="tx1"/>
                          </a:solidFill>
                        </a:rPr>
                        <a:t>, AstraZeneca Pharmaceuticals LP, </a:t>
                      </a:r>
                      <a:r>
                        <a:rPr lang="en-US" sz="1800" b="0" dirty="0" err="1">
                          <a:solidFill>
                            <a:schemeClr val="tx1"/>
                          </a:solidFill>
                        </a:rPr>
                        <a:t>BeOne</a:t>
                      </a:r>
                      <a:r>
                        <a:rPr lang="en-US" sz="1800" b="0" dirty="0">
                          <a:solidFill>
                            <a:schemeClr val="tx1"/>
                          </a:solidFill>
                        </a:rPr>
                        <a:t>, Bicycle Therapeutics, Blueprint Medicines, </a:t>
                      </a:r>
                      <a:r>
                        <a:rPr lang="en-US" sz="1800" b="0" dirty="0" err="1">
                          <a:solidFill>
                            <a:schemeClr val="tx1"/>
                          </a:solidFill>
                        </a:rPr>
                        <a:t>BridgeBio</a:t>
                      </a:r>
                      <a:r>
                        <a:rPr lang="en-US" sz="1800" b="0" dirty="0">
                          <a:solidFill>
                            <a:schemeClr val="tx1"/>
                          </a:solidFill>
                        </a:rPr>
                        <a:t> Oncology Therapeutics, </a:t>
                      </a:r>
                      <a:r>
                        <a:rPr lang="en-US" sz="1800" b="0" dirty="0" err="1">
                          <a:solidFill>
                            <a:schemeClr val="tx1"/>
                          </a:solidFill>
                        </a:rPr>
                        <a:t>ConcertAI</a:t>
                      </a:r>
                      <a:r>
                        <a:rPr lang="en-US" sz="1800" b="0" dirty="0">
                          <a:solidFill>
                            <a:schemeClr val="tx1"/>
                          </a:solidFill>
                        </a:rPr>
                        <a:t>, Daiichi Sankyo Inc, Eisai Inc, Genentech, </a:t>
                      </a:r>
                      <a:br>
                        <a:rPr lang="en-US" sz="1800" b="0" dirty="0">
                          <a:solidFill>
                            <a:schemeClr val="tx1"/>
                          </a:solidFill>
                        </a:rPr>
                      </a:br>
                      <a:r>
                        <a:rPr lang="en-US" sz="1800" b="0" dirty="0">
                          <a:solidFill>
                            <a:schemeClr val="tx1"/>
                          </a:solidFill>
                        </a:rPr>
                        <a:t>a member of the Roche Group, Gilead Sciences Inc, Halda Therapeutics, </a:t>
                      </a:r>
                      <a:r>
                        <a:rPr lang="en-US" sz="1800" b="0" dirty="0" err="1">
                          <a:solidFill>
                            <a:schemeClr val="tx1"/>
                          </a:solidFill>
                        </a:rPr>
                        <a:t>Loxo</a:t>
                      </a:r>
                      <a:r>
                        <a:rPr lang="en-US" sz="1800" b="0" dirty="0">
                          <a:solidFill>
                            <a:schemeClr val="tx1"/>
                          </a:solidFill>
                        </a:rPr>
                        <a:t> Oncology Inc, a wholly owned subsidiary of Eli Lilly &amp; Company, Merck, Mersana Therapeutics Inc, Natera Inc, Novartis, Olema Oncology, Pfizer Inc, Precede Biosciences, </a:t>
                      </a:r>
                      <a:r>
                        <a:rPr lang="en-US" sz="1800" b="0" dirty="0" err="1">
                          <a:solidFill>
                            <a:schemeClr val="tx1"/>
                          </a:solidFill>
                        </a:rPr>
                        <a:t>RayzeBio</a:t>
                      </a:r>
                      <a:r>
                        <a:rPr lang="en-US" sz="1800" b="0" dirty="0">
                          <a:solidFill>
                            <a:schemeClr val="tx1"/>
                          </a:solidFill>
                        </a:rPr>
                        <a:t>, Relay Therapeutics, Scorpion Therapeutics, </a:t>
                      </a:r>
                      <a:r>
                        <a:rPr lang="en-US" sz="1800" b="0" dirty="0" err="1">
                          <a:solidFill>
                            <a:schemeClr val="tx1"/>
                          </a:solidFill>
                        </a:rPr>
                        <a:t>Zymeworks</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88752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Bicycle Therapeutics, Blueprint Medicines, </a:t>
                      </a:r>
                      <a:r>
                        <a:rPr lang="en-US" sz="1800" b="0" dirty="0" err="1">
                          <a:solidFill>
                            <a:schemeClr val="tx1"/>
                          </a:solidFill>
                        </a:rPr>
                        <a:t>BridgeBio</a:t>
                      </a:r>
                      <a:r>
                        <a:rPr lang="en-US" sz="1800" b="0" dirty="0">
                          <a:solidFill>
                            <a:schemeClr val="tx1"/>
                          </a:solidFill>
                        </a:rPr>
                        <a:t> Oncology Therapeutics, Eisai Inc, Genentech, a member of the Roche Group, Gilead Sciences Inc, </a:t>
                      </a:r>
                      <a:r>
                        <a:rPr lang="en-US" sz="1800" b="0" dirty="0" err="1">
                          <a:solidFill>
                            <a:schemeClr val="tx1"/>
                          </a:solidFill>
                        </a:rPr>
                        <a:t>Loxo</a:t>
                      </a:r>
                      <a:r>
                        <a:rPr lang="en-US" sz="1800" b="0" dirty="0">
                          <a:solidFill>
                            <a:schemeClr val="tx1"/>
                          </a:solidFill>
                        </a:rPr>
                        <a:t> Oncology Inc, a wholly owned subsidiary of Eli Lilly &amp; Company, Merck, Novartis, Pfizer Inc, Puma Biotechnology Inc, </a:t>
                      </a:r>
                      <a:r>
                        <a:rPr lang="en-US" sz="1800" b="0" dirty="0" err="1">
                          <a:solidFill>
                            <a:schemeClr val="tx1"/>
                          </a:solidFill>
                        </a:rPr>
                        <a:t>RayzeBio</a:t>
                      </a:r>
                      <a:r>
                        <a:rPr lang="en-US" sz="1800" b="0" dirty="0">
                          <a:solidFill>
                            <a:schemeClr val="tx1"/>
                          </a:solidFill>
                        </a:rPr>
                        <a:t> Inc, Scorpion Therapeutics, </a:t>
                      </a:r>
                      <a:r>
                        <a:rPr lang="en-US" sz="1800" b="0" dirty="0" err="1">
                          <a:solidFill>
                            <a:schemeClr val="tx1"/>
                          </a:solidFill>
                        </a:rPr>
                        <a:t>Zymeworks</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626620"/>
                  </a:ext>
                </a:extLst>
              </a:tr>
            </a:tbl>
          </a:graphicData>
        </a:graphic>
      </p:graphicFrame>
    </p:spTree>
    <p:custDataLst>
      <p:tags r:id="rId1"/>
    </p:custDataLst>
    <p:extLst>
      <p:ext uri="{BB962C8B-B14F-4D97-AF65-F5344CB8AC3E}">
        <p14:creationId xmlns:p14="http://schemas.microsoft.com/office/powerpoint/2010/main" val="39966595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Lustberg — Disclosures</a:t>
            </a:r>
            <a:br>
              <a:rPr lang="en-US" sz="3200" dirty="0">
                <a:solidFill>
                  <a:srgbClr val="0432FF"/>
                </a:solidFill>
              </a:rPr>
            </a:br>
            <a:r>
              <a:rPr lang="en-US" sz="3200" dirty="0">
                <a:solidFill>
                  <a:srgbClr val="0432FF"/>
                </a:solidFill>
              </a:rPr>
              <a:t>Contributing </a:t>
            </a:r>
            <a:r>
              <a:rPr lang="en-US" sz="3200">
                <a:solidFill>
                  <a:srgbClr val="0432FF"/>
                </a:solidFill>
              </a:rPr>
              <a:t>Clinical Investigator</a:t>
            </a:r>
            <a:endParaRPr lang="en-US" sz="3200" dirty="0">
              <a:solidFill>
                <a:srgbClr val="0432FF"/>
              </a:solidFill>
            </a:endParaRPr>
          </a:p>
        </p:txBody>
      </p:sp>
      <p:graphicFrame>
        <p:nvGraphicFramePr>
          <p:cNvPr id="4" name="Content Placeholder 3">
            <a:extLst>
              <a:ext uri="{FF2B5EF4-FFF2-40B4-BE49-F238E27FC236}">
                <a16:creationId xmlns:a16="http://schemas.microsoft.com/office/drawing/2014/main" id="{B2728591-1D66-868B-96E4-7153236A86EF}"/>
              </a:ext>
            </a:extLst>
          </p:cNvPr>
          <p:cNvGraphicFramePr>
            <a:graphicFrameLocks/>
          </p:cNvGraphicFramePr>
          <p:nvPr/>
        </p:nvGraphicFramePr>
        <p:xfrm>
          <a:off x="1223292" y="1628253"/>
          <a:ext cx="9745414" cy="2376811"/>
        </p:xfrm>
        <a:graphic>
          <a:graphicData uri="http://schemas.openxmlformats.org/drawingml/2006/table">
            <a:tbl>
              <a:tblPr firstRow="1" bandRow="1">
                <a:tableStyleId>{F2DE63D5-997A-4646-A377-4702673A728D}</a:tableStyleId>
              </a:tblPr>
              <a:tblGrid>
                <a:gridCol w="3072508">
                  <a:extLst>
                    <a:ext uri="{9D8B030D-6E8A-4147-A177-3AD203B41FA5}">
                      <a16:colId xmlns:a16="http://schemas.microsoft.com/office/drawing/2014/main" val="20000"/>
                    </a:ext>
                  </a:extLst>
                </a:gridCol>
                <a:gridCol w="6672906">
                  <a:extLst>
                    <a:ext uri="{9D8B030D-6E8A-4147-A177-3AD203B41FA5}">
                      <a16:colId xmlns:a16="http://schemas.microsoft.com/office/drawing/2014/main" val="2117869244"/>
                    </a:ext>
                  </a:extLst>
                </a:gridCol>
              </a:tblGrid>
              <a:tr h="1339824">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Astellas, AstraZeneca Pharmaceuticals LP, Bayer HealthCare Pharmaceuticals, Daiichi Sankyo Inc, Gilead Sciences Inc, Lilly, Menarini Group, Novartis, Pfizer Inc, Sandoz Inc, a Novartis Division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36987">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Astellas, 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626620"/>
                  </a:ext>
                </a:extLst>
              </a:tr>
            </a:tbl>
          </a:graphicData>
        </a:graphic>
      </p:graphicFrame>
    </p:spTree>
    <p:custDataLst>
      <p:tags r:id="rId1"/>
    </p:custDataLst>
    <p:extLst>
      <p:ext uri="{BB962C8B-B14F-4D97-AF65-F5344CB8AC3E}">
        <p14:creationId xmlns:p14="http://schemas.microsoft.com/office/powerpoint/2010/main" val="20575677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33235"/>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22275"/>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33235"/>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22275"/>
            <a:ext cx="10358967" cy="4799013"/>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27399265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educational grants from Novartis and </a:t>
            </a:r>
            <a:r>
              <a:rPr lang="en-US" sz="2500" b="0" dirty="0" err="1">
                <a:solidFill>
                  <a:schemeClr val="tx1"/>
                </a:solidFill>
              </a:rPr>
              <a:t>Stemline</a:t>
            </a:r>
            <a:r>
              <a:rPr lang="en-US" sz="2500" b="0" dirty="0">
                <a:solidFill>
                  <a:schemeClr val="tx1"/>
                </a:solidFill>
              </a:rPr>
              <a:t> Therapeutics Inc.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to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90872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1091444" y="1065272"/>
            <a:ext cx="9829092" cy="4727456"/>
          </a:xfrm>
        </p:spPr>
        <p:txBody>
          <a:bodyPr/>
          <a:lstStyle/>
          <a:p>
            <a:pPr marL="98425" indent="0">
              <a:lnSpc>
                <a:spcPct val="100000"/>
              </a:lnSpc>
              <a:spcBef>
                <a:spcPts val="0"/>
              </a:spcBef>
              <a:spcAft>
                <a:spcPts val="0"/>
              </a:spcAft>
              <a:buNone/>
            </a:pPr>
            <a:r>
              <a:rPr lang="en-US" sz="2000" dirty="0">
                <a:solidFill>
                  <a:schemeClr val="tx1"/>
                </a:solidFill>
              </a:rPr>
              <a:t>Introduction: Which Biomarkers and When</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1: </a:t>
            </a:r>
            <a:r>
              <a:rPr lang="en-US" sz="2000" dirty="0"/>
              <a:t>Optimizing First-Line Therapy for Patients with Hormone Receptor (HR)-Positive Metastatic Breast Cancer (mBC)</a:t>
            </a:r>
          </a:p>
          <a:p>
            <a:pPr>
              <a:lnSpc>
                <a:spcPct val="100000"/>
              </a:lnSpc>
              <a:spcBef>
                <a:spcPts val="600"/>
              </a:spcBef>
              <a:spcAft>
                <a:spcPts val="0"/>
              </a:spcAft>
            </a:pPr>
            <a:r>
              <a:rPr lang="en-US" sz="1800" b="0" dirty="0"/>
              <a:t>Biomarker-based selection of first-line treatment </a:t>
            </a:r>
          </a:p>
          <a:p>
            <a:pPr>
              <a:lnSpc>
                <a:spcPct val="100000"/>
              </a:lnSpc>
              <a:spcBef>
                <a:spcPts val="0"/>
              </a:spcBef>
              <a:spcAft>
                <a:spcPts val="0"/>
              </a:spcAft>
            </a:pPr>
            <a:r>
              <a:rPr lang="en-US" sz="1800" b="0" dirty="0"/>
              <a:t>Use of SERENA-6 strategy</a:t>
            </a:r>
          </a:p>
          <a:p>
            <a:pPr>
              <a:lnSpc>
                <a:spcPct val="100000"/>
              </a:lnSpc>
              <a:spcBef>
                <a:spcPts val="0"/>
              </a:spcBef>
              <a:spcAft>
                <a:spcPts val="0"/>
              </a:spcAft>
            </a:pPr>
            <a:r>
              <a:rPr lang="en-US" sz="1800" b="0" dirty="0"/>
              <a:t>Use of inavolisib triplet</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2: </a:t>
            </a:r>
            <a:r>
              <a:rPr lang="en-US" sz="2000" dirty="0">
                <a:solidFill>
                  <a:schemeClr val="tx1"/>
                </a:solidFill>
              </a:rPr>
              <a:t>Management of HR-Positive </a:t>
            </a:r>
            <a:r>
              <a:rPr lang="en-US" sz="2000" dirty="0" err="1">
                <a:solidFill>
                  <a:schemeClr val="tx1"/>
                </a:solidFill>
              </a:rPr>
              <a:t>mBC</a:t>
            </a:r>
            <a:r>
              <a:rPr lang="en-US" sz="2000" dirty="0">
                <a:solidFill>
                  <a:schemeClr val="tx1"/>
                </a:solidFill>
              </a:rPr>
              <a:t> Progressing on a CDK4/6 Inhibitor and Endocrine Therapy</a:t>
            </a:r>
          </a:p>
          <a:p>
            <a:pPr>
              <a:lnSpc>
                <a:spcPct val="100000"/>
              </a:lnSpc>
              <a:spcBef>
                <a:spcPts val="600"/>
              </a:spcBef>
              <a:spcAft>
                <a:spcPts val="0"/>
              </a:spcAft>
            </a:pPr>
            <a:r>
              <a:rPr lang="en-US" sz="1800" b="0" dirty="0"/>
              <a:t>Biomarker-based selection of second-line treatment </a:t>
            </a:r>
          </a:p>
          <a:p>
            <a:pPr>
              <a:lnSpc>
                <a:spcPct val="100000"/>
              </a:lnSpc>
              <a:spcBef>
                <a:spcPts val="0"/>
              </a:spcBef>
              <a:spcAft>
                <a:spcPts val="0"/>
              </a:spcAft>
            </a:pPr>
            <a:r>
              <a:rPr lang="en-US" sz="1800" b="0" dirty="0"/>
              <a:t>Use of selective estrogen receptor degrader (SERD) monotherapy</a:t>
            </a:r>
          </a:p>
          <a:p>
            <a:pPr>
              <a:lnSpc>
                <a:spcPct val="100000"/>
              </a:lnSpc>
              <a:spcBef>
                <a:spcPts val="0"/>
              </a:spcBef>
              <a:spcAft>
                <a:spcPts val="0"/>
              </a:spcAft>
            </a:pPr>
            <a:r>
              <a:rPr lang="en-US" sz="1800" b="0" dirty="0"/>
              <a:t>Use of AKT inhibitors</a:t>
            </a:r>
          </a:p>
        </p:txBody>
      </p:sp>
    </p:spTree>
    <p:custDataLst>
      <p:tags r:id="rId1"/>
    </p:custDataLst>
    <p:extLst>
      <p:ext uri="{BB962C8B-B14F-4D97-AF65-F5344CB8AC3E}">
        <p14:creationId xmlns:p14="http://schemas.microsoft.com/office/powerpoint/2010/main" val="321768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37F16-1777-99E7-E96E-23B9CB6B1F6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CA45F77-15CE-2C3B-E391-9164CAE0CA25}"/>
              </a:ext>
            </a:extLst>
          </p:cNvPr>
          <p:cNvSpPr/>
          <p:nvPr/>
        </p:nvSpPr>
        <p:spPr bwMode="auto">
          <a:xfrm>
            <a:off x="1091444" y="1124744"/>
            <a:ext cx="10441160" cy="432048"/>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EBE12D89-D060-EAA3-52CE-7E4E67E838CE}"/>
              </a:ext>
            </a:extLst>
          </p:cNvPr>
          <p:cNvSpPr>
            <a:spLocks noGrp="1"/>
          </p:cNvSpPr>
          <p:nvPr>
            <p:ph type="title"/>
          </p:nvPr>
        </p:nvSpPr>
        <p:spPr>
          <a:xfrm>
            <a:off x="1919536" y="0"/>
            <a:ext cx="8424936" cy="90872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9554C368-9C84-6904-1196-D7D14793411B}"/>
              </a:ext>
            </a:extLst>
          </p:cNvPr>
          <p:cNvSpPr>
            <a:spLocks noGrp="1"/>
          </p:cNvSpPr>
          <p:nvPr>
            <p:ph idx="1"/>
          </p:nvPr>
        </p:nvSpPr>
        <p:spPr>
          <a:xfrm>
            <a:off x="1091444" y="1196752"/>
            <a:ext cx="9829092" cy="4727456"/>
          </a:xfrm>
        </p:spPr>
        <p:txBody>
          <a:bodyPr/>
          <a:lstStyle/>
          <a:p>
            <a:pPr marL="98425" indent="0">
              <a:lnSpc>
                <a:spcPct val="100000"/>
              </a:lnSpc>
              <a:spcBef>
                <a:spcPts val="0"/>
              </a:spcBef>
              <a:spcAft>
                <a:spcPts val="0"/>
              </a:spcAft>
              <a:buNone/>
            </a:pPr>
            <a:r>
              <a:rPr lang="en-US" sz="2000" dirty="0">
                <a:solidFill>
                  <a:schemeClr val="bg1"/>
                </a:solidFill>
              </a:rPr>
              <a:t>Introduction: Which Biomarkers and When</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1: </a:t>
            </a:r>
            <a:r>
              <a:rPr lang="en-US" sz="2000" dirty="0"/>
              <a:t>Optimizing First-Line Therapy for Patients with Hormone Receptor (HR)-Positive Metastatic Breast Cancer (</a:t>
            </a:r>
            <a:r>
              <a:rPr lang="en-US" sz="2000" dirty="0" err="1"/>
              <a:t>mBC</a:t>
            </a:r>
            <a:r>
              <a:rPr lang="en-US" sz="2000" dirty="0"/>
              <a:t>)</a:t>
            </a:r>
          </a:p>
          <a:p>
            <a:pPr>
              <a:lnSpc>
                <a:spcPct val="100000"/>
              </a:lnSpc>
              <a:spcBef>
                <a:spcPts val="600"/>
              </a:spcBef>
              <a:spcAft>
                <a:spcPts val="0"/>
              </a:spcAft>
            </a:pPr>
            <a:r>
              <a:rPr lang="en-US" sz="1800" b="0" dirty="0"/>
              <a:t>Biomarker-based selection of first-line treatment </a:t>
            </a:r>
          </a:p>
          <a:p>
            <a:pPr>
              <a:lnSpc>
                <a:spcPct val="100000"/>
              </a:lnSpc>
              <a:spcBef>
                <a:spcPts val="0"/>
              </a:spcBef>
              <a:spcAft>
                <a:spcPts val="0"/>
              </a:spcAft>
            </a:pPr>
            <a:r>
              <a:rPr lang="en-US" sz="1800" b="0" dirty="0"/>
              <a:t>Use of SERENA-6 strategy</a:t>
            </a:r>
          </a:p>
          <a:p>
            <a:pPr>
              <a:lnSpc>
                <a:spcPct val="100000"/>
              </a:lnSpc>
              <a:spcBef>
                <a:spcPts val="0"/>
              </a:spcBef>
              <a:spcAft>
                <a:spcPts val="0"/>
              </a:spcAft>
            </a:pPr>
            <a:r>
              <a:rPr lang="en-US" sz="1800" b="0" dirty="0"/>
              <a:t>Use of </a:t>
            </a:r>
            <a:r>
              <a:rPr lang="en-US" sz="1800" b="0" dirty="0" err="1"/>
              <a:t>inavolisib</a:t>
            </a:r>
            <a:r>
              <a:rPr lang="en-US" sz="1800" b="0" dirty="0"/>
              <a:t> triplet</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2: </a:t>
            </a:r>
            <a:r>
              <a:rPr lang="en-US" sz="2000" dirty="0">
                <a:solidFill>
                  <a:schemeClr val="tx1"/>
                </a:solidFill>
              </a:rPr>
              <a:t>Management of HR-Positive </a:t>
            </a:r>
            <a:r>
              <a:rPr lang="en-US" sz="2000" dirty="0" err="1">
                <a:solidFill>
                  <a:schemeClr val="tx1"/>
                </a:solidFill>
              </a:rPr>
              <a:t>mBC</a:t>
            </a:r>
            <a:r>
              <a:rPr lang="en-US" sz="2000" dirty="0">
                <a:solidFill>
                  <a:schemeClr val="tx1"/>
                </a:solidFill>
              </a:rPr>
              <a:t> Progressing on a CDK4/6 Inhibitor and Endocrine Therapy</a:t>
            </a:r>
          </a:p>
          <a:p>
            <a:pPr>
              <a:lnSpc>
                <a:spcPct val="100000"/>
              </a:lnSpc>
              <a:spcBef>
                <a:spcPts val="600"/>
              </a:spcBef>
              <a:spcAft>
                <a:spcPts val="0"/>
              </a:spcAft>
            </a:pPr>
            <a:r>
              <a:rPr lang="en-US" sz="1800" b="0" dirty="0"/>
              <a:t>Biomarker-based selection of second-line treatment </a:t>
            </a:r>
          </a:p>
          <a:p>
            <a:pPr>
              <a:lnSpc>
                <a:spcPct val="100000"/>
              </a:lnSpc>
              <a:spcBef>
                <a:spcPts val="0"/>
              </a:spcBef>
              <a:spcAft>
                <a:spcPts val="0"/>
              </a:spcAft>
            </a:pPr>
            <a:r>
              <a:rPr lang="en-US" sz="1800" b="0" dirty="0"/>
              <a:t>Use of selective estrogen receptor degrader (SERD) monotherapy</a:t>
            </a:r>
          </a:p>
          <a:p>
            <a:pPr>
              <a:lnSpc>
                <a:spcPct val="100000"/>
              </a:lnSpc>
              <a:spcBef>
                <a:spcPts val="0"/>
              </a:spcBef>
              <a:spcAft>
                <a:spcPts val="0"/>
              </a:spcAft>
            </a:pPr>
            <a:r>
              <a:rPr lang="en-US" sz="1800" b="0" dirty="0"/>
              <a:t>Use of AKT inhibitors</a:t>
            </a:r>
          </a:p>
        </p:txBody>
      </p:sp>
    </p:spTree>
    <p:custDataLst>
      <p:tags r:id="rId1"/>
    </p:custDataLst>
    <p:extLst>
      <p:ext uri="{BB962C8B-B14F-4D97-AF65-F5344CB8AC3E}">
        <p14:creationId xmlns:p14="http://schemas.microsoft.com/office/powerpoint/2010/main" val="2142812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E9F5C1-425A-CAE5-AC43-C3D3EC546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98058"/>
            <a:ext cx="10058400" cy="5411262"/>
          </a:xfrm>
          <a:prstGeom prst="rect">
            <a:avLst/>
          </a:prstGeom>
          <a:noFill/>
        </p:spPr>
      </p:pic>
    </p:spTree>
    <p:extLst>
      <p:ext uri="{BB962C8B-B14F-4D97-AF65-F5344CB8AC3E}">
        <p14:creationId xmlns:p14="http://schemas.microsoft.com/office/powerpoint/2010/main" val="2174649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FC3A3112-64BE-26CF-51E0-B97ADF887ACE}"/>
              </a:ext>
            </a:extLst>
          </p:cNvPr>
          <p:cNvSpPr>
            <a:spLocks noGrp="1"/>
          </p:cNvSpPr>
          <p:nvPr>
            <p:ph idx="46"/>
          </p:nvPr>
        </p:nvSpPr>
        <p:spPr/>
        <p:txBody>
          <a:bodyPr/>
          <a:lstStyle/>
          <a:p>
            <a:r>
              <a:rPr lang="en-US" dirty="0"/>
              <a:t>After disease progression as long as pt is </a:t>
            </a:r>
            <a:br>
              <a:rPr lang="en-US" dirty="0"/>
            </a:br>
            <a:r>
              <a:rPr lang="en-US" dirty="0"/>
              <a:t>still candidate for hormone therapy</a:t>
            </a:r>
          </a:p>
        </p:txBody>
      </p:sp>
      <p:sp>
        <p:nvSpPr>
          <p:cNvPr id="19" name="Content Placeholder 18">
            <a:extLst>
              <a:ext uri="{FF2B5EF4-FFF2-40B4-BE49-F238E27FC236}">
                <a16:creationId xmlns:a16="http://schemas.microsoft.com/office/drawing/2014/main" id="{02386390-DEBF-25B7-4AE8-8681E5D05472}"/>
              </a:ext>
            </a:extLst>
          </p:cNvPr>
          <p:cNvSpPr>
            <a:spLocks noGrp="1"/>
          </p:cNvSpPr>
          <p:nvPr>
            <p:ph idx="47"/>
          </p:nvPr>
        </p:nvSpPr>
        <p:spPr/>
        <p:txBody>
          <a:bodyPr/>
          <a:lstStyle/>
          <a:p>
            <a:r>
              <a:rPr lang="en-US" dirty="0"/>
              <a:t>After disease progression on first-line therapy                                   for metastatic disease</a:t>
            </a:r>
          </a:p>
        </p:txBody>
      </p:sp>
      <p:sp>
        <p:nvSpPr>
          <p:cNvPr id="20" name="Content Placeholder 19">
            <a:extLst>
              <a:ext uri="{FF2B5EF4-FFF2-40B4-BE49-F238E27FC236}">
                <a16:creationId xmlns:a16="http://schemas.microsoft.com/office/drawing/2014/main" id="{D0F427F2-07AD-08BE-82D0-F65C43B68529}"/>
              </a:ext>
            </a:extLst>
          </p:cNvPr>
          <p:cNvSpPr>
            <a:spLocks noGrp="1"/>
          </p:cNvSpPr>
          <p:nvPr>
            <p:ph idx="48"/>
          </p:nvPr>
        </p:nvSpPr>
        <p:spPr/>
        <p:txBody>
          <a:bodyPr/>
          <a:lstStyle/>
          <a:p>
            <a:r>
              <a:rPr lang="en-US" dirty="0"/>
              <a:t>After disease progression on first-line therapy                                    for metastatic disease</a:t>
            </a:r>
          </a:p>
        </p:txBody>
      </p:sp>
      <p:sp>
        <p:nvSpPr>
          <p:cNvPr id="21" name="Content Placeholder 20">
            <a:extLst>
              <a:ext uri="{FF2B5EF4-FFF2-40B4-BE49-F238E27FC236}">
                <a16:creationId xmlns:a16="http://schemas.microsoft.com/office/drawing/2014/main" id="{546D99CA-817E-6F18-32F6-48DF1CAC88E3}"/>
              </a:ext>
            </a:extLst>
          </p:cNvPr>
          <p:cNvSpPr>
            <a:spLocks noGrp="1"/>
          </p:cNvSpPr>
          <p:nvPr>
            <p:ph idx="49"/>
          </p:nvPr>
        </p:nvSpPr>
        <p:spPr/>
        <p:txBody>
          <a:bodyPr/>
          <a:lstStyle/>
          <a:p>
            <a:r>
              <a:rPr lang="en-US" dirty="0"/>
              <a:t>After disease progression on first-line therapy                                          for metastatic disease</a:t>
            </a:r>
          </a:p>
        </p:txBody>
      </p:sp>
      <p:sp>
        <p:nvSpPr>
          <p:cNvPr id="22" name="Content Placeholder 21">
            <a:extLst>
              <a:ext uri="{FF2B5EF4-FFF2-40B4-BE49-F238E27FC236}">
                <a16:creationId xmlns:a16="http://schemas.microsoft.com/office/drawing/2014/main" id="{169A484C-49C0-08E7-3FCF-F0BD925D1736}"/>
              </a:ext>
            </a:extLst>
          </p:cNvPr>
          <p:cNvSpPr>
            <a:spLocks noGrp="1"/>
          </p:cNvSpPr>
          <p:nvPr>
            <p:ph idx="50"/>
          </p:nvPr>
        </p:nvSpPr>
        <p:spPr/>
        <p:txBody>
          <a:bodyPr/>
          <a:lstStyle/>
          <a:p>
            <a:r>
              <a:rPr lang="en-US" dirty="0"/>
              <a:t>At diagnosis of metastasis</a:t>
            </a:r>
          </a:p>
        </p:txBody>
      </p:sp>
      <p:sp>
        <p:nvSpPr>
          <p:cNvPr id="23" name="Content Placeholder 22">
            <a:extLst>
              <a:ext uri="{FF2B5EF4-FFF2-40B4-BE49-F238E27FC236}">
                <a16:creationId xmlns:a16="http://schemas.microsoft.com/office/drawing/2014/main" id="{EE732CFF-9764-0552-A2D1-24CED96467F6}"/>
              </a:ext>
            </a:extLst>
          </p:cNvPr>
          <p:cNvSpPr>
            <a:spLocks noGrp="1"/>
          </p:cNvSpPr>
          <p:nvPr>
            <p:ph idx="51"/>
          </p:nvPr>
        </p:nvSpPr>
        <p:spPr/>
        <p:txBody>
          <a:bodyPr/>
          <a:lstStyle/>
          <a:p>
            <a:r>
              <a:rPr lang="en-US" dirty="0"/>
              <a:t>After disease progression on first-line therapy </a:t>
            </a:r>
            <a:br>
              <a:rPr lang="en-US" dirty="0"/>
            </a:br>
            <a:r>
              <a:rPr lang="en-US" dirty="0"/>
              <a:t>for metastatic disease</a:t>
            </a:r>
          </a:p>
        </p:txBody>
      </p:sp>
      <p:sp>
        <p:nvSpPr>
          <p:cNvPr id="17" name="Title 16">
            <a:extLst>
              <a:ext uri="{FF2B5EF4-FFF2-40B4-BE49-F238E27FC236}">
                <a16:creationId xmlns:a16="http://schemas.microsoft.com/office/drawing/2014/main" id="{4F2C628D-6C34-B600-4CA4-22E9BC93B6E5}"/>
              </a:ext>
            </a:extLst>
          </p:cNvPr>
          <p:cNvSpPr>
            <a:spLocks noGrp="1"/>
          </p:cNvSpPr>
          <p:nvPr>
            <p:ph type="title"/>
          </p:nvPr>
        </p:nvSpPr>
        <p:spPr/>
        <p:txBody>
          <a:bodyPr/>
          <a:lstStyle/>
          <a:p>
            <a:r>
              <a:rPr lang="en-US" dirty="0"/>
              <a:t>At what point do you typically first assess ESR1 mutation status in your patients with ER-positive, HER2-negative breast cancer?</a:t>
            </a:r>
          </a:p>
        </p:txBody>
      </p:sp>
    </p:spTree>
    <p:extLst>
      <p:ext uri="{BB962C8B-B14F-4D97-AF65-F5344CB8AC3E}">
        <p14:creationId xmlns:p14="http://schemas.microsoft.com/office/powerpoint/2010/main" val="973184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2B096DD-5E22-415C-7275-12017F79D512}"/>
              </a:ext>
            </a:extLst>
          </p:cNvPr>
          <p:cNvSpPr>
            <a:spLocks noGrp="1"/>
          </p:cNvSpPr>
          <p:nvPr>
            <p:ph idx="46"/>
          </p:nvPr>
        </p:nvSpPr>
        <p:spPr/>
        <p:txBody>
          <a:bodyPr/>
          <a:lstStyle/>
          <a:p>
            <a:r>
              <a:rPr lang="en-US" dirty="0"/>
              <a:t>ctDNA testing</a:t>
            </a:r>
          </a:p>
        </p:txBody>
      </p:sp>
      <p:sp>
        <p:nvSpPr>
          <p:cNvPr id="11" name="Content Placeholder 10">
            <a:extLst>
              <a:ext uri="{FF2B5EF4-FFF2-40B4-BE49-F238E27FC236}">
                <a16:creationId xmlns:a16="http://schemas.microsoft.com/office/drawing/2014/main" id="{F5B0CBD3-3FE4-4630-50F5-C4990D40ADBA}"/>
              </a:ext>
            </a:extLst>
          </p:cNvPr>
          <p:cNvSpPr>
            <a:spLocks noGrp="1"/>
          </p:cNvSpPr>
          <p:nvPr>
            <p:ph idx="47"/>
          </p:nvPr>
        </p:nvSpPr>
        <p:spPr/>
        <p:txBody>
          <a:bodyPr/>
          <a:lstStyle/>
          <a:p>
            <a:r>
              <a:rPr lang="en-US" dirty="0"/>
              <a:t>ctDNA testing</a:t>
            </a:r>
          </a:p>
        </p:txBody>
      </p:sp>
      <p:sp>
        <p:nvSpPr>
          <p:cNvPr id="12" name="Content Placeholder 11">
            <a:extLst>
              <a:ext uri="{FF2B5EF4-FFF2-40B4-BE49-F238E27FC236}">
                <a16:creationId xmlns:a16="http://schemas.microsoft.com/office/drawing/2014/main" id="{F1627C07-D0D1-1B8F-AE15-F55F6AE569AD}"/>
              </a:ext>
            </a:extLst>
          </p:cNvPr>
          <p:cNvSpPr>
            <a:spLocks noGrp="1"/>
          </p:cNvSpPr>
          <p:nvPr>
            <p:ph idx="48"/>
          </p:nvPr>
        </p:nvSpPr>
        <p:spPr/>
        <p:txBody>
          <a:bodyPr/>
          <a:lstStyle/>
          <a:p>
            <a:r>
              <a:rPr lang="en-US" dirty="0"/>
              <a:t>ctDNA testing</a:t>
            </a:r>
          </a:p>
        </p:txBody>
      </p:sp>
      <p:sp>
        <p:nvSpPr>
          <p:cNvPr id="13" name="Content Placeholder 12">
            <a:extLst>
              <a:ext uri="{FF2B5EF4-FFF2-40B4-BE49-F238E27FC236}">
                <a16:creationId xmlns:a16="http://schemas.microsoft.com/office/drawing/2014/main" id="{23BD9353-7473-338D-C74E-F0F3A2A81A0F}"/>
              </a:ext>
            </a:extLst>
          </p:cNvPr>
          <p:cNvSpPr>
            <a:spLocks noGrp="1"/>
          </p:cNvSpPr>
          <p:nvPr>
            <p:ph idx="49"/>
          </p:nvPr>
        </p:nvSpPr>
        <p:spPr/>
        <p:txBody>
          <a:bodyPr/>
          <a:lstStyle/>
          <a:p>
            <a:r>
              <a:rPr lang="en-US" dirty="0"/>
              <a:t>ctDNA testing</a:t>
            </a:r>
          </a:p>
        </p:txBody>
      </p:sp>
      <p:sp>
        <p:nvSpPr>
          <p:cNvPr id="14" name="Content Placeholder 13">
            <a:extLst>
              <a:ext uri="{FF2B5EF4-FFF2-40B4-BE49-F238E27FC236}">
                <a16:creationId xmlns:a16="http://schemas.microsoft.com/office/drawing/2014/main" id="{32603E03-5F55-5D4D-F906-E560F4F03995}"/>
              </a:ext>
            </a:extLst>
          </p:cNvPr>
          <p:cNvSpPr>
            <a:spLocks noGrp="1"/>
          </p:cNvSpPr>
          <p:nvPr>
            <p:ph idx="50"/>
          </p:nvPr>
        </p:nvSpPr>
        <p:spPr/>
        <p:txBody>
          <a:bodyPr/>
          <a:lstStyle/>
          <a:p>
            <a:r>
              <a:rPr lang="en-US" dirty="0"/>
              <a:t>Both</a:t>
            </a:r>
          </a:p>
        </p:txBody>
      </p:sp>
      <p:sp>
        <p:nvSpPr>
          <p:cNvPr id="15" name="Content Placeholder 14">
            <a:extLst>
              <a:ext uri="{FF2B5EF4-FFF2-40B4-BE49-F238E27FC236}">
                <a16:creationId xmlns:a16="http://schemas.microsoft.com/office/drawing/2014/main" id="{F2EFE973-877D-51F3-9D62-83BF31D46C23}"/>
              </a:ext>
            </a:extLst>
          </p:cNvPr>
          <p:cNvSpPr>
            <a:spLocks noGrp="1"/>
          </p:cNvSpPr>
          <p:nvPr>
            <p:ph idx="58"/>
          </p:nvPr>
        </p:nvSpPr>
        <p:spPr/>
        <p:txBody>
          <a:bodyPr/>
          <a:lstStyle/>
          <a:p>
            <a:r>
              <a:rPr lang="en-US" dirty="0"/>
              <a:t>Testing method</a:t>
            </a:r>
          </a:p>
        </p:txBody>
      </p:sp>
      <p:sp>
        <p:nvSpPr>
          <p:cNvPr id="16" name="Content Placeholder 15">
            <a:extLst>
              <a:ext uri="{FF2B5EF4-FFF2-40B4-BE49-F238E27FC236}">
                <a16:creationId xmlns:a16="http://schemas.microsoft.com/office/drawing/2014/main" id="{72B3B8D0-EB28-F361-79AD-C8F47E397D19}"/>
              </a:ext>
            </a:extLst>
          </p:cNvPr>
          <p:cNvSpPr>
            <a:spLocks noGrp="1"/>
          </p:cNvSpPr>
          <p:nvPr>
            <p:ph idx="59"/>
          </p:nvPr>
        </p:nvSpPr>
        <p:spPr/>
        <p:txBody>
          <a:bodyPr/>
          <a:lstStyle/>
          <a:p>
            <a:r>
              <a:rPr lang="en-US" dirty="0"/>
              <a:t>ctDNA testing is more sensitive</a:t>
            </a:r>
          </a:p>
        </p:txBody>
      </p:sp>
      <p:sp>
        <p:nvSpPr>
          <p:cNvPr id="17" name="Content Placeholder 16">
            <a:extLst>
              <a:ext uri="{FF2B5EF4-FFF2-40B4-BE49-F238E27FC236}">
                <a16:creationId xmlns:a16="http://schemas.microsoft.com/office/drawing/2014/main" id="{BB3E6A1B-7649-DA67-3DF4-D4B5F0B9442A}"/>
              </a:ext>
            </a:extLst>
          </p:cNvPr>
          <p:cNvSpPr>
            <a:spLocks noGrp="1"/>
          </p:cNvSpPr>
          <p:nvPr>
            <p:ph idx="60"/>
          </p:nvPr>
        </p:nvSpPr>
        <p:spPr/>
        <p:txBody>
          <a:bodyPr/>
          <a:lstStyle/>
          <a:p>
            <a:r>
              <a:rPr lang="en-US" dirty="0"/>
              <a:t>ctDNA testing is more sensitive</a:t>
            </a:r>
          </a:p>
        </p:txBody>
      </p:sp>
      <p:sp>
        <p:nvSpPr>
          <p:cNvPr id="18" name="Content Placeholder 17">
            <a:extLst>
              <a:ext uri="{FF2B5EF4-FFF2-40B4-BE49-F238E27FC236}">
                <a16:creationId xmlns:a16="http://schemas.microsoft.com/office/drawing/2014/main" id="{2341CBE8-4A64-BBE4-CF49-87FC7C8D6252}"/>
              </a:ext>
            </a:extLst>
          </p:cNvPr>
          <p:cNvSpPr>
            <a:spLocks noGrp="1"/>
          </p:cNvSpPr>
          <p:nvPr>
            <p:ph idx="61"/>
          </p:nvPr>
        </p:nvSpPr>
        <p:spPr/>
        <p:txBody>
          <a:bodyPr/>
          <a:lstStyle/>
          <a:p>
            <a:r>
              <a:rPr lang="en-US" dirty="0"/>
              <a:t>ctDNA testing is more sensitive</a:t>
            </a:r>
          </a:p>
        </p:txBody>
      </p:sp>
      <p:sp>
        <p:nvSpPr>
          <p:cNvPr id="19" name="Content Placeholder 18">
            <a:extLst>
              <a:ext uri="{FF2B5EF4-FFF2-40B4-BE49-F238E27FC236}">
                <a16:creationId xmlns:a16="http://schemas.microsoft.com/office/drawing/2014/main" id="{1DCAF7EB-C6B0-7FE0-E765-239DD5550862}"/>
              </a:ext>
            </a:extLst>
          </p:cNvPr>
          <p:cNvSpPr>
            <a:spLocks noGrp="1"/>
          </p:cNvSpPr>
          <p:nvPr>
            <p:ph idx="62"/>
          </p:nvPr>
        </p:nvSpPr>
        <p:spPr/>
        <p:txBody>
          <a:bodyPr/>
          <a:lstStyle/>
          <a:p>
            <a:r>
              <a:rPr lang="en-US" dirty="0"/>
              <a:t>ctDNA testing is more sensitive</a:t>
            </a:r>
          </a:p>
        </p:txBody>
      </p:sp>
      <p:sp>
        <p:nvSpPr>
          <p:cNvPr id="20" name="Content Placeholder 19">
            <a:extLst>
              <a:ext uri="{FF2B5EF4-FFF2-40B4-BE49-F238E27FC236}">
                <a16:creationId xmlns:a16="http://schemas.microsoft.com/office/drawing/2014/main" id="{97B803CD-38FA-9D46-39CA-BABE42360A72}"/>
              </a:ext>
            </a:extLst>
          </p:cNvPr>
          <p:cNvSpPr>
            <a:spLocks noGrp="1"/>
          </p:cNvSpPr>
          <p:nvPr>
            <p:ph idx="63"/>
          </p:nvPr>
        </p:nvSpPr>
        <p:spPr/>
        <p:txBody>
          <a:bodyPr/>
          <a:lstStyle/>
          <a:p>
            <a:r>
              <a:rPr lang="en-US" dirty="0"/>
              <a:t>Tissue testing is more sensitive</a:t>
            </a:r>
          </a:p>
        </p:txBody>
      </p:sp>
      <p:sp>
        <p:nvSpPr>
          <p:cNvPr id="21" name="Content Placeholder 20">
            <a:extLst>
              <a:ext uri="{FF2B5EF4-FFF2-40B4-BE49-F238E27FC236}">
                <a16:creationId xmlns:a16="http://schemas.microsoft.com/office/drawing/2014/main" id="{DDEE078C-70F9-A038-5664-8348F86DB312}"/>
              </a:ext>
            </a:extLst>
          </p:cNvPr>
          <p:cNvSpPr>
            <a:spLocks noGrp="1"/>
          </p:cNvSpPr>
          <p:nvPr>
            <p:ph idx="64"/>
          </p:nvPr>
        </p:nvSpPr>
        <p:spPr/>
        <p:txBody>
          <a:bodyPr/>
          <a:lstStyle/>
          <a:p>
            <a:r>
              <a:rPr lang="en-US" dirty="0"/>
              <a:t>Sensitivity</a:t>
            </a:r>
          </a:p>
        </p:txBody>
      </p:sp>
      <p:sp>
        <p:nvSpPr>
          <p:cNvPr id="22" name="Content Placeholder 21">
            <a:extLst>
              <a:ext uri="{FF2B5EF4-FFF2-40B4-BE49-F238E27FC236}">
                <a16:creationId xmlns:a16="http://schemas.microsoft.com/office/drawing/2014/main" id="{686FB068-A9FE-C445-F671-436D4365EF17}"/>
              </a:ext>
            </a:extLst>
          </p:cNvPr>
          <p:cNvSpPr>
            <a:spLocks noGrp="1"/>
          </p:cNvSpPr>
          <p:nvPr>
            <p:ph idx="71"/>
          </p:nvPr>
        </p:nvSpPr>
        <p:spPr/>
        <p:txBody>
          <a:bodyPr/>
          <a:lstStyle/>
          <a:p>
            <a:r>
              <a:rPr lang="en-US" dirty="0"/>
              <a:t>ctDNA testing</a:t>
            </a:r>
          </a:p>
        </p:txBody>
      </p:sp>
      <p:sp>
        <p:nvSpPr>
          <p:cNvPr id="23" name="Content Placeholder 22">
            <a:extLst>
              <a:ext uri="{FF2B5EF4-FFF2-40B4-BE49-F238E27FC236}">
                <a16:creationId xmlns:a16="http://schemas.microsoft.com/office/drawing/2014/main" id="{25A073CB-1914-47CB-23B4-D89065C240D5}"/>
              </a:ext>
            </a:extLst>
          </p:cNvPr>
          <p:cNvSpPr>
            <a:spLocks noGrp="1"/>
          </p:cNvSpPr>
          <p:nvPr>
            <p:ph idx="72"/>
          </p:nvPr>
        </p:nvSpPr>
        <p:spPr/>
        <p:txBody>
          <a:bodyPr/>
          <a:lstStyle/>
          <a:p>
            <a:r>
              <a:rPr lang="en-US" dirty="0"/>
              <a:t>ctDNA testing is more sensitive</a:t>
            </a:r>
          </a:p>
        </p:txBody>
      </p:sp>
      <p:sp>
        <p:nvSpPr>
          <p:cNvPr id="9" name="Title 8">
            <a:extLst>
              <a:ext uri="{FF2B5EF4-FFF2-40B4-BE49-F238E27FC236}">
                <a16:creationId xmlns:a16="http://schemas.microsoft.com/office/drawing/2014/main" id="{2EA8DC68-ADCC-4AC9-8FDA-4793E94A6582}"/>
              </a:ext>
            </a:extLst>
          </p:cNvPr>
          <p:cNvSpPr>
            <a:spLocks noGrp="1"/>
          </p:cNvSpPr>
          <p:nvPr>
            <p:ph type="title"/>
          </p:nvPr>
        </p:nvSpPr>
        <p:spPr>
          <a:xfrm>
            <a:off x="912285" y="0"/>
            <a:ext cx="11016363" cy="1196752"/>
          </a:xfrm>
        </p:spPr>
        <p:txBody>
          <a:bodyPr/>
          <a:lstStyle/>
          <a:p>
            <a:r>
              <a:rPr lang="en-US" dirty="0"/>
              <a:t>Which ESR1 testing method do you use in your practice?</a:t>
            </a:r>
            <a:br>
              <a:rPr lang="en-US" dirty="0"/>
            </a:br>
            <a:r>
              <a:rPr lang="en-US" sz="1000" dirty="0"/>
              <a:t> </a:t>
            </a:r>
            <a:br>
              <a:rPr lang="en-US" sz="1000" dirty="0"/>
            </a:br>
            <a:r>
              <a:rPr lang="en-US" dirty="0"/>
              <a:t>How would you compare the sensitivity of blood-based circulating tumor DNA (ctDNA) testing to that of tissue testing in assessing for the presence of ESR1 mutations?</a:t>
            </a:r>
          </a:p>
        </p:txBody>
      </p:sp>
    </p:spTree>
    <p:extLst>
      <p:ext uri="{BB962C8B-B14F-4D97-AF65-F5344CB8AC3E}">
        <p14:creationId xmlns:p14="http://schemas.microsoft.com/office/powerpoint/2010/main" val="2830083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7201D-1781-01A9-D13A-EC38DF67A32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568BFEF-2670-DEAD-D2F2-03396A352288}"/>
              </a:ext>
            </a:extLst>
          </p:cNvPr>
          <p:cNvSpPr/>
          <p:nvPr/>
        </p:nvSpPr>
        <p:spPr bwMode="auto">
          <a:xfrm>
            <a:off x="1091444" y="1484784"/>
            <a:ext cx="10441160" cy="64807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C78CA9B-E8F6-B1E4-59E7-3E4641D03E3D}"/>
              </a:ext>
            </a:extLst>
          </p:cNvPr>
          <p:cNvSpPr>
            <a:spLocks noGrp="1"/>
          </p:cNvSpPr>
          <p:nvPr>
            <p:ph type="title"/>
          </p:nvPr>
        </p:nvSpPr>
        <p:spPr>
          <a:xfrm>
            <a:off x="1919536" y="0"/>
            <a:ext cx="8424936" cy="90872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E180849C-08BD-4008-5015-DD06CAFBA61A}"/>
              </a:ext>
            </a:extLst>
          </p:cNvPr>
          <p:cNvSpPr>
            <a:spLocks noGrp="1"/>
          </p:cNvSpPr>
          <p:nvPr>
            <p:ph idx="1"/>
          </p:nvPr>
        </p:nvSpPr>
        <p:spPr>
          <a:xfrm>
            <a:off x="1091444" y="908720"/>
            <a:ext cx="9829092" cy="4727456"/>
          </a:xfrm>
        </p:spPr>
        <p:txBody>
          <a:bodyPr/>
          <a:lstStyle/>
          <a:p>
            <a:pPr marL="98425" indent="0">
              <a:lnSpc>
                <a:spcPct val="100000"/>
              </a:lnSpc>
              <a:spcBef>
                <a:spcPts val="0"/>
              </a:spcBef>
              <a:spcAft>
                <a:spcPts val="0"/>
              </a:spcAft>
              <a:buNone/>
            </a:pPr>
            <a:r>
              <a:rPr lang="en-US" sz="2000" dirty="0">
                <a:solidFill>
                  <a:schemeClr val="tx1"/>
                </a:solidFill>
              </a:rPr>
              <a:t>Introduction: Which Biomarkers and When</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bg1"/>
                </a:solidFill>
              </a:rPr>
              <a:t>Module 1: Optimizing First-Line Therapy for Patients with Hormone Receptor (HR)-Positive Metastatic Breast Cancer (</a:t>
            </a:r>
            <a:r>
              <a:rPr lang="en-US" sz="2000" dirty="0" err="1">
                <a:solidFill>
                  <a:schemeClr val="bg1"/>
                </a:solidFill>
              </a:rPr>
              <a:t>mBC</a:t>
            </a:r>
            <a:r>
              <a:rPr lang="en-US" sz="2000" dirty="0">
                <a:solidFill>
                  <a:schemeClr val="bg1"/>
                </a:solidFill>
              </a:rPr>
              <a:t>)</a:t>
            </a:r>
          </a:p>
          <a:p>
            <a:pPr>
              <a:lnSpc>
                <a:spcPct val="100000"/>
              </a:lnSpc>
              <a:spcBef>
                <a:spcPts val="600"/>
              </a:spcBef>
              <a:spcAft>
                <a:spcPts val="0"/>
              </a:spcAft>
            </a:pPr>
            <a:r>
              <a:rPr lang="en-US" sz="1800" b="0" dirty="0"/>
              <a:t>Biomarker-based selection of first-line treatment </a:t>
            </a:r>
          </a:p>
          <a:p>
            <a:pPr>
              <a:lnSpc>
                <a:spcPct val="100000"/>
              </a:lnSpc>
              <a:spcBef>
                <a:spcPts val="0"/>
              </a:spcBef>
              <a:spcAft>
                <a:spcPts val="0"/>
              </a:spcAft>
            </a:pPr>
            <a:r>
              <a:rPr lang="en-US" sz="1800" b="0" dirty="0"/>
              <a:t>Use of SERENA-6 strategy</a:t>
            </a:r>
          </a:p>
          <a:p>
            <a:pPr>
              <a:lnSpc>
                <a:spcPct val="100000"/>
              </a:lnSpc>
              <a:spcBef>
                <a:spcPts val="0"/>
              </a:spcBef>
              <a:spcAft>
                <a:spcPts val="0"/>
              </a:spcAft>
            </a:pPr>
            <a:r>
              <a:rPr lang="en-US" sz="1800" b="0" dirty="0"/>
              <a:t>Use of </a:t>
            </a:r>
            <a:r>
              <a:rPr lang="en-US" sz="1800" b="0" dirty="0" err="1"/>
              <a:t>inavolisib</a:t>
            </a:r>
            <a:r>
              <a:rPr lang="en-US" sz="1800" b="0" dirty="0"/>
              <a:t> triplet</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2: </a:t>
            </a:r>
            <a:r>
              <a:rPr lang="en-US" sz="2000" dirty="0">
                <a:solidFill>
                  <a:schemeClr val="tx1"/>
                </a:solidFill>
              </a:rPr>
              <a:t>Management of HR-Positive </a:t>
            </a:r>
            <a:r>
              <a:rPr lang="en-US" sz="2000" dirty="0" err="1">
                <a:solidFill>
                  <a:schemeClr val="tx1"/>
                </a:solidFill>
              </a:rPr>
              <a:t>mBC</a:t>
            </a:r>
            <a:r>
              <a:rPr lang="en-US" sz="2000" dirty="0">
                <a:solidFill>
                  <a:schemeClr val="tx1"/>
                </a:solidFill>
              </a:rPr>
              <a:t> Progressing on a CDK4/6 Inhibitor and Endocrine Therapy</a:t>
            </a:r>
          </a:p>
          <a:p>
            <a:pPr>
              <a:lnSpc>
                <a:spcPct val="100000"/>
              </a:lnSpc>
              <a:spcBef>
                <a:spcPts val="600"/>
              </a:spcBef>
              <a:spcAft>
                <a:spcPts val="0"/>
              </a:spcAft>
            </a:pPr>
            <a:r>
              <a:rPr lang="en-US" sz="1800" b="0" dirty="0"/>
              <a:t>Biomarker-based selection of second-line treatment </a:t>
            </a:r>
          </a:p>
          <a:p>
            <a:pPr>
              <a:lnSpc>
                <a:spcPct val="100000"/>
              </a:lnSpc>
              <a:spcBef>
                <a:spcPts val="0"/>
              </a:spcBef>
              <a:spcAft>
                <a:spcPts val="0"/>
              </a:spcAft>
            </a:pPr>
            <a:r>
              <a:rPr lang="en-US" sz="1800" b="0" dirty="0"/>
              <a:t>Use of selective estrogen receptor degrader (SERD) monotherapy</a:t>
            </a:r>
          </a:p>
          <a:p>
            <a:pPr>
              <a:lnSpc>
                <a:spcPct val="100000"/>
              </a:lnSpc>
              <a:spcBef>
                <a:spcPts val="0"/>
              </a:spcBef>
              <a:spcAft>
                <a:spcPts val="0"/>
              </a:spcAft>
            </a:pPr>
            <a:r>
              <a:rPr lang="en-US" sz="1800" b="0" dirty="0"/>
              <a:t>Use of AKT inhibitors</a:t>
            </a:r>
          </a:p>
        </p:txBody>
      </p:sp>
    </p:spTree>
    <p:custDataLst>
      <p:tags r:id="rId1"/>
    </p:custDataLst>
    <p:extLst>
      <p:ext uri="{BB962C8B-B14F-4D97-AF65-F5344CB8AC3E}">
        <p14:creationId xmlns:p14="http://schemas.microsoft.com/office/powerpoint/2010/main" val="2854485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7CBB7-E0A8-3F41-80D7-E7B6969A47CB}"/>
              </a:ext>
            </a:extLst>
          </p:cNvPr>
          <p:cNvSpPr>
            <a:spLocks noGrp="1"/>
          </p:cNvSpPr>
          <p:nvPr>
            <p:ph type="title"/>
          </p:nvPr>
        </p:nvSpPr>
        <p:spPr>
          <a:xfrm>
            <a:off x="838200" y="196749"/>
            <a:ext cx="10515600" cy="1045229"/>
          </a:xfrm>
        </p:spPr>
        <p:txBody>
          <a:bodyPr/>
          <a:lstStyle/>
          <a:p>
            <a:r>
              <a:rPr lang="en-US" b="1" dirty="0"/>
              <a:t>Dr </a:t>
            </a:r>
            <a:r>
              <a:rPr lang="en-US" b="1" dirty="0" err="1"/>
              <a:t>Kaklamani</a:t>
            </a:r>
            <a:r>
              <a:rPr lang="en-US" b="1" dirty="0"/>
              <a:t>: Case Presentation 1</a:t>
            </a:r>
          </a:p>
        </p:txBody>
      </p:sp>
      <p:sp>
        <p:nvSpPr>
          <p:cNvPr id="3" name="Content Placeholder 2">
            <a:extLst>
              <a:ext uri="{FF2B5EF4-FFF2-40B4-BE49-F238E27FC236}">
                <a16:creationId xmlns:a16="http://schemas.microsoft.com/office/drawing/2014/main" id="{FDFA80F2-D48A-CCBE-47A6-875734E29F60}"/>
              </a:ext>
            </a:extLst>
          </p:cNvPr>
          <p:cNvSpPr>
            <a:spLocks noGrp="1"/>
          </p:cNvSpPr>
          <p:nvPr>
            <p:ph idx="1"/>
          </p:nvPr>
        </p:nvSpPr>
        <p:spPr>
          <a:xfrm>
            <a:off x="839416" y="1282258"/>
            <a:ext cx="9739319" cy="5095210"/>
          </a:xfrm>
        </p:spPr>
        <p:txBody>
          <a:bodyPr>
            <a:normAutofit/>
          </a:bodyPr>
          <a:lstStyle/>
          <a:p>
            <a:pPr marL="285750" indent="-285750">
              <a:buFont typeface="Arial" panose="020B0604020202020204" pitchFamily="34" charset="0"/>
              <a:buChar char="•"/>
            </a:pPr>
            <a:r>
              <a:rPr lang="en-US" sz="2400" dirty="0"/>
              <a:t>56 </a:t>
            </a:r>
            <a:r>
              <a:rPr lang="en-US" sz="2400" dirty="0" err="1"/>
              <a:t>yo</a:t>
            </a:r>
            <a:r>
              <a:rPr lang="en-US" sz="2400" dirty="0"/>
              <a:t> postmenopausal patient who was diagnosed with de novo metastatic disease to the liver and bones. </a:t>
            </a:r>
          </a:p>
          <a:p>
            <a:pPr marL="285750" indent="-285750">
              <a:buFont typeface="Arial" panose="020B0604020202020204" pitchFamily="34" charset="0"/>
              <a:buChar char="•"/>
            </a:pPr>
            <a:r>
              <a:rPr lang="en-US" sz="2400" dirty="0"/>
              <a:t>Patient presented to her PCP with back pain. </a:t>
            </a:r>
            <a:r>
              <a:rPr lang="en-US" sz="2400" dirty="0" err="1"/>
              <a:t>Xrays</a:t>
            </a:r>
            <a:r>
              <a:rPr lang="en-US" sz="2400" dirty="0"/>
              <a:t> showed lesions in her T and L spine. Follow-up imaging showed a L breast mass and liver lesions. She had a biopsy of the breast mass and the liver lesion showing IDC ER 90%, PR 80% HER2 1+. NGS testing didn’t show any actionable mutations and genetic testing was negative.</a:t>
            </a:r>
          </a:p>
          <a:p>
            <a:pPr marL="285750" indent="-285750">
              <a:buFont typeface="Arial" panose="020B0604020202020204" pitchFamily="34" charset="0"/>
              <a:buChar char="•"/>
            </a:pPr>
            <a:r>
              <a:rPr lang="en-US" sz="2400" dirty="0"/>
              <a:t>She was started on </a:t>
            </a:r>
            <a:r>
              <a:rPr lang="en-US" sz="2400" dirty="0" err="1"/>
              <a:t>ribociclib</a:t>
            </a:r>
            <a:r>
              <a:rPr lang="en-US" sz="2400" dirty="0"/>
              <a:t>, letrozole and denosumab.</a:t>
            </a:r>
          </a:p>
          <a:p>
            <a:pPr marL="285750" indent="-285750">
              <a:buFont typeface="Arial" panose="020B0604020202020204" pitchFamily="34" charset="0"/>
              <a:buChar char="•"/>
            </a:pPr>
            <a:r>
              <a:rPr lang="en-US" sz="2400" dirty="0"/>
              <a:t>After 1 </a:t>
            </a:r>
            <a:r>
              <a:rPr lang="en-US" sz="2400" dirty="0" err="1"/>
              <a:t>mo</a:t>
            </a:r>
            <a:r>
              <a:rPr lang="en-US" sz="2400" dirty="0"/>
              <a:t> of treatment her back pain subsided and staging scans showed partial response. </a:t>
            </a:r>
          </a:p>
          <a:p>
            <a:pPr marL="285750" indent="-285750">
              <a:buFont typeface="Arial" panose="020B0604020202020204" pitchFamily="34" charset="0"/>
              <a:buChar char="•"/>
            </a:pPr>
            <a:r>
              <a:rPr lang="en-US" sz="2400" dirty="0"/>
              <a:t>She remained on therapy with ribociclib and letrozole for a total of 42 </a:t>
            </a:r>
            <a:r>
              <a:rPr lang="en-US" sz="2400" dirty="0" err="1"/>
              <a:t>mo</a:t>
            </a:r>
            <a:r>
              <a:rPr lang="en-US" sz="2400" dirty="0"/>
              <a:t> until she had disease progression in her bones with new bone lesions. </a:t>
            </a:r>
          </a:p>
          <a:p>
            <a:pPr marL="285750" indent="-285750">
              <a:buFont typeface="Arial" panose="020B0604020202020204" pitchFamily="34" charset="0"/>
              <a:buChar char="•"/>
            </a:pPr>
            <a:r>
              <a:rPr lang="en-US" sz="2400" dirty="0"/>
              <a:t>Liquid biopsy negative. She was started on everolimus/fulvestrant.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229421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92AA6-08F2-DCAD-28C3-D4A4954499E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5C1CE07-FDC1-338C-7177-6C219B70DF65}"/>
              </a:ext>
            </a:extLst>
          </p:cNvPr>
          <p:cNvSpPr/>
          <p:nvPr/>
        </p:nvSpPr>
        <p:spPr bwMode="auto">
          <a:xfrm>
            <a:off x="1091444" y="2204864"/>
            <a:ext cx="10441160" cy="28803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AE1893B-A04F-4802-4743-96A8E2E806C7}"/>
              </a:ext>
            </a:extLst>
          </p:cNvPr>
          <p:cNvSpPr>
            <a:spLocks noGrp="1"/>
          </p:cNvSpPr>
          <p:nvPr>
            <p:ph type="title"/>
          </p:nvPr>
        </p:nvSpPr>
        <p:spPr>
          <a:xfrm>
            <a:off x="1919536" y="0"/>
            <a:ext cx="8424936" cy="90872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0C40F214-DE99-A3B4-D7D9-D9B99413D005}"/>
              </a:ext>
            </a:extLst>
          </p:cNvPr>
          <p:cNvSpPr>
            <a:spLocks noGrp="1"/>
          </p:cNvSpPr>
          <p:nvPr>
            <p:ph idx="1"/>
          </p:nvPr>
        </p:nvSpPr>
        <p:spPr>
          <a:xfrm>
            <a:off x="1091444" y="908720"/>
            <a:ext cx="9829092" cy="4727456"/>
          </a:xfrm>
        </p:spPr>
        <p:txBody>
          <a:bodyPr/>
          <a:lstStyle/>
          <a:p>
            <a:pPr marL="98425" indent="0">
              <a:lnSpc>
                <a:spcPct val="100000"/>
              </a:lnSpc>
              <a:spcBef>
                <a:spcPts val="0"/>
              </a:spcBef>
              <a:spcAft>
                <a:spcPts val="0"/>
              </a:spcAft>
              <a:buNone/>
            </a:pPr>
            <a:r>
              <a:rPr lang="en-US" sz="2000" dirty="0">
                <a:solidFill>
                  <a:schemeClr val="tx1"/>
                </a:solidFill>
              </a:rPr>
              <a:t>Introduction: Which Biomarkers and When</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1: </a:t>
            </a:r>
            <a:r>
              <a:rPr lang="en-US" sz="2000" dirty="0"/>
              <a:t>Optimizing First-Line Therapy for Patients with Hormone Receptor (HR)-Positive Metastatic Breast Cancer (</a:t>
            </a:r>
            <a:r>
              <a:rPr lang="en-US" sz="2000" dirty="0" err="1"/>
              <a:t>mBC</a:t>
            </a:r>
            <a:r>
              <a:rPr lang="en-US" sz="2000" dirty="0"/>
              <a:t>)</a:t>
            </a:r>
          </a:p>
          <a:p>
            <a:pPr>
              <a:lnSpc>
                <a:spcPct val="100000"/>
              </a:lnSpc>
              <a:spcBef>
                <a:spcPts val="600"/>
              </a:spcBef>
              <a:spcAft>
                <a:spcPts val="0"/>
              </a:spcAft>
            </a:pPr>
            <a:r>
              <a:rPr lang="en-US" sz="1800" b="0" dirty="0">
                <a:solidFill>
                  <a:schemeClr val="bg1"/>
                </a:solidFill>
              </a:rPr>
              <a:t>Biomarker-based selection of first-line treatment </a:t>
            </a:r>
          </a:p>
          <a:p>
            <a:pPr>
              <a:lnSpc>
                <a:spcPct val="100000"/>
              </a:lnSpc>
              <a:spcBef>
                <a:spcPts val="0"/>
              </a:spcBef>
              <a:spcAft>
                <a:spcPts val="0"/>
              </a:spcAft>
            </a:pPr>
            <a:r>
              <a:rPr lang="en-US" sz="1800" b="0" dirty="0"/>
              <a:t>Use of SERENA-6 strategy</a:t>
            </a:r>
          </a:p>
          <a:p>
            <a:pPr>
              <a:lnSpc>
                <a:spcPct val="100000"/>
              </a:lnSpc>
              <a:spcBef>
                <a:spcPts val="0"/>
              </a:spcBef>
              <a:spcAft>
                <a:spcPts val="0"/>
              </a:spcAft>
            </a:pPr>
            <a:r>
              <a:rPr lang="en-US" sz="1800" b="0" dirty="0"/>
              <a:t>Use of </a:t>
            </a:r>
            <a:r>
              <a:rPr lang="en-US" sz="1800" b="0" dirty="0" err="1"/>
              <a:t>inavolisib</a:t>
            </a:r>
            <a:r>
              <a:rPr lang="en-US" sz="1800" b="0" dirty="0"/>
              <a:t> triplet</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2: </a:t>
            </a:r>
            <a:r>
              <a:rPr lang="en-US" sz="2000" dirty="0">
                <a:solidFill>
                  <a:schemeClr val="tx1"/>
                </a:solidFill>
              </a:rPr>
              <a:t>Management of HR-Positive </a:t>
            </a:r>
            <a:r>
              <a:rPr lang="en-US" sz="2000" dirty="0" err="1">
                <a:solidFill>
                  <a:schemeClr val="tx1"/>
                </a:solidFill>
              </a:rPr>
              <a:t>mBC</a:t>
            </a:r>
            <a:r>
              <a:rPr lang="en-US" sz="2000" dirty="0">
                <a:solidFill>
                  <a:schemeClr val="tx1"/>
                </a:solidFill>
              </a:rPr>
              <a:t> Progressing on a CDK4/6 Inhibitor and Endocrine Therapy</a:t>
            </a:r>
          </a:p>
          <a:p>
            <a:pPr>
              <a:lnSpc>
                <a:spcPct val="100000"/>
              </a:lnSpc>
              <a:spcBef>
                <a:spcPts val="600"/>
              </a:spcBef>
              <a:spcAft>
                <a:spcPts val="0"/>
              </a:spcAft>
            </a:pPr>
            <a:r>
              <a:rPr lang="en-US" sz="1800" b="0" dirty="0"/>
              <a:t>Biomarker-based selection of second-line treatment </a:t>
            </a:r>
          </a:p>
          <a:p>
            <a:pPr>
              <a:lnSpc>
                <a:spcPct val="100000"/>
              </a:lnSpc>
              <a:spcBef>
                <a:spcPts val="0"/>
              </a:spcBef>
              <a:spcAft>
                <a:spcPts val="0"/>
              </a:spcAft>
            </a:pPr>
            <a:r>
              <a:rPr lang="en-US" sz="1800" b="0" dirty="0"/>
              <a:t>Use of selective estrogen receptor degrader (SERD) monotherapy</a:t>
            </a:r>
          </a:p>
          <a:p>
            <a:pPr>
              <a:lnSpc>
                <a:spcPct val="100000"/>
              </a:lnSpc>
              <a:spcBef>
                <a:spcPts val="0"/>
              </a:spcBef>
              <a:spcAft>
                <a:spcPts val="0"/>
              </a:spcAft>
            </a:pPr>
            <a:r>
              <a:rPr lang="en-US" sz="1800" b="0" dirty="0"/>
              <a:t>Use of AKT inhibitors</a:t>
            </a:r>
          </a:p>
        </p:txBody>
      </p:sp>
    </p:spTree>
    <p:custDataLst>
      <p:tags r:id="rId1"/>
    </p:custDataLst>
    <p:extLst>
      <p:ext uri="{BB962C8B-B14F-4D97-AF65-F5344CB8AC3E}">
        <p14:creationId xmlns:p14="http://schemas.microsoft.com/office/powerpoint/2010/main" val="400523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F9D6F-EA96-A247-1FD9-77DF5BB1090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A3453C4-D122-22FD-E87D-D2F624C15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98058"/>
            <a:ext cx="10058400" cy="5411262"/>
          </a:xfrm>
          <a:prstGeom prst="rect">
            <a:avLst/>
          </a:prstGeom>
          <a:noFill/>
        </p:spPr>
      </p:pic>
    </p:spTree>
    <p:extLst>
      <p:ext uri="{BB962C8B-B14F-4D97-AF65-F5344CB8AC3E}">
        <p14:creationId xmlns:p14="http://schemas.microsoft.com/office/powerpoint/2010/main" val="3510804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89EE5-FA56-6CF7-FF25-254218C4305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D5E4E7-FC78-0378-E7CF-3D295E9C5E03}"/>
              </a:ext>
            </a:extLst>
          </p:cNvPr>
          <p:cNvSpPr txBox="1"/>
          <p:nvPr/>
        </p:nvSpPr>
        <p:spPr>
          <a:xfrm>
            <a:off x="784544" y="520944"/>
            <a:ext cx="11017224" cy="764704"/>
          </a:xfrm>
          <a:prstGeom prst="rect">
            <a:avLst/>
          </a:prstGeom>
          <a:noFill/>
        </p:spPr>
        <p:txBody>
          <a:bodyPr wrap="square" anchor="ctr">
            <a:noAutofit/>
          </a:bodyPr>
          <a:lstStyle/>
          <a:p>
            <a:pP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RIGHT </a:t>
            </a:r>
            <a:r>
              <a:rPr lang="en-US" sz="3200" dirty="0">
                <a:solidFill>
                  <a:srgbClr val="0432FF"/>
                </a:solidFill>
                <a:latin typeface="Calibri" panose="020F0502020204030204" pitchFamily="34" charset="0"/>
                <a:cs typeface="Calibri" panose="020F0502020204030204" pitchFamily="34" charset="0"/>
              </a:rPr>
              <a:t>Choice </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Phase II Study of First-Line </a:t>
            </a:r>
            <a:r>
              <a:rPr lang="en-US" sz="3200" dirty="0">
                <a:solidFill>
                  <a:srgbClr val="0432FF"/>
                </a:solidFill>
                <a:latin typeface="Calibri" panose="020F0502020204030204" pitchFamily="34" charset="0"/>
                <a:cs typeface="Calibri" panose="020F0502020204030204" pitchFamily="34" charset="0"/>
              </a:rPr>
              <a:t>ET/</a:t>
            </a:r>
            <a:r>
              <a:rPr lang="en-US" sz="3200" dirty="0" err="1">
                <a:solidFill>
                  <a:srgbClr val="0432FF"/>
                </a:solidFill>
                <a:latin typeface="Calibri" panose="020F0502020204030204" pitchFamily="34" charset="0"/>
                <a:cs typeface="Calibri" panose="020F0502020204030204" pitchFamily="34" charset="0"/>
              </a:rPr>
              <a:t>Ribociclib</a:t>
            </a:r>
            <a:r>
              <a:rPr lang="en-US" sz="3200" dirty="0">
                <a:solidFill>
                  <a:srgbClr val="0432FF"/>
                </a:solidFill>
                <a:latin typeface="Calibri" panose="020F0502020204030204" pitchFamily="34" charset="0"/>
                <a:cs typeface="Calibri" panose="020F0502020204030204" pitchFamily="34" charset="0"/>
              </a:rPr>
              <a:t> for Premenopausal Woman with </a:t>
            </a:r>
            <a:r>
              <a:rPr lang="en-US" sz="3200" dirty="0" err="1">
                <a:solidFill>
                  <a:srgbClr val="0432FF"/>
                </a:solidFill>
                <a:latin typeface="Calibri" panose="020F0502020204030204" pitchFamily="34" charset="0"/>
                <a:cs typeface="Calibri" panose="020F0502020204030204" pitchFamily="34" charset="0"/>
              </a:rPr>
              <a:t>mBC</a:t>
            </a:r>
            <a:r>
              <a:rPr lang="en-US" sz="3200" dirty="0">
                <a:solidFill>
                  <a:srgbClr val="0432FF"/>
                </a:solidFill>
                <a:latin typeface="Calibri" panose="020F0502020204030204" pitchFamily="34" charset="0"/>
                <a:cs typeface="Calibri" panose="020F0502020204030204" pitchFamily="34" charset="0"/>
              </a:rPr>
              <a:t> and Visceral Crisis or Symptomatic Disease</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6" name="TextBox 5">
            <a:extLst>
              <a:ext uri="{FF2B5EF4-FFF2-40B4-BE49-F238E27FC236}">
                <a16:creationId xmlns:a16="http://schemas.microsoft.com/office/drawing/2014/main" id="{0B96F798-286B-7712-C825-5CF93E0C00FC}"/>
              </a:ext>
            </a:extLst>
          </p:cNvPr>
          <p:cNvSpPr txBox="1"/>
          <p:nvPr/>
        </p:nvSpPr>
        <p:spPr>
          <a:xfrm>
            <a:off x="-1" y="6550223"/>
            <a:ext cx="11128917" cy="323165"/>
          </a:xfrm>
          <a:prstGeom prst="rect">
            <a:avLst/>
          </a:prstGeom>
          <a:noFill/>
        </p:spPr>
        <p:txBody>
          <a:bodyPr wrap="square">
            <a:spAutoFit/>
          </a:bodyPr>
          <a:lstStyle/>
          <a:p>
            <a:pPr lvl="0" defTabSz="914400" fontAlgn="auto">
              <a:spcBef>
                <a:spcPts val="0"/>
              </a:spcBef>
              <a:spcAft>
                <a:spcPts val="0"/>
              </a:spcAft>
            </a:pPr>
            <a:r>
              <a:rPr lang="en-US" sz="1500" b="0" dirty="0">
                <a:solidFill>
                  <a:srgbClr val="000000"/>
                </a:solidFill>
                <a:latin typeface="Calibri"/>
                <a:ea typeface="+mn-ea"/>
                <a:cs typeface="+mn-cs"/>
              </a:rPr>
              <a:t>Courtesy of Hope S Rugo, MD</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descr="A diagram of a patient's health&#10;&#10;AI-generated content may be incorrect.">
            <a:extLst>
              <a:ext uri="{FF2B5EF4-FFF2-40B4-BE49-F238E27FC236}">
                <a16:creationId xmlns:a16="http://schemas.microsoft.com/office/drawing/2014/main" id="{35CA033E-4781-75DE-7D14-7C835C35B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92" y="1836894"/>
            <a:ext cx="11178376" cy="4117810"/>
          </a:xfrm>
          <a:prstGeom prst="rect">
            <a:avLst/>
          </a:prstGeom>
        </p:spPr>
      </p:pic>
    </p:spTree>
    <p:custDataLst>
      <p:tags r:id="rId1"/>
    </p:custDataLst>
    <p:extLst>
      <p:ext uri="{BB962C8B-B14F-4D97-AF65-F5344CB8AC3E}">
        <p14:creationId xmlns:p14="http://schemas.microsoft.com/office/powerpoint/2010/main" val="2780037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F79C4-FF70-F1DB-61C4-1AC1AC82064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55C813A-1CF0-DFF5-8345-CFC51DC5C146}"/>
              </a:ext>
            </a:extLst>
          </p:cNvPr>
          <p:cNvSpPr txBox="1"/>
          <p:nvPr/>
        </p:nvSpPr>
        <p:spPr>
          <a:xfrm>
            <a:off x="252761" y="188640"/>
            <a:ext cx="11686478"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RIGHT </a:t>
            </a:r>
            <a:r>
              <a:rPr lang="en-US" sz="3200" dirty="0">
                <a:solidFill>
                  <a:srgbClr val="0432FF"/>
                </a:solidFill>
                <a:latin typeface="Calibri" panose="020F0502020204030204" pitchFamily="34" charset="0"/>
                <a:cs typeface="Calibri" panose="020F0502020204030204" pitchFamily="34" charset="0"/>
              </a:rPr>
              <a:t>Choice </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Final Results: Efficacy Outcomes</a:t>
            </a:r>
          </a:p>
        </p:txBody>
      </p:sp>
      <p:sp>
        <p:nvSpPr>
          <p:cNvPr id="6" name="TextBox 5">
            <a:extLst>
              <a:ext uri="{FF2B5EF4-FFF2-40B4-BE49-F238E27FC236}">
                <a16:creationId xmlns:a16="http://schemas.microsoft.com/office/drawing/2014/main" id="{1376D4F5-63AB-D741-2E52-AF231328C2AD}"/>
              </a:ext>
            </a:extLst>
          </p:cNvPr>
          <p:cNvSpPr txBox="1"/>
          <p:nvPr/>
        </p:nvSpPr>
        <p:spPr>
          <a:xfrm>
            <a:off x="-1" y="6550223"/>
            <a:ext cx="11128917" cy="323165"/>
          </a:xfrm>
          <a:prstGeom prst="rect">
            <a:avLst/>
          </a:prstGeom>
          <a:noFill/>
        </p:spPr>
        <p:txBody>
          <a:bodyPr wrap="square">
            <a:spAutoFit/>
          </a:bodyPr>
          <a:lstStyle/>
          <a:p>
            <a:pPr lvl="0" defTabSz="914400" fontAlgn="auto">
              <a:spcBef>
                <a:spcPts val="0"/>
              </a:spcBef>
              <a:spcAft>
                <a:spcPts val="0"/>
              </a:spcAft>
            </a:pPr>
            <a:r>
              <a:rPr lang="en-US" sz="1500" b="0" dirty="0">
                <a:solidFill>
                  <a:srgbClr val="000000"/>
                </a:solidFill>
                <a:latin typeface="Calibri"/>
                <a:ea typeface="+mn-ea"/>
                <a:cs typeface="+mn-cs"/>
              </a:rPr>
              <a:t>Lu Y-S et al. </a:t>
            </a:r>
            <a:r>
              <a:rPr lang="en-US" sz="1500" b="0" i="1" dirty="0">
                <a:solidFill>
                  <a:srgbClr val="000000"/>
                </a:solidFill>
                <a:latin typeface="Calibri"/>
                <a:ea typeface="+mn-ea"/>
                <a:cs typeface="+mn-cs"/>
              </a:rPr>
              <a:t>J Clin Oncol </a:t>
            </a:r>
            <a:r>
              <a:rPr lang="en-US" sz="1500" b="0" dirty="0">
                <a:solidFill>
                  <a:srgbClr val="000000"/>
                </a:solidFill>
                <a:latin typeface="Calibri"/>
                <a:ea typeface="+mn-ea"/>
                <a:cs typeface="+mn-cs"/>
              </a:rPr>
              <a:t>2024;42(23):2812-21.</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ED6091D6-C5AA-4103-D7F9-29DC37D8BAD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3402"/>
          <a:stretch>
            <a:fillRect/>
          </a:stretch>
        </p:blipFill>
        <p:spPr>
          <a:xfrm>
            <a:off x="228754" y="1412776"/>
            <a:ext cx="7507941" cy="3580929"/>
          </a:xfrm>
          <a:prstGeom prst="rect">
            <a:avLst/>
          </a:prstGeom>
        </p:spPr>
      </p:pic>
      <p:sp>
        <p:nvSpPr>
          <p:cNvPr id="5" name="TextBox 4">
            <a:extLst>
              <a:ext uri="{FF2B5EF4-FFF2-40B4-BE49-F238E27FC236}">
                <a16:creationId xmlns:a16="http://schemas.microsoft.com/office/drawing/2014/main" id="{D00A5772-5C56-5D00-2B5F-2821A8E9AFDD}"/>
              </a:ext>
            </a:extLst>
          </p:cNvPr>
          <p:cNvSpPr txBox="1"/>
          <p:nvPr/>
        </p:nvSpPr>
        <p:spPr>
          <a:xfrm>
            <a:off x="7968207" y="1812791"/>
            <a:ext cx="3971031" cy="2246769"/>
          </a:xfrm>
          <a:prstGeom prst="rect">
            <a:avLst/>
          </a:prstGeom>
          <a:noFill/>
        </p:spPr>
        <p:txBody>
          <a:bodyPr wrap="square">
            <a:spAutoFit/>
          </a:bodyPr>
          <a:lstStyle/>
          <a:p>
            <a:r>
              <a:rPr lang="en-US" sz="2000" dirty="0">
                <a:solidFill>
                  <a:schemeClr val="tx1"/>
                </a:solidFill>
                <a:latin typeface="Calibri" panose="020F0502020204030204" pitchFamily="34" charset="0"/>
                <a:cs typeface="Calibri" panose="020F0502020204030204" pitchFamily="34" charset="0"/>
              </a:rPr>
              <a:t>Overall response rate (ET/R vs CT):</a:t>
            </a:r>
          </a:p>
          <a:p>
            <a:r>
              <a:rPr lang="en-US" sz="2000" dirty="0">
                <a:solidFill>
                  <a:schemeClr val="tx1"/>
                </a:solidFill>
                <a:latin typeface="Calibri" panose="020F0502020204030204" pitchFamily="34" charset="0"/>
                <a:cs typeface="Calibri" panose="020F0502020204030204" pitchFamily="34" charset="0"/>
              </a:rPr>
              <a:t>66.1% vs 61.8%</a:t>
            </a:r>
          </a:p>
          <a:p>
            <a:r>
              <a:rPr lang="en-US" sz="2000" dirty="0">
                <a:solidFill>
                  <a:schemeClr val="tx1"/>
                </a:solidFill>
                <a:latin typeface="Calibri" panose="020F0502020204030204" pitchFamily="34" charset="0"/>
                <a:cs typeface="Calibri" panose="020F0502020204030204" pitchFamily="34" charset="0"/>
              </a:rPr>
              <a:t>CR: 6.3% vs 2.7%</a:t>
            </a:r>
          </a:p>
          <a:p>
            <a:endParaRPr lang="en-US" sz="2000" dirty="0">
              <a:solidFill>
                <a:schemeClr val="tx1"/>
              </a:solidFill>
              <a:latin typeface="Calibri" panose="020F0502020204030204" pitchFamily="34" charset="0"/>
              <a:cs typeface="Calibri" panose="020F0502020204030204" pitchFamily="34" charset="0"/>
            </a:endParaRPr>
          </a:p>
          <a:p>
            <a:r>
              <a:rPr lang="en-US" sz="2000" dirty="0">
                <a:solidFill>
                  <a:schemeClr val="tx1"/>
                </a:solidFill>
                <a:latin typeface="Calibri" panose="020F0502020204030204" pitchFamily="34" charset="0"/>
                <a:cs typeface="Calibri" panose="020F0502020204030204" pitchFamily="34" charset="0"/>
              </a:rPr>
              <a:t>Time to response (ET/R vs CT):</a:t>
            </a:r>
          </a:p>
          <a:p>
            <a:r>
              <a:rPr lang="en-US" sz="2000" dirty="0">
                <a:solidFill>
                  <a:schemeClr val="tx1"/>
                </a:solidFill>
                <a:latin typeface="Calibri" panose="020F0502020204030204" pitchFamily="34" charset="0"/>
                <a:cs typeface="Calibri" panose="020F0502020204030204" pitchFamily="34" charset="0"/>
              </a:rPr>
              <a:t>4.9 </a:t>
            </a:r>
            <a:r>
              <a:rPr lang="en-US" sz="2000" dirty="0" err="1">
                <a:solidFill>
                  <a:schemeClr val="tx1"/>
                </a:solidFill>
                <a:latin typeface="Calibri" panose="020F0502020204030204" pitchFamily="34" charset="0"/>
                <a:cs typeface="Calibri" panose="020F0502020204030204" pitchFamily="34" charset="0"/>
              </a:rPr>
              <a:t>mo</a:t>
            </a:r>
            <a:r>
              <a:rPr lang="en-US" sz="2000" dirty="0">
                <a:solidFill>
                  <a:schemeClr val="tx1"/>
                </a:solidFill>
                <a:latin typeface="Calibri" panose="020F0502020204030204" pitchFamily="34" charset="0"/>
                <a:cs typeface="Calibri" panose="020F0502020204030204" pitchFamily="34" charset="0"/>
              </a:rPr>
              <a:t> vs 3.2 </a:t>
            </a:r>
            <a:r>
              <a:rPr lang="en-US" sz="2000" dirty="0" err="1">
                <a:solidFill>
                  <a:schemeClr val="tx1"/>
                </a:solidFill>
                <a:latin typeface="Calibri" panose="020F0502020204030204" pitchFamily="34" charset="0"/>
                <a:cs typeface="Calibri" panose="020F0502020204030204" pitchFamily="34" charset="0"/>
              </a:rPr>
              <a:t>mo</a:t>
            </a:r>
            <a:endParaRPr lang="en-US" sz="2000" dirty="0">
              <a:solidFill>
                <a:schemeClr val="tx1"/>
              </a:solidFill>
              <a:latin typeface="Calibri" panose="020F0502020204030204" pitchFamily="34" charset="0"/>
              <a:cs typeface="Calibri" panose="020F0502020204030204" pitchFamily="34" charset="0"/>
            </a:endParaRPr>
          </a:p>
          <a:p>
            <a:r>
              <a:rPr lang="en-US" sz="2000" dirty="0">
                <a:solidFill>
                  <a:schemeClr val="tx1"/>
                </a:solidFill>
                <a:latin typeface="Calibri" panose="020F0502020204030204" pitchFamily="34" charset="0"/>
                <a:cs typeface="Calibri" panose="020F0502020204030204" pitchFamily="34" charset="0"/>
              </a:rPr>
              <a:t>HR 0.76</a:t>
            </a:r>
          </a:p>
        </p:txBody>
      </p:sp>
      <p:sp>
        <p:nvSpPr>
          <p:cNvPr id="3" name="TextBox 2">
            <a:extLst>
              <a:ext uri="{FF2B5EF4-FFF2-40B4-BE49-F238E27FC236}">
                <a16:creationId xmlns:a16="http://schemas.microsoft.com/office/drawing/2014/main" id="{425494F7-F9FB-B3D9-D1FD-9F8DB48CFF37}"/>
              </a:ext>
            </a:extLst>
          </p:cNvPr>
          <p:cNvSpPr txBox="1"/>
          <p:nvPr/>
        </p:nvSpPr>
        <p:spPr>
          <a:xfrm>
            <a:off x="243067" y="5103387"/>
            <a:ext cx="11128917" cy="323165"/>
          </a:xfrm>
          <a:prstGeom prst="rect">
            <a:avLst/>
          </a:prstGeom>
          <a:noFill/>
        </p:spPr>
        <p:txBody>
          <a:bodyPr wrap="square">
            <a:spAutoFit/>
          </a:bodyPr>
          <a:lstStyle/>
          <a:p>
            <a:pPr lvl="0" defTabSz="914400" fontAlgn="auto">
              <a:spcBef>
                <a:spcPts val="0"/>
              </a:spcBef>
              <a:spcAft>
                <a:spcPts val="0"/>
              </a:spcAft>
            </a:pPr>
            <a:r>
              <a:rPr lang="en-US" sz="1500" b="0" dirty="0">
                <a:solidFill>
                  <a:srgbClr val="000000"/>
                </a:solidFill>
                <a:latin typeface="Calibri"/>
                <a:ea typeface="+mn-ea"/>
                <a:cs typeface="+mn-cs"/>
              </a:rPr>
              <a:t>PFS = progression-free survival; ET = endocrine therapy; R = </a:t>
            </a:r>
            <a:r>
              <a:rPr lang="en-US" sz="1500" b="0" dirty="0" err="1">
                <a:solidFill>
                  <a:srgbClr val="000000"/>
                </a:solidFill>
                <a:latin typeface="Calibri"/>
                <a:ea typeface="+mn-ea"/>
                <a:cs typeface="+mn-cs"/>
              </a:rPr>
              <a:t>ribociclib</a:t>
            </a:r>
            <a:r>
              <a:rPr lang="en-US" sz="1500" b="0" dirty="0">
                <a:solidFill>
                  <a:srgbClr val="000000"/>
                </a:solidFill>
                <a:latin typeface="Calibri"/>
                <a:ea typeface="+mn-ea"/>
                <a:cs typeface="+mn-cs"/>
              </a:rPr>
              <a:t>; CT = combination chemotherapy</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435213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E0F31-8597-EE49-CE8C-4C236613C8E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E5B7FF8-FC5D-D3BA-9C35-DD441ED99503}"/>
              </a:ext>
            </a:extLst>
          </p:cNvPr>
          <p:cNvSpPr txBox="1"/>
          <p:nvPr/>
        </p:nvSpPr>
        <p:spPr>
          <a:xfrm>
            <a:off x="252761" y="188640"/>
            <a:ext cx="11686478"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RIGHT CHOICE Final Results: Safety Summary</a:t>
            </a:r>
          </a:p>
        </p:txBody>
      </p:sp>
      <p:sp>
        <p:nvSpPr>
          <p:cNvPr id="6" name="TextBox 5">
            <a:extLst>
              <a:ext uri="{FF2B5EF4-FFF2-40B4-BE49-F238E27FC236}">
                <a16:creationId xmlns:a16="http://schemas.microsoft.com/office/drawing/2014/main" id="{14DF2B03-0C03-F2EE-0AD3-E691A5CC00D2}"/>
              </a:ext>
            </a:extLst>
          </p:cNvPr>
          <p:cNvSpPr txBox="1"/>
          <p:nvPr/>
        </p:nvSpPr>
        <p:spPr>
          <a:xfrm>
            <a:off x="-1" y="6550223"/>
            <a:ext cx="11128917" cy="323165"/>
          </a:xfrm>
          <a:prstGeom prst="rect">
            <a:avLst/>
          </a:prstGeom>
          <a:noFill/>
        </p:spPr>
        <p:txBody>
          <a:bodyPr wrap="square">
            <a:spAutoFit/>
          </a:bodyPr>
          <a:lstStyle/>
          <a:p>
            <a:pPr lvl="0" defTabSz="914400" fontAlgn="auto">
              <a:spcBef>
                <a:spcPts val="0"/>
              </a:spcBef>
              <a:spcAft>
                <a:spcPts val="0"/>
              </a:spcAft>
            </a:pPr>
            <a:r>
              <a:rPr lang="en-US" sz="1500" b="0" dirty="0">
                <a:solidFill>
                  <a:srgbClr val="000000"/>
                </a:solidFill>
                <a:latin typeface="Calibri"/>
                <a:ea typeface="+mn-ea"/>
                <a:cs typeface="+mn-cs"/>
              </a:rPr>
              <a:t>Lu Y-S et al. </a:t>
            </a:r>
            <a:r>
              <a:rPr lang="en-US" sz="1500" b="0" i="1" dirty="0">
                <a:solidFill>
                  <a:srgbClr val="000000"/>
                </a:solidFill>
                <a:latin typeface="Calibri"/>
                <a:ea typeface="+mn-ea"/>
                <a:cs typeface="+mn-cs"/>
              </a:rPr>
              <a:t>J Clin Oncol </a:t>
            </a:r>
            <a:r>
              <a:rPr lang="en-US" sz="1500" b="0" dirty="0">
                <a:solidFill>
                  <a:srgbClr val="000000"/>
                </a:solidFill>
                <a:latin typeface="Calibri"/>
                <a:ea typeface="+mn-ea"/>
                <a:cs typeface="+mn-cs"/>
              </a:rPr>
              <a:t>2024;42(23):2812-21.</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descr="A screenshot of a computer&#10;&#10;AI-generated content may be incorrect.">
            <a:extLst>
              <a:ext uri="{FF2B5EF4-FFF2-40B4-BE49-F238E27FC236}">
                <a16:creationId xmlns:a16="http://schemas.microsoft.com/office/drawing/2014/main" id="{011A8D68-F4F2-E734-0797-A91761656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302" y="1124744"/>
            <a:ext cx="11316939" cy="4936391"/>
          </a:xfrm>
          <a:prstGeom prst="rect">
            <a:avLst/>
          </a:prstGeom>
        </p:spPr>
      </p:pic>
    </p:spTree>
    <p:custDataLst>
      <p:tags r:id="rId1"/>
    </p:custDataLst>
    <p:extLst>
      <p:ext uri="{BB962C8B-B14F-4D97-AF65-F5344CB8AC3E}">
        <p14:creationId xmlns:p14="http://schemas.microsoft.com/office/powerpoint/2010/main" val="458448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0FF70-10BA-EAC5-67C6-66F2B77582D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C9EC7E9-4A72-9C3B-DB34-7EEFC9D6D4D5}"/>
              </a:ext>
            </a:extLst>
          </p:cNvPr>
          <p:cNvSpPr txBox="1"/>
          <p:nvPr/>
        </p:nvSpPr>
        <p:spPr>
          <a:xfrm>
            <a:off x="472060" y="552354"/>
            <a:ext cx="10656856" cy="764704"/>
          </a:xfrm>
          <a:prstGeom prst="rect">
            <a:avLst/>
          </a:prstGeom>
          <a:noFill/>
        </p:spPr>
        <p:txBody>
          <a:bodyPr wrap="square" anchor="ctr">
            <a:noAutofit/>
          </a:bodyPr>
          <a:lstStyle/>
          <a:p>
            <a:pP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ABIGAIL Phase II Study of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Abemaciclib</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/ET </a:t>
            </a:r>
            <a:r>
              <a:rPr lang="en-US" sz="3200" dirty="0">
                <a:solidFill>
                  <a:srgbClr val="0432FF"/>
                </a:solidFill>
                <a:latin typeface="Calibri" panose="020F0502020204030204" pitchFamily="34" charset="0"/>
                <a:cs typeface="Calibri" panose="020F0502020204030204" pitchFamily="34" charset="0"/>
              </a:rPr>
              <a:t>with or without </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Paclitaxel Induction for Patients with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mBC</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and Aggressive Disease Criteria </a:t>
            </a:r>
          </a:p>
        </p:txBody>
      </p:sp>
      <p:sp>
        <p:nvSpPr>
          <p:cNvPr id="6" name="TextBox 5">
            <a:extLst>
              <a:ext uri="{FF2B5EF4-FFF2-40B4-BE49-F238E27FC236}">
                <a16:creationId xmlns:a16="http://schemas.microsoft.com/office/drawing/2014/main" id="{B5F4C482-B13B-6852-8BEC-E052B4D09298}"/>
              </a:ext>
            </a:extLst>
          </p:cNvPr>
          <p:cNvSpPr txBox="1"/>
          <p:nvPr/>
        </p:nvSpPr>
        <p:spPr>
          <a:xfrm>
            <a:off x="-1" y="6550223"/>
            <a:ext cx="11128917" cy="323165"/>
          </a:xfrm>
          <a:prstGeom prst="rect">
            <a:avLst/>
          </a:prstGeom>
          <a:noFill/>
        </p:spPr>
        <p:txBody>
          <a:bodyPr wrap="square">
            <a:spAutoFit/>
          </a:bodyPr>
          <a:lstStyle/>
          <a:p>
            <a:pPr lvl="0" defTabSz="914400" fontAlgn="auto">
              <a:spcBef>
                <a:spcPts val="0"/>
              </a:spcBef>
              <a:spcAft>
                <a:spcPts val="0"/>
              </a:spcAft>
            </a:pPr>
            <a:r>
              <a:rPr lang="en-US" sz="1500" b="0" dirty="0">
                <a:solidFill>
                  <a:srgbClr val="000000"/>
                </a:solidFill>
                <a:latin typeface="Calibri"/>
                <a:ea typeface="+mn-ea"/>
                <a:cs typeface="+mn-cs"/>
              </a:rPr>
              <a:t>de la Haba-Rodriguez J et al. ESMO 2024;Abstract LBA23.</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4BE145A2-A8E9-F59A-AF49-E220B300B2C2}"/>
              </a:ext>
            </a:extLst>
          </p:cNvPr>
          <p:cNvPicPr>
            <a:picLocks noChangeAspect="1"/>
          </p:cNvPicPr>
          <p:nvPr/>
        </p:nvPicPr>
        <p:blipFill>
          <a:blip r:embed="rId4"/>
          <a:stretch>
            <a:fillRect/>
          </a:stretch>
        </p:blipFill>
        <p:spPr>
          <a:xfrm>
            <a:off x="252761" y="1772816"/>
            <a:ext cx="11566846" cy="3744416"/>
          </a:xfrm>
          <a:prstGeom prst="rect">
            <a:avLst/>
          </a:prstGeom>
        </p:spPr>
      </p:pic>
    </p:spTree>
    <p:custDataLst>
      <p:tags r:id="rId1"/>
    </p:custDataLst>
    <p:extLst>
      <p:ext uri="{BB962C8B-B14F-4D97-AF65-F5344CB8AC3E}">
        <p14:creationId xmlns:p14="http://schemas.microsoft.com/office/powerpoint/2010/main" val="3687164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3444C-93DA-14F8-09E8-6A56E6B2F8A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31F5146-F8CE-555B-48ED-5ED4426230AD}"/>
              </a:ext>
            </a:extLst>
          </p:cNvPr>
          <p:cNvSpPr txBox="1"/>
          <p:nvPr/>
        </p:nvSpPr>
        <p:spPr>
          <a:xfrm>
            <a:off x="472060" y="357473"/>
            <a:ext cx="11686478"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ABIGAIL Primary Endpoint: 12-Week ORR by BICR </a:t>
            </a:r>
          </a:p>
        </p:txBody>
      </p:sp>
      <p:sp>
        <p:nvSpPr>
          <p:cNvPr id="6" name="TextBox 5">
            <a:extLst>
              <a:ext uri="{FF2B5EF4-FFF2-40B4-BE49-F238E27FC236}">
                <a16:creationId xmlns:a16="http://schemas.microsoft.com/office/drawing/2014/main" id="{CDEC4071-56DF-6DCC-F836-46DFB3EBC736}"/>
              </a:ext>
            </a:extLst>
          </p:cNvPr>
          <p:cNvSpPr txBox="1"/>
          <p:nvPr/>
        </p:nvSpPr>
        <p:spPr>
          <a:xfrm>
            <a:off x="-1" y="6550223"/>
            <a:ext cx="11128917" cy="323165"/>
          </a:xfrm>
          <a:prstGeom prst="rect">
            <a:avLst/>
          </a:prstGeom>
          <a:noFill/>
        </p:spPr>
        <p:txBody>
          <a:bodyPr wrap="square">
            <a:spAutoFit/>
          </a:bodyPr>
          <a:lstStyle/>
          <a:p>
            <a:pPr lvl="0" defTabSz="914400" fontAlgn="auto">
              <a:spcBef>
                <a:spcPts val="0"/>
              </a:spcBef>
              <a:spcAft>
                <a:spcPts val="0"/>
              </a:spcAft>
            </a:pPr>
            <a:r>
              <a:rPr lang="en-US" sz="1500" b="0" dirty="0">
                <a:solidFill>
                  <a:srgbClr val="000000"/>
                </a:solidFill>
                <a:latin typeface="Calibri"/>
                <a:ea typeface="+mn-ea"/>
                <a:cs typeface="+mn-cs"/>
              </a:rPr>
              <a:t>de la Haba-Rodriguez J et al. ESMO 2024;Abstract LBA23.</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Picture 4" descr="A screenshot of a table&#10;&#10;AI-generated content may be incorrect.">
            <a:extLst>
              <a:ext uri="{FF2B5EF4-FFF2-40B4-BE49-F238E27FC236}">
                <a16:creationId xmlns:a16="http://schemas.microsoft.com/office/drawing/2014/main" id="{1C48C022-E945-4928-4DA1-1A356D4BDCB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63352" y="1196752"/>
            <a:ext cx="11521280" cy="4827443"/>
          </a:xfrm>
          <a:prstGeom prst="rect">
            <a:avLst/>
          </a:prstGeom>
        </p:spPr>
      </p:pic>
      <p:sp>
        <p:nvSpPr>
          <p:cNvPr id="2" name="TextBox 1">
            <a:extLst>
              <a:ext uri="{FF2B5EF4-FFF2-40B4-BE49-F238E27FC236}">
                <a16:creationId xmlns:a16="http://schemas.microsoft.com/office/drawing/2014/main" id="{5D187A1B-40BE-9637-6BC2-3962397A9EFF}"/>
              </a:ext>
            </a:extLst>
          </p:cNvPr>
          <p:cNvSpPr txBox="1"/>
          <p:nvPr/>
        </p:nvSpPr>
        <p:spPr>
          <a:xfrm>
            <a:off x="243068" y="6075661"/>
            <a:ext cx="11128917" cy="323165"/>
          </a:xfrm>
          <a:prstGeom prst="rect">
            <a:avLst/>
          </a:prstGeom>
          <a:noFill/>
        </p:spPr>
        <p:txBody>
          <a:bodyPr wrap="square">
            <a:spAutoFit/>
          </a:bodyPr>
          <a:lstStyle/>
          <a:p>
            <a:pPr lvl="0" defTabSz="914400" fontAlgn="auto">
              <a:spcBef>
                <a:spcPts val="0"/>
              </a:spcBef>
              <a:spcAft>
                <a:spcPts val="0"/>
              </a:spcAft>
            </a:pPr>
            <a:r>
              <a:rPr lang="en-US" sz="1500" b="0" dirty="0">
                <a:solidFill>
                  <a:srgbClr val="000000"/>
                </a:solidFill>
                <a:latin typeface="Calibri"/>
                <a:ea typeface="+mn-ea"/>
                <a:cs typeface="+mn-cs"/>
              </a:rPr>
              <a:t>ORR = overall response rate; BICR = blinded independent central review; ITT = intention to treat</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912985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D833B-87D1-1268-A21E-F30848C8E7C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8A7F64-933C-9E29-392E-3DBC441A0C67}"/>
              </a:ext>
            </a:extLst>
          </p:cNvPr>
          <p:cNvSpPr txBox="1"/>
          <p:nvPr/>
        </p:nvSpPr>
        <p:spPr>
          <a:xfrm>
            <a:off x="472060" y="116632"/>
            <a:ext cx="11686478"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ABIGAIL: Safety Results at 12 Weeks</a:t>
            </a:r>
          </a:p>
        </p:txBody>
      </p:sp>
      <p:sp>
        <p:nvSpPr>
          <p:cNvPr id="6" name="TextBox 5">
            <a:extLst>
              <a:ext uri="{FF2B5EF4-FFF2-40B4-BE49-F238E27FC236}">
                <a16:creationId xmlns:a16="http://schemas.microsoft.com/office/drawing/2014/main" id="{AD1F2912-0086-FBB3-E0C4-A0E688B561CD}"/>
              </a:ext>
            </a:extLst>
          </p:cNvPr>
          <p:cNvSpPr txBox="1"/>
          <p:nvPr/>
        </p:nvSpPr>
        <p:spPr>
          <a:xfrm>
            <a:off x="-1" y="6550223"/>
            <a:ext cx="11128917" cy="323165"/>
          </a:xfrm>
          <a:prstGeom prst="rect">
            <a:avLst/>
          </a:prstGeom>
          <a:noFill/>
        </p:spPr>
        <p:txBody>
          <a:bodyPr wrap="square">
            <a:spAutoFit/>
          </a:bodyPr>
          <a:lstStyle/>
          <a:p>
            <a:pPr lvl="0" defTabSz="914400" fontAlgn="auto">
              <a:spcBef>
                <a:spcPts val="0"/>
              </a:spcBef>
              <a:spcAft>
                <a:spcPts val="0"/>
              </a:spcAft>
            </a:pPr>
            <a:r>
              <a:rPr lang="en-US" sz="1500" b="0" dirty="0">
                <a:solidFill>
                  <a:srgbClr val="000000"/>
                </a:solidFill>
                <a:latin typeface="Calibri"/>
                <a:ea typeface="+mn-ea"/>
                <a:cs typeface="+mn-cs"/>
              </a:rPr>
              <a:t>de la Haba-Rodriguez J et al. ESMO 2024;Abstract LBA23.</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Picture 2" descr="A graph of a patient&#10;&#10;AI-generated content may be incorrect.">
            <a:extLst>
              <a:ext uri="{FF2B5EF4-FFF2-40B4-BE49-F238E27FC236}">
                <a16:creationId xmlns:a16="http://schemas.microsoft.com/office/drawing/2014/main" id="{8F4D3421-3E8F-8249-EC40-5FE7AD6F2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10" y="1196752"/>
            <a:ext cx="11384580" cy="4802067"/>
          </a:xfrm>
          <a:prstGeom prst="rect">
            <a:avLst/>
          </a:prstGeom>
        </p:spPr>
      </p:pic>
    </p:spTree>
    <p:custDataLst>
      <p:tags r:id="rId1"/>
    </p:custDataLst>
    <p:extLst>
      <p:ext uri="{BB962C8B-B14F-4D97-AF65-F5344CB8AC3E}">
        <p14:creationId xmlns:p14="http://schemas.microsoft.com/office/powerpoint/2010/main" val="2256887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C9FB4-BCA2-ABC3-D643-B47750B03AC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DFCABB-FE00-FB8D-198E-CC4C546F2478}"/>
              </a:ext>
            </a:extLst>
          </p:cNvPr>
          <p:cNvSpPr txBox="1"/>
          <p:nvPr/>
        </p:nvSpPr>
        <p:spPr>
          <a:xfrm>
            <a:off x="472060" y="116632"/>
            <a:ext cx="11686478"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Phase III Registration Studies of CDK4/6 Inhibitors</a:t>
            </a:r>
          </a:p>
        </p:txBody>
      </p:sp>
      <p:sp>
        <p:nvSpPr>
          <p:cNvPr id="6" name="TextBox 5">
            <a:extLst>
              <a:ext uri="{FF2B5EF4-FFF2-40B4-BE49-F238E27FC236}">
                <a16:creationId xmlns:a16="http://schemas.microsoft.com/office/drawing/2014/main" id="{4491814B-F330-A84B-6052-AD6139204687}"/>
              </a:ext>
            </a:extLst>
          </p:cNvPr>
          <p:cNvSpPr txBox="1"/>
          <p:nvPr/>
        </p:nvSpPr>
        <p:spPr>
          <a:xfrm>
            <a:off x="-1" y="6550223"/>
            <a:ext cx="11128917" cy="338554"/>
          </a:xfrm>
          <a:prstGeom prst="rect">
            <a:avLst/>
          </a:prstGeom>
          <a:noFill/>
        </p:spPr>
        <p:txBody>
          <a:bodyPr wrap="square">
            <a:spAutoFit/>
          </a:bodyPr>
          <a:lstStyle/>
          <a:p>
            <a:pPr lvl="0" defTabSz="914400" fontAlgn="auto">
              <a:spcBef>
                <a:spcPts val="0"/>
              </a:spcBef>
              <a:spcAft>
                <a:spcPts val="0"/>
              </a:spcAft>
            </a:pPr>
            <a:r>
              <a:rPr lang="en-US" sz="1600" b="0" dirty="0">
                <a:solidFill>
                  <a:srgbClr val="000000"/>
                </a:solidFill>
                <a:latin typeface="Calibri"/>
                <a:ea typeface="+mn-ea"/>
                <a:cs typeface="+mn-cs"/>
              </a:rPr>
              <a:t>Courtesy of Hope S Rugo, MD</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Picture 4" descr="A table with numbers and symbols&#10;&#10;AI-generated content may be incorrect.">
            <a:extLst>
              <a:ext uri="{FF2B5EF4-FFF2-40B4-BE49-F238E27FC236}">
                <a16:creationId xmlns:a16="http://schemas.microsoft.com/office/drawing/2014/main" id="{E939CFF7-E3DA-74AB-446D-73EEE5ED3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369" y="1052736"/>
            <a:ext cx="10152693" cy="5046009"/>
          </a:xfrm>
          <a:prstGeom prst="rect">
            <a:avLst/>
          </a:prstGeom>
        </p:spPr>
      </p:pic>
    </p:spTree>
    <p:custDataLst>
      <p:tags r:id="rId1"/>
    </p:custDataLst>
    <p:extLst>
      <p:ext uri="{BB962C8B-B14F-4D97-AF65-F5344CB8AC3E}">
        <p14:creationId xmlns:p14="http://schemas.microsoft.com/office/powerpoint/2010/main" val="358412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CA6682-05E9-3216-5EB3-D05E2B71DB57}"/>
              </a:ext>
            </a:extLst>
          </p:cNvPr>
          <p:cNvSpPr>
            <a:spLocks noGrp="1"/>
          </p:cNvSpPr>
          <p:nvPr>
            <p:ph idx="46"/>
          </p:nvPr>
        </p:nvSpPr>
        <p:spPr/>
        <p:txBody>
          <a:bodyPr/>
          <a:lstStyle/>
          <a:p>
            <a:r>
              <a:rPr lang="en-US" dirty="0" err="1"/>
              <a:t>Ribociclib</a:t>
            </a:r>
            <a:r>
              <a:rPr lang="en-US" dirty="0"/>
              <a:t> + AI</a:t>
            </a:r>
          </a:p>
        </p:txBody>
      </p:sp>
      <p:sp>
        <p:nvSpPr>
          <p:cNvPr id="3" name="Content Placeholder 2">
            <a:extLst>
              <a:ext uri="{FF2B5EF4-FFF2-40B4-BE49-F238E27FC236}">
                <a16:creationId xmlns:a16="http://schemas.microsoft.com/office/drawing/2014/main" id="{3BC834CF-DBAC-C67F-BE2A-83511C30F93F}"/>
              </a:ext>
            </a:extLst>
          </p:cNvPr>
          <p:cNvSpPr>
            <a:spLocks noGrp="1"/>
          </p:cNvSpPr>
          <p:nvPr>
            <p:ph idx="47"/>
          </p:nvPr>
        </p:nvSpPr>
        <p:spPr/>
        <p:txBody>
          <a:bodyPr/>
          <a:lstStyle/>
          <a:p>
            <a:r>
              <a:rPr lang="en-US" dirty="0"/>
              <a:t>Ribociclib + AI</a:t>
            </a:r>
          </a:p>
        </p:txBody>
      </p:sp>
      <p:sp>
        <p:nvSpPr>
          <p:cNvPr id="4" name="Content Placeholder 3">
            <a:extLst>
              <a:ext uri="{FF2B5EF4-FFF2-40B4-BE49-F238E27FC236}">
                <a16:creationId xmlns:a16="http://schemas.microsoft.com/office/drawing/2014/main" id="{514FF579-034B-9CA2-2819-CE6FC757C852}"/>
              </a:ext>
            </a:extLst>
          </p:cNvPr>
          <p:cNvSpPr>
            <a:spLocks noGrp="1"/>
          </p:cNvSpPr>
          <p:nvPr>
            <p:ph idx="48"/>
          </p:nvPr>
        </p:nvSpPr>
        <p:spPr/>
        <p:txBody>
          <a:bodyPr/>
          <a:lstStyle/>
          <a:p>
            <a:r>
              <a:rPr lang="en-US" dirty="0" err="1"/>
              <a:t>Ribociclib</a:t>
            </a:r>
            <a:r>
              <a:rPr lang="en-US" dirty="0"/>
              <a:t> + AI</a:t>
            </a:r>
          </a:p>
        </p:txBody>
      </p:sp>
      <p:sp>
        <p:nvSpPr>
          <p:cNvPr id="5" name="Content Placeholder 4">
            <a:extLst>
              <a:ext uri="{FF2B5EF4-FFF2-40B4-BE49-F238E27FC236}">
                <a16:creationId xmlns:a16="http://schemas.microsoft.com/office/drawing/2014/main" id="{97632A90-B476-74FD-9E26-8B844B3035E5}"/>
              </a:ext>
            </a:extLst>
          </p:cNvPr>
          <p:cNvSpPr>
            <a:spLocks noGrp="1"/>
          </p:cNvSpPr>
          <p:nvPr>
            <p:ph idx="49"/>
          </p:nvPr>
        </p:nvSpPr>
        <p:spPr>
          <a:xfrm>
            <a:off x="2971800" y="5013124"/>
            <a:ext cx="4206240" cy="589156"/>
          </a:xfrm>
        </p:spPr>
        <p:txBody>
          <a:bodyPr/>
          <a:lstStyle/>
          <a:p>
            <a:pPr>
              <a:lnSpc>
                <a:spcPts val="2180"/>
              </a:lnSpc>
            </a:pPr>
            <a:r>
              <a:rPr lang="en-US" sz="2200" dirty="0" err="1"/>
              <a:t>Ribociclib</a:t>
            </a:r>
            <a:r>
              <a:rPr lang="en-US" sz="2200" dirty="0"/>
              <a:t> + AI vs paclitaxel induction followed by switch*</a:t>
            </a:r>
          </a:p>
        </p:txBody>
      </p:sp>
      <p:sp>
        <p:nvSpPr>
          <p:cNvPr id="6" name="Content Placeholder 5">
            <a:extLst>
              <a:ext uri="{FF2B5EF4-FFF2-40B4-BE49-F238E27FC236}">
                <a16:creationId xmlns:a16="http://schemas.microsoft.com/office/drawing/2014/main" id="{1297C227-0CA8-2AD5-1E29-45680B5736B8}"/>
              </a:ext>
            </a:extLst>
          </p:cNvPr>
          <p:cNvSpPr>
            <a:spLocks noGrp="1"/>
          </p:cNvSpPr>
          <p:nvPr>
            <p:ph idx="50"/>
          </p:nvPr>
        </p:nvSpPr>
        <p:spPr/>
        <p:txBody>
          <a:bodyPr/>
          <a:lstStyle/>
          <a:p>
            <a:r>
              <a:rPr lang="en-US" dirty="0" err="1"/>
              <a:t>Abemaciclib</a:t>
            </a:r>
            <a:r>
              <a:rPr lang="en-US" dirty="0"/>
              <a:t> + AI</a:t>
            </a:r>
          </a:p>
        </p:txBody>
      </p:sp>
      <p:sp>
        <p:nvSpPr>
          <p:cNvPr id="7" name="Content Placeholder 6">
            <a:extLst>
              <a:ext uri="{FF2B5EF4-FFF2-40B4-BE49-F238E27FC236}">
                <a16:creationId xmlns:a16="http://schemas.microsoft.com/office/drawing/2014/main" id="{ACF81D3A-C39A-AD65-BB76-590A33395D0B}"/>
              </a:ext>
            </a:extLst>
          </p:cNvPr>
          <p:cNvSpPr>
            <a:spLocks noGrp="1"/>
          </p:cNvSpPr>
          <p:nvPr>
            <p:ph idx="58"/>
          </p:nvPr>
        </p:nvSpPr>
        <p:spPr/>
        <p:txBody>
          <a:bodyPr/>
          <a:lstStyle/>
          <a:p>
            <a:r>
              <a:rPr lang="en-US" dirty="0"/>
              <a:t>PIK3CA-negative</a:t>
            </a:r>
          </a:p>
        </p:txBody>
      </p:sp>
      <p:sp>
        <p:nvSpPr>
          <p:cNvPr id="8" name="Content Placeholder 7">
            <a:extLst>
              <a:ext uri="{FF2B5EF4-FFF2-40B4-BE49-F238E27FC236}">
                <a16:creationId xmlns:a16="http://schemas.microsoft.com/office/drawing/2014/main" id="{5621BF70-03A4-C4B3-BA2B-0DB02F057244}"/>
              </a:ext>
            </a:extLst>
          </p:cNvPr>
          <p:cNvSpPr>
            <a:spLocks noGrp="1"/>
          </p:cNvSpPr>
          <p:nvPr>
            <p:ph idx="59"/>
          </p:nvPr>
        </p:nvSpPr>
        <p:spPr/>
        <p:txBody>
          <a:bodyPr/>
          <a:lstStyle/>
          <a:p>
            <a:r>
              <a:rPr lang="en-US" dirty="0" err="1"/>
              <a:t>Ribociclib</a:t>
            </a:r>
            <a:r>
              <a:rPr lang="en-US" dirty="0"/>
              <a:t> + AI</a:t>
            </a:r>
          </a:p>
        </p:txBody>
      </p:sp>
      <p:sp>
        <p:nvSpPr>
          <p:cNvPr id="9" name="Content Placeholder 8">
            <a:extLst>
              <a:ext uri="{FF2B5EF4-FFF2-40B4-BE49-F238E27FC236}">
                <a16:creationId xmlns:a16="http://schemas.microsoft.com/office/drawing/2014/main" id="{CFAF64B0-F931-5C53-6A00-C5C9C0F1B9D8}"/>
              </a:ext>
            </a:extLst>
          </p:cNvPr>
          <p:cNvSpPr>
            <a:spLocks noGrp="1"/>
          </p:cNvSpPr>
          <p:nvPr>
            <p:ph idx="60"/>
          </p:nvPr>
        </p:nvSpPr>
        <p:spPr/>
        <p:txBody>
          <a:bodyPr/>
          <a:lstStyle/>
          <a:p>
            <a:r>
              <a:rPr lang="en-US" dirty="0"/>
              <a:t>Ribociclib + AI</a:t>
            </a:r>
          </a:p>
        </p:txBody>
      </p:sp>
      <p:sp>
        <p:nvSpPr>
          <p:cNvPr id="10" name="Content Placeholder 9">
            <a:extLst>
              <a:ext uri="{FF2B5EF4-FFF2-40B4-BE49-F238E27FC236}">
                <a16:creationId xmlns:a16="http://schemas.microsoft.com/office/drawing/2014/main" id="{BC071AB2-2804-71BD-841D-25E975E0E611}"/>
              </a:ext>
            </a:extLst>
          </p:cNvPr>
          <p:cNvSpPr>
            <a:spLocks noGrp="1"/>
          </p:cNvSpPr>
          <p:nvPr>
            <p:ph idx="61"/>
          </p:nvPr>
        </p:nvSpPr>
        <p:spPr/>
        <p:txBody>
          <a:bodyPr/>
          <a:lstStyle/>
          <a:p>
            <a:r>
              <a:rPr lang="en-US" dirty="0" err="1"/>
              <a:t>Ribociclib</a:t>
            </a:r>
            <a:r>
              <a:rPr lang="en-US" dirty="0"/>
              <a:t> + AI</a:t>
            </a:r>
          </a:p>
        </p:txBody>
      </p:sp>
      <p:sp>
        <p:nvSpPr>
          <p:cNvPr id="11" name="Content Placeholder 10">
            <a:extLst>
              <a:ext uri="{FF2B5EF4-FFF2-40B4-BE49-F238E27FC236}">
                <a16:creationId xmlns:a16="http://schemas.microsoft.com/office/drawing/2014/main" id="{90C5C606-C2B3-EB6D-7390-F1FAE3C4437C}"/>
              </a:ext>
            </a:extLst>
          </p:cNvPr>
          <p:cNvSpPr>
            <a:spLocks noGrp="1"/>
          </p:cNvSpPr>
          <p:nvPr>
            <p:ph idx="62"/>
          </p:nvPr>
        </p:nvSpPr>
        <p:spPr>
          <a:xfrm>
            <a:off x="7292280" y="5013124"/>
            <a:ext cx="4206240" cy="589156"/>
          </a:xfrm>
        </p:spPr>
        <p:txBody>
          <a:bodyPr/>
          <a:lstStyle/>
          <a:p>
            <a:pPr>
              <a:lnSpc>
                <a:spcPts val="2180"/>
              </a:lnSpc>
            </a:pPr>
            <a:r>
              <a:rPr lang="en-US" sz="2200" dirty="0" err="1"/>
              <a:t>Ribociclib</a:t>
            </a:r>
            <a:r>
              <a:rPr lang="en-US" sz="2200" dirty="0"/>
              <a:t> + AI vs paclitaxel induction followed by switch*</a:t>
            </a:r>
          </a:p>
        </p:txBody>
      </p:sp>
      <p:sp>
        <p:nvSpPr>
          <p:cNvPr id="12" name="Content Placeholder 11">
            <a:extLst>
              <a:ext uri="{FF2B5EF4-FFF2-40B4-BE49-F238E27FC236}">
                <a16:creationId xmlns:a16="http://schemas.microsoft.com/office/drawing/2014/main" id="{4B15A16E-1933-A907-7259-83186781F211}"/>
              </a:ext>
            </a:extLst>
          </p:cNvPr>
          <p:cNvSpPr>
            <a:spLocks noGrp="1"/>
          </p:cNvSpPr>
          <p:nvPr>
            <p:ph idx="63"/>
          </p:nvPr>
        </p:nvSpPr>
        <p:spPr/>
        <p:txBody>
          <a:bodyPr/>
          <a:lstStyle/>
          <a:p>
            <a:r>
              <a:rPr lang="en-US" dirty="0" err="1"/>
              <a:t>Abemaciclib</a:t>
            </a:r>
            <a:r>
              <a:rPr lang="en-US" dirty="0"/>
              <a:t> + AI</a:t>
            </a:r>
          </a:p>
        </p:txBody>
      </p:sp>
      <p:sp>
        <p:nvSpPr>
          <p:cNvPr id="13" name="Content Placeholder 12">
            <a:extLst>
              <a:ext uri="{FF2B5EF4-FFF2-40B4-BE49-F238E27FC236}">
                <a16:creationId xmlns:a16="http://schemas.microsoft.com/office/drawing/2014/main" id="{4EABFB5F-7A7B-246D-9433-4402DE170323}"/>
              </a:ext>
            </a:extLst>
          </p:cNvPr>
          <p:cNvSpPr>
            <a:spLocks noGrp="1"/>
          </p:cNvSpPr>
          <p:nvPr>
            <p:ph idx="64"/>
          </p:nvPr>
        </p:nvSpPr>
        <p:spPr/>
        <p:txBody>
          <a:bodyPr/>
          <a:lstStyle/>
          <a:p>
            <a:r>
              <a:rPr lang="en-US" dirty="0"/>
              <a:t>PIK3CA-positive</a:t>
            </a:r>
          </a:p>
        </p:txBody>
      </p:sp>
      <p:sp>
        <p:nvSpPr>
          <p:cNvPr id="14" name="Content Placeholder 13">
            <a:extLst>
              <a:ext uri="{FF2B5EF4-FFF2-40B4-BE49-F238E27FC236}">
                <a16:creationId xmlns:a16="http://schemas.microsoft.com/office/drawing/2014/main" id="{367C7B2B-64B5-390B-8125-62181FC88C80}"/>
              </a:ext>
            </a:extLst>
          </p:cNvPr>
          <p:cNvSpPr>
            <a:spLocks noGrp="1"/>
          </p:cNvSpPr>
          <p:nvPr>
            <p:ph idx="71"/>
          </p:nvPr>
        </p:nvSpPr>
        <p:spPr/>
        <p:txBody>
          <a:bodyPr/>
          <a:lstStyle/>
          <a:p>
            <a:r>
              <a:rPr lang="en-US" dirty="0" err="1"/>
              <a:t>Ribociclib</a:t>
            </a:r>
            <a:r>
              <a:rPr lang="en-US" dirty="0"/>
              <a:t> + AI</a:t>
            </a:r>
          </a:p>
        </p:txBody>
      </p:sp>
      <p:sp>
        <p:nvSpPr>
          <p:cNvPr id="15" name="Content Placeholder 14">
            <a:extLst>
              <a:ext uri="{FF2B5EF4-FFF2-40B4-BE49-F238E27FC236}">
                <a16:creationId xmlns:a16="http://schemas.microsoft.com/office/drawing/2014/main" id="{8AB57B30-44E6-CF4E-AA2F-03CBBCBD1187}"/>
              </a:ext>
            </a:extLst>
          </p:cNvPr>
          <p:cNvSpPr>
            <a:spLocks noGrp="1"/>
          </p:cNvSpPr>
          <p:nvPr>
            <p:ph idx="72"/>
          </p:nvPr>
        </p:nvSpPr>
        <p:spPr/>
        <p:txBody>
          <a:bodyPr/>
          <a:lstStyle/>
          <a:p>
            <a:r>
              <a:rPr lang="en-US" dirty="0" err="1"/>
              <a:t>Ribociclib</a:t>
            </a:r>
            <a:r>
              <a:rPr lang="en-US" dirty="0"/>
              <a:t> + AI</a:t>
            </a:r>
          </a:p>
        </p:txBody>
      </p:sp>
      <p:sp>
        <p:nvSpPr>
          <p:cNvPr id="16" name="Title 15">
            <a:extLst>
              <a:ext uri="{FF2B5EF4-FFF2-40B4-BE49-F238E27FC236}">
                <a16:creationId xmlns:a16="http://schemas.microsoft.com/office/drawing/2014/main" id="{5D08F422-148E-C6C5-D2A0-177D7C741267}"/>
              </a:ext>
            </a:extLst>
          </p:cNvPr>
          <p:cNvSpPr>
            <a:spLocks noGrp="1"/>
          </p:cNvSpPr>
          <p:nvPr>
            <p:ph type="title"/>
          </p:nvPr>
        </p:nvSpPr>
        <p:spPr/>
        <p:txBody>
          <a:bodyPr/>
          <a:lstStyle/>
          <a:p>
            <a:r>
              <a:rPr lang="en-US" dirty="0"/>
              <a:t>Age 65, PS 0; de novo metastatic disease; </a:t>
            </a:r>
            <a:r>
              <a:rPr lang="en-US" u="sng" dirty="0"/>
              <a:t>symptomatic liver and bone metastases</a:t>
            </a:r>
            <a:br>
              <a:rPr lang="en-US" dirty="0"/>
            </a:br>
            <a:r>
              <a:rPr lang="en-US" dirty="0">
                <a:solidFill>
                  <a:srgbClr val="002060"/>
                </a:solidFill>
              </a:rPr>
              <a:t>HER2 IHC 1+, ESR1-negative, BRCA wild type</a:t>
            </a:r>
          </a:p>
        </p:txBody>
      </p:sp>
      <p:sp>
        <p:nvSpPr>
          <p:cNvPr id="21" name="TextBox 20">
            <a:extLst>
              <a:ext uri="{FF2B5EF4-FFF2-40B4-BE49-F238E27FC236}">
                <a16:creationId xmlns:a16="http://schemas.microsoft.com/office/drawing/2014/main" id="{DFC682AB-D430-9C57-6ADB-7E9B27A2CC1B}"/>
              </a:ext>
            </a:extLst>
          </p:cNvPr>
          <p:cNvSpPr txBox="1"/>
          <p:nvPr/>
        </p:nvSpPr>
        <p:spPr>
          <a:xfrm>
            <a:off x="407368" y="6444674"/>
            <a:ext cx="335348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*Depends on liver enzymes and bilirubin</a:t>
            </a:r>
          </a:p>
        </p:txBody>
      </p:sp>
      <p:sp>
        <p:nvSpPr>
          <p:cNvPr id="17" name="TextBox 16">
            <a:extLst>
              <a:ext uri="{FF2B5EF4-FFF2-40B4-BE49-F238E27FC236}">
                <a16:creationId xmlns:a16="http://schemas.microsoft.com/office/drawing/2014/main" id="{63B0F798-0CE6-944E-DD07-A8E6D2CC7C75}"/>
              </a:ext>
            </a:extLst>
          </p:cNvPr>
          <p:cNvSpPr txBox="1"/>
          <p:nvPr/>
        </p:nvSpPr>
        <p:spPr>
          <a:xfrm>
            <a:off x="9722336" y="6444674"/>
            <a:ext cx="2062296" cy="323165"/>
          </a:xfrm>
          <a:prstGeom prst="rect">
            <a:avLst/>
          </a:prstGeom>
          <a:noFill/>
        </p:spPr>
        <p:txBody>
          <a:bodyPr wrap="none" rtlCol="0">
            <a:spAutoFit/>
          </a:bodyPr>
          <a:lstStyle/>
          <a:p>
            <a:pPr lvl="0" algn="r">
              <a:defRPr/>
            </a:pPr>
            <a:r>
              <a:rPr lang="en-US" sz="1500" b="0" dirty="0">
                <a:solidFill>
                  <a:srgbClr val="000000"/>
                </a:solidFill>
                <a:latin typeface="Calibri" panose="020F0502020204030204" pitchFamily="34" charset="0"/>
                <a:cs typeface="Calibri" panose="020F0502020204030204" pitchFamily="34" charset="0"/>
              </a:rPr>
              <a:t>AI = aromatase inhibitor</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69077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CA6682-05E9-3216-5EB3-D05E2B71DB57}"/>
              </a:ext>
            </a:extLst>
          </p:cNvPr>
          <p:cNvSpPr>
            <a:spLocks noGrp="1"/>
          </p:cNvSpPr>
          <p:nvPr>
            <p:ph idx="46"/>
          </p:nvPr>
        </p:nvSpPr>
        <p:spPr/>
        <p:txBody>
          <a:bodyPr/>
          <a:lstStyle/>
          <a:p>
            <a:r>
              <a:rPr lang="en-US" dirty="0" err="1"/>
              <a:t>Ribociclib</a:t>
            </a:r>
            <a:r>
              <a:rPr lang="en-US" dirty="0"/>
              <a:t> + AI</a:t>
            </a:r>
          </a:p>
        </p:txBody>
      </p:sp>
      <p:sp>
        <p:nvSpPr>
          <p:cNvPr id="3" name="Content Placeholder 2">
            <a:extLst>
              <a:ext uri="{FF2B5EF4-FFF2-40B4-BE49-F238E27FC236}">
                <a16:creationId xmlns:a16="http://schemas.microsoft.com/office/drawing/2014/main" id="{3BC834CF-DBAC-C67F-BE2A-83511C30F93F}"/>
              </a:ext>
            </a:extLst>
          </p:cNvPr>
          <p:cNvSpPr>
            <a:spLocks noGrp="1"/>
          </p:cNvSpPr>
          <p:nvPr>
            <p:ph idx="47"/>
          </p:nvPr>
        </p:nvSpPr>
        <p:spPr/>
        <p:txBody>
          <a:bodyPr/>
          <a:lstStyle/>
          <a:p>
            <a:r>
              <a:rPr lang="en-US" dirty="0"/>
              <a:t>Ribociclib + AI</a:t>
            </a:r>
          </a:p>
        </p:txBody>
      </p:sp>
      <p:sp>
        <p:nvSpPr>
          <p:cNvPr id="4" name="Content Placeholder 3">
            <a:extLst>
              <a:ext uri="{FF2B5EF4-FFF2-40B4-BE49-F238E27FC236}">
                <a16:creationId xmlns:a16="http://schemas.microsoft.com/office/drawing/2014/main" id="{514FF579-034B-9CA2-2819-CE6FC757C852}"/>
              </a:ext>
            </a:extLst>
          </p:cNvPr>
          <p:cNvSpPr>
            <a:spLocks noGrp="1"/>
          </p:cNvSpPr>
          <p:nvPr>
            <p:ph idx="48"/>
          </p:nvPr>
        </p:nvSpPr>
        <p:spPr/>
        <p:txBody>
          <a:bodyPr/>
          <a:lstStyle/>
          <a:p>
            <a:r>
              <a:rPr lang="en-US" dirty="0" err="1"/>
              <a:t>Ribociclib</a:t>
            </a:r>
            <a:r>
              <a:rPr lang="en-US" dirty="0"/>
              <a:t> + AI</a:t>
            </a:r>
          </a:p>
        </p:txBody>
      </p:sp>
      <p:sp>
        <p:nvSpPr>
          <p:cNvPr id="5" name="Content Placeholder 4">
            <a:extLst>
              <a:ext uri="{FF2B5EF4-FFF2-40B4-BE49-F238E27FC236}">
                <a16:creationId xmlns:a16="http://schemas.microsoft.com/office/drawing/2014/main" id="{97632A90-B476-74FD-9E26-8B844B3035E5}"/>
              </a:ext>
            </a:extLst>
          </p:cNvPr>
          <p:cNvSpPr>
            <a:spLocks noGrp="1"/>
          </p:cNvSpPr>
          <p:nvPr>
            <p:ph idx="49"/>
          </p:nvPr>
        </p:nvSpPr>
        <p:spPr/>
        <p:txBody>
          <a:bodyPr/>
          <a:lstStyle/>
          <a:p>
            <a:r>
              <a:rPr lang="en-US" dirty="0" err="1"/>
              <a:t>Ribociclib</a:t>
            </a:r>
            <a:r>
              <a:rPr lang="en-US" dirty="0"/>
              <a:t> + AI</a:t>
            </a:r>
          </a:p>
        </p:txBody>
      </p:sp>
      <p:sp>
        <p:nvSpPr>
          <p:cNvPr id="6" name="Content Placeholder 5">
            <a:extLst>
              <a:ext uri="{FF2B5EF4-FFF2-40B4-BE49-F238E27FC236}">
                <a16:creationId xmlns:a16="http://schemas.microsoft.com/office/drawing/2014/main" id="{1297C227-0CA8-2AD5-1E29-45680B5736B8}"/>
              </a:ext>
            </a:extLst>
          </p:cNvPr>
          <p:cNvSpPr>
            <a:spLocks noGrp="1"/>
          </p:cNvSpPr>
          <p:nvPr>
            <p:ph idx="50"/>
          </p:nvPr>
        </p:nvSpPr>
        <p:spPr/>
        <p:txBody>
          <a:bodyPr/>
          <a:lstStyle/>
          <a:p>
            <a:r>
              <a:rPr lang="en-US" dirty="0"/>
              <a:t>CDK4/6i + AI</a:t>
            </a:r>
          </a:p>
        </p:txBody>
      </p:sp>
      <p:sp>
        <p:nvSpPr>
          <p:cNvPr id="7" name="Content Placeholder 6">
            <a:extLst>
              <a:ext uri="{FF2B5EF4-FFF2-40B4-BE49-F238E27FC236}">
                <a16:creationId xmlns:a16="http://schemas.microsoft.com/office/drawing/2014/main" id="{ACF81D3A-C39A-AD65-BB76-590A33395D0B}"/>
              </a:ext>
            </a:extLst>
          </p:cNvPr>
          <p:cNvSpPr>
            <a:spLocks noGrp="1"/>
          </p:cNvSpPr>
          <p:nvPr>
            <p:ph idx="58"/>
          </p:nvPr>
        </p:nvSpPr>
        <p:spPr/>
        <p:txBody>
          <a:bodyPr/>
          <a:lstStyle/>
          <a:p>
            <a:r>
              <a:rPr lang="en-US" dirty="0"/>
              <a:t>PIK3CA-negative</a:t>
            </a:r>
          </a:p>
        </p:txBody>
      </p:sp>
      <p:sp>
        <p:nvSpPr>
          <p:cNvPr id="8" name="Content Placeholder 7">
            <a:extLst>
              <a:ext uri="{FF2B5EF4-FFF2-40B4-BE49-F238E27FC236}">
                <a16:creationId xmlns:a16="http://schemas.microsoft.com/office/drawing/2014/main" id="{5621BF70-03A4-C4B3-BA2B-0DB02F057244}"/>
              </a:ext>
            </a:extLst>
          </p:cNvPr>
          <p:cNvSpPr>
            <a:spLocks noGrp="1"/>
          </p:cNvSpPr>
          <p:nvPr>
            <p:ph idx="59"/>
          </p:nvPr>
        </p:nvSpPr>
        <p:spPr/>
        <p:txBody>
          <a:bodyPr/>
          <a:lstStyle/>
          <a:p>
            <a:r>
              <a:rPr lang="en-US" dirty="0" err="1"/>
              <a:t>Ribociclib</a:t>
            </a:r>
            <a:r>
              <a:rPr lang="en-US" dirty="0"/>
              <a:t> + AI</a:t>
            </a:r>
          </a:p>
        </p:txBody>
      </p:sp>
      <p:sp>
        <p:nvSpPr>
          <p:cNvPr id="9" name="Content Placeholder 8">
            <a:extLst>
              <a:ext uri="{FF2B5EF4-FFF2-40B4-BE49-F238E27FC236}">
                <a16:creationId xmlns:a16="http://schemas.microsoft.com/office/drawing/2014/main" id="{CFAF64B0-F931-5C53-6A00-C5C9C0F1B9D8}"/>
              </a:ext>
            </a:extLst>
          </p:cNvPr>
          <p:cNvSpPr>
            <a:spLocks noGrp="1"/>
          </p:cNvSpPr>
          <p:nvPr>
            <p:ph idx="60"/>
          </p:nvPr>
        </p:nvSpPr>
        <p:spPr/>
        <p:txBody>
          <a:bodyPr/>
          <a:lstStyle/>
          <a:p>
            <a:r>
              <a:rPr lang="en-US" dirty="0"/>
              <a:t>Ribociclib + AI</a:t>
            </a:r>
          </a:p>
        </p:txBody>
      </p:sp>
      <p:sp>
        <p:nvSpPr>
          <p:cNvPr id="10" name="Content Placeholder 9">
            <a:extLst>
              <a:ext uri="{FF2B5EF4-FFF2-40B4-BE49-F238E27FC236}">
                <a16:creationId xmlns:a16="http://schemas.microsoft.com/office/drawing/2014/main" id="{BC071AB2-2804-71BD-841D-25E975E0E611}"/>
              </a:ext>
            </a:extLst>
          </p:cNvPr>
          <p:cNvSpPr>
            <a:spLocks noGrp="1"/>
          </p:cNvSpPr>
          <p:nvPr>
            <p:ph idx="61"/>
          </p:nvPr>
        </p:nvSpPr>
        <p:spPr/>
        <p:txBody>
          <a:bodyPr/>
          <a:lstStyle/>
          <a:p>
            <a:r>
              <a:rPr lang="en-US" dirty="0" err="1"/>
              <a:t>Ribociclib</a:t>
            </a:r>
            <a:r>
              <a:rPr lang="en-US" dirty="0"/>
              <a:t> + AI</a:t>
            </a:r>
          </a:p>
        </p:txBody>
      </p:sp>
      <p:sp>
        <p:nvSpPr>
          <p:cNvPr id="11" name="Content Placeholder 10">
            <a:extLst>
              <a:ext uri="{FF2B5EF4-FFF2-40B4-BE49-F238E27FC236}">
                <a16:creationId xmlns:a16="http://schemas.microsoft.com/office/drawing/2014/main" id="{90C5C606-C2B3-EB6D-7390-F1FAE3C4437C}"/>
              </a:ext>
            </a:extLst>
          </p:cNvPr>
          <p:cNvSpPr>
            <a:spLocks noGrp="1"/>
          </p:cNvSpPr>
          <p:nvPr>
            <p:ph idx="62"/>
          </p:nvPr>
        </p:nvSpPr>
        <p:spPr/>
        <p:txBody>
          <a:bodyPr/>
          <a:lstStyle/>
          <a:p>
            <a:r>
              <a:rPr lang="en-US" dirty="0" err="1"/>
              <a:t>Ribociclib</a:t>
            </a:r>
            <a:r>
              <a:rPr lang="en-US" dirty="0"/>
              <a:t> + AI</a:t>
            </a:r>
          </a:p>
        </p:txBody>
      </p:sp>
      <p:sp>
        <p:nvSpPr>
          <p:cNvPr id="12" name="Content Placeholder 11">
            <a:extLst>
              <a:ext uri="{FF2B5EF4-FFF2-40B4-BE49-F238E27FC236}">
                <a16:creationId xmlns:a16="http://schemas.microsoft.com/office/drawing/2014/main" id="{4B15A16E-1933-A907-7259-83186781F211}"/>
              </a:ext>
            </a:extLst>
          </p:cNvPr>
          <p:cNvSpPr>
            <a:spLocks noGrp="1"/>
          </p:cNvSpPr>
          <p:nvPr>
            <p:ph idx="63"/>
          </p:nvPr>
        </p:nvSpPr>
        <p:spPr/>
        <p:txBody>
          <a:bodyPr/>
          <a:lstStyle/>
          <a:p>
            <a:r>
              <a:rPr lang="en-US" dirty="0"/>
              <a:t>CDK4/6i + AI</a:t>
            </a:r>
          </a:p>
        </p:txBody>
      </p:sp>
      <p:sp>
        <p:nvSpPr>
          <p:cNvPr id="13" name="Content Placeholder 12">
            <a:extLst>
              <a:ext uri="{FF2B5EF4-FFF2-40B4-BE49-F238E27FC236}">
                <a16:creationId xmlns:a16="http://schemas.microsoft.com/office/drawing/2014/main" id="{4EABFB5F-7A7B-246D-9433-4402DE170323}"/>
              </a:ext>
            </a:extLst>
          </p:cNvPr>
          <p:cNvSpPr>
            <a:spLocks noGrp="1"/>
          </p:cNvSpPr>
          <p:nvPr>
            <p:ph idx="64"/>
          </p:nvPr>
        </p:nvSpPr>
        <p:spPr/>
        <p:txBody>
          <a:bodyPr/>
          <a:lstStyle/>
          <a:p>
            <a:r>
              <a:rPr lang="en-US" dirty="0"/>
              <a:t>PIK3CA-positive</a:t>
            </a:r>
          </a:p>
        </p:txBody>
      </p:sp>
      <p:sp>
        <p:nvSpPr>
          <p:cNvPr id="14" name="Content Placeholder 13">
            <a:extLst>
              <a:ext uri="{FF2B5EF4-FFF2-40B4-BE49-F238E27FC236}">
                <a16:creationId xmlns:a16="http://schemas.microsoft.com/office/drawing/2014/main" id="{367C7B2B-64B5-390B-8125-62181FC88C80}"/>
              </a:ext>
            </a:extLst>
          </p:cNvPr>
          <p:cNvSpPr>
            <a:spLocks noGrp="1"/>
          </p:cNvSpPr>
          <p:nvPr>
            <p:ph idx="71"/>
          </p:nvPr>
        </p:nvSpPr>
        <p:spPr/>
        <p:txBody>
          <a:bodyPr/>
          <a:lstStyle/>
          <a:p>
            <a:r>
              <a:rPr lang="en-US" dirty="0" err="1"/>
              <a:t>Ribociclib</a:t>
            </a:r>
            <a:r>
              <a:rPr lang="en-US" dirty="0"/>
              <a:t> + AI</a:t>
            </a:r>
          </a:p>
        </p:txBody>
      </p:sp>
      <p:sp>
        <p:nvSpPr>
          <p:cNvPr id="15" name="Content Placeholder 14">
            <a:extLst>
              <a:ext uri="{FF2B5EF4-FFF2-40B4-BE49-F238E27FC236}">
                <a16:creationId xmlns:a16="http://schemas.microsoft.com/office/drawing/2014/main" id="{8AB57B30-44E6-CF4E-AA2F-03CBBCBD1187}"/>
              </a:ext>
            </a:extLst>
          </p:cNvPr>
          <p:cNvSpPr>
            <a:spLocks noGrp="1"/>
          </p:cNvSpPr>
          <p:nvPr>
            <p:ph idx="72"/>
          </p:nvPr>
        </p:nvSpPr>
        <p:spPr/>
        <p:txBody>
          <a:bodyPr/>
          <a:lstStyle/>
          <a:p>
            <a:r>
              <a:rPr lang="en-US" dirty="0" err="1"/>
              <a:t>Ribociclib</a:t>
            </a:r>
            <a:r>
              <a:rPr lang="en-US" dirty="0"/>
              <a:t> + AI</a:t>
            </a:r>
          </a:p>
        </p:txBody>
      </p:sp>
      <p:sp>
        <p:nvSpPr>
          <p:cNvPr id="16" name="Title 15">
            <a:extLst>
              <a:ext uri="{FF2B5EF4-FFF2-40B4-BE49-F238E27FC236}">
                <a16:creationId xmlns:a16="http://schemas.microsoft.com/office/drawing/2014/main" id="{5D08F422-148E-C6C5-D2A0-177D7C741267}"/>
              </a:ext>
            </a:extLst>
          </p:cNvPr>
          <p:cNvSpPr>
            <a:spLocks noGrp="1"/>
          </p:cNvSpPr>
          <p:nvPr>
            <p:ph type="title"/>
          </p:nvPr>
        </p:nvSpPr>
        <p:spPr>
          <a:xfrm>
            <a:off x="912285" y="0"/>
            <a:ext cx="9792227" cy="1196752"/>
          </a:xfrm>
        </p:spPr>
        <p:txBody>
          <a:bodyPr/>
          <a:lstStyle/>
          <a:p>
            <a:r>
              <a:rPr lang="en-US" dirty="0"/>
              <a:t>Age 65, PS 0; de novo metastatic disease; </a:t>
            </a:r>
            <a:r>
              <a:rPr lang="en-US" u="sng" dirty="0"/>
              <a:t>asymptomatic bone and/or soft tissue metastases</a:t>
            </a:r>
            <a:br>
              <a:rPr lang="en-US" dirty="0"/>
            </a:br>
            <a:r>
              <a:rPr lang="en-US" dirty="0">
                <a:solidFill>
                  <a:srgbClr val="002060"/>
                </a:solidFill>
              </a:rPr>
              <a:t>HER2 IHC 1+, ESR1-negative, BRCA wild type</a:t>
            </a:r>
          </a:p>
        </p:txBody>
      </p:sp>
    </p:spTree>
    <p:extLst>
      <p:ext uri="{BB962C8B-B14F-4D97-AF65-F5344CB8AC3E}">
        <p14:creationId xmlns:p14="http://schemas.microsoft.com/office/powerpoint/2010/main" val="3065192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Hurvitz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295300" y="1340768"/>
          <a:ext cx="9601398" cy="4640508"/>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6696744">
                  <a:extLst>
                    <a:ext uri="{9D8B030D-6E8A-4147-A177-3AD203B41FA5}">
                      <a16:colId xmlns:a16="http://schemas.microsoft.com/office/drawing/2014/main" val="2117869244"/>
                    </a:ext>
                  </a:extLst>
                </a:gridCol>
              </a:tblGrid>
              <a:tr h="902555">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Akari Therapeutics, </a:t>
                      </a:r>
                      <a:r>
                        <a:rPr lang="en-US" sz="1800" b="0" dirty="0" err="1">
                          <a:solidFill>
                            <a:schemeClr val="tx1"/>
                          </a:solidFill>
                        </a:rPr>
                        <a:t>BeOne</a:t>
                      </a:r>
                      <a:r>
                        <a:rPr lang="en-US" sz="1800" b="0" dirty="0">
                          <a:solidFill>
                            <a:schemeClr val="tx1"/>
                          </a:solidFill>
                        </a:rPr>
                        <a:t>, Boundless Bio, </a:t>
                      </a:r>
                      <a:r>
                        <a:rPr lang="en-US" sz="1800" b="0" dirty="0" err="1">
                          <a:solidFill>
                            <a:schemeClr val="tx1"/>
                          </a:solidFill>
                        </a:rPr>
                        <a:t>BriaCell</a:t>
                      </a:r>
                      <a:r>
                        <a:rPr lang="en-US" sz="1800" b="0" dirty="0">
                          <a:solidFill>
                            <a:schemeClr val="tx1"/>
                          </a:solidFill>
                        </a:rPr>
                        <a:t>, </a:t>
                      </a:r>
                      <a:r>
                        <a:rPr lang="en-US" sz="1800" b="0" dirty="0" err="1">
                          <a:solidFill>
                            <a:schemeClr val="tx1"/>
                          </a:solidFill>
                        </a:rPr>
                        <a:t>BridgeBio</a:t>
                      </a:r>
                      <a:r>
                        <a:rPr lang="en-US" sz="1800" b="0" dirty="0">
                          <a:solidFill>
                            <a:schemeClr val="tx1"/>
                          </a:solidFill>
                        </a:rPr>
                        <a:t>, Bristol Myers Squibb, Daiichi Sankyo Inc, Gilead Sciences Inc, Jazz Pharmaceuticals Inc, Lilly, Luminate, Mersana Therapeutics Inc, Novartis, Prelude Therapeutics,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45784">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ALX Oncology, Bayer HealthCare Pharmaceuticals, </a:t>
                      </a:r>
                      <a:r>
                        <a:rPr lang="en-US" sz="1800" b="0" dirty="0" err="1">
                          <a:solidFill>
                            <a:schemeClr val="tx1"/>
                          </a:solidFill>
                        </a:rPr>
                        <a:t>BeOne</a:t>
                      </a:r>
                      <a:r>
                        <a:rPr lang="en-US" sz="1800" b="0" dirty="0">
                          <a:solidFill>
                            <a:schemeClr val="tx1"/>
                          </a:solidFill>
                        </a:rPr>
                        <a:t>, Blueprint Medicines, Ellipses Pharma, </a:t>
                      </a:r>
                      <a:r>
                        <a:rPr lang="en-US" sz="1800" b="0" dirty="0" err="1">
                          <a:solidFill>
                            <a:schemeClr val="tx1"/>
                          </a:solidFill>
                        </a:rPr>
                        <a:t>EMBioSys</a:t>
                      </a:r>
                      <a:r>
                        <a:rPr lang="en-US" sz="1800" b="0" dirty="0">
                          <a:solidFill>
                            <a:schemeClr val="tx1"/>
                          </a:solidFill>
                        </a:rPr>
                        <a:t>, Genentech, a member of the Roche Group, Jazz Pharmaceuticals Inc, </a:t>
                      </a:r>
                      <a:r>
                        <a:rPr lang="en-US" sz="1800" b="0" dirty="0" err="1">
                          <a:solidFill>
                            <a:schemeClr val="tx1"/>
                          </a:solidFill>
                        </a:rPr>
                        <a:t>Myricx</a:t>
                      </a:r>
                      <a:r>
                        <a:rPr lang="en-US" sz="1800" b="0" dirty="0">
                          <a:solidFill>
                            <a:schemeClr val="tx1"/>
                          </a:solidFill>
                        </a:rPr>
                        <a:t> Bio</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5312302"/>
                  </a:ext>
                </a:extLst>
              </a:tr>
              <a:tr h="84578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Menarini Group, Novartis,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8848338"/>
                  </a:ext>
                </a:extLst>
              </a:tr>
              <a:tr h="845784">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Atossa Therapeutics (paid to institution), Roche Laboratories Inc (paid to UW)</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3884218"/>
                  </a:ext>
                </a:extLst>
              </a:tr>
              <a:tr h="845784">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Alliance for Clinical Trials in Oncology Foundation, InClin, Quantum Leap Healthcare Collaborative, </a:t>
                      </a:r>
                      <a:r>
                        <a:rPr lang="en-US" sz="1800" b="0" dirty="0" err="1">
                          <a:solidFill>
                            <a:schemeClr val="tx1"/>
                          </a:solidFill>
                        </a:rPr>
                        <a:t>ROMTech</a:t>
                      </a:r>
                      <a:r>
                        <a:rPr lang="en-US" sz="1800" b="0" dirty="0">
                          <a:solidFill>
                            <a:schemeClr val="tx1"/>
                          </a:solidFill>
                        </a:rPr>
                        <a:t> (stocks for orthopedic device for postop pts; not cancer related)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7730380"/>
                  </a:ext>
                </a:extLst>
              </a:tr>
            </a:tbl>
          </a:graphicData>
        </a:graphic>
      </p:graphicFrame>
    </p:spTree>
    <p:custDataLst>
      <p:tags r:id="rId1"/>
    </p:custDataLst>
    <p:extLst>
      <p:ext uri="{BB962C8B-B14F-4D97-AF65-F5344CB8AC3E}">
        <p14:creationId xmlns:p14="http://schemas.microsoft.com/office/powerpoint/2010/main" val="11119069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D07163-97D1-1A79-613D-FE0998B7A683}"/>
              </a:ext>
            </a:extLst>
          </p:cNvPr>
          <p:cNvSpPr>
            <a:spLocks noGrp="1"/>
          </p:cNvSpPr>
          <p:nvPr>
            <p:ph idx="46"/>
          </p:nvPr>
        </p:nvSpPr>
        <p:spPr/>
        <p:txBody>
          <a:bodyPr/>
          <a:lstStyle/>
          <a:p>
            <a:r>
              <a:rPr lang="en-US" dirty="0" err="1"/>
              <a:t>Ribociclib</a:t>
            </a:r>
            <a:r>
              <a:rPr lang="en-US" dirty="0"/>
              <a:t> + AI</a:t>
            </a:r>
          </a:p>
        </p:txBody>
      </p:sp>
      <p:sp>
        <p:nvSpPr>
          <p:cNvPr id="6" name="Content Placeholder 5">
            <a:extLst>
              <a:ext uri="{FF2B5EF4-FFF2-40B4-BE49-F238E27FC236}">
                <a16:creationId xmlns:a16="http://schemas.microsoft.com/office/drawing/2014/main" id="{49D3BAAB-2008-EB40-8961-1B999A76D054}"/>
              </a:ext>
            </a:extLst>
          </p:cNvPr>
          <p:cNvSpPr>
            <a:spLocks noGrp="1"/>
          </p:cNvSpPr>
          <p:nvPr>
            <p:ph idx="47"/>
          </p:nvPr>
        </p:nvSpPr>
        <p:spPr/>
        <p:txBody>
          <a:bodyPr/>
          <a:lstStyle/>
          <a:p>
            <a:r>
              <a:rPr lang="en-US" dirty="0"/>
              <a:t>Ribociclib + AI</a:t>
            </a:r>
          </a:p>
        </p:txBody>
      </p:sp>
      <p:sp>
        <p:nvSpPr>
          <p:cNvPr id="7" name="Content Placeholder 6">
            <a:extLst>
              <a:ext uri="{FF2B5EF4-FFF2-40B4-BE49-F238E27FC236}">
                <a16:creationId xmlns:a16="http://schemas.microsoft.com/office/drawing/2014/main" id="{002D7BC9-34F5-7C88-EBF4-EE47C799C0C6}"/>
              </a:ext>
            </a:extLst>
          </p:cNvPr>
          <p:cNvSpPr>
            <a:spLocks noGrp="1"/>
          </p:cNvSpPr>
          <p:nvPr>
            <p:ph idx="48"/>
          </p:nvPr>
        </p:nvSpPr>
        <p:spPr/>
        <p:txBody>
          <a:bodyPr/>
          <a:lstStyle/>
          <a:p>
            <a:r>
              <a:rPr lang="en-US" dirty="0" err="1"/>
              <a:t>Ribociclib</a:t>
            </a:r>
            <a:r>
              <a:rPr lang="en-US" dirty="0"/>
              <a:t> + AI</a:t>
            </a:r>
          </a:p>
        </p:txBody>
      </p:sp>
      <p:sp>
        <p:nvSpPr>
          <p:cNvPr id="8" name="Content Placeholder 7">
            <a:extLst>
              <a:ext uri="{FF2B5EF4-FFF2-40B4-BE49-F238E27FC236}">
                <a16:creationId xmlns:a16="http://schemas.microsoft.com/office/drawing/2014/main" id="{82A9FD02-355E-4E18-DB7C-F03610AB2626}"/>
              </a:ext>
            </a:extLst>
          </p:cNvPr>
          <p:cNvSpPr>
            <a:spLocks noGrp="1"/>
          </p:cNvSpPr>
          <p:nvPr>
            <p:ph idx="49"/>
          </p:nvPr>
        </p:nvSpPr>
        <p:spPr/>
        <p:txBody>
          <a:bodyPr/>
          <a:lstStyle/>
          <a:p>
            <a:pPr>
              <a:lnSpc>
                <a:spcPts val="2280"/>
              </a:lnSpc>
            </a:pPr>
            <a:r>
              <a:rPr lang="en-US" sz="2200" dirty="0" err="1"/>
              <a:t>Ribociclib</a:t>
            </a:r>
            <a:r>
              <a:rPr lang="en-US" sz="2200" dirty="0"/>
              <a:t> + AI vs paclitaxel induction followed by switch*</a:t>
            </a:r>
          </a:p>
        </p:txBody>
      </p:sp>
      <p:sp>
        <p:nvSpPr>
          <p:cNvPr id="9" name="Content Placeholder 8">
            <a:extLst>
              <a:ext uri="{FF2B5EF4-FFF2-40B4-BE49-F238E27FC236}">
                <a16:creationId xmlns:a16="http://schemas.microsoft.com/office/drawing/2014/main" id="{EBB88DA3-ABA2-025A-BC1C-69B977221B29}"/>
              </a:ext>
            </a:extLst>
          </p:cNvPr>
          <p:cNvSpPr>
            <a:spLocks noGrp="1"/>
          </p:cNvSpPr>
          <p:nvPr>
            <p:ph idx="50"/>
          </p:nvPr>
        </p:nvSpPr>
        <p:spPr/>
        <p:txBody>
          <a:bodyPr/>
          <a:lstStyle/>
          <a:p>
            <a:r>
              <a:rPr lang="en-US" dirty="0" err="1"/>
              <a:t>Abemaciclib</a:t>
            </a:r>
            <a:r>
              <a:rPr lang="en-US" dirty="0"/>
              <a:t> + fulvestrant</a:t>
            </a:r>
          </a:p>
        </p:txBody>
      </p:sp>
      <p:sp>
        <p:nvSpPr>
          <p:cNvPr id="10" name="Content Placeholder 9">
            <a:extLst>
              <a:ext uri="{FF2B5EF4-FFF2-40B4-BE49-F238E27FC236}">
                <a16:creationId xmlns:a16="http://schemas.microsoft.com/office/drawing/2014/main" id="{9BFB44AA-2D76-147F-C1EB-3BB3729D7E4B}"/>
              </a:ext>
            </a:extLst>
          </p:cNvPr>
          <p:cNvSpPr>
            <a:spLocks noGrp="1"/>
          </p:cNvSpPr>
          <p:nvPr>
            <p:ph idx="58"/>
          </p:nvPr>
        </p:nvSpPr>
        <p:spPr/>
        <p:txBody>
          <a:bodyPr/>
          <a:lstStyle/>
          <a:p>
            <a:r>
              <a:rPr lang="en-US" dirty="0"/>
              <a:t>HER2-low (IHC 1+)</a:t>
            </a:r>
          </a:p>
        </p:txBody>
      </p:sp>
      <p:sp>
        <p:nvSpPr>
          <p:cNvPr id="11" name="Content Placeholder 10">
            <a:extLst>
              <a:ext uri="{FF2B5EF4-FFF2-40B4-BE49-F238E27FC236}">
                <a16:creationId xmlns:a16="http://schemas.microsoft.com/office/drawing/2014/main" id="{53B57CD2-9F0E-05C6-F1F2-1B364D9F0F1A}"/>
              </a:ext>
            </a:extLst>
          </p:cNvPr>
          <p:cNvSpPr>
            <a:spLocks noGrp="1"/>
          </p:cNvSpPr>
          <p:nvPr>
            <p:ph idx="59"/>
          </p:nvPr>
        </p:nvSpPr>
        <p:spPr/>
        <p:txBody>
          <a:bodyPr/>
          <a:lstStyle/>
          <a:p>
            <a:r>
              <a:rPr lang="en-US" dirty="0" err="1"/>
              <a:t>Ribociclib</a:t>
            </a:r>
            <a:r>
              <a:rPr lang="en-US" dirty="0"/>
              <a:t> + AI</a:t>
            </a:r>
          </a:p>
        </p:txBody>
      </p:sp>
      <p:sp>
        <p:nvSpPr>
          <p:cNvPr id="12" name="Content Placeholder 11">
            <a:extLst>
              <a:ext uri="{FF2B5EF4-FFF2-40B4-BE49-F238E27FC236}">
                <a16:creationId xmlns:a16="http://schemas.microsoft.com/office/drawing/2014/main" id="{6BF09557-E332-DD33-9FE5-21182C273AB5}"/>
              </a:ext>
            </a:extLst>
          </p:cNvPr>
          <p:cNvSpPr>
            <a:spLocks noGrp="1"/>
          </p:cNvSpPr>
          <p:nvPr>
            <p:ph idx="60"/>
          </p:nvPr>
        </p:nvSpPr>
        <p:spPr/>
        <p:txBody>
          <a:bodyPr/>
          <a:lstStyle/>
          <a:p>
            <a:r>
              <a:rPr lang="en-US" dirty="0"/>
              <a:t>Ribociclib + AI</a:t>
            </a:r>
          </a:p>
        </p:txBody>
      </p:sp>
      <p:sp>
        <p:nvSpPr>
          <p:cNvPr id="13" name="Content Placeholder 12">
            <a:extLst>
              <a:ext uri="{FF2B5EF4-FFF2-40B4-BE49-F238E27FC236}">
                <a16:creationId xmlns:a16="http://schemas.microsoft.com/office/drawing/2014/main" id="{F8E0741F-5EF5-A02A-D93A-7F302A70333E}"/>
              </a:ext>
            </a:extLst>
          </p:cNvPr>
          <p:cNvSpPr>
            <a:spLocks noGrp="1"/>
          </p:cNvSpPr>
          <p:nvPr>
            <p:ph idx="61"/>
          </p:nvPr>
        </p:nvSpPr>
        <p:spPr/>
        <p:txBody>
          <a:bodyPr/>
          <a:lstStyle/>
          <a:p>
            <a:r>
              <a:rPr lang="en-US" dirty="0" err="1"/>
              <a:t>Ribociclib</a:t>
            </a:r>
            <a:r>
              <a:rPr lang="en-US" dirty="0"/>
              <a:t> + AI</a:t>
            </a:r>
          </a:p>
        </p:txBody>
      </p:sp>
      <p:sp>
        <p:nvSpPr>
          <p:cNvPr id="14" name="Content Placeholder 13">
            <a:extLst>
              <a:ext uri="{FF2B5EF4-FFF2-40B4-BE49-F238E27FC236}">
                <a16:creationId xmlns:a16="http://schemas.microsoft.com/office/drawing/2014/main" id="{9DCEAAB8-8826-FD74-0453-DB7167F0F21E}"/>
              </a:ext>
            </a:extLst>
          </p:cNvPr>
          <p:cNvSpPr>
            <a:spLocks noGrp="1"/>
          </p:cNvSpPr>
          <p:nvPr>
            <p:ph idx="62"/>
          </p:nvPr>
        </p:nvSpPr>
        <p:spPr/>
        <p:txBody>
          <a:bodyPr/>
          <a:lstStyle/>
          <a:p>
            <a:pPr>
              <a:lnSpc>
                <a:spcPts val="2280"/>
              </a:lnSpc>
            </a:pPr>
            <a:r>
              <a:rPr lang="en-US" sz="2200" dirty="0" err="1"/>
              <a:t>Ribociclib</a:t>
            </a:r>
            <a:r>
              <a:rPr lang="en-US" sz="2200" dirty="0"/>
              <a:t> + AI vs paclitaxel induction followed by switch*</a:t>
            </a:r>
          </a:p>
        </p:txBody>
      </p:sp>
      <p:sp>
        <p:nvSpPr>
          <p:cNvPr id="15" name="Content Placeholder 14">
            <a:extLst>
              <a:ext uri="{FF2B5EF4-FFF2-40B4-BE49-F238E27FC236}">
                <a16:creationId xmlns:a16="http://schemas.microsoft.com/office/drawing/2014/main" id="{D9347EE2-B3E6-0186-F775-F0332809192C}"/>
              </a:ext>
            </a:extLst>
          </p:cNvPr>
          <p:cNvSpPr>
            <a:spLocks noGrp="1"/>
          </p:cNvSpPr>
          <p:nvPr>
            <p:ph idx="63"/>
          </p:nvPr>
        </p:nvSpPr>
        <p:spPr/>
        <p:txBody>
          <a:bodyPr/>
          <a:lstStyle/>
          <a:p>
            <a:r>
              <a:rPr lang="en-US" dirty="0" err="1"/>
              <a:t>Abemaciclib</a:t>
            </a:r>
            <a:r>
              <a:rPr lang="en-US" dirty="0"/>
              <a:t> + fulvestrant</a:t>
            </a:r>
          </a:p>
        </p:txBody>
      </p:sp>
      <p:sp>
        <p:nvSpPr>
          <p:cNvPr id="16" name="Content Placeholder 15">
            <a:extLst>
              <a:ext uri="{FF2B5EF4-FFF2-40B4-BE49-F238E27FC236}">
                <a16:creationId xmlns:a16="http://schemas.microsoft.com/office/drawing/2014/main" id="{7684E03A-977B-D7D5-4466-FBC5DC566CBF}"/>
              </a:ext>
            </a:extLst>
          </p:cNvPr>
          <p:cNvSpPr>
            <a:spLocks noGrp="1"/>
          </p:cNvSpPr>
          <p:nvPr>
            <p:ph idx="64"/>
          </p:nvPr>
        </p:nvSpPr>
        <p:spPr/>
        <p:txBody>
          <a:bodyPr/>
          <a:lstStyle/>
          <a:p>
            <a:r>
              <a:rPr lang="en-US" dirty="0"/>
              <a:t>HER2-negative (IHC 0)</a:t>
            </a:r>
          </a:p>
        </p:txBody>
      </p:sp>
      <p:sp>
        <p:nvSpPr>
          <p:cNvPr id="17" name="Content Placeholder 16">
            <a:extLst>
              <a:ext uri="{FF2B5EF4-FFF2-40B4-BE49-F238E27FC236}">
                <a16:creationId xmlns:a16="http://schemas.microsoft.com/office/drawing/2014/main" id="{B4A22300-F8B6-9502-4852-50D575B34FE3}"/>
              </a:ext>
            </a:extLst>
          </p:cNvPr>
          <p:cNvSpPr>
            <a:spLocks noGrp="1"/>
          </p:cNvSpPr>
          <p:nvPr>
            <p:ph idx="71"/>
          </p:nvPr>
        </p:nvSpPr>
        <p:spPr/>
        <p:txBody>
          <a:bodyPr/>
          <a:lstStyle/>
          <a:p>
            <a:r>
              <a:rPr lang="en-US" dirty="0" err="1"/>
              <a:t>Ribociclib</a:t>
            </a:r>
            <a:r>
              <a:rPr lang="en-US" dirty="0"/>
              <a:t> + AI</a:t>
            </a:r>
          </a:p>
        </p:txBody>
      </p:sp>
      <p:sp>
        <p:nvSpPr>
          <p:cNvPr id="18" name="Content Placeholder 17">
            <a:extLst>
              <a:ext uri="{FF2B5EF4-FFF2-40B4-BE49-F238E27FC236}">
                <a16:creationId xmlns:a16="http://schemas.microsoft.com/office/drawing/2014/main" id="{7084F418-2CAB-6E15-8E30-5CF83026EBBD}"/>
              </a:ext>
            </a:extLst>
          </p:cNvPr>
          <p:cNvSpPr>
            <a:spLocks noGrp="1"/>
          </p:cNvSpPr>
          <p:nvPr>
            <p:ph idx="72"/>
          </p:nvPr>
        </p:nvSpPr>
        <p:spPr/>
        <p:txBody>
          <a:bodyPr/>
          <a:lstStyle/>
          <a:p>
            <a:r>
              <a:rPr lang="en-US" dirty="0" err="1"/>
              <a:t>Ribociclib</a:t>
            </a:r>
            <a:r>
              <a:rPr lang="en-US" dirty="0"/>
              <a:t> + AI</a:t>
            </a:r>
          </a:p>
        </p:txBody>
      </p:sp>
      <p:sp>
        <p:nvSpPr>
          <p:cNvPr id="4" name="Title 3">
            <a:extLst>
              <a:ext uri="{FF2B5EF4-FFF2-40B4-BE49-F238E27FC236}">
                <a16:creationId xmlns:a16="http://schemas.microsoft.com/office/drawing/2014/main" id="{2A0D42C6-3E13-3DC7-231F-1FAD7DD7C65C}"/>
              </a:ext>
            </a:extLst>
          </p:cNvPr>
          <p:cNvSpPr>
            <a:spLocks noGrp="1"/>
          </p:cNvSpPr>
          <p:nvPr>
            <p:ph type="title"/>
          </p:nvPr>
        </p:nvSpPr>
        <p:spPr>
          <a:xfrm>
            <a:off x="912285" y="0"/>
            <a:ext cx="10152267" cy="1196752"/>
          </a:xfrm>
        </p:spPr>
        <p:txBody>
          <a:bodyPr/>
          <a:lstStyle/>
          <a:p>
            <a:r>
              <a:rPr lang="en-US" dirty="0"/>
              <a:t>Age 65, PS 0; s/p 5 years of adjuvant anastrozole; 2 years later: </a:t>
            </a:r>
            <a:r>
              <a:rPr lang="en-US" u="sng" dirty="0"/>
              <a:t>Symptomatic liver and bone metastases</a:t>
            </a:r>
            <a:br>
              <a:rPr lang="en-US" sz="1000" dirty="0"/>
            </a:br>
            <a:r>
              <a:rPr lang="en-US" dirty="0">
                <a:solidFill>
                  <a:srgbClr val="002060"/>
                </a:solidFill>
              </a:rPr>
              <a:t>PIK3CA-negative, ESR1-negative, BRCA wild type</a:t>
            </a:r>
          </a:p>
        </p:txBody>
      </p:sp>
      <p:sp>
        <p:nvSpPr>
          <p:cNvPr id="2" name="TextBox 1">
            <a:extLst>
              <a:ext uri="{FF2B5EF4-FFF2-40B4-BE49-F238E27FC236}">
                <a16:creationId xmlns:a16="http://schemas.microsoft.com/office/drawing/2014/main" id="{8479747E-846A-E194-6068-0A50FD37BD6F}"/>
              </a:ext>
            </a:extLst>
          </p:cNvPr>
          <p:cNvSpPr txBox="1"/>
          <p:nvPr/>
        </p:nvSpPr>
        <p:spPr>
          <a:xfrm>
            <a:off x="407368" y="6365073"/>
            <a:ext cx="338233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Depends on liver enzymes and bilirubin</a:t>
            </a:r>
          </a:p>
        </p:txBody>
      </p:sp>
    </p:spTree>
    <p:extLst>
      <p:ext uri="{BB962C8B-B14F-4D97-AF65-F5344CB8AC3E}">
        <p14:creationId xmlns:p14="http://schemas.microsoft.com/office/powerpoint/2010/main" val="1103976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D07163-97D1-1A79-613D-FE0998B7A683}"/>
              </a:ext>
            </a:extLst>
          </p:cNvPr>
          <p:cNvSpPr>
            <a:spLocks noGrp="1"/>
          </p:cNvSpPr>
          <p:nvPr>
            <p:ph idx="46"/>
          </p:nvPr>
        </p:nvSpPr>
        <p:spPr/>
        <p:txBody>
          <a:bodyPr/>
          <a:lstStyle/>
          <a:p>
            <a:r>
              <a:rPr lang="en-US" dirty="0"/>
              <a:t>Ribociclib + AI</a:t>
            </a:r>
          </a:p>
        </p:txBody>
      </p:sp>
      <p:sp>
        <p:nvSpPr>
          <p:cNvPr id="6" name="Content Placeholder 5">
            <a:extLst>
              <a:ext uri="{FF2B5EF4-FFF2-40B4-BE49-F238E27FC236}">
                <a16:creationId xmlns:a16="http://schemas.microsoft.com/office/drawing/2014/main" id="{49D3BAAB-2008-EB40-8961-1B999A76D054}"/>
              </a:ext>
            </a:extLst>
          </p:cNvPr>
          <p:cNvSpPr>
            <a:spLocks noGrp="1"/>
          </p:cNvSpPr>
          <p:nvPr>
            <p:ph idx="47"/>
          </p:nvPr>
        </p:nvSpPr>
        <p:spPr/>
        <p:txBody>
          <a:bodyPr/>
          <a:lstStyle/>
          <a:p>
            <a:r>
              <a:rPr lang="en-US" dirty="0"/>
              <a:t>Ribociclib + AI</a:t>
            </a:r>
          </a:p>
        </p:txBody>
      </p:sp>
      <p:sp>
        <p:nvSpPr>
          <p:cNvPr id="7" name="Content Placeholder 6">
            <a:extLst>
              <a:ext uri="{FF2B5EF4-FFF2-40B4-BE49-F238E27FC236}">
                <a16:creationId xmlns:a16="http://schemas.microsoft.com/office/drawing/2014/main" id="{002D7BC9-34F5-7C88-EBF4-EE47C799C0C6}"/>
              </a:ext>
            </a:extLst>
          </p:cNvPr>
          <p:cNvSpPr>
            <a:spLocks noGrp="1"/>
          </p:cNvSpPr>
          <p:nvPr>
            <p:ph idx="48"/>
          </p:nvPr>
        </p:nvSpPr>
        <p:spPr/>
        <p:txBody>
          <a:bodyPr/>
          <a:lstStyle/>
          <a:p>
            <a:r>
              <a:rPr lang="en-US" dirty="0" err="1"/>
              <a:t>Ribociclib</a:t>
            </a:r>
            <a:r>
              <a:rPr lang="en-US" dirty="0"/>
              <a:t> + AI</a:t>
            </a:r>
          </a:p>
        </p:txBody>
      </p:sp>
      <p:sp>
        <p:nvSpPr>
          <p:cNvPr id="8" name="Content Placeholder 7">
            <a:extLst>
              <a:ext uri="{FF2B5EF4-FFF2-40B4-BE49-F238E27FC236}">
                <a16:creationId xmlns:a16="http://schemas.microsoft.com/office/drawing/2014/main" id="{82A9FD02-355E-4E18-DB7C-F03610AB2626}"/>
              </a:ext>
            </a:extLst>
          </p:cNvPr>
          <p:cNvSpPr>
            <a:spLocks noGrp="1"/>
          </p:cNvSpPr>
          <p:nvPr>
            <p:ph idx="49"/>
          </p:nvPr>
        </p:nvSpPr>
        <p:spPr/>
        <p:txBody>
          <a:bodyPr/>
          <a:lstStyle/>
          <a:p>
            <a:r>
              <a:rPr lang="en-US" dirty="0" err="1"/>
              <a:t>Ribociclib</a:t>
            </a:r>
            <a:r>
              <a:rPr lang="en-US" dirty="0"/>
              <a:t> + AI</a:t>
            </a:r>
          </a:p>
        </p:txBody>
      </p:sp>
      <p:sp>
        <p:nvSpPr>
          <p:cNvPr id="9" name="Content Placeholder 8">
            <a:extLst>
              <a:ext uri="{FF2B5EF4-FFF2-40B4-BE49-F238E27FC236}">
                <a16:creationId xmlns:a16="http://schemas.microsoft.com/office/drawing/2014/main" id="{EBB88DA3-ABA2-025A-BC1C-69B977221B29}"/>
              </a:ext>
            </a:extLst>
          </p:cNvPr>
          <p:cNvSpPr>
            <a:spLocks noGrp="1"/>
          </p:cNvSpPr>
          <p:nvPr>
            <p:ph idx="50"/>
          </p:nvPr>
        </p:nvSpPr>
        <p:spPr/>
        <p:txBody>
          <a:bodyPr/>
          <a:lstStyle/>
          <a:p>
            <a:r>
              <a:rPr lang="en-US" dirty="0" err="1"/>
              <a:t>Abemaciclib</a:t>
            </a:r>
            <a:r>
              <a:rPr lang="en-US" dirty="0"/>
              <a:t> + fulvestrant</a:t>
            </a:r>
          </a:p>
        </p:txBody>
      </p:sp>
      <p:sp>
        <p:nvSpPr>
          <p:cNvPr id="10" name="Content Placeholder 9">
            <a:extLst>
              <a:ext uri="{FF2B5EF4-FFF2-40B4-BE49-F238E27FC236}">
                <a16:creationId xmlns:a16="http://schemas.microsoft.com/office/drawing/2014/main" id="{9BFB44AA-2D76-147F-C1EB-3BB3729D7E4B}"/>
              </a:ext>
            </a:extLst>
          </p:cNvPr>
          <p:cNvSpPr>
            <a:spLocks noGrp="1"/>
          </p:cNvSpPr>
          <p:nvPr>
            <p:ph idx="58"/>
          </p:nvPr>
        </p:nvSpPr>
        <p:spPr/>
        <p:txBody>
          <a:bodyPr/>
          <a:lstStyle/>
          <a:p>
            <a:r>
              <a:rPr lang="en-US" dirty="0"/>
              <a:t>HER2-low (IHC 1+)</a:t>
            </a:r>
          </a:p>
        </p:txBody>
      </p:sp>
      <p:sp>
        <p:nvSpPr>
          <p:cNvPr id="11" name="Content Placeholder 10">
            <a:extLst>
              <a:ext uri="{FF2B5EF4-FFF2-40B4-BE49-F238E27FC236}">
                <a16:creationId xmlns:a16="http://schemas.microsoft.com/office/drawing/2014/main" id="{53B57CD2-9F0E-05C6-F1F2-1B364D9F0F1A}"/>
              </a:ext>
            </a:extLst>
          </p:cNvPr>
          <p:cNvSpPr>
            <a:spLocks noGrp="1"/>
          </p:cNvSpPr>
          <p:nvPr>
            <p:ph idx="59"/>
          </p:nvPr>
        </p:nvSpPr>
        <p:spPr/>
        <p:txBody>
          <a:bodyPr/>
          <a:lstStyle/>
          <a:p>
            <a:r>
              <a:rPr lang="en-US" dirty="0" err="1"/>
              <a:t>Ribociclib</a:t>
            </a:r>
            <a:r>
              <a:rPr lang="en-US" dirty="0"/>
              <a:t> + AI</a:t>
            </a:r>
          </a:p>
        </p:txBody>
      </p:sp>
      <p:sp>
        <p:nvSpPr>
          <p:cNvPr id="12" name="Content Placeholder 11">
            <a:extLst>
              <a:ext uri="{FF2B5EF4-FFF2-40B4-BE49-F238E27FC236}">
                <a16:creationId xmlns:a16="http://schemas.microsoft.com/office/drawing/2014/main" id="{6BF09557-E332-DD33-9FE5-21182C273AB5}"/>
              </a:ext>
            </a:extLst>
          </p:cNvPr>
          <p:cNvSpPr>
            <a:spLocks noGrp="1"/>
          </p:cNvSpPr>
          <p:nvPr>
            <p:ph idx="60"/>
          </p:nvPr>
        </p:nvSpPr>
        <p:spPr/>
        <p:txBody>
          <a:bodyPr/>
          <a:lstStyle/>
          <a:p>
            <a:r>
              <a:rPr lang="en-US" dirty="0"/>
              <a:t>Ribociclib + AI</a:t>
            </a:r>
          </a:p>
        </p:txBody>
      </p:sp>
      <p:sp>
        <p:nvSpPr>
          <p:cNvPr id="13" name="Content Placeholder 12">
            <a:extLst>
              <a:ext uri="{FF2B5EF4-FFF2-40B4-BE49-F238E27FC236}">
                <a16:creationId xmlns:a16="http://schemas.microsoft.com/office/drawing/2014/main" id="{F8E0741F-5EF5-A02A-D93A-7F302A70333E}"/>
              </a:ext>
            </a:extLst>
          </p:cNvPr>
          <p:cNvSpPr>
            <a:spLocks noGrp="1"/>
          </p:cNvSpPr>
          <p:nvPr>
            <p:ph idx="61"/>
          </p:nvPr>
        </p:nvSpPr>
        <p:spPr/>
        <p:txBody>
          <a:bodyPr/>
          <a:lstStyle/>
          <a:p>
            <a:r>
              <a:rPr lang="en-US" dirty="0" err="1"/>
              <a:t>Ribociclib</a:t>
            </a:r>
            <a:r>
              <a:rPr lang="en-US" dirty="0"/>
              <a:t> + AI</a:t>
            </a:r>
          </a:p>
        </p:txBody>
      </p:sp>
      <p:sp>
        <p:nvSpPr>
          <p:cNvPr id="14" name="Content Placeholder 13">
            <a:extLst>
              <a:ext uri="{FF2B5EF4-FFF2-40B4-BE49-F238E27FC236}">
                <a16:creationId xmlns:a16="http://schemas.microsoft.com/office/drawing/2014/main" id="{9DCEAAB8-8826-FD74-0453-DB7167F0F21E}"/>
              </a:ext>
            </a:extLst>
          </p:cNvPr>
          <p:cNvSpPr>
            <a:spLocks noGrp="1"/>
          </p:cNvSpPr>
          <p:nvPr>
            <p:ph idx="62"/>
          </p:nvPr>
        </p:nvSpPr>
        <p:spPr/>
        <p:txBody>
          <a:bodyPr/>
          <a:lstStyle/>
          <a:p>
            <a:r>
              <a:rPr lang="en-US" dirty="0" err="1"/>
              <a:t>Ribociclib</a:t>
            </a:r>
            <a:r>
              <a:rPr lang="en-US" dirty="0"/>
              <a:t> + AI</a:t>
            </a:r>
          </a:p>
        </p:txBody>
      </p:sp>
      <p:sp>
        <p:nvSpPr>
          <p:cNvPr id="15" name="Content Placeholder 14">
            <a:extLst>
              <a:ext uri="{FF2B5EF4-FFF2-40B4-BE49-F238E27FC236}">
                <a16:creationId xmlns:a16="http://schemas.microsoft.com/office/drawing/2014/main" id="{D9347EE2-B3E6-0186-F775-F0332809192C}"/>
              </a:ext>
            </a:extLst>
          </p:cNvPr>
          <p:cNvSpPr>
            <a:spLocks noGrp="1"/>
          </p:cNvSpPr>
          <p:nvPr>
            <p:ph idx="63"/>
          </p:nvPr>
        </p:nvSpPr>
        <p:spPr/>
        <p:txBody>
          <a:bodyPr/>
          <a:lstStyle/>
          <a:p>
            <a:r>
              <a:rPr lang="en-US" dirty="0" err="1"/>
              <a:t>Abemaciclib</a:t>
            </a:r>
            <a:r>
              <a:rPr lang="en-US" dirty="0"/>
              <a:t> + fulvestrant</a:t>
            </a:r>
          </a:p>
        </p:txBody>
      </p:sp>
      <p:sp>
        <p:nvSpPr>
          <p:cNvPr id="16" name="Content Placeholder 15">
            <a:extLst>
              <a:ext uri="{FF2B5EF4-FFF2-40B4-BE49-F238E27FC236}">
                <a16:creationId xmlns:a16="http://schemas.microsoft.com/office/drawing/2014/main" id="{7684E03A-977B-D7D5-4466-FBC5DC566CBF}"/>
              </a:ext>
            </a:extLst>
          </p:cNvPr>
          <p:cNvSpPr>
            <a:spLocks noGrp="1"/>
          </p:cNvSpPr>
          <p:nvPr>
            <p:ph idx="64"/>
          </p:nvPr>
        </p:nvSpPr>
        <p:spPr/>
        <p:txBody>
          <a:bodyPr/>
          <a:lstStyle/>
          <a:p>
            <a:r>
              <a:rPr lang="en-US" dirty="0"/>
              <a:t>HER2-negative (IHC 0)</a:t>
            </a:r>
          </a:p>
        </p:txBody>
      </p:sp>
      <p:sp>
        <p:nvSpPr>
          <p:cNvPr id="17" name="Content Placeholder 16">
            <a:extLst>
              <a:ext uri="{FF2B5EF4-FFF2-40B4-BE49-F238E27FC236}">
                <a16:creationId xmlns:a16="http://schemas.microsoft.com/office/drawing/2014/main" id="{B4A22300-F8B6-9502-4852-50D575B34FE3}"/>
              </a:ext>
            </a:extLst>
          </p:cNvPr>
          <p:cNvSpPr>
            <a:spLocks noGrp="1"/>
          </p:cNvSpPr>
          <p:nvPr>
            <p:ph idx="71"/>
          </p:nvPr>
        </p:nvSpPr>
        <p:spPr/>
        <p:txBody>
          <a:bodyPr/>
          <a:lstStyle/>
          <a:p>
            <a:r>
              <a:rPr lang="en-US" dirty="0" err="1"/>
              <a:t>Ribociclib</a:t>
            </a:r>
            <a:r>
              <a:rPr lang="en-US" dirty="0"/>
              <a:t> + AI</a:t>
            </a:r>
          </a:p>
        </p:txBody>
      </p:sp>
      <p:sp>
        <p:nvSpPr>
          <p:cNvPr id="18" name="Content Placeholder 17">
            <a:extLst>
              <a:ext uri="{FF2B5EF4-FFF2-40B4-BE49-F238E27FC236}">
                <a16:creationId xmlns:a16="http://schemas.microsoft.com/office/drawing/2014/main" id="{7084F418-2CAB-6E15-8E30-5CF83026EBBD}"/>
              </a:ext>
            </a:extLst>
          </p:cNvPr>
          <p:cNvSpPr>
            <a:spLocks noGrp="1"/>
          </p:cNvSpPr>
          <p:nvPr>
            <p:ph idx="72"/>
          </p:nvPr>
        </p:nvSpPr>
        <p:spPr/>
        <p:txBody>
          <a:bodyPr/>
          <a:lstStyle/>
          <a:p>
            <a:r>
              <a:rPr lang="en-US" dirty="0" err="1"/>
              <a:t>Ribociclib</a:t>
            </a:r>
            <a:r>
              <a:rPr lang="en-US" dirty="0"/>
              <a:t> + AI</a:t>
            </a:r>
          </a:p>
        </p:txBody>
      </p:sp>
      <p:sp>
        <p:nvSpPr>
          <p:cNvPr id="4" name="Title 3">
            <a:extLst>
              <a:ext uri="{FF2B5EF4-FFF2-40B4-BE49-F238E27FC236}">
                <a16:creationId xmlns:a16="http://schemas.microsoft.com/office/drawing/2014/main" id="{2A0D42C6-3E13-3DC7-231F-1FAD7DD7C65C}"/>
              </a:ext>
            </a:extLst>
          </p:cNvPr>
          <p:cNvSpPr>
            <a:spLocks noGrp="1"/>
          </p:cNvSpPr>
          <p:nvPr>
            <p:ph type="title"/>
          </p:nvPr>
        </p:nvSpPr>
        <p:spPr>
          <a:xfrm>
            <a:off x="912285" y="0"/>
            <a:ext cx="10152267" cy="1196752"/>
          </a:xfrm>
        </p:spPr>
        <p:txBody>
          <a:bodyPr/>
          <a:lstStyle/>
          <a:p>
            <a:r>
              <a:rPr lang="en-US" dirty="0"/>
              <a:t>Age 65, PS 0; s/p 5 years of adjuvant anastrozole; 2 years later: </a:t>
            </a:r>
            <a:r>
              <a:rPr lang="en-US" u="sng" dirty="0"/>
              <a:t>Asymptomatic bone and/or soft tissue metastases</a:t>
            </a:r>
            <a:br>
              <a:rPr lang="en-US" dirty="0"/>
            </a:br>
            <a:r>
              <a:rPr lang="en-US" dirty="0">
                <a:solidFill>
                  <a:srgbClr val="002060"/>
                </a:solidFill>
              </a:rPr>
              <a:t>PIK3CA-negative, ESR1-negative, BRCA wild type</a:t>
            </a:r>
          </a:p>
        </p:txBody>
      </p:sp>
    </p:spTree>
    <p:extLst>
      <p:ext uri="{BB962C8B-B14F-4D97-AF65-F5344CB8AC3E}">
        <p14:creationId xmlns:p14="http://schemas.microsoft.com/office/powerpoint/2010/main" val="2457526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F7586AA-6061-4218-102F-026DF16A1826}"/>
              </a:ext>
            </a:extLst>
          </p:cNvPr>
          <p:cNvSpPr>
            <a:spLocks noGrp="1"/>
          </p:cNvSpPr>
          <p:nvPr>
            <p:ph idx="46"/>
          </p:nvPr>
        </p:nvSpPr>
        <p:spPr/>
        <p:txBody>
          <a:bodyPr/>
          <a:lstStyle/>
          <a:p>
            <a:r>
              <a:rPr lang="en-US" dirty="0"/>
              <a:t>T-</a:t>
            </a:r>
            <a:r>
              <a:rPr lang="en-US" dirty="0" err="1"/>
              <a:t>DXd</a:t>
            </a:r>
            <a:endParaRPr lang="en-US" dirty="0"/>
          </a:p>
        </p:txBody>
      </p:sp>
      <p:sp>
        <p:nvSpPr>
          <p:cNvPr id="6" name="Content Placeholder 5">
            <a:extLst>
              <a:ext uri="{FF2B5EF4-FFF2-40B4-BE49-F238E27FC236}">
                <a16:creationId xmlns:a16="http://schemas.microsoft.com/office/drawing/2014/main" id="{503AD18C-AF79-B886-A1FE-D5ED350F74DA}"/>
              </a:ext>
            </a:extLst>
          </p:cNvPr>
          <p:cNvSpPr>
            <a:spLocks noGrp="1"/>
          </p:cNvSpPr>
          <p:nvPr>
            <p:ph idx="47"/>
          </p:nvPr>
        </p:nvSpPr>
        <p:spPr/>
        <p:txBody>
          <a:bodyPr/>
          <a:lstStyle/>
          <a:p>
            <a:r>
              <a:rPr lang="en-US" dirty="0"/>
              <a:t>Abemaciclib + AI</a:t>
            </a:r>
          </a:p>
        </p:txBody>
      </p:sp>
      <p:sp>
        <p:nvSpPr>
          <p:cNvPr id="7" name="Content Placeholder 6">
            <a:extLst>
              <a:ext uri="{FF2B5EF4-FFF2-40B4-BE49-F238E27FC236}">
                <a16:creationId xmlns:a16="http://schemas.microsoft.com/office/drawing/2014/main" id="{48723BDD-86A0-8585-FFC7-C1EBDF5E8A05}"/>
              </a:ext>
            </a:extLst>
          </p:cNvPr>
          <p:cNvSpPr>
            <a:spLocks noGrp="1"/>
          </p:cNvSpPr>
          <p:nvPr>
            <p:ph idx="48"/>
          </p:nvPr>
        </p:nvSpPr>
        <p:spPr/>
        <p:txBody>
          <a:bodyPr/>
          <a:lstStyle/>
          <a:p>
            <a:r>
              <a:rPr lang="en-US" dirty="0" err="1"/>
              <a:t>Abemaciclib</a:t>
            </a:r>
            <a:r>
              <a:rPr lang="en-US" dirty="0"/>
              <a:t> + AI</a:t>
            </a:r>
          </a:p>
        </p:txBody>
      </p:sp>
      <p:sp>
        <p:nvSpPr>
          <p:cNvPr id="8" name="Content Placeholder 7">
            <a:extLst>
              <a:ext uri="{FF2B5EF4-FFF2-40B4-BE49-F238E27FC236}">
                <a16:creationId xmlns:a16="http://schemas.microsoft.com/office/drawing/2014/main" id="{007A1822-3D43-8CF1-EEFB-0214BE007082}"/>
              </a:ext>
            </a:extLst>
          </p:cNvPr>
          <p:cNvSpPr>
            <a:spLocks noGrp="1"/>
          </p:cNvSpPr>
          <p:nvPr>
            <p:ph idx="49"/>
          </p:nvPr>
        </p:nvSpPr>
        <p:spPr/>
        <p:txBody>
          <a:bodyPr/>
          <a:lstStyle/>
          <a:p>
            <a:pPr>
              <a:lnSpc>
                <a:spcPts val="2280"/>
              </a:lnSpc>
            </a:pPr>
            <a:r>
              <a:rPr lang="en-US" sz="2200" dirty="0" err="1"/>
              <a:t>Abema</a:t>
            </a:r>
            <a:r>
              <a:rPr lang="en-US" sz="2200" dirty="0"/>
              <a:t>/Ribo + AI vs </a:t>
            </a:r>
            <a:r>
              <a:rPr lang="en-US" sz="2200" dirty="0" err="1"/>
              <a:t>Pacl</a:t>
            </a:r>
            <a:r>
              <a:rPr lang="en-US" sz="2200" dirty="0"/>
              <a:t> </a:t>
            </a:r>
            <a:br>
              <a:rPr lang="en-US" sz="2200" dirty="0"/>
            </a:br>
            <a:r>
              <a:rPr lang="en-US" sz="2200" dirty="0"/>
              <a:t>induction followed by switch*</a:t>
            </a:r>
          </a:p>
        </p:txBody>
      </p:sp>
      <p:sp>
        <p:nvSpPr>
          <p:cNvPr id="9" name="Content Placeholder 8">
            <a:extLst>
              <a:ext uri="{FF2B5EF4-FFF2-40B4-BE49-F238E27FC236}">
                <a16:creationId xmlns:a16="http://schemas.microsoft.com/office/drawing/2014/main" id="{B8582B67-94C8-D825-6D60-A34625E3A39D}"/>
              </a:ext>
            </a:extLst>
          </p:cNvPr>
          <p:cNvSpPr>
            <a:spLocks noGrp="1"/>
          </p:cNvSpPr>
          <p:nvPr>
            <p:ph idx="50"/>
          </p:nvPr>
        </p:nvSpPr>
        <p:spPr/>
        <p:txBody>
          <a:bodyPr/>
          <a:lstStyle/>
          <a:p>
            <a:r>
              <a:rPr lang="en-US" dirty="0"/>
              <a:t>T-</a:t>
            </a:r>
            <a:r>
              <a:rPr lang="en-US" dirty="0" err="1"/>
              <a:t>DXd</a:t>
            </a:r>
            <a:r>
              <a:rPr lang="en-US" dirty="0"/>
              <a:t> or capecitabine</a:t>
            </a:r>
          </a:p>
        </p:txBody>
      </p:sp>
      <p:sp>
        <p:nvSpPr>
          <p:cNvPr id="10" name="Content Placeholder 9">
            <a:extLst>
              <a:ext uri="{FF2B5EF4-FFF2-40B4-BE49-F238E27FC236}">
                <a16:creationId xmlns:a16="http://schemas.microsoft.com/office/drawing/2014/main" id="{7C5CED3E-45C9-B182-7DB3-1ACE7DFAFFB9}"/>
              </a:ext>
            </a:extLst>
          </p:cNvPr>
          <p:cNvSpPr>
            <a:spLocks noGrp="1"/>
          </p:cNvSpPr>
          <p:nvPr>
            <p:ph idx="58"/>
          </p:nvPr>
        </p:nvSpPr>
        <p:spPr/>
        <p:txBody>
          <a:bodyPr/>
          <a:lstStyle/>
          <a:p>
            <a:r>
              <a:rPr lang="en-US" dirty="0"/>
              <a:t>HER2-low (IHC 1+)</a:t>
            </a:r>
          </a:p>
        </p:txBody>
      </p:sp>
      <p:sp>
        <p:nvSpPr>
          <p:cNvPr id="11" name="Content Placeholder 10">
            <a:extLst>
              <a:ext uri="{FF2B5EF4-FFF2-40B4-BE49-F238E27FC236}">
                <a16:creationId xmlns:a16="http://schemas.microsoft.com/office/drawing/2014/main" id="{A3E71DDC-3E84-D2E1-C8A9-C8C2249CDAFF}"/>
              </a:ext>
            </a:extLst>
          </p:cNvPr>
          <p:cNvSpPr>
            <a:spLocks noGrp="1"/>
          </p:cNvSpPr>
          <p:nvPr>
            <p:ph idx="59"/>
          </p:nvPr>
        </p:nvSpPr>
        <p:spPr/>
        <p:txBody>
          <a:bodyPr/>
          <a:lstStyle/>
          <a:p>
            <a:r>
              <a:rPr lang="en-US" dirty="0"/>
              <a:t>Abemaciclib + AI</a:t>
            </a:r>
          </a:p>
        </p:txBody>
      </p:sp>
      <p:sp>
        <p:nvSpPr>
          <p:cNvPr id="12" name="Content Placeholder 11">
            <a:extLst>
              <a:ext uri="{FF2B5EF4-FFF2-40B4-BE49-F238E27FC236}">
                <a16:creationId xmlns:a16="http://schemas.microsoft.com/office/drawing/2014/main" id="{BEC0891C-DAC6-5B77-3632-5D151128CD0E}"/>
              </a:ext>
            </a:extLst>
          </p:cNvPr>
          <p:cNvSpPr>
            <a:spLocks noGrp="1"/>
          </p:cNvSpPr>
          <p:nvPr>
            <p:ph idx="60"/>
          </p:nvPr>
        </p:nvSpPr>
        <p:spPr/>
        <p:txBody>
          <a:bodyPr/>
          <a:lstStyle/>
          <a:p>
            <a:r>
              <a:rPr lang="en-US" dirty="0"/>
              <a:t>Abemaciclib + AI</a:t>
            </a:r>
          </a:p>
        </p:txBody>
      </p:sp>
      <p:sp>
        <p:nvSpPr>
          <p:cNvPr id="13" name="Content Placeholder 12">
            <a:extLst>
              <a:ext uri="{FF2B5EF4-FFF2-40B4-BE49-F238E27FC236}">
                <a16:creationId xmlns:a16="http://schemas.microsoft.com/office/drawing/2014/main" id="{A469481A-3CFE-0F7F-506C-EE3D2A1D97F8}"/>
              </a:ext>
            </a:extLst>
          </p:cNvPr>
          <p:cNvSpPr>
            <a:spLocks noGrp="1"/>
          </p:cNvSpPr>
          <p:nvPr>
            <p:ph idx="61"/>
          </p:nvPr>
        </p:nvSpPr>
        <p:spPr/>
        <p:txBody>
          <a:bodyPr/>
          <a:lstStyle/>
          <a:p>
            <a:r>
              <a:rPr lang="en-US" dirty="0" err="1"/>
              <a:t>Abemaciclib</a:t>
            </a:r>
            <a:r>
              <a:rPr lang="en-US" dirty="0"/>
              <a:t> + AI</a:t>
            </a:r>
          </a:p>
        </p:txBody>
      </p:sp>
      <p:sp>
        <p:nvSpPr>
          <p:cNvPr id="14" name="Content Placeholder 13">
            <a:extLst>
              <a:ext uri="{FF2B5EF4-FFF2-40B4-BE49-F238E27FC236}">
                <a16:creationId xmlns:a16="http://schemas.microsoft.com/office/drawing/2014/main" id="{89B5CEB9-64AC-FC13-FFB4-633076ABEED0}"/>
              </a:ext>
            </a:extLst>
          </p:cNvPr>
          <p:cNvSpPr>
            <a:spLocks noGrp="1"/>
          </p:cNvSpPr>
          <p:nvPr>
            <p:ph idx="62"/>
          </p:nvPr>
        </p:nvSpPr>
        <p:spPr/>
        <p:txBody>
          <a:bodyPr/>
          <a:lstStyle/>
          <a:p>
            <a:pPr>
              <a:lnSpc>
                <a:spcPts val="2280"/>
              </a:lnSpc>
            </a:pPr>
            <a:endParaRPr lang="en-US" sz="2200" dirty="0"/>
          </a:p>
          <a:p>
            <a:pPr>
              <a:lnSpc>
                <a:spcPts val="2280"/>
              </a:lnSpc>
            </a:pPr>
            <a:r>
              <a:rPr lang="en-US" sz="2200" dirty="0" err="1"/>
              <a:t>Abema</a:t>
            </a:r>
            <a:r>
              <a:rPr lang="en-US" sz="2200" dirty="0"/>
              <a:t>/Ribo + AI vs </a:t>
            </a:r>
            <a:r>
              <a:rPr lang="en-US" sz="2200" dirty="0" err="1"/>
              <a:t>Pacl</a:t>
            </a:r>
            <a:r>
              <a:rPr lang="en-US" sz="2200" dirty="0"/>
              <a:t> </a:t>
            </a:r>
            <a:br>
              <a:rPr lang="en-US" sz="2200" dirty="0"/>
            </a:br>
            <a:r>
              <a:rPr lang="en-US" sz="2200" dirty="0"/>
              <a:t>induction followed by switch*</a:t>
            </a:r>
          </a:p>
          <a:p>
            <a:pPr>
              <a:lnSpc>
                <a:spcPts val="2280"/>
              </a:lnSpc>
            </a:pPr>
            <a:endParaRPr lang="en-US" sz="2200" dirty="0">
              <a:highlight>
                <a:srgbClr val="FFFF00"/>
              </a:highlight>
            </a:endParaRPr>
          </a:p>
        </p:txBody>
      </p:sp>
      <p:sp>
        <p:nvSpPr>
          <p:cNvPr id="15" name="Content Placeholder 14">
            <a:extLst>
              <a:ext uri="{FF2B5EF4-FFF2-40B4-BE49-F238E27FC236}">
                <a16:creationId xmlns:a16="http://schemas.microsoft.com/office/drawing/2014/main" id="{C7CAB364-B5E5-4F60-2D24-CA14A2D0343E}"/>
              </a:ext>
            </a:extLst>
          </p:cNvPr>
          <p:cNvSpPr>
            <a:spLocks noGrp="1"/>
          </p:cNvSpPr>
          <p:nvPr>
            <p:ph idx="63"/>
          </p:nvPr>
        </p:nvSpPr>
        <p:spPr/>
        <p:txBody>
          <a:bodyPr/>
          <a:lstStyle/>
          <a:p>
            <a:r>
              <a:rPr lang="en-US" dirty="0"/>
              <a:t>T-</a:t>
            </a:r>
            <a:r>
              <a:rPr lang="en-US" dirty="0" err="1"/>
              <a:t>DXd</a:t>
            </a:r>
            <a:r>
              <a:rPr lang="en-US" dirty="0"/>
              <a:t> or capecitabine</a:t>
            </a:r>
          </a:p>
        </p:txBody>
      </p:sp>
      <p:sp>
        <p:nvSpPr>
          <p:cNvPr id="16" name="Content Placeholder 15">
            <a:extLst>
              <a:ext uri="{FF2B5EF4-FFF2-40B4-BE49-F238E27FC236}">
                <a16:creationId xmlns:a16="http://schemas.microsoft.com/office/drawing/2014/main" id="{A41C3FFE-8DA7-E252-F336-1C1A4FF8D3EC}"/>
              </a:ext>
            </a:extLst>
          </p:cNvPr>
          <p:cNvSpPr>
            <a:spLocks noGrp="1"/>
          </p:cNvSpPr>
          <p:nvPr>
            <p:ph idx="64"/>
          </p:nvPr>
        </p:nvSpPr>
        <p:spPr/>
        <p:txBody>
          <a:bodyPr/>
          <a:lstStyle/>
          <a:p>
            <a:r>
              <a:rPr lang="en-US" dirty="0"/>
              <a:t>HER2-negative (IHC 0)</a:t>
            </a:r>
          </a:p>
        </p:txBody>
      </p:sp>
      <p:sp>
        <p:nvSpPr>
          <p:cNvPr id="17" name="Content Placeholder 16">
            <a:extLst>
              <a:ext uri="{FF2B5EF4-FFF2-40B4-BE49-F238E27FC236}">
                <a16:creationId xmlns:a16="http://schemas.microsoft.com/office/drawing/2014/main" id="{DF5CF115-6324-8CDF-347C-40E7D0E0E5EB}"/>
              </a:ext>
            </a:extLst>
          </p:cNvPr>
          <p:cNvSpPr>
            <a:spLocks noGrp="1"/>
          </p:cNvSpPr>
          <p:nvPr>
            <p:ph idx="71"/>
          </p:nvPr>
        </p:nvSpPr>
        <p:spPr/>
        <p:txBody>
          <a:bodyPr/>
          <a:lstStyle/>
          <a:p>
            <a:r>
              <a:rPr lang="en-US" dirty="0" err="1"/>
              <a:t>Abemaciclib</a:t>
            </a:r>
            <a:r>
              <a:rPr lang="en-US" dirty="0"/>
              <a:t> + </a:t>
            </a:r>
            <a:r>
              <a:rPr lang="en-US" dirty="0" err="1"/>
              <a:t>fulvestrant</a:t>
            </a:r>
            <a:endParaRPr lang="en-US" dirty="0"/>
          </a:p>
        </p:txBody>
      </p:sp>
      <p:sp>
        <p:nvSpPr>
          <p:cNvPr id="18" name="Content Placeholder 17">
            <a:extLst>
              <a:ext uri="{FF2B5EF4-FFF2-40B4-BE49-F238E27FC236}">
                <a16:creationId xmlns:a16="http://schemas.microsoft.com/office/drawing/2014/main" id="{6B5209ED-1860-1722-987F-49DD5564A14F}"/>
              </a:ext>
            </a:extLst>
          </p:cNvPr>
          <p:cNvSpPr>
            <a:spLocks noGrp="1"/>
          </p:cNvSpPr>
          <p:nvPr>
            <p:ph idx="72"/>
          </p:nvPr>
        </p:nvSpPr>
        <p:spPr/>
        <p:txBody>
          <a:bodyPr/>
          <a:lstStyle/>
          <a:p>
            <a:r>
              <a:rPr lang="en-US" dirty="0" err="1"/>
              <a:t>Abemaciclib</a:t>
            </a:r>
            <a:r>
              <a:rPr lang="en-US" dirty="0"/>
              <a:t> + </a:t>
            </a:r>
            <a:r>
              <a:rPr lang="en-US" dirty="0" err="1"/>
              <a:t>fulvestrant</a:t>
            </a:r>
            <a:endParaRPr lang="en-US" dirty="0"/>
          </a:p>
        </p:txBody>
      </p:sp>
      <p:sp>
        <p:nvSpPr>
          <p:cNvPr id="4" name="Title 3">
            <a:extLst>
              <a:ext uri="{FF2B5EF4-FFF2-40B4-BE49-F238E27FC236}">
                <a16:creationId xmlns:a16="http://schemas.microsoft.com/office/drawing/2014/main" id="{FFC4A1EF-6620-9ECB-CAB7-EA9CF07C3D7B}"/>
              </a:ext>
            </a:extLst>
          </p:cNvPr>
          <p:cNvSpPr>
            <a:spLocks noGrp="1"/>
          </p:cNvSpPr>
          <p:nvPr>
            <p:ph type="title"/>
          </p:nvPr>
        </p:nvSpPr>
        <p:spPr>
          <a:xfrm>
            <a:off x="912285" y="29761"/>
            <a:ext cx="9792227" cy="1196752"/>
          </a:xfrm>
        </p:spPr>
        <p:txBody>
          <a:bodyPr/>
          <a:lstStyle/>
          <a:p>
            <a:r>
              <a:rPr lang="en-US" sz="2200" dirty="0"/>
              <a:t>Age 65, PS 0; s/p 5 years of adjuvant anastrozole and 3 years of adjuvant </a:t>
            </a:r>
            <a:r>
              <a:rPr lang="en-US" sz="2200" dirty="0" err="1"/>
              <a:t>ribociclib</a:t>
            </a:r>
            <a:r>
              <a:rPr lang="en-US" sz="2200" dirty="0"/>
              <a:t>; 2 years later: </a:t>
            </a:r>
            <a:r>
              <a:rPr lang="en-US" sz="2200" u="sng" dirty="0"/>
              <a:t>Symptomatic liver and bone metastases</a:t>
            </a:r>
            <a:br>
              <a:rPr lang="en-US" sz="2200" dirty="0"/>
            </a:br>
            <a:r>
              <a:rPr lang="en-US" sz="2200" dirty="0">
                <a:solidFill>
                  <a:srgbClr val="002060"/>
                </a:solidFill>
              </a:rPr>
              <a:t>PIK3CA-negative, ESR1-negative, BRCA wild type</a:t>
            </a:r>
          </a:p>
        </p:txBody>
      </p:sp>
      <p:sp>
        <p:nvSpPr>
          <p:cNvPr id="2" name="TextBox 1">
            <a:extLst>
              <a:ext uri="{FF2B5EF4-FFF2-40B4-BE49-F238E27FC236}">
                <a16:creationId xmlns:a16="http://schemas.microsoft.com/office/drawing/2014/main" id="{AC57D88A-269E-81C5-ADF4-587E08810E66}"/>
              </a:ext>
            </a:extLst>
          </p:cNvPr>
          <p:cNvSpPr txBox="1"/>
          <p:nvPr/>
        </p:nvSpPr>
        <p:spPr>
          <a:xfrm>
            <a:off x="407368" y="6444674"/>
            <a:ext cx="335348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*Depends on liver enzymes and bilirubin</a:t>
            </a:r>
          </a:p>
        </p:txBody>
      </p:sp>
      <p:sp>
        <p:nvSpPr>
          <p:cNvPr id="3" name="TextBox 2">
            <a:extLst>
              <a:ext uri="{FF2B5EF4-FFF2-40B4-BE49-F238E27FC236}">
                <a16:creationId xmlns:a16="http://schemas.microsoft.com/office/drawing/2014/main" id="{7ABB0AC3-E8EA-64A4-5FF7-554526FB01B4}"/>
              </a:ext>
            </a:extLst>
          </p:cNvPr>
          <p:cNvSpPr txBox="1"/>
          <p:nvPr/>
        </p:nvSpPr>
        <p:spPr>
          <a:xfrm>
            <a:off x="9065746" y="6444674"/>
            <a:ext cx="2718886" cy="323165"/>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DXd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trastuzumab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deruxtecan</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00928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F7586AA-6061-4218-102F-026DF16A1826}"/>
              </a:ext>
            </a:extLst>
          </p:cNvPr>
          <p:cNvSpPr>
            <a:spLocks noGrp="1"/>
          </p:cNvSpPr>
          <p:nvPr>
            <p:ph idx="46"/>
          </p:nvPr>
        </p:nvSpPr>
        <p:spPr/>
        <p:txBody>
          <a:bodyPr/>
          <a:lstStyle/>
          <a:p>
            <a:r>
              <a:rPr lang="en-US" dirty="0" err="1"/>
              <a:t>Abemaciclib</a:t>
            </a:r>
            <a:r>
              <a:rPr lang="en-US" dirty="0"/>
              <a:t> + AI</a:t>
            </a:r>
          </a:p>
        </p:txBody>
      </p:sp>
      <p:sp>
        <p:nvSpPr>
          <p:cNvPr id="6" name="Content Placeholder 5">
            <a:extLst>
              <a:ext uri="{FF2B5EF4-FFF2-40B4-BE49-F238E27FC236}">
                <a16:creationId xmlns:a16="http://schemas.microsoft.com/office/drawing/2014/main" id="{503AD18C-AF79-B886-A1FE-D5ED350F74DA}"/>
              </a:ext>
            </a:extLst>
          </p:cNvPr>
          <p:cNvSpPr>
            <a:spLocks noGrp="1"/>
          </p:cNvSpPr>
          <p:nvPr>
            <p:ph idx="47"/>
          </p:nvPr>
        </p:nvSpPr>
        <p:spPr/>
        <p:txBody>
          <a:bodyPr/>
          <a:lstStyle/>
          <a:p>
            <a:r>
              <a:rPr lang="en-US" dirty="0"/>
              <a:t>Abemaciclib + AI</a:t>
            </a:r>
          </a:p>
        </p:txBody>
      </p:sp>
      <p:sp>
        <p:nvSpPr>
          <p:cNvPr id="7" name="Content Placeholder 6">
            <a:extLst>
              <a:ext uri="{FF2B5EF4-FFF2-40B4-BE49-F238E27FC236}">
                <a16:creationId xmlns:a16="http://schemas.microsoft.com/office/drawing/2014/main" id="{48723BDD-86A0-8585-FFC7-C1EBDF5E8A05}"/>
              </a:ext>
            </a:extLst>
          </p:cNvPr>
          <p:cNvSpPr>
            <a:spLocks noGrp="1"/>
          </p:cNvSpPr>
          <p:nvPr>
            <p:ph idx="48"/>
          </p:nvPr>
        </p:nvSpPr>
        <p:spPr/>
        <p:txBody>
          <a:bodyPr/>
          <a:lstStyle/>
          <a:p>
            <a:r>
              <a:rPr lang="en-US" dirty="0" err="1"/>
              <a:t>Abemaciclib</a:t>
            </a:r>
            <a:r>
              <a:rPr lang="en-US" dirty="0"/>
              <a:t> + AI</a:t>
            </a:r>
          </a:p>
        </p:txBody>
      </p:sp>
      <p:sp>
        <p:nvSpPr>
          <p:cNvPr id="8" name="Content Placeholder 7">
            <a:extLst>
              <a:ext uri="{FF2B5EF4-FFF2-40B4-BE49-F238E27FC236}">
                <a16:creationId xmlns:a16="http://schemas.microsoft.com/office/drawing/2014/main" id="{007A1822-3D43-8CF1-EEFB-0214BE007082}"/>
              </a:ext>
            </a:extLst>
          </p:cNvPr>
          <p:cNvSpPr>
            <a:spLocks noGrp="1"/>
          </p:cNvSpPr>
          <p:nvPr>
            <p:ph idx="49"/>
          </p:nvPr>
        </p:nvSpPr>
        <p:spPr/>
        <p:txBody>
          <a:bodyPr/>
          <a:lstStyle/>
          <a:p>
            <a:r>
              <a:rPr lang="en-US" dirty="0" err="1"/>
              <a:t>Abemaciclib</a:t>
            </a:r>
            <a:r>
              <a:rPr lang="en-US" dirty="0"/>
              <a:t> or </a:t>
            </a:r>
            <a:r>
              <a:rPr lang="en-US" dirty="0" err="1"/>
              <a:t>ribociclib</a:t>
            </a:r>
            <a:r>
              <a:rPr lang="en-US" dirty="0"/>
              <a:t> + AI</a:t>
            </a:r>
          </a:p>
        </p:txBody>
      </p:sp>
      <p:sp>
        <p:nvSpPr>
          <p:cNvPr id="9" name="Content Placeholder 8">
            <a:extLst>
              <a:ext uri="{FF2B5EF4-FFF2-40B4-BE49-F238E27FC236}">
                <a16:creationId xmlns:a16="http://schemas.microsoft.com/office/drawing/2014/main" id="{B8582B67-94C8-D825-6D60-A34625E3A39D}"/>
              </a:ext>
            </a:extLst>
          </p:cNvPr>
          <p:cNvSpPr>
            <a:spLocks noGrp="1"/>
          </p:cNvSpPr>
          <p:nvPr>
            <p:ph idx="50"/>
          </p:nvPr>
        </p:nvSpPr>
        <p:spPr/>
        <p:txBody>
          <a:bodyPr/>
          <a:lstStyle/>
          <a:p>
            <a:r>
              <a:rPr lang="en-US" dirty="0"/>
              <a:t>Capecitabine</a:t>
            </a:r>
          </a:p>
        </p:txBody>
      </p:sp>
      <p:sp>
        <p:nvSpPr>
          <p:cNvPr id="10" name="Content Placeholder 9">
            <a:extLst>
              <a:ext uri="{FF2B5EF4-FFF2-40B4-BE49-F238E27FC236}">
                <a16:creationId xmlns:a16="http://schemas.microsoft.com/office/drawing/2014/main" id="{7C5CED3E-45C9-B182-7DB3-1ACE7DFAFFB9}"/>
              </a:ext>
            </a:extLst>
          </p:cNvPr>
          <p:cNvSpPr>
            <a:spLocks noGrp="1"/>
          </p:cNvSpPr>
          <p:nvPr>
            <p:ph idx="58"/>
          </p:nvPr>
        </p:nvSpPr>
        <p:spPr/>
        <p:txBody>
          <a:bodyPr/>
          <a:lstStyle/>
          <a:p>
            <a:r>
              <a:rPr lang="en-US" dirty="0"/>
              <a:t>HER2-low (IHC 1+)</a:t>
            </a:r>
          </a:p>
        </p:txBody>
      </p:sp>
      <p:sp>
        <p:nvSpPr>
          <p:cNvPr id="11" name="Content Placeholder 10">
            <a:extLst>
              <a:ext uri="{FF2B5EF4-FFF2-40B4-BE49-F238E27FC236}">
                <a16:creationId xmlns:a16="http://schemas.microsoft.com/office/drawing/2014/main" id="{A3E71DDC-3E84-D2E1-C8A9-C8C2249CDAFF}"/>
              </a:ext>
            </a:extLst>
          </p:cNvPr>
          <p:cNvSpPr>
            <a:spLocks noGrp="1"/>
          </p:cNvSpPr>
          <p:nvPr>
            <p:ph idx="59"/>
          </p:nvPr>
        </p:nvSpPr>
        <p:spPr/>
        <p:txBody>
          <a:bodyPr/>
          <a:lstStyle/>
          <a:p>
            <a:r>
              <a:rPr lang="en-US" dirty="0" err="1"/>
              <a:t>Abemaciclib</a:t>
            </a:r>
            <a:r>
              <a:rPr lang="en-US" dirty="0"/>
              <a:t> + AI</a:t>
            </a:r>
          </a:p>
        </p:txBody>
      </p:sp>
      <p:sp>
        <p:nvSpPr>
          <p:cNvPr id="12" name="Content Placeholder 11">
            <a:extLst>
              <a:ext uri="{FF2B5EF4-FFF2-40B4-BE49-F238E27FC236}">
                <a16:creationId xmlns:a16="http://schemas.microsoft.com/office/drawing/2014/main" id="{BEC0891C-DAC6-5B77-3632-5D151128CD0E}"/>
              </a:ext>
            </a:extLst>
          </p:cNvPr>
          <p:cNvSpPr>
            <a:spLocks noGrp="1"/>
          </p:cNvSpPr>
          <p:nvPr>
            <p:ph idx="60"/>
          </p:nvPr>
        </p:nvSpPr>
        <p:spPr/>
        <p:txBody>
          <a:bodyPr/>
          <a:lstStyle/>
          <a:p>
            <a:r>
              <a:rPr lang="en-US" dirty="0"/>
              <a:t>Abemaciclib + AI</a:t>
            </a:r>
          </a:p>
        </p:txBody>
      </p:sp>
      <p:sp>
        <p:nvSpPr>
          <p:cNvPr id="13" name="Content Placeholder 12">
            <a:extLst>
              <a:ext uri="{FF2B5EF4-FFF2-40B4-BE49-F238E27FC236}">
                <a16:creationId xmlns:a16="http://schemas.microsoft.com/office/drawing/2014/main" id="{A469481A-3CFE-0F7F-506C-EE3D2A1D97F8}"/>
              </a:ext>
            </a:extLst>
          </p:cNvPr>
          <p:cNvSpPr>
            <a:spLocks noGrp="1"/>
          </p:cNvSpPr>
          <p:nvPr>
            <p:ph idx="61"/>
          </p:nvPr>
        </p:nvSpPr>
        <p:spPr/>
        <p:txBody>
          <a:bodyPr/>
          <a:lstStyle/>
          <a:p>
            <a:r>
              <a:rPr lang="en-US" dirty="0" err="1"/>
              <a:t>Abemaciclib</a:t>
            </a:r>
            <a:r>
              <a:rPr lang="en-US" dirty="0"/>
              <a:t> + AI</a:t>
            </a:r>
          </a:p>
        </p:txBody>
      </p:sp>
      <p:sp>
        <p:nvSpPr>
          <p:cNvPr id="14" name="Content Placeholder 13">
            <a:extLst>
              <a:ext uri="{FF2B5EF4-FFF2-40B4-BE49-F238E27FC236}">
                <a16:creationId xmlns:a16="http://schemas.microsoft.com/office/drawing/2014/main" id="{89B5CEB9-64AC-FC13-FFB4-633076ABEED0}"/>
              </a:ext>
            </a:extLst>
          </p:cNvPr>
          <p:cNvSpPr>
            <a:spLocks noGrp="1"/>
          </p:cNvSpPr>
          <p:nvPr>
            <p:ph idx="62"/>
          </p:nvPr>
        </p:nvSpPr>
        <p:spPr/>
        <p:txBody>
          <a:bodyPr/>
          <a:lstStyle/>
          <a:p>
            <a:r>
              <a:rPr lang="en-US" dirty="0" err="1"/>
              <a:t>Abemaciclib</a:t>
            </a:r>
            <a:r>
              <a:rPr lang="en-US" dirty="0"/>
              <a:t> or </a:t>
            </a:r>
            <a:r>
              <a:rPr lang="en-US" dirty="0" err="1"/>
              <a:t>ribociclib</a:t>
            </a:r>
            <a:r>
              <a:rPr lang="en-US" dirty="0"/>
              <a:t> + AI</a:t>
            </a:r>
          </a:p>
        </p:txBody>
      </p:sp>
      <p:sp>
        <p:nvSpPr>
          <p:cNvPr id="15" name="Content Placeholder 14">
            <a:extLst>
              <a:ext uri="{FF2B5EF4-FFF2-40B4-BE49-F238E27FC236}">
                <a16:creationId xmlns:a16="http://schemas.microsoft.com/office/drawing/2014/main" id="{C7CAB364-B5E5-4F60-2D24-CA14A2D0343E}"/>
              </a:ext>
            </a:extLst>
          </p:cNvPr>
          <p:cNvSpPr>
            <a:spLocks noGrp="1"/>
          </p:cNvSpPr>
          <p:nvPr>
            <p:ph idx="63"/>
          </p:nvPr>
        </p:nvSpPr>
        <p:spPr/>
        <p:txBody>
          <a:bodyPr/>
          <a:lstStyle/>
          <a:p>
            <a:r>
              <a:rPr lang="en-US" dirty="0"/>
              <a:t>Capecitabine</a:t>
            </a:r>
          </a:p>
        </p:txBody>
      </p:sp>
      <p:sp>
        <p:nvSpPr>
          <p:cNvPr id="16" name="Content Placeholder 15">
            <a:extLst>
              <a:ext uri="{FF2B5EF4-FFF2-40B4-BE49-F238E27FC236}">
                <a16:creationId xmlns:a16="http://schemas.microsoft.com/office/drawing/2014/main" id="{A41C3FFE-8DA7-E252-F336-1C1A4FF8D3EC}"/>
              </a:ext>
            </a:extLst>
          </p:cNvPr>
          <p:cNvSpPr>
            <a:spLocks noGrp="1"/>
          </p:cNvSpPr>
          <p:nvPr>
            <p:ph idx="64"/>
          </p:nvPr>
        </p:nvSpPr>
        <p:spPr/>
        <p:txBody>
          <a:bodyPr/>
          <a:lstStyle/>
          <a:p>
            <a:r>
              <a:rPr lang="en-US" dirty="0"/>
              <a:t>HER2-negative (IHC 0)</a:t>
            </a:r>
          </a:p>
        </p:txBody>
      </p:sp>
      <p:sp>
        <p:nvSpPr>
          <p:cNvPr id="17" name="Content Placeholder 16">
            <a:extLst>
              <a:ext uri="{FF2B5EF4-FFF2-40B4-BE49-F238E27FC236}">
                <a16:creationId xmlns:a16="http://schemas.microsoft.com/office/drawing/2014/main" id="{DF5CF115-6324-8CDF-347C-40E7D0E0E5EB}"/>
              </a:ext>
            </a:extLst>
          </p:cNvPr>
          <p:cNvSpPr>
            <a:spLocks noGrp="1"/>
          </p:cNvSpPr>
          <p:nvPr>
            <p:ph idx="71"/>
          </p:nvPr>
        </p:nvSpPr>
        <p:spPr/>
        <p:txBody>
          <a:bodyPr/>
          <a:lstStyle/>
          <a:p>
            <a:r>
              <a:rPr lang="en-US" dirty="0" err="1"/>
              <a:t>Abemaciclib</a:t>
            </a:r>
            <a:r>
              <a:rPr lang="en-US" dirty="0"/>
              <a:t> + </a:t>
            </a:r>
            <a:r>
              <a:rPr lang="en-US" dirty="0" err="1"/>
              <a:t>fulvestrant</a:t>
            </a:r>
            <a:endParaRPr lang="en-US" dirty="0"/>
          </a:p>
        </p:txBody>
      </p:sp>
      <p:sp>
        <p:nvSpPr>
          <p:cNvPr id="18" name="Content Placeholder 17">
            <a:extLst>
              <a:ext uri="{FF2B5EF4-FFF2-40B4-BE49-F238E27FC236}">
                <a16:creationId xmlns:a16="http://schemas.microsoft.com/office/drawing/2014/main" id="{6B5209ED-1860-1722-987F-49DD5564A14F}"/>
              </a:ext>
            </a:extLst>
          </p:cNvPr>
          <p:cNvSpPr>
            <a:spLocks noGrp="1"/>
          </p:cNvSpPr>
          <p:nvPr>
            <p:ph idx="72"/>
          </p:nvPr>
        </p:nvSpPr>
        <p:spPr/>
        <p:txBody>
          <a:bodyPr/>
          <a:lstStyle/>
          <a:p>
            <a:r>
              <a:rPr lang="en-US" dirty="0" err="1"/>
              <a:t>Abemaciclib</a:t>
            </a:r>
            <a:r>
              <a:rPr lang="en-US" dirty="0"/>
              <a:t> + </a:t>
            </a:r>
            <a:r>
              <a:rPr lang="en-US" dirty="0" err="1"/>
              <a:t>fulvestrant</a:t>
            </a:r>
            <a:endParaRPr lang="en-US" dirty="0"/>
          </a:p>
        </p:txBody>
      </p:sp>
      <p:sp>
        <p:nvSpPr>
          <p:cNvPr id="4" name="Title 3">
            <a:extLst>
              <a:ext uri="{FF2B5EF4-FFF2-40B4-BE49-F238E27FC236}">
                <a16:creationId xmlns:a16="http://schemas.microsoft.com/office/drawing/2014/main" id="{FFC4A1EF-6620-9ECB-CAB7-EA9CF07C3D7B}"/>
              </a:ext>
            </a:extLst>
          </p:cNvPr>
          <p:cNvSpPr>
            <a:spLocks noGrp="1"/>
          </p:cNvSpPr>
          <p:nvPr>
            <p:ph type="title"/>
          </p:nvPr>
        </p:nvSpPr>
        <p:spPr>
          <a:xfrm>
            <a:off x="912285" y="72008"/>
            <a:ext cx="9792227" cy="1196752"/>
          </a:xfrm>
        </p:spPr>
        <p:txBody>
          <a:bodyPr/>
          <a:lstStyle/>
          <a:p>
            <a:pPr>
              <a:lnSpc>
                <a:spcPts val="2240"/>
              </a:lnSpc>
            </a:pPr>
            <a:r>
              <a:rPr lang="en-US" sz="2200" dirty="0"/>
              <a:t>Age 65, PS 0; s/p 5 years of adjuvant anastrozole and 3 years of adjuvant </a:t>
            </a:r>
            <a:r>
              <a:rPr lang="en-US" sz="2200" dirty="0" err="1"/>
              <a:t>ribociclib</a:t>
            </a:r>
            <a:r>
              <a:rPr lang="en-US" sz="2200" dirty="0"/>
              <a:t>; 2 years later: </a:t>
            </a:r>
            <a:r>
              <a:rPr lang="en-US" sz="2200" u="sng" dirty="0"/>
              <a:t>Asymptomatic bone and/or soft tissue metastases</a:t>
            </a:r>
            <a:br>
              <a:rPr lang="en-US" sz="2200" dirty="0"/>
            </a:br>
            <a:r>
              <a:rPr lang="en-US" sz="2200" dirty="0">
                <a:solidFill>
                  <a:srgbClr val="002060"/>
                </a:solidFill>
              </a:rPr>
              <a:t>PIK3CA-negative, ESR1-negative, BRCA wild type</a:t>
            </a:r>
          </a:p>
        </p:txBody>
      </p:sp>
    </p:spTree>
    <p:extLst>
      <p:ext uri="{BB962C8B-B14F-4D97-AF65-F5344CB8AC3E}">
        <p14:creationId xmlns:p14="http://schemas.microsoft.com/office/powerpoint/2010/main" val="3849972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821F1-D2D3-41E3-236B-C5F3C58B843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D4A9CD6-C335-735D-9C77-CF12C31AB89D}"/>
              </a:ext>
            </a:extLst>
          </p:cNvPr>
          <p:cNvSpPr/>
          <p:nvPr/>
        </p:nvSpPr>
        <p:spPr bwMode="auto">
          <a:xfrm>
            <a:off x="1091444" y="2492896"/>
            <a:ext cx="10441160" cy="28803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D985E1A-90E3-6FA8-64AD-B36D19E3C544}"/>
              </a:ext>
            </a:extLst>
          </p:cNvPr>
          <p:cNvSpPr>
            <a:spLocks noGrp="1"/>
          </p:cNvSpPr>
          <p:nvPr>
            <p:ph type="title"/>
          </p:nvPr>
        </p:nvSpPr>
        <p:spPr>
          <a:xfrm>
            <a:off x="1919536" y="0"/>
            <a:ext cx="8424936" cy="90872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6F1D4D0F-4BAB-6298-E1B3-0D99339ADD15}"/>
              </a:ext>
            </a:extLst>
          </p:cNvPr>
          <p:cNvSpPr>
            <a:spLocks noGrp="1"/>
          </p:cNvSpPr>
          <p:nvPr>
            <p:ph idx="1"/>
          </p:nvPr>
        </p:nvSpPr>
        <p:spPr>
          <a:xfrm>
            <a:off x="1091444" y="908720"/>
            <a:ext cx="9829092" cy="4727456"/>
          </a:xfrm>
        </p:spPr>
        <p:txBody>
          <a:bodyPr/>
          <a:lstStyle/>
          <a:p>
            <a:pPr marL="98425" indent="0">
              <a:lnSpc>
                <a:spcPct val="100000"/>
              </a:lnSpc>
              <a:spcBef>
                <a:spcPts val="0"/>
              </a:spcBef>
              <a:spcAft>
                <a:spcPts val="0"/>
              </a:spcAft>
              <a:buNone/>
            </a:pPr>
            <a:r>
              <a:rPr lang="en-US" sz="2000" dirty="0">
                <a:solidFill>
                  <a:schemeClr val="tx1"/>
                </a:solidFill>
              </a:rPr>
              <a:t>Introduction: Which Biomarkers and When</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1: </a:t>
            </a:r>
            <a:r>
              <a:rPr lang="en-US" sz="2000" dirty="0"/>
              <a:t>Optimizing First-Line Therapy for Patients with Hormone Receptor (HR)-Positive Metastatic Breast Cancer (</a:t>
            </a:r>
            <a:r>
              <a:rPr lang="en-US" sz="2000" dirty="0" err="1"/>
              <a:t>mBC</a:t>
            </a:r>
            <a:r>
              <a:rPr lang="en-US" sz="2000" dirty="0"/>
              <a:t>)</a:t>
            </a:r>
          </a:p>
          <a:p>
            <a:pPr>
              <a:lnSpc>
                <a:spcPct val="100000"/>
              </a:lnSpc>
              <a:spcBef>
                <a:spcPts val="600"/>
              </a:spcBef>
              <a:spcAft>
                <a:spcPts val="0"/>
              </a:spcAft>
            </a:pPr>
            <a:r>
              <a:rPr lang="en-US" sz="1800" b="0" dirty="0"/>
              <a:t>Biomarker-based selection of first-line treatment </a:t>
            </a:r>
          </a:p>
          <a:p>
            <a:pPr>
              <a:lnSpc>
                <a:spcPct val="100000"/>
              </a:lnSpc>
              <a:spcBef>
                <a:spcPts val="0"/>
              </a:spcBef>
              <a:spcAft>
                <a:spcPts val="0"/>
              </a:spcAft>
            </a:pPr>
            <a:r>
              <a:rPr lang="en-US" sz="1800" b="0" dirty="0">
                <a:solidFill>
                  <a:schemeClr val="bg1"/>
                </a:solidFill>
              </a:rPr>
              <a:t>Use of SERENA-6 strategy</a:t>
            </a:r>
          </a:p>
          <a:p>
            <a:pPr>
              <a:lnSpc>
                <a:spcPct val="100000"/>
              </a:lnSpc>
              <a:spcBef>
                <a:spcPts val="0"/>
              </a:spcBef>
              <a:spcAft>
                <a:spcPts val="0"/>
              </a:spcAft>
            </a:pPr>
            <a:r>
              <a:rPr lang="en-US" sz="1800" b="0" dirty="0"/>
              <a:t>Use of </a:t>
            </a:r>
            <a:r>
              <a:rPr lang="en-US" sz="1800" b="0" dirty="0" err="1"/>
              <a:t>inavolisib</a:t>
            </a:r>
            <a:r>
              <a:rPr lang="en-US" sz="1800" b="0" dirty="0"/>
              <a:t> triplet</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2: </a:t>
            </a:r>
            <a:r>
              <a:rPr lang="en-US" sz="2000" dirty="0">
                <a:solidFill>
                  <a:schemeClr val="tx1"/>
                </a:solidFill>
              </a:rPr>
              <a:t>Management of HR-Positive </a:t>
            </a:r>
            <a:r>
              <a:rPr lang="en-US" sz="2000" dirty="0" err="1">
                <a:solidFill>
                  <a:schemeClr val="tx1"/>
                </a:solidFill>
              </a:rPr>
              <a:t>mBC</a:t>
            </a:r>
            <a:r>
              <a:rPr lang="en-US" sz="2000" dirty="0">
                <a:solidFill>
                  <a:schemeClr val="tx1"/>
                </a:solidFill>
              </a:rPr>
              <a:t> Progressing on a CDK4/6 Inhibitor and Endocrine Therapy</a:t>
            </a:r>
          </a:p>
          <a:p>
            <a:pPr>
              <a:lnSpc>
                <a:spcPct val="100000"/>
              </a:lnSpc>
              <a:spcBef>
                <a:spcPts val="600"/>
              </a:spcBef>
              <a:spcAft>
                <a:spcPts val="0"/>
              </a:spcAft>
            </a:pPr>
            <a:r>
              <a:rPr lang="en-US" sz="1800" b="0" dirty="0"/>
              <a:t>Biomarker-based selection of second-line treatment </a:t>
            </a:r>
          </a:p>
          <a:p>
            <a:pPr>
              <a:lnSpc>
                <a:spcPct val="100000"/>
              </a:lnSpc>
              <a:spcBef>
                <a:spcPts val="0"/>
              </a:spcBef>
              <a:spcAft>
                <a:spcPts val="0"/>
              </a:spcAft>
            </a:pPr>
            <a:r>
              <a:rPr lang="en-US" sz="1800" b="0" dirty="0"/>
              <a:t>Use of selective estrogen receptor degrader (SERD) monotherapy</a:t>
            </a:r>
          </a:p>
          <a:p>
            <a:pPr>
              <a:lnSpc>
                <a:spcPct val="100000"/>
              </a:lnSpc>
              <a:spcBef>
                <a:spcPts val="0"/>
              </a:spcBef>
              <a:spcAft>
                <a:spcPts val="0"/>
              </a:spcAft>
            </a:pPr>
            <a:r>
              <a:rPr lang="en-US" sz="1800" b="0" dirty="0"/>
              <a:t>Use of AKT inhibitors</a:t>
            </a:r>
          </a:p>
        </p:txBody>
      </p:sp>
    </p:spTree>
    <p:custDataLst>
      <p:tags r:id="rId1"/>
    </p:custDataLst>
    <p:extLst>
      <p:ext uri="{BB962C8B-B14F-4D97-AF65-F5344CB8AC3E}">
        <p14:creationId xmlns:p14="http://schemas.microsoft.com/office/powerpoint/2010/main" val="242470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09F44-23E7-0A69-B28C-B5C884A3031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008FBA2-1618-FBF5-5A04-0CA16D906E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98058"/>
            <a:ext cx="10058400" cy="5411262"/>
          </a:xfrm>
          <a:prstGeom prst="rect">
            <a:avLst/>
          </a:prstGeom>
          <a:noFill/>
        </p:spPr>
      </p:pic>
    </p:spTree>
    <p:extLst>
      <p:ext uri="{BB962C8B-B14F-4D97-AF65-F5344CB8AC3E}">
        <p14:creationId xmlns:p14="http://schemas.microsoft.com/office/powerpoint/2010/main" val="412564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34449-B334-10EB-6A0C-9132538A749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839EF93-DC99-C26C-EF5E-311A9D7C0856}"/>
              </a:ext>
            </a:extLst>
          </p:cNvPr>
          <p:cNvSpPr txBox="1"/>
          <p:nvPr/>
        </p:nvSpPr>
        <p:spPr>
          <a:xfrm>
            <a:off x="477951" y="404664"/>
            <a:ext cx="11686478" cy="764704"/>
          </a:xfrm>
          <a:prstGeom prst="rect">
            <a:avLst/>
          </a:prstGeom>
          <a:noFill/>
        </p:spPr>
        <p:txBody>
          <a:bodyPr wrap="square" anchor="ctr">
            <a:noAutofit/>
          </a:bodyPr>
          <a:lstStyle/>
          <a:p>
            <a:pP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SERENA-6 Phase III Study of First-Line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Camizestrant</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and </a:t>
            </a:r>
            <a:b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b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CDK4/6 Inhibitor for Emerging ESR1-Mutated Breast Cancer</a:t>
            </a:r>
          </a:p>
        </p:txBody>
      </p:sp>
      <p:sp>
        <p:nvSpPr>
          <p:cNvPr id="3" name="TextBox 2">
            <a:extLst>
              <a:ext uri="{FF2B5EF4-FFF2-40B4-BE49-F238E27FC236}">
                <a16:creationId xmlns:a16="http://schemas.microsoft.com/office/drawing/2014/main" id="{A4F9DF78-3FC6-C22C-EFDD-F1F846F98239}"/>
              </a:ext>
            </a:extLst>
          </p:cNvPr>
          <p:cNvSpPr txBox="1"/>
          <p:nvPr/>
        </p:nvSpPr>
        <p:spPr>
          <a:xfrm>
            <a:off x="-1" y="655022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Turner N et al. ASCO 2025;Abstract LBA4.</a:t>
            </a:r>
          </a:p>
        </p:txBody>
      </p:sp>
      <p:pic>
        <p:nvPicPr>
          <p:cNvPr id="5" name="Picture 4" descr="A diagram of a patient's health&#10;&#10;AI-generated content may be incorrect.">
            <a:extLst>
              <a:ext uri="{FF2B5EF4-FFF2-40B4-BE49-F238E27FC236}">
                <a16:creationId xmlns:a16="http://schemas.microsoft.com/office/drawing/2014/main" id="{27537166-5C90-80B7-B19A-C3AB6F14177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817590" y="1484784"/>
            <a:ext cx="10556820" cy="4583737"/>
          </a:xfrm>
          <a:prstGeom prst="rect">
            <a:avLst/>
          </a:prstGeom>
        </p:spPr>
      </p:pic>
      <p:sp>
        <p:nvSpPr>
          <p:cNvPr id="2" name="TextBox 1">
            <a:extLst>
              <a:ext uri="{FF2B5EF4-FFF2-40B4-BE49-F238E27FC236}">
                <a16:creationId xmlns:a16="http://schemas.microsoft.com/office/drawing/2014/main" id="{C91923F1-3B3B-29D8-19B7-7A60118C3D26}"/>
              </a:ext>
            </a:extLst>
          </p:cNvPr>
          <p:cNvSpPr txBox="1"/>
          <p:nvPr/>
        </p:nvSpPr>
        <p:spPr>
          <a:xfrm>
            <a:off x="821803" y="6087235"/>
            <a:ext cx="9162630"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AI = aromatase inhibitor; CDK4/6i = CDK4/6 inhibitor; ABC = advanced breast cancer</a:t>
            </a:r>
          </a:p>
        </p:txBody>
      </p:sp>
    </p:spTree>
    <p:custDataLst>
      <p:tags r:id="rId1"/>
    </p:custDataLst>
    <p:extLst>
      <p:ext uri="{BB962C8B-B14F-4D97-AF65-F5344CB8AC3E}">
        <p14:creationId xmlns:p14="http://schemas.microsoft.com/office/powerpoint/2010/main" val="688696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2C0D2-F78E-6302-3251-8586D4267CB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8F30A3A-8A98-5486-0FE5-8C5D54D29ADE}"/>
              </a:ext>
            </a:extLst>
          </p:cNvPr>
          <p:cNvSpPr txBox="1"/>
          <p:nvPr/>
        </p:nvSpPr>
        <p:spPr>
          <a:xfrm>
            <a:off x="505522" y="116632"/>
            <a:ext cx="11686478"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SERENA-6: ESR1m Surveillance</a:t>
            </a:r>
          </a:p>
        </p:txBody>
      </p:sp>
      <p:sp>
        <p:nvSpPr>
          <p:cNvPr id="3" name="TextBox 2">
            <a:extLst>
              <a:ext uri="{FF2B5EF4-FFF2-40B4-BE49-F238E27FC236}">
                <a16:creationId xmlns:a16="http://schemas.microsoft.com/office/drawing/2014/main" id="{710A234E-9ECB-570B-DEAA-B53D9C894166}"/>
              </a:ext>
            </a:extLst>
          </p:cNvPr>
          <p:cNvSpPr txBox="1"/>
          <p:nvPr/>
        </p:nvSpPr>
        <p:spPr>
          <a:xfrm>
            <a:off x="-1" y="655022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Turner N et al. ASCO 2025;Abstract LBA4; Bidard F-C et al. </a:t>
            </a:r>
            <a:r>
              <a:rPr lang="en-US" sz="1500" b="0" i="1" dirty="0">
                <a:solidFill>
                  <a:srgbClr val="000000"/>
                </a:solidFill>
                <a:latin typeface="Calibri"/>
                <a:ea typeface="+mn-ea"/>
                <a:cs typeface="+mn-cs"/>
              </a:rPr>
              <a:t>N Engl J Med </a:t>
            </a:r>
            <a:r>
              <a:rPr lang="en-US" sz="1500" b="0" dirty="0">
                <a:solidFill>
                  <a:srgbClr val="000000"/>
                </a:solidFill>
                <a:latin typeface="Calibri"/>
                <a:ea typeface="+mn-ea"/>
                <a:cs typeface="+mn-cs"/>
              </a:rPr>
              <a:t>2025;393:569-80.</a:t>
            </a:r>
          </a:p>
        </p:txBody>
      </p:sp>
      <p:pic>
        <p:nvPicPr>
          <p:cNvPr id="10" name="Picture 9" descr="A close-up of a diagram&#10;&#10;AI-generated content may be incorrect.">
            <a:extLst>
              <a:ext uri="{FF2B5EF4-FFF2-40B4-BE49-F238E27FC236}">
                <a16:creationId xmlns:a16="http://schemas.microsoft.com/office/drawing/2014/main" id="{1713123B-F631-3B98-E9EB-0B2E1253D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445" y="977020"/>
            <a:ext cx="11279110" cy="4903960"/>
          </a:xfrm>
          <a:prstGeom prst="rect">
            <a:avLst/>
          </a:prstGeom>
        </p:spPr>
      </p:pic>
      <p:sp>
        <p:nvSpPr>
          <p:cNvPr id="2" name="TextBox 1">
            <a:extLst>
              <a:ext uri="{FF2B5EF4-FFF2-40B4-BE49-F238E27FC236}">
                <a16:creationId xmlns:a16="http://schemas.microsoft.com/office/drawing/2014/main" id="{0CC12475-9AD7-B117-A114-7BEAD56271CF}"/>
              </a:ext>
            </a:extLst>
          </p:cNvPr>
          <p:cNvSpPr txBox="1"/>
          <p:nvPr/>
        </p:nvSpPr>
        <p:spPr>
          <a:xfrm>
            <a:off x="509285" y="5902040"/>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ESR1m = ESR1 mutation</a:t>
            </a:r>
          </a:p>
        </p:txBody>
      </p:sp>
    </p:spTree>
    <p:custDataLst>
      <p:tags r:id="rId1"/>
    </p:custDataLst>
    <p:extLst>
      <p:ext uri="{BB962C8B-B14F-4D97-AF65-F5344CB8AC3E}">
        <p14:creationId xmlns:p14="http://schemas.microsoft.com/office/powerpoint/2010/main" val="3071901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9566C-D396-EA3D-B33B-781B31B2B6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ADACE3-4574-9B8A-AB60-8122A4FB42CC}"/>
              </a:ext>
            </a:extLst>
          </p:cNvPr>
          <p:cNvSpPr txBox="1"/>
          <p:nvPr/>
        </p:nvSpPr>
        <p:spPr>
          <a:xfrm>
            <a:off x="467832" y="307777"/>
            <a:ext cx="11686478"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SERENA-6: PFS</a:t>
            </a:r>
          </a:p>
        </p:txBody>
      </p:sp>
      <p:sp>
        <p:nvSpPr>
          <p:cNvPr id="3" name="TextBox 2">
            <a:extLst>
              <a:ext uri="{FF2B5EF4-FFF2-40B4-BE49-F238E27FC236}">
                <a16:creationId xmlns:a16="http://schemas.microsoft.com/office/drawing/2014/main" id="{0D580C14-757A-1E33-CCF8-00AD1E8C6F60}"/>
              </a:ext>
            </a:extLst>
          </p:cNvPr>
          <p:cNvSpPr txBox="1"/>
          <p:nvPr/>
        </p:nvSpPr>
        <p:spPr>
          <a:xfrm>
            <a:off x="-1" y="655022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Turner N et al. ASCO 2025;Abstract LBA4; Bidard F-C et al. </a:t>
            </a:r>
            <a:r>
              <a:rPr lang="en-US" sz="1500" b="0" i="1" dirty="0">
                <a:solidFill>
                  <a:srgbClr val="000000"/>
                </a:solidFill>
                <a:latin typeface="Calibri"/>
                <a:ea typeface="+mn-ea"/>
                <a:cs typeface="+mn-cs"/>
              </a:rPr>
              <a:t>N Engl J Med </a:t>
            </a:r>
            <a:r>
              <a:rPr lang="en-US" sz="1500" b="0" dirty="0">
                <a:solidFill>
                  <a:srgbClr val="000000"/>
                </a:solidFill>
                <a:latin typeface="Calibri"/>
                <a:ea typeface="+mn-ea"/>
                <a:cs typeface="+mn-cs"/>
              </a:rPr>
              <a:t>2025;393:569-80.</a:t>
            </a:r>
          </a:p>
        </p:txBody>
      </p:sp>
      <p:pic>
        <p:nvPicPr>
          <p:cNvPr id="6" name="Picture 5" descr="A graph of a number of patients&#10;&#10;AI-generated content may be incorrect.">
            <a:extLst>
              <a:ext uri="{FF2B5EF4-FFF2-40B4-BE49-F238E27FC236}">
                <a16:creationId xmlns:a16="http://schemas.microsoft.com/office/drawing/2014/main" id="{9CCF8429-5204-FA77-4E9D-C2DDE004208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84692" y="1257694"/>
            <a:ext cx="11128917" cy="4342612"/>
          </a:xfrm>
          <a:prstGeom prst="rect">
            <a:avLst/>
          </a:prstGeom>
        </p:spPr>
      </p:pic>
    </p:spTree>
    <p:custDataLst>
      <p:tags r:id="rId1"/>
    </p:custDataLst>
    <p:extLst>
      <p:ext uri="{BB962C8B-B14F-4D97-AF65-F5344CB8AC3E}">
        <p14:creationId xmlns:p14="http://schemas.microsoft.com/office/powerpoint/2010/main" val="1476222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EE008-5215-5FAC-6BBC-47AC0A8E85F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832B6D4-382B-281D-2736-4546CC39B49E}"/>
              </a:ext>
            </a:extLst>
          </p:cNvPr>
          <p:cNvSpPr txBox="1"/>
          <p:nvPr/>
        </p:nvSpPr>
        <p:spPr>
          <a:xfrm>
            <a:off x="-3640" y="304450"/>
            <a:ext cx="12195639"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SERENA-6: Updated PFS and PFS2 at Data </a:t>
            </a:r>
            <a:r>
              <a:rPr lang="en-US" sz="3200" dirty="0">
                <a:solidFill>
                  <a:srgbClr val="0432FF"/>
                </a:solidFill>
                <a:latin typeface="Calibri" panose="020F0502020204030204" pitchFamily="34" charset="0"/>
                <a:cs typeface="Calibri" panose="020F0502020204030204" pitchFamily="34" charset="0"/>
              </a:rPr>
              <a:t>Cutoff </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2</a:t>
            </a:r>
          </a:p>
        </p:txBody>
      </p:sp>
      <p:sp>
        <p:nvSpPr>
          <p:cNvPr id="3" name="TextBox 2">
            <a:extLst>
              <a:ext uri="{FF2B5EF4-FFF2-40B4-BE49-F238E27FC236}">
                <a16:creationId xmlns:a16="http://schemas.microsoft.com/office/drawing/2014/main" id="{EF7793D9-04A1-69E2-12AA-5117AE21B274}"/>
              </a:ext>
            </a:extLst>
          </p:cNvPr>
          <p:cNvSpPr txBox="1"/>
          <p:nvPr/>
        </p:nvSpPr>
        <p:spPr>
          <a:xfrm>
            <a:off x="-1" y="655022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Bidard F-C et al. SABCS</a:t>
            </a:r>
            <a:r>
              <a:rPr lang="en-US" sz="1500" b="0" i="1" dirty="0">
                <a:solidFill>
                  <a:srgbClr val="000000"/>
                </a:solidFill>
                <a:latin typeface="Calibri"/>
                <a:ea typeface="+mn-ea"/>
                <a:cs typeface="+mn-cs"/>
              </a:rPr>
              <a:t> </a:t>
            </a:r>
            <a:r>
              <a:rPr lang="en-US" sz="1500" b="0" dirty="0">
                <a:solidFill>
                  <a:srgbClr val="000000"/>
                </a:solidFill>
                <a:latin typeface="Calibri"/>
                <a:ea typeface="+mn-ea"/>
                <a:cs typeface="+mn-cs"/>
              </a:rPr>
              <a:t>2025;Abstract RF7-03.</a:t>
            </a:r>
          </a:p>
        </p:txBody>
      </p:sp>
      <p:pic>
        <p:nvPicPr>
          <p:cNvPr id="5" name="Picture 4" descr="A screenshot of a graph&#10;&#10;AI-generated content may be incorrect.">
            <a:extLst>
              <a:ext uri="{FF2B5EF4-FFF2-40B4-BE49-F238E27FC236}">
                <a16:creationId xmlns:a16="http://schemas.microsoft.com/office/drawing/2014/main" id="{30FAB065-FCCA-3DB8-D5A4-3A5E21726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44" y="1196752"/>
            <a:ext cx="11443956" cy="4592094"/>
          </a:xfrm>
          <a:prstGeom prst="rect">
            <a:avLst/>
          </a:prstGeom>
        </p:spPr>
      </p:pic>
      <p:sp>
        <p:nvSpPr>
          <p:cNvPr id="2" name="TextBox 1">
            <a:extLst>
              <a:ext uri="{FF2B5EF4-FFF2-40B4-BE49-F238E27FC236}">
                <a16:creationId xmlns:a16="http://schemas.microsoft.com/office/drawing/2014/main" id="{FA138B57-FE9B-51D5-7A09-E248E1CA4636}"/>
              </a:ext>
            </a:extLst>
          </p:cNvPr>
          <p:cNvSpPr txBox="1"/>
          <p:nvPr/>
        </p:nvSpPr>
        <p:spPr>
          <a:xfrm>
            <a:off x="428262" y="5821018"/>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DCO = data cutoff</a:t>
            </a:r>
          </a:p>
        </p:txBody>
      </p:sp>
    </p:spTree>
    <p:custDataLst>
      <p:tags r:id="rId1"/>
    </p:custDataLst>
    <p:extLst>
      <p:ext uri="{BB962C8B-B14F-4D97-AF65-F5344CB8AC3E}">
        <p14:creationId xmlns:p14="http://schemas.microsoft.com/office/powerpoint/2010/main" val="460731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Kaklamani</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B2728591-1D66-868B-96E4-7153236A86EF}"/>
              </a:ext>
            </a:extLst>
          </p:cNvPr>
          <p:cNvGraphicFramePr>
            <a:graphicFrameLocks/>
          </p:cNvGraphicFramePr>
          <p:nvPr/>
        </p:nvGraphicFramePr>
        <p:xfrm>
          <a:off x="1223292" y="1628253"/>
          <a:ext cx="9745414" cy="2153411"/>
        </p:xfrm>
        <a:graphic>
          <a:graphicData uri="http://schemas.openxmlformats.org/drawingml/2006/table">
            <a:tbl>
              <a:tblPr firstRow="1" bandRow="1">
                <a:tableStyleId>{F2DE63D5-997A-4646-A377-4702673A728D}</a:tableStyleId>
              </a:tblPr>
              <a:tblGrid>
                <a:gridCol w="3504556">
                  <a:extLst>
                    <a:ext uri="{9D8B030D-6E8A-4147-A177-3AD203B41FA5}">
                      <a16:colId xmlns:a16="http://schemas.microsoft.com/office/drawing/2014/main" val="20000"/>
                    </a:ext>
                  </a:extLst>
                </a:gridCol>
                <a:gridCol w="6240858">
                  <a:extLst>
                    <a:ext uri="{9D8B030D-6E8A-4147-A177-3AD203B41FA5}">
                      <a16:colId xmlns:a16="http://schemas.microsoft.com/office/drawing/2014/main" val="2117869244"/>
                    </a:ext>
                  </a:extLst>
                </a:gridCol>
              </a:tblGrid>
              <a:tr h="1213892">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Genentech, a member of the Roche Group, Gilead Sciences Inc, Lilly, Menarini Group,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39519">
                <a:tc>
                  <a:txBody>
                    <a:bodyPr/>
                    <a:lstStyle/>
                    <a:p>
                      <a:pPr algn="l"/>
                      <a:r>
                        <a:rPr lang="en-US" sz="1800" b="1" dirty="0">
                          <a:solidFill>
                            <a:schemeClr val="tx1"/>
                          </a:solidFill>
                        </a:rPr>
                        <a:t> 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626620"/>
                  </a:ext>
                </a:extLst>
              </a:tr>
            </a:tbl>
          </a:graphicData>
        </a:graphic>
      </p:graphicFrame>
    </p:spTree>
    <p:custDataLst>
      <p:tags r:id="rId1"/>
    </p:custDataLst>
    <p:extLst>
      <p:ext uri="{BB962C8B-B14F-4D97-AF65-F5344CB8AC3E}">
        <p14:creationId xmlns:p14="http://schemas.microsoft.com/office/powerpoint/2010/main" val="14767301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7739E-6B7D-D9AB-475D-76DEFAF75B7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6E949D6-BEF0-1EA2-04B2-61DDAD175267}"/>
              </a:ext>
            </a:extLst>
          </p:cNvPr>
          <p:cNvSpPr txBox="1"/>
          <p:nvPr/>
        </p:nvSpPr>
        <p:spPr>
          <a:xfrm>
            <a:off x="-1" y="225729"/>
            <a:ext cx="12171171"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SERENA-6: Updated Safety at Data </a:t>
            </a:r>
            <a:r>
              <a:rPr lang="en-US" sz="3200" dirty="0">
                <a:solidFill>
                  <a:srgbClr val="0432FF"/>
                </a:solidFill>
                <a:latin typeface="Calibri" panose="020F0502020204030204" pitchFamily="34" charset="0"/>
                <a:cs typeface="Calibri" panose="020F0502020204030204" pitchFamily="34" charset="0"/>
              </a:rPr>
              <a:t>Cutoff 2</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3" name="TextBox 2">
            <a:extLst>
              <a:ext uri="{FF2B5EF4-FFF2-40B4-BE49-F238E27FC236}">
                <a16:creationId xmlns:a16="http://schemas.microsoft.com/office/drawing/2014/main" id="{08A7291C-9A38-5725-2D16-8D56D1934454}"/>
              </a:ext>
            </a:extLst>
          </p:cNvPr>
          <p:cNvSpPr txBox="1"/>
          <p:nvPr/>
        </p:nvSpPr>
        <p:spPr>
          <a:xfrm>
            <a:off x="-1" y="655022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Bidard F-C et al. SABCS</a:t>
            </a:r>
            <a:r>
              <a:rPr lang="en-US" sz="1500" b="0" i="1" dirty="0">
                <a:solidFill>
                  <a:srgbClr val="000000"/>
                </a:solidFill>
                <a:latin typeface="Calibri"/>
                <a:ea typeface="+mn-ea"/>
                <a:cs typeface="+mn-cs"/>
              </a:rPr>
              <a:t> </a:t>
            </a:r>
            <a:r>
              <a:rPr lang="en-US" sz="1500" b="0" dirty="0">
                <a:solidFill>
                  <a:srgbClr val="000000"/>
                </a:solidFill>
                <a:latin typeface="Calibri"/>
                <a:ea typeface="+mn-ea"/>
                <a:cs typeface="+mn-cs"/>
              </a:rPr>
              <a:t>2025;Abstract RF7-03.</a:t>
            </a:r>
          </a:p>
        </p:txBody>
      </p:sp>
      <p:pic>
        <p:nvPicPr>
          <p:cNvPr id="6" name="Picture 5" descr="A graph of different colored bars&#10;&#10;AI-generated content may be incorrect.">
            <a:extLst>
              <a:ext uri="{FF2B5EF4-FFF2-40B4-BE49-F238E27FC236}">
                <a16:creationId xmlns:a16="http://schemas.microsoft.com/office/drawing/2014/main" id="{66209EC3-48F6-6618-C01F-8CD4BBECD07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59587" y="990433"/>
            <a:ext cx="11037013" cy="5052832"/>
          </a:xfrm>
          <a:prstGeom prst="rect">
            <a:avLst/>
          </a:prstGeom>
        </p:spPr>
      </p:pic>
      <p:sp>
        <p:nvSpPr>
          <p:cNvPr id="7" name="Rectangle 6">
            <a:extLst>
              <a:ext uri="{FF2B5EF4-FFF2-40B4-BE49-F238E27FC236}">
                <a16:creationId xmlns:a16="http://schemas.microsoft.com/office/drawing/2014/main" id="{2ED32642-544C-91F2-C2D2-78413C05F0E7}"/>
              </a:ext>
            </a:extLst>
          </p:cNvPr>
          <p:cNvSpPr/>
          <p:nvPr/>
        </p:nvSpPr>
        <p:spPr bwMode="auto">
          <a:xfrm>
            <a:off x="471970" y="3449813"/>
            <a:ext cx="1584176" cy="12241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2983855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DB01A-B86A-F891-1A92-B7F28FE8F900}"/>
            </a:ext>
          </a:extLst>
        </p:cNvPr>
        <p:cNvGrpSpPr/>
        <p:nvPr/>
      </p:nvGrpSpPr>
      <p:grpSpPr>
        <a:xfrm>
          <a:off x="0" y="0"/>
          <a:ext cx="0" cy="0"/>
          <a:chOff x="0" y="0"/>
          <a:chExt cx="0" cy="0"/>
        </a:xfrm>
      </p:grpSpPr>
      <p:grpSp>
        <p:nvGrpSpPr>
          <p:cNvPr id="14" name="Graphic 14">
            <a:extLst>
              <a:ext uri="{FF2B5EF4-FFF2-40B4-BE49-F238E27FC236}">
                <a16:creationId xmlns:a16="http://schemas.microsoft.com/office/drawing/2014/main" id="{D6843646-4FC1-875A-A687-B515811CEDA8}"/>
              </a:ext>
            </a:extLst>
          </p:cNvPr>
          <p:cNvGrpSpPr/>
          <p:nvPr/>
        </p:nvGrpSpPr>
        <p:grpSpPr>
          <a:xfrm>
            <a:off x="6849164" y="5812012"/>
            <a:ext cx="792416" cy="416273"/>
            <a:chOff x="6849164" y="5812012"/>
            <a:chExt cx="792416" cy="416273"/>
          </a:xfrm>
          <a:solidFill>
            <a:srgbClr val="00305D"/>
          </a:solidFill>
        </p:grpSpPr>
        <p:sp>
          <p:nvSpPr>
            <p:cNvPr id="296" name="Freeform: Shape 295">
              <a:extLst>
                <a:ext uri="{FF2B5EF4-FFF2-40B4-BE49-F238E27FC236}">
                  <a16:creationId xmlns:a16="http://schemas.microsoft.com/office/drawing/2014/main" id="{D169E0EE-542A-7666-6B19-B8C4D4EC9FB7}"/>
                </a:ext>
              </a:extLst>
            </p:cNvPr>
            <p:cNvSpPr/>
            <p:nvPr/>
          </p:nvSpPr>
          <p:spPr>
            <a:xfrm>
              <a:off x="7358079" y="6196861"/>
              <a:ext cx="47341" cy="23670"/>
            </a:xfrm>
            <a:custGeom>
              <a:avLst/>
              <a:gdLst>
                <a:gd name="connsiteX0" fmla="*/ 0 w 47341"/>
                <a:gd name="connsiteY0" fmla="*/ 23671 h 23670"/>
                <a:gd name="connsiteX1" fmla="*/ 23670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97" name="Freeform: Shape 296">
              <a:extLst>
                <a:ext uri="{FF2B5EF4-FFF2-40B4-BE49-F238E27FC236}">
                  <a16:creationId xmlns:a16="http://schemas.microsoft.com/office/drawing/2014/main" id="{299676E6-0DB3-7A4A-82C9-94DA70EA1ABB}"/>
                </a:ext>
              </a:extLst>
            </p:cNvPr>
            <p:cNvSpPr/>
            <p:nvPr/>
          </p:nvSpPr>
          <p:spPr>
            <a:xfrm>
              <a:off x="7463508" y="6196861"/>
              <a:ext cx="47341" cy="23670"/>
            </a:xfrm>
            <a:custGeom>
              <a:avLst/>
              <a:gdLst>
                <a:gd name="connsiteX0" fmla="*/ 0 w 47341"/>
                <a:gd name="connsiteY0" fmla="*/ 23671 h 23670"/>
                <a:gd name="connsiteX1" fmla="*/ 23670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98" name="Freeform: Shape 297">
              <a:extLst>
                <a:ext uri="{FF2B5EF4-FFF2-40B4-BE49-F238E27FC236}">
                  <a16:creationId xmlns:a16="http://schemas.microsoft.com/office/drawing/2014/main" id="{745CAE92-692F-67DD-C96A-9E719C92839A}"/>
                </a:ext>
              </a:extLst>
            </p:cNvPr>
            <p:cNvSpPr/>
            <p:nvPr/>
          </p:nvSpPr>
          <p:spPr>
            <a:xfrm>
              <a:off x="743507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99" name="Freeform: Shape 298">
              <a:extLst>
                <a:ext uri="{FF2B5EF4-FFF2-40B4-BE49-F238E27FC236}">
                  <a16:creationId xmlns:a16="http://schemas.microsoft.com/office/drawing/2014/main" id="{2C0B91CA-4D58-84CE-E43B-C4863639A26D}"/>
                </a:ext>
              </a:extLst>
            </p:cNvPr>
            <p:cNvSpPr/>
            <p:nvPr/>
          </p:nvSpPr>
          <p:spPr>
            <a:xfrm>
              <a:off x="7483914" y="6196861"/>
              <a:ext cx="47341" cy="23670"/>
            </a:xfrm>
            <a:custGeom>
              <a:avLst/>
              <a:gdLst>
                <a:gd name="connsiteX0" fmla="*/ 0 w 47341"/>
                <a:gd name="connsiteY0" fmla="*/ 23671 h 23670"/>
                <a:gd name="connsiteX1" fmla="*/ 23670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00" name="Freeform: Shape 299">
              <a:extLst>
                <a:ext uri="{FF2B5EF4-FFF2-40B4-BE49-F238E27FC236}">
                  <a16:creationId xmlns:a16="http://schemas.microsoft.com/office/drawing/2014/main" id="{822ECF18-7D14-358F-09E4-CAE0C10269AF}"/>
                </a:ext>
              </a:extLst>
            </p:cNvPr>
            <p:cNvSpPr/>
            <p:nvPr/>
          </p:nvSpPr>
          <p:spPr>
            <a:xfrm>
              <a:off x="7263805"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01" name="Freeform: Shape 300">
              <a:extLst>
                <a:ext uri="{FF2B5EF4-FFF2-40B4-BE49-F238E27FC236}">
                  <a16:creationId xmlns:a16="http://schemas.microsoft.com/office/drawing/2014/main" id="{6FB98DAC-CC4F-AF12-3B57-807F46B1D43B}"/>
                </a:ext>
              </a:extLst>
            </p:cNvPr>
            <p:cNvSpPr/>
            <p:nvPr/>
          </p:nvSpPr>
          <p:spPr>
            <a:xfrm>
              <a:off x="6980304"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02" name="Freeform: Shape 301">
              <a:extLst>
                <a:ext uri="{FF2B5EF4-FFF2-40B4-BE49-F238E27FC236}">
                  <a16:creationId xmlns:a16="http://schemas.microsoft.com/office/drawing/2014/main" id="{49E6F381-9FB9-5AC0-F164-5EC984D548B6}"/>
                </a:ext>
              </a:extLst>
            </p:cNvPr>
            <p:cNvSpPr/>
            <p:nvPr/>
          </p:nvSpPr>
          <p:spPr>
            <a:xfrm>
              <a:off x="7233333"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03" name="Freeform: Shape 302">
              <a:extLst>
                <a:ext uri="{FF2B5EF4-FFF2-40B4-BE49-F238E27FC236}">
                  <a16:creationId xmlns:a16="http://schemas.microsoft.com/office/drawing/2014/main" id="{0C5A31E1-6E8C-C99D-0E91-5500B24954CF}"/>
                </a:ext>
              </a:extLst>
            </p:cNvPr>
            <p:cNvSpPr/>
            <p:nvPr/>
          </p:nvSpPr>
          <p:spPr>
            <a:xfrm>
              <a:off x="7398346"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04" name="Freeform: Shape 303">
              <a:extLst>
                <a:ext uri="{FF2B5EF4-FFF2-40B4-BE49-F238E27FC236}">
                  <a16:creationId xmlns:a16="http://schemas.microsoft.com/office/drawing/2014/main" id="{988AC333-0975-6982-1F3D-1EF8C12D1C40}"/>
                </a:ext>
              </a:extLst>
            </p:cNvPr>
            <p:cNvSpPr/>
            <p:nvPr/>
          </p:nvSpPr>
          <p:spPr>
            <a:xfrm>
              <a:off x="7340802"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05" name="Freeform: Shape 304">
              <a:extLst>
                <a:ext uri="{FF2B5EF4-FFF2-40B4-BE49-F238E27FC236}">
                  <a16:creationId xmlns:a16="http://schemas.microsoft.com/office/drawing/2014/main" id="{DB72C7EA-61FF-A823-C7F7-7015A040AD73}"/>
                </a:ext>
              </a:extLst>
            </p:cNvPr>
            <p:cNvSpPr/>
            <p:nvPr/>
          </p:nvSpPr>
          <p:spPr>
            <a:xfrm>
              <a:off x="7271696"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06" name="Freeform: Shape 305">
              <a:extLst>
                <a:ext uri="{FF2B5EF4-FFF2-40B4-BE49-F238E27FC236}">
                  <a16:creationId xmlns:a16="http://schemas.microsoft.com/office/drawing/2014/main" id="{2AB76832-EF44-2AAE-8896-B36D2C2C772C}"/>
                </a:ext>
              </a:extLst>
            </p:cNvPr>
            <p:cNvSpPr/>
            <p:nvPr/>
          </p:nvSpPr>
          <p:spPr>
            <a:xfrm>
              <a:off x="7018667"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07" name="Freeform: Shape 306">
              <a:extLst>
                <a:ext uri="{FF2B5EF4-FFF2-40B4-BE49-F238E27FC236}">
                  <a16:creationId xmlns:a16="http://schemas.microsoft.com/office/drawing/2014/main" id="{91BF12B4-EA0E-92AC-1A40-9255D3F41CC6}"/>
                </a:ext>
              </a:extLst>
            </p:cNvPr>
            <p:cNvSpPr/>
            <p:nvPr/>
          </p:nvSpPr>
          <p:spPr>
            <a:xfrm>
              <a:off x="7281762"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08" name="Freeform: Shape 307">
              <a:extLst>
                <a:ext uri="{FF2B5EF4-FFF2-40B4-BE49-F238E27FC236}">
                  <a16:creationId xmlns:a16="http://schemas.microsoft.com/office/drawing/2014/main" id="{D16DB1EE-2FF7-BE7D-5B8D-CE5F0767A7FD}"/>
                </a:ext>
              </a:extLst>
            </p:cNvPr>
            <p:cNvSpPr/>
            <p:nvPr/>
          </p:nvSpPr>
          <p:spPr>
            <a:xfrm>
              <a:off x="752744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09" name="Freeform: Shape 308">
              <a:extLst>
                <a:ext uri="{FF2B5EF4-FFF2-40B4-BE49-F238E27FC236}">
                  <a16:creationId xmlns:a16="http://schemas.microsoft.com/office/drawing/2014/main" id="{A5125A8D-8977-EFF7-7D0D-8632E95D8186}"/>
                </a:ext>
              </a:extLst>
            </p:cNvPr>
            <p:cNvSpPr/>
            <p:nvPr/>
          </p:nvSpPr>
          <p:spPr>
            <a:xfrm>
              <a:off x="7555741" y="6196861"/>
              <a:ext cx="47341" cy="23670"/>
            </a:xfrm>
            <a:custGeom>
              <a:avLst/>
              <a:gdLst>
                <a:gd name="connsiteX0" fmla="*/ 0 w 47341"/>
                <a:gd name="connsiteY0" fmla="*/ 23671 h 23670"/>
                <a:gd name="connsiteX1" fmla="*/ 23670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10" name="Freeform: Shape 309">
              <a:extLst>
                <a:ext uri="{FF2B5EF4-FFF2-40B4-BE49-F238E27FC236}">
                  <a16:creationId xmlns:a16="http://schemas.microsoft.com/office/drawing/2014/main" id="{8960FEC6-F8F6-533C-51D9-5D52BA0DAE8E}"/>
                </a:ext>
              </a:extLst>
            </p:cNvPr>
            <p:cNvSpPr/>
            <p:nvPr/>
          </p:nvSpPr>
          <p:spPr>
            <a:xfrm>
              <a:off x="709770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11" name="Freeform: Shape 310">
              <a:extLst>
                <a:ext uri="{FF2B5EF4-FFF2-40B4-BE49-F238E27FC236}">
                  <a16:creationId xmlns:a16="http://schemas.microsoft.com/office/drawing/2014/main" id="{532508F2-1C28-9324-B0E7-D455F07F7103}"/>
                </a:ext>
              </a:extLst>
            </p:cNvPr>
            <p:cNvSpPr/>
            <p:nvPr/>
          </p:nvSpPr>
          <p:spPr>
            <a:xfrm>
              <a:off x="7133618"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12" name="Freeform: Shape 311">
              <a:extLst>
                <a:ext uri="{FF2B5EF4-FFF2-40B4-BE49-F238E27FC236}">
                  <a16:creationId xmlns:a16="http://schemas.microsoft.com/office/drawing/2014/main" id="{80B227CD-6F4E-C5BF-1CC5-1AC0D8DB6BB3}"/>
                </a:ext>
              </a:extLst>
            </p:cNvPr>
            <p:cNvSpPr/>
            <p:nvPr/>
          </p:nvSpPr>
          <p:spPr>
            <a:xfrm>
              <a:off x="7541049"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13" name="Freeform: Shape 312">
              <a:extLst>
                <a:ext uri="{FF2B5EF4-FFF2-40B4-BE49-F238E27FC236}">
                  <a16:creationId xmlns:a16="http://schemas.microsoft.com/office/drawing/2014/main" id="{CD63F21E-F432-CBFF-7E33-F70243A6CE00}"/>
                </a:ext>
              </a:extLst>
            </p:cNvPr>
            <p:cNvSpPr/>
            <p:nvPr/>
          </p:nvSpPr>
          <p:spPr>
            <a:xfrm>
              <a:off x="738882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14" name="Freeform: Shape 313">
              <a:extLst>
                <a:ext uri="{FF2B5EF4-FFF2-40B4-BE49-F238E27FC236}">
                  <a16:creationId xmlns:a16="http://schemas.microsoft.com/office/drawing/2014/main" id="{6A6F2DCE-7DC7-B5C5-062D-F8E85C529B7B}"/>
                </a:ext>
              </a:extLst>
            </p:cNvPr>
            <p:cNvSpPr/>
            <p:nvPr/>
          </p:nvSpPr>
          <p:spPr>
            <a:xfrm>
              <a:off x="6849164"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15" name="Freeform: Shape 314">
              <a:extLst>
                <a:ext uri="{FF2B5EF4-FFF2-40B4-BE49-F238E27FC236}">
                  <a16:creationId xmlns:a16="http://schemas.microsoft.com/office/drawing/2014/main" id="{D6E690E6-3C01-0792-EC9D-264DBBE2E0DD}"/>
                </a:ext>
              </a:extLst>
            </p:cNvPr>
            <p:cNvSpPr/>
            <p:nvPr/>
          </p:nvSpPr>
          <p:spPr>
            <a:xfrm>
              <a:off x="730094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16" name="Freeform: Shape 315">
              <a:extLst>
                <a:ext uri="{FF2B5EF4-FFF2-40B4-BE49-F238E27FC236}">
                  <a16:creationId xmlns:a16="http://schemas.microsoft.com/office/drawing/2014/main" id="{0B8198B9-A3ED-F807-C43E-C07276479BB0}"/>
                </a:ext>
              </a:extLst>
            </p:cNvPr>
            <p:cNvSpPr/>
            <p:nvPr/>
          </p:nvSpPr>
          <p:spPr>
            <a:xfrm>
              <a:off x="7149262"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17" name="Freeform: Shape 316">
              <a:extLst>
                <a:ext uri="{FF2B5EF4-FFF2-40B4-BE49-F238E27FC236}">
                  <a16:creationId xmlns:a16="http://schemas.microsoft.com/office/drawing/2014/main" id="{4B57B1AE-5818-E8E9-ABEB-733DB7D5F448}"/>
                </a:ext>
              </a:extLst>
            </p:cNvPr>
            <p:cNvSpPr/>
            <p:nvPr/>
          </p:nvSpPr>
          <p:spPr>
            <a:xfrm>
              <a:off x="6929018"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18" name="Freeform: Shape 317">
              <a:extLst>
                <a:ext uri="{FF2B5EF4-FFF2-40B4-BE49-F238E27FC236}">
                  <a16:creationId xmlns:a16="http://schemas.microsoft.com/office/drawing/2014/main" id="{3512ECB0-49FE-B97D-84EA-6325985FADC9}"/>
                </a:ext>
              </a:extLst>
            </p:cNvPr>
            <p:cNvSpPr/>
            <p:nvPr/>
          </p:nvSpPr>
          <p:spPr>
            <a:xfrm>
              <a:off x="7448680"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19" name="Freeform: Shape 318">
              <a:extLst>
                <a:ext uri="{FF2B5EF4-FFF2-40B4-BE49-F238E27FC236}">
                  <a16:creationId xmlns:a16="http://schemas.microsoft.com/office/drawing/2014/main" id="{69E1505F-3D2D-3BF9-C03A-1C466DB5BB56}"/>
                </a:ext>
              </a:extLst>
            </p:cNvPr>
            <p:cNvSpPr/>
            <p:nvPr/>
          </p:nvSpPr>
          <p:spPr>
            <a:xfrm>
              <a:off x="757968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20" name="Freeform: Shape 319">
              <a:extLst>
                <a:ext uri="{FF2B5EF4-FFF2-40B4-BE49-F238E27FC236}">
                  <a16:creationId xmlns:a16="http://schemas.microsoft.com/office/drawing/2014/main" id="{8ACE53E3-D638-66E3-1017-E95015DC7EAD}"/>
                </a:ext>
              </a:extLst>
            </p:cNvPr>
            <p:cNvSpPr/>
            <p:nvPr/>
          </p:nvSpPr>
          <p:spPr>
            <a:xfrm>
              <a:off x="7594240" y="6154418"/>
              <a:ext cx="47340" cy="47340"/>
            </a:xfrm>
            <a:custGeom>
              <a:avLst/>
              <a:gdLst>
                <a:gd name="connsiteX0" fmla="*/ 47341 w 47340"/>
                <a:gd name="connsiteY0" fmla="*/ 23671 h 47340"/>
                <a:gd name="connsiteX1" fmla="*/ 23671 w 47340"/>
                <a:gd name="connsiteY1" fmla="*/ 47341 h 47340"/>
                <a:gd name="connsiteX2" fmla="*/ 0 w 47340"/>
                <a:gd name="connsiteY2" fmla="*/ 23671 h 47340"/>
                <a:gd name="connsiteX3" fmla="*/ 23671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1" y="47341"/>
                  </a:cubicBezTo>
                  <a:cubicBezTo>
                    <a:pt x="10598" y="47341"/>
                    <a:pt x="0" y="36743"/>
                    <a:pt x="0" y="23671"/>
                  </a:cubicBezTo>
                  <a:cubicBezTo>
                    <a:pt x="0" y="10598"/>
                    <a:pt x="10598" y="0"/>
                    <a:pt x="23671"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21" name="Freeform: Shape 320">
              <a:extLst>
                <a:ext uri="{FF2B5EF4-FFF2-40B4-BE49-F238E27FC236}">
                  <a16:creationId xmlns:a16="http://schemas.microsoft.com/office/drawing/2014/main" id="{F5E3E389-B257-2DAD-DAEC-13AC0A200181}"/>
                </a:ext>
              </a:extLst>
            </p:cNvPr>
            <p:cNvSpPr/>
            <p:nvPr/>
          </p:nvSpPr>
          <p:spPr>
            <a:xfrm>
              <a:off x="7186400" y="6214682"/>
              <a:ext cx="87199" cy="13603"/>
            </a:xfrm>
            <a:custGeom>
              <a:avLst/>
              <a:gdLst>
                <a:gd name="connsiteX0" fmla="*/ 0 w 87199"/>
                <a:gd name="connsiteY0" fmla="*/ 0 h 13603"/>
                <a:gd name="connsiteX1" fmla="*/ 87200 w 87199"/>
                <a:gd name="connsiteY1" fmla="*/ 0 h 13603"/>
              </a:gdLst>
              <a:ahLst/>
              <a:cxnLst>
                <a:cxn ang="0">
                  <a:pos x="connsiteX0" y="connsiteY0"/>
                </a:cxn>
                <a:cxn ang="0">
                  <a:pos x="connsiteX1" y="connsiteY1"/>
                </a:cxn>
              </a:cxnLst>
              <a:rect l="l" t="t" r="r" b="b"/>
              <a:pathLst>
                <a:path w="87199" h="13603">
                  <a:moveTo>
                    <a:pt x="0" y="0"/>
                  </a:moveTo>
                  <a:lnTo>
                    <a:pt x="87200" y="0"/>
                  </a:lnTo>
                </a:path>
              </a:pathLst>
            </a:custGeom>
            <a:ln w="13585" cap="flat">
              <a:solidFill>
                <a:srgbClr val="00305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22" name="Freeform: Shape 321">
              <a:extLst>
                <a:ext uri="{FF2B5EF4-FFF2-40B4-BE49-F238E27FC236}">
                  <a16:creationId xmlns:a16="http://schemas.microsoft.com/office/drawing/2014/main" id="{9736A5B6-7355-7D1A-8A5C-956D234F7B4F}"/>
                </a:ext>
              </a:extLst>
            </p:cNvPr>
            <p:cNvSpPr/>
            <p:nvPr/>
          </p:nvSpPr>
          <p:spPr>
            <a:xfrm>
              <a:off x="7230068" y="5812012"/>
              <a:ext cx="13603" cy="408519"/>
            </a:xfrm>
            <a:custGeom>
              <a:avLst/>
              <a:gdLst>
                <a:gd name="connsiteX0" fmla="*/ 0 w 13603"/>
                <a:gd name="connsiteY0" fmla="*/ 0 h 408519"/>
                <a:gd name="connsiteX1" fmla="*/ 0 w 13603"/>
                <a:gd name="connsiteY1" fmla="*/ 408520 h 408519"/>
              </a:gdLst>
              <a:ahLst/>
              <a:cxnLst>
                <a:cxn ang="0">
                  <a:pos x="connsiteX0" y="connsiteY0"/>
                </a:cxn>
                <a:cxn ang="0">
                  <a:pos x="connsiteX1" y="connsiteY1"/>
                </a:cxn>
              </a:cxnLst>
              <a:rect l="l" t="t" r="r" b="b"/>
              <a:pathLst>
                <a:path w="13603" h="408519">
                  <a:moveTo>
                    <a:pt x="0" y="0"/>
                  </a:moveTo>
                  <a:lnTo>
                    <a:pt x="0" y="408520"/>
                  </a:lnTo>
                </a:path>
              </a:pathLst>
            </a:custGeom>
            <a:ln w="13585" cap="flat">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grpSp>
      <p:sp>
        <p:nvSpPr>
          <p:cNvPr id="15" name="Freeform: Shape 14">
            <a:extLst>
              <a:ext uri="{FF2B5EF4-FFF2-40B4-BE49-F238E27FC236}">
                <a16:creationId xmlns:a16="http://schemas.microsoft.com/office/drawing/2014/main" id="{39FE0AFD-DFC0-D88E-C009-23644B58E24C}"/>
              </a:ext>
            </a:extLst>
          </p:cNvPr>
          <p:cNvSpPr/>
          <p:nvPr/>
        </p:nvSpPr>
        <p:spPr>
          <a:xfrm>
            <a:off x="6431258" y="3678949"/>
            <a:ext cx="1597484" cy="2541446"/>
          </a:xfrm>
          <a:custGeom>
            <a:avLst/>
            <a:gdLst>
              <a:gd name="connsiteX0" fmla="*/ 0 w 1597484"/>
              <a:gd name="connsiteY0" fmla="*/ 0 h 2541446"/>
              <a:gd name="connsiteX1" fmla="*/ 1597485 w 1597484"/>
              <a:gd name="connsiteY1" fmla="*/ 0 h 2541446"/>
              <a:gd name="connsiteX2" fmla="*/ 1597485 w 1597484"/>
              <a:gd name="connsiteY2" fmla="*/ 2541447 h 2541446"/>
              <a:gd name="connsiteX3" fmla="*/ 0 w 1597484"/>
              <a:gd name="connsiteY3" fmla="*/ 2541447 h 2541446"/>
            </a:gdLst>
            <a:ahLst/>
            <a:cxnLst>
              <a:cxn ang="0">
                <a:pos x="connsiteX0" y="connsiteY0"/>
              </a:cxn>
              <a:cxn ang="0">
                <a:pos x="connsiteX1" y="connsiteY1"/>
              </a:cxn>
              <a:cxn ang="0">
                <a:pos x="connsiteX2" y="connsiteY2"/>
              </a:cxn>
              <a:cxn ang="0">
                <a:pos x="connsiteX3" y="connsiteY3"/>
              </a:cxn>
            </a:cxnLst>
            <a:rect l="l" t="t" r="r" b="b"/>
            <a:pathLst>
              <a:path w="1597484" h="2541446">
                <a:moveTo>
                  <a:pt x="0" y="0"/>
                </a:moveTo>
                <a:lnTo>
                  <a:pt x="1597485" y="0"/>
                </a:lnTo>
                <a:lnTo>
                  <a:pt x="1597485" y="2541447"/>
                </a:lnTo>
                <a:lnTo>
                  <a:pt x="0" y="2541447"/>
                </a:lnTo>
                <a:close/>
              </a:path>
            </a:pathLst>
          </a:custGeom>
          <a:noFill/>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6" name="Freeform: Shape 15">
            <a:extLst>
              <a:ext uri="{FF2B5EF4-FFF2-40B4-BE49-F238E27FC236}">
                <a16:creationId xmlns:a16="http://schemas.microsoft.com/office/drawing/2014/main" id="{21A24317-2809-1DB3-F69A-DCC79D0266A5}"/>
              </a:ext>
            </a:extLst>
          </p:cNvPr>
          <p:cNvSpPr/>
          <p:nvPr/>
        </p:nvSpPr>
        <p:spPr>
          <a:xfrm>
            <a:off x="7230204" y="3009102"/>
            <a:ext cx="13603" cy="199430"/>
          </a:xfrm>
          <a:custGeom>
            <a:avLst/>
            <a:gdLst>
              <a:gd name="connsiteX0" fmla="*/ 0 w 13603"/>
              <a:gd name="connsiteY0" fmla="*/ 0 h 199430"/>
              <a:gd name="connsiteX1" fmla="*/ 0 w 13603"/>
              <a:gd name="connsiteY1" fmla="*/ 199431 h 199430"/>
            </a:gdLst>
            <a:ahLst/>
            <a:cxnLst>
              <a:cxn ang="0">
                <a:pos x="connsiteX0" y="connsiteY0"/>
              </a:cxn>
              <a:cxn ang="0">
                <a:pos x="connsiteX1" y="connsiteY1"/>
              </a:cxn>
            </a:cxnLst>
            <a:rect l="l" t="t" r="r" b="b"/>
            <a:pathLst>
              <a:path w="13603" h="199430">
                <a:moveTo>
                  <a:pt x="0" y="0"/>
                </a:moveTo>
                <a:lnTo>
                  <a:pt x="0" y="199431"/>
                </a:lnTo>
              </a:path>
            </a:pathLst>
          </a:custGeom>
          <a:ln w="14536" cap="flat">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grpSp>
        <p:nvGrpSpPr>
          <p:cNvPr id="27" name="Group 26">
            <a:extLst>
              <a:ext uri="{FF2B5EF4-FFF2-40B4-BE49-F238E27FC236}">
                <a16:creationId xmlns:a16="http://schemas.microsoft.com/office/drawing/2014/main" id="{7F2B5D0C-4968-8D35-BA6C-E6902C52F731}"/>
              </a:ext>
            </a:extLst>
          </p:cNvPr>
          <p:cNvGrpSpPr/>
          <p:nvPr/>
        </p:nvGrpSpPr>
        <p:grpSpPr>
          <a:xfrm>
            <a:off x="5398464" y="2802597"/>
            <a:ext cx="503064" cy="519253"/>
            <a:chOff x="5398464" y="2802597"/>
            <a:chExt cx="503064" cy="519253"/>
          </a:xfrm>
          <a:solidFill>
            <a:srgbClr val="008764"/>
          </a:solidFill>
        </p:grpSpPr>
        <p:sp>
          <p:nvSpPr>
            <p:cNvPr id="294" name="Freeform: Shape 293">
              <a:extLst>
                <a:ext uri="{FF2B5EF4-FFF2-40B4-BE49-F238E27FC236}">
                  <a16:creationId xmlns:a16="http://schemas.microsoft.com/office/drawing/2014/main" id="{3BCAEFE0-FB50-8CD5-3773-78257C63270C}"/>
                </a:ext>
              </a:extLst>
            </p:cNvPr>
            <p:cNvSpPr/>
            <p:nvPr/>
          </p:nvSpPr>
          <p:spPr>
            <a:xfrm>
              <a:off x="5854188" y="3274510"/>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grp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95" name="Freeform: Shape 294">
              <a:extLst>
                <a:ext uri="{FF2B5EF4-FFF2-40B4-BE49-F238E27FC236}">
                  <a16:creationId xmlns:a16="http://schemas.microsoft.com/office/drawing/2014/main" id="{CD82D9F7-38D4-10DD-5C57-25AEA6D2CAA0}"/>
                </a:ext>
              </a:extLst>
            </p:cNvPr>
            <p:cNvSpPr/>
            <p:nvPr/>
          </p:nvSpPr>
          <p:spPr>
            <a:xfrm>
              <a:off x="5398464" y="2802597"/>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8"/>
                    <a:pt x="47341" y="23670"/>
                  </a:cubicBezTo>
                  <a:close/>
                </a:path>
              </a:pathLst>
            </a:custGeom>
            <a:grp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grpSp>
      <p:grpSp>
        <p:nvGrpSpPr>
          <p:cNvPr id="28" name="Group 27">
            <a:extLst>
              <a:ext uri="{FF2B5EF4-FFF2-40B4-BE49-F238E27FC236}">
                <a16:creationId xmlns:a16="http://schemas.microsoft.com/office/drawing/2014/main" id="{41F44042-9C9D-835A-9162-6F33B66105AC}"/>
              </a:ext>
            </a:extLst>
          </p:cNvPr>
          <p:cNvGrpSpPr/>
          <p:nvPr/>
        </p:nvGrpSpPr>
        <p:grpSpPr>
          <a:xfrm>
            <a:off x="6431258" y="3678677"/>
            <a:ext cx="1597484" cy="2523081"/>
            <a:chOff x="6431258" y="3678677"/>
            <a:chExt cx="1597484" cy="2523081"/>
          </a:xfrm>
        </p:grpSpPr>
        <p:sp>
          <p:nvSpPr>
            <p:cNvPr id="252" name="Freeform: Shape 251">
              <a:extLst>
                <a:ext uri="{FF2B5EF4-FFF2-40B4-BE49-F238E27FC236}">
                  <a16:creationId xmlns:a16="http://schemas.microsoft.com/office/drawing/2014/main" id="{8D142B16-8E4C-17A9-0409-A28DFB0045D5}"/>
                </a:ext>
              </a:extLst>
            </p:cNvPr>
            <p:cNvSpPr/>
            <p:nvPr/>
          </p:nvSpPr>
          <p:spPr>
            <a:xfrm>
              <a:off x="6431258" y="4949672"/>
              <a:ext cx="1597484" cy="0"/>
            </a:xfrm>
            <a:custGeom>
              <a:avLst/>
              <a:gdLst>
                <a:gd name="connsiteX0" fmla="*/ 0 w 1597484"/>
                <a:gd name="connsiteY0" fmla="*/ 0 h 13603"/>
                <a:gd name="connsiteX1" fmla="*/ 1597485 w 1597484"/>
                <a:gd name="connsiteY1" fmla="*/ 0 h 13603"/>
              </a:gdLst>
              <a:ahLst/>
              <a:cxnLst>
                <a:cxn ang="0">
                  <a:pos x="connsiteX0" y="connsiteY0"/>
                </a:cxn>
                <a:cxn ang="0">
                  <a:pos x="connsiteX1" y="connsiteY1"/>
                </a:cxn>
              </a:cxnLst>
              <a:rect l="l" t="t" r="r" b="b"/>
              <a:pathLst>
                <a:path w="1597484" h="13603">
                  <a:moveTo>
                    <a:pt x="0" y="0"/>
                  </a:moveTo>
                  <a:lnTo>
                    <a:pt x="1597485" y="0"/>
                  </a:lnTo>
                </a:path>
              </a:pathLst>
            </a:custGeom>
            <a:ln w="127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54" name="Freeform: Shape 253">
              <a:extLst>
                <a:ext uri="{FF2B5EF4-FFF2-40B4-BE49-F238E27FC236}">
                  <a16:creationId xmlns:a16="http://schemas.microsoft.com/office/drawing/2014/main" id="{6131B86D-98F5-2EDE-0760-7AB5B89710CE}"/>
                </a:ext>
              </a:extLst>
            </p:cNvPr>
            <p:cNvSpPr/>
            <p:nvPr/>
          </p:nvSpPr>
          <p:spPr>
            <a:xfrm>
              <a:off x="6730676" y="4102569"/>
              <a:ext cx="998648" cy="13603"/>
            </a:xfrm>
            <a:custGeom>
              <a:avLst/>
              <a:gdLst>
                <a:gd name="connsiteX0" fmla="*/ 0 w 998648"/>
                <a:gd name="connsiteY0" fmla="*/ 0 h 13603"/>
                <a:gd name="connsiteX1" fmla="*/ 998649 w 998648"/>
                <a:gd name="connsiteY1" fmla="*/ 0 h 13603"/>
              </a:gdLst>
              <a:ahLst/>
              <a:cxnLst>
                <a:cxn ang="0">
                  <a:pos x="connsiteX0" y="connsiteY0"/>
                </a:cxn>
                <a:cxn ang="0">
                  <a:pos x="connsiteX1" y="connsiteY1"/>
                </a:cxn>
              </a:cxnLst>
              <a:rect l="l" t="t" r="r" b="b"/>
              <a:pathLst>
                <a:path w="998648" h="13603">
                  <a:moveTo>
                    <a:pt x="0" y="0"/>
                  </a:moveTo>
                  <a:lnTo>
                    <a:pt x="998649" y="0"/>
                  </a:lnTo>
                </a:path>
              </a:pathLst>
            </a:custGeom>
            <a:ln w="30566" cap="flat">
              <a:solidFill>
                <a:srgbClr val="00305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55" name="Freeform: Shape 254">
              <a:extLst>
                <a:ext uri="{FF2B5EF4-FFF2-40B4-BE49-F238E27FC236}">
                  <a16:creationId xmlns:a16="http://schemas.microsoft.com/office/drawing/2014/main" id="{573199DC-3C29-F04D-1594-13ACD0D5ED1B}"/>
                </a:ext>
              </a:extLst>
            </p:cNvPr>
            <p:cNvSpPr/>
            <p:nvPr/>
          </p:nvSpPr>
          <p:spPr>
            <a:xfrm>
              <a:off x="6920312" y="4516938"/>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8"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56" name="Freeform: Shape 255">
              <a:extLst>
                <a:ext uri="{FF2B5EF4-FFF2-40B4-BE49-F238E27FC236}">
                  <a16:creationId xmlns:a16="http://schemas.microsoft.com/office/drawing/2014/main" id="{6FBBCB0A-617F-EDB8-04CE-CEB803E49555}"/>
                </a:ext>
              </a:extLst>
            </p:cNvPr>
            <p:cNvSpPr/>
            <p:nvPr/>
          </p:nvSpPr>
          <p:spPr>
            <a:xfrm>
              <a:off x="7519011" y="3678677"/>
              <a:ext cx="47341" cy="40403"/>
            </a:xfrm>
            <a:custGeom>
              <a:avLst/>
              <a:gdLst>
                <a:gd name="connsiteX0" fmla="*/ 40403 w 47341"/>
                <a:gd name="connsiteY0" fmla="*/ 0 h 40403"/>
                <a:gd name="connsiteX1" fmla="*/ 47341 w 47341"/>
                <a:gd name="connsiteY1" fmla="*/ 16733 h 40403"/>
                <a:gd name="connsiteX2" fmla="*/ 23671 w 47341"/>
                <a:gd name="connsiteY2" fmla="*/ 40403 h 40403"/>
                <a:gd name="connsiteX3" fmla="*/ 0 w 47341"/>
                <a:gd name="connsiteY3" fmla="*/ 16733 h 40403"/>
                <a:gd name="connsiteX4" fmla="*/ 6666 w 47341"/>
                <a:gd name="connsiteY4" fmla="*/ 408 h 4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1" h="40403">
                  <a:moveTo>
                    <a:pt x="40403" y="0"/>
                  </a:moveTo>
                  <a:cubicBezTo>
                    <a:pt x="44620" y="4217"/>
                    <a:pt x="47341" y="10203"/>
                    <a:pt x="47341" y="16733"/>
                  </a:cubicBezTo>
                  <a:cubicBezTo>
                    <a:pt x="47341" y="29792"/>
                    <a:pt x="36730" y="40403"/>
                    <a:pt x="23671" y="40403"/>
                  </a:cubicBezTo>
                  <a:cubicBezTo>
                    <a:pt x="10611" y="40403"/>
                    <a:pt x="0" y="29792"/>
                    <a:pt x="0" y="16733"/>
                  </a:cubicBezTo>
                  <a:cubicBezTo>
                    <a:pt x="0" y="10339"/>
                    <a:pt x="2449" y="4625"/>
                    <a:pt x="6666" y="408"/>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57" name="Freeform: Shape 256">
              <a:extLst>
                <a:ext uri="{FF2B5EF4-FFF2-40B4-BE49-F238E27FC236}">
                  <a16:creationId xmlns:a16="http://schemas.microsoft.com/office/drawing/2014/main" id="{45052465-1A8A-FB77-1018-5802BC47FD91}"/>
                </a:ext>
              </a:extLst>
            </p:cNvPr>
            <p:cNvSpPr/>
            <p:nvPr/>
          </p:nvSpPr>
          <p:spPr>
            <a:xfrm>
              <a:off x="7223130" y="5656794"/>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58" name="Freeform: Shape 257">
              <a:extLst>
                <a:ext uri="{FF2B5EF4-FFF2-40B4-BE49-F238E27FC236}">
                  <a16:creationId xmlns:a16="http://schemas.microsoft.com/office/drawing/2014/main" id="{BF0400F2-4B5D-29B4-5727-5465650FC47B}"/>
                </a:ext>
              </a:extLst>
            </p:cNvPr>
            <p:cNvSpPr/>
            <p:nvPr/>
          </p:nvSpPr>
          <p:spPr>
            <a:xfrm>
              <a:off x="6953777" y="3761251"/>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59" name="Freeform: Shape 258">
              <a:extLst>
                <a:ext uri="{FF2B5EF4-FFF2-40B4-BE49-F238E27FC236}">
                  <a16:creationId xmlns:a16="http://schemas.microsoft.com/office/drawing/2014/main" id="{E44BE98B-816F-ED03-299F-90C7A822ABFA}"/>
                </a:ext>
              </a:extLst>
            </p:cNvPr>
            <p:cNvSpPr/>
            <p:nvPr/>
          </p:nvSpPr>
          <p:spPr>
            <a:xfrm>
              <a:off x="6991595" y="5444575"/>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60" name="Freeform: Shape 259">
              <a:extLst>
                <a:ext uri="{FF2B5EF4-FFF2-40B4-BE49-F238E27FC236}">
                  <a16:creationId xmlns:a16="http://schemas.microsoft.com/office/drawing/2014/main" id="{85CE6065-6BD0-B6D6-59C5-AF8C8E18D060}"/>
                </a:ext>
              </a:extLst>
            </p:cNvPr>
            <p:cNvSpPr/>
            <p:nvPr/>
          </p:nvSpPr>
          <p:spPr>
            <a:xfrm>
              <a:off x="6997853" y="4234117"/>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7"/>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61" name="Freeform: Shape 260">
              <a:extLst>
                <a:ext uri="{FF2B5EF4-FFF2-40B4-BE49-F238E27FC236}">
                  <a16:creationId xmlns:a16="http://schemas.microsoft.com/office/drawing/2014/main" id="{2F4AFEFD-1836-61B1-643D-1A8C1F68D5FA}"/>
                </a:ext>
              </a:extLst>
            </p:cNvPr>
            <p:cNvSpPr/>
            <p:nvPr/>
          </p:nvSpPr>
          <p:spPr>
            <a:xfrm>
              <a:off x="7204357" y="5256572"/>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62" name="Freeform: Shape 261">
              <a:extLst>
                <a:ext uri="{FF2B5EF4-FFF2-40B4-BE49-F238E27FC236}">
                  <a16:creationId xmlns:a16="http://schemas.microsoft.com/office/drawing/2014/main" id="{87CBF4A7-1557-2C66-404A-C7F6A1DBE6FD}"/>
                </a:ext>
              </a:extLst>
            </p:cNvPr>
            <p:cNvSpPr/>
            <p:nvPr/>
          </p:nvSpPr>
          <p:spPr>
            <a:xfrm>
              <a:off x="7116885" y="4023259"/>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7"/>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63" name="Freeform: Shape 262">
              <a:extLst>
                <a:ext uri="{FF2B5EF4-FFF2-40B4-BE49-F238E27FC236}">
                  <a16:creationId xmlns:a16="http://schemas.microsoft.com/office/drawing/2014/main" id="{C3A49DB0-BCA1-EC65-D7F3-7EDC996AE7DC}"/>
                </a:ext>
              </a:extLst>
            </p:cNvPr>
            <p:cNvSpPr/>
            <p:nvPr/>
          </p:nvSpPr>
          <p:spPr>
            <a:xfrm>
              <a:off x="7003702" y="4097399"/>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7"/>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64" name="Freeform: Shape 263">
              <a:extLst>
                <a:ext uri="{FF2B5EF4-FFF2-40B4-BE49-F238E27FC236}">
                  <a16:creationId xmlns:a16="http://schemas.microsoft.com/office/drawing/2014/main" id="{887940C3-A461-3836-4F67-2348C0385AC6}"/>
                </a:ext>
              </a:extLst>
            </p:cNvPr>
            <p:cNvSpPr/>
            <p:nvPr/>
          </p:nvSpPr>
          <p:spPr>
            <a:xfrm>
              <a:off x="6895689" y="5407029"/>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65" name="Freeform: Shape 264">
              <a:extLst>
                <a:ext uri="{FF2B5EF4-FFF2-40B4-BE49-F238E27FC236}">
                  <a16:creationId xmlns:a16="http://schemas.microsoft.com/office/drawing/2014/main" id="{41633FD0-39F1-946F-77A9-4F3FC97FD654}"/>
                </a:ext>
              </a:extLst>
            </p:cNvPr>
            <p:cNvSpPr/>
            <p:nvPr/>
          </p:nvSpPr>
          <p:spPr>
            <a:xfrm>
              <a:off x="7106274" y="5751475"/>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66" name="Freeform: Shape 265">
              <a:extLst>
                <a:ext uri="{FF2B5EF4-FFF2-40B4-BE49-F238E27FC236}">
                  <a16:creationId xmlns:a16="http://schemas.microsoft.com/office/drawing/2014/main" id="{1BEF3ADF-FABD-300E-1E08-D9615E37DA44}"/>
                </a:ext>
              </a:extLst>
            </p:cNvPr>
            <p:cNvSpPr/>
            <p:nvPr/>
          </p:nvSpPr>
          <p:spPr>
            <a:xfrm>
              <a:off x="7090766" y="4154535"/>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8"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67" name="Freeform: Shape 266">
              <a:extLst>
                <a:ext uri="{FF2B5EF4-FFF2-40B4-BE49-F238E27FC236}">
                  <a16:creationId xmlns:a16="http://schemas.microsoft.com/office/drawing/2014/main" id="{4721E17F-4765-A901-EC82-BE2362456349}"/>
                </a:ext>
              </a:extLst>
            </p:cNvPr>
            <p:cNvSpPr/>
            <p:nvPr/>
          </p:nvSpPr>
          <p:spPr>
            <a:xfrm>
              <a:off x="7136611" y="429070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68" name="Freeform: Shape 267">
              <a:extLst>
                <a:ext uri="{FF2B5EF4-FFF2-40B4-BE49-F238E27FC236}">
                  <a16:creationId xmlns:a16="http://schemas.microsoft.com/office/drawing/2014/main" id="{BA5CC967-8432-7C36-AB85-E270F38CB2A1}"/>
                </a:ext>
              </a:extLst>
            </p:cNvPr>
            <p:cNvSpPr/>
            <p:nvPr/>
          </p:nvSpPr>
          <p:spPr>
            <a:xfrm>
              <a:off x="7019075" y="578466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69" name="Freeform: Shape 268">
              <a:extLst>
                <a:ext uri="{FF2B5EF4-FFF2-40B4-BE49-F238E27FC236}">
                  <a16:creationId xmlns:a16="http://schemas.microsoft.com/office/drawing/2014/main" id="{A1182545-639A-119B-3EF1-64957AC20018}"/>
                </a:ext>
              </a:extLst>
            </p:cNvPr>
            <p:cNvSpPr/>
            <p:nvPr/>
          </p:nvSpPr>
          <p:spPr>
            <a:xfrm>
              <a:off x="7403244" y="5107611"/>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8"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70" name="Freeform: Shape 269">
              <a:extLst>
                <a:ext uri="{FF2B5EF4-FFF2-40B4-BE49-F238E27FC236}">
                  <a16:creationId xmlns:a16="http://schemas.microsoft.com/office/drawing/2014/main" id="{47899E89-4EC2-081E-549D-5AE56FAE3EF2}"/>
                </a:ext>
              </a:extLst>
            </p:cNvPr>
            <p:cNvSpPr/>
            <p:nvPr/>
          </p:nvSpPr>
          <p:spPr>
            <a:xfrm>
              <a:off x="7300536" y="4166234"/>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71" name="Freeform: Shape 270">
              <a:extLst>
                <a:ext uri="{FF2B5EF4-FFF2-40B4-BE49-F238E27FC236}">
                  <a16:creationId xmlns:a16="http://schemas.microsoft.com/office/drawing/2014/main" id="{43D5D8E8-3495-3A70-385E-A13B87307EA6}"/>
                </a:ext>
              </a:extLst>
            </p:cNvPr>
            <p:cNvSpPr/>
            <p:nvPr/>
          </p:nvSpPr>
          <p:spPr>
            <a:xfrm>
              <a:off x="7230204" y="4832000"/>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7"/>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72" name="Freeform: Shape 271">
              <a:extLst>
                <a:ext uri="{FF2B5EF4-FFF2-40B4-BE49-F238E27FC236}">
                  <a16:creationId xmlns:a16="http://schemas.microsoft.com/office/drawing/2014/main" id="{06C6B86A-DC3E-9920-7A21-D8FD9CBB29DC}"/>
                </a:ext>
              </a:extLst>
            </p:cNvPr>
            <p:cNvSpPr/>
            <p:nvPr/>
          </p:nvSpPr>
          <p:spPr>
            <a:xfrm>
              <a:off x="7505544" y="4882334"/>
              <a:ext cx="47340" cy="47340"/>
            </a:xfrm>
            <a:custGeom>
              <a:avLst/>
              <a:gdLst>
                <a:gd name="connsiteX0" fmla="*/ 47341 w 47340"/>
                <a:gd name="connsiteY0" fmla="*/ 23671 h 47340"/>
                <a:gd name="connsiteX1" fmla="*/ 23671 w 47340"/>
                <a:gd name="connsiteY1" fmla="*/ 47341 h 47340"/>
                <a:gd name="connsiteX2" fmla="*/ 0 w 47340"/>
                <a:gd name="connsiteY2" fmla="*/ 23671 h 47340"/>
                <a:gd name="connsiteX3" fmla="*/ 23671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1" y="47341"/>
                  </a:cubicBezTo>
                  <a:cubicBezTo>
                    <a:pt x="10598" y="47341"/>
                    <a:pt x="0" y="36743"/>
                    <a:pt x="0" y="23671"/>
                  </a:cubicBezTo>
                  <a:cubicBezTo>
                    <a:pt x="0" y="10598"/>
                    <a:pt x="10598" y="0"/>
                    <a:pt x="23671"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73" name="Freeform: Shape 272">
              <a:extLst>
                <a:ext uri="{FF2B5EF4-FFF2-40B4-BE49-F238E27FC236}">
                  <a16:creationId xmlns:a16="http://schemas.microsoft.com/office/drawing/2014/main" id="{5929D1ED-DE94-010F-9AD7-3A5134F38949}"/>
                </a:ext>
              </a:extLst>
            </p:cNvPr>
            <p:cNvSpPr/>
            <p:nvPr/>
          </p:nvSpPr>
          <p:spPr>
            <a:xfrm rot="16753201">
              <a:off x="7056666" y="4449726"/>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74" name="Freeform: Shape 273">
              <a:extLst>
                <a:ext uri="{FF2B5EF4-FFF2-40B4-BE49-F238E27FC236}">
                  <a16:creationId xmlns:a16="http://schemas.microsoft.com/office/drawing/2014/main" id="{BEDDADC9-E94D-DFB4-5FD4-DCC630262333}"/>
                </a:ext>
              </a:extLst>
            </p:cNvPr>
            <p:cNvSpPr/>
            <p:nvPr/>
          </p:nvSpPr>
          <p:spPr>
            <a:xfrm>
              <a:off x="7594240" y="6154418"/>
              <a:ext cx="47340" cy="47340"/>
            </a:xfrm>
            <a:custGeom>
              <a:avLst/>
              <a:gdLst>
                <a:gd name="connsiteX0" fmla="*/ 47341 w 47340"/>
                <a:gd name="connsiteY0" fmla="*/ 23671 h 47340"/>
                <a:gd name="connsiteX1" fmla="*/ 23671 w 47340"/>
                <a:gd name="connsiteY1" fmla="*/ 47341 h 47340"/>
                <a:gd name="connsiteX2" fmla="*/ 0 w 47340"/>
                <a:gd name="connsiteY2" fmla="*/ 23671 h 47340"/>
                <a:gd name="connsiteX3" fmla="*/ 23671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1" y="47341"/>
                  </a:cubicBezTo>
                  <a:cubicBezTo>
                    <a:pt x="10598" y="47341"/>
                    <a:pt x="0" y="36743"/>
                    <a:pt x="0" y="23671"/>
                  </a:cubicBezTo>
                  <a:cubicBezTo>
                    <a:pt x="0" y="10598"/>
                    <a:pt x="10598" y="0"/>
                    <a:pt x="23671"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75" name="Freeform: Shape 274">
              <a:extLst>
                <a:ext uri="{FF2B5EF4-FFF2-40B4-BE49-F238E27FC236}">
                  <a16:creationId xmlns:a16="http://schemas.microsoft.com/office/drawing/2014/main" id="{0BC68965-CCB8-52A2-220F-0E270C27BB5E}"/>
                </a:ext>
              </a:extLst>
            </p:cNvPr>
            <p:cNvSpPr/>
            <p:nvPr/>
          </p:nvSpPr>
          <p:spPr>
            <a:xfrm>
              <a:off x="7131849" y="5792014"/>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76" name="Freeform: Shape 275">
              <a:extLst>
                <a:ext uri="{FF2B5EF4-FFF2-40B4-BE49-F238E27FC236}">
                  <a16:creationId xmlns:a16="http://schemas.microsoft.com/office/drawing/2014/main" id="{08F5C9AB-CC4E-DA61-594E-A5B34720DE36}"/>
                </a:ext>
              </a:extLst>
            </p:cNvPr>
            <p:cNvSpPr/>
            <p:nvPr/>
          </p:nvSpPr>
          <p:spPr>
            <a:xfrm>
              <a:off x="7333457" y="5580341"/>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7"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77" name="Freeform: Shape 276">
              <a:extLst>
                <a:ext uri="{FF2B5EF4-FFF2-40B4-BE49-F238E27FC236}">
                  <a16:creationId xmlns:a16="http://schemas.microsoft.com/office/drawing/2014/main" id="{3019F90E-8362-16D7-DE77-BA29BE4E82B1}"/>
                </a:ext>
              </a:extLst>
            </p:cNvPr>
            <p:cNvSpPr/>
            <p:nvPr/>
          </p:nvSpPr>
          <p:spPr>
            <a:xfrm>
              <a:off x="7264622" y="4078898"/>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4"/>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78" name="Freeform: Shape 277">
              <a:extLst>
                <a:ext uri="{FF2B5EF4-FFF2-40B4-BE49-F238E27FC236}">
                  <a16:creationId xmlns:a16="http://schemas.microsoft.com/office/drawing/2014/main" id="{17925695-4D19-3469-41FA-3FF9B6851030}"/>
                </a:ext>
              </a:extLst>
            </p:cNvPr>
            <p:cNvSpPr/>
            <p:nvPr/>
          </p:nvSpPr>
          <p:spPr>
            <a:xfrm>
              <a:off x="6997717" y="459570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7"/>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79" name="Freeform: Shape 278">
              <a:extLst>
                <a:ext uri="{FF2B5EF4-FFF2-40B4-BE49-F238E27FC236}">
                  <a16:creationId xmlns:a16="http://schemas.microsoft.com/office/drawing/2014/main" id="{F57189D9-9524-EE62-BD0D-D9FF9AF88173}"/>
                </a:ext>
              </a:extLst>
            </p:cNvPr>
            <p:cNvSpPr/>
            <p:nvPr/>
          </p:nvSpPr>
          <p:spPr>
            <a:xfrm>
              <a:off x="7287340" y="4608355"/>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80" name="Freeform: Shape 279">
              <a:extLst>
                <a:ext uri="{FF2B5EF4-FFF2-40B4-BE49-F238E27FC236}">
                  <a16:creationId xmlns:a16="http://schemas.microsoft.com/office/drawing/2014/main" id="{40DEB8D4-C771-A1FA-AD29-091C3A862958}"/>
                </a:ext>
              </a:extLst>
            </p:cNvPr>
            <p:cNvSpPr/>
            <p:nvPr/>
          </p:nvSpPr>
          <p:spPr>
            <a:xfrm>
              <a:off x="7218369" y="6073067"/>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81" name="Freeform: Shape 280">
              <a:extLst>
                <a:ext uri="{FF2B5EF4-FFF2-40B4-BE49-F238E27FC236}">
                  <a16:creationId xmlns:a16="http://schemas.microsoft.com/office/drawing/2014/main" id="{9899DFA9-6A7D-BC8D-4449-4E919E389A23}"/>
                </a:ext>
              </a:extLst>
            </p:cNvPr>
            <p:cNvSpPr/>
            <p:nvPr/>
          </p:nvSpPr>
          <p:spPr>
            <a:xfrm>
              <a:off x="7037168" y="4700724"/>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82" name="Freeform: Shape 281">
              <a:extLst>
                <a:ext uri="{FF2B5EF4-FFF2-40B4-BE49-F238E27FC236}">
                  <a16:creationId xmlns:a16="http://schemas.microsoft.com/office/drawing/2014/main" id="{B34B744E-9824-7CE4-5DA3-78C04B46BBA0}"/>
                </a:ext>
              </a:extLst>
            </p:cNvPr>
            <p:cNvSpPr/>
            <p:nvPr/>
          </p:nvSpPr>
          <p:spPr>
            <a:xfrm>
              <a:off x="6943166" y="585023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83" name="Freeform: Shape 282">
              <a:extLst>
                <a:ext uri="{FF2B5EF4-FFF2-40B4-BE49-F238E27FC236}">
                  <a16:creationId xmlns:a16="http://schemas.microsoft.com/office/drawing/2014/main" id="{8BCC732B-8275-3F4C-EB8D-80A498A0CE54}"/>
                </a:ext>
              </a:extLst>
            </p:cNvPr>
            <p:cNvSpPr/>
            <p:nvPr/>
          </p:nvSpPr>
          <p:spPr>
            <a:xfrm>
              <a:off x="6944526" y="4036591"/>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4"/>
                    <a:pt x="0" y="23671"/>
                  </a:cubicBezTo>
                  <a:cubicBezTo>
                    <a:pt x="0" y="10598"/>
                    <a:pt x="10598"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84" name="Freeform: Shape 283">
              <a:extLst>
                <a:ext uri="{FF2B5EF4-FFF2-40B4-BE49-F238E27FC236}">
                  <a16:creationId xmlns:a16="http://schemas.microsoft.com/office/drawing/2014/main" id="{AFE1C2BE-3179-4841-D658-EDC2E946AD0E}"/>
                </a:ext>
              </a:extLst>
            </p:cNvPr>
            <p:cNvSpPr/>
            <p:nvPr/>
          </p:nvSpPr>
          <p:spPr>
            <a:xfrm>
              <a:off x="6979624" y="490586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85" name="Freeform: Shape 284">
              <a:extLst>
                <a:ext uri="{FF2B5EF4-FFF2-40B4-BE49-F238E27FC236}">
                  <a16:creationId xmlns:a16="http://schemas.microsoft.com/office/drawing/2014/main" id="{43E3E58B-A40E-DDD1-A25F-22AA02BFE060}"/>
                </a:ext>
              </a:extLst>
            </p:cNvPr>
            <p:cNvSpPr/>
            <p:nvPr/>
          </p:nvSpPr>
          <p:spPr>
            <a:xfrm>
              <a:off x="7366786" y="4181198"/>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7"/>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86" name="Freeform: Shape 285">
              <a:extLst>
                <a:ext uri="{FF2B5EF4-FFF2-40B4-BE49-F238E27FC236}">
                  <a16:creationId xmlns:a16="http://schemas.microsoft.com/office/drawing/2014/main" id="{644861E1-4613-64A0-6721-2A32E031D8B4}"/>
                </a:ext>
              </a:extLst>
            </p:cNvPr>
            <p:cNvSpPr/>
            <p:nvPr/>
          </p:nvSpPr>
          <p:spPr>
            <a:xfrm>
              <a:off x="7462692" y="5707671"/>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87" name="Freeform: Shape 286">
              <a:extLst>
                <a:ext uri="{FF2B5EF4-FFF2-40B4-BE49-F238E27FC236}">
                  <a16:creationId xmlns:a16="http://schemas.microsoft.com/office/drawing/2014/main" id="{0D085331-FBC7-8384-DF00-F6958937024C}"/>
                </a:ext>
              </a:extLst>
            </p:cNvPr>
            <p:cNvSpPr/>
            <p:nvPr/>
          </p:nvSpPr>
          <p:spPr>
            <a:xfrm>
              <a:off x="7032542" y="4144060"/>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88" name="Freeform: Shape 287">
              <a:extLst>
                <a:ext uri="{FF2B5EF4-FFF2-40B4-BE49-F238E27FC236}">
                  <a16:creationId xmlns:a16="http://schemas.microsoft.com/office/drawing/2014/main" id="{7CEDBA69-E290-0F61-AFB1-35E688D689C1}"/>
                </a:ext>
              </a:extLst>
            </p:cNvPr>
            <p:cNvSpPr/>
            <p:nvPr/>
          </p:nvSpPr>
          <p:spPr>
            <a:xfrm>
              <a:off x="7122599" y="5061631"/>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7"/>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89" name="Freeform: Shape 288">
              <a:extLst>
                <a:ext uri="{FF2B5EF4-FFF2-40B4-BE49-F238E27FC236}">
                  <a16:creationId xmlns:a16="http://schemas.microsoft.com/office/drawing/2014/main" id="{B861D2DB-98A7-A68A-F684-42832D6A6F35}"/>
                </a:ext>
              </a:extLst>
            </p:cNvPr>
            <p:cNvSpPr/>
            <p:nvPr/>
          </p:nvSpPr>
          <p:spPr>
            <a:xfrm>
              <a:off x="7254419" y="5705359"/>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90" name="Freeform: Shape 289">
              <a:extLst>
                <a:ext uri="{FF2B5EF4-FFF2-40B4-BE49-F238E27FC236}">
                  <a16:creationId xmlns:a16="http://schemas.microsoft.com/office/drawing/2014/main" id="{1AD6F99C-9315-3567-C12E-67AAAF07C956}"/>
                </a:ext>
              </a:extLst>
            </p:cNvPr>
            <p:cNvSpPr/>
            <p:nvPr/>
          </p:nvSpPr>
          <p:spPr>
            <a:xfrm>
              <a:off x="6853653" y="5750931"/>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91" name="Freeform: Shape 290">
              <a:extLst>
                <a:ext uri="{FF2B5EF4-FFF2-40B4-BE49-F238E27FC236}">
                  <a16:creationId xmlns:a16="http://schemas.microsoft.com/office/drawing/2014/main" id="{B7D63A71-BC49-33CA-529E-0D5C0793ED59}"/>
                </a:ext>
              </a:extLst>
            </p:cNvPr>
            <p:cNvSpPr/>
            <p:nvPr/>
          </p:nvSpPr>
          <p:spPr>
            <a:xfrm>
              <a:off x="7015402" y="428540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92" name="Freeform: Shape 291">
              <a:extLst>
                <a:ext uri="{FF2B5EF4-FFF2-40B4-BE49-F238E27FC236}">
                  <a16:creationId xmlns:a16="http://schemas.microsoft.com/office/drawing/2014/main" id="{24841E0F-7D90-6DA7-0DAF-7AEB6B000B1D}"/>
                </a:ext>
              </a:extLst>
            </p:cNvPr>
            <p:cNvSpPr/>
            <p:nvPr/>
          </p:nvSpPr>
          <p:spPr>
            <a:xfrm>
              <a:off x="7243808" y="530459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93" name="Freeform: Shape 292">
              <a:extLst>
                <a:ext uri="{FF2B5EF4-FFF2-40B4-BE49-F238E27FC236}">
                  <a16:creationId xmlns:a16="http://schemas.microsoft.com/office/drawing/2014/main" id="{39441AE8-41B1-8A78-D826-140EFD9A6967}"/>
                </a:ext>
              </a:extLst>
            </p:cNvPr>
            <p:cNvSpPr/>
            <p:nvPr/>
          </p:nvSpPr>
          <p:spPr>
            <a:xfrm rot="16753201">
              <a:off x="7056278" y="4748303"/>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grpSp>
      <p:grpSp>
        <p:nvGrpSpPr>
          <p:cNvPr id="29" name="Graphic 14">
            <a:extLst>
              <a:ext uri="{FF2B5EF4-FFF2-40B4-BE49-F238E27FC236}">
                <a16:creationId xmlns:a16="http://schemas.microsoft.com/office/drawing/2014/main" id="{81D37198-6A76-85D7-4270-2EFF16CD136E}"/>
              </a:ext>
            </a:extLst>
          </p:cNvPr>
          <p:cNvGrpSpPr/>
          <p:nvPr/>
        </p:nvGrpSpPr>
        <p:grpSpPr>
          <a:xfrm>
            <a:off x="6815291" y="2279262"/>
            <a:ext cx="821664" cy="1233993"/>
            <a:chOff x="6815291" y="2279262"/>
            <a:chExt cx="821664" cy="1233993"/>
          </a:xfrm>
          <a:solidFill>
            <a:srgbClr val="00305D"/>
          </a:solidFill>
        </p:grpSpPr>
        <p:sp>
          <p:nvSpPr>
            <p:cNvPr id="193" name="Freeform: Shape 192">
              <a:extLst>
                <a:ext uri="{FF2B5EF4-FFF2-40B4-BE49-F238E27FC236}">
                  <a16:creationId xmlns:a16="http://schemas.microsoft.com/office/drawing/2014/main" id="{13A18579-8521-5FE7-E30D-0D40C816A3B7}"/>
                </a:ext>
              </a:extLst>
            </p:cNvPr>
            <p:cNvSpPr/>
            <p:nvPr/>
          </p:nvSpPr>
          <p:spPr>
            <a:xfrm>
              <a:off x="6879636" y="3228666"/>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94" name="Freeform: Shape 193">
              <a:extLst>
                <a:ext uri="{FF2B5EF4-FFF2-40B4-BE49-F238E27FC236}">
                  <a16:creationId xmlns:a16="http://schemas.microsoft.com/office/drawing/2014/main" id="{6A420EB6-1387-A54A-FF97-9EB1CAE92C77}"/>
                </a:ext>
              </a:extLst>
            </p:cNvPr>
            <p:cNvSpPr/>
            <p:nvPr/>
          </p:nvSpPr>
          <p:spPr>
            <a:xfrm>
              <a:off x="7301624" y="324662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95" name="Freeform: Shape 194">
              <a:extLst>
                <a:ext uri="{FF2B5EF4-FFF2-40B4-BE49-F238E27FC236}">
                  <a16:creationId xmlns:a16="http://schemas.microsoft.com/office/drawing/2014/main" id="{92DBF2D3-E28B-F80D-E6E6-495D4EFCFA82}"/>
                </a:ext>
              </a:extLst>
            </p:cNvPr>
            <p:cNvSpPr/>
            <p:nvPr/>
          </p:nvSpPr>
          <p:spPr>
            <a:xfrm>
              <a:off x="7519147" y="3492034"/>
              <a:ext cx="46796" cy="21085"/>
            </a:xfrm>
            <a:custGeom>
              <a:avLst/>
              <a:gdLst>
                <a:gd name="connsiteX0" fmla="*/ 0 w 46796"/>
                <a:gd name="connsiteY0" fmla="*/ 21086 h 21085"/>
                <a:gd name="connsiteX1" fmla="*/ 23535 w 46796"/>
                <a:gd name="connsiteY1" fmla="*/ 0 h 21085"/>
                <a:gd name="connsiteX2" fmla="*/ 46797 w 46796"/>
                <a:gd name="connsiteY2" fmla="*/ 19725 h 21085"/>
              </a:gdLst>
              <a:ahLst/>
              <a:cxnLst>
                <a:cxn ang="0">
                  <a:pos x="connsiteX0" y="connsiteY0"/>
                </a:cxn>
                <a:cxn ang="0">
                  <a:pos x="connsiteX1" y="connsiteY1"/>
                </a:cxn>
                <a:cxn ang="0">
                  <a:pos x="connsiteX2" y="connsiteY2"/>
                </a:cxn>
              </a:cxnLst>
              <a:rect l="l" t="t" r="r" b="b"/>
              <a:pathLst>
                <a:path w="46796" h="21085">
                  <a:moveTo>
                    <a:pt x="0" y="21086"/>
                  </a:moveTo>
                  <a:cubicBezTo>
                    <a:pt x="1224" y="9251"/>
                    <a:pt x="11291" y="0"/>
                    <a:pt x="23535" y="0"/>
                  </a:cubicBezTo>
                  <a:cubicBezTo>
                    <a:pt x="35778" y="0"/>
                    <a:pt x="45028" y="8570"/>
                    <a:pt x="46797" y="19725"/>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96" name="Freeform: Shape 195">
              <a:extLst>
                <a:ext uri="{FF2B5EF4-FFF2-40B4-BE49-F238E27FC236}">
                  <a16:creationId xmlns:a16="http://schemas.microsoft.com/office/drawing/2014/main" id="{AA8B0FBD-9FB2-9EFD-ED53-E5C142C8CA2E}"/>
                </a:ext>
              </a:extLst>
            </p:cNvPr>
            <p:cNvSpPr/>
            <p:nvPr/>
          </p:nvSpPr>
          <p:spPr>
            <a:xfrm>
              <a:off x="7344476" y="3407827"/>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4" y="47341"/>
                    <a:pt x="23671" y="47341"/>
                  </a:cubicBezTo>
                  <a:cubicBezTo>
                    <a:pt x="10598" y="47341"/>
                    <a:pt x="0" y="36743"/>
                    <a:pt x="0" y="23670"/>
                  </a:cubicBezTo>
                  <a:cubicBezTo>
                    <a:pt x="0" y="10598"/>
                    <a:pt x="10598" y="0"/>
                    <a:pt x="23671" y="0"/>
                  </a:cubicBezTo>
                  <a:cubicBezTo>
                    <a:pt x="36744"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97" name="Freeform: Shape 196">
              <a:extLst>
                <a:ext uri="{FF2B5EF4-FFF2-40B4-BE49-F238E27FC236}">
                  <a16:creationId xmlns:a16="http://schemas.microsoft.com/office/drawing/2014/main" id="{A57305FA-DC55-1B92-99AC-8A168452CEBF}"/>
                </a:ext>
              </a:extLst>
            </p:cNvPr>
            <p:cNvSpPr/>
            <p:nvPr/>
          </p:nvSpPr>
          <p:spPr>
            <a:xfrm>
              <a:off x="7334001" y="3033180"/>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98" name="Freeform: Shape 197">
              <a:extLst>
                <a:ext uri="{FF2B5EF4-FFF2-40B4-BE49-F238E27FC236}">
                  <a16:creationId xmlns:a16="http://schemas.microsoft.com/office/drawing/2014/main" id="{B0C59878-3443-4658-20B4-108478BFF800}"/>
                </a:ext>
              </a:extLst>
            </p:cNvPr>
            <p:cNvSpPr/>
            <p:nvPr/>
          </p:nvSpPr>
          <p:spPr>
            <a:xfrm>
              <a:off x="7589615" y="3387829"/>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99" name="Freeform: Shape 198">
              <a:extLst>
                <a:ext uri="{FF2B5EF4-FFF2-40B4-BE49-F238E27FC236}">
                  <a16:creationId xmlns:a16="http://schemas.microsoft.com/office/drawing/2014/main" id="{E5BD5346-CFC7-32B6-6BB7-6765C60587E9}"/>
                </a:ext>
              </a:extLst>
            </p:cNvPr>
            <p:cNvSpPr/>
            <p:nvPr/>
          </p:nvSpPr>
          <p:spPr>
            <a:xfrm>
              <a:off x="7157833" y="3194656"/>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00" name="Freeform: Shape 199">
              <a:extLst>
                <a:ext uri="{FF2B5EF4-FFF2-40B4-BE49-F238E27FC236}">
                  <a16:creationId xmlns:a16="http://schemas.microsoft.com/office/drawing/2014/main" id="{5B86E911-60FF-BF4F-375D-3451426AC694}"/>
                </a:ext>
              </a:extLst>
            </p:cNvPr>
            <p:cNvSpPr/>
            <p:nvPr/>
          </p:nvSpPr>
          <p:spPr>
            <a:xfrm rot="-4846799">
              <a:off x="7056081" y="314022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01" name="Freeform: Shape 200">
              <a:extLst>
                <a:ext uri="{FF2B5EF4-FFF2-40B4-BE49-F238E27FC236}">
                  <a16:creationId xmlns:a16="http://schemas.microsoft.com/office/drawing/2014/main" id="{284A4E5E-2260-7709-24D6-05B7850E4006}"/>
                </a:ext>
              </a:extLst>
            </p:cNvPr>
            <p:cNvSpPr/>
            <p:nvPr/>
          </p:nvSpPr>
          <p:spPr>
            <a:xfrm>
              <a:off x="7134026" y="3253832"/>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02" name="Freeform: Shape 201">
              <a:extLst>
                <a:ext uri="{FF2B5EF4-FFF2-40B4-BE49-F238E27FC236}">
                  <a16:creationId xmlns:a16="http://schemas.microsoft.com/office/drawing/2014/main" id="{1A5797BD-2CE3-F290-D5B7-FCFEE119153F}"/>
                </a:ext>
              </a:extLst>
            </p:cNvPr>
            <p:cNvSpPr/>
            <p:nvPr/>
          </p:nvSpPr>
          <p:spPr>
            <a:xfrm>
              <a:off x="6815291" y="2952918"/>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8"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03" name="Freeform: Shape 202">
              <a:extLst>
                <a:ext uri="{FF2B5EF4-FFF2-40B4-BE49-F238E27FC236}">
                  <a16:creationId xmlns:a16="http://schemas.microsoft.com/office/drawing/2014/main" id="{6ABE8D56-250B-CB22-6652-8208FFEB718A}"/>
                </a:ext>
              </a:extLst>
            </p:cNvPr>
            <p:cNvSpPr/>
            <p:nvPr/>
          </p:nvSpPr>
          <p:spPr>
            <a:xfrm>
              <a:off x="7480105" y="2877962"/>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4" y="47341"/>
                    <a:pt x="23671" y="47341"/>
                  </a:cubicBezTo>
                  <a:cubicBezTo>
                    <a:pt x="10598" y="47341"/>
                    <a:pt x="0" y="36743"/>
                    <a:pt x="0" y="23670"/>
                  </a:cubicBezTo>
                  <a:cubicBezTo>
                    <a:pt x="0" y="10598"/>
                    <a:pt x="10598" y="0"/>
                    <a:pt x="23671" y="0"/>
                  </a:cubicBezTo>
                  <a:cubicBezTo>
                    <a:pt x="36744"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04" name="Freeform: Shape 203">
              <a:extLst>
                <a:ext uri="{FF2B5EF4-FFF2-40B4-BE49-F238E27FC236}">
                  <a16:creationId xmlns:a16="http://schemas.microsoft.com/office/drawing/2014/main" id="{1DD8DD1F-0FA8-5F48-0519-175274618F56}"/>
                </a:ext>
              </a:extLst>
            </p:cNvPr>
            <p:cNvSpPr/>
            <p:nvPr/>
          </p:nvSpPr>
          <p:spPr>
            <a:xfrm>
              <a:off x="6868209" y="3451358"/>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05" name="Freeform: Shape 204">
              <a:extLst>
                <a:ext uri="{FF2B5EF4-FFF2-40B4-BE49-F238E27FC236}">
                  <a16:creationId xmlns:a16="http://schemas.microsoft.com/office/drawing/2014/main" id="{D91B8AFA-BE88-7FAE-0F26-4249D2630632}"/>
                </a:ext>
              </a:extLst>
            </p:cNvPr>
            <p:cNvSpPr/>
            <p:nvPr/>
          </p:nvSpPr>
          <p:spPr>
            <a:xfrm>
              <a:off x="7003294" y="2746958"/>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06" name="Freeform: Shape 205">
              <a:extLst>
                <a:ext uri="{FF2B5EF4-FFF2-40B4-BE49-F238E27FC236}">
                  <a16:creationId xmlns:a16="http://schemas.microsoft.com/office/drawing/2014/main" id="{5AD46422-0DDB-DA56-B242-36742817293B}"/>
                </a:ext>
              </a:extLst>
            </p:cNvPr>
            <p:cNvSpPr/>
            <p:nvPr/>
          </p:nvSpPr>
          <p:spPr>
            <a:xfrm>
              <a:off x="7391680" y="3150988"/>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4" y="47341"/>
                    <a:pt x="23671" y="47341"/>
                  </a:cubicBezTo>
                  <a:cubicBezTo>
                    <a:pt x="10598" y="47341"/>
                    <a:pt x="0" y="36743"/>
                    <a:pt x="0" y="23670"/>
                  </a:cubicBezTo>
                  <a:cubicBezTo>
                    <a:pt x="0" y="10598"/>
                    <a:pt x="10598" y="0"/>
                    <a:pt x="23671" y="0"/>
                  </a:cubicBezTo>
                  <a:cubicBezTo>
                    <a:pt x="36744"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07" name="Freeform: Shape 206">
              <a:extLst>
                <a:ext uri="{FF2B5EF4-FFF2-40B4-BE49-F238E27FC236}">
                  <a16:creationId xmlns:a16="http://schemas.microsoft.com/office/drawing/2014/main" id="{4A930DFF-2D99-F46D-3968-A41952F29CEE}"/>
                </a:ext>
              </a:extLst>
            </p:cNvPr>
            <p:cNvSpPr/>
            <p:nvPr/>
          </p:nvSpPr>
          <p:spPr>
            <a:xfrm>
              <a:off x="7118382" y="3031004"/>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08" name="Freeform: Shape 207">
              <a:extLst>
                <a:ext uri="{FF2B5EF4-FFF2-40B4-BE49-F238E27FC236}">
                  <a16:creationId xmlns:a16="http://schemas.microsoft.com/office/drawing/2014/main" id="{5D680F16-9CA5-2CB0-680D-CF7A2B303904}"/>
                </a:ext>
              </a:extLst>
            </p:cNvPr>
            <p:cNvSpPr/>
            <p:nvPr/>
          </p:nvSpPr>
          <p:spPr>
            <a:xfrm>
              <a:off x="7162186" y="3048552"/>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09" name="Freeform: Shape 208">
              <a:extLst>
                <a:ext uri="{FF2B5EF4-FFF2-40B4-BE49-F238E27FC236}">
                  <a16:creationId xmlns:a16="http://schemas.microsoft.com/office/drawing/2014/main" id="{C08780FA-2929-4392-F8DD-A04B72CD42B4}"/>
                </a:ext>
              </a:extLst>
            </p:cNvPr>
            <p:cNvSpPr/>
            <p:nvPr/>
          </p:nvSpPr>
          <p:spPr>
            <a:xfrm>
              <a:off x="6981120" y="3102287"/>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10" name="Freeform: Shape 209">
              <a:extLst>
                <a:ext uri="{FF2B5EF4-FFF2-40B4-BE49-F238E27FC236}">
                  <a16:creationId xmlns:a16="http://schemas.microsoft.com/office/drawing/2014/main" id="{3ECFE15D-2126-5087-0DA0-015D821CBE68}"/>
                </a:ext>
              </a:extLst>
            </p:cNvPr>
            <p:cNvSpPr/>
            <p:nvPr/>
          </p:nvSpPr>
          <p:spPr>
            <a:xfrm>
              <a:off x="7208166" y="332865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11" name="Freeform: Shape 210">
              <a:extLst>
                <a:ext uri="{FF2B5EF4-FFF2-40B4-BE49-F238E27FC236}">
                  <a16:creationId xmlns:a16="http://schemas.microsoft.com/office/drawing/2014/main" id="{1857628F-9BBC-6B82-FD96-8B55B2527B24}"/>
                </a:ext>
              </a:extLst>
            </p:cNvPr>
            <p:cNvSpPr/>
            <p:nvPr/>
          </p:nvSpPr>
          <p:spPr>
            <a:xfrm>
              <a:off x="7089542" y="3157790"/>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12" name="Freeform: Shape 211">
              <a:extLst>
                <a:ext uri="{FF2B5EF4-FFF2-40B4-BE49-F238E27FC236}">
                  <a16:creationId xmlns:a16="http://schemas.microsoft.com/office/drawing/2014/main" id="{27B89A3B-FBFC-A607-29B1-F7EF4279CD80}"/>
                </a:ext>
              </a:extLst>
            </p:cNvPr>
            <p:cNvSpPr/>
            <p:nvPr/>
          </p:nvSpPr>
          <p:spPr>
            <a:xfrm>
              <a:off x="7326110" y="3003252"/>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13" name="Freeform: Shape 212">
              <a:extLst>
                <a:ext uri="{FF2B5EF4-FFF2-40B4-BE49-F238E27FC236}">
                  <a16:creationId xmlns:a16="http://schemas.microsoft.com/office/drawing/2014/main" id="{C9C2C336-CE02-ABAA-9BCE-A6590FCC31B7}"/>
                </a:ext>
              </a:extLst>
            </p:cNvPr>
            <p:cNvSpPr/>
            <p:nvPr/>
          </p:nvSpPr>
          <p:spPr>
            <a:xfrm>
              <a:off x="6983569" y="3263899"/>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14" name="Freeform: Shape 213">
              <a:extLst>
                <a:ext uri="{FF2B5EF4-FFF2-40B4-BE49-F238E27FC236}">
                  <a16:creationId xmlns:a16="http://schemas.microsoft.com/office/drawing/2014/main" id="{D8697AA9-6E6B-3219-E1D2-805CDF4D70BF}"/>
                </a:ext>
              </a:extLst>
            </p:cNvPr>
            <p:cNvSpPr/>
            <p:nvPr/>
          </p:nvSpPr>
          <p:spPr>
            <a:xfrm>
              <a:off x="7310058" y="3322395"/>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15" name="Freeform: Shape 214">
              <a:extLst>
                <a:ext uri="{FF2B5EF4-FFF2-40B4-BE49-F238E27FC236}">
                  <a16:creationId xmlns:a16="http://schemas.microsoft.com/office/drawing/2014/main" id="{930A8B55-069A-B988-D1EB-71A4944F14FC}"/>
                </a:ext>
              </a:extLst>
            </p:cNvPr>
            <p:cNvSpPr/>
            <p:nvPr/>
          </p:nvSpPr>
          <p:spPr>
            <a:xfrm>
              <a:off x="6953777" y="3152349"/>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16" name="Freeform: Shape 215">
              <a:extLst>
                <a:ext uri="{FF2B5EF4-FFF2-40B4-BE49-F238E27FC236}">
                  <a16:creationId xmlns:a16="http://schemas.microsoft.com/office/drawing/2014/main" id="{FED3CB45-D4E0-D4C5-5174-C431FCC3B30D}"/>
                </a:ext>
              </a:extLst>
            </p:cNvPr>
            <p:cNvSpPr/>
            <p:nvPr/>
          </p:nvSpPr>
          <p:spPr>
            <a:xfrm>
              <a:off x="7496837" y="2963393"/>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17" name="Freeform: Shape 216">
              <a:extLst>
                <a:ext uri="{FF2B5EF4-FFF2-40B4-BE49-F238E27FC236}">
                  <a16:creationId xmlns:a16="http://schemas.microsoft.com/office/drawing/2014/main" id="{BD73047B-12A0-0F17-FBD0-AE44E260EDD2}"/>
                </a:ext>
              </a:extLst>
            </p:cNvPr>
            <p:cNvSpPr/>
            <p:nvPr/>
          </p:nvSpPr>
          <p:spPr>
            <a:xfrm>
              <a:off x="7104234" y="306038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18" name="Freeform: Shape 217">
              <a:extLst>
                <a:ext uri="{FF2B5EF4-FFF2-40B4-BE49-F238E27FC236}">
                  <a16:creationId xmlns:a16="http://schemas.microsoft.com/office/drawing/2014/main" id="{FEF560DB-345F-4810-2B3B-08DE02EB3C47}"/>
                </a:ext>
              </a:extLst>
            </p:cNvPr>
            <p:cNvSpPr/>
            <p:nvPr/>
          </p:nvSpPr>
          <p:spPr>
            <a:xfrm>
              <a:off x="7477656" y="3304302"/>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19" name="Freeform: Shape 218">
              <a:extLst>
                <a:ext uri="{FF2B5EF4-FFF2-40B4-BE49-F238E27FC236}">
                  <a16:creationId xmlns:a16="http://schemas.microsoft.com/office/drawing/2014/main" id="{611E4E33-3177-0925-86BC-D84B29411C00}"/>
                </a:ext>
              </a:extLst>
            </p:cNvPr>
            <p:cNvSpPr/>
            <p:nvPr/>
          </p:nvSpPr>
          <p:spPr>
            <a:xfrm>
              <a:off x="7372771" y="3309336"/>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20" name="Freeform: Shape 219">
              <a:extLst>
                <a:ext uri="{FF2B5EF4-FFF2-40B4-BE49-F238E27FC236}">
                  <a16:creationId xmlns:a16="http://schemas.microsoft.com/office/drawing/2014/main" id="{F0B2BF7F-9D77-CAB4-1B4C-1B6135BAA083}"/>
                </a:ext>
              </a:extLst>
            </p:cNvPr>
            <p:cNvSpPr/>
            <p:nvPr/>
          </p:nvSpPr>
          <p:spPr>
            <a:xfrm>
              <a:off x="7191434" y="2988424"/>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21" name="Freeform: Shape 220">
              <a:extLst>
                <a:ext uri="{FF2B5EF4-FFF2-40B4-BE49-F238E27FC236}">
                  <a16:creationId xmlns:a16="http://schemas.microsoft.com/office/drawing/2014/main" id="{950FCB5B-A8C8-FCE8-FC3C-216AAD47F4B8}"/>
                </a:ext>
              </a:extLst>
            </p:cNvPr>
            <p:cNvSpPr/>
            <p:nvPr/>
          </p:nvSpPr>
          <p:spPr>
            <a:xfrm>
              <a:off x="7018666" y="3175611"/>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22" name="Freeform: Shape 221">
              <a:extLst>
                <a:ext uri="{FF2B5EF4-FFF2-40B4-BE49-F238E27FC236}">
                  <a16:creationId xmlns:a16="http://schemas.microsoft.com/office/drawing/2014/main" id="{F67BBE12-09DD-A025-2FE6-6DC6DEA1D7F5}"/>
                </a:ext>
              </a:extLst>
            </p:cNvPr>
            <p:cNvSpPr/>
            <p:nvPr/>
          </p:nvSpPr>
          <p:spPr>
            <a:xfrm>
              <a:off x="7257956" y="3318042"/>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23" name="Freeform: Shape 222">
              <a:extLst>
                <a:ext uri="{FF2B5EF4-FFF2-40B4-BE49-F238E27FC236}">
                  <a16:creationId xmlns:a16="http://schemas.microsoft.com/office/drawing/2014/main" id="{D4B0478E-B28F-C500-E210-42B9B825B563}"/>
                </a:ext>
              </a:extLst>
            </p:cNvPr>
            <p:cNvSpPr/>
            <p:nvPr/>
          </p:nvSpPr>
          <p:spPr>
            <a:xfrm>
              <a:off x="7536288" y="2905305"/>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8"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24" name="Freeform: Shape 223">
              <a:extLst>
                <a:ext uri="{FF2B5EF4-FFF2-40B4-BE49-F238E27FC236}">
                  <a16:creationId xmlns:a16="http://schemas.microsoft.com/office/drawing/2014/main" id="{DCBF2FBD-15E1-7552-E5A6-4FA950BE16E4}"/>
                </a:ext>
              </a:extLst>
            </p:cNvPr>
            <p:cNvSpPr/>
            <p:nvPr/>
          </p:nvSpPr>
          <p:spPr>
            <a:xfrm>
              <a:off x="7025876" y="3042975"/>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25" name="Freeform: Shape 224">
              <a:extLst>
                <a:ext uri="{FF2B5EF4-FFF2-40B4-BE49-F238E27FC236}">
                  <a16:creationId xmlns:a16="http://schemas.microsoft.com/office/drawing/2014/main" id="{F8EA0459-65BE-459B-78DC-BCE94C583E55}"/>
                </a:ext>
              </a:extLst>
            </p:cNvPr>
            <p:cNvSpPr/>
            <p:nvPr/>
          </p:nvSpPr>
          <p:spPr>
            <a:xfrm rot="-4846799">
              <a:off x="7063854" y="3129781"/>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26" name="Freeform: Shape 225">
              <a:extLst>
                <a:ext uri="{FF2B5EF4-FFF2-40B4-BE49-F238E27FC236}">
                  <a16:creationId xmlns:a16="http://schemas.microsoft.com/office/drawing/2014/main" id="{EC1A6CA0-64AF-A469-EF80-0F66FE11A42E}"/>
                </a:ext>
              </a:extLst>
            </p:cNvPr>
            <p:cNvSpPr/>
            <p:nvPr/>
          </p:nvSpPr>
          <p:spPr>
            <a:xfrm>
              <a:off x="7302168" y="2279262"/>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27" name="Freeform: Shape 226">
              <a:extLst>
                <a:ext uri="{FF2B5EF4-FFF2-40B4-BE49-F238E27FC236}">
                  <a16:creationId xmlns:a16="http://schemas.microsoft.com/office/drawing/2014/main" id="{75926271-3378-A752-BF7A-07D9F57D0907}"/>
                </a:ext>
              </a:extLst>
            </p:cNvPr>
            <p:cNvSpPr/>
            <p:nvPr/>
          </p:nvSpPr>
          <p:spPr>
            <a:xfrm>
              <a:off x="7179598" y="338116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28" name="Freeform: Shape 227">
              <a:extLst>
                <a:ext uri="{FF2B5EF4-FFF2-40B4-BE49-F238E27FC236}">
                  <a16:creationId xmlns:a16="http://schemas.microsoft.com/office/drawing/2014/main" id="{31645685-E861-BB05-53FE-11837A4FAABA}"/>
                </a:ext>
              </a:extLst>
            </p:cNvPr>
            <p:cNvSpPr/>
            <p:nvPr/>
          </p:nvSpPr>
          <p:spPr>
            <a:xfrm>
              <a:off x="6928610" y="3131807"/>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29" name="Freeform: Shape 228">
              <a:extLst>
                <a:ext uri="{FF2B5EF4-FFF2-40B4-BE49-F238E27FC236}">
                  <a16:creationId xmlns:a16="http://schemas.microsoft.com/office/drawing/2014/main" id="{78F570FC-E3EB-75C0-39D2-44EA3684B5F3}"/>
                </a:ext>
              </a:extLst>
            </p:cNvPr>
            <p:cNvSpPr/>
            <p:nvPr/>
          </p:nvSpPr>
          <p:spPr>
            <a:xfrm>
              <a:off x="7575739" y="3409187"/>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4" y="47341"/>
                    <a:pt x="23671" y="47341"/>
                  </a:cubicBezTo>
                  <a:cubicBezTo>
                    <a:pt x="10598" y="47341"/>
                    <a:pt x="0" y="36743"/>
                    <a:pt x="0" y="23670"/>
                  </a:cubicBezTo>
                  <a:cubicBezTo>
                    <a:pt x="0" y="10598"/>
                    <a:pt x="10598" y="0"/>
                    <a:pt x="23671" y="0"/>
                  </a:cubicBezTo>
                  <a:cubicBezTo>
                    <a:pt x="36744"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30" name="Freeform: Shape 229">
              <a:extLst>
                <a:ext uri="{FF2B5EF4-FFF2-40B4-BE49-F238E27FC236}">
                  <a16:creationId xmlns:a16="http://schemas.microsoft.com/office/drawing/2014/main" id="{2C8964BF-DA4B-6B3A-C851-D4CFD99E5F5B}"/>
                </a:ext>
              </a:extLst>
            </p:cNvPr>
            <p:cNvSpPr/>
            <p:nvPr/>
          </p:nvSpPr>
          <p:spPr>
            <a:xfrm>
              <a:off x="7128448" y="3414220"/>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31" name="Freeform: Shape 230">
              <a:extLst>
                <a:ext uri="{FF2B5EF4-FFF2-40B4-BE49-F238E27FC236}">
                  <a16:creationId xmlns:a16="http://schemas.microsoft.com/office/drawing/2014/main" id="{E216C4D3-7B2C-CB82-E49D-5C104DA4A8D0}"/>
                </a:ext>
              </a:extLst>
            </p:cNvPr>
            <p:cNvSpPr/>
            <p:nvPr/>
          </p:nvSpPr>
          <p:spPr>
            <a:xfrm>
              <a:off x="7510033" y="2965706"/>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32" name="Freeform: Shape 231">
              <a:extLst>
                <a:ext uri="{FF2B5EF4-FFF2-40B4-BE49-F238E27FC236}">
                  <a16:creationId xmlns:a16="http://schemas.microsoft.com/office/drawing/2014/main" id="{396EFBD4-7583-3F5C-10DA-34CD4D910E03}"/>
                </a:ext>
              </a:extLst>
            </p:cNvPr>
            <p:cNvSpPr/>
            <p:nvPr/>
          </p:nvSpPr>
          <p:spPr>
            <a:xfrm>
              <a:off x="7191978" y="3147451"/>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33" name="Freeform: Shape 232">
              <a:extLst>
                <a:ext uri="{FF2B5EF4-FFF2-40B4-BE49-F238E27FC236}">
                  <a16:creationId xmlns:a16="http://schemas.microsoft.com/office/drawing/2014/main" id="{901B46B4-BF62-C42F-37A2-8CFA77386343}"/>
                </a:ext>
              </a:extLst>
            </p:cNvPr>
            <p:cNvSpPr/>
            <p:nvPr/>
          </p:nvSpPr>
          <p:spPr>
            <a:xfrm>
              <a:off x="7009008" y="2829396"/>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34" name="Freeform: Shape 233">
              <a:extLst>
                <a:ext uri="{FF2B5EF4-FFF2-40B4-BE49-F238E27FC236}">
                  <a16:creationId xmlns:a16="http://schemas.microsoft.com/office/drawing/2014/main" id="{5E3C0036-7A84-F55B-8B08-4D320A6EF8DB}"/>
                </a:ext>
              </a:extLst>
            </p:cNvPr>
            <p:cNvSpPr/>
            <p:nvPr/>
          </p:nvSpPr>
          <p:spPr>
            <a:xfrm>
              <a:off x="7345564" y="3427280"/>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35" name="Freeform: Shape 234">
              <a:extLst>
                <a:ext uri="{FF2B5EF4-FFF2-40B4-BE49-F238E27FC236}">
                  <a16:creationId xmlns:a16="http://schemas.microsoft.com/office/drawing/2014/main" id="{1E96FDDE-A9A9-D991-4A03-2B823D1E4C51}"/>
                </a:ext>
              </a:extLst>
            </p:cNvPr>
            <p:cNvSpPr/>
            <p:nvPr/>
          </p:nvSpPr>
          <p:spPr>
            <a:xfrm>
              <a:off x="6845083" y="3478158"/>
              <a:ext cx="47341" cy="34961"/>
            </a:xfrm>
            <a:custGeom>
              <a:avLst/>
              <a:gdLst>
                <a:gd name="connsiteX0" fmla="*/ 2857 w 47341"/>
                <a:gd name="connsiteY0" fmla="*/ 34962 h 34961"/>
                <a:gd name="connsiteX1" fmla="*/ 0 w 47341"/>
                <a:gd name="connsiteY1" fmla="*/ 23671 h 34961"/>
                <a:gd name="connsiteX2" fmla="*/ 23671 w 47341"/>
                <a:gd name="connsiteY2" fmla="*/ 0 h 34961"/>
                <a:gd name="connsiteX3" fmla="*/ 47341 w 47341"/>
                <a:gd name="connsiteY3" fmla="*/ 23671 h 34961"/>
                <a:gd name="connsiteX4" fmla="*/ 44484 w 47341"/>
                <a:gd name="connsiteY4" fmla="*/ 34962 h 34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1" h="34961">
                  <a:moveTo>
                    <a:pt x="2857" y="34962"/>
                  </a:moveTo>
                  <a:cubicBezTo>
                    <a:pt x="952" y="31561"/>
                    <a:pt x="0" y="27752"/>
                    <a:pt x="0" y="23671"/>
                  </a:cubicBezTo>
                  <a:cubicBezTo>
                    <a:pt x="0" y="10611"/>
                    <a:pt x="10611" y="0"/>
                    <a:pt x="23671" y="0"/>
                  </a:cubicBezTo>
                  <a:cubicBezTo>
                    <a:pt x="36730" y="0"/>
                    <a:pt x="47341" y="10611"/>
                    <a:pt x="47341" y="23671"/>
                  </a:cubicBezTo>
                  <a:cubicBezTo>
                    <a:pt x="47341" y="27752"/>
                    <a:pt x="46253" y="31561"/>
                    <a:pt x="44484" y="34962"/>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36" name="Freeform: Shape 235">
              <a:extLst>
                <a:ext uri="{FF2B5EF4-FFF2-40B4-BE49-F238E27FC236}">
                  <a16:creationId xmlns:a16="http://schemas.microsoft.com/office/drawing/2014/main" id="{4FF3CBD0-4B99-311F-1E22-B8309A4236AE}"/>
                </a:ext>
              </a:extLst>
            </p:cNvPr>
            <p:cNvSpPr/>
            <p:nvPr/>
          </p:nvSpPr>
          <p:spPr>
            <a:xfrm>
              <a:off x="7088045" y="328144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37" name="Freeform: Shape 236">
              <a:extLst>
                <a:ext uri="{FF2B5EF4-FFF2-40B4-BE49-F238E27FC236}">
                  <a16:creationId xmlns:a16="http://schemas.microsoft.com/office/drawing/2014/main" id="{F4093973-14C6-8F99-770C-E34265217D1D}"/>
                </a:ext>
              </a:extLst>
            </p:cNvPr>
            <p:cNvSpPr/>
            <p:nvPr/>
          </p:nvSpPr>
          <p:spPr>
            <a:xfrm>
              <a:off x="7355222" y="305521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38" name="Freeform: Shape 237">
              <a:extLst>
                <a:ext uri="{FF2B5EF4-FFF2-40B4-BE49-F238E27FC236}">
                  <a16:creationId xmlns:a16="http://schemas.microsoft.com/office/drawing/2014/main" id="{454F2094-4EAF-FB95-2F02-9C4023859842}"/>
                </a:ext>
              </a:extLst>
            </p:cNvPr>
            <p:cNvSpPr/>
            <p:nvPr/>
          </p:nvSpPr>
          <p:spPr>
            <a:xfrm>
              <a:off x="7188713" y="3322939"/>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39" name="Freeform: Shape 238">
              <a:extLst>
                <a:ext uri="{FF2B5EF4-FFF2-40B4-BE49-F238E27FC236}">
                  <a16:creationId xmlns:a16="http://schemas.microsoft.com/office/drawing/2014/main" id="{AD918D9A-5F2F-7F12-CC5B-065396739DA1}"/>
                </a:ext>
              </a:extLst>
            </p:cNvPr>
            <p:cNvSpPr/>
            <p:nvPr/>
          </p:nvSpPr>
          <p:spPr>
            <a:xfrm>
              <a:off x="7364745" y="2680708"/>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1" y="47341"/>
                  </a:cubicBezTo>
                  <a:cubicBezTo>
                    <a:pt x="10598" y="47341"/>
                    <a:pt x="0" y="36743"/>
                    <a:pt x="0" y="23670"/>
                  </a:cubicBezTo>
                  <a:cubicBezTo>
                    <a:pt x="0" y="10598"/>
                    <a:pt x="10598" y="0"/>
                    <a:pt x="23671"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40" name="Freeform: Shape 239">
              <a:extLst>
                <a:ext uri="{FF2B5EF4-FFF2-40B4-BE49-F238E27FC236}">
                  <a16:creationId xmlns:a16="http://schemas.microsoft.com/office/drawing/2014/main" id="{B097069A-038C-6B16-2076-05E3F3A69155}"/>
                </a:ext>
              </a:extLst>
            </p:cNvPr>
            <p:cNvSpPr/>
            <p:nvPr/>
          </p:nvSpPr>
          <p:spPr>
            <a:xfrm>
              <a:off x="7538328" y="3432449"/>
              <a:ext cx="47340" cy="47340"/>
            </a:xfrm>
            <a:custGeom>
              <a:avLst/>
              <a:gdLst>
                <a:gd name="connsiteX0" fmla="*/ 47341 w 47340"/>
                <a:gd name="connsiteY0" fmla="*/ 23671 h 47340"/>
                <a:gd name="connsiteX1" fmla="*/ 23671 w 47340"/>
                <a:gd name="connsiteY1" fmla="*/ 47341 h 47340"/>
                <a:gd name="connsiteX2" fmla="*/ 0 w 47340"/>
                <a:gd name="connsiteY2" fmla="*/ 23671 h 47340"/>
                <a:gd name="connsiteX3" fmla="*/ 23671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4" y="47341"/>
                    <a:pt x="23671" y="47341"/>
                  </a:cubicBezTo>
                  <a:cubicBezTo>
                    <a:pt x="10598" y="47341"/>
                    <a:pt x="0" y="36743"/>
                    <a:pt x="0" y="23671"/>
                  </a:cubicBezTo>
                  <a:cubicBezTo>
                    <a:pt x="0" y="10598"/>
                    <a:pt x="10598" y="0"/>
                    <a:pt x="23671" y="0"/>
                  </a:cubicBezTo>
                  <a:cubicBezTo>
                    <a:pt x="36744"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41" name="Freeform: Shape 240">
              <a:extLst>
                <a:ext uri="{FF2B5EF4-FFF2-40B4-BE49-F238E27FC236}">
                  <a16:creationId xmlns:a16="http://schemas.microsoft.com/office/drawing/2014/main" id="{E8AFEC5F-8270-FDF4-FD07-CD2BBF6469D7}"/>
                </a:ext>
              </a:extLst>
            </p:cNvPr>
            <p:cNvSpPr/>
            <p:nvPr/>
          </p:nvSpPr>
          <p:spPr>
            <a:xfrm>
              <a:off x="7239999" y="3157790"/>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42" name="Freeform: Shape 241">
              <a:extLst>
                <a:ext uri="{FF2B5EF4-FFF2-40B4-BE49-F238E27FC236}">
                  <a16:creationId xmlns:a16="http://schemas.microsoft.com/office/drawing/2014/main" id="{C740AF7E-99FC-3DD6-1693-6FE6EFA09BF5}"/>
                </a:ext>
              </a:extLst>
            </p:cNvPr>
            <p:cNvSpPr/>
            <p:nvPr/>
          </p:nvSpPr>
          <p:spPr>
            <a:xfrm>
              <a:off x="7124231" y="3245126"/>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43" name="Freeform: Shape 242">
              <a:extLst>
                <a:ext uri="{FF2B5EF4-FFF2-40B4-BE49-F238E27FC236}">
                  <a16:creationId xmlns:a16="http://schemas.microsoft.com/office/drawing/2014/main" id="{B1CFBE16-B742-074E-0236-1573DE8EC525}"/>
                </a:ext>
              </a:extLst>
            </p:cNvPr>
            <p:cNvSpPr/>
            <p:nvPr/>
          </p:nvSpPr>
          <p:spPr>
            <a:xfrm>
              <a:off x="6964796" y="2825043"/>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44" name="Freeform: Shape 243">
              <a:extLst>
                <a:ext uri="{FF2B5EF4-FFF2-40B4-BE49-F238E27FC236}">
                  <a16:creationId xmlns:a16="http://schemas.microsoft.com/office/drawing/2014/main" id="{7CDCAA22-3B60-C156-F6F1-575CD426A840}"/>
                </a:ext>
              </a:extLst>
            </p:cNvPr>
            <p:cNvSpPr/>
            <p:nvPr/>
          </p:nvSpPr>
          <p:spPr>
            <a:xfrm>
              <a:off x="7471398" y="3224040"/>
              <a:ext cx="47340" cy="47340"/>
            </a:xfrm>
            <a:custGeom>
              <a:avLst/>
              <a:gdLst>
                <a:gd name="connsiteX0" fmla="*/ 47341 w 47340"/>
                <a:gd name="connsiteY0" fmla="*/ 23671 h 47340"/>
                <a:gd name="connsiteX1" fmla="*/ 23671 w 47340"/>
                <a:gd name="connsiteY1" fmla="*/ 47341 h 47340"/>
                <a:gd name="connsiteX2" fmla="*/ 0 w 47340"/>
                <a:gd name="connsiteY2" fmla="*/ 23671 h 47340"/>
                <a:gd name="connsiteX3" fmla="*/ 23671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1" y="47341"/>
                  </a:cubicBezTo>
                  <a:cubicBezTo>
                    <a:pt x="10598" y="47341"/>
                    <a:pt x="0" y="36743"/>
                    <a:pt x="0" y="23671"/>
                  </a:cubicBezTo>
                  <a:cubicBezTo>
                    <a:pt x="0" y="10598"/>
                    <a:pt x="10598" y="0"/>
                    <a:pt x="23671"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45" name="Freeform: Shape 244">
              <a:extLst>
                <a:ext uri="{FF2B5EF4-FFF2-40B4-BE49-F238E27FC236}">
                  <a16:creationId xmlns:a16="http://schemas.microsoft.com/office/drawing/2014/main" id="{E7F5155D-0953-2BF2-5368-9563C79CE52D}"/>
                </a:ext>
              </a:extLst>
            </p:cNvPr>
            <p:cNvSpPr/>
            <p:nvPr/>
          </p:nvSpPr>
          <p:spPr>
            <a:xfrm>
              <a:off x="7336041" y="3079025"/>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7"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46" name="Freeform: Shape 245">
              <a:extLst>
                <a:ext uri="{FF2B5EF4-FFF2-40B4-BE49-F238E27FC236}">
                  <a16:creationId xmlns:a16="http://schemas.microsoft.com/office/drawing/2014/main" id="{97F43D66-27C7-7606-ADF4-3CA356071780}"/>
                </a:ext>
              </a:extLst>
            </p:cNvPr>
            <p:cNvSpPr/>
            <p:nvPr/>
          </p:nvSpPr>
          <p:spPr>
            <a:xfrm>
              <a:off x="6943982" y="3374497"/>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47" name="Freeform: Shape 246">
              <a:extLst>
                <a:ext uri="{FF2B5EF4-FFF2-40B4-BE49-F238E27FC236}">
                  <a16:creationId xmlns:a16="http://schemas.microsoft.com/office/drawing/2014/main" id="{C66DBF6D-0D76-40BA-405E-6D430B26A004}"/>
                </a:ext>
              </a:extLst>
            </p:cNvPr>
            <p:cNvSpPr/>
            <p:nvPr/>
          </p:nvSpPr>
          <p:spPr>
            <a:xfrm>
              <a:off x="7312643" y="335490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48" name="Freeform: Shape 247">
              <a:extLst>
                <a:ext uri="{FF2B5EF4-FFF2-40B4-BE49-F238E27FC236}">
                  <a16:creationId xmlns:a16="http://schemas.microsoft.com/office/drawing/2014/main" id="{8EF2BC49-34B0-FFFC-88DF-4B4FFE02A9BC}"/>
                </a:ext>
              </a:extLst>
            </p:cNvPr>
            <p:cNvSpPr/>
            <p:nvPr/>
          </p:nvSpPr>
          <p:spPr>
            <a:xfrm>
              <a:off x="7385695" y="3160919"/>
              <a:ext cx="47340" cy="47340"/>
            </a:xfrm>
            <a:custGeom>
              <a:avLst/>
              <a:gdLst>
                <a:gd name="connsiteX0" fmla="*/ 47341 w 47340"/>
                <a:gd name="connsiteY0" fmla="*/ 23670 h 47340"/>
                <a:gd name="connsiteX1" fmla="*/ 23671 w 47340"/>
                <a:gd name="connsiteY1" fmla="*/ 47341 h 47340"/>
                <a:gd name="connsiteX2" fmla="*/ 0 w 47340"/>
                <a:gd name="connsiteY2" fmla="*/ 23670 h 47340"/>
                <a:gd name="connsiteX3" fmla="*/ 23671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4" y="47341"/>
                    <a:pt x="23671" y="47341"/>
                  </a:cubicBezTo>
                  <a:cubicBezTo>
                    <a:pt x="10598" y="47341"/>
                    <a:pt x="0" y="36743"/>
                    <a:pt x="0" y="23670"/>
                  </a:cubicBezTo>
                  <a:cubicBezTo>
                    <a:pt x="0" y="10598"/>
                    <a:pt x="10598" y="0"/>
                    <a:pt x="23671" y="0"/>
                  </a:cubicBezTo>
                  <a:cubicBezTo>
                    <a:pt x="36744" y="0"/>
                    <a:pt x="47341" y="10598"/>
                    <a:pt x="47341" y="23670"/>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49" name="Freeform: Shape 248">
              <a:extLst>
                <a:ext uri="{FF2B5EF4-FFF2-40B4-BE49-F238E27FC236}">
                  <a16:creationId xmlns:a16="http://schemas.microsoft.com/office/drawing/2014/main" id="{78309E2C-8543-8BFC-F820-6EC17DCD9042}"/>
                </a:ext>
              </a:extLst>
            </p:cNvPr>
            <p:cNvSpPr/>
            <p:nvPr/>
          </p:nvSpPr>
          <p:spPr>
            <a:xfrm>
              <a:off x="7125592" y="2921766"/>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7"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50" name="Freeform: Shape 249">
              <a:extLst>
                <a:ext uri="{FF2B5EF4-FFF2-40B4-BE49-F238E27FC236}">
                  <a16:creationId xmlns:a16="http://schemas.microsoft.com/office/drawing/2014/main" id="{405587C7-3925-9398-0680-CD5E0D547B00}"/>
                </a:ext>
              </a:extLst>
            </p:cNvPr>
            <p:cNvSpPr/>
            <p:nvPr/>
          </p:nvSpPr>
          <p:spPr>
            <a:xfrm>
              <a:off x="7581316" y="3394087"/>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8" y="0"/>
                    <a:pt x="23670" y="0"/>
                  </a:cubicBezTo>
                  <a:cubicBezTo>
                    <a:pt x="36743" y="0"/>
                    <a:pt x="47341" y="10598"/>
                    <a:pt x="47341" y="23671"/>
                  </a:cubicBezTo>
                  <a:close/>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251" name="Freeform: Shape 250">
              <a:extLst>
                <a:ext uri="{FF2B5EF4-FFF2-40B4-BE49-F238E27FC236}">
                  <a16:creationId xmlns:a16="http://schemas.microsoft.com/office/drawing/2014/main" id="{468CAA6C-1C32-CC02-E5F7-0D35E5CDF970}"/>
                </a:ext>
              </a:extLst>
            </p:cNvPr>
            <p:cNvSpPr/>
            <p:nvPr/>
          </p:nvSpPr>
          <p:spPr>
            <a:xfrm>
              <a:off x="6961395" y="3506862"/>
              <a:ext cx="32104" cy="6393"/>
            </a:xfrm>
            <a:custGeom>
              <a:avLst/>
              <a:gdLst>
                <a:gd name="connsiteX0" fmla="*/ 0 w 32104"/>
                <a:gd name="connsiteY0" fmla="*/ 6258 h 6393"/>
                <a:gd name="connsiteX1" fmla="*/ 16052 w 32104"/>
                <a:gd name="connsiteY1" fmla="*/ 0 h 6393"/>
                <a:gd name="connsiteX2" fmla="*/ 32105 w 32104"/>
                <a:gd name="connsiteY2" fmla="*/ 6394 h 6393"/>
              </a:gdLst>
              <a:ahLst/>
              <a:cxnLst>
                <a:cxn ang="0">
                  <a:pos x="connsiteX0" y="connsiteY0"/>
                </a:cxn>
                <a:cxn ang="0">
                  <a:pos x="connsiteX1" y="connsiteY1"/>
                </a:cxn>
                <a:cxn ang="0">
                  <a:pos x="connsiteX2" y="connsiteY2"/>
                </a:cxn>
              </a:cxnLst>
              <a:rect l="l" t="t" r="r" b="b"/>
              <a:pathLst>
                <a:path w="32104" h="6393">
                  <a:moveTo>
                    <a:pt x="0" y="6258"/>
                  </a:moveTo>
                  <a:cubicBezTo>
                    <a:pt x="4217" y="2313"/>
                    <a:pt x="9931" y="0"/>
                    <a:pt x="16052" y="0"/>
                  </a:cubicBezTo>
                  <a:cubicBezTo>
                    <a:pt x="22174" y="0"/>
                    <a:pt x="27888" y="2449"/>
                    <a:pt x="32105" y="6394"/>
                  </a:cubicBezTo>
                </a:path>
              </a:pathLst>
            </a:custGeom>
            <a:solidFill>
              <a:srgbClr val="00305D"/>
            </a:solidFill>
            <a:ln w="9645" cap="rnd">
              <a:solidFill>
                <a:srgbClr val="00305D"/>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grpSp>
      <p:sp>
        <p:nvSpPr>
          <p:cNvPr id="30" name="Freeform: Shape 29">
            <a:extLst>
              <a:ext uri="{FF2B5EF4-FFF2-40B4-BE49-F238E27FC236}">
                <a16:creationId xmlns:a16="http://schemas.microsoft.com/office/drawing/2014/main" id="{9D92DD5C-F385-E806-8A13-805CC74DF7CE}"/>
              </a:ext>
            </a:extLst>
          </p:cNvPr>
          <p:cNvSpPr/>
          <p:nvPr/>
        </p:nvSpPr>
        <p:spPr>
          <a:xfrm>
            <a:off x="4734194" y="3513119"/>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1" name="Freeform: Shape 30">
            <a:extLst>
              <a:ext uri="{FF2B5EF4-FFF2-40B4-BE49-F238E27FC236}">
                <a16:creationId xmlns:a16="http://schemas.microsoft.com/office/drawing/2014/main" id="{DBAC4F75-8D57-DC85-E227-586C2CF9A215}"/>
              </a:ext>
            </a:extLst>
          </p:cNvPr>
          <p:cNvSpPr/>
          <p:nvPr/>
        </p:nvSpPr>
        <p:spPr>
          <a:xfrm>
            <a:off x="4734194" y="3056851"/>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2" name="Freeform: Shape 31">
            <a:extLst>
              <a:ext uri="{FF2B5EF4-FFF2-40B4-BE49-F238E27FC236}">
                <a16:creationId xmlns:a16="http://schemas.microsoft.com/office/drawing/2014/main" id="{9DCAA2FE-A723-8C6E-3DD4-F3B9D3B7DF71}"/>
              </a:ext>
            </a:extLst>
          </p:cNvPr>
          <p:cNvSpPr/>
          <p:nvPr/>
        </p:nvSpPr>
        <p:spPr>
          <a:xfrm>
            <a:off x="4734194" y="2600446"/>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60" name="Freeform: Shape 59">
            <a:extLst>
              <a:ext uri="{FF2B5EF4-FFF2-40B4-BE49-F238E27FC236}">
                <a16:creationId xmlns:a16="http://schemas.microsoft.com/office/drawing/2014/main" id="{0D8C8B4C-8E8C-E8DE-7DB8-3F8A44C79B92}"/>
              </a:ext>
            </a:extLst>
          </p:cNvPr>
          <p:cNvSpPr/>
          <p:nvPr/>
        </p:nvSpPr>
        <p:spPr>
          <a:xfrm>
            <a:off x="4767251" y="6220532"/>
            <a:ext cx="1597620" cy="13603"/>
          </a:xfrm>
          <a:custGeom>
            <a:avLst/>
            <a:gdLst>
              <a:gd name="connsiteX0" fmla="*/ 0 w 1597620"/>
              <a:gd name="connsiteY0" fmla="*/ 0 h 13603"/>
              <a:gd name="connsiteX1" fmla="*/ 1597621 w 1597620"/>
              <a:gd name="connsiteY1" fmla="*/ 0 h 13603"/>
            </a:gdLst>
            <a:ahLst/>
            <a:cxnLst>
              <a:cxn ang="0">
                <a:pos x="connsiteX0" y="connsiteY0"/>
              </a:cxn>
              <a:cxn ang="0">
                <a:pos x="connsiteX1" y="connsiteY1"/>
              </a:cxn>
            </a:cxnLst>
            <a:rect l="l" t="t" r="r" b="b"/>
            <a:pathLst>
              <a:path w="1597620" h="13603">
                <a:moveTo>
                  <a:pt x="0" y="0"/>
                </a:moveTo>
                <a:lnTo>
                  <a:pt x="1597621" y="0"/>
                </a:lnTo>
              </a:path>
            </a:pathLst>
          </a:custGeom>
          <a:ln w="14536" cap="flat">
            <a:solidFill>
              <a:srgbClr val="EBEBE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61" name="Freeform: Shape 60">
            <a:extLst>
              <a:ext uri="{FF2B5EF4-FFF2-40B4-BE49-F238E27FC236}">
                <a16:creationId xmlns:a16="http://schemas.microsoft.com/office/drawing/2014/main" id="{D0C87BC9-FC19-CB2E-C589-39CAA9BD1899}"/>
              </a:ext>
            </a:extLst>
          </p:cNvPr>
          <p:cNvSpPr/>
          <p:nvPr/>
        </p:nvSpPr>
        <p:spPr>
          <a:xfrm>
            <a:off x="4767251" y="4949672"/>
            <a:ext cx="1597620" cy="13603"/>
          </a:xfrm>
          <a:custGeom>
            <a:avLst/>
            <a:gdLst>
              <a:gd name="connsiteX0" fmla="*/ 0 w 1597620"/>
              <a:gd name="connsiteY0" fmla="*/ 0 h 13603"/>
              <a:gd name="connsiteX1" fmla="*/ 1597621 w 1597620"/>
              <a:gd name="connsiteY1" fmla="*/ 0 h 13603"/>
            </a:gdLst>
            <a:ahLst/>
            <a:cxnLst>
              <a:cxn ang="0">
                <a:pos x="connsiteX0" y="connsiteY0"/>
              </a:cxn>
              <a:cxn ang="0">
                <a:pos x="connsiteX1" y="connsiteY1"/>
              </a:cxn>
            </a:cxnLst>
            <a:rect l="l" t="t" r="r" b="b"/>
            <a:pathLst>
              <a:path w="1597620" h="13603">
                <a:moveTo>
                  <a:pt x="0" y="0"/>
                </a:moveTo>
                <a:lnTo>
                  <a:pt x="1597621" y="0"/>
                </a:lnTo>
              </a:path>
            </a:pathLst>
          </a:custGeom>
          <a:ln w="14536" cap="flat">
            <a:solidFill>
              <a:srgbClr val="EBEBEB"/>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62" name="Freeform: Shape 61">
            <a:extLst>
              <a:ext uri="{FF2B5EF4-FFF2-40B4-BE49-F238E27FC236}">
                <a16:creationId xmlns:a16="http://schemas.microsoft.com/office/drawing/2014/main" id="{2642D0FA-262E-EFBE-9BD4-677774F4514D}"/>
              </a:ext>
            </a:extLst>
          </p:cNvPr>
          <p:cNvSpPr/>
          <p:nvPr/>
        </p:nvSpPr>
        <p:spPr>
          <a:xfrm>
            <a:off x="4767251" y="4949672"/>
            <a:ext cx="1597620" cy="0"/>
          </a:xfrm>
          <a:custGeom>
            <a:avLst/>
            <a:gdLst>
              <a:gd name="connsiteX0" fmla="*/ 0 w 1597620"/>
              <a:gd name="connsiteY0" fmla="*/ 0 h 13603"/>
              <a:gd name="connsiteX1" fmla="*/ 1597621 w 1597620"/>
              <a:gd name="connsiteY1" fmla="*/ 0 h 13603"/>
            </a:gdLst>
            <a:ahLst/>
            <a:cxnLst>
              <a:cxn ang="0">
                <a:pos x="connsiteX0" y="connsiteY0"/>
              </a:cxn>
              <a:cxn ang="0">
                <a:pos x="connsiteX1" y="connsiteY1"/>
              </a:cxn>
            </a:cxnLst>
            <a:rect l="l" t="t" r="r" b="b"/>
            <a:pathLst>
              <a:path w="1597620" h="13603">
                <a:moveTo>
                  <a:pt x="0" y="0"/>
                </a:moveTo>
                <a:lnTo>
                  <a:pt x="1597621" y="0"/>
                </a:lnTo>
              </a:path>
            </a:pathLst>
          </a:custGeom>
          <a:ln w="12700" cap="flat">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63" name="Freeform: Shape 62">
            <a:extLst>
              <a:ext uri="{FF2B5EF4-FFF2-40B4-BE49-F238E27FC236}">
                <a16:creationId xmlns:a16="http://schemas.microsoft.com/office/drawing/2014/main" id="{B00D383F-466F-B001-83F2-46042A2ED8CC}"/>
              </a:ext>
            </a:extLst>
          </p:cNvPr>
          <p:cNvSpPr/>
          <p:nvPr/>
        </p:nvSpPr>
        <p:spPr>
          <a:xfrm>
            <a:off x="5066805" y="6220532"/>
            <a:ext cx="998512" cy="13603"/>
          </a:xfrm>
          <a:custGeom>
            <a:avLst/>
            <a:gdLst>
              <a:gd name="connsiteX0" fmla="*/ 0 w 998512"/>
              <a:gd name="connsiteY0" fmla="*/ 0 h 13603"/>
              <a:gd name="connsiteX1" fmla="*/ 0 w 998512"/>
              <a:gd name="connsiteY1" fmla="*/ 0 h 13603"/>
              <a:gd name="connsiteX2" fmla="*/ 998513 w 998512"/>
              <a:gd name="connsiteY2" fmla="*/ 0 h 13603"/>
              <a:gd name="connsiteX3" fmla="*/ 998513 w 998512"/>
              <a:gd name="connsiteY3" fmla="*/ 0 h 13603"/>
              <a:gd name="connsiteX4" fmla="*/ 0 w 998512"/>
              <a:gd name="connsiteY4" fmla="*/ 0 h 13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12" h="13603">
                <a:moveTo>
                  <a:pt x="0" y="0"/>
                </a:moveTo>
                <a:lnTo>
                  <a:pt x="0" y="0"/>
                </a:lnTo>
                <a:lnTo>
                  <a:pt x="998513" y="0"/>
                </a:lnTo>
                <a:lnTo>
                  <a:pt x="998513" y="0"/>
                </a:lnTo>
                <a:lnTo>
                  <a:pt x="0" y="0"/>
                </a:lnTo>
                <a:close/>
              </a:path>
            </a:pathLst>
          </a:custGeom>
          <a:solidFill>
            <a:srgbClr val="008764"/>
          </a:solidFill>
          <a:ln w="14536"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64" name="Freeform: Shape 63">
            <a:extLst>
              <a:ext uri="{FF2B5EF4-FFF2-40B4-BE49-F238E27FC236}">
                <a16:creationId xmlns:a16="http://schemas.microsoft.com/office/drawing/2014/main" id="{4164F754-A33B-C5D9-2005-0C00E13EFF1E}"/>
              </a:ext>
            </a:extLst>
          </p:cNvPr>
          <p:cNvSpPr/>
          <p:nvPr/>
        </p:nvSpPr>
        <p:spPr>
          <a:xfrm>
            <a:off x="5372753"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67" name="Freeform: Shape 66">
            <a:extLst>
              <a:ext uri="{FF2B5EF4-FFF2-40B4-BE49-F238E27FC236}">
                <a16:creationId xmlns:a16="http://schemas.microsoft.com/office/drawing/2014/main" id="{6196EBB8-0948-FB22-2F17-53973831CA0B}"/>
              </a:ext>
            </a:extLst>
          </p:cNvPr>
          <p:cNvSpPr/>
          <p:nvPr/>
        </p:nvSpPr>
        <p:spPr>
          <a:xfrm>
            <a:off x="5772702"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68" name="Freeform: Shape 67">
            <a:extLst>
              <a:ext uri="{FF2B5EF4-FFF2-40B4-BE49-F238E27FC236}">
                <a16:creationId xmlns:a16="http://schemas.microsoft.com/office/drawing/2014/main" id="{E0D873DD-1F68-2B94-0665-01C45F273693}"/>
              </a:ext>
            </a:extLst>
          </p:cNvPr>
          <p:cNvSpPr/>
          <p:nvPr/>
        </p:nvSpPr>
        <p:spPr>
          <a:xfrm>
            <a:off x="5469747"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69" name="Freeform: Shape 68">
            <a:extLst>
              <a:ext uri="{FF2B5EF4-FFF2-40B4-BE49-F238E27FC236}">
                <a16:creationId xmlns:a16="http://schemas.microsoft.com/office/drawing/2014/main" id="{41C2BC4B-5C0E-0E88-04FA-90D6BCC20136}"/>
              </a:ext>
            </a:extLst>
          </p:cNvPr>
          <p:cNvSpPr/>
          <p:nvPr/>
        </p:nvSpPr>
        <p:spPr>
          <a:xfrm>
            <a:off x="5848339"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70" name="Freeform: Shape 69">
            <a:extLst>
              <a:ext uri="{FF2B5EF4-FFF2-40B4-BE49-F238E27FC236}">
                <a16:creationId xmlns:a16="http://schemas.microsoft.com/office/drawing/2014/main" id="{B47BC6F1-5006-3E04-70D3-D043CE60E61A}"/>
              </a:ext>
            </a:extLst>
          </p:cNvPr>
          <p:cNvSpPr/>
          <p:nvPr/>
        </p:nvSpPr>
        <p:spPr>
          <a:xfrm>
            <a:off x="5894183" y="5483618"/>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71" name="Freeform: Shape 70">
            <a:extLst>
              <a:ext uri="{FF2B5EF4-FFF2-40B4-BE49-F238E27FC236}">
                <a16:creationId xmlns:a16="http://schemas.microsoft.com/office/drawing/2014/main" id="{71F87506-85F4-4C71-BB5D-012039A697D4}"/>
              </a:ext>
            </a:extLst>
          </p:cNvPr>
          <p:cNvSpPr/>
          <p:nvPr/>
        </p:nvSpPr>
        <p:spPr>
          <a:xfrm>
            <a:off x="517944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72" name="Freeform: Shape 71">
            <a:extLst>
              <a:ext uri="{FF2B5EF4-FFF2-40B4-BE49-F238E27FC236}">
                <a16:creationId xmlns:a16="http://schemas.microsoft.com/office/drawing/2014/main" id="{1DE722E4-52D1-8B7B-C240-B37AE424FBEC}"/>
              </a:ext>
            </a:extLst>
          </p:cNvPr>
          <p:cNvSpPr/>
          <p:nvPr/>
        </p:nvSpPr>
        <p:spPr>
          <a:xfrm>
            <a:off x="5564837"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73" name="Freeform: Shape 72">
            <a:extLst>
              <a:ext uri="{FF2B5EF4-FFF2-40B4-BE49-F238E27FC236}">
                <a16:creationId xmlns:a16="http://schemas.microsoft.com/office/drawing/2014/main" id="{3624745C-4A88-37A2-9129-20FCDEB12191}"/>
              </a:ext>
            </a:extLst>
          </p:cNvPr>
          <p:cNvSpPr/>
          <p:nvPr/>
        </p:nvSpPr>
        <p:spPr>
          <a:xfrm>
            <a:off x="5855957"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74" name="Freeform: Shape 73">
            <a:extLst>
              <a:ext uri="{FF2B5EF4-FFF2-40B4-BE49-F238E27FC236}">
                <a16:creationId xmlns:a16="http://schemas.microsoft.com/office/drawing/2014/main" id="{5327E718-1724-6EE3-07DE-46BD2ECBF583}"/>
              </a:ext>
            </a:extLst>
          </p:cNvPr>
          <p:cNvSpPr/>
          <p:nvPr/>
        </p:nvSpPr>
        <p:spPr>
          <a:xfrm>
            <a:off x="5583474"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75" name="Freeform: Shape 74">
            <a:extLst>
              <a:ext uri="{FF2B5EF4-FFF2-40B4-BE49-F238E27FC236}">
                <a16:creationId xmlns:a16="http://schemas.microsoft.com/office/drawing/2014/main" id="{5C467F6A-D9FB-A377-3DE6-7EF69FB6593F}"/>
              </a:ext>
            </a:extLst>
          </p:cNvPr>
          <p:cNvSpPr/>
          <p:nvPr/>
        </p:nvSpPr>
        <p:spPr>
          <a:xfrm>
            <a:off x="5507701"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76" name="Freeform: Shape 75">
            <a:extLst>
              <a:ext uri="{FF2B5EF4-FFF2-40B4-BE49-F238E27FC236}">
                <a16:creationId xmlns:a16="http://schemas.microsoft.com/office/drawing/2014/main" id="{C3AF82E4-C1C9-0CE9-8733-4AB862442CA5}"/>
              </a:ext>
            </a:extLst>
          </p:cNvPr>
          <p:cNvSpPr/>
          <p:nvPr/>
        </p:nvSpPr>
        <p:spPr>
          <a:xfrm>
            <a:off x="5907379"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77" name="Freeform: Shape 76">
            <a:extLst>
              <a:ext uri="{FF2B5EF4-FFF2-40B4-BE49-F238E27FC236}">
                <a16:creationId xmlns:a16="http://schemas.microsoft.com/office/drawing/2014/main" id="{711B4D13-C481-91B9-9233-0279BFCC1144}"/>
              </a:ext>
            </a:extLst>
          </p:cNvPr>
          <p:cNvSpPr/>
          <p:nvPr/>
        </p:nvSpPr>
        <p:spPr>
          <a:xfrm>
            <a:off x="5505253"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78" name="Freeform: Shape 77">
            <a:extLst>
              <a:ext uri="{FF2B5EF4-FFF2-40B4-BE49-F238E27FC236}">
                <a16:creationId xmlns:a16="http://schemas.microsoft.com/office/drawing/2014/main" id="{57E7A38B-AA21-89FC-D8C9-89EFDE3B56F0}"/>
              </a:ext>
            </a:extLst>
          </p:cNvPr>
          <p:cNvSpPr/>
          <p:nvPr/>
        </p:nvSpPr>
        <p:spPr>
          <a:xfrm>
            <a:off x="5684278"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79" name="Freeform: Shape 78">
            <a:extLst>
              <a:ext uri="{FF2B5EF4-FFF2-40B4-BE49-F238E27FC236}">
                <a16:creationId xmlns:a16="http://schemas.microsoft.com/office/drawing/2014/main" id="{09963D47-459E-6ABD-75F6-A7BC2A02D5E4}"/>
              </a:ext>
            </a:extLst>
          </p:cNvPr>
          <p:cNvSpPr/>
          <p:nvPr/>
        </p:nvSpPr>
        <p:spPr>
          <a:xfrm>
            <a:off x="5600479"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80" name="Freeform: Shape 79">
            <a:extLst>
              <a:ext uri="{FF2B5EF4-FFF2-40B4-BE49-F238E27FC236}">
                <a16:creationId xmlns:a16="http://schemas.microsoft.com/office/drawing/2014/main" id="{B261E2DE-4F05-235A-9A5B-6D10242B44E6}"/>
              </a:ext>
            </a:extLst>
          </p:cNvPr>
          <p:cNvSpPr/>
          <p:nvPr/>
        </p:nvSpPr>
        <p:spPr>
          <a:xfrm>
            <a:off x="522515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81" name="Freeform: Shape 80">
            <a:extLst>
              <a:ext uri="{FF2B5EF4-FFF2-40B4-BE49-F238E27FC236}">
                <a16:creationId xmlns:a16="http://schemas.microsoft.com/office/drawing/2014/main" id="{94DD111A-A842-4413-C382-83F5FC88F6E9}"/>
              </a:ext>
            </a:extLst>
          </p:cNvPr>
          <p:cNvSpPr/>
          <p:nvPr/>
        </p:nvSpPr>
        <p:spPr>
          <a:xfrm>
            <a:off x="5861806"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82" name="Freeform: Shape 81">
            <a:extLst>
              <a:ext uri="{FF2B5EF4-FFF2-40B4-BE49-F238E27FC236}">
                <a16:creationId xmlns:a16="http://schemas.microsoft.com/office/drawing/2014/main" id="{0067591C-35E8-4853-2CC2-7FF02427DFE5}"/>
              </a:ext>
            </a:extLst>
          </p:cNvPr>
          <p:cNvSpPr/>
          <p:nvPr/>
        </p:nvSpPr>
        <p:spPr>
          <a:xfrm>
            <a:off x="533969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83" name="Freeform: Shape 82">
            <a:extLst>
              <a:ext uri="{FF2B5EF4-FFF2-40B4-BE49-F238E27FC236}">
                <a16:creationId xmlns:a16="http://schemas.microsoft.com/office/drawing/2014/main" id="{83660C3F-3CBF-4A42-32CD-2A42C82D1B19}"/>
              </a:ext>
            </a:extLst>
          </p:cNvPr>
          <p:cNvSpPr/>
          <p:nvPr/>
        </p:nvSpPr>
        <p:spPr>
          <a:xfrm>
            <a:off x="5176587"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84" name="Freeform: Shape 83">
            <a:extLst>
              <a:ext uri="{FF2B5EF4-FFF2-40B4-BE49-F238E27FC236}">
                <a16:creationId xmlns:a16="http://schemas.microsoft.com/office/drawing/2014/main" id="{13460819-9DE9-6F7F-FD3D-210A0C311F4A}"/>
              </a:ext>
            </a:extLst>
          </p:cNvPr>
          <p:cNvSpPr/>
          <p:nvPr/>
        </p:nvSpPr>
        <p:spPr>
          <a:xfrm>
            <a:off x="5404993"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85" name="Freeform: Shape 84">
            <a:extLst>
              <a:ext uri="{FF2B5EF4-FFF2-40B4-BE49-F238E27FC236}">
                <a16:creationId xmlns:a16="http://schemas.microsoft.com/office/drawing/2014/main" id="{507308E0-2784-6BAA-3022-0CDA75E20A08}"/>
              </a:ext>
            </a:extLst>
          </p:cNvPr>
          <p:cNvSpPr/>
          <p:nvPr/>
        </p:nvSpPr>
        <p:spPr>
          <a:xfrm>
            <a:off x="5905610"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86" name="Freeform: Shape 85">
            <a:extLst>
              <a:ext uri="{FF2B5EF4-FFF2-40B4-BE49-F238E27FC236}">
                <a16:creationId xmlns:a16="http://schemas.microsoft.com/office/drawing/2014/main" id="{6BC30A86-7D96-AFAB-22EA-2D31B2558091}"/>
              </a:ext>
            </a:extLst>
          </p:cNvPr>
          <p:cNvSpPr/>
          <p:nvPr/>
        </p:nvSpPr>
        <p:spPr>
          <a:xfrm>
            <a:off x="585364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87" name="Freeform: Shape 86">
            <a:extLst>
              <a:ext uri="{FF2B5EF4-FFF2-40B4-BE49-F238E27FC236}">
                <a16:creationId xmlns:a16="http://schemas.microsoft.com/office/drawing/2014/main" id="{479F7E46-FAB8-FB22-9B97-558F0C0FFBC7}"/>
              </a:ext>
            </a:extLst>
          </p:cNvPr>
          <p:cNvSpPr/>
          <p:nvPr/>
        </p:nvSpPr>
        <p:spPr>
          <a:xfrm>
            <a:off x="5696385"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88" name="Freeform: Shape 87">
            <a:extLst>
              <a:ext uri="{FF2B5EF4-FFF2-40B4-BE49-F238E27FC236}">
                <a16:creationId xmlns:a16="http://schemas.microsoft.com/office/drawing/2014/main" id="{713C4101-3A33-4D16-3D68-CBDAC590A3D5}"/>
              </a:ext>
            </a:extLst>
          </p:cNvPr>
          <p:cNvSpPr/>
          <p:nvPr/>
        </p:nvSpPr>
        <p:spPr>
          <a:xfrm>
            <a:off x="5654622"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89" name="Freeform: Shape 88">
            <a:extLst>
              <a:ext uri="{FF2B5EF4-FFF2-40B4-BE49-F238E27FC236}">
                <a16:creationId xmlns:a16="http://schemas.microsoft.com/office/drawing/2014/main" id="{46FB89BD-90C8-EB7D-93B9-FCF6822D3948}"/>
              </a:ext>
            </a:extLst>
          </p:cNvPr>
          <p:cNvSpPr/>
          <p:nvPr/>
        </p:nvSpPr>
        <p:spPr>
          <a:xfrm>
            <a:off x="5937307"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90" name="Freeform: Shape 89">
            <a:extLst>
              <a:ext uri="{FF2B5EF4-FFF2-40B4-BE49-F238E27FC236}">
                <a16:creationId xmlns:a16="http://schemas.microsoft.com/office/drawing/2014/main" id="{DABAD5B8-A64F-6988-7CA3-0062E835A559}"/>
              </a:ext>
            </a:extLst>
          </p:cNvPr>
          <p:cNvSpPr/>
          <p:nvPr/>
        </p:nvSpPr>
        <p:spPr>
          <a:xfrm>
            <a:off x="5666865"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91" name="Freeform: Shape 90">
            <a:extLst>
              <a:ext uri="{FF2B5EF4-FFF2-40B4-BE49-F238E27FC236}">
                <a16:creationId xmlns:a16="http://schemas.microsoft.com/office/drawing/2014/main" id="{23B95D9A-A5F3-F218-96BB-9430B8FBB401}"/>
              </a:ext>
            </a:extLst>
          </p:cNvPr>
          <p:cNvSpPr/>
          <p:nvPr/>
        </p:nvSpPr>
        <p:spPr>
          <a:xfrm>
            <a:off x="5709037"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92" name="Freeform: Shape 91">
            <a:extLst>
              <a:ext uri="{FF2B5EF4-FFF2-40B4-BE49-F238E27FC236}">
                <a16:creationId xmlns:a16="http://schemas.microsoft.com/office/drawing/2014/main" id="{FBBB564C-11D6-4F8A-BD50-D0FD853C4121}"/>
              </a:ext>
            </a:extLst>
          </p:cNvPr>
          <p:cNvSpPr/>
          <p:nvPr/>
        </p:nvSpPr>
        <p:spPr>
          <a:xfrm>
            <a:off x="5577489" y="5180255"/>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93" name="Freeform: Shape 92">
            <a:extLst>
              <a:ext uri="{FF2B5EF4-FFF2-40B4-BE49-F238E27FC236}">
                <a16:creationId xmlns:a16="http://schemas.microsoft.com/office/drawing/2014/main" id="{8813A735-008E-9C7D-38A5-6E49BC7B04EA}"/>
              </a:ext>
            </a:extLst>
          </p:cNvPr>
          <p:cNvSpPr/>
          <p:nvPr/>
        </p:nvSpPr>
        <p:spPr>
          <a:xfrm>
            <a:off x="561775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94" name="Freeform: Shape 93">
            <a:extLst>
              <a:ext uri="{FF2B5EF4-FFF2-40B4-BE49-F238E27FC236}">
                <a16:creationId xmlns:a16="http://schemas.microsoft.com/office/drawing/2014/main" id="{E127CDC7-6BB8-C91A-2DE3-9D7CA712BEED}"/>
              </a:ext>
            </a:extLst>
          </p:cNvPr>
          <p:cNvSpPr/>
          <p:nvPr/>
        </p:nvSpPr>
        <p:spPr>
          <a:xfrm>
            <a:off x="5373977"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95" name="Freeform: Shape 94">
            <a:extLst>
              <a:ext uri="{FF2B5EF4-FFF2-40B4-BE49-F238E27FC236}">
                <a16:creationId xmlns:a16="http://schemas.microsoft.com/office/drawing/2014/main" id="{B146059D-F33A-55D3-96E4-1C7B7253BF5E}"/>
              </a:ext>
            </a:extLst>
          </p:cNvPr>
          <p:cNvSpPr/>
          <p:nvPr/>
        </p:nvSpPr>
        <p:spPr>
          <a:xfrm>
            <a:off x="526052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96" name="Freeform: Shape 95">
            <a:extLst>
              <a:ext uri="{FF2B5EF4-FFF2-40B4-BE49-F238E27FC236}">
                <a16:creationId xmlns:a16="http://schemas.microsoft.com/office/drawing/2014/main" id="{AE803E02-554F-43CE-B86B-CA1B5AFB817A}"/>
              </a:ext>
            </a:extLst>
          </p:cNvPr>
          <p:cNvSpPr/>
          <p:nvPr/>
        </p:nvSpPr>
        <p:spPr>
          <a:xfrm>
            <a:off x="591227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97" name="Freeform: Shape 96">
            <a:extLst>
              <a:ext uri="{FF2B5EF4-FFF2-40B4-BE49-F238E27FC236}">
                <a16:creationId xmlns:a16="http://schemas.microsoft.com/office/drawing/2014/main" id="{EF0DFA32-25E9-FDA1-34A4-EC057A5442F7}"/>
              </a:ext>
            </a:extLst>
          </p:cNvPr>
          <p:cNvSpPr/>
          <p:nvPr/>
        </p:nvSpPr>
        <p:spPr>
          <a:xfrm>
            <a:off x="5863711"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98" name="Freeform: Shape 97">
            <a:extLst>
              <a:ext uri="{FF2B5EF4-FFF2-40B4-BE49-F238E27FC236}">
                <a16:creationId xmlns:a16="http://schemas.microsoft.com/office/drawing/2014/main" id="{88AA00DD-E0F9-6C6E-76B1-3907A518951B}"/>
              </a:ext>
            </a:extLst>
          </p:cNvPr>
          <p:cNvSpPr/>
          <p:nvPr/>
        </p:nvSpPr>
        <p:spPr>
          <a:xfrm>
            <a:off x="5694753" y="5243785"/>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7"/>
                  <a:pt x="47341" y="23670"/>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99" name="Freeform: Shape 98">
            <a:extLst>
              <a:ext uri="{FF2B5EF4-FFF2-40B4-BE49-F238E27FC236}">
                <a16:creationId xmlns:a16="http://schemas.microsoft.com/office/drawing/2014/main" id="{E031AD5B-F06E-1A04-3B37-E8F60FFE0DB1}"/>
              </a:ext>
            </a:extLst>
          </p:cNvPr>
          <p:cNvSpPr/>
          <p:nvPr/>
        </p:nvSpPr>
        <p:spPr>
          <a:xfrm>
            <a:off x="5778552"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00" name="Freeform: Shape 99">
            <a:extLst>
              <a:ext uri="{FF2B5EF4-FFF2-40B4-BE49-F238E27FC236}">
                <a16:creationId xmlns:a16="http://schemas.microsoft.com/office/drawing/2014/main" id="{AFAA33B4-27C3-CC73-FC75-DCCB60B5BC9F}"/>
              </a:ext>
            </a:extLst>
          </p:cNvPr>
          <p:cNvSpPr/>
          <p:nvPr/>
        </p:nvSpPr>
        <p:spPr>
          <a:xfrm>
            <a:off x="5162711"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01" name="Freeform: Shape 100">
            <a:extLst>
              <a:ext uri="{FF2B5EF4-FFF2-40B4-BE49-F238E27FC236}">
                <a16:creationId xmlns:a16="http://schemas.microsoft.com/office/drawing/2014/main" id="{89FD984F-5B74-60E3-6C45-953ECC87CED8}"/>
              </a:ext>
            </a:extLst>
          </p:cNvPr>
          <p:cNvSpPr/>
          <p:nvPr/>
        </p:nvSpPr>
        <p:spPr>
          <a:xfrm>
            <a:off x="5524706"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02" name="Freeform: Shape 101">
            <a:extLst>
              <a:ext uri="{FF2B5EF4-FFF2-40B4-BE49-F238E27FC236}">
                <a16:creationId xmlns:a16="http://schemas.microsoft.com/office/drawing/2014/main" id="{21EBA0F0-D43E-467E-C1A6-8D974FE7A38F}"/>
              </a:ext>
            </a:extLst>
          </p:cNvPr>
          <p:cNvSpPr/>
          <p:nvPr/>
        </p:nvSpPr>
        <p:spPr>
          <a:xfrm>
            <a:off x="5748895" y="6192916"/>
            <a:ext cx="47341" cy="23670"/>
          </a:xfrm>
          <a:custGeom>
            <a:avLst/>
            <a:gdLst>
              <a:gd name="connsiteX0" fmla="*/ 0 w 47341"/>
              <a:gd name="connsiteY0" fmla="*/ 23670 h 23670"/>
              <a:gd name="connsiteX1" fmla="*/ 23671 w 47341"/>
              <a:gd name="connsiteY1" fmla="*/ 0 h 23670"/>
              <a:gd name="connsiteX2" fmla="*/ 47341 w 47341"/>
              <a:gd name="connsiteY2" fmla="*/ 23670 h 23670"/>
            </a:gdLst>
            <a:ahLst/>
            <a:cxnLst>
              <a:cxn ang="0">
                <a:pos x="connsiteX0" y="connsiteY0"/>
              </a:cxn>
              <a:cxn ang="0">
                <a:pos x="connsiteX1" y="connsiteY1"/>
              </a:cxn>
              <a:cxn ang="0">
                <a:pos x="connsiteX2" y="connsiteY2"/>
              </a:cxn>
            </a:cxnLst>
            <a:rect l="l" t="t" r="r" b="b"/>
            <a:pathLst>
              <a:path w="47341" h="23670">
                <a:moveTo>
                  <a:pt x="0" y="23670"/>
                </a:moveTo>
                <a:cubicBezTo>
                  <a:pt x="0" y="10611"/>
                  <a:pt x="10611" y="0"/>
                  <a:pt x="23671" y="0"/>
                </a:cubicBezTo>
                <a:cubicBezTo>
                  <a:pt x="36730" y="0"/>
                  <a:pt x="47341" y="10611"/>
                  <a:pt x="47341" y="23670"/>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03" name="Freeform: Shape 102">
            <a:extLst>
              <a:ext uri="{FF2B5EF4-FFF2-40B4-BE49-F238E27FC236}">
                <a16:creationId xmlns:a16="http://schemas.microsoft.com/office/drawing/2014/main" id="{C8BF14FF-1D68-68BA-0110-3ABA52E70BE3}"/>
              </a:ext>
            </a:extLst>
          </p:cNvPr>
          <p:cNvSpPr/>
          <p:nvPr/>
        </p:nvSpPr>
        <p:spPr>
          <a:xfrm>
            <a:off x="5315889"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04" name="Freeform: Shape 103">
            <a:extLst>
              <a:ext uri="{FF2B5EF4-FFF2-40B4-BE49-F238E27FC236}">
                <a16:creationId xmlns:a16="http://schemas.microsoft.com/office/drawing/2014/main" id="{580562FB-52F7-2F21-E76A-CE29EB9210B9}"/>
              </a:ext>
            </a:extLst>
          </p:cNvPr>
          <p:cNvSpPr/>
          <p:nvPr/>
        </p:nvSpPr>
        <p:spPr>
          <a:xfrm>
            <a:off x="5397103"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05" name="Freeform: Shape 104">
            <a:extLst>
              <a:ext uri="{FF2B5EF4-FFF2-40B4-BE49-F238E27FC236}">
                <a16:creationId xmlns:a16="http://schemas.microsoft.com/office/drawing/2014/main" id="{B5C79BA3-20C2-5BE7-14B1-68441FFBF777}"/>
              </a:ext>
            </a:extLst>
          </p:cNvPr>
          <p:cNvSpPr/>
          <p:nvPr/>
        </p:nvSpPr>
        <p:spPr>
          <a:xfrm>
            <a:off x="5327996" y="5673526"/>
            <a:ext cx="47340" cy="47340"/>
          </a:xfrm>
          <a:custGeom>
            <a:avLst/>
            <a:gdLst>
              <a:gd name="connsiteX0" fmla="*/ 47341 w 47340"/>
              <a:gd name="connsiteY0" fmla="*/ 23671 h 47340"/>
              <a:gd name="connsiteX1" fmla="*/ 23671 w 47340"/>
              <a:gd name="connsiteY1" fmla="*/ 47341 h 47340"/>
              <a:gd name="connsiteX2" fmla="*/ 0 w 47340"/>
              <a:gd name="connsiteY2" fmla="*/ 23671 h 47340"/>
              <a:gd name="connsiteX3" fmla="*/ 23671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1" y="47341"/>
                </a:cubicBezTo>
                <a:cubicBezTo>
                  <a:pt x="10598" y="47341"/>
                  <a:pt x="0" y="36743"/>
                  <a:pt x="0" y="23671"/>
                </a:cubicBezTo>
                <a:cubicBezTo>
                  <a:pt x="0" y="10598"/>
                  <a:pt x="10598" y="0"/>
                  <a:pt x="23671" y="0"/>
                </a:cubicBezTo>
                <a:cubicBezTo>
                  <a:pt x="36743" y="0"/>
                  <a:pt x="47341" y="10598"/>
                  <a:pt x="47341" y="23671"/>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06" name="Freeform: Shape 105">
            <a:extLst>
              <a:ext uri="{FF2B5EF4-FFF2-40B4-BE49-F238E27FC236}">
                <a16:creationId xmlns:a16="http://schemas.microsoft.com/office/drawing/2014/main" id="{99BFA65D-7F46-C475-2393-6AEB1D45A9A3}"/>
              </a:ext>
            </a:extLst>
          </p:cNvPr>
          <p:cNvSpPr/>
          <p:nvPr/>
        </p:nvSpPr>
        <p:spPr>
          <a:xfrm>
            <a:off x="5257121"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07" name="Freeform: Shape 106">
            <a:extLst>
              <a:ext uri="{FF2B5EF4-FFF2-40B4-BE49-F238E27FC236}">
                <a16:creationId xmlns:a16="http://schemas.microsoft.com/office/drawing/2014/main" id="{4C2242D4-0716-2810-2F66-493DF1311977}"/>
              </a:ext>
            </a:extLst>
          </p:cNvPr>
          <p:cNvSpPr/>
          <p:nvPr/>
        </p:nvSpPr>
        <p:spPr>
          <a:xfrm>
            <a:off x="547423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08" name="Freeform: Shape 107">
            <a:extLst>
              <a:ext uri="{FF2B5EF4-FFF2-40B4-BE49-F238E27FC236}">
                <a16:creationId xmlns:a16="http://schemas.microsoft.com/office/drawing/2014/main" id="{FB4569E5-3A2F-82D7-9ACB-57E37D9761BF}"/>
              </a:ext>
            </a:extLst>
          </p:cNvPr>
          <p:cNvSpPr/>
          <p:nvPr/>
        </p:nvSpPr>
        <p:spPr>
          <a:xfrm>
            <a:off x="5473556" y="5900300"/>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09" name="Freeform: Shape 108">
            <a:extLst>
              <a:ext uri="{FF2B5EF4-FFF2-40B4-BE49-F238E27FC236}">
                <a16:creationId xmlns:a16="http://schemas.microsoft.com/office/drawing/2014/main" id="{004E6056-E1AE-22FC-446A-BC546B7A9396}"/>
              </a:ext>
            </a:extLst>
          </p:cNvPr>
          <p:cNvSpPr/>
          <p:nvPr/>
        </p:nvSpPr>
        <p:spPr>
          <a:xfrm>
            <a:off x="5437778"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10" name="Freeform: Shape 109">
            <a:extLst>
              <a:ext uri="{FF2B5EF4-FFF2-40B4-BE49-F238E27FC236}">
                <a16:creationId xmlns:a16="http://schemas.microsoft.com/office/drawing/2014/main" id="{243CAF0F-E2A6-478C-FE34-43B59AEE91C0}"/>
              </a:ext>
            </a:extLst>
          </p:cNvPr>
          <p:cNvSpPr/>
          <p:nvPr/>
        </p:nvSpPr>
        <p:spPr>
          <a:xfrm>
            <a:off x="5264875"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11" name="Freeform: Shape 110">
            <a:extLst>
              <a:ext uri="{FF2B5EF4-FFF2-40B4-BE49-F238E27FC236}">
                <a16:creationId xmlns:a16="http://schemas.microsoft.com/office/drawing/2014/main" id="{6D0650C0-9A3E-9B2D-0A2D-439FBC2BC881}"/>
              </a:ext>
            </a:extLst>
          </p:cNvPr>
          <p:cNvSpPr/>
          <p:nvPr/>
        </p:nvSpPr>
        <p:spPr>
          <a:xfrm>
            <a:off x="525385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12" name="Freeform: Shape 111">
            <a:extLst>
              <a:ext uri="{FF2B5EF4-FFF2-40B4-BE49-F238E27FC236}">
                <a16:creationId xmlns:a16="http://schemas.microsoft.com/office/drawing/2014/main" id="{A1AB57C7-06B6-C3D9-5310-BACBCECD6124}"/>
              </a:ext>
            </a:extLst>
          </p:cNvPr>
          <p:cNvSpPr/>
          <p:nvPr/>
        </p:nvSpPr>
        <p:spPr>
          <a:xfrm>
            <a:off x="5329221"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13" name="Freeform: Shape 112">
            <a:extLst>
              <a:ext uri="{FF2B5EF4-FFF2-40B4-BE49-F238E27FC236}">
                <a16:creationId xmlns:a16="http://schemas.microsoft.com/office/drawing/2014/main" id="{218F533B-5073-A860-5DDF-159804152860}"/>
              </a:ext>
            </a:extLst>
          </p:cNvPr>
          <p:cNvSpPr/>
          <p:nvPr/>
        </p:nvSpPr>
        <p:spPr>
          <a:xfrm>
            <a:off x="551518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14" name="Freeform: Shape 113">
            <a:extLst>
              <a:ext uri="{FF2B5EF4-FFF2-40B4-BE49-F238E27FC236}">
                <a16:creationId xmlns:a16="http://schemas.microsoft.com/office/drawing/2014/main" id="{DEB1186D-B906-2E08-4FBA-FFF2E92C6EEC}"/>
              </a:ext>
            </a:extLst>
          </p:cNvPr>
          <p:cNvSpPr/>
          <p:nvPr/>
        </p:nvSpPr>
        <p:spPr>
          <a:xfrm>
            <a:off x="535547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15" name="Freeform: Shape 114">
            <a:extLst>
              <a:ext uri="{FF2B5EF4-FFF2-40B4-BE49-F238E27FC236}">
                <a16:creationId xmlns:a16="http://schemas.microsoft.com/office/drawing/2014/main" id="{F90C78F2-0EC8-F6F3-0B93-E299F759D4DE}"/>
              </a:ext>
            </a:extLst>
          </p:cNvPr>
          <p:cNvSpPr/>
          <p:nvPr/>
        </p:nvSpPr>
        <p:spPr>
          <a:xfrm>
            <a:off x="5828341"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16" name="Freeform: Shape 115">
            <a:extLst>
              <a:ext uri="{FF2B5EF4-FFF2-40B4-BE49-F238E27FC236}">
                <a16:creationId xmlns:a16="http://schemas.microsoft.com/office/drawing/2014/main" id="{9A5DF5B7-8D2A-EE0F-A21A-EA5C7F797FF9}"/>
              </a:ext>
            </a:extLst>
          </p:cNvPr>
          <p:cNvSpPr/>
          <p:nvPr/>
        </p:nvSpPr>
        <p:spPr>
          <a:xfrm>
            <a:off x="5179716"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17" name="Freeform: Shape 116">
            <a:extLst>
              <a:ext uri="{FF2B5EF4-FFF2-40B4-BE49-F238E27FC236}">
                <a16:creationId xmlns:a16="http://schemas.microsoft.com/office/drawing/2014/main" id="{83ED9EDE-C720-1028-A40F-945FCB7C57D5}"/>
              </a:ext>
            </a:extLst>
          </p:cNvPr>
          <p:cNvSpPr/>
          <p:nvPr/>
        </p:nvSpPr>
        <p:spPr>
          <a:xfrm>
            <a:off x="549627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18" name="Freeform: Shape 117">
            <a:extLst>
              <a:ext uri="{FF2B5EF4-FFF2-40B4-BE49-F238E27FC236}">
                <a16:creationId xmlns:a16="http://schemas.microsoft.com/office/drawing/2014/main" id="{0D9BAA6B-4F49-FE6F-5CDB-0BD1DD75BF91}"/>
              </a:ext>
            </a:extLst>
          </p:cNvPr>
          <p:cNvSpPr/>
          <p:nvPr/>
        </p:nvSpPr>
        <p:spPr>
          <a:xfrm>
            <a:off x="578113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19" name="Freeform: Shape 118">
            <a:extLst>
              <a:ext uri="{FF2B5EF4-FFF2-40B4-BE49-F238E27FC236}">
                <a16:creationId xmlns:a16="http://schemas.microsoft.com/office/drawing/2014/main" id="{1251DE6C-20B8-5699-49F0-45E4CE7F0FDF}"/>
              </a:ext>
            </a:extLst>
          </p:cNvPr>
          <p:cNvSpPr/>
          <p:nvPr/>
        </p:nvSpPr>
        <p:spPr>
          <a:xfrm>
            <a:off x="524052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20" name="Freeform: Shape 119">
            <a:extLst>
              <a:ext uri="{FF2B5EF4-FFF2-40B4-BE49-F238E27FC236}">
                <a16:creationId xmlns:a16="http://schemas.microsoft.com/office/drawing/2014/main" id="{62A242E6-1433-766C-6D60-7EC00F650F5F}"/>
              </a:ext>
            </a:extLst>
          </p:cNvPr>
          <p:cNvSpPr/>
          <p:nvPr/>
        </p:nvSpPr>
        <p:spPr>
          <a:xfrm>
            <a:off x="5591228"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21" name="Freeform: Shape 120">
            <a:extLst>
              <a:ext uri="{FF2B5EF4-FFF2-40B4-BE49-F238E27FC236}">
                <a16:creationId xmlns:a16="http://schemas.microsoft.com/office/drawing/2014/main" id="{797626B4-4A47-0A18-7329-AA74637C0FA2}"/>
              </a:ext>
            </a:extLst>
          </p:cNvPr>
          <p:cNvSpPr/>
          <p:nvPr/>
        </p:nvSpPr>
        <p:spPr>
          <a:xfrm>
            <a:off x="5307999"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22" name="Freeform: Shape 121">
            <a:extLst>
              <a:ext uri="{FF2B5EF4-FFF2-40B4-BE49-F238E27FC236}">
                <a16:creationId xmlns:a16="http://schemas.microsoft.com/office/drawing/2014/main" id="{17A65BEE-39E8-F708-65A0-9AF2232544D9}"/>
              </a:ext>
            </a:extLst>
          </p:cNvPr>
          <p:cNvSpPr/>
          <p:nvPr/>
        </p:nvSpPr>
        <p:spPr>
          <a:xfrm>
            <a:off x="524501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23" name="Freeform: Shape 122">
            <a:extLst>
              <a:ext uri="{FF2B5EF4-FFF2-40B4-BE49-F238E27FC236}">
                <a16:creationId xmlns:a16="http://schemas.microsoft.com/office/drawing/2014/main" id="{8264F5BC-B62C-502E-B7A6-ADC351267338}"/>
              </a:ext>
            </a:extLst>
          </p:cNvPr>
          <p:cNvSpPr/>
          <p:nvPr/>
        </p:nvSpPr>
        <p:spPr>
          <a:xfrm>
            <a:off x="574481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24" name="Freeform: Shape 123">
            <a:extLst>
              <a:ext uri="{FF2B5EF4-FFF2-40B4-BE49-F238E27FC236}">
                <a16:creationId xmlns:a16="http://schemas.microsoft.com/office/drawing/2014/main" id="{07F2E81C-E91E-C207-4ED4-F497A2511CC7}"/>
              </a:ext>
            </a:extLst>
          </p:cNvPr>
          <p:cNvSpPr/>
          <p:nvPr/>
        </p:nvSpPr>
        <p:spPr>
          <a:xfrm>
            <a:off x="5857997"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25" name="Freeform: Shape 124">
            <a:extLst>
              <a:ext uri="{FF2B5EF4-FFF2-40B4-BE49-F238E27FC236}">
                <a16:creationId xmlns:a16="http://schemas.microsoft.com/office/drawing/2014/main" id="{5EA3F4FF-98FA-E52C-1BCA-EB0C173F8A0B}"/>
              </a:ext>
            </a:extLst>
          </p:cNvPr>
          <p:cNvSpPr/>
          <p:nvPr/>
        </p:nvSpPr>
        <p:spPr>
          <a:xfrm>
            <a:off x="5442268"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26" name="Freeform: Shape 125">
            <a:extLst>
              <a:ext uri="{FF2B5EF4-FFF2-40B4-BE49-F238E27FC236}">
                <a16:creationId xmlns:a16="http://schemas.microsoft.com/office/drawing/2014/main" id="{A24E5177-8CF0-9697-E7D3-5C2486C0D3D9}"/>
              </a:ext>
            </a:extLst>
          </p:cNvPr>
          <p:cNvSpPr/>
          <p:nvPr/>
        </p:nvSpPr>
        <p:spPr>
          <a:xfrm>
            <a:off x="5674347" y="6146799"/>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27" name="Freeform: Shape 126">
            <a:extLst>
              <a:ext uri="{FF2B5EF4-FFF2-40B4-BE49-F238E27FC236}">
                <a16:creationId xmlns:a16="http://schemas.microsoft.com/office/drawing/2014/main" id="{A1371829-252F-9469-555F-828F686EF19A}"/>
              </a:ext>
            </a:extLst>
          </p:cNvPr>
          <p:cNvSpPr/>
          <p:nvPr/>
        </p:nvSpPr>
        <p:spPr>
          <a:xfrm>
            <a:off x="5218759"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28" name="Freeform: Shape 127">
            <a:extLst>
              <a:ext uri="{FF2B5EF4-FFF2-40B4-BE49-F238E27FC236}">
                <a16:creationId xmlns:a16="http://schemas.microsoft.com/office/drawing/2014/main" id="{0CDEC35F-8092-327B-3718-2595DD9A79FF}"/>
              </a:ext>
            </a:extLst>
          </p:cNvPr>
          <p:cNvSpPr/>
          <p:nvPr/>
        </p:nvSpPr>
        <p:spPr>
          <a:xfrm>
            <a:off x="5449614" y="6148976"/>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8" y="0"/>
                  <a:pt x="23670" y="0"/>
                </a:cubicBezTo>
                <a:cubicBezTo>
                  <a:pt x="36743" y="0"/>
                  <a:pt x="47341" y="10598"/>
                  <a:pt x="47341" y="23670"/>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29" name="Freeform: Shape 128">
            <a:extLst>
              <a:ext uri="{FF2B5EF4-FFF2-40B4-BE49-F238E27FC236}">
                <a16:creationId xmlns:a16="http://schemas.microsoft.com/office/drawing/2014/main" id="{F2F086BE-65DF-3993-C47F-84FABDA0BC2B}"/>
              </a:ext>
            </a:extLst>
          </p:cNvPr>
          <p:cNvSpPr/>
          <p:nvPr/>
        </p:nvSpPr>
        <p:spPr>
          <a:xfrm>
            <a:off x="536214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30" name="Freeform: Shape 129">
            <a:extLst>
              <a:ext uri="{FF2B5EF4-FFF2-40B4-BE49-F238E27FC236}">
                <a16:creationId xmlns:a16="http://schemas.microsoft.com/office/drawing/2014/main" id="{723B0C99-3DC3-D6C2-7FF1-85A44597EEE5}"/>
              </a:ext>
            </a:extLst>
          </p:cNvPr>
          <p:cNvSpPr/>
          <p:nvPr/>
        </p:nvSpPr>
        <p:spPr>
          <a:xfrm>
            <a:off x="5793788"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31" name="Freeform: Shape 130">
            <a:extLst>
              <a:ext uri="{FF2B5EF4-FFF2-40B4-BE49-F238E27FC236}">
                <a16:creationId xmlns:a16="http://schemas.microsoft.com/office/drawing/2014/main" id="{EB07FE05-1B39-33CB-5510-8C496249242C}"/>
              </a:ext>
            </a:extLst>
          </p:cNvPr>
          <p:cNvSpPr/>
          <p:nvPr/>
        </p:nvSpPr>
        <p:spPr>
          <a:xfrm>
            <a:off x="5501308"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32" name="Freeform: Shape 131">
            <a:extLst>
              <a:ext uri="{FF2B5EF4-FFF2-40B4-BE49-F238E27FC236}">
                <a16:creationId xmlns:a16="http://schemas.microsoft.com/office/drawing/2014/main" id="{B0DF6B1C-4911-ECDC-1A31-9B78E24769B5}"/>
              </a:ext>
            </a:extLst>
          </p:cNvPr>
          <p:cNvSpPr/>
          <p:nvPr/>
        </p:nvSpPr>
        <p:spPr>
          <a:xfrm>
            <a:off x="5790115"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33" name="Freeform: Shape 132">
            <a:extLst>
              <a:ext uri="{FF2B5EF4-FFF2-40B4-BE49-F238E27FC236}">
                <a16:creationId xmlns:a16="http://schemas.microsoft.com/office/drawing/2014/main" id="{17B3DFB3-36E5-8123-2EEB-D950CCE89B74}"/>
              </a:ext>
            </a:extLst>
          </p:cNvPr>
          <p:cNvSpPr/>
          <p:nvPr/>
        </p:nvSpPr>
        <p:spPr>
          <a:xfrm>
            <a:off x="5792019"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34" name="Freeform: Shape 133">
            <a:extLst>
              <a:ext uri="{FF2B5EF4-FFF2-40B4-BE49-F238E27FC236}">
                <a16:creationId xmlns:a16="http://schemas.microsoft.com/office/drawing/2014/main" id="{98C803F3-85B1-3C0A-D506-8A607AD63591}"/>
              </a:ext>
            </a:extLst>
          </p:cNvPr>
          <p:cNvSpPr/>
          <p:nvPr/>
        </p:nvSpPr>
        <p:spPr>
          <a:xfrm>
            <a:off x="5777599"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35" name="Freeform: Shape 134">
            <a:extLst>
              <a:ext uri="{FF2B5EF4-FFF2-40B4-BE49-F238E27FC236}">
                <a16:creationId xmlns:a16="http://schemas.microsoft.com/office/drawing/2014/main" id="{3ACC0B65-F923-E16D-9D56-3AEA08D8DD8F}"/>
              </a:ext>
            </a:extLst>
          </p:cNvPr>
          <p:cNvSpPr/>
          <p:nvPr/>
        </p:nvSpPr>
        <p:spPr>
          <a:xfrm>
            <a:off x="5494370"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36" name="Freeform: Shape 135">
            <a:extLst>
              <a:ext uri="{FF2B5EF4-FFF2-40B4-BE49-F238E27FC236}">
                <a16:creationId xmlns:a16="http://schemas.microsoft.com/office/drawing/2014/main" id="{B8C9CE97-339E-1F15-5B90-E187FE9AC2BF}"/>
              </a:ext>
            </a:extLst>
          </p:cNvPr>
          <p:cNvSpPr/>
          <p:nvPr/>
        </p:nvSpPr>
        <p:spPr>
          <a:xfrm>
            <a:off x="5745631"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37" name="Freeform: Shape 136">
            <a:extLst>
              <a:ext uri="{FF2B5EF4-FFF2-40B4-BE49-F238E27FC236}">
                <a16:creationId xmlns:a16="http://schemas.microsoft.com/office/drawing/2014/main" id="{6F7CC39B-502C-BA56-BE22-1A864B4F3CC0}"/>
              </a:ext>
            </a:extLst>
          </p:cNvPr>
          <p:cNvSpPr/>
          <p:nvPr/>
        </p:nvSpPr>
        <p:spPr>
          <a:xfrm>
            <a:off x="5645643"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38" name="Freeform: Shape 137">
            <a:extLst>
              <a:ext uri="{FF2B5EF4-FFF2-40B4-BE49-F238E27FC236}">
                <a16:creationId xmlns:a16="http://schemas.microsoft.com/office/drawing/2014/main" id="{E33E4BF4-A7E2-A5D5-E96E-4F7178D0E072}"/>
              </a:ext>
            </a:extLst>
          </p:cNvPr>
          <p:cNvSpPr/>
          <p:nvPr/>
        </p:nvSpPr>
        <p:spPr>
          <a:xfrm>
            <a:off x="5710397"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39" name="Freeform: Shape 138">
            <a:extLst>
              <a:ext uri="{FF2B5EF4-FFF2-40B4-BE49-F238E27FC236}">
                <a16:creationId xmlns:a16="http://schemas.microsoft.com/office/drawing/2014/main" id="{B54017B6-4A95-6DE6-98A3-5FDF0ECCED8E}"/>
              </a:ext>
            </a:extLst>
          </p:cNvPr>
          <p:cNvSpPr/>
          <p:nvPr/>
        </p:nvSpPr>
        <p:spPr>
          <a:xfrm>
            <a:off x="5143530"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40" name="Freeform: Shape 139">
            <a:extLst>
              <a:ext uri="{FF2B5EF4-FFF2-40B4-BE49-F238E27FC236}">
                <a16:creationId xmlns:a16="http://schemas.microsoft.com/office/drawing/2014/main" id="{8D801AE1-D10E-29C7-3516-8F2C916E8D0E}"/>
              </a:ext>
            </a:extLst>
          </p:cNvPr>
          <p:cNvSpPr/>
          <p:nvPr/>
        </p:nvSpPr>
        <p:spPr>
          <a:xfrm>
            <a:off x="552280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41" name="Freeform: Shape 140">
            <a:extLst>
              <a:ext uri="{FF2B5EF4-FFF2-40B4-BE49-F238E27FC236}">
                <a16:creationId xmlns:a16="http://schemas.microsoft.com/office/drawing/2014/main" id="{220A6202-208B-ECF1-1899-CC25042AFB07}"/>
              </a:ext>
            </a:extLst>
          </p:cNvPr>
          <p:cNvSpPr/>
          <p:nvPr/>
        </p:nvSpPr>
        <p:spPr>
          <a:xfrm>
            <a:off x="531888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42" name="Freeform: Shape 141">
            <a:extLst>
              <a:ext uri="{FF2B5EF4-FFF2-40B4-BE49-F238E27FC236}">
                <a16:creationId xmlns:a16="http://schemas.microsoft.com/office/drawing/2014/main" id="{2CEBE71D-E163-8227-3D04-CA0A959C3266}"/>
              </a:ext>
            </a:extLst>
          </p:cNvPr>
          <p:cNvSpPr/>
          <p:nvPr/>
        </p:nvSpPr>
        <p:spPr>
          <a:xfrm>
            <a:off x="5446485"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43" name="Freeform: Shape 142">
            <a:extLst>
              <a:ext uri="{FF2B5EF4-FFF2-40B4-BE49-F238E27FC236}">
                <a16:creationId xmlns:a16="http://schemas.microsoft.com/office/drawing/2014/main" id="{A9A0B44D-2417-7185-0742-34B7F2A18DEB}"/>
              </a:ext>
            </a:extLst>
          </p:cNvPr>
          <p:cNvSpPr/>
          <p:nvPr/>
        </p:nvSpPr>
        <p:spPr>
          <a:xfrm>
            <a:off x="563258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44" name="Freeform: Shape 143">
            <a:extLst>
              <a:ext uri="{FF2B5EF4-FFF2-40B4-BE49-F238E27FC236}">
                <a16:creationId xmlns:a16="http://schemas.microsoft.com/office/drawing/2014/main" id="{A51FC808-D526-DF01-2B83-F6FB88B85B3D}"/>
              </a:ext>
            </a:extLst>
          </p:cNvPr>
          <p:cNvSpPr/>
          <p:nvPr/>
        </p:nvSpPr>
        <p:spPr>
          <a:xfrm>
            <a:off x="5424039"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45" name="Freeform: Shape 144">
            <a:extLst>
              <a:ext uri="{FF2B5EF4-FFF2-40B4-BE49-F238E27FC236}">
                <a16:creationId xmlns:a16="http://schemas.microsoft.com/office/drawing/2014/main" id="{5E7F2028-83AF-D6BC-31CB-4FF5F3A5B00A}"/>
              </a:ext>
            </a:extLst>
          </p:cNvPr>
          <p:cNvSpPr/>
          <p:nvPr/>
        </p:nvSpPr>
        <p:spPr>
          <a:xfrm>
            <a:off x="5231818" y="6184346"/>
            <a:ext cx="47340" cy="23670"/>
          </a:xfrm>
          <a:custGeom>
            <a:avLst/>
            <a:gdLst>
              <a:gd name="connsiteX0" fmla="*/ 0 w 47340"/>
              <a:gd name="connsiteY0" fmla="*/ 23670 h 23670"/>
              <a:gd name="connsiteX1" fmla="*/ 23670 w 47340"/>
              <a:gd name="connsiteY1" fmla="*/ 0 h 23670"/>
              <a:gd name="connsiteX2" fmla="*/ 47341 w 47340"/>
              <a:gd name="connsiteY2" fmla="*/ 23670 h 23670"/>
            </a:gdLst>
            <a:ahLst/>
            <a:cxnLst>
              <a:cxn ang="0">
                <a:pos x="connsiteX0" y="connsiteY0"/>
              </a:cxn>
              <a:cxn ang="0">
                <a:pos x="connsiteX1" y="connsiteY1"/>
              </a:cxn>
              <a:cxn ang="0">
                <a:pos x="connsiteX2" y="connsiteY2"/>
              </a:cxn>
            </a:cxnLst>
            <a:rect l="l" t="t" r="r" b="b"/>
            <a:pathLst>
              <a:path w="47340" h="23670">
                <a:moveTo>
                  <a:pt x="0" y="23670"/>
                </a:moveTo>
                <a:cubicBezTo>
                  <a:pt x="0" y="10611"/>
                  <a:pt x="10611" y="0"/>
                  <a:pt x="23670" y="0"/>
                </a:cubicBezTo>
                <a:cubicBezTo>
                  <a:pt x="36730" y="0"/>
                  <a:pt x="47341" y="10611"/>
                  <a:pt x="47341" y="23670"/>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46" name="Freeform: Shape 145">
            <a:extLst>
              <a:ext uri="{FF2B5EF4-FFF2-40B4-BE49-F238E27FC236}">
                <a16:creationId xmlns:a16="http://schemas.microsoft.com/office/drawing/2014/main" id="{0D886083-FF1A-323A-3607-44D96604F45C}"/>
              </a:ext>
            </a:extLst>
          </p:cNvPr>
          <p:cNvSpPr/>
          <p:nvPr/>
        </p:nvSpPr>
        <p:spPr>
          <a:xfrm>
            <a:off x="5337655"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47" name="Freeform: Shape 146">
            <a:extLst>
              <a:ext uri="{FF2B5EF4-FFF2-40B4-BE49-F238E27FC236}">
                <a16:creationId xmlns:a16="http://schemas.microsoft.com/office/drawing/2014/main" id="{7B62D4EE-0D2B-56CC-A8E9-11C93E323226}"/>
              </a:ext>
            </a:extLst>
          </p:cNvPr>
          <p:cNvSpPr/>
          <p:nvPr/>
        </p:nvSpPr>
        <p:spPr>
          <a:xfrm>
            <a:off x="5676660"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48" name="Freeform: Shape 147">
            <a:extLst>
              <a:ext uri="{FF2B5EF4-FFF2-40B4-BE49-F238E27FC236}">
                <a16:creationId xmlns:a16="http://schemas.microsoft.com/office/drawing/2014/main" id="{C54AD8F5-48B9-EEBD-2F60-BB276A115FEA}"/>
              </a:ext>
            </a:extLst>
          </p:cNvPr>
          <p:cNvSpPr/>
          <p:nvPr/>
        </p:nvSpPr>
        <p:spPr>
          <a:xfrm>
            <a:off x="5476549"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49" name="Freeform: Shape 148">
            <a:extLst>
              <a:ext uri="{FF2B5EF4-FFF2-40B4-BE49-F238E27FC236}">
                <a16:creationId xmlns:a16="http://schemas.microsoft.com/office/drawing/2014/main" id="{E4E916E6-465B-0372-4E47-769E17CB6C0C}"/>
              </a:ext>
            </a:extLst>
          </p:cNvPr>
          <p:cNvSpPr/>
          <p:nvPr/>
        </p:nvSpPr>
        <p:spPr>
          <a:xfrm>
            <a:off x="5772702"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50" name="Freeform: Shape 149">
            <a:extLst>
              <a:ext uri="{FF2B5EF4-FFF2-40B4-BE49-F238E27FC236}">
                <a16:creationId xmlns:a16="http://schemas.microsoft.com/office/drawing/2014/main" id="{3A237F26-E2A8-69E2-C323-52D9FB059372}"/>
              </a:ext>
            </a:extLst>
          </p:cNvPr>
          <p:cNvSpPr/>
          <p:nvPr/>
        </p:nvSpPr>
        <p:spPr>
          <a:xfrm>
            <a:off x="522515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51" name="Freeform: Shape 150">
            <a:extLst>
              <a:ext uri="{FF2B5EF4-FFF2-40B4-BE49-F238E27FC236}">
                <a16:creationId xmlns:a16="http://schemas.microsoft.com/office/drawing/2014/main" id="{C55C6A6A-3A52-6AB8-F247-E9466F81765A}"/>
              </a:ext>
            </a:extLst>
          </p:cNvPr>
          <p:cNvSpPr/>
          <p:nvPr/>
        </p:nvSpPr>
        <p:spPr>
          <a:xfrm>
            <a:off x="5490425"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52" name="Freeform: Shape 151">
            <a:extLst>
              <a:ext uri="{FF2B5EF4-FFF2-40B4-BE49-F238E27FC236}">
                <a16:creationId xmlns:a16="http://schemas.microsoft.com/office/drawing/2014/main" id="{E5A43E7A-32EF-8C5E-9E80-62263B62872A}"/>
              </a:ext>
            </a:extLst>
          </p:cNvPr>
          <p:cNvSpPr/>
          <p:nvPr/>
        </p:nvSpPr>
        <p:spPr>
          <a:xfrm>
            <a:off x="5929825"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53" name="Freeform: Shape 152">
            <a:extLst>
              <a:ext uri="{FF2B5EF4-FFF2-40B4-BE49-F238E27FC236}">
                <a16:creationId xmlns:a16="http://schemas.microsoft.com/office/drawing/2014/main" id="{EC27A8B3-2A8A-5F96-C728-E10E90B9161E}"/>
              </a:ext>
            </a:extLst>
          </p:cNvPr>
          <p:cNvSpPr/>
          <p:nvPr/>
        </p:nvSpPr>
        <p:spPr>
          <a:xfrm>
            <a:off x="5856365"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54" name="Freeform: Shape 153">
            <a:extLst>
              <a:ext uri="{FF2B5EF4-FFF2-40B4-BE49-F238E27FC236}">
                <a16:creationId xmlns:a16="http://schemas.microsoft.com/office/drawing/2014/main" id="{D2ADC3BB-9D00-4123-8EB3-18C3B8793FE5}"/>
              </a:ext>
            </a:extLst>
          </p:cNvPr>
          <p:cNvSpPr/>
          <p:nvPr/>
        </p:nvSpPr>
        <p:spPr>
          <a:xfrm>
            <a:off x="5851195"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55" name="Freeform: Shape 154">
            <a:extLst>
              <a:ext uri="{FF2B5EF4-FFF2-40B4-BE49-F238E27FC236}">
                <a16:creationId xmlns:a16="http://schemas.microsoft.com/office/drawing/2014/main" id="{E18CEF1E-29B0-F0E6-ABEE-1E428A35626F}"/>
              </a:ext>
            </a:extLst>
          </p:cNvPr>
          <p:cNvSpPr/>
          <p:nvPr/>
        </p:nvSpPr>
        <p:spPr>
          <a:xfrm>
            <a:off x="528283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56" name="Freeform: Shape 155">
            <a:extLst>
              <a:ext uri="{FF2B5EF4-FFF2-40B4-BE49-F238E27FC236}">
                <a16:creationId xmlns:a16="http://schemas.microsoft.com/office/drawing/2014/main" id="{61A4E2AC-D6AC-7ED8-7EA4-C760D555855C}"/>
              </a:ext>
            </a:extLst>
          </p:cNvPr>
          <p:cNvSpPr/>
          <p:nvPr/>
        </p:nvSpPr>
        <p:spPr>
          <a:xfrm>
            <a:off x="524746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57" name="Freeform: Shape 156">
            <a:extLst>
              <a:ext uri="{FF2B5EF4-FFF2-40B4-BE49-F238E27FC236}">
                <a16:creationId xmlns:a16="http://schemas.microsoft.com/office/drawing/2014/main" id="{4DFFEF91-4CDB-FE48-9A77-ADB25861DF09}"/>
              </a:ext>
            </a:extLst>
          </p:cNvPr>
          <p:cNvSpPr/>
          <p:nvPr/>
        </p:nvSpPr>
        <p:spPr>
          <a:xfrm>
            <a:off x="5664824"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58" name="Freeform: Shape 157">
            <a:extLst>
              <a:ext uri="{FF2B5EF4-FFF2-40B4-BE49-F238E27FC236}">
                <a16:creationId xmlns:a16="http://schemas.microsoft.com/office/drawing/2014/main" id="{C8BCF27F-5445-1639-74D4-3FEC5B55B4A4}"/>
              </a:ext>
            </a:extLst>
          </p:cNvPr>
          <p:cNvSpPr/>
          <p:nvPr/>
        </p:nvSpPr>
        <p:spPr>
          <a:xfrm>
            <a:off x="5417373"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59" name="Freeform: Shape 158">
            <a:extLst>
              <a:ext uri="{FF2B5EF4-FFF2-40B4-BE49-F238E27FC236}">
                <a16:creationId xmlns:a16="http://schemas.microsoft.com/office/drawing/2014/main" id="{9D43E4D1-C2A5-787A-D2C5-9172F7A89C81}"/>
              </a:ext>
            </a:extLst>
          </p:cNvPr>
          <p:cNvSpPr/>
          <p:nvPr/>
        </p:nvSpPr>
        <p:spPr>
          <a:xfrm>
            <a:off x="5667681"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60" name="Freeform: Shape 159">
            <a:extLst>
              <a:ext uri="{FF2B5EF4-FFF2-40B4-BE49-F238E27FC236}">
                <a16:creationId xmlns:a16="http://schemas.microsoft.com/office/drawing/2014/main" id="{3C9F9DEB-2EAB-1C7D-A4E2-2B47C0CC6BC7}"/>
              </a:ext>
            </a:extLst>
          </p:cNvPr>
          <p:cNvSpPr/>
          <p:nvPr/>
        </p:nvSpPr>
        <p:spPr>
          <a:xfrm>
            <a:off x="5399008"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61" name="Freeform: Shape 160">
            <a:extLst>
              <a:ext uri="{FF2B5EF4-FFF2-40B4-BE49-F238E27FC236}">
                <a16:creationId xmlns:a16="http://schemas.microsoft.com/office/drawing/2014/main" id="{07B0E096-8597-9277-7B3A-1F36356798A0}"/>
              </a:ext>
            </a:extLst>
          </p:cNvPr>
          <p:cNvSpPr/>
          <p:nvPr/>
        </p:nvSpPr>
        <p:spPr>
          <a:xfrm>
            <a:off x="5293035"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62" name="Freeform: Shape 161">
            <a:extLst>
              <a:ext uri="{FF2B5EF4-FFF2-40B4-BE49-F238E27FC236}">
                <a16:creationId xmlns:a16="http://schemas.microsoft.com/office/drawing/2014/main" id="{C05DBDE3-FEA5-7C7C-F217-6636D10A0229}"/>
              </a:ext>
            </a:extLst>
          </p:cNvPr>
          <p:cNvSpPr/>
          <p:nvPr/>
        </p:nvSpPr>
        <p:spPr>
          <a:xfrm>
            <a:off x="5767941" y="5754876"/>
            <a:ext cx="47340" cy="47340"/>
          </a:xfrm>
          <a:custGeom>
            <a:avLst/>
            <a:gdLst>
              <a:gd name="connsiteX0" fmla="*/ 47341 w 47340"/>
              <a:gd name="connsiteY0" fmla="*/ 23670 h 47340"/>
              <a:gd name="connsiteX1" fmla="*/ 23670 w 47340"/>
              <a:gd name="connsiteY1" fmla="*/ 47341 h 47340"/>
              <a:gd name="connsiteX2" fmla="*/ 0 w 47340"/>
              <a:gd name="connsiteY2" fmla="*/ 23670 h 47340"/>
              <a:gd name="connsiteX3" fmla="*/ 23670 w 47340"/>
              <a:gd name="connsiteY3" fmla="*/ 0 h 47340"/>
              <a:gd name="connsiteX4" fmla="*/ 47341 w 47340"/>
              <a:gd name="connsiteY4" fmla="*/ 23670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0"/>
                </a:moveTo>
                <a:cubicBezTo>
                  <a:pt x="47341" y="36743"/>
                  <a:pt x="36743" y="47341"/>
                  <a:pt x="23670" y="47341"/>
                </a:cubicBezTo>
                <a:cubicBezTo>
                  <a:pt x="10598" y="47341"/>
                  <a:pt x="0" y="36743"/>
                  <a:pt x="0" y="23670"/>
                </a:cubicBezTo>
                <a:cubicBezTo>
                  <a:pt x="0" y="10598"/>
                  <a:pt x="10597" y="0"/>
                  <a:pt x="23670" y="0"/>
                </a:cubicBezTo>
                <a:cubicBezTo>
                  <a:pt x="36743" y="0"/>
                  <a:pt x="47341" y="10598"/>
                  <a:pt x="47341" y="23670"/>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63" name="Freeform: Shape 162">
            <a:extLst>
              <a:ext uri="{FF2B5EF4-FFF2-40B4-BE49-F238E27FC236}">
                <a16:creationId xmlns:a16="http://schemas.microsoft.com/office/drawing/2014/main" id="{B7B632E7-2C50-ADA5-9F75-F20DBD6E249C}"/>
              </a:ext>
            </a:extLst>
          </p:cNvPr>
          <p:cNvSpPr/>
          <p:nvPr/>
        </p:nvSpPr>
        <p:spPr>
          <a:xfrm>
            <a:off x="5217806"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64" name="Freeform: Shape 163">
            <a:extLst>
              <a:ext uri="{FF2B5EF4-FFF2-40B4-BE49-F238E27FC236}">
                <a16:creationId xmlns:a16="http://schemas.microsoft.com/office/drawing/2014/main" id="{C427CAD8-1BD4-B156-6F24-E94D9BEF5B75}"/>
              </a:ext>
            </a:extLst>
          </p:cNvPr>
          <p:cNvSpPr/>
          <p:nvPr/>
        </p:nvSpPr>
        <p:spPr>
          <a:xfrm>
            <a:off x="5516000"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65" name="Freeform: Shape 164">
            <a:extLst>
              <a:ext uri="{FF2B5EF4-FFF2-40B4-BE49-F238E27FC236}">
                <a16:creationId xmlns:a16="http://schemas.microsoft.com/office/drawing/2014/main" id="{9EC9CB9F-A4A9-B8EC-C4D0-CE4EC4E26CF7}"/>
              </a:ext>
            </a:extLst>
          </p:cNvPr>
          <p:cNvSpPr/>
          <p:nvPr/>
        </p:nvSpPr>
        <p:spPr>
          <a:xfrm>
            <a:off x="555164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66" name="Freeform: Shape 165">
            <a:extLst>
              <a:ext uri="{FF2B5EF4-FFF2-40B4-BE49-F238E27FC236}">
                <a16:creationId xmlns:a16="http://schemas.microsoft.com/office/drawing/2014/main" id="{DB8EB13C-744C-0D64-5609-DD3E1499BB03}"/>
              </a:ext>
            </a:extLst>
          </p:cNvPr>
          <p:cNvSpPr/>
          <p:nvPr/>
        </p:nvSpPr>
        <p:spPr>
          <a:xfrm>
            <a:off x="5622245"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67" name="Freeform: Shape 166">
            <a:extLst>
              <a:ext uri="{FF2B5EF4-FFF2-40B4-BE49-F238E27FC236}">
                <a16:creationId xmlns:a16="http://schemas.microsoft.com/office/drawing/2014/main" id="{B31B1B4C-4116-42A4-2DDC-8EC92DDA96D8}"/>
              </a:ext>
            </a:extLst>
          </p:cNvPr>
          <p:cNvSpPr/>
          <p:nvPr/>
        </p:nvSpPr>
        <p:spPr>
          <a:xfrm>
            <a:off x="5408939"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68" name="Freeform: Shape 167">
            <a:extLst>
              <a:ext uri="{FF2B5EF4-FFF2-40B4-BE49-F238E27FC236}">
                <a16:creationId xmlns:a16="http://schemas.microsoft.com/office/drawing/2014/main" id="{23E6D79E-F437-755A-BDC8-A000EA41F420}"/>
              </a:ext>
            </a:extLst>
          </p:cNvPr>
          <p:cNvSpPr/>
          <p:nvPr/>
        </p:nvSpPr>
        <p:spPr>
          <a:xfrm>
            <a:off x="5533413"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69" name="Freeform: Shape 168">
            <a:extLst>
              <a:ext uri="{FF2B5EF4-FFF2-40B4-BE49-F238E27FC236}">
                <a16:creationId xmlns:a16="http://schemas.microsoft.com/office/drawing/2014/main" id="{26D40276-58F0-BF58-0812-81E9CFEDC19E}"/>
              </a:ext>
            </a:extLst>
          </p:cNvPr>
          <p:cNvSpPr/>
          <p:nvPr/>
        </p:nvSpPr>
        <p:spPr>
          <a:xfrm>
            <a:off x="5905474"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70" name="Freeform: Shape 169">
            <a:extLst>
              <a:ext uri="{FF2B5EF4-FFF2-40B4-BE49-F238E27FC236}">
                <a16:creationId xmlns:a16="http://schemas.microsoft.com/office/drawing/2014/main" id="{EA317492-ED8D-E99C-349D-1F7EBAB81BB9}"/>
              </a:ext>
            </a:extLst>
          </p:cNvPr>
          <p:cNvSpPr/>
          <p:nvPr/>
        </p:nvSpPr>
        <p:spPr>
          <a:xfrm>
            <a:off x="5528787"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71" name="Freeform: Shape 170">
            <a:extLst>
              <a:ext uri="{FF2B5EF4-FFF2-40B4-BE49-F238E27FC236}">
                <a16:creationId xmlns:a16="http://schemas.microsoft.com/office/drawing/2014/main" id="{12D87F44-6768-631E-B08D-EE45E0FE17C7}"/>
              </a:ext>
            </a:extLst>
          </p:cNvPr>
          <p:cNvSpPr/>
          <p:nvPr/>
        </p:nvSpPr>
        <p:spPr>
          <a:xfrm>
            <a:off x="5873505"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72" name="Freeform: Shape 171">
            <a:extLst>
              <a:ext uri="{FF2B5EF4-FFF2-40B4-BE49-F238E27FC236}">
                <a16:creationId xmlns:a16="http://schemas.microsoft.com/office/drawing/2014/main" id="{B8260ED0-7E56-42E0-A323-52E1D13C7C55}"/>
              </a:ext>
            </a:extLst>
          </p:cNvPr>
          <p:cNvSpPr/>
          <p:nvPr/>
        </p:nvSpPr>
        <p:spPr>
          <a:xfrm>
            <a:off x="5629319"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73" name="Freeform: Shape 172">
            <a:extLst>
              <a:ext uri="{FF2B5EF4-FFF2-40B4-BE49-F238E27FC236}">
                <a16:creationId xmlns:a16="http://schemas.microsoft.com/office/drawing/2014/main" id="{4AF61557-5239-E6F5-5B78-5D08D19EEB67}"/>
              </a:ext>
            </a:extLst>
          </p:cNvPr>
          <p:cNvSpPr/>
          <p:nvPr/>
        </p:nvSpPr>
        <p:spPr>
          <a:xfrm>
            <a:off x="5471108"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74" name="Freeform: Shape 173">
            <a:extLst>
              <a:ext uri="{FF2B5EF4-FFF2-40B4-BE49-F238E27FC236}">
                <a16:creationId xmlns:a16="http://schemas.microsoft.com/office/drawing/2014/main" id="{AAD9FF29-C49B-23D4-96BE-12F2289FD311}"/>
              </a:ext>
            </a:extLst>
          </p:cNvPr>
          <p:cNvSpPr/>
          <p:nvPr/>
        </p:nvSpPr>
        <p:spPr>
          <a:xfrm>
            <a:off x="526052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75" name="Freeform: Shape 174">
            <a:extLst>
              <a:ext uri="{FF2B5EF4-FFF2-40B4-BE49-F238E27FC236}">
                <a16:creationId xmlns:a16="http://schemas.microsoft.com/office/drawing/2014/main" id="{89F5505A-A9C7-FA24-5589-5E782F805247}"/>
              </a:ext>
            </a:extLst>
          </p:cNvPr>
          <p:cNvSpPr/>
          <p:nvPr/>
        </p:nvSpPr>
        <p:spPr>
          <a:xfrm>
            <a:off x="5890102"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76" name="Freeform: Shape 175">
            <a:extLst>
              <a:ext uri="{FF2B5EF4-FFF2-40B4-BE49-F238E27FC236}">
                <a16:creationId xmlns:a16="http://schemas.microsoft.com/office/drawing/2014/main" id="{B0A7FC81-3638-5BC0-314D-36199A0D59C8}"/>
              </a:ext>
            </a:extLst>
          </p:cNvPr>
          <p:cNvSpPr/>
          <p:nvPr/>
        </p:nvSpPr>
        <p:spPr>
          <a:xfrm>
            <a:off x="5383772"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77" name="Freeform: Shape 176">
            <a:extLst>
              <a:ext uri="{FF2B5EF4-FFF2-40B4-BE49-F238E27FC236}">
                <a16:creationId xmlns:a16="http://schemas.microsoft.com/office/drawing/2014/main" id="{592A23D3-DA50-1AC4-CA42-54C0560B88D8}"/>
              </a:ext>
            </a:extLst>
          </p:cNvPr>
          <p:cNvSpPr/>
          <p:nvPr/>
        </p:nvSpPr>
        <p:spPr>
          <a:xfrm>
            <a:off x="5191551"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78" name="Freeform: Shape 177">
            <a:extLst>
              <a:ext uri="{FF2B5EF4-FFF2-40B4-BE49-F238E27FC236}">
                <a16:creationId xmlns:a16="http://schemas.microsoft.com/office/drawing/2014/main" id="{AF3023C1-90CE-55C6-E401-E419B6F58F6B}"/>
              </a:ext>
            </a:extLst>
          </p:cNvPr>
          <p:cNvSpPr/>
          <p:nvPr/>
        </p:nvSpPr>
        <p:spPr>
          <a:xfrm>
            <a:off x="5900033"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79" name="Freeform: Shape 178">
            <a:extLst>
              <a:ext uri="{FF2B5EF4-FFF2-40B4-BE49-F238E27FC236}">
                <a16:creationId xmlns:a16="http://schemas.microsoft.com/office/drawing/2014/main" id="{A06BF3B9-BE07-429C-8CCA-14E5026A4783}"/>
              </a:ext>
            </a:extLst>
          </p:cNvPr>
          <p:cNvSpPr/>
          <p:nvPr/>
        </p:nvSpPr>
        <p:spPr>
          <a:xfrm>
            <a:off x="5718695" y="6196861"/>
            <a:ext cx="47341" cy="23670"/>
          </a:xfrm>
          <a:custGeom>
            <a:avLst/>
            <a:gdLst>
              <a:gd name="connsiteX0" fmla="*/ 0 w 47341"/>
              <a:gd name="connsiteY0" fmla="*/ 23671 h 23670"/>
              <a:gd name="connsiteX1" fmla="*/ 23671 w 47341"/>
              <a:gd name="connsiteY1" fmla="*/ 0 h 23670"/>
              <a:gd name="connsiteX2" fmla="*/ 47341 w 47341"/>
              <a:gd name="connsiteY2" fmla="*/ 23671 h 23670"/>
            </a:gdLst>
            <a:ahLst/>
            <a:cxnLst>
              <a:cxn ang="0">
                <a:pos x="connsiteX0" y="connsiteY0"/>
              </a:cxn>
              <a:cxn ang="0">
                <a:pos x="connsiteX1" y="connsiteY1"/>
              </a:cxn>
              <a:cxn ang="0">
                <a:pos x="connsiteX2" y="connsiteY2"/>
              </a:cxn>
            </a:cxnLst>
            <a:rect l="l" t="t" r="r" b="b"/>
            <a:pathLst>
              <a:path w="47341"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80" name="Freeform: Shape 179">
            <a:extLst>
              <a:ext uri="{FF2B5EF4-FFF2-40B4-BE49-F238E27FC236}">
                <a16:creationId xmlns:a16="http://schemas.microsoft.com/office/drawing/2014/main" id="{F2048A6E-B248-4330-EFC8-7D350A5321D1}"/>
              </a:ext>
            </a:extLst>
          </p:cNvPr>
          <p:cNvSpPr/>
          <p:nvPr/>
        </p:nvSpPr>
        <p:spPr>
          <a:xfrm>
            <a:off x="5256713"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81" name="Freeform: Shape 180">
            <a:extLst>
              <a:ext uri="{FF2B5EF4-FFF2-40B4-BE49-F238E27FC236}">
                <a16:creationId xmlns:a16="http://schemas.microsoft.com/office/drawing/2014/main" id="{6923E2BE-708B-A5E9-8658-4B02BD23C915}"/>
              </a:ext>
            </a:extLst>
          </p:cNvPr>
          <p:cNvSpPr/>
          <p:nvPr/>
        </p:nvSpPr>
        <p:spPr>
          <a:xfrm>
            <a:off x="5581842"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82" name="Freeform: Shape 181">
            <a:extLst>
              <a:ext uri="{FF2B5EF4-FFF2-40B4-BE49-F238E27FC236}">
                <a16:creationId xmlns:a16="http://schemas.microsoft.com/office/drawing/2014/main" id="{ACA9F0E8-22C5-F94B-D1BD-5A38EA3C0E0D}"/>
              </a:ext>
            </a:extLst>
          </p:cNvPr>
          <p:cNvSpPr/>
          <p:nvPr/>
        </p:nvSpPr>
        <p:spPr>
          <a:xfrm>
            <a:off x="5905202"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83" name="Freeform: Shape 182">
            <a:extLst>
              <a:ext uri="{FF2B5EF4-FFF2-40B4-BE49-F238E27FC236}">
                <a16:creationId xmlns:a16="http://schemas.microsoft.com/office/drawing/2014/main" id="{7D66AFD1-5FD9-BA65-F0CF-5199C3D83184}"/>
              </a:ext>
            </a:extLst>
          </p:cNvPr>
          <p:cNvSpPr/>
          <p:nvPr/>
        </p:nvSpPr>
        <p:spPr>
          <a:xfrm>
            <a:off x="5610682" y="6010218"/>
            <a:ext cx="47340" cy="47340"/>
          </a:xfrm>
          <a:custGeom>
            <a:avLst/>
            <a:gdLst>
              <a:gd name="connsiteX0" fmla="*/ 47341 w 47340"/>
              <a:gd name="connsiteY0" fmla="*/ 23671 h 47340"/>
              <a:gd name="connsiteX1" fmla="*/ 23670 w 47340"/>
              <a:gd name="connsiteY1" fmla="*/ 47341 h 47340"/>
              <a:gd name="connsiteX2" fmla="*/ 0 w 47340"/>
              <a:gd name="connsiteY2" fmla="*/ 23671 h 47340"/>
              <a:gd name="connsiteX3" fmla="*/ 23670 w 47340"/>
              <a:gd name="connsiteY3" fmla="*/ 0 h 47340"/>
              <a:gd name="connsiteX4" fmla="*/ 47341 w 47340"/>
              <a:gd name="connsiteY4" fmla="*/ 23671 h 4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40" h="47340">
                <a:moveTo>
                  <a:pt x="47341" y="23671"/>
                </a:moveTo>
                <a:cubicBezTo>
                  <a:pt x="47341" y="36743"/>
                  <a:pt x="36743" y="47341"/>
                  <a:pt x="23670" y="47341"/>
                </a:cubicBezTo>
                <a:cubicBezTo>
                  <a:pt x="10598" y="47341"/>
                  <a:pt x="0" y="36743"/>
                  <a:pt x="0" y="23671"/>
                </a:cubicBezTo>
                <a:cubicBezTo>
                  <a:pt x="0" y="10598"/>
                  <a:pt x="10598" y="0"/>
                  <a:pt x="23670" y="0"/>
                </a:cubicBezTo>
                <a:cubicBezTo>
                  <a:pt x="36743" y="0"/>
                  <a:pt x="47341" y="10598"/>
                  <a:pt x="47341" y="23671"/>
                </a:cubicBezTo>
                <a:close/>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84" name="Freeform: Shape 183">
            <a:extLst>
              <a:ext uri="{FF2B5EF4-FFF2-40B4-BE49-F238E27FC236}">
                <a16:creationId xmlns:a16="http://schemas.microsoft.com/office/drawing/2014/main" id="{F751900F-3280-BD9A-9C15-6E195C0D2C56}"/>
              </a:ext>
            </a:extLst>
          </p:cNvPr>
          <p:cNvSpPr/>
          <p:nvPr/>
        </p:nvSpPr>
        <p:spPr>
          <a:xfrm>
            <a:off x="5466210"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85" name="Freeform: Shape 184">
            <a:extLst>
              <a:ext uri="{FF2B5EF4-FFF2-40B4-BE49-F238E27FC236}">
                <a16:creationId xmlns:a16="http://schemas.microsoft.com/office/drawing/2014/main" id="{839985A6-C604-287A-FA6A-3049733FFCD7}"/>
              </a:ext>
            </a:extLst>
          </p:cNvPr>
          <p:cNvSpPr/>
          <p:nvPr/>
        </p:nvSpPr>
        <p:spPr>
          <a:xfrm>
            <a:off x="5660607"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86" name="Freeform: Shape 185">
            <a:extLst>
              <a:ext uri="{FF2B5EF4-FFF2-40B4-BE49-F238E27FC236}">
                <a16:creationId xmlns:a16="http://schemas.microsoft.com/office/drawing/2014/main" id="{866B6345-DB15-C81F-313C-7C0B7F2DF497}"/>
              </a:ext>
            </a:extLst>
          </p:cNvPr>
          <p:cNvSpPr/>
          <p:nvPr/>
        </p:nvSpPr>
        <p:spPr>
          <a:xfrm>
            <a:off x="5388805"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87" name="Freeform: Shape 186">
            <a:extLst>
              <a:ext uri="{FF2B5EF4-FFF2-40B4-BE49-F238E27FC236}">
                <a16:creationId xmlns:a16="http://schemas.microsoft.com/office/drawing/2014/main" id="{41213A6F-E4E9-2D52-7387-FDEC03715D77}"/>
              </a:ext>
            </a:extLst>
          </p:cNvPr>
          <p:cNvSpPr/>
          <p:nvPr/>
        </p:nvSpPr>
        <p:spPr>
          <a:xfrm>
            <a:off x="5318610"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88" name="Freeform: Shape 187">
            <a:extLst>
              <a:ext uri="{FF2B5EF4-FFF2-40B4-BE49-F238E27FC236}">
                <a16:creationId xmlns:a16="http://schemas.microsoft.com/office/drawing/2014/main" id="{7A81AC61-13BF-CE92-937D-BE953F279A50}"/>
              </a:ext>
            </a:extLst>
          </p:cNvPr>
          <p:cNvSpPr/>
          <p:nvPr/>
        </p:nvSpPr>
        <p:spPr>
          <a:xfrm>
            <a:off x="5438186" y="6196861"/>
            <a:ext cx="47340" cy="23670"/>
          </a:xfrm>
          <a:custGeom>
            <a:avLst/>
            <a:gdLst>
              <a:gd name="connsiteX0" fmla="*/ 0 w 47340"/>
              <a:gd name="connsiteY0" fmla="*/ 23671 h 23670"/>
              <a:gd name="connsiteX1" fmla="*/ 23671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1"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89" name="Freeform: Shape 188">
            <a:extLst>
              <a:ext uri="{FF2B5EF4-FFF2-40B4-BE49-F238E27FC236}">
                <a16:creationId xmlns:a16="http://schemas.microsoft.com/office/drawing/2014/main" id="{FC59ACD7-C8DD-6745-0D3A-0A601AA2A65B}"/>
              </a:ext>
            </a:extLst>
          </p:cNvPr>
          <p:cNvSpPr/>
          <p:nvPr/>
        </p:nvSpPr>
        <p:spPr>
          <a:xfrm>
            <a:off x="5929281" y="6196861"/>
            <a:ext cx="47340" cy="23670"/>
          </a:xfrm>
          <a:custGeom>
            <a:avLst/>
            <a:gdLst>
              <a:gd name="connsiteX0" fmla="*/ 0 w 47340"/>
              <a:gd name="connsiteY0" fmla="*/ 23671 h 23670"/>
              <a:gd name="connsiteX1" fmla="*/ 23670 w 47340"/>
              <a:gd name="connsiteY1" fmla="*/ 0 h 23670"/>
              <a:gd name="connsiteX2" fmla="*/ 47341 w 47340"/>
              <a:gd name="connsiteY2" fmla="*/ 23671 h 23670"/>
            </a:gdLst>
            <a:ahLst/>
            <a:cxnLst>
              <a:cxn ang="0">
                <a:pos x="connsiteX0" y="connsiteY0"/>
              </a:cxn>
              <a:cxn ang="0">
                <a:pos x="connsiteX1" y="connsiteY1"/>
              </a:cxn>
              <a:cxn ang="0">
                <a:pos x="connsiteX2" y="connsiteY2"/>
              </a:cxn>
            </a:cxnLst>
            <a:rect l="l" t="t" r="r" b="b"/>
            <a:pathLst>
              <a:path w="47340" h="23670">
                <a:moveTo>
                  <a:pt x="0" y="23671"/>
                </a:moveTo>
                <a:cubicBezTo>
                  <a:pt x="0" y="10611"/>
                  <a:pt x="10611" y="0"/>
                  <a:pt x="23670" y="0"/>
                </a:cubicBezTo>
                <a:cubicBezTo>
                  <a:pt x="36730" y="0"/>
                  <a:pt x="47341" y="10611"/>
                  <a:pt x="47341" y="23671"/>
                </a:cubicBezTo>
              </a:path>
            </a:pathLst>
          </a:custGeom>
          <a:solidFill>
            <a:srgbClr val="008764"/>
          </a:solidFill>
          <a:ln w="9645" cap="rnd">
            <a:solidFill>
              <a:srgbClr val="00876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90" name="Freeform: Shape 189">
            <a:extLst>
              <a:ext uri="{FF2B5EF4-FFF2-40B4-BE49-F238E27FC236}">
                <a16:creationId xmlns:a16="http://schemas.microsoft.com/office/drawing/2014/main" id="{320F5FD4-8741-50D7-D931-BEFAA7538895}"/>
              </a:ext>
            </a:extLst>
          </p:cNvPr>
          <p:cNvSpPr/>
          <p:nvPr/>
        </p:nvSpPr>
        <p:spPr>
          <a:xfrm>
            <a:off x="4767251" y="3678949"/>
            <a:ext cx="1597484" cy="2541446"/>
          </a:xfrm>
          <a:custGeom>
            <a:avLst/>
            <a:gdLst>
              <a:gd name="connsiteX0" fmla="*/ 0 w 1597484"/>
              <a:gd name="connsiteY0" fmla="*/ 0 h 2541446"/>
              <a:gd name="connsiteX1" fmla="*/ 1597485 w 1597484"/>
              <a:gd name="connsiteY1" fmla="*/ 0 h 2541446"/>
              <a:gd name="connsiteX2" fmla="*/ 1597485 w 1597484"/>
              <a:gd name="connsiteY2" fmla="*/ 2541447 h 2541446"/>
              <a:gd name="connsiteX3" fmla="*/ 0 w 1597484"/>
              <a:gd name="connsiteY3" fmla="*/ 2541447 h 2541446"/>
            </a:gdLst>
            <a:ahLst/>
            <a:cxnLst>
              <a:cxn ang="0">
                <a:pos x="connsiteX0" y="connsiteY0"/>
              </a:cxn>
              <a:cxn ang="0">
                <a:pos x="connsiteX1" y="connsiteY1"/>
              </a:cxn>
              <a:cxn ang="0">
                <a:pos x="connsiteX2" y="connsiteY2"/>
              </a:cxn>
              <a:cxn ang="0">
                <a:pos x="connsiteX3" y="connsiteY3"/>
              </a:cxn>
            </a:cxnLst>
            <a:rect l="l" t="t" r="r" b="b"/>
            <a:pathLst>
              <a:path w="1597484" h="2541446">
                <a:moveTo>
                  <a:pt x="0" y="0"/>
                </a:moveTo>
                <a:lnTo>
                  <a:pt x="1597485" y="0"/>
                </a:lnTo>
                <a:lnTo>
                  <a:pt x="1597485" y="2541447"/>
                </a:lnTo>
                <a:lnTo>
                  <a:pt x="0" y="2541447"/>
                </a:lnTo>
                <a:close/>
              </a:path>
            </a:pathLst>
          </a:custGeom>
          <a:noFill/>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91" name="Freeform: Shape 190">
            <a:extLst>
              <a:ext uri="{FF2B5EF4-FFF2-40B4-BE49-F238E27FC236}">
                <a16:creationId xmlns:a16="http://schemas.microsoft.com/office/drawing/2014/main" id="{30C574CA-15F8-42E7-058A-B7FB4F12A239}"/>
              </a:ext>
            </a:extLst>
          </p:cNvPr>
          <p:cNvSpPr/>
          <p:nvPr/>
        </p:nvSpPr>
        <p:spPr>
          <a:xfrm>
            <a:off x="4767251" y="2242396"/>
            <a:ext cx="1597484" cy="1270723"/>
          </a:xfrm>
          <a:custGeom>
            <a:avLst/>
            <a:gdLst>
              <a:gd name="connsiteX0" fmla="*/ 0 w 1597484"/>
              <a:gd name="connsiteY0" fmla="*/ 0 h 1270723"/>
              <a:gd name="connsiteX1" fmla="*/ 1597485 w 1597484"/>
              <a:gd name="connsiteY1" fmla="*/ 0 h 1270723"/>
              <a:gd name="connsiteX2" fmla="*/ 1597485 w 1597484"/>
              <a:gd name="connsiteY2" fmla="*/ 1270723 h 1270723"/>
              <a:gd name="connsiteX3" fmla="*/ 0 w 1597484"/>
              <a:gd name="connsiteY3" fmla="*/ 1270723 h 1270723"/>
            </a:gdLst>
            <a:ahLst/>
            <a:cxnLst>
              <a:cxn ang="0">
                <a:pos x="connsiteX0" y="connsiteY0"/>
              </a:cxn>
              <a:cxn ang="0">
                <a:pos x="connsiteX1" y="connsiteY1"/>
              </a:cxn>
              <a:cxn ang="0">
                <a:pos x="connsiteX2" y="connsiteY2"/>
              </a:cxn>
              <a:cxn ang="0">
                <a:pos x="connsiteX3" y="connsiteY3"/>
              </a:cxn>
            </a:cxnLst>
            <a:rect l="l" t="t" r="r" b="b"/>
            <a:pathLst>
              <a:path w="1597484" h="1270723">
                <a:moveTo>
                  <a:pt x="0" y="0"/>
                </a:moveTo>
                <a:lnTo>
                  <a:pt x="1597485" y="0"/>
                </a:lnTo>
                <a:lnTo>
                  <a:pt x="1597485" y="1270723"/>
                </a:lnTo>
                <a:lnTo>
                  <a:pt x="0" y="1270723"/>
                </a:lnTo>
                <a:close/>
              </a:path>
            </a:pathLst>
          </a:custGeom>
          <a:noFill/>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192" name="Freeform: Shape 191">
            <a:extLst>
              <a:ext uri="{FF2B5EF4-FFF2-40B4-BE49-F238E27FC236}">
                <a16:creationId xmlns:a16="http://schemas.microsoft.com/office/drawing/2014/main" id="{284F774B-B100-D664-23AC-AC3385B03567}"/>
              </a:ext>
            </a:extLst>
          </p:cNvPr>
          <p:cNvSpPr/>
          <p:nvPr/>
        </p:nvSpPr>
        <p:spPr>
          <a:xfrm>
            <a:off x="5066805" y="6217539"/>
            <a:ext cx="998512" cy="13603"/>
          </a:xfrm>
          <a:custGeom>
            <a:avLst/>
            <a:gdLst>
              <a:gd name="connsiteX0" fmla="*/ 0 w 998512"/>
              <a:gd name="connsiteY0" fmla="*/ 0 h 13603"/>
              <a:gd name="connsiteX1" fmla="*/ 998513 w 998512"/>
              <a:gd name="connsiteY1" fmla="*/ 0 h 13603"/>
            </a:gdLst>
            <a:ahLst/>
            <a:cxnLst>
              <a:cxn ang="0">
                <a:pos x="connsiteX0" y="connsiteY0"/>
              </a:cxn>
              <a:cxn ang="0">
                <a:pos x="connsiteX1" y="connsiteY1"/>
              </a:cxn>
            </a:cxnLst>
            <a:rect l="l" t="t" r="r" b="b"/>
            <a:pathLst>
              <a:path w="998512" h="13603">
                <a:moveTo>
                  <a:pt x="0" y="0"/>
                </a:moveTo>
                <a:lnTo>
                  <a:pt x="998513" y="0"/>
                </a:lnTo>
              </a:path>
            </a:pathLst>
          </a:custGeom>
          <a:ln w="20377"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8" name="TextBox 37">
            <a:extLst>
              <a:ext uri="{FF2B5EF4-FFF2-40B4-BE49-F238E27FC236}">
                <a16:creationId xmlns:a16="http://schemas.microsoft.com/office/drawing/2014/main" id="{9513D416-45AD-7849-CE52-B8AA0CF7A0D9}"/>
              </a:ext>
            </a:extLst>
          </p:cNvPr>
          <p:cNvSpPr txBox="1"/>
          <p:nvPr/>
        </p:nvSpPr>
        <p:spPr>
          <a:xfrm>
            <a:off x="4887029" y="1778604"/>
            <a:ext cx="135806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solidFill>
                  <a:srgbClr val="1A1A1A"/>
                </a:solidFill>
                <a:effectLst/>
                <a:uLnTx/>
                <a:uFillTx/>
                <a:latin typeface="Arial" panose="020B0604020202020204"/>
                <a:ea typeface="MS PGothic" charset="0"/>
                <a:cs typeface="Arial"/>
                <a:sym typeface="Arial"/>
                <a:rtl val="0"/>
              </a:rPr>
              <a:t>Camizestrant</a:t>
            </a:r>
            <a:r>
              <a:rPr kumimoji="0" lang="en-US" sz="1200" b="1" i="0" u="none" strike="noStrike" kern="1200" cap="none" spc="0" normalizeH="0" baseline="0" noProof="0">
                <a:ln/>
                <a:solidFill>
                  <a:srgbClr val="1A1A1A"/>
                </a:solidFill>
                <a:effectLst/>
                <a:uLnTx/>
                <a:uFillTx/>
                <a:latin typeface="Arial" panose="020B0604020202020204"/>
                <a:ea typeface="MS PGothic" charset="0"/>
                <a:cs typeface="Arial"/>
                <a:sym typeface="Arial"/>
                <a:rtl val="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1A1A1A"/>
                </a:solidFill>
                <a:effectLst/>
                <a:uLnTx/>
                <a:uFillTx/>
                <a:latin typeface="Arial" panose="020B0604020202020204"/>
                <a:ea typeface="MS PGothic" charset="0"/>
                <a:cs typeface="Arial"/>
                <a:sym typeface="Arial"/>
                <a:rtl val="0"/>
              </a:rPr>
              <a:t>CDK4/6i (n=126)</a:t>
            </a:r>
          </a:p>
        </p:txBody>
      </p:sp>
      <p:sp>
        <p:nvSpPr>
          <p:cNvPr id="40" name="TextBox 39">
            <a:extLst>
              <a:ext uri="{FF2B5EF4-FFF2-40B4-BE49-F238E27FC236}">
                <a16:creationId xmlns:a16="http://schemas.microsoft.com/office/drawing/2014/main" id="{2D79501B-138F-DD31-54ED-EA580E318F64}"/>
              </a:ext>
            </a:extLst>
          </p:cNvPr>
          <p:cNvSpPr txBox="1"/>
          <p:nvPr/>
        </p:nvSpPr>
        <p:spPr>
          <a:xfrm>
            <a:off x="6550968" y="1778604"/>
            <a:ext cx="135806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1A1A1A"/>
                </a:solidFill>
                <a:effectLst/>
                <a:uLnTx/>
                <a:uFillTx/>
                <a:latin typeface="Arial" panose="020B0604020202020204"/>
                <a:ea typeface="MS PGothic" charset="0"/>
                <a:cs typeface="Arial"/>
                <a:sym typeface="Arial"/>
                <a:rtl val="0"/>
              </a:rPr>
              <a:t>AI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1A1A1A"/>
                </a:solidFill>
                <a:effectLst/>
                <a:uLnTx/>
                <a:uFillTx/>
                <a:latin typeface="Arial" panose="020B0604020202020204"/>
                <a:ea typeface="MS PGothic" charset="0"/>
                <a:cs typeface="Arial"/>
                <a:sym typeface="Arial"/>
                <a:rtl val="0"/>
              </a:rPr>
              <a:t>CDK4/6i (n=123)</a:t>
            </a:r>
          </a:p>
        </p:txBody>
      </p:sp>
      <p:sp>
        <p:nvSpPr>
          <p:cNvPr id="41" name="TextBox 40">
            <a:extLst>
              <a:ext uri="{FF2B5EF4-FFF2-40B4-BE49-F238E27FC236}">
                <a16:creationId xmlns:a16="http://schemas.microsoft.com/office/drawing/2014/main" id="{0833D6FE-5AF5-A196-C0F3-73B4B7F53149}"/>
              </a:ext>
            </a:extLst>
          </p:cNvPr>
          <p:cNvSpPr txBox="1"/>
          <p:nvPr/>
        </p:nvSpPr>
        <p:spPr>
          <a:xfrm rot="16200000">
            <a:off x="1831746" y="3707984"/>
            <a:ext cx="39938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solidFill>
                  <a:srgbClr val="000000"/>
                </a:solidFill>
                <a:effectLst/>
                <a:uLnTx/>
                <a:uFillTx/>
                <a:latin typeface="Arial" panose="020B0604020202020204"/>
                <a:ea typeface="MS PGothic" charset="0"/>
                <a:cs typeface="Arial"/>
                <a:sym typeface="Arial"/>
                <a:rtl val="0"/>
              </a:rPr>
              <a:t>ESR1</a:t>
            </a:r>
            <a:r>
              <a:rPr kumimoji="0" lang="en-US" sz="1200" b="1" i="0" u="none" strike="noStrike" kern="1200" cap="none" spc="0" normalizeH="0" baseline="0" noProof="0">
                <a:ln/>
                <a:solidFill>
                  <a:srgbClr val="000000"/>
                </a:solidFill>
                <a:effectLst/>
                <a:uLnTx/>
                <a:uFillTx/>
                <a:latin typeface="Arial" panose="020B0604020202020204"/>
                <a:ea typeface="MS PGothic" charset="0"/>
                <a:cs typeface="Arial"/>
                <a:sym typeface="Arial"/>
                <a:rtl val="0"/>
              </a:rPr>
              <a:t>m </a:t>
            </a:r>
            <a:r>
              <a:rPr kumimoji="0" lang="en-US" sz="1200" b="1" i="0" u="none" strike="noStrike" kern="1200" cap="none" spc="0" normalizeH="0" baseline="0" noProof="0" err="1">
                <a:ln/>
                <a:solidFill>
                  <a:srgbClr val="000000"/>
                </a:solidFill>
                <a:effectLst/>
                <a:uLnTx/>
                <a:uFillTx/>
                <a:latin typeface="Arial" panose="020B0604020202020204"/>
                <a:ea typeface="MS PGothic" charset="0"/>
                <a:cs typeface="Arial"/>
                <a:sym typeface="Arial"/>
                <a:rtl val="0"/>
              </a:rPr>
              <a:t>sVAF</a:t>
            </a:r>
            <a:r>
              <a:rPr kumimoji="0" lang="en-US" sz="1200" b="1" i="0" u="none" strike="noStrike" kern="1200" cap="none" spc="0" normalizeH="0" baseline="0" noProof="0">
                <a:ln/>
                <a:solidFill>
                  <a:srgbClr val="000000"/>
                </a:solidFill>
                <a:effectLst/>
                <a:uLnTx/>
                <a:uFillTx/>
                <a:latin typeface="Arial" panose="020B0604020202020204"/>
                <a:ea typeface="MS PGothic" charset="0"/>
                <a:cs typeface="Arial"/>
                <a:sym typeface="Arial"/>
                <a:rtl val="0"/>
              </a:rPr>
              <a:t> % </a:t>
            </a:r>
            <a:br>
              <a:rPr kumimoji="0" lang="en-US" sz="1200" b="1" i="0" u="none" strike="noStrike" kern="1200" cap="none" spc="0" normalizeH="0" baseline="0" noProof="0">
                <a:ln/>
                <a:solidFill>
                  <a:srgbClr val="000000"/>
                </a:solidFill>
                <a:effectLst/>
                <a:uLnTx/>
                <a:uFillTx/>
                <a:latin typeface="Arial" panose="020B0604020202020204"/>
                <a:ea typeface="MS PGothic" charset="0"/>
                <a:cs typeface="Arial"/>
                <a:sym typeface="Arial"/>
                <a:rtl val="0"/>
              </a:rPr>
            </a:br>
            <a:r>
              <a:rPr kumimoji="0" lang="en-US" sz="1200" b="1" i="0" u="none" strike="noStrike" kern="1200" cap="none" spc="0" normalizeH="0" baseline="0" noProof="0">
                <a:ln/>
                <a:solidFill>
                  <a:srgbClr val="000000"/>
                </a:solidFill>
                <a:effectLst/>
                <a:uLnTx/>
                <a:uFillTx/>
                <a:latin typeface="Arial" panose="020B0604020202020204"/>
                <a:ea typeface="MS PGothic" charset="0"/>
                <a:cs typeface="Arial"/>
                <a:sym typeface="Arial"/>
                <a:rtl val="0"/>
              </a:rPr>
              <a:t>change from baseline (%)</a:t>
            </a:r>
          </a:p>
        </p:txBody>
      </p:sp>
      <p:sp>
        <p:nvSpPr>
          <p:cNvPr id="42" name="TextBox 41">
            <a:extLst>
              <a:ext uri="{FF2B5EF4-FFF2-40B4-BE49-F238E27FC236}">
                <a16:creationId xmlns:a16="http://schemas.microsoft.com/office/drawing/2014/main" id="{D4AED3D8-D4C1-C334-0377-0914C0809D4C}"/>
              </a:ext>
            </a:extLst>
          </p:cNvPr>
          <p:cNvSpPr txBox="1"/>
          <p:nvPr/>
        </p:nvSpPr>
        <p:spPr>
          <a:xfrm>
            <a:off x="4174132" y="2463128"/>
            <a:ext cx="609462"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S PGothic" charset="0"/>
                <a:cs typeface="Arial"/>
                <a:sym typeface="Arial"/>
                <a:rtl val="0"/>
              </a:rPr>
              <a:t>10000</a:t>
            </a:r>
          </a:p>
        </p:txBody>
      </p:sp>
      <p:sp>
        <p:nvSpPr>
          <p:cNvPr id="43" name="TextBox 42">
            <a:extLst>
              <a:ext uri="{FF2B5EF4-FFF2-40B4-BE49-F238E27FC236}">
                <a16:creationId xmlns:a16="http://schemas.microsoft.com/office/drawing/2014/main" id="{BF13963E-20F7-60C6-E177-218D5A9FC6EB}"/>
              </a:ext>
            </a:extLst>
          </p:cNvPr>
          <p:cNvSpPr txBox="1"/>
          <p:nvPr/>
        </p:nvSpPr>
        <p:spPr>
          <a:xfrm>
            <a:off x="4259091" y="2919125"/>
            <a:ext cx="524503"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S PGothic" charset="0"/>
                <a:cs typeface="Arial"/>
                <a:sym typeface="Arial"/>
                <a:rtl val="0"/>
              </a:rPr>
              <a:t>1000</a:t>
            </a:r>
          </a:p>
        </p:txBody>
      </p:sp>
      <p:sp>
        <p:nvSpPr>
          <p:cNvPr id="44" name="TextBox 43">
            <a:extLst>
              <a:ext uri="{FF2B5EF4-FFF2-40B4-BE49-F238E27FC236}">
                <a16:creationId xmlns:a16="http://schemas.microsoft.com/office/drawing/2014/main" id="{D1F7CEAF-3058-8AA2-F33C-6B2107297660}"/>
              </a:ext>
            </a:extLst>
          </p:cNvPr>
          <p:cNvSpPr txBox="1"/>
          <p:nvPr/>
        </p:nvSpPr>
        <p:spPr>
          <a:xfrm>
            <a:off x="4344050" y="3371721"/>
            <a:ext cx="43954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S PGothic" charset="0"/>
                <a:cs typeface="Arial"/>
                <a:sym typeface="Arial"/>
                <a:rtl val="0"/>
              </a:rPr>
              <a:t>100</a:t>
            </a:r>
          </a:p>
        </p:txBody>
      </p:sp>
      <p:sp>
        <p:nvSpPr>
          <p:cNvPr id="45" name="TextBox 44">
            <a:extLst>
              <a:ext uri="{FF2B5EF4-FFF2-40B4-BE49-F238E27FC236}">
                <a16:creationId xmlns:a16="http://schemas.microsoft.com/office/drawing/2014/main" id="{C08C2433-A242-7F24-C14C-E8F23CF1DB8E}"/>
              </a:ext>
            </a:extLst>
          </p:cNvPr>
          <p:cNvSpPr txBox="1"/>
          <p:nvPr/>
        </p:nvSpPr>
        <p:spPr>
          <a:xfrm>
            <a:off x="4344050" y="3532789"/>
            <a:ext cx="43954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S PGothic" charset="0"/>
                <a:cs typeface="Arial"/>
                <a:sym typeface="Arial"/>
                <a:rtl val="0"/>
              </a:rPr>
              <a:t>100</a:t>
            </a:r>
          </a:p>
        </p:txBody>
      </p:sp>
      <p:sp>
        <p:nvSpPr>
          <p:cNvPr id="46" name="TextBox 45">
            <a:extLst>
              <a:ext uri="{FF2B5EF4-FFF2-40B4-BE49-F238E27FC236}">
                <a16:creationId xmlns:a16="http://schemas.microsoft.com/office/drawing/2014/main" id="{38E4CBC8-9DC6-75DC-3A24-256DDC2F8972}"/>
              </a:ext>
            </a:extLst>
          </p:cNvPr>
          <p:cNvSpPr txBox="1"/>
          <p:nvPr/>
        </p:nvSpPr>
        <p:spPr>
          <a:xfrm>
            <a:off x="4429010" y="4173388"/>
            <a:ext cx="354584"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S PGothic" charset="0"/>
                <a:cs typeface="Arial"/>
                <a:sym typeface="Arial"/>
                <a:rtl val="0"/>
              </a:rPr>
              <a:t>50</a:t>
            </a:r>
          </a:p>
        </p:txBody>
      </p:sp>
      <p:sp>
        <p:nvSpPr>
          <p:cNvPr id="47" name="TextBox 46">
            <a:extLst>
              <a:ext uri="{FF2B5EF4-FFF2-40B4-BE49-F238E27FC236}">
                <a16:creationId xmlns:a16="http://schemas.microsoft.com/office/drawing/2014/main" id="{EB52CA6A-C12C-4456-23AF-45D7061434C2}"/>
              </a:ext>
            </a:extLst>
          </p:cNvPr>
          <p:cNvSpPr txBox="1"/>
          <p:nvPr/>
        </p:nvSpPr>
        <p:spPr>
          <a:xfrm>
            <a:off x="4513968" y="4806505"/>
            <a:ext cx="26962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S PGothic" charset="0"/>
                <a:cs typeface="Arial"/>
                <a:sym typeface="Arial"/>
                <a:rtl val="0"/>
              </a:rPr>
              <a:t>0</a:t>
            </a:r>
          </a:p>
        </p:txBody>
      </p:sp>
      <p:sp>
        <p:nvSpPr>
          <p:cNvPr id="48" name="TextBox 47">
            <a:extLst>
              <a:ext uri="{FF2B5EF4-FFF2-40B4-BE49-F238E27FC236}">
                <a16:creationId xmlns:a16="http://schemas.microsoft.com/office/drawing/2014/main" id="{95EE00A5-55BF-5FEE-CF9F-37A3AA5CE5F2}"/>
              </a:ext>
            </a:extLst>
          </p:cNvPr>
          <p:cNvSpPr txBox="1"/>
          <p:nvPr/>
        </p:nvSpPr>
        <p:spPr>
          <a:xfrm>
            <a:off x="4377714" y="5447376"/>
            <a:ext cx="40588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S PGothic" charset="0"/>
                <a:cs typeface="Arial"/>
                <a:sym typeface="Arial"/>
                <a:rtl val="0"/>
              </a:rPr>
              <a:t>-50</a:t>
            </a:r>
          </a:p>
        </p:txBody>
      </p:sp>
      <p:sp>
        <p:nvSpPr>
          <p:cNvPr id="50" name="TextBox 49">
            <a:extLst>
              <a:ext uri="{FF2B5EF4-FFF2-40B4-BE49-F238E27FC236}">
                <a16:creationId xmlns:a16="http://schemas.microsoft.com/office/drawing/2014/main" id="{FAEEC9AF-D635-8B3A-A03F-6B2159664F80}"/>
              </a:ext>
            </a:extLst>
          </p:cNvPr>
          <p:cNvSpPr txBox="1"/>
          <p:nvPr/>
        </p:nvSpPr>
        <p:spPr>
          <a:xfrm>
            <a:off x="4292754" y="6079677"/>
            <a:ext cx="490840"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a:ea typeface="MS PGothic" charset="0"/>
                <a:cs typeface="Arial"/>
                <a:sym typeface="Arial"/>
                <a:rtl val="0"/>
              </a:rPr>
              <a:t>-100</a:t>
            </a:r>
          </a:p>
        </p:txBody>
      </p:sp>
      <p:sp>
        <p:nvSpPr>
          <p:cNvPr id="51" name="Freeform: Shape 50">
            <a:extLst>
              <a:ext uri="{FF2B5EF4-FFF2-40B4-BE49-F238E27FC236}">
                <a16:creationId xmlns:a16="http://schemas.microsoft.com/office/drawing/2014/main" id="{AE46C68E-8038-A752-2D07-E95FACD88A1D}"/>
              </a:ext>
            </a:extLst>
          </p:cNvPr>
          <p:cNvSpPr/>
          <p:nvPr/>
        </p:nvSpPr>
        <p:spPr>
          <a:xfrm>
            <a:off x="4734194" y="6220532"/>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52" name="Freeform: Shape 51">
            <a:extLst>
              <a:ext uri="{FF2B5EF4-FFF2-40B4-BE49-F238E27FC236}">
                <a16:creationId xmlns:a16="http://schemas.microsoft.com/office/drawing/2014/main" id="{5F27BB89-9CB0-D5F7-5465-E6BA739CBFE8}"/>
              </a:ext>
            </a:extLst>
          </p:cNvPr>
          <p:cNvSpPr/>
          <p:nvPr/>
        </p:nvSpPr>
        <p:spPr>
          <a:xfrm>
            <a:off x="4734194" y="5585102"/>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53" name="Freeform: Shape 52">
            <a:extLst>
              <a:ext uri="{FF2B5EF4-FFF2-40B4-BE49-F238E27FC236}">
                <a16:creationId xmlns:a16="http://schemas.microsoft.com/office/drawing/2014/main" id="{9D8D27B2-3EC2-FA7D-D1F0-BD1FC1D52670}"/>
              </a:ext>
            </a:extLst>
          </p:cNvPr>
          <p:cNvSpPr/>
          <p:nvPr/>
        </p:nvSpPr>
        <p:spPr>
          <a:xfrm>
            <a:off x="4734194" y="4949672"/>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54" name="Freeform: Shape 53">
            <a:extLst>
              <a:ext uri="{FF2B5EF4-FFF2-40B4-BE49-F238E27FC236}">
                <a16:creationId xmlns:a16="http://schemas.microsoft.com/office/drawing/2014/main" id="{B5BDC3B9-9712-715C-A1E2-6A210AFB81A8}"/>
              </a:ext>
            </a:extLst>
          </p:cNvPr>
          <p:cNvSpPr/>
          <p:nvPr/>
        </p:nvSpPr>
        <p:spPr>
          <a:xfrm>
            <a:off x="4734194" y="4314378"/>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56" name="Freeform: Shape 55">
            <a:extLst>
              <a:ext uri="{FF2B5EF4-FFF2-40B4-BE49-F238E27FC236}">
                <a16:creationId xmlns:a16="http://schemas.microsoft.com/office/drawing/2014/main" id="{8F227BB9-91BF-6915-90E4-5CA5D6654906}"/>
              </a:ext>
            </a:extLst>
          </p:cNvPr>
          <p:cNvSpPr/>
          <p:nvPr/>
        </p:nvSpPr>
        <p:spPr>
          <a:xfrm>
            <a:off x="4734194" y="3678949"/>
            <a:ext cx="33057" cy="13603"/>
          </a:xfrm>
          <a:custGeom>
            <a:avLst/>
            <a:gdLst>
              <a:gd name="connsiteX0" fmla="*/ 0 w 33057"/>
              <a:gd name="connsiteY0" fmla="*/ 0 h 13603"/>
              <a:gd name="connsiteX1" fmla="*/ 33057 w 33057"/>
              <a:gd name="connsiteY1" fmla="*/ 0 h 13603"/>
            </a:gdLst>
            <a:ahLst/>
            <a:cxnLst>
              <a:cxn ang="0">
                <a:pos x="connsiteX0" y="connsiteY0"/>
              </a:cxn>
              <a:cxn ang="0">
                <a:pos x="connsiteX1" y="connsiteY1"/>
              </a:cxn>
            </a:cxnLst>
            <a:rect l="l" t="t" r="r" b="b"/>
            <a:pathLst>
              <a:path w="33057" h="13603">
                <a:moveTo>
                  <a:pt x="0" y="0"/>
                </a:moveTo>
                <a:lnTo>
                  <a:pt x="33057" y="0"/>
                </a:lnTo>
              </a:path>
            </a:pathLst>
          </a:custGeom>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57" name="Freeform: Shape 56">
            <a:extLst>
              <a:ext uri="{FF2B5EF4-FFF2-40B4-BE49-F238E27FC236}">
                <a16:creationId xmlns:a16="http://schemas.microsoft.com/office/drawing/2014/main" id="{A0F1D4C8-8334-7A76-06ED-41A4C561D119}"/>
              </a:ext>
            </a:extLst>
          </p:cNvPr>
          <p:cNvSpPr/>
          <p:nvPr/>
        </p:nvSpPr>
        <p:spPr>
          <a:xfrm>
            <a:off x="6730676" y="3208532"/>
            <a:ext cx="998648" cy="304587"/>
          </a:xfrm>
          <a:custGeom>
            <a:avLst/>
            <a:gdLst>
              <a:gd name="connsiteX0" fmla="*/ 0 w 998648"/>
              <a:gd name="connsiteY0" fmla="*/ 0 h 304587"/>
              <a:gd name="connsiteX1" fmla="*/ 998649 w 998648"/>
              <a:gd name="connsiteY1" fmla="*/ 0 h 304587"/>
              <a:gd name="connsiteX2" fmla="*/ 998649 w 998648"/>
              <a:gd name="connsiteY2" fmla="*/ 304587 h 304587"/>
              <a:gd name="connsiteX3" fmla="*/ 0 w 998648"/>
              <a:gd name="connsiteY3" fmla="*/ 304587 h 304587"/>
            </a:gdLst>
            <a:ahLst/>
            <a:cxnLst>
              <a:cxn ang="0">
                <a:pos x="connsiteX0" y="connsiteY0"/>
              </a:cxn>
              <a:cxn ang="0">
                <a:pos x="connsiteX1" y="connsiteY1"/>
              </a:cxn>
              <a:cxn ang="0">
                <a:pos x="connsiteX2" y="connsiteY2"/>
              </a:cxn>
              <a:cxn ang="0">
                <a:pos x="connsiteX3" y="connsiteY3"/>
              </a:cxn>
            </a:cxnLst>
            <a:rect l="l" t="t" r="r" b="b"/>
            <a:pathLst>
              <a:path w="998648" h="304587">
                <a:moveTo>
                  <a:pt x="0" y="0"/>
                </a:moveTo>
                <a:lnTo>
                  <a:pt x="998649" y="0"/>
                </a:lnTo>
                <a:lnTo>
                  <a:pt x="998649" y="304587"/>
                </a:lnTo>
                <a:lnTo>
                  <a:pt x="0" y="304587"/>
                </a:lnTo>
                <a:close/>
              </a:path>
            </a:pathLst>
          </a:custGeom>
          <a:noFill/>
          <a:ln w="13585" cap="flat">
            <a:solidFill>
              <a:srgbClr val="00305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58" name="Freeform: Shape 57">
            <a:extLst>
              <a:ext uri="{FF2B5EF4-FFF2-40B4-BE49-F238E27FC236}">
                <a16:creationId xmlns:a16="http://schemas.microsoft.com/office/drawing/2014/main" id="{A11933D6-9566-8689-3F5F-023F7820EDA4}"/>
              </a:ext>
            </a:extLst>
          </p:cNvPr>
          <p:cNvSpPr/>
          <p:nvPr/>
        </p:nvSpPr>
        <p:spPr>
          <a:xfrm>
            <a:off x="6431258" y="2242396"/>
            <a:ext cx="1597484" cy="1270723"/>
          </a:xfrm>
          <a:custGeom>
            <a:avLst/>
            <a:gdLst>
              <a:gd name="connsiteX0" fmla="*/ 526464 w 1597484"/>
              <a:gd name="connsiteY0" fmla="*/ 1270723 h 1270723"/>
              <a:gd name="connsiteX1" fmla="*/ 0 w 1597484"/>
              <a:gd name="connsiteY1" fmla="*/ 1270723 h 1270723"/>
              <a:gd name="connsiteX2" fmla="*/ 0 w 1597484"/>
              <a:gd name="connsiteY2" fmla="*/ 0 h 1270723"/>
              <a:gd name="connsiteX3" fmla="*/ 1597485 w 1597484"/>
              <a:gd name="connsiteY3" fmla="*/ 0 h 1270723"/>
              <a:gd name="connsiteX4" fmla="*/ 1597485 w 1597484"/>
              <a:gd name="connsiteY4" fmla="*/ 1270723 h 1270723"/>
              <a:gd name="connsiteX5" fmla="*/ 526464 w 1597484"/>
              <a:gd name="connsiteY5" fmla="*/ 1270723 h 127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7484" h="1270723">
                <a:moveTo>
                  <a:pt x="526464" y="1270723"/>
                </a:moveTo>
                <a:lnTo>
                  <a:pt x="0" y="1270723"/>
                </a:lnTo>
                <a:lnTo>
                  <a:pt x="0" y="0"/>
                </a:lnTo>
                <a:lnTo>
                  <a:pt x="1597485" y="0"/>
                </a:lnTo>
                <a:lnTo>
                  <a:pt x="1597485" y="1270723"/>
                </a:lnTo>
                <a:lnTo>
                  <a:pt x="526464" y="1270723"/>
                </a:lnTo>
              </a:path>
            </a:pathLst>
          </a:custGeom>
          <a:noFill/>
          <a:ln w="12700" cap="flat">
            <a:solidFill>
              <a:srgbClr val="B4B4B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59" name="Freeform: Shape 58">
            <a:extLst>
              <a:ext uri="{FF2B5EF4-FFF2-40B4-BE49-F238E27FC236}">
                <a16:creationId xmlns:a16="http://schemas.microsoft.com/office/drawing/2014/main" id="{C2C9272B-A456-8BE4-6486-F2FB62422C43}"/>
              </a:ext>
            </a:extLst>
          </p:cNvPr>
          <p:cNvSpPr/>
          <p:nvPr/>
        </p:nvSpPr>
        <p:spPr>
          <a:xfrm>
            <a:off x="7186400" y="3009102"/>
            <a:ext cx="87199" cy="13603"/>
          </a:xfrm>
          <a:custGeom>
            <a:avLst/>
            <a:gdLst>
              <a:gd name="connsiteX0" fmla="*/ 0 w 87199"/>
              <a:gd name="connsiteY0" fmla="*/ 0 h 13603"/>
              <a:gd name="connsiteX1" fmla="*/ 87200 w 87199"/>
              <a:gd name="connsiteY1" fmla="*/ 0 h 13603"/>
            </a:gdLst>
            <a:ahLst/>
            <a:cxnLst>
              <a:cxn ang="0">
                <a:pos x="connsiteX0" y="connsiteY0"/>
              </a:cxn>
              <a:cxn ang="0">
                <a:pos x="connsiteX1" y="connsiteY1"/>
              </a:cxn>
            </a:cxnLst>
            <a:rect l="l" t="t" r="r" b="b"/>
            <a:pathLst>
              <a:path w="87199" h="13603">
                <a:moveTo>
                  <a:pt x="0" y="0"/>
                </a:moveTo>
                <a:lnTo>
                  <a:pt x="87200" y="0"/>
                </a:lnTo>
              </a:path>
            </a:pathLst>
          </a:custGeom>
          <a:ln w="13585" cap="flat">
            <a:solidFill>
              <a:srgbClr val="00305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S PGothic" charset="0"/>
              <a:cs typeface="+mn-cs"/>
            </a:endParaRPr>
          </a:p>
        </p:txBody>
      </p:sp>
      <p:sp>
        <p:nvSpPr>
          <p:cNvPr id="39" name="Text Placeholder 38">
            <a:extLst>
              <a:ext uri="{FF2B5EF4-FFF2-40B4-BE49-F238E27FC236}">
                <a16:creationId xmlns:a16="http://schemas.microsoft.com/office/drawing/2014/main" id="{61363D80-630A-5B65-3921-1E8957987416}"/>
              </a:ext>
            </a:extLst>
          </p:cNvPr>
          <p:cNvSpPr>
            <a:spLocks noGrp="1"/>
          </p:cNvSpPr>
          <p:nvPr>
            <p:ph type="body" sz="quarter" idx="10"/>
          </p:nvPr>
        </p:nvSpPr>
        <p:spPr>
          <a:xfrm>
            <a:off x="508000" y="5875416"/>
            <a:ext cx="11188700" cy="635000"/>
          </a:xfrm>
        </p:spPr>
        <p:txBody>
          <a:bodyPr/>
          <a:lstStyle/>
          <a:p>
            <a:r>
              <a:rPr lang="en-GB" sz="700" dirty="0">
                <a:solidFill>
                  <a:schemeClr val="bg1">
                    <a:lumMod val="50000"/>
                  </a:schemeClr>
                </a:solidFill>
              </a:rPr>
              <a:t>Baseline VAF were balanced across arms.</a:t>
            </a:r>
            <a:br>
              <a:rPr lang="en-GB" sz="700" dirty="0">
                <a:solidFill>
                  <a:schemeClr val="bg1">
                    <a:lumMod val="50000"/>
                  </a:schemeClr>
                </a:solidFill>
              </a:rPr>
            </a:br>
            <a:r>
              <a:rPr lang="en-GB" sz="700" dirty="0">
                <a:solidFill>
                  <a:schemeClr val="bg1">
                    <a:lumMod val="50000"/>
                  </a:schemeClr>
                </a:solidFill>
              </a:rPr>
              <a:t>IQR, interquartile range; (s)VAF, (summed) variant allele fraction. </a:t>
            </a:r>
            <a:br>
              <a:rPr lang="en-GB" sz="700" dirty="0">
                <a:solidFill>
                  <a:schemeClr val="bg1">
                    <a:lumMod val="50000"/>
                  </a:schemeClr>
                </a:solidFill>
              </a:rPr>
            </a:br>
            <a:r>
              <a:rPr lang="en-US" sz="700" dirty="0">
                <a:solidFill>
                  <a:schemeClr val="bg1">
                    <a:lumMod val="50000"/>
                  </a:schemeClr>
                </a:solidFill>
              </a:rPr>
              <a:t>Second pre-specified data cut </a:t>
            </a:r>
            <a:r>
              <a:rPr lang="en-GB" sz="700" b="1" dirty="0">
                <a:solidFill>
                  <a:schemeClr val="bg1">
                    <a:lumMod val="50000"/>
                  </a:schemeClr>
                </a:solidFill>
              </a:rPr>
              <a:t>DCO2: June 30, 2025.</a:t>
            </a:r>
            <a:endParaRPr lang="en-GB" sz="700" dirty="0">
              <a:solidFill>
                <a:schemeClr val="bg1">
                  <a:lumMod val="50000"/>
                </a:schemeClr>
              </a:solidFill>
            </a:endParaRPr>
          </a:p>
        </p:txBody>
      </p:sp>
      <p:sp>
        <p:nvSpPr>
          <p:cNvPr id="49" name="TextBox 48">
            <a:extLst>
              <a:ext uri="{FF2B5EF4-FFF2-40B4-BE49-F238E27FC236}">
                <a16:creationId xmlns:a16="http://schemas.microsoft.com/office/drawing/2014/main" id="{D9F5FB52-B9C3-2E30-285D-439C78D314DE}"/>
              </a:ext>
            </a:extLst>
          </p:cNvPr>
          <p:cNvSpPr txBox="1"/>
          <p:nvPr/>
        </p:nvSpPr>
        <p:spPr>
          <a:xfrm flipH="1">
            <a:off x="367257" y="4822718"/>
            <a:ext cx="2930472" cy="889474"/>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601"/>
              </a:spcAft>
              <a:buClrTx/>
              <a:buSzTx/>
              <a:buFontTx/>
              <a:buNone/>
              <a:tabLst/>
              <a:defRPr/>
            </a:pPr>
            <a:r>
              <a:rPr kumimoji="0" lang="en-GB" sz="1600" b="0" i="0" u="none" strike="noStrike" kern="1200" cap="none" spc="0" normalizeH="0" baseline="0" noProof="0">
                <a:ln>
                  <a:noFill/>
                </a:ln>
                <a:solidFill>
                  <a:srgbClr val="240A32"/>
                </a:solidFill>
                <a:effectLst/>
                <a:uLnTx/>
                <a:uFillTx/>
                <a:latin typeface="Arial" panose="020B0604020202020204" pitchFamily="34" charset="0"/>
                <a:ea typeface="MS PGothic" charset="0"/>
                <a:cs typeface="Arial" panose="020B0604020202020204" pitchFamily="34" charset="0"/>
              </a:rPr>
              <a:t>Median change from baseline at C3D1 (8 weeks):</a:t>
            </a:r>
          </a:p>
          <a:p>
            <a:pPr marL="0" marR="0" lvl="0" indent="0" algn="ctr" defTabSz="914400" rtl="0" eaLnBrk="1" fontAlgn="auto" latinLnBrk="0" hangingPunct="1">
              <a:lnSpc>
                <a:spcPct val="90000"/>
              </a:lnSpc>
              <a:spcBef>
                <a:spcPts val="0"/>
              </a:spcBef>
              <a:spcAft>
                <a:spcPts val="601"/>
              </a:spcAft>
              <a:buClrTx/>
              <a:buSzTx/>
              <a:buFontTx/>
              <a:buNone/>
              <a:tabLst/>
              <a:defRPr/>
            </a:pPr>
            <a:r>
              <a:rPr kumimoji="0" lang="en-GB" sz="2000" b="1" i="0" u="none" strike="noStrike" kern="1200" cap="none" spc="0" normalizeH="0" baseline="0" noProof="0">
                <a:ln>
                  <a:noFill/>
                </a:ln>
                <a:solidFill>
                  <a:srgbClr val="008764"/>
                </a:solidFill>
                <a:effectLst/>
                <a:uLnTx/>
                <a:uFillTx/>
                <a:latin typeface="Arial" panose="020B0604020202020204" pitchFamily="34" charset="0"/>
                <a:ea typeface="MS PGothic" charset="0"/>
                <a:cs typeface="Arial" panose="020B0604020202020204" pitchFamily="34" charset="0"/>
              </a:rPr>
              <a:t>−100% </a:t>
            </a:r>
            <a:r>
              <a:rPr kumimoji="0" lang="en-GB" sz="1600" b="0" i="0" u="none" strike="noStrike" kern="1200" cap="none" spc="0" normalizeH="0" baseline="0" noProof="0">
                <a:ln>
                  <a:noFill/>
                </a:ln>
                <a:solidFill>
                  <a:srgbClr val="240A32"/>
                </a:solidFill>
                <a:effectLst/>
                <a:uLnTx/>
                <a:uFillTx/>
                <a:latin typeface="Arial" panose="020B0604020202020204" pitchFamily="34" charset="0"/>
                <a:ea typeface="MS PGothic" charset="0"/>
                <a:cs typeface="Arial" panose="020B0604020202020204" pitchFamily="34" charset="0"/>
              </a:rPr>
              <a:t>(IQR: −100 to −100)</a:t>
            </a:r>
          </a:p>
        </p:txBody>
      </p:sp>
      <p:sp>
        <p:nvSpPr>
          <p:cNvPr id="55" name="Arrow: Up 54">
            <a:extLst>
              <a:ext uri="{FF2B5EF4-FFF2-40B4-BE49-F238E27FC236}">
                <a16:creationId xmlns:a16="http://schemas.microsoft.com/office/drawing/2014/main" id="{F6083303-8525-24EA-01FB-B7CF4BAA9A6D}"/>
              </a:ext>
            </a:extLst>
          </p:cNvPr>
          <p:cNvSpPr/>
          <p:nvPr/>
        </p:nvSpPr>
        <p:spPr>
          <a:xfrm rot="10800000">
            <a:off x="3279250" y="4989105"/>
            <a:ext cx="487238" cy="517464"/>
          </a:xfrm>
          <a:prstGeom prst="upArrow">
            <a:avLst/>
          </a:prstGeom>
          <a:solidFill>
            <a:srgbClr val="008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1"/>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8A27738C-42C4-96BC-3D97-23D5B5745704}"/>
              </a:ext>
            </a:extLst>
          </p:cNvPr>
          <p:cNvSpPr/>
          <p:nvPr/>
        </p:nvSpPr>
        <p:spPr>
          <a:xfrm>
            <a:off x="314512" y="1956804"/>
            <a:ext cx="3216334" cy="2100883"/>
          </a:xfrm>
          <a:prstGeom prst="roundRect">
            <a:avLst>
              <a:gd name="adj" fmla="val 6795"/>
            </a:avLst>
          </a:prstGeom>
          <a:solidFill>
            <a:srgbClr val="E0F0EC"/>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ESR1</a:t>
            </a:r>
            <a:r>
              <a:rPr kumimoji="0" lang="en-GB"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 allele frequency was </a:t>
            </a:r>
            <a:r>
              <a:rPr kumimoji="0" lang="en-GB" sz="1800" b="1" i="0" u="none" strike="noStrike" kern="0" cap="none" spc="0" normalizeH="0" baseline="0" noProof="0">
                <a:ln>
                  <a:noFill/>
                </a:ln>
                <a:solidFill>
                  <a:srgbClr val="008764"/>
                </a:solidFill>
                <a:effectLst/>
                <a:uLnTx/>
                <a:uFillTx/>
                <a:latin typeface="Arial" panose="020B0604020202020204" pitchFamily="34" charset="0"/>
                <a:ea typeface="+mn-ea"/>
                <a:cs typeface="Arial" panose="020B0604020202020204" pitchFamily="34" charset="0"/>
              </a:rPr>
              <a:t>profoundly reduced </a:t>
            </a:r>
            <a:r>
              <a:rPr kumimoji="0" lang="en-GB"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the camizestrant + CDK4/6i arm vs the AI + CDK4/6i arm (Wilcoxon nominal P&lt;0.00001) </a:t>
            </a:r>
          </a:p>
        </p:txBody>
      </p:sp>
      <p:sp>
        <p:nvSpPr>
          <p:cNvPr id="5" name="Rectangle: Rounded Corners 4">
            <a:extLst>
              <a:ext uri="{FF2B5EF4-FFF2-40B4-BE49-F238E27FC236}">
                <a16:creationId xmlns:a16="http://schemas.microsoft.com/office/drawing/2014/main" id="{1E265652-60D6-9F23-DEC6-CB9B4C0BD741}"/>
              </a:ext>
            </a:extLst>
          </p:cNvPr>
          <p:cNvSpPr/>
          <p:nvPr/>
        </p:nvSpPr>
        <p:spPr>
          <a:xfrm>
            <a:off x="8341496" y="1581056"/>
            <a:ext cx="3216334" cy="1845174"/>
          </a:xfrm>
          <a:prstGeom prst="roundRect">
            <a:avLst>
              <a:gd name="adj" fmla="val 6795"/>
            </a:avLst>
          </a:prstGeom>
          <a:solidFill>
            <a:srgbClr val="003660">
              <a:alpha val="10980"/>
            </a:srgbClr>
          </a:solidFill>
          <a:ln>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the AI + CDK4/6i arm, </a:t>
            </a:r>
            <a:r>
              <a:rPr kumimoji="0" lang="en-GB" sz="1800" b="0" i="1"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ESR1</a:t>
            </a:r>
            <a:r>
              <a:rPr kumimoji="0" lang="en-GB"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 allele frequency increased &gt;500% from baseline in</a:t>
            </a:r>
            <a:r>
              <a:rPr kumimoji="0" lang="en-GB" sz="1800" b="1" i="0" u="none" strike="noStrike" kern="0" cap="none" spc="0" normalizeH="0" baseline="0" noProof="0">
                <a:ln>
                  <a:noFill/>
                </a:ln>
                <a:solidFill>
                  <a:srgbClr val="003660"/>
                </a:solidFill>
                <a:effectLst/>
                <a:uLnTx/>
                <a:uFillTx/>
                <a:latin typeface="Arial" panose="020B0604020202020204" pitchFamily="34" charset="0"/>
                <a:ea typeface="+mn-ea"/>
                <a:cs typeface="Arial" panose="020B0604020202020204" pitchFamily="34" charset="0"/>
              </a:rPr>
              <a:t> 24.4% </a:t>
            </a:r>
            <a:r>
              <a:rPr kumimoji="0" lang="en-GB"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 patients vs </a:t>
            </a:r>
            <a:r>
              <a:rPr kumimoji="0" lang="en-GB" sz="1800" b="1" i="0" u="none" strike="noStrike" kern="0" cap="none" spc="0" normalizeH="0" baseline="0" noProof="0">
                <a:ln>
                  <a:noFill/>
                </a:ln>
                <a:solidFill>
                  <a:srgbClr val="008764"/>
                </a:solidFill>
                <a:effectLst/>
                <a:uLnTx/>
                <a:uFillTx/>
                <a:latin typeface="Arial" panose="020B0604020202020204" pitchFamily="34" charset="0"/>
                <a:ea typeface="+mn-ea"/>
                <a:cs typeface="Arial" panose="020B0604020202020204" pitchFamily="34" charset="0"/>
              </a:rPr>
              <a:t>0.8% </a:t>
            </a:r>
            <a:r>
              <a:rPr kumimoji="0" lang="en-GB" sz="1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 patients in the camizestrant + CDK4/6i arm </a:t>
            </a:r>
          </a:p>
        </p:txBody>
      </p:sp>
      <p:grpSp>
        <p:nvGrpSpPr>
          <p:cNvPr id="326" name="Group 325">
            <a:extLst>
              <a:ext uri="{FF2B5EF4-FFF2-40B4-BE49-F238E27FC236}">
                <a16:creationId xmlns:a16="http://schemas.microsoft.com/office/drawing/2014/main" id="{2E881ADE-8E97-3767-4694-56C00C9F26CE}"/>
              </a:ext>
            </a:extLst>
          </p:cNvPr>
          <p:cNvGrpSpPr/>
          <p:nvPr/>
        </p:nvGrpSpPr>
        <p:grpSpPr>
          <a:xfrm>
            <a:off x="8394683" y="4060198"/>
            <a:ext cx="3783730" cy="889474"/>
            <a:chOff x="8216316" y="4963275"/>
            <a:chExt cx="3783730" cy="889474"/>
          </a:xfrm>
        </p:grpSpPr>
        <p:sp>
          <p:nvSpPr>
            <p:cNvPr id="66" name="TextBox 65">
              <a:extLst>
                <a:ext uri="{FF2B5EF4-FFF2-40B4-BE49-F238E27FC236}">
                  <a16:creationId xmlns:a16="http://schemas.microsoft.com/office/drawing/2014/main" id="{3338AC76-9957-EBBC-7EF9-C54B0E588BBD}"/>
                </a:ext>
              </a:extLst>
            </p:cNvPr>
            <p:cNvSpPr txBox="1"/>
            <p:nvPr/>
          </p:nvSpPr>
          <p:spPr>
            <a:xfrm flipH="1">
              <a:off x="8492278" y="4963275"/>
              <a:ext cx="3507768" cy="889474"/>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1"/>
                </a:spcAft>
                <a:buClrTx/>
                <a:buSzTx/>
                <a:buFontTx/>
                <a:buNone/>
                <a:tabLst/>
                <a:defRPr/>
              </a:pPr>
              <a:r>
                <a:rPr kumimoji="0" lang="en-GB" sz="1600" b="0" i="0" u="none" strike="noStrike" kern="1200" cap="none" spc="0" normalizeH="0" baseline="0" noProof="0">
                  <a:ln>
                    <a:noFill/>
                  </a:ln>
                  <a:solidFill>
                    <a:srgbClr val="240A32"/>
                  </a:solidFill>
                  <a:effectLst/>
                  <a:uLnTx/>
                  <a:uFillTx/>
                  <a:latin typeface="Arial" panose="020B0604020202020204" pitchFamily="34" charset="0"/>
                  <a:ea typeface="MS PGothic" charset="0"/>
                  <a:cs typeface="Arial" panose="020B0604020202020204" pitchFamily="34" charset="0"/>
                </a:rPr>
                <a:t>Median change from baseline </a:t>
              </a:r>
              <a:br>
                <a:rPr kumimoji="0" lang="en-GB" sz="1600" b="0" i="0" u="none" strike="noStrike" kern="1200" cap="none" spc="0" normalizeH="0" baseline="0" noProof="0">
                  <a:ln>
                    <a:noFill/>
                  </a:ln>
                  <a:solidFill>
                    <a:srgbClr val="240A32"/>
                  </a:solidFill>
                  <a:effectLst/>
                  <a:uLnTx/>
                  <a:uFillTx/>
                  <a:latin typeface="Arial" panose="020B0604020202020204" pitchFamily="34" charset="0"/>
                  <a:ea typeface="MS PGothic" charset="0"/>
                  <a:cs typeface="Arial" panose="020B0604020202020204" pitchFamily="34" charset="0"/>
                </a:rPr>
              </a:br>
              <a:r>
                <a:rPr kumimoji="0" lang="en-GB" sz="1600" b="0" i="0" u="none" strike="noStrike" kern="1200" cap="none" spc="0" normalizeH="0" baseline="0" noProof="0">
                  <a:ln>
                    <a:noFill/>
                  </a:ln>
                  <a:solidFill>
                    <a:srgbClr val="240A32"/>
                  </a:solidFill>
                  <a:effectLst/>
                  <a:uLnTx/>
                  <a:uFillTx/>
                  <a:latin typeface="Arial" panose="020B0604020202020204" pitchFamily="34" charset="0"/>
                  <a:ea typeface="MS PGothic" charset="0"/>
                  <a:cs typeface="Arial" panose="020B0604020202020204" pitchFamily="34" charset="0"/>
                </a:rPr>
                <a:t>at C3D1 (8 weeks):</a:t>
              </a:r>
            </a:p>
            <a:p>
              <a:pPr marL="0" marR="0" lvl="0" indent="0" algn="ctr" defTabSz="914400" rtl="0" eaLnBrk="1" fontAlgn="auto" latinLnBrk="0" hangingPunct="1">
                <a:lnSpc>
                  <a:spcPct val="90000"/>
                </a:lnSpc>
                <a:spcBef>
                  <a:spcPts val="0"/>
                </a:spcBef>
                <a:spcAft>
                  <a:spcPts val="601"/>
                </a:spcAft>
                <a:buClrTx/>
                <a:buSzTx/>
                <a:buFontTx/>
                <a:buNone/>
                <a:tabLst/>
                <a:defRPr/>
              </a:pPr>
              <a:r>
                <a:rPr kumimoji="0" lang="en-GB" sz="2000" b="1" i="0" u="none" strike="noStrike" kern="1200" cap="none" spc="0" normalizeH="0" baseline="0" noProof="0">
                  <a:ln>
                    <a:noFill/>
                  </a:ln>
                  <a:solidFill>
                    <a:srgbClr val="003660"/>
                  </a:solidFill>
                  <a:effectLst/>
                  <a:uLnTx/>
                  <a:uFillTx/>
                  <a:latin typeface="Arial" panose="020B0604020202020204" pitchFamily="34" charset="0"/>
                  <a:ea typeface="MS PGothic" charset="0"/>
                  <a:cs typeface="Arial" panose="020B0604020202020204" pitchFamily="34" charset="0"/>
                </a:rPr>
                <a:t>+66.7% </a:t>
              </a:r>
              <a:r>
                <a:rPr kumimoji="0" lang="en-GB" sz="1600" b="0" i="0" u="none" strike="noStrike" kern="1200" cap="none" spc="0" normalizeH="0" baseline="0" noProof="0">
                  <a:ln>
                    <a:noFill/>
                  </a:ln>
                  <a:solidFill>
                    <a:srgbClr val="240A32"/>
                  </a:solidFill>
                  <a:effectLst/>
                  <a:uLnTx/>
                  <a:uFillTx/>
                  <a:latin typeface="Arial" panose="020B0604020202020204" pitchFamily="34" charset="0"/>
                  <a:ea typeface="MS PGothic" charset="0"/>
                  <a:cs typeface="Arial" panose="020B0604020202020204" pitchFamily="34" charset="0"/>
                </a:rPr>
                <a:t>(IQR: −67.9 to +465.0)</a:t>
              </a:r>
            </a:p>
          </p:txBody>
        </p:sp>
        <p:sp>
          <p:nvSpPr>
            <p:cNvPr id="323" name="Arrow: Up 322">
              <a:extLst>
                <a:ext uri="{FF2B5EF4-FFF2-40B4-BE49-F238E27FC236}">
                  <a16:creationId xmlns:a16="http://schemas.microsoft.com/office/drawing/2014/main" id="{70AF2B7B-FD47-3C17-B1C5-08FDE8B6D065}"/>
                </a:ext>
              </a:extLst>
            </p:cNvPr>
            <p:cNvSpPr/>
            <p:nvPr/>
          </p:nvSpPr>
          <p:spPr>
            <a:xfrm>
              <a:off x="8216316" y="5252983"/>
              <a:ext cx="487238" cy="517464"/>
            </a:xfrm>
            <a:prstGeom prst="upArrow">
              <a:avLst/>
            </a:prstGeom>
            <a:solidFill>
              <a:srgbClr val="003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1"/>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36" name="Trapezoid 35">
            <a:extLst>
              <a:ext uri="{FF2B5EF4-FFF2-40B4-BE49-F238E27FC236}">
                <a16:creationId xmlns:a16="http://schemas.microsoft.com/office/drawing/2014/main" id="{390348B4-066C-E653-9FC3-CE14A6DCFBF8}"/>
              </a:ext>
            </a:extLst>
          </p:cNvPr>
          <p:cNvSpPr/>
          <p:nvPr/>
        </p:nvSpPr>
        <p:spPr>
          <a:xfrm rot="18895792" flipV="1">
            <a:off x="7369693" y="3686777"/>
            <a:ext cx="486757" cy="1381852"/>
          </a:xfrm>
          <a:custGeom>
            <a:avLst/>
            <a:gdLst>
              <a:gd name="connsiteX0" fmla="*/ 0 w 639876"/>
              <a:gd name="connsiteY0" fmla="*/ 1362473 h 1362473"/>
              <a:gd name="connsiteX1" fmla="*/ 289755 w 639876"/>
              <a:gd name="connsiteY1" fmla="*/ 0 h 1362473"/>
              <a:gd name="connsiteX2" fmla="*/ 350121 w 639876"/>
              <a:gd name="connsiteY2" fmla="*/ 0 h 1362473"/>
              <a:gd name="connsiteX3" fmla="*/ 639876 w 639876"/>
              <a:gd name="connsiteY3" fmla="*/ 1362473 h 1362473"/>
              <a:gd name="connsiteX4" fmla="*/ 0 w 639876"/>
              <a:gd name="connsiteY4" fmla="*/ 1362473 h 1362473"/>
              <a:gd name="connsiteX0" fmla="*/ 0 w 407853"/>
              <a:gd name="connsiteY0" fmla="*/ 1868561 h 1868561"/>
              <a:gd name="connsiteX1" fmla="*/ 57732 w 407853"/>
              <a:gd name="connsiteY1" fmla="*/ 0 h 1868561"/>
              <a:gd name="connsiteX2" fmla="*/ 118098 w 407853"/>
              <a:gd name="connsiteY2" fmla="*/ 0 h 1868561"/>
              <a:gd name="connsiteX3" fmla="*/ 407853 w 407853"/>
              <a:gd name="connsiteY3" fmla="*/ 1362473 h 1868561"/>
              <a:gd name="connsiteX4" fmla="*/ 0 w 407853"/>
              <a:gd name="connsiteY4" fmla="*/ 1868561 h 1868561"/>
              <a:gd name="connsiteX0" fmla="*/ 0 w 370244"/>
              <a:gd name="connsiteY0" fmla="*/ 1868561 h 1868561"/>
              <a:gd name="connsiteX1" fmla="*/ 57732 w 370244"/>
              <a:gd name="connsiteY1" fmla="*/ 0 h 1868561"/>
              <a:gd name="connsiteX2" fmla="*/ 118098 w 370244"/>
              <a:gd name="connsiteY2" fmla="*/ 0 h 1868561"/>
              <a:gd name="connsiteX3" fmla="*/ 370244 w 370244"/>
              <a:gd name="connsiteY3" fmla="*/ 1334060 h 1868561"/>
              <a:gd name="connsiteX4" fmla="*/ 0 w 370244"/>
              <a:gd name="connsiteY4" fmla="*/ 1868561 h 1868561"/>
              <a:gd name="connsiteX0" fmla="*/ 0 w 406974"/>
              <a:gd name="connsiteY0" fmla="*/ 1885577 h 1885577"/>
              <a:gd name="connsiteX1" fmla="*/ 94462 w 406974"/>
              <a:gd name="connsiteY1" fmla="*/ 0 h 1885577"/>
              <a:gd name="connsiteX2" fmla="*/ 154828 w 406974"/>
              <a:gd name="connsiteY2" fmla="*/ 0 h 1885577"/>
              <a:gd name="connsiteX3" fmla="*/ 406974 w 406974"/>
              <a:gd name="connsiteY3" fmla="*/ 1334060 h 1885577"/>
              <a:gd name="connsiteX4" fmla="*/ 0 w 406974"/>
              <a:gd name="connsiteY4" fmla="*/ 1885577 h 1885577"/>
              <a:gd name="connsiteX0" fmla="*/ 0 w 414574"/>
              <a:gd name="connsiteY0" fmla="*/ 1885577 h 1885577"/>
              <a:gd name="connsiteX1" fmla="*/ 94462 w 414574"/>
              <a:gd name="connsiteY1" fmla="*/ 0 h 1885577"/>
              <a:gd name="connsiteX2" fmla="*/ 154828 w 414574"/>
              <a:gd name="connsiteY2" fmla="*/ 0 h 1885577"/>
              <a:gd name="connsiteX3" fmla="*/ 414574 w 414574"/>
              <a:gd name="connsiteY3" fmla="*/ 1339802 h 1885577"/>
              <a:gd name="connsiteX4" fmla="*/ 0 w 414574"/>
              <a:gd name="connsiteY4" fmla="*/ 1885577 h 1885577"/>
              <a:gd name="connsiteX0" fmla="*/ 0 w 414574"/>
              <a:gd name="connsiteY0" fmla="*/ 1885577 h 1885577"/>
              <a:gd name="connsiteX1" fmla="*/ 94462 w 414574"/>
              <a:gd name="connsiteY1" fmla="*/ 0 h 1885577"/>
              <a:gd name="connsiteX2" fmla="*/ 267782 w 414574"/>
              <a:gd name="connsiteY2" fmla="*/ 249474 h 1885577"/>
              <a:gd name="connsiteX3" fmla="*/ 414574 w 414574"/>
              <a:gd name="connsiteY3" fmla="*/ 1339802 h 1885577"/>
              <a:gd name="connsiteX4" fmla="*/ 0 w 414574"/>
              <a:gd name="connsiteY4" fmla="*/ 1885577 h 1885577"/>
              <a:gd name="connsiteX0" fmla="*/ 0 w 414574"/>
              <a:gd name="connsiteY0" fmla="*/ 1637373 h 1637373"/>
              <a:gd name="connsiteX1" fmla="*/ 253143 w 414574"/>
              <a:gd name="connsiteY1" fmla="*/ 0 h 1637373"/>
              <a:gd name="connsiteX2" fmla="*/ 267782 w 414574"/>
              <a:gd name="connsiteY2" fmla="*/ 1270 h 1637373"/>
              <a:gd name="connsiteX3" fmla="*/ 414574 w 414574"/>
              <a:gd name="connsiteY3" fmla="*/ 1091598 h 1637373"/>
              <a:gd name="connsiteX4" fmla="*/ 0 w 414574"/>
              <a:gd name="connsiteY4" fmla="*/ 1637373 h 1637373"/>
              <a:gd name="connsiteX0" fmla="*/ 0 w 414574"/>
              <a:gd name="connsiteY0" fmla="*/ 1637373 h 1637373"/>
              <a:gd name="connsiteX1" fmla="*/ 253143 w 414574"/>
              <a:gd name="connsiteY1" fmla="*/ 0 h 1637373"/>
              <a:gd name="connsiteX2" fmla="*/ 290624 w 414574"/>
              <a:gd name="connsiteY2" fmla="*/ 6588 h 1637373"/>
              <a:gd name="connsiteX3" fmla="*/ 414574 w 414574"/>
              <a:gd name="connsiteY3" fmla="*/ 1091598 h 1637373"/>
              <a:gd name="connsiteX4" fmla="*/ 0 w 414574"/>
              <a:gd name="connsiteY4" fmla="*/ 1637373 h 1637373"/>
              <a:gd name="connsiteX0" fmla="*/ 0 w 414574"/>
              <a:gd name="connsiteY0" fmla="*/ 1637414 h 1637414"/>
              <a:gd name="connsiteX1" fmla="*/ 241237 w 414574"/>
              <a:gd name="connsiteY1" fmla="*/ 0 h 1637414"/>
              <a:gd name="connsiteX2" fmla="*/ 290624 w 414574"/>
              <a:gd name="connsiteY2" fmla="*/ 6629 h 1637414"/>
              <a:gd name="connsiteX3" fmla="*/ 414574 w 414574"/>
              <a:gd name="connsiteY3" fmla="*/ 1091639 h 1637414"/>
              <a:gd name="connsiteX4" fmla="*/ 0 w 414574"/>
              <a:gd name="connsiteY4" fmla="*/ 1637414 h 1637414"/>
              <a:gd name="connsiteX0" fmla="*/ 0 w 339795"/>
              <a:gd name="connsiteY0" fmla="*/ 1920750 h 1920750"/>
              <a:gd name="connsiteX1" fmla="*/ 166458 w 339795"/>
              <a:gd name="connsiteY1" fmla="*/ 0 h 1920750"/>
              <a:gd name="connsiteX2" fmla="*/ 215845 w 339795"/>
              <a:gd name="connsiteY2" fmla="*/ 6629 h 1920750"/>
              <a:gd name="connsiteX3" fmla="*/ 339795 w 339795"/>
              <a:gd name="connsiteY3" fmla="*/ 1091639 h 1920750"/>
              <a:gd name="connsiteX4" fmla="*/ 0 w 339795"/>
              <a:gd name="connsiteY4" fmla="*/ 1920750 h 1920750"/>
              <a:gd name="connsiteX0" fmla="*/ 0 w 321194"/>
              <a:gd name="connsiteY0" fmla="*/ 1920750 h 1920750"/>
              <a:gd name="connsiteX1" fmla="*/ 166458 w 321194"/>
              <a:gd name="connsiteY1" fmla="*/ 0 h 1920750"/>
              <a:gd name="connsiteX2" fmla="*/ 215845 w 321194"/>
              <a:gd name="connsiteY2" fmla="*/ 6629 h 1920750"/>
              <a:gd name="connsiteX3" fmla="*/ 321194 w 321194"/>
              <a:gd name="connsiteY3" fmla="*/ 1114624 h 1920750"/>
              <a:gd name="connsiteX4" fmla="*/ 0 w 321194"/>
              <a:gd name="connsiteY4" fmla="*/ 1920750 h 192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94" h="1920750">
                <a:moveTo>
                  <a:pt x="0" y="1920750"/>
                </a:moveTo>
                <a:lnTo>
                  <a:pt x="166458" y="0"/>
                </a:lnTo>
                <a:lnTo>
                  <a:pt x="215845" y="6629"/>
                </a:lnTo>
                <a:lnTo>
                  <a:pt x="321194" y="1114624"/>
                </a:lnTo>
                <a:lnTo>
                  <a:pt x="0" y="1920750"/>
                </a:lnTo>
                <a:close/>
              </a:path>
            </a:pathLst>
          </a:custGeom>
          <a:gradFill>
            <a:gsLst>
              <a:gs pos="0">
                <a:srgbClr val="003660">
                  <a:alpha val="0"/>
                </a:srgbClr>
              </a:gs>
              <a:gs pos="100000">
                <a:srgbClr val="00366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E7C3552E-AE01-7748-43A0-6B849CBBFE8E}"/>
              </a:ext>
            </a:extLst>
          </p:cNvPr>
          <p:cNvGrpSpPr/>
          <p:nvPr/>
        </p:nvGrpSpPr>
        <p:grpSpPr>
          <a:xfrm rot="16200000">
            <a:off x="3633440" y="2826507"/>
            <a:ext cx="1277406" cy="104929"/>
            <a:chOff x="823191" y="1400517"/>
            <a:chExt cx="834155" cy="97979"/>
          </a:xfrm>
          <a:effectLst/>
        </p:grpSpPr>
        <p:cxnSp>
          <p:nvCxnSpPr>
            <p:cNvPr id="6" name="Straight Connector 5">
              <a:extLst>
                <a:ext uri="{FF2B5EF4-FFF2-40B4-BE49-F238E27FC236}">
                  <a16:creationId xmlns:a16="http://schemas.microsoft.com/office/drawing/2014/main" id="{690DEFFC-784D-6F82-1520-68C6E5161EAD}"/>
                </a:ext>
              </a:extLst>
            </p:cNvPr>
            <p:cNvCxnSpPr/>
            <p:nvPr/>
          </p:nvCxnSpPr>
          <p:spPr>
            <a:xfrm flipV="1">
              <a:off x="824779" y="1402244"/>
              <a:ext cx="0" cy="96252"/>
            </a:xfrm>
            <a:prstGeom prst="line">
              <a:avLst/>
            </a:prstGeom>
            <a:ln w="12700">
              <a:solidFill>
                <a:srgbClr val="B4B4B4"/>
              </a:solidFill>
            </a:ln>
            <a:effectLst/>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F0DB3EFD-B568-7D4D-C473-411C331C158C}"/>
                </a:ext>
              </a:extLst>
            </p:cNvPr>
            <p:cNvCxnSpPr/>
            <p:nvPr/>
          </p:nvCxnSpPr>
          <p:spPr>
            <a:xfrm flipV="1">
              <a:off x="1653953" y="1400517"/>
              <a:ext cx="0" cy="96252"/>
            </a:xfrm>
            <a:prstGeom prst="line">
              <a:avLst/>
            </a:prstGeom>
            <a:ln w="12700">
              <a:solidFill>
                <a:srgbClr val="B4B4B4"/>
              </a:solidFill>
            </a:ln>
            <a:effectLst/>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93A60D49-B169-1D2A-90CF-0FFE007A47BB}"/>
                </a:ext>
              </a:extLst>
            </p:cNvPr>
            <p:cNvCxnSpPr/>
            <p:nvPr/>
          </p:nvCxnSpPr>
          <p:spPr>
            <a:xfrm>
              <a:off x="823191" y="1406974"/>
              <a:ext cx="834155" cy="0"/>
            </a:xfrm>
            <a:prstGeom prst="line">
              <a:avLst/>
            </a:prstGeom>
            <a:ln w="12700">
              <a:solidFill>
                <a:srgbClr val="B4B4B4"/>
              </a:solidFill>
            </a:ln>
            <a:effectLst/>
          </p:spPr>
          <p:style>
            <a:lnRef idx="2">
              <a:schemeClr val="dk1"/>
            </a:lnRef>
            <a:fillRef idx="0">
              <a:schemeClr val="dk1"/>
            </a:fillRef>
            <a:effectRef idx="1">
              <a:schemeClr val="dk1"/>
            </a:effectRef>
            <a:fontRef idx="minor">
              <a:schemeClr val="tx1"/>
            </a:fontRef>
          </p:style>
        </p:cxnSp>
      </p:grpSp>
      <p:grpSp>
        <p:nvGrpSpPr>
          <p:cNvPr id="11" name="Group 10">
            <a:extLst>
              <a:ext uri="{FF2B5EF4-FFF2-40B4-BE49-F238E27FC236}">
                <a16:creationId xmlns:a16="http://schemas.microsoft.com/office/drawing/2014/main" id="{42E489EF-73A8-915A-6EB6-E9A8FD87124C}"/>
              </a:ext>
            </a:extLst>
          </p:cNvPr>
          <p:cNvGrpSpPr/>
          <p:nvPr/>
        </p:nvGrpSpPr>
        <p:grpSpPr>
          <a:xfrm rot="16200000">
            <a:off x="2990652" y="4902113"/>
            <a:ext cx="2556000" cy="108000"/>
            <a:chOff x="823191" y="1400517"/>
            <a:chExt cx="834155" cy="97979"/>
          </a:xfrm>
          <a:effectLst/>
        </p:grpSpPr>
        <p:cxnSp>
          <p:nvCxnSpPr>
            <p:cNvPr id="12" name="Straight Connector 11">
              <a:extLst>
                <a:ext uri="{FF2B5EF4-FFF2-40B4-BE49-F238E27FC236}">
                  <a16:creationId xmlns:a16="http://schemas.microsoft.com/office/drawing/2014/main" id="{BA534C6F-EDD0-0FEF-09DD-504E1BE6BE0D}"/>
                </a:ext>
              </a:extLst>
            </p:cNvPr>
            <p:cNvCxnSpPr/>
            <p:nvPr/>
          </p:nvCxnSpPr>
          <p:spPr>
            <a:xfrm flipV="1">
              <a:off x="824779" y="1402244"/>
              <a:ext cx="0" cy="96252"/>
            </a:xfrm>
            <a:prstGeom prst="line">
              <a:avLst/>
            </a:prstGeom>
            <a:ln w="12700">
              <a:solidFill>
                <a:srgbClr val="B4B4B4"/>
              </a:solidFill>
            </a:ln>
            <a:effectLst/>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69F9D619-776B-CD90-ABE3-8E976FE5E46E}"/>
                </a:ext>
              </a:extLst>
            </p:cNvPr>
            <p:cNvCxnSpPr/>
            <p:nvPr/>
          </p:nvCxnSpPr>
          <p:spPr>
            <a:xfrm flipV="1">
              <a:off x="1654989" y="1400517"/>
              <a:ext cx="0" cy="96252"/>
            </a:xfrm>
            <a:prstGeom prst="line">
              <a:avLst/>
            </a:prstGeom>
            <a:ln w="12700">
              <a:solidFill>
                <a:srgbClr val="B4B4B4"/>
              </a:solidFill>
            </a:ln>
            <a:effectLst/>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F1509D16-7E99-3407-0230-AC446C63BB39}"/>
                </a:ext>
              </a:extLst>
            </p:cNvPr>
            <p:cNvCxnSpPr/>
            <p:nvPr/>
          </p:nvCxnSpPr>
          <p:spPr>
            <a:xfrm>
              <a:off x="823191" y="1406974"/>
              <a:ext cx="834155" cy="0"/>
            </a:xfrm>
            <a:prstGeom prst="line">
              <a:avLst/>
            </a:prstGeom>
            <a:ln w="12700">
              <a:solidFill>
                <a:srgbClr val="B4B4B4"/>
              </a:solidFill>
            </a:ln>
            <a:effectLst/>
          </p:spPr>
          <p:style>
            <a:lnRef idx="2">
              <a:schemeClr val="dk1"/>
            </a:lnRef>
            <a:fillRef idx="0">
              <a:schemeClr val="dk1"/>
            </a:fillRef>
            <a:effectRef idx="1">
              <a:schemeClr val="dk1"/>
            </a:effectRef>
            <a:fontRef idx="minor">
              <a:schemeClr val="tx1"/>
            </a:fontRef>
          </p:style>
        </p:cxnSp>
      </p:grpSp>
      <p:sp>
        <p:nvSpPr>
          <p:cNvPr id="18" name="TextBox 17">
            <a:extLst>
              <a:ext uri="{FF2B5EF4-FFF2-40B4-BE49-F238E27FC236}">
                <a16:creationId xmlns:a16="http://schemas.microsoft.com/office/drawing/2014/main" id="{843897C2-8A1D-5B85-C255-21EEB575BF07}"/>
              </a:ext>
            </a:extLst>
          </p:cNvPr>
          <p:cNvSpPr txBox="1"/>
          <p:nvPr/>
        </p:nvSpPr>
        <p:spPr>
          <a:xfrm rot="16200000">
            <a:off x="3688733" y="2771250"/>
            <a:ext cx="87496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prstClr val="white">
                    <a:lumMod val="65000"/>
                  </a:prstClr>
                </a:solidFill>
                <a:effectLst/>
                <a:uLnTx/>
                <a:uFillTx/>
                <a:latin typeface="Arial" panose="020B0604020202020204"/>
                <a:ea typeface="MS PGothic" charset="0"/>
                <a:cs typeface="Arial"/>
                <a:sym typeface="Arial"/>
                <a:rtl val="0"/>
              </a:rPr>
              <a:t>Log scale</a:t>
            </a:r>
          </a:p>
        </p:txBody>
      </p:sp>
      <p:sp>
        <p:nvSpPr>
          <p:cNvPr id="19" name="TextBox 18">
            <a:extLst>
              <a:ext uri="{FF2B5EF4-FFF2-40B4-BE49-F238E27FC236}">
                <a16:creationId xmlns:a16="http://schemas.microsoft.com/office/drawing/2014/main" id="{C4577933-4980-F9FA-980D-33C937B355BB}"/>
              </a:ext>
            </a:extLst>
          </p:cNvPr>
          <p:cNvSpPr txBox="1"/>
          <p:nvPr/>
        </p:nvSpPr>
        <p:spPr>
          <a:xfrm rot="16200000">
            <a:off x="3674233" y="4848391"/>
            <a:ext cx="87496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prstClr val="white">
                    <a:lumMod val="65000"/>
                  </a:prstClr>
                </a:solidFill>
                <a:effectLst/>
                <a:uLnTx/>
                <a:uFillTx/>
                <a:latin typeface="Arial" panose="020B0604020202020204"/>
                <a:ea typeface="MS PGothic" charset="0"/>
                <a:cs typeface="Arial"/>
                <a:sym typeface="Arial"/>
                <a:rtl val="0"/>
              </a:rPr>
              <a:t>Linear scale</a:t>
            </a:r>
          </a:p>
        </p:txBody>
      </p:sp>
      <p:sp>
        <p:nvSpPr>
          <p:cNvPr id="325" name="Trapezoid 35">
            <a:extLst>
              <a:ext uri="{FF2B5EF4-FFF2-40B4-BE49-F238E27FC236}">
                <a16:creationId xmlns:a16="http://schemas.microsoft.com/office/drawing/2014/main" id="{750EDF52-3A29-A9E9-B937-12A880A1E076}"/>
              </a:ext>
            </a:extLst>
          </p:cNvPr>
          <p:cNvSpPr/>
          <p:nvPr/>
        </p:nvSpPr>
        <p:spPr>
          <a:xfrm rot="18312606" flipH="1">
            <a:off x="4655172" y="4698263"/>
            <a:ext cx="659390" cy="2277286"/>
          </a:xfrm>
          <a:custGeom>
            <a:avLst/>
            <a:gdLst>
              <a:gd name="connsiteX0" fmla="*/ 0 w 639876"/>
              <a:gd name="connsiteY0" fmla="*/ 1362473 h 1362473"/>
              <a:gd name="connsiteX1" fmla="*/ 289755 w 639876"/>
              <a:gd name="connsiteY1" fmla="*/ 0 h 1362473"/>
              <a:gd name="connsiteX2" fmla="*/ 350121 w 639876"/>
              <a:gd name="connsiteY2" fmla="*/ 0 h 1362473"/>
              <a:gd name="connsiteX3" fmla="*/ 639876 w 639876"/>
              <a:gd name="connsiteY3" fmla="*/ 1362473 h 1362473"/>
              <a:gd name="connsiteX4" fmla="*/ 0 w 639876"/>
              <a:gd name="connsiteY4" fmla="*/ 1362473 h 1362473"/>
              <a:gd name="connsiteX0" fmla="*/ 0 w 407853"/>
              <a:gd name="connsiteY0" fmla="*/ 1868561 h 1868561"/>
              <a:gd name="connsiteX1" fmla="*/ 57732 w 407853"/>
              <a:gd name="connsiteY1" fmla="*/ 0 h 1868561"/>
              <a:gd name="connsiteX2" fmla="*/ 118098 w 407853"/>
              <a:gd name="connsiteY2" fmla="*/ 0 h 1868561"/>
              <a:gd name="connsiteX3" fmla="*/ 407853 w 407853"/>
              <a:gd name="connsiteY3" fmla="*/ 1362473 h 1868561"/>
              <a:gd name="connsiteX4" fmla="*/ 0 w 407853"/>
              <a:gd name="connsiteY4" fmla="*/ 1868561 h 1868561"/>
              <a:gd name="connsiteX0" fmla="*/ 0 w 370244"/>
              <a:gd name="connsiteY0" fmla="*/ 1868561 h 1868561"/>
              <a:gd name="connsiteX1" fmla="*/ 57732 w 370244"/>
              <a:gd name="connsiteY1" fmla="*/ 0 h 1868561"/>
              <a:gd name="connsiteX2" fmla="*/ 118098 w 370244"/>
              <a:gd name="connsiteY2" fmla="*/ 0 h 1868561"/>
              <a:gd name="connsiteX3" fmla="*/ 370244 w 370244"/>
              <a:gd name="connsiteY3" fmla="*/ 1334060 h 1868561"/>
              <a:gd name="connsiteX4" fmla="*/ 0 w 370244"/>
              <a:gd name="connsiteY4" fmla="*/ 1868561 h 1868561"/>
              <a:gd name="connsiteX0" fmla="*/ 0 w 406974"/>
              <a:gd name="connsiteY0" fmla="*/ 1885577 h 1885577"/>
              <a:gd name="connsiteX1" fmla="*/ 94462 w 406974"/>
              <a:gd name="connsiteY1" fmla="*/ 0 h 1885577"/>
              <a:gd name="connsiteX2" fmla="*/ 154828 w 406974"/>
              <a:gd name="connsiteY2" fmla="*/ 0 h 1885577"/>
              <a:gd name="connsiteX3" fmla="*/ 406974 w 406974"/>
              <a:gd name="connsiteY3" fmla="*/ 1334060 h 1885577"/>
              <a:gd name="connsiteX4" fmla="*/ 0 w 406974"/>
              <a:gd name="connsiteY4" fmla="*/ 1885577 h 1885577"/>
              <a:gd name="connsiteX0" fmla="*/ 0 w 414574"/>
              <a:gd name="connsiteY0" fmla="*/ 1885577 h 1885577"/>
              <a:gd name="connsiteX1" fmla="*/ 94462 w 414574"/>
              <a:gd name="connsiteY1" fmla="*/ 0 h 1885577"/>
              <a:gd name="connsiteX2" fmla="*/ 154828 w 414574"/>
              <a:gd name="connsiteY2" fmla="*/ 0 h 1885577"/>
              <a:gd name="connsiteX3" fmla="*/ 414574 w 414574"/>
              <a:gd name="connsiteY3" fmla="*/ 1339802 h 1885577"/>
              <a:gd name="connsiteX4" fmla="*/ 0 w 414574"/>
              <a:gd name="connsiteY4" fmla="*/ 1885577 h 1885577"/>
              <a:gd name="connsiteX0" fmla="*/ 0 w 414574"/>
              <a:gd name="connsiteY0" fmla="*/ 1885577 h 1885577"/>
              <a:gd name="connsiteX1" fmla="*/ 94462 w 414574"/>
              <a:gd name="connsiteY1" fmla="*/ 0 h 1885577"/>
              <a:gd name="connsiteX2" fmla="*/ 267782 w 414574"/>
              <a:gd name="connsiteY2" fmla="*/ 249474 h 1885577"/>
              <a:gd name="connsiteX3" fmla="*/ 414574 w 414574"/>
              <a:gd name="connsiteY3" fmla="*/ 1339802 h 1885577"/>
              <a:gd name="connsiteX4" fmla="*/ 0 w 414574"/>
              <a:gd name="connsiteY4" fmla="*/ 1885577 h 1885577"/>
              <a:gd name="connsiteX0" fmla="*/ 0 w 414574"/>
              <a:gd name="connsiteY0" fmla="*/ 1637373 h 1637373"/>
              <a:gd name="connsiteX1" fmla="*/ 253143 w 414574"/>
              <a:gd name="connsiteY1" fmla="*/ 0 h 1637373"/>
              <a:gd name="connsiteX2" fmla="*/ 267782 w 414574"/>
              <a:gd name="connsiteY2" fmla="*/ 1270 h 1637373"/>
              <a:gd name="connsiteX3" fmla="*/ 414574 w 414574"/>
              <a:gd name="connsiteY3" fmla="*/ 1091598 h 1637373"/>
              <a:gd name="connsiteX4" fmla="*/ 0 w 414574"/>
              <a:gd name="connsiteY4" fmla="*/ 1637373 h 1637373"/>
              <a:gd name="connsiteX0" fmla="*/ 0 w 414574"/>
              <a:gd name="connsiteY0" fmla="*/ 1637373 h 1637373"/>
              <a:gd name="connsiteX1" fmla="*/ 253143 w 414574"/>
              <a:gd name="connsiteY1" fmla="*/ 0 h 1637373"/>
              <a:gd name="connsiteX2" fmla="*/ 290624 w 414574"/>
              <a:gd name="connsiteY2" fmla="*/ 6588 h 1637373"/>
              <a:gd name="connsiteX3" fmla="*/ 414574 w 414574"/>
              <a:gd name="connsiteY3" fmla="*/ 1091598 h 1637373"/>
              <a:gd name="connsiteX4" fmla="*/ 0 w 414574"/>
              <a:gd name="connsiteY4" fmla="*/ 1637373 h 1637373"/>
              <a:gd name="connsiteX0" fmla="*/ 0 w 414574"/>
              <a:gd name="connsiteY0" fmla="*/ 1637414 h 1637414"/>
              <a:gd name="connsiteX1" fmla="*/ 241237 w 414574"/>
              <a:gd name="connsiteY1" fmla="*/ 0 h 1637414"/>
              <a:gd name="connsiteX2" fmla="*/ 290624 w 414574"/>
              <a:gd name="connsiteY2" fmla="*/ 6629 h 1637414"/>
              <a:gd name="connsiteX3" fmla="*/ 414574 w 414574"/>
              <a:gd name="connsiteY3" fmla="*/ 1091639 h 1637414"/>
              <a:gd name="connsiteX4" fmla="*/ 0 w 414574"/>
              <a:gd name="connsiteY4" fmla="*/ 1637414 h 1637414"/>
              <a:gd name="connsiteX0" fmla="*/ 0 w 787783"/>
              <a:gd name="connsiteY0" fmla="*/ 2098592 h 2098592"/>
              <a:gd name="connsiteX1" fmla="*/ 614446 w 787783"/>
              <a:gd name="connsiteY1" fmla="*/ 0 h 2098592"/>
              <a:gd name="connsiteX2" fmla="*/ 663833 w 787783"/>
              <a:gd name="connsiteY2" fmla="*/ 6629 h 2098592"/>
              <a:gd name="connsiteX3" fmla="*/ 787783 w 787783"/>
              <a:gd name="connsiteY3" fmla="*/ 1091639 h 2098592"/>
              <a:gd name="connsiteX4" fmla="*/ 0 w 787783"/>
              <a:gd name="connsiteY4" fmla="*/ 2098592 h 2098592"/>
              <a:gd name="connsiteX0" fmla="*/ 0 w 693355"/>
              <a:gd name="connsiteY0" fmla="*/ 2098592 h 2098592"/>
              <a:gd name="connsiteX1" fmla="*/ 614446 w 693355"/>
              <a:gd name="connsiteY1" fmla="*/ 0 h 2098592"/>
              <a:gd name="connsiteX2" fmla="*/ 663833 w 693355"/>
              <a:gd name="connsiteY2" fmla="*/ 6629 h 2098592"/>
              <a:gd name="connsiteX3" fmla="*/ 693355 w 693355"/>
              <a:gd name="connsiteY3" fmla="*/ 1212301 h 2098592"/>
              <a:gd name="connsiteX4" fmla="*/ 0 w 693355"/>
              <a:gd name="connsiteY4" fmla="*/ 2098592 h 2098592"/>
              <a:gd name="connsiteX0" fmla="*/ 0 w 667267"/>
              <a:gd name="connsiteY0" fmla="*/ 2098592 h 2098592"/>
              <a:gd name="connsiteX1" fmla="*/ 614446 w 667267"/>
              <a:gd name="connsiteY1" fmla="*/ 0 h 2098592"/>
              <a:gd name="connsiteX2" fmla="*/ 663833 w 667267"/>
              <a:gd name="connsiteY2" fmla="*/ 6629 h 2098592"/>
              <a:gd name="connsiteX3" fmla="*/ 667267 w 667267"/>
              <a:gd name="connsiteY3" fmla="*/ 1230741 h 2098592"/>
              <a:gd name="connsiteX4" fmla="*/ 0 w 667267"/>
              <a:gd name="connsiteY4" fmla="*/ 2098592 h 2098592"/>
              <a:gd name="connsiteX0" fmla="*/ 0 w 667267"/>
              <a:gd name="connsiteY0" fmla="*/ 2098592 h 2098592"/>
              <a:gd name="connsiteX1" fmla="*/ 614446 w 667267"/>
              <a:gd name="connsiteY1" fmla="*/ 0 h 2098592"/>
              <a:gd name="connsiteX2" fmla="*/ 663833 w 667267"/>
              <a:gd name="connsiteY2" fmla="*/ 6629 h 2098592"/>
              <a:gd name="connsiteX3" fmla="*/ 667267 w 667267"/>
              <a:gd name="connsiteY3" fmla="*/ 1230741 h 2098592"/>
              <a:gd name="connsiteX4" fmla="*/ 322483 w 667267"/>
              <a:gd name="connsiteY4" fmla="*/ 1617852 h 2098592"/>
              <a:gd name="connsiteX5" fmla="*/ 0 w 667267"/>
              <a:gd name="connsiteY5" fmla="*/ 2098592 h 2098592"/>
              <a:gd name="connsiteX0" fmla="*/ 0 w 662802"/>
              <a:gd name="connsiteY0" fmla="*/ 2026679 h 2026679"/>
              <a:gd name="connsiteX1" fmla="*/ 609981 w 662802"/>
              <a:gd name="connsiteY1" fmla="*/ 0 h 2026679"/>
              <a:gd name="connsiteX2" fmla="*/ 659368 w 662802"/>
              <a:gd name="connsiteY2" fmla="*/ 6629 h 2026679"/>
              <a:gd name="connsiteX3" fmla="*/ 662802 w 662802"/>
              <a:gd name="connsiteY3" fmla="*/ 1230741 h 2026679"/>
              <a:gd name="connsiteX4" fmla="*/ 318018 w 662802"/>
              <a:gd name="connsiteY4" fmla="*/ 1617852 h 2026679"/>
              <a:gd name="connsiteX5" fmla="*/ 0 w 662802"/>
              <a:gd name="connsiteY5" fmla="*/ 2026679 h 2026679"/>
              <a:gd name="connsiteX0" fmla="*/ 0 w 659390"/>
              <a:gd name="connsiteY0" fmla="*/ 2026679 h 2026679"/>
              <a:gd name="connsiteX1" fmla="*/ 609981 w 659390"/>
              <a:gd name="connsiteY1" fmla="*/ 0 h 2026679"/>
              <a:gd name="connsiteX2" fmla="*/ 659368 w 659390"/>
              <a:gd name="connsiteY2" fmla="*/ 6629 h 2026679"/>
              <a:gd name="connsiteX3" fmla="*/ 618451 w 659390"/>
              <a:gd name="connsiteY3" fmla="*/ 1221208 h 2026679"/>
              <a:gd name="connsiteX4" fmla="*/ 318018 w 659390"/>
              <a:gd name="connsiteY4" fmla="*/ 1617852 h 2026679"/>
              <a:gd name="connsiteX5" fmla="*/ 0 w 659390"/>
              <a:gd name="connsiteY5" fmla="*/ 2026679 h 202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390" h="2026679">
                <a:moveTo>
                  <a:pt x="0" y="2026679"/>
                </a:moveTo>
                <a:lnTo>
                  <a:pt x="609981" y="0"/>
                </a:lnTo>
                <a:lnTo>
                  <a:pt x="659368" y="6629"/>
                </a:lnTo>
                <a:cubicBezTo>
                  <a:pt x="660513" y="414666"/>
                  <a:pt x="617306" y="813171"/>
                  <a:pt x="618451" y="1221208"/>
                </a:cubicBezTo>
                <a:lnTo>
                  <a:pt x="318018" y="1617852"/>
                </a:lnTo>
                <a:lnTo>
                  <a:pt x="0" y="2026679"/>
                </a:lnTo>
                <a:close/>
              </a:path>
            </a:pathLst>
          </a:custGeom>
          <a:gradFill>
            <a:gsLst>
              <a:gs pos="0">
                <a:srgbClr val="008764">
                  <a:alpha val="9000"/>
                </a:srgbClr>
              </a:gs>
              <a:gs pos="100000">
                <a:srgbClr val="008764">
                  <a:alpha val="50000"/>
                </a:srgb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B09FA03-7B58-09FA-410E-2F5DA515535B}"/>
              </a:ext>
            </a:extLst>
          </p:cNvPr>
          <p:cNvSpPr txBox="1">
            <a:spLocks/>
          </p:cNvSpPr>
          <p:nvPr/>
        </p:nvSpPr>
        <p:spPr>
          <a:xfrm>
            <a:off x="508001" y="387113"/>
            <a:ext cx="9385861" cy="949648"/>
          </a:xfrm>
          <a:prstGeom prst="rect">
            <a:avLst/>
          </a:prstGeom>
        </p:spPr>
        <p:txBody>
          <a:bodyPr anchor="t" anchorCtr="0"/>
          <a:lstStyle>
            <a:lvl1pPr algn="l" defTabSz="609528"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609528"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Camizestrant + CDK4/6i profoundly reduces </a:t>
            </a:r>
            <a:r>
              <a:rPr kumimoji="0" lang="en-US" sz="2400" b="1" i="1"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ESR1</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m ctDNA </a:t>
            </a:r>
            <a:b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vs AI + CDK4/6i</a:t>
            </a: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endParaRPr>
          </a:p>
        </p:txBody>
      </p:sp>
      <p:cxnSp>
        <p:nvCxnSpPr>
          <p:cNvPr id="8" name="Straight Connector 7">
            <a:extLst>
              <a:ext uri="{FF2B5EF4-FFF2-40B4-BE49-F238E27FC236}">
                <a16:creationId xmlns:a16="http://schemas.microsoft.com/office/drawing/2014/main" id="{82A4B051-5BF4-0953-F56B-488027FCA88C}"/>
              </a:ext>
            </a:extLst>
          </p:cNvPr>
          <p:cNvCxnSpPr>
            <a:cxnSpLocks/>
          </p:cNvCxnSpPr>
          <p:nvPr/>
        </p:nvCxnSpPr>
        <p:spPr>
          <a:xfrm>
            <a:off x="7729325" y="3678949"/>
            <a:ext cx="0" cy="2136736"/>
          </a:xfrm>
          <a:prstGeom prst="line">
            <a:avLst/>
          </a:prstGeom>
          <a:ln w="12700">
            <a:solidFill>
              <a:srgbClr val="00366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F86F173-63F8-ED37-7DED-B3869125B0B7}"/>
              </a:ext>
            </a:extLst>
          </p:cNvPr>
          <p:cNvCxnSpPr/>
          <p:nvPr/>
        </p:nvCxnSpPr>
        <p:spPr>
          <a:xfrm>
            <a:off x="6730258" y="3678949"/>
            <a:ext cx="0" cy="2136736"/>
          </a:xfrm>
          <a:prstGeom prst="line">
            <a:avLst/>
          </a:prstGeom>
          <a:ln w="12700">
            <a:solidFill>
              <a:srgbClr val="00366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82056BB-81D2-49FE-FB67-7B22284A1880}"/>
              </a:ext>
            </a:extLst>
          </p:cNvPr>
          <p:cNvCxnSpPr>
            <a:cxnSpLocks/>
          </p:cNvCxnSpPr>
          <p:nvPr/>
        </p:nvCxnSpPr>
        <p:spPr>
          <a:xfrm flipH="1">
            <a:off x="6724651" y="5818350"/>
            <a:ext cx="1011600" cy="0"/>
          </a:xfrm>
          <a:prstGeom prst="line">
            <a:avLst/>
          </a:prstGeom>
          <a:ln w="12700">
            <a:solidFill>
              <a:srgbClr val="003660"/>
            </a:soli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AA7B048-05D5-81DE-A990-4615926B68E8}"/>
              </a:ext>
            </a:extLst>
          </p:cNvPr>
          <p:cNvSpPr txBox="1"/>
          <p:nvPr/>
        </p:nvSpPr>
        <p:spPr>
          <a:xfrm>
            <a:off x="0" y="6581001"/>
            <a:ext cx="3447932" cy="276999"/>
          </a:xfrm>
          <a:prstGeom prst="rect">
            <a:avLst/>
          </a:prstGeom>
          <a:noFill/>
        </p:spPr>
        <p:txBody>
          <a:bodyPr wrap="none" rtlCol="0">
            <a:spAutoFit/>
          </a:bodyPr>
          <a:lstStyle/>
          <a:p>
            <a:pPr>
              <a:defRPr/>
            </a:pPr>
            <a:r>
              <a:rPr kumimoji="0" lang="en-US" sz="1200" b="0" i="0" u="none" strike="noStrike" kern="1200" cap="none" spc="0" normalizeH="0" baseline="0" noProof="0" dirty="0" err="1">
                <a:ln>
                  <a:noFill/>
                </a:ln>
                <a:solidFill>
                  <a:prstClr val="black"/>
                </a:solidFill>
                <a:effectLst/>
                <a:uLnTx/>
                <a:uFillTx/>
                <a:latin typeface="Arial" pitchFamily="-72" charset="0"/>
                <a:ea typeface="MS PGothic" charset="0"/>
              </a:rPr>
              <a:t>Bidard</a:t>
            </a:r>
            <a:r>
              <a:rPr kumimoji="0" lang="en-US" sz="1200" b="0" i="0" u="none" strike="noStrike" kern="1200" cap="none" spc="0" normalizeH="0" baseline="0" noProof="0" dirty="0">
                <a:ln>
                  <a:noFill/>
                </a:ln>
                <a:solidFill>
                  <a:prstClr val="black"/>
                </a:solidFill>
                <a:effectLst/>
                <a:uLnTx/>
                <a:uFillTx/>
                <a:latin typeface="Arial" pitchFamily="-72" charset="0"/>
                <a:ea typeface="MS PGothic" charset="0"/>
              </a:rPr>
              <a:t> F-C et al. SABCS 2025; Abstract RF7-03</a:t>
            </a:r>
          </a:p>
        </p:txBody>
      </p:sp>
    </p:spTree>
    <p:extLst>
      <p:ext uri="{BB962C8B-B14F-4D97-AF65-F5344CB8AC3E}">
        <p14:creationId xmlns:p14="http://schemas.microsoft.com/office/powerpoint/2010/main" val="17826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17A302B-A569-A027-0DCB-7251947771D0}"/>
              </a:ext>
            </a:extLst>
          </p:cNvPr>
          <p:cNvSpPr>
            <a:spLocks noGrp="1"/>
          </p:cNvSpPr>
          <p:nvPr>
            <p:ph idx="46"/>
          </p:nvPr>
        </p:nvSpPr>
        <p:spPr/>
        <p:txBody>
          <a:bodyPr/>
          <a:lstStyle/>
          <a:p>
            <a:pPr>
              <a:lnSpc>
                <a:spcPts val="1980"/>
              </a:lnSpc>
            </a:pPr>
            <a:r>
              <a:rPr lang="en-US" sz="2000" dirty="0"/>
              <a:t>Continue </a:t>
            </a:r>
            <a:r>
              <a:rPr lang="en-US" sz="2000" dirty="0" err="1"/>
              <a:t>ribociclib</a:t>
            </a:r>
            <a:r>
              <a:rPr lang="en-US" sz="2000" dirty="0"/>
              <a:t>/anastrozole </a:t>
            </a:r>
            <a:br>
              <a:rPr lang="en-US" sz="2000" dirty="0"/>
            </a:br>
            <a:r>
              <a:rPr lang="en-US" sz="2000" dirty="0"/>
              <a:t>until radiographic evidence of PD</a:t>
            </a:r>
          </a:p>
        </p:txBody>
      </p:sp>
      <p:sp>
        <p:nvSpPr>
          <p:cNvPr id="11" name="Content Placeholder 10">
            <a:extLst>
              <a:ext uri="{FF2B5EF4-FFF2-40B4-BE49-F238E27FC236}">
                <a16:creationId xmlns:a16="http://schemas.microsoft.com/office/drawing/2014/main" id="{FEFA5150-7204-7CB2-133D-3A45DDE57877}"/>
              </a:ext>
            </a:extLst>
          </p:cNvPr>
          <p:cNvSpPr>
            <a:spLocks noGrp="1"/>
          </p:cNvSpPr>
          <p:nvPr>
            <p:ph idx="47"/>
          </p:nvPr>
        </p:nvSpPr>
        <p:spPr/>
        <p:txBody>
          <a:bodyPr/>
          <a:lstStyle/>
          <a:p>
            <a:r>
              <a:rPr lang="en-US" sz="2000" dirty="0"/>
              <a:t>Switch to ribociclib + camizestrant </a:t>
            </a:r>
          </a:p>
        </p:txBody>
      </p:sp>
      <p:sp>
        <p:nvSpPr>
          <p:cNvPr id="12" name="Content Placeholder 11">
            <a:extLst>
              <a:ext uri="{FF2B5EF4-FFF2-40B4-BE49-F238E27FC236}">
                <a16:creationId xmlns:a16="http://schemas.microsoft.com/office/drawing/2014/main" id="{A962F6F6-5697-2E54-1B92-5592F0D49E1A}"/>
              </a:ext>
            </a:extLst>
          </p:cNvPr>
          <p:cNvSpPr>
            <a:spLocks noGrp="1"/>
          </p:cNvSpPr>
          <p:nvPr>
            <p:ph idx="48"/>
          </p:nvPr>
        </p:nvSpPr>
        <p:spPr/>
        <p:txBody>
          <a:bodyPr/>
          <a:lstStyle/>
          <a:p>
            <a:pPr>
              <a:lnSpc>
                <a:spcPts val="2080"/>
              </a:lnSpc>
            </a:pPr>
            <a:r>
              <a:rPr lang="en-US" sz="2000" dirty="0"/>
              <a:t>Continue </a:t>
            </a:r>
            <a:r>
              <a:rPr lang="en-US" sz="2000" dirty="0" err="1"/>
              <a:t>ribociclib</a:t>
            </a:r>
            <a:r>
              <a:rPr lang="en-US" sz="2000" dirty="0"/>
              <a:t>/anastrozole until radiographic evidence of PD</a:t>
            </a:r>
            <a:endParaRPr lang="en-US" dirty="0"/>
          </a:p>
        </p:txBody>
      </p:sp>
      <p:sp>
        <p:nvSpPr>
          <p:cNvPr id="13" name="Content Placeholder 12">
            <a:extLst>
              <a:ext uri="{FF2B5EF4-FFF2-40B4-BE49-F238E27FC236}">
                <a16:creationId xmlns:a16="http://schemas.microsoft.com/office/drawing/2014/main" id="{80960558-EEAB-C52B-8B1C-9B23FDCD4F3E}"/>
              </a:ext>
            </a:extLst>
          </p:cNvPr>
          <p:cNvSpPr>
            <a:spLocks noGrp="1"/>
          </p:cNvSpPr>
          <p:nvPr>
            <p:ph idx="49"/>
          </p:nvPr>
        </p:nvSpPr>
        <p:spPr/>
        <p:txBody>
          <a:bodyPr/>
          <a:lstStyle/>
          <a:p>
            <a:pPr>
              <a:lnSpc>
                <a:spcPts val="2080"/>
              </a:lnSpc>
            </a:pPr>
            <a:r>
              <a:rPr lang="en-US" sz="2000" dirty="0"/>
              <a:t>SERENA-6 vs </a:t>
            </a:r>
            <a:r>
              <a:rPr lang="en-US" sz="2000" dirty="0" err="1"/>
              <a:t>imlunestrant</a:t>
            </a:r>
            <a:r>
              <a:rPr lang="en-US" sz="2000" dirty="0"/>
              <a:t> + </a:t>
            </a:r>
            <a:r>
              <a:rPr lang="en-US" sz="2000" dirty="0" err="1"/>
              <a:t>abema</a:t>
            </a:r>
            <a:r>
              <a:rPr lang="en-US" sz="2000" dirty="0"/>
              <a:t>/</a:t>
            </a:r>
            <a:r>
              <a:rPr lang="en-US" sz="2000" dirty="0" err="1"/>
              <a:t>giredestrant</a:t>
            </a:r>
            <a:r>
              <a:rPr lang="en-US" sz="2000" dirty="0"/>
              <a:t> + everolimus</a:t>
            </a:r>
          </a:p>
        </p:txBody>
      </p:sp>
      <p:sp>
        <p:nvSpPr>
          <p:cNvPr id="14" name="Content Placeholder 13">
            <a:extLst>
              <a:ext uri="{FF2B5EF4-FFF2-40B4-BE49-F238E27FC236}">
                <a16:creationId xmlns:a16="http://schemas.microsoft.com/office/drawing/2014/main" id="{667AE6A8-FB4D-23DF-DE11-B53521F6102A}"/>
              </a:ext>
            </a:extLst>
          </p:cNvPr>
          <p:cNvSpPr>
            <a:spLocks noGrp="1"/>
          </p:cNvSpPr>
          <p:nvPr>
            <p:ph idx="50"/>
          </p:nvPr>
        </p:nvSpPr>
        <p:spPr/>
        <p:txBody>
          <a:bodyPr/>
          <a:lstStyle/>
          <a:p>
            <a:pPr>
              <a:lnSpc>
                <a:spcPts val="2080"/>
              </a:lnSpc>
            </a:pPr>
            <a:r>
              <a:rPr lang="en-US" sz="2000" dirty="0"/>
              <a:t>Continue </a:t>
            </a:r>
            <a:r>
              <a:rPr lang="en-US" sz="2000" dirty="0" err="1"/>
              <a:t>ribociclib</a:t>
            </a:r>
            <a:r>
              <a:rPr lang="en-US" sz="2000" dirty="0"/>
              <a:t>/anastrozole until radiographic evidence of PD</a:t>
            </a:r>
          </a:p>
        </p:txBody>
      </p:sp>
      <p:sp>
        <p:nvSpPr>
          <p:cNvPr id="15" name="Content Placeholder 14">
            <a:extLst>
              <a:ext uri="{FF2B5EF4-FFF2-40B4-BE49-F238E27FC236}">
                <a16:creationId xmlns:a16="http://schemas.microsoft.com/office/drawing/2014/main" id="{2B9B63A5-650A-3BD2-BA6C-4E538CBADA70}"/>
              </a:ext>
            </a:extLst>
          </p:cNvPr>
          <p:cNvSpPr>
            <a:spLocks noGrp="1"/>
          </p:cNvSpPr>
          <p:nvPr>
            <p:ph idx="58"/>
          </p:nvPr>
        </p:nvSpPr>
        <p:spPr/>
        <p:txBody>
          <a:bodyPr/>
          <a:lstStyle/>
          <a:p>
            <a:r>
              <a:rPr lang="en-US" dirty="0"/>
              <a:t>ESR1 mutation 1 year later</a:t>
            </a:r>
          </a:p>
        </p:txBody>
      </p:sp>
      <p:sp>
        <p:nvSpPr>
          <p:cNvPr id="16" name="Content Placeholder 15">
            <a:extLst>
              <a:ext uri="{FF2B5EF4-FFF2-40B4-BE49-F238E27FC236}">
                <a16:creationId xmlns:a16="http://schemas.microsoft.com/office/drawing/2014/main" id="{BFE911F7-B9A3-0F0A-7B84-D09549213ED3}"/>
              </a:ext>
            </a:extLst>
          </p:cNvPr>
          <p:cNvSpPr>
            <a:spLocks noGrp="1"/>
          </p:cNvSpPr>
          <p:nvPr>
            <p:ph idx="59"/>
          </p:nvPr>
        </p:nvSpPr>
        <p:spPr/>
        <p:txBody>
          <a:bodyPr/>
          <a:lstStyle/>
          <a:p>
            <a:pPr>
              <a:lnSpc>
                <a:spcPts val="1980"/>
              </a:lnSpc>
            </a:pPr>
            <a:r>
              <a:rPr lang="en-US" sz="2000" dirty="0"/>
              <a:t>Continue </a:t>
            </a:r>
            <a:r>
              <a:rPr lang="en-US" sz="2000" dirty="0" err="1"/>
              <a:t>ribociclib</a:t>
            </a:r>
            <a:r>
              <a:rPr lang="en-US" sz="2000" dirty="0"/>
              <a:t>/anastrozole </a:t>
            </a:r>
            <a:br>
              <a:rPr lang="en-US" sz="2000" dirty="0"/>
            </a:br>
            <a:r>
              <a:rPr lang="en-US" sz="2000" dirty="0"/>
              <a:t>until radiographic evidence of PD</a:t>
            </a:r>
          </a:p>
        </p:txBody>
      </p:sp>
      <p:sp>
        <p:nvSpPr>
          <p:cNvPr id="17" name="Content Placeholder 16">
            <a:extLst>
              <a:ext uri="{FF2B5EF4-FFF2-40B4-BE49-F238E27FC236}">
                <a16:creationId xmlns:a16="http://schemas.microsoft.com/office/drawing/2014/main" id="{E91C3C83-951A-792E-8D08-BB300EDBB761}"/>
              </a:ext>
            </a:extLst>
          </p:cNvPr>
          <p:cNvSpPr>
            <a:spLocks noGrp="1"/>
          </p:cNvSpPr>
          <p:nvPr>
            <p:ph idx="60"/>
          </p:nvPr>
        </p:nvSpPr>
        <p:spPr/>
        <p:txBody>
          <a:bodyPr/>
          <a:lstStyle/>
          <a:p>
            <a:r>
              <a:rPr lang="en-US" sz="2000" dirty="0"/>
              <a:t>Switch to ribociclib + camizestrant </a:t>
            </a:r>
          </a:p>
        </p:txBody>
      </p:sp>
      <p:sp>
        <p:nvSpPr>
          <p:cNvPr id="18" name="Content Placeholder 17">
            <a:extLst>
              <a:ext uri="{FF2B5EF4-FFF2-40B4-BE49-F238E27FC236}">
                <a16:creationId xmlns:a16="http://schemas.microsoft.com/office/drawing/2014/main" id="{B1B02AFE-65F1-C5FB-0969-4D316C663A10}"/>
              </a:ext>
            </a:extLst>
          </p:cNvPr>
          <p:cNvSpPr>
            <a:spLocks noGrp="1"/>
          </p:cNvSpPr>
          <p:nvPr>
            <p:ph idx="61"/>
          </p:nvPr>
        </p:nvSpPr>
        <p:spPr/>
        <p:txBody>
          <a:bodyPr/>
          <a:lstStyle/>
          <a:p>
            <a:pPr>
              <a:lnSpc>
                <a:spcPts val="2080"/>
              </a:lnSpc>
            </a:pPr>
            <a:endParaRPr lang="en-US" sz="2000" dirty="0"/>
          </a:p>
          <a:p>
            <a:pPr>
              <a:lnSpc>
                <a:spcPts val="2080"/>
              </a:lnSpc>
            </a:pPr>
            <a:r>
              <a:rPr lang="en-US" sz="2000" dirty="0"/>
              <a:t>Continue </a:t>
            </a:r>
            <a:r>
              <a:rPr lang="en-US" sz="2000" dirty="0" err="1"/>
              <a:t>ribociclib</a:t>
            </a:r>
            <a:r>
              <a:rPr lang="en-US" sz="2000" dirty="0"/>
              <a:t>/anastrozole until radiographic evidence of PD</a:t>
            </a:r>
          </a:p>
          <a:p>
            <a:pPr>
              <a:lnSpc>
                <a:spcPts val="2080"/>
              </a:lnSpc>
            </a:pPr>
            <a:endParaRPr lang="en-US" dirty="0"/>
          </a:p>
        </p:txBody>
      </p:sp>
      <p:sp>
        <p:nvSpPr>
          <p:cNvPr id="19" name="Content Placeholder 18">
            <a:extLst>
              <a:ext uri="{FF2B5EF4-FFF2-40B4-BE49-F238E27FC236}">
                <a16:creationId xmlns:a16="http://schemas.microsoft.com/office/drawing/2014/main" id="{39B0A94F-ADDE-F135-CCC6-CDAE9DD5A17E}"/>
              </a:ext>
            </a:extLst>
          </p:cNvPr>
          <p:cNvSpPr>
            <a:spLocks noGrp="1"/>
          </p:cNvSpPr>
          <p:nvPr>
            <p:ph idx="62"/>
          </p:nvPr>
        </p:nvSpPr>
        <p:spPr/>
        <p:txBody>
          <a:bodyPr/>
          <a:lstStyle/>
          <a:p>
            <a:pPr>
              <a:lnSpc>
                <a:spcPts val="2080"/>
              </a:lnSpc>
            </a:pPr>
            <a:r>
              <a:rPr lang="en-US" sz="2000" dirty="0"/>
              <a:t>SERENA-6 vs </a:t>
            </a:r>
            <a:r>
              <a:rPr lang="en-US" sz="2000" dirty="0" err="1"/>
              <a:t>imlunestrant</a:t>
            </a:r>
            <a:r>
              <a:rPr lang="en-US" sz="2000" dirty="0"/>
              <a:t> + </a:t>
            </a:r>
            <a:r>
              <a:rPr lang="en-US" sz="2000" dirty="0" err="1"/>
              <a:t>abema</a:t>
            </a:r>
            <a:r>
              <a:rPr lang="en-US" sz="2000" dirty="0"/>
              <a:t>/</a:t>
            </a:r>
            <a:r>
              <a:rPr lang="en-US" sz="2000" dirty="0" err="1"/>
              <a:t>giredestrant</a:t>
            </a:r>
            <a:r>
              <a:rPr lang="en-US" sz="2000" dirty="0"/>
              <a:t> + everolimus</a:t>
            </a:r>
          </a:p>
        </p:txBody>
      </p:sp>
      <p:sp>
        <p:nvSpPr>
          <p:cNvPr id="20" name="Content Placeholder 19">
            <a:extLst>
              <a:ext uri="{FF2B5EF4-FFF2-40B4-BE49-F238E27FC236}">
                <a16:creationId xmlns:a16="http://schemas.microsoft.com/office/drawing/2014/main" id="{D5FA27DD-886C-1BDE-075B-F3C4C4FABBBB}"/>
              </a:ext>
            </a:extLst>
          </p:cNvPr>
          <p:cNvSpPr>
            <a:spLocks noGrp="1"/>
          </p:cNvSpPr>
          <p:nvPr>
            <p:ph idx="63"/>
          </p:nvPr>
        </p:nvSpPr>
        <p:spPr/>
        <p:txBody>
          <a:bodyPr/>
          <a:lstStyle/>
          <a:p>
            <a:pPr>
              <a:lnSpc>
                <a:spcPts val="2080"/>
              </a:lnSpc>
            </a:pPr>
            <a:r>
              <a:rPr lang="en-US" sz="2000" dirty="0"/>
              <a:t>Continue </a:t>
            </a:r>
            <a:r>
              <a:rPr lang="en-US" sz="2000" dirty="0" err="1"/>
              <a:t>ribociclib</a:t>
            </a:r>
            <a:r>
              <a:rPr lang="en-US" sz="2000" dirty="0"/>
              <a:t>/anastrozole until radiographic evidence of PD</a:t>
            </a:r>
          </a:p>
        </p:txBody>
      </p:sp>
      <p:sp>
        <p:nvSpPr>
          <p:cNvPr id="21" name="Content Placeholder 20">
            <a:extLst>
              <a:ext uri="{FF2B5EF4-FFF2-40B4-BE49-F238E27FC236}">
                <a16:creationId xmlns:a16="http://schemas.microsoft.com/office/drawing/2014/main" id="{9B367BDF-C1A4-18F8-994D-6900DD4BA3E4}"/>
              </a:ext>
            </a:extLst>
          </p:cNvPr>
          <p:cNvSpPr>
            <a:spLocks noGrp="1"/>
          </p:cNvSpPr>
          <p:nvPr>
            <p:ph idx="64"/>
          </p:nvPr>
        </p:nvSpPr>
        <p:spPr/>
        <p:txBody>
          <a:bodyPr/>
          <a:lstStyle/>
          <a:p>
            <a:r>
              <a:rPr lang="en-US" dirty="0"/>
              <a:t>ESR1 mutation 3 years later</a:t>
            </a:r>
          </a:p>
        </p:txBody>
      </p:sp>
      <p:sp>
        <p:nvSpPr>
          <p:cNvPr id="22" name="Content Placeholder 21">
            <a:extLst>
              <a:ext uri="{FF2B5EF4-FFF2-40B4-BE49-F238E27FC236}">
                <a16:creationId xmlns:a16="http://schemas.microsoft.com/office/drawing/2014/main" id="{E98996E3-207D-8C4E-0480-C6B0937761F7}"/>
              </a:ext>
            </a:extLst>
          </p:cNvPr>
          <p:cNvSpPr>
            <a:spLocks noGrp="1"/>
          </p:cNvSpPr>
          <p:nvPr>
            <p:ph idx="71"/>
          </p:nvPr>
        </p:nvSpPr>
        <p:spPr/>
        <p:txBody>
          <a:bodyPr/>
          <a:lstStyle/>
          <a:p>
            <a:pPr>
              <a:lnSpc>
                <a:spcPts val="1980"/>
              </a:lnSpc>
            </a:pPr>
            <a:r>
              <a:rPr lang="en-US" sz="2000" dirty="0"/>
              <a:t>Continue </a:t>
            </a:r>
            <a:r>
              <a:rPr lang="en-US" sz="2000" dirty="0" err="1"/>
              <a:t>ribociclib</a:t>
            </a:r>
            <a:r>
              <a:rPr lang="en-US" sz="2000" dirty="0"/>
              <a:t>/anastrozole </a:t>
            </a:r>
            <a:br>
              <a:rPr lang="en-US" sz="2000" dirty="0"/>
            </a:br>
            <a:r>
              <a:rPr lang="en-US" sz="2000" dirty="0"/>
              <a:t>until radiographic evidence of PD</a:t>
            </a:r>
          </a:p>
        </p:txBody>
      </p:sp>
      <p:sp>
        <p:nvSpPr>
          <p:cNvPr id="23" name="Content Placeholder 22">
            <a:extLst>
              <a:ext uri="{FF2B5EF4-FFF2-40B4-BE49-F238E27FC236}">
                <a16:creationId xmlns:a16="http://schemas.microsoft.com/office/drawing/2014/main" id="{A73093C2-D1FE-4425-A188-A9D699B03282}"/>
              </a:ext>
            </a:extLst>
          </p:cNvPr>
          <p:cNvSpPr>
            <a:spLocks noGrp="1"/>
          </p:cNvSpPr>
          <p:nvPr>
            <p:ph idx="72"/>
          </p:nvPr>
        </p:nvSpPr>
        <p:spPr/>
        <p:txBody>
          <a:bodyPr/>
          <a:lstStyle/>
          <a:p>
            <a:pPr>
              <a:lnSpc>
                <a:spcPts val="1980"/>
              </a:lnSpc>
            </a:pPr>
            <a:r>
              <a:rPr lang="en-US" sz="2000" dirty="0"/>
              <a:t>Continue </a:t>
            </a:r>
            <a:r>
              <a:rPr lang="en-US" sz="2000" dirty="0" err="1"/>
              <a:t>ribociclib</a:t>
            </a:r>
            <a:r>
              <a:rPr lang="en-US" sz="2000" dirty="0"/>
              <a:t>/anastrozole </a:t>
            </a:r>
            <a:br>
              <a:rPr lang="en-US" sz="2000" dirty="0"/>
            </a:br>
            <a:r>
              <a:rPr lang="en-US" sz="2000" dirty="0"/>
              <a:t>until radiographic evidence of PD</a:t>
            </a:r>
          </a:p>
        </p:txBody>
      </p:sp>
      <p:sp>
        <p:nvSpPr>
          <p:cNvPr id="9" name="Title 8">
            <a:extLst>
              <a:ext uri="{FF2B5EF4-FFF2-40B4-BE49-F238E27FC236}">
                <a16:creationId xmlns:a16="http://schemas.microsoft.com/office/drawing/2014/main" id="{7AE9570C-4AA2-824B-7F78-26B41220F174}"/>
              </a:ext>
            </a:extLst>
          </p:cNvPr>
          <p:cNvSpPr>
            <a:spLocks noGrp="1"/>
          </p:cNvSpPr>
          <p:nvPr>
            <p:ph type="title"/>
          </p:nvPr>
        </p:nvSpPr>
        <p:spPr>
          <a:xfrm>
            <a:off x="912285" y="72008"/>
            <a:ext cx="10358967" cy="1196752"/>
          </a:xfrm>
        </p:spPr>
        <p:txBody>
          <a:bodyPr/>
          <a:lstStyle/>
          <a:p>
            <a:r>
              <a:rPr lang="en-US" sz="1600" dirty="0"/>
              <a:t>A 65-year-old woman presents with de novo ER-positive, HER2-negative (IHC 0/null) </a:t>
            </a:r>
            <a:r>
              <a:rPr lang="en-US" sz="1600" dirty="0" err="1"/>
              <a:t>mBC</a:t>
            </a:r>
            <a:r>
              <a:rPr lang="en-US" sz="1600" dirty="0"/>
              <a:t> with multiple minimally symptomatic bone metastases. Biomarker evaluation is negative for ESR1 mutations and PIK3CA/AKT1/PTEN alterations. She is started on </a:t>
            </a:r>
            <a:r>
              <a:rPr lang="en-US" sz="1600" dirty="0" err="1"/>
              <a:t>ribociclib</a:t>
            </a:r>
            <a:r>
              <a:rPr lang="en-US" sz="1600" dirty="0"/>
              <a:t> with anastrozole and followed with serial ctDNA testing for ESR1 mutations. Regulatory and reimbursement issues aside, what would you most likely recommend if she is found to have an ESR1 mutation without radiographic evidence of disease progression after 1 year? After 3 years? </a:t>
            </a:r>
          </a:p>
        </p:txBody>
      </p:sp>
      <p:sp>
        <p:nvSpPr>
          <p:cNvPr id="3" name="TextBox 2">
            <a:extLst>
              <a:ext uri="{FF2B5EF4-FFF2-40B4-BE49-F238E27FC236}">
                <a16:creationId xmlns:a16="http://schemas.microsoft.com/office/drawing/2014/main" id="{C9CF5128-9C0C-E6E3-A784-50FE4383350E}"/>
              </a:ext>
            </a:extLst>
          </p:cNvPr>
          <p:cNvSpPr txBox="1"/>
          <p:nvPr/>
        </p:nvSpPr>
        <p:spPr>
          <a:xfrm>
            <a:off x="502220" y="6421479"/>
            <a:ext cx="609783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PD = progressive disease</a:t>
            </a:r>
          </a:p>
        </p:txBody>
      </p:sp>
    </p:spTree>
    <p:extLst>
      <p:ext uri="{BB962C8B-B14F-4D97-AF65-F5344CB8AC3E}">
        <p14:creationId xmlns:p14="http://schemas.microsoft.com/office/powerpoint/2010/main" val="1751303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BE2607-C8CD-38A6-9157-4923D13B5E4A}"/>
              </a:ext>
            </a:extLst>
          </p:cNvPr>
          <p:cNvSpPr>
            <a:spLocks noGrp="1"/>
          </p:cNvSpPr>
          <p:nvPr>
            <p:ph idx="46"/>
          </p:nvPr>
        </p:nvSpPr>
        <p:spPr/>
        <p:txBody>
          <a:bodyPr/>
          <a:lstStyle/>
          <a:p>
            <a:r>
              <a:rPr lang="en-US" dirty="0"/>
              <a:t>No</a:t>
            </a:r>
          </a:p>
        </p:txBody>
      </p:sp>
      <p:sp>
        <p:nvSpPr>
          <p:cNvPr id="3" name="Content Placeholder 2">
            <a:extLst>
              <a:ext uri="{FF2B5EF4-FFF2-40B4-BE49-F238E27FC236}">
                <a16:creationId xmlns:a16="http://schemas.microsoft.com/office/drawing/2014/main" id="{550293B8-E3D9-9D7E-E449-5539A40B6F79}"/>
              </a:ext>
            </a:extLst>
          </p:cNvPr>
          <p:cNvSpPr>
            <a:spLocks noGrp="1"/>
          </p:cNvSpPr>
          <p:nvPr>
            <p:ph idx="47"/>
          </p:nvPr>
        </p:nvSpPr>
        <p:spPr/>
        <p:txBody>
          <a:bodyPr/>
          <a:lstStyle/>
          <a:p>
            <a:r>
              <a:rPr lang="en-US" dirty="0"/>
              <a:t>Yes</a:t>
            </a:r>
          </a:p>
        </p:txBody>
      </p:sp>
      <p:sp>
        <p:nvSpPr>
          <p:cNvPr id="4" name="Content Placeholder 3">
            <a:extLst>
              <a:ext uri="{FF2B5EF4-FFF2-40B4-BE49-F238E27FC236}">
                <a16:creationId xmlns:a16="http://schemas.microsoft.com/office/drawing/2014/main" id="{DA3C324E-63AF-B90C-EFBE-700EA9B0D4A4}"/>
              </a:ext>
            </a:extLst>
          </p:cNvPr>
          <p:cNvSpPr>
            <a:spLocks noGrp="1"/>
          </p:cNvSpPr>
          <p:nvPr>
            <p:ph idx="48"/>
          </p:nvPr>
        </p:nvSpPr>
        <p:spPr/>
        <p:txBody>
          <a:bodyPr/>
          <a:lstStyle/>
          <a:p>
            <a:r>
              <a:rPr lang="en-US" dirty="0"/>
              <a:t>No</a:t>
            </a:r>
          </a:p>
        </p:txBody>
      </p:sp>
      <p:sp>
        <p:nvSpPr>
          <p:cNvPr id="5" name="Content Placeholder 4">
            <a:extLst>
              <a:ext uri="{FF2B5EF4-FFF2-40B4-BE49-F238E27FC236}">
                <a16:creationId xmlns:a16="http://schemas.microsoft.com/office/drawing/2014/main" id="{4B376295-CE5C-9E7D-D3DE-2674AA2DA27D}"/>
              </a:ext>
            </a:extLst>
          </p:cNvPr>
          <p:cNvSpPr>
            <a:spLocks noGrp="1"/>
          </p:cNvSpPr>
          <p:nvPr>
            <p:ph idx="49"/>
          </p:nvPr>
        </p:nvSpPr>
        <p:spPr/>
        <p:txBody>
          <a:bodyPr/>
          <a:lstStyle/>
          <a:p>
            <a:r>
              <a:rPr lang="en-US" dirty="0"/>
              <a:t>No</a:t>
            </a:r>
          </a:p>
        </p:txBody>
      </p:sp>
      <p:sp>
        <p:nvSpPr>
          <p:cNvPr id="6" name="Content Placeholder 5">
            <a:extLst>
              <a:ext uri="{FF2B5EF4-FFF2-40B4-BE49-F238E27FC236}">
                <a16:creationId xmlns:a16="http://schemas.microsoft.com/office/drawing/2014/main" id="{CBE2BCE3-0A8A-4608-5099-394D225B6E5C}"/>
              </a:ext>
            </a:extLst>
          </p:cNvPr>
          <p:cNvSpPr>
            <a:spLocks noGrp="1"/>
          </p:cNvSpPr>
          <p:nvPr>
            <p:ph idx="50"/>
          </p:nvPr>
        </p:nvSpPr>
        <p:spPr/>
        <p:txBody>
          <a:bodyPr/>
          <a:lstStyle/>
          <a:p>
            <a:r>
              <a:rPr lang="en-US" dirty="0"/>
              <a:t>No</a:t>
            </a:r>
          </a:p>
        </p:txBody>
      </p:sp>
      <p:sp>
        <p:nvSpPr>
          <p:cNvPr id="7" name="Content Placeholder 6">
            <a:extLst>
              <a:ext uri="{FF2B5EF4-FFF2-40B4-BE49-F238E27FC236}">
                <a16:creationId xmlns:a16="http://schemas.microsoft.com/office/drawing/2014/main" id="{051A1DF5-881E-9062-BDCB-850410BAB148}"/>
              </a:ext>
            </a:extLst>
          </p:cNvPr>
          <p:cNvSpPr>
            <a:spLocks noGrp="1"/>
          </p:cNvSpPr>
          <p:nvPr>
            <p:ph idx="58"/>
          </p:nvPr>
        </p:nvSpPr>
        <p:spPr/>
        <p:txBody>
          <a:bodyPr/>
          <a:lstStyle/>
          <a:p>
            <a:r>
              <a:rPr lang="en-US" dirty="0"/>
              <a:t>Routine use of ESR1 </a:t>
            </a:r>
            <a:br>
              <a:rPr lang="en-US" dirty="0"/>
            </a:br>
            <a:r>
              <a:rPr lang="en-US" dirty="0"/>
              <a:t>serial ctDNA monitoring?</a:t>
            </a:r>
          </a:p>
        </p:txBody>
      </p:sp>
      <p:sp>
        <p:nvSpPr>
          <p:cNvPr id="8" name="Content Placeholder 7">
            <a:extLst>
              <a:ext uri="{FF2B5EF4-FFF2-40B4-BE49-F238E27FC236}">
                <a16:creationId xmlns:a16="http://schemas.microsoft.com/office/drawing/2014/main" id="{3A4A8143-DD3D-8DCB-CB98-2EF2A4FBF888}"/>
              </a:ext>
            </a:extLst>
          </p:cNvPr>
          <p:cNvSpPr>
            <a:spLocks noGrp="1"/>
          </p:cNvSpPr>
          <p:nvPr>
            <p:ph idx="59"/>
          </p:nvPr>
        </p:nvSpPr>
        <p:spPr/>
        <p:txBody>
          <a:bodyPr/>
          <a:lstStyle/>
          <a:p>
            <a:r>
              <a:rPr lang="en-US" dirty="0"/>
              <a:t>N/A</a:t>
            </a:r>
          </a:p>
        </p:txBody>
      </p:sp>
      <p:sp>
        <p:nvSpPr>
          <p:cNvPr id="9" name="Content Placeholder 8">
            <a:extLst>
              <a:ext uri="{FF2B5EF4-FFF2-40B4-BE49-F238E27FC236}">
                <a16:creationId xmlns:a16="http://schemas.microsoft.com/office/drawing/2014/main" id="{DEA5979F-D310-A48C-3176-6B5F059D3CF2}"/>
              </a:ext>
            </a:extLst>
          </p:cNvPr>
          <p:cNvSpPr>
            <a:spLocks noGrp="1"/>
          </p:cNvSpPr>
          <p:nvPr>
            <p:ph idx="60"/>
          </p:nvPr>
        </p:nvSpPr>
        <p:spPr/>
        <p:txBody>
          <a:bodyPr/>
          <a:lstStyle/>
          <a:p>
            <a:pPr>
              <a:lnSpc>
                <a:spcPts val="2180"/>
              </a:lnSpc>
            </a:pPr>
            <a:r>
              <a:rPr lang="en-US" sz="2000" dirty="0"/>
              <a:t>Every 3 months after 18 months</a:t>
            </a:r>
            <a:br>
              <a:rPr lang="en-US" sz="2000" dirty="0"/>
            </a:br>
            <a:r>
              <a:rPr lang="en-US" sz="2000" dirty="0"/>
              <a:t>of first-line therapy</a:t>
            </a:r>
          </a:p>
        </p:txBody>
      </p:sp>
      <p:sp>
        <p:nvSpPr>
          <p:cNvPr id="10" name="Content Placeholder 9">
            <a:extLst>
              <a:ext uri="{FF2B5EF4-FFF2-40B4-BE49-F238E27FC236}">
                <a16:creationId xmlns:a16="http://schemas.microsoft.com/office/drawing/2014/main" id="{FDFA13FF-2622-922E-F961-4DE32CA0C088}"/>
              </a:ext>
            </a:extLst>
          </p:cNvPr>
          <p:cNvSpPr>
            <a:spLocks noGrp="1"/>
          </p:cNvSpPr>
          <p:nvPr>
            <p:ph idx="61"/>
          </p:nvPr>
        </p:nvSpPr>
        <p:spPr/>
        <p:txBody>
          <a:bodyPr/>
          <a:lstStyle/>
          <a:p>
            <a:r>
              <a:rPr lang="en-US" dirty="0"/>
              <a:t>N/A</a:t>
            </a:r>
          </a:p>
        </p:txBody>
      </p:sp>
      <p:sp>
        <p:nvSpPr>
          <p:cNvPr id="11" name="Content Placeholder 10">
            <a:extLst>
              <a:ext uri="{FF2B5EF4-FFF2-40B4-BE49-F238E27FC236}">
                <a16:creationId xmlns:a16="http://schemas.microsoft.com/office/drawing/2014/main" id="{8379DED6-D946-E346-91B6-FA44EF7A691F}"/>
              </a:ext>
            </a:extLst>
          </p:cNvPr>
          <p:cNvSpPr>
            <a:spLocks noGrp="1"/>
          </p:cNvSpPr>
          <p:nvPr>
            <p:ph idx="62"/>
          </p:nvPr>
        </p:nvSpPr>
        <p:spPr/>
        <p:txBody>
          <a:bodyPr/>
          <a:lstStyle/>
          <a:p>
            <a:r>
              <a:rPr lang="en-US" dirty="0"/>
              <a:t>N/A</a:t>
            </a:r>
          </a:p>
        </p:txBody>
      </p:sp>
      <p:sp>
        <p:nvSpPr>
          <p:cNvPr id="12" name="Content Placeholder 11">
            <a:extLst>
              <a:ext uri="{FF2B5EF4-FFF2-40B4-BE49-F238E27FC236}">
                <a16:creationId xmlns:a16="http://schemas.microsoft.com/office/drawing/2014/main" id="{1C8C83D1-01AF-22FF-BB83-8DB0B36AD459}"/>
              </a:ext>
            </a:extLst>
          </p:cNvPr>
          <p:cNvSpPr>
            <a:spLocks noGrp="1"/>
          </p:cNvSpPr>
          <p:nvPr>
            <p:ph idx="63"/>
          </p:nvPr>
        </p:nvSpPr>
        <p:spPr/>
        <p:txBody>
          <a:bodyPr/>
          <a:lstStyle/>
          <a:p>
            <a:r>
              <a:rPr lang="en-US" dirty="0"/>
              <a:t>N/A</a:t>
            </a:r>
          </a:p>
        </p:txBody>
      </p:sp>
      <p:sp>
        <p:nvSpPr>
          <p:cNvPr id="13" name="Content Placeholder 12">
            <a:extLst>
              <a:ext uri="{FF2B5EF4-FFF2-40B4-BE49-F238E27FC236}">
                <a16:creationId xmlns:a16="http://schemas.microsoft.com/office/drawing/2014/main" id="{F8805A14-E8E2-5D7A-EDE2-DBC854BD288F}"/>
              </a:ext>
            </a:extLst>
          </p:cNvPr>
          <p:cNvSpPr>
            <a:spLocks noGrp="1"/>
          </p:cNvSpPr>
          <p:nvPr>
            <p:ph idx="64"/>
          </p:nvPr>
        </p:nvSpPr>
        <p:spPr/>
        <p:txBody>
          <a:bodyPr/>
          <a:lstStyle/>
          <a:p>
            <a:r>
              <a:rPr lang="en-US" dirty="0"/>
              <a:t>How often</a:t>
            </a:r>
          </a:p>
        </p:txBody>
      </p:sp>
      <p:sp>
        <p:nvSpPr>
          <p:cNvPr id="14" name="Content Placeholder 13">
            <a:extLst>
              <a:ext uri="{FF2B5EF4-FFF2-40B4-BE49-F238E27FC236}">
                <a16:creationId xmlns:a16="http://schemas.microsoft.com/office/drawing/2014/main" id="{67251AB2-B5D9-B453-F544-68FB41EBE3DB}"/>
              </a:ext>
            </a:extLst>
          </p:cNvPr>
          <p:cNvSpPr>
            <a:spLocks noGrp="1"/>
          </p:cNvSpPr>
          <p:nvPr>
            <p:ph idx="71"/>
          </p:nvPr>
        </p:nvSpPr>
        <p:spPr/>
        <p:txBody>
          <a:bodyPr/>
          <a:lstStyle/>
          <a:p>
            <a:r>
              <a:rPr lang="en-US" dirty="0"/>
              <a:t>No</a:t>
            </a:r>
          </a:p>
        </p:txBody>
      </p:sp>
      <p:sp>
        <p:nvSpPr>
          <p:cNvPr id="15" name="Content Placeholder 14">
            <a:extLst>
              <a:ext uri="{FF2B5EF4-FFF2-40B4-BE49-F238E27FC236}">
                <a16:creationId xmlns:a16="http://schemas.microsoft.com/office/drawing/2014/main" id="{309C5C55-1BE1-60F7-0E33-02DD7D40431E}"/>
              </a:ext>
            </a:extLst>
          </p:cNvPr>
          <p:cNvSpPr>
            <a:spLocks noGrp="1"/>
          </p:cNvSpPr>
          <p:nvPr>
            <p:ph idx="72"/>
          </p:nvPr>
        </p:nvSpPr>
        <p:spPr/>
        <p:txBody>
          <a:bodyPr/>
          <a:lstStyle/>
          <a:p>
            <a:r>
              <a:rPr lang="en-US" dirty="0"/>
              <a:t>N/A</a:t>
            </a:r>
          </a:p>
        </p:txBody>
      </p:sp>
      <p:sp>
        <p:nvSpPr>
          <p:cNvPr id="16" name="Title 15">
            <a:extLst>
              <a:ext uri="{FF2B5EF4-FFF2-40B4-BE49-F238E27FC236}">
                <a16:creationId xmlns:a16="http://schemas.microsoft.com/office/drawing/2014/main" id="{3E9AF067-54CC-4E9C-4C13-16481428E786}"/>
              </a:ext>
            </a:extLst>
          </p:cNvPr>
          <p:cNvSpPr>
            <a:spLocks noGrp="1"/>
          </p:cNvSpPr>
          <p:nvPr>
            <p:ph type="title"/>
          </p:nvPr>
        </p:nvSpPr>
        <p:spPr/>
        <p:txBody>
          <a:bodyPr/>
          <a:lstStyle/>
          <a:p>
            <a:r>
              <a:rPr lang="en-US" sz="2000" dirty="0"/>
              <a:t>Regulatory and reimbursement issues aside, do you believe that the results from the SERENA-6 study justify the routine use of serial ctDNA monitoring for early detection of ESR1 mutations in patients with ER-positive, HER2-negative </a:t>
            </a:r>
            <a:r>
              <a:rPr lang="en-US" sz="2000" dirty="0" err="1"/>
              <a:t>mBC</a:t>
            </a:r>
            <a:r>
              <a:rPr lang="en-US" sz="2000" dirty="0"/>
              <a:t> receiving first-line therapy? If yes, how often would you conduct ctDNA analysis?</a:t>
            </a:r>
          </a:p>
        </p:txBody>
      </p:sp>
    </p:spTree>
    <p:extLst>
      <p:ext uri="{BB962C8B-B14F-4D97-AF65-F5344CB8AC3E}">
        <p14:creationId xmlns:p14="http://schemas.microsoft.com/office/powerpoint/2010/main" val="810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75ED1-097D-06CB-FBC2-ED0B1254D84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92F829-8831-A2F8-3F66-A9AB0A8E0A6B}"/>
              </a:ext>
            </a:extLst>
          </p:cNvPr>
          <p:cNvSpPr/>
          <p:nvPr/>
        </p:nvSpPr>
        <p:spPr bwMode="auto">
          <a:xfrm>
            <a:off x="1091444" y="2780928"/>
            <a:ext cx="10441160" cy="28803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A9F404E-44ED-4AFA-062E-646E1F1600DB}"/>
              </a:ext>
            </a:extLst>
          </p:cNvPr>
          <p:cNvSpPr>
            <a:spLocks noGrp="1"/>
          </p:cNvSpPr>
          <p:nvPr>
            <p:ph type="title"/>
          </p:nvPr>
        </p:nvSpPr>
        <p:spPr>
          <a:xfrm>
            <a:off x="1919536" y="0"/>
            <a:ext cx="8424936" cy="90872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2BF3C530-976D-4DBD-52E6-F059895E75F7}"/>
              </a:ext>
            </a:extLst>
          </p:cNvPr>
          <p:cNvSpPr>
            <a:spLocks noGrp="1"/>
          </p:cNvSpPr>
          <p:nvPr>
            <p:ph idx="1"/>
          </p:nvPr>
        </p:nvSpPr>
        <p:spPr>
          <a:xfrm>
            <a:off x="1091444" y="908720"/>
            <a:ext cx="9829092" cy="4727456"/>
          </a:xfrm>
        </p:spPr>
        <p:txBody>
          <a:bodyPr/>
          <a:lstStyle/>
          <a:p>
            <a:pPr marL="98425" indent="0">
              <a:lnSpc>
                <a:spcPct val="100000"/>
              </a:lnSpc>
              <a:spcBef>
                <a:spcPts val="0"/>
              </a:spcBef>
              <a:spcAft>
                <a:spcPts val="0"/>
              </a:spcAft>
              <a:buNone/>
            </a:pPr>
            <a:r>
              <a:rPr lang="en-US" sz="2000" dirty="0">
                <a:solidFill>
                  <a:schemeClr val="tx1"/>
                </a:solidFill>
              </a:rPr>
              <a:t>Introduction: Which Biomarkers and When</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1: </a:t>
            </a:r>
            <a:r>
              <a:rPr lang="en-US" sz="2000" dirty="0"/>
              <a:t>Optimizing First-Line Therapy for Patients with Hormone Receptor (HR)-Positive Metastatic Breast Cancer (</a:t>
            </a:r>
            <a:r>
              <a:rPr lang="en-US" sz="2000" dirty="0" err="1"/>
              <a:t>mBC</a:t>
            </a:r>
            <a:r>
              <a:rPr lang="en-US" sz="2000" dirty="0"/>
              <a:t>)</a:t>
            </a:r>
          </a:p>
          <a:p>
            <a:pPr>
              <a:lnSpc>
                <a:spcPct val="100000"/>
              </a:lnSpc>
              <a:spcBef>
                <a:spcPts val="600"/>
              </a:spcBef>
              <a:spcAft>
                <a:spcPts val="0"/>
              </a:spcAft>
            </a:pPr>
            <a:r>
              <a:rPr lang="en-US" sz="1800" b="0" dirty="0"/>
              <a:t>Biomarker-based selection of first-line treatment </a:t>
            </a:r>
          </a:p>
          <a:p>
            <a:pPr>
              <a:lnSpc>
                <a:spcPct val="100000"/>
              </a:lnSpc>
              <a:spcBef>
                <a:spcPts val="0"/>
              </a:spcBef>
              <a:spcAft>
                <a:spcPts val="0"/>
              </a:spcAft>
            </a:pPr>
            <a:r>
              <a:rPr lang="en-US" sz="1800" b="0" dirty="0"/>
              <a:t>Use of SERENA-6 strategy</a:t>
            </a:r>
          </a:p>
          <a:p>
            <a:pPr>
              <a:lnSpc>
                <a:spcPct val="100000"/>
              </a:lnSpc>
              <a:spcBef>
                <a:spcPts val="0"/>
              </a:spcBef>
              <a:spcAft>
                <a:spcPts val="0"/>
              </a:spcAft>
            </a:pPr>
            <a:r>
              <a:rPr lang="en-US" sz="1800" b="0" dirty="0">
                <a:solidFill>
                  <a:schemeClr val="bg1"/>
                </a:solidFill>
              </a:rPr>
              <a:t>Use of </a:t>
            </a:r>
            <a:r>
              <a:rPr lang="en-US" sz="1800" b="0" dirty="0" err="1">
                <a:solidFill>
                  <a:schemeClr val="bg1"/>
                </a:solidFill>
              </a:rPr>
              <a:t>inavolisib</a:t>
            </a:r>
            <a:r>
              <a:rPr lang="en-US" sz="1800" b="0" dirty="0">
                <a:solidFill>
                  <a:schemeClr val="bg1"/>
                </a:solidFill>
              </a:rPr>
              <a:t> triplet</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2: </a:t>
            </a:r>
            <a:r>
              <a:rPr lang="en-US" sz="2000" dirty="0">
                <a:solidFill>
                  <a:schemeClr val="tx1"/>
                </a:solidFill>
              </a:rPr>
              <a:t>Management of HR-Positive </a:t>
            </a:r>
            <a:r>
              <a:rPr lang="en-US" sz="2000" dirty="0" err="1">
                <a:solidFill>
                  <a:schemeClr val="tx1"/>
                </a:solidFill>
              </a:rPr>
              <a:t>mBC</a:t>
            </a:r>
            <a:r>
              <a:rPr lang="en-US" sz="2000" dirty="0">
                <a:solidFill>
                  <a:schemeClr val="tx1"/>
                </a:solidFill>
              </a:rPr>
              <a:t> Progressing on a CDK4/6 Inhibitor and Endocrine Therapy</a:t>
            </a:r>
          </a:p>
          <a:p>
            <a:pPr>
              <a:lnSpc>
                <a:spcPct val="100000"/>
              </a:lnSpc>
              <a:spcBef>
                <a:spcPts val="600"/>
              </a:spcBef>
              <a:spcAft>
                <a:spcPts val="0"/>
              </a:spcAft>
            </a:pPr>
            <a:r>
              <a:rPr lang="en-US" sz="1800" b="0" dirty="0"/>
              <a:t>Biomarker-based selection of second-line treatment </a:t>
            </a:r>
          </a:p>
          <a:p>
            <a:pPr>
              <a:lnSpc>
                <a:spcPct val="100000"/>
              </a:lnSpc>
              <a:spcBef>
                <a:spcPts val="0"/>
              </a:spcBef>
              <a:spcAft>
                <a:spcPts val="0"/>
              </a:spcAft>
            </a:pPr>
            <a:r>
              <a:rPr lang="en-US" sz="1800" b="0" dirty="0"/>
              <a:t>Use of selective estrogen receptor degrader (SERD) monotherapy</a:t>
            </a:r>
          </a:p>
          <a:p>
            <a:pPr>
              <a:lnSpc>
                <a:spcPct val="100000"/>
              </a:lnSpc>
              <a:spcBef>
                <a:spcPts val="0"/>
              </a:spcBef>
              <a:spcAft>
                <a:spcPts val="0"/>
              </a:spcAft>
            </a:pPr>
            <a:r>
              <a:rPr lang="en-US" sz="1800" b="0" dirty="0"/>
              <a:t>Use of AKT inhibitors</a:t>
            </a:r>
          </a:p>
        </p:txBody>
      </p:sp>
    </p:spTree>
    <p:custDataLst>
      <p:tags r:id="rId1"/>
    </p:custDataLst>
    <p:extLst>
      <p:ext uri="{BB962C8B-B14F-4D97-AF65-F5344CB8AC3E}">
        <p14:creationId xmlns:p14="http://schemas.microsoft.com/office/powerpoint/2010/main" val="1286236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C4FBD-1D3E-B235-AA1D-C669AB7203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0BF884-9055-2F86-F243-FD8513F07EDA}"/>
              </a:ext>
            </a:extLst>
          </p:cNvPr>
          <p:cNvSpPr>
            <a:spLocks noGrp="1"/>
          </p:cNvSpPr>
          <p:nvPr>
            <p:ph type="title"/>
          </p:nvPr>
        </p:nvSpPr>
        <p:spPr/>
        <p:txBody>
          <a:bodyPr/>
          <a:lstStyle/>
          <a:p>
            <a:r>
              <a:rPr lang="en-US" b="1" dirty="0">
                <a:solidFill>
                  <a:srgbClr val="002060"/>
                </a:solidFill>
              </a:rPr>
              <a:t>Dr Hurvitz: Case Presentation 1 </a:t>
            </a:r>
          </a:p>
        </p:txBody>
      </p:sp>
      <p:sp>
        <p:nvSpPr>
          <p:cNvPr id="3" name="Content Placeholder 2">
            <a:extLst>
              <a:ext uri="{FF2B5EF4-FFF2-40B4-BE49-F238E27FC236}">
                <a16:creationId xmlns:a16="http://schemas.microsoft.com/office/drawing/2014/main" id="{FEF9F619-6A3A-D234-26AF-E42A11B45C1C}"/>
              </a:ext>
            </a:extLst>
          </p:cNvPr>
          <p:cNvSpPr>
            <a:spLocks noGrp="1"/>
          </p:cNvSpPr>
          <p:nvPr>
            <p:ph idx="1"/>
          </p:nvPr>
        </p:nvSpPr>
        <p:spPr>
          <a:xfrm>
            <a:off x="838200" y="1489300"/>
            <a:ext cx="10154344" cy="4417520"/>
          </a:xfrm>
        </p:spPr>
        <p:txBody>
          <a:bodyPr>
            <a:noAutofit/>
          </a:bodyPr>
          <a:lstStyle/>
          <a:p>
            <a:pPr>
              <a:lnSpc>
                <a:spcPct val="120000"/>
              </a:lnSpc>
              <a:spcAft>
                <a:spcPts val="600"/>
              </a:spcAft>
            </a:pPr>
            <a:r>
              <a:rPr lang="en-US" sz="2400" b="0" i="0" u="none" strike="noStrike" dirty="0">
                <a:effectLst/>
                <a:latin typeface="Calibri" panose="020F0502020204030204" pitchFamily="34" charset="0"/>
                <a:cs typeface="Calibri" panose="020F0502020204030204" pitchFamily="34" charset="0"/>
              </a:rPr>
              <a:t>54 </a:t>
            </a:r>
            <a:r>
              <a:rPr lang="en-US" sz="2400" b="0" i="0" u="none" strike="noStrike" dirty="0" err="1">
                <a:effectLst/>
                <a:latin typeface="Calibri" panose="020F0502020204030204" pitchFamily="34" charset="0"/>
                <a:cs typeface="Calibri" panose="020F0502020204030204" pitchFamily="34" charset="0"/>
              </a:rPr>
              <a:t>yo</a:t>
            </a:r>
            <a:r>
              <a:rPr lang="en-US" sz="2400" b="0" i="0" u="none" strike="noStrike" dirty="0">
                <a:effectLst/>
                <a:latin typeface="Calibri" panose="020F0502020204030204" pitchFamily="34" charset="0"/>
                <a:cs typeface="Calibri" panose="020F0502020204030204" pitchFamily="34" charset="0"/>
              </a:rPr>
              <a:t> woman with pT1N1 grade 2 ER+ PR- HER2 1+ breast cancer with Onco</a:t>
            </a:r>
            <a:r>
              <a:rPr lang="en-US" sz="2400" b="0" i="1" u="none" strike="noStrike" dirty="0">
                <a:effectLst/>
                <a:latin typeface="Calibri" panose="020F0502020204030204" pitchFamily="34" charset="0"/>
                <a:cs typeface="Calibri" panose="020F0502020204030204" pitchFamily="34" charset="0"/>
              </a:rPr>
              <a:t>type </a:t>
            </a:r>
            <a:r>
              <a:rPr lang="en-US" sz="2400" dirty="0">
                <a:latin typeface="Calibri" panose="020F0502020204030204" pitchFamily="34" charset="0"/>
                <a:cs typeface="Calibri" panose="020F0502020204030204" pitchFamily="34" charset="0"/>
              </a:rPr>
              <a:t>DX® RS® </a:t>
            </a:r>
            <a:r>
              <a:rPr lang="en-US" sz="2400" b="0" i="0" u="none" strike="noStrike" dirty="0">
                <a:effectLst/>
                <a:latin typeface="Calibri" panose="020F0502020204030204" pitchFamily="34" charset="0"/>
                <a:cs typeface="Calibri" panose="020F0502020204030204" pitchFamily="34" charset="0"/>
              </a:rPr>
              <a:t>of 20 was treated with lumpectomy/SLNB followed by RT </a:t>
            </a:r>
            <a:br>
              <a:rPr lang="en-US" sz="2400" b="0" i="0" u="none" strike="noStrike" dirty="0">
                <a:effectLst/>
                <a:latin typeface="Calibri" panose="020F0502020204030204" pitchFamily="34" charset="0"/>
                <a:cs typeface="Calibri" panose="020F0502020204030204" pitchFamily="34" charset="0"/>
              </a:rPr>
            </a:br>
            <a:r>
              <a:rPr lang="en-US" sz="2400" b="0" i="0" u="none" strike="noStrike" dirty="0">
                <a:effectLst/>
                <a:latin typeface="Calibri" panose="020F0502020204030204" pitchFamily="34" charset="0"/>
                <a:cs typeface="Calibri" panose="020F0502020204030204" pitchFamily="34" charset="0"/>
              </a:rPr>
              <a:t>and 2 years of letrozole. </a:t>
            </a:r>
          </a:p>
          <a:p>
            <a:pPr>
              <a:lnSpc>
                <a:spcPct val="120000"/>
              </a:lnSpc>
              <a:spcAft>
                <a:spcPts val="600"/>
              </a:spcAft>
            </a:pPr>
            <a:r>
              <a:rPr lang="en-US" sz="2400" b="0" i="0" u="none" strike="noStrike" dirty="0">
                <a:effectLst/>
                <a:latin typeface="Calibri" panose="020F0502020204030204" pitchFamily="34" charset="0"/>
                <a:cs typeface="Calibri" panose="020F0502020204030204" pitchFamily="34" charset="0"/>
              </a:rPr>
              <a:t>Was in a low impact motor vehicle accident and was seen in ER for severe </a:t>
            </a:r>
            <a:br>
              <a:rPr lang="en-US" sz="2400" b="0" i="0" u="none" strike="noStrike" dirty="0">
                <a:effectLst/>
                <a:latin typeface="Calibri" panose="020F0502020204030204" pitchFamily="34" charset="0"/>
                <a:cs typeface="Calibri" panose="020F0502020204030204" pitchFamily="34" charset="0"/>
              </a:rPr>
            </a:br>
            <a:r>
              <a:rPr lang="en-US" sz="2400" b="0" i="0" u="none" strike="noStrike" dirty="0">
                <a:effectLst/>
                <a:latin typeface="Calibri" panose="020F0502020204030204" pitchFamily="34" charset="0"/>
                <a:cs typeface="Calibri" panose="020F0502020204030204" pitchFamily="34" charset="0"/>
              </a:rPr>
              <a:t>mid-back pain. Imaging revealed a T5 burst fracture and several suspicious bone lesions. </a:t>
            </a:r>
          </a:p>
          <a:p>
            <a:pPr>
              <a:lnSpc>
                <a:spcPct val="120000"/>
              </a:lnSpc>
              <a:spcAft>
                <a:spcPts val="600"/>
              </a:spcAft>
            </a:pPr>
            <a:r>
              <a:rPr lang="en-US" sz="2400" b="0" i="0" u="none" strike="noStrike" dirty="0">
                <a:effectLst/>
                <a:latin typeface="Calibri" panose="020F0502020204030204" pitchFamily="34" charset="0"/>
                <a:cs typeface="Calibri" panose="020F0502020204030204" pitchFamily="34" charset="0"/>
              </a:rPr>
              <a:t>Biopsy confirmed ER+ HER2- MBC. </a:t>
            </a:r>
            <a:r>
              <a:rPr lang="en-US" sz="2400" b="0" i="0" u="none" strike="noStrike" dirty="0" err="1">
                <a:effectLst/>
                <a:latin typeface="Calibri" panose="020F0502020204030204" pitchFamily="34" charset="0"/>
                <a:cs typeface="Calibri" panose="020F0502020204030204" pitchFamily="34" charset="0"/>
              </a:rPr>
              <a:t>ctDNA</a:t>
            </a:r>
            <a:r>
              <a:rPr lang="en-US" sz="2400" b="0" i="0" u="none" strike="noStrike" dirty="0">
                <a:effectLst/>
                <a:latin typeface="Calibri" panose="020F0502020204030204" pitchFamily="34" charset="0"/>
                <a:cs typeface="Calibri" panose="020F0502020204030204" pitchFamily="34" charset="0"/>
              </a:rPr>
              <a:t> sent revealing PIK3CA mutation. Two months prior patient had started GLP1 rec agonist for obesity and metformin for hyperglycemia (HbA1c 6.9). Glucose testing now: HbA1c 6.0, FPG 125. </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993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5616C-8F93-CEE0-3424-90792A4AE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85CC05-290F-3CCB-F151-00F2FAA4FE4E}"/>
              </a:ext>
            </a:extLst>
          </p:cNvPr>
          <p:cNvSpPr>
            <a:spLocks noGrp="1"/>
          </p:cNvSpPr>
          <p:nvPr>
            <p:ph type="title"/>
          </p:nvPr>
        </p:nvSpPr>
        <p:spPr>
          <a:xfrm>
            <a:off x="838200" y="365125"/>
            <a:ext cx="10802416" cy="1325563"/>
          </a:xfrm>
        </p:spPr>
        <p:txBody>
          <a:bodyPr/>
          <a:lstStyle/>
          <a:p>
            <a:r>
              <a:rPr lang="en-US" b="1" dirty="0">
                <a:solidFill>
                  <a:srgbClr val="002060"/>
                </a:solidFill>
              </a:rPr>
              <a:t>Dr Hurvitz: Case Presentation 1 (Continued)</a:t>
            </a:r>
          </a:p>
        </p:txBody>
      </p:sp>
      <p:sp>
        <p:nvSpPr>
          <p:cNvPr id="3" name="Content Placeholder 2">
            <a:extLst>
              <a:ext uri="{FF2B5EF4-FFF2-40B4-BE49-F238E27FC236}">
                <a16:creationId xmlns:a16="http://schemas.microsoft.com/office/drawing/2014/main" id="{DBB2D921-1FD5-7207-E553-EA849B153EA8}"/>
              </a:ext>
            </a:extLst>
          </p:cNvPr>
          <p:cNvSpPr>
            <a:spLocks noGrp="1"/>
          </p:cNvSpPr>
          <p:nvPr>
            <p:ph idx="1"/>
          </p:nvPr>
        </p:nvSpPr>
        <p:spPr>
          <a:xfrm>
            <a:off x="838200" y="1489300"/>
            <a:ext cx="10515600" cy="4417520"/>
          </a:xfrm>
        </p:spPr>
        <p:txBody>
          <a:bodyPr>
            <a:noAutofit/>
          </a:bodyPr>
          <a:lstStyle/>
          <a:p>
            <a:pPr>
              <a:lnSpc>
                <a:spcPct val="120000"/>
              </a:lnSpc>
              <a:spcAft>
                <a:spcPts val="600"/>
              </a:spcAft>
            </a:pPr>
            <a:r>
              <a:rPr lang="en-US" sz="2400" b="0" i="0" u="none" strike="noStrike" dirty="0">
                <a:effectLst/>
                <a:latin typeface="Calibri" panose="020F0502020204030204" pitchFamily="34" charset="0"/>
                <a:cs typeface="Calibri" panose="020F0502020204030204" pitchFamily="34" charset="0"/>
              </a:rPr>
              <a:t>Decided to start fulvestrant, palbociclib, inavolisib. Glucose monitoring first two weeks, only grade 1 hyperglycemia.  </a:t>
            </a:r>
          </a:p>
          <a:p>
            <a:pPr>
              <a:lnSpc>
                <a:spcPct val="120000"/>
              </a:lnSpc>
              <a:spcAft>
                <a:spcPts val="600"/>
              </a:spcAft>
            </a:pPr>
            <a:r>
              <a:rPr lang="en-US" sz="2400" b="0" i="0" u="none" strike="noStrike" dirty="0">
                <a:effectLst/>
                <a:latin typeface="Calibri" panose="020F0502020204030204" pitchFamily="34" charset="0"/>
                <a:cs typeface="Calibri" panose="020F0502020204030204" pitchFamily="34" charset="0"/>
              </a:rPr>
              <a:t>However, she presented on day 15 of cycle 1 for lab work and ANC was 900, K was 2.9 and she was having grade 3 diarrhea (8 BM per day over baseline) for 3 days. She was able to keep up with oral hydration; given IV fluids and potassium in clinic. </a:t>
            </a:r>
          </a:p>
          <a:p>
            <a:pPr>
              <a:lnSpc>
                <a:spcPct val="120000"/>
              </a:lnSpc>
              <a:spcAft>
                <a:spcPts val="600"/>
              </a:spcAft>
            </a:pPr>
            <a:r>
              <a:rPr lang="en-US" sz="2400" b="0" i="0" u="none" strike="noStrike" dirty="0">
                <a:effectLst/>
                <a:latin typeface="Calibri" panose="020F0502020204030204" pitchFamily="34" charset="0"/>
                <a:cs typeface="Calibri" panose="020F0502020204030204" pitchFamily="34" charset="0"/>
              </a:rPr>
              <a:t>Fulvestrant was given, </a:t>
            </a:r>
            <a:r>
              <a:rPr lang="en-US" sz="2400" b="0" i="0" u="none" strike="noStrike" dirty="0" err="1">
                <a:effectLst/>
                <a:latin typeface="Calibri" panose="020F0502020204030204" pitchFamily="34" charset="0"/>
                <a:cs typeface="Calibri" panose="020F0502020204030204" pitchFamily="34" charset="0"/>
              </a:rPr>
              <a:t>Palbo</a:t>
            </a:r>
            <a:r>
              <a:rPr lang="en-US" sz="2400" b="0" i="0" u="none" strike="noStrike" dirty="0">
                <a:effectLst/>
                <a:latin typeface="Calibri" panose="020F0502020204030204" pitchFamily="34" charset="0"/>
                <a:cs typeface="Calibri" panose="020F0502020204030204" pitchFamily="34" charset="0"/>
              </a:rPr>
              <a:t> (held for diarrhea, not ANC) and inavolisib were held and she was started on antidiarrheal regimen. </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21753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C5D2-CBAC-A75E-E216-F79FC1F7C26F}"/>
              </a:ext>
            </a:extLst>
          </p:cNvPr>
          <p:cNvSpPr>
            <a:spLocks noGrp="1"/>
          </p:cNvSpPr>
          <p:nvPr>
            <p:ph type="title"/>
          </p:nvPr>
        </p:nvSpPr>
        <p:spPr>
          <a:xfrm>
            <a:off x="838200" y="365125"/>
            <a:ext cx="10946432" cy="1325563"/>
          </a:xfrm>
        </p:spPr>
        <p:txBody>
          <a:bodyPr/>
          <a:lstStyle/>
          <a:p>
            <a:r>
              <a:rPr lang="en-US" b="1" dirty="0">
                <a:solidFill>
                  <a:srgbClr val="002060"/>
                </a:solidFill>
              </a:rPr>
              <a:t>Dr Hurvitz: Case Presentation 1 (Continued) </a:t>
            </a:r>
          </a:p>
        </p:txBody>
      </p:sp>
      <p:sp>
        <p:nvSpPr>
          <p:cNvPr id="3" name="Content Placeholder 2">
            <a:extLst>
              <a:ext uri="{FF2B5EF4-FFF2-40B4-BE49-F238E27FC236}">
                <a16:creationId xmlns:a16="http://schemas.microsoft.com/office/drawing/2014/main" id="{B437C9F1-C51F-2E70-FBCF-C23023C2FAAF}"/>
              </a:ext>
            </a:extLst>
          </p:cNvPr>
          <p:cNvSpPr>
            <a:spLocks noGrp="1"/>
          </p:cNvSpPr>
          <p:nvPr>
            <p:ph idx="1"/>
          </p:nvPr>
        </p:nvSpPr>
        <p:spPr>
          <a:xfrm>
            <a:off x="838200" y="1489300"/>
            <a:ext cx="10515600" cy="4417520"/>
          </a:xfrm>
        </p:spPr>
        <p:txBody>
          <a:bodyPr>
            <a:noAutofit/>
          </a:bodyPr>
          <a:lstStyle/>
          <a:p>
            <a:pPr>
              <a:lnSpc>
                <a:spcPct val="120000"/>
              </a:lnSpc>
              <a:spcAft>
                <a:spcPts val="600"/>
              </a:spcAft>
            </a:pPr>
            <a:r>
              <a:rPr lang="en-US" sz="2400" b="0" i="0" u="none" strike="noStrike" dirty="0">
                <a:effectLst/>
                <a:latin typeface="Calibri" panose="020F0502020204030204" pitchFamily="34" charset="0"/>
                <a:cs typeface="Calibri" panose="020F0502020204030204" pitchFamily="34" charset="0"/>
              </a:rPr>
              <a:t>Ultimately over the course of the next week, diarrhea resolved; resumed inavolisib (6 mg) and palbociclib (125 mg). ANC on day 1 of cycle 2 was 600. </a:t>
            </a:r>
          </a:p>
          <a:p>
            <a:pPr>
              <a:lnSpc>
                <a:spcPct val="120000"/>
              </a:lnSpc>
              <a:spcAft>
                <a:spcPts val="600"/>
              </a:spcAft>
            </a:pPr>
            <a:r>
              <a:rPr lang="en-US" sz="2400" b="0" i="0" u="none" strike="noStrike" dirty="0">
                <a:effectLst/>
                <a:latin typeface="Calibri" panose="020F0502020204030204" pitchFamily="34" charset="0"/>
                <a:cs typeface="Calibri" panose="020F0502020204030204" pitchFamily="34" charset="0"/>
              </a:rPr>
              <a:t>Held palbociclib - ultimately had to dose reduce to 100 mg. Fatigue prominent. Pt concerned about long term tolerability of this regimen.</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17401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2C826-011E-4481-6CFF-FE1CFF66815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21D256D-6297-6C6A-33DD-EE8E08F8F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98058"/>
            <a:ext cx="10058400" cy="5411262"/>
          </a:xfrm>
          <a:prstGeom prst="rect">
            <a:avLst/>
          </a:prstGeom>
          <a:noFill/>
        </p:spPr>
      </p:pic>
    </p:spTree>
    <p:extLst>
      <p:ext uri="{BB962C8B-B14F-4D97-AF65-F5344CB8AC3E}">
        <p14:creationId xmlns:p14="http://schemas.microsoft.com/office/powerpoint/2010/main" val="1048745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6DF07-57BE-4CEC-D4CE-B152ABB42F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2E49B3D-7E0B-A370-A90D-FDF6DFA4D96E}"/>
              </a:ext>
            </a:extLst>
          </p:cNvPr>
          <p:cNvSpPr txBox="1"/>
          <p:nvPr/>
        </p:nvSpPr>
        <p:spPr>
          <a:xfrm>
            <a:off x="472060" y="116632"/>
            <a:ext cx="11686478"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Inavolisib</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Mechanism of Action</a:t>
            </a:r>
          </a:p>
        </p:txBody>
      </p:sp>
      <p:sp>
        <p:nvSpPr>
          <p:cNvPr id="6" name="TextBox 5">
            <a:extLst>
              <a:ext uri="{FF2B5EF4-FFF2-40B4-BE49-F238E27FC236}">
                <a16:creationId xmlns:a16="http://schemas.microsoft.com/office/drawing/2014/main" id="{E552DEBC-0114-739F-5EC0-5AAF4E233B01}"/>
              </a:ext>
            </a:extLst>
          </p:cNvPr>
          <p:cNvSpPr txBox="1"/>
          <p:nvPr/>
        </p:nvSpPr>
        <p:spPr>
          <a:xfrm>
            <a:off x="-1" y="655022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Zhu R et al. </a:t>
            </a:r>
            <a:r>
              <a:rPr lang="en-US" sz="1500" b="0" i="1" dirty="0">
                <a:solidFill>
                  <a:srgbClr val="000000"/>
                </a:solidFill>
                <a:latin typeface="Calibri"/>
                <a:ea typeface="+mn-ea"/>
                <a:cs typeface="+mn-cs"/>
              </a:rPr>
              <a:t>Front Immunol </a:t>
            </a:r>
            <a:r>
              <a:rPr lang="en-US" sz="1500" b="0" dirty="0">
                <a:solidFill>
                  <a:srgbClr val="000000"/>
                </a:solidFill>
                <a:latin typeface="Calibri"/>
                <a:ea typeface="+mn-ea"/>
                <a:cs typeface="+mn-cs"/>
              </a:rPr>
              <a:t>2025;16:1693927.</a:t>
            </a:r>
          </a:p>
        </p:txBody>
      </p:sp>
      <p:pic>
        <p:nvPicPr>
          <p:cNvPr id="2" name="Picture 1">
            <a:extLst>
              <a:ext uri="{FF2B5EF4-FFF2-40B4-BE49-F238E27FC236}">
                <a16:creationId xmlns:a16="http://schemas.microsoft.com/office/drawing/2014/main" id="{EFD9E039-507B-FE2F-5408-C77F958CDD9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214545" y="736457"/>
            <a:ext cx="7762909" cy="5846484"/>
          </a:xfrm>
          <a:prstGeom prst="rect">
            <a:avLst/>
          </a:prstGeom>
        </p:spPr>
      </p:pic>
      <p:sp>
        <p:nvSpPr>
          <p:cNvPr id="7" name="Rectangle 6">
            <a:extLst>
              <a:ext uri="{FF2B5EF4-FFF2-40B4-BE49-F238E27FC236}">
                <a16:creationId xmlns:a16="http://schemas.microsoft.com/office/drawing/2014/main" id="{F376436E-71DD-D524-7971-4517B07321F7}"/>
              </a:ext>
            </a:extLst>
          </p:cNvPr>
          <p:cNvSpPr/>
          <p:nvPr/>
        </p:nvSpPr>
        <p:spPr bwMode="auto">
          <a:xfrm>
            <a:off x="2711624" y="5877272"/>
            <a:ext cx="2160240" cy="288032"/>
          </a:xfrm>
          <a:prstGeom prst="rect">
            <a:avLst/>
          </a:prstGeom>
          <a:solidFill>
            <a:srgbClr val="F2F4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7F3C9709-4C4C-A8D3-FCDF-A025E3561208}"/>
              </a:ext>
            </a:extLst>
          </p:cNvPr>
          <p:cNvSpPr txBox="1"/>
          <p:nvPr/>
        </p:nvSpPr>
        <p:spPr>
          <a:xfrm>
            <a:off x="2697871" y="5745595"/>
            <a:ext cx="2173993" cy="553998"/>
          </a:xfrm>
          <a:prstGeom prst="rect">
            <a:avLst/>
          </a:prstGeom>
          <a:noFill/>
        </p:spPr>
        <p:txBody>
          <a:bodyPr wrap="none" rtlCol="0">
            <a:spAutoFit/>
          </a:bodyPr>
          <a:lstStyle/>
          <a:p>
            <a:r>
              <a:rPr lang="en-US" sz="1000" b="0" dirty="0">
                <a:solidFill>
                  <a:schemeClr val="tx1"/>
                </a:solidFill>
                <a:latin typeface="+mn-lt"/>
              </a:rPr>
              <a:t>Selective inhibition of PI3Ka activity</a:t>
            </a:r>
          </a:p>
          <a:p>
            <a:r>
              <a:rPr lang="en-US" sz="1000" b="0" dirty="0">
                <a:solidFill>
                  <a:schemeClr val="tx1"/>
                </a:solidFill>
                <a:latin typeface="+mn-lt"/>
              </a:rPr>
              <a:t>Specific degradation of mutant p110a </a:t>
            </a:r>
          </a:p>
          <a:p>
            <a:r>
              <a:rPr lang="en-US" sz="1000" b="0" dirty="0">
                <a:solidFill>
                  <a:schemeClr val="tx1"/>
                </a:solidFill>
                <a:latin typeface="+mn-lt"/>
              </a:rPr>
              <a:t>protein</a:t>
            </a:r>
          </a:p>
        </p:txBody>
      </p:sp>
    </p:spTree>
    <p:custDataLst>
      <p:tags r:id="rId1"/>
    </p:custDataLst>
    <p:extLst>
      <p:ext uri="{BB962C8B-B14F-4D97-AF65-F5344CB8AC3E}">
        <p14:creationId xmlns:p14="http://schemas.microsoft.com/office/powerpoint/2010/main" val="2689694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9E662-E10E-D7FA-07AC-A35ED82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AB351-9D38-EAD6-07CC-757DA135D05B}"/>
              </a:ext>
            </a:extLst>
          </p:cNvPr>
          <p:cNvSpPr>
            <a:spLocks noGrp="1"/>
          </p:cNvSpPr>
          <p:nvPr>
            <p:ph type="title"/>
          </p:nvPr>
        </p:nvSpPr>
        <p:spPr>
          <a:xfrm>
            <a:off x="916516" y="0"/>
            <a:ext cx="10358967" cy="1223590"/>
          </a:xfrm>
        </p:spPr>
        <p:txBody>
          <a:bodyPr/>
          <a:lstStyle/>
          <a:p>
            <a:r>
              <a:rPr lang="en-US" sz="3200" dirty="0">
                <a:solidFill>
                  <a:srgbClr val="0432FF"/>
                </a:solidFill>
              </a:rPr>
              <a:t>Dr Burstein — Disclosures</a:t>
            </a:r>
            <a:br>
              <a:rPr lang="en-US" sz="3200" dirty="0">
                <a:solidFill>
                  <a:srgbClr val="0432FF"/>
                </a:solidFill>
              </a:rPr>
            </a:br>
            <a:r>
              <a:rPr lang="en-US" sz="3200" dirty="0">
                <a:solidFill>
                  <a:srgbClr val="0432FF"/>
                </a:solidFill>
              </a:rPr>
              <a:t>Contributing Clinical Investigator</a:t>
            </a:r>
          </a:p>
        </p:txBody>
      </p:sp>
      <p:graphicFrame>
        <p:nvGraphicFramePr>
          <p:cNvPr id="4" name="Content Placeholder 3">
            <a:extLst>
              <a:ext uri="{FF2B5EF4-FFF2-40B4-BE49-F238E27FC236}">
                <a16:creationId xmlns:a16="http://schemas.microsoft.com/office/drawing/2014/main" id="{B2728591-1D66-868B-96E4-7153236A86EF}"/>
              </a:ext>
            </a:extLst>
          </p:cNvPr>
          <p:cNvGraphicFramePr>
            <a:graphicFrameLocks/>
          </p:cNvGraphicFramePr>
          <p:nvPr/>
        </p:nvGraphicFramePr>
        <p:xfrm>
          <a:off x="1223292" y="2181625"/>
          <a:ext cx="9745414" cy="1213892"/>
        </p:xfrm>
        <a:graphic>
          <a:graphicData uri="http://schemas.openxmlformats.org/drawingml/2006/table">
            <a:tbl>
              <a:tblPr firstRow="1" bandRow="1">
                <a:tableStyleId>{F2DE63D5-997A-4646-A377-4702673A728D}</a:tableStyleId>
              </a:tblPr>
              <a:tblGrid>
                <a:gridCol w="9745414">
                  <a:extLst>
                    <a:ext uri="{9D8B030D-6E8A-4147-A177-3AD203B41FA5}">
                      <a16:colId xmlns:a16="http://schemas.microsoft.com/office/drawing/2014/main" val="20000"/>
                    </a:ext>
                  </a:extLst>
                </a:gridCol>
              </a:tblGrid>
              <a:tr h="1213892">
                <a:tc>
                  <a:txBody>
                    <a:bodyPr/>
                    <a:lstStyle/>
                    <a:p>
                      <a:pPr algn="ctr"/>
                      <a:r>
                        <a:rPr lang="en-US" sz="1800" b="0" dirty="0">
                          <a:solidFill>
                            <a:schemeClr val="tx1"/>
                          </a:solidFill>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794942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F1FE6-11D7-3170-BA03-DA2BFB3ACF0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8AEF8B-EFDD-6082-4FE8-45CC9126910E}"/>
              </a:ext>
            </a:extLst>
          </p:cNvPr>
          <p:cNvSpPr txBox="1"/>
          <p:nvPr/>
        </p:nvSpPr>
        <p:spPr>
          <a:xfrm>
            <a:off x="472060" y="116632"/>
            <a:ext cx="11686478"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Synergistic Mechanism of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Inavolisib</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with CDK4/6 Inhibitors </a:t>
            </a:r>
          </a:p>
        </p:txBody>
      </p:sp>
      <p:sp>
        <p:nvSpPr>
          <p:cNvPr id="6" name="TextBox 5">
            <a:extLst>
              <a:ext uri="{FF2B5EF4-FFF2-40B4-BE49-F238E27FC236}">
                <a16:creationId xmlns:a16="http://schemas.microsoft.com/office/drawing/2014/main" id="{EBEDD329-6292-560E-F835-4920396E3345}"/>
              </a:ext>
            </a:extLst>
          </p:cNvPr>
          <p:cNvSpPr txBox="1"/>
          <p:nvPr/>
        </p:nvSpPr>
        <p:spPr>
          <a:xfrm>
            <a:off x="-1" y="6550223"/>
            <a:ext cx="11128917" cy="338554"/>
          </a:xfrm>
          <a:prstGeom prst="rect">
            <a:avLst/>
          </a:prstGeom>
          <a:noFill/>
        </p:spPr>
        <p:txBody>
          <a:bodyPr wrap="square">
            <a:spAutoFit/>
          </a:bodyPr>
          <a:lstStyle/>
          <a:p>
            <a:pPr defTabSz="914400" fontAlgn="auto">
              <a:spcBef>
                <a:spcPts val="0"/>
              </a:spcBef>
              <a:spcAft>
                <a:spcPts val="0"/>
              </a:spcAft>
            </a:pPr>
            <a:r>
              <a:rPr lang="en-US" sz="1600" b="0" dirty="0">
                <a:solidFill>
                  <a:srgbClr val="000000"/>
                </a:solidFill>
                <a:latin typeface="Calibri"/>
                <a:ea typeface="+mn-ea"/>
                <a:cs typeface="+mn-cs"/>
              </a:rPr>
              <a:t>Zhu R et al. </a:t>
            </a:r>
            <a:r>
              <a:rPr lang="en-US" sz="1600" b="0" i="1" dirty="0">
                <a:solidFill>
                  <a:srgbClr val="000000"/>
                </a:solidFill>
                <a:latin typeface="Calibri"/>
                <a:ea typeface="+mn-ea"/>
                <a:cs typeface="+mn-cs"/>
              </a:rPr>
              <a:t>Front Immunol </a:t>
            </a:r>
            <a:r>
              <a:rPr lang="en-US" sz="1600" b="0" dirty="0">
                <a:solidFill>
                  <a:srgbClr val="000000"/>
                </a:solidFill>
                <a:latin typeface="Calibri"/>
                <a:ea typeface="+mn-ea"/>
                <a:cs typeface="+mn-cs"/>
              </a:rPr>
              <a:t>2025;16:1693927.</a:t>
            </a:r>
          </a:p>
        </p:txBody>
      </p:sp>
      <p:pic>
        <p:nvPicPr>
          <p:cNvPr id="10" name="Picture 9" descr="A diagram of a cell cycle&#10;&#10;AI-generated content may be incorrect.">
            <a:extLst>
              <a:ext uri="{FF2B5EF4-FFF2-40B4-BE49-F238E27FC236}">
                <a16:creationId xmlns:a16="http://schemas.microsoft.com/office/drawing/2014/main" id="{75D60339-69BF-32D0-719B-4636F2C734C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369171" y="804935"/>
            <a:ext cx="7892256" cy="5804770"/>
          </a:xfrm>
          <a:prstGeom prst="rect">
            <a:avLst/>
          </a:prstGeom>
        </p:spPr>
      </p:pic>
    </p:spTree>
    <p:custDataLst>
      <p:tags r:id="rId1"/>
    </p:custDataLst>
    <p:extLst>
      <p:ext uri="{BB962C8B-B14F-4D97-AF65-F5344CB8AC3E}">
        <p14:creationId xmlns:p14="http://schemas.microsoft.com/office/powerpoint/2010/main" val="2657248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00992-F502-BED7-CB6B-B1D9793489A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B54F29D-2B17-FE6C-0192-10A8FABBF612}"/>
              </a:ext>
            </a:extLst>
          </p:cNvPr>
          <p:cNvSpPr txBox="1"/>
          <p:nvPr/>
        </p:nvSpPr>
        <p:spPr>
          <a:xfrm>
            <a:off x="477951" y="404664"/>
            <a:ext cx="11162665" cy="764704"/>
          </a:xfrm>
          <a:prstGeom prst="rect">
            <a:avLst/>
          </a:prstGeom>
          <a:noFill/>
        </p:spPr>
        <p:txBody>
          <a:bodyPr wrap="square" anchor="ctr">
            <a:noAutofit/>
          </a:bodyPr>
          <a:lstStyle/>
          <a:p>
            <a:pP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INAVO120 Phase III Trial of First-Line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Inavolisib</a:t>
            </a:r>
            <a:r>
              <a:rPr lang="en-US" sz="3200" dirty="0">
                <a:solidFill>
                  <a:srgbClr val="0432FF"/>
                </a:solidFill>
                <a:latin typeface="Calibri" panose="020F0502020204030204" pitchFamily="34" charset="0"/>
                <a:cs typeface="Calibri" panose="020F0502020204030204" pitchFamily="34" charset="0"/>
              </a:rPr>
              <a:t> with </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Palbociclib/</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S PGothic" charset="0"/>
                <a:cs typeface="Calibri" panose="020F0502020204030204" pitchFamily="34" charset="0"/>
              </a:rPr>
              <a:t>Fulvestrant</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for Patients with PIK3CA-Mutant </a:t>
            </a:r>
            <a:r>
              <a:rPr lang="en-US" sz="3200" dirty="0">
                <a:solidFill>
                  <a:srgbClr val="0432FF"/>
                </a:solidFill>
                <a:latin typeface="Calibri" panose="020F0502020204030204" pitchFamily="34" charset="0"/>
                <a:cs typeface="Calibri" panose="020F0502020204030204" pitchFamily="34" charset="0"/>
              </a:rPr>
              <a:t>Localized </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Relapsing </a:t>
            </a:r>
            <a:r>
              <a:rPr lang="en-US" sz="3200" dirty="0">
                <a:solidFill>
                  <a:srgbClr val="0432FF"/>
                </a:solidFill>
                <a:latin typeface="Calibri" panose="020F0502020204030204" pitchFamily="34" charset="0"/>
                <a:cs typeface="Calibri" panose="020F0502020204030204" pitchFamily="34" charset="0"/>
              </a:rPr>
              <a:t>HR-Positive, HER2</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−Negative </a:t>
            </a:r>
            <a:r>
              <a:rPr lang="en-US" sz="3200" dirty="0">
                <a:solidFill>
                  <a:srgbClr val="0432FF"/>
                </a:solidFill>
                <a:latin typeface="Calibri" panose="020F0502020204030204" pitchFamily="34" charset="0"/>
                <a:cs typeface="Calibri" panose="020F0502020204030204" pitchFamily="34" charset="0"/>
              </a:rPr>
              <a:t>m</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BC</a:t>
            </a:r>
          </a:p>
        </p:txBody>
      </p:sp>
      <p:sp>
        <p:nvSpPr>
          <p:cNvPr id="6" name="TextBox 5">
            <a:extLst>
              <a:ext uri="{FF2B5EF4-FFF2-40B4-BE49-F238E27FC236}">
                <a16:creationId xmlns:a16="http://schemas.microsoft.com/office/drawing/2014/main" id="{A1B6C54C-EEF1-2F36-DDD9-FBE8173192FC}"/>
              </a:ext>
            </a:extLst>
          </p:cNvPr>
          <p:cNvSpPr txBox="1"/>
          <p:nvPr/>
        </p:nvSpPr>
        <p:spPr>
          <a:xfrm>
            <a:off x="-1" y="655022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Turner N et al. ASCO 2025;Abstract 1003.</a:t>
            </a:r>
          </a:p>
        </p:txBody>
      </p:sp>
      <p:pic>
        <p:nvPicPr>
          <p:cNvPr id="10" name="Picture 9" descr="A diagram of a patient's health&#10;&#10;AI-generated content may be incorrect.">
            <a:extLst>
              <a:ext uri="{FF2B5EF4-FFF2-40B4-BE49-F238E27FC236}">
                <a16:creationId xmlns:a16="http://schemas.microsoft.com/office/drawing/2014/main" id="{EBDF8225-78B9-2BB7-E876-4DD7E3671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51" y="1510072"/>
            <a:ext cx="10880577" cy="4583224"/>
          </a:xfrm>
          <a:prstGeom prst="rect">
            <a:avLst/>
          </a:prstGeom>
        </p:spPr>
      </p:pic>
    </p:spTree>
    <p:custDataLst>
      <p:tags r:id="rId1"/>
    </p:custDataLst>
    <p:extLst>
      <p:ext uri="{BB962C8B-B14F-4D97-AF65-F5344CB8AC3E}">
        <p14:creationId xmlns:p14="http://schemas.microsoft.com/office/powerpoint/2010/main" val="2012950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8482E-7276-F375-98E1-C30804C071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E8C54A-34D9-1506-9D43-B7F34642584A}"/>
              </a:ext>
            </a:extLst>
          </p:cNvPr>
          <p:cNvSpPr txBox="1"/>
          <p:nvPr/>
        </p:nvSpPr>
        <p:spPr>
          <a:xfrm>
            <a:off x="477951" y="404664"/>
            <a:ext cx="11686478"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INAVO120: Updated PFS</a:t>
            </a:r>
          </a:p>
        </p:txBody>
      </p:sp>
      <p:sp>
        <p:nvSpPr>
          <p:cNvPr id="6" name="TextBox 5">
            <a:extLst>
              <a:ext uri="{FF2B5EF4-FFF2-40B4-BE49-F238E27FC236}">
                <a16:creationId xmlns:a16="http://schemas.microsoft.com/office/drawing/2014/main" id="{39AAC5EB-316B-4EF0-B33F-FAEC2B3EA781}"/>
              </a:ext>
            </a:extLst>
          </p:cNvPr>
          <p:cNvSpPr txBox="1"/>
          <p:nvPr/>
        </p:nvSpPr>
        <p:spPr>
          <a:xfrm>
            <a:off x="-1" y="655022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Turner N et al. ASCO 2025;Abstract 1003; Jhaveri K et al. </a:t>
            </a:r>
            <a:r>
              <a:rPr lang="en-US" sz="1500" b="0" i="1" dirty="0">
                <a:solidFill>
                  <a:srgbClr val="000000"/>
                </a:solidFill>
                <a:latin typeface="Calibri"/>
                <a:ea typeface="+mn-ea"/>
                <a:cs typeface="+mn-cs"/>
              </a:rPr>
              <a:t>N Engl J Med </a:t>
            </a:r>
            <a:r>
              <a:rPr lang="en-US" sz="1500" b="0" dirty="0">
                <a:solidFill>
                  <a:srgbClr val="000000"/>
                </a:solidFill>
                <a:latin typeface="Calibri"/>
                <a:ea typeface="+mn-ea"/>
                <a:cs typeface="+mn-cs"/>
              </a:rPr>
              <a:t>2025;393:151-61.</a:t>
            </a:r>
          </a:p>
        </p:txBody>
      </p:sp>
      <p:pic>
        <p:nvPicPr>
          <p:cNvPr id="8" name="Picture 7" descr="A graph of a number of months&#10;&#10;AI-generated content may be incorrect.">
            <a:extLst>
              <a:ext uri="{FF2B5EF4-FFF2-40B4-BE49-F238E27FC236}">
                <a16:creationId xmlns:a16="http://schemas.microsoft.com/office/drawing/2014/main" id="{3CF05297-26A3-A232-556C-77249CD74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5" y="1340768"/>
            <a:ext cx="11677709" cy="4563888"/>
          </a:xfrm>
          <a:prstGeom prst="rect">
            <a:avLst/>
          </a:prstGeom>
        </p:spPr>
      </p:pic>
    </p:spTree>
    <p:custDataLst>
      <p:tags r:id="rId1"/>
    </p:custDataLst>
    <p:extLst>
      <p:ext uri="{BB962C8B-B14F-4D97-AF65-F5344CB8AC3E}">
        <p14:creationId xmlns:p14="http://schemas.microsoft.com/office/powerpoint/2010/main" val="4261761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3AFF4-25F6-8155-2215-E060B96E6FE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FD0D1A8-B36E-384C-20EA-861A6C8F72DE}"/>
              </a:ext>
            </a:extLst>
          </p:cNvPr>
          <p:cNvSpPr txBox="1"/>
          <p:nvPr/>
        </p:nvSpPr>
        <p:spPr>
          <a:xfrm>
            <a:off x="477951" y="404664"/>
            <a:ext cx="11686478"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INAVO120: Updated Overall Survival</a:t>
            </a:r>
          </a:p>
        </p:txBody>
      </p:sp>
      <p:pic>
        <p:nvPicPr>
          <p:cNvPr id="5" name="Picture 4" descr="A graph of a number of patients&#10;&#10;AI-generated content may be incorrect.">
            <a:extLst>
              <a:ext uri="{FF2B5EF4-FFF2-40B4-BE49-F238E27FC236}">
                <a16:creationId xmlns:a16="http://schemas.microsoft.com/office/drawing/2014/main" id="{894FE7E2-494B-E4BD-0270-25E41451ACD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08751" y="1323172"/>
            <a:ext cx="10974498" cy="4211655"/>
          </a:xfrm>
          <a:prstGeom prst="rect">
            <a:avLst/>
          </a:prstGeom>
        </p:spPr>
      </p:pic>
      <p:sp>
        <p:nvSpPr>
          <p:cNvPr id="2" name="Rectangle 1">
            <a:extLst>
              <a:ext uri="{FF2B5EF4-FFF2-40B4-BE49-F238E27FC236}">
                <a16:creationId xmlns:a16="http://schemas.microsoft.com/office/drawing/2014/main" id="{075712C4-2ACB-59FD-50C7-82AB7362F8D0}"/>
              </a:ext>
            </a:extLst>
          </p:cNvPr>
          <p:cNvSpPr/>
          <p:nvPr/>
        </p:nvSpPr>
        <p:spPr bwMode="auto">
          <a:xfrm>
            <a:off x="1487488" y="1323172"/>
            <a:ext cx="2160240" cy="6656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D31721E3-971B-ABD1-9CE4-CF97569A2896}"/>
              </a:ext>
            </a:extLst>
          </p:cNvPr>
          <p:cNvSpPr txBox="1"/>
          <p:nvPr/>
        </p:nvSpPr>
        <p:spPr>
          <a:xfrm>
            <a:off x="-1" y="655022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Turner N et al. ASCO 2025;Abstract 1003; Jhaveri K et al. </a:t>
            </a:r>
            <a:r>
              <a:rPr lang="en-US" sz="1500" b="0" i="1" dirty="0">
                <a:solidFill>
                  <a:srgbClr val="000000"/>
                </a:solidFill>
                <a:latin typeface="Calibri"/>
                <a:ea typeface="+mn-ea"/>
                <a:cs typeface="+mn-cs"/>
              </a:rPr>
              <a:t>N Engl J Med </a:t>
            </a:r>
            <a:r>
              <a:rPr lang="en-US" sz="1500" b="0" dirty="0">
                <a:solidFill>
                  <a:srgbClr val="000000"/>
                </a:solidFill>
                <a:latin typeface="Calibri"/>
                <a:ea typeface="+mn-ea"/>
                <a:cs typeface="+mn-cs"/>
              </a:rPr>
              <a:t>2025;393:151-61.</a:t>
            </a:r>
          </a:p>
        </p:txBody>
      </p:sp>
    </p:spTree>
    <p:custDataLst>
      <p:tags r:id="rId1"/>
    </p:custDataLst>
    <p:extLst>
      <p:ext uri="{BB962C8B-B14F-4D97-AF65-F5344CB8AC3E}">
        <p14:creationId xmlns:p14="http://schemas.microsoft.com/office/powerpoint/2010/main" val="2520396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A3184-211E-9987-7078-4E35FBF93AD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6E9C82A-9B94-8907-849F-B9DCBCBEAD6B}"/>
              </a:ext>
            </a:extLst>
          </p:cNvPr>
          <p:cNvSpPr txBox="1"/>
          <p:nvPr/>
        </p:nvSpPr>
        <p:spPr>
          <a:xfrm>
            <a:off x="477951" y="404664"/>
            <a:ext cx="11686478" cy="764704"/>
          </a:xfrm>
          <a:prstGeom prst="rect">
            <a:avLst/>
          </a:prstGeom>
          <a:noFill/>
        </p:spPr>
        <p:txBody>
          <a:bodyPr wrap="square" anchor="ctr">
            <a:noAutofit/>
          </a:bodyPr>
          <a:lstStyle/>
          <a:p>
            <a:pPr algn="ctr" defTabSz="914400" fontAlgn="auto">
              <a:lnSpc>
                <a:spcPct val="88000"/>
              </a:lnSpc>
              <a:spcBef>
                <a:spcPts val="0"/>
              </a:spcBef>
              <a:spcAft>
                <a:spcPts val="0"/>
              </a:spcAf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INAVO120: Selected Adverse Events</a:t>
            </a:r>
          </a:p>
        </p:txBody>
      </p:sp>
      <p:sp>
        <p:nvSpPr>
          <p:cNvPr id="3" name="TextBox 2">
            <a:extLst>
              <a:ext uri="{FF2B5EF4-FFF2-40B4-BE49-F238E27FC236}">
                <a16:creationId xmlns:a16="http://schemas.microsoft.com/office/drawing/2014/main" id="{4D0F0E74-6229-287F-6541-4529DBC103E3}"/>
              </a:ext>
            </a:extLst>
          </p:cNvPr>
          <p:cNvSpPr txBox="1"/>
          <p:nvPr/>
        </p:nvSpPr>
        <p:spPr>
          <a:xfrm>
            <a:off x="-1" y="6550223"/>
            <a:ext cx="11128917" cy="323165"/>
          </a:xfrm>
          <a:prstGeom prst="rect">
            <a:avLst/>
          </a:prstGeom>
          <a:noFill/>
        </p:spPr>
        <p:txBody>
          <a:bodyPr wrap="square">
            <a:spAutoFit/>
          </a:bodyPr>
          <a:lstStyle/>
          <a:p>
            <a:pPr defTabSz="914400" fontAlgn="auto">
              <a:spcBef>
                <a:spcPts val="0"/>
              </a:spcBef>
              <a:spcAft>
                <a:spcPts val="0"/>
              </a:spcAft>
            </a:pPr>
            <a:r>
              <a:rPr lang="en-US" sz="1500" b="0" dirty="0">
                <a:solidFill>
                  <a:srgbClr val="000000"/>
                </a:solidFill>
                <a:latin typeface="Calibri"/>
                <a:ea typeface="+mn-ea"/>
                <a:cs typeface="+mn-cs"/>
              </a:rPr>
              <a:t>Turner N et al. ASCO 2025;Abstract 1003; Jhaveri K et al. </a:t>
            </a:r>
            <a:r>
              <a:rPr lang="en-US" sz="1500" b="0" i="1" dirty="0">
                <a:solidFill>
                  <a:srgbClr val="000000"/>
                </a:solidFill>
                <a:latin typeface="Calibri"/>
                <a:ea typeface="+mn-ea"/>
                <a:cs typeface="+mn-cs"/>
              </a:rPr>
              <a:t>N Engl J Med </a:t>
            </a:r>
            <a:r>
              <a:rPr lang="en-US" sz="1500" b="0" dirty="0">
                <a:solidFill>
                  <a:srgbClr val="000000"/>
                </a:solidFill>
                <a:latin typeface="Calibri"/>
                <a:ea typeface="+mn-ea"/>
                <a:cs typeface="+mn-cs"/>
              </a:rPr>
              <a:t>2025;393:151-61.</a:t>
            </a:r>
          </a:p>
        </p:txBody>
      </p:sp>
      <p:pic>
        <p:nvPicPr>
          <p:cNvPr id="8" name="Picture 7" descr="A table with numbers and a number of children's names&#10;&#10;AI-generated content may be incorrect.">
            <a:extLst>
              <a:ext uri="{FF2B5EF4-FFF2-40B4-BE49-F238E27FC236}">
                <a16:creationId xmlns:a16="http://schemas.microsoft.com/office/drawing/2014/main" id="{72F812FE-2E51-67E1-1DE4-3C7FF2D9B65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406655" y="1415288"/>
            <a:ext cx="11378689" cy="4027424"/>
          </a:xfrm>
          <a:prstGeom prst="rect">
            <a:avLst/>
          </a:prstGeom>
        </p:spPr>
      </p:pic>
    </p:spTree>
    <p:custDataLst>
      <p:tags r:id="rId1"/>
    </p:custDataLst>
    <p:extLst>
      <p:ext uri="{BB962C8B-B14F-4D97-AF65-F5344CB8AC3E}">
        <p14:creationId xmlns:p14="http://schemas.microsoft.com/office/powerpoint/2010/main" val="229411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29F63-0665-58A1-91DF-CC9780F84D2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6905151-2D4C-0C45-99DB-CF1675849DAB}"/>
              </a:ext>
            </a:extLst>
          </p:cNvPr>
          <p:cNvSpPr>
            <a:spLocks noGrp="1"/>
          </p:cNvSpPr>
          <p:nvPr>
            <p:ph idx="46"/>
          </p:nvPr>
        </p:nvSpPr>
        <p:spPr/>
        <p:txBody>
          <a:bodyPr/>
          <a:lstStyle/>
          <a:p>
            <a:r>
              <a:rPr lang="en-US" dirty="0" err="1"/>
              <a:t>Ribociclib</a:t>
            </a:r>
            <a:r>
              <a:rPr lang="en-US" dirty="0"/>
              <a:t> + </a:t>
            </a:r>
            <a:r>
              <a:rPr lang="en-US" dirty="0" err="1"/>
              <a:t>fulvestrant</a:t>
            </a:r>
            <a:endParaRPr lang="en-US" dirty="0"/>
          </a:p>
        </p:txBody>
      </p:sp>
      <p:sp>
        <p:nvSpPr>
          <p:cNvPr id="6" name="Content Placeholder 5">
            <a:extLst>
              <a:ext uri="{FF2B5EF4-FFF2-40B4-BE49-F238E27FC236}">
                <a16:creationId xmlns:a16="http://schemas.microsoft.com/office/drawing/2014/main" id="{93C6508E-57CD-5005-7636-24D99E0B2C11}"/>
              </a:ext>
            </a:extLst>
          </p:cNvPr>
          <p:cNvSpPr>
            <a:spLocks noGrp="1"/>
          </p:cNvSpPr>
          <p:nvPr>
            <p:ph idx="47"/>
          </p:nvPr>
        </p:nvSpPr>
        <p:spPr/>
        <p:txBody>
          <a:bodyPr/>
          <a:lstStyle/>
          <a:p>
            <a:r>
              <a:rPr lang="en-US" dirty="0"/>
              <a:t>Ribociclib + fulvestrant</a:t>
            </a:r>
          </a:p>
        </p:txBody>
      </p:sp>
      <p:sp>
        <p:nvSpPr>
          <p:cNvPr id="7" name="Content Placeholder 6">
            <a:extLst>
              <a:ext uri="{FF2B5EF4-FFF2-40B4-BE49-F238E27FC236}">
                <a16:creationId xmlns:a16="http://schemas.microsoft.com/office/drawing/2014/main" id="{100DA27A-B6EA-BA06-CAFF-F05DC450017C}"/>
              </a:ext>
            </a:extLst>
          </p:cNvPr>
          <p:cNvSpPr>
            <a:spLocks noGrp="1"/>
          </p:cNvSpPr>
          <p:nvPr>
            <p:ph idx="48"/>
          </p:nvPr>
        </p:nvSpPr>
        <p:spPr/>
        <p:txBody>
          <a:bodyPr/>
          <a:lstStyle/>
          <a:p>
            <a:r>
              <a:rPr lang="en-US" dirty="0" err="1"/>
              <a:t>Ribociclib</a:t>
            </a:r>
            <a:r>
              <a:rPr lang="en-US" dirty="0"/>
              <a:t> + AI</a:t>
            </a:r>
          </a:p>
        </p:txBody>
      </p:sp>
      <p:sp>
        <p:nvSpPr>
          <p:cNvPr id="8" name="Content Placeholder 7">
            <a:extLst>
              <a:ext uri="{FF2B5EF4-FFF2-40B4-BE49-F238E27FC236}">
                <a16:creationId xmlns:a16="http://schemas.microsoft.com/office/drawing/2014/main" id="{2744E1AA-C056-CC8D-2D97-BBEDF4108B53}"/>
              </a:ext>
            </a:extLst>
          </p:cNvPr>
          <p:cNvSpPr>
            <a:spLocks noGrp="1"/>
          </p:cNvSpPr>
          <p:nvPr>
            <p:ph idx="49"/>
          </p:nvPr>
        </p:nvSpPr>
        <p:spPr/>
        <p:txBody>
          <a:bodyPr/>
          <a:lstStyle/>
          <a:p>
            <a:r>
              <a:rPr lang="en-US" dirty="0" err="1"/>
              <a:t>Ribociclib</a:t>
            </a:r>
            <a:r>
              <a:rPr lang="en-US" dirty="0"/>
              <a:t> + fulvestrant</a:t>
            </a:r>
          </a:p>
        </p:txBody>
      </p:sp>
      <p:sp>
        <p:nvSpPr>
          <p:cNvPr id="9" name="Content Placeholder 8">
            <a:extLst>
              <a:ext uri="{FF2B5EF4-FFF2-40B4-BE49-F238E27FC236}">
                <a16:creationId xmlns:a16="http://schemas.microsoft.com/office/drawing/2014/main" id="{436C547C-40C4-B2D0-AC21-29FB9DF1EE25}"/>
              </a:ext>
            </a:extLst>
          </p:cNvPr>
          <p:cNvSpPr>
            <a:spLocks noGrp="1"/>
          </p:cNvSpPr>
          <p:nvPr>
            <p:ph idx="50"/>
          </p:nvPr>
        </p:nvSpPr>
        <p:spPr>
          <a:xfrm>
            <a:off x="2971800" y="3631932"/>
            <a:ext cx="4206240" cy="589156"/>
          </a:xfrm>
        </p:spPr>
        <p:txBody>
          <a:bodyPr/>
          <a:lstStyle/>
          <a:p>
            <a:pPr>
              <a:lnSpc>
                <a:spcPts val="2280"/>
              </a:lnSpc>
            </a:pPr>
            <a:r>
              <a:rPr lang="en-US" sz="2200" dirty="0" err="1"/>
              <a:t>Abemaciclib</a:t>
            </a:r>
            <a:r>
              <a:rPr lang="en-US" sz="2200" dirty="0"/>
              <a:t> + </a:t>
            </a:r>
            <a:r>
              <a:rPr lang="en-US" sz="2200" dirty="0" err="1"/>
              <a:t>fulvestrant</a:t>
            </a:r>
            <a:r>
              <a:rPr lang="en-US" sz="2200" dirty="0"/>
              <a:t> </a:t>
            </a:r>
            <a:br>
              <a:rPr lang="en-US" sz="2200" dirty="0"/>
            </a:br>
            <a:r>
              <a:rPr lang="en-US" sz="2200" dirty="0"/>
              <a:t>OR capecitabine</a:t>
            </a:r>
          </a:p>
        </p:txBody>
      </p:sp>
      <p:sp>
        <p:nvSpPr>
          <p:cNvPr id="10" name="Content Placeholder 9">
            <a:extLst>
              <a:ext uri="{FF2B5EF4-FFF2-40B4-BE49-F238E27FC236}">
                <a16:creationId xmlns:a16="http://schemas.microsoft.com/office/drawing/2014/main" id="{39D353FA-47A2-695B-140E-4BBC4110AD49}"/>
              </a:ext>
            </a:extLst>
          </p:cNvPr>
          <p:cNvSpPr>
            <a:spLocks noGrp="1"/>
          </p:cNvSpPr>
          <p:nvPr>
            <p:ph idx="58"/>
          </p:nvPr>
        </p:nvSpPr>
        <p:spPr/>
        <p:txBody>
          <a:bodyPr/>
          <a:lstStyle/>
          <a:p>
            <a:r>
              <a:rPr lang="en-US" dirty="0"/>
              <a:t>PIK3CA-negative</a:t>
            </a:r>
          </a:p>
        </p:txBody>
      </p:sp>
      <p:sp>
        <p:nvSpPr>
          <p:cNvPr id="11" name="Content Placeholder 10">
            <a:extLst>
              <a:ext uri="{FF2B5EF4-FFF2-40B4-BE49-F238E27FC236}">
                <a16:creationId xmlns:a16="http://schemas.microsoft.com/office/drawing/2014/main" id="{0EAA18BD-8725-1B22-F339-5E6B76805005}"/>
              </a:ext>
            </a:extLst>
          </p:cNvPr>
          <p:cNvSpPr>
            <a:spLocks noGrp="1"/>
          </p:cNvSpPr>
          <p:nvPr>
            <p:ph idx="59"/>
          </p:nvPr>
        </p:nvSpPr>
        <p:spPr/>
        <p:txBody>
          <a:bodyPr/>
          <a:lstStyle/>
          <a:p>
            <a:r>
              <a:rPr lang="en-US" sz="2100" dirty="0" err="1"/>
              <a:t>Inavolisib</a:t>
            </a:r>
            <a:r>
              <a:rPr lang="en-US" sz="2100" dirty="0"/>
              <a:t> + palbociclib + </a:t>
            </a:r>
            <a:r>
              <a:rPr lang="en-US" sz="2100" dirty="0" err="1"/>
              <a:t>fulvestrant</a:t>
            </a:r>
            <a:endParaRPr lang="en-US" sz="2100" dirty="0"/>
          </a:p>
        </p:txBody>
      </p:sp>
      <p:sp>
        <p:nvSpPr>
          <p:cNvPr id="12" name="Content Placeholder 11">
            <a:extLst>
              <a:ext uri="{FF2B5EF4-FFF2-40B4-BE49-F238E27FC236}">
                <a16:creationId xmlns:a16="http://schemas.microsoft.com/office/drawing/2014/main" id="{4C843B49-49AF-CE3B-375A-1A712E4071C6}"/>
              </a:ext>
            </a:extLst>
          </p:cNvPr>
          <p:cNvSpPr>
            <a:spLocks noGrp="1"/>
          </p:cNvSpPr>
          <p:nvPr>
            <p:ph idx="60"/>
          </p:nvPr>
        </p:nvSpPr>
        <p:spPr/>
        <p:txBody>
          <a:bodyPr/>
          <a:lstStyle/>
          <a:p>
            <a:r>
              <a:rPr lang="en-US" sz="2100" dirty="0"/>
              <a:t>Inavolisib + palbociclib + fulvestrant</a:t>
            </a:r>
          </a:p>
        </p:txBody>
      </p:sp>
      <p:sp>
        <p:nvSpPr>
          <p:cNvPr id="13" name="Content Placeholder 12">
            <a:extLst>
              <a:ext uri="{FF2B5EF4-FFF2-40B4-BE49-F238E27FC236}">
                <a16:creationId xmlns:a16="http://schemas.microsoft.com/office/drawing/2014/main" id="{365496E9-4D8E-D1C7-7C00-15BC636E48F0}"/>
              </a:ext>
            </a:extLst>
          </p:cNvPr>
          <p:cNvSpPr>
            <a:spLocks noGrp="1"/>
          </p:cNvSpPr>
          <p:nvPr>
            <p:ph idx="61"/>
          </p:nvPr>
        </p:nvSpPr>
        <p:spPr/>
        <p:txBody>
          <a:bodyPr/>
          <a:lstStyle/>
          <a:p>
            <a:r>
              <a:rPr lang="en-US" dirty="0" err="1"/>
              <a:t>Ribociclib</a:t>
            </a:r>
            <a:r>
              <a:rPr lang="en-US" dirty="0"/>
              <a:t> + AI</a:t>
            </a:r>
          </a:p>
        </p:txBody>
      </p:sp>
      <p:sp>
        <p:nvSpPr>
          <p:cNvPr id="14" name="Content Placeholder 13">
            <a:extLst>
              <a:ext uri="{FF2B5EF4-FFF2-40B4-BE49-F238E27FC236}">
                <a16:creationId xmlns:a16="http://schemas.microsoft.com/office/drawing/2014/main" id="{B792CB4E-EAC9-1440-78EA-6D1E0E3FB2ED}"/>
              </a:ext>
            </a:extLst>
          </p:cNvPr>
          <p:cNvSpPr>
            <a:spLocks noGrp="1"/>
          </p:cNvSpPr>
          <p:nvPr>
            <p:ph idx="62"/>
          </p:nvPr>
        </p:nvSpPr>
        <p:spPr/>
        <p:txBody>
          <a:bodyPr/>
          <a:lstStyle/>
          <a:p>
            <a:r>
              <a:rPr lang="en-US" sz="2100" dirty="0" err="1"/>
              <a:t>Inavolisib</a:t>
            </a:r>
            <a:r>
              <a:rPr lang="en-US" sz="2100" dirty="0"/>
              <a:t> + palbociclib + fulvestrant</a:t>
            </a:r>
          </a:p>
        </p:txBody>
      </p:sp>
      <p:sp>
        <p:nvSpPr>
          <p:cNvPr id="15" name="Content Placeholder 14">
            <a:extLst>
              <a:ext uri="{FF2B5EF4-FFF2-40B4-BE49-F238E27FC236}">
                <a16:creationId xmlns:a16="http://schemas.microsoft.com/office/drawing/2014/main" id="{EED9EB26-B3F7-7B7F-7EC2-C0DBE282F930}"/>
              </a:ext>
            </a:extLst>
          </p:cNvPr>
          <p:cNvSpPr>
            <a:spLocks noGrp="1"/>
          </p:cNvSpPr>
          <p:nvPr>
            <p:ph idx="63"/>
          </p:nvPr>
        </p:nvSpPr>
        <p:spPr/>
        <p:txBody>
          <a:bodyPr/>
          <a:lstStyle/>
          <a:p>
            <a:pPr>
              <a:lnSpc>
                <a:spcPts val="2180"/>
              </a:lnSpc>
            </a:pPr>
            <a:r>
              <a:rPr lang="en-US" sz="1800" dirty="0" err="1"/>
              <a:t>Inavolisib</a:t>
            </a:r>
            <a:r>
              <a:rPr lang="en-US" sz="1800" dirty="0"/>
              <a:t> + palbociclib + fulvestrant OR fulvestrant + </a:t>
            </a:r>
            <a:r>
              <a:rPr lang="en-US" sz="1800" dirty="0" err="1"/>
              <a:t>capivasertib</a:t>
            </a:r>
            <a:r>
              <a:rPr lang="en-US" sz="1800" dirty="0"/>
              <a:t> OR capecitabine</a:t>
            </a:r>
          </a:p>
        </p:txBody>
      </p:sp>
      <p:sp>
        <p:nvSpPr>
          <p:cNvPr id="16" name="Content Placeholder 15">
            <a:extLst>
              <a:ext uri="{FF2B5EF4-FFF2-40B4-BE49-F238E27FC236}">
                <a16:creationId xmlns:a16="http://schemas.microsoft.com/office/drawing/2014/main" id="{7BDE4A9D-DF5D-8DA0-CBCF-5168D20F6BC5}"/>
              </a:ext>
            </a:extLst>
          </p:cNvPr>
          <p:cNvSpPr>
            <a:spLocks noGrp="1"/>
          </p:cNvSpPr>
          <p:nvPr>
            <p:ph idx="64"/>
          </p:nvPr>
        </p:nvSpPr>
        <p:spPr/>
        <p:txBody>
          <a:bodyPr/>
          <a:lstStyle/>
          <a:p>
            <a:r>
              <a:rPr lang="en-US" dirty="0"/>
              <a:t>PIK3CA-positive</a:t>
            </a:r>
          </a:p>
        </p:txBody>
      </p:sp>
      <p:sp>
        <p:nvSpPr>
          <p:cNvPr id="17" name="Content Placeholder 16">
            <a:extLst>
              <a:ext uri="{FF2B5EF4-FFF2-40B4-BE49-F238E27FC236}">
                <a16:creationId xmlns:a16="http://schemas.microsoft.com/office/drawing/2014/main" id="{B12E8322-7DB1-1EAF-98B3-67BA077CA64C}"/>
              </a:ext>
            </a:extLst>
          </p:cNvPr>
          <p:cNvSpPr>
            <a:spLocks noGrp="1"/>
          </p:cNvSpPr>
          <p:nvPr>
            <p:ph idx="71"/>
          </p:nvPr>
        </p:nvSpPr>
        <p:spPr/>
        <p:txBody>
          <a:bodyPr/>
          <a:lstStyle/>
          <a:p>
            <a:r>
              <a:rPr lang="en-US" dirty="0" err="1"/>
              <a:t>Ribociclib</a:t>
            </a:r>
            <a:r>
              <a:rPr lang="en-US" dirty="0"/>
              <a:t> + </a:t>
            </a:r>
            <a:r>
              <a:rPr lang="en-US" dirty="0" err="1"/>
              <a:t>fulvestrant</a:t>
            </a:r>
            <a:endParaRPr lang="en-US" dirty="0"/>
          </a:p>
        </p:txBody>
      </p:sp>
      <p:sp>
        <p:nvSpPr>
          <p:cNvPr id="18" name="Content Placeholder 17">
            <a:extLst>
              <a:ext uri="{FF2B5EF4-FFF2-40B4-BE49-F238E27FC236}">
                <a16:creationId xmlns:a16="http://schemas.microsoft.com/office/drawing/2014/main" id="{6672D549-5411-CCC1-B113-A63225FDA475}"/>
              </a:ext>
            </a:extLst>
          </p:cNvPr>
          <p:cNvSpPr>
            <a:spLocks noGrp="1"/>
          </p:cNvSpPr>
          <p:nvPr>
            <p:ph idx="72"/>
          </p:nvPr>
        </p:nvSpPr>
        <p:spPr/>
        <p:txBody>
          <a:bodyPr/>
          <a:lstStyle/>
          <a:p>
            <a:r>
              <a:rPr lang="en-US" sz="2100" dirty="0" err="1"/>
              <a:t>Inavolisib</a:t>
            </a:r>
            <a:r>
              <a:rPr lang="en-US" sz="2100" dirty="0"/>
              <a:t> + palbociclib + </a:t>
            </a:r>
            <a:r>
              <a:rPr lang="en-US" sz="2100" dirty="0" err="1"/>
              <a:t>fulvestrant</a:t>
            </a:r>
            <a:endParaRPr lang="en-US" sz="2100" dirty="0"/>
          </a:p>
        </p:txBody>
      </p:sp>
      <p:sp>
        <p:nvSpPr>
          <p:cNvPr id="4" name="Title 3">
            <a:extLst>
              <a:ext uri="{FF2B5EF4-FFF2-40B4-BE49-F238E27FC236}">
                <a16:creationId xmlns:a16="http://schemas.microsoft.com/office/drawing/2014/main" id="{B71C8057-FBA5-2F0E-A0C9-5FFC44F855D6}"/>
              </a:ext>
            </a:extLst>
          </p:cNvPr>
          <p:cNvSpPr>
            <a:spLocks noGrp="1"/>
          </p:cNvSpPr>
          <p:nvPr>
            <p:ph type="title"/>
          </p:nvPr>
        </p:nvSpPr>
        <p:spPr>
          <a:xfrm>
            <a:off x="912285" y="72008"/>
            <a:ext cx="9792227" cy="1196752"/>
          </a:xfrm>
        </p:spPr>
        <p:txBody>
          <a:bodyPr/>
          <a:lstStyle/>
          <a:p>
            <a:r>
              <a:rPr lang="en-US" sz="2300" dirty="0"/>
              <a:t>Age 65, PS 0; metastatic disease after 2 years of planned 5 years of adjuvant AI; </a:t>
            </a:r>
            <a:br>
              <a:rPr lang="en-US" sz="2300" dirty="0"/>
            </a:br>
            <a:r>
              <a:rPr lang="en-US" sz="2300" u="sng" dirty="0"/>
              <a:t>symptomatic liver and bone metastases</a:t>
            </a:r>
            <a:br>
              <a:rPr lang="en-US" sz="2300" dirty="0"/>
            </a:br>
            <a:r>
              <a:rPr lang="en-US" sz="2300" dirty="0">
                <a:solidFill>
                  <a:srgbClr val="002060"/>
                </a:solidFill>
              </a:rPr>
              <a:t>HER2 IHC 1+, ESR1-negative, BRCA wild type</a:t>
            </a:r>
          </a:p>
        </p:txBody>
      </p:sp>
    </p:spTree>
    <p:extLst>
      <p:ext uri="{BB962C8B-B14F-4D97-AF65-F5344CB8AC3E}">
        <p14:creationId xmlns:p14="http://schemas.microsoft.com/office/powerpoint/2010/main" val="149665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CA6682-05E9-3216-5EB3-D05E2B71DB57}"/>
              </a:ext>
            </a:extLst>
          </p:cNvPr>
          <p:cNvSpPr>
            <a:spLocks noGrp="1"/>
          </p:cNvSpPr>
          <p:nvPr>
            <p:ph idx="46"/>
          </p:nvPr>
        </p:nvSpPr>
        <p:spPr/>
        <p:txBody>
          <a:bodyPr/>
          <a:lstStyle/>
          <a:p>
            <a:r>
              <a:rPr lang="en-US" dirty="0" err="1"/>
              <a:t>Ribociclib</a:t>
            </a:r>
            <a:r>
              <a:rPr lang="en-US" dirty="0"/>
              <a:t> + </a:t>
            </a:r>
            <a:r>
              <a:rPr lang="en-US" dirty="0" err="1"/>
              <a:t>fulvestrant</a:t>
            </a:r>
            <a:endParaRPr lang="en-US" dirty="0"/>
          </a:p>
        </p:txBody>
      </p:sp>
      <p:sp>
        <p:nvSpPr>
          <p:cNvPr id="3" name="Content Placeholder 2">
            <a:extLst>
              <a:ext uri="{FF2B5EF4-FFF2-40B4-BE49-F238E27FC236}">
                <a16:creationId xmlns:a16="http://schemas.microsoft.com/office/drawing/2014/main" id="{3BC834CF-DBAC-C67F-BE2A-83511C30F93F}"/>
              </a:ext>
            </a:extLst>
          </p:cNvPr>
          <p:cNvSpPr>
            <a:spLocks noGrp="1"/>
          </p:cNvSpPr>
          <p:nvPr>
            <p:ph idx="47"/>
          </p:nvPr>
        </p:nvSpPr>
        <p:spPr/>
        <p:txBody>
          <a:bodyPr/>
          <a:lstStyle/>
          <a:p>
            <a:r>
              <a:rPr lang="en-US" dirty="0"/>
              <a:t>Ribociclib + fulvestrant</a:t>
            </a:r>
          </a:p>
        </p:txBody>
      </p:sp>
      <p:sp>
        <p:nvSpPr>
          <p:cNvPr id="4" name="Content Placeholder 3">
            <a:extLst>
              <a:ext uri="{FF2B5EF4-FFF2-40B4-BE49-F238E27FC236}">
                <a16:creationId xmlns:a16="http://schemas.microsoft.com/office/drawing/2014/main" id="{514FF579-034B-9CA2-2819-CE6FC757C852}"/>
              </a:ext>
            </a:extLst>
          </p:cNvPr>
          <p:cNvSpPr>
            <a:spLocks noGrp="1"/>
          </p:cNvSpPr>
          <p:nvPr>
            <p:ph idx="48"/>
          </p:nvPr>
        </p:nvSpPr>
        <p:spPr/>
        <p:txBody>
          <a:bodyPr/>
          <a:lstStyle/>
          <a:p>
            <a:r>
              <a:rPr lang="en-US" dirty="0" err="1"/>
              <a:t>Ribociclib</a:t>
            </a:r>
            <a:r>
              <a:rPr lang="en-US" dirty="0"/>
              <a:t> + AI</a:t>
            </a:r>
          </a:p>
        </p:txBody>
      </p:sp>
      <p:sp>
        <p:nvSpPr>
          <p:cNvPr id="5" name="Content Placeholder 4">
            <a:extLst>
              <a:ext uri="{FF2B5EF4-FFF2-40B4-BE49-F238E27FC236}">
                <a16:creationId xmlns:a16="http://schemas.microsoft.com/office/drawing/2014/main" id="{97632A90-B476-74FD-9E26-8B844B3035E5}"/>
              </a:ext>
            </a:extLst>
          </p:cNvPr>
          <p:cNvSpPr>
            <a:spLocks noGrp="1"/>
          </p:cNvSpPr>
          <p:nvPr>
            <p:ph idx="49"/>
          </p:nvPr>
        </p:nvSpPr>
        <p:spPr/>
        <p:txBody>
          <a:bodyPr/>
          <a:lstStyle/>
          <a:p>
            <a:r>
              <a:rPr lang="en-US" dirty="0" err="1"/>
              <a:t>Ribociclib</a:t>
            </a:r>
            <a:r>
              <a:rPr lang="en-US" dirty="0"/>
              <a:t> + fulvestrant</a:t>
            </a:r>
          </a:p>
        </p:txBody>
      </p:sp>
      <p:sp>
        <p:nvSpPr>
          <p:cNvPr id="6" name="Content Placeholder 5">
            <a:extLst>
              <a:ext uri="{FF2B5EF4-FFF2-40B4-BE49-F238E27FC236}">
                <a16:creationId xmlns:a16="http://schemas.microsoft.com/office/drawing/2014/main" id="{1297C227-0CA8-2AD5-1E29-45680B5736B8}"/>
              </a:ext>
            </a:extLst>
          </p:cNvPr>
          <p:cNvSpPr>
            <a:spLocks noGrp="1"/>
          </p:cNvSpPr>
          <p:nvPr>
            <p:ph idx="50"/>
          </p:nvPr>
        </p:nvSpPr>
        <p:spPr/>
        <p:txBody>
          <a:bodyPr/>
          <a:lstStyle/>
          <a:p>
            <a:r>
              <a:rPr lang="en-US" dirty="0"/>
              <a:t>Fulvestrant + CDK4/6i</a:t>
            </a:r>
          </a:p>
        </p:txBody>
      </p:sp>
      <p:sp>
        <p:nvSpPr>
          <p:cNvPr id="7" name="Content Placeholder 6">
            <a:extLst>
              <a:ext uri="{FF2B5EF4-FFF2-40B4-BE49-F238E27FC236}">
                <a16:creationId xmlns:a16="http://schemas.microsoft.com/office/drawing/2014/main" id="{ACF81D3A-C39A-AD65-BB76-590A33395D0B}"/>
              </a:ext>
            </a:extLst>
          </p:cNvPr>
          <p:cNvSpPr>
            <a:spLocks noGrp="1"/>
          </p:cNvSpPr>
          <p:nvPr>
            <p:ph idx="58"/>
          </p:nvPr>
        </p:nvSpPr>
        <p:spPr/>
        <p:txBody>
          <a:bodyPr/>
          <a:lstStyle/>
          <a:p>
            <a:r>
              <a:rPr lang="en-US" dirty="0"/>
              <a:t>PIK3CA-negative</a:t>
            </a:r>
          </a:p>
        </p:txBody>
      </p:sp>
      <p:sp>
        <p:nvSpPr>
          <p:cNvPr id="8" name="Content Placeholder 7">
            <a:extLst>
              <a:ext uri="{FF2B5EF4-FFF2-40B4-BE49-F238E27FC236}">
                <a16:creationId xmlns:a16="http://schemas.microsoft.com/office/drawing/2014/main" id="{5621BF70-03A4-C4B3-BA2B-0DB02F057244}"/>
              </a:ext>
            </a:extLst>
          </p:cNvPr>
          <p:cNvSpPr>
            <a:spLocks noGrp="1"/>
          </p:cNvSpPr>
          <p:nvPr>
            <p:ph idx="59"/>
          </p:nvPr>
        </p:nvSpPr>
        <p:spPr/>
        <p:txBody>
          <a:bodyPr/>
          <a:lstStyle/>
          <a:p>
            <a:r>
              <a:rPr lang="en-US" sz="2100" dirty="0" err="1"/>
              <a:t>Inavolisib</a:t>
            </a:r>
            <a:r>
              <a:rPr lang="en-US" sz="2100" dirty="0"/>
              <a:t> + palbociclib + </a:t>
            </a:r>
            <a:r>
              <a:rPr lang="en-US" sz="2100" dirty="0" err="1"/>
              <a:t>fulvestrant</a:t>
            </a:r>
            <a:endParaRPr lang="en-US" sz="2100" dirty="0"/>
          </a:p>
        </p:txBody>
      </p:sp>
      <p:sp>
        <p:nvSpPr>
          <p:cNvPr id="9" name="Content Placeholder 8">
            <a:extLst>
              <a:ext uri="{FF2B5EF4-FFF2-40B4-BE49-F238E27FC236}">
                <a16:creationId xmlns:a16="http://schemas.microsoft.com/office/drawing/2014/main" id="{CFAF64B0-F931-5C53-6A00-C5C9C0F1B9D8}"/>
              </a:ext>
            </a:extLst>
          </p:cNvPr>
          <p:cNvSpPr>
            <a:spLocks noGrp="1"/>
          </p:cNvSpPr>
          <p:nvPr>
            <p:ph idx="60"/>
          </p:nvPr>
        </p:nvSpPr>
        <p:spPr/>
        <p:txBody>
          <a:bodyPr/>
          <a:lstStyle/>
          <a:p>
            <a:r>
              <a:rPr lang="en-US" sz="2100" dirty="0"/>
              <a:t>Inavolisib + palbociclib + fulvestrant</a:t>
            </a:r>
          </a:p>
        </p:txBody>
      </p:sp>
      <p:sp>
        <p:nvSpPr>
          <p:cNvPr id="10" name="Content Placeholder 9">
            <a:extLst>
              <a:ext uri="{FF2B5EF4-FFF2-40B4-BE49-F238E27FC236}">
                <a16:creationId xmlns:a16="http://schemas.microsoft.com/office/drawing/2014/main" id="{BC071AB2-2804-71BD-841D-25E975E0E611}"/>
              </a:ext>
            </a:extLst>
          </p:cNvPr>
          <p:cNvSpPr>
            <a:spLocks noGrp="1"/>
          </p:cNvSpPr>
          <p:nvPr>
            <p:ph idx="61"/>
          </p:nvPr>
        </p:nvSpPr>
        <p:spPr/>
        <p:txBody>
          <a:bodyPr/>
          <a:lstStyle/>
          <a:p>
            <a:r>
              <a:rPr lang="en-US" dirty="0" err="1"/>
              <a:t>Ribociclib</a:t>
            </a:r>
            <a:r>
              <a:rPr lang="en-US" dirty="0"/>
              <a:t> + AI</a:t>
            </a:r>
          </a:p>
        </p:txBody>
      </p:sp>
      <p:sp>
        <p:nvSpPr>
          <p:cNvPr id="11" name="Content Placeholder 10">
            <a:extLst>
              <a:ext uri="{FF2B5EF4-FFF2-40B4-BE49-F238E27FC236}">
                <a16:creationId xmlns:a16="http://schemas.microsoft.com/office/drawing/2014/main" id="{90C5C606-C2B3-EB6D-7390-F1FAE3C4437C}"/>
              </a:ext>
            </a:extLst>
          </p:cNvPr>
          <p:cNvSpPr>
            <a:spLocks noGrp="1"/>
          </p:cNvSpPr>
          <p:nvPr>
            <p:ph idx="62"/>
          </p:nvPr>
        </p:nvSpPr>
        <p:spPr/>
        <p:txBody>
          <a:bodyPr/>
          <a:lstStyle/>
          <a:p>
            <a:r>
              <a:rPr lang="en-US" sz="2100" dirty="0" err="1"/>
              <a:t>Inavolisib</a:t>
            </a:r>
            <a:r>
              <a:rPr lang="en-US" sz="2100" dirty="0"/>
              <a:t> + palbociclib + fulvestrant</a:t>
            </a:r>
          </a:p>
        </p:txBody>
      </p:sp>
      <p:sp>
        <p:nvSpPr>
          <p:cNvPr id="12" name="Content Placeholder 11">
            <a:extLst>
              <a:ext uri="{FF2B5EF4-FFF2-40B4-BE49-F238E27FC236}">
                <a16:creationId xmlns:a16="http://schemas.microsoft.com/office/drawing/2014/main" id="{4B15A16E-1933-A907-7259-83186781F211}"/>
              </a:ext>
            </a:extLst>
          </p:cNvPr>
          <p:cNvSpPr>
            <a:spLocks noGrp="1"/>
          </p:cNvSpPr>
          <p:nvPr>
            <p:ph idx="63"/>
          </p:nvPr>
        </p:nvSpPr>
        <p:spPr/>
        <p:txBody>
          <a:bodyPr/>
          <a:lstStyle/>
          <a:p>
            <a:r>
              <a:rPr lang="en-US" sz="2100" dirty="0" err="1"/>
              <a:t>Inavolisib</a:t>
            </a:r>
            <a:r>
              <a:rPr lang="en-US" sz="2100" dirty="0"/>
              <a:t> + palbociclib + fulvestrant</a:t>
            </a:r>
          </a:p>
        </p:txBody>
      </p:sp>
      <p:sp>
        <p:nvSpPr>
          <p:cNvPr id="13" name="Content Placeholder 12">
            <a:extLst>
              <a:ext uri="{FF2B5EF4-FFF2-40B4-BE49-F238E27FC236}">
                <a16:creationId xmlns:a16="http://schemas.microsoft.com/office/drawing/2014/main" id="{4EABFB5F-7A7B-246D-9433-4402DE170323}"/>
              </a:ext>
            </a:extLst>
          </p:cNvPr>
          <p:cNvSpPr>
            <a:spLocks noGrp="1"/>
          </p:cNvSpPr>
          <p:nvPr>
            <p:ph idx="64"/>
          </p:nvPr>
        </p:nvSpPr>
        <p:spPr/>
        <p:txBody>
          <a:bodyPr/>
          <a:lstStyle/>
          <a:p>
            <a:r>
              <a:rPr lang="en-US" dirty="0"/>
              <a:t>PIK3CA-positive</a:t>
            </a:r>
          </a:p>
        </p:txBody>
      </p:sp>
      <p:sp>
        <p:nvSpPr>
          <p:cNvPr id="14" name="Content Placeholder 13">
            <a:extLst>
              <a:ext uri="{FF2B5EF4-FFF2-40B4-BE49-F238E27FC236}">
                <a16:creationId xmlns:a16="http://schemas.microsoft.com/office/drawing/2014/main" id="{367C7B2B-64B5-390B-8125-62181FC88C80}"/>
              </a:ext>
            </a:extLst>
          </p:cNvPr>
          <p:cNvSpPr>
            <a:spLocks noGrp="1"/>
          </p:cNvSpPr>
          <p:nvPr>
            <p:ph idx="71"/>
          </p:nvPr>
        </p:nvSpPr>
        <p:spPr/>
        <p:txBody>
          <a:bodyPr/>
          <a:lstStyle/>
          <a:p>
            <a:r>
              <a:rPr lang="en-US" dirty="0" err="1"/>
              <a:t>Ribociclib</a:t>
            </a:r>
            <a:r>
              <a:rPr lang="en-US" dirty="0"/>
              <a:t> + </a:t>
            </a:r>
            <a:r>
              <a:rPr lang="en-US" dirty="0" err="1"/>
              <a:t>fulvestrant</a:t>
            </a:r>
            <a:endParaRPr lang="en-US" dirty="0"/>
          </a:p>
        </p:txBody>
      </p:sp>
      <p:sp>
        <p:nvSpPr>
          <p:cNvPr id="15" name="Content Placeholder 14">
            <a:extLst>
              <a:ext uri="{FF2B5EF4-FFF2-40B4-BE49-F238E27FC236}">
                <a16:creationId xmlns:a16="http://schemas.microsoft.com/office/drawing/2014/main" id="{8AB57B30-44E6-CF4E-AA2F-03CBBCBD1187}"/>
              </a:ext>
            </a:extLst>
          </p:cNvPr>
          <p:cNvSpPr>
            <a:spLocks noGrp="1"/>
          </p:cNvSpPr>
          <p:nvPr>
            <p:ph idx="72"/>
          </p:nvPr>
        </p:nvSpPr>
        <p:spPr/>
        <p:txBody>
          <a:bodyPr/>
          <a:lstStyle/>
          <a:p>
            <a:r>
              <a:rPr lang="en-US" sz="2100" dirty="0" err="1"/>
              <a:t>Inavolisib</a:t>
            </a:r>
            <a:r>
              <a:rPr lang="en-US" sz="2100" dirty="0"/>
              <a:t> + palbociclib + </a:t>
            </a:r>
            <a:r>
              <a:rPr lang="en-US" sz="2100" dirty="0" err="1"/>
              <a:t>fulvestrant</a:t>
            </a:r>
            <a:endParaRPr lang="en-US" sz="2100" dirty="0"/>
          </a:p>
        </p:txBody>
      </p:sp>
      <p:sp>
        <p:nvSpPr>
          <p:cNvPr id="16" name="Title 15">
            <a:extLst>
              <a:ext uri="{FF2B5EF4-FFF2-40B4-BE49-F238E27FC236}">
                <a16:creationId xmlns:a16="http://schemas.microsoft.com/office/drawing/2014/main" id="{5D08F422-148E-C6C5-D2A0-177D7C741267}"/>
              </a:ext>
            </a:extLst>
          </p:cNvPr>
          <p:cNvSpPr>
            <a:spLocks noGrp="1"/>
          </p:cNvSpPr>
          <p:nvPr>
            <p:ph type="title"/>
          </p:nvPr>
        </p:nvSpPr>
        <p:spPr/>
        <p:txBody>
          <a:bodyPr/>
          <a:lstStyle/>
          <a:p>
            <a:r>
              <a:rPr lang="en-US" dirty="0"/>
              <a:t>Age 65, PS 0; metastatic disease after 2 years of planned 5 years of adjuvant AI; </a:t>
            </a:r>
            <a:br>
              <a:rPr lang="en-US" dirty="0"/>
            </a:br>
            <a:r>
              <a:rPr lang="en-US" u="sng" dirty="0"/>
              <a:t>asymptomatic bone and/or soft tissue metastases</a:t>
            </a:r>
            <a:br>
              <a:rPr lang="en-US" dirty="0"/>
            </a:br>
            <a:r>
              <a:rPr lang="en-US" dirty="0">
                <a:solidFill>
                  <a:srgbClr val="002060"/>
                </a:solidFill>
              </a:rPr>
              <a:t>HER2 IHC 1+, ESR1-negative, BRCA wild type</a:t>
            </a:r>
          </a:p>
        </p:txBody>
      </p:sp>
      <p:sp>
        <p:nvSpPr>
          <p:cNvPr id="17" name="TextBox 16">
            <a:extLst>
              <a:ext uri="{FF2B5EF4-FFF2-40B4-BE49-F238E27FC236}">
                <a16:creationId xmlns:a16="http://schemas.microsoft.com/office/drawing/2014/main" id="{41AE4B7B-9EF1-B878-D41D-A8940BF5E424}"/>
              </a:ext>
            </a:extLst>
          </p:cNvPr>
          <p:cNvSpPr txBox="1"/>
          <p:nvPr/>
        </p:nvSpPr>
        <p:spPr>
          <a:xfrm>
            <a:off x="407368" y="6444674"/>
            <a:ext cx="230357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CDK4/6i = CDK4/6 inhibitor</a:t>
            </a:r>
          </a:p>
        </p:txBody>
      </p:sp>
    </p:spTree>
    <p:extLst>
      <p:ext uri="{BB962C8B-B14F-4D97-AF65-F5344CB8AC3E}">
        <p14:creationId xmlns:p14="http://schemas.microsoft.com/office/powerpoint/2010/main" val="3607578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CF880-3E5C-054B-8964-A702B133BFD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81A6473-0A34-989A-4FC2-B52CACB16BBA}"/>
              </a:ext>
            </a:extLst>
          </p:cNvPr>
          <p:cNvSpPr/>
          <p:nvPr/>
        </p:nvSpPr>
        <p:spPr bwMode="auto">
          <a:xfrm>
            <a:off x="1091444" y="3284984"/>
            <a:ext cx="10441160" cy="720080"/>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46A574A-18CC-9497-331A-6990DCF5F02B}"/>
              </a:ext>
            </a:extLst>
          </p:cNvPr>
          <p:cNvSpPr>
            <a:spLocks noGrp="1"/>
          </p:cNvSpPr>
          <p:nvPr>
            <p:ph type="title"/>
          </p:nvPr>
        </p:nvSpPr>
        <p:spPr>
          <a:xfrm>
            <a:off x="1919536" y="0"/>
            <a:ext cx="8424936" cy="90872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4480433F-CF41-DE7B-060C-114910576774}"/>
              </a:ext>
            </a:extLst>
          </p:cNvPr>
          <p:cNvSpPr>
            <a:spLocks noGrp="1"/>
          </p:cNvSpPr>
          <p:nvPr>
            <p:ph idx="1"/>
          </p:nvPr>
        </p:nvSpPr>
        <p:spPr>
          <a:xfrm>
            <a:off x="1091444" y="908720"/>
            <a:ext cx="9829092" cy="4727456"/>
          </a:xfrm>
        </p:spPr>
        <p:txBody>
          <a:bodyPr/>
          <a:lstStyle/>
          <a:p>
            <a:pPr marL="98425" indent="0">
              <a:lnSpc>
                <a:spcPct val="100000"/>
              </a:lnSpc>
              <a:spcBef>
                <a:spcPts val="0"/>
              </a:spcBef>
              <a:spcAft>
                <a:spcPts val="0"/>
              </a:spcAft>
              <a:buNone/>
            </a:pPr>
            <a:r>
              <a:rPr lang="en-US" sz="2000" dirty="0">
                <a:solidFill>
                  <a:schemeClr val="tx1"/>
                </a:solidFill>
              </a:rPr>
              <a:t>Introduction: Which Biomarkers and When</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1: </a:t>
            </a:r>
            <a:r>
              <a:rPr lang="en-US" sz="2000" dirty="0"/>
              <a:t>Optimizing First-Line Therapy for Patients with Hormone Receptor (HR)-Positive Metastatic Breast Cancer (</a:t>
            </a:r>
            <a:r>
              <a:rPr lang="en-US" sz="2000" dirty="0" err="1"/>
              <a:t>mBC</a:t>
            </a:r>
            <a:r>
              <a:rPr lang="en-US" sz="2000" dirty="0"/>
              <a:t>)</a:t>
            </a:r>
          </a:p>
          <a:p>
            <a:pPr>
              <a:lnSpc>
                <a:spcPct val="100000"/>
              </a:lnSpc>
              <a:spcBef>
                <a:spcPts val="600"/>
              </a:spcBef>
              <a:spcAft>
                <a:spcPts val="0"/>
              </a:spcAft>
            </a:pPr>
            <a:r>
              <a:rPr lang="en-US" sz="1800" b="0" dirty="0"/>
              <a:t>Biomarker-based selection of first-line treatment </a:t>
            </a:r>
          </a:p>
          <a:p>
            <a:pPr>
              <a:lnSpc>
                <a:spcPct val="100000"/>
              </a:lnSpc>
              <a:spcBef>
                <a:spcPts val="0"/>
              </a:spcBef>
              <a:spcAft>
                <a:spcPts val="0"/>
              </a:spcAft>
            </a:pPr>
            <a:r>
              <a:rPr lang="en-US" sz="1800" b="0" dirty="0"/>
              <a:t>Use of SERENA-6 strategy</a:t>
            </a:r>
          </a:p>
          <a:p>
            <a:pPr>
              <a:lnSpc>
                <a:spcPct val="100000"/>
              </a:lnSpc>
              <a:spcBef>
                <a:spcPts val="0"/>
              </a:spcBef>
              <a:spcAft>
                <a:spcPts val="0"/>
              </a:spcAft>
            </a:pPr>
            <a:r>
              <a:rPr lang="en-US" sz="1800" b="0" dirty="0"/>
              <a:t>Use of </a:t>
            </a:r>
            <a:r>
              <a:rPr lang="en-US" sz="1800" b="0" dirty="0" err="1"/>
              <a:t>inavolisib</a:t>
            </a:r>
            <a:r>
              <a:rPr lang="en-US" sz="1800" b="0" dirty="0"/>
              <a:t> triplet</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bg1"/>
                </a:solidFill>
              </a:rPr>
              <a:t>Module 2: Management of HR-Positive </a:t>
            </a:r>
            <a:r>
              <a:rPr lang="en-US" sz="2000" dirty="0" err="1">
                <a:solidFill>
                  <a:schemeClr val="bg1"/>
                </a:solidFill>
              </a:rPr>
              <a:t>mBC</a:t>
            </a:r>
            <a:r>
              <a:rPr lang="en-US" sz="2000" dirty="0">
                <a:solidFill>
                  <a:schemeClr val="bg1"/>
                </a:solidFill>
              </a:rPr>
              <a:t> Progressing on a CDK4/6 Inhibitor and Endocrine Therapy</a:t>
            </a:r>
          </a:p>
          <a:p>
            <a:pPr>
              <a:lnSpc>
                <a:spcPct val="100000"/>
              </a:lnSpc>
              <a:spcBef>
                <a:spcPts val="600"/>
              </a:spcBef>
              <a:spcAft>
                <a:spcPts val="0"/>
              </a:spcAft>
            </a:pPr>
            <a:r>
              <a:rPr lang="en-US" sz="1800" b="0" dirty="0"/>
              <a:t>Biomarker-based selection of second-line treatment </a:t>
            </a:r>
          </a:p>
          <a:p>
            <a:pPr>
              <a:lnSpc>
                <a:spcPct val="100000"/>
              </a:lnSpc>
              <a:spcBef>
                <a:spcPts val="0"/>
              </a:spcBef>
              <a:spcAft>
                <a:spcPts val="0"/>
              </a:spcAft>
            </a:pPr>
            <a:r>
              <a:rPr lang="en-US" sz="1800" b="0" dirty="0"/>
              <a:t>Use of selective estrogen receptor degrader (SERD) monotherapy</a:t>
            </a:r>
          </a:p>
          <a:p>
            <a:pPr>
              <a:lnSpc>
                <a:spcPct val="100000"/>
              </a:lnSpc>
              <a:spcBef>
                <a:spcPts val="0"/>
              </a:spcBef>
              <a:spcAft>
                <a:spcPts val="0"/>
              </a:spcAft>
            </a:pPr>
            <a:r>
              <a:rPr lang="en-US" sz="1800" b="0" dirty="0"/>
              <a:t>Use of AKT inhibitors</a:t>
            </a:r>
          </a:p>
        </p:txBody>
      </p:sp>
    </p:spTree>
    <p:custDataLst>
      <p:tags r:id="rId1"/>
    </p:custDataLst>
    <p:extLst>
      <p:ext uri="{BB962C8B-B14F-4D97-AF65-F5344CB8AC3E}">
        <p14:creationId xmlns:p14="http://schemas.microsoft.com/office/powerpoint/2010/main" val="1213637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E974A-D3F3-CC91-834A-DF46FA1CB7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28C86-8547-DD13-8C04-0A93FF50911B}"/>
              </a:ext>
            </a:extLst>
          </p:cNvPr>
          <p:cNvSpPr>
            <a:spLocks noGrp="1"/>
          </p:cNvSpPr>
          <p:nvPr>
            <p:ph type="title"/>
          </p:nvPr>
        </p:nvSpPr>
        <p:spPr>
          <a:xfrm>
            <a:off x="838200" y="196750"/>
            <a:ext cx="10515600" cy="990920"/>
          </a:xfrm>
        </p:spPr>
        <p:txBody>
          <a:bodyPr/>
          <a:lstStyle/>
          <a:p>
            <a:r>
              <a:rPr lang="en-US" b="1" dirty="0"/>
              <a:t>Dr </a:t>
            </a:r>
            <a:r>
              <a:rPr lang="en-US" b="1" dirty="0" err="1"/>
              <a:t>Kaklamani</a:t>
            </a:r>
            <a:r>
              <a:rPr lang="en-US" b="1" dirty="0"/>
              <a:t>: Case Presentation 2</a:t>
            </a:r>
          </a:p>
        </p:txBody>
      </p:sp>
      <p:sp>
        <p:nvSpPr>
          <p:cNvPr id="3" name="Content Placeholder 2">
            <a:extLst>
              <a:ext uri="{FF2B5EF4-FFF2-40B4-BE49-F238E27FC236}">
                <a16:creationId xmlns:a16="http://schemas.microsoft.com/office/drawing/2014/main" id="{4BBF35D9-3C42-DB03-80E6-B4BBE5DFDA32}"/>
              </a:ext>
            </a:extLst>
          </p:cNvPr>
          <p:cNvSpPr>
            <a:spLocks noGrp="1"/>
          </p:cNvSpPr>
          <p:nvPr>
            <p:ph idx="1"/>
          </p:nvPr>
        </p:nvSpPr>
        <p:spPr>
          <a:xfrm>
            <a:off x="918168" y="1187670"/>
            <a:ext cx="10435631" cy="4660460"/>
          </a:xfrm>
        </p:spPr>
        <p:txBody>
          <a:bodyPr>
            <a:noAutofit/>
          </a:bodyPr>
          <a:lstStyle/>
          <a:p>
            <a:pPr marL="285750" indent="-285750">
              <a:buFont typeface="Arial" panose="020B0604020202020204" pitchFamily="34" charset="0"/>
              <a:buChar char="•"/>
            </a:pPr>
            <a:r>
              <a:rPr lang="en-US" sz="2400" dirty="0"/>
              <a:t>48 </a:t>
            </a:r>
            <a:r>
              <a:rPr lang="en-US" sz="2400" dirty="0" err="1"/>
              <a:t>yo</a:t>
            </a:r>
            <a:r>
              <a:rPr lang="en-US" sz="2400" dirty="0"/>
              <a:t> premenopausal woman</a:t>
            </a:r>
          </a:p>
          <a:p>
            <a:pPr marL="285750" indent="-285750">
              <a:buFont typeface="Arial" panose="020B0604020202020204" pitchFamily="34" charset="0"/>
              <a:buChar char="•"/>
            </a:pPr>
            <a:r>
              <a:rPr lang="en-US" sz="2400" dirty="0"/>
              <a:t>She had been diagnosed with a T2N1 R IDC ER 90% PR 80% HER2 0 6 y prior and had received adjuvant chemotherapy with TC and was put on goserelin and anastrozole for 5 y. </a:t>
            </a:r>
          </a:p>
          <a:p>
            <a:pPr marL="285750" indent="-285750">
              <a:buFont typeface="Arial" panose="020B0604020202020204" pitchFamily="34" charset="0"/>
              <a:buChar char="•"/>
            </a:pPr>
            <a:r>
              <a:rPr lang="en-US" sz="2400" dirty="0"/>
              <a:t>14 </a:t>
            </a:r>
            <a:r>
              <a:rPr lang="en-US" sz="2400" dirty="0" err="1"/>
              <a:t>mo</a:t>
            </a:r>
            <a:r>
              <a:rPr lang="en-US" sz="2400" dirty="0"/>
              <a:t> after discontinuing anastrozole she presented with fatigue and workup showed lung and bone lesions. A lung biopsy showed ER 80% PR 80% HER2 1+. NGS testing didn’t show any actionable mutation. Genetic testing was negative.</a:t>
            </a:r>
          </a:p>
          <a:p>
            <a:pPr marL="285750" indent="-285750">
              <a:buFont typeface="Arial" panose="020B0604020202020204" pitchFamily="34" charset="0"/>
              <a:buChar char="•"/>
            </a:pPr>
            <a:r>
              <a:rPr lang="en-US" sz="2400" dirty="0"/>
              <a:t>She was put on denosumab, </a:t>
            </a:r>
            <a:r>
              <a:rPr lang="en-US" sz="2400" dirty="0" err="1"/>
              <a:t>ribociclib</a:t>
            </a:r>
            <a:r>
              <a:rPr lang="en-US" sz="2400" dirty="0"/>
              <a:t>, goserelin and letrozole and after an initial partial response she was found to have disease progression in her bones 35 </a:t>
            </a:r>
            <a:r>
              <a:rPr lang="en-US" sz="2400" dirty="0" err="1"/>
              <a:t>mo</a:t>
            </a:r>
            <a:r>
              <a:rPr lang="en-US" sz="2400" dirty="0"/>
              <a:t> after initiation of 1</a:t>
            </a:r>
            <a:r>
              <a:rPr lang="en-US" sz="2400" baseline="30000" dirty="0"/>
              <a:t>st</a:t>
            </a:r>
            <a:r>
              <a:rPr lang="en-US" sz="2400" dirty="0"/>
              <a:t> line therapy. </a:t>
            </a:r>
          </a:p>
          <a:p>
            <a:pPr marL="285750" indent="-285750">
              <a:buFont typeface="Arial" panose="020B0604020202020204" pitchFamily="34" charset="0"/>
              <a:buChar char="•"/>
            </a:pPr>
            <a:r>
              <a:rPr lang="en-US" sz="2400" dirty="0"/>
              <a:t>She had ctDNA showing an ESR1 mutation and was started on </a:t>
            </a:r>
            <a:r>
              <a:rPr lang="en-US" sz="2400" dirty="0" err="1"/>
              <a:t>elacestrant</a:t>
            </a:r>
            <a:r>
              <a:rPr lang="en-US" sz="2400" dirty="0"/>
              <a:t>. </a:t>
            </a:r>
          </a:p>
          <a:p>
            <a:pPr marL="285750" indent="-285750">
              <a:buFont typeface="Arial" panose="020B0604020202020204" pitchFamily="34" charset="0"/>
              <a:buChar char="•"/>
            </a:pPr>
            <a:r>
              <a:rPr lang="en-US" sz="2400" dirty="0"/>
              <a:t>She is currently on </a:t>
            </a:r>
            <a:r>
              <a:rPr lang="en-US" sz="2400" dirty="0" err="1"/>
              <a:t>elacestrant</a:t>
            </a:r>
            <a:r>
              <a:rPr lang="en-US" sz="2400" dirty="0"/>
              <a:t> for 22 </a:t>
            </a:r>
            <a:r>
              <a:rPr lang="en-US" sz="2400" dirty="0" err="1"/>
              <a:t>mo</a:t>
            </a:r>
            <a:r>
              <a:rPr lang="en-US" sz="2400" dirty="0"/>
              <a:t> having PR on treatment.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5219686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39FF6-E567-0B29-6495-5C2613A8C20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E1347C9-8811-200F-32A5-1474E8EA2085}"/>
              </a:ext>
            </a:extLst>
          </p:cNvPr>
          <p:cNvSpPr/>
          <p:nvPr/>
        </p:nvSpPr>
        <p:spPr bwMode="auto">
          <a:xfrm>
            <a:off x="1091444" y="4005064"/>
            <a:ext cx="10441160" cy="288032"/>
          </a:xfrm>
          <a:prstGeom prst="rect">
            <a:avLst/>
          </a:prstGeom>
          <a:solidFill>
            <a:srgbClr val="043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A5BF39C-A262-03C6-4402-BB0D868F11FE}"/>
              </a:ext>
            </a:extLst>
          </p:cNvPr>
          <p:cNvSpPr>
            <a:spLocks noGrp="1"/>
          </p:cNvSpPr>
          <p:nvPr>
            <p:ph type="title"/>
          </p:nvPr>
        </p:nvSpPr>
        <p:spPr>
          <a:xfrm>
            <a:off x="1919536" y="0"/>
            <a:ext cx="8424936" cy="90872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83B85E4B-2716-A047-A7CB-A99D251B5546}"/>
              </a:ext>
            </a:extLst>
          </p:cNvPr>
          <p:cNvSpPr>
            <a:spLocks noGrp="1"/>
          </p:cNvSpPr>
          <p:nvPr>
            <p:ph idx="1"/>
          </p:nvPr>
        </p:nvSpPr>
        <p:spPr>
          <a:xfrm>
            <a:off x="1091444" y="908720"/>
            <a:ext cx="9829092" cy="4727456"/>
          </a:xfrm>
        </p:spPr>
        <p:txBody>
          <a:bodyPr/>
          <a:lstStyle/>
          <a:p>
            <a:pPr marL="98425" indent="0">
              <a:lnSpc>
                <a:spcPct val="100000"/>
              </a:lnSpc>
              <a:spcBef>
                <a:spcPts val="0"/>
              </a:spcBef>
              <a:spcAft>
                <a:spcPts val="0"/>
              </a:spcAft>
              <a:buNone/>
            </a:pPr>
            <a:r>
              <a:rPr lang="en-US" sz="2000" dirty="0">
                <a:solidFill>
                  <a:schemeClr val="tx1"/>
                </a:solidFill>
              </a:rPr>
              <a:t>Introduction: Which Biomarkers and When</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1: </a:t>
            </a:r>
            <a:r>
              <a:rPr lang="en-US" sz="2000" dirty="0"/>
              <a:t>Optimizing First-Line Therapy for Patients with Hormone Receptor (HR)-Positive Metastatic Breast Cancer (</a:t>
            </a:r>
            <a:r>
              <a:rPr lang="en-US" sz="2000" dirty="0" err="1"/>
              <a:t>mBC</a:t>
            </a:r>
            <a:r>
              <a:rPr lang="en-US" sz="2000" dirty="0"/>
              <a:t>)</a:t>
            </a:r>
          </a:p>
          <a:p>
            <a:pPr>
              <a:lnSpc>
                <a:spcPct val="100000"/>
              </a:lnSpc>
              <a:spcBef>
                <a:spcPts val="600"/>
              </a:spcBef>
              <a:spcAft>
                <a:spcPts val="0"/>
              </a:spcAft>
            </a:pPr>
            <a:r>
              <a:rPr lang="en-US" sz="1800" b="0" dirty="0"/>
              <a:t>Biomarker-based selection of first-line treatment </a:t>
            </a:r>
          </a:p>
          <a:p>
            <a:pPr>
              <a:lnSpc>
                <a:spcPct val="100000"/>
              </a:lnSpc>
              <a:spcBef>
                <a:spcPts val="0"/>
              </a:spcBef>
              <a:spcAft>
                <a:spcPts val="0"/>
              </a:spcAft>
            </a:pPr>
            <a:r>
              <a:rPr lang="en-US" sz="1800" b="0" dirty="0"/>
              <a:t>Use of SERENA-6 strategy</a:t>
            </a:r>
          </a:p>
          <a:p>
            <a:pPr>
              <a:lnSpc>
                <a:spcPct val="100000"/>
              </a:lnSpc>
              <a:spcBef>
                <a:spcPts val="0"/>
              </a:spcBef>
              <a:spcAft>
                <a:spcPts val="0"/>
              </a:spcAft>
            </a:pPr>
            <a:r>
              <a:rPr lang="en-US" sz="1800" b="0" dirty="0"/>
              <a:t>Use of </a:t>
            </a:r>
            <a:r>
              <a:rPr lang="en-US" sz="1800" b="0" dirty="0" err="1"/>
              <a:t>inavolisib</a:t>
            </a:r>
            <a:r>
              <a:rPr lang="en-US" sz="1800" b="0" dirty="0"/>
              <a:t> triplet</a:t>
            </a:r>
          </a:p>
          <a:p>
            <a:pPr marL="98425" indent="0">
              <a:lnSpc>
                <a:spcPct val="100000"/>
              </a:lnSpc>
              <a:spcBef>
                <a:spcPts val="0"/>
              </a:spcBef>
              <a:spcAft>
                <a:spcPts val="0"/>
              </a:spcAft>
              <a:buNone/>
            </a:pPr>
            <a:endParaRPr lang="en-US" sz="2000" dirty="0">
              <a:solidFill>
                <a:schemeClr val="accent2"/>
              </a:solidFill>
            </a:endParaRPr>
          </a:p>
          <a:p>
            <a:pPr marL="98425" indent="0">
              <a:lnSpc>
                <a:spcPct val="100000"/>
              </a:lnSpc>
              <a:spcBef>
                <a:spcPts val="0"/>
              </a:spcBef>
              <a:spcAft>
                <a:spcPts val="0"/>
              </a:spcAft>
              <a:buNone/>
            </a:pPr>
            <a:r>
              <a:rPr lang="en-US" sz="2000" dirty="0">
                <a:solidFill>
                  <a:schemeClr val="accent2"/>
                </a:solidFill>
              </a:rPr>
              <a:t>Module 2: </a:t>
            </a:r>
            <a:r>
              <a:rPr lang="en-US" sz="2000" dirty="0">
                <a:solidFill>
                  <a:schemeClr val="tx1"/>
                </a:solidFill>
              </a:rPr>
              <a:t>Management of HR-Positive </a:t>
            </a:r>
            <a:r>
              <a:rPr lang="en-US" sz="2000" dirty="0" err="1">
                <a:solidFill>
                  <a:schemeClr val="tx1"/>
                </a:solidFill>
              </a:rPr>
              <a:t>mBC</a:t>
            </a:r>
            <a:r>
              <a:rPr lang="en-US" sz="2000" dirty="0">
                <a:solidFill>
                  <a:schemeClr val="tx1"/>
                </a:solidFill>
              </a:rPr>
              <a:t> Progressing on a CDK4/6 Inhibitor and Endocrine Therapy</a:t>
            </a:r>
          </a:p>
          <a:p>
            <a:pPr>
              <a:lnSpc>
                <a:spcPct val="100000"/>
              </a:lnSpc>
              <a:spcBef>
                <a:spcPts val="600"/>
              </a:spcBef>
              <a:spcAft>
                <a:spcPts val="0"/>
              </a:spcAft>
            </a:pPr>
            <a:r>
              <a:rPr lang="en-US" sz="1800" b="0" dirty="0">
                <a:solidFill>
                  <a:schemeClr val="bg1"/>
                </a:solidFill>
              </a:rPr>
              <a:t>Biomarker-based selection of second-line treatment </a:t>
            </a:r>
          </a:p>
          <a:p>
            <a:pPr>
              <a:lnSpc>
                <a:spcPct val="100000"/>
              </a:lnSpc>
              <a:spcBef>
                <a:spcPts val="0"/>
              </a:spcBef>
              <a:spcAft>
                <a:spcPts val="0"/>
              </a:spcAft>
            </a:pPr>
            <a:r>
              <a:rPr lang="en-US" sz="1800" b="0" dirty="0"/>
              <a:t>Use of selective estrogen receptor degrader (SERD) monotherapy</a:t>
            </a:r>
          </a:p>
          <a:p>
            <a:pPr>
              <a:lnSpc>
                <a:spcPct val="100000"/>
              </a:lnSpc>
              <a:spcBef>
                <a:spcPts val="0"/>
              </a:spcBef>
              <a:spcAft>
                <a:spcPts val="0"/>
              </a:spcAft>
            </a:pPr>
            <a:r>
              <a:rPr lang="en-US" sz="1800" b="0" dirty="0"/>
              <a:t>Use of AKT inhibitors</a:t>
            </a:r>
          </a:p>
        </p:txBody>
      </p:sp>
    </p:spTree>
    <p:custDataLst>
      <p:tags r:id="rId1"/>
    </p:custDataLst>
    <p:extLst>
      <p:ext uri="{BB962C8B-B14F-4D97-AF65-F5344CB8AC3E}">
        <p14:creationId xmlns:p14="http://schemas.microsoft.com/office/powerpoint/2010/main" val="2686036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KPI_HAS_CHART" val="false"/>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0.xml><?xml version="1.0" encoding="utf-8"?>
<p:tagLst xmlns:a="http://schemas.openxmlformats.org/drawingml/2006/main" xmlns:r="http://schemas.openxmlformats.org/officeDocument/2006/relationships" xmlns:p="http://schemas.openxmlformats.org/presentationml/2006/main">
  <p:tag name="KPI_HAS_CHART" val="false"/>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52.xml><?xml version="1.0" encoding="utf-8"?>
<p:tagLst xmlns:a="http://schemas.openxmlformats.org/drawingml/2006/main" xmlns:r="http://schemas.openxmlformats.org/officeDocument/2006/relationships" xmlns:p="http://schemas.openxmlformats.org/presentationml/2006/main">
  <p:tag name="KPI_HAS_CHART" val="false"/>
</p:tagLst>
</file>

<file path=ppt/tags/tag53.xml><?xml version="1.0" encoding="utf-8"?>
<p:tagLst xmlns:a="http://schemas.openxmlformats.org/drawingml/2006/main" xmlns:r="http://schemas.openxmlformats.org/officeDocument/2006/relationships" xmlns:p="http://schemas.openxmlformats.org/presentationml/2006/main">
  <p:tag name="KPI_HAS_CHART" val="false"/>
</p:tagLst>
</file>

<file path=ppt/tags/tag54.xml><?xml version="1.0" encoding="utf-8"?>
<p:tagLst xmlns:a="http://schemas.openxmlformats.org/drawingml/2006/main" xmlns:r="http://schemas.openxmlformats.org/officeDocument/2006/relationships" xmlns:p="http://schemas.openxmlformats.org/presentationml/2006/main">
  <p:tag name="KPI_HAS_CHART" val="false"/>
</p:tagLst>
</file>

<file path=ppt/tags/tag55.xml><?xml version="1.0" encoding="utf-8"?>
<p:tagLst xmlns:a="http://schemas.openxmlformats.org/drawingml/2006/main" xmlns:r="http://schemas.openxmlformats.org/officeDocument/2006/relationships" xmlns:p="http://schemas.openxmlformats.org/presentationml/2006/main">
  <p:tag name="KPI_HAS_CHART" val="false"/>
</p:tagLst>
</file>

<file path=ppt/tags/tag56.xml><?xml version="1.0" encoding="utf-8"?>
<p:tagLst xmlns:a="http://schemas.openxmlformats.org/drawingml/2006/main" xmlns:r="http://schemas.openxmlformats.org/officeDocument/2006/relationships" xmlns:p="http://schemas.openxmlformats.org/presentationml/2006/main">
  <p:tag name="KPI_HAS_CHART" val="false"/>
</p:tagLst>
</file>

<file path=ppt/tags/tag57.xml><?xml version="1.0" encoding="utf-8"?>
<p:tagLst xmlns:a="http://schemas.openxmlformats.org/drawingml/2006/main" xmlns:r="http://schemas.openxmlformats.org/officeDocument/2006/relationships" xmlns:p="http://schemas.openxmlformats.org/presentationml/2006/main">
  <p:tag name="KPI_HAS_CHART" val="false"/>
</p:tagLst>
</file>

<file path=ppt/tags/tag58.xml><?xml version="1.0" encoding="utf-8"?>
<p:tagLst xmlns:a="http://schemas.openxmlformats.org/drawingml/2006/main" xmlns:r="http://schemas.openxmlformats.org/officeDocument/2006/relationships" xmlns:p="http://schemas.openxmlformats.org/presentationml/2006/main">
  <p:tag name="KPI_HAS_CHART" val="false"/>
</p:tagLst>
</file>

<file path=ppt/tags/tag59.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KPI_HAS_CHART" val="false"/>
</p:tagLst>
</file>

<file path=ppt/tags/tag61.xml><?xml version="1.0" encoding="utf-8"?>
<p:tagLst xmlns:a="http://schemas.openxmlformats.org/drawingml/2006/main" xmlns:r="http://schemas.openxmlformats.org/officeDocument/2006/relationships" xmlns:p="http://schemas.openxmlformats.org/presentationml/2006/main">
  <p:tag name="KPI_HAS_CHART" val="false"/>
</p:tagLst>
</file>

<file path=ppt/tags/tag62.xml><?xml version="1.0" encoding="utf-8"?>
<p:tagLst xmlns:a="http://schemas.openxmlformats.org/drawingml/2006/main" xmlns:r="http://schemas.openxmlformats.org/officeDocument/2006/relationships" xmlns:p="http://schemas.openxmlformats.org/presentationml/2006/main">
  <p:tag name="KPI_HAS_CHART" val="false"/>
</p:tagLst>
</file>

<file path=ppt/tags/tag63.xml><?xml version="1.0" encoding="utf-8"?>
<p:tagLst xmlns:a="http://schemas.openxmlformats.org/drawingml/2006/main" xmlns:r="http://schemas.openxmlformats.org/officeDocument/2006/relationships" xmlns:p="http://schemas.openxmlformats.org/presentationml/2006/main">
  <p:tag name="KPI_HAS_CHART" val="false"/>
</p:tagLst>
</file>

<file path=ppt/tags/tag64.xml><?xml version="1.0" encoding="utf-8"?>
<p:tagLst xmlns:a="http://schemas.openxmlformats.org/drawingml/2006/main" xmlns:r="http://schemas.openxmlformats.org/officeDocument/2006/relationships" xmlns:p="http://schemas.openxmlformats.org/presentationml/2006/main">
  <p:tag name="KPI_HAS_CHART" val="false"/>
</p:tagLst>
</file>

<file path=ppt/tags/tag65.xml><?xml version="1.0" encoding="utf-8"?>
<p:tagLst xmlns:a="http://schemas.openxmlformats.org/drawingml/2006/main" xmlns:r="http://schemas.openxmlformats.org/officeDocument/2006/relationships" xmlns:p="http://schemas.openxmlformats.org/presentationml/2006/main">
  <p:tag name="KPI_HAS_CHART" val="false"/>
</p:tagLst>
</file>

<file path=ppt/tags/tag66.xml><?xml version="1.0" encoding="utf-8"?>
<p:tagLst xmlns:a="http://schemas.openxmlformats.org/drawingml/2006/main" xmlns:r="http://schemas.openxmlformats.org/officeDocument/2006/relationships" xmlns:p="http://schemas.openxmlformats.org/presentationml/2006/main">
  <p:tag name="KPI_HAS_CHART" val="false"/>
</p:tagLst>
</file>

<file path=ppt/tags/tag67.xml><?xml version="1.0" encoding="utf-8"?>
<p:tagLst xmlns:a="http://schemas.openxmlformats.org/drawingml/2006/main" xmlns:r="http://schemas.openxmlformats.org/officeDocument/2006/relationships" xmlns:p="http://schemas.openxmlformats.org/presentationml/2006/main">
  <p:tag name="KPI_HAS_CHART" val="false"/>
</p:tagLst>
</file>

<file path=ppt/tags/tag68.xml><?xml version="1.0" encoding="utf-8"?>
<p:tagLst xmlns:a="http://schemas.openxmlformats.org/drawingml/2006/main" xmlns:r="http://schemas.openxmlformats.org/officeDocument/2006/relationships" xmlns:p="http://schemas.openxmlformats.org/presentationml/2006/main">
  <p:tag name="KPI_HAS_CHART" val="false"/>
</p:tagLst>
</file>

<file path=ppt/tags/tag69.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KPI_HAS_CHART" val="false"/>
</p:tagLst>
</file>

<file path=ppt/tags/tag71.xml><?xml version="1.0" encoding="utf-8"?>
<p:tagLst xmlns:a="http://schemas.openxmlformats.org/drawingml/2006/main" xmlns:r="http://schemas.openxmlformats.org/officeDocument/2006/relationships" xmlns:p="http://schemas.openxmlformats.org/presentationml/2006/main">
  <p:tag name="KPI_HAS_CHART" val="false"/>
</p:tagLst>
</file>

<file path=ppt/tags/tag72.xml><?xml version="1.0" encoding="utf-8"?>
<p:tagLst xmlns:a="http://schemas.openxmlformats.org/drawingml/2006/main" xmlns:r="http://schemas.openxmlformats.org/officeDocument/2006/relationships" xmlns:p="http://schemas.openxmlformats.org/presentationml/2006/main">
  <p:tag name="KPI_HAS_CHART" val="false"/>
</p:tagLst>
</file>

<file path=ppt/tags/tag73.xml><?xml version="1.0" encoding="utf-8"?>
<p:tagLst xmlns:a="http://schemas.openxmlformats.org/drawingml/2006/main" xmlns:r="http://schemas.openxmlformats.org/officeDocument/2006/relationships" xmlns:p="http://schemas.openxmlformats.org/presentationml/2006/main">
  <p:tag name="KPI_HAS_CHART" val="false"/>
</p:tagLst>
</file>

<file path=ppt/tags/tag74.xml><?xml version="1.0" encoding="utf-8"?>
<p:tagLst xmlns:a="http://schemas.openxmlformats.org/drawingml/2006/main" xmlns:r="http://schemas.openxmlformats.org/officeDocument/2006/relationships" xmlns:p="http://schemas.openxmlformats.org/presentationml/2006/main">
  <p:tag name="KPI_HAS_CHART" val="false"/>
</p:tagLst>
</file>

<file path=ppt/tags/tag75.xml><?xml version="1.0" encoding="utf-8"?>
<p:tagLst xmlns:a="http://schemas.openxmlformats.org/drawingml/2006/main" xmlns:r="http://schemas.openxmlformats.org/officeDocument/2006/relationships" xmlns:p="http://schemas.openxmlformats.org/presentationml/2006/main">
  <p:tag name="KPI_HAS_CHART" val="false"/>
</p:tagLst>
</file>

<file path=ppt/tags/tag76.xml><?xml version="1.0" encoding="utf-8"?>
<p:tagLst xmlns:a="http://schemas.openxmlformats.org/drawingml/2006/main" xmlns:r="http://schemas.openxmlformats.org/officeDocument/2006/relationships" xmlns:p="http://schemas.openxmlformats.org/presentationml/2006/main">
  <p:tag name="KPI_HAS_CHART" val="false"/>
</p:tagLst>
</file>

<file path=ppt/tags/tag77.xml><?xml version="1.0" encoding="utf-8"?>
<p:tagLst xmlns:a="http://schemas.openxmlformats.org/drawingml/2006/main" xmlns:r="http://schemas.openxmlformats.org/officeDocument/2006/relationships" xmlns:p="http://schemas.openxmlformats.org/presentationml/2006/main">
  <p:tag name="KPI_HAS_CHART" val="false"/>
</p:tagLst>
</file>

<file path=ppt/tags/tag78.xml><?xml version="1.0" encoding="utf-8"?>
<p:tagLst xmlns:a="http://schemas.openxmlformats.org/drawingml/2006/main" xmlns:r="http://schemas.openxmlformats.org/officeDocument/2006/relationships" xmlns:p="http://schemas.openxmlformats.org/presentationml/2006/main">
  <p:tag name="KPI_HAS_CHART" val="false"/>
</p:tagLst>
</file>

<file path=ppt/tags/tag79.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0.xml><?xml version="1.0" encoding="utf-8"?>
<p:tagLst xmlns:a="http://schemas.openxmlformats.org/drawingml/2006/main" xmlns:r="http://schemas.openxmlformats.org/officeDocument/2006/relationships" xmlns:p="http://schemas.openxmlformats.org/presentationml/2006/main">
  <p:tag name="KPI_HAS_CHART" val="false"/>
</p:tagLst>
</file>

<file path=ppt/tags/tag81.xml><?xml version="1.0" encoding="utf-8"?>
<p:tagLst xmlns:a="http://schemas.openxmlformats.org/drawingml/2006/main" xmlns:r="http://schemas.openxmlformats.org/officeDocument/2006/relationships" xmlns:p="http://schemas.openxmlformats.org/presentationml/2006/main">
  <p:tag name="KPI_HAS_CHART" val="false"/>
</p:tagLst>
</file>

<file path=ppt/tags/tag82.xml><?xml version="1.0" encoding="utf-8"?>
<p:tagLst xmlns:a="http://schemas.openxmlformats.org/drawingml/2006/main" xmlns:r="http://schemas.openxmlformats.org/officeDocument/2006/relationships" xmlns:p="http://schemas.openxmlformats.org/presentationml/2006/main">
  <p:tag name="KPI_HAS_CHART" val="false"/>
</p:tagLst>
</file>

<file path=ppt/tags/tag83.xml><?xml version="1.0" encoding="utf-8"?>
<p:tagLst xmlns:a="http://schemas.openxmlformats.org/drawingml/2006/main" xmlns:r="http://schemas.openxmlformats.org/officeDocument/2006/relationships" xmlns:p="http://schemas.openxmlformats.org/presentationml/2006/main">
  <p:tag name="KPI_HAS_CHART" val="false"/>
</p:tagLst>
</file>

<file path=ppt/tags/tag84.xml><?xml version="1.0" encoding="utf-8"?>
<p:tagLst xmlns:a="http://schemas.openxmlformats.org/drawingml/2006/main" xmlns:r="http://schemas.openxmlformats.org/officeDocument/2006/relationships" xmlns:p="http://schemas.openxmlformats.org/presentationml/2006/main">
  <p:tag name="KPI_HAS_CHART" val="false"/>
</p:tagLst>
</file>

<file path=ppt/tags/tag85.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ays_Cancer_Center_Template">
  <a:themeElements>
    <a:clrScheme name="UTHSA-White">
      <a:dk1>
        <a:srgbClr val="BC4800"/>
      </a:dk1>
      <a:lt1>
        <a:srgbClr val="FFFFFF"/>
      </a:lt1>
      <a:dk2>
        <a:srgbClr val="000000"/>
      </a:dk2>
      <a:lt2>
        <a:srgbClr val="FFFFFF"/>
      </a:lt2>
      <a:accent1>
        <a:srgbClr val="007298"/>
      </a:accent1>
      <a:accent2>
        <a:srgbClr val="4E7F71"/>
      </a:accent2>
      <a:accent3>
        <a:srgbClr val="624C79"/>
      </a:accent3>
      <a:accent4>
        <a:srgbClr val="D65F00"/>
      </a:accent4>
      <a:accent5>
        <a:srgbClr val="BA7828"/>
      </a:accent5>
      <a:accent6>
        <a:srgbClr val="AA999D"/>
      </a:accent6>
      <a:hlink>
        <a:srgbClr val="BC4800"/>
      </a:hlink>
      <a:folHlink>
        <a:srgbClr val="9E2A00"/>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SHA PowerPoint Template_4x3_100716" id="{BD6FA644-250E-4540-988F-651F10CEEC50}" vid="{41A70BD3-DB1E-EF42-9792-D3C80850D985}"/>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48914</TotalTime>
  <Words>9291</Words>
  <Application>Microsoft Macintosh PowerPoint</Application>
  <PresentationFormat>Widescreen</PresentationFormat>
  <Paragraphs>1064</Paragraphs>
  <Slides>130</Slides>
  <Notes>68</Notes>
  <HiddenSlides>0</HiddenSlides>
  <MMClips>0</MMClips>
  <ScaleCrop>false</ScaleCrop>
  <HeadingPairs>
    <vt:vector size="6" baseType="variant">
      <vt:variant>
        <vt:lpstr>Fonts Used</vt:lpstr>
      </vt:variant>
      <vt:variant>
        <vt:i4>19</vt:i4>
      </vt:variant>
      <vt:variant>
        <vt:lpstr>Theme</vt:lpstr>
      </vt:variant>
      <vt:variant>
        <vt:i4>19</vt:i4>
      </vt:variant>
      <vt:variant>
        <vt:lpstr>Slide Titles</vt:lpstr>
      </vt:variant>
      <vt:variant>
        <vt:i4>130</vt:i4>
      </vt:variant>
    </vt:vector>
  </HeadingPairs>
  <TitlesOfParts>
    <vt:vector size="168" baseType="lpstr">
      <vt:lpstr>ＭＳ Ｐゴシック</vt:lpstr>
      <vt:lpstr>.AppleSystemUIFont</vt:lpstr>
      <vt:lpstr>Aptos</vt:lpstr>
      <vt:lpstr>Aptos Display</vt:lpstr>
      <vt:lpstr>Arial</vt:lpstr>
      <vt:lpstr>Arial Narrow</vt:lpstr>
      <vt:lpstr>Calibri</vt:lpstr>
      <vt:lpstr>Calibri Light</vt:lpstr>
      <vt:lpstr>Courier New</vt:lpstr>
      <vt:lpstr>Garamond</vt:lpstr>
      <vt:lpstr>Georgia</vt:lpstr>
      <vt:lpstr>Goudy Old Style</vt:lpstr>
      <vt:lpstr>Goudy Oldstyle Std Regular</vt:lpstr>
      <vt:lpstr>Lucida Grande</vt:lpstr>
      <vt:lpstr>Montserrat SemiBold</vt:lpstr>
      <vt:lpstr>Noto Sans Symbols</vt:lpstr>
      <vt:lpstr>Symbol</vt:lpstr>
      <vt:lpstr>Times New Roman</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FIDE 16:9 template</vt:lpstr>
      <vt:lpstr>1_NORMAL SLIDES</vt:lpstr>
      <vt:lpstr>6_Default Design</vt:lpstr>
      <vt:lpstr>10_Default Design</vt:lpstr>
      <vt:lpstr>4_Default Design</vt:lpstr>
      <vt:lpstr>Mays_Cancer_Center_Template</vt:lpstr>
      <vt:lpstr>Office Theme</vt:lpstr>
      <vt:lpstr>1_Default Design</vt:lpstr>
      <vt:lpstr>8_Office Theme</vt:lpstr>
      <vt:lpstr>11_Default Design</vt:lpstr>
      <vt:lpstr>Consensus or Controversy? Clinical Investigators Discuss  and Debate Current Approaches to First- and Second-Line Therapy for HR-Positive Metastatic Breast Cancer</vt:lpstr>
      <vt:lpstr>Faculty</vt:lpstr>
      <vt:lpstr>Contributing Clinical Investigators</vt:lpstr>
      <vt:lpstr>Commercial Support</vt:lpstr>
      <vt:lpstr>Dr Love — Disclosures</vt:lpstr>
      <vt:lpstr>Research To Practice CME Planning Committee Members,  Staff and Reviewers</vt:lpstr>
      <vt:lpstr>Dr Hurvitz — Disclosures Faculty</vt:lpstr>
      <vt:lpstr>Dr Kaklamani — Disclosures Faculty</vt:lpstr>
      <vt:lpstr>Dr Burstein — Disclosures Contributing Clinical Investigator</vt:lpstr>
      <vt:lpstr>Prof Curigliano — Disclosures Contributing Clinical Investigator</vt:lpstr>
      <vt:lpstr>Dr Jhaveri — Disclosures Contributing Clinical Investigator</vt:lpstr>
      <vt:lpstr>Dr Lustberg — Disclosures Contributing Clinical Investigator</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PowerPoint Presentation</vt:lpstr>
      <vt:lpstr>PowerPoint Presentation</vt:lpstr>
      <vt:lpstr>PowerPoint Presentation</vt:lpstr>
      <vt:lpstr>PowerPoint Presentation</vt:lpstr>
      <vt:lpstr>What Clinicians Want to Know: Optimizing the Management  of Metastatic Triple-Negative Breast Cancer</vt:lpstr>
      <vt:lpstr>Recent Advances in Cancer Care — New Paradigms,  Novel Agents and What It Means for the Oncology Nurse</vt:lpstr>
      <vt:lpstr>Grand Rounds</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Consensus or Controversy? Clinical Investigators Discuss  and Debate Current Approaches to First- and Second-Line Therapy for HR-Positive Metastatic Breast Cancer</vt:lpstr>
      <vt:lpstr>Faculty</vt:lpstr>
      <vt:lpstr>Contributing Clinical Investigators</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PowerPoint Presentation</vt:lpstr>
      <vt:lpstr>PowerPoint Presentation</vt:lpstr>
      <vt:lpstr>PowerPoint Presentation</vt:lpstr>
      <vt:lpstr>PowerPoint Presentation</vt:lpstr>
      <vt:lpstr>What Clinicians Want to Know: Optimizing the Management  of Metastatic Triple-Negative Breast Cancer</vt:lpstr>
      <vt:lpstr>Recent Advances in Cancer Care — New Paradigms,  Novel Agents and What It Means for the Oncology Nurse</vt:lpstr>
      <vt:lpstr>Grand Rounds</vt:lpstr>
      <vt:lpstr>Consensus or Controversy? Clinical Investigators Discuss  and Debate Current Approaches to First- and Second-Line Therapy for HR-Positive Metastatic Breast Cancer</vt:lpstr>
      <vt:lpstr>Dr Hurvitz — Disclosures Faculty</vt:lpstr>
      <vt:lpstr>Dr Kaklamani — Disclosures Faculty</vt:lpstr>
      <vt:lpstr>Dr Burstein — Disclosures Contributing Clinical Investigator</vt:lpstr>
      <vt:lpstr>Prof Curigliano — Disclosures Contributing Clinical Investigator</vt:lpstr>
      <vt:lpstr>Dr Jhaveri — Disclosures Contributing Clinical Investigator</vt:lpstr>
      <vt:lpstr>Dr Lustberg — Disclosures Contributing Clinical Investigator</vt:lpstr>
      <vt:lpstr>Dr Love — Disclosures</vt:lpstr>
      <vt:lpstr>Commercial Support</vt:lpstr>
      <vt:lpstr>PowerPoint Presentation</vt:lpstr>
      <vt:lpstr>Agenda</vt:lpstr>
      <vt:lpstr>Agenda</vt:lpstr>
      <vt:lpstr>PowerPoint Presentation</vt:lpstr>
      <vt:lpstr>At what point do you typically first assess ESR1 mutation status in your patients with ER-positive, HER2-negative breast cancer?</vt:lpstr>
      <vt:lpstr>Which ESR1 testing method do you use in your practice?   How would you compare the sensitivity of blood-based circulating tumor DNA (ctDNA) testing to that of tissue testing in assessing for the presence of ESR1 mutations?</vt:lpstr>
      <vt:lpstr>Agenda</vt:lpstr>
      <vt:lpstr>Dr Kaklamani: Case Presentation 1</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 65, PS 0; de novo metastatic disease; symptomatic liver and bone metastases HER2 IHC 1+, ESR1-negative, BRCA wild type</vt:lpstr>
      <vt:lpstr>Age 65, PS 0; de novo metastatic disease; asymptomatic bone and/or soft tissue metastases HER2 IHC 1+, ESR1-negative, BRCA wild type</vt:lpstr>
      <vt:lpstr>Age 65, PS 0; s/p 5 years of adjuvant anastrozole; 2 years later: Symptomatic liver and bone metastases PIK3CA-negative, ESR1-negative, BRCA wild type</vt:lpstr>
      <vt:lpstr>Age 65, PS 0; s/p 5 years of adjuvant anastrozole; 2 years later: Asymptomatic bone and/or soft tissue metastases PIK3CA-negative, ESR1-negative, BRCA wild type</vt:lpstr>
      <vt:lpstr>Age 65, PS 0; s/p 5 years of adjuvant anastrozole and 3 years of adjuvant ribociclib; 2 years later: Symptomatic liver and bone metastases PIK3CA-negative, ESR1-negative, BRCA wild type</vt:lpstr>
      <vt:lpstr>Age 65, PS 0; s/p 5 years of adjuvant anastrozole and 3 years of adjuvant ribociclib; 2 years later: Asymptomatic bone and/or soft tissue metastases PIK3CA-negative, ESR1-negative, BRCA wild type</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65-year-old woman presents with de novo ER-positive, HER2-negative (IHC 0/null) mBC with multiple minimally symptomatic bone metastases. Biomarker evaluation is negative for ESR1 mutations and PIK3CA/AKT1/PTEN alterations. She is started on ribociclib with anastrozole and followed with serial ctDNA testing for ESR1 mutations. Regulatory and reimbursement issues aside, what would you most likely recommend if she is found to have an ESR1 mutation without radiographic evidence of disease progression after 1 year? After 3 years? </vt:lpstr>
      <vt:lpstr>Regulatory and reimbursement issues aside, do you believe that the results from the SERENA-6 study justify the routine use of serial ctDNA monitoring for early detection of ESR1 mutations in patients with ER-positive, HER2-negative mBC receiving first-line therapy? If yes, how often would you conduct ctDNA analysis?</vt:lpstr>
      <vt:lpstr>Agenda</vt:lpstr>
      <vt:lpstr>Dr Hurvitz: Case Presentation 1 </vt:lpstr>
      <vt:lpstr>Dr Hurvitz: Case Presentation 1 (Continued)</vt:lpstr>
      <vt:lpstr>Dr Hurvitz: Case Presentation 1 (Continued)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 65, PS 0; metastatic disease after 2 years of planned 5 years of adjuvant AI;  symptomatic liver and bone metastases HER2 IHC 1+, ESR1-negative, BRCA wild type</vt:lpstr>
      <vt:lpstr>Age 65, PS 0; metastatic disease after 2 years of planned 5 years of adjuvant AI;  asymptomatic bone and/or soft tissue metastases HER2 IHC 1+, ESR1-negative, BRCA wild type</vt:lpstr>
      <vt:lpstr>Agenda</vt:lpstr>
      <vt:lpstr>Dr Kaklamani: Case Presentation 2</vt:lpstr>
      <vt:lpstr>Agenda</vt:lpstr>
      <vt:lpstr>PowerPoint Presentation</vt:lpstr>
      <vt:lpstr>FDA Approves Elacestrant for ER-Positive, HER2-Negative, ESR1-Mutated Advanced or Metastatic Breast Cancer Press Release: January 27,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 65, PS 0; HER2 IHC 1+, BRCA wild-type mBC Metastatic PD after ribociclib/letrozole for 2 years ESR1-negative, PIK3CA/AKT1/PTEN-negative</vt:lpstr>
      <vt:lpstr>Age 65, PS 0; HER2 IHC 1+, BRCA wild-type mBC Metastatic PD after ribociclib/letrozole for 10 months ESR1-negative, PIK3CA/AKT1/PTEN-negative</vt:lpstr>
      <vt:lpstr>Which second-line treatment would you recommend for a 65-year-old woman (PS 0) with ER/PR-positive, HER2-low (IHC 1+) breast cancer with the biomarker testing results below who develops symptomatic liver and bone metastases after ribociclib/letrozole for 2 years? After ribociclib/letrozole for 10 months?  ESR1-positive, PIK3CA/AKT1/PTEN-negative</vt:lpstr>
      <vt:lpstr>Agenda</vt:lpstr>
      <vt:lpstr>Dr Hurvitz: Case Presentation 2 </vt:lpstr>
      <vt:lpstr>PowerPoint Presentation</vt:lpstr>
      <vt:lpstr>If vepdegestrant becomes available for patients with HR-positive, HER2-negative mBC and an ESR1 mutation, will you use it or oral SERD monotherapy first?</vt:lpstr>
      <vt:lpstr>Based on published research data and your own clinical experience, how would you indirectly compare the global efficacy and tolerability/toxicity of elacestrant, imlunestrant, camizestrant and giredestrant when administered as monotherapy for endocrine therapy-pretreated ER-positive, HER2-negative mBC with an ESR1 mutation?</vt:lpstr>
      <vt:lpstr>Agenda</vt:lpstr>
      <vt:lpstr>Dr Kaklamani: Case Presentation 3</vt:lpstr>
      <vt:lpstr>PowerPoint Presentation</vt:lpstr>
      <vt:lpstr>PowerPoint Presentation</vt:lpstr>
      <vt:lpstr>PowerPoint Presentation</vt:lpstr>
      <vt:lpstr>PowerPoint Presentation</vt:lpstr>
      <vt:lpstr>Age 65, PS 0; HER2 IHC 1+, BRCA wild-type mBC S/p ribociclib/letrozole for 2 years ESR1-positive, PIK3CA/AKT1/PTEN-positive</vt:lpstr>
      <vt:lpstr>Age 65, PS 0; HER2 IHC 1+, BRCA wild-type mBC S/p ribociclib/letrozole for 10 months ESR1-positive, PIK3CA/AKT1/PTEN-positive</vt:lpstr>
      <vt:lpstr>Age 65, PS 0; HER2 IHC 1+, BRCA wild-type mBC S/p ribociclib/letrozole for 2 years ESR1-negative, PIK3CA/AKT1/PTEN-positive</vt:lpstr>
      <vt:lpstr>Age 65, PS 0; HER2 IHC 1+, BRCA wild-type mBC S/p ribociclib/letrozole for 10 months ESR1-negative, PIK3CA/AKT1/PTEN-positive</vt:lpstr>
      <vt:lpstr>Dr Hurvitz: Case Presentation 3 </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4222</cp:revision>
  <cp:lastPrinted>2020-12-08T02:40:56Z</cp:lastPrinted>
  <dcterms:created xsi:type="dcterms:W3CDTF">2020-11-13T19:02:13Z</dcterms:created>
  <dcterms:modified xsi:type="dcterms:W3CDTF">2026-04-15T20:09:28Z</dcterms:modified>
</cp:coreProperties>
</file>