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3.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tags/tag28.xml" ContentType="application/vnd.openxmlformats-officedocument.presentationml.tags+xml"/>
  <Override PartName="/ppt/notesSlides/notesSlide30.xml" ContentType="application/vnd.openxmlformats-officedocument.presentationml.notesSlide+xml"/>
  <Override PartName="/ppt/tags/tag29.xml" ContentType="application/vnd.openxmlformats-officedocument.presentationml.tags+xml"/>
  <Override PartName="/ppt/notesSlides/notesSlide31.xml" ContentType="application/vnd.openxmlformats-officedocument.presentationml.notesSlide+xml"/>
  <Override PartName="/ppt/tags/tag30.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31.xml" ContentType="application/vnd.openxmlformats-officedocument.presentationml.tags+xml"/>
  <Override PartName="/ppt/notesSlides/notesSlide34.xml" ContentType="application/vnd.openxmlformats-officedocument.presentationml.notesSlide+xml"/>
  <Override PartName="/ppt/tags/tag32.xml" ContentType="application/vnd.openxmlformats-officedocument.presentationml.tags+xml"/>
  <Override PartName="/ppt/notesSlides/notesSlide35.xml" ContentType="application/vnd.openxmlformats-officedocument.presentationml.notesSlide+xml"/>
  <Override PartName="/ppt/tags/tag33.xml" ContentType="application/vnd.openxmlformats-officedocument.presentationml.tags+xml"/>
  <Override PartName="/ppt/notesSlides/notesSlide36.xml" ContentType="application/vnd.openxmlformats-officedocument.presentationml.notesSlide+xml"/>
  <Override PartName="/ppt/tags/tag34.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35.xml" ContentType="application/vnd.openxmlformats-officedocument.presentationml.tags+xml"/>
  <Override PartName="/ppt/notesSlides/notesSlide41.xml" ContentType="application/vnd.openxmlformats-officedocument.presentationml.notesSlide+xml"/>
  <Override PartName="/ppt/tags/tag36.xml" ContentType="application/vnd.openxmlformats-officedocument.presentationml.tags+xml"/>
  <Override PartName="/ppt/notesSlides/notesSlide42.xml" ContentType="application/vnd.openxmlformats-officedocument.presentationml.notesSlide+xml"/>
  <Override PartName="/ppt/tags/tag37.xml" ContentType="application/vnd.openxmlformats-officedocument.presentationml.tags+xml"/>
  <Override PartName="/ppt/notesSlides/notesSlide43.xml" ContentType="application/vnd.openxmlformats-officedocument.presentationml.notesSlide+xml"/>
  <Override PartName="/ppt/tags/tag38.xml" ContentType="application/vnd.openxmlformats-officedocument.presentationml.tags+xml"/>
  <Override PartName="/ppt/notesSlides/notesSlide44.xml" ContentType="application/vnd.openxmlformats-officedocument.presentationml.notesSlide+xml"/>
  <Override PartName="/ppt/tags/tag39.xml" ContentType="application/vnd.openxmlformats-officedocument.presentationml.tags+xml"/>
  <Override PartName="/ppt/notesSlides/notesSlide45.xml" ContentType="application/vnd.openxmlformats-officedocument.presentationml.notesSlide+xml"/>
  <Override PartName="/ppt/tags/tag40.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271" r:id="rId4"/>
    <p:sldMasterId id="2147485404" r:id="rId5"/>
    <p:sldMasterId id="2147485552" r:id="rId6"/>
    <p:sldMasterId id="2147485584" r:id="rId7"/>
    <p:sldMasterId id="2147485630" r:id="rId8"/>
  </p:sldMasterIdLst>
  <p:notesMasterIdLst>
    <p:notesMasterId r:id="rId88"/>
  </p:notesMasterIdLst>
  <p:handoutMasterIdLst>
    <p:handoutMasterId r:id="rId89"/>
  </p:handoutMasterIdLst>
  <p:sldIdLst>
    <p:sldId id="271" r:id="rId9"/>
    <p:sldId id="263" r:id="rId10"/>
    <p:sldId id="273" r:id="rId11"/>
    <p:sldId id="276" r:id="rId12"/>
    <p:sldId id="312" r:id="rId13"/>
    <p:sldId id="284" r:id="rId14"/>
    <p:sldId id="264" r:id="rId15"/>
    <p:sldId id="305" r:id="rId16"/>
    <p:sldId id="311" r:id="rId17"/>
    <p:sldId id="313" r:id="rId18"/>
    <p:sldId id="314" r:id="rId19"/>
    <p:sldId id="318" r:id="rId20"/>
    <p:sldId id="319" r:id="rId21"/>
    <p:sldId id="320" r:id="rId22"/>
    <p:sldId id="321" r:id="rId23"/>
    <p:sldId id="322" r:id="rId24"/>
    <p:sldId id="323" r:id="rId25"/>
    <p:sldId id="324" r:id="rId26"/>
    <p:sldId id="325" r:id="rId27"/>
    <p:sldId id="326" r:id="rId28"/>
    <p:sldId id="327" r:id="rId29"/>
    <p:sldId id="328" r:id="rId30"/>
    <p:sldId id="332" r:id="rId31"/>
    <p:sldId id="333" r:id="rId32"/>
    <p:sldId id="334" r:id="rId33"/>
    <p:sldId id="329" r:id="rId34"/>
    <p:sldId id="330" r:id="rId35"/>
    <p:sldId id="331" r:id="rId36"/>
    <p:sldId id="256" r:id="rId37"/>
    <p:sldId id="283" r:id="rId38"/>
    <p:sldId id="285" r:id="rId39"/>
    <p:sldId id="287" r:id="rId40"/>
    <p:sldId id="288" r:id="rId41"/>
    <p:sldId id="282" r:id="rId42"/>
    <p:sldId id="293" r:id="rId43"/>
    <p:sldId id="294" r:id="rId44"/>
    <p:sldId id="267" r:id="rId45"/>
    <p:sldId id="272" r:id="rId46"/>
    <p:sldId id="279" r:id="rId47"/>
    <p:sldId id="290" r:id="rId48"/>
    <p:sldId id="291" r:id="rId49"/>
    <p:sldId id="292" r:id="rId50"/>
    <p:sldId id="295" r:id="rId51"/>
    <p:sldId id="297" r:id="rId52"/>
    <p:sldId id="298" r:id="rId53"/>
    <p:sldId id="299" r:id="rId54"/>
    <p:sldId id="300" r:id="rId55"/>
    <p:sldId id="301" r:id="rId56"/>
    <p:sldId id="302" r:id="rId57"/>
    <p:sldId id="303" r:id="rId58"/>
    <p:sldId id="304" r:id="rId59"/>
    <p:sldId id="306" r:id="rId60"/>
    <p:sldId id="307" r:id="rId61"/>
    <p:sldId id="309" r:id="rId62"/>
    <p:sldId id="310" r:id="rId63"/>
    <p:sldId id="269" r:id="rId64"/>
    <p:sldId id="2135715408" r:id="rId65"/>
    <p:sldId id="2135715409" r:id="rId66"/>
    <p:sldId id="2135715410" r:id="rId67"/>
    <p:sldId id="2135715412" r:id="rId68"/>
    <p:sldId id="2135715416" r:id="rId69"/>
    <p:sldId id="2135715418" r:id="rId70"/>
    <p:sldId id="2135715419" r:id="rId71"/>
    <p:sldId id="2135715422" r:id="rId72"/>
    <p:sldId id="2147483647" r:id="rId73"/>
    <p:sldId id="268" r:id="rId74"/>
    <p:sldId id="257" r:id="rId75"/>
    <p:sldId id="270" r:id="rId76"/>
    <p:sldId id="274" r:id="rId77"/>
    <p:sldId id="258" r:id="rId78"/>
    <p:sldId id="259" r:id="rId79"/>
    <p:sldId id="260" r:id="rId80"/>
    <p:sldId id="261" r:id="rId81"/>
    <p:sldId id="265" r:id="rId82"/>
    <p:sldId id="266" r:id="rId83"/>
    <p:sldId id="2135715424" r:id="rId84"/>
    <p:sldId id="262" r:id="rId85"/>
    <p:sldId id="2135715430" r:id="rId86"/>
    <p:sldId id="2147483646" r:id="rId87"/>
  </p:sldIdLst>
  <p:sldSz cx="12192000" cy="6858000"/>
  <p:notesSz cx="7772400" cy="10058400"/>
  <p:custDataLst>
    <p:tags r:id="rId90"/>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0" userDrawn="1">
          <p15:clr>
            <a:srgbClr val="A4A3A4"/>
          </p15:clr>
        </p15:guide>
        <p15:guide id="2" pos="3719" userDrawn="1">
          <p15:clr>
            <a:srgbClr val="A4A3A4"/>
          </p15:clr>
        </p15:guide>
        <p15:guide id="4" pos="619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FF00FF"/>
    <a:srgbClr val="0432FF"/>
    <a:srgbClr val="EE7C31"/>
    <a:srgbClr val="4472C4"/>
    <a:srgbClr val="ED7D31"/>
    <a:srgbClr val="9AC2CC"/>
    <a:srgbClr val="EEEEEE"/>
    <a:srgbClr val="B32117"/>
    <a:srgbClr val="2C7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92FF19-789A-F343-AB7A-F41534DF63D0}" v="2" dt="2026-10-12T21:31:18.4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53" autoAdjust="0"/>
    <p:restoredTop sz="94658" autoAdjust="0"/>
  </p:normalViewPr>
  <p:slideViewPr>
    <p:cSldViewPr snapToGrid="0">
      <p:cViewPr varScale="1">
        <p:scale>
          <a:sx n="116" d="100"/>
          <a:sy n="116" d="100"/>
        </p:scale>
        <p:origin x="768" y="176"/>
      </p:cViewPr>
      <p:guideLst>
        <p:guide orient="horz" pos="4200"/>
        <p:guide pos="3719"/>
        <p:guide pos="6192"/>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62" d="100"/>
        <a:sy n="162" d="100"/>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handoutMaster" Target="handoutMasters/handoutMaster1.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2.xml"/><Relationship Id="rId90" Type="http://schemas.openxmlformats.org/officeDocument/2006/relationships/tags" Target="tags/tag1.xml"/><Relationship Id="rId95" Type="http://schemas.openxmlformats.org/officeDocument/2006/relationships/tableStyles" Target="tableStyles.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notesMaster" Target="notesMasters/notesMaster1.xml"/><Relationship Id="rId91" Type="http://schemas.openxmlformats.org/officeDocument/2006/relationships/commentAuthors" Target="commentAuthors.xml"/><Relationship Id="rId9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oria Kelly" userId="a12c0ab9-2f3a-4498-970f-fb0779248367" providerId="ADAL" clId="{01002E75-70D8-5889-88B7-2FFCF0149994}"/>
    <pc:docChg chg="custSel modSld">
      <pc:chgData name="Gloria Kelly" userId="a12c0ab9-2f3a-4498-970f-fb0779248367" providerId="ADAL" clId="{01002E75-70D8-5889-88B7-2FFCF0149994}" dt="2026-10-12T21:35:29.196" v="59" actId="20577"/>
      <pc:docMkLst>
        <pc:docMk/>
      </pc:docMkLst>
      <pc:sldChg chg="addSp delSp modSp mod">
        <pc:chgData name="Gloria Kelly" userId="a12c0ab9-2f3a-4498-970f-fb0779248367" providerId="ADAL" clId="{01002E75-70D8-5889-88B7-2FFCF0149994}" dt="2026-10-12T21:35:29.196" v="59" actId="20577"/>
        <pc:sldMkLst>
          <pc:docMk/>
          <pc:sldMk cId="4121255170" sldId="303"/>
        </pc:sldMkLst>
        <pc:spChg chg="del">
          <ac:chgData name="Gloria Kelly" userId="a12c0ab9-2f3a-4498-970f-fb0779248367" providerId="ADAL" clId="{01002E75-70D8-5889-88B7-2FFCF0149994}" dt="2026-10-12T21:29:27.603" v="1" actId="478"/>
          <ac:spMkLst>
            <pc:docMk/>
            <pc:sldMk cId="4121255170" sldId="303"/>
            <ac:spMk id="4" creationId="{76F133D3-33F2-D6AA-E778-069C2F932896}"/>
          </ac:spMkLst>
        </pc:spChg>
        <pc:spChg chg="mod">
          <ac:chgData name="Gloria Kelly" userId="a12c0ab9-2f3a-4498-970f-fb0779248367" providerId="ADAL" clId="{01002E75-70D8-5889-88B7-2FFCF0149994}" dt="2026-10-12T21:32:48.091" v="41" actId="20577"/>
          <ac:spMkLst>
            <pc:docMk/>
            <pc:sldMk cId="4121255170" sldId="303"/>
            <ac:spMk id="11" creationId="{74BCFF32-BC0B-ADF1-23B1-35287D67F271}"/>
          </ac:spMkLst>
        </pc:spChg>
        <pc:spChg chg="mod">
          <ac:chgData name="Gloria Kelly" userId="a12c0ab9-2f3a-4498-970f-fb0779248367" providerId="ADAL" clId="{01002E75-70D8-5889-88B7-2FFCF0149994}" dt="2026-10-12T21:35:29.196" v="59" actId="20577"/>
          <ac:spMkLst>
            <pc:docMk/>
            <pc:sldMk cId="4121255170" sldId="303"/>
            <ac:spMk id="12" creationId="{E85255C0-74A5-4CA9-E709-2E1A19DFFD79}"/>
          </ac:spMkLst>
        </pc:spChg>
        <pc:spChg chg="add mod">
          <ac:chgData name="Gloria Kelly" userId="a12c0ab9-2f3a-4498-970f-fb0779248367" providerId="ADAL" clId="{01002E75-70D8-5889-88B7-2FFCF0149994}" dt="2026-10-12T21:30:14.655" v="11" actId="2085"/>
          <ac:spMkLst>
            <pc:docMk/>
            <pc:sldMk cId="4121255170" sldId="303"/>
            <ac:spMk id="19" creationId="{48DF5AC3-A556-D67A-DAD6-6C9125998B97}"/>
          </ac:spMkLst>
        </pc:spChg>
        <pc:spChg chg="add mod">
          <ac:chgData name="Gloria Kelly" userId="a12c0ab9-2f3a-4498-970f-fb0779248367" providerId="ADAL" clId="{01002E75-70D8-5889-88B7-2FFCF0149994}" dt="2026-10-12T21:31:46.883" v="39" actId="20577"/>
          <ac:spMkLst>
            <pc:docMk/>
            <pc:sldMk cId="4121255170" sldId="303"/>
            <ac:spMk id="20" creationId="{CAFC52C4-1A33-6A8B-0D77-A2BD41A904DF}"/>
          </ac:spMkLst>
        </pc:spChg>
        <pc:picChg chg="del">
          <ac:chgData name="Gloria Kelly" userId="a12c0ab9-2f3a-4498-970f-fb0779248367" providerId="ADAL" clId="{01002E75-70D8-5889-88B7-2FFCF0149994}" dt="2026-10-12T21:29:23.612" v="0" actId="478"/>
          <ac:picMkLst>
            <pc:docMk/>
            <pc:sldMk cId="4121255170" sldId="303"/>
            <ac:picMk id="3" creationId="{5496364D-1E3E-F388-3A9C-DBFA6EBDA242}"/>
          </ac:picMkLst>
        </pc:picChg>
        <pc:picChg chg="add mod">
          <ac:chgData name="Gloria Kelly" userId="a12c0ab9-2f3a-4498-970f-fb0779248367" providerId="ADAL" clId="{01002E75-70D8-5889-88B7-2FFCF0149994}" dt="2026-10-12T21:30:02.407" v="8" actId="1076"/>
          <ac:picMkLst>
            <pc:docMk/>
            <pc:sldMk cId="4121255170" sldId="303"/>
            <ac:picMk id="18" creationId="{FCFCD84B-A6A6-EB54-DFB5-F15CDF4EDB3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10/14/26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E327-A2A4-5D65-3F32-7A7D9A551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8A1FF-BF1C-07EC-DEFF-01CCE005FC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23B3B3-512D-7171-0BBE-811AE671A91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9786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E327-A2A4-5D65-3F32-7A7D9A551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8A1FF-BF1C-07EC-DEFF-01CCE005FC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23B3B3-512D-7171-0BBE-811AE671A91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4356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B457B-EB24-9A5B-5C78-FFE70775C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95678F-9F07-9A59-C0E9-519248CD5E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F82CC-2AE2-7BD3-4CBE-2115BD7F078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8044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B125D-1761-D2EB-FBDE-411BD8DA6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81DB3-C8BD-8F7A-1CD3-4952660E8D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142366-8B8B-D7CE-456D-32E4617A73A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4588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2DBF9-BA4E-75D6-AD41-804971545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D6017-F37C-F7CA-9E90-38F4975D53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425D5-6B20-4F31-3560-10F05555216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0278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6F7C6-EA07-16AA-7F04-B700D18E7E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72C84-78F7-AB89-941E-67FB54F07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4DF37B-AF47-1D2F-A8A9-09A0E83D36E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4438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921A7-C3C7-AE05-9471-4D6675406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3FCC5B-E0F7-7438-A01A-1BE124A1C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773468-04CD-FEE2-9537-49EA6F5E18E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94586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D236F-D8A4-59BF-CE9B-59BCFDFACD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A25CD2-6E30-40E1-7051-E127AEFE05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933A5-F89C-E2C6-44B3-8B9C68AC705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7182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EB7C0-091A-93DB-B8CC-56EE2532C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BF0FA5-78EE-DA28-68B8-D867B58533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C72695-F45A-0023-052A-B3B1B4C0171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56370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AC3E4-9D46-A702-1286-E0E6308B4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DB914-D1B9-A75A-DCAC-5BFA9E9737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EC0EF-2318-F0B0-59E2-3B8FD2CAB88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1372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A4C4A-8352-E1E9-696A-644367AB8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65B45B-A48C-4A1F-A496-9A5B4BD80C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E2C590-2A41-EA36-1E9C-2AC2558975E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7495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CABD1-5E5F-0794-E6FC-72F69DF5D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18A7C-F7D7-36FE-ECBD-F6BD8B4A5E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79733E-4372-316E-FC67-EC8A16C42EC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08225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D0A55-A29A-186F-FA71-0C7716A53D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27271-2041-67A5-A830-2EF84ABEF7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B46AE3-FFE8-7803-1C01-32CEC6EF44C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2150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04537-FEB1-7C8A-FAAB-2811105DE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C5B83-CB33-453B-7899-D2399E35E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EF1428-1A08-B9B8-0091-0D97E7EEF45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51940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5F84D-9225-BE54-C710-C11A891587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AC2007-5050-AB35-09CA-C540865B9E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6F930-999F-BD3F-68FE-B38FBB5A054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2239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9D2AC-EE44-9B77-B9B5-108C58F83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799243-4E2F-4293-9503-522C28FC2D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20BFD9-6A93-850F-A0B9-A522C7F99D7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400288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1E3D1-4D07-4F1D-CD33-7746C7BD9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2E39B-382E-9E53-4DE3-8399D1D689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0E2B06-565F-DACF-89AB-D6C897F399C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58710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DE1A8-ED1B-4625-FB6B-96D275A163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8F8505-D0EE-61B1-CAB1-0A90CCCACE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AC06E-B8D0-1D4A-7BDD-9EF2766A5A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64056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B3752-D5AC-87C7-053F-8B87C35699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F052A3-A39B-E38E-A836-D001A9A20D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50BB60-42AC-C19C-925C-C1AAADB5A2D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33753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charset="0"/>
              <a:cs typeface="Arial" panose="020B0604020202020204" pitchFamily="34" charset="0"/>
            </a:endParaRPr>
          </a:p>
        </p:txBody>
      </p:sp>
    </p:spTree>
    <p:extLst>
      <p:ext uri="{BB962C8B-B14F-4D97-AF65-F5344CB8AC3E}">
        <p14:creationId xmlns:p14="http://schemas.microsoft.com/office/powerpoint/2010/main" val="1211247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AE08D-5B52-EFAC-5E0E-E3BD5ED33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210AC-078B-3CF2-52B6-10A0AD5101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4C11A-2F30-CC27-2563-4F76A2924D8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22757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AF905-C696-427E-BC4F-3E1EFEE44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FD443-ACCA-6B96-1978-A4158B797D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4DF4AD-9B88-A5D2-8DA9-BCB698D0315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509574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13971-6421-7EC1-8D4A-5DAD274B0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A6583-4C70-E6F6-8CC9-2A4C2B9368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01A613-464E-D2C0-3BB6-D200EBA64B2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170458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D2949-DFD1-8EA9-8EF3-B57E124E74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8FB98-D5F3-2BD4-1DCB-28E53597C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81F7ED-BD44-FF0D-63B5-A97AABF5310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156169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24D1D-CD09-3542-9D32-7480DE1AF4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D9712-A00C-A53B-72AC-20E08DBDC2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7B3E29-05C8-6D34-384A-AF3694A61EE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77377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58903-2A8C-1B3B-8CE6-887B3C511A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FCD65C-1FCB-514F-5956-97B310E86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453CD2-E024-EC41-B07A-69D7E0348C3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29505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287B4-C5DE-9ACC-B9BB-0A3F1E301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85F51-25D5-071D-9001-998C5AFCDD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154C58-4E86-6ADB-7AF2-5845AC39B90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58466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576A1-1660-25AD-6CBD-774EE18B78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F8E531-3797-688D-A384-8F3078A626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26482-49D6-54F1-8E80-96F4234940D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42200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29113-5717-E040-53A1-EBDF43EF6B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D8BC0E-14B8-223B-79C9-B7C4D2F830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00539E-CC5B-F061-CDBD-10B0546BDB6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251091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00E4B-57C9-E64F-91D7-A12C0471307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7168537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8B658-A6B8-FC5B-FA01-075788B72E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3AE67-AE97-E630-7BAE-BFB29E4AC7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E7706C-A3F2-E765-73BB-17F6D0DDA2C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546773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A15CD-048F-2DE3-AAED-96724D026E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BA8B5B-3F47-6D53-5087-190FBCA6D9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DDDB6C-F9F4-D9CD-FCC9-B817BC97D60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165684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846CF-CE62-C54C-ACDF-CE06C85933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ED9A5D-B3CF-CF51-D943-DDC8C6C948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D5D0B-6E38-002C-7DE4-384BEEAE131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701942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5B3A4-8C5E-52B3-C64F-977DECFEC3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172DCE-AAF9-E0AE-D047-CCB6133D89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3ACBF-D122-B9D2-D5EB-0D40266C191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806455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6A891-2B1E-B107-E1E6-91444AAA1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C20A9A-3EA2-C2AE-E53B-E8FA07F28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63B5F0-211D-F99E-365D-EC04C1D098D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235891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58667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9289A-269F-4FCC-1F51-620ABBD48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17C28-CDF3-4749-5350-FD02FE2E6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8CBCB-387F-0ED8-4479-97D7434963F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79037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0B9DA-B8E7-A15B-0153-827CC36B6C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F391F7-AE73-0143-2186-DA13E8A56B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3ED86F-B527-4140-DA23-03CA09093E8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666595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26B2E-A9CB-BDBA-5268-EB95681F3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91B4F8-7178-9751-C115-DD130D4A7D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4E98A-F5DD-3710-76A4-E5E6B34EB18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588758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D7345-8220-0B39-86CE-9D1714D22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260CCA-01E3-C4F1-4E19-011EDF3BE4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5D95D2-4A49-5E76-9FD9-74F18B573EF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80972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1E34A-5022-73D4-7486-DE0800516B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A5848E-6AC9-5093-7360-66DFADF5AD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E2969-D56B-0017-C354-5D565AA4BC2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99384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621E4-1E0F-4159-34C1-561FA43D74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494386-BB42-5A09-9A88-3FBA14F24D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B72E86-8A6D-A1C4-3247-A3BCE59ABDE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132513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D2658-1856-E1E9-8041-DB225E011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92555B-C6C9-2A95-AEB2-AC368F815B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2F351-FA3F-86B0-3D19-5196231B253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805248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B69F7-DB7A-0CE7-DC14-3E5D8ECD0F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01C59-566B-4FC4-87E0-4DB8F0025E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C4A65D-C678-178B-667F-A495564F0C0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23485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10/14/26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9352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6486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258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98122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75054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901671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7955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9875290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637654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53502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09810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x" preserve="1">
  <p:cSld name="1_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5715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bl" preserve="1">
  <p:cSld name="1_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6670577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chart">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225572908"/>
      </p:ext>
    </p:extLst>
  </p:cSld>
  <p:clrMapOvr>
    <a:masterClrMapping/>
  </p:clrMapOvr>
  <p:transition spd="slow" advClick="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1_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7153959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1_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2770285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058174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2967" t="-1699"/>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641858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0283621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8881975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831155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7639003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579012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0426264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45136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894822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114589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10/14/26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9559221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vox basic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10/14/26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
        <p:nvSpPr>
          <p:cNvPr id="9" name="TextBox 8">
            <a:extLst>
              <a:ext uri="{FF2B5EF4-FFF2-40B4-BE49-F238E27FC236}">
                <a16:creationId xmlns:a16="http://schemas.microsoft.com/office/drawing/2014/main" id="{6348DD76-BDDF-5B79-378D-B6F17257B54B}"/>
              </a:ext>
            </a:extLst>
          </p:cNvPr>
          <p:cNvSpPr txBox="1"/>
          <p:nvPr userDrawn="1"/>
        </p:nvSpPr>
        <p:spPr>
          <a:xfrm>
            <a:off x="9982200" y="6156880"/>
            <a:ext cx="1238655" cy="548640"/>
          </a:xfrm>
          <a:prstGeom prst="rect">
            <a:avLst/>
          </a:prstGeom>
          <a:noFill/>
        </p:spPr>
        <p:txBody>
          <a:bodyPr wrap="none" rtlCol="0" anchor="ctr" anchorCtr="0">
            <a:noAutofit/>
          </a:bodyPr>
          <a:lstStyle/>
          <a:p>
            <a:pPr>
              <a:lnSpc>
                <a:spcPts val="1380"/>
              </a:lnSpc>
            </a:pPr>
            <a:r>
              <a:rPr lang="en-US" sz="1400" b="1" dirty="0">
                <a:solidFill>
                  <a:schemeClr val="bg1">
                    <a:lumMod val="50000"/>
                  </a:schemeClr>
                </a:solidFill>
              </a:rPr>
              <a:t>Scan for </a:t>
            </a:r>
            <a:br>
              <a:rPr lang="en-US" sz="1400" b="1" dirty="0">
                <a:solidFill>
                  <a:schemeClr val="bg1">
                    <a:lumMod val="50000"/>
                  </a:schemeClr>
                </a:solidFill>
              </a:rPr>
            </a:br>
            <a:r>
              <a:rPr lang="en-US" sz="1400" b="1" dirty="0">
                <a:solidFill>
                  <a:schemeClr val="bg1">
                    <a:lumMod val="50000"/>
                  </a:schemeClr>
                </a:solidFill>
              </a:rPr>
              <a:t>live polling</a:t>
            </a:r>
          </a:p>
        </p:txBody>
      </p:sp>
      <p:pic>
        <p:nvPicPr>
          <p:cNvPr id="10" name="Picture 9">
            <a:extLst>
              <a:ext uri="{FF2B5EF4-FFF2-40B4-BE49-F238E27FC236}">
                <a16:creationId xmlns:a16="http://schemas.microsoft.com/office/drawing/2014/main" id="{40A7D60C-B350-6849-6584-6997ECE74C22}"/>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33560" y="6156880"/>
            <a:ext cx="548640" cy="548640"/>
          </a:xfrm>
          <a:prstGeom prst="rect">
            <a:avLst/>
          </a:prstGeom>
        </p:spPr>
      </p:pic>
    </p:spTree>
    <p:extLst>
      <p:ext uri="{BB962C8B-B14F-4D97-AF65-F5344CB8AC3E}">
        <p14:creationId xmlns:p14="http://schemas.microsoft.com/office/powerpoint/2010/main" val="2453126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Vevox results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10/14/26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96866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41861648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69583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2707091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04558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36662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270833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02668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5698940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7038535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009645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97828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64381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9778555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40108568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205374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257493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1513246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42474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271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3797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42929"/>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3383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479376" y="0"/>
            <a:ext cx="11227688" cy="1023414"/>
          </a:xfrm>
        </p:spPr>
        <p:txBody>
          <a:bodyPr/>
          <a:lstStyle>
            <a:lvl1pPr algn="l">
              <a:defRPr sz="2400"/>
            </a:lvl1pPr>
          </a:lstStyle>
          <a:p>
            <a:r>
              <a:rPr lang="en-US" noProof="0" dirty="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6273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35395"/>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16088982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7299176"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774291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image" Target="../media/image12.jpe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theme" Target="../theme/theme4.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10" Type="http://schemas.openxmlformats.org/officeDocument/2006/relationships/slideLayout" Target="../slideLayouts/slideLayout80.xml"/><Relationship Id="rId19" Type="http://schemas.openxmlformats.org/officeDocument/2006/relationships/image" Target="../media/image14.png"/><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9.xml"/><Relationship Id="rId1" Type="http://schemas.openxmlformats.org/officeDocument/2006/relationships/slideLayout" Target="../slideLayouts/slideLayout88.xml"/><Relationship Id="rId4" Type="http://schemas.openxmlformats.org/officeDocument/2006/relationships/image" Target="../media/image1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38">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 id="2147485567" r:id="rId20"/>
    <p:sldLayoutId id="2147485568" r:id="rId21"/>
    <p:sldLayoutId id="2147485569" r:id="rId22"/>
    <p:sldLayoutId id="2147485570" r:id="rId23"/>
    <p:sldLayoutId id="2147485571" r:id="rId24"/>
    <p:sldLayoutId id="2147485572" r:id="rId25"/>
    <p:sldLayoutId id="2147485573" r:id="rId26"/>
    <p:sldLayoutId id="2147485574" r:id="rId27"/>
    <p:sldLayoutId id="2147485575" r:id="rId28"/>
    <p:sldLayoutId id="2147485576" r:id="rId29"/>
    <p:sldLayoutId id="2147485577" r:id="rId30"/>
    <p:sldLayoutId id="2147485578" r:id="rId31"/>
    <p:sldLayoutId id="2147485579" r:id="rId32"/>
    <p:sldLayoutId id="2147485580" r:id="rId33"/>
    <p:sldLayoutId id="2147485581" r:id="rId34"/>
    <p:sldLayoutId id="2147485582" r:id="rId35"/>
    <p:sldLayoutId id="2147485583" r:id="rId36"/>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10/14/26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199C12F6-3ED8-EA45-2577-36CAB1B1C5A3}"/>
              </a:ext>
            </a:extLst>
          </p:cNvPr>
          <p:cNvPicPr>
            <a:picLocks noChangeAspect="1"/>
          </p:cNvPicPr>
          <p:nvPr userDrawn="1"/>
        </p:nvPicPr>
        <p:blipFill>
          <a:blip r:embed="rId15"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1403470574"/>
      </p:ext>
    </p:extLst>
  </p:cSld>
  <p:clrMap bg1="lt1" tx1="dk1" bg2="lt2" tx2="dk2" accent1="accent1" accent2="accent2" accent3="accent3" accent4="accent4" accent5="accent5" accent6="accent6"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 id="2147485564" r:id="rId12"/>
    <p:sldLayoutId id="2147485565" r:id="rId13"/>
  </p:sldLayoutIdLst>
  <p:txStyles>
    <p:titleStyle>
      <a:lvl1pPr algn="l" defTabSz="914400" rtl="0" eaLnBrk="1" latinLnBrk="0" hangingPunct="1">
        <a:lnSpc>
          <a:spcPct val="90000"/>
        </a:lnSpc>
        <a:spcBef>
          <a:spcPct val="0"/>
        </a:spcBef>
        <a:buNone/>
        <a:defRPr sz="3000" b="1" kern="1200">
          <a:solidFill>
            <a:srgbClr val="3333F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screen">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3043012495"/>
      </p:ext>
    </p:extLst>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 id="2147485596" r:id="rId12"/>
    <p:sldLayoutId id="2147485597" r:id="rId13"/>
    <p:sldLayoutId id="2147485598" r:id="rId14"/>
    <p:sldLayoutId id="2147485599" r:id="rId15"/>
    <p:sldLayoutId id="2147485600" r:id="rId16"/>
    <p:sldLayoutId id="2147485601" r:id="rId17"/>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5"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5" y="1416051"/>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descr="A close up of a sign&#10;&#10;Description automatically generated">
            <a:extLst>
              <a:ext uri="{FF2B5EF4-FFF2-40B4-BE49-F238E27FC236}">
                <a16:creationId xmlns:a16="http://schemas.microsoft.com/office/drawing/2014/main" id="{A6C20946-18E3-1F43-906C-E89362EFA792}"/>
              </a:ext>
            </a:extLst>
          </p:cNvPr>
          <p:cNvPicPr>
            <a:picLocks noChangeAspect="1"/>
          </p:cNvPicPr>
          <p:nvPr userDrawn="1"/>
        </p:nvPicPr>
        <p:blipFill>
          <a:blip r:embed="rId4" cstate="print">
            <a:alphaModFix amt="60000"/>
            <a:extLst>
              <a:ext uri="{28A0092B-C50C-407E-A947-70E740481C1C}">
                <a14:useLocalDpi xmlns:a14="http://schemas.microsoft.com/office/drawing/2010/main" val="0"/>
              </a:ext>
            </a:extLst>
          </a:blip>
          <a:stretch>
            <a:fillRect/>
          </a:stretch>
        </p:blipFill>
        <p:spPr>
          <a:xfrm>
            <a:off x="11481398" y="6242488"/>
            <a:ext cx="591265" cy="498880"/>
          </a:xfrm>
          <a:prstGeom prst="rect">
            <a:avLst/>
          </a:prstGeom>
        </p:spPr>
      </p:pic>
    </p:spTree>
    <p:extLst>
      <p:ext uri="{BB962C8B-B14F-4D97-AF65-F5344CB8AC3E}">
        <p14:creationId xmlns:p14="http://schemas.microsoft.com/office/powerpoint/2010/main" val="3307519973"/>
      </p:ext>
    </p:extLst>
  </p:cSld>
  <p:clrMap bg1="lt1" tx1="dk1" bg2="lt2" tx2="dk2" accent1="accent1" accent2="accent2" accent3="accent3" accent4="accent4" accent5="accent5" accent6="accent6" hlink="hlink" folHlink="folHlink"/>
  <p:sldLayoutIdLst>
    <p:sldLayoutId id="2147485631" r:id="rId1"/>
    <p:sldLayoutId id="2147485632" r:id="rId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9.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2.xml"/><Relationship Id="rId1" Type="http://schemas.openxmlformats.org/officeDocument/2006/relationships/tags" Target="../tags/tag7.xml"/><Relationship Id="rId5" Type="http://schemas.microsoft.com/office/2007/relationships/hdphoto" Target="../media/hdphoto1.wdp"/><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2.xml"/><Relationship Id="rId1" Type="http://schemas.openxmlformats.org/officeDocument/2006/relationships/tags" Target="../tags/tag8.xml"/><Relationship Id="rId5" Type="http://schemas.microsoft.com/office/2007/relationships/hdphoto" Target="../media/hdphoto2.wdp"/><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2.xml"/><Relationship Id="rId1" Type="http://schemas.openxmlformats.org/officeDocument/2006/relationships/tags" Target="../tags/tag9.xml"/><Relationship Id="rId5" Type="http://schemas.microsoft.com/office/2007/relationships/hdphoto" Target="../media/hdphoto3.wdp"/><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2.xml"/><Relationship Id="rId1" Type="http://schemas.openxmlformats.org/officeDocument/2006/relationships/tags" Target="../tags/tag10.xml"/><Relationship Id="rId5" Type="http://schemas.microsoft.com/office/2007/relationships/hdphoto" Target="../media/hdphoto4.wdp"/><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Layout" Target="../slideLayouts/slideLayout72.xml"/><Relationship Id="rId6" Type="http://schemas.openxmlformats.org/officeDocument/2006/relationships/image" Target="../media/image34.png"/><Relationship Id="rId5" Type="http://schemas.microsoft.com/office/2007/relationships/hdphoto" Target="../media/hdphoto6.wdp"/><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5.png"/><Relationship Id="rId1" Type="http://schemas.openxmlformats.org/officeDocument/2006/relationships/slideLayout" Target="../slideLayouts/slideLayout72.xml"/><Relationship Id="rId6" Type="http://schemas.microsoft.com/office/2007/relationships/hdphoto" Target="../media/hdphoto8.wdp"/><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2.xml"/><Relationship Id="rId1" Type="http://schemas.openxmlformats.org/officeDocument/2006/relationships/tags" Target="../tags/tag11.xml"/><Relationship Id="rId5" Type="http://schemas.microsoft.com/office/2007/relationships/hdphoto" Target="../media/hdphoto9.wdp"/><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2.xml"/><Relationship Id="rId1" Type="http://schemas.openxmlformats.org/officeDocument/2006/relationships/tags" Target="../tags/tag12.xml"/><Relationship Id="rId5" Type="http://schemas.microsoft.com/office/2007/relationships/hdphoto" Target="../media/hdphoto10.wdp"/><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2.xml"/><Relationship Id="rId1" Type="http://schemas.openxmlformats.org/officeDocument/2006/relationships/tags" Target="../tags/tag13.xml"/><Relationship Id="rId5" Type="http://schemas.microsoft.com/office/2007/relationships/hdphoto" Target="../media/hdphoto11.wdp"/><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2.xml"/><Relationship Id="rId1" Type="http://schemas.openxmlformats.org/officeDocument/2006/relationships/tags" Target="../tags/tag14.xml"/><Relationship Id="rId5" Type="http://schemas.microsoft.com/office/2007/relationships/hdphoto" Target="../media/hdphoto12.wdp"/><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2.xml"/><Relationship Id="rId1" Type="http://schemas.openxmlformats.org/officeDocument/2006/relationships/tags" Target="../tags/tag15.xml"/><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2.xml"/><Relationship Id="rId1" Type="http://schemas.openxmlformats.org/officeDocument/2006/relationships/tags" Target="../tags/tag16.xml"/><Relationship Id="rId4" Type="http://schemas.openxmlformats.org/officeDocument/2006/relationships/image" Target="../media/image43.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2.xml"/><Relationship Id="rId1" Type="http://schemas.openxmlformats.org/officeDocument/2006/relationships/tags" Target="../tags/tag17.xml"/><Relationship Id="rId6" Type="http://schemas.openxmlformats.org/officeDocument/2006/relationships/image" Target="../media/image45.png"/><Relationship Id="rId5" Type="http://schemas.microsoft.com/office/2007/relationships/hdphoto" Target="../media/hdphoto13.wdp"/><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46.png"/><Relationship Id="rId1" Type="http://schemas.openxmlformats.org/officeDocument/2006/relationships/slideLayout" Target="../slideLayouts/slideLayout76.xml"/></Relationships>
</file>

<file path=ppt/slides/_rels/slide24.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7.png"/><Relationship Id="rId1" Type="http://schemas.openxmlformats.org/officeDocument/2006/relationships/slideLayout" Target="../slideLayouts/slideLayout77.xml"/><Relationship Id="rId5" Type="http://schemas.microsoft.com/office/2007/relationships/hdphoto" Target="../media/hdphoto16.wdp"/><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2.xml"/><Relationship Id="rId1" Type="http://schemas.openxmlformats.org/officeDocument/2006/relationships/tags" Target="../tags/tag1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2.xml"/><Relationship Id="rId1" Type="http://schemas.openxmlformats.org/officeDocument/2006/relationships/tags" Target="../tags/tag19.xml"/><Relationship Id="rId5" Type="http://schemas.microsoft.com/office/2007/relationships/hdphoto" Target="../media/hdphoto17.wdp"/><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microsoft.com/office/2007/relationships/hdphoto" Target="../media/hdphoto19.wdp"/><Relationship Id="rId2" Type="http://schemas.openxmlformats.org/officeDocument/2006/relationships/slideLayout" Target="../slideLayouts/slideLayout72.xml"/><Relationship Id="rId1" Type="http://schemas.openxmlformats.org/officeDocument/2006/relationships/tags" Target="../tags/tag20.xml"/><Relationship Id="rId6" Type="http://schemas.openxmlformats.org/officeDocument/2006/relationships/image" Target="../media/image51.png"/><Relationship Id="rId5" Type="http://schemas.microsoft.com/office/2007/relationships/hdphoto" Target="../media/hdphoto18.wdp"/><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2.xml"/><Relationship Id="rId1" Type="http://schemas.openxmlformats.org/officeDocument/2006/relationships/tags" Target="../tags/tag2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6.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77.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2.xml"/><Relationship Id="rId1" Type="http://schemas.openxmlformats.org/officeDocument/2006/relationships/tags" Target="../tags/tag22.xml"/><Relationship Id="rId5" Type="http://schemas.microsoft.com/office/2007/relationships/hdphoto" Target="../media/hdphoto20.wdp"/><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microsoft.com/office/2007/relationships/hdphoto" Target="../media/hdphoto22.wdp"/><Relationship Id="rId2" Type="http://schemas.openxmlformats.org/officeDocument/2006/relationships/slideLayout" Target="../slideLayouts/slideLayout72.xml"/><Relationship Id="rId1" Type="http://schemas.openxmlformats.org/officeDocument/2006/relationships/tags" Target="../tags/tag23.xml"/><Relationship Id="rId6" Type="http://schemas.openxmlformats.org/officeDocument/2006/relationships/image" Target="../media/image60.png"/><Relationship Id="rId5" Type="http://schemas.microsoft.com/office/2007/relationships/hdphoto" Target="../media/hdphoto21.wdp"/><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2.xml"/><Relationship Id="rId1" Type="http://schemas.openxmlformats.org/officeDocument/2006/relationships/tags" Target="../tags/tag24.xml"/><Relationship Id="rId5" Type="http://schemas.microsoft.com/office/2007/relationships/hdphoto" Target="../media/hdphoto23.wdp"/><Relationship Id="rId4" Type="http://schemas.openxmlformats.org/officeDocument/2006/relationships/image" Target="../media/image61.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2.xml"/><Relationship Id="rId1" Type="http://schemas.openxmlformats.org/officeDocument/2006/relationships/tags" Target="../tags/tag25.xml"/><Relationship Id="rId5" Type="http://schemas.microsoft.com/office/2007/relationships/hdphoto" Target="../media/hdphoto24.wdp"/><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63.png"/><Relationship Id="rId1" Type="http://schemas.openxmlformats.org/officeDocument/2006/relationships/slideLayout" Target="../slideLayouts/slideLayout7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2.xml"/><Relationship Id="rId1" Type="http://schemas.openxmlformats.org/officeDocument/2006/relationships/tags" Target="../tags/tag26.xml"/><Relationship Id="rId5" Type="http://schemas.microsoft.com/office/2007/relationships/hdphoto" Target="../media/hdphoto26.wdp"/><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2.xml"/><Relationship Id="rId1" Type="http://schemas.openxmlformats.org/officeDocument/2006/relationships/tags" Target="../tags/tag27.xml"/><Relationship Id="rId5" Type="http://schemas.microsoft.com/office/2007/relationships/hdphoto" Target="../media/hdphoto27.wdp"/><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2.xml"/><Relationship Id="rId1" Type="http://schemas.openxmlformats.org/officeDocument/2006/relationships/tags" Target="../tags/tag28.xml"/><Relationship Id="rId5" Type="http://schemas.microsoft.com/office/2007/relationships/hdphoto" Target="../media/hdphoto28.wdp"/><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2.xml"/><Relationship Id="rId1" Type="http://schemas.openxmlformats.org/officeDocument/2006/relationships/tags" Target="../tags/tag29.xml"/><Relationship Id="rId5" Type="http://schemas.microsoft.com/office/2007/relationships/hdphoto" Target="../media/hdphoto29.wdp"/><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2.xml"/><Relationship Id="rId1" Type="http://schemas.openxmlformats.org/officeDocument/2006/relationships/tags" Target="../tags/tag30.xml"/><Relationship Id="rId5" Type="http://schemas.microsoft.com/office/2007/relationships/hdphoto" Target="../media/hdphoto30.wdp"/><Relationship Id="rId4" Type="http://schemas.openxmlformats.org/officeDocument/2006/relationships/image" Target="../media/image68.png"/></Relationships>
</file>

<file path=ppt/slides/_rels/slide5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72.xml"/><Relationship Id="rId6" Type="http://schemas.microsoft.com/office/2007/relationships/hdphoto" Target="../media/hdphoto32.wdp"/><Relationship Id="rId5" Type="http://schemas.openxmlformats.org/officeDocument/2006/relationships/image" Target="../media/image70.png"/><Relationship Id="rId4" Type="http://schemas.microsoft.com/office/2007/relationships/hdphoto" Target="../media/hdphoto31.wdp"/></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microsoft.com/office/2007/relationships/hdphoto" Target="../media/hdphoto34.wdp"/><Relationship Id="rId2" Type="http://schemas.openxmlformats.org/officeDocument/2006/relationships/slideLayout" Target="../slideLayouts/slideLayout72.xml"/><Relationship Id="rId1" Type="http://schemas.openxmlformats.org/officeDocument/2006/relationships/tags" Target="../tags/tag31.xml"/><Relationship Id="rId6" Type="http://schemas.openxmlformats.org/officeDocument/2006/relationships/image" Target="../media/image72.png"/><Relationship Id="rId5" Type="http://schemas.microsoft.com/office/2007/relationships/hdphoto" Target="../media/hdphoto33.wdp"/><Relationship Id="rId4" Type="http://schemas.openxmlformats.org/officeDocument/2006/relationships/image" Target="../media/image71.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2.xml"/><Relationship Id="rId1" Type="http://schemas.openxmlformats.org/officeDocument/2006/relationships/tags" Target="../tags/tag32.xml"/><Relationship Id="rId5" Type="http://schemas.microsoft.com/office/2007/relationships/hdphoto" Target="../media/hdphoto35.wdp"/><Relationship Id="rId4" Type="http://schemas.openxmlformats.org/officeDocument/2006/relationships/image" Target="../media/image7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2.xml"/><Relationship Id="rId1" Type="http://schemas.openxmlformats.org/officeDocument/2006/relationships/tags" Target="../tags/tag3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2.xml"/><Relationship Id="rId1" Type="http://schemas.openxmlformats.org/officeDocument/2006/relationships/tags" Target="../tags/tag3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2.xml"/><Relationship Id="rId1" Type="http://schemas.openxmlformats.org/officeDocument/2006/relationships/tags" Target="../tags/tag35.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74.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37.xml"/><Relationship Id="rId5" Type="http://schemas.microsoft.com/office/2007/relationships/hdphoto" Target="../media/hdphoto36.wdp"/><Relationship Id="rId4" Type="http://schemas.openxmlformats.org/officeDocument/2006/relationships/image" Target="../media/image75.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76.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39.xml"/><Relationship Id="rId5" Type="http://schemas.microsoft.com/office/2007/relationships/hdphoto" Target="../media/hdphoto37.wdp"/><Relationship Id="rId4" Type="http://schemas.openxmlformats.org/officeDocument/2006/relationships/image" Target="../media/image77.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0.xml"/><Relationship Id="rId5" Type="http://schemas.microsoft.com/office/2007/relationships/hdphoto" Target="../media/hdphoto38.wdp"/><Relationship Id="rId4" Type="http://schemas.openxmlformats.org/officeDocument/2006/relationships/image" Target="../media/image78.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0A56-6D57-BF6B-CC85-626278D6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37B2-B75D-BDFF-D220-79C2B996C01F}"/>
              </a:ext>
            </a:extLst>
          </p:cNvPr>
          <p:cNvSpPr>
            <a:spLocks noGrp="1"/>
          </p:cNvSpPr>
          <p:nvPr>
            <p:ph idx="1"/>
          </p:nvPr>
        </p:nvSpPr>
        <p:spPr>
          <a:xfrm>
            <a:off x="457073" y="379476"/>
            <a:ext cx="11277854" cy="6099048"/>
          </a:xfrm>
        </p:spPr>
        <p:txBody>
          <a:bodyPr>
            <a:noAutofit/>
          </a:bodyPr>
          <a:lstStyle/>
          <a:p>
            <a:pPr marL="98425" indent="0" algn="ctr">
              <a:buNone/>
            </a:pPr>
            <a:r>
              <a:rPr lang="en-US" sz="3000" b="1" dirty="0">
                <a:solidFill>
                  <a:srgbClr val="3333FF"/>
                </a:solidFill>
              </a:rPr>
              <a:t>Welcome!</a:t>
            </a:r>
          </a:p>
          <a:p>
            <a:pPr marL="98425" indent="0" algn="ctr">
              <a:buNone/>
            </a:pPr>
            <a:r>
              <a:rPr lang="en-US" sz="3000" dirty="0">
                <a:solidFill>
                  <a:srgbClr val="3333FF"/>
                </a:solidFill>
              </a:rPr>
              <a:t>Please complete the </a:t>
            </a:r>
            <a:r>
              <a:rPr lang="en-US" sz="3000" dirty="0" err="1">
                <a:solidFill>
                  <a:srgbClr val="3333FF"/>
                </a:solidFill>
              </a:rPr>
              <a:t>preactivity</a:t>
            </a:r>
            <a:r>
              <a:rPr lang="en-US" sz="3000" dirty="0">
                <a:solidFill>
                  <a:srgbClr val="3333FF"/>
                </a:solidFill>
              </a:rPr>
              <a:t> educational survey by scanning </a:t>
            </a:r>
            <a:br>
              <a:rPr lang="en-US" sz="3000" dirty="0">
                <a:solidFill>
                  <a:srgbClr val="3333FF"/>
                </a:solidFill>
              </a:rPr>
            </a:br>
            <a:r>
              <a:rPr lang="en-US" sz="3000" dirty="0">
                <a:solidFill>
                  <a:srgbClr val="3333FF"/>
                </a:solidFill>
              </a:rPr>
              <a:t>the QR code below. If you have already completed this survey, </a:t>
            </a:r>
            <a:br>
              <a:rPr lang="en-US" sz="3000" dirty="0">
                <a:solidFill>
                  <a:srgbClr val="3333FF"/>
                </a:solidFill>
              </a:rPr>
            </a:br>
            <a:r>
              <a:rPr lang="en-US" sz="3000" dirty="0">
                <a:solidFill>
                  <a:srgbClr val="3333FF"/>
                </a:solidFill>
              </a:rPr>
              <a:t>thank you –– please do not respond again.</a:t>
            </a: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r>
              <a:rPr lang="en-US" sz="3000" i="1" dirty="0">
                <a:solidFill>
                  <a:srgbClr val="3333FF"/>
                </a:solidFill>
              </a:rPr>
              <a:t>Your input is greatly appreciated and helps </a:t>
            </a:r>
            <a:br>
              <a:rPr lang="en-US" sz="3000" i="1" dirty="0">
                <a:solidFill>
                  <a:srgbClr val="3333FF"/>
                </a:solidFill>
              </a:rPr>
            </a:br>
            <a:r>
              <a:rPr lang="en-US" sz="3000" i="1" dirty="0">
                <a:solidFill>
                  <a:srgbClr val="3333FF"/>
                </a:solidFill>
              </a:rPr>
              <a:t>guide our future educational activities.</a:t>
            </a:r>
          </a:p>
        </p:txBody>
      </p:sp>
      <p:sp>
        <p:nvSpPr>
          <p:cNvPr id="4" name="Rounded Rectangle 3">
            <a:extLst>
              <a:ext uri="{FF2B5EF4-FFF2-40B4-BE49-F238E27FC236}">
                <a16:creationId xmlns:a16="http://schemas.microsoft.com/office/drawing/2014/main" id="{56BDC604-F109-DBCF-071C-27B035B51915}"/>
              </a:ext>
            </a:extLst>
          </p:cNvPr>
          <p:cNvSpPr/>
          <p:nvPr/>
        </p:nvSpPr>
        <p:spPr>
          <a:xfrm>
            <a:off x="4578096" y="2487058"/>
            <a:ext cx="2743200" cy="2743200"/>
          </a:xfrm>
          <a:prstGeom prst="roundRect">
            <a:avLst/>
          </a:prstGeom>
          <a:solidFill>
            <a:srgbClr val="00206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5613"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8214B0-817F-74D7-F897-154B715E35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35296" y="2944258"/>
            <a:ext cx="1828800" cy="1828800"/>
          </a:xfrm>
          <a:prstGeom prst="rect">
            <a:avLst/>
          </a:prstGeom>
        </p:spPr>
      </p:pic>
    </p:spTree>
    <p:extLst>
      <p:ext uri="{BB962C8B-B14F-4D97-AF65-F5344CB8AC3E}">
        <p14:creationId xmlns:p14="http://schemas.microsoft.com/office/powerpoint/2010/main" val="3152514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1481958"/>
            <a:ext cx="12192000" cy="1143000"/>
          </a:xfrm>
        </p:spPr>
        <p:txBody>
          <a:bodyPr wrap="square" anchor="ctr">
            <a:noAutofit/>
          </a:bodyPr>
          <a:lstStyle/>
          <a:p>
            <a:r>
              <a:rPr lang="en-US" sz="4200" dirty="0"/>
              <a:t>Integrating Recent Advances into the</a:t>
            </a:r>
            <a:br>
              <a:rPr lang="en-US" sz="4200" dirty="0"/>
            </a:br>
            <a:r>
              <a:rPr lang="en-US" sz="4200" dirty="0"/>
              <a:t>Management of Gastroesophageal Cancers</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429000"/>
            <a:ext cx="12218623" cy="2308324"/>
          </a:xfrm>
          <a:prstGeom prst="rect">
            <a:avLst/>
          </a:prstGeom>
          <a:noFill/>
        </p:spPr>
        <p:txBody>
          <a:bodyPr wrap="square">
            <a:spAutoFit/>
          </a:bodyPr>
          <a:lstStyle/>
          <a:p>
            <a:pPr lvl="0" algn="ctr">
              <a:defRPr/>
            </a:pPr>
            <a:r>
              <a:rPr lang="en-US" sz="2400" dirty="0">
                <a:solidFill>
                  <a:srgbClr val="000000"/>
                </a:solidFill>
                <a:latin typeface="Calibri" panose="020F0502020204030204" pitchFamily="34" charset="0"/>
                <a:cs typeface="Calibri" panose="020F0502020204030204" pitchFamily="34" charset="0"/>
              </a:rPr>
              <a:t>Rutika Mehta, MD, MPH</a:t>
            </a:r>
          </a:p>
          <a:p>
            <a:pPr lvl="0" algn="ctr">
              <a:defRPr/>
            </a:pPr>
            <a:r>
              <a:rPr lang="en-US" sz="2400" b="0" dirty="0">
                <a:solidFill>
                  <a:srgbClr val="000000"/>
                </a:solidFill>
                <a:latin typeface="Calibri" panose="020F0502020204030204" pitchFamily="34" charset="0"/>
                <a:cs typeface="Calibri" panose="020F0502020204030204" pitchFamily="34" charset="0"/>
              </a:rPr>
              <a:t>Associate Professor</a:t>
            </a:r>
          </a:p>
          <a:p>
            <a:pPr lvl="0" algn="ctr">
              <a:defRPr/>
            </a:pPr>
            <a:r>
              <a:rPr lang="en-US" sz="2400" b="0" dirty="0">
                <a:solidFill>
                  <a:srgbClr val="000000"/>
                </a:solidFill>
                <a:latin typeface="Calibri" panose="020F0502020204030204" pitchFamily="34" charset="0"/>
                <a:cs typeface="Calibri" panose="020F0502020204030204" pitchFamily="34" charset="0"/>
              </a:rPr>
              <a:t>Director for Upper GI Malignancies </a:t>
            </a:r>
            <a:r>
              <a:rPr lang="en-US" sz="2400" b="0" dirty="0" err="1">
                <a:solidFill>
                  <a:srgbClr val="000000"/>
                </a:solidFill>
                <a:latin typeface="Calibri" panose="020F0502020204030204" pitchFamily="34" charset="0"/>
                <a:cs typeface="Calibri" panose="020F0502020204030204" pitchFamily="34" charset="0"/>
              </a:rPr>
              <a:t>Progam</a:t>
            </a:r>
            <a:endParaRPr lang="en-US" sz="2400" b="0" dirty="0">
              <a:solidFill>
                <a:srgbClr val="000000"/>
              </a:solidFill>
              <a:latin typeface="Calibri" panose="020F0502020204030204" pitchFamily="34" charset="0"/>
              <a:cs typeface="Calibri" panose="020F0502020204030204" pitchFamily="34" charset="0"/>
            </a:endParaRPr>
          </a:p>
          <a:p>
            <a:pPr lvl="0" algn="ctr">
              <a:defRPr/>
            </a:pPr>
            <a:r>
              <a:rPr lang="en-US" sz="2400" b="0" dirty="0">
                <a:solidFill>
                  <a:srgbClr val="000000"/>
                </a:solidFill>
                <a:latin typeface="Calibri" panose="020F0502020204030204" pitchFamily="34" charset="0"/>
                <a:cs typeface="Calibri" panose="020F0502020204030204" pitchFamily="34" charset="0"/>
              </a:rPr>
              <a:t>Perlmutter Cancer Center</a:t>
            </a:r>
          </a:p>
          <a:p>
            <a:pPr lvl="0" algn="ctr">
              <a:defRPr/>
            </a:pPr>
            <a:r>
              <a:rPr lang="en-US" sz="2400" b="0" dirty="0">
                <a:solidFill>
                  <a:srgbClr val="000000"/>
                </a:solidFill>
                <a:latin typeface="Calibri" panose="020F0502020204030204" pitchFamily="34" charset="0"/>
                <a:cs typeface="Calibri" panose="020F0502020204030204" pitchFamily="34" charset="0"/>
              </a:rPr>
              <a:t>NYU Langone Health</a:t>
            </a:r>
          </a:p>
          <a:p>
            <a:pPr lvl="0" algn="ctr">
              <a:defRPr/>
            </a:pPr>
            <a:r>
              <a:rPr lang="en-US" sz="2400" b="0" dirty="0">
                <a:solidFill>
                  <a:srgbClr val="000000"/>
                </a:solidFill>
                <a:latin typeface="Calibri" panose="020F0502020204030204" pitchFamily="34" charset="0"/>
                <a:cs typeface="Calibri" panose="020F0502020204030204" pitchFamily="34" charset="0"/>
              </a:rPr>
              <a:t>New York, New York</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94898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3" name="Content Placeholder 3">
            <a:extLst>
              <a:ext uri="{FF2B5EF4-FFF2-40B4-BE49-F238E27FC236}">
                <a16:creationId xmlns:a16="http://schemas.microsoft.com/office/drawing/2014/main" id="{B5A2E16E-2718-3517-4982-B67C76981A4D}"/>
              </a:ext>
            </a:extLst>
          </p:cNvPr>
          <p:cNvGraphicFramePr>
            <a:graphicFrameLocks/>
          </p:cNvGraphicFramePr>
          <p:nvPr>
            <p:extLst>
              <p:ext uri="{D42A27DB-BD31-4B8C-83A1-F6EECF244321}">
                <p14:modId xmlns:p14="http://schemas.microsoft.com/office/powerpoint/2010/main" val="3111278490"/>
              </p:ext>
            </p:extLst>
          </p:nvPr>
        </p:nvGraphicFramePr>
        <p:xfrm>
          <a:off x="1028827" y="1598164"/>
          <a:ext cx="10246655" cy="3532637"/>
        </p:xfrm>
        <a:graphic>
          <a:graphicData uri="http://schemas.openxmlformats.org/drawingml/2006/table">
            <a:tbl>
              <a:tblPr firstRow="1" bandRow="1">
                <a:tableStyleId>{F2DE63D5-997A-4646-A377-4702673A728D}</a:tableStyleId>
              </a:tblPr>
              <a:tblGrid>
                <a:gridCol w="3221440">
                  <a:extLst>
                    <a:ext uri="{9D8B030D-6E8A-4147-A177-3AD203B41FA5}">
                      <a16:colId xmlns:a16="http://schemas.microsoft.com/office/drawing/2014/main" val="20000"/>
                    </a:ext>
                  </a:extLst>
                </a:gridCol>
                <a:gridCol w="7025215">
                  <a:extLst>
                    <a:ext uri="{9D8B030D-6E8A-4147-A177-3AD203B41FA5}">
                      <a16:colId xmlns:a16="http://schemas.microsoft.com/office/drawing/2014/main" val="2117869244"/>
                    </a:ext>
                  </a:extLst>
                </a:gridCol>
              </a:tblGrid>
              <a:tr h="1176352">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Amgen Inc, Astellas, AstraZeneca Pharmaceuticals LP, </a:t>
                      </a:r>
                      <a:r>
                        <a:rPr lang="en-US" sz="1800" b="0" dirty="0" err="1">
                          <a:solidFill>
                            <a:schemeClr val="tx1"/>
                          </a:solidFill>
                        </a:rPr>
                        <a:t>BeOne</a:t>
                      </a:r>
                      <a:r>
                        <a:rPr lang="en-US" sz="1800" b="0" dirty="0">
                          <a:solidFill>
                            <a:schemeClr val="tx1"/>
                          </a:solidFill>
                        </a:rPr>
                        <a:t>, Bristol Myers Squibb, Daiichi Sankyo Inc, Eisai Inc, Gilead Sciences Inc, GSK, Jazz Pharmaceuticals Inc, Legend Biotech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727489">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Jazz Pharmaceuticals Inc, Lilly, </a:t>
                      </a:r>
                      <a:r>
                        <a:rPr lang="en-US" sz="1800" b="0" dirty="0" err="1">
                          <a:solidFill>
                            <a:schemeClr val="tx1"/>
                          </a:solidFill>
                        </a:rPr>
                        <a:t>Replimune</a:t>
                      </a:r>
                      <a:endParaRPr lang="en-US" sz="1800" b="0" dirty="0">
                        <a:solidFill>
                          <a:schemeClr val="tx1"/>
                        </a:solidFill>
                      </a:endParaRP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15280"/>
                  </a:ext>
                </a:extLst>
              </a:tr>
              <a:tr h="814398">
                <a:tc>
                  <a:txBody>
                    <a:bodyPr/>
                    <a:lstStyle/>
                    <a:p>
                      <a:pPr algn="l"/>
                      <a:r>
                        <a:rPr lang="en-US" sz="1800" b="1" dirty="0">
                          <a:solidFill>
                            <a:schemeClr val="tx1"/>
                          </a:solidFill>
                        </a:rPr>
                        <a:t>Data and Safety Monitoring Boards/Committees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Arcus Biosciences, Gilead Sciences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60547"/>
                  </a:ext>
                </a:extLst>
              </a:tr>
              <a:tr h="814398">
                <a:tc>
                  <a:txBody>
                    <a:bodyPr/>
                    <a:lstStyle/>
                    <a:p>
                      <a:pPr algn="l"/>
                      <a:r>
                        <a:rPr lang="en-US" sz="1800" b="1" dirty="0">
                          <a:solidFill>
                            <a:schemeClr val="tx1"/>
                          </a:solidFill>
                        </a:rPr>
                        <a:t>Nonrelevant Financial Relationships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Robert A Winn Career Development Award</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6172514"/>
                  </a:ext>
                </a:extLst>
              </a:tr>
            </a:tbl>
          </a:graphicData>
        </a:graphic>
      </p:graphicFrame>
    </p:spTree>
    <p:custDataLst>
      <p:tags r:id="rId1"/>
    </p:custDataLst>
    <p:extLst>
      <p:ext uri="{BB962C8B-B14F-4D97-AF65-F5344CB8AC3E}">
        <p14:creationId xmlns:p14="http://schemas.microsoft.com/office/powerpoint/2010/main" val="1543788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859536"/>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2054480" y="1088146"/>
            <a:ext cx="382549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David H </a:t>
            </a:r>
            <a:r>
              <a:rPr lang="en-US" sz="1600" dirty="0" err="1">
                <a:solidFill>
                  <a:srgbClr val="000000"/>
                </a:solidFill>
                <a:latin typeface="Calibri"/>
              </a:rPr>
              <a:t>Ilson</a:t>
            </a:r>
            <a:r>
              <a:rPr lang="en-US" sz="1600" dirty="0">
                <a:solidFill>
                  <a:srgbClr val="000000"/>
                </a:solidFill>
                <a:latin typeface="Calibri"/>
              </a:rPr>
              <a:t>, MD, PhD</a:t>
            </a:r>
          </a:p>
          <a:p>
            <a:pPr lvl="0">
              <a:lnSpc>
                <a:spcPts val="1850"/>
              </a:lnSpc>
              <a:defRPr/>
            </a:pPr>
            <a:r>
              <a:rPr lang="en-US" sz="1600" b="0" dirty="0">
                <a:solidFill>
                  <a:srgbClr val="000000"/>
                </a:solidFill>
                <a:latin typeface="Calibri"/>
              </a:rPr>
              <a:t>Attending Physician, Member </a:t>
            </a:r>
          </a:p>
          <a:p>
            <a:pPr lvl="0">
              <a:lnSpc>
                <a:spcPts val="1850"/>
              </a:lnSpc>
              <a:defRPr/>
            </a:pPr>
            <a:r>
              <a:rPr lang="en-US" sz="1600" b="0" dirty="0">
                <a:solidFill>
                  <a:srgbClr val="000000"/>
                </a:solidFill>
                <a:latin typeface="Calibri"/>
              </a:rPr>
              <a:t>Memorial Sloan Kettering Cancer Center</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Weill Cornell Medical College</a:t>
            </a:r>
          </a:p>
          <a:p>
            <a:pPr lvl="0">
              <a:lnSpc>
                <a:spcPts val="1850"/>
              </a:lnSpc>
              <a:defRPr/>
            </a:pPr>
            <a:r>
              <a:rPr lang="en-US" sz="1600" b="0" dirty="0">
                <a:solidFill>
                  <a:srgbClr val="000000"/>
                </a:solidFill>
                <a:latin typeface="Calibri"/>
              </a:rPr>
              <a:t>New York, New York</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3392" y="1088146"/>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2054480" y="4820201"/>
            <a:ext cx="368148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Sunnie Kim, MD</a:t>
            </a:r>
          </a:p>
          <a:p>
            <a:pPr lvl="0">
              <a:lnSpc>
                <a:spcPts val="1850"/>
              </a:lnSpc>
              <a:defRPr/>
            </a:pPr>
            <a:r>
              <a:rPr lang="en-US" sz="1600" b="0" dirty="0">
                <a:solidFill>
                  <a:srgbClr val="000000"/>
                </a:solidFill>
                <a:latin typeface="Calibri"/>
              </a:rPr>
              <a:t>GI Medical Oncologist</a:t>
            </a:r>
          </a:p>
          <a:p>
            <a:pPr lvl="0">
              <a:lnSpc>
                <a:spcPts val="1850"/>
              </a:lnSpc>
              <a:defRPr/>
            </a:pPr>
            <a:r>
              <a:rPr lang="en-US" sz="1600" b="0" dirty="0">
                <a:solidFill>
                  <a:srgbClr val="000000"/>
                </a:solidFill>
                <a:latin typeface="Calibri"/>
              </a:rPr>
              <a:t>Associate Professor </a:t>
            </a:r>
          </a:p>
          <a:p>
            <a:pPr lvl="0">
              <a:lnSpc>
                <a:spcPts val="1850"/>
              </a:lnSpc>
              <a:defRPr/>
            </a:pPr>
            <a:r>
              <a:rPr lang="en-US" sz="1600" b="0" dirty="0">
                <a:solidFill>
                  <a:srgbClr val="000000"/>
                </a:solidFill>
                <a:latin typeface="Calibri"/>
              </a:rPr>
              <a:t>University of Colorado Cancer Center</a:t>
            </a:r>
          </a:p>
          <a:p>
            <a:pPr lvl="0">
              <a:lnSpc>
                <a:spcPts val="1850"/>
              </a:lnSpc>
              <a:defRPr/>
            </a:pPr>
            <a:r>
              <a:rPr lang="en-US" sz="1600" b="0" dirty="0">
                <a:solidFill>
                  <a:srgbClr val="000000"/>
                </a:solidFill>
                <a:latin typeface="Calibri"/>
              </a:rPr>
              <a:t>Aurora, Colorado</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3392" y="4820201"/>
            <a:ext cx="1371600" cy="1371600"/>
          </a:xfrm>
          <a:prstGeom prst="rect">
            <a:avLst/>
          </a:prstGeom>
        </p:spPr>
      </p:pic>
      <p:sp>
        <p:nvSpPr>
          <p:cNvPr id="3" name="Text Box 7">
            <a:extLst>
              <a:ext uri="{FF2B5EF4-FFF2-40B4-BE49-F238E27FC236}">
                <a16:creationId xmlns:a16="http://schemas.microsoft.com/office/drawing/2014/main" id="{612D74A8-5D0D-947B-832B-AE5B17B6BC58}"/>
              </a:ext>
            </a:extLst>
          </p:cNvPr>
          <p:cNvSpPr txBox="1">
            <a:spLocks noChangeArrowheads="1"/>
          </p:cNvSpPr>
          <p:nvPr/>
        </p:nvSpPr>
        <p:spPr bwMode="auto">
          <a:xfrm>
            <a:off x="7311063" y="1088146"/>
            <a:ext cx="4802847"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Samuel J Klempner, MD</a:t>
            </a:r>
          </a:p>
          <a:p>
            <a:pPr lvl="0">
              <a:lnSpc>
                <a:spcPts val="1850"/>
              </a:lnSpc>
              <a:defRPr/>
            </a:pPr>
            <a:r>
              <a:rPr lang="en-US" sz="1600" b="0" dirty="0">
                <a:solidFill>
                  <a:srgbClr val="000000"/>
                </a:solidFill>
                <a:latin typeface="Calibri"/>
              </a:rPr>
              <a:t>Program Director, Gastroesophageal Cancers</a:t>
            </a:r>
          </a:p>
          <a:p>
            <a:pPr lvl="0">
              <a:lnSpc>
                <a:spcPts val="1850"/>
              </a:lnSpc>
              <a:defRPr/>
            </a:pPr>
            <a:r>
              <a:rPr lang="en-US" sz="1600" b="0" dirty="0" err="1">
                <a:solidFill>
                  <a:srgbClr val="000000"/>
                </a:solidFill>
                <a:latin typeface="Calibri"/>
              </a:rPr>
              <a:t>Tobins</a:t>
            </a:r>
            <a:r>
              <a:rPr lang="en-US" sz="1600" b="0" dirty="0">
                <a:solidFill>
                  <a:srgbClr val="000000"/>
                </a:solidFill>
                <a:latin typeface="Calibri"/>
              </a:rPr>
              <a:t> Family Endowed Chair in Esophagogastric Cancer</a:t>
            </a:r>
          </a:p>
          <a:p>
            <a:pPr lvl="0">
              <a:lnSpc>
                <a:spcPts val="1850"/>
              </a:lnSpc>
              <a:defRPr/>
            </a:pPr>
            <a:r>
              <a:rPr lang="en-US" sz="1600" b="0" dirty="0">
                <a:solidFill>
                  <a:srgbClr val="000000"/>
                </a:solidFill>
                <a:latin typeface="Calibri"/>
              </a:rPr>
              <a:t>Massachusetts General Hospital </a:t>
            </a:r>
          </a:p>
          <a:p>
            <a:pPr lvl="0">
              <a:lnSpc>
                <a:spcPts val="1850"/>
              </a:lnSpc>
              <a:defRPr/>
            </a:pPr>
            <a:r>
              <a:rPr lang="en-US" sz="1600" b="0" dirty="0">
                <a:solidFill>
                  <a:srgbClr val="000000"/>
                </a:solidFill>
                <a:latin typeface="Calibri"/>
              </a:rPr>
              <a:t>Associate Professor, 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9853E355-1433-4EE6-17FB-963566CC9BF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879976" y="1088146"/>
            <a:ext cx="1371600" cy="1371600"/>
          </a:xfrm>
          <a:prstGeom prst="rect">
            <a:avLst/>
          </a:prstGeom>
        </p:spPr>
      </p:pic>
      <p:sp>
        <p:nvSpPr>
          <p:cNvPr id="5" name="Text Box 7">
            <a:extLst>
              <a:ext uri="{FF2B5EF4-FFF2-40B4-BE49-F238E27FC236}">
                <a16:creationId xmlns:a16="http://schemas.microsoft.com/office/drawing/2014/main" id="{6414E9C0-C39C-DB98-0A6D-6BDA4C081066}"/>
              </a:ext>
            </a:extLst>
          </p:cNvPr>
          <p:cNvSpPr txBox="1">
            <a:spLocks noChangeArrowheads="1"/>
          </p:cNvSpPr>
          <p:nvPr/>
        </p:nvSpPr>
        <p:spPr bwMode="auto">
          <a:xfrm>
            <a:off x="7311063" y="2954173"/>
            <a:ext cx="466427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Rutika Mehta, MD, MPH</a:t>
            </a:r>
          </a:p>
          <a:p>
            <a:pPr lvl="0">
              <a:lnSpc>
                <a:spcPts val="1850"/>
              </a:lnSpc>
              <a:defRPr/>
            </a:pPr>
            <a:r>
              <a:rPr lang="en-US" sz="1600" b="0" dirty="0">
                <a:solidFill>
                  <a:srgbClr val="000000"/>
                </a:solidFill>
                <a:latin typeface="Calibri"/>
              </a:rPr>
              <a:t>Associate Professor</a:t>
            </a:r>
          </a:p>
          <a:p>
            <a:pPr lvl="0">
              <a:lnSpc>
                <a:spcPts val="1850"/>
              </a:lnSpc>
              <a:defRPr/>
            </a:pPr>
            <a:r>
              <a:rPr lang="en-US" sz="1600" b="0" dirty="0">
                <a:solidFill>
                  <a:srgbClr val="000000"/>
                </a:solidFill>
                <a:latin typeface="Calibri"/>
              </a:rPr>
              <a:t>Director for Upper GI Malignancies Program</a:t>
            </a:r>
          </a:p>
          <a:p>
            <a:pPr lvl="0">
              <a:lnSpc>
                <a:spcPts val="1850"/>
              </a:lnSpc>
              <a:defRPr/>
            </a:pPr>
            <a:r>
              <a:rPr lang="en-US" sz="1600" b="0" dirty="0">
                <a:solidFill>
                  <a:srgbClr val="000000"/>
                </a:solidFill>
                <a:latin typeface="Calibri"/>
              </a:rPr>
              <a:t>Perlmutter Cancer Center</a:t>
            </a:r>
          </a:p>
          <a:p>
            <a:pPr lvl="0">
              <a:lnSpc>
                <a:spcPts val="1850"/>
              </a:lnSpc>
              <a:defRPr/>
            </a:pPr>
            <a:r>
              <a:rPr lang="en-US" sz="1600" b="0" dirty="0">
                <a:solidFill>
                  <a:srgbClr val="000000"/>
                </a:solidFill>
                <a:latin typeface="Calibri"/>
              </a:rPr>
              <a:t>NYU Langone Health</a:t>
            </a:r>
          </a:p>
          <a:p>
            <a:pPr lvl="0">
              <a:lnSpc>
                <a:spcPts val="1850"/>
              </a:lnSpc>
              <a:defRPr/>
            </a:pPr>
            <a:r>
              <a:rPr lang="en-US" sz="1600" b="0" dirty="0">
                <a:solidFill>
                  <a:srgbClr val="000000"/>
                </a:solidFill>
                <a:latin typeface="Calibri"/>
              </a:rPr>
              <a:t>New York, New York</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99C24F8B-B1B8-E8D5-5B7C-AB934185A30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879976" y="2954173"/>
            <a:ext cx="1371600" cy="1371600"/>
          </a:xfrm>
          <a:prstGeom prst="rect">
            <a:avLst/>
          </a:prstGeom>
        </p:spPr>
      </p:pic>
      <p:sp>
        <p:nvSpPr>
          <p:cNvPr id="9" name="Text Box 7">
            <a:extLst>
              <a:ext uri="{FF2B5EF4-FFF2-40B4-BE49-F238E27FC236}">
                <a16:creationId xmlns:a16="http://schemas.microsoft.com/office/drawing/2014/main" id="{DB6284C1-A4F6-2BE9-A614-3AD7CB205C9F}"/>
              </a:ext>
            </a:extLst>
          </p:cNvPr>
          <p:cNvSpPr txBox="1">
            <a:spLocks noChangeArrowheads="1"/>
          </p:cNvSpPr>
          <p:nvPr/>
        </p:nvSpPr>
        <p:spPr bwMode="auto">
          <a:xfrm>
            <a:off x="7311064" y="4820201"/>
            <a:ext cx="466427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Manish A Shah, MD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Bartlett Family Professor of Gastrointestinal Oncology</a:t>
            </a:r>
          </a:p>
          <a:p>
            <a:pPr lvl="0">
              <a:lnSpc>
                <a:spcPts val="1850"/>
              </a:lnSpc>
              <a:defRPr/>
            </a:pPr>
            <a:r>
              <a:rPr lang="en-US" sz="1600" b="0" dirty="0">
                <a:solidFill>
                  <a:srgbClr val="000000"/>
                </a:solidFill>
                <a:latin typeface="Calibri"/>
              </a:rPr>
              <a:t>Chief, Solid Tumor Oncology</a:t>
            </a:r>
          </a:p>
          <a:p>
            <a:pPr lvl="0">
              <a:lnSpc>
                <a:spcPts val="1850"/>
              </a:lnSpc>
              <a:defRPr/>
            </a:pPr>
            <a:r>
              <a:rPr lang="en-US" sz="1600" b="0" dirty="0">
                <a:solidFill>
                  <a:srgbClr val="000000"/>
                </a:solidFill>
                <a:latin typeface="Calibri"/>
              </a:rPr>
              <a:t>Weill Cornell Medicine/</a:t>
            </a:r>
            <a:r>
              <a:rPr lang="en-US" sz="1600" b="0" dirty="0" err="1">
                <a:solidFill>
                  <a:srgbClr val="000000"/>
                </a:solidFill>
                <a:latin typeface="Calibri"/>
              </a:rPr>
              <a:t>NewYork</a:t>
            </a:r>
            <a:r>
              <a:rPr lang="en-US" sz="1600" b="0" dirty="0">
                <a:solidFill>
                  <a:srgbClr val="000000"/>
                </a:solidFill>
                <a:latin typeface="Calibri"/>
              </a:rPr>
              <a:t>-Presbyterian Hospital</a:t>
            </a:r>
          </a:p>
          <a:p>
            <a:pPr lvl="0">
              <a:lnSpc>
                <a:spcPts val="1850"/>
              </a:lnSpc>
              <a:defRPr/>
            </a:pPr>
            <a:r>
              <a:rPr lang="en-US" sz="1600" b="0" dirty="0">
                <a:solidFill>
                  <a:srgbClr val="000000"/>
                </a:solidFill>
                <a:latin typeface="Calibri"/>
              </a:rPr>
              <a:t>New York, New York</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0" name="Picture 9">
            <a:extLst>
              <a:ext uri="{FF2B5EF4-FFF2-40B4-BE49-F238E27FC236}">
                <a16:creationId xmlns:a16="http://schemas.microsoft.com/office/drawing/2014/main" id="{89C14941-FE75-F852-1330-E38B885291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879976" y="4820201"/>
            <a:ext cx="1371600" cy="1371600"/>
          </a:xfrm>
          <a:prstGeom prst="rect">
            <a:avLst/>
          </a:prstGeom>
        </p:spPr>
      </p:pic>
      <p:sp>
        <p:nvSpPr>
          <p:cNvPr id="11" name="Text Box 7">
            <a:extLst>
              <a:ext uri="{FF2B5EF4-FFF2-40B4-BE49-F238E27FC236}">
                <a16:creationId xmlns:a16="http://schemas.microsoft.com/office/drawing/2014/main" id="{B88C8159-1CEB-969C-2C82-B42CECFE8B05}"/>
              </a:ext>
            </a:extLst>
          </p:cNvPr>
          <p:cNvSpPr txBox="1">
            <a:spLocks noChangeArrowheads="1"/>
          </p:cNvSpPr>
          <p:nvPr/>
        </p:nvSpPr>
        <p:spPr bwMode="auto">
          <a:xfrm>
            <a:off x="2054479" y="2954173"/>
            <a:ext cx="368148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Yelena Y </a:t>
            </a:r>
            <a:r>
              <a:rPr lang="en-US" sz="1600" dirty="0" err="1">
                <a:solidFill>
                  <a:srgbClr val="000000"/>
                </a:solidFill>
                <a:latin typeface="Calibri"/>
              </a:rPr>
              <a:t>Janjigian</a:t>
            </a:r>
            <a:r>
              <a:rPr lang="en-US" sz="1600" dirty="0">
                <a:solidFill>
                  <a:srgbClr val="000000"/>
                </a:solidFill>
                <a:latin typeface="Calibri"/>
              </a:rPr>
              <a:t>, MD</a:t>
            </a:r>
          </a:p>
          <a:p>
            <a:pPr lvl="0">
              <a:lnSpc>
                <a:spcPts val="1850"/>
              </a:lnSpc>
              <a:defRPr/>
            </a:pPr>
            <a:r>
              <a:rPr lang="en-US" sz="1600" b="0" dirty="0">
                <a:solidFill>
                  <a:srgbClr val="000000"/>
                </a:solidFill>
                <a:latin typeface="Calibri"/>
              </a:rPr>
              <a:t>Carroll and Milton Petrie Chair</a:t>
            </a:r>
          </a:p>
          <a:p>
            <a:pPr lvl="0">
              <a:lnSpc>
                <a:spcPts val="1850"/>
              </a:lnSpc>
              <a:defRPr/>
            </a:pPr>
            <a:r>
              <a:rPr lang="en-US" sz="1600" b="0" dirty="0">
                <a:solidFill>
                  <a:srgbClr val="000000"/>
                </a:solidFill>
                <a:latin typeface="Calibri"/>
              </a:rPr>
              <a:t>Professor and Chief Attending Gastrointestinal Oncology Service</a:t>
            </a:r>
          </a:p>
          <a:p>
            <a:pPr lvl="0">
              <a:lnSpc>
                <a:spcPts val="1850"/>
              </a:lnSpc>
              <a:defRPr/>
            </a:pPr>
            <a:r>
              <a:rPr lang="en-US" sz="1600" b="0" dirty="0">
                <a:solidFill>
                  <a:srgbClr val="000000"/>
                </a:solidFill>
                <a:latin typeface="Calibri"/>
              </a:rPr>
              <a:t>Memorial Sloan Kettering Cancer Center </a:t>
            </a:r>
          </a:p>
          <a:p>
            <a:pPr lvl="0">
              <a:lnSpc>
                <a:spcPts val="1850"/>
              </a:lnSpc>
              <a:defRPr/>
            </a:pPr>
            <a:r>
              <a:rPr lang="en-US" sz="1600" b="0" dirty="0">
                <a:solidFill>
                  <a:srgbClr val="000000"/>
                </a:solidFill>
                <a:latin typeface="Calibri"/>
              </a:rPr>
              <a:t>New York, New York</a:t>
            </a:r>
          </a:p>
        </p:txBody>
      </p:sp>
      <p:pic>
        <p:nvPicPr>
          <p:cNvPr id="12" name="Picture 11">
            <a:extLst>
              <a:ext uri="{FF2B5EF4-FFF2-40B4-BE49-F238E27FC236}">
                <a16:creationId xmlns:a16="http://schemas.microsoft.com/office/drawing/2014/main" id="{6D6A1327-E0BA-F779-3317-55958EB3802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23392" y="2954173"/>
            <a:ext cx="1371600" cy="1371600"/>
          </a:xfrm>
          <a:prstGeom prst="rect">
            <a:avLst/>
          </a:prstGeom>
        </p:spPr>
      </p:pic>
    </p:spTree>
    <p:extLst>
      <p:ext uri="{BB962C8B-B14F-4D97-AF65-F5344CB8AC3E}">
        <p14:creationId xmlns:p14="http://schemas.microsoft.com/office/powerpoint/2010/main" val="15070543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371600"/>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1901" y="1088146"/>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691671" y="1088146"/>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2125851" y="1088146"/>
            <a:ext cx="3778062"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John Strickler, MD</a:t>
            </a:r>
          </a:p>
          <a:p>
            <a:pPr lvl="0">
              <a:lnSpc>
                <a:spcPts val="1850"/>
              </a:lnSpc>
              <a:defRPr/>
            </a:pPr>
            <a:r>
              <a:rPr lang="en-US" sz="1600" b="0" dirty="0">
                <a:solidFill>
                  <a:srgbClr val="000000"/>
                </a:solidFill>
                <a:latin typeface="Calibri"/>
              </a:rPr>
              <a:t>Senior Associate Consultant</a:t>
            </a:r>
          </a:p>
          <a:p>
            <a:pPr lvl="0">
              <a:lnSpc>
                <a:spcPts val="1850"/>
              </a:lnSpc>
              <a:defRPr/>
            </a:pPr>
            <a:r>
              <a:rPr lang="en-US" sz="1600" b="0" dirty="0">
                <a:solidFill>
                  <a:srgbClr val="000000"/>
                </a:solidFill>
                <a:latin typeface="Calibri"/>
              </a:rPr>
              <a:t>Division of Hematology and Oncology</a:t>
            </a:r>
          </a:p>
          <a:p>
            <a:pPr lvl="0">
              <a:lnSpc>
                <a:spcPts val="1850"/>
              </a:lnSpc>
              <a:defRPr/>
            </a:pPr>
            <a:r>
              <a:rPr lang="en-US" sz="1600" b="0" dirty="0">
                <a:solidFill>
                  <a:srgbClr val="000000"/>
                </a:solidFill>
                <a:latin typeface="Calibri"/>
              </a:rPr>
              <a:t>Mayo Clinic</a:t>
            </a:r>
          </a:p>
          <a:p>
            <a:pPr lvl="0">
              <a:lnSpc>
                <a:spcPts val="1850"/>
              </a:lnSpc>
              <a:defRPr/>
            </a:pPr>
            <a:r>
              <a:rPr lang="en-US" sz="1600" b="0" dirty="0">
                <a:solidFill>
                  <a:srgbClr val="000000"/>
                </a:solidFill>
                <a:latin typeface="Calibri"/>
              </a:rPr>
              <a:t>Jacksonville, Florida</a:t>
            </a:r>
          </a:p>
        </p:txBody>
      </p:sp>
      <p:sp>
        <p:nvSpPr>
          <p:cNvPr id="7" name="Text Box 7">
            <a:extLst>
              <a:ext uri="{FF2B5EF4-FFF2-40B4-BE49-F238E27FC236}">
                <a16:creationId xmlns:a16="http://schemas.microsoft.com/office/drawing/2014/main" id="{4F9EF60C-B47E-1C6A-73AB-3B7109ED4273}"/>
              </a:ext>
            </a:extLst>
          </p:cNvPr>
          <p:cNvSpPr txBox="1">
            <a:spLocks noChangeArrowheads="1"/>
          </p:cNvSpPr>
          <p:nvPr/>
        </p:nvSpPr>
        <p:spPr bwMode="auto">
          <a:xfrm>
            <a:off x="2125851" y="3026655"/>
            <a:ext cx="3778062"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Zev Wainberg, MD, MSc</a:t>
            </a:r>
          </a:p>
          <a:p>
            <a:pPr lvl="0">
              <a:lnSpc>
                <a:spcPts val="1850"/>
              </a:lnSpc>
              <a:defRPr/>
            </a:pPr>
            <a:r>
              <a:rPr lang="en-US" sz="1600" b="0" dirty="0">
                <a:solidFill>
                  <a:srgbClr val="000000"/>
                </a:solidFill>
                <a:latin typeface="Calibri"/>
              </a:rPr>
              <a:t>Co-Director, GI Oncology Program</a:t>
            </a:r>
          </a:p>
          <a:p>
            <a:pPr lvl="0">
              <a:lnSpc>
                <a:spcPts val="1850"/>
              </a:lnSpc>
              <a:defRPr/>
            </a:pPr>
            <a:r>
              <a:rPr lang="en-US" sz="1600" b="0" dirty="0">
                <a:solidFill>
                  <a:srgbClr val="000000"/>
                </a:solidFill>
                <a:latin typeface="Calibri"/>
              </a:rPr>
              <a:t>Director of Early Phase Clinical Research</a:t>
            </a:r>
          </a:p>
          <a:p>
            <a:pPr lvl="0">
              <a:lnSpc>
                <a:spcPts val="1850"/>
              </a:lnSpc>
              <a:defRPr/>
            </a:pPr>
            <a:r>
              <a:rPr lang="en-US" sz="1600" b="0" dirty="0">
                <a:solidFill>
                  <a:srgbClr val="000000"/>
                </a:solidFill>
                <a:latin typeface="Calibri"/>
              </a:rPr>
              <a:t>Jonsson Comprehensive Cancer Center</a:t>
            </a:r>
          </a:p>
          <a:p>
            <a:pPr lvl="0">
              <a:lnSpc>
                <a:spcPts val="1850"/>
              </a:lnSpc>
              <a:defRPr/>
            </a:pPr>
            <a:r>
              <a:rPr lang="en-US" sz="1600" b="0" dirty="0">
                <a:solidFill>
                  <a:srgbClr val="000000"/>
                </a:solidFill>
                <a:latin typeface="Calibri"/>
              </a:rPr>
              <a:t>UCLA School of Medicine</a:t>
            </a:r>
          </a:p>
          <a:p>
            <a:pPr lvl="0">
              <a:lnSpc>
                <a:spcPts val="1850"/>
              </a:lnSpc>
              <a:defRPr/>
            </a:pPr>
            <a:r>
              <a:rPr lang="en-US" sz="1600" b="0" dirty="0">
                <a:solidFill>
                  <a:srgbClr val="000000"/>
                </a:solidFill>
                <a:latin typeface="Calibri"/>
              </a:rPr>
              <a:t>Los Angeles, California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B1CB6229-3790-EFBE-CAAF-3396D807576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3392" y="1088146"/>
            <a:ext cx="1371600" cy="1371600"/>
          </a:xfrm>
          <a:prstGeom prst="rect">
            <a:avLst/>
          </a:prstGeom>
        </p:spPr>
      </p:pic>
      <p:pic>
        <p:nvPicPr>
          <p:cNvPr id="17" name="Picture 16">
            <a:extLst>
              <a:ext uri="{FF2B5EF4-FFF2-40B4-BE49-F238E27FC236}">
                <a16:creationId xmlns:a16="http://schemas.microsoft.com/office/drawing/2014/main" id="{A4AA4249-E399-FC18-E828-F103AA29C7C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23392" y="3026655"/>
            <a:ext cx="1371600" cy="1371600"/>
          </a:xfrm>
          <a:prstGeom prst="rect">
            <a:avLst/>
          </a:prstGeom>
        </p:spPr>
      </p:pic>
    </p:spTree>
    <p:extLst>
      <p:ext uri="{BB962C8B-B14F-4D97-AF65-F5344CB8AC3E}">
        <p14:creationId xmlns:p14="http://schemas.microsoft.com/office/powerpoint/2010/main" val="2398063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ABDC8-62A9-7B34-1E84-6D24ED0062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72EF9-917A-2570-E2FE-A0695730D63E}"/>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7AA32A0B-198B-D67D-484A-A5A547BE9B33}"/>
              </a:ext>
            </a:extLst>
          </p:cNvPr>
          <p:cNvSpPr txBox="1">
            <a:spLocks/>
          </p:cNvSpPr>
          <p:nvPr/>
        </p:nvSpPr>
        <p:spPr bwMode="auto">
          <a:xfrm>
            <a:off x="998001" y="1268761"/>
            <a:ext cx="10107002"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5000"/>
              </a:lnSpc>
              <a:spcBef>
                <a:spcPts val="2280"/>
              </a:spcBef>
              <a:spcAft>
                <a:spcPts val="0"/>
              </a:spcAft>
              <a:buClr>
                <a:srgbClr val="000000"/>
              </a:buClr>
              <a:buSzPct val="100000"/>
              <a:buFont typeface="Arial" pitchFamily="-72" charset="0"/>
              <a:buNone/>
              <a:tabLst/>
              <a:defRPr/>
            </a:pPr>
            <a:r>
              <a:rPr kumimoji="0" lang="en-US" sz="2400" b="1" i="0" u="none" strike="noStrike" kern="1200" cap="none" spc="0" normalizeH="0" baseline="0" noProof="0" dirty="0">
                <a:ln>
                  <a:noFill/>
                </a:ln>
                <a:solidFill>
                  <a:srgbClr val="0432FF"/>
                </a:solidFill>
                <a:effectLst/>
                <a:uLnTx/>
                <a:uFillTx/>
                <a:latin typeface="Calibri" panose="020F0502020204030204" pitchFamily="34" charset="0"/>
                <a:ea typeface="MS PGothic" pitchFamily="34" charset="-128"/>
                <a:cs typeface="Calibri" panose="020F0502020204030204" pitchFamily="34" charset="0"/>
              </a:rPr>
              <a:t>Module 1: </a:t>
            </a:r>
            <a:r>
              <a:rPr kumimoji="0" lang="en-US" sz="2400" b="1" i="0" u="none" strike="noStrike" kern="1200" cap="none" spc="0" normalizeH="0" baseline="0" noProof="0" dirty="0">
                <a:ln>
                  <a:noFill/>
                </a:ln>
                <a:solidFill>
                  <a:srgbClr val="000000"/>
                </a:solidFill>
                <a:effectLst/>
                <a:uLnTx/>
                <a:uFillTx/>
                <a:latin typeface="Calibri" charset="0"/>
                <a:ea typeface="MS PGothic" pitchFamily="34" charset="-128"/>
              </a:rPr>
              <a:t>Optimizing the Management of HER2-Positive Advanced Gastroesophageal (GE) Cancers </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2: </a:t>
            </a:r>
            <a:r>
              <a:rPr lang="en-US" sz="2400" dirty="0">
                <a:solidFill>
                  <a:schemeClr val="tx1"/>
                </a:solidFill>
              </a:rPr>
              <a:t>Clinician Survey Results</a:t>
            </a:r>
            <a:endParaRPr kumimoji="0" lang="en-US" sz="2400" b="1" i="0" u="none" strike="noStrike" kern="120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ct val="105000"/>
              </a:lnSpc>
              <a:spcBef>
                <a:spcPts val="2280"/>
              </a:spcBef>
              <a:spcAft>
                <a:spcPts val="0"/>
              </a:spcAft>
              <a:buClr>
                <a:srgbClr val="000000"/>
              </a:buClr>
              <a:buSzPct val="100000"/>
              <a:buFont typeface="Arial" pitchFamily="-72" charset="0"/>
              <a:buNone/>
              <a:tabLst/>
              <a:defRPr/>
            </a:pPr>
            <a:r>
              <a:rPr kumimoji="0" lang="en-US" sz="2400" b="1" i="0" u="none" strike="noStrike" kern="1200" cap="none" spc="0" normalizeH="0" baseline="0" noProof="0" dirty="0">
                <a:ln>
                  <a:noFill/>
                </a:ln>
                <a:solidFill>
                  <a:srgbClr val="0432FF"/>
                </a:solidFill>
                <a:effectLst/>
                <a:uLnTx/>
                <a:uFillTx/>
                <a:latin typeface="Calibri" panose="020F0502020204030204" pitchFamily="34" charset="0"/>
                <a:ea typeface="MS PGothic" pitchFamily="34" charset="-128"/>
                <a:cs typeface="Calibri" panose="020F0502020204030204" pitchFamily="34" charset="0"/>
              </a:rPr>
              <a:t>Module 3: </a:t>
            </a:r>
            <a:r>
              <a:rPr kumimoji="0" lang="en-US" sz="2400" b="1" i="0" u="none" strike="noStrike" kern="1200" cap="none" spc="0" normalizeH="0" baseline="0" noProof="0" dirty="0">
                <a:ln>
                  <a:noFill/>
                </a:ln>
                <a:solidFill>
                  <a:srgbClr val="000000"/>
                </a:solidFill>
                <a:effectLst/>
                <a:uLnTx/>
                <a:uFillTx/>
                <a:latin typeface="Calibri" charset="0"/>
                <a:ea typeface="MS PGothic" pitchFamily="34" charset="-128"/>
              </a:rPr>
              <a:t>Current and Future Strategies to Target CLAUDIN18.2 in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4: </a:t>
            </a:r>
            <a:r>
              <a:rPr lang="en-US" sz="2400" dirty="0">
                <a:solidFill>
                  <a:schemeClr val="tx1"/>
                </a:solidFill>
              </a:rPr>
              <a:t>Clinician Survey Results</a:t>
            </a:r>
            <a:endParaRPr kumimoji="0" lang="en-US" sz="2400" b="1" i="0" u="none" strike="noStrike" kern="120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ct val="105000"/>
              </a:lnSpc>
              <a:spcBef>
                <a:spcPts val="2280"/>
              </a:spcBef>
              <a:spcAft>
                <a:spcPts val="0"/>
              </a:spcAft>
              <a:buClr>
                <a:srgbClr val="000000"/>
              </a:buClr>
              <a:buSzPct val="100000"/>
              <a:buFont typeface="Arial" pitchFamily="-72" charset="0"/>
              <a:buNone/>
              <a:tabLst/>
              <a:defRPr/>
            </a:pPr>
            <a:r>
              <a:rPr kumimoji="0" lang="en-US" sz="2400" b="1" i="0" u="none" strike="noStrike" kern="1200" cap="none" spc="0" normalizeH="0" baseline="0" noProof="0" dirty="0">
                <a:ln>
                  <a:noFill/>
                </a:ln>
                <a:solidFill>
                  <a:srgbClr val="0432FF"/>
                </a:solidFill>
                <a:effectLst/>
                <a:uLnTx/>
                <a:uFillTx/>
                <a:latin typeface="Calibri" panose="020F0502020204030204" pitchFamily="34" charset="0"/>
                <a:ea typeface="MS PGothic" pitchFamily="34" charset="-128"/>
                <a:cs typeface="Calibri" panose="020F0502020204030204" pitchFamily="34" charset="0"/>
              </a:rPr>
              <a:t>Module 5: </a:t>
            </a:r>
            <a:r>
              <a:rPr kumimoji="0" lang="en-US" sz="2400" b="1" i="0" u="none" strike="noStrike" kern="1200" cap="none" spc="0" normalizeH="0" baseline="0" noProof="0" dirty="0">
                <a:ln>
                  <a:noFill/>
                </a:ln>
                <a:solidFill>
                  <a:srgbClr val="000000"/>
                </a:solidFill>
                <a:effectLst/>
                <a:uLnTx/>
                <a:uFillTx/>
                <a:latin typeface="Calibri" charset="0"/>
                <a:ea typeface="MS PGothic" pitchFamily="34" charset="-128"/>
              </a:rPr>
              <a:t>Integration of Immune Checkpoint Inhibitors into the Care of Patients with Resectable and Unresectable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6: </a:t>
            </a:r>
            <a:r>
              <a:rPr lang="en-US" sz="2400" dirty="0">
                <a:solidFill>
                  <a:schemeClr val="tx1"/>
                </a:solidFill>
              </a:rPr>
              <a:t>Clinician Survey Results</a:t>
            </a:r>
            <a:endParaRPr lang="en-US" sz="2400" dirty="0">
              <a:solidFill>
                <a:schemeClr val="accent2"/>
              </a:solidFill>
            </a:endParaRPr>
          </a:p>
        </p:txBody>
      </p:sp>
    </p:spTree>
    <p:extLst>
      <p:ext uri="{BB962C8B-B14F-4D97-AF65-F5344CB8AC3E}">
        <p14:creationId xmlns:p14="http://schemas.microsoft.com/office/powerpoint/2010/main" val="6375689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ABDC8-62A9-7B34-1E84-6D24ED00623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93E8ED8-341E-C0C6-C264-C361E117C9C8}"/>
              </a:ext>
            </a:extLst>
          </p:cNvPr>
          <p:cNvSpPr/>
          <p:nvPr/>
        </p:nvSpPr>
        <p:spPr bwMode="auto">
          <a:xfrm>
            <a:off x="686717" y="1193233"/>
            <a:ext cx="10871364" cy="877938"/>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7C572EF9-917A-2570-E2FE-A0695730D63E}"/>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7AA32A0B-198B-D67D-484A-A5A547BE9B33}"/>
              </a:ext>
            </a:extLst>
          </p:cNvPr>
          <p:cNvSpPr txBox="1">
            <a:spLocks/>
          </p:cNvSpPr>
          <p:nvPr/>
        </p:nvSpPr>
        <p:spPr bwMode="auto">
          <a:xfrm>
            <a:off x="942917" y="1215268"/>
            <a:ext cx="10051918"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spcBef>
                <a:spcPts val="2280"/>
              </a:spcBef>
              <a:spcAft>
                <a:spcPts val="0"/>
              </a:spcAft>
              <a:buNone/>
              <a:defRPr/>
            </a:pPr>
            <a:r>
              <a:rPr lang="en-US" sz="2400" dirty="0">
                <a:solidFill>
                  <a:schemeClr val="bg1"/>
                </a:solidFill>
                <a:latin typeface="Calibri" panose="020F0502020204030204" pitchFamily="34" charset="0"/>
                <a:cs typeface="Calibri" panose="020F0502020204030204" pitchFamily="34" charset="0"/>
              </a:rPr>
              <a:t>Module 1: </a:t>
            </a:r>
            <a:r>
              <a:rPr lang="en-US" sz="2400" dirty="0">
                <a:solidFill>
                  <a:schemeClr val="bg1"/>
                </a:solidFill>
              </a:rPr>
              <a:t>Optimizing the Management of HER2-Positive Advanced Gastroesophageal (GE) Cancers </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2: </a:t>
            </a:r>
            <a:r>
              <a:rPr lang="en-US" sz="2400" dirty="0">
                <a:solidFill>
                  <a:schemeClr val="tx1"/>
                </a:solidFill>
              </a:rPr>
              <a:t>Clinician Survey Results</a:t>
            </a:r>
            <a:endParaRPr lang="en-US" sz="2400" dirty="0"/>
          </a:p>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3: </a:t>
            </a:r>
            <a:r>
              <a:rPr lang="en-US" sz="2400" dirty="0"/>
              <a:t>Current and Future Strategies to Target CLAUDIN18.2 in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4: </a:t>
            </a:r>
            <a:r>
              <a:rPr lang="en-US" sz="2400" dirty="0">
                <a:solidFill>
                  <a:schemeClr val="tx1"/>
                </a:solidFill>
              </a:rPr>
              <a:t>Clinician Survey Results</a:t>
            </a:r>
            <a:endParaRPr lang="en-US" sz="2400" dirty="0"/>
          </a:p>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5: </a:t>
            </a:r>
            <a:r>
              <a:rPr lang="en-US" sz="2400" dirty="0"/>
              <a:t>Integration of Immune Checkpoint Inhibitors into the Care of Patients with </a:t>
            </a:r>
            <a:r>
              <a:rPr lang="en-US" sz="2400" dirty="0" err="1"/>
              <a:t>Resectable</a:t>
            </a:r>
            <a:r>
              <a:rPr lang="en-US" sz="2400" dirty="0"/>
              <a:t> and Unresectable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6: </a:t>
            </a:r>
            <a:r>
              <a:rPr lang="en-US" sz="2400" dirty="0">
                <a:solidFill>
                  <a:schemeClr val="tx1"/>
                </a:solidFill>
              </a:rPr>
              <a:t>Clinician Survey Results</a:t>
            </a:r>
            <a:endParaRPr lang="en-US" sz="2400" dirty="0">
              <a:solidFill>
                <a:schemeClr val="accent2"/>
              </a:solidFill>
            </a:endParaRPr>
          </a:p>
        </p:txBody>
      </p:sp>
    </p:spTree>
    <p:extLst>
      <p:ext uri="{BB962C8B-B14F-4D97-AF65-F5344CB8AC3E}">
        <p14:creationId xmlns:p14="http://schemas.microsoft.com/office/powerpoint/2010/main" val="11419665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B83CE-EA5C-2C18-C584-6DEFF73572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9E3028-3B62-85FE-22E4-7E346FF72689}"/>
              </a:ext>
            </a:extLst>
          </p:cNvPr>
          <p:cNvSpPr>
            <a:spLocks noGrp="1"/>
          </p:cNvSpPr>
          <p:nvPr>
            <p:ph type="title"/>
          </p:nvPr>
        </p:nvSpPr>
        <p:spPr>
          <a:xfrm>
            <a:off x="794656" y="134947"/>
            <a:ext cx="10831286" cy="1312985"/>
          </a:xfrm>
        </p:spPr>
        <p:txBody>
          <a:bodyPr>
            <a:normAutofit/>
          </a:bodyPr>
          <a:lstStyle/>
          <a:p>
            <a:pPr algn="l"/>
            <a:r>
              <a:rPr lang="en-US" sz="2800" dirty="0">
                <a:solidFill>
                  <a:srgbClr val="0432FF"/>
                </a:solidFill>
              </a:rPr>
              <a:t>KEYNOTE-811 Phase III Trial of Pembrolizumab with Trastuzumab and Chemotherapy for Previously Untreated Advanced HER2-Positive Gastric or Gastroesophageal Junction (GEJ) Adenocarcinoma </a:t>
            </a:r>
          </a:p>
        </p:txBody>
      </p:sp>
      <p:sp>
        <p:nvSpPr>
          <p:cNvPr id="9" name="TextBox 8">
            <a:extLst>
              <a:ext uri="{FF2B5EF4-FFF2-40B4-BE49-F238E27FC236}">
                <a16:creationId xmlns:a16="http://schemas.microsoft.com/office/drawing/2014/main" id="{F897A2D5-A8D4-BAFF-716E-3B32F3254DAD}"/>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Kawazoe A et al. ASCO 2026;Abstract 4040.</a:t>
            </a:r>
          </a:p>
        </p:txBody>
      </p:sp>
      <p:pic>
        <p:nvPicPr>
          <p:cNvPr id="6" name="Picture 5" descr="A diagram of a patient's blood flow&#10;&#10;AI-generated content may be incorrect.">
            <a:extLst>
              <a:ext uri="{FF2B5EF4-FFF2-40B4-BE49-F238E27FC236}">
                <a16:creationId xmlns:a16="http://schemas.microsoft.com/office/drawing/2014/main" id="{BA321086-FBFB-E7D8-CAAC-8E560C06AB0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80357" y="1628800"/>
            <a:ext cx="10831286" cy="4394344"/>
          </a:xfrm>
          <a:prstGeom prst="rect">
            <a:avLst/>
          </a:prstGeom>
        </p:spPr>
      </p:pic>
    </p:spTree>
    <p:custDataLst>
      <p:tags r:id="rId1"/>
    </p:custDataLst>
    <p:extLst>
      <p:ext uri="{BB962C8B-B14F-4D97-AF65-F5344CB8AC3E}">
        <p14:creationId xmlns:p14="http://schemas.microsoft.com/office/powerpoint/2010/main" val="243381865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78AE3-9593-936F-7D1B-97A6279A7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CD632A-643E-BE2A-578C-47A655D371DE}"/>
              </a:ext>
            </a:extLst>
          </p:cNvPr>
          <p:cNvSpPr>
            <a:spLocks noGrp="1"/>
          </p:cNvSpPr>
          <p:nvPr>
            <p:ph type="title"/>
          </p:nvPr>
        </p:nvSpPr>
        <p:spPr>
          <a:xfrm>
            <a:off x="402771" y="88400"/>
            <a:ext cx="11626274" cy="1312985"/>
          </a:xfrm>
        </p:spPr>
        <p:txBody>
          <a:bodyPr>
            <a:normAutofit/>
          </a:bodyPr>
          <a:lstStyle/>
          <a:p>
            <a:r>
              <a:rPr lang="en-US" sz="2800" dirty="0">
                <a:solidFill>
                  <a:srgbClr val="0432FF"/>
                </a:solidFill>
              </a:rPr>
              <a:t>KEYNOTE-811: Progression-Free Survival (PFS) with 6-Year Median Follow-Up</a:t>
            </a:r>
          </a:p>
        </p:txBody>
      </p:sp>
      <p:sp>
        <p:nvSpPr>
          <p:cNvPr id="9" name="TextBox 8">
            <a:extLst>
              <a:ext uri="{FF2B5EF4-FFF2-40B4-BE49-F238E27FC236}">
                <a16:creationId xmlns:a16="http://schemas.microsoft.com/office/drawing/2014/main" id="{E3DA2C96-E302-712C-E189-835D54B17FA3}"/>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Kawazoe A et al. ASCO 2026;Abstract 4040.</a:t>
            </a:r>
          </a:p>
        </p:txBody>
      </p:sp>
      <p:pic>
        <p:nvPicPr>
          <p:cNvPr id="4" name="Picture 3" descr="A graph of a number of patients&#10;&#10;AI-generated content may be incorrect.">
            <a:extLst>
              <a:ext uri="{FF2B5EF4-FFF2-40B4-BE49-F238E27FC236}">
                <a16:creationId xmlns:a16="http://schemas.microsoft.com/office/drawing/2014/main" id="{25CA0EBB-68A0-1BE7-16AB-49CB3F99A49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42400" y="1656891"/>
            <a:ext cx="11707200" cy="4142959"/>
          </a:xfrm>
          <a:prstGeom prst="rect">
            <a:avLst/>
          </a:prstGeom>
        </p:spPr>
      </p:pic>
      <p:sp>
        <p:nvSpPr>
          <p:cNvPr id="5" name="TextBox 4">
            <a:extLst>
              <a:ext uri="{FF2B5EF4-FFF2-40B4-BE49-F238E27FC236}">
                <a16:creationId xmlns:a16="http://schemas.microsoft.com/office/drawing/2014/main" id="{7B13A4EB-ABB6-E8C4-347C-E8B1FFD55026}"/>
              </a:ext>
            </a:extLst>
          </p:cNvPr>
          <p:cNvSpPr txBox="1"/>
          <p:nvPr/>
        </p:nvSpPr>
        <p:spPr>
          <a:xfrm>
            <a:off x="2656114" y="1195226"/>
            <a:ext cx="5747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S PGothic" charset="0"/>
                <a:cs typeface="+mn-cs"/>
              </a:rPr>
              <a:t>ITT</a:t>
            </a:r>
          </a:p>
        </p:txBody>
      </p:sp>
      <p:sp>
        <p:nvSpPr>
          <p:cNvPr id="7" name="TextBox 6">
            <a:extLst>
              <a:ext uri="{FF2B5EF4-FFF2-40B4-BE49-F238E27FC236}">
                <a16:creationId xmlns:a16="http://schemas.microsoft.com/office/drawing/2014/main" id="{BA22A7FE-0684-5797-FEAF-C34899344241}"/>
              </a:ext>
            </a:extLst>
          </p:cNvPr>
          <p:cNvSpPr txBox="1"/>
          <p:nvPr/>
        </p:nvSpPr>
        <p:spPr>
          <a:xfrm>
            <a:off x="8270956" y="1195258"/>
            <a:ext cx="184217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S PGothic" charset="0"/>
                <a:cs typeface="+mn-cs"/>
              </a:rPr>
              <a:t>PD-L1 CPS ≥1</a:t>
            </a:r>
          </a:p>
        </p:txBody>
      </p:sp>
      <p:sp>
        <p:nvSpPr>
          <p:cNvPr id="8" name="Rectangle 7">
            <a:extLst>
              <a:ext uri="{FF2B5EF4-FFF2-40B4-BE49-F238E27FC236}">
                <a16:creationId xmlns:a16="http://schemas.microsoft.com/office/drawing/2014/main" id="{6215FBCE-38E5-D00A-08E7-2A8EFC3AF9E5}"/>
              </a:ext>
            </a:extLst>
          </p:cNvPr>
          <p:cNvSpPr/>
          <p:nvPr/>
        </p:nvSpPr>
        <p:spPr bwMode="auto">
          <a:xfrm>
            <a:off x="6096000" y="1656891"/>
            <a:ext cx="413657" cy="2785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10" name="Rectangle 9">
            <a:extLst>
              <a:ext uri="{FF2B5EF4-FFF2-40B4-BE49-F238E27FC236}">
                <a16:creationId xmlns:a16="http://schemas.microsoft.com/office/drawing/2014/main" id="{4E3B0E60-F2A3-118E-2A8B-C5C446BBEA1F}"/>
              </a:ext>
            </a:extLst>
          </p:cNvPr>
          <p:cNvSpPr/>
          <p:nvPr/>
        </p:nvSpPr>
        <p:spPr bwMode="auto">
          <a:xfrm>
            <a:off x="326539" y="1656891"/>
            <a:ext cx="413657" cy="2785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3" name="TextBox 2">
            <a:extLst>
              <a:ext uri="{FF2B5EF4-FFF2-40B4-BE49-F238E27FC236}">
                <a16:creationId xmlns:a16="http://schemas.microsoft.com/office/drawing/2014/main" id="{F4E5694C-C4FF-AA91-0058-5ABCD74335A7}"/>
              </a:ext>
            </a:extLst>
          </p:cNvPr>
          <p:cNvSpPr txBox="1"/>
          <p:nvPr/>
        </p:nvSpPr>
        <p:spPr>
          <a:xfrm>
            <a:off x="294640" y="584646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ITT = intention to treat; CPS = combined positive score; HR = hazard ratio; CI = confidence interval</a:t>
            </a:r>
          </a:p>
        </p:txBody>
      </p:sp>
    </p:spTree>
    <p:custDataLst>
      <p:tags r:id="rId1"/>
    </p:custDataLst>
    <p:extLst>
      <p:ext uri="{BB962C8B-B14F-4D97-AF65-F5344CB8AC3E}">
        <p14:creationId xmlns:p14="http://schemas.microsoft.com/office/powerpoint/2010/main" val="22450683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58B39-79F5-B7A2-E80C-7D88A50F8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D6E1F7-7BF7-8FAC-D330-1F925F3D82BE}"/>
              </a:ext>
            </a:extLst>
          </p:cNvPr>
          <p:cNvSpPr>
            <a:spLocks noGrp="1"/>
          </p:cNvSpPr>
          <p:nvPr>
            <p:ph type="title"/>
          </p:nvPr>
        </p:nvSpPr>
        <p:spPr>
          <a:xfrm>
            <a:off x="402771" y="69633"/>
            <a:ext cx="11626274" cy="1312985"/>
          </a:xfrm>
        </p:spPr>
        <p:txBody>
          <a:bodyPr>
            <a:normAutofit/>
          </a:bodyPr>
          <a:lstStyle/>
          <a:p>
            <a:r>
              <a:rPr lang="en-US" sz="2800" dirty="0">
                <a:solidFill>
                  <a:srgbClr val="0432FF"/>
                </a:solidFill>
              </a:rPr>
              <a:t>KEYNOTE-811: Overall Survival (OS) with 6-Year Median Follow-Up</a:t>
            </a:r>
          </a:p>
        </p:txBody>
      </p:sp>
      <p:sp>
        <p:nvSpPr>
          <p:cNvPr id="9" name="TextBox 8">
            <a:extLst>
              <a:ext uri="{FF2B5EF4-FFF2-40B4-BE49-F238E27FC236}">
                <a16:creationId xmlns:a16="http://schemas.microsoft.com/office/drawing/2014/main" id="{391F2638-14F2-4DA2-363D-6E272632D490}"/>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Kawazoe A et al. ASCO 2026;Abstract 4040.</a:t>
            </a:r>
          </a:p>
        </p:txBody>
      </p:sp>
      <p:sp>
        <p:nvSpPr>
          <p:cNvPr id="5" name="TextBox 4">
            <a:extLst>
              <a:ext uri="{FF2B5EF4-FFF2-40B4-BE49-F238E27FC236}">
                <a16:creationId xmlns:a16="http://schemas.microsoft.com/office/drawing/2014/main" id="{DE3E2F55-315C-BBBC-707A-F0FFEA5AC6D3}"/>
              </a:ext>
            </a:extLst>
          </p:cNvPr>
          <p:cNvSpPr txBox="1"/>
          <p:nvPr/>
        </p:nvSpPr>
        <p:spPr>
          <a:xfrm>
            <a:off x="2656114" y="1273659"/>
            <a:ext cx="5747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S PGothic" charset="0"/>
                <a:cs typeface="+mn-cs"/>
              </a:rPr>
              <a:t>ITT</a:t>
            </a:r>
          </a:p>
        </p:txBody>
      </p:sp>
      <p:sp>
        <p:nvSpPr>
          <p:cNvPr id="7" name="TextBox 6">
            <a:extLst>
              <a:ext uri="{FF2B5EF4-FFF2-40B4-BE49-F238E27FC236}">
                <a16:creationId xmlns:a16="http://schemas.microsoft.com/office/drawing/2014/main" id="{865D035F-B540-69F8-AEBB-7BAA4C79DE46}"/>
              </a:ext>
            </a:extLst>
          </p:cNvPr>
          <p:cNvSpPr txBox="1"/>
          <p:nvPr/>
        </p:nvSpPr>
        <p:spPr>
          <a:xfrm>
            <a:off x="8270956" y="1273691"/>
            <a:ext cx="184217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S PGothic" charset="0"/>
                <a:cs typeface="+mn-cs"/>
              </a:rPr>
              <a:t>PD-L1 CPS ≥1</a:t>
            </a:r>
          </a:p>
        </p:txBody>
      </p:sp>
      <p:pic>
        <p:nvPicPr>
          <p:cNvPr id="6" name="Picture 5" descr="A graph of a number of people&#10;&#10;AI-generated content may be incorrect.">
            <a:extLst>
              <a:ext uri="{FF2B5EF4-FFF2-40B4-BE49-F238E27FC236}">
                <a16:creationId xmlns:a16="http://schemas.microsoft.com/office/drawing/2014/main" id="{4430B55C-79B8-1093-0BA1-4602090C1C5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402771" y="1735324"/>
            <a:ext cx="11440369" cy="3845575"/>
          </a:xfrm>
          <a:prstGeom prst="rect">
            <a:avLst/>
          </a:prstGeom>
        </p:spPr>
      </p:pic>
      <p:sp>
        <p:nvSpPr>
          <p:cNvPr id="8" name="Rectangle 7">
            <a:extLst>
              <a:ext uri="{FF2B5EF4-FFF2-40B4-BE49-F238E27FC236}">
                <a16:creationId xmlns:a16="http://schemas.microsoft.com/office/drawing/2014/main" id="{936E5E32-949F-C557-F7C4-554E8C976950}"/>
              </a:ext>
            </a:extLst>
          </p:cNvPr>
          <p:cNvSpPr/>
          <p:nvPr/>
        </p:nvSpPr>
        <p:spPr bwMode="auto">
          <a:xfrm>
            <a:off x="6122955" y="1735324"/>
            <a:ext cx="413657" cy="2785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10" name="Rectangle 9">
            <a:extLst>
              <a:ext uri="{FF2B5EF4-FFF2-40B4-BE49-F238E27FC236}">
                <a16:creationId xmlns:a16="http://schemas.microsoft.com/office/drawing/2014/main" id="{A22543E1-87AF-2E1C-5F39-4B1F96D69B07}"/>
              </a:ext>
            </a:extLst>
          </p:cNvPr>
          <p:cNvSpPr/>
          <p:nvPr/>
        </p:nvSpPr>
        <p:spPr bwMode="auto">
          <a:xfrm>
            <a:off x="402771" y="1735324"/>
            <a:ext cx="413657" cy="2785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Tree>
    <p:custDataLst>
      <p:tags r:id="rId1"/>
    </p:custDataLst>
    <p:extLst>
      <p:ext uri="{BB962C8B-B14F-4D97-AF65-F5344CB8AC3E}">
        <p14:creationId xmlns:p14="http://schemas.microsoft.com/office/powerpoint/2010/main" val="144787688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A5174-CDD0-6213-0363-B7ACC969D9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12909B-D8E2-9BDA-E658-B1525813CC78}"/>
              </a:ext>
            </a:extLst>
          </p:cNvPr>
          <p:cNvSpPr>
            <a:spLocks noGrp="1"/>
          </p:cNvSpPr>
          <p:nvPr>
            <p:ph type="title"/>
          </p:nvPr>
        </p:nvSpPr>
        <p:spPr>
          <a:xfrm>
            <a:off x="1883532" y="-1"/>
            <a:ext cx="8424936" cy="1312985"/>
          </a:xfrm>
        </p:spPr>
        <p:txBody>
          <a:bodyPr>
            <a:normAutofit/>
          </a:bodyPr>
          <a:lstStyle/>
          <a:p>
            <a:r>
              <a:rPr lang="en-US" sz="2800" dirty="0" err="1">
                <a:solidFill>
                  <a:srgbClr val="0432FF"/>
                </a:solidFill>
              </a:rPr>
              <a:t>Zanidatamab</a:t>
            </a:r>
            <a:r>
              <a:rPr lang="en-US" sz="2800" dirty="0">
                <a:solidFill>
                  <a:srgbClr val="0432FF"/>
                </a:solidFill>
              </a:rPr>
              <a:t> Mechanism of Action</a:t>
            </a:r>
          </a:p>
        </p:txBody>
      </p:sp>
      <p:pic>
        <p:nvPicPr>
          <p:cNvPr id="4" name="Picture 3">
            <a:extLst>
              <a:ext uri="{FF2B5EF4-FFF2-40B4-BE49-F238E27FC236}">
                <a16:creationId xmlns:a16="http://schemas.microsoft.com/office/drawing/2014/main" id="{C96E1C6D-1106-5153-115E-D76DDD848B9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380999" y="1066392"/>
            <a:ext cx="11549743" cy="4868162"/>
          </a:xfrm>
          <a:prstGeom prst="rect">
            <a:avLst/>
          </a:prstGeom>
        </p:spPr>
      </p:pic>
      <p:sp>
        <p:nvSpPr>
          <p:cNvPr id="5" name="TextBox 4">
            <a:extLst>
              <a:ext uri="{FF2B5EF4-FFF2-40B4-BE49-F238E27FC236}">
                <a16:creationId xmlns:a16="http://schemas.microsoft.com/office/drawing/2014/main" id="{E11D7B3D-42F4-8C4D-5F13-E6B353C100C2}"/>
              </a:ext>
            </a:extLst>
          </p:cNvPr>
          <p:cNvSpPr txBox="1"/>
          <p:nvPr/>
        </p:nvSpPr>
        <p:spPr>
          <a:xfrm>
            <a:off x="204418" y="6473479"/>
            <a:ext cx="3804439"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Content courtesy of Eric Van Cutsem, MD, PhD</a:t>
            </a:r>
          </a:p>
        </p:txBody>
      </p:sp>
      <p:sp>
        <p:nvSpPr>
          <p:cNvPr id="6" name="TextBox 5">
            <a:extLst>
              <a:ext uri="{FF2B5EF4-FFF2-40B4-BE49-F238E27FC236}">
                <a16:creationId xmlns:a16="http://schemas.microsoft.com/office/drawing/2014/main" id="{3F2C35F0-C87A-E281-9855-DEF50E195724}"/>
              </a:ext>
            </a:extLst>
          </p:cNvPr>
          <p:cNvSpPr txBox="1"/>
          <p:nvPr/>
        </p:nvSpPr>
        <p:spPr>
          <a:xfrm>
            <a:off x="8293784" y="5565222"/>
            <a:ext cx="36369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S PGothic" panose="020B0600070205080204" pitchFamily="34" charset="-128"/>
                <a:cs typeface="Arial" panose="020B0604020202020204" pitchFamily="34" charset="0"/>
              </a:rPr>
              <a:t>Weisser N et al. </a:t>
            </a:r>
            <a:r>
              <a:rPr kumimoji="0" lang="en-US" sz="1800" b="0" i="1" u="none" strike="noStrike" kern="1200" cap="none" spc="0" normalizeH="0" baseline="0" noProof="0" dirty="0">
                <a:ln>
                  <a:noFill/>
                </a:ln>
                <a:solidFill>
                  <a:prstClr val="black"/>
                </a:solidFill>
                <a:effectLst/>
                <a:uLnTx/>
                <a:uFillTx/>
                <a:latin typeface="Calibri"/>
                <a:ea typeface="MS PGothic" panose="020B0600070205080204" pitchFamily="34" charset="-128"/>
                <a:cs typeface="Arial" panose="020B0604020202020204" pitchFamily="34" charset="0"/>
              </a:rPr>
              <a:t>Nat Commun </a:t>
            </a:r>
            <a:r>
              <a:rPr kumimoji="0" lang="en-US" sz="1800" b="0" i="0" u="none" strike="noStrike" kern="1200" cap="none" spc="0" normalizeH="0" baseline="0" noProof="0" dirty="0">
                <a:ln>
                  <a:noFill/>
                </a:ln>
                <a:solidFill>
                  <a:prstClr val="black"/>
                </a:solidFill>
                <a:effectLst/>
                <a:uLnTx/>
                <a:uFillTx/>
                <a:latin typeface="Calibri"/>
                <a:ea typeface="MS PGothic" panose="020B0600070205080204" pitchFamily="34" charset="-128"/>
                <a:cs typeface="Arial" panose="020B0604020202020204" pitchFamily="34" charset="0"/>
              </a:rPr>
              <a:t>2023.</a:t>
            </a:r>
          </a:p>
        </p:txBody>
      </p:sp>
    </p:spTree>
    <p:custDataLst>
      <p:tags r:id="rId1"/>
    </p:custDataLst>
    <p:extLst>
      <p:ext uri="{BB962C8B-B14F-4D97-AF65-F5344CB8AC3E}">
        <p14:creationId xmlns:p14="http://schemas.microsoft.com/office/powerpoint/2010/main" val="29844004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8247-45F8-4F72-9E09-0D2B402175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C4C639-8AF5-1A95-0CF1-4F7A8414895E}"/>
              </a:ext>
            </a:extLst>
          </p:cNvPr>
          <p:cNvSpPr>
            <a:spLocks noGrp="1"/>
          </p:cNvSpPr>
          <p:nvPr>
            <p:ph type="title"/>
          </p:nvPr>
        </p:nvSpPr>
        <p:spPr>
          <a:xfrm>
            <a:off x="1055440" y="533993"/>
            <a:ext cx="10424519" cy="662782"/>
          </a:xfrm>
        </p:spPr>
        <p:txBody>
          <a:bodyPr>
            <a:noAutofit/>
          </a:bodyPr>
          <a:lstStyle/>
          <a:p>
            <a:pPr algn="l"/>
            <a:r>
              <a:rPr lang="en-US" sz="3200" dirty="0">
                <a:latin typeface="Calibri" panose="020F0502020204030204" pitchFamily="34" charset="0"/>
                <a:cs typeface="Calibri" panose="020F0502020204030204" pitchFamily="34" charset="0"/>
              </a:rPr>
              <a:t>Phase II Study of First-Line Zanidatamab and Chemotherapy </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for HER2-Positive Advanced GEJ Cancers: PFS</a:t>
            </a:r>
          </a:p>
        </p:txBody>
      </p:sp>
      <p:sp>
        <p:nvSpPr>
          <p:cNvPr id="6" name="TextBox 5">
            <a:extLst>
              <a:ext uri="{FF2B5EF4-FFF2-40B4-BE49-F238E27FC236}">
                <a16:creationId xmlns:a16="http://schemas.microsoft.com/office/drawing/2014/main" id="{63168666-B4BA-9192-183B-F677F2C97B1F}"/>
              </a:ext>
            </a:extLst>
          </p:cNvPr>
          <p:cNvSpPr txBox="1"/>
          <p:nvPr/>
        </p:nvSpPr>
        <p:spPr>
          <a:xfrm>
            <a:off x="0" y="6534835"/>
            <a:ext cx="10239153" cy="323165"/>
          </a:xfrm>
          <a:prstGeom prst="rect">
            <a:avLst/>
          </a:prstGeom>
          <a:noFill/>
        </p:spPr>
        <p:txBody>
          <a:bodyPr wrap="square">
            <a:spAutoFit/>
          </a:bodyPr>
          <a:lstStyle/>
          <a:p>
            <a:pPr defTabSz="914400" fontAlgn="auto">
              <a:spcBef>
                <a:spcPts val="0"/>
              </a:spcBef>
              <a:spcAft>
                <a:spcPts val="0"/>
              </a:spcAft>
              <a:defRPr/>
            </a:pPr>
            <a:r>
              <a:rPr kumimoji="0" lang="en-US" sz="1500" b="0" i="0"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Elimova</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E et al. ESMO 2024;Abstract 3212; </a:t>
            </a:r>
            <a:r>
              <a:rPr kumimoji="0" lang="en-US" sz="1500" b="0" i="0"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Elimova</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E et al. </a:t>
            </a:r>
            <a:r>
              <a:rPr kumimoji="0" lang="en-US" sz="1500" b="0" i="1"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Lancet</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2025;26:847-59. </a:t>
            </a:r>
          </a:p>
        </p:txBody>
      </p:sp>
      <p:sp>
        <p:nvSpPr>
          <p:cNvPr id="4" name="TextBox 3">
            <a:extLst>
              <a:ext uri="{FF2B5EF4-FFF2-40B4-BE49-F238E27FC236}">
                <a16:creationId xmlns:a16="http://schemas.microsoft.com/office/drawing/2014/main" id="{66E16F94-8824-B0C5-0522-459B379E4B0F}"/>
              </a:ext>
            </a:extLst>
          </p:cNvPr>
          <p:cNvSpPr txBox="1"/>
          <p:nvPr/>
        </p:nvSpPr>
        <p:spPr>
          <a:xfrm>
            <a:off x="4511824" y="5662764"/>
            <a:ext cx="7416824" cy="323165"/>
          </a:xfrm>
          <a:prstGeom prst="rect">
            <a:avLst/>
          </a:prstGeom>
          <a:noFill/>
        </p:spPr>
        <p:txBody>
          <a:bodyPr wrap="square">
            <a:spAutoFit/>
          </a:bodyPr>
          <a:lstStyle/>
          <a:p>
            <a:pPr lvl="0" algn="r" defTabSz="914400" fontAlgn="auto">
              <a:spcBef>
                <a:spcPts val="0"/>
              </a:spcBef>
              <a:spcAft>
                <a:spcPts val="0"/>
              </a:spcAf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ccHER2+ = centrally confirmed </a:t>
            </a:r>
            <a:r>
              <a:rPr lang="en-US" sz="1500" b="0" dirty="0">
                <a:solidFill>
                  <a:prstClr val="black"/>
                </a:solidFill>
                <a:latin typeface="Calibri" panose="020F0502020204030204" pitchFamily="34" charset="0"/>
                <a:cs typeface="Calibri" panose="020F0502020204030204" pitchFamily="34" charset="0"/>
              </a:rPr>
              <a:t>HER2-positive; GEA = gastroesophageal adenocarcinoma</a:t>
            </a: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p:txBody>
      </p:sp>
      <p:grpSp>
        <p:nvGrpSpPr>
          <p:cNvPr id="17" name="Group 16">
            <a:extLst>
              <a:ext uri="{FF2B5EF4-FFF2-40B4-BE49-F238E27FC236}">
                <a16:creationId xmlns:a16="http://schemas.microsoft.com/office/drawing/2014/main" id="{00CAE30B-FF75-1A0B-5CE1-F7EAA1303DB7}"/>
              </a:ext>
            </a:extLst>
          </p:cNvPr>
          <p:cNvGrpSpPr/>
          <p:nvPr/>
        </p:nvGrpSpPr>
        <p:grpSpPr>
          <a:xfrm>
            <a:off x="361284" y="1394228"/>
            <a:ext cx="11567364" cy="4262613"/>
            <a:chOff x="361284" y="1556792"/>
            <a:chExt cx="11567364" cy="4262613"/>
          </a:xfrm>
        </p:grpSpPr>
        <p:sp>
          <p:nvSpPr>
            <p:cNvPr id="16" name="Rectangle 15">
              <a:extLst>
                <a:ext uri="{FF2B5EF4-FFF2-40B4-BE49-F238E27FC236}">
                  <a16:creationId xmlns:a16="http://schemas.microsoft.com/office/drawing/2014/main" id="{E24E5B6B-7C29-6815-07B7-3A74059AD1A3}"/>
                </a:ext>
              </a:extLst>
            </p:cNvPr>
            <p:cNvSpPr/>
            <p:nvPr/>
          </p:nvSpPr>
          <p:spPr bwMode="auto">
            <a:xfrm>
              <a:off x="361284" y="1556792"/>
              <a:ext cx="11567364" cy="426261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pic>
          <p:nvPicPr>
            <p:cNvPr id="11" name="Picture 10">
              <a:extLst>
                <a:ext uri="{FF2B5EF4-FFF2-40B4-BE49-F238E27FC236}">
                  <a16:creationId xmlns:a16="http://schemas.microsoft.com/office/drawing/2014/main" id="{52DAC96C-2430-2378-0B74-676E239889B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361284" y="2108866"/>
              <a:ext cx="5662709" cy="3318275"/>
            </a:xfrm>
            <a:prstGeom prst="rect">
              <a:avLst/>
            </a:prstGeom>
          </p:spPr>
        </p:pic>
        <p:pic>
          <p:nvPicPr>
            <p:cNvPr id="13" name="Picture 12">
              <a:extLst>
                <a:ext uri="{FF2B5EF4-FFF2-40B4-BE49-F238E27FC236}">
                  <a16:creationId xmlns:a16="http://schemas.microsoft.com/office/drawing/2014/main" id="{7FDF1FCA-D671-BEBF-4B24-2ABF0D95C14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6168008" y="1724298"/>
              <a:ext cx="5666156" cy="4008958"/>
            </a:xfrm>
            <a:prstGeom prst="rect">
              <a:avLst/>
            </a:prstGeom>
          </p:spPr>
        </p:pic>
        <p:pic>
          <p:nvPicPr>
            <p:cNvPr id="15" name="Picture 14">
              <a:extLst>
                <a:ext uri="{FF2B5EF4-FFF2-40B4-BE49-F238E27FC236}">
                  <a16:creationId xmlns:a16="http://schemas.microsoft.com/office/drawing/2014/main" id="{BD000C53-250E-C71E-3D76-0DF28B55DC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51584" y="5428022"/>
              <a:ext cx="2160240" cy="289641"/>
            </a:xfrm>
            <a:prstGeom prst="rect">
              <a:avLst/>
            </a:prstGeom>
          </p:spPr>
        </p:pic>
        <p:sp>
          <p:nvSpPr>
            <p:cNvPr id="9" name="Rectangle 8">
              <a:extLst>
                <a:ext uri="{FF2B5EF4-FFF2-40B4-BE49-F238E27FC236}">
                  <a16:creationId xmlns:a16="http://schemas.microsoft.com/office/drawing/2014/main" id="{9551E4DC-24A9-F9B0-0A27-21D370E64EED}"/>
                </a:ext>
              </a:extLst>
            </p:cNvPr>
            <p:cNvSpPr/>
            <p:nvPr/>
          </p:nvSpPr>
          <p:spPr bwMode="auto">
            <a:xfrm>
              <a:off x="6168008" y="5540695"/>
              <a:ext cx="1096702" cy="19524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cs typeface="+mn-cs"/>
              </a:endParaRPr>
            </a:p>
          </p:txBody>
        </p:sp>
      </p:grpSp>
    </p:spTree>
    <p:extLst>
      <p:ext uri="{BB962C8B-B14F-4D97-AF65-F5344CB8AC3E}">
        <p14:creationId xmlns:p14="http://schemas.microsoft.com/office/powerpoint/2010/main" val="41764098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FCE39-3050-672D-8A5D-24EBD4A7C3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E02ABE-85D3-7A2A-C563-952324757BCB}"/>
              </a:ext>
            </a:extLst>
          </p:cNvPr>
          <p:cNvSpPr>
            <a:spLocks noGrp="1"/>
          </p:cNvSpPr>
          <p:nvPr>
            <p:ph type="title"/>
          </p:nvPr>
        </p:nvSpPr>
        <p:spPr>
          <a:xfrm>
            <a:off x="883740" y="532561"/>
            <a:ext cx="10424519" cy="662782"/>
          </a:xfrm>
        </p:spPr>
        <p:txBody>
          <a:bodyPr>
            <a:noAutofit/>
          </a:bodyPr>
          <a:lstStyle/>
          <a:p>
            <a:pPr algn="l"/>
            <a:r>
              <a:rPr lang="en-US" sz="3200" dirty="0">
                <a:latin typeface="Calibri" panose="020F0502020204030204" pitchFamily="34" charset="0"/>
                <a:cs typeface="Calibri" panose="020F0502020204030204" pitchFamily="34" charset="0"/>
              </a:rPr>
              <a:t>Phase II Study of First-Line Zanidatamab and Chemotherapy </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for HER2-Positive Advanced GEJ Cancers: OS</a:t>
            </a:r>
          </a:p>
        </p:txBody>
      </p:sp>
      <p:sp>
        <p:nvSpPr>
          <p:cNvPr id="3" name="TextBox 2">
            <a:extLst>
              <a:ext uri="{FF2B5EF4-FFF2-40B4-BE49-F238E27FC236}">
                <a16:creationId xmlns:a16="http://schemas.microsoft.com/office/drawing/2014/main" id="{AE634641-49EC-123D-8690-7CDDE59D3B8C}"/>
              </a:ext>
            </a:extLst>
          </p:cNvPr>
          <p:cNvSpPr txBox="1"/>
          <p:nvPr/>
        </p:nvSpPr>
        <p:spPr>
          <a:xfrm>
            <a:off x="0" y="6534835"/>
            <a:ext cx="10239153" cy="323165"/>
          </a:xfrm>
          <a:prstGeom prst="rect">
            <a:avLst/>
          </a:prstGeom>
          <a:noFill/>
        </p:spPr>
        <p:txBody>
          <a:bodyPr wrap="square">
            <a:spAutoFit/>
          </a:bodyPr>
          <a:lstStyle/>
          <a:p>
            <a:pPr defTabSz="914400" fontAlgn="auto">
              <a:spcBef>
                <a:spcPts val="0"/>
              </a:spcBef>
              <a:spcAft>
                <a:spcPts val="0"/>
              </a:spcAft>
              <a:defRPr/>
            </a:pPr>
            <a:r>
              <a:rPr kumimoji="0" lang="en-US" sz="1500" b="0" i="0"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Elimova</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E et al. </a:t>
            </a:r>
            <a:r>
              <a:rPr kumimoji="0" lang="en-US" sz="1500" b="0" i="1"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Lancet</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2025;26:847-59. </a:t>
            </a:r>
          </a:p>
        </p:txBody>
      </p:sp>
      <p:grpSp>
        <p:nvGrpSpPr>
          <p:cNvPr id="15" name="Group 14">
            <a:extLst>
              <a:ext uri="{FF2B5EF4-FFF2-40B4-BE49-F238E27FC236}">
                <a16:creationId xmlns:a16="http://schemas.microsoft.com/office/drawing/2014/main" id="{37B2B09D-AE84-586C-4A0A-89043F72A125}"/>
              </a:ext>
            </a:extLst>
          </p:cNvPr>
          <p:cNvGrpSpPr/>
          <p:nvPr/>
        </p:nvGrpSpPr>
        <p:grpSpPr>
          <a:xfrm>
            <a:off x="458150" y="1524124"/>
            <a:ext cx="11182466" cy="4353148"/>
            <a:chOff x="458150" y="1196752"/>
            <a:chExt cx="11182466" cy="4353148"/>
          </a:xfrm>
        </p:grpSpPr>
        <p:sp>
          <p:nvSpPr>
            <p:cNvPr id="14" name="Rectangle 13">
              <a:extLst>
                <a:ext uri="{FF2B5EF4-FFF2-40B4-BE49-F238E27FC236}">
                  <a16:creationId xmlns:a16="http://schemas.microsoft.com/office/drawing/2014/main" id="{375724FD-7C09-A6DB-77F0-24B7E3283304}"/>
                </a:ext>
              </a:extLst>
            </p:cNvPr>
            <p:cNvSpPr/>
            <p:nvPr/>
          </p:nvSpPr>
          <p:spPr bwMode="auto">
            <a:xfrm>
              <a:off x="458150" y="1196752"/>
              <a:ext cx="11182466" cy="435314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pic>
          <p:nvPicPr>
            <p:cNvPr id="8" name="Picture 7">
              <a:extLst>
                <a:ext uri="{FF2B5EF4-FFF2-40B4-BE49-F238E27FC236}">
                  <a16:creationId xmlns:a16="http://schemas.microsoft.com/office/drawing/2014/main" id="{47C2E01C-23B0-C5B7-EE9D-9DBFBB4E9BF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74241" y="1757693"/>
              <a:ext cx="5321300" cy="3708400"/>
            </a:xfrm>
            <a:prstGeom prst="rect">
              <a:avLst/>
            </a:prstGeom>
          </p:spPr>
        </p:pic>
        <p:pic>
          <p:nvPicPr>
            <p:cNvPr id="11" name="Picture 10">
              <a:extLst>
                <a:ext uri="{FF2B5EF4-FFF2-40B4-BE49-F238E27FC236}">
                  <a16:creationId xmlns:a16="http://schemas.microsoft.com/office/drawing/2014/main" id="{67D223E5-5431-207E-30D5-124F89B21D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6419" y="5283200"/>
              <a:ext cx="2235200" cy="266700"/>
            </a:xfrm>
            <a:prstGeom prst="rect">
              <a:avLst/>
            </a:prstGeom>
          </p:spPr>
        </p:pic>
        <p:pic>
          <p:nvPicPr>
            <p:cNvPr id="13" name="Picture 12">
              <a:extLst>
                <a:ext uri="{FF2B5EF4-FFF2-40B4-BE49-F238E27FC236}">
                  <a16:creationId xmlns:a16="http://schemas.microsoft.com/office/drawing/2014/main" id="{DD15F795-227D-04D5-A51D-05D2811C2227}"/>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6121062" y="1368004"/>
              <a:ext cx="5359400" cy="4127500"/>
            </a:xfrm>
            <a:prstGeom prst="rect">
              <a:avLst/>
            </a:prstGeom>
          </p:spPr>
        </p:pic>
      </p:grpSp>
    </p:spTree>
    <p:extLst>
      <p:ext uri="{BB962C8B-B14F-4D97-AF65-F5344CB8AC3E}">
        <p14:creationId xmlns:p14="http://schemas.microsoft.com/office/powerpoint/2010/main" val="25623762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381FE-3976-6414-811C-C926CFB0F4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1EC1DD-F85B-1C14-7378-0CF88A609CE4}"/>
              </a:ext>
            </a:extLst>
          </p:cNvPr>
          <p:cNvSpPr>
            <a:spLocks noGrp="1"/>
          </p:cNvSpPr>
          <p:nvPr>
            <p:ph type="title"/>
          </p:nvPr>
        </p:nvSpPr>
        <p:spPr>
          <a:xfrm>
            <a:off x="501850" y="-1"/>
            <a:ext cx="11188300" cy="1312985"/>
          </a:xfrm>
        </p:spPr>
        <p:txBody>
          <a:bodyPr>
            <a:normAutofit/>
          </a:bodyPr>
          <a:lstStyle/>
          <a:p>
            <a:pPr algn="l"/>
            <a:r>
              <a:rPr lang="en-US" sz="2800" dirty="0">
                <a:solidFill>
                  <a:srgbClr val="0432FF"/>
                </a:solidFill>
              </a:rPr>
              <a:t>Phase III HERIZON-GEA-01 Trial of Zanidatamab with or without Tislelizumab for HER2-Positive Gastroesophageal Cancer</a:t>
            </a:r>
          </a:p>
        </p:txBody>
      </p:sp>
      <p:sp>
        <p:nvSpPr>
          <p:cNvPr id="9" name="TextBox 8">
            <a:extLst>
              <a:ext uri="{FF2B5EF4-FFF2-40B4-BE49-F238E27FC236}">
                <a16:creationId xmlns:a16="http://schemas.microsoft.com/office/drawing/2014/main" id="{8898527D-A123-2E81-D2B9-B2022B37100C}"/>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Elimova</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 et al. Gastrointestinal Cancers Symposium 2026;Abstract LBA285.</a:t>
            </a:r>
          </a:p>
        </p:txBody>
      </p:sp>
      <p:pic>
        <p:nvPicPr>
          <p:cNvPr id="3" name="Image 0" descr="preencoded.png">
            <a:extLst>
              <a:ext uri="{FF2B5EF4-FFF2-40B4-BE49-F238E27FC236}">
                <a16:creationId xmlns:a16="http://schemas.microsoft.com/office/drawing/2014/main" id="{60A90F78-1E43-B6DA-B280-555C737885D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388307" y="1312984"/>
            <a:ext cx="11188300" cy="4747365"/>
          </a:xfrm>
          <a:prstGeom prst="rect">
            <a:avLst/>
          </a:prstGeom>
        </p:spPr>
      </p:pic>
    </p:spTree>
    <p:custDataLst>
      <p:tags r:id="rId1"/>
    </p:custDataLst>
    <p:extLst>
      <p:ext uri="{BB962C8B-B14F-4D97-AF65-F5344CB8AC3E}">
        <p14:creationId xmlns:p14="http://schemas.microsoft.com/office/powerpoint/2010/main" val="3235851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F5BA7-D882-AD9B-12EA-421C8B4B22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7A46F-D831-CB7B-4CD8-1E830157B3FD}"/>
              </a:ext>
            </a:extLst>
          </p:cNvPr>
          <p:cNvSpPr>
            <a:spLocks noGrp="1"/>
          </p:cNvSpPr>
          <p:nvPr>
            <p:ph type="title"/>
          </p:nvPr>
        </p:nvSpPr>
        <p:spPr>
          <a:xfrm>
            <a:off x="642091" y="-1"/>
            <a:ext cx="10559308" cy="1312985"/>
          </a:xfrm>
        </p:spPr>
        <p:txBody>
          <a:bodyPr>
            <a:normAutofit/>
          </a:bodyPr>
          <a:lstStyle/>
          <a:p>
            <a:pPr algn="l"/>
            <a:r>
              <a:rPr lang="en-US" sz="2800" dirty="0">
                <a:solidFill>
                  <a:srgbClr val="0432FF"/>
                </a:solidFill>
              </a:rPr>
              <a:t>HERIZON-GEA-01 Primary Endpoint: PFS per BICR with Zanidatamab, Tislelizumab and Chemotherapy (CT)</a:t>
            </a:r>
          </a:p>
        </p:txBody>
      </p:sp>
      <p:sp>
        <p:nvSpPr>
          <p:cNvPr id="9" name="TextBox 8">
            <a:extLst>
              <a:ext uri="{FF2B5EF4-FFF2-40B4-BE49-F238E27FC236}">
                <a16:creationId xmlns:a16="http://schemas.microsoft.com/office/drawing/2014/main" id="{42B7FEE7-E26D-8C72-AADF-266729D030CE}"/>
              </a:ext>
            </a:extLst>
          </p:cNvPr>
          <p:cNvSpPr txBox="1"/>
          <p:nvPr/>
        </p:nvSpPr>
        <p:spPr>
          <a:xfrm>
            <a:off x="0" y="6517022"/>
            <a:ext cx="1012371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Elimova</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 et al. Gastrointestinal Cancers Symposium 2026;Abstract LBA285; 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2026;394:2002-14.</a:t>
            </a:r>
          </a:p>
        </p:txBody>
      </p:sp>
      <p:pic>
        <p:nvPicPr>
          <p:cNvPr id="4" name="Image 0" descr="preencoded.png">
            <a:extLst>
              <a:ext uri="{FF2B5EF4-FFF2-40B4-BE49-F238E27FC236}">
                <a16:creationId xmlns:a16="http://schemas.microsoft.com/office/drawing/2014/main" id="{06E732DA-21A0-B87D-C5C4-01E66612900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a:fillRect/>
          </a:stretch>
        </p:blipFill>
        <p:spPr>
          <a:xfrm>
            <a:off x="560614" y="1312984"/>
            <a:ext cx="11070771" cy="4794041"/>
          </a:xfrm>
          <a:prstGeom prst="rect">
            <a:avLst/>
          </a:prstGeom>
        </p:spPr>
      </p:pic>
    </p:spTree>
    <p:custDataLst>
      <p:tags r:id="rId1"/>
    </p:custDataLst>
    <p:extLst>
      <p:ext uri="{BB962C8B-B14F-4D97-AF65-F5344CB8AC3E}">
        <p14:creationId xmlns:p14="http://schemas.microsoft.com/office/powerpoint/2010/main" val="11277205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0B15-3E84-02C3-A266-DD2788F9B1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51D8FB-85AC-8211-72D4-472615EC331F}"/>
              </a:ext>
            </a:extLst>
          </p:cNvPr>
          <p:cNvSpPr>
            <a:spLocks noGrp="1"/>
          </p:cNvSpPr>
          <p:nvPr>
            <p:ph type="title"/>
          </p:nvPr>
        </p:nvSpPr>
        <p:spPr>
          <a:xfrm>
            <a:off x="772569" y="-1"/>
            <a:ext cx="11201566" cy="1312985"/>
          </a:xfrm>
        </p:spPr>
        <p:txBody>
          <a:bodyPr>
            <a:normAutofit/>
          </a:bodyPr>
          <a:lstStyle/>
          <a:p>
            <a:pPr algn="l"/>
            <a:r>
              <a:rPr lang="en-US" sz="2800" dirty="0">
                <a:solidFill>
                  <a:srgbClr val="0432FF"/>
                </a:solidFill>
              </a:rPr>
              <a:t>HERIZON-GEA-01 Primary Endpoint: Interim Analysis of OS with Zanidatamab, Tislelizumab and Chemotherapy</a:t>
            </a:r>
          </a:p>
        </p:txBody>
      </p:sp>
      <p:sp>
        <p:nvSpPr>
          <p:cNvPr id="9" name="TextBox 8">
            <a:extLst>
              <a:ext uri="{FF2B5EF4-FFF2-40B4-BE49-F238E27FC236}">
                <a16:creationId xmlns:a16="http://schemas.microsoft.com/office/drawing/2014/main" id="{0588ECAB-A661-8F12-373F-BD7E1339680B}"/>
              </a:ext>
            </a:extLst>
          </p:cNvPr>
          <p:cNvSpPr txBox="1"/>
          <p:nvPr/>
        </p:nvSpPr>
        <p:spPr>
          <a:xfrm>
            <a:off x="0" y="6517022"/>
            <a:ext cx="1012371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Elimova</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 et al. Gastrointestinal Cancers Symposium 2026;Abstract LBA285; 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2026;394:2002-14.</a:t>
            </a:r>
          </a:p>
        </p:txBody>
      </p:sp>
      <p:pic>
        <p:nvPicPr>
          <p:cNvPr id="3" name="Image 0" descr="preencoded.png">
            <a:extLst>
              <a:ext uri="{FF2B5EF4-FFF2-40B4-BE49-F238E27FC236}">
                <a16:creationId xmlns:a16="http://schemas.microsoft.com/office/drawing/2014/main" id="{7208F519-8976-0716-05E6-AF847878222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631055" y="1312984"/>
            <a:ext cx="10929890" cy="4713515"/>
          </a:xfrm>
          <a:prstGeom prst="rect">
            <a:avLst/>
          </a:prstGeom>
        </p:spPr>
      </p:pic>
    </p:spTree>
    <p:custDataLst>
      <p:tags r:id="rId1"/>
    </p:custDataLst>
    <p:extLst>
      <p:ext uri="{BB962C8B-B14F-4D97-AF65-F5344CB8AC3E}">
        <p14:creationId xmlns:p14="http://schemas.microsoft.com/office/powerpoint/2010/main" val="20150201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EDA24-CE3A-BEB6-261A-AC90112189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5818CD-01D2-945F-BA68-D9F8E7F19D15}"/>
              </a:ext>
            </a:extLst>
          </p:cNvPr>
          <p:cNvSpPr>
            <a:spLocks noGrp="1"/>
          </p:cNvSpPr>
          <p:nvPr>
            <p:ph type="title"/>
          </p:nvPr>
        </p:nvSpPr>
        <p:spPr>
          <a:xfrm>
            <a:off x="282863" y="-1"/>
            <a:ext cx="11626274" cy="1312985"/>
          </a:xfrm>
        </p:spPr>
        <p:txBody>
          <a:bodyPr>
            <a:normAutofit/>
          </a:bodyPr>
          <a:lstStyle/>
          <a:p>
            <a:r>
              <a:rPr lang="en-US" sz="2800" dirty="0">
                <a:solidFill>
                  <a:srgbClr val="0432FF"/>
                </a:solidFill>
              </a:rPr>
              <a:t>HERIZON-GEA-01: Interim OS Analysis with Zanidatamab and Chemotherapy</a:t>
            </a:r>
          </a:p>
        </p:txBody>
      </p:sp>
      <p:sp>
        <p:nvSpPr>
          <p:cNvPr id="9" name="TextBox 8">
            <a:extLst>
              <a:ext uri="{FF2B5EF4-FFF2-40B4-BE49-F238E27FC236}">
                <a16:creationId xmlns:a16="http://schemas.microsoft.com/office/drawing/2014/main" id="{F88072C0-2D54-456B-E8BD-C7B287DE9AD8}"/>
              </a:ext>
            </a:extLst>
          </p:cNvPr>
          <p:cNvSpPr txBox="1"/>
          <p:nvPr/>
        </p:nvSpPr>
        <p:spPr>
          <a:xfrm>
            <a:off x="0" y="6517022"/>
            <a:ext cx="1012371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Elimova</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 et al. Gastrointestinal Cancers Symposium 2026;Abstract LBA285; 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2026;394:2002-14.</a:t>
            </a:r>
          </a:p>
        </p:txBody>
      </p:sp>
      <p:pic>
        <p:nvPicPr>
          <p:cNvPr id="4" name="Image 0" descr="preencoded.png">
            <a:extLst>
              <a:ext uri="{FF2B5EF4-FFF2-40B4-BE49-F238E27FC236}">
                <a16:creationId xmlns:a16="http://schemas.microsoft.com/office/drawing/2014/main" id="{BB670198-BF1D-7468-9DE0-B240FA696AD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492243" y="1312984"/>
            <a:ext cx="11046614" cy="4724400"/>
          </a:xfrm>
          <a:prstGeom prst="rect">
            <a:avLst/>
          </a:prstGeom>
        </p:spPr>
      </p:pic>
    </p:spTree>
    <p:custDataLst>
      <p:tags r:id="rId1"/>
    </p:custDataLst>
    <p:extLst>
      <p:ext uri="{BB962C8B-B14F-4D97-AF65-F5344CB8AC3E}">
        <p14:creationId xmlns:p14="http://schemas.microsoft.com/office/powerpoint/2010/main" val="34455779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AD79B-87B9-1AAA-57DF-047804853C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E7D5B1-6FBA-8BCB-D048-8E6C0A3F3BCE}"/>
              </a:ext>
            </a:extLst>
          </p:cNvPr>
          <p:cNvSpPr>
            <a:spLocks noGrp="1"/>
          </p:cNvSpPr>
          <p:nvPr>
            <p:ph type="title"/>
          </p:nvPr>
        </p:nvSpPr>
        <p:spPr>
          <a:xfrm>
            <a:off x="282863" y="-1"/>
            <a:ext cx="11626274" cy="1312985"/>
          </a:xfrm>
        </p:spPr>
        <p:txBody>
          <a:bodyPr>
            <a:normAutofit/>
          </a:bodyPr>
          <a:lstStyle/>
          <a:p>
            <a:r>
              <a:rPr lang="en-US" sz="2800" dirty="0">
                <a:solidFill>
                  <a:srgbClr val="0432FF"/>
                </a:solidFill>
              </a:rPr>
              <a:t>HERIZON-GEA-01 Subgroup Analysis: PFS per BICR by PD-L1 Subgroups</a:t>
            </a:r>
          </a:p>
        </p:txBody>
      </p:sp>
      <p:sp>
        <p:nvSpPr>
          <p:cNvPr id="9" name="TextBox 8">
            <a:extLst>
              <a:ext uri="{FF2B5EF4-FFF2-40B4-BE49-F238E27FC236}">
                <a16:creationId xmlns:a16="http://schemas.microsoft.com/office/drawing/2014/main" id="{C2CDAE91-B913-77DF-3511-D2F1B030E182}"/>
              </a:ext>
            </a:extLst>
          </p:cNvPr>
          <p:cNvSpPr txBox="1"/>
          <p:nvPr/>
        </p:nvSpPr>
        <p:spPr>
          <a:xfrm>
            <a:off x="0" y="6517022"/>
            <a:ext cx="1012371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Rha SY et al. ASCO 2026;Abstract 4010.</a:t>
            </a:r>
          </a:p>
        </p:txBody>
      </p:sp>
      <p:pic>
        <p:nvPicPr>
          <p:cNvPr id="3" name="Picture 2">
            <a:extLst>
              <a:ext uri="{FF2B5EF4-FFF2-40B4-BE49-F238E27FC236}">
                <a16:creationId xmlns:a16="http://schemas.microsoft.com/office/drawing/2014/main" id="{32DA6564-61F5-8315-FA74-9BFD4716780E}"/>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523081" y="1312984"/>
            <a:ext cx="11145838" cy="4841631"/>
          </a:xfrm>
          <a:prstGeom prst="rect">
            <a:avLst/>
          </a:prstGeom>
        </p:spPr>
      </p:pic>
    </p:spTree>
    <p:custDataLst>
      <p:tags r:id="rId1"/>
    </p:custDataLst>
    <p:extLst>
      <p:ext uri="{BB962C8B-B14F-4D97-AF65-F5344CB8AC3E}">
        <p14:creationId xmlns:p14="http://schemas.microsoft.com/office/powerpoint/2010/main" val="26235741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E5CFB-4EBC-7D65-D4FF-7320CD740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E9EBE6-AAA0-84A6-F5F0-2297BCC402AC}"/>
              </a:ext>
            </a:extLst>
          </p:cNvPr>
          <p:cNvSpPr>
            <a:spLocks noGrp="1"/>
          </p:cNvSpPr>
          <p:nvPr>
            <p:ph type="title"/>
          </p:nvPr>
        </p:nvSpPr>
        <p:spPr>
          <a:xfrm>
            <a:off x="282863" y="-1"/>
            <a:ext cx="11626274" cy="1312985"/>
          </a:xfrm>
        </p:spPr>
        <p:txBody>
          <a:bodyPr>
            <a:normAutofit/>
          </a:bodyPr>
          <a:lstStyle/>
          <a:p>
            <a:r>
              <a:rPr lang="en-US" sz="2800" dirty="0">
                <a:solidFill>
                  <a:srgbClr val="0432FF"/>
                </a:solidFill>
              </a:rPr>
              <a:t>HERIZON-GEA-01 Subgroup Analysis: OS by PD-L1 Subgroups</a:t>
            </a:r>
          </a:p>
        </p:txBody>
      </p:sp>
      <p:sp>
        <p:nvSpPr>
          <p:cNvPr id="9" name="TextBox 8">
            <a:extLst>
              <a:ext uri="{FF2B5EF4-FFF2-40B4-BE49-F238E27FC236}">
                <a16:creationId xmlns:a16="http://schemas.microsoft.com/office/drawing/2014/main" id="{3624C7CC-BE2F-16DA-A5B1-53C7BE352232}"/>
              </a:ext>
            </a:extLst>
          </p:cNvPr>
          <p:cNvSpPr txBox="1"/>
          <p:nvPr/>
        </p:nvSpPr>
        <p:spPr>
          <a:xfrm>
            <a:off x="0" y="6517022"/>
            <a:ext cx="1012371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Rha SY et al. ASCO 2026;Abstract 4010.</a:t>
            </a:r>
          </a:p>
        </p:txBody>
      </p:sp>
      <p:pic>
        <p:nvPicPr>
          <p:cNvPr id="4" name="Picture 3">
            <a:extLst>
              <a:ext uri="{FF2B5EF4-FFF2-40B4-BE49-F238E27FC236}">
                <a16:creationId xmlns:a16="http://schemas.microsoft.com/office/drawing/2014/main" id="{DF339DAB-77DF-51B8-F552-882DF5464DE0}"/>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38643" y="1312984"/>
            <a:ext cx="10914713" cy="4755124"/>
          </a:xfrm>
          <a:prstGeom prst="rect">
            <a:avLst/>
          </a:prstGeom>
        </p:spPr>
      </p:pic>
    </p:spTree>
    <p:custDataLst>
      <p:tags r:id="rId1"/>
    </p:custDataLst>
    <p:extLst>
      <p:ext uri="{BB962C8B-B14F-4D97-AF65-F5344CB8AC3E}">
        <p14:creationId xmlns:p14="http://schemas.microsoft.com/office/powerpoint/2010/main" val="26671862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FE3DE-6939-5BCC-50C5-E01F724EFB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F79187-326E-617B-F20B-E8772A1B5438}"/>
              </a:ext>
            </a:extLst>
          </p:cNvPr>
          <p:cNvSpPr>
            <a:spLocks noGrp="1"/>
          </p:cNvSpPr>
          <p:nvPr>
            <p:ph type="title"/>
          </p:nvPr>
        </p:nvSpPr>
        <p:spPr>
          <a:xfrm>
            <a:off x="282863" y="0"/>
            <a:ext cx="11626274" cy="1075450"/>
          </a:xfrm>
        </p:spPr>
        <p:txBody>
          <a:bodyPr>
            <a:normAutofit/>
          </a:bodyPr>
          <a:lstStyle/>
          <a:p>
            <a:r>
              <a:rPr lang="en-US" sz="2800" dirty="0">
                <a:solidFill>
                  <a:srgbClr val="0432FF"/>
                </a:solidFill>
              </a:rPr>
              <a:t>HERIZON-GEA-01: Common Treatment-Related Adverse Events</a:t>
            </a:r>
          </a:p>
        </p:txBody>
      </p:sp>
      <p:sp>
        <p:nvSpPr>
          <p:cNvPr id="9" name="TextBox 8">
            <a:extLst>
              <a:ext uri="{FF2B5EF4-FFF2-40B4-BE49-F238E27FC236}">
                <a16:creationId xmlns:a16="http://schemas.microsoft.com/office/drawing/2014/main" id="{996DBD13-9390-41E8-C685-25DD060A4A7B}"/>
              </a:ext>
            </a:extLst>
          </p:cNvPr>
          <p:cNvSpPr txBox="1"/>
          <p:nvPr/>
        </p:nvSpPr>
        <p:spPr>
          <a:xfrm>
            <a:off x="0" y="6517022"/>
            <a:ext cx="1012371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2026;394:2002-14.</a:t>
            </a:r>
          </a:p>
        </p:txBody>
      </p:sp>
      <p:pic>
        <p:nvPicPr>
          <p:cNvPr id="6" name="Picture 5">
            <a:extLst>
              <a:ext uri="{FF2B5EF4-FFF2-40B4-BE49-F238E27FC236}">
                <a16:creationId xmlns:a16="http://schemas.microsoft.com/office/drawing/2014/main" id="{85414DE3-80E1-1DF7-2622-5BC39784390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2168863" y="2046513"/>
            <a:ext cx="7563860" cy="4241908"/>
          </a:xfrm>
          <a:prstGeom prst="rect">
            <a:avLst/>
          </a:prstGeom>
        </p:spPr>
      </p:pic>
      <p:pic>
        <p:nvPicPr>
          <p:cNvPr id="3" name="Picture 2">
            <a:extLst>
              <a:ext uri="{FF2B5EF4-FFF2-40B4-BE49-F238E27FC236}">
                <a16:creationId xmlns:a16="http://schemas.microsoft.com/office/drawing/2014/main" id="{EEFA60B9-52F1-1288-30BF-C5EBAC78376C}"/>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2168863" y="971063"/>
            <a:ext cx="7563860" cy="1075450"/>
          </a:xfrm>
          <a:prstGeom prst="rect">
            <a:avLst/>
          </a:prstGeom>
        </p:spPr>
      </p:pic>
    </p:spTree>
    <p:custDataLst>
      <p:tags r:id="rId1"/>
    </p:custDataLst>
    <p:extLst>
      <p:ext uri="{BB962C8B-B14F-4D97-AF65-F5344CB8AC3E}">
        <p14:creationId xmlns:p14="http://schemas.microsoft.com/office/powerpoint/2010/main" val="3526429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B8603-6204-ACF7-2FE5-B90285E1C0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D06BFF0-2566-D903-C838-D4F524826AC4}"/>
              </a:ext>
            </a:extLst>
          </p:cNvPr>
          <p:cNvSpPr>
            <a:spLocks noGrp="1"/>
          </p:cNvSpPr>
          <p:nvPr>
            <p:ph type="title"/>
          </p:nvPr>
        </p:nvSpPr>
        <p:spPr>
          <a:xfrm>
            <a:off x="641198" y="378504"/>
            <a:ext cx="10928503" cy="1196752"/>
          </a:xfrm>
        </p:spPr>
        <p:txBody>
          <a:bodyPr/>
          <a:lstStyle/>
          <a:p>
            <a:pPr algn="l"/>
            <a:r>
              <a:rPr lang="en-US" dirty="0"/>
              <a:t>FDA Approves Zanidatamab and Tislelizumab for HER2-Positive Gastric, Gastroesophageal Junction or Esophageal Adenocarcinoma</a:t>
            </a:r>
            <a:br>
              <a:rPr lang="en-US" dirty="0"/>
            </a:br>
            <a:r>
              <a:rPr lang="en-US" sz="2400" dirty="0"/>
              <a:t>Press Release: August 25, 2026</a:t>
            </a:r>
          </a:p>
        </p:txBody>
      </p:sp>
      <p:sp>
        <p:nvSpPr>
          <p:cNvPr id="4" name="Content Placeholder 3">
            <a:extLst>
              <a:ext uri="{FF2B5EF4-FFF2-40B4-BE49-F238E27FC236}">
                <a16:creationId xmlns:a16="http://schemas.microsoft.com/office/drawing/2014/main" id="{310EFC98-C7F2-3E11-F53E-0F6522158E32}"/>
              </a:ext>
            </a:extLst>
          </p:cNvPr>
          <p:cNvSpPr>
            <a:spLocks noGrp="1"/>
          </p:cNvSpPr>
          <p:nvPr>
            <p:ph idx="1"/>
          </p:nvPr>
        </p:nvSpPr>
        <p:spPr>
          <a:xfrm>
            <a:off x="592480" y="1832500"/>
            <a:ext cx="11007039" cy="3193000"/>
          </a:xfrm>
        </p:spPr>
        <p:txBody>
          <a:bodyPr wrap="square"/>
          <a:lstStyle/>
          <a:p>
            <a:pPr marL="9525" indent="0">
              <a:buNone/>
            </a:pPr>
            <a:r>
              <a:rPr lang="en-US" sz="1800" b="0" dirty="0"/>
              <a:t>“…the Food and Drug Administration approved </a:t>
            </a:r>
            <a:r>
              <a:rPr lang="en-US" sz="1800" b="0" dirty="0" err="1"/>
              <a:t>zanidatamab-hrii</a:t>
            </a:r>
            <a:r>
              <a:rPr lang="en-US" sz="1800" b="0" dirty="0"/>
              <a:t>:</a:t>
            </a:r>
          </a:p>
          <a:p>
            <a:pPr marL="295275" indent="-285750"/>
            <a:r>
              <a:rPr lang="en-US" sz="1800" b="0" dirty="0"/>
              <a:t>In combination with fluoropyrimidine- and platinum-containing chemotherapy and tislelizumab-</a:t>
            </a:r>
            <a:r>
              <a:rPr lang="en-US" sz="1800" b="0" dirty="0" err="1"/>
              <a:t>jsgr</a:t>
            </a:r>
            <a:r>
              <a:rPr lang="en-US" sz="1800" b="0" dirty="0"/>
              <a:t>, as first-line treatment for adults with HER2-positive (IHC 3+ or IHC 2+/ISH+) unresectable locally advanced or metastatic gastric, gastroesophageal junction, or esophageal adenocarcinoma, as detected by an FDA-approved test, and</a:t>
            </a:r>
          </a:p>
          <a:p>
            <a:pPr marL="295275" indent="-285750"/>
            <a:r>
              <a:rPr lang="en-US" sz="1800" b="0" dirty="0"/>
              <a:t>in combination with fluoropyrimidine-, and platinum-containing chemotherapy, as first-line treatment for adults with HER2-positive (IHC 3+) unresectable locally advanced or metastatic gastric, gastroesophageal junction, or esophageal adenocarcinoma, as detected by an FDA-approved test.”</a:t>
            </a:r>
          </a:p>
          <a:p>
            <a:pPr marL="9525" lvl="0" indent="0">
              <a:buNone/>
            </a:pPr>
            <a:r>
              <a:rPr lang="en-US" sz="1800" b="0" dirty="0"/>
              <a:t>The approval is based on data from HERIZON-GEA-01, the global Phase III clinical trial evaluating </a:t>
            </a:r>
            <a:r>
              <a:rPr lang="en-US" sz="1800" b="0" dirty="0" err="1"/>
              <a:t>zanidatamab</a:t>
            </a:r>
            <a:r>
              <a:rPr lang="en-US" sz="1800" b="0" dirty="0"/>
              <a:t> with chemotherapy, with and without tislelizumab, compared to trastuzumab with chemotherapy as first-line treatment for advanced or metastatic HER2-positive gastroesophageal adenocarcinoma. </a:t>
            </a:r>
          </a:p>
        </p:txBody>
      </p:sp>
      <p:sp>
        <p:nvSpPr>
          <p:cNvPr id="5" name="TextBox 4">
            <a:extLst>
              <a:ext uri="{FF2B5EF4-FFF2-40B4-BE49-F238E27FC236}">
                <a16:creationId xmlns:a16="http://schemas.microsoft.com/office/drawing/2014/main" id="{A1E0B5B7-D834-CF7B-E0C1-6391E7B54D1E}"/>
              </a:ext>
            </a:extLst>
          </p:cNvPr>
          <p:cNvSpPr txBox="1"/>
          <p:nvPr/>
        </p:nvSpPr>
        <p:spPr>
          <a:xfrm>
            <a:off x="263352" y="6291224"/>
            <a:ext cx="10729192" cy="553998"/>
          </a:xfrm>
          <a:prstGeom prst="rect">
            <a:avLst/>
          </a:prstGeom>
          <a:noFill/>
        </p:spPr>
        <p:txBody>
          <a:bodyPr wrap="square" rtlCol="0">
            <a:spAutoFit/>
          </a:bodyPr>
          <a:lstStyle/>
          <a:p>
            <a:pPr lvl="0" defTabSz="914400" fontAlgn="auto">
              <a:spcBef>
                <a:spcPts val="0"/>
              </a:spcBef>
              <a:spcAft>
                <a:spcPts val="0"/>
              </a:spcAft>
              <a:defRPr/>
            </a:pPr>
            <a:r>
              <a:rPr lang="en-US" sz="1500" b="0" dirty="0">
                <a:solidFill>
                  <a:schemeClr val="tx1"/>
                </a:solidFill>
                <a:latin typeface="Calibri" panose="020F0502020204030204" pitchFamily="34" charset="0"/>
                <a:cs typeface="Calibri" panose="020F0502020204030204" pitchFamily="34" charset="0"/>
              </a:rPr>
              <a:t>https://</a:t>
            </a:r>
            <a:r>
              <a:rPr lang="en-US" sz="1500" b="0" dirty="0" err="1">
                <a:solidFill>
                  <a:schemeClr val="tx1"/>
                </a:solidFill>
                <a:latin typeface="Calibri" panose="020F0502020204030204" pitchFamily="34" charset="0"/>
                <a:cs typeface="Calibri" panose="020F0502020204030204" pitchFamily="34" charset="0"/>
              </a:rPr>
              <a:t>www.fda.gov</a:t>
            </a:r>
            <a:r>
              <a:rPr lang="en-US" sz="1500" b="0" dirty="0">
                <a:solidFill>
                  <a:schemeClr val="tx1"/>
                </a:solidFill>
                <a:latin typeface="Calibri" panose="020F0502020204030204" pitchFamily="34" charset="0"/>
                <a:cs typeface="Calibri" panose="020F0502020204030204" pitchFamily="34" charset="0"/>
              </a:rPr>
              <a:t>/drugs/resources-information-approved-drugs/fda-approves-zanidatamab-hrii-and-tislelizumab-jsgr-her2-positive-gastric-gastroesophageal-junction</a:t>
            </a:r>
            <a:endParaRPr kumimoji="0" lang="en-US" sz="1500" b="0" i="0" u="none" strike="noStrike" kern="1200" cap="none" spc="0" normalizeH="0" baseline="0" noProof="0" dirty="0">
              <a:ln>
                <a:noFill/>
              </a:ln>
              <a:solidFill>
                <a:schemeClr val="tx1"/>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4599030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3E0AB-99D7-2C23-D02D-E7CC1135FA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30239C5-7B26-743C-83E0-ED7D213F9C41}"/>
              </a:ext>
            </a:extLst>
          </p:cNvPr>
          <p:cNvSpPr>
            <a:spLocks noGrp="1"/>
          </p:cNvSpPr>
          <p:nvPr>
            <p:ph type="title"/>
          </p:nvPr>
        </p:nvSpPr>
        <p:spPr>
          <a:xfrm>
            <a:off x="641198" y="188640"/>
            <a:ext cx="10928503" cy="1196752"/>
          </a:xfrm>
        </p:spPr>
        <p:txBody>
          <a:bodyPr/>
          <a:lstStyle/>
          <a:p>
            <a:pPr algn="l"/>
            <a:r>
              <a:rPr lang="en-US" dirty="0"/>
              <a:t>Positive Top-Line Results Announced from the Second Interim Analysis of Phase III HERIZON-GEA-01 Trial</a:t>
            </a:r>
            <a:br>
              <a:rPr lang="en-US" dirty="0"/>
            </a:br>
            <a:r>
              <a:rPr lang="en-US" sz="2400" dirty="0"/>
              <a:t>Press Release: August 31, 2026</a:t>
            </a:r>
          </a:p>
        </p:txBody>
      </p:sp>
      <p:sp>
        <p:nvSpPr>
          <p:cNvPr id="4" name="Content Placeholder 3">
            <a:extLst>
              <a:ext uri="{FF2B5EF4-FFF2-40B4-BE49-F238E27FC236}">
                <a16:creationId xmlns:a16="http://schemas.microsoft.com/office/drawing/2014/main" id="{817F8690-BDD8-800C-1406-E32DD1AB9D6E}"/>
              </a:ext>
            </a:extLst>
          </p:cNvPr>
          <p:cNvSpPr>
            <a:spLocks noGrp="1"/>
          </p:cNvSpPr>
          <p:nvPr>
            <p:ph idx="1"/>
          </p:nvPr>
        </p:nvSpPr>
        <p:spPr>
          <a:xfrm>
            <a:off x="641198" y="1385459"/>
            <a:ext cx="11007039" cy="3193000"/>
          </a:xfrm>
        </p:spPr>
        <p:txBody>
          <a:bodyPr wrap="square"/>
          <a:lstStyle/>
          <a:p>
            <a:pPr marL="9525" indent="0">
              <a:buNone/>
            </a:pPr>
            <a:r>
              <a:rPr lang="en-US" sz="1800" b="0" dirty="0"/>
              <a:t>Positive top-line results were announced from the second interim analysis (IA2) of the Phase III HERIZON-GEA-01 trial evaluating </a:t>
            </a:r>
            <a:r>
              <a:rPr lang="en-US" sz="1800" b="0" dirty="0" err="1"/>
              <a:t>zanidatamab</a:t>
            </a:r>
            <a:r>
              <a:rPr lang="en-US" sz="1800" b="0" dirty="0"/>
              <a:t>, in combination with chemotherapy, with and without tislelizumab, as first-line treatment for HER2-positive locally advanced or metastatic gastroesophageal adenocarcinoma. </a:t>
            </a:r>
          </a:p>
          <a:p>
            <a:pPr marL="9525" indent="0">
              <a:buNone/>
            </a:pPr>
            <a:r>
              <a:rPr lang="en-US" sz="1800" b="0" dirty="0"/>
              <a:t>“At IA2, </a:t>
            </a:r>
            <a:r>
              <a:rPr lang="en-US" sz="1800" b="0" dirty="0" err="1"/>
              <a:t>zanidatamab</a:t>
            </a:r>
            <a:r>
              <a:rPr lang="en-US" sz="1800" b="0" dirty="0"/>
              <a:t> plus chemotherapy demonstrated a statistically significant and clinically meaningful improvement in overall survival (OS) compared with trastuzumab plus chemotherapy, meeting the remaining primary endpoint analysis of the study. </a:t>
            </a:r>
          </a:p>
          <a:p>
            <a:pPr marL="9525" indent="0">
              <a:buNone/>
            </a:pPr>
            <a:r>
              <a:rPr lang="en-US" sz="1800" b="0" dirty="0"/>
              <a:t>IA2 also provided longer follow-up data for the tislelizumab plus </a:t>
            </a:r>
            <a:r>
              <a:rPr lang="en-US" sz="1800" b="0" dirty="0" err="1"/>
              <a:t>zanidatamab</a:t>
            </a:r>
            <a:r>
              <a:rPr lang="en-US" sz="1800" b="0" dirty="0"/>
              <a:t> and chemotherapy regimen, demonstrating an improved OS hazard ratio, continued durable outcomes, and a generally manageable safety profile. These results reinforce findings from IA1, in which the regimen met the progression-free survival (PFS) and OS endpoints, with the overall survival benefit observed across PD-L1 and HER2+ expression levels. </a:t>
            </a:r>
          </a:p>
          <a:p>
            <a:pPr marL="9525" indent="0">
              <a:buNone/>
            </a:pPr>
            <a:r>
              <a:rPr lang="en-US" sz="1800" b="0" dirty="0"/>
              <a:t>The safety profile of </a:t>
            </a:r>
            <a:r>
              <a:rPr lang="en-US" sz="1800" b="0" dirty="0" err="1"/>
              <a:t>zanidatamab</a:t>
            </a:r>
            <a:r>
              <a:rPr lang="en-US" sz="1800" b="0" dirty="0"/>
              <a:t> plus chemotherapy and tislelizumab plus </a:t>
            </a:r>
            <a:r>
              <a:rPr lang="en-US" sz="1800" b="0" dirty="0" err="1"/>
              <a:t>zanidatamab</a:t>
            </a:r>
            <a:r>
              <a:rPr lang="en-US" sz="1800" b="0" dirty="0"/>
              <a:t> and chemotherapy at IA2 was generally consistent with that of IA1 and the known safety profiles of the individual treatment components, with no new safety signals identified. </a:t>
            </a:r>
          </a:p>
          <a:p>
            <a:pPr marL="9525" indent="0">
              <a:buNone/>
            </a:pPr>
            <a:r>
              <a:rPr lang="en-US" sz="1800" b="0" dirty="0"/>
              <a:t>The results from IA2 have been submitted for presentation at a major medical meeting in the fourth quarter of 2026.” </a:t>
            </a:r>
          </a:p>
          <a:p>
            <a:pPr marL="9525" indent="0">
              <a:buNone/>
            </a:pPr>
            <a:r>
              <a:rPr lang="en-US" sz="1800" b="0" dirty="0"/>
              <a:t>. </a:t>
            </a:r>
          </a:p>
        </p:txBody>
      </p:sp>
      <p:sp>
        <p:nvSpPr>
          <p:cNvPr id="5" name="TextBox 4">
            <a:extLst>
              <a:ext uri="{FF2B5EF4-FFF2-40B4-BE49-F238E27FC236}">
                <a16:creationId xmlns:a16="http://schemas.microsoft.com/office/drawing/2014/main" id="{2EB5F21B-0FD1-89EE-3689-ACB6D3F67440}"/>
              </a:ext>
            </a:extLst>
          </p:cNvPr>
          <p:cNvSpPr txBox="1"/>
          <p:nvPr/>
        </p:nvSpPr>
        <p:spPr>
          <a:xfrm>
            <a:off x="263352" y="6304002"/>
            <a:ext cx="10729192" cy="553998"/>
          </a:xfrm>
          <a:prstGeom prst="rect">
            <a:avLst/>
          </a:prstGeom>
          <a:noFill/>
        </p:spPr>
        <p:txBody>
          <a:bodyPr wrap="square" rtlCol="0">
            <a:spAutoFit/>
          </a:bodyPr>
          <a:lstStyle/>
          <a:p>
            <a:pPr lvl="0" defTabSz="914400" fontAlgn="auto">
              <a:spcBef>
                <a:spcPts val="0"/>
              </a:spcBef>
              <a:spcAft>
                <a:spcPts val="0"/>
              </a:spcAft>
              <a:defRPr/>
            </a:pPr>
            <a:r>
              <a:rPr lang="en-US" sz="1500" b="0" dirty="0">
                <a:solidFill>
                  <a:schemeClr val="tx1"/>
                </a:solidFill>
                <a:latin typeface="Calibri" panose="020F0502020204030204" pitchFamily="34" charset="0"/>
                <a:cs typeface="Calibri" panose="020F0502020204030204" pitchFamily="34" charset="0"/>
              </a:rPr>
              <a:t>https://</a:t>
            </a:r>
            <a:r>
              <a:rPr lang="en-US" sz="1500" b="0" dirty="0" err="1">
                <a:solidFill>
                  <a:schemeClr val="tx1"/>
                </a:solidFill>
                <a:latin typeface="Calibri" panose="020F0502020204030204" pitchFamily="34" charset="0"/>
                <a:cs typeface="Calibri" panose="020F0502020204030204" pitchFamily="34" charset="0"/>
              </a:rPr>
              <a:t>ir.beonemedicines.com</a:t>
            </a:r>
            <a:r>
              <a:rPr lang="en-US" sz="1500" b="0" dirty="0">
                <a:solidFill>
                  <a:schemeClr val="tx1"/>
                </a:solidFill>
                <a:latin typeface="Calibri" panose="020F0502020204030204" pitchFamily="34" charset="0"/>
                <a:cs typeface="Calibri" panose="020F0502020204030204" pitchFamily="34" charset="0"/>
              </a:rPr>
              <a:t>/news/beone-medicines-announces-new-phase-3-survival-data-reinforcing-benefit-of-ziihera-containing-regimens-in-first-line/283997ad-826f-4eb5-ad37-323c754de396</a:t>
            </a:r>
            <a:endParaRPr kumimoji="0" lang="en-US" sz="1500" b="0" i="0" u="none" strike="noStrike" kern="1200" cap="none" spc="0" normalizeH="0" baseline="0" noProof="0" dirty="0">
              <a:ln>
                <a:noFill/>
              </a:ln>
              <a:solidFill>
                <a:schemeClr val="tx1"/>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82354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7FC88-BF03-0A6C-54DE-FDC0D7070E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D89C7E-949D-ECB8-90B1-9319529F716C}"/>
              </a:ext>
            </a:extLst>
          </p:cNvPr>
          <p:cNvSpPr>
            <a:spLocks noGrp="1"/>
          </p:cNvSpPr>
          <p:nvPr>
            <p:ph type="title"/>
          </p:nvPr>
        </p:nvSpPr>
        <p:spPr>
          <a:xfrm>
            <a:off x="912286" y="66076"/>
            <a:ext cx="10358967" cy="1143000"/>
          </a:xfrm>
        </p:spPr>
        <p:txBody>
          <a:bodyPr/>
          <a:lstStyle/>
          <a:p>
            <a:r>
              <a:rPr lang="en-US" dirty="0"/>
              <a:t>Phase </a:t>
            </a:r>
            <a:r>
              <a:rPr lang="en-US" dirty="0" err="1"/>
              <a:t>Ib</a:t>
            </a:r>
            <a:r>
              <a:rPr lang="en-US" dirty="0"/>
              <a:t>/II DESTINY-Gastric03 Study Design</a:t>
            </a:r>
          </a:p>
        </p:txBody>
      </p:sp>
      <p:pic>
        <p:nvPicPr>
          <p:cNvPr id="3074" name="Picture 2">
            <a:extLst>
              <a:ext uri="{FF2B5EF4-FFF2-40B4-BE49-F238E27FC236}">
                <a16:creationId xmlns:a16="http://schemas.microsoft.com/office/drawing/2014/main" id="{387D1612-6B75-8D81-B12F-25E48B7562D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bwMode="auto">
          <a:xfrm>
            <a:off x="964597" y="1209076"/>
            <a:ext cx="10254343" cy="4800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2AE36F-F549-0751-13D6-DCBECA53EBCC}"/>
              </a:ext>
            </a:extLst>
          </p:cNvPr>
          <p:cNvSpPr txBox="1"/>
          <p:nvPr/>
        </p:nvSpPr>
        <p:spPr>
          <a:xfrm>
            <a:off x="0" y="6492487"/>
            <a:ext cx="5094514"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a:ea typeface="+mn-ea"/>
                <a:cs typeface="+mn-cs"/>
              </a:rPr>
              <a:t>Janjigian</a:t>
            </a:r>
            <a:r>
              <a:rPr kumimoji="0" lang="en-US" sz="1500" b="0" i="0" u="none" strike="noStrike" kern="1200" cap="none" spc="0" normalizeH="0" baseline="0" noProof="0" dirty="0">
                <a:ln>
                  <a:noFill/>
                </a:ln>
                <a:solidFill>
                  <a:srgbClr val="000000"/>
                </a:solidFill>
                <a:effectLst/>
                <a:uLnTx/>
                <a:uFillTx/>
                <a:latin typeface="Calibri"/>
                <a:ea typeface="+mn-ea"/>
                <a:cs typeface="+mn-cs"/>
              </a:rPr>
              <a:t> YY et al. ASCO GI 2024;Abstract TPS424.</a:t>
            </a:r>
          </a:p>
        </p:txBody>
      </p:sp>
    </p:spTree>
    <p:extLst>
      <p:ext uri="{BB962C8B-B14F-4D97-AF65-F5344CB8AC3E}">
        <p14:creationId xmlns:p14="http://schemas.microsoft.com/office/powerpoint/2010/main" val="3531448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1575E-47BE-465B-597C-419AA14B4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4FAA88-51D2-4412-75F9-6EC2152FB425}"/>
              </a:ext>
            </a:extLst>
          </p:cNvPr>
          <p:cNvSpPr txBox="1">
            <a:spLocks/>
          </p:cNvSpPr>
          <p:nvPr/>
        </p:nvSpPr>
        <p:spPr>
          <a:xfrm>
            <a:off x="911425" y="188926"/>
            <a:ext cx="10585176" cy="592919"/>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algn="l"/>
            <a:r>
              <a:rPr lang="en-US" kern="0" dirty="0"/>
              <a:t>DESTINY-Gastric03: Phase </a:t>
            </a:r>
            <a:r>
              <a:rPr lang="en-US" kern="0" dirty="0" err="1"/>
              <a:t>Ib</a:t>
            </a:r>
            <a:r>
              <a:rPr lang="en-US" kern="0" dirty="0"/>
              <a:t>/II Study of First-Line T-</a:t>
            </a:r>
            <a:r>
              <a:rPr lang="en-US" kern="0" dirty="0" err="1"/>
              <a:t>DXd</a:t>
            </a:r>
            <a:r>
              <a:rPr lang="en-US" kern="0" dirty="0"/>
              <a:t> with Pembrolizumab and Fluoropyrimidine for HER2-Positive GEJ Cancer (Arms D and F) – Response </a:t>
            </a:r>
          </a:p>
        </p:txBody>
      </p:sp>
      <p:grpSp>
        <p:nvGrpSpPr>
          <p:cNvPr id="4" name="Group 3">
            <a:extLst>
              <a:ext uri="{FF2B5EF4-FFF2-40B4-BE49-F238E27FC236}">
                <a16:creationId xmlns:a16="http://schemas.microsoft.com/office/drawing/2014/main" id="{16A5CE63-9B20-7FB0-AA3E-842AED9E4E62}"/>
              </a:ext>
            </a:extLst>
          </p:cNvPr>
          <p:cNvGrpSpPr/>
          <p:nvPr/>
        </p:nvGrpSpPr>
        <p:grpSpPr>
          <a:xfrm>
            <a:off x="238423" y="1556792"/>
            <a:ext cx="11118902" cy="4536504"/>
            <a:chOff x="238422" y="1241514"/>
            <a:chExt cx="11715153" cy="4779774"/>
          </a:xfrm>
        </p:grpSpPr>
        <p:pic>
          <p:nvPicPr>
            <p:cNvPr id="3" name="Picture 2">
              <a:extLst>
                <a:ext uri="{FF2B5EF4-FFF2-40B4-BE49-F238E27FC236}">
                  <a16:creationId xmlns:a16="http://schemas.microsoft.com/office/drawing/2014/main" id="{A749991F-BBCC-574E-F202-E69C7B1924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38422" y="1241514"/>
              <a:ext cx="11715153" cy="3384376"/>
            </a:xfrm>
            <a:prstGeom prst="rect">
              <a:avLst/>
            </a:prstGeom>
          </p:spPr>
        </p:pic>
        <p:pic>
          <p:nvPicPr>
            <p:cNvPr id="6" name="Picture 5">
              <a:extLst>
                <a:ext uri="{FF2B5EF4-FFF2-40B4-BE49-F238E27FC236}">
                  <a16:creationId xmlns:a16="http://schemas.microsoft.com/office/drawing/2014/main" id="{05A288F8-5E47-8C5E-5BEA-87B5C98D1E5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580853" y="4625890"/>
              <a:ext cx="11030293" cy="1395398"/>
            </a:xfrm>
            <a:prstGeom prst="rect">
              <a:avLst/>
            </a:prstGeom>
          </p:spPr>
        </p:pic>
        <p:sp>
          <p:nvSpPr>
            <p:cNvPr id="7" name="Rectangle 6">
              <a:extLst>
                <a:ext uri="{FF2B5EF4-FFF2-40B4-BE49-F238E27FC236}">
                  <a16:creationId xmlns:a16="http://schemas.microsoft.com/office/drawing/2014/main" id="{28FE13E0-8A1B-F8AA-F74B-19051019B278}"/>
                </a:ext>
              </a:extLst>
            </p:cNvPr>
            <p:cNvSpPr/>
            <p:nvPr/>
          </p:nvSpPr>
          <p:spPr bwMode="auto">
            <a:xfrm>
              <a:off x="238422" y="4625890"/>
              <a:ext cx="342431" cy="139539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8" name="Rectangle 7">
              <a:extLst>
                <a:ext uri="{FF2B5EF4-FFF2-40B4-BE49-F238E27FC236}">
                  <a16:creationId xmlns:a16="http://schemas.microsoft.com/office/drawing/2014/main" id="{AD4C6A9F-42A8-A170-12F9-7C28BC881C93}"/>
                </a:ext>
              </a:extLst>
            </p:cNvPr>
            <p:cNvSpPr/>
            <p:nvPr/>
          </p:nvSpPr>
          <p:spPr bwMode="auto">
            <a:xfrm>
              <a:off x="11611143" y="4625890"/>
              <a:ext cx="342431" cy="139539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9" name="TextBox 8">
              <a:extLst>
                <a:ext uri="{FF2B5EF4-FFF2-40B4-BE49-F238E27FC236}">
                  <a16:creationId xmlns:a16="http://schemas.microsoft.com/office/drawing/2014/main" id="{2A6E5B66-E70F-1B62-643E-C7641DC7A236}"/>
                </a:ext>
              </a:extLst>
            </p:cNvPr>
            <p:cNvSpPr txBox="1"/>
            <p:nvPr/>
          </p:nvSpPr>
          <p:spPr>
            <a:xfrm>
              <a:off x="3143672" y="1688361"/>
              <a:ext cx="2128398" cy="875559"/>
            </a:xfrm>
            <a:prstGeom prst="rect">
              <a:avLst/>
            </a:prstGeom>
            <a:noFill/>
          </p:spPr>
          <p:txBody>
            <a:bodyPr wrap="square" rtlCol="0">
              <a:spAutoFit/>
            </a:bodyPr>
            <a:lstStyle/>
            <a:p>
              <a:r>
                <a:rPr lang="en-US" sz="2400" u="sng" dirty="0"/>
                <a:t>6.4 mg/kg</a:t>
              </a:r>
            </a:p>
            <a:p>
              <a:r>
                <a:rPr lang="en-US" sz="2400" dirty="0"/>
                <a:t>ORR: 53.5%</a:t>
              </a:r>
            </a:p>
          </p:txBody>
        </p:sp>
        <p:sp>
          <p:nvSpPr>
            <p:cNvPr id="10" name="TextBox 9">
              <a:extLst>
                <a:ext uri="{FF2B5EF4-FFF2-40B4-BE49-F238E27FC236}">
                  <a16:creationId xmlns:a16="http://schemas.microsoft.com/office/drawing/2014/main" id="{87ADAB93-2078-4ABB-143F-88BB189633B2}"/>
                </a:ext>
              </a:extLst>
            </p:cNvPr>
            <p:cNvSpPr txBox="1"/>
            <p:nvPr/>
          </p:nvSpPr>
          <p:spPr>
            <a:xfrm>
              <a:off x="9120336" y="1687784"/>
              <a:ext cx="1944216" cy="830997"/>
            </a:xfrm>
            <a:prstGeom prst="rect">
              <a:avLst/>
            </a:prstGeom>
            <a:noFill/>
          </p:spPr>
          <p:txBody>
            <a:bodyPr wrap="square" rtlCol="0">
              <a:spAutoFit/>
            </a:bodyPr>
            <a:lstStyle/>
            <a:p>
              <a:r>
                <a:rPr lang="en-US" sz="2400" u="sng" dirty="0"/>
                <a:t>5.4 mg/kg</a:t>
              </a:r>
            </a:p>
            <a:p>
              <a:r>
                <a:rPr lang="en-US" sz="2400" dirty="0"/>
                <a:t>ORR: 75%</a:t>
              </a:r>
            </a:p>
          </p:txBody>
        </p:sp>
      </p:grpSp>
      <p:sp>
        <p:nvSpPr>
          <p:cNvPr id="11" name="TextBox 10">
            <a:extLst>
              <a:ext uri="{FF2B5EF4-FFF2-40B4-BE49-F238E27FC236}">
                <a16:creationId xmlns:a16="http://schemas.microsoft.com/office/drawing/2014/main" id="{65D56D5F-E2D8-D9C7-DCBE-9F3953E8990B}"/>
              </a:ext>
            </a:extLst>
          </p:cNvPr>
          <p:cNvSpPr txBox="1"/>
          <p:nvPr/>
        </p:nvSpPr>
        <p:spPr>
          <a:xfrm>
            <a:off x="0" y="6534835"/>
            <a:ext cx="5781326" cy="323165"/>
          </a:xfrm>
          <a:prstGeom prst="rect">
            <a:avLst/>
          </a:prstGeom>
          <a:noFill/>
        </p:spPr>
        <p:txBody>
          <a:bodyPr wrap="none" rtlCol="0">
            <a:spAutoFit/>
          </a:bodyPr>
          <a:lstStyle/>
          <a:p>
            <a:pPr lvl="0" defTabSz="455476">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Janjigian</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Y et al. </a:t>
            </a:r>
            <a:r>
              <a:rPr lang="en-US" sz="1500" b="0" dirty="0">
                <a:solidFill>
                  <a:srgbClr val="000000"/>
                </a:solidFill>
                <a:latin typeface="Calibri" panose="020F0502020204030204" pitchFamily="34" charset="0"/>
                <a:cs typeface="Calibri" panose="020F0502020204030204" pitchFamily="34" charset="0"/>
              </a:rPr>
              <a:t>Gastrointestinal Cancers Symposium 2025</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;Abstract 448.</a:t>
            </a:r>
          </a:p>
        </p:txBody>
      </p:sp>
    </p:spTree>
    <p:extLst>
      <p:ext uri="{BB962C8B-B14F-4D97-AF65-F5344CB8AC3E}">
        <p14:creationId xmlns:p14="http://schemas.microsoft.com/office/powerpoint/2010/main" val="2642619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E59E-03C6-F582-FBD3-FF8F7AF25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760B19-7E80-7799-E6BD-9E63ED94240D}"/>
              </a:ext>
            </a:extLst>
          </p:cNvPr>
          <p:cNvSpPr>
            <a:spLocks noGrp="1"/>
          </p:cNvSpPr>
          <p:nvPr>
            <p:ph type="title"/>
          </p:nvPr>
        </p:nvSpPr>
        <p:spPr>
          <a:xfrm>
            <a:off x="500743" y="-1"/>
            <a:ext cx="10317822" cy="1312985"/>
          </a:xfrm>
        </p:spPr>
        <p:txBody>
          <a:bodyPr>
            <a:normAutofit/>
          </a:bodyPr>
          <a:lstStyle/>
          <a:p>
            <a:pPr algn="l"/>
            <a:r>
              <a:rPr lang="en-US" sz="2800" dirty="0">
                <a:solidFill>
                  <a:srgbClr val="0432FF"/>
                </a:solidFill>
              </a:rPr>
              <a:t>Select Ongoing Phase III Trials of First-Line Therapy for Advanced HER2-Positive Gastroesophageal Adenocarcinoma </a:t>
            </a:r>
          </a:p>
        </p:txBody>
      </p:sp>
      <p:sp>
        <p:nvSpPr>
          <p:cNvPr id="9" name="TextBox 8">
            <a:extLst>
              <a:ext uri="{FF2B5EF4-FFF2-40B4-BE49-F238E27FC236}">
                <a16:creationId xmlns:a16="http://schemas.microsoft.com/office/drawing/2014/main" id="{D0F5EBC4-B279-D158-9214-1BA95C28C6F8}"/>
              </a:ext>
            </a:extLst>
          </p:cNvPr>
          <p:cNvSpPr txBox="1"/>
          <p:nvPr/>
        </p:nvSpPr>
        <p:spPr>
          <a:xfrm>
            <a:off x="0" y="6517022"/>
            <a:ext cx="1018902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www.clinicaltrials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.gov. Accessed September 2026.</a:t>
            </a:r>
          </a:p>
        </p:txBody>
      </p:sp>
      <p:graphicFrame>
        <p:nvGraphicFramePr>
          <p:cNvPr id="3" name="Table 2">
            <a:extLst>
              <a:ext uri="{FF2B5EF4-FFF2-40B4-BE49-F238E27FC236}">
                <a16:creationId xmlns:a16="http://schemas.microsoft.com/office/drawing/2014/main" id="{67B31FBE-BF48-408A-0AE4-23ECC866E925}"/>
              </a:ext>
            </a:extLst>
          </p:cNvPr>
          <p:cNvGraphicFramePr>
            <a:graphicFrameLocks noGrp="1"/>
          </p:cNvGraphicFramePr>
          <p:nvPr/>
        </p:nvGraphicFramePr>
        <p:xfrm>
          <a:off x="381000" y="1105072"/>
          <a:ext cx="10903373" cy="5212080"/>
        </p:xfrm>
        <a:graphic>
          <a:graphicData uri="http://schemas.openxmlformats.org/drawingml/2006/table">
            <a:tbl>
              <a:tblPr firstRow="1" bandRow="1">
                <a:tableStyleId>{93296810-A885-4BE3-A3E7-6D5BEEA58F35}</a:tableStyleId>
              </a:tblPr>
              <a:tblGrid>
                <a:gridCol w="2142281">
                  <a:extLst>
                    <a:ext uri="{9D8B030D-6E8A-4147-A177-3AD203B41FA5}">
                      <a16:colId xmlns:a16="http://schemas.microsoft.com/office/drawing/2014/main" val="3360606489"/>
                    </a:ext>
                  </a:extLst>
                </a:gridCol>
                <a:gridCol w="1180618">
                  <a:extLst>
                    <a:ext uri="{9D8B030D-6E8A-4147-A177-3AD203B41FA5}">
                      <a16:colId xmlns:a16="http://schemas.microsoft.com/office/drawing/2014/main" val="1588205994"/>
                    </a:ext>
                  </a:extLst>
                </a:gridCol>
                <a:gridCol w="2546430">
                  <a:extLst>
                    <a:ext uri="{9D8B030D-6E8A-4147-A177-3AD203B41FA5}">
                      <a16:colId xmlns:a16="http://schemas.microsoft.com/office/drawing/2014/main" val="1417548482"/>
                    </a:ext>
                  </a:extLst>
                </a:gridCol>
                <a:gridCol w="3275636">
                  <a:extLst>
                    <a:ext uri="{9D8B030D-6E8A-4147-A177-3AD203B41FA5}">
                      <a16:colId xmlns:a16="http://schemas.microsoft.com/office/drawing/2014/main" val="3925906509"/>
                    </a:ext>
                  </a:extLst>
                </a:gridCol>
                <a:gridCol w="1758408">
                  <a:extLst>
                    <a:ext uri="{9D8B030D-6E8A-4147-A177-3AD203B41FA5}">
                      <a16:colId xmlns:a16="http://schemas.microsoft.com/office/drawing/2014/main" val="1642023083"/>
                    </a:ext>
                  </a:extLst>
                </a:gridCol>
              </a:tblGrid>
              <a:tr h="618317">
                <a:tc>
                  <a:txBody>
                    <a:bodyPr/>
                    <a:lstStyle/>
                    <a:p>
                      <a:r>
                        <a:rPr lang="en-US" dirty="0"/>
                        <a:t>Trial identifier</a:t>
                      </a:r>
                    </a:p>
                  </a:txBody>
                  <a:tcPr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a:t> </a:t>
                      </a:r>
                    </a:p>
                    <a:p>
                      <a:pPr algn="ctr"/>
                      <a:r>
                        <a:rPr lang="en-US" dirty="0"/>
                        <a:t>Estimated N</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a:t>Setting</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a:t>Treatment arms</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a:t>Estimated completion date</a:t>
                      </a:r>
                    </a:p>
                  </a:txBody>
                  <a:tcPr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47074263"/>
                  </a:ext>
                </a:extLst>
              </a:tr>
              <a:tr h="550334">
                <a:tc>
                  <a:txBody>
                    <a:bodyPr/>
                    <a:lstStyle/>
                    <a:p>
                      <a:r>
                        <a:rPr lang="en-US" dirty="0"/>
                        <a:t>DESTINY-Gastric05</a:t>
                      </a:r>
                    </a:p>
                    <a:p>
                      <a:r>
                        <a:rPr lang="en-US" dirty="0"/>
                        <a:t>(NCT06731478)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9ED"/>
                    </a:solidFill>
                  </a:tcPr>
                </a:tc>
                <a:tc>
                  <a:txBody>
                    <a:bodyPr/>
                    <a:lstStyle/>
                    <a:p>
                      <a:pPr algn="ctr"/>
                      <a:r>
                        <a:rPr lang="en-US" dirty="0"/>
                        <a:t>726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9ED"/>
                    </a:solidFill>
                  </a:tcPr>
                </a:tc>
                <a:tc>
                  <a:txBody>
                    <a:bodyPr/>
                    <a:lstStyle/>
                    <a:p>
                      <a:pPr algn="l"/>
                      <a:r>
                        <a:rPr lang="en-US" b="1" dirty="0"/>
                        <a:t>Main cohort: </a:t>
                      </a:r>
                      <a:r>
                        <a:rPr lang="en-US" dirty="0"/>
                        <a:t>Unresectable, locally advanced or metastatic gastric or GEJ cancer, </a:t>
                      </a:r>
                      <a:br>
                        <a:rPr lang="en-US" dirty="0"/>
                      </a:br>
                      <a:r>
                        <a:rPr lang="en-US" dirty="0"/>
                        <a:t>PD-L1 CPS ≥1</a:t>
                      </a:r>
                    </a:p>
                    <a:p>
                      <a:pPr algn="l"/>
                      <a:r>
                        <a:rPr lang="en-US" b="1" dirty="0"/>
                        <a:t>Exploratory cohort: </a:t>
                      </a:r>
                      <a:br>
                        <a:rPr lang="en-US" b="1" dirty="0"/>
                      </a:br>
                      <a:r>
                        <a:rPr lang="en-US" b="0" dirty="0"/>
                        <a:t>Gastric or GEJ cancer, </a:t>
                      </a:r>
                      <a:r>
                        <a:rPr lang="en-US" dirty="0"/>
                        <a:t>PD-L1 CPS &lt;1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9ED"/>
                    </a:solidFill>
                  </a:tcPr>
                </a:tc>
                <a:tc>
                  <a:txBody>
                    <a:bodyPr/>
                    <a:lstStyle/>
                    <a:p>
                      <a:pPr marL="285750" indent="-285750">
                        <a:buFont typeface="Arial" panose="020B0604020202020204" pitchFamily="34" charset="0"/>
                        <a:buChar char="•"/>
                      </a:pPr>
                      <a:r>
                        <a:rPr lang="en-US" dirty="0"/>
                        <a:t>T-</a:t>
                      </a:r>
                      <a:r>
                        <a:rPr lang="en-US" dirty="0" err="1"/>
                        <a:t>DXd</a:t>
                      </a:r>
                      <a:r>
                        <a:rPr lang="en-US" dirty="0"/>
                        <a:t> + fluoropyrimidine ± pembrolizumab</a:t>
                      </a:r>
                    </a:p>
                    <a:p>
                      <a:pPr marL="285750" indent="-285750">
                        <a:buFont typeface="Arial" panose="020B0604020202020204" pitchFamily="34" charset="0"/>
                        <a:buChar char="•"/>
                      </a:pPr>
                      <a:r>
                        <a:rPr lang="en-US" dirty="0"/>
                        <a:t>Standard chemotherapy + trastuzumab ± pembrolizumab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9ED"/>
                    </a:solidFill>
                  </a:tcPr>
                </a:tc>
                <a:tc>
                  <a:txBody>
                    <a:bodyPr/>
                    <a:lstStyle/>
                    <a:p>
                      <a:pPr algn="ctr"/>
                      <a:r>
                        <a:rPr lang="en-US" dirty="0"/>
                        <a:t>February 2030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9ED"/>
                    </a:solidFill>
                  </a:tcPr>
                </a:tc>
                <a:extLst>
                  <a:ext uri="{0D108BD9-81ED-4DB2-BD59-A6C34878D82A}">
                    <a16:rowId xmlns:a16="http://schemas.microsoft.com/office/drawing/2014/main" val="2717074783"/>
                  </a:ext>
                </a:extLst>
              </a:tr>
              <a:tr h="550334">
                <a:tc>
                  <a:txBody>
                    <a:bodyPr/>
                    <a:lstStyle/>
                    <a:p>
                      <a:r>
                        <a:rPr lang="en-US" dirty="0"/>
                        <a:t>ARTEMIDE-Gastric01</a:t>
                      </a:r>
                    </a:p>
                    <a:p>
                      <a:r>
                        <a:rPr lang="en-US" dirty="0"/>
                        <a:t>(NCT06764875)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840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dirty="0"/>
                        <a:t>Locally advanced or metastatic gastric or GEJ adenocarcinoma with tumor PD-L1 CPS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US" dirty="0"/>
                        <a:t>T-</a:t>
                      </a:r>
                      <a:r>
                        <a:rPr lang="en-US" dirty="0" err="1"/>
                        <a:t>DXd</a:t>
                      </a:r>
                      <a:r>
                        <a:rPr lang="en-US" dirty="0"/>
                        <a:t> + </a:t>
                      </a:r>
                      <a:r>
                        <a:rPr lang="en-US" dirty="0" err="1"/>
                        <a:t>rilvegostomig</a:t>
                      </a:r>
                      <a:r>
                        <a:rPr lang="en-US" dirty="0"/>
                        <a:t> + fluoropyrimidine </a:t>
                      </a:r>
                    </a:p>
                    <a:p>
                      <a:pPr marL="285750" marR="0" lvl="0" indent="-285750" algn="l" defTabSz="9141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Pembrolizumab + trastuzumab + </a:t>
                      </a:r>
                      <a:r>
                        <a:rPr lang="en-US" sz="1800" kern="1200" dirty="0">
                          <a:solidFill>
                            <a:schemeClr val="dk1"/>
                          </a:solidFill>
                          <a:effectLst/>
                          <a:latin typeface="+mn-lt"/>
                          <a:ea typeface="+mn-ea"/>
                          <a:cs typeface="+mn-cs"/>
                        </a:rPr>
                        <a:t>FP (5-FU + cisplatin)</a:t>
                      </a:r>
                      <a:r>
                        <a:rPr lang="en-US" dirty="0"/>
                        <a:t> or CAPOX </a:t>
                      </a:r>
                    </a:p>
                    <a:p>
                      <a:pPr marL="285750" indent="-285750">
                        <a:buFont typeface="Arial" panose="020B0604020202020204" pitchFamily="34" charset="0"/>
                        <a:buChar char="•"/>
                      </a:pPr>
                      <a:r>
                        <a:rPr lang="en-US" dirty="0" err="1"/>
                        <a:t>Rilvegostomig</a:t>
                      </a:r>
                      <a:r>
                        <a:rPr lang="en-US" dirty="0"/>
                        <a:t> + trastuzumab + FP or CAPOX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December 2030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07123766"/>
                  </a:ext>
                </a:extLst>
              </a:tr>
            </a:tbl>
          </a:graphicData>
        </a:graphic>
      </p:graphicFrame>
    </p:spTree>
    <p:custDataLst>
      <p:tags r:id="rId1"/>
    </p:custDataLst>
    <p:extLst>
      <p:ext uri="{BB962C8B-B14F-4D97-AF65-F5344CB8AC3E}">
        <p14:creationId xmlns:p14="http://schemas.microsoft.com/office/powerpoint/2010/main" val="33204704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70C09-E799-845F-FE0C-5C70A4A180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7E344A-4B57-240C-0917-40431A47F7A7}"/>
              </a:ext>
            </a:extLst>
          </p:cNvPr>
          <p:cNvSpPr>
            <a:spLocks noGrp="1"/>
          </p:cNvSpPr>
          <p:nvPr>
            <p:ph type="title"/>
          </p:nvPr>
        </p:nvSpPr>
        <p:spPr>
          <a:xfrm>
            <a:off x="551383" y="60041"/>
            <a:ext cx="11357753" cy="1312985"/>
          </a:xfrm>
        </p:spPr>
        <p:txBody>
          <a:bodyPr>
            <a:normAutofit/>
          </a:bodyPr>
          <a:lstStyle/>
          <a:p>
            <a:pPr algn="l"/>
            <a:r>
              <a:rPr lang="en-US" sz="2800" dirty="0">
                <a:solidFill>
                  <a:srgbClr val="0432FF"/>
                </a:solidFill>
              </a:rPr>
              <a:t>DESTINY-Gastric04 Phase III Trial of Trastuzumab Deruxtecan (T-</a:t>
            </a:r>
            <a:r>
              <a:rPr lang="en-US" sz="2800" dirty="0" err="1">
                <a:solidFill>
                  <a:srgbClr val="0432FF"/>
                </a:solidFill>
              </a:rPr>
              <a:t>DXd</a:t>
            </a:r>
            <a:r>
              <a:rPr lang="en-US" sz="2800" dirty="0">
                <a:solidFill>
                  <a:srgbClr val="0432FF"/>
                </a:solidFill>
              </a:rPr>
              <a:t>) Compared to Ramucirumab/Paclitaxel for Gastric Cancer</a:t>
            </a:r>
          </a:p>
        </p:txBody>
      </p:sp>
      <p:sp>
        <p:nvSpPr>
          <p:cNvPr id="9" name="TextBox 8">
            <a:extLst>
              <a:ext uri="{FF2B5EF4-FFF2-40B4-BE49-F238E27FC236}">
                <a16:creationId xmlns:a16="http://schemas.microsoft.com/office/drawing/2014/main" id="{EC3B5E22-D823-9E53-D2E3-091E0ED55A3A}"/>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ASCO 2025;Abstract LBA4002.</a:t>
            </a:r>
          </a:p>
        </p:txBody>
      </p:sp>
      <p:pic>
        <p:nvPicPr>
          <p:cNvPr id="4" name="Picture 3" descr="A diagram of a medical procedure&#10;&#10;AI-generated content may be incorrect.">
            <a:extLst>
              <a:ext uri="{FF2B5EF4-FFF2-40B4-BE49-F238E27FC236}">
                <a16:creationId xmlns:a16="http://schemas.microsoft.com/office/drawing/2014/main" id="{B8D436D0-FBE5-4AFA-ACFA-3EB3D42F493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25879" y="1660071"/>
            <a:ext cx="11740242" cy="3913414"/>
          </a:xfrm>
          <a:prstGeom prst="rect">
            <a:avLst/>
          </a:prstGeom>
        </p:spPr>
      </p:pic>
      <p:sp>
        <p:nvSpPr>
          <p:cNvPr id="3" name="TextBox 2">
            <a:extLst>
              <a:ext uri="{FF2B5EF4-FFF2-40B4-BE49-F238E27FC236}">
                <a16:creationId xmlns:a16="http://schemas.microsoft.com/office/drawing/2014/main" id="{10FC51D5-A385-6CA8-FC7E-AEEDDB21D07C}"/>
              </a:ext>
            </a:extLst>
          </p:cNvPr>
          <p:cNvSpPr txBox="1"/>
          <p:nvPr/>
        </p:nvSpPr>
        <p:spPr>
          <a:xfrm>
            <a:off x="243840" y="559246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GC = gastric cancer; GEJA = gastroesophageal junction adenocarcinoma; RAM = ramucirumab; PTX = paclitaxel</a:t>
            </a:r>
          </a:p>
        </p:txBody>
      </p:sp>
    </p:spTree>
    <p:custDataLst>
      <p:tags r:id="rId1"/>
    </p:custDataLst>
    <p:extLst>
      <p:ext uri="{BB962C8B-B14F-4D97-AF65-F5344CB8AC3E}">
        <p14:creationId xmlns:p14="http://schemas.microsoft.com/office/powerpoint/2010/main" val="2415385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9A08A-A32D-C576-2BA4-58171BB601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247F87-C2D1-7DC3-D722-2175402E6E7F}"/>
              </a:ext>
            </a:extLst>
          </p:cNvPr>
          <p:cNvSpPr>
            <a:spLocks noGrp="1"/>
          </p:cNvSpPr>
          <p:nvPr>
            <p:ph type="title"/>
          </p:nvPr>
        </p:nvSpPr>
        <p:spPr>
          <a:xfrm>
            <a:off x="498886" y="10401"/>
            <a:ext cx="11301228" cy="1312985"/>
          </a:xfrm>
        </p:spPr>
        <p:txBody>
          <a:bodyPr>
            <a:normAutofit/>
          </a:bodyPr>
          <a:lstStyle/>
          <a:p>
            <a:pPr algn="l"/>
            <a:r>
              <a:rPr lang="en-US" sz="2800" dirty="0">
                <a:solidFill>
                  <a:srgbClr val="0432FF"/>
                </a:solidFill>
              </a:rPr>
              <a:t>DESTINY-Gastric04: Survival and Duration of Response with T-</a:t>
            </a:r>
            <a:r>
              <a:rPr lang="en-US" sz="2800" dirty="0" err="1">
                <a:solidFill>
                  <a:srgbClr val="0432FF"/>
                </a:solidFill>
              </a:rPr>
              <a:t>DXd</a:t>
            </a:r>
            <a:r>
              <a:rPr lang="en-US" sz="2800" dirty="0">
                <a:solidFill>
                  <a:srgbClr val="0432FF"/>
                </a:solidFill>
              </a:rPr>
              <a:t> for </a:t>
            </a:r>
            <a:br>
              <a:rPr lang="en-US" sz="2800" dirty="0">
                <a:solidFill>
                  <a:srgbClr val="0432FF"/>
                </a:solidFill>
              </a:rPr>
            </a:br>
            <a:r>
              <a:rPr lang="en-US" sz="2800" dirty="0">
                <a:solidFill>
                  <a:srgbClr val="0432FF"/>
                </a:solidFill>
              </a:rPr>
              <a:t>Gastric Cancer</a:t>
            </a:r>
          </a:p>
        </p:txBody>
      </p:sp>
      <p:sp>
        <p:nvSpPr>
          <p:cNvPr id="9" name="TextBox 8">
            <a:extLst>
              <a:ext uri="{FF2B5EF4-FFF2-40B4-BE49-F238E27FC236}">
                <a16:creationId xmlns:a16="http://schemas.microsoft.com/office/drawing/2014/main" id="{67083CFB-1E07-5D19-635B-11EFACB3E554}"/>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ASCO 2025;Abstract LBA4002; 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2025;393:336-48.</a:t>
            </a:r>
          </a:p>
        </p:txBody>
      </p:sp>
      <p:pic>
        <p:nvPicPr>
          <p:cNvPr id="5" name="Afbeelding 7">
            <a:extLst>
              <a:ext uri="{FF2B5EF4-FFF2-40B4-BE49-F238E27FC236}">
                <a16:creationId xmlns:a16="http://schemas.microsoft.com/office/drawing/2014/main" id="{818A98EC-2600-0DB7-903D-0F9FC2FF9D4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6146104" y="1177930"/>
            <a:ext cx="5951689" cy="5013176"/>
          </a:xfrm>
          <a:prstGeom prst="rect">
            <a:avLst/>
          </a:prstGeom>
        </p:spPr>
      </p:pic>
      <p:pic>
        <p:nvPicPr>
          <p:cNvPr id="3" name="Afbeelding 5">
            <a:extLst>
              <a:ext uri="{FF2B5EF4-FFF2-40B4-BE49-F238E27FC236}">
                <a16:creationId xmlns:a16="http://schemas.microsoft.com/office/drawing/2014/main" id="{C609453C-082B-0A03-335A-AFF5D9D1137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a:fillRect/>
          </a:stretch>
        </p:blipFill>
        <p:spPr>
          <a:xfrm>
            <a:off x="0" y="1940414"/>
            <a:ext cx="6312023" cy="2977172"/>
          </a:xfrm>
          <a:prstGeom prst="rect">
            <a:avLst/>
          </a:prstGeom>
        </p:spPr>
      </p:pic>
    </p:spTree>
    <p:custDataLst>
      <p:tags r:id="rId1"/>
    </p:custDataLst>
    <p:extLst>
      <p:ext uri="{BB962C8B-B14F-4D97-AF65-F5344CB8AC3E}">
        <p14:creationId xmlns:p14="http://schemas.microsoft.com/office/powerpoint/2010/main" val="27273228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14870-4E84-4CC3-C5B3-F460E93E20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1E6E0-D424-F52D-03F9-CEE095168AD1}"/>
              </a:ext>
            </a:extLst>
          </p:cNvPr>
          <p:cNvSpPr>
            <a:spLocks noGrp="1"/>
          </p:cNvSpPr>
          <p:nvPr>
            <p:ph type="title"/>
          </p:nvPr>
        </p:nvSpPr>
        <p:spPr>
          <a:xfrm>
            <a:off x="282863" y="0"/>
            <a:ext cx="11626274" cy="997436"/>
          </a:xfrm>
        </p:spPr>
        <p:txBody>
          <a:bodyPr>
            <a:normAutofit/>
          </a:bodyPr>
          <a:lstStyle/>
          <a:p>
            <a:r>
              <a:rPr lang="en-US" sz="2800" dirty="0">
                <a:solidFill>
                  <a:srgbClr val="0432FF"/>
                </a:solidFill>
              </a:rPr>
              <a:t>DESTINY-Gastric04: Safety with T-</a:t>
            </a:r>
            <a:r>
              <a:rPr lang="en-US" sz="2800" dirty="0" err="1">
                <a:solidFill>
                  <a:srgbClr val="0432FF"/>
                </a:solidFill>
              </a:rPr>
              <a:t>DXd</a:t>
            </a:r>
            <a:r>
              <a:rPr lang="en-US" sz="2800" dirty="0">
                <a:solidFill>
                  <a:srgbClr val="0432FF"/>
                </a:solidFill>
              </a:rPr>
              <a:t> for Gastric Cancer</a:t>
            </a:r>
          </a:p>
        </p:txBody>
      </p:sp>
      <p:sp>
        <p:nvSpPr>
          <p:cNvPr id="9" name="TextBox 8">
            <a:extLst>
              <a:ext uri="{FF2B5EF4-FFF2-40B4-BE49-F238E27FC236}">
                <a16:creationId xmlns:a16="http://schemas.microsoft.com/office/drawing/2014/main" id="{ACC818AA-1B1C-DD36-9299-76EA8E80167E}"/>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ASCO 2025;Abstract LBA4002; 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2025;393:336-48.</a:t>
            </a:r>
          </a:p>
        </p:txBody>
      </p:sp>
      <p:pic>
        <p:nvPicPr>
          <p:cNvPr id="4" name="Picture 3">
            <a:extLst>
              <a:ext uri="{FF2B5EF4-FFF2-40B4-BE49-F238E27FC236}">
                <a16:creationId xmlns:a16="http://schemas.microsoft.com/office/drawing/2014/main" id="{B49AAD0E-F406-FA49-B41F-5AE8C9EA0BBF}"/>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3252483" y="902145"/>
            <a:ext cx="6077578" cy="3782308"/>
          </a:xfrm>
          <a:prstGeom prst="rect">
            <a:avLst/>
          </a:prstGeom>
        </p:spPr>
      </p:pic>
      <p:sp>
        <p:nvSpPr>
          <p:cNvPr id="7" name="TextBox 16">
            <a:extLst>
              <a:ext uri="{FF2B5EF4-FFF2-40B4-BE49-F238E27FC236}">
                <a16:creationId xmlns:a16="http://schemas.microsoft.com/office/drawing/2014/main" id="{A9BF82EC-77BB-B383-5E47-6A2E849FA06D}"/>
              </a:ext>
            </a:extLst>
          </p:cNvPr>
          <p:cNvSpPr txBox="1"/>
          <p:nvPr/>
        </p:nvSpPr>
        <p:spPr>
          <a:xfrm>
            <a:off x="171060" y="1765861"/>
            <a:ext cx="3107794" cy="861774"/>
          </a:xfrm>
          <a:prstGeom prst="rect">
            <a:avLst/>
          </a:prstGeom>
          <a:noFill/>
        </p:spPr>
        <p:txBody>
          <a:bodyPr wrap="square" tIns="121920" bIns="121920" rtlCol="0" anchor="ctr">
            <a:spAutoFit/>
          </a:bodyPr>
          <a:lstStyle/>
          <a:p>
            <a:pPr marL="0" marR="0" lvl="0" indent="0" algn="l" defTabSz="914377" rtl="0" eaLnBrk="1" fontAlgn="auto" latinLnBrk="0" hangingPunct="1">
              <a:lnSpc>
                <a:spcPct val="100000"/>
              </a:lnSpc>
              <a:spcBef>
                <a:spcPts val="0"/>
              </a:spcBef>
              <a:spcAft>
                <a:spcPts val="16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Drug-related TEAEs in</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≥10% of patients</a:t>
            </a:r>
          </a:p>
        </p:txBody>
      </p:sp>
      <p:pic>
        <p:nvPicPr>
          <p:cNvPr id="8" name="Picture 6">
            <a:extLst>
              <a:ext uri="{FF2B5EF4-FFF2-40B4-BE49-F238E27FC236}">
                <a16:creationId xmlns:a16="http://schemas.microsoft.com/office/drawing/2014/main" id="{0966F0E9-0CC3-5A6B-CFC6-83CE9B730E63}"/>
              </a:ext>
            </a:extLst>
          </p:cNvPr>
          <p:cNvPicPr>
            <a:picLocks noChangeAspect="1"/>
          </p:cNvPicPr>
          <p:nvPr/>
        </p:nvPicPr>
        <p:blipFill>
          <a:blip r:embed="rId5"/>
          <a:stretch>
            <a:fillRect/>
          </a:stretch>
        </p:blipFill>
        <p:spPr>
          <a:xfrm>
            <a:off x="3278854" y="4762530"/>
            <a:ext cx="6835069" cy="1754492"/>
          </a:xfrm>
          <a:prstGeom prst="rect">
            <a:avLst/>
          </a:prstGeom>
        </p:spPr>
      </p:pic>
      <p:sp>
        <p:nvSpPr>
          <p:cNvPr id="10" name="Rectangle 9">
            <a:extLst>
              <a:ext uri="{FF2B5EF4-FFF2-40B4-BE49-F238E27FC236}">
                <a16:creationId xmlns:a16="http://schemas.microsoft.com/office/drawing/2014/main" id="{75C1646A-2CB4-86BB-973B-E4F9ED0A43B5}"/>
              </a:ext>
            </a:extLst>
          </p:cNvPr>
          <p:cNvSpPr/>
          <p:nvPr/>
        </p:nvSpPr>
        <p:spPr bwMode="auto">
          <a:xfrm>
            <a:off x="9330060" y="902145"/>
            <a:ext cx="1114667" cy="378230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pic>
        <p:nvPicPr>
          <p:cNvPr id="6" name="Picture 12">
            <a:extLst>
              <a:ext uri="{FF2B5EF4-FFF2-40B4-BE49-F238E27FC236}">
                <a16:creationId xmlns:a16="http://schemas.microsoft.com/office/drawing/2014/main" id="{A9375F1C-BC4F-9E49-21D9-EC0B11F31189}"/>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8215394" y="2234009"/>
            <a:ext cx="2229333" cy="1213870"/>
          </a:xfrm>
          <a:prstGeom prst="rect">
            <a:avLst/>
          </a:prstGeom>
        </p:spPr>
      </p:pic>
      <p:sp>
        <p:nvSpPr>
          <p:cNvPr id="3" name="TextBox 2">
            <a:extLst>
              <a:ext uri="{FF2B5EF4-FFF2-40B4-BE49-F238E27FC236}">
                <a16:creationId xmlns:a16="http://schemas.microsoft.com/office/drawing/2014/main" id="{55265D7D-C481-4F40-8409-A83C35C4B525}"/>
              </a:ext>
            </a:extLst>
          </p:cNvPr>
          <p:cNvSpPr txBox="1"/>
          <p:nvPr/>
        </p:nvSpPr>
        <p:spPr>
          <a:xfrm>
            <a:off x="20321" y="5916858"/>
            <a:ext cx="3474720"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TEAEs = treatment-emergent adverse events; ILD = interstitial lung disease</a:t>
            </a:r>
          </a:p>
        </p:txBody>
      </p:sp>
    </p:spTree>
    <p:custDataLst>
      <p:tags r:id="rId1"/>
    </p:custDataLst>
    <p:extLst>
      <p:ext uri="{BB962C8B-B14F-4D97-AF65-F5344CB8AC3E}">
        <p14:creationId xmlns:p14="http://schemas.microsoft.com/office/powerpoint/2010/main" val="24027908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C70E5-6536-7CC3-B364-DD93ABCE32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4E1837C-90B6-3CDE-733D-DB3628AF3CF5}"/>
              </a:ext>
            </a:extLst>
          </p:cNvPr>
          <p:cNvSpPr/>
          <p:nvPr/>
        </p:nvSpPr>
        <p:spPr bwMode="auto">
          <a:xfrm>
            <a:off x="686717" y="2261868"/>
            <a:ext cx="10871364" cy="43726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9131D230-5D05-A2FA-239A-812974AB17FD}"/>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49E334F3-114D-9DF6-F18F-CD260C282EEA}"/>
              </a:ext>
            </a:extLst>
          </p:cNvPr>
          <p:cNvSpPr txBox="1">
            <a:spLocks/>
          </p:cNvSpPr>
          <p:nvPr/>
        </p:nvSpPr>
        <p:spPr bwMode="auto">
          <a:xfrm>
            <a:off x="942917" y="1215268"/>
            <a:ext cx="10007850"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1: </a:t>
            </a:r>
            <a:r>
              <a:rPr lang="en-US" sz="2400" dirty="0">
                <a:solidFill>
                  <a:schemeClr val="tx1"/>
                </a:solidFill>
              </a:rPr>
              <a:t>Optimizing the Management of HER2-Positive Advanced Gastroesophageal (GE) Cancers </a:t>
            </a:r>
          </a:p>
          <a:p>
            <a:pPr marL="98425" indent="0">
              <a:spcBef>
                <a:spcPts val="2280"/>
              </a:spcBef>
              <a:spcAft>
                <a:spcPts val="0"/>
              </a:spcAft>
              <a:buNone/>
              <a:defRPr/>
            </a:pPr>
            <a:r>
              <a:rPr lang="en-US" sz="2400" dirty="0">
                <a:solidFill>
                  <a:schemeClr val="bg1"/>
                </a:solidFill>
                <a:latin typeface="Calibri" panose="020F0502020204030204" pitchFamily="34" charset="0"/>
                <a:cs typeface="Calibri" panose="020F0502020204030204" pitchFamily="34" charset="0"/>
              </a:rPr>
              <a:t>Module 2: </a:t>
            </a:r>
            <a:r>
              <a:rPr lang="en-US" sz="2400" dirty="0">
                <a:solidFill>
                  <a:schemeClr val="bg1"/>
                </a:solidFill>
              </a:rPr>
              <a:t>Clinician Survey Results</a:t>
            </a:r>
          </a:p>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3: </a:t>
            </a:r>
            <a:r>
              <a:rPr lang="en-US" sz="2400" dirty="0"/>
              <a:t>Current and Future Strategies to Target CLAUDIN18.2 in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4: </a:t>
            </a:r>
            <a:r>
              <a:rPr lang="en-US" sz="2400" dirty="0">
                <a:solidFill>
                  <a:schemeClr val="tx1"/>
                </a:solidFill>
              </a:rPr>
              <a:t>Clinician Survey Results</a:t>
            </a:r>
            <a:endParaRPr lang="en-US" sz="2400" dirty="0"/>
          </a:p>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5: </a:t>
            </a:r>
            <a:r>
              <a:rPr lang="en-US" sz="2400" dirty="0"/>
              <a:t>Integration of Immune Checkpoint Inhibitors into the Care of Patients with </a:t>
            </a:r>
            <a:r>
              <a:rPr lang="en-US" sz="2400" dirty="0" err="1"/>
              <a:t>Resectable</a:t>
            </a:r>
            <a:r>
              <a:rPr lang="en-US" sz="2400" dirty="0"/>
              <a:t> and Unresectable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6: </a:t>
            </a:r>
            <a:r>
              <a:rPr lang="en-US" sz="2400" dirty="0">
                <a:solidFill>
                  <a:schemeClr val="tx1"/>
                </a:solidFill>
              </a:rPr>
              <a:t>Clinician Survey Results</a:t>
            </a:r>
            <a:endParaRPr lang="en-US" sz="2400" dirty="0">
              <a:solidFill>
                <a:schemeClr val="accent2"/>
              </a:solidFill>
            </a:endParaRPr>
          </a:p>
        </p:txBody>
      </p:sp>
    </p:spTree>
    <p:extLst>
      <p:ext uri="{BB962C8B-B14F-4D97-AF65-F5344CB8AC3E}">
        <p14:creationId xmlns:p14="http://schemas.microsoft.com/office/powerpoint/2010/main" val="16560930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794F3-0B34-CCF5-43C8-8E4883E705A6}"/>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9BAA650-442B-CACF-76B5-FF91907BF709}"/>
              </a:ext>
            </a:extLst>
          </p:cNvPr>
          <p:cNvSpPr>
            <a:spLocks noGrp="1"/>
          </p:cNvSpPr>
          <p:nvPr>
            <p:ph idx="50"/>
          </p:nvPr>
        </p:nvSpPr>
        <p:spPr/>
        <p:txBody>
          <a:bodyPr/>
          <a:lstStyle/>
          <a:p>
            <a:r>
              <a:rPr lang="en-US" dirty="0"/>
              <a:t>Zanidatamab/chemotherapy</a:t>
            </a:r>
          </a:p>
        </p:txBody>
      </p:sp>
      <p:sp>
        <p:nvSpPr>
          <p:cNvPr id="8" name="Title 7">
            <a:extLst>
              <a:ext uri="{FF2B5EF4-FFF2-40B4-BE49-F238E27FC236}">
                <a16:creationId xmlns:a16="http://schemas.microsoft.com/office/drawing/2014/main" id="{EA69C720-6BC1-2C09-36EF-004B00DD06F6}"/>
              </a:ext>
            </a:extLst>
          </p:cNvPr>
          <p:cNvSpPr>
            <a:spLocks noGrp="1"/>
          </p:cNvSpPr>
          <p:nvPr>
            <p:ph type="title"/>
          </p:nvPr>
        </p:nvSpPr>
        <p:spPr/>
        <p:txBody>
          <a:bodyPr/>
          <a:lstStyle/>
          <a:p>
            <a:r>
              <a:rPr lang="en-US" sz="2000" dirty="0"/>
              <a:t>Regulatory and reimbursement issues aside, which first-line treatment would you most likely recommend for a 65-year-old patient presenting with metastatic CLDN18.2-negative, HER2-positive, microsatellite-stable (MSS) gastric adenocarcinoma with a PD-L1 combined positive score (CPS) of 0?</a:t>
            </a:r>
          </a:p>
        </p:txBody>
      </p:sp>
      <p:sp>
        <p:nvSpPr>
          <p:cNvPr id="12" name="Content Placeholder 45">
            <a:extLst>
              <a:ext uri="{FF2B5EF4-FFF2-40B4-BE49-F238E27FC236}">
                <a16:creationId xmlns:a16="http://schemas.microsoft.com/office/drawing/2014/main" id="{C16732F9-523A-C315-543A-9390B59A3F34}"/>
              </a:ext>
            </a:extLst>
          </p:cNvPr>
          <p:cNvSpPr>
            <a:spLocks noGrp="1"/>
          </p:cNvSpPr>
          <p:nvPr>
            <p:ph idx="49"/>
          </p:nvPr>
        </p:nvSpPr>
        <p:spPr/>
        <p:txBody>
          <a:bodyPr/>
          <a:lstStyle/>
          <a:p>
            <a:r>
              <a:rPr lang="en-US" dirty="0"/>
              <a:t>Zanidatamab/chemotherapy/tislelizumab </a:t>
            </a:r>
          </a:p>
        </p:txBody>
      </p:sp>
      <p:sp>
        <p:nvSpPr>
          <p:cNvPr id="13" name="Content Placeholder 45">
            <a:extLst>
              <a:ext uri="{FF2B5EF4-FFF2-40B4-BE49-F238E27FC236}">
                <a16:creationId xmlns:a16="http://schemas.microsoft.com/office/drawing/2014/main" id="{05C98FAD-67F4-63B2-5EE0-87F014FAA1AA}"/>
              </a:ext>
            </a:extLst>
          </p:cNvPr>
          <p:cNvSpPr>
            <a:spLocks noGrp="1"/>
          </p:cNvSpPr>
          <p:nvPr>
            <p:ph idx="53"/>
          </p:nvPr>
        </p:nvSpPr>
        <p:spPr/>
        <p:txBody>
          <a:bodyPr/>
          <a:lstStyle/>
          <a:p>
            <a:r>
              <a:rPr lang="en-US" dirty="0"/>
              <a:t>Zanidatamab/chemotherapy/tislelizumab </a:t>
            </a:r>
          </a:p>
        </p:txBody>
      </p:sp>
      <p:sp>
        <p:nvSpPr>
          <p:cNvPr id="14" name="Content Placeholder 45">
            <a:extLst>
              <a:ext uri="{FF2B5EF4-FFF2-40B4-BE49-F238E27FC236}">
                <a16:creationId xmlns:a16="http://schemas.microsoft.com/office/drawing/2014/main" id="{7693111B-3BBE-B069-39AC-0EC4DBCAF247}"/>
              </a:ext>
            </a:extLst>
          </p:cNvPr>
          <p:cNvSpPr>
            <a:spLocks noGrp="1"/>
          </p:cNvSpPr>
          <p:nvPr>
            <p:ph idx="52"/>
          </p:nvPr>
        </p:nvSpPr>
        <p:spPr/>
        <p:txBody>
          <a:bodyPr/>
          <a:lstStyle/>
          <a:p>
            <a:r>
              <a:rPr lang="en-US" dirty="0"/>
              <a:t>Zanidatamab/chemotherapy/tislelizumab </a:t>
            </a:r>
          </a:p>
        </p:txBody>
      </p:sp>
      <p:sp>
        <p:nvSpPr>
          <p:cNvPr id="15" name="Content Placeholder 45">
            <a:extLst>
              <a:ext uri="{FF2B5EF4-FFF2-40B4-BE49-F238E27FC236}">
                <a16:creationId xmlns:a16="http://schemas.microsoft.com/office/drawing/2014/main" id="{7E0353A9-E908-35E4-5A7A-334070622AC5}"/>
              </a:ext>
            </a:extLst>
          </p:cNvPr>
          <p:cNvSpPr>
            <a:spLocks noGrp="1"/>
          </p:cNvSpPr>
          <p:nvPr>
            <p:ph idx="51"/>
          </p:nvPr>
        </p:nvSpPr>
        <p:spPr/>
        <p:txBody>
          <a:bodyPr/>
          <a:lstStyle/>
          <a:p>
            <a:r>
              <a:rPr lang="en-US" dirty="0"/>
              <a:t>Zanidatamab/chemotherapy/tislelizumab </a:t>
            </a:r>
          </a:p>
        </p:txBody>
      </p:sp>
      <p:sp>
        <p:nvSpPr>
          <p:cNvPr id="16" name="Content Placeholder 45">
            <a:extLst>
              <a:ext uri="{FF2B5EF4-FFF2-40B4-BE49-F238E27FC236}">
                <a16:creationId xmlns:a16="http://schemas.microsoft.com/office/drawing/2014/main" id="{CC79FCE7-3130-9719-22BC-2A81704A4408}"/>
              </a:ext>
            </a:extLst>
          </p:cNvPr>
          <p:cNvSpPr>
            <a:spLocks noGrp="1"/>
          </p:cNvSpPr>
          <p:nvPr>
            <p:ph idx="46"/>
          </p:nvPr>
        </p:nvSpPr>
        <p:spPr/>
        <p:txBody>
          <a:bodyPr/>
          <a:lstStyle/>
          <a:p>
            <a:r>
              <a:rPr lang="en-US" dirty="0"/>
              <a:t>Zanidatamab/chemotherapy</a:t>
            </a:r>
          </a:p>
        </p:txBody>
      </p:sp>
      <p:sp>
        <p:nvSpPr>
          <p:cNvPr id="2" name="Content Placeholder 45">
            <a:extLst>
              <a:ext uri="{FF2B5EF4-FFF2-40B4-BE49-F238E27FC236}">
                <a16:creationId xmlns:a16="http://schemas.microsoft.com/office/drawing/2014/main" id="{3259EBD5-FB99-0776-D1D1-BADBDEE0D24C}"/>
              </a:ext>
            </a:extLst>
          </p:cNvPr>
          <p:cNvSpPr>
            <a:spLocks noGrp="1"/>
          </p:cNvSpPr>
          <p:nvPr>
            <p:ph idx="47"/>
          </p:nvPr>
        </p:nvSpPr>
        <p:spPr/>
        <p:txBody>
          <a:bodyPr/>
          <a:lstStyle/>
          <a:p>
            <a:r>
              <a:rPr lang="en-US" dirty="0"/>
              <a:t>Zanidatamab/chemotherapy/tislelizumab </a:t>
            </a:r>
          </a:p>
        </p:txBody>
      </p:sp>
      <p:sp>
        <p:nvSpPr>
          <p:cNvPr id="5" name="Content Placeholder 45">
            <a:extLst>
              <a:ext uri="{FF2B5EF4-FFF2-40B4-BE49-F238E27FC236}">
                <a16:creationId xmlns:a16="http://schemas.microsoft.com/office/drawing/2014/main" id="{040898F8-7FAC-CAE4-9445-440251CC6F0A}"/>
              </a:ext>
            </a:extLst>
          </p:cNvPr>
          <p:cNvSpPr>
            <a:spLocks noGrp="1"/>
          </p:cNvSpPr>
          <p:nvPr>
            <p:ph idx="48"/>
          </p:nvPr>
        </p:nvSpPr>
        <p:spPr/>
        <p:txBody>
          <a:bodyPr/>
          <a:lstStyle/>
          <a:p>
            <a:r>
              <a:rPr lang="en-US" dirty="0"/>
              <a:t>Zanidatamab/chemotherapy/tislelizumab </a:t>
            </a:r>
          </a:p>
        </p:txBody>
      </p:sp>
    </p:spTree>
    <p:extLst>
      <p:ext uri="{BB962C8B-B14F-4D97-AF65-F5344CB8AC3E}">
        <p14:creationId xmlns:p14="http://schemas.microsoft.com/office/powerpoint/2010/main" val="38253444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484EF-8796-A6F7-3379-9D6C504BB447}"/>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82E1D1B-985F-493C-761C-22324A085814}"/>
              </a:ext>
            </a:extLst>
          </p:cNvPr>
          <p:cNvSpPr>
            <a:spLocks noGrp="1"/>
          </p:cNvSpPr>
          <p:nvPr>
            <p:ph idx="50"/>
          </p:nvPr>
        </p:nvSpPr>
        <p:spPr/>
        <p:txBody>
          <a:bodyPr/>
          <a:lstStyle/>
          <a:p>
            <a:pPr>
              <a:lnSpc>
                <a:spcPts val="1700"/>
              </a:lnSpc>
            </a:pPr>
            <a:r>
              <a:rPr lang="en-US" sz="1800" dirty="0"/>
              <a:t>Zanidatamab/chemotherapy/</a:t>
            </a:r>
            <a:br>
              <a:rPr lang="en-US" sz="1800" dirty="0"/>
            </a:br>
            <a:r>
              <a:rPr lang="en-US" sz="1800" dirty="0"/>
              <a:t>tislelizumab </a:t>
            </a:r>
          </a:p>
        </p:txBody>
      </p:sp>
      <p:sp>
        <p:nvSpPr>
          <p:cNvPr id="7" name="Content Placeholder 6">
            <a:extLst>
              <a:ext uri="{FF2B5EF4-FFF2-40B4-BE49-F238E27FC236}">
                <a16:creationId xmlns:a16="http://schemas.microsoft.com/office/drawing/2014/main" id="{FB1BE2D0-E153-7A8A-E64F-0F13385E8204}"/>
              </a:ext>
            </a:extLst>
          </p:cNvPr>
          <p:cNvSpPr>
            <a:spLocks noGrp="1"/>
          </p:cNvSpPr>
          <p:nvPr>
            <p:ph idx="58"/>
          </p:nvPr>
        </p:nvSpPr>
        <p:spPr/>
        <p:txBody>
          <a:bodyPr/>
          <a:lstStyle/>
          <a:p>
            <a:r>
              <a:rPr lang="en-US" sz="2000" dirty="0"/>
              <a:t>PD-L1 CPS 1</a:t>
            </a:r>
          </a:p>
        </p:txBody>
      </p:sp>
      <p:sp>
        <p:nvSpPr>
          <p:cNvPr id="14" name="Content Placeholder 13">
            <a:extLst>
              <a:ext uri="{FF2B5EF4-FFF2-40B4-BE49-F238E27FC236}">
                <a16:creationId xmlns:a16="http://schemas.microsoft.com/office/drawing/2014/main" id="{609D9022-515B-57F5-26BF-A3BFA25E29A0}"/>
              </a:ext>
            </a:extLst>
          </p:cNvPr>
          <p:cNvSpPr>
            <a:spLocks noGrp="1"/>
          </p:cNvSpPr>
          <p:nvPr>
            <p:ph idx="77"/>
          </p:nvPr>
        </p:nvSpPr>
        <p:spPr/>
        <p:txBody>
          <a:bodyPr/>
          <a:lstStyle/>
          <a:p>
            <a:pPr>
              <a:lnSpc>
                <a:spcPts val="1700"/>
              </a:lnSpc>
            </a:pPr>
            <a:r>
              <a:rPr lang="en-US" sz="1800" dirty="0"/>
              <a:t>Zanidatamab/chemotherapy/</a:t>
            </a:r>
            <a:br>
              <a:rPr lang="en-US" sz="1800" dirty="0"/>
            </a:br>
            <a:r>
              <a:rPr lang="en-US" sz="1800" dirty="0"/>
              <a:t>tislelizumab </a:t>
            </a:r>
          </a:p>
        </p:txBody>
      </p:sp>
      <p:sp>
        <p:nvSpPr>
          <p:cNvPr id="23" name="Content Placeholder 6">
            <a:extLst>
              <a:ext uri="{FF2B5EF4-FFF2-40B4-BE49-F238E27FC236}">
                <a16:creationId xmlns:a16="http://schemas.microsoft.com/office/drawing/2014/main" id="{2D9D912C-50C5-730E-61C6-9FC420E2AD5D}"/>
              </a:ext>
            </a:extLst>
          </p:cNvPr>
          <p:cNvSpPr>
            <a:spLocks noGrp="1"/>
          </p:cNvSpPr>
          <p:nvPr>
            <p:ph idx="78"/>
          </p:nvPr>
        </p:nvSpPr>
        <p:spPr/>
        <p:txBody>
          <a:bodyPr/>
          <a:lstStyle/>
          <a:p>
            <a:r>
              <a:rPr lang="en-US" sz="2000" dirty="0"/>
              <a:t>PD-L1 CPS 10</a:t>
            </a:r>
          </a:p>
        </p:txBody>
      </p:sp>
      <p:sp>
        <p:nvSpPr>
          <p:cNvPr id="13" name="Title 20">
            <a:extLst>
              <a:ext uri="{FF2B5EF4-FFF2-40B4-BE49-F238E27FC236}">
                <a16:creationId xmlns:a16="http://schemas.microsoft.com/office/drawing/2014/main" id="{8C7094B3-7D6B-E9CD-FA2E-6E1730C49847}"/>
              </a:ext>
            </a:extLst>
          </p:cNvPr>
          <p:cNvSpPr>
            <a:spLocks noGrp="1"/>
          </p:cNvSpPr>
          <p:nvPr>
            <p:ph type="title"/>
          </p:nvPr>
        </p:nvSpPr>
        <p:spPr>
          <a:xfrm>
            <a:off x="479376" y="0"/>
            <a:ext cx="11227688" cy="1196752"/>
          </a:xfrm>
        </p:spPr>
        <p:txBody>
          <a:bodyPr/>
          <a:lstStyle/>
          <a:p>
            <a:r>
              <a:rPr lang="en-US" dirty="0"/>
              <a:t>Regulatory and reimbursement issues aside, which first-line treatment would you most likely recommend for a </a:t>
            </a:r>
            <a:r>
              <a:rPr lang="en-US" u="sng" dirty="0"/>
              <a:t>65-year-old</a:t>
            </a:r>
            <a:r>
              <a:rPr lang="en-US" dirty="0"/>
              <a:t> patient presenting with metastatic </a:t>
            </a:r>
            <a:r>
              <a:rPr lang="en-US" u="sng" dirty="0"/>
              <a:t>CLDN18.2-negative</a:t>
            </a:r>
            <a:r>
              <a:rPr lang="en-US" dirty="0"/>
              <a:t>, </a:t>
            </a:r>
            <a:r>
              <a:rPr lang="en-US" u="sng" dirty="0"/>
              <a:t>HER2-positive</a:t>
            </a:r>
            <a:r>
              <a:rPr lang="en-US" dirty="0"/>
              <a:t>, </a:t>
            </a:r>
            <a:r>
              <a:rPr lang="en-US" u="sng" dirty="0"/>
              <a:t>MSS</a:t>
            </a:r>
            <a:r>
              <a:rPr lang="en-US" dirty="0"/>
              <a:t> gastric adenocarcinoma with the PD-L1 CPS scores below? </a:t>
            </a:r>
          </a:p>
        </p:txBody>
      </p:sp>
      <p:sp>
        <p:nvSpPr>
          <p:cNvPr id="16" name="Content Placeholder 45">
            <a:extLst>
              <a:ext uri="{FF2B5EF4-FFF2-40B4-BE49-F238E27FC236}">
                <a16:creationId xmlns:a16="http://schemas.microsoft.com/office/drawing/2014/main" id="{D9FCC10B-5C0E-F1EF-BCFD-566EF22735B3}"/>
              </a:ext>
            </a:extLst>
          </p:cNvPr>
          <p:cNvSpPr>
            <a:spLocks noGrp="1"/>
          </p:cNvSpPr>
          <p:nvPr>
            <p:ph idx="49"/>
          </p:nvPr>
        </p:nvSpPr>
        <p:spPr/>
        <p:txBody>
          <a:bodyPr/>
          <a:lstStyle/>
          <a:p>
            <a:pPr>
              <a:lnSpc>
                <a:spcPts val="1700"/>
              </a:lnSpc>
            </a:pPr>
            <a:r>
              <a:rPr lang="en-US" sz="1800" dirty="0"/>
              <a:t>Zanidatamab/chemotherapy/</a:t>
            </a:r>
            <a:br>
              <a:rPr lang="en-US" sz="1800" dirty="0"/>
            </a:br>
            <a:r>
              <a:rPr lang="en-US" sz="1800" dirty="0"/>
              <a:t>tislelizumab </a:t>
            </a:r>
          </a:p>
        </p:txBody>
      </p:sp>
      <p:sp>
        <p:nvSpPr>
          <p:cNvPr id="17" name="Content Placeholder 45">
            <a:extLst>
              <a:ext uri="{FF2B5EF4-FFF2-40B4-BE49-F238E27FC236}">
                <a16:creationId xmlns:a16="http://schemas.microsoft.com/office/drawing/2014/main" id="{DFEEAD40-D54B-60C8-D708-E03796596080}"/>
              </a:ext>
            </a:extLst>
          </p:cNvPr>
          <p:cNvSpPr>
            <a:spLocks noGrp="1"/>
          </p:cNvSpPr>
          <p:nvPr>
            <p:ph idx="76"/>
          </p:nvPr>
        </p:nvSpPr>
        <p:spPr/>
        <p:txBody>
          <a:bodyPr/>
          <a:lstStyle/>
          <a:p>
            <a:pPr>
              <a:lnSpc>
                <a:spcPts val="1700"/>
              </a:lnSpc>
            </a:pPr>
            <a:r>
              <a:rPr lang="en-US" sz="1800" dirty="0"/>
              <a:t>Zanidatamab/chemotherapy/</a:t>
            </a:r>
            <a:br>
              <a:rPr lang="en-US" sz="1800" dirty="0"/>
            </a:br>
            <a:r>
              <a:rPr lang="en-US" sz="1800" dirty="0"/>
              <a:t>tislelizumab </a:t>
            </a:r>
          </a:p>
        </p:txBody>
      </p:sp>
      <p:sp>
        <p:nvSpPr>
          <p:cNvPr id="18" name="Content Placeholder 45">
            <a:extLst>
              <a:ext uri="{FF2B5EF4-FFF2-40B4-BE49-F238E27FC236}">
                <a16:creationId xmlns:a16="http://schemas.microsoft.com/office/drawing/2014/main" id="{040A6D70-83CC-C35C-82EC-013638F61976}"/>
              </a:ext>
            </a:extLst>
          </p:cNvPr>
          <p:cNvSpPr>
            <a:spLocks noGrp="1"/>
          </p:cNvSpPr>
          <p:nvPr>
            <p:ph idx="82"/>
          </p:nvPr>
        </p:nvSpPr>
        <p:spPr/>
        <p:txBody>
          <a:bodyPr/>
          <a:lstStyle/>
          <a:p>
            <a:pPr>
              <a:lnSpc>
                <a:spcPts val="1700"/>
              </a:lnSpc>
            </a:pPr>
            <a:r>
              <a:rPr lang="en-US" sz="1800" dirty="0"/>
              <a:t>Zanidatamab/chemotherapy/</a:t>
            </a:r>
            <a:br>
              <a:rPr lang="en-US" sz="1800" dirty="0"/>
            </a:br>
            <a:r>
              <a:rPr lang="en-US" sz="1800" dirty="0"/>
              <a:t>tislelizumab </a:t>
            </a:r>
          </a:p>
        </p:txBody>
      </p:sp>
      <p:sp>
        <p:nvSpPr>
          <p:cNvPr id="27" name="Content Placeholder 45">
            <a:extLst>
              <a:ext uri="{FF2B5EF4-FFF2-40B4-BE49-F238E27FC236}">
                <a16:creationId xmlns:a16="http://schemas.microsoft.com/office/drawing/2014/main" id="{C9EF76B6-6A0C-A269-D64C-BACE93E47CB1}"/>
              </a:ext>
            </a:extLst>
          </p:cNvPr>
          <p:cNvSpPr>
            <a:spLocks noGrp="1"/>
          </p:cNvSpPr>
          <p:nvPr>
            <p:ph idx="83"/>
          </p:nvPr>
        </p:nvSpPr>
        <p:spPr/>
        <p:txBody>
          <a:bodyPr/>
          <a:lstStyle/>
          <a:p>
            <a:pPr>
              <a:lnSpc>
                <a:spcPts val="1700"/>
              </a:lnSpc>
            </a:pPr>
            <a:r>
              <a:rPr lang="en-US" sz="1800" dirty="0"/>
              <a:t>Zanidatamab/chemotherapy/</a:t>
            </a:r>
            <a:br>
              <a:rPr lang="en-US" sz="1800" dirty="0"/>
            </a:br>
            <a:r>
              <a:rPr lang="en-US" sz="1800" dirty="0"/>
              <a:t>tislelizumab </a:t>
            </a:r>
          </a:p>
        </p:txBody>
      </p:sp>
      <p:sp>
        <p:nvSpPr>
          <p:cNvPr id="28" name="Content Placeholder 45">
            <a:extLst>
              <a:ext uri="{FF2B5EF4-FFF2-40B4-BE49-F238E27FC236}">
                <a16:creationId xmlns:a16="http://schemas.microsoft.com/office/drawing/2014/main" id="{1BC06118-0B87-360E-E7A8-185C22F74DCA}"/>
              </a:ext>
            </a:extLst>
          </p:cNvPr>
          <p:cNvSpPr>
            <a:spLocks noGrp="1"/>
          </p:cNvSpPr>
          <p:nvPr>
            <p:ph idx="80"/>
          </p:nvPr>
        </p:nvSpPr>
        <p:spPr/>
        <p:txBody>
          <a:bodyPr/>
          <a:lstStyle/>
          <a:p>
            <a:pPr>
              <a:lnSpc>
                <a:spcPts val="1700"/>
              </a:lnSpc>
            </a:pPr>
            <a:r>
              <a:rPr lang="en-US" sz="1800" dirty="0"/>
              <a:t>Zanidatamab/chemotherapy/</a:t>
            </a:r>
            <a:br>
              <a:rPr lang="en-US" sz="1800" dirty="0"/>
            </a:br>
            <a:r>
              <a:rPr lang="en-US" sz="1800" dirty="0"/>
              <a:t>tislelizumab </a:t>
            </a:r>
          </a:p>
        </p:txBody>
      </p:sp>
      <p:sp>
        <p:nvSpPr>
          <p:cNvPr id="29" name="Content Placeholder 45">
            <a:extLst>
              <a:ext uri="{FF2B5EF4-FFF2-40B4-BE49-F238E27FC236}">
                <a16:creationId xmlns:a16="http://schemas.microsoft.com/office/drawing/2014/main" id="{946A0ADF-B2EB-EA43-6183-0855AFFC45E2}"/>
              </a:ext>
            </a:extLst>
          </p:cNvPr>
          <p:cNvSpPr>
            <a:spLocks noGrp="1"/>
          </p:cNvSpPr>
          <p:nvPr>
            <p:ph idx="81"/>
          </p:nvPr>
        </p:nvSpPr>
        <p:spPr/>
        <p:txBody>
          <a:bodyPr/>
          <a:lstStyle/>
          <a:p>
            <a:pPr>
              <a:lnSpc>
                <a:spcPts val="1700"/>
              </a:lnSpc>
            </a:pPr>
            <a:r>
              <a:rPr lang="en-US" sz="1800" dirty="0"/>
              <a:t>Zanidatamab/chemotherapy/</a:t>
            </a:r>
            <a:br>
              <a:rPr lang="en-US" sz="1800" dirty="0"/>
            </a:br>
            <a:r>
              <a:rPr lang="en-US" sz="1800" dirty="0"/>
              <a:t>tislelizumab </a:t>
            </a:r>
          </a:p>
        </p:txBody>
      </p:sp>
      <p:sp>
        <p:nvSpPr>
          <p:cNvPr id="30" name="Content Placeholder 45">
            <a:extLst>
              <a:ext uri="{FF2B5EF4-FFF2-40B4-BE49-F238E27FC236}">
                <a16:creationId xmlns:a16="http://schemas.microsoft.com/office/drawing/2014/main" id="{48B0F210-64A4-5D56-816C-28BCD466D409}"/>
              </a:ext>
            </a:extLst>
          </p:cNvPr>
          <p:cNvSpPr>
            <a:spLocks noGrp="1"/>
          </p:cNvSpPr>
          <p:nvPr>
            <p:ph idx="71"/>
          </p:nvPr>
        </p:nvSpPr>
        <p:spPr/>
        <p:txBody>
          <a:bodyPr/>
          <a:lstStyle/>
          <a:p>
            <a:pPr>
              <a:lnSpc>
                <a:spcPts val="1700"/>
              </a:lnSpc>
            </a:pPr>
            <a:r>
              <a:rPr lang="en-US" sz="1800" dirty="0"/>
              <a:t>Zanidatamab/chemotherapy/</a:t>
            </a:r>
            <a:br>
              <a:rPr lang="en-US" sz="1800" dirty="0"/>
            </a:br>
            <a:r>
              <a:rPr lang="en-US" sz="1800" dirty="0"/>
              <a:t>tislelizumab </a:t>
            </a:r>
          </a:p>
        </p:txBody>
      </p:sp>
      <p:sp>
        <p:nvSpPr>
          <p:cNvPr id="31" name="Content Placeholder 45">
            <a:extLst>
              <a:ext uri="{FF2B5EF4-FFF2-40B4-BE49-F238E27FC236}">
                <a16:creationId xmlns:a16="http://schemas.microsoft.com/office/drawing/2014/main" id="{0D4BBF68-4887-96E1-1542-268207B4497B}"/>
              </a:ext>
            </a:extLst>
          </p:cNvPr>
          <p:cNvSpPr>
            <a:spLocks noGrp="1"/>
          </p:cNvSpPr>
          <p:nvPr>
            <p:ph idx="79"/>
          </p:nvPr>
        </p:nvSpPr>
        <p:spPr/>
        <p:txBody>
          <a:bodyPr/>
          <a:lstStyle/>
          <a:p>
            <a:pPr>
              <a:lnSpc>
                <a:spcPts val="1700"/>
              </a:lnSpc>
            </a:pPr>
            <a:r>
              <a:rPr lang="en-US" sz="1800" dirty="0"/>
              <a:t>Zanidatamab/chemotherapy/</a:t>
            </a:r>
            <a:br>
              <a:rPr lang="en-US" sz="1800" dirty="0"/>
            </a:br>
            <a:r>
              <a:rPr lang="en-US" sz="1800" dirty="0"/>
              <a:t>tislelizumab </a:t>
            </a:r>
          </a:p>
        </p:txBody>
      </p:sp>
      <p:sp>
        <p:nvSpPr>
          <p:cNvPr id="32" name="Content Placeholder 45">
            <a:extLst>
              <a:ext uri="{FF2B5EF4-FFF2-40B4-BE49-F238E27FC236}">
                <a16:creationId xmlns:a16="http://schemas.microsoft.com/office/drawing/2014/main" id="{FB278FF2-594E-3C05-3A0C-5BB51E737FCC}"/>
              </a:ext>
            </a:extLst>
          </p:cNvPr>
          <p:cNvSpPr>
            <a:spLocks noGrp="1"/>
          </p:cNvSpPr>
          <p:nvPr>
            <p:ph idx="46"/>
          </p:nvPr>
        </p:nvSpPr>
        <p:spPr/>
        <p:txBody>
          <a:bodyPr/>
          <a:lstStyle/>
          <a:p>
            <a:pPr>
              <a:lnSpc>
                <a:spcPts val="1700"/>
              </a:lnSpc>
            </a:pPr>
            <a:r>
              <a:rPr lang="en-US" sz="1600" dirty="0"/>
              <a:t>Zanidatamab/chemotherapy/tislelizumab or trastuzumab/chemotherapy/pembrolizumab</a:t>
            </a:r>
          </a:p>
        </p:txBody>
      </p:sp>
      <p:sp>
        <p:nvSpPr>
          <p:cNvPr id="33" name="Content Placeholder 45">
            <a:extLst>
              <a:ext uri="{FF2B5EF4-FFF2-40B4-BE49-F238E27FC236}">
                <a16:creationId xmlns:a16="http://schemas.microsoft.com/office/drawing/2014/main" id="{83C24C0C-4BE1-BC1A-857F-2841039729CE}"/>
              </a:ext>
            </a:extLst>
          </p:cNvPr>
          <p:cNvSpPr>
            <a:spLocks noGrp="1"/>
          </p:cNvSpPr>
          <p:nvPr>
            <p:ph idx="73"/>
          </p:nvPr>
        </p:nvSpPr>
        <p:spPr/>
        <p:txBody>
          <a:bodyPr/>
          <a:lstStyle/>
          <a:p>
            <a:pPr>
              <a:lnSpc>
                <a:spcPts val="1700"/>
              </a:lnSpc>
            </a:pPr>
            <a:r>
              <a:rPr lang="en-US" sz="1600" dirty="0"/>
              <a:t>Zanidatamab/chemotherapy/tislelizumab or trastuzumab/chemotherapy/pembrolizumab</a:t>
            </a:r>
          </a:p>
        </p:txBody>
      </p:sp>
      <p:sp>
        <p:nvSpPr>
          <p:cNvPr id="2" name="Content Placeholder 45">
            <a:extLst>
              <a:ext uri="{FF2B5EF4-FFF2-40B4-BE49-F238E27FC236}">
                <a16:creationId xmlns:a16="http://schemas.microsoft.com/office/drawing/2014/main" id="{86876B91-A3E8-CB0F-4F5E-5F267429F716}"/>
              </a:ext>
            </a:extLst>
          </p:cNvPr>
          <p:cNvSpPr>
            <a:spLocks noGrp="1"/>
          </p:cNvSpPr>
          <p:nvPr>
            <p:ph idx="47"/>
          </p:nvPr>
        </p:nvSpPr>
        <p:spPr/>
        <p:txBody>
          <a:bodyPr/>
          <a:lstStyle/>
          <a:p>
            <a:pPr>
              <a:lnSpc>
                <a:spcPts val="1700"/>
              </a:lnSpc>
            </a:pPr>
            <a:r>
              <a:rPr lang="en-US" sz="1800" dirty="0"/>
              <a:t>Zanidatamab/chemotherapy/</a:t>
            </a:r>
            <a:br>
              <a:rPr lang="en-US" sz="1800" dirty="0"/>
            </a:br>
            <a:r>
              <a:rPr lang="en-US" sz="1800" dirty="0"/>
              <a:t>tislelizumab </a:t>
            </a:r>
          </a:p>
        </p:txBody>
      </p:sp>
      <p:sp>
        <p:nvSpPr>
          <p:cNvPr id="5" name="Content Placeholder 45">
            <a:extLst>
              <a:ext uri="{FF2B5EF4-FFF2-40B4-BE49-F238E27FC236}">
                <a16:creationId xmlns:a16="http://schemas.microsoft.com/office/drawing/2014/main" id="{099CD58E-FF83-AEE8-0405-C08E07C555D8}"/>
              </a:ext>
            </a:extLst>
          </p:cNvPr>
          <p:cNvSpPr>
            <a:spLocks noGrp="1"/>
          </p:cNvSpPr>
          <p:nvPr>
            <p:ph idx="74"/>
          </p:nvPr>
        </p:nvSpPr>
        <p:spPr/>
        <p:txBody>
          <a:bodyPr/>
          <a:lstStyle/>
          <a:p>
            <a:pPr>
              <a:lnSpc>
                <a:spcPts val="1700"/>
              </a:lnSpc>
            </a:pPr>
            <a:r>
              <a:rPr lang="en-US" sz="1800" dirty="0"/>
              <a:t>Zanidatamab/chemotherapy/</a:t>
            </a:r>
            <a:br>
              <a:rPr lang="en-US" sz="1800" dirty="0"/>
            </a:br>
            <a:r>
              <a:rPr lang="en-US" sz="1800" dirty="0"/>
              <a:t>tislelizumab </a:t>
            </a:r>
          </a:p>
        </p:txBody>
      </p:sp>
      <p:sp>
        <p:nvSpPr>
          <p:cNvPr id="8" name="Content Placeholder 45">
            <a:extLst>
              <a:ext uri="{FF2B5EF4-FFF2-40B4-BE49-F238E27FC236}">
                <a16:creationId xmlns:a16="http://schemas.microsoft.com/office/drawing/2014/main" id="{11D884DD-0CDE-0C46-734A-734A921061DA}"/>
              </a:ext>
            </a:extLst>
          </p:cNvPr>
          <p:cNvSpPr>
            <a:spLocks noGrp="1"/>
          </p:cNvSpPr>
          <p:nvPr>
            <p:ph idx="48"/>
          </p:nvPr>
        </p:nvSpPr>
        <p:spPr/>
        <p:txBody>
          <a:bodyPr/>
          <a:lstStyle/>
          <a:p>
            <a:pPr>
              <a:lnSpc>
                <a:spcPts val="1700"/>
              </a:lnSpc>
            </a:pPr>
            <a:r>
              <a:rPr lang="en-US" sz="1800" dirty="0"/>
              <a:t>Zanidatamab/chemotherapy/</a:t>
            </a:r>
            <a:br>
              <a:rPr lang="en-US" sz="1800" dirty="0"/>
            </a:br>
            <a:r>
              <a:rPr lang="en-US" sz="1800" dirty="0"/>
              <a:t>tislelizumab </a:t>
            </a:r>
          </a:p>
        </p:txBody>
      </p:sp>
      <p:sp>
        <p:nvSpPr>
          <p:cNvPr id="9" name="Content Placeholder 45">
            <a:extLst>
              <a:ext uri="{FF2B5EF4-FFF2-40B4-BE49-F238E27FC236}">
                <a16:creationId xmlns:a16="http://schemas.microsoft.com/office/drawing/2014/main" id="{D882D9A8-ED94-35BE-428D-A3F8F9283E02}"/>
              </a:ext>
            </a:extLst>
          </p:cNvPr>
          <p:cNvSpPr>
            <a:spLocks noGrp="1"/>
          </p:cNvSpPr>
          <p:nvPr>
            <p:ph idx="75"/>
          </p:nvPr>
        </p:nvSpPr>
        <p:spPr/>
        <p:txBody>
          <a:bodyPr/>
          <a:lstStyle/>
          <a:p>
            <a:pPr>
              <a:lnSpc>
                <a:spcPts val="1700"/>
              </a:lnSpc>
            </a:pPr>
            <a:r>
              <a:rPr lang="en-US" sz="1800" dirty="0"/>
              <a:t>Zanidatamab/chemotherapy/</a:t>
            </a:r>
            <a:br>
              <a:rPr lang="en-US" sz="1800" dirty="0"/>
            </a:br>
            <a:r>
              <a:rPr lang="en-US" sz="1800" dirty="0"/>
              <a:t>tislelizumab </a:t>
            </a:r>
          </a:p>
        </p:txBody>
      </p:sp>
    </p:spTree>
    <p:extLst>
      <p:ext uri="{BB962C8B-B14F-4D97-AF65-F5344CB8AC3E}">
        <p14:creationId xmlns:p14="http://schemas.microsoft.com/office/powerpoint/2010/main" val="35319566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6E9D3-CC8D-D3AF-D90B-769E300C45A0}"/>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7455803-F5EC-B45F-4CD8-312435DE02E9}"/>
              </a:ext>
            </a:extLst>
          </p:cNvPr>
          <p:cNvSpPr>
            <a:spLocks noGrp="1"/>
          </p:cNvSpPr>
          <p:nvPr>
            <p:ph idx="50"/>
          </p:nvPr>
        </p:nvSpPr>
        <p:spPr/>
        <p:txBody>
          <a:bodyPr/>
          <a:lstStyle/>
          <a:p>
            <a:r>
              <a:rPr lang="en-US" dirty="0"/>
              <a:t>I will use tislelizumab according to the trial </a:t>
            </a:r>
          </a:p>
        </p:txBody>
      </p:sp>
      <p:sp>
        <p:nvSpPr>
          <p:cNvPr id="8" name="Title 7">
            <a:extLst>
              <a:ext uri="{FF2B5EF4-FFF2-40B4-BE49-F238E27FC236}">
                <a16:creationId xmlns:a16="http://schemas.microsoft.com/office/drawing/2014/main" id="{522525FD-F041-C2AB-E0E9-83204BB4C3AD}"/>
              </a:ext>
            </a:extLst>
          </p:cNvPr>
          <p:cNvSpPr>
            <a:spLocks noGrp="1"/>
          </p:cNvSpPr>
          <p:nvPr>
            <p:ph type="title"/>
          </p:nvPr>
        </p:nvSpPr>
        <p:spPr>
          <a:xfrm>
            <a:off x="479376" y="0"/>
            <a:ext cx="10225136" cy="1023414"/>
          </a:xfrm>
        </p:spPr>
        <p:txBody>
          <a:bodyPr/>
          <a:lstStyle/>
          <a:p>
            <a:r>
              <a:rPr lang="en-US" sz="2200" dirty="0"/>
              <a:t>For a patient to whom you have elected to administer </a:t>
            </a:r>
            <a:r>
              <a:rPr lang="en-US" sz="2200" dirty="0" err="1"/>
              <a:t>zanidatamab</a:t>
            </a:r>
            <a:r>
              <a:rPr lang="en-US" sz="2200" dirty="0"/>
              <a:t>/chemotherapy in combination with an anti-PD-1 antibody, how will you approach the selection of the anti-PD-1 antibody?</a:t>
            </a:r>
          </a:p>
        </p:txBody>
      </p:sp>
      <p:sp>
        <p:nvSpPr>
          <p:cNvPr id="9" name="Content Placeholder 8">
            <a:extLst>
              <a:ext uri="{FF2B5EF4-FFF2-40B4-BE49-F238E27FC236}">
                <a16:creationId xmlns:a16="http://schemas.microsoft.com/office/drawing/2014/main" id="{16AFDD9F-4AF8-3416-CA13-52927ACA66E0}"/>
              </a:ext>
            </a:extLst>
          </p:cNvPr>
          <p:cNvSpPr>
            <a:spLocks noGrp="1"/>
          </p:cNvSpPr>
          <p:nvPr>
            <p:ph idx="52"/>
          </p:nvPr>
        </p:nvSpPr>
        <p:spPr/>
        <p:txBody>
          <a:bodyPr/>
          <a:lstStyle/>
          <a:p>
            <a:r>
              <a:rPr lang="en-US" dirty="0"/>
              <a:t>I will use tislelizumab according to the trial </a:t>
            </a:r>
          </a:p>
        </p:txBody>
      </p:sp>
      <p:sp>
        <p:nvSpPr>
          <p:cNvPr id="10" name="Content Placeholder 9">
            <a:extLst>
              <a:ext uri="{FF2B5EF4-FFF2-40B4-BE49-F238E27FC236}">
                <a16:creationId xmlns:a16="http://schemas.microsoft.com/office/drawing/2014/main" id="{BB9B1B3D-12F1-6D40-C664-A845ECAFE43B}"/>
              </a:ext>
            </a:extLst>
          </p:cNvPr>
          <p:cNvSpPr>
            <a:spLocks noGrp="1"/>
          </p:cNvSpPr>
          <p:nvPr>
            <p:ph idx="53"/>
          </p:nvPr>
        </p:nvSpPr>
        <p:spPr/>
        <p:txBody>
          <a:bodyPr/>
          <a:lstStyle/>
          <a:p>
            <a:r>
              <a:rPr lang="en-US" dirty="0"/>
              <a:t>I will use any of the anti-PD-1 antibodies</a:t>
            </a:r>
          </a:p>
        </p:txBody>
      </p:sp>
      <p:sp>
        <p:nvSpPr>
          <p:cNvPr id="11" name="Content Placeholder 9">
            <a:extLst>
              <a:ext uri="{FF2B5EF4-FFF2-40B4-BE49-F238E27FC236}">
                <a16:creationId xmlns:a16="http://schemas.microsoft.com/office/drawing/2014/main" id="{4A85A11F-59DA-4852-4739-91EF611C03C1}"/>
              </a:ext>
            </a:extLst>
          </p:cNvPr>
          <p:cNvSpPr>
            <a:spLocks noGrp="1"/>
          </p:cNvSpPr>
          <p:nvPr>
            <p:ph idx="51"/>
          </p:nvPr>
        </p:nvSpPr>
        <p:spPr/>
        <p:txBody>
          <a:bodyPr/>
          <a:lstStyle/>
          <a:p>
            <a:r>
              <a:rPr lang="en-US" dirty="0"/>
              <a:t>I will use any of the anti-PD-1 antibodies</a:t>
            </a:r>
          </a:p>
        </p:txBody>
      </p:sp>
      <p:sp>
        <p:nvSpPr>
          <p:cNvPr id="12" name="Content Placeholder 8">
            <a:extLst>
              <a:ext uri="{FF2B5EF4-FFF2-40B4-BE49-F238E27FC236}">
                <a16:creationId xmlns:a16="http://schemas.microsoft.com/office/drawing/2014/main" id="{6E44AD72-5823-2E5C-45B4-4142D9058A3E}"/>
              </a:ext>
            </a:extLst>
          </p:cNvPr>
          <p:cNvSpPr>
            <a:spLocks noGrp="1"/>
          </p:cNvSpPr>
          <p:nvPr>
            <p:ph idx="49"/>
          </p:nvPr>
        </p:nvSpPr>
        <p:spPr/>
        <p:txBody>
          <a:bodyPr/>
          <a:lstStyle/>
          <a:p>
            <a:r>
              <a:rPr lang="en-US" dirty="0"/>
              <a:t>I will use tislelizumab according to the trial </a:t>
            </a:r>
          </a:p>
        </p:txBody>
      </p:sp>
      <p:sp>
        <p:nvSpPr>
          <p:cNvPr id="13" name="Content Placeholder 9">
            <a:extLst>
              <a:ext uri="{FF2B5EF4-FFF2-40B4-BE49-F238E27FC236}">
                <a16:creationId xmlns:a16="http://schemas.microsoft.com/office/drawing/2014/main" id="{370F0988-CB4C-A646-F497-B08D856CB542}"/>
              </a:ext>
            </a:extLst>
          </p:cNvPr>
          <p:cNvSpPr>
            <a:spLocks noGrp="1"/>
          </p:cNvSpPr>
          <p:nvPr>
            <p:ph idx="46"/>
          </p:nvPr>
        </p:nvSpPr>
        <p:spPr/>
        <p:txBody>
          <a:bodyPr/>
          <a:lstStyle/>
          <a:p>
            <a:r>
              <a:rPr lang="en-US" dirty="0"/>
              <a:t>I will use any of the anti-PD-1 antibodies</a:t>
            </a:r>
          </a:p>
        </p:txBody>
      </p:sp>
      <p:sp>
        <p:nvSpPr>
          <p:cNvPr id="2" name="Content Placeholder 8">
            <a:extLst>
              <a:ext uri="{FF2B5EF4-FFF2-40B4-BE49-F238E27FC236}">
                <a16:creationId xmlns:a16="http://schemas.microsoft.com/office/drawing/2014/main" id="{12AEAD70-DCA6-26C9-D625-29D2E5479234}"/>
              </a:ext>
            </a:extLst>
          </p:cNvPr>
          <p:cNvSpPr>
            <a:spLocks noGrp="1"/>
          </p:cNvSpPr>
          <p:nvPr>
            <p:ph idx="47"/>
          </p:nvPr>
        </p:nvSpPr>
        <p:spPr/>
        <p:txBody>
          <a:bodyPr/>
          <a:lstStyle/>
          <a:p>
            <a:r>
              <a:rPr lang="en-US" dirty="0"/>
              <a:t>I will use tislelizumab according to the trial </a:t>
            </a:r>
          </a:p>
        </p:txBody>
      </p:sp>
      <p:sp>
        <p:nvSpPr>
          <p:cNvPr id="5" name="Content Placeholder 8">
            <a:extLst>
              <a:ext uri="{FF2B5EF4-FFF2-40B4-BE49-F238E27FC236}">
                <a16:creationId xmlns:a16="http://schemas.microsoft.com/office/drawing/2014/main" id="{B7C51170-082F-5EB4-15B5-30E1A7AB7502}"/>
              </a:ext>
            </a:extLst>
          </p:cNvPr>
          <p:cNvSpPr>
            <a:spLocks noGrp="1"/>
          </p:cNvSpPr>
          <p:nvPr>
            <p:ph idx="48"/>
          </p:nvPr>
        </p:nvSpPr>
        <p:spPr/>
        <p:txBody>
          <a:bodyPr/>
          <a:lstStyle/>
          <a:p>
            <a:r>
              <a:rPr lang="en-US" dirty="0"/>
              <a:t>I will use tislelizumab according to the trial </a:t>
            </a:r>
          </a:p>
        </p:txBody>
      </p:sp>
    </p:spTree>
    <p:extLst>
      <p:ext uri="{BB962C8B-B14F-4D97-AF65-F5344CB8AC3E}">
        <p14:creationId xmlns:p14="http://schemas.microsoft.com/office/powerpoint/2010/main" val="630570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2DC14-1D0C-1DB4-AB6D-34C571BB1441}"/>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0170E5D-6707-912A-87F3-9EC728693093}"/>
              </a:ext>
            </a:extLst>
          </p:cNvPr>
          <p:cNvSpPr>
            <a:spLocks noGrp="1"/>
          </p:cNvSpPr>
          <p:nvPr>
            <p:ph idx="50"/>
          </p:nvPr>
        </p:nvSpPr>
        <p:spPr/>
        <p:txBody>
          <a:bodyPr/>
          <a:lstStyle/>
          <a:p>
            <a:r>
              <a:rPr lang="en-US" dirty="0"/>
              <a:t>HER2-targeted therapy</a:t>
            </a:r>
          </a:p>
        </p:txBody>
      </p:sp>
      <p:sp>
        <p:nvSpPr>
          <p:cNvPr id="8" name="Title 7">
            <a:extLst>
              <a:ext uri="{FF2B5EF4-FFF2-40B4-BE49-F238E27FC236}">
                <a16:creationId xmlns:a16="http://schemas.microsoft.com/office/drawing/2014/main" id="{1952F1D5-16FB-7B23-1C73-F577D18AB99E}"/>
              </a:ext>
            </a:extLst>
          </p:cNvPr>
          <p:cNvSpPr>
            <a:spLocks noGrp="1"/>
          </p:cNvSpPr>
          <p:nvPr>
            <p:ph type="title"/>
          </p:nvPr>
        </p:nvSpPr>
        <p:spPr>
          <a:xfrm>
            <a:off x="479376" y="44624"/>
            <a:ext cx="11227688" cy="1023414"/>
          </a:xfrm>
        </p:spPr>
        <p:txBody>
          <a:bodyPr/>
          <a:lstStyle/>
          <a:p>
            <a:r>
              <a:rPr lang="en-US" sz="2200" dirty="0"/>
              <a:t>In general, would you prioritize a CLDN18.2-targeted or a HER2-targeted therapy for a patient with newly diagnosed CLDN18.2-positive, HER2-positive metastatic gastric or gastroesophageal junction (GEJ) adenocarcinoma with a PD-L1 CPS of 0?</a:t>
            </a:r>
          </a:p>
        </p:txBody>
      </p:sp>
      <p:sp>
        <p:nvSpPr>
          <p:cNvPr id="10" name="Content Placeholder 9">
            <a:extLst>
              <a:ext uri="{FF2B5EF4-FFF2-40B4-BE49-F238E27FC236}">
                <a16:creationId xmlns:a16="http://schemas.microsoft.com/office/drawing/2014/main" id="{C05C7B8D-B319-17BF-2D2B-F8988AD0FFFF}"/>
              </a:ext>
            </a:extLst>
          </p:cNvPr>
          <p:cNvSpPr>
            <a:spLocks noGrp="1"/>
          </p:cNvSpPr>
          <p:nvPr>
            <p:ph idx="53"/>
          </p:nvPr>
        </p:nvSpPr>
        <p:spPr/>
        <p:txBody>
          <a:bodyPr/>
          <a:lstStyle/>
          <a:p>
            <a:r>
              <a:rPr lang="en-US" dirty="0"/>
              <a:t>HER2-targeted therapy</a:t>
            </a:r>
          </a:p>
        </p:txBody>
      </p:sp>
      <p:sp>
        <p:nvSpPr>
          <p:cNvPr id="11" name="Content Placeholder 9">
            <a:extLst>
              <a:ext uri="{FF2B5EF4-FFF2-40B4-BE49-F238E27FC236}">
                <a16:creationId xmlns:a16="http://schemas.microsoft.com/office/drawing/2014/main" id="{B8E8EE3D-B720-2FB3-D69B-B748693DDB09}"/>
              </a:ext>
            </a:extLst>
          </p:cNvPr>
          <p:cNvSpPr>
            <a:spLocks noGrp="1"/>
          </p:cNvSpPr>
          <p:nvPr>
            <p:ph idx="52"/>
          </p:nvPr>
        </p:nvSpPr>
        <p:spPr/>
        <p:txBody>
          <a:bodyPr/>
          <a:lstStyle/>
          <a:p>
            <a:r>
              <a:rPr lang="en-US" dirty="0"/>
              <a:t>HER2-targeted therapy</a:t>
            </a:r>
          </a:p>
        </p:txBody>
      </p:sp>
      <p:sp>
        <p:nvSpPr>
          <p:cNvPr id="12" name="Content Placeholder 9">
            <a:extLst>
              <a:ext uri="{FF2B5EF4-FFF2-40B4-BE49-F238E27FC236}">
                <a16:creationId xmlns:a16="http://schemas.microsoft.com/office/drawing/2014/main" id="{AACF30F3-B27D-13B9-CDA5-BDCAFF23B015}"/>
              </a:ext>
            </a:extLst>
          </p:cNvPr>
          <p:cNvSpPr>
            <a:spLocks noGrp="1"/>
          </p:cNvSpPr>
          <p:nvPr>
            <p:ph idx="51"/>
          </p:nvPr>
        </p:nvSpPr>
        <p:spPr/>
        <p:txBody>
          <a:bodyPr/>
          <a:lstStyle/>
          <a:p>
            <a:r>
              <a:rPr lang="en-US" dirty="0"/>
              <a:t>HER2-targeted therapy</a:t>
            </a:r>
          </a:p>
        </p:txBody>
      </p:sp>
      <p:sp>
        <p:nvSpPr>
          <p:cNvPr id="13" name="Content Placeholder 9">
            <a:extLst>
              <a:ext uri="{FF2B5EF4-FFF2-40B4-BE49-F238E27FC236}">
                <a16:creationId xmlns:a16="http://schemas.microsoft.com/office/drawing/2014/main" id="{C7C773AB-52E1-8D25-90EE-8D875E57ED12}"/>
              </a:ext>
            </a:extLst>
          </p:cNvPr>
          <p:cNvSpPr>
            <a:spLocks noGrp="1"/>
          </p:cNvSpPr>
          <p:nvPr>
            <p:ph idx="49"/>
          </p:nvPr>
        </p:nvSpPr>
        <p:spPr/>
        <p:txBody>
          <a:bodyPr/>
          <a:lstStyle/>
          <a:p>
            <a:r>
              <a:rPr lang="en-US" dirty="0"/>
              <a:t>HER2-targeted therapy</a:t>
            </a:r>
          </a:p>
        </p:txBody>
      </p:sp>
      <p:sp>
        <p:nvSpPr>
          <p:cNvPr id="14" name="Content Placeholder 9">
            <a:extLst>
              <a:ext uri="{FF2B5EF4-FFF2-40B4-BE49-F238E27FC236}">
                <a16:creationId xmlns:a16="http://schemas.microsoft.com/office/drawing/2014/main" id="{02F3C8B5-224B-E858-CC85-21F3EFC309EB}"/>
              </a:ext>
            </a:extLst>
          </p:cNvPr>
          <p:cNvSpPr>
            <a:spLocks noGrp="1"/>
          </p:cNvSpPr>
          <p:nvPr>
            <p:ph idx="46"/>
          </p:nvPr>
        </p:nvSpPr>
        <p:spPr/>
        <p:txBody>
          <a:bodyPr/>
          <a:lstStyle/>
          <a:p>
            <a:r>
              <a:rPr lang="en-US" dirty="0"/>
              <a:t>HER2-targeted therapy</a:t>
            </a:r>
          </a:p>
        </p:txBody>
      </p:sp>
      <p:sp>
        <p:nvSpPr>
          <p:cNvPr id="2" name="Content Placeholder 9">
            <a:extLst>
              <a:ext uri="{FF2B5EF4-FFF2-40B4-BE49-F238E27FC236}">
                <a16:creationId xmlns:a16="http://schemas.microsoft.com/office/drawing/2014/main" id="{170103C2-2AA2-45C7-82AA-77BD8A79DF24}"/>
              </a:ext>
            </a:extLst>
          </p:cNvPr>
          <p:cNvSpPr>
            <a:spLocks noGrp="1"/>
          </p:cNvSpPr>
          <p:nvPr>
            <p:ph idx="47"/>
          </p:nvPr>
        </p:nvSpPr>
        <p:spPr/>
        <p:txBody>
          <a:bodyPr/>
          <a:lstStyle/>
          <a:p>
            <a:r>
              <a:rPr lang="en-US" dirty="0"/>
              <a:t>HER2-targeted therapy</a:t>
            </a:r>
          </a:p>
        </p:txBody>
      </p:sp>
      <p:sp>
        <p:nvSpPr>
          <p:cNvPr id="5" name="Content Placeholder 9">
            <a:extLst>
              <a:ext uri="{FF2B5EF4-FFF2-40B4-BE49-F238E27FC236}">
                <a16:creationId xmlns:a16="http://schemas.microsoft.com/office/drawing/2014/main" id="{B8FCAB8D-1888-DCA1-49C8-23514576F3AC}"/>
              </a:ext>
            </a:extLst>
          </p:cNvPr>
          <p:cNvSpPr>
            <a:spLocks noGrp="1"/>
          </p:cNvSpPr>
          <p:nvPr>
            <p:ph idx="48"/>
          </p:nvPr>
        </p:nvSpPr>
        <p:spPr/>
        <p:txBody>
          <a:bodyPr/>
          <a:lstStyle/>
          <a:p>
            <a:r>
              <a:rPr lang="en-US" dirty="0"/>
              <a:t>HER2-targeted therapy</a:t>
            </a:r>
          </a:p>
        </p:txBody>
      </p:sp>
    </p:spTree>
    <p:extLst>
      <p:ext uri="{BB962C8B-B14F-4D97-AF65-F5344CB8AC3E}">
        <p14:creationId xmlns:p14="http://schemas.microsoft.com/office/powerpoint/2010/main" val="3606461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E8DBB-7B6D-3C05-7F43-AF88BB8384C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B06979-84AA-9AB6-BE0B-D2243F59B075}"/>
              </a:ext>
            </a:extLst>
          </p:cNvPr>
          <p:cNvSpPr>
            <a:spLocks noGrp="1"/>
          </p:cNvSpPr>
          <p:nvPr>
            <p:ph idx="46"/>
          </p:nvPr>
        </p:nvSpPr>
        <p:spPr/>
        <p:txBody>
          <a:bodyPr/>
          <a:lstStyle/>
          <a:p>
            <a:r>
              <a:rPr lang="en-US" dirty="0"/>
              <a:t>Yes</a:t>
            </a:r>
          </a:p>
        </p:txBody>
      </p:sp>
      <p:sp>
        <p:nvSpPr>
          <p:cNvPr id="3" name="Content Placeholder 2">
            <a:extLst>
              <a:ext uri="{FF2B5EF4-FFF2-40B4-BE49-F238E27FC236}">
                <a16:creationId xmlns:a16="http://schemas.microsoft.com/office/drawing/2014/main" id="{F58173C2-8484-8D19-12FC-42714A5CC36F}"/>
              </a:ext>
            </a:extLst>
          </p:cNvPr>
          <p:cNvSpPr>
            <a:spLocks noGrp="1"/>
          </p:cNvSpPr>
          <p:nvPr>
            <p:ph idx="47"/>
          </p:nvPr>
        </p:nvSpPr>
        <p:spPr/>
        <p:txBody>
          <a:bodyPr/>
          <a:lstStyle/>
          <a:p>
            <a:r>
              <a:rPr lang="en-US" dirty="0"/>
              <a:t>No</a:t>
            </a:r>
          </a:p>
        </p:txBody>
      </p:sp>
      <p:sp>
        <p:nvSpPr>
          <p:cNvPr id="4" name="Content Placeholder 3">
            <a:extLst>
              <a:ext uri="{FF2B5EF4-FFF2-40B4-BE49-F238E27FC236}">
                <a16:creationId xmlns:a16="http://schemas.microsoft.com/office/drawing/2014/main" id="{43D5EC1B-B62E-4584-5E72-6FA01465936B}"/>
              </a:ext>
            </a:extLst>
          </p:cNvPr>
          <p:cNvSpPr>
            <a:spLocks noGrp="1"/>
          </p:cNvSpPr>
          <p:nvPr>
            <p:ph idx="48"/>
          </p:nvPr>
        </p:nvSpPr>
        <p:spPr/>
        <p:txBody>
          <a:bodyPr/>
          <a:lstStyle/>
          <a:p>
            <a:r>
              <a:rPr lang="en-US" dirty="0"/>
              <a:t>Yes</a:t>
            </a:r>
          </a:p>
        </p:txBody>
      </p:sp>
      <p:sp>
        <p:nvSpPr>
          <p:cNvPr id="6" name="Content Placeholder 5">
            <a:extLst>
              <a:ext uri="{FF2B5EF4-FFF2-40B4-BE49-F238E27FC236}">
                <a16:creationId xmlns:a16="http://schemas.microsoft.com/office/drawing/2014/main" id="{E85DBA24-BE43-BCB3-14F2-F3BAC0A73E21}"/>
              </a:ext>
            </a:extLst>
          </p:cNvPr>
          <p:cNvSpPr>
            <a:spLocks noGrp="1"/>
          </p:cNvSpPr>
          <p:nvPr>
            <p:ph idx="50"/>
          </p:nvPr>
        </p:nvSpPr>
        <p:spPr/>
        <p:txBody>
          <a:bodyPr/>
          <a:lstStyle/>
          <a:p>
            <a:r>
              <a:rPr lang="en-US" dirty="0"/>
              <a:t>Yes</a:t>
            </a:r>
          </a:p>
        </p:txBody>
      </p:sp>
      <p:sp>
        <p:nvSpPr>
          <p:cNvPr id="7" name="Content Placeholder 6">
            <a:extLst>
              <a:ext uri="{FF2B5EF4-FFF2-40B4-BE49-F238E27FC236}">
                <a16:creationId xmlns:a16="http://schemas.microsoft.com/office/drawing/2014/main" id="{6E88B10C-175D-5CA6-C691-CDCD446D188E}"/>
              </a:ext>
            </a:extLst>
          </p:cNvPr>
          <p:cNvSpPr>
            <a:spLocks noGrp="1"/>
          </p:cNvSpPr>
          <p:nvPr>
            <p:ph idx="51"/>
          </p:nvPr>
        </p:nvSpPr>
        <p:spPr/>
        <p:txBody>
          <a:bodyPr/>
          <a:lstStyle/>
          <a:p>
            <a:r>
              <a:rPr lang="en-US" dirty="0"/>
              <a:t>Yes</a:t>
            </a:r>
          </a:p>
        </p:txBody>
      </p:sp>
      <p:sp>
        <p:nvSpPr>
          <p:cNvPr id="8" name="Title 7">
            <a:extLst>
              <a:ext uri="{FF2B5EF4-FFF2-40B4-BE49-F238E27FC236}">
                <a16:creationId xmlns:a16="http://schemas.microsoft.com/office/drawing/2014/main" id="{7A5FA0CC-8D44-2114-32AB-B1192366C25C}"/>
              </a:ext>
            </a:extLst>
          </p:cNvPr>
          <p:cNvSpPr>
            <a:spLocks noGrp="1"/>
          </p:cNvSpPr>
          <p:nvPr>
            <p:ph type="title"/>
          </p:nvPr>
        </p:nvSpPr>
        <p:spPr/>
        <p:txBody>
          <a:bodyPr/>
          <a:lstStyle/>
          <a:p>
            <a:r>
              <a:rPr lang="en-US" dirty="0"/>
              <a:t>In general, do you order repeat biopsies for your patients with HER2-positive gastroesophageal cancers after disease progression on HER2-targeted therapy? </a:t>
            </a:r>
          </a:p>
        </p:txBody>
      </p:sp>
      <p:sp>
        <p:nvSpPr>
          <p:cNvPr id="9" name="Content Placeholder 8">
            <a:extLst>
              <a:ext uri="{FF2B5EF4-FFF2-40B4-BE49-F238E27FC236}">
                <a16:creationId xmlns:a16="http://schemas.microsoft.com/office/drawing/2014/main" id="{664B9EAE-20A0-2289-7F06-C16D63653A0A}"/>
              </a:ext>
            </a:extLst>
          </p:cNvPr>
          <p:cNvSpPr>
            <a:spLocks noGrp="1"/>
          </p:cNvSpPr>
          <p:nvPr>
            <p:ph idx="52"/>
          </p:nvPr>
        </p:nvSpPr>
        <p:spPr/>
        <p:txBody>
          <a:bodyPr/>
          <a:lstStyle/>
          <a:p>
            <a:r>
              <a:rPr lang="en-US" dirty="0"/>
              <a:t>Yes</a:t>
            </a:r>
          </a:p>
        </p:txBody>
      </p:sp>
      <p:sp>
        <p:nvSpPr>
          <p:cNvPr id="10" name="Content Placeholder 9">
            <a:extLst>
              <a:ext uri="{FF2B5EF4-FFF2-40B4-BE49-F238E27FC236}">
                <a16:creationId xmlns:a16="http://schemas.microsoft.com/office/drawing/2014/main" id="{5BBF4DCD-8ACA-3B3A-3BEC-37C025952DBE}"/>
              </a:ext>
            </a:extLst>
          </p:cNvPr>
          <p:cNvSpPr>
            <a:spLocks noGrp="1"/>
          </p:cNvSpPr>
          <p:nvPr>
            <p:ph idx="53"/>
          </p:nvPr>
        </p:nvSpPr>
        <p:spPr/>
        <p:txBody>
          <a:bodyPr/>
          <a:lstStyle/>
          <a:p>
            <a:r>
              <a:rPr lang="en-US" dirty="0"/>
              <a:t>Yes</a:t>
            </a:r>
          </a:p>
        </p:txBody>
      </p:sp>
      <p:sp>
        <p:nvSpPr>
          <p:cNvPr id="11" name="Content Placeholder 8">
            <a:extLst>
              <a:ext uri="{FF2B5EF4-FFF2-40B4-BE49-F238E27FC236}">
                <a16:creationId xmlns:a16="http://schemas.microsoft.com/office/drawing/2014/main" id="{5A97CD5B-EA7A-A315-AEB7-26EF63BEEF98}"/>
              </a:ext>
            </a:extLst>
          </p:cNvPr>
          <p:cNvSpPr>
            <a:spLocks noGrp="1"/>
          </p:cNvSpPr>
          <p:nvPr>
            <p:ph idx="49"/>
          </p:nvPr>
        </p:nvSpPr>
        <p:spPr/>
        <p:txBody>
          <a:bodyPr/>
          <a:lstStyle/>
          <a:p>
            <a:r>
              <a:rPr lang="en-US" dirty="0"/>
              <a:t>Yes</a:t>
            </a:r>
          </a:p>
        </p:txBody>
      </p:sp>
    </p:spTree>
    <p:extLst>
      <p:ext uri="{BB962C8B-B14F-4D97-AF65-F5344CB8AC3E}">
        <p14:creationId xmlns:p14="http://schemas.microsoft.com/office/powerpoint/2010/main" val="1197411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184F6A1-AD88-E36F-B573-645250496510}"/>
              </a:ext>
            </a:extLst>
          </p:cNvPr>
          <p:cNvSpPr>
            <a:spLocks noGrp="1"/>
          </p:cNvSpPr>
          <p:nvPr>
            <p:ph idx="50"/>
          </p:nvPr>
        </p:nvSpPr>
        <p:spPr/>
        <p:txBody>
          <a:bodyPr/>
          <a:lstStyle/>
          <a:p>
            <a:r>
              <a:rPr lang="en-US" dirty="0"/>
              <a:t>Trastuzumab deruxtecan</a:t>
            </a:r>
          </a:p>
        </p:txBody>
      </p:sp>
      <p:sp>
        <p:nvSpPr>
          <p:cNvPr id="7" name="Content Placeholder 6">
            <a:extLst>
              <a:ext uri="{FF2B5EF4-FFF2-40B4-BE49-F238E27FC236}">
                <a16:creationId xmlns:a16="http://schemas.microsoft.com/office/drawing/2014/main" id="{D82643EB-213E-4220-5540-6C1E4BECD144}"/>
              </a:ext>
            </a:extLst>
          </p:cNvPr>
          <p:cNvSpPr>
            <a:spLocks noGrp="1"/>
          </p:cNvSpPr>
          <p:nvPr>
            <p:ph idx="58"/>
          </p:nvPr>
        </p:nvSpPr>
        <p:spPr/>
        <p:txBody>
          <a:bodyPr/>
          <a:lstStyle/>
          <a:p>
            <a:r>
              <a:rPr lang="en-US" sz="2000" dirty="0"/>
              <a:t>PD on first-line FOLFOX/trastuzumab/pembrolizumab</a:t>
            </a:r>
          </a:p>
        </p:txBody>
      </p:sp>
      <p:sp>
        <p:nvSpPr>
          <p:cNvPr id="9" name="Title 8">
            <a:extLst>
              <a:ext uri="{FF2B5EF4-FFF2-40B4-BE49-F238E27FC236}">
                <a16:creationId xmlns:a16="http://schemas.microsoft.com/office/drawing/2014/main" id="{107E46A3-C9C5-EE3C-1C9A-8C8848FD407C}"/>
              </a:ext>
            </a:extLst>
          </p:cNvPr>
          <p:cNvSpPr>
            <a:spLocks noGrp="1"/>
          </p:cNvSpPr>
          <p:nvPr>
            <p:ph type="title"/>
          </p:nvPr>
        </p:nvSpPr>
        <p:spPr/>
        <p:txBody>
          <a:bodyPr/>
          <a:lstStyle/>
          <a:p>
            <a:r>
              <a:rPr lang="en-US" dirty="0"/>
              <a:t>What would you most likely recommend as second-line therapy for a patient with metastatic CLDN18.2-negative, HER2-positive, MSS gastric adenocarcinoma with a PD-L1 CPS of ≥1 who experienced disease progression (PD) on the first-line regimens below?</a:t>
            </a:r>
          </a:p>
        </p:txBody>
      </p:sp>
      <p:sp>
        <p:nvSpPr>
          <p:cNvPr id="14" name="Content Placeholder 13">
            <a:extLst>
              <a:ext uri="{FF2B5EF4-FFF2-40B4-BE49-F238E27FC236}">
                <a16:creationId xmlns:a16="http://schemas.microsoft.com/office/drawing/2014/main" id="{33B5E469-7F38-71B6-3E96-A702D94ED49E}"/>
              </a:ext>
            </a:extLst>
          </p:cNvPr>
          <p:cNvSpPr>
            <a:spLocks noGrp="1"/>
          </p:cNvSpPr>
          <p:nvPr>
            <p:ph idx="77"/>
          </p:nvPr>
        </p:nvSpPr>
        <p:spPr/>
        <p:txBody>
          <a:bodyPr/>
          <a:lstStyle/>
          <a:p>
            <a:r>
              <a:rPr lang="en-US" dirty="0"/>
              <a:t>Trastuzumab deruxtecan</a:t>
            </a:r>
          </a:p>
        </p:txBody>
      </p:sp>
      <p:sp>
        <p:nvSpPr>
          <p:cNvPr id="19" name="Content Placeholder 18">
            <a:extLst>
              <a:ext uri="{FF2B5EF4-FFF2-40B4-BE49-F238E27FC236}">
                <a16:creationId xmlns:a16="http://schemas.microsoft.com/office/drawing/2014/main" id="{A38B8600-228A-95B8-F847-3826C03D506C}"/>
              </a:ext>
            </a:extLst>
          </p:cNvPr>
          <p:cNvSpPr>
            <a:spLocks noGrp="1"/>
          </p:cNvSpPr>
          <p:nvPr>
            <p:ph idx="82"/>
          </p:nvPr>
        </p:nvSpPr>
        <p:spPr/>
        <p:txBody>
          <a:bodyPr/>
          <a:lstStyle/>
          <a:p>
            <a:r>
              <a:rPr lang="en-US" dirty="0"/>
              <a:t>Trastuzumab deruxtecan</a:t>
            </a:r>
          </a:p>
        </p:txBody>
      </p:sp>
      <p:sp>
        <p:nvSpPr>
          <p:cNvPr id="20" name="Content Placeholder 19">
            <a:extLst>
              <a:ext uri="{FF2B5EF4-FFF2-40B4-BE49-F238E27FC236}">
                <a16:creationId xmlns:a16="http://schemas.microsoft.com/office/drawing/2014/main" id="{0696F199-7CFC-814F-2291-0667F7D0D1E7}"/>
              </a:ext>
            </a:extLst>
          </p:cNvPr>
          <p:cNvSpPr>
            <a:spLocks noGrp="1"/>
          </p:cNvSpPr>
          <p:nvPr>
            <p:ph idx="83"/>
          </p:nvPr>
        </p:nvSpPr>
        <p:spPr/>
        <p:txBody>
          <a:bodyPr/>
          <a:lstStyle/>
          <a:p>
            <a:r>
              <a:rPr lang="en-US" dirty="0"/>
              <a:t>Trastuzumab deruxtecan</a:t>
            </a:r>
          </a:p>
        </p:txBody>
      </p:sp>
      <p:sp>
        <p:nvSpPr>
          <p:cNvPr id="23" name="Content Placeholder 6">
            <a:extLst>
              <a:ext uri="{FF2B5EF4-FFF2-40B4-BE49-F238E27FC236}">
                <a16:creationId xmlns:a16="http://schemas.microsoft.com/office/drawing/2014/main" id="{3BBEF666-AC1E-1846-AC50-5C41B3E01623}"/>
              </a:ext>
            </a:extLst>
          </p:cNvPr>
          <p:cNvSpPr>
            <a:spLocks noGrp="1"/>
          </p:cNvSpPr>
          <p:nvPr>
            <p:ph idx="78"/>
          </p:nvPr>
        </p:nvSpPr>
        <p:spPr/>
        <p:txBody>
          <a:bodyPr/>
          <a:lstStyle/>
          <a:p>
            <a:r>
              <a:rPr lang="en-US" sz="2000" dirty="0"/>
              <a:t>PD on first-line </a:t>
            </a:r>
            <a:r>
              <a:rPr lang="en-US" sz="2000" dirty="0" err="1"/>
              <a:t>zanidatamab</a:t>
            </a:r>
            <a:r>
              <a:rPr lang="en-US" sz="2000" dirty="0"/>
              <a:t>/ chemotherapy/tislelizumab </a:t>
            </a:r>
          </a:p>
        </p:txBody>
      </p:sp>
      <p:sp>
        <p:nvSpPr>
          <p:cNvPr id="15" name="Content Placeholder 18">
            <a:extLst>
              <a:ext uri="{FF2B5EF4-FFF2-40B4-BE49-F238E27FC236}">
                <a16:creationId xmlns:a16="http://schemas.microsoft.com/office/drawing/2014/main" id="{4AAA8763-0636-8C80-6833-FF3DEDC54EA0}"/>
              </a:ext>
            </a:extLst>
          </p:cNvPr>
          <p:cNvSpPr>
            <a:spLocks noGrp="1"/>
          </p:cNvSpPr>
          <p:nvPr>
            <p:ph idx="80"/>
          </p:nvPr>
        </p:nvSpPr>
        <p:spPr/>
        <p:txBody>
          <a:bodyPr/>
          <a:lstStyle/>
          <a:p>
            <a:r>
              <a:rPr lang="en-US" dirty="0"/>
              <a:t>Trastuzumab deruxtecan</a:t>
            </a:r>
          </a:p>
        </p:txBody>
      </p:sp>
      <p:sp>
        <p:nvSpPr>
          <p:cNvPr id="21" name="Content Placeholder 18">
            <a:extLst>
              <a:ext uri="{FF2B5EF4-FFF2-40B4-BE49-F238E27FC236}">
                <a16:creationId xmlns:a16="http://schemas.microsoft.com/office/drawing/2014/main" id="{839340E6-273A-0529-400A-673060D9088C}"/>
              </a:ext>
            </a:extLst>
          </p:cNvPr>
          <p:cNvSpPr>
            <a:spLocks noGrp="1"/>
          </p:cNvSpPr>
          <p:nvPr>
            <p:ph idx="81"/>
          </p:nvPr>
        </p:nvSpPr>
        <p:spPr/>
        <p:txBody>
          <a:bodyPr/>
          <a:lstStyle/>
          <a:p>
            <a:r>
              <a:rPr lang="en-US" dirty="0"/>
              <a:t>Trastuzumab deruxtecan</a:t>
            </a:r>
          </a:p>
        </p:txBody>
      </p:sp>
      <p:sp>
        <p:nvSpPr>
          <p:cNvPr id="22" name="Content Placeholder 18">
            <a:extLst>
              <a:ext uri="{FF2B5EF4-FFF2-40B4-BE49-F238E27FC236}">
                <a16:creationId xmlns:a16="http://schemas.microsoft.com/office/drawing/2014/main" id="{A7E9E23A-C733-2C6B-55D7-CB7238E96868}"/>
              </a:ext>
            </a:extLst>
          </p:cNvPr>
          <p:cNvSpPr>
            <a:spLocks noGrp="1"/>
          </p:cNvSpPr>
          <p:nvPr>
            <p:ph idx="71"/>
          </p:nvPr>
        </p:nvSpPr>
        <p:spPr/>
        <p:txBody>
          <a:bodyPr/>
          <a:lstStyle/>
          <a:p>
            <a:r>
              <a:rPr lang="en-US" dirty="0"/>
              <a:t>Trastuzumab deruxtecan</a:t>
            </a:r>
          </a:p>
        </p:txBody>
      </p:sp>
      <p:sp>
        <p:nvSpPr>
          <p:cNvPr id="24" name="Content Placeholder 18">
            <a:extLst>
              <a:ext uri="{FF2B5EF4-FFF2-40B4-BE49-F238E27FC236}">
                <a16:creationId xmlns:a16="http://schemas.microsoft.com/office/drawing/2014/main" id="{B16B51F7-E40B-E022-5FEC-7AC69E8CB150}"/>
              </a:ext>
            </a:extLst>
          </p:cNvPr>
          <p:cNvSpPr>
            <a:spLocks noGrp="1"/>
          </p:cNvSpPr>
          <p:nvPr>
            <p:ph idx="79"/>
          </p:nvPr>
        </p:nvSpPr>
        <p:spPr/>
        <p:txBody>
          <a:bodyPr/>
          <a:lstStyle/>
          <a:p>
            <a:r>
              <a:rPr lang="en-US" dirty="0"/>
              <a:t>Trastuzumab deruxtecan</a:t>
            </a:r>
          </a:p>
        </p:txBody>
      </p:sp>
      <p:sp>
        <p:nvSpPr>
          <p:cNvPr id="25" name="Content Placeholder 18">
            <a:extLst>
              <a:ext uri="{FF2B5EF4-FFF2-40B4-BE49-F238E27FC236}">
                <a16:creationId xmlns:a16="http://schemas.microsoft.com/office/drawing/2014/main" id="{17588458-089C-FCB6-2D19-B30FFBAA826A}"/>
              </a:ext>
            </a:extLst>
          </p:cNvPr>
          <p:cNvSpPr>
            <a:spLocks noGrp="1"/>
          </p:cNvSpPr>
          <p:nvPr>
            <p:ph idx="49"/>
          </p:nvPr>
        </p:nvSpPr>
        <p:spPr/>
        <p:txBody>
          <a:bodyPr/>
          <a:lstStyle/>
          <a:p>
            <a:r>
              <a:rPr lang="en-US" dirty="0"/>
              <a:t>Trastuzumab deruxtecan</a:t>
            </a:r>
          </a:p>
        </p:txBody>
      </p:sp>
      <p:sp>
        <p:nvSpPr>
          <p:cNvPr id="26" name="Content Placeholder 18">
            <a:extLst>
              <a:ext uri="{FF2B5EF4-FFF2-40B4-BE49-F238E27FC236}">
                <a16:creationId xmlns:a16="http://schemas.microsoft.com/office/drawing/2014/main" id="{901D1863-AC48-9636-3BE2-70F01F04DCAB}"/>
              </a:ext>
            </a:extLst>
          </p:cNvPr>
          <p:cNvSpPr>
            <a:spLocks noGrp="1"/>
          </p:cNvSpPr>
          <p:nvPr>
            <p:ph idx="76"/>
          </p:nvPr>
        </p:nvSpPr>
        <p:spPr/>
        <p:txBody>
          <a:bodyPr/>
          <a:lstStyle/>
          <a:p>
            <a:r>
              <a:rPr lang="en-US" dirty="0"/>
              <a:t>Trastuzumab deruxtecan</a:t>
            </a:r>
          </a:p>
        </p:txBody>
      </p:sp>
      <p:sp>
        <p:nvSpPr>
          <p:cNvPr id="27" name="Content Placeholder 18">
            <a:extLst>
              <a:ext uri="{FF2B5EF4-FFF2-40B4-BE49-F238E27FC236}">
                <a16:creationId xmlns:a16="http://schemas.microsoft.com/office/drawing/2014/main" id="{5545FEF5-3EE8-A57B-0CBF-AFB6D4B36F22}"/>
              </a:ext>
            </a:extLst>
          </p:cNvPr>
          <p:cNvSpPr>
            <a:spLocks noGrp="1"/>
          </p:cNvSpPr>
          <p:nvPr>
            <p:ph idx="46"/>
          </p:nvPr>
        </p:nvSpPr>
        <p:spPr/>
        <p:txBody>
          <a:bodyPr/>
          <a:lstStyle/>
          <a:p>
            <a:r>
              <a:rPr lang="en-US" dirty="0"/>
              <a:t>Trastuzumab deruxtecan</a:t>
            </a:r>
          </a:p>
        </p:txBody>
      </p:sp>
      <p:sp>
        <p:nvSpPr>
          <p:cNvPr id="28" name="Content Placeholder 18">
            <a:extLst>
              <a:ext uri="{FF2B5EF4-FFF2-40B4-BE49-F238E27FC236}">
                <a16:creationId xmlns:a16="http://schemas.microsoft.com/office/drawing/2014/main" id="{904275EE-C986-6852-A378-E0ACAE971A2E}"/>
              </a:ext>
            </a:extLst>
          </p:cNvPr>
          <p:cNvSpPr>
            <a:spLocks noGrp="1"/>
          </p:cNvSpPr>
          <p:nvPr>
            <p:ph idx="73"/>
          </p:nvPr>
        </p:nvSpPr>
        <p:spPr/>
        <p:txBody>
          <a:bodyPr/>
          <a:lstStyle/>
          <a:p>
            <a:r>
              <a:rPr lang="en-US" dirty="0"/>
              <a:t>Trastuzumab deruxtecan</a:t>
            </a:r>
          </a:p>
        </p:txBody>
      </p:sp>
      <p:sp>
        <p:nvSpPr>
          <p:cNvPr id="2" name="Content Placeholder 18">
            <a:extLst>
              <a:ext uri="{FF2B5EF4-FFF2-40B4-BE49-F238E27FC236}">
                <a16:creationId xmlns:a16="http://schemas.microsoft.com/office/drawing/2014/main" id="{6F30A2DD-B80E-D114-24C2-FEBFEBDB717E}"/>
              </a:ext>
            </a:extLst>
          </p:cNvPr>
          <p:cNvSpPr>
            <a:spLocks noGrp="1"/>
          </p:cNvSpPr>
          <p:nvPr>
            <p:ph idx="47"/>
          </p:nvPr>
        </p:nvSpPr>
        <p:spPr/>
        <p:txBody>
          <a:bodyPr/>
          <a:lstStyle/>
          <a:p>
            <a:r>
              <a:rPr lang="en-US" dirty="0"/>
              <a:t>Trastuzumab deruxtecan</a:t>
            </a:r>
          </a:p>
        </p:txBody>
      </p:sp>
      <p:sp>
        <p:nvSpPr>
          <p:cNvPr id="5" name="Content Placeholder 18">
            <a:extLst>
              <a:ext uri="{FF2B5EF4-FFF2-40B4-BE49-F238E27FC236}">
                <a16:creationId xmlns:a16="http://schemas.microsoft.com/office/drawing/2014/main" id="{CD4A1EEE-9DFD-1560-15ED-BA12CF40BA60}"/>
              </a:ext>
            </a:extLst>
          </p:cNvPr>
          <p:cNvSpPr>
            <a:spLocks noGrp="1"/>
          </p:cNvSpPr>
          <p:nvPr>
            <p:ph idx="74"/>
          </p:nvPr>
        </p:nvSpPr>
        <p:spPr/>
        <p:txBody>
          <a:bodyPr/>
          <a:lstStyle/>
          <a:p>
            <a:r>
              <a:rPr lang="en-US" dirty="0"/>
              <a:t>Trastuzumab deruxtecan</a:t>
            </a:r>
          </a:p>
        </p:txBody>
      </p:sp>
      <p:sp>
        <p:nvSpPr>
          <p:cNvPr id="8" name="Content Placeholder 18">
            <a:extLst>
              <a:ext uri="{FF2B5EF4-FFF2-40B4-BE49-F238E27FC236}">
                <a16:creationId xmlns:a16="http://schemas.microsoft.com/office/drawing/2014/main" id="{EA9E65BD-693A-E35E-9137-BC9FC47F1B1C}"/>
              </a:ext>
            </a:extLst>
          </p:cNvPr>
          <p:cNvSpPr>
            <a:spLocks noGrp="1"/>
          </p:cNvSpPr>
          <p:nvPr>
            <p:ph idx="48"/>
          </p:nvPr>
        </p:nvSpPr>
        <p:spPr/>
        <p:txBody>
          <a:bodyPr/>
          <a:lstStyle/>
          <a:p>
            <a:r>
              <a:rPr lang="en-US" dirty="0"/>
              <a:t>Trastuzumab deruxtecan</a:t>
            </a:r>
          </a:p>
        </p:txBody>
      </p:sp>
      <p:sp>
        <p:nvSpPr>
          <p:cNvPr id="10" name="Content Placeholder 18">
            <a:extLst>
              <a:ext uri="{FF2B5EF4-FFF2-40B4-BE49-F238E27FC236}">
                <a16:creationId xmlns:a16="http://schemas.microsoft.com/office/drawing/2014/main" id="{A564CD7E-AE92-AB26-B047-96DBC62AEEDC}"/>
              </a:ext>
            </a:extLst>
          </p:cNvPr>
          <p:cNvSpPr>
            <a:spLocks noGrp="1"/>
          </p:cNvSpPr>
          <p:nvPr>
            <p:ph idx="75"/>
          </p:nvPr>
        </p:nvSpPr>
        <p:spPr/>
        <p:txBody>
          <a:bodyPr/>
          <a:lstStyle/>
          <a:p>
            <a:r>
              <a:rPr lang="en-US" dirty="0"/>
              <a:t>Trastuzumab deruxtecan</a:t>
            </a:r>
          </a:p>
        </p:txBody>
      </p:sp>
    </p:spTree>
    <p:extLst>
      <p:ext uri="{BB962C8B-B14F-4D97-AF65-F5344CB8AC3E}">
        <p14:creationId xmlns:p14="http://schemas.microsoft.com/office/powerpoint/2010/main" val="15252678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64A32-AEEE-5C94-B714-8290177F073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3CB9ED-8B47-5612-9AE5-64D5A5E0F820}"/>
              </a:ext>
            </a:extLst>
          </p:cNvPr>
          <p:cNvSpPr>
            <a:spLocks noGrp="1"/>
          </p:cNvSpPr>
          <p:nvPr>
            <p:ph idx="46"/>
          </p:nvPr>
        </p:nvSpPr>
        <p:spPr/>
        <p:txBody>
          <a:bodyPr/>
          <a:lstStyle/>
          <a:p>
            <a:r>
              <a:rPr lang="en-US" dirty="0"/>
              <a:t>No</a:t>
            </a:r>
          </a:p>
        </p:txBody>
      </p:sp>
      <p:sp>
        <p:nvSpPr>
          <p:cNvPr id="3" name="Content Placeholder 2">
            <a:extLst>
              <a:ext uri="{FF2B5EF4-FFF2-40B4-BE49-F238E27FC236}">
                <a16:creationId xmlns:a16="http://schemas.microsoft.com/office/drawing/2014/main" id="{4F9611C7-2F44-3C7C-3723-9F9A9E5F30F7}"/>
              </a:ext>
            </a:extLst>
          </p:cNvPr>
          <p:cNvSpPr>
            <a:spLocks noGrp="1"/>
          </p:cNvSpPr>
          <p:nvPr>
            <p:ph idx="47"/>
          </p:nvPr>
        </p:nvSpPr>
        <p:spPr/>
        <p:txBody>
          <a:bodyPr/>
          <a:lstStyle/>
          <a:p>
            <a:r>
              <a:rPr lang="en-US" dirty="0"/>
              <a:t>No</a:t>
            </a:r>
          </a:p>
        </p:txBody>
      </p:sp>
      <p:sp>
        <p:nvSpPr>
          <p:cNvPr id="4" name="Content Placeholder 3">
            <a:extLst>
              <a:ext uri="{FF2B5EF4-FFF2-40B4-BE49-F238E27FC236}">
                <a16:creationId xmlns:a16="http://schemas.microsoft.com/office/drawing/2014/main" id="{5B814996-D612-2EEC-788A-B5C40D6E33D2}"/>
              </a:ext>
            </a:extLst>
          </p:cNvPr>
          <p:cNvSpPr>
            <a:spLocks noGrp="1"/>
          </p:cNvSpPr>
          <p:nvPr>
            <p:ph idx="48"/>
          </p:nvPr>
        </p:nvSpPr>
        <p:spPr/>
        <p:txBody>
          <a:bodyPr/>
          <a:lstStyle/>
          <a:p>
            <a:r>
              <a:rPr lang="en-US" dirty="0"/>
              <a:t>Yes</a:t>
            </a:r>
          </a:p>
        </p:txBody>
      </p:sp>
      <p:sp>
        <p:nvSpPr>
          <p:cNvPr id="5" name="Content Placeholder 4">
            <a:extLst>
              <a:ext uri="{FF2B5EF4-FFF2-40B4-BE49-F238E27FC236}">
                <a16:creationId xmlns:a16="http://schemas.microsoft.com/office/drawing/2014/main" id="{DCFFE58C-E7B9-EB82-8826-B837F897CB69}"/>
              </a:ext>
            </a:extLst>
          </p:cNvPr>
          <p:cNvSpPr>
            <a:spLocks noGrp="1"/>
          </p:cNvSpPr>
          <p:nvPr>
            <p:ph idx="49"/>
          </p:nvPr>
        </p:nvSpPr>
        <p:spPr/>
        <p:txBody>
          <a:bodyPr/>
          <a:lstStyle/>
          <a:p>
            <a:r>
              <a:rPr lang="en-US" dirty="0"/>
              <a:t>No</a:t>
            </a:r>
          </a:p>
        </p:txBody>
      </p:sp>
      <p:sp>
        <p:nvSpPr>
          <p:cNvPr id="6" name="Content Placeholder 5">
            <a:extLst>
              <a:ext uri="{FF2B5EF4-FFF2-40B4-BE49-F238E27FC236}">
                <a16:creationId xmlns:a16="http://schemas.microsoft.com/office/drawing/2014/main" id="{78EB97B3-6012-4283-4173-9DD579E86AD7}"/>
              </a:ext>
            </a:extLst>
          </p:cNvPr>
          <p:cNvSpPr>
            <a:spLocks noGrp="1"/>
          </p:cNvSpPr>
          <p:nvPr>
            <p:ph idx="50"/>
          </p:nvPr>
        </p:nvSpPr>
        <p:spPr/>
        <p:txBody>
          <a:bodyPr/>
          <a:lstStyle/>
          <a:p>
            <a:r>
              <a:rPr lang="en-US" dirty="0"/>
              <a:t>No</a:t>
            </a:r>
          </a:p>
        </p:txBody>
      </p:sp>
      <p:sp>
        <p:nvSpPr>
          <p:cNvPr id="7" name="Content Placeholder 6">
            <a:extLst>
              <a:ext uri="{FF2B5EF4-FFF2-40B4-BE49-F238E27FC236}">
                <a16:creationId xmlns:a16="http://schemas.microsoft.com/office/drawing/2014/main" id="{A8B15CC6-5720-FCB2-B33B-C907CE0456C2}"/>
              </a:ext>
            </a:extLst>
          </p:cNvPr>
          <p:cNvSpPr>
            <a:spLocks noGrp="1"/>
          </p:cNvSpPr>
          <p:nvPr>
            <p:ph idx="51"/>
          </p:nvPr>
        </p:nvSpPr>
        <p:spPr/>
        <p:txBody>
          <a:bodyPr/>
          <a:lstStyle/>
          <a:p>
            <a:r>
              <a:rPr lang="en-US" dirty="0"/>
              <a:t>No</a:t>
            </a:r>
          </a:p>
        </p:txBody>
      </p:sp>
      <p:sp>
        <p:nvSpPr>
          <p:cNvPr id="8" name="Title 7">
            <a:extLst>
              <a:ext uri="{FF2B5EF4-FFF2-40B4-BE49-F238E27FC236}">
                <a16:creationId xmlns:a16="http://schemas.microsoft.com/office/drawing/2014/main" id="{0B6969E7-8E36-60B7-9486-E74B94879787}"/>
              </a:ext>
            </a:extLst>
          </p:cNvPr>
          <p:cNvSpPr>
            <a:spLocks noGrp="1"/>
          </p:cNvSpPr>
          <p:nvPr>
            <p:ph type="title"/>
          </p:nvPr>
        </p:nvSpPr>
        <p:spPr>
          <a:xfrm>
            <a:off x="479376" y="29479"/>
            <a:ext cx="10729192" cy="1023414"/>
          </a:xfrm>
        </p:spPr>
        <p:txBody>
          <a:bodyPr/>
          <a:lstStyle/>
          <a:p>
            <a:r>
              <a:rPr lang="en-US" sz="2200" dirty="0"/>
              <a:t>For a patient with HER2-positive gastric/GEJ adenocarcinoma who experienced PD on first-line FOLFOX/trastuzumab/pembrolizumab and on second-line trastuzumab deruxtecan, would you offer treatment with </a:t>
            </a:r>
            <a:r>
              <a:rPr lang="en-US" sz="2200" dirty="0" err="1"/>
              <a:t>zanidatamab</a:t>
            </a:r>
            <a:r>
              <a:rPr lang="en-US" sz="2200" dirty="0"/>
              <a:t>?</a:t>
            </a:r>
          </a:p>
        </p:txBody>
      </p:sp>
      <p:sp>
        <p:nvSpPr>
          <p:cNvPr id="9" name="Content Placeholder 8">
            <a:extLst>
              <a:ext uri="{FF2B5EF4-FFF2-40B4-BE49-F238E27FC236}">
                <a16:creationId xmlns:a16="http://schemas.microsoft.com/office/drawing/2014/main" id="{4642E19C-19FE-BDA1-9844-2C44C3C9B9C4}"/>
              </a:ext>
            </a:extLst>
          </p:cNvPr>
          <p:cNvSpPr>
            <a:spLocks noGrp="1"/>
          </p:cNvSpPr>
          <p:nvPr>
            <p:ph idx="52"/>
          </p:nvPr>
        </p:nvSpPr>
        <p:spPr/>
        <p:txBody>
          <a:bodyPr/>
          <a:lstStyle/>
          <a:p>
            <a:r>
              <a:rPr lang="en-US" dirty="0"/>
              <a:t>Yes</a:t>
            </a:r>
          </a:p>
        </p:txBody>
      </p:sp>
      <p:sp>
        <p:nvSpPr>
          <p:cNvPr id="10" name="Content Placeholder 9">
            <a:extLst>
              <a:ext uri="{FF2B5EF4-FFF2-40B4-BE49-F238E27FC236}">
                <a16:creationId xmlns:a16="http://schemas.microsoft.com/office/drawing/2014/main" id="{0642BDBD-36D1-4BE6-0F4A-805537274CCE}"/>
              </a:ext>
            </a:extLst>
          </p:cNvPr>
          <p:cNvSpPr>
            <a:spLocks noGrp="1"/>
          </p:cNvSpPr>
          <p:nvPr>
            <p:ph idx="53"/>
          </p:nvPr>
        </p:nvSpPr>
        <p:spPr>
          <a:xfrm>
            <a:off x="2971800" y="3070096"/>
            <a:ext cx="8540496" cy="502920"/>
          </a:xfrm>
        </p:spPr>
        <p:txBody>
          <a:bodyPr/>
          <a:lstStyle/>
          <a:p>
            <a:r>
              <a:rPr lang="en-US" dirty="0"/>
              <a:t>Yes</a:t>
            </a:r>
          </a:p>
        </p:txBody>
      </p:sp>
    </p:spTree>
    <p:extLst>
      <p:ext uri="{BB962C8B-B14F-4D97-AF65-F5344CB8AC3E}">
        <p14:creationId xmlns:p14="http://schemas.microsoft.com/office/powerpoint/2010/main" val="21561816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43441-DD0B-AF18-3330-7E901000E07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C5C5BC1-20A5-C975-6936-00F30F412F14}"/>
              </a:ext>
            </a:extLst>
          </p:cNvPr>
          <p:cNvSpPr/>
          <p:nvPr/>
        </p:nvSpPr>
        <p:spPr bwMode="auto">
          <a:xfrm>
            <a:off x="686717" y="2911866"/>
            <a:ext cx="10871364" cy="888953"/>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ADE47EDC-9547-E95B-E1D3-EC8F08F7F126}"/>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775F16D5-4A25-15DD-941B-6279C31FFF92}"/>
              </a:ext>
            </a:extLst>
          </p:cNvPr>
          <p:cNvSpPr txBox="1">
            <a:spLocks/>
          </p:cNvSpPr>
          <p:nvPr/>
        </p:nvSpPr>
        <p:spPr bwMode="auto">
          <a:xfrm>
            <a:off x="942916" y="1215268"/>
            <a:ext cx="9996833"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1: </a:t>
            </a:r>
            <a:r>
              <a:rPr lang="en-US" sz="2400" dirty="0">
                <a:solidFill>
                  <a:schemeClr val="tx1"/>
                </a:solidFill>
              </a:rPr>
              <a:t>Optimizing the Management of HER2-Positive Advanced Gastroesophageal (GE) Cancers </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2: </a:t>
            </a:r>
            <a:r>
              <a:rPr lang="en-US" sz="2400" dirty="0">
                <a:solidFill>
                  <a:schemeClr val="tx1"/>
                </a:solidFill>
              </a:rPr>
              <a:t>Clinician Survey Results</a:t>
            </a:r>
            <a:endParaRPr lang="en-US" sz="2400" dirty="0"/>
          </a:p>
          <a:p>
            <a:pPr marL="98425" lvl="0" indent="0">
              <a:spcBef>
                <a:spcPts val="2280"/>
              </a:spcBef>
              <a:spcAft>
                <a:spcPts val="0"/>
              </a:spcAft>
              <a:buNone/>
              <a:defRPr/>
            </a:pPr>
            <a:r>
              <a:rPr lang="en-US" sz="2400" dirty="0">
                <a:solidFill>
                  <a:schemeClr val="bg1"/>
                </a:solidFill>
                <a:latin typeface="Calibri" panose="020F0502020204030204" pitchFamily="34" charset="0"/>
                <a:cs typeface="Calibri" panose="020F0502020204030204" pitchFamily="34" charset="0"/>
              </a:rPr>
              <a:t>Module 3: </a:t>
            </a:r>
            <a:r>
              <a:rPr lang="en-US" sz="2400" dirty="0">
                <a:solidFill>
                  <a:schemeClr val="bg1"/>
                </a:solidFill>
              </a:rPr>
              <a:t>Current and Future Strategies to Target CLAUDIN18.2 in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4: </a:t>
            </a:r>
            <a:r>
              <a:rPr lang="en-US" sz="2400" dirty="0">
                <a:solidFill>
                  <a:schemeClr val="tx1"/>
                </a:solidFill>
              </a:rPr>
              <a:t>Clinician Survey Results</a:t>
            </a:r>
            <a:endParaRPr lang="en-US" sz="2400" dirty="0"/>
          </a:p>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5: </a:t>
            </a:r>
            <a:r>
              <a:rPr lang="en-US" sz="2400" dirty="0"/>
              <a:t>Integration of Immune Checkpoint Inhibitors into the Care of Patients with </a:t>
            </a:r>
            <a:r>
              <a:rPr lang="en-US" sz="2400" dirty="0" err="1"/>
              <a:t>Resectable</a:t>
            </a:r>
            <a:r>
              <a:rPr lang="en-US" sz="2400" dirty="0"/>
              <a:t> and Unresectable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6: </a:t>
            </a:r>
            <a:r>
              <a:rPr lang="en-US" sz="2400" dirty="0">
                <a:solidFill>
                  <a:schemeClr val="tx1"/>
                </a:solidFill>
              </a:rPr>
              <a:t>Clinician Survey Results</a:t>
            </a:r>
            <a:endParaRPr lang="en-US" sz="2400" dirty="0">
              <a:solidFill>
                <a:schemeClr val="accent2"/>
              </a:solidFill>
            </a:endParaRPr>
          </a:p>
        </p:txBody>
      </p:sp>
    </p:spTree>
    <p:extLst>
      <p:ext uri="{BB962C8B-B14F-4D97-AF65-F5344CB8AC3E}">
        <p14:creationId xmlns:p14="http://schemas.microsoft.com/office/powerpoint/2010/main" val="31081204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2A0B6-186E-7FEA-943B-4921A8389631}"/>
              </a:ext>
            </a:extLst>
          </p:cNvPr>
          <p:cNvSpPr>
            <a:spLocks noGrp="1"/>
          </p:cNvSpPr>
          <p:nvPr>
            <p:ph type="title" idx="4294967295"/>
          </p:nvPr>
        </p:nvSpPr>
        <p:spPr>
          <a:xfrm>
            <a:off x="2032110" y="392463"/>
            <a:ext cx="8154591" cy="827485"/>
          </a:xfrm>
        </p:spPr>
        <p:txBody>
          <a:bodyPr/>
          <a:lstStyle/>
          <a:p>
            <a:pPr algn="ctr"/>
            <a:r>
              <a:rPr lang="en-US" sz="3400" dirty="0"/>
              <a:t>Claudin 18.2</a:t>
            </a:r>
            <a:r>
              <a:rPr lang="en-US" sz="3400" dirty="0">
                <a:latin typeface="+mn-lt"/>
                <a:cs typeface="Arial" panose="020B0604020202020204" pitchFamily="34" charset="0"/>
              </a:rPr>
              <a:t>: </a:t>
            </a:r>
            <a:r>
              <a:rPr lang="en-US" sz="3400" dirty="0"/>
              <a:t>Leveraging Biology</a:t>
            </a:r>
          </a:p>
        </p:txBody>
      </p:sp>
      <p:sp>
        <p:nvSpPr>
          <p:cNvPr id="6" name="Content Placeholder 5">
            <a:extLst>
              <a:ext uri="{FF2B5EF4-FFF2-40B4-BE49-F238E27FC236}">
                <a16:creationId xmlns:a16="http://schemas.microsoft.com/office/drawing/2014/main" id="{21BBEDEA-5ABD-E050-012E-9E217EF71A23}"/>
              </a:ext>
            </a:extLst>
          </p:cNvPr>
          <p:cNvSpPr>
            <a:spLocks noGrp="1"/>
          </p:cNvSpPr>
          <p:nvPr>
            <p:ph sz="half" idx="4294967295"/>
          </p:nvPr>
        </p:nvSpPr>
        <p:spPr>
          <a:xfrm>
            <a:off x="856655" y="4639286"/>
            <a:ext cx="10505499" cy="1262063"/>
          </a:xfrm>
        </p:spPr>
        <p:txBody>
          <a:bodyPr/>
          <a:lstStyle/>
          <a:p>
            <a:r>
              <a:rPr lang="en-US" sz="2000" b="0" dirty="0">
                <a:cs typeface="Calibri" panose="020F0502020204030204" pitchFamily="34" charset="0"/>
              </a:rPr>
              <a:t>Claudin 18.2 is a major structural component of intercellular tight junctions</a:t>
            </a:r>
          </a:p>
          <a:p>
            <a:r>
              <a:rPr lang="en-US" sz="2000" b="0" dirty="0"/>
              <a:t>Not routinely expressed in any normal tissue outside gastric mucosa (cancer-restricted antigen)</a:t>
            </a:r>
          </a:p>
          <a:p>
            <a:r>
              <a:rPr lang="en-US" sz="2000" b="0" dirty="0"/>
              <a:t>Broadly expressed in several tumor types, including gastric, GEJ, biliary and pancreatic</a:t>
            </a:r>
          </a:p>
          <a:p>
            <a:endParaRPr lang="en-US" sz="2000" dirty="0">
              <a:cs typeface="Calibri" panose="020F0502020204030204" pitchFamily="34" charset="0"/>
            </a:endParaRPr>
          </a:p>
          <a:p>
            <a:pPr marL="0" indent="0">
              <a:buNone/>
            </a:pPr>
            <a:endParaRPr lang="en-US" sz="2000" dirty="0"/>
          </a:p>
        </p:txBody>
      </p:sp>
      <p:pic>
        <p:nvPicPr>
          <p:cNvPr id="9" name="Picture 8">
            <a:extLst>
              <a:ext uri="{FF2B5EF4-FFF2-40B4-BE49-F238E27FC236}">
                <a16:creationId xmlns:a16="http://schemas.microsoft.com/office/drawing/2014/main" id="{4091ED1A-C7E4-FA64-36E5-ED7F0DF3CACB}"/>
              </a:ext>
            </a:extLst>
          </p:cNvPr>
          <p:cNvPicPr>
            <a:picLocks noChangeAspect="1"/>
          </p:cNvPicPr>
          <p:nvPr/>
        </p:nvPicPr>
        <p:blipFill>
          <a:blip r:embed="rId3"/>
          <a:stretch>
            <a:fillRect/>
          </a:stretch>
        </p:blipFill>
        <p:spPr>
          <a:xfrm>
            <a:off x="1828032" y="1340768"/>
            <a:ext cx="8535935" cy="3012683"/>
          </a:xfrm>
          <a:prstGeom prst="rect">
            <a:avLst/>
          </a:prstGeom>
        </p:spPr>
      </p:pic>
      <p:sp>
        <p:nvSpPr>
          <p:cNvPr id="11" name="TextBox 10">
            <a:extLst>
              <a:ext uri="{FF2B5EF4-FFF2-40B4-BE49-F238E27FC236}">
                <a16:creationId xmlns:a16="http://schemas.microsoft.com/office/drawing/2014/main" id="{15A8DE45-5E41-C532-3E74-E6CFD80D591C}"/>
              </a:ext>
            </a:extLst>
          </p:cNvPr>
          <p:cNvSpPr txBox="1"/>
          <p:nvPr/>
        </p:nvSpPr>
        <p:spPr>
          <a:xfrm>
            <a:off x="0" y="6517022"/>
            <a:ext cx="8942119" cy="584775"/>
          </a:xfrm>
          <a:prstGeom prst="rect">
            <a:avLst/>
          </a:prstGeom>
          <a:noFill/>
        </p:spPr>
        <p:txBody>
          <a:bodyPr wrap="squar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Arial" panose="020B0604020202020204" pitchFamily="34" charset="0"/>
              </a:rPr>
              <a:t>Baek JH et al.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Arial" panose="020B0604020202020204" pitchFamily="34" charset="0"/>
              </a:rPr>
              <a:t>Anticancer Res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Arial" panose="020B0604020202020204" pitchFamily="34" charset="0"/>
              </a:rPr>
              <a:t>2019;39(12):6973-9. </a:t>
            </a: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455560"/>
                </a:solidFill>
                <a:effectLst/>
                <a:uLnTx/>
                <a:uFillTx/>
                <a:latin typeface="Calibri" panose="020F0502020204030204" pitchFamily="34" charset="0"/>
                <a:ea typeface="MS PGothic" charset="0"/>
                <a:cs typeface="Arial" panose="020B0604020202020204" pitchFamily="34" charset="0"/>
              </a:rPr>
              <a:t>.</a:t>
            </a:r>
            <a:endParaRPr kumimoji="0" lang="en-US" sz="1600" b="1" i="0" u="none" strike="noStrike" kern="1200" cap="none" spc="0" normalizeH="0" baseline="0" noProof="0" dirty="0">
              <a:ln>
                <a:noFill/>
              </a:ln>
              <a:solidFill>
                <a:srgbClr val="455560"/>
              </a:solidFill>
              <a:effectLst/>
              <a:uLnTx/>
              <a:uFillTx/>
              <a:latin typeface="Arial" panose="020B0604020202020204" pitchFamily="34" charset="0"/>
              <a:ea typeface="MS PGothic" charset="0"/>
              <a:cs typeface="Arial" panose="020B0604020202020204" pitchFamily="34" charset="0"/>
            </a:endParaRPr>
          </a:p>
        </p:txBody>
      </p:sp>
    </p:spTree>
    <p:extLst>
      <p:ext uri="{BB962C8B-B14F-4D97-AF65-F5344CB8AC3E}">
        <p14:creationId xmlns:p14="http://schemas.microsoft.com/office/powerpoint/2010/main" val="5327003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E752E-345D-C42E-F051-AFBFBDF3D1F3}"/>
              </a:ext>
            </a:extLst>
          </p:cNvPr>
          <p:cNvSpPr txBox="1">
            <a:spLocks/>
          </p:cNvSpPr>
          <p:nvPr/>
        </p:nvSpPr>
        <p:spPr bwMode="auto">
          <a:xfrm>
            <a:off x="0" y="87407"/>
            <a:ext cx="12192000" cy="82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7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2700" b="1">
                <a:solidFill>
                  <a:schemeClr val="tx2"/>
                </a:solidFill>
                <a:latin typeface="Arial" charset="0"/>
              </a:defRPr>
            </a:lvl2pPr>
            <a:lvl3pPr algn="l" rtl="0" eaLnBrk="1" fontAlgn="base" hangingPunct="1">
              <a:spcBef>
                <a:spcPct val="0"/>
              </a:spcBef>
              <a:spcAft>
                <a:spcPct val="0"/>
              </a:spcAft>
              <a:defRPr sz="2700" b="1">
                <a:solidFill>
                  <a:schemeClr val="tx2"/>
                </a:solidFill>
                <a:latin typeface="Arial" charset="0"/>
              </a:defRPr>
            </a:lvl3pPr>
            <a:lvl4pPr algn="l" rtl="0" eaLnBrk="1" fontAlgn="base" hangingPunct="1">
              <a:spcBef>
                <a:spcPct val="0"/>
              </a:spcBef>
              <a:spcAft>
                <a:spcPct val="0"/>
              </a:spcAft>
              <a:defRPr sz="2700" b="1">
                <a:solidFill>
                  <a:schemeClr val="tx2"/>
                </a:solidFill>
                <a:latin typeface="Arial" charset="0"/>
              </a:defRPr>
            </a:lvl4pPr>
            <a:lvl5pPr algn="l" rtl="0" eaLnBrk="1" fontAlgn="base" hangingPunct="1">
              <a:spcBef>
                <a:spcPct val="0"/>
              </a:spcBef>
              <a:spcAft>
                <a:spcPct val="0"/>
              </a:spcAft>
              <a:defRPr sz="2700" b="1">
                <a:solidFill>
                  <a:schemeClr val="tx2"/>
                </a:solidFill>
                <a:latin typeface="Arial" charset="0"/>
              </a:defRPr>
            </a:lvl5pPr>
            <a:lvl6pPr marL="342900" algn="l" rtl="0" eaLnBrk="1" fontAlgn="base" hangingPunct="1">
              <a:spcBef>
                <a:spcPct val="0"/>
              </a:spcBef>
              <a:spcAft>
                <a:spcPct val="0"/>
              </a:spcAft>
              <a:defRPr sz="2625" b="1">
                <a:solidFill>
                  <a:schemeClr val="tx2"/>
                </a:solidFill>
                <a:latin typeface="Arial" charset="0"/>
              </a:defRPr>
            </a:lvl6pPr>
            <a:lvl7pPr marL="685800" algn="l" rtl="0" eaLnBrk="1" fontAlgn="base" hangingPunct="1">
              <a:spcBef>
                <a:spcPct val="0"/>
              </a:spcBef>
              <a:spcAft>
                <a:spcPct val="0"/>
              </a:spcAft>
              <a:defRPr sz="2625" b="1">
                <a:solidFill>
                  <a:schemeClr val="tx2"/>
                </a:solidFill>
                <a:latin typeface="Arial" charset="0"/>
              </a:defRPr>
            </a:lvl7pPr>
            <a:lvl8pPr marL="1028700" algn="l" rtl="0" eaLnBrk="1" fontAlgn="base" hangingPunct="1">
              <a:spcBef>
                <a:spcPct val="0"/>
              </a:spcBef>
              <a:spcAft>
                <a:spcPct val="0"/>
              </a:spcAft>
              <a:defRPr sz="2625" b="1">
                <a:solidFill>
                  <a:schemeClr val="tx2"/>
                </a:solidFill>
                <a:latin typeface="Arial" charset="0"/>
              </a:defRPr>
            </a:lvl8pPr>
            <a:lvl9pPr marL="1371600" algn="l" rtl="0" eaLnBrk="1" fontAlgn="base" hangingPunct="1">
              <a:spcBef>
                <a:spcPct val="0"/>
              </a:spcBef>
              <a:spcAft>
                <a:spcPct val="0"/>
              </a:spcAft>
              <a:defRPr sz="2625" b="1">
                <a:solidFill>
                  <a:schemeClr val="tx2"/>
                </a:solidFill>
                <a:latin typeface="Arial" charset="0"/>
              </a:defRPr>
            </a:lvl9pPr>
          </a:lstStyle>
          <a:p>
            <a:pPr lvl="0" algn="ctr" defTabSz="914400">
              <a:defRPr/>
            </a:pPr>
            <a:r>
              <a:rPr kumimoji="0" lang="en-US" sz="3200" b="1" i="0" u="none" strike="noStrike" kern="0" cap="none" spc="0" normalizeH="0" baseline="0" noProof="0" dirty="0">
                <a:ln>
                  <a:noFill/>
                </a:ln>
                <a:solidFill>
                  <a:srgbClr val="0432FF"/>
                </a:solidFill>
                <a:effectLst/>
                <a:uLnTx/>
                <a:uFillTx/>
                <a:latin typeface="Calibri" panose="020F0502020204030204" pitchFamily="34" charset="0"/>
                <a:ea typeface="+mj-ea"/>
                <a:cs typeface="+mj-cs"/>
              </a:rPr>
              <a:t>Claudin </a:t>
            </a:r>
            <a:r>
              <a:rPr lang="en-US" sz="3200" kern="0" dirty="0">
                <a:solidFill>
                  <a:srgbClr val="0432FF"/>
                </a:solidFill>
              </a:rPr>
              <a:t>18.2 (CLDN18.2)</a:t>
            </a:r>
            <a:r>
              <a:rPr kumimoji="0" lang="en-US" sz="3200" b="1" i="0" u="none" strike="noStrike" kern="0" cap="none" spc="0" normalizeH="0" baseline="0" noProof="0" dirty="0">
                <a:ln>
                  <a:noFill/>
                </a:ln>
                <a:solidFill>
                  <a:srgbClr val="0432FF"/>
                </a:solidFill>
                <a:effectLst/>
                <a:uLnTx/>
                <a:uFillTx/>
                <a:latin typeface="Calibri"/>
                <a:ea typeface="+mj-ea"/>
                <a:cs typeface="Arial" panose="020B0604020202020204" pitchFamily="34" charset="0"/>
              </a:rPr>
              <a:t>: </a:t>
            </a:r>
            <a:r>
              <a:rPr kumimoji="0" lang="en-US" sz="3200" b="1" i="0" u="none" strike="noStrike" kern="0" cap="none" spc="0" normalizeH="0" baseline="0" noProof="0" dirty="0">
                <a:ln>
                  <a:noFill/>
                </a:ln>
                <a:solidFill>
                  <a:srgbClr val="0432FF"/>
                </a:solidFill>
                <a:effectLst/>
                <a:uLnTx/>
                <a:uFillTx/>
                <a:latin typeface="Calibri" panose="020F0502020204030204" pitchFamily="34" charset="0"/>
                <a:ea typeface="+mj-ea"/>
                <a:cs typeface="+mj-cs"/>
              </a:rPr>
              <a:t>Characteristics and Overlap</a:t>
            </a:r>
          </a:p>
        </p:txBody>
      </p:sp>
      <p:sp>
        <p:nvSpPr>
          <p:cNvPr id="8" name="TextBox 7">
            <a:extLst>
              <a:ext uri="{FF2B5EF4-FFF2-40B4-BE49-F238E27FC236}">
                <a16:creationId xmlns:a16="http://schemas.microsoft.com/office/drawing/2014/main" id="{8CFC03E9-72FE-E02A-592A-6881B5FEFA75}"/>
              </a:ext>
            </a:extLst>
          </p:cNvPr>
          <p:cNvSpPr txBox="1"/>
          <p:nvPr/>
        </p:nvSpPr>
        <p:spPr bwMode="auto">
          <a:xfrm>
            <a:off x="5447659" y="1085121"/>
            <a:ext cx="5987595" cy="219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457200" rtl="0" eaLnBrk="1" fontAlgn="auto" latinLnBrk="0" hangingPunct="1">
              <a:lnSpc>
                <a:spcPct val="100000"/>
              </a:lnSpc>
              <a:spcBef>
                <a:spcPct val="5000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Calibri"/>
                <a:ea typeface="MS PGothic" charset="0"/>
                <a:cs typeface="+mn-cs"/>
              </a:rPr>
              <a:t>CLDN18.2 positivity rates: </a:t>
            </a:r>
          </a:p>
          <a:p>
            <a:pPr marL="742950" marR="0" lvl="1" indent="-285750" algn="l" defTabSz="457200" rtl="0" eaLnBrk="1" fontAlgn="auto" latinLnBrk="0" hangingPunct="1">
              <a:lnSpc>
                <a:spcPct val="100000"/>
              </a:lnSpc>
              <a:spcBef>
                <a:spcPts val="48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Highest in gastric followed by GEJ and esophagus</a:t>
            </a:r>
          </a:p>
          <a:p>
            <a:pPr marL="742950" marR="0" lvl="1" indent="-285750" algn="l" defTabSz="457200" rtl="0" eaLnBrk="1" fontAlgn="auto" latinLnBrk="0" hangingPunct="1">
              <a:lnSpc>
                <a:spcPct val="100000"/>
              </a:lnSpc>
              <a:spcBef>
                <a:spcPts val="480"/>
              </a:spcBef>
              <a:spcAft>
                <a:spcPct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Calibri"/>
                <a:ea typeface="MS PGothic" charset="0"/>
                <a:cs typeface="+mn-cs"/>
              </a:rPr>
              <a:t>48.3% (75% threshold: ≥75% of tumor cells with 2-3+ staining)</a:t>
            </a:r>
          </a:p>
          <a:p>
            <a:pPr marL="742950" marR="0" lvl="1" indent="-285750" algn="l" defTabSz="457200" rtl="0" eaLnBrk="1" fontAlgn="auto" latinLnBrk="0" hangingPunct="1">
              <a:lnSpc>
                <a:spcPct val="100000"/>
              </a:lnSpc>
              <a:spcBef>
                <a:spcPts val="48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71.1% (H-score 25; ≥1+ intensity in ≥25% of cells)</a:t>
            </a:r>
          </a:p>
          <a:p>
            <a:pPr marL="742950" marR="0" lvl="1" indent="-285750" algn="l" defTabSz="457200" rtl="0" eaLnBrk="1" fontAlgn="auto" latinLnBrk="0" hangingPunct="1">
              <a:lnSpc>
                <a:spcPct val="100000"/>
              </a:lnSpc>
              <a:spcBef>
                <a:spcPts val="48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73.8% (H-score 10; ≥1+ intensity in ≥10% of cells)</a:t>
            </a:r>
          </a:p>
        </p:txBody>
      </p:sp>
      <p:sp>
        <p:nvSpPr>
          <p:cNvPr id="4" name="TextBox 3">
            <a:extLst>
              <a:ext uri="{FF2B5EF4-FFF2-40B4-BE49-F238E27FC236}">
                <a16:creationId xmlns:a16="http://schemas.microsoft.com/office/drawing/2014/main" id="{275E92E6-234C-DD1D-EDEF-EBD25C27BBB4}"/>
              </a:ext>
            </a:extLst>
          </p:cNvPr>
          <p:cNvSpPr txBox="1"/>
          <p:nvPr/>
        </p:nvSpPr>
        <p:spPr>
          <a:xfrm>
            <a:off x="0" y="6517022"/>
            <a:ext cx="8942119"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Maeng CH et al. </a:t>
            </a:r>
            <a:r>
              <a:rPr kumimoji="0" lang="en-US" sz="1600" b="0" i="1" u="none" strike="noStrike" kern="1200" cap="none" spc="0" normalizeH="0" baseline="0" noProof="0" dirty="0">
                <a:ln>
                  <a:noFill/>
                </a:ln>
                <a:solidFill>
                  <a:srgbClr val="000000"/>
                </a:solidFill>
                <a:effectLst/>
                <a:uLnTx/>
                <a:uFillTx/>
                <a:latin typeface="Calibri"/>
                <a:ea typeface="MS PGothic" charset="0"/>
                <a:cs typeface="+mn-cs"/>
              </a:rPr>
              <a:t>ESMO </a:t>
            </a:r>
            <a:r>
              <a:rPr kumimoji="0" lang="en-US" sz="1600" b="0" i="1" u="none" strike="noStrike" kern="1200" cap="none" spc="0" normalizeH="0" baseline="0" noProof="0" dirty="0" err="1">
                <a:ln>
                  <a:noFill/>
                </a:ln>
                <a:solidFill>
                  <a:srgbClr val="000000"/>
                </a:solidFill>
                <a:effectLst/>
                <a:uLnTx/>
                <a:uFillTx/>
                <a:latin typeface="Calibri"/>
                <a:ea typeface="MS PGothic" charset="0"/>
                <a:cs typeface="+mn-cs"/>
              </a:rPr>
              <a:t>Gastrointest</a:t>
            </a:r>
            <a:r>
              <a:rPr kumimoji="0" lang="en-US" sz="1600" b="0" i="1" u="none" strike="noStrike" kern="1200" cap="none" spc="0" normalizeH="0" baseline="0" noProof="0" dirty="0">
                <a:ln>
                  <a:noFill/>
                </a:ln>
                <a:solidFill>
                  <a:srgbClr val="000000"/>
                </a:solidFill>
                <a:effectLst/>
                <a:uLnTx/>
                <a:uFillTx/>
                <a:latin typeface="Calibri"/>
                <a:ea typeface="MS PGothic" charset="0"/>
                <a:cs typeface="+mn-cs"/>
              </a:rPr>
              <a:t> Oncol </a:t>
            </a: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2026;11:100278. </a:t>
            </a:r>
          </a:p>
        </p:txBody>
      </p:sp>
      <p:pic>
        <p:nvPicPr>
          <p:cNvPr id="9" name="Picture 8">
            <a:extLst>
              <a:ext uri="{FF2B5EF4-FFF2-40B4-BE49-F238E27FC236}">
                <a16:creationId xmlns:a16="http://schemas.microsoft.com/office/drawing/2014/main" id="{9F58223E-FAFA-C373-489E-B93EBD9F7BDA}"/>
              </a:ext>
            </a:extLst>
          </p:cNvPr>
          <p:cNvPicPr>
            <a:picLocks noChangeAspect="1"/>
          </p:cNvPicPr>
          <p:nvPr/>
        </p:nvPicPr>
        <p:blipFill>
          <a:blip r:embed="rId2"/>
          <a:stretch>
            <a:fillRect/>
          </a:stretch>
        </p:blipFill>
        <p:spPr>
          <a:xfrm>
            <a:off x="322536" y="914892"/>
            <a:ext cx="4901105" cy="3148155"/>
          </a:xfrm>
          <a:prstGeom prst="rect">
            <a:avLst/>
          </a:prstGeom>
        </p:spPr>
      </p:pic>
      <p:pic>
        <p:nvPicPr>
          <p:cNvPr id="7" name="Picture 6">
            <a:extLst>
              <a:ext uri="{FF2B5EF4-FFF2-40B4-BE49-F238E27FC236}">
                <a16:creationId xmlns:a16="http://schemas.microsoft.com/office/drawing/2014/main" id="{A92A194E-0226-6B93-ED4F-89BC0D53E7AD}"/>
              </a:ext>
            </a:extLst>
          </p:cNvPr>
          <p:cNvPicPr>
            <a:picLocks noChangeAspect="1"/>
          </p:cNvPicPr>
          <p:nvPr/>
        </p:nvPicPr>
        <p:blipFill>
          <a:blip r:embed="rId3"/>
          <a:stretch>
            <a:fillRect/>
          </a:stretch>
        </p:blipFill>
        <p:spPr>
          <a:xfrm>
            <a:off x="3802816" y="3577406"/>
            <a:ext cx="7495210" cy="2821726"/>
          </a:xfrm>
          <a:prstGeom prst="rect">
            <a:avLst/>
          </a:prstGeom>
        </p:spPr>
      </p:pic>
      <p:sp>
        <p:nvSpPr>
          <p:cNvPr id="11" name="TextBox 10">
            <a:extLst>
              <a:ext uri="{FF2B5EF4-FFF2-40B4-BE49-F238E27FC236}">
                <a16:creationId xmlns:a16="http://schemas.microsoft.com/office/drawing/2014/main" id="{39973A67-FD68-8F8A-C661-A1D6DFAE843C}"/>
              </a:ext>
            </a:extLst>
          </p:cNvPr>
          <p:cNvSpPr txBox="1"/>
          <p:nvPr/>
        </p:nvSpPr>
        <p:spPr bwMode="auto">
          <a:xfrm>
            <a:off x="609600" y="4551370"/>
            <a:ext cx="325626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No significant association with HER2, PD-L1 CPS or mismatch repair</a:t>
            </a:r>
          </a:p>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2600" b="0" i="0" u="none" strike="noStrike" kern="1200" cap="none" spc="0" normalizeH="0" baseline="-6000" noProof="0" dirty="0">
                <a:ln>
                  <a:noFill/>
                </a:ln>
                <a:solidFill>
                  <a:srgbClr val="000000"/>
                </a:solidFill>
                <a:effectLst/>
                <a:uLnTx/>
                <a:uFillTx/>
                <a:latin typeface="Calibri" panose="020F0502020204030204" pitchFamily="34" charset="0"/>
                <a:ea typeface="MS PGothic" charset="0"/>
                <a:cs typeface="+mn-cs"/>
              </a:rPr>
              <a:t>~</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mn-cs"/>
              </a:rPr>
              <a:t>30% sole biomarker</a:t>
            </a:r>
          </a:p>
        </p:txBody>
      </p:sp>
      <p:sp>
        <p:nvSpPr>
          <p:cNvPr id="3" name="Rectangle 2">
            <a:extLst>
              <a:ext uri="{FF2B5EF4-FFF2-40B4-BE49-F238E27FC236}">
                <a16:creationId xmlns:a16="http://schemas.microsoft.com/office/drawing/2014/main" id="{B7A947EC-86C0-9546-B6D5-78A7DEA95EB2}"/>
              </a:ext>
            </a:extLst>
          </p:cNvPr>
          <p:cNvSpPr/>
          <p:nvPr/>
        </p:nvSpPr>
        <p:spPr bwMode="auto">
          <a:xfrm>
            <a:off x="436880" y="1085121"/>
            <a:ext cx="172720" cy="20519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5" name="TextBox 4">
            <a:extLst>
              <a:ext uri="{FF2B5EF4-FFF2-40B4-BE49-F238E27FC236}">
                <a16:creationId xmlns:a16="http://schemas.microsoft.com/office/drawing/2014/main" id="{6111CAC8-A127-6F04-F961-BD8CAD4A09DB}"/>
              </a:ext>
            </a:extLst>
          </p:cNvPr>
          <p:cNvSpPr txBox="1"/>
          <p:nvPr/>
        </p:nvSpPr>
        <p:spPr bwMode="auto">
          <a:xfrm>
            <a:off x="355600" y="4551370"/>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mn-cs"/>
            </a:endParaRPr>
          </a:p>
        </p:txBody>
      </p:sp>
      <p:sp>
        <p:nvSpPr>
          <p:cNvPr id="6" name="TextBox 5">
            <a:extLst>
              <a:ext uri="{FF2B5EF4-FFF2-40B4-BE49-F238E27FC236}">
                <a16:creationId xmlns:a16="http://schemas.microsoft.com/office/drawing/2014/main" id="{02BBD56C-193B-22AB-3F3D-35E956384DC5}"/>
              </a:ext>
            </a:extLst>
          </p:cNvPr>
          <p:cNvSpPr txBox="1"/>
          <p:nvPr/>
        </p:nvSpPr>
        <p:spPr bwMode="auto">
          <a:xfrm>
            <a:off x="355600" y="5608010"/>
            <a:ext cx="4267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mn-cs"/>
            </a:endParaRPr>
          </a:p>
        </p:txBody>
      </p:sp>
    </p:spTree>
    <p:extLst>
      <p:ext uri="{BB962C8B-B14F-4D97-AF65-F5344CB8AC3E}">
        <p14:creationId xmlns:p14="http://schemas.microsoft.com/office/powerpoint/2010/main" val="20044709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2694E-2F21-953D-9A5F-D196201450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1E89D7-A269-D63A-7484-3E2E81FC88DA}"/>
              </a:ext>
            </a:extLst>
          </p:cNvPr>
          <p:cNvSpPr>
            <a:spLocks noGrp="1"/>
          </p:cNvSpPr>
          <p:nvPr>
            <p:ph type="title"/>
          </p:nvPr>
        </p:nvSpPr>
        <p:spPr>
          <a:xfrm>
            <a:off x="500743" y="-1"/>
            <a:ext cx="11179628" cy="914401"/>
          </a:xfrm>
        </p:spPr>
        <p:txBody>
          <a:bodyPr>
            <a:normAutofit/>
          </a:bodyPr>
          <a:lstStyle/>
          <a:p>
            <a:r>
              <a:rPr lang="en-US" sz="2800" dirty="0">
                <a:solidFill>
                  <a:srgbClr val="0432FF"/>
                </a:solidFill>
              </a:rPr>
              <a:t>Zolbetuximab Mechanism of Action</a:t>
            </a:r>
          </a:p>
        </p:txBody>
      </p:sp>
      <p:sp>
        <p:nvSpPr>
          <p:cNvPr id="9" name="TextBox 8">
            <a:extLst>
              <a:ext uri="{FF2B5EF4-FFF2-40B4-BE49-F238E27FC236}">
                <a16:creationId xmlns:a16="http://schemas.microsoft.com/office/drawing/2014/main" id="{B9E5A22B-06DB-5C25-5136-001675E0CA11}"/>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 F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 </a:t>
            </a:r>
            <a:r>
              <a:rPr kumimoji="0" lang="en-US" sz="15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Hepatocell</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500" b="0" i="1" u="none" strike="noStrike" kern="1200" cap="none" spc="0" normalizeH="0" baseline="0" noProof="0">
                <a:ln>
                  <a:noFill/>
                </a:ln>
                <a:solidFill>
                  <a:srgbClr val="000000"/>
                </a:solidFill>
                <a:effectLst/>
                <a:uLnTx/>
                <a:uFillTx/>
                <a:latin typeface="Calibri" panose="020F0502020204030204" pitchFamily="34" charset="0"/>
                <a:ea typeface="MS PGothic" charset="0"/>
                <a:cs typeface="Calibri" panose="020F0502020204030204" pitchFamily="34" charset="0"/>
              </a:rPr>
              <a:t>Carcinoma </a:t>
            </a:r>
            <a:r>
              <a:rPr kumimoji="0" lang="en-US" sz="1500" b="0" i="0" u="none" strike="noStrike" kern="1200" cap="none" spc="0" normalizeH="0" baseline="0" noProof="0">
                <a:ln>
                  <a:noFill/>
                </a:ln>
                <a:solidFill>
                  <a:srgbClr val="000000"/>
                </a:solidFill>
                <a:effectLst/>
                <a:uLnTx/>
                <a:uFillTx/>
                <a:latin typeface="Calibri" panose="020F0502020204030204" pitchFamily="34" charset="0"/>
                <a:ea typeface="MS PGothic" charset="0"/>
                <a:cs typeface="Calibri" panose="020F0502020204030204" pitchFamily="34" charset="0"/>
              </a:rPr>
              <a:t>2024;11:1801-21.</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1" name="Picture 10" descr="A diagram of cancer cells&#10;&#10;AI-generated content may be incorrect.">
            <a:extLst>
              <a:ext uri="{FF2B5EF4-FFF2-40B4-BE49-F238E27FC236}">
                <a16:creationId xmlns:a16="http://schemas.microsoft.com/office/drawing/2014/main" id="{81AEEEB8-A5D4-B88D-E830-A7309119E0E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204357" y="816428"/>
            <a:ext cx="7772400" cy="5490174"/>
          </a:xfrm>
          <a:prstGeom prst="rect">
            <a:avLst/>
          </a:prstGeom>
        </p:spPr>
      </p:pic>
    </p:spTree>
    <p:custDataLst>
      <p:tags r:id="rId1"/>
    </p:custDataLst>
    <p:extLst>
      <p:ext uri="{BB962C8B-B14F-4D97-AF65-F5344CB8AC3E}">
        <p14:creationId xmlns:p14="http://schemas.microsoft.com/office/powerpoint/2010/main" val="42257941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3E07D-2484-AB39-E2D8-0F0006983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022E0-F1D4-2B14-9268-B3A80A319C1A}"/>
              </a:ext>
            </a:extLst>
          </p:cNvPr>
          <p:cNvSpPr>
            <a:spLocks noGrp="1"/>
          </p:cNvSpPr>
          <p:nvPr>
            <p:ph type="title"/>
          </p:nvPr>
        </p:nvSpPr>
        <p:spPr>
          <a:xfrm>
            <a:off x="500743" y="-1"/>
            <a:ext cx="11179628" cy="1312985"/>
          </a:xfrm>
        </p:spPr>
        <p:txBody>
          <a:bodyPr>
            <a:normAutofit/>
          </a:bodyPr>
          <a:lstStyle/>
          <a:p>
            <a:pPr algn="l"/>
            <a:r>
              <a:rPr lang="en-US" sz="2800" dirty="0">
                <a:solidFill>
                  <a:srgbClr val="0432FF"/>
                </a:solidFill>
              </a:rPr>
              <a:t>SPOTLIGHT and GLOW Trials Combined Analysis: Survival with First-Line </a:t>
            </a:r>
            <a:r>
              <a:rPr lang="en-US" sz="2800" dirty="0" err="1">
                <a:solidFill>
                  <a:srgbClr val="0432FF"/>
                </a:solidFill>
              </a:rPr>
              <a:t>Zolbetuximab</a:t>
            </a:r>
            <a:r>
              <a:rPr lang="en-US" sz="2800" dirty="0">
                <a:solidFill>
                  <a:srgbClr val="0432FF"/>
                </a:solidFill>
              </a:rPr>
              <a:t> and Chemotherapy for Gastric or GEJ Adenocarcinoma </a:t>
            </a:r>
          </a:p>
        </p:txBody>
      </p:sp>
      <p:sp>
        <p:nvSpPr>
          <p:cNvPr id="9" name="TextBox 8">
            <a:extLst>
              <a:ext uri="{FF2B5EF4-FFF2-40B4-BE49-F238E27FC236}">
                <a16:creationId xmlns:a16="http://schemas.microsoft.com/office/drawing/2014/main" id="{444BC68E-0467-EDF9-89A1-E1E8014536CD}"/>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2024;391(12):1159-62.</a:t>
            </a:r>
          </a:p>
        </p:txBody>
      </p:sp>
      <p:pic>
        <p:nvPicPr>
          <p:cNvPr id="3" name="Picture 2" descr="A graph of a patient's disease&#10;&#10;Description automatically generated with medium confidence">
            <a:extLst>
              <a:ext uri="{FF2B5EF4-FFF2-40B4-BE49-F238E27FC236}">
                <a16:creationId xmlns:a16="http://schemas.microsoft.com/office/drawing/2014/main" id="{309E2F1B-CBB7-2490-7987-9A3423BB452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412645" y="2136314"/>
            <a:ext cx="5569568" cy="2987537"/>
          </a:xfrm>
          <a:prstGeom prst="rect">
            <a:avLst/>
          </a:prstGeom>
        </p:spPr>
      </p:pic>
      <p:pic>
        <p:nvPicPr>
          <p:cNvPr id="4" name="Picture 3">
            <a:extLst>
              <a:ext uri="{FF2B5EF4-FFF2-40B4-BE49-F238E27FC236}">
                <a16:creationId xmlns:a16="http://schemas.microsoft.com/office/drawing/2014/main" id="{386ACC56-5D5B-46E9-23C2-0BB2A8C054D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a:stretch/>
        </p:blipFill>
        <p:spPr>
          <a:xfrm>
            <a:off x="6215709" y="2136313"/>
            <a:ext cx="5464662" cy="2987537"/>
          </a:xfrm>
          <a:prstGeom prst="rect">
            <a:avLst/>
          </a:prstGeom>
        </p:spPr>
      </p:pic>
      <p:sp>
        <p:nvSpPr>
          <p:cNvPr id="5" name="TextBox 4">
            <a:extLst>
              <a:ext uri="{FF2B5EF4-FFF2-40B4-BE49-F238E27FC236}">
                <a16:creationId xmlns:a16="http://schemas.microsoft.com/office/drawing/2014/main" id="{8AED0BCA-F5F7-8B8E-CB0C-2F5F5B482CA4}"/>
              </a:ext>
            </a:extLst>
          </p:cNvPr>
          <p:cNvSpPr txBox="1"/>
          <p:nvPr/>
        </p:nvSpPr>
        <p:spPr>
          <a:xfrm>
            <a:off x="2430682" y="1640237"/>
            <a:ext cx="153349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charset="0"/>
                <a:cs typeface="+mn-cs"/>
              </a:rPr>
              <a:t>Updated PFS</a:t>
            </a:r>
          </a:p>
        </p:txBody>
      </p:sp>
      <p:sp>
        <p:nvSpPr>
          <p:cNvPr id="6" name="TextBox 5">
            <a:extLst>
              <a:ext uri="{FF2B5EF4-FFF2-40B4-BE49-F238E27FC236}">
                <a16:creationId xmlns:a16="http://schemas.microsoft.com/office/drawing/2014/main" id="{57F7DCA3-E39E-8FC7-8059-455EB516564B}"/>
              </a:ext>
            </a:extLst>
          </p:cNvPr>
          <p:cNvSpPr txBox="1"/>
          <p:nvPr/>
        </p:nvSpPr>
        <p:spPr>
          <a:xfrm>
            <a:off x="7956111" y="1640237"/>
            <a:ext cx="1972015"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charset="0"/>
                <a:cs typeface="+mn-cs"/>
              </a:rPr>
              <a:t>Final OS Analysis</a:t>
            </a:r>
          </a:p>
        </p:txBody>
      </p:sp>
      <p:sp>
        <p:nvSpPr>
          <p:cNvPr id="8" name="Rectangle 7">
            <a:extLst>
              <a:ext uri="{FF2B5EF4-FFF2-40B4-BE49-F238E27FC236}">
                <a16:creationId xmlns:a16="http://schemas.microsoft.com/office/drawing/2014/main" id="{E957639E-D885-7CB2-2649-06884CF897C6}"/>
              </a:ext>
            </a:extLst>
          </p:cNvPr>
          <p:cNvSpPr/>
          <p:nvPr/>
        </p:nvSpPr>
        <p:spPr bwMode="auto">
          <a:xfrm>
            <a:off x="6215709" y="2136313"/>
            <a:ext cx="185091" cy="24765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10" name="Rectangle 9">
            <a:extLst>
              <a:ext uri="{FF2B5EF4-FFF2-40B4-BE49-F238E27FC236}">
                <a16:creationId xmlns:a16="http://schemas.microsoft.com/office/drawing/2014/main" id="{F25E2472-2CDD-19D0-B747-1C8AE98D622F}"/>
              </a:ext>
            </a:extLst>
          </p:cNvPr>
          <p:cNvSpPr/>
          <p:nvPr/>
        </p:nvSpPr>
        <p:spPr bwMode="auto">
          <a:xfrm>
            <a:off x="446315" y="2136313"/>
            <a:ext cx="185091" cy="24765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Tree>
    <p:custDataLst>
      <p:tags r:id="rId1"/>
    </p:custDataLst>
    <p:extLst>
      <p:ext uri="{BB962C8B-B14F-4D97-AF65-F5344CB8AC3E}">
        <p14:creationId xmlns:p14="http://schemas.microsoft.com/office/powerpoint/2010/main" val="13667311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7D939-FCEB-EF05-37B7-509FFDADF4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C2966-31EA-F2D9-A099-7F2616370F42}"/>
              </a:ext>
            </a:extLst>
          </p:cNvPr>
          <p:cNvSpPr>
            <a:spLocks noGrp="1"/>
          </p:cNvSpPr>
          <p:nvPr>
            <p:ph type="title"/>
          </p:nvPr>
        </p:nvSpPr>
        <p:spPr>
          <a:xfrm>
            <a:off x="500743" y="-1"/>
            <a:ext cx="11179628" cy="1312985"/>
          </a:xfrm>
        </p:spPr>
        <p:txBody>
          <a:bodyPr>
            <a:normAutofit/>
          </a:bodyPr>
          <a:lstStyle/>
          <a:p>
            <a:pPr algn="l"/>
            <a:r>
              <a:rPr lang="en-US" sz="2800" dirty="0">
                <a:solidFill>
                  <a:srgbClr val="0432FF"/>
                </a:solidFill>
              </a:rPr>
              <a:t>SPOTLIGHT and GLOW Combined Analysis: Overall Survival with First-Line </a:t>
            </a:r>
            <a:r>
              <a:rPr lang="en-US" sz="2800" dirty="0" err="1">
                <a:solidFill>
                  <a:srgbClr val="0432FF"/>
                </a:solidFill>
              </a:rPr>
              <a:t>Zolbetuximab</a:t>
            </a:r>
            <a:r>
              <a:rPr lang="en-US" sz="2800" dirty="0">
                <a:solidFill>
                  <a:srgbClr val="0432FF"/>
                </a:solidFill>
              </a:rPr>
              <a:t> and Chemotherapy for Gastric or GEJ Adenocarcinoma </a:t>
            </a:r>
          </a:p>
        </p:txBody>
      </p:sp>
      <p:sp>
        <p:nvSpPr>
          <p:cNvPr id="9" name="TextBox 8">
            <a:extLst>
              <a:ext uri="{FF2B5EF4-FFF2-40B4-BE49-F238E27FC236}">
                <a16:creationId xmlns:a16="http://schemas.microsoft.com/office/drawing/2014/main" id="{29A72790-F633-4740-1788-B7D758F78F22}"/>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2024;391(12):1159-62.</a:t>
            </a:r>
          </a:p>
        </p:txBody>
      </p:sp>
      <p:pic>
        <p:nvPicPr>
          <p:cNvPr id="11" name="Picture 10" descr="A table of medical results&#10;&#10;AI-generated content may be incorrect.">
            <a:extLst>
              <a:ext uri="{FF2B5EF4-FFF2-40B4-BE49-F238E27FC236}">
                <a16:creationId xmlns:a16="http://schemas.microsoft.com/office/drawing/2014/main" id="{0C1880E2-4921-97A6-6AA1-BA6A5FE4DC8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044700" y="1215012"/>
            <a:ext cx="8102600" cy="5195319"/>
          </a:xfrm>
          <a:prstGeom prst="rect">
            <a:avLst/>
          </a:prstGeom>
        </p:spPr>
      </p:pic>
      <p:sp>
        <p:nvSpPr>
          <p:cNvPr id="10" name="Rectangle 9">
            <a:extLst>
              <a:ext uri="{FF2B5EF4-FFF2-40B4-BE49-F238E27FC236}">
                <a16:creationId xmlns:a16="http://schemas.microsoft.com/office/drawing/2014/main" id="{6150C3C1-EF09-D70D-0FC9-5BD5BD2CC45B}"/>
              </a:ext>
            </a:extLst>
          </p:cNvPr>
          <p:cNvSpPr/>
          <p:nvPr/>
        </p:nvSpPr>
        <p:spPr bwMode="auto">
          <a:xfrm>
            <a:off x="2111828" y="1258093"/>
            <a:ext cx="304799" cy="3231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Tree>
    <p:custDataLst>
      <p:tags r:id="rId1"/>
    </p:custDataLst>
    <p:extLst>
      <p:ext uri="{BB962C8B-B14F-4D97-AF65-F5344CB8AC3E}">
        <p14:creationId xmlns:p14="http://schemas.microsoft.com/office/powerpoint/2010/main" val="9565746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A68BD-5BC1-8C8A-5E90-80F3843A30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E5F55-EEDB-F57F-8BC2-C1DD8A0A2FA6}"/>
              </a:ext>
            </a:extLst>
          </p:cNvPr>
          <p:cNvSpPr>
            <a:spLocks noGrp="1"/>
          </p:cNvSpPr>
          <p:nvPr>
            <p:ph type="title"/>
          </p:nvPr>
        </p:nvSpPr>
        <p:spPr>
          <a:xfrm>
            <a:off x="1123701" y="-1"/>
            <a:ext cx="10556669" cy="1312985"/>
          </a:xfrm>
        </p:spPr>
        <p:txBody>
          <a:bodyPr>
            <a:normAutofit/>
          </a:bodyPr>
          <a:lstStyle/>
          <a:p>
            <a:pPr algn="l"/>
            <a:r>
              <a:rPr lang="en-US" sz="2800" dirty="0">
                <a:solidFill>
                  <a:srgbClr val="0432FF"/>
                </a:solidFill>
              </a:rPr>
              <a:t>SPOTLIGHT and GLOW Combined Analysis: Treatment-Emergent </a:t>
            </a:r>
            <a:br>
              <a:rPr lang="en-US" sz="2800" dirty="0">
                <a:solidFill>
                  <a:srgbClr val="0432FF"/>
                </a:solidFill>
              </a:rPr>
            </a:br>
            <a:r>
              <a:rPr lang="en-US" sz="2800" dirty="0">
                <a:solidFill>
                  <a:srgbClr val="0432FF"/>
                </a:solidFill>
              </a:rPr>
              <a:t>Adverse Events</a:t>
            </a:r>
          </a:p>
        </p:txBody>
      </p:sp>
      <p:sp>
        <p:nvSpPr>
          <p:cNvPr id="9" name="TextBox 8">
            <a:extLst>
              <a:ext uri="{FF2B5EF4-FFF2-40B4-BE49-F238E27FC236}">
                <a16:creationId xmlns:a16="http://schemas.microsoft.com/office/drawing/2014/main" id="{F588B5CE-3518-62E4-0DE5-5E49330C8220}"/>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2024;391(12):1159-62.</a:t>
            </a:r>
          </a:p>
        </p:txBody>
      </p:sp>
      <p:pic>
        <p:nvPicPr>
          <p:cNvPr id="4" name="Picture 3" descr="A table of medical results&#10;&#10;AI-generated content may be incorrect.">
            <a:extLst>
              <a:ext uri="{FF2B5EF4-FFF2-40B4-BE49-F238E27FC236}">
                <a16:creationId xmlns:a16="http://schemas.microsoft.com/office/drawing/2014/main" id="{81B8B861-2B22-1C1D-327D-74C5EB598BF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123702" y="1156790"/>
            <a:ext cx="9933710" cy="5109785"/>
          </a:xfrm>
          <a:prstGeom prst="rect">
            <a:avLst/>
          </a:prstGeom>
        </p:spPr>
      </p:pic>
    </p:spTree>
    <p:custDataLst>
      <p:tags r:id="rId1"/>
    </p:custDataLst>
    <p:extLst>
      <p:ext uri="{BB962C8B-B14F-4D97-AF65-F5344CB8AC3E}">
        <p14:creationId xmlns:p14="http://schemas.microsoft.com/office/powerpoint/2010/main" val="13827456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12307-52AC-8FFC-7004-3A549BF55FC1}"/>
              </a:ext>
            </a:extLst>
          </p:cNvPr>
          <p:cNvSpPr>
            <a:spLocks noGrp="1"/>
          </p:cNvSpPr>
          <p:nvPr>
            <p:ph type="title"/>
          </p:nvPr>
        </p:nvSpPr>
        <p:spPr>
          <a:xfrm>
            <a:off x="1524000" y="244042"/>
            <a:ext cx="9144000" cy="457200"/>
          </a:xfrm>
        </p:spPr>
        <p:txBody>
          <a:bodyPr/>
          <a:lstStyle/>
          <a:p>
            <a:pPr algn="ctr"/>
            <a:r>
              <a:rPr lang="en-US" sz="3200" dirty="0" err="1">
                <a:solidFill>
                  <a:srgbClr val="0432FF"/>
                </a:solidFill>
              </a:rPr>
              <a:t>Zolbetuximab</a:t>
            </a:r>
            <a:r>
              <a:rPr lang="en-US" sz="3200" dirty="0">
                <a:solidFill>
                  <a:srgbClr val="0432FF"/>
                </a:solidFill>
              </a:rPr>
              <a:t>: Management of Nausea and Vomiting </a:t>
            </a:r>
          </a:p>
        </p:txBody>
      </p:sp>
      <p:pic>
        <p:nvPicPr>
          <p:cNvPr id="6" name="Picture 5">
            <a:extLst>
              <a:ext uri="{FF2B5EF4-FFF2-40B4-BE49-F238E27FC236}">
                <a16:creationId xmlns:a16="http://schemas.microsoft.com/office/drawing/2014/main" id="{F0F8922E-9C6D-F7EF-6971-067B64E284B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317457" y="813720"/>
            <a:ext cx="7557085" cy="5590823"/>
          </a:xfrm>
          <a:prstGeom prst="rect">
            <a:avLst/>
          </a:prstGeom>
        </p:spPr>
      </p:pic>
      <p:sp>
        <p:nvSpPr>
          <p:cNvPr id="4" name="TextBox 3">
            <a:extLst>
              <a:ext uri="{FF2B5EF4-FFF2-40B4-BE49-F238E27FC236}">
                <a16:creationId xmlns:a16="http://schemas.microsoft.com/office/drawing/2014/main" id="{3FCEB55F-70D5-9BAA-06DD-7309BD3AA4F8}"/>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Klempner SJ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ESMO </a:t>
            </a:r>
            <a:r>
              <a:rPr kumimoji="0" lang="en-US" sz="15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Gastrointest</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2025;7:100131.</a:t>
            </a:r>
          </a:p>
        </p:txBody>
      </p:sp>
    </p:spTree>
    <p:extLst>
      <p:ext uri="{BB962C8B-B14F-4D97-AF65-F5344CB8AC3E}">
        <p14:creationId xmlns:p14="http://schemas.microsoft.com/office/powerpoint/2010/main" val="22332848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EB329-F918-3034-8EC0-AE70AF1512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63A1E1-B218-5235-0226-1F31B36718BB}"/>
              </a:ext>
            </a:extLst>
          </p:cNvPr>
          <p:cNvSpPr>
            <a:spLocks noGrp="1"/>
          </p:cNvSpPr>
          <p:nvPr>
            <p:ph type="title"/>
          </p:nvPr>
        </p:nvSpPr>
        <p:spPr>
          <a:xfrm>
            <a:off x="500743" y="78039"/>
            <a:ext cx="11179628" cy="1312985"/>
          </a:xfrm>
        </p:spPr>
        <p:txBody>
          <a:bodyPr>
            <a:normAutofit/>
          </a:bodyPr>
          <a:lstStyle/>
          <a:p>
            <a:pPr algn="l"/>
            <a:r>
              <a:rPr lang="en-US" sz="2800" dirty="0">
                <a:solidFill>
                  <a:srgbClr val="0432FF"/>
                </a:solidFill>
              </a:rPr>
              <a:t>Phase II ILUSTRO Study of First-Line </a:t>
            </a:r>
            <a:r>
              <a:rPr lang="en-US" sz="2800" dirty="0" err="1">
                <a:solidFill>
                  <a:srgbClr val="0432FF"/>
                </a:solidFill>
              </a:rPr>
              <a:t>Zolbetuximab</a:t>
            </a:r>
            <a:r>
              <a:rPr lang="en-US" sz="2800" dirty="0">
                <a:solidFill>
                  <a:srgbClr val="0432FF"/>
                </a:solidFill>
              </a:rPr>
              <a:t> with mFOLFOX6 and Nivolumab for CLDN18.2-Positive Locally Advanced Unresectable or Metastatic Gastric or GEJ Adenocarcinoma: Cohort 4</a:t>
            </a:r>
          </a:p>
        </p:txBody>
      </p:sp>
      <p:sp>
        <p:nvSpPr>
          <p:cNvPr id="9" name="TextBox 8">
            <a:extLst>
              <a:ext uri="{FF2B5EF4-FFF2-40B4-BE49-F238E27FC236}">
                <a16:creationId xmlns:a16="http://schemas.microsoft.com/office/drawing/2014/main" id="{669C2D5F-0100-BB1B-576E-896BD9B75581}"/>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Gastrointestinal Cancers Symposium 2026;Abstract LBA284.</a:t>
            </a:r>
          </a:p>
        </p:txBody>
      </p:sp>
      <p:pic>
        <p:nvPicPr>
          <p:cNvPr id="5" name="Picture 4" descr="A diagram of a patient's life cycle&#10;&#10;AI-generated content may be incorrect.">
            <a:extLst>
              <a:ext uri="{FF2B5EF4-FFF2-40B4-BE49-F238E27FC236}">
                <a16:creationId xmlns:a16="http://schemas.microsoft.com/office/drawing/2014/main" id="{E1BC458C-B2E4-592A-B07C-412E43D0FBB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997898" y="1391024"/>
            <a:ext cx="10185318" cy="4891873"/>
          </a:xfrm>
          <a:prstGeom prst="rect">
            <a:avLst/>
          </a:prstGeom>
        </p:spPr>
      </p:pic>
      <p:sp>
        <p:nvSpPr>
          <p:cNvPr id="3" name="TextBox 2">
            <a:extLst>
              <a:ext uri="{FF2B5EF4-FFF2-40B4-BE49-F238E27FC236}">
                <a16:creationId xmlns:a16="http://schemas.microsoft.com/office/drawing/2014/main" id="{56C552CE-7684-6CB3-94A9-99B2FD1AA6AE}"/>
              </a:ext>
            </a:extLst>
          </p:cNvPr>
          <p:cNvSpPr txBox="1"/>
          <p:nvPr/>
        </p:nvSpPr>
        <p:spPr>
          <a:xfrm>
            <a:off x="904240" y="6252554"/>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mFOLFOX6 = modified FOLFOX-6; LA = locally advanced</a:t>
            </a:r>
          </a:p>
        </p:txBody>
      </p:sp>
    </p:spTree>
    <p:custDataLst>
      <p:tags r:id="rId1"/>
    </p:custDataLst>
    <p:extLst>
      <p:ext uri="{BB962C8B-B14F-4D97-AF65-F5344CB8AC3E}">
        <p14:creationId xmlns:p14="http://schemas.microsoft.com/office/powerpoint/2010/main" val="12771242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0376F-487E-E154-4A40-5E686F795E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EBD9AE-9CFA-1369-7502-0A609DA42341}"/>
              </a:ext>
            </a:extLst>
          </p:cNvPr>
          <p:cNvSpPr>
            <a:spLocks noGrp="1"/>
          </p:cNvSpPr>
          <p:nvPr>
            <p:ph type="title"/>
          </p:nvPr>
        </p:nvSpPr>
        <p:spPr>
          <a:xfrm>
            <a:off x="794657" y="-1"/>
            <a:ext cx="11179628" cy="1312985"/>
          </a:xfrm>
        </p:spPr>
        <p:txBody>
          <a:bodyPr>
            <a:normAutofit/>
          </a:bodyPr>
          <a:lstStyle/>
          <a:p>
            <a:pPr algn="l"/>
            <a:r>
              <a:rPr lang="en-US" sz="2800" dirty="0">
                <a:solidFill>
                  <a:srgbClr val="0432FF"/>
                </a:solidFill>
              </a:rPr>
              <a:t>ILUSTRO Cohort 4B: PFS with First-Line </a:t>
            </a:r>
            <a:r>
              <a:rPr lang="en-US" sz="2800" dirty="0" err="1">
                <a:solidFill>
                  <a:srgbClr val="0432FF"/>
                </a:solidFill>
              </a:rPr>
              <a:t>Zolbetuximab</a:t>
            </a:r>
            <a:r>
              <a:rPr lang="en-US" sz="2800" dirty="0">
                <a:solidFill>
                  <a:srgbClr val="0432FF"/>
                </a:solidFill>
              </a:rPr>
              <a:t>, Nivolumab </a:t>
            </a:r>
            <a:br>
              <a:rPr lang="en-US" sz="2800" dirty="0">
                <a:solidFill>
                  <a:srgbClr val="0432FF"/>
                </a:solidFill>
              </a:rPr>
            </a:br>
            <a:r>
              <a:rPr lang="en-US" sz="2800" dirty="0">
                <a:solidFill>
                  <a:srgbClr val="0432FF"/>
                </a:solidFill>
              </a:rPr>
              <a:t>and mFOLFOX6 </a:t>
            </a:r>
          </a:p>
        </p:txBody>
      </p:sp>
      <p:pic>
        <p:nvPicPr>
          <p:cNvPr id="4" name="Picture 3" descr="A graph of a patient&#10;&#10;AI-generated content may be incorrect.">
            <a:extLst>
              <a:ext uri="{FF2B5EF4-FFF2-40B4-BE49-F238E27FC236}">
                <a16:creationId xmlns:a16="http://schemas.microsoft.com/office/drawing/2014/main" id="{B3E8B27C-3211-6AC1-F608-2E22EED6B4D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794657" y="1209953"/>
            <a:ext cx="10602686" cy="4863024"/>
          </a:xfrm>
          <a:prstGeom prst="rect">
            <a:avLst/>
          </a:prstGeom>
        </p:spPr>
      </p:pic>
      <p:sp>
        <p:nvSpPr>
          <p:cNvPr id="6" name="TextBox 5">
            <a:extLst>
              <a:ext uri="{FF2B5EF4-FFF2-40B4-BE49-F238E27FC236}">
                <a16:creationId xmlns:a16="http://schemas.microsoft.com/office/drawing/2014/main" id="{472112B1-5EC0-6135-0003-87CE96B772AA}"/>
              </a:ext>
            </a:extLst>
          </p:cNvPr>
          <p:cNvSpPr txBox="1"/>
          <p:nvPr/>
        </p:nvSpPr>
        <p:spPr>
          <a:xfrm>
            <a:off x="0" y="6517022"/>
            <a:ext cx="950322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Gastrointestinal Cancers Symposium 2026;Abstract LBA284; 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2026;32(6):2182-90. </a:t>
            </a:r>
          </a:p>
        </p:txBody>
      </p:sp>
    </p:spTree>
    <p:custDataLst>
      <p:tags r:id="rId1"/>
    </p:custDataLst>
    <p:extLst>
      <p:ext uri="{BB962C8B-B14F-4D97-AF65-F5344CB8AC3E}">
        <p14:creationId xmlns:p14="http://schemas.microsoft.com/office/powerpoint/2010/main" val="38769737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FF51B-D820-7340-081E-8A65DD9F95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C67E3-2C21-09A3-EDCE-DEE570A206DF}"/>
              </a:ext>
            </a:extLst>
          </p:cNvPr>
          <p:cNvSpPr>
            <a:spLocks noGrp="1"/>
          </p:cNvSpPr>
          <p:nvPr>
            <p:ph type="title"/>
          </p:nvPr>
        </p:nvSpPr>
        <p:spPr>
          <a:xfrm>
            <a:off x="885701" y="-1"/>
            <a:ext cx="11179628" cy="1312985"/>
          </a:xfrm>
        </p:spPr>
        <p:txBody>
          <a:bodyPr>
            <a:normAutofit/>
          </a:bodyPr>
          <a:lstStyle/>
          <a:p>
            <a:pPr algn="l"/>
            <a:r>
              <a:rPr lang="en-US" sz="2800" dirty="0">
                <a:solidFill>
                  <a:srgbClr val="0432FF"/>
                </a:solidFill>
              </a:rPr>
              <a:t>ILUSTRO Cohort 4B: PFS with First-Line </a:t>
            </a:r>
            <a:r>
              <a:rPr lang="en-US" sz="2800" dirty="0" err="1">
                <a:solidFill>
                  <a:srgbClr val="0432FF"/>
                </a:solidFill>
              </a:rPr>
              <a:t>Zolbetuximab</a:t>
            </a:r>
            <a:r>
              <a:rPr lang="en-US" sz="2800" dirty="0">
                <a:solidFill>
                  <a:srgbClr val="0432FF"/>
                </a:solidFill>
              </a:rPr>
              <a:t>, Nivolumab </a:t>
            </a:r>
            <a:br>
              <a:rPr lang="en-US" sz="2800" dirty="0">
                <a:solidFill>
                  <a:srgbClr val="0432FF"/>
                </a:solidFill>
              </a:rPr>
            </a:br>
            <a:r>
              <a:rPr lang="en-US" sz="2800" dirty="0">
                <a:solidFill>
                  <a:srgbClr val="0432FF"/>
                </a:solidFill>
              </a:rPr>
              <a:t>and mFOLFOX6, Stratified by CLDN18.2 Expression</a:t>
            </a:r>
          </a:p>
        </p:txBody>
      </p:sp>
      <p:sp>
        <p:nvSpPr>
          <p:cNvPr id="9" name="TextBox 8">
            <a:extLst>
              <a:ext uri="{FF2B5EF4-FFF2-40B4-BE49-F238E27FC236}">
                <a16:creationId xmlns:a16="http://schemas.microsoft.com/office/drawing/2014/main" id="{213B65DF-1DF1-1A01-0D81-2995DD1CB380}"/>
              </a:ext>
            </a:extLst>
          </p:cNvPr>
          <p:cNvSpPr txBox="1"/>
          <p:nvPr/>
        </p:nvSpPr>
        <p:spPr>
          <a:xfrm>
            <a:off x="0" y="6517022"/>
            <a:ext cx="950322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Gastrointestinal Cancers Symposium 2026;Abstract LBA284; 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2026;32(6):2182-90. </a:t>
            </a:r>
          </a:p>
        </p:txBody>
      </p:sp>
      <p:pic>
        <p:nvPicPr>
          <p:cNvPr id="5" name="Picture 4" descr="A graph of a patient's life&#10;&#10;AI-generated content may be incorrect.">
            <a:extLst>
              <a:ext uri="{FF2B5EF4-FFF2-40B4-BE49-F238E27FC236}">
                <a16:creationId xmlns:a16="http://schemas.microsoft.com/office/drawing/2014/main" id="{A29142FA-6FA1-6E46-F1AD-95153173BB6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885701" y="1312984"/>
            <a:ext cx="10269078" cy="4852320"/>
          </a:xfrm>
          <a:prstGeom prst="rect">
            <a:avLst/>
          </a:prstGeom>
        </p:spPr>
      </p:pic>
    </p:spTree>
    <p:custDataLst>
      <p:tags r:id="rId1"/>
    </p:custDataLst>
    <p:extLst>
      <p:ext uri="{BB962C8B-B14F-4D97-AF65-F5344CB8AC3E}">
        <p14:creationId xmlns:p14="http://schemas.microsoft.com/office/powerpoint/2010/main" val="3942454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4D802-16ED-B943-A900-266F910C5E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148671-6368-DDD6-251A-FBD873B598B3}"/>
              </a:ext>
            </a:extLst>
          </p:cNvPr>
          <p:cNvSpPr>
            <a:spLocks noGrp="1"/>
          </p:cNvSpPr>
          <p:nvPr>
            <p:ph type="title"/>
          </p:nvPr>
        </p:nvSpPr>
        <p:spPr>
          <a:xfrm>
            <a:off x="674913" y="-1"/>
            <a:ext cx="11005457" cy="1312985"/>
          </a:xfrm>
        </p:spPr>
        <p:txBody>
          <a:bodyPr>
            <a:normAutofit/>
          </a:bodyPr>
          <a:lstStyle/>
          <a:p>
            <a:pPr algn="l"/>
            <a:r>
              <a:rPr lang="en-US" sz="2800" dirty="0">
                <a:solidFill>
                  <a:srgbClr val="0432FF"/>
                </a:solidFill>
              </a:rPr>
              <a:t>ILUSTRO: Treatment-Emergent Adverse Events with First-Line </a:t>
            </a:r>
            <a:r>
              <a:rPr lang="en-US" sz="2800" dirty="0" err="1">
                <a:solidFill>
                  <a:srgbClr val="0432FF"/>
                </a:solidFill>
              </a:rPr>
              <a:t>Zolbetuximab</a:t>
            </a:r>
            <a:r>
              <a:rPr lang="en-US" sz="2800" dirty="0">
                <a:solidFill>
                  <a:srgbClr val="0432FF"/>
                </a:solidFill>
              </a:rPr>
              <a:t> and Nivolumab — Cohorts 4A and 4B </a:t>
            </a:r>
          </a:p>
        </p:txBody>
      </p:sp>
      <p:pic>
        <p:nvPicPr>
          <p:cNvPr id="4" name="Picture 3" descr="A screenshot of a report&#10;&#10;AI-generated content may be incorrect.">
            <a:extLst>
              <a:ext uri="{FF2B5EF4-FFF2-40B4-BE49-F238E27FC236}">
                <a16:creationId xmlns:a16="http://schemas.microsoft.com/office/drawing/2014/main" id="{D00178EC-F727-30CA-61EF-92C15546490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74914" y="1171469"/>
            <a:ext cx="10842171" cy="4842232"/>
          </a:xfrm>
          <a:prstGeom prst="rect">
            <a:avLst/>
          </a:prstGeom>
        </p:spPr>
      </p:pic>
      <p:sp>
        <p:nvSpPr>
          <p:cNvPr id="6" name="TextBox 5">
            <a:extLst>
              <a:ext uri="{FF2B5EF4-FFF2-40B4-BE49-F238E27FC236}">
                <a16:creationId xmlns:a16="http://schemas.microsoft.com/office/drawing/2014/main" id="{38444F25-5A4A-34DD-F784-529F689E31AA}"/>
              </a:ext>
            </a:extLst>
          </p:cNvPr>
          <p:cNvSpPr txBox="1"/>
          <p:nvPr/>
        </p:nvSpPr>
        <p:spPr>
          <a:xfrm>
            <a:off x="0" y="6517022"/>
            <a:ext cx="950322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Gastrointestinal Cancers Symposium 2026;Abstract LBA284; Shitara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2026;32(6):2182-90. </a:t>
            </a:r>
          </a:p>
        </p:txBody>
      </p:sp>
    </p:spTree>
    <p:custDataLst>
      <p:tags r:id="rId1"/>
    </p:custDataLst>
    <p:extLst>
      <p:ext uri="{BB962C8B-B14F-4D97-AF65-F5344CB8AC3E}">
        <p14:creationId xmlns:p14="http://schemas.microsoft.com/office/powerpoint/2010/main" val="29431555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8BB2E-6808-7923-33BF-CC75A0583E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BD810-DD93-D206-05C8-BF9ED3DEECE7}"/>
              </a:ext>
            </a:extLst>
          </p:cNvPr>
          <p:cNvSpPr>
            <a:spLocks noGrp="1"/>
          </p:cNvSpPr>
          <p:nvPr>
            <p:ph type="title"/>
          </p:nvPr>
        </p:nvSpPr>
        <p:spPr>
          <a:xfrm>
            <a:off x="671151" y="33400"/>
            <a:ext cx="11062422" cy="1312985"/>
          </a:xfrm>
        </p:spPr>
        <p:txBody>
          <a:bodyPr>
            <a:normAutofit fontScale="90000"/>
          </a:bodyPr>
          <a:lstStyle/>
          <a:p>
            <a:pPr algn="l"/>
            <a:r>
              <a:rPr lang="en-US" sz="2800" dirty="0">
                <a:solidFill>
                  <a:srgbClr val="0432FF"/>
                </a:solidFill>
              </a:rPr>
              <a:t>Ongoing Phase III LUCERNA Trial of First-Line </a:t>
            </a:r>
            <a:r>
              <a:rPr lang="en-US" sz="2800" dirty="0" err="1">
                <a:solidFill>
                  <a:srgbClr val="0432FF"/>
                </a:solidFill>
              </a:rPr>
              <a:t>Zolbetuximab</a:t>
            </a:r>
            <a:r>
              <a:rPr lang="en-US" sz="2800" dirty="0">
                <a:solidFill>
                  <a:srgbClr val="0432FF"/>
                </a:solidFill>
              </a:rPr>
              <a:t> with Pembrolizumab and Chemotherapy for CLDN18.2-Positive, HER2-Negative, PD-L1-Positive Locally Advanced Unresectable or Metastatic Gastric or GEJ Adenocarcinoma </a:t>
            </a:r>
          </a:p>
        </p:txBody>
      </p:sp>
      <p:sp>
        <p:nvSpPr>
          <p:cNvPr id="9" name="TextBox 8">
            <a:extLst>
              <a:ext uri="{FF2B5EF4-FFF2-40B4-BE49-F238E27FC236}">
                <a16:creationId xmlns:a16="http://schemas.microsoft.com/office/drawing/2014/main" id="{A14C80B7-D4BE-B43B-4D0B-2E28C99543E9}"/>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Gastrointestinal Cancers Symposium 2026;Abstract TPS473.</a:t>
            </a:r>
          </a:p>
        </p:txBody>
      </p:sp>
      <p:pic>
        <p:nvPicPr>
          <p:cNvPr id="5" name="Picture 4" descr="A diagram of a patient's flow&#10;&#10;AI-generated content may be incorrect.">
            <a:extLst>
              <a:ext uri="{FF2B5EF4-FFF2-40B4-BE49-F238E27FC236}">
                <a16:creationId xmlns:a16="http://schemas.microsoft.com/office/drawing/2014/main" id="{03D280C0-66DA-8209-0509-AE984D1C8FD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240971" y="1346385"/>
            <a:ext cx="9922782" cy="4912513"/>
          </a:xfrm>
          <a:prstGeom prst="rect">
            <a:avLst/>
          </a:prstGeom>
        </p:spPr>
      </p:pic>
    </p:spTree>
    <p:custDataLst>
      <p:tags r:id="rId1"/>
    </p:custDataLst>
    <p:extLst>
      <p:ext uri="{BB962C8B-B14F-4D97-AF65-F5344CB8AC3E}">
        <p14:creationId xmlns:p14="http://schemas.microsoft.com/office/powerpoint/2010/main" val="6966607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C1E19-7BF5-ED88-D8F3-671220C504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A738A2-F0F5-05AD-07DC-39B76560E971}"/>
              </a:ext>
            </a:extLst>
          </p:cNvPr>
          <p:cNvSpPr>
            <a:spLocks noGrp="1"/>
          </p:cNvSpPr>
          <p:nvPr>
            <p:ph type="title"/>
          </p:nvPr>
        </p:nvSpPr>
        <p:spPr>
          <a:xfrm>
            <a:off x="0" y="104172"/>
            <a:ext cx="12192000" cy="723262"/>
          </a:xfrm>
          <a:noFill/>
        </p:spPr>
        <p:txBody>
          <a:bodyPr>
            <a:normAutofit/>
          </a:bodyPr>
          <a:lstStyle/>
          <a:p>
            <a:r>
              <a:rPr lang="en-US" sz="2800" dirty="0">
                <a:solidFill>
                  <a:srgbClr val="0432FF"/>
                </a:solidFill>
              </a:rPr>
              <a:t>Expanding Therapy Beyond Zolbetuximab</a:t>
            </a:r>
          </a:p>
        </p:txBody>
      </p:sp>
      <p:cxnSp>
        <p:nvCxnSpPr>
          <p:cNvPr id="7" name="Straight Connector 6">
            <a:extLst>
              <a:ext uri="{FF2B5EF4-FFF2-40B4-BE49-F238E27FC236}">
                <a16:creationId xmlns:a16="http://schemas.microsoft.com/office/drawing/2014/main" id="{5AED3C8E-F0F5-58A8-742C-13748AFA5624}"/>
              </a:ext>
            </a:extLst>
          </p:cNvPr>
          <p:cNvCxnSpPr>
            <a:cxnSpLocks/>
            <a:stCxn id="2" idx="2"/>
          </p:cNvCxnSpPr>
          <p:nvPr/>
        </p:nvCxnSpPr>
        <p:spPr>
          <a:xfrm>
            <a:off x="6096000" y="827434"/>
            <a:ext cx="0" cy="5671751"/>
          </a:xfrm>
          <a:prstGeom prst="line">
            <a:avLst/>
          </a:prstGeom>
          <a:ln w="76200"/>
        </p:spPr>
        <p:style>
          <a:lnRef idx="2">
            <a:schemeClr val="dk1"/>
          </a:lnRef>
          <a:fillRef idx="0">
            <a:schemeClr val="dk1"/>
          </a:fillRef>
          <a:effectRef idx="1">
            <a:schemeClr val="dk1"/>
          </a:effectRef>
          <a:fontRef idx="minor">
            <a:schemeClr val="tx1"/>
          </a:fontRef>
        </p:style>
      </p:cxnSp>
      <p:sp>
        <p:nvSpPr>
          <p:cNvPr id="9" name="TextBox 8">
            <a:extLst>
              <a:ext uri="{FF2B5EF4-FFF2-40B4-BE49-F238E27FC236}">
                <a16:creationId xmlns:a16="http://schemas.microsoft.com/office/drawing/2014/main" id="{349ED503-0FE4-2EA4-F1A2-5FC818D5A3B2}"/>
              </a:ext>
            </a:extLst>
          </p:cNvPr>
          <p:cNvSpPr txBox="1"/>
          <p:nvPr/>
        </p:nvSpPr>
        <p:spPr>
          <a:xfrm>
            <a:off x="0" y="958143"/>
            <a:ext cx="60959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Antibody-drug conjugates (ADCs)</a:t>
            </a:r>
          </a:p>
        </p:txBody>
      </p:sp>
      <p:sp>
        <p:nvSpPr>
          <p:cNvPr id="10" name="TextBox 9">
            <a:extLst>
              <a:ext uri="{FF2B5EF4-FFF2-40B4-BE49-F238E27FC236}">
                <a16:creationId xmlns:a16="http://schemas.microsoft.com/office/drawing/2014/main" id="{B28FD7A8-A631-937C-1B08-A2CE3D123D35}"/>
              </a:ext>
            </a:extLst>
          </p:cNvPr>
          <p:cNvSpPr txBox="1"/>
          <p:nvPr/>
        </p:nvSpPr>
        <p:spPr>
          <a:xfrm>
            <a:off x="6096000" y="958143"/>
            <a:ext cx="609599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Bispecific antibodies and </a:t>
            </a:r>
            <a:r>
              <a:rPr kumimoji="0" lang="en-US" sz="1800" b="1" i="0"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BiTEs</a:t>
            </a: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p:txBody>
      </p:sp>
      <p:sp>
        <p:nvSpPr>
          <p:cNvPr id="11" name="TextBox 10">
            <a:extLst>
              <a:ext uri="{FF2B5EF4-FFF2-40B4-BE49-F238E27FC236}">
                <a16:creationId xmlns:a16="http://schemas.microsoft.com/office/drawing/2014/main" id="{74BCFF32-BC0B-ADF1-23B1-35287D67F271}"/>
              </a:ext>
            </a:extLst>
          </p:cNvPr>
          <p:cNvSpPr txBox="1"/>
          <p:nvPr/>
        </p:nvSpPr>
        <p:spPr>
          <a:xfrm>
            <a:off x="65312" y="5279711"/>
            <a:ext cx="6030688"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Sonesitatug</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vedotin (AZD0901) – CLDN18.2 ADC with </a:t>
            </a:r>
            <a:r>
              <a:rPr kumimoji="0" lang="en-US" sz="1500" b="1" i="0" u="none" strike="noStrike" kern="1200" cap="none" spc="0" normalizeH="0" baseline="0" noProof="0" dirty="0">
                <a:ln>
                  <a:noFill/>
                </a:ln>
                <a:solidFill>
                  <a:srgbClr val="0F9ED5">
                    <a:lumMod val="75000"/>
                  </a:srgbClr>
                </a:solidFill>
                <a:effectLst/>
                <a:uLnTx/>
                <a:uFillTx/>
                <a:latin typeface="Calibri" panose="020F0502020204030204" pitchFamily="34" charset="0"/>
                <a:ea typeface="MS PGothic" charset="0"/>
                <a:cs typeface="Calibri" panose="020F0502020204030204" pitchFamily="34" charset="0"/>
              </a:rPr>
              <a:t>MMAE </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p</a:t>
            </a:r>
            <a:r>
              <a:rPr kumimoji="0" lang="en-US" sz="1500" b="0" i="0"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ayload</a:t>
            </a:r>
            <a:endParaRPr kumimoji="0" lang="en-US" sz="1500" b="0" i="0" u="none" strike="noStrike" kern="1200" cap="none" spc="0" normalizeH="0" baseline="0" noProof="0" dirty="0">
              <a:ln>
                <a:noFill/>
              </a:ln>
              <a:solidFill>
                <a:srgbClr val="0F9ED5">
                  <a:lumMod val="75000"/>
                </a:srgbClr>
              </a:solidFill>
              <a:effectLst/>
              <a:uLnTx/>
              <a:uFillTx/>
              <a:latin typeface="Calibri" panose="020F0502020204030204" pitchFamily="34" charset="0"/>
              <a:ea typeface="MS PGothic" charset="0"/>
              <a:cs typeface="Calibri" panose="020F0502020204030204" pitchFamily="34" charset="0"/>
            </a:endParaRPr>
          </a:p>
          <a:p>
            <a:pPr lvl="0" algn="ctr" defTabSz="914400" fontAlgn="auto">
              <a:spcBef>
                <a:spcPts val="0"/>
              </a:spcBef>
              <a:spcAft>
                <a:spcPts val="0"/>
              </a:spcAf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IBI343 </a:t>
            </a:r>
            <a:r>
              <a:rPr lang="en-US" sz="1500" b="0" dirty="0">
                <a:solidFill>
                  <a:prstClr val="black"/>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CLDN18.2 ADC with </a:t>
            </a:r>
            <a:r>
              <a:rPr kumimoji="0" lang="en-US" sz="1500" b="1" i="0" u="none" strike="noStrike" kern="1200" cap="none" spc="0" normalizeH="0" baseline="0" noProof="0" dirty="0">
                <a:ln>
                  <a:noFill/>
                </a:ln>
                <a:solidFill>
                  <a:srgbClr val="196B24">
                    <a:lumMod val="75000"/>
                  </a:srgbClr>
                </a:solidFill>
                <a:effectLst/>
                <a:uLnTx/>
                <a:uFillTx/>
                <a:latin typeface="Calibri" panose="020F0502020204030204" pitchFamily="34" charset="0"/>
                <a:ea typeface="MS PGothic" charset="0"/>
                <a:cs typeface="Calibri" panose="020F0502020204030204" pitchFamily="34" charset="0"/>
              </a:rPr>
              <a:t>TOPO I </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payload</a:t>
            </a:r>
          </a:p>
          <a:p>
            <a:pPr lvl="0" algn="ctr" defTabSz="914400" fontAlgn="auto">
              <a:spcBef>
                <a:spcPts val="0"/>
              </a:spcBef>
              <a:spcAft>
                <a:spcPts val="0"/>
              </a:spcAf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SHR-A1904 </a:t>
            </a:r>
            <a:r>
              <a:rPr lang="en-US" sz="1500" b="0" dirty="0">
                <a:solidFill>
                  <a:prstClr val="black"/>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CLDN18.2 ADC with </a:t>
            </a:r>
            <a:r>
              <a:rPr kumimoji="0" lang="en-US" sz="1500" b="1" i="0" u="none" strike="noStrike" kern="1200" cap="none" spc="0" normalizeH="0" baseline="0" noProof="0" dirty="0">
                <a:ln>
                  <a:noFill/>
                </a:ln>
                <a:solidFill>
                  <a:srgbClr val="196B24">
                    <a:lumMod val="75000"/>
                  </a:srgbClr>
                </a:solidFill>
                <a:effectLst/>
                <a:uLnTx/>
                <a:uFillTx/>
                <a:latin typeface="Calibri" panose="020F0502020204030204" pitchFamily="34" charset="0"/>
                <a:ea typeface="MS PGothic" charset="0"/>
                <a:cs typeface="Calibri" panose="020F0502020204030204" pitchFamily="34" charset="0"/>
              </a:rPr>
              <a:t>TOPO I</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payload</a:t>
            </a:r>
          </a:p>
        </p:txBody>
      </p:sp>
      <p:sp>
        <p:nvSpPr>
          <p:cNvPr id="12" name="TextBox 11">
            <a:extLst>
              <a:ext uri="{FF2B5EF4-FFF2-40B4-BE49-F238E27FC236}">
                <a16:creationId xmlns:a16="http://schemas.microsoft.com/office/drawing/2014/main" id="{E85255C0-74A5-4CA9-E709-2E1A19DFFD79}"/>
              </a:ext>
            </a:extLst>
          </p:cNvPr>
          <p:cNvSpPr txBox="1"/>
          <p:nvPr/>
        </p:nvSpPr>
        <p:spPr>
          <a:xfrm>
            <a:off x="6095998" y="4962237"/>
            <a:ext cx="609599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Givastomig – CLDN18.2 x 4-1BB bispecific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Spevatamig</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 CLDN18.2 x CD47 bispecific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ASP2138 – CLDN18.2 x CD3 </a:t>
            </a:r>
            <a:r>
              <a:rPr kumimoji="0" lang="en-US" sz="1500" b="0" i="0"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BiTE</a:t>
            </a: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a:p>
            <a:pPr lvl="0" algn="ctr" defTabSz="914400" fontAlgn="auto">
              <a:spcBef>
                <a:spcPts val="0"/>
              </a:spcBef>
              <a:spcAft>
                <a:spcPts val="0"/>
              </a:spcAf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AZD5863 </a:t>
            </a:r>
            <a:r>
              <a:rPr lang="en-US" sz="1500" b="0" dirty="0">
                <a:solidFill>
                  <a:prstClr val="black"/>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CLDN18.2 x CD3 </a:t>
            </a:r>
            <a:r>
              <a:rPr kumimoji="0" lang="en-US" sz="1500" b="0" i="0"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BiTE</a:t>
            </a: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p:txBody>
      </p:sp>
      <p:sp>
        <p:nvSpPr>
          <p:cNvPr id="6" name="TextBox 5">
            <a:extLst>
              <a:ext uri="{FF2B5EF4-FFF2-40B4-BE49-F238E27FC236}">
                <a16:creationId xmlns:a16="http://schemas.microsoft.com/office/drawing/2014/main" id="{88F73D63-575D-8B22-FC72-0AE22D6FF69F}"/>
              </a:ext>
            </a:extLst>
          </p:cNvPr>
          <p:cNvSpPr txBox="1"/>
          <p:nvPr/>
        </p:nvSpPr>
        <p:spPr>
          <a:xfrm>
            <a:off x="6280132" y="6176020"/>
            <a:ext cx="6095999"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BiTE</a:t>
            </a: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 bispecific T-cell engager</a:t>
            </a:r>
          </a:p>
        </p:txBody>
      </p:sp>
      <p:pic>
        <p:nvPicPr>
          <p:cNvPr id="14" name="Picture 13">
            <a:extLst>
              <a:ext uri="{FF2B5EF4-FFF2-40B4-BE49-F238E27FC236}">
                <a16:creationId xmlns:a16="http://schemas.microsoft.com/office/drawing/2014/main" id="{8E8C0E60-3999-4CBF-7678-B0F1136136C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97049" y="1339361"/>
            <a:ext cx="5814820" cy="3507725"/>
          </a:xfrm>
          <a:prstGeom prst="rect">
            <a:avLst/>
          </a:prstGeom>
        </p:spPr>
      </p:pic>
      <p:sp>
        <p:nvSpPr>
          <p:cNvPr id="15" name="TextBox 14">
            <a:extLst>
              <a:ext uri="{FF2B5EF4-FFF2-40B4-BE49-F238E27FC236}">
                <a16:creationId xmlns:a16="http://schemas.microsoft.com/office/drawing/2014/main" id="{D394ED79-9AA3-C815-0726-D27A0400D12E}"/>
              </a:ext>
            </a:extLst>
          </p:cNvPr>
          <p:cNvSpPr txBox="1"/>
          <p:nvPr/>
        </p:nvSpPr>
        <p:spPr>
          <a:xfrm>
            <a:off x="97049" y="6477640"/>
            <a:ext cx="3196644" cy="323165"/>
          </a:xfrm>
          <a:prstGeom prst="rect">
            <a:avLst/>
          </a:prstGeom>
          <a:noFill/>
        </p:spPr>
        <p:txBody>
          <a:bodyPr wrap="none" rtlCol="0">
            <a:spAutoFit/>
          </a:bodyPr>
          <a:lstStyle/>
          <a:p>
            <a:r>
              <a:rPr lang="en-US" sz="1500" b="0" dirty="0">
                <a:solidFill>
                  <a:schemeClr val="tx1"/>
                </a:solidFill>
                <a:latin typeface="Calibri" panose="020F0502020204030204" pitchFamily="34" charset="0"/>
                <a:cs typeface="Calibri" panose="020F0502020204030204" pitchFamily="34" charset="0"/>
              </a:rPr>
              <a:t>Adapted from Samuel J Klempner, MD </a:t>
            </a:r>
          </a:p>
        </p:txBody>
      </p:sp>
      <p:sp>
        <p:nvSpPr>
          <p:cNvPr id="16" name="TextBox 15">
            <a:extLst>
              <a:ext uri="{FF2B5EF4-FFF2-40B4-BE49-F238E27FC236}">
                <a16:creationId xmlns:a16="http://schemas.microsoft.com/office/drawing/2014/main" id="{81493033-006A-6000-0BE6-9E1CE5550551}"/>
              </a:ext>
            </a:extLst>
          </p:cNvPr>
          <p:cNvSpPr txBox="1"/>
          <p:nvPr/>
        </p:nvSpPr>
        <p:spPr>
          <a:xfrm>
            <a:off x="1308590" y="4823738"/>
            <a:ext cx="4603275" cy="276999"/>
          </a:xfrm>
          <a:prstGeom prst="rect">
            <a:avLst/>
          </a:prstGeom>
          <a:noFill/>
        </p:spPr>
        <p:txBody>
          <a:bodyPr wrap="square" rtlCol="0">
            <a:spAutoFit/>
          </a:bodyPr>
          <a:lstStyle/>
          <a:p>
            <a:pPr algn="r"/>
            <a:r>
              <a:rPr lang="en-US" sz="1200" b="0" dirty="0">
                <a:solidFill>
                  <a:schemeClr val="tx1"/>
                </a:solidFill>
                <a:latin typeface="+mn-lt"/>
              </a:rPr>
              <a:t>Fu Z et al. </a:t>
            </a:r>
            <a:r>
              <a:rPr lang="en-US" sz="1200" b="0" i="1" dirty="0">
                <a:solidFill>
                  <a:schemeClr val="tx1"/>
                </a:solidFill>
                <a:latin typeface="+mn-lt"/>
              </a:rPr>
              <a:t>Signal </a:t>
            </a:r>
            <a:r>
              <a:rPr lang="en-US" sz="1200" b="0" i="1" dirty="0" err="1">
                <a:solidFill>
                  <a:schemeClr val="tx1"/>
                </a:solidFill>
                <a:latin typeface="+mn-lt"/>
              </a:rPr>
              <a:t>Transduct</a:t>
            </a:r>
            <a:r>
              <a:rPr lang="en-US" sz="1200" b="0" i="1" dirty="0">
                <a:solidFill>
                  <a:schemeClr val="tx1"/>
                </a:solidFill>
                <a:latin typeface="+mn-lt"/>
              </a:rPr>
              <a:t> Target Ther </a:t>
            </a:r>
            <a:r>
              <a:rPr lang="en-US" sz="1200" b="0" dirty="0">
                <a:solidFill>
                  <a:schemeClr val="tx1"/>
                </a:solidFill>
                <a:latin typeface="+mn-lt"/>
              </a:rPr>
              <a:t>2022;7(1):93.</a:t>
            </a:r>
          </a:p>
        </p:txBody>
      </p:sp>
      <p:pic>
        <p:nvPicPr>
          <p:cNvPr id="18" name="Picture 17">
            <a:extLst>
              <a:ext uri="{FF2B5EF4-FFF2-40B4-BE49-F238E27FC236}">
                <a16:creationId xmlns:a16="http://schemas.microsoft.com/office/drawing/2014/main" id="{FCFCD84B-A6A6-EB54-DFB5-F15CDF4EDB34}"/>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6280132" y="1504440"/>
            <a:ext cx="5706219" cy="2902224"/>
          </a:xfrm>
          <a:prstGeom prst="rect">
            <a:avLst/>
          </a:prstGeom>
        </p:spPr>
      </p:pic>
      <p:sp>
        <p:nvSpPr>
          <p:cNvPr id="19" name="Rectangle 18">
            <a:extLst>
              <a:ext uri="{FF2B5EF4-FFF2-40B4-BE49-F238E27FC236}">
                <a16:creationId xmlns:a16="http://schemas.microsoft.com/office/drawing/2014/main" id="{48DF5AC3-A556-D67A-DAD6-6C9125998B97}"/>
              </a:ext>
            </a:extLst>
          </p:cNvPr>
          <p:cNvSpPr/>
          <p:nvPr/>
        </p:nvSpPr>
        <p:spPr bwMode="auto">
          <a:xfrm>
            <a:off x="6280132" y="1504440"/>
            <a:ext cx="197786" cy="13707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0" name="TextBox 19">
            <a:extLst>
              <a:ext uri="{FF2B5EF4-FFF2-40B4-BE49-F238E27FC236}">
                <a16:creationId xmlns:a16="http://schemas.microsoft.com/office/drawing/2014/main" id="{CAFC52C4-1A33-6A8B-0D77-A2BD41A904DF}"/>
              </a:ext>
            </a:extLst>
          </p:cNvPr>
          <p:cNvSpPr txBox="1"/>
          <p:nvPr/>
        </p:nvSpPr>
        <p:spPr>
          <a:xfrm>
            <a:off x="7491676" y="4428818"/>
            <a:ext cx="4603275" cy="276999"/>
          </a:xfrm>
          <a:prstGeom prst="rect">
            <a:avLst/>
          </a:prstGeom>
          <a:noFill/>
        </p:spPr>
        <p:txBody>
          <a:bodyPr wrap="square" rtlCol="0">
            <a:spAutoFit/>
          </a:bodyPr>
          <a:lstStyle/>
          <a:p>
            <a:pPr algn="r"/>
            <a:r>
              <a:rPr lang="en-US" sz="1200" b="0" dirty="0">
                <a:solidFill>
                  <a:schemeClr val="tx1"/>
                </a:solidFill>
                <a:latin typeface="+mn-lt"/>
              </a:rPr>
              <a:t>Spinazzola A et al. </a:t>
            </a:r>
            <a:r>
              <a:rPr lang="en-US" sz="1200" b="0" i="1" dirty="0">
                <a:solidFill>
                  <a:schemeClr val="tx1"/>
                </a:solidFill>
                <a:latin typeface="+mn-lt"/>
              </a:rPr>
              <a:t>Front Immunol </a:t>
            </a:r>
            <a:r>
              <a:rPr lang="en-US" sz="1200" b="0" dirty="0">
                <a:solidFill>
                  <a:schemeClr val="tx1"/>
                </a:solidFill>
                <a:latin typeface="+mn-lt"/>
              </a:rPr>
              <a:t>2025:16:1665838.</a:t>
            </a:r>
          </a:p>
        </p:txBody>
      </p:sp>
    </p:spTree>
    <p:extLst>
      <p:ext uri="{BB962C8B-B14F-4D97-AF65-F5344CB8AC3E}">
        <p14:creationId xmlns:p14="http://schemas.microsoft.com/office/powerpoint/2010/main" val="41212551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6CCDF-D803-8C36-B9A7-D0C2126A60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5C217-B752-1A08-E039-6678BDAD390C}"/>
              </a:ext>
            </a:extLst>
          </p:cNvPr>
          <p:cNvSpPr>
            <a:spLocks noGrp="1"/>
          </p:cNvSpPr>
          <p:nvPr>
            <p:ph type="title"/>
          </p:nvPr>
        </p:nvSpPr>
        <p:spPr>
          <a:xfrm>
            <a:off x="500743" y="64295"/>
            <a:ext cx="11179628" cy="988893"/>
          </a:xfrm>
        </p:spPr>
        <p:txBody>
          <a:bodyPr>
            <a:normAutofit/>
          </a:bodyPr>
          <a:lstStyle/>
          <a:p>
            <a:pPr algn="l"/>
            <a:r>
              <a:rPr lang="en-US" sz="2800" dirty="0">
                <a:solidFill>
                  <a:srgbClr val="0432FF"/>
                </a:solidFill>
              </a:rPr>
              <a:t>CLARITY-PanTumor01 </a:t>
            </a:r>
            <a:r>
              <a:rPr lang="en-US" sz="2800" dirty="0" err="1">
                <a:solidFill>
                  <a:srgbClr val="0432FF"/>
                </a:solidFill>
              </a:rPr>
              <a:t>Substudy</a:t>
            </a:r>
            <a:r>
              <a:rPr lang="en-US" sz="2800" dirty="0">
                <a:solidFill>
                  <a:srgbClr val="0432FF"/>
                </a:solidFill>
              </a:rPr>
              <a:t> 1: Sonesitatug Vedotin Activity in Gastric and GEJ Cancer </a:t>
            </a:r>
          </a:p>
        </p:txBody>
      </p:sp>
      <p:sp>
        <p:nvSpPr>
          <p:cNvPr id="9" name="TextBox 8">
            <a:extLst>
              <a:ext uri="{FF2B5EF4-FFF2-40B4-BE49-F238E27FC236}">
                <a16:creationId xmlns:a16="http://schemas.microsoft.com/office/drawing/2014/main" id="{4351ACFD-8294-4283-87EA-D45ED772DD27}"/>
              </a:ext>
            </a:extLst>
          </p:cNvPr>
          <p:cNvSpPr txBox="1"/>
          <p:nvPr/>
        </p:nvSpPr>
        <p:spPr>
          <a:xfrm>
            <a:off x="0" y="6534835"/>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ASCO 2026;Abstract 4023.</a:t>
            </a:r>
          </a:p>
        </p:txBody>
      </p:sp>
      <p:pic>
        <p:nvPicPr>
          <p:cNvPr id="7" name="Picture 6" descr="A close-up of a graph&#10;&#10;AI-generated content may be incorrect.">
            <a:extLst>
              <a:ext uri="{FF2B5EF4-FFF2-40B4-BE49-F238E27FC236}">
                <a16:creationId xmlns:a16="http://schemas.microsoft.com/office/drawing/2014/main" id="{2EE89A66-2761-3648-FAA3-6B431E464BC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507176" y="952635"/>
            <a:ext cx="9156724" cy="2122504"/>
          </a:xfrm>
          <a:prstGeom prst="rect">
            <a:avLst/>
          </a:prstGeom>
        </p:spPr>
      </p:pic>
      <p:pic>
        <p:nvPicPr>
          <p:cNvPr id="10" name="Picture 9">
            <a:extLst>
              <a:ext uri="{FF2B5EF4-FFF2-40B4-BE49-F238E27FC236}">
                <a16:creationId xmlns:a16="http://schemas.microsoft.com/office/drawing/2014/main" id="{1B7D7470-AEB1-7D82-FC14-F8FBB941C7CD}"/>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2410398" y="3479452"/>
            <a:ext cx="7772400" cy="2661457"/>
          </a:xfrm>
          <a:prstGeom prst="rect">
            <a:avLst/>
          </a:prstGeom>
        </p:spPr>
      </p:pic>
      <p:sp>
        <p:nvSpPr>
          <p:cNvPr id="11" name="TextBox 10">
            <a:extLst>
              <a:ext uri="{FF2B5EF4-FFF2-40B4-BE49-F238E27FC236}">
                <a16:creationId xmlns:a16="http://schemas.microsoft.com/office/drawing/2014/main" id="{2B5842CE-DFAB-ABE4-29EB-7D7D4A32CD88}"/>
              </a:ext>
            </a:extLst>
          </p:cNvPr>
          <p:cNvSpPr txBox="1"/>
          <p:nvPr/>
        </p:nvSpPr>
        <p:spPr>
          <a:xfrm>
            <a:off x="349738" y="3105266"/>
            <a:ext cx="418685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TEAs occurring in ≥10% of patients overall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S PGothic" charset="0"/>
              <a:cs typeface="+mn-cs"/>
            </a:endParaRPr>
          </a:p>
        </p:txBody>
      </p:sp>
      <p:sp>
        <p:nvSpPr>
          <p:cNvPr id="12" name="TextBox 11">
            <a:extLst>
              <a:ext uri="{FF2B5EF4-FFF2-40B4-BE49-F238E27FC236}">
                <a16:creationId xmlns:a16="http://schemas.microsoft.com/office/drawing/2014/main" id="{FE995A68-0057-5BCF-C8F8-BEDD9BEB0730}"/>
              </a:ext>
            </a:extLst>
          </p:cNvPr>
          <p:cNvSpPr txBox="1"/>
          <p:nvPr/>
        </p:nvSpPr>
        <p:spPr>
          <a:xfrm>
            <a:off x="2209800" y="2364175"/>
            <a:ext cx="121379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ORR 28.4%</a:t>
            </a:r>
          </a:p>
        </p:txBody>
      </p:sp>
      <p:sp>
        <p:nvSpPr>
          <p:cNvPr id="3" name="TextBox 2">
            <a:extLst>
              <a:ext uri="{FF2B5EF4-FFF2-40B4-BE49-F238E27FC236}">
                <a16:creationId xmlns:a16="http://schemas.microsoft.com/office/drawing/2014/main" id="{B27D731D-5E01-55EC-9790-89BC96E45BBA}"/>
              </a:ext>
            </a:extLst>
          </p:cNvPr>
          <p:cNvSpPr txBox="1"/>
          <p:nvPr/>
        </p:nvSpPr>
        <p:spPr>
          <a:xfrm>
            <a:off x="0" y="6222057"/>
            <a:ext cx="1157468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CR = complete response; PR = partial response; SD = stable disease; PD = progressive disease; NE = not evaluable; ORR = objective response rate</a:t>
            </a:r>
          </a:p>
        </p:txBody>
      </p:sp>
    </p:spTree>
    <p:custDataLst>
      <p:tags r:id="rId1"/>
    </p:custDataLst>
    <p:extLst>
      <p:ext uri="{BB962C8B-B14F-4D97-AF65-F5344CB8AC3E}">
        <p14:creationId xmlns:p14="http://schemas.microsoft.com/office/powerpoint/2010/main" val="2617052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93C8C-B207-B529-89AE-2E39C87376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47935-3A9F-FB84-0124-748426E44BD4}"/>
              </a:ext>
            </a:extLst>
          </p:cNvPr>
          <p:cNvSpPr>
            <a:spLocks noGrp="1"/>
          </p:cNvSpPr>
          <p:nvPr>
            <p:ph type="title"/>
          </p:nvPr>
        </p:nvSpPr>
        <p:spPr>
          <a:xfrm>
            <a:off x="832755" y="-1"/>
            <a:ext cx="10847615" cy="1312985"/>
          </a:xfrm>
        </p:spPr>
        <p:txBody>
          <a:bodyPr>
            <a:normAutofit/>
          </a:bodyPr>
          <a:lstStyle/>
          <a:p>
            <a:pPr algn="l"/>
            <a:r>
              <a:rPr lang="en-US" sz="2800" dirty="0">
                <a:solidFill>
                  <a:srgbClr val="0432FF"/>
                </a:solidFill>
              </a:rPr>
              <a:t>Phase III CLARITY-Gastric 01 Study: Second-or Later-Line </a:t>
            </a:r>
            <a:r>
              <a:rPr lang="en-US" sz="2800" dirty="0" err="1">
                <a:solidFill>
                  <a:srgbClr val="0432FF"/>
                </a:solidFill>
              </a:rPr>
              <a:t>Sonesitatug</a:t>
            </a:r>
            <a:r>
              <a:rPr lang="en-US" sz="2800" dirty="0">
                <a:solidFill>
                  <a:srgbClr val="0432FF"/>
                </a:solidFill>
              </a:rPr>
              <a:t> Vedotin for Advanced Gastric/GEJ Cancer</a:t>
            </a:r>
          </a:p>
        </p:txBody>
      </p:sp>
      <p:pic>
        <p:nvPicPr>
          <p:cNvPr id="8" name="Picture 7">
            <a:extLst>
              <a:ext uri="{FF2B5EF4-FFF2-40B4-BE49-F238E27FC236}">
                <a16:creationId xmlns:a16="http://schemas.microsoft.com/office/drawing/2014/main" id="{A4BA297F-6005-E2B2-8C89-8E1C8655154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832756" y="1176866"/>
            <a:ext cx="10515601" cy="4504267"/>
          </a:xfrm>
          <a:prstGeom prst="rect">
            <a:avLst/>
          </a:prstGeom>
        </p:spPr>
      </p:pic>
      <p:sp>
        <p:nvSpPr>
          <p:cNvPr id="6" name="TextBox 5">
            <a:extLst>
              <a:ext uri="{FF2B5EF4-FFF2-40B4-BE49-F238E27FC236}">
                <a16:creationId xmlns:a16="http://schemas.microsoft.com/office/drawing/2014/main" id="{DFC691E7-EFE3-5704-00FF-72F17E441398}"/>
              </a:ext>
            </a:extLst>
          </p:cNvPr>
          <p:cNvSpPr txBox="1"/>
          <p:nvPr/>
        </p:nvSpPr>
        <p:spPr>
          <a:xfrm>
            <a:off x="832756" y="5681133"/>
            <a:ext cx="10002033"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charset="0"/>
                <a:cs typeface="+mn-cs"/>
              </a:rPr>
              <a:t>Primary endpoints: PFS </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for all patients, </a:t>
            </a:r>
            <a:r>
              <a:rPr kumimoji="0" lang="en-US" sz="2000" b="1" i="0" u="none" strike="noStrike" kern="1200" cap="none" spc="0" normalizeH="0" baseline="0" noProof="0" dirty="0">
                <a:ln>
                  <a:noFill/>
                </a:ln>
                <a:solidFill>
                  <a:srgbClr val="000000"/>
                </a:solidFill>
                <a:effectLst/>
                <a:uLnTx/>
                <a:uFillTx/>
                <a:latin typeface="Calibri"/>
                <a:ea typeface="MS PGothic" charset="0"/>
                <a:cs typeface="+mn-cs"/>
              </a:rPr>
              <a:t>OS</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for patients receiving third-line or later treatment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Estimated completion: October 2026</a:t>
            </a:r>
          </a:p>
        </p:txBody>
      </p:sp>
      <p:sp>
        <p:nvSpPr>
          <p:cNvPr id="12" name="TextBox 11">
            <a:extLst>
              <a:ext uri="{FF2B5EF4-FFF2-40B4-BE49-F238E27FC236}">
                <a16:creationId xmlns:a16="http://schemas.microsoft.com/office/drawing/2014/main" id="{7B69F503-C317-DFFE-E2F0-24B1FC4A537C}"/>
              </a:ext>
            </a:extLst>
          </p:cNvPr>
          <p:cNvSpPr txBox="1"/>
          <p:nvPr/>
        </p:nvSpPr>
        <p:spPr>
          <a:xfrm>
            <a:off x="0" y="6517022"/>
            <a:ext cx="1018902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Shitara K et al. Gastrointestinal Cancers Symposium 2026;Abstract TPS462.</a:t>
            </a:r>
          </a:p>
        </p:txBody>
      </p:sp>
    </p:spTree>
    <p:custDataLst>
      <p:tags r:id="rId1"/>
    </p:custDataLst>
    <p:extLst>
      <p:ext uri="{BB962C8B-B14F-4D97-AF65-F5344CB8AC3E}">
        <p14:creationId xmlns:p14="http://schemas.microsoft.com/office/powerpoint/2010/main" val="39934855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30C19-0769-DFCB-C141-663523DE326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6A5F774-8DC1-222E-A052-E38CBAD08893}"/>
              </a:ext>
            </a:extLst>
          </p:cNvPr>
          <p:cNvSpPr>
            <a:spLocks noGrp="1"/>
          </p:cNvSpPr>
          <p:nvPr>
            <p:ph type="title"/>
          </p:nvPr>
        </p:nvSpPr>
        <p:spPr>
          <a:xfrm>
            <a:off x="413658" y="376168"/>
            <a:ext cx="11007039" cy="1196752"/>
          </a:xfrm>
        </p:spPr>
        <p:txBody>
          <a:bodyPr/>
          <a:lstStyle/>
          <a:p>
            <a:pPr algn="l"/>
            <a:r>
              <a:rPr lang="en-US" dirty="0"/>
              <a:t>Sonesitatug Vedotin Demonstrated a Statistically Significant Improvement in Overall Survival in Second- and Later-Line Therapy for CLDN18.2-Positive Advanced Gastric/GEJ Cancers </a:t>
            </a:r>
            <a:br>
              <a:rPr lang="en-US" dirty="0"/>
            </a:br>
            <a:r>
              <a:rPr lang="en-US" sz="2400" dirty="0"/>
              <a:t>Press Release: July 27, 2026</a:t>
            </a:r>
          </a:p>
        </p:txBody>
      </p:sp>
      <p:sp>
        <p:nvSpPr>
          <p:cNvPr id="4" name="Content Placeholder 3">
            <a:extLst>
              <a:ext uri="{FF2B5EF4-FFF2-40B4-BE49-F238E27FC236}">
                <a16:creationId xmlns:a16="http://schemas.microsoft.com/office/drawing/2014/main" id="{FCE670DD-C241-AEA5-9ED2-810868F7ECD7}"/>
              </a:ext>
            </a:extLst>
          </p:cNvPr>
          <p:cNvSpPr>
            <a:spLocks noGrp="1"/>
          </p:cNvSpPr>
          <p:nvPr>
            <p:ph idx="1"/>
          </p:nvPr>
        </p:nvSpPr>
        <p:spPr>
          <a:xfrm>
            <a:off x="413658" y="1919953"/>
            <a:ext cx="11007039" cy="4214845"/>
          </a:xfrm>
        </p:spPr>
        <p:txBody>
          <a:bodyPr wrap="square"/>
          <a:lstStyle/>
          <a:p>
            <a:pPr marL="9525" indent="0">
              <a:buNone/>
            </a:pPr>
            <a:r>
              <a:rPr lang="en-US" sz="1800" b="0" dirty="0"/>
              <a:t>“Positive high-level results from the CLARITY-Gastric01 global Phase III trial showed that sonesitatug vedotin </a:t>
            </a:r>
            <a:br>
              <a:rPr lang="en-US" sz="1800" b="0" dirty="0"/>
            </a:br>
            <a:r>
              <a:rPr lang="en-US" sz="1800" b="0" dirty="0"/>
              <a:t>(Sone-Ve) demonstrated a statistically significant and highly clinically meaningful improvement in overall survival (OS) in 2nd and later-line Claudin 18.2-positive advanced gastric cancers versus investigator’s choice of therapy. The trial included patients with locally advanced or metastatic gastric cancer, gastroesophageal junction (GEJ) cancer, or esophageal adenocarcinoma (EAC) with Claudin 18.2 (CLDN18.2) expression on at least 25% of tumor cells at any staining intensity.</a:t>
            </a:r>
          </a:p>
          <a:p>
            <a:pPr marL="9525" indent="0">
              <a:buNone/>
            </a:pPr>
            <a:r>
              <a:rPr lang="en-US" sz="1800" b="0" dirty="0"/>
              <a:t>The trial had dual primary endpoints of OS in 3rd and later-line treatment and progression-free survival (PFS) in the overall trial population. The trial met the dual primary endpoint of OS in 3rd and later-line treatment, and a key secondary endpoint of OS in the overall trial population of patients treated in the 2nd and later-line setting, demonstrating a statistically significant and highly clinically meaningful improvement.</a:t>
            </a:r>
          </a:p>
          <a:p>
            <a:pPr marL="9525" indent="0">
              <a:buNone/>
            </a:pPr>
            <a:r>
              <a:rPr lang="en-US" sz="1800" b="0" dirty="0"/>
              <a:t>For the other dual primary endpoint of PFS as assessed by blinded independent central review (BICR), results showed a trend toward improved PFS in patients treated in the 2nd and later-line setting but did not reach statistical significance.”</a:t>
            </a:r>
          </a:p>
        </p:txBody>
      </p:sp>
      <p:sp>
        <p:nvSpPr>
          <p:cNvPr id="5" name="TextBox 4">
            <a:extLst>
              <a:ext uri="{FF2B5EF4-FFF2-40B4-BE49-F238E27FC236}">
                <a16:creationId xmlns:a16="http://schemas.microsoft.com/office/drawing/2014/main" id="{2E9269DD-5519-CDC3-D746-AF1558B127D7}"/>
              </a:ext>
            </a:extLst>
          </p:cNvPr>
          <p:cNvSpPr txBox="1"/>
          <p:nvPr/>
        </p:nvSpPr>
        <p:spPr>
          <a:xfrm>
            <a:off x="274237" y="6481832"/>
            <a:ext cx="1072919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www.astrazeneca.com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/media-</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centre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/press-releases/2026/sone-</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ve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-improved-survival-in-gastric-</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cancers.html</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8769609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1AE4D-79FA-2448-68B6-C23CB12C51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58E954-ECFF-05CA-1181-07ED69598035}"/>
              </a:ext>
            </a:extLst>
          </p:cNvPr>
          <p:cNvSpPr>
            <a:spLocks noGrp="1"/>
          </p:cNvSpPr>
          <p:nvPr>
            <p:ph type="title"/>
          </p:nvPr>
        </p:nvSpPr>
        <p:spPr/>
        <p:txBody>
          <a:bodyPr/>
          <a:lstStyle/>
          <a:p>
            <a:pPr marL="0" marR="0" lvl="0" indent="0" defTabSz="455613" rtl="0" eaLnBrk="1" fontAlgn="base" latinLnBrk="0" hangingPunct="1">
              <a:lnSpc>
                <a:spcPct val="100000"/>
              </a:lnSpc>
              <a:spcBef>
                <a:spcPct val="0"/>
              </a:spcBef>
              <a:spcAft>
                <a:spcPct val="0"/>
              </a:spcAft>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ESMO 2026 Presidential Symposium II</a:t>
            </a:r>
            <a:b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b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October 25, 2026</a:t>
            </a:r>
            <a:endParaRPr lang="en-US" dirty="0"/>
          </a:p>
        </p:txBody>
      </p:sp>
      <p:sp>
        <p:nvSpPr>
          <p:cNvPr id="3" name="Content Placeholder 2">
            <a:extLst>
              <a:ext uri="{FF2B5EF4-FFF2-40B4-BE49-F238E27FC236}">
                <a16:creationId xmlns:a16="http://schemas.microsoft.com/office/drawing/2014/main" id="{0B68C13E-6039-7189-89EA-425361AC0DD9}"/>
              </a:ext>
            </a:extLst>
          </p:cNvPr>
          <p:cNvSpPr>
            <a:spLocks noGrp="1"/>
          </p:cNvSpPr>
          <p:nvPr>
            <p:ph idx="1"/>
          </p:nvPr>
        </p:nvSpPr>
        <p:spPr>
          <a:xfrm>
            <a:off x="912286" y="1844824"/>
            <a:ext cx="10358967" cy="4370242"/>
          </a:xfrm>
        </p:spPr>
        <p:txBody>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Abstract LBA7 </a:t>
            </a:r>
          </a:p>
          <a:p>
            <a:pPr marL="0" marR="0" lvl="0" indent="0" algn="l" defTabSz="455613"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CLARITY-Gastric 01 (CG-01): A Phase 3 study of </a:t>
            </a:r>
            <a:r>
              <a:rPr kumimoji="0" lang="en-US" sz="24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sonesitatug</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vedotin (Sone-Ve) in second or later-line (2L+) advanced or metastatic claudin 18.2 (CLDN18.2) positive gastroesophageal carcinoma (GEC)</a:t>
            </a:r>
          </a:p>
          <a:p>
            <a:pPr marL="0" marR="0" lvl="0" indent="0" algn="l" defTabSz="455613"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Rui-Hua Xu </a:t>
            </a:r>
          </a:p>
          <a:p>
            <a:pPr marL="0" marR="0" lvl="0" indent="0" algn="l" defTabSz="914400" rtl="0" eaLnBrk="1" fontAlgn="auto" latinLnBrk="0" hangingPunct="1">
              <a:lnSpc>
                <a:spcPct val="115000"/>
              </a:lnSpc>
              <a:spcBef>
                <a:spcPts val="0"/>
              </a:spcBef>
              <a:spcAft>
                <a:spcPts val="200"/>
              </a:spcAft>
              <a:buClrTx/>
              <a:buSzTx/>
              <a:buFontTx/>
              <a:buNone/>
              <a:tabLst/>
              <a:defRPr/>
            </a:pPr>
            <a:endParaRPr kumimoji="0" lang="en-US" sz="2400" b="1"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0" marR="0" lvl="0" indent="0" algn="l" defTabSz="914400" rtl="0" eaLnBrk="1" fontAlgn="auto" latinLnBrk="0" hangingPunct="1">
              <a:lnSpc>
                <a:spcPct val="115000"/>
              </a:lnSpc>
              <a:spcBef>
                <a:spcPts val="0"/>
              </a:spcBef>
              <a:spcAft>
                <a:spcPts val="200"/>
              </a:spcAft>
              <a:buClrTx/>
              <a:buSzTx/>
              <a:buFontTx/>
              <a:buNone/>
              <a:tabLst/>
              <a:defRPr/>
            </a:pPr>
            <a:endParaRPr kumimoji="0" lang="en-US" sz="2400" b="1"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0" marR="0" lvl="0" indent="0" algn="l" defTabSz="914400" rtl="0" eaLnBrk="1" fontAlgn="auto" latinLnBrk="0" hangingPunct="1">
              <a:lnSpc>
                <a:spcPct val="115000"/>
              </a:lnSpc>
              <a:spcBef>
                <a:spcPts val="0"/>
              </a:spcBef>
              <a:spcAft>
                <a:spcPts val="200"/>
              </a:spcAft>
              <a:buClrTx/>
              <a:buSzTx/>
              <a:buFontTx/>
              <a:buNone/>
              <a:tabLst/>
              <a:defRPr/>
            </a:pPr>
            <a:endParaRPr kumimoji="0" lang="en-US" sz="2400" b="1"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endParaRPr lang="en-US" dirty="0"/>
          </a:p>
        </p:txBody>
      </p:sp>
    </p:spTree>
    <p:custDataLst>
      <p:tags r:id="rId1"/>
    </p:custDataLst>
    <p:extLst>
      <p:ext uri="{BB962C8B-B14F-4D97-AF65-F5344CB8AC3E}">
        <p14:creationId xmlns:p14="http://schemas.microsoft.com/office/powerpoint/2010/main" val="4555642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09926-25E1-7605-D0FE-2DAAA16CEB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2CD18A-D65E-06EC-D60C-9B2ABAF9162B}"/>
              </a:ext>
            </a:extLst>
          </p:cNvPr>
          <p:cNvSpPr>
            <a:spLocks noGrp="1"/>
          </p:cNvSpPr>
          <p:nvPr>
            <p:ph type="title"/>
          </p:nvPr>
        </p:nvSpPr>
        <p:spPr>
          <a:xfrm>
            <a:off x="751113" y="-1"/>
            <a:ext cx="10929257" cy="1312985"/>
          </a:xfrm>
        </p:spPr>
        <p:txBody>
          <a:bodyPr>
            <a:normAutofit/>
          </a:bodyPr>
          <a:lstStyle/>
          <a:p>
            <a:pPr algn="l"/>
            <a:r>
              <a:rPr lang="en-US" sz="2800" dirty="0">
                <a:solidFill>
                  <a:srgbClr val="0432FF"/>
                </a:solidFill>
              </a:rPr>
              <a:t>Ongoing Phase III CLARITY-Gastric 02 Study: First-Line Sonesitatug Vedotin in Combination with Capecitabine with or without Rilvegostomig</a:t>
            </a:r>
          </a:p>
        </p:txBody>
      </p:sp>
      <p:sp>
        <p:nvSpPr>
          <p:cNvPr id="9" name="TextBox 8">
            <a:extLst>
              <a:ext uri="{FF2B5EF4-FFF2-40B4-BE49-F238E27FC236}">
                <a16:creationId xmlns:a16="http://schemas.microsoft.com/office/drawing/2014/main" id="{9CE98E7A-0846-9D1E-08A1-8F702A448900}"/>
              </a:ext>
            </a:extLst>
          </p:cNvPr>
          <p:cNvSpPr txBox="1"/>
          <p:nvPr/>
        </p:nvSpPr>
        <p:spPr>
          <a:xfrm>
            <a:off x="0" y="6517022"/>
            <a:ext cx="1018902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www.clinicaltrials.gov</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NCT07431281. Accessed August 2026.</a:t>
            </a:r>
          </a:p>
        </p:txBody>
      </p:sp>
      <p:sp>
        <p:nvSpPr>
          <p:cNvPr id="10" name="Rectangle 9">
            <a:extLst>
              <a:ext uri="{FF2B5EF4-FFF2-40B4-BE49-F238E27FC236}">
                <a16:creationId xmlns:a16="http://schemas.microsoft.com/office/drawing/2014/main" id="{F208CBF1-D65D-097E-6496-984CF9783BAC}"/>
              </a:ext>
            </a:extLst>
          </p:cNvPr>
          <p:cNvSpPr/>
          <p:nvPr/>
        </p:nvSpPr>
        <p:spPr bwMode="auto">
          <a:xfrm>
            <a:off x="500743" y="4710945"/>
            <a:ext cx="5864773" cy="834069"/>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endpoints: PFS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cohorts 1 and 2,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cohort 1</a:t>
            </a:r>
          </a:p>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 OS (cohort 2), objective response rate, duration of response, safety</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
        <p:nvSpPr>
          <p:cNvPr id="11" name="TextBox 10">
            <a:extLst>
              <a:ext uri="{FF2B5EF4-FFF2-40B4-BE49-F238E27FC236}">
                <a16:creationId xmlns:a16="http://schemas.microsoft.com/office/drawing/2014/main" id="{AD1472D9-81C5-69EF-3985-779B8FE182C0}"/>
              </a:ext>
            </a:extLst>
          </p:cNvPr>
          <p:cNvSpPr txBox="1"/>
          <p:nvPr/>
        </p:nvSpPr>
        <p:spPr>
          <a:xfrm>
            <a:off x="500743" y="5648300"/>
            <a:ext cx="371114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Data anticipated: After 2027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Estimated completion: October 2031</a:t>
            </a:r>
          </a:p>
        </p:txBody>
      </p:sp>
      <p:grpSp>
        <p:nvGrpSpPr>
          <p:cNvPr id="19" name="Group 18">
            <a:extLst>
              <a:ext uri="{FF2B5EF4-FFF2-40B4-BE49-F238E27FC236}">
                <a16:creationId xmlns:a16="http://schemas.microsoft.com/office/drawing/2014/main" id="{CC97CFE5-7AD9-C5BD-9AF2-3258D0BF7A72}"/>
              </a:ext>
            </a:extLst>
          </p:cNvPr>
          <p:cNvGrpSpPr/>
          <p:nvPr/>
        </p:nvGrpSpPr>
        <p:grpSpPr>
          <a:xfrm>
            <a:off x="1149287" y="1670507"/>
            <a:ext cx="10205477" cy="3516985"/>
            <a:chOff x="354537" y="1670508"/>
            <a:chExt cx="10205477" cy="3516985"/>
          </a:xfrm>
        </p:grpSpPr>
        <p:sp>
          <p:nvSpPr>
            <p:cNvPr id="6" name="Rounded Rectangle 5">
              <a:extLst>
                <a:ext uri="{FF2B5EF4-FFF2-40B4-BE49-F238E27FC236}">
                  <a16:creationId xmlns:a16="http://schemas.microsoft.com/office/drawing/2014/main" id="{1C322B46-3480-FD42-0E96-BCFB02F360A0}"/>
                </a:ext>
              </a:extLst>
            </p:cNvPr>
            <p:cNvSpPr/>
            <p:nvPr/>
          </p:nvSpPr>
          <p:spPr bwMode="auto">
            <a:xfrm>
              <a:off x="354537" y="2730062"/>
              <a:ext cx="4035973" cy="1397876"/>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1L GC/GEJC expressing CLDN18.2 (≥25% tumor cells with membranous staining at any intensity for CLDN18.2)</a:t>
              </a:r>
            </a:p>
            <a:p>
              <a:pPr marL="0" marR="0" lvl="0" indent="0" algn="ctr" defTabSz="457200" rtl="0" eaLnBrk="1" fontAlgn="base" latinLnBrk="0" hangingPunct="0">
                <a:lnSpc>
                  <a:spcPct val="93000"/>
                </a:lnSpc>
                <a:spcBef>
                  <a:spcPct val="0"/>
                </a:spcBef>
                <a:spcAft>
                  <a:spcPct val="0"/>
                </a:spcAft>
                <a:buClr>
                  <a:srgbClr val="000000"/>
                </a:buClr>
                <a:buSzPct val="45000"/>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 2,130</a:t>
              </a:r>
            </a:p>
          </p:txBody>
        </p:sp>
        <p:sp>
          <p:nvSpPr>
            <p:cNvPr id="7" name="Rounded Rectangle 6">
              <a:extLst>
                <a:ext uri="{FF2B5EF4-FFF2-40B4-BE49-F238E27FC236}">
                  <a16:creationId xmlns:a16="http://schemas.microsoft.com/office/drawing/2014/main" id="{0F942D6E-61E7-FB66-F5EE-BB49C24A61C8}"/>
                </a:ext>
              </a:extLst>
            </p:cNvPr>
            <p:cNvSpPr/>
            <p:nvPr/>
          </p:nvSpPr>
          <p:spPr bwMode="auto">
            <a:xfrm>
              <a:off x="6066907" y="1670508"/>
              <a:ext cx="4493107" cy="1397876"/>
            </a:xfrm>
            <a:prstGeom prst="round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Cohort 1: CLDN18.2-positive, </a:t>
              </a:r>
              <a:r>
                <a:rPr kumimoji="0" lang="en-US" sz="18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PD-L1-positive</a:t>
              </a:r>
            </a:p>
            <a:p>
              <a:pPr marL="0" marR="0" lvl="0" indent="0" algn="ctr" defTabSz="457200" rtl="0" eaLnBrk="1" fontAlgn="base" latinLnBrk="0" hangingPunct="0">
                <a:lnSpc>
                  <a:spcPct val="93000"/>
                </a:lnSpc>
                <a:spcBef>
                  <a:spcPct val="0"/>
                </a:spcBef>
                <a:spcAft>
                  <a:spcPct val="0"/>
                </a:spcAft>
                <a:buClr>
                  <a:srgbClr val="000000"/>
                </a:buClr>
                <a:buSzPct val="45000"/>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Sone-Ve + </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rilvegostomig</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capecitabine</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Sone-Ve + nivolumab + capecitabine</a:t>
              </a:r>
            </a:p>
            <a:p>
              <a:pPr marL="0" marR="0" lvl="0" indent="0" algn="ctr" defTabSz="457200" rtl="0" eaLnBrk="1" fontAlgn="base" latinLnBrk="0" hangingPunct="0">
                <a:lnSpc>
                  <a:spcPct val="93000"/>
                </a:lnSpc>
                <a:spcBef>
                  <a:spcPct val="0"/>
                </a:spcBef>
                <a:spcAft>
                  <a:spcPct val="0"/>
                </a:spcAft>
                <a:buClr>
                  <a:srgbClr val="000000"/>
                </a:buClr>
                <a:buSzPct val="45000"/>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Standard nivolumab + CAPOX or FOLFOX</a:t>
              </a:r>
            </a:p>
          </p:txBody>
        </p:sp>
        <p:sp>
          <p:nvSpPr>
            <p:cNvPr id="8" name="Rounded Rectangle 7">
              <a:extLst>
                <a:ext uri="{FF2B5EF4-FFF2-40B4-BE49-F238E27FC236}">
                  <a16:creationId xmlns:a16="http://schemas.microsoft.com/office/drawing/2014/main" id="{14F1EAFC-80F1-4DF5-AE18-E4E7F22DA139}"/>
                </a:ext>
              </a:extLst>
            </p:cNvPr>
            <p:cNvSpPr/>
            <p:nvPr/>
          </p:nvSpPr>
          <p:spPr bwMode="auto">
            <a:xfrm>
              <a:off x="6066908" y="3789617"/>
              <a:ext cx="4493106" cy="1397876"/>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Cohort 2: CLDN18.2-positive, </a:t>
              </a:r>
              <a:r>
                <a:rPr kumimoji="0" lang="en-US" sz="18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PD-L1-negative</a:t>
              </a:r>
            </a:p>
            <a:p>
              <a:pPr marL="0" marR="0" lvl="0" indent="0" algn="ctr" defTabSz="457200" rtl="0" eaLnBrk="1" fontAlgn="base" latinLnBrk="0" hangingPunct="0">
                <a:lnSpc>
                  <a:spcPct val="93000"/>
                </a:lnSpc>
                <a:spcBef>
                  <a:spcPct val="0"/>
                </a:spcBef>
                <a:spcAft>
                  <a:spcPct val="0"/>
                </a:spcAft>
                <a:buClr>
                  <a:srgbClr val="000000"/>
                </a:buClr>
                <a:buSzPct val="45000"/>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Sone-Ve + capecitabine</a:t>
              </a:r>
            </a:p>
            <a:p>
              <a:pPr marL="0" marR="0" lvl="0" indent="0" algn="ctr" defTabSz="457200" rtl="0" eaLnBrk="1" fontAlgn="base" latinLnBrk="0" hangingPunct="0">
                <a:lnSpc>
                  <a:spcPct val="93000"/>
                </a:lnSpc>
                <a:spcBef>
                  <a:spcPct val="0"/>
                </a:spcBef>
                <a:spcAft>
                  <a:spcPct val="0"/>
                </a:spcAft>
                <a:buClr>
                  <a:srgbClr val="000000"/>
                </a:buClr>
                <a:buSzPct val="45000"/>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CAPOX or FOLFOX with or without </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zolbetuximab</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cxnSp>
          <p:nvCxnSpPr>
            <p:cNvPr id="13" name="Elbow Connector 12">
              <a:extLst>
                <a:ext uri="{FF2B5EF4-FFF2-40B4-BE49-F238E27FC236}">
                  <a16:creationId xmlns:a16="http://schemas.microsoft.com/office/drawing/2014/main" id="{5A55EF7B-5F18-0AE2-2A0D-2134D9536BDA}"/>
                </a:ext>
              </a:extLst>
            </p:cNvPr>
            <p:cNvCxnSpPr>
              <a:cxnSpLocks/>
              <a:stCxn id="6" idx="3"/>
              <a:endCxn id="7" idx="1"/>
            </p:cNvCxnSpPr>
            <p:nvPr/>
          </p:nvCxnSpPr>
          <p:spPr bwMode="auto">
            <a:xfrm flipV="1">
              <a:off x="4390510" y="2369446"/>
              <a:ext cx="1676397" cy="1059554"/>
            </a:xfrm>
            <a:prstGeom prst="bentConnector3">
              <a:avLst/>
            </a:prstGeom>
            <a:solidFill>
              <a:srgbClr val="FFFF00"/>
            </a:solidFill>
            <a:ln w="38100" cap="flat" cmpd="sng" algn="ctr">
              <a:solidFill>
                <a:schemeClr val="tx1"/>
              </a:solidFill>
              <a:prstDash val="solid"/>
              <a:round/>
              <a:headEnd type="none" w="med" len="med"/>
              <a:tailEnd type="triangle"/>
            </a:ln>
            <a:effectLst/>
          </p:spPr>
        </p:cxnSp>
        <p:cxnSp>
          <p:nvCxnSpPr>
            <p:cNvPr id="14" name="Elbow Connector 13">
              <a:extLst>
                <a:ext uri="{FF2B5EF4-FFF2-40B4-BE49-F238E27FC236}">
                  <a16:creationId xmlns:a16="http://schemas.microsoft.com/office/drawing/2014/main" id="{4E815140-5A90-D9B3-67F8-8361C4D0528C}"/>
                </a:ext>
              </a:extLst>
            </p:cNvPr>
            <p:cNvCxnSpPr>
              <a:cxnSpLocks/>
              <a:stCxn id="6" idx="3"/>
              <a:endCxn id="8" idx="1"/>
            </p:cNvCxnSpPr>
            <p:nvPr/>
          </p:nvCxnSpPr>
          <p:spPr bwMode="auto">
            <a:xfrm>
              <a:off x="4390510" y="3429000"/>
              <a:ext cx="1676398" cy="1059555"/>
            </a:xfrm>
            <a:prstGeom prst="bentConnector3">
              <a:avLst>
                <a:gd name="adj1" fmla="val 50000"/>
              </a:avLst>
            </a:prstGeom>
            <a:solidFill>
              <a:srgbClr val="FFFF00"/>
            </a:solidFill>
            <a:ln w="38100" cap="flat" cmpd="sng" algn="ctr">
              <a:solidFill>
                <a:schemeClr val="tx1"/>
              </a:solidFill>
              <a:prstDash val="solid"/>
              <a:round/>
              <a:headEnd type="none" w="med" len="med"/>
              <a:tailEnd type="triangle"/>
            </a:ln>
            <a:effectLst/>
          </p:spPr>
        </p:cxnSp>
      </p:grpSp>
    </p:spTree>
    <p:custDataLst>
      <p:tags r:id="rId1"/>
    </p:custDataLst>
    <p:extLst>
      <p:ext uri="{BB962C8B-B14F-4D97-AF65-F5344CB8AC3E}">
        <p14:creationId xmlns:p14="http://schemas.microsoft.com/office/powerpoint/2010/main" val="2340452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7A592-34FE-B513-4EDD-660A2ECE2A2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D1ADAF7-E75A-533B-6AC1-BF9274F4C2B5}"/>
              </a:ext>
            </a:extLst>
          </p:cNvPr>
          <p:cNvSpPr/>
          <p:nvPr/>
        </p:nvSpPr>
        <p:spPr bwMode="auto">
          <a:xfrm>
            <a:off x="686717" y="3933023"/>
            <a:ext cx="10871364" cy="517794"/>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CC024462-3AC8-82E5-088E-3BBFB400A736}"/>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E142E31B-3E05-52EE-2F4A-95B1E755933E}"/>
              </a:ext>
            </a:extLst>
          </p:cNvPr>
          <p:cNvSpPr txBox="1">
            <a:spLocks/>
          </p:cNvSpPr>
          <p:nvPr/>
        </p:nvSpPr>
        <p:spPr bwMode="auto">
          <a:xfrm>
            <a:off x="942916" y="1215268"/>
            <a:ext cx="9919715"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1: </a:t>
            </a:r>
            <a:r>
              <a:rPr lang="en-US" sz="2400" dirty="0">
                <a:solidFill>
                  <a:schemeClr val="tx1"/>
                </a:solidFill>
              </a:rPr>
              <a:t>Optimizing the Management of HER2-Positive Advanced Gastroesophageal (GE) Cancers </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2: </a:t>
            </a:r>
            <a:r>
              <a:rPr lang="en-US" sz="2400" dirty="0">
                <a:solidFill>
                  <a:schemeClr val="tx1"/>
                </a:solidFill>
              </a:rPr>
              <a:t>Clinician Survey Results</a:t>
            </a:r>
            <a:endParaRPr lang="en-US" sz="2400" dirty="0"/>
          </a:p>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3: </a:t>
            </a:r>
            <a:r>
              <a:rPr lang="en-US" sz="2400" dirty="0">
                <a:solidFill>
                  <a:schemeClr val="tx1"/>
                </a:solidFill>
              </a:rPr>
              <a:t>Current and Future Strategies to Target CLAUDIN18.2 in Advanced GE Cancers</a:t>
            </a:r>
          </a:p>
          <a:p>
            <a:pPr marL="98425" indent="0">
              <a:spcBef>
                <a:spcPts val="2280"/>
              </a:spcBef>
              <a:spcAft>
                <a:spcPts val="0"/>
              </a:spcAft>
              <a:buNone/>
              <a:defRPr/>
            </a:pPr>
            <a:r>
              <a:rPr lang="en-US" sz="2400" dirty="0">
                <a:solidFill>
                  <a:schemeClr val="bg1"/>
                </a:solidFill>
                <a:latin typeface="Calibri" panose="020F0502020204030204" pitchFamily="34" charset="0"/>
                <a:cs typeface="Calibri" panose="020F0502020204030204" pitchFamily="34" charset="0"/>
              </a:rPr>
              <a:t>Module 4: </a:t>
            </a:r>
            <a:r>
              <a:rPr lang="en-US" sz="2400" dirty="0">
                <a:solidFill>
                  <a:schemeClr val="bg1"/>
                </a:solidFill>
              </a:rPr>
              <a:t>Clinician Survey Results</a:t>
            </a:r>
          </a:p>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5: </a:t>
            </a:r>
            <a:r>
              <a:rPr lang="en-US" sz="2400" dirty="0"/>
              <a:t>Integration of Immune Checkpoint Inhibitors into the Care of Patients with </a:t>
            </a:r>
            <a:r>
              <a:rPr lang="en-US" sz="2400" dirty="0" err="1"/>
              <a:t>Resectable</a:t>
            </a:r>
            <a:r>
              <a:rPr lang="en-US" sz="2400" dirty="0"/>
              <a:t> and Unresectable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6: </a:t>
            </a:r>
            <a:r>
              <a:rPr lang="en-US" sz="2400" dirty="0">
                <a:solidFill>
                  <a:schemeClr val="tx1"/>
                </a:solidFill>
              </a:rPr>
              <a:t>Clinician Survey Results</a:t>
            </a:r>
            <a:endParaRPr lang="en-US" sz="2400" dirty="0">
              <a:solidFill>
                <a:schemeClr val="accent2"/>
              </a:solidFill>
            </a:endParaRPr>
          </a:p>
        </p:txBody>
      </p:sp>
    </p:spTree>
    <p:extLst>
      <p:ext uri="{BB962C8B-B14F-4D97-AF65-F5344CB8AC3E}">
        <p14:creationId xmlns:p14="http://schemas.microsoft.com/office/powerpoint/2010/main" val="3158016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EE312-1E47-D640-6596-87026521EF66}"/>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1D6B05A-7267-9DA2-C307-60DB109DFF78}"/>
              </a:ext>
            </a:extLst>
          </p:cNvPr>
          <p:cNvSpPr>
            <a:spLocks noGrp="1"/>
          </p:cNvSpPr>
          <p:nvPr>
            <p:ph idx="50"/>
          </p:nvPr>
        </p:nvSpPr>
        <p:spPr/>
        <p:txBody>
          <a:bodyPr/>
          <a:lstStyle/>
          <a:p>
            <a:r>
              <a:rPr lang="en-US" dirty="0"/>
              <a:t>Chemotherapy + </a:t>
            </a:r>
            <a:r>
              <a:rPr lang="en-US" dirty="0" err="1"/>
              <a:t>zolbetuximab</a:t>
            </a:r>
            <a:r>
              <a:rPr lang="en-US" dirty="0"/>
              <a:t> </a:t>
            </a:r>
          </a:p>
        </p:txBody>
      </p:sp>
      <p:sp>
        <p:nvSpPr>
          <p:cNvPr id="7" name="Content Placeholder 6">
            <a:extLst>
              <a:ext uri="{FF2B5EF4-FFF2-40B4-BE49-F238E27FC236}">
                <a16:creationId xmlns:a16="http://schemas.microsoft.com/office/drawing/2014/main" id="{E3353CCE-5363-3EA1-AD19-3C836DEAAEC6}"/>
              </a:ext>
            </a:extLst>
          </p:cNvPr>
          <p:cNvSpPr>
            <a:spLocks noGrp="1"/>
          </p:cNvSpPr>
          <p:nvPr>
            <p:ph idx="58"/>
          </p:nvPr>
        </p:nvSpPr>
        <p:spPr/>
        <p:txBody>
          <a:bodyPr/>
          <a:lstStyle/>
          <a:p>
            <a:r>
              <a:rPr lang="en-US" sz="2000" dirty="0"/>
              <a:t>CLDN18.2 positive</a:t>
            </a:r>
          </a:p>
        </p:txBody>
      </p:sp>
      <p:sp>
        <p:nvSpPr>
          <p:cNvPr id="9" name="Title 8">
            <a:extLst>
              <a:ext uri="{FF2B5EF4-FFF2-40B4-BE49-F238E27FC236}">
                <a16:creationId xmlns:a16="http://schemas.microsoft.com/office/drawing/2014/main" id="{A8A2EC05-0895-7DAD-4C99-9B69D8680950}"/>
              </a:ext>
            </a:extLst>
          </p:cNvPr>
          <p:cNvSpPr>
            <a:spLocks noGrp="1"/>
          </p:cNvSpPr>
          <p:nvPr>
            <p:ph type="title"/>
          </p:nvPr>
        </p:nvSpPr>
        <p:spPr/>
        <p:txBody>
          <a:bodyPr/>
          <a:lstStyle/>
          <a:p>
            <a:r>
              <a:rPr lang="en-US" dirty="0"/>
              <a:t>Regulatory and reimbursement issues aside, which first-line treatment would you most likely recommend for a </a:t>
            </a:r>
            <a:r>
              <a:rPr lang="en-US" u="sng" dirty="0"/>
              <a:t>65-year-old</a:t>
            </a:r>
            <a:r>
              <a:rPr lang="en-US" dirty="0"/>
              <a:t> patient presenting with metastatic </a:t>
            </a:r>
            <a:r>
              <a:rPr lang="en-US" u="sng" dirty="0"/>
              <a:t>HER2-negative</a:t>
            </a:r>
            <a:r>
              <a:rPr lang="en-US" dirty="0"/>
              <a:t>, </a:t>
            </a:r>
            <a:r>
              <a:rPr lang="en-US" u="sng" dirty="0"/>
              <a:t>MSS</a:t>
            </a:r>
            <a:r>
              <a:rPr lang="en-US" dirty="0"/>
              <a:t> gastric adenocarcinoma with a </a:t>
            </a:r>
            <a:r>
              <a:rPr lang="en-US" u="sng" dirty="0"/>
              <a:t>PD-L1 CPS of 0</a:t>
            </a:r>
            <a:r>
              <a:rPr lang="en-US" dirty="0"/>
              <a:t> and the CLDN18.2 status below?</a:t>
            </a:r>
          </a:p>
        </p:txBody>
      </p:sp>
      <p:sp>
        <p:nvSpPr>
          <p:cNvPr id="14" name="Content Placeholder 13">
            <a:extLst>
              <a:ext uri="{FF2B5EF4-FFF2-40B4-BE49-F238E27FC236}">
                <a16:creationId xmlns:a16="http://schemas.microsoft.com/office/drawing/2014/main" id="{1EA8E048-944A-46D4-AE32-9F3E1CC08B60}"/>
              </a:ext>
            </a:extLst>
          </p:cNvPr>
          <p:cNvSpPr>
            <a:spLocks noGrp="1"/>
          </p:cNvSpPr>
          <p:nvPr>
            <p:ph idx="77"/>
          </p:nvPr>
        </p:nvSpPr>
        <p:spPr/>
        <p:txBody>
          <a:bodyPr/>
          <a:lstStyle/>
          <a:p>
            <a:r>
              <a:rPr lang="en-US" dirty="0"/>
              <a:t>FOLFOX</a:t>
            </a:r>
          </a:p>
        </p:txBody>
      </p:sp>
      <p:sp>
        <p:nvSpPr>
          <p:cNvPr id="16" name="Content Placeholder 15">
            <a:extLst>
              <a:ext uri="{FF2B5EF4-FFF2-40B4-BE49-F238E27FC236}">
                <a16:creationId xmlns:a16="http://schemas.microsoft.com/office/drawing/2014/main" id="{1664C916-0514-3F97-B518-278CFC86DC42}"/>
              </a:ext>
            </a:extLst>
          </p:cNvPr>
          <p:cNvSpPr>
            <a:spLocks noGrp="1"/>
          </p:cNvSpPr>
          <p:nvPr>
            <p:ph idx="79"/>
          </p:nvPr>
        </p:nvSpPr>
        <p:spPr/>
        <p:txBody>
          <a:bodyPr/>
          <a:lstStyle/>
          <a:p>
            <a:r>
              <a:rPr lang="en-US" dirty="0"/>
              <a:t>FOLFOX</a:t>
            </a:r>
          </a:p>
        </p:txBody>
      </p:sp>
      <p:sp>
        <p:nvSpPr>
          <p:cNvPr id="19" name="Content Placeholder 18">
            <a:extLst>
              <a:ext uri="{FF2B5EF4-FFF2-40B4-BE49-F238E27FC236}">
                <a16:creationId xmlns:a16="http://schemas.microsoft.com/office/drawing/2014/main" id="{BB0A7D0B-374F-3CB6-2687-7D2C8D83213E}"/>
              </a:ext>
            </a:extLst>
          </p:cNvPr>
          <p:cNvSpPr>
            <a:spLocks noGrp="1"/>
          </p:cNvSpPr>
          <p:nvPr>
            <p:ph idx="82"/>
          </p:nvPr>
        </p:nvSpPr>
        <p:spPr/>
        <p:txBody>
          <a:bodyPr/>
          <a:lstStyle/>
          <a:p>
            <a:r>
              <a:rPr lang="en-US" dirty="0"/>
              <a:t>Chemotherapy + </a:t>
            </a:r>
            <a:r>
              <a:rPr lang="en-US" dirty="0" err="1"/>
              <a:t>zolbetuximab</a:t>
            </a:r>
            <a:r>
              <a:rPr lang="en-US" dirty="0"/>
              <a:t> </a:t>
            </a:r>
          </a:p>
        </p:txBody>
      </p:sp>
      <p:sp>
        <p:nvSpPr>
          <p:cNvPr id="20" name="Content Placeholder 19">
            <a:extLst>
              <a:ext uri="{FF2B5EF4-FFF2-40B4-BE49-F238E27FC236}">
                <a16:creationId xmlns:a16="http://schemas.microsoft.com/office/drawing/2014/main" id="{D0668730-C00F-79C7-44C6-11A587519959}"/>
              </a:ext>
            </a:extLst>
          </p:cNvPr>
          <p:cNvSpPr>
            <a:spLocks noGrp="1"/>
          </p:cNvSpPr>
          <p:nvPr>
            <p:ph idx="83"/>
          </p:nvPr>
        </p:nvSpPr>
        <p:spPr/>
        <p:txBody>
          <a:bodyPr/>
          <a:lstStyle/>
          <a:p>
            <a:r>
              <a:rPr lang="en-US" dirty="0"/>
              <a:t>FOLFOX</a:t>
            </a:r>
          </a:p>
        </p:txBody>
      </p:sp>
      <p:sp>
        <p:nvSpPr>
          <p:cNvPr id="23" name="Content Placeholder 6">
            <a:extLst>
              <a:ext uri="{FF2B5EF4-FFF2-40B4-BE49-F238E27FC236}">
                <a16:creationId xmlns:a16="http://schemas.microsoft.com/office/drawing/2014/main" id="{7D889194-5005-E369-F311-D0D780670802}"/>
              </a:ext>
            </a:extLst>
          </p:cNvPr>
          <p:cNvSpPr>
            <a:spLocks noGrp="1"/>
          </p:cNvSpPr>
          <p:nvPr>
            <p:ph idx="78"/>
          </p:nvPr>
        </p:nvSpPr>
        <p:spPr/>
        <p:txBody>
          <a:bodyPr/>
          <a:lstStyle/>
          <a:p>
            <a:r>
              <a:rPr lang="en-US" sz="2000" dirty="0"/>
              <a:t>CLDN18.2 negative</a:t>
            </a:r>
          </a:p>
        </p:txBody>
      </p:sp>
      <p:sp>
        <p:nvSpPr>
          <p:cNvPr id="15" name="Content Placeholder 18">
            <a:extLst>
              <a:ext uri="{FF2B5EF4-FFF2-40B4-BE49-F238E27FC236}">
                <a16:creationId xmlns:a16="http://schemas.microsoft.com/office/drawing/2014/main" id="{6B3FCF09-DE44-2EBC-4E1B-834D5D8D978C}"/>
              </a:ext>
            </a:extLst>
          </p:cNvPr>
          <p:cNvSpPr>
            <a:spLocks noGrp="1"/>
          </p:cNvSpPr>
          <p:nvPr>
            <p:ph idx="80"/>
          </p:nvPr>
        </p:nvSpPr>
        <p:spPr/>
        <p:txBody>
          <a:bodyPr/>
          <a:lstStyle/>
          <a:p>
            <a:r>
              <a:rPr lang="en-US" dirty="0"/>
              <a:t>Chemotherapy + </a:t>
            </a:r>
            <a:r>
              <a:rPr lang="en-US" dirty="0" err="1"/>
              <a:t>zolbetuximab</a:t>
            </a:r>
            <a:r>
              <a:rPr lang="en-US" dirty="0"/>
              <a:t> </a:t>
            </a:r>
          </a:p>
        </p:txBody>
      </p:sp>
      <p:sp>
        <p:nvSpPr>
          <p:cNvPr id="21" name="Content Placeholder 19">
            <a:extLst>
              <a:ext uri="{FF2B5EF4-FFF2-40B4-BE49-F238E27FC236}">
                <a16:creationId xmlns:a16="http://schemas.microsoft.com/office/drawing/2014/main" id="{2FB24022-5323-B58B-9BAE-43B34291B302}"/>
              </a:ext>
            </a:extLst>
          </p:cNvPr>
          <p:cNvSpPr>
            <a:spLocks noGrp="1"/>
          </p:cNvSpPr>
          <p:nvPr>
            <p:ph idx="81"/>
          </p:nvPr>
        </p:nvSpPr>
        <p:spPr/>
        <p:txBody>
          <a:bodyPr/>
          <a:lstStyle/>
          <a:p>
            <a:r>
              <a:rPr lang="en-US" dirty="0"/>
              <a:t>FOLFOX</a:t>
            </a:r>
          </a:p>
        </p:txBody>
      </p:sp>
      <p:sp>
        <p:nvSpPr>
          <p:cNvPr id="22" name="Content Placeholder 18">
            <a:extLst>
              <a:ext uri="{FF2B5EF4-FFF2-40B4-BE49-F238E27FC236}">
                <a16:creationId xmlns:a16="http://schemas.microsoft.com/office/drawing/2014/main" id="{D98D36D8-2CBE-F2DA-C31F-73DF284178FF}"/>
              </a:ext>
            </a:extLst>
          </p:cNvPr>
          <p:cNvSpPr>
            <a:spLocks noGrp="1"/>
          </p:cNvSpPr>
          <p:nvPr>
            <p:ph idx="71"/>
          </p:nvPr>
        </p:nvSpPr>
        <p:spPr/>
        <p:txBody>
          <a:bodyPr/>
          <a:lstStyle/>
          <a:p>
            <a:r>
              <a:rPr lang="en-US" dirty="0"/>
              <a:t>Chemotherapy + </a:t>
            </a:r>
            <a:r>
              <a:rPr lang="en-US" dirty="0" err="1"/>
              <a:t>zolbetuximab</a:t>
            </a:r>
            <a:r>
              <a:rPr lang="en-US" dirty="0"/>
              <a:t> </a:t>
            </a:r>
          </a:p>
        </p:txBody>
      </p:sp>
      <p:sp>
        <p:nvSpPr>
          <p:cNvPr id="24" name="Content Placeholder 18">
            <a:extLst>
              <a:ext uri="{FF2B5EF4-FFF2-40B4-BE49-F238E27FC236}">
                <a16:creationId xmlns:a16="http://schemas.microsoft.com/office/drawing/2014/main" id="{D95BFC3C-5308-C93D-8B1F-210956ED3FB9}"/>
              </a:ext>
            </a:extLst>
          </p:cNvPr>
          <p:cNvSpPr>
            <a:spLocks noGrp="1"/>
          </p:cNvSpPr>
          <p:nvPr>
            <p:ph idx="49"/>
          </p:nvPr>
        </p:nvSpPr>
        <p:spPr/>
        <p:txBody>
          <a:bodyPr/>
          <a:lstStyle/>
          <a:p>
            <a:r>
              <a:rPr lang="en-US" dirty="0"/>
              <a:t>Chemotherapy + </a:t>
            </a:r>
            <a:r>
              <a:rPr lang="en-US" dirty="0" err="1"/>
              <a:t>zolbetuximab</a:t>
            </a:r>
            <a:r>
              <a:rPr lang="en-US" dirty="0"/>
              <a:t> </a:t>
            </a:r>
          </a:p>
        </p:txBody>
      </p:sp>
      <p:sp>
        <p:nvSpPr>
          <p:cNvPr id="25" name="Content Placeholder 19">
            <a:extLst>
              <a:ext uri="{FF2B5EF4-FFF2-40B4-BE49-F238E27FC236}">
                <a16:creationId xmlns:a16="http://schemas.microsoft.com/office/drawing/2014/main" id="{1736864F-0B18-93F3-6798-1EE06F9CA274}"/>
              </a:ext>
            </a:extLst>
          </p:cNvPr>
          <p:cNvSpPr>
            <a:spLocks noGrp="1"/>
          </p:cNvSpPr>
          <p:nvPr>
            <p:ph idx="76"/>
          </p:nvPr>
        </p:nvSpPr>
        <p:spPr/>
        <p:txBody>
          <a:bodyPr/>
          <a:lstStyle/>
          <a:p>
            <a:r>
              <a:rPr lang="en-US" dirty="0"/>
              <a:t>FOLFOX</a:t>
            </a:r>
          </a:p>
        </p:txBody>
      </p:sp>
      <p:sp>
        <p:nvSpPr>
          <p:cNvPr id="26" name="Content Placeholder 18">
            <a:extLst>
              <a:ext uri="{FF2B5EF4-FFF2-40B4-BE49-F238E27FC236}">
                <a16:creationId xmlns:a16="http://schemas.microsoft.com/office/drawing/2014/main" id="{C4196FDB-861A-9E61-65FB-B98DE7C788B4}"/>
              </a:ext>
            </a:extLst>
          </p:cNvPr>
          <p:cNvSpPr>
            <a:spLocks noGrp="1"/>
          </p:cNvSpPr>
          <p:nvPr>
            <p:ph idx="46"/>
          </p:nvPr>
        </p:nvSpPr>
        <p:spPr/>
        <p:txBody>
          <a:bodyPr/>
          <a:lstStyle/>
          <a:p>
            <a:r>
              <a:rPr lang="en-US" dirty="0"/>
              <a:t>Chemotherapy + </a:t>
            </a:r>
            <a:r>
              <a:rPr lang="en-US" dirty="0" err="1"/>
              <a:t>zolbetuximab</a:t>
            </a:r>
            <a:r>
              <a:rPr lang="en-US" dirty="0"/>
              <a:t> </a:t>
            </a:r>
          </a:p>
        </p:txBody>
      </p:sp>
      <p:sp>
        <p:nvSpPr>
          <p:cNvPr id="27" name="Content Placeholder 15">
            <a:extLst>
              <a:ext uri="{FF2B5EF4-FFF2-40B4-BE49-F238E27FC236}">
                <a16:creationId xmlns:a16="http://schemas.microsoft.com/office/drawing/2014/main" id="{258F39F4-A8DA-34EB-D375-8BEF02DDE955}"/>
              </a:ext>
            </a:extLst>
          </p:cNvPr>
          <p:cNvSpPr>
            <a:spLocks noGrp="1"/>
          </p:cNvSpPr>
          <p:nvPr>
            <p:ph idx="73"/>
          </p:nvPr>
        </p:nvSpPr>
        <p:spPr/>
        <p:txBody>
          <a:bodyPr/>
          <a:lstStyle/>
          <a:p>
            <a:r>
              <a:rPr lang="en-US" dirty="0"/>
              <a:t>FOLFOX</a:t>
            </a:r>
          </a:p>
        </p:txBody>
      </p:sp>
      <p:sp>
        <p:nvSpPr>
          <p:cNvPr id="2" name="Content Placeholder 18">
            <a:extLst>
              <a:ext uri="{FF2B5EF4-FFF2-40B4-BE49-F238E27FC236}">
                <a16:creationId xmlns:a16="http://schemas.microsoft.com/office/drawing/2014/main" id="{5B7A50B3-9B02-BE46-F320-F820D3BF4374}"/>
              </a:ext>
            </a:extLst>
          </p:cNvPr>
          <p:cNvSpPr>
            <a:spLocks noGrp="1"/>
          </p:cNvSpPr>
          <p:nvPr>
            <p:ph idx="47"/>
          </p:nvPr>
        </p:nvSpPr>
        <p:spPr/>
        <p:txBody>
          <a:bodyPr/>
          <a:lstStyle/>
          <a:p>
            <a:r>
              <a:rPr lang="en-US" dirty="0"/>
              <a:t>Chemotherapy + </a:t>
            </a:r>
            <a:r>
              <a:rPr lang="en-US" dirty="0" err="1"/>
              <a:t>zolbetuximab</a:t>
            </a:r>
            <a:r>
              <a:rPr lang="en-US" dirty="0"/>
              <a:t> </a:t>
            </a:r>
          </a:p>
        </p:txBody>
      </p:sp>
      <p:sp>
        <p:nvSpPr>
          <p:cNvPr id="5" name="Content Placeholder 19">
            <a:extLst>
              <a:ext uri="{FF2B5EF4-FFF2-40B4-BE49-F238E27FC236}">
                <a16:creationId xmlns:a16="http://schemas.microsoft.com/office/drawing/2014/main" id="{B0AF3A22-0A3D-48D4-0A8E-4B3255D603DA}"/>
              </a:ext>
            </a:extLst>
          </p:cNvPr>
          <p:cNvSpPr>
            <a:spLocks noGrp="1"/>
          </p:cNvSpPr>
          <p:nvPr>
            <p:ph idx="74"/>
          </p:nvPr>
        </p:nvSpPr>
        <p:spPr/>
        <p:txBody>
          <a:bodyPr/>
          <a:lstStyle/>
          <a:p>
            <a:r>
              <a:rPr lang="en-US" dirty="0"/>
              <a:t>FOLFOX</a:t>
            </a:r>
          </a:p>
        </p:txBody>
      </p:sp>
      <p:sp>
        <p:nvSpPr>
          <p:cNvPr id="8" name="Content Placeholder 18">
            <a:extLst>
              <a:ext uri="{FF2B5EF4-FFF2-40B4-BE49-F238E27FC236}">
                <a16:creationId xmlns:a16="http://schemas.microsoft.com/office/drawing/2014/main" id="{AE182AB3-BA29-E9EC-91FB-162550B7190B}"/>
              </a:ext>
            </a:extLst>
          </p:cNvPr>
          <p:cNvSpPr>
            <a:spLocks noGrp="1"/>
          </p:cNvSpPr>
          <p:nvPr>
            <p:ph idx="48"/>
          </p:nvPr>
        </p:nvSpPr>
        <p:spPr/>
        <p:txBody>
          <a:bodyPr/>
          <a:lstStyle/>
          <a:p>
            <a:r>
              <a:rPr lang="en-US" dirty="0"/>
              <a:t>Chemotherapy + </a:t>
            </a:r>
            <a:r>
              <a:rPr lang="en-US" dirty="0" err="1"/>
              <a:t>zolbetuximab</a:t>
            </a:r>
            <a:r>
              <a:rPr lang="en-US" dirty="0"/>
              <a:t> </a:t>
            </a:r>
          </a:p>
        </p:txBody>
      </p:sp>
      <p:sp>
        <p:nvSpPr>
          <p:cNvPr id="10" name="Content Placeholder 19">
            <a:extLst>
              <a:ext uri="{FF2B5EF4-FFF2-40B4-BE49-F238E27FC236}">
                <a16:creationId xmlns:a16="http://schemas.microsoft.com/office/drawing/2014/main" id="{3EF1F62B-46A1-2C13-5454-CD1D1B84282A}"/>
              </a:ext>
            </a:extLst>
          </p:cNvPr>
          <p:cNvSpPr>
            <a:spLocks noGrp="1"/>
          </p:cNvSpPr>
          <p:nvPr>
            <p:ph idx="75"/>
          </p:nvPr>
        </p:nvSpPr>
        <p:spPr/>
        <p:txBody>
          <a:bodyPr/>
          <a:lstStyle/>
          <a:p>
            <a:r>
              <a:rPr lang="en-US" dirty="0"/>
              <a:t>FOLFOX</a:t>
            </a:r>
          </a:p>
        </p:txBody>
      </p:sp>
    </p:spTree>
    <p:extLst>
      <p:ext uri="{BB962C8B-B14F-4D97-AF65-F5344CB8AC3E}">
        <p14:creationId xmlns:p14="http://schemas.microsoft.com/office/powerpoint/2010/main" val="711492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BF0C0-9950-ED0D-3666-FE416AC8A82D}"/>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C6080B8-7A0E-0B92-7608-AC066307ECB8}"/>
              </a:ext>
            </a:extLst>
          </p:cNvPr>
          <p:cNvSpPr>
            <a:spLocks noGrp="1"/>
          </p:cNvSpPr>
          <p:nvPr>
            <p:ph idx="50"/>
          </p:nvPr>
        </p:nvSpPr>
        <p:spPr/>
        <p:txBody>
          <a:bodyPr/>
          <a:lstStyle/>
          <a:p>
            <a:r>
              <a:rPr lang="en-US" dirty="0"/>
              <a:t>Chemotherapy + </a:t>
            </a:r>
            <a:r>
              <a:rPr lang="en-US" dirty="0" err="1"/>
              <a:t>zolbetuximab</a:t>
            </a:r>
            <a:r>
              <a:rPr lang="en-US" dirty="0"/>
              <a:t> </a:t>
            </a:r>
          </a:p>
        </p:txBody>
      </p:sp>
      <p:sp>
        <p:nvSpPr>
          <p:cNvPr id="7" name="Content Placeholder 6">
            <a:extLst>
              <a:ext uri="{FF2B5EF4-FFF2-40B4-BE49-F238E27FC236}">
                <a16:creationId xmlns:a16="http://schemas.microsoft.com/office/drawing/2014/main" id="{6678E91A-8412-AB37-594E-AE85053325F0}"/>
              </a:ext>
            </a:extLst>
          </p:cNvPr>
          <p:cNvSpPr>
            <a:spLocks noGrp="1"/>
          </p:cNvSpPr>
          <p:nvPr>
            <p:ph idx="58"/>
          </p:nvPr>
        </p:nvSpPr>
        <p:spPr/>
        <p:txBody>
          <a:bodyPr/>
          <a:lstStyle/>
          <a:p>
            <a:r>
              <a:rPr lang="en-US" sz="2000" dirty="0"/>
              <a:t>CLDN18.2 positive</a:t>
            </a:r>
          </a:p>
        </p:txBody>
      </p:sp>
      <p:sp>
        <p:nvSpPr>
          <p:cNvPr id="9" name="Title 8">
            <a:extLst>
              <a:ext uri="{FF2B5EF4-FFF2-40B4-BE49-F238E27FC236}">
                <a16:creationId xmlns:a16="http://schemas.microsoft.com/office/drawing/2014/main" id="{0F69906D-CF4E-D45C-481E-03DC0CD63DB4}"/>
              </a:ext>
            </a:extLst>
          </p:cNvPr>
          <p:cNvSpPr>
            <a:spLocks noGrp="1"/>
          </p:cNvSpPr>
          <p:nvPr>
            <p:ph type="title"/>
          </p:nvPr>
        </p:nvSpPr>
        <p:spPr/>
        <p:txBody>
          <a:bodyPr/>
          <a:lstStyle/>
          <a:p>
            <a:r>
              <a:rPr lang="en-US" dirty="0"/>
              <a:t>Regulatory and reimbursement issues aside, which first-line treatment would you most likely recommend for a </a:t>
            </a:r>
            <a:r>
              <a:rPr lang="en-US" u="sng" dirty="0"/>
              <a:t>65-year-old</a:t>
            </a:r>
            <a:r>
              <a:rPr lang="en-US" dirty="0"/>
              <a:t> patient presenting with metastatic </a:t>
            </a:r>
            <a:r>
              <a:rPr lang="en-US" u="sng" dirty="0"/>
              <a:t>HER2-negative</a:t>
            </a:r>
            <a:r>
              <a:rPr lang="en-US" dirty="0"/>
              <a:t>, </a:t>
            </a:r>
            <a:r>
              <a:rPr lang="en-US" u="sng" dirty="0"/>
              <a:t>MSS</a:t>
            </a:r>
            <a:r>
              <a:rPr lang="en-US" dirty="0"/>
              <a:t> gastric adenocarcinoma with a </a:t>
            </a:r>
            <a:r>
              <a:rPr lang="en-US" u="sng" dirty="0"/>
              <a:t>PD-L1 CPS of 1</a:t>
            </a:r>
            <a:r>
              <a:rPr lang="en-US" dirty="0"/>
              <a:t> and the CLDN18.2 status below?</a:t>
            </a:r>
          </a:p>
        </p:txBody>
      </p:sp>
      <p:sp>
        <p:nvSpPr>
          <p:cNvPr id="19" name="Content Placeholder 18">
            <a:extLst>
              <a:ext uri="{FF2B5EF4-FFF2-40B4-BE49-F238E27FC236}">
                <a16:creationId xmlns:a16="http://schemas.microsoft.com/office/drawing/2014/main" id="{B1E6B297-C962-CD84-F455-32C7A4A14708}"/>
              </a:ext>
            </a:extLst>
          </p:cNvPr>
          <p:cNvSpPr>
            <a:spLocks noGrp="1"/>
          </p:cNvSpPr>
          <p:nvPr>
            <p:ph idx="82"/>
          </p:nvPr>
        </p:nvSpPr>
        <p:spPr>
          <a:xfrm>
            <a:off x="2971800" y="3789040"/>
            <a:ext cx="4204320" cy="475488"/>
          </a:xfrm>
        </p:spPr>
        <p:txBody>
          <a:bodyPr/>
          <a:lstStyle/>
          <a:p>
            <a:pPr>
              <a:lnSpc>
                <a:spcPts val="1800"/>
              </a:lnSpc>
            </a:pPr>
            <a:r>
              <a:rPr lang="en-US" sz="1800" dirty="0"/>
              <a:t>Chemotherapy + </a:t>
            </a:r>
            <a:r>
              <a:rPr lang="en-US" sz="1800" dirty="0" err="1"/>
              <a:t>zolbetuximab</a:t>
            </a:r>
            <a:r>
              <a:rPr lang="en-US" sz="1800" dirty="0"/>
              <a:t> + </a:t>
            </a:r>
            <a:br>
              <a:rPr lang="en-US" sz="1800" dirty="0"/>
            </a:br>
            <a:r>
              <a:rPr lang="en-US" sz="1800" dirty="0"/>
              <a:t>anti-PD-1/PD-L1 antibody </a:t>
            </a:r>
          </a:p>
        </p:txBody>
      </p:sp>
      <p:sp>
        <p:nvSpPr>
          <p:cNvPr id="20" name="Content Placeholder 19">
            <a:extLst>
              <a:ext uri="{FF2B5EF4-FFF2-40B4-BE49-F238E27FC236}">
                <a16:creationId xmlns:a16="http://schemas.microsoft.com/office/drawing/2014/main" id="{53C2C687-D5A8-8CE6-0842-3117955B3A2E}"/>
              </a:ext>
            </a:extLst>
          </p:cNvPr>
          <p:cNvSpPr>
            <a:spLocks noGrp="1"/>
          </p:cNvSpPr>
          <p:nvPr>
            <p:ph idx="83"/>
          </p:nvPr>
        </p:nvSpPr>
        <p:spPr/>
        <p:txBody>
          <a:bodyPr/>
          <a:lstStyle/>
          <a:p>
            <a:r>
              <a:rPr lang="en-US" dirty="0"/>
              <a:t>Nivolumab + FOLFOX</a:t>
            </a:r>
          </a:p>
        </p:txBody>
      </p:sp>
      <p:sp>
        <p:nvSpPr>
          <p:cNvPr id="23" name="Content Placeholder 6">
            <a:extLst>
              <a:ext uri="{FF2B5EF4-FFF2-40B4-BE49-F238E27FC236}">
                <a16:creationId xmlns:a16="http://schemas.microsoft.com/office/drawing/2014/main" id="{ECFC97BF-9B44-44EB-5020-4DCE882F1D1B}"/>
              </a:ext>
            </a:extLst>
          </p:cNvPr>
          <p:cNvSpPr>
            <a:spLocks noGrp="1"/>
          </p:cNvSpPr>
          <p:nvPr>
            <p:ph idx="78"/>
          </p:nvPr>
        </p:nvSpPr>
        <p:spPr/>
        <p:txBody>
          <a:bodyPr/>
          <a:lstStyle/>
          <a:p>
            <a:r>
              <a:rPr lang="en-US" sz="2000" dirty="0"/>
              <a:t>CLDN18.2 negative</a:t>
            </a:r>
          </a:p>
        </p:txBody>
      </p:sp>
      <p:sp>
        <p:nvSpPr>
          <p:cNvPr id="24" name="Content Placeholder 18">
            <a:extLst>
              <a:ext uri="{FF2B5EF4-FFF2-40B4-BE49-F238E27FC236}">
                <a16:creationId xmlns:a16="http://schemas.microsoft.com/office/drawing/2014/main" id="{4721DD27-D61D-3415-C2E9-4218F76B4DC9}"/>
              </a:ext>
            </a:extLst>
          </p:cNvPr>
          <p:cNvSpPr>
            <a:spLocks noGrp="1"/>
          </p:cNvSpPr>
          <p:nvPr>
            <p:ph idx="80"/>
          </p:nvPr>
        </p:nvSpPr>
        <p:spPr/>
        <p:txBody>
          <a:bodyPr/>
          <a:lstStyle/>
          <a:p>
            <a:r>
              <a:rPr lang="en-US" dirty="0"/>
              <a:t>Chemotherapy + </a:t>
            </a:r>
            <a:r>
              <a:rPr lang="en-US" dirty="0" err="1"/>
              <a:t>zolbetuximab</a:t>
            </a:r>
            <a:r>
              <a:rPr lang="en-US" dirty="0"/>
              <a:t> </a:t>
            </a:r>
          </a:p>
        </p:txBody>
      </p:sp>
      <p:sp>
        <p:nvSpPr>
          <p:cNvPr id="25" name="Content Placeholder 19">
            <a:extLst>
              <a:ext uri="{FF2B5EF4-FFF2-40B4-BE49-F238E27FC236}">
                <a16:creationId xmlns:a16="http://schemas.microsoft.com/office/drawing/2014/main" id="{B44262CA-C2C2-029C-933D-7E38050510DE}"/>
              </a:ext>
            </a:extLst>
          </p:cNvPr>
          <p:cNvSpPr>
            <a:spLocks noGrp="1"/>
          </p:cNvSpPr>
          <p:nvPr>
            <p:ph idx="81"/>
          </p:nvPr>
        </p:nvSpPr>
        <p:spPr/>
        <p:txBody>
          <a:bodyPr/>
          <a:lstStyle/>
          <a:p>
            <a:r>
              <a:rPr lang="en-US" dirty="0"/>
              <a:t>Nivolumab + FOLFOX</a:t>
            </a:r>
          </a:p>
        </p:txBody>
      </p:sp>
      <p:sp>
        <p:nvSpPr>
          <p:cNvPr id="26" name="Content Placeholder 18">
            <a:extLst>
              <a:ext uri="{FF2B5EF4-FFF2-40B4-BE49-F238E27FC236}">
                <a16:creationId xmlns:a16="http://schemas.microsoft.com/office/drawing/2014/main" id="{B773AB9D-A5AD-2F55-5232-2B09969BB1F8}"/>
              </a:ext>
            </a:extLst>
          </p:cNvPr>
          <p:cNvSpPr>
            <a:spLocks noGrp="1"/>
          </p:cNvSpPr>
          <p:nvPr>
            <p:ph idx="71"/>
          </p:nvPr>
        </p:nvSpPr>
        <p:spPr/>
        <p:txBody>
          <a:bodyPr/>
          <a:lstStyle/>
          <a:p>
            <a:r>
              <a:rPr lang="en-US" dirty="0"/>
              <a:t>Chemotherapy + </a:t>
            </a:r>
            <a:r>
              <a:rPr lang="en-US" dirty="0" err="1"/>
              <a:t>zolbetuximab</a:t>
            </a:r>
            <a:r>
              <a:rPr lang="en-US" dirty="0"/>
              <a:t> </a:t>
            </a:r>
          </a:p>
        </p:txBody>
      </p:sp>
      <p:sp>
        <p:nvSpPr>
          <p:cNvPr id="27" name="Content Placeholder 19">
            <a:extLst>
              <a:ext uri="{FF2B5EF4-FFF2-40B4-BE49-F238E27FC236}">
                <a16:creationId xmlns:a16="http://schemas.microsoft.com/office/drawing/2014/main" id="{AD5980C1-1D3D-913B-DE80-AA03B1451C0E}"/>
              </a:ext>
            </a:extLst>
          </p:cNvPr>
          <p:cNvSpPr>
            <a:spLocks noGrp="1"/>
          </p:cNvSpPr>
          <p:nvPr>
            <p:ph idx="79"/>
          </p:nvPr>
        </p:nvSpPr>
        <p:spPr/>
        <p:txBody>
          <a:bodyPr/>
          <a:lstStyle/>
          <a:p>
            <a:r>
              <a:rPr lang="en-US" dirty="0"/>
              <a:t>Nivolumab + FOLFOX</a:t>
            </a:r>
          </a:p>
        </p:txBody>
      </p:sp>
      <p:sp>
        <p:nvSpPr>
          <p:cNvPr id="28" name="Content Placeholder 18">
            <a:extLst>
              <a:ext uri="{FF2B5EF4-FFF2-40B4-BE49-F238E27FC236}">
                <a16:creationId xmlns:a16="http://schemas.microsoft.com/office/drawing/2014/main" id="{6EA1F8FB-DF38-0337-6A98-6D89055DCE30}"/>
              </a:ext>
            </a:extLst>
          </p:cNvPr>
          <p:cNvSpPr>
            <a:spLocks noGrp="1"/>
          </p:cNvSpPr>
          <p:nvPr>
            <p:ph idx="49"/>
          </p:nvPr>
        </p:nvSpPr>
        <p:spPr/>
        <p:txBody>
          <a:bodyPr/>
          <a:lstStyle/>
          <a:p>
            <a:r>
              <a:rPr lang="en-US" dirty="0"/>
              <a:t>Chemotherapy + </a:t>
            </a:r>
            <a:r>
              <a:rPr lang="en-US" dirty="0" err="1"/>
              <a:t>zolbetuximab</a:t>
            </a:r>
            <a:r>
              <a:rPr lang="en-US" dirty="0"/>
              <a:t> </a:t>
            </a:r>
          </a:p>
        </p:txBody>
      </p:sp>
      <p:sp>
        <p:nvSpPr>
          <p:cNvPr id="29" name="Content Placeholder 19">
            <a:extLst>
              <a:ext uri="{FF2B5EF4-FFF2-40B4-BE49-F238E27FC236}">
                <a16:creationId xmlns:a16="http://schemas.microsoft.com/office/drawing/2014/main" id="{B1E483F1-E669-4EA8-4C62-F9B8D9545A73}"/>
              </a:ext>
            </a:extLst>
          </p:cNvPr>
          <p:cNvSpPr>
            <a:spLocks noGrp="1"/>
          </p:cNvSpPr>
          <p:nvPr>
            <p:ph idx="76"/>
          </p:nvPr>
        </p:nvSpPr>
        <p:spPr/>
        <p:txBody>
          <a:bodyPr/>
          <a:lstStyle/>
          <a:p>
            <a:r>
              <a:rPr lang="en-US" dirty="0"/>
              <a:t>Nivolumab + FOLFOX</a:t>
            </a:r>
          </a:p>
        </p:txBody>
      </p:sp>
      <p:sp>
        <p:nvSpPr>
          <p:cNvPr id="30" name="Content Placeholder 18">
            <a:extLst>
              <a:ext uri="{FF2B5EF4-FFF2-40B4-BE49-F238E27FC236}">
                <a16:creationId xmlns:a16="http://schemas.microsoft.com/office/drawing/2014/main" id="{5E149483-8CE9-C6F6-BC89-A6D4155AC332}"/>
              </a:ext>
            </a:extLst>
          </p:cNvPr>
          <p:cNvSpPr>
            <a:spLocks noGrp="1"/>
          </p:cNvSpPr>
          <p:nvPr>
            <p:ph idx="46"/>
          </p:nvPr>
        </p:nvSpPr>
        <p:spPr/>
        <p:txBody>
          <a:bodyPr/>
          <a:lstStyle/>
          <a:p>
            <a:pPr>
              <a:lnSpc>
                <a:spcPts val="1800"/>
              </a:lnSpc>
            </a:pPr>
            <a:r>
              <a:rPr lang="en-US" sz="1800" dirty="0"/>
              <a:t>Chemotherapy + </a:t>
            </a:r>
            <a:r>
              <a:rPr lang="en-US" sz="1800" dirty="0" err="1"/>
              <a:t>zolbetuximab</a:t>
            </a:r>
            <a:r>
              <a:rPr lang="en-US" sz="1800" dirty="0"/>
              <a:t> + </a:t>
            </a:r>
            <a:br>
              <a:rPr lang="en-US" sz="1800" dirty="0"/>
            </a:br>
            <a:r>
              <a:rPr lang="en-US" sz="1800" dirty="0"/>
              <a:t>anti-PD-1/PD-L1 antibody </a:t>
            </a:r>
          </a:p>
        </p:txBody>
      </p:sp>
      <p:sp>
        <p:nvSpPr>
          <p:cNvPr id="31" name="Content Placeholder 13">
            <a:extLst>
              <a:ext uri="{FF2B5EF4-FFF2-40B4-BE49-F238E27FC236}">
                <a16:creationId xmlns:a16="http://schemas.microsoft.com/office/drawing/2014/main" id="{E300A04D-BCB0-6426-E7A1-C7EAD1311CD3}"/>
              </a:ext>
            </a:extLst>
          </p:cNvPr>
          <p:cNvSpPr>
            <a:spLocks noGrp="1"/>
          </p:cNvSpPr>
          <p:nvPr>
            <p:ph idx="73"/>
          </p:nvPr>
        </p:nvSpPr>
        <p:spPr/>
        <p:txBody>
          <a:bodyPr/>
          <a:lstStyle/>
          <a:p>
            <a:pPr>
              <a:lnSpc>
                <a:spcPts val="1800"/>
              </a:lnSpc>
            </a:pPr>
            <a:r>
              <a:rPr lang="en-US" sz="1800" dirty="0"/>
              <a:t>Nivolumab + FOLFOX or </a:t>
            </a:r>
            <a:br>
              <a:rPr lang="en-US" sz="1800" dirty="0"/>
            </a:br>
            <a:r>
              <a:rPr lang="en-US" sz="1800" dirty="0"/>
              <a:t>pembrolizumab + FOLFOX</a:t>
            </a:r>
          </a:p>
        </p:txBody>
      </p:sp>
      <p:sp>
        <p:nvSpPr>
          <p:cNvPr id="33" name="Content Placeholder 32">
            <a:extLst>
              <a:ext uri="{FF2B5EF4-FFF2-40B4-BE49-F238E27FC236}">
                <a16:creationId xmlns:a16="http://schemas.microsoft.com/office/drawing/2014/main" id="{01FBC2BC-A56C-6227-FCBD-36731F36104D}"/>
              </a:ext>
            </a:extLst>
          </p:cNvPr>
          <p:cNvSpPr>
            <a:spLocks noGrp="1"/>
          </p:cNvSpPr>
          <p:nvPr>
            <p:ph idx="77"/>
          </p:nvPr>
        </p:nvSpPr>
        <p:spPr/>
        <p:txBody>
          <a:bodyPr/>
          <a:lstStyle/>
          <a:p>
            <a:r>
              <a:rPr lang="en-US" dirty="0"/>
              <a:t>IO + FOLFOX</a:t>
            </a:r>
          </a:p>
        </p:txBody>
      </p:sp>
      <p:sp>
        <p:nvSpPr>
          <p:cNvPr id="2" name="Content Placeholder 18">
            <a:extLst>
              <a:ext uri="{FF2B5EF4-FFF2-40B4-BE49-F238E27FC236}">
                <a16:creationId xmlns:a16="http://schemas.microsoft.com/office/drawing/2014/main" id="{75181E22-6BDC-F0C8-AEDB-A6E6BBC5B148}"/>
              </a:ext>
            </a:extLst>
          </p:cNvPr>
          <p:cNvSpPr>
            <a:spLocks noGrp="1"/>
          </p:cNvSpPr>
          <p:nvPr>
            <p:ph idx="47"/>
          </p:nvPr>
        </p:nvSpPr>
        <p:spPr/>
        <p:txBody>
          <a:bodyPr/>
          <a:lstStyle/>
          <a:p>
            <a:r>
              <a:rPr lang="en-US" sz="1800" dirty="0"/>
              <a:t>Chemotherapy + anti-PD-1/PD-L1 antibody </a:t>
            </a:r>
          </a:p>
        </p:txBody>
      </p:sp>
      <p:sp>
        <p:nvSpPr>
          <p:cNvPr id="5" name="Content Placeholder 19">
            <a:extLst>
              <a:ext uri="{FF2B5EF4-FFF2-40B4-BE49-F238E27FC236}">
                <a16:creationId xmlns:a16="http://schemas.microsoft.com/office/drawing/2014/main" id="{A1E873CA-E9B8-79EA-8C38-B950FFCF4FEC}"/>
              </a:ext>
            </a:extLst>
          </p:cNvPr>
          <p:cNvSpPr>
            <a:spLocks noGrp="1"/>
          </p:cNvSpPr>
          <p:nvPr>
            <p:ph idx="74"/>
          </p:nvPr>
        </p:nvSpPr>
        <p:spPr/>
        <p:txBody>
          <a:bodyPr/>
          <a:lstStyle/>
          <a:p>
            <a:r>
              <a:rPr lang="en-US" dirty="0"/>
              <a:t>Nivolumab + FOLFOX</a:t>
            </a:r>
            <a:endParaRPr lang="en-US" dirty="0">
              <a:solidFill>
                <a:srgbClr val="FF40FF"/>
              </a:solidFill>
            </a:endParaRPr>
          </a:p>
        </p:txBody>
      </p:sp>
      <p:sp>
        <p:nvSpPr>
          <p:cNvPr id="8" name="Content Placeholder 18">
            <a:extLst>
              <a:ext uri="{FF2B5EF4-FFF2-40B4-BE49-F238E27FC236}">
                <a16:creationId xmlns:a16="http://schemas.microsoft.com/office/drawing/2014/main" id="{0350ED85-137E-45F3-36E2-7C6B2EB178E8}"/>
              </a:ext>
            </a:extLst>
          </p:cNvPr>
          <p:cNvSpPr>
            <a:spLocks noGrp="1"/>
          </p:cNvSpPr>
          <p:nvPr>
            <p:ph idx="48"/>
          </p:nvPr>
        </p:nvSpPr>
        <p:spPr/>
        <p:txBody>
          <a:bodyPr/>
          <a:lstStyle/>
          <a:p>
            <a:r>
              <a:rPr lang="en-US" dirty="0"/>
              <a:t>Chemotherapy + </a:t>
            </a:r>
            <a:r>
              <a:rPr lang="en-US" dirty="0" err="1"/>
              <a:t>zolbetuximab</a:t>
            </a:r>
            <a:r>
              <a:rPr lang="en-US" dirty="0"/>
              <a:t> </a:t>
            </a:r>
          </a:p>
        </p:txBody>
      </p:sp>
      <p:sp>
        <p:nvSpPr>
          <p:cNvPr id="10" name="Content Placeholder 19">
            <a:extLst>
              <a:ext uri="{FF2B5EF4-FFF2-40B4-BE49-F238E27FC236}">
                <a16:creationId xmlns:a16="http://schemas.microsoft.com/office/drawing/2014/main" id="{188D2391-5B96-6E64-18EE-A830C7F9FD81}"/>
              </a:ext>
            </a:extLst>
          </p:cNvPr>
          <p:cNvSpPr>
            <a:spLocks noGrp="1"/>
          </p:cNvSpPr>
          <p:nvPr>
            <p:ph idx="75"/>
          </p:nvPr>
        </p:nvSpPr>
        <p:spPr/>
        <p:txBody>
          <a:bodyPr/>
          <a:lstStyle/>
          <a:p>
            <a:r>
              <a:rPr lang="en-US" dirty="0"/>
              <a:t>Nivolumab + FOLFOX</a:t>
            </a:r>
          </a:p>
        </p:txBody>
      </p:sp>
      <p:sp>
        <p:nvSpPr>
          <p:cNvPr id="4" name="TextBox 3">
            <a:extLst>
              <a:ext uri="{FF2B5EF4-FFF2-40B4-BE49-F238E27FC236}">
                <a16:creationId xmlns:a16="http://schemas.microsoft.com/office/drawing/2014/main" id="{ACC8B076-7D4C-95A8-2133-205F731B69CB}"/>
              </a:ext>
            </a:extLst>
          </p:cNvPr>
          <p:cNvSpPr txBox="1"/>
          <p:nvPr/>
        </p:nvSpPr>
        <p:spPr>
          <a:xfrm>
            <a:off x="479376" y="6475630"/>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IO = immunotherapy</a:t>
            </a:r>
          </a:p>
        </p:txBody>
      </p:sp>
    </p:spTree>
    <p:extLst>
      <p:ext uri="{BB962C8B-B14F-4D97-AF65-F5344CB8AC3E}">
        <p14:creationId xmlns:p14="http://schemas.microsoft.com/office/powerpoint/2010/main" val="3788174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B6BE5-1776-F043-3A0C-CD79964230C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94E3D7F-D37C-2921-7C53-A23DF18F6E0D}"/>
              </a:ext>
            </a:extLst>
          </p:cNvPr>
          <p:cNvSpPr>
            <a:spLocks noGrp="1"/>
          </p:cNvSpPr>
          <p:nvPr>
            <p:ph idx="49"/>
          </p:nvPr>
        </p:nvSpPr>
        <p:spPr/>
        <p:txBody>
          <a:bodyPr/>
          <a:lstStyle/>
          <a:p>
            <a:r>
              <a:rPr lang="en-US" sz="1800" dirty="0"/>
              <a:t>Chemotherapy + anti-PD-1/PD-L1 antibody</a:t>
            </a:r>
          </a:p>
        </p:txBody>
      </p:sp>
      <p:sp>
        <p:nvSpPr>
          <p:cNvPr id="6" name="Content Placeholder 5">
            <a:extLst>
              <a:ext uri="{FF2B5EF4-FFF2-40B4-BE49-F238E27FC236}">
                <a16:creationId xmlns:a16="http://schemas.microsoft.com/office/drawing/2014/main" id="{08771489-77CB-1F31-7925-303DC612FB4A}"/>
              </a:ext>
            </a:extLst>
          </p:cNvPr>
          <p:cNvSpPr>
            <a:spLocks noGrp="1"/>
          </p:cNvSpPr>
          <p:nvPr>
            <p:ph idx="50"/>
          </p:nvPr>
        </p:nvSpPr>
        <p:spPr/>
        <p:txBody>
          <a:bodyPr/>
          <a:lstStyle/>
          <a:p>
            <a:pPr>
              <a:lnSpc>
                <a:spcPts val="1700"/>
              </a:lnSpc>
            </a:pPr>
            <a:r>
              <a:rPr lang="en-US" sz="1800" dirty="0"/>
              <a:t>Chemotherapy + anti-PD-1/PD-L1 antibody</a:t>
            </a:r>
          </a:p>
        </p:txBody>
      </p:sp>
      <p:sp>
        <p:nvSpPr>
          <p:cNvPr id="7" name="Content Placeholder 6">
            <a:extLst>
              <a:ext uri="{FF2B5EF4-FFF2-40B4-BE49-F238E27FC236}">
                <a16:creationId xmlns:a16="http://schemas.microsoft.com/office/drawing/2014/main" id="{C5D93F92-47D5-3DA2-31CF-F9E56532C4D7}"/>
              </a:ext>
            </a:extLst>
          </p:cNvPr>
          <p:cNvSpPr>
            <a:spLocks noGrp="1"/>
          </p:cNvSpPr>
          <p:nvPr>
            <p:ph idx="58"/>
          </p:nvPr>
        </p:nvSpPr>
        <p:spPr/>
        <p:txBody>
          <a:bodyPr/>
          <a:lstStyle/>
          <a:p>
            <a:r>
              <a:rPr lang="en-US" sz="2000" dirty="0"/>
              <a:t>CLDN18.2 positive</a:t>
            </a:r>
          </a:p>
        </p:txBody>
      </p:sp>
      <p:sp>
        <p:nvSpPr>
          <p:cNvPr id="9" name="Title 8">
            <a:extLst>
              <a:ext uri="{FF2B5EF4-FFF2-40B4-BE49-F238E27FC236}">
                <a16:creationId xmlns:a16="http://schemas.microsoft.com/office/drawing/2014/main" id="{CBEEB75D-D1AF-5E8F-9EAE-26A1D45959B6}"/>
              </a:ext>
            </a:extLst>
          </p:cNvPr>
          <p:cNvSpPr>
            <a:spLocks noGrp="1"/>
          </p:cNvSpPr>
          <p:nvPr>
            <p:ph type="title"/>
          </p:nvPr>
        </p:nvSpPr>
        <p:spPr/>
        <p:txBody>
          <a:bodyPr/>
          <a:lstStyle/>
          <a:p>
            <a:r>
              <a:rPr lang="en-US" dirty="0"/>
              <a:t>Regulatory and reimbursement issues aside, which first-line treatment would you most likely recommend for a </a:t>
            </a:r>
            <a:r>
              <a:rPr lang="en-US" u="sng" dirty="0"/>
              <a:t>65-year-old</a:t>
            </a:r>
            <a:r>
              <a:rPr lang="en-US" dirty="0"/>
              <a:t> patient presenting with metastatic </a:t>
            </a:r>
            <a:r>
              <a:rPr lang="en-US" u="sng" dirty="0"/>
              <a:t>HER2-negative</a:t>
            </a:r>
            <a:r>
              <a:rPr lang="en-US" dirty="0"/>
              <a:t>, </a:t>
            </a:r>
            <a:r>
              <a:rPr lang="en-US" u="sng" dirty="0"/>
              <a:t>MSS</a:t>
            </a:r>
            <a:r>
              <a:rPr lang="en-US" dirty="0"/>
              <a:t> gastric adenocarcinoma with a </a:t>
            </a:r>
            <a:r>
              <a:rPr lang="en-US" u="sng" dirty="0"/>
              <a:t>PD-L1 CPS of 10</a:t>
            </a:r>
            <a:r>
              <a:rPr lang="en-US" dirty="0"/>
              <a:t> and the CLDN18.2 status below?</a:t>
            </a:r>
          </a:p>
        </p:txBody>
      </p:sp>
      <p:sp>
        <p:nvSpPr>
          <p:cNvPr id="14" name="Content Placeholder 13">
            <a:extLst>
              <a:ext uri="{FF2B5EF4-FFF2-40B4-BE49-F238E27FC236}">
                <a16:creationId xmlns:a16="http://schemas.microsoft.com/office/drawing/2014/main" id="{06C5CC3B-25A9-1F7A-E1DD-2B7C8882889B}"/>
              </a:ext>
            </a:extLst>
          </p:cNvPr>
          <p:cNvSpPr>
            <a:spLocks noGrp="1"/>
          </p:cNvSpPr>
          <p:nvPr>
            <p:ph idx="77"/>
          </p:nvPr>
        </p:nvSpPr>
        <p:spPr/>
        <p:txBody>
          <a:bodyPr/>
          <a:lstStyle/>
          <a:p>
            <a:r>
              <a:rPr lang="en-US" dirty="0"/>
              <a:t>IO + FOLFOX</a:t>
            </a:r>
          </a:p>
        </p:txBody>
      </p:sp>
      <p:sp>
        <p:nvSpPr>
          <p:cNvPr id="19" name="Content Placeholder 18">
            <a:extLst>
              <a:ext uri="{FF2B5EF4-FFF2-40B4-BE49-F238E27FC236}">
                <a16:creationId xmlns:a16="http://schemas.microsoft.com/office/drawing/2014/main" id="{9773E2B9-45F6-5612-6F6B-CF93BDBF6654}"/>
              </a:ext>
            </a:extLst>
          </p:cNvPr>
          <p:cNvSpPr>
            <a:spLocks noGrp="1"/>
          </p:cNvSpPr>
          <p:nvPr>
            <p:ph idx="82"/>
          </p:nvPr>
        </p:nvSpPr>
        <p:spPr>
          <a:xfrm>
            <a:off x="2971800" y="3789040"/>
            <a:ext cx="4204320" cy="475488"/>
          </a:xfrm>
        </p:spPr>
        <p:txBody>
          <a:bodyPr/>
          <a:lstStyle/>
          <a:p>
            <a:pPr>
              <a:lnSpc>
                <a:spcPts val="1200"/>
              </a:lnSpc>
            </a:pPr>
            <a:r>
              <a:rPr lang="en-US" sz="1300" dirty="0"/>
              <a:t>Chemotherapy + anti-PD-1/PD-L1 antibody or chemotherapy + </a:t>
            </a:r>
            <a:r>
              <a:rPr lang="en-US" sz="1300" dirty="0" err="1"/>
              <a:t>zolbetuximab</a:t>
            </a:r>
            <a:r>
              <a:rPr lang="en-US" sz="1300" dirty="0"/>
              <a:t> and an anti-PD-1/PD-L1 antibody</a:t>
            </a:r>
          </a:p>
        </p:txBody>
      </p:sp>
      <p:sp>
        <p:nvSpPr>
          <p:cNvPr id="20" name="Content Placeholder 19">
            <a:extLst>
              <a:ext uri="{FF2B5EF4-FFF2-40B4-BE49-F238E27FC236}">
                <a16:creationId xmlns:a16="http://schemas.microsoft.com/office/drawing/2014/main" id="{414A0919-2CA7-5429-3018-C107F0C942F9}"/>
              </a:ext>
            </a:extLst>
          </p:cNvPr>
          <p:cNvSpPr>
            <a:spLocks noGrp="1"/>
          </p:cNvSpPr>
          <p:nvPr>
            <p:ph idx="83"/>
          </p:nvPr>
        </p:nvSpPr>
        <p:spPr/>
        <p:txBody>
          <a:bodyPr/>
          <a:lstStyle/>
          <a:p>
            <a:r>
              <a:rPr lang="en-US" dirty="0"/>
              <a:t>Nivolumab + FOLFOX</a:t>
            </a:r>
          </a:p>
        </p:txBody>
      </p:sp>
      <p:sp>
        <p:nvSpPr>
          <p:cNvPr id="23" name="Content Placeholder 6">
            <a:extLst>
              <a:ext uri="{FF2B5EF4-FFF2-40B4-BE49-F238E27FC236}">
                <a16:creationId xmlns:a16="http://schemas.microsoft.com/office/drawing/2014/main" id="{98C0DCFD-7BBC-7866-4FA2-AA1359586948}"/>
              </a:ext>
            </a:extLst>
          </p:cNvPr>
          <p:cNvSpPr>
            <a:spLocks noGrp="1"/>
          </p:cNvSpPr>
          <p:nvPr>
            <p:ph idx="78"/>
          </p:nvPr>
        </p:nvSpPr>
        <p:spPr/>
        <p:txBody>
          <a:bodyPr/>
          <a:lstStyle/>
          <a:p>
            <a:r>
              <a:rPr lang="en-US" sz="2000" dirty="0"/>
              <a:t>CLDN18.2 negative</a:t>
            </a:r>
          </a:p>
        </p:txBody>
      </p:sp>
      <p:sp>
        <p:nvSpPr>
          <p:cNvPr id="15" name="Content Placeholder 18">
            <a:extLst>
              <a:ext uri="{FF2B5EF4-FFF2-40B4-BE49-F238E27FC236}">
                <a16:creationId xmlns:a16="http://schemas.microsoft.com/office/drawing/2014/main" id="{C933724D-129D-683F-958C-4A1DCF7140F4}"/>
              </a:ext>
            </a:extLst>
          </p:cNvPr>
          <p:cNvSpPr>
            <a:spLocks noGrp="1"/>
          </p:cNvSpPr>
          <p:nvPr>
            <p:ph idx="80"/>
          </p:nvPr>
        </p:nvSpPr>
        <p:spPr/>
        <p:txBody>
          <a:bodyPr/>
          <a:lstStyle/>
          <a:p>
            <a:pPr>
              <a:lnSpc>
                <a:spcPts val="1700"/>
              </a:lnSpc>
            </a:pPr>
            <a:r>
              <a:rPr lang="en-US" sz="1800" dirty="0"/>
              <a:t>Chemotherapy + </a:t>
            </a:r>
            <a:r>
              <a:rPr lang="en-US" sz="1800" dirty="0" err="1"/>
              <a:t>zolbetuximab</a:t>
            </a:r>
            <a:r>
              <a:rPr lang="en-US" sz="1800" dirty="0"/>
              <a:t> </a:t>
            </a:r>
            <a:br>
              <a:rPr lang="en-US" sz="1800" dirty="0"/>
            </a:br>
            <a:r>
              <a:rPr lang="en-US" sz="1800" dirty="0"/>
              <a:t>and an anti-PD-1/PD-L1 antibody</a:t>
            </a:r>
          </a:p>
        </p:txBody>
      </p:sp>
      <p:sp>
        <p:nvSpPr>
          <p:cNvPr id="21" name="Content Placeholder 19">
            <a:extLst>
              <a:ext uri="{FF2B5EF4-FFF2-40B4-BE49-F238E27FC236}">
                <a16:creationId xmlns:a16="http://schemas.microsoft.com/office/drawing/2014/main" id="{7EC1C218-D9BF-31FE-96BC-A521F3E0984F}"/>
              </a:ext>
            </a:extLst>
          </p:cNvPr>
          <p:cNvSpPr>
            <a:spLocks noGrp="1"/>
          </p:cNvSpPr>
          <p:nvPr>
            <p:ph idx="81"/>
          </p:nvPr>
        </p:nvSpPr>
        <p:spPr/>
        <p:txBody>
          <a:bodyPr/>
          <a:lstStyle/>
          <a:p>
            <a:r>
              <a:rPr lang="en-US" dirty="0"/>
              <a:t>Nivolumab + FOLFOX</a:t>
            </a:r>
          </a:p>
        </p:txBody>
      </p:sp>
      <p:sp>
        <p:nvSpPr>
          <p:cNvPr id="22" name="Content Placeholder 18">
            <a:extLst>
              <a:ext uri="{FF2B5EF4-FFF2-40B4-BE49-F238E27FC236}">
                <a16:creationId xmlns:a16="http://schemas.microsoft.com/office/drawing/2014/main" id="{50A55CA7-8DE7-F2C3-E2A9-04D30A7C1346}"/>
              </a:ext>
            </a:extLst>
          </p:cNvPr>
          <p:cNvSpPr>
            <a:spLocks noGrp="1"/>
          </p:cNvSpPr>
          <p:nvPr>
            <p:ph idx="71"/>
          </p:nvPr>
        </p:nvSpPr>
        <p:spPr/>
        <p:txBody>
          <a:bodyPr/>
          <a:lstStyle/>
          <a:p>
            <a:pPr>
              <a:lnSpc>
                <a:spcPts val="1700"/>
              </a:lnSpc>
            </a:pPr>
            <a:r>
              <a:rPr lang="en-US" sz="1800" dirty="0"/>
              <a:t>Chemotherapy + </a:t>
            </a:r>
            <a:r>
              <a:rPr lang="en-US" sz="1800" dirty="0" err="1"/>
              <a:t>zolbetuximab</a:t>
            </a:r>
            <a:r>
              <a:rPr lang="en-US" sz="1800" dirty="0"/>
              <a:t> </a:t>
            </a:r>
            <a:br>
              <a:rPr lang="en-US" sz="1800" dirty="0"/>
            </a:br>
            <a:r>
              <a:rPr lang="en-US" sz="1800" dirty="0"/>
              <a:t>and an anti-PD-1/PD-L1 antibody</a:t>
            </a:r>
          </a:p>
        </p:txBody>
      </p:sp>
      <p:sp>
        <p:nvSpPr>
          <p:cNvPr id="24" name="Content Placeholder 19">
            <a:extLst>
              <a:ext uri="{FF2B5EF4-FFF2-40B4-BE49-F238E27FC236}">
                <a16:creationId xmlns:a16="http://schemas.microsoft.com/office/drawing/2014/main" id="{16B299A5-CAAD-4FD0-7C9D-0580C239372B}"/>
              </a:ext>
            </a:extLst>
          </p:cNvPr>
          <p:cNvSpPr>
            <a:spLocks noGrp="1"/>
          </p:cNvSpPr>
          <p:nvPr>
            <p:ph idx="79"/>
          </p:nvPr>
        </p:nvSpPr>
        <p:spPr/>
        <p:txBody>
          <a:bodyPr/>
          <a:lstStyle/>
          <a:p>
            <a:r>
              <a:rPr lang="en-US" dirty="0"/>
              <a:t>Nivolumab + FOLFOX</a:t>
            </a:r>
          </a:p>
        </p:txBody>
      </p:sp>
      <p:sp>
        <p:nvSpPr>
          <p:cNvPr id="25" name="Content Placeholder 19">
            <a:extLst>
              <a:ext uri="{FF2B5EF4-FFF2-40B4-BE49-F238E27FC236}">
                <a16:creationId xmlns:a16="http://schemas.microsoft.com/office/drawing/2014/main" id="{C227E774-DB4F-B92B-F530-DC99808C1805}"/>
              </a:ext>
            </a:extLst>
          </p:cNvPr>
          <p:cNvSpPr>
            <a:spLocks noGrp="1"/>
          </p:cNvSpPr>
          <p:nvPr>
            <p:ph idx="76"/>
          </p:nvPr>
        </p:nvSpPr>
        <p:spPr/>
        <p:txBody>
          <a:bodyPr/>
          <a:lstStyle/>
          <a:p>
            <a:r>
              <a:rPr lang="en-US" dirty="0"/>
              <a:t>Nivolumab + FOLFOX</a:t>
            </a:r>
          </a:p>
        </p:txBody>
      </p:sp>
      <p:sp>
        <p:nvSpPr>
          <p:cNvPr id="26" name="Content Placeholder 18">
            <a:extLst>
              <a:ext uri="{FF2B5EF4-FFF2-40B4-BE49-F238E27FC236}">
                <a16:creationId xmlns:a16="http://schemas.microsoft.com/office/drawing/2014/main" id="{86D6E3DC-3D85-2A9D-8823-78C040A5A993}"/>
              </a:ext>
            </a:extLst>
          </p:cNvPr>
          <p:cNvSpPr>
            <a:spLocks noGrp="1"/>
          </p:cNvSpPr>
          <p:nvPr>
            <p:ph idx="46"/>
          </p:nvPr>
        </p:nvSpPr>
        <p:spPr/>
        <p:txBody>
          <a:bodyPr/>
          <a:lstStyle/>
          <a:p>
            <a:pPr>
              <a:lnSpc>
                <a:spcPts val="1700"/>
              </a:lnSpc>
            </a:pPr>
            <a:r>
              <a:rPr lang="en-US" sz="1800" dirty="0"/>
              <a:t>Chemotherapy + </a:t>
            </a:r>
            <a:r>
              <a:rPr lang="en-US" sz="1800" dirty="0" err="1"/>
              <a:t>zolbetuximab</a:t>
            </a:r>
            <a:r>
              <a:rPr lang="en-US" sz="1800" dirty="0"/>
              <a:t> </a:t>
            </a:r>
            <a:br>
              <a:rPr lang="en-US" sz="1800" dirty="0"/>
            </a:br>
            <a:r>
              <a:rPr lang="en-US" sz="1800" dirty="0"/>
              <a:t>and an anti-PD-1/PD-L1 antibody</a:t>
            </a:r>
          </a:p>
        </p:txBody>
      </p:sp>
      <p:sp>
        <p:nvSpPr>
          <p:cNvPr id="27" name="Content Placeholder 13">
            <a:extLst>
              <a:ext uri="{FF2B5EF4-FFF2-40B4-BE49-F238E27FC236}">
                <a16:creationId xmlns:a16="http://schemas.microsoft.com/office/drawing/2014/main" id="{8DB3B324-1157-47DC-0286-1495232F2F1A}"/>
              </a:ext>
            </a:extLst>
          </p:cNvPr>
          <p:cNvSpPr>
            <a:spLocks noGrp="1"/>
          </p:cNvSpPr>
          <p:nvPr>
            <p:ph idx="73"/>
          </p:nvPr>
        </p:nvSpPr>
        <p:spPr/>
        <p:txBody>
          <a:bodyPr/>
          <a:lstStyle/>
          <a:p>
            <a:pPr>
              <a:lnSpc>
                <a:spcPts val="1700"/>
              </a:lnSpc>
            </a:pPr>
            <a:r>
              <a:rPr lang="en-US" sz="1800" dirty="0"/>
              <a:t>Nivolumab + FOLFOX or </a:t>
            </a:r>
            <a:br>
              <a:rPr lang="en-US" sz="1800" dirty="0"/>
            </a:br>
            <a:r>
              <a:rPr lang="en-US" sz="1800" dirty="0"/>
              <a:t>pembrolizumab + FOLFOX</a:t>
            </a:r>
          </a:p>
        </p:txBody>
      </p:sp>
      <p:sp>
        <p:nvSpPr>
          <p:cNvPr id="2" name="Content Placeholder 4">
            <a:extLst>
              <a:ext uri="{FF2B5EF4-FFF2-40B4-BE49-F238E27FC236}">
                <a16:creationId xmlns:a16="http://schemas.microsoft.com/office/drawing/2014/main" id="{B06D81A6-E066-1194-FAD1-CE58066CFD46}"/>
              </a:ext>
            </a:extLst>
          </p:cNvPr>
          <p:cNvSpPr>
            <a:spLocks noGrp="1"/>
          </p:cNvSpPr>
          <p:nvPr>
            <p:ph idx="47"/>
          </p:nvPr>
        </p:nvSpPr>
        <p:spPr/>
        <p:txBody>
          <a:bodyPr/>
          <a:lstStyle/>
          <a:p>
            <a:r>
              <a:rPr lang="en-US" sz="1800" dirty="0"/>
              <a:t>Chemotherapy + anti-PD-1/PD-L1 antibody</a:t>
            </a:r>
          </a:p>
        </p:txBody>
      </p:sp>
      <p:sp>
        <p:nvSpPr>
          <p:cNvPr id="8" name="Content Placeholder 19">
            <a:extLst>
              <a:ext uri="{FF2B5EF4-FFF2-40B4-BE49-F238E27FC236}">
                <a16:creationId xmlns:a16="http://schemas.microsoft.com/office/drawing/2014/main" id="{92855B7A-F3F8-7A27-F964-5B6E420A4552}"/>
              </a:ext>
            </a:extLst>
          </p:cNvPr>
          <p:cNvSpPr>
            <a:spLocks noGrp="1"/>
          </p:cNvSpPr>
          <p:nvPr>
            <p:ph idx="74"/>
          </p:nvPr>
        </p:nvSpPr>
        <p:spPr/>
        <p:txBody>
          <a:bodyPr/>
          <a:lstStyle/>
          <a:p>
            <a:r>
              <a:rPr lang="en-US" dirty="0"/>
              <a:t>Nivolumab + FOLFOX</a:t>
            </a:r>
          </a:p>
        </p:txBody>
      </p:sp>
      <p:sp>
        <p:nvSpPr>
          <p:cNvPr id="10" name="Content Placeholder 4">
            <a:extLst>
              <a:ext uri="{FF2B5EF4-FFF2-40B4-BE49-F238E27FC236}">
                <a16:creationId xmlns:a16="http://schemas.microsoft.com/office/drawing/2014/main" id="{1E622201-ABAC-0187-EBA9-9D5B6CD3026B}"/>
              </a:ext>
            </a:extLst>
          </p:cNvPr>
          <p:cNvSpPr>
            <a:spLocks noGrp="1"/>
          </p:cNvSpPr>
          <p:nvPr>
            <p:ph idx="48"/>
          </p:nvPr>
        </p:nvSpPr>
        <p:spPr/>
        <p:txBody>
          <a:bodyPr/>
          <a:lstStyle/>
          <a:p>
            <a:r>
              <a:rPr lang="en-US" sz="1800" dirty="0"/>
              <a:t>Chemotherapy + anti-PD-1/PD-L1 antibody</a:t>
            </a:r>
          </a:p>
        </p:txBody>
      </p:sp>
      <p:sp>
        <p:nvSpPr>
          <p:cNvPr id="13" name="Content Placeholder 19">
            <a:extLst>
              <a:ext uri="{FF2B5EF4-FFF2-40B4-BE49-F238E27FC236}">
                <a16:creationId xmlns:a16="http://schemas.microsoft.com/office/drawing/2014/main" id="{2FC1FA92-3D99-755A-9D68-E094446FEA68}"/>
              </a:ext>
            </a:extLst>
          </p:cNvPr>
          <p:cNvSpPr>
            <a:spLocks noGrp="1"/>
          </p:cNvSpPr>
          <p:nvPr>
            <p:ph idx="75"/>
          </p:nvPr>
        </p:nvSpPr>
        <p:spPr/>
        <p:txBody>
          <a:bodyPr/>
          <a:lstStyle/>
          <a:p>
            <a:r>
              <a:rPr lang="en-US" dirty="0"/>
              <a:t>Nivolumab + FOLFOX</a:t>
            </a:r>
          </a:p>
        </p:txBody>
      </p:sp>
    </p:spTree>
    <p:extLst>
      <p:ext uri="{BB962C8B-B14F-4D97-AF65-F5344CB8AC3E}">
        <p14:creationId xmlns:p14="http://schemas.microsoft.com/office/powerpoint/2010/main" val="5075335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23835-F05B-A672-79A3-5607B07329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379DEF-A649-41D3-D5CD-B225CE97010D}"/>
              </a:ext>
            </a:extLst>
          </p:cNvPr>
          <p:cNvSpPr>
            <a:spLocks noGrp="1"/>
          </p:cNvSpPr>
          <p:nvPr>
            <p:ph idx="47"/>
          </p:nvPr>
        </p:nvSpPr>
        <p:spPr/>
        <p:txBody>
          <a:bodyPr/>
          <a:lstStyle/>
          <a:p>
            <a:r>
              <a:rPr lang="en-US" dirty="0"/>
              <a:t>An anti-PD-1 antibody with chemotherapy is more efficacious </a:t>
            </a:r>
          </a:p>
        </p:txBody>
      </p:sp>
      <p:sp>
        <p:nvSpPr>
          <p:cNvPr id="6" name="Content Placeholder 5">
            <a:extLst>
              <a:ext uri="{FF2B5EF4-FFF2-40B4-BE49-F238E27FC236}">
                <a16:creationId xmlns:a16="http://schemas.microsoft.com/office/drawing/2014/main" id="{C15FD3DC-B111-2881-3FD0-6190DA1C3ED6}"/>
              </a:ext>
            </a:extLst>
          </p:cNvPr>
          <p:cNvSpPr>
            <a:spLocks noGrp="1"/>
          </p:cNvSpPr>
          <p:nvPr>
            <p:ph idx="50"/>
          </p:nvPr>
        </p:nvSpPr>
        <p:spPr/>
        <p:txBody>
          <a:bodyPr/>
          <a:lstStyle/>
          <a:p>
            <a:r>
              <a:rPr lang="en-US" sz="2100" dirty="0"/>
              <a:t>About the same</a:t>
            </a:r>
          </a:p>
        </p:txBody>
      </p:sp>
      <p:sp>
        <p:nvSpPr>
          <p:cNvPr id="8" name="Title 7">
            <a:extLst>
              <a:ext uri="{FF2B5EF4-FFF2-40B4-BE49-F238E27FC236}">
                <a16:creationId xmlns:a16="http://schemas.microsoft.com/office/drawing/2014/main" id="{C48A7B45-0346-DDD2-812D-33E23790748D}"/>
              </a:ext>
            </a:extLst>
          </p:cNvPr>
          <p:cNvSpPr>
            <a:spLocks noGrp="1"/>
          </p:cNvSpPr>
          <p:nvPr>
            <p:ph type="title"/>
          </p:nvPr>
        </p:nvSpPr>
        <p:spPr>
          <a:xfrm>
            <a:off x="479376" y="29322"/>
            <a:ext cx="11227688" cy="1023414"/>
          </a:xfrm>
        </p:spPr>
        <p:txBody>
          <a:bodyPr/>
          <a:lstStyle/>
          <a:p>
            <a:r>
              <a:rPr lang="en-US" sz="2200" dirty="0"/>
              <a:t>How would you indirectly compare the global efficacy of </a:t>
            </a:r>
            <a:r>
              <a:rPr lang="en-US" sz="2200" dirty="0" err="1"/>
              <a:t>zolbetuximab</a:t>
            </a:r>
            <a:r>
              <a:rPr lang="en-US" sz="2200" dirty="0"/>
              <a:t> and chemotherapy to that of an anti-PD-1 antibody and chemotherapy for patients with newly diagnosed gastric/GEJ adenocarcinoma who are eligible for both treatments?</a:t>
            </a:r>
          </a:p>
        </p:txBody>
      </p:sp>
      <p:sp>
        <p:nvSpPr>
          <p:cNvPr id="10" name="Content Placeholder 9">
            <a:extLst>
              <a:ext uri="{FF2B5EF4-FFF2-40B4-BE49-F238E27FC236}">
                <a16:creationId xmlns:a16="http://schemas.microsoft.com/office/drawing/2014/main" id="{CCE997A9-7383-BBE4-9F75-9C17FE22A00F}"/>
              </a:ext>
            </a:extLst>
          </p:cNvPr>
          <p:cNvSpPr>
            <a:spLocks noGrp="1"/>
          </p:cNvSpPr>
          <p:nvPr>
            <p:ph idx="53"/>
          </p:nvPr>
        </p:nvSpPr>
        <p:spPr>
          <a:xfrm>
            <a:off x="2971800" y="3070096"/>
            <a:ext cx="8540496" cy="502920"/>
          </a:xfrm>
        </p:spPr>
        <p:txBody>
          <a:bodyPr/>
          <a:lstStyle/>
          <a:p>
            <a:r>
              <a:rPr lang="en-US" sz="2100" dirty="0"/>
              <a:t>About the same</a:t>
            </a:r>
          </a:p>
        </p:txBody>
      </p:sp>
      <p:sp>
        <p:nvSpPr>
          <p:cNvPr id="11" name="Content Placeholder 9">
            <a:extLst>
              <a:ext uri="{FF2B5EF4-FFF2-40B4-BE49-F238E27FC236}">
                <a16:creationId xmlns:a16="http://schemas.microsoft.com/office/drawing/2014/main" id="{5A5AD5EE-A45A-03DC-29C2-86ECE49261C8}"/>
              </a:ext>
            </a:extLst>
          </p:cNvPr>
          <p:cNvSpPr>
            <a:spLocks noGrp="1"/>
          </p:cNvSpPr>
          <p:nvPr>
            <p:ph idx="52"/>
          </p:nvPr>
        </p:nvSpPr>
        <p:spPr/>
        <p:txBody>
          <a:bodyPr/>
          <a:lstStyle/>
          <a:p>
            <a:r>
              <a:rPr lang="en-US" sz="2100" dirty="0"/>
              <a:t>About the same</a:t>
            </a:r>
          </a:p>
        </p:txBody>
      </p:sp>
      <p:sp>
        <p:nvSpPr>
          <p:cNvPr id="12" name="Content Placeholder 9">
            <a:extLst>
              <a:ext uri="{FF2B5EF4-FFF2-40B4-BE49-F238E27FC236}">
                <a16:creationId xmlns:a16="http://schemas.microsoft.com/office/drawing/2014/main" id="{FAE42456-B32A-4DF7-B1D3-85315AF7B725}"/>
              </a:ext>
            </a:extLst>
          </p:cNvPr>
          <p:cNvSpPr>
            <a:spLocks noGrp="1"/>
          </p:cNvSpPr>
          <p:nvPr>
            <p:ph idx="51"/>
          </p:nvPr>
        </p:nvSpPr>
        <p:spPr/>
        <p:txBody>
          <a:bodyPr/>
          <a:lstStyle/>
          <a:p>
            <a:r>
              <a:rPr lang="en-US" sz="2100" dirty="0"/>
              <a:t>About the same</a:t>
            </a:r>
          </a:p>
        </p:txBody>
      </p:sp>
      <p:sp>
        <p:nvSpPr>
          <p:cNvPr id="13" name="Content Placeholder 9">
            <a:extLst>
              <a:ext uri="{FF2B5EF4-FFF2-40B4-BE49-F238E27FC236}">
                <a16:creationId xmlns:a16="http://schemas.microsoft.com/office/drawing/2014/main" id="{4E28E9D9-9DA0-8258-A95B-A0A493B1DEA0}"/>
              </a:ext>
            </a:extLst>
          </p:cNvPr>
          <p:cNvSpPr>
            <a:spLocks noGrp="1"/>
          </p:cNvSpPr>
          <p:nvPr>
            <p:ph idx="49"/>
          </p:nvPr>
        </p:nvSpPr>
        <p:spPr/>
        <p:txBody>
          <a:bodyPr/>
          <a:lstStyle/>
          <a:p>
            <a:r>
              <a:rPr lang="en-US" sz="2100" dirty="0"/>
              <a:t>About the same</a:t>
            </a:r>
          </a:p>
        </p:txBody>
      </p:sp>
      <p:sp>
        <p:nvSpPr>
          <p:cNvPr id="14" name="Content Placeholder 9">
            <a:extLst>
              <a:ext uri="{FF2B5EF4-FFF2-40B4-BE49-F238E27FC236}">
                <a16:creationId xmlns:a16="http://schemas.microsoft.com/office/drawing/2014/main" id="{E1A90DC6-CD5E-D76F-4736-D4855072F530}"/>
              </a:ext>
            </a:extLst>
          </p:cNvPr>
          <p:cNvSpPr>
            <a:spLocks noGrp="1"/>
          </p:cNvSpPr>
          <p:nvPr>
            <p:ph idx="46"/>
          </p:nvPr>
        </p:nvSpPr>
        <p:spPr/>
        <p:txBody>
          <a:bodyPr/>
          <a:lstStyle/>
          <a:p>
            <a:r>
              <a:rPr lang="en-US" sz="2100" dirty="0"/>
              <a:t>About the same</a:t>
            </a:r>
          </a:p>
        </p:txBody>
      </p:sp>
      <p:sp>
        <p:nvSpPr>
          <p:cNvPr id="2" name="Content Placeholder 9">
            <a:extLst>
              <a:ext uri="{FF2B5EF4-FFF2-40B4-BE49-F238E27FC236}">
                <a16:creationId xmlns:a16="http://schemas.microsoft.com/office/drawing/2014/main" id="{C540A42B-885F-CB43-175D-E418E2B72B2B}"/>
              </a:ext>
            </a:extLst>
          </p:cNvPr>
          <p:cNvSpPr>
            <a:spLocks noGrp="1"/>
          </p:cNvSpPr>
          <p:nvPr>
            <p:ph idx="48"/>
          </p:nvPr>
        </p:nvSpPr>
        <p:spPr/>
        <p:txBody>
          <a:bodyPr/>
          <a:lstStyle/>
          <a:p>
            <a:r>
              <a:rPr lang="en-US" sz="2100" dirty="0"/>
              <a:t>About the same</a:t>
            </a:r>
          </a:p>
        </p:txBody>
      </p:sp>
    </p:spTree>
    <p:extLst>
      <p:ext uri="{BB962C8B-B14F-4D97-AF65-F5344CB8AC3E}">
        <p14:creationId xmlns:p14="http://schemas.microsoft.com/office/powerpoint/2010/main" val="3576356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B409E-C3E4-D0FE-E6E2-9F2DF53DF72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8108C9-1E97-9E89-8967-F8A735DFEC40}"/>
              </a:ext>
            </a:extLst>
          </p:cNvPr>
          <p:cNvSpPr>
            <a:spLocks noGrp="1"/>
          </p:cNvSpPr>
          <p:nvPr>
            <p:ph idx="46"/>
          </p:nvPr>
        </p:nvSpPr>
        <p:spPr/>
        <p:txBody>
          <a:bodyPr/>
          <a:lstStyle/>
          <a:p>
            <a:r>
              <a:rPr lang="en-US" dirty="0"/>
              <a:t>I have</a:t>
            </a:r>
          </a:p>
        </p:txBody>
      </p:sp>
      <p:sp>
        <p:nvSpPr>
          <p:cNvPr id="3" name="Content Placeholder 2">
            <a:extLst>
              <a:ext uri="{FF2B5EF4-FFF2-40B4-BE49-F238E27FC236}">
                <a16:creationId xmlns:a16="http://schemas.microsoft.com/office/drawing/2014/main" id="{E313D5B4-47C4-F1EE-6188-9BD6910979DB}"/>
              </a:ext>
            </a:extLst>
          </p:cNvPr>
          <p:cNvSpPr>
            <a:spLocks noGrp="1"/>
          </p:cNvSpPr>
          <p:nvPr>
            <p:ph idx="47"/>
          </p:nvPr>
        </p:nvSpPr>
        <p:spPr/>
        <p:txBody>
          <a:bodyPr/>
          <a:lstStyle/>
          <a:p>
            <a:r>
              <a:rPr lang="en-US" dirty="0"/>
              <a:t>I have not and would not</a:t>
            </a:r>
          </a:p>
        </p:txBody>
      </p:sp>
      <p:sp>
        <p:nvSpPr>
          <p:cNvPr id="4" name="Content Placeholder 3">
            <a:extLst>
              <a:ext uri="{FF2B5EF4-FFF2-40B4-BE49-F238E27FC236}">
                <a16:creationId xmlns:a16="http://schemas.microsoft.com/office/drawing/2014/main" id="{33E3E74E-BA2F-F145-C0A7-E88450C7D3ED}"/>
              </a:ext>
            </a:extLst>
          </p:cNvPr>
          <p:cNvSpPr>
            <a:spLocks noGrp="1"/>
          </p:cNvSpPr>
          <p:nvPr>
            <p:ph idx="48"/>
          </p:nvPr>
        </p:nvSpPr>
        <p:spPr/>
        <p:txBody>
          <a:bodyPr/>
          <a:lstStyle/>
          <a:p>
            <a:r>
              <a:rPr lang="en-US" dirty="0"/>
              <a:t>I have not but would for the right patient</a:t>
            </a:r>
          </a:p>
        </p:txBody>
      </p:sp>
      <p:sp>
        <p:nvSpPr>
          <p:cNvPr id="5" name="Content Placeholder 4">
            <a:extLst>
              <a:ext uri="{FF2B5EF4-FFF2-40B4-BE49-F238E27FC236}">
                <a16:creationId xmlns:a16="http://schemas.microsoft.com/office/drawing/2014/main" id="{2498FDD4-1250-E8AB-CBAB-CE3197AD1C44}"/>
              </a:ext>
            </a:extLst>
          </p:cNvPr>
          <p:cNvSpPr>
            <a:spLocks noGrp="1"/>
          </p:cNvSpPr>
          <p:nvPr>
            <p:ph idx="49"/>
          </p:nvPr>
        </p:nvSpPr>
        <p:spPr/>
        <p:txBody>
          <a:bodyPr/>
          <a:lstStyle/>
          <a:p>
            <a:r>
              <a:rPr lang="en-US" dirty="0"/>
              <a:t>I have</a:t>
            </a:r>
          </a:p>
        </p:txBody>
      </p:sp>
      <p:sp>
        <p:nvSpPr>
          <p:cNvPr id="6" name="Content Placeholder 5">
            <a:extLst>
              <a:ext uri="{FF2B5EF4-FFF2-40B4-BE49-F238E27FC236}">
                <a16:creationId xmlns:a16="http://schemas.microsoft.com/office/drawing/2014/main" id="{E730C76B-0DA8-2B0B-6EE1-FD368A9C5907}"/>
              </a:ext>
            </a:extLst>
          </p:cNvPr>
          <p:cNvSpPr>
            <a:spLocks noGrp="1"/>
          </p:cNvSpPr>
          <p:nvPr>
            <p:ph idx="50"/>
          </p:nvPr>
        </p:nvSpPr>
        <p:spPr/>
        <p:txBody>
          <a:bodyPr/>
          <a:lstStyle/>
          <a:p>
            <a:r>
              <a:rPr lang="en-US" dirty="0"/>
              <a:t>I have not but would for the right patient</a:t>
            </a:r>
          </a:p>
        </p:txBody>
      </p:sp>
      <p:sp>
        <p:nvSpPr>
          <p:cNvPr id="7" name="Content Placeholder 6">
            <a:extLst>
              <a:ext uri="{FF2B5EF4-FFF2-40B4-BE49-F238E27FC236}">
                <a16:creationId xmlns:a16="http://schemas.microsoft.com/office/drawing/2014/main" id="{0668A47C-F24E-B442-5314-0A17B937597F}"/>
              </a:ext>
            </a:extLst>
          </p:cNvPr>
          <p:cNvSpPr>
            <a:spLocks noGrp="1"/>
          </p:cNvSpPr>
          <p:nvPr>
            <p:ph idx="51"/>
          </p:nvPr>
        </p:nvSpPr>
        <p:spPr/>
        <p:txBody>
          <a:bodyPr/>
          <a:lstStyle/>
          <a:p>
            <a:r>
              <a:rPr lang="en-US" dirty="0"/>
              <a:t>I have</a:t>
            </a:r>
          </a:p>
        </p:txBody>
      </p:sp>
      <p:sp>
        <p:nvSpPr>
          <p:cNvPr id="8" name="Title 7">
            <a:extLst>
              <a:ext uri="{FF2B5EF4-FFF2-40B4-BE49-F238E27FC236}">
                <a16:creationId xmlns:a16="http://schemas.microsoft.com/office/drawing/2014/main" id="{6EF07CA5-F50C-B877-6501-8BD7AACE0758}"/>
              </a:ext>
            </a:extLst>
          </p:cNvPr>
          <p:cNvSpPr>
            <a:spLocks noGrp="1"/>
          </p:cNvSpPr>
          <p:nvPr>
            <p:ph type="title"/>
          </p:nvPr>
        </p:nvSpPr>
        <p:spPr>
          <a:xfrm>
            <a:off x="479376" y="29322"/>
            <a:ext cx="11227688" cy="1023414"/>
          </a:xfrm>
        </p:spPr>
        <p:txBody>
          <a:bodyPr/>
          <a:lstStyle/>
          <a:p>
            <a:r>
              <a:rPr lang="en-US" sz="2200" dirty="0"/>
              <a:t>Outside of a clinical trial, have you administered or would you administer both </a:t>
            </a:r>
            <a:r>
              <a:rPr lang="en-US" sz="2200" dirty="0" err="1"/>
              <a:t>zolbetuximab</a:t>
            </a:r>
            <a:r>
              <a:rPr lang="en-US" sz="2200" dirty="0"/>
              <a:t> and an anti-PD-1/PD-L1 antibody in combination with first-line chemotherapy for a patient with newly diagnosed gastric/GEJ adenocarcinoma?</a:t>
            </a:r>
          </a:p>
        </p:txBody>
      </p:sp>
      <p:sp>
        <p:nvSpPr>
          <p:cNvPr id="9" name="Content Placeholder 8">
            <a:extLst>
              <a:ext uri="{FF2B5EF4-FFF2-40B4-BE49-F238E27FC236}">
                <a16:creationId xmlns:a16="http://schemas.microsoft.com/office/drawing/2014/main" id="{CF3C576C-05A1-DF2F-6043-8D9D1756C49F}"/>
              </a:ext>
            </a:extLst>
          </p:cNvPr>
          <p:cNvSpPr>
            <a:spLocks noGrp="1"/>
          </p:cNvSpPr>
          <p:nvPr>
            <p:ph idx="52"/>
          </p:nvPr>
        </p:nvSpPr>
        <p:spPr/>
        <p:txBody>
          <a:bodyPr/>
          <a:lstStyle/>
          <a:p>
            <a:r>
              <a:rPr lang="en-US" dirty="0"/>
              <a:t>I have</a:t>
            </a:r>
          </a:p>
        </p:txBody>
      </p:sp>
      <p:sp>
        <p:nvSpPr>
          <p:cNvPr id="12" name="Content Placeholder 11">
            <a:extLst>
              <a:ext uri="{FF2B5EF4-FFF2-40B4-BE49-F238E27FC236}">
                <a16:creationId xmlns:a16="http://schemas.microsoft.com/office/drawing/2014/main" id="{70C9F1B1-8A8A-F44D-6A6B-054F61D60AA2}"/>
              </a:ext>
            </a:extLst>
          </p:cNvPr>
          <p:cNvSpPr>
            <a:spLocks noGrp="1"/>
          </p:cNvSpPr>
          <p:nvPr>
            <p:ph idx="53"/>
          </p:nvPr>
        </p:nvSpPr>
        <p:spPr/>
        <p:txBody>
          <a:bodyPr/>
          <a:lstStyle/>
          <a:p>
            <a:r>
              <a:rPr lang="en-US" dirty="0"/>
              <a:t>I have</a:t>
            </a:r>
          </a:p>
        </p:txBody>
      </p:sp>
    </p:spTree>
    <p:extLst>
      <p:ext uri="{BB962C8B-B14F-4D97-AF65-F5344CB8AC3E}">
        <p14:creationId xmlns:p14="http://schemas.microsoft.com/office/powerpoint/2010/main" val="36791163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97980-6414-C324-BA6F-B4B099CC3CB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08D8D0-015E-B403-7E22-98F0FF31531D}"/>
              </a:ext>
            </a:extLst>
          </p:cNvPr>
          <p:cNvSpPr>
            <a:spLocks noGrp="1"/>
          </p:cNvSpPr>
          <p:nvPr>
            <p:ph idx="46"/>
          </p:nvPr>
        </p:nvSpPr>
        <p:spPr/>
        <p:txBody>
          <a:bodyPr/>
          <a:lstStyle/>
          <a:p>
            <a:r>
              <a:rPr lang="en-US" dirty="0"/>
              <a:t>I’m not sure</a:t>
            </a:r>
          </a:p>
        </p:txBody>
      </p:sp>
      <p:sp>
        <p:nvSpPr>
          <p:cNvPr id="3" name="Content Placeholder 2">
            <a:extLst>
              <a:ext uri="{FF2B5EF4-FFF2-40B4-BE49-F238E27FC236}">
                <a16:creationId xmlns:a16="http://schemas.microsoft.com/office/drawing/2014/main" id="{E74DFB71-6BDC-946E-A039-82C12B32030B}"/>
              </a:ext>
            </a:extLst>
          </p:cNvPr>
          <p:cNvSpPr>
            <a:spLocks noGrp="1"/>
          </p:cNvSpPr>
          <p:nvPr>
            <p:ph idx="47"/>
          </p:nvPr>
        </p:nvSpPr>
        <p:spPr/>
        <p:txBody>
          <a:bodyPr/>
          <a:lstStyle/>
          <a:p>
            <a:r>
              <a:rPr lang="en-US" dirty="0"/>
              <a:t>Yes, but await presentation of Phase III data and approval status </a:t>
            </a:r>
          </a:p>
        </p:txBody>
      </p:sp>
      <p:sp>
        <p:nvSpPr>
          <p:cNvPr id="4" name="Content Placeholder 3">
            <a:extLst>
              <a:ext uri="{FF2B5EF4-FFF2-40B4-BE49-F238E27FC236}">
                <a16:creationId xmlns:a16="http://schemas.microsoft.com/office/drawing/2014/main" id="{B3F5FDD8-A808-62C5-F535-79EA9D574611}"/>
              </a:ext>
            </a:extLst>
          </p:cNvPr>
          <p:cNvSpPr>
            <a:spLocks noGrp="1"/>
          </p:cNvSpPr>
          <p:nvPr>
            <p:ph idx="48"/>
          </p:nvPr>
        </p:nvSpPr>
        <p:spPr>
          <a:xfrm>
            <a:off x="2971800" y="1840549"/>
            <a:ext cx="8540496" cy="502920"/>
          </a:xfrm>
        </p:spPr>
        <p:txBody>
          <a:bodyPr/>
          <a:lstStyle/>
          <a:p>
            <a:pPr>
              <a:lnSpc>
                <a:spcPts val="1800"/>
              </a:lnSpc>
            </a:pPr>
            <a:r>
              <a:rPr lang="en-US" sz="1800" dirty="0"/>
              <a:t>Yes, for patients with CLDN18.2-positive disease and </a:t>
            </a:r>
            <a:br>
              <a:rPr lang="en-US" sz="1800" dirty="0"/>
            </a:br>
            <a:r>
              <a:rPr lang="en-US" sz="1800" dirty="0"/>
              <a:t>progression on first-line therapy, including </a:t>
            </a:r>
            <a:r>
              <a:rPr lang="en-US" sz="1800" dirty="0" err="1"/>
              <a:t>zolbetuximab</a:t>
            </a:r>
            <a:endParaRPr lang="en-US" sz="1800" dirty="0"/>
          </a:p>
        </p:txBody>
      </p:sp>
      <p:sp>
        <p:nvSpPr>
          <p:cNvPr id="5" name="Content Placeholder 4">
            <a:extLst>
              <a:ext uri="{FF2B5EF4-FFF2-40B4-BE49-F238E27FC236}">
                <a16:creationId xmlns:a16="http://schemas.microsoft.com/office/drawing/2014/main" id="{2971F276-57BC-7F11-96E3-04749CEA3504}"/>
              </a:ext>
            </a:extLst>
          </p:cNvPr>
          <p:cNvSpPr>
            <a:spLocks noGrp="1"/>
          </p:cNvSpPr>
          <p:nvPr>
            <p:ph idx="49"/>
          </p:nvPr>
        </p:nvSpPr>
        <p:spPr/>
        <p:txBody>
          <a:bodyPr/>
          <a:lstStyle/>
          <a:p>
            <a:r>
              <a:rPr lang="en-US"/>
              <a:t>Yes</a:t>
            </a:r>
            <a:endParaRPr lang="en-US" dirty="0"/>
          </a:p>
        </p:txBody>
      </p:sp>
      <p:sp>
        <p:nvSpPr>
          <p:cNvPr id="6" name="Content Placeholder 5">
            <a:extLst>
              <a:ext uri="{FF2B5EF4-FFF2-40B4-BE49-F238E27FC236}">
                <a16:creationId xmlns:a16="http://schemas.microsoft.com/office/drawing/2014/main" id="{8EA2C253-9BD8-A6EF-667D-7B5CA741C28E}"/>
              </a:ext>
            </a:extLst>
          </p:cNvPr>
          <p:cNvSpPr>
            <a:spLocks noGrp="1"/>
          </p:cNvSpPr>
          <p:nvPr>
            <p:ph idx="50"/>
          </p:nvPr>
        </p:nvSpPr>
        <p:spPr/>
        <p:txBody>
          <a:bodyPr/>
          <a:lstStyle/>
          <a:p>
            <a:r>
              <a:rPr lang="en-US" dirty="0"/>
              <a:t>Yes</a:t>
            </a:r>
          </a:p>
        </p:txBody>
      </p:sp>
      <p:sp>
        <p:nvSpPr>
          <p:cNvPr id="7" name="Content Placeholder 6">
            <a:extLst>
              <a:ext uri="{FF2B5EF4-FFF2-40B4-BE49-F238E27FC236}">
                <a16:creationId xmlns:a16="http://schemas.microsoft.com/office/drawing/2014/main" id="{2DCD64B8-3DE9-8B32-92A9-7B2A55E51448}"/>
              </a:ext>
            </a:extLst>
          </p:cNvPr>
          <p:cNvSpPr>
            <a:spLocks noGrp="1"/>
          </p:cNvSpPr>
          <p:nvPr>
            <p:ph idx="51"/>
          </p:nvPr>
        </p:nvSpPr>
        <p:spPr/>
        <p:txBody>
          <a:bodyPr/>
          <a:lstStyle/>
          <a:p>
            <a:r>
              <a:rPr lang="en-US" dirty="0"/>
              <a:t>Yes, possibly in the second-line setting</a:t>
            </a:r>
          </a:p>
        </p:txBody>
      </p:sp>
      <p:sp>
        <p:nvSpPr>
          <p:cNvPr id="8" name="Title 7">
            <a:extLst>
              <a:ext uri="{FF2B5EF4-FFF2-40B4-BE49-F238E27FC236}">
                <a16:creationId xmlns:a16="http://schemas.microsoft.com/office/drawing/2014/main" id="{72EDAAB5-1F03-1A4F-A530-83DD6D6362B6}"/>
              </a:ext>
            </a:extLst>
          </p:cNvPr>
          <p:cNvSpPr>
            <a:spLocks noGrp="1"/>
          </p:cNvSpPr>
          <p:nvPr>
            <p:ph type="title"/>
          </p:nvPr>
        </p:nvSpPr>
        <p:spPr/>
        <p:txBody>
          <a:bodyPr/>
          <a:lstStyle/>
          <a:p>
            <a:r>
              <a:rPr lang="en-US" dirty="0"/>
              <a:t>Based on available information and your own clinical experience, would you currently like to have access to </a:t>
            </a:r>
            <a:r>
              <a:rPr lang="en-US" dirty="0" err="1"/>
              <a:t>sonesitatug</a:t>
            </a:r>
            <a:r>
              <a:rPr lang="en-US" dirty="0"/>
              <a:t> vedotin (Sone-V)?</a:t>
            </a:r>
          </a:p>
        </p:txBody>
      </p:sp>
      <p:sp>
        <p:nvSpPr>
          <p:cNvPr id="9" name="Content Placeholder 8">
            <a:extLst>
              <a:ext uri="{FF2B5EF4-FFF2-40B4-BE49-F238E27FC236}">
                <a16:creationId xmlns:a16="http://schemas.microsoft.com/office/drawing/2014/main" id="{11939F2D-F9A1-9477-A449-4336444F6173}"/>
              </a:ext>
            </a:extLst>
          </p:cNvPr>
          <p:cNvSpPr>
            <a:spLocks noGrp="1"/>
          </p:cNvSpPr>
          <p:nvPr>
            <p:ph idx="52"/>
          </p:nvPr>
        </p:nvSpPr>
        <p:spPr/>
        <p:txBody>
          <a:bodyPr/>
          <a:lstStyle/>
          <a:p>
            <a:r>
              <a:rPr lang="en-US" dirty="0"/>
              <a:t>Yes, for those patients with progression on first-line </a:t>
            </a:r>
            <a:r>
              <a:rPr lang="en-US" dirty="0" err="1"/>
              <a:t>zolbetuximab</a:t>
            </a:r>
            <a:endParaRPr lang="en-US" dirty="0"/>
          </a:p>
        </p:txBody>
      </p:sp>
      <p:sp>
        <p:nvSpPr>
          <p:cNvPr id="12" name="Content Placeholder 11">
            <a:extLst>
              <a:ext uri="{FF2B5EF4-FFF2-40B4-BE49-F238E27FC236}">
                <a16:creationId xmlns:a16="http://schemas.microsoft.com/office/drawing/2014/main" id="{044428DF-8A91-592D-16E0-833455B6845B}"/>
              </a:ext>
            </a:extLst>
          </p:cNvPr>
          <p:cNvSpPr>
            <a:spLocks noGrp="1"/>
          </p:cNvSpPr>
          <p:nvPr>
            <p:ph idx="53"/>
          </p:nvPr>
        </p:nvSpPr>
        <p:spPr/>
        <p:txBody>
          <a:bodyPr/>
          <a:lstStyle/>
          <a:p>
            <a:r>
              <a:rPr lang="en-US" sz="2000" dirty="0"/>
              <a:t>Yes, for CLDN18.2-positive disease (by Sone-V cutoff) in second and third line </a:t>
            </a:r>
          </a:p>
        </p:txBody>
      </p:sp>
    </p:spTree>
    <p:extLst>
      <p:ext uri="{BB962C8B-B14F-4D97-AF65-F5344CB8AC3E}">
        <p14:creationId xmlns:p14="http://schemas.microsoft.com/office/powerpoint/2010/main" val="33593292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2FBBC-0E6A-4D31-8578-B8F589BAC00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D95DAE-75D7-A8D1-6325-B36993A8B52C}"/>
              </a:ext>
            </a:extLst>
          </p:cNvPr>
          <p:cNvSpPr>
            <a:spLocks noGrp="1"/>
          </p:cNvSpPr>
          <p:nvPr>
            <p:ph idx="46"/>
          </p:nvPr>
        </p:nvSpPr>
        <p:spPr/>
        <p:txBody>
          <a:bodyPr/>
          <a:lstStyle/>
          <a:p>
            <a:r>
              <a:rPr lang="en-US" dirty="0"/>
              <a:t>Second or third line</a:t>
            </a:r>
          </a:p>
        </p:txBody>
      </p:sp>
      <p:sp>
        <p:nvSpPr>
          <p:cNvPr id="5" name="Content Placeholder 4">
            <a:extLst>
              <a:ext uri="{FF2B5EF4-FFF2-40B4-BE49-F238E27FC236}">
                <a16:creationId xmlns:a16="http://schemas.microsoft.com/office/drawing/2014/main" id="{FE4C0CDA-34C4-B163-A045-779BEC024FD1}"/>
              </a:ext>
            </a:extLst>
          </p:cNvPr>
          <p:cNvSpPr>
            <a:spLocks noGrp="1"/>
          </p:cNvSpPr>
          <p:nvPr>
            <p:ph idx="49"/>
          </p:nvPr>
        </p:nvSpPr>
        <p:spPr/>
        <p:txBody>
          <a:bodyPr/>
          <a:lstStyle/>
          <a:p>
            <a:r>
              <a:rPr lang="en-US" dirty="0"/>
              <a:t>Second line</a:t>
            </a:r>
          </a:p>
        </p:txBody>
      </p:sp>
      <p:sp>
        <p:nvSpPr>
          <p:cNvPr id="6" name="Content Placeholder 5">
            <a:extLst>
              <a:ext uri="{FF2B5EF4-FFF2-40B4-BE49-F238E27FC236}">
                <a16:creationId xmlns:a16="http://schemas.microsoft.com/office/drawing/2014/main" id="{AF17262D-F161-5AD0-36E3-9182404CBAFE}"/>
              </a:ext>
            </a:extLst>
          </p:cNvPr>
          <p:cNvSpPr>
            <a:spLocks noGrp="1"/>
          </p:cNvSpPr>
          <p:nvPr>
            <p:ph idx="50"/>
          </p:nvPr>
        </p:nvSpPr>
        <p:spPr/>
        <p:txBody>
          <a:bodyPr/>
          <a:lstStyle/>
          <a:p>
            <a:r>
              <a:rPr lang="en-US" dirty="0"/>
              <a:t>Second line</a:t>
            </a:r>
          </a:p>
        </p:txBody>
      </p:sp>
      <p:sp>
        <p:nvSpPr>
          <p:cNvPr id="8" name="Title 7">
            <a:extLst>
              <a:ext uri="{FF2B5EF4-FFF2-40B4-BE49-F238E27FC236}">
                <a16:creationId xmlns:a16="http://schemas.microsoft.com/office/drawing/2014/main" id="{D9EBFB76-4DB5-7B18-AA9A-DC881F6C5914}"/>
              </a:ext>
            </a:extLst>
          </p:cNvPr>
          <p:cNvSpPr>
            <a:spLocks noGrp="1"/>
          </p:cNvSpPr>
          <p:nvPr>
            <p:ph type="title"/>
          </p:nvPr>
        </p:nvSpPr>
        <p:spPr/>
        <p:txBody>
          <a:bodyPr/>
          <a:lstStyle/>
          <a:p>
            <a:r>
              <a:rPr lang="en-US" dirty="0"/>
              <a:t>If </a:t>
            </a:r>
            <a:r>
              <a:rPr lang="en-US" dirty="0" err="1"/>
              <a:t>sonesitatug</a:t>
            </a:r>
            <a:r>
              <a:rPr lang="en-US" dirty="0"/>
              <a:t> vedotin becomes clinically available, in which line of therapy do you think you will administer it?</a:t>
            </a:r>
          </a:p>
        </p:txBody>
      </p:sp>
      <p:sp>
        <p:nvSpPr>
          <p:cNvPr id="9" name="Content Placeholder 8">
            <a:extLst>
              <a:ext uri="{FF2B5EF4-FFF2-40B4-BE49-F238E27FC236}">
                <a16:creationId xmlns:a16="http://schemas.microsoft.com/office/drawing/2014/main" id="{0B33B43C-89E2-B28E-D9C8-E3E81F48D6F6}"/>
              </a:ext>
            </a:extLst>
          </p:cNvPr>
          <p:cNvSpPr>
            <a:spLocks noGrp="1"/>
          </p:cNvSpPr>
          <p:nvPr>
            <p:ph idx="52"/>
          </p:nvPr>
        </p:nvSpPr>
        <p:spPr/>
        <p:txBody>
          <a:bodyPr/>
          <a:lstStyle/>
          <a:p>
            <a:r>
              <a:rPr lang="en-US" dirty="0"/>
              <a:t>Second line</a:t>
            </a:r>
          </a:p>
        </p:txBody>
      </p:sp>
      <p:sp>
        <p:nvSpPr>
          <p:cNvPr id="12" name="Content Placeholder 11">
            <a:extLst>
              <a:ext uri="{FF2B5EF4-FFF2-40B4-BE49-F238E27FC236}">
                <a16:creationId xmlns:a16="http://schemas.microsoft.com/office/drawing/2014/main" id="{3D69AB65-59D4-8B8D-D9EA-75308EDDB0C8}"/>
              </a:ext>
            </a:extLst>
          </p:cNvPr>
          <p:cNvSpPr>
            <a:spLocks noGrp="1"/>
          </p:cNvSpPr>
          <p:nvPr>
            <p:ph idx="53"/>
          </p:nvPr>
        </p:nvSpPr>
        <p:spPr/>
        <p:txBody>
          <a:bodyPr/>
          <a:lstStyle/>
          <a:p>
            <a:r>
              <a:rPr lang="en-US" dirty="0"/>
              <a:t>Third line, and second line for some patients</a:t>
            </a:r>
          </a:p>
        </p:txBody>
      </p:sp>
      <p:sp>
        <p:nvSpPr>
          <p:cNvPr id="10" name="Content Placeholder 8">
            <a:extLst>
              <a:ext uri="{FF2B5EF4-FFF2-40B4-BE49-F238E27FC236}">
                <a16:creationId xmlns:a16="http://schemas.microsoft.com/office/drawing/2014/main" id="{AB274F59-F994-9C05-601F-2CDE12D3E69F}"/>
              </a:ext>
            </a:extLst>
          </p:cNvPr>
          <p:cNvSpPr>
            <a:spLocks noGrp="1"/>
          </p:cNvSpPr>
          <p:nvPr>
            <p:ph idx="51"/>
          </p:nvPr>
        </p:nvSpPr>
        <p:spPr/>
        <p:txBody>
          <a:bodyPr/>
          <a:lstStyle/>
          <a:p>
            <a:r>
              <a:rPr lang="en-US" dirty="0"/>
              <a:t>Second line</a:t>
            </a:r>
          </a:p>
        </p:txBody>
      </p:sp>
      <p:sp>
        <p:nvSpPr>
          <p:cNvPr id="7" name="Content Placeholder 4">
            <a:extLst>
              <a:ext uri="{FF2B5EF4-FFF2-40B4-BE49-F238E27FC236}">
                <a16:creationId xmlns:a16="http://schemas.microsoft.com/office/drawing/2014/main" id="{805CC4FD-4E61-F0E7-60C7-9BA5E154C9EB}"/>
              </a:ext>
            </a:extLst>
          </p:cNvPr>
          <p:cNvSpPr>
            <a:spLocks noGrp="1"/>
          </p:cNvSpPr>
          <p:nvPr>
            <p:ph idx="47"/>
          </p:nvPr>
        </p:nvSpPr>
        <p:spPr/>
        <p:txBody>
          <a:bodyPr/>
          <a:lstStyle/>
          <a:p>
            <a:r>
              <a:rPr lang="en-US" dirty="0"/>
              <a:t>Second line</a:t>
            </a:r>
          </a:p>
        </p:txBody>
      </p:sp>
      <p:sp>
        <p:nvSpPr>
          <p:cNvPr id="11" name="Content Placeholder 4">
            <a:extLst>
              <a:ext uri="{FF2B5EF4-FFF2-40B4-BE49-F238E27FC236}">
                <a16:creationId xmlns:a16="http://schemas.microsoft.com/office/drawing/2014/main" id="{A60FCE6E-2E36-1F81-FE5A-9B85C8457706}"/>
              </a:ext>
            </a:extLst>
          </p:cNvPr>
          <p:cNvSpPr>
            <a:spLocks noGrp="1"/>
          </p:cNvSpPr>
          <p:nvPr>
            <p:ph idx="48"/>
          </p:nvPr>
        </p:nvSpPr>
        <p:spPr/>
        <p:txBody>
          <a:bodyPr/>
          <a:lstStyle/>
          <a:p>
            <a:r>
              <a:rPr lang="en-US" dirty="0"/>
              <a:t>Second line</a:t>
            </a:r>
          </a:p>
        </p:txBody>
      </p:sp>
    </p:spTree>
    <p:extLst>
      <p:ext uri="{BB962C8B-B14F-4D97-AF65-F5344CB8AC3E}">
        <p14:creationId xmlns:p14="http://schemas.microsoft.com/office/powerpoint/2010/main" val="11157446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8E39B-6624-BBB9-9AF8-8ADBA5C88E6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09A097-2551-AB94-D48D-7391CB435B5A}"/>
              </a:ext>
            </a:extLst>
          </p:cNvPr>
          <p:cNvSpPr>
            <a:spLocks noGrp="1"/>
          </p:cNvSpPr>
          <p:nvPr>
            <p:ph idx="46"/>
          </p:nvPr>
        </p:nvSpPr>
        <p:spPr/>
        <p:txBody>
          <a:bodyPr/>
          <a:lstStyle/>
          <a:p>
            <a:r>
              <a:rPr lang="en-US" dirty="0"/>
              <a:t>No</a:t>
            </a:r>
          </a:p>
        </p:txBody>
      </p:sp>
      <p:sp>
        <p:nvSpPr>
          <p:cNvPr id="3" name="Content Placeholder 2">
            <a:extLst>
              <a:ext uri="{FF2B5EF4-FFF2-40B4-BE49-F238E27FC236}">
                <a16:creationId xmlns:a16="http://schemas.microsoft.com/office/drawing/2014/main" id="{B891F566-597C-E18E-19EA-ECC2FAC0FF20}"/>
              </a:ext>
            </a:extLst>
          </p:cNvPr>
          <p:cNvSpPr>
            <a:spLocks noGrp="1"/>
          </p:cNvSpPr>
          <p:nvPr>
            <p:ph idx="47"/>
          </p:nvPr>
        </p:nvSpPr>
        <p:spPr/>
        <p:txBody>
          <a:bodyPr/>
          <a:lstStyle/>
          <a:p>
            <a:r>
              <a:rPr lang="en-US" dirty="0"/>
              <a:t>Maybe</a:t>
            </a:r>
          </a:p>
        </p:txBody>
      </p:sp>
      <p:sp>
        <p:nvSpPr>
          <p:cNvPr id="4" name="Content Placeholder 3">
            <a:extLst>
              <a:ext uri="{FF2B5EF4-FFF2-40B4-BE49-F238E27FC236}">
                <a16:creationId xmlns:a16="http://schemas.microsoft.com/office/drawing/2014/main" id="{B9D0369C-5586-E8BD-3AC7-A1FD05D908CD}"/>
              </a:ext>
            </a:extLst>
          </p:cNvPr>
          <p:cNvSpPr>
            <a:spLocks noGrp="1"/>
          </p:cNvSpPr>
          <p:nvPr>
            <p:ph idx="48"/>
          </p:nvPr>
        </p:nvSpPr>
        <p:spPr/>
        <p:txBody>
          <a:bodyPr/>
          <a:lstStyle/>
          <a:p>
            <a:r>
              <a:rPr lang="en-US" dirty="0"/>
              <a:t>Yes</a:t>
            </a:r>
          </a:p>
        </p:txBody>
      </p:sp>
      <p:sp>
        <p:nvSpPr>
          <p:cNvPr id="5" name="Content Placeholder 4">
            <a:extLst>
              <a:ext uri="{FF2B5EF4-FFF2-40B4-BE49-F238E27FC236}">
                <a16:creationId xmlns:a16="http://schemas.microsoft.com/office/drawing/2014/main" id="{1286CE83-3024-6B93-4DEC-88C09A3C6FD2}"/>
              </a:ext>
            </a:extLst>
          </p:cNvPr>
          <p:cNvSpPr>
            <a:spLocks noGrp="1"/>
          </p:cNvSpPr>
          <p:nvPr>
            <p:ph idx="49"/>
          </p:nvPr>
        </p:nvSpPr>
        <p:spPr/>
        <p:txBody>
          <a:bodyPr/>
          <a:lstStyle/>
          <a:p>
            <a:r>
              <a:rPr lang="en-US" dirty="0"/>
              <a:t>Maybe</a:t>
            </a:r>
          </a:p>
        </p:txBody>
      </p:sp>
      <p:sp>
        <p:nvSpPr>
          <p:cNvPr id="6" name="Content Placeholder 5">
            <a:extLst>
              <a:ext uri="{FF2B5EF4-FFF2-40B4-BE49-F238E27FC236}">
                <a16:creationId xmlns:a16="http://schemas.microsoft.com/office/drawing/2014/main" id="{2EE2149B-C6F6-7B84-98A4-6628EE2FC348}"/>
              </a:ext>
            </a:extLst>
          </p:cNvPr>
          <p:cNvSpPr>
            <a:spLocks noGrp="1"/>
          </p:cNvSpPr>
          <p:nvPr>
            <p:ph idx="50"/>
          </p:nvPr>
        </p:nvSpPr>
        <p:spPr/>
        <p:txBody>
          <a:bodyPr/>
          <a:lstStyle/>
          <a:p>
            <a:r>
              <a:rPr lang="en-US" dirty="0"/>
              <a:t>Maybe</a:t>
            </a:r>
          </a:p>
        </p:txBody>
      </p:sp>
      <p:sp>
        <p:nvSpPr>
          <p:cNvPr id="7" name="Content Placeholder 6">
            <a:extLst>
              <a:ext uri="{FF2B5EF4-FFF2-40B4-BE49-F238E27FC236}">
                <a16:creationId xmlns:a16="http://schemas.microsoft.com/office/drawing/2014/main" id="{23623544-0AF8-C225-69BE-D64194490447}"/>
              </a:ext>
            </a:extLst>
          </p:cNvPr>
          <p:cNvSpPr>
            <a:spLocks noGrp="1"/>
          </p:cNvSpPr>
          <p:nvPr>
            <p:ph idx="51"/>
          </p:nvPr>
        </p:nvSpPr>
        <p:spPr/>
        <p:txBody>
          <a:bodyPr/>
          <a:lstStyle/>
          <a:p>
            <a:r>
              <a:rPr lang="en-US" dirty="0"/>
              <a:t>Maybe</a:t>
            </a:r>
          </a:p>
        </p:txBody>
      </p:sp>
      <p:sp>
        <p:nvSpPr>
          <p:cNvPr id="8" name="Title 7">
            <a:extLst>
              <a:ext uri="{FF2B5EF4-FFF2-40B4-BE49-F238E27FC236}">
                <a16:creationId xmlns:a16="http://schemas.microsoft.com/office/drawing/2014/main" id="{7AF2E401-4923-3686-B7BB-A1314EF039FA}"/>
              </a:ext>
            </a:extLst>
          </p:cNvPr>
          <p:cNvSpPr>
            <a:spLocks noGrp="1"/>
          </p:cNvSpPr>
          <p:nvPr>
            <p:ph type="title"/>
          </p:nvPr>
        </p:nvSpPr>
        <p:spPr>
          <a:xfrm>
            <a:off x="479376" y="44624"/>
            <a:ext cx="11305256" cy="1023414"/>
          </a:xfrm>
        </p:spPr>
        <p:txBody>
          <a:bodyPr/>
          <a:lstStyle/>
          <a:p>
            <a:r>
              <a:rPr lang="en-US" sz="2200" dirty="0"/>
              <a:t>Based on available information and your own clinical experience, would you be inclined to administer </a:t>
            </a:r>
            <a:r>
              <a:rPr lang="en-US" sz="2200" dirty="0" err="1"/>
              <a:t>sonesitatug</a:t>
            </a:r>
            <a:r>
              <a:rPr lang="en-US" sz="2200" dirty="0"/>
              <a:t> vedotin to a patient who received </a:t>
            </a:r>
            <a:r>
              <a:rPr lang="en-US" sz="2200" dirty="0" err="1"/>
              <a:t>zolbetuximab</a:t>
            </a:r>
            <a:r>
              <a:rPr lang="en-US" sz="2200" dirty="0"/>
              <a:t>/chemotherapy and experienced disease progression?</a:t>
            </a:r>
          </a:p>
        </p:txBody>
      </p:sp>
      <p:sp>
        <p:nvSpPr>
          <p:cNvPr id="9" name="Content Placeholder 8">
            <a:extLst>
              <a:ext uri="{FF2B5EF4-FFF2-40B4-BE49-F238E27FC236}">
                <a16:creationId xmlns:a16="http://schemas.microsoft.com/office/drawing/2014/main" id="{867FDCBD-AA20-5D88-B8EE-2F440BE91A5B}"/>
              </a:ext>
            </a:extLst>
          </p:cNvPr>
          <p:cNvSpPr>
            <a:spLocks noGrp="1"/>
          </p:cNvSpPr>
          <p:nvPr>
            <p:ph idx="52"/>
          </p:nvPr>
        </p:nvSpPr>
        <p:spPr/>
        <p:txBody>
          <a:bodyPr/>
          <a:lstStyle/>
          <a:p>
            <a:r>
              <a:rPr lang="en-US" dirty="0"/>
              <a:t>Yes</a:t>
            </a:r>
          </a:p>
        </p:txBody>
      </p:sp>
      <p:sp>
        <p:nvSpPr>
          <p:cNvPr id="12" name="Content Placeholder 11">
            <a:extLst>
              <a:ext uri="{FF2B5EF4-FFF2-40B4-BE49-F238E27FC236}">
                <a16:creationId xmlns:a16="http://schemas.microsoft.com/office/drawing/2014/main" id="{F736A98E-B166-2615-5531-B020547BA4EB}"/>
              </a:ext>
            </a:extLst>
          </p:cNvPr>
          <p:cNvSpPr>
            <a:spLocks noGrp="1"/>
          </p:cNvSpPr>
          <p:nvPr>
            <p:ph idx="53"/>
          </p:nvPr>
        </p:nvSpPr>
        <p:spPr/>
        <p:txBody>
          <a:bodyPr/>
          <a:lstStyle/>
          <a:p>
            <a:r>
              <a:rPr lang="en-US" dirty="0"/>
              <a:t>Yes</a:t>
            </a:r>
          </a:p>
        </p:txBody>
      </p:sp>
    </p:spTree>
    <p:extLst>
      <p:ext uri="{BB962C8B-B14F-4D97-AF65-F5344CB8AC3E}">
        <p14:creationId xmlns:p14="http://schemas.microsoft.com/office/powerpoint/2010/main" val="1992324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5097-873F-374B-5DE9-93EFC18C461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4BC00C-15A8-D518-18E6-87467AFD0836}"/>
              </a:ext>
            </a:extLst>
          </p:cNvPr>
          <p:cNvSpPr/>
          <p:nvPr/>
        </p:nvSpPr>
        <p:spPr bwMode="auto">
          <a:xfrm>
            <a:off x="686717" y="4630499"/>
            <a:ext cx="10871364" cy="899968"/>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CC9CEF3A-0948-7625-3155-34980587922F}"/>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4105EC0A-DA93-AD8E-C35E-9B46025F8608}"/>
              </a:ext>
            </a:extLst>
          </p:cNvPr>
          <p:cNvSpPr txBox="1">
            <a:spLocks/>
          </p:cNvSpPr>
          <p:nvPr/>
        </p:nvSpPr>
        <p:spPr bwMode="auto">
          <a:xfrm>
            <a:off x="942917" y="1215268"/>
            <a:ext cx="10029884"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1: </a:t>
            </a:r>
            <a:r>
              <a:rPr lang="en-US" sz="2400" dirty="0">
                <a:solidFill>
                  <a:schemeClr val="tx1"/>
                </a:solidFill>
              </a:rPr>
              <a:t>Optimizing the Management of HER2-Positive Advanced Gastroesophageal (GE) Cancers </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2: </a:t>
            </a:r>
            <a:r>
              <a:rPr lang="en-US" sz="2400" dirty="0">
                <a:solidFill>
                  <a:schemeClr val="tx1"/>
                </a:solidFill>
              </a:rPr>
              <a:t>Clinician Survey Results</a:t>
            </a:r>
            <a:endParaRPr lang="en-US" sz="2400" dirty="0"/>
          </a:p>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3: </a:t>
            </a:r>
            <a:r>
              <a:rPr lang="en-US" sz="2400" dirty="0">
                <a:solidFill>
                  <a:schemeClr val="tx1"/>
                </a:solidFill>
              </a:rPr>
              <a:t>Current and Future Strategies to Target CLAUDIN18.2 in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4: </a:t>
            </a:r>
            <a:r>
              <a:rPr lang="en-US" sz="2400" dirty="0">
                <a:solidFill>
                  <a:schemeClr val="tx1"/>
                </a:solidFill>
              </a:rPr>
              <a:t>Clinician Survey Results</a:t>
            </a:r>
            <a:endParaRPr lang="en-US" sz="2400" dirty="0"/>
          </a:p>
          <a:p>
            <a:pPr marL="98425" lvl="0" indent="0">
              <a:spcBef>
                <a:spcPts val="2280"/>
              </a:spcBef>
              <a:spcAft>
                <a:spcPts val="0"/>
              </a:spcAft>
              <a:buNone/>
              <a:defRPr/>
            </a:pPr>
            <a:r>
              <a:rPr lang="en-US" sz="2400" dirty="0">
                <a:solidFill>
                  <a:schemeClr val="bg1"/>
                </a:solidFill>
                <a:latin typeface="Calibri" panose="020F0502020204030204" pitchFamily="34" charset="0"/>
                <a:cs typeface="Calibri" panose="020F0502020204030204" pitchFamily="34" charset="0"/>
              </a:rPr>
              <a:t>Module 5: </a:t>
            </a:r>
            <a:r>
              <a:rPr lang="en-US" sz="2400" dirty="0">
                <a:solidFill>
                  <a:schemeClr val="bg1"/>
                </a:solidFill>
              </a:rPr>
              <a:t>Integration of Immune Checkpoint Inhibitors into the Care of Patients with </a:t>
            </a:r>
            <a:r>
              <a:rPr lang="en-US" sz="2400" dirty="0" err="1">
                <a:solidFill>
                  <a:schemeClr val="bg1"/>
                </a:solidFill>
              </a:rPr>
              <a:t>Resectable</a:t>
            </a:r>
            <a:r>
              <a:rPr lang="en-US" sz="2400" dirty="0">
                <a:solidFill>
                  <a:schemeClr val="bg1"/>
                </a:solidFill>
              </a:rPr>
              <a:t> and Unresectable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6: </a:t>
            </a:r>
            <a:r>
              <a:rPr lang="en-US" sz="2400" dirty="0">
                <a:solidFill>
                  <a:schemeClr val="tx1"/>
                </a:solidFill>
              </a:rPr>
              <a:t>Clinician Survey Results</a:t>
            </a:r>
            <a:endParaRPr lang="en-US" sz="2400" dirty="0">
              <a:solidFill>
                <a:schemeClr val="accent2"/>
              </a:solidFill>
            </a:endParaRPr>
          </a:p>
        </p:txBody>
      </p:sp>
    </p:spTree>
    <p:extLst>
      <p:ext uri="{BB962C8B-B14F-4D97-AF65-F5344CB8AC3E}">
        <p14:creationId xmlns:p14="http://schemas.microsoft.com/office/powerpoint/2010/main" val="22181541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9DEF4-00EB-EA9D-40BA-4CC3B686D8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8541A9-BB7F-CD6E-546D-249EA3457FBA}"/>
              </a:ext>
            </a:extLst>
          </p:cNvPr>
          <p:cNvSpPr>
            <a:spLocks noGrp="1"/>
          </p:cNvSpPr>
          <p:nvPr>
            <p:ph type="title"/>
          </p:nvPr>
        </p:nvSpPr>
        <p:spPr>
          <a:xfrm>
            <a:off x="767408" y="331079"/>
            <a:ext cx="11260155" cy="1141412"/>
          </a:xfrm>
        </p:spPr>
        <p:txBody>
          <a:bodyPr/>
          <a:lstStyle/>
          <a:p>
            <a:pPr algn="l"/>
            <a:r>
              <a:rPr lang="en-US" dirty="0"/>
              <a:t>FDA Revised Indication for Pembrolizumab for Gastroesophageal Cancers – May 22, 2025</a:t>
            </a:r>
            <a:endParaRPr lang="en-US" sz="2400" dirty="0"/>
          </a:p>
        </p:txBody>
      </p:sp>
      <p:sp>
        <p:nvSpPr>
          <p:cNvPr id="3" name="Content Placeholder 2">
            <a:extLst>
              <a:ext uri="{FF2B5EF4-FFF2-40B4-BE49-F238E27FC236}">
                <a16:creationId xmlns:a16="http://schemas.microsoft.com/office/drawing/2014/main" id="{8B2968EA-DD0B-2010-AF91-61F35C39531D}"/>
              </a:ext>
            </a:extLst>
          </p:cNvPr>
          <p:cNvSpPr>
            <a:spLocks noGrp="1"/>
          </p:cNvSpPr>
          <p:nvPr>
            <p:ph idx="1"/>
          </p:nvPr>
        </p:nvSpPr>
        <p:spPr>
          <a:xfrm>
            <a:off x="767408" y="1672093"/>
            <a:ext cx="10783766" cy="4316412"/>
          </a:xfrm>
        </p:spPr>
        <p:txBody>
          <a:bodyPr/>
          <a:lstStyle/>
          <a:p>
            <a:pPr marL="442618" indent="-342900">
              <a:lnSpc>
                <a:spcPct val="100000"/>
              </a:lnSpc>
              <a:spcBef>
                <a:spcPts val="0"/>
              </a:spcBef>
              <a:spcAft>
                <a:spcPts val="1200"/>
              </a:spcAft>
            </a:pPr>
            <a:r>
              <a:rPr lang="en-US" sz="2000" b="0" dirty="0">
                <a:latin typeface="Calibri" panose="020F0502020204030204" pitchFamily="34" charset="0"/>
                <a:cs typeface="Calibri" panose="020F0502020204030204" pitchFamily="34" charset="0"/>
              </a:rPr>
              <a:t>Pembrolizumab, in combination with fluoropyrimidine- and platinum-containing chemotherapy, is indicated as first-line treatment for adults with locally advanced unresectable or metastatic HER2-negative gastric or gastroesophageal junction (GEJ) adenocarcinoma whose tumors express PD-L1 (CPS ≥ 1) as determined by an FDA-approved test. </a:t>
            </a:r>
          </a:p>
          <a:p>
            <a:pPr marL="442618" indent="-342900">
              <a:lnSpc>
                <a:spcPct val="100000"/>
              </a:lnSpc>
              <a:spcBef>
                <a:spcPts val="0"/>
              </a:spcBef>
              <a:spcAft>
                <a:spcPts val="1200"/>
              </a:spcAft>
            </a:pPr>
            <a:r>
              <a:rPr lang="en-US" sz="2000" b="0" dirty="0">
                <a:latin typeface="Calibri" panose="020F0502020204030204" pitchFamily="34" charset="0"/>
                <a:cs typeface="Calibri" panose="020F0502020204030204" pitchFamily="34" charset="0"/>
              </a:rPr>
              <a:t>Pembrolizumab is indicated for patients with locally advanced or metastatic esophageal or GEJ (tumors with epicenter 1 to 5 centimeters above the GEJ) carcinoma that is not amenable to surgical resection or definitive chemoradiation therapy either </a:t>
            </a:r>
          </a:p>
          <a:p>
            <a:pPr marL="834731" lvl="1" indent="-342900">
              <a:lnSpc>
                <a:spcPct val="100000"/>
              </a:lnSpc>
              <a:spcBef>
                <a:spcPts val="0"/>
              </a:spcBef>
              <a:spcAft>
                <a:spcPts val="1200"/>
              </a:spcAft>
            </a:pPr>
            <a:r>
              <a:rPr lang="en-US" sz="1800" b="0" dirty="0">
                <a:latin typeface="Calibri" panose="020F0502020204030204" pitchFamily="34" charset="0"/>
                <a:cs typeface="Calibri" panose="020F0502020204030204" pitchFamily="34" charset="0"/>
              </a:rPr>
              <a:t>In combination with platinum- and fluoropyrimidine-based chemotherapy for patients with tumors that express PD-L1 (CPS ≥ 1), or </a:t>
            </a:r>
          </a:p>
          <a:p>
            <a:pPr marL="834731" lvl="1" indent="-342900">
              <a:lnSpc>
                <a:spcPct val="100000"/>
              </a:lnSpc>
              <a:spcBef>
                <a:spcPts val="0"/>
              </a:spcBef>
              <a:spcAft>
                <a:spcPts val="1200"/>
              </a:spcAft>
            </a:pPr>
            <a:r>
              <a:rPr lang="en-US" sz="1800" b="0" dirty="0">
                <a:latin typeface="Calibri" panose="020F0502020204030204" pitchFamily="34" charset="0"/>
                <a:cs typeface="Calibri" panose="020F0502020204030204" pitchFamily="34" charset="0"/>
              </a:rPr>
              <a:t>As a single agent after 1 or more prior lines of systemic therapy for patients with tumors of squamous cell histology that express PD-L1 (CPS ≥10) as determined by an FDA-approved test. </a:t>
            </a:r>
          </a:p>
        </p:txBody>
      </p:sp>
      <p:sp>
        <p:nvSpPr>
          <p:cNvPr id="5" name="TextBox 4">
            <a:extLst>
              <a:ext uri="{FF2B5EF4-FFF2-40B4-BE49-F238E27FC236}">
                <a16:creationId xmlns:a16="http://schemas.microsoft.com/office/drawing/2014/main" id="{1D1EFA1C-4DCC-7D58-A26A-4B2FEA6A0B9B}"/>
              </a:ext>
            </a:extLst>
          </p:cNvPr>
          <p:cNvSpPr txBox="1"/>
          <p:nvPr/>
        </p:nvSpPr>
        <p:spPr>
          <a:xfrm>
            <a:off x="0" y="6526921"/>
            <a:ext cx="11342395"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fda.report</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/applications/125514/82310. Accessed September 2026.</a:t>
            </a:r>
          </a:p>
        </p:txBody>
      </p:sp>
    </p:spTree>
    <p:extLst>
      <p:ext uri="{BB962C8B-B14F-4D97-AF65-F5344CB8AC3E}">
        <p14:creationId xmlns:p14="http://schemas.microsoft.com/office/powerpoint/2010/main" val="3457522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1C26-46D8-B450-5654-F7445291A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8DE17E-38D0-BB1B-B90A-4FF9866ED980}"/>
              </a:ext>
            </a:extLst>
          </p:cNvPr>
          <p:cNvSpPr>
            <a:spLocks noGrp="1"/>
          </p:cNvSpPr>
          <p:nvPr>
            <p:ph type="title"/>
          </p:nvPr>
        </p:nvSpPr>
        <p:spPr>
          <a:xfrm>
            <a:off x="767408" y="331079"/>
            <a:ext cx="11260155" cy="1141412"/>
          </a:xfrm>
        </p:spPr>
        <p:txBody>
          <a:bodyPr/>
          <a:lstStyle/>
          <a:p>
            <a:pPr algn="l"/>
            <a:r>
              <a:rPr lang="en-US" dirty="0"/>
              <a:t>FDA Revised Indication for Nivolumab for Metastatic Gastroesophageal Cancers – May 23, 2025</a:t>
            </a:r>
            <a:endParaRPr lang="en-US" sz="2400" dirty="0"/>
          </a:p>
        </p:txBody>
      </p:sp>
      <p:sp>
        <p:nvSpPr>
          <p:cNvPr id="3" name="Content Placeholder 2">
            <a:extLst>
              <a:ext uri="{FF2B5EF4-FFF2-40B4-BE49-F238E27FC236}">
                <a16:creationId xmlns:a16="http://schemas.microsoft.com/office/drawing/2014/main" id="{8440FE1C-23F0-FC58-B11E-CE139FF8DAA4}"/>
              </a:ext>
            </a:extLst>
          </p:cNvPr>
          <p:cNvSpPr>
            <a:spLocks noGrp="1"/>
          </p:cNvSpPr>
          <p:nvPr>
            <p:ph idx="1"/>
          </p:nvPr>
        </p:nvSpPr>
        <p:spPr>
          <a:xfrm>
            <a:off x="767408" y="1672093"/>
            <a:ext cx="10009112" cy="4316412"/>
          </a:xfrm>
        </p:spPr>
        <p:txBody>
          <a:bodyPr/>
          <a:lstStyle/>
          <a:p>
            <a:pPr marL="442618" indent="-342900">
              <a:lnSpc>
                <a:spcPct val="100000"/>
              </a:lnSpc>
              <a:spcBef>
                <a:spcPts val="0"/>
              </a:spcBef>
              <a:spcAft>
                <a:spcPts val="1200"/>
              </a:spcAft>
            </a:pPr>
            <a:r>
              <a:rPr lang="en-US" sz="2000" b="0" dirty="0">
                <a:latin typeface="Calibri" panose="020F0502020204030204" pitchFamily="34" charset="0"/>
                <a:cs typeface="Calibri" panose="020F0502020204030204" pitchFamily="34" charset="0"/>
              </a:rPr>
              <a:t>Nivolumab, in combination with fluoropyrimidine- and platinum-containing chemotherapy, is indicated as first-line treatment for adult patients with unresectable advanced or metastatic esophageal squamous cell carcinoma (ESCC) whose tumors express PD-L1 (≥1). </a:t>
            </a:r>
          </a:p>
          <a:p>
            <a:pPr marL="442618" indent="-342900">
              <a:lnSpc>
                <a:spcPct val="100000"/>
              </a:lnSpc>
              <a:spcBef>
                <a:spcPts val="0"/>
              </a:spcBef>
              <a:spcAft>
                <a:spcPts val="1200"/>
              </a:spcAft>
            </a:pPr>
            <a:r>
              <a:rPr lang="en-US" sz="2000" b="0" dirty="0">
                <a:latin typeface="Calibri" panose="020F0502020204030204" pitchFamily="34" charset="0"/>
                <a:cs typeface="Calibri" panose="020F0502020204030204" pitchFamily="34" charset="0"/>
              </a:rPr>
              <a:t>Nivolumab, in combination with ipilimumab, is indicated as first-line treatment for adult patients with unresectable advanced or metastatic ESCC whose tumors express PD-L1 (≥1). </a:t>
            </a:r>
          </a:p>
          <a:p>
            <a:pPr marL="442618" indent="-342900">
              <a:lnSpc>
                <a:spcPct val="100000"/>
              </a:lnSpc>
              <a:spcBef>
                <a:spcPts val="0"/>
              </a:spcBef>
              <a:spcAft>
                <a:spcPts val="1200"/>
              </a:spcAft>
            </a:pPr>
            <a:r>
              <a:rPr lang="en-US" sz="2000" b="0" dirty="0">
                <a:latin typeface="Calibri" panose="020F0502020204030204" pitchFamily="34" charset="0"/>
                <a:cs typeface="Calibri" panose="020F0502020204030204" pitchFamily="34" charset="0"/>
              </a:rPr>
              <a:t>Nivolumab, in combination with fluoropyrimidine- and platinum-containing chemotherapy, is indicated as treatment for adult patients with advanced or metastatic gastric cancer, gastroesophageal junction cancer or esophageal adenocarcinoma whose tumors express PD-L1 (≥1). </a:t>
            </a:r>
          </a:p>
        </p:txBody>
      </p:sp>
      <p:sp>
        <p:nvSpPr>
          <p:cNvPr id="5" name="TextBox 4">
            <a:extLst>
              <a:ext uri="{FF2B5EF4-FFF2-40B4-BE49-F238E27FC236}">
                <a16:creationId xmlns:a16="http://schemas.microsoft.com/office/drawing/2014/main" id="{F51E6CB0-8DE5-1AFD-8D9E-F1D167C64ACF}"/>
              </a:ext>
            </a:extLst>
          </p:cNvPr>
          <p:cNvSpPr txBox="1"/>
          <p:nvPr/>
        </p:nvSpPr>
        <p:spPr>
          <a:xfrm>
            <a:off x="0" y="6526921"/>
            <a:ext cx="11342395"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www.accessdata.fda.gov</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drugsatfda_docs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appletter</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/2025/125554Orig1s133ltr.pdf. Accessed September 2026.</a:t>
            </a:r>
          </a:p>
        </p:txBody>
      </p:sp>
    </p:spTree>
    <p:extLst>
      <p:ext uri="{BB962C8B-B14F-4D97-AF65-F5344CB8AC3E}">
        <p14:creationId xmlns:p14="http://schemas.microsoft.com/office/powerpoint/2010/main" val="40466978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9037;p57">
            <a:extLst>
              <a:ext uri="{FF2B5EF4-FFF2-40B4-BE49-F238E27FC236}">
                <a16:creationId xmlns:a16="http://schemas.microsoft.com/office/drawing/2014/main" id="{18465BC7-DE68-B386-ECBA-F696FAA45E76}"/>
              </a:ext>
            </a:extLst>
          </p:cNvPr>
          <p:cNvSpPr txBox="1">
            <a:spLocks/>
          </p:cNvSpPr>
          <p:nvPr/>
        </p:nvSpPr>
        <p:spPr>
          <a:xfrm>
            <a:off x="516671" y="203053"/>
            <a:ext cx="11158656" cy="990600"/>
          </a:xfrm>
          <a:prstGeom prst="rect">
            <a:avLst/>
          </a:prstGeom>
          <a:noFill/>
          <a:ln>
            <a:noFill/>
          </a:ln>
        </p:spPr>
        <p:txBody>
          <a:bodyPr spcFirstLastPara="1" wrap="square" lIns="121900" tIns="60933" rIns="121900" bIns="60933" anchor="ctr" anchorCtr="0">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l"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2800" b="1" i="0" u="none" strike="noStrike" kern="0" cap="none" spc="0" normalizeH="0" baseline="0" noProof="0" dirty="0">
                <a:ln>
                  <a:noFill/>
                </a:ln>
                <a:solidFill>
                  <a:srgbClr val="0432FF"/>
                </a:solidFill>
                <a:effectLst/>
                <a:uLnTx/>
                <a:uFillTx/>
                <a:latin typeface="Calibri"/>
                <a:ea typeface="MS PGothic" pitchFamily="34" charset="-128"/>
                <a:cs typeface="Calibri"/>
              </a:rPr>
              <a:t>Overview of Select Trials of First-Line Immunotherapy for </a:t>
            </a:r>
            <a:br>
              <a:rPr kumimoji="0" lang="en-US" sz="2800" b="1" i="0" u="none" strike="noStrike" kern="0" cap="none" spc="0" normalizeH="0" baseline="0" noProof="0" dirty="0">
                <a:ln>
                  <a:noFill/>
                </a:ln>
                <a:solidFill>
                  <a:srgbClr val="0432FF"/>
                </a:solidFill>
                <a:effectLst/>
                <a:uLnTx/>
                <a:uFillTx/>
                <a:latin typeface="Calibri"/>
                <a:ea typeface="MS PGothic" pitchFamily="34" charset="-128"/>
                <a:cs typeface="Calibri"/>
              </a:rPr>
            </a:br>
            <a:r>
              <a:rPr kumimoji="0" lang="en-US" sz="2800" b="1" i="0" u="none" strike="noStrike" kern="0" cap="none" spc="0" normalizeH="0" baseline="0" noProof="0" dirty="0">
                <a:ln>
                  <a:noFill/>
                </a:ln>
                <a:solidFill>
                  <a:srgbClr val="0432FF"/>
                </a:solidFill>
                <a:effectLst/>
                <a:uLnTx/>
                <a:uFillTx/>
                <a:latin typeface="Calibri"/>
                <a:ea typeface="MS PGothic" pitchFamily="34" charset="-128"/>
                <a:cs typeface="Calibri"/>
              </a:rPr>
              <a:t>Gastroesophageal Cancers</a:t>
            </a:r>
          </a:p>
        </p:txBody>
      </p:sp>
      <p:graphicFrame>
        <p:nvGraphicFramePr>
          <p:cNvPr id="3" name="Google Shape;9038;p57">
            <a:extLst>
              <a:ext uri="{FF2B5EF4-FFF2-40B4-BE49-F238E27FC236}">
                <a16:creationId xmlns:a16="http://schemas.microsoft.com/office/drawing/2014/main" id="{521C3A14-E306-491C-97C0-4AADF00C7D1A}"/>
              </a:ext>
            </a:extLst>
          </p:cNvPr>
          <p:cNvGraphicFramePr/>
          <p:nvPr/>
        </p:nvGraphicFramePr>
        <p:xfrm>
          <a:off x="1354344" y="1348569"/>
          <a:ext cx="9483311" cy="4654271"/>
        </p:xfrm>
        <a:graphic>
          <a:graphicData uri="http://schemas.openxmlformats.org/drawingml/2006/table">
            <a:tbl>
              <a:tblPr firstRow="1" bandRow="1">
                <a:tableStyleId>{2A488322-F2BA-4B5B-9748-0D474271808F}</a:tableStyleId>
              </a:tblPr>
              <a:tblGrid>
                <a:gridCol w="1407949">
                  <a:extLst>
                    <a:ext uri="{9D8B030D-6E8A-4147-A177-3AD203B41FA5}">
                      <a16:colId xmlns:a16="http://schemas.microsoft.com/office/drawing/2014/main" val="20000"/>
                    </a:ext>
                  </a:extLst>
                </a:gridCol>
                <a:gridCol w="2857416">
                  <a:extLst>
                    <a:ext uri="{9D8B030D-6E8A-4147-A177-3AD203B41FA5}">
                      <a16:colId xmlns:a16="http://schemas.microsoft.com/office/drawing/2014/main" val="20001"/>
                    </a:ext>
                  </a:extLst>
                </a:gridCol>
                <a:gridCol w="2608973">
                  <a:extLst>
                    <a:ext uri="{9D8B030D-6E8A-4147-A177-3AD203B41FA5}">
                      <a16:colId xmlns:a16="http://schemas.microsoft.com/office/drawing/2014/main" val="20003"/>
                    </a:ext>
                  </a:extLst>
                </a:gridCol>
                <a:gridCol w="2608973">
                  <a:extLst>
                    <a:ext uri="{9D8B030D-6E8A-4147-A177-3AD203B41FA5}">
                      <a16:colId xmlns:a16="http://schemas.microsoft.com/office/drawing/2014/main" val="612852963"/>
                    </a:ext>
                  </a:extLst>
                </a:gridCol>
              </a:tblGrid>
              <a:tr h="394220">
                <a:tc>
                  <a:txBody>
                    <a:bodyPr/>
                    <a:lstStyle/>
                    <a:p>
                      <a:pPr marL="0" marR="0" lvl="0" indent="0" algn="l" rtl="0">
                        <a:lnSpc>
                          <a:spcPct val="100000"/>
                        </a:lnSpc>
                        <a:spcBef>
                          <a:spcPts val="0"/>
                        </a:spcBef>
                        <a:spcAft>
                          <a:spcPts val="0"/>
                        </a:spcAft>
                        <a:buNone/>
                      </a:pPr>
                      <a:r>
                        <a:rPr lang="en-US" sz="1600" u="none" strike="noStrike" cap="none" dirty="0"/>
                        <a:t>Parameter</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rtl="0">
                        <a:lnSpc>
                          <a:spcPct val="100000"/>
                        </a:lnSpc>
                        <a:spcBef>
                          <a:spcPts val="0"/>
                        </a:spcBef>
                        <a:spcAft>
                          <a:spcPts val="0"/>
                        </a:spcAft>
                        <a:buNone/>
                      </a:pPr>
                      <a:r>
                        <a:rPr lang="en-US" sz="1600" u="none" strike="noStrike" cap="none" dirty="0"/>
                        <a:t>CheckMate-649</a:t>
                      </a:r>
                      <a:r>
                        <a:rPr lang="en-US" sz="1600" u="none" strike="noStrike" cap="none" baseline="30000" dirty="0"/>
                        <a:t>1</a:t>
                      </a:r>
                      <a:endParaRPr sz="2500" dirty="0"/>
                    </a:p>
                  </a:txBody>
                  <a:tcPr marL="121933" marR="121933" marT="60967" marB="6096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rtl="0">
                        <a:lnSpc>
                          <a:spcPct val="100000"/>
                        </a:lnSpc>
                        <a:spcBef>
                          <a:spcPts val="0"/>
                        </a:spcBef>
                        <a:spcAft>
                          <a:spcPts val="0"/>
                        </a:spcAft>
                        <a:buNone/>
                      </a:pPr>
                      <a:r>
                        <a:rPr lang="en-US" sz="1600" u="none" strike="noStrike" cap="none" dirty="0"/>
                        <a:t>KEYNOTE-859</a:t>
                      </a:r>
                      <a:r>
                        <a:rPr lang="en-US" sz="1600" u="none" strike="noStrike" cap="none" baseline="30000" dirty="0"/>
                        <a:t>2</a:t>
                      </a:r>
                      <a:endParaRPr sz="1600" u="none" strike="noStrike" cap="none" dirty="0"/>
                    </a:p>
                  </a:txBody>
                  <a:tcPr marL="121933" marR="121933" marT="60967" marB="6096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rtl="0">
                        <a:lnSpc>
                          <a:spcPct val="100000"/>
                        </a:lnSpc>
                        <a:spcBef>
                          <a:spcPts val="0"/>
                        </a:spcBef>
                        <a:spcAft>
                          <a:spcPts val="0"/>
                        </a:spcAft>
                        <a:buNone/>
                      </a:pPr>
                      <a:r>
                        <a:rPr lang="en-US" sz="1600" u="none" strike="noStrike" cap="none" dirty="0"/>
                        <a:t>Rationale-305</a:t>
                      </a:r>
                      <a:r>
                        <a:rPr lang="en-US" sz="1600" u="none" strike="noStrike" cap="none" baseline="30000" dirty="0"/>
                        <a:t>3</a:t>
                      </a:r>
                      <a:endParaRPr sz="1600" u="none" strike="noStrike" cap="none" baseline="30000" dirty="0"/>
                    </a:p>
                  </a:txBody>
                  <a:tcPr marL="121933" marR="121933" marT="60967" marB="60967"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564711">
                <a:tc>
                  <a:txBody>
                    <a:bodyPr/>
                    <a:lstStyle/>
                    <a:p>
                      <a:pPr marL="0" marR="0" lvl="0" indent="0" algn="l" rtl="0">
                        <a:lnSpc>
                          <a:spcPct val="100000"/>
                        </a:lnSpc>
                        <a:spcBef>
                          <a:spcPts val="0"/>
                        </a:spcBef>
                        <a:spcAft>
                          <a:spcPts val="0"/>
                        </a:spcAft>
                        <a:buNone/>
                      </a:pPr>
                      <a:r>
                        <a:rPr lang="en-US" sz="1600" b="1" u="none" strike="noStrike" cap="none" dirty="0"/>
                        <a:t>Disease location</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rtl="0">
                        <a:lnSpc>
                          <a:spcPct val="100000"/>
                        </a:lnSpc>
                        <a:spcBef>
                          <a:spcPts val="0"/>
                        </a:spcBef>
                        <a:spcAft>
                          <a:spcPts val="0"/>
                        </a:spcAft>
                        <a:buNone/>
                      </a:pPr>
                      <a:r>
                        <a:rPr lang="en-US" sz="1600" u="none" strike="noStrike" cap="none" dirty="0"/>
                        <a:t>Gastric, GEJ, esophagus</a:t>
                      </a:r>
                      <a:endParaRPr sz="1600" u="none" strike="noStrike" cap="none"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rtl="0">
                        <a:lnSpc>
                          <a:spcPct val="100000"/>
                        </a:lnSpc>
                        <a:spcBef>
                          <a:spcPts val="0"/>
                        </a:spcBef>
                        <a:spcAft>
                          <a:spcPts val="0"/>
                        </a:spcAft>
                        <a:buNone/>
                      </a:pPr>
                      <a:r>
                        <a:rPr lang="en-US" sz="1600" u="none" strike="noStrike" cap="none" dirty="0"/>
                        <a:t>Gastric, GEJ</a:t>
                      </a:r>
                      <a:endParaRPr lang="en-US"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rtl="0">
                        <a:lnSpc>
                          <a:spcPct val="100000"/>
                        </a:lnSpc>
                        <a:spcBef>
                          <a:spcPts val="0"/>
                        </a:spcBef>
                        <a:spcAft>
                          <a:spcPts val="0"/>
                        </a:spcAft>
                        <a:buNone/>
                      </a:pPr>
                      <a:r>
                        <a:rPr lang="en-US" sz="1600" dirty="0"/>
                        <a:t>Gastric, GEJ</a:t>
                      </a:r>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10001"/>
                  </a:ext>
                </a:extLst>
              </a:tr>
              <a:tr h="564709">
                <a:tc>
                  <a:txBody>
                    <a:bodyPr/>
                    <a:lstStyle/>
                    <a:p>
                      <a:pPr marL="0" marR="0" lvl="0" indent="0" algn="l" rtl="0">
                        <a:lnSpc>
                          <a:spcPct val="100000"/>
                        </a:lnSpc>
                        <a:spcBef>
                          <a:spcPts val="0"/>
                        </a:spcBef>
                        <a:spcAft>
                          <a:spcPts val="0"/>
                        </a:spcAft>
                        <a:buNone/>
                      </a:pPr>
                      <a:r>
                        <a:rPr lang="en-US" sz="1600" b="1" u="none" strike="noStrike" cap="none" dirty="0"/>
                        <a:t>Histology</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None/>
                      </a:pPr>
                      <a:r>
                        <a:rPr lang="en-US" sz="1600" u="none" strike="noStrike" cap="none" dirty="0"/>
                        <a:t>Adenocarcinoma</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None/>
                      </a:pPr>
                      <a:r>
                        <a:rPr lang="en-US" sz="1600" u="none" strike="noStrike" cap="none" dirty="0"/>
                        <a:t>Adenocarcinoma</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None/>
                      </a:pPr>
                      <a:r>
                        <a:rPr lang="en-US" sz="1600" dirty="0"/>
                        <a:t>Adenocarcinoma</a:t>
                      </a:r>
                      <a:endParaRPr sz="16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90590">
                <a:tc>
                  <a:txBody>
                    <a:bodyPr/>
                    <a:lstStyle/>
                    <a:p>
                      <a:pPr marL="0" marR="0" lvl="0" indent="0" algn="l" rtl="0">
                        <a:lnSpc>
                          <a:spcPct val="100000"/>
                        </a:lnSpc>
                        <a:spcBef>
                          <a:spcPts val="0"/>
                        </a:spcBef>
                        <a:spcAft>
                          <a:spcPts val="0"/>
                        </a:spcAft>
                        <a:buNone/>
                      </a:pPr>
                      <a:r>
                        <a:rPr lang="en-US" sz="1600" b="1" u="none" strike="noStrike" cap="none" dirty="0"/>
                        <a:t>Agent</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rtl="0">
                        <a:lnSpc>
                          <a:spcPct val="100000"/>
                        </a:lnSpc>
                        <a:spcBef>
                          <a:spcPts val="0"/>
                        </a:spcBef>
                        <a:spcAft>
                          <a:spcPts val="0"/>
                        </a:spcAft>
                        <a:buNone/>
                      </a:pPr>
                      <a:r>
                        <a:rPr lang="en-US" sz="1600" u="none" strike="noStrike" cap="none" dirty="0"/>
                        <a:t>Nivolumab + chemotherapy</a:t>
                      </a:r>
                      <a:br>
                        <a:rPr lang="en-US" sz="1600" u="none" strike="noStrike" cap="none" dirty="0"/>
                      </a:br>
                      <a:r>
                        <a:rPr lang="en-US" sz="1600" u="none" strike="noStrike" cap="none" dirty="0"/>
                        <a:t>vs chemotherapy</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rtl="0">
                        <a:lnSpc>
                          <a:spcPct val="100000"/>
                        </a:lnSpc>
                        <a:spcBef>
                          <a:spcPts val="0"/>
                        </a:spcBef>
                        <a:spcAft>
                          <a:spcPts val="0"/>
                        </a:spcAft>
                        <a:buNone/>
                      </a:pPr>
                      <a:r>
                        <a:rPr lang="en-US" sz="1600" b="0" u="none" strike="noStrike" cap="none" dirty="0">
                          <a:solidFill>
                            <a:schemeClr val="dk1"/>
                          </a:solidFill>
                          <a:sym typeface="Arial"/>
                        </a:rPr>
                        <a:t>Pembrolizumab + chemotherapy vs chemotherapy</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rtl="0">
                        <a:lnSpc>
                          <a:spcPct val="100000"/>
                        </a:lnSpc>
                        <a:spcBef>
                          <a:spcPts val="0"/>
                        </a:spcBef>
                        <a:spcAft>
                          <a:spcPts val="0"/>
                        </a:spcAft>
                        <a:buNone/>
                      </a:pPr>
                      <a:r>
                        <a:rPr lang="en-US" sz="1600" dirty="0"/>
                        <a:t>Tislelizumab + chemotherapy vs chemo</a:t>
                      </a:r>
                      <a:endParaRPr sz="16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10003"/>
                  </a:ext>
                </a:extLst>
              </a:tr>
              <a:tr h="506523">
                <a:tc>
                  <a:txBody>
                    <a:bodyPr/>
                    <a:lstStyle/>
                    <a:p>
                      <a:pPr marL="0" marR="0" lvl="0" indent="0" algn="l" rtl="0">
                        <a:lnSpc>
                          <a:spcPct val="100000"/>
                        </a:lnSpc>
                        <a:spcBef>
                          <a:spcPts val="0"/>
                        </a:spcBef>
                        <a:spcAft>
                          <a:spcPts val="0"/>
                        </a:spcAft>
                        <a:buNone/>
                      </a:pPr>
                      <a:r>
                        <a:rPr lang="en-US" sz="1600" b="1" u="none" strike="noStrike" cap="none" dirty="0"/>
                        <a:t>Setting</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None/>
                      </a:pPr>
                      <a:r>
                        <a:rPr lang="en-US" sz="1600" u="none" strike="noStrike" cap="none" dirty="0"/>
                        <a:t>First-line advanced</a:t>
                      </a:r>
                      <a:endParaRPr sz="1600" u="none" strike="noStrike" cap="none"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None/>
                      </a:pPr>
                      <a:r>
                        <a:rPr lang="en-US" sz="1600" u="none" strike="noStrike" cap="none" dirty="0"/>
                        <a:t>First-line advanced</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None/>
                      </a:pPr>
                      <a:r>
                        <a:rPr lang="en-US" sz="1600" dirty="0"/>
                        <a:t>First-line advanced</a:t>
                      </a:r>
                      <a:endParaRPr sz="16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06523">
                <a:tc>
                  <a:txBody>
                    <a:bodyPr/>
                    <a:lstStyle/>
                    <a:p>
                      <a:pPr marL="0" marR="0" lvl="0" indent="0" algn="l" rtl="0">
                        <a:lnSpc>
                          <a:spcPct val="100000"/>
                        </a:lnSpc>
                        <a:spcBef>
                          <a:spcPts val="0"/>
                        </a:spcBef>
                        <a:spcAft>
                          <a:spcPts val="0"/>
                        </a:spcAft>
                        <a:buNone/>
                      </a:pPr>
                      <a:r>
                        <a:rPr lang="en-US" sz="1600" b="1" u="none" strike="noStrike" cap="none" dirty="0"/>
                        <a:t>ORR, %</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rtl="0">
                        <a:lnSpc>
                          <a:spcPct val="100000"/>
                        </a:lnSpc>
                        <a:spcBef>
                          <a:spcPts val="0"/>
                        </a:spcBef>
                        <a:spcAft>
                          <a:spcPts val="0"/>
                        </a:spcAft>
                        <a:buNone/>
                      </a:pPr>
                      <a:r>
                        <a:rPr lang="en-US" sz="1600" u="none" strike="noStrike" cap="none" dirty="0"/>
                        <a:t>60 vs 46 (CPS ≥1)</a:t>
                      </a:r>
                      <a:endParaRPr sz="1600" u="none" strike="noStrike" cap="none"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1600" u="none" strike="noStrike" cap="none" dirty="0"/>
                        <a:t>52 vs 43 (CPS ≥1)</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rtl="0">
                        <a:lnSpc>
                          <a:spcPct val="100000"/>
                        </a:lnSpc>
                        <a:spcBef>
                          <a:spcPts val="0"/>
                        </a:spcBef>
                        <a:spcAft>
                          <a:spcPts val="0"/>
                        </a:spcAft>
                        <a:buNone/>
                      </a:pPr>
                      <a:r>
                        <a:rPr lang="en-US" sz="1600" dirty="0"/>
                        <a:t>50 vs 43 (TAP </a:t>
                      </a:r>
                      <a:r>
                        <a:rPr lang="en-US" sz="1600" u="none" dirty="0"/>
                        <a:t>≥5)</a:t>
                      </a:r>
                      <a:endParaRPr sz="1600" u="none"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10005"/>
                  </a:ext>
                </a:extLst>
              </a:tr>
              <a:tr h="564710">
                <a:tc>
                  <a:txBody>
                    <a:bodyPr/>
                    <a:lstStyle/>
                    <a:p>
                      <a:pPr marL="0" marR="0" lvl="0" indent="0" algn="l" rtl="0">
                        <a:lnSpc>
                          <a:spcPct val="100000"/>
                        </a:lnSpc>
                        <a:spcBef>
                          <a:spcPts val="0"/>
                        </a:spcBef>
                        <a:spcAft>
                          <a:spcPts val="0"/>
                        </a:spcAft>
                        <a:buNone/>
                      </a:pPr>
                      <a:r>
                        <a:rPr lang="en-US" sz="1600" b="1" u="none" strike="noStrike" cap="none" dirty="0"/>
                        <a:t>PFS HR</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None/>
                      </a:pPr>
                      <a:r>
                        <a:rPr lang="en-US" sz="1600" u="none" strike="noStrike" cap="none" dirty="0"/>
                        <a:t>0.71 (CPS ≥5), 0.77 (CPS ≥1), 0.79 (all patients)</a:t>
                      </a:r>
                      <a:endParaRPr sz="1600" u="none" strike="noStrike" cap="none"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1600" u="none" strike="noStrike" cap="none" dirty="0"/>
                        <a:t>0.62 (CPS ≥10), 0.72 </a:t>
                      </a:r>
                      <a:br>
                        <a:rPr lang="en-US" sz="1600" u="none" strike="noStrike" cap="none" dirty="0"/>
                      </a:br>
                      <a:r>
                        <a:rPr lang="en-US" sz="1600" u="none" strike="noStrike" cap="none" dirty="0"/>
                        <a:t>(CPS ≥1), 0.76 (all patients)</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rtl="0">
                        <a:lnSpc>
                          <a:spcPct val="100000"/>
                        </a:lnSpc>
                        <a:spcBef>
                          <a:spcPts val="0"/>
                        </a:spcBef>
                        <a:spcAft>
                          <a:spcPts val="0"/>
                        </a:spcAft>
                        <a:buNone/>
                      </a:pPr>
                      <a:r>
                        <a:rPr lang="en-US" sz="1600" dirty="0"/>
                        <a:t>0.67 (TAP </a:t>
                      </a:r>
                      <a:r>
                        <a:rPr lang="en-US" sz="1600" u="none" dirty="0"/>
                        <a:t>≥5), </a:t>
                      </a:r>
                      <a:br>
                        <a:rPr lang="en-US" sz="1600" u="none" dirty="0"/>
                      </a:br>
                      <a:r>
                        <a:rPr lang="en-US" sz="1600" u="none" dirty="0"/>
                        <a:t>0.78 (all patients)</a:t>
                      </a:r>
                      <a:endParaRPr sz="16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64711">
                <a:tc>
                  <a:txBody>
                    <a:bodyPr/>
                    <a:lstStyle/>
                    <a:p>
                      <a:pPr marL="0" marR="0" lvl="0" indent="0" algn="l" rtl="0">
                        <a:lnSpc>
                          <a:spcPct val="100000"/>
                        </a:lnSpc>
                        <a:spcBef>
                          <a:spcPts val="0"/>
                        </a:spcBef>
                        <a:spcAft>
                          <a:spcPts val="0"/>
                        </a:spcAft>
                        <a:buNone/>
                      </a:pPr>
                      <a:r>
                        <a:rPr lang="en-US" sz="1600" b="1" u="none" strike="noStrike" cap="none" dirty="0"/>
                        <a:t>OS ∆, mo</a:t>
                      </a:r>
                      <a:endParaRPr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dirty="0"/>
                        <a:t>3.3 (CPS ≥5), 2.4 (CPS ≥1), </a:t>
                      </a:r>
                      <a:br>
                        <a:rPr lang="en-US" sz="1600" u="none" strike="noStrike" cap="none" dirty="0"/>
                      </a:br>
                      <a:r>
                        <a:rPr lang="en-US" sz="1600" u="none" strike="noStrike" cap="none" dirty="0"/>
                        <a:t>2.1 (all patients)</a:t>
                      </a:r>
                      <a:endParaRPr sz="1600" u="none" strike="noStrike" cap="none"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defTabSz="914115" rtl="0" eaLnBrk="1" fontAlgn="auto" latinLnBrk="0" hangingPunct="1">
                        <a:lnSpc>
                          <a:spcPct val="100000"/>
                        </a:lnSpc>
                        <a:spcBef>
                          <a:spcPts val="0"/>
                        </a:spcBef>
                        <a:spcAft>
                          <a:spcPts val="0"/>
                        </a:spcAft>
                        <a:buClr>
                          <a:srgbClr val="000000"/>
                        </a:buClr>
                        <a:buSzPts val="1200"/>
                        <a:buFont typeface="Arial"/>
                        <a:buNone/>
                        <a:tabLst/>
                        <a:defRPr/>
                      </a:pPr>
                      <a:r>
                        <a:rPr lang="en-US" sz="1600" u="none" strike="noStrike" cap="none" dirty="0"/>
                        <a:t>4.0 (CPS ≥10), 1.6</a:t>
                      </a:r>
                      <a:br>
                        <a:rPr lang="en-US" sz="1600" u="none" strike="noStrike" cap="none" dirty="0"/>
                      </a:br>
                      <a:r>
                        <a:rPr lang="en-US" sz="1600" u="none" strike="noStrike" cap="none" dirty="0"/>
                        <a:t>(CPS ≥1), 1.4 (all patients)</a:t>
                      </a:r>
                      <a:endParaRPr lang="en-US" sz="2500"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dirty="0"/>
                        <a:t>4.6 </a:t>
                      </a:r>
                      <a:r>
                        <a:rPr lang="en-US" sz="1600" dirty="0"/>
                        <a:t>(TAP </a:t>
                      </a:r>
                      <a:r>
                        <a:rPr lang="en-US" sz="1600" u="none" dirty="0"/>
                        <a:t>≥5), </a:t>
                      </a:r>
                      <a:br>
                        <a:rPr lang="en-US" sz="1600" u="none" dirty="0"/>
                      </a:br>
                      <a:r>
                        <a:rPr lang="en-US" sz="1600" u="none" dirty="0"/>
                        <a:t>2.1 (all patients)</a:t>
                      </a:r>
                      <a:endParaRPr sz="1600" u="none" strike="noStrike" cap="none" dirty="0"/>
                    </a:p>
                  </a:txBody>
                  <a:tcPr marL="121933" marR="121933" marT="60967" marB="609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10007"/>
                  </a:ext>
                </a:extLst>
              </a:tr>
            </a:tbl>
          </a:graphicData>
        </a:graphic>
      </p:graphicFrame>
      <p:sp>
        <p:nvSpPr>
          <p:cNvPr id="4" name="Google Shape;9039;p57">
            <a:extLst>
              <a:ext uri="{FF2B5EF4-FFF2-40B4-BE49-F238E27FC236}">
                <a16:creationId xmlns:a16="http://schemas.microsoft.com/office/drawing/2014/main" id="{B3B26563-5B69-AF2C-7F7A-B796A11625A6}"/>
              </a:ext>
            </a:extLst>
          </p:cNvPr>
          <p:cNvSpPr txBox="1">
            <a:spLocks/>
          </p:cNvSpPr>
          <p:nvPr/>
        </p:nvSpPr>
        <p:spPr>
          <a:xfrm>
            <a:off x="119336" y="6472384"/>
            <a:ext cx="11009992" cy="365125"/>
          </a:xfrm>
          <a:prstGeom prst="rect">
            <a:avLst/>
          </a:prstGeom>
          <a:noFill/>
          <a:ln>
            <a:noFill/>
          </a:ln>
        </p:spPr>
        <p:txBody>
          <a:bodyPr spcFirstLastPara="1" wrap="square" lIns="60933" tIns="60933" rIns="121900" bIns="60933" anchor="b" anchorCtr="0">
            <a:noAutofit/>
          </a:bodyPr>
          <a:ls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a:lstStyle>
          <a:p>
            <a:pPr marL="0" marR="0" lvl="0" indent="0" algn="l" defTabSz="1219140" rtl="0" eaLnBrk="1" fontAlgn="auto" latinLnBrk="0" hangingPunct="1">
              <a:lnSpc>
                <a:spcPct val="100000"/>
              </a:lnSpc>
              <a:spcBef>
                <a:spcPts val="0"/>
              </a:spcBef>
              <a:spcAft>
                <a:spcPts val="0"/>
              </a:spcAft>
              <a:buClr>
                <a:srgbClr val="000000"/>
              </a:buClr>
              <a:buSzPts val="1400"/>
              <a:buFontTx/>
              <a:buNone/>
              <a:tabLst/>
              <a:defRPr/>
            </a:pPr>
            <a:r>
              <a:rPr kumimoji="0" lang="en-US" sz="1500" b="0" i="0" u="none" strike="noStrike" kern="0" cap="none" spc="0" normalizeH="0" baseline="0" noProof="0" dirty="0">
                <a:ln>
                  <a:noFill/>
                </a:ln>
                <a:solidFill>
                  <a:srgbClr val="000000"/>
                </a:solidFill>
                <a:effectLst/>
                <a:uLnTx/>
                <a:uFillTx/>
                <a:latin typeface="Calibri"/>
                <a:ea typeface="MS PGothic" charset="0"/>
                <a:cs typeface="Arial"/>
                <a:sym typeface="Arial"/>
              </a:rPr>
              <a:t>1. </a:t>
            </a:r>
            <a:r>
              <a:rPr kumimoji="0" lang="en-US" sz="1500" b="0" i="0" u="none" strike="noStrike" kern="0" cap="none" spc="0" normalizeH="0" baseline="0" noProof="0" dirty="0" err="1">
                <a:ln>
                  <a:noFill/>
                </a:ln>
                <a:solidFill>
                  <a:srgbClr val="000000"/>
                </a:solidFill>
                <a:effectLst/>
                <a:uLnTx/>
                <a:uFillTx/>
                <a:latin typeface="Calibri"/>
                <a:ea typeface="MS PGothic" charset="0"/>
                <a:cs typeface="Arial"/>
                <a:sym typeface="Arial"/>
              </a:rPr>
              <a:t>Janjigian</a:t>
            </a:r>
            <a:r>
              <a:rPr kumimoji="0" lang="en-US" sz="1500" b="0" i="0" u="none" strike="noStrike" kern="0" cap="none" spc="0" normalizeH="0" baseline="0" noProof="0" dirty="0">
                <a:ln>
                  <a:noFill/>
                </a:ln>
                <a:solidFill>
                  <a:srgbClr val="000000"/>
                </a:solidFill>
                <a:effectLst/>
                <a:uLnTx/>
                <a:uFillTx/>
                <a:latin typeface="Calibri"/>
                <a:ea typeface="MS PGothic" charset="0"/>
                <a:cs typeface="Arial"/>
                <a:sym typeface="Arial"/>
              </a:rPr>
              <a:t> YY et al. </a:t>
            </a:r>
            <a:r>
              <a:rPr kumimoji="0" lang="en-US" sz="1500" b="0" i="1" u="none" strike="noStrike" kern="0" cap="none" spc="0" normalizeH="0" baseline="0" noProof="0" dirty="0">
                <a:ln>
                  <a:noFill/>
                </a:ln>
                <a:solidFill>
                  <a:srgbClr val="000000"/>
                </a:solidFill>
                <a:effectLst/>
                <a:uLnTx/>
                <a:uFillTx/>
                <a:latin typeface="Calibri"/>
                <a:ea typeface="MS PGothic" charset="0"/>
                <a:cs typeface="Arial"/>
                <a:sym typeface="Arial"/>
              </a:rPr>
              <a:t>Ann Oncol</a:t>
            </a:r>
            <a:r>
              <a:rPr kumimoji="0" lang="en-US" sz="1500" b="0" i="0" u="none" strike="noStrike" kern="0" cap="none" spc="0" normalizeH="0" baseline="0" noProof="0" dirty="0">
                <a:ln>
                  <a:noFill/>
                </a:ln>
                <a:solidFill>
                  <a:srgbClr val="000000"/>
                </a:solidFill>
                <a:effectLst/>
                <a:uLnTx/>
                <a:uFillTx/>
                <a:latin typeface="Calibri"/>
                <a:ea typeface="MS PGothic" charset="0"/>
                <a:cs typeface="Arial"/>
                <a:sym typeface="Arial"/>
              </a:rPr>
              <a:t> 2026;37(6):787-97. 2. Rha SY et al. ASCO 2025;Abstract 4036. 3. Qiu M-Z et al. </a:t>
            </a:r>
            <a:r>
              <a:rPr kumimoji="0" lang="en-US" sz="1500" b="0" i="1" u="none" strike="noStrike" kern="0" cap="none" spc="0" normalizeH="0" baseline="0" noProof="0" dirty="0">
                <a:ln>
                  <a:noFill/>
                </a:ln>
                <a:solidFill>
                  <a:srgbClr val="000000"/>
                </a:solidFill>
                <a:effectLst/>
                <a:uLnTx/>
                <a:uFillTx/>
                <a:latin typeface="Calibri"/>
                <a:ea typeface="MS PGothic" charset="0"/>
                <a:cs typeface="Arial"/>
                <a:sym typeface="Arial"/>
              </a:rPr>
              <a:t>BMJ </a:t>
            </a:r>
            <a:r>
              <a:rPr kumimoji="0" lang="en-US" sz="1500" b="0" i="0" u="none" strike="noStrike" kern="0" cap="none" spc="0" normalizeH="0" baseline="0" noProof="0" dirty="0">
                <a:ln>
                  <a:noFill/>
                </a:ln>
                <a:solidFill>
                  <a:srgbClr val="000000"/>
                </a:solidFill>
                <a:effectLst/>
                <a:uLnTx/>
                <a:uFillTx/>
                <a:latin typeface="Calibri"/>
                <a:ea typeface="MS PGothic" charset="0"/>
                <a:cs typeface="Arial"/>
                <a:sym typeface="Arial"/>
              </a:rPr>
              <a:t>2024;385:e078876. </a:t>
            </a:r>
          </a:p>
        </p:txBody>
      </p:sp>
      <p:sp>
        <p:nvSpPr>
          <p:cNvPr id="6" name="Google Shape;9039;p57">
            <a:extLst>
              <a:ext uri="{FF2B5EF4-FFF2-40B4-BE49-F238E27FC236}">
                <a16:creationId xmlns:a16="http://schemas.microsoft.com/office/drawing/2014/main" id="{4F0894EA-7A39-CAB9-9E03-894DDD370EE5}"/>
              </a:ext>
            </a:extLst>
          </p:cNvPr>
          <p:cNvSpPr txBox="1">
            <a:spLocks/>
          </p:cNvSpPr>
          <p:nvPr/>
        </p:nvSpPr>
        <p:spPr>
          <a:xfrm>
            <a:off x="1354343" y="6059100"/>
            <a:ext cx="10188641" cy="365125"/>
          </a:xfrm>
          <a:prstGeom prst="rect">
            <a:avLst/>
          </a:prstGeom>
          <a:noFill/>
          <a:ln>
            <a:noFill/>
          </a:ln>
        </p:spPr>
        <p:txBody>
          <a:bodyPr spcFirstLastPara="1" wrap="square" lIns="60933" tIns="60933" rIns="121900" bIns="60933" anchor="b" anchorCtr="0">
            <a:noAutofit/>
          </a:bodyPr>
          <a:ls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a:lstStyle>
          <a:p>
            <a:pPr marL="0" marR="0" lvl="0" indent="0" algn="l" defTabSz="1219140" rtl="0" eaLnBrk="1" fontAlgn="auto" latinLnBrk="0" hangingPunct="1">
              <a:lnSpc>
                <a:spcPct val="100000"/>
              </a:lnSpc>
              <a:spcBef>
                <a:spcPts val="0"/>
              </a:spcBef>
              <a:spcAft>
                <a:spcPts val="0"/>
              </a:spcAft>
              <a:buClr>
                <a:srgbClr val="000000"/>
              </a:buClr>
              <a:buSzPts val="1400"/>
              <a:buFontTx/>
              <a:buNone/>
              <a:tabLst/>
              <a:defRPr/>
            </a:pPr>
            <a:r>
              <a:rPr kumimoji="0" lang="en-US" sz="1500" b="0" i="0" u="none" strike="noStrike" kern="0" cap="none" spc="0" normalizeH="0" baseline="0" noProof="0" dirty="0">
                <a:ln>
                  <a:noFill/>
                </a:ln>
                <a:solidFill>
                  <a:srgbClr val="000000"/>
                </a:solidFill>
                <a:effectLst/>
                <a:uLnTx/>
                <a:uFillTx/>
                <a:latin typeface="Calibri"/>
                <a:ea typeface="MS PGothic" charset="0"/>
                <a:cs typeface="Arial"/>
                <a:sym typeface="Arial"/>
              </a:rPr>
              <a:t>HR = hazard ratio; CPS = combined positive score;  TAP = tumor area positivity</a:t>
            </a:r>
          </a:p>
        </p:txBody>
      </p:sp>
    </p:spTree>
    <p:extLst>
      <p:ext uri="{BB962C8B-B14F-4D97-AF65-F5344CB8AC3E}">
        <p14:creationId xmlns:p14="http://schemas.microsoft.com/office/powerpoint/2010/main" val="39118589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2E954-F163-A2B8-385F-30035C2AAF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1A526-C7CA-1C3D-98B6-BC7E3E14A0AB}"/>
              </a:ext>
            </a:extLst>
          </p:cNvPr>
          <p:cNvSpPr>
            <a:spLocks noGrp="1"/>
          </p:cNvSpPr>
          <p:nvPr>
            <p:ph type="title"/>
          </p:nvPr>
        </p:nvSpPr>
        <p:spPr/>
        <p:txBody>
          <a:bodyPr>
            <a:normAutofit/>
          </a:bodyPr>
          <a:lstStyle/>
          <a:p>
            <a:r>
              <a:rPr lang="en-US" dirty="0">
                <a:solidFill>
                  <a:srgbClr val="0432FF"/>
                </a:solidFill>
              </a:rPr>
              <a:t>Microsatellite Instability-High (MSI-H) Gastroesophageal Cancers</a:t>
            </a:r>
          </a:p>
        </p:txBody>
      </p:sp>
      <p:sp>
        <p:nvSpPr>
          <p:cNvPr id="3" name="Content Placeholder 2">
            <a:extLst>
              <a:ext uri="{FF2B5EF4-FFF2-40B4-BE49-F238E27FC236}">
                <a16:creationId xmlns:a16="http://schemas.microsoft.com/office/drawing/2014/main" id="{AD9A566C-CE38-9E52-4960-7DD6A6CD9A30}"/>
              </a:ext>
            </a:extLst>
          </p:cNvPr>
          <p:cNvSpPr>
            <a:spLocks noGrp="1"/>
          </p:cNvSpPr>
          <p:nvPr>
            <p:ph idx="1"/>
          </p:nvPr>
        </p:nvSpPr>
        <p:spPr>
          <a:xfrm>
            <a:off x="912286" y="1416053"/>
            <a:ext cx="10358967" cy="4533227"/>
          </a:xfrm>
        </p:spPr>
        <p:txBody>
          <a:bodyPr/>
          <a:lstStyle/>
          <a:p>
            <a:r>
              <a:rPr lang="en-US" b="0" dirty="0"/>
              <a:t>4% to 24% of GE cancers are MSI-H</a:t>
            </a:r>
            <a:endParaRPr lang="en-US" b="0" baseline="30000" dirty="0"/>
          </a:p>
          <a:p>
            <a:pPr marL="522288" lvl="1" indent="0">
              <a:buNone/>
            </a:pPr>
            <a:r>
              <a:rPr lang="en-US" b="0" dirty="0"/>
              <a:t>–</a:t>
            </a:r>
            <a:r>
              <a:rPr lang="en-US" sz="3400" b="0" baseline="-12000" dirty="0"/>
              <a:t> ~</a:t>
            </a:r>
            <a:r>
              <a:rPr lang="en-US" b="0" dirty="0"/>
              <a:t>30% of Stage I to Stage II tumors are MSI-H</a:t>
            </a:r>
          </a:p>
          <a:p>
            <a:pPr marL="522288" lvl="1" indent="0">
              <a:buNone/>
            </a:pPr>
            <a:r>
              <a:rPr lang="en-US" b="0" dirty="0"/>
              <a:t>– 4% to 12% of metastatic gastric cancers are MSI-H</a:t>
            </a:r>
          </a:p>
          <a:p>
            <a:pPr>
              <a:spcBef>
                <a:spcPts val="2844"/>
              </a:spcBef>
            </a:pPr>
            <a:r>
              <a:rPr lang="en-US" b="0" dirty="0"/>
              <a:t>MSI-H GE cancers by anatomical region:</a:t>
            </a:r>
          </a:p>
          <a:p>
            <a:pPr marL="522288" lvl="1" indent="0">
              <a:spcBef>
                <a:spcPts val="0"/>
              </a:spcBef>
              <a:buNone/>
            </a:pPr>
            <a:r>
              <a:rPr lang="en-US" b="0" dirty="0"/>
              <a:t>– 1% esophagus</a:t>
            </a:r>
          </a:p>
          <a:p>
            <a:pPr marL="522288" lvl="1" indent="0">
              <a:buNone/>
            </a:pPr>
            <a:r>
              <a:rPr lang="en-US" b="0" dirty="0"/>
              <a:t>– 5% to 12% cardia or fundus</a:t>
            </a:r>
          </a:p>
          <a:p>
            <a:pPr marL="522288" lvl="1" indent="0">
              <a:buNone/>
            </a:pPr>
            <a:r>
              <a:rPr lang="en-US" b="0" dirty="0"/>
              <a:t>– 12% to 16% body</a:t>
            </a:r>
          </a:p>
          <a:p>
            <a:pPr marL="522288" lvl="1" indent="0">
              <a:buNone/>
            </a:pPr>
            <a:r>
              <a:rPr lang="en-US" b="0" dirty="0"/>
              <a:t>– 15% to 30% antrum</a:t>
            </a:r>
          </a:p>
        </p:txBody>
      </p:sp>
      <p:sp>
        <p:nvSpPr>
          <p:cNvPr id="9" name="TextBox 8">
            <a:extLst>
              <a:ext uri="{FF2B5EF4-FFF2-40B4-BE49-F238E27FC236}">
                <a16:creationId xmlns:a16="http://schemas.microsoft.com/office/drawing/2014/main" id="{63CC0E07-A856-18C1-1C8E-388D4F182DF7}"/>
              </a:ext>
            </a:extLst>
          </p:cNvPr>
          <p:cNvSpPr txBox="1"/>
          <p:nvPr/>
        </p:nvSpPr>
        <p:spPr>
          <a:xfrm>
            <a:off x="119336" y="6021288"/>
            <a:ext cx="8942119" cy="7848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Cancer Genome Atlas Research Network.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Nature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2014;513(7517):202-9.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Cristescu R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2015;21(5):449-56.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Zhou KI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 </a:t>
            </a:r>
            <a:r>
              <a:rPr kumimoji="0" lang="en-US" sz="15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Gastrointest</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500" b="0" i="1" u="none" strike="noStrike" kern="1200" cap="none" spc="0" normalizeH="0" baseline="0" noProof="0">
                <a:ln>
                  <a:noFill/>
                </a:ln>
                <a:solidFill>
                  <a:srgbClr val="000000"/>
                </a:solidFill>
                <a:effectLst/>
                <a:uLnTx/>
                <a:uFillTx/>
                <a:latin typeface="Calibri" panose="020F0502020204030204" pitchFamily="34" charset="0"/>
                <a:ea typeface="MS PGothic" charset="0"/>
                <a:cs typeface="Calibri" panose="020F0502020204030204" pitchFamily="34" charset="0"/>
              </a:rPr>
              <a:t>Cancer </a:t>
            </a:r>
            <a:r>
              <a:rPr kumimoji="0" lang="en-US" sz="1500" b="0" i="0" u="none" strike="noStrike" kern="1200" cap="none" spc="0" normalizeH="0" baseline="0" noProof="0">
                <a:ln>
                  <a:noFill/>
                </a:ln>
                <a:solidFill>
                  <a:srgbClr val="000000"/>
                </a:solidFill>
                <a:effectLst/>
                <a:uLnTx/>
                <a:uFillTx/>
                <a:latin typeface="Calibri" panose="020F0502020204030204" pitchFamily="34" charset="0"/>
                <a:ea typeface="MS PGothic" charset="0"/>
                <a:cs typeface="Calibri" panose="020F0502020204030204" pitchFamily="34" charset="0"/>
              </a:rPr>
              <a:t>2024;55(2</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):483-96. </a:t>
            </a:r>
          </a:p>
        </p:txBody>
      </p:sp>
    </p:spTree>
    <p:custDataLst>
      <p:tags r:id="rId1"/>
    </p:custDataLst>
    <p:extLst>
      <p:ext uri="{BB962C8B-B14F-4D97-AF65-F5344CB8AC3E}">
        <p14:creationId xmlns:p14="http://schemas.microsoft.com/office/powerpoint/2010/main" val="23405751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8F2B7-64A4-BA72-C24F-7FD238CF8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6E6D25-1CC3-4537-E55D-7AFFD8482F0D}"/>
              </a:ext>
            </a:extLst>
          </p:cNvPr>
          <p:cNvSpPr>
            <a:spLocks noGrp="1"/>
          </p:cNvSpPr>
          <p:nvPr>
            <p:ph type="title"/>
          </p:nvPr>
        </p:nvSpPr>
        <p:spPr>
          <a:xfrm>
            <a:off x="282863" y="-1"/>
            <a:ext cx="11626274" cy="1312985"/>
          </a:xfrm>
        </p:spPr>
        <p:txBody>
          <a:bodyPr>
            <a:normAutofit/>
          </a:bodyPr>
          <a:lstStyle/>
          <a:p>
            <a:pPr algn="l"/>
            <a:r>
              <a:rPr lang="en-US" sz="2800" dirty="0">
                <a:solidFill>
                  <a:srgbClr val="0432FF"/>
                </a:solidFill>
              </a:rPr>
              <a:t>Phase III MATTERHORN Trial of Perioperative Durvalumab for Gastric and Gastroesophageal Junction Cancer</a:t>
            </a:r>
          </a:p>
        </p:txBody>
      </p:sp>
      <p:sp>
        <p:nvSpPr>
          <p:cNvPr id="9" name="TextBox 8">
            <a:extLst>
              <a:ext uri="{FF2B5EF4-FFF2-40B4-BE49-F238E27FC236}">
                <a16:creationId xmlns:a16="http://schemas.microsoft.com/office/drawing/2014/main" id="{7B09EFD4-E416-234F-B1BB-FC0441717156}"/>
              </a:ext>
            </a:extLst>
          </p:cNvPr>
          <p:cNvSpPr txBox="1"/>
          <p:nvPr/>
        </p:nvSpPr>
        <p:spPr>
          <a:xfrm>
            <a:off x="11575" y="6447574"/>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anjigian</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YY et al. ASCO 2025;Abstract LBA5.</a:t>
            </a:r>
          </a:p>
        </p:txBody>
      </p:sp>
      <p:pic>
        <p:nvPicPr>
          <p:cNvPr id="6" name="Picture 5" descr="A diagram of surgery&#10;&#10;AI-generated content may be incorrect.">
            <a:extLst>
              <a:ext uri="{FF2B5EF4-FFF2-40B4-BE49-F238E27FC236}">
                <a16:creationId xmlns:a16="http://schemas.microsoft.com/office/drawing/2014/main" id="{2F0C1FCE-83F1-7B63-B1FA-C916C5FC4BD9}"/>
              </a:ext>
            </a:extLst>
          </p:cNvPr>
          <p:cNvPicPr>
            <a:picLocks noChangeAspect="1"/>
          </p:cNvPicPr>
          <p:nvPr/>
        </p:nvPicPr>
        <p:blipFill>
          <a:blip r:embed="rId4"/>
          <a:stretch>
            <a:fillRect/>
          </a:stretch>
        </p:blipFill>
        <p:spPr>
          <a:xfrm>
            <a:off x="282864" y="1312984"/>
            <a:ext cx="11626273" cy="4485084"/>
          </a:xfrm>
          <a:prstGeom prst="rect">
            <a:avLst/>
          </a:prstGeom>
        </p:spPr>
      </p:pic>
    </p:spTree>
    <p:custDataLst>
      <p:tags r:id="rId1"/>
    </p:custDataLst>
    <p:extLst>
      <p:ext uri="{BB962C8B-B14F-4D97-AF65-F5344CB8AC3E}">
        <p14:creationId xmlns:p14="http://schemas.microsoft.com/office/powerpoint/2010/main" val="31044381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44A87-2ED0-40DA-BD48-00606527D6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847119-593A-BCDB-2530-9763411B93BB}"/>
              </a:ext>
            </a:extLst>
          </p:cNvPr>
          <p:cNvSpPr>
            <a:spLocks noGrp="1"/>
          </p:cNvSpPr>
          <p:nvPr>
            <p:ph type="title"/>
          </p:nvPr>
        </p:nvSpPr>
        <p:spPr>
          <a:xfrm>
            <a:off x="282863" y="-1"/>
            <a:ext cx="11626274" cy="1312985"/>
          </a:xfrm>
        </p:spPr>
        <p:txBody>
          <a:bodyPr>
            <a:normAutofit/>
          </a:bodyPr>
          <a:lstStyle/>
          <a:p>
            <a:r>
              <a:rPr lang="en-US" sz="2800" dirty="0">
                <a:solidFill>
                  <a:srgbClr val="0432FF"/>
                </a:solidFill>
              </a:rPr>
              <a:t>MATTERHORN: Event-Free Survival in the Full-Analysis Population</a:t>
            </a:r>
          </a:p>
        </p:txBody>
      </p:sp>
      <p:sp>
        <p:nvSpPr>
          <p:cNvPr id="9" name="TextBox 8">
            <a:extLst>
              <a:ext uri="{FF2B5EF4-FFF2-40B4-BE49-F238E27FC236}">
                <a16:creationId xmlns:a16="http://schemas.microsoft.com/office/drawing/2014/main" id="{F987CADE-8F49-1B94-D962-5BAEE390E189}"/>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Janjigian</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YY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2025;393(3):217-30.</a:t>
            </a:r>
          </a:p>
        </p:txBody>
      </p:sp>
      <p:pic>
        <p:nvPicPr>
          <p:cNvPr id="4" name="Picture 3" descr="A graph of a patient's growth&#10;&#10;AI-generated content may be incorrect.">
            <a:extLst>
              <a:ext uri="{FF2B5EF4-FFF2-40B4-BE49-F238E27FC236}">
                <a16:creationId xmlns:a16="http://schemas.microsoft.com/office/drawing/2014/main" id="{3A072F4D-47A2-A766-5E21-1F49A3D8E7A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356559" y="1312984"/>
            <a:ext cx="11478882" cy="4390392"/>
          </a:xfrm>
          <a:prstGeom prst="rect">
            <a:avLst/>
          </a:prstGeom>
        </p:spPr>
      </p:pic>
    </p:spTree>
    <p:custDataLst>
      <p:tags r:id="rId1"/>
    </p:custDataLst>
    <p:extLst>
      <p:ext uri="{BB962C8B-B14F-4D97-AF65-F5344CB8AC3E}">
        <p14:creationId xmlns:p14="http://schemas.microsoft.com/office/powerpoint/2010/main" val="8315813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1F968-A5AF-9207-5E6E-EC63523C581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863EDAB-58DE-4896-7BB3-6035CFBF2128}"/>
              </a:ext>
            </a:extLst>
          </p:cNvPr>
          <p:cNvSpPr/>
          <p:nvPr/>
        </p:nvSpPr>
        <p:spPr bwMode="auto">
          <a:xfrm>
            <a:off x="282863" y="1021897"/>
            <a:ext cx="11626274" cy="510996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2D324FD1-5C4A-24CA-D46A-E37A0CD25F85}"/>
              </a:ext>
            </a:extLst>
          </p:cNvPr>
          <p:cNvSpPr>
            <a:spLocks noGrp="1"/>
          </p:cNvSpPr>
          <p:nvPr>
            <p:ph type="title"/>
          </p:nvPr>
        </p:nvSpPr>
        <p:spPr>
          <a:xfrm>
            <a:off x="282863" y="-1"/>
            <a:ext cx="11626274" cy="1312985"/>
          </a:xfrm>
        </p:spPr>
        <p:txBody>
          <a:bodyPr>
            <a:normAutofit/>
          </a:bodyPr>
          <a:lstStyle/>
          <a:p>
            <a:r>
              <a:rPr lang="en-US" sz="2800" dirty="0">
                <a:solidFill>
                  <a:srgbClr val="0432FF"/>
                </a:solidFill>
              </a:rPr>
              <a:t>MATTERHORN: Final Overall Survival Analysis</a:t>
            </a:r>
          </a:p>
        </p:txBody>
      </p:sp>
      <p:sp>
        <p:nvSpPr>
          <p:cNvPr id="9" name="TextBox 8">
            <a:extLst>
              <a:ext uri="{FF2B5EF4-FFF2-40B4-BE49-F238E27FC236}">
                <a16:creationId xmlns:a16="http://schemas.microsoft.com/office/drawing/2014/main" id="{1CD7FD47-70DB-A4B8-66EB-F82EF364DC1F}"/>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Tabernero J et al. ESMO 2025;Abstract LBA81;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Janjigian</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YY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2026;408(10560):1114-28.</a:t>
            </a:r>
          </a:p>
        </p:txBody>
      </p:sp>
      <p:pic>
        <p:nvPicPr>
          <p:cNvPr id="4" name="Picture 3" descr="A graph of a number of people&#10;&#10;AI-generated content may be incorrect.">
            <a:extLst>
              <a:ext uri="{FF2B5EF4-FFF2-40B4-BE49-F238E27FC236}">
                <a16:creationId xmlns:a16="http://schemas.microsoft.com/office/drawing/2014/main" id="{98F49D4A-941E-0408-2A64-FEA85EA0A465}"/>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403301" y="1021897"/>
            <a:ext cx="11227420" cy="4910022"/>
          </a:xfrm>
          <a:prstGeom prst="rect">
            <a:avLst/>
          </a:prstGeom>
        </p:spPr>
      </p:pic>
      <p:sp>
        <p:nvSpPr>
          <p:cNvPr id="8" name="Rectangle 7">
            <a:extLst>
              <a:ext uri="{FF2B5EF4-FFF2-40B4-BE49-F238E27FC236}">
                <a16:creationId xmlns:a16="http://schemas.microsoft.com/office/drawing/2014/main" id="{004A6DA7-05D0-1894-5A8D-3B5DBAAD018E}"/>
              </a:ext>
            </a:extLst>
          </p:cNvPr>
          <p:cNvSpPr/>
          <p:nvPr/>
        </p:nvSpPr>
        <p:spPr bwMode="auto">
          <a:xfrm>
            <a:off x="992459" y="1025912"/>
            <a:ext cx="4605453" cy="28707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10" name="Rectangle 9">
            <a:extLst>
              <a:ext uri="{FF2B5EF4-FFF2-40B4-BE49-F238E27FC236}">
                <a16:creationId xmlns:a16="http://schemas.microsoft.com/office/drawing/2014/main" id="{063C2762-ED0B-2E32-A5F4-618DD2EC3C28}"/>
              </a:ext>
            </a:extLst>
          </p:cNvPr>
          <p:cNvSpPr/>
          <p:nvPr/>
        </p:nvSpPr>
        <p:spPr bwMode="auto">
          <a:xfrm>
            <a:off x="992459" y="5920042"/>
            <a:ext cx="970156" cy="9319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11" name="Rectangle 10">
            <a:extLst>
              <a:ext uri="{FF2B5EF4-FFF2-40B4-BE49-F238E27FC236}">
                <a16:creationId xmlns:a16="http://schemas.microsoft.com/office/drawing/2014/main" id="{194CCD6A-A1A9-DC6D-E94E-997F2824737A}"/>
              </a:ext>
            </a:extLst>
          </p:cNvPr>
          <p:cNvSpPr/>
          <p:nvPr/>
        </p:nvSpPr>
        <p:spPr bwMode="auto">
          <a:xfrm>
            <a:off x="10058400" y="5854390"/>
            <a:ext cx="1572321" cy="14895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Tree>
    <p:custDataLst>
      <p:tags r:id="rId1"/>
    </p:custDataLst>
    <p:extLst>
      <p:ext uri="{BB962C8B-B14F-4D97-AF65-F5344CB8AC3E}">
        <p14:creationId xmlns:p14="http://schemas.microsoft.com/office/powerpoint/2010/main" val="36596069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36D57-ADFA-0D18-9CB7-55D72B7BB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A07A3-6356-5977-525D-9447405CA6E0}"/>
              </a:ext>
            </a:extLst>
          </p:cNvPr>
          <p:cNvSpPr>
            <a:spLocks noGrp="1"/>
          </p:cNvSpPr>
          <p:nvPr>
            <p:ph type="title"/>
          </p:nvPr>
        </p:nvSpPr>
        <p:spPr>
          <a:xfrm>
            <a:off x="379141" y="-1"/>
            <a:ext cx="11529996" cy="1312985"/>
          </a:xfrm>
        </p:spPr>
        <p:txBody>
          <a:bodyPr>
            <a:normAutofit/>
          </a:bodyPr>
          <a:lstStyle/>
          <a:p>
            <a:pPr algn="l"/>
            <a:r>
              <a:rPr lang="en-US" sz="2800" dirty="0">
                <a:solidFill>
                  <a:srgbClr val="0432FF"/>
                </a:solidFill>
              </a:rPr>
              <a:t>Phase II NEONIPIGA Study of Neoadjuvant Nivolumab with Ipilimumab and Adjuvant Nivolumab for MSI-High/</a:t>
            </a:r>
            <a:r>
              <a:rPr lang="en-US" sz="2800" dirty="0" err="1">
                <a:solidFill>
                  <a:srgbClr val="0432FF"/>
                </a:solidFill>
              </a:rPr>
              <a:t>dMMR</a:t>
            </a:r>
            <a:r>
              <a:rPr lang="en-US" sz="2800" dirty="0">
                <a:solidFill>
                  <a:srgbClr val="0432FF"/>
                </a:solidFill>
              </a:rPr>
              <a:t> Esophagogastric Adenocarcinoma</a:t>
            </a:r>
          </a:p>
        </p:txBody>
      </p:sp>
      <p:sp>
        <p:nvSpPr>
          <p:cNvPr id="9" name="TextBox 8">
            <a:extLst>
              <a:ext uri="{FF2B5EF4-FFF2-40B4-BE49-F238E27FC236}">
                <a16:creationId xmlns:a16="http://schemas.microsoft.com/office/drawing/2014/main" id="{CA9D6553-7499-8255-E720-37AC71FD6094}"/>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Samaille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 et al. ASCO 2026;Abstract 4099. </a:t>
            </a:r>
          </a:p>
        </p:txBody>
      </p:sp>
      <p:pic>
        <p:nvPicPr>
          <p:cNvPr id="4" name="Picture 3" descr="A screenshot of a medical chart&#10;&#10;AI-generated content may be incorrect.">
            <a:extLst>
              <a:ext uri="{FF2B5EF4-FFF2-40B4-BE49-F238E27FC236}">
                <a16:creationId xmlns:a16="http://schemas.microsoft.com/office/drawing/2014/main" id="{671EB776-C972-F9D4-8696-F565DBE4F2E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483441" y="1923832"/>
            <a:ext cx="11225118" cy="3897648"/>
          </a:xfrm>
          <a:prstGeom prst="rect">
            <a:avLst/>
          </a:prstGeom>
        </p:spPr>
      </p:pic>
      <p:sp>
        <p:nvSpPr>
          <p:cNvPr id="5" name="TextBox 4">
            <a:extLst>
              <a:ext uri="{FF2B5EF4-FFF2-40B4-BE49-F238E27FC236}">
                <a16:creationId xmlns:a16="http://schemas.microsoft.com/office/drawing/2014/main" id="{6A262125-B538-F03D-46F4-ACA5B3B44B5E}"/>
              </a:ext>
            </a:extLst>
          </p:cNvPr>
          <p:cNvSpPr txBox="1"/>
          <p:nvPr/>
        </p:nvSpPr>
        <p:spPr>
          <a:xfrm>
            <a:off x="331002" y="1424250"/>
            <a:ext cx="115299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Inclusion criteria</a:t>
            </a: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 Histologically proven </a:t>
            </a:r>
            <a:r>
              <a:rPr kumimoji="0" lang="en-US" sz="1800" b="0" i="0" u="none" strike="noStrike" kern="1200" cap="none" spc="0" normalizeH="0" baseline="0" noProof="0" dirty="0" err="1">
                <a:ln>
                  <a:noFill/>
                </a:ln>
                <a:solidFill>
                  <a:srgbClr val="000000"/>
                </a:solidFill>
                <a:effectLst/>
                <a:uLnTx/>
                <a:uFillTx/>
                <a:latin typeface="Calibri"/>
                <a:ea typeface="MS PGothic" charset="0"/>
                <a:cs typeface="+mn-cs"/>
              </a:rPr>
              <a:t>resectable</a:t>
            </a: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 MSI-H/</a:t>
            </a:r>
            <a:r>
              <a:rPr kumimoji="0" lang="en-US" sz="1800" b="0" i="0" u="none" strike="noStrike" kern="1200" cap="none" spc="0" normalizeH="0" baseline="0" noProof="0" dirty="0" err="1">
                <a:ln>
                  <a:noFill/>
                </a:ln>
                <a:solidFill>
                  <a:srgbClr val="000000"/>
                </a:solidFill>
                <a:effectLst/>
                <a:uLnTx/>
                <a:uFillTx/>
                <a:latin typeface="Calibri"/>
                <a:ea typeface="MS PGothic" charset="0"/>
                <a:cs typeface="+mn-cs"/>
              </a:rPr>
              <a:t>dMMR</a:t>
            </a: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 gastric or esophagogastric adenocarcinoma, cT-T4NxM0</a:t>
            </a:r>
          </a:p>
        </p:txBody>
      </p:sp>
      <p:sp>
        <p:nvSpPr>
          <p:cNvPr id="3" name="TextBox 2">
            <a:extLst>
              <a:ext uri="{FF2B5EF4-FFF2-40B4-BE49-F238E27FC236}">
                <a16:creationId xmlns:a16="http://schemas.microsoft.com/office/drawing/2014/main" id="{6F16C95F-27C8-15EA-4886-C72164D5C82C}"/>
              </a:ext>
            </a:extLst>
          </p:cNvPr>
          <p:cNvSpPr txBox="1"/>
          <p:nvPr/>
        </p:nvSpPr>
        <p:spPr>
          <a:xfrm>
            <a:off x="483441" y="5874841"/>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MSI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microstatellite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instability;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dMMR</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mismatch repair deficient</a:t>
            </a:r>
          </a:p>
        </p:txBody>
      </p:sp>
    </p:spTree>
    <p:custDataLst>
      <p:tags r:id="rId1"/>
    </p:custDataLst>
    <p:extLst>
      <p:ext uri="{BB962C8B-B14F-4D97-AF65-F5344CB8AC3E}">
        <p14:creationId xmlns:p14="http://schemas.microsoft.com/office/powerpoint/2010/main" val="18489405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AF610-7808-59F8-5926-732B63438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6714D0-3DA4-1C9F-4BAF-BFDCDA47935D}"/>
              </a:ext>
            </a:extLst>
          </p:cNvPr>
          <p:cNvSpPr>
            <a:spLocks noGrp="1"/>
          </p:cNvSpPr>
          <p:nvPr>
            <p:ph type="title"/>
          </p:nvPr>
        </p:nvSpPr>
        <p:spPr>
          <a:xfrm>
            <a:off x="379141" y="-1"/>
            <a:ext cx="11529996" cy="1312985"/>
          </a:xfrm>
        </p:spPr>
        <p:txBody>
          <a:bodyPr>
            <a:normAutofit/>
          </a:bodyPr>
          <a:lstStyle/>
          <a:p>
            <a:r>
              <a:rPr lang="en-US" sz="2800">
                <a:solidFill>
                  <a:srgbClr val="0432FF"/>
                </a:solidFill>
              </a:rPr>
              <a:t>NEONIPIGA Long-Term </a:t>
            </a:r>
            <a:r>
              <a:rPr lang="en-US" sz="2800" dirty="0">
                <a:solidFill>
                  <a:srgbClr val="0432FF"/>
                </a:solidFill>
              </a:rPr>
              <a:t>Follow-Up</a:t>
            </a:r>
            <a:r>
              <a:rPr lang="en-US" sz="2800">
                <a:solidFill>
                  <a:srgbClr val="0432FF"/>
                </a:solidFill>
              </a:rPr>
              <a:t>: Event-Free </a:t>
            </a:r>
            <a:r>
              <a:rPr lang="en-US" sz="2800" dirty="0">
                <a:solidFill>
                  <a:srgbClr val="0432FF"/>
                </a:solidFill>
              </a:rPr>
              <a:t>and Overall Survival</a:t>
            </a:r>
          </a:p>
        </p:txBody>
      </p:sp>
      <p:sp>
        <p:nvSpPr>
          <p:cNvPr id="9" name="TextBox 8">
            <a:extLst>
              <a:ext uri="{FF2B5EF4-FFF2-40B4-BE49-F238E27FC236}">
                <a16:creationId xmlns:a16="http://schemas.microsoft.com/office/drawing/2014/main" id="{5A61CACC-DDCA-97A8-68A0-BE99728A96F8}"/>
              </a:ext>
            </a:extLst>
          </p:cNvPr>
          <p:cNvSpPr txBox="1"/>
          <p:nvPr/>
        </p:nvSpPr>
        <p:spPr>
          <a:xfrm>
            <a:off x="0" y="6517022"/>
            <a:ext cx="894211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Samaille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 et al. ASCO 2026;Abstract 4099. </a:t>
            </a:r>
          </a:p>
        </p:txBody>
      </p:sp>
      <p:pic>
        <p:nvPicPr>
          <p:cNvPr id="6" name="Picture 5" descr="A screenshot of a graph&#10;&#10;AI-generated content may be incorrect.">
            <a:extLst>
              <a:ext uri="{FF2B5EF4-FFF2-40B4-BE49-F238E27FC236}">
                <a16:creationId xmlns:a16="http://schemas.microsoft.com/office/drawing/2014/main" id="{06015DF6-BB66-F660-D302-384F2D7BFBB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379141" y="1312984"/>
            <a:ext cx="11504077" cy="4385289"/>
          </a:xfrm>
          <a:prstGeom prst="rect">
            <a:avLst/>
          </a:prstGeom>
        </p:spPr>
      </p:pic>
      <p:sp>
        <p:nvSpPr>
          <p:cNvPr id="7" name="TextBox 6">
            <a:extLst>
              <a:ext uri="{FF2B5EF4-FFF2-40B4-BE49-F238E27FC236}">
                <a16:creationId xmlns:a16="http://schemas.microsoft.com/office/drawing/2014/main" id="{48764B8F-8BF9-B7C9-57EF-464998314CA0}"/>
              </a:ext>
            </a:extLst>
          </p:cNvPr>
          <p:cNvSpPr txBox="1"/>
          <p:nvPr/>
        </p:nvSpPr>
        <p:spPr>
          <a:xfrm>
            <a:off x="535259" y="5698273"/>
            <a:ext cx="2747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Median follow-up 48.3 months</a:t>
            </a:r>
          </a:p>
        </p:txBody>
      </p:sp>
      <p:graphicFrame>
        <p:nvGraphicFramePr>
          <p:cNvPr id="10" name="Table 9">
            <a:extLst>
              <a:ext uri="{FF2B5EF4-FFF2-40B4-BE49-F238E27FC236}">
                <a16:creationId xmlns:a16="http://schemas.microsoft.com/office/drawing/2014/main" id="{0228A362-8F91-367D-8BE5-935B4549F9ED}"/>
              </a:ext>
            </a:extLst>
          </p:cNvPr>
          <p:cNvGraphicFramePr>
            <a:graphicFrameLocks noGrp="1"/>
          </p:cNvGraphicFramePr>
          <p:nvPr/>
        </p:nvGraphicFramePr>
        <p:xfrm>
          <a:off x="1293541" y="4218317"/>
          <a:ext cx="3389971" cy="609600"/>
        </p:xfrm>
        <a:graphic>
          <a:graphicData uri="http://schemas.openxmlformats.org/drawingml/2006/table">
            <a:tbl>
              <a:tblPr firstRow="1" bandRow="1">
                <a:tableStyleId>{F5AB1C69-6EDB-4FF4-983F-18BD219EF322}</a:tableStyleId>
              </a:tblPr>
              <a:tblGrid>
                <a:gridCol w="1081669">
                  <a:extLst>
                    <a:ext uri="{9D8B030D-6E8A-4147-A177-3AD203B41FA5}">
                      <a16:colId xmlns:a16="http://schemas.microsoft.com/office/drawing/2014/main" val="2220194265"/>
                    </a:ext>
                  </a:extLst>
                </a:gridCol>
                <a:gridCol w="1065268">
                  <a:extLst>
                    <a:ext uri="{9D8B030D-6E8A-4147-A177-3AD203B41FA5}">
                      <a16:colId xmlns:a16="http://schemas.microsoft.com/office/drawing/2014/main" val="69657107"/>
                    </a:ext>
                  </a:extLst>
                </a:gridCol>
                <a:gridCol w="1243034">
                  <a:extLst>
                    <a:ext uri="{9D8B030D-6E8A-4147-A177-3AD203B41FA5}">
                      <a16:colId xmlns:a16="http://schemas.microsoft.com/office/drawing/2014/main" val="1796547130"/>
                    </a:ext>
                  </a:extLst>
                </a:gridCol>
              </a:tblGrid>
              <a:tr h="296659">
                <a:tc>
                  <a:txBody>
                    <a:bodyPr/>
                    <a:lstStyle/>
                    <a:p>
                      <a:r>
                        <a:rPr lang="en-US" sz="1400" b="0" dirty="0">
                          <a:solidFill>
                            <a:sysClr val="windowText" lastClr="000000"/>
                          </a:solidFill>
                        </a:rPr>
                        <a:t>Events/Total</a:t>
                      </a:r>
                    </a:p>
                  </a:txBody>
                  <a:tcPr/>
                </a:tc>
                <a:tc>
                  <a:txBody>
                    <a:bodyPr/>
                    <a:lstStyle/>
                    <a:p>
                      <a:pPr algn="ctr"/>
                      <a:r>
                        <a:rPr lang="en-US" sz="1400" b="0" dirty="0">
                          <a:solidFill>
                            <a:sysClr val="windowText" lastClr="000000"/>
                          </a:solidFill>
                        </a:rPr>
                        <a:t>Median EFS</a:t>
                      </a:r>
                    </a:p>
                  </a:txBody>
                  <a:tcPr/>
                </a:tc>
                <a:tc>
                  <a:txBody>
                    <a:bodyPr/>
                    <a:lstStyle/>
                    <a:p>
                      <a:pPr algn="ctr"/>
                      <a:r>
                        <a:rPr lang="en-US" sz="1400" b="0" dirty="0">
                          <a:solidFill>
                            <a:sysClr val="windowText" lastClr="000000"/>
                          </a:solidFill>
                        </a:rPr>
                        <a:t>48-month EFS</a:t>
                      </a:r>
                    </a:p>
                  </a:txBody>
                  <a:tcPr/>
                </a:tc>
                <a:extLst>
                  <a:ext uri="{0D108BD9-81ED-4DB2-BD59-A6C34878D82A}">
                    <a16:rowId xmlns:a16="http://schemas.microsoft.com/office/drawing/2014/main" val="2485224752"/>
                  </a:ext>
                </a:extLst>
              </a:tr>
              <a:tr h="296659">
                <a:tc>
                  <a:txBody>
                    <a:bodyPr/>
                    <a:lstStyle/>
                    <a:p>
                      <a:r>
                        <a:rPr lang="en-US" sz="1400" b="0" dirty="0">
                          <a:solidFill>
                            <a:sysClr val="windowText" lastClr="000000"/>
                          </a:solidFill>
                        </a:rPr>
                        <a:t>6/31</a:t>
                      </a:r>
                    </a:p>
                  </a:txBody>
                  <a:tcPr/>
                </a:tc>
                <a:tc>
                  <a:txBody>
                    <a:bodyPr/>
                    <a:lstStyle/>
                    <a:p>
                      <a:pPr algn="ctr"/>
                      <a:r>
                        <a:rPr lang="en-US" sz="1400" b="0" dirty="0">
                          <a:solidFill>
                            <a:sysClr val="windowText" lastClr="000000"/>
                          </a:solidFill>
                        </a:rPr>
                        <a:t>60.3 </a:t>
                      </a:r>
                      <a:r>
                        <a:rPr lang="en-US" sz="1400" b="0" dirty="0" err="1">
                          <a:solidFill>
                            <a:sysClr val="windowText" lastClr="000000"/>
                          </a:solidFill>
                        </a:rPr>
                        <a:t>mo</a:t>
                      </a:r>
                      <a:endParaRPr lang="en-US" sz="1400" b="0" dirty="0">
                        <a:solidFill>
                          <a:sysClr val="windowText" lastClr="000000"/>
                        </a:solidFill>
                      </a:endParaRPr>
                    </a:p>
                  </a:txBody>
                  <a:tcPr/>
                </a:tc>
                <a:tc>
                  <a:txBody>
                    <a:bodyPr/>
                    <a:lstStyle/>
                    <a:p>
                      <a:pPr algn="ctr"/>
                      <a:r>
                        <a:rPr lang="en-US" sz="1400" b="0" dirty="0">
                          <a:solidFill>
                            <a:sysClr val="windowText" lastClr="000000"/>
                          </a:solidFill>
                        </a:rPr>
                        <a:t>83.5%</a:t>
                      </a:r>
                    </a:p>
                  </a:txBody>
                  <a:tcPr/>
                </a:tc>
                <a:extLst>
                  <a:ext uri="{0D108BD9-81ED-4DB2-BD59-A6C34878D82A}">
                    <a16:rowId xmlns:a16="http://schemas.microsoft.com/office/drawing/2014/main" val="1599108765"/>
                  </a:ext>
                </a:extLst>
              </a:tr>
            </a:tbl>
          </a:graphicData>
        </a:graphic>
      </p:graphicFrame>
      <p:graphicFrame>
        <p:nvGraphicFramePr>
          <p:cNvPr id="11" name="Table 10">
            <a:extLst>
              <a:ext uri="{FF2B5EF4-FFF2-40B4-BE49-F238E27FC236}">
                <a16:creationId xmlns:a16="http://schemas.microsoft.com/office/drawing/2014/main" id="{D7E95309-A32F-5B0B-64B8-70EFBBD0BE73}"/>
              </a:ext>
            </a:extLst>
          </p:cNvPr>
          <p:cNvGraphicFramePr>
            <a:graphicFrameLocks noGrp="1"/>
          </p:cNvGraphicFramePr>
          <p:nvPr/>
        </p:nvGraphicFramePr>
        <p:xfrm>
          <a:off x="7051457" y="4218317"/>
          <a:ext cx="3389971" cy="609600"/>
        </p:xfrm>
        <a:graphic>
          <a:graphicData uri="http://schemas.openxmlformats.org/drawingml/2006/table">
            <a:tbl>
              <a:tblPr firstRow="1" bandRow="1">
                <a:tableStyleId>{F5AB1C69-6EDB-4FF4-983F-18BD219EF322}</a:tableStyleId>
              </a:tblPr>
              <a:tblGrid>
                <a:gridCol w="1081669">
                  <a:extLst>
                    <a:ext uri="{9D8B030D-6E8A-4147-A177-3AD203B41FA5}">
                      <a16:colId xmlns:a16="http://schemas.microsoft.com/office/drawing/2014/main" val="2220194265"/>
                    </a:ext>
                  </a:extLst>
                </a:gridCol>
                <a:gridCol w="1065268">
                  <a:extLst>
                    <a:ext uri="{9D8B030D-6E8A-4147-A177-3AD203B41FA5}">
                      <a16:colId xmlns:a16="http://schemas.microsoft.com/office/drawing/2014/main" val="69657107"/>
                    </a:ext>
                  </a:extLst>
                </a:gridCol>
                <a:gridCol w="1243034">
                  <a:extLst>
                    <a:ext uri="{9D8B030D-6E8A-4147-A177-3AD203B41FA5}">
                      <a16:colId xmlns:a16="http://schemas.microsoft.com/office/drawing/2014/main" val="1796547130"/>
                    </a:ext>
                  </a:extLst>
                </a:gridCol>
              </a:tblGrid>
              <a:tr h="296659">
                <a:tc>
                  <a:txBody>
                    <a:bodyPr/>
                    <a:lstStyle/>
                    <a:p>
                      <a:r>
                        <a:rPr lang="en-US" sz="1400" b="0" dirty="0">
                          <a:solidFill>
                            <a:sysClr val="windowText" lastClr="000000"/>
                          </a:solidFill>
                        </a:rPr>
                        <a:t>Events/Total</a:t>
                      </a:r>
                    </a:p>
                  </a:txBody>
                  <a:tcPr/>
                </a:tc>
                <a:tc>
                  <a:txBody>
                    <a:bodyPr/>
                    <a:lstStyle/>
                    <a:p>
                      <a:pPr algn="ctr"/>
                      <a:r>
                        <a:rPr lang="en-US" sz="1400" b="0" dirty="0">
                          <a:solidFill>
                            <a:sysClr val="windowText" lastClr="000000"/>
                          </a:solidFill>
                        </a:rPr>
                        <a:t>Median EFS</a:t>
                      </a:r>
                    </a:p>
                  </a:txBody>
                  <a:tcPr/>
                </a:tc>
                <a:tc>
                  <a:txBody>
                    <a:bodyPr/>
                    <a:lstStyle/>
                    <a:p>
                      <a:pPr algn="ctr"/>
                      <a:r>
                        <a:rPr lang="en-US" sz="1400" b="0" dirty="0">
                          <a:solidFill>
                            <a:sysClr val="windowText" lastClr="000000"/>
                          </a:solidFill>
                        </a:rPr>
                        <a:t>48-month EFS</a:t>
                      </a:r>
                    </a:p>
                  </a:txBody>
                  <a:tcPr/>
                </a:tc>
                <a:extLst>
                  <a:ext uri="{0D108BD9-81ED-4DB2-BD59-A6C34878D82A}">
                    <a16:rowId xmlns:a16="http://schemas.microsoft.com/office/drawing/2014/main" val="2485224752"/>
                  </a:ext>
                </a:extLst>
              </a:tr>
              <a:tr h="296659">
                <a:tc>
                  <a:txBody>
                    <a:bodyPr/>
                    <a:lstStyle/>
                    <a:p>
                      <a:r>
                        <a:rPr lang="en-US" sz="1400" b="0" dirty="0">
                          <a:solidFill>
                            <a:sysClr val="windowText" lastClr="000000"/>
                          </a:solidFill>
                        </a:rPr>
                        <a:t>6/32</a:t>
                      </a:r>
                    </a:p>
                  </a:txBody>
                  <a:tcPr/>
                </a:tc>
                <a:tc>
                  <a:txBody>
                    <a:bodyPr/>
                    <a:lstStyle/>
                    <a:p>
                      <a:pPr algn="ctr"/>
                      <a:r>
                        <a:rPr lang="en-US" sz="1400" b="0" dirty="0">
                          <a:solidFill>
                            <a:sysClr val="windowText" lastClr="000000"/>
                          </a:solidFill>
                        </a:rPr>
                        <a:t>60.3 </a:t>
                      </a:r>
                      <a:r>
                        <a:rPr lang="en-US" sz="1400" b="0" dirty="0" err="1">
                          <a:solidFill>
                            <a:sysClr val="windowText" lastClr="000000"/>
                          </a:solidFill>
                        </a:rPr>
                        <a:t>mo</a:t>
                      </a:r>
                      <a:endParaRPr lang="en-US" sz="1400" b="0" dirty="0">
                        <a:solidFill>
                          <a:sysClr val="windowText" lastClr="000000"/>
                        </a:solidFill>
                      </a:endParaRPr>
                    </a:p>
                  </a:txBody>
                  <a:tcPr/>
                </a:tc>
                <a:tc>
                  <a:txBody>
                    <a:bodyPr/>
                    <a:lstStyle/>
                    <a:p>
                      <a:pPr algn="ctr"/>
                      <a:r>
                        <a:rPr lang="en-US" sz="1400" b="0" dirty="0">
                          <a:solidFill>
                            <a:sysClr val="windowText" lastClr="000000"/>
                          </a:solidFill>
                        </a:rPr>
                        <a:t>84.1%</a:t>
                      </a:r>
                    </a:p>
                  </a:txBody>
                  <a:tcPr/>
                </a:tc>
                <a:extLst>
                  <a:ext uri="{0D108BD9-81ED-4DB2-BD59-A6C34878D82A}">
                    <a16:rowId xmlns:a16="http://schemas.microsoft.com/office/drawing/2014/main" val="1599108765"/>
                  </a:ext>
                </a:extLst>
              </a:tr>
            </a:tbl>
          </a:graphicData>
        </a:graphic>
      </p:graphicFrame>
    </p:spTree>
    <p:custDataLst>
      <p:tags r:id="rId1"/>
    </p:custDataLst>
    <p:extLst>
      <p:ext uri="{BB962C8B-B14F-4D97-AF65-F5344CB8AC3E}">
        <p14:creationId xmlns:p14="http://schemas.microsoft.com/office/powerpoint/2010/main" val="72502575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E20E2-3EC3-E05A-2477-54C3F1D52F7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D8DF493-6B42-A645-DC68-2E3E376CFB6F}"/>
              </a:ext>
            </a:extLst>
          </p:cNvPr>
          <p:cNvSpPr/>
          <p:nvPr/>
        </p:nvSpPr>
        <p:spPr bwMode="auto">
          <a:xfrm>
            <a:off x="686717" y="5677099"/>
            <a:ext cx="10871364" cy="580481"/>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96C3C6B-C077-8835-980B-EFB98FD907CA}"/>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E55195D4-91AE-22C0-B059-2283CFC71D17}"/>
              </a:ext>
            </a:extLst>
          </p:cNvPr>
          <p:cNvSpPr txBox="1">
            <a:spLocks/>
          </p:cNvSpPr>
          <p:nvPr/>
        </p:nvSpPr>
        <p:spPr bwMode="auto">
          <a:xfrm>
            <a:off x="942916" y="1215268"/>
            <a:ext cx="10018867"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1: </a:t>
            </a:r>
            <a:r>
              <a:rPr lang="en-US" sz="2400" dirty="0">
                <a:solidFill>
                  <a:schemeClr val="tx1"/>
                </a:solidFill>
              </a:rPr>
              <a:t>Optimizing the Management of HER2-Positive Advanced Gastroesophageal (GE) Cancers </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2: </a:t>
            </a:r>
            <a:r>
              <a:rPr lang="en-US" sz="2400" dirty="0">
                <a:solidFill>
                  <a:schemeClr val="tx1"/>
                </a:solidFill>
              </a:rPr>
              <a:t>Clinician Survey Results</a:t>
            </a:r>
            <a:endParaRPr lang="en-US" sz="2400" dirty="0"/>
          </a:p>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3: </a:t>
            </a:r>
            <a:r>
              <a:rPr lang="en-US" sz="2400" dirty="0">
                <a:solidFill>
                  <a:schemeClr val="tx1"/>
                </a:solidFill>
              </a:rPr>
              <a:t>Current and Future Strategies to Target CLAUDIN18.2 in Advanced GE Cancers</a:t>
            </a:r>
          </a:p>
          <a:p>
            <a:pPr marL="98425"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4: </a:t>
            </a:r>
            <a:r>
              <a:rPr lang="en-US" sz="2400" dirty="0">
                <a:solidFill>
                  <a:schemeClr val="tx1"/>
                </a:solidFill>
              </a:rPr>
              <a:t>Clinician Survey Results</a:t>
            </a:r>
          </a:p>
          <a:p>
            <a:pPr marL="98425" lvl="0" indent="0">
              <a:spcBef>
                <a:spcPts val="2280"/>
              </a:spcBef>
              <a:spcAft>
                <a:spcPts val="0"/>
              </a:spcAft>
              <a:buNone/>
              <a:defRPr/>
            </a:pPr>
            <a:r>
              <a:rPr lang="en-US" sz="2400" dirty="0">
                <a:solidFill>
                  <a:srgbClr val="0432FF"/>
                </a:solidFill>
                <a:latin typeface="Calibri" panose="020F0502020204030204" pitchFamily="34" charset="0"/>
                <a:cs typeface="Calibri" panose="020F0502020204030204" pitchFamily="34" charset="0"/>
              </a:rPr>
              <a:t>Module 5: </a:t>
            </a:r>
            <a:r>
              <a:rPr lang="en-US" sz="2400" dirty="0"/>
              <a:t>Integration of Immune Checkpoint Inhibitors into the Care of Patients with </a:t>
            </a:r>
            <a:r>
              <a:rPr lang="en-US" sz="2400" dirty="0" err="1"/>
              <a:t>Resectable</a:t>
            </a:r>
            <a:r>
              <a:rPr lang="en-US" sz="2400" dirty="0"/>
              <a:t> and Unresectable Advanced GE Cancers</a:t>
            </a:r>
          </a:p>
          <a:p>
            <a:pPr marL="98425" indent="0">
              <a:spcBef>
                <a:spcPts val="2280"/>
              </a:spcBef>
              <a:spcAft>
                <a:spcPts val="0"/>
              </a:spcAft>
              <a:buNone/>
              <a:defRPr/>
            </a:pPr>
            <a:r>
              <a:rPr lang="en-US" sz="2400" dirty="0">
                <a:solidFill>
                  <a:schemeClr val="bg1"/>
                </a:solidFill>
                <a:latin typeface="Calibri" panose="020F0502020204030204" pitchFamily="34" charset="0"/>
                <a:cs typeface="Calibri" panose="020F0502020204030204" pitchFamily="34" charset="0"/>
              </a:rPr>
              <a:t>Module 6: </a:t>
            </a:r>
            <a:r>
              <a:rPr lang="en-US" sz="2400" dirty="0">
                <a:solidFill>
                  <a:schemeClr val="bg1"/>
                </a:solidFill>
              </a:rPr>
              <a:t>Clinician Survey Results</a:t>
            </a:r>
          </a:p>
        </p:txBody>
      </p:sp>
    </p:spTree>
    <p:extLst>
      <p:ext uri="{BB962C8B-B14F-4D97-AF65-F5344CB8AC3E}">
        <p14:creationId xmlns:p14="http://schemas.microsoft.com/office/powerpoint/2010/main" val="21607621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C969-17BC-1570-113E-ED96D9FDD95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58BD40-D708-7EEF-556F-1D201D8972F9}"/>
              </a:ext>
            </a:extLst>
          </p:cNvPr>
          <p:cNvSpPr>
            <a:spLocks noGrp="1"/>
          </p:cNvSpPr>
          <p:nvPr>
            <p:ph idx="46"/>
          </p:nvPr>
        </p:nvSpPr>
        <p:spPr/>
        <p:txBody>
          <a:bodyPr/>
          <a:lstStyle/>
          <a:p>
            <a:r>
              <a:rPr lang="en-US" dirty="0"/>
              <a:t>Neoadjuvant </a:t>
            </a:r>
            <a:r>
              <a:rPr lang="en-US" dirty="0" err="1"/>
              <a:t>dostarlimab</a:t>
            </a:r>
            <a:endParaRPr lang="en-US" dirty="0"/>
          </a:p>
        </p:txBody>
      </p:sp>
      <p:sp>
        <p:nvSpPr>
          <p:cNvPr id="6" name="Content Placeholder 5">
            <a:extLst>
              <a:ext uri="{FF2B5EF4-FFF2-40B4-BE49-F238E27FC236}">
                <a16:creationId xmlns:a16="http://schemas.microsoft.com/office/drawing/2014/main" id="{B18B161C-3B79-6B0E-1853-A5344AE0A6C9}"/>
              </a:ext>
            </a:extLst>
          </p:cNvPr>
          <p:cNvSpPr>
            <a:spLocks noGrp="1"/>
          </p:cNvSpPr>
          <p:nvPr>
            <p:ph idx="50"/>
          </p:nvPr>
        </p:nvSpPr>
        <p:spPr/>
        <p:txBody>
          <a:bodyPr/>
          <a:lstStyle/>
          <a:p>
            <a:pPr>
              <a:lnSpc>
                <a:spcPts val="1700"/>
              </a:lnSpc>
            </a:pPr>
            <a:r>
              <a:rPr lang="en-US" sz="1800" dirty="0"/>
              <a:t>Neoadjuvant </a:t>
            </a:r>
            <a:r>
              <a:rPr lang="en-US" sz="1800" dirty="0" err="1"/>
              <a:t>ipi</a:t>
            </a:r>
            <a:r>
              <a:rPr lang="en-US" sz="1800" dirty="0"/>
              <a:t>/</a:t>
            </a:r>
            <a:r>
              <a:rPr lang="en-US" sz="1800" dirty="0" err="1"/>
              <a:t>nivo</a:t>
            </a:r>
            <a:r>
              <a:rPr lang="en-US" sz="1800" dirty="0"/>
              <a:t> followed </a:t>
            </a:r>
            <a:br>
              <a:rPr lang="en-US" sz="1800" dirty="0"/>
            </a:br>
            <a:r>
              <a:rPr lang="en-US" sz="1800" dirty="0"/>
              <a:t>by adjuvant </a:t>
            </a:r>
            <a:r>
              <a:rPr lang="en-US" sz="1800" dirty="0" err="1"/>
              <a:t>nivo</a:t>
            </a:r>
            <a:endParaRPr lang="en-US" sz="1800" dirty="0"/>
          </a:p>
        </p:txBody>
      </p:sp>
      <p:sp>
        <p:nvSpPr>
          <p:cNvPr id="7" name="Content Placeholder 6">
            <a:extLst>
              <a:ext uri="{FF2B5EF4-FFF2-40B4-BE49-F238E27FC236}">
                <a16:creationId xmlns:a16="http://schemas.microsoft.com/office/drawing/2014/main" id="{D4CE44F2-8604-111F-2180-A63675689BA3}"/>
              </a:ext>
            </a:extLst>
          </p:cNvPr>
          <p:cNvSpPr>
            <a:spLocks noGrp="1"/>
          </p:cNvSpPr>
          <p:nvPr>
            <p:ph idx="58"/>
          </p:nvPr>
        </p:nvSpPr>
        <p:spPr/>
        <p:txBody>
          <a:bodyPr/>
          <a:lstStyle/>
          <a:p>
            <a:r>
              <a:rPr lang="en-US" dirty="0"/>
              <a:t>Tx if T2N1</a:t>
            </a:r>
          </a:p>
        </p:txBody>
      </p:sp>
      <p:sp>
        <p:nvSpPr>
          <p:cNvPr id="9" name="Title 8">
            <a:extLst>
              <a:ext uri="{FF2B5EF4-FFF2-40B4-BE49-F238E27FC236}">
                <a16:creationId xmlns:a16="http://schemas.microsoft.com/office/drawing/2014/main" id="{D0B9348B-706B-4079-6AE9-880F036E0134}"/>
              </a:ext>
            </a:extLst>
          </p:cNvPr>
          <p:cNvSpPr>
            <a:spLocks noGrp="1"/>
          </p:cNvSpPr>
          <p:nvPr>
            <p:ph type="title"/>
          </p:nvPr>
        </p:nvSpPr>
        <p:spPr/>
        <p:txBody>
          <a:bodyPr/>
          <a:lstStyle/>
          <a:p>
            <a:r>
              <a:rPr lang="en-US" sz="2000" dirty="0"/>
              <a:t>Which primary treatment would you most likely recommend for a </a:t>
            </a:r>
            <a:r>
              <a:rPr lang="en-US" sz="2000" u="sng" dirty="0"/>
              <a:t>65-year-old</a:t>
            </a:r>
            <a:r>
              <a:rPr lang="en-US" sz="2000" dirty="0"/>
              <a:t> patient (PS 0) with </a:t>
            </a:r>
            <a:r>
              <a:rPr lang="en-US" sz="2000" u="sng" dirty="0"/>
              <a:t>MSI-high/mismatch repair-deficient</a:t>
            </a:r>
            <a:r>
              <a:rPr lang="en-US" sz="2000" dirty="0"/>
              <a:t>, HER2-negative gastric adenocarcinoma, </a:t>
            </a:r>
            <a:r>
              <a:rPr lang="en-US" sz="2000" u="sng" dirty="0"/>
              <a:t>PD-L1 CPS ≥1</a:t>
            </a:r>
            <a:r>
              <a:rPr lang="en-US" sz="2000" dirty="0"/>
              <a:t>, that appeared to be amenable to surgical resection, if the patient had </a:t>
            </a:r>
            <a:r>
              <a:rPr lang="en-US" sz="2000" u="sng" dirty="0"/>
              <a:t>T2N1 disease</a:t>
            </a:r>
            <a:r>
              <a:rPr lang="en-US" sz="2000" dirty="0"/>
              <a:t>? Would your treatment recommendations change if the patient had node-negative disease?</a:t>
            </a:r>
          </a:p>
        </p:txBody>
      </p:sp>
      <p:sp>
        <p:nvSpPr>
          <p:cNvPr id="10" name="Content Placeholder 9">
            <a:extLst>
              <a:ext uri="{FF2B5EF4-FFF2-40B4-BE49-F238E27FC236}">
                <a16:creationId xmlns:a16="http://schemas.microsoft.com/office/drawing/2014/main" id="{93DD03AE-BB25-6F08-5F94-CEB33E01CC3F}"/>
              </a:ext>
            </a:extLst>
          </p:cNvPr>
          <p:cNvSpPr>
            <a:spLocks noGrp="1"/>
          </p:cNvSpPr>
          <p:nvPr>
            <p:ph idx="73"/>
          </p:nvPr>
        </p:nvSpPr>
        <p:spPr/>
        <p:txBody>
          <a:bodyPr/>
          <a:lstStyle/>
          <a:p>
            <a:r>
              <a:rPr lang="en-US" dirty="0"/>
              <a:t>No change</a:t>
            </a:r>
          </a:p>
        </p:txBody>
      </p:sp>
      <p:sp>
        <p:nvSpPr>
          <p:cNvPr id="13" name="Content Placeholder 12">
            <a:extLst>
              <a:ext uri="{FF2B5EF4-FFF2-40B4-BE49-F238E27FC236}">
                <a16:creationId xmlns:a16="http://schemas.microsoft.com/office/drawing/2014/main" id="{3FDF1E3B-99D4-CFEB-3EA6-FB1C94255785}"/>
              </a:ext>
            </a:extLst>
          </p:cNvPr>
          <p:cNvSpPr>
            <a:spLocks noGrp="1"/>
          </p:cNvSpPr>
          <p:nvPr>
            <p:ph idx="76"/>
          </p:nvPr>
        </p:nvSpPr>
        <p:spPr/>
        <p:txBody>
          <a:bodyPr/>
          <a:lstStyle/>
          <a:p>
            <a:r>
              <a:rPr lang="en-US" dirty="0"/>
              <a:t>No change</a:t>
            </a:r>
          </a:p>
        </p:txBody>
      </p:sp>
      <p:sp>
        <p:nvSpPr>
          <p:cNvPr id="14" name="Content Placeholder 13">
            <a:extLst>
              <a:ext uri="{FF2B5EF4-FFF2-40B4-BE49-F238E27FC236}">
                <a16:creationId xmlns:a16="http://schemas.microsoft.com/office/drawing/2014/main" id="{3C1C6BF9-2772-BBB3-65CC-5FFE25DC4390}"/>
              </a:ext>
            </a:extLst>
          </p:cNvPr>
          <p:cNvSpPr>
            <a:spLocks noGrp="1"/>
          </p:cNvSpPr>
          <p:nvPr>
            <p:ph idx="77"/>
          </p:nvPr>
        </p:nvSpPr>
        <p:spPr/>
        <p:txBody>
          <a:bodyPr/>
          <a:lstStyle/>
          <a:p>
            <a:r>
              <a:rPr lang="en-US" dirty="0"/>
              <a:t>No change</a:t>
            </a:r>
          </a:p>
        </p:txBody>
      </p:sp>
      <p:sp>
        <p:nvSpPr>
          <p:cNvPr id="15" name="Content Placeholder 14">
            <a:extLst>
              <a:ext uri="{FF2B5EF4-FFF2-40B4-BE49-F238E27FC236}">
                <a16:creationId xmlns:a16="http://schemas.microsoft.com/office/drawing/2014/main" id="{C2352C2A-10AD-9E15-F0EE-A4CDBE956DA1}"/>
              </a:ext>
            </a:extLst>
          </p:cNvPr>
          <p:cNvSpPr>
            <a:spLocks noGrp="1"/>
          </p:cNvSpPr>
          <p:nvPr>
            <p:ph idx="78"/>
          </p:nvPr>
        </p:nvSpPr>
        <p:spPr/>
        <p:txBody>
          <a:bodyPr/>
          <a:lstStyle/>
          <a:p>
            <a:r>
              <a:rPr lang="en-US" dirty="0"/>
              <a:t>Tx if node-negative</a:t>
            </a:r>
          </a:p>
        </p:txBody>
      </p:sp>
      <p:sp>
        <p:nvSpPr>
          <p:cNvPr id="17" name="Content Placeholder 16">
            <a:extLst>
              <a:ext uri="{FF2B5EF4-FFF2-40B4-BE49-F238E27FC236}">
                <a16:creationId xmlns:a16="http://schemas.microsoft.com/office/drawing/2014/main" id="{7B77C289-843E-1874-0A1E-01A8131F273A}"/>
              </a:ext>
            </a:extLst>
          </p:cNvPr>
          <p:cNvSpPr>
            <a:spLocks noGrp="1"/>
          </p:cNvSpPr>
          <p:nvPr>
            <p:ph idx="80"/>
          </p:nvPr>
        </p:nvSpPr>
        <p:spPr/>
        <p:txBody>
          <a:bodyPr/>
          <a:lstStyle/>
          <a:p>
            <a:pPr>
              <a:lnSpc>
                <a:spcPts val="1700"/>
              </a:lnSpc>
            </a:pPr>
            <a:r>
              <a:rPr lang="en-US" sz="1800" dirty="0"/>
              <a:t>Ipi/</a:t>
            </a:r>
            <a:r>
              <a:rPr lang="en-US" sz="1800" dirty="0" err="1"/>
              <a:t>nivo</a:t>
            </a:r>
            <a:r>
              <a:rPr lang="en-US" sz="1800" dirty="0"/>
              <a:t> followed by </a:t>
            </a:r>
            <a:r>
              <a:rPr lang="en-US" sz="1800" dirty="0" err="1"/>
              <a:t>nivo</a:t>
            </a:r>
            <a:r>
              <a:rPr lang="en-US" sz="1800" dirty="0"/>
              <a:t> and if ctDNA clears at 6 </a:t>
            </a:r>
            <a:r>
              <a:rPr lang="en-US" sz="1800" dirty="0" err="1"/>
              <a:t>wk</a:t>
            </a:r>
            <a:r>
              <a:rPr lang="en-US" sz="1800" dirty="0"/>
              <a:t>, would consider NOM</a:t>
            </a:r>
          </a:p>
        </p:txBody>
      </p:sp>
      <p:sp>
        <p:nvSpPr>
          <p:cNvPr id="18" name="Content Placeholder 17">
            <a:extLst>
              <a:ext uri="{FF2B5EF4-FFF2-40B4-BE49-F238E27FC236}">
                <a16:creationId xmlns:a16="http://schemas.microsoft.com/office/drawing/2014/main" id="{3EA43783-A5AB-76D7-4583-E9B4695995D2}"/>
              </a:ext>
            </a:extLst>
          </p:cNvPr>
          <p:cNvSpPr>
            <a:spLocks noGrp="1"/>
          </p:cNvSpPr>
          <p:nvPr>
            <p:ph idx="81"/>
          </p:nvPr>
        </p:nvSpPr>
        <p:spPr/>
        <p:txBody>
          <a:bodyPr/>
          <a:lstStyle/>
          <a:p>
            <a:pPr>
              <a:lnSpc>
                <a:spcPts val="1700"/>
              </a:lnSpc>
            </a:pPr>
            <a:r>
              <a:rPr lang="en-US" sz="1800" dirty="0"/>
              <a:t>Surgery alone vs definitive </a:t>
            </a:r>
            <a:br>
              <a:rPr lang="en-US" sz="1800" dirty="0"/>
            </a:br>
            <a:r>
              <a:rPr lang="en-US" sz="1800" dirty="0"/>
              <a:t>pembrolizumab monotherapy </a:t>
            </a:r>
          </a:p>
        </p:txBody>
      </p:sp>
      <p:sp>
        <p:nvSpPr>
          <p:cNvPr id="19" name="Content Placeholder 18">
            <a:extLst>
              <a:ext uri="{FF2B5EF4-FFF2-40B4-BE49-F238E27FC236}">
                <a16:creationId xmlns:a16="http://schemas.microsoft.com/office/drawing/2014/main" id="{48EBA100-463F-3230-B43E-1BE05E309502}"/>
              </a:ext>
            </a:extLst>
          </p:cNvPr>
          <p:cNvSpPr>
            <a:spLocks noGrp="1"/>
          </p:cNvSpPr>
          <p:nvPr>
            <p:ph idx="82"/>
          </p:nvPr>
        </p:nvSpPr>
        <p:spPr>
          <a:xfrm>
            <a:off x="2971800" y="3778505"/>
            <a:ext cx="4204320" cy="475488"/>
          </a:xfrm>
        </p:spPr>
        <p:txBody>
          <a:bodyPr/>
          <a:lstStyle/>
          <a:p>
            <a:pPr>
              <a:lnSpc>
                <a:spcPts val="1700"/>
              </a:lnSpc>
            </a:pPr>
            <a:r>
              <a:rPr lang="en-US" sz="1800" dirty="0"/>
              <a:t>Neoadjuvant </a:t>
            </a:r>
            <a:r>
              <a:rPr lang="en-US" sz="1800" dirty="0" err="1"/>
              <a:t>ipi</a:t>
            </a:r>
            <a:r>
              <a:rPr lang="en-US" sz="1800" dirty="0"/>
              <a:t>/</a:t>
            </a:r>
            <a:r>
              <a:rPr lang="en-US" sz="1800" dirty="0" err="1"/>
              <a:t>nivo</a:t>
            </a:r>
            <a:r>
              <a:rPr lang="en-US" sz="1800" dirty="0"/>
              <a:t> followed </a:t>
            </a:r>
            <a:br>
              <a:rPr lang="en-US" sz="1800" dirty="0"/>
            </a:br>
            <a:r>
              <a:rPr lang="en-US" sz="1800" dirty="0"/>
              <a:t>by adjuvant </a:t>
            </a:r>
            <a:r>
              <a:rPr lang="en-US" sz="1800" dirty="0" err="1"/>
              <a:t>nivo</a:t>
            </a:r>
            <a:endParaRPr lang="en-US" sz="1800" dirty="0"/>
          </a:p>
        </p:txBody>
      </p:sp>
      <p:sp>
        <p:nvSpPr>
          <p:cNvPr id="20" name="Content Placeholder 19">
            <a:extLst>
              <a:ext uri="{FF2B5EF4-FFF2-40B4-BE49-F238E27FC236}">
                <a16:creationId xmlns:a16="http://schemas.microsoft.com/office/drawing/2014/main" id="{30A9E614-BA66-C4FE-8A29-0A0E94B9A72F}"/>
              </a:ext>
            </a:extLst>
          </p:cNvPr>
          <p:cNvSpPr>
            <a:spLocks noGrp="1"/>
          </p:cNvSpPr>
          <p:nvPr>
            <p:ph idx="83"/>
          </p:nvPr>
        </p:nvSpPr>
        <p:spPr/>
        <p:txBody>
          <a:bodyPr/>
          <a:lstStyle/>
          <a:p>
            <a:r>
              <a:rPr lang="en-US" dirty="0"/>
              <a:t>No significant change</a:t>
            </a:r>
          </a:p>
        </p:txBody>
      </p:sp>
      <p:sp>
        <p:nvSpPr>
          <p:cNvPr id="22" name="Content Placeholder 7">
            <a:extLst>
              <a:ext uri="{FF2B5EF4-FFF2-40B4-BE49-F238E27FC236}">
                <a16:creationId xmlns:a16="http://schemas.microsoft.com/office/drawing/2014/main" id="{737E36A2-F962-CC4A-D3E9-F60516F654E8}"/>
              </a:ext>
            </a:extLst>
          </p:cNvPr>
          <p:cNvSpPr>
            <a:spLocks noGrp="1"/>
          </p:cNvSpPr>
          <p:nvPr>
            <p:ph idx="71"/>
          </p:nvPr>
        </p:nvSpPr>
        <p:spPr/>
        <p:txBody>
          <a:bodyPr/>
          <a:lstStyle/>
          <a:p>
            <a:pPr>
              <a:lnSpc>
                <a:spcPts val="1700"/>
              </a:lnSpc>
            </a:pPr>
            <a:r>
              <a:rPr lang="en-US" sz="1800" dirty="0"/>
              <a:t>Neoadjuvant </a:t>
            </a:r>
            <a:r>
              <a:rPr lang="en-US" sz="1800" dirty="0" err="1"/>
              <a:t>ipi</a:t>
            </a:r>
            <a:r>
              <a:rPr lang="en-US" sz="1800" dirty="0"/>
              <a:t>/</a:t>
            </a:r>
            <a:r>
              <a:rPr lang="en-US" sz="1800" dirty="0" err="1"/>
              <a:t>nivo</a:t>
            </a:r>
            <a:r>
              <a:rPr lang="en-US" sz="1800" dirty="0"/>
              <a:t> followed </a:t>
            </a:r>
            <a:br>
              <a:rPr lang="en-US" sz="1800" dirty="0"/>
            </a:br>
            <a:r>
              <a:rPr lang="en-US" sz="1800" dirty="0"/>
              <a:t>by adjuvant </a:t>
            </a:r>
            <a:r>
              <a:rPr lang="en-US" sz="1800" dirty="0" err="1"/>
              <a:t>nivo</a:t>
            </a:r>
            <a:endParaRPr lang="en-US" sz="1800" dirty="0"/>
          </a:p>
        </p:txBody>
      </p:sp>
      <p:sp>
        <p:nvSpPr>
          <p:cNvPr id="23" name="Content Placeholder 15">
            <a:extLst>
              <a:ext uri="{FF2B5EF4-FFF2-40B4-BE49-F238E27FC236}">
                <a16:creationId xmlns:a16="http://schemas.microsoft.com/office/drawing/2014/main" id="{FDFD193D-0697-34F1-E8EB-93DE09C54DDD}"/>
              </a:ext>
            </a:extLst>
          </p:cNvPr>
          <p:cNvSpPr>
            <a:spLocks noGrp="1"/>
          </p:cNvSpPr>
          <p:nvPr>
            <p:ph idx="79"/>
          </p:nvPr>
        </p:nvSpPr>
        <p:spPr>
          <a:xfrm>
            <a:off x="7303269" y="5329776"/>
            <a:ext cx="4204320" cy="475488"/>
          </a:xfrm>
        </p:spPr>
        <p:txBody>
          <a:bodyPr/>
          <a:lstStyle/>
          <a:p>
            <a:pPr>
              <a:lnSpc>
                <a:spcPts val="1700"/>
              </a:lnSpc>
            </a:pPr>
            <a:r>
              <a:rPr lang="en-US" sz="1800" dirty="0"/>
              <a:t>No change; may consider organ preservation if </a:t>
            </a:r>
            <a:r>
              <a:rPr lang="en-US" sz="1800" dirty="0" err="1"/>
              <a:t>cCR</a:t>
            </a:r>
            <a:endParaRPr lang="en-US" sz="1800" dirty="0"/>
          </a:p>
        </p:txBody>
      </p:sp>
      <p:sp>
        <p:nvSpPr>
          <p:cNvPr id="24" name="Content Placeholder 7">
            <a:extLst>
              <a:ext uri="{FF2B5EF4-FFF2-40B4-BE49-F238E27FC236}">
                <a16:creationId xmlns:a16="http://schemas.microsoft.com/office/drawing/2014/main" id="{0087CF72-FFD6-ED41-6699-8275CB75CB01}"/>
              </a:ext>
            </a:extLst>
          </p:cNvPr>
          <p:cNvSpPr>
            <a:spLocks noGrp="1"/>
          </p:cNvSpPr>
          <p:nvPr>
            <p:ph idx="49"/>
          </p:nvPr>
        </p:nvSpPr>
        <p:spPr/>
        <p:txBody>
          <a:bodyPr/>
          <a:lstStyle/>
          <a:p>
            <a:pPr>
              <a:lnSpc>
                <a:spcPts val="1700"/>
              </a:lnSpc>
            </a:pPr>
            <a:r>
              <a:rPr lang="en-US" sz="1800" dirty="0"/>
              <a:t>Neoadjuvant </a:t>
            </a:r>
            <a:r>
              <a:rPr lang="en-US" sz="1800" dirty="0" err="1"/>
              <a:t>ipi</a:t>
            </a:r>
            <a:r>
              <a:rPr lang="en-US" sz="1800" dirty="0"/>
              <a:t>/</a:t>
            </a:r>
            <a:r>
              <a:rPr lang="en-US" sz="1800" dirty="0" err="1"/>
              <a:t>nivo</a:t>
            </a:r>
            <a:r>
              <a:rPr lang="en-US" sz="1800" dirty="0"/>
              <a:t> followed </a:t>
            </a:r>
            <a:br>
              <a:rPr lang="en-US" sz="1800" dirty="0"/>
            </a:br>
            <a:r>
              <a:rPr lang="en-US" sz="1800" dirty="0"/>
              <a:t>by adjuvant </a:t>
            </a:r>
            <a:r>
              <a:rPr lang="en-US" sz="1800" dirty="0" err="1"/>
              <a:t>nivo</a:t>
            </a:r>
            <a:endParaRPr lang="en-US" sz="1800" dirty="0"/>
          </a:p>
        </p:txBody>
      </p:sp>
      <p:sp>
        <p:nvSpPr>
          <p:cNvPr id="5" name="Content Placeholder 18">
            <a:extLst>
              <a:ext uri="{FF2B5EF4-FFF2-40B4-BE49-F238E27FC236}">
                <a16:creationId xmlns:a16="http://schemas.microsoft.com/office/drawing/2014/main" id="{50AF96C3-7503-B0F5-6989-B87138F94158}"/>
              </a:ext>
            </a:extLst>
          </p:cNvPr>
          <p:cNvSpPr>
            <a:spLocks noGrp="1"/>
          </p:cNvSpPr>
          <p:nvPr>
            <p:ph idx="47"/>
          </p:nvPr>
        </p:nvSpPr>
        <p:spPr/>
        <p:txBody>
          <a:bodyPr/>
          <a:lstStyle/>
          <a:p>
            <a:pPr>
              <a:lnSpc>
                <a:spcPts val="1700"/>
              </a:lnSpc>
            </a:pPr>
            <a:r>
              <a:rPr lang="en-US" sz="1600" dirty="0"/>
              <a:t>Neoadjuvant </a:t>
            </a:r>
            <a:r>
              <a:rPr lang="en-US" sz="1600" dirty="0" err="1"/>
              <a:t>ipi</a:t>
            </a:r>
            <a:r>
              <a:rPr lang="en-US" sz="1600" dirty="0"/>
              <a:t>/</a:t>
            </a:r>
            <a:r>
              <a:rPr lang="en-US" sz="1600" dirty="0" err="1"/>
              <a:t>nivo</a:t>
            </a:r>
            <a:r>
              <a:rPr lang="en-US" sz="1600" dirty="0"/>
              <a:t> followed by adjuvant </a:t>
            </a:r>
            <a:r>
              <a:rPr lang="en-US" sz="1600" dirty="0" err="1"/>
              <a:t>nivo</a:t>
            </a:r>
            <a:r>
              <a:rPr lang="en-US" sz="1600" dirty="0"/>
              <a:t> or neoadjuvant durvalumab + </a:t>
            </a:r>
            <a:r>
              <a:rPr lang="en-US" sz="1600" dirty="0" err="1"/>
              <a:t>tremelimumab</a:t>
            </a:r>
            <a:endParaRPr lang="en-US" sz="1600" dirty="0"/>
          </a:p>
        </p:txBody>
      </p:sp>
      <p:sp>
        <p:nvSpPr>
          <p:cNvPr id="8" name="Content Placeholder 12">
            <a:extLst>
              <a:ext uri="{FF2B5EF4-FFF2-40B4-BE49-F238E27FC236}">
                <a16:creationId xmlns:a16="http://schemas.microsoft.com/office/drawing/2014/main" id="{48E4F60D-6341-9104-F6B5-F8847570BA83}"/>
              </a:ext>
            </a:extLst>
          </p:cNvPr>
          <p:cNvSpPr>
            <a:spLocks noGrp="1"/>
          </p:cNvSpPr>
          <p:nvPr>
            <p:ph idx="74"/>
          </p:nvPr>
        </p:nvSpPr>
        <p:spPr/>
        <p:txBody>
          <a:bodyPr/>
          <a:lstStyle/>
          <a:p>
            <a:r>
              <a:rPr lang="en-US" dirty="0"/>
              <a:t>No change</a:t>
            </a:r>
          </a:p>
        </p:txBody>
      </p:sp>
      <p:sp>
        <p:nvSpPr>
          <p:cNvPr id="16" name="Content Placeholder 7">
            <a:extLst>
              <a:ext uri="{FF2B5EF4-FFF2-40B4-BE49-F238E27FC236}">
                <a16:creationId xmlns:a16="http://schemas.microsoft.com/office/drawing/2014/main" id="{9A247549-937F-3F8B-11EC-C915CBCFB4D7}"/>
              </a:ext>
            </a:extLst>
          </p:cNvPr>
          <p:cNvSpPr>
            <a:spLocks noGrp="1"/>
          </p:cNvSpPr>
          <p:nvPr>
            <p:ph idx="48"/>
          </p:nvPr>
        </p:nvSpPr>
        <p:spPr/>
        <p:txBody>
          <a:bodyPr/>
          <a:lstStyle/>
          <a:p>
            <a:pPr>
              <a:lnSpc>
                <a:spcPts val="1700"/>
              </a:lnSpc>
            </a:pPr>
            <a:r>
              <a:rPr lang="en-US" sz="1800" dirty="0"/>
              <a:t>Neoadjuvant </a:t>
            </a:r>
            <a:r>
              <a:rPr lang="en-US" sz="1800" dirty="0" err="1"/>
              <a:t>ipi</a:t>
            </a:r>
            <a:r>
              <a:rPr lang="en-US" sz="1800" dirty="0"/>
              <a:t>/</a:t>
            </a:r>
            <a:r>
              <a:rPr lang="en-US" sz="1800" dirty="0" err="1"/>
              <a:t>nivo</a:t>
            </a:r>
            <a:r>
              <a:rPr lang="en-US" sz="1800" dirty="0"/>
              <a:t> followed </a:t>
            </a:r>
            <a:br>
              <a:rPr lang="en-US" sz="1800" dirty="0"/>
            </a:br>
            <a:r>
              <a:rPr lang="en-US" sz="1800" dirty="0"/>
              <a:t>by adjuvant </a:t>
            </a:r>
            <a:r>
              <a:rPr lang="en-US" sz="1800" dirty="0" err="1"/>
              <a:t>nivo</a:t>
            </a:r>
            <a:endParaRPr lang="en-US" sz="1800" dirty="0"/>
          </a:p>
        </p:txBody>
      </p:sp>
      <p:sp>
        <p:nvSpPr>
          <p:cNvPr id="21" name="Content Placeholder 12">
            <a:extLst>
              <a:ext uri="{FF2B5EF4-FFF2-40B4-BE49-F238E27FC236}">
                <a16:creationId xmlns:a16="http://schemas.microsoft.com/office/drawing/2014/main" id="{99D30858-4519-3001-9367-B974B42D402B}"/>
              </a:ext>
            </a:extLst>
          </p:cNvPr>
          <p:cNvSpPr>
            <a:spLocks noGrp="1"/>
          </p:cNvSpPr>
          <p:nvPr>
            <p:ph idx="75"/>
          </p:nvPr>
        </p:nvSpPr>
        <p:spPr/>
        <p:txBody>
          <a:bodyPr/>
          <a:lstStyle/>
          <a:p>
            <a:r>
              <a:rPr lang="en-US" dirty="0"/>
              <a:t>No change</a:t>
            </a:r>
          </a:p>
        </p:txBody>
      </p:sp>
    </p:spTree>
    <p:extLst>
      <p:ext uri="{BB962C8B-B14F-4D97-AF65-F5344CB8AC3E}">
        <p14:creationId xmlns:p14="http://schemas.microsoft.com/office/powerpoint/2010/main" val="39689072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F4C5D-D27D-1C01-450C-6C7A850438B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BB0FA1-69AF-1FFB-F4E2-09D3F6052C75}"/>
              </a:ext>
            </a:extLst>
          </p:cNvPr>
          <p:cNvSpPr>
            <a:spLocks noGrp="1"/>
          </p:cNvSpPr>
          <p:nvPr>
            <p:ph idx="46"/>
          </p:nvPr>
        </p:nvSpPr>
        <p:spPr/>
        <p:txBody>
          <a:bodyPr/>
          <a:lstStyle/>
          <a:p>
            <a:r>
              <a:rPr lang="en-US" dirty="0"/>
              <a:t>Most patients, unless disease is MSI-H</a:t>
            </a:r>
          </a:p>
        </p:txBody>
      </p:sp>
      <p:sp>
        <p:nvSpPr>
          <p:cNvPr id="3" name="Content Placeholder 2">
            <a:extLst>
              <a:ext uri="{FF2B5EF4-FFF2-40B4-BE49-F238E27FC236}">
                <a16:creationId xmlns:a16="http://schemas.microsoft.com/office/drawing/2014/main" id="{4C66A1D7-BE53-AD48-7BFB-3081B15997EF}"/>
              </a:ext>
            </a:extLst>
          </p:cNvPr>
          <p:cNvSpPr>
            <a:spLocks noGrp="1"/>
          </p:cNvSpPr>
          <p:nvPr>
            <p:ph idx="47"/>
          </p:nvPr>
        </p:nvSpPr>
        <p:spPr/>
        <p:txBody>
          <a:bodyPr/>
          <a:lstStyle/>
          <a:p>
            <a:r>
              <a:rPr lang="en-US" dirty="0"/>
              <a:t>All patients with T3 or higher or node-positive disease</a:t>
            </a:r>
          </a:p>
        </p:txBody>
      </p:sp>
      <p:sp>
        <p:nvSpPr>
          <p:cNvPr id="4" name="Content Placeholder 3">
            <a:extLst>
              <a:ext uri="{FF2B5EF4-FFF2-40B4-BE49-F238E27FC236}">
                <a16:creationId xmlns:a16="http://schemas.microsoft.com/office/drawing/2014/main" id="{39CC15E6-B001-EE07-DA2A-834F6DC9E282}"/>
              </a:ext>
            </a:extLst>
          </p:cNvPr>
          <p:cNvSpPr>
            <a:spLocks noGrp="1"/>
          </p:cNvSpPr>
          <p:nvPr>
            <p:ph idx="48"/>
          </p:nvPr>
        </p:nvSpPr>
        <p:spPr/>
        <p:txBody>
          <a:bodyPr/>
          <a:lstStyle/>
          <a:p>
            <a:pPr>
              <a:lnSpc>
                <a:spcPts val="1760"/>
              </a:lnSpc>
            </a:pPr>
            <a:r>
              <a:rPr lang="en-US" sz="1700" dirty="0"/>
              <a:t>Fit patients with </a:t>
            </a:r>
            <a:r>
              <a:rPr lang="en-US" sz="1700" dirty="0" err="1"/>
              <a:t>resectable</a:t>
            </a:r>
            <a:r>
              <a:rPr lang="en-US" sz="1700" dirty="0"/>
              <a:t> Stage II to IV disease who resemble the MATTERHORN population, particularly those with clinically higher-risk T-stage and/or node-positive disease</a:t>
            </a:r>
          </a:p>
        </p:txBody>
      </p:sp>
      <p:sp>
        <p:nvSpPr>
          <p:cNvPr id="5" name="Content Placeholder 4">
            <a:extLst>
              <a:ext uri="{FF2B5EF4-FFF2-40B4-BE49-F238E27FC236}">
                <a16:creationId xmlns:a16="http://schemas.microsoft.com/office/drawing/2014/main" id="{87A7FB8A-0EA9-9831-7A22-42FC8E9A517E}"/>
              </a:ext>
            </a:extLst>
          </p:cNvPr>
          <p:cNvSpPr>
            <a:spLocks noGrp="1"/>
          </p:cNvSpPr>
          <p:nvPr>
            <p:ph idx="49"/>
          </p:nvPr>
        </p:nvSpPr>
        <p:spPr/>
        <p:txBody>
          <a:bodyPr/>
          <a:lstStyle/>
          <a:p>
            <a:r>
              <a:rPr lang="en-US" sz="2300" dirty="0"/>
              <a:t>Nearly all patients who are fit for FLOT-based therapy and surgery</a:t>
            </a:r>
          </a:p>
        </p:txBody>
      </p:sp>
      <p:sp>
        <p:nvSpPr>
          <p:cNvPr id="6" name="Content Placeholder 5">
            <a:extLst>
              <a:ext uri="{FF2B5EF4-FFF2-40B4-BE49-F238E27FC236}">
                <a16:creationId xmlns:a16="http://schemas.microsoft.com/office/drawing/2014/main" id="{9423820F-B569-3AC5-23ED-6F19DAAE20EB}"/>
              </a:ext>
            </a:extLst>
          </p:cNvPr>
          <p:cNvSpPr>
            <a:spLocks noGrp="1"/>
          </p:cNvSpPr>
          <p:nvPr>
            <p:ph idx="50"/>
          </p:nvPr>
        </p:nvSpPr>
        <p:spPr/>
        <p:txBody>
          <a:bodyPr/>
          <a:lstStyle/>
          <a:p>
            <a:r>
              <a:rPr lang="en-US" dirty="0"/>
              <a:t>CPS &gt;1</a:t>
            </a:r>
          </a:p>
        </p:txBody>
      </p:sp>
      <p:sp>
        <p:nvSpPr>
          <p:cNvPr id="7" name="Content Placeholder 6">
            <a:extLst>
              <a:ext uri="{FF2B5EF4-FFF2-40B4-BE49-F238E27FC236}">
                <a16:creationId xmlns:a16="http://schemas.microsoft.com/office/drawing/2014/main" id="{D2B46C1B-7B45-85B0-37EE-A810F41E84BD}"/>
              </a:ext>
            </a:extLst>
          </p:cNvPr>
          <p:cNvSpPr>
            <a:spLocks noGrp="1"/>
          </p:cNvSpPr>
          <p:nvPr>
            <p:ph idx="51"/>
          </p:nvPr>
        </p:nvSpPr>
        <p:spPr>
          <a:xfrm>
            <a:off x="2971800" y="4833838"/>
            <a:ext cx="8540496" cy="502920"/>
          </a:xfrm>
        </p:spPr>
        <p:txBody>
          <a:bodyPr/>
          <a:lstStyle/>
          <a:p>
            <a:pPr>
              <a:lnSpc>
                <a:spcPts val="1760"/>
              </a:lnSpc>
            </a:pPr>
            <a:r>
              <a:rPr lang="en-US" sz="1800" dirty="0"/>
              <a:t>Patients with </a:t>
            </a:r>
            <a:r>
              <a:rPr lang="en-US" sz="1800" dirty="0" err="1"/>
              <a:t>resectable</a:t>
            </a:r>
            <a:r>
              <a:rPr lang="en-US" sz="1800" dirty="0"/>
              <a:t> gastric or GEJ adenocarcinoma (Stage II to </a:t>
            </a:r>
            <a:r>
              <a:rPr lang="en-US" sz="1800" dirty="0" err="1"/>
              <a:t>IVa</a:t>
            </a:r>
            <a:r>
              <a:rPr lang="en-US" sz="1800" dirty="0"/>
              <a:t>), </a:t>
            </a:r>
            <a:br>
              <a:rPr lang="en-US" sz="1800" dirty="0"/>
            </a:br>
            <a:r>
              <a:rPr lang="en-US" sz="1800" dirty="0"/>
              <a:t>medically fit, good/excellent PS, and are candidates for surgical resection</a:t>
            </a:r>
          </a:p>
        </p:txBody>
      </p:sp>
      <p:sp>
        <p:nvSpPr>
          <p:cNvPr id="8" name="Title 7">
            <a:extLst>
              <a:ext uri="{FF2B5EF4-FFF2-40B4-BE49-F238E27FC236}">
                <a16:creationId xmlns:a16="http://schemas.microsoft.com/office/drawing/2014/main" id="{023FA4B0-FC7A-EBF9-FB55-1BB6E0BDF4A8}"/>
              </a:ext>
            </a:extLst>
          </p:cNvPr>
          <p:cNvSpPr>
            <a:spLocks noGrp="1"/>
          </p:cNvSpPr>
          <p:nvPr>
            <p:ph type="title"/>
          </p:nvPr>
        </p:nvSpPr>
        <p:spPr>
          <a:xfrm>
            <a:off x="479376" y="0"/>
            <a:ext cx="11305256" cy="1023414"/>
          </a:xfrm>
        </p:spPr>
        <p:txBody>
          <a:bodyPr/>
          <a:lstStyle/>
          <a:p>
            <a:r>
              <a:rPr lang="en-US" sz="2200" dirty="0"/>
              <a:t>Given that durvalumab in combination with perioperative FLOT has received regulatory approval, for which patients with </a:t>
            </a:r>
            <a:r>
              <a:rPr lang="en-US" sz="2200" dirty="0" err="1"/>
              <a:t>resectable</a:t>
            </a:r>
            <a:r>
              <a:rPr lang="en-US" sz="2200" dirty="0"/>
              <a:t> gastric adenocarcinoma are you prioritizing this strategy? </a:t>
            </a:r>
          </a:p>
        </p:txBody>
      </p:sp>
      <p:sp>
        <p:nvSpPr>
          <p:cNvPr id="9" name="Content Placeholder 8">
            <a:extLst>
              <a:ext uri="{FF2B5EF4-FFF2-40B4-BE49-F238E27FC236}">
                <a16:creationId xmlns:a16="http://schemas.microsoft.com/office/drawing/2014/main" id="{2D0F8BAB-A24D-BE60-272A-A108638B2E44}"/>
              </a:ext>
            </a:extLst>
          </p:cNvPr>
          <p:cNvSpPr>
            <a:spLocks noGrp="1"/>
          </p:cNvSpPr>
          <p:nvPr>
            <p:ph idx="52"/>
          </p:nvPr>
        </p:nvSpPr>
        <p:spPr/>
        <p:txBody>
          <a:bodyPr/>
          <a:lstStyle/>
          <a:p>
            <a:pPr>
              <a:lnSpc>
                <a:spcPts val="1760"/>
              </a:lnSpc>
            </a:pPr>
            <a:r>
              <a:rPr lang="en-US" sz="1800" dirty="0"/>
              <a:t>All patients with T2 or higher or node-positive disease and</a:t>
            </a:r>
            <a:br>
              <a:rPr lang="en-US" sz="1800" dirty="0"/>
            </a:br>
            <a:r>
              <a:rPr lang="en-US" sz="1800" dirty="0"/>
              <a:t> no contraindications to immunotherapy</a:t>
            </a:r>
          </a:p>
        </p:txBody>
      </p:sp>
      <p:sp>
        <p:nvSpPr>
          <p:cNvPr id="12" name="Content Placeholder 11">
            <a:extLst>
              <a:ext uri="{FF2B5EF4-FFF2-40B4-BE49-F238E27FC236}">
                <a16:creationId xmlns:a16="http://schemas.microsoft.com/office/drawing/2014/main" id="{D5C9A7B5-8404-E399-F139-526069D3814C}"/>
              </a:ext>
            </a:extLst>
          </p:cNvPr>
          <p:cNvSpPr>
            <a:spLocks noGrp="1"/>
          </p:cNvSpPr>
          <p:nvPr>
            <p:ph idx="53"/>
          </p:nvPr>
        </p:nvSpPr>
        <p:spPr/>
        <p:txBody>
          <a:bodyPr/>
          <a:lstStyle/>
          <a:p>
            <a:r>
              <a:rPr lang="en-US" dirty="0"/>
              <a:t>Most patients</a:t>
            </a:r>
            <a:r>
              <a:rPr lang="en-US"/>
              <a:t>, unless disease is MSI-H</a:t>
            </a:r>
            <a:endParaRPr lang="en-US" dirty="0"/>
          </a:p>
        </p:txBody>
      </p:sp>
      <p:sp>
        <p:nvSpPr>
          <p:cNvPr id="10" name="TextBox 9">
            <a:extLst>
              <a:ext uri="{FF2B5EF4-FFF2-40B4-BE49-F238E27FC236}">
                <a16:creationId xmlns:a16="http://schemas.microsoft.com/office/drawing/2014/main" id="{5BD6496D-F3A1-2FBE-BF3B-6C86BBE0039A}"/>
              </a:ext>
            </a:extLst>
          </p:cNvPr>
          <p:cNvSpPr txBox="1"/>
          <p:nvPr/>
        </p:nvSpPr>
        <p:spPr>
          <a:xfrm>
            <a:off x="479376" y="6165304"/>
            <a:ext cx="507715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a:ln>
                  <a:noFill/>
                </a:ln>
                <a:solidFill>
                  <a:srgbClr val="000000"/>
                </a:solidFill>
                <a:effectLst/>
                <a:uLnTx/>
                <a:uFillTx/>
                <a:latin typeface="Calibri"/>
                <a:ea typeface="MS PGothic" charset="0"/>
              </a:rPr>
              <a:t>PS = performance status; MSI-H </a:t>
            </a:r>
            <a:r>
              <a:rPr kumimoji="0" lang="en-US" sz="1500" b="0" i="0" u="none" strike="noStrike" kern="1200" cap="none" spc="0" normalizeH="0" baseline="0" noProof="0" dirty="0">
                <a:ln>
                  <a:noFill/>
                </a:ln>
                <a:solidFill>
                  <a:srgbClr val="000000"/>
                </a:solidFill>
                <a:effectLst/>
                <a:uLnTx/>
                <a:uFillTx/>
                <a:latin typeface="Calibri"/>
                <a:ea typeface="MS PGothic" charset="0"/>
              </a:rPr>
              <a:t>= microsatellite instability high</a:t>
            </a:r>
          </a:p>
        </p:txBody>
      </p:sp>
    </p:spTree>
    <p:extLst>
      <p:ext uri="{BB962C8B-B14F-4D97-AF65-F5344CB8AC3E}">
        <p14:creationId xmlns:p14="http://schemas.microsoft.com/office/powerpoint/2010/main" val="7838277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09CE1-41C8-7554-1E67-0AE2D3282AF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8E804A-33BC-AB79-713B-280689C7F7D8}"/>
              </a:ext>
            </a:extLst>
          </p:cNvPr>
          <p:cNvSpPr>
            <a:spLocks noGrp="1"/>
          </p:cNvSpPr>
          <p:nvPr>
            <p:ph idx="46"/>
          </p:nvPr>
        </p:nvSpPr>
        <p:spPr/>
        <p:txBody>
          <a:bodyPr/>
          <a:lstStyle/>
          <a:p>
            <a:r>
              <a:rPr lang="en-US" dirty="0"/>
              <a:t>Dose-modified FLOT</a:t>
            </a:r>
          </a:p>
        </p:txBody>
      </p:sp>
      <p:sp>
        <p:nvSpPr>
          <p:cNvPr id="5" name="Content Placeholder 4">
            <a:extLst>
              <a:ext uri="{FF2B5EF4-FFF2-40B4-BE49-F238E27FC236}">
                <a16:creationId xmlns:a16="http://schemas.microsoft.com/office/drawing/2014/main" id="{92B1BCC7-AC82-97EC-1B94-6D8215C371A3}"/>
              </a:ext>
            </a:extLst>
          </p:cNvPr>
          <p:cNvSpPr>
            <a:spLocks noGrp="1"/>
          </p:cNvSpPr>
          <p:nvPr>
            <p:ph idx="49"/>
          </p:nvPr>
        </p:nvSpPr>
        <p:spPr/>
        <p:txBody>
          <a:bodyPr/>
          <a:lstStyle/>
          <a:p>
            <a:r>
              <a:rPr lang="en-US" dirty="0"/>
              <a:t>I will first dose-reduce all drugs in FLOT before going to FOLFOX</a:t>
            </a:r>
          </a:p>
        </p:txBody>
      </p:sp>
      <p:sp>
        <p:nvSpPr>
          <p:cNvPr id="6" name="Content Placeholder 5">
            <a:extLst>
              <a:ext uri="{FF2B5EF4-FFF2-40B4-BE49-F238E27FC236}">
                <a16:creationId xmlns:a16="http://schemas.microsoft.com/office/drawing/2014/main" id="{304273EF-29B7-C98E-BD57-E2BAA121D293}"/>
              </a:ext>
            </a:extLst>
          </p:cNvPr>
          <p:cNvSpPr>
            <a:spLocks noGrp="1"/>
          </p:cNvSpPr>
          <p:nvPr>
            <p:ph idx="50"/>
          </p:nvPr>
        </p:nvSpPr>
        <p:spPr/>
        <p:txBody>
          <a:bodyPr/>
          <a:lstStyle/>
          <a:p>
            <a:r>
              <a:rPr lang="en-US" dirty="0"/>
              <a:t>Reduced FLOT</a:t>
            </a:r>
          </a:p>
        </p:txBody>
      </p:sp>
      <p:sp>
        <p:nvSpPr>
          <p:cNvPr id="7" name="Content Placeholder 6">
            <a:extLst>
              <a:ext uri="{FF2B5EF4-FFF2-40B4-BE49-F238E27FC236}">
                <a16:creationId xmlns:a16="http://schemas.microsoft.com/office/drawing/2014/main" id="{A5AF019B-7F57-6E0E-704D-B691217D71BC}"/>
              </a:ext>
            </a:extLst>
          </p:cNvPr>
          <p:cNvSpPr>
            <a:spLocks noGrp="1"/>
          </p:cNvSpPr>
          <p:nvPr>
            <p:ph idx="51"/>
          </p:nvPr>
        </p:nvSpPr>
        <p:spPr/>
        <p:txBody>
          <a:bodyPr/>
          <a:lstStyle/>
          <a:p>
            <a:r>
              <a:rPr lang="en-US" dirty="0"/>
              <a:t>FOLFOX + durvalumab could be considered</a:t>
            </a:r>
          </a:p>
        </p:txBody>
      </p:sp>
      <p:sp>
        <p:nvSpPr>
          <p:cNvPr id="8" name="Title 7">
            <a:extLst>
              <a:ext uri="{FF2B5EF4-FFF2-40B4-BE49-F238E27FC236}">
                <a16:creationId xmlns:a16="http://schemas.microsoft.com/office/drawing/2014/main" id="{5B3582AE-31EF-33F4-DD2C-4AD449806B3F}"/>
              </a:ext>
            </a:extLst>
          </p:cNvPr>
          <p:cNvSpPr>
            <a:spLocks noGrp="1"/>
          </p:cNvSpPr>
          <p:nvPr>
            <p:ph type="title"/>
          </p:nvPr>
        </p:nvSpPr>
        <p:spPr>
          <a:xfrm>
            <a:off x="479376" y="0"/>
            <a:ext cx="11305256" cy="1023414"/>
          </a:xfrm>
        </p:spPr>
        <p:txBody>
          <a:bodyPr/>
          <a:lstStyle/>
          <a:p>
            <a:r>
              <a:rPr lang="en-US" dirty="0"/>
              <a:t>Which perioperative chemotherapy regimen do you typically use for your patients with </a:t>
            </a:r>
            <a:r>
              <a:rPr lang="en-US" dirty="0" err="1"/>
              <a:t>resectable</a:t>
            </a:r>
            <a:r>
              <a:rPr lang="en-US" dirty="0"/>
              <a:t> gastric/GEJ adenocarcinoma who are unable to tolerate FLOT? </a:t>
            </a:r>
          </a:p>
        </p:txBody>
      </p:sp>
      <p:sp>
        <p:nvSpPr>
          <p:cNvPr id="9" name="Content Placeholder 8">
            <a:extLst>
              <a:ext uri="{FF2B5EF4-FFF2-40B4-BE49-F238E27FC236}">
                <a16:creationId xmlns:a16="http://schemas.microsoft.com/office/drawing/2014/main" id="{2A5248A7-24A3-5A38-64B0-58E2C48F6EC3}"/>
              </a:ext>
            </a:extLst>
          </p:cNvPr>
          <p:cNvSpPr>
            <a:spLocks noGrp="1"/>
          </p:cNvSpPr>
          <p:nvPr>
            <p:ph idx="52"/>
          </p:nvPr>
        </p:nvSpPr>
        <p:spPr/>
        <p:txBody>
          <a:bodyPr/>
          <a:lstStyle/>
          <a:p>
            <a:r>
              <a:rPr lang="en-US" dirty="0"/>
              <a:t>FOLFOX</a:t>
            </a:r>
          </a:p>
        </p:txBody>
      </p:sp>
      <p:sp>
        <p:nvSpPr>
          <p:cNvPr id="12" name="Content Placeholder 11">
            <a:extLst>
              <a:ext uri="{FF2B5EF4-FFF2-40B4-BE49-F238E27FC236}">
                <a16:creationId xmlns:a16="http://schemas.microsoft.com/office/drawing/2014/main" id="{D28DD93C-DB59-969E-DCD7-5B03B7356F74}"/>
              </a:ext>
            </a:extLst>
          </p:cNvPr>
          <p:cNvSpPr>
            <a:spLocks noGrp="1"/>
          </p:cNvSpPr>
          <p:nvPr>
            <p:ph idx="53"/>
          </p:nvPr>
        </p:nvSpPr>
        <p:spPr/>
        <p:txBody>
          <a:bodyPr/>
          <a:lstStyle/>
          <a:p>
            <a:pPr>
              <a:lnSpc>
                <a:spcPts val="1700"/>
              </a:lnSpc>
            </a:pPr>
            <a:r>
              <a:rPr lang="en-US" sz="1800" dirty="0"/>
              <a:t>I first tend to start with empiric dose reduction. If patient truly </a:t>
            </a:r>
            <a:br>
              <a:rPr lang="en-US" sz="1800" dirty="0"/>
            </a:br>
            <a:r>
              <a:rPr lang="en-US" sz="1800" dirty="0"/>
              <a:t>not a FLOT candidate, I will consider FOLFOX for select patients </a:t>
            </a:r>
          </a:p>
        </p:txBody>
      </p:sp>
      <p:sp>
        <p:nvSpPr>
          <p:cNvPr id="10" name="Content Placeholder 8">
            <a:extLst>
              <a:ext uri="{FF2B5EF4-FFF2-40B4-BE49-F238E27FC236}">
                <a16:creationId xmlns:a16="http://schemas.microsoft.com/office/drawing/2014/main" id="{4DF569CC-B1E0-2AED-4153-3559EE1EE1F6}"/>
              </a:ext>
            </a:extLst>
          </p:cNvPr>
          <p:cNvSpPr>
            <a:spLocks noGrp="1"/>
          </p:cNvSpPr>
          <p:nvPr>
            <p:ph idx="47"/>
          </p:nvPr>
        </p:nvSpPr>
        <p:spPr/>
        <p:txBody>
          <a:bodyPr/>
          <a:lstStyle/>
          <a:p>
            <a:r>
              <a:rPr lang="en-US" dirty="0"/>
              <a:t>FOLFOX</a:t>
            </a:r>
          </a:p>
        </p:txBody>
      </p:sp>
      <p:sp>
        <p:nvSpPr>
          <p:cNvPr id="11" name="Content Placeholder 8">
            <a:extLst>
              <a:ext uri="{FF2B5EF4-FFF2-40B4-BE49-F238E27FC236}">
                <a16:creationId xmlns:a16="http://schemas.microsoft.com/office/drawing/2014/main" id="{272243FE-97E9-D7D0-FC2B-869D43725D8B}"/>
              </a:ext>
            </a:extLst>
          </p:cNvPr>
          <p:cNvSpPr>
            <a:spLocks noGrp="1"/>
          </p:cNvSpPr>
          <p:nvPr>
            <p:ph idx="48"/>
          </p:nvPr>
        </p:nvSpPr>
        <p:spPr/>
        <p:txBody>
          <a:bodyPr/>
          <a:lstStyle/>
          <a:p>
            <a:r>
              <a:rPr lang="en-US" dirty="0"/>
              <a:t>FOLFOX</a:t>
            </a:r>
          </a:p>
        </p:txBody>
      </p:sp>
    </p:spTree>
    <p:extLst>
      <p:ext uri="{BB962C8B-B14F-4D97-AF65-F5344CB8AC3E}">
        <p14:creationId xmlns:p14="http://schemas.microsoft.com/office/powerpoint/2010/main" val="1037794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34176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_HAS_CHART" val="fals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ags/tag18.xml><?xml version="1.0" encoding="utf-8"?>
<p:tagLst xmlns:a="http://schemas.openxmlformats.org/drawingml/2006/main" xmlns:r="http://schemas.openxmlformats.org/officeDocument/2006/relationships" xmlns:p="http://schemas.openxmlformats.org/presentationml/2006/main">
  <p:tag name="KPI_HAS_CHART" val="false"/>
</p:tagLst>
</file>

<file path=ppt/tags/tag19.xml><?xml version="1.0" encoding="utf-8"?>
<p:tagLst xmlns:a="http://schemas.openxmlformats.org/drawingml/2006/main" xmlns:r="http://schemas.openxmlformats.org/officeDocument/2006/relationships" xmlns:p="http://schemas.openxmlformats.org/presentationml/2006/main">
  <p:tag name="KPI_HAS_CHART" val="false"/>
</p:tagLst>
</file>

<file path=ppt/tags/tag20.xml><?xml version="1.0" encoding="utf-8"?>
<p:tagLst xmlns:a="http://schemas.openxmlformats.org/drawingml/2006/main" xmlns:r="http://schemas.openxmlformats.org/officeDocument/2006/relationships" xmlns:p="http://schemas.openxmlformats.org/presentationml/2006/main">
  <p:tag name="KPI_HAS_CHART" val="false"/>
</p:tagLst>
</file>

<file path=ppt/tags/tag21.xml><?xml version="1.0" encoding="utf-8"?>
<p:tagLst xmlns:a="http://schemas.openxmlformats.org/drawingml/2006/main" xmlns:r="http://schemas.openxmlformats.org/officeDocument/2006/relationships" xmlns:p="http://schemas.openxmlformats.org/presentationml/2006/main">
  <p:tag name="KPI_HAS_CHART" val="false"/>
</p:tagLst>
</file>

<file path=ppt/tags/tag22.xml><?xml version="1.0" encoding="utf-8"?>
<p:tagLst xmlns:a="http://schemas.openxmlformats.org/drawingml/2006/main" xmlns:r="http://schemas.openxmlformats.org/officeDocument/2006/relationships" xmlns:p="http://schemas.openxmlformats.org/presentationml/2006/main">
  <p:tag name="KPI_HAS_CHART" val="false"/>
</p:tagLst>
</file>

<file path=ppt/tags/tag23.xml><?xml version="1.0" encoding="utf-8"?>
<p:tagLst xmlns:a="http://schemas.openxmlformats.org/drawingml/2006/main" xmlns:r="http://schemas.openxmlformats.org/officeDocument/2006/relationships" xmlns:p="http://schemas.openxmlformats.org/presentationml/2006/main">
  <p:tag name="KPI_HAS_CHART" val="false"/>
</p:tagLst>
</file>

<file path=ppt/tags/tag24.xml><?xml version="1.0" encoding="utf-8"?>
<p:tagLst xmlns:a="http://schemas.openxmlformats.org/drawingml/2006/main" xmlns:r="http://schemas.openxmlformats.org/officeDocument/2006/relationships" xmlns:p="http://schemas.openxmlformats.org/presentationml/2006/main">
  <p:tag name="KPI_HAS_CHART" val="false"/>
</p:tagLst>
</file>

<file path=ppt/tags/tag25.xml><?xml version="1.0" encoding="utf-8"?>
<p:tagLst xmlns:a="http://schemas.openxmlformats.org/drawingml/2006/main" xmlns:r="http://schemas.openxmlformats.org/officeDocument/2006/relationships" xmlns:p="http://schemas.openxmlformats.org/presentationml/2006/main">
  <p:tag name="KPI_HAS_CHART" val="false"/>
</p:tagLst>
</file>

<file path=ppt/tags/tag26.xml><?xml version="1.0" encoding="utf-8"?>
<p:tagLst xmlns:a="http://schemas.openxmlformats.org/drawingml/2006/main" xmlns:r="http://schemas.openxmlformats.org/officeDocument/2006/relationships" xmlns:p="http://schemas.openxmlformats.org/presentationml/2006/main">
  <p:tag name="KPI_HAS_CHART" val="false"/>
</p:tagLst>
</file>

<file path=ppt/tags/tag27.xml><?xml version="1.0" encoding="utf-8"?>
<p:tagLst xmlns:a="http://schemas.openxmlformats.org/drawingml/2006/main" xmlns:r="http://schemas.openxmlformats.org/officeDocument/2006/relationships" xmlns:p="http://schemas.openxmlformats.org/presentationml/2006/main">
  <p:tag name="KPI_HAS_CHART" val="false"/>
</p:tagLst>
</file>

<file path=ppt/tags/tag28.xml><?xml version="1.0" encoding="utf-8"?>
<p:tagLst xmlns:a="http://schemas.openxmlformats.org/drawingml/2006/main" xmlns:r="http://schemas.openxmlformats.org/officeDocument/2006/relationships" xmlns:p="http://schemas.openxmlformats.org/presentationml/2006/main">
  <p:tag name="KPI_HAS_CHART" val="false"/>
</p:tagLst>
</file>

<file path=ppt/tags/tag29.xml><?xml version="1.0" encoding="utf-8"?>
<p:tagLst xmlns:a="http://schemas.openxmlformats.org/drawingml/2006/main" xmlns:r="http://schemas.openxmlformats.org/officeDocument/2006/relationships" xmlns:p="http://schemas.openxmlformats.org/presentationml/2006/main">
  <p:tag name="KPI_HAS_CHART" val="false"/>
</p:tagLst>
</file>

<file path=ppt/tags/tag30.xml><?xml version="1.0" encoding="utf-8"?>
<p:tagLst xmlns:a="http://schemas.openxmlformats.org/drawingml/2006/main" xmlns:r="http://schemas.openxmlformats.org/officeDocument/2006/relationships" xmlns:p="http://schemas.openxmlformats.org/presentationml/2006/main">
  <p:tag name="KPI_HAS_CHART" val="false"/>
</p:tagLst>
</file>

<file path=ppt/tags/tag31.xml><?xml version="1.0" encoding="utf-8"?>
<p:tagLst xmlns:a="http://schemas.openxmlformats.org/drawingml/2006/main" xmlns:r="http://schemas.openxmlformats.org/officeDocument/2006/relationships" xmlns:p="http://schemas.openxmlformats.org/presentationml/2006/main">
  <p:tag name="KPI_HAS_CHART" val="false"/>
</p:tagLst>
</file>

<file path=ppt/tags/tag32.xml><?xml version="1.0" encoding="utf-8"?>
<p:tagLst xmlns:a="http://schemas.openxmlformats.org/drawingml/2006/main" xmlns:r="http://schemas.openxmlformats.org/officeDocument/2006/relationships" xmlns:p="http://schemas.openxmlformats.org/presentationml/2006/main">
  <p:tag name="KPI_HAS_CHART" val="false"/>
</p:tagLst>
</file>

<file path=ppt/tags/tag33.xml><?xml version="1.0" encoding="utf-8"?>
<p:tagLst xmlns:a="http://schemas.openxmlformats.org/drawingml/2006/main" xmlns:r="http://schemas.openxmlformats.org/officeDocument/2006/relationships" xmlns:p="http://schemas.openxmlformats.org/presentationml/2006/main">
  <p:tag name="KPI_HAS_CHART" val="false"/>
</p:tagLst>
</file>

<file path=ppt/tags/tag34.xml><?xml version="1.0" encoding="utf-8"?>
<p:tagLst xmlns:a="http://schemas.openxmlformats.org/drawingml/2006/main" xmlns:r="http://schemas.openxmlformats.org/officeDocument/2006/relationships" xmlns:p="http://schemas.openxmlformats.org/presentationml/2006/main">
  <p:tag name="KPI_HAS_CHART" val="false"/>
</p:tagLst>
</file>

<file path=ppt/tags/tag35.xml><?xml version="1.0" encoding="utf-8"?>
<p:tagLst xmlns:a="http://schemas.openxmlformats.org/drawingml/2006/main" xmlns:r="http://schemas.openxmlformats.org/officeDocument/2006/relationships" xmlns:p="http://schemas.openxmlformats.org/presentationml/2006/main">
  <p:tag name="KPI_HAS_CHART" val="false"/>
</p:tagLst>
</file>

<file path=ppt/tags/tag36.xml><?xml version="1.0" encoding="utf-8"?>
<p:tagLst xmlns:a="http://schemas.openxmlformats.org/drawingml/2006/main" xmlns:r="http://schemas.openxmlformats.org/officeDocument/2006/relationships" xmlns:p="http://schemas.openxmlformats.org/presentationml/2006/main">
  <p:tag name="KPI_HAS_CHART" val="false"/>
</p:tagLst>
</file>

<file path=ppt/tags/tag37.xml><?xml version="1.0" encoding="utf-8"?>
<p:tagLst xmlns:a="http://schemas.openxmlformats.org/drawingml/2006/main" xmlns:r="http://schemas.openxmlformats.org/officeDocument/2006/relationships" xmlns:p="http://schemas.openxmlformats.org/presentationml/2006/main">
  <p:tag name="KPI_HAS_CHART" val="false"/>
</p:tagLst>
</file>

<file path=ppt/tags/tag38.xml><?xml version="1.0" encoding="utf-8"?>
<p:tagLst xmlns:a="http://schemas.openxmlformats.org/drawingml/2006/main" xmlns:r="http://schemas.openxmlformats.org/officeDocument/2006/relationships" xmlns:p="http://schemas.openxmlformats.org/presentationml/2006/main">
  <p:tag name="KPI_HAS_CHART" val="false"/>
</p:tagLst>
</file>

<file path=ppt/tags/tag39.xml><?xml version="1.0" encoding="utf-8"?>
<p:tagLst xmlns:a="http://schemas.openxmlformats.org/drawingml/2006/main" xmlns:r="http://schemas.openxmlformats.org/officeDocument/2006/relationships" xmlns:p="http://schemas.openxmlformats.org/presentationml/2006/main">
  <p:tag name="KPI_HAS_CHART" val="false"/>
</p:tagLst>
</file>

<file path=ppt/tags/tag40.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B2DFEC1B-B51C-49DD-8493-06631544BF15}">
  <ds:schemaRefs>
    <ds:schemaRef ds:uri="http://schemas.microsoft.com/sharepoint/v3/contenttype/fo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77527F-3217-405A-9AE5-DA452DBA0E94}">
  <ds:schemaRefs>
    <ds:schemaRef ds:uri="http://purl.org/dc/terms/"/>
    <ds:schemaRef ds:uri="http://purl.org/dc/dcmitype/"/>
    <ds:schemaRef ds:uri="http://schemas.openxmlformats.org/package/2006/metadata/core-properties"/>
    <ds:schemaRef ds:uri="http://schemas.microsoft.com/office/2006/documentManagement/types"/>
    <ds:schemaRef ds:uri="f06c4294-987e-46bd-a550-858175ea534c"/>
    <ds:schemaRef ds:uri="7d689f85-9540-4145-9f5c-6f24686bb201"/>
    <ds:schemaRef ds:uri="http://www.w3.org/XML/1998/namespace"/>
    <ds:schemaRef ds:uri="http://purl.org/dc/elements/1.1/"/>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38653</TotalTime>
  <Words>5525</Words>
  <Application>Microsoft Macintosh PowerPoint</Application>
  <PresentationFormat>Widescreen</PresentationFormat>
  <Paragraphs>613</Paragraphs>
  <Slides>79</Slides>
  <Notes>47</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79</vt:i4>
      </vt:variant>
    </vt:vector>
  </HeadingPairs>
  <TitlesOfParts>
    <vt:vector size="91" baseType="lpstr">
      <vt:lpstr>Aptos</vt:lpstr>
      <vt:lpstr>Arial</vt:lpstr>
      <vt:lpstr>Arial Narrow</vt:lpstr>
      <vt:lpstr>Calibri</vt:lpstr>
      <vt:lpstr>Symbol</vt:lpstr>
      <vt:lpstr>Times New Roman</vt:lpstr>
      <vt:lpstr>Wingdings</vt:lpstr>
      <vt:lpstr>6_Default Design</vt:lpstr>
      <vt:lpstr>2016 RESEARCH Widescreen Template</vt:lpstr>
      <vt:lpstr>Office Theme</vt:lpstr>
      <vt:lpstr>5_Default Design</vt:lpstr>
      <vt:lpstr>7_Default Design</vt:lpstr>
      <vt:lpstr>PowerPoint Presentation</vt:lpstr>
      <vt:lpstr>Integrating Recent Advances into the Management of Gastroesophageal Cancers</vt:lpstr>
      <vt:lpstr>Disclosures</vt:lpstr>
      <vt:lpstr>Program Steering Committee</vt:lpstr>
      <vt:lpstr>Program Steering Committee</vt:lpstr>
      <vt:lpstr>Agenda</vt:lpstr>
      <vt:lpstr>Agenda</vt:lpstr>
      <vt:lpstr>KEYNOTE-811 Phase III Trial of Pembrolizumab with Trastuzumab and Chemotherapy for Previously Untreated Advanced HER2-Positive Gastric or Gastroesophageal Junction (GEJ) Adenocarcinoma </vt:lpstr>
      <vt:lpstr>KEYNOTE-811: Progression-Free Survival (PFS) with 6-Year Median Follow-Up</vt:lpstr>
      <vt:lpstr>KEYNOTE-811: Overall Survival (OS) with 6-Year Median Follow-Up</vt:lpstr>
      <vt:lpstr>Zanidatamab Mechanism of Action</vt:lpstr>
      <vt:lpstr>Phase II Study of First-Line Zanidatamab and Chemotherapy  for HER2-Positive Advanced GEJ Cancers: PFS</vt:lpstr>
      <vt:lpstr>Phase II Study of First-Line Zanidatamab and Chemotherapy  for HER2-Positive Advanced GEJ Cancers: OS</vt:lpstr>
      <vt:lpstr>Phase III HERIZON-GEA-01 Trial of Zanidatamab with or without Tislelizumab for HER2-Positive Gastroesophageal Cancer</vt:lpstr>
      <vt:lpstr>HERIZON-GEA-01 Primary Endpoint: PFS per BICR with Zanidatamab, Tislelizumab and Chemotherapy (CT)</vt:lpstr>
      <vt:lpstr>HERIZON-GEA-01 Primary Endpoint: Interim Analysis of OS with Zanidatamab, Tislelizumab and Chemotherapy</vt:lpstr>
      <vt:lpstr>HERIZON-GEA-01: Interim OS Analysis with Zanidatamab and Chemotherapy</vt:lpstr>
      <vt:lpstr>HERIZON-GEA-01 Subgroup Analysis: PFS per BICR by PD-L1 Subgroups</vt:lpstr>
      <vt:lpstr>HERIZON-GEA-01 Subgroup Analysis: OS by PD-L1 Subgroups</vt:lpstr>
      <vt:lpstr>HERIZON-GEA-01: Common Treatment-Related Adverse Events</vt:lpstr>
      <vt:lpstr>FDA Approves Zanidatamab and Tislelizumab for HER2-Positive Gastric, Gastroesophageal Junction or Esophageal Adenocarcinoma Press Release: August 25, 2026</vt:lpstr>
      <vt:lpstr>Positive Top-Line Results Announced from the Second Interim Analysis of Phase III HERIZON-GEA-01 Trial Press Release: August 31, 2026</vt:lpstr>
      <vt:lpstr>Phase Ib/II DESTINY-Gastric03 Study Design</vt:lpstr>
      <vt:lpstr>PowerPoint Presentation</vt:lpstr>
      <vt:lpstr>Select Ongoing Phase III Trials of First-Line Therapy for Advanced HER2-Positive Gastroesophageal Adenocarcinoma </vt:lpstr>
      <vt:lpstr>DESTINY-Gastric04 Phase III Trial of Trastuzumab Deruxtecan (T-DXd) Compared to Ramucirumab/Paclitaxel for Gastric Cancer</vt:lpstr>
      <vt:lpstr>DESTINY-Gastric04: Survival and Duration of Response with T-DXd for  Gastric Cancer</vt:lpstr>
      <vt:lpstr>DESTINY-Gastric04: Safety with T-DXd for Gastric Cancer</vt:lpstr>
      <vt:lpstr>Agenda</vt:lpstr>
      <vt:lpstr>Regulatory and reimbursement issues aside, which first-line treatment would you most likely recommend for a 65-year-old patient presenting with metastatic CLDN18.2-negative, HER2-positive, microsatellite-stable (MSS) gastric adenocarcinoma with a PD-L1 combined positive score (CPS) of 0?</vt:lpstr>
      <vt:lpstr>Regulatory and reimbursement issues aside, which first-line treatment would you most likely recommend for a 65-year-old patient presenting with metastatic CLDN18.2-negative, HER2-positive, MSS gastric adenocarcinoma with the PD-L1 CPS scores below? </vt:lpstr>
      <vt:lpstr>For a patient to whom you have elected to administer zanidatamab/chemotherapy in combination with an anti-PD-1 antibody, how will you approach the selection of the anti-PD-1 antibody?</vt:lpstr>
      <vt:lpstr>In general, would you prioritize a CLDN18.2-targeted or a HER2-targeted therapy for a patient with newly diagnosed CLDN18.2-positive, HER2-positive metastatic gastric or gastroesophageal junction (GEJ) adenocarcinoma with a PD-L1 CPS of 0?</vt:lpstr>
      <vt:lpstr>In general, do you order repeat biopsies for your patients with HER2-positive gastroesophageal cancers after disease progression on HER2-targeted therapy? </vt:lpstr>
      <vt:lpstr>What would you most likely recommend as second-line therapy for a patient with metastatic CLDN18.2-negative, HER2-positive, MSS gastric adenocarcinoma with a PD-L1 CPS of ≥1 who experienced disease progression (PD) on the first-line regimens below?</vt:lpstr>
      <vt:lpstr>For a patient with HER2-positive gastric/GEJ adenocarcinoma who experienced PD on first-line FOLFOX/trastuzumab/pembrolizumab and on second-line trastuzumab deruxtecan, would you offer treatment with zanidatamab?</vt:lpstr>
      <vt:lpstr>Agenda</vt:lpstr>
      <vt:lpstr>Claudin 18.2: Leveraging Biology</vt:lpstr>
      <vt:lpstr>PowerPoint Presentation</vt:lpstr>
      <vt:lpstr>Zolbetuximab Mechanism of Action</vt:lpstr>
      <vt:lpstr>SPOTLIGHT and GLOW Trials Combined Analysis: Survival with First-Line Zolbetuximab and Chemotherapy for Gastric or GEJ Adenocarcinoma </vt:lpstr>
      <vt:lpstr>SPOTLIGHT and GLOW Combined Analysis: Overall Survival with First-Line Zolbetuximab and Chemotherapy for Gastric or GEJ Adenocarcinoma </vt:lpstr>
      <vt:lpstr>SPOTLIGHT and GLOW Combined Analysis: Treatment-Emergent  Adverse Events</vt:lpstr>
      <vt:lpstr>Zolbetuximab: Management of Nausea and Vomiting </vt:lpstr>
      <vt:lpstr>Phase II ILUSTRO Study of First-Line Zolbetuximab with mFOLFOX6 and Nivolumab for CLDN18.2-Positive Locally Advanced Unresectable or Metastatic Gastric or GEJ Adenocarcinoma: Cohort 4</vt:lpstr>
      <vt:lpstr>ILUSTRO Cohort 4B: PFS with First-Line Zolbetuximab, Nivolumab  and mFOLFOX6 </vt:lpstr>
      <vt:lpstr>ILUSTRO Cohort 4B: PFS with First-Line Zolbetuximab, Nivolumab  and mFOLFOX6, Stratified by CLDN18.2 Expression</vt:lpstr>
      <vt:lpstr>ILUSTRO: Treatment-Emergent Adverse Events with First-Line Zolbetuximab and Nivolumab — Cohorts 4A and 4B </vt:lpstr>
      <vt:lpstr>Ongoing Phase III LUCERNA Trial of First-Line Zolbetuximab with Pembrolizumab and Chemotherapy for CLDN18.2-Positive, HER2-Negative, PD-L1-Positive Locally Advanced Unresectable or Metastatic Gastric or GEJ Adenocarcinoma </vt:lpstr>
      <vt:lpstr>Expanding Therapy Beyond Zolbetuximab</vt:lpstr>
      <vt:lpstr>CLARITY-PanTumor01 Substudy 1: Sonesitatug Vedotin Activity in Gastric and GEJ Cancer </vt:lpstr>
      <vt:lpstr>Phase III CLARITY-Gastric 01 Study: Second-or Later-Line Sonesitatug Vedotin for Advanced Gastric/GEJ Cancer</vt:lpstr>
      <vt:lpstr>Sonesitatug Vedotin Demonstrated a Statistically Significant Improvement in Overall Survival in Second- and Later-Line Therapy for CLDN18.2-Positive Advanced Gastric/GEJ Cancers  Press Release: July 27, 2026</vt:lpstr>
      <vt:lpstr>ESMO 2026 Presidential Symposium II October 25, 2026</vt:lpstr>
      <vt:lpstr>Ongoing Phase III CLARITY-Gastric 02 Study: First-Line Sonesitatug Vedotin in Combination with Capecitabine with or without Rilvegostomig</vt:lpstr>
      <vt:lpstr>Agenda</vt:lpstr>
      <vt:lpstr>Regulatory and reimbursement issues aside, which first-line treatment would you most likely recommend for a 65-year-old patient presenting with metastatic HER2-negative, MSS gastric adenocarcinoma with a PD-L1 CPS of 0 and the CLDN18.2 status below?</vt:lpstr>
      <vt:lpstr>Regulatory and reimbursement issues aside, which first-line treatment would you most likely recommend for a 65-year-old patient presenting with metastatic HER2-negative, MSS gastric adenocarcinoma with a PD-L1 CPS of 1 and the CLDN18.2 status below?</vt:lpstr>
      <vt:lpstr>Regulatory and reimbursement issues aside, which first-line treatment would you most likely recommend for a 65-year-old patient presenting with metastatic HER2-negative, MSS gastric adenocarcinoma with a PD-L1 CPS of 10 and the CLDN18.2 status below?</vt:lpstr>
      <vt:lpstr>How would you indirectly compare the global efficacy of zolbetuximab and chemotherapy to that of an anti-PD-1 antibody and chemotherapy for patients with newly diagnosed gastric/GEJ adenocarcinoma who are eligible for both treatments?</vt:lpstr>
      <vt:lpstr>Outside of a clinical trial, have you administered or would you administer both zolbetuximab and an anti-PD-1/PD-L1 antibody in combination with first-line chemotherapy for a patient with newly diagnosed gastric/GEJ adenocarcinoma?</vt:lpstr>
      <vt:lpstr>Based on available information and your own clinical experience, would you currently like to have access to sonesitatug vedotin (Sone-V)?</vt:lpstr>
      <vt:lpstr>If sonesitatug vedotin becomes clinically available, in which line of therapy do you think you will administer it?</vt:lpstr>
      <vt:lpstr>Based on available information and your own clinical experience, would you be inclined to administer sonesitatug vedotin to a patient who received zolbetuximab/chemotherapy and experienced disease progression?</vt:lpstr>
      <vt:lpstr>Agenda</vt:lpstr>
      <vt:lpstr>FDA Revised Indication for Pembrolizumab for Gastroesophageal Cancers – May 22, 2025</vt:lpstr>
      <vt:lpstr>FDA Revised Indication for Nivolumab for Metastatic Gastroesophageal Cancers – May 23, 2025</vt:lpstr>
      <vt:lpstr>PowerPoint Presentation</vt:lpstr>
      <vt:lpstr>Microsatellite Instability-High (MSI-H) Gastroesophageal Cancers</vt:lpstr>
      <vt:lpstr>Phase III MATTERHORN Trial of Perioperative Durvalumab for Gastric and Gastroesophageal Junction Cancer</vt:lpstr>
      <vt:lpstr>MATTERHORN: Event-Free Survival in the Full-Analysis Population</vt:lpstr>
      <vt:lpstr>MATTERHORN: Final Overall Survival Analysis</vt:lpstr>
      <vt:lpstr>Phase II NEONIPIGA Study of Neoadjuvant Nivolumab with Ipilimumab and Adjuvant Nivolumab for MSI-High/dMMR Esophagogastric Adenocarcinoma</vt:lpstr>
      <vt:lpstr>NEONIPIGA Long-Term Follow-Up: Event-Free and Overall Survival</vt:lpstr>
      <vt:lpstr>Agenda</vt:lpstr>
      <vt:lpstr>Which primary treatment would you most likely recommend for a 65-year-old patient (PS 0) with MSI-high/mismatch repair-deficient, HER2-negative gastric adenocarcinoma, PD-L1 CPS ≥1, that appeared to be amenable to surgical resection, if the patient had T2N1 disease? Would your treatment recommendations change if the patient had node-negative disease?</vt:lpstr>
      <vt:lpstr>Given that durvalumab in combination with perioperative FLOT has received regulatory approval, for which patients with resectable gastric adenocarcinoma are you prioritizing this strategy? </vt:lpstr>
      <vt:lpstr>Which perioperative chemotherapy regimen do you typically use for your patients with resectable gastric/GEJ adenocarcinoma who are unable to tolerate FLOT?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2188</cp:revision>
  <cp:lastPrinted>2020-12-08T02:40:56Z</cp:lastPrinted>
  <dcterms:created xsi:type="dcterms:W3CDTF">2020-11-13T19:02:13Z</dcterms:created>
  <dcterms:modified xsi:type="dcterms:W3CDTF">2026-10-14T18:44:28Z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