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Lst>
  <p:notesMasterIdLst>
    <p:notesMasterId r:id="rId105"/>
  </p:notesMasterIdLst>
  <p:handoutMasterIdLst>
    <p:handoutMasterId r:id="rId106"/>
  </p:handoutMasterIdLst>
  <p:sldIdLst>
    <p:sldId id="271" r:id="rId9"/>
    <p:sldId id="263" r:id="rId10"/>
    <p:sldId id="273" r:id="rId11"/>
    <p:sldId id="276" r:id="rId12"/>
    <p:sldId id="312" r:id="rId13"/>
    <p:sldId id="2147483622" r:id="rId14"/>
    <p:sldId id="2147483647" r:id="rId15"/>
    <p:sldId id="2147483611" r:id="rId16"/>
    <p:sldId id="2147483635" r:id="rId17"/>
    <p:sldId id="2147483636" r:id="rId18"/>
    <p:sldId id="2147483632" r:id="rId19"/>
    <p:sldId id="2147483634" r:id="rId20"/>
    <p:sldId id="2147483637" r:id="rId21"/>
    <p:sldId id="258" r:id="rId22"/>
    <p:sldId id="314" r:id="rId23"/>
    <p:sldId id="264" r:id="rId24"/>
    <p:sldId id="277" r:id="rId25"/>
    <p:sldId id="313" r:id="rId26"/>
    <p:sldId id="280" r:id="rId27"/>
    <p:sldId id="259" r:id="rId28"/>
    <p:sldId id="2147483626" r:id="rId29"/>
    <p:sldId id="272" r:id="rId30"/>
    <p:sldId id="265" r:id="rId31"/>
    <p:sldId id="274" r:id="rId32"/>
    <p:sldId id="275" r:id="rId33"/>
    <p:sldId id="262" r:id="rId34"/>
    <p:sldId id="2147483610" r:id="rId35"/>
    <p:sldId id="2147483628" r:id="rId36"/>
    <p:sldId id="2147483644" r:id="rId37"/>
    <p:sldId id="257" r:id="rId38"/>
    <p:sldId id="2147483627" r:id="rId39"/>
    <p:sldId id="318" r:id="rId40"/>
    <p:sldId id="333" r:id="rId41"/>
    <p:sldId id="338" r:id="rId42"/>
    <p:sldId id="2147483645" r:id="rId43"/>
    <p:sldId id="278" r:id="rId44"/>
    <p:sldId id="261" r:id="rId45"/>
    <p:sldId id="320" r:id="rId46"/>
    <p:sldId id="329" r:id="rId47"/>
    <p:sldId id="330" r:id="rId48"/>
    <p:sldId id="324" r:id="rId49"/>
    <p:sldId id="326" r:id="rId50"/>
    <p:sldId id="322" r:id="rId51"/>
    <p:sldId id="256" r:id="rId52"/>
    <p:sldId id="334" r:id="rId53"/>
    <p:sldId id="328" r:id="rId54"/>
    <p:sldId id="335" r:id="rId55"/>
    <p:sldId id="331" r:id="rId56"/>
    <p:sldId id="332" r:id="rId57"/>
    <p:sldId id="266" r:id="rId58"/>
    <p:sldId id="279" r:id="rId59"/>
    <p:sldId id="281" r:id="rId60"/>
    <p:sldId id="282" r:id="rId61"/>
    <p:sldId id="286" r:id="rId62"/>
    <p:sldId id="287" r:id="rId63"/>
    <p:sldId id="290" r:id="rId64"/>
    <p:sldId id="296" r:id="rId65"/>
    <p:sldId id="268" r:id="rId66"/>
    <p:sldId id="2147483612" r:id="rId67"/>
    <p:sldId id="283" r:id="rId68"/>
    <p:sldId id="285" r:id="rId69"/>
    <p:sldId id="303" r:id="rId70"/>
    <p:sldId id="310" r:id="rId71"/>
    <p:sldId id="311" r:id="rId72"/>
    <p:sldId id="315" r:id="rId73"/>
    <p:sldId id="316" r:id="rId74"/>
    <p:sldId id="321" r:id="rId75"/>
    <p:sldId id="325" r:id="rId76"/>
    <p:sldId id="323" r:id="rId77"/>
    <p:sldId id="317" r:id="rId78"/>
    <p:sldId id="319" r:id="rId79"/>
    <p:sldId id="284" r:id="rId80"/>
    <p:sldId id="291" r:id="rId81"/>
    <p:sldId id="292" r:id="rId82"/>
    <p:sldId id="293" r:id="rId83"/>
    <p:sldId id="294" r:id="rId84"/>
    <p:sldId id="336" r:id="rId85"/>
    <p:sldId id="295" r:id="rId86"/>
    <p:sldId id="267" r:id="rId87"/>
    <p:sldId id="269" r:id="rId88"/>
    <p:sldId id="288" r:id="rId89"/>
    <p:sldId id="300" r:id="rId90"/>
    <p:sldId id="301" r:id="rId91"/>
    <p:sldId id="327" r:id="rId92"/>
    <p:sldId id="289" r:id="rId93"/>
    <p:sldId id="304" r:id="rId94"/>
    <p:sldId id="306" r:id="rId95"/>
    <p:sldId id="307" r:id="rId96"/>
    <p:sldId id="308" r:id="rId97"/>
    <p:sldId id="270" r:id="rId98"/>
    <p:sldId id="297" r:id="rId99"/>
    <p:sldId id="298" r:id="rId100"/>
    <p:sldId id="299" r:id="rId101"/>
    <p:sldId id="302" r:id="rId102"/>
    <p:sldId id="305" r:id="rId103"/>
    <p:sldId id="2147483646" r:id="rId104"/>
  </p:sldIdLst>
  <p:sldSz cx="12192000" cy="6858000"/>
  <p:notesSz cx="7772400" cy="10058400"/>
  <p:custDataLst>
    <p:tags r:id="rId107"/>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658" autoAdjust="0"/>
  </p:normalViewPr>
  <p:slideViewPr>
    <p:cSldViewPr snapToGrid="0">
      <p:cViewPr varScale="1">
        <p:scale>
          <a:sx n="109" d="100"/>
          <a:sy n="109" d="100"/>
        </p:scale>
        <p:origin x="216" y="424"/>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tableStyles" Target="tableStyles.xml"/><Relationship Id="rId16" Type="http://schemas.openxmlformats.org/officeDocument/2006/relationships/slide" Target="slides/slide8.xml"/><Relationship Id="rId107" Type="http://schemas.openxmlformats.org/officeDocument/2006/relationships/tags" Target="tags/tag1.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commentAuthors" Target="commentAuthor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handoutMaster" Target="handoutMasters/handout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presProps" Target="presProp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9/21/26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252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9329-87ED-2F54-240A-47406EBDE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D005C-7C5F-8660-20A2-923A6A9BF3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C553C5-0B8B-4584-9677-E513460BF4E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231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1110547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361274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360111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82636041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7372176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6891843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1567756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4699726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0441842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0952205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237415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41824774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9805256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9/21/26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863762587"/>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9.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5.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82.png"/><Relationship Id="rId1" Type="http://schemas.openxmlformats.org/officeDocument/2006/relationships/slideLayout" Target="../slideLayouts/slideLayout46.xml"/><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85.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86.png"/><Relationship Id="rId1" Type="http://schemas.openxmlformats.org/officeDocument/2006/relationships/slideLayout" Target="../slideLayouts/slideLayout46.xml"/><Relationship Id="rId5" Type="http://schemas.microsoft.com/office/2007/relationships/hdphoto" Target="../media/hdphoto25.wdp"/><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8.pn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9.pn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2.pn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4.png"/></Relationships>
</file>

<file path=ppt/slides/_rels/slide78.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8.png"/><Relationship Id="rId1" Type="http://schemas.openxmlformats.org/officeDocument/2006/relationships/slideLayout" Target="../slideLayouts/slideLayout46.xml"/><Relationship Id="rId5" Type="http://schemas.microsoft.com/office/2007/relationships/hdphoto" Target="../media/hdphoto34.wdp"/><Relationship Id="rId4" Type="http://schemas.openxmlformats.org/officeDocument/2006/relationships/image" Target="../media/image99.png"/></Relationships>
</file>

<file path=ppt/slides/_rels/slide82.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101.png"/><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5.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102.pn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Jason Westin, MD, MS, FACP, FASCO</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Director, Lymphoma Clinical Research</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Lead, Lymphoma and Myeloma Service Line</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Professor, Department of Lymphoma and Myeloma</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The University of Texas MD Anderson Cancer Center</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Houston, Texas</a:t>
            </a: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nvGraphicFramePr>
        <p:xfrm>
          <a:off x="826558" y="1492854"/>
          <a:ext cx="10538883" cy="3872291"/>
        </p:xfrm>
        <a:graphic>
          <a:graphicData uri="http://schemas.openxmlformats.org/drawingml/2006/table">
            <a:tbl>
              <a:tblPr firstRow="1" bandRow="1">
                <a:tableStyleId>{F2DE63D5-997A-4646-A377-4702673A728D}</a:tableStyleId>
              </a:tblPr>
              <a:tblGrid>
                <a:gridCol w="2760974">
                  <a:extLst>
                    <a:ext uri="{9D8B030D-6E8A-4147-A177-3AD203B41FA5}">
                      <a16:colId xmlns:a16="http://schemas.microsoft.com/office/drawing/2014/main" val="20000"/>
                    </a:ext>
                  </a:extLst>
                </a:gridCol>
                <a:gridCol w="7777909">
                  <a:extLst>
                    <a:ext uri="{9D8B030D-6E8A-4147-A177-3AD203B41FA5}">
                      <a16:colId xmlns:a16="http://schemas.microsoft.com/office/drawing/2014/main" val="2117869244"/>
                    </a:ext>
                  </a:extLst>
                </a:gridCol>
              </a:tblGrid>
              <a:tr h="683345">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Genentech, a member of the Roche Group, Kite, A Gilead Company, Novartis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594473">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ADC Therapeutics, </a:t>
                      </a:r>
                      <a:r>
                        <a:rPr lang="en-US" sz="1800" b="0" dirty="0" err="1">
                          <a:solidFill>
                            <a:schemeClr val="tx1"/>
                          </a:solidFill>
                        </a:rPr>
                        <a:t>Allogene</a:t>
                      </a:r>
                      <a:r>
                        <a:rPr lang="en-US" sz="1800" b="0" dirty="0">
                          <a:solidFill>
                            <a:schemeClr val="tx1"/>
                          </a:solidFill>
                        </a:rPr>
                        <a:t> Therapeutics, AstraZeneca Pharmaceuticals LP, Bristol Myers Squibb, Genentech, a member of the Roche Group, Genmab US Inc, Incyte Corporation, Janssen Biotech Inc, Kite, A Gilead Company, MorphoSys, Novartis, </a:t>
                      </a:r>
                      <a:r>
                        <a:rPr lang="en-US" sz="1800" b="0" dirty="0" err="1">
                          <a:solidFill>
                            <a:schemeClr val="tx1"/>
                          </a:solidFill>
                        </a:rPr>
                        <a:t>Nurix</a:t>
                      </a:r>
                      <a:r>
                        <a:rPr lang="en-US" sz="1800" b="0" dirty="0">
                          <a:solidFill>
                            <a:schemeClr val="tx1"/>
                          </a:solidFill>
                        </a:rPr>
                        <a:t> Therapeutics Inc, Pfizer Inc, Regeneron Pharmaceuticals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1594473">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ADC Therapeutics, </a:t>
                      </a:r>
                      <a:r>
                        <a:rPr lang="en-US" sz="1800" b="0" dirty="0" err="1">
                          <a:solidFill>
                            <a:schemeClr val="tx1"/>
                          </a:solidFill>
                        </a:rPr>
                        <a:t>Allogene</a:t>
                      </a:r>
                      <a:r>
                        <a:rPr lang="en-US" sz="1800" b="0" dirty="0">
                          <a:solidFill>
                            <a:schemeClr val="tx1"/>
                          </a:solidFill>
                        </a:rPr>
                        <a:t> Therapeutics, AstraZeneca Pharmaceuticals LP, Bristol Myers Squibb, Genentech, a member of the Roche Group, Incyte Corporation, Janssen Biotech Inc, Kite, A Gilead Company, MorphoSys, Novartis, </a:t>
                      </a:r>
                      <a:r>
                        <a:rPr lang="en-US" sz="1800" b="0" dirty="0" err="1">
                          <a:solidFill>
                            <a:schemeClr val="tx1"/>
                          </a:solidFill>
                        </a:rPr>
                        <a:t>Nurix</a:t>
                      </a:r>
                      <a:r>
                        <a:rPr lang="en-US" sz="1800" b="0" dirty="0">
                          <a:solidFill>
                            <a:schemeClr val="tx1"/>
                          </a:solidFill>
                        </a:rPr>
                        <a:t> Therapeutics Inc, Regeneron Pharmaceuticals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Massachusetts General Hospital</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a:solidFill>
                  <a:srgbClr val="000000"/>
                </a:solidFill>
                <a:latin typeface="Calibri"/>
              </a:rPr>
              <a:t>Professor</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Lunning, DO</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Chief of Hematology, Interim</a:t>
            </a:r>
          </a:p>
          <a:p>
            <a:pPr lvl="0">
              <a:lnSpc>
                <a:spcPts val="1850"/>
              </a:lnSpc>
              <a:defRPr/>
            </a:pPr>
            <a:r>
              <a:rPr lang="en-US" sz="1600" b="0" dirty="0">
                <a:solidFill>
                  <a:srgbClr val="000000"/>
                </a:solidFill>
                <a:latin typeface="Calibri"/>
              </a:rPr>
              <a:t>Medical Director, Gene and Cellular Therapy</a:t>
            </a:r>
          </a:p>
          <a:p>
            <a:pPr lvl="0">
              <a:lnSpc>
                <a:spcPts val="1850"/>
              </a:lnSpc>
              <a:defRPr/>
            </a:pPr>
            <a:r>
              <a:rPr lang="en-US" sz="1600" b="0" dirty="0">
                <a:solidFill>
                  <a:srgbClr val="000000"/>
                </a:solidFill>
                <a:latin typeface="Calibri"/>
              </a:rPr>
              <a:t>Assistant Vice Chancellor for Clinical Research</a:t>
            </a:r>
          </a:p>
          <a:p>
            <a:pPr lvl="0">
              <a:lnSpc>
                <a:spcPts val="1850"/>
              </a:lnSpc>
              <a:defRPr/>
            </a:pPr>
            <a:r>
              <a:rPr lang="en-US" sz="1600" b="0" dirty="0">
                <a:solidFill>
                  <a:srgbClr val="000000"/>
                </a:solidFill>
                <a:latin typeface="Calibri"/>
              </a:rPr>
              <a:t>Fred and Pamela Buffett Cancer Center</a:t>
            </a:r>
          </a:p>
          <a:p>
            <a:pPr lvl="0">
              <a:lnSpc>
                <a:spcPts val="1850"/>
              </a:lnSpc>
              <a:defRPr/>
            </a:pPr>
            <a:r>
              <a:rPr lang="en-US" sz="1600" b="0" dirty="0">
                <a:solidFill>
                  <a:srgbClr val="000000"/>
                </a:solidFill>
                <a:latin typeface="Calibri"/>
              </a:rPr>
              <a:t>University of Nebraska Medical Center</a:t>
            </a:r>
          </a:p>
          <a:p>
            <a:pPr lvl="0">
              <a:lnSpc>
                <a:spcPts val="18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 20;407(10547):2528-2541.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Surovatamig (AZD0486):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Cheah C et al. ASH 2025;Abstract 3747.</a:t>
            </a:r>
          </a:p>
        </p:txBody>
      </p:sp>
      <p:pic>
        <p:nvPicPr>
          <p:cNvPr id="5" name="Picture 4">
            <a:extLst>
              <a:ext uri="{FF2B5EF4-FFF2-40B4-BE49-F238E27FC236}">
                <a16:creationId xmlns:a16="http://schemas.microsoft.com/office/drawing/2014/main" id="{588DEFDA-E551-2E8C-95AB-832BF4B3F7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400432" y="1168955"/>
            <a:ext cx="11391136" cy="4891214"/>
          </a:xfrm>
          <a:prstGeom prst="rect">
            <a:avLst/>
          </a:prstGeom>
        </p:spPr>
      </p:pic>
    </p:spTree>
    <p:extLst>
      <p:ext uri="{BB962C8B-B14F-4D97-AF65-F5344CB8AC3E}">
        <p14:creationId xmlns:p14="http://schemas.microsoft.com/office/powerpoint/2010/main" val="25335192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FEB7-AA02-EE36-3575-F59BB8715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0A74C-FD1E-27FE-115F-D9AAE0680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Responses by Target Dose (≥7.2 mg)</a:t>
            </a:r>
          </a:p>
        </p:txBody>
      </p:sp>
      <p:sp>
        <p:nvSpPr>
          <p:cNvPr id="3" name="TextBox 2">
            <a:extLst>
              <a:ext uri="{FF2B5EF4-FFF2-40B4-BE49-F238E27FC236}">
                <a16:creationId xmlns:a16="http://schemas.microsoft.com/office/drawing/2014/main" id="{16ADFC08-1434-CF06-D251-859321543FFA}"/>
              </a:ext>
            </a:extLst>
          </p:cNvPr>
          <p:cNvSpPr txBox="1"/>
          <p:nvPr/>
        </p:nvSpPr>
        <p:spPr>
          <a:xfrm>
            <a:off x="0" y="650729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EB15F73A-3303-8541-0CEE-D3431998B30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790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764033"/>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036603" y="67579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288972" y="4714126"/>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AEs = adverse events; CRS = cytokine release syndrome; ICANS = immune effector cell-associated neurotoxicity syndrome</a:t>
            </a:r>
          </a:p>
        </p:txBody>
      </p:sp>
    </p:spTree>
    <p:extLst>
      <p:ext uri="{BB962C8B-B14F-4D97-AF65-F5344CB8AC3E}">
        <p14:creationId xmlns:p14="http://schemas.microsoft.com/office/powerpoint/2010/main" val="977538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Positive Phase III Results Announced for </a:t>
            </a:r>
            <a:r>
              <a:rPr lang="en-US" sz="2600" dirty="0" err="1"/>
              <a:t>Epcoritamab</a:t>
            </a:r>
            <a:r>
              <a:rPr lang="en-US" sz="2600" dirty="0"/>
              <a:t> with Lenalidomide for Patients with Relapsed or Refractory DLBCL</a:t>
            </a:r>
            <a:br>
              <a:rPr lang="en-US" sz="2600" b="1" dirty="0"/>
            </a:br>
            <a:r>
              <a:rPr lang="en-US" sz="2400" dirty="0"/>
              <a:t>Press Release: June 29,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results from the </a:t>
            </a:r>
            <a:r>
              <a:rPr lang="en-US" sz="2000" dirty="0"/>
              <a:t>Phase 3 EPCORE DLBCL-4 trial </a:t>
            </a:r>
            <a:r>
              <a:rPr lang="en-US" sz="2000" b="0" dirty="0"/>
              <a:t>evaluating the combination of </a:t>
            </a:r>
            <a:r>
              <a:rPr lang="en-US" sz="2000" b="0" dirty="0" err="1"/>
              <a:t>epcoritamab</a:t>
            </a:r>
            <a:r>
              <a:rPr lang="en-US" sz="2000" b="0" dirty="0"/>
              <a:t>, a T-cell engaging bispecific antibody, and lenalidomide, compared to rituximab plus gemcitabine plus oxaliplatin (R-</a:t>
            </a:r>
            <a:r>
              <a:rPr lang="en-US" sz="2000" b="0" dirty="0" err="1"/>
              <a:t>GemOx</a:t>
            </a:r>
            <a:r>
              <a:rPr lang="en-US" sz="2000" b="0" dirty="0"/>
              <a:t>) in adult patients with relapsed or refractory (R/R) diffuse large B-cell lymphoma (DLBCL) who received at least one prior line of therapy</a:t>
            </a:r>
            <a:r>
              <a:rPr lang="en-US" sz="2000" dirty="0"/>
              <a:t>. Based on topline results from the prespecified primary analysis, the trial met its primary endpoint, demonstrating statistically significant and clinically meaningful improvement in progression-free survival (PFS). </a:t>
            </a:r>
            <a:r>
              <a:rPr lang="en-US" sz="2000" b="0" dirty="0"/>
              <a:t>The risk of disease progression and death was reduced by 60% (HR 0.40 [95% CI 0.30, 0.55]; </a:t>
            </a:r>
            <a:r>
              <a:rPr lang="en-US" sz="2000" b="0" i="1" dirty="0"/>
              <a:t>p</a:t>
            </a:r>
            <a:r>
              <a:rPr lang="en-US" sz="2000" b="0" dirty="0"/>
              <a:t>-value &lt;0.0001) and 56% (HR 0.44 [95% CI 0.33, 0.60]; </a:t>
            </a:r>
            <a:r>
              <a:rPr lang="en-US" sz="2000" b="0" i="1" dirty="0"/>
              <a:t>p</a:t>
            </a:r>
            <a:r>
              <a:rPr lang="en-US" sz="2000" b="0" dirty="0"/>
              <a:t>-value &lt;0.0001), based on different censoring rules in the US and outside the US, respectively.</a:t>
            </a:r>
          </a:p>
          <a:p>
            <a:pPr marL="17463" indent="0">
              <a:spcBef>
                <a:spcPts val="1000"/>
              </a:spcBef>
              <a:spcAft>
                <a:spcPts val="0"/>
              </a:spcAft>
              <a:buNone/>
            </a:pPr>
            <a:r>
              <a:rPr lang="en-US" sz="2000" b="0" dirty="0"/>
              <a:t>The safety profile of </a:t>
            </a:r>
            <a:r>
              <a:rPr lang="en-US" sz="2000" b="0" dirty="0" err="1"/>
              <a:t>epcoritamab</a:t>
            </a:r>
            <a:r>
              <a:rPr lang="en-US" sz="2000" b="0" dirty="0"/>
              <a:t> when administered in combination with lenalidomide was consistent with the known safety profiles of the individual agents (</a:t>
            </a:r>
            <a:r>
              <a:rPr lang="en-US" sz="2000" b="0" dirty="0" err="1"/>
              <a:t>epcoritamab</a:t>
            </a:r>
            <a:r>
              <a:rPr lang="en-US" sz="2000" b="0" dirty="0"/>
              <a:t> and lenalidomide).</a:t>
            </a:r>
          </a:p>
          <a:p>
            <a:pPr marL="17463" indent="0">
              <a:spcBef>
                <a:spcPts val="1000"/>
              </a:spcBef>
              <a:spcAft>
                <a:spcPts val="0"/>
              </a:spcAft>
              <a:buNone/>
            </a:pPr>
            <a:r>
              <a:rPr lang="en-US" sz="2000" b="0" dirty="0"/>
              <a:t>Data will be submitted for presentation at a future medical meeting.”</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news.abbvie.com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/2026-06-29-AbbVie-Announces-Positive-Phase-3-Results-for-Epcoritamab-Plus-Lenalidomide-in-Patients-with-Relapsed-or-Refractory-Diffuse-Large-B-Cell-Lymphoma</a:t>
            </a:r>
          </a:p>
        </p:txBody>
      </p:sp>
    </p:spTree>
    <p:extLst>
      <p:ext uri="{BB962C8B-B14F-4D97-AF65-F5344CB8AC3E}">
        <p14:creationId xmlns:p14="http://schemas.microsoft.com/office/powerpoint/2010/main" val="508837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Blood Adv </a:t>
            </a:r>
            <a:r>
              <a:rPr lang="en-US" sz="1400" b="0" dirty="0">
                <a:solidFill>
                  <a:srgbClr val="000000"/>
                </a:solidFill>
                <a:latin typeface="Calibri" panose="020F0502020204030204" pitchFamily="34"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p>
          <a:p>
            <a:pPr marL="285750" indent="-285750">
              <a:spcBef>
                <a:spcPts val="0"/>
              </a:spcBef>
              <a:spcAft>
                <a:spcPts val="800"/>
              </a:spcAft>
              <a:buFont typeface="Arial" panose="020B0604020202020204" pitchFamily="34" charset="0"/>
              <a:buChar char="•"/>
              <a:defRPr/>
            </a:pPr>
            <a:r>
              <a:rPr lang="en-US" sz="1700" b="0" dirty="0">
                <a:solidFill>
                  <a:srgbClr val="000000"/>
                </a:solidFill>
                <a:latin typeface="Calibri" panose="020F0502020204030204" pitchFamily="34" charset="0"/>
                <a:cs typeface="Calibri" panose="020F0502020204030204" pitchFamily="34" charset="0"/>
              </a:rPr>
              <a:t>Hahn U et al.</a:t>
            </a:r>
            <a:r>
              <a:rPr lang="en-US" sz="1700" dirty="0">
                <a:solidFill>
                  <a:srgbClr val="000000"/>
                </a:solidFill>
                <a:latin typeface="Calibri" panose="020F0502020204030204" pitchFamily="34" charset="0"/>
                <a:cs typeface="Calibri" panose="020F0502020204030204" pitchFamily="34" charset="0"/>
              </a:rPr>
              <a:t> Brentuximab vedotin combination </a:t>
            </a:r>
            <a:r>
              <a:rPr lang="en-US" sz="1700" b="0" dirty="0">
                <a:solidFill>
                  <a:srgbClr val="000000"/>
                </a:solidFill>
                <a:latin typeface="Calibri" panose="020F0502020204030204" pitchFamily="34" charset="0"/>
                <a:cs typeface="Calibri" panose="020F0502020204030204" pitchFamily="34" charset="0"/>
              </a:rPr>
              <a:t>for </a:t>
            </a:r>
            <a:r>
              <a:rPr lang="en-US" sz="1700" dirty="0">
                <a:solidFill>
                  <a:srgbClr val="000000"/>
                </a:solidFill>
                <a:latin typeface="Calibri" panose="020F0502020204030204" pitchFamily="34" charset="0"/>
                <a:cs typeface="Calibri" panose="020F0502020204030204" pitchFamily="34" charset="0"/>
              </a:rPr>
              <a:t>relapsed </a:t>
            </a:r>
            <a:r>
              <a:rPr lang="en-US" sz="1700">
                <a:solidFill>
                  <a:srgbClr val="000000"/>
                </a:solidFill>
                <a:latin typeface="Calibri" panose="020F0502020204030204" pitchFamily="34" charset="0"/>
                <a:cs typeface="Calibri" panose="020F0502020204030204" pitchFamily="34" charset="0"/>
              </a:rPr>
              <a:t>diffuse large B-cell </a:t>
            </a:r>
            <a:r>
              <a:rPr lang="en-US" sz="1700" dirty="0">
                <a:solidFill>
                  <a:srgbClr val="000000"/>
                </a:solidFill>
                <a:latin typeface="Calibri" panose="020F0502020204030204" pitchFamily="34" charset="0"/>
                <a:cs typeface="Calibri" panose="020F0502020204030204" pitchFamily="34" charset="0"/>
              </a:rPr>
              <a:t>lymphoma: ECHELON-3 final analysis</a:t>
            </a:r>
            <a:r>
              <a:rPr lang="en-US" sz="1700" b="0" dirty="0">
                <a:solidFill>
                  <a:srgbClr val="000000"/>
                </a:solidFill>
                <a:latin typeface="Calibri" panose="020F0502020204030204" pitchFamily="34" charset="0"/>
                <a:cs typeface="Calibri" panose="020F0502020204030204" pitchFamily="34" charset="0"/>
              </a:rPr>
              <a:t>. Pan Pacific Lymphoma Conference 2026.</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r>
              <a:rPr lang="en-GB" sz="1600" b="0" dirty="0">
                <a:solidFill>
                  <a:schemeClr val="tx1"/>
                </a:solidFill>
                <a:latin typeface="+mn-lt"/>
              </a:rPr>
              <a:t>Efficacy and safety of </a:t>
            </a:r>
            <a:r>
              <a:rPr lang="en-GB" sz="1600" b="0" dirty="0" err="1">
                <a:solidFill>
                  <a:schemeClr val="tx1"/>
                </a:solidFill>
                <a:latin typeface="+mn-lt"/>
              </a:rPr>
              <a:t>mosun-pola</a:t>
            </a:r>
            <a:r>
              <a:rPr lang="en-GB" sz="1600" b="0" dirty="0">
                <a:solidFill>
                  <a:schemeClr val="tx1"/>
                </a:solidFill>
                <a:latin typeface="+mn-lt"/>
              </a:rPr>
              <a:t> were comparable across age groups</a:t>
            </a:r>
            <a:endParaRPr lang="en-US" sz="1600" b="0" dirty="0">
              <a:solidFill>
                <a:schemeClr val="tx1"/>
              </a:solidFill>
              <a:latin typeface="+mn-lt"/>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 CR = complete response; </a:t>
            </a:r>
            <a:br>
              <a:rPr lang="en-US" sz="1500" b="0" dirty="0">
                <a:solidFill>
                  <a:srgbClr val="000000"/>
                </a:solidFill>
                <a:latin typeface="Calibri" panose="020F0502020204030204" pitchFamily="34" charset="0"/>
                <a:cs typeface="Calibri" panose="020F0502020204030204" pitchFamily="34" charset="0"/>
              </a:rPr>
            </a:br>
            <a:r>
              <a:rPr lang="en-US" sz="1500" b="0" dirty="0">
                <a:solidFill>
                  <a:srgbClr val="000000"/>
                </a:solidFill>
                <a:latin typeface="Calibri" panose="020F0502020204030204" pitchFamily="34" charset="0"/>
                <a:cs typeface="Calibri" panose="020F0502020204030204" pitchFamily="34" charset="0"/>
              </a:rPr>
              <a:t>DOR = duration of response; DOCR = duration of complete response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D17299-F50A-0EF8-02C2-C54A7AC76DC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43773" y="1610468"/>
            <a:ext cx="11695991" cy="3887924"/>
          </a:xfrm>
          <a:prstGeom prst="rect">
            <a:avLst/>
          </a:prstGeom>
        </p:spPr>
      </p:pic>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4" name="TextBox 3">
            <a:extLst>
              <a:ext uri="{FF2B5EF4-FFF2-40B4-BE49-F238E27FC236}">
                <a16:creationId xmlns:a16="http://schemas.microsoft.com/office/drawing/2014/main" id="{F60DC0FE-1A11-8EA1-7433-39A42C6A4742}"/>
              </a:ext>
            </a:extLst>
          </p:cNvPr>
          <p:cNvSpPr txBox="1"/>
          <p:nvPr/>
        </p:nvSpPr>
        <p:spPr>
          <a:xfrm>
            <a:off x="243773" y="5498392"/>
            <a:ext cx="11467157"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 ORR = objective response rate</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F4FB9A1-CD1C-07B8-13D1-3AA326F304E3}"/>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2763AD-DC9E-DAFD-79BE-8677588ECF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44792" y="1130935"/>
            <a:ext cx="10893953" cy="4799839"/>
          </a:xfrm>
          <a:prstGeom prst="rect">
            <a:avLst/>
          </a:prstGeom>
        </p:spPr>
      </p:pic>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a:xfrm>
            <a:off x="912286" y="94811"/>
            <a:ext cx="10358967" cy="1143000"/>
          </a:xfrm>
        </p:spPr>
        <p:txBody>
          <a:bodyPr/>
          <a:lstStyle/>
          <a:p>
            <a:r>
              <a:rPr lang="en-US" dirty="0"/>
              <a:t>Phase III ECHELON-3 Final Analysis: OS (Primary Endpoint)</a:t>
            </a:r>
          </a:p>
        </p:txBody>
      </p:sp>
      <p:sp>
        <p:nvSpPr>
          <p:cNvPr id="4" name="TextBox 3">
            <a:extLst>
              <a:ext uri="{FF2B5EF4-FFF2-40B4-BE49-F238E27FC236}">
                <a16:creationId xmlns:a16="http://schemas.microsoft.com/office/drawing/2014/main" id="{3ABD261A-9CE9-9A57-99CC-D90481E35E2E}"/>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0B3852-BC17-91B1-900E-B8385447D6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b="504"/>
          <a:stretch>
            <a:fillRect/>
          </a:stretch>
        </p:blipFill>
        <p:spPr>
          <a:xfrm>
            <a:off x="595150" y="1159335"/>
            <a:ext cx="10993237" cy="4877677"/>
          </a:xfrm>
          <a:prstGeom prst="rect">
            <a:avLst/>
          </a:prstGeom>
        </p:spPr>
      </p:pic>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a:xfrm>
            <a:off x="912286" y="16335"/>
            <a:ext cx="10358967" cy="1143000"/>
          </a:xfrm>
        </p:spPr>
        <p:txBody>
          <a:bodyPr/>
          <a:lstStyle/>
          <a:p>
            <a:r>
              <a:rPr lang="en-US" dirty="0"/>
              <a:t>Phase III ECHELON-3 Final Analysis: PFS (Key Secondary Endpoint)</a:t>
            </a:r>
          </a:p>
        </p:txBody>
      </p:sp>
      <p:sp>
        <p:nvSpPr>
          <p:cNvPr id="6" name="TextBox 5">
            <a:extLst>
              <a:ext uri="{FF2B5EF4-FFF2-40B4-BE49-F238E27FC236}">
                <a16:creationId xmlns:a16="http://schemas.microsoft.com/office/drawing/2014/main" id="{704BE0AD-EE20-0EA5-70E7-DCAC10950A54}"/>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C69C7A-E216-1337-8863-112DCE5A3ABC}"/>
              </a:ext>
            </a:extLst>
          </p:cNvPr>
          <p:cNvPicPr>
            <a:picLocks noChangeAspect="1"/>
          </p:cNvPicPr>
          <p:nvPr/>
        </p:nvPicPr>
        <p:blipFill>
          <a:blip r:embed="rId2"/>
          <a:stretch>
            <a:fillRect/>
          </a:stretch>
        </p:blipFill>
        <p:spPr>
          <a:xfrm>
            <a:off x="184682" y="1370013"/>
            <a:ext cx="11814174" cy="4200595"/>
          </a:xfrm>
          <a:prstGeom prst="rect">
            <a:avLst/>
          </a:prstGeom>
        </p:spPr>
      </p:pic>
      <p:sp>
        <p:nvSpPr>
          <p:cNvPr id="9" name="Title 1">
            <a:extLst>
              <a:ext uri="{FF2B5EF4-FFF2-40B4-BE49-F238E27FC236}">
                <a16:creationId xmlns:a16="http://schemas.microsoft.com/office/drawing/2014/main" id="{2B6F1A6F-98A6-F8E1-D016-9CEECB1AF699}"/>
              </a:ext>
            </a:extLst>
          </p:cNvPr>
          <p:cNvSpPr>
            <a:spLocks noGrp="1"/>
          </p:cNvSpPr>
          <p:nvPr>
            <p:ph type="title"/>
          </p:nvPr>
        </p:nvSpPr>
        <p:spPr>
          <a:xfrm>
            <a:off x="912286" y="227013"/>
            <a:ext cx="10358967" cy="1060379"/>
          </a:xfrm>
        </p:spPr>
        <p:txBody>
          <a:bodyPr/>
          <a:lstStyle/>
          <a:p>
            <a:r>
              <a:rPr lang="en-US" dirty="0"/>
              <a:t>Phase III ECHELON-3 Final Analysis: Responses</a:t>
            </a:r>
          </a:p>
        </p:txBody>
      </p:sp>
      <p:sp>
        <p:nvSpPr>
          <p:cNvPr id="4" name="TextBox 3">
            <a:extLst>
              <a:ext uri="{FF2B5EF4-FFF2-40B4-BE49-F238E27FC236}">
                <a16:creationId xmlns:a16="http://schemas.microsoft.com/office/drawing/2014/main" id="{15AC9B33-2070-EECE-1EA4-684C578B660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a:xfrm>
            <a:off x="912286" y="227013"/>
            <a:ext cx="10358967" cy="863665"/>
          </a:xfrm>
        </p:spPr>
        <p:txBody>
          <a:bodyPr/>
          <a:lstStyle/>
          <a:p>
            <a:r>
              <a:rPr lang="en-US" dirty="0"/>
              <a:t>Phase III ECHELON-3 Final Analysis: Safety</a:t>
            </a:r>
          </a:p>
        </p:txBody>
      </p:sp>
      <p:pic>
        <p:nvPicPr>
          <p:cNvPr id="4" name="Picture 3">
            <a:extLst>
              <a:ext uri="{FF2B5EF4-FFF2-40B4-BE49-F238E27FC236}">
                <a16:creationId xmlns:a16="http://schemas.microsoft.com/office/drawing/2014/main" id="{EC929E58-6B0A-618C-A026-6EDFDF0023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99406" y="1171709"/>
            <a:ext cx="9984725" cy="5105825"/>
          </a:xfrm>
          <a:prstGeom prst="rect">
            <a:avLst/>
          </a:prstGeom>
        </p:spPr>
      </p:pic>
      <p:sp>
        <p:nvSpPr>
          <p:cNvPr id="3" name="TextBox 2">
            <a:extLst>
              <a:ext uri="{FF2B5EF4-FFF2-40B4-BE49-F238E27FC236}">
                <a16:creationId xmlns:a16="http://schemas.microsoft.com/office/drawing/2014/main" id="{044983E0-D9D3-4A8B-0350-041040B8422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a:t>
            </a:r>
            <a:r>
              <a:rPr lang="en-US" sz="2000" dirty="0"/>
              <a:t>Phase 3 LOTIS-5 confirmatory trial </a:t>
            </a:r>
            <a:r>
              <a:rPr lang="en-US" sz="2000" b="0" dirty="0"/>
              <a:t>evaluating loncastuximab </a:t>
            </a:r>
            <a:r>
              <a:rPr lang="en-US" sz="2000" b="0" dirty="0" err="1"/>
              <a:t>tesirine-lpyl</a:t>
            </a:r>
            <a:r>
              <a:rPr lang="en-US" sz="2000" b="0" dirty="0"/>
              <a:t> in combination with rituximab in patients with relapsed or refractory diffuse large B-cell lymphoma (r/r DLBCL). </a:t>
            </a:r>
            <a:r>
              <a:rPr lang="en-US" sz="2000" dirty="0"/>
              <a:t>Loncastuximab tesirine-</a:t>
            </a:r>
            <a:r>
              <a:rPr lang="en-US" sz="2000" dirty="0" err="1"/>
              <a:t>lpyl</a:t>
            </a:r>
            <a:r>
              <a:rPr lang="en-US" sz="2000" dirty="0"/>
              <a:t> plus rituximab achieved statistical significance on the trial's primary endpoint of progression-free survival (PFS) and demonstrated no detrimental effect on the key secondary efficacy endpoint of overall survival (OS). </a:t>
            </a:r>
            <a:r>
              <a:rPr lang="en-US" sz="2000" b="0" dirty="0"/>
              <a:t>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dirty="0"/>
              <a:t>Overall, treatment emergent adverse event (TEAE) rates were similar between arms. </a:t>
            </a:r>
            <a:r>
              <a:rPr lang="en-US" sz="2000" b="0" dirty="0"/>
              <a:t>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38501</TotalTime>
  <Words>5419</Words>
  <Application>Microsoft Macintosh PowerPoint</Application>
  <PresentationFormat>Widescreen</PresentationFormat>
  <Paragraphs>553</Paragraphs>
  <Slides>96</Slides>
  <Notes>16</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96</vt:i4>
      </vt:variant>
    </vt:vector>
  </HeadingPairs>
  <TitlesOfParts>
    <vt:vector size="107"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Surovatamig (AZD0486): A CD19 x CD3 Bispecific T-Cell Engager</vt:lpstr>
      <vt:lpstr>Phase I Surovatamig Study: Responses by Target Dose (≥7.2 mg)</vt:lpstr>
      <vt:lpstr>Phase I Surovatamig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Positive Phase III Results Announced for Epcoritamab with Lenalidomide for Patients with Relapsed or Refractory DLBCL Press Release: June 29, 2026</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Final Analysis: OS (Primary Endpoint)</vt:lpstr>
      <vt:lpstr>Phase III ECHELON-3 Final Analysis: PFS (Key Secondary Endpoint)</vt:lpstr>
      <vt:lpstr>Phase III ECHELON-3 Final Analysis: Responses</vt:lpstr>
      <vt:lpstr>Phase III ECHELON-3 Final Analysis: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Yadi Zheng</cp:lastModifiedBy>
  <cp:revision>2190</cp:revision>
  <cp:lastPrinted>2020-12-08T02:40:56Z</cp:lastPrinted>
  <dcterms:created xsi:type="dcterms:W3CDTF">2020-11-13T19:02:13Z</dcterms:created>
  <dcterms:modified xsi:type="dcterms:W3CDTF">2026-09-21T20:15:39Z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