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6.xml" ContentType="application/vnd.openxmlformats-officedocument.theme+xml"/>
  <Override PartName="/ppt/tags/tag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271" r:id="rId4"/>
    <p:sldMasterId id="2147485404" r:id="rId5"/>
    <p:sldMasterId id="2147485481" r:id="rId6"/>
    <p:sldMasterId id="2147485524" r:id="rId7"/>
    <p:sldMasterId id="2147485552" r:id="rId8"/>
    <p:sldMasterId id="2147485566" r:id="rId9"/>
  </p:sldMasterIdLst>
  <p:notesMasterIdLst>
    <p:notesMasterId r:id="rId100"/>
  </p:notesMasterIdLst>
  <p:handoutMasterIdLst>
    <p:handoutMasterId r:id="rId101"/>
  </p:handoutMasterIdLst>
  <p:sldIdLst>
    <p:sldId id="271" r:id="rId10"/>
    <p:sldId id="263" r:id="rId11"/>
    <p:sldId id="273" r:id="rId12"/>
    <p:sldId id="276" r:id="rId13"/>
    <p:sldId id="312" r:id="rId14"/>
    <p:sldId id="2147483622" r:id="rId15"/>
    <p:sldId id="2147483647" r:id="rId16"/>
    <p:sldId id="2147483611" r:id="rId17"/>
    <p:sldId id="2147483635" r:id="rId18"/>
    <p:sldId id="2147483636" r:id="rId19"/>
    <p:sldId id="2147483632" r:id="rId20"/>
    <p:sldId id="2147483634" r:id="rId21"/>
    <p:sldId id="2147483637" r:id="rId22"/>
    <p:sldId id="258" r:id="rId23"/>
    <p:sldId id="264" r:id="rId24"/>
    <p:sldId id="280" r:id="rId25"/>
    <p:sldId id="259" r:id="rId26"/>
    <p:sldId id="2147483626" r:id="rId27"/>
    <p:sldId id="272" r:id="rId28"/>
    <p:sldId id="265" r:id="rId29"/>
    <p:sldId id="274" r:id="rId30"/>
    <p:sldId id="275" r:id="rId31"/>
    <p:sldId id="262" r:id="rId32"/>
    <p:sldId id="2147483610" r:id="rId33"/>
    <p:sldId id="2147483628" r:id="rId34"/>
    <p:sldId id="2147483644" r:id="rId35"/>
    <p:sldId id="257" r:id="rId36"/>
    <p:sldId id="2147483627" r:id="rId37"/>
    <p:sldId id="337" r:id="rId38"/>
    <p:sldId id="260" r:id="rId39"/>
    <p:sldId id="256" r:id="rId40"/>
    <p:sldId id="2147483645" r:id="rId41"/>
    <p:sldId id="278" r:id="rId42"/>
    <p:sldId id="261" r:id="rId43"/>
    <p:sldId id="320" r:id="rId44"/>
    <p:sldId id="329" r:id="rId45"/>
    <p:sldId id="330" r:id="rId46"/>
    <p:sldId id="322" r:id="rId47"/>
    <p:sldId id="334" r:id="rId48"/>
    <p:sldId id="333" r:id="rId49"/>
    <p:sldId id="321" r:id="rId50"/>
    <p:sldId id="331" r:id="rId51"/>
    <p:sldId id="332" r:id="rId52"/>
    <p:sldId id="266" r:id="rId53"/>
    <p:sldId id="279" r:id="rId54"/>
    <p:sldId id="281" r:id="rId55"/>
    <p:sldId id="282" r:id="rId56"/>
    <p:sldId id="286" r:id="rId57"/>
    <p:sldId id="287" r:id="rId58"/>
    <p:sldId id="290" r:id="rId59"/>
    <p:sldId id="296" r:id="rId60"/>
    <p:sldId id="268" r:id="rId61"/>
    <p:sldId id="2147483612" r:id="rId62"/>
    <p:sldId id="283" r:id="rId63"/>
    <p:sldId id="285" r:id="rId64"/>
    <p:sldId id="303" r:id="rId65"/>
    <p:sldId id="310" r:id="rId66"/>
    <p:sldId id="311" r:id="rId67"/>
    <p:sldId id="315" r:id="rId68"/>
    <p:sldId id="316" r:id="rId69"/>
    <p:sldId id="318" r:id="rId70"/>
    <p:sldId id="323" r:id="rId71"/>
    <p:sldId id="325" r:id="rId72"/>
    <p:sldId id="324" r:id="rId73"/>
    <p:sldId id="327" r:id="rId74"/>
    <p:sldId id="284" r:id="rId75"/>
    <p:sldId id="291" r:id="rId76"/>
    <p:sldId id="292" r:id="rId77"/>
    <p:sldId id="293" r:id="rId78"/>
    <p:sldId id="294" r:id="rId79"/>
    <p:sldId id="336" r:id="rId80"/>
    <p:sldId id="295" r:id="rId81"/>
    <p:sldId id="267" r:id="rId82"/>
    <p:sldId id="269" r:id="rId83"/>
    <p:sldId id="288" r:id="rId84"/>
    <p:sldId id="300" r:id="rId85"/>
    <p:sldId id="301" r:id="rId86"/>
    <p:sldId id="289" r:id="rId87"/>
    <p:sldId id="304" r:id="rId88"/>
    <p:sldId id="306" r:id="rId89"/>
    <p:sldId id="307" r:id="rId90"/>
    <p:sldId id="308" r:id="rId91"/>
    <p:sldId id="309" r:id="rId92"/>
    <p:sldId id="270" r:id="rId93"/>
    <p:sldId id="297" r:id="rId94"/>
    <p:sldId id="298" r:id="rId95"/>
    <p:sldId id="299" r:id="rId96"/>
    <p:sldId id="302" r:id="rId97"/>
    <p:sldId id="305" r:id="rId98"/>
    <p:sldId id="2147483646" r:id="rId99"/>
  </p:sldIdLst>
  <p:sldSz cx="12192000" cy="6858000"/>
  <p:notesSz cx="7772400" cy="10058400"/>
  <p:custDataLst>
    <p:tags r:id="rId102"/>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0" userDrawn="1">
          <p15:clr>
            <a:srgbClr val="A4A3A4"/>
          </p15:clr>
        </p15:guide>
        <p15:guide id="2" pos="3719" userDrawn="1">
          <p15:clr>
            <a:srgbClr val="A4A3A4"/>
          </p15:clr>
        </p15:guide>
        <p15:guide id="4" pos="619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40FF"/>
    <a:srgbClr val="0432FF"/>
    <a:srgbClr val="EE7C31"/>
    <a:srgbClr val="4472C4"/>
    <a:srgbClr val="ED7D31"/>
    <a:srgbClr val="9AC2CC"/>
    <a:srgbClr val="EEEEEE"/>
    <a:srgbClr val="B32117"/>
    <a:srgbClr val="2C73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0C88E0-1B04-D744-AE2E-4C14BD35A168}" v="1" dt="2026-03-15T12:29:50.9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autoAdjust="0"/>
    <p:restoredTop sz="94863" autoAdjust="0"/>
  </p:normalViewPr>
  <p:slideViewPr>
    <p:cSldViewPr snapToGrid="0">
      <p:cViewPr varScale="1">
        <p:scale>
          <a:sx n="116" d="100"/>
          <a:sy n="116" d="100"/>
        </p:scale>
        <p:origin x="1120" y="184"/>
      </p:cViewPr>
      <p:guideLst>
        <p:guide orient="horz" pos="4200"/>
        <p:guide pos="3719"/>
        <p:guide pos="619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 d="1"/>
        <a:sy n="1" d="1"/>
      </p:scale>
      <p:origin x="0" y="0"/>
    </p:cViewPr>
  </p:sorterViewPr>
  <p:notesViewPr>
    <p:cSldViewPr snapToGrid="0">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07" Type="http://schemas.openxmlformats.org/officeDocument/2006/relationships/tableStyles" Target="tableStyle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tags" Target="tags/tag1.xml"/><Relationship Id="rId5" Type="http://schemas.openxmlformats.org/officeDocument/2006/relationships/slideMaster" Target="slideMasters/slideMaster2.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commentAuthors" Target="commentAuthors.xml"/><Relationship Id="rId108"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notesMaster" Target="notesMasters/notesMaster1.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5/20/26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B4F17-F967-CE39-FE05-201889C0D45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EBB2DFD-040E-2319-81D1-A44B8D8ABD9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27A39F5B-72B7-BBE0-2B63-AB8ED99D9727}"/>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4858D42-8EA0-F512-668C-6ACC5C78ED98}"/>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9615886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54EE1-5BD3-DCB6-26E1-2618F1210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9D2C18-1638-9465-8D21-ED1F76DA54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67041-B89D-8529-8262-2E94546DFDE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897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A2D78-426A-B239-90FE-6E53DA2603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88C020-FAF6-FB03-0BB1-03B9D067AD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E5ECF8-46E3-918B-B82D-4FE45EE34F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93131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8299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8ACC1-3FAD-E958-80E9-84B5A3C811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78ECC-C40F-014B-384A-6BE0688725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380C3B-DCC2-8F87-3578-5CCC5FBA2EF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1832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2FE23-DF8E-37C3-3F1A-F653C96205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65C84D-CD89-C5BF-E146-FA863A8DAC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3FC39-1789-4029-6F34-7A49B3EC641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23738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C9FFF-8738-1548-DACE-89D79B85E8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13E2B6-7189-E869-CAB9-7296E84A9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D64C-97C2-CA9B-1EB5-DE024C32BFC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7162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C68AC-C4C3-60B3-E4AE-274F2B4ADC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956BF7-9ACE-E14C-32BF-89375F25DB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CA12A8-C916-FF43-C8EB-D458301332B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7625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471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7448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1847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556FD-61BE-CE18-B65D-D8CD06A1D5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1E66D7-3C84-5868-0AF0-13DE78F2D7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0DC39B-EFA5-EB85-C1E5-18657EB89C7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43649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038CB-3744-0D9A-A28B-088C2DA57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C3201D-CA54-5432-7A1B-1F948CA300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E91F9-AE27-A398-0321-BC668502425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8724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36078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5E5A5-29C9-816B-7B4B-E15DC144E6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0549C3-3361-A75C-EB6A-CA5B918BB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5469B0-C834-1B8F-079F-E4D4C5106BD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326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6D577-4271-7ACE-AAB0-F71785740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3A08D4-BBF1-6952-013C-D2ADBCB618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3CDF6-ADC5-7B29-6950-A156638669D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957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431699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6608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258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812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50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901671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7955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752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6376540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350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09810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571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1207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6670577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225572908"/>
      </p:ext>
    </p:extLst>
  </p:cSld>
  <p:clrMapOvr>
    <a:masterClrMapping/>
  </p:clrMapOvr>
  <p:transition spd="slow" advClick="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153959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277028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058174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4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39164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86018889"/>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97387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033986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758768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C4BB1E43-7F36-4373-9BBD-5ABBB5DDA586}" type="slidenum">
              <a:rPr lang="en-US" smtClean="0"/>
              <a:pPr/>
              <a:t>‹#›</a:t>
            </a:fld>
            <a:endParaRPr lang="en-US" dirty="0"/>
          </a:p>
        </p:txBody>
      </p:sp>
      <p:sp>
        <p:nvSpPr>
          <p:cNvPr id="6" name="Content Placeholder 8">
            <a:extLst>
              <a:ext uri="{FF2B5EF4-FFF2-40B4-BE49-F238E27FC236}">
                <a16:creationId xmlns:a16="http://schemas.microsoft.com/office/drawing/2014/main" id="{5A78DCB1-9AA3-47F7-A1AC-54B002CF8867}"/>
              </a:ext>
            </a:extLst>
          </p:cNvPr>
          <p:cNvSpPr>
            <a:spLocks noGrp="1"/>
          </p:cNvSpPr>
          <p:nvPr>
            <p:ph sz="quarter" idx="13" hasCustomPrompt="1"/>
          </p:nvPr>
        </p:nvSpPr>
        <p:spPr>
          <a:xfrm>
            <a:off x="-1" y="6599557"/>
            <a:ext cx="4341181" cy="258443"/>
          </a:xfrm>
        </p:spPr>
        <p:txBody>
          <a:bodyPr>
            <a:noAutofit/>
          </a:bodyPr>
          <a:lstStyle>
            <a:lvl1pPr marL="0" indent="0">
              <a:buNone/>
              <a:defRPr sz="1000">
                <a:solidFill>
                  <a:schemeClr val="tx1">
                    <a:lumMod val="50000"/>
                    <a:lumOff val="50000"/>
                  </a:schemeClr>
                </a:solidFill>
              </a:defRPr>
            </a:lvl1pPr>
            <a:lvl2pPr marL="457200" indent="0">
              <a:buNone/>
              <a:defRPr sz="1000">
                <a:solidFill>
                  <a:schemeClr val="tx1">
                    <a:lumMod val="50000"/>
                    <a:lumOff val="50000"/>
                  </a:schemeClr>
                </a:solidFill>
              </a:defRPr>
            </a:lvl2pPr>
          </a:lstStyle>
          <a:p>
            <a:pPr lvl="0"/>
            <a:r>
              <a:rPr lang="en-US" dirty="0"/>
              <a:t>References</a:t>
            </a:r>
          </a:p>
        </p:txBody>
      </p:sp>
    </p:spTree>
    <p:extLst>
      <p:ext uri="{BB962C8B-B14F-4D97-AF65-F5344CB8AC3E}">
        <p14:creationId xmlns:p14="http://schemas.microsoft.com/office/powerpoint/2010/main" val="1812545731"/>
      </p:ext>
    </p:extLst>
  </p:cSld>
  <p:clrMapOvr>
    <a:masterClrMapping/>
  </p:clrMapOvr>
  <p:hf sldNum="0"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vox basic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p>
            <a:r>
              <a:rPr lang="en-US"/>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FI"/>
          </a:p>
        </p:txBody>
      </p:sp>
    </p:spTree>
    <p:extLst>
      <p:ext uri="{BB962C8B-B14F-4D97-AF65-F5344CB8AC3E}">
        <p14:creationId xmlns:p14="http://schemas.microsoft.com/office/powerpoint/2010/main" val="32425702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000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Genome Wheel">
    <p:spTree>
      <p:nvGrpSpPr>
        <p:cNvPr id="1" name=""/>
        <p:cNvGrpSpPr/>
        <p:nvPr/>
      </p:nvGrpSpPr>
      <p:grpSpPr>
        <a:xfrm>
          <a:off x="0" y="0"/>
          <a:ext cx="0" cy="0"/>
          <a:chOff x="0" y="0"/>
          <a:chExt cx="0" cy="0"/>
        </a:xfrm>
      </p:grpSpPr>
      <p:pic>
        <p:nvPicPr>
          <p:cNvPr id="5122"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 y="4"/>
            <a:ext cx="12191997" cy="6857997"/>
          </a:xfrm>
          <a:prstGeom prst="rect">
            <a:avLst/>
          </a:prstGeom>
          <a:noFill/>
          <a:extLst>
            <a:ext uri="{909E8E84-426E-40DD-AFC4-6F175D3DCCD1}">
              <a14:hiddenFill xmlns:a14="http://schemas.microsoft.com/office/drawing/2010/main">
                <a:solidFill>
                  <a:srgbClr val="FFFFFF"/>
                </a:solidFill>
              </a14:hiddenFill>
            </a:ext>
          </a:extLst>
        </p:spPr>
      </p:pic>
      <p:sp>
        <p:nvSpPr>
          <p:cNvPr id="20502" name="Rectangle 22"/>
          <p:cNvSpPr>
            <a:spLocks noGrp="1" noChangeArrowheads="1"/>
          </p:cNvSpPr>
          <p:nvPr>
            <p:ph type="ctrTitle" sz="quarter"/>
          </p:nvPr>
        </p:nvSpPr>
        <p:spPr>
          <a:xfrm>
            <a:off x="648395" y="92981"/>
            <a:ext cx="5435037" cy="1572608"/>
          </a:xfrm>
          <a:ln algn="ctr"/>
        </p:spPr>
        <p:txBody>
          <a:bodyPr lIns="91440" tIns="457200" anchor="b"/>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472389" y="6464136"/>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pic>
        <p:nvPicPr>
          <p:cNvPr id="11"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4421" y="3008079"/>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0" hasCustomPrompt="1"/>
          </p:nvPr>
        </p:nvSpPr>
        <p:spPr>
          <a:xfrm>
            <a:off x="648395" y="1772989"/>
            <a:ext cx="4485216" cy="836084"/>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Tree>
    <p:extLst>
      <p:ext uri="{BB962C8B-B14F-4D97-AF65-F5344CB8AC3E}">
        <p14:creationId xmlns:p14="http://schemas.microsoft.com/office/powerpoint/2010/main" val="19252469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6"/>
            <a:ext cx="11411163" cy="825729"/>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830288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5 research program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263126"/>
            <a:ext cx="12191999" cy="4448175"/>
          </a:xfrm>
          <a:prstGeom prst="rect">
            <a:avLst/>
          </a:prstGeom>
        </p:spPr>
      </p:pic>
      <p:pic>
        <p:nvPicPr>
          <p:cNvPr id="24"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333915" y="977047"/>
            <a:ext cx="2733229" cy="94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2" name="Rectangle 22"/>
          <p:cNvSpPr>
            <a:spLocks noGrp="1" noChangeArrowheads="1"/>
          </p:cNvSpPr>
          <p:nvPr>
            <p:ph type="ctrTitle" sz="quarter"/>
          </p:nvPr>
        </p:nvSpPr>
        <p:spPr>
          <a:xfrm>
            <a:off x="648395" y="92982"/>
            <a:ext cx="5435037" cy="1234743"/>
          </a:xfrm>
          <a:ln algn="ctr"/>
        </p:spPr>
        <p:txBody>
          <a:bodyPr lIns="91440" tIns="457200" anchor="b"/>
          <a:lstStyle>
            <a:lvl1pPr algn="l">
              <a:defRPr sz="2933" b="1">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hasCustomPrompt="1"/>
          </p:nvPr>
        </p:nvSpPr>
        <p:spPr>
          <a:xfrm>
            <a:off x="648395" y="1415752"/>
            <a:ext cx="4485216" cy="717849"/>
          </a:xfrm>
        </p:spPr>
        <p:txBody>
          <a:bodyPr lIns="91440" tIns="45720" rIns="91440" bIns="45720"/>
          <a:lstStyle>
            <a:lvl1pPr marL="0" indent="0" algn="l">
              <a:spcBef>
                <a:spcPts val="267"/>
              </a:spcBef>
              <a:buNone/>
              <a:defRPr sz="1867" baseline="0">
                <a:solidFill>
                  <a:schemeClr val="tx1"/>
                </a:solidFill>
              </a:defRPr>
            </a:lvl1pPr>
          </a:lstStyle>
          <a:p>
            <a:pPr lvl="0"/>
            <a:r>
              <a:rPr lang="en-US" dirty="0"/>
              <a:t>Click to edit subtitle style</a:t>
            </a:r>
          </a:p>
        </p:txBody>
      </p:sp>
      <p:sp>
        <p:nvSpPr>
          <p:cNvPr id="22" name="Rectangle 17"/>
          <p:cNvSpPr>
            <a:spLocks noChangeArrowheads="1"/>
          </p:cNvSpPr>
          <p:nvPr userDrawn="1"/>
        </p:nvSpPr>
        <p:spPr bwMode="auto">
          <a:xfrm>
            <a:off x="550005" y="6547500"/>
            <a:ext cx="5909611" cy="82138"/>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667"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80703181"/>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 genome wheel">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334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 plain">
    <p:spTree>
      <p:nvGrpSpPr>
        <p:cNvPr id="1" name=""/>
        <p:cNvGrpSpPr/>
        <p:nvPr/>
      </p:nvGrpSpPr>
      <p:grpSpPr>
        <a:xfrm>
          <a:off x="0" y="0"/>
          <a:ext cx="0" cy="0"/>
          <a:chOff x="0" y="0"/>
          <a:chExt cx="0" cy="0"/>
        </a:xfrm>
      </p:grpSpPr>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1763658" y="6495201"/>
            <a:ext cx="393301" cy="366183"/>
          </a:xfrm>
          <a:prstGeom prst="rect">
            <a:avLst/>
          </a:prstGeom>
        </p:spPr>
        <p:txBody>
          <a:bodyPr vert="horz" lIns="68579" tIns="34289" rIns="68579" bIns="34289" rtlCol="0" anchor="b" anchorCtr="0"/>
          <a:lstStyle>
            <a:lvl1pPr algn="r">
              <a:defRPr sz="933" b="0">
                <a:solidFill>
                  <a:srgbClr val="717070"/>
                </a:solidFill>
              </a:defRPr>
            </a:lvl1pPr>
          </a:lstStyle>
          <a:p>
            <a:fld id="{3C956E73-2E7A-40C4-98E5-5009DBC8D49F}" type="slidenum">
              <a:rPr lang="en-US" smtClean="0"/>
              <a:pPr/>
              <a:t>‹#›</a:t>
            </a:fld>
            <a:endParaRPr lang="en-US" dirty="0"/>
          </a:p>
        </p:txBody>
      </p:sp>
      <p:grpSp>
        <p:nvGrpSpPr>
          <p:cNvPr id="11" name="Group 10"/>
          <p:cNvGrpSpPr/>
          <p:nvPr userDrawn="1"/>
        </p:nvGrpSpPr>
        <p:grpSpPr>
          <a:xfrm>
            <a:off x="1" y="0"/>
            <a:ext cx="12192001" cy="333243"/>
            <a:chOff x="0" y="0"/>
            <a:chExt cx="9144001" cy="249932"/>
          </a:xfrm>
        </p:grpSpPr>
        <p:sp>
          <p:nvSpPr>
            <p:cNvPr id="12" name="Rectangle 11"/>
            <p:cNvSpPr/>
            <p:nvPr userDrawn="1"/>
          </p:nvSpPr>
          <p:spPr>
            <a:xfrm>
              <a:off x="0" y="0"/>
              <a:ext cx="9144001" cy="249932"/>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9144000" cy="187278"/>
            </a:xfrm>
            <a:prstGeom prst="rect">
              <a:avLst/>
            </a:prstGeom>
            <a:solidFill>
              <a:srgbClr val="6B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a:off x="-13252" y="6321287"/>
            <a:ext cx="7593496" cy="553347"/>
            <a:chOff x="-9424" y="-235523"/>
            <a:chExt cx="11413748" cy="544218"/>
          </a:xfrm>
        </p:grpSpPr>
        <p:sp>
          <p:nvSpPr>
            <p:cNvPr id="15" name="Rectangle 14"/>
            <p:cNvSpPr/>
            <p:nvPr userDrawn="1"/>
          </p:nvSpPr>
          <p:spPr>
            <a:xfrm>
              <a:off x="-9424" y="-235523"/>
              <a:ext cx="9153425" cy="485455"/>
            </a:xfrm>
            <a:prstGeom prst="rect">
              <a:avLst/>
            </a:prstGeom>
            <a:gradFill>
              <a:gsLst>
                <a:gs pos="100000">
                  <a:srgbClr val="E8E8E8"/>
                </a:gs>
                <a:gs pos="0">
                  <a:srgbClr val="E8E8E8">
                    <a:alpha val="0"/>
                  </a:srgb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9424" y="7204"/>
              <a:ext cx="11413748" cy="301491"/>
            </a:xfrm>
            <a:prstGeom prst="rect">
              <a:avLst/>
            </a:prstGeom>
            <a:gradFill flip="none" rotWithShape="1">
              <a:gsLst>
                <a:gs pos="100000">
                  <a:srgbClr val="6B6B6B"/>
                </a:gs>
                <a:gs pos="0">
                  <a:srgbClr val="6B6B6B">
                    <a:shade val="67500"/>
                    <a:satMod val="115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Slide Number Placeholder 1"/>
          <p:cNvSpPr txBox="1">
            <a:spLocks/>
          </p:cNvSpPr>
          <p:nvPr userDrawn="1"/>
        </p:nvSpPr>
        <p:spPr>
          <a:xfrm>
            <a:off x="-1" y="6431701"/>
            <a:ext cx="963041" cy="366183"/>
          </a:xfrm>
          <a:prstGeom prst="rect">
            <a:avLst/>
          </a:prstGeom>
        </p:spPr>
        <p:txBody>
          <a:bodyPr vert="horz" lIns="91439" tIns="45719" rIns="91439" bIns="45719" rtlCol="0" anchor="b" anchorCtr="0"/>
          <a:lstStyle>
            <a:defPPr>
              <a:defRPr lang="en-US"/>
            </a:defPPr>
            <a:lvl1pPr algn="l" rtl="0" fontAlgn="base">
              <a:spcBef>
                <a:spcPct val="0"/>
              </a:spcBef>
              <a:spcAft>
                <a:spcPct val="0"/>
              </a:spcAft>
              <a:defRPr sz="700" b="0" kern="1200">
                <a:solidFill>
                  <a:schemeClr val="tx2">
                    <a:lumMod val="20000"/>
                    <a:lumOff val="80000"/>
                  </a:schemeClr>
                </a:solidFill>
                <a:latin typeface="Arial" charset="0"/>
                <a:ea typeface="+mn-ea"/>
                <a:cs typeface="+mn-cs"/>
              </a:defRPr>
            </a:lvl1pPr>
            <a:lvl2pPr marL="342892" algn="l" rtl="0" fontAlgn="base">
              <a:spcBef>
                <a:spcPct val="0"/>
              </a:spcBef>
              <a:spcAft>
                <a:spcPct val="0"/>
              </a:spcAft>
              <a:defRPr kern="1200">
                <a:solidFill>
                  <a:schemeClr val="tx1"/>
                </a:solidFill>
                <a:latin typeface="Arial" charset="0"/>
                <a:ea typeface="+mn-ea"/>
                <a:cs typeface="+mn-cs"/>
              </a:defRPr>
            </a:lvl2pPr>
            <a:lvl3pPr marL="685783" algn="l" rtl="0" fontAlgn="base">
              <a:spcBef>
                <a:spcPct val="0"/>
              </a:spcBef>
              <a:spcAft>
                <a:spcPct val="0"/>
              </a:spcAft>
              <a:defRPr kern="1200">
                <a:solidFill>
                  <a:schemeClr val="tx1"/>
                </a:solidFill>
                <a:latin typeface="Arial" charset="0"/>
                <a:ea typeface="+mn-ea"/>
                <a:cs typeface="+mn-cs"/>
              </a:defRPr>
            </a:lvl3pPr>
            <a:lvl4pPr marL="1028675" algn="l" rtl="0" fontAlgn="base">
              <a:spcBef>
                <a:spcPct val="0"/>
              </a:spcBef>
              <a:spcAft>
                <a:spcPct val="0"/>
              </a:spcAft>
              <a:defRPr kern="1200">
                <a:solidFill>
                  <a:schemeClr val="tx1"/>
                </a:solidFill>
                <a:latin typeface="Arial" charset="0"/>
                <a:ea typeface="+mn-ea"/>
                <a:cs typeface="+mn-cs"/>
              </a:defRPr>
            </a:lvl4pPr>
            <a:lvl5pPr marL="1371566" algn="l" rtl="0" fontAlgn="base">
              <a:spcBef>
                <a:spcPct val="0"/>
              </a:spcBef>
              <a:spcAft>
                <a:spcPct val="0"/>
              </a:spcAft>
              <a:defRPr kern="1200">
                <a:solidFill>
                  <a:schemeClr val="tx1"/>
                </a:solidFill>
                <a:latin typeface="Arial" charset="0"/>
                <a:ea typeface="+mn-ea"/>
                <a:cs typeface="+mn-cs"/>
              </a:defRPr>
            </a:lvl5pPr>
            <a:lvl6pPr marL="1714457" algn="l" defTabSz="685783" rtl="0" eaLnBrk="1" latinLnBrk="0" hangingPunct="1">
              <a:defRPr kern="1200">
                <a:solidFill>
                  <a:schemeClr val="tx1"/>
                </a:solidFill>
                <a:latin typeface="Arial" charset="0"/>
                <a:ea typeface="+mn-ea"/>
                <a:cs typeface="+mn-cs"/>
              </a:defRPr>
            </a:lvl6pPr>
            <a:lvl7pPr marL="2057348" algn="l" defTabSz="685783" rtl="0" eaLnBrk="1" latinLnBrk="0" hangingPunct="1">
              <a:defRPr kern="1200">
                <a:solidFill>
                  <a:schemeClr val="tx1"/>
                </a:solidFill>
                <a:latin typeface="Arial" charset="0"/>
                <a:ea typeface="+mn-ea"/>
                <a:cs typeface="+mn-cs"/>
              </a:defRPr>
            </a:lvl7pPr>
            <a:lvl8pPr marL="2400240" algn="l" defTabSz="685783" rtl="0" eaLnBrk="1" latinLnBrk="0" hangingPunct="1">
              <a:defRPr kern="1200">
                <a:solidFill>
                  <a:schemeClr val="tx1"/>
                </a:solidFill>
                <a:latin typeface="Arial" charset="0"/>
                <a:ea typeface="+mn-ea"/>
                <a:cs typeface="+mn-cs"/>
              </a:defRPr>
            </a:lvl8pPr>
            <a:lvl9pPr marL="2743132" algn="l" defTabSz="685783" rtl="0" eaLnBrk="1" latinLnBrk="0" hangingPunct="1">
              <a:defRPr kern="1200">
                <a:solidFill>
                  <a:schemeClr val="tx1"/>
                </a:solidFill>
                <a:latin typeface="Arial" charset="0"/>
                <a:ea typeface="+mn-ea"/>
                <a:cs typeface="+mn-cs"/>
              </a:defRPr>
            </a:lvl9pPr>
          </a:lstStyle>
          <a:p>
            <a:fld id="{3C956E73-2E7A-40C4-98E5-5009DBC8D49F}" type="slidenum">
              <a:rPr lang="en-US" sz="933" smtClean="0"/>
              <a:pPr/>
              <a:t>‹#›</a:t>
            </a:fld>
            <a:endParaRPr lang="en-US" sz="933" dirty="0"/>
          </a:p>
        </p:txBody>
      </p:sp>
    </p:spTree>
    <p:extLst>
      <p:ext uri="{BB962C8B-B14F-4D97-AF65-F5344CB8AC3E}">
        <p14:creationId xmlns:p14="http://schemas.microsoft.com/office/powerpoint/2010/main" val="277425776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p:spTree>
      <p:nvGrpSpPr>
        <p:cNvPr id="1" name=""/>
        <p:cNvGrpSpPr/>
        <p:nvPr/>
      </p:nvGrpSpPr>
      <p:grpSpPr>
        <a:xfrm>
          <a:off x="0" y="0"/>
          <a:ext cx="0" cy="0"/>
          <a:chOff x="0" y="0"/>
          <a:chExt cx="0" cy="0"/>
        </a:xfrm>
      </p:grpSpPr>
      <p:sp>
        <p:nvSpPr>
          <p:cNvPr id="20502" name="Rectangle 22"/>
          <p:cNvSpPr>
            <a:spLocks noGrp="1" noChangeArrowheads="1"/>
          </p:cNvSpPr>
          <p:nvPr>
            <p:ph type="ctrTitle" sz="quarter" hasCustomPrompt="1"/>
          </p:nvPr>
        </p:nvSpPr>
        <p:spPr>
          <a:xfrm>
            <a:off x="971740" y="1973487"/>
            <a:ext cx="3655545" cy="1572608"/>
          </a:xfrm>
          <a:ln algn="ctr"/>
        </p:spPr>
        <p:txBody>
          <a:bodyPr lIns="9144" tIns="45720" anchor="b" anchorCtr="0"/>
          <a:lstStyle>
            <a:lvl1pPr algn="l">
              <a:defRPr sz="3733">
                <a:solidFill>
                  <a:schemeClr val="accent1"/>
                </a:solidFill>
                <a:latin typeface="+mn-lt"/>
              </a:defRPr>
            </a:lvl1pPr>
          </a:lstStyle>
          <a:p>
            <a:r>
              <a:rPr lang="en-US" dirty="0"/>
              <a:t>Click to edit</a:t>
            </a:r>
            <a:br>
              <a:rPr lang="en-US" dirty="0"/>
            </a:br>
            <a:r>
              <a:rPr lang="en-US" dirty="0"/>
              <a:t>Master title style</a:t>
            </a:r>
          </a:p>
        </p:txBody>
      </p:sp>
      <p:sp>
        <p:nvSpPr>
          <p:cNvPr id="15" name="Subtitle 2"/>
          <p:cNvSpPr>
            <a:spLocks noGrp="1"/>
          </p:cNvSpPr>
          <p:nvPr>
            <p:ph type="subTitle" idx="1"/>
          </p:nvPr>
        </p:nvSpPr>
        <p:spPr>
          <a:xfrm>
            <a:off x="325756" y="7226467"/>
            <a:ext cx="4124325" cy="866553"/>
          </a:xfrm>
          <a:noFill/>
          <a:ln w="9525" algn="ctr">
            <a:noFill/>
            <a:miter lim="800000"/>
            <a:headEnd/>
            <a:tailEnd/>
          </a:ln>
        </p:spPr>
        <p:txBody>
          <a:bodyPr vert="horz" wrap="square" lIns="68579" tIns="34289" rIns="68579" bIns="34289" numCol="1" anchor="t" anchorCtr="0" compatLnSpc="1">
            <a:prstTxWarp prst="textNoShape">
              <a:avLst/>
            </a:prstTxWarp>
          </a:bodyPr>
          <a:lstStyle>
            <a:lvl1pPr marL="0" indent="0" algn="r">
              <a:buNone/>
              <a:defRPr lang="en-US" sz="1467" dirty="0">
                <a:solidFill>
                  <a:schemeClr val="accent1"/>
                </a:solidFill>
                <a:ea typeface="+mj-ea"/>
                <a:cs typeface="+mj-cs"/>
              </a:defRPr>
            </a:lvl1pPr>
          </a:lstStyle>
          <a:p>
            <a:pPr lvl="0" algn="r">
              <a:spcBef>
                <a:spcPct val="0"/>
              </a:spcBef>
            </a:pPr>
            <a:r>
              <a:rPr lang="en-US" dirty="0"/>
              <a:t>Click to edit Master subtitle style</a:t>
            </a:r>
          </a:p>
        </p:txBody>
      </p:sp>
      <p:sp>
        <p:nvSpPr>
          <p:cNvPr id="10" name="Slide Number Placeholder 1"/>
          <p:cNvSpPr>
            <a:spLocks noGrp="1"/>
          </p:cNvSpPr>
          <p:nvPr>
            <p:ph type="sldNum" sz="quarter" idx="4"/>
          </p:nvPr>
        </p:nvSpPr>
        <p:spPr>
          <a:xfrm>
            <a:off x="36083" y="6383755"/>
            <a:ext cx="981752" cy="366183"/>
          </a:xfrm>
          <a:prstGeom prst="rect">
            <a:avLst/>
          </a:prstGeom>
        </p:spPr>
        <p:txBody>
          <a:bodyPr vert="horz" lIns="68579" tIns="34289" rIns="68579" bIns="34289" rtlCol="0" anchor="b" anchorCtr="0"/>
          <a:lstStyle>
            <a:lvl1pPr algn="l">
              <a:defRPr sz="933" b="0">
                <a:solidFill>
                  <a:schemeClr val="tx1">
                    <a:tint val="75000"/>
                  </a:schemeClr>
                </a:solidFill>
              </a:defRPr>
            </a:lvl1pPr>
          </a:lstStyle>
          <a:p>
            <a:fld id="{3C956E73-2E7A-40C4-98E5-5009DBC8D49F}" type="slidenum">
              <a:rPr lang="en-US" smtClean="0"/>
              <a:pPr/>
              <a:t>‹#›</a:t>
            </a:fld>
            <a:endParaRPr lang="en-US" dirty="0"/>
          </a:p>
        </p:txBody>
      </p:sp>
      <p:pic>
        <p:nvPicPr>
          <p:cNvPr id="3076" name="Picture 4" descr="C:\Users\Jason\Documents\Work\Client_File_Backups\CCC_James\09-11-2013 2013 Rebrand\genomeWheelFlat2.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65" t="-1428" r="10188" b="15945"/>
          <a:stretch/>
        </p:blipFill>
        <p:spPr bwMode="auto">
          <a:xfrm>
            <a:off x="5207164" y="664235"/>
            <a:ext cx="6984837" cy="61937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617883" y="4642512"/>
            <a:ext cx="2743200" cy="95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Tree>
    <p:extLst>
      <p:ext uri="{BB962C8B-B14F-4D97-AF65-F5344CB8AC3E}">
        <p14:creationId xmlns:p14="http://schemas.microsoft.com/office/powerpoint/2010/main" val="18564277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No Foot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11411163"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16998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ictur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886587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Graphic left, No wheel, Content Right">
    <p:spTree>
      <p:nvGrpSpPr>
        <p:cNvPr id="1" name=""/>
        <p:cNvGrpSpPr/>
        <p:nvPr/>
      </p:nvGrpSpPr>
      <p:grpSpPr>
        <a:xfrm>
          <a:off x="0" y="0"/>
          <a:ext cx="0" cy="0"/>
          <a:chOff x="0" y="0"/>
          <a:chExt cx="0" cy="0"/>
        </a:xfrm>
      </p:grpSpPr>
      <p:pic>
        <p:nvPicPr>
          <p:cNvPr id="11"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5528154" y="430315"/>
            <a:ext cx="6198084"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5528154" y="1280846"/>
            <a:ext cx="6198084"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20857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6" y="283791"/>
            <a:ext cx="4509369" cy="6575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50528" y="1898181"/>
            <a:ext cx="6694811" cy="4106195"/>
          </a:xfrm>
        </p:spPr>
        <p:txBody>
          <a:bodyPr/>
          <a:lstStyle>
            <a:lvl1pPr marL="0" indent="0">
              <a:spcBef>
                <a:spcPts val="2400"/>
              </a:spcBef>
              <a:buNone/>
              <a:defRPr sz="3200"/>
            </a:lvl1pPr>
            <a:lvl2pPr>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Rectangle 11"/>
          <p:cNvSpPr/>
          <p:nvPr userDrawn="1"/>
        </p:nvSpPr>
        <p:spPr>
          <a:xfrm>
            <a:off x="1" y="828137"/>
            <a:ext cx="7945348"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2" name="Title 1"/>
          <p:cNvSpPr>
            <a:spLocks noGrp="1"/>
          </p:cNvSpPr>
          <p:nvPr>
            <p:ph type="title"/>
          </p:nvPr>
        </p:nvSpPr>
        <p:spPr>
          <a:xfrm>
            <a:off x="829028" y="925952"/>
            <a:ext cx="6552769" cy="443561"/>
          </a:xfrm>
        </p:spPr>
        <p:txBody>
          <a:bodyPr anchor="ctr" anchorCtr="0"/>
          <a:lstStyle>
            <a:lvl1pPr>
              <a:lnSpc>
                <a:spcPct val="85000"/>
              </a:lnSpc>
              <a:defRPr sz="3200" b="1">
                <a:solidFill>
                  <a:schemeClr val="bg1"/>
                </a:solidFill>
              </a:defRPr>
            </a:lvl1pPr>
          </a:lstStyle>
          <a:p>
            <a:r>
              <a:rPr lang="en-US" dirty="0"/>
              <a:t>Click to edit Master 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9"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5882441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0522239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layout 2">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sp>
        <p:nvSpPr>
          <p:cNvPr id="8" name="Rectangle 7"/>
          <p:cNvSpPr/>
          <p:nvPr userDrawn="1"/>
        </p:nvSpPr>
        <p:spPr>
          <a:xfrm>
            <a:off x="2" y="828137"/>
            <a:ext cx="7749117" cy="6127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27431" rIns="91439" bIns="64007" rtlCol="0" anchor="ctr"/>
          <a:lstStyle/>
          <a:p>
            <a:pPr marL="457178"/>
            <a:endParaRPr lang="en-US" sz="3200" b="1" dirty="0"/>
          </a:p>
        </p:txBody>
      </p:sp>
      <p:sp>
        <p:nvSpPr>
          <p:cNvPr id="3" name="Content Placeholder 2"/>
          <p:cNvSpPr>
            <a:spLocks noGrp="1"/>
          </p:cNvSpPr>
          <p:nvPr>
            <p:ph idx="1"/>
          </p:nvPr>
        </p:nvSpPr>
        <p:spPr>
          <a:xfrm>
            <a:off x="1226189" y="1646436"/>
            <a:ext cx="6522929" cy="4228221"/>
          </a:xfrm>
        </p:spPr>
        <p:txBody>
          <a:bodyPr/>
          <a:lstStyle>
            <a:lvl1pPr marL="0" indent="0">
              <a:spcBef>
                <a:spcPts val="1800"/>
              </a:spcBef>
              <a:buNone/>
              <a:defRPr sz="2667"/>
            </a:lvl1pPr>
            <a:lvl2pPr marL="457178" indent="0">
              <a:buNone/>
              <a:defRPr sz="2400"/>
            </a:lvl2pPr>
            <a:lvl3pPr marL="914354" indent="0">
              <a:buNone/>
              <a:defRPr sz="2400"/>
            </a:lvl3pPr>
            <a:lvl4pPr marL="1371532" indent="0">
              <a:buNone/>
              <a:defRPr sz="2000"/>
            </a:lvl4pPr>
            <a:lvl5pPr marL="1828709" indent="0">
              <a:buNone/>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0"/>
          </p:nvPr>
        </p:nvSpPr>
        <p:spPr>
          <a:xfrm>
            <a:off x="1226188" y="885623"/>
            <a:ext cx="6212741" cy="499533"/>
          </a:xfrm>
        </p:spPr>
        <p:txBody>
          <a:bodyPr anchor="ctr" anchorCtr="0"/>
          <a:lstStyle>
            <a:lvl1pPr marL="0" indent="0">
              <a:buNone/>
              <a:defRPr sz="3200" b="1">
                <a:solidFill>
                  <a:schemeClr val="bg2"/>
                </a:solidFill>
              </a:defRPr>
            </a:lvl1pPr>
          </a:lstStyle>
          <a:p>
            <a:pPr lvl="0"/>
            <a:r>
              <a:rPr lang="en-US" dirty="0"/>
              <a:t>Click to edit Master text styles</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pic>
        <p:nvPicPr>
          <p:cNvPr id="10"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27580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red bar">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1361"/>
            <a:ext cx="560917" cy="29823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1355"/>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8208"/>
            <a:ext cx="2348479" cy="2146273"/>
          </a:xfrm>
          <a:noFill/>
          <a:ln w="9525">
            <a:noFill/>
            <a:miter lim="800000"/>
            <a:headEnd/>
            <a:tailEnd/>
          </a:ln>
          <a:effectLst/>
        </p:spPr>
        <p:txBody>
          <a:bodyPr rIns="0" bIns="0" anchor="t"/>
          <a:lstStyle>
            <a:lvl1pPr algn="l">
              <a:defRPr lang="en-US" sz="3467" b="1" spc="-120" dirty="0">
                <a:solidFill>
                  <a:schemeClr val="accent1"/>
                </a:solidFill>
              </a:defRPr>
            </a:lvl1pPr>
          </a:lstStyle>
          <a:p>
            <a:pPr lvl="0"/>
            <a:r>
              <a:rPr lang="en-US" dirty="0"/>
              <a:t>Click to edit Master 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1925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urple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4"/>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81103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bar">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7382007" y="237326"/>
            <a:ext cx="4425861" cy="6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p:cNvSpPr>
            <a:spLocks noChangeArrowheads="1"/>
          </p:cNvSpPr>
          <p:nvPr userDrawn="1"/>
        </p:nvSpPr>
        <p:spPr bwMode="auto">
          <a:xfrm>
            <a:off x="-2111" y="2"/>
            <a:ext cx="2992969" cy="96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74307" tIns="60957" rIns="121915" bIns="60957"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85000"/>
              </a:lnSpc>
              <a:spcBef>
                <a:spcPct val="50000"/>
              </a:spcBef>
              <a:buClr>
                <a:srgbClr val="B2B2B2"/>
              </a:buClr>
              <a:buFont typeface="Wingdings" pitchFamily="2" charset="2"/>
              <a:buNone/>
            </a:pPr>
            <a:endParaRPr lang="en-US" altLang="en-US" sz="1600">
              <a:solidFill>
                <a:srgbClr val="555454"/>
              </a:solidFill>
            </a:endParaRPr>
          </a:p>
        </p:txBody>
      </p:sp>
      <p:sp>
        <p:nvSpPr>
          <p:cNvPr id="8" name="Rectangle 12"/>
          <p:cNvSpPr/>
          <p:nvPr userDrawn="1"/>
        </p:nvSpPr>
        <p:spPr>
          <a:xfrm>
            <a:off x="0" y="732373"/>
            <a:ext cx="560917" cy="29823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anchor="ctr"/>
          <a:lstStyle/>
          <a:p>
            <a:pPr algn="ctr">
              <a:defRPr/>
            </a:pPr>
            <a:endParaRPr lang="en-US"/>
          </a:p>
        </p:txBody>
      </p:sp>
      <p:sp>
        <p:nvSpPr>
          <p:cNvPr id="3" name="Content Placeholder 2"/>
          <p:cNvSpPr>
            <a:spLocks noGrp="1"/>
          </p:cNvSpPr>
          <p:nvPr>
            <p:ph idx="1"/>
          </p:nvPr>
        </p:nvSpPr>
        <p:spPr>
          <a:xfrm>
            <a:off x="3316258" y="732367"/>
            <a:ext cx="8559073" cy="5074668"/>
          </a:xfrm>
        </p:spPr>
        <p:txBody>
          <a:bodyPr/>
          <a:lstStyle>
            <a:lvl1pPr>
              <a:defRPr sz="2400"/>
            </a:lvl1pPr>
            <a:lvl2pPr>
              <a:defRPr sz="2133"/>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644113" y="732370"/>
            <a:ext cx="2348479" cy="2146273"/>
          </a:xfrm>
          <a:noFill/>
          <a:ln w="9525">
            <a:noFill/>
            <a:miter lim="800000"/>
            <a:headEnd/>
            <a:tailEnd/>
          </a:ln>
          <a:effectLst/>
        </p:spPr>
        <p:txBody>
          <a:bodyPr rIns="0" bIns="0" anchor="t"/>
          <a:lstStyle>
            <a:lvl1pPr algn="l">
              <a:defRPr lang="en-US" sz="3467" b="1" spc="-120" dirty="0">
                <a:solidFill>
                  <a:schemeClr val="accent3"/>
                </a:solidFill>
              </a:defRPr>
            </a:lvl1pPr>
          </a:lstStyle>
          <a:p>
            <a:pPr lvl="0"/>
            <a:r>
              <a:rPr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14"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6330036"/>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Petri Graphic Title and Content">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flipH="1">
            <a:off x="-1" y="-1782"/>
            <a:ext cx="12195173" cy="6859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7" y="1280846"/>
            <a:ext cx="810241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9112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Cell Graphic Title and Content">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4764"/>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userDrawn="1"/>
        </p:nvSpPr>
        <p:spPr>
          <a:xfrm rot="10800000">
            <a:off x="1" y="1399311"/>
            <a:ext cx="7526867" cy="5143500"/>
          </a:xfrm>
          <a:prstGeom prst="rect">
            <a:avLst/>
          </a:prstGeom>
          <a:gradFill flip="none" rotWithShape="1">
            <a:gsLst>
              <a:gs pos="0">
                <a:schemeClr val="bg1">
                  <a:alpha val="0"/>
                </a:schemeClr>
              </a:gs>
              <a:gs pos="89000">
                <a:schemeClr val="bg1">
                  <a:alpha val="8700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anchor="ctr"/>
          <a:lstStyle/>
          <a:p>
            <a:pPr algn="ctr">
              <a:defRPr/>
            </a:pP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7" y="430315"/>
            <a:ext cx="933578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15076" y="1280846"/>
            <a:ext cx="9315235" cy="4458983"/>
          </a:xfrm>
        </p:spPr>
        <p:txBody>
          <a:bodyPr/>
          <a:lstStyle>
            <a:lvl1pPr>
              <a:spcBef>
                <a:spcPts val="1600"/>
              </a:spcBef>
              <a:defRPr sz="2933"/>
            </a:lvl1pPr>
            <a:lvl2pPr>
              <a:spcBef>
                <a:spcPts val="400"/>
              </a:spcBef>
              <a:defRPr sz="2667"/>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60000"/>
                    <a:lumOff val="4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12754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No Wheel">
    <p:spTree>
      <p:nvGrpSpPr>
        <p:cNvPr id="1" name=""/>
        <p:cNvGrpSpPr/>
        <p:nvPr/>
      </p:nvGrpSpPr>
      <p:grpSpPr>
        <a:xfrm>
          <a:off x="0" y="0"/>
          <a:ext cx="0" cy="0"/>
          <a:chOff x="0" y="0"/>
          <a:chExt cx="0" cy="0"/>
        </a:xfrm>
      </p:grpSpPr>
      <p:pic>
        <p:nvPicPr>
          <p:cNvPr id="10" name="Picture 3" descr="C:\Users\Jason\Dropbox\Clarity (1)\OSUCCC - James\2014 PowerPoint Templates\2014 FINAL Research\Research Content Compact Elements\2013_ResearchStandardContent_compact_Bottom1.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6012657"/>
            <a:ext cx="12192001" cy="8453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48016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15076" y="430315"/>
            <a:ext cx="11411163" cy="979487"/>
          </a:xfrm>
        </p:spPr>
        <p:txBody>
          <a:bodyPr anchor="t" anchorCtr="0"/>
          <a:lstStyle>
            <a:lvl1pPr>
              <a:lnSpc>
                <a:spcPct val="85000"/>
              </a:lnSpc>
              <a:defRPr sz="3467">
                <a:solidFill>
                  <a:schemeClr val="accent1"/>
                </a:solidFill>
              </a:defRPr>
            </a:lvl1pPr>
          </a:lstStyle>
          <a:p>
            <a:r>
              <a:rPr lang="en-US" dirty="0"/>
              <a:t>Click to edit Master title style</a:t>
            </a:r>
          </a:p>
        </p:txBody>
      </p:sp>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208808"/>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6"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7"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322398"/>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Left, Content Righ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345656"/>
            <a:ext cx="12192000" cy="3512344"/>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192000" cy="381000"/>
          </a:xfrm>
          <a:prstGeom prst="rect">
            <a:avLst/>
          </a:prstGeom>
        </p:spPr>
      </p:pic>
      <p:sp>
        <p:nvSpPr>
          <p:cNvPr id="2" name="Title 1"/>
          <p:cNvSpPr>
            <a:spLocks noGrp="1"/>
          </p:cNvSpPr>
          <p:nvPr>
            <p:ph type="title"/>
          </p:nvPr>
        </p:nvSpPr>
        <p:spPr>
          <a:xfrm>
            <a:off x="349956" y="430315"/>
            <a:ext cx="3592693" cy="979487"/>
          </a:xfrm>
        </p:spPr>
        <p:txBody>
          <a:bodyPr anchor="t" anchorCtr="0"/>
          <a:lstStyle>
            <a:lvl1pPr algn="r">
              <a:lnSpc>
                <a:spcPct val="85000"/>
              </a:lnSpc>
              <a:defRPr sz="3467">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4128908" y="430315"/>
            <a:ext cx="7306733" cy="4228221"/>
          </a:xfrm>
        </p:spPr>
        <p:txBody>
          <a:bodyPr/>
          <a:lstStyle>
            <a:lvl1pPr marL="309026" indent="-309026">
              <a:defRPr sz="2933"/>
            </a:lvl1pPr>
            <a:lvl2pPr marL="685766" indent="-228589">
              <a:defRPr sz="2667"/>
            </a:lvl2pPr>
            <a:lvl3pPr marL="1085797" indent="-171442">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pic>
        <p:nvPicPr>
          <p:cNvPr id="11"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025149" y="6005615"/>
            <a:ext cx="1693776" cy="590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209995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998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Conten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CEC12D6-2BDD-057F-F35F-0D6FF6B2A991}"/>
              </a:ext>
            </a:extLst>
          </p:cNvPr>
          <p:cNvSpPr>
            <a:spLocks noGrp="1"/>
          </p:cNvSpPr>
          <p:nvPr>
            <p:ph type="ctrTitle"/>
          </p:nvPr>
        </p:nvSpPr>
        <p:spPr>
          <a:xfrm>
            <a:off x="659685" y="363136"/>
            <a:ext cx="9246915" cy="368547"/>
          </a:xfrm>
        </p:spPr>
        <p:txBody>
          <a:bodyPr/>
          <a:lstStyle>
            <a:lvl1pPr algn="l">
              <a:lnSpc>
                <a:spcPct val="80000"/>
              </a:lnSpc>
              <a:defRPr>
                <a:solidFill>
                  <a:srgbClr val="000000"/>
                </a:solidFill>
              </a:defRPr>
            </a:lvl1pPr>
          </a:lstStyle>
          <a:p>
            <a:r>
              <a:rPr lang="en-US"/>
              <a:t>Click to edit Master title style</a:t>
            </a:r>
            <a:endParaRPr lang="en-US" dirty="0"/>
          </a:p>
        </p:txBody>
      </p:sp>
      <p:sp>
        <p:nvSpPr>
          <p:cNvPr id="4" name="Text Placeholder 9">
            <a:extLst>
              <a:ext uri="{FF2B5EF4-FFF2-40B4-BE49-F238E27FC236}">
                <a16:creationId xmlns:a16="http://schemas.microsoft.com/office/drawing/2014/main" id="{9E72EEEF-C89D-5CF9-3726-B30DA7B1F51C}"/>
              </a:ext>
            </a:extLst>
          </p:cNvPr>
          <p:cNvSpPr>
            <a:spLocks noGrp="1"/>
          </p:cNvSpPr>
          <p:nvPr>
            <p:ph type="body" sz="quarter" idx="16" hasCustomPrompt="1"/>
          </p:nvPr>
        </p:nvSpPr>
        <p:spPr>
          <a:xfrm>
            <a:off x="668550" y="1365662"/>
            <a:ext cx="10709577" cy="4524943"/>
          </a:xfrm>
          <a:prstGeom prst="rect">
            <a:avLst/>
          </a:prstGeom>
        </p:spPr>
        <p:txBody>
          <a:bodyPr>
            <a:noAutofit/>
          </a:bodyPr>
          <a:lstStyle>
            <a:lvl1pPr>
              <a:lnSpc>
                <a:spcPct val="100000"/>
              </a:lnSpc>
              <a:spcBef>
                <a:spcPts val="0"/>
              </a:spcBef>
              <a:spcAft>
                <a:spcPts val="1200"/>
              </a:spcAft>
              <a:defRPr sz="1600" b="0">
                <a:solidFill>
                  <a:srgbClr val="000000"/>
                </a:solidFill>
              </a:defRPr>
            </a:lvl1pPr>
          </a:lstStyle>
          <a:p>
            <a:r>
              <a:rPr lang="en-US" dirty="0"/>
              <a:t>Click to edit Master text styles -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r>
              <a:rPr lang="en-US" dirty="0"/>
              <a:t> 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a:p>
            <a:r>
              <a:rPr lang="en-US" dirty="0"/>
              <a:t>Insert content goes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a:t>
            </a:r>
            <a:r>
              <a:rPr lang="en-US" dirty="0" err="1"/>
              <a:t>tincidunt</a:t>
            </a:r>
            <a:r>
              <a:rPr lang="en-US" dirty="0"/>
              <a:t> </a:t>
            </a:r>
            <a:r>
              <a:rPr lang="en-US" dirty="0" err="1"/>
              <a:t>feugiat</a:t>
            </a:r>
            <a:r>
              <a:rPr lang="en-US" dirty="0"/>
              <a:t> </a:t>
            </a:r>
            <a:r>
              <a:rPr lang="en-US" dirty="0" err="1"/>
              <a:t>justo</a:t>
            </a:r>
            <a:r>
              <a:rPr lang="en-US" dirty="0"/>
              <a:t>, id </a:t>
            </a:r>
            <a:r>
              <a:rPr lang="en-US" dirty="0" err="1"/>
              <a:t>bibendum</a:t>
            </a:r>
            <a:r>
              <a:rPr lang="en-US" dirty="0"/>
              <a:t> </a:t>
            </a:r>
            <a:r>
              <a:rPr lang="en-US" dirty="0" err="1"/>
              <a:t>purus</a:t>
            </a:r>
            <a:r>
              <a:rPr lang="en-US" dirty="0"/>
              <a:t> </a:t>
            </a:r>
            <a:r>
              <a:rPr lang="en-US" dirty="0" err="1"/>
              <a:t>vulputate</a:t>
            </a:r>
            <a:r>
              <a:rPr lang="en-US" dirty="0"/>
              <a:t> </a:t>
            </a:r>
            <a:r>
              <a:rPr lang="en-US" dirty="0" err="1"/>
              <a:t>eget</a:t>
            </a:r>
            <a:r>
              <a:rPr lang="en-US" dirty="0"/>
              <a:t>. Cras </a:t>
            </a:r>
            <a:r>
              <a:rPr lang="en-US" dirty="0" err="1"/>
              <a:t>ultricies</a:t>
            </a:r>
            <a:r>
              <a:rPr lang="en-US" dirty="0"/>
              <a:t> </a:t>
            </a:r>
            <a:r>
              <a:rPr lang="en-US" dirty="0" err="1"/>
              <a:t>lacus</a:t>
            </a:r>
            <a:r>
              <a:rPr lang="en-US" dirty="0"/>
              <a:t> </a:t>
            </a:r>
            <a:r>
              <a:rPr lang="en-US" dirty="0" err="1"/>
              <a:t>viverra</a:t>
            </a:r>
            <a:r>
              <a:rPr lang="en-US" dirty="0"/>
              <a:t> </a:t>
            </a:r>
            <a:r>
              <a:rPr lang="en-US" dirty="0" err="1"/>
              <a:t>elit</a:t>
            </a:r>
            <a:r>
              <a:rPr lang="en-US" dirty="0"/>
              <a:t> </a:t>
            </a:r>
            <a:r>
              <a:rPr lang="en-US" dirty="0" err="1"/>
              <a:t>dignissim</a:t>
            </a:r>
            <a:r>
              <a:rPr lang="en-US" dirty="0"/>
              <a:t> </a:t>
            </a:r>
            <a:r>
              <a:rPr lang="en-US" dirty="0" err="1"/>
              <a:t>finibus</a:t>
            </a:r>
            <a:r>
              <a:rPr lang="en-US" dirty="0"/>
              <a:t>. Integer in porta </a:t>
            </a:r>
            <a:r>
              <a:rPr lang="en-US" dirty="0" err="1"/>
              <a:t>tortor</a:t>
            </a:r>
            <a:r>
              <a:rPr lang="en-US" dirty="0"/>
              <a:t>. </a:t>
            </a:r>
            <a:r>
              <a:rPr lang="en-US" dirty="0" err="1"/>
              <a:t>Fusce</a:t>
            </a:r>
            <a:r>
              <a:rPr lang="en-US" dirty="0"/>
              <a:t> sed ante </a:t>
            </a:r>
            <a:r>
              <a:rPr lang="en-US" dirty="0" err="1"/>
              <a:t>quis</a:t>
            </a:r>
            <a:r>
              <a:rPr lang="en-US" dirty="0"/>
              <a:t> </a:t>
            </a:r>
            <a:r>
              <a:rPr lang="en-US" dirty="0" err="1"/>
              <a:t>leo</a:t>
            </a:r>
            <a:r>
              <a:rPr lang="en-US" dirty="0"/>
              <a:t> </a:t>
            </a:r>
            <a:r>
              <a:rPr lang="en-US" dirty="0" err="1"/>
              <a:t>finibu</a:t>
            </a:r>
            <a:endParaRPr lang="en-US" dirty="0"/>
          </a:p>
        </p:txBody>
      </p:sp>
    </p:spTree>
    <p:extLst>
      <p:ext uri="{BB962C8B-B14F-4D97-AF65-F5344CB8AC3E}">
        <p14:creationId xmlns:p14="http://schemas.microsoft.com/office/powerpoint/2010/main" val="2656774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350327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9797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36908674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892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986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84174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36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9805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5612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521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440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14920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0177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4596018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83498222"/>
      </p:ext>
    </p:extLst>
  </p:cSld>
  <p:clrMapOvr>
    <a:masterClrMapping/>
  </p:clrMapOvr>
  <p:transition spd="slow"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891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16682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881773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4" y="2347914"/>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6"/>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140616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2ECF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956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445236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7" y="4857754"/>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7" y="320357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669665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7" y="2101852"/>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931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3" y="303217"/>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0"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0"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0"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0"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59535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9367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216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89"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4"/>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34615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1"/>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89"/>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467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93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7"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7"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5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7" y="627066"/>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7" y="2101852"/>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7" y="2101852"/>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61764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2702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5"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5" y="1416051"/>
            <a:ext cx="10358967" cy="4799013"/>
          </a:xfrm>
        </p:spPr>
        <p:txBody>
          <a:bodyPr/>
          <a:lstStyle/>
          <a:p>
            <a:pPr lvl="0"/>
            <a:endParaRPr lang="en-US" noProof="0"/>
          </a:p>
        </p:txBody>
      </p:sp>
    </p:spTree>
    <p:extLst>
      <p:ext uri="{BB962C8B-B14F-4D97-AF65-F5344CB8AC3E}">
        <p14:creationId xmlns:p14="http://schemas.microsoft.com/office/powerpoint/2010/main" val="3174442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541363582"/>
      </p:ext>
    </p:extLst>
  </p:cSld>
  <p:clrMapOvr>
    <a:masterClrMapping/>
  </p:clrMapOvr>
  <p:transition spd="slow" advClick="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1" y="2360613"/>
            <a:ext cx="4955645" cy="3810000"/>
          </a:xfrm>
          <a:prstGeom prst="rect">
            <a:avLst/>
          </a:prstGeom>
        </p:spPr>
        <p:txBody>
          <a:bodyPr/>
          <a:lstStyle/>
          <a:p>
            <a:endParaRPr lang="en-US"/>
          </a:p>
        </p:txBody>
      </p:sp>
    </p:spTree>
    <p:extLst>
      <p:ext uri="{BB962C8B-B14F-4D97-AF65-F5344CB8AC3E}">
        <p14:creationId xmlns:p14="http://schemas.microsoft.com/office/powerpoint/2010/main" val="2537143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0" y="5905501"/>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619354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16084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6543594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5611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424747"/>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123129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18271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2437972"/>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242929"/>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4833838"/>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C9B2231C-939C-AC91-1ED2-FDEEC9AF2C35}"/>
              </a:ext>
            </a:extLst>
          </p:cNvPr>
          <p:cNvSpPr>
            <a:spLocks noGrp="1"/>
          </p:cNvSpPr>
          <p:nvPr>
            <p:ph type="title"/>
          </p:nvPr>
        </p:nvSpPr>
        <p:spPr>
          <a:xfrm>
            <a:off x="479376" y="0"/>
            <a:ext cx="11227688" cy="1023414"/>
          </a:xfrm>
        </p:spPr>
        <p:txBody>
          <a:bodyPr/>
          <a:lstStyle>
            <a:lvl1pPr algn="l">
              <a:defRPr sz="2400"/>
            </a:lvl1pPr>
          </a:lstStyle>
          <a:p>
            <a:r>
              <a:rPr lang="en-US" noProof="0" dirty="0"/>
              <a:t>Click to edit Master title style</a:t>
            </a:r>
          </a:p>
        </p:txBody>
      </p:sp>
      <p:sp>
        <p:nvSpPr>
          <p:cNvPr id="23" name="Content Placeholder 2">
            <a:extLst>
              <a:ext uri="{FF2B5EF4-FFF2-40B4-BE49-F238E27FC236}">
                <a16:creationId xmlns:a16="http://schemas.microsoft.com/office/drawing/2014/main" id="{51EBF99B-3077-6F60-9D5A-F657F317328E}"/>
              </a:ext>
            </a:extLst>
          </p:cNvPr>
          <p:cNvSpPr>
            <a:spLocks noGrp="1"/>
          </p:cNvSpPr>
          <p:nvPr>
            <p:ph idx="52" hasCustomPrompt="1"/>
          </p:nvPr>
        </p:nvSpPr>
        <p:spPr>
          <a:xfrm>
            <a:off x="2971800" y="3627323"/>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3E454DAB-0EA9-D3DD-6B90-F149061014E5}"/>
              </a:ext>
            </a:extLst>
          </p:cNvPr>
          <p:cNvSpPr>
            <a:spLocks noGrp="1"/>
          </p:cNvSpPr>
          <p:nvPr>
            <p:ph idx="53" hasCustomPrompt="1"/>
          </p:nvPr>
        </p:nvSpPr>
        <p:spPr>
          <a:xfrm>
            <a:off x="2971800" y="3035395"/>
            <a:ext cx="8540496" cy="502920"/>
          </a:xfrm>
          <a:prstGeom prst="rect">
            <a:avLst/>
          </a:prstGeom>
        </p:spPr>
        <p:txBody>
          <a:bodyPr anchor="ctr"/>
          <a:lstStyle>
            <a:lvl1pPr marL="0" indent="0" algn="ctr">
              <a:lnSpc>
                <a:spcPts val="2300"/>
              </a:lnSpc>
              <a:buFontTx/>
              <a:buNone/>
              <a:defRPr sz="2400">
                <a:solidFill>
                  <a:schemeClr val="bg1"/>
                </a:solidFill>
              </a:defRPr>
            </a:lvl1pPr>
          </a:lstStyle>
          <a:p>
            <a:pPr lvl="0"/>
            <a:r>
              <a:rPr lang="en-US" dirty="0"/>
              <a:t>Answer</a:t>
            </a:r>
          </a:p>
        </p:txBody>
      </p:sp>
    </p:spTree>
    <p:extLst>
      <p:ext uri="{BB962C8B-B14F-4D97-AF65-F5344CB8AC3E}">
        <p14:creationId xmlns:p14="http://schemas.microsoft.com/office/powerpoint/2010/main" val="1581837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5893"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7299176" y="589957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7299176" y="216318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7299176" y="2717186"/>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7299176" y="3235559"/>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7299176" y="4824892"/>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7299176" y="1420982"/>
            <a:ext cx="4204320" cy="640080"/>
          </a:xfrm>
          <a:prstGeom prst="rect">
            <a:avLst/>
          </a:prstGeom>
        </p:spPr>
        <p:txBody>
          <a:bodyPr anchor="ctr"/>
          <a:lstStyle>
            <a:lvl1pPr marL="0" indent="0" algn="ctr">
              <a:lnSpc>
                <a:spcPts val="230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7303269" y="5378894"/>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6A738E43-1439-1D18-7C7D-251E04F2E9EF}"/>
              </a:ext>
            </a:extLst>
          </p:cNvPr>
          <p:cNvSpPr>
            <a:spLocks noGrp="1"/>
          </p:cNvSpPr>
          <p:nvPr>
            <p:ph idx="80" hasCustomPrompt="1"/>
          </p:nvPr>
        </p:nvSpPr>
        <p:spPr>
          <a:xfrm>
            <a:off x="2971800"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BC22DA1B-C01C-FE1D-FB10-24CE6A70FFF5}"/>
              </a:ext>
            </a:extLst>
          </p:cNvPr>
          <p:cNvSpPr>
            <a:spLocks noGrp="1"/>
          </p:cNvSpPr>
          <p:nvPr>
            <p:ph idx="81" hasCustomPrompt="1"/>
          </p:nvPr>
        </p:nvSpPr>
        <p:spPr>
          <a:xfrm>
            <a:off x="7299176" y="4321451"/>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E6863081-6ECB-1873-C62F-C28F64A93987}"/>
              </a:ext>
            </a:extLst>
          </p:cNvPr>
          <p:cNvSpPr>
            <a:spLocks noGrp="1"/>
          </p:cNvSpPr>
          <p:nvPr>
            <p:ph idx="82" hasCustomPrompt="1"/>
          </p:nvPr>
        </p:nvSpPr>
        <p:spPr>
          <a:xfrm>
            <a:off x="2971800"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
        <p:nvSpPr>
          <p:cNvPr id="18" name="Content Placeholder 2">
            <a:extLst>
              <a:ext uri="{FF2B5EF4-FFF2-40B4-BE49-F238E27FC236}">
                <a16:creationId xmlns:a16="http://schemas.microsoft.com/office/drawing/2014/main" id="{45BDEC94-DD3F-30CA-41F3-64044100AEA3}"/>
              </a:ext>
            </a:extLst>
          </p:cNvPr>
          <p:cNvSpPr>
            <a:spLocks noGrp="1"/>
          </p:cNvSpPr>
          <p:nvPr>
            <p:ph idx="83" hasCustomPrompt="1"/>
          </p:nvPr>
        </p:nvSpPr>
        <p:spPr>
          <a:xfrm>
            <a:off x="7299176" y="3754350"/>
            <a:ext cx="4204320" cy="475488"/>
          </a:xfrm>
          <a:prstGeom prst="rect">
            <a:avLst/>
          </a:prstGeom>
        </p:spPr>
        <p:txBody>
          <a:bodyPr anchor="ctr"/>
          <a:lstStyle>
            <a:lvl1pPr marL="0" indent="0" algn="ctr">
              <a:lnSpc>
                <a:spcPts val="19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251791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Content Placeholder 2">
            <a:extLst>
              <a:ext uri="{FF2B5EF4-FFF2-40B4-BE49-F238E27FC236}">
                <a16:creationId xmlns:a16="http://schemas.microsoft.com/office/drawing/2014/main" id="{5AB4CCB1-DBC0-D14D-BC8B-9FB8BA85CFC0}"/>
              </a:ext>
            </a:extLst>
          </p:cNvPr>
          <p:cNvSpPr>
            <a:spLocks noGrp="1"/>
          </p:cNvSpPr>
          <p:nvPr>
            <p:ph idx="46" hasCustomPrompt="1"/>
          </p:nvPr>
        </p:nvSpPr>
        <p:spPr>
          <a:xfrm>
            <a:off x="297180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CD93A08B-E808-9842-89A1-88E20A83C5CF}"/>
              </a:ext>
            </a:extLst>
          </p:cNvPr>
          <p:cNvSpPr>
            <a:spLocks noGrp="1"/>
          </p:cNvSpPr>
          <p:nvPr>
            <p:ph idx="47" hasCustomPrompt="1"/>
          </p:nvPr>
        </p:nvSpPr>
        <p:spPr>
          <a:xfrm>
            <a:off x="297180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92FED2CE-F2B7-F44F-8C35-F5D48C997B95}"/>
              </a:ext>
            </a:extLst>
          </p:cNvPr>
          <p:cNvSpPr>
            <a:spLocks noGrp="1"/>
          </p:cNvSpPr>
          <p:nvPr>
            <p:ph idx="48" hasCustomPrompt="1"/>
          </p:nvPr>
        </p:nvSpPr>
        <p:spPr>
          <a:xfrm>
            <a:off x="297180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1" name="Content Placeholder 2">
            <a:extLst>
              <a:ext uri="{FF2B5EF4-FFF2-40B4-BE49-F238E27FC236}">
                <a16:creationId xmlns:a16="http://schemas.microsoft.com/office/drawing/2014/main" id="{E4FF5F1D-9A8F-E74C-B0D1-475D30CB818F}"/>
              </a:ext>
            </a:extLst>
          </p:cNvPr>
          <p:cNvSpPr>
            <a:spLocks noGrp="1"/>
          </p:cNvSpPr>
          <p:nvPr>
            <p:ph idx="49" hasCustomPrompt="1"/>
          </p:nvPr>
        </p:nvSpPr>
        <p:spPr>
          <a:xfrm>
            <a:off x="297180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2" name="Content Placeholder 2">
            <a:extLst>
              <a:ext uri="{FF2B5EF4-FFF2-40B4-BE49-F238E27FC236}">
                <a16:creationId xmlns:a16="http://schemas.microsoft.com/office/drawing/2014/main" id="{7CC46D52-87BC-8F4F-B434-4CCA2BE85E9A}"/>
              </a:ext>
            </a:extLst>
          </p:cNvPr>
          <p:cNvSpPr>
            <a:spLocks noGrp="1"/>
          </p:cNvSpPr>
          <p:nvPr>
            <p:ph idx="50" hasCustomPrompt="1"/>
          </p:nvPr>
        </p:nvSpPr>
        <p:spPr>
          <a:xfrm>
            <a:off x="297180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0" name="Content Placeholder 2">
            <a:extLst>
              <a:ext uri="{FF2B5EF4-FFF2-40B4-BE49-F238E27FC236}">
                <a16:creationId xmlns:a16="http://schemas.microsoft.com/office/drawing/2014/main" id="{63EF26B9-0075-574C-BD4A-DABEDD7CF915}"/>
              </a:ext>
            </a:extLst>
          </p:cNvPr>
          <p:cNvSpPr>
            <a:spLocks noGrp="1"/>
          </p:cNvSpPr>
          <p:nvPr>
            <p:ph idx="58" hasCustomPrompt="1"/>
          </p:nvPr>
        </p:nvSpPr>
        <p:spPr>
          <a:xfrm>
            <a:off x="297180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23" name="Content Placeholder 2">
            <a:extLst>
              <a:ext uri="{FF2B5EF4-FFF2-40B4-BE49-F238E27FC236}">
                <a16:creationId xmlns:a16="http://schemas.microsoft.com/office/drawing/2014/main" id="{90D7A4A3-471A-E345-AB18-38456F4BBA0E}"/>
              </a:ext>
            </a:extLst>
          </p:cNvPr>
          <p:cNvSpPr>
            <a:spLocks noGrp="1"/>
          </p:cNvSpPr>
          <p:nvPr>
            <p:ph idx="59" hasCustomPrompt="1"/>
          </p:nvPr>
        </p:nvSpPr>
        <p:spPr>
          <a:xfrm>
            <a:off x="5873080"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4" name="Content Placeholder 2">
            <a:extLst>
              <a:ext uri="{FF2B5EF4-FFF2-40B4-BE49-F238E27FC236}">
                <a16:creationId xmlns:a16="http://schemas.microsoft.com/office/drawing/2014/main" id="{2A94A311-2624-8E4D-B5F8-ABB694A15B22}"/>
              </a:ext>
            </a:extLst>
          </p:cNvPr>
          <p:cNvSpPr>
            <a:spLocks noGrp="1"/>
          </p:cNvSpPr>
          <p:nvPr>
            <p:ph idx="60" hasCustomPrompt="1"/>
          </p:nvPr>
        </p:nvSpPr>
        <p:spPr>
          <a:xfrm>
            <a:off x="5873080"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5" name="Content Placeholder 2">
            <a:extLst>
              <a:ext uri="{FF2B5EF4-FFF2-40B4-BE49-F238E27FC236}">
                <a16:creationId xmlns:a16="http://schemas.microsoft.com/office/drawing/2014/main" id="{1076AA90-050C-C143-8136-1B18E5EAAD30}"/>
              </a:ext>
            </a:extLst>
          </p:cNvPr>
          <p:cNvSpPr>
            <a:spLocks noGrp="1"/>
          </p:cNvSpPr>
          <p:nvPr>
            <p:ph idx="61" hasCustomPrompt="1"/>
          </p:nvPr>
        </p:nvSpPr>
        <p:spPr>
          <a:xfrm>
            <a:off x="5873080"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6" name="Content Placeholder 2">
            <a:extLst>
              <a:ext uri="{FF2B5EF4-FFF2-40B4-BE49-F238E27FC236}">
                <a16:creationId xmlns:a16="http://schemas.microsoft.com/office/drawing/2014/main" id="{0885D37B-B862-C74D-AF02-541AFEAA1185}"/>
              </a:ext>
            </a:extLst>
          </p:cNvPr>
          <p:cNvSpPr>
            <a:spLocks noGrp="1"/>
          </p:cNvSpPr>
          <p:nvPr>
            <p:ph idx="62" hasCustomPrompt="1"/>
          </p:nvPr>
        </p:nvSpPr>
        <p:spPr>
          <a:xfrm>
            <a:off x="5873080"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B63EB1F2-43F1-F94E-B041-CC35E88BFBAC}"/>
              </a:ext>
            </a:extLst>
          </p:cNvPr>
          <p:cNvSpPr>
            <a:spLocks noGrp="1"/>
          </p:cNvSpPr>
          <p:nvPr>
            <p:ph idx="63" hasCustomPrompt="1"/>
          </p:nvPr>
        </p:nvSpPr>
        <p:spPr>
          <a:xfrm>
            <a:off x="5873080"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8" name="Content Placeholder 2">
            <a:extLst>
              <a:ext uri="{FF2B5EF4-FFF2-40B4-BE49-F238E27FC236}">
                <a16:creationId xmlns:a16="http://schemas.microsoft.com/office/drawing/2014/main" id="{C6B0F9FA-56F0-894F-8B98-AA9D50EBBCE8}"/>
              </a:ext>
            </a:extLst>
          </p:cNvPr>
          <p:cNvSpPr>
            <a:spLocks noGrp="1"/>
          </p:cNvSpPr>
          <p:nvPr>
            <p:ph idx="64" hasCustomPrompt="1"/>
          </p:nvPr>
        </p:nvSpPr>
        <p:spPr>
          <a:xfrm>
            <a:off x="5873080"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34206B3F-8462-9D45-ADCC-2F03903AB1C0}"/>
              </a:ext>
            </a:extLst>
          </p:cNvPr>
          <p:cNvSpPr>
            <a:spLocks noGrp="1"/>
          </p:cNvSpPr>
          <p:nvPr>
            <p:ph idx="71" hasCustomPrompt="1"/>
          </p:nvPr>
        </p:nvSpPr>
        <p:spPr>
          <a:xfrm>
            <a:off x="297180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C5D7205F-AB74-C64C-AA37-FB9857436834}"/>
              </a:ext>
            </a:extLst>
          </p:cNvPr>
          <p:cNvSpPr>
            <a:spLocks noGrp="1"/>
          </p:cNvSpPr>
          <p:nvPr>
            <p:ph idx="72" hasCustomPrompt="1"/>
          </p:nvPr>
        </p:nvSpPr>
        <p:spPr>
          <a:xfrm>
            <a:off x="5873080"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 name="Title 1">
            <a:extLst>
              <a:ext uri="{FF2B5EF4-FFF2-40B4-BE49-F238E27FC236}">
                <a16:creationId xmlns:a16="http://schemas.microsoft.com/office/drawing/2014/main" id="{28070160-EAF2-5DE8-A5BD-6CEDFB3B90D4}"/>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653BA14D-E407-BCE4-AEDD-676173CCEAE0}"/>
              </a:ext>
            </a:extLst>
          </p:cNvPr>
          <p:cNvSpPr>
            <a:spLocks noGrp="1"/>
          </p:cNvSpPr>
          <p:nvPr>
            <p:ph idx="73" hasCustomPrompt="1"/>
          </p:nvPr>
        </p:nvSpPr>
        <p:spPr>
          <a:xfrm>
            <a:off x="8760296" y="5877272"/>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EC5CE368-1B20-B32E-4082-E281D42CEAF1}"/>
              </a:ext>
            </a:extLst>
          </p:cNvPr>
          <p:cNvSpPr>
            <a:spLocks noGrp="1"/>
          </p:cNvSpPr>
          <p:nvPr>
            <p:ph idx="74" hasCustomPrompt="1"/>
          </p:nvPr>
        </p:nvSpPr>
        <p:spPr>
          <a:xfrm>
            <a:off x="8760296" y="215039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20F175A9-3395-9282-98B6-90628A0AF073}"/>
              </a:ext>
            </a:extLst>
          </p:cNvPr>
          <p:cNvSpPr>
            <a:spLocks noGrp="1"/>
          </p:cNvSpPr>
          <p:nvPr>
            <p:ph idx="75" hasCustomPrompt="1"/>
          </p:nvPr>
        </p:nvSpPr>
        <p:spPr>
          <a:xfrm>
            <a:off x="8760296" y="271383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A6B8F5D5-00F7-D674-F71E-44515A7BA3EA}"/>
              </a:ext>
            </a:extLst>
          </p:cNvPr>
          <p:cNvSpPr>
            <a:spLocks noGrp="1"/>
          </p:cNvSpPr>
          <p:nvPr>
            <p:ph idx="76" hasCustomPrompt="1"/>
          </p:nvPr>
        </p:nvSpPr>
        <p:spPr>
          <a:xfrm>
            <a:off x="8760296" y="3244386"/>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ABF9FF4F-2220-5144-955D-2DB2F7C1F104}"/>
              </a:ext>
            </a:extLst>
          </p:cNvPr>
          <p:cNvSpPr>
            <a:spLocks noGrp="1"/>
          </p:cNvSpPr>
          <p:nvPr>
            <p:ph idx="77" hasCustomPrompt="1"/>
          </p:nvPr>
        </p:nvSpPr>
        <p:spPr>
          <a:xfrm>
            <a:off x="8760296" y="4796939"/>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9F9D0C7F-6F4F-6996-700B-358B0CF316DB}"/>
              </a:ext>
            </a:extLst>
          </p:cNvPr>
          <p:cNvSpPr>
            <a:spLocks noGrp="1"/>
          </p:cNvSpPr>
          <p:nvPr>
            <p:ph idx="78" hasCustomPrompt="1"/>
          </p:nvPr>
        </p:nvSpPr>
        <p:spPr>
          <a:xfrm>
            <a:off x="8760296" y="1420982"/>
            <a:ext cx="2743200" cy="640080"/>
          </a:xfrm>
          <a:prstGeom prst="rect">
            <a:avLst/>
          </a:prstGeom>
        </p:spPr>
        <p:txBody>
          <a:bodyPr anchor="ctr"/>
          <a:lstStyle>
            <a:lvl1pPr marL="0" indent="0" algn="ctr">
              <a:lnSpc>
                <a:spcPts val="2580"/>
              </a:lnSpc>
              <a:buFontTx/>
              <a:buNone/>
              <a:defRPr sz="2200">
                <a:solidFill>
                  <a:schemeClr val="bg1"/>
                </a:solidFill>
              </a:defRPr>
            </a:lvl1pPr>
          </a:lstStyle>
          <a:p>
            <a:pPr lvl="0"/>
            <a:r>
              <a:rPr lang="en-US" dirty="0"/>
              <a:t>ANSWER</a:t>
            </a:r>
          </a:p>
        </p:txBody>
      </p:sp>
      <p:sp>
        <p:nvSpPr>
          <p:cNvPr id="14" name="Content Placeholder 2">
            <a:extLst>
              <a:ext uri="{FF2B5EF4-FFF2-40B4-BE49-F238E27FC236}">
                <a16:creationId xmlns:a16="http://schemas.microsoft.com/office/drawing/2014/main" id="{8F3768BD-FF2F-BACA-C2EE-A31E64EC57B6}"/>
              </a:ext>
            </a:extLst>
          </p:cNvPr>
          <p:cNvSpPr>
            <a:spLocks noGrp="1"/>
          </p:cNvSpPr>
          <p:nvPr>
            <p:ph idx="79" hasCustomPrompt="1"/>
          </p:nvPr>
        </p:nvSpPr>
        <p:spPr>
          <a:xfrm>
            <a:off x="8760296" y="5344435"/>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5" name="Content Placeholder 2">
            <a:extLst>
              <a:ext uri="{FF2B5EF4-FFF2-40B4-BE49-F238E27FC236}">
                <a16:creationId xmlns:a16="http://schemas.microsoft.com/office/drawing/2014/main" id="{11D40B84-0E27-3E72-4F1C-38E8426D6736}"/>
              </a:ext>
            </a:extLst>
          </p:cNvPr>
          <p:cNvSpPr>
            <a:spLocks noGrp="1"/>
          </p:cNvSpPr>
          <p:nvPr>
            <p:ph idx="80" hasCustomPrompt="1"/>
          </p:nvPr>
        </p:nvSpPr>
        <p:spPr>
          <a:xfrm>
            <a:off x="297180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6" name="Content Placeholder 2">
            <a:extLst>
              <a:ext uri="{FF2B5EF4-FFF2-40B4-BE49-F238E27FC236}">
                <a16:creationId xmlns:a16="http://schemas.microsoft.com/office/drawing/2014/main" id="{5128614C-0048-0859-3F21-7BE88BB22758}"/>
              </a:ext>
            </a:extLst>
          </p:cNvPr>
          <p:cNvSpPr>
            <a:spLocks noGrp="1"/>
          </p:cNvSpPr>
          <p:nvPr>
            <p:ph idx="81" hasCustomPrompt="1"/>
          </p:nvPr>
        </p:nvSpPr>
        <p:spPr>
          <a:xfrm>
            <a:off x="5873080"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17" name="Content Placeholder 2">
            <a:extLst>
              <a:ext uri="{FF2B5EF4-FFF2-40B4-BE49-F238E27FC236}">
                <a16:creationId xmlns:a16="http://schemas.microsoft.com/office/drawing/2014/main" id="{20A0B84B-E2F4-EC06-A486-87CCB5BF5835}"/>
              </a:ext>
            </a:extLst>
          </p:cNvPr>
          <p:cNvSpPr>
            <a:spLocks noGrp="1"/>
          </p:cNvSpPr>
          <p:nvPr>
            <p:ph idx="82" hasCustomPrompt="1"/>
          </p:nvPr>
        </p:nvSpPr>
        <p:spPr>
          <a:xfrm>
            <a:off x="8760296" y="4307598"/>
            <a:ext cx="2743200" cy="439484"/>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2" name="Content Placeholder 2">
            <a:extLst>
              <a:ext uri="{FF2B5EF4-FFF2-40B4-BE49-F238E27FC236}">
                <a16:creationId xmlns:a16="http://schemas.microsoft.com/office/drawing/2014/main" id="{3616D466-16E5-C7B7-4E82-2D7B7F8E1870}"/>
              </a:ext>
            </a:extLst>
          </p:cNvPr>
          <p:cNvSpPr>
            <a:spLocks noGrp="1"/>
          </p:cNvSpPr>
          <p:nvPr>
            <p:ph idx="83" hasCustomPrompt="1"/>
          </p:nvPr>
        </p:nvSpPr>
        <p:spPr>
          <a:xfrm>
            <a:off x="297180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29" name="Content Placeholder 2">
            <a:extLst>
              <a:ext uri="{FF2B5EF4-FFF2-40B4-BE49-F238E27FC236}">
                <a16:creationId xmlns:a16="http://schemas.microsoft.com/office/drawing/2014/main" id="{394B3DF0-89E3-7321-47D6-B789B7A0F317}"/>
              </a:ext>
            </a:extLst>
          </p:cNvPr>
          <p:cNvSpPr>
            <a:spLocks noGrp="1"/>
          </p:cNvSpPr>
          <p:nvPr>
            <p:ph idx="84" hasCustomPrompt="1"/>
          </p:nvPr>
        </p:nvSpPr>
        <p:spPr>
          <a:xfrm>
            <a:off x="5873080"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5451A9EA-F549-7F3D-0706-3E8A9A527F9E}"/>
              </a:ext>
            </a:extLst>
          </p:cNvPr>
          <p:cNvSpPr>
            <a:spLocks noGrp="1"/>
          </p:cNvSpPr>
          <p:nvPr>
            <p:ph idx="85" hasCustomPrompt="1"/>
          </p:nvPr>
        </p:nvSpPr>
        <p:spPr>
          <a:xfrm>
            <a:off x="8760296" y="3751653"/>
            <a:ext cx="2743200" cy="475488"/>
          </a:xfrm>
          <a:prstGeom prst="rect">
            <a:avLst/>
          </a:prstGeom>
        </p:spPr>
        <p:txBody>
          <a:bodyPr anchor="ctr"/>
          <a:lstStyle>
            <a:lvl1pPr marL="0" indent="0" algn="ctr">
              <a:lnSpc>
                <a:spcPts val="1800"/>
              </a:lnSpc>
              <a:buFontTx/>
              <a:buNone/>
              <a:defRPr sz="2000">
                <a:solidFill>
                  <a:schemeClr val="bg1"/>
                </a:solidFill>
              </a:defRPr>
            </a:lvl1pPr>
          </a:lstStyle>
          <a:p>
            <a:pPr lvl="0"/>
            <a:r>
              <a:rPr lang="en-US" dirty="0"/>
              <a:t>Answer</a:t>
            </a:r>
          </a:p>
        </p:txBody>
      </p:sp>
    </p:spTree>
    <p:extLst>
      <p:ext uri="{BB962C8B-B14F-4D97-AF65-F5344CB8AC3E}">
        <p14:creationId xmlns:p14="http://schemas.microsoft.com/office/powerpoint/2010/main" val="30828514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245617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B30B91F8-CE0E-B643-9A6F-460F6553C81F}"/>
              </a:ext>
            </a:extLst>
          </p:cNvPr>
          <p:cNvSpPr>
            <a:spLocks noGrp="1"/>
          </p:cNvSpPr>
          <p:nvPr>
            <p:ph idx="51" hasCustomPrompt="1"/>
          </p:nvPr>
        </p:nvSpPr>
        <p:spPr>
          <a:xfrm>
            <a:off x="2971800"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9" name="Content Placeholder 2">
            <a:extLst>
              <a:ext uri="{FF2B5EF4-FFF2-40B4-BE49-F238E27FC236}">
                <a16:creationId xmlns:a16="http://schemas.microsoft.com/office/drawing/2014/main" id="{D6549EE2-D26F-6C4C-BFDF-B4CB3FD66EAD}"/>
              </a:ext>
            </a:extLst>
          </p:cNvPr>
          <p:cNvSpPr>
            <a:spLocks noGrp="1"/>
          </p:cNvSpPr>
          <p:nvPr>
            <p:ph idx="57" hasCustomPrompt="1"/>
          </p:nvPr>
        </p:nvSpPr>
        <p:spPr>
          <a:xfrm>
            <a:off x="7295827"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7" name="Content Placeholder 2">
            <a:extLst>
              <a:ext uri="{FF2B5EF4-FFF2-40B4-BE49-F238E27FC236}">
                <a16:creationId xmlns:a16="http://schemas.microsoft.com/office/drawing/2014/main" id="{C3B94F2F-1772-BA98-5F00-726C25BA295A}"/>
              </a:ext>
            </a:extLst>
          </p:cNvPr>
          <p:cNvSpPr>
            <a:spLocks noGrp="1"/>
          </p:cNvSpPr>
          <p:nvPr>
            <p:ph idx="65" hasCustomPrompt="1"/>
          </p:nvPr>
        </p:nvSpPr>
        <p:spPr>
          <a:xfrm>
            <a:off x="9494278"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7" name="Content Placeholder 2">
            <a:extLst>
              <a:ext uri="{FF2B5EF4-FFF2-40B4-BE49-F238E27FC236}">
                <a16:creationId xmlns:a16="http://schemas.microsoft.com/office/drawing/2014/main" id="{A7916153-3C84-96C9-A814-0EE6AF6ED112}"/>
              </a:ext>
            </a:extLst>
          </p:cNvPr>
          <p:cNvSpPr>
            <a:spLocks noGrp="1"/>
          </p:cNvSpPr>
          <p:nvPr>
            <p:ph idx="71" hasCustomPrompt="1"/>
          </p:nvPr>
        </p:nvSpPr>
        <p:spPr>
          <a:xfrm>
            <a:off x="5136286" y="5386692"/>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28" name="Title 1">
            <a:extLst>
              <a:ext uri="{FF2B5EF4-FFF2-40B4-BE49-F238E27FC236}">
                <a16:creationId xmlns:a16="http://schemas.microsoft.com/office/drawing/2014/main" id="{4C0AE0C5-B0E9-EB0A-9383-75E1C3D928F8}"/>
              </a:ext>
            </a:extLst>
          </p:cNvPr>
          <p:cNvSpPr>
            <a:spLocks noGrp="1"/>
          </p:cNvSpPr>
          <p:nvPr>
            <p:ph type="title"/>
          </p:nvPr>
        </p:nvSpPr>
        <p:spPr>
          <a:xfrm>
            <a:off x="479376" y="0"/>
            <a:ext cx="11227688" cy="1196752"/>
          </a:xfrm>
        </p:spPr>
        <p:txBody>
          <a:bodyPr/>
          <a:lstStyle>
            <a:lvl1pPr algn="l">
              <a:defRPr sz="2400"/>
            </a:lvl1pPr>
          </a:lstStyle>
          <a:p>
            <a:r>
              <a:rPr lang="en-US" dirty="0"/>
              <a:t>Click to edit Master title style</a:t>
            </a:r>
          </a:p>
        </p:txBody>
      </p:sp>
      <p:sp>
        <p:nvSpPr>
          <p:cNvPr id="29" name="Content Placeholder 2">
            <a:extLst>
              <a:ext uri="{FF2B5EF4-FFF2-40B4-BE49-F238E27FC236}">
                <a16:creationId xmlns:a16="http://schemas.microsoft.com/office/drawing/2014/main" id="{9BA4ADE0-1461-7457-7956-81AF76EDC94A}"/>
              </a:ext>
            </a:extLst>
          </p:cNvPr>
          <p:cNvSpPr>
            <a:spLocks noGrp="1"/>
          </p:cNvSpPr>
          <p:nvPr>
            <p:ph idx="72" hasCustomPrompt="1"/>
          </p:nvPr>
        </p:nvSpPr>
        <p:spPr>
          <a:xfrm>
            <a:off x="2971800"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0" name="Content Placeholder 2">
            <a:extLst>
              <a:ext uri="{FF2B5EF4-FFF2-40B4-BE49-F238E27FC236}">
                <a16:creationId xmlns:a16="http://schemas.microsoft.com/office/drawing/2014/main" id="{91586141-EFD5-5D56-3C69-C9252F52C3BD}"/>
              </a:ext>
            </a:extLst>
          </p:cNvPr>
          <p:cNvSpPr>
            <a:spLocks noGrp="1"/>
          </p:cNvSpPr>
          <p:nvPr>
            <p:ph idx="73" hasCustomPrompt="1"/>
          </p:nvPr>
        </p:nvSpPr>
        <p:spPr>
          <a:xfrm>
            <a:off x="7295827"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1" name="Content Placeholder 2">
            <a:extLst>
              <a:ext uri="{FF2B5EF4-FFF2-40B4-BE49-F238E27FC236}">
                <a16:creationId xmlns:a16="http://schemas.microsoft.com/office/drawing/2014/main" id="{0C31BA77-7268-B8B3-7AEB-340CFDB17BE3}"/>
              </a:ext>
            </a:extLst>
          </p:cNvPr>
          <p:cNvSpPr>
            <a:spLocks noGrp="1"/>
          </p:cNvSpPr>
          <p:nvPr>
            <p:ph idx="74" hasCustomPrompt="1"/>
          </p:nvPr>
        </p:nvSpPr>
        <p:spPr>
          <a:xfrm>
            <a:off x="9494278"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2" name="Content Placeholder 2">
            <a:extLst>
              <a:ext uri="{FF2B5EF4-FFF2-40B4-BE49-F238E27FC236}">
                <a16:creationId xmlns:a16="http://schemas.microsoft.com/office/drawing/2014/main" id="{310F2B90-7999-F791-1500-9F54868D6C66}"/>
              </a:ext>
            </a:extLst>
          </p:cNvPr>
          <p:cNvSpPr>
            <a:spLocks noGrp="1"/>
          </p:cNvSpPr>
          <p:nvPr>
            <p:ph idx="75" hasCustomPrompt="1"/>
          </p:nvPr>
        </p:nvSpPr>
        <p:spPr>
          <a:xfrm>
            <a:off x="5136286" y="5909676"/>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3" name="Content Placeholder 2">
            <a:extLst>
              <a:ext uri="{FF2B5EF4-FFF2-40B4-BE49-F238E27FC236}">
                <a16:creationId xmlns:a16="http://schemas.microsoft.com/office/drawing/2014/main" id="{A131E706-F1D5-CFB7-B993-DFB3C7F3752F}"/>
              </a:ext>
            </a:extLst>
          </p:cNvPr>
          <p:cNvSpPr>
            <a:spLocks noGrp="1"/>
          </p:cNvSpPr>
          <p:nvPr>
            <p:ph idx="76" hasCustomPrompt="1"/>
          </p:nvPr>
        </p:nvSpPr>
        <p:spPr>
          <a:xfrm>
            <a:off x="2971800"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4" name="Content Placeholder 2">
            <a:extLst>
              <a:ext uri="{FF2B5EF4-FFF2-40B4-BE49-F238E27FC236}">
                <a16:creationId xmlns:a16="http://schemas.microsoft.com/office/drawing/2014/main" id="{9094BFB2-F55E-CAC2-8DA5-1555E7FCEA20}"/>
              </a:ext>
            </a:extLst>
          </p:cNvPr>
          <p:cNvSpPr>
            <a:spLocks noGrp="1"/>
          </p:cNvSpPr>
          <p:nvPr>
            <p:ph idx="77" hasCustomPrompt="1"/>
          </p:nvPr>
        </p:nvSpPr>
        <p:spPr>
          <a:xfrm>
            <a:off x="7295827"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5" name="Content Placeholder 2">
            <a:extLst>
              <a:ext uri="{FF2B5EF4-FFF2-40B4-BE49-F238E27FC236}">
                <a16:creationId xmlns:a16="http://schemas.microsoft.com/office/drawing/2014/main" id="{64EFFFB0-BD47-B475-FB05-056F531CABB2}"/>
              </a:ext>
            </a:extLst>
          </p:cNvPr>
          <p:cNvSpPr>
            <a:spLocks noGrp="1"/>
          </p:cNvSpPr>
          <p:nvPr>
            <p:ph idx="78" hasCustomPrompt="1"/>
          </p:nvPr>
        </p:nvSpPr>
        <p:spPr>
          <a:xfrm>
            <a:off x="9494278"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6" name="Content Placeholder 2">
            <a:extLst>
              <a:ext uri="{FF2B5EF4-FFF2-40B4-BE49-F238E27FC236}">
                <a16:creationId xmlns:a16="http://schemas.microsoft.com/office/drawing/2014/main" id="{7A079928-CE49-6231-0092-684139D1E16E}"/>
              </a:ext>
            </a:extLst>
          </p:cNvPr>
          <p:cNvSpPr>
            <a:spLocks noGrp="1"/>
          </p:cNvSpPr>
          <p:nvPr>
            <p:ph idx="79" hasCustomPrompt="1"/>
          </p:nvPr>
        </p:nvSpPr>
        <p:spPr>
          <a:xfrm>
            <a:off x="5136286" y="2180768"/>
            <a:ext cx="2011680" cy="456144"/>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7" name="Content Placeholder 2">
            <a:extLst>
              <a:ext uri="{FF2B5EF4-FFF2-40B4-BE49-F238E27FC236}">
                <a16:creationId xmlns:a16="http://schemas.microsoft.com/office/drawing/2014/main" id="{FE304D18-5A76-20C1-081A-C1AFD5E1D41D}"/>
              </a:ext>
            </a:extLst>
          </p:cNvPr>
          <p:cNvSpPr>
            <a:spLocks noGrp="1"/>
          </p:cNvSpPr>
          <p:nvPr>
            <p:ph idx="80" hasCustomPrompt="1"/>
          </p:nvPr>
        </p:nvSpPr>
        <p:spPr>
          <a:xfrm>
            <a:off x="2971800"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8" name="Content Placeholder 2">
            <a:extLst>
              <a:ext uri="{FF2B5EF4-FFF2-40B4-BE49-F238E27FC236}">
                <a16:creationId xmlns:a16="http://schemas.microsoft.com/office/drawing/2014/main" id="{D33CA4C7-6B47-50DC-BDF6-44582648571E}"/>
              </a:ext>
            </a:extLst>
          </p:cNvPr>
          <p:cNvSpPr>
            <a:spLocks noGrp="1"/>
          </p:cNvSpPr>
          <p:nvPr>
            <p:ph idx="81" hasCustomPrompt="1"/>
          </p:nvPr>
        </p:nvSpPr>
        <p:spPr>
          <a:xfrm>
            <a:off x="7295827"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9" name="Content Placeholder 2">
            <a:extLst>
              <a:ext uri="{FF2B5EF4-FFF2-40B4-BE49-F238E27FC236}">
                <a16:creationId xmlns:a16="http://schemas.microsoft.com/office/drawing/2014/main" id="{65DB1904-FA4B-EBD2-F000-B4FC3B9B4A3D}"/>
              </a:ext>
            </a:extLst>
          </p:cNvPr>
          <p:cNvSpPr>
            <a:spLocks noGrp="1"/>
          </p:cNvSpPr>
          <p:nvPr>
            <p:ph idx="82" hasCustomPrompt="1"/>
          </p:nvPr>
        </p:nvSpPr>
        <p:spPr>
          <a:xfrm>
            <a:off x="9494278"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0" name="Content Placeholder 2">
            <a:extLst>
              <a:ext uri="{FF2B5EF4-FFF2-40B4-BE49-F238E27FC236}">
                <a16:creationId xmlns:a16="http://schemas.microsoft.com/office/drawing/2014/main" id="{B5566BED-B737-6138-0024-9BB0C9FD8A92}"/>
              </a:ext>
            </a:extLst>
          </p:cNvPr>
          <p:cNvSpPr>
            <a:spLocks noGrp="1"/>
          </p:cNvSpPr>
          <p:nvPr>
            <p:ph idx="83" hasCustomPrompt="1"/>
          </p:nvPr>
        </p:nvSpPr>
        <p:spPr>
          <a:xfrm>
            <a:off x="5136286" y="2713761"/>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1" name="Content Placeholder 2">
            <a:extLst>
              <a:ext uri="{FF2B5EF4-FFF2-40B4-BE49-F238E27FC236}">
                <a16:creationId xmlns:a16="http://schemas.microsoft.com/office/drawing/2014/main" id="{136693C0-47D5-95D0-6215-74041109381A}"/>
              </a:ext>
            </a:extLst>
          </p:cNvPr>
          <p:cNvSpPr>
            <a:spLocks noGrp="1"/>
          </p:cNvSpPr>
          <p:nvPr>
            <p:ph idx="84" hasCustomPrompt="1"/>
          </p:nvPr>
        </p:nvSpPr>
        <p:spPr>
          <a:xfrm>
            <a:off x="2971800"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2" name="Content Placeholder 2">
            <a:extLst>
              <a:ext uri="{FF2B5EF4-FFF2-40B4-BE49-F238E27FC236}">
                <a16:creationId xmlns:a16="http://schemas.microsoft.com/office/drawing/2014/main" id="{92A6066F-885F-4DC1-4F4E-B75697109DA3}"/>
              </a:ext>
            </a:extLst>
          </p:cNvPr>
          <p:cNvSpPr>
            <a:spLocks noGrp="1"/>
          </p:cNvSpPr>
          <p:nvPr>
            <p:ph idx="85" hasCustomPrompt="1"/>
          </p:nvPr>
        </p:nvSpPr>
        <p:spPr>
          <a:xfrm>
            <a:off x="7295827"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3" name="Content Placeholder 2">
            <a:extLst>
              <a:ext uri="{FF2B5EF4-FFF2-40B4-BE49-F238E27FC236}">
                <a16:creationId xmlns:a16="http://schemas.microsoft.com/office/drawing/2014/main" id="{5984C14E-8A41-65B5-ACF2-36D36A4F6CEC}"/>
              </a:ext>
            </a:extLst>
          </p:cNvPr>
          <p:cNvSpPr>
            <a:spLocks noGrp="1"/>
          </p:cNvSpPr>
          <p:nvPr>
            <p:ph idx="86" hasCustomPrompt="1"/>
          </p:nvPr>
        </p:nvSpPr>
        <p:spPr>
          <a:xfrm>
            <a:off x="9494278"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4" name="Content Placeholder 2">
            <a:extLst>
              <a:ext uri="{FF2B5EF4-FFF2-40B4-BE49-F238E27FC236}">
                <a16:creationId xmlns:a16="http://schemas.microsoft.com/office/drawing/2014/main" id="{3DD222C2-9E0E-0B81-C3E6-FAA6E09FE494}"/>
              </a:ext>
            </a:extLst>
          </p:cNvPr>
          <p:cNvSpPr>
            <a:spLocks noGrp="1"/>
          </p:cNvSpPr>
          <p:nvPr>
            <p:ph idx="87" hasCustomPrompt="1"/>
          </p:nvPr>
        </p:nvSpPr>
        <p:spPr>
          <a:xfrm>
            <a:off x="5136286" y="324542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5" name="Content Placeholder 2">
            <a:extLst>
              <a:ext uri="{FF2B5EF4-FFF2-40B4-BE49-F238E27FC236}">
                <a16:creationId xmlns:a16="http://schemas.microsoft.com/office/drawing/2014/main" id="{F2F430BD-D60C-4720-5CCE-259B2956F55B}"/>
              </a:ext>
            </a:extLst>
          </p:cNvPr>
          <p:cNvSpPr>
            <a:spLocks noGrp="1"/>
          </p:cNvSpPr>
          <p:nvPr>
            <p:ph idx="88" hasCustomPrompt="1"/>
          </p:nvPr>
        </p:nvSpPr>
        <p:spPr>
          <a:xfrm>
            <a:off x="2971800"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6" name="Content Placeholder 2">
            <a:extLst>
              <a:ext uri="{FF2B5EF4-FFF2-40B4-BE49-F238E27FC236}">
                <a16:creationId xmlns:a16="http://schemas.microsoft.com/office/drawing/2014/main" id="{B4B5C22A-C64C-5CEB-3E6A-E0F836113340}"/>
              </a:ext>
            </a:extLst>
          </p:cNvPr>
          <p:cNvSpPr>
            <a:spLocks noGrp="1"/>
          </p:cNvSpPr>
          <p:nvPr>
            <p:ph idx="89" hasCustomPrompt="1"/>
          </p:nvPr>
        </p:nvSpPr>
        <p:spPr>
          <a:xfrm>
            <a:off x="7295827"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7" name="Content Placeholder 2">
            <a:extLst>
              <a:ext uri="{FF2B5EF4-FFF2-40B4-BE49-F238E27FC236}">
                <a16:creationId xmlns:a16="http://schemas.microsoft.com/office/drawing/2014/main" id="{1A0DBF5F-9217-E7D5-606C-21766D36F1C9}"/>
              </a:ext>
            </a:extLst>
          </p:cNvPr>
          <p:cNvSpPr>
            <a:spLocks noGrp="1"/>
          </p:cNvSpPr>
          <p:nvPr>
            <p:ph idx="90" hasCustomPrompt="1"/>
          </p:nvPr>
        </p:nvSpPr>
        <p:spPr>
          <a:xfrm>
            <a:off x="9494278"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8" name="Content Placeholder 2">
            <a:extLst>
              <a:ext uri="{FF2B5EF4-FFF2-40B4-BE49-F238E27FC236}">
                <a16:creationId xmlns:a16="http://schemas.microsoft.com/office/drawing/2014/main" id="{057FBD75-32A5-AD7A-834F-A12CCB8BAD91}"/>
              </a:ext>
            </a:extLst>
          </p:cNvPr>
          <p:cNvSpPr>
            <a:spLocks noGrp="1"/>
          </p:cNvSpPr>
          <p:nvPr>
            <p:ph idx="91" hasCustomPrompt="1"/>
          </p:nvPr>
        </p:nvSpPr>
        <p:spPr>
          <a:xfrm>
            <a:off x="5136286" y="4316060"/>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9" name="Content Placeholder 2">
            <a:extLst>
              <a:ext uri="{FF2B5EF4-FFF2-40B4-BE49-F238E27FC236}">
                <a16:creationId xmlns:a16="http://schemas.microsoft.com/office/drawing/2014/main" id="{E30CFC48-DE5B-A056-7571-D09A15A05FBE}"/>
              </a:ext>
            </a:extLst>
          </p:cNvPr>
          <p:cNvSpPr>
            <a:spLocks noGrp="1"/>
          </p:cNvSpPr>
          <p:nvPr>
            <p:ph idx="92" hasCustomPrompt="1"/>
          </p:nvPr>
        </p:nvSpPr>
        <p:spPr>
          <a:xfrm>
            <a:off x="2971800"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0" name="Content Placeholder 2">
            <a:extLst>
              <a:ext uri="{FF2B5EF4-FFF2-40B4-BE49-F238E27FC236}">
                <a16:creationId xmlns:a16="http://schemas.microsoft.com/office/drawing/2014/main" id="{2B3E33BF-266E-085A-232F-CC2F64E577BE}"/>
              </a:ext>
            </a:extLst>
          </p:cNvPr>
          <p:cNvSpPr>
            <a:spLocks noGrp="1"/>
          </p:cNvSpPr>
          <p:nvPr>
            <p:ph idx="93" hasCustomPrompt="1"/>
          </p:nvPr>
        </p:nvSpPr>
        <p:spPr>
          <a:xfrm>
            <a:off x="5136266"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1" name="Content Placeholder 2">
            <a:extLst>
              <a:ext uri="{FF2B5EF4-FFF2-40B4-BE49-F238E27FC236}">
                <a16:creationId xmlns:a16="http://schemas.microsoft.com/office/drawing/2014/main" id="{6A980956-DEB1-76C2-E80A-FE1C65646FCD}"/>
              </a:ext>
            </a:extLst>
          </p:cNvPr>
          <p:cNvSpPr>
            <a:spLocks noGrp="1"/>
          </p:cNvSpPr>
          <p:nvPr>
            <p:ph idx="94" hasCustomPrompt="1"/>
          </p:nvPr>
        </p:nvSpPr>
        <p:spPr>
          <a:xfrm>
            <a:off x="949337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52" name="Content Placeholder 2">
            <a:extLst>
              <a:ext uri="{FF2B5EF4-FFF2-40B4-BE49-F238E27FC236}">
                <a16:creationId xmlns:a16="http://schemas.microsoft.com/office/drawing/2014/main" id="{51DA80A7-90B5-1CE4-C32D-1271DAA8BAA7}"/>
              </a:ext>
            </a:extLst>
          </p:cNvPr>
          <p:cNvSpPr>
            <a:spLocks noGrp="1"/>
          </p:cNvSpPr>
          <p:nvPr>
            <p:ph idx="95" hasCustomPrompt="1"/>
          </p:nvPr>
        </p:nvSpPr>
        <p:spPr>
          <a:xfrm>
            <a:off x="7300732" y="1412776"/>
            <a:ext cx="2011680" cy="662484"/>
          </a:xfrm>
          <a:prstGeom prst="rect">
            <a:avLst/>
          </a:prstGeom>
        </p:spPr>
        <p:txBody>
          <a:bodyPr anchor="ctr"/>
          <a:lstStyle>
            <a:lvl1pPr marL="0" indent="0" algn="ctr">
              <a:lnSpc>
                <a:spcPts val="2280"/>
              </a:lnSpc>
              <a:buFontTx/>
              <a:buNone/>
              <a:defRPr sz="2200">
                <a:solidFill>
                  <a:schemeClr val="bg1"/>
                </a:solidFill>
              </a:defRPr>
            </a:lvl1pPr>
          </a:lstStyle>
          <a:p>
            <a:pPr lvl="0"/>
            <a:r>
              <a:rPr lang="en-US" dirty="0"/>
              <a:t>ANSWER</a:t>
            </a:r>
          </a:p>
        </p:txBody>
      </p:sp>
      <p:sp>
        <p:nvSpPr>
          <p:cNvPr id="2" name="Content Placeholder 2">
            <a:extLst>
              <a:ext uri="{FF2B5EF4-FFF2-40B4-BE49-F238E27FC236}">
                <a16:creationId xmlns:a16="http://schemas.microsoft.com/office/drawing/2014/main" id="{C171B50D-58C1-AC50-B9D3-4E27E7FB4CAC}"/>
              </a:ext>
            </a:extLst>
          </p:cNvPr>
          <p:cNvSpPr>
            <a:spLocks noGrp="1"/>
          </p:cNvSpPr>
          <p:nvPr>
            <p:ph idx="96" hasCustomPrompt="1"/>
          </p:nvPr>
        </p:nvSpPr>
        <p:spPr>
          <a:xfrm>
            <a:off x="2971780"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3" name="Content Placeholder 2">
            <a:extLst>
              <a:ext uri="{FF2B5EF4-FFF2-40B4-BE49-F238E27FC236}">
                <a16:creationId xmlns:a16="http://schemas.microsoft.com/office/drawing/2014/main" id="{74CB150B-5879-B86C-B842-B0BB46D5D423}"/>
              </a:ext>
            </a:extLst>
          </p:cNvPr>
          <p:cNvSpPr>
            <a:spLocks noGrp="1"/>
          </p:cNvSpPr>
          <p:nvPr>
            <p:ph idx="97" hasCustomPrompt="1"/>
          </p:nvPr>
        </p:nvSpPr>
        <p:spPr>
          <a:xfrm>
            <a:off x="7295807"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4" name="Content Placeholder 2">
            <a:extLst>
              <a:ext uri="{FF2B5EF4-FFF2-40B4-BE49-F238E27FC236}">
                <a16:creationId xmlns:a16="http://schemas.microsoft.com/office/drawing/2014/main" id="{5EF06EB7-AAE9-815E-F168-BF9343970504}"/>
              </a:ext>
            </a:extLst>
          </p:cNvPr>
          <p:cNvSpPr>
            <a:spLocks noGrp="1"/>
          </p:cNvSpPr>
          <p:nvPr>
            <p:ph idx="98" hasCustomPrompt="1"/>
          </p:nvPr>
        </p:nvSpPr>
        <p:spPr>
          <a:xfrm>
            <a:off x="9494258"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5" name="Content Placeholder 2">
            <a:extLst>
              <a:ext uri="{FF2B5EF4-FFF2-40B4-BE49-F238E27FC236}">
                <a16:creationId xmlns:a16="http://schemas.microsoft.com/office/drawing/2014/main" id="{AE4FFEFC-C993-BC2B-6DC6-1B53411F552A}"/>
              </a:ext>
            </a:extLst>
          </p:cNvPr>
          <p:cNvSpPr>
            <a:spLocks noGrp="1"/>
          </p:cNvSpPr>
          <p:nvPr>
            <p:ph idx="99" hasCustomPrompt="1"/>
          </p:nvPr>
        </p:nvSpPr>
        <p:spPr>
          <a:xfrm>
            <a:off x="5136266" y="4829584"/>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6" name="Content Placeholder 2">
            <a:extLst>
              <a:ext uri="{FF2B5EF4-FFF2-40B4-BE49-F238E27FC236}">
                <a16:creationId xmlns:a16="http://schemas.microsoft.com/office/drawing/2014/main" id="{E69C7227-AE97-27EE-E06B-571D27AF640F}"/>
              </a:ext>
            </a:extLst>
          </p:cNvPr>
          <p:cNvSpPr>
            <a:spLocks noGrp="1"/>
          </p:cNvSpPr>
          <p:nvPr>
            <p:ph idx="100" hasCustomPrompt="1"/>
          </p:nvPr>
        </p:nvSpPr>
        <p:spPr>
          <a:xfrm>
            <a:off x="2971780"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8" name="Content Placeholder 2">
            <a:extLst>
              <a:ext uri="{FF2B5EF4-FFF2-40B4-BE49-F238E27FC236}">
                <a16:creationId xmlns:a16="http://schemas.microsoft.com/office/drawing/2014/main" id="{24B79D5C-CCBB-3CFC-48EE-6C599C18F58C}"/>
              </a:ext>
            </a:extLst>
          </p:cNvPr>
          <p:cNvSpPr>
            <a:spLocks noGrp="1"/>
          </p:cNvSpPr>
          <p:nvPr>
            <p:ph idx="101" hasCustomPrompt="1"/>
          </p:nvPr>
        </p:nvSpPr>
        <p:spPr>
          <a:xfrm>
            <a:off x="7295807"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9" name="Content Placeholder 2">
            <a:extLst>
              <a:ext uri="{FF2B5EF4-FFF2-40B4-BE49-F238E27FC236}">
                <a16:creationId xmlns:a16="http://schemas.microsoft.com/office/drawing/2014/main" id="{5C234E9B-4735-12BA-D1BF-1F23CA8F70AB}"/>
              </a:ext>
            </a:extLst>
          </p:cNvPr>
          <p:cNvSpPr>
            <a:spLocks noGrp="1"/>
          </p:cNvSpPr>
          <p:nvPr>
            <p:ph idx="102" hasCustomPrompt="1"/>
          </p:nvPr>
        </p:nvSpPr>
        <p:spPr>
          <a:xfrm>
            <a:off x="9494258"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
        <p:nvSpPr>
          <p:cNvPr id="10" name="Content Placeholder 2">
            <a:extLst>
              <a:ext uri="{FF2B5EF4-FFF2-40B4-BE49-F238E27FC236}">
                <a16:creationId xmlns:a16="http://schemas.microsoft.com/office/drawing/2014/main" id="{376CD0D0-1C60-FB6A-CDEE-58138938250C}"/>
              </a:ext>
            </a:extLst>
          </p:cNvPr>
          <p:cNvSpPr>
            <a:spLocks noGrp="1"/>
          </p:cNvSpPr>
          <p:nvPr>
            <p:ph idx="103" hasCustomPrompt="1"/>
          </p:nvPr>
        </p:nvSpPr>
        <p:spPr>
          <a:xfrm>
            <a:off x="5136266" y="3763868"/>
            <a:ext cx="2011680" cy="457200"/>
          </a:xfrm>
          <a:prstGeom prst="rect">
            <a:avLst/>
          </a:prstGeom>
        </p:spPr>
        <p:txBody>
          <a:bodyPr anchor="ctr"/>
          <a:lstStyle>
            <a:lvl1pPr marL="0" indent="0" algn="ctr">
              <a:lnSpc>
                <a:spcPts val="2000"/>
              </a:lnSpc>
              <a:spcBef>
                <a:spcPts val="0"/>
              </a:spcBef>
              <a:spcAft>
                <a:spcPts val="0"/>
              </a:spcAft>
              <a:buFontTx/>
              <a:buNone/>
              <a:defRPr sz="1800">
                <a:solidFill>
                  <a:schemeClr val="bg1"/>
                </a:solidFill>
              </a:defRPr>
            </a:lvl1pPr>
          </a:lstStyle>
          <a:p>
            <a:pPr lvl="0"/>
            <a:r>
              <a:rPr lang="en-US" dirty="0"/>
              <a:t>Answer</a:t>
            </a:r>
          </a:p>
        </p:txBody>
      </p:sp>
    </p:spTree>
    <p:extLst>
      <p:ext uri="{BB962C8B-B14F-4D97-AF65-F5344CB8AC3E}">
        <p14:creationId xmlns:p14="http://schemas.microsoft.com/office/powerpoint/2010/main" val="2415695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4954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0015354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19577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2031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4106F-A246-2E48-9544-E8146AB80CF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229C53-2CA9-764A-93AB-ECAD546B01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6C782C-8745-7347-B6AC-4D8772289B98}"/>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0A1CFD0D-118D-4441-A91C-1B836A28AA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B8388-0632-6942-96AC-2D619404EDC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641858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FEA2F-4473-0948-AB43-EBE335118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08B151-747D-604F-903D-9A920F3178C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47E0C-8A67-AE45-9E33-B90E65F8266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702C27D1-B1FA-884E-BB86-6AA912AD2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0875C-8A74-6B43-8AF6-63659F8EC74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283621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73F97-6513-314A-BEB3-8AC3A43CE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BAC1008-6364-A640-BA0B-D8775884B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5AB27E-7D19-9148-AFBE-D10DF7C15B9E}"/>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FF17AB2F-DBDD-3343-AB56-539EF251BC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82543B-D933-004D-99FF-224DE8B9700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8881975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E5657-C487-1D4B-9C65-4DD0F323D1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BF2E6E-20E6-9043-A03F-A481416CA8E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CB42E3-D2BE-6F4D-92FC-1494FD65C1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A5245B-18BD-FF4F-92B6-242006FB81F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BE081255-874F-754B-A47E-861DA0CD1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9D76-7CF9-AC46-8DF1-89FFCD7B2D7E}"/>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3831155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3E17C-5F89-8D43-BA72-7627FFCB12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969009-5908-0446-A2D3-27CA7612D7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2A4F87B-6AD1-4F41-B65A-1712AF5CC50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9BD845-9E91-C744-AC94-1F3B0763A6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05476AE-7625-BD41-9CA9-51364370D38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E53358-AC69-5B4B-A141-FBCF7AC85089}"/>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8" name="Footer Placeholder 7">
            <a:extLst>
              <a:ext uri="{FF2B5EF4-FFF2-40B4-BE49-F238E27FC236}">
                <a16:creationId xmlns:a16="http://schemas.microsoft.com/office/drawing/2014/main" id="{D9FCEA71-D074-9149-9053-65C6E547F0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C57ED6-3E53-184B-96E1-A81C0B366A20}"/>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76390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885741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104-1EED-AC46-9BFE-74C4C897388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CA8C08-9E8C-6741-A2F0-5FAB6AE5E4F9}"/>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4" name="Footer Placeholder 3">
            <a:extLst>
              <a:ext uri="{FF2B5EF4-FFF2-40B4-BE49-F238E27FC236}">
                <a16:creationId xmlns:a16="http://schemas.microsoft.com/office/drawing/2014/main" id="{2AD7E1B8-2D7B-4548-B1EC-8C766C92D9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E0B748-F1C5-8749-8C42-DAC929DFFC5F}"/>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57901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E7249-F53D-4B4D-A448-22699C3D26CB}"/>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3" name="Footer Placeholder 2">
            <a:extLst>
              <a:ext uri="{FF2B5EF4-FFF2-40B4-BE49-F238E27FC236}">
                <a16:creationId xmlns:a16="http://schemas.microsoft.com/office/drawing/2014/main" id="{54682F3B-F381-C642-956B-8B897A4E6BF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99A17-3A94-2D4B-863A-D140FD43EA0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0426264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8CEF-1C51-8C45-A4DD-823EF2ED1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E374CA-1122-FA4B-B960-C80ADBD8CF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EA1D2F-31D9-944B-9E05-A6DF632D8B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438C1F2-E75A-7847-BE97-4BAFD26A3C17}"/>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87989FF9-DBBA-CD42-95A8-C1446B0102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18F56-7D9A-9D48-8FD1-C96B13CCAF54}"/>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2745136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87D9-2240-8D42-BF6D-3237D5EF1C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33825A-5AFC-8A42-93C4-F00E40A0FD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F956E5-5DA8-AB49-9E03-65283DF2A3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8163D5-4687-C243-A8A2-0650A7887076}"/>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6" name="Footer Placeholder 5">
            <a:extLst>
              <a:ext uri="{FF2B5EF4-FFF2-40B4-BE49-F238E27FC236}">
                <a16:creationId xmlns:a16="http://schemas.microsoft.com/office/drawing/2014/main" id="{38300BF0-29B6-B343-A484-59353A8AC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48E5C9-1065-5147-B725-91FB99153EC6}"/>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338948225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59CC8-54DA-0A42-9DA3-C9E7FB11FD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1DD596-2259-614F-A986-3F25CF600FD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A5B1C8-F927-B147-8326-E3862924A8F1}"/>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EC0B53A9-157A-9941-B952-607DAB5FA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F697C-66DE-734A-9CA9-579BCEA17025}"/>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41145899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FAABD5-DA08-A547-B641-D0E0889172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B8267B-68DB-BD49-A9B4-434AE7BB23F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D2D5EC-A445-FF43-82E6-1E7554A5DCB3}"/>
              </a:ext>
            </a:extLst>
          </p:cNvPr>
          <p:cNvSpPr>
            <a:spLocks noGrp="1"/>
          </p:cNvSpPr>
          <p:nvPr>
            <p:ph type="dt" sz="half" idx="10"/>
          </p:nvPr>
        </p:nvSpPr>
        <p:spPr/>
        <p:txBody>
          <a:body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5A76C67B-5186-6A4F-8CC0-6CBFEB118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F1686-2B7E-F34D-B970-CC7FA2D3BC5B}"/>
              </a:ext>
            </a:extLst>
          </p:cNvPr>
          <p:cNvSpPr>
            <a:spLocks noGrp="1"/>
          </p:cNvSpPr>
          <p:nvPr>
            <p:ph type="sldNum" sz="quarter" idx="12"/>
          </p:nvPr>
        </p:nvSpPr>
        <p:spPr/>
        <p:txBody>
          <a:bodyPr/>
          <a:lstStyle/>
          <a:p>
            <a:fld id="{8E05DC9C-C50D-D242-B083-59CEE07163F1}" type="slidenum">
              <a:rPr lang="en-US" smtClean="0"/>
              <a:t>‹#›</a:t>
            </a:fld>
            <a:endParaRPr lang="en-US"/>
          </a:p>
        </p:txBody>
      </p:sp>
    </p:spTree>
    <p:extLst>
      <p:ext uri="{BB962C8B-B14F-4D97-AF65-F5344CB8AC3E}">
        <p14:creationId xmlns:p14="http://schemas.microsoft.com/office/powerpoint/2010/main" val="19559221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Vevox basic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
        <p:nvSpPr>
          <p:cNvPr id="9" name="TextBox 8">
            <a:extLst>
              <a:ext uri="{FF2B5EF4-FFF2-40B4-BE49-F238E27FC236}">
                <a16:creationId xmlns:a16="http://schemas.microsoft.com/office/drawing/2014/main" id="{6348DD76-BDDF-5B79-378D-B6F17257B54B}"/>
              </a:ext>
            </a:extLst>
          </p:cNvPr>
          <p:cNvSpPr txBox="1"/>
          <p:nvPr userDrawn="1"/>
        </p:nvSpPr>
        <p:spPr>
          <a:xfrm>
            <a:off x="9982200" y="6156880"/>
            <a:ext cx="1238655" cy="548640"/>
          </a:xfrm>
          <a:prstGeom prst="rect">
            <a:avLst/>
          </a:prstGeom>
          <a:noFill/>
        </p:spPr>
        <p:txBody>
          <a:bodyPr wrap="none" rtlCol="0" anchor="ctr" anchorCtr="0">
            <a:noAutofit/>
          </a:bodyPr>
          <a:lstStyle/>
          <a:p>
            <a:pPr>
              <a:lnSpc>
                <a:spcPts val="1380"/>
              </a:lnSpc>
            </a:pPr>
            <a:r>
              <a:rPr lang="en-US" sz="1400" b="1" dirty="0">
                <a:solidFill>
                  <a:schemeClr val="bg1">
                    <a:lumMod val="50000"/>
                  </a:schemeClr>
                </a:solidFill>
              </a:rPr>
              <a:t>Scan for </a:t>
            </a:r>
            <a:br>
              <a:rPr lang="en-US" sz="1400" b="1" dirty="0">
                <a:solidFill>
                  <a:schemeClr val="bg1">
                    <a:lumMod val="50000"/>
                  </a:schemeClr>
                </a:solidFill>
              </a:rPr>
            </a:br>
            <a:r>
              <a:rPr lang="en-US" sz="1400" b="1" dirty="0">
                <a:solidFill>
                  <a:schemeClr val="bg1">
                    <a:lumMod val="50000"/>
                  </a:schemeClr>
                </a:solidFill>
              </a:rPr>
              <a:t>live polling</a:t>
            </a:r>
          </a:p>
        </p:txBody>
      </p:sp>
      <p:pic>
        <p:nvPicPr>
          <p:cNvPr id="10" name="Picture 9">
            <a:extLst>
              <a:ext uri="{FF2B5EF4-FFF2-40B4-BE49-F238E27FC236}">
                <a16:creationId xmlns:a16="http://schemas.microsoft.com/office/drawing/2014/main" id="{40A7D60C-B350-6849-6584-6997ECE74C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433560" y="6156880"/>
            <a:ext cx="548640" cy="548640"/>
          </a:xfrm>
          <a:prstGeom prst="rect">
            <a:avLst/>
          </a:prstGeom>
        </p:spPr>
      </p:pic>
    </p:spTree>
    <p:extLst>
      <p:ext uri="{BB962C8B-B14F-4D97-AF65-F5344CB8AC3E}">
        <p14:creationId xmlns:p14="http://schemas.microsoft.com/office/powerpoint/2010/main" val="2453126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Vevox results slide">
    <p:bg>
      <p:bgPr>
        <a:solidFill>
          <a:srgbClr val="E2ECF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72F2E-3F20-0DC0-CFA3-D11D49B01C69}"/>
              </a:ext>
            </a:extLst>
          </p:cNvPr>
          <p:cNvSpPr>
            <a:spLocks noGrp="1"/>
          </p:cNvSpPr>
          <p:nvPr>
            <p:ph type="title"/>
          </p:nvPr>
        </p:nvSpPr>
        <p:spPr/>
        <p:txBody>
          <a:bodyPr/>
          <a:lstStyle>
            <a:lvl1pPr>
              <a:defRPr sz="3000" b="1">
                <a:solidFill>
                  <a:srgbClr val="3333FF"/>
                </a:solidFill>
                <a:latin typeface="Calibri" panose="020F0502020204030204" pitchFamily="34" charset="0"/>
                <a:cs typeface="Calibri" panose="020F0502020204030204" pitchFamily="34" charset="0"/>
              </a:defRPr>
            </a:lvl1pPr>
          </a:lstStyle>
          <a:p>
            <a:r>
              <a:rPr lang="en-US" dirty="0"/>
              <a:t>Click to edit Master title style</a:t>
            </a:r>
            <a:endParaRPr lang="en-FI"/>
          </a:p>
        </p:txBody>
      </p:sp>
      <p:sp>
        <p:nvSpPr>
          <p:cNvPr id="3" name="Date Placeholder 2">
            <a:extLst>
              <a:ext uri="{FF2B5EF4-FFF2-40B4-BE49-F238E27FC236}">
                <a16:creationId xmlns:a16="http://schemas.microsoft.com/office/drawing/2014/main" id="{33DD3D74-F972-E096-E828-44B6C11A314C}"/>
              </a:ext>
            </a:extLst>
          </p:cNvPr>
          <p:cNvSpPr>
            <a:spLocks noGrp="1"/>
          </p:cNvSpPr>
          <p:nvPr>
            <p:ph type="dt" sz="half" idx="10"/>
          </p:nvPr>
        </p:nvSpPr>
        <p:spPr/>
        <p:txBody>
          <a:bodyPr/>
          <a:lstStyle/>
          <a:p>
            <a:fld id="{1663657D-8E22-4681-BD7E-16E8F6F56673}" type="datetimeFigureOut">
              <a:rPr lang="en-FI" smtClean="0"/>
              <a:t>5/20/26</a:t>
            </a:fld>
            <a:endParaRPr lang="en-FI"/>
          </a:p>
        </p:txBody>
      </p:sp>
      <p:sp>
        <p:nvSpPr>
          <p:cNvPr id="4" name="Footer Placeholder 3">
            <a:extLst>
              <a:ext uri="{FF2B5EF4-FFF2-40B4-BE49-F238E27FC236}">
                <a16:creationId xmlns:a16="http://schemas.microsoft.com/office/drawing/2014/main" id="{03087A18-8950-3A86-D6FB-14BF0F08BA1C}"/>
              </a:ext>
            </a:extLst>
          </p:cNvPr>
          <p:cNvSpPr>
            <a:spLocks noGrp="1"/>
          </p:cNvSpPr>
          <p:nvPr>
            <p:ph type="ftr" sz="quarter" idx="11"/>
          </p:nvPr>
        </p:nvSpPr>
        <p:spPr/>
        <p:txBody>
          <a:bodyPr/>
          <a:lstStyle/>
          <a:p>
            <a:endParaRPr lang="en-FI"/>
          </a:p>
        </p:txBody>
      </p:sp>
      <p:sp>
        <p:nvSpPr>
          <p:cNvPr id="5" name="Slide Number Placeholder 4">
            <a:extLst>
              <a:ext uri="{FF2B5EF4-FFF2-40B4-BE49-F238E27FC236}">
                <a16:creationId xmlns:a16="http://schemas.microsoft.com/office/drawing/2014/main" id="{AED9F6BC-1B26-1DC3-0C4B-4C12F07C71C1}"/>
              </a:ext>
            </a:extLst>
          </p:cNvPr>
          <p:cNvSpPr>
            <a:spLocks noGrp="1"/>
          </p:cNvSpPr>
          <p:nvPr>
            <p:ph type="sldNum" sz="quarter" idx="12"/>
          </p:nvPr>
        </p:nvSpPr>
        <p:spPr/>
        <p:txBody>
          <a:bodyPr/>
          <a:lstStyle/>
          <a:p>
            <a:fld id="{9D4AD3D6-B89C-4D82-B254-B84B3D342745}" type="slidenum">
              <a:rPr lang="en-FI" smtClean="0"/>
              <a:t>‹#›</a:t>
            </a:fld>
            <a:endParaRPr lang="en-FI"/>
          </a:p>
        </p:txBody>
      </p:sp>
      <p:sp>
        <p:nvSpPr>
          <p:cNvPr id="7" name="Content Placeholder 6">
            <a:extLst>
              <a:ext uri="{FF2B5EF4-FFF2-40B4-BE49-F238E27FC236}">
                <a16:creationId xmlns:a16="http://schemas.microsoft.com/office/drawing/2014/main" id="{1CADAFE8-3608-FDE7-C3ED-12BD6811F72B}"/>
              </a:ext>
            </a:extLst>
          </p:cNvPr>
          <p:cNvSpPr>
            <a:spLocks noGrp="1"/>
          </p:cNvSpPr>
          <p:nvPr>
            <p:ph sz="quarter" idx="13"/>
          </p:nvPr>
        </p:nvSpPr>
        <p:spPr>
          <a:xfrm>
            <a:off x="838200" y="1798320"/>
            <a:ext cx="10515600" cy="44297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FI"/>
          </a:p>
        </p:txBody>
      </p:sp>
      <p:pic>
        <p:nvPicPr>
          <p:cNvPr id="6" name="Picture 5" descr="A close up of a sign&#10;&#10;Description automatically generated">
            <a:extLst>
              <a:ext uri="{FF2B5EF4-FFF2-40B4-BE49-F238E27FC236}">
                <a16:creationId xmlns:a16="http://schemas.microsoft.com/office/drawing/2014/main" id="{CB2999C9-0777-6353-F3D4-7CFC0A0C37E5}"/>
              </a:ext>
            </a:extLst>
          </p:cNvPr>
          <p:cNvPicPr>
            <a:picLocks noChangeAspect="1"/>
          </p:cNvPicPr>
          <p:nvPr userDrawn="1"/>
        </p:nvPicPr>
        <p:blipFill>
          <a:blip r:embed="rId2"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96866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9352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64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image" Target="../media/image12.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26" Type="http://schemas.openxmlformats.org/officeDocument/2006/relationships/slideLayout" Target="../slideLayouts/slideLayout83.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5" Type="http://schemas.openxmlformats.org/officeDocument/2006/relationships/slideLayout" Target="../slideLayouts/slideLayout82.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29" Type="http://schemas.openxmlformats.org/officeDocument/2006/relationships/image" Target="../media/image1.png"/><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24" Type="http://schemas.openxmlformats.org/officeDocument/2006/relationships/slideLayout" Target="../slideLayouts/slideLayout81.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slideLayout" Target="../slideLayouts/slideLayout80.xml"/><Relationship Id="rId28" Type="http://schemas.openxmlformats.org/officeDocument/2006/relationships/theme" Target="../theme/theme4.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 Id="rId27" Type="http://schemas.openxmlformats.org/officeDocument/2006/relationships/slideLayout" Target="../slideLayouts/slideLayout8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image" Target="../media/image12.jpeg"/><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theme" Target="../theme/theme6.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image" Target="../media/image1.png"/><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829057272"/>
      </p:ext>
    </p:extLst>
  </p:cSld>
  <p:clrMap bg1="lt1" tx1="dk1" bg2="lt2" tx2="dk2" accent1="accent1" accent2="accent2" accent3="accent3" accent4="accent4" accent5="accent5" accent6="accent6" hlink="hlink" folHlink="folHlink"/>
  <p:sldLayoutIdLst>
    <p:sldLayoutId id="2147485272" r:id="rId1"/>
    <p:sldLayoutId id="2147485273" r:id="rId2"/>
    <p:sldLayoutId id="2147485274" r:id="rId3"/>
    <p:sldLayoutId id="2147485275" r:id="rId4"/>
    <p:sldLayoutId id="2147485276" r:id="rId5"/>
    <p:sldLayoutId id="2147485277" r:id="rId6"/>
    <p:sldLayoutId id="2147485278" r:id="rId7"/>
    <p:sldLayoutId id="2147485279" r:id="rId8"/>
    <p:sldLayoutId id="2147485280" r:id="rId9"/>
    <p:sldLayoutId id="2147485281" r:id="rId10"/>
    <p:sldLayoutId id="2147485282" r:id="rId11"/>
    <p:sldLayoutId id="2147485283" r:id="rId12"/>
    <p:sldLayoutId id="2147485284" r:id="rId13"/>
    <p:sldLayoutId id="2147485285" r:id="rId14"/>
    <p:sldLayoutId id="2147485286" r:id="rId15"/>
    <p:sldLayoutId id="2147485287" r:id="rId16"/>
    <p:sldLayoutId id="2147485288" r:id="rId17"/>
    <p:sldLayoutId id="2147485289" r:id="rId18"/>
    <p:sldLayoutId id="2147485480"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684205"/>
            <a:ext cx="10972800" cy="980017"/>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790622"/>
            <a:ext cx="10972800" cy="4133849"/>
          </a:xfrm>
          <a:prstGeom prst="rect">
            <a:avLst/>
          </a:prstGeom>
          <a:noFill/>
          <a:ln w="9525">
            <a:noFill/>
            <a:miter lim="800000"/>
            <a:headEnd/>
            <a:tailEnd/>
          </a:ln>
        </p:spPr>
        <p:txBody>
          <a:bodyPr vert="horz" wrap="square" lIns="68579" tIns="34289" rIns="68579" bIns="3428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
          <p:cNvSpPr>
            <a:spLocks noGrp="1"/>
          </p:cNvSpPr>
          <p:nvPr>
            <p:ph type="sldNum" sz="quarter" idx="4"/>
          </p:nvPr>
        </p:nvSpPr>
        <p:spPr>
          <a:xfrm>
            <a:off x="-1" y="6431701"/>
            <a:ext cx="963041" cy="366183"/>
          </a:xfrm>
          <a:prstGeom prst="rect">
            <a:avLst/>
          </a:prstGeom>
        </p:spPr>
        <p:txBody>
          <a:bodyPr vert="horz" lIns="68579" tIns="34289" rIns="68579" bIns="34289" rtlCol="0" anchor="b" anchorCtr="0"/>
          <a:lstStyle>
            <a:lvl1pPr algn="l">
              <a:defRPr sz="933" b="0">
                <a:solidFill>
                  <a:schemeClr val="tx2">
                    <a:lumMod val="20000"/>
                    <a:lumOff val="8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636011941"/>
      </p:ext>
    </p:extLst>
  </p:cSld>
  <p:clrMap bg1="lt1" tx1="dk1" bg2="lt2" tx2="dk2" accent1="accent1" accent2="accent2" accent3="accent3" accent4="accent4" accent5="accent5" accent6="accent6" hlink="hlink" folHlink="folHlink"/>
  <p:sldLayoutIdLst>
    <p:sldLayoutId id="2147485405" r:id="rId1"/>
    <p:sldLayoutId id="2147485406" r:id="rId2"/>
    <p:sldLayoutId id="2147485407" r:id="rId3"/>
    <p:sldLayoutId id="2147485408" r:id="rId4"/>
    <p:sldLayoutId id="2147485409" r:id="rId5"/>
    <p:sldLayoutId id="2147485410" r:id="rId6"/>
    <p:sldLayoutId id="2147485411" r:id="rId7"/>
    <p:sldLayoutId id="2147485412" r:id="rId8"/>
    <p:sldLayoutId id="2147485413" r:id="rId9"/>
    <p:sldLayoutId id="2147485414" r:id="rId10"/>
    <p:sldLayoutId id="2147485415" r:id="rId11"/>
    <p:sldLayoutId id="2147485416" r:id="rId12"/>
    <p:sldLayoutId id="2147485417" r:id="rId13"/>
    <p:sldLayoutId id="2147485418" r:id="rId14"/>
    <p:sldLayoutId id="2147485419" r:id="rId15"/>
    <p:sldLayoutId id="2147485420" r:id="rId16"/>
    <p:sldLayoutId id="2147485421" r:id="rId17"/>
    <p:sldLayoutId id="2147485422" r:id="rId18"/>
    <p:sldLayoutId id="2147485423" r:id="rId19"/>
    <p:sldLayoutId id="2147485424" r:id="rId20"/>
    <p:sldLayoutId id="2147485425" r:id="rId21"/>
  </p:sldLayoutIdLst>
  <p:transition>
    <p:fade/>
  </p:transition>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78" algn="l" rtl="0" eaLnBrk="1" fontAlgn="base" hangingPunct="1">
        <a:lnSpc>
          <a:spcPct val="85000"/>
        </a:lnSpc>
        <a:spcBef>
          <a:spcPct val="0"/>
        </a:spcBef>
        <a:spcAft>
          <a:spcPct val="0"/>
        </a:spcAft>
        <a:defRPr sz="3200">
          <a:solidFill>
            <a:schemeClr val="tx2"/>
          </a:solidFill>
          <a:latin typeface="Arial" charset="0"/>
        </a:defRPr>
      </a:lvl6pPr>
      <a:lvl7pPr marL="914354" algn="l" rtl="0" eaLnBrk="1" fontAlgn="base" hangingPunct="1">
        <a:lnSpc>
          <a:spcPct val="85000"/>
        </a:lnSpc>
        <a:spcBef>
          <a:spcPct val="0"/>
        </a:spcBef>
        <a:spcAft>
          <a:spcPct val="0"/>
        </a:spcAft>
        <a:defRPr sz="3200">
          <a:solidFill>
            <a:schemeClr val="tx2"/>
          </a:solidFill>
          <a:latin typeface="Arial" charset="0"/>
        </a:defRPr>
      </a:lvl7pPr>
      <a:lvl8pPr marL="1371532" algn="l" rtl="0" eaLnBrk="1" fontAlgn="base" hangingPunct="1">
        <a:lnSpc>
          <a:spcPct val="85000"/>
        </a:lnSpc>
        <a:spcBef>
          <a:spcPct val="0"/>
        </a:spcBef>
        <a:spcAft>
          <a:spcPct val="0"/>
        </a:spcAft>
        <a:defRPr sz="3200">
          <a:solidFill>
            <a:schemeClr val="tx2"/>
          </a:solidFill>
          <a:latin typeface="Arial" charset="0"/>
        </a:defRPr>
      </a:lvl8pPr>
      <a:lvl9pPr marL="1828709"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9" indent="-290499"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913" indent="-285737"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42"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120"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98" indent="-228589"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74"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652"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829"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6006" indent="-228589"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54" rtl="0" eaLnBrk="1" latinLnBrk="0" hangingPunct="1">
        <a:defRPr sz="1867" kern="1200">
          <a:solidFill>
            <a:schemeClr val="tx1"/>
          </a:solidFill>
          <a:latin typeface="+mn-lt"/>
          <a:ea typeface="+mn-ea"/>
          <a:cs typeface="+mn-cs"/>
        </a:defRPr>
      </a:lvl1pPr>
      <a:lvl2pPr marL="457178" algn="l" defTabSz="914354" rtl="0" eaLnBrk="1" latinLnBrk="0" hangingPunct="1">
        <a:defRPr sz="1867" kern="1200">
          <a:solidFill>
            <a:schemeClr val="tx1"/>
          </a:solidFill>
          <a:latin typeface="+mn-lt"/>
          <a:ea typeface="+mn-ea"/>
          <a:cs typeface="+mn-cs"/>
        </a:defRPr>
      </a:lvl2pPr>
      <a:lvl3pPr marL="914354" algn="l" defTabSz="914354" rtl="0" eaLnBrk="1" latinLnBrk="0" hangingPunct="1">
        <a:defRPr sz="1867" kern="1200">
          <a:solidFill>
            <a:schemeClr val="tx1"/>
          </a:solidFill>
          <a:latin typeface="+mn-lt"/>
          <a:ea typeface="+mn-ea"/>
          <a:cs typeface="+mn-cs"/>
        </a:defRPr>
      </a:lvl3pPr>
      <a:lvl4pPr marL="1371532" algn="l" defTabSz="914354" rtl="0" eaLnBrk="1" latinLnBrk="0" hangingPunct="1">
        <a:defRPr sz="1867" kern="1200">
          <a:solidFill>
            <a:schemeClr val="tx1"/>
          </a:solidFill>
          <a:latin typeface="+mn-lt"/>
          <a:ea typeface="+mn-ea"/>
          <a:cs typeface="+mn-cs"/>
        </a:defRPr>
      </a:lvl4pPr>
      <a:lvl5pPr marL="1828709" algn="l" defTabSz="914354" rtl="0" eaLnBrk="1" latinLnBrk="0" hangingPunct="1">
        <a:defRPr sz="1867" kern="1200">
          <a:solidFill>
            <a:schemeClr val="tx1"/>
          </a:solidFill>
          <a:latin typeface="+mn-lt"/>
          <a:ea typeface="+mn-ea"/>
          <a:cs typeface="+mn-cs"/>
        </a:defRPr>
      </a:lvl5pPr>
      <a:lvl6pPr marL="2285886" algn="l" defTabSz="914354" rtl="0" eaLnBrk="1" latinLnBrk="0" hangingPunct="1">
        <a:defRPr sz="1867" kern="1200">
          <a:solidFill>
            <a:schemeClr val="tx1"/>
          </a:solidFill>
          <a:latin typeface="+mn-lt"/>
          <a:ea typeface="+mn-ea"/>
          <a:cs typeface="+mn-cs"/>
        </a:defRPr>
      </a:lvl6pPr>
      <a:lvl7pPr marL="2743062" algn="l" defTabSz="914354" rtl="0" eaLnBrk="1" latinLnBrk="0" hangingPunct="1">
        <a:defRPr sz="1867" kern="1200">
          <a:solidFill>
            <a:schemeClr val="tx1"/>
          </a:solidFill>
          <a:latin typeface="+mn-lt"/>
          <a:ea typeface="+mn-ea"/>
          <a:cs typeface="+mn-cs"/>
        </a:defRPr>
      </a:lvl7pPr>
      <a:lvl8pPr marL="3200240" algn="l" defTabSz="914354" rtl="0" eaLnBrk="1" latinLnBrk="0" hangingPunct="1">
        <a:defRPr sz="1867" kern="1200">
          <a:solidFill>
            <a:schemeClr val="tx1"/>
          </a:solidFill>
          <a:latin typeface="+mn-lt"/>
          <a:ea typeface="+mn-ea"/>
          <a:cs typeface="+mn-cs"/>
        </a:defRPr>
      </a:lvl8pPr>
      <a:lvl9pPr marL="3657418" algn="l" defTabSz="914354" rtl="0" eaLnBrk="1" latinLnBrk="0" hangingPunct="1">
        <a:defRPr sz="186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cstate="print">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067021238"/>
      </p:ext>
    </p:extLst>
  </p:cSld>
  <p:clrMap bg1="lt1" tx1="dk1" bg2="lt2" tx2="dk2" accent1="accent1" accent2="accent2" accent3="accent3" accent4="accent4" accent5="accent5" accent6="accent6" hlink="hlink" folHlink="folHlink"/>
  <p:sldLayoutIdLst>
    <p:sldLayoutId id="2147485482" r:id="rId1"/>
    <p:sldLayoutId id="2147485483" r:id="rId2"/>
    <p:sldLayoutId id="2147485484" r:id="rId3"/>
    <p:sldLayoutId id="2147485485" r:id="rId4"/>
    <p:sldLayoutId id="2147485486" r:id="rId5"/>
    <p:sldLayoutId id="2147485487" r:id="rId6"/>
    <p:sldLayoutId id="2147485488" r:id="rId7"/>
    <p:sldLayoutId id="2147485489" r:id="rId8"/>
    <p:sldLayoutId id="2147485490" r:id="rId9"/>
    <p:sldLayoutId id="2147485491" r:id="rId10"/>
    <p:sldLayoutId id="2147485492" r:id="rId11"/>
    <p:sldLayoutId id="2147485493" r:id="rId12"/>
    <p:sldLayoutId id="2147485494" r:id="rId13"/>
    <p:sldLayoutId id="2147485495" r:id="rId14"/>
    <p:sldLayoutId id="2147485496" r:id="rId15"/>
    <p:sldLayoutId id="2147485497" r:id="rId16"/>
    <p:sldLayoutId id="2147485498"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5"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5" y="1416051"/>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A6C20946-18E3-1F43-906C-E89362EFA792}"/>
              </a:ext>
            </a:extLst>
          </p:cNvPr>
          <p:cNvPicPr>
            <a:picLocks noChangeAspect="1"/>
          </p:cNvPicPr>
          <p:nvPr userDrawn="1"/>
        </p:nvPicPr>
        <p:blipFill>
          <a:blip r:embed="rId29">
            <a:alphaModFix amt="60000"/>
            <a:extLst>
              <a:ext uri="{28A0092B-C50C-407E-A947-70E740481C1C}">
                <a14:useLocalDpi xmlns:a14="http://schemas.microsoft.com/office/drawing/2010/main" val="0"/>
              </a:ext>
            </a:extLst>
          </a:blip>
          <a:stretch>
            <a:fillRect/>
          </a:stretch>
        </p:blipFill>
        <p:spPr>
          <a:xfrm>
            <a:off x="11481398" y="6242488"/>
            <a:ext cx="591265" cy="498880"/>
          </a:xfrm>
          <a:prstGeom prst="rect">
            <a:avLst/>
          </a:prstGeom>
        </p:spPr>
      </p:pic>
    </p:spTree>
    <p:extLst>
      <p:ext uri="{BB962C8B-B14F-4D97-AF65-F5344CB8AC3E}">
        <p14:creationId xmlns:p14="http://schemas.microsoft.com/office/powerpoint/2010/main" val="1779941751"/>
      </p:ext>
    </p:extLst>
  </p:cSld>
  <p:clrMap bg1="lt1" tx1="dk1" bg2="lt2" tx2="dk2" accent1="accent1" accent2="accent2" accent3="accent3" accent4="accent4" accent5="accent5" accent6="accent6" hlink="hlink" folHlink="folHlink"/>
  <p:sldLayoutIdLst>
    <p:sldLayoutId id="2147485525" r:id="rId1"/>
    <p:sldLayoutId id="2147485526" r:id="rId2"/>
    <p:sldLayoutId id="2147485527" r:id="rId3"/>
    <p:sldLayoutId id="2147485528" r:id="rId4"/>
    <p:sldLayoutId id="2147485529" r:id="rId5"/>
    <p:sldLayoutId id="2147485530" r:id="rId6"/>
    <p:sldLayoutId id="2147485531" r:id="rId7"/>
    <p:sldLayoutId id="2147485532" r:id="rId8"/>
    <p:sldLayoutId id="2147485533" r:id="rId9"/>
    <p:sldLayoutId id="2147485534" r:id="rId10"/>
    <p:sldLayoutId id="2147485535" r:id="rId11"/>
    <p:sldLayoutId id="2147485536" r:id="rId12"/>
    <p:sldLayoutId id="2147485537" r:id="rId13"/>
    <p:sldLayoutId id="2147485538" r:id="rId14"/>
    <p:sldLayoutId id="2147485539" r:id="rId15"/>
    <p:sldLayoutId id="2147485540" r:id="rId16"/>
    <p:sldLayoutId id="2147485541" r:id="rId17"/>
    <p:sldLayoutId id="2147485542" r:id="rId18"/>
    <p:sldLayoutId id="2147485543" r:id="rId19"/>
    <p:sldLayoutId id="2147485544" r:id="rId20"/>
    <p:sldLayoutId id="2147485545" r:id="rId21"/>
    <p:sldLayoutId id="2147485546" r:id="rId22"/>
    <p:sldLayoutId id="2147485547" r:id="rId23"/>
    <p:sldLayoutId id="2147485548" r:id="rId24"/>
    <p:sldLayoutId id="2147485549" r:id="rId25"/>
    <p:sldLayoutId id="2147485550" r:id="rId26"/>
    <p:sldLayoutId id="2147485551"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0B6787-B51F-DB42-9E52-63E10EB865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563B9472-27F5-2144-BCEC-3E0A96761A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F352788-8A6E-D24F-82D2-F38C9E41A4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2730A-859E-B540-ADF3-E97069AD1FDB}" type="datetimeFigureOut">
              <a:rPr lang="en-US" smtClean="0"/>
              <a:t>5/20/26</a:t>
            </a:fld>
            <a:endParaRPr lang="en-US"/>
          </a:p>
        </p:txBody>
      </p:sp>
      <p:sp>
        <p:nvSpPr>
          <p:cNvPr id="5" name="Footer Placeholder 4">
            <a:extLst>
              <a:ext uri="{FF2B5EF4-FFF2-40B4-BE49-F238E27FC236}">
                <a16:creationId xmlns:a16="http://schemas.microsoft.com/office/drawing/2014/main" id="{A81DDB45-653D-0C49-B78E-967549C7BA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ADC715-0B9A-0348-A62C-3F8BCE535B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05DC9C-C50D-D242-B083-59CEE07163F1}"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199C12F6-3ED8-EA45-2577-36CAB1B1C5A3}"/>
              </a:ext>
            </a:extLst>
          </p:cNvPr>
          <p:cNvPicPr>
            <a:picLocks noChangeAspect="1"/>
          </p:cNvPicPr>
          <p:nvPr userDrawn="1"/>
        </p:nvPicPr>
        <p:blipFill>
          <a:blip r:embed="rId15" cstate="print">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403470574"/>
      </p:ext>
    </p:extLst>
  </p:cSld>
  <p:clrMap bg1="lt1" tx1="dk1" bg2="lt2" tx2="dk2" accent1="accent1" accent2="accent2" accent3="accent3" accent4="accent4" accent5="accent5" accent6="accent6" hlink="hlink" folHlink="folHlink"/>
  <p:sldLayoutIdLst>
    <p:sldLayoutId id="2147485553" r:id="rId1"/>
    <p:sldLayoutId id="2147485554" r:id="rId2"/>
    <p:sldLayoutId id="2147485555" r:id="rId3"/>
    <p:sldLayoutId id="2147485556" r:id="rId4"/>
    <p:sldLayoutId id="2147485557" r:id="rId5"/>
    <p:sldLayoutId id="2147485558" r:id="rId6"/>
    <p:sldLayoutId id="2147485559" r:id="rId7"/>
    <p:sldLayoutId id="2147485560" r:id="rId8"/>
    <p:sldLayoutId id="2147485561" r:id="rId9"/>
    <p:sldLayoutId id="2147485562" r:id="rId10"/>
    <p:sldLayoutId id="2147485563" r:id="rId11"/>
    <p:sldLayoutId id="2147485564" r:id="rId12"/>
    <p:sldLayoutId id="2147485565" r:id="rId13"/>
  </p:sldLayoutIdLst>
  <p:txStyles>
    <p:titleStyle>
      <a:lvl1pPr algn="l" defTabSz="914400" rtl="0" eaLnBrk="1" latinLnBrk="0" hangingPunct="1">
        <a:lnSpc>
          <a:spcPct val="90000"/>
        </a:lnSpc>
        <a:spcBef>
          <a:spcPct val="0"/>
        </a:spcBef>
        <a:buNone/>
        <a:defRPr sz="3000" b="1" kern="1200">
          <a:solidFill>
            <a:srgbClr val="3333FF"/>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19">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4154463921"/>
      </p:ext>
    </p:extLst>
  </p:cSld>
  <p:clrMap bg1="lt1" tx1="dk1" bg2="lt2" tx2="dk2" accent1="accent1" accent2="accent2" accent3="accent3" accent4="accent4" accent5="accent5" accent6="accent6" hlink="hlink" folHlink="folHlink"/>
  <p:sldLayoutIdLst>
    <p:sldLayoutId id="2147485567" r:id="rId1"/>
    <p:sldLayoutId id="2147485568" r:id="rId2"/>
    <p:sldLayoutId id="2147485569" r:id="rId3"/>
    <p:sldLayoutId id="2147485570" r:id="rId4"/>
    <p:sldLayoutId id="2147485571" r:id="rId5"/>
    <p:sldLayoutId id="2147485572" r:id="rId6"/>
    <p:sldLayoutId id="2147485573" r:id="rId7"/>
    <p:sldLayoutId id="2147485574" r:id="rId8"/>
    <p:sldLayoutId id="2147485575" r:id="rId9"/>
    <p:sldLayoutId id="2147485576" r:id="rId10"/>
    <p:sldLayoutId id="2147485577" r:id="rId11"/>
    <p:sldLayoutId id="2147485578" r:id="rId12"/>
    <p:sldLayoutId id="2147485579" r:id="rId13"/>
    <p:sldLayoutId id="2147485580" r:id="rId14"/>
    <p:sldLayoutId id="2147485581" r:id="rId15"/>
    <p:sldLayoutId id="2147485582" r:id="rId16"/>
    <p:sldLayoutId id="2147485583"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2.xml"/><Relationship Id="rId1" Type="http://schemas.openxmlformats.org/officeDocument/2006/relationships/tags" Target="../tags/tag1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03.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5.pn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4.jpeg"/><Relationship Id="rId5" Type="http://schemas.microsoft.com/office/2007/relationships/hdphoto" Target="../media/hdphoto13.wdp"/><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54.jpeg"/><Relationship Id="rId5" Type="http://schemas.openxmlformats.org/officeDocument/2006/relationships/image" Target="../media/image60.jpe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2.xml"/><Relationship Id="rId1" Type="http://schemas.openxmlformats.org/officeDocument/2006/relationships/tags" Target="../tags/tag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2.xml"/><Relationship Id="rId1" Type="http://schemas.openxmlformats.org/officeDocument/2006/relationships/tags" Target="../tags/tag1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6.xml"/><Relationship Id="rId1" Type="http://schemas.openxmlformats.org/officeDocument/2006/relationships/tags" Target="../tags/tag16.xml"/></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2.xml"/><Relationship Id="rId1" Type="http://schemas.openxmlformats.org/officeDocument/2006/relationships/tags" Target="../tags/tag8.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6.xml"/><Relationship Id="rId4" Type="http://schemas.microsoft.com/office/2007/relationships/hdphoto" Target="../media/hdphoto17.wdp"/></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6.xml"/></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6.xml"/><Relationship Id="rId5" Type="http://schemas.openxmlformats.org/officeDocument/2006/relationships/image" Target="../media/image76.png"/><Relationship Id="rId4" Type="http://schemas.microsoft.com/office/2007/relationships/hdphoto" Target="../media/hdphoto18.wdp"/></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77.pn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9.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83.png"/><Relationship Id="rId1" Type="http://schemas.openxmlformats.org/officeDocument/2006/relationships/slideLayout" Target="../slideLayouts/slideLayout46.xml"/><Relationship Id="rId5" Type="http://schemas.microsoft.com/office/2007/relationships/hdphoto" Target="../media/hdphoto21.wdp"/><Relationship Id="rId4" Type="http://schemas.openxmlformats.org/officeDocument/2006/relationships/image" Target="../media/image84.png"/></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85.pn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88.png"/><Relationship Id="rId1" Type="http://schemas.openxmlformats.org/officeDocument/2006/relationships/slideLayout" Target="../slideLayouts/slideLayout46.xml"/><Relationship Id="rId5" Type="http://schemas.microsoft.com/office/2007/relationships/hdphoto" Target="../media/hdphoto24.wdp"/><Relationship Id="rId4" Type="http://schemas.openxmlformats.org/officeDocument/2006/relationships/image" Target="../media/image89.png"/></Relationships>
</file>

<file path=ppt/slides/_rels/slide76.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90.pn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91.pn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92.pn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2.xml"/><Relationship Id="rId1" Type="http://schemas.openxmlformats.org/officeDocument/2006/relationships/tags" Target="../tags/tag1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42.xml"/><Relationship Id="rId5" Type="http://schemas.microsoft.com/office/2007/relationships/hdphoto" Target="../media/hdphoto2.wdp"/><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B0A56-6D57-BF6B-CC85-626278D66E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2337B2-B75D-BDFF-D220-79C2B996C01F}"/>
              </a:ext>
            </a:extLst>
          </p:cNvPr>
          <p:cNvSpPr>
            <a:spLocks noGrp="1"/>
          </p:cNvSpPr>
          <p:nvPr>
            <p:ph idx="1"/>
          </p:nvPr>
        </p:nvSpPr>
        <p:spPr>
          <a:xfrm>
            <a:off x="457073" y="379476"/>
            <a:ext cx="11277854" cy="6099048"/>
          </a:xfrm>
        </p:spPr>
        <p:txBody>
          <a:bodyPr>
            <a:noAutofit/>
          </a:bodyPr>
          <a:lstStyle/>
          <a:p>
            <a:pPr marL="98425" indent="0" algn="ctr">
              <a:buNone/>
            </a:pPr>
            <a:r>
              <a:rPr lang="en-US" sz="3000" b="1" dirty="0">
                <a:solidFill>
                  <a:srgbClr val="3333FF"/>
                </a:solidFill>
              </a:rPr>
              <a:t>Welcome!</a:t>
            </a:r>
          </a:p>
          <a:p>
            <a:pPr marL="98425" indent="0" algn="ctr">
              <a:buNone/>
            </a:pPr>
            <a:r>
              <a:rPr lang="en-US" sz="3000" dirty="0">
                <a:solidFill>
                  <a:srgbClr val="3333FF"/>
                </a:solidFill>
              </a:rPr>
              <a:t>Please complete the </a:t>
            </a:r>
            <a:r>
              <a:rPr lang="en-US" sz="3000" dirty="0" err="1">
                <a:solidFill>
                  <a:srgbClr val="3333FF"/>
                </a:solidFill>
              </a:rPr>
              <a:t>preactivity</a:t>
            </a:r>
            <a:r>
              <a:rPr lang="en-US" sz="3000" dirty="0">
                <a:solidFill>
                  <a:srgbClr val="3333FF"/>
                </a:solidFill>
              </a:rPr>
              <a:t> educational survey by scanning </a:t>
            </a:r>
            <a:br>
              <a:rPr lang="en-US" sz="3000" dirty="0">
                <a:solidFill>
                  <a:srgbClr val="3333FF"/>
                </a:solidFill>
              </a:rPr>
            </a:br>
            <a:r>
              <a:rPr lang="en-US" sz="3000" dirty="0">
                <a:solidFill>
                  <a:srgbClr val="3333FF"/>
                </a:solidFill>
              </a:rPr>
              <a:t>the QR code below. If you have already completed this survey, </a:t>
            </a:r>
            <a:br>
              <a:rPr lang="en-US" sz="3000" dirty="0">
                <a:solidFill>
                  <a:srgbClr val="3333FF"/>
                </a:solidFill>
              </a:rPr>
            </a:br>
            <a:r>
              <a:rPr lang="en-US" sz="3000" dirty="0">
                <a:solidFill>
                  <a:srgbClr val="3333FF"/>
                </a:solidFill>
              </a:rPr>
              <a:t>thank you –– please do not respond again.</a:t>
            </a: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endParaRPr lang="en-US" sz="3000" b="1" dirty="0">
              <a:solidFill>
                <a:srgbClr val="3333FF"/>
              </a:solidFill>
            </a:endParaRPr>
          </a:p>
          <a:p>
            <a:pPr marL="98425" indent="0" algn="ctr">
              <a:buNone/>
            </a:pPr>
            <a:r>
              <a:rPr lang="en-US" sz="3000" i="1" dirty="0">
                <a:solidFill>
                  <a:srgbClr val="3333FF"/>
                </a:solidFill>
              </a:rPr>
              <a:t>Your input is greatly appreciated and helps </a:t>
            </a:r>
            <a:br>
              <a:rPr lang="en-US" sz="3000" i="1" dirty="0">
                <a:solidFill>
                  <a:srgbClr val="3333FF"/>
                </a:solidFill>
              </a:rPr>
            </a:br>
            <a:r>
              <a:rPr lang="en-US" sz="3000" i="1" dirty="0">
                <a:solidFill>
                  <a:srgbClr val="3333FF"/>
                </a:solidFill>
              </a:rPr>
              <a:t>guide our future educational activities.</a:t>
            </a:r>
          </a:p>
        </p:txBody>
      </p:sp>
      <p:sp>
        <p:nvSpPr>
          <p:cNvPr id="4" name="Rounded Rectangle 3">
            <a:extLst>
              <a:ext uri="{FF2B5EF4-FFF2-40B4-BE49-F238E27FC236}">
                <a16:creationId xmlns:a16="http://schemas.microsoft.com/office/drawing/2014/main" id="{56BDC604-F109-DBCF-071C-27B035B51915}"/>
              </a:ext>
            </a:extLst>
          </p:cNvPr>
          <p:cNvSpPr/>
          <p:nvPr/>
        </p:nvSpPr>
        <p:spPr>
          <a:xfrm>
            <a:off x="4578096" y="2487058"/>
            <a:ext cx="2743200" cy="2743200"/>
          </a:xfrm>
          <a:prstGeom prst="roundRect">
            <a:avLst/>
          </a:prstGeom>
          <a:solidFill>
            <a:srgbClr val="002060">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48214B0-817F-74D7-F897-154B715E350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035296" y="2944258"/>
            <a:ext cx="1828800" cy="1828800"/>
          </a:xfrm>
          <a:prstGeom prst="rect">
            <a:avLst/>
          </a:prstGeom>
        </p:spPr>
      </p:pic>
    </p:spTree>
    <p:extLst>
      <p:ext uri="{BB962C8B-B14F-4D97-AF65-F5344CB8AC3E}">
        <p14:creationId xmlns:p14="http://schemas.microsoft.com/office/powerpoint/2010/main" val="31525146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9D4CE-5E94-BF33-990E-1D6C8AE0FD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8CB53-1A0B-4E77-216A-06C1DDFC66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POLARIX: 5-Year PFS (Global Population)</a:t>
            </a:r>
          </a:p>
        </p:txBody>
      </p:sp>
      <p:sp>
        <p:nvSpPr>
          <p:cNvPr id="11" name="TextBox 10">
            <a:extLst>
              <a:ext uri="{FF2B5EF4-FFF2-40B4-BE49-F238E27FC236}">
                <a16:creationId xmlns:a16="http://schemas.microsoft.com/office/drawing/2014/main" id="{764EFA40-819F-CDD1-AAEB-8468A9F5044D}"/>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3A1A72B-EF97-8A2A-5EAD-FD3E05B4B5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607795" y="1237811"/>
            <a:ext cx="8976410" cy="505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70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27E49-2EC6-CFAE-D924-493C2F3AF5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6C05E-99CE-C857-753C-F2EA354455EC}"/>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POLARIX: 5-Year OS (Global Population)</a:t>
            </a:r>
          </a:p>
        </p:txBody>
      </p:sp>
      <p:sp>
        <p:nvSpPr>
          <p:cNvPr id="11" name="TextBox 10">
            <a:extLst>
              <a:ext uri="{FF2B5EF4-FFF2-40B4-BE49-F238E27FC236}">
                <a16:creationId xmlns:a16="http://schemas.microsoft.com/office/drawing/2014/main" id="{CDD802E5-D25F-FF3A-BEBE-6059AE21DD7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1026" name="Picture 2">
            <a:extLst>
              <a:ext uri="{FF2B5EF4-FFF2-40B4-BE49-F238E27FC236}">
                <a16:creationId xmlns:a16="http://schemas.microsoft.com/office/drawing/2014/main" id="{B8B0DD73-190C-58B1-E149-BA8D5854CD8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534442" y="985144"/>
            <a:ext cx="9114653" cy="533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576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0CA5-5941-F297-9850-FD56AABF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06C919-0718-B04F-982D-27A8AD816B98}"/>
              </a:ext>
            </a:extLst>
          </p:cNvPr>
          <p:cNvSpPr>
            <a:spLocks noGrp="1"/>
          </p:cNvSpPr>
          <p:nvPr>
            <p:ph type="title"/>
          </p:nvPr>
        </p:nvSpPr>
        <p:spPr>
          <a:xfrm>
            <a:off x="912286" y="227013"/>
            <a:ext cx="10358967" cy="654336"/>
          </a:xfrm>
        </p:spPr>
        <p:txBody>
          <a:bodyPr/>
          <a:lstStyle/>
          <a:p>
            <a:r>
              <a:rPr lang="en-US" dirty="0">
                <a:latin typeface="Calibri" panose="020F0502020204030204" pitchFamily="34" charset="0"/>
                <a:cs typeface="Calibri" panose="020F0502020204030204" pitchFamily="34" charset="0"/>
              </a:rPr>
              <a:t>Phase III POLARIX: Adverse Events of Interest</a:t>
            </a:r>
          </a:p>
        </p:txBody>
      </p:sp>
      <p:sp>
        <p:nvSpPr>
          <p:cNvPr id="11" name="TextBox 10">
            <a:extLst>
              <a:ext uri="{FF2B5EF4-FFF2-40B4-BE49-F238E27FC236}">
                <a16:creationId xmlns:a16="http://schemas.microsoft.com/office/drawing/2014/main" id="{7A9DEEAD-D96D-3815-9A60-AE91CB74C9DA}"/>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Morschhauser F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10;43(35):3698-705.</a:t>
            </a:r>
          </a:p>
        </p:txBody>
      </p:sp>
      <p:pic>
        <p:nvPicPr>
          <p:cNvPr id="4" name="Picture 3">
            <a:extLst>
              <a:ext uri="{FF2B5EF4-FFF2-40B4-BE49-F238E27FC236}">
                <a16:creationId xmlns:a16="http://schemas.microsoft.com/office/drawing/2014/main" id="{2E58126B-C49F-5B58-BB1F-607B2B5178D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17555" y="881349"/>
            <a:ext cx="4348428" cy="5508823"/>
          </a:xfrm>
          <a:prstGeom prst="rect">
            <a:avLst/>
          </a:prstGeom>
        </p:spPr>
      </p:pic>
    </p:spTree>
    <p:extLst>
      <p:ext uri="{BB962C8B-B14F-4D97-AF65-F5344CB8AC3E}">
        <p14:creationId xmlns:p14="http://schemas.microsoft.com/office/powerpoint/2010/main" val="3755876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BCFF8-C957-CA0D-CAA4-1A176B9EA9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40D24B-B832-9E75-251C-11A2BC9F0759}"/>
              </a:ext>
            </a:extLst>
          </p:cNvPr>
          <p:cNvSpPr>
            <a:spLocks noGrp="1"/>
          </p:cNvSpPr>
          <p:nvPr>
            <p:ph type="title"/>
          </p:nvPr>
        </p:nvSpPr>
        <p:spPr>
          <a:xfrm>
            <a:off x="6549124" y="2857500"/>
            <a:ext cx="5134876" cy="1143000"/>
          </a:xfrm>
        </p:spPr>
        <p:txBody>
          <a:bodyPr/>
          <a:lstStyle/>
          <a:p>
            <a:r>
              <a:rPr lang="en-US" dirty="0">
                <a:latin typeface="Calibri" panose="020F0502020204030204" pitchFamily="34" charset="0"/>
                <a:cs typeface="Calibri" panose="020F0502020204030204" pitchFamily="34" charset="0"/>
              </a:rPr>
              <a:t>Phase III POLARIX: Peripheral Neuropathy</a:t>
            </a:r>
          </a:p>
        </p:txBody>
      </p:sp>
      <p:sp>
        <p:nvSpPr>
          <p:cNvPr id="11" name="TextBox 10">
            <a:extLst>
              <a:ext uri="{FF2B5EF4-FFF2-40B4-BE49-F238E27FC236}">
                <a16:creationId xmlns:a16="http://schemas.microsoft.com/office/drawing/2014/main" id="{C0532403-1304-8638-4931-A322BECA321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Trněný</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M et al. </a:t>
            </a:r>
            <a:r>
              <a:rPr kumimoji="0" lang="en-US" sz="14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Blood Adv</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2025 March 17;9(13):3263-7. </a:t>
            </a:r>
          </a:p>
        </p:txBody>
      </p:sp>
      <p:pic>
        <p:nvPicPr>
          <p:cNvPr id="5" name="New picture">
            <a:extLst>
              <a:ext uri="{FF2B5EF4-FFF2-40B4-BE49-F238E27FC236}">
                <a16:creationId xmlns:a16="http://schemas.microsoft.com/office/drawing/2014/main" id="{449158F1-BC1E-E219-3A2F-BCF43DB5CF8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9124" y="125019"/>
            <a:ext cx="6150876" cy="642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extLst>
      <p:ext uri="{BB962C8B-B14F-4D97-AF65-F5344CB8AC3E}">
        <p14:creationId xmlns:p14="http://schemas.microsoft.com/office/powerpoint/2010/main" val="34492584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2274-1FAA-9824-A586-E5C4776A80F9}"/>
              </a:ext>
            </a:extLst>
          </p:cNvPr>
          <p:cNvSpPr>
            <a:spLocks noGrp="1"/>
          </p:cNvSpPr>
          <p:nvPr>
            <p:ph type="title"/>
          </p:nvPr>
        </p:nvSpPr>
        <p:spPr>
          <a:xfrm>
            <a:off x="665221" y="0"/>
            <a:ext cx="10861559" cy="1143000"/>
          </a:xfrm>
        </p:spPr>
        <p:txBody>
          <a:bodyPr/>
          <a:lstStyle/>
          <a:p>
            <a:r>
              <a:rPr lang="en-US" dirty="0">
                <a:latin typeface="Calibri" panose="020F0502020204030204" pitchFamily="34" charset="0"/>
                <a:cs typeface="Calibri" panose="020F0502020204030204" pitchFamily="34" charset="0"/>
              </a:rPr>
              <a:t>Rationale for </a:t>
            </a:r>
            <a:r>
              <a:rPr lang="en-US" dirty="0" err="1">
                <a:latin typeface="Calibri" panose="020F0502020204030204" pitchFamily="34" charset="0"/>
                <a:cs typeface="Calibri" panose="020F0502020204030204" pitchFamily="34" charset="0"/>
              </a:rPr>
              <a:t>Tafasitamab</a:t>
            </a:r>
            <a:r>
              <a:rPr lang="en-US" dirty="0">
                <a:latin typeface="Calibri" panose="020F0502020204030204" pitchFamily="34" charset="0"/>
                <a:cs typeface="Calibri" panose="020F0502020204030204" pitchFamily="34" charset="0"/>
              </a:rPr>
              <a:t> and Lenalidomide Combination Therapy</a:t>
            </a:r>
          </a:p>
        </p:txBody>
      </p:sp>
      <p:pic>
        <p:nvPicPr>
          <p:cNvPr id="6146" name="Picture 2">
            <a:extLst>
              <a:ext uri="{FF2B5EF4-FFF2-40B4-BE49-F238E27FC236}">
                <a16:creationId xmlns:a16="http://schemas.microsoft.com/office/drawing/2014/main" id="{E66CDADF-CDCD-93A2-BE09-806858719E6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835"/>
          <a:stretch>
            <a:fillRect/>
          </a:stretch>
        </p:blipFill>
        <p:spPr bwMode="auto">
          <a:xfrm>
            <a:off x="3173667" y="984365"/>
            <a:ext cx="6149009" cy="53613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2F862D-76A5-1AF0-BA43-B9D25BA0BF62}"/>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489649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BFA4D-AF0D-612F-82FD-CC9A316404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E5C784-660E-820D-6B07-054832FA48D5}"/>
              </a:ext>
            </a:extLst>
          </p:cNvPr>
          <p:cNvSpPr>
            <a:spLocks noGrp="1"/>
          </p:cNvSpPr>
          <p:nvPr>
            <p:ph type="title"/>
          </p:nvPr>
        </p:nvSpPr>
        <p:spPr>
          <a:xfrm>
            <a:off x="912286" y="0"/>
            <a:ext cx="10358967" cy="1143000"/>
          </a:xfrm>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frontMIND</a:t>
            </a:r>
            <a:r>
              <a:rPr lang="en-US" dirty="0">
                <a:latin typeface="Calibri" panose="020F0502020204030204" pitchFamily="34" charset="0"/>
                <a:cs typeface="Calibri" panose="020F0502020204030204" pitchFamily="34" charset="0"/>
              </a:rPr>
              <a:t> Study Design</a:t>
            </a:r>
          </a:p>
        </p:txBody>
      </p:sp>
      <p:pic>
        <p:nvPicPr>
          <p:cNvPr id="6146" name="Picture 2">
            <a:extLst>
              <a:ext uri="{FF2B5EF4-FFF2-40B4-BE49-F238E27FC236}">
                <a16:creationId xmlns:a16="http://schemas.microsoft.com/office/drawing/2014/main" id="{D72F0D81-2BA6-9F6B-4945-F5FE7F29A01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3739508" y="884255"/>
            <a:ext cx="4704522" cy="56977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FAEA0D6-4881-A8EA-0065-7E30BB6739F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ASCO 2022;Abstract TPS7590.</a:t>
            </a:r>
          </a:p>
        </p:txBody>
      </p:sp>
    </p:spTree>
    <p:extLst>
      <p:ext uri="{BB962C8B-B14F-4D97-AF65-F5344CB8AC3E}">
        <p14:creationId xmlns:p14="http://schemas.microsoft.com/office/powerpoint/2010/main" val="2173104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1260155" cy="1141412"/>
          </a:xfrm>
        </p:spPr>
        <p:txBody>
          <a:bodyPr/>
          <a:lstStyle/>
          <a:p>
            <a:pPr algn="l"/>
            <a:r>
              <a:rPr lang="en-US" sz="2800" dirty="0"/>
              <a:t>The Manufacturer Announces Positive Topline Results from Pivotal Study of </a:t>
            </a:r>
            <a:r>
              <a:rPr lang="en-US" sz="2800" dirty="0" err="1"/>
              <a:t>Tafasitamab</a:t>
            </a:r>
            <a:r>
              <a:rPr lang="en-US" sz="2800" dirty="0"/>
              <a:t> As a First-Line Treatment for DLBCL</a:t>
            </a:r>
            <a:br>
              <a:rPr lang="en-US" sz="2800" dirty="0"/>
            </a:br>
            <a:r>
              <a:rPr lang="en-US" sz="2400" dirty="0"/>
              <a:t>Press Release: January 5, 2026</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1900" b="0" dirty="0">
                <a:latin typeface="Calibri" panose="020F0502020204030204" pitchFamily="34" charset="0"/>
                <a:cs typeface="Calibri" panose="020F0502020204030204" pitchFamily="34" charset="0"/>
              </a:rPr>
              <a:t>“[The manufacturer] today announced positive topline results from the pivotal Phase 3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trial evaluating the efficacy and safety of tafasitamab, a humanized Fc-modified cytolytic CD19 targeting monoclonal antibody, and lenalidomide in addition to R-CHOP (rituximab, cyclophosphamide, doxorubicin, vincristine and prednisone) compared to R-CHOP alone as a first-line treatment for adults with newly diagnosed diffuse large B-cell lymphoma (DLBCL) with an International Prognostic Index (IPI) score of three to five (3-5) for patients &gt;60 years of age, or age-adjusted IPI (</a:t>
            </a:r>
            <a:r>
              <a:rPr lang="en-US" sz="1900" b="0" dirty="0" err="1">
                <a:latin typeface="Calibri" panose="020F0502020204030204" pitchFamily="34" charset="0"/>
                <a:cs typeface="Calibri" panose="020F0502020204030204" pitchFamily="34" charset="0"/>
              </a:rPr>
              <a:t>aaIPI</a:t>
            </a:r>
            <a:r>
              <a:rPr lang="en-US" sz="1900" b="0" dirty="0">
                <a:latin typeface="Calibri" panose="020F0502020204030204" pitchFamily="34" charset="0"/>
                <a:cs typeface="Calibri" panose="020F0502020204030204" pitchFamily="34" charset="0"/>
              </a:rPr>
              <a:t>) of two to three (2-3) for patients ≤60 years of age.</a:t>
            </a:r>
          </a:p>
          <a:p>
            <a:pPr marL="99718" indent="0">
              <a:buNone/>
            </a:pPr>
            <a:r>
              <a:rPr lang="en-US" sz="1900" b="0" dirty="0">
                <a:latin typeface="Calibri" panose="020F0502020204030204" pitchFamily="34" charset="0"/>
                <a:cs typeface="Calibri" panose="020F0502020204030204" pitchFamily="34" charset="0"/>
              </a:rPr>
              <a:t>The trial met its primary endpoint of progression-free survival (PFS) by investigator assessment (Hazard Ratio 0.75 [0.59,0.96]; </a:t>
            </a:r>
            <a:r>
              <a:rPr lang="en-US" sz="1900" b="0" i="1" dirty="0">
                <a:latin typeface="Calibri" panose="020F0502020204030204" pitchFamily="34" charset="0"/>
                <a:cs typeface="Calibri" panose="020F0502020204030204" pitchFamily="34" charset="0"/>
              </a:rPr>
              <a:t>p</a:t>
            </a:r>
            <a:r>
              <a:rPr lang="en-US" sz="1900" b="0" dirty="0">
                <a:latin typeface="Calibri" panose="020F0502020204030204" pitchFamily="34" charset="0"/>
                <a:cs typeface="Calibri" panose="020F0502020204030204" pitchFamily="34" charset="0"/>
              </a:rPr>
              <a:t>-value 0.019), according to Lugano 2014 criteria. The trial also met its key secondary endpoint of event-free survival (EFS) by investigator assessment. No new safety signals were observed.</a:t>
            </a:r>
          </a:p>
          <a:p>
            <a:pPr marL="99718" indent="0">
              <a:buNone/>
            </a:pPr>
            <a:r>
              <a:rPr lang="en-US" sz="1900" b="0" dirty="0">
                <a:latin typeface="Calibri" panose="020F0502020204030204" pitchFamily="34" charset="0"/>
                <a:cs typeface="Calibri" panose="020F0502020204030204" pitchFamily="34" charset="0"/>
              </a:rPr>
              <a:t>Based on these positive results, [the manufacturer] expects to file a supplemental Biologics License Application (</a:t>
            </a:r>
            <a:r>
              <a:rPr lang="en-US" sz="1900" b="0" dirty="0" err="1">
                <a:latin typeface="Calibri" panose="020F0502020204030204" pitchFamily="34" charset="0"/>
                <a:cs typeface="Calibri" panose="020F0502020204030204" pitchFamily="34" charset="0"/>
              </a:rPr>
              <a:t>sBLA</a:t>
            </a:r>
            <a:r>
              <a:rPr lang="en-US" sz="1900" b="0" dirty="0">
                <a:latin typeface="Calibri" panose="020F0502020204030204" pitchFamily="34" charset="0"/>
                <a:cs typeface="Calibri" panose="020F0502020204030204" pitchFamily="34" charset="0"/>
              </a:rPr>
              <a:t>) for tafasitamab for the first-line treatment of adults with newly diagnosed DLBCL in the first half of 2026. The </a:t>
            </a:r>
            <a:r>
              <a:rPr lang="en-US" sz="1900" b="0" dirty="0" err="1">
                <a:latin typeface="Calibri" panose="020F0502020204030204" pitchFamily="34" charset="0"/>
                <a:cs typeface="Calibri" panose="020F0502020204030204" pitchFamily="34" charset="0"/>
              </a:rPr>
              <a:t>frontMIND</a:t>
            </a:r>
            <a:r>
              <a:rPr lang="en-US" sz="1900" b="0" dirty="0">
                <a:latin typeface="Calibri" panose="020F0502020204030204" pitchFamily="34" charset="0"/>
                <a:cs typeface="Calibri" panose="020F0502020204030204" pitchFamily="34" charset="0"/>
              </a:rPr>
              <a:t> data will be submitted for presentation at an upcoming scientific meeting.”</a:t>
            </a:r>
          </a:p>
          <a:p>
            <a:pPr marL="99718" indent="0">
              <a:buNone/>
            </a:pPr>
            <a:endParaRPr lang="en-US" sz="1900" b="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526921"/>
            <a:ext cx="11342395"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incytecorp.gcs-web.com</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/news-releases/news-release-details/incyte-announces-positive-topline-results-pivotal-study-0</a:t>
            </a:r>
            <a:endParaRPr kumimoji="0" lang="en-US" sz="15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815185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p:txBody>
          <a:bodyPr/>
          <a:lstStyle/>
          <a:p>
            <a:r>
              <a:rPr lang="en-US" sz="3200" dirty="0"/>
              <a:t>Studies Supporting the ESCALADE Study</a:t>
            </a:r>
          </a:p>
        </p:txBody>
      </p:sp>
      <p:sp>
        <p:nvSpPr>
          <p:cNvPr id="6" name="Content Placeholder 5">
            <a:extLst>
              <a:ext uri="{FF2B5EF4-FFF2-40B4-BE49-F238E27FC236}">
                <a16:creationId xmlns:a16="http://schemas.microsoft.com/office/drawing/2014/main" id="{01E5B2C9-7C42-5C28-8933-8F6FC2CAB161}"/>
              </a:ext>
            </a:extLst>
          </p:cNvPr>
          <p:cNvSpPr>
            <a:spLocks noGrp="1"/>
          </p:cNvSpPr>
          <p:nvPr>
            <p:ph idx="1"/>
          </p:nvPr>
        </p:nvSpPr>
        <p:spPr>
          <a:xfrm>
            <a:off x="912286" y="1560611"/>
            <a:ext cx="10358967" cy="4799013"/>
          </a:xfrm>
        </p:spPr>
        <p:txBody>
          <a:bodyPr/>
          <a:lstStyle/>
          <a:p>
            <a:pPr>
              <a:spcAft>
                <a:spcPts val="400"/>
              </a:spcAft>
            </a:pPr>
            <a:r>
              <a:rPr lang="en-US" dirty="0"/>
              <a:t>ACCEPT — Davies et al. ASH 2020</a:t>
            </a:r>
          </a:p>
          <a:p>
            <a:pPr lvl="1"/>
            <a:r>
              <a:rPr lang="en-US" b="0" dirty="0"/>
              <a:t>“There is a strong rationale for combining A with R-CHOP in pts with untreated DLBCL, and safety of A + R-CHOP has been shown in a phase 1b/2 study”</a:t>
            </a:r>
          </a:p>
          <a:p>
            <a:pPr>
              <a:spcBef>
                <a:spcPts val="2844"/>
              </a:spcBef>
              <a:spcAft>
                <a:spcPts val="400"/>
              </a:spcAft>
            </a:pPr>
            <a:r>
              <a:rPr lang="en-US" dirty="0"/>
              <a:t>PHOENIX — Younes et al. </a:t>
            </a:r>
            <a:r>
              <a:rPr lang="en-US" i="1" dirty="0"/>
              <a:t>J Clin Oncol </a:t>
            </a:r>
            <a:r>
              <a:rPr lang="en-US" dirty="0"/>
              <a:t>2019;37:1285-9.</a:t>
            </a:r>
          </a:p>
          <a:p>
            <a:pPr lvl="1"/>
            <a:r>
              <a:rPr lang="en-US" b="0" dirty="0"/>
              <a:t>“In untreated non-GCB DLBCL pts, [PHOENIX] showed that addition of the BTKi ibrutinib to R-CHOP (R-CHOP-I) did not improve outcomes in the intent-to-treat population. However, pts age &lt;60y treated with R-CHOP-I had significantly improved progression-free survival (PFS) and overall survival (OS) compared with those receiving R-CHOP alone.”</a:t>
            </a:r>
          </a:p>
          <a:p>
            <a:endParaRPr lang="en-US" b="0" dirty="0"/>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Sehn LH et al. ASCO 2021;Abstract TPS7572.</a:t>
            </a:r>
          </a:p>
        </p:txBody>
      </p:sp>
    </p:spTree>
    <p:extLst>
      <p:ext uri="{BB962C8B-B14F-4D97-AF65-F5344CB8AC3E}">
        <p14:creationId xmlns:p14="http://schemas.microsoft.com/office/powerpoint/2010/main" val="2926021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D460C-EC47-38FC-9DEB-D1283E087F84}"/>
            </a:ext>
          </a:extLst>
        </p:cNvPr>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id="{289F80EC-F658-4969-5474-216ABF6E7105}"/>
              </a:ext>
            </a:extLst>
          </p:cNvPr>
          <p:cNvCxnSpPr>
            <a:stCxn id="9" idx="3"/>
            <a:endCxn id="12" idx="1"/>
          </p:cNvCxnSpPr>
          <p:nvPr/>
        </p:nvCxnSpPr>
        <p:spPr bwMode="auto">
          <a:xfrm flipV="1">
            <a:off x="2838885" y="2781151"/>
            <a:ext cx="2124798" cy="5214"/>
          </a:xfrm>
          <a:prstGeom prst="straightConnector1">
            <a:avLst/>
          </a:prstGeom>
          <a:solidFill>
            <a:srgbClr val="FFFF00"/>
          </a:solidFill>
          <a:ln w="38100" cap="flat" cmpd="sng" algn="ctr">
            <a:solidFill>
              <a:schemeClr val="tx1"/>
            </a:solidFill>
            <a:prstDash val="solid"/>
            <a:round/>
            <a:headEnd type="none" w="med" len="med"/>
            <a:tailEnd type="triangle"/>
          </a:ln>
          <a:effectLst/>
        </p:spPr>
      </p:cxnSp>
      <p:sp>
        <p:nvSpPr>
          <p:cNvPr id="2" name="Title 1">
            <a:extLst>
              <a:ext uri="{FF2B5EF4-FFF2-40B4-BE49-F238E27FC236}">
                <a16:creationId xmlns:a16="http://schemas.microsoft.com/office/drawing/2014/main" id="{0FF47C07-06C3-1E46-18CF-397B49169CA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ESCALADE (ACE-LY-312) Study Design</a:t>
            </a:r>
          </a:p>
        </p:txBody>
      </p:sp>
      <p:sp>
        <p:nvSpPr>
          <p:cNvPr id="6" name="Rectangle 5">
            <a:extLst>
              <a:ext uri="{FF2B5EF4-FFF2-40B4-BE49-F238E27FC236}">
                <a16:creationId xmlns:a16="http://schemas.microsoft.com/office/drawing/2014/main" id="{33A63CD3-7DE8-EFA4-799E-B99ED84DB9DE}"/>
              </a:ext>
            </a:extLst>
          </p:cNvPr>
          <p:cNvSpPr/>
          <p:nvPr/>
        </p:nvSpPr>
        <p:spPr bwMode="auto">
          <a:xfrm>
            <a:off x="6408307" y="1912451"/>
            <a:ext cx="5007837" cy="435825"/>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Acalabrutinib (100mg BD) + R-CHOP</a:t>
            </a:r>
          </a:p>
        </p:txBody>
      </p:sp>
      <p:sp>
        <p:nvSpPr>
          <p:cNvPr id="7" name="Rectangle 6">
            <a:extLst>
              <a:ext uri="{FF2B5EF4-FFF2-40B4-BE49-F238E27FC236}">
                <a16:creationId xmlns:a16="http://schemas.microsoft.com/office/drawing/2014/main" id="{35C6C9FD-912A-0A6D-9916-FC88A8B19074}"/>
              </a:ext>
            </a:extLst>
          </p:cNvPr>
          <p:cNvSpPr/>
          <p:nvPr/>
        </p:nvSpPr>
        <p:spPr bwMode="auto">
          <a:xfrm>
            <a:off x="6408307" y="3347769"/>
            <a:ext cx="5007837" cy="435825"/>
          </a:xfrm>
          <a:prstGeom prst="rect">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 + R-CHOP</a:t>
            </a:r>
          </a:p>
        </p:txBody>
      </p:sp>
      <p:sp>
        <p:nvSpPr>
          <p:cNvPr id="9" name="Rounded Rectangle 8">
            <a:extLst>
              <a:ext uri="{FF2B5EF4-FFF2-40B4-BE49-F238E27FC236}">
                <a16:creationId xmlns:a16="http://schemas.microsoft.com/office/drawing/2014/main" id="{5A5C243F-76CD-65EF-66DB-4F0FDE1F1E06}"/>
              </a:ext>
            </a:extLst>
          </p:cNvPr>
          <p:cNvSpPr/>
          <p:nvPr/>
        </p:nvSpPr>
        <p:spPr bwMode="auto">
          <a:xfrm>
            <a:off x="192667" y="1975221"/>
            <a:ext cx="2646218" cy="1622288"/>
          </a:xfrm>
          <a:prstGeom prst="roundRect">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n=661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Patients with newly diagnosed non-GCB DLBCL</a:t>
            </a:r>
          </a:p>
        </p:txBody>
      </p:sp>
      <p:sp>
        <p:nvSpPr>
          <p:cNvPr id="11" name="Rectangle 10">
            <a:extLst>
              <a:ext uri="{FF2B5EF4-FFF2-40B4-BE49-F238E27FC236}">
                <a16:creationId xmlns:a16="http://schemas.microsoft.com/office/drawing/2014/main" id="{F3009DAB-3369-FE99-EA6B-9F0AF2E43482}"/>
              </a:ext>
            </a:extLst>
          </p:cNvPr>
          <p:cNvSpPr/>
          <p:nvPr/>
        </p:nvSpPr>
        <p:spPr bwMode="auto">
          <a:xfrm>
            <a:off x="2916961" y="2224961"/>
            <a:ext cx="1807438" cy="1122808"/>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R-CHOP (cycle 1)</a:t>
            </a:r>
          </a:p>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[all pts]</a:t>
            </a:r>
          </a:p>
        </p:txBody>
      </p:sp>
      <p:sp>
        <p:nvSpPr>
          <p:cNvPr id="12" name="Diamond 11">
            <a:extLst>
              <a:ext uri="{FF2B5EF4-FFF2-40B4-BE49-F238E27FC236}">
                <a16:creationId xmlns:a16="http://schemas.microsoft.com/office/drawing/2014/main" id="{69A99FDC-D443-C5F5-8B88-FE06B2D4B3CA}"/>
              </a:ext>
            </a:extLst>
          </p:cNvPr>
          <p:cNvSpPr/>
          <p:nvPr/>
        </p:nvSpPr>
        <p:spPr bwMode="auto">
          <a:xfrm>
            <a:off x="4963683" y="2348276"/>
            <a:ext cx="1371600" cy="865749"/>
          </a:xfrm>
          <a:prstGeom prst="diamond">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1:1</a:t>
            </a:r>
          </a:p>
        </p:txBody>
      </p:sp>
      <p:sp>
        <p:nvSpPr>
          <p:cNvPr id="13" name="Rectangle 12">
            <a:extLst>
              <a:ext uri="{FF2B5EF4-FFF2-40B4-BE49-F238E27FC236}">
                <a16:creationId xmlns:a16="http://schemas.microsoft.com/office/drawing/2014/main" id="{2FDBC7DC-E0F9-D20E-66F9-B22242930C01}"/>
              </a:ext>
            </a:extLst>
          </p:cNvPr>
          <p:cNvSpPr/>
          <p:nvPr/>
        </p:nvSpPr>
        <p:spPr bwMode="auto">
          <a:xfrm>
            <a:off x="261940" y="4058449"/>
            <a:ext cx="5783693" cy="1809791"/>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Secondary endpoints: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EFS, CR rate, OS, pharmacokinetics, safety</a:t>
            </a:r>
          </a:p>
        </p:txBody>
      </p:sp>
      <p:sp>
        <p:nvSpPr>
          <p:cNvPr id="14" name="TextBox 13">
            <a:extLst>
              <a:ext uri="{FF2B5EF4-FFF2-40B4-BE49-F238E27FC236}">
                <a16:creationId xmlns:a16="http://schemas.microsoft.com/office/drawing/2014/main" id="{4ACC6225-EF48-EAC4-DF44-398F02A5DE1D}"/>
              </a:ext>
            </a:extLst>
          </p:cNvPr>
          <p:cNvSpPr txBox="1"/>
          <p:nvPr/>
        </p:nvSpPr>
        <p:spPr>
          <a:xfrm>
            <a:off x="6146369" y="3783594"/>
            <a:ext cx="5783693" cy="707886"/>
          </a:xfrm>
          <a:prstGeom prst="rect">
            <a:avLst/>
          </a:prstGeom>
          <a:noFill/>
        </p:spPr>
        <p:txBody>
          <a:bodyPr wrap="square" rtlCol="0">
            <a:spAutoFit/>
          </a:bodyPr>
          <a:lstStyle/>
          <a:p>
            <a:pPr>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*All patients will receive primary prophylaxis with </a:t>
            </a:r>
            <a:b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G-CSF accompanying all R-CHOP cycles.</a:t>
            </a:r>
          </a:p>
        </p:txBody>
      </p:sp>
      <p:cxnSp>
        <p:nvCxnSpPr>
          <p:cNvPr id="16" name="Elbow Connector 15">
            <a:extLst>
              <a:ext uri="{FF2B5EF4-FFF2-40B4-BE49-F238E27FC236}">
                <a16:creationId xmlns:a16="http://schemas.microsoft.com/office/drawing/2014/main" id="{969DEC4F-4927-BC64-CD85-BD02C246653A}"/>
              </a:ext>
            </a:extLst>
          </p:cNvPr>
          <p:cNvCxnSpPr>
            <a:stCxn id="12" idx="0"/>
            <a:endCxn id="6" idx="1"/>
          </p:cNvCxnSpPr>
          <p:nvPr/>
        </p:nvCxnSpPr>
        <p:spPr bwMode="auto">
          <a:xfrm rot="5400000" flipH="1" flipV="1">
            <a:off x="5919939" y="1859908"/>
            <a:ext cx="217912"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cxnSp>
        <p:nvCxnSpPr>
          <p:cNvPr id="19" name="Elbow Connector 18">
            <a:extLst>
              <a:ext uri="{FF2B5EF4-FFF2-40B4-BE49-F238E27FC236}">
                <a16:creationId xmlns:a16="http://schemas.microsoft.com/office/drawing/2014/main" id="{F4C3B091-32A8-A67F-E1BD-71FFE3170FB2}"/>
              </a:ext>
            </a:extLst>
          </p:cNvPr>
          <p:cNvCxnSpPr>
            <a:cxnSpLocks/>
            <a:stCxn id="12" idx="2"/>
            <a:endCxn id="7" idx="1"/>
          </p:cNvCxnSpPr>
          <p:nvPr/>
        </p:nvCxnSpPr>
        <p:spPr bwMode="auto">
          <a:xfrm rot="16200000" flipH="1">
            <a:off x="5853067" y="3010441"/>
            <a:ext cx="351657" cy="758824"/>
          </a:xfrm>
          <a:prstGeom prst="bentConnector2">
            <a:avLst/>
          </a:prstGeom>
          <a:solidFill>
            <a:srgbClr val="FFFF00"/>
          </a:solidFill>
          <a:ln w="38100" cap="flat" cmpd="sng" algn="ctr">
            <a:solidFill>
              <a:schemeClr val="tx1"/>
            </a:solidFill>
            <a:prstDash val="solid"/>
            <a:round/>
            <a:headEnd type="none" w="med" len="med"/>
            <a:tailEnd type="triangle"/>
          </a:ln>
          <a:effectLst/>
        </p:spPr>
      </p:cxnSp>
      <p:sp>
        <p:nvSpPr>
          <p:cNvPr id="3" name="TextBox 2">
            <a:extLst>
              <a:ext uri="{FF2B5EF4-FFF2-40B4-BE49-F238E27FC236}">
                <a16:creationId xmlns:a16="http://schemas.microsoft.com/office/drawing/2014/main" id="{51066C63-618C-DBE8-387B-3C8235D3168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ASCO 2021;Abstract TPS7572.</a:t>
            </a:r>
          </a:p>
        </p:txBody>
      </p:sp>
      <p:sp>
        <p:nvSpPr>
          <p:cNvPr id="4" name="TextBox 3">
            <a:extLst>
              <a:ext uri="{FF2B5EF4-FFF2-40B4-BE49-F238E27FC236}">
                <a16:creationId xmlns:a16="http://schemas.microsoft.com/office/drawing/2014/main" id="{265362BB-83A1-9A98-C43B-8289B2BF2620}"/>
              </a:ext>
            </a:extLst>
          </p:cNvPr>
          <p:cNvSpPr txBox="1"/>
          <p:nvPr/>
        </p:nvSpPr>
        <p:spPr>
          <a:xfrm>
            <a:off x="272052" y="5938104"/>
            <a:ext cx="8637679"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GCB = germinal center B-cell-like; CR = complete response; G-CSF = granulocyte-colony stimulating factor</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23760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E404B-763D-AF36-825D-3FBA72D62D1B}"/>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5919F0F-BA3D-C1A3-7BBB-3D6789EA2F9E}"/>
              </a:ext>
            </a:extLst>
          </p:cNvPr>
          <p:cNvSpPr/>
          <p:nvPr/>
        </p:nvSpPr>
        <p:spPr bwMode="auto">
          <a:xfrm>
            <a:off x="536197" y="2107439"/>
            <a:ext cx="11175157" cy="6025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FDCC51FD-7935-DC33-4DFC-1627B259732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36F3B4DE-06CB-CCDA-74F1-04FDF760769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bg1"/>
                </a:solidFill>
              </a:rPr>
              <a:t>Module 2: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048709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D6F3-1536-B63A-1235-1EEA7A5C4205}"/>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E4CE3C3C-7693-41B4-3DB4-86CB48F8CE34}"/>
              </a:ext>
            </a:extLst>
          </p:cNvPr>
          <p:cNvSpPr>
            <a:spLocks noGrp="1" noChangeArrowheads="1"/>
          </p:cNvSpPr>
          <p:nvPr>
            <p:ph type="title"/>
          </p:nvPr>
        </p:nvSpPr>
        <p:spPr>
          <a:xfrm>
            <a:off x="-26623" y="1481958"/>
            <a:ext cx="12192000" cy="1143000"/>
          </a:xfrm>
        </p:spPr>
        <p:txBody>
          <a:bodyPr wrap="square" anchor="ctr">
            <a:noAutofit/>
          </a:bodyPr>
          <a:lstStyle/>
          <a:p>
            <a:r>
              <a:rPr lang="en-US" sz="4200" dirty="0"/>
              <a:t>Optimizing the Use of Novel Therapies for </a:t>
            </a:r>
            <a:br>
              <a:rPr lang="en-US" sz="4200" dirty="0"/>
            </a:br>
            <a:r>
              <a:rPr lang="en-US" sz="4200" dirty="0"/>
              <a:t>Patients with Diffuse Large B-Cell Lymphoma</a:t>
            </a:r>
          </a:p>
        </p:txBody>
      </p:sp>
      <p:sp>
        <p:nvSpPr>
          <p:cNvPr id="3" name="TextBox 2">
            <a:extLst>
              <a:ext uri="{FF2B5EF4-FFF2-40B4-BE49-F238E27FC236}">
                <a16:creationId xmlns:a16="http://schemas.microsoft.com/office/drawing/2014/main" id="{84ACDD92-A507-DFAA-11C1-15E880E89E46}"/>
              </a:ext>
            </a:extLst>
          </p:cNvPr>
          <p:cNvSpPr txBox="1"/>
          <p:nvPr/>
        </p:nvSpPr>
        <p:spPr>
          <a:xfrm>
            <a:off x="-26623" y="3429000"/>
            <a:ext cx="12218623" cy="2308324"/>
          </a:xfrm>
          <a:prstGeom prst="rect">
            <a:avLst/>
          </a:prstGeom>
          <a:noFill/>
        </p:spPr>
        <p:txBody>
          <a:bodyPr wrap="square">
            <a:spAutoFit/>
          </a:bodyPr>
          <a:lstStyle/>
          <a:p>
            <a:pPr lvl="0" algn="ctr">
              <a:defRPr/>
            </a:pPr>
            <a:r>
              <a:rPr lang="en-US" sz="2400" dirty="0">
                <a:solidFill>
                  <a:srgbClr val="000000"/>
                </a:solidFill>
                <a:latin typeface="Calibri" panose="020F0502020204030204" pitchFamily="34" charset="0"/>
                <a:cs typeface="Calibri" panose="020F0502020204030204" pitchFamily="34" charset="0"/>
              </a:rPr>
              <a:t>Brad S Kahl, MD</a:t>
            </a:r>
          </a:p>
          <a:p>
            <a:pPr lvl="0" algn="ctr">
              <a:defRPr/>
            </a:pPr>
            <a:r>
              <a:rPr lang="en-US" sz="2400" b="0" dirty="0">
                <a:solidFill>
                  <a:srgbClr val="000000"/>
                </a:solidFill>
                <a:latin typeface="Calibri" panose="020F0502020204030204" pitchFamily="34" charset="0"/>
                <a:cs typeface="Calibri" panose="020F0502020204030204" pitchFamily="34" charset="0"/>
              </a:rPr>
              <a:t>Professor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Washington University School of Medicine</a:t>
            </a:r>
          </a:p>
          <a:p>
            <a:pPr lvl="0" algn="ctr">
              <a:defRPr/>
            </a:pPr>
            <a:r>
              <a:rPr lang="en-US" sz="2400" b="0" dirty="0">
                <a:solidFill>
                  <a:srgbClr val="000000"/>
                </a:solidFill>
                <a:latin typeface="Calibri" panose="020F0502020204030204" pitchFamily="34" charset="0"/>
                <a:cs typeface="Calibri" panose="020F0502020204030204" pitchFamily="34" charset="0"/>
              </a:rPr>
              <a:t>Director, Lymphoma Program</a:t>
            </a:r>
          </a:p>
          <a:p>
            <a:pPr lvl="0" algn="ctr">
              <a:defRPr/>
            </a:pPr>
            <a:r>
              <a:rPr lang="en-US" sz="2400" b="0" dirty="0" err="1">
                <a:solidFill>
                  <a:srgbClr val="000000"/>
                </a:solidFill>
                <a:latin typeface="Calibri" panose="020F0502020204030204" pitchFamily="34" charset="0"/>
                <a:cs typeface="Calibri" panose="020F0502020204030204" pitchFamily="34" charset="0"/>
              </a:rPr>
              <a:t>Siteman</a:t>
            </a:r>
            <a:r>
              <a:rPr lang="en-US" sz="2400" b="0" dirty="0">
                <a:solidFill>
                  <a:srgbClr val="000000"/>
                </a:solidFill>
                <a:latin typeface="Calibri" panose="020F0502020204030204" pitchFamily="34" charset="0"/>
                <a:cs typeface="Calibri" panose="020F0502020204030204" pitchFamily="34" charset="0"/>
              </a:rPr>
              <a:t> Cancer Center</a:t>
            </a:r>
          </a:p>
          <a:p>
            <a:pPr lvl="0" algn="ctr">
              <a:defRPr/>
            </a:pPr>
            <a:r>
              <a:rPr lang="en-US" sz="2400" b="0" dirty="0">
                <a:solidFill>
                  <a:srgbClr val="000000"/>
                </a:solidFill>
                <a:latin typeface="Calibri" panose="020F0502020204030204" pitchFamily="34" charset="0"/>
                <a:cs typeface="Calibri" panose="020F0502020204030204" pitchFamily="34" charset="0"/>
              </a:rPr>
              <a:t>St Louis, Missouri</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custDataLst>
      <p:tags r:id="rId1"/>
    </p:custDataLst>
    <p:extLst>
      <p:ext uri="{BB962C8B-B14F-4D97-AF65-F5344CB8AC3E}">
        <p14:creationId xmlns:p14="http://schemas.microsoft.com/office/powerpoint/2010/main" val="948988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0749692-2E80-CB78-7935-36A201DD02ED}"/>
              </a:ext>
            </a:extLst>
          </p:cNvPr>
          <p:cNvSpPr>
            <a:spLocks noGrp="1"/>
          </p:cNvSpPr>
          <p:nvPr>
            <p:ph idx="46"/>
          </p:nvPr>
        </p:nvSpPr>
        <p:spPr/>
        <p:txBody>
          <a:bodyPr/>
          <a:lstStyle/>
          <a:p>
            <a:r>
              <a:rPr lang="en-US" dirty="0"/>
              <a:t>R-CHOP</a:t>
            </a:r>
          </a:p>
        </p:txBody>
      </p:sp>
      <p:sp>
        <p:nvSpPr>
          <p:cNvPr id="6" name="Content Placeholder 5">
            <a:extLst>
              <a:ext uri="{FF2B5EF4-FFF2-40B4-BE49-F238E27FC236}">
                <a16:creationId xmlns:a16="http://schemas.microsoft.com/office/drawing/2014/main" id="{4503604A-AED8-534B-B9CE-4A54F5A26E61}"/>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DDA457D8-88BE-C387-4946-92B335AF2B23}"/>
              </a:ext>
            </a:extLst>
          </p:cNvPr>
          <p:cNvSpPr>
            <a:spLocks noGrp="1"/>
          </p:cNvSpPr>
          <p:nvPr>
            <p:ph idx="48"/>
          </p:nvPr>
        </p:nvSpPr>
        <p:spPr/>
        <p:txBody>
          <a:bodyPr/>
          <a:lstStyle/>
          <a:p>
            <a:r>
              <a:rPr lang="en-US" dirty="0"/>
              <a:t>R-CHOP</a:t>
            </a:r>
          </a:p>
        </p:txBody>
      </p:sp>
      <p:sp>
        <p:nvSpPr>
          <p:cNvPr id="8" name="Content Placeholder 7">
            <a:extLst>
              <a:ext uri="{FF2B5EF4-FFF2-40B4-BE49-F238E27FC236}">
                <a16:creationId xmlns:a16="http://schemas.microsoft.com/office/drawing/2014/main" id="{28C98337-35B5-F66C-6382-B2ADBB1BB9D6}"/>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9" name="Content Placeholder 8">
            <a:extLst>
              <a:ext uri="{FF2B5EF4-FFF2-40B4-BE49-F238E27FC236}">
                <a16:creationId xmlns:a16="http://schemas.microsoft.com/office/drawing/2014/main" id="{F43AEF75-61AD-ACC4-A691-FDC501D0C944}"/>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10" name="Content Placeholder 9">
            <a:extLst>
              <a:ext uri="{FF2B5EF4-FFF2-40B4-BE49-F238E27FC236}">
                <a16:creationId xmlns:a16="http://schemas.microsoft.com/office/drawing/2014/main" id="{0D7BE187-9835-E0DB-78ED-522958909CA8}"/>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FEEF2F0-A5DA-2445-7A7C-2F14E01E17ED}"/>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98FA364E-3DFC-55B7-BB49-6861A968FE1B}"/>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germinal center B-cell (GCB)-type</a:t>
            </a:r>
            <a:r>
              <a:rPr lang="en-US" dirty="0"/>
              <a:t> diffuse large B-cell lymphoma (DLBCL) with an International Prognostic Index (IPI) score of 3?</a:t>
            </a:r>
          </a:p>
        </p:txBody>
      </p:sp>
      <p:sp>
        <p:nvSpPr>
          <p:cNvPr id="12" name="Content Placeholder 11">
            <a:extLst>
              <a:ext uri="{FF2B5EF4-FFF2-40B4-BE49-F238E27FC236}">
                <a16:creationId xmlns:a16="http://schemas.microsoft.com/office/drawing/2014/main" id="{2AF953A2-65F9-7C70-462A-BCF419D09D6B}"/>
              </a:ext>
            </a:extLst>
          </p:cNvPr>
          <p:cNvSpPr>
            <a:spLocks noGrp="1"/>
          </p:cNvSpPr>
          <p:nvPr>
            <p:ph idx="73"/>
          </p:nvPr>
        </p:nvSpPr>
        <p:spPr/>
        <p:txBody>
          <a:bodyPr/>
          <a:lstStyle/>
          <a:p>
            <a:r>
              <a:rPr lang="en-US" dirty="0"/>
              <a:t>R-mini-CHOP</a:t>
            </a:r>
          </a:p>
        </p:txBody>
      </p:sp>
      <p:sp>
        <p:nvSpPr>
          <p:cNvPr id="13" name="Content Placeholder 12">
            <a:extLst>
              <a:ext uri="{FF2B5EF4-FFF2-40B4-BE49-F238E27FC236}">
                <a16:creationId xmlns:a16="http://schemas.microsoft.com/office/drawing/2014/main" id="{B5FE38B5-8F22-EFD7-2503-445F8B64EA21}"/>
              </a:ext>
            </a:extLst>
          </p:cNvPr>
          <p:cNvSpPr>
            <a:spLocks noGrp="1"/>
          </p:cNvSpPr>
          <p:nvPr>
            <p:ph idx="74"/>
          </p:nvPr>
        </p:nvSpPr>
        <p:spPr/>
        <p:txBody>
          <a:bodyPr/>
          <a:lstStyle/>
          <a:p>
            <a:pPr>
              <a:lnSpc>
                <a:spcPts val="1700"/>
              </a:lnSpc>
            </a:pPr>
            <a:r>
              <a:rPr lang="en-US" dirty="0"/>
              <a:t>Dose-reduced R-CHP +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AC1C8428-2909-97A1-E841-6987A24CB574}"/>
              </a:ext>
            </a:extLst>
          </p:cNvPr>
          <p:cNvSpPr>
            <a:spLocks noGrp="1"/>
          </p:cNvSpPr>
          <p:nvPr>
            <p:ph idx="75"/>
          </p:nvPr>
        </p:nvSpPr>
        <p:spPr/>
        <p:txBody>
          <a:bodyPr/>
          <a:lstStyle/>
          <a:p>
            <a:r>
              <a:rPr lang="en-US" dirty="0"/>
              <a:t>R-mini-CHOP </a:t>
            </a:r>
          </a:p>
        </p:txBody>
      </p:sp>
      <p:sp>
        <p:nvSpPr>
          <p:cNvPr id="15" name="Content Placeholder 14">
            <a:extLst>
              <a:ext uri="{FF2B5EF4-FFF2-40B4-BE49-F238E27FC236}">
                <a16:creationId xmlns:a16="http://schemas.microsoft.com/office/drawing/2014/main" id="{29813CC1-C6F3-D4C8-AEE4-DC7CCD2CC580}"/>
              </a:ext>
            </a:extLst>
          </p:cNvPr>
          <p:cNvSpPr>
            <a:spLocks noGrp="1"/>
          </p:cNvSpPr>
          <p:nvPr>
            <p:ph idx="76"/>
          </p:nvPr>
        </p:nvSpPr>
        <p:spPr/>
        <p:txBody>
          <a:bodyPr/>
          <a:lstStyle/>
          <a:p>
            <a:r>
              <a:rPr lang="en-US" dirty="0"/>
              <a:t>R-mini-CHOP </a:t>
            </a:r>
          </a:p>
        </p:txBody>
      </p:sp>
      <p:sp>
        <p:nvSpPr>
          <p:cNvPr id="16" name="Content Placeholder 15">
            <a:extLst>
              <a:ext uri="{FF2B5EF4-FFF2-40B4-BE49-F238E27FC236}">
                <a16:creationId xmlns:a16="http://schemas.microsoft.com/office/drawing/2014/main" id="{4E08DDAD-A56C-73F0-8CD7-26FE7B7CF109}"/>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7" name="Content Placeholder 16">
            <a:extLst>
              <a:ext uri="{FF2B5EF4-FFF2-40B4-BE49-F238E27FC236}">
                <a16:creationId xmlns:a16="http://schemas.microsoft.com/office/drawing/2014/main" id="{E9F7D425-5E55-EA58-AD91-F794843876A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106899A-3643-F4CF-DBB9-F03C50B5EC76}"/>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B1A7B7B-6CB5-A8BE-3323-79D5B429773A}"/>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1C7E8F95-198C-4659-D6B7-7E66F51C4A70}"/>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2797C5D6-318C-15FE-4759-BE80D52CD205}"/>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3C62CB02-9CFD-B318-2817-02300A6D7BD2}"/>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TextBox 1">
            <a:extLst>
              <a:ext uri="{FF2B5EF4-FFF2-40B4-BE49-F238E27FC236}">
                <a16:creationId xmlns:a16="http://schemas.microsoft.com/office/drawing/2014/main" id="{66A6E5F8-D382-D021-09E8-59901E9080EE}"/>
              </a:ext>
            </a:extLst>
          </p:cNvPr>
          <p:cNvSpPr txBox="1"/>
          <p:nvPr/>
        </p:nvSpPr>
        <p:spPr>
          <a:xfrm>
            <a:off x="499574" y="6490211"/>
            <a:ext cx="11706025" cy="307777"/>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R-CHP = rituximab/cyclophosphamide/doxorubicin/prednisone; R-mini-CHOP = rituximab/cyclophosphamide/doxorubicin/vincristine/prednisone (attenuated)</a:t>
            </a:r>
          </a:p>
        </p:txBody>
      </p:sp>
    </p:spTree>
    <p:extLst>
      <p:ext uri="{BB962C8B-B14F-4D97-AF65-F5344CB8AC3E}">
        <p14:creationId xmlns:p14="http://schemas.microsoft.com/office/powerpoint/2010/main" val="4084149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61D8B-F9A9-F5EF-D633-C65DB9F791D5}"/>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0F83754-841A-E8C9-DA49-34C37834FCDB}"/>
              </a:ext>
            </a:extLst>
          </p:cNvPr>
          <p:cNvSpPr>
            <a:spLocks noGrp="1"/>
          </p:cNvSpPr>
          <p:nvPr>
            <p:ph idx="46"/>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6" name="Content Placeholder 5">
            <a:extLst>
              <a:ext uri="{FF2B5EF4-FFF2-40B4-BE49-F238E27FC236}">
                <a16:creationId xmlns:a16="http://schemas.microsoft.com/office/drawing/2014/main" id="{CD79585E-EA21-999F-9C8B-945FA45B68D9}"/>
              </a:ext>
            </a:extLst>
          </p:cNvPr>
          <p:cNvSpPr>
            <a:spLocks noGrp="1"/>
          </p:cNvSpPr>
          <p:nvPr>
            <p:ph idx="47"/>
          </p:nvPr>
        </p:nvSpPr>
        <p:spPr/>
        <p:txBody>
          <a:bodyPr/>
          <a:lstStyle/>
          <a:p>
            <a:r>
              <a:rPr lang="en-US" dirty="0"/>
              <a:t>R-CHP + </a:t>
            </a:r>
            <a:r>
              <a:rPr lang="en-US" dirty="0" err="1"/>
              <a:t>polatuzumab</a:t>
            </a:r>
            <a:r>
              <a:rPr lang="en-US" dirty="0"/>
              <a:t> vedotin </a:t>
            </a:r>
          </a:p>
        </p:txBody>
      </p:sp>
      <p:sp>
        <p:nvSpPr>
          <p:cNvPr id="7" name="Content Placeholder 6">
            <a:extLst>
              <a:ext uri="{FF2B5EF4-FFF2-40B4-BE49-F238E27FC236}">
                <a16:creationId xmlns:a16="http://schemas.microsoft.com/office/drawing/2014/main" id="{23EFE7EA-894B-8B71-D6DF-403454F5BA4E}"/>
              </a:ext>
            </a:extLst>
          </p:cNvPr>
          <p:cNvSpPr>
            <a:spLocks noGrp="1"/>
          </p:cNvSpPr>
          <p:nvPr>
            <p:ph idx="48"/>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8" name="Content Placeholder 7">
            <a:extLst>
              <a:ext uri="{FF2B5EF4-FFF2-40B4-BE49-F238E27FC236}">
                <a16:creationId xmlns:a16="http://schemas.microsoft.com/office/drawing/2014/main" id="{2CFA5A79-138B-46DD-6C51-EBC79DBF7320}"/>
              </a:ext>
            </a:extLst>
          </p:cNvPr>
          <p:cNvSpPr>
            <a:spLocks noGrp="1"/>
          </p:cNvSpPr>
          <p:nvPr>
            <p:ph idx="49"/>
          </p:nvPr>
        </p:nvSpPr>
        <p:spPr/>
        <p:txBody>
          <a:bodyPr/>
          <a:lstStyle/>
          <a:p>
            <a:r>
              <a:rPr lang="en-US" dirty="0"/>
              <a:t>R-CHP + </a:t>
            </a:r>
            <a:r>
              <a:rPr lang="en-US" dirty="0" err="1"/>
              <a:t>polatuzumab</a:t>
            </a:r>
            <a:r>
              <a:rPr lang="en-US" dirty="0"/>
              <a:t> vedotin </a:t>
            </a:r>
          </a:p>
        </p:txBody>
      </p:sp>
      <p:sp>
        <p:nvSpPr>
          <p:cNvPr id="10" name="Content Placeholder 9">
            <a:extLst>
              <a:ext uri="{FF2B5EF4-FFF2-40B4-BE49-F238E27FC236}">
                <a16:creationId xmlns:a16="http://schemas.microsoft.com/office/drawing/2014/main" id="{9E64D8C9-279B-4D15-4E98-26EF6E2C2254}"/>
              </a:ext>
            </a:extLst>
          </p:cNvPr>
          <p:cNvSpPr>
            <a:spLocks noGrp="1"/>
          </p:cNvSpPr>
          <p:nvPr>
            <p:ph idx="58"/>
          </p:nvPr>
        </p:nvSpPr>
        <p:spPr/>
        <p:txBody>
          <a:bodyPr/>
          <a:lstStyle/>
          <a:p>
            <a:r>
              <a:rPr lang="en-US" dirty="0"/>
              <a:t>65-year-old </a:t>
            </a:r>
          </a:p>
        </p:txBody>
      </p:sp>
      <p:sp>
        <p:nvSpPr>
          <p:cNvPr id="11" name="Content Placeholder 10">
            <a:extLst>
              <a:ext uri="{FF2B5EF4-FFF2-40B4-BE49-F238E27FC236}">
                <a16:creationId xmlns:a16="http://schemas.microsoft.com/office/drawing/2014/main" id="{632C3734-0F50-0067-5C28-A33C3022CDE2}"/>
              </a:ext>
            </a:extLst>
          </p:cNvPr>
          <p:cNvSpPr>
            <a:spLocks noGrp="1"/>
          </p:cNvSpPr>
          <p:nvPr>
            <p:ph idx="71"/>
          </p:nvPr>
        </p:nvSpPr>
        <p:spPr/>
        <p:txBody>
          <a:bodyPr/>
          <a:lstStyle/>
          <a:p>
            <a:r>
              <a:rPr lang="en-US" dirty="0"/>
              <a:t>R-CHP + </a:t>
            </a:r>
            <a:r>
              <a:rPr lang="en-US" dirty="0" err="1"/>
              <a:t>polatuzumab</a:t>
            </a:r>
            <a:r>
              <a:rPr lang="en-US" dirty="0"/>
              <a:t> vedotin </a:t>
            </a:r>
          </a:p>
        </p:txBody>
      </p:sp>
      <p:sp>
        <p:nvSpPr>
          <p:cNvPr id="4" name="Title 3">
            <a:extLst>
              <a:ext uri="{FF2B5EF4-FFF2-40B4-BE49-F238E27FC236}">
                <a16:creationId xmlns:a16="http://schemas.microsoft.com/office/drawing/2014/main" id="{30DF03BD-B1EB-0F14-ED46-2D02E2CE4199}"/>
              </a:ext>
            </a:extLst>
          </p:cNvPr>
          <p:cNvSpPr>
            <a:spLocks noGrp="1"/>
          </p:cNvSpPr>
          <p:nvPr>
            <p:ph type="title"/>
          </p:nvPr>
        </p:nvSpPr>
        <p:spPr/>
        <p:txBody>
          <a:bodyPr/>
          <a:lstStyle/>
          <a:p>
            <a:r>
              <a:rPr lang="en-US" dirty="0"/>
              <a:t>Which first-line therapy would you generally recommend for an otherwise healthy patient with Stage IV </a:t>
            </a:r>
            <a:r>
              <a:rPr lang="en-US" u="sng" dirty="0"/>
              <a:t>activated B-cell (ABC)-type</a:t>
            </a:r>
            <a:r>
              <a:rPr lang="en-US" dirty="0"/>
              <a:t> DLBCL with an IPI score of 3?</a:t>
            </a:r>
          </a:p>
        </p:txBody>
      </p:sp>
      <p:sp>
        <p:nvSpPr>
          <p:cNvPr id="12" name="Content Placeholder 11">
            <a:extLst>
              <a:ext uri="{FF2B5EF4-FFF2-40B4-BE49-F238E27FC236}">
                <a16:creationId xmlns:a16="http://schemas.microsoft.com/office/drawing/2014/main" id="{5C7EAF7D-0A1E-D5F1-0B50-C81B0D823D2C}"/>
              </a:ext>
            </a:extLst>
          </p:cNvPr>
          <p:cNvSpPr>
            <a:spLocks noGrp="1"/>
          </p:cNvSpPr>
          <p:nvPr>
            <p:ph idx="73"/>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3" name="Content Placeholder 12">
            <a:extLst>
              <a:ext uri="{FF2B5EF4-FFF2-40B4-BE49-F238E27FC236}">
                <a16:creationId xmlns:a16="http://schemas.microsoft.com/office/drawing/2014/main" id="{E08AC41F-78E1-EB85-C89C-3AD41C36E051}"/>
              </a:ext>
            </a:extLst>
          </p:cNvPr>
          <p:cNvSpPr>
            <a:spLocks noGrp="1"/>
          </p:cNvSpPr>
          <p:nvPr>
            <p:ph idx="74"/>
          </p:nvPr>
        </p:nvSpPr>
        <p:spPr/>
        <p:txBody>
          <a:bodyPr/>
          <a:lstStyle/>
          <a:p>
            <a:r>
              <a:rPr lang="en-US"/>
              <a:t>Dose-reduced R-CHP </a:t>
            </a:r>
            <a:r>
              <a:rPr lang="en-US" dirty="0"/>
              <a:t>+ </a:t>
            </a:r>
            <a:r>
              <a:rPr lang="en-US" dirty="0" err="1"/>
              <a:t>polatuzumab</a:t>
            </a:r>
            <a:r>
              <a:rPr lang="en-US" dirty="0"/>
              <a:t> vedotin </a:t>
            </a:r>
          </a:p>
        </p:txBody>
      </p:sp>
      <p:sp>
        <p:nvSpPr>
          <p:cNvPr id="14" name="Content Placeholder 13">
            <a:extLst>
              <a:ext uri="{FF2B5EF4-FFF2-40B4-BE49-F238E27FC236}">
                <a16:creationId xmlns:a16="http://schemas.microsoft.com/office/drawing/2014/main" id="{2AF0F428-C4BF-16DD-77A2-6B998136BBAE}"/>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8C69ACF4-5797-27A9-8438-175F21F5A838}"/>
              </a:ext>
            </a:extLst>
          </p:cNvPr>
          <p:cNvSpPr>
            <a:spLocks noGrp="1"/>
          </p:cNvSpPr>
          <p:nvPr>
            <p:ph idx="76"/>
          </p:nvPr>
        </p:nvSpPr>
        <p:spPr/>
        <p:txBody>
          <a:bodyPr/>
          <a:lstStyle/>
          <a:p>
            <a:r>
              <a:rPr lang="en-US" dirty="0"/>
              <a:t>R-mini-CHP + </a:t>
            </a:r>
            <a:r>
              <a:rPr lang="en-US" dirty="0" err="1"/>
              <a:t>polatuzumab</a:t>
            </a:r>
            <a:r>
              <a:rPr lang="en-US" dirty="0"/>
              <a:t> vedotin </a:t>
            </a:r>
          </a:p>
        </p:txBody>
      </p:sp>
      <p:sp>
        <p:nvSpPr>
          <p:cNvPr id="17" name="Content Placeholder 16">
            <a:extLst>
              <a:ext uri="{FF2B5EF4-FFF2-40B4-BE49-F238E27FC236}">
                <a16:creationId xmlns:a16="http://schemas.microsoft.com/office/drawing/2014/main" id="{9D8A6946-48B7-EAA2-0BA6-028EB664DFD9}"/>
              </a:ext>
            </a:extLst>
          </p:cNvPr>
          <p:cNvSpPr>
            <a:spLocks noGrp="1"/>
          </p:cNvSpPr>
          <p:nvPr>
            <p:ph idx="78"/>
          </p:nvPr>
        </p:nvSpPr>
        <p:spPr/>
        <p:txBody>
          <a:bodyPr/>
          <a:lstStyle/>
          <a:p>
            <a:r>
              <a:rPr lang="en-US" dirty="0"/>
              <a:t>80-year-old </a:t>
            </a:r>
          </a:p>
        </p:txBody>
      </p:sp>
      <p:sp>
        <p:nvSpPr>
          <p:cNvPr id="18" name="Content Placeholder 17">
            <a:extLst>
              <a:ext uri="{FF2B5EF4-FFF2-40B4-BE49-F238E27FC236}">
                <a16:creationId xmlns:a16="http://schemas.microsoft.com/office/drawing/2014/main" id="{5BB7107A-9B93-21FD-AE48-1A42630337EB}"/>
              </a:ext>
            </a:extLst>
          </p:cNvPr>
          <p:cNvSpPr>
            <a:spLocks noGrp="1"/>
          </p:cNvSpPr>
          <p:nvPr>
            <p:ph idx="79"/>
          </p:nvPr>
        </p:nvSpPr>
        <p:spPr/>
        <p:txBody>
          <a:bodyPr/>
          <a:lstStyle/>
          <a:p>
            <a:r>
              <a:rPr lang="en-US" dirty="0"/>
              <a:t>R-mini-CHP + </a:t>
            </a:r>
            <a:r>
              <a:rPr lang="en-US" dirty="0" err="1"/>
              <a:t>polatuzumab</a:t>
            </a:r>
            <a:r>
              <a:rPr lang="en-US" dirty="0"/>
              <a:t> vedotin </a:t>
            </a:r>
          </a:p>
        </p:txBody>
      </p:sp>
      <p:sp>
        <p:nvSpPr>
          <p:cNvPr id="19" name="Content Placeholder 18">
            <a:extLst>
              <a:ext uri="{FF2B5EF4-FFF2-40B4-BE49-F238E27FC236}">
                <a16:creationId xmlns:a16="http://schemas.microsoft.com/office/drawing/2014/main" id="{04F625B1-5FC0-1E3C-A879-2D81844E9CBC}"/>
              </a:ext>
            </a:extLst>
          </p:cNvPr>
          <p:cNvSpPr>
            <a:spLocks noGrp="1"/>
          </p:cNvSpPr>
          <p:nvPr>
            <p:ph idx="8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20" name="Content Placeholder 19">
            <a:extLst>
              <a:ext uri="{FF2B5EF4-FFF2-40B4-BE49-F238E27FC236}">
                <a16:creationId xmlns:a16="http://schemas.microsoft.com/office/drawing/2014/main" id="{331CF243-70C9-0BA5-9FF5-EDC72A037358}"/>
              </a:ext>
            </a:extLst>
          </p:cNvPr>
          <p:cNvSpPr>
            <a:spLocks noGrp="1"/>
          </p:cNvSpPr>
          <p:nvPr>
            <p:ph idx="81"/>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21" name="Content Placeholder 20">
            <a:extLst>
              <a:ext uri="{FF2B5EF4-FFF2-40B4-BE49-F238E27FC236}">
                <a16:creationId xmlns:a16="http://schemas.microsoft.com/office/drawing/2014/main" id="{3F25DC7E-CA0E-9DBD-538B-A0D9EFA13B63}"/>
              </a:ext>
            </a:extLst>
          </p:cNvPr>
          <p:cNvSpPr>
            <a:spLocks noGrp="1"/>
          </p:cNvSpPr>
          <p:nvPr>
            <p:ph idx="82"/>
          </p:nvPr>
        </p:nvSpPr>
        <p:spPr/>
        <p:txBody>
          <a:bodyPr/>
          <a:lstStyle/>
          <a:p>
            <a:r>
              <a:rPr lang="en-US" dirty="0"/>
              <a:t>R-CHP + </a:t>
            </a:r>
            <a:r>
              <a:rPr lang="en-US" dirty="0" err="1"/>
              <a:t>polatuzumab</a:t>
            </a:r>
            <a:r>
              <a:rPr lang="en-US" dirty="0"/>
              <a:t> vedotin </a:t>
            </a:r>
          </a:p>
        </p:txBody>
      </p:sp>
      <p:sp>
        <p:nvSpPr>
          <p:cNvPr id="22" name="Content Placeholder 21">
            <a:extLst>
              <a:ext uri="{FF2B5EF4-FFF2-40B4-BE49-F238E27FC236}">
                <a16:creationId xmlns:a16="http://schemas.microsoft.com/office/drawing/2014/main" id="{C1923A01-2D1B-986C-FEAB-CE4E1A05AC69}"/>
              </a:ext>
            </a:extLst>
          </p:cNvPr>
          <p:cNvSpPr>
            <a:spLocks noGrp="1"/>
          </p:cNvSpPr>
          <p:nvPr>
            <p:ph idx="83"/>
          </p:nvPr>
        </p:nvSpPr>
        <p:spPr/>
        <p:txBody>
          <a:bodyPr/>
          <a:lstStyle/>
          <a:p>
            <a:r>
              <a:rPr lang="en-US" dirty="0"/>
              <a:t>R-mini-CHP + </a:t>
            </a:r>
            <a:r>
              <a:rPr lang="en-US" dirty="0" err="1"/>
              <a:t>polatuzumab</a:t>
            </a:r>
            <a:r>
              <a:rPr lang="en-US" dirty="0"/>
              <a:t> vedotin </a:t>
            </a:r>
          </a:p>
        </p:txBody>
      </p:sp>
      <p:sp>
        <p:nvSpPr>
          <p:cNvPr id="2" name="Content Placeholder 18">
            <a:extLst>
              <a:ext uri="{FF2B5EF4-FFF2-40B4-BE49-F238E27FC236}">
                <a16:creationId xmlns:a16="http://schemas.microsoft.com/office/drawing/2014/main" id="{070EECEB-0316-F0D4-C888-C299F325FAA6}"/>
              </a:ext>
            </a:extLst>
          </p:cNvPr>
          <p:cNvSpPr>
            <a:spLocks noGrp="1"/>
          </p:cNvSpPr>
          <p:nvPr>
            <p:ph idx="50"/>
          </p:nvPr>
        </p:nvSpPr>
        <p:spPr/>
        <p:txBody>
          <a:bodyPr/>
          <a:lstStyle/>
          <a:p>
            <a:r>
              <a:rPr lang="en-US" dirty="0"/>
              <a:t>R-CHP + </a:t>
            </a:r>
            <a:r>
              <a:rPr lang="en-US" dirty="0" err="1"/>
              <a:t>polatuzumab</a:t>
            </a:r>
            <a:r>
              <a:rPr lang="en-US" dirty="0"/>
              <a:t> </a:t>
            </a:r>
            <a:r>
              <a:rPr lang="en-US" dirty="0" err="1"/>
              <a:t>vedotin</a:t>
            </a:r>
            <a:r>
              <a:rPr lang="en-US" dirty="0"/>
              <a:t> </a:t>
            </a:r>
          </a:p>
        </p:txBody>
      </p:sp>
      <p:sp>
        <p:nvSpPr>
          <p:cNvPr id="3" name="Content Placeholder 19">
            <a:extLst>
              <a:ext uri="{FF2B5EF4-FFF2-40B4-BE49-F238E27FC236}">
                <a16:creationId xmlns:a16="http://schemas.microsoft.com/office/drawing/2014/main" id="{163864F5-4700-C5A8-BA94-323CCDA7DD54}"/>
              </a:ext>
            </a:extLst>
          </p:cNvPr>
          <p:cNvSpPr>
            <a:spLocks noGrp="1"/>
          </p:cNvSpPr>
          <p:nvPr>
            <p:ph idx="77"/>
          </p:nvPr>
        </p:nvSpPr>
        <p:spPr/>
        <p:txBody>
          <a:bodyPr/>
          <a:lstStyle/>
          <a:p>
            <a:r>
              <a:rPr lang="en-US" dirty="0"/>
              <a:t>R-mini-CHP + </a:t>
            </a:r>
            <a:r>
              <a:rPr lang="en-US" dirty="0" err="1"/>
              <a:t>polatuzumab</a:t>
            </a:r>
            <a:r>
              <a:rPr lang="en-US" dirty="0"/>
              <a:t> </a:t>
            </a:r>
            <a:r>
              <a:rPr lang="en-US" dirty="0" err="1"/>
              <a:t>vedotin</a:t>
            </a:r>
            <a:r>
              <a:rPr lang="en-US" dirty="0"/>
              <a:t> </a:t>
            </a:r>
          </a:p>
        </p:txBody>
      </p:sp>
    </p:spTree>
    <p:extLst>
      <p:ext uri="{BB962C8B-B14F-4D97-AF65-F5344CB8AC3E}">
        <p14:creationId xmlns:p14="http://schemas.microsoft.com/office/powerpoint/2010/main" val="26611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A1BEA-A544-6E42-6E73-95B473B24E5E}"/>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7AB3F08-0FB6-007F-D4DE-BFE934A99856}"/>
              </a:ext>
            </a:extLst>
          </p:cNvPr>
          <p:cNvSpPr>
            <a:spLocks noGrp="1"/>
          </p:cNvSpPr>
          <p:nvPr>
            <p:ph idx="46"/>
          </p:nvPr>
        </p:nvSpPr>
        <p:spPr/>
        <p:txBody>
          <a:bodyPr/>
          <a:lstStyle/>
          <a:p>
            <a:r>
              <a:rPr lang="en-US" dirty="0"/>
              <a:t>R-CEOP</a:t>
            </a:r>
          </a:p>
        </p:txBody>
      </p:sp>
      <p:sp>
        <p:nvSpPr>
          <p:cNvPr id="6" name="Content Placeholder 5">
            <a:extLst>
              <a:ext uri="{FF2B5EF4-FFF2-40B4-BE49-F238E27FC236}">
                <a16:creationId xmlns:a16="http://schemas.microsoft.com/office/drawing/2014/main" id="{1582F2D3-CACE-850C-B50F-593F0ED122F4}"/>
              </a:ext>
            </a:extLst>
          </p:cNvPr>
          <p:cNvSpPr>
            <a:spLocks noGrp="1"/>
          </p:cNvSpPr>
          <p:nvPr>
            <p:ph idx="47"/>
          </p:nvPr>
        </p:nvSpPr>
        <p:spPr/>
        <p:txBody>
          <a:bodyPr/>
          <a:lstStyle/>
          <a:p>
            <a:r>
              <a:rPr lang="en-US" dirty="0"/>
              <a:t>R-CHOP + dexrazoxane </a:t>
            </a:r>
          </a:p>
        </p:txBody>
      </p:sp>
      <p:sp>
        <p:nvSpPr>
          <p:cNvPr id="7" name="Content Placeholder 6">
            <a:extLst>
              <a:ext uri="{FF2B5EF4-FFF2-40B4-BE49-F238E27FC236}">
                <a16:creationId xmlns:a16="http://schemas.microsoft.com/office/drawing/2014/main" id="{F8F58EE5-EC65-614D-B69F-DD8FE20420BD}"/>
              </a:ext>
            </a:extLst>
          </p:cNvPr>
          <p:cNvSpPr>
            <a:spLocks noGrp="1"/>
          </p:cNvSpPr>
          <p:nvPr>
            <p:ph idx="48"/>
          </p:nvPr>
        </p:nvSpPr>
        <p:spPr/>
        <p:txBody>
          <a:bodyPr/>
          <a:lstStyle/>
          <a:p>
            <a:r>
              <a:rPr lang="en-US" dirty="0"/>
              <a:t>R-CEOP</a:t>
            </a:r>
          </a:p>
        </p:txBody>
      </p:sp>
      <p:sp>
        <p:nvSpPr>
          <p:cNvPr id="8" name="Content Placeholder 7">
            <a:extLst>
              <a:ext uri="{FF2B5EF4-FFF2-40B4-BE49-F238E27FC236}">
                <a16:creationId xmlns:a16="http://schemas.microsoft.com/office/drawing/2014/main" id="{7CE95C44-3103-5E2F-71F1-D00F085295B9}"/>
              </a:ext>
            </a:extLst>
          </p:cNvPr>
          <p:cNvSpPr>
            <a:spLocks noGrp="1"/>
          </p:cNvSpPr>
          <p:nvPr>
            <p:ph idx="49"/>
          </p:nvPr>
        </p:nvSpPr>
        <p:spPr/>
        <p:txBody>
          <a:bodyPr/>
          <a:lstStyle/>
          <a:p>
            <a:r>
              <a:rPr lang="en-US" dirty="0"/>
              <a:t>Dose-adjusted R-EPOCH </a:t>
            </a:r>
          </a:p>
        </p:txBody>
      </p:sp>
      <p:sp>
        <p:nvSpPr>
          <p:cNvPr id="10" name="Content Placeholder 9">
            <a:extLst>
              <a:ext uri="{FF2B5EF4-FFF2-40B4-BE49-F238E27FC236}">
                <a16:creationId xmlns:a16="http://schemas.microsoft.com/office/drawing/2014/main" id="{90CEFFEA-E29F-99E4-DF50-F1879DA881CA}"/>
              </a:ext>
            </a:extLst>
          </p:cNvPr>
          <p:cNvSpPr>
            <a:spLocks noGrp="1"/>
          </p:cNvSpPr>
          <p:nvPr>
            <p:ph idx="58"/>
          </p:nvPr>
        </p:nvSpPr>
        <p:spPr/>
        <p:txBody>
          <a:bodyPr/>
          <a:lstStyle/>
          <a:p>
            <a:r>
              <a:rPr lang="en-US" dirty="0"/>
              <a:t>GCB-type </a:t>
            </a:r>
          </a:p>
        </p:txBody>
      </p:sp>
      <p:sp>
        <p:nvSpPr>
          <p:cNvPr id="11" name="Content Placeholder 10">
            <a:extLst>
              <a:ext uri="{FF2B5EF4-FFF2-40B4-BE49-F238E27FC236}">
                <a16:creationId xmlns:a16="http://schemas.microsoft.com/office/drawing/2014/main" id="{2C4A64D0-EC46-E981-380D-50B1DB0BC934}"/>
              </a:ext>
            </a:extLst>
          </p:cNvPr>
          <p:cNvSpPr>
            <a:spLocks noGrp="1"/>
          </p:cNvSpPr>
          <p:nvPr>
            <p:ph idx="71"/>
          </p:nvPr>
        </p:nvSpPr>
        <p:spPr/>
        <p:txBody>
          <a:bodyPr/>
          <a:lstStyle/>
          <a:p>
            <a:r>
              <a:rPr lang="en-US" dirty="0"/>
              <a:t>R-GCVP </a:t>
            </a:r>
          </a:p>
        </p:txBody>
      </p:sp>
      <p:sp>
        <p:nvSpPr>
          <p:cNvPr id="4" name="Title 3">
            <a:extLst>
              <a:ext uri="{FF2B5EF4-FFF2-40B4-BE49-F238E27FC236}">
                <a16:creationId xmlns:a16="http://schemas.microsoft.com/office/drawing/2014/main" id="{342DF08B-7F69-17B3-2026-02A7AA041D20}"/>
              </a:ext>
            </a:extLst>
          </p:cNvPr>
          <p:cNvSpPr>
            <a:spLocks noGrp="1"/>
          </p:cNvSpPr>
          <p:nvPr>
            <p:ph type="title"/>
          </p:nvPr>
        </p:nvSpPr>
        <p:spPr/>
        <p:txBody>
          <a:bodyPr/>
          <a:lstStyle/>
          <a:p>
            <a:r>
              <a:rPr lang="en-US" dirty="0"/>
              <a:t>A 75-year-old woman with a </a:t>
            </a:r>
            <a:r>
              <a:rPr lang="en-US" u="sng" dirty="0"/>
              <a:t>history of congestive heart failure and a LVEF of 45%</a:t>
            </a:r>
            <a:r>
              <a:rPr lang="en-US" dirty="0"/>
              <a:t> presents with Stage IV DLBCL with an IPI of 3. Which initial therapy would you most likely recommend if she had the DLBCL molecular subtype below?</a:t>
            </a:r>
          </a:p>
        </p:txBody>
      </p:sp>
      <p:sp>
        <p:nvSpPr>
          <p:cNvPr id="12" name="Content Placeholder 11">
            <a:extLst>
              <a:ext uri="{FF2B5EF4-FFF2-40B4-BE49-F238E27FC236}">
                <a16:creationId xmlns:a16="http://schemas.microsoft.com/office/drawing/2014/main" id="{28836E54-8C58-C29E-4D9C-16CF75CA628D}"/>
              </a:ext>
            </a:extLst>
          </p:cNvPr>
          <p:cNvSpPr>
            <a:spLocks noGrp="1"/>
          </p:cNvSpPr>
          <p:nvPr>
            <p:ph idx="73"/>
          </p:nvPr>
        </p:nvSpPr>
        <p:spPr/>
        <p:txBody>
          <a:bodyPr/>
          <a:lstStyle/>
          <a:p>
            <a:r>
              <a:rPr lang="en-US" dirty="0"/>
              <a:t>RCEP-Pola</a:t>
            </a:r>
          </a:p>
        </p:txBody>
      </p:sp>
      <p:sp>
        <p:nvSpPr>
          <p:cNvPr id="13" name="Content Placeholder 12">
            <a:extLst>
              <a:ext uri="{FF2B5EF4-FFF2-40B4-BE49-F238E27FC236}">
                <a16:creationId xmlns:a16="http://schemas.microsoft.com/office/drawing/2014/main" id="{9E8374DD-5640-7573-5955-C3DFB3D39489}"/>
              </a:ext>
            </a:extLst>
          </p:cNvPr>
          <p:cNvSpPr>
            <a:spLocks noGrp="1"/>
          </p:cNvSpPr>
          <p:nvPr>
            <p:ph idx="74"/>
          </p:nvPr>
        </p:nvSpPr>
        <p:spPr/>
        <p:txBody>
          <a:bodyPr/>
          <a:lstStyle/>
          <a:p>
            <a:r>
              <a:rPr lang="en-US" dirty="0"/>
              <a:t>Pola-R-CHP + dexrazoxane </a:t>
            </a:r>
          </a:p>
        </p:txBody>
      </p:sp>
      <p:sp>
        <p:nvSpPr>
          <p:cNvPr id="14" name="Content Placeholder 13">
            <a:extLst>
              <a:ext uri="{FF2B5EF4-FFF2-40B4-BE49-F238E27FC236}">
                <a16:creationId xmlns:a16="http://schemas.microsoft.com/office/drawing/2014/main" id="{9E2D04C3-8EC9-DAB3-CFD7-A85C589D519F}"/>
              </a:ext>
            </a:extLst>
          </p:cNvPr>
          <p:cNvSpPr>
            <a:spLocks noGrp="1"/>
          </p:cNvSpPr>
          <p:nvPr>
            <p:ph idx="75"/>
          </p:nvPr>
        </p:nvSpPr>
        <p:spPr/>
        <p:txBody>
          <a:bodyPr/>
          <a:lstStyle/>
          <a:p>
            <a:r>
              <a:rPr lang="en-US" dirty="0"/>
              <a:t>R-mini-CHP + </a:t>
            </a:r>
            <a:r>
              <a:rPr lang="en-US" dirty="0" err="1"/>
              <a:t>polatuzumab</a:t>
            </a:r>
            <a:r>
              <a:rPr lang="en-US" dirty="0"/>
              <a:t> </a:t>
            </a:r>
            <a:r>
              <a:rPr lang="en-US" dirty="0" err="1"/>
              <a:t>vedotin</a:t>
            </a:r>
            <a:r>
              <a:rPr lang="en-US" dirty="0"/>
              <a:t> </a:t>
            </a:r>
          </a:p>
        </p:txBody>
      </p:sp>
      <p:sp>
        <p:nvSpPr>
          <p:cNvPr id="15" name="Content Placeholder 14">
            <a:extLst>
              <a:ext uri="{FF2B5EF4-FFF2-40B4-BE49-F238E27FC236}">
                <a16:creationId xmlns:a16="http://schemas.microsoft.com/office/drawing/2014/main" id="{5D199FE0-5F3F-AC98-EEB3-9178F5E474B9}"/>
              </a:ext>
            </a:extLst>
          </p:cNvPr>
          <p:cNvSpPr>
            <a:spLocks noGrp="1"/>
          </p:cNvSpPr>
          <p:nvPr>
            <p:ph idx="76"/>
          </p:nvPr>
        </p:nvSpPr>
        <p:spPr/>
        <p:txBody>
          <a:bodyPr/>
          <a:lstStyle/>
          <a:p>
            <a:r>
              <a:rPr lang="en-US" dirty="0"/>
              <a:t>Pola-R-CHP + dexrazoxane </a:t>
            </a:r>
          </a:p>
        </p:txBody>
      </p:sp>
      <p:sp>
        <p:nvSpPr>
          <p:cNvPr id="16" name="Content Placeholder 15">
            <a:extLst>
              <a:ext uri="{FF2B5EF4-FFF2-40B4-BE49-F238E27FC236}">
                <a16:creationId xmlns:a16="http://schemas.microsoft.com/office/drawing/2014/main" id="{642580B6-CBFC-2A39-88BF-B91DDEF568B9}"/>
              </a:ext>
            </a:extLst>
          </p:cNvPr>
          <p:cNvSpPr>
            <a:spLocks noGrp="1"/>
          </p:cNvSpPr>
          <p:nvPr>
            <p:ph idx="77"/>
          </p:nvPr>
        </p:nvSpPr>
        <p:spPr/>
        <p:txBody>
          <a:bodyPr/>
          <a:lstStyle/>
          <a:p>
            <a:r>
              <a:rPr lang="en-US" dirty="0"/>
              <a:t>R-CP + Pola + </a:t>
            </a:r>
            <a:r>
              <a:rPr lang="en-US" dirty="0" err="1"/>
              <a:t>infusional</a:t>
            </a:r>
            <a:r>
              <a:rPr lang="en-US" dirty="0"/>
              <a:t> doxorubicin</a:t>
            </a:r>
          </a:p>
        </p:txBody>
      </p:sp>
      <p:sp>
        <p:nvSpPr>
          <p:cNvPr id="17" name="Content Placeholder 16">
            <a:extLst>
              <a:ext uri="{FF2B5EF4-FFF2-40B4-BE49-F238E27FC236}">
                <a16:creationId xmlns:a16="http://schemas.microsoft.com/office/drawing/2014/main" id="{4761F457-CDB0-D323-3487-64CDD4C14595}"/>
              </a:ext>
            </a:extLst>
          </p:cNvPr>
          <p:cNvSpPr>
            <a:spLocks noGrp="1"/>
          </p:cNvSpPr>
          <p:nvPr>
            <p:ph idx="78"/>
          </p:nvPr>
        </p:nvSpPr>
        <p:spPr/>
        <p:txBody>
          <a:bodyPr/>
          <a:lstStyle/>
          <a:p>
            <a:r>
              <a:rPr lang="en-US" dirty="0"/>
              <a:t>ABC-type, high-risk </a:t>
            </a:r>
          </a:p>
        </p:txBody>
      </p:sp>
      <p:sp>
        <p:nvSpPr>
          <p:cNvPr id="18" name="Content Placeholder 17">
            <a:extLst>
              <a:ext uri="{FF2B5EF4-FFF2-40B4-BE49-F238E27FC236}">
                <a16:creationId xmlns:a16="http://schemas.microsoft.com/office/drawing/2014/main" id="{5184B27A-AAC5-900B-6E9A-2B38DBBC5828}"/>
              </a:ext>
            </a:extLst>
          </p:cNvPr>
          <p:cNvSpPr>
            <a:spLocks noGrp="1"/>
          </p:cNvSpPr>
          <p:nvPr>
            <p:ph idx="79"/>
          </p:nvPr>
        </p:nvSpPr>
        <p:spPr/>
        <p:txBody>
          <a:bodyPr/>
          <a:lstStyle/>
          <a:p>
            <a:r>
              <a:rPr lang="en-US" dirty="0"/>
              <a:t>R-mini-</a:t>
            </a:r>
            <a:r>
              <a:rPr lang="en-US" dirty="0" err="1"/>
              <a:t>CGemP</a:t>
            </a:r>
            <a:r>
              <a:rPr lang="en-US" dirty="0"/>
              <a:t>-Pola</a:t>
            </a:r>
          </a:p>
        </p:txBody>
      </p:sp>
      <p:sp>
        <p:nvSpPr>
          <p:cNvPr id="19" name="Content Placeholder 18">
            <a:extLst>
              <a:ext uri="{FF2B5EF4-FFF2-40B4-BE49-F238E27FC236}">
                <a16:creationId xmlns:a16="http://schemas.microsoft.com/office/drawing/2014/main" id="{CBF859BD-3D57-FEC9-8C40-1DD856E8A1FB}"/>
              </a:ext>
            </a:extLst>
          </p:cNvPr>
          <p:cNvSpPr>
            <a:spLocks noGrp="1"/>
          </p:cNvSpPr>
          <p:nvPr>
            <p:ph idx="80"/>
          </p:nvPr>
        </p:nvSpPr>
        <p:spPr/>
        <p:txBody>
          <a:bodyPr/>
          <a:lstStyle/>
          <a:p>
            <a:r>
              <a:rPr lang="en-US" dirty="0"/>
              <a:t>R-GCVP</a:t>
            </a:r>
          </a:p>
        </p:txBody>
      </p:sp>
      <p:sp>
        <p:nvSpPr>
          <p:cNvPr id="20" name="Content Placeholder 19">
            <a:extLst>
              <a:ext uri="{FF2B5EF4-FFF2-40B4-BE49-F238E27FC236}">
                <a16:creationId xmlns:a16="http://schemas.microsoft.com/office/drawing/2014/main" id="{14F398F9-BD88-6792-952E-DBFC7CF38126}"/>
              </a:ext>
            </a:extLst>
          </p:cNvPr>
          <p:cNvSpPr>
            <a:spLocks noGrp="1"/>
          </p:cNvSpPr>
          <p:nvPr>
            <p:ph idx="81"/>
          </p:nvPr>
        </p:nvSpPr>
        <p:spPr/>
        <p:txBody>
          <a:bodyPr/>
          <a:lstStyle/>
          <a:p>
            <a:r>
              <a:rPr lang="en-US" dirty="0"/>
              <a:t>R-GCVP</a:t>
            </a:r>
          </a:p>
        </p:txBody>
      </p:sp>
      <p:sp>
        <p:nvSpPr>
          <p:cNvPr id="21" name="Content Placeholder 20">
            <a:extLst>
              <a:ext uri="{FF2B5EF4-FFF2-40B4-BE49-F238E27FC236}">
                <a16:creationId xmlns:a16="http://schemas.microsoft.com/office/drawing/2014/main" id="{3CEC19F6-3456-D011-6376-E55864B949FA}"/>
              </a:ext>
            </a:extLst>
          </p:cNvPr>
          <p:cNvSpPr>
            <a:spLocks noGrp="1"/>
          </p:cNvSpPr>
          <p:nvPr>
            <p:ph idx="82"/>
          </p:nvPr>
        </p:nvSpPr>
        <p:spPr/>
        <p:txBody>
          <a:bodyPr/>
          <a:lstStyle/>
          <a:p>
            <a:r>
              <a:rPr lang="en-US" dirty="0"/>
              <a:t>R-GCVP </a:t>
            </a:r>
          </a:p>
        </p:txBody>
      </p:sp>
      <p:sp>
        <p:nvSpPr>
          <p:cNvPr id="22" name="Content Placeholder 21">
            <a:extLst>
              <a:ext uri="{FF2B5EF4-FFF2-40B4-BE49-F238E27FC236}">
                <a16:creationId xmlns:a16="http://schemas.microsoft.com/office/drawing/2014/main" id="{C8FCCADA-4775-6BB3-73CF-C87F41D47113}"/>
              </a:ext>
            </a:extLst>
          </p:cNvPr>
          <p:cNvSpPr>
            <a:spLocks noGrp="1"/>
          </p:cNvSpPr>
          <p:nvPr>
            <p:ph idx="83"/>
          </p:nvPr>
        </p:nvSpPr>
        <p:spPr/>
        <p:txBody>
          <a:bodyPr/>
          <a:lstStyle/>
          <a:p>
            <a:r>
              <a:rPr lang="en-US" dirty="0"/>
              <a:t>Pola-R-CGP </a:t>
            </a:r>
          </a:p>
        </p:txBody>
      </p:sp>
      <p:sp>
        <p:nvSpPr>
          <p:cNvPr id="2" name="TextBox 1">
            <a:extLst>
              <a:ext uri="{FF2B5EF4-FFF2-40B4-BE49-F238E27FC236}">
                <a16:creationId xmlns:a16="http://schemas.microsoft.com/office/drawing/2014/main" id="{402AA76F-9742-C906-009A-EAAE29B32B68}"/>
              </a:ext>
            </a:extLst>
          </p:cNvPr>
          <p:cNvSpPr txBox="1"/>
          <p:nvPr/>
        </p:nvSpPr>
        <p:spPr>
          <a:xfrm>
            <a:off x="499574" y="6490211"/>
            <a:ext cx="11504431"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 = rituximab; C = cyclophosphamide; E = etoposide; O = vincristine; P = prednisone; G = gemcitabine; V = vincristine; Pola =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vedotin</a:t>
            </a:r>
          </a:p>
        </p:txBody>
      </p:sp>
      <p:sp>
        <p:nvSpPr>
          <p:cNvPr id="3" name="Content Placeholder 7">
            <a:extLst>
              <a:ext uri="{FF2B5EF4-FFF2-40B4-BE49-F238E27FC236}">
                <a16:creationId xmlns:a16="http://schemas.microsoft.com/office/drawing/2014/main" id="{026B7D53-D897-5A93-5CB0-7980F90BE9C5}"/>
              </a:ext>
            </a:extLst>
          </p:cNvPr>
          <p:cNvSpPr>
            <a:spLocks noGrp="1"/>
          </p:cNvSpPr>
          <p:nvPr>
            <p:ph idx="50"/>
          </p:nvPr>
        </p:nvSpPr>
        <p:spPr/>
        <p:txBody>
          <a:bodyPr/>
          <a:lstStyle/>
          <a:p>
            <a:r>
              <a:rPr lang="en-US" dirty="0"/>
              <a:t>Dose-adjusted R-EPOCH </a:t>
            </a:r>
          </a:p>
        </p:txBody>
      </p:sp>
    </p:spTree>
    <p:extLst>
      <p:ext uri="{BB962C8B-B14F-4D97-AF65-F5344CB8AC3E}">
        <p14:creationId xmlns:p14="http://schemas.microsoft.com/office/powerpoint/2010/main" val="41280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0DE30-A7CA-AAE3-356F-4974B92D3E9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17E3F21-746B-4639-CEDE-3FB8BC695B56}"/>
              </a:ext>
            </a:extLst>
          </p:cNvPr>
          <p:cNvSpPr/>
          <p:nvPr/>
        </p:nvSpPr>
        <p:spPr bwMode="auto">
          <a:xfrm>
            <a:off x="508420" y="2830595"/>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E48AF35E-5855-3C21-C54C-315C915F4D15}"/>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8AF4C8C9-6C09-3DFD-C28C-F151A75A9925}"/>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0432FF"/>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5449893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400F-6866-BB5F-B6B3-23EB678964B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5289762-0028-0620-DC89-20888111C0F5}"/>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C630E5CA-FCB6-46AD-1999-9B2433B88D2A}"/>
              </a:ext>
            </a:extLst>
          </p:cNvPr>
          <p:cNvSpPr txBox="1"/>
          <p:nvPr/>
        </p:nvSpPr>
        <p:spPr>
          <a:xfrm>
            <a:off x="551384" y="1065787"/>
            <a:ext cx="10729192" cy="5519460"/>
          </a:xfrm>
          <a:prstGeom prst="rect">
            <a:avLst/>
          </a:prstGeom>
          <a:noFill/>
        </p:spPr>
        <p:txBody>
          <a:bodyPr wrap="square">
            <a:noAutofit/>
          </a:bodyPr>
          <a:lstStyle/>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Duell J et al.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Tafasitamab</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for patients with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relapsed or refractory diffuse large B-cell lymphoma: Final 5-year efficacy and safety findings</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in the phase II </a:t>
            </a:r>
            <a:r>
              <a:rPr kumimoji="0" lang="en-US" sz="1900" b="1"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L-MIND</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study. </a:t>
            </a:r>
            <a:r>
              <a:rPr kumimoji="0" lang="en-US" sz="1900" b="0" i="1" u="none" strike="noStrike" kern="1200" cap="none" spc="0" normalizeH="0" baseline="0" noProof="0" dirty="0" err="1">
                <a:ln>
                  <a:noFill/>
                </a:ln>
                <a:solidFill>
                  <a:prstClr val="black"/>
                </a:solidFill>
                <a:effectLst/>
                <a:uLnTx/>
                <a:uFillTx/>
                <a:latin typeface="Calibri" panose="020F0502020204030204" pitchFamily="34" charset="0"/>
                <a:ea typeface="MS PGothic" charset="0"/>
                <a:cs typeface="Calibri" panose="020F0502020204030204" pitchFamily="34" charset="0"/>
              </a:rPr>
              <a:t>Haematologica</a:t>
            </a:r>
            <a:r>
              <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rPr>
              <a:t> 2024 February 1;109(2):553-66.</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a:t>
            </a:r>
            <a:r>
              <a:rPr lang="en-US" sz="1900" dirty="0">
                <a:solidFill>
                  <a:srgbClr val="000000"/>
                </a:solidFill>
                <a:latin typeface="Calibri" panose="020F0502020204030204" pitchFamily="34" charset="0"/>
                <a:cs typeface="Calibri" panose="020F0502020204030204" pitchFamily="34" charset="0"/>
              </a:rPr>
              <a:t>CD19 expression </a:t>
            </a:r>
            <a:r>
              <a:rPr lang="en-US" sz="1900" b="0" dirty="0">
                <a:solidFill>
                  <a:srgbClr val="000000"/>
                </a:solidFill>
                <a:latin typeface="Calibri" panose="020F0502020204030204" pitchFamily="34" charset="0"/>
                <a:cs typeface="Calibri" panose="020F0502020204030204" pitchFamily="34" charset="0"/>
              </a:rPr>
              <a:t>persists in</a:t>
            </a:r>
            <a:r>
              <a:rPr lang="en-US" sz="1900" dirty="0">
                <a:solidFill>
                  <a:srgbClr val="000000"/>
                </a:solidFill>
                <a:latin typeface="Calibri" panose="020F0502020204030204" pitchFamily="34" charset="0"/>
                <a:cs typeface="Calibri" panose="020F0502020204030204" pitchFamily="34" charset="0"/>
              </a:rPr>
              <a:t> diffuse large B-cell lymphoma </a:t>
            </a:r>
            <a:r>
              <a:rPr lang="en-US" sz="1900" b="0" dirty="0">
                <a:solidFill>
                  <a:srgbClr val="000000"/>
                </a:solidFill>
                <a:latin typeface="Calibri" panose="020F0502020204030204" pitchFamily="34" charset="0"/>
                <a:cs typeface="Calibri" panose="020F0502020204030204" pitchFamily="34" charset="0"/>
              </a:rPr>
              <a:t>patient biopsies after treatment with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tafasitamab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EHA 2024;Abstract P1234.</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Safety and efficacy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of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AZD0486</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CD19xCD3 T-cell engager</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in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2025;Abstract 7046.</a:t>
            </a:r>
            <a:endParaRPr kumimoji="0" lang="en-US" sz="19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lang="en-US" sz="1900" dirty="0">
                <a:solidFill>
                  <a:srgbClr val="000000"/>
                </a:solidFill>
                <a:latin typeface="Calibri" panose="020F0502020204030204" pitchFamily="34" charset="0"/>
                <a:cs typeface="Calibri" panose="020F0502020204030204" pitchFamily="34" charset="0"/>
              </a:rPr>
              <a:t>relapsed or refractory diffuse large B-cell lymphoma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 Engl J Med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2022 December 15;387(24):2220-31.</a:t>
            </a:r>
          </a:p>
          <a:p>
            <a:pPr marL="285750" lvl="0" indent="-285750">
              <a:spcBef>
                <a:spcPts val="0"/>
              </a:spcBef>
              <a:spcAft>
                <a:spcPts val="800"/>
              </a:spcAft>
              <a:buFont typeface="Arial" panose="020B0604020202020204" pitchFamily="34" charset="0"/>
              <a:buChar char="•"/>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t>
            </a:r>
            <a:r>
              <a:rPr lang="en-US" sz="1900" dirty="0">
                <a:solidFill>
                  <a:srgbClr val="000000"/>
                </a:solidFill>
                <a:latin typeface="Calibri" panose="020F0502020204030204" pitchFamily="34" charset="0"/>
                <a:cs typeface="Calibri" panose="020F0502020204030204" pitchFamily="34" charset="0"/>
              </a:rPr>
              <a:t>3-year update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Epcore</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NHL-1 trial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Epcoritamab</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900" b="0" dirty="0">
                <a:solidFill>
                  <a:srgbClr val="000000"/>
                </a:solidFill>
                <a:latin typeface="Calibri" panose="020F0502020204030204" pitchFamily="34" charset="0"/>
                <a:cs typeface="Calibri" panose="020F0502020204030204" pitchFamily="34" charset="0"/>
              </a:rPr>
              <a:t>leads to deep and durable responses in </a:t>
            </a:r>
            <a:r>
              <a:rPr lang="en-US" sz="1900" dirty="0">
                <a:solidFill>
                  <a:srgbClr val="000000"/>
                </a:solidFill>
                <a:latin typeface="Calibri" panose="020F0502020204030204" pitchFamily="34" charset="0"/>
                <a:cs typeface="Calibri" panose="020F0502020204030204" pitchFamily="34" charset="0"/>
              </a:rPr>
              <a:t>relapsed or refractory large B-cell lymphoma.</a:t>
            </a:r>
            <a:r>
              <a:rPr lang="en-US" sz="1900" b="0" dirty="0">
                <a:solidFill>
                  <a:srgbClr val="000000"/>
                </a:solidFill>
                <a:latin typeface="Calibri" panose="020F0502020204030204" pitchFamily="34"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ASH 2024;Abstract 4480.</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Glofitamab plus gemcitabine and oxaliplatin (</a:t>
            </a:r>
            <a:r>
              <a:rPr kumimoji="0" lang="en-US" sz="19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versus rituximab-</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for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relapsed or refractory diffuse large B-cell lymphoma (STARGLO): </a:t>
            </a:r>
            <a:r>
              <a:rPr lang="en-US" sz="1900" b="0" dirty="0">
                <a:solidFill>
                  <a:srgbClr val="000000"/>
                </a:solidFill>
                <a:latin typeface="Calibri" panose="020F0502020204030204" pitchFamily="34" charset="0"/>
                <a:cs typeface="Calibri" panose="020F0502020204030204" pitchFamily="34" charset="0"/>
              </a:rPr>
              <a:t>A</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global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3</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randomised</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kumimoji="0" lang="en-US" sz="19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open-label</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trial. </a:t>
            </a:r>
            <a:r>
              <a:rPr kumimoji="0" lang="en-US" sz="1900" b="0" i="1"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Lancet</a:t>
            </a:r>
            <a:r>
              <a:rPr kumimoji="0" lang="en-US" sz="19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2024 November 16;404(10466):1940-54.</a:t>
            </a:r>
          </a:p>
        </p:txBody>
      </p:sp>
    </p:spTree>
    <p:custDataLst>
      <p:tags r:id="rId1"/>
    </p:custDataLst>
    <p:extLst>
      <p:ext uri="{BB962C8B-B14F-4D97-AF65-F5344CB8AC3E}">
        <p14:creationId xmlns:p14="http://schemas.microsoft.com/office/powerpoint/2010/main" val="2920841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755F4-DE7D-5FB9-E4F6-18333A959B5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Study Design</a:t>
            </a:r>
          </a:p>
        </p:txBody>
      </p:sp>
      <p:sp>
        <p:nvSpPr>
          <p:cNvPr id="4" name="TextBox 3">
            <a:extLst>
              <a:ext uri="{FF2B5EF4-FFF2-40B4-BE49-F238E27FC236}">
                <a16:creationId xmlns:a16="http://schemas.microsoft.com/office/drawing/2014/main" id="{C1041C8F-1CEE-5844-A7D4-DACCBBA81503}"/>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a:extLst>
              <a:ext uri="{FF2B5EF4-FFF2-40B4-BE49-F238E27FC236}">
                <a16:creationId xmlns:a16="http://schemas.microsoft.com/office/drawing/2014/main" id="{8C15A350-88D6-449E-C8B7-F04A49973E8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221502" y="1232972"/>
            <a:ext cx="11748995" cy="43920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B60AD3B-8416-7B90-1CD8-2110E8CD151D}"/>
              </a:ext>
            </a:extLst>
          </p:cNvPr>
          <p:cNvSpPr txBox="1"/>
          <p:nvPr/>
        </p:nvSpPr>
        <p:spPr>
          <a:xfrm>
            <a:off x="219153" y="5650937"/>
            <a:ext cx="9091101"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HDT = high-dose therapy; ASCT = autologous stem cell transplant; SD = stable disease; </a:t>
            </a:r>
            <a:r>
              <a:rPr lang="en-US" sz="1400" b="0" dirty="0" err="1">
                <a:solidFill>
                  <a:srgbClr val="000000"/>
                </a:solidFill>
                <a:latin typeface="Calibri" panose="020F0502020204030204" pitchFamily="34" charset="0"/>
                <a:cs typeface="Calibri" panose="020F0502020204030204" pitchFamily="34" charset="0"/>
              </a:rPr>
              <a:t>DoR</a:t>
            </a:r>
            <a:r>
              <a:rPr lang="en-US" sz="1400" b="0" dirty="0">
                <a:solidFill>
                  <a:srgbClr val="000000"/>
                </a:solidFill>
                <a:latin typeface="Calibri" panose="020F0502020204030204" pitchFamily="34" charset="0"/>
                <a:cs typeface="Calibri" panose="020F0502020204030204" pitchFamily="34" charset="0"/>
              </a:rPr>
              <a:t> = duration of response</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728464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371F-81CA-9CF6-ECCC-110FAF82B6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08E41F-6D35-7CE1-3B6F-5B3107B6AB0D}"/>
              </a:ext>
            </a:extLst>
          </p:cNvPr>
          <p:cNvSpPr>
            <a:spLocks noGrp="1"/>
          </p:cNvSpPr>
          <p:nvPr>
            <p:ph type="title"/>
          </p:nvPr>
        </p:nvSpPr>
        <p:spPr>
          <a:xfrm>
            <a:off x="445864" y="227013"/>
            <a:ext cx="11530661" cy="1143000"/>
          </a:xfrm>
        </p:spPr>
        <p:txBody>
          <a:bodyPr/>
          <a:lstStyle/>
          <a:p>
            <a:r>
              <a:rPr lang="en-US" dirty="0">
                <a:latin typeface="Calibri" panose="020F0502020204030204" pitchFamily="34" charset="0"/>
                <a:cs typeface="Calibri" panose="020F0502020204030204" pitchFamily="34" charset="0"/>
              </a:rPr>
              <a:t>Phase II L-MIND: Efficacy Outcomes (Primary, 3-Year, 5-Year Analyses)</a:t>
            </a:r>
          </a:p>
        </p:txBody>
      </p:sp>
      <p:sp>
        <p:nvSpPr>
          <p:cNvPr id="4" name="TextBox 3">
            <a:extLst>
              <a:ext uri="{FF2B5EF4-FFF2-40B4-BE49-F238E27FC236}">
                <a16:creationId xmlns:a16="http://schemas.microsoft.com/office/drawing/2014/main" id="{B430A16D-9896-AA83-81D2-8CA9E9235A7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7170" name="Picture 2">
            <a:extLst>
              <a:ext uri="{FF2B5EF4-FFF2-40B4-BE49-F238E27FC236}">
                <a16:creationId xmlns:a16="http://schemas.microsoft.com/office/drawing/2014/main" id="{BDD94B79-DE6A-35BD-7DE9-746F8C898C2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60621" y="1085416"/>
            <a:ext cx="10462295" cy="5085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67386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2BD11-19E6-5719-F75A-96C502891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0DA7CB-90C5-4EE7-4E1F-A8EA6118C0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L-MIND: Adverse Events of Special Interest</a:t>
            </a:r>
          </a:p>
        </p:txBody>
      </p:sp>
      <p:sp>
        <p:nvSpPr>
          <p:cNvPr id="4" name="TextBox 3">
            <a:extLst>
              <a:ext uri="{FF2B5EF4-FFF2-40B4-BE49-F238E27FC236}">
                <a16:creationId xmlns:a16="http://schemas.microsoft.com/office/drawing/2014/main" id="{73EB6610-5763-DC98-0B64-A4E4F751E103}"/>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Duell J et al. </a:t>
            </a:r>
            <a:r>
              <a:rPr lang="en-US" sz="1400" b="0" i="1" dirty="0" err="1">
                <a:solidFill>
                  <a:srgbClr val="000000"/>
                </a:solidFill>
                <a:latin typeface="Calibri" panose="020F0502020204030204" pitchFamily="34" charset="0"/>
                <a:cs typeface="Calibri" panose="020F0502020204030204" pitchFamily="34" charset="0"/>
              </a:rPr>
              <a:t>Haematologica</a:t>
            </a:r>
            <a:r>
              <a:rPr lang="en-US" sz="1400" b="0" dirty="0">
                <a:solidFill>
                  <a:srgbClr val="000000"/>
                </a:solidFill>
                <a:latin typeface="Calibri" panose="020F0502020204030204" pitchFamily="34" charset="0"/>
                <a:cs typeface="Calibri" panose="020F0502020204030204" pitchFamily="34" charset="0"/>
              </a:rPr>
              <a:t> 2024 February 1;109(2):553-66.</a:t>
            </a:r>
          </a:p>
        </p:txBody>
      </p:sp>
      <p:grpSp>
        <p:nvGrpSpPr>
          <p:cNvPr id="5" name="Group 4">
            <a:extLst>
              <a:ext uri="{FF2B5EF4-FFF2-40B4-BE49-F238E27FC236}">
                <a16:creationId xmlns:a16="http://schemas.microsoft.com/office/drawing/2014/main" id="{B4AA165B-1DCB-451B-7551-92E9F53A6840}"/>
              </a:ext>
            </a:extLst>
          </p:cNvPr>
          <p:cNvGrpSpPr/>
          <p:nvPr/>
        </p:nvGrpSpPr>
        <p:grpSpPr>
          <a:xfrm>
            <a:off x="271814" y="1470636"/>
            <a:ext cx="11648372" cy="3916727"/>
            <a:chOff x="271814" y="1470636"/>
            <a:chExt cx="11648372" cy="3916727"/>
          </a:xfrm>
        </p:grpSpPr>
        <p:pic>
          <p:nvPicPr>
            <p:cNvPr id="12290" name="Picture 2">
              <a:extLst>
                <a:ext uri="{FF2B5EF4-FFF2-40B4-BE49-F238E27FC236}">
                  <a16:creationId xmlns:a16="http://schemas.microsoft.com/office/drawing/2014/main" id="{5D83DA36-6887-DB07-EB9D-6562E399366A}"/>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271814" y="1470636"/>
              <a:ext cx="11648372" cy="39167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68505E8-932F-F94B-EF83-5BD07A6D67BF}"/>
                </a:ext>
              </a:extLst>
            </p:cNvPr>
            <p:cNvSpPr/>
            <p:nvPr/>
          </p:nvSpPr>
          <p:spPr bwMode="auto">
            <a:xfrm>
              <a:off x="371061" y="1510748"/>
              <a:ext cx="357809" cy="43582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41104187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08C10-00D9-660C-CE06-65620EB86FE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a:t>
            </a:r>
            <a:r>
              <a:rPr lang="en-US" dirty="0" err="1">
                <a:latin typeface="Calibri" panose="020F0502020204030204" pitchFamily="34" charset="0"/>
                <a:cs typeface="Calibri" panose="020F0502020204030204" pitchFamily="34" charset="0"/>
              </a:rPr>
              <a:t>firmMIND</a:t>
            </a:r>
            <a:r>
              <a:rPr lang="en-US" dirty="0">
                <a:latin typeface="Calibri" panose="020F0502020204030204" pitchFamily="34" charset="0"/>
                <a:cs typeface="Calibri" panose="020F0502020204030204" pitchFamily="34" charset="0"/>
              </a:rPr>
              <a:t> Study Design</a:t>
            </a:r>
          </a:p>
        </p:txBody>
      </p:sp>
      <p:pic>
        <p:nvPicPr>
          <p:cNvPr id="3" name="Picture 2">
            <a:extLst>
              <a:ext uri="{FF2B5EF4-FFF2-40B4-BE49-F238E27FC236}">
                <a16:creationId xmlns:a16="http://schemas.microsoft.com/office/drawing/2014/main" id="{93975B31-C15E-9DC0-F8CD-E1DA18154539}"/>
              </a:ext>
            </a:extLst>
          </p:cNvPr>
          <p:cNvPicPr>
            <a:picLocks noChangeAspect="1"/>
          </p:cNvPicPr>
          <p:nvPr/>
        </p:nvPicPr>
        <p:blipFill>
          <a:blip r:embed="rId2"/>
          <a:stretch>
            <a:fillRect/>
          </a:stretch>
        </p:blipFill>
        <p:spPr>
          <a:xfrm>
            <a:off x="1276117" y="1121786"/>
            <a:ext cx="9631304" cy="5405138"/>
          </a:xfrm>
          <a:prstGeom prst="rect">
            <a:avLst/>
          </a:prstGeom>
        </p:spPr>
      </p:pic>
      <p:sp>
        <p:nvSpPr>
          <p:cNvPr id="4" name="TextBox 3">
            <a:extLst>
              <a:ext uri="{FF2B5EF4-FFF2-40B4-BE49-F238E27FC236}">
                <a16:creationId xmlns:a16="http://schemas.microsoft.com/office/drawing/2014/main" id="{BA779688-3F51-7952-CBCF-6C93772365AF}"/>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Arias DA et al. EHA 2024;Abstract P1234.</a:t>
            </a:r>
          </a:p>
        </p:txBody>
      </p:sp>
      <p:sp>
        <p:nvSpPr>
          <p:cNvPr id="5" name="TextBox 4">
            <a:extLst>
              <a:ext uri="{FF2B5EF4-FFF2-40B4-BE49-F238E27FC236}">
                <a16:creationId xmlns:a16="http://schemas.microsoft.com/office/drawing/2014/main" id="{6D4F0361-F00F-F0DD-61F4-157D91738522}"/>
              </a:ext>
            </a:extLst>
          </p:cNvPr>
          <p:cNvSpPr txBox="1"/>
          <p:nvPr/>
        </p:nvSpPr>
        <p:spPr>
          <a:xfrm>
            <a:off x="5413609" y="6430932"/>
            <a:ext cx="4893647" cy="400110"/>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Estimated completion (primary): 2026-04-01</a:t>
            </a:r>
          </a:p>
        </p:txBody>
      </p:sp>
    </p:spTree>
    <p:extLst>
      <p:ext uri="{BB962C8B-B14F-4D97-AF65-F5344CB8AC3E}">
        <p14:creationId xmlns:p14="http://schemas.microsoft.com/office/powerpoint/2010/main" val="141446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BE060-DB5B-4801-E739-5FAD17DDAA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E49ABA-F4A7-2C71-0C2C-1771BACEB8C5}"/>
              </a:ext>
            </a:extLst>
          </p:cNvPr>
          <p:cNvSpPr>
            <a:spLocks noGrp="1"/>
          </p:cNvSpPr>
          <p:nvPr>
            <p:ph type="title"/>
          </p:nvPr>
        </p:nvSpPr>
        <p:spPr>
          <a:xfrm>
            <a:off x="912286" y="25955"/>
            <a:ext cx="10358967" cy="1143000"/>
          </a:xfrm>
        </p:spPr>
        <p:txBody>
          <a:bodyPr/>
          <a:lstStyle/>
          <a:p>
            <a:r>
              <a:rPr lang="en-US" dirty="0"/>
              <a:t>AZD0486: A CD19 x CD3 Bispecific T-Cell Engager</a:t>
            </a:r>
          </a:p>
        </p:txBody>
      </p:sp>
      <p:sp>
        <p:nvSpPr>
          <p:cNvPr id="3" name="TextBox 2">
            <a:extLst>
              <a:ext uri="{FF2B5EF4-FFF2-40B4-BE49-F238E27FC236}">
                <a16:creationId xmlns:a16="http://schemas.microsoft.com/office/drawing/2014/main" id="{13CB6A9B-6F49-DE0F-70BA-98D18835B4A7}"/>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Le </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Gouill</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S et al. ASCO 2025;Abstract TPS7083.</a:t>
            </a:r>
          </a:p>
        </p:txBody>
      </p:sp>
      <p:pic>
        <p:nvPicPr>
          <p:cNvPr id="1026" name="Picture 2">
            <a:extLst>
              <a:ext uri="{FF2B5EF4-FFF2-40B4-BE49-F238E27FC236}">
                <a16:creationId xmlns:a16="http://schemas.microsoft.com/office/drawing/2014/main" id="{72FB1D29-DE46-C35C-8220-25B91A71630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730" t="44988" r="79522" b="44199"/>
          <a:stretch>
            <a:fillRect/>
          </a:stretch>
        </p:blipFill>
        <p:spPr bwMode="auto">
          <a:xfrm>
            <a:off x="2631927" y="1168955"/>
            <a:ext cx="6675897" cy="474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3887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0"/>
            <a:ext cx="10358967" cy="1223590"/>
          </a:xfrm>
        </p:spPr>
        <p:txBody>
          <a:bodyPr/>
          <a:lstStyle/>
          <a:p>
            <a:r>
              <a:rPr lang="en-US" sz="3200" dirty="0">
                <a:solidFill>
                  <a:srgbClr val="0432FF"/>
                </a:solidFill>
              </a:rPr>
              <a:t>Disclosures</a:t>
            </a:r>
          </a:p>
        </p:txBody>
      </p:sp>
      <p:graphicFrame>
        <p:nvGraphicFramePr>
          <p:cNvPr id="3" name="Content Placeholder 3">
            <a:extLst>
              <a:ext uri="{FF2B5EF4-FFF2-40B4-BE49-F238E27FC236}">
                <a16:creationId xmlns:a16="http://schemas.microsoft.com/office/drawing/2014/main" id="{B5A2E16E-2718-3517-4982-B67C76981A4D}"/>
              </a:ext>
            </a:extLst>
          </p:cNvPr>
          <p:cNvGraphicFramePr>
            <a:graphicFrameLocks/>
          </p:cNvGraphicFramePr>
          <p:nvPr>
            <p:extLst>
              <p:ext uri="{D42A27DB-BD31-4B8C-83A1-F6EECF244321}">
                <p14:modId xmlns:p14="http://schemas.microsoft.com/office/powerpoint/2010/main" val="2937887656"/>
              </p:ext>
            </p:extLst>
          </p:nvPr>
        </p:nvGraphicFramePr>
        <p:xfrm>
          <a:off x="1028828" y="1769721"/>
          <a:ext cx="10065158" cy="2791262"/>
        </p:xfrm>
        <a:graphic>
          <a:graphicData uri="http://schemas.openxmlformats.org/drawingml/2006/table">
            <a:tbl>
              <a:tblPr firstRow="1" bandRow="1">
                <a:tableStyleId>{F2DE63D5-997A-4646-A377-4702673A728D}</a:tableStyleId>
              </a:tblPr>
              <a:tblGrid>
                <a:gridCol w="3410970">
                  <a:extLst>
                    <a:ext uri="{9D8B030D-6E8A-4147-A177-3AD203B41FA5}">
                      <a16:colId xmlns:a16="http://schemas.microsoft.com/office/drawing/2014/main" val="20000"/>
                    </a:ext>
                  </a:extLst>
                </a:gridCol>
                <a:gridCol w="6654188">
                  <a:extLst>
                    <a:ext uri="{9D8B030D-6E8A-4147-A177-3AD203B41FA5}">
                      <a16:colId xmlns:a16="http://schemas.microsoft.com/office/drawing/2014/main" val="2117869244"/>
                    </a:ext>
                  </a:extLst>
                </a:gridCol>
              </a:tblGrid>
              <a:tr h="1315335">
                <a:tc>
                  <a:txBody>
                    <a:bodyPr/>
                    <a:lstStyle/>
                    <a:p>
                      <a:pPr algn="l"/>
                      <a:r>
                        <a:rPr lang="en-US" sz="1800" b="1" dirty="0">
                          <a:solidFill>
                            <a:schemeClr val="tx1"/>
                          </a:solidFill>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a:solidFill>
                            <a:schemeClr val="tx1"/>
                          </a:solidFill>
                        </a:rPr>
                        <a:t>AbbVie Inc, AstraZeneca Pharmaceuticals LP, </a:t>
                      </a:r>
                      <a:r>
                        <a:rPr lang="en-US" sz="1800" b="0" dirty="0" err="1">
                          <a:solidFill>
                            <a:schemeClr val="tx1"/>
                          </a:solidFill>
                        </a:rPr>
                        <a:t>BeOne</a:t>
                      </a:r>
                      <a:r>
                        <a:rPr lang="en-US" sz="1800" b="0" dirty="0">
                          <a:solidFill>
                            <a:schemeClr val="tx1"/>
                          </a:solidFill>
                        </a:rPr>
                        <a:t>, Bristol Myers Squibb, Genentech, a member of the Roche Group, GSK, Incyte Corporation, Lilly, Merck,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81918">
                <a:tc>
                  <a:txBody>
                    <a:bodyPr/>
                    <a:lstStyle/>
                    <a:p>
                      <a:pPr algn="l"/>
                      <a:r>
                        <a:rPr lang="en-US" sz="1800" b="1" dirty="0">
                          <a:solidFill>
                            <a:schemeClr val="tx1"/>
                          </a:solidFill>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15280"/>
                  </a:ext>
                </a:extLst>
              </a:tr>
              <a:tr h="894009">
                <a:tc>
                  <a:txBody>
                    <a:bodyPr/>
                    <a:lstStyle/>
                    <a:p>
                      <a:pPr algn="l"/>
                      <a:r>
                        <a:rPr lang="en-US" sz="1800" b="1" dirty="0">
                          <a:solidFill>
                            <a:schemeClr val="tx1"/>
                          </a:solidFill>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a:r>
                        <a:rPr lang="en-US" sz="1800" b="0" dirty="0" err="1">
                          <a:solidFill>
                            <a:schemeClr val="tx1"/>
                          </a:solidFill>
                        </a:rPr>
                        <a:t>BeOne</a:t>
                      </a:r>
                      <a:r>
                        <a:rPr lang="en-US" sz="1800" b="0" dirty="0">
                          <a:solidFill>
                            <a:schemeClr val="tx1"/>
                          </a:solidFill>
                        </a:rPr>
                        <a:t>, Bristol Myers Squibb,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19660547"/>
                  </a:ext>
                </a:extLst>
              </a:tr>
            </a:tbl>
          </a:graphicData>
        </a:graphic>
      </p:graphicFrame>
    </p:spTree>
    <p:custDataLst>
      <p:tags r:id="rId1"/>
    </p:custDataLst>
    <p:extLst>
      <p:ext uri="{BB962C8B-B14F-4D97-AF65-F5344CB8AC3E}">
        <p14:creationId xmlns:p14="http://schemas.microsoft.com/office/powerpoint/2010/main" val="1543788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B4F79-892E-CD6D-67F8-13AC7FD188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2F2AB-FD25-F51F-5517-41EAB93AF0B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Responses by Target Dose (≥7.2 mg)</a:t>
            </a:r>
          </a:p>
        </p:txBody>
      </p:sp>
      <p:sp>
        <p:nvSpPr>
          <p:cNvPr id="3" name="TextBox 2">
            <a:extLst>
              <a:ext uri="{FF2B5EF4-FFF2-40B4-BE49-F238E27FC236}">
                <a16:creationId xmlns:a16="http://schemas.microsoft.com/office/drawing/2014/main" id="{909292A9-868D-5817-1909-4AF8F1C775B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CF3BE8B9-0E5C-67D4-E9C8-97272DC0D9C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33556" y="1679713"/>
            <a:ext cx="10724887" cy="3498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12946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43A83-09FF-C238-D385-C03487863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8EED3-2890-3257-AF7D-1F8F52108145}"/>
              </a:ext>
            </a:extLst>
          </p:cNvPr>
          <p:cNvSpPr>
            <a:spLocks noGrp="1"/>
          </p:cNvSpPr>
          <p:nvPr>
            <p:ph type="title"/>
          </p:nvPr>
        </p:nvSpPr>
        <p:spPr>
          <a:xfrm>
            <a:off x="912285" y="0"/>
            <a:ext cx="10358967" cy="1143000"/>
          </a:xfrm>
        </p:spPr>
        <p:txBody>
          <a:bodyPr/>
          <a:lstStyle/>
          <a:p>
            <a:r>
              <a:rPr lang="en-US" dirty="0">
                <a:latin typeface="Calibri" panose="020F0502020204030204" pitchFamily="34" charset="0"/>
                <a:cs typeface="Calibri" panose="020F0502020204030204" pitchFamily="34" charset="0"/>
              </a:rPr>
              <a:t>Phase I </a:t>
            </a:r>
            <a:r>
              <a:rPr lang="en-US" dirty="0">
                <a:solidFill>
                  <a:srgbClr val="0432FF"/>
                </a:solidFill>
                <a:latin typeface="Calibri" panose="020F0502020204030204" pitchFamily="34" charset="0"/>
                <a:cs typeface="Calibri" panose="020F0502020204030204" pitchFamily="34" charset="0"/>
              </a:rPr>
              <a:t>AZD0486 Study: Safety</a:t>
            </a:r>
          </a:p>
        </p:txBody>
      </p:sp>
      <p:sp>
        <p:nvSpPr>
          <p:cNvPr id="3" name="TextBox 2">
            <a:extLst>
              <a:ext uri="{FF2B5EF4-FFF2-40B4-BE49-F238E27FC236}">
                <a16:creationId xmlns:a16="http://schemas.microsoft.com/office/drawing/2014/main" id="{C6587210-55D5-777F-36DC-A39B1F453AF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Kim TM et al. ASCO 2025;Abstract 7046.</a:t>
            </a:r>
          </a:p>
        </p:txBody>
      </p:sp>
      <p:pic>
        <p:nvPicPr>
          <p:cNvPr id="1026" name="Picture 2">
            <a:extLst>
              <a:ext uri="{FF2B5EF4-FFF2-40B4-BE49-F238E27FC236}">
                <a16:creationId xmlns:a16="http://schemas.microsoft.com/office/drawing/2014/main" id="{AE388532-17B4-3601-22B1-7F9AF5133ECD}"/>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31082"/>
          <a:stretch>
            <a:fillRect/>
          </a:stretch>
        </p:blipFill>
        <p:spPr bwMode="auto">
          <a:xfrm>
            <a:off x="2036603" y="764033"/>
            <a:ext cx="8110330" cy="36454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7A81187F-0203-9C88-98A5-5B04F525C41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4694" r="5183"/>
          <a:stretch>
            <a:fillRect/>
          </a:stretch>
        </p:blipFill>
        <p:spPr bwMode="auto">
          <a:xfrm>
            <a:off x="1288972" y="4799191"/>
            <a:ext cx="9982280" cy="16659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C17BF5B-99F9-CB81-A985-896EBA41D759}"/>
              </a:ext>
            </a:extLst>
          </p:cNvPr>
          <p:cNvSpPr txBox="1"/>
          <p:nvPr/>
        </p:nvSpPr>
        <p:spPr>
          <a:xfrm>
            <a:off x="2023471" y="4406349"/>
            <a:ext cx="9423054"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AEs = adverse events; CRS </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cytokine release syndrome; ICANS = immune effector cell-associated neurotoxicity syndrome</a:t>
            </a:r>
          </a:p>
        </p:txBody>
      </p:sp>
    </p:spTree>
    <p:extLst>
      <p:ext uri="{BB962C8B-B14F-4D97-AF65-F5344CB8AC3E}">
        <p14:creationId xmlns:p14="http://schemas.microsoft.com/office/powerpoint/2010/main" val="4169067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6938F-3F88-59F2-9271-7CDCCAEC7C54}"/>
              </a:ext>
            </a:extLst>
          </p:cNvPr>
          <p:cNvSpPr>
            <a:spLocks noGrp="1"/>
          </p:cNvSpPr>
          <p:nvPr>
            <p:ph type="title"/>
          </p:nvPr>
        </p:nvSpPr>
        <p:spPr/>
        <p:txBody>
          <a:bodyPr/>
          <a:lstStyle/>
          <a:p>
            <a:r>
              <a:rPr lang="en-US" dirty="0" err="1"/>
              <a:t>Bispecifics</a:t>
            </a:r>
            <a:r>
              <a:rPr lang="en-US" dirty="0"/>
              <a:t> for DLBCL</a:t>
            </a:r>
          </a:p>
        </p:txBody>
      </p:sp>
      <p:pic>
        <p:nvPicPr>
          <p:cNvPr id="2050" name="Picture 2">
            <a:extLst>
              <a:ext uri="{FF2B5EF4-FFF2-40B4-BE49-F238E27FC236}">
                <a16:creationId xmlns:a16="http://schemas.microsoft.com/office/drawing/2014/main" id="{64DC290B-5214-193E-73AA-796E5BC5FC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554" t="4763" r="1468" b="4892"/>
          <a:stretch>
            <a:fillRect/>
          </a:stretch>
        </p:blipFill>
        <p:spPr bwMode="auto">
          <a:xfrm>
            <a:off x="920747" y="1197735"/>
            <a:ext cx="10358967" cy="487176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1E4F3F-ACF8-03E3-8ECE-8AD618045C40}"/>
              </a:ext>
            </a:extLst>
          </p:cNvPr>
          <p:cNvSpPr txBox="1"/>
          <p:nvPr/>
        </p:nvSpPr>
        <p:spPr>
          <a:xfrm>
            <a:off x="0" y="6550223"/>
            <a:ext cx="5969876" cy="323165"/>
          </a:xfrm>
          <a:prstGeom prst="rect">
            <a:avLst/>
          </a:prstGeom>
          <a:noFill/>
        </p:spPr>
        <p:txBody>
          <a:bodyPr wrap="square" rtlCol="0">
            <a:spAutoFit/>
          </a:bodyPr>
          <a:lstStyle/>
          <a:p>
            <a:pPr lvl="0">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Brijs</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J et al. </a:t>
            </a:r>
            <a:r>
              <a:rPr lang="en-US" sz="1500" b="0" i="1" dirty="0" err="1">
                <a:solidFill>
                  <a:srgbClr val="000000"/>
                </a:solidFill>
                <a:latin typeface="Calibri" panose="020F0502020204030204" pitchFamily="34" charset="0"/>
                <a:cs typeface="Calibri" panose="020F0502020204030204" pitchFamily="34" charset="0"/>
              </a:rPr>
              <a:t>Belg</a:t>
            </a:r>
            <a:r>
              <a:rPr lang="en-US" sz="1500" b="0" i="1" dirty="0">
                <a:solidFill>
                  <a:srgbClr val="000000"/>
                </a:solidFill>
                <a:latin typeface="Calibri" panose="020F0502020204030204" pitchFamily="34" charset="0"/>
                <a:cs typeface="Calibri" panose="020F0502020204030204" pitchFamily="34" charset="0"/>
              </a:rPr>
              <a:t> J </a:t>
            </a:r>
            <a:r>
              <a:rPr lang="en-US" sz="1500" b="0" i="1" dirty="0" err="1">
                <a:solidFill>
                  <a:srgbClr val="000000"/>
                </a:solidFill>
                <a:latin typeface="Calibri" panose="020F0502020204030204" pitchFamily="34" charset="0"/>
                <a:cs typeface="Calibri" panose="020F0502020204030204" pitchFamily="34" charset="0"/>
              </a:rPr>
              <a:t>Hematol</a:t>
            </a:r>
            <a:r>
              <a:rPr lang="en-US" sz="1500" b="0" i="1"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2023;14(2):67-72.</a:t>
            </a:r>
          </a:p>
        </p:txBody>
      </p:sp>
    </p:spTree>
    <p:extLst>
      <p:ext uri="{BB962C8B-B14F-4D97-AF65-F5344CB8AC3E}">
        <p14:creationId xmlns:p14="http://schemas.microsoft.com/office/powerpoint/2010/main" val="3360997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3AFD0-7111-9F25-3549-DFBC8B508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0EAAF8-685A-AAB5-5027-A535AC512278}"/>
              </a:ext>
            </a:extLst>
          </p:cNvPr>
          <p:cNvSpPr>
            <a:spLocks noGrp="1"/>
          </p:cNvSpPr>
          <p:nvPr>
            <p:ph type="title"/>
          </p:nvPr>
        </p:nvSpPr>
        <p:spPr>
          <a:xfrm>
            <a:off x="952775" y="0"/>
            <a:ext cx="9656468" cy="1143000"/>
          </a:xfrm>
        </p:spPr>
        <p:txBody>
          <a:bodyPr/>
          <a:lstStyle/>
          <a:p>
            <a:pPr algn="l"/>
            <a:r>
              <a:rPr lang="en-US" dirty="0">
                <a:latin typeface="Calibri" panose="020F0502020204030204" pitchFamily="34" charset="0"/>
                <a:cs typeface="Calibri" panose="020F0502020204030204" pitchFamily="34" charset="0"/>
              </a:rPr>
              <a:t>Glofitamab for R/R DLBCL Study: Efficacy (IRC- and Investigator-Assessed)</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0EF775CA-BF02-7F45-B494-F703902D004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a:t>
            </a:r>
            <a:r>
              <a:rPr lang="en-US" sz="1400" b="0" i="1" dirty="0">
                <a:solidFill>
                  <a:srgbClr val="000000"/>
                </a:solidFill>
                <a:latin typeface="Calibri" panose="020F0502020204030204" pitchFamily="34" charset="0"/>
                <a:cs typeface="Calibri" panose="020F0502020204030204" pitchFamily="34" charset="0"/>
              </a:rPr>
              <a:t>N Engl J Med </a:t>
            </a:r>
            <a:r>
              <a:rPr lang="en-US" sz="1400" b="0" dirty="0">
                <a:solidFill>
                  <a:srgbClr val="000000"/>
                </a:solidFill>
                <a:latin typeface="Calibri" panose="020F0502020204030204" pitchFamily="34" charset="0"/>
                <a:cs typeface="Calibri" panose="020F0502020204030204" pitchFamily="34" charset="0"/>
              </a:rPr>
              <a:t>2022 December 15;387(24):2220-31.</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06A1F777-DAAE-99D4-2023-B71A7B75898A}"/>
              </a:ext>
            </a:extLst>
          </p:cNvPr>
          <p:cNvPicPr>
            <a:picLocks noChangeAspect="1"/>
          </p:cNvPicPr>
          <p:nvPr/>
        </p:nvPicPr>
        <p:blipFill>
          <a:blip r:embed="rId2"/>
          <a:stretch>
            <a:fillRect/>
          </a:stretch>
        </p:blipFill>
        <p:spPr>
          <a:xfrm>
            <a:off x="2676390" y="1132726"/>
            <a:ext cx="6830757" cy="5417497"/>
          </a:xfrm>
          <a:prstGeom prst="rect">
            <a:avLst/>
          </a:prstGeom>
        </p:spPr>
      </p:pic>
      <p:sp>
        <p:nvSpPr>
          <p:cNvPr id="5" name="TextBox 4">
            <a:extLst>
              <a:ext uri="{FF2B5EF4-FFF2-40B4-BE49-F238E27FC236}">
                <a16:creationId xmlns:a16="http://schemas.microsoft.com/office/drawing/2014/main" id="{DA70F3C2-63D1-B664-5F71-27B894CB1616}"/>
              </a:ext>
            </a:extLst>
          </p:cNvPr>
          <p:cNvSpPr txBox="1"/>
          <p:nvPr/>
        </p:nvSpPr>
        <p:spPr>
          <a:xfrm>
            <a:off x="3545734" y="6550223"/>
            <a:ext cx="5969876" cy="307777"/>
          </a:xfrm>
          <a:prstGeom prst="rect">
            <a:avLst/>
          </a:prstGeom>
          <a:noFill/>
        </p:spPr>
        <p:txBody>
          <a:bodyPr wrap="square" rtlCol="0">
            <a:spAutoFit/>
          </a:bodyPr>
          <a:lstStyle/>
          <a:p>
            <a:pPr lvl="0" algn="r">
              <a:defRPr/>
            </a:pPr>
            <a:r>
              <a:rPr lang="en-US" sz="1400" b="0" dirty="0">
                <a:solidFill>
                  <a:srgbClr val="000000"/>
                </a:solidFill>
                <a:latin typeface="Calibri" panose="020F0502020204030204" pitchFamily="34" charset="0"/>
                <a:cs typeface="Calibri" panose="020F0502020204030204" pitchFamily="34" charset="0"/>
              </a:rPr>
              <a:t>IRC = independent review committee</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3712731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8B864-908C-0120-A953-4580380FB0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E60841-AD3E-1B8B-0928-BEA3DF6346CD}"/>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Glofitamab for R/R DLBCL: Safety</a:t>
            </a:r>
            <a:endParaRPr lang="en-US" dirty="0">
              <a:solidFill>
                <a:srgbClr val="0432FF"/>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9F9C6D9-FC71-50B2-3DBA-163B0FDCAA7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Dickinson MJ et al. EHA 2022;Abstract S220.</a:t>
            </a:r>
          </a:p>
        </p:txBody>
      </p:sp>
      <p:pic>
        <p:nvPicPr>
          <p:cNvPr id="3074" name="Picture 2">
            <a:extLst>
              <a:ext uri="{FF2B5EF4-FFF2-40B4-BE49-F238E27FC236}">
                <a16:creationId xmlns:a16="http://schemas.microsoft.com/office/drawing/2014/main" id="{314868AF-390A-26F4-A6FD-662EE93BBBD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920747" y="1370013"/>
            <a:ext cx="10358967" cy="4659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418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2F558-935F-D1FA-25D9-A25201D7F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F9863-154C-8F95-C68D-2766195FA29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Study Design</a:t>
            </a:r>
          </a:p>
        </p:txBody>
      </p:sp>
      <p:sp>
        <p:nvSpPr>
          <p:cNvPr id="3" name="TextBox 2">
            <a:extLst>
              <a:ext uri="{FF2B5EF4-FFF2-40B4-BE49-F238E27FC236}">
                <a16:creationId xmlns:a16="http://schemas.microsoft.com/office/drawing/2014/main" id="{22267F07-A545-01A6-5F73-16E1E42DEBE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pic>
        <p:nvPicPr>
          <p:cNvPr id="5" name="Picture 4" descr="A screen shot of a medical information&#10;&#10;AI-generated content may be incorrect.">
            <a:extLst>
              <a:ext uri="{FF2B5EF4-FFF2-40B4-BE49-F238E27FC236}">
                <a16:creationId xmlns:a16="http://schemas.microsoft.com/office/drawing/2014/main" id="{791011E6-C4E0-AE45-11D4-EEF3290A4AB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11692" y="1527175"/>
            <a:ext cx="11568615" cy="3803650"/>
          </a:xfrm>
          <a:prstGeom prst="rect">
            <a:avLst/>
          </a:prstGeom>
        </p:spPr>
      </p:pic>
      <p:sp>
        <p:nvSpPr>
          <p:cNvPr id="4" name="TextBox 3">
            <a:extLst>
              <a:ext uri="{FF2B5EF4-FFF2-40B4-BE49-F238E27FC236}">
                <a16:creationId xmlns:a16="http://schemas.microsoft.com/office/drawing/2014/main" id="{335B9013-2066-7369-C0B6-908AA4C5460E}"/>
              </a:ext>
            </a:extLst>
          </p:cNvPr>
          <p:cNvSpPr txBox="1"/>
          <p:nvPr/>
        </p:nvSpPr>
        <p:spPr>
          <a:xfrm>
            <a:off x="340066" y="5348656"/>
            <a:ext cx="11411108" cy="523220"/>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PMBCL = primary mediastinal B-cell lymphoma; HGBCL = high-grade B-cell lymphoma; FL = follicular lymphoma; DOCR = duration of complete response; TTNT = time to next treatment; MRD = minimal residual disease; ctDNA = circulating tumor DNA</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585174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70B0E-89DC-03DD-3D81-540FDA5C8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D65AF-6BDD-D42A-DC70-B736CE8F89A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Responses</a:t>
            </a:r>
          </a:p>
        </p:txBody>
      </p:sp>
      <p:grpSp>
        <p:nvGrpSpPr>
          <p:cNvPr id="5" name="Group 4">
            <a:extLst>
              <a:ext uri="{FF2B5EF4-FFF2-40B4-BE49-F238E27FC236}">
                <a16:creationId xmlns:a16="http://schemas.microsoft.com/office/drawing/2014/main" id="{576F80B1-892A-9F43-B821-86E6947D9C92}"/>
              </a:ext>
            </a:extLst>
          </p:cNvPr>
          <p:cNvGrpSpPr/>
          <p:nvPr/>
        </p:nvGrpSpPr>
        <p:grpSpPr>
          <a:xfrm>
            <a:off x="216217" y="1776512"/>
            <a:ext cx="11759566" cy="3304977"/>
            <a:chOff x="216217" y="1776512"/>
            <a:chExt cx="11759566" cy="3304977"/>
          </a:xfrm>
        </p:grpSpPr>
        <p:pic>
          <p:nvPicPr>
            <p:cNvPr id="6" name="Picture 5" descr="A graph showing the results of a patient's recovery&#10;&#10;AI-generated content may be incorrect.">
              <a:extLst>
                <a:ext uri="{FF2B5EF4-FFF2-40B4-BE49-F238E27FC236}">
                  <a16:creationId xmlns:a16="http://schemas.microsoft.com/office/drawing/2014/main" id="{F0AB096D-F8F4-A534-1AAC-1A02335E310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16217" y="1776512"/>
              <a:ext cx="11759566" cy="3304976"/>
            </a:xfrm>
            <a:prstGeom prst="rect">
              <a:avLst/>
            </a:prstGeom>
          </p:spPr>
        </p:pic>
        <p:sp>
          <p:nvSpPr>
            <p:cNvPr id="4" name="Rectangle 3">
              <a:extLst>
                <a:ext uri="{FF2B5EF4-FFF2-40B4-BE49-F238E27FC236}">
                  <a16:creationId xmlns:a16="http://schemas.microsoft.com/office/drawing/2014/main" id="{BA7308E9-1649-4E6A-4B98-4306B1F52232}"/>
                </a:ext>
              </a:extLst>
            </p:cNvPr>
            <p:cNvSpPr/>
            <p:nvPr/>
          </p:nvSpPr>
          <p:spPr bwMode="auto">
            <a:xfrm>
              <a:off x="1181099" y="4876801"/>
              <a:ext cx="1349449"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D3A45531-4891-75B4-37DB-E503F6456DF7}"/>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2998967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44E97-3C77-3F0C-C6F8-AD598D2C0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999DA-6306-8236-5713-DA620E8121BB}"/>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EPCORE NHL-1: Overall Survival</a:t>
            </a:r>
          </a:p>
        </p:txBody>
      </p:sp>
      <p:grpSp>
        <p:nvGrpSpPr>
          <p:cNvPr id="6" name="Group 5">
            <a:extLst>
              <a:ext uri="{FF2B5EF4-FFF2-40B4-BE49-F238E27FC236}">
                <a16:creationId xmlns:a16="http://schemas.microsoft.com/office/drawing/2014/main" id="{9A78CBC9-9E92-8215-E906-0DAD34941129}"/>
              </a:ext>
            </a:extLst>
          </p:cNvPr>
          <p:cNvGrpSpPr/>
          <p:nvPr/>
        </p:nvGrpSpPr>
        <p:grpSpPr>
          <a:xfrm>
            <a:off x="148938" y="2146300"/>
            <a:ext cx="11894123" cy="2565400"/>
            <a:chOff x="148938" y="2146300"/>
            <a:chExt cx="11894123" cy="2565400"/>
          </a:xfrm>
        </p:grpSpPr>
        <p:pic>
          <p:nvPicPr>
            <p:cNvPr id="5" name="Picture 4" descr="A graph showing the number of patients in the number of patients&#10;&#10;AI-generated content may be incorrect.">
              <a:extLst>
                <a:ext uri="{FF2B5EF4-FFF2-40B4-BE49-F238E27FC236}">
                  <a16:creationId xmlns:a16="http://schemas.microsoft.com/office/drawing/2014/main" id="{E958A513-0252-6F74-C8AF-BED8E456AF3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8938" y="2146300"/>
              <a:ext cx="11894123" cy="2565399"/>
            </a:xfrm>
            <a:prstGeom prst="rect">
              <a:avLst/>
            </a:prstGeom>
          </p:spPr>
        </p:pic>
        <p:sp>
          <p:nvSpPr>
            <p:cNvPr id="4" name="Rectangle 3">
              <a:extLst>
                <a:ext uri="{FF2B5EF4-FFF2-40B4-BE49-F238E27FC236}">
                  <a16:creationId xmlns:a16="http://schemas.microsoft.com/office/drawing/2014/main" id="{4296E304-B3DD-2F97-7AD9-4EFD9EBBB340}"/>
                </a:ext>
              </a:extLst>
            </p:cNvPr>
            <p:cNvSpPr/>
            <p:nvPr/>
          </p:nvSpPr>
          <p:spPr bwMode="auto">
            <a:xfrm>
              <a:off x="1117600" y="4507012"/>
              <a:ext cx="1359786" cy="2046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
        <p:nvSpPr>
          <p:cNvPr id="7" name="TextBox 6">
            <a:extLst>
              <a:ext uri="{FF2B5EF4-FFF2-40B4-BE49-F238E27FC236}">
                <a16:creationId xmlns:a16="http://schemas.microsoft.com/office/drawing/2014/main" id="{70AE1C23-39B3-245D-B41F-CB0831EAFFE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Karimi YH et al. ASH 2024;Abstract 4480.</a:t>
            </a:r>
          </a:p>
        </p:txBody>
      </p:sp>
    </p:spTree>
    <p:extLst>
      <p:ext uri="{BB962C8B-B14F-4D97-AF65-F5344CB8AC3E}">
        <p14:creationId xmlns:p14="http://schemas.microsoft.com/office/powerpoint/2010/main" val="779494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A7253-305D-BDF0-6EB8-6CBBC1B8E0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6AF252-C1B1-0353-D8B0-B65FA0F2CE14}"/>
              </a:ext>
            </a:extLst>
          </p:cNvPr>
          <p:cNvSpPr>
            <a:spLocks noGrp="1"/>
          </p:cNvSpPr>
          <p:nvPr>
            <p:ph type="title"/>
          </p:nvPr>
        </p:nvSpPr>
        <p:spPr>
          <a:xfrm>
            <a:off x="507042" y="331079"/>
            <a:ext cx="11260155" cy="1141412"/>
          </a:xfrm>
        </p:spPr>
        <p:txBody>
          <a:bodyPr/>
          <a:lstStyle/>
          <a:p>
            <a:pPr algn="l"/>
            <a:r>
              <a:rPr lang="en-US" dirty="0"/>
              <a:t>The Manufacturer Announces Topline Results for Epcoritamab from Phase III EPCORE DLBCL-1 Trial in Patients with R/R DLBCL</a:t>
            </a:r>
            <a:br>
              <a:rPr lang="en-US" sz="2400" dirty="0"/>
            </a:br>
            <a:r>
              <a:rPr lang="en-US" sz="2000" dirty="0"/>
              <a:t>Press Release: January 16, 2026</a:t>
            </a:r>
          </a:p>
        </p:txBody>
      </p:sp>
      <p:sp>
        <p:nvSpPr>
          <p:cNvPr id="3" name="Content Placeholder 2">
            <a:extLst>
              <a:ext uri="{FF2B5EF4-FFF2-40B4-BE49-F238E27FC236}">
                <a16:creationId xmlns:a16="http://schemas.microsoft.com/office/drawing/2014/main" id="{BC43114A-6C5D-CBB7-B9D9-867DAE5C6D6B}"/>
              </a:ext>
            </a:extLst>
          </p:cNvPr>
          <p:cNvSpPr>
            <a:spLocks noGrp="1"/>
          </p:cNvSpPr>
          <p:nvPr>
            <p:ph idx="1"/>
          </p:nvPr>
        </p:nvSpPr>
        <p:spPr>
          <a:xfrm>
            <a:off x="424802" y="1672093"/>
            <a:ext cx="11342395" cy="4316412"/>
          </a:xfrm>
        </p:spPr>
        <p:txBody>
          <a:bodyPr/>
          <a:lstStyle/>
          <a:p>
            <a:pPr marL="98425" indent="0">
              <a:buNone/>
            </a:pPr>
            <a:r>
              <a:rPr lang="en-US" sz="1900" b="0" dirty="0">
                <a:latin typeface="Calibri" panose="020F0502020204030204" pitchFamily="34" charset="0"/>
                <a:cs typeface="Calibri" panose="020F0502020204030204" pitchFamily="34" charset="0"/>
              </a:rPr>
              <a:t>“On January 16, 2026, [the manufacturer] </a:t>
            </a:r>
            <a:r>
              <a:rPr lang="en-US" sz="1900" b="0" dirty="0"/>
              <a:t>today announced topline results from the Phase 3 EPCORE DLBCL-1 trial evaluating epcoritamab, a T-cell engaging bispecific antibody administered subcutaneously, compared to investigator's choice of chemoimmunotherapy in adult patients with relapsed/refractory (R/R) diffuse large B-cell lymphoma (DLBCL). The study demonstrated an improvement in progression-free survival (PFS) (HR: 0.74 [95% CI 0.60 to 0.92]). Improvements were observed in complete response rates (CRR), duration of response (</a:t>
            </a:r>
            <a:r>
              <a:rPr lang="en-US" sz="1900" b="0" dirty="0" err="1"/>
              <a:t>DoR</a:t>
            </a:r>
            <a:r>
              <a:rPr lang="en-US" sz="1900" b="0" dirty="0"/>
              <a:t>), and time to next treatment among patients treated with epcoritamab. The study did not demonstrate a statistically significant improvement in overall survival (OS) (HR: 0.96 [95% CI 0.77 to 1.20]).</a:t>
            </a:r>
          </a:p>
          <a:p>
            <a:pPr marL="98425" indent="0">
              <a:buNone/>
            </a:pPr>
            <a:r>
              <a:rPr lang="en-US" sz="1900" b="0" dirty="0"/>
              <a:t>EPCORE DLBCL-1 is the first Phase 3 study to demonstrate improvement in PFS in patients with R/R DLBCL who were treated with a CD3xCD20 T-cell engaging bispecific monotherapy. The global study enrolled 483 patients with R/R DLBCL with at least one prior line of therapy (73% had received two or more prior lines) who were ineligible for high-dose chemotherapy and autologous stem cell transplant (HDT-ASCT).</a:t>
            </a:r>
          </a:p>
          <a:p>
            <a:pPr marL="98425" indent="0">
              <a:buNone/>
            </a:pPr>
            <a:r>
              <a:rPr lang="en-US" sz="1900" b="0" dirty="0"/>
              <a:t>The data will be submitted for presentation at a future medical meeting, and [</a:t>
            </a:r>
            <a:r>
              <a:rPr lang="en-US" sz="1900" b="0" dirty="0">
                <a:latin typeface="Calibri" panose="020F0502020204030204" pitchFamily="34" charset="0"/>
                <a:cs typeface="Calibri" panose="020F0502020204030204" pitchFamily="34" charset="0"/>
              </a:rPr>
              <a:t>the manufacturers</a:t>
            </a:r>
            <a:r>
              <a:rPr lang="en-US" sz="1900" b="0" dirty="0"/>
              <a:t>] will engage global regulatory authorities to determine next steps.”</a:t>
            </a:r>
          </a:p>
        </p:txBody>
      </p:sp>
      <p:sp>
        <p:nvSpPr>
          <p:cNvPr id="5" name="TextBox 4">
            <a:extLst>
              <a:ext uri="{FF2B5EF4-FFF2-40B4-BE49-F238E27FC236}">
                <a16:creationId xmlns:a16="http://schemas.microsoft.com/office/drawing/2014/main" id="{34BD227E-36FE-FCF0-B6C2-CEAC05C128C2}"/>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news.abbvie.com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/2026-01-16-AbbVie-Announces-Topline-Results-for-Epcoritamab-DuoBody-R-CD3xCD20-from-Phase-3-EPCORE-R-DLBCL-1-Trial-in-Patients-with-Relapsed-Refractory-Diffuse-Large-B-cell-Lymphoma-DLBCL</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985717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F482-D0DF-029B-1F2C-23291841EA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976706-2587-1EB0-2CAC-B1587D34C27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Study Design </a:t>
            </a:r>
          </a:p>
        </p:txBody>
      </p:sp>
      <p:sp>
        <p:nvSpPr>
          <p:cNvPr id="3" name="TextBox 2">
            <a:extLst>
              <a:ext uri="{FF2B5EF4-FFF2-40B4-BE49-F238E27FC236}">
                <a16:creationId xmlns:a16="http://schemas.microsoft.com/office/drawing/2014/main" id="{2D0BD5F8-A11B-8CB2-F308-A90988879BB2}"/>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4" name="Picture 3">
            <a:extLst>
              <a:ext uri="{FF2B5EF4-FFF2-40B4-BE49-F238E27FC236}">
                <a16:creationId xmlns:a16="http://schemas.microsoft.com/office/drawing/2014/main" id="{AC3FC27B-E171-8EF5-3904-09D4DB73A2BD}"/>
              </a:ext>
            </a:extLst>
          </p:cNvPr>
          <p:cNvPicPr>
            <a:picLocks noChangeAspect="1"/>
          </p:cNvPicPr>
          <p:nvPr/>
        </p:nvPicPr>
        <p:blipFill>
          <a:blip r:embed="rId2"/>
          <a:stretch>
            <a:fillRect/>
          </a:stretch>
        </p:blipFill>
        <p:spPr>
          <a:xfrm>
            <a:off x="444500" y="1340219"/>
            <a:ext cx="11303000" cy="4177561"/>
          </a:xfrm>
          <a:prstGeom prst="rect">
            <a:avLst/>
          </a:prstGeom>
        </p:spPr>
      </p:pic>
      <p:sp>
        <p:nvSpPr>
          <p:cNvPr id="5" name="TextBox 4">
            <a:extLst>
              <a:ext uri="{FF2B5EF4-FFF2-40B4-BE49-F238E27FC236}">
                <a16:creationId xmlns:a16="http://schemas.microsoft.com/office/drawing/2014/main" id="{F5F35734-8FE4-F902-D7D5-3D6033C2338A}"/>
              </a:ext>
            </a:extLst>
          </p:cNvPr>
          <p:cNvSpPr txBox="1"/>
          <p:nvPr/>
        </p:nvSpPr>
        <p:spPr>
          <a:xfrm>
            <a:off x="444500" y="5517780"/>
            <a:ext cx="2252871"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Primary </a:t>
            </a:r>
            <a:r>
              <a:rPr lang="en-US" sz="1600" u="sng" dirty="0">
                <a:solidFill>
                  <a:srgbClr val="3333CC"/>
                </a:solidFill>
                <a:latin typeface="Calibri" panose="020F0502020204030204" pitchFamily="34" charset="0"/>
                <a:cs typeface="Calibri" panose="020F0502020204030204" pitchFamily="34" charset="0"/>
              </a:rPr>
              <a:t>e</a:t>
            </a:r>
            <a:r>
              <a:rPr kumimoji="0" lang="en-US" sz="1600" b="1" i="0" u="sng"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ndpoint</a:t>
            </a: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Overall survival</a:t>
            </a:r>
          </a:p>
        </p:txBody>
      </p:sp>
      <p:sp>
        <p:nvSpPr>
          <p:cNvPr id="6" name="TextBox 5">
            <a:extLst>
              <a:ext uri="{FF2B5EF4-FFF2-40B4-BE49-F238E27FC236}">
                <a16:creationId xmlns:a16="http://schemas.microsoft.com/office/drawing/2014/main" id="{40A77F01-C997-FA75-F4AC-66D3372FCC94}"/>
              </a:ext>
            </a:extLst>
          </p:cNvPr>
          <p:cNvSpPr txBox="1"/>
          <p:nvPr/>
        </p:nvSpPr>
        <p:spPr>
          <a:xfrm>
            <a:off x="2984938" y="5517780"/>
            <a:ext cx="5879662" cy="58477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Secondary endpoints:</a:t>
            </a:r>
            <a:b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b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Progression-free </a:t>
            </a:r>
            <a:r>
              <a:rPr lang="en-US" sz="1600" b="0" dirty="0">
                <a:solidFill>
                  <a:srgbClr val="3333CC"/>
                </a:solidFill>
                <a:latin typeface="Calibri" panose="020F0502020204030204" pitchFamily="34" charset="0"/>
                <a:cs typeface="Calibri" panose="020F0502020204030204" pitchFamily="34" charset="0"/>
              </a:rPr>
              <a:t>s</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urvival</a:t>
            </a:r>
            <a:r>
              <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 ORR, </a:t>
            </a:r>
            <a:r>
              <a:rPr kumimoji="0" lang="en-US" sz="1600" b="0" i="0" u="none" strike="noStrike" kern="1200" cap="none" spc="0" normalizeH="0" baseline="0" noProof="0" dirty="0" err="1">
                <a:ln>
                  <a:noFill/>
                </a:ln>
                <a:solidFill>
                  <a:srgbClr val="3333CC"/>
                </a:solidFill>
                <a:effectLst/>
                <a:uLnTx/>
                <a:uFillTx/>
                <a:latin typeface="Calibri" panose="020F0502020204030204" pitchFamily="34" charset="0"/>
                <a:ea typeface="MS PGothic" charset="0"/>
                <a:cs typeface="Calibri" panose="020F0502020204030204" pitchFamily="34" charset="0"/>
              </a:rPr>
              <a:t>DoR</a:t>
            </a:r>
            <a:endParaRPr kumimoji="0" lang="en-US" sz="1600" b="0"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382949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859536"/>
          </a:xfrm>
        </p:spPr>
        <p:txBody>
          <a:bodyPr/>
          <a:lstStyle/>
          <a:p>
            <a:r>
              <a:rPr lang="en-US" dirty="0">
                <a:solidFill>
                  <a:srgbClr val="0432FF"/>
                </a:solidFill>
              </a:rPr>
              <a:t>Program Steering Committee</a:t>
            </a:r>
          </a:p>
        </p:txBody>
      </p:sp>
      <p:sp>
        <p:nvSpPr>
          <p:cNvPr id="13" name="Text Box 7">
            <a:extLst>
              <a:ext uri="{FF2B5EF4-FFF2-40B4-BE49-F238E27FC236}">
                <a16:creationId xmlns:a16="http://schemas.microsoft.com/office/drawing/2014/main" id="{98BE81BE-FEFD-D5F7-F7DF-74467C7D6520}"/>
              </a:ext>
            </a:extLst>
          </p:cNvPr>
          <p:cNvSpPr txBox="1">
            <a:spLocks noChangeArrowheads="1"/>
          </p:cNvSpPr>
          <p:nvPr/>
        </p:nvSpPr>
        <p:spPr bwMode="auto">
          <a:xfrm>
            <a:off x="2054480" y="1218014"/>
            <a:ext cx="3825496"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Jeremy S Abramson,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Director, Center for Lymphoma</a:t>
            </a:r>
          </a:p>
          <a:p>
            <a:pPr lvl="0">
              <a:lnSpc>
                <a:spcPts val="1850"/>
              </a:lnSpc>
              <a:defRPr/>
            </a:pPr>
            <a:r>
              <a:rPr lang="en-US" sz="1600" b="0" dirty="0">
                <a:solidFill>
                  <a:srgbClr val="000000"/>
                </a:solidFill>
                <a:latin typeface="Calibri"/>
              </a:rPr>
              <a:t>Massachusetts General Hospital</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4" name="Picture 13">
            <a:extLst>
              <a:ext uri="{FF2B5EF4-FFF2-40B4-BE49-F238E27FC236}">
                <a16:creationId xmlns:a16="http://schemas.microsoft.com/office/drawing/2014/main" id="{5EEDFC3E-004D-1ED5-A2E6-C8DBA4C50B7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3392" y="1218014"/>
            <a:ext cx="1371600" cy="1371600"/>
          </a:xfrm>
          <a:prstGeom prst="rect">
            <a:avLst/>
          </a:prstGeom>
        </p:spPr>
      </p:pic>
      <p:sp>
        <p:nvSpPr>
          <p:cNvPr id="7" name="Text Box 7">
            <a:extLst>
              <a:ext uri="{FF2B5EF4-FFF2-40B4-BE49-F238E27FC236}">
                <a16:creationId xmlns:a16="http://schemas.microsoft.com/office/drawing/2014/main" id="{6507EDC5-3494-ADE2-9316-430491309B91}"/>
              </a:ext>
            </a:extLst>
          </p:cNvPr>
          <p:cNvSpPr txBox="1">
            <a:spLocks noChangeArrowheads="1"/>
          </p:cNvSpPr>
          <p:nvPr/>
        </p:nvSpPr>
        <p:spPr bwMode="auto">
          <a:xfrm>
            <a:off x="2054480" y="2923500"/>
            <a:ext cx="368148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Brad S Kahl, MD</a:t>
            </a:r>
          </a:p>
          <a:p>
            <a:pPr lvl="0">
              <a:lnSpc>
                <a:spcPts val="1850"/>
              </a:lnSpc>
              <a:defRPr/>
            </a:pPr>
            <a:r>
              <a:rPr lang="en-US" sz="1600" b="0" dirty="0">
                <a:solidFill>
                  <a:srgbClr val="000000"/>
                </a:solidFill>
                <a:latin typeface="Calibri"/>
              </a:rPr>
              <a:t>Professor of Medicine</a:t>
            </a:r>
          </a:p>
          <a:p>
            <a:pPr lvl="0">
              <a:lnSpc>
                <a:spcPts val="1850"/>
              </a:lnSpc>
              <a:defRPr/>
            </a:pPr>
            <a:r>
              <a:rPr lang="en-US" sz="1600" b="0" dirty="0">
                <a:solidFill>
                  <a:srgbClr val="000000"/>
                </a:solidFill>
                <a:latin typeface="Calibri"/>
              </a:rPr>
              <a:t>Washington University School of Medicine</a:t>
            </a:r>
          </a:p>
          <a:p>
            <a:pPr lvl="0">
              <a:lnSpc>
                <a:spcPts val="1850"/>
              </a:lnSpc>
              <a:defRPr/>
            </a:pPr>
            <a:r>
              <a:rPr lang="en-US" sz="1600" b="0" dirty="0">
                <a:solidFill>
                  <a:srgbClr val="000000"/>
                </a:solidFill>
                <a:latin typeface="Calibri"/>
              </a:rPr>
              <a:t>Director, Lymphoma Program</a:t>
            </a:r>
          </a:p>
          <a:p>
            <a:pPr lvl="0">
              <a:lnSpc>
                <a:spcPts val="1850"/>
              </a:lnSpc>
              <a:defRPr/>
            </a:pPr>
            <a:r>
              <a:rPr lang="en-US" sz="1600" b="0" dirty="0" err="1">
                <a:solidFill>
                  <a:srgbClr val="000000"/>
                </a:solidFill>
                <a:latin typeface="Calibri"/>
              </a:rPr>
              <a:t>Siteman</a:t>
            </a:r>
            <a:r>
              <a:rPr lang="en-US" sz="1600" b="0" dirty="0">
                <a:solidFill>
                  <a:srgbClr val="000000"/>
                </a:solidFill>
                <a:latin typeface="Calibri"/>
              </a:rPr>
              <a:t> Cancer Center</a:t>
            </a:r>
          </a:p>
          <a:p>
            <a:pPr lvl="0">
              <a:lnSpc>
                <a:spcPts val="1850"/>
              </a:lnSpc>
              <a:defRPr/>
            </a:pPr>
            <a:r>
              <a:rPr lang="en-US" sz="1600" b="0" dirty="0">
                <a:solidFill>
                  <a:srgbClr val="000000"/>
                </a:solidFill>
                <a:latin typeface="Calibri"/>
              </a:rPr>
              <a:t>St Louis, Missouri</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8" name="Picture 7">
            <a:extLst>
              <a:ext uri="{FF2B5EF4-FFF2-40B4-BE49-F238E27FC236}">
                <a16:creationId xmlns:a16="http://schemas.microsoft.com/office/drawing/2014/main" id="{F5584FF5-4433-EC31-1A71-49BB326CA8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3392" y="2923500"/>
            <a:ext cx="1371600" cy="1371600"/>
          </a:xfrm>
          <a:prstGeom prst="rect">
            <a:avLst/>
          </a:prstGeom>
        </p:spPr>
      </p:pic>
      <p:sp>
        <p:nvSpPr>
          <p:cNvPr id="3" name="Text Box 7">
            <a:extLst>
              <a:ext uri="{FF2B5EF4-FFF2-40B4-BE49-F238E27FC236}">
                <a16:creationId xmlns:a16="http://schemas.microsoft.com/office/drawing/2014/main" id="{612D74A8-5D0D-947B-832B-AE5B17B6BC58}"/>
              </a:ext>
            </a:extLst>
          </p:cNvPr>
          <p:cNvSpPr txBox="1">
            <a:spLocks noChangeArrowheads="1"/>
          </p:cNvSpPr>
          <p:nvPr/>
        </p:nvSpPr>
        <p:spPr bwMode="auto">
          <a:xfrm>
            <a:off x="2054480" y="4628986"/>
            <a:ext cx="4617584"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Manali Kamdar, MD, MBBS</a:t>
            </a:r>
          </a:p>
          <a:p>
            <a:pPr lvl="0">
              <a:lnSpc>
                <a:spcPts val="1850"/>
              </a:lnSpc>
              <a:defRPr/>
            </a:pPr>
            <a:r>
              <a:rPr lang="en-US" sz="1600" b="0" dirty="0">
                <a:solidFill>
                  <a:srgbClr val="000000"/>
                </a:solidFill>
                <a:latin typeface="Calibri"/>
              </a:rPr>
              <a:t>Associate Professor</a:t>
            </a:r>
          </a:p>
          <a:p>
            <a:pPr lvl="0">
              <a:lnSpc>
                <a:spcPts val="1850"/>
              </a:lnSpc>
              <a:defRPr/>
            </a:pPr>
            <a:r>
              <a:rPr lang="en-US" sz="1600" b="0" dirty="0">
                <a:solidFill>
                  <a:srgbClr val="000000"/>
                </a:solidFill>
                <a:latin typeface="Calibri"/>
              </a:rPr>
              <a:t>Clinical Director of Lymphoma Services</a:t>
            </a:r>
          </a:p>
          <a:p>
            <a:pPr lvl="0">
              <a:lnSpc>
                <a:spcPts val="1850"/>
              </a:lnSpc>
              <a:defRPr/>
            </a:pPr>
            <a:r>
              <a:rPr lang="en-US" sz="1600" b="0" dirty="0">
                <a:solidFill>
                  <a:srgbClr val="000000"/>
                </a:solidFill>
                <a:latin typeface="Calibri"/>
              </a:rPr>
              <a:t>Morton and Sandra Saffer Endowed Chair in Hematology Research</a:t>
            </a:r>
          </a:p>
          <a:p>
            <a:pPr lvl="0">
              <a:lnSpc>
                <a:spcPts val="1850"/>
              </a:lnSpc>
              <a:defRPr/>
            </a:pPr>
            <a:r>
              <a:rPr lang="en-US" sz="1600" b="0" dirty="0">
                <a:solidFill>
                  <a:srgbClr val="000000"/>
                </a:solidFill>
                <a:latin typeface="Calibri"/>
              </a:rPr>
              <a:t>Division of Hematology, Hematologic Malignancies</a:t>
            </a:r>
          </a:p>
          <a:p>
            <a:pPr lvl="0">
              <a:lnSpc>
                <a:spcPts val="1850"/>
              </a:lnSpc>
              <a:defRPr/>
            </a:pPr>
            <a:r>
              <a:rPr lang="en-US" sz="1600" b="0" dirty="0">
                <a:solidFill>
                  <a:srgbClr val="000000"/>
                </a:solidFill>
                <a:latin typeface="Calibri"/>
              </a:rPr>
              <a:t>University of Colorado Cancer Center</a:t>
            </a:r>
          </a:p>
          <a:p>
            <a:pPr lvl="0">
              <a:lnSpc>
                <a:spcPts val="1850"/>
              </a:lnSpc>
              <a:defRPr/>
            </a:pPr>
            <a:r>
              <a:rPr lang="en-US" sz="1600" b="0" dirty="0">
                <a:solidFill>
                  <a:srgbClr val="000000"/>
                </a:solidFill>
                <a:latin typeface="Calibri"/>
              </a:rPr>
              <a:t>Aurora, Colorado</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9853E355-1433-4EE6-17FB-963566CC9BF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23392" y="4628986"/>
            <a:ext cx="1371600" cy="1371600"/>
          </a:xfrm>
          <a:prstGeom prst="rect">
            <a:avLst/>
          </a:prstGeom>
        </p:spPr>
      </p:pic>
      <p:sp>
        <p:nvSpPr>
          <p:cNvPr id="5" name="Text Box 7">
            <a:extLst>
              <a:ext uri="{FF2B5EF4-FFF2-40B4-BE49-F238E27FC236}">
                <a16:creationId xmlns:a16="http://schemas.microsoft.com/office/drawing/2014/main" id="{6414E9C0-C39C-DB98-0A6D-6BDA4C081066}"/>
              </a:ext>
            </a:extLst>
          </p:cNvPr>
          <p:cNvSpPr txBox="1">
            <a:spLocks noChangeArrowheads="1"/>
          </p:cNvSpPr>
          <p:nvPr/>
        </p:nvSpPr>
        <p:spPr bwMode="auto">
          <a:xfrm>
            <a:off x="7311063" y="1218014"/>
            <a:ext cx="4664271"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Ann </a:t>
            </a:r>
            <a:r>
              <a:rPr lang="en-US" sz="1600" dirty="0" err="1">
                <a:solidFill>
                  <a:srgbClr val="000000"/>
                </a:solidFill>
                <a:latin typeface="Calibri"/>
              </a:rPr>
              <a:t>LaCasce</a:t>
            </a:r>
            <a:r>
              <a:rPr lang="en-US" sz="1600" dirty="0">
                <a:solidFill>
                  <a:srgbClr val="000000"/>
                </a:solidFill>
                <a:latin typeface="Calibri"/>
              </a:rPr>
              <a:t>, MD, </a:t>
            </a:r>
            <a:r>
              <a:rPr lang="en-US" sz="1600" dirty="0" err="1">
                <a:solidFill>
                  <a:srgbClr val="000000"/>
                </a:solidFill>
                <a:latin typeface="Calibri"/>
              </a:rPr>
              <a:t>MMSc</a:t>
            </a:r>
            <a:endParaRPr lang="en-US" sz="1600" dirty="0">
              <a:solidFill>
                <a:srgbClr val="000000"/>
              </a:solidFill>
              <a:latin typeface="Calibri"/>
            </a:endParaRPr>
          </a:p>
          <a:p>
            <a:pPr lvl="0">
              <a:lnSpc>
                <a:spcPts val="1850"/>
              </a:lnSpc>
              <a:defRPr/>
            </a:pPr>
            <a:r>
              <a:rPr lang="en-US" sz="1600" b="0" dirty="0">
                <a:solidFill>
                  <a:srgbClr val="000000"/>
                </a:solidFill>
                <a:latin typeface="Calibri"/>
              </a:rPr>
              <a:t>Associate Professor, Hematology and Medical Oncology</a:t>
            </a:r>
          </a:p>
          <a:p>
            <a:pPr lvl="0">
              <a:lnSpc>
                <a:spcPts val="1850"/>
              </a:lnSpc>
              <a:defRPr/>
            </a:pPr>
            <a:r>
              <a:rPr lang="en-US" sz="1600" b="0" dirty="0">
                <a:solidFill>
                  <a:srgbClr val="000000"/>
                </a:solidFill>
                <a:latin typeface="Calibri"/>
              </a:rPr>
              <a:t>Program Director, Dana-Farber/MGB Fellowship</a:t>
            </a:r>
          </a:p>
          <a:p>
            <a:pPr lvl="0">
              <a:lnSpc>
                <a:spcPts val="1850"/>
              </a:lnSpc>
              <a:defRPr/>
            </a:pPr>
            <a:r>
              <a:rPr lang="en-US" sz="1600" b="0" dirty="0">
                <a:solidFill>
                  <a:srgbClr val="000000"/>
                </a:solidFill>
                <a:latin typeface="Calibri"/>
              </a:rPr>
              <a:t>in Hematology/Oncology</a:t>
            </a:r>
          </a:p>
          <a:p>
            <a:pPr lvl="0">
              <a:lnSpc>
                <a:spcPts val="1850"/>
              </a:lnSpc>
              <a:defRPr/>
            </a:pPr>
            <a:r>
              <a:rPr lang="en-US" sz="1600" b="0" dirty="0">
                <a:solidFill>
                  <a:srgbClr val="000000"/>
                </a:solidFill>
                <a:latin typeface="Calibri"/>
              </a:rPr>
              <a:t>Dana-Farber Cancer Institute</a:t>
            </a:r>
          </a:p>
          <a:p>
            <a:pPr lvl="0">
              <a:lnSpc>
                <a:spcPts val="1850"/>
              </a:lnSpc>
              <a:defRPr/>
            </a:pPr>
            <a:r>
              <a:rPr lang="en-US" sz="1600" b="0" dirty="0">
                <a:solidFill>
                  <a:srgbClr val="000000"/>
                </a:solidFill>
                <a:latin typeface="Calibri"/>
              </a:rPr>
              <a:t>Harvard Medical School</a:t>
            </a:r>
          </a:p>
          <a:p>
            <a:pPr lvl="0">
              <a:lnSpc>
                <a:spcPts val="1850"/>
              </a:lnSpc>
              <a:defRPr/>
            </a:pPr>
            <a:r>
              <a:rPr lang="en-US" sz="1600" b="0" dirty="0">
                <a:solidFill>
                  <a:srgbClr val="000000"/>
                </a:solidFill>
                <a:latin typeface="Calibri"/>
              </a:rPr>
              <a:t>Boston, Massachusetts</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6" name="Picture 5">
            <a:extLst>
              <a:ext uri="{FF2B5EF4-FFF2-40B4-BE49-F238E27FC236}">
                <a16:creationId xmlns:a16="http://schemas.microsoft.com/office/drawing/2014/main" id="{99C24F8B-B1B8-E8D5-5B7C-AB934185A3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879976" y="1218014"/>
            <a:ext cx="1371600" cy="1371600"/>
          </a:xfrm>
          <a:prstGeom prst="rect">
            <a:avLst/>
          </a:prstGeom>
        </p:spPr>
      </p:pic>
      <p:sp>
        <p:nvSpPr>
          <p:cNvPr id="9" name="Text Box 7">
            <a:extLst>
              <a:ext uri="{FF2B5EF4-FFF2-40B4-BE49-F238E27FC236}">
                <a16:creationId xmlns:a16="http://schemas.microsoft.com/office/drawing/2014/main" id="{DB6284C1-A4F6-2BE9-A614-3AD7CB205C9F}"/>
              </a:ext>
            </a:extLst>
          </p:cNvPr>
          <p:cNvSpPr txBox="1">
            <a:spLocks noChangeArrowheads="1"/>
          </p:cNvSpPr>
          <p:nvPr/>
        </p:nvSpPr>
        <p:spPr bwMode="auto">
          <a:xfrm>
            <a:off x="7311064" y="3257386"/>
            <a:ext cx="3964420" cy="1143000"/>
          </a:xfrm>
          <a:prstGeom prst="rect">
            <a:avLst/>
          </a:prstGeom>
          <a:noFill/>
          <a:ln w="9525">
            <a:noFill/>
            <a:miter lim="800000"/>
            <a:headEnd/>
            <a:tailEnd/>
          </a:ln>
        </p:spPr>
        <p:txBody>
          <a:bodyPr lIns="68580" tIns="0" rIns="0" bIns="0">
            <a:prstTxWarp prst="textNoShape">
              <a:avLst/>
            </a:prstTxWarp>
          </a:bodyPr>
          <a:lstStyle/>
          <a:p>
            <a:pPr lvl="0">
              <a:lnSpc>
                <a:spcPts val="1850"/>
              </a:lnSpc>
              <a:defRPr/>
            </a:pPr>
            <a:r>
              <a:rPr lang="en-US" sz="1600" dirty="0">
                <a:solidFill>
                  <a:srgbClr val="000000"/>
                </a:solidFill>
                <a:latin typeface="Calibri"/>
              </a:rPr>
              <a:t>Matthew Lunning, DO</a:t>
            </a:r>
          </a:p>
          <a:p>
            <a:pPr lvl="0">
              <a:lnSpc>
                <a:spcPts val="1850"/>
              </a:lnSpc>
              <a:defRPr/>
            </a:pPr>
            <a:r>
              <a:rPr lang="en-US" sz="1600" b="0" dirty="0">
                <a:solidFill>
                  <a:srgbClr val="000000"/>
                </a:solidFill>
                <a:latin typeface="Calibri"/>
              </a:rPr>
              <a:t>Professor</a:t>
            </a:r>
          </a:p>
          <a:p>
            <a:pPr lvl="0">
              <a:lnSpc>
                <a:spcPts val="1850"/>
              </a:lnSpc>
              <a:defRPr/>
            </a:pPr>
            <a:r>
              <a:rPr lang="en-US" sz="1600" b="0" dirty="0">
                <a:solidFill>
                  <a:srgbClr val="000000"/>
                </a:solidFill>
                <a:latin typeface="Calibri"/>
              </a:rPr>
              <a:t>Chief of Hematology, Interim</a:t>
            </a:r>
          </a:p>
          <a:p>
            <a:pPr lvl="0">
              <a:lnSpc>
                <a:spcPts val="1850"/>
              </a:lnSpc>
              <a:defRPr/>
            </a:pPr>
            <a:r>
              <a:rPr lang="en-US" sz="1600" b="0" dirty="0">
                <a:solidFill>
                  <a:srgbClr val="000000"/>
                </a:solidFill>
                <a:latin typeface="Calibri"/>
              </a:rPr>
              <a:t>Medical Director, Gene and Cellular Therapy</a:t>
            </a:r>
          </a:p>
          <a:p>
            <a:pPr lvl="0">
              <a:lnSpc>
                <a:spcPts val="1850"/>
              </a:lnSpc>
              <a:defRPr/>
            </a:pPr>
            <a:r>
              <a:rPr lang="en-US" sz="1600" b="0" dirty="0">
                <a:solidFill>
                  <a:srgbClr val="000000"/>
                </a:solidFill>
                <a:latin typeface="Calibri"/>
              </a:rPr>
              <a:t>Assistant Vice Chancellor for Clinical Research</a:t>
            </a:r>
          </a:p>
          <a:p>
            <a:pPr lvl="0">
              <a:lnSpc>
                <a:spcPts val="1850"/>
              </a:lnSpc>
              <a:defRPr/>
            </a:pPr>
            <a:r>
              <a:rPr lang="en-US" sz="1600" b="0" dirty="0">
                <a:solidFill>
                  <a:srgbClr val="000000"/>
                </a:solidFill>
                <a:latin typeface="Calibri"/>
              </a:rPr>
              <a:t>Fred and Pamela Buffett Cancer Center</a:t>
            </a:r>
          </a:p>
          <a:p>
            <a:pPr lvl="0">
              <a:lnSpc>
                <a:spcPts val="1850"/>
              </a:lnSpc>
              <a:defRPr/>
            </a:pPr>
            <a:r>
              <a:rPr lang="en-US" sz="1600" b="0" dirty="0">
                <a:solidFill>
                  <a:srgbClr val="000000"/>
                </a:solidFill>
                <a:latin typeface="Calibri"/>
              </a:rPr>
              <a:t>University of Nebraska Medical Center</a:t>
            </a:r>
          </a:p>
          <a:p>
            <a:pPr lvl="0">
              <a:lnSpc>
                <a:spcPts val="1850"/>
              </a:lnSpc>
              <a:defRPr/>
            </a:pPr>
            <a:r>
              <a:rPr lang="en-US" sz="1600" b="0" dirty="0">
                <a:solidFill>
                  <a:srgbClr val="000000"/>
                </a:solidFill>
                <a:latin typeface="Calibri"/>
              </a:rPr>
              <a:t>Omaha, Nebraska</a:t>
            </a:r>
            <a:endParaRPr kumimoji="0" lang="en-US" sz="1600" b="0" i="0" u="none" strike="noStrike" kern="1200" cap="none" spc="0" normalizeH="0" baseline="0" noProof="0" dirty="0">
              <a:ln>
                <a:noFill/>
              </a:ln>
              <a:solidFill>
                <a:srgbClr val="000000"/>
              </a:solidFill>
              <a:effectLst/>
              <a:uLnTx/>
              <a:uFillTx/>
              <a:latin typeface="Calibri"/>
              <a:ea typeface="MS PGothic" charset="0"/>
            </a:endParaRPr>
          </a:p>
        </p:txBody>
      </p:sp>
      <p:pic>
        <p:nvPicPr>
          <p:cNvPr id="10" name="Picture 9">
            <a:extLst>
              <a:ext uri="{FF2B5EF4-FFF2-40B4-BE49-F238E27FC236}">
                <a16:creationId xmlns:a16="http://schemas.microsoft.com/office/drawing/2014/main" id="{89C14941-FE75-F852-1330-E38B885291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879976" y="3257386"/>
            <a:ext cx="1371600" cy="1371600"/>
          </a:xfrm>
          <a:prstGeom prst="rect">
            <a:avLst/>
          </a:prstGeom>
        </p:spPr>
      </p:pic>
    </p:spTree>
    <p:extLst>
      <p:ext uri="{BB962C8B-B14F-4D97-AF65-F5344CB8AC3E}">
        <p14:creationId xmlns:p14="http://schemas.microsoft.com/office/powerpoint/2010/main" val="15070543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A6EB-2932-BED1-0A87-D8CA57617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8804-CC6E-4174-0872-BED7601C19D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Overall Survival (Primary Endpoint)</a:t>
            </a:r>
          </a:p>
        </p:txBody>
      </p:sp>
      <p:sp>
        <p:nvSpPr>
          <p:cNvPr id="3" name="TextBox 2">
            <a:extLst>
              <a:ext uri="{FF2B5EF4-FFF2-40B4-BE49-F238E27FC236}">
                <a16:creationId xmlns:a16="http://schemas.microsoft.com/office/drawing/2014/main" id="{0A1D3BB3-34A2-9D96-3304-9DF552789DD5}"/>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6" name="Picture 5">
            <a:extLst>
              <a:ext uri="{FF2B5EF4-FFF2-40B4-BE49-F238E27FC236}">
                <a16:creationId xmlns:a16="http://schemas.microsoft.com/office/drawing/2014/main" id="{C220FA0D-756E-7677-20EB-95B496E7054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a:xfrm>
            <a:off x="3249431" y="4868136"/>
            <a:ext cx="5684673" cy="1568513"/>
          </a:xfrm>
          <a:prstGeom prst="rect">
            <a:avLst/>
          </a:prstGeom>
        </p:spPr>
      </p:pic>
      <p:grpSp>
        <p:nvGrpSpPr>
          <p:cNvPr id="5" name="Group 4">
            <a:extLst>
              <a:ext uri="{FF2B5EF4-FFF2-40B4-BE49-F238E27FC236}">
                <a16:creationId xmlns:a16="http://schemas.microsoft.com/office/drawing/2014/main" id="{EF87F023-9995-7D9A-F66B-73597FF988AE}"/>
              </a:ext>
            </a:extLst>
          </p:cNvPr>
          <p:cNvGrpSpPr/>
          <p:nvPr/>
        </p:nvGrpSpPr>
        <p:grpSpPr>
          <a:xfrm>
            <a:off x="1042643" y="1317682"/>
            <a:ext cx="10098252" cy="3384550"/>
            <a:chOff x="1042643" y="1370013"/>
            <a:chExt cx="10098252" cy="3384550"/>
          </a:xfrm>
        </p:grpSpPr>
        <p:grpSp>
          <p:nvGrpSpPr>
            <p:cNvPr id="8" name="Group 7">
              <a:extLst>
                <a:ext uri="{FF2B5EF4-FFF2-40B4-BE49-F238E27FC236}">
                  <a16:creationId xmlns:a16="http://schemas.microsoft.com/office/drawing/2014/main" id="{1BC969ED-E16E-D288-0F65-0DA7A7200CBF}"/>
                </a:ext>
              </a:extLst>
            </p:cNvPr>
            <p:cNvGrpSpPr/>
            <p:nvPr/>
          </p:nvGrpSpPr>
          <p:grpSpPr>
            <a:xfrm>
              <a:off x="1042643" y="1370013"/>
              <a:ext cx="10098252" cy="3384550"/>
              <a:chOff x="1159750" y="1079500"/>
              <a:chExt cx="4810126" cy="1866900"/>
            </a:xfrm>
          </p:grpSpPr>
          <p:pic>
            <p:nvPicPr>
              <p:cNvPr id="2050" name="Picture 2">
                <a:extLst>
                  <a:ext uri="{FF2B5EF4-FFF2-40B4-BE49-F238E27FC236}">
                    <a16:creationId xmlns:a16="http://schemas.microsoft.com/office/drawing/2014/main" id="{E25CAC01-61FA-0FCD-2DAB-6A8FBC8F8FD2}"/>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1" y="1079500"/>
                <a:ext cx="4810125" cy="17653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BFB54C-4E38-CD2A-9378-8B1AC5226E78}"/>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Rectangle 3">
              <a:extLst>
                <a:ext uri="{FF2B5EF4-FFF2-40B4-BE49-F238E27FC236}">
                  <a16:creationId xmlns:a16="http://schemas.microsoft.com/office/drawing/2014/main" id="{322CA546-9148-8A31-5789-982A4C08A728}"/>
                </a:ext>
              </a:extLst>
            </p:cNvPr>
            <p:cNvSpPr/>
            <p:nvPr/>
          </p:nvSpPr>
          <p:spPr bwMode="auto">
            <a:xfrm>
              <a:off x="1222744" y="4570370"/>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54133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75FE7-FF87-5F6A-9B58-4FBDC9602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745A40-23AC-1B24-2DD9-02A5D641004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Progression-Free Survival</a:t>
            </a:r>
          </a:p>
        </p:txBody>
      </p:sp>
      <p:sp>
        <p:nvSpPr>
          <p:cNvPr id="3" name="TextBox 2">
            <a:extLst>
              <a:ext uri="{FF2B5EF4-FFF2-40B4-BE49-F238E27FC236}">
                <a16:creationId xmlns:a16="http://schemas.microsoft.com/office/drawing/2014/main" id="{FDB58471-C4C2-7E5B-FB4F-FBEAB4D3924B}"/>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endParaRPr kumimoji="0" lang="en-US" sz="1400" b="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7" name="Group 6">
            <a:extLst>
              <a:ext uri="{FF2B5EF4-FFF2-40B4-BE49-F238E27FC236}">
                <a16:creationId xmlns:a16="http://schemas.microsoft.com/office/drawing/2014/main" id="{534AFC88-EF08-6681-3C4C-CEFB36EF2D45}"/>
              </a:ext>
            </a:extLst>
          </p:cNvPr>
          <p:cNvGrpSpPr/>
          <p:nvPr/>
        </p:nvGrpSpPr>
        <p:grpSpPr>
          <a:xfrm>
            <a:off x="3652309" y="4432301"/>
            <a:ext cx="4887382" cy="2117922"/>
            <a:chOff x="6505390" y="1597026"/>
            <a:chExt cx="3797300" cy="1679574"/>
          </a:xfrm>
        </p:grpSpPr>
        <p:pic>
          <p:nvPicPr>
            <p:cNvPr id="4" name="Picture 3">
              <a:extLst>
                <a:ext uri="{FF2B5EF4-FFF2-40B4-BE49-F238E27FC236}">
                  <a16:creationId xmlns:a16="http://schemas.microsoft.com/office/drawing/2014/main" id="{E90599F1-3EC8-AD5F-E934-E5CB64C898D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pic>
          <p:nvPicPr>
            <p:cNvPr id="6" name="Picture 5">
              <a:extLst>
                <a:ext uri="{FF2B5EF4-FFF2-40B4-BE49-F238E27FC236}">
                  <a16:creationId xmlns:a16="http://schemas.microsoft.com/office/drawing/2014/main" id="{BE873738-F710-796A-77DE-A97AFEA7323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6505390" y="1905000"/>
              <a:ext cx="3797300" cy="1371600"/>
            </a:xfrm>
            <a:prstGeom prst="rect">
              <a:avLst/>
            </a:prstGeom>
          </p:spPr>
        </p:pic>
      </p:grpSp>
      <p:grpSp>
        <p:nvGrpSpPr>
          <p:cNvPr id="10" name="Group 9">
            <a:extLst>
              <a:ext uri="{FF2B5EF4-FFF2-40B4-BE49-F238E27FC236}">
                <a16:creationId xmlns:a16="http://schemas.microsoft.com/office/drawing/2014/main" id="{B2333D22-14DC-9894-6049-890D54170340}"/>
              </a:ext>
            </a:extLst>
          </p:cNvPr>
          <p:cNvGrpSpPr/>
          <p:nvPr/>
        </p:nvGrpSpPr>
        <p:grpSpPr>
          <a:xfrm>
            <a:off x="1431917" y="1099445"/>
            <a:ext cx="9319703" cy="3332856"/>
            <a:chOff x="1431917" y="1099445"/>
            <a:chExt cx="9319703" cy="3332856"/>
          </a:xfrm>
        </p:grpSpPr>
        <p:grpSp>
          <p:nvGrpSpPr>
            <p:cNvPr id="8" name="Group 7">
              <a:extLst>
                <a:ext uri="{FF2B5EF4-FFF2-40B4-BE49-F238E27FC236}">
                  <a16:creationId xmlns:a16="http://schemas.microsoft.com/office/drawing/2014/main" id="{CE55141E-80CD-0E8F-43E1-A0B131DDBA37}"/>
                </a:ext>
              </a:extLst>
            </p:cNvPr>
            <p:cNvGrpSpPr/>
            <p:nvPr/>
          </p:nvGrpSpPr>
          <p:grpSpPr>
            <a:xfrm>
              <a:off x="1431917" y="1099445"/>
              <a:ext cx="9319703" cy="3332856"/>
              <a:chOff x="1159750" y="1092200"/>
              <a:chExt cx="4810125" cy="1854200"/>
            </a:xfrm>
          </p:grpSpPr>
          <p:pic>
            <p:nvPicPr>
              <p:cNvPr id="3074" name="Picture 2">
                <a:extLst>
                  <a:ext uri="{FF2B5EF4-FFF2-40B4-BE49-F238E27FC236}">
                    <a16:creationId xmlns:a16="http://schemas.microsoft.com/office/drawing/2014/main" id="{DC3E4DAC-0BE9-C3A5-72BE-964F6AEB8863}"/>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159750" y="1092200"/>
                <a:ext cx="4810125" cy="1752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C0BF175A-3F45-CAE9-D3B5-C9DC34B4B50B}"/>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a:extLst>
                <a:ext uri="{FF2B5EF4-FFF2-40B4-BE49-F238E27FC236}">
                  <a16:creationId xmlns:a16="http://schemas.microsoft.com/office/drawing/2014/main" id="{0F3E139E-3AFF-7FED-C97F-2E9A5A51E919}"/>
                </a:ext>
              </a:extLst>
            </p:cNvPr>
            <p:cNvSpPr/>
            <p:nvPr/>
          </p:nvSpPr>
          <p:spPr bwMode="auto">
            <a:xfrm>
              <a:off x="1457592" y="4248108"/>
              <a:ext cx="1084521"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grpSp>
    </p:spTree>
    <p:extLst>
      <p:ext uri="{BB962C8B-B14F-4D97-AF65-F5344CB8AC3E}">
        <p14:creationId xmlns:p14="http://schemas.microsoft.com/office/powerpoint/2010/main" val="4192336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412785-D66B-CCBD-E87C-8216DD6AA1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98E2D-7CED-035A-955C-6CCFCCC6CCF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STARGLO: Responses</a:t>
            </a:r>
          </a:p>
        </p:txBody>
      </p:sp>
      <p:sp>
        <p:nvSpPr>
          <p:cNvPr id="3" name="TextBox 2">
            <a:extLst>
              <a:ext uri="{FF2B5EF4-FFF2-40B4-BE49-F238E27FC236}">
                <a16:creationId xmlns:a16="http://schemas.microsoft.com/office/drawing/2014/main" id="{7D35D35A-3FF3-92B2-9DE9-3CE90806782B}"/>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grpSp>
        <p:nvGrpSpPr>
          <p:cNvPr id="9" name="Group 8">
            <a:extLst>
              <a:ext uri="{FF2B5EF4-FFF2-40B4-BE49-F238E27FC236}">
                <a16:creationId xmlns:a16="http://schemas.microsoft.com/office/drawing/2014/main" id="{CD92FFB3-C529-980C-A29C-8EB1A505CC1D}"/>
              </a:ext>
            </a:extLst>
          </p:cNvPr>
          <p:cNvGrpSpPr/>
          <p:nvPr/>
        </p:nvGrpSpPr>
        <p:grpSpPr>
          <a:xfrm>
            <a:off x="3870328" y="3856733"/>
            <a:ext cx="4442882" cy="2694185"/>
            <a:chOff x="6505390" y="1597026"/>
            <a:chExt cx="3797300" cy="2466975"/>
          </a:xfrm>
        </p:grpSpPr>
        <p:grpSp>
          <p:nvGrpSpPr>
            <p:cNvPr id="7" name="Group 6">
              <a:extLst>
                <a:ext uri="{FF2B5EF4-FFF2-40B4-BE49-F238E27FC236}">
                  <a16:creationId xmlns:a16="http://schemas.microsoft.com/office/drawing/2014/main" id="{0026A2AE-7BC2-88FA-E9BE-7DAC02B9DC41}"/>
                </a:ext>
              </a:extLst>
            </p:cNvPr>
            <p:cNvGrpSpPr/>
            <p:nvPr/>
          </p:nvGrpSpPr>
          <p:grpSpPr>
            <a:xfrm>
              <a:off x="6505390" y="1597026"/>
              <a:ext cx="3797300" cy="2466975"/>
              <a:chOff x="6505390" y="1597026"/>
              <a:chExt cx="3797300" cy="2466975"/>
            </a:xfrm>
          </p:grpSpPr>
          <p:pic>
            <p:nvPicPr>
              <p:cNvPr id="4" name="Picture 3">
                <a:extLst>
                  <a:ext uri="{FF2B5EF4-FFF2-40B4-BE49-F238E27FC236}">
                    <a16:creationId xmlns:a16="http://schemas.microsoft.com/office/drawing/2014/main" id="{B25147B4-39AE-DA50-5CAD-3AACFE88A26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6505390" y="1968500"/>
                <a:ext cx="3797300" cy="2095501"/>
              </a:xfrm>
              <a:prstGeom prst="rect">
                <a:avLst/>
              </a:prstGeom>
            </p:spPr>
          </p:pic>
          <p:pic>
            <p:nvPicPr>
              <p:cNvPr id="6" name="Picture 5">
                <a:extLst>
                  <a:ext uri="{FF2B5EF4-FFF2-40B4-BE49-F238E27FC236}">
                    <a16:creationId xmlns:a16="http://schemas.microsoft.com/office/drawing/2014/main" id="{4BC63252-23C0-2987-8BD3-4E2D13D0E99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505390" y="1597026"/>
                <a:ext cx="3797300" cy="320674"/>
              </a:xfrm>
              <a:prstGeom prst="rect">
                <a:avLst/>
              </a:prstGeom>
            </p:spPr>
          </p:pic>
        </p:grpSp>
        <p:pic>
          <p:nvPicPr>
            <p:cNvPr id="8" name="Picture 7">
              <a:extLst>
                <a:ext uri="{FF2B5EF4-FFF2-40B4-BE49-F238E27FC236}">
                  <a16:creationId xmlns:a16="http://schemas.microsoft.com/office/drawing/2014/main" id="{BF0FF613-3CE0-746F-E273-C16C4F379BA3}"/>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6505390" y="1905000"/>
              <a:ext cx="3797300" cy="101600"/>
            </a:xfrm>
            <a:prstGeom prst="rect">
              <a:avLst/>
            </a:prstGeom>
          </p:spPr>
        </p:pic>
      </p:grpSp>
      <p:sp>
        <p:nvSpPr>
          <p:cNvPr id="11" name="Rectangle 10">
            <a:extLst>
              <a:ext uri="{FF2B5EF4-FFF2-40B4-BE49-F238E27FC236}">
                <a16:creationId xmlns:a16="http://schemas.microsoft.com/office/drawing/2014/main" id="{8ACF5F59-32C9-0DBE-45E1-C3EFEAC1A21A}"/>
              </a:ext>
            </a:extLst>
          </p:cNvPr>
          <p:cNvSpPr/>
          <p:nvPr/>
        </p:nvSpPr>
        <p:spPr bwMode="auto">
          <a:xfrm>
            <a:off x="3870328" y="4304029"/>
            <a:ext cx="4442882" cy="1065413"/>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nvGrpSpPr>
          <p:cNvPr id="13" name="Group 12">
            <a:extLst>
              <a:ext uri="{FF2B5EF4-FFF2-40B4-BE49-F238E27FC236}">
                <a16:creationId xmlns:a16="http://schemas.microsoft.com/office/drawing/2014/main" id="{DC3F128F-4CD4-389A-5C80-7C2E65128C44}"/>
              </a:ext>
            </a:extLst>
          </p:cNvPr>
          <p:cNvGrpSpPr/>
          <p:nvPr/>
        </p:nvGrpSpPr>
        <p:grpSpPr>
          <a:xfrm>
            <a:off x="1934345" y="1076128"/>
            <a:ext cx="8323308" cy="2781300"/>
            <a:chOff x="1934345" y="1076128"/>
            <a:chExt cx="8323308" cy="2781300"/>
          </a:xfrm>
        </p:grpSpPr>
        <p:grpSp>
          <p:nvGrpSpPr>
            <p:cNvPr id="10" name="Group 9">
              <a:extLst>
                <a:ext uri="{FF2B5EF4-FFF2-40B4-BE49-F238E27FC236}">
                  <a16:creationId xmlns:a16="http://schemas.microsoft.com/office/drawing/2014/main" id="{BFF27D70-0B1C-08C1-9E9A-31E7C585B474}"/>
                </a:ext>
              </a:extLst>
            </p:cNvPr>
            <p:cNvGrpSpPr/>
            <p:nvPr/>
          </p:nvGrpSpPr>
          <p:grpSpPr>
            <a:xfrm>
              <a:off x="1934346" y="1076128"/>
              <a:ext cx="8323307" cy="2781300"/>
              <a:chOff x="1159749" y="1092200"/>
              <a:chExt cx="4810126" cy="1854200"/>
            </a:xfrm>
          </p:grpSpPr>
          <p:pic>
            <p:nvPicPr>
              <p:cNvPr id="4098" name="Picture 2">
                <a:extLst>
                  <a:ext uri="{FF2B5EF4-FFF2-40B4-BE49-F238E27FC236}">
                    <a16:creationId xmlns:a16="http://schemas.microsoft.com/office/drawing/2014/main" id="{C8D1BD46-D417-7BBF-373A-2F48D914A80E}"/>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a:fillRect/>
              </a:stretch>
            </p:blipFill>
            <p:spPr bwMode="auto">
              <a:xfrm>
                <a:off x="1159749" y="1092200"/>
                <a:ext cx="4810125" cy="177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4E11E719-36F4-B9C0-310B-213057FCCE34}"/>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a:fillRect/>
              </a:stretch>
            </p:blipFill>
            <p:spPr bwMode="auto">
              <a:xfrm>
                <a:off x="1159750" y="2844800"/>
                <a:ext cx="4810125" cy="1016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extLst>
                <a:ext uri="{FF2B5EF4-FFF2-40B4-BE49-F238E27FC236}">
                  <a16:creationId xmlns:a16="http://schemas.microsoft.com/office/drawing/2014/main" id="{FAF17945-8750-6D16-ADFF-BD95DBDCB614}"/>
                </a:ext>
              </a:extLst>
            </p:cNvPr>
            <p:cNvSpPr/>
            <p:nvPr/>
          </p:nvSpPr>
          <p:spPr bwMode="auto">
            <a:xfrm>
              <a:off x="1934345" y="3672540"/>
              <a:ext cx="1074670" cy="18419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grpSp>
    </p:spTree>
    <p:extLst>
      <p:ext uri="{BB962C8B-B14F-4D97-AF65-F5344CB8AC3E}">
        <p14:creationId xmlns:p14="http://schemas.microsoft.com/office/powerpoint/2010/main" val="779855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25E64-5AF7-4BFF-21DD-D10C403DE3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30527-BA83-2E7A-59B1-151C0BEC6721}"/>
              </a:ext>
            </a:extLst>
          </p:cNvPr>
          <p:cNvSpPr>
            <a:spLocks noGrp="1"/>
          </p:cNvSpPr>
          <p:nvPr>
            <p:ph type="title"/>
          </p:nvPr>
        </p:nvSpPr>
        <p:spPr>
          <a:xfrm>
            <a:off x="912286" y="227013"/>
            <a:ext cx="10358967" cy="766960"/>
          </a:xfrm>
        </p:spPr>
        <p:txBody>
          <a:bodyPr/>
          <a:lstStyle/>
          <a:p>
            <a:r>
              <a:rPr lang="en-US" dirty="0">
                <a:latin typeface="Calibri" panose="020F0502020204030204" pitchFamily="34" charset="0"/>
                <a:cs typeface="Calibri" panose="020F0502020204030204" pitchFamily="34" charset="0"/>
              </a:rPr>
              <a:t>Phase III STARGLO: Safety</a:t>
            </a:r>
          </a:p>
        </p:txBody>
      </p:sp>
      <p:sp>
        <p:nvSpPr>
          <p:cNvPr id="3" name="TextBox 2">
            <a:extLst>
              <a:ext uri="{FF2B5EF4-FFF2-40B4-BE49-F238E27FC236}">
                <a16:creationId xmlns:a16="http://schemas.microsoft.com/office/drawing/2014/main" id="{943D1DE2-1ECA-A895-E784-DCABEB1DEDB4}"/>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Abramson JS et al. </a:t>
            </a:r>
            <a:r>
              <a:rPr lang="en-US" sz="1400" b="0" i="1" dirty="0">
                <a:solidFill>
                  <a:srgbClr val="000000"/>
                </a:solidFill>
                <a:latin typeface="Calibri" panose="020F0502020204030204" pitchFamily="34" charset="0"/>
                <a:cs typeface="Calibri" panose="020F0502020204030204" pitchFamily="34" charset="0"/>
              </a:rPr>
              <a:t>Lancet </a:t>
            </a:r>
            <a:r>
              <a:rPr lang="en-US" sz="1400" b="0" dirty="0">
                <a:solidFill>
                  <a:srgbClr val="000000"/>
                </a:solidFill>
                <a:latin typeface="Calibri" panose="020F0502020204030204" pitchFamily="34" charset="0"/>
                <a:cs typeface="Calibri" panose="020F0502020204030204" pitchFamily="34" charset="0"/>
              </a:rPr>
              <a:t>2024 November 16;404(10466):1940-54.</a:t>
            </a:r>
          </a:p>
        </p:txBody>
      </p:sp>
      <p:pic>
        <p:nvPicPr>
          <p:cNvPr id="4" name="Picture 3">
            <a:extLst>
              <a:ext uri="{FF2B5EF4-FFF2-40B4-BE49-F238E27FC236}">
                <a16:creationId xmlns:a16="http://schemas.microsoft.com/office/drawing/2014/main" id="{434F43F5-906F-BED9-5852-1DDE53CE325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535894" y="993973"/>
            <a:ext cx="5111750" cy="5556250"/>
          </a:xfrm>
          <a:prstGeom prst="rect">
            <a:avLst/>
          </a:prstGeom>
        </p:spPr>
      </p:pic>
    </p:spTree>
    <p:extLst>
      <p:ext uri="{BB962C8B-B14F-4D97-AF65-F5344CB8AC3E}">
        <p14:creationId xmlns:p14="http://schemas.microsoft.com/office/powerpoint/2010/main" val="3063988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6DD46-1EEA-A624-D3B1-FACDDDD1E7C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A48DD28-3E19-485D-E785-93261570BF88}"/>
              </a:ext>
            </a:extLst>
          </p:cNvPr>
          <p:cNvSpPr/>
          <p:nvPr/>
        </p:nvSpPr>
        <p:spPr bwMode="auto">
          <a:xfrm>
            <a:off x="508420" y="3907971"/>
            <a:ext cx="11175157" cy="56790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30841BA3-58DF-E87A-7D47-F959F166E7C3}"/>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491B86D3-EACA-3587-756F-2FCF305165E2}"/>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4: 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38217247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C000F-5ED4-D76B-3562-B1D0125BA5E2}"/>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67631D2-E098-BDD9-6152-A4FDBEBA8A2B}"/>
              </a:ext>
            </a:extLst>
          </p:cNvPr>
          <p:cNvSpPr>
            <a:spLocks noGrp="1"/>
          </p:cNvSpPr>
          <p:nvPr>
            <p:ph idx="46"/>
          </p:nvPr>
        </p:nvSpPr>
        <p:spPr/>
        <p:txBody>
          <a:bodyPr/>
          <a:lstStyle/>
          <a:p>
            <a:r>
              <a:rPr lang="en-US" dirty="0"/>
              <a:t>CAR T-cell therapy </a:t>
            </a:r>
          </a:p>
        </p:txBody>
      </p:sp>
      <p:sp>
        <p:nvSpPr>
          <p:cNvPr id="6" name="Content Placeholder 5">
            <a:extLst>
              <a:ext uri="{FF2B5EF4-FFF2-40B4-BE49-F238E27FC236}">
                <a16:creationId xmlns:a16="http://schemas.microsoft.com/office/drawing/2014/main" id="{A4676F68-EAC8-A7DB-FC99-712D49C8A0CC}"/>
              </a:ext>
            </a:extLst>
          </p:cNvPr>
          <p:cNvSpPr>
            <a:spLocks noGrp="1"/>
          </p:cNvSpPr>
          <p:nvPr>
            <p:ph idx="47"/>
          </p:nvPr>
        </p:nvSpPr>
        <p:spPr/>
        <p:txBody>
          <a:bodyPr/>
          <a:lstStyle/>
          <a:p>
            <a:r>
              <a:rPr lang="en-US" dirty="0"/>
              <a:t>CAR T-cell therapy </a:t>
            </a:r>
          </a:p>
        </p:txBody>
      </p:sp>
      <p:sp>
        <p:nvSpPr>
          <p:cNvPr id="7" name="Content Placeholder 6">
            <a:extLst>
              <a:ext uri="{FF2B5EF4-FFF2-40B4-BE49-F238E27FC236}">
                <a16:creationId xmlns:a16="http://schemas.microsoft.com/office/drawing/2014/main" id="{CDCBE9EE-4CD2-7754-6AB4-C6CBE74F68AA}"/>
              </a:ext>
            </a:extLst>
          </p:cNvPr>
          <p:cNvSpPr>
            <a:spLocks noGrp="1"/>
          </p:cNvSpPr>
          <p:nvPr>
            <p:ph idx="48"/>
          </p:nvPr>
        </p:nvSpPr>
        <p:spPr/>
        <p:txBody>
          <a:bodyPr/>
          <a:lstStyle/>
          <a:p>
            <a:r>
              <a:rPr lang="en-US" dirty="0"/>
              <a:t>CAR T-cell therapy </a:t>
            </a:r>
          </a:p>
        </p:txBody>
      </p:sp>
      <p:sp>
        <p:nvSpPr>
          <p:cNvPr id="8" name="Content Placeholder 7">
            <a:extLst>
              <a:ext uri="{FF2B5EF4-FFF2-40B4-BE49-F238E27FC236}">
                <a16:creationId xmlns:a16="http://schemas.microsoft.com/office/drawing/2014/main" id="{06DEDFAA-D3B8-92E4-556A-4114198F44B8}"/>
              </a:ext>
            </a:extLst>
          </p:cNvPr>
          <p:cNvSpPr>
            <a:spLocks noGrp="1"/>
          </p:cNvSpPr>
          <p:nvPr>
            <p:ph idx="49"/>
          </p:nvPr>
        </p:nvSpPr>
        <p:spPr/>
        <p:txBody>
          <a:bodyPr/>
          <a:lstStyle/>
          <a:p>
            <a:r>
              <a:rPr lang="en-US" dirty="0"/>
              <a:t>CAR T-cell therapy </a:t>
            </a:r>
          </a:p>
        </p:txBody>
      </p:sp>
      <p:sp>
        <p:nvSpPr>
          <p:cNvPr id="9" name="Content Placeholder 8">
            <a:extLst>
              <a:ext uri="{FF2B5EF4-FFF2-40B4-BE49-F238E27FC236}">
                <a16:creationId xmlns:a16="http://schemas.microsoft.com/office/drawing/2014/main" id="{70F5977B-8746-DE3C-1D2E-01E216EE527D}"/>
              </a:ext>
            </a:extLst>
          </p:cNvPr>
          <p:cNvSpPr>
            <a:spLocks noGrp="1"/>
          </p:cNvSpPr>
          <p:nvPr>
            <p:ph idx="50"/>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0" name="Content Placeholder 9">
            <a:extLst>
              <a:ext uri="{FF2B5EF4-FFF2-40B4-BE49-F238E27FC236}">
                <a16:creationId xmlns:a16="http://schemas.microsoft.com/office/drawing/2014/main" id="{E395172C-8978-8E4B-9E1B-6B29E9950D6D}"/>
              </a:ext>
            </a:extLst>
          </p:cNvPr>
          <p:cNvSpPr>
            <a:spLocks noGrp="1"/>
          </p:cNvSpPr>
          <p:nvPr>
            <p:ph idx="58"/>
          </p:nvPr>
        </p:nvSpPr>
        <p:spPr/>
        <p:txBody>
          <a:bodyPr/>
          <a:lstStyle/>
          <a:p>
            <a:r>
              <a:rPr lang="en-US"/>
              <a:t>CAR T eligible but transplant ineligible</a:t>
            </a:r>
            <a:endParaRPr lang="en-US" dirty="0"/>
          </a:p>
        </p:txBody>
      </p:sp>
      <p:sp>
        <p:nvSpPr>
          <p:cNvPr id="11" name="Content Placeholder 10">
            <a:extLst>
              <a:ext uri="{FF2B5EF4-FFF2-40B4-BE49-F238E27FC236}">
                <a16:creationId xmlns:a16="http://schemas.microsoft.com/office/drawing/2014/main" id="{0C9530A2-3554-EAC5-02AC-E929F4C8A269}"/>
              </a:ext>
            </a:extLst>
          </p:cNvPr>
          <p:cNvSpPr>
            <a:spLocks noGrp="1"/>
          </p:cNvSpPr>
          <p:nvPr>
            <p:ph idx="71"/>
          </p:nvPr>
        </p:nvSpPr>
        <p:spPr/>
        <p:txBody>
          <a:bodyPr/>
          <a:lstStyle/>
          <a:p>
            <a:r>
              <a:rPr lang="en-US" dirty="0" err="1"/>
              <a:t>Glofitamab</a:t>
            </a:r>
            <a:r>
              <a:rPr lang="en-US" dirty="0"/>
              <a:t>/</a:t>
            </a:r>
            <a:r>
              <a:rPr lang="en-US" dirty="0" err="1"/>
              <a:t>GemOx</a:t>
            </a:r>
            <a:r>
              <a:rPr lang="en-US" dirty="0"/>
              <a:t> </a:t>
            </a:r>
          </a:p>
        </p:txBody>
      </p:sp>
      <p:sp>
        <p:nvSpPr>
          <p:cNvPr id="4" name="Title 3">
            <a:extLst>
              <a:ext uri="{FF2B5EF4-FFF2-40B4-BE49-F238E27FC236}">
                <a16:creationId xmlns:a16="http://schemas.microsoft.com/office/drawing/2014/main" id="{64DE8969-AABE-8671-21F7-CF94E4C6964D}"/>
              </a:ext>
            </a:extLst>
          </p:cNvPr>
          <p:cNvSpPr>
            <a:spLocks noGrp="1"/>
          </p:cNvSpPr>
          <p:nvPr>
            <p:ph type="title"/>
          </p:nvPr>
        </p:nvSpPr>
        <p:spPr/>
        <p:txBody>
          <a:bodyPr/>
          <a:lstStyle/>
          <a:p>
            <a:r>
              <a:rPr lang="en-US" dirty="0"/>
              <a:t>Regulatory and reimbursement issues aside, which </a:t>
            </a:r>
            <a:r>
              <a:rPr lang="en-US" u="sng" dirty="0"/>
              <a:t>second-line therapy</a:t>
            </a:r>
            <a:r>
              <a:rPr lang="en-US" dirty="0"/>
              <a:t> would you generally recommend for an </a:t>
            </a:r>
            <a:r>
              <a:rPr lang="en-US" u="sng" dirty="0"/>
              <a:t>older (85-year-old)</a:t>
            </a:r>
            <a:r>
              <a:rPr lang="en-US" dirty="0"/>
              <a:t> patient with DLBCL who experienced disease relapse 18 months after first-line R-CHOP and who was … </a:t>
            </a:r>
          </a:p>
        </p:txBody>
      </p:sp>
      <p:sp>
        <p:nvSpPr>
          <p:cNvPr id="12" name="Content Placeholder 11">
            <a:extLst>
              <a:ext uri="{FF2B5EF4-FFF2-40B4-BE49-F238E27FC236}">
                <a16:creationId xmlns:a16="http://schemas.microsoft.com/office/drawing/2014/main" id="{7C3EDFAE-9484-DC83-243A-CDDA1D04D3BB}"/>
              </a:ext>
            </a:extLst>
          </p:cNvPr>
          <p:cNvSpPr>
            <a:spLocks noGrp="1"/>
          </p:cNvSpPr>
          <p:nvPr>
            <p:ph idx="73"/>
          </p:nvPr>
        </p:nvSpPr>
        <p:spPr/>
        <p:txBody>
          <a:bodyPr/>
          <a:lstStyle/>
          <a:p>
            <a:pPr>
              <a:lnSpc>
                <a:spcPts val="1600"/>
              </a:lnSpc>
            </a:pPr>
            <a:r>
              <a:rPr lang="en-US" sz="1900" dirty="0"/>
              <a:t>Tafasitamab/lenalidomide or </a:t>
            </a:r>
            <a:r>
              <a:rPr lang="en-US" sz="1900" dirty="0" err="1"/>
              <a:t>mosunetuzumab</a:t>
            </a:r>
            <a:r>
              <a:rPr lang="en-US" sz="1900" dirty="0"/>
              <a:t>/</a:t>
            </a:r>
            <a:r>
              <a:rPr lang="en-US" sz="1900" dirty="0" err="1"/>
              <a:t>polatuzumab</a:t>
            </a:r>
            <a:r>
              <a:rPr lang="en-US" sz="1900" dirty="0"/>
              <a:t> </a:t>
            </a:r>
            <a:r>
              <a:rPr lang="en-US" sz="1900" dirty="0" err="1"/>
              <a:t>vedotin</a:t>
            </a:r>
            <a:endParaRPr lang="en-US" sz="1900" dirty="0"/>
          </a:p>
        </p:txBody>
      </p:sp>
      <p:sp>
        <p:nvSpPr>
          <p:cNvPr id="13" name="Content Placeholder 12">
            <a:extLst>
              <a:ext uri="{FF2B5EF4-FFF2-40B4-BE49-F238E27FC236}">
                <a16:creationId xmlns:a16="http://schemas.microsoft.com/office/drawing/2014/main" id="{16DEFCFD-0726-062D-108F-0DD7462B31A6}"/>
              </a:ext>
            </a:extLst>
          </p:cNvPr>
          <p:cNvSpPr>
            <a:spLocks noGrp="1"/>
          </p:cNvSpPr>
          <p:nvPr>
            <p:ph idx="74"/>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14" name="Content Placeholder 13">
            <a:extLst>
              <a:ext uri="{FF2B5EF4-FFF2-40B4-BE49-F238E27FC236}">
                <a16:creationId xmlns:a16="http://schemas.microsoft.com/office/drawing/2014/main" id="{BC07D255-3B1C-61EF-C692-392DEBAF2964}"/>
              </a:ext>
            </a:extLst>
          </p:cNvPr>
          <p:cNvSpPr>
            <a:spLocks noGrp="1"/>
          </p:cNvSpPr>
          <p:nvPr>
            <p:ph idx="75"/>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5" name="Content Placeholder 14">
            <a:extLst>
              <a:ext uri="{FF2B5EF4-FFF2-40B4-BE49-F238E27FC236}">
                <a16:creationId xmlns:a16="http://schemas.microsoft.com/office/drawing/2014/main" id="{77C63996-D057-5FF9-A382-96B99C0EF195}"/>
              </a:ext>
            </a:extLst>
          </p:cNvPr>
          <p:cNvSpPr>
            <a:spLocks noGrp="1"/>
          </p:cNvSpPr>
          <p:nvPr>
            <p:ph idx="76"/>
          </p:nvPr>
        </p:nvSpPr>
        <p:spPr/>
        <p:txBody>
          <a:bodyPr/>
          <a:lstStyle/>
          <a:p>
            <a:pPr>
              <a:lnSpc>
                <a:spcPts val="1600"/>
              </a:lnSpc>
            </a:pPr>
            <a:r>
              <a:rPr lang="en-US" sz="1900" dirty="0" err="1"/>
              <a:t>Tafasitamab</a:t>
            </a:r>
            <a:r>
              <a:rPr lang="en-US" sz="1900" dirty="0"/>
              <a:t>/lenalidomide or </a:t>
            </a:r>
            <a:r>
              <a:rPr lang="en-US" sz="1900" dirty="0" err="1"/>
              <a:t>glofitamab</a:t>
            </a:r>
            <a:r>
              <a:rPr lang="en-US" sz="1900" dirty="0"/>
              <a:t>/</a:t>
            </a:r>
            <a:r>
              <a:rPr lang="en-US" sz="1900" dirty="0" err="1"/>
              <a:t>GemOx</a:t>
            </a:r>
            <a:r>
              <a:rPr lang="en-US" sz="1900" dirty="0"/>
              <a:t> </a:t>
            </a:r>
          </a:p>
        </p:txBody>
      </p:sp>
      <p:sp>
        <p:nvSpPr>
          <p:cNvPr id="16" name="Content Placeholder 15">
            <a:extLst>
              <a:ext uri="{FF2B5EF4-FFF2-40B4-BE49-F238E27FC236}">
                <a16:creationId xmlns:a16="http://schemas.microsoft.com/office/drawing/2014/main" id="{9EADBC2C-1349-5FCC-F1E8-AC5E1DA907A8}"/>
              </a:ext>
            </a:extLst>
          </p:cNvPr>
          <p:cNvSpPr>
            <a:spLocks noGrp="1"/>
          </p:cNvSpPr>
          <p:nvPr>
            <p:ph idx="77"/>
          </p:nvPr>
        </p:nvSpPr>
        <p:spPr/>
        <p:txBody>
          <a:bodyPr/>
          <a:lstStyle/>
          <a:p>
            <a:r>
              <a:rPr lang="en-US" sz="1950" dirty="0" err="1"/>
              <a:t>Mosunetuzumab</a:t>
            </a:r>
            <a:r>
              <a:rPr lang="en-US" sz="1950" dirty="0"/>
              <a:t>/</a:t>
            </a:r>
            <a:r>
              <a:rPr lang="en-US" sz="1950" dirty="0" err="1"/>
              <a:t>polatuzumab</a:t>
            </a:r>
            <a:r>
              <a:rPr lang="en-US" sz="1950" dirty="0"/>
              <a:t> </a:t>
            </a:r>
            <a:r>
              <a:rPr lang="en-US" sz="1950" dirty="0" err="1"/>
              <a:t>vedotin</a:t>
            </a:r>
            <a:r>
              <a:rPr lang="en-US" sz="1950" dirty="0"/>
              <a:t> </a:t>
            </a:r>
          </a:p>
        </p:txBody>
      </p:sp>
      <p:sp>
        <p:nvSpPr>
          <p:cNvPr id="17" name="Content Placeholder 16">
            <a:extLst>
              <a:ext uri="{FF2B5EF4-FFF2-40B4-BE49-F238E27FC236}">
                <a16:creationId xmlns:a16="http://schemas.microsoft.com/office/drawing/2014/main" id="{3FBBDD93-E3CD-945D-3FD9-D3CC1EF7AFB1}"/>
              </a:ext>
            </a:extLst>
          </p:cNvPr>
          <p:cNvSpPr>
            <a:spLocks noGrp="1"/>
          </p:cNvSpPr>
          <p:nvPr>
            <p:ph idx="78"/>
          </p:nvPr>
        </p:nvSpPr>
        <p:spPr/>
        <p:txBody>
          <a:bodyPr/>
          <a:lstStyle/>
          <a:p>
            <a:r>
              <a:rPr lang="en-US" dirty="0"/>
              <a:t>Transplant </a:t>
            </a:r>
            <a:r>
              <a:rPr lang="en-US" i="1" dirty="0"/>
              <a:t>and </a:t>
            </a:r>
            <a:r>
              <a:rPr lang="en-US" dirty="0"/>
              <a:t>CAR T ineligible </a:t>
            </a:r>
          </a:p>
        </p:txBody>
      </p:sp>
      <p:sp>
        <p:nvSpPr>
          <p:cNvPr id="18" name="Content Placeholder 17">
            <a:extLst>
              <a:ext uri="{FF2B5EF4-FFF2-40B4-BE49-F238E27FC236}">
                <a16:creationId xmlns:a16="http://schemas.microsoft.com/office/drawing/2014/main" id="{DC8C6F3A-3A50-335C-60BC-49B41B57640C}"/>
              </a:ext>
            </a:extLst>
          </p:cNvPr>
          <p:cNvSpPr>
            <a:spLocks noGrp="1"/>
          </p:cNvSpPr>
          <p:nvPr>
            <p:ph idx="79"/>
          </p:nvPr>
        </p:nvSpPr>
        <p:spPr/>
        <p:txBody>
          <a:bodyPr/>
          <a:lstStyle/>
          <a:p>
            <a:r>
              <a:rPr lang="en-US" dirty="0" err="1"/>
              <a:t>Glofitamab</a:t>
            </a:r>
            <a:r>
              <a:rPr lang="en-US" dirty="0"/>
              <a:t>/</a:t>
            </a:r>
            <a:r>
              <a:rPr lang="en-US" dirty="0" err="1"/>
              <a:t>GemOx</a:t>
            </a:r>
            <a:r>
              <a:rPr lang="en-US" dirty="0"/>
              <a:t> </a:t>
            </a:r>
          </a:p>
        </p:txBody>
      </p:sp>
      <p:sp>
        <p:nvSpPr>
          <p:cNvPr id="19" name="Content Placeholder 18">
            <a:extLst>
              <a:ext uri="{FF2B5EF4-FFF2-40B4-BE49-F238E27FC236}">
                <a16:creationId xmlns:a16="http://schemas.microsoft.com/office/drawing/2014/main" id="{A256AAF8-A5AB-6C38-5E31-D85C82D568EB}"/>
              </a:ext>
            </a:extLst>
          </p:cNvPr>
          <p:cNvSpPr>
            <a:spLocks noGrp="1"/>
          </p:cNvSpPr>
          <p:nvPr>
            <p:ph idx="80"/>
          </p:nvPr>
        </p:nvSpPr>
        <p:spPr/>
        <p:txBody>
          <a:bodyPr/>
          <a:lstStyle/>
          <a:p>
            <a:r>
              <a:rPr lang="en-US" dirty="0"/>
              <a:t>CAR T-cell therapy </a:t>
            </a:r>
          </a:p>
        </p:txBody>
      </p:sp>
      <p:sp>
        <p:nvSpPr>
          <p:cNvPr id="20" name="Content Placeholder 19">
            <a:extLst>
              <a:ext uri="{FF2B5EF4-FFF2-40B4-BE49-F238E27FC236}">
                <a16:creationId xmlns:a16="http://schemas.microsoft.com/office/drawing/2014/main" id="{79979F31-7300-F107-3712-52DF0F69391C}"/>
              </a:ext>
            </a:extLst>
          </p:cNvPr>
          <p:cNvSpPr>
            <a:spLocks noGrp="1"/>
          </p:cNvSpPr>
          <p:nvPr>
            <p:ph idx="81"/>
          </p:nvPr>
        </p:nvSpPr>
        <p:spPr/>
        <p:txBody>
          <a:bodyPr/>
          <a:lstStyle/>
          <a:p>
            <a:r>
              <a:rPr lang="en-US" dirty="0" err="1"/>
              <a:t>Glofitamab</a:t>
            </a:r>
            <a:r>
              <a:rPr lang="en-US" dirty="0"/>
              <a:t>/</a:t>
            </a:r>
            <a:r>
              <a:rPr lang="en-US" dirty="0" err="1"/>
              <a:t>GemOx</a:t>
            </a:r>
            <a:r>
              <a:rPr lang="en-US" dirty="0"/>
              <a:t> </a:t>
            </a:r>
          </a:p>
        </p:txBody>
      </p:sp>
      <p:sp>
        <p:nvSpPr>
          <p:cNvPr id="21" name="Content Placeholder 20">
            <a:extLst>
              <a:ext uri="{FF2B5EF4-FFF2-40B4-BE49-F238E27FC236}">
                <a16:creationId xmlns:a16="http://schemas.microsoft.com/office/drawing/2014/main" id="{E25E97FC-7A39-7342-C3D2-CBE4D65E27D0}"/>
              </a:ext>
            </a:extLst>
          </p:cNvPr>
          <p:cNvSpPr>
            <a:spLocks noGrp="1"/>
          </p:cNvSpPr>
          <p:nvPr>
            <p:ph idx="82"/>
          </p:nvPr>
        </p:nvSpPr>
        <p:spPr/>
        <p:txBody>
          <a:bodyPr/>
          <a:lstStyle/>
          <a:p>
            <a:r>
              <a:rPr lang="en-US" dirty="0"/>
              <a:t>CAR T-cell therapy </a:t>
            </a:r>
          </a:p>
        </p:txBody>
      </p:sp>
      <p:sp>
        <p:nvSpPr>
          <p:cNvPr id="22" name="Content Placeholder 21">
            <a:extLst>
              <a:ext uri="{FF2B5EF4-FFF2-40B4-BE49-F238E27FC236}">
                <a16:creationId xmlns:a16="http://schemas.microsoft.com/office/drawing/2014/main" id="{96BC71DA-55E6-60DF-4883-6050DBF5C458}"/>
              </a:ext>
            </a:extLst>
          </p:cNvPr>
          <p:cNvSpPr>
            <a:spLocks noGrp="1"/>
          </p:cNvSpPr>
          <p:nvPr>
            <p:ph idx="83"/>
          </p:nvPr>
        </p:nvSpPr>
        <p:spPr/>
        <p:txBody>
          <a:bodyPr/>
          <a:lstStyle/>
          <a:p>
            <a:r>
              <a:rPr lang="en-US" sz="1950" dirty="0" err="1"/>
              <a:t>Mosunetuzumab</a:t>
            </a:r>
            <a:r>
              <a:rPr lang="en-US" sz="1950" dirty="0"/>
              <a:t>/</a:t>
            </a:r>
            <a:r>
              <a:rPr lang="en-US" sz="1950" dirty="0" err="1"/>
              <a:t>polatuzumab</a:t>
            </a:r>
            <a:r>
              <a:rPr lang="en-US" sz="1950" dirty="0"/>
              <a:t> vedotin </a:t>
            </a:r>
          </a:p>
        </p:txBody>
      </p:sp>
      <p:sp>
        <p:nvSpPr>
          <p:cNvPr id="2" name="TextBox 1">
            <a:extLst>
              <a:ext uri="{FF2B5EF4-FFF2-40B4-BE49-F238E27FC236}">
                <a16:creationId xmlns:a16="http://schemas.microsoft.com/office/drawing/2014/main" id="{2C27EE5B-C04E-9B95-EAC9-6CF24CDD1B7D}"/>
              </a:ext>
            </a:extLst>
          </p:cNvPr>
          <p:cNvSpPr txBox="1"/>
          <p:nvPr/>
        </p:nvSpPr>
        <p:spPr>
          <a:xfrm>
            <a:off x="499574" y="6490211"/>
            <a:ext cx="2783326"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gemcitabine/oxaliplatin</a:t>
            </a:r>
          </a:p>
        </p:txBody>
      </p:sp>
    </p:spTree>
    <p:extLst>
      <p:ext uri="{BB962C8B-B14F-4D97-AF65-F5344CB8AC3E}">
        <p14:creationId xmlns:p14="http://schemas.microsoft.com/office/powerpoint/2010/main" val="435690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FE39D092-0420-DDE0-EFFE-09AC88C08FE1}"/>
              </a:ext>
            </a:extLst>
          </p:cNvPr>
          <p:cNvSpPr>
            <a:spLocks noGrp="1"/>
          </p:cNvSpPr>
          <p:nvPr>
            <p:ph idx="46"/>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a:t>
            </a:r>
            <a:r>
              <a:rPr lang="en-US" dirty="0" err="1"/>
              <a:t>vedotin</a:t>
            </a:r>
            <a:r>
              <a:rPr lang="en-US" dirty="0"/>
              <a:t>/</a:t>
            </a:r>
            <a:r>
              <a:rPr lang="en-US" dirty="0" err="1"/>
              <a:t>glofitamab</a:t>
            </a:r>
            <a:r>
              <a:rPr lang="en-US" dirty="0"/>
              <a:t> </a:t>
            </a:r>
          </a:p>
        </p:txBody>
      </p:sp>
      <p:sp>
        <p:nvSpPr>
          <p:cNvPr id="23" name="Content Placeholder 22">
            <a:extLst>
              <a:ext uri="{FF2B5EF4-FFF2-40B4-BE49-F238E27FC236}">
                <a16:creationId xmlns:a16="http://schemas.microsoft.com/office/drawing/2014/main" id="{8CEDA161-5830-E21F-2D90-A49A39FFAE31}"/>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3E33F569-58F1-1AE7-2F22-A7A915BB0D9A}"/>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41225A1C-4F66-2D5E-F106-C70A6AA1452D}"/>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21EB7DA1-F4AB-63D7-7809-43A58EF8CD36}"/>
              </a:ext>
            </a:extLst>
          </p:cNvPr>
          <p:cNvSpPr>
            <a:spLocks noGrp="1"/>
          </p:cNvSpPr>
          <p:nvPr>
            <p:ph idx="50"/>
          </p:nvPr>
        </p:nvSpPr>
        <p:spPr/>
        <p:txBody>
          <a:bodyPr/>
          <a:lstStyle/>
          <a:p>
            <a:r>
              <a:rPr lang="en-US" dirty="0" err="1"/>
              <a:t>Glofitamab</a:t>
            </a:r>
            <a:r>
              <a:rPr lang="en-US" dirty="0"/>
              <a:t>/</a:t>
            </a:r>
            <a:r>
              <a:rPr lang="en-US" dirty="0" err="1"/>
              <a:t>polatuzumab</a:t>
            </a:r>
            <a:r>
              <a:rPr lang="en-US" dirty="0"/>
              <a:t> </a:t>
            </a:r>
            <a:r>
              <a:rPr lang="en-US" dirty="0" err="1"/>
              <a:t>vedotin</a:t>
            </a:r>
            <a:endParaRPr lang="en-US" dirty="0"/>
          </a:p>
        </p:txBody>
      </p:sp>
      <p:sp>
        <p:nvSpPr>
          <p:cNvPr id="27" name="Content Placeholder 26">
            <a:extLst>
              <a:ext uri="{FF2B5EF4-FFF2-40B4-BE49-F238E27FC236}">
                <a16:creationId xmlns:a16="http://schemas.microsoft.com/office/drawing/2014/main" id="{5AFBBB6C-7AEA-408E-6A85-5365D8AEB9E2}"/>
              </a:ext>
            </a:extLst>
          </p:cNvPr>
          <p:cNvSpPr>
            <a:spLocks noGrp="1"/>
          </p:cNvSpPr>
          <p:nvPr>
            <p:ph idx="51"/>
          </p:nvPr>
        </p:nvSpPr>
        <p:spPr/>
        <p:txBody>
          <a:bodyPr/>
          <a:lstStyle/>
          <a:p>
            <a:r>
              <a:rPr lang="en-US" dirty="0" err="1"/>
              <a:t>Glofitamab</a:t>
            </a:r>
            <a:r>
              <a:rPr lang="en-US" dirty="0"/>
              <a:t>/</a:t>
            </a:r>
            <a:r>
              <a:rPr lang="en-US" dirty="0" err="1"/>
              <a:t>GemOx</a:t>
            </a:r>
            <a:r>
              <a:rPr lang="en-US" dirty="0"/>
              <a:t> or </a:t>
            </a:r>
            <a:r>
              <a:rPr lang="en-US" dirty="0" err="1"/>
              <a:t>polatuzumab</a:t>
            </a:r>
            <a:r>
              <a:rPr lang="en-US" dirty="0"/>
              <a:t> vedotin/</a:t>
            </a:r>
            <a:r>
              <a:rPr lang="en-US" dirty="0" err="1"/>
              <a:t>glofitamab</a:t>
            </a:r>
            <a:r>
              <a:rPr lang="en-US" dirty="0"/>
              <a:t> </a:t>
            </a:r>
          </a:p>
        </p:txBody>
      </p:sp>
      <p:sp>
        <p:nvSpPr>
          <p:cNvPr id="21" name="Title 20">
            <a:extLst>
              <a:ext uri="{FF2B5EF4-FFF2-40B4-BE49-F238E27FC236}">
                <a16:creationId xmlns:a16="http://schemas.microsoft.com/office/drawing/2014/main" id="{03ABE942-C995-0BB6-3E43-013839EE45BF}"/>
              </a:ext>
            </a:extLst>
          </p:cNvPr>
          <p:cNvSpPr>
            <a:spLocks noGrp="1"/>
          </p:cNvSpPr>
          <p:nvPr>
            <p:ph type="title"/>
          </p:nvPr>
        </p:nvSpPr>
        <p:spPr/>
        <p:txBody>
          <a:bodyPr/>
          <a:lstStyle/>
          <a:p>
            <a:r>
              <a:rPr lang="en-US" sz="2300" dirty="0"/>
              <a:t>Regulatory and reimbursement issues aside, which </a:t>
            </a:r>
            <a:r>
              <a:rPr lang="en-US" sz="2300" u="sng" dirty="0"/>
              <a:t>third-line therapy</a:t>
            </a:r>
            <a:r>
              <a:rPr lang="en-US" sz="2300" dirty="0"/>
              <a:t> would you generally recommend for a </a:t>
            </a:r>
            <a:r>
              <a:rPr lang="en-US" sz="2300" u="sng" dirty="0"/>
              <a:t>65-year-old</a:t>
            </a:r>
            <a:r>
              <a:rPr lang="en-US" sz="2300" dirty="0"/>
              <a:t> patient with DLBCL who received first-line </a:t>
            </a:r>
            <a:r>
              <a:rPr lang="en-US" sz="2300" u="sng" dirty="0"/>
              <a:t>R-CHOP</a:t>
            </a:r>
            <a:r>
              <a:rPr lang="en-US" sz="2300" dirty="0"/>
              <a:t> and subsequently experienced disease progression on </a:t>
            </a:r>
            <a:r>
              <a:rPr lang="en-US" sz="2300" u="sng" dirty="0"/>
              <a:t>second-line CAR T-cell therapy</a:t>
            </a:r>
            <a:r>
              <a:rPr lang="en-US" sz="2300" dirty="0"/>
              <a:t>?</a:t>
            </a:r>
          </a:p>
        </p:txBody>
      </p:sp>
      <p:sp>
        <p:nvSpPr>
          <p:cNvPr id="28" name="Content Placeholder 27">
            <a:extLst>
              <a:ext uri="{FF2B5EF4-FFF2-40B4-BE49-F238E27FC236}">
                <a16:creationId xmlns:a16="http://schemas.microsoft.com/office/drawing/2014/main" id="{B5B11FDC-81DC-5FCD-9663-2DCD429C6B35}"/>
              </a:ext>
            </a:extLst>
          </p:cNvPr>
          <p:cNvSpPr>
            <a:spLocks noGrp="1"/>
          </p:cNvSpPr>
          <p:nvPr>
            <p:ph idx="52"/>
          </p:nvPr>
        </p:nvSpPr>
        <p:spPr/>
        <p:txBody>
          <a:bodyPr/>
          <a:lstStyle/>
          <a:p>
            <a:r>
              <a:rPr lang="en-US" dirty="0" err="1"/>
              <a:t>Polatuzumab</a:t>
            </a:r>
            <a:r>
              <a:rPr lang="en-US" dirty="0"/>
              <a:t> </a:t>
            </a:r>
            <a:r>
              <a:rPr lang="en-US" dirty="0" err="1"/>
              <a:t>vedotin</a:t>
            </a:r>
            <a:r>
              <a:rPr lang="en-US" dirty="0"/>
              <a:t>/R-</a:t>
            </a:r>
            <a:r>
              <a:rPr lang="en-US" dirty="0" err="1"/>
              <a:t>GemOx</a:t>
            </a:r>
            <a:r>
              <a:rPr lang="en-US" dirty="0"/>
              <a:t> </a:t>
            </a:r>
          </a:p>
        </p:txBody>
      </p:sp>
      <p:sp>
        <p:nvSpPr>
          <p:cNvPr id="29" name="Content Placeholder 28">
            <a:extLst>
              <a:ext uri="{FF2B5EF4-FFF2-40B4-BE49-F238E27FC236}">
                <a16:creationId xmlns:a16="http://schemas.microsoft.com/office/drawing/2014/main" id="{206EC431-F7A5-10DC-C4EE-48AAF5D89FEE}"/>
              </a:ext>
            </a:extLst>
          </p:cNvPr>
          <p:cNvSpPr>
            <a:spLocks noGrp="1"/>
          </p:cNvSpPr>
          <p:nvPr>
            <p:ph idx="53"/>
          </p:nvPr>
        </p:nvSpPr>
        <p:spPr/>
        <p:txBody>
          <a:bodyPr/>
          <a:lstStyle/>
          <a:p>
            <a:r>
              <a:rPr lang="en-US" dirty="0" err="1"/>
              <a:t>Glofitamab</a:t>
            </a:r>
            <a:endParaRPr lang="en-US" dirty="0"/>
          </a:p>
        </p:txBody>
      </p:sp>
      <p:sp>
        <p:nvSpPr>
          <p:cNvPr id="2" name="TextBox 1">
            <a:extLst>
              <a:ext uri="{FF2B5EF4-FFF2-40B4-BE49-F238E27FC236}">
                <a16:creationId xmlns:a16="http://schemas.microsoft.com/office/drawing/2014/main" id="{2D93135E-8700-619E-1D05-7416F898AECA}"/>
              </a:ext>
            </a:extLst>
          </p:cNvPr>
          <p:cNvSpPr txBox="1"/>
          <p:nvPr/>
        </p:nvSpPr>
        <p:spPr>
          <a:xfrm>
            <a:off x="499574" y="6165304"/>
            <a:ext cx="376910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t>
            </a:r>
            <a:r>
              <a:rPr kumimoji="0" lang="en-US" sz="15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GemOx</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 rituximab/gemcitabine/oxaliplatin</a:t>
            </a:r>
          </a:p>
        </p:txBody>
      </p:sp>
    </p:spTree>
    <p:extLst>
      <p:ext uri="{BB962C8B-B14F-4D97-AF65-F5344CB8AC3E}">
        <p14:creationId xmlns:p14="http://schemas.microsoft.com/office/powerpoint/2010/main" val="724861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77D4-0301-7D48-EDF1-DBEA8930C2CE}"/>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98CE212-F535-8316-8C86-1925820DFF98}"/>
              </a:ext>
            </a:extLst>
          </p:cNvPr>
          <p:cNvSpPr>
            <a:spLocks noGrp="1"/>
          </p:cNvSpPr>
          <p:nvPr>
            <p:ph idx="46"/>
          </p:nvPr>
        </p:nvSpPr>
        <p:spPr/>
        <p:txBody>
          <a:bodyPr/>
          <a:lstStyle/>
          <a:p>
            <a:r>
              <a:rPr lang="en-US" dirty="0" err="1"/>
              <a:t>Glofitamab</a:t>
            </a:r>
            <a:r>
              <a:rPr lang="en-US" dirty="0"/>
              <a:t>/</a:t>
            </a:r>
            <a:r>
              <a:rPr lang="en-US" dirty="0" err="1"/>
              <a:t>GemOx</a:t>
            </a:r>
            <a:r>
              <a:rPr lang="en-US" dirty="0"/>
              <a:t> </a:t>
            </a:r>
          </a:p>
        </p:txBody>
      </p:sp>
      <p:sp>
        <p:nvSpPr>
          <p:cNvPr id="23" name="Content Placeholder 22">
            <a:extLst>
              <a:ext uri="{FF2B5EF4-FFF2-40B4-BE49-F238E27FC236}">
                <a16:creationId xmlns:a16="http://schemas.microsoft.com/office/drawing/2014/main" id="{53D60247-85CE-5AF2-31EF-E5EEB46E3D1C}"/>
              </a:ext>
            </a:extLst>
          </p:cNvPr>
          <p:cNvSpPr>
            <a:spLocks noGrp="1"/>
          </p:cNvSpPr>
          <p:nvPr>
            <p:ph idx="47"/>
          </p:nvPr>
        </p:nvSpPr>
        <p:spPr/>
        <p:txBody>
          <a:bodyPr/>
          <a:lstStyle/>
          <a:p>
            <a:r>
              <a:rPr lang="en-US" dirty="0" err="1"/>
              <a:t>Glofitamab</a:t>
            </a:r>
            <a:r>
              <a:rPr lang="en-US" dirty="0"/>
              <a:t>/</a:t>
            </a:r>
            <a:r>
              <a:rPr lang="en-US" dirty="0" err="1"/>
              <a:t>GemOx</a:t>
            </a:r>
            <a:r>
              <a:rPr lang="en-US" dirty="0"/>
              <a:t> </a:t>
            </a:r>
          </a:p>
        </p:txBody>
      </p:sp>
      <p:sp>
        <p:nvSpPr>
          <p:cNvPr id="24" name="Content Placeholder 23">
            <a:extLst>
              <a:ext uri="{FF2B5EF4-FFF2-40B4-BE49-F238E27FC236}">
                <a16:creationId xmlns:a16="http://schemas.microsoft.com/office/drawing/2014/main" id="{9C2154F2-7B91-B43F-6CAF-F7DC93C9EB85}"/>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A99DDC3F-241A-BF49-C33F-C4D76AE70809}"/>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A7EC5ED9-97E8-D7C3-49AA-83E89CF7E115}"/>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9C514B3F-31BB-41F4-CC8B-540E3834C315}"/>
              </a:ext>
            </a:extLst>
          </p:cNvPr>
          <p:cNvSpPr>
            <a:spLocks noGrp="1"/>
          </p:cNvSpPr>
          <p:nvPr>
            <p:ph type="title"/>
          </p:nvPr>
        </p:nvSpPr>
        <p:spPr/>
        <p:txBody>
          <a:bodyPr/>
          <a:lstStyle/>
          <a:p>
            <a:r>
              <a:rPr lang="en-US" sz="2100" dirty="0"/>
              <a:t>Regulatory and reimbursement issues aside, which </a:t>
            </a:r>
            <a:r>
              <a:rPr lang="en-US" sz="2100" u="sng" dirty="0"/>
              <a:t>third-line therapy</a:t>
            </a:r>
            <a:r>
              <a:rPr lang="en-US" sz="2100" dirty="0"/>
              <a:t> would you generally recommend for a </a:t>
            </a:r>
            <a:r>
              <a:rPr lang="en-US" sz="2100" u="sng" dirty="0"/>
              <a:t>65-year-old</a:t>
            </a:r>
            <a:r>
              <a:rPr lang="en-US" sz="2100" dirty="0"/>
              <a:t> patient with DLBCL who received first-line </a:t>
            </a:r>
            <a:r>
              <a:rPr lang="en-US" sz="2100" u="sng" dirty="0" err="1"/>
              <a:t>polatuzumab</a:t>
            </a:r>
            <a:r>
              <a:rPr lang="en-US" sz="2100" u="sng" dirty="0"/>
              <a:t> vedotin/R-CHP</a:t>
            </a:r>
            <a:r>
              <a:rPr lang="en-US" sz="2100" dirty="0"/>
              <a:t> and subsequently experienced disease progression on </a:t>
            </a:r>
            <a:r>
              <a:rPr lang="en-US" sz="2100" u="sng" dirty="0"/>
              <a:t>second-line CAR T-cell therapy</a:t>
            </a:r>
            <a:r>
              <a:rPr lang="en-US" sz="2100" dirty="0"/>
              <a:t>?</a:t>
            </a:r>
          </a:p>
        </p:txBody>
      </p:sp>
      <p:sp>
        <p:nvSpPr>
          <p:cNvPr id="28" name="Content Placeholder 27">
            <a:extLst>
              <a:ext uri="{FF2B5EF4-FFF2-40B4-BE49-F238E27FC236}">
                <a16:creationId xmlns:a16="http://schemas.microsoft.com/office/drawing/2014/main" id="{AC4DA391-90DF-5509-3C8B-614FCE8C92C7}"/>
              </a:ext>
            </a:extLst>
          </p:cNvPr>
          <p:cNvSpPr>
            <a:spLocks noGrp="1"/>
          </p:cNvSpPr>
          <p:nvPr>
            <p:ph idx="52"/>
          </p:nvPr>
        </p:nvSpPr>
        <p:spPr/>
        <p:txBody>
          <a:bodyPr/>
          <a:lstStyle/>
          <a:p>
            <a:r>
              <a:rPr lang="en-US" dirty="0" err="1"/>
              <a:t>Loncastuximab</a:t>
            </a:r>
            <a:r>
              <a:rPr lang="en-US" dirty="0"/>
              <a:t> </a:t>
            </a:r>
            <a:r>
              <a:rPr lang="en-US" dirty="0" err="1"/>
              <a:t>tesirine</a:t>
            </a:r>
            <a:r>
              <a:rPr lang="en-US" dirty="0"/>
              <a:t> </a:t>
            </a:r>
          </a:p>
        </p:txBody>
      </p:sp>
      <p:sp>
        <p:nvSpPr>
          <p:cNvPr id="29" name="Content Placeholder 28">
            <a:extLst>
              <a:ext uri="{FF2B5EF4-FFF2-40B4-BE49-F238E27FC236}">
                <a16:creationId xmlns:a16="http://schemas.microsoft.com/office/drawing/2014/main" id="{B6DC7B22-7E0F-CA27-8D9B-938DC2311E57}"/>
              </a:ext>
            </a:extLst>
          </p:cNvPr>
          <p:cNvSpPr>
            <a:spLocks noGrp="1"/>
          </p:cNvSpPr>
          <p:nvPr>
            <p:ph idx="53"/>
          </p:nvPr>
        </p:nvSpPr>
        <p:spPr/>
        <p:txBody>
          <a:bodyPr/>
          <a:lstStyle/>
          <a:p>
            <a:r>
              <a:rPr lang="en-US" dirty="0" err="1"/>
              <a:t>Glofitamab</a:t>
            </a:r>
            <a:endParaRPr lang="en-US" dirty="0"/>
          </a:p>
        </p:txBody>
      </p:sp>
      <p:sp>
        <p:nvSpPr>
          <p:cNvPr id="3" name="Content Placeholder 26">
            <a:extLst>
              <a:ext uri="{FF2B5EF4-FFF2-40B4-BE49-F238E27FC236}">
                <a16:creationId xmlns:a16="http://schemas.microsoft.com/office/drawing/2014/main" id="{4C5B9693-CCA2-7C5C-5014-50AAB73A1876}"/>
              </a:ext>
            </a:extLst>
          </p:cNvPr>
          <p:cNvSpPr>
            <a:spLocks noGrp="1"/>
          </p:cNvSpPr>
          <p:nvPr>
            <p:ph idx="50"/>
          </p:nvPr>
        </p:nvSpPr>
        <p:spPr/>
        <p:txBody>
          <a:bodyPr/>
          <a:lstStyle/>
          <a:p>
            <a:r>
              <a:rPr lang="en-US" dirty="0" err="1"/>
              <a:t>Glofitamab</a:t>
            </a:r>
            <a:r>
              <a:rPr lang="en-US" dirty="0"/>
              <a:t>/</a:t>
            </a:r>
            <a:r>
              <a:rPr lang="en-US" dirty="0" err="1"/>
              <a:t>GemOx</a:t>
            </a:r>
            <a:r>
              <a:rPr lang="en-US" dirty="0"/>
              <a:t> </a:t>
            </a:r>
          </a:p>
        </p:txBody>
      </p:sp>
    </p:spTree>
    <p:extLst>
      <p:ext uri="{BB962C8B-B14F-4D97-AF65-F5344CB8AC3E}">
        <p14:creationId xmlns:p14="http://schemas.microsoft.com/office/powerpoint/2010/main" val="26266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FD260-93A2-2FDE-2724-07878A5EC9B4}"/>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A172290F-4733-16F3-F463-F98569D8F44A}"/>
              </a:ext>
            </a:extLst>
          </p:cNvPr>
          <p:cNvSpPr>
            <a:spLocks noGrp="1"/>
          </p:cNvSpPr>
          <p:nvPr>
            <p:ph idx="46"/>
          </p:nvPr>
        </p:nvSpPr>
        <p:spPr/>
        <p:txBody>
          <a:bodyPr/>
          <a:lstStyle/>
          <a:p>
            <a:r>
              <a:rPr lang="en-US" dirty="0" err="1"/>
              <a:t>Glofitamab</a:t>
            </a:r>
            <a:r>
              <a:rPr lang="en-US" dirty="0"/>
              <a:t> or </a:t>
            </a:r>
            <a:r>
              <a:rPr lang="en-US" dirty="0" err="1"/>
              <a:t>epcoritamab</a:t>
            </a:r>
            <a:endParaRPr lang="en-US" dirty="0"/>
          </a:p>
        </p:txBody>
      </p:sp>
      <p:sp>
        <p:nvSpPr>
          <p:cNvPr id="23" name="Content Placeholder 22">
            <a:extLst>
              <a:ext uri="{FF2B5EF4-FFF2-40B4-BE49-F238E27FC236}">
                <a16:creationId xmlns:a16="http://schemas.microsoft.com/office/drawing/2014/main" id="{05104C6F-A38A-DA8E-ECB8-9FBCB562DEDF}"/>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FD4776A7-F3C6-9F3E-1EDD-E0C623D40A37}"/>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5B8CCD92-7659-FC66-51F6-0F8DFBB3BF78}"/>
              </a:ext>
            </a:extLst>
          </p:cNvPr>
          <p:cNvSpPr>
            <a:spLocks noGrp="1"/>
          </p:cNvSpPr>
          <p:nvPr>
            <p:ph idx="49"/>
          </p:nvPr>
        </p:nvSpPr>
        <p:spPr/>
        <p:txBody>
          <a:bodyPr/>
          <a:lstStyle/>
          <a:p>
            <a:r>
              <a:rPr lang="en-US" dirty="0" err="1"/>
              <a:t>Glofitamab</a:t>
            </a:r>
            <a:endParaRPr lang="en-US" dirty="0"/>
          </a:p>
        </p:txBody>
      </p:sp>
      <p:sp>
        <p:nvSpPr>
          <p:cNvPr id="27" name="Content Placeholder 26">
            <a:extLst>
              <a:ext uri="{FF2B5EF4-FFF2-40B4-BE49-F238E27FC236}">
                <a16:creationId xmlns:a16="http://schemas.microsoft.com/office/drawing/2014/main" id="{55188831-780F-6E43-82FB-AC5BBD19573A}"/>
              </a:ext>
            </a:extLst>
          </p:cNvPr>
          <p:cNvSpPr>
            <a:spLocks noGrp="1"/>
          </p:cNvSpPr>
          <p:nvPr>
            <p:ph idx="51"/>
          </p:nvPr>
        </p:nvSpPr>
        <p:spPr/>
        <p:txBody>
          <a:bodyPr/>
          <a:lstStyle/>
          <a:p>
            <a:r>
              <a:rPr lang="en-US" dirty="0" err="1"/>
              <a:t>Glofitamab</a:t>
            </a:r>
            <a:r>
              <a:rPr lang="en-US" dirty="0"/>
              <a:t>/</a:t>
            </a:r>
            <a:r>
              <a:rPr lang="en-US" dirty="0" err="1"/>
              <a:t>GemOx</a:t>
            </a:r>
            <a:r>
              <a:rPr lang="en-US" dirty="0"/>
              <a:t> </a:t>
            </a:r>
          </a:p>
        </p:txBody>
      </p:sp>
      <p:sp>
        <p:nvSpPr>
          <p:cNvPr id="21" name="Title 20">
            <a:extLst>
              <a:ext uri="{FF2B5EF4-FFF2-40B4-BE49-F238E27FC236}">
                <a16:creationId xmlns:a16="http://schemas.microsoft.com/office/drawing/2014/main" id="{14E18470-35A0-02C7-6C39-3D46737A8567}"/>
              </a:ext>
            </a:extLst>
          </p:cNvPr>
          <p:cNvSpPr>
            <a:spLocks noGrp="1"/>
          </p:cNvSpPr>
          <p:nvPr>
            <p:ph type="title"/>
          </p:nvPr>
        </p:nvSpPr>
        <p:spPr/>
        <p:txBody>
          <a:bodyPr/>
          <a:lstStyle/>
          <a:p>
            <a:r>
              <a:rPr lang="en-US" sz="2000" dirty="0"/>
              <a:t>Regulatory and reimbursement issues aside, which </a:t>
            </a:r>
            <a:r>
              <a:rPr lang="en-US" sz="2000" u="sng" dirty="0"/>
              <a:t>third-line therapy</a:t>
            </a:r>
            <a:r>
              <a:rPr lang="en-US" sz="2000" dirty="0"/>
              <a:t> would you generally recommend for an </a:t>
            </a:r>
            <a:r>
              <a:rPr lang="en-US" sz="2000" u="sng" dirty="0"/>
              <a:t>85-year-old</a:t>
            </a:r>
            <a:r>
              <a:rPr lang="en-US" sz="2000" dirty="0"/>
              <a:t> patient with DLBCL who received </a:t>
            </a:r>
            <a:r>
              <a:rPr lang="en-US" sz="2000" u="sng" dirty="0"/>
              <a:t>first-line R-mini-CHOP</a:t>
            </a:r>
            <a:r>
              <a:rPr lang="en-US" sz="2000" dirty="0"/>
              <a:t> and subsequently experienced disease progression on </a:t>
            </a:r>
            <a:r>
              <a:rPr lang="en-US" sz="2000" u="sng" dirty="0"/>
              <a:t>second-line </a:t>
            </a:r>
            <a:r>
              <a:rPr lang="en-US" sz="2000" u="sng" dirty="0" err="1"/>
              <a:t>polatuzumab</a:t>
            </a:r>
            <a:r>
              <a:rPr lang="en-US" sz="2000" u="sng"/>
              <a:t> vedotin with </a:t>
            </a:r>
            <a:r>
              <a:rPr lang="en-US" sz="2000" u="sng" dirty="0" err="1"/>
              <a:t>bendamustine</a:t>
            </a:r>
            <a:r>
              <a:rPr lang="en-US" sz="2000" u="sng" dirty="0"/>
              <a:t>/rituximab (BR)</a:t>
            </a:r>
            <a:r>
              <a:rPr lang="en-US" sz="2000" dirty="0"/>
              <a:t>?</a:t>
            </a:r>
          </a:p>
        </p:txBody>
      </p:sp>
      <p:sp>
        <p:nvSpPr>
          <p:cNvPr id="28" name="Content Placeholder 27">
            <a:extLst>
              <a:ext uri="{FF2B5EF4-FFF2-40B4-BE49-F238E27FC236}">
                <a16:creationId xmlns:a16="http://schemas.microsoft.com/office/drawing/2014/main" id="{1A49BD46-EE44-740E-4383-B93377586195}"/>
              </a:ext>
            </a:extLst>
          </p:cNvPr>
          <p:cNvSpPr>
            <a:spLocks noGrp="1"/>
          </p:cNvSpPr>
          <p:nvPr>
            <p:ph idx="52"/>
          </p:nvPr>
        </p:nvSpPr>
        <p:spPr/>
        <p:txBody>
          <a:bodyPr/>
          <a:lstStyle/>
          <a:p>
            <a:r>
              <a:rPr lang="en-US" dirty="0" err="1"/>
              <a:t>Glofitamab</a:t>
            </a:r>
            <a:r>
              <a:rPr lang="en-US" dirty="0"/>
              <a:t>/</a:t>
            </a:r>
            <a:r>
              <a:rPr lang="en-US" dirty="0" err="1"/>
              <a:t>GemOx</a:t>
            </a:r>
            <a:r>
              <a:rPr lang="en-US" dirty="0"/>
              <a:t> </a:t>
            </a:r>
          </a:p>
        </p:txBody>
      </p:sp>
      <p:sp>
        <p:nvSpPr>
          <p:cNvPr id="29" name="Content Placeholder 28">
            <a:extLst>
              <a:ext uri="{FF2B5EF4-FFF2-40B4-BE49-F238E27FC236}">
                <a16:creationId xmlns:a16="http://schemas.microsoft.com/office/drawing/2014/main" id="{49419C73-3FC5-3391-F37A-053238A4363D}"/>
              </a:ext>
            </a:extLst>
          </p:cNvPr>
          <p:cNvSpPr>
            <a:spLocks noGrp="1"/>
          </p:cNvSpPr>
          <p:nvPr>
            <p:ph idx="53"/>
          </p:nvPr>
        </p:nvSpPr>
        <p:spPr/>
        <p:txBody>
          <a:bodyPr/>
          <a:lstStyle/>
          <a:p>
            <a:r>
              <a:rPr lang="en-US" dirty="0" err="1"/>
              <a:t>Glofitamab</a:t>
            </a:r>
            <a:endParaRPr lang="en-US" dirty="0"/>
          </a:p>
        </p:txBody>
      </p:sp>
      <p:sp>
        <p:nvSpPr>
          <p:cNvPr id="2" name="Content Placeholder 21">
            <a:extLst>
              <a:ext uri="{FF2B5EF4-FFF2-40B4-BE49-F238E27FC236}">
                <a16:creationId xmlns:a16="http://schemas.microsoft.com/office/drawing/2014/main" id="{2BB6B0DD-9FC4-FB28-00E5-0B66B59E018B}"/>
              </a:ext>
            </a:extLst>
          </p:cNvPr>
          <p:cNvSpPr>
            <a:spLocks noGrp="1"/>
          </p:cNvSpPr>
          <p:nvPr>
            <p:ph idx="50"/>
          </p:nvPr>
        </p:nvSpPr>
        <p:spPr/>
        <p:txBody>
          <a:bodyPr/>
          <a:lstStyle/>
          <a:p>
            <a:r>
              <a:rPr lang="en-US" dirty="0" err="1"/>
              <a:t>Glofitamab</a:t>
            </a:r>
            <a:r>
              <a:rPr lang="en-US" dirty="0"/>
              <a:t> or </a:t>
            </a:r>
            <a:r>
              <a:rPr lang="en-US" dirty="0" err="1"/>
              <a:t>epcoritamab</a:t>
            </a:r>
            <a:endParaRPr lang="en-US" dirty="0"/>
          </a:p>
        </p:txBody>
      </p:sp>
    </p:spTree>
    <p:extLst>
      <p:ext uri="{BB962C8B-B14F-4D97-AF65-F5344CB8AC3E}">
        <p14:creationId xmlns:p14="http://schemas.microsoft.com/office/powerpoint/2010/main" val="4039600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E18C75-8746-278E-FF53-AB212B538529}"/>
              </a:ext>
            </a:extLst>
          </p:cNvPr>
          <p:cNvSpPr>
            <a:spLocks noGrp="1"/>
          </p:cNvSpPr>
          <p:nvPr>
            <p:ph idx="46"/>
          </p:nvPr>
        </p:nvSpPr>
        <p:spPr/>
        <p:txBody>
          <a:bodyPr/>
          <a:lstStyle/>
          <a:p>
            <a:r>
              <a:rPr lang="en-US" dirty="0" err="1"/>
              <a:t>Glofitamab</a:t>
            </a:r>
            <a:endParaRPr lang="en-US" dirty="0"/>
          </a:p>
        </p:txBody>
      </p:sp>
      <p:sp>
        <p:nvSpPr>
          <p:cNvPr id="23" name="Content Placeholder 22">
            <a:extLst>
              <a:ext uri="{FF2B5EF4-FFF2-40B4-BE49-F238E27FC236}">
                <a16:creationId xmlns:a16="http://schemas.microsoft.com/office/drawing/2014/main" id="{210DD29A-9739-B9CB-A05B-70D356BC120A}"/>
              </a:ext>
            </a:extLst>
          </p:cNvPr>
          <p:cNvSpPr>
            <a:spLocks noGrp="1"/>
          </p:cNvSpPr>
          <p:nvPr>
            <p:ph idx="47"/>
          </p:nvPr>
        </p:nvSpPr>
        <p:spPr/>
        <p:txBody>
          <a:bodyPr/>
          <a:lstStyle/>
          <a:p>
            <a:r>
              <a:rPr lang="en-US" dirty="0" err="1"/>
              <a:t>Glofitamab</a:t>
            </a:r>
            <a:endParaRPr lang="en-US" dirty="0"/>
          </a:p>
        </p:txBody>
      </p:sp>
      <p:sp>
        <p:nvSpPr>
          <p:cNvPr id="24" name="Content Placeholder 23">
            <a:extLst>
              <a:ext uri="{FF2B5EF4-FFF2-40B4-BE49-F238E27FC236}">
                <a16:creationId xmlns:a16="http://schemas.microsoft.com/office/drawing/2014/main" id="{8CAC4CDE-D56A-D074-E6DD-327EE1634AE2}"/>
              </a:ext>
            </a:extLst>
          </p:cNvPr>
          <p:cNvSpPr>
            <a:spLocks noGrp="1"/>
          </p:cNvSpPr>
          <p:nvPr>
            <p:ph idx="48"/>
          </p:nvPr>
        </p:nvSpPr>
        <p:spPr/>
        <p:txBody>
          <a:bodyPr/>
          <a:lstStyle/>
          <a:p>
            <a:r>
              <a:rPr lang="en-US" dirty="0" err="1"/>
              <a:t>Glofitamab</a:t>
            </a:r>
            <a:endParaRPr lang="en-US" dirty="0"/>
          </a:p>
        </p:txBody>
      </p:sp>
      <p:sp>
        <p:nvSpPr>
          <p:cNvPr id="25" name="Content Placeholder 24">
            <a:extLst>
              <a:ext uri="{FF2B5EF4-FFF2-40B4-BE49-F238E27FC236}">
                <a16:creationId xmlns:a16="http://schemas.microsoft.com/office/drawing/2014/main" id="{8799E381-2B56-CDEB-348A-AD66390E8EC2}"/>
              </a:ext>
            </a:extLst>
          </p:cNvPr>
          <p:cNvSpPr>
            <a:spLocks noGrp="1"/>
          </p:cNvSpPr>
          <p:nvPr>
            <p:ph idx="49"/>
          </p:nvPr>
        </p:nvSpPr>
        <p:spPr/>
        <p:txBody>
          <a:bodyPr/>
          <a:lstStyle/>
          <a:p>
            <a:r>
              <a:rPr lang="en-US" dirty="0" err="1"/>
              <a:t>Glofitamab</a:t>
            </a:r>
            <a:endParaRPr lang="en-US" dirty="0"/>
          </a:p>
        </p:txBody>
      </p:sp>
      <p:sp>
        <p:nvSpPr>
          <p:cNvPr id="26" name="Content Placeholder 25">
            <a:extLst>
              <a:ext uri="{FF2B5EF4-FFF2-40B4-BE49-F238E27FC236}">
                <a16:creationId xmlns:a16="http://schemas.microsoft.com/office/drawing/2014/main" id="{0CE69A56-5DC1-926B-B048-0F6EAFAA986C}"/>
              </a:ext>
            </a:extLst>
          </p:cNvPr>
          <p:cNvSpPr>
            <a:spLocks noGrp="1"/>
          </p:cNvSpPr>
          <p:nvPr>
            <p:ph idx="50"/>
          </p:nvPr>
        </p:nvSpPr>
        <p:spPr/>
        <p:txBody>
          <a:bodyPr/>
          <a:lstStyle/>
          <a:p>
            <a:r>
              <a:rPr lang="en-US" dirty="0"/>
              <a:t>No preference</a:t>
            </a:r>
          </a:p>
        </p:txBody>
      </p:sp>
      <p:sp>
        <p:nvSpPr>
          <p:cNvPr id="27" name="Content Placeholder 26">
            <a:extLst>
              <a:ext uri="{FF2B5EF4-FFF2-40B4-BE49-F238E27FC236}">
                <a16:creationId xmlns:a16="http://schemas.microsoft.com/office/drawing/2014/main" id="{731CB45E-6397-225F-9C95-0A36E888C39B}"/>
              </a:ext>
            </a:extLst>
          </p:cNvPr>
          <p:cNvSpPr>
            <a:spLocks noGrp="1"/>
          </p:cNvSpPr>
          <p:nvPr>
            <p:ph idx="51"/>
          </p:nvPr>
        </p:nvSpPr>
        <p:spPr/>
        <p:txBody>
          <a:bodyPr/>
          <a:lstStyle/>
          <a:p>
            <a:r>
              <a:rPr lang="en-US" dirty="0" err="1"/>
              <a:t>Glofitamab</a:t>
            </a:r>
            <a:endParaRPr lang="en-US" dirty="0"/>
          </a:p>
        </p:txBody>
      </p:sp>
      <p:sp>
        <p:nvSpPr>
          <p:cNvPr id="21" name="Title 20">
            <a:extLst>
              <a:ext uri="{FF2B5EF4-FFF2-40B4-BE49-F238E27FC236}">
                <a16:creationId xmlns:a16="http://schemas.microsoft.com/office/drawing/2014/main" id="{E74C9FEF-BB8B-F896-DA2D-C1489BEEC775}"/>
              </a:ext>
            </a:extLst>
          </p:cNvPr>
          <p:cNvSpPr>
            <a:spLocks noGrp="1"/>
          </p:cNvSpPr>
          <p:nvPr>
            <p:ph type="title"/>
          </p:nvPr>
        </p:nvSpPr>
        <p:spPr/>
        <p:txBody>
          <a:bodyPr/>
          <a:lstStyle/>
          <a:p>
            <a:r>
              <a:rPr lang="en-US" dirty="0"/>
              <a:t>Assuming equal access, which bispecific antibody would you prefer to use when administering one of these agents as monotherapy for your patients with R/R DLBCL? </a:t>
            </a:r>
          </a:p>
        </p:txBody>
      </p:sp>
      <p:sp>
        <p:nvSpPr>
          <p:cNvPr id="28" name="Content Placeholder 27">
            <a:extLst>
              <a:ext uri="{FF2B5EF4-FFF2-40B4-BE49-F238E27FC236}">
                <a16:creationId xmlns:a16="http://schemas.microsoft.com/office/drawing/2014/main" id="{2149F2EE-FDCD-8047-3D74-7478500841D1}"/>
              </a:ext>
            </a:extLst>
          </p:cNvPr>
          <p:cNvSpPr>
            <a:spLocks noGrp="1"/>
          </p:cNvSpPr>
          <p:nvPr>
            <p:ph idx="52"/>
          </p:nvPr>
        </p:nvSpPr>
        <p:spPr/>
        <p:txBody>
          <a:bodyPr/>
          <a:lstStyle/>
          <a:p>
            <a:r>
              <a:rPr lang="en-US" dirty="0" err="1"/>
              <a:t>Glofitamab</a:t>
            </a:r>
            <a:endParaRPr lang="en-US" dirty="0"/>
          </a:p>
        </p:txBody>
      </p:sp>
      <p:sp>
        <p:nvSpPr>
          <p:cNvPr id="29" name="Content Placeholder 28">
            <a:extLst>
              <a:ext uri="{FF2B5EF4-FFF2-40B4-BE49-F238E27FC236}">
                <a16:creationId xmlns:a16="http://schemas.microsoft.com/office/drawing/2014/main" id="{EBBBC7F9-2BD0-AE0C-822D-EE16F4467A94}"/>
              </a:ext>
            </a:extLst>
          </p:cNvPr>
          <p:cNvSpPr>
            <a:spLocks noGrp="1"/>
          </p:cNvSpPr>
          <p:nvPr>
            <p:ph idx="53"/>
          </p:nvPr>
        </p:nvSpPr>
        <p:spPr/>
        <p:txBody>
          <a:bodyPr/>
          <a:lstStyle/>
          <a:p>
            <a:r>
              <a:rPr lang="en-US" dirty="0" err="1"/>
              <a:t>Glofitamab</a:t>
            </a:r>
            <a:endParaRPr lang="en-US" dirty="0"/>
          </a:p>
        </p:txBody>
      </p:sp>
    </p:spTree>
    <p:extLst>
      <p:ext uri="{BB962C8B-B14F-4D97-AF65-F5344CB8AC3E}">
        <p14:creationId xmlns:p14="http://schemas.microsoft.com/office/powerpoint/2010/main" val="864406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a:xfrm>
            <a:off x="916516" y="24592"/>
            <a:ext cx="10358967" cy="1371600"/>
          </a:xfrm>
        </p:spPr>
        <p:txBody>
          <a:bodyPr/>
          <a:lstStyle/>
          <a:p>
            <a:r>
              <a:rPr lang="en-US" dirty="0">
                <a:solidFill>
                  <a:srgbClr val="0432FF"/>
                </a:solidFill>
              </a:rPr>
              <a:t>Program Steering Committee</a:t>
            </a:r>
          </a:p>
        </p:txBody>
      </p:sp>
      <p:sp>
        <p:nvSpPr>
          <p:cNvPr id="11" name="Text Box 7">
            <a:extLst>
              <a:ext uri="{FF2B5EF4-FFF2-40B4-BE49-F238E27FC236}">
                <a16:creationId xmlns:a16="http://schemas.microsoft.com/office/drawing/2014/main" id="{B0AB9014-01FF-64F1-8721-06C95BF69D9F}"/>
              </a:ext>
            </a:extLst>
          </p:cNvPr>
          <p:cNvSpPr txBox="1">
            <a:spLocks noChangeArrowheads="1"/>
          </p:cNvSpPr>
          <p:nvPr/>
        </p:nvSpPr>
        <p:spPr bwMode="auto">
          <a:xfrm>
            <a:off x="8141901" y="4058598"/>
            <a:ext cx="2577125"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PROJECT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C3AE14F1-ABA4-3B3D-FF98-6FA38492948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91671" y="4058598"/>
            <a:ext cx="1371600" cy="1371600"/>
          </a:xfrm>
          <a:prstGeom prst="rect">
            <a:avLst/>
          </a:prstGeom>
        </p:spPr>
      </p:pic>
      <p:sp>
        <p:nvSpPr>
          <p:cNvPr id="15" name="Text Box 7">
            <a:extLst>
              <a:ext uri="{FF2B5EF4-FFF2-40B4-BE49-F238E27FC236}">
                <a16:creationId xmlns:a16="http://schemas.microsoft.com/office/drawing/2014/main" id="{84AA08B1-B180-B5E0-AD21-7900F444BA5D}"/>
              </a:ext>
            </a:extLst>
          </p:cNvPr>
          <p:cNvSpPr txBox="1">
            <a:spLocks noChangeArrowheads="1"/>
          </p:cNvSpPr>
          <p:nvPr/>
        </p:nvSpPr>
        <p:spPr bwMode="auto">
          <a:xfrm>
            <a:off x="2125851" y="1242872"/>
            <a:ext cx="490052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Matthew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Matasar</a:t>
            </a:r>
            <a:r>
              <a:rPr kumimoji="0" lang="en-US" sz="1600" b="1" i="0" u="none" strike="noStrike" kern="1200" cap="none" spc="0" normalizeH="0" baseline="0" noProof="0" dirty="0">
                <a:ln>
                  <a:noFill/>
                </a:ln>
                <a:solidFill>
                  <a:srgbClr val="000000"/>
                </a:solidFill>
                <a:effectLst/>
                <a:uLnTx/>
                <a:uFillTx/>
                <a:latin typeface="Calibri"/>
                <a:ea typeface="MS PGothic" charset="0"/>
              </a:rPr>
              <a:t>, MD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Blood Disorders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Cancer Institute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Hematologist/Oncologist</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Rutgers Robert Wood Johnson Medical School</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Brunswick, New Jersey</a:t>
            </a:r>
          </a:p>
        </p:txBody>
      </p:sp>
      <p:pic>
        <p:nvPicPr>
          <p:cNvPr id="16" name="Picture 15">
            <a:extLst>
              <a:ext uri="{FF2B5EF4-FFF2-40B4-BE49-F238E27FC236}">
                <a16:creationId xmlns:a16="http://schemas.microsoft.com/office/drawing/2014/main" id="{EA3C5E83-6514-3205-EFA7-512BCAE075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763" y="1242872"/>
            <a:ext cx="1371600" cy="1371600"/>
          </a:xfrm>
          <a:prstGeom prst="rect">
            <a:avLst/>
          </a:prstGeom>
        </p:spPr>
      </p:pic>
      <p:sp>
        <p:nvSpPr>
          <p:cNvPr id="3" name="Text Box 7">
            <a:extLst>
              <a:ext uri="{FF2B5EF4-FFF2-40B4-BE49-F238E27FC236}">
                <a16:creationId xmlns:a16="http://schemas.microsoft.com/office/drawing/2014/main" id="{575B3E6A-C1FB-0ACB-EA6F-CDE71CB7ECFD}"/>
              </a:ext>
            </a:extLst>
          </p:cNvPr>
          <p:cNvSpPr txBox="1">
            <a:spLocks noChangeArrowheads="1"/>
          </p:cNvSpPr>
          <p:nvPr/>
        </p:nvSpPr>
        <p:spPr bwMode="auto">
          <a:xfrm>
            <a:off x="2125851" y="3256662"/>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a:ea typeface="MS PGothic" charset="0"/>
              </a:rPr>
              <a:t>Tycel</a:t>
            </a:r>
            <a:r>
              <a:rPr kumimoji="0" lang="en-US" sz="1600" b="1" i="0" u="none" strike="noStrike" kern="1200" cap="none" spc="0" normalizeH="0" baseline="0" noProof="0" dirty="0">
                <a:ln>
                  <a:noFill/>
                </a:ln>
                <a:solidFill>
                  <a:srgbClr val="000000"/>
                </a:solidFill>
                <a:effectLst/>
                <a:uLnTx/>
                <a:uFillTx/>
                <a:latin typeface="Calibri"/>
                <a:ea typeface="MS PGothic" charset="0"/>
              </a:rPr>
              <a:t> Phillips, MD, FASCO</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Division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Hematology and Hematopoietic Cell Transplantation</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ts val="185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p:txBody>
      </p:sp>
      <p:pic>
        <p:nvPicPr>
          <p:cNvPr id="4" name="Picture 3">
            <a:extLst>
              <a:ext uri="{FF2B5EF4-FFF2-40B4-BE49-F238E27FC236}">
                <a16:creationId xmlns:a16="http://schemas.microsoft.com/office/drawing/2014/main" id="{E98A1DCE-69B4-69EB-7795-7CD175D8983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4763" y="3256662"/>
            <a:ext cx="1371600" cy="1371600"/>
          </a:xfrm>
          <a:prstGeom prst="rect">
            <a:avLst/>
          </a:prstGeom>
        </p:spPr>
      </p:pic>
      <p:sp>
        <p:nvSpPr>
          <p:cNvPr id="5" name="Text Box 7">
            <a:extLst>
              <a:ext uri="{FF2B5EF4-FFF2-40B4-BE49-F238E27FC236}">
                <a16:creationId xmlns:a16="http://schemas.microsoft.com/office/drawing/2014/main" id="{4FD227FC-78F1-6CCA-925C-18FFA8DE0E12}"/>
              </a:ext>
            </a:extLst>
          </p:cNvPr>
          <p:cNvSpPr txBox="1">
            <a:spLocks noChangeArrowheads="1"/>
          </p:cNvSpPr>
          <p:nvPr/>
        </p:nvSpPr>
        <p:spPr bwMode="auto">
          <a:xfrm>
            <a:off x="8122758" y="1242872"/>
            <a:ext cx="376444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Jason Westin, MD, MS, FACP, FASCO </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Lymphoma Clinical Research</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Lead, Lymphoma and Myeloma Service Line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Lymphoma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Myeloma</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The University of Texas</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MD Anderson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Houston, Texas</a:t>
            </a:r>
          </a:p>
        </p:txBody>
      </p:sp>
      <p:pic>
        <p:nvPicPr>
          <p:cNvPr id="6" name="Picture 5">
            <a:extLst>
              <a:ext uri="{FF2B5EF4-FFF2-40B4-BE49-F238E27FC236}">
                <a16:creationId xmlns:a16="http://schemas.microsoft.com/office/drawing/2014/main" id="{B4D0130B-DDEF-C158-D38F-20F7A8B3DFD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691671" y="1242872"/>
            <a:ext cx="1371600" cy="1371600"/>
          </a:xfrm>
          <a:prstGeom prst="rect">
            <a:avLst/>
          </a:prstGeom>
        </p:spPr>
      </p:pic>
      <p:sp>
        <p:nvSpPr>
          <p:cNvPr id="7" name="Text Box 7">
            <a:extLst>
              <a:ext uri="{FF2B5EF4-FFF2-40B4-BE49-F238E27FC236}">
                <a16:creationId xmlns:a16="http://schemas.microsoft.com/office/drawing/2014/main" id="{4F9EF60C-B47E-1C6A-73AB-3B7109ED4273}"/>
              </a:ext>
            </a:extLst>
          </p:cNvPr>
          <p:cNvSpPr txBox="1">
            <a:spLocks noChangeArrowheads="1"/>
          </p:cNvSpPr>
          <p:nvPr/>
        </p:nvSpPr>
        <p:spPr bwMode="auto">
          <a:xfrm>
            <a:off x="2125851" y="5072150"/>
            <a:ext cx="396442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Gilles Salles, MD, PhD</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Service Chief, Lymphoma Service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Steven Greenberg Chair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Memorial Sloan Kettering Cancer Center</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Weill Cornell Medical College</a:t>
            </a:r>
          </a:p>
          <a:p>
            <a:pPr marL="0" marR="0" lvl="0" indent="0" algn="l" defTabSz="455613" rtl="0" eaLnBrk="1" fontAlgn="base" latinLnBrk="0" hangingPunct="1">
              <a:lnSpc>
                <a:spcPts val="185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New York, New York</a:t>
            </a:r>
          </a:p>
        </p:txBody>
      </p:sp>
      <p:pic>
        <p:nvPicPr>
          <p:cNvPr id="8" name="Picture 7">
            <a:extLst>
              <a:ext uri="{FF2B5EF4-FFF2-40B4-BE49-F238E27FC236}">
                <a16:creationId xmlns:a16="http://schemas.microsoft.com/office/drawing/2014/main" id="{78300592-EFDC-4280-08A4-63BEE1B2C8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94763" y="5072150"/>
            <a:ext cx="1371600" cy="1371600"/>
          </a:xfrm>
          <a:prstGeom prst="rect">
            <a:avLst/>
          </a:prstGeom>
        </p:spPr>
      </p:pic>
    </p:spTree>
    <p:extLst>
      <p:ext uri="{BB962C8B-B14F-4D97-AF65-F5344CB8AC3E}">
        <p14:creationId xmlns:p14="http://schemas.microsoft.com/office/powerpoint/2010/main" val="239806329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80888-D219-C4ED-2CB7-CA1627C8853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96459719-0F4F-07BF-1A5C-D5EF68EF63A5}"/>
              </a:ext>
            </a:extLst>
          </p:cNvPr>
          <p:cNvSpPr>
            <a:spLocks noGrp="1"/>
          </p:cNvSpPr>
          <p:nvPr>
            <p:ph idx="46"/>
          </p:nvPr>
        </p:nvSpPr>
        <p:spPr/>
        <p:txBody>
          <a:bodyPr/>
          <a:lstStyle/>
          <a:p>
            <a:r>
              <a:rPr lang="en-US" dirty="0"/>
              <a:t>Yes, for patients with CD20 loss and non-CAR T eligible </a:t>
            </a:r>
          </a:p>
        </p:txBody>
      </p:sp>
      <p:sp>
        <p:nvSpPr>
          <p:cNvPr id="23" name="Content Placeholder 22">
            <a:extLst>
              <a:ext uri="{FF2B5EF4-FFF2-40B4-BE49-F238E27FC236}">
                <a16:creationId xmlns:a16="http://schemas.microsoft.com/office/drawing/2014/main" id="{4A009621-4456-FD21-9D01-12C0A752ACC0}"/>
              </a:ext>
            </a:extLst>
          </p:cNvPr>
          <p:cNvSpPr>
            <a:spLocks noGrp="1"/>
          </p:cNvSpPr>
          <p:nvPr>
            <p:ph idx="47"/>
          </p:nvPr>
        </p:nvSpPr>
        <p:spPr/>
        <p:txBody>
          <a:bodyPr/>
          <a:lstStyle/>
          <a:p>
            <a:r>
              <a:rPr lang="en-US" sz="2200" dirty="0"/>
              <a:t>Yes, for patients with CD20-negative disease </a:t>
            </a:r>
          </a:p>
        </p:txBody>
      </p:sp>
      <p:sp>
        <p:nvSpPr>
          <p:cNvPr id="24" name="Content Placeholder 23">
            <a:extLst>
              <a:ext uri="{FF2B5EF4-FFF2-40B4-BE49-F238E27FC236}">
                <a16:creationId xmlns:a16="http://schemas.microsoft.com/office/drawing/2014/main" id="{67CB7D63-67CB-9809-E0EA-9A8EC77A1C6C}"/>
              </a:ext>
            </a:extLst>
          </p:cNvPr>
          <p:cNvSpPr>
            <a:spLocks noGrp="1"/>
          </p:cNvSpPr>
          <p:nvPr>
            <p:ph idx="48"/>
          </p:nvPr>
        </p:nvSpPr>
        <p:spPr/>
        <p:txBody>
          <a:bodyPr/>
          <a:lstStyle/>
          <a:p>
            <a:pPr>
              <a:lnSpc>
                <a:spcPts val="1800"/>
              </a:lnSpc>
            </a:pPr>
            <a:r>
              <a:rPr lang="en-US" sz="2000" dirty="0"/>
              <a:t>Yes, for patients who are ineligible for CAR T or who have lost </a:t>
            </a:r>
            <a:br>
              <a:rPr lang="en-US" sz="2000" dirty="0"/>
            </a:br>
            <a:r>
              <a:rPr lang="en-US" sz="2000" dirty="0"/>
              <a:t>CD20 expression and are ineligible for </a:t>
            </a:r>
            <a:r>
              <a:rPr lang="en-US" sz="2000" dirty="0" err="1"/>
              <a:t>glofitamab</a:t>
            </a:r>
            <a:r>
              <a:rPr lang="en-US" sz="2000" dirty="0"/>
              <a:t> and </a:t>
            </a:r>
            <a:r>
              <a:rPr lang="en-US" sz="2000" dirty="0" err="1"/>
              <a:t>epcoritamab</a:t>
            </a:r>
            <a:r>
              <a:rPr lang="en-US" sz="2000" dirty="0"/>
              <a:t> </a:t>
            </a:r>
          </a:p>
        </p:txBody>
      </p:sp>
      <p:sp>
        <p:nvSpPr>
          <p:cNvPr id="25" name="Content Placeholder 24">
            <a:extLst>
              <a:ext uri="{FF2B5EF4-FFF2-40B4-BE49-F238E27FC236}">
                <a16:creationId xmlns:a16="http://schemas.microsoft.com/office/drawing/2014/main" id="{F319B164-FC8C-E388-9DBD-6B3D090F64A5}"/>
              </a:ext>
            </a:extLst>
          </p:cNvPr>
          <p:cNvSpPr>
            <a:spLocks noGrp="1"/>
          </p:cNvSpPr>
          <p:nvPr>
            <p:ph idx="49"/>
          </p:nvPr>
        </p:nvSpPr>
        <p:spPr/>
        <p:txBody>
          <a:bodyPr/>
          <a:lstStyle/>
          <a:p>
            <a:r>
              <a:rPr lang="en-US" sz="2200" dirty="0"/>
              <a:t>Yes, for CAR T-ineligible pts in the second-line setting </a:t>
            </a:r>
          </a:p>
        </p:txBody>
      </p:sp>
      <p:sp>
        <p:nvSpPr>
          <p:cNvPr id="26" name="Content Placeholder 25">
            <a:extLst>
              <a:ext uri="{FF2B5EF4-FFF2-40B4-BE49-F238E27FC236}">
                <a16:creationId xmlns:a16="http://schemas.microsoft.com/office/drawing/2014/main" id="{6EFC442F-117F-E164-2AA8-FC775B752602}"/>
              </a:ext>
            </a:extLst>
          </p:cNvPr>
          <p:cNvSpPr>
            <a:spLocks noGrp="1"/>
          </p:cNvSpPr>
          <p:nvPr>
            <p:ph idx="50"/>
          </p:nvPr>
        </p:nvSpPr>
        <p:spPr/>
        <p:txBody>
          <a:bodyPr/>
          <a:lstStyle/>
          <a:p>
            <a:r>
              <a:rPr lang="en-US" dirty="0"/>
              <a:t>Yes, after CAR T-cell therapy</a:t>
            </a:r>
          </a:p>
        </p:txBody>
      </p:sp>
      <p:sp>
        <p:nvSpPr>
          <p:cNvPr id="27" name="Content Placeholder 26">
            <a:extLst>
              <a:ext uri="{FF2B5EF4-FFF2-40B4-BE49-F238E27FC236}">
                <a16:creationId xmlns:a16="http://schemas.microsoft.com/office/drawing/2014/main" id="{CB29132C-024A-A72F-7FFC-8C26A4CA2D5E}"/>
              </a:ext>
            </a:extLst>
          </p:cNvPr>
          <p:cNvSpPr>
            <a:spLocks noGrp="1"/>
          </p:cNvSpPr>
          <p:nvPr>
            <p:ph idx="51"/>
          </p:nvPr>
        </p:nvSpPr>
        <p:spPr/>
        <p:txBody>
          <a:bodyPr/>
          <a:lstStyle/>
          <a:p>
            <a:pPr>
              <a:lnSpc>
                <a:spcPts val="1800"/>
              </a:lnSpc>
            </a:pPr>
            <a:r>
              <a:rPr lang="en-US" sz="2000" dirty="0"/>
              <a:t>Yes, for patients with PD on CD3 x CD20 combinations or monotherapy, </a:t>
            </a:r>
            <a:br>
              <a:rPr lang="en-US" sz="2000" dirty="0"/>
            </a:br>
            <a:r>
              <a:rPr lang="en-US" sz="2000" dirty="0"/>
              <a:t>and for those with CD20-negative disease</a:t>
            </a:r>
          </a:p>
        </p:txBody>
      </p:sp>
      <p:sp>
        <p:nvSpPr>
          <p:cNvPr id="21" name="Title 20">
            <a:extLst>
              <a:ext uri="{FF2B5EF4-FFF2-40B4-BE49-F238E27FC236}">
                <a16:creationId xmlns:a16="http://schemas.microsoft.com/office/drawing/2014/main" id="{AA3740D4-EBC6-E9EB-FBFB-8931FB148F38}"/>
              </a:ext>
            </a:extLst>
          </p:cNvPr>
          <p:cNvSpPr>
            <a:spLocks noGrp="1"/>
          </p:cNvSpPr>
          <p:nvPr>
            <p:ph type="title"/>
          </p:nvPr>
        </p:nvSpPr>
        <p:spPr/>
        <p:txBody>
          <a:bodyPr/>
          <a:lstStyle/>
          <a:p>
            <a:r>
              <a:rPr lang="en-US" dirty="0"/>
              <a:t>Based on the published literature and your clinical experience, would you like to have access to </a:t>
            </a:r>
            <a:r>
              <a:rPr lang="en-US" dirty="0" err="1"/>
              <a:t>surovatamig</a:t>
            </a:r>
            <a:r>
              <a:rPr lang="en-US" dirty="0"/>
              <a:t> for your patients with R/R DLBCL today?</a:t>
            </a:r>
          </a:p>
        </p:txBody>
      </p:sp>
      <p:sp>
        <p:nvSpPr>
          <p:cNvPr id="28" name="Content Placeholder 27">
            <a:extLst>
              <a:ext uri="{FF2B5EF4-FFF2-40B4-BE49-F238E27FC236}">
                <a16:creationId xmlns:a16="http://schemas.microsoft.com/office/drawing/2014/main" id="{9B4ADA9F-AEAD-E8DA-85D6-66C74752CA27}"/>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D1B81C12-E266-D9E6-2EBF-ABF0F79CCC15}"/>
              </a:ext>
            </a:extLst>
          </p:cNvPr>
          <p:cNvSpPr>
            <a:spLocks noGrp="1"/>
          </p:cNvSpPr>
          <p:nvPr>
            <p:ph idx="53"/>
          </p:nvPr>
        </p:nvSpPr>
        <p:spPr/>
        <p:txBody>
          <a:bodyPr/>
          <a:lstStyle/>
          <a:p>
            <a:r>
              <a:rPr lang="en-US" sz="2200" dirty="0"/>
              <a:t>Yes, for patients who are ineligible for CD19 CAR T </a:t>
            </a:r>
          </a:p>
        </p:txBody>
      </p:sp>
    </p:spTree>
    <p:extLst>
      <p:ext uri="{BB962C8B-B14F-4D97-AF65-F5344CB8AC3E}">
        <p14:creationId xmlns:p14="http://schemas.microsoft.com/office/powerpoint/2010/main" val="2976407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6264-80CE-2A25-4D2C-7BD7A3ED4793}"/>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50FA74F-5CD3-D7EF-2C63-A072418037F3}"/>
              </a:ext>
            </a:extLst>
          </p:cNvPr>
          <p:cNvSpPr>
            <a:spLocks noGrp="1"/>
          </p:cNvSpPr>
          <p:nvPr>
            <p:ph idx="46"/>
          </p:nvPr>
        </p:nvSpPr>
        <p:spPr/>
        <p:txBody>
          <a:bodyPr/>
          <a:lstStyle/>
          <a:p>
            <a:r>
              <a:rPr lang="en-US" dirty="0"/>
              <a:t>Yes</a:t>
            </a:r>
          </a:p>
        </p:txBody>
      </p:sp>
      <p:sp>
        <p:nvSpPr>
          <p:cNvPr id="23" name="Content Placeholder 22">
            <a:extLst>
              <a:ext uri="{FF2B5EF4-FFF2-40B4-BE49-F238E27FC236}">
                <a16:creationId xmlns:a16="http://schemas.microsoft.com/office/drawing/2014/main" id="{4A58BD7F-683B-458F-37CC-B1C2ABC8A345}"/>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126C1B51-5C68-F782-DF84-DECA1247462E}"/>
              </a:ext>
            </a:extLst>
          </p:cNvPr>
          <p:cNvSpPr>
            <a:spLocks noGrp="1"/>
          </p:cNvSpPr>
          <p:nvPr>
            <p:ph idx="48"/>
          </p:nvPr>
        </p:nvSpPr>
        <p:spPr/>
        <p:txBody>
          <a:bodyPr/>
          <a:lstStyle/>
          <a:p>
            <a:r>
              <a:rPr lang="en-US" dirty="0"/>
              <a:t>Yes</a:t>
            </a:r>
          </a:p>
        </p:txBody>
      </p:sp>
      <p:sp>
        <p:nvSpPr>
          <p:cNvPr id="25" name="Content Placeholder 24">
            <a:extLst>
              <a:ext uri="{FF2B5EF4-FFF2-40B4-BE49-F238E27FC236}">
                <a16:creationId xmlns:a16="http://schemas.microsoft.com/office/drawing/2014/main" id="{70E93919-7C5F-C13F-4DA6-E185EC53D0F8}"/>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EAB11D16-55B5-71D9-6F68-1A4037029B97}"/>
              </a:ext>
            </a:extLst>
          </p:cNvPr>
          <p:cNvSpPr>
            <a:spLocks noGrp="1"/>
          </p:cNvSpPr>
          <p:nvPr>
            <p:ph idx="50"/>
          </p:nvPr>
        </p:nvSpPr>
        <p:spPr/>
        <p:txBody>
          <a:bodyPr/>
          <a:lstStyle/>
          <a:p>
            <a:r>
              <a:rPr lang="en-US" dirty="0"/>
              <a:t>Yes</a:t>
            </a:r>
          </a:p>
        </p:txBody>
      </p:sp>
      <p:sp>
        <p:nvSpPr>
          <p:cNvPr id="27" name="Content Placeholder 26">
            <a:extLst>
              <a:ext uri="{FF2B5EF4-FFF2-40B4-BE49-F238E27FC236}">
                <a16:creationId xmlns:a16="http://schemas.microsoft.com/office/drawing/2014/main" id="{C64A61AA-F849-878E-E375-15F5508D56D4}"/>
              </a:ext>
            </a:extLst>
          </p:cNvPr>
          <p:cNvSpPr>
            <a:spLocks noGrp="1"/>
          </p:cNvSpPr>
          <p:nvPr>
            <p:ph idx="51"/>
          </p:nvPr>
        </p:nvSpPr>
        <p:spPr/>
        <p:txBody>
          <a:bodyPr/>
          <a:lstStyle/>
          <a:p>
            <a:r>
              <a:rPr lang="en-US" dirty="0"/>
              <a:t>Yes </a:t>
            </a:r>
          </a:p>
        </p:txBody>
      </p:sp>
      <p:sp>
        <p:nvSpPr>
          <p:cNvPr id="21" name="Title 20">
            <a:extLst>
              <a:ext uri="{FF2B5EF4-FFF2-40B4-BE49-F238E27FC236}">
                <a16:creationId xmlns:a16="http://schemas.microsoft.com/office/drawing/2014/main" id="{F12E4A40-1E80-2898-3AFF-0036C1459D12}"/>
              </a:ext>
            </a:extLst>
          </p:cNvPr>
          <p:cNvSpPr>
            <a:spLocks noGrp="1"/>
          </p:cNvSpPr>
          <p:nvPr>
            <p:ph type="title"/>
          </p:nvPr>
        </p:nvSpPr>
        <p:spPr/>
        <p:txBody>
          <a:bodyPr/>
          <a:lstStyle/>
          <a:p>
            <a:r>
              <a:rPr lang="en-US" dirty="0"/>
              <a:t>If </a:t>
            </a:r>
            <a:r>
              <a:rPr lang="en-US" dirty="0" err="1"/>
              <a:t>surovatamig</a:t>
            </a:r>
            <a:r>
              <a:rPr lang="en-US" dirty="0"/>
              <a:t> were granted regulatory approval, would you employ a CD20 x CD3 bispecific antibody and </a:t>
            </a:r>
            <a:r>
              <a:rPr lang="en-US" dirty="0" err="1"/>
              <a:t>surovatamig</a:t>
            </a:r>
            <a:r>
              <a:rPr lang="en-US" dirty="0"/>
              <a:t> in sequence for the same patient with R/R DLBCL?</a:t>
            </a:r>
          </a:p>
        </p:txBody>
      </p:sp>
      <p:sp>
        <p:nvSpPr>
          <p:cNvPr id="28" name="Content Placeholder 27">
            <a:extLst>
              <a:ext uri="{FF2B5EF4-FFF2-40B4-BE49-F238E27FC236}">
                <a16:creationId xmlns:a16="http://schemas.microsoft.com/office/drawing/2014/main" id="{71CE8570-7901-3850-664F-F0E29AD264E6}"/>
              </a:ext>
            </a:extLst>
          </p:cNvPr>
          <p:cNvSpPr>
            <a:spLocks noGrp="1"/>
          </p:cNvSpPr>
          <p:nvPr>
            <p:ph idx="52"/>
          </p:nvPr>
        </p:nvSpPr>
        <p:spPr/>
        <p:txBody>
          <a:bodyPr/>
          <a:lstStyle/>
          <a:p>
            <a:r>
              <a:rPr lang="en-US" dirty="0"/>
              <a:t>Yes</a:t>
            </a:r>
          </a:p>
        </p:txBody>
      </p:sp>
      <p:sp>
        <p:nvSpPr>
          <p:cNvPr id="29" name="Content Placeholder 28">
            <a:extLst>
              <a:ext uri="{FF2B5EF4-FFF2-40B4-BE49-F238E27FC236}">
                <a16:creationId xmlns:a16="http://schemas.microsoft.com/office/drawing/2014/main" id="{0A343B76-FDEE-BE19-B213-CD186C16CCE1}"/>
              </a:ext>
            </a:extLst>
          </p:cNvPr>
          <p:cNvSpPr>
            <a:spLocks noGrp="1"/>
          </p:cNvSpPr>
          <p:nvPr>
            <p:ph idx="53"/>
          </p:nvPr>
        </p:nvSpPr>
        <p:spPr/>
        <p:txBody>
          <a:bodyPr/>
          <a:lstStyle/>
          <a:p>
            <a:r>
              <a:rPr lang="en-US" dirty="0"/>
              <a:t>Maybe </a:t>
            </a:r>
          </a:p>
        </p:txBody>
      </p:sp>
    </p:spTree>
    <p:extLst>
      <p:ext uri="{BB962C8B-B14F-4D97-AF65-F5344CB8AC3E}">
        <p14:creationId xmlns:p14="http://schemas.microsoft.com/office/powerpoint/2010/main" val="4065501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8A669-9673-AFC8-1E2B-0602740B93D0}"/>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889A54C-E55A-1D7D-C190-2BB612190B24}"/>
              </a:ext>
            </a:extLst>
          </p:cNvPr>
          <p:cNvSpPr/>
          <p:nvPr/>
        </p:nvSpPr>
        <p:spPr bwMode="auto">
          <a:xfrm>
            <a:off x="508420" y="4593014"/>
            <a:ext cx="11175157" cy="905361"/>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5CC84AF5-0F5B-1EF1-010D-BA0A754E8408}"/>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730829E7-F1D4-91D8-0140-2A3BA8044294}"/>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616808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E6B36-7F69-25BC-0136-AF4D687F3C2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B5E89F1-4B40-C0CF-905B-F5506F2B319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t>
            </a:r>
            <a:r>
              <a:rPr kumimoji="0" lang="en-US" sz="170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Polatuzumab</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t>
            </a:r>
            <a:r>
              <a:rPr lang="en-US" sz="1700" dirty="0">
                <a:solidFill>
                  <a:srgbClr val="000000"/>
                </a:solidFill>
                <a:latin typeface="Calibri" panose="020F0502020204030204" pitchFamily="34" charset="0"/>
                <a:cs typeface="Calibri" panose="020F0502020204030204" pitchFamily="34" charset="0"/>
              </a:rPr>
              <a:t>vedotin plus bendamustine and rituximab in relapsed/refractory diffuse large B-cell lymphoma (R/R DLBCL): Final results of a phase </a:t>
            </a:r>
            <a:r>
              <a:rPr lang="en-US" sz="1700" dirty="0" err="1">
                <a:solidFill>
                  <a:srgbClr val="000000"/>
                </a:solidFill>
                <a:latin typeface="Calibri" panose="020F0502020204030204" pitchFamily="34" charset="0"/>
                <a:cs typeface="Calibri" panose="020F0502020204030204" pitchFamily="34" charset="0"/>
              </a:rPr>
              <a:t>Ib</a:t>
            </a:r>
            <a:r>
              <a:rPr lang="en-US" sz="1700" dirty="0">
                <a:solidFill>
                  <a:srgbClr val="000000"/>
                </a:solidFill>
                <a:latin typeface="Calibri" panose="020F0502020204030204" pitchFamily="34" charset="0"/>
                <a:cs typeface="Calibri" panose="020F0502020204030204" pitchFamily="34" charset="0"/>
              </a:rPr>
              <a:t>/II randomized study and single-arm extension (</a:t>
            </a:r>
            <a:r>
              <a:rPr lang="en-US" sz="1700" dirty="0" err="1">
                <a:solidFill>
                  <a:srgbClr val="000000"/>
                </a:solidFill>
                <a:latin typeface="Calibri" panose="020F0502020204030204" pitchFamily="34" charset="0"/>
                <a:cs typeface="Calibri" panose="020F0502020204030204" pitchFamily="34" charset="0"/>
              </a:rPr>
              <a:t>ext</a:t>
            </a:r>
            <a:r>
              <a:rPr lang="en-US" sz="1700" dirty="0">
                <a:solidFill>
                  <a:srgbClr val="000000"/>
                </a:solidFill>
                <a:latin typeface="Calibri" panose="020F0502020204030204" pitchFamily="34" charset="0"/>
                <a:cs typeface="Calibri" panose="020F0502020204030204" pitchFamily="34" charset="0"/>
              </a:rPr>
              <a:t>) study</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ASH 2022;Abstract 4260.</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t>
            </a:r>
            <a:r>
              <a:rPr kumimoji="0" lang="en-US" sz="17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Polatuzumab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vedotin, rituximab, gemcitabine and oxaliplatin (Pola-R-</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GemOx</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for relapsed/refractory (R/R) diffuse large B-cell lymphoma (DLBCL):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 the randomized</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III POLARGO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trial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S101.</a:t>
            </a:r>
          </a:p>
          <a:p>
            <a:pPr marL="285750" lvl="0" indent="-285750">
              <a:spcBef>
                <a:spcPts val="0"/>
              </a:spcBef>
              <a:spcAft>
                <a:spcPts val="800"/>
              </a:spcAft>
              <a:buFont typeface="Arial" panose="020B0604020202020204" pitchFamily="34" charset="0"/>
              <a:buChar char="•"/>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700" dirty="0" err="1">
                <a:solidFill>
                  <a:srgbClr val="000000"/>
                </a:solidFill>
                <a:latin typeface="Calibri" panose="020F0502020204030204" pitchFamily="34" charset="0"/>
                <a:cs typeface="Calibri" panose="020F0502020204030204" pitchFamily="34" charset="0"/>
              </a:rPr>
              <a:t>Mosunetuzumab</a:t>
            </a:r>
            <a:r>
              <a:rPr lang="en-US" sz="1700" dirty="0">
                <a:solidFill>
                  <a:srgbClr val="000000"/>
                </a:solidFill>
                <a:latin typeface="Calibri" panose="020F0502020204030204" pitchFamily="34" charset="0"/>
                <a:cs typeface="Calibri" panose="020F0502020204030204" pitchFamily="34" charset="0"/>
              </a:rPr>
              <a:t> plus </a:t>
            </a:r>
            <a:r>
              <a:rPr lang="en-US" sz="1700" dirty="0" err="1">
                <a:solidFill>
                  <a:srgbClr val="000000"/>
                </a:solidFill>
                <a:latin typeface="Calibri" panose="020F0502020204030204" pitchFamily="34" charset="0"/>
                <a:cs typeface="Calibri" panose="020F0502020204030204" pitchFamily="34" charset="0"/>
              </a:rPr>
              <a:t>polatuzumab</a:t>
            </a:r>
            <a:r>
              <a:rPr lang="en-US" sz="1700" dirty="0">
                <a:solidFill>
                  <a:srgbClr val="000000"/>
                </a:solidFill>
                <a:latin typeface="Calibri" panose="020F0502020204030204" pitchFamily="34" charset="0"/>
                <a:cs typeface="Calibri" panose="020F0502020204030204" pitchFamily="34" charset="0"/>
              </a:rPr>
              <a:t> vedotin in transplant-ineligible refractory/relapsed large B-cell lymphoma: Primary results </a:t>
            </a:r>
            <a:r>
              <a:rPr lang="en-US" sz="1700" b="0" dirty="0">
                <a:solidFill>
                  <a:srgbClr val="000000"/>
                </a:solidFill>
                <a:latin typeface="Calibri" panose="020F0502020204030204" pitchFamily="34" charset="0"/>
                <a:cs typeface="Calibri" panose="020F0502020204030204" pitchFamily="34" charset="0"/>
              </a:rPr>
              <a:t>of the</a:t>
            </a:r>
            <a:r>
              <a:rPr lang="en-US" sz="1700" dirty="0">
                <a:solidFill>
                  <a:srgbClr val="000000"/>
                </a:solidFill>
                <a:latin typeface="Calibri" panose="020F0502020204030204" pitchFamily="34" charset="0"/>
                <a:cs typeface="Calibri" panose="020F0502020204030204" pitchFamily="34" charset="0"/>
              </a:rPr>
              <a:t> phase III SUNMO trial. </a:t>
            </a:r>
            <a:r>
              <a:rPr lang="en-US" sz="1700" b="0" i="1" dirty="0">
                <a:solidFill>
                  <a:srgbClr val="000000"/>
                </a:solidFill>
                <a:latin typeface="Calibri" panose="020F0502020204030204" pitchFamily="34" charset="0"/>
                <a:cs typeface="Calibri" panose="020F0502020204030204" pitchFamily="34" charset="0"/>
              </a:rPr>
              <a:t>J Clin Oncol</a:t>
            </a:r>
            <a:r>
              <a:rPr lang="en-US" sz="1700" b="0" dirty="0">
                <a:solidFill>
                  <a:srgbClr val="000000"/>
                </a:solidFill>
                <a:latin typeface="Calibri" panose="020F0502020204030204" pitchFamily="34" charset="0"/>
                <a:cs typeface="Calibri" panose="020F0502020204030204" pitchFamily="34" charset="0"/>
              </a:rPr>
              <a:t> 2025 December 20;43(36):3799-811</a:t>
            </a: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Brentuximab vedotin in combination with lenalidomide and rituximab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patients with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relapsed/refractory diffuse large B-cell lymphoma: Results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from the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ECHELON-3 </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2024;Abstract LBA7005.</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Loncastuximab tesirine in relapsed/refractory diffuse large B-cell lymphoma: Long-term efficacy and safety from the phase II LOTIS-2 study. </a:t>
            </a:r>
            <a:r>
              <a:rPr lang="en-US" sz="17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7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Updated safety run-in results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from</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LOTIS-5: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A</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phase 3,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randomized trial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with rituximab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versus immunochemotherapy in patients with</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R/R DLBCL/HGBL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EHA 2025;Abstract PS1957.</a:t>
            </a:r>
          </a:p>
          <a:p>
            <a:pPr marL="285750" lvl="0" indent="-285750">
              <a:spcBef>
                <a:spcPts val="0"/>
              </a:spcBef>
              <a:spcAft>
                <a:spcPts val="800"/>
              </a:spcAft>
              <a:buFont typeface="Arial" panose="020B0604020202020204" pitchFamily="34" charset="0"/>
              <a:buChar char="•"/>
              <a:defRPr/>
            </a:pPr>
            <a:r>
              <a:rPr kumimoji="0" lang="en-US" sz="17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Initial results from LOTIS-7: A phase 1b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study of</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loncastuximab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tesirine</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plus </a:t>
            </a:r>
            <a:r>
              <a:rPr lang="en-US" sz="1700" kern="0" dirty="0" err="1">
                <a:solidFill>
                  <a:srgbClr val="000000"/>
                </a:solidFill>
                <a:latin typeface="Calibri" panose="020F0502020204030204" pitchFamily="34" charset="0"/>
                <a:ea typeface="Aptos" panose="020B0004020202020204" pitchFamily="34" charset="0"/>
                <a:cs typeface="Calibri" panose="020F0502020204030204" pitchFamily="34" charset="0"/>
              </a:rPr>
              <a:t>glofitamab</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700" b="0" kern="0" dirty="0">
                <a:solidFill>
                  <a:srgbClr val="000000"/>
                </a:solidFill>
                <a:latin typeface="Calibri" panose="020F0502020204030204" pitchFamily="34" charset="0"/>
                <a:ea typeface="Aptos" panose="020B0004020202020204" pitchFamily="34" charset="0"/>
                <a:cs typeface="Calibri" panose="020F0502020204030204" pitchFamily="34" charset="0"/>
              </a:rPr>
              <a:t>in patients with </a:t>
            </a:r>
            <a:r>
              <a:rPr lang="en-US" sz="1700" kern="0" dirty="0">
                <a:solidFill>
                  <a:srgbClr val="000000"/>
                </a:solidFill>
                <a:latin typeface="Calibri" panose="020F0502020204030204" pitchFamily="34" charset="0"/>
                <a:ea typeface="Aptos" panose="020B0004020202020204" pitchFamily="34" charset="0"/>
                <a:cs typeface="Calibri" panose="020F0502020204030204" pitchFamily="34" charset="0"/>
              </a:rPr>
              <a:t>relapsed/refractory (R/R) diffuse large B-cell lymphoma </a:t>
            </a:r>
            <a:r>
              <a:rPr kumimoji="0" lang="en-US" sz="17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(DLBCL)</a:t>
            </a:r>
            <a:r>
              <a:rPr kumimoji="0" lang="en-US" sz="17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ICML 2025;Abstract 078.</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endParaRPr kumimoji="0" lang="en-US" sz="1800" b="0" i="0" u="none" strike="noStrike" kern="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7B44CAF-264F-58BA-A777-EDDEDB51A0EC}"/>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Tree>
    <p:custDataLst>
      <p:tags r:id="rId1"/>
    </p:custDataLst>
    <p:extLst>
      <p:ext uri="{BB962C8B-B14F-4D97-AF65-F5344CB8AC3E}">
        <p14:creationId xmlns:p14="http://schemas.microsoft.com/office/powerpoint/2010/main" val="3931788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D74C5-8AB0-FEF9-F21E-B0AB37521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2D9A4F-DAB4-8B57-88FF-1DF85A3A3BE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Study Final Results: Efficacy</a:t>
            </a:r>
            <a:endParaRPr lang="en-US" dirty="0">
              <a:solidFill>
                <a:srgbClr val="0432FF"/>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A3FC4C-0F76-3997-E5B7-2595D98138A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pic>
        <p:nvPicPr>
          <p:cNvPr id="3" name="Picture 2">
            <a:extLst>
              <a:ext uri="{FF2B5EF4-FFF2-40B4-BE49-F238E27FC236}">
                <a16:creationId xmlns:a16="http://schemas.microsoft.com/office/drawing/2014/main" id="{E656A79E-1B5B-FF2F-FCA3-79CD899C7DB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8" y="1112331"/>
            <a:ext cx="10358966" cy="5167482"/>
          </a:xfrm>
          <a:prstGeom prst="rect">
            <a:avLst/>
          </a:prstGeom>
        </p:spPr>
      </p:pic>
    </p:spTree>
    <p:extLst>
      <p:ext uri="{BB962C8B-B14F-4D97-AF65-F5344CB8AC3E}">
        <p14:creationId xmlns:p14="http://schemas.microsoft.com/office/powerpoint/2010/main" val="33622642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121C4-2F1B-16BE-549C-76B378C8DB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F8CD7-9794-1E53-7CEE-07342BCA403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/II GO29365 Final Results: Safety</a:t>
            </a:r>
            <a:endParaRPr lang="en-US" dirty="0">
              <a:solidFill>
                <a:srgbClr val="0432FF"/>
              </a:solidFill>
              <a:latin typeface="Calibri" panose="020F0502020204030204" pitchFamily="34" charset="0"/>
              <a:cs typeface="Calibri" panose="020F0502020204030204" pitchFamily="34" charset="0"/>
            </a:endParaRPr>
          </a:p>
        </p:txBody>
      </p:sp>
      <p:pic>
        <p:nvPicPr>
          <p:cNvPr id="7" name="Picture 6" descr="A close-up of a chart&#10;&#10;AI-generated content may be incorrect.">
            <a:extLst>
              <a:ext uri="{FF2B5EF4-FFF2-40B4-BE49-F238E27FC236}">
                <a16:creationId xmlns:a16="http://schemas.microsoft.com/office/drawing/2014/main" id="{7FF71FAD-8408-90D2-A9B2-6C814A9FC22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1432573" y="1096845"/>
            <a:ext cx="9318392" cy="5453378"/>
          </a:xfrm>
          <a:prstGeom prst="rect">
            <a:avLst/>
          </a:prstGeom>
        </p:spPr>
      </p:pic>
      <p:sp>
        <p:nvSpPr>
          <p:cNvPr id="4" name="TextBox 3">
            <a:extLst>
              <a:ext uri="{FF2B5EF4-FFF2-40B4-BE49-F238E27FC236}">
                <a16:creationId xmlns:a16="http://schemas.microsoft.com/office/drawing/2014/main" id="{BB08DBF0-7591-AAEC-CA6C-D8452E88D193}"/>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Sehn LH et al. ASH 2022;Abstract 4260.</a:t>
            </a:r>
          </a:p>
        </p:txBody>
      </p:sp>
    </p:spTree>
    <p:extLst>
      <p:ext uri="{BB962C8B-B14F-4D97-AF65-F5344CB8AC3E}">
        <p14:creationId xmlns:p14="http://schemas.microsoft.com/office/powerpoint/2010/main" val="34788615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2F92F-74B3-0DE3-D94C-FF04B55C9DB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Study Design</a:t>
            </a:r>
          </a:p>
        </p:txBody>
      </p:sp>
      <p:sp>
        <p:nvSpPr>
          <p:cNvPr id="3" name="TextBox 2">
            <a:extLst>
              <a:ext uri="{FF2B5EF4-FFF2-40B4-BE49-F238E27FC236}">
                <a16:creationId xmlns:a16="http://schemas.microsoft.com/office/drawing/2014/main" id="{E2319C62-C588-172B-C808-40723B7F08A4}"/>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diagram of a patient's cycle&#10;&#10;AI-generated content may be incorrect.">
            <a:extLst>
              <a:ext uri="{FF2B5EF4-FFF2-40B4-BE49-F238E27FC236}">
                <a16:creationId xmlns:a16="http://schemas.microsoft.com/office/drawing/2014/main" id="{CA87C176-8C35-0E10-18F7-E77DF2A346D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0" y="1370013"/>
            <a:ext cx="12192000" cy="4129947"/>
          </a:xfrm>
          <a:prstGeom prst="rect">
            <a:avLst/>
          </a:prstGeom>
        </p:spPr>
      </p:pic>
    </p:spTree>
    <p:extLst>
      <p:ext uri="{BB962C8B-B14F-4D97-AF65-F5344CB8AC3E}">
        <p14:creationId xmlns:p14="http://schemas.microsoft.com/office/powerpoint/2010/main" val="1498333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B53B-60EF-AE60-B636-D36458E20B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7A2D35-6F64-670B-64F0-D04B275531B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Overall Survival</a:t>
            </a:r>
          </a:p>
        </p:txBody>
      </p:sp>
      <p:sp>
        <p:nvSpPr>
          <p:cNvPr id="3" name="TextBox 2">
            <a:extLst>
              <a:ext uri="{FF2B5EF4-FFF2-40B4-BE49-F238E27FC236}">
                <a16:creationId xmlns:a16="http://schemas.microsoft.com/office/drawing/2014/main" id="{D4A755A1-F5A3-D43C-3E5D-730DE00FF1C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recovery&#10;&#10;AI-generated content may be incorrect.">
            <a:extLst>
              <a:ext uri="{FF2B5EF4-FFF2-40B4-BE49-F238E27FC236}">
                <a16:creationId xmlns:a16="http://schemas.microsoft.com/office/drawing/2014/main" id="{4EAA410E-8D65-4572-B993-BC0E93BC302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49734" y="1370013"/>
            <a:ext cx="10484069" cy="5060493"/>
          </a:xfrm>
          <a:prstGeom prst="rect">
            <a:avLst/>
          </a:prstGeom>
        </p:spPr>
      </p:pic>
    </p:spTree>
    <p:extLst>
      <p:ext uri="{BB962C8B-B14F-4D97-AF65-F5344CB8AC3E}">
        <p14:creationId xmlns:p14="http://schemas.microsoft.com/office/powerpoint/2010/main" val="4053628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BE720-26C8-FE8D-72C9-3DD5C892A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CE0B50-5241-A70E-3164-D5224D9417A0}"/>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Progression-Free Survival</a:t>
            </a:r>
          </a:p>
        </p:txBody>
      </p:sp>
      <p:sp>
        <p:nvSpPr>
          <p:cNvPr id="3" name="TextBox 2">
            <a:extLst>
              <a:ext uri="{FF2B5EF4-FFF2-40B4-BE49-F238E27FC236}">
                <a16:creationId xmlns:a16="http://schemas.microsoft.com/office/drawing/2014/main" id="{B2FE7EAA-5A1B-4575-4159-5F87F6C7830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graph of a patient's growth&#10;&#10;AI-generated content may be incorrect.">
            <a:extLst>
              <a:ext uri="{FF2B5EF4-FFF2-40B4-BE49-F238E27FC236}">
                <a16:creationId xmlns:a16="http://schemas.microsoft.com/office/drawing/2014/main" id="{BEFA3308-8714-5269-B379-6F1B7E62793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20747" y="1370013"/>
            <a:ext cx="10350506" cy="4996023"/>
          </a:xfrm>
          <a:prstGeom prst="rect">
            <a:avLst/>
          </a:prstGeom>
        </p:spPr>
      </p:pic>
    </p:spTree>
    <p:extLst>
      <p:ext uri="{BB962C8B-B14F-4D97-AF65-F5344CB8AC3E}">
        <p14:creationId xmlns:p14="http://schemas.microsoft.com/office/powerpoint/2010/main" val="2797503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DE269-D334-5D5A-86AA-1DBDBBB79C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A138A2-D2D2-F3BF-F063-F2A841E110D8}"/>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Select AEs</a:t>
            </a:r>
          </a:p>
        </p:txBody>
      </p:sp>
      <p:sp>
        <p:nvSpPr>
          <p:cNvPr id="3" name="TextBox 2">
            <a:extLst>
              <a:ext uri="{FF2B5EF4-FFF2-40B4-BE49-F238E27FC236}">
                <a16:creationId xmlns:a16="http://schemas.microsoft.com/office/drawing/2014/main" id="{BC93D470-15D1-5253-6FCA-0253D7DBB7C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6" name="Picture 5" descr="A screenshot of a computer&#10;&#10;AI-generated content may be incorrect.">
            <a:extLst>
              <a:ext uri="{FF2B5EF4-FFF2-40B4-BE49-F238E27FC236}">
                <a16:creationId xmlns:a16="http://schemas.microsoft.com/office/drawing/2014/main" id="{9D500149-20D3-446E-5C0F-FA7B3AED5CA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7" cy="4798310"/>
          </a:xfrm>
          <a:prstGeom prst="rect">
            <a:avLst/>
          </a:prstGeom>
        </p:spPr>
      </p:pic>
    </p:spTree>
    <p:extLst>
      <p:ext uri="{BB962C8B-B14F-4D97-AF65-F5344CB8AC3E}">
        <p14:creationId xmlns:p14="http://schemas.microsoft.com/office/powerpoint/2010/main" val="3633501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81318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2BCEC-D6E2-1707-62C1-23E4F147B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D0BAE9-2003-CA8D-BD43-66ED133D1BD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POLARGO: Peripheral Neuropathy</a:t>
            </a:r>
          </a:p>
        </p:txBody>
      </p:sp>
      <p:sp>
        <p:nvSpPr>
          <p:cNvPr id="3" name="TextBox 2">
            <a:extLst>
              <a:ext uri="{FF2B5EF4-FFF2-40B4-BE49-F238E27FC236}">
                <a16:creationId xmlns:a16="http://schemas.microsoft.com/office/drawing/2014/main" id="{0386FFDE-2AA5-98F3-4C40-89736A816439}"/>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Matasar M et al. EHA 2025;Abstract S101.</a:t>
            </a:r>
          </a:p>
        </p:txBody>
      </p:sp>
      <p:pic>
        <p:nvPicPr>
          <p:cNvPr id="5" name="Picture 4" descr="A screenshot of a medical chart&#10;&#10;AI-generated content may be incorrect.">
            <a:extLst>
              <a:ext uri="{FF2B5EF4-FFF2-40B4-BE49-F238E27FC236}">
                <a16:creationId xmlns:a16="http://schemas.microsoft.com/office/drawing/2014/main" id="{5EFC609A-E7FF-52DF-156C-F702DF86F4E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823798" y="1370013"/>
            <a:ext cx="10535941" cy="4904663"/>
          </a:xfrm>
          <a:prstGeom prst="rect">
            <a:avLst/>
          </a:prstGeom>
        </p:spPr>
      </p:pic>
    </p:spTree>
    <p:extLst>
      <p:ext uri="{BB962C8B-B14F-4D97-AF65-F5344CB8AC3E}">
        <p14:creationId xmlns:p14="http://schemas.microsoft.com/office/powerpoint/2010/main" val="10371567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Study Design</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Pavlovsky A et al. </a:t>
            </a:r>
            <a:r>
              <a:rPr kumimoji="0" lang="en-US" sz="14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rPr>
              <a:t>ICML 2023.</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pic>
        <p:nvPicPr>
          <p:cNvPr id="1026" name="Picture 2" descr="image">
            <a:extLst>
              <a:ext uri="{FF2B5EF4-FFF2-40B4-BE49-F238E27FC236}">
                <a16:creationId xmlns:a16="http://schemas.microsoft.com/office/drawing/2014/main" id="{3388C3DE-64F5-3E6D-A75A-DCD2EE612C95}"/>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932990" y="1181686"/>
            <a:ext cx="10338263" cy="490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730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A2E4C-53E3-2377-FFF9-6573D12EE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587B61-DA9F-F102-DD3D-7E365F702C47}"/>
              </a:ext>
            </a:extLst>
          </p:cNvPr>
          <p:cNvSpPr>
            <a:spLocks noGrp="1"/>
          </p:cNvSpPr>
          <p:nvPr>
            <p:ph type="title"/>
          </p:nvPr>
        </p:nvSpPr>
        <p:spPr>
          <a:xfrm>
            <a:off x="936434" y="326314"/>
            <a:ext cx="11255566" cy="1143000"/>
          </a:xfrm>
        </p:spPr>
        <p:txBody>
          <a:bodyPr/>
          <a:lstStyle/>
          <a:p>
            <a:pPr algn="l"/>
            <a:r>
              <a:rPr lang="en-US" dirty="0">
                <a:latin typeface="Calibri" panose="020F0502020204030204" pitchFamily="34" charset="0"/>
                <a:cs typeface="Calibri" panose="020F0502020204030204" pitchFamily="34" charset="0"/>
              </a:rPr>
              <a:t>Phase III SUNMO Primary Results: Overall Response Rate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(Primary Endpoint)</a:t>
            </a:r>
          </a:p>
        </p:txBody>
      </p:sp>
      <p:sp>
        <p:nvSpPr>
          <p:cNvPr id="3" name="TextBox 2">
            <a:extLst>
              <a:ext uri="{FF2B5EF4-FFF2-40B4-BE49-F238E27FC236}">
                <a16:creationId xmlns:a16="http://schemas.microsoft.com/office/drawing/2014/main" id="{9C370B81-85C9-6EF0-F324-2254E6E6F201}"/>
              </a:ext>
            </a:extLst>
          </p:cNvPr>
          <p:cNvSpPr txBox="1"/>
          <p:nvPr/>
        </p:nvSpPr>
        <p:spPr>
          <a:xfrm>
            <a:off x="0" y="6550223"/>
            <a:ext cx="5969876"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p>
        </p:txBody>
      </p:sp>
      <p:grpSp>
        <p:nvGrpSpPr>
          <p:cNvPr id="10" name="Group 9">
            <a:extLst>
              <a:ext uri="{FF2B5EF4-FFF2-40B4-BE49-F238E27FC236}">
                <a16:creationId xmlns:a16="http://schemas.microsoft.com/office/drawing/2014/main" id="{8CE8BA9D-48C9-D222-E881-CEF45C0CEE4E}"/>
              </a:ext>
            </a:extLst>
          </p:cNvPr>
          <p:cNvGrpSpPr/>
          <p:nvPr/>
        </p:nvGrpSpPr>
        <p:grpSpPr>
          <a:xfrm>
            <a:off x="336261" y="2021031"/>
            <a:ext cx="11519477" cy="2815937"/>
            <a:chOff x="2529032" y="1485900"/>
            <a:chExt cx="7327900" cy="1631373"/>
          </a:xfrm>
        </p:grpSpPr>
        <p:pic>
          <p:nvPicPr>
            <p:cNvPr id="8" name="Picture 7">
              <a:extLst>
                <a:ext uri="{FF2B5EF4-FFF2-40B4-BE49-F238E27FC236}">
                  <a16:creationId xmlns:a16="http://schemas.microsoft.com/office/drawing/2014/main" id="{60E64D6A-D585-AFAB-5B59-9D16E8C56EE3}"/>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529032" y="1485900"/>
              <a:ext cx="7327900" cy="176645"/>
            </a:xfrm>
            <a:prstGeom prst="rect">
              <a:avLst/>
            </a:prstGeom>
          </p:spPr>
        </p:pic>
        <p:pic>
          <p:nvPicPr>
            <p:cNvPr id="9" name="Picture 8">
              <a:extLst>
                <a:ext uri="{FF2B5EF4-FFF2-40B4-BE49-F238E27FC236}">
                  <a16:creationId xmlns:a16="http://schemas.microsoft.com/office/drawing/2014/main" id="{75B362B3-CA13-BEF5-C848-A1FA57A3492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529032" y="1662545"/>
              <a:ext cx="7327900" cy="1454728"/>
            </a:xfrm>
            <a:prstGeom prst="rect">
              <a:avLst/>
            </a:prstGeom>
          </p:spPr>
        </p:pic>
      </p:grpSp>
      <p:sp>
        <p:nvSpPr>
          <p:cNvPr id="11" name="Rectangle 10">
            <a:extLst>
              <a:ext uri="{FF2B5EF4-FFF2-40B4-BE49-F238E27FC236}">
                <a16:creationId xmlns:a16="http://schemas.microsoft.com/office/drawing/2014/main" id="{33E2071D-F7A6-4369-05FD-8116D3B34DB1}"/>
              </a:ext>
            </a:extLst>
          </p:cNvPr>
          <p:cNvSpPr/>
          <p:nvPr/>
        </p:nvSpPr>
        <p:spPr bwMode="auto">
          <a:xfrm>
            <a:off x="336261" y="2527970"/>
            <a:ext cx="11519477" cy="435825"/>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64752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035AA-D019-15EB-4CDF-217783EBDE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FCB791-8A96-E09D-463E-2CF550A8AA8F}"/>
              </a:ext>
            </a:extLst>
          </p:cNvPr>
          <p:cNvSpPr>
            <a:spLocks noGrp="1"/>
          </p:cNvSpPr>
          <p:nvPr>
            <p:ph type="title"/>
          </p:nvPr>
        </p:nvSpPr>
        <p:spPr>
          <a:xfrm>
            <a:off x="912286" y="227013"/>
            <a:ext cx="10358967" cy="566201"/>
          </a:xfrm>
        </p:spPr>
        <p:txBody>
          <a:bodyPr/>
          <a:lstStyle/>
          <a:p>
            <a:r>
              <a:rPr lang="en-US" dirty="0">
                <a:latin typeface="Calibri" panose="020F0502020204030204" pitchFamily="34" charset="0"/>
                <a:cs typeface="Calibri" panose="020F0502020204030204" pitchFamily="34" charset="0"/>
              </a:rPr>
              <a:t>Phase III SUNMO Primary Results: PFS (Primary Endpoint)</a:t>
            </a:r>
          </a:p>
        </p:txBody>
      </p:sp>
      <p:sp>
        <p:nvSpPr>
          <p:cNvPr id="3" name="TextBox 2">
            <a:extLst>
              <a:ext uri="{FF2B5EF4-FFF2-40B4-BE49-F238E27FC236}">
                <a16:creationId xmlns:a16="http://schemas.microsoft.com/office/drawing/2014/main" id="{5FAF33FF-4BA6-38B6-7296-58C169F38E6C}"/>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6" name="Picture 5">
            <a:extLst>
              <a:ext uri="{FF2B5EF4-FFF2-40B4-BE49-F238E27FC236}">
                <a16:creationId xmlns:a16="http://schemas.microsoft.com/office/drawing/2014/main" id="{062416A8-DFDB-6F61-ED77-5D697E9D6DFA}"/>
              </a:ext>
            </a:extLst>
          </p:cNvPr>
          <p:cNvPicPr>
            <a:picLocks noChangeAspect="1"/>
          </p:cNvPicPr>
          <p:nvPr/>
        </p:nvPicPr>
        <p:blipFill>
          <a:blip r:embed="rId2">
            <a:extLst>
              <a:ext uri="{28A0092B-C50C-407E-A947-70E740481C1C}">
                <a14:useLocalDpi xmlns:a14="http://schemas.microsoft.com/office/drawing/2010/main"/>
              </a:ext>
            </a:extLst>
          </a:blip>
          <a:srcRect r="-179"/>
          <a:stretch>
            <a:fillRect/>
          </a:stretch>
        </p:blipFill>
        <p:spPr>
          <a:xfrm>
            <a:off x="1357085" y="793214"/>
            <a:ext cx="9477829" cy="3924414"/>
          </a:xfrm>
          <a:prstGeom prst="rect">
            <a:avLst/>
          </a:prstGeom>
        </p:spPr>
      </p:pic>
      <p:pic>
        <p:nvPicPr>
          <p:cNvPr id="7" name="Picture 6">
            <a:extLst>
              <a:ext uri="{FF2B5EF4-FFF2-40B4-BE49-F238E27FC236}">
                <a16:creationId xmlns:a16="http://schemas.microsoft.com/office/drawing/2014/main" id="{271F19C3-217A-BEBB-622F-2FD85E0DFC09}"/>
              </a:ext>
            </a:extLst>
          </p:cNvPr>
          <p:cNvPicPr>
            <a:picLocks noChangeAspect="1"/>
          </p:cNvPicPr>
          <p:nvPr/>
        </p:nvPicPr>
        <p:blipFill>
          <a:blip r:embed="rId3"/>
          <a:stretch>
            <a:fillRect/>
          </a:stretch>
        </p:blipFill>
        <p:spPr>
          <a:xfrm>
            <a:off x="1365548" y="4665324"/>
            <a:ext cx="9477828" cy="1694820"/>
          </a:xfrm>
          <a:prstGeom prst="rect">
            <a:avLst/>
          </a:prstGeom>
        </p:spPr>
      </p:pic>
    </p:spTree>
    <p:extLst>
      <p:ext uri="{BB962C8B-B14F-4D97-AF65-F5344CB8AC3E}">
        <p14:creationId xmlns:p14="http://schemas.microsoft.com/office/powerpoint/2010/main" val="15385176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81315-E097-C308-4417-C1FDD46702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A8B4D6-942B-3D99-BDF8-8341CC625A9B}"/>
              </a:ext>
            </a:extLst>
          </p:cNvPr>
          <p:cNvSpPr>
            <a:spLocks noGrp="1"/>
          </p:cNvSpPr>
          <p:nvPr>
            <p:ph type="title"/>
          </p:nvPr>
        </p:nvSpPr>
        <p:spPr>
          <a:xfrm>
            <a:off x="912286" y="227013"/>
            <a:ext cx="10358967" cy="685773"/>
          </a:xfrm>
        </p:spPr>
        <p:txBody>
          <a:bodyPr/>
          <a:lstStyle/>
          <a:p>
            <a:r>
              <a:rPr lang="en-US" dirty="0">
                <a:latin typeface="Calibri" panose="020F0502020204030204" pitchFamily="34" charset="0"/>
                <a:cs typeface="Calibri" panose="020F0502020204030204" pitchFamily="34" charset="0"/>
              </a:rPr>
              <a:t>Phase III SUNMO Primary Results: OS</a:t>
            </a:r>
          </a:p>
        </p:txBody>
      </p:sp>
      <p:sp>
        <p:nvSpPr>
          <p:cNvPr id="3" name="TextBox 2">
            <a:extLst>
              <a:ext uri="{FF2B5EF4-FFF2-40B4-BE49-F238E27FC236}">
                <a16:creationId xmlns:a16="http://schemas.microsoft.com/office/drawing/2014/main" id="{F7E39A42-48D1-D0E3-CA94-6BFB3C936AA6}"/>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grpSp>
        <p:nvGrpSpPr>
          <p:cNvPr id="9" name="Group 8">
            <a:extLst>
              <a:ext uri="{FF2B5EF4-FFF2-40B4-BE49-F238E27FC236}">
                <a16:creationId xmlns:a16="http://schemas.microsoft.com/office/drawing/2014/main" id="{59BC341A-E2B6-1A5B-9CD8-B6B76B082D43}"/>
              </a:ext>
            </a:extLst>
          </p:cNvPr>
          <p:cNvGrpSpPr/>
          <p:nvPr/>
        </p:nvGrpSpPr>
        <p:grpSpPr>
          <a:xfrm>
            <a:off x="1489944" y="4689235"/>
            <a:ext cx="9212112" cy="1569740"/>
            <a:chOff x="2061029" y="3429000"/>
            <a:chExt cx="7315200" cy="1286329"/>
          </a:xfrm>
        </p:grpSpPr>
        <p:pic>
          <p:nvPicPr>
            <p:cNvPr id="5" name="Picture 4">
              <a:extLst>
                <a:ext uri="{FF2B5EF4-FFF2-40B4-BE49-F238E27FC236}">
                  <a16:creationId xmlns:a16="http://schemas.microsoft.com/office/drawing/2014/main" id="{9B188BCB-E540-4481-51F9-1FC9E8DE081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61029" y="3429000"/>
              <a:ext cx="7315200" cy="170543"/>
            </a:xfrm>
            <a:prstGeom prst="rect">
              <a:avLst/>
            </a:prstGeom>
          </p:spPr>
        </p:pic>
        <p:pic>
          <p:nvPicPr>
            <p:cNvPr id="8" name="Picture 7">
              <a:extLst>
                <a:ext uri="{FF2B5EF4-FFF2-40B4-BE49-F238E27FC236}">
                  <a16:creationId xmlns:a16="http://schemas.microsoft.com/office/drawing/2014/main" id="{E9EFD74B-0247-8994-ED52-75DDE26C2CA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2061029" y="3599543"/>
              <a:ext cx="7315200" cy="1115786"/>
            </a:xfrm>
            <a:prstGeom prst="rect">
              <a:avLst/>
            </a:prstGeom>
          </p:spPr>
        </p:pic>
      </p:grpSp>
      <p:pic>
        <p:nvPicPr>
          <p:cNvPr id="10" name="Picture 9">
            <a:extLst>
              <a:ext uri="{FF2B5EF4-FFF2-40B4-BE49-F238E27FC236}">
                <a16:creationId xmlns:a16="http://schemas.microsoft.com/office/drawing/2014/main" id="{08ED156F-8BBA-FA97-1C03-52117AD91796}"/>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489944" y="912786"/>
            <a:ext cx="9203649" cy="3776449"/>
          </a:xfrm>
          <a:prstGeom prst="rect">
            <a:avLst/>
          </a:prstGeom>
        </p:spPr>
      </p:pic>
    </p:spTree>
    <p:extLst>
      <p:ext uri="{BB962C8B-B14F-4D97-AF65-F5344CB8AC3E}">
        <p14:creationId xmlns:p14="http://schemas.microsoft.com/office/powerpoint/2010/main" val="3132802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63F15-DA33-B03F-3DAA-969731C254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CF3070-1965-B2A8-51C8-2D10001BFD6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SUNMO Primary Results: Common AEs</a:t>
            </a:r>
          </a:p>
        </p:txBody>
      </p:sp>
      <p:sp>
        <p:nvSpPr>
          <p:cNvPr id="3" name="TextBox 2">
            <a:extLst>
              <a:ext uri="{FF2B5EF4-FFF2-40B4-BE49-F238E27FC236}">
                <a16:creationId xmlns:a16="http://schemas.microsoft.com/office/drawing/2014/main" id="{30300662-2E3A-EAF3-D039-C755266DCF75}"/>
              </a:ext>
            </a:extLst>
          </p:cNvPr>
          <p:cNvSpPr txBox="1"/>
          <p:nvPr/>
        </p:nvSpPr>
        <p:spPr>
          <a:xfrm>
            <a:off x="0" y="6550223"/>
            <a:ext cx="5969876"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Budde LE et al. </a:t>
            </a:r>
            <a:r>
              <a:rPr lang="en-US" sz="1400" b="0" i="1" dirty="0">
                <a:solidFill>
                  <a:srgbClr val="000000"/>
                </a:solidFill>
                <a:latin typeface="Calibri" panose="020F0502020204030204" pitchFamily="34" charset="0"/>
                <a:cs typeface="Calibri" panose="020F0502020204030204" pitchFamily="34" charset="0"/>
              </a:rPr>
              <a:t>J Clin Oncol </a:t>
            </a:r>
            <a:r>
              <a:rPr lang="en-US" sz="1400" b="0" dirty="0">
                <a:solidFill>
                  <a:srgbClr val="000000"/>
                </a:solidFill>
                <a:latin typeface="Calibri" panose="020F0502020204030204" pitchFamily="34" charset="0"/>
                <a:cs typeface="Calibri" panose="020F0502020204030204" pitchFamily="34" charset="0"/>
              </a:rPr>
              <a:t>2025 December 20;43(36):3799-811.</a:t>
            </a:r>
          </a:p>
        </p:txBody>
      </p:sp>
      <p:pic>
        <p:nvPicPr>
          <p:cNvPr id="4" name="Picture 3">
            <a:extLst>
              <a:ext uri="{FF2B5EF4-FFF2-40B4-BE49-F238E27FC236}">
                <a16:creationId xmlns:a16="http://schemas.microsoft.com/office/drawing/2014/main" id="{4565E293-F6A0-C764-E504-B779D5E11D7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98029" y="1370013"/>
            <a:ext cx="11395941" cy="4578195"/>
          </a:xfrm>
          <a:prstGeom prst="rect">
            <a:avLst/>
          </a:prstGeom>
        </p:spPr>
      </p:pic>
    </p:spTree>
    <p:extLst>
      <p:ext uri="{BB962C8B-B14F-4D97-AF65-F5344CB8AC3E}">
        <p14:creationId xmlns:p14="http://schemas.microsoft.com/office/powerpoint/2010/main" val="2971295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A41A9-3351-44D4-25EB-AA24906E636A}"/>
              </a:ext>
            </a:extLst>
          </p:cNvPr>
          <p:cNvSpPr>
            <a:spLocks noGrp="1"/>
          </p:cNvSpPr>
          <p:nvPr>
            <p:ph type="title"/>
          </p:nvPr>
        </p:nvSpPr>
        <p:spPr/>
        <p:txBody>
          <a:bodyPr/>
          <a:lstStyle/>
          <a:p>
            <a:r>
              <a:rPr lang="en-US" dirty="0"/>
              <a:t>Phase III ECHELON-3 Study Design</a:t>
            </a:r>
          </a:p>
        </p:txBody>
      </p:sp>
      <p:sp>
        <p:nvSpPr>
          <p:cNvPr id="3" name="TextBox 2">
            <a:extLst>
              <a:ext uri="{FF2B5EF4-FFF2-40B4-BE49-F238E27FC236}">
                <a16:creationId xmlns:a16="http://schemas.microsoft.com/office/drawing/2014/main" id="{31CABF19-00B3-DCD1-FBF2-7F0D1A5CFC4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49154" name="Picture 2">
            <a:extLst>
              <a:ext uri="{FF2B5EF4-FFF2-40B4-BE49-F238E27FC236}">
                <a16:creationId xmlns:a16="http://schemas.microsoft.com/office/drawing/2014/main" id="{AF02A436-9F21-2270-6D76-C4842987FA3F}"/>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536851" y="1370013"/>
            <a:ext cx="11118298" cy="44978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0DC0FE-1A11-8EA1-7433-39A42C6A4742}"/>
              </a:ext>
            </a:extLst>
          </p:cNvPr>
          <p:cNvSpPr txBox="1"/>
          <p:nvPr/>
        </p:nvSpPr>
        <p:spPr>
          <a:xfrm>
            <a:off x="544105" y="5877647"/>
            <a:ext cx="10791431"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HSCT = hematopoietic stem cell transplantation; FDG = fluorodeoxyglucose; ITT = intent to treat; SCT = stem cell transplant</a:t>
            </a: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133389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A41D-1612-7741-6C78-0D72A5E25C5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F0A9D5B-36F7-AFAF-EF30-DDF3E7ABCDE8}"/>
              </a:ext>
            </a:extLst>
          </p:cNvPr>
          <p:cNvSpPr/>
          <p:nvPr/>
        </p:nvSpPr>
        <p:spPr bwMode="auto">
          <a:xfrm>
            <a:off x="484981" y="1200839"/>
            <a:ext cx="11222038" cy="482972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3714FD52-64F4-07FD-1275-FBEEF609670B}"/>
              </a:ext>
            </a:extLst>
          </p:cNvPr>
          <p:cNvSpPr>
            <a:spLocks noGrp="1"/>
          </p:cNvSpPr>
          <p:nvPr>
            <p:ph type="title"/>
          </p:nvPr>
        </p:nvSpPr>
        <p:spPr/>
        <p:txBody>
          <a:bodyPr/>
          <a:lstStyle/>
          <a:p>
            <a:r>
              <a:rPr lang="en-US" dirty="0"/>
              <a:t>Phase III ECHELON-3: Overall Survival (Primary Endpoint)</a:t>
            </a:r>
          </a:p>
        </p:txBody>
      </p:sp>
      <p:sp>
        <p:nvSpPr>
          <p:cNvPr id="3" name="TextBox 2">
            <a:extLst>
              <a:ext uri="{FF2B5EF4-FFF2-40B4-BE49-F238E27FC236}">
                <a16:creationId xmlns:a16="http://schemas.microsoft.com/office/drawing/2014/main" id="{5BB12BBE-9563-B9D4-C3DE-F8D3C9A40965}"/>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5298" name="Picture 2">
            <a:extLst>
              <a:ext uri="{FF2B5EF4-FFF2-40B4-BE49-F238E27FC236}">
                <a16:creationId xmlns:a16="http://schemas.microsoft.com/office/drawing/2014/main" id="{FE9D1C99-6AB0-B3D0-4359-AD7CBAAB57E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766"/>
          <a:stretch>
            <a:fillRect/>
          </a:stretch>
        </p:blipFill>
        <p:spPr bwMode="auto">
          <a:xfrm>
            <a:off x="513556" y="1405719"/>
            <a:ext cx="11164888" cy="4624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54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565795-503E-C0BC-EB73-7DFC641724A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99F17EF-046D-4D4C-D458-8DA441517C0C}"/>
              </a:ext>
            </a:extLst>
          </p:cNvPr>
          <p:cNvSpPr/>
          <p:nvPr/>
        </p:nvSpPr>
        <p:spPr bwMode="auto">
          <a:xfrm>
            <a:off x="484981" y="1200839"/>
            <a:ext cx="11222038" cy="474855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endParaRPr kumimoji="0" lang="en-US" sz="2400" b="0" i="0" u="none" strike="noStrike" cap="none" normalizeH="0" baseline="0">
              <a:ln>
                <a:noFill/>
              </a:ln>
              <a:effectLst/>
              <a:latin typeface="Times New Roman" pitchFamily="18" charset="0"/>
            </a:endParaRPr>
          </a:p>
        </p:txBody>
      </p:sp>
      <p:sp>
        <p:nvSpPr>
          <p:cNvPr id="2" name="Title 1">
            <a:extLst>
              <a:ext uri="{FF2B5EF4-FFF2-40B4-BE49-F238E27FC236}">
                <a16:creationId xmlns:a16="http://schemas.microsoft.com/office/drawing/2014/main" id="{404C0252-3136-0832-291E-4CAC62F9DD49}"/>
              </a:ext>
            </a:extLst>
          </p:cNvPr>
          <p:cNvSpPr>
            <a:spLocks noGrp="1"/>
          </p:cNvSpPr>
          <p:nvPr>
            <p:ph type="title"/>
          </p:nvPr>
        </p:nvSpPr>
        <p:spPr/>
        <p:txBody>
          <a:bodyPr/>
          <a:lstStyle/>
          <a:p>
            <a:r>
              <a:rPr lang="en-US" dirty="0"/>
              <a:t>Phase III ECHELON-3: PFS (Key Secondary Endpoint)</a:t>
            </a:r>
          </a:p>
        </p:txBody>
      </p:sp>
      <p:sp>
        <p:nvSpPr>
          <p:cNvPr id="3" name="TextBox 2">
            <a:extLst>
              <a:ext uri="{FF2B5EF4-FFF2-40B4-BE49-F238E27FC236}">
                <a16:creationId xmlns:a16="http://schemas.microsoft.com/office/drawing/2014/main" id="{DC647514-4ED3-65B1-C8D2-BA97407B5E9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6324" name="Picture 4">
            <a:extLst>
              <a:ext uri="{FF2B5EF4-FFF2-40B4-BE49-F238E27FC236}">
                <a16:creationId xmlns:a16="http://schemas.microsoft.com/office/drawing/2014/main" id="{1A367600-0E77-971D-9DE0-9F5369048346}"/>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847" b="1"/>
          <a:stretch>
            <a:fillRect/>
          </a:stretch>
        </p:blipFill>
        <p:spPr bwMode="auto">
          <a:xfrm>
            <a:off x="484981" y="1408814"/>
            <a:ext cx="11222038" cy="4540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581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E10F-E39C-FE4F-7022-363BDBB716A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34E4461-4C0F-464B-78AE-DFBC2FC5093A}"/>
              </a:ext>
            </a:extLst>
          </p:cNvPr>
          <p:cNvSpPr/>
          <p:nvPr/>
        </p:nvSpPr>
        <p:spPr bwMode="auto">
          <a:xfrm>
            <a:off x="413544" y="1123720"/>
            <a:ext cx="11293475" cy="49468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0610CE7-1C79-C0BB-8D91-52AD1CFA604B}"/>
              </a:ext>
            </a:extLst>
          </p:cNvPr>
          <p:cNvSpPr>
            <a:spLocks noGrp="1"/>
          </p:cNvSpPr>
          <p:nvPr>
            <p:ph type="title"/>
          </p:nvPr>
        </p:nvSpPr>
        <p:spPr>
          <a:xfrm>
            <a:off x="912286" y="227013"/>
            <a:ext cx="10358967" cy="775522"/>
          </a:xfrm>
        </p:spPr>
        <p:txBody>
          <a:bodyPr/>
          <a:lstStyle/>
          <a:p>
            <a:r>
              <a:rPr lang="en-US" dirty="0"/>
              <a:t>Phase III ECHELON-3: Responses</a:t>
            </a:r>
          </a:p>
        </p:txBody>
      </p:sp>
      <p:sp>
        <p:nvSpPr>
          <p:cNvPr id="3" name="TextBox 2">
            <a:extLst>
              <a:ext uri="{FF2B5EF4-FFF2-40B4-BE49-F238E27FC236}">
                <a16:creationId xmlns:a16="http://schemas.microsoft.com/office/drawing/2014/main" id="{3EA576E3-C487-D361-5FFF-0091F9D40868}"/>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7346" name="Picture 2">
            <a:extLst>
              <a:ext uri="{FF2B5EF4-FFF2-40B4-BE49-F238E27FC236}">
                <a16:creationId xmlns:a16="http://schemas.microsoft.com/office/drawing/2014/main" id="{E891EB12-241E-1BEC-2FE1-6D7F3A9D5A37}"/>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449262" y="1292894"/>
            <a:ext cx="11293475" cy="4777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433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A09B96-C2E3-5CD8-8E48-F49E21782789}"/>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3376A35-1659-D470-6D4B-3BB3CC2DAAD1}"/>
              </a:ext>
            </a:extLst>
          </p:cNvPr>
          <p:cNvSpPr/>
          <p:nvPr/>
        </p:nvSpPr>
        <p:spPr bwMode="auto">
          <a:xfrm>
            <a:off x="508420" y="967791"/>
            <a:ext cx="11175157" cy="980442"/>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72211881-9239-EFCB-0F6B-41B76AB5B98D}"/>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DE01D4EA-5733-50FE-2E5B-1B88440786B1}"/>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bg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bg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rgbClr val="3333CC"/>
                </a:solidFill>
              </a:rPr>
              <a:t>Module 2: </a:t>
            </a:r>
            <a:r>
              <a:rPr lang="en-US" sz="2800"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4</a:t>
            </a:r>
            <a:r>
              <a:rPr lang="en-US" sz="2800" dirty="0"/>
              <a:t>: 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rgbClr val="3333CC"/>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rgbClr val="000000"/>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rgbClr val="3333CC"/>
                </a:solidFill>
              </a:rPr>
              <a:t>Module 6: </a:t>
            </a:r>
            <a:r>
              <a:rPr lang="en-US" dirty="0"/>
              <a:t>Clinician Survey Results</a:t>
            </a:r>
            <a:endParaRPr kumimoji="0" lang="en-US" sz="28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2285771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7ACFD-42C6-CE01-6766-98794AB759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978295-B5DF-02FF-0A40-3DD6DBF385C0}"/>
              </a:ext>
            </a:extLst>
          </p:cNvPr>
          <p:cNvSpPr>
            <a:spLocks noGrp="1"/>
          </p:cNvSpPr>
          <p:nvPr>
            <p:ph type="title"/>
          </p:nvPr>
        </p:nvSpPr>
        <p:spPr/>
        <p:txBody>
          <a:bodyPr/>
          <a:lstStyle/>
          <a:p>
            <a:r>
              <a:rPr lang="en-US" dirty="0"/>
              <a:t>Phase III ECHELON-3: Safety</a:t>
            </a:r>
          </a:p>
        </p:txBody>
      </p:sp>
      <p:sp>
        <p:nvSpPr>
          <p:cNvPr id="3" name="TextBox 2">
            <a:extLst>
              <a:ext uri="{FF2B5EF4-FFF2-40B4-BE49-F238E27FC236}">
                <a16:creationId xmlns:a16="http://schemas.microsoft.com/office/drawing/2014/main" id="{29D4B3D4-A117-6F7C-6332-318498CF79CE}"/>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Kim JA et al. ASCO 2024;Abstract LBA7005.</a:t>
            </a:r>
          </a:p>
        </p:txBody>
      </p:sp>
      <p:pic>
        <p:nvPicPr>
          <p:cNvPr id="58370" name="Picture 2">
            <a:extLst>
              <a:ext uri="{FF2B5EF4-FFF2-40B4-BE49-F238E27FC236}">
                <a16:creationId xmlns:a16="http://schemas.microsoft.com/office/drawing/2014/main" id="{1B1A8286-F704-ECA3-F49D-F39ABF83F604}"/>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0675" y="1370013"/>
            <a:ext cx="11550650" cy="4648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7794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3E2D2-443E-4444-8F47-2FB081644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B93F4-173F-318E-53CB-1F22F1FF3E7F}"/>
              </a:ext>
            </a:extLst>
          </p:cNvPr>
          <p:cNvSpPr>
            <a:spLocks noGrp="1"/>
          </p:cNvSpPr>
          <p:nvPr>
            <p:ph type="title"/>
          </p:nvPr>
        </p:nvSpPr>
        <p:spPr>
          <a:xfrm>
            <a:off x="0" y="227013"/>
            <a:ext cx="12192000" cy="1143000"/>
          </a:xfrm>
        </p:spPr>
        <p:txBody>
          <a:bodyPr/>
          <a:lstStyle/>
          <a:p>
            <a:r>
              <a:rPr lang="en-US" dirty="0"/>
              <a:t>Loncastuximab Tesirine: A CD19-Directed Antibody-Drug Conjugate</a:t>
            </a:r>
          </a:p>
        </p:txBody>
      </p:sp>
      <p:sp>
        <p:nvSpPr>
          <p:cNvPr id="3" name="TextBox 2">
            <a:extLst>
              <a:ext uri="{FF2B5EF4-FFF2-40B4-BE49-F238E27FC236}">
                <a16:creationId xmlns:a16="http://schemas.microsoft.com/office/drawing/2014/main" id="{EA7F2DCC-BDDE-160F-8DBD-4EC840CB8EED}"/>
              </a:ext>
            </a:extLst>
          </p:cNvPr>
          <p:cNvSpPr txBox="1"/>
          <p:nvPr/>
        </p:nvSpPr>
        <p:spPr>
          <a:xfrm>
            <a:off x="0" y="6550223"/>
            <a:ext cx="5969876" cy="323165"/>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[Loncastuximab tesirine manufacturer prescribing information].</a:t>
            </a:r>
          </a:p>
        </p:txBody>
      </p:sp>
      <p:pic>
        <p:nvPicPr>
          <p:cNvPr id="4" name="Picture 3">
            <a:extLst>
              <a:ext uri="{FF2B5EF4-FFF2-40B4-BE49-F238E27FC236}">
                <a16:creationId xmlns:a16="http://schemas.microsoft.com/office/drawing/2014/main" id="{F2A951C0-2239-3A86-AD3F-CE23D9E27C2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6004468" y="1702863"/>
            <a:ext cx="6187532" cy="3452271"/>
          </a:xfrm>
          <a:prstGeom prst="rect">
            <a:avLst/>
          </a:prstGeom>
        </p:spPr>
      </p:pic>
      <p:pic>
        <p:nvPicPr>
          <p:cNvPr id="8194" name="Picture 2">
            <a:extLst>
              <a:ext uri="{FF2B5EF4-FFF2-40B4-BE49-F238E27FC236}">
                <a16:creationId xmlns:a16="http://schemas.microsoft.com/office/drawing/2014/main" id="{4FE9D1EC-2300-9D53-9A95-A470B30AE5E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1683241"/>
            <a:ext cx="6004468" cy="349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542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9DCAF8-794A-750E-50C7-FAFF5E8A70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C0E66-D852-120E-DC4C-2267E3D4D650}"/>
              </a:ext>
            </a:extLst>
          </p:cNvPr>
          <p:cNvSpPr>
            <a:spLocks noGrp="1"/>
          </p:cNvSpPr>
          <p:nvPr>
            <p:ph type="title"/>
          </p:nvPr>
        </p:nvSpPr>
        <p:spPr>
          <a:xfrm>
            <a:off x="1388125" y="227013"/>
            <a:ext cx="9883128" cy="1143000"/>
          </a:xfrm>
        </p:spPr>
        <p:txBody>
          <a:bodyPr/>
          <a:lstStyle/>
          <a:p>
            <a:pPr algn="l"/>
            <a:r>
              <a:rPr lang="en-US" dirty="0">
                <a:latin typeface="Calibri" panose="020F0502020204030204" pitchFamily="34" charset="0"/>
                <a:cs typeface="Calibri" panose="020F0502020204030204" pitchFamily="34" charset="0"/>
              </a:rPr>
              <a:t>Phase II LOTIS-2 Study</a:t>
            </a:r>
            <a:r>
              <a:rPr lang="en-US">
                <a:latin typeface="Calibri" panose="020F0502020204030204" pitchFamily="34" charset="0"/>
                <a:cs typeface="Calibri" panose="020F0502020204030204" pitchFamily="34" charset="0"/>
              </a:rPr>
              <a:t>: Overall Response Rate (ORR) </a:t>
            </a:r>
            <a:r>
              <a:rPr lang="en-US" dirty="0">
                <a:latin typeface="Calibri" panose="020F0502020204030204" pitchFamily="34" charset="0"/>
                <a:cs typeface="Calibri" panose="020F0502020204030204" pitchFamily="34" charset="0"/>
              </a:rPr>
              <a:t>and Long-Term Responses </a:t>
            </a:r>
            <a:r>
              <a:rPr lang="en-US">
                <a:latin typeface="Calibri" panose="020F0502020204030204" pitchFamily="34" charset="0"/>
                <a:cs typeface="Calibri" panose="020F0502020204030204" pitchFamily="34" charset="0"/>
              </a:rPr>
              <a:t>— All-Treated </a:t>
            </a:r>
            <a:r>
              <a:rPr lang="en-US" dirty="0">
                <a:latin typeface="Calibri" panose="020F0502020204030204" pitchFamily="34" charset="0"/>
                <a:cs typeface="Calibri" panose="020F0502020204030204" pitchFamily="34" charset="0"/>
              </a:rPr>
              <a:t>Population</a:t>
            </a:r>
          </a:p>
        </p:txBody>
      </p:sp>
      <p:pic>
        <p:nvPicPr>
          <p:cNvPr id="4" name="Picture 3">
            <a:extLst>
              <a:ext uri="{FF2B5EF4-FFF2-40B4-BE49-F238E27FC236}">
                <a16:creationId xmlns:a16="http://schemas.microsoft.com/office/drawing/2014/main" id="{236A3403-57BB-2F32-328B-F8F4119FA3E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0" y="1370013"/>
            <a:ext cx="12192000" cy="4294226"/>
          </a:xfrm>
          <a:prstGeom prst="rect">
            <a:avLst/>
          </a:prstGeom>
        </p:spPr>
      </p:pic>
      <p:sp>
        <p:nvSpPr>
          <p:cNvPr id="5" name="TextBox 4">
            <a:extLst>
              <a:ext uri="{FF2B5EF4-FFF2-40B4-BE49-F238E27FC236}">
                <a16:creationId xmlns:a16="http://schemas.microsoft.com/office/drawing/2014/main" id="{CB22966E-313C-15ED-9AE8-910CC4EBE52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Caimi PF et al.</a:t>
            </a:r>
            <a:r>
              <a:rPr kumimoji="0" lang="en-US" sz="14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EHA 2023;Abstract P1132.</a:t>
            </a:r>
          </a:p>
        </p:txBody>
      </p:sp>
      <p:sp>
        <p:nvSpPr>
          <p:cNvPr id="3" name="TextBox 2">
            <a:extLst>
              <a:ext uri="{FF2B5EF4-FFF2-40B4-BE49-F238E27FC236}">
                <a16:creationId xmlns:a16="http://schemas.microsoft.com/office/drawing/2014/main" id="{16E4983F-3E55-8F71-67A7-18B0ECF0E541}"/>
              </a:ext>
            </a:extLst>
          </p:cNvPr>
          <p:cNvSpPr txBox="1"/>
          <p:nvPr/>
        </p:nvSpPr>
        <p:spPr>
          <a:xfrm>
            <a:off x="1197425" y="5660564"/>
            <a:ext cx="10176184" cy="461665"/>
          </a:xfrm>
          <a:prstGeom prst="rect">
            <a:avLst/>
          </a:prstGeom>
          <a:solidFill>
            <a:srgbClr val="EE7C31"/>
          </a:solidFill>
        </p:spPr>
        <p:txBody>
          <a:bodyPr wrap="none" rtlCol="0">
            <a:spAutoFit/>
          </a:bodyPr>
          <a:lstStyle/>
          <a:p>
            <a:r>
              <a:rPr lang="en-US" sz="2400" dirty="0">
                <a:solidFill>
                  <a:schemeClr val="bg1"/>
                </a:solidFill>
              </a:rPr>
              <a:t>No new safety signals were identified during the long-term follow-up</a:t>
            </a:r>
          </a:p>
        </p:txBody>
      </p:sp>
    </p:spTree>
    <p:extLst>
      <p:ext uri="{BB962C8B-B14F-4D97-AF65-F5344CB8AC3E}">
        <p14:creationId xmlns:p14="http://schemas.microsoft.com/office/powerpoint/2010/main" val="1318963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E6AD7-066B-DD85-40E3-90665DD74F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FF513A-9162-8730-7028-57D5FDCAFB0E}"/>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Progression-Free Survival</a:t>
            </a:r>
          </a:p>
        </p:txBody>
      </p:sp>
      <p:sp>
        <p:nvSpPr>
          <p:cNvPr id="3" name="TextBox 2">
            <a:extLst>
              <a:ext uri="{FF2B5EF4-FFF2-40B4-BE49-F238E27FC236}">
                <a16:creationId xmlns:a16="http://schemas.microsoft.com/office/drawing/2014/main" id="{9913D2E3-3DFB-03E9-9901-F8D5B70FC884}"/>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6A50D4A1-74A4-2852-DD67-D681A3C2731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29597" y="1187469"/>
            <a:ext cx="11524343" cy="4777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128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061-DD87-EE92-9F10-851FC4E96B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03F191-7E56-EF44-C9AF-B52A2B937F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 LOTIS-2: Overall Survival</a:t>
            </a:r>
          </a:p>
        </p:txBody>
      </p:sp>
      <p:sp>
        <p:nvSpPr>
          <p:cNvPr id="3" name="TextBox 2">
            <a:extLst>
              <a:ext uri="{FF2B5EF4-FFF2-40B4-BE49-F238E27FC236}">
                <a16:creationId xmlns:a16="http://schemas.microsoft.com/office/drawing/2014/main" id="{E823DDC9-6E6F-0BF7-3103-758DF56EBCE8}"/>
              </a:ext>
            </a:extLst>
          </p:cNvPr>
          <p:cNvSpPr txBox="1"/>
          <p:nvPr/>
        </p:nvSpPr>
        <p:spPr>
          <a:xfrm>
            <a:off x="0" y="6550223"/>
            <a:ext cx="5969876" cy="307777"/>
          </a:xfrm>
          <a:prstGeom prst="rect">
            <a:avLst/>
          </a:prstGeom>
          <a:noFill/>
        </p:spPr>
        <p:txBody>
          <a:bodyPr wrap="square" rtlCol="0">
            <a:spAutoFit/>
          </a:bodyPr>
          <a:lstStyle/>
          <a:p>
            <a:pPr lvl="0">
              <a:spcBef>
                <a:spcPts val="0"/>
              </a:spcBef>
              <a:spcAft>
                <a:spcPts val="800"/>
              </a:spcAft>
              <a:defRPr/>
            </a:pP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Caimi PF et al.</a:t>
            </a:r>
            <a:r>
              <a:rPr lang="en-US" sz="1400"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i="1" kern="0" dirty="0" err="1">
                <a:solidFill>
                  <a:srgbClr val="000000"/>
                </a:solidFill>
                <a:latin typeface="Calibri" panose="020F0502020204030204" pitchFamily="34" charset="0"/>
                <a:ea typeface="Aptos" panose="020B0004020202020204" pitchFamily="34" charset="0"/>
                <a:cs typeface="Calibri" panose="020F0502020204030204" pitchFamily="34" charset="0"/>
              </a:rPr>
              <a:t>Haematologica</a:t>
            </a:r>
            <a:r>
              <a:rPr lang="en-US" sz="14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 </a:t>
            </a:r>
            <a:r>
              <a:rPr lang="en-US" sz="14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2024 April 1;109(4):1184-93.</a:t>
            </a:r>
          </a:p>
        </p:txBody>
      </p:sp>
      <p:pic>
        <p:nvPicPr>
          <p:cNvPr id="4" name="Picture 2">
            <a:extLst>
              <a:ext uri="{FF2B5EF4-FFF2-40B4-BE49-F238E27FC236}">
                <a16:creationId xmlns:a16="http://schemas.microsoft.com/office/drawing/2014/main" id="{D3D8F536-CA72-8FB0-165A-C4F4C4B6D81E}"/>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a:stretch>
            <a:fillRect/>
          </a:stretch>
        </p:blipFill>
        <p:spPr bwMode="auto">
          <a:xfrm>
            <a:off x="303092" y="1031055"/>
            <a:ext cx="11577354" cy="4774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851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5DD51E-5FBD-4FF5-F2A9-973E30DB6E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7E957-DA1A-4EA0-6A69-4ACF92DAD6E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Study Design</a:t>
            </a:r>
          </a:p>
        </p:txBody>
      </p:sp>
      <p:sp>
        <p:nvSpPr>
          <p:cNvPr id="3" name="TextBox 2">
            <a:extLst>
              <a:ext uri="{FF2B5EF4-FFF2-40B4-BE49-F238E27FC236}">
                <a16:creationId xmlns:a16="http://schemas.microsoft.com/office/drawing/2014/main" id="{88CDA779-96BB-01FD-8ED6-A8C9D786154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A5B08EDA-A945-8DC3-7E5B-768F097450F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510305" y="1054954"/>
            <a:ext cx="9179853" cy="3873450"/>
          </a:xfrm>
          <a:prstGeom prst="rect">
            <a:avLst/>
          </a:prstGeom>
        </p:spPr>
      </p:pic>
      <p:pic>
        <p:nvPicPr>
          <p:cNvPr id="5" name="Picture 4">
            <a:extLst>
              <a:ext uri="{FF2B5EF4-FFF2-40B4-BE49-F238E27FC236}">
                <a16:creationId xmlns:a16="http://schemas.microsoft.com/office/drawing/2014/main" id="{62FA00EE-1ED4-AEBA-1730-25E560B30DB6}"/>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1510304" y="4928404"/>
            <a:ext cx="9179853" cy="1603180"/>
          </a:xfrm>
          <a:prstGeom prst="rect">
            <a:avLst/>
          </a:prstGeom>
        </p:spPr>
      </p:pic>
    </p:spTree>
    <p:extLst>
      <p:ext uri="{BB962C8B-B14F-4D97-AF65-F5344CB8AC3E}">
        <p14:creationId xmlns:p14="http://schemas.microsoft.com/office/powerpoint/2010/main" val="2112529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25057-E307-584B-198B-3492B0B70C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EE708B-769F-65D6-BB8B-151B08EBACD4}"/>
              </a:ext>
            </a:extLst>
          </p:cNvPr>
          <p:cNvSpPr>
            <a:spLocks noGrp="1"/>
          </p:cNvSpPr>
          <p:nvPr>
            <p:ph type="title"/>
          </p:nvPr>
        </p:nvSpPr>
        <p:spPr>
          <a:xfrm>
            <a:off x="8762860" y="2857500"/>
            <a:ext cx="3836783" cy="1143000"/>
          </a:xfrm>
        </p:spPr>
        <p:txBody>
          <a:bodyPr/>
          <a:lstStyle/>
          <a:p>
            <a:r>
              <a:rPr lang="en-US" dirty="0">
                <a:latin typeface="Calibri" panose="020F0502020204030204" pitchFamily="34" charset="0"/>
                <a:cs typeface="Calibri" panose="020F0502020204030204" pitchFamily="34" charset="0"/>
              </a:rPr>
              <a:t>Phase III LOTIS-5: Efficacy </a:t>
            </a:r>
          </a:p>
        </p:txBody>
      </p:sp>
      <p:sp>
        <p:nvSpPr>
          <p:cNvPr id="3" name="TextBox 2">
            <a:extLst>
              <a:ext uri="{FF2B5EF4-FFF2-40B4-BE49-F238E27FC236}">
                <a16:creationId xmlns:a16="http://schemas.microsoft.com/office/drawing/2014/main" id="{A76074D7-5FCC-5BA1-5DF6-57090C5E279D}"/>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6" name="Picture 5">
            <a:extLst>
              <a:ext uri="{FF2B5EF4-FFF2-40B4-BE49-F238E27FC236}">
                <a16:creationId xmlns:a16="http://schemas.microsoft.com/office/drawing/2014/main" id="{DF74BAFF-7009-17A8-E432-6831ACE087D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b="-1"/>
          <a:stretch>
            <a:fillRect/>
          </a:stretch>
        </p:blipFill>
        <p:spPr>
          <a:xfrm>
            <a:off x="265043" y="600524"/>
            <a:ext cx="8956773" cy="5656952"/>
          </a:xfrm>
          <a:prstGeom prst="rect">
            <a:avLst/>
          </a:prstGeom>
        </p:spPr>
      </p:pic>
    </p:spTree>
    <p:extLst>
      <p:ext uri="{BB962C8B-B14F-4D97-AF65-F5344CB8AC3E}">
        <p14:creationId xmlns:p14="http://schemas.microsoft.com/office/powerpoint/2010/main" val="34466674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A7897-1804-3806-0986-245253115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68D37-AC73-1783-2B64-CC0D3F07A85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III LOTIS-5: Safety</a:t>
            </a:r>
          </a:p>
        </p:txBody>
      </p:sp>
      <p:sp>
        <p:nvSpPr>
          <p:cNvPr id="3" name="TextBox 2">
            <a:extLst>
              <a:ext uri="{FF2B5EF4-FFF2-40B4-BE49-F238E27FC236}">
                <a16:creationId xmlns:a16="http://schemas.microsoft.com/office/drawing/2014/main" id="{DFC33C04-6C0C-EF8C-3E25-38391891E671}"/>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Carlo-Stella C et al. EHA 2025;Abstract PS1957.</a:t>
            </a:r>
          </a:p>
        </p:txBody>
      </p:sp>
      <p:pic>
        <p:nvPicPr>
          <p:cNvPr id="4" name="Picture 3">
            <a:extLst>
              <a:ext uri="{FF2B5EF4-FFF2-40B4-BE49-F238E27FC236}">
                <a16:creationId xmlns:a16="http://schemas.microsoft.com/office/drawing/2014/main" id="{5A75E907-92D9-F5EE-E6D0-2344659A32A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905531" y="1054404"/>
            <a:ext cx="8372475" cy="5351896"/>
          </a:xfrm>
          <a:prstGeom prst="rect">
            <a:avLst/>
          </a:prstGeom>
        </p:spPr>
      </p:pic>
    </p:spTree>
    <p:extLst>
      <p:ext uri="{BB962C8B-B14F-4D97-AF65-F5344CB8AC3E}">
        <p14:creationId xmlns:p14="http://schemas.microsoft.com/office/powerpoint/2010/main" val="20736917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D159A-09F2-18A0-100D-5E1B676A5B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0C407F-DCB6-D484-1946-C47065FBBC3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Study Design</a:t>
            </a:r>
          </a:p>
        </p:txBody>
      </p:sp>
      <p:sp>
        <p:nvSpPr>
          <p:cNvPr id="3" name="TextBox 2">
            <a:extLst>
              <a:ext uri="{FF2B5EF4-FFF2-40B4-BE49-F238E27FC236}">
                <a16:creationId xmlns:a16="http://schemas.microsoft.com/office/drawing/2014/main" id="{11498B58-0B9F-3785-3D4C-791D78A1B86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9" name="Picture 8" descr="A poster of a medical chart&#10;&#10;AI-generated content may be incorrect.">
            <a:extLst>
              <a:ext uri="{FF2B5EF4-FFF2-40B4-BE49-F238E27FC236}">
                <a16:creationId xmlns:a16="http://schemas.microsoft.com/office/drawing/2014/main" id="{8E607FF1-50F9-D6D4-2053-EA9F2BD0620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288131" y="1370013"/>
            <a:ext cx="11615738" cy="4462665"/>
          </a:xfrm>
          <a:prstGeom prst="rect">
            <a:avLst/>
          </a:prstGeom>
        </p:spPr>
      </p:pic>
    </p:spTree>
    <p:extLst>
      <p:ext uri="{BB962C8B-B14F-4D97-AF65-F5344CB8AC3E}">
        <p14:creationId xmlns:p14="http://schemas.microsoft.com/office/powerpoint/2010/main" val="4248022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F8AB6-0206-4D25-6584-7803CF53D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79E21-48C5-4B1A-331B-144DC58291F6}"/>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Safety Outcomes</a:t>
            </a:r>
          </a:p>
        </p:txBody>
      </p:sp>
      <p:sp>
        <p:nvSpPr>
          <p:cNvPr id="3" name="TextBox 2">
            <a:extLst>
              <a:ext uri="{FF2B5EF4-FFF2-40B4-BE49-F238E27FC236}">
                <a16:creationId xmlns:a16="http://schemas.microsoft.com/office/drawing/2014/main" id="{DD07D119-36DC-D608-9181-57E1B101497A}"/>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table with numbers and text&#10;&#10;AI-generated content may be incorrect.">
            <a:extLst>
              <a:ext uri="{FF2B5EF4-FFF2-40B4-BE49-F238E27FC236}">
                <a16:creationId xmlns:a16="http://schemas.microsoft.com/office/drawing/2014/main" id="{8C9B265C-4141-1905-C87B-39FC80A56DA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6" y="1370013"/>
            <a:ext cx="10358966" cy="5160440"/>
          </a:xfrm>
          <a:prstGeom prst="rect">
            <a:avLst/>
          </a:prstGeom>
        </p:spPr>
      </p:pic>
    </p:spTree>
    <p:extLst>
      <p:ext uri="{BB962C8B-B14F-4D97-AF65-F5344CB8AC3E}">
        <p14:creationId xmlns:p14="http://schemas.microsoft.com/office/powerpoint/2010/main" val="3118583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5F2A6-F0FC-AC78-652A-A08C16CBFF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0830DD-502E-09E5-A43A-0293678AF2AE}"/>
              </a:ext>
            </a:extLst>
          </p:cNvPr>
          <p:cNvSpPr txBox="1"/>
          <p:nvPr/>
        </p:nvSpPr>
        <p:spPr>
          <a:xfrm>
            <a:off x="0" y="222957"/>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7" name="TextBox 6">
            <a:extLst>
              <a:ext uri="{FF2B5EF4-FFF2-40B4-BE49-F238E27FC236}">
                <a16:creationId xmlns:a16="http://schemas.microsoft.com/office/drawing/2014/main" id="{05098740-F3F9-F498-61F2-A4E785F7486B}"/>
              </a:ext>
            </a:extLst>
          </p:cNvPr>
          <p:cNvSpPr txBox="1"/>
          <p:nvPr/>
        </p:nvSpPr>
        <p:spPr>
          <a:xfrm>
            <a:off x="551384" y="1065787"/>
            <a:ext cx="10729192" cy="5519460"/>
          </a:xfrm>
          <a:prstGeom prst="rect">
            <a:avLst/>
          </a:prstGeom>
          <a:noFill/>
        </p:spPr>
        <p:txBody>
          <a:bodyPr wrap="square">
            <a:noAutofit/>
          </a:bodyPr>
          <a:lstStyle/>
          <a:p>
            <a:pPr marL="285750" lvl="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Morschhauser F et al.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Five-year outcomes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of the </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POLARIX study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comparing</a:t>
            </a:r>
            <a:r>
              <a:rPr lang="en-US" sz="2000" kern="0" dirty="0">
                <a:solidFill>
                  <a:srgbClr val="000000"/>
                </a:solidFill>
                <a:latin typeface="Calibri" panose="020F0502020204030204" pitchFamily="34" charset="0"/>
                <a:ea typeface="Aptos" panose="020B0004020202020204" pitchFamily="34" charset="0"/>
                <a:cs typeface="Calibri" panose="020F0502020204030204" pitchFamily="34" charset="0"/>
              </a:rPr>
              <a:t> Pola-R-CHP and RCHOP in patients with diffuse large B-cell lymphoma</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0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2025 December 10;43(35):3698-705.</a:t>
            </a:r>
          </a:p>
          <a:p>
            <a:pPr marL="285750" indent="-285750">
              <a:spcBef>
                <a:spcPts val="0"/>
              </a:spcBef>
              <a:spcAft>
                <a:spcPts val="800"/>
              </a:spcAft>
              <a:buFont typeface="Arial" panose="020B0604020202020204" pitchFamily="34" charset="0"/>
              <a:buChar char="•"/>
              <a:defRPr/>
            </a:pPr>
            <a:r>
              <a:rPr kumimoji="0" lang="en-US" sz="20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Trněný</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M et al. Analysis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peripheral neuropathy in the POLARIX</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using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clinician- and patient-reported outcomes</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lang="en-US" sz="20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Blood Adv </a:t>
            </a:r>
            <a:r>
              <a:rPr lang="en-US" sz="20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2025 July 8;9(13):3263-7</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t>
            </a: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Vitolo U et al. </a:t>
            </a:r>
            <a:r>
              <a:rPr kumimoji="0" lang="en-US" sz="20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frontMIND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phase III,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randomized, double-blind study of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tafasitamab + lenalidomide + R-CHOP</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versus R-CHOP alone for </a:t>
            </a: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newly diagnosed high-intermediate and high-risk diffuse large B-cell lymphoma</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ASCO 2022;Abstract TPS7590</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t>
            </a:r>
            <a:endPar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455613" rtl="0" eaLnBrk="1" fontAlgn="base" latinLnBrk="0" hangingPunct="1">
              <a:lnSpc>
                <a:spcPct val="100000"/>
              </a:lnSpc>
              <a:spcBef>
                <a:spcPts val="0"/>
              </a:spcBef>
              <a:spcAft>
                <a:spcPts val="800"/>
              </a:spcAft>
              <a:buClrTx/>
              <a:buSzTx/>
              <a:buFont typeface="Arial" panose="020B0604020202020204" pitchFamily="34" charset="0"/>
              <a:buChar char="•"/>
              <a:tabLst/>
              <a:defRPr/>
            </a:pP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Sehn LH et al.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ESCALADE: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study of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acalabrutinib in combination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rituximab, cyclophosphamide, doxorubicin, vincristine, and prednisone (R-CHOP) for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patients ≤65y </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a:t>
            </a:r>
            <a:r>
              <a:rPr kumimoji="0" lang="en-US" sz="20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untreated non-germinal center B-cell–like (non-GCB) diffuse large B-cell lymphoma (DLBCL)</a:t>
            </a:r>
            <a:r>
              <a:rPr kumimoji="0" lang="en-US" sz="20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2021;Abstract TPS7572.</a:t>
            </a:r>
          </a:p>
        </p:txBody>
      </p:sp>
    </p:spTree>
    <p:custDataLst>
      <p:tags r:id="rId1"/>
    </p:custDataLst>
    <p:extLst>
      <p:ext uri="{BB962C8B-B14F-4D97-AF65-F5344CB8AC3E}">
        <p14:creationId xmlns:p14="http://schemas.microsoft.com/office/powerpoint/2010/main" val="2756237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6F773-800C-4A76-AE45-0C25E546F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7099CF-09ED-28B2-A5AE-9D209993EFB2}"/>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CRS and ICANS</a:t>
            </a:r>
          </a:p>
        </p:txBody>
      </p:sp>
      <p:sp>
        <p:nvSpPr>
          <p:cNvPr id="3" name="TextBox 2">
            <a:extLst>
              <a:ext uri="{FF2B5EF4-FFF2-40B4-BE49-F238E27FC236}">
                <a16:creationId xmlns:a16="http://schemas.microsoft.com/office/drawing/2014/main" id="{B1C6DD6C-6847-0D77-1533-93C369BBE13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blue and white chart with blue text&#10;&#10;AI-generated content may be incorrect.">
            <a:extLst>
              <a:ext uri="{FF2B5EF4-FFF2-40B4-BE49-F238E27FC236}">
                <a16:creationId xmlns:a16="http://schemas.microsoft.com/office/drawing/2014/main" id="{E825D067-9A42-E872-8B52-930CA29BA35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912285" y="1370013"/>
            <a:ext cx="10358967" cy="5068536"/>
          </a:xfrm>
          <a:prstGeom prst="rect">
            <a:avLst/>
          </a:prstGeom>
        </p:spPr>
      </p:pic>
    </p:spTree>
    <p:extLst>
      <p:ext uri="{BB962C8B-B14F-4D97-AF65-F5344CB8AC3E}">
        <p14:creationId xmlns:p14="http://schemas.microsoft.com/office/powerpoint/2010/main" val="1209023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8F25F-06BB-C3C1-0B15-786DB66480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38E03-247E-7F05-6468-62A37FF31E94}"/>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Best Overall Responses, </a:t>
            </a:r>
            <a:r>
              <a:rPr lang="en-US" dirty="0" err="1">
                <a:latin typeface="Calibri" panose="020F0502020204030204" pitchFamily="34" charset="0"/>
                <a:cs typeface="Calibri" panose="020F0502020204030204" pitchFamily="34" charset="0"/>
              </a:rPr>
              <a:t>DoR</a:t>
            </a:r>
            <a:endParaRPr 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76F6D8-94D4-F185-18F2-D1FC10856870}"/>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5" name="Picture 4" descr="A screenshot of a graph&#10;&#10;AI-generated content may be incorrect.">
            <a:extLst>
              <a:ext uri="{FF2B5EF4-FFF2-40B4-BE49-F238E27FC236}">
                <a16:creationId xmlns:a16="http://schemas.microsoft.com/office/drawing/2014/main" id="{F55E36DD-1B82-3169-E5D1-9EE6C41E04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583488" y="1370013"/>
            <a:ext cx="10772775" cy="5166355"/>
          </a:xfrm>
          <a:prstGeom prst="rect">
            <a:avLst/>
          </a:prstGeom>
        </p:spPr>
      </p:pic>
    </p:spTree>
    <p:extLst>
      <p:ext uri="{BB962C8B-B14F-4D97-AF65-F5344CB8AC3E}">
        <p14:creationId xmlns:p14="http://schemas.microsoft.com/office/powerpoint/2010/main" val="3634859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9DE92-BEBE-BA30-D8EF-697330810B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457D7-827A-3CEC-F58C-183C8F0A0261}"/>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Phase </a:t>
            </a:r>
            <a:r>
              <a:rPr lang="en-US" dirty="0" err="1">
                <a:latin typeface="Calibri" panose="020F0502020204030204" pitchFamily="34" charset="0"/>
                <a:cs typeface="Calibri" panose="020F0502020204030204" pitchFamily="34" charset="0"/>
              </a:rPr>
              <a:t>Ib</a:t>
            </a:r>
            <a:r>
              <a:rPr lang="en-US" dirty="0">
                <a:latin typeface="Calibri" panose="020F0502020204030204" pitchFamily="34" charset="0"/>
                <a:cs typeface="Calibri" panose="020F0502020204030204" pitchFamily="34" charset="0"/>
              </a:rPr>
              <a:t> LOTIS-7 Initial Results: Efficacy over Time</a:t>
            </a:r>
          </a:p>
        </p:txBody>
      </p:sp>
      <p:sp>
        <p:nvSpPr>
          <p:cNvPr id="3" name="TextBox 2">
            <a:extLst>
              <a:ext uri="{FF2B5EF4-FFF2-40B4-BE49-F238E27FC236}">
                <a16:creationId xmlns:a16="http://schemas.microsoft.com/office/drawing/2014/main" id="{E1609236-17B9-AB53-15D9-224DDE0759D6}"/>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ts val="0"/>
              </a:spcBef>
              <a:spcAft>
                <a:spcPts val="800"/>
              </a:spcAft>
              <a:buClrTx/>
              <a:buSzTx/>
              <a:buFontTx/>
              <a:buNone/>
              <a:tabLst/>
              <a:defRPr/>
            </a:pPr>
            <a:r>
              <a:rPr kumimoji="0" lang="en-US" sz="14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Alderuccio</a:t>
            </a:r>
            <a:r>
              <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JP et al. ICML 2025;Abstract 078.</a:t>
            </a:r>
          </a:p>
        </p:txBody>
      </p:sp>
      <p:pic>
        <p:nvPicPr>
          <p:cNvPr id="6" name="Picture 5" descr="A graph showing a number of people&#10;&#10;AI-generated content may be incorrect.">
            <a:extLst>
              <a:ext uri="{FF2B5EF4-FFF2-40B4-BE49-F238E27FC236}">
                <a16:creationId xmlns:a16="http://schemas.microsoft.com/office/drawing/2014/main" id="{19F7A946-2A59-D30B-B060-7984D60E614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784755" y="1143000"/>
            <a:ext cx="10622489" cy="5037872"/>
          </a:xfrm>
          <a:prstGeom prst="rect">
            <a:avLst/>
          </a:prstGeom>
        </p:spPr>
      </p:pic>
    </p:spTree>
    <p:extLst>
      <p:ext uri="{BB962C8B-B14F-4D97-AF65-F5344CB8AC3E}">
        <p14:creationId xmlns:p14="http://schemas.microsoft.com/office/powerpoint/2010/main" val="318392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0A5C7-8D56-06E7-D250-67E6689B7070}"/>
              </a:ext>
            </a:extLst>
          </p:cNvPr>
          <p:cNvSpPr>
            <a:spLocks noGrp="1"/>
          </p:cNvSpPr>
          <p:nvPr>
            <p:ph type="title"/>
          </p:nvPr>
        </p:nvSpPr>
        <p:spPr>
          <a:xfrm>
            <a:off x="507042" y="331079"/>
            <a:ext cx="10399657" cy="1141412"/>
          </a:xfrm>
        </p:spPr>
        <p:txBody>
          <a:bodyPr/>
          <a:lstStyle/>
          <a:p>
            <a:pPr algn="l"/>
            <a:r>
              <a:rPr lang="en-US" sz="2400" dirty="0"/>
              <a:t>Updated Data Announced from LOTIS-7 Phase </a:t>
            </a:r>
            <a:r>
              <a:rPr lang="en-US" sz="2400" dirty="0" err="1"/>
              <a:t>Ib</a:t>
            </a:r>
            <a:r>
              <a:rPr lang="en-US" sz="2400" dirty="0"/>
              <a:t> Trial of Loncastuximab Tesirine in Combination with Bispecific Antibody Supporting Potential Best-in-Class Regimen for R/R DLBCL</a:t>
            </a:r>
            <a:br>
              <a:rPr lang="en-US" sz="2400" dirty="0"/>
            </a:br>
            <a:r>
              <a:rPr lang="en-US" sz="2000" dirty="0"/>
              <a:t>Press Release: December 3, 2025</a:t>
            </a:r>
          </a:p>
        </p:txBody>
      </p:sp>
      <p:sp>
        <p:nvSpPr>
          <p:cNvPr id="3" name="Content Placeholder 2">
            <a:extLst>
              <a:ext uri="{FF2B5EF4-FFF2-40B4-BE49-F238E27FC236}">
                <a16:creationId xmlns:a16="http://schemas.microsoft.com/office/drawing/2014/main" id="{4A454F57-3D19-EA0D-0985-33E2289B55C9}"/>
              </a:ext>
            </a:extLst>
          </p:cNvPr>
          <p:cNvSpPr>
            <a:spLocks noGrp="1"/>
          </p:cNvSpPr>
          <p:nvPr>
            <p:ph idx="1"/>
          </p:nvPr>
        </p:nvSpPr>
        <p:spPr>
          <a:xfrm>
            <a:off x="424802" y="1672093"/>
            <a:ext cx="11342395" cy="4316412"/>
          </a:xfrm>
        </p:spPr>
        <p:txBody>
          <a:bodyPr/>
          <a:lstStyle/>
          <a:p>
            <a:pPr marL="99718" indent="0">
              <a:buNone/>
            </a:pPr>
            <a:r>
              <a:rPr lang="en-US" sz="2400" b="0" dirty="0">
                <a:latin typeface="Calibri" panose="020F0502020204030204" pitchFamily="34" charset="0"/>
                <a:cs typeface="Calibri" panose="020F0502020204030204" pitchFamily="34" charset="0"/>
              </a:rPr>
              <a:t>“On December 3, 2025, [the manufacturer] announced updated data from the LOTIS-7 Phase 1b open-label clinical trial evaluating the safety and efficacy of loncastuximab tesirine in combination with the bispecific antibody glofitamab in patients with relapsed or refractory diffuse large B-cell lymphoma (r/r DLBCL). The updated data is based on investigator assessment and reflects the 49 efficacy-evaluable patients with a minimum of 6 months of follow-up from treatment initiation.</a:t>
            </a:r>
          </a:p>
          <a:p>
            <a:pPr marL="99718" indent="0">
              <a:buNone/>
            </a:pPr>
            <a:r>
              <a:rPr lang="en-US" sz="2400" b="0" dirty="0">
                <a:latin typeface="Calibri" panose="020F0502020204030204" pitchFamily="34" charset="0"/>
                <a:cs typeface="Calibri" panose="020F0502020204030204" pitchFamily="34" charset="0"/>
              </a:rPr>
              <a:t>Enrollment in the LOTIS-7 clinical trial is ongoing, with complete enrollment of approximately 100 patients at the selected 150 µg/kg dose expected during the first half of 2026. The Company plans to share full data at a medical meeting and submit for publication by the end of 2026. In addition, the Company plans to assess regulatory and compendia strategies.”</a:t>
            </a:r>
          </a:p>
        </p:txBody>
      </p:sp>
      <p:sp>
        <p:nvSpPr>
          <p:cNvPr id="5" name="TextBox 4">
            <a:extLst>
              <a:ext uri="{FF2B5EF4-FFF2-40B4-BE49-F238E27FC236}">
                <a16:creationId xmlns:a16="http://schemas.microsoft.com/office/drawing/2014/main" id="{B34FB634-405A-E8E4-98EC-0B98B4511B3B}"/>
              </a:ext>
            </a:extLst>
          </p:cNvPr>
          <p:cNvSpPr txBox="1"/>
          <p:nvPr/>
        </p:nvSpPr>
        <p:spPr>
          <a:xfrm>
            <a:off x="162305" y="6249922"/>
            <a:ext cx="11342395" cy="523220"/>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https://</a:t>
            </a:r>
            <a:r>
              <a:rPr kumimoji="0" lang="en-US" sz="1400" b="0"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ir.adctherapeutics.com</a:t>
            </a: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/2025-12-03-ADC-Therapeutics-Announces-Updated-Data-from-LOTIS-7-Phase-1b-Clinical-Trial-of-ZYNLONTA-R-in-Combination-with-Bispecific-Antibody-Supporting-Potential-Best-in-Class-Regimen-in-Patients-with-Relapsed-Refractory-Diffuse-Large-B-cell-Lymphoma</a:t>
            </a:r>
            <a:endParaRPr kumimoji="0" lang="en-US" sz="1400" b="0" i="0" u="none" strike="noStrike" kern="1200" cap="none" spc="0" normalizeH="0" baseline="0" noProof="0" dirty="0">
              <a:ln>
                <a:noFill/>
              </a:ln>
              <a:solidFill>
                <a:srgbClr val="000000"/>
              </a:solidFill>
              <a:effectLst/>
              <a:highlight>
                <a:srgbClr val="00FFFF"/>
              </a:highligh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26709335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CBBA67-2383-4010-8D7B-B2C9CBE8461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9E52B120-3779-2BF5-9F10-C258BCE94149}"/>
              </a:ext>
            </a:extLst>
          </p:cNvPr>
          <p:cNvSpPr/>
          <p:nvPr/>
        </p:nvSpPr>
        <p:spPr bwMode="auto">
          <a:xfrm>
            <a:off x="508420" y="5638800"/>
            <a:ext cx="10714751" cy="58967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Calibri" panose="020F0502020204030204" pitchFamily="34" charset="0"/>
              <a:ea typeface="MS PGothic" charset="0"/>
              <a:cs typeface="Calibri" panose="020F0502020204030204" pitchFamily="34" charset="0"/>
            </a:endParaRPr>
          </a:p>
        </p:txBody>
      </p:sp>
      <p:sp>
        <p:nvSpPr>
          <p:cNvPr id="2" name="Title 1">
            <a:extLst>
              <a:ext uri="{FF2B5EF4-FFF2-40B4-BE49-F238E27FC236}">
                <a16:creationId xmlns:a16="http://schemas.microsoft.com/office/drawing/2014/main" id="{BCFC4E73-ECC0-709C-4733-BB1CFD2FD516}"/>
              </a:ext>
            </a:extLst>
          </p:cNvPr>
          <p:cNvSpPr>
            <a:spLocks noGrp="1"/>
          </p:cNvSpPr>
          <p:nvPr>
            <p:ph type="title"/>
          </p:nvPr>
        </p:nvSpPr>
        <p:spPr>
          <a:xfrm>
            <a:off x="253036" y="154236"/>
            <a:ext cx="11938964" cy="905361"/>
          </a:xfrm>
        </p:spPr>
        <p:txBody>
          <a:bodyPr>
            <a:normAutofit/>
          </a:bodyPr>
          <a:lstStyle/>
          <a:p>
            <a:r>
              <a:rPr lang="en-US" dirty="0"/>
              <a:t>Optimizing the Use of Novel Therapies for Patients with DLBCL</a:t>
            </a:r>
            <a:endParaRPr lang="en-US" dirty="0">
              <a:solidFill>
                <a:srgbClr val="0432FF"/>
              </a:solidFill>
            </a:endParaRPr>
          </a:p>
        </p:txBody>
      </p:sp>
      <p:sp>
        <p:nvSpPr>
          <p:cNvPr id="6" name="Content Placeholder 5">
            <a:extLst>
              <a:ext uri="{FF2B5EF4-FFF2-40B4-BE49-F238E27FC236}">
                <a16:creationId xmlns:a16="http://schemas.microsoft.com/office/drawing/2014/main" id="{90D886E1-33AA-F45C-0F0F-EAD5F3D0CF43}"/>
              </a:ext>
            </a:extLst>
          </p:cNvPr>
          <p:cNvSpPr>
            <a:spLocks noGrp="1"/>
          </p:cNvSpPr>
          <p:nvPr>
            <p:ph idx="1"/>
          </p:nvPr>
        </p:nvSpPr>
        <p:spPr>
          <a:xfrm>
            <a:off x="653363" y="1102166"/>
            <a:ext cx="10885273" cy="3259686"/>
          </a:xfrm>
        </p:spPr>
        <p:txBody>
          <a:bodyPr/>
          <a:lstStyle/>
          <a:p>
            <a:pPr marL="98425" indent="0">
              <a:lnSpc>
                <a:spcPts val="3240"/>
              </a:lnSpc>
              <a:spcBef>
                <a:spcPts val="1600"/>
              </a:spcBef>
              <a:spcAft>
                <a:spcPts val="600"/>
              </a:spcAft>
              <a:buNone/>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1: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Selection of First-Line Therapy for Patients with Diffuse Large B-Cell Lymphoma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indent="0">
              <a:lnSpc>
                <a:spcPts val="3240"/>
              </a:lnSpc>
              <a:spcBef>
                <a:spcPts val="1600"/>
              </a:spcBef>
              <a:spcAft>
                <a:spcPts val="600"/>
              </a:spcAft>
              <a:buNone/>
              <a:defRPr/>
            </a:pPr>
            <a:r>
              <a:rPr lang="en-US" sz="2800" dirty="0">
                <a:solidFill>
                  <a:schemeClr val="accent2"/>
                </a:solidFill>
              </a:rPr>
              <a:t>Module 2: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3: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Current and Future Roles of Monoclonal and Bispecific Antibodies in Therapy for Relapsed/Refractory (R/R) DLBCL</a:t>
            </a:r>
            <a:r>
              <a:rPr kumimoji="0" lang="en-US" sz="2800" b="1" i="0" u="none" strike="noStrike" kern="0" cap="none" spc="0" normalizeH="0" baseline="0" noProof="0" dirty="0">
                <a:ln>
                  <a:noFill/>
                </a:ln>
                <a:solidFill>
                  <a:schemeClr val="tx1"/>
                </a:solidFill>
                <a:effectLst/>
                <a:uLnTx/>
                <a:uFillTx/>
                <a:latin typeface="Calibri" charset="0"/>
                <a:ea typeface="MS PGothic" pitchFamily="34" charset="-128"/>
              </a:rPr>
              <a:t> </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accent2"/>
                </a:solidFill>
              </a:rPr>
              <a:t>Module 4: </a:t>
            </a:r>
            <a:r>
              <a:rPr lang="en-US" sz="2800" dirty="0">
                <a:solidFill>
                  <a:schemeClr val="tx1"/>
                </a:solidFill>
              </a:rPr>
              <a:t>Clinician Survey Results</a:t>
            </a:r>
            <a:endParaRPr kumimoji="0" lang="en-US" sz="2800" b="1" i="0" u="none" strike="noStrike" kern="0" cap="none" spc="0" normalizeH="0" baseline="0" noProof="0" dirty="0">
              <a:ln>
                <a:noFill/>
              </a:ln>
              <a:solidFill>
                <a:schemeClr val="tx1"/>
              </a:solidFill>
              <a:effectLst/>
              <a:uLnTx/>
              <a:uFillTx/>
              <a:latin typeface="Calibri" charset="0"/>
              <a:ea typeface="MS PGothic" pitchFamily="34" charset="-128"/>
            </a:endParaRP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kumimoji="0" lang="en-US" sz="2800" b="1" i="0" u="none" strike="noStrike" kern="0" cap="none" spc="0" normalizeH="0" baseline="0" noProof="0" dirty="0">
                <a:ln>
                  <a:noFill/>
                </a:ln>
                <a:solidFill>
                  <a:schemeClr val="accent2"/>
                </a:solidFill>
                <a:effectLst/>
                <a:uLnTx/>
                <a:uFillTx/>
                <a:latin typeface="Calibri" charset="0"/>
                <a:ea typeface="MS PGothic" pitchFamily="34" charset="-128"/>
              </a:rPr>
              <a:t>Module 5: </a:t>
            </a:r>
            <a:r>
              <a:rPr kumimoji="0" lang="en-US" sz="2900" b="1" i="0" u="none" strike="noStrike" kern="0" cap="none" spc="0" normalizeH="0" baseline="0" noProof="0" dirty="0">
                <a:ln>
                  <a:noFill/>
                </a:ln>
                <a:solidFill>
                  <a:schemeClr val="tx1"/>
                </a:solidFill>
                <a:effectLst/>
                <a:uLnTx/>
                <a:uFillTx/>
                <a:latin typeface="Calibri" charset="0"/>
                <a:ea typeface="MS PGothic" pitchFamily="34" charset="-128"/>
              </a:rPr>
              <a:t>Evidence-Based Incorporation of Antibody-Drug Conjugates into the Management of R/R DLBCL</a:t>
            </a:r>
          </a:p>
          <a:p>
            <a:pPr marL="98425" marR="0" lvl="0" indent="0" algn="l" defTabSz="412750" rtl="0" eaLnBrk="0" fontAlgn="base" latinLnBrk="0" hangingPunct="0">
              <a:lnSpc>
                <a:spcPts val="3240"/>
              </a:lnSpc>
              <a:spcBef>
                <a:spcPts val="1600"/>
              </a:spcBef>
              <a:spcAft>
                <a:spcPts val="600"/>
              </a:spcAft>
              <a:buClr>
                <a:srgbClr val="000000"/>
              </a:buClr>
              <a:buSzPct val="100000"/>
              <a:buFont typeface="Arial" pitchFamily="-72" charset="0"/>
              <a:buNone/>
              <a:tabLst/>
              <a:defRPr/>
            </a:pPr>
            <a:r>
              <a:rPr lang="en-US" sz="2800" dirty="0">
                <a:solidFill>
                  <a:schemeClr val="bg1"/>
                </a:solidFill>
              </a:rPr>
              <a:t>Module 6: </a:t>
            </a:r>
            <a:r>
              <a:rPr lang="en-US" dirty="0">
                <a:solidFill>
                  <a:schemeClr val="bg1"/>
                </a:solidFill>
              </a:rPr>
              <a:t>Clinician Survey Results</a:t>
            </a:r>
            <a:endParaRPr kumimoji="0" lang="en-US" sz="2800" b="1" i="0" u="none" strike="noStrike" kern="0" cap="none" spc="0" normalizeH="0" baseline="0" noProof="0" dirty="0">
              <a:ln>
                <a:noFill/>
              </a:ln>
              <a:solidFill>
                <a:schemeClr val="bg1"/>
              </a:solidFill>
              <a:effectLst/>
              <a:uLnTx/>
              <a:uFillTx/>
              <a:latin typeface="Calibri" charset="0"/>
              <a:ea typeface="MS PGothic" pitchFamily="34" charset="-128"/>
            </a:endParaRPr>
          </a:p>
        </p:txBody>
      </p:sp>
    </p:spTree>
    <p:custDataLst>
      <p:tags r:id="rId1"/>
    </p:custDataLst>
    <p:extLst>
      <p:ext uri="{BB962C8B-B14F-4D97-AF65-F5344CB8AC3E}">
        <p14:creationId xmlns:p14="http://schemas.microsoft.com/office/powerpoint/2010/main" val="12719981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A44A8FC-E860-35B2-F685-8D6DE48D0BA5}"/>
              </a:ext>
            </a:extLst>
          </p:cNvPr>
          <p:cNvSpPr>
            <a:spLocks noGrp="1"/>
          </p:cNvSpPr>
          <p:nvPr>
            <p:ph idx="46"/>
          </p:nvPr>
        </p:nvSpPr>
        <p:spPr/>
        <p:txBody>
          <a:bodyPr/>
          <a:lstStyle/>
          <a:p>
            <a:r>
              <a:rPr lang="en-US" dirty="0"/>
              <a:t>Yes, </a:t>
            </a:r>
            <a:r>
              <a:rPr lang="en-US" dirty="0" err="1"/>
              <a:t>mosunetuzumab</a:t>
            </a:r>
            <a:endParaRPr lang="en-US" dirty="0"/>
          </a:p>
        </p:txBody>
      </p:sp>
      <p:sp>
        <p:nvSpPr>
          <p:cNvPr id="6" name="Content Placeholder 5">
            <a:extLst>
              <a:ext uri="{FF2B5EF4-FFF2-40B4-BE49-F238E27FC236}">
                <a16:creationId xmlns:a16="http://schemas.microsoft.com/office/drawing/2014/main" id="{48705198-F6A7-CBBD-D443-D416825CA37C}"/>
              </a:ext>
            </a:extLst>
          </p:cNvPr>
          <p:cNvSpPr>
            <a:spLocks noGrp="1"/>
          </p:cNvSpPr>
          <p:nvPr>
            <p:ph idx="47"/>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7" name="Content Placeholder 6">
            <a:extLst>
              <a:ext uri="{FF2B5EF4-FFF2-40B4-BE49-F238E27FC236}">
                <a16:creationId xmlns:a16="http://schemas.microsoft.com/office/drawing/2014/main" id="{C3A5F6BD-99FC-B37D-C71B-3A316858B99C}"/>
              </a:ext>
            </a:extLst>
          </p:cNvPr>
          <p:cNvSpPr>
            <a:spLocks noGrp="1"/>
          </p:cNvSpPr>
          <p:nvPr>
            <p:ph idx="48"/>
          </p:nvPr>
        </p:nvSpPr>
        <p:spPr/>
        <p:txBody>
          <a:bodyPr/>
          <a:lstStyle/>
          <a:p>
            <a:r>
              <a:rPr lang="en-US" dirty="0"/>
              <a:t>Yes, </a:t>
            </a:r>
            <a:r>
              <a:rPr lang="en-US" dirty="0" err="1"/>
              <a:t>mosunetuzumab</a:t>
            </a:r>
            <a:endParaRPr lang="en-US" dirty="0"/>
          </a:p>
        </p:txBody>
      </p:sp>
      <p:sp>
        <p:nvSpPr>
          <p:cNvPr id="8" name="Content Placeholder 7">
            <a:extLst>
              <a:ext uri="{FF2B5EF4-FFF2-40B4-BE49-F238E27FC236}">
                <a16:creationId xmlns:a16="http://schemas.microsoft.com/office/drawing/2014/main" id="{998E7CC1-5DC3-812B-B2B8-64477F62C737}"/>
              </a:ext>
            </a:extLst>
          </p:cNvPr>
          <p:cNvSpPr>
            <a:spLocks noGrp="1"/>
          </p:cNvSpPr>
          <p:nvPr>
            <p:ph idx="49"/>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10" name="Content Placeholder 9">
            <a:extLst>
              <a:ext uri="{FF2B5EF4-FFF2-40B4-BE49-F238E27FC236}">
                <a16:creationId xmlns:a16="http://schemas.microsoft.com/office/drawing/2014/main" id="{2DF8AA4F-BF1B-8722-400F-889E2863B6FB}"/>
              </a:ext>
            </a:extLst>
          </p:cNvPr>
          <p:cNvSpPr>
            <a:spLocks noGrp="1"/>
          </p:cNvSpPr>
          <p:nvPr>
            <p:ph idx="51"/>
          </p:nvPr>
        </p:nvSpPr>
        <p:spPr/>
        <p:txBody>
          <a:bodyPr/>
          <a:lstStyle/>
          <a:p>
            <a:r>
              <a:rPr lang="en-US" dirty="0"/>
              <a:t>Yes, mainly </a:t>
            </a:r>
            <a:r>
              <a:rPr lang="en-US" dirty="0" err="1"/>
              <a:t>glofitamab</a:t>
            </a:r>
            <a:r>
              <a:rPr lang="en-US" dirty="0"/>
              <a:t> </a:t>
            </a:r>
          </a:p>
        </p:txBody>
      </p:sp>
      <p:sp>
        <p:nvSpPr>
          <p:cNvPr id="4" name="Title 3">
            <a:extLst>
              <a:ext uri="{FF2B5EF4-FFF2-40B4-BE49-F238E27FC236}">
                <a16:creationId xmlns:a16="http://schemas.microsoft.com/office/drawing/2014/main" id="{FE9226C2-A374-A4C3-AEDC-65A80DF4DB06}"/>
              </a:ext>
            </a:extLst>
          </p:cNvPr>
          <p:cNvSpPr>
            <a:spLocks noGrp="1"/>
          </p:cNvSpPr>
          <p:nvPr>
            <p:ph type="title"/>
          </p:nvPr>
        </p:nvSpPr>
        <p:spPr/>
        <p:txBody>
          <a:bodyPr/>
          <a:lstStyle/>
          <a:p>
            <a:r>
              <a:rPr lang="en-US" dirty="0"/>
              <a:t>Outside of a clinical trial, would you partner </a:t>
            </a:r>
            <a:r>
              <a:rPr lang="en-US" dirty="0" err="1"/>
              <a:t>polatuzumab</a:t>
            </a:r>
            <a:r>
              <a:rPr lang="en-US" dirty="0"/>
              <a:t> vedotin with other systemic therapies beyond BR for patients with R/R DLBCL under any circumstances?</a:t>
            </a:r>
          </a:p>
        </p:txBody>
      </p:sp>
      <p:sp>
        <p:nvSpPr>
          <p:cNvPr id="11" name="Content Placeholder 10">
            <a:extLst>
              <a:ext uri="{FF2B5EF4-FFF2-40B4-BE49-F238E27FC236}">
                <a16:creationId xmlns:a16="http://schemas.microsoft.com/office/drawing/2014/main" id="{A4291301-268D-0696-FD25-99BB3360391D}"/>
              </a:ext>
            </a:extLst>
          </p:cNvPr>
          <p:cNvSpPr>
            <a:spLocks noGrp="1"/>
          </p:cNvSpPr>
          <p:nvPr>
            <p:ph idx="52"/>
          </p:nvPr>
        </p:nvSpPr>
        <p:spPr/>
        <p:txBody>
          <a:bodyPr/>
          <a:lstStyle/>
          <a:p>
            <a:r>
              <a:rPr lang="en-US" dirty="0"/>
              <a:t>Yes, R-</a:t>
            </a:r>
            <a:r>
              <a:rPr lang="en-US" dirty="0" err="1"/>
              <a:t>GemOx</a:t>
            </a:r>
            <a:r>
              <a:rPr lang="en-US" dirty="0"/>
              <a:t>, R-ICE, </a:t>
            </a:r>
            <a:r>
              <a:rPr lang="en-US" dirty="0" err="1"/>
              <a:t>mosunetuzumab</a:t>
            </a:r>
            <a:r>
              <a:rPr lang="en-US" dirty="0"/>
              <a:t> and </a:t>
            </a:r>
            <a:r>
              <a:rPr lang="en-US" dirty="0" err="1"/>
              <a:t>glofitamab</a:t>
            </a:r>
            <a:r>
              <a:rPr lang="en-US" dirty="0"/>
              <a:t> </a:t>
            </a:r>
          </a:p>
        </p:txBody>
      </p:sp>
      <p:sp>
        <p:nvSpPr>
          <p:cNvPr id="12" name="Content Placeholder 11">
            <a:extLst>
              <a:ext uri="{FF2B5EF4-FFF2-40B4-BE49-F238E27FC236}">
                <a16:creationId xmlns:a16="http://schemas.microsoft.com/office/drawing/2014/main" id="{3AE17F83-0BB5-C6F7-A937-CF993580C8FE}"/>
              </a:ext>
            </a:extLst>
          </p:cNvPr>
          <p:cNvSpPr>
            <a:spLocks noGrp="1"/>
          </p:cNvSpPr>
          <p:nvPr>
            <p:ph idx="53"/>
          </p:nvPr>
        </p:nvSpPr>
        <p:spPr/>
        <p:txBody>
          <a:bodyPr/>
          <a:lstStyle/>
          <a:p>
            <a:r>
              <a:rPr lang="en-US" dirty="0"/>
              <a:t>Yes, </a:t>
            </a:r>
            <a:r>
              <a:rPr lang="en-US" dirty="0" err="1"/>
              <a:t>mosunetuzumab</a:t>
            </a:r>
            <a:r>
              <a:rPr lang="en-US" dirty="0"/>
              <a:t> and </a:t>
            </a:r>
            <a:r>
              <a:rPr lang="en-US" dirty="0" err="1"/>
              <a:t>glofitamab</a:t>
            </a:r>
            <a:r>
              <a:rPr lang="en-US" dirty="0"/>
              <a:t> </a:t>
            </a:r>
          </a:p>
        </p:txBody>
      </p:sp>
      <p:sp>
        <p:nvSpPr>
          <p:cNvPr id="2" name="TextBox 1">
            <a:extLst>
              <a:ext uri="{FF2B5EF4-FFF2-40B4-BE49-F238E27FC236}">
                <a16:creationId xmlns:a16="http://schemas.microsoft.com/office/drawing/2014/main" id="{F331C0FB-4468-3FF5-992A-4593AFA38001}"/>
              </a:ext>
            </a:extLst>
          </p:cNvPr>
          <p:cNvSpPr txBox="1"/>
          <p:nvPr/>
        </p:nvSpPr>
        <p:spPr>
          <a:xfrm>
            <a:off x="499574" y="6165304"/>
            <a:ext cx="4223849" cy="323165"/>
          </a:xfrm>
          <a:prstGeom prst="rect">
            <a:avLst/>
          </a:prstGeom>
          <a:noFill/>
        </p:spPr>
        <p:txBody>
          <a:bodyPr wrap="non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R-ICE = rituximab/ifosfamide/carboplatin/etoposide</a:t>
            </a:r>
          </a:p>
        </p:txBody>
      </p:sp>
      <p:sp>
        <p:nvSpPr>
          <p:cNvPr id="3" name="Content Placeholder 5">
            <a:extLst>
              <a:ext uri="{FF2B5EF4-FFF2-40B4-BE49-F238E27FC236}">
                <a16:creationId xmlns:a16="http://schemas.microsoft.com/office/drawing/2014/main" id="{572AA219-5DB2-A277-228C-EB67B32B0190}"/>
              </a:ext>
            </a:extLst>
          </p:cNvPr>
          <p:cNvSpPr>
            <a:spLocks noGrp="1"/>
          </p:cNvSpPr>
          <p:nvPr>
            <p:ph idx="50"/>
          </p:nvPr>
        </p:nvSpPr>
        <p:spPr/>
        <p:txBody>
          <a:bodyPr/>
          <a:lstStyle/>
          <a:p>
            <a:r>
              <a:rPr lang="en-US" dirty="0"/>
              <a:t>Yes, </a:t>
            </a:r>
            <a:r>
              <a:rPr lang="en-US" dirty="0" err="1"/>
              <a:t>mosunetuzumab</a:t>
            </a:r>
            <a:r>
              <a:rPr lang="en-US" dirty="0"/>
              <a:t> and </a:t>
            </a:r>
            <a:r>
              <a:rPr lang="en-US" dirty="0" err="1"/>
              <a:t>glofitamab</a:t>
            </a:r>
            <a:r>
              <a:rPr lang="en-US" dirty="0"/>
              <a:t> </a:t>
            </a:r>
          </a:p>
        </p:txBody>
      </p:sp>
    </p:spTree>
    <p:extLst>
      <p:ext uri="{BB962C8B-B14F-4D97-AF65-F5344CB8AC3E}">
        <p14:creationId xmlns:p14="http://schemas.microsoft.com/office/powerpoint/2010/main" val="157070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D82C372-DD5F-1B4B-BAF8-6277DDEC92D8}"/>
              </a:ext>
            </a:extLst>
          </p:cNvPr>
          <p:cNvSpPr>
            <a:spLocks noGrp="1"/>
          </p:cNvSpPr>
          <p:nvPr>
            <p:ph idx="46"/>
          </p:nvPr>
        </p:nvSpPr>
        <p:spPr>
          <a:xfrm>
            <a:off x="2976938" y="5899574"/>
            <a:ext cx="4204320" cy="475488"/>
          </a:xfrm>
        </p:spPr>
        <p:txBody>
          <a:bodyPr/>
          <a:lstStyle/>
          <a:p>
            <a:pPr>
              <a:lnSpc>
                <a:spcPts val="1760"/>
              </a:lnSpc>
            </a:pPr>
            <a:r>
              <a:rPr lang="en-US" sz="1800" dirty="0"/>
              <a:t>If CAR T ineligible and unable/ unwilling/relapsed after </a:t>
            </a:r>
            <a:r>
              <a:rPr lang="en-US" sz="1800" dirty="0" err="1"/>
              <a:t>BsAb</a:t>
            </a:r>
            <a:endParaRPr lang="en-US" sz="1800" dirty="0"/>
          </a:p>
        </p:txBody>
      </p:sp>
      <p:sp>
        <p:nvSpPr>
          <p:cNvPr id="13" name="Content Placeholder 12">
            <a:extLst>
              <a:ext uri="{FF2B5EF4-FFF2-40B4-BE49-F238E27FC236}">
                <a16:creationId xmlns:a16="http://schemas.microsoft.com/office/drawing/2014/main" id="{20E1C908-D582-875E-53B3-4861D0762A47}"/>
              </a:ext>
            </a:extLst>
          </p:cNvPr>
          <p:cNvSpPr>
            <a:spLocks noGrp="1"/>
          </p:cNvSpPr>
          <p:nvPr>
            <p:ph idx="47"/>
          </p:nvPr>
        </p:nvSpPr>
        <p:spPr/>
        <p:txBody>
          <a:bodyPr/>
          <a:lstStyle/>
          <a:p>
            <a:r>
              <a:rPr lang="en-US" dirty="0"/>
              <a:t>After CAR T and </a:t>
            </a:r>
            <a:r>
              <a:rPr lang="en-US" dirty="0" err="1"/>
              <a:t>BsAb</a:t>
            </a:r>
            <a:r>
              <a:rPr lang="en-US" dirty="0"/>
              <a:t> therapies </a:t>
            </a:r>
          </a:p>
        </p:txBody>
      </p:sp>
      <p:sp>
        <p:nvSpPr>
          <p:cNvPr id="14" name="Content Placeholder 13">
            <a:extLst>
              <a:ext uri="{FF2B5EF4-FFF2-40B4-BE49-F238E27FC236}">
                <a16:creationId xmlns:a16="http://schemas.microsoft.com/office/drawing/2014/main" id="{5F7423D1-D810-5D32-A0F9-632892604E36}"/>
              </a:ext>
            </a:extLst>
          </p:cNvPr>
          <p:cNvSpPr>
            <a:spLocks noGrp="1"/>
          </p:cNvSpPr>
          <p:nvPr>
            <p:ph idx="48"/>
          </p:nvPr>
        </p:nvSpPr>
        <p:spPr/>
        <p:txBody>
          <a:bodyPr/>
          <a:lstStyle/>
          <a:p>
            <a:r>
              <a:rPr lang="en-US" dirty="0"/>
              <a:t>After </a:t>
            </a:r>
            <a:r>
              <a:rPr lang="en-US" dirty="0" err="1"/>
              <a:t>BsAb</a:t>
            </a:r>
            <a:r>
              <a:rPr lang="en-US" dirty="0"/>
              <a:t> failure</a:t>
            </a:r>
          </a:p>
        </p:txBody>
      </p:sp>
      <p:sp>
        <p:nvSpPr>
          <p:cNvPr id="15" name="Content Placeholder 14">
            <a:extLst>
              <a:ext uri="{FF2B5EF4-FFF2-40B4-BE49-F238E27FC236}">
                <a16:creationId xmlns:a16="http://schemas.microsoft.com/office/drawing/2014/main" id="{2062A10C-102C-8578-9443-BB32BFF716B7}"/>
              </a:ext>
            </a:extLst>
          </p:cNvPr>
          <p:cNvSpPr>
            <a:spLocks noGrp="1"/>
          </p:cNvSpPr>
          <p:nvPr>
            <p:ph idx="49"/>
          </p:nvPr>
        </p:nvSpPr>
        <p:spPr/>
        <p:txBody>
          <a:bodyPr/>
          <a:lstStyle/>
          <a:p>
            <a:r>
              <a:rPr lang="en-US" dirty="0"/>
              <a:t>After CAR T and </a:t>
            </a:r>
            <a:r>
              <a:rPr lang="en-US" dirty="0" err="1"/>
              <a:t>BsAb</a:t>
            </a:r>
            <a:r>
              <a:rPr lang="en-US" dirty="0"/>
              <a:t> therapies </a:t>
            </a:r>
          </a:p>
        </p:txBody>
      </p:sp>
      <p:sp>
        <p:nvSpPr>
          <p:cNvPr id="16" name="Content Placeholder 15">
            <a:extLst>
              <a:ext uri="{FF2B5EF4-FFF2-40B4-BE49-F238E27FC236}">
                <a16:creationId xmlns:a16="http://schemas.microsoft.com/office/drawing/2014/main" id="{852793E9-CA8A-2879-B0D9-937AED3615FA}"/>
              </a:ext>
            </a:extLst>
          </p:cNvPr>
          <p:cNvSpPr>
            <a:spLocks noGrp="1"/>
          </p:cNvSpPr>
          <p:nvPr>
            <p:ph idx="50"/>
          </p:nvPr>
        </p:nvSpPr>
        <p:spPr/>
        <p:txBody>
          <a:bodyPr/>
          <a:lstStyle/>
          <a:p>
            <a:pPr>
              <a:lnSpc>
                <a:spcPts val="1760"/>
              </a:lnSpc>
            </a:pPr>
            <a:r>
              <a:rPr lang="en-US" sz="1800" dirty="0"/>
              <a:t>3L+, after PD on CAR T (early relapse) </a:t>
            </a:r>
            <a:br>
              <a:rPr lang="en-US" sz="1800" dirty="0"/>
            </a:br>
            <a:r>
              <a:rPr lang="en-US" sz="1800" dirty="0"/>
              <a:t>or </a:t>
            </a:r>
            <a:r>
              <a:rPr lang="en-US" sz="1800" dirty="0" err="1"/>
              <a:t>BsAb</a:t>
            </a:r>
            <a:r>
              <a:rPr lang="en-US" sz="1800" dirty="0"/>
              <a:t> (late relapse after CAR T)</a:t>
            </a:r>
          </a:p>
        </p:txBody>
      </p:sp>
      <p:sp>
        <p:nvSpPr>
          <p:cNvPr id="17" name="Content Placeholder 16">
            <a:extLst>
              <a:ext uri="{FF2B5EF4-FFF2-40B4-BE49-F238E27FC236}">
                <a16:creationId xmlns:a16="http://schemas.microsoft.com/office/drawing/2014/main" id="{097DF3BD-5E10-05DC-C6A5-3D5F190276BD}"/>
              </a:ext>
            </a:extLst>
          </p:cNvPr>
          <p:cNvSpPr>
            <a:spLocks noGrp="1"/>
          </p:cNvSpPr>
          <p:nvPr>
            <p:ph idx="58"/>
          </p:nvPr>
        </p:nvSpPr>
        <p:spPr/>
        <p:txBody>
          <a:bodyPr/>
          <a:lstStyle/>
          <a:p>
            <a:r>
              <a:rPr lang="en-US" dirty="0"/>
              <a:t>When</a:t>
            </a:r>
          </a:p>
        </p:txBody>
      </p:sp>
      <p:sp>
        <p:nvSpPr>
          <p:cNvPr id="18" name="Content Placeholder 17">
            <a:extLst>
              <a:ext uri="{FF2B5EF4-FFF2-40B4-BE49-F238E27FC236}">
                <a16:creationId xmlns:a16="http://schemas.microsoft.com/office/drawing/2014/main" id="{2584C339-F0F9-B7CE-6ECC-438110A42371}"/>
              </a:ext>
            </a:extLst>
          </p:cNvPr>
          <p:cNvSpPr>
            <a:spLocks noGrp="1"/>
          </p:cNvSpPr>
          <p:nvPr>
            <p:ph idx="71"/>
          </p:nvPr>
        </p:nvSpPr>
        <p:spPr/>
        <p:txBody>
          <a:bodyPr/>
          <a:lstStyle/>
          <a:p>
            <a:pPr>
              <a:lnSpc>
                <a:spcPts val="1600"/>
              </a:lnSpc>
            </a:pPr>
            <a:r>
              <a:rPr lang="en-US" sz="1800" dirty="0"/>
              <a:t>When first-line, CAR T and bispecific Ab treatments have failed </a:t>
            </a:r>
          </a:p>
        </p:txBody>
      </p:sp>
      <p:sp>
        <p:nvSpPr>
          <p:cNvPr id="11" name="Title 10">
            <a:extLst>
              <a:ext uri="{FF2B5EF4-FFF2-40B4-BE49-F238E27FC236}">
                <a16:creationId xmlns:a16="http://schemas.microsoft.com/office/drawing/2014/main" id="{4879A1DB-1F14-6E25-8DC0-5EA5BB42FF83}"/>
              </a:ext>
            </a:extLst>
          </p:cNvPr>
          <p:cNvSpPr>
            <a:spLocks noGrp="1"/>
          </p:cNvSpPr>
          <p:nvPr>
            <p:ph type="title"/>
          </p:nvPr>
        </p:nvSpPr>
        <p:spPr/>
        <p:txBody>
          <a:bodyPr/>
          <a:lstStyle/>
          <a:p>
            <a:r>
              <a:rPr lang="en-US" dirty="0"/>
              <a:t>Where in the treatment course do you typically employ </a:t>
            </a:r>
            <a:r>
              <a:rPr lang="en-US" dirty="0" err="1"/>
              <a:t>loncastuximab</a:t>
            </a:r>
            <a:r>
              <a:rPr lang="en-US" dirty="0"/>
              <a:t> </a:t>
            </a:r>
            <a:r>
              <a:rPr lang="en-US" dirty="0" err="1"/>
              <a:t>tesirine</a:t>
            </a:r>
            <a:r>
              <a:rPr lang="en-US" dirty="0"/>
              <a:t> for your patients with R/R DLBCL? Would you administer it to a patient who has experienced disease progression on one or more other CD19-directed approaches?</a:t>
            </a:r>
          </a:p>
        </p:txBody>
      </p:sp>
      <p:sp>
        <p:nvSpPr>
          <p:cNvPr id="19" name="Content Placeholder 18">
            <a:extLst>
              <a:ext uri="{FF2B5EF4-FFF2-40B4-BE49-F238E27FC236}">
                <a16:creationId xmlns:a16="http://schemas.microsoft.com/office/drawing/2014/main" id="{0694057C-19BE-B5A5-0A24-7ADB9B4D2C61}"/>
              </a:ext>
            </a:extLst>
          </p:cNvPr>
          <p:cNvSpPr>
            <a:spLocks noGrp="1"/>
          </p:cNvSpPr>
          <p:nvPr>
            <p:ph idx="73"/>
          </p:nvPr>
        </p:nvSpPr>
        <p:spPr/>
        <p:txBody>
          <a:bodyPr/>
          <a:lstStyle/>
          <a:p>
            <a:pPr>
              <a:lnSpc>
                <a:spcPts val="1700"/>
              </a:lnSpc>
            </a:pPr>
            <a:r>
              <a:rPr lang="en-US" sz="1900" dirty="0"/>
              <a:t>Yes, but only after assessing CD19 expression </a:t>
            </a:r>
          </a:p>
        </p:txBody>
      </p:sp>
      <p:sp>
        <p:nvSpPr>
          <p:cNvPr id="20" name="Content Placeholder 19">
            <a:extLst>
              <a:ext uri="{FF2B5EF4-FFF2-40B4-BE49-F238E27FC236}">
                <a16:creationId xmlns:a16="http://schemas.microsoft.com/office/drawing/2014/main" id="{9228AF0C-05D4-E9BF-D758-2EB6F5F086FF}"/>
              </a:ext>
            </a:extLst>
          </p:cNvPr>
          <p:cNvSpPr>
            <a:spLocks noGrp="1"/>
          </p:cNvSpPr>
          <p:nvPr>
            <p:ph idx="74"/>
          </p:nvPr>
        </p:nvSpPr>
        <p:spPr/>
        <p:txBody>
          <a:bodyPr/>
          <a:lstStyle/>
          <a:p>
            <a:pPr>
              <a:lnSpc>
                <a:spcPts val="1700"/>
              </a:lnSpc>
            </a:pPr>
            <a:r>
              <a:rPr lang="en-US" sz="1900" dirty="0"/>
              <a:t>Yes, but only after assessing CD19 expression </a:t>
            </a:r>
          </a:p>
        </p:txBody>
      </p:sp>
      <p:sp>
        <p:nvSpPr>
          <p:cNvPr id="21" name="Content Placeholder 20">
            <a:extLst>
              <a:ext uri="{FF2B5EF4-FFF2-40B4-BE49-F238E27FC236}">
                <a16:creationId xmlns:a16="http://schemas.microsoft.com/office/drawing/2014/main" id="{1D3D3643-1F1F-7767-8BC0-6F8BCE9C1597}"/>
              </a:ext>
            </a:extLst>
          </p:cNvPr>
          <p:cNvSpPr>
            <a:spLocks noGrp="1"/>
          </p:cNvSpPr>
          <p:nvPr>
            <p:ph idx="75"/>
          </p:nvPr>
        </p:nvSpPr>
        <p:spPr/>
        <p:txBody>
          <a:bodyPr/>
          <a:lstStyle/>
          <a:p>
            <a:pPr>
              <a:lnSpc>
                <a:spcPts val="1700"/>
              </a:lnSpc>
            </a:pPr>
            <a:r>
              <a:rPr lang="en-US" sz="1900" dirty="0"/>
              <a:t>Yes, but only after assessing CD19 expression </a:t>
            </a:r>
          </a:p>
        </p:txBody>
      </p:sp>
      <p:sp>
        <p:nvSpPr>
          <p:cNvPr id="22" name="Content Placeholder 21">
            <a:extLst>
              <a:ext uri="{FF2B5EF4-FFF2-40B4-BE49-F238E27FC236}">
                <a16:creationId xmlns:a16="http://schemas.microsoft.com/office/drawing/2014/main" id="{33BA24F0-3322-BD7E-0B0F-A28B07D10B48}"/>
              </a:ext>
            </a:extLst>
          </p:cNvPr>
          <p:cNvSpPr>
            <a:spLocks noGrp="1"/>
          </p:cNvSpPr>
          <p:nvPr>
            <p:ph idx="76"/>
          </p:nvPr>
        </p:nvSpPr>
        <p:spPr/>
        <p:txBody>
          <a:bodyPr/>
          <a:lstStyle/>
          <a:p>
            <a:pPr>
              <a:lnSpc>
                <a:spcPts val="1700"/>
              </a:lnSpc>
            </a:pPr>
            <a:r>
              <a:rPr lang="en-US" sz="1900" dirty="0"/>
              <a:t>Yes, but only after assessing CD19 expression </a:t>
            </a:r>
          </a:p>
        </p:txBody>
      </p:sp>
      <p:sp>
        <p:nvSpPr>
          <p:cNvPr id="24" name="Content Placeholder 23">
            <a:extLst>
              <a:ext uri="{FF2B5EF4-FFF2-40B4-BE49-F238E27FC236}">
                <a16:creationId xmlns:a16="http://schemas.microsoft.com/office/drawing/2014/main" id="{8340DD11-80E6-3C41-9241-A87F40761FCE}"/>
              </a:ext>
            </a:extLst>
          </p:cNvPr>
          <p:cNvSpPr>
            <a:spLocks noGrp="1"/>
          </p:cNvSpPr>
          <p:nvPr>
            <p:ph idx="78"/>
          </p:nvPr>
        </p:nvSpPr>
        <p:spPr/>
        <p:txBody>
          <a:bodyPr/>
          <a:lstStyle/>
          <a:p>
            <a:r>
              <a:rPr lang="en-US" dirty="0"/>
              <a:t>After PD on other </a:t>
            </a:r>
            <a:br>
              <a:rPr lang="en-US" dirty="0"/>
            </a:br>
            <a:r>
              <a:rPr lang="en-US" dirty="0"/>
              <a:t>CD19-directed </a:t>
            </a:r>
            <a:r>
              <a:rPr lang="en-US" dirty="0" err="1"/>
              <a:t>tx</a:t>
            </a:r>
            <a:r>
              <a:rPr lang="en-US" dirty="0"/>
              <a:t>?</a:t>
            </a:r>
          </a:p>
        </p:txBody>
      </p:sp>
      <p:sp>
        <p:nvSpPr>
          <p:cNvPr id="25" name="Content Placeholder 24">
            <a:extLst>
              <a:ext uri="{FF2B5EF4-FFF2-40B4-BE49-F238E27FC236}">
                <a16:creationId xmlns:a16="http://schemas.microsoft.com/office/drawing/2014/main" id="{EFCA6F35-14C7-13B3-2531-818254DF1ED2}"/>
              </a:ext>
            </a:extLst>
          </p:cNvPr>
          <p:cNvSpPr>
            <a:spLocks noGrp="1"/>
          </p:cNvSpPr>
          <p:nvPr>
            <p:ph idx="79"/>
          </p:nvPr>
        </p:nvSpPr>
        <p:spPr/>
        <p:txBody>
          <a:bodyPr/>
          <a:lstStyle/>
          <a:p>
            <a:pPr>
              <a:lnSpc>
                <a:spcPts val="1700"/>
              </a:lnSpc>
            </a:pPr>
            <a:r>
              <a:rPr lang="en-US" sz="1900" dirty="0"/>
              <a:t>Yes, but only after assessing CD19 expression </a:t>
            </a:r>
          </a:p>
        </p:txBody>
      </p:sp>
      <p:sp>
        <p:nvSpPr>
          <p:cNvPr id="26" name="Content Placeholder 25">
            <a:extLst>
              <a:ext uri="{FF2B5EF4-FFF2-40B4-BE49-F238E27FC236}">
                <a16:creationId xmlns:a16="http://schemas.microsoft.com/office/drawing/2014/main" id="{CF78433E-C244-E272-3EE9-2967466E3160}"/>
              </a:ext>
            </a:extLst>
          </p:cNvPr>
          <p:cNvSpPr>
            <a:spLocks noGrp="1"/>
          </p:cNvSpPr>
          <p:nvPr>
            <p:ph idx="80"/>
          </p:nvPr>
        </p:nvSpPr>
        <p:spPr/>
        <p:txBody>
          <a:bodyPr/>
          <a:lstStyle/>
          <a:p>
            <a:pPr>
              <a:lnSpc>
                <a:spcPts val="1700"/>
              </a:lnSpc>
            </a:pPr>
            <a:r>
              <a:rPr lang="en-US" sz="1800" dirty="0"/>
              <a:t>3L+ especially post-CAR T </a:t>
            </a:r>
            <a:br>
              <a:rPr lang="en-US" sz="1800" dirty="0"/>
            </a:br>
            <a:r>
              <a:rPr lang="en-US" sz="1800" dirty="0"/>
              <a:t>with residual CD19+</a:t>
            </a:r>
          </a:p>
        </p:txBody>
      </p:sp>
      <p:sp>
        <p:nvSpPr>
          <p:cNvPr id="27" name="Content Placeholder 26">
            <a:extLst>
              <a:ext uri="{FF2B5EF4-FFF2-40B4-BE49-F238E27FC236}">
                <a16:creationId xmlns:a16="http://schemas.microsoft.com/office/drawing/2014/main" id="{AAC8483D-7A24-BEA3-C287-CE0F98726BFD}"/>
              </a:ext>
            </a:extLst>
          </p:cNvPr>
          <p:cNvSpPr>
            <a:spLocks noGrp="1"/>
          </p:cNvSpPr>
          <p:nvPr>
            <p:ph idx="81"/>
          </p:nvPr>
        </p:nvSpPr>
        <p:spPr/>
        <p:txBody>
          <a:bodyPr/>
          <a:lstStyle/>
          <a:p>
            <a:pPr>
              <a:lnSpc>
                <a:spcPts val="1700"/>
              </a:lnSpc>
            </a:pPr>
            <a:r>
              <a:rPr lang="en-US" sz="1900" dirty="0"/>
              <a:t>Yes, but only after assessing CD19 expression </a:t>
            </a:r>
          </a:p>
        </p:txBody>
      </p:sp>
      <p:sp>
        <p:nvSpPr>
          <p:cNvPr id="28" name="Content Placeholder 27">
            <a:extLst>
              <a:ext uri="{FF2B5EF4-FFF2-40B4-BE49-F238E27FC236}">
                <a16:creationId xmlns:a16="http://schemas.microsoft.com/office/drawing/2014/main" id="{5FDF43F9-F456-35A0-2EC4-29CE35BBD90C}"/>
              </a:ext>
            </a:extLst>
          </p:cNvPr>
          <p:cNvSpPr>
            <a:spLocks noGrp="1"/>
          </p:cNvSpPr>
          <p:nvPr>
            <p:ph idx="82"/>
          </p:nvPr>
        </p:nvSpPr>
        <p:spPr/>
        <p:txBody>
          <a:bodyPr/>
          <a:lstStyle/>
          <a:p>
            <a:r>
              <a:rPr lang="en-US" dirty="0"/>
              <a:t>After CD20 </a:t>
            </a:r>
            <a:r>
              <a:rPr lang="en-US" dirty="0" err="1"/>
              <a:t>BsAb</a:t>
            </a:r>
            <a:r>
              <a:rPr lang="en-US" dirty="0"/>
              <a:t> therapy </a:t>
            </a:r>
          </a:p>
        </p:txBody>
      </p:sp>
      <p:sp>
        <p:nvSpPr>
          <p:cNvPr id="29" name="Content Placeholder 28">
            <a:extLst>
              <a:ext uri="{FF2B5EF4-FFF2-40B4-BE49-F238E27FC236}">
                <a16:creationId xmlns:a16="http://schemas.microsoft.com/office/drawing/2014/main" id="{499F664B-458E-83A2-4897-E46707B05E17}"/>
              </a:ext>
            </a:extLst>
          </p:cNvPr>
          <p:cNvSpPr>
            <a:spLocks noGrp="1"/>
          </p:cNvSpPr>
          <p:nvPr>
            <p:ph idx="83"/>
          </p:nvPr>
        </p:nvSpPr>
        <p:spPr/>
        <p:txBody>
          <a:bodyPr/>
          <a:lstStyle/>
          <a:p>
            <a:pPr>
              <a:lnSpc>
                <a:spcPts val="1700"/>
              </a:lnSpc>
            </a:pPr>
            <a:r>
              <a:rPr lang="en-US" sz="1900" dirty="0"/>
              <a:t>Yes, but only after assessing CD19 expression </a:t>
            </a:r>
          </a:p>
        </p:txBody>
      </p:sp>
      <p:sp>
        <p:nvSpPr>
          <p:cNvPr id="2" name="TextBox 1">
            <a:extLst>
              <a:ext uri="{FF2B5EF4-FFF2-40B4-BE49-F238E27FC236}">
                <a16:creationId xmlns:a16="http://schemas.microsoft.com/office/drawing/2014/main" id="{83207335-3BB4-F64F-C5CF-4227748AEB5A}"/>
              </a:ext>
            </a:extLst>
          </p:cNvPr>
          <p:cNvSpPr txBox="1"/>
          <p:nvPr/>
        </p:nvSpPr>
        <p:spPr>
          <a:xfrm>
            <a:off x="479376" y="6534835"/>
            <a:ext cx="4218399"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PD = disease progression; </a:t>
            </a:r>
            <a:r>
              <a:rPr lang="en-US" sz="1500" b="0" dirty="0" err="1">
                <a:solidFill>
                  <a:srgbClr val="000000"/>
                </a:solidFill>
                <a:latin typeface="Calibri" panose="020F0502020204030204" pitchFamily="34" charset="0"/>
                <a:cs typeface="Calibri" panose="020F0502020204030204" pitchFamily="34" charset="0"/>
              </a:rPr>
              <a:t>BsAb</a:t>
            </a:r>
            <a:r>
              <a:rPr lang="en-US" sz="1500" b="0" dirty="0">
                <a:solidFill>
                  <a:srgbClr val="000000"/>
                </a:solidFill>
                <a:latin typeface="Calibri" panose="020F0502020204030204" pitchFamily="34" charset="0"/>
                <a:cs typeface="Calibri" panose="020F0502020204030204" pitchFamily="34" charset="0"/>
              </a:rPr>
              <a:t>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bispecific antibody</a:t>
            </a:r>
          </a:p>
        </p:txBody>
      </p:sp>
      <p:sp>
        <p:nvSpPr>
          <p:cNvPr id="3" name="Content Placeholder 28">
            <a:extLst>
              <a:ext uri="{FF2B5EF4-FFF2-40B4-BE49-F238E27FC236}">
                <a16:creationId xmlns:a16="http://schemas.microsoft.com/office/drawing/2014/main" id="{77714B57-6927-774F-D0C3-6A01FBEE0256}"/>
              </a:ext>
            </a:extLst>
          </p:cNvPr>
          <p:cNvSpPr>
            <a:spLocks noGrp="1"/>
          </p:cNvSpPr>
          <p:nvPr>
            <p:ph idx="77"/>
          </p:nvPr>
        </p:nvSpPr>
        <p:spPr/>
        <p:txBody>
          <a:bodyPr/>
          <a:lstStyle/>
          <a:p>
            <a:pPr>
              <a:lnSpc>
                <a:spcPts val="1700"/>
              </a:lnSpc>
            </a:pPr>
            <a:r>
              <a:rPr lang="en-US" sz="1900" dirty="0"/>
              <a:t>Yes, but only after assessing CD19 expression </a:t>
            </a:r>
          </a:p>
        </p:txBody>
      </p:sp>
    </p:spTree>
    <p:extLst>
      <p:ext uri="{BB962C8B-B14F-4D97-AF65-F5344CB8AC3E}">
        <p14:creationId xmlns:p14="http://schemas.microsoft.com/office/powerpoint/2010/main" val="717133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7ACD5-E7DE-3A2D-1926-FF3D9774196E}"/>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7212A1D3-73E1-84FB-3C03-C8E84A1D7882}"/>
              </a:ext>
            </a:extLst>
          </p:cNvPr>
          <p:cNvSpPr>
            <a:spLocks noGrp="1"/>
          </p:cNvSpPr>
          <p:nvPr>
            <p:ph idx="46"/>
          </p:nvPr>
        </p:nvSpPr>
        <p:spPr/>
        <p:txBody>
          <a:bodyPr/>
          <a:lstStyle/>
          <a:p>
            <a:r>
              <a:rPr lang="en-US" dirty="0"/>
              <a:t>45%</a:t>
            </a:r>
          </a:p>
        </p:txBody>
      </p:sp>
      <p:sp>
        <p:nvSpPr>
          <p:cNvPr id="13" name="Content Placeholder 12">
            <a:extLst>
              <a:ext uri="{FF2B5EF4-FFF2-40B4-BE49-F238E27FC236}">
                <a16:creationId xmlns:a16="http://schemas.microsoft.com/office/drawing/2014/main" id="{ADB898CE-474B-8504-9A42-9D14A60178B3}"/>
              </a:ext>
            </a:extLst>
          </p:cNvPr>
          <p:cNvSpPr>
            <a:spLocks noGrp="1"/>
          </p:cNvSpPr>
          <p:nvPr>
            <p:ph idx="47"/>
          </p:nvPr>
        </p:nvSpPr>
        <p:spPr/>
        <p:txBody>
          <a:bodyPr/>
          <a:lstStyle/>
          <a:p>
            <a:r>
              <a:rPr lang="en-US" dirty="0"/>
              <a:t>30% </a:t>
            </a:r>
          </a:p>
        </p:txBody>
      </p:sp>
      <p:sp>
        <p:nvSpPr>
          <p:cNvPr id="14" name="Content Placeholder 13">
            <a:extLst>
              <a:ext uri="{FF2B5EF4-FFF2-40B4-BE49-F238E27FC236}">
                <a16:creationId xmlns:a16="http://schemas.microsoft.com/office/drawing/2014/main" id="{F700FE57-82AC-6584-0DA8-08C9C1FBABEC}"/>
              </a:ext>
            </a:extLst>
          </p:cNvPr>
          <p:cNvSpPr>
            <a:spLocks noGrp="1"/>
          </p:cNvSpPr>
          <p:nvPr>
            <p:ph idx="48"/>
          </p:nvPr>
        </p:nvSpPr>
        <p:spPr/>
        <p:txBody>
          <a:bodyPr/>
          <a:lstStyle/>
          <a:p>
            <a:r>
              <a:rPr lang="en-US" dirty="0"/>
              <a:t>40%</a:t>
            </a:r>
          </a:p>
        </p:txBody>
      </p:sp>
      <p:sp>
        <p:nvSpPr>
          <p:cNvPr id="15" name="Content Placeholder 14">
            <a:extLst>
              <a:ext uri="{FF2B5EF4-FFF2-40B4-BE49-F238E27FC236}">
                <a16:creationId xmlns:a16="http://schemas.microsoft.com/office/drawing/2014/main" id="{5FA367B7-FC2D-A0B4-1336-92AF72E93FF5}"/>
              </a:ext>
            </a:extLst>
          </p:cNvPr>
          <p:cNvSpPr>
            <a:spLocks noGrp="1"/>
          </p:cNvSpPr>
          <p:nvPr>
            <p:ph idx="49"/>
          </p:nvPr>
        </p:nvSpPr>
        <p:spPr/>
        <p:txBody>
          <a:bodyPr/>
          <a:lstStyle/>
          <a:p>
            <a:r>
              <a:rPr lang="en-US" dirty="0"/>
              <a:t>20% </a:t>
            </a:r>
          </a:p>
        </p:txBody>
      </p:sp>
      <p:sp>
        <p:nvSpPr>
          <p:cNvPr id="16" name="Content Placeholder 15">
            <a:extLst>
              <a:ext uri="{FF2B5EF4-FFF2-40B4-BE49-F238E27FC236}">
                <a16:creationId xmlns:a16="http://schemas.microsoft.com/office/drawing/2014/main" id="{71AAF697-7322-1D05-39BE-ACC805A576D1}"/>
              </a:ext>
            </a:extLst>
          </p:cNvPr>
          <p:cNvSpPr>
            <a:spLocks noGrp="1"/>
          </p:cNvSpPr>
          <p:nvPr>
            <p:ph idx="50"/>
          </p:nvPr>
        </p:nvSpPr>
        <p:spPr/>
        <p:txBody>
          <a:bodyPr/>
          <a:lstStyle/>
          <a:p>
            <a:r>
              <a:rPr lang="en-US" dirty="0"/>
              <a:t>30%</a:t>
            </a:r>
          </a:p>
        </p:txBody>
      </p:sp>
      <p:sp>
        <p:nvSpPr>
          <p:cNvPr id="17" name="Content Placeholder 16">
            <a:extLst>
              <a:ext uri="{FF2B5EF4-FFF2-40B4-BE49-F238E27FC236}">
                <a16:creationId xmlns:a16="http://schemas.microsoft.com/office/drawing/2014/main" id="{38535001-1EAF-C99E-77CB-C1D86CE1C711}"/>
              </a:ext>
            </a:extLst>
          </p:cNvPr>
          <p:cNvSpPr>
            <a:spLocks noGrp="1"/>
          </p:cNvSpPr>
          <p:nvPr>
            <p:ph idx="58"/>
          </p:nvPr>
        </p:nvSpPr>
        <p:spPr/>
        <p:txBody>
          <a:bodyPr/>
          <a:lstStyle/>
          <a:p>
            <a:r>
              <a:rPr lang="en-US" dirty="0"/>
              <a:t>Patients with clinical benefit</a:t>
            </a:r>
          </a:p>
        </p:txBody>
      </p:sp>
      <p:sp>
        <p:nvSpPr>
          <p:cNvPr id="18" name="Content Placeholder 17">
            <a:extLst>
              <a:ext uri="{FF2B5EF4-FFF2-40B4-BE49-F238E27FC236}">
                <a16:creationId xmlns:a16="http://schemas.microsoft.com/office/drawing/2014/main" id="{43341453-1D43-13B7-6BEB-7229B24335DD}"/>
              </a:ext>
            </a:extLst>
          </p:cNvPr>
          <p:cNvSpPr>
            <a:spLocks noGrp="1"/>
          </p:cNvSpPr>
          <p:nvPr>
            <p:ph idx="71"/>
          </p:nvPr>
        </p:nvSpPr>
        <p:spPr/>
        <p:txBody>
          <a:bodyPr/>
          <a:lstStyle/>
          <a:p>
            <a:r>
              <a:rPr lang="en-US" dirty="0"/>
              <a:t>30% </a:t>
            </a:r>
          </a:p>
        </p:txBody>
      </p:sp>
      <p:sp>
        <p:nvSpPr>
          <p:cNvPr id="11" name="Title 10">
            <a:extLst>
              <a:ext uri="{FF2B5EF4-FFF2-40B4-BE49-F238E27FC236}">
                <a16:creationId xmlns:a16="http://schemas.microsoft.com/office/drawing/2014/main" id="{CE59204A-09E4-BF5D-39EC-B5A7D62A6118}"/>
              </a:ext>
            </a:extLst>
          </p:cNvPr>
          <p:cNvSpPr>
            <a:spLocks noGrp="1"/>
          </p:cNvSpPr>
          <p:nvPr>
            <p:ph type="title"/>
          </p:nvPr>
        </p:nvSpPr>
        <p:spPr/>
        <p:txBody>
          <a:bodyPr/>
          <a:lstStyle/>
          <a:p>
            <a:r>
              <a:rPr lang="en-US" dirty="0"/>
              <a:t>Approximately what proportion of your patients with R/R DLBCL receiving </a:t>
            </a:r>
            <a:r>
              <a:rPr lang="en-US" dirty="0" err="1"/>
              <a:t>loncastuximab</a:t>
            </a:r>
            <a:r>
              <a:rPr lang="en-US" dirty="0"/>
              <a:t> </a:t>
            </a:r>
            <a:r>
              <a:rPr lang="en-US" dirty="0" err="1"/>
              <a:t>tesirine</a:t>
            </a:r>
            <a:r>
              <a:rPr lang="en-US" dirty="0"/>
              <a:t> derive meaningful clinical benefit? What is the longest duration of response that you have observed with </a:t>
            </a:r>
            <a:r>
              <a:rPr lang="en-US" dirty="0" err="1"/>
              <a:t>loncastuximab</a:t>
            </a:r>
            <a:r>
              <a:rPr lang="en-US" dirty="0"/>
              <a:t> </a:t>
            </a:r>
            <a:r>
              <a:rPr lang="en-US" dirty="0" err="1"/>
              <a:t>tesirine</a:t>
            </a:r>
            <a:r>
              <a:rPr lang="en-US" dirty="0"/>
              <a:t> in your own practice?</a:t>
            </a:r>
          </a:p>
        </p:txBody>
      </p:sp>
      <p:sp>
        <p:nvSpPr>
          <p:cNvPr id="19" name="Content Placeholder 18">
            <a:extLst>
              <a:ext uri="{FF2B5EF4-FFF2-40B4-BE49-F238E27FC236}">
                <a16:creationId xmlns:a16="http://schemas.microsoft.com/office/drawing/2014/main" id="{482211FF-D17A-A3AD-9B77-37175A281D23}"/>
              </a:ext>
            </a:extLst>
          </p:cNvPr>
          <p:cNvSpPr>
            <a:spLocks noGrp="1"/>
          </p:cNvSpPr>
          <p:nvPr>
            <p:ph idx="73"/>
          </p:nvPr>
        </p:nvSpPr>
        <p:spPr/>
        <p:txBody>
          <a:bodyPr/>
          <a:lstStyle/>
          <a:p>
            <a:r>
              <a:rPr lang="en-US" dirty="0"/>
              <a:t>&gt;1 year</a:t>
            </a:r>
          </a:p>
        </p:txBody>
      </p:sp>
      <p:sp>
        <p:nvSpPr>
          <p:cNvPr id="20" name="Content Placeholder 19">
            <a:extLst>
              <a:ext uri="{FF2B5EF4-FFF2-40B4-BE49-F238E27FC236}">
                <a16:creationId xmlns:a16="http://schemas.microsoft.com/office/drawing/2014/main" id="{877AA54B-3E1D-181F-C117-829ABAE02D0E}"/>
              </a:ext>
            </a:extLst>
          </p:cNvPr>
          <p:cNvSpPr>
            <a:spLocks noGrp="1"/>
          </p:cNvSpPr>
          <p:nvPr>
            <p:ph idx="74"/>
          </p:nvPr>
        </p:nvSpPr>
        <p:spPr/>
        <p:txBody>
          <a:bodyPr/>
          <a:lstStyle/>
          <a:p>
            <a:r>
              <a:rPr lang="en-US" dirty="0"/>
              <a:t>&gt;1 year </a:t>
            </a:r>
          </a:p>
        </p:txBody>
      </p:sp>
      <p:sp>
        <p:nvSpPr>
          <p:cNvPr id="21" name="Content Placeholder 20">
            <a:extLst>
              <a:ext uri="{FF2B5EF4-FFF2-40B4-BE49-F238E27FC236}">
                <a16:creationId xmlns:a16="http://schemas.microsoft.com/office/drawing/2014/main" id="{53576275-5563-6C69-C5DB-CEC273DEDD5B}"/>
              </a:ext>
            </a:extLst>
          </p:cNvPr>
          <p:cNvSpPr>
            <a:spLocks noGrp="1"/>
          </p:cNvSpPr>
          <p:nvPr>
            <p:ph idx="75"/>
          </p:nvPr>
        </p:nvSpPr>
        <p:spPr/>
        <p:txBody>
          <a:bodyPr/>
          <a:lstStyle/>
          <a:p>
            <a:r>
              <a:rPr lang="en-US" dirty="0"/>
              <a:t>About 1 year</a:t>
            </a:r>
          </a:p>
        </p:txBody>
      </p:sp>
      <p:sp>
        <p:nvSpPr>
          <p:cNvPr id="22" name="Content Placeholder 21">
            <a:extLst>
              <a:ext uri="{FF2B5EF4-FFF2-40B4-BE49-F238E27FC236}">
                <a16:creationId xmlns:a16="http://schemas.microsoft.com/office/drawing/2014/main" id="{AB0E1462-91BF-FAF2-5E44-5D8B4C17F8AC}"/>
              </a:ext>
            </a:extLst>
          </p:cNvPr>
          <p:cNvSpPr>
            <a:spLocks noGrp="1"/>
          </p:cNvSpPr>
          <p:nvPr>
            <p:ph idx="76"/>
          </p:nvPr>
        </p:nvSpPr>
        <p:spPr/>
        <p:txBody>
          <a:bodyPr/>
          <a:lstStyle/>
          <a:p>
            <a:r>
              <a:rPr lang="en-US" dirty="0"/>
              <a:t>9 months </a:t>
            </a:r>
          </a:p>
        </p:txBody>
      </p:sp>
      <p:sp>
        <p:nvSpPr>
          <p:cNvPr id="24" name="Content Placeholder 23">
            <a:extLst>
              <a:ext uri="{FF2B5EF4-FFF2-40B4-BE49-F238E27FC236}">
                <a16:creationId xmlns:a16="http://schemas.microsoft.com/office/drawing/2014/main" id="{5757BDBF-9F50-6BD2-64EB-8B3447E08B36}"/>
              </a:ext>
            </a:extLst>
          </p:cNvPr>
          <p:cNvSpPr>
            <a:spLocks noGrp="1"/>
          </p:cNvSpPr>
          <p:nvPr>
            <p:ph idx="78"/>
          </p:nvPr>
        </p:nvSpPr>
        <p:spPr/>
        <p:txBody>
          <a:bodyPr/>
          <a:lstStyle/>
          <a:p>
            <a:r>
              <a:rPr lang="en-US" dirty="0"/>
              <a:t>Longest duration of response </a:t>
            </a:r>
          </a:p>
        </p:txBody>
      </p:sp>
      <p:sp>
        <p:nvSpPr>
          <p:cNvPr id="25" name="Content Placeholder 24">
            <a:extLst>
              <a:ext uri="{FF2B5EF4-FFF2-40B4-BE49-F238E27FC236}">
                <a16:creationId xmlns:a16="http://schemas.microsoft.com/office/drawing/2014/main" id="{126E254B-0CB4-E182-0A90-86F0A96A71D3}"/>
              </a:ext>
            </a:extLst>
          </p:cNvPr>
          <p:cNvSpPr>
            <a:spLocks noGrp="1"/>
          </p:cNvSpPr>
          <p:nvPr>
            <p:ph idx="79"/>
          </p:nvPr>
        </p:nvSpPr>
        <p:spPr/>
        <p:txBody>
          <a:bodyPr/>
          <a:lstStyle/>
          <a:p>
            <a:r>
              <a:rPr lang="en-US" dirty="0"/>
              <a:t>6 months </a:t>
            </a:r>
          </a:p>
        </p:txBody>
      </p:sp>
      <p:sp>
        <p:nvSpPr>
          <p:cNvPr id="26" name="Content Placeholder 25">
            <a:extLst>
              <a:ext uri="{FF2B5EF4-FFF2-40B4-BE49-F238E27FC236}">
                <a16:creationId xmlns:a16="http://schemas.microsoft.com/office/drawing/2014/main" id="{30740BE9-EE9A-F9F6-6A57-EF8216124A4D}"/>
              </a:ext>
            </a:extLst>
          </p:cNvPr>
          <p:cNvSpPr>
            <a:spLocks noGrp="1"/>
          </p:cNvSpPr>
          <p:nvPr>
            <p:ph idx="80"/>
          </p:nvPr>
        </p:nvSpPr>
        <p:spPr/>
        <p:txBody>
          <a:bodyPr/>
          <a:lstStyle/>
          <a:p>
            <a:r>
              <a:rPr lang="en-US" dirty="0"/>
              <a:t>50%</a:t>
            </a:r>
          </a:p>
        </p:txBody>
      </p:sp>
      <p:sp>
        <p:nvSpPr>
          <p:cNvPr id="27" name="Content Placeholder 26">
            <a:extLst>
              <a:ext uri="{FF2B5EF4-FFF2-40B4-BE49-F238E27FC236}">
                <a16:creationId xmlns:a16="http://schemas.microsoft.com/office/drawing/2014/main" id="{B647AF0D-6BC1-C703-43A9-BBFF2C23D615}"/>
              </a:ext>
            </a:extLst>
          </p:cNvPr>
          <p:cNvSpPr>
            <a:spLocks noGrp="1"/>
          </p:cNvSpPr>
          <p:nvPr>
            <p:ph idx="81"/>
          </p:nvPr>
        </p:nvSpPr>
        <p:spPr/>
        <p:txBody>
          <a:bodyPr/>
          <a:lstStyle/>
          <a:p>
            <a:r>
              <a:rPr lang="en-US" dirty="0"/>
              <a:t>4 years+</a:t>
            </a:r>
          </a:p>
        </p:txBody>
      </p:sp>
      <p:sp>
        <p:nvSpPr>
          <p:cNvPr id="28" name="Content Placeholder 27">
            <a:extLst>
              <a:ext uri="{FF2B5EF4-FFF2-40B4-BE49-F238E27FC236}">
                <a16:creationId xmlns:a16="http://schemas.microsoft.com/office/drawing/2014/main" id="{F573C8F6-60A1-E7EB-5E0E-0B5D2F2CF2E1}"/>
              </a:ext>
            </a:extLst>
          </p:cNvPr>
          <p:cNvSpPr>
            <a:spLocks noGrp="1"/>
          </p:cNvSpPr>
          <p:nvPr>
            <p:ph idx="82"/>
          </p:nvPr>
        </p:nvSpPr>
        <p:spPr/>
        <p:txBody>
          <a:bodyPr/>
          <a:lstStyle/>
          <a:p>
            <a:r>
              <a:rPr lang="en-US" dirty="0"/>
              <a:t>10% </a:t>
            </a:r>
          </a:p>
        </p:txBody>
      </p:sp>
      <p:sp>
        <p:nvSpPr>
          <p:cNvPr id="29" name="Content Placeholder 28">
            <a:extLst>
              <a:ext uri="{FF2B5EF4-FFF2-40B4-BE49-F238E27FC236}">
                <a16:creationId xmlns:a16="http://schemas.microsoft.com/office/drawing/2014/main" id="{DAC0A45C-8338-8ADD-3F4F-97A3466BBE6F}"/>
              </a:ext>
            </a:extLst>
          </p:cNvPr>
          <p:cNvSpPr>
            <a:spLocks noGrp="1"/>
          </p:cNvSpPr>
          <p:nvPr>
            <p:ph idx="83"/>
          </p:nvPr>
        </p:nvSpPr>
        <p:spPr/>
        <p:txBody>
          <a:bodyPr/>
          <a:lstStyle/>
          <a:p>
            <a:r>
              <a:rPr lang="en-US" dirty="0"/>
              <a:t>3 months </a:t>
            </a:r>
          </a:p>
        </p:txBody>
      </p:sp>
      <p:sp>
        <p:nvSpPr>
          <p:cNvPr id="2" name="Content Placeholder 19">
            <a:extLst>
              <a:ext uri="{FF2B5EF4-FFF2-40B4-BE49-F238E27FC236}">
                <a16:creationId xmlns:a16="http://schemas.microsoft.com/office/drawing/2014/main" id="{C5203C6B-9F30-687B-7163-FCE3E9AAB2DE}"/>
              </a:ext>
            </a:extLst>
          </p:cNvPr>
          <p:cNvSpPr>
            <a:spLocks noGrp="1"/>
          </p:cNvSpPr>
          <p:nvPr>
            <p:ph idx="77"/>
          </p:nvPr>
        </p:nvSpPr>
        <p:spPr/>
        <p:txBody>
          <a:bodyPr/>
          <a:lstStyle/>
          <a:p>
            <a:r>
              <a:rPr lang="en-US" dirty="0"/>
              <a:t>&gt;1 year </a:t>
            </a:r>
          </a:p>
        </p:txBody>
      </p:sp>
    </p:spTree>
    <p:extLst>
      <p:ext uri="{BB962C8B-B14F-4D97-AF65-F5344CB8AC3E}">
        <p14:creationId xmlns:p14="http://schemas.microsoft.com/office/powerpoint/2010/main" val="3781155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E148-11CA-F4FF-21BE-DCCC9ADD3A24}"/>
            </a:ext>
          </a:extLst>
        </p:cNvPr>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1319C256-66F3-11FF-5F1D-15C013D0572B}"/>
              </a:ext>
            </a:extLst>
          </p:cNvPr>
          <p:cNvSpPr>
            <a:spLocks noGrp="1"/>
          </p:cNvSpPr>
          <p:nvPr>
            <p:ph idx="46"/>
          </p:nvPr>
        </p:nvSpPr>
        <p:spPr/>
        <p:txBody>
          <a:bodyPr/>
          <a:lstStyle/>
          <a:p>
            <a:r>
              <a:rPr lang="en-US" dirty="0"/>
              <a:t>33%</a:t>
            </a:r>
          </a:p>
        </p:txBody>
      </p:sp>
      <p:sp>
        <p:nvSpPr>
          <p:cNvPr id="13" name="Content Placeholder 12">
            <a:extLst>
              <a:ext uri="{FF2B5EF4-FFF2-40B4-BE49-F238E27FC236}">
                <a16:creationId xmlns:a16="http://schemas.microsoft.com/office/drawing/2014/main" id="{672CC65B-E3C0-BFFD-A46C-8AB2430C2388}"/>
              </a:ext>
            </a:extLst>
          </p:cNvPr>
          <p:cNvSpPr>
            <a:spLocks noGrp="1"/>
          </p:cNvSpPr>
          <p:nvPr>
            <p:ph idx="47"/>
          </p:nvPr>
        </p:nvSpPr>
        <p:spPr/>
        <p:txBody>
          <a:bodyPr/>
          <a:lstStyle/>
          <a:p>
            <a:r>
              <a:rPr lang="en-US" dirty="0"/>
              <a:t>25% </a:t>
            </a:r>
          </a:p>
        </p:txBody>
      </p:sp>
      <p:sp>
        <p:nvSpPr>
          <p:cNvPr id="14" name="Content Placeholder 13">
            <a:extLst>
              <a:ext uri="{FF2B5EF4-FFF2-40B4-BE49-F238E27FC236}">
                <a16:creationId xmlns:a16="http://schemas.microsoft.com/office/drawing/2014/main" id="{5A89EDDF-1B28-F532-99CB-575684C79E8E}"/>
              </a:ext>
            </a:extLst>
          </p:cNvPr>
          <p:cNvSpPr>
            <a:spLocks noGrp="1"/>
          </p:cNvSpPr>
          <p:nvPr>
            <p:ph idx="48"/>
          </p:nvPr>
        </p:nvSpPr>
        <p:spPr/>
        <p:txBody>
          <a:bodyPr/>
          <a:lstStyle/>
          <a:p>
            <a:r>
              <a:rPr lang="en-US" dirty="0"/>
              <a:t>60%</a:t>
            </a:r>
          </a:p>
        </p:txBody>
      </p:sp>
      <p:sp>
        <p:nvSpPr>
          <p:cNvPr id="15" name="Content Placeholder 14">
            <a:extLst>
              <a:ext uri="{FF2B5EF4-FFF2-40B4-BE49-F238E27FC236}">
                <a16:creationId xmlns:a16="http://schemas.microsoft.com/office/drawing/2014/main" id="{52FAF09E-6ED4-1D50-2C03-4BDBA1468A37}"/>
              </a:ext>
            </a:extLst>
          </p:cNvPr>
          <p:cNvSpPr>
            <a:spLocks noGrp="1"/>
          </p:cNvSpPr>
          <p:nvPr>
            <p:ph idx="49"/>
          </p:nvPr>
        </p:nvSpPr>
        <p:spPr/>
        <p:txBody>
          <a:bodyPr/>
          <a:lstStyle/>
          <a:p>
            <a:r>
              <a:rPr lang="en-US" dirty="0"/>
              <a:t>30% </a:t>
            </a:r>
          </a:p>
        </p:txBody>
      </p:sp>
      <p:sp>
        <p:nvSpPr>
          <p:cNvPr id="16" name="Content Placeholder 15">
            <a:extLst>
              <a:ext uri="{FF2B5EF4-FFF2-40B4-BE49-F238E27FC236}">
                <a16:creationId xmlns:a16="http://schemas.microsoft.com/office/drawing/2014/main" id="{E62454B2-1547-8385-1020-5CBA52F8B102}"/>
              </a:ext>
            </a:extLst>
          </p:cNvPr>
          <p:cNvSpPr>
            <a:spLocks noGrp="1"/>
          </p:cNvSpPr>
          <p:nvPr>
            <p:ph idx="50"/>
          </p:nvPr>
        </p:nvSpPr>
        <p:spPr/>
        <p:txBody>
          <a:bodyPr/>
          <a:lstStyle/>
          <a:p>
            <a:r>
              <a:rPr lang="en-US" dirty="0"/>
              <a:t>50%</a:t>
            </a:r>
          </a:p>
        </p:txBody>
      </p:sp>
      <p:sp>
        <p:nvSpPr>
          <p:cNvPr id="17" name="Content Placeholder 16">
            <a:extLst>
              <a:ext uri="{FF2B5EF4-FFF2-40B4-BE49-F238E27FC236}">
                <a16:creationId xmlns:a16="http://schemas.microsoft.com/office/drawing/2014/main" id="{C131C115-AD2D-1232-1690-9555CA7AB849}"/>
              </a:ext>
            </a:extLst>
          </p:cNvPr>
          <p:cNvSpPr>
            <a:spLocks noGrp="1"/>
          </p:cNvSpPr>
          <p:nvPr>
            <p:ph idx="58"/>
          </p:nvPr>
        </p:nvSpPr>
        <p:spPr/>
        <p:txBody>
          <a:bodyPr/>
          <a:lstStyle/>
          <a:p>
            <a:r>
              <a:rPr lang="en-US" dirty="0"/>
              <a:t>Patients with significant </a:t>
            </a:r>
            <a:br>
              <a:rPr lang="en-US" dirty="0"/>
            </a:br>
            <a:r>
              <a:rPr lang="en-US" dirty="0"/>
              <a:t>peripheral edema </a:t>
            </a:r>
          </a:p>
        </p:txBody>
      </p:sp>
      <p:sp>
        <p:nvSpPr>
          <p:cNvPr id="18" name="Content Placeholder 17">
            <a:extLst>
              <a:ext uri="{FF2B5EF4-FFF2-40B4-BE49-F238E27FC236}">
                <a16:creationId xmlns:a16="http://schemas.microsoft.com/office/drawing/2014/main" id="{239EA295-ED7F-8DF6-0883-A537DC45EBB6}"/>
              </a:ext>
            </a:extLst>
          </p:cNvPr>
          <p:cNvSpPr>
            <a:spLocks noGrp="1"/>
          </p:cNvSpPr>
          <p:nvPr>
            <p:ph idx="71"/>
          </p:nvPr>
        </p:nvSpPr>
        <p:spPr/>
        <p:txBody>
          <a:bodyPr/>
          <a:lstStyle/>
          <a:p>
            <a:r>
              <a:rPr lang="en-US" dirty="0"/>
              <a:t>20% </a:t>
            </a:r>
          </a:p>
        </p:txBody>
      </p:sp>
      <p:sp>
        <p:nvSpPr>
          <p:cNvPr id="11" name="Title 10">
            <a:extLst>
              <a:ext uri="{FF2B5EF4-FFF2-40B4-BE49-F238E27FC236}">
                <a16:creationId xmlns:a16="http://schemas.microsoft.com/office/drawing/2014/main" id="{99F3012B-183D-D1F9-CB84-7D237E08A012}"/>
              </a:ext>
            </a:extLst>
          </p:cNvPr>
          <p:cNvSpPr>
            <a:spLocks noGrp="1"/>
          </p:cNvSpPr>
          <p:nvPr>
            <p:ph type="title"/>
          </p:nvPr>
        </p:nvSpPr>
        <p:spPr/>
        <p:txBody>
          <a:bodyPr/>
          <a:lstStyle/>
          <a:p>
            <a:r>
              <a:rPr lang="en-US" dirty="0"/>
              <a:t>Approximately what proportion of your patients with DLBCL receiving </a:t>
            </a:r>
            <a:r>
              <a:rPr lang="en-US" dirty="0" err="1"/>
              <a:t>loncastuximab</a:t>
            </a:r>
            <a:r>
              <a:rPr lang="en-US" dirty="0"/>
              <a:t> </a:t>
            </a:r>
            <a:r>
              <a:rPr lang="en-US" dirty="0" err="1"/>
              <a:t>tesirine</a:t>
            </a:r>
            <a:r>
              <a:rPr lang="en-US" dirty="0"/>
              <a:t> develop clinically significant peripheral edema? In general, how do you manage peripheral edema in patients who are receiving </a:t>
            </a:r>
            <a:r>
              <a:rPr lang="en-US" dirty="0" err="1"/>
              <a:t>loncastuximab</a:t>
            </a:r>
            <a:r>
              <a:rPr lang="en-US" dirty="0"/>
              <a:t> </a:t>
            </a:r>
            <a:r>
              <a:rPr lang="en-US" dirty="0" err="1"/>
              <a:t>tesirine</a:t>
            </a:r>
            <a:r>
              <a:rPr lang="en-US" dirty="0"/>
              <a:t>?</a:t>
            </a:r>
          </a:p>
        </p:txBody>
      </p:sp>
      <p:sp>
        <p:nvSpPr>
          <p:cNvPr id="19" name="Content Placeholder 18">
            <a:extLst>
              <a:ext uri="{FF2B5EF4-FFF2-40B4-BE49-F238E27FC236}">
                <a16:creationId xmlns:a16="http://schemas.microsoft.com/office/drawing/2014/main" id="{F33BB39C-9058-CC78-06C1-664F6583F701}"/>
              </a:ext>
            </a:extLst>
          </p:cNvPr>
          <p:cNvSpPr>
            <a:spLocks noGrp="1"/>
          </p:cNvSpPr>
          <p:nvPr>
            <p:ph idx="73"/>
          </p:nvPr>
        </p:nvSpPr>
        <p:spPr/>
        <p:txBody>
          <a:bodyPr/>
          <a:lstStyle/>
          <a:p>
            <a:r>
              <a:rPr lang="en-US" dirty="0"/>
              <a:t>Diuretics and steroids</a:t>
            </a:r>
          </a:p>
        </p:txBody>
      </p:sp>
      <p:sp>
        <p:nvSpPr>
          <p:cNvPr id="20" name="Content Placeholder 19">
            <a:extLst>
              <a:ext uri="{FF2B5EF4-FFF2-40B4-BE49-F238E27FC236}">
                <a16:creationId xmlns:a16="http://schemas.microsoft.com/office/drawing/2014/main" id="{A4383D4D-BF32-5A08-C79E-1313D34CEAF7}"/>
              </a:ext>
            </a:extLst>
          </p:cNvPr>
          <p:cNvSpPr>
            <a:spLocks noGrp="1"/>
          </p:cNvSpPr>
          <p:nvPr>
            <p:ph idx="74"/>
          </p:nvPr>
        </p:nvSpPr>
        <p:spPr/>
        <p:txBody>
          <a:bodyPr/>
          <a:lstStyle/>
          <a:p>
            <a:r>
              <a:rPr lang="en-US" dirty="0"/>
              <a:t>Dexamethasone prophylaxis, diuretics </a:t>
            </a:r>
          </a:p>
        </p:txBody>
      </p:sp>
      <p:sp>
        <p:nvSpPr>
          <p:cNvPr id="21" name="Content Placeholder 20">
            <a:extLst>
              <a:ext uri="{FF2B5EF4-FFF2-40B4-BE49-F238E27FC236}">
                <a16:creationId xmlns:a16="http://schemas.microsoft.com/office/drawing/2014/main" id="{8BB57AED-EAFA-6751-CB36-021814F2F2CB}"/>
              </a:ext>
            </a:extLst>
          </p:cNvPr>
          <p:cNvSpPr>
            <a:spLocks noGrp="1"/>
          </p:cNvSpPr>
          <p:nvPr>
            <p:ph idx="75"/>
          </p:nvPr>
        </p:nvSpPr>
        <p:spPr/>
        <p:txBody>
          <a:bodyPr/>
          <a:lstStyle/>
          <a:p>
            <a:r>
              <a:rPr lang="en-US" dirty="0"/>
              <a:t>Stop drug; diuretics</a:t>
            </a:r>
          </a:p>
        </p:txBody>
      </p:sp>
      <p:sp>
        <p:nvSpPr>
          <p:cNvPr id="22" name="Content Placeholder 21">
            <a:extLst>
              <a:ext uri="{FF2B5EF4-FFF2-40B4-BE49-F238E27FC236}">
                <a16:creationId xmlns:a16="http://schemas.microsoft.com/office/drawing/2014/main" id="{640DD57B-74FF-7438-5D21-E22956F6ECA9}"/>
              </a:ext>
            </a:extLst>
          </p:cNvPr>
          <p:cNvSpPr>
            <a:spLocks noGrp="1"/>
          </p:cNvSpPr>
          <p:nvPr>
            <p:ph idx="76"/>
          </p:nvPr>
        </p:nvSpPr>
        <p:spPr/>
        <p:txBody>
          <a:bodyPr/>
          <a:lstStyle/>
          <a:p>
            <a:r>
              <a:rPr lang="en-US" dirty="0"/>
              <a:t>Dexamethasone prophylaxis, diuretics </a:t>
            </a:r>
          </a:p>
        </p:txBody>
      </p:sp>
      <p:sp>
        <p:nvSpPr>
          <p:cNvPr id="23" name="Content Placeholder 22">
            <a:extLst>
              <a:ext uri="{FF2B5EF4-FFF2-40B4-BE49-F238E27FC236}">
                <a16:creationId xmlns:a16="http://schemas.microsoft.com/office/drawing/2014/main" id="{EC4348E3-ACB3-FDE1-3193-3DEBE27BEDB5}"/>
              </a:ext>
            </a:extLst>
          </p:cNvPr>
          <p:cNvSpPr>
            <a:spLocks noGrp="1"/>
          </p:cNvSpPr>
          <p:nvPr>
            <p:ph idx="77"/>
          </p:nvPr>
        </p:nvSpPr>
        <p:spPr/>
        <p:txBody>
          <a:bodyPr/>
          <a:lstStyle/>
          <a:p>
            <a:r>
              <a:rPr lang="en-US" sz="1800" dirty="0"/>
              <a:t>Initiate preventative diuretic in most patients, hold/stop drug if AE</a:t>
            </a:r>
          </a:p>
        </p:txBody>
      </p:sp>
      <p:sp>
        <p:nvSpPr>
          <p:cNvPr id="24" name="Content Placeholder 23">
            <a:extLst>
              <a:ext uri="{FF2B5EF4-FFF2-40B4-BE49-F238E27FC236}">
                <a16:creationId xmlns:a16="http://schemas.microsoft.com/office/drawing/2014/main" id="{B9EBB97C-D70B-C846-7DA6-AA1FB35499BD}"/>
              </a:ext>
            </a:extLst>
          </p:cNvPr>
          <p:cNvSpPr>
            <a:spLocks noGrp="1"/>
          </p:cNvSpPr>
          <p:nvPr>
            <p:ph idx="78"/>
          </p:nvPr>
        </p:nvSpPr>
        <p:spPr/>
        <p:txBody>
          <a:bodyPr/>
          <a:lstStyle/>
          <a:p>
            <a:r>
              <a:rPr lang="en-US" dirty="0"/>
              <a:t>Management</a:t>
            </a:r>
          </a:p>
        </p:txBody>
      </p:sp>
      <p:sp>
        <p:nvSpPr>
          <p:cNvPr id="25" name="Content Placeholder 24">
            <a:extLst>
              <a:ext uri="{FF2B5EF4-FFF2-40B4-BE49-F238E27FC236}">
                <a16:creationId xmlns:a16="http://schemas.microsoft.com/office/drawing/2014/main" id="{2715F689-4BCB-7399-91CC-40CBA8890C34}"/>
              </a:ext>
            </a:extLst>
          </p:cNvPr>
          <p:cNvSpPr>
            <a:spLocks noGrp="1"/>
          </p:cNvSpPr>
          <p:nvPr>
            <p:ph idx="79"/>
          </p:nvPr>
        </p:nvSpPr>
        <p:spPr/>
        <p:txBody>
          <a:bodyPr/>
          <a:lstStyle/>
          <a:p>
            <a:pPr>
              <a:lnSpc>
                <a:spcPts val="1600"/>
              </a:lnSpc>
            </a:pPr>
            <a:r>
              <a:rPr lang="en-US" sz="1800" dirty="0"/>
              <a:t>Diuretic and prophylactic steroids, </a:t>
            </a:r>
            <a:br>
              <a:rPr lang="en-US" sz="1800" dirty="0"/>
            </a:br>
            <a:r>
              <a:rPr lang="en-US" sz="1800" dirty="0"/>
              <a:t>then diuretic alone </a:t>
            </a:r>
          </a:p>
        </p:txBody>
      </p:sp>
      <p:sp>
        <p:nvSpPr>
          <p:cNvPr id="26" name="Content Placeholder 25">
            <a:extLst>
              <a:ext uri="{FF2B5EF4-FFF2-40B4-BE49-F238E27FC236}">
                <a16:creationId xmlns:a16="http://schemas.microsoft.com/office/drawing/2014/main" id="{57247865-4F5B-970D-E0C4-3C98CA5D2744}"/>
              </a:ext>
            </a:extLst>
          </p:cNvPr>
          <p:cNvSpPr>
            <a:spLocks noGrp="1"/>
          </p:cNvSpPr>
          <p:nvPr>
            <p:ph idx="80"/>
          </p:nvPr>
        </p:nvSpPr>
        <p:spPr/>
        <p:txBody>
          <a:bodyPr/>
          <a:lstStyle/>
          <a:p>
            <a:r>
              <a:rPr lang="en-US" dirty="0"/>
              <a:t>25%</a:t>
            </a:r>
          </a:p>
        </p:txBody>
      </p:sp>
      <p:sp>
        <p:nvSpPr>
          <p:cNvPr id="27" name="Content Placeholder 26">
            <a:extLst>
              <a:ext uri="{FF2B5EF4-FFF2-40B4-BE49-F238E27FC236}">
                <a16:creationId xmlns:a16="http://schemas.microsoft.com/office/drawing/2014/main" id="{49819055-F462-9B3B-89EC-F01AA1214544}"/>
              </a:ext>
            </a:extLst>
          </p:cNvPr>
          <p:cNvSpPr>
            <a:spLocks noGrp="1"/>
          </p:cNvSpPr>
          <p:nvPr>
            <p:ph idx="81"/>
          </p:nvPr>
        </p:nvSpPr>
        <p:spPr/>
        <p:txBody>
          <a:bodyPr/>
          <a:lstStyle/>
          <a:p>
            <a:r>
              <a:rPr lang="en-US" dirty="0"/>
              <a:t>Diuretics</a:t>
            </a:r>
          </a:p>
        </p:txBody>
      </p:sp>
      <p:sp>
        <p:nvSpPr>
          <p:cNvPr id="28" name="Content Placeholder 27">
            <a:extLst>
              <a:ext uri="{FF2B5EF4-FFF2-40B4-BE49-F238E27FC236}">
                <a16:creationId xmlns:a16="http://schemas.microsoft.com/office/drawing/2014/main" id="{18EAE981-3F5F-CB3B-4671-12C4BCD7B0BC}"/>
              </a:ext>
            </a:extLst>
          </p:cNvPr>
          <p:cNvSpPr>
            <a:spLocks noGrp="1"/>
          </p:cNvSpPr>
          <p:nvPr>
            <p:ph idx="82"/>
          </p:nvPr>
        </p:nvSpPr>
        <p:spPr/>
        <p:txBody>
          <a:bodyPr/>
          <a:lstStyle/>
          <a:p>
            <a:r>
              <a:rPr lang="en-US" dirty="0"/>
              <a:t>20% </a:t>
            </a:r>
          </a:p>
        </p:txBody>
      </p:sp>
      <p:sp>
        <p:nvSpPr>
          <p:cNvPr id="29" name="Content Placeholder 28">
            <a:extLst>
              <a:ext uri="{FF2B5EF4-FFF2-40B4-BE49-F238E27FC236}">
                <a16:creationId xmlns:a16="http://schemas.microsoft.com/office/drawing/2014/main" id="{CC0DB0E0-48E5-3BEB-EFF7-AB9B1CA3E9D6}"/>
              </a:ext>
            </a:extLst>
          </p:cNvPr>
          <p:cNvSpPr>
            <a:spLocks noGrp="1"/>
          </p:cNvSpPr>
          <p:nvPr>
            <p:ph idx="83"/>
          </p:nvPr>
        </p:nvSpPr>
        <p:spPr/>
        <p:txBody>
          <a:bodyPr/>
          <a:lstStyle/>
          <a:p>
            <a:pPr>
              <a:lnSpc>
                <a:spcPts val="1600"/>
              </a:lnSpc>
            </a:pPr>
            <a:r>
              <a:rPr lang="en-US" sz="1800" dirty="0"/>
              <a:t>Peri-drug dexamethasone </a:t>
            </a:r>
            <a:br>
              <a:rPr lang="en-US" sz="1800" dirty="0"/>
            </a:br>
            <a:r>
              <a:rPr lang="en-US" sz="1800" dirty="0"/>
              <a:t>per label, diuretics </a:t>
            </a:r>
          </a:p>
        </p:txBody>
      </p:sp>
      <p:sp>
        <p:nvSpPr>
          <p:cNvPr id="3" name="TextBox 2">
            <a:extLst>
              <a:ext uri="{FF2B5EF4-FFF2-40B4-BE49-F238E27FC236}">
                <a16:creationId xmlns:a16="http://schemas.microsoft.com/office/drawing/2014/main" id="{6607053E-9559-7A42-5A7F-C4009626579C}"/>
              </a:ext>
            </a:extLst>
          </p:cNvPr>
          <p:cNvSpPr txBox="1"/>
          <p:nvPr/>
        </p:nvSpPr>
        <p:spPr>
          <a:xfrm>
            <a:off x="462134" y="6473882"/>
            <a:ext cx="6096000" cy="323165"/>
          </a:xfrm>
          <a:prstGeom prst="rect">
            <a:avLst/>
          </a:prstGeom>
          <a:noFill/>
        </p:spPr>
        <p:txBody>
          <a:bodyPr wrap="square">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AE = adverse event</a:t>
            </a:r>
          </a:p>
        </p:txBody>
      </p:sp>
    </p:spTree>
    <p:extLst>
      <p:ext uri="{BB962C8B-B14F-4D97-AF65-F5344CB8AC3E}">
        <p14:creationId xmlns:p14="http://schemas.microsoft.com/office/powerpoint/2010/main" val="4193845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5005C75B-7115-9394-518B-E76BDF41714D}"/>
              </a:ext>
            </a:extLst>
          </p:cNvPr>
          <p:cNvSpPr>
            <a:spLocks noGrp="1"/>
          </p:cNvSpPr>
          <p:nvPr>
            <p:ph idx="46"/>
          </p:nvPr>
        </p:nvSpPr>
        <p:spPr/>
        <p:txBody>
          <a:bodyPr/>
          <a:lstStyle/>
          <a:p>
            <a:r>
              <a:rPr lang="en-US" dirty="0"/>
              <a:t>No</a:t>
            </a:r>
          </a:p>
        </p:txBody>
      </p:sp>
      <p:sp>
        <p:nvSpPr>
          <p:cNvPr id="23" name="Content Placeholder 22">
            <a:extLst>
              <a:ext uri="{FF2B5EF4-FFF2-40B4-BE49-F238E27FC236}">
                <a16:creationId xmlns:a16="http://schemas.microsoft.com/office/drawing/2014/main" id="{C0B9A365-04D4-642D-D6CE-0A0E4C02CFB7}"/>
              </a:ext>
            </a:extLst>
          </p:cNvPr>
          <p:cNvSpPr>
            <a:spLocks noGrp="1"/>
          </p:cNvSpPr>
          <p:nvPr>
            <p:ph idx="47"/>
          </p:nvPr>
        </p:nvSpPr>
        <p:spPr/>
        <p:txBody>
          <a:bodyPr/>
          <a:lstStyle/>
          <a:p>
            <a:r>
              <a:rPr lang="en-US" dirty="0"/>
              <a:t>Yes </a:t>
            </a:r>
          </a:p>
        </p:txBody>
      </p:sp>
      <p:sp>
        <p:nvSpPr>
          <p:cNvPr id="24" name="Content Placeholder 23">
            <a:extLst>
              <a:ext uri="{FF2B5EF4-FFF2-40B4-BE49-F238E27FC236}">
                <a16:creationId xmlns:a16="http://schemas.microsoft.com/office/drawing/2014/main" id="{BD6ED40B-E8FA-4D9D-AE19-82BDD8CB5F44}"/>
              </a:ext>
            </a:extLst>
          </p:cNvPr>
          <p:cNvSpPr>
            <a:spLocks noGrp="1"/>
          </p:cNvSpPr>
          <p:nvPr>
            <p:ph idx="48"/>
          </p:nvPr>
        </p:nvSpPr>
        <p:spPr/>
        <p:txBody>
          <a:bodyPr/>
          <a:lstStyle/>
          <a:p>
            <a:r>
              <a:rPr lang="en-US" dirty="0"/>
              <a:t>No</a:t>
            </a:r>
          </a:p>
        </p:txBody>
      </p:sp>
      <p:sp>
        <p:nvSpPr>
          <p:cNvPr id="25" name="Content Placeholder 24">
            <a:extLst>
              <a:ext uri="{FF2B5EF4-FFF2-40B4-BE49-F238E27FC236}">
                <a16:creationId xmlns:a16="http://schemas.microsoft.com/office/drawing/2014/main" id="{EA3AFE27-8F1B-63B9-6EAB-908AA58DC62A}"/>
              </a:ext>
            </a:extLst>
          </p:cNvPr>
          <p:cNvSpPr>
            <a:spLocks noGrp="1"/>
          </p:cNvSpPr>
          <p:nvPr>
            <p:ph idx="49"/>
          </p:nvPr>
        </p:nvSpPr>
        <p:spPr/>
        <p:txBody>
          <a:bodyPr/>
          <a:lstStyle/>
          <a:p>
            <a:r>
              <a:rPr lang="en-US" dirty="0"/>
              <a:t>Yes </a:t>
            </a:r>
          </a:p>
        </p:txBody>
      </p:sp>
      <p:sp>
        <p:nvSpPr>
          <p:cNvPr id="26" name="Content Placeholder 25">
            <a:extLst>
              <a:ext uri="{FF2B5EF4-FFF2-40B4-BE49-F238E27FC236}">
                <a16:creationId xmlns:a16="http://schemas.microsoft.com/office/drawing/2014/main" id="{A43FC4EF-9FF3-5465-B352-BA28865C03F1}"/>
              </a:ext>
            </a:extLst>
          </p:cNvPr>
          <p:cNvSpPr>
            <a:spLocks noGrp="1"/>
          </p:cNvSpPr>
          <p:nvPr>
            <p:ph idx="50"/>
          </p:nvPr>
        </p:nvSpPr>
        <p:spPr/>
        <p:txBody>
          <a:bodyPr/>
          <a:lstStyle/>
          <a:p>
            <a:r>
              <a:rPr lang="en-US" dirty="0"/>
              <a:t>No</a:t>
            </a:r>
          </a:p>
        </p:txBody>
      </p:sp>
      <p:sp>
        <p:nvSpPr>
          <p:cNvPr id="27" name="Content Placeholder 26">
            <a:extLst>
              <a:ext uri="{FF2B5EF4-FFF2-40B4-BE49-F238E27FC236}">
                <a16:creationId xmlns:a16="http://schemas.microsoft.com/office/drawing/2014/main" id="{9FDF6362-290B-9DA8-7654-6A90FFACC78B}"/>
              </a:ext>
            </a:extLst>
          </p:cNvPr>
          <p:cNvSpPr>
            <a:spLocks noGrp="1"/>
          </p:cNvSpPr>
          <p:nvPr>
            <p:ph idx="51"/>
          </p:nvPr>
        </p:nvSpPr>
        <p:spPr/>
        <p:txBody>
          <a:bodyPr/>
          <a:lstStyle/>
          <a:p>
            <a:r>
              <a:rPr lang="en-US" dirty="0"/>
              <a:t>No</a:t>
            </a:r>
          </a:p>
        </p:txBody>
      </p:sp>
      <p:sp>
        <p:nvSpPr>
          <p:cNvPr id="21" name="Title 20">
            <a:extLst>
              <a:ext uri="{FF2B5EF4-FFF2-40B4-BE49-F238E27FC236}">
                <a16:creationId xmlns:a16="http://schemas.microsoft.com/office/drawing/2014/main" id="{4F4D6CD2-F212-F279-780B-425981B7D19A}"/>
              </a:ext>
            </a:extLst>
          </p:cNvPr>
          <p:cNvSpPr>
            <a:spLocks noGrp="1"/>
          </p:cNvSpPr>
          <p:nvPr>
            <p:ph type="title"/>
          </p:nvPr>
        </p:nvSpPr>
        <p:spPr>
          <a:xfrm>
            <a:off x="479376" y="0"/>
            <a:ext cx="10416306" cy="1023414"/>
          </a:xfrm>
        </p:spPr>
        <p:txBody>
          <a:bodyPr/>
          <a:lstStyle/>
          <a:p>
            <a:r>
              <a:rPr lang="en-US" dirty="0"/>
              <a:t>Would you administer brentuximab vedotin/R</a:t>
            </a:r>
            <a:r>
              <a:rPr lang="en-US" baseline="30000" dirty="0"/>
              <a:t>2 </a:t>
            </a:r>
            <a:r>
              <a:rPr lang="en-US" dirty="0"/>
              <a:t>to a patient with CD30-negative R/R DLBCL?</a:t>
            </a:r>
          </a:p>
        </p:txBody>
      </p:sp>
      <p:sp>
        <p:nvSpPr>
          <p:cNvPr id="28" name="Content Placeholder 27">
            <a:extLst>
              <a:ext uri="{FF2B5EF4-FFF2-40B4-BE49-F238E27FC236}">
                <a16:creationId xmlns:a16="http://schemas.microsoft.com/office/drawing/2014/main" id="{0CF88EA6-0779-7714-DA6F-C1758141BFB2}"/>
              </a:ext>
            </a:extLst>
          </p:cNvPr>
          <p:cNvSpPr>
            <a:spLocks noGrp="1"/>
          </p:cNvSpPr>
          <p:nvPr>
            <p:ph idx="52"/>
          </p:nvPr>
        </p:nvSpPr>
        <p:spPr/>
        <p:txBody>
          <a:bodyPr/>
          <a:lstStyle/>
          <a:p>
            <a:r>
              <a:rPr lang="en-US" dirty="0"/>
              <a:t>No</a:t>
            </a:r>
          </a:p>
        </p:txBody>
      </p:sp>
      <p:sp>
        <p:nvSpPr>
          <p:cNvPr id="29" name="Content Placeholder 28">
            <a:extLst>
              <a:ext uri="{FF2B5EF4-FFF2-40B4-BE49-F238E27FC236}">
                <a16:creationId xmlns:a16="http://schemas.microsoft.com/office/drawing/2014/main" id="{CF5A51A1-4C17-D207-DDD4-6CF98DBF1B87}"/>
              </a:ext>
            </a:extLst>
          </p:cNvPr>
          <p:cNvSpPr>
            <a:spLocks noGrp="1"/>
          </p:cNvSpPr>
          <p:nvPr>
            <p:ph idx="53"/>
          </p:nvPr>
        </p:nvSpPr>
        <p:spPr/>
        <p:txBody>
          <a:bodyPr/>
          <a:lstStyle/>
          <a:p>
            <a:r>
              <a:rPr lang="en-US" dirty="0"/>
              <a:t>No</a:t>
            </a:r>
          </a:p>
        </p:txBody>
      </p:sp>
      <p:sp>
        <p:nvSpPr>
          <p:cNvPr id="2" name="TextBox 1">
            <a:extLst>
              <a:ext uri="{FF2B5EF4-FFF2-40B4-BE49-F238E27FC236}">
                <a16:creationId xmlns:a16="http://schemas.microsoft.com/office/drawing/2014/main" id="{DA734482-83B0-4C56-9902-ED5A68A473AE}"/>
              </a:ext>
            </a:extLst>
          </p:cNvPr>
          <p:cNvSpPr txBox="1"/>
          <p:nvPr/>
        </p:nvSpPr>
        <p:spPr>
          <a:xfrm>
            <a:off x="479376" y="6182295"/>
            <a:ext cx="2416046" cy="323165"/>
          </a:xfrm>
          <a:prstGeom prst="rect">
            <a:avLst/>
          </a:prstGeom>
          <a:noFill/>
        </p:spPr>
        <p:txBody>
          <a:bodyPr wrap="none" rtlCol="0">
            <a:spAutoFit/>
          </a:bodyPr>
          <a:lstStyle/>
          <a:p>
            <a:pPr lvl="0">
              <a:defRPr/>
            </a:pPr>
            <a:r>
              <a:rPr lang="en-US" sz="1500" b="0" dirty="0">
                <a:solidFill>
                  <a:srgbClr val="000000"/>
                </a:solidFill>
                <a:latin typeface="Calibri" panose="020F0502020204030204" pitchFamily="34" charset="0"/>
                <a:cs typeface="Calibri" panose="020F0502020204030204" pitchFamily="34" charset="0"/>
              </a:rPr>
              <a:t>R</a:t>
            </a:r>
            <a:r>
              <a:rPr lang="en-US" sz="1500" b="0" baseline="30000" dirty="0">
                <a:solidFill>
                  <a:srgbClr val="000000"/>
                </a:solidFill>
                <a:latin typeface="Calibri" panose="020F0502020204030204" pitchFamily="34" charset="0"/>
                <a:cs typeface="Calibri" panose="020F0502020204030204" pitchFamily="34" charset="0"/>
              </a:rPr>
              <a:t>2</a:t>
            </a:r>
            <a:r>
              <a:rPr lang="en-US" sz="1500" b="0" dirty="0">
                <a:solidFill>
                  <a:srgbClr val="000000"/>
                </a:solidFill>
                <a:latin typeface="Calibri" panose="020F0502020204030204" pitchFamily="34" charset="0"/>
                <a:cs typeface="Calibri" panose="020F0502020204030204" pitchFamily="34" charset="0"/>
              </a:rPr>
              <a:t> = lenalidomide/rituximab</a:t>
            </a:r>
            <a:endPar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257136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813C3-BD21-FC97-B453-0E471AF987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9A2589-9FEC-58B3-1A98-5400B2F723A6}"/>
              </a:ext>
            </a:extLst>
          </p:cNvPr>
          <p:cNvSpPr>
            <a:spLocks noGrp="1"/>
          </p:cNvSpPr>
          <p:nvPr>
            <p:ph type="title"/>
          </p:nvPr>
        </p:nvSpPr>
        <p:spPr/>
        <p:txBody>
          <a:bodyPr/>
          <a:lstStyle/>
          <a:p>
            <a:r>
              <a:rPr lang="en-US" dirty="0"/>
              <a:t>Phase III POLARIX Study Design</a:t>
            </a:r>
          </a:p>
        </p:txBody>
      </p:sp>
      <p:pic>
        <p:nvPicPr>
          <p:cNvPr id="8" name="Picture 7">
            <a:extLst>
              <a:ext uri="{FF2B5EF4-FFF2-40B4-BE49-F238E27FC236}">
                <a16:creationId xmlns:a16="http://schemas.microsoft.com/office/drawing/2014/main" id="{4BBDE3BC-59C3-6100-3B3E-222BF1BF793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469214" y="1398250"/>
            <a:ext cx="4758425" cy="2275995"/>
          </a:xfrm>
          <a:prstGeom prst="rect">
            <a:avLst/>
          </a:prstGeom>
        </p:spPr>
      </p:pic>
      <p:sp>
        <p:nvSpPr>
          <p:cNvPr id="11" name="TextBox 10">
            <a:extLst>
              <a:ext uri="{FF2B5EF4-FFF2-40B4-BE49-F238E27FC236}">
                <a16:creationId xmlns:a16="http://schemas.microsoft.com/office/drawing/2014/main" id="{770716DB-CB6D-357B-D3AA-C449F5961C6B}"/>
              </a:ext>
            </a:extLst>
          </p:cNvPr>
          <p:cNvSpPr txBox="1"/>
          <p:nvPr/>
        </p:nvSpPr>
        <p:spPr>
          <a:xfrm>
            <a:off x="0" y="6550223"/>
            <a:ext cx="5969876" cy="307777"/>
          </a:xfrm>
          <a:prstGeom prst="rect">
            <a:avLst/>
          </a:prstGeom>
          <a:no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[from the manufacturer’s website]</a:t>
            </a:r>
          </a:p>
        </p:txBody>
      </p:sp>
      <p:grpSp>
        <p:nvGrpSpPr>
          <p:cNvPr id="13" name="Group 12">
            <a:extLst>
              <a:ext uri="{FF2B5EF4-FFF2-40B4-BE49-F238E27FC236}">
                <a16:creationId xmlns:a16="http://schemas.microsoft.com/office/drawing/2014/main" id="{9E65DE96-50E1-2E92-C6D3-82A2223B5899}"/>
              </a:ext>
            </a:extLst>
          </p:cNvPr>
          <p:cNvGrpSpPr/>
          <p:nvPr/>
        </p:nvGrpSpPr>
        <p:grpSpPr>
          <a:xfrm>
            <a:off x="5227639" y="1196202"/>
            <a:ext cx="4954588" cy="4828844"/>
            <a:chOff x="5227639" y="1014578"/>
            <a:chExt cx="4954588" cy="4828844"/>
          </a:xfrm>
        </p:grpSpPr>
        <p:pic>
          <p:nvPicPr>
            <p:cNvPr id="9" name="Picture 8">
              <a:extLst>
                <a:ext uri="{FF2B5EF4-FFF2-40B4-BE49-F238E27FC236}">
                  <a16:creationId xmlns:a16="http://schemas.microsoft.com/office/drawing/2014/main" id="{2C0120E6-3FE6-F972-05FD-F7550A4B19A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a:xfrm>
              <a:off x="5227639" y="1014578"/>
              <a:ext cx="4954588" cy="4828844"/>
            </a:xfrm>
            <a:prstGeom prst="rect">
              <a:avLst/>
            </a:prstGeom>
          </p:spPr>
        </p:pic>
        <p:sp>
          <p:nvSpPr>
            <p:cNvPr id="12" name="Rectangle 11">
              <a:extLst>
                <a:ext uri="{FF2B5EF4-FFF2-40B4-BE49-F238E27FC236}">
                  <a16:creationId xmlns:a16="http://schemas.microsoft.com/office/drawing/2014/main" id="{6EA58519-861B-8A45-98B6-6FCDC514CEC7}"/>
                </a:ext>
              </a:extLst>
            </p:cNvPr>
            <p:cNvSpPr/>
            <p:nvPr/>
          </p:nvSpPr>
          <p:spPr bwMode="auto">
            <a:xfrm>
              <a:off x="5486057" y="3694670"/>
              <a:ext cx="807313" cy="247136"/>
            </a:xfrm>
            <a:prstGeom prst="rect">
              <a:avLst/>
            </a:prstGeom>
            <a:solidFill>
              <a:srgbClr val="F4F4F4"/>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lvl="0" indent="0" algn="r"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1800" b="0" i="0" u="none" strike="noStrike" kern="1200" cap="none" spc="0" normalizeH="0" baseline="0" noProof="0" dirty="0">
                  <a:ln>
                    <a:noFill/>
                  </a:ln>
                  <a:solidFill>
                    <a:srgbClr val="E30249"/>
                  </a:solidFill>
                  <a:effectLst/>
                  <a:uLnTx/>
                  <a:uFillTx/>
                  <a:latin typeface="Times New Roman" pitchFamily="18" charset="0"/>
                  <a:ea typeface="MS PGothic" charset="0"/>
                </a:rPr>
                <a:t>POLA</a:t>
              </a:r>
            </a:p>
          </p:txBody>
        </p:sp>
      </p:grpSp>
      <p:sp>
        <p:nvSpPr>
          <p:cNvPr id="14" name="Rectangle 13">
            <a:extLst>
              <a:ext uri="{FF2B5EF4-FFF2-40B4-BE49-F238E27FC236}">
                <a16:creationId xmlns:a16="http://schemas.microsoft.com/office/drawing/2014/main" id="{C216C44A-31EE-22BE-4DCB-9EDA1A002F83}"/>
              </a:ext>
            </a:extLst>
          </p:cNvPr>
          <p:cNvSpPr/>
          <p:nvPr/>
        </p:nvSpPr>
        <p:spPr bwMode="auto">
          <a:xfrm>
            <a:off x="1048188" y="3898369"/>
            <a:ext cx="3873500" cy="2153282"/>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Primary endpoint:</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PFS</a:t>
            </a: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endParaRPr>
          </a:p>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r>
              <a:rPr kumimoji="0" lang="en-US" sz="2400" b="1" i="0" u="sng" strike="noStrike" kern="1200" cap="none" spc="0" normalizeH="0" baseline="0" noProof="0" dirty="0">
                <a:ln>
                  <a:noFill/>
                </a:ln>
                <a:solidFill>
                  <a:srgbClr val="3333CC"/>
                </a:solidFill>
                <a:effectLst/>
                <a:uLnTx/>
                <a:uFillTx/>
                <a:latin typeface="Times New Roman" pitchFamily="18" charset="0"/>
                <a:ea typeface="MS PGothic" charset="0"/>
              </a:rPr>
              <a:t>Secondary endpoints:</a:t>
            </a:r>
          </a:p>
          <a:p>
            <a:pPr defTabSz="457200" hangingPunct="0">
              <a:lnSpc>
                <a:spcPct val="93000"/>
              </a:lnSpc>
              <a:buClr>
                <a:srgbClr val="000000"/>
              </a:buClr>
              <a:buSzPct val="45000"/>
              <a:defRPr/>
            </a:pPr>
            <a:r>
              <a:rPr kumimoji="0" lang="en-US" sz="2400" b="0" i="0" u="none" strike="noStrike" kern="1200" cap="none" spc="0" normalizeH="0" baseline="0" noProof="0" dirty="0">
                <a:ln>
                  <a:noFill/>
                </a:ln>
                <a:solidFill>
                  <a:srgbClr val="3333CC"/>
                </a:solidFill>
                <a:effectLst/>
                <a:uLnTx/>
                <a:uFillTx/>
                <a:latin typeface="Times New Roman" pitchFamily="18" charset="0"/>
                <a:ea typeface="MS PGothic" charset="0"/>
              </a:rPr>
              <a:t>Investigator-assessed EFS, ORR, OS</a:t>
            </a:r>
          </a:p>
        </p:txBody>
      </p:sp>
      <p:sp>
        <p:nvSpPr>
          <p:cNvPr id="3" name="TextBox 2">
            <a:extLst>
              <a:ext uri="{FF2B5EF4-FFF2-40B4-BE49-F238E27FC236}">
                <a16:creationId xmlns:a16="http://schemas.microsoft.com/office/drawing/2014/main" id="{64DAF354-BE7B-1616-DCC9-F24AFD29F970}"/>
              </a:ext>
            </a:extLst>
          </p:cNvPr>
          <p:cNvSpPr txBox="1"/>
          <p:nvPr/>
        </p:nvSpPr>
        <p:spPr>
          <a:xfrm>
            <a:off x="544106" y="6217714"/>
            <a:ext cx="10443808" cy="307777"/>
          </a:xfrm>
          <a:prstGeom prst="rect">
            <a:avLst/>
          </a:prstGeom>
          <a:noFill/>
        </p:spPr>
        <p:txBody>
          <a:bodyPr wrap="square" rtlCol="0">
            <a:spAutoFit/>
          </a:bodyPr>
          <a:lstStyle/>
          <a:p>
            <a:pPr lvl="0">
              <a:defRPr/>
            </a:pPr>
            <a:r>
              <a:rPr lang="en-US" sz="1400" b="0" dirty="0">
                <a:solidFill>
                  <a:srgbClr val="000000"/>
                </a:solidFill>
                <a:latin typeface="Calibri" panose="020F0502020204030204" pitchFamily="34" charset="0"/>
                <a:cs typeface="Calibri" panose="020F0502020204030204" pitchFamily="34" charset="0"/>
              </a:rPr>
              <a:t>LBCL = large B-cell lymphoma; PFS = progression-free survival; EFS = event-free survival; ORR = overall response rate; OS = overall survival</a:t>
            </a: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Tree>
    <p:extLst>
      <p:ext uri="{BB962C8B-B14F-4D97-AF65-F5344CB8AC3E}">
        <p14:creationId xmlns:p14="http://schemas.microsoft.com/office/powerpoint/2010/main" val="10036750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59AE-B02F-1C82-DAB8-A4A745477701}"/>
              </a:ext>
            </a:extLst>
          </p:cNvPr>
          <p:cNvSpPr>
            <a:spLocks noGrp="1"/>
          </p:cNvSpPr>
          <p:nvPr>
            <p:ph type="title"/>
          </p:nvPr>
        </p:nvSpPr>
        <p:spPr>
          <a:xfrm>
            <a:off x="916516" y="2857500"/>
            <a:ext cx="10358967" cy="1143000"/>
          </a:xfrm>
        </p:spPr>
        <p:txBody>
          <a:bodyPr/>
          <a:lstStyle/>
          <a:p>
            <a:r>
              <a:rPr lang="en-US" sz="4400" dirty="0"/>
              <a:t>Questions?</a:t>
            </a:r>
          </a:p>
        </p:txBody>
      </p:sp>
    </p:spTree>
    <p:extLst>
      <p:ext uri="{BB962C8B-B14F-4D97-AF65-F5344CB8AC3E}">
        <p14:creationId xmlns:p14="http://schemas.microsoft.com/office/powerpoint/2010/main" val="341768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_HAS_CHART" val="false"/>
</p:tagLst>
</file>

<file path=ppt/tags/tag7.xml><?xml version="1.0" encoding="utf-8"?>
<p:tagLst xmlns:a="http://schemas.openxmlformats.org/drawingml/2006/main" xmlns:r="http://schemas.openxmlformats.org/officeDocument/2006/relationships" xmlns:p="http://schemas.openxmlformats.org/presentationml/2006/main">
  <p:tag name="KPI_HAS_CHART" val="false"/>
</p:tagLst>
</file>

<file path=ppt/tags/tag8.xml><?xml version="1.0" encoding="utf-8"?>
<p:tagLst xmlns:a="http://schemas.openxmlformats.org/drawingml/2006/main" xmlns:r="http://schemas.openxmlformats.org/officeDocument/2006/relationships" xmlns:p="http://schemas.openxmlformats.org/presentationml/2006/main">
  <p:tag name="KPI_HAS_CHART" val="false"/>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theme1.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16 RESEARCH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6AE3ED0-88AD-654E-A7F9-02CCBF82E761}">
  <we:reference id="wa200004709" version="1.1.0.2" store="en-GB" storeType="OMEX"/>
  <we:alternateReferences>
    <we:reference id="wa200004709" version="1.1.0.2" store="en-GB" storeType="OMEX"/>
  </we:alternateReferences>
  <we:properties>
    <we:property name="Office.AutoShowTaskpaneWithDocument" value="true"/>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6" ma:contentTypeDescription="Create a new document." ma:contentTypeScope="" ma:versionID="0d51651336e984c44fb39df8d2d435f4">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544027e73a786e3819d402807ba95325"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Props1.xml><?xml version="1.0" encoding="utf-8"?>
<ds:datastoreItem xmlns:ds="http://schemas.openxmlformats.org/officeDocument/2006/customXml" ds:itemID="{B2DFEC1B-B51C-49DD-8493-06631544BF15}">
  <ds:schemaRefs>
    <ds:schemaRef ds:uri="http://schemas.microsoft.com/sharepoint/v3/contenttype/forms"/>
  </ds:schemaRefs>
</ds:datastoreItem>
</file>

<file path=customXml/itemProps2.xml><?xml version="1.0" encoding="utf-8"?>
<ds:datastoreItem xmlns:ds="http://schemas.openxmlformats.org/officeDocument/2006/customXml" ds:itemID="{B404603C-A0E0-448A-A97A-6402B617C2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577527F-3217-405A-9AE5-DA452DBA0E94}">
  <ds:schemaRefs>
    <ds:schemaRef ds:uri="http://purl.org/dc/terms/"/>
    <ds:schemaRef ds:uri="http://schemas.microsoft.com/office/2006/metadata/properties"/>
    <ds:schemaRef ds:uri="http://purl.org/dc/dcmitype/"/>
    <ds:schemaRef ds:uri="f06c4294-987e-46bd-a550-858175ea534c"/>
    <ds:schemaRef ds:uri="7d689f85-9540-4145-9f5c-6f24686bb201"/>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38214</TotalTime>
  <Words>5157</Words>
  <Application>Microsoft Macintosh PowerPoint</Application>
  <PresentationFormat>Widescreen</PresentationFormat>
  <Paragraphs>531</Paragraphs>
  <Slides>90</Slides>
  <Notes>16</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90</vt:i4>
      </vt:variant>
    </vt:vector>
  </HeadingPairs>
  <TitlesOfParts>
    <vt:vector size="102" baseType="lpstr">
      <vt:lpstr>Arial</vt:lpstr>
      <vt:lpstr>Arial Narrow</vt:lpstr>
      <vt:lpstr>Calibri</vt:lpstr>
      <vt:lpstr>Symbol</vt:lpstr>
      <vt:lpstr>Times New Roman</vt:lpstr>
      <vt:lpstr>Wingdings</vt:lpstr>
      <vt:lpstr>6_Default Design</vt:lpstr>
      <vt:lpstr>2016 RESEARCH Widescreen Template</vt:lpstr>
      <vt:lpstr>4_Default Design</vt:lpstr>
      <vt:lpstr>7_Default Design</vt:lpstr>
      <vt:lpstr>Office Theme</vt:lpstr>
      <vt:lpstr>8_Default Design</vt:lpstr>
      <vt:lpstr>PowerPoint Presentation</vt:lpstr>
      <vt:lpstr>Optimizing the Use of Novel Therapies for  Patients with Diffuse Large B-Cell Lymphoma</vt:lpstr>
      <vt:lpstr>Disclosures</vt:lpstr>
      <vt:lpstr>Program Steering Committee</vt:lpstr>
      <vt:lpstr>Program Steering Committee</vt:lpstr>
      <vt:lpstr>Optimizing the Use of Novel Therapies for Patients with DLBCL</vt:lpstr>
      <vt:lpstr>Optimizing the Use of Novel Therapies for Patients with DLBCL</vt:lpstr>
      <vt:lpstr>PowerPoint Presentation</vt:lpstr>
      <vt:lpstr>Phase III POLARIX Study Design</vt:lpstr>
      <vt:lpstr>Phase III POLARIX: 5-Year PFS (Global Population)</vt:lpstr>
      <vt:lpstr>Phase III POLARIX: 5-Year OS (Global Population)</vt:lpstr>
      <vt:lpstr>Phase III POLARIX: Adverse Events of Interest</vt:lpstr>
      <vt:lpstr>Phase III POLARIX: Peripheral Neuropathy</vt:lpstr>
      <vt:lpstr>Rationale for Tafasitamab and Lenalidomide Combination Therapy</vt:lpstr>
      <vt:lpstr>Phase III frontMIND Study Design</vt:lpstr>
      <vt:lpstr>The Manufacturer Announces Positive Topline Results from Pivotal Study of Tafasitamab As a First-Line Treatment for DLBCL Press Release: January 5, 2026</vt:lpstr>
      <vt:lpstr>Studies Supporting the ESCALADE Study</vt:lpstr>
      <vt:lpstr>Phase III ESCALADE (ACE-LY-312) Study Design</vt:lpstr>
      <vt:lpstr>Optimizing the Use of Novel Therapies for Patients with DLBCL</vt:lpstr>
      <vt:lpstr>Which first-line therapy would you generally recommend for an otherwise healthy patient with Stage IV germinal center B-cell (GCB)-type diffuse large B-cell lymphoma (DLBCL) with an International Prognostic Index (IPI) score of 3?</vt:lpstr>
      <vt:lpstr>Which first-line therapy would you generally recommend for an otherwise healthy patient with Stage IV activated B-cell (ABC)-type DLBCL with an IPI score of 3?</vt:lpstr>
      <vt:lpstr>A 75-year-old woman with a history of congestive heart failure and a LVEF of 45% presents with Stage IV DLBCL with an IPI of 3. Which initial therapy would you most likely recommend if she had the DLBCL molecular subtype below?</vt:lpstr>
      <vt:lpstr>Optimizing the Use of Novel Therapies for Patients with DLBCL</vt:lpstr>
      <vt:lpstr>PowerPoint Presentation</vt:lpstr>
      <vt:lpstr>Phase II L-MIND Study Design</vt:lpstr>
      <vt:lpstr>Phase II L-MIND: Efficacy Outcomes (Primary, 3-Year, 5-Year Analyses)</vt:lpstr>
      <vt:lpstr>Phase II L-MIND: Adverse Events of Special Interest</vt:lpstr>
      <vt:lpstr>Phase III firmMIND Study Design</vt:lpstr>
      <vt:lpstr>AZD0486: A CD19 x CD3 Bispecific T-Cell Engager</vt:lpstr>
      <vt:lpstr>Phase I AZD0486 Study: Responses by Target Dose (≥7.2 mg)</vt:lpstr>
      <vt:lpstr>Phase I AZD0486 Study: Safety</vt:lpstr>
      <vt:lpstr>Bispecifics for DLBCL</vt:lpstr>
      <vt:lpstr>Glofitamab for R/R DLBCL Study: Efficacy (IRC- and Investigator-Assessed)</vt:lpstr>
      <vt:lpstr>Glofitamab for R/R DLBCL: Safety</vt:lpstr>
      <vt:lpstr>Phase II EPCORE NHL-1 Study Design</vt:lpstr>
      <vt:lpstr>Phase II EPCORE NHL-1: Responses</vt:lpstr>
      <vt:lpstr>Phase II EPCORE NHL-1: Overall Survival</vt:lpstr>
      <vt:lpstr>The Manufacturer Announces Topline Results for Epcoritamab from Phase III EPCORE DLBCL-1 Trial in Patients with R/R DLBCL Press Release: January 16, 2026</vt:lpstr>
      <vt:lpstr>Phase III STARGLO Study Design </vt:lpstr>
      <vt:lpstr>Phase III STARGLO: Overall Survival (Primary Endpoint)</vt:lpstr>
      <vt:lpstr>Phase III STARGLO: Progression-Free Survival</vt:lpstr>
      <vt:lpstr>Phase III STARGLO: Responses</vt:lpstr>
      <vt:lpstr>Phase III STARGLO: Safety</vt:lpstr>
      <vt:lpstr>Optimizing the Use of Novel Therapies for Patients with DLBCL</vt:lpstr>
      <vt:lpstr>Regulatory and reimbursement issues aside, which second-line therapy would you generally recommend for an older (85-year-old) patient with DLBCL who experienced disease relapse 18 months after first-line R-CHOP and who was … </vt:lpstr>
      <vt:lpstr>Regulatory and reimbursement issues aside, which third-line therapy would you generally recommend for a 65-year-old patient with DLBCL who received first-line R-CHOP and subsequently experienced disease progression on second-line CAR T-cell therapy?</vt:lpstr>
      <vt:lpstr>Regulatory and reimbursement issues aside, which third-line therapy would you generally recommend for a 65-year-old patient with DLBCL who received first-line polatuzumab vedotin/R-CHP and subsequently experienced disease progression on second-line CAR T-cell therapy?</vt:lpstr>
      <vt:lpstr>Regulatory and reimbursement issues aside, which third-line therapy would you generally recommend for an 85-year-old patient with DLBCL who received first-line R-mini-CHOP and subsequently experienced disease progression on second-line polatuzumab vedotin with bendamustine/rituximab (BR)?</vt:lpstr>
      <vt:lpstr>Assuming equal access, which bispecific antibody would you prefer to use when administering one of these agents as monotherapy for your patients with R/R DLBCL? </vt:lpstr>
      <vt:lpstr>Based on the published literature and your clinical experience, would you like to have access to surovatamig for your patients with R/R DLBCL today?</vt:lpstr>
      <vt:lpstr>If surovatamig were granted regulatory approval, would you employ a CD20 x CD3 bispecific antibody and surovatamig in sequence for the same patient with R/R DLBCL?</vt:lpstr>
      <vt:lpstr>Optimizing the Use of Novel Therapies for Patients with DLBCL</vt:lpstr>
      <vt:lpstr>PowerPoint Presentation</vt:lpstr>
      <vt:lpstr>Phase Ib/II GO29365 Study Final Results: Efficacy</vt:lpstr>
      <vt:lpstr>Phase Ib/II GO29365 Final Results: Safety</vt:lpstr>
      <vt:lpstr>Phase III POLARGO Study Design</vt:lpstr>
      <vt:lpstr>Phase III POLARGO Overall Survival</vt:lpstr>
      <vt:lpstr>Phase III POLARGO: Progression-Free Survival</vt:lpstr>
      <vt:lpstr>Phase III POLARGO: Select AEs</vt:lpstr>
      <vt:lpstr>Phase III POLARGO: Peripheral Neuropathy</vt:lpstr>
      <vt:lpstr>Phase III SUNMO Study Design</vt:lpstr>
      <vt:lpstr>Phase III SUNMO Primary Results: Overall Response Rate  (Primary Endpoint)</vt:lpstr>
      <vt:lpstr>Phase III SUNMO Primary Results: PFS (Primary Endpoint)</vt:lpstr>
      <vt:lpstr>Phase III SUNMO Primary Results: OS</vt:lpstr>
      <vt:lpstr>Phase III SUNMO Primary Results: Common AEs</vt:lpstr>
      <vt:lpstr>Phase III ECHELON-3 Study Design</vt:lpstr>
      <vt:lpstr>Phase III ECHELON-3: Overall Survival (Primary Endpoint)</vt:lpstr>
      <vt:lpstr>Phase III ECHELON-3: PFS (Key Secondary Endpoint)</vt:lpstr>
      <vt:lpstr>Phase III ECHELON-3: Responses</vt:lpstr>
      <vt:lpstr>Phase III ECHELON-3: Safety</vt:lpstr>
      <vt:lpstr>Loncastuximab Tesirine: A CD19-Directed Antibody-Drug Conjugate</vt:lpstr>
      <vt:lpstr>Phase II LOTIS-2 Study: Overall Response Rate (ORR) and Long-Term Responses — All-Treated Population</vt:lpstr>
      <vt:lpstr>Phase II LOTIS-2: Progression-Free Survival</vt:lpstr>
      <vt:lpstr>Phase II LOTIS-2: Overall Survival</vt:lpstr>
      <vt:lpstr>Phase III LOTIS-5 Study Design</vt:lpstr>
      <vt:lpstr>Phase III LOTIS-5: Efficacy </vt:lpstr>
      <vt:lpstr>Phase III LOTIS-5: Safety</vt:lpstr>
      <vt:lpstr>Phase Ib LOTIS-7 Study Design</vt:lpstr>
      <vt:lpstr>Phase Ib LOTIS-7 Initial Results: Safety Outcomes</vt:lpstr>
      <vt:lpstr>Phase Ib LOTIS-7 Initial Results: CRS and ICANS</vt:lpstr>
      <vt:lpstr>Phase Ib LOTIS-7 Initial Results: Best Overall Responses, DoR</vt:lpstr>
      <vt:lpstr>Phase Ib LOTIS-7 Initial Results: Efficacy over Time</vt:lpstr>
      <vt:lpstr>Updated Data Announced from LOTIS-7 Phase Ib Trial of Loncastuximab Tesirine in Combination with Bispecific Antibody Supporting Potential Best-in-Class Regimen for R/R DLBCL Press Release: December 3, 2025</vt:lpstr>
      <vt:lpstr>Optimizing the Use of Novel Therapies for Patients with DLBCL</vt:lpstr>
      <vt:lpstr>Outside of a clinical trial, would you partner polatuzumab vedotin with other systemic therapies beyond BR for patients with R/R DLBCL under any circumstances?</vt:lpstr>
      <vt:lpstr>Where in the treatment course do you typically employ loncastuximab tesirine for your patients with R/R DLBCL? Would you administer it to a patient who has experienced disease progression on one or more other CD19-directed approaches?</vt:lpstr>
      <vt:lpstr>Approximately what proportion of your patients with R/R DLBCL receiving loncastuximab tesirine derive meaningful clinical benefit? What is the longest duration of response that you have observed with loncastuximab tesirine in your own practice?</vt:lpstr>
      <vt:lpstr>Approximately what proportion of your patients with DLBCL receiving loncastuximab tesirine develop clinically significant peripheral edema? In general, how do you manage peripheral edema in patients who are receiving loncastuximab tesirine?</vt:lpstr>
      <vt:lpstr>Would you administer brentuximab vedotin/R2 to a patient with CD30-negative R/R DLBCL?</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2134</cp:revision>
  <cp:lastPrinted>2020-12-08T02:40:56Z</cp:lastPrinted>
  <dcterms:created xsi:type="dcterms:W3CDTF">2020-11-13T19:02:13Z</dcterms:created>
  <dcterms:modified xsi:type="dcterms:W3CDTF">2026-05-20T18:55:01Z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738600.000000000</vt:lpwstr>
  </property>
  <property fmtid="{D5CDD505-2E9C-101B-9397-08002B2CF9AE}" pid="3" name="ContentTypeId">
    <vt:lpwstr>0x010100F56CFF285B972B489588099F06F32541</vt:lpwstr>
  </property>
</Properties>
</file>