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52" r:id="rId7"/>
    <p:sldMasterId id="2147485566" r:id="rId8"/>
  </p:sldMasterIdLst>
  <p:notesMasterIdLst>
    <p:notesMasterId r:id="rId106"/>
  </p:notesMasterIdLst>
  <p:handoutMasterIdLst>
    <p:handoutMasterId r:id="rId107"/>
  </p:handoutMasterIdLst>
  <p:sldIdLst>
    <p:sldId id="271" r:id="rId9"/>
    <p:sldId id="263" r:id="rId10"/>
    <p:sldId id="273" r:id="rId11"/>
    <p:sldId id="276" r:id="rId12"/>
    <p:sldId id="312" r:id="rId13"/>
    <p:sldId id="2147483622" r:id="rId14"/>
    <p:sldId id="2147483647" r:id="rId15"/>
    <p:sldId id="2147483611" r:id="rId16"/>
    <p:sldId id="2147483635" r:id="rId17"/>
    <p:sldId id="2147483636" r:id="rId18"/>
    <p:sldId id="2147483632" r:id="rId19"/>
    <p:sldId id="2147483634" r:id="rId20"/>
    <p:sldId id="2147483637" r:id="rId21"/>
    <p:sldId id="258" r:id="rId22"/>
    <p:sldId id="314" r:id="rId23"/>
    <p:sldId id="264" r:id="rId24"/>
    <p:sldId id="277" r:id="rId25"/>
    <p:sldId id="313" r:id="rId26"/>
    <p:sldId id="280" r:id="rId27"/>
    <p:sldId id="259" r:id="rId28"/>
    <p:sldId id="2147483626" r:id="rId29"/>
    <p:sldId id="272" r:id="rId30"/>
    <p:sldId id="337" r:id="rId31"/>
    <p:sldId id="265" r:id="rId32"/>
    <p:sldId id="274" r:id="rId33"/>
    <p:sldId id="262" r:id="rId34"/>
    <p:sldId id="2147483610" r:id="rId35"/>
    <p:sldId id="2147483628" r:id="rId36"/>
    <p:sldId id="2147483644" r:id="rId37"/>
    <p:sldId id="257" r:id="rId38"/>
    <p:sldId id="2147483627" r:id="rId39"/>
    <p:sldId id="318" r:id="rId40"/>
    <p:sldId id="333" r:id="rId41"/>
    <p:sldId id="338" r:id="rId42"/>
    <p:sldId id="2147483645" r:id="rId43"/>
    <p:sldId id="278" r:id="rId44"/>
    <p:sldId id="261" r:id="rId45"/>
    <p:sldId id="320" r:id="rId46"/>
    <p:sldId id="329" r:id="rId47"/>
    <p:sldId id="330" r:id="rId48"/>
    <p:sldId id="324" r:id="rId49"/>
    <p:sldId id="326" r:id="rId50"/>
    <p:sldId id="322" r:id="rId51"/>
    <p:sldId id="256" r:id="rId52"/>
    <p:sldId id="309" r:id="rId53"/>
    <p:sldId id="334" r:id="rId54"/>
    <p:sldId id="328" r:id="rId55"/>
    <p:sldId id="335" r:id="rId56"/>
    <p:sldId id="331" r:id="rId57"/>
    <p:sldId id="332" r:id="rId58"/>
    <p:sldId id="266" r:id="rId59"/>
    <p:sldId id="279" r:id="rId60"/>
    <p:sldId id="281" r:id="rId61"/>
    <p:sldId id="282" r:id="rId62"/>
    <p:sldId id="286" r:id="rId63"/>
    <p:sldId id="287" r:id="rId64"/>
    <p:sldId id="290" r:id="rId65"/>
    <p:sldId id="296" r:id="rId66"/>
    <p:sldId id="268" r:id="rId67"/>
    <p:sldId id="260" r:id="rId68"/>
    <p:sldId id="283" r:id="rId69"/>
    <p:sldId id="285" r:id="rId70"/>
    <p:sldId id="303" r:id="rId71"/>
    <p:sldId id="310" r:id="rId72"/>
    <p:sldId id="311" r:id="rId73"/>
    <p:sldId id="315" r:id="rId74"/>
    <p:sldId id="316" r:id="rId75"/>
    <p:sldId id="321" r:id="rId76"/>
    <p:sldId id="325" r:id="rId77"/>
    <p:sldId id="323" r:id="rId78"/>
    <p:sldId id="317" r:id="rId79"/>
    <p:sldId id="319" r:id="rId80"/>
    <p:sldId id="284" r:id="rId81"/>
    <p:sldId id="291" r:id="rId82"/>
    <p:sldId id="292" r:id="rId83"/>
    <p:sldId id="293" r:id="rId84"/>
    <p:sldId id="294" r:id="rId85"/>
    <p:sldId id="336" r:id="rId86"/>
    <p:sldId id="295" r:id="rId87"/>
    <p:sldId id="267" r:id="rId88"/>
    <p:sldId id="269" r:id="rId89"/>
    <p:sldId id="288" r:id="rId90"/>
    <p:sldId id="300" r:id="rId91"/>
    <p:sldId id="301" r:id="rId92"/>
    <p:sldId id="327" r:id="rId93"/>
    <p:sldId id="289" r:id="rId94"/>
    <p:sldId id="304" r:id="rId95"/>
    <p:sldId id="306" r:id="rId96"/>
    <p:sldId id="307" r:id="rId97"/>
    <p:sldId id="308" r:id="rId98"/>
    <p:sldId id="270" r:id="rId99"/>
    <p:sldId id="297" r:id="rId100"/>
    <p:sldId id="298" r:id="rId101"/>
    <p:sldId id="299" r:id="rId102"/>
    <p:sldId id="302" r:id="rId103"/>
    <p:sldId id="305" r:id="rId104"/>
    <p:sldId id="2147483646" r:id="rId105"/>
  </p:sldIdLst>
  <p:sldSz cx="12192000" cy="6858000"/>
  <p:notesSz cx="7772400" cy="10058400"/>
  <p:custDataLst>
    <p:tags r:id="rId108"/>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F0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autoAdjust="0"/>
    <p:restoredTop sz="94658" autoAdjust="0"/>
  </p:normalViewPr>
  <p:slideViewPr>
    <p:cSldViewPr snapToGrid="0">
      <p:cViewPr varScale="1">
        <p:scale>
          <a:sx n="116" d="100"/>
          <a:sy n="116" d="100"/>
        </p:scale>
        <p:origin x="1024"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theme" Target="theme/theme1.xml"/><Relationship Id="rId16" Type="http://schemas.openxmlformats.org/officeDocument/2006/relationships/slide" Target="slides/slide8.xml"/><Relationship Id="rId107" Type="http://schemas.openxmlformats.org/officeDocument/2006/relationships/handoutMaster" Target="handoutMasters/handoutMaster1.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tableStyles" Target="tableStyles.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tags" Target="tags/tag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commentAuthors" Target="commentAuthor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presProps" Target="pres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10/23/26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5252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9329-87ED-2F54-240A-47406EBDE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D005C-7C5F-8660-20A2-923A6A9BF3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C553C5-0B8B-4584-9677-E513460BF4E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231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10/23/26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967" t="-1699"/>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9174814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1533366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1724475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0453128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6718897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65540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1973398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846738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04138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341703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10/23/26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2295728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10/23/26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32794120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10/23/26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520236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1336333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3875726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12.jpe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2.xml"/><Relationship Id="rId1" Type="http://schemas.openxmlformats.org/officeDocument/2006/relationships/slideLayout" Target="../slideLayouts/slideLayout7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10/23/26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47242887"/>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4">
            <a:alphaModFix amt="60000"/>
            <a:extLst>
              <a:ext uri="{28A0092B-C50C-407E-A947-70E740481C1C}">
                <a14:useLocalDpi xmlns:a14="http://schemas.microsoft.com/office/drawing/2010/main" val="0"/>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3605546344"/>
      </p:ext>
    </p:extLst>
  </p:cSld>
  <p:clrMap bg1="lt1" tx1="dk1" bg2="lt2" tx2="dk2" accent1="accent1" accent2="accent2" accent3="accent3" accent4="accent4" accent5="accent5" accent6="accent6" hlink="hlink" folHlink="folHlink"/>
  <p:sldLayoutIdLst>
    <p:sldLayoutId id="2147485567" r:id="rId1"/>
    <p:sldLayoutId id="2147485568"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1.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8.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8.pn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0.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3.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4.xml"/></Relationships>
</file>

<file path=ppt/slides/_rels/slide6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80.png"/><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81.png"/><Relationship Id="rId1" Type="http://schemas.openxmlformats.org/officeDocument/2006/relationships/slideLayout" Target="../slideLayouts/slideLayout46.xml"/><Relationship Id="rId4" Type="http://schemas.openxmlformats.org/officeDocument/2006/relationships/image" Target="../media/image82.png"/></Relationships>
</file>

<file path=ppt/slides/_rels/slide7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84.png"/><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85.png"/><Relationship Id="rId1" Type="http://schemas.openxmlformats.org/officeDocument/2006/relationships/slideLayout" Target="../slideLayouts/slideLayout46.xml"/><Relationship Id="rId5" Type="http://schemas.microsoft.com/office/2007/relationships/hdphoto" Target="../media/hdphoto25.wdp"/><Relationship Id="rId4" Type="http://schemas.openxmlformats.org/officeDocument/2006/relationships/image" Target="../media/image86.png"/></Relationships>
</file>

<file path=ppt/slides/_rels/slide73.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87.pn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8.pn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89.pn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1.pn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2.png"/><Relationship Id="rId1" Type="http://schemas.openxmlformats.org/officeDocument/2006/relationships/slideLayout" Target="../slideLayouts/slideLayout46.xml"/><Relationship Id="rId5" Type="http://schemas.microsoft.com/office/2007/relationships/hdphoto" Target="../media/hdphoto31.wdp"/><Relationship Id="rId4" Type="http://schemas.openxmlformats.org/officeDocument/2006/relationships/image" Target="../media/image93.png"/></Relationships>
</file>

<file path=ppt/slides/_rels/slide79.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94.pn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97.png"/><Relationship Id="rId1" Type="http://schemas.openxmlformats.org/officeDocument/2006/relationships/slideLayout" Target="../slideLayouts/slideLayout46.xml"/><Relationship Id="rId5" Type="http://schemas.microsoft.com/office/2007/relationships/hdphoto" Target="../media/hdphoto34.wdp"/><Relationship Id="rId4" Type="http://schemas.openxmlformats.org/officeDocument/2006/relationships/image" Target="../media/image98.png"/></Relationships>
</file>

<file path=ppt/slides/_rels/slide83.xml.rels><?xml version="1.0" encoding="UTF-8" standalone="yes"?>
<Relationships xmlns="http://schemas.openxmlformats.org/package/2006/relationships"><Relationship Id="rId3" Type="http://schemas.microsoft.com/office/2007/relationships/hdphoto" Target="../media/hdphoto35.wdp"/><Relationship Id="rId2" Type="http://schemas.openxmlformats.org/officeDocument/2006/relationships/image" Target="../media/image99.png"/><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6.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101.pn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6.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Brad S Kahl, MD</a:t>
            </a:r>
          </a:p>
          <a:p>
            <a:pPr lvl="0" algn="ctr">
              <a:defRPr/>
            </a:pPr>
            <a:r>
              <a:rPr lang="en-US" sz="2400" b="0" dirty="0">
                <a:solidFill>
                  <a:srgbClr val="000000"/>
                </a:solidFill>
                <a:latin typeface="Calibri" panose="020F0502020204030204" pitchFamily="34" charset="0"/>
                <a:cs typeface="Calibri" panose="020F0502020204030204" pitchFamily="34" charset="0"/>
              </a:rPr>
              <a:t>Professor of Medicine</a:t>
            </a:r>
          </a:p>
          <a:p>
            <a:pPr lvl="0" algn="ctr">
              <a:defRPr/>
            </a:pPr>
            <a:r>
              <a:rPr lang="en-US" sz="2400" b="0" dirty="0">
                <a:solidFill>
                  <a:srgbClr val="000000"/>
                </a:solidFill>
                <a:latin typeface="Calibri" panose="020F0502020204030204" pitchFamily="34" charset="0"/>
                <a:cs typeface="Calibri" panose="020F0502020204030204" pitchFamily="34" charset="0"/>
              </a:rPr>
              <a:t>Washington University School of Medicine</a:t>
            </a:r>
          </a:p>
          <a:p>
            <a:pPr lvl="0" algn="ctr">
              <a:defRPr/>
            </a:pPr>
            <a:r>
              <a:rPr lang="en-US" sz="2400" b="0" dirty="0">
                <a:solidFill>
                  <a:srgbClr val="000000"/>
                </a:solidFill>
                <a:latin typeface="Calibri" panose="020F0502020204030204" pitchFamily="34" charset="0"/>
                <a:cs typeface="Calibri" panose="020F0502020204030204" pitchFamily="34" charset="0"/>
              </a:rPr>
              <a:t>Director, Lymphoma Program</a:t>
            </a:r>
          </a:p>
          <a:p>
            <a:pPr lvl="0" algn="ctr">
              <a:defRPr/>
            </a:pPr>
            <a:r>
              <a:rPr lang="en-US" sz="2400" b="0" dirty="0">
                <a:solidFill>
                  <a:srgbClr val="000000"/>
                </a:solidFill>
                <a:latin typeface="Calibri" panose="020F0502020204030204" pitchFamily="34" charset="0"/>
                <a:cs typeface="Calibri" panose="020F0502020204030204" pitchFamily="34" charset="0"/>
              </a:rPr>
              <a:t>Siteman Cancer Center</a:t>
            </a:r>
          </a:p>
          <a:p>
            <a:pPr lvl="0" algn="ctr">
              <a:defRPr/>
            </a:pPr>
            <a:r>
              <a:rPr lang="en-US" sz="2400" b="0" dirty="0">
                <a:solidFill>
                  <a:srgbClr val="000000"/>
                </a:solidFill>
                <a:latin typeface="Calibri" panose="020F0502020204030204" pitchFamily="34" charset="0"/>
                <a:cs typeface="Calibri" panose="020F0502020204030204" pitchFamily="34" charset="0"/>
              </a:rPr>
              <a:t>St Louis, Missouri</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1421947418"/>
              </p:ext>
            </p:extLst>
          </p:nvPr>
        </p:nvGraphicFramePr>
        <p:xfrm>
          <a:off x="1028828" y="1598164"/>
          <a:ext cx="10065158" cy="3028920"/>
        </p:xfrm>
        <a:graphic>
          <a:graphicData uri="http://schemas.openxmlformats.org/drawingml/2006/table">
            <a:tbl>
              <a:tblPr firstRow="1" bandRow="1">
                <a:tableStyleId>{F2DE63D5-997A-4646-A377-4702673A728D}</a:tableStyleId>
              </a:tblPr>
              <a:tblGrid>
                <a:gridCol w="3410970">
                  <a:extLst>
                    <a:ext uri="{9D8B030D-6E8A-4147-A177-3AD203B41FA5}">
                      <a16:colId xmlns:a16="http://schemas.microsoft.com/office/drawing/2014/main" val="20000"/>
                    </a:ext>
                  </a:extLst>
                </a:gridCol>
                <a:gridCol w="6654188">
                  <a:extLst>
                    <a:ext uri="{9D8B030D-6E8A-4147-A177-3AD203B41FA5}">
                      <a16:colId xmlns:a16="http://schemas.microsoft.com/office/drawing/2014/main" val="2117869244"/>
                    </a:ext>
                  </a:extLst>
                </a:gridCol>
              </a:tblGrid>
              <a:tr h="1514460">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ADC Therapeutics, AstraZeneca Pharmaceuticals LP, </a:t>
                      </a:r>
                      <a:r>
                        <a:rPr lang="en-US" sz="1800" b="0" dirty="0" err="1">
                          <a:solidFill>
                            <a:schemeClr val="tx1"/>
                          </a:solidFill>
                        </a:rPr>
                        <a:t>BeOne</a:t>
                      </a:r>
                      <a:r>
                        <a:rPr lang="en-US" sz="1800" b="0" dirty="0">
                          <a:solidFill>
                            <a:schemeClr val="tx1"/>
                          </a:solidFill>
                        </a:rPr>
                        <a:t>, Genentech, a member of the Roche Group, Genmab US Inc, Incyte Corporation, Lilly, Octapharma, Roche Laboratories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514460">
                <a:tc>
                  <a:txBody>
                    <a:bodyPr/>
                    <a:lstStyle/>
                    <a:p>
                      <a:pPr algn="l"/>
                      <a:r>
                        <a:rPr lang="en-US" sz="1800" b="1" dirty="0">
                          <a:solidFill>
                            <a:schemeClr val="tx1"/>
                          </a:solidFill>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Acrotech</a:t>
                      </a:r>
                      <a:r>
                        <a:rPr lang="en-US" sz="1800" b="0" dirty="0">
                          <a:solidFill>
                            <a:schemeClr val="tx1"/>
                          </a:solidFill>
                        </a:rPr>
                        <a:t> Biopharma, Bristol Myers Squibb, Foresight Diagnostics, a wholly-owned subsidiary of Natera Inc, </a:t>
                      </a:r>
                      <a:r>
                        <a:rPr lang="en-US" sz="1800" b="0" dirty="0" err="1">
                          <a:solidFill>
                            <a:schemeClr val="tx1"/>
                          </a:solidFill>
                        </a:rPr>
                        <a:t>Nurix</a:t>
                      </a:r>
                      <a:r>
                        <a:rPr lang="en-US" sz="1800" b="0" dirty="0">
                          <a:solidFill>
                            <a:schemeClr val="tx1"/>
                          </a:solidFill>
                        </a:rPr>
                        <a:t> Therapeutics Inc, </a:t>
                      </a:r>
                      <a:r>
                        <a:rPr lang="en-US" sz="1800" b="0" dirty="0" err="1">
                          <a:solidFill>
                            <a:schemeClr val="tx1"/>
                          </a:solidFill>
                        </a:rPr>
                        <a:t>PeproMene</a:t>
                      </a:r>
                      <a:r>
                        <a:rPr lang="en-US" sz="1800" b="0" dirty="0">
                          <a:solidFill>
                            <a:schemeClr val="tx1"/>
                          </a:solidFill>
                        </a:rPr>
                        <a:t> Bio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 General Brigham Cancer Institute </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a:solidFill>
                  <a:srgbClr val="000000"/>
                </a:solidFill>
                <a:latin typeface="Calibri"/>
              </a:rPr>
              <a:t>Professor</a:t>
            </a:r>
            <a:endParaRPr lang="en-US" sz="1600" b="0" dirty="0">
              <a:solidFill>
                <a:srgbClr val="000000"/>
              </a:solidFill>
              <a:latin typeface="Calibri"/>
            </a:endParaRP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19032"/>
            <a:ext cx="4515176"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Matthew Lunning, DO</a:t>
            </a:r>
          </a:p>
          <a:p>
            <a:pPr lvl="0">
              <a:lnSpc>
                <a:spcPts val="1750"/>
              </a:lnSpc>
              <a:defRPr/>
            </a:pPr>
            <a:r>
              <a:rPr lang="en-US" sz="1600" b="0" dirty="0">
                <a:solidFill>
                  <a:srgbClr val="000000"/>
                </a:solidFill>
                <a:latin typeface="Calibri"/>
              </a:rPr>
              <a:t>Professor and James O Armitage, MD, Chair in Hematologic Malignancies</a:t>
            </a:r>
          </a:p>
          <a:p>
            <a:pPr lvl="0">
              <a:lnSpc>
                <a:spcPts val="1750"/>
              </a:lnSpc>
              <a:defRPr/>
            </a:pPr>
            <a:r>
              <a:rPr lang="en-US" sz="1600" b="0" dirty="0">
                <a:solidFill>
                  <a:srgbClr val="000000"/>
                </a:solidFill>
                <a:latin typeface="Calibri"/>
              </a:rPr>
              <a:t>Chief of Hematology</a:t>
            </a:r>
          </a:p>
          <a:p>
            <a:pPr lvl="0">
              <a:lnSpc>
                <a:spcPts val="1750"/>
              </a:lnSpc>
              <a:defRPr/>
            </a:pPr>
            <a:r>
              <a:rPr lang="en-US" sz="1600" b="0" dirty="0">
                <a:solidFill>
                  <a:srgbClr val="000000"/>
                </a:solidFill>
                <a:latin typeface="Calibri"/>
              </a:rPr>
              <a:t>Medical Director, Gene and Cellular Therapy</a:t>
            </a:r>
          </a:p>
          <a:p>
            <a:pPr lvl="0">
              <a:lnSpc>
                <a:spcPts val="1750"/>
              </a:lnSpc>
              <a:defRPr/>
            </a:pPr>
            <a:r>
              <a:rPr lang="en-US" sz="1600" b="0" dirty="0">
                <a:solidFill>
                  <a:srgbClr val="000000"/>
                </a:solidFill>
                <a:latin typeface="Calibri"/>
              </a:rPr>
              <a:t>Assistant Vice Chancellor for Clinical Research</a:t>
            </a:r>
          </a:p>
          <a:p>
            <a:pPr lvl="0">
              <a:lnSpc>
                <a:spcPts val="1750"/>
              </a:lnSpc>
              <a:defRPr/>
            </a:pPr>
            <a:r>
              <a:rPr lang="en-US" sz="1600" b="0" dirty="0">
                <a:solidFill>
                  <a:srgbClr val="000000"/>
                </a:solidFill>
                <a:latin typeface="Calibri"/>
              </a:rPr>
              <a:t>Fred and Pamela Buffett Cancer Center</a:t>
            </a:r>
          </a:p>
          <a:p>
            <a:pPr lvl="0">
              <a:lnSpc>
                <a:spcPts val="1750"/>
              </a:lnSpc>
              <a:defRPr/>
            </a:pPr>
            <a:r>
              <a:rPr lang="en-US" sz="1600" b="0" dirty="0">
                <a:solidFill>
                  <a:srgbClr val="000000"/>
                </a:solidFill>
                <a:latin typeface="Calibri"/>
              </a:rPr>
              <a:t>University of Nebraska Medical Center</a:t>
            </a:r>
          </a:p>
          <a:p>
            <a:pPr lvl="0">
              <a:lnSpc>
                <a:spcPts val="1750"/>
              </a:lnSpc>
              <a:defRPr/>
            </a:pPr>
            <a:r>
              <a:rPr lang="en-US" sz="1600" b="0" dirty="0">
                <a:solidFill>
                  <a:srgbClr val="000000"/>
                </a:solidFill>
                <a:latin typeface="Calibri"/>
              </a:rPr>
              <a:t>Omaha, Nebraska</a:t>
            </a: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879976" y="471903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5072150"/>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5072150"/>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3100529"/>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691671" y="3100529"/>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8122759" y="124287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691671" y="1242872"/>
            <a:ext cx="1371600" cy="1371600"/>
          </a:xfrm>
          <a:prstGeom prst="rect">
            <a:avLst/>
          </a:prstGeom>
        </p:spPr>
      </p:pic>
      <p:sp>
        <p:nvSpPr>
          <p:cNvPr id="9" name="Text Box 7">
            <a:extLst>
              <a:ext uri="{FF2B5EF4-FFF2-40B4-BE49-F238E27FC236}">
                <a16:creationId xmlns:a16="http://schemas.microsoft.com/office/drawing/2014/main" id="{C8408381-4D8E-5E38-98B4-F01CA3E6E10E}"/>
              </a:ext>
            </a:extLst>
          </p:cNvPr>
          <p:cNvSpPr txBox="1">
            <a:spLocks noChangeArrowheads="1"/>
          </p:cNvSpPr>
          <p:nvPr/>
        </p:nvSpPr>
        <p:spPr bwMode="auto">
          <a:xfrm>
            <a:off x="2125851" y="5041394"/>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Craig A Portell,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Section Head — Hematologic Malignancies</a:t>
            </a:r>
          </a:p>
          <a:p>
            <a:pPr lvl="0">
              <a:lnSpc>
                <a:spcPts val="1850"/>
              </a:lnSpc>
              <a:defRPr/>
            </a:pPr>
            <a:r>
              <a:rPr lang="en-US" sz="1600" b="0" dirty="0">
                <a:solidFill>
                  <a:srgbClr val="000000"/>
                </a:solidFill>
                <a:latin typeface="Calibri"/>
              </a:rPr>
              <a:t>Division of Hematology/Oncology</a:t>
            </a:r>
          </a:p>
          <a:p>
            <a:pPr lvl="0">
              <a:lnSpc>
                <a:spcPts val="1850"/>
              </a:lnSpc>
              <a:defRPr/>
            </a:pPr>
            <a:r>
              <a:rPr lang="en-US" sz="1600" b="0" dirty="0">
                <a:solidFill>
                  <a:srgbClr val="000000"/>
                </a:solidFill>
                <a:latin typeface="Calibri"/>
              </a:rPr>
              <a:t>University of Virginia</a:t>
            </a:r>
          </a:p>
          <a:p>
            <a:pPr lvl="0">
              <a:lnSpc>
                <a:spcPts val="1850"/>
              </a:lnSpc>
              <a:defRPr/>
            </a:pPr>
            <a:r>
              <a:rPr lang="en-US" sz="1600" b="0" dirty="0">
                <a:solidFill>
                  <a:srgbClr val="000000"/>
                </a:solidFill>
                <a:latin typeface="Calibri"/>
              </a:rPr>
              <a:t>Charlottesville, Virginia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3E0A9A55-BE3C-2510-E5D1-001994A81CC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94763" y="5041394"/>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987506" y="1023667"/>
            <a:ext cx="10208525" cy="5033650"/>
          </a:xfrm>
          <a:prstGeom prst="rect">
            <a:avLst/>
          </a:prstGeom>
        </p:spPr>
      </p:pic>
      <p:sp>
        <p:nvSpPr>
          <p:cNvPr id="3" name="TextBox 2">
            <a:extLst>
              <a:ext uri="{FF2B5EF4-FFF2-40B4-BE49-F238E27FC236}">
                <a16:creationId xmlns:a16="http://schemas.microsoft.com/office/drawing/2014/main" id="{AC42B69D-647D-326A-8695-E6D1C0F3DC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 20;407(10547):2528-2541.</a:t>
            </a:r>
          </a:p>
        </p:txBody>
      </p:sp>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443211" y="1143000"/>
            <a:ext cx="9184578" cy="4391460"/>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
        <p:nvSpPr>
          <p:cNvPr id="3" name="TextBox 2">
            <a:extLst>
              <a:ext uri="{FF2B5EF4-FFF2-40B4-BE49-F238E27FC236}">
                <a16:creationId xmlns:a16="http://schemas.microsoft.com/office/drawing/2014/main" id="{5A9DA71A-4F09-29D7-C5DE-1D77A2CB8B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694400" y="1143000"/>
            <a:ext cx="10550952" cy="5203209"/>
          </a:xfrm>
          <a:prstGeom prst="rect">
            <a:avLst/>
          </a:prstGeom>
        </p:spPr>
      </p:pic>
      <p:sp>
        <p:nvSpPr>
          <p:cNvPr id="3" name="TextBox 2">
            <a:extLst>
              <a:ext uri="{FF2B5EF4-FFF2-40B4-BE49-F238E27FC236}">
                <a16:creationId xmlns:a16="http://schemas.microsoft.com/office/drawing/2014/main" id="{C777F99E-6352-AA76-7F7C-968CF1CB764E}"/>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
        <p:nvSpPr>
          <p:cNvPr id="3" name="TextBox 2">
            <a:extLst>
              <a:ext uri="{FF2B5EF4-FFF2-40B4-BE49-F238E27FC236}">
                <a16:creationId xmlns:a16="http://schemas.microsoft.com/office/drawing/2014/main" id="{5E28E719-6C16-0D29-4F10-0AE1B7E9E16A}"/>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R-CHOP</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dirty="0"/>
              <a:t>Dose-reduced R-CHP +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R-mini-CHOP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8947867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792305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dirty="0"/>
              <a:t>R-CEOP</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4" name="Content Placeholder 13">
            <a:extLst>
              <a:ext uri="{FF2B5EF4-FFF2-40B4-BE49-F238E27FC236}">
                <a16:creationId xmlns:a16="http://schemas.microsoft.com/office/drawing/2014/main" id="{9E2D04C3-8EC9-DAB3-CFD7-A85C589D519F}"/>
              </a:ext>
            </a:extLst>
          </p:cNvPr>
          <p:cNvSpPr>
            <a:spLocks noGrp="1"/>
          </p:cNvSpPr>
          <p:nvPr>
            <p:ph idx="75"/>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Tree>
    <p:extLst>
      <p:ext uri="{BB962C8B-B14F-4D97-AF65-F5344CB8AC3E}">
        <p14:creationId xmlns:p14="http://schemas.microsoft.com/office/powerpoint/2010/main" val="1904743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Surovatamig (AZD0486):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Cheah C et al. ASH 2025;Abstract 3747.</a:t>
            </a:r>
          </a:p>
        </p:txBody>
      </p:sp>
      <p:pic>
        <p:nvPicPr>
          <p:cNvPr id="5" name="Picture 4">
            <a:extLst>
              <a:ext uri="{FF2B5EF4-FFF2-40B4-BE49-F238E27FC236}">
                <a16:creationId xmlns:a16="http://schemas.microsoft.com/office/drawing/2014/main" id="{588DEFDA-E551-2E8C-95AB-832BF4B3F7F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400432" y="1168955"/>
            <a:ext cx="11391136" cy="4891214"/>
          </a:xfrm>
          <a:prstGeom prst="rect">
            <a:avLst/>
          </a:prstGeom>
        </p:spPr>
      </p:pic>
    </p:spTree>
    <p:extLst>
      <p:ext uri="{BB962C8B-B14F-4D97-AF65-F5344CB8AC3E}">
        <p14:creationId xmlns:p14="http://schemas.microsoft.com/office/powerpoint/2010/main" val="25335192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AFEB7-AA02-EE36-3575-F59BB8715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0A74C-FD1E-27FE-115F-D9AAE0680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Responses by Target Dose (≥7.2 mg)</a:t>
            </a:r>
          </a:p>
        </p:txBody>
      </p:sp>
      <p:sp>
        <p:nvSpPr>
          <p:cNvPr id="3" name="TextBox 2">
            <a:extLst>
              <a:ext uri="{FF2B5EF4-FFF2-40B4-BE49-F238E27FC236}">
                <a16:creationId xmlns:a16="http://schemas.microsoft.com/office/drawing/2014/main" id="{16ADFC08-1434-CF06-D251-859321543FFA}"/>
              </a:ext>
            </a:extLst>
          </p:cNvPr>
          <p:cNvSpPr txBox="1"/>
          <p:nvPr/>
        </p:nvSpPr>
        <p:spPr>
          <a:xfrm>
            <a:off x="0" y="650729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EB15F73A-3303-8541-0CEE-D3431998B30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790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764033"/>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036603" y="67579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288972" y="4714126"/>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AEs = adverse events; CRS = cytokine release syndrome; ICANS = immune effector cell-associated neurotoxicity syndrome</a:t>
            </a:r>
          </a:p>
        </p:txBody>
      </p:sp>
    </p:spTree>
    <p:extLst>
      <p:ext uri="{BB962C8B-B14F-4D97-AF65-F5344CB8AC3E}">
        <p14:creationId xmlns:p14="http://schemas.microsoft.com/office/powerpoint/2010/main" val="977538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Positive Phase III Results Announced for </a:t>
            </a:r>
            <a:r>
              <a:rPr lang="en-US" sz="2600" dirty="0" err="1"/>
              <a:t>Epcoritamab</a:t>
            </a:r>
            <a:r>
              <a:rPr lang="en-US" sz="2600" dirty="0"/>
              <a:t> with Lenalidomide for Patients with Relapsed or Refractory DLBCL</a:t>
            </a:r>
            <a:br>
              <a:rPr lang="en-US" sz="2600" b="1" dirty="0"/>
            </a:br>
            <a:r>
              <a:rPr lang="en-US" sz="2400" dirty="0"/>
              <a:t>Press Release: June 29,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results from the </a:t>
            </a:r>
            <a:r>
              <a:rPr lang="en-US" sz="2000" dirty="0"/>
              <a:t>Phase 3 EPCORE DLBCL-4 trial </a:t>
            </a:r>
            <a:r>
              <a:rPr lang="en-US" sz="2000" b="0" dirty="0"/>
              <a:t>evaluating the combination of </a:t>
            </a:r>
            <a:r>
              <a:rPr lang="en-US" sz="2000" b="0" dirty="0" err="1"/>
              <a:t>epcoritamab</a:t>
            </a:r>
            <a:r>
              <a:rPr lang="en-US" sz="2000" b="0" dirty="0"/>
              <a:t>, a T-cell engaging bispecific antibody, and lenalidomide, compared to rituximab plus gemcitabine plus oxaliplatin (R-</a:t>
            </a:r>
            <a:r>
              <a:rPr lang="en-US" sz="2000" b="0" dirty="0" err="1"/>
              <a:t>GemOx</a:t>
            </a:r>
            <a:r>
              <a:rPr lang="en-US" sz="2000" b="0" dirty="0"/>
              <a:t>) in adult patients with relapsed or refractory (R/R) diffuse large B-cell lymphoma (DLBCL) who received at least one prior line of therapy</a:t>
            </a:r>
            <a:r>
              <a:rPr lang="en-US" sz="2000" dirty="0"/>
              <a:t>. Based on topline results from the prespecified primary analysis, the trial met its primary endpoint, demonstrating statistically significant and clinically meaningful improvement in progression-free survival (PFS). </a:t>
            </a:r>
            <a:r>
              <a:rPr lang="en-US" sz="2000" b="0" dirty="0"/>
              <a:t>The risk of disease progression and death was reduced by 60% (HR 0.40 [95% CI 0.30, 0.55]; </a:t>
            </a:r>
            <a:r>
              <a:rPr lang="en-US" sz="2000" b="0" i="1" dirty="0"/>
              <a:t>p</a:t>
            </a:r>
            <a:r>
              <a:rPr lang="en-US" sz="2000" b="0" dirty="0"/>
              <a:t>-value &lt;0.0001) and 56% (HR 0.44 [95% CI 0.33, 0.60]; </a:t>
            </a:r>
            <a:r>
              <a:rPr lang="en-US" sz="2000" b="0" i="1" dirty="0"/>
              <a:t>p</a:t>
            </a:r>
            <a:r>
              <a:rPr lang="en-US" sz="2000" b="0" dirty="0"/>
              <a:t>-value &lt;0.0001), based on different censoring rules in the US and outside the US, respectively.</a:t>
            </a:r>
          </a:p>
          <a:p>
            <a:pPr marL="17463" indent="0">
              <a:spcBef>
                <a:spcPts val="1000"/>
              </a:spcBef>
              <a:spcAft>
                <a:spcPts val="0"/>
              </a:spcAft>
              <a:buNone/>
            </a:pPr>
            <a:r>
              <a:rPr lang="en-US" sz="2000" b="0" dirty="0"/>
              <a:t>The safety profile of </a:t>
            </a:r>
            <a:r>
              <a:rPr lang="en-US" sz="2000" b="0" dirty="0" err="1"/>
              <a:t>epcoritamab</a:t>
            </a:r>
            <a:r>
              <a:rPr lang="en-US" sz="2000" b="0" dirty="0"/>
              <a:t> when administered in combination with lenalidomide was consistent with the known safety profiles of the individual agents (</a:t>
            </a:r>
            <a:r>
              <a:rPr lang="en-US" sz="2000" b="0" dirty="0" err="1"/>
              <a:t>epcoritamab</a:t>
            </a:r>
            <a:r>
              <a:rPr lang="en-US" sz="2000" b="0" dirty="0"/>
              <a:t> and lenalidomide).</a:t>
            </a:r>
          </a:p>
          <a:p>
            <a:pPr marL="17463" indent="0">
              <a:spcBef>
                <a:spcPts val="1000"/>
              </a:spcBef>
              <a:spcAft>
                <a:spcPts val="0"/>
              </a:spcAft>
              <a:buNone/>
            </a:pPr>
            <a:r>
              <a:rPr lang="en-US" sz="2000" b="0" dirty="0"/>
              <a:t>Data will be submitted for presentation at a future medical meeting.”</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news.abbvie.com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/2026-06-29-AbbVie-Announces-Positive-Phase-3-Results-for-Epcoritamab-Plus-Lenalidomide-in-Patients-with-Relapsed-or-Refractory-Diffuse-Large-B-Cell-Lymphoma</a:t>
            </a:r>
          </a:p>
        </p:txBody>
      </p:sp>
    </p:spTree>
    <p:extLst>
      <p:ext uri="{BB962C8B-B14F-4D97-AF65-F5344CB8AC3E}">
        <p14:creationId xmlns:p14="http://schemas.microsoft.com/office/powerpoint/2010/main" val="508837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0EDDC-3FE5-8F19-2F24-716FA8C022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31F947-FF35-D3C4-228A-4DEE2AD970AB}"/>
              </a:ext>
            </a:extLst>
          </p:cNvPr>
          <p:cNvSpPr>
            <a:spLocks noGrp="1"/>
          </p:cNvSpPr>
          <p:nvPr>
            <p:ph type="title"/>
          </p:nvPr>
        </p:nvSpPr>
        <p:spPr>
          <a:xfrm>
            <a:off x="633577" y="343117"/>
            <a:ext cx="11007039" cy="1196752"/>
          </a:xfrm>
        </p:spPr>
        <p:txBody>
          <a:bodyPr/>
          <a:lstStyle/>
          <a:p>
            <a:pPr algn="l"/>
            <a:r>
              <a:rPr lang="en-US" sz="2600" dirty="0"/>
              <a:t>Epcoritamab in Combination with R-CHOP Demonstrates Significant Improvement in Progression-Free Survival versus R-CHOP for Patients with Newly Diagnosed DLBCL</a:t>
            </a:r>
            <a:br>
              <a:rPr lang="en-US" sz="2600" b="1" dirty="0"/>
            </a:br>
            <a:r>
              <a:rPr lang="en-US" sz="2400" dirty="0"/>
              <a:t>Press Release: October 5, 2026</a:t>
            </a:r>
          </a:p>
        </p:txBody>
      </p:sp>
      <p:sp>
        <p:nvSpPr>
          <p:cNvPr id="4" name="Content Placeholder 3">
            <a:extLst>
              <a:ext uri="{FF2B5EF4-FFF2-40B4-BE49-F238E27FC236}">
                <a16:creationId xmlns:a16="http://schemas.microsoft.com/office/drawing/2014/main" id="{7BBFF94C-8E9C-B351-B7DB-E42029DA847C}"/>
              </a:ext>
            </a:extLst>
          </p:cNvPr>
          <p:cNvSpPr>
            <a:spLocks noGrp="1"/>
          </p:cNvSpPr>
          <p:nvPr>
            <p:ph idx="1"/>
          </p:nvPr>
        </p:nvSpPr>
        <p:spPr>
          <a:xfrm>
            <a:off x="633577" y="1734194"/>
            <a:ext cx="10618003" cy="4214845"/>
          </a:xfrm>
        </p:spPr>
        <p:txBody>
          <a:bodyPr wrap="square"/>
          <a:lstStyle/>
          <a:p>
            <a:pPr marL="17463" indent="0">
              <a:spcBef>
                <a:spcPts val="1000"/>
              </a:spcBef>
              <a:spcAft>
                <a:spcPts val="0"/>
              </a:spcAft>
              <a:buNone/>
            </a:pPr>
            <a:r>
              <a:rPr lang="en-US" sz="2000" b="0" dirty="0"/>
              <a:t>“[The manufacturers] today announced positive topline results from the </a:t>
            </a:r>
            <a:r>
              <a:rPr lang="en-US" sz="2000" dirty="0"/>
              <a:t>Phase 3 EPCORE DLBCL-2 trial</a:t>
            </a:r>
            <a:r>
              <a:rPr lang="en-US" sz="2000" b="0" dirty="0"/>
              <a:t> evaluating fixed treatment duration epcoritamab, a T-cell engaging bispecific antibody administered subcutaneously, in combination with standard of care rituximab, cyclophosphamide, doxorubicin hydrochloride, vincristine, and prednisone (R-CHOP), compared to R-CHOP alone, in newly diagnosed patients with diffuse large B-cell lymphoma (DLBCL) with an International Prognostic Index (IPI) score of 2 to 5. </a:t>
            </a:r>
            <a:r>
              <a:rPr lang="en-US" sz="2000" dirty="0"/>
              <a:t>The trial demonstrated a statistically significant and clinically meaningful improvement in progression-free survival (PFS) in DLBCL patients with an IPI score of 2 to 5. The risk of disease progression or death was reduced by 51% (HR 0.49 [95% CI 0.36, 0.67]; p-value &lt; 0.0001). </a:t>
            </a:r>
          </a:p>
          <a:p>
            <a:pPr marL="17463" indent="0">
              <a:spcBef>
                <a:spcPts val="1000"/>
              </a:spcBef>
              <a:spcAft>
                <a:spcPts val="0"/>
              </a:spcAft>
              <a:buNone/>
            </a:pPr>
            <a:r>
              <a:rPr lang="en-US" sz="2000" b="0" dirty="0"/>
              <a:t>This was the first planned efficacy interim analysis of the EPCORE DLBCL-2 study and, based on the significant benefit, the Independent Data Monitoring Committee (IDMC) recommended unblinding the study.</a:t>
            </a:r>
          </a:p>
          <a:p>
            <a:pPr marL="17463" indent="0">
              <a:spcBef>
                <a:spcPts val="1000"/>
              </a:spcBef>
              <a:spcAft>
                <a:spcPts val="0"/>
              </a:spcAft>
              <a:buNone/>
            </a:pPr>
            <a:r>
              <a:rPr lang="en-US" sz="2000" b="0" dirty="0"/>
              <a:t>Data will be submitted for presentation at a future medical meeting.”</a:t>
            </a:r>
          </a:p>
        </p:txBody>
      </p:sp>
      <p:sp>
        <p:nvSpPr>
          <p:cNvPr id="5" name="TextBox 4">
            <a:extLst>
              <a:ext uri="{FF2B5EF4-FFF2-40B4-BE49-F238E27FC236}">
                <a16:creationId xmlns:a16="http://schemas.microsoft.com/office/drawing/2014/main" id="{FCE68DF8-7966-ECF3-B706-423FE417C773}"/>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https://</a:t>
            </a:r>
            <a:r>
              <a:rPr lang="en-US" sz="1500" b="0" dirty="0" err="1">
                <a:solidFill>
                  <a:srgbClr val="000000"/>
                </a:solidFill>
                <a:latin typeface="Calibri" panose="020F0502020204030204" pitchFamily="34" charset="0"/>
                <a:cs typeface="Calibri" panose="020F0502020204030204" pitchFamily="34" charset="0"/>
              </a:rPr>
              <a:t>news.abbvie.com</a:t>
            </a:r>
            <a:r>
              <a:rPr lang="en-US" sz="1500" b="0" dirty="0">
                <a:solidFill>
                  <a:srgbClr val="000000"/>
                </a:solidFill>
                <a:latin typeface="Calibri" panose="020F0502020204030204" pitchFamily="34" charset="0"/>
                <a:cs typeface="Calibri" panose="020F0502020204030204" pitchFamily="34" charset="0"/>
              </a:rPr>
              <a:t>/2026-10-05-AbbVie-and-Genmab-Announce-Epcoritamab-in-Combination-with-R-CHOP-Demonstrates-Significant-Improvement-in-Progression-Free-Survival-versus-R-CHOP-in-Patients-with-Newly-Diagnosed-Diffuse-Large-B-Cell-Lymphoma</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4562905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a:xfrm>
            <a:off x="790392" y="65200"/>
            <a:ext cx="11401608" cy="1143000"/>
          </a:xfrm>
        </p:spPr>
        <p:txBody>
          <a:bodyPr/>
          <a:lstStyle/>
          <a:p>
            <a:pPr algn="l"/>
            <a:r>
              <a:rPr lang="en-US" dirty="0">
                <a:latin typeface="Calibri" panose="020F0502020204030204" pitchFamily="34" charset="0"/>
                <a:cs typeface="Calibri" panose="020F0502020204030204" pitchFamily="34" charset="0"/>
              </a:rPr>
              <a:t>Phase III STARGLO 3-Year Follow-Up: Overall Survival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(OS;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20" name="Group 19">
            <a:extLst>
              <a:ext uri="{FF2B5EF4-FFF2-40B4-BE49-F238E27FC236}">
                <a16:creationId xmlns:a16="http://schemas.microsoft.com/office/drawing/2014/main" id="{B48E3FA5-5B86-232B-E98B-27BB8E4E7C7C}"/>
              </a:ext>
            </a:extLst>
          </p:cNvPr>
          <p:cNvGrpSpPr/>
          <p:nvPr/>
        </p:nvGrpSpPr>
        <p:grpSpPr>
          <a:xfrm>
            <a:off x="790392" y="1208200"/>
            <a:ext cx="10358967" cy="5040183"/>
            <a:chOff x="790392" y="1208200"/>
            <a:chExt cx="10358967" cy="5040183"/>
          </a:xfrm>
        </p:grpSpPr>
        <p:grpSp>
          <p:nvGrpSpPr>
            <p:cNvPr id="18" name="Group 17">
              <a:extLst>
                <a:ext uri="{FF2B5EF4-FFF2-40B4-BE49-F238E27FC236}">
                  <a16:creationId xmlns:a16="http://schemas.microsoft.com/office/drawing/2014/main" id="{CAA48DEB-7A67-4063-E1B8-74AB2E7902DA}"/>
                </a:ext>
              </a:extLst>
            </p:cNvPr>
            <p:cNvGrpSpPr/>
            <p:nvPr/>
          </p:nvGrpSpPr>
          <p:grpSpPr>
            <a:xfrm>
              <a:off x="790392" y="1208201"/>
              <a:ext cx="10358967" cy="5040182"/>
              <a:chOff x="790392" y="1208201"/>
              <a:chExt cx="10358967" cy="5040182"/>
            </a:xfrm>
          </p:grpSpPr>
          <p:pic>
            <p:nvPicPr>
              <p:cNvPr id="13" name="Picture 12">
                <a:extLst>
                  <a:ext uri="{FF2B5EF4-FFF2-40B4-BE49-F238E27FC236}">
                    <a16:creationId xmlns:a16="http://schemas.microsoft.com/office/drawing/2014/main" id="{F058DFA2-C5F5-CA30-C490-F37205B1408B}"/>
                  </a:ext>
                </a:extLst>
              </p:cNvPr>
              <p:cNvPicPr>
                <a:picLocks noChangeAspect="1"/>
              </p:cNvPicPr>
              <p:nvPr/>
            </p:nvPicPr>
            <p:blipFill>
              <a:blip r:embed="rId2"/>
              <a:stretch>
                <a:fillRect/>
              </a:stretch>
            </p:blipFill>
            <p:spPr>
              <a:xfrm>
                <a:off x="790392" y="1208201"/>
                <a:ext cx="10358967" cy="5040182"/>
              </a:xfrm>
              <a:prstGeom prst="rect">
                <a:avLst/>
              </a:prstGeom>
            </p:spPr>
          </p:pic>
          <p:pic>
            <p:nvPicPr>
              <p:cNvPr id="17" name="Picture 16">
                <a:extLst>
                  <a:ext uri="{FF2B5EF4-FFF2-40B4-BE49-F238E27FC236}">
                    <a16:creationId xmlns:a16="http://schemas.microsoft.com/office/drawing/2014/main" id="{9216D624-4E4E-4427-15DB-3DFDCE3A583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90392" y="5940607"/>
                <a:ext cx="4945525" cy="307776"/>
              </a:xfrm>
              <a:prstGeom prst="rect">
                <a:avLst/>
              </a:prstGeom>
            </p:spPr>
          </p:pic>
        </p:grpSp>
        <p:pic>
          <p:nvPicPr>
            <p:cNvPr id="19" name="Picture 18">
              <a:extLst>
                <a:ext uri="{FF2B5EF4-FFF2-40B4-BE49-F238E27FC236}">
                  <a16:creationId xmlns:a16="http://schemas.microsoft.com/office/drawing/2014/main" id="{F4A1EE98-7070-BD64-DF08-360F6E7A8BB2}"/>
                </a:ext>
              </a:extLst>
            </p:cNvPr>
            <p:cNvPicPr>
              <a:picLocks noChangeAspect="1"/>
            </p:cNvPicPr>
            <p:nvPr/>
          </p:nvPicPr>
          <p:blipFill>
            <a:blip r:embed="rId4"/>
            <a:stretch>
              <a:fillRect/>
            </a:stretch>
          </p:blipFill>
          <p:spPr>
            <a:xfrm>
              <a:off x="4865132" y="1208200"/>
              <a:ext cx="6284227" cy="1684901"/>
            </a:xfrm>
            <a:prstGeom prst="rect">
              <a:avLst/>
            </a:prstGeom>
          </p:spPr>
        </p:pic>
      </p:grpSp>
    </p:spTree>
    <p:extLst>
      <p:ext uri="{BB962C8B-B14F-4D97-AF65-F5344CB8AC3E}">
        <p14:creationId xmlns:p14="http://schemas.microsoft.com/office/powerpoint/2010/main" val="1671688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6284D-F0A7-D49E-94CE-FBB7DF0B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790EF-7771-4A80-6458-A708FD10112F}"/>
              </a:ext>
            </a:extLst>
          </p:cNvPr>
          <p:cNvSpPr>
            <a:spLocks noGrp="1"/>
          </p:cNvSpPr>
          <p:nvPr>
            <p:ph type="title"/>
          </p:nvPr>
        </p:nvSpPr>
        <p:spPr>
          <a:xfrm>
            <a:off x="0" y="61758"/>
            <a:ext cx="12192000" cy="1143000"/>
          </a:xfrm>
        </p:spPr>
        <p:txBody>
          <a:bodyPr/>
          <a:lstStyle/>
          <a:p>
            <a:r>
              <a:rPr lang="en-US" dirty="0">
                <a:latin typeface="Calibri" panose="020F0502020204030204" pitchFamily="34" charset="0"/>
                <a:cs typeface="Calibri" panose="020F0502020204030204" pitchFamily="34" charset="0"/>
              </a:rPr>
              <a:t>Phase III STARGLO 3-Year Follow-up: Progression-Free Survival (PFS)</a:t>
            </a:r>
          </a:p>
        </p:txBody>
      </p:sp>
      <p:sp>
        <p:nvSpPr>
          <p:cNvPr id="3" name="TextBox 2">
            <a:extLst>
              <a:ext uri="{FF2B5EF4-FFF2-40B4-BE49-F238E27FC236}">
                <a16:creationId xmlns:a16="http://schemas.microsoft.com/office/drawing/2014/main" id="{E1566B73-D8DB-6B72-4BC4-D7E63547C763}"/>
              </a:ext>
            </a:extLst>
          </p:cNvPr>
          <p:cNvSpPr txBox="1"/>
          <p:nvPr/>
        </p:nvSpPr>
        <p:spPr>
          <a:xfrm>
            <a:off x="0" y="6550223"/>
            <a:ext cx="5969876"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Blood Adv </a:t>
            </a:r>
            <a:r>
              <a:rPr lang="en-US" sz="1400" b="0" dirty="0">
                <a:solidFill>
                  <a:srgbClr val="000000"/>
                </a:solidFill>
                <a:latin typeface="Calibri" panose="020F0502020204030204" pitchFamily="34" charset="0"/>
                <a:cs typeface="Calibri" panose="020F0502020204030204" pitchFamily="34" charset="0"/>
              </a:rPr>
              <a:t>2026 August 11;10(15):5367-77.</a:t>
            </a:r>
          </a:p>
        </p:txBody>
      </p:sp>
      <p:pic>
        <p:nvPicPr>
          <p:cNvPr id="6" name="Picture 5">
            <a:extLst>
              <a:ext uri="{FF2B5EF4-FFF2-40B4-BE49-F238E27FC236}">
                <a16:creationId xmlns:a16="http://schemas.microsoft.com/office/drawing/2014/main" id="{087C90D5-B005-AB75-EA86-2091F653320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35355" y="1120932"/>
            <a:ext cx="10312828" cy="5264036"/>
          </a:xfrm>
          <a:prstGeom prst="rect">
            <a:avLst/>
          </a:prstGeom>
        </p:spPr>
      </p:pic>
      <p:pic>
        <p:nvPicPr>
          <p:cNvPr id="7" name="Picture 6">
            <a:extLst>
              <a:ext uri="{FF2B5EF4-FFF2-40B4-BE49-F238E27FC236}">
                <a16:creationId xmlns:a16="http://schemas.microsoft.com/office/drawing/2014/main" id="{476D1915-9961-940F-55E2-64AF7CAC4A2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35355" y="6077191"/>
            <a:ext cx="5010864" cy="307777"/>
          </a:xfrm>
          <a:prstGeom prst="rect">
            <a:avLst/>
          </a:prstGeom>
        </p:spPr>
      </p:pic>
      <p:grpSp>
        <p:nvGrpSpPr>
          <p:cNvPr id="10" name="Group 9">
            <a:extLst>
              <a:ext uri="{FF2B5EF4-FFF2-40B4-BE49-F238E27FC236}">
                <a16:creationId xmlns:a16="http://schemas.microsoft.com/office/drawing/2014/main" id="{D056B481-2270-FB59-850B-072E87367C8E}"/>
              </a:ext>
            </a:extLst>
          </p:cNvPr>
          <p:cNvGrpSpPr/>
          <p:nvPr/>
        </p:nvGrpSpPr>
        <p:grpSpPr>
          <a:xfrm>
            <a:off x="4212383" y="1120932"/>
            <a:ext cx="7035800" cy="1929984"/>
            <a:chOff x="2578100" y="1790700"/>
            <a:chExt cx="7035800" cy="1929984"/>
          </a:xfrm>
        </p:grpSpPr>
        <p:pic>
          <p:nvPicPr>
            <p:cNvPr id="8" name="Picture 7">
              <a:extLst>
                <a:ext uri="{FF2B5EF4-FFF2-40B4-BE49-F238E27FC236}">
                  <a16:creationId xmlns:a16="http://schemas.microsoft.com/office/drawing/2014/main" id="{21AA3ED8-A6B0-CCC9-FA23-2332D397D71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2578100" y="1790700"/>
              <a:ext cx="7035800" cy="472815"/>
            </a:xfrm>
            <a:prstGeom prst="rect">
              <a:avLst/>
            </a:prstGeom>
          </p:spPr>
        </p:pic>
        <p:pic>
          <p:nvPicPr>
            <p:cNvPr id="9" name="Picture 8">
              <a:extLst>
                <a:ext uri="{FF2B5EF4-FFF2-40B4-BE49-F238E27FC236}">
                  <a16:creationId xmlns:a16="http://schemas.microsoft.com/office/drawing/2014/main" id="{C29F7766-D1C7-3D97-AA5E-BB6A9BD675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2578100" y="2263515"/>
              <a:ext cx="7035800" cy="1457169"/>
            </a:xfrm>
            <a:prstGeom prst="rect">
              <a:avLst/>
            </a:prstGeom>
          </p:spPr>
        </p:pic>
      </p:grpSp>
    </p:spTree>
    <p:extLst>
      <p:ext uri="{BB962C8B-B14F-4D97-AF65-F5344CB8AC3E}">
        <p14:creationId xmlns:p14="http://schemas.microsoft.com/office/powerpoint/2010/main" val="4084839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a:t>CAR T-cell therapy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a:t>CAR T eligible but transplant ineligible</a:t>
            </a:r>
            <a:endParaRPr lang="en-US" dirty="0"/>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pPr>
              <a:lnSpc>
                <a:spcPts val="1800"/>
              </a:lnSpc>
            </a:pPr>
            <a:r>
              <a:rPr lang="en-US" sz="2000" dirty="0"/>
              <a:t>Yes, for patients who are ineligible for CAR T or who have lost </a:t>
            </a:r>
            <a:br>
              <a:rPr lang="en-US" sz="2000" dirty="0"/>
            </a:br>
            <a:r>
              <a:rPr lang="en-US" sz="2000" dirty="0"/>
              <a:t>CD20 expression and are ineligible for </a:t>
            </a:r>
            <a:r>
              <a:rPr lang="en-US" sz="2000" dirty="0" err="1"/>
              <a:t>glofitamab</a:t>
            </a:r>
            <a:r>
              <a:rPr lang="en-US" sz="2000" dirty="0"/>
              <a:t> and </a:t>
            </a:r>
            <a:r>
              <a:rPr lang="en-US" sz="2000" dirty="0" err="1"/>
              <a:t>epcoritamab</a:t>
            </a:r>
            <a:r>
              <a:rPr lang="en-US" sz="2000" dirty="0"/>
              <a:t>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2000" dirty="0"/>
              <a:t>Yes, for patients with PD on CD3 x CD20 combinations or monotherapy, </a:t>
            </a:r>
            <a:br>
              <a:rPr lang="en-US" sz="2000" dirty="0"/>
            </a:br>
            <a:r>
              <a:rPr lang="en-US" sz="20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p>
          <a:p>
            <a:pPr marL="285750" indent="-285750">
              <a:spcBef>
                <a:spcPts val="0"/>
              </a:spcBef>
              <a:spcAft>
                <a:spcPts val="800"/>
              </a:spcAft>
              <a:buFont typeface="Arial" panose="020B0604020202020204" pitchFamily="34" charset="0"/>
              <a:buChar char="•"/>
              <a:defRPr/>
            </a:pPr>
            <a:r>
              <a:rPr lang="en-US" sz="1700" b="0" dirty="0">
                <a:solidFill>
                  <a:srgbClr val="000000"/>
                </a:solidFill>
                <a:latin typeface="Calibri" panose="020F0502020204030204" pitchFamily="34" charset="0"/>
                <a:cs typeface="Calibri" panose="020F0502020204030204" pitchFamily="34" charset="0"/>
              </a:rPr>
              <a:t>Hahn U et al</a:t>
            </a:r>
            <a:r>
              <a:rPr lang="en-US" sz="1700" dirty="0">
                <a:solidFill>
                  <a:srgbClr val="000000"/>
                </a:solidFill>
                <a:latin typeface="Calibri" panose="020F0502020204030204" pitchFamily="34" charset="0"/>
                <a:cs typeface="Calibri" panose="020F0502020204030204" pitchFamily="34" charset="0"/>
              </a:rPr>
              <a:t>. Brentuximab vedotin combination </a:t>
            </a:r>
            <a:r>
              <a:rPr lang="en-US" sz="1700" b="0" dirty="0">
                <a:solidFill>
                  <a:srgbClr val="000000"/>
                </a:solidFill>
                <a:latin typeface="Calibri" panose="020F0502020204030204" pitchFamily="34" charset="0"/>
                <a:cs typeface="Calibri" panose="020F0502020204030204" pitchFamily="34" charset="0"/>
              </a:rPr>
              <a:t>for </a:t>
            </a:r>
            <a:r>
              <a:rPr lang="en-US" sz="1700" dirty="0">
                <a:solidFill>
                  <a:srgbClr val="000000"/>
                </a:solidFill>
                <a:latin typeface="Calibri" panose="020F0502020204030204" pitchFamily="34" charset="0"/>
                <a:cs typeface="Calibri" panose="020F0502020204030204" pitchFamily="34" charset="0"/>
              </a:rPr>
              <a:t>relapsed diffuse </a:t>
            </a:r>
            <a:r>
              <a:rPr lang="en-US" sz="1700">
                <a:solidFill>
                  <a:srgbClr val="000000"/>
                </a:solidFill>
                <a:latin typeface="Calibri" panose="020F0502020204030204" pitchFamily="34" charset="0"/>
                <a:cs typeface="Calibri" panose="020F0502020204030204" pitchFamily="34" charset="0"/>
              </a:rPr>
              <a:t>large B-cell </a:t>
            </a:r>
            <a:r>
              <a:rPr lang="en-US" sz="1700" dirty="0">
                <a:solidFill>
                  <a:srgbClr val="000000"/>
                </a:solidFill>
                <a:latin typeface="Calibri" panose="020F0502020204030204" pitchFamily="34" charset="0"/>
                <a:cs typeface="Calibri" panose="020F0502020204030204" pitchFamily="34" charset="0"/>
              </a:rPr>
              <a:t>lymphoma: ECHELON-3 final analysis</a:t>
            </a:r>
            <a:r>
              <a:rPr lang="en-US" sz="1700" b="0" dirty="0">
                <a:solidFill>
                  <a:srgbClr val="000000"/>
                </a:solidFill>
                <a:latin typeface="Calibri" panose="020F0502020204030204" pitchFamily="34" charset="0"/>
                <a:cs typeface="Calibri" panose="020F0502020204030204" pitchFamily="34" charset="0"/>
              </a:rPr>
              <a:t>. Pan Pacific Lymphoma Conference 2026.</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2993752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45" y="922564"/>
            <a:ext cx="7259847" cy="5550708"/>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DFA77EC-AF7E-D362-6400-CA3D56E80CEC}"/>
              </a:ext>
            </a:extLst>
          </p:cNvPr>
          <p:cNvGrpSpPr/>
          <p:nvPr/>
        </p:nvGrpSpPr>
        <p:grpSpPr>
          <a:xfrm>
            <a:off x="1415728" y="1219663"/>
            <a:ext cx="9360544" cy="4829088"/>
            <a:chOff x="471210" y="1310720"/>
            <a:chExt cx="7937784" cy="4062965"/>
          </a:xfrm>
        </p:grpSpPr>
        <p:pic>
          <p:nvPicPr>
            <p:cNvPr id="3" name="Picture 2">
              <a:extLst>
                <a:ext uri="{FF2B5EF4-FFF2-40B4-BE49-F238E27FC236}">
                  <a16:creationId xmlns:a16="http://schemas.microsoft.com/office/drawing/2014/main" id="{D1D21E1E-FB8D-2717-7C03-06B3C280BEC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213" y="1310720"/>
              <a:ext cx="7937781" cy="3594467"/>
            </a:xfrm>
            <a:prstGeom prst="rect">
              <a:avLst/>
            </a:prstGeom>
          </p:spPr>
        </p:pic>
        <p:pic>
          <p:nvPicPr>
            <p:cNvPr id="4" name="Picture 3">
              <a:extLst>
                <a:ext uri="{FF2B5EF4-FFF2-40B4-BE49-F238E27FC236}">
                  <a16:creationId xmlns:a16="http://schemas.microsoft.com/office/drawing/2014/main" id="{FE49BF78-59F3-20E1-6ACC-1435042DB665}"/>
                </a:ext>
              </a:extLst>
            </p:cNvPr>
            <p:cNvPicPr>
              <a:picLocks noChangeAspect="1"/>
            </p:cNvPicPr>
            <p:nvPr/>
          </p:nvPicPr>
          <p:blipFill>
            <a:blip r:embed="rId4"/>
            <a:stretch>
              <a:fillRect/>
            </a:stretch>
          </p:blipFill>
          <p:spPr>
            <a:xfrm>
              <a:off x="471210" y="4902800"/>
              <a:ext cx="7937781" cy="470885"/>
            </a:xfrm>
            <a:prstGeom prst="rect">
              <a:avLst/>
            </a:prstGeom>
          </p:spPr>
        </p:pic>
      </p:grpSp>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3" y="322548"/>
            <a:ext cx="9985876"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the Intention-to-Treat Population (28.3-Month Follow-Up)</a:t>
            </a:r>
          </a:p>
        </p:txBody>
      </p:sp>
      <p:sp>
        <p:nvSpPr>
          <p:cNvPr id="11" name="TextBox 10">
            <a:extLst>
              <a:ext uri="{FF2B5EF4-FFF2-40B4-BE49-F238E27FC236}">
                <a16:creationId xmlns:a16="http://schemas.microsoft.com/office/drawing/2014/main" id="{FB613819-558B-FE2E-AD3E-123E3250C780}"/>
              </a:ext>
            </a:extLst>
          </p:cNvPr>
          <p:cNvSpPr txBox="1"/>
          <p:nvPr/>
        </p:nvSpPr>
        <p:spPr>
          <a:xfrm>
            <a:off x="1415724" y="6048751"/>
            <a:ext cx="8884692" cy="338554"/>
          </a:xfrm>
          <a:prstGeom prst="rect">
            <a:avLst/>
          </a:prstGeom>
          <a:noFill/>
        </p:spPr>
        <p:txBody>
          <a:bodyPr wrap="square" rtlCol="0">
            <a:spAutoFit/>
          </a:bodyPr>
          <a:lstStyle/>
          <a:p>
            <a:r>
              <a:rPr lang="en-GB" sz="1600" b="0" dirty="0">
                <a:solidFill>
                  <a:schemeClr val="tx1"/>
                </a:solidFill>
                <a:latin typeface="+mn-lt"/>
              </a:rPr>
              <a:t>Efficacy and safety of </a:t>
            </a:r>
            <a:r>
              <a:rPr lang="en-GB" sz="1600" b="0" dirty="0" err="1">
                <a:solidFill>
                  <a:schemeClr val="tx1"/>
                </a:solidFill>
                <a:latin typeface="+mn-lt"/>
              </a:rPr>
              <a:t>mosun-pola</a:t>
            </a:r>
            <a:r>
              <a:rPr lang="en-GB" sz="1600" b="0" dirty="0">
                <a:solidFill>
                  <a:schemeClr val="tx1"/>
                </a:solidFill>
                <a:latin typeface="+mn-lt"/>
              </a:rPr>
              <a:t> were comparable across age groups</a:t>
            </a:r>
            <a:endParaRPr lang="en-US" sz="1600" b="0" dirty="0">
              <a:solidFill>
                <a:schemeClr val="tx1"/>
              </a:solidFill>
              <a:latin typeface="+mn-lt"/>
            </a:endParaRPr>
          </a:p>
        </p:txBody>
      </p:sp>
      <p:sp>
        <p:nvSpPr>
          <p:cNvPr id="7" name="TextBox 6">
            <a:extLst>
              <a:ext uri="{FF2B5EF4-FFF2-40B4-BE49-F238E27FC236}">
                <a16:creationId xmlns:a16="http://schemas.microsoft.com/office/drawing/2014/main" id="{EE3014CC-E620-2E17-0B80-A6D7F34E600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468217" y="197607"/>
            <a:ext cx="11255566" cy="607272"/>
          </a:xfrm>
        </p:spPr>
        <p:txBody>
          <a:bodyPr/>
          <a:lstStyle/>
          <a:p>
            <a:r>
              <a:rPr lang="en-US" dirty="0">
                <a:latin typeface="Calibri" panose="020F0502020204030204" pitchFamily="34" charset="0"/>
                <a:cs typeface="Calibri" panose="020F0502020204030204" pitchFamily="34" charset="0"/>
              </a:rPr>
              <a:t>Phase III SUNMO: Efficacy in the Second-Line Setting</a:t>
            </a:r>
          </a:p>
        </p:txBody>
      </p:sp>
      <p:pic>
        <p:nvPicPr>
          <p:cNvPr id="3" name="Picture 2">
            <a:extLst>
              <a:ext uri="{FF2B5EF4-FFF2-40B4-BE49-F238E27FC236}">
                <a16:creationId xmlns:a16="http://schemas.microsoft.com/office/drawing/2014/main" id="{9D7A25C1-7617-6992-0BAE-315594454D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568161" y="794386"/>
            <a:ext cx="7055678" cy="5525004"/>
          </a:xfrm>
          <a:prstGeom prst="rect">
            <a:avLst/>
          </a:prstGeom>
        </p:spPr>
      </p:pic>
      <p:sp>
        <p:nvSpPr>
          <p:cNvPr id="6" name="TextBox 5">
            <a:extLst>
              <a:ext uri="{FF2B5EF4-FFF2-40B4-BE49-F238E27FC236}">
                <a16:creationId xmlns:a16="http://schemas.microsoft.com/office/drawing/2014/main" id="{3E66445C-0E3A-5C87-2FFF-2C27519B311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4" name="TextBox 3">
            <a:extLst>
              <a:ext uri="{FF2B5EF4-FFF2-40B4-BE49-F238E27FC236}">
                <a16:creationId xmlns:a16="http://schemas.microsoft.com/office/drawing/2014/main" id="{4D0B9C4D-394A-FD5C-8A02-F0C49B6C367C}"/>
              </a:ext>
            </a:extLst>
          </p:cNvPr>
          <p:cNvSpPr txBox="1"/>
          <p:nvPr/>
        </p:nvSpPr>
        <p:spPr>
          <a:xfrm>
            <a:off x="3653963" y="6304002"/>
            <a:ext cx="5969876" cy="553998"/>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 CR = complete response; </a:t>
            </a:r>
            <a:br>
              <a:rPr lang="en-US" sz="1500" b="0" dirty="0">
                <a:solidFill>
                  <a:srgbClr val="000000"/>
                </a:solidFill>
                <a:latin typeface="Calibri" panose="020F0502020204030204" pitchFamily="34" charset="0"/>
                <a:cs typeface="Calibri" panose="020F0502020204030204" pitchFamily="34" charset="0"/>
              </a:rPr>
            </a:br>
            <a:r>
              <a:rPr lang="en-US" sz="1500" b="0" dirty="0">
                <a:solidFill>
                  <a:srgbClr val="000000"/>
                </a:solidFill>
                <a:latin typeface="Calibri" panose="020F0502020204030204" pitchFamily="34" charset="0"/>
                <a:cs typeface="Calibri" panose="020F0502020204030204" pitchFamily="34" charset="0"/>
              </a:rPr>
              <a:t>DOR = duration of response; DOCR = duration of complete response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119623"/>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grpSp>
        <p:nvGrpSpPr>
          <p:cNvPr id="7" name="Group 6">
            <a:extLst>
              <a:ext uri="{FF2B5EF4-FFF2-40B4-BE49-F238E27FC236}">
                <a16:creationId xmlns:a16="http://schemas.microsoft.com/office/drawing/2014/main" id="{46093E14-9952-16F9-C793-900CF9D006B7}"/>
              </a:ext>
            </a:extLst>
          </p:cNvPr>
          <p:cNvGrpSpPr/>
          <p:nvPr/>
        </p:nvGrpSpPr>
        <p:grpSpPr>
          <a:xfrm>
            <a:off x="2139394" y="892310"/>
            <a:ext cx="7913211" cy="5536726"/>
            <a:chOff x="1469328" y="1231486"/>
            <a:chExt cx="6159500" cy="4101248"/>
          </a:xfrm>
        </p:grpSpPr>
        <p:pic>
          <p:nvPicPr>
            <p:cNvPr id="4" name="Picture 3">
              <a:extLst>
                <a:ext uri="{FF2B5EF4-FFF2-40B4-BE49-F238E27FC236}">
                  <a16:creationId xmlns:a16="http://schemas.microsoft.com/office/drawing/2014/main" id="{CBBE615F-2270-CE7C-10B3-F2E4630E8F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1231486"/>
              <a:ext cx="6159500" cy="2068305"/>
            </a:xfrm>
            <a:prstGeom prst="rect">
              <a:avLst/>
            </a:prstGeom>
          </p:spPr>
        </p:pic>
        <p:pic>
          <p:nvPicPr>
            <p:cNvPr id="5" name="Picture 4">
              <a:extLst>
                <a:ext uri="{FF2B5EF4-FFF2-40B4-BE49-F238E27FC236}">
                  <a16:creationId xmlns:a16="http://schemas.microsoft.com/office/drawing/2014/main" id="{720C840D-DB4B-7624-2041-EAEEE44C10E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3299791"/>
              <a:ext cx="6159500" cy="2032943"/>
            </a:xfrm>
            <a:prstGeom prst="rect">
              <a:avLst/>
            </a:prstGeom>
          </p:spPr>
        </p:pic>
      </p:grpSp>
      <p:sp>
        <p:nvSpPr>
          <p:cNvPr id="8" name="TextBox 7">
            <a:extLst>
              <a:ext uri="{FF2B5EF4-FFF2-40B4-BE49-F238E27FC236}">
                <a16:creationId xmlns:a16="http://schemas.microsoft.com/office/drawing/2014/main" id="{2AFAF329-8DD9-FBD0-82FC-7094588BDD5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3" name="TextBox 2">
            <a:extLst>
              <a:ext uri="{FF2B5EF4-FFF2-40B4-BE49-F238E27FC236}">
                <a16:creationId xmlns:a16="http://schemas.microsoft.com/office/drawing/2014/main" id="{B53E5177-CECA-C82A-08A7-D12CA97CD7A5}"/>
              </a:ext>
            </a:extLst>
          </p:cNvPr>
          <p:cNvSpPr txBox="1"/>
          <p:nvPr/>
        </p:nvSpPr>
        <p:spPr>
          <a:xfrm>
            <a:off x="4082729" y="6415212"/>
            <a:ext cx="5969876" cy="323165"/>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D17299-F50A-0EF8-02C2-C54A7AC76DC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43773" y="1610468"/>
            <a:ext cx="11695991" cy="3887924"/>
          </a:xfrm>
          <a:prstGeom prst="rect">
            <a:avLst/>
          </a:prstGeom>
        </p:spPr>
      </p:pic>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4" name="TextBox 3">
            <a:extLst>
              <a:ext uri="{FF2B5EF4-FFF2-40B4-BE49-F238E27FC236}">
                <a16:creationId xmlns:a16="http://schemas.microsoft.com/office/drawing/2014/main" id="{F60DC0FE-1A11-8EA1-7433-39A42C6A4742}"/>
              </a:ext>
            </a:extLst>
          </p:cNvPr>
          <p:cNvSpPr txBox="1"/>
          <p:nvPr/>
        </p:nvSpPr>
        <p:spPr>
          <a:xfrm>
            <a:off x="243773" y="5498392"/>
            <a:ext cx="11467157"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 ORR = objective response rate</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F4FB9A1-CD1C-07B8-13D1-3AA326F304E3}"/>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2763AD-DC9E-DAFD-79BE-8677588ECF4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44792" y="1130935"/>
            <a:ext cx="10893953" cy="4799839"/>
          </a:xfrm>
          <a:prstGeom prst="rect">
            <a:avLst/>
          </a:prstGeom>
        </p:spPr>
      </p:pic>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a:xfrm>
            <a:off x="912286" y="94811"/>
            <a:ext cx="10358967" cy="1143000"/>
          </a:xfrm>
        </p:spPr>
        <p:txBody>
          <a:bodyPr/>
          <a:lstStyle/>
          <a:p>
            <a:r>
              <a:rPr lang="en-US" dirty="0"/>
              <a:t>Phase III ECHELON-3 Final Analysis: OS (Primary Endpoint)</a:t>
            </a:r>
          </a:p>
        </p:txBody>
      </p:sp>
      <p:sp>
        <p:nvSpPr>
          <p:cNvPr id="4" name="TextBox 3">
            <a:extLst>
              <a:ext uri="{FF2B5EF4-FFF2-40B4-BE49-F238E27FC236}">
                <a16:creationId xmlns:a16="http://schemas.microsoft.com/office/drawing/2014/main" id="{3ABD261A-9CE9-9A57-99CC-D90481E35E2E}"/>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0B3852-BC17-91B1-900E-B8385447D6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b="504"/>
          <a:stretch>
            <a:fillRect/>
          </a:stretch>
        </p:blipFill>
        <p:spPr>
          <a:xfrm>
            <a:off x="595150" y="1159335"/>
            <a:ext cx="10993237" cy="4877677"/>
          </a:xfrm>
          <a:prstGeom prst="rect">
            <a:avLst/>
          </a:prstGeom>
        </p:spPr>
      </p:pic>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a:xfrm>
            <a:off x="912286" y="16335"/>
            <a:ext cx="10358967" cy="1143000"/>
          </a:xfrm>
        </p:spPr>
        <p:txBody>
          <a:bodyPr/>
          <a:lstStyle/>
          <a:p>
            <a:r>
              <a:rPr lang="en-US" dirty="0"/>
              <a:t>Phase III ECHELON-3 Final Analysis: PFS (Key Secondary Endpoint)</a:t>
            </a:r>
          </a:p>
        </p:txBody>
      </p:sp>
      <p:sp>
        <p:nvSpPr>
          <p:cNvPr id="6" name="TextBox 5">
            <a:extLst>
              <a:ext uri="{FF2B5EF4-FFF2-40B4-BE49-F238E27FC236}">
                <a16:creationId xmlns:a16="http://schemas.microsoft.com/office/drawing/2014/main" id="{704BE0AD-EE20-0EA5-70E7-DCAC10950A54}"/>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C69C7A-E216-1337-8863-112DCE5A3ABC}"/>
              </a:ext>
            </a:extLst>
          </p:cNvPr>
          <p:cNvPicPr>
            <a:picLocks noChangeAspect="1"/>
          </p:cNvPicPr>
          <p:nvPr/>
        </p:nvPicPr>
        <p:blipFill>
          <a:blip r:embed="rId2"/>
          <a:stretch>
            <a:fillRect/>
          </a:stretch>
        </p:blipFill>
        <p:spPr>
          <a:xfrm>
            <a:off x="184682" y="1370013"/>
            <a:ext cx="11814174" cy="4200595"/>
          </a:xfrm>
          <a:prstGeom prst="rect">
            <a:avLst/>
          </a:prstGeom>
        </p:spPr>
      </p:pic>
      <p:sp>
        <p:nvSpPr>
          <p:cNvPr id="9" name="Title 1">
            <a:extLst>
              <a:ext uri="{FF2B5EF4-FFF2-40B4-BE49-F238E27FC236}">
                <a16:creationId xmlns:a16="http://schemas.microsoft.com/office/drawing/2014/main" id="{2B6F1A6F-98A6-F8E1-D016-9CEECB1AF699}"/>
              </a:ext>
            </a:extLst>
          </p:cNvPr>
          <p:cNvSpPr>
            <a:spLocks noGrp="1"/>
          </p:cNvSpPr>
          <p:nvPr>
            <p:ph type="title"/>
          </p:nvPr>
        </p:nvSpPr>
        <p:spPr>
          <a:xfrm>
            <a:off x="912286" y="227013"/>
            <a:ext cx="10358967" cy="1060379"/>
          </a:xfrm>
        </p:spPr>
        <p:txBody>
          <a:bodyPr/>
          <a:lstStyle/>
          <a:p>
            <a:r>
              <a:rPr lang="en-US" dirty="0"/>
              <a:t>Phase III ECHELON-3 Final Analysis: Responses</a:t>
            </a:r>
          </a:p>
        </p:txBody>
      </p:sp>
      <p:sp>
        <p:nvSpPr>
          <p:cNvPr id="4" name="TextBox 3">
            <a:extLst>
              <a:ext uri="{FF2B5EF4-FFF2-40B4-BE49-F238E27FC236}">
                <a16:creationId xmlns:a16="http://schemas.microsoft.com/office/drawing/2014/main" id="{15AC9B33-2070-EECE-1EA4-684C578B6606}"/>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a:xfrm>
            <a:off x="912286" y="227013"/>
            <a:ext cx="10358967" cy="863665"/>
          </a:xfrm>
        </p:spPr>
        <p:txBody>
          <a:bodyPr/>
          <a:lstStyle/>
          <a:p>
            <a:r>
              <a:rPr lang="en-US" dirty="0"/>
              <a:t>Phase III ECHELON-3 Final Analysis: Safety</a:t>
            </a:r>
          </a:p>
        </p:txBody>
      </p:sp>
      <p:pic>
        <p:nvPicPr>
          <p:cNvPr id="4" name="Picture 3">
            <a:extLst>
              <a:ext uri="{FF2B5EF4-FFF2-40B4-BE49-F238E27FC236}">
                <a16:creationId xmlns:a16="http://schemas.microsoft.com/office/drawing/2014/main" id="{EC929E58-6B0A-618C-A026-6EDFDF00238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99406" y="1171709"/>
            <a:ext cx="9984725" cy="5105825"/>
          </a:xfrm>
          <a:prstGeom prst="rect">
            <a:avLst/>
          </a:prstGeom>
        </p:spPr>
      </p:pic>
      <p:sp>
        <p:nvSpPr>
          <p:cNvPr id="3" name="TextBox 2">
            <a:extLst>
              <a:ext uri="{FF2B5EF4-FFF2-40B4-BE49-F238E27FC236}">
                <a16:creationId xmlns:a16="http://schemas.microsoft.com/office/drawing/2014/main" id="{044983E0-D9D3-4A8B-0350-041040B84226}"/>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a:t>
            </a:r>
            <a:r>
              <a:rPr lang="en-US" sz="2000" dirty="0"/>
              <a:t>Phase 3 LOTIS-5 confirmatory trial </a:t>
            </a:r>
            <a:r>
              <a:rPr lang="en-US" sz="2000" b="0" dirty="0"/>
              <a:t>evaluating loncastuximab </a:t>
            </a:r>
            <a:r>
              <a:rPr lang="en-US" sz="2000" b="0" dirty="0" err="1"/>
              <a:t>tesirine-lpyl</a:t>
            </a:r>
            <a:r>
              <a:rPr lang="en-US" sz="2000" b="0" dirty="0"/>
              <a:t> in combination with rituximab in patients with relapsed or refractory diffuse large B-cell lymphoma (r/r DLBCL). </a:t>
            </a:r>
            <a:r>
              <a:rPr lang="en-US" sz="2000" dirty="0"/>
              <a:t>Loncastuximab tesirine-</a:t>
            </a:r>
            <a:r>
              <a:rPr lang="en-US" sz="2000" dirty="0" err="1"/>
              <a:t>lpyl</a:t>
            </a:r>
            <a:r>
              <a:rPr lang="en-US" sz="2000" dirty="0"/>
              <a:t> plus rituximab achieved statistical significance on the trial's primary endpoint of progression-free survival (PFS) and demonstrated no detrimental effect on the key secondary efficacy endpoint of overall survival (OS). </a:t>
            </a:r>
            <a:r>
              <a:rPr lang="en-US" sz="2000" b="0" dirty="0"/>
              <a:t>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dirty="0"/>
              <a:t>Overall, treatment emergent adverse event (TEAE) rates were similar between arms. </a:t>
            </a:r>
            <a:r>
              <a:rPr lang="en-US" sz="2000" b="0" dirty="0"/>
              <a:t>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After </a:t>
            </a:r>
            <a:r>
              <a:rPr lang="en-US" dirty="0" err="1"/>
              <a:t>BsAb</a:t>
            </a:r>
            <a:r>
              <a:rPr lang="en-US" dirty="0"/>
              <a:t> failure</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PD = disease progression;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BsAb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About 1 year</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60%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Stop drug; diuretics</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3000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lenalidomide/rituximab</a:t>
            </a: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38531</TotalTime>
  <Words>5577</Words>
  <Application>Microsoft Macintosh PowerPoint</Application>
  <PresentationFormat>Widescreen</PresentationFormat>
  <Paragraphs>562</Paragraphs>
  <Slides>97</Slides>
  <Notes>16</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97</vt:i4>
      </vt:variant>
    </vt:vector>
  </HeadingPairs>
  <TitlesOfParts>
    <vt:vector size="108" baseType="lpstr">
      <vt:lpstr>Arial</vt:lpstr>
      <vt:lpstr>Arial Narrow</vt:lpstr>
      <vt:lpstr>Calibri</vt:lpstr>
      <vt:lpstr>Symbol</vt:lpstr>
      <vt:lpstr>Times New Roman</vt:lpstr>
      <vt:lpstr>Wingdings</vt:lpstr>
      <vt:lpstr>6_Default Design</vt:lpstr>
      <vt:lpstr>2016 RESEARCH Widescreen Template</vt:lpstr>
      <vt:lpstr>4_Default Design</vt:lpstr>
      <vt:lpstr>Office Theme</vt:lpstr>
      <vt:lpstr>8_Default Design</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Surovatamig (AZD0486): A CD19 x CD3 Bispecific T-Cell Engager</vt:lpstr>
      <vt:lpstr>Phase I Surovatamig Study: Responses by Target Dose (≥7.2 mg)</vt:lpstr>
      <vt:lpstr>Phase I Surovatamig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Positive Phase III Results Announced for Epcoritamab with Lenalidomide for Patients with Relapsed or Refractory DLBCL Press Release: June 29, 2026</vt:lpstr>
      <vt:lpstr>Epcoritamab in Combination with R-CHOP Demonstrates Significant Improvement in Progression-Free Survival versus R-CHOP for Patients with Newly Diagnosed DLBCL Press Release: October 5, 2026</vt:lpstr>
      <vt:lpstr>Phase III STARGLO Study Design </vt:lpstr>
      <vt:lpstr>Phase III STARGLO 3-Year Follow-Up: Overall Survival  (OS; Primary Endpoint)</vt:lpstr>
      <vt:lpstr>Phase III STARGLO 3-Year Follow-up: Progression-Free Survival (PFS)</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the Intention-to-Treat Population (28.3-Month Follow-Up)</vt:lpstr>
      <vt:lpstr>Phase III SUNMO: Overall Response Rate and Duration of Complete Response </vt:lpstr>
      <vt:lpstr>Phase III SUNMO: Efficacy in the Second-Line Setting</vt:lpstr>
      <vt:lpstr>Phase III SUNMO: Efficacy in the Third-Line and Beyond Setting</vt:lpstr>
      <vt:lpstr>Phase III ECHELON-3 Study Design</vt:lpstr>
      <vt:lpstr>Phase III ECHELON-3 Final Analysis: OS (Primary Endpoint)</vt:lpstr>
      <vt:lpstr>Phase III ECHELON-3 Final Analysis: PFS (Key Secondary Endpoint)</vt:lpstr>
      <vt:lpstr>Phase III ECHELON-3 Final Analysis: Responses</vt:lpstr>
      <vt:lpstr>Phase III ECHELON-3 Final Analysis: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2194</cp:revision>
  <cp:lastPrinted>2020-12-08T02:40:56Z</cp:lastPrinted>
  <dcterms:created xsi:type="dcterms:W3CDTF">2020-11-13T19:02:13Z</dcterms:created>
  <dcterms:modified xsi:type="dcterms:W3CDTF">2026-10-23T15:08:45Z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