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404" r:id="rId5"/>
    <p:sldMasterId id="2147485481" r:id="rId6"/>
    <p:sldMasterId id="2147485524" r:id="rId7"/>
    <p:sldMasterId id="2147485552" r:id="rId8"/>
    <p:sldMasterId id="2147485566" r:id="rId9"/>
  </p:sldMasterIdLst>
  <p:notesMasterIdLst>
    <p:notesMasterId r:id="rId100"/>
  </p:notesMasterIdLst>
  <p:handoutMasterIdLst>
    <p:handoutMasterId r:id="rId101"/>
  </p:handoutMasterIdLst>
  <p:sldIdLst>
    <p:sldId id="271" r:id="rId10"/>
    <p:sldId id="263" r:id="rId11"/>
    <p:sldId id="273" r:id="rId12"/>
    <p:sldId id="276" r:id="rId13"/>
    <p:sldId id="277"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65" r:id="rId29"/>
    <p:sldId id="274" r:id="rId30"/>
    <p:sldId id="275"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79" r:id="rId54"/>
    <p:sldId id="281" r:id="rId55"/>
    <p:sldId id="282" r:id="rId56"/>
    <p:sldId id="286" r:id="rId57"/>
    <p:sldId id="287" r:id="rId58"/>
    <p:sldId id="290" r:id="rId59"/>
    <p:sldId id="29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97" r:id="rId94"/>
    <p:sldId id="298" r:id="rId95"/>
    <p:sldId id="299" r:id="rId96"/>
    <p:sldId id="302" r:id="rId97"/>
    <p:sldId id="305"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40FF"/>
    <a:srgbClr val="0432FF"/>
    <a:srgbClr val="EE7C31"/>
    <a:srgbClr val="4472C4"/>
    <a:srgbClr val="ED7D31"/>
    <a:srgbClr val="9AC2CC"/>
    <a:srgbClr val="EEEEEE"/>
    <a:srgbClr val="B32117"/>
    <a:srgbClr val="2C7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C88E0-1B04-D744-AE2E-4C14BD35A168}" v="1" dt="2026-03-15T12:29: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4863" autoAdjust="0"/>
  </p:normalViewPr>
  <p:slideViewPr>
    <p:cSldViewPr snapToGrid="0">
      <p:cViewPr varScale="1">
        <p:scale>
          <a:sx n="116" d="100"/>
          <a:sy n="116" d="100"/>
        </p:scale>
        <p:origin x="1120" y="184"/>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258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81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50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0167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79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752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37654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350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98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71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67057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25572908"/>
      </p:ext>
    </p:extLst>
  </p:cSld>
  <p:clrMapOvr>
    <a:masterClrMapping/>
  </p:clrMapOvr>
  <p:transition spd="slow"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15395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77028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58174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406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6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6966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3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95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936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1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615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67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3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5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17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7444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41363582"/>
      </p:ext>
    </p:extLst>
  </p:cSld>
  <p:clrMapOvr>
    <a:masterClrMapping/>
  </p:clrMapOvr>
  <p:transition spd="slow"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714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935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60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5435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61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42929"/>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273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8183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25179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8285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4156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495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153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57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64185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28362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8881975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83115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76390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7901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426264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45136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894822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114589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5/1/26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955922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245312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5/1/26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96866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352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48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2.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2.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6.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image" Target="../media/image1.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779941751"/>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 id="2147485537" r:id="rId13"/>
    <p:sldLayoutId id="2147485538" r:id="rId14"/>
    <p:sldLayoutId id="2147485539" r:id="rId15"/>
    <p:sldLayoutId id="2147485540" r:id="rId16"/>
    <p:sldLayoutId id="2147485541" r:id="rId17"/>
    <p:sldLayoutId id="2147485542" r:id="rId18"/>
    <p:sldLayoutId id="2147485543" r:id="rId19"/>
    <p:sldLayoutId id="2147485544" r:id="rId20"/>
    <p:sldLayoutId id="2147485545" r:id="rId21"/>
    <p:sldLayoutId id="2147485546" r:id="rId22"/>
    <p:sldLayoutId id="2147485547" r:id="rId23"/>
    <p:sldLayoutId id="2147485548" r:id="rId24"/>
    <p:sldLayoutId id="2147485549" r:id="rId25"/>
    <p:sldLayoutId id="2147485550" r:id="rId26"/>
    <p:sldLayoutId id="214748555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5/1/26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03470574"/>
      </p:ext>
    </p:extLst>
  </p:cSld>
  <p:clrMap bg1="lt1" tx1="dk1" bg2="lt2" tx2="dk2" accent1="accent1" accent2="accent2" accent3="accent3" accent4="accent4" accent5="accent5" accent6="accent6" hlink="hlink" folHlink="folHlink"/>
  <p:sldLayoutIdLst>
    <p:sldLayoutId id="2147485553" r:id="rId1"/>
    <p:sldLayoutId id="2147485554" r:id="rId2"/>
    <p:sldLayoutId id="2147485555" r:id="rId3"/>
    <p:sldLayoutId id="2147485556" r:id="rId4"/>
    <p:sldLayoutId id="2147485557" r:id="rId5"/>
    <p:sldLayoutId id="2147485558" r:id="rId6"/>
    <p:sldLayoutId id="2147485559" r:id="rId7"/>
    <p:sldLayoutId id="2147485560" r:id="rId8"/>
    <p:sldLayoutId id="2147485561" r:id="rId9"/>
    <p:sldLayoutId id="2147485562" r:id="rId10"/>
    <p:sldLayoutId id="2147485563" r:id="rId11"/>
    <p:sldLayoutId id="2147485564" r:id="rId12"/>
    <p:sldLayoutId id="2147485565"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54463921"/>
      </p:ext>
    </p:extLst>
  </p:cSld>
  <p:clrMap bg1="lt1" tx1="dk1" bg2="lt2" tx2="dk2" accent1="accent1" accent2="accent2" accent3="accent3" accent4="accent4" accent5="accent5" accent6="accent6" hlink="hlink" folHlink="folHlink"/>
  <p:sldLayoutIdLst>
    <p:sldLayoutId id="2147485567"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 id="2147485578" r:id="rId12"/>
    <p:sldLayoutId id="2147485579" r:id="rId13"/>
    <p:sldLayoutId id="2147485580" r:id="rId14"/>
    <p:sldLayoutId id="2147485581" r:id="rId15"/>
    <p:sldLayoutId id="2147485582" r:id="rId16"/>
    <p:sldLayoutId id="214748558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3.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6.xml"/><Relationship Id="rId5" Type="http://schemas.openxmlformats.org/officeDocument/2006/relationships/image" Target="../media/image76.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46.xml"/><Relationship Id="rId5" Type="http://schemas.microsoft.com/office/2007/relationships/hdphoto" Target="../media/hdphoto21.wdp"/><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46.xml"/><Relationship Id="rId5" Type="http://schemas.microsoft.com/office/2007/relationships/hdphoto" Target="../media/hdphoto24.wdp"/><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2.xml"/><Relationship Id="rId5" Type="http://schemas.microsoft.com/office/2007/relationships/hdphoto" Target="../media/hdphoto2.wdp"/><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6623" y="3429000"/>
            <a:ext cx="12218623" cy="2677656"/>
          </a:xfrm>
          <a:prstGeom prst="rect">
            <a:avLst/>
          </a:prstGeom>
          <a:noFill/>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Matthew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Matasar</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Chief, Division of Blood Disorders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Rutgers Cancer Institute</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Hematologist/Oncologist</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Rutgers Robert Wood Johnson Medical School</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 Brunswick, New Jersey</a:t>
            </a: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9" name="Content Placeholder 8">
            <a:extLst>
              <a:ext uri="{FF2B5EF4-FFF2-40B4-BE49-F238E27FC236}">
                <a16:creationId xmlns:a16="http://schemas.microsoft.com/office/drawing/2014/main" id="{F43AEF75-61AD-ACC4-A691-FDC501D0C944}"/>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6" name="Content Placeholder 15">
            <a:extLst>
              <a:ext uri="{FF2B5EF4-FFF2-40B4-BE49-F238E27FC236}">
                <a16:creationId xmlns:a16="http://schemas.microsoft.com/office/drawing/2014/main" id="{4E08DDAD-A56C-73F0-8CD7-26FE7B7CF109}"/>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408414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Content Placeholder 18">
            <a:extLst>
              <a:ext uri="{FF2B5EF4-FFF2-40B4-BE49-F238E27FC236}">
                <a16:creationId xmlns:a16="http://schemas.microsoft.com/office/drawing/2014/main" id="{070EECEB-0316-F0D4-C888-C299F325FAA6}"/>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3" name="Content Placeholder 19">
            <a:extLst>
              <a:ext uri="{FF2B5EF4-FFF2-40B4-BE49-F238E27FC236}">
                <a16:creationId xmlns:a16="http://schemas.microsoft.com/office/drawing/2014/main" id="{163864F5-4700-C5A8-BA94-323CCDA7DD54}"/>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Tree>
    <p:extLst>
      <p:ext uri="{BB962C8B-B14F-4D97-AF65-F5344CB8AC3E}">
        <p14:creationId xmlns:p14="http://schemas.microsoft.com/office/powerpoint/2010/main" val="266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6" name="Content Placeholder 15">
            <a:extLst>
              <a:ext uri="{FF2B5EF4-FFF2-40B4-BE49-F238E27FC236}">
                <a16:creationId xmlns:a16="http://schemas.microsoft.com/office/drawing/2014/main" id="{642580B6-CBFC-2A39-88BF-B91DDEF568B9}"/>
              </a:ext>
            </a:extLst>
          </p:cNvPr>
          <p:cNvSpPr>
            <a:spLocks noGrp="1"/>
          </p:cNvSpPr>
          <p:nvPr>
            <p:ph idx="77"/>
          </p:nvPr>
        </p:nvSpPr>
        <p:spPr/>
        <p:txBody>
          <a:bodyPr/>
          <a:lstStyle/>
          <a:p>
            <a:r>
              <a:rPr lang="en-US" dirty="0"/>
              <a:t>R-CP + Pola + </a:t>
            </a:r>
            <a:r>
              <a:rPr lang="en-US" dirty="0" err="1"/>
              <a:t>infusional</a:t>
            </a:r>
            <a:r>
              <a:rPr lang="en-US" dirty="0"/>
              <a:t> doxorubicin</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
        <p:nvSpPr>
          <p:cNvPr id="3" name="Content Placeholder 7">
            <a:extLst>
              <a:ext uri="{FF2B5EF4-FFF2-40B4-BE49-F238E27FC236}">
                <a16:creationId xmlns:a16="http://schemas.microsoft.com/office/drawing/2014/main" id="{026B7D53-D897-5A93-5CB0-7980F90BE9C5}"/>
              </a:ext>
            </a:extLst>
          </p:cNvPr>
          <p:cNvSpPr>
            <a:spLocks noGrp="1"/>
          </p:cNvSpPr>
          <p:nvPr>
            <p:ph idx="50"/>
          </p:nvPr>
        </p:nvSpPr>
        <p:spPr/>
        <p:txBody>
          <a:bodyPr/>
          <a:lstStyle/>
          <a:p>
            <a:r>
              <a:rPr lang="en-US" dirty="0"/>
              <a:t>Dose-adjusted R-EPOCH </a:t>
            </a:r>
          </a:p>
        </p:txBody>
      </p:sp>
    </p:spTree>
    <p:extLst>
      <p:ext uri="{BB962C8B-B14F-4D97-AF65-F5344CB8AC3E}">
        <p14:creationId xmlns:p14="http://schemas.microsoft.com/office/powerpoint/2010/main" val="41280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3" name="Content Placeholder 3">
            <a:extLst>
              <a:ext uri="{FF2B5EF4-FFF2-40B4-BE49-F238E27FC236}">
                <a16:creationId xmlns:a16="http://schemas.microsoft.com/office/drawing/2014/main" id="{B5A2E16E-2718-3517-4982-B67C76981A4D}"/>
              </a:ext>
            </a:extLst>
          </p:cNvPr>
          <p:cNvGraphicFramePr>
            <a:graphicFrameLocks/>
          </p:cNvGraphicFramePr>
          <p:nvPr/>
        </p:nvGraphicFramePr>
        <p:xfrm>
          <a:off x="1028828" y="1593451"/>
          <a:ext cx="10065158" cy="4219519"/>
        </p:xfrm>
        <a:graphic>
          <a:graphicData uri="http://schemas.openxmlformats.org/drawingml/2006/table">
            <a:tbl>
              <a:tblPr firstRow="1" bandRow="1">
                <a:tableStyleId>{F2DE63D5-997A-4646-A377-4702673A728D}</a:tableStyleId>
              </a:tblPr>
              <a:tblGrid>
                <a:gridCol w="2936891">
                  <a:extLst>
                    <a:ext uri="{9D8B030D-6E8A-4147-A177-3AD203B41FA5}">
                      <a16:colId xmlns:a16="http://schemas.microsoft.com/office/drawing/2014/main" val="20000"/>
                    </a:ext>
                  </a:extLst>
                </a:gridCol>
                <a:gridCol w="7128267">
                  <a:extLst>
                    <a:ext uri="{9D8B030D-6E8A-4147-A177-3AD203B41FA5}">
                      <a16:colId xmlns:a16="http://schemas.microsoft.com/office/drawing/2014/main" val="2117869244"/>
                    </a:ext>
                  </a:extLst>
                </a:gridCol>
              </a:tblGrid>
              <a:tr h="1119464">
                <a:tc>
                  <a:txBody>
                    <a:bodyPr/>
                    <a:lstStyle/>
                    <a:p>
                      <a:pPr algn="l"/>
                      <a:r>
                        <a:rPr lang="en-US" sz="1800" b="1" dirty="0">
                          <a:solidFill>
                            <a:schemeClr val="tx1"/>
                          </a:solidFill>
                        </a:rPr>
                        <a:t>Advisory Committees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t>
                      </a:r>
                      <a:r>
                        <a:rPr lang="en-US" sz="1800" b="0" dirty="0" err="1">
                          <a:solidFill>
                            <a:schemeClr val="tx1"/>
                          </a:solidFill>
                        </a:rPr>
                        <a:t>Allogene</a:t>
                      </a:r>
                      <a:r>
                        <a:rPr lang="en-US" sz="1800" b="0" dirty="0">
                          <a:solidFill>
                            <a:schemeClr val="tx1"/>
                          </a:solidFill>
                        </a:rPr>
                        <a:t> Therapeutics, </a:t>
                      </a:r>
                      <a:r>
                        <a:rPr lang="en-US" sz="1800" b="0" dirty="0" err="1">
                          <a:solidFill>
                            <a:schemeClr val="tx1"/>
                          </a:solidFill>
                        </a:rPr>
                        <a:t>Arvinas</a:t>
                      </a:r>
                      <a:r>
                        <a:rPr lang="en-US" sz="1800" b="0" dirty="0">
                          <a:solidFill>
                            <a:schemeClr val="tx1"/>
                          </a:solidFill>
                        </a:rPr>
                        <a:t>, Genentech, a member of the Roche Group, Genmab US Inc, Incyte Corporation, Merck, Novartis, Pfizer Inc, Roche Laboratories Inc, Visionary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19464">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Bayer HealthCare Pharmaceuticals, Genentech, a member of the Roche Group, Johnson &amp; Johnson, Pharmacyclics LLC, an AbbVie Company, Roche Laboratories Inc, Seagen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430563">
                <a:tc>
                  <a:txBody>
                    <a:bodyPr/>
                    <a:lstStyle/>
                    <a:p>
                      <a:pPr algn="l"/>
                      <a:r>
                        <a:rPr lang="en-US" sz="1800" b="1" dirty="0">
                          <a:solidFill>
                            <a:schemeClr val="tx1"/>
                          </a:solidFill>
                        </a:rPr>
                        <a:t>Expert Testimony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Recursion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1124051"/>
                  </a:ext>
                </a:extLst>
              </a:tr>
              <a:tr h="775014">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Stock Options/Stock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4674125"/>
                  </a:ext>
                </a:extLst>
              </a:tr>
              <a:tr h="775014">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Arnold &amp; Porter Kaye Scholer LLP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2092607"/>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9" name="Content Placeholder 8">
            <a:extLst>
              <a:ext uri="{FF2B5EF4-FFF2-40B4-BE49-F238E27FC236}">
                <a16:creationId xmlns:a16="http://schemas.microsoft.com/office/drawing/2014/main" id="{70F5977B-8746-DE3C-1D2E-01E216EE527D}"/>
              </a:ext>
            </a:extLst>
          </p:cNvPr>
          <p:cNvSpPr>
            <a:spLocks noGrp="1"/>
          </p:cNvSpPr>
          <p:nvPr>
            <p:ph idx="50"/>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a:t>CAR T eligible but transplant ineligible</a:t>
            </a:r>
            <a:endParaRPr lang="en-US" dirty="0"/>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sz="1900" dirty="0"/>
              <a:t>Tafasitamab/lenalidomide or </a:t>
            </a:r>
            <a:r>
              <a:rPr lang="en-US" sz="1900" dirty="0" err="1"/>
              <a:t>mosunetuzumab</a:t>
            </a:r>
            <a:r>
              <a:rPr lang="en-US" sz="1900" dirty="0"/>
              <a:t>/</a:t>
            </a:r>
            <a:r>
              <a:rPr lang="en-US" sz="1900" dirty="0" err="1"/>
              <a:t>polatuzumab</a:t>
            </a:r>
            <a:r>
              <a:rPr lang="en-US" sz="1900" dirty="0"/>
              <a:t> </a:t>
            </a:r>
            <a:r>
              <a:rPr lang="en-US" sz="1900" dirty="0" err="1"/>
              <a:t>vedotin</a:t>
            </a:r>
            <a:endParaRPr lang="en-US" sz="1900"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sz="1900" dirty="0" err="1"/>
              <a:t>Tafasitamab</a:t>
            </a:r>
            <a:r>
              <a:rPr lang="en-US" sz="1900" dirty="0"/>
              <a:t>/lenalidomide or </a:t>
            </a:r>
            <a:r>
              <a:rPr lang="en-US" sz="1900" dirty="0" err="1"/>
              <a:t>glofitamab</a:t>
            </a:r>
            <a:r>
              <a:rPr lang="en-US" sz="1900" dirty="0"/>
              <a:t>/</a:t>
            </a:r>
            <a:r>
              <a:rPr lang="en-US" sz="1900" dirty="0" err="1"/>
              <a:t>GemOx</a:t>
            </a:r>
            <a:r>
              <a:rPr lang="en-US" sz="1900" dirty="0"/>
              <a:t> </a:t>
            </a:r>
          </a:p>
        </p:txBody>
      </p:sp>
      <p:sp>
        <p:nvSpPr>
          <p:cNvPr id="16" name="Content Placeholder 15">
            <a:extLst>
              <a:ext uri="{FF2B5EF4-FFF2-40B4-BE49-F238E27FC236}">
                <a16:creationId xmlns:a16="http://schemas.microsoft.com/office/drawing/2014/main" id="{9EADBC2C-1349-5FCC-F1E8-AC5E1DA907A8}"/>
              </a:ext>
            </a:extLst>
          </p:cNvPr>
          <p:cNvSpPr>
            <a:spLocks noGrp="1"/>
          </p:cNvSpPr>
          <p:nvPr>
            <p:ph idx="77"/>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435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21EB7DA1-F4AB-63D7-7809-43A58EF8CD36}"/>
              </a:ext>
            </a:extLst>
          </p:cNvPr>
          <p:cNvSpPr>
            <a:spLocks noGrp="1"/>
          </p:cNvSpPr>
          <p:nvPr>
            <p:ph idx="50"/>
          </p:nvPr>
        </p:nvSpPr>
        <p:spPr/>
        <p:txBody>
          <a:bodyPr/>
          <a:lstStyle/>
          <a:p>
            <a:r>
              <a:rPr lang="en-US" dirty="0" err="1"/>
              <a:t>Glofitamab</a:t>
            </a:r>
            <a:r>
              <a:rPr lang="en-US" dirty="0"/>
              <a:t>/</a:t>
            </a:r>
            <a:r>
              <a:rPr lang="en-US" dirty="0" err="1"/>
              <a:t>polatuzumab</a:t>
            </a:r>
            <a:r>
              <a:rPr lang="en-US" dirty="0"/>
              <a:t> </a:t>
            </a:r>
            <a:r>
              <a:rPr lang="en-US" dirty="0" err="1"/>
              <a:t>vedotin</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7248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
        <p:nvSpPr>
          <p:cNvPr id="3" name="Content Placeholder 26">
            <a:extLst>
              <a:ext uri="{FF2B5EF4-FFF2-40B4-BE49-F238E27FC236}">
                <a16:creationId xmlns:a16="http://schemas.microsoft.com/office/drawing/2014/main" id="{4C5B9693-CCA2-7C5C-5014-50AAB73A1876}"/>
              </a:ext>
            </a:extLst>
          </p:cNvPr>
          <p:cNvSpPr>
            <a:spLocks noGrp="1"/>
          </p:cNvSpPr>
          <p:nvPr>
            <p:ph idx="50"/>
          </p:nvPr>
        </p:nvSpPr>
        <p:spPr/>
        <p:txBody>
          <a:bodyPr/>
          <a:lstStyle/>
          <a:p>
            <a:r>
              <a:rPr lang="en-US" dirty="0" err="1"/>
              <a:t>Glofitamab</a:t>
            </a:r>
            <a:r>
              <a:rPr lang="en-US" dirty="0"/>
              <a:t>/</a:t>
            </a:r>
            <a:r>
              <a:rPr lang="en-US" dirty="0" err="1"/>
              <a:t>GemOx</a:t>
            </a:r>
            <a:r>
              <a:rPr lang="en-US" dirty="0"/>
              <a:t> </a:t>
            </a:r>
          </a:p>
        </p:txBody>
      </p:sp>
    </p:spTree>
    <p:extLst>
      <p:ext uri="{BB962C8B-B14F-4D97-AF65-F5344CB8AC3E}">
        <p14:creationId xmlns:p14="http://schemas.microsoft.com/office/powerpoint/2010/main" val="26266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
        <p:nvSpPr>
          <p:cNvPr id="2" name="Content Placeholder 21">
            <a:extLst>
              <a:ext uri="{FF2B5EF4-FFF2-40B4-BE49-F238E27FC236}">
                <a16:creationId xmlns:a16="http://schemas.microsoft.com/office/drawing/2014/main" id="{2BB6B0DD-9FC4-FB28-00E5-0B66B59E018B}"/>
              </a:ext>
            </a:extLst>
          </p:cNvPr>
          <p:cNvSpPr>
            <a:spLocks noGrp="1"/>
          </p:cNvSpPr>
          <p:nvPr>
            <p:ph idx="50"/>
          </p:nvPr>
        </p:nvSpPr>
        <p:spPr/>
        <p:txBody>
          <a:bodyPr/>
          <a:lstStyle/>
          <a:p>
            <a:r>
              <a:rPr lang="en-US" dirty="0" err="1"/>
              <a:t>Glofitamab</a:t>
            </a:r>
            <a:r>
              <a:rPr lang="en-US" dirty="0"/>
              <a:t> or </a:t>
            </a:r>
            <a:r>
              <a:rPr lang="en-US" dirty="0" err="1"/>
              <a:t>epcoritamab</a:t>
            </a:r>
            <a:endParaRPr lang="en-US" dirty="0"/>
          </a:p>
        </p:txBody>
      </p:sp>
    </p:spTree>
    <p:extLst>
      <p:ext uri="{BB962C8B-B14F-4D97-AF65-F5344CB8AC3E}">
        <p14:creationId xmlns:p14="http://schemas.microsoft.com/office/powerpoint/2010/main" val="403960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0CE69A56-5DC1-926B-B048-0F6EAFAA986C}"/>
              </a:ext>
            </a:extLst>
          </p:cNvPr>
          <p:cNvSpPr>
            <a:spLocks noGrp="1"/>
          </p:cNvSpPr>
          <p:nvPr>
            <p:ph idx="50"/>
          </p:nvPr>
        </p:nvSpPr>
        <p:spPr/>
        <p:txBody>
          <a:bodyPr/>
          <a:lstStyle/>
          <a:p>
            <a:r>
              <a:rPr lang="en-US" dirty="0"/>
              <a:t>No preference</a:t>
            </a:r>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86440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242872"/>
            <a:ext cx="49005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a:t>
            </a:r>
            <a:r>
              <a:rPr lang="en-US" sz="1600" dirty="0" err="1">
                <a:solidFill>
                  <a:srgbClr val="000000"/>
                </a:solidFill>
                <a:latin typeface="Calibri"/>
              </a:rPr>
              <a:t>Matasar</a:t>
            </a:r>
            <a:r>
              <a:rPr lang="en-US" sz="1600" dirty="0">
                <a:solidFill>
                  <a:srgbClr val="000000"/>
                </a:solidFill>
                <a:latin typeface="Calibri"/>
              </a:rPr>
              <a:t>, MD</a:t>
            </a:r>
          </a:p>
          <a:p>
            <a:pPr lvl="0">
              <a:lnSpc>
                <a:spcPts val="1850"/>
              </a:lnSpc>
              <a:defRPr/>
            </a:pPr>
            <a:r>
              <a:rPr lang="en-US" sz="1600" b="0" dirty="0">
                <a:solidFill>
                  <a:srgbClr val="000000"/>
                </a:solidFill>
                <a:latin typeface="Calibri"/>
              </a:rPr>
              <a:t>Chief, Division of Blood Disorders</a:t>
            </a:r>
          </a:p>
          <a:p>
            <a:pPr lvl="0">
              <a:lnSpc>
                <a:spcPts val="1850"/>
              </a:lnSpc>
              <a:defRPr/>
            </a:pPr>
            <a:r>
              <a:rPr lang="en-US" sz="1600" b="0" dirty="0">
                <a:solidFill>
                  <a:srgbClr val="000000"/>
                </a:solidFill>
                <a:latin typeface="Calibri"/>
              </a:rPr>
              <a:t>Rutgers Cancer Institute</a:t>
            </a:r>
          </a:p>
          <a:p>
            <a:pPr lvl="0">
              <a:lnSpc>
                <a:spcPts val="1850"/>
              </a:lnSpc>
              <a:defRPr/>
            </a:pPr>
            <a:r>
              <a:rPr lang="en-US" sz="1600" b="0" dirty="0">
                <a:solidFill>
                  <a:srgbClr val="000000"/>
                </a:solidFill>
                <a:latin typeface="Calibri"/>
              </a:rPr>
              <a:t>Hematologist/Oncologist</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Rutgers Robert Wood Johnson Medical School</a:t>
            </a:r>
          </a:p>
          <a:p>
            <a:pPr lvl="0">
              <a:lnSpc>
                <a:spcPts val="1850"/>
              </a:lnSpc>
              <a:defRPr/>
            </a:pPr>
            <a:r>
              <a:rPr lang="en-US" sz="1600" b="0" dirty="0">
                <a:solidFill>
                  <a:srgbClr val="000000"/>
                </a:solidFill>
                <a:latin typeface="Calibri"/>
              </a:rPr>
              <a:t>New Brunswick, New Jersey</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242872"/>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3256662"/>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err="1">
                <a:solidFill>
                  <a:srgbClr val="000000"/>
                </a:solidFill>
                <a:latin typeface="Calibri"/>
              </a:rPr>
              <a:t>Tycel</a:t>
            </a:r>
            <a:r>
              <a:rPr lang="en-US" sz="1600" dirty="0">
                <a:solidFill>
                  <a:srgbClr val="000000"/>
                </a:solidFill>
                <a:latin typeface="Calibri"/>
              </a:rPr>
              <a:t> Phillips, MD, FASCO</a:t>
            </a:r>
          </a:p>
          <a:p>
            <a:pPr lvl="0">
              <a:lnSpc>
                <a:spcPts val="1850"/>
              </a:lnSpc>
              <a:defRPr/>
            </a:pPr>
            <a:r>
              <a:rPr lang="en-US" sz="1600" b="0" dirty="0">
                <a:solidFill>
                  <a:srgbClr val="000000"/>
                </a:solidFill>
                <a:latin typeface="Calibri"/>
              </a:rPr>
              <a:t>Associate Professor, Division of Lymphoma</a:t>
            </a:r>
          </a:p>
          <a:p>
            <a:pPr lvl="0">
              <a:lnSpc>
                <a:spcPts val="1850"/>
              </a:lnSpc>
              <a:defRPr/>
            </a:pPr>
            <a:r>
              <a:rPr lang="en-US" sz="1600" b="0" dirty="0">
                <a:solidFill>
                  <a:srgbClr val="000000"/>
                </a:solidFill>
                <a:latin typeface="Calibri"/>
              </a:rPr>
              <a:t>Department of Hematology and Hematopoietic Cell Transplantation</a:t>
            </a:r>
          </a:p>
          <a:p>
            <a:pPr lvl="0">
              <a:lnSpc>
                <a:spcPts val="1850"/>
              </a:lnSpc>
              <a:defRPr/>
            </a:pPr>
            <a:r>
              <a:rPr lang="en-US" sz="1600" b="0" dirty="0">
                <a:solidFill>
                  <a:srgbClr val="000000"/>
                </a:solidFill>
                <a:latin typeface="Calibri"/>
              </a:rPr>
              <a:t>City of Hope Comprehensive Cancer Center</a:t>
            </a:r>
          </a:p>
          <a:p>
            <a:pPr lvl="0">
              <a:lnSpc>
                <a:spcPts val="1850"/>
              </a:lnSpc>
              <a:defRPr/>
            </a:pPr>
            <a:r>
              <a:rPr lang="en-US" sz="1600" b="0" dirty="0">
                <a:solidFill>
                  <a:srgbClr val="000000"/>
                </a:solidFill>
                <a:latin typeface="Calibri"/>
              </a:rPr>
              <a:t>Duarte, California</a:t>
            </a:r>
          </a:p>
          <a:p>
            <a:pPr lvl="0">
              <a:lnSpc>
                <a:spcPts val="1850"/>
              </a:lnSpc>
              <a:defRPr/>
            </a:pPr>
            <a:endParaRPr lang="en-US" sz="1600" dirty="0">
              <a:solidFill>
                <a:srgbClr val="000000"/>
              </a:solidFill>
              <a:latin typeface="Calibri"/>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256662"/>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9" y="1242872"/>
            <a:ext cx="35289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Jason Westin, MD, MS</a:t>
            </a:r>
          </a:p>
          <a:p>
            <a:pPr lvl="0">
              <a:lnSpc>
                <a:spcPts val="1850"/>
              </a:lnSpc>
              <a:defRPr/>
            </a:pPr>
            <a:r>
              <a:rPr lang="en-US" sz="1600" b="0" dirty="0">
                <a:solidFill>
                  <a:srgbClr val="000000"/>
                </a:solidFill>
                <a:latin typeface="Calibri"/>
              </a:rPr>
              <a:t>Director, Lymphoma Clinical Research</a:t>
            </a:r>
          </a:p>
          <a:p>
            <a:pPr lvl="0">
              <a:lnSpc>
                <a:spcPts val="1850"/>
              </a:lnSpc>
              <a:defRPr/>
            </a:pPr>
            <a:r>
              <a:rPr lang="en-US" sz="1600" b="0" dirty="0">
                <a:solidFill>
                  <a:srgbClr val="000000"/>
                </a:solidFill>
                <a:latin typeface="Calibri"/>
              </a:rPr>
              <a:t>Section Chief, Aggressive Lymphoma</a:t>
            </a:r>
          </a:p>
          <a:p>
            <a:pPr lvl="0">
              <a:lnSpc>
                <a:spcPts val="1850"/>
              </a:lnSpc>
              <a:defRPr/>
            </a:pPr>
            <a:r>
              <a:rPr lang="en-US" sz="1600" b="0" dirty="0">
                <a:solidFill>
                  <a:srgbClr val="000000"/>
                </a:solidFill>
                <a:latin typeface="Calibri"/>
              </a:rPr>
              <a:t>Professor, Department of Lymphoma</a:t>
            </a:r>
          </a:p>
          <a:p>
            <a:pPr lvl="0">
              <a:lnSpc>
                <a:spcPts val="1850"/>
              </a:lnSpc>
              <a:defRPr/>
            </a:pPr>
            <a:r>
              <a:rPr lang="en-US" sz="1600" b="0" dirty="0">
                <a:solidFill>
                  <a:srgbClr val="000000"/>
                </a:solidFill>
                <a:latin typeface="Calibri"/>
              </a:rPr>
              <a:t>and Myeloma</a:t>
            </a:r>
          </a:p>
          <a:p>
            <a:pPr lvl="0">
              <a:lnSpc>
                <a:spcPts val="1850"/>
              </a:lnSpc>
              <a:defRPr/>
            </a:pPr>
            <a:r>
              <a:rPr lang="en-US" sz="1600" b="0" dirty="0">
                <a:solidFill>
                  <a:srgbClr val="000000"/>
                </a:solidFill>
                <a:latin typeface="Calibri"/>
              </a:rPr>
              <a:t>The University of Texas</a:t>
            </a:r>
          </a:p>
          <a:p>
            <a:pPr lvl="0">
              <a:lnSpc>
                <a:spcPts val="1850"/>
              </a:lnSpc>
              <a:defRPr/>
            </a:pPr>
            <a:r>
              <a:rPr lang="en-US" sz="1600" b="0" dirty="0">
                <a:solidFill>
                  <a:srgbClr val="000000"/>
                </a:solidFill>
                <a:latin typeface="Calibri"/>
              </a:rPr>
              <a:t>MD Anderson Cancer Center</a:t>
            </a:r>
          </a:p>
          <a:p>
            <a:pPr lvl="0">
              <a:lnSpc>
                <a:spcPts val="1850"/>
              </a:lnSpc>
              <a:defRPr/>
            </a:pPr>
            <a:r>
              <a:rPr lang="en-US" sz="1600" b="0" dirty="0">
                <a:solidFill>
                  <a:srgbClr val="000000"/>
                </a:solidFill>
                <a:latin typeface="Calibri"/>
              </a:rPr>
              <a:t>Houston, Texas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242872"/>
            <a:ext cx="1371600" cy="1371600"/>
          </a:xfrm>
          <a:prstGeom prst="rect">
            <a:avLst/>
          </a:prstGeom>
        </p:spPr>
      </p:pic>
      <p:sp>
        <p:nvSpPr>
          <p:cNvPr id="7" name="Text Box 7">
            <a:extLst>
              <a:ext uri="{FF2B5EF4-FFF2-40B4-BE49-F238E27FC236}">
                <a16:creationId xmlns:a16="http://schemas.microsoft.com/office/drawing/2014/main" id="{4F9EF60C-B47E-1C6A-73AB-3B7109ED4273}"/>
              </a:ext>
            </a:extLst>
          </p:cNvPr>
          <p:cNvSpPr txBox="1">
            <a:spLocks noChangeArrowheads="1"/>
          </p:cNvSpPr>
          <p:nvPr/>
        </p:nvSpPr>
        <p:spPr bwMode="auto">
          <a:xfrm>
            <a:off x="2125851" y="5072150"/>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Gilles Salles, MD, PhD</a:t>
            </a:r>
          </a:p>
          <a:p>
            <a:pPr lvl="0">
              <a:lnSpc>
                <a:spcPts val="1850"/>
              </a:lnSpc>
              <a:defRPr/>
            </a:pPr>
            <a:r>
              <a:rPr lang="en-US" sz="1600" b="0" dirty="0">
                <a:solidFill>
                  <a:srgbClr val="000000"/>
                </a:solidFill>
                <a:latin typeface="Calibri"/>
              </a:rPr>
              <a:t>Service Chief, Lymphoma Service</a:t>
            </a:r>
          </a:p>
          <a:p>
            <a:pPr lvl="0">
              <a:lnSpc>
                <a:spcPts val="1850"/>
              </a:lnSpc>
              <a:defRPr/>
            </a:pPr>
            <a:r>
              <a:rPr lang="en-US" sz="1600" b="0" dirty="0">
                <a:solidFill>
                  <a:srgbClr val="000000"/>
                </a:solidFill>
                <a:latin typeface="Calibri"/>
              </a:rPr>
              <a:t>Steven Greenberg Chair</a:t>
            </a:r>
          </a:p>
          <a:p>
            <a:pPr lvl="0">
              <a:lnSpc>
                <a:spcPts val="1850"/>
              </a:lnSpc>
              <a:defRPr/>
            </a:pPr>
            <a:r>
              <a:rPr lang="en-US" sz="1600" b="0" dirty="0">
                <a:solidFill>
                  <a:srgbClr val="000000"/>
                </a:solidFill>
                <a:latin typeface="Calibri"/>
              </a:rPr>
              <a:t>Memorial Sloan Kettering Cancer Center</a:t>
            </a:r>
          </a:p>
          <a:p>
            <a:pPr lvl="0">
              <a:lnSpc>
                <a:spcPts val="1850"/>
              </a:lnSpc>
              <a:defRPr/>
            </a:pPr>
            <a:r>
              <a:rPr lang="en-US" sz="1600" b="0" dirty="0">
                <a:solidFill>
                  <a:srgbClr val="000000"/>
                </a:solidFill>
                <a:latin typeface="Calibri"/>
              </a:rPr>
              <a:t>Weill Cornell Medical College</a:t>
            </a:r>
          </a:p>
          <a:p>
            <a:pPr lvl="0">
              <a:lnSpc>
                <a:spcPts val="1850"/>
              </a:lnSpc>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78300592-EFDC-4280-08A4-63BEE1B2C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763" y="5072150"/>
            <a:ext cx="1371600" cy="1371600"/>
          </a:xfrm>
          <a:prstGeom prst="rect">
            <a:avLst/>
          </a:prstGeom>
        </p:spPr>
      </p:pic>
    </p:spTree>
    <p:extLst>
      <p:ext uri="{BB962C8B-B14F-4D97-AF65-F5344CB8AC3E}">
        <p14:creationId xmlns:p14="http://schemas.microsoft.com/office/powerpoint/2010/main" val="3782165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1800"/>
              </a:lnSpc>
            </a:pPr>
            <a:r>
              <a:rPr lang="en-US" sz="2000" dirty="0"/>
              <a:t>Yes, for patients who are ineligible for CAR T or who have lost </a:t>
            </a:r>
            <a:br>
              <a:rPr lang="en-US" sz="2000" dirty="0"/>
            </a:br>
            <a:r>
              <a:rPr lang="en-US" sz="2000" dirty="0"/>
              <a:t>CD20 expression and are ineligible for </a:t>
            </a:r>
            <a:r>
              <a:rPr lang="en-US" sz="2000" dirty="0" err="1"/>
              <a:t>glofitamab</a:t>
            </a:r>
            <a:r>
              <a:rPr lang="en-US" sz="2000" dirty="0"/>
              <a:t> and </a:t>
            </a:r>
            <a:r>
              <a:rPr lang="en-US" sz="2000" dirty="0" err="1"/>
              <a:t>epcoritamab</a:t>
            </a:r>
            <a:r>
              <a:rPr lang="en-US" sz="20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6" name="Content Placeholder 25">
            <a:extLst>
              <a:ext uri="{FF2B5EF4-FFF2-40B4-BE49-F238E27FC236}">
                <a16:creationId xmlns:a16="http://schemas.microsoft.com/office/drawing/2014/main" id="{6EFC442F-117F-E164-2AA8-FC775B752602}"/>
              </a:ext>
            </a:extLst>
          </p:cNvPr>
          <p:cNvSpPr>
            <a:spLocks noGrp="1"/>
          </p:cNvSpPr>
          <p:nvPr>
            <p:ph idx="50"/>
          </p:nvPr>
        </p:nvSpPr>
        <p:spPr/>
        <p:txBody>
          <a:bodyPr/>
          <a:lstStyle/>
          <a:p>
            <a:r>
              <a:rPr lang="en-US" dirty="0"/>
              <a:t>Yes, after CAR T-cell therapy</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pPr>
              <a:lnSpc>
                <a:spcPts val="1800"/>
              </a:lnSpc>
            </a:pPr>
            <a:r>
              <a:rPr lang="en-US" sz="2000" dirty="0"/>
              <a:t>Yes, for patients with PD on CD3 x CD20 combinations or monotherapy, </a:t>
            </a:r>
            <a:br>
              <a:rPr lang="en-US" sz="2000" dirty="0"/>
            </a:br>
            <a:r>
              <a:rPr lang="en-US" sz="2000" dirty="0"/>
              <a:t>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297640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EAB11D16-55B5-71D9-6F68-1A4037029B97}"/>
              </a:ext>
            </a:extLst>
          </p:cNvPr>
          <p:cNvSpPr>
            <a:spLocks noGrp="1"/>
          </p:cNvSpPr>
          <p:nvPr>
            <p:ph idx="50"/>
          </p:nvPr>
        </p:nvSpPr>
        <p:spPr/>
        <p:txBody>
          <a:bodyPr/>
          <a:lstStyle/>
          <a:p>
            <a:r>
              <a:rPr lang="en-US" dirty="0"/>
              <a:t>Yes</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40655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0399657" cy="1141412"/>
          </a:xfrm>
        </p:spPr>
        <p:txBody>
          <a:bodyPr/>
          <a:lstStyle/>
          <a:p>
            <a:pPr algn="l"/>
            <a:r>
              <a:rPr lang="en-US" sz="2400" dirty="0"/>
              <a:t>Updated Data Announced from LOTIS-7 Phase </a:t>
            </a:r>
            <a:r>
              <a:rPr lang="en-US" sz="2400" dirty="0" err="1"/>
              <a:t>Ib</a:t>
            </a:r>
            <a:r>
              <a:rPr lang="en-US" sz="2400" dirty="0"/>
              <a:t> Trial of Loncastuximab Tesirine in Combination with Bispecific Antibody Supporting Potential Best-in-Class Regimen for R/R DLBCL</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
        <p:nvSpPr>
          <p:cNvPr id="3" name="Content Placeholder 5">
            <a:extLst>
              <a:ext uri="{FF2B5EF4-FFF2-40B4-BE49-F238E27FC236}">
                <a16:creationId xmlns:a16="http://schemas.microsoft.com/office/drawing/2014/main" id="{572AA219-5DB2-A277-228C-EB67B32B0190}"/>
              </a:ext>
            </a:extLst>
          </p:cNvPr>
          <p:cNvSpPr>
            <a:spLocks noGrp="1"/>
          </p:cNvSpPr>
          <p:nvPr>
            <p:ph idx="50"/>
          </p:nvPr>
        </p:nvSpPr>
        <p:spPr/>
        <p:txBody>
          <a:bodyPr/>
          <a:lstStyle/>
          <a:p>
            <a:r>
              <a:rPr lang="en-US" dirty="0"/>
              <a:t>Yes, </a:t>
            </a:r>
            <a:r>
              <a:rPr lang="en-US" dirty="0" err="1"/>
              <a:t>mosunetuzumab</a:t>
            </a:r>
            <a:r>
              <a:rPr lang="en-US" dirty="0"/>
              <a:t> and </a:t>
            </a:r>
            <a:r>
              <a:rPr lang="en-US" dirty="0" err="1"/>
              <a:t>glofitamab</a:t>
            </a:r>
            <a:r>
              <a:rPr lang="en-US" dirty="0"/>
              <a:t> </a:t>
            </a:r>
          </a:p>
        </p:txBody>
      </p:sp>
    </p:spTree>
    <p:extLst>
      <p:ext uri="{BB962C8B-B14F-4D97-AF65-F5344CB8AC3E}">
        <p14:creationId xmlns:p14="http://schemas.microsoft.com/office/powerpoint/2010/main" val="157070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99574"/>
            <a:ext cx="4204320" cy="475488"/>
          </a:xfrm>
        </p:spPr>
        <p:txBody>
          <a:bodyPr/>
          <a:lstStyle/>
          <a:p>
            <a:pPr>
              <a:lnSpc>
                <a:spcPts val="1760"/>
              </a:lnSpc>
            </a:pPr>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6" name="Content Placeholder 15">
            <a:extLst>
              <a:ext uri="{FF2B5EF4-FFF2-40B4-BE49-F238E27FC236}">
                <a16:creationId xmlns:a16="http://schemas.microsoft.com/office/drawing/2014/main" id="{852793E9-CA8A-2879-B0D9-937AED3615FA}"/>
              </a:ext>
            </a:extLst>
          </p:cNvPr>
          <p:cNvSpPr>
            <a:spLocks noGrp="1"/>
          </p:cNvSpPr>
          <p:nvPr>
            <p:ph idx="50"/>
          </p:nvPr>
        </p:nvSpPr>
        <p:spPr/>
        <p:txBody>
          <a:bodyPr/>
          <a:lstStyle/>
          <a:p>
            <a:pPr>
              <a:lnSpc>
                <a:spcPts val="1760"/>
              </a:lnSpc>
            </a:pPr>
            <a:r>
              <a:rPr lang="en-US" sz="1800" dirty="0"/>
              <a:t>3L+, after PD on CAR T (early relapse) </a:t>
            </a:r>
            <a:br>
              <a:rPr lang="en-US" sz="1800" dirty="0"/>
            </a:br>
            <a:r>
              <a:rPr lang="en-US" sz="1800" dirty="0"/>
              <a:t>or </a:t>
            </a:r>
            <a:r>
              <a:rPr lang="en-US" sz="1800" dirty="0" err="1"/>
              <a:t>BsAb</a:t>
            </a:r>
            <a:r>
              <a:rPr lang="en-US" sz="1800" dirty="0"/>
              <a:t> (late relapse after CAR T)</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pPr>
              <a:lnSpc>
                <a:spcPts val="1700"/>
              </a:lnSpc>
            </a:pPr>
            <a:r>
              <a:rPr lang="en-US" sz="1900"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pPr>
              <a:lnSpc>
                <a:spcPts val="1700"/>
              </a:lnSpc>
            </a:pPr>
            <a:r>
              <a:rPr lang="en-US" sz="1900"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pPr>
              <a:lnSpc>
                <a:spcPts val="1700"/>
              </a:lnSpc>
            </a:pPr>
            <a:r>
              <a:rPr lang="en-US" sz="1900"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700"/>
              </a:lnSpc>
            </a:pPr>
            <a:r>
              <a:rPr lang="en-US" sz="1900"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700"/>
              </a:lnSpc>
            </a:pPr>
            <a:r>
              <a:rPr lang="en-US" sz="1900"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pPr>
              <a:lnSpc>
                <a:spcPts val="1700"/>
              </a:lnSpc>
            </a:pPr>
            <a:r>
              <a:rPr lang="en-US" sz="1800" dirty="0"/>
              <a:t>3L+ especially post-CAR T </a:t>
            </a:r>
            <a:br>
              <a:rPr lang="en-US" sz="1800" dirty="0"/>
            </a:br>
            <a:r>
              <a:rPr lang="en-US" sz="1800"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pPr>
              <a:lnSpc>
                <a:spcPts val="1700"/>
              </a:lnSpc>
            </a:pPr>
            <a:r>
              <a:rPr lang="en-US" sz="1900"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700"/>
              </a:lnSpc>
            </a:pPr>
            <a:r>
              <a:rPr lang="en-US" sz="1900"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421839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PD = disease progression; </a:t>
            </a:r>
            <a:r>
              <a:rPr lang="en-US" sz="1500" b="0" dirty="0" err="1">
                <a:solidFill>
                  <a:srgbClr val="000000"/>
                </a:solidFill>
                <a:latin typeface="Calibri" panose="020F0502020204030204" pitchFamily="34" charset="0"/>
                <a:cs typeface="Calibri" panose="020F0502020204030204" pitchFamily="34" charset="0"/>
              </a:rPr>
              <a:t>BsAb</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bispecific antibody</a:t>
            </a:r>
          </a:p>
        </p:txBody>
      </p:sp>
      <p:sp>
        <p:nvSpPr>
          <p:cNvPr id="3" name="Content Placeholder 28">
            <a:extLst>
              <a:ext uri="{FF2B5EF4-FFF2-40B4-BE49-F238E27FC236}">
                <a16:creationId xmlns:a16="http://schemas.microsoft.com/office/drawing/2014/main" id="{77714B57-6927-774F-D0C3-6A01FBEE0256}"/>
              </a:ext>
            </a:extLst>
          </p:cNvPr>
          <p:cNvSpPr>
            <a:spLocks noGrp="1"/>
          </p:cNvSpPr>
          <p:nvPr>
            <p:ph idx="77"/>
          </p:nvPr>
        </p:nvSpPr>
        <p:spPr/>
        <p:txBody>
          <a:bodyPr/>
          <a:lstStyle/>
          <a:p>
            <a:pPr>
              <a:lnSpc>
                <a:spcPts val="1700"/>
              </a:lnSpc>
            </a:pPr>
            <a:r>
              <a:rPr lang="en-US" sz="1900" dirty="0"/>
              <a:t>Yes, but only after assessing CD19 expression </a:t>
            </a:r>
          </a:p>
        </p:txBody>
      </p:sp>
    </p:spTree>
    <p:extLst>
      <p:ext uri="{BB962C8B-B14F-4D97-AF65-F5344CB8AC3E}">
        <p14:creationId xmlns:p14="http://schemas.microsoft.com/office/powerpoint/2010/main" val="71713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6" name="Content Placeholder 15">
            <a:extLst>
              <a:ext uri="{FF2B5EF4-FFF2-40B4-BE49-F238E27FC236}">
                <a16:creationId xmlns:a16="http://schemas.microsoft.com/office/drawing/2014/main" id="{71AAF697-7322-1D05-39BE-ACC805A576D1}"/>
              </a:ext>
            </a:extLst>
          </p:cNvPr>
          <p:cNvSpPr>
            <a:spLocks noGrp="1"/>
          </p:cNvSpPr>
          <p:nvPr>
            <p:ph idx="50"/>
          </p:nvPr>
        </p:nvSpPr>
        <p:spPr/>
        <p:txBody>
          <a:bodyPr/>
          <a:lstStyle/>
          <a:p>
            <a:r>
              <a:rPr lang="en-US" dirty="0"/>
              <a:t>30%</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
        <p:nvSpPr>
          <p:cNvPr id="2" name="Content Placeholder 19">
            <a:extLst>
              <a:ext uri="{FF2B5EF4-FFF2-40B4-BE49-F238E27FC236}">
                <a16:creationId xmlns:a16="http://schemas.microsoft.com/office/drawing/2014/main" id="{C5203C6B-9F30-687B-7163-FCE3E9AAB2DE}"/>
              </a:ext>
            </a:extLst>
          </p:cNvPr>
          <p:cNvSpPr>
            <a:spLocks noGrp="1"/>
          </p:cNvSpPr>
          <p:nvPr>
            <p:ph idx="77"/>
          </p:nvPr>
        </p:nvSpPr>
        <p:spPr/>
        <p:txBody>
          <a:bodyPr/>
          <a:lstStyle/>
          <a:p>
            <a:r>
              <a:rPr lang="en-US" dirty="0"/>
              <a:t>&gt;1 year </a:t>
            </a:r>
          </a:p>
        </p:txBody>
      </p:sp>
    </p:spTree>
    <p:extLst>
      <p:ext uri="{BB962C8B-B14F-4D97-AF65-F5344CB8AC3E}">
        <p14:creationId xmlns:p14="http://schemas.microsoft.com/office/powerpoint/2010/main" val="37811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6" name="Content Placeholder 15">
            <a:extLst>
              <a:ext uri="{FF2B5EF4-FFF2-40B4-BE49-F238E27FC236}">
                <a16:creationId xmlns:a16="http://schemas.microsoft.com/office/drawing/2014/main" id="{E62454B2-1547-8385-1020-5CBA52F8B102}"/>
              </a:ext>
            </a:extLst>
          </p:cNvPr>
          <p:cNvSpPr>
            <a:spLocks noGrp="1"/>
          </p:cNvSpPr>
          <p:nvPr>
            <p:ph idx="50"/>
          </p:nvPr>
        </p:nvSpPr>
        <p:spPr/>
        <p:txBody>
          <a:bodyPr/>
          <a:lstStyle/>
          <a:p>
            <a:r>
              <a:rPr lang="en-US" dirty="0"/>
              <a:t>50%</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3" name="Content Placeholder 22">
            <a:extLst>
              <a:ext uri="{FF2B5EF4-FFF2-40B4-BE49-F238E27FC236}">
                <a16:creationId xmlns:a16="http://schemas.microsoft.com/office/drawing/2014/main" id="{EC4348E3-ACB3-FDE1-3193-3DEBE27BEDB5}"/>
              </a:ext>
            </a:extLst>
          </p:cNvPr>
          <p:cNvSpPr>
            <a:spLocks noGrp="1"/>
          </p:cNvSpPr>
          <p:nvPr>
            <p:ph idx="77"/>
          </p:nvPr>
        </p:nvSpPr>
        <p:spPr/>
        <p:txBody>
          <a:bodyPr/>
          <a:lstStyle/>
          <a:p>
            <a:r>
              <a:rPr lang="en-US" sz="1800" dirty="0"/>
              <a:t>Initiate preventative diuretic in most patients, hold/stop drug if AE</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600"/>
              </a:lnSpc>
            </a:pPr>
            <a:r>
              <a:rPr lang="en-US" sz="1800" dirty="0"/>
              <a:t>Diuretic and prophylactic steroids, </a:t>
            </a:r>
            <a:br>
              <a:rPr lang="en-US" sz="1800" dirty="0"/>
            </a:br>
            <a:r>
              <a:rPr lang="en-US" sz="1800"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600"/>
              </a:lnSpc>
            </a:pPr>
            <a:r>
              <a:rPr lang="en-US" sz="1800" dirty="0"/>
              <a:t>Peri-drug dexamethasone </a:t>
            </a:r>
            <a:br>
              <a:rPr lang="en-US" sz="1800" dirty="0"/>
            </a:br>
            <a:r>
              <a:rPr lang="en-US" sz="1800" dirty="0"/>
              <a:t>per label, diuretics </a:t>
            </a:r>
          </a:p>
        </p:txBody>
      </p:sp>
      <p:sp>
        <p:nvSpPr>
          <p:cNvPr id="3" name="TextBox 2">
            <a:extLst>
              <a:ext uri="{FF2B5EF4-FFF2-40B4-BE49-F238E27FC236}">
                <a16:creationId xmlns:a16="http://schemas.microsoft.com/office/drawing/2014/main" id="{6607053E-9559-7A42-5A7F-C4009626579C}"/>
              </a:ext>
            </a:extLst>
          </p:cNvPr>
          <p:cNvSpPr txBox="1"/>
          <p:nvPr/>
        </p:nvSpPr>
        <p:spPr>
          <a:xfrm>
            <a:off x="462134" y="647388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 = adverse event</a:t>
            </a:r>
          </a:p>
        </p:txBody>
      </p:sp>
    </p:spTree>
    <p:extLst>
      <p:ext uri="{BB962C8B-B14F-4D97-AF65-F5344CB8AC3E}">
        <p14:creationId xmlns:p14="http://schemas.microsoft.com/office/powerpoint/2010/main" val="419384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A43FC4EF-9FF3-5465-B352-BA28865C03F1}"/>
              </a:ext>
            </a:extLst>
          </p:cNvPr>
          <p:cNvSpPr>
            <a:spLocks noGrp="1"/>
          </p:cNvSpPr>
          <p:nvPr>
            <p:ph idx="50"/>
          </p:nvPr>
        </p:nvSpPr>
        <p:spPr/>
        <p:txBody>
          <a:bodyPr/>
          <a:lstStyle/>
          <a:p>
            <a:r>
              <a:rPr lang="en-US" dirty="0"/>
              <a:t>No</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416306"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
        <p:nvSpPr>
          <p:cNvPr id="2" name="TextBox 1">
            <a:extLst>
              <a:ext uri="{FF2B5EF4-FFF2-40B4-BE49-F238E27FC236}">
                <a16:creationId xmlns:a16="http://schemas.microsoft.com/office/drawing/2014/main" id="{DA734482-83B0-4C56-9902-ED5A68A473AE}"/>
              </a:ext>
            </a:extLst>
          </p:cNvPr>
          <p:cNvSpPr txBox="1"/>
          <p:nvPr/>
        </p:nvSpPr>
        <p:spPr>
          <a:xfrm>
            <a:off x="479376" y="6182295"/>
            <a:ext cx="241604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a:t>
            </a:r>
            <a:r>
              <a:rPr lang="en-US" sz="1500" b="0" baseline="30000" dirty="0">
                <a:solidFill>
                  <a:srgbClr val="000000"/>
                </a:solidFill>
                <a:latin typeface="Calibri" panose="020F0502020204030204" pitchFamily="34" charset="0"/>
                <a:cs typeface="Calibri" panose="020F0502020204030204" pitchFamily="34" charset="0"/>
              </a:rPr>
              <a:t>2</a:t>
            </a:r>
            <a:r>
              <a:rPr lang="en-US" sz="1500" b="0" dirty="0">
                <a:solidFill>
                  <a:srgbClr val="000000"/>
                </a:solidFill>
                <a:latin typeface="Calibri" panose="020F0502020204030204" pitchFamily="34" charset="0"/>
                <a:cs typeface="Calibri" panose="020F0502020204030204" pitchFamily="34" charset="0"/>
              </a:rPr>
              <a:t> = lenalidomide/rituximab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5713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metadata/properties"/>
    <ds:schemaRef ds:uri="http://purl.org/dc/dcmitype/"/>
    <ds:schemaRef ds:uri="f06c4294-987e-46bd-a550-858175ea534c"/>
    <ds:schemaRef ds:uri="7d689f85-9540-4145-9f5c-6f24686bb20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38199</TotalTime>
  <Words>5187</Words>
  <Application>Microsoft Macintosh PowerPoint</Application>
  <PresentationFormat>Widescreen</PresentationFormat>
  <Paragraphs>536</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2016 RESEARCH Widescreen Template</vt:lpstr>
      <vt:lpstr>4_Default Design</vt:lpstr>
      <vt:lpstr>7_Default Design</vt:lpstr>
      <vt:lpstr>Office Theme</vt:lpstr>
      <vt:lpstr>8_Default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Updated Data Announced from LOTIS-7 Phase Ib Trial of Loncastuximab Tesirine in Combination with Bispecific Antibody Supporting Potential Best-in-Class Regimen for R/R DLBCL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2126</cp:revision>
  <cp:lastPrinted>2020-12-08T02:40:56Z</cp:lastPrinted>
  <dcterms:created xsi:type="dcterms:W3CDTF">2020-11-13T19:02:13Z</dcterms:created>
  <dcterms:modified xsi:type="dcterms:W3CDTF">2026-05-01T21:04:40Z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