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404" r:id="rId5"/>
    <p:sldMasterId id="2147485481" r:id="rId6"/>
    <p:sldMasterId id="2147485524" r:id="rId7"/>
    <p:sldMasterId id="2147485552" r:id="rId8"/>
    <p:sldMasterId id="2147485566"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58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8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50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16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79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75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765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35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98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71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705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25572908"/>
      </p:ext>
    </p:extLst>
  </p:cSld>
  <p:clrMapOvr>
    <a:masterClrMapping/>
  </p:clrMapOvr>
  <p:transition spd="slow"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1539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7702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5817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5/8/26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64185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28362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8881975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83115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639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7901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42626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4513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89482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11458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5/8/26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955922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5/8/26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245312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5/8/26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96866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352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48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2.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1.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5/8/26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03470574"/>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 id="2147485564" r:id="rId12"/>
    <p:sldLayoutId id="2147485565"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54463921"/>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 id="2147485578" r:id="rId12"/>
    <p:sldLayoutId id="2147485579" r:id="rId13"/>
    <p:sldLayoutId id="2147485580" r:id="rId14"/>
    <p:sldLayoutId id="2147485581" r:id="rId15"/>
    <p:sldLayoutId id="2147485582" r:id="rId16"/>
    <p:sldLayoutId id="214748558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4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4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677656"/>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Matthew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Matasar</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Chief, Division of Blood Disorders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Rutgers Cancer Institute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Hematologist/Oncologist</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Rutgers Robert Wood Johnson Medical School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 Brunswick, New Jersey</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3" name="Content Placeholder 3">
            <a:extLst>
              <a:ext uri="{FF2B5EF4-FFF2-40B4-BE49-F238E27FC236}">
                <a16:creationId xmlns:a16="http://schemas.microsoft.com/office/drawing/2014/main" id="{B5A2E16E-2718-3517-4982-B67C76981A4D}"/>
              </a:ext>
            </a:extLst>
          </p:cNvPr>
          <p:cNvGraphicFramePr>
            <a:graphicFrameLocks/>
          </p:cNvGraphicFramePr>
          <p:nvPr/>
        </p:nvGraphicFramePr>
        <p:xfrm>
          <a:off x="1028828" y="1593451"/>
          <a:ext cx="10065158" cy="4219519"/>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111946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t>
                      </a:r>
                      <a:r>
                        <a:rPr lang="en-US" sz="1800" b="0" dirty="0" err="1">
                          <a:solidFill>
                            <a:schemeClr val="tx1"/>
                          </a:solidFill>
                        </a:rPr>
                        <a:t>Arvinas</a:t>
                      </a:r>
                      <a:r>
                        <a:rPr lang="en-US" sz="1800" b="0" dirty="0">
                          <a:solidFill>
                            <a:schemeClr val="tx1"/>
                          </a:solidFill>
                        </a:rPr>
                        <a:t>, Genentech, a member of the Roche Group, Genmab US Inc, Incyte Corporation, Merck, Novartis, Pfizer Inc, Roche Laboratories Inc, Visionary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946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Bayer HealthCare Pharmaceuticals, Genentech, a member of the Roche Group, Johnson &amp; Johnson, Pharmacyclics LLC, an AbbVie Company, Roche Laboratories Inc, Seagen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430563">
                <a:tc>
                  <a:txBody>
                    <a:bodyPr/>
                    <a:lstStyle/>
                    <a:p>
                      <a:pPr algn="l"/>
                      <a:r>
                        <a:rPr lang="en-US" sz="1800" b="1" dirty="0">
                          <a:solidFill>
                            <a:schemeClr val="tx1"/>
                          </a:solidFill>
                        </a:rPr>
                        <a:t>Expert Testimony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Recursion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r h="77501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Stock Options/Stock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4674125"/>
                  </a:ext>
                </a:extLst>
              </a:tr>
              <a:tr h="77501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Arnold &amp; Porter Kaye Scholer LLP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2092607"/>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242872"/>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0399657" cy="1141412"/>
          </a:xfrm>
        </p:spPr>
        <p:txBody>
          <a:bodyPr/>
          <a:lstStyle/>
          <a:p>
            <a:pPr algn="l"/>
            <a:r>
              <a:rPr lang="en-US" sz="2400" dirty="0"/>
              <a:t>Updated Data Announced from LOTIS-7 Phase </a:t>
            </a:r>
            <a:r>
              <a:rPr lang="en-US" sz="2400" dirty="0" err="1"/>
              <a:t>Ib</a:t>
            </a:r>
            <a:r>
              <a:rPr lang="en-US" sz="2400" dirty="0"/>
              <a:t> Trial of Loncastuximab Tesirine in Combination with Bispecific Antibody Supporting Potential Best-in-Class Regimen for R/R DLBCL</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38199</TotalTime>
  <Words>5187</Words>
  <Application>Microsoft Macintosh PowerPoint</Application>
  <PresentationFormat>Widescreen</PresentationFormat>
  <Paragraphs>536</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2016 RESEARCH Widescreen Template</vt:lpstr>
      <vt:lpstr>4_Default Design</vt:lpstr>
      <vt:lpstr>7_Default Design</vt:lpstr>
      <vt:lpstr>Office Theme</vt:lpstr>
      <vt:lpstr>8_Default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Updated Data Announced from LOTIS-7 Phase Ib Trial of Loncastuximab Tesirine in Combination with Bispecific Antibody Supporting Potential Best-in-Class Regimen for R/R DLBCL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2128</cp:revision>
  <cp:lastPrinted>2020-12-08T02:40:56Z</cp:lastPrinted>
  <dcterms:created xsi:type="dcterms:W3CDTF">2020-11-13T19:02:13Z</dcterms:created>
  <dcterms:modified xsi:type="dcterms:W3CDTF">2026-05-08T17:59:23Z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