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350" r:id="rId5"/>
    <p:sldMasterId id="2147485404" r:id="rId6"/>
    <p:sldMasterId id="2147485426" r:id="rId7"/>
    <p:sldMasterId id="2147485481" r:id="rId8"/>
    <p:sldMasterId id="2147485524"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7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7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Ann </a:t>
            </a:r>
            <a:r>
              <a:rPr lang="en-US" sz="2400" dirty="0" err="1">
                <a:solidFill>
                  <a:srgbClr val="000000"/>
                </a:solidFill>
                <a:latin typeface="Calibri" panose="020F0502020204030204" pitchFamily="34" charset="0"/>
                <a:cs typeface="Calibri" panose="020F0502020204030204" pitchFamily="34" charset="0"/>
              </a:rPr>
              <a:t>LaCasce</a:t>
            </a:r>
            <a:r>
              <a:rPr lang="en-US" sz="2400" dirty="0">
                <a:solidFill>
                  <a:srgbClr val="000000"/>
                </a:solidFill>
                <a:latin typeface="Calibri" panose="020F0502020204030204" pitchFamily="34" charset="0"/>
                <a:cs typeface="Calibri" panose="020F0502020204030204" pitchFamily="34" charset="0"/>
              </a:rPr>
              <a:t>, MD, </a:t>
            </a:r>
            <a:r>
              <a:rPr lang="en-US" sz="2400" dirty="0" err="1">
                <a:solidFill>
                  <a:srgbClr val="000000"/>
                </a:solidFill>
                <a:latin typeface="Calibri" panose="020F0502020204030204" pitchFamily="34" charset="0"/>
                <a:cs typeface="Calibri" panose="020F0502020204030204" pitchFamily="34" charset="0"/>
              </a:rPr>
              <a:t>MMSc</a:t>
            </a:r>
            <a:endParaRPr lang="en-US" sz="2400" dirty="0">
              <a:solidFill>
                <a:srgbClr val="000000"/>
              </a:solidFill>
              <a:latin typeface="Calibri" panose="020F0502020204030204" pitchFamily="34" charset="0"/>
              <a:cs typeface="Calibri" panose="020F0502020204030204" pitchFamily="34" charset="0"/>
            </a:endParaRPr>
          </a:p>
          <a:p>
            <a:pPr lvl="0" algn="ctr">
              <a:defRPr/>
            </a:pPr>
            <a:r>
              <a:rPr lang="en-US" sz="2400" b="0" dirty="0">
                <a:solidFill>
                  <a:srgbClr val="000000"/>
                </a:solidFill>
                <a:latin typeface="Calibri" panose="020F0502020204030204" pitchFamily="34" charset="0"/>
                <a:cs typeface="Calibri" panose="020F0502020204030204" pitchFamily="34" charset="0"/>
              </a:rPr>
              <a:t>Associate Professor, Hematology and Medical Oncology</a:t>
            </a:r>
          </a:p>
          <a:p>
            <a:pPr lvl="0" algn="ctr">
              <a:defRPr/>
            </a:pPr>
            <a:r>
              <a:rPr lang="en-US" sz="2400" b="0" dirty="0">
                <a:solidFill>
                  <a:srgbClr val="000000"/>
                </a:solidFill>
                <a:latin typeface="Calibri" panose="020F0502020204030204" pitchFamily="34" charset="0"/>
                <a:cs typeface="Calibri" panose="020F0502020204030204" pitchFamily="34" charset="0"/>
              </a:rPr>
              <a:t>Program Director, Dana-Farber/MGB Fellowship in Hematology/Oncology</a:t>
            </a:r>
          </a:p>
          <a:p>
            <a:pPr lvl="0" algn="ctr">
              <a:defRPr/>
            </a:pPr>
            <a:r>
              <a:rPr lang="en-US" sz="2400" b="0" dirty="0">
                <a:solidFill>
                  <a:srgbClr val="000000"/>
                </a:solidFill>
                <a:latin typeface="Calibri" panose="020F0502020204030204" pitchFamily="34" charset="0"/>
                <a:cs typeface="Calibri" panose="020F0502020204030204" pitchFamily="34" charset="0"/>
              </a:rPr>
              <a:t>Dana-Farber Cancer Institute </a:t>
            </a:r>
          </a:p>
          <a:p>
            <a:pPr lvl="0" algn="ctr">
              <a:defRPr/>
            </a:pPr>
            <a:r>
              <a:rPr lang="en-US" sz="2400" b="0" dirty="0">
                <a:solidFill>
                  <a:srgbClr val="000000"/>
                </a:solidFill>
                <a:latin typeface="Calibri" panose="020F0502020204030204" pitchFamily="34" charset="0"/>
                <a:cs typeface="Calibri" panose="020F0502020204030204" pitchFamily="34" charset="0"/>
              </a:rPr>
              <a:t>Harvard Medical School</a:t>
            </a:r>
          </a:p>
          <a:p>
            <a:pPr lvl="0" algn="ctr">
              <a:defRPr/>
            </a:pPr>
            <a:r>
              <a:rPr lang="en-US" sz="2400" b="0" dirty="0">
                <a:solidFill>
                  <a:srgbClr val="000000"/>
                </a:solidFill>
                <a:latin typeface="Calibri" panose="020F0502020204030204" pitchFamily="34" charset="0"/>
                <a:cs typeface="Calibri" panose="020F0502020204030204" pitchFamily="34" charset="0"/>
              </a:rPr>
              <a:t>Boston, Massachusetts</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626885890"/>
              </p:ext>
            </p:extLst>
          </p:nvPr>
        </p:nvGraphicFramePr>
        <p:xfrm>
          <a:off x="1028828" y="1963564"/>
          <a:ext cx="10065158" cy="3185378"/>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1592689">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Caribou Biosciences Inc, Genmab US Inc, Kite, A Gilead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9268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Pierre Fabre,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a:t>[The Manufacturer] Announces Updated Data from LOTIS-7 Phase 1b Clinical Trial of Loncastuximab Tesirine in Combination with Bispecific Antibody Supporting Potential Best-in-Class Regimen in Patients with Relapsed/Refractory Diffuse Large B-Cell Lymphoma</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38195</TotalTime>
  <Words>5132</Words>
  <Application>Microsoft Macintosh PowerPoint</Application>
  <PresentationFormat>Widescreen</PresentationFormat>
  <Paragraphs>529</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Office Theme</vt:lpstr>
      <vt:lpstr>2016 RESEARCH Widescreen Template</vt:lpstr>
      <vt:lpstr>8_Default Design</vt:lpstr>
      <vt:lpstr>4_Default Design</vt:lpstr>
      <vt:lpstr>7_Default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[The Manufacturer] Announces Updated Data from LOTIS-7 Phase 1b Clinical Trial of Loncastuximab Tesirine in Combination with Bispecific Antibody Supporting Potential Best-in-Class Regimen in Patients with Relapsed/Refractory Diffuse Large B-Cell Lymphoma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2124</cp:revision>
  <cp:lastPrinted>2020-12-08T02:40:56Z</cp:lastPrinted>
  <dcterms:created xsi:type="dcterms:W3CDTF">2020-11-13T19:02:13Z</dcterms:created>
  <dcterms:modified xsi:type="dcterms:W3CDTF">2026-04-27T16:32:17Z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