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350" r:id="rId5"/>
    <p:sldMasterId id="2147485404" r:id="rId6"/>
    <p:sldMasterId id="2147485426" r:id="rId7"/>
    <p:sldMasterId id="2147485481" r:id="rId8"/>
    <p:sldMasterId id="2147485524"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EE7C31"/>
    <a:srgbClr val="4472C4"/>
    <a:srgbClr val="ED7D31"/>
    <a:srgbClr val="9AC2CC"/>
    <a:srgbClr val="EEEEEE"/>
    <a:srgbClr val="B32117"/>
    <a:srgbClr val="2C73A4"/>
    <a:srgbClr val="BC17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3/15/26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7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7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1938992"/>
          </a:xfrm>
          <a:prstGeom prst="rect">
            <a:avLst/>
          </a:prstGeom>
          <a:noFill/>
        </p:spPr>
        <p:txBody>
          <a:bodyPr wrap="square">
            <a:spAutoFit/>
          </a:bodyPr>
          <a:lstStyle/>
          <a:p>
            <a:pPr lvl="0" algn="ctr">
              <a:defRPr/>
            </a:pPr>
            <a:r>
              <a:rPr lang="en-US" sz="2400" dirty="0" err="1">
                <a:solidFill>
                  <a:srgbClr val="000000"/>
                </a:solidFill>
                <a:latin typeface="Calibri" panose="020F0502020204030204" pitchFamily="34" charset="0"/>
                <a:cs typeface="Calibri" panose="020F0502020204030204" pitchFamily="34" charset="0"/>
              </a:rPr>
              <a:t>Tycel</a:t>
            </a:r>
            <a:r>
              <a:rPr lang="en-US" sz="2400" dirty="0">
                <a:solidFill>
                  <a:srgbClr val="000000"/>
                </a:solidFill>
                <a:latin typeface="Calibri" panose="020F0502020204030204" pitchFamily="34" charset="0"/>
                <a:cs typeface="Calibri" panose="020F0502020204030204" pitchFamily="34" charset="0"/>
              </a:rPr>
              <a:t> Phillips, MD, FASCO</a:t>
            </a:r>
          </a:p>
          <a:p>
            <a:pPr lvl="0" algn="ctr">
              <a:defRPr/>
            </a:pPr>
            <a:r>
              <a:rPr lang="en-US" sz="2400" b="0" dirty="0">
                <a:solidFill>
                  <a:srgbClr val="000000"/>
                </a:solidFill>
                <a:latin typeface="Calibri" panose="020F0502020204030204" pitchFamily="34" charset="0"/>
                <a:cs typeface="Calibri" panose="020F0502020204030204" pitchFamily="34" charset="0"/>
              </a:rPr>
              <a:t>Associate Professor, Division of Lymphoma</a:t>
            </a:r>
          </a:p>
          <a:p>
            <a:pPr lvl="0" algn="ctr">
              <a:defRPr/>
            </a:pPr>
            <a:r>
              <a:rPr lang="en-US" sz="2400" b="0" dirty="0">
                <a:solidFill>
                  <a:srgbClr val="000000"/>
                </a:solidFill>
                <a:latin typeface="Calibri" panose="020F0502020204030204" pitchFamily="34" charset="0"/>
                <a:cs typeface="Calibri" panose="020F0502020204030204" pitchFamily="34" charset="0"/>
              </a:rPr>
              <a:t>Department of Hematology and Hematopoietic Cell Transplantation</a:t>
            </a:r>
          </a:p>
          <a:p>
            <a:pPr lvl="0" algn="ctr">
              <a:defRPr/>
            </a:pPr>
            <a:r>
              <a:rPr lang="en-US" sz="2400" b="0" dirty="0">
                <a:solidFill>
                  <a:srgbClr val="000000"/>
                </a:solidFill>
                <a:latin typeface="Calibri" panose="020F0502020204030204" pitchFamily="34" charset="0"/>
                <a:cs typeface="Calibri" panose="020F0502020204030204" pitchFamily="34" charset="0"/>
              </a:rPr>
              <a:t>City of Hope Comprehensive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Duarte, California</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710505814"/>
              </p:ext>
            </p:extLst>
          </p:nvPr>
        </p:nvGraphicFramePr>
        <p:xfrm>
          <a:off x="1028828" y="1593450"/>
          <a:ext cx="10065158" cy="3683629"/>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716418">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a:t>
                      </a:r>
                      <a:br>
                        <a:rPr lang="en-US" sz="1800" b="0" dirty="0">
                          <a:solidFill>
                            <a:schemeClr val="tx1"/>
                          </a:solidFill>
                        </a:rPr>
                      </a:b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71643">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Genentech, a member of the Roche Group, Genmab US Inc, Gilead Sciences Inc, Ipsen Biopharmaceuticals Inc, Janssen Biotech Inc, Kite, A Gilead Company, Lilly, Merck, Pfizer Inc, Regeneron Pharmaceuticals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57915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r h="716418">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Blood Cancer United Scholar in Clinical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5648365"/>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a:t>[The Manufacturer] Announces Updated Data from LOTIS-7 Phase 1b Clinical Trial of Loncastuximab Tesirine in Combination with Bispecific Antibody Supporting Potential Best-in-Class Regimen in Patients with Relapsed/Refractory Diffuse Large B-Cell Lymphoma</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38184</TotalTime>
  <Words>5213</Words>
  <Application>Microsoft Macintosh PowerPoint</Application>
  <PresentationFormat>Widescreen</PresentationFormat>
  <Paragraphs>532</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Office Theme</vt:lpstr>
      <vt:lpstr>2016 RESEARCH Widescreen Template</vt:lpstr>
      <vt:lpstr>8_Default Design</vt:lpstr>
      <vt:lpstr>4_Default Design</vt:lpstr>
      <vt:lpstr>7_Default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[The Manufacturer] Announces Updated Data from LOTIS-7 Phase 1b Clinical Trial of Loncastuximab Tesirine in Combination with Bispecific Antibody Supporting Potential Best-in-Class Regimen in Patients with Relapsed/Refractory Diffuse Large B-Cell Lymphoma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Gloria Kelly</cp:lastModifiedBy>
  <cp:revision>2118</cp:revision>
  <cp:lastPrinted>2020-12-08T02:40:56Z</cp:lastPrinted>
  <dcterms:created xsi:type="dcterms:W3CDTF">2020-11-13T19:02:13Z</dcterms:created>
  <dcterms:modified xsi:type="dcterms:W3CDTF">2026-03-15T12:30:14Z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