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404" r:id="rId5"/>
    <p:sldMasterId id="2147485481" r:id="rId6"/>
    <p:sldMasterId id="2147485524" r:id="rId7"/>
    <p:sldMasterId id="2147485552" r:id="rId8"/>
    <p:sldMasterId id="2147485566" r:id="rId9"/>
  </p:sldMasterIdLst>
  <p:notesMasterIdLst>
    <p:notesMasterId r:id="rId100"/>
  </p:notesMasterIdLst>
  <p:handoutMasterIdLst>
    <p:handoutMasterId r:id="rId101"/>
  </p:handoutMasterIdLst>
  <p:sldIdLst>
    <p:sldId id="271" r:id="rId10"/>
    <p:sldId id="263" r:id="rId11"/>
    <p:sldId id="273" r:id="rId12"/>
    <p:sldId id="276" r:id="rId13"/>
    <p:sldId id="312"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258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81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50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016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79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75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765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35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98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71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6705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25572908"/>
      </p:ext>
    </p:extLst>
  </p:cSld>
  <p:clrMapOvr>
    <a:masterClrMapping/>
  </p:clrMapOvr>
  <p:transition spd="slow"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15395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77028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5817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5/20/26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64185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28362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8881975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83115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639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7901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42626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4513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89482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11458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955922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5/20/26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245312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5/20/26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96866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352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48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2.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2.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1.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03470574"/>
      </p:ext>
    </p:extLst>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 id="2147485564" r:id="rId12"/>
    <p:sldLayoutId id="2147485565"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54463921"/>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 id="2147485578" r:id="rId12"/>
    <p:sldLayoutId id="2147485579" r:id="rId13"/>
    <p:sldLayoutId id="2147485580" r:id="rId14"/>
    <p:sldLayoutId id="2147485581" r:id="rId15"/>
    <p:sldLayoutId id="2147485582" r:id="rId16"/>
    <p:sldLayoutId id="214748558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3.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4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4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1938992"/>
          </a:xfrm>
          <a:prstGeom prst="rect">
            <a:avLst/>
          </a:prstGeom>
          <a:noFill/>
        </p:spPr>
        <p:txBody>
          <a:bodyPr wrap="square">
            <a:spAutoFit/>
          </a:bodyPr>
          <a:lstStyle/>
          <a:p>
            <a:pPr lvl="0" algn="ctr">
              <a:defRPr/>
            </a:pPr>
            <a:r>
              <a:rPr lang="en-US" sz="2400" dirty="0" err="1">
                <a:solidFill>
                  <a:srgbClr val="000000"/>
                </a:solidFill>
                <a:latin typeface="Calibri" panose="020F0502020204030204" pitchFamily="34" charset="0"/>
                <a:cs typeface="Calibri" panose="020F0502020204030204" pitchFamily="34" charset="0"/>
              </a:rPr>
              <a:t>Tycel</a:t>
            </a:r>
            <a:r>
              <a:rPr lang="en-US" sz="2400" dirty="0">
                <a:solidFill>
                  <a:srgbClr val="000000"/>
                </a:solidFill>
                <a:latin typeface="Calibri" panose="020F0502020204030204" pitchFamily="34" charset="0"/>
                <a:cs typeface="Calibri" panose="020F0502020204030204" pitchFamily="34" charset="0"/>
              </a:rPr>
              <a:t> Phillips, MD, FASCO</a:t>
            </a:r>
          </a:p>
          <a:p>
            <a:pPr lvl="0" algn="ctr">
              <a:defRPr/>
            </a:pPr>
            <a:r>
              <a:rPr lang="en-US" sz="2400" b="0" dirty="0">
                <a:solidFill>
                  <a:srgbClr val="000000"/>
                </a:solidFill>
                <a:latin typeface="Calibri" panose="020F0502020204030204" pitchFamily="34" charset="0"/>
                <a:cs typeface="Calibri" panose="020F0502020204030204" pitchFamily="34" charset="0"/>
              </a:rPr>
              <a:t>Associate Professor, Division of Lymphoma</a:t>
            </a:r>
          </a:p>
          <a:p>
            <a:pPr lvl="0" algn="ctr">
              <a:defRPr/>
            </a:pPr>
            <a:r>
              <a:rPr lang="en-US" sz="2400" b="0" dirty="0">
                <a:solidFill>
                  <a:srgbClr val="000000"/>
                </a:solidFill>
                <a:latin typeface="Calibri" panose="020F0502020204030204" pitchFamily="34" charset="0"/>
                <a:cs typeface="Calibri" panose="020F0502020204030204" pitchFamily="34" charset="0"/>
              </a:rPr>
              <a:t>Department of Hematology and Hematopoietic Cell Transplantation</a:t>
            </a:r>
          </a:p>
          <a:p>
            <a:pPr lvl="0" algn="ctr">
              <a:defRPr/>
            </a:pPr>
            <a:r>
              <a:rPr lang="en-US" sz="2400" b="0" dirty="0">
                <a:solidFill>
                  <a:srgbClr val="000000"/>
                </a:solidFill>
                <a:latin typeface="Calibri" panose="020F0502020204030204" pitchFamily="34" charset="0"/>
                <a:cs typeface="Calibri" panose="020F0502020204030204" pitchFamily="34" charset="0"/>
              </a:rPr>
              <a:t>City of Hope Comprehensive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Duarte, California</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3" name="Content Placeholder 3">
            <a:extLst>
              <a:ext uri="{FF2B5EF4-FFF2-40B4-BE49-F238E27FC236}">
                <a16:creationId xmlns:a16="http://schemas.microsoft.com/office/drawing/2014/main" id="{B5A2E16E-2718-3517-4982-B67C76981A4D}"/>
              </a:ext>
            </a:extLst>
          </p:cNvPr>
          <p:cNvGraphicFramePr>
            <a:graphicFrameLocks/>
          </p:cNvGraphicFramePr>
          <p:nvPr>
            <p:extLst>
              <p:ext uri="{D42A27DB-BD31-4B8C-83A1-F6EECF244321}">
                <p14:modId xmlns:p14="http://schemas.microsoft.com/office/powerpoint/2010/main" val="636059013"/>
              </p:ext>
            </p:extLst>
          </p:nvPr>
        </p:nvGraphicFramePr>
        <p:xfrm>
          <a:off x="1028828" y="1428198"/>
          <a:ext cx="10065158" cy="4863344"/>
        </p:xfrm>
        <a:graphic>
          <a:graphicData uri="http://schemas.openxmlformats.org/drawingml/2006/table">
            <a:tbl>
              <a:tblPr firstRow="1" bandRow="1">
                <a:tableStyleId>{F2DE63D5-997A-4646-A377-4702673A728D}</a:tableStyleId>
              </a:tblPr>
              <a:tblGrid>
                <a:gridCol w="3410970">
                  <a:extLst>
                    <a:ext uri="{9D8B030D-6E8A-4147-A177-3AD203B41FA5}">
                      <a16:colId xmlns:a16="http://schemas.microsoft.com/office/drawing/2014/main" val="20000"/>
                    </a:ext>
                  </a:extLst>
                </a:gridCol>
                <a:gridCol w="6654188">
                  <a:extLst>
                    <a:ext uri="{9D8B030D-6E8A-4147-A177-3AD203B41FA5}">
                      <a16:colId xmlns:a16="http://schemas.microsoft.com/office/drawing/2014/main" val="2117869244"/>
                    </a:ext>
                  </a:extLst>
                </a:gridCol>
              </a:tblGrid>
              <a:tr h="1624354">
                <a:tc>
                  <a:txBody>
                    <a:bodyPr/>
                    <a:lstStyle/>
                    <a:p>
                      <a:pPr algn="l"/>
                      <a:r>
                        <a:rPr lang="en-US" sz="1800" b="1" dirty="0">
                          <a:solidFill>
                            <a:schemeClr val="tx1"/>
                          </a:solidFill>
                        </a:rPr>
                        <a:t>Advisory Boards/Consulting</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ADC Therapeutics, AstraZeneca Pharmaceuticals LP, </a:t>
                      </a:r>
                      <a:r>
                        <a:rPr lang="en-US" sz="1800" b="0" dirty="0" err="1">
                          <a:solidFill>
                            <a:schemeClr val="tx1"/>
                          </a:solidFill>
                        </a:rPr>
                        <a:t>BeOne</a:t>
                      </a:r>
                      <a:r>
                        <a:rPr lang="en-US" sz="1800" b="0" dirty="0">
                          <a:solidFill>
                            <a:schemeClr val="tx1"/>
                          </a:solidFill>
                        </a:rPr>
                        <a:t>, Bristol Myers Squibb, Caribou Biosciences Inc, Celgene Corporation, Genentech, a member of the Roche Group, Genetics Pharmaceuticals, Genmab US Inc, Incyte Corporation, Ipsen Biopharmaceuticals Inc, Janssen Biotech Inc, Johnson &amp; Johnson, Kite, A Gilead Company, Lilly, Merck, Pfizer Inc, Pharmacyclics LLC, an AbbVie Company,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18631">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Genentech, a member of the Roche Group, Genmab US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718631">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Bristol Myers Squibb, Genentech, a member of the Roche Group, Sobi</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9660547"/>
                  </a:ext>
                </a:extLst>
              </a:tr>
              <a:tr h="718631">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Xencor</a:t>
                      </a:r>
                      <a:endParaRPr lang="en-US" sz="1800" b="0" dirty="0">
                        <a:solidFill>
                          <a:schemeClr val="tx1"/>
                        </a:solidFill>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3733875"/>
                  </a:ext>
                </a:extLst>
              </a:tr>
              <a:tr h="718631">
                <a:tc>
                  <a:txBody>
                    <a:bodyPr/>
                    <a:lstStyle/>
                    <a:p>
                      <a:pPr algn="l"/>
                      <a:r>
                        <a:rPr lang="en-US" sz="1800" b="1" dirty="0">
                          <a:solidFill>
                            <a:schemeClr val="tx1"/>
                          </a:solidFill>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Blood Cancer United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1536854"/>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Matasar</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Blood Disorders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Hematologist/Oncologist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Robert Wood Johnson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Brunswick, New Jersey</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Tycel</a:t>
            </a:r>
            <a:r>
              <a:rPr kumimoji="0" lang="en-US" sz="1600" b="1" i="0" u="none" strike="noStrike" kern="1200" cap="none" spc="0" normalizeH="0" baseline="0" noProof="0" dirty="0">
                <a:ln>
                  <a:noFill/>
                </a:ln>
                <a:solidFill>
                  <a:srgbClr val="000000"/>
                </a:solidFill>
                <a:effectLst/>
                <a:uLnTx/>
                <a:uFillTx/>
                <a:latin typeface="Calibri"/>
                <a:ea typeface="MS PGothic" charset="0"/>
              </a:rPr>
              <a:t> Phillips, MD,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Division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Hematopoietic Cell Transplantation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ts val="185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8" y="1242872"/>
            <a:ext cx="376444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Jason Westin, MD, MS, FACP, FASCO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Lymphoma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 Lymphoma and Myeloma Service Line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Gilles Salles,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Service Chief, Lymphoma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Steven Greenberg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Medical College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2398063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0399657" cy="1141412"/>
          </a:xfrm>
        </p:spPr>
        <p:txBody>
          <a:bodyPr/>
          <a:lstStyle/>
          <a:p>
            <a:pPr algn="l"/>
            <a:r>
              <a:rPr lang="en-US" sz="2400" dirty="0"/>
              <a:t>Updated Data Announced from LOTIS-7 Phase </a:t>
            </a:r>
            <a:r>
              <a:rPr lang="en-US" sz="2400" dirty="0" err="1"/>
              <a:t>Ib</a:t>
            </a:r>
            <a:r>
              <a:rPr lang="en-US" sz="2400" dirty="0"/>
              <a:t> Trial of Loncastuximab Tesirine in Combination with Bispecific Antibody Supporting Potential Best-in-Class Regimen for R/R DLBCL</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38208</TotalTime>
  <Words>5232</Words>
  <Application>Microsoft Macintosh PowerPoint</Application>
  <PresentationFormat>Widescreen</PresentationFormat>
  <Paragraphs>534</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2016 RESEARCH Widescreen Template</vt:lpstr>
      <vt:lpstr>4_Default Design</vt:lpstr>
      <vt:lpstr>7_Default Design</vt:lpstr>
      <vt:lpstr>Office Theme</vt:lpstr>
      <vt:lpstr>8_Default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Updated Data Announced from LOTIS-7 Phase Ib Trial of Loncastuximab Tesirine in Combination with Bispecific Antibody Supporting Potential Best-in-Class Regimen for R/R DLBCL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2133</cp:revision>
  <cp:lastPrinted>2020-12-08T02:40:56Z</cp:lastPrinted>
  <dcterms:created xsi:type="dcterms:W3CDTF">2020-11-13T19:02:13Z</dcterms:created>
  <dcterms:modified xsi:type="dcterms:W3CDTF">2026-05-20T18:52:40Z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