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350" r:id="rId5"/>
    <p:sldMasterId id="2147485404" r:id="rId6"/>
    <p:sldMasterId id="2147485426" r:id="rId7"/>
    <p:sldMasterId id="2147485481" r:id="rId8"/>
    <p:sldMasterId id="2147485524" r:id="rId9"/>
  </p:sldMasterIdLst>
  <p:notesMasterIdLst>
    <p:notesMasterId r:id="rId100"/>
  </p:notesMasterIdLst>
  <p:handoutMasterIdLst>
    <p:handoutMasterId r:id="rId101"/>
  </p:handoutMasterIdLst>
  <p:sldIdLst>
    <p:sldId id="271" r:id="rId10"/>
    <p:sldId id="263" r:id="rId11"/>
    <p:sldId id="273" r:id="rId12"/>
    <p:sldId id="276" r:id="rId13"/>
    <p:sldId id="277"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40FF"/>
    <a:srgbClr val="0432FF"/>
    <a:srgbClr val="EE7C31"/>
    <a:srgbClr val="4472C4"/>
    <a:srgbClr val="ED7D31"/>
    <a:srgbClr val="9AC2CC"/>
    <a:srgbClr val="EEEEEE"/>
    <a:srgbClr val="B32117"/>
    <a:srgbClr val="2C7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4/29/26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4/29/26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4/29/26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1.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2.jpe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image" Target="../media/image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4/29/26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7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7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2308324"/>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Brad S Kahl, MD</a:t>
            </a:r>
            <a:br>
              <a:rPr lang="en-US" sz="240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Professor of Medicine</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Washington University School of Medicine</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Director, Lymphoma Program</a:t>
            </a:r>
            <a:br>
              <a:rPr lang="en-US" sz="2400" b="0" dirty="0">
                <a:solidFill>
                  <a:srgbClr val="000000"/>
                </a:solidFill>
                <a:latin typeface="Calibri" panose="020F0502020204030204" pitchFamily="34" charset="0"/>
                <a:cs typeface="Calibri" panose="020F0502020204030204" pitchFamily="34" charset="0"/>
              </a:rPr>
            </a:br>
            <a:r>
              <a:rPr lang="en-US" sz="2400" b="0" dirty="0" err="1">
                <a:solidFill>
                  <a:srgbClr val="000000"/>
                </a:solidFill>
                <a:latin typeface="Calibri" panose="020F0502020204030204" pitchFamily="34" charset="0"/>
                <a:cs typeface="Calibri" panose="020F0502020204030204" pitchFamily="34" charset="0"/>
              </a:rPr>
              <a:t>Siteman</a:t>
            </a:r>
            <a:r>
              <a:rPr lang="en-US" sz="2400" b="0" dirty="0">
                <a:solidFill>
                  <a:srgbClr val="000000"/>
                </a:solidFill>
                <a:latin typeface="Calibri" panose="020F0502020204030204" pitchFamily="34" charset="0"/>
                <a:cs typeface="Calibri" panose="020F0502020204030204" pitchFamily="34" charset="0"/>
              </a:rPr>
              <a:t> Cancer Center</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St Louis, Missouri</a:t>
            </a: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44966709"/>
              </p:ext>
            </p:extLst>
          </p:nvPr>
        </p:nvGraphicFramePr>
        <p:xfrm>
          <a:off x="1028828" y="1593451"/>
          <a:ext cx="10065158" cy="3860292"/>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28267">
                  <a:extLst>
                    <a:ext uri="{9D8B030D-6E8A-4147-A177-3AD203B41FA5}">
                      <a16:colId xmlns:a16="http://schemas.microsoft.com/office/drawing/2014/main" val="2117869244"/>
                    </a:ext>
                  </a:extLst>
                </a:gridCol>
              </a:tblGrid>
              <a:tr h="211693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Genentech, a member of the Roche Group, GSK, Incyte Corporation, Lilly, Merck, Pfizer Inc, Roche Laboratories Inc, Bristol Myers Squibb,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22628">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1120730">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t>
            </a:r>
            <a:r>
              <a:rPr lang="en-US" sz="1600" dirty="0" err="1">
                <a:solidFill>
                  <a:srgbClr val="000000"/>
                </a:solidFill>
                <a:latin typeface="Calibri"/>
              </a:rPr>
              <a:t>Matasar</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Chief, Division of Blood Disorders</a:t>
            </a:r>
          </a:p>
          <a:p>
            <a:pPr lvl="0">
              <a:lnSpc>
                <a:spcPts val="1850"/>
              </a:lnSpc>
              <a:defRPr/>
            </a:pPr>
            <a:r>
              <a:rPr lang="en-US" sz="1600" b="0" dirty="0">
                <a:solidFill>
                  <a:srgbClr val="000000"/>
                </a:solidFill>
                <a:latin typeface="Calibri"/>
              </a:rPr>
              <a:t>Rutgers Cancer Institute</a:t>
            </a:r>
          </a:p>
          <a:p>
            <a:pPr lvl="0">
              <a:lnSpc>
                <a:spcPts val="1850"/>
              </a:lnSpc>
              <a:defRPr/>
            </a:pPr>
            <a:r>
              <a:rPr lang="en-US" sz="1600" b="0" dirty="0">
                <a:solidFill>
                  <a:srgbClr val="000000"/>
                </a:solidFill>
                <a:latin typeface="Calibri"/>
              </a:rPr>
              <a:t>Hematologist/Oncologist</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Rutgers Robert Wood Johnson Medical School</a:t>
            </a:r>
          </a:p>
          <a:p>
            <a:pPr lvl="0">
              <a:lnSpc>
                <a:spcPts val="1850"/>
              </a:lnSpc>
              <a:defRPr/>
            </a:pPr>
            <a:r>
              <a:rPr lang="en-US" sz="1600" b="0" dirty="0">
                <a:solidFill>
                  <a:srgbClr val="000000"/>
                </a:solidFill>
                <a:latin typeface="Calibri"/>
              </a:rPr>
              <a:t>New Brunswick, New Jersey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err="1">
                <a:solidFill>
                  <a:srgbClr val="000000"/>
                </a:solidFill>
                <a:latin typeface="Calibri"/>
              </a:rPr>
              <a:t>Tycel</a:t>
            </a:r>
            <a:r>
              <a:rPr lang="en-US" sz="1600" dirty="0">
                <a:solidFill>
                  <a:srgbClr val="000000"/>
                </a:solidFill>
                <a:latin typeface="Calibri"/>
              </a:rPr>
              <a:t> Phillips, MD, FASCO</a:t>
            </a:r>
          </a:p>
          <a:p>
            <a:pPr lvl="0">
              <a:lnSpc>
                <a:spcPts val="1850"/>
              </a:lnSpc>
              <a:defRPr/>
            </a:pPr>
            <a:r>
              <a:rPr lang="en-US" sz="1600" b="0" dirty="0">
                <a:solidFill>
                  <a:srgbClr val="000000"/>
                </a:solidFill>
                <a:latin typeface="Calibri"/>
              </a:rPr>
              <a:t>Associate Professor, Division of Lymphoma</a:t>
            </a:r>
          </a:p>
          <a:p>
            <a:pPr lvl="0">
              <a:lnSpc>
                <a:spcPts val="1850"/>
              </a:lnSpc>
              <a:defRPr/>
            </a:pPr>
            <a:r>
              <a:rPr lang="en-US" sz="1600" b="0" dirty="0">
                <a:solidFill>
                  <a:srgbClr val="000000"/>
                </a:solidFill>
                <a:latin typeface="Calibri"/>
              </a:rPr>
              <a:t>Department of Hematology and Hematopoietic Cell Transplantation</a:t>
            </a:r>
          </a:p>
          <a:p>
            <a:pPr lvl="0">
              <a:lnSpc>
                <a:spcPts val="1850"/>
              </a:lnSpc>
              <a:defRPr/>
            </a:pPr>
            <a:r>
              <a:rPr lang="en-US" sz="1600" b="0" dirty="0">
                <a:solidFill>
                  <a:srgbClr val="000000"/>
                </a:solidFill>
                <a:latin typeface="Calibri"/>
              </a:rPr>
              <a:t>City of Hope Comprehensive Cancer Center</a:t>
            </a:r>
          </a:p>
          <a:p>
            <a:pPr lvl="0">
              <a:lnSpc>
                <a:spcPts val="1850"/>
              </a:lnSpc>
              <a:defRPr/>
            </a:pPr>
            <a:r>
              <a:rPr lang="en-US" sz="1600" b="0" dirty="0">
                <a:solidFill>
                  <a:srgbClr val="000000"/>
                </a:solidFill>
                <a:latin typeface="Calibri"/>
              </a:rPr>
              <a:t>Duarte, California</a:t>
            </a:r>
          </a:p>
          <a:p>
            <a:pPr lvl="0">
              <a:lnSpc>
                <a:spcPts val="1850"/>
              </a:lnSpc>
              <a:defRPr/>
            </a:pPr>
            <a:endParaRPr lang="en-US" sz="1600" dirty="0">
              <a:solidFill>
                <a:srgbClr val="000000"/>
              </a:solidFill>
              <a:latin typeface="Calibri"/>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9" y="1242872"/>
            <a:ext cx="35289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Jason Westin, MD, MS</a:t>
            </a:r>
          </a:p>
          <a:p>
            <a:pPr lvl="0">
              <a:lnSpc>
                <a:spcPts val="1850"/>
              </a:lnSpc>
              <a:defRPr/>
            </a:pPr>
            <a:r>
              <a:rPr lang="en-US" sz="1600" b="0" dirty="0">
                <a:solidFill>
                  <a:srgbClr val="000000"/>
                </a:solidFill>
                <a:latin typeface="Calibri"/>
              </a:rPr>
              <a:t>Director, Lymphoma Clinical Research</a:t>
            </a:r>
          </a:p>
          <a:p>
            <a:pPr lvl="0">
              <a:lnSpc>
                <a:spcPts val="1850"/>
              </a:lnSpc>
              <a:defRPr/>
            </a:pPr>
            <a:r>
              <a:rPr lang="en-US" sz="1600" b="0" dirty="0">
                <a:solidFill>
                  <a:srgbClr val="000000"/>
                </a:solidFill>
                <a:latin typeface="Calibri"/>
              </a:rPr>
              <a:t>Section Chief, Aggressive Lymphoma</a:t>
            </a:r>
          </a:p>
          <a:p>
            <a:pPr lvl="0">
              <a:lnSpc>
                <a:spcPts val="1850"/>
              </a:lnSpc>
              <a:defRPr/>
            </a:pPr>
            <a:r>
              <a:rPr lang="en-US" sz="1600" b="0" dirty="0">
                <a:solidFill>
                  <a:srgbClr val="000000"/>
                </a:solidFill>
                <a:latin typeface="Calibri"/>
              </a:rPr>
              <a:t>Professor, Department of Lymphoma</a:t>
            </a:r>
          </a:p>
          <a:p>
            <a:pPr lvl="0">
              <a:lnSpc>
                <a:spcPts val="1850"/>
              </a:lnSpc>
              <a:defRPr/>
            </a:pPr>
            <a:r>
              <a:rPr lang="en-US" sz="1600" b="0" dirty="0">
                <a:solidFill>
                  <a:srgbClr val="000000"/>
                </a:solidFill>
                <a:latin typeface="Calibri"/>
              </a:rPr>
              <a:t>and Myeloma</a:t>
            </a:r>
          </a:p>
          <a:p>
            <a:pPr lvl="0">
              <a:lnSpc>
                <a:spcPts val="1850"/>
              </a:lnSpc>
              <a:defRPr/>
            </a:pPr>
            <a:r>
              <a:rPr lang="en-US" sz="1600" b="0" dirty="0">
                <a:solidFill>
                  <a:srgbClr val="000000"/>
                </a:solidFill>
                <a:latin typeface="Calibri"/>
              </a:rPr>
              <a:t>The University of Texas</a:t>
            </a:r>
          </a:p>
          <a:p>
            <a:pPr lvl="0">
              <a:lnSpc>
                <a:spcPts val="1850"/>
              </a:lnSpc>
              <a:defRPr/>
            </a:pPr>
            <a:r>
              <a:rPr lang="en-US" sz="1600" b="0" dirty="0">
                <a:solidFill>
                  <a:srgbClr val="000000"/>
                </a:solidFill>
                <a:latin typeface="Calibri"/>
              </a:rPr>
              <a:t>MD Anderson Cancer Center</a:t>
            </a:r>
          </a:p>
          <a:p>
            <a:pPr lvl="0">
              <a:lnSpc>
                <a:spcPts val="1850"/>
              </a:lnSpc>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Gilles Salles, MD, PhD</a:t>
            </a:r>
          </a:p>
          <a:p>
            <a:pPr lvl="0">
              <a:lnSpc>
                <a:spcPts val="1850"/>
              </a:lnSpc>
              <a:defRPr/>
            </a:pPr>
            <a:r>
              <a:rPr lang="en-US" sz="1600" b="0" dirty="0">
                <a:solidFill>
                  <a:srgbClr val="000000"/>
                </a:solidFill>
                <a:latin typeface="Calibri"/>
              </a:rPr>
              <a:t>Service Chief, Lymphoma Service</a:t>
            </a:r>
          </a:p>
          <a:p>
            <a:pPr lvl="0">
              <a:lnSpc>
                <a:spcPts val="1850"/>
              </a:lnSpc>
              <a:defRPr/>
            </a:pPr>
            <a:r>
              <a:rPr lang="en-US" sz="1600" b="0" dirty="0">
                <a:solidFill>
                  <a:srgbClr val="000000"/>
                </a:solidFill>
                <a:latin typeface="Calibri"/>
              </a:rPr>
              <a:t>Steven Greenberg Chair</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0399657" cy="1141412"/>
          </a:xfrm>
        </p:spPr>
        <p:txBody>
          <a:bodyPr/>
          <a:lstStyle/>
          <a:p>
            <a:pPr algn="l"/>
            <a:r>
              <a:rPr lang="en-US" sz="2400" dirty="0"/>
              <a:t>Updated Data Announced from LOTIS-7 Phase </a:t>
            </a:r>
            <a:r>
              <a:rPr lang="en-US" sz="2400" dirty="0" err="1"/>
              <a:t>Ib</a:t>
            </a:r>
            <a:r>
              <a:rPr lang="en-US" sz="2400" dirty="0"/>
              <a:t> Trial of Loncastuximab Tesirine in Combination with Bispecific Antibody Supporting Potential Best-in-Class Regimen for R/R DLBCL</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38199</TotalTime>
  <Words>5165</Words>
  <Application>Microsoft Macintosh PowerPoint</Application>
  <PresentationFormat>Widescreen</PresentationFormat>
  <Paragraphs>526</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Office Theme</vt:lpstr>
      <vt:lpstr>2016 RESEARCH Widescreen Template</vt:lpstr>
      <vt:lpstr>8_Default Design</vt:lpstr>
      <vt:lpstr>4_Default Design</vt:lpstr>
      <vt:lpstr>7_Default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Updated Data Announced from LOTIS-7 Phase Ib Trial of Loncastuximab Tesirine in Combination with Bispecific Antibody Supporting Potential Best-in-Class Regimen for R/R DLBCL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2125</cp:revision>
  <cp:lastPrinted>2020-12-08T02:40:56Z</cp:lastPrinted>
  <dcterms:created xsi:type="dcterms:W3CDTF">2020-11-13T19:02:13Z</dcterms:created>
  <dcterms:modified xsi:type="dcterms:W3CDTF">2026-04-29T19:31:33Z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