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350" r:id="rId5"/>
    <p:sldMasterId id="2147485404" r:id="rId6"/>
    <p:sldMasterId id="2147485426" r:id="rId7"/>
    <p:sldMasterId id="2147485481" r:id="rId8"/>
    <p:sldMasterId id="2147485524"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4/27/26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930265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010651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52404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090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532777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583309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292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6225935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211488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22757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59524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3944209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4/27/26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65391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156501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9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276057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09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42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59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94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1695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10860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29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547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217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863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53206667"/>
      </p:ext>
    </p:extLst>
  </p:cSld>
  <p:clrMapOvr>
    <a:masterClrMapping/>
  </p:clrMapOvr>
  <p:transition spd="slow" advClick="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08207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6468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44102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jpe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image" Target="../media/image1.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4/27/26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243185504"/>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14149056"/>
      </p:ext>
    </p:extLst>
  </p:cSld>
  <p:clrMap bg1="lt1" tx1="dk1" bg2="lt2" tx2="dk2" accent1="accent1" accent2="accent2" accent3="accent3" accent4="accent4" accent5="accent5" accent6="accent6" hlink="hlink" folHlink="folHlink"/>
  <p:sldLayoutIdLst>
    <p:sldLayoutId id="2147485427" r:id="rId1"/>
    <p:sldLayoutId id="2147485428" r:id="rId2"/>
    <p:sldLayoutId id="2147485429" r:id="rId3"/>
    <p:sldLayoutId id="2147485430" r:id="rId4"/>
    <p:sldLayoutId id="2147485431" r:id="rId5"/>
    <p:sldLayoutId id="2147485432" r:id="rId6"/>
    <p:sldLayoutId id="2147485433" r:id="rId7"/>
    <p:sldLayoutId id="2147485434" r:id="rId8"/>
    <p:sldLayoutId id="2147485435" r:id="rId9"/>
    <p:sldLayoutId id="2147485436" r:id="rId10"/>
    <p:sldLayoutId id="2147485437" r:id="rId11"/>
    <p:sldLayoutId id="2147485438" r:id="rId12"/>
    <p:sldLayoutId id="2147485439" r:id="rId13"/>
    <p:sldLayoutId id="2147485440" r:id="rId14"/>
    <p:sldLayoutId id="2147485441" r:id="rId15"/>
    <p:sldLayoutId id="2147485442" r:id="rId16"/>
    <p:sldLayoutId id="214748544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7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7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7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308324"/>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Gilles Salles, MD, PhD</a:t>
            </a:r>
            <a:br>
              <a:rPr lang="en-US" sz="240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Service Chief, Lymphoma Service</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Steven Greenberg Chair</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Memorial Sloan Kettering Cancer Center</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Weill Cornell Medical College</a:t>
            </a:r>
            <a:br>
              <a:rPr lang="en-US" sz="2400" b="0" dirty="0">
                <a:solidFill>
                  <a:srgbClr val="000000"/>
                </a:solidFill>
                <a:latin typeface="Calibri" panose="020F0502020204030204" pitchFamily="34" charset="0"/>
                <a:cs typeface="Calibri" panose="020F0502020204030204" pitchFamily="34" charset="0"/>
              </a:rPr>
            </a:br>
            <a:r>
              <a:rPr lang="en-US" sz="2400" b="0" dirty="0">
                <a:solidFill>
                  <a:srgbClr val="000000"/>
                </a:solidFill>
                <a:latin typeface="Calibri" panose="020F0502020204030204" pitchFamily="34" charset="0"/>
                <a:cs typeface="Calibri" panose="020F0502020204030204" pitchFamily="34" charset="0"/>
              </a:rPr>
              <a:t>New York, New York</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75088828"/>
              </p:ext>
            </p:extLst>
          </p:nvPr>
        </p:nvGraphicFramePr>
        <p:xfrm>
          <a:off x="1028828" y="1593451"/>
          <a:ext cx="10065158" cy="4186863"/>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1868731">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BeOne</a:t>
                      </a:r>
                      <a:r>
                        <a:rPr lang="en-US" sz="1800" b="0" dirty="0">
                          <a:solidFill>
                            <a:schemeClr val="tx1"/>
                          </a:solidFill>
                        </a:rPr>
                        <a:t>, Bristol Myers Squibb, Foresight Diagnostics, Genentech, a member of the Roche Group, Genmab US Inc, Incyte Corporation, Ipsen Biopharmaceuticals Inc, Janssen Biotech Inc, Kite, A Gilead Company, Lilly, Merck, Novartis, </a:t>
                      </a:r>
                      <a:r>
                        <a:rPr lang="en-US" sz="1800" b="0" dirty="0" err="1">
                          <a:solidFill>
                            <a:schemeClr val="tx1"/>
                          </a:solidFill>
                        </a:rPr>
                        <a:t>Nurix</a:t>
                      </a:r>
                      <a:r>
                        <a:rPr lang="en-US" sz="1800" b="0" dirty="0">
                          <a:solidFill>
                            <a:schemeClr val="tx1"/>
                          </a:solidFill>
                        </a:rPr>
                        <a:t> Therapeutics Inc, Pfizer Inc, SERB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51724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Canopy Life Sciences, Daiichi Sankyo Inc, Ellipses Pharma, Genentech, a member of the Roche Group, Genmab US Inc, Incyte Corporation, Kite, A Gilead Company, </a:t>
                      </a:r>
                      <a:r>
                        <a:rPr lang="en-US" sz="1800" b="0" dirty="0" err="1">
                          <a:solidFill>
                            <a:schemeClr val="tx1"/>
                          </a:solidFill>
                        </a:rPr>
                        <a:t>ModeX</a:t>
                      </a:r>
                      <a:r>
                        <a:rPr lang="en-US" sz="1800" b="0" dirty="0">
                          <a:solidFill>
                            <a:schemeClr val="tx1"/>
                          </a:solidFill>
                        </a:rPr>
                        <a:t> Therapeutics, </a:t>
                      </a:r>
                      <a:r>
                        <a:rPr lang="en-US" sz="1800" b="0" dirty="0" err="1">
                          <a:solidFill>
                            <a:schemeClr val="tx1"/>
                          </a:solidFill>
                        </a:rPr>
                        <a:t>Treeline</a:t>
                      </a:r>
                      <a:r>
                        <a:rPr lang="en-US" sz="1800" b="0" dirty="0">
                          <a:solidFill>
                            <a:schemeClr val="tx1"/>
                          </a:solidFill>
                        </a:rPr>
                        <a:t>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800885">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Genentech, a member of the Roche Group, Genmab US Inc, Ipsen Biopharmaceuticals Inc, Janssen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242872"/>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400" dirty="0"/>
              <a:t>[The Manufacturer] Announces Updated Data from LOTIS-7 Phase 1b Clinical Trial of Loncastuximab Tesirine in Combination with Bispecific Antibody Supporting Potential Best-in-Class Regimen in Patients with Relapsed/Refractory Diffuse Large B-Cell Lymphoma</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38189</TotalTime>
  <Words>5235</Words>
  <Application>Microsoft Macintosh PowerPoint</Application>
  <PresentationFormat>Widescreen</PresentationFormat>
  <Paragraphs>526</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Office Theme</vt:lpstr>
      <vt:lpstr>2016 RESEARCH Widescreen Template</vt:lpstr>
      <vt:lpstr>8_Default Design</vt:lpstr>
      <vt:lpstr>4_Default Design</vt:lpstr>
      <vt:lpstr>7_Default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[The Manufacturer] Announces Updated Data from LOTIS-7 Phase 1b Clinical Trial of Loncastuximab Tesirine in Combination with Bispecific Antibody Supporting Potential Best-in-Class Regimen in Patients with Relapsed/Refractory Diffuse Large B-Cell Lymphoma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2122</cp:revision>
  <cp:lastPrinted>2020-12-08T02:40:56Z</cp:lastPrinted>
  <dcterms:created xsi:type="dcterms:W3CDTF">2020-11-13T19:02:13Z</dcterms:created>
  <dcterms:modified xsi:type="dcterms:W3CDTF">2026-04-27T16:01:13Z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