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ags/tag4.xml" ContentType="application/vnd.openxmlformats-officedocument.presentationml.tags+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tags/tag6.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3.xml" ContentType="application/vnd.openxmlformats-officedocument.presentationml.tags+xml"/>
  <Override PartName="/ppt/notesSlides/notesSlide31.xml" ContentType="application/vnd.openxmlformats-officedocument.presentationml.notesSlide+xml"/>
  <Override PartName="/ppt/tags/tag24.xml" ContentType="application/vnd.openxmlformats-officedocument.presentationml.tags+xml"/>
  <Override PartName="/ppt/notesSlides/notesSlide32.xml" ContentType="application/vnd.openxmlformats-officedocument.presentationml.notesSlide+xml"/>
  <Override PartName="/ppt/tags/tag25.xml" ContentType="application/vnd.openxmlformats-officedocument.presentationml.tags+xml"/>
  <Override PartName="/ppt/notesSlides/notesSlide33.xml" ContentType="application/vnd.openxmlformats-officedocument.presentationml.notesSlide+xml"/>
  <Override PartName="/ppt/tags/tag26.xml" ContentType="application/vnd.openxmlformats-officedocument.presentationml.tags+xml"/>
  <Override PartName="/ppt/notesSlides/notesSlide34.xml" ContentType="application/vnd.openxmlformats-officedocument.presentationml.notesSlide+xml"/>
  <Override PartName="/ppt/tags/tag27.xml" ContentType="application/vnd.openxmlformats-officedocument.presentationml.tags+xml"/>
  <Override PartName="/ppt/notesSlides/notesSlide35.xml" ContentType="application/vnd.openxmlformats-officedocument.presentationml.notesSlide+xml"/>
  <Override PartName="/ppt/tags/tag28.xml" ContentType="application/vnd.openxmlformats-officedocument.presentationml.tags+xml"/>
  <Override PartName="/ppt/notesSlides/notesSlide36.xml" ContentType="application/vnd.openxmlformats-officedocument.presentationml.notesSlide+xml"/>
  <Override PartName="/ppt/tags/tag29.xml" ContentType="application/vnd.openxmlformats-officedocument.presentationml.tags+xml"/>
  <Override PartName="/ppt/notesSlides/notesSlide37.xml" ContentType="application/vnd.openxmlformats-officedocument.presentationml.notesSlide+xml"/>
  <Override PartName="/ppt/tags/tag30.xml" ContentType="application/vnd.openxmlformats-officedocument.presentationml.tags+xml"/>
  <Override PartName="/ppt/notesSlides/notesSlide38.xml" ContentType="application/vnd.openxmlformats-officedocument.presentationml.notesSlide+xml"/>
  <Override PartName="/ppt/tags/tag31.xml" ContentType="application/vnd.openxmlformats-officedocument.presentationml.tags+xml"/>
  <Override PartName="/ppt/notesSlides/notesSlide39.xml" ContentType="application/vnd.openxmlformats-officedocument.presentationml.notesSlide+xml"/>
  <Override PartName="/ppt/tags/tag32.xml" ContentType="application/vnd.openxmlformats-officedocument.presentationml.tags+xml"/>
  <Override PartName="/ppt/notesSlides/notesSlide40.xml" ContentType="application/vnd.openxmlformats-officedocument.presentationml.notesSlide+xml"/>
  <Override PartName="/ppt/tags/tag33.xml" ContentType="application/vnd.openxmlformats-officedocument.presentationml.tags+xml"/>
  <Override PartName="/ppt/notesSlides/notesSlide41.xml" ContentType="application/vnd.openxmlformats-officedocument.presentationml.notesSlide+xml"/>
  <Override PartName="/ppt/tags/tag34.xml" ContentType="application/vnd.openxmlformats-officedocument.presentationml.tags+xml"/>
  <Override PartName="/ppt/notesSlides/notesSlide42.xml" ContentType="application/vnd.openxmlformats-officedocument.presentationml.notesSlide+xml"/>
  <Override PartName="/ppt/tags/tag35.xml" ContentType="application/vnd.openxmlformats-officedocument.presentationml.tags+xml"/>
  <Override PartName="/ppt/notesSlides/notesSlide43.xml" ContentType="application/vnd.openxmlformats-officedocument.presentationml.notesSlide+xml"/>
  <Override PartName="/ppt/tags/tag36.xml" ContentType="application/vnd.openxmlformats-officedocument.presentationml.tags+xml"/>
  <Override PartName="/ppt/notesSlides/notesSlide44.xml" ContentType="application/vnd.openxmlformats-officedocument.presentationml.notesSlide+xml"/>
  <Override PartName="/ppt/tags/tag37.xml" ContentType="application/vnd.openxmlformats-officedocument.presentationml.tags+xml"/>
  <Override PartName="/ppt/notesSlides/notesSlide45.xml" ContentType="application/vnd.openxmlformats-officedocument.presentationml.notesSlide+xml"/>
  <Override PartName="/ppt/tags/tag38.xml" ContentType="application/vnd.openxmlformats-officedocument.presentationml.tags+xml"/>
  <Override PartName="/ppt/notesSlides/notesSlide46.xml" ContentType="application/vnd.openxmlformats-officedocument.presentationml.notesSlide+xml"/>
  <Override PartName="/ppt/tags/tag39.xml" ContentType="application/vnd.openxmlformats-officedocument.presentationml.tags+xml"/>
  <Override PartName="/ppt/notesSlides/notesSlide47.xml" ContentType="application/vnd.openxmlformats-officedocument.presentationml.notesSlide+xml"/>
  <Override PartName="/ppt/tags/tag40.xml" ContentType="application/vnd.openxmlformats-officedocument.presentationml.tags+xml"/>
  <Override PartName="/ppt/notesSlides/notesSlide48.xml" ContentType="application/vnd.openxmlformats-officedocument.presentationml.notesSlide+xml"/>
  <Override PartName="/ppt/tags/tag41.xml" ContentType="application/vnd.openxmlformats-officedocument.presentationml.tags+xml"/>
  <Override PartName="/ppt/notesSlides/notesSlide49.xml" ContentType="application/vnd.openxmlformats-officedocument.presentationml.notesSlide+xml"/>
  <Override PartName="/ppt/tags/tag42.xml" ContentType="application/vnd.openxmlformats-officedocument.presentationml.tags+xml"/>
  <Override PartName="/ppt/notesSlides/notesSlide50.xml" ContentType="application/vnd.openxmlformats-officedocument.presentationml.notesSlide+xml"/>
  <Override PartName="/ppt/tags/tag43.xml" ContentType="application/vnd.openxmlformats-officedocument.presentationml.tags+xml"/>
  <Override PartName="/ppt/notesSlides/notesSlide51.xml" ContentType="application/vnd.openxmlformats-officedocument.presentationml.notesSlide+xml"/>
  <Override PartName="/ppt/tags/tag44.xml" ContentType="application/vnd.openxmlformats-officedocument.presentationml.tags+xml"/>
  <Override PartName="/ppt/notesSlides/notesSlide52.xml" ContentType="application/vnd.openxmlformats-officedocument.presentationml.notesSlide+xml"/>
  <Override PartName="/ppt/tags/tag45.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46.xml" ContentType="application/vnd.openxmlformats-officedocument.presentationml.tags+xml"/>
  <Override PartName="/ppt/notesSlides/notesSlide56.xml" ContentType="application/vnd.openxmlformats-officedocument.presentationml.notesSlide+xml"/>
  <Override PartName="/ppt/tags/tag47.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48.xml" ContentType="application/vnd.openxmlformats-officedocument.presentationml.tags+xml"/>
  <Override PartName="/ppt/notesSlides/notesSlide59.xml" ContentType="application/vnd.openxmlformats-officedocument.presentationml.notesSlide+xml"/>
  <Override PartName="/ppt/tags/tag49.xml" ContentType="application/vnd.openxmlformats-officedocument.presentationml.tags+xml"/>
  <Override PartName="/ppt/notesSlides/notesSlide60.xml" ContentType="application/vnd.openxmlformats-officedocument.presentationml.notesSlide+xml"/>
  <Override PartName="/ppt/tags/tag50.xml" ContentType="application/vnd.openxmlformats-officedocument.presentationml.tags+xml"/>
  <Override PartName="/ppt/notesSlides/notesSlide61.xml" ContentType="application/vnd.openxmlformats-officedocument.presentationml.notesSlide+xml"/>
  <Override PartName="/ppt/tags/tag51.xml" ContentType="application/vnd.openxmlformats-officedocument.presentationml.tags+xml"/>
  <Override PartName="/ppt/notesSlides/notesSlide62.xml" ContentType="application/vnd.openxmlformats-officedocument.presentationml.notesSlide+xml"/>
  <Override PartName="/ppt/tags/tag52.xml" ContentType="application/vnd.openxmlformats-officedocument.presentationml.tags+xml"/>
  <Override PartName="/ppt/notesSlides/notesSlide63.xml" ContentType="application/vnd.openxmlformats-officedocument.presentationml.notesSlide+xml"/>
  <Override PartName="/ppt/tags/tag53.xml" ContentType="application/vnd.openxmlformats-officedocument.presentationml.tags+xml"/>
  <Override PartName="/ppt/notesSlides/notesSlide64.xml" ContentType="application/vnd.openxmlformats-officedocument.presentationml.notesSlide+xml"/>
  <Override PartName="/ppt/tags/tag54.xml" ContentType="application/vnd.openxmlformats-officedocument.presentationml.tags+xml"/>
  <Override PartName="/ppt/notesSlides/notesSlide65.xml" ContentType="application/vnd.openxmlformats-officedocument.presentationml.notesSlide+xml"/>
  <Override PartName="/ppt/tags/tag55.xml" ContentType="application/vnd.openxmlformats-officedocument.presentationml.tags+xml"/>
  <Override PartName="/ppt/notesSlides/notesSlide66.xml" ContentType="application/vnd.openxmlformats-officedocument.presentationml.notesSlide+xml"/>
  <Override PartName="/ppt/tags/tag56.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57.xml" ContentType="application/vnd.openxmlformats-officedocument.presentationml.tags+xml"/>
  <Override PartName="/ppt/notesSlides/notesSlide69.xml" ContentType="application/vnd.openxmlformats-officedocument.presentationml.notesSlide+xml"/>
  <Override PartName="/ppt/tags/tag58.xml" ContentType="application/vnd.openxmlformats-officedocument.presentationml.tags+xml"/>
  <Override PartName="/ppt/notesSlides/notesSlide70.xml" ContentType="application/vnd.openxmlformats-officedocument.presentationml.notesSlide+xml"/>
  <Override PartName="/ppt/tags/tag59.xml" ContentType="application/vnd.openxmlformats-officedocument.presentationml.tag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60.xml" ContentType="application/vnd.openxmlformats-officedocument.presentationml.tags+xml"/>
  <Override PartName="/ppt/notesSlides/notesSlide73.xml" ContentType="application/vnd.openxmlformats-officedocument.presentationml.notesSlide+xml"/>
  <Override PartName="/ppt/tags/tag61.xml" ContentType="application/vnd.openxmlformats-officedocument.presentationml.tags+xml"/>
  <Override PartName="/ppt/notesSlides/notesSlide74.xml" ContentType="application/vnd.openxmlformats-officedocument.presentationml.notesSlide+xml"/>
  <Override PartName="/ppt/tags/tag62.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tags/tag63.xml" ContentType="application/vnd.openxmlformats-officedocument.presentationml.tags+xml"/>
  <Override PartName="/ppt/notesSlides/notesSlide77.xml" ContentType="application/vnd.openxmlformats-officedocument.presentationml.notesSlide+xml"/>
  <Override PartName="/ppt/tags/tag64.xml" ContentType="application/vnd.openxmlformats-officedocument.presentationml.tags+xml"/>
  <Override PartName="/ppt/notesSlides/notesSlide78.xml" ContentType="application/vnd.openxmlformats-officedocument.presentationml.notesSlide+xml"/>
  <Override PartName="/ppt/tags/tag65.xml" ContentType="application/vnd.openxmlformats-officedocument.presentationml.tags+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tags/tag66.xml" ContentType="application/vnd.openxmlformats-officedocument.presentationml.tags+xml"/>
  <Override PartName="/ppt/notesSlides/notesSlide82.xml" ContentType="application/vnd.openxmlformats-officedocument.presentationml.notesSlide+xml"/>
  <Override PartName="/ppt/tags/tag67.xml" ContentType="application/vnd.openxmlformats-officedocument.presentationml.tags+xml"/>
  <Override PartName="/ppt/notesSlides/notesSlide83.xml" ContentType="application/vnd.openxmlformats-officedocument.presentationml.notesSlide+xml"/>
  <Override PartName="/ppt/tags/tag68.xml" ContentType="application/vnd.openxmlformats-officedocument.presentationml.tags+xml"/>
  <Override PartName="/ppt/notesSlides/notesSlide84.xml" ContentType="application/vnd.openxmlformats-officedocument.presentationml.notesSlide+xml"/>
  <Override PartName="/ppt/tags/tag69.xml" ContentType="application/vnd.openxmlformats-officedocument.presentationml.tags+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143" r:id="rId4"/>
    <p:sldMasterId id="2147485271" r:id="rId5"/>
    <p:sldMasterId id="2147485350" r:id="rId6"/>
    <p:sldMasterId id="2147485404" r:id="rId7"/>
    <p:sldMasterId id="2147485486" r:id="rId8"/>
    <p:sldMasterId id="2147485504" r:id="rId9"/>
    <p:sldMasterId id="2147485532" r:id="rId10"/>
  </p:sldMasterIdLst>
  <p:notesMasterIdLst>
    <p:notesMasterId r:id="rId200"/>
  </p:notesMasterIdLst>
  <p:handoutMasterIdLst>
    <p:handoutMasterId r:id="rId201"/>
  </p:handoutMasterIdLst>
  <p:sldIdLst>
    <p:sldId id="284" r:id="rId11"/>
    <p:sldId id="405" r:id="rId12"/>
    <p:sldId id="406" r:id="rId13"/>
    <p:sldId id="408" r:id="rId14"/>
    <p:sldId id="256" r:id="rId15"/>
    <p:sldId id="265" r:id="rId16"/>
    <p:sldId id="276" r:id="rId17"/>
    <p:sldId id="314" r:id="rId18"/>
    <p:sldId id="277" r:id="rId19"/>
    <p:sldId id="2147483611" r:id="rId20"/>
    <p:sldId id="285" r:id="rId21"/>
    <p:sldId id="2147483612" r:id="rId22"/>
    <p:sldId id="275" r:id="rId23"/>
    <p:sldId id="300" r:id="rId24"/>
    <p:sldId id="301" r:id="rId25"/>
    <p:sldId id="1467" r:id="rId26"/>
    <p:sldId id="306" r:id="rId27"/>
    <p:sldId id="307" r:id="rId28"/>
    <p:sldId id="2147483639" r:id="rId29"/>
    <p:sldId id="308" r:id="rId30"/>
    <p:sldId id="309" r:id="rId31"/>
    <p:sldId id="310" r:id="rId32"/>
    <p:sldId id="2147471834" r:id="rId33"/>
    <p:sldId id="2147471836" r:id="rId34"/>
    <p:sldId id="2147471837" r:id="rId35"/>
    <p:sldId id="2147471839" r:id="rId36"/>
    <p:sldId id="315" r:id="rId37"/>
    <p:sldId id="1461" r:id="rId38"/>
    <p:sldId id="824" r:id="rId39"/>
    <p:sldId id="279" r:id="rId40"/>
    <p:sldId id="281" r:id="rId41"/>
    <p:sldId id="283" r:id="rId42"/>
    <p:sldId id="825" r:id="rId43"/>
    <p:sldId id="1469" r:id="rId44"/>
    <p:sldId id="826" r:id="rId45"/>
    <p:sldId id="259" r:id="rId46"/>
    <p:sldId id="266" r:id="rId47"/>
    <p:sldId id="282" r:id="rId48"/>
    <p:sldId id="2147483640" r:id="rId49"/>
    <p:sldId id="286" r:id="rId50"/>
    <p:sldId id="287" r:id="rId51"/>
    <p:sldId id="288" r:id="rId52"/>
    <p:sldId id="289" r:id="rId53"/>
    <p:sldId id="290" r:id="rId54"/>
    <p:sldId id="291" r:id="rId55"/>
    <p:sldId id="292" r:id="rId56"/>
    <p:sldId id="260" r:id="rId57"/>
    <p:sldId id="302" r:id="rId58"/>
    <p:sldId id="2147483628" r:id="rId59"/>
    <p:sldId id="2147483629" r:id="rId60"/>
    <p:sldId id="2147483630" r:id="rId61"/>
    <p:sldId id="257" r:id="rId62"/>
    <p:sldId id="258" r:id="rId63"/>
    <p:sldId id="2147483633" r:id="rId64"/>
    <p:sldId id="280" r:id="rId65"/>
    <p:sldId id="2147483641" r:id="rId66"/>
    <p:sldId id="2147483642" r:id="rId67"/>
    <p:sldId id="2147483643" r:id="rId68"/>
    <p:sldId id="2147483644" r:id="rId69"/>
    <p:sldId id="311" r:id="rId70"/>
    <p:sldId id="312" r:id="rId71"/>
    <p:sldId id="313" r:id="rId72"/>
    <p:sldId id="261" r:id="rId73"/>
    <p:sldId id="293" r:id="rId74"/>
    <p:sldId id="294" r:id="rId75"/>
    <p:sldId id="262" r:id="rId76"/>
    <p:sldId id="303" r:id="rId77"/>
    <p:sldId id="2147483635" r:id="rId78"/>
    <p:sldId id="2147483636" r:id="rId79"/>
    <p:sldId id="2147483637" r:id="rId80"/>
    <p:sldId id="2147483638" r:id="rId81"/>
    <p:sldId id="2147483645" r:id="rId82"/>
    <p:sldId id="2147483646" r:id="rId83"/>
    <p:sldId id="2147483647" r:id="rId84"/>
    <p:sldId id="274" r:id="rId85"/>
    <p:sldId id="2147480393" r:id="rId86"/>
    <p:sldId id="263" r:id="rId87"/>
    <p:sldId id="264" r:id="rId88"/>
    <p:sldId id="295" r:id="rId89"/>
    <p:sldId id="296" r:id="rId90"/>
    <p:sldId id="297" r:id="rId91"/>
    <p:sldId id="278" r:id="rId92"/>
    <p:sldId id="304" r:id="rId93"/>
    <p:sldId id="267" r:id="rId94"/>
    <p:sldId id="268" r:id="rId95"/>
    <p:sldId id="269" r:id="rId96"/>
    <p:sldId id="270" r:id="rId97"/>
    <p:sldId id="272" r:id="rId98"/>
    <p:sldId id="271" r:id="rId99"/>
    <p:sldId id="273" r:id="rId100"/>
    <p:sldId id="298" r:id="rId101"/>
    <p:sldId id="299" r:id="rId102"/>
    <p:sldId id="305" r:id="rId103"/>
    <p:sldId id="407" r:id="rId104"/>
    <p:sldId id="316" r:id="rId105"/>
    <p:sldId id="317" r:id="rId106"/>
    <p:sldId id="318" r:id="rId107"/>
    <p:sldId id="319" r:id="rId108"/>
    <p:sldId id="2147483622" r:id="rId109"/>
    <p:sldId id="320" r:id="rId110"/>
    <p:sldId id="321" r:id="rId111"/>
    <p:sldId id="322" r:id="rId112"/>
    <p:sldId id="323" r:id="rId113"/>
    <p:sldId id="2147483632" r:id="rId114"/>
    <p:sldId id="2147483634" r:id="rId115"/>
    <p:sldId id="324" r:id="rId116"/>
    <p:sldId id="325" r:id="rId117"/>
    <p:sldId id="326" r:id="rId118"/>
    <p:sldId id="327" r:id="rId119"/>
    <p:sldId id="328" r:id="rId120"/>
    <p:sldId id="329" r:id="rId121"/>
    <p:sldId id="330" r:id="rId122"/>
    <p:sldId id="331" r:id="rId123"/>
    <p:sldId id="2147483626" r:id="rId124"/>
    <p:sldId id="332" r:id="rId125"/>
    <p:sldId id="333" r:id="rId126"/>
    <p:sldId id="334" r:id="rId127"/>
    <p:sldId id="335" r:id="rId128"/>
    <p:sldId id="336" r:id="rId129"/>
    <p:sldId id="2147483610" r:id="rId130"/>
    <p:sldId id="337" r:id="rId131"/>
    <p:sldId id="338" r:id="rId132"/>
    <p:sldId id="339" r:id="rId133"/>
    <p:sldId id="2147483627" r:id="rId134"/>
    <p:sldId id="340" r:id="rId135"/>
    <p:sldId id="341" r:id="rId136"/>
    <p:sldId id="342" r:id="rId137"/>
    <p:sldId id="343" r:id="rId138"/>
    <p:sldId id="344" r:id="rId139"/>
    <p:sldId id="345" r:id="rId140"/>
    <p:sldId id="346" r:id="rId141"/>
    <p:sldId id="347" r:id="rId142"/>
    <p:sldId id="348" r:id="rId143"/>
    <p:sldId id="349" r:id="rId144"/>
    <p:sldId id="350" r:id="rId145"/>
    <p:sldId id="351" r:id="rId146"/>
    <p:sldId id="352" r:id="rId147"/>
    <p:sldId id="353" r:id="rId148"/>
    <p:sldId id="354" r:id="rId149"/>
    <p:sldId id="355" r:id="rId150"/>
    <p:sldId id="356" r:id="rId151"/>
    <p:sldId id="357" r:id="rId152"/>
    <p:sldId id="358" r:id="rId153"/>
    <p:sldId id="359" r:id="rId154"/>
    <p:sldId id="360" r:id="rId155"/>
    <p:sldId id="361" r:id="rId156"/>
    <p:sldId id="362" r:id="rId157"/>
    <p:sldId id="363" r:id="rId158"/>
    <p:sldId id="364" r:id="rId159"/>
    <p:sldId id="365" r:id="rId160"/>
    <p:sldId id="366" r:id="rId161"/>
    <p:sldId id="367" r:id="rId162"/>
    <p:sldId id="368" r:id="rId163"/>
    <p:sldId id="369" r:id="rId164"/>
    <p:sldId id="370" r:id="rId165"/>
    <p:sldId id="371" r:id="rId166"/>
    <p:sldId id="372" r:id="rId167"/>
    <p:sldId id="373" r:id="rId168"/>
    <p:sldId id="374" r:id="rId169"/>
    <p:sldId id="375" r:id="rId170"/>
    <p:sldId id="376" r:id="rId171"/>
    <p:sldId id="377" r:id="rId172"/>
    <p:sldId id="378" r:id="rId173"/>
    <p:sldId id="379" r:id="rId174"/>
    <p:sldId id="380" r:id="rId175"/>
    <p:sldId id="381" r:id="rId176"/>
    <p:sldId id="382" r:id="rId177"/>
    <p:sldId id="383" r:id="rId178"/>
    <p:sldId id="384" r:id="rId179"/>
    <p:sldId id="385" r:id="rId180"/>
    <p:sldId id="386" r:id="rId181"/>
    <p:sldId id="387" r:id="rId182"/>
    <p:sldId id="388" r:id="rId183"/>
    <p:sldId id="389" r:id="rId184"/>
    <p:sldId id="390" r:id="rId185"/>
    <p:sldId id="391" r:id="rId186"/>
    <p:sldId id="392" r:id="rId187"/>
    <p:sldId id="393" r:id="rId188"/>
    <p:sldId id="394" r:id="rId189"/>
    <p:sldId id="395" r:id="rId190"/>
    <p:sldId id="396" r:id="rId191"/>
    <p:sldId id="397" r:id="rId192"/>
    <p:sldId id="398" r:id="rId193"/>
    <p:sldId id="399" r:id="rId194"/>
    <p:sldId id="400" r:id="rId195"/>
    <p:sldId id="401" r:id="rId196"/>
    <p:sldId id="402" r:id="rId197"/>
    <p:sldId id="403" r:id="rId198"/>
    <p:sldId id="404" r:id="rId199"/>
  </p:sldIdLst>
  <p:sldSz cx="12192000" cy="6858000"/>
  <p:notesSz cx="7772400" cy="10058400"/>
  <p:custDataLst>
    <p:tags r:id="rId202"/>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2" pos="3719" userDrawn="1">
          <p15:clr>
            <a:srgbClr val="A4A3A4"/>
          </p15:clr>
        </p15:guide>
        <p15:guide id="4" pos="6208" userDrawn="1">
          <p15:clr>
            <a:srgbClr val="A4A3A4"/>
          </p15:clr>
        </p15:guide>
        <p15:guide id="5"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0432FF"/>
    <a:srgbClr val="F4F2F2"/>
    <a:srgbClr val="002E5A"/>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93" autoAdjust="0"/>
    <p:restoredTop sz="94726" autoAdjust="0"/>
  </p:normalViewPr>
  <p:slideViewPr>
    <p:cSldViewPr snapToGrid="0">
      <p:cViewPr varScale="1">
        <p:scale>
          <a:sx n="116" d="100"/>
          <a:sy n="116" d="100"/>
        </p:scale>
        <p:origin x="840" y="176"/>
      </p:cViewPr>
      <p:guideLst>
        <p:guide pos="3719"/>
        <p:guide pos="6208"/>
        <p:guide orient="horz" pos="2160"/>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72" d="100"/>
        <a:sy n="172"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slide" Target="slides/slide181.xml"/><Relationship Id="rId205" Type="http://schemas.openxmlformats.org/officeDocument/2006/relationships/viewProps" Target="viewProps.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slide" Target="slides/slide182.xml"/><Relationship Id="rId206" Type="http://schemas.openxmlformats.org/officeDocument/2006/relationships/theme" Target="theme/theme1.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6" Type="http://schemas.openxmlformats.org/officeDocument/2006/relationships/slideMaster" Target="slideMasters/slideMaster3.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slide" Target="slides/slide183.xml"/><Relationship Id="rId207" Type="http://schemas.openxmlformats.org/officeDocument/2006/relationships/tableStyles" Target="tableStyles.xml"/><Relationship Id="rId13" Type="http://schemas.openxmlformats.org/officeDocument/2006/relationships/slide" Target="slides/slide3.xml"/><Relationship Id="rId109" Type="http://schemas.openxmlformats.org/officeDocument/2006/relationships/slide" Target="slides/slide99.xml"/><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4.xml"/><Relationship Id="rId162" Type="http://schemas.openxmlformats.org/officeDocument/2006/relationships/slide" Target="slides/slide152.xml"/><Relationship Id="rId183" Type="http://schemas.openxmlformats.org/officeDocument/2006/relationships/slide" Target="slides/slide173.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199" Type="http://schemas.openxmlformats.org/officeDocument/2006/relationships/slide" Target="slides/slide189.xml"/><Relationship Id="rId203" Type="http://schemas.openxmlformats.org/officeDocument/2006/relationships/commentAuthors" Target="commentAuthors.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189" Type="http://schemas.openxmlformats.org/officeDocument/2006/relationships/slide" Target="slides/slide179.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79" Type="http://schemas.openxmlformats.org/officeDocument/2006/relationships/slide" Target="slides/slide169.xml"/><Relationship Id="rId195" Type="http://schemas.openxmlformats.org/officeDocument/2006/relationships/slide" Target="slides/slide185.xml"/><Relationship Id="rId190" Type="http://schemas.openxmlformats.org/officeDocument/2006/relationships/slide" Target="slides/slide180.xml"/><Relationship Id="rId204" Type="http://schemas.openxmlformats.org/officeDocument/2006/relationships/presProps" Target="presProps.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slide" Target="slides/slide175.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70.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notesMaster" Target="notesMasters/notesMaster1.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201" Type="http://schemas.openxmlformats.org/officeDocument/2006/relationships/handoutMaster" Target="handoutMasters/handoutMaster1.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customXml" Target="../customXml/item1.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202" Type="http://schemas.openxmlformats.org/officeDocument/2006/relationships/tags" Target="tags/tag1.xml"/><Relationship Id="rId18" Type="http://schemas.openxmlformats.org/officeDocument/2006/relationships/slide" Target="slides/slide8.xml"/><Relationship Id="rId39" Type="http://schemas.openxmlformats.org/officeDocument/2006/relationships/slide" Target="slides/slide29.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8/24/26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E0BDF-2230-2C9F-410E-148DBB43717D}"/>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FFE1BAC8-0041-A9A7-BBBF-DF1B0F799373}"/>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A93ED231-5FFC-F3A8-C544-F3C6B4A5EB40}"/>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14971B67-FC73-2199-2198-DD3D46FC0509}"/>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859399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72597-ED0C-2D77-1993-3A0B01D595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10ED5-CF8F-0BD5-6FDD-0E9760CDA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75FFE-69AB-1A2C-2FF9-E0CB52F0F3C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578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72597-ED0C-2D77-1993-3A0B01D595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10ED5-CF8F-0BD5-6FDD-0E9760CDA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75FFE-69AB-1A2C-2FF9-E0CB52F0F3C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8524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4756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AC4B6-569D-022F-F1E1-2B5B1D6C1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E66EE-3EEB-DF6A-A077-D8989FFA59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423C33-C17B-5764-2672-2774BD8EE42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8324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E9764-7664-8996-D7A3-A5973F842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363B1-3A7C-DADC-145E-4BE12E5332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78CBC-6489-424F-4CD9-8C075BE8710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1688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140DC-D451-C62C-055E-BAB35854E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C0759-C4DD-27E8-DD88-A457F135A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0BE66D-914D-4F66-2C24-05AD13FB702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2312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C0EBC-7A6B-7909-F01C-A9C159D34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89987-1ED9-99D9-9917-704EA05B7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F6FB8-CB78-0ADA-2D6A-ED2A7B9EB11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6792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16</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1996255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4731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18</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2370829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1525C-538E-90D9-7852-74EB3B8B6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972DA-30BB-74D9-2431-C39240A19A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3B25B6-5387-4A27-2F02-DA5CBA05A4A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44677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20</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2311205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21</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588800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22</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4206592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6944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29</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3595765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B240B-3F28-A461-686B-5A43BE4A9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812CA-E54F-3B87-60C6-2E59D1078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22B83-876A-DE24-920F-9645F4E9045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4221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67D29-5833-5794-867E-A54C5A01C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F008-4BB4-90B7-5B0A-A53CC2D04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884DEC-3B1D-AD7E-9F75-3DEBFBD6DA0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77462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649D-1B41-768C-B686-03A3D08E3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606DE-0E98-F80F-BA87-8661F0B7F2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8F5559-7B9A-790C-ECC4-624FC306EC2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9077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33</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2016995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56106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0" fontAlgn="base" latinLnBrk="0" hangingPunct="0">
              <a:lnSpc>
                <a:spcPct val="100000"/>
              </a:lnSpc>
              <a:spcBef>
                <a:spcPct val="0"/>
              </a:spcBef>
              <a:spcAft>
                <a:spcPct val="0"/>
              </a:spcAft>
              <a:buClrTx/>
              <a:buSzTx/>
              <a:buFontTx/>
              <a:buNone/>
              <a:tabLst/>
              <a:defRPr/>
            </a:pPr>
            <a:fld id="{F4399512-E961-4347-8706-661AE02AA638}" type="slidenum">
              <a:rPr kumimoji="0" lang="en-US" altLang="en-US" sz="1000" b="0" i="1"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mn-cs"/>
              </a:rPr>
              <a:pPr marL="0" marR="0" lvl="0" indent="0" algn="r" defTabSz="942975" rtl="0" eaLnBrk="0" fontAlgn="base" latinLnBrk="0" hangingPunct="0">
                <a:lnSpc>
                  <a:spcPct val="100000"/>
                </a:lnSpc>
                <a:spcBef>
                  <a:spcPct val="0"/>
                </a:spcBef>
                <a:spcAft>
                  <a:spcPct val="0"/>
                </a:spcAft>
                <a:buClrTx/>
                <a:buSzTx/>
                <a:buFontTx/>
                <a:buNone/>
                <a:tabLst/>
                <a:defRPr/>
              </a:pPr>
              <a:t>35</a:t>
            </a:fld>
            <a:endParaRPr kumimoji="0" lang="en-US" altLang="en-US" sz="1000" b="0" i="1" u="none" strike="noStrike" kern="1200" cap="none" spc="0" normalizeH="0" baseline="0" noProof="0">
              <a:ln>
                <a:noFill/>
              </a:ln>
              <a:solidFill>
                <a:srgbClr val="000000"/>
              </a:solidFill>
              <a:effectLst/>
              <a:uLnTx/>
              <a:uFillTx/>
              <a:latin typeface="Arial" panose="020B0604020202020204" pitchFamily="34" charset="0"/>
              <a:ea typeface="MS PGothic" charset="0"/>
              <a:cs typeface="+mn-cs"/>
            </a:endParaRPr>
          </a:p>
        </p:txBody>
      </p:sp>
    </p:spTree>
    <p:extLst>
      <p:ext uri="{BB962C8B-B14F-4D97-AF65-F5344CB8AC3E}">
        <p14:creationId xmlns:p14="http://schemas.microsoft.com/office/powerpoint/2010/main" val="3192419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55759-41BF-18C0-2583-D62AFFDC5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A7B375-AA18-63AB-27E1-DA7C8D363D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188FB-336C-1CA8-022B-A515085EEA4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8630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5061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1B27-6D43-C0D6-BF86-688640181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B25B4-EC99-59FC-0682-FB49F1A207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47E1B-87A5-4C4B-6973-2D5B5013B90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7023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E73C9-2604-B5C0-47F3-B02BBB560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A23B-C602-8D12-2E6F-072A739F9E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83EAEE-2A63-4C7B-4BC7-CD5A4DB5D7E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5562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1D859-AABB-4649-43F1-734F5C554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E3C78-2212-EE2E-CD0B-19A95E391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65601-DD78-E579-D35F-86CBAC4FC0E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35529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25DF-7BC6-2948-A148-577E5B295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8ED82-B013-F19B-C2D7-B44E33D17F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BDCC6-BC08-E3DD-AB6D-84E5A3AB1C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01148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CB89F-A251-B034-574C-E055E8B36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D3EA5-6493-57C6-B745-1D9978F22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0E348-6EC1-4847-25D6-F21CC34827E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00322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3C640-0B6C-02F3-E503-DE5CD0D28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BA571-7ABD-DD42-32AD-C327EACFD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6C649-5235-8B98-7FD5-4ECB1CCED79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82744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0ABED-7EB2-F411-B33C-323499F53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81619-FAF6-101D-8494-C6939A75F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C5882-1168-86BB-A7EC-D7128A0C5AD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02555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DB383-6729-34AD-D0DA-ADEC26273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126E4-74F4-8FDD-E56D-F7B8EEA2C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0D856-EA71-F615-3360-62A18D9CFA9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6090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D31C-09F2-2130-9634-39AACA1CB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DA564-A5C2-62BD-4CE1-1D9504858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3E4A4-0CB6-F658-022B-EB11E35185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92399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F3B61-1195-B799-FEB9-6884DF503B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71DCC-6878-1613-DDA2-7E8776A1D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BA835-7EC5-4E81-82E7-7F6B10E7DB7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13475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68CFE-96D8-86A5-2D8C-BDDBCC72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34C1F-81E3-9042-32BF-64798312A0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9B951-A62B-E8E2-EF34-1AE5CF1F85E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68829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CD31-FFF9-5658-94FE-3E545713C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97166-CE0B-8989-5713-5E65BBBAA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569E8-9731-E134-FD3B-3F2F2B82A08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82811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EC28E-8ECC-5DD2-D093-7724B793FB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02F7A-00AA-0AE2-E8A2-C72C181F9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32FAB-2EB3-8368-6225-46B8B2171BE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5304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7091A-F3AB-77C0-13D2-5A153CA67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C1B1C-45D1-2A19-AD30-26FDF382E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AD9884-2372-A0BB-A0E8-CA4AACE3C39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04738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EC1F2-1B8A-6001-EA69-FD1E359589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4D575-3A21-4E05-37AC-BFF1A8BE5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3B610-297A-B031-BD04-B5341EC81A1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5062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FD715-C38B-6989-FEA6-F02DEB6D9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245F3-D212-F59E-D5D8-2367A80B9C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7C49E3-DC38-E46B-F192-953CB1AEF8D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18263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F875C-B0AF-1DAD-42A8-0EC8A5282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99842A-1A9B-69BF-BCBD-7E5C8D37FF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D5C56-54D2-9408-DBBA-12696749A92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43883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4C953-C7FE-4169-D0AA-BF07F58DC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EE280-1527-3EC7-38AE-F615AEC6A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9A86D-A404-EE61-BC51-ADA6040339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55078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02C74-1DFF-BB20-371B-16721FAF0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C3C2A-1176-EFC7-0F62-4F3F00A5C8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DA675-2F8E-56AA-624F-60EA3E914B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2559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0081F-2219-1D74-451C-816E7E7BC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79286-AC57-4601-9258-546D807A7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BB183-F266-65E6-777C-7A25ED94F62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5209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49342-F245-088F-8FBD-B1406E11B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35DC3-AA32-9684-BFA3-B51B331EB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922A8-FB56-8633-C5C7-1B508CBC02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83190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4B969-0AC6-EF99-447B-8ED8E2082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2610B-681F-09FE-A78D-1CB55D5FD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BAB38-3AB7-1A79-F543-7EE2CE4C05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7508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3291F-84A9-30C6-EA50-A286E8375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802D4-E935-3D80-4AA7-F04346E2B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EE1EB2-5770-9FD6-CC80-C1E26D4372C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29029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9D830-22F1-1757-8779-809756E1CF9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1190129-2164-2F55-483A-F43E2B16BDA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6B20CA2-A008-9EEF-F303-DF9065699071}"/>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5EF74815-ECA8-06C9-48C8-B720D94A69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6369DF-6361-4294-B7EC-FDA1583EFA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7610188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3B2E0-5A9B-4A62-AD71-F768096ED39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907700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6082E-1383-4057-21A4-02BA3F070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4F274-A7FF-C8DA-E11B-DC49A1A7AF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8C926-F9D9-B430-5629-864C2D514C4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2088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DEB93-9658-DC3F-5EE5-9727199C7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CBC259-EEE8-F5AA-8603-BB1A6B067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6C07E-2884-9466-F8CE-3B675A96FE3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16398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722540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68CB7-AF68-6818-C908-2C77D1F1B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F7CD7-B934-8095-A58E-12E0DAC76A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41DD6-1C10-9BF0-4B3B-39F9872D3E4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2293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83811-852F-A01A-730D-07599CD25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D6CE0D-2080-B689-EA23-FE66BA9AAE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5B3F9-AD8F-B45E-6F4B-677786DC85D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20049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38399-8416-EEC8-A8F1-2175FDBB8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F05B3-2B05-226D-26F2-94498D82D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BDDB2-E064-F133-578C-34498508D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2796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6AA0F-7C68-C06D-4689-BDCCFF65D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D8D7A-BE35-58B2-D3D5-48598BBCF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1261A-C499-444C-029A-96B99E9F86B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76439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3920B-3B31-EA81-4E9B-FF9754CDD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A1117-5867-269F-3075-63AE0EE7B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BD96A-49CA-1CF3-2BD4-51AC1E11D2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23606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888BB-311A-2E0C-696E-D657F6E42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51E52-EB46-8D41-F5A9-DBD70AEFC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1094F8-36BD-545B-54BB-AEDA1A9D00D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04888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AAB29-9A2A-F150-2C81-7C5C2E0099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50E49-CF9F-85AB-86E6-9AA1F4E66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6E81F-DC8A-7405-AFA3-61D180853FB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42999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A2BE5-938D-6DDD-58A7-318FE98A8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40E51-B1BE-FB7A-982E-5912CBCB68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0E5CF-3AC0-DA23-5351-4AA85DC909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18748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81D27-841B-A283-0CC6-0C0AF6D98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1EDE9-A636-6BEF-7533-567EAD51A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3BDF5F-4A66-40F3-CA49-C11C562C124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497992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10948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00687-6854-8004-6DA2-6880FAE1C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629EA-42EC-879A-C342-E0574D69D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A0488-6463-13CF-A21C-A91D91488E6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72005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95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1313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29922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11.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7.jpe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jpg"/><Relationship Id="rId1" Type="http://schemas.openxmlformats.org/officeDocument/2006/relationships/slideMaster" Target="../slideMasters/slideMaster4.xml"/><Relationship Id="rId4" Type="http://schemas.openxmlformats.org/officeDocument/2006/relationships/image" Target="../media/image9.emf"/></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123963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9665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5637498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5261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3376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6997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453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09391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513811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54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752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19522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131770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515869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25788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914909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12125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347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45641"/>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364048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4150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551384" y="0"/>
            <a:ext cx="11155680" cy="1023414"/>
          </a:xfrm>
        </p:spPr>
        <p:txBody>
          <a:bodyPr/>
          <a:lstStyle>
            <a:lvl1pPr algn="l">
              <a:defRPr sz="2400"/>
            </a:lvl1pPr>
          </a:lstStyle>
          <a:p>
            <a:r>
              <a:rPr lang="en-US" noProof="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4231396"/>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43064"/>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D4128492-BB6E-C7D4-9676-99F4DF0CC9F8}"/>
              </a:ext>
            </a:extLst>
          </p:cNvPr>
          <p:cNvSpPr>
            <a:spLocks noGrp="1"/>
          </p:cNvSpPr>
          <p:nvPr>
            <p:ph idx="54" hasCustomPrompt="1"/>
          </p:nvPr>
        </p:nvSpPr>
        <p:spPr>
          <a:xfrm>
            <a:off x="2971800" y="545161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36327937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5218"/>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5768"/>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8682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5218"/>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5768"/>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28682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5817"/>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5817"/>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551384" y="0"/>
            <a:ext cx="11155680" cy="1196752"/>
          </a:xfrm>
        </p:spPr>
        <p:txBody>
          <a:bodyPr/>
          <a:lstStyle>
            <a:lvl1pPr algn="l">
              <a:defRPr sz="2400"/>
            </a:lvl1pPr>
          </a:lstStyle>
          <a:p>
            <a:r>
              <a:rPr lang="en-US" dirty="0"/>
              <a:t>Click to edit Master title style</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5218"/>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5768"/>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28682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5817"/>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834325"/>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834325"/>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834325"/>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30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30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30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39982E4-B552-206B-D0B1-845155F17790}"/>
              </a:ext>
            </a:extLst>
          </p:cNvPr>
          <p:cNvSpPr>
            <a:spLocks noGrp="1"/>
          </p:cNvSpPr>
          <p:nvPr>
            <p:ph idx="86" hasCustomPrompt="1"/>
          </p:nvPr>
        </p:nvSpPr>
        <p:spPr>
          <a:xfrm>
            <a:off x="2971800" y="587652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B1F42ECA-B735-C01D-7F40-A06AA930F8D7}"/>
              </a:ext>
            </a:extLst>
          </p:cNvPr>
          <p:cNvSpPr>
            <a:spLocks noGrp="1"/>
          </p:cNvSpPr>
          <p:nvPr>
            <p:ph idx="87" hasCustomPrompt="1"/>
          </p:nvPr>
        </p:nvSpPr>
        <p:spPr>
          <a:xfrm>
            <a:off x="5873080" y="587652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6F46492C-6DD8-D409-5B4C-8FCF359272AB}"/>
              </a:ext>
            </a:extLst>
          </p:cNvPr>
          <p:cNvSpPr>
            <a:spLocks noGrp="1"/>
          </p:cNvSpPr>
          <p:nvPr>
            <p:ph idx="88" hasCustomPrompt="1"/>
          </p:nvPr>
        </p:nvSpPr>
        <p:spPr>
          <a:xfrm>
            <a:off x="8760296" y="587652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42791684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8809"/>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08598"/>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437"/>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94730"/>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55099"/>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551384" y="0"/>
            <a:ext cx="11155680" cy="1196752"/>
          </a:xfrm>
        </p:spPr>
        <p:txBody>
          <a:bodyPr/>
          <a:lstStyle>
            <a:lvl1pPr algn="l">
              <a:defRPr sz="2400"/>
            </a:lvl1pPr>
          </a:lstStyle>
          <a:p>
            <a:r>
              <a:rPr lang="en-US" dirty="0"/>
              <a:t>Click to edit Master title style</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58809"/>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08598"/>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437"/>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294730"/>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55099"/>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828285"/>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828285"/>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62694"/>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62694"/>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02E60FFA-0CB8-E16B-6813-CEAB1B523408}"/>
              </a:ext>
            </a:extLst>
          </p:cNvPr>
          <p:cNvSpPr>
            <a:spLocks noGrp="1"/>
          </p:cNvSpPr>
          <p:nvPr>
            <p:ph idx="84" hasCustomPrompt="1"/>
          </p:nvPr>
        </p:nvSpPr>
        <p:spPr>
          <a:xfrm>
            <a:off x="2975893" y="5867843"/>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
        <p:nvSpPr>
          <p:cNvPr id="21" name="Content Placeholder 2">
            <a:extLst>
              <a:ext uri="{FF2B5EF4-FFF2-40B4-BE49-F238E27FC236}">
                <a16:creationId xmlns:a16="http://schemas.microsoft.com/office/drawing/2014/main" id="{994571C3-A075-A117-0F96-11DDB216328F}"/>
              </a:ext>
            </a:extLst>
          </p:cNvPr>
          <p:cNvSpPr>
            <a:spLocks noGrp="1"/>
          </p:cNvSpPr>
          <p:nvPr>
            <p:ph idx="85" hasCustomPrompt="1"/>
          </p:nvPr>
        </p:nvSpPr>
        <p:spPr>
          <a:xfrm>
            <a:off x="7303269" y="5867843"/>
            <a:ext cx="4204320" cy="475488"/>
          </a:xfrm>
          <a:prstGeom prst="rect">
            <a:avLst/>
          </a:prstGeom>
        </p:spPr>
        <p:txBody>
          <a:bodyPr anchor="ctr"/>
          <a:lstStyle>
            <a:lvl1pPr marL="0" indent="0" algn="ctr">
              <a:lnSpc>
                <a:spcPts val="23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462025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Title and Footn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01F219-B3CD-B385-08F0-F0349C8ECF16}"/>
              </a:ext>
            </a:extLst>
          </p:cNvPr>
          <p:cNvSpPr/>
          <p:nvPr/>
        </p:nvSpPr>
        <p:spPr>
          <a:xfrm>
            <a:off x="0" y="885552"/>
            <a:ext cx="12192000" cy="5972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a:extLst>
              <a:ext uri="{FF2B5EF4-FFF2-40B4-BE49-F238E27FC236}">
                <a16:creationId xmlns:a16="http://schemas.microsoft.com/office/drawing/2014/main" id="{1F5BED77-40D4-DB6E-9689-C88C87A5C1FD}"/>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foregroundMark x1="26000" y1="71875" x2="26000" y2="71875"/>
                        <a14:foregroundMark x1="35400" y1="69375" x2="35400" y2="69375"/>
                        <a14:foregroundMark x1="42900" y1="50625" x2="42900" y2="50625"/>
                        <a14:foregroundMark x1="48900" y1="39063" x2="48900" y2="39063"/>
                        <a14:foregroundMark x1="61400" y1="57813" x2="61400" y2="57813"/>
                        <a14:foregroundMark x1="60900" y1="35000" x2="60900" y2="35000"/>
                        <a14:foregroundMark x1="68700" y1="45625" x2="68700" y2="45625"/>
                        <a14:foregroundMark x1="76800" y1="52188" x2="76800" y2="52188"/>
                      </a14:backgroundRemoval>
                    </a14:imgEffect>
                  </a14:imgLayer>
                </a14:imgProps>
              </a:ext>
              <a:ext uri="{28A0092B-C50C-407E-A947-70E740481C1C}">
                <a14:useLocalDpi xmlns:a14="http://schemas.microsoft.com/office/drawing/2010/main"/>
              </a:ext>
            </a:extLst>
          </a:blip>
          <a:stretch>
            <a:fillRect/>
          </a:stretch>
        </p:blipFill>
        <p:spPr>
          <a:xfrm>
            <a:off x="10376992" y="6246733"/>
            <a:ext cx="1815009" cy="580803"/>
          </a:xfrm>
          <a:prstGeom prst="rect">
            <a:avLst/>
          </a:prstGeom>
        </p:spPr>
      </p:pic>
      <p:sp>
        <p:nvSpPr>
          <p:cNvPr id="3" name="Title 6">
            <a:extLst>
              <a:ext uri="{FF2B5EF4-FFF2-40B4-BE49-F238E27FC236}">
                <a16:creationId xmlns:a16="http://schemas.microsoft.com/office/drawing/2014/main" id="{9C77EE08-D37E-E8A6-490B-EEB3E4410E38}"/>
              </a:ext>
            </a:extLst>
          </p:cNvPr>
          <p:cNvSpPr>
            <a:spLocks noGrp="1"/>
          </p:cNvSpPr>
          <p:nvPr>
            <p:ph type="title"/>
          </p:nvPr>
        </p:nvSpPr>
        <p:spPr>
          <a:xfrm>
            <a:off x="174595" y="1"/>
            <a:ext cx="11712604" cy="866009"/>
          </a:xfrm>
        </p:spPr>
        <p:txBody>
          <a:bodyPr/>
          <a:lstStyle>
            <a:lvl1pPr>
              <a:defRPr sz="2933"/>
            </a:lvl1pPr>
          </a:lstStyle>
          <a:p>
            <a:r>
              <a:rPr lang="en-US"/>
              <a:t>Click to edit Master title style</a:t>
            </a:r>
            <a:endParaRPr lang="en-US" dirty="0"/>
          </a:p>
        </p:txBody>
      </p:sp>
      <p:sp>
        <p:nvSpPr>
          <p:cNvPr id="4" name="Footer Placeholder 4">
            <a:extLst>
              <a:ext uri="{FF2B5EF4-FFF2-40B4-BE49-F238E27FC236}">
                <a16:creationId xmlns:a16="http://schemas.microsoft.com/office/drawing/2014/main" id="{40E717AF-91BC-85DE-3AA5-10F63CD56A45}"/>
              </a:ext>
            </a:extLst>
          </p:cNvPr>
          <p:cNvSpPr>
            <a:spLocks noGrp="1"/>
          </p:cNvSpPr>
          <p:nvPr>
            <p:ph type="ftr" sz="quarter" idx="3"/>
          </p:nvPr>
        </p:nvSpPr>
        <p:spPr>
          <a:xfrm>
            <a:off x="238541" y="6354572"/>
            <a:ext cx="11648659" cy="415301"/>
          </a:xfrm>
          <a:prstGeom prst="rect">
            <a:avLst/>
          </a:prstGeom>
        </p:spPr>
        <p:txBody>
          <a:bodyPr vert="horz" lIns="45720" tIns="45720" rIns="45720" bIns="45720" rtlCol="0" anchor="b"/>
          <a:lstStyle>
            <a:lvl1pPr algn="l">
              <a:defRPr sz="1067">
                <a:solidFill>
                  <a:schemeClr val="tx1"/>
                </a:solidFill>
                <a:latin typeface="Arial" panose="020B0604020202020204" pitchFamily="34" charset="0"/>
                <a:cs typeface="Arial" panose="020B0604020202020204" pitchFamily="34" charset="0"/>
              </a:defRPr>
            </a:lvl1pPr>
          </a:lstStyle>
          <a:p>
            <a:r>
              <a:rPr lang="en-GB"/>
              <a:t>Footer</a:t>
            </a:r>
            <a:endParaRPr lang="en-GB" dirty="0"/>
          </a:p>
        </p:txBody>
      </p:sp>
    </p:spTree>
    <p:extLst>
      <p:ext uri="{BB962C8B-B14F-4D97-AF65-F5344CB8AC3E}">
        <p14:creationId xmlns:p14="http://schemas.microsoft.com/office/powerpoint/2010/main" val="522657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4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2_Title and Conten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00755A1-263A-3047-860B-B811081C9CD1}"/>
              </a:ext>
            </a:extLst>
          </p:cNvPr>
          <p:cNvSpPr>
            <a:spLocks noGrp="1"/>
          </p:cNvSpPr>
          <p:nvPr>
            <p:ph type="sldNum" sz="quarter" idx="11"/>
          </p:nvPr>
        </p:nvSpPr>
        <p:spPr/>
        <p:txBody>
          <a:bodyPr/>
          <a:lstStyle>
            <a:lvl1pPr>
              <a:defRPr>
                <a:solidFill>
                  <a:schemeClr val="bg1">
                    <a:lumMod val="75000"/>
                  </a:schemeClr>
                </a:solidFill>
              </a:defRPr>
            </a:lvl1pPr>
          </a:lstStyle>
          <a:p>
            <a:fld id="{523A240F-EAFE-E84F-B44C-6D7A08E0E409}" type="slidenum">
              <a:rPr lang="en-US" smtClean="0"/>
              <a:t>‹#›</a:t>
            </a:fld>
            <a:endParaRPr lang="en-US"/>
          </a:p>
        </p:txBody>
      </p:sp>
      <p:sp>
        <p:nvSpPr>
          <p:cNvPr id="7" name="Footer Placeholder 6">
            <a:extLst>
              <a:ext uri="{FF2B5EF4-FFF2-40B4-BE49-F238E27FC236}">
                <a16:creationId xmlns:a16="http://schemas.microsoft.com/office/drawing/2014/main" id="{AF8D8092-2468-D648-A089-3B1A9527298B}"/>
              </a:ext>
            </a:extLst>
          </p:cNvPr>
          <p:cNvSpPr>
            <a:spLocks noGrp="1"/>
          </p:cNvSpPr>
          <p:nvPr>
            <p:ph type="ftr" sz="quarter" idx="10"/>
          </p:nvPr>
        </p:nvSpPr>
        <p:spPr/>
        <p:txBody>
          <a:bodyPr/>
          <a:lstStyle>
            <a:lvl1pPr>
              <a:defRPr>
                <a:solidFill>
                  <a:schemeClr val="bg1">
                    <a:lumMod val="75000"/>
                  </a:schemeClr>
                </a:solidFill>
              </a:defRPr>
            </a:lvl1pPr>
          </a:lstStyle>
          <a:p>
            <a:r>
              <a:rPr lang="en-US"/>
              <a:t>Footer</a:t>
            </a:r>
          </a:p>
        </p:txBody>
      </p:sp>
      <p:sp>
        <p:nvSpPr>
          <p:cNvPr id="13" name="Footnote Placeholder">
            <a:extLst>
              <a:ext uri="{FF2B5EF4-FFF2-40B4-BE49-F238E27FC236}">
                <a16:creationId xmlns:a16="http://schemas.microsoft.com/office/drawing/2014/main" id="{5157959E-651B-B14F-BA5B-24DA1DB08587}"/>
              </a:ext>
            </a:extLst>
          </p:cNvPr>
          <p:cNvSpPr>
            <a:spLocks noGrp="1"/>
          </p:cNvSpPr>
          <p:nvPr>
            <p:ph type="body" sz="half" idx="2" hasCustomPrompt="1"/>
          </p:nvPr>
        </p:nvSpPr>
        <p:spPr>
          <a:xfrm>
            <a:off x="512064" y="6374651"/>
            <a:ext cx="4434840" cy="245223"/>
          </a:xfrm>
        </p:spPr>
        <p:txBody>
          <a:bodyPr anchor="b"/>
          <a:lstStyle>
            <a:lvl1pPr marL="0" indent="0">
              <a:buNone/>
              <a:defRPr sz="8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a footnote</a:t>
            </a:r>
          </a:p>
        </p:txBody>
      </p:sp>
      <p:sp>
        <p:nvSpPr>
          <p:cNvPr id="2" name="Title 1"/>
          <p:cNvSpPr>
            <a:spLocks noGrp="1"/>
          </p:cNvSpPr>
          <p:nvPr>
            <p:ph type="title" hasCustomPrompt="1"/>
          </p:nvPr>
        </p:nvSpPr>
        <p:spPr/>
        <p:txBody>
          <a:bodyPr vert="horz"/>
          <a:lstStyle/>
          <a:p>
            <a:r>
              <a:rPr lang="en-US"/>
              <a:t>Slide title; Arial 32pt bold, sentence case. This layout accommodates a title that extends downward to a 2nd line.</a:t>
            </a:r>
          </a:p>
        </p:txBody>
      </p:sp>
      <p:sp>
        <p:nvSpPr>
          <p:cNvPr id="3" name="Content Placeholder 2"/>
          <p:cNvSpPr>
            <a:spLocks noGrp="1"/>
          </p:cNvSpPr>
          <p:nvPr>
            <p:ph idx="1" hasCustomPrompt="1"/>
          </p:nvPr>
        </p:nvSpPr>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8211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8/24/26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930265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0106512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524042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5090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532777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583309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2925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622593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211488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2275787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8/24/26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595241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8/24/26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3944209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8/24/26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565391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8379343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6356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2536959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04296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0421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08585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9306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980718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724165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6597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50360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9643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202320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966034394"/>
      </p:ext>
    </p:extLst>
  </p:cSld>
  <p:clrMapOvr>
    <a:masterClrMapping/>
  </p:clrMapOvr>
  <p:transition spd="slow" advClick="0"/>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22452527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36391375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279447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071408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0548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879393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037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865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5382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089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3994565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2558057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3852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9191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5269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10863378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1277714158"/>
      </p:ext>
    </p:extLst>
  </p:cSld>
  <p:clrMapOvr>
    <a:masterClrMapping/>
  </p:clrMapOvr>
  <p:transition spd="slow" advClick="0"/>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3227751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65537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8707277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172552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71144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188349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135867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2541886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791868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0451645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278742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2345523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20888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153641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0449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144398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72704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55694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9351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070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2255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2376031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7486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91759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1249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8998663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809565413"/>
      </p:ext>
    </p:extLst>
  </p:cSld>
  <p:clrMapOvr>
    <a:masterClrMapping/>
  </p:clrMapOvr>
  <p:transition spd="slow" advClick="0"/>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674812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3235191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985377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6.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1.jpe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theme" Target="../theme/theme5.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image" Target="../media/image1.jpeg"/><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29" Type="http://schemas.openxmlformats.org/officeDocument/2006/relationships/image" Target="../media/image6.pn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theme" Target="../theme/theme6.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theme" Target="../theme/theme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19" Type="http://schemas.openxmlformats.org/officeDocument/2006/relationships/image" Target="../media/image6.png"/><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4"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71787958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 id="2147485155" r:id="rId12"/>
    <p:sldLayoutId id="2147485156" r:id="rId13"/>
    <p:sldLayoutId id="2147485157" r:id="rId14"/>
    <p:sldLayoutId id="2147485158" r:id="rId15"/>
    <p:sldLayoutId id="2147485159" r:id="rId16"/>
    <p:sldLayoutId id="2147485160" r:id="rId17"/>
    <p:sldLayoutId id="2147485481" r:id="rId18"/>
    <p:sldLayoutId id="2147485482" r:id="rId19"/>
    <p:sldLayoutId id="2147485483" r:id="rId20"/>
    <p:sldLayoutId id="2147485484" r:id="rId21"/>
    <p:sldLayoutId id="2147485485" r:id="rId2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8/24/26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243185504"/>
      </p:ext>
    </p:extLst>
  </p:cSld>
  <p:clrMap bg1="lt1" tx1="dk1" bg2="lt2" tx2="dk2" accent1="accent1" accent2="accent2" accent3="accent3" accent4="accent4" accent5="accent5" accent6="accent6" hlink="hlink" folHlink="folHlink"/>
  <p:sldLayoutIdLst>
    <p:sldLayoutId id="2147485351" r:id="rId1"/>
    <p:sldLayoutId id="2147485352" r:id="rId2"/>
    <p:sldLayoutId id="2147485353" r:id="rId3"/>
    <p:sldLayoutId id="2147485354" r:id="rId4"/>
    <p:sldLayoutId id="2147485355" r:id="rId5"/>
    <p:sldLayoutId id="2147485356" r:id="rId6"/>
    <p:sldLayoutId id="2147485357" r:id="rId7"/>
    <p:sldLayoutId id="2147485358" r:id="rId8"/>
    <p:sldLayoutId id="2147485359" r:id="rId9"/>
    <p:sldLayoutId id="2147485360" r:id="rId10"/>
    <p:sldLayoutId id="2147485361" r:id="rId11"/>
    <p:sldLayoutId id="2147485362" r:id="rId12"/>
    <p:sldLayoutId id="2147485363" r:id="rId13"/>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397460423"/>
      </p:ext>
    </p:extLst>
  </p:cSld>
  <p:clrMap bg1="lt1" tx1="dk1" bg2="lt2" tx2="dk2" accent1="accent1" accent2="accent2" accent3="accent3" accent4="accent4" accent5="accent5" accent6="accent6" hlink="hlink" folHlink="folHlink"/>
  <p:sldLayoutIdLst>
    <p:sldLayoutId id="2147485487" r:id="rId1"/>
    <p:sldLayoutId id="2147485488" r:id="rId2"/>
    <p:sldLayoutId id="2147485489" r:id="rId3"/>
    <p:sldLayoutId id="2147485490" r:id="rId4"/>
    <p:sldLayoutId id="2147485491" r:id="rId5"/>
    <p:sldLayoutId id="2147485492" r:id="rId6"/>
    <p:sldLayoutId id="2147485493" r:id="rId7"/>
    <p:sldLayoutId id="2147485494" r:id="rId8"/>
    <p:sldLayoutId id="2147485495" r:id="rId9"/>
    <p:sldLayoutId id="2147485496" r:id="rId10"/>
    <p:sldLayoutId id="2147485497" r:id="rId11"/>
    <p:sldLayoutId id="2147485498" r:id="rId12"/>
    <p:sldLayoutId id="2147485499" r:id="rId13"/>
    <p:sldLayoutId id="2147485500" r:id="rId14"/>
    <p:sldLayoutId id="2147485501" r:id="rId15"/>
    <p:sldLayoutId id="2147485502" r:id="rId16"/>
    <p:sldLayoutId id="214748550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4223412116"/>
      </p:ext>
    </p:extLst>
  </p:cSld>
  <p:clrMap bg1="lt1" tx1="dk1" bg2="lt2" tx2="dk2" accent1="accent1" accent2="accent2" accent3="accent3" accent4="accent4" accent5="accent5" accent6="accent6" hlink="hlink" folHlink="folHlink"/>
  <p:sldLayoutIdLst>
    <p:sldLayoutId id="2147485505" r:id="rId1"/>
    <p:sldLayoutId id="2147485506" r:id="rId2"/>
    <p:sldLayoutId id="2147485507" r:id="rId3"/>
    <p:sldLayoutId id="2147485508" r:id="rId4"/>
    <p:sldLayoutId id="2147485509" r:id="rId5"/>
    <p:sldLayoutId id="2147485510" r:id="rId6"/>
    <p:sldLayoutId id="2147485511" r:id="rId7"/>
    <p:sldLayoutId id="2147485512" r:id="rId8"/>
    <p:sldLayoutId id="2147485513" r:id="rId9"/>
    <p:sldLayoutId id="2147485514" r:id="rId10"/>
    <p:sldLayoutId id="2147485515" r:id="rId11"/>
    <p:sldLayoutId id="2147485516" r:id="rId12"/>
    <p:sldLayoutId id="2147485517" r:id="rId13"/>
    <p:sldLayoutId id="2147485518" r:id="rId14"/>
    <p:sldLayoutId id="2147485519" r:id="rId15"/>
    <p:sldLayoutId id="2147485520" r:id="rId16"/>
    <p:sldLayoutId id="2147485521" r:id="rId17"/>
    <p:sldLayoutId id="2147485522" r:id="rId18"/>
    <p:sldLayoutId id="2147485523" r:id="rId19"/>
    <p:sldLayoutId id="2147485524" r:id="rId20"/>
    <p:sldLayoutId id="2147485525" r:id="rId21"/>
    <p:sldLayoutId id="2147485526" r:id="rId22"/>
    <p:sldLayoutId id="2147485527" r:id="rId23"/>
    <p:sldLayoutId id="2147485528" r:id="rId24"/>
    <p:sldLayoutId id="2147485529" r:id="rId25"/>
    <p:sldLayoutId id="2147485530" r:id="rId26"/>
    <p:sldLayoutId id="214748553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150816991"/>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 id="2147485544" r:id="rId12"/>
    <p:sldLayoutId id="2147485545" r:id="rId13"/>
    <p:sldLayoutId id="2147485546" r:id="rId14"/>
    <p:sldLayoutId id="2147485547" r:id="rId15"/>
    <p:sldLayoutId id="2147485548" r:id="rId16"/>
    <p:sldLayoutId id="2147485549"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5.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7.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7.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13" Type="http://schemas.microsoft.com/office/2007/relationships/hdphoto" Target="../media/hdphoto7.wdp"/><Relationship Id="rId3" Type="http://schemas.openxmlformats.org/officeDocument/2006/relationships/image" Target="../media/image37.png"/><Relationship Id="rId7" Type="http://schemas.microsoft.com/office/2007/relationships/hdphoto" Target="../media/hdphoto4.wdp"/><Relationship Id="rId12"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41.png"/><Relationship Id="rId4" Type="http://schemas.openxmlformats.org/officeDocument/2006/relationships/image" Target="../media/image38.png"/><Relationship Id="rId9"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7.xml"/><Relationship Id="rId7" Type="http://schemas.microsoft.com/office/2007/relationships/hdphoto" Target="../media/hdphoto9.wdp"/><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46.png"/><Relationship Id="rId5" Type="http://schemas.microsoft.com/office/2007/relationships/hdphoto" Target="../media/hdphoto8.wdp"/><Relationship Id="rId4" Type="http://schemas.openxmlformats.org/officeDocument/2006/relationships/image" Target="../media/image45.png"/><Relationship Id="rId9" Type="http://schemas.microsoft.com/office/2007/relationships/hdphoto" Target="../media/hdphoto10.wdp"/></Relationships>
</file>

<file path=ppt/slides/_rels/slide20.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49.png"/><Relationship Id="rId4" Type="http://schemas.microsoft.com/office/2007/relationships/hdphoto" Target="../media/hdphoto11.wdp"/></Relationships>
</file>

<file path=ppt/slides/_rels/slide21.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52.png"/><Relationship Id="rId4" Type="http://schemas.microsoft.com/office/2007/relationships/hdphoto" Target="../media/hdphoto14.wdp"/></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7" Type="http://schemas.microsoft.com/office/2007/relationships/hdphoto" Target="../media/hdphoto18.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microsoft.com/office/2007/relationships/hdphoto" Target="../media/hdphoto17.wdp"/></Relationships>
</file>

<file path=ppt/slides/_rels/slide2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21.wdp"/><Relationship Id="rId5" Type="http://schemas.openxmlformats.org/officeDocument/2006/relationships/image" Target="../media/image63.png"/><Relationship Id="rId4" Type="http://schemas.microsoft.com/office/2007/relationships/hdphoto" Target="../media/hdphoto20.wdp"/></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23.wdp"/><Relationship Id="rId5" Type="http://schemas.openxmlformats.org/officeDocument/2006/relationships/image" Target="../media/image65.png"/><Relationship Id="rId4" Type="http://schemas.microsoft.com/office/2007/relationships/hdphoto" Target="../media/hdphoto22.wdp"/></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0.xml"/><Relationship Id="rId5" Type="http://schemas.microsoft.com/office/2007/relationships/hdphoto" Target="../media/hdphoto24.wdp"/><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1.xml"/><Relationship Id="rId5" Type="http://schemas.microsoft.com/office/2007/relationships/hdphoto" Target="../media/hdphoto25.wdp"/><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26.wdp"/></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27.wdp"/></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6.xml"/><Relationship Id="rId5" Type="http://schemas.microsoft.com/office/2007/relationships/hdphoto" Target="../media/hdphoto28.wdp"/><Relationship Id="rId4" Type="http://schemas.openxmlformats.org/officeDocument/2006/relationships/image" Target="../media/image7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8.xml"/><Relationship Id="rId5" Type="http://schemas.microsoft.com/office/2007/relationships/hdphoto" Target="../media/hdphoto29.wdp"/><Relationship Id="rId4" Type="http://schemas.openxmlformats.org/officeDocument/2006/relationships/image" Target="../media/image75.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78.png"/><Relationship Id="rId4" Type="http://schemas.openxmlformats.org/officeDocument/2006/relationships/image" Target="../media/image77.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1.xml"/><Relationship Id="rId5" Type="http://schemas.microsoft.com/office/2007/relationships/hdphoto" Target="../media/hdphoto30.wdp"/><Relationship Id="rId4" Type="http://schemas.openxmlformats.org/officeDocument/2006/relationships/image" Target="../media/image79.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80.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81.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82.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5.xml"/><Relationship Id="rId5" Type="http://schemas.microsoft.com/office/2007/relationships/hdphoto" Target="../media/hdphoto31.wdp"/><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tags" Target="../tags/tag38.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87.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88.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89.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90.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91.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92.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93.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8" Type="http://schemas.microsoft.com/office/2007/relationships/hdphoto" Target="../media/hdphoto34.wdp"/><Relationship Id="rId3" Type="http://schemas.openxmlformats.org/officeDocument/2006/relationships/image" Target="../media/image94.png"/><Relationship Id="rId7" Type="http://schemas.openxmlformats.org/officeDocument/2006/relationships/image" Target="../media/image96.png"/><Relationship Id="rId2" Type="http://schemas.openxmlformats.org/officeDocument/2006/relationships/notesSlide" Target="../notesSlides/notesSlide55.xml"/><Relationship Id="rId1" Type="http://schemas.openxmlformats.org/officeDocument/2006/relationships/slideLayout" Target="../slideLayouts/slideLayout22.xml"/><Relationship Id="rId6" Type="http://schemas.microsoft.com/office/2007/relationships/hdphoto" Target="../media/hdphoto33.wdp"/><Relationship Id="rId5" Type="http://schemas.openxmlformats.org/officeDocument/2006/relationships/image" Target="../media/image95.png"/><Relationship Id="rId10" Type="http://schemas.microsoft.com/office/2007/relationships/hdphoto" Target="../media/hdphoto35.wdp"/><Relationship Id="rId4" Type="http://schemas.microsoft.com/office/2007/relationships/hdphoto" Target="../media/hdphoto32.wdp"/><Relationship Id="rId9" Type="http://schemas.openxmlformats.org/officeDocument/2006/relationships/image" Target="../media/image97.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46.xml"/><Relationship Id="rId5" Type="http://schemas.microsoft.com/office/2007/relationships/hdphoto" Target="../media/hdphoto36.wdp"/><Relationship Id="rId4" Type="http://schemas.openxmlformats.org/officeDocument/2006/relationships/image" Target="../media/image98.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tags" Target="../tags/tag49.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99.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100.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101.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102.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103.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104.pn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10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77.xml"/><Relationship Id="rId1" Type="http://schemas.openxmlformats.org/officeDocument/2006/relationships/tags" Target="../tags/tag57.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8.xml"/><Relationship Id="rId1" Type="http://schemas.openxmlformats.org/officeDocument/2006/relationships/tags" Target="../tags/tag58.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ags" Target="../tags/tag59.xml"/></Relationships>
</file>

<file path=ppt/slides/_rels/slide9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71.xml"/><Relationship Id="rId1" Type="http://schemas.openxmlformats.org/officeDocument/2006/relationships/slideLayout" Target="../slideLayouts/slideLayout28.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9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15.png"/><Relationship Id="rId2" Type="http://schemas.openxmlformats.org/officeDocument/2006/relationships/notesSlide" Target="../notesSlides/notesSlide72.xml"/><Relationship Id="rId1" Type="http://schemas.openxmlformats.org/officeDocument/2006/relationships/slideLayout" Target="../slideLayouts/slideLayout28.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7.xml"/><Relationship Id="rId1" Type="http://schemas.openxmlformats.org/officeDocument/2006/relationships/tags" Target="../tags/tag60.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77.xml"/><Relationship Id="rId1" Type="http://schemas.openxmlformats.org/officeDocument/2006/relationships/tags" Target="../tags/tag61.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8.xml"/><Relationship Id="rId1" Type="http://schemas.openxmlformats.org/officeDocument/2006/relationships/tags" Target="../tags/tag62.xml"/></Relationships>
</file>

<file path=ppt/slides/_rels/slide102.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116.png"/><Relationship Id="rId1" Type="http://schemas.openxmlformats.org/officeDocument/2006/relationships/slideLayout" Target="../slideLayouts/slideLayout77.xml"/><Relationship Id="rId5" Type="http://schemas.microsoft.com/office/2007/relationships/hdphoto" Target="../media/hdphoto38.wdp"/><Relationship Id="rId4" Type="http://schemas.openxmlformats.org/officeDocument/2006/relationships/image" Target="../media/image117.png"/></Relationships>
</file>

<file path=ppt/slides/_rels/slide103.xml.rels><?xml version="1.0" encoding="UTF-8" standalone="yes"?>
<Relationships xmlns="http://schemas.openxmlformats.org/package/2006/relationships"><Relationship Id="rId3" Type="http://schemas.microsoft.com/office/2007/relationships/hdphoto" Target="../media/hdphoto39.wdp"/><Relationship Id="rId2" Type="http://schemas.openxmlformats.org/officeDocument/2006/relationships/image" Target="../media/image118.png"/><Relationship Id="rId1" Type="http://schemas.openxmlformats.org/officeDocument/2006/relationships/slideLayout" Target="../slideLayouts/slideLayout77.xml"/></Relationships>
</file>

<file path=ppt/slides/_rels/slide104.xml.rels><?xml version="1.0" encoding="UTF-8" standalone="yes"?>
<Relationships xmlns="http://schemas.openxmlformats.org/package/2006/relationships"><Relationship Id="rId3" Type="http://schemas.microsoft.com/office/2007/relationships/hdphoto" Target="../media/hdphoto40.wdp"/><Relationship Id="rId2" Type="http://schemas.openxmlformats.org/officeDocument/2006/relationships/image" Target="../media/image119.png"/><Relationship Id="rId1" Type="http://schemas.openxmlformats.org/officeDocument/2006/relationships/slideLayout" Target="../slideLayouts/slideLayout77.xml"/></Relationships>
</file>

<file path=ppt/slides/_rels/slide105.xml.rels><?xml version="1.0" encoding="UTF-8" standalone="yes"?>
<Relationships xmlns="http://schemas.openxmlformats.org/package/2006/relationships"><Relationship Id="rId3" Type="http://schemas.microsoft.com/office/2007/relationships/hdphoto" Target="../media/hdphoto41.wdp"/><Relationship Id="rId2" Type="http://schemas.openxmlformats.org/officeDocument/2006/relationships/image" Target="../media/image120.png"/><Relationship Id="rId1" Type="http://schemas.openxmlformats.org/officeDocument/2006/relationships/slideLayout" Target="../slideLayouts/slideLayout77.xml"/></Relationships>
</file>

<file path=ppt/slides/_rels/slide10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7.xml"/></Relationships>
</file>

<file path=ppt/slides/_rels/slide107.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7.xml"/></Relationships>
</file>

<file path=ppt/slides/_rels/slide109.xml.rels><?xml version="1.0" encoding="UTF-8" standalone="yes"?>
<Relationships xmlns="http://schemas.openxmlformats.org/package/2006/relationships"><Relationship Id="rId3" Type="http://schemas.microsoft.com/office/2007/relationships/hdphoto" Target="../media/hdphoto42.wdp"/><Relationship Id="rId2" Type="http://schemas.openxmlformats.org/officeDocument/2006/relationships/image" Target="../media/image125.png"/><Relationship Id="rId1" Type="http://schemas.openxmlformats.org/officeDocument/2006/relationships/slideLayout" Target="../slideLayouts/slideLayout77.xml"/></Relationships>
</file>

<file path=ppt/slides/_rels/slide110.xml.rels><?xml version="1.0" encoding="UTF-8" standalone="yes"?>
<Relationships xmlns="http://schemas.openxmlformats.org/package/2006/relationships"><Relationship Id="rId3" Type="http://schemas.microsoft.com/office/2007/relationships/hdphoto" Target="../media/hdphoto43.wdp"/><Relationship Id="rId2" Type="http://schemas.openxmlformats.org/officeDocument/2006/relationships/image" Target="../media/image126.png"/><Relationship Id="rId1" Type="http://schemas.openxmlformats.org/officeDocument/2006/relationships/slideLayout" Target="../slideLayouts/slideLayout77.xml"/></Relationships>
</file>

<file path=ppt/slides/_rels/slide111.xml.rels><?xml version="1.0" encoding="UTF-8" standalone="yes"?>
<Relationships xmlns="http://schemas.openxmlformats.org/package/2006/relationships"><Relationship Id="rId3" Type="http://schemas.microsoft.com/office/2007/relationships/hdphoto" Target="../media/hdphoto44.wdp"/><Relationship Id="rId2" Type="http://schemas.openxmlformats.org/officeDocument/2006/relationships/image" Target="../media/image127.png"/><Relationship Id="rId1" Type="http://schemas.openxmlformats.org/officeDocument/2006/relationships/slideLayout" Target="../slideLayouts/slideLayout77.xml"/></Relationships>
</file>

<file path=ppt/slides/_rels/slide112.xml.rels><?xml version="1.0" encoding="UTF-8" standalone="yes"?>
<Relationships xmlns="http://schemas.openxmlformats.org/package/2006/relationships"><Relationship Id="rId3" Type="http://schemas.microsoft.com/office/2007/relationships/hdphoto" Target="../media/hdphoto45.wdp"/><Relationship Id="rId2" Type="http://schemas.openxmlformats.org/officeDocument/2006/relationships/image" Target="../media/image128.png"/><Relationship Id="rId1" Type="http://schemas.openxmlformats.org/officeDocument/2006/relationships/slideLayout" Target="../slideLayouts/slideLayout7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77.xml"/><Relationship Id="rId1" Type="http://schemas.openxmlformats.org/officeDocument/2006/relationships/tags" Target="../tags/tag6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77.xml"/><Relationship Id="rId1" Type="http://schemas.openxmlformats.org/officeDocument/2006/relationships/tags" Target="../tags/tag64.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8.xml"/><Relationship Id="rId1" Type="http://schemas.openxmlformats.org/officeDocument/2006/relationships/tags" Target="../tags/tag65.xml"/></Relationships>
</file>

<file path=ppt/slides/_rels/slide121.xml.rels><?xml version="1.0" encoding="UTF-8" standalone="yes"?>
<Relationships xmlns="http://schemas.openxmlformats.org/package/2006/relationships"><Relationship Id="rId3" Type="http://schemas.microsoft.com/office/2007/relationships/hdphoto" Target="../media/hdphoto46.wdp"/><Relationship Id="rId2" Type="http://schemas.openxmlformats.org/officeDocument/2006/relationships/image" Target="../media/image129.png"/><Relationship Id="rId1" Type="http://schemas.openxmlformats.org/officeDocument/2006/relationships/slideLayout" Target="../slideLayouts/slideLayout28.xml"/></Relationships>
</file>

<file path=ppt/slides/_rels/slide122.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8.xml"/></Relationships>
</file>

<file path=ppt/slides/_rels/slide123.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8.xml"/></Relationships>
</file>

<file path=ppt/slides/_rels/slide12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8.xml"/></Relationships>
</file>

<file path=ppt/slides/_rels/slide12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0.xml"/><Relationship Id="rId1" Type="http://schemas.openxmlformats.org/officeDocument/2006/relationships/slideLayout" Target="../slideLayouts/slideLayout81.xml"/><Relationship Id="rId4" Type="http://schemas.microsoft.com/office/2007/relationships/hdphoto" Target="../media/hdphoto47.wdp"/></Relationships>
</file>

<file path=ppt/slides/_rels/slide12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81.xml"/><Relationship Id="rId1" Type="http://schemas.openxmlformats.org/officeDocument/2006/relationships/slideLayout" Target="../slideLayouts/slideLayout28.xml"/><Relationship Id="rId4" Type="http://schemas.microsoft.com/office/2007/relationships/hdphoto" Target="../media/hdphoto48.wdp"/></Relationships>
</file>

<file path=ppt/slides/_rels/slide12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8.xml"/></Relationships>
</file>

<file path=ppt/slides/_rels/slide128.xml.rels><?xml version="1.0" encoding="UTF-8" standalone="yes"?>
<Relationships xmlns="http://schemas.openxmlformats.org/package/2006/relationships"><Relationship Id="rId3" Type="http://schemas.microsoft.com/office/2007/relationships/hdphoto" Target="../media/hdphoto49.wdp"/><Relationship Id="rId2" Type="http://schemas.openxmlformats.org/officeDocument/2006/relationships/image" Target="../media/image137.png"/><Relationship Id="rId1" Type="http://schemas.openxmlformats.org/officeDocument/2006/relationships/slideLayout" Target="../slideLayouts/slideLayout81.xml"/></Relationships>
</file>

<file path=ppt/slides/_rels/slide12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8.xml"/></Relationships>
</file>

<file path=ppt/slides/_rels/slide130.xml.rels><?xml version="1.0" encoding="UTF-8" standalone="yes"?>
<Relationships xmlns="http://schemas.openxmlformats.org/package/2006/relationships"><Relationship Id="rId3" Type="http://schemas.microsoft.com/office/2007/relationships/hdphoto" Target="../media/hdphoto50.wdp"/><Relationship Id="rId2" Type="http://schemas.openxmlformats.org/officeDocument/2006/relationships/image" Target="../media/image139.png"/><Relationship Id="rId1" Type="http://schemas.openxmlformats.org/officeDocument/2006/relationships/slideLayout" Target="../slideLayouts/slideLayout28.xml"/></Relationships>
</file>

<file path=ppt/slides/_rels/slide131.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8.xml"/></Relationships>
</file>

<file path=ppt/slides/_rels/slide132.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8.xml"/></Relationships>
</file>

<file path=ppt/slides/_rels/slide13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8.xml"/></Relationships>
</file>

<file path=ppt/slides/_rels/slide134.xml.rels><?xml version="1.0" encoding="UTF-8" standalone="yes"?>
<Relationships xmlns="http://schemas.openxmlformats.org/package/2006/relationships"><Relationship Id="rId3" Type="http://schemas.microsoft.com/office/2007/relationships/hdphoto" Target="../media/hdphoto51.wdp"/><Relationship Id="rId2" Type="http://schemas.openxmlformats.org/officeDocument/2006/relationships/image" Target="../media/image143.png"/><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3" Type="http://schemas.microsoft.com/office/2007/relationships/hdphoto" Target="../media/hdphoto52.wdp"/><Relationship Id="rId2" Type="http://schemas.openxmlformats.org/officeDocument/2006/relationships/image" Target="../media/image144.png"/><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microsoft.com/office/2007/relationships/hdphoto" Target="../media/hdphoto53.wdp"/><Relationship Id="rId2" Type="http://schemas.openxmlformats.org/officeDocument/2006/relationships/image" Target="../media/image145.png"/><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8.xml"/></Relationships>
</file>

<file path=ppt/slides/_rels/slide13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8.xml"/><Relationship Id="rId4" Type="http://schemas.openxmlformats.org/officeDocument/2006/relationships/image" Target="../media/image149.png"/></Relationships>
</file>

<file path=ppt/slides/_rels/slide13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8.xml"/><Relationship Id="rId5" Type="http://schemas.openxmlformats.org/officeDocument/2006/relationships/image" Target="../media/image153.png"/><Relationship Id="rId4" Type="http://schemas.openxmlformats.org/officeDocument/2006/relationships/image" Target="../media/image152.png"/></Relationships>
</file>

<file path=ppt/slides/_rels/slide14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8.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png"/></Relationships>
</file>

<file path=ppt/slides/_rels/slide141.xml.rels><?xml version="1.0" encoding="UTF-8" standalone="yes"?>
<Relationships xmlns="http://schemas.openxmlformats.org/package/2006/relationships"><Relationship Id="rId3" Type="http://schemas.microsoft.com/office/2007/relationships/hdphoto" Target="../media/hdphoto54.wdp"/><Relationship Id="rId2" Type="http://schemas.openxmlformats.org/officeDocument/2006/relationships/image" Target="../media/image159.png"/><Relationship Id="rId1" Type="http://schemas.openxmlformats.org/officeDocument/2006/relationships/slideLayout" Target="../slideLayouts/slideLayout28.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77.xml"/><Relationship Id="rId1" Type="http://schemas.openxmlformats.org/officeDocument/2006/relationships/tags" Target="../tags/tag6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77.xml"/><Relationship Id="rId1" Type="http://schemas.openxmlformats.org/officeDocument/2006/relationships/tags" Target="../tags/tag67.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81.xml"/><Relationship Id="rId1" Type="http://schemas.openxmlformats.org/officeDocument/2006/relationships/tags" Target="../tags/tag68.xml"/></Relationships>
</file>

<file path=ppt/slides/_rels/slide15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81.xml"/></Relationships>
</file>

<file path=ppt/slides/_rels/slide153.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81.xml"/></Relationships>
</file>

<file path=ppt/slides/_rels/slide154.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81.xml"/></Relationships>
</file>

<file path=ppt/slides/_rels/slide155.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81.xml"/></Relationships>
</file>

<file path=ppt/slides/_rels/slide156.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81.xml"/></Relationships>
</file>

<file path=ppt/slides/_rels/slide157.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81.xml"/></Relationships>
</file>

<file path=ppt/slides/_rels/slide158.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81.xml"/></Relationships>
</file>

<file path=ppt/slides/_rels/slide159.xml.rels><?xml version="1.0" encoding="UTF-8" standalone="yes"?>
<Relationships xmlns="http://schemas.openxmlformats.org/package/2006/relationships"><Relationship Id="rId3" Type="http://schemas.microsoft.com/office/2007/relationships/hdphoto" Target="../media/hdphoto55.wdp"/><Relationship Id="rId2" Type="http://schemas.openxmlformats.org/officeDocument/2006/relationships/image" Target="../media/image167.png"/><Relationship Id="rId1" Type="http://schemas.openxmlformats.org/officeDocument/2006/relationships/slideLayout" Target="../slideLayouts/slideLayout81.xml"/></Relationships>
</file>

<file path=ppt/slides/_rels/slide160.xml.rels><?xml version="1.0" encoding="UTF-8" standalone="yes"?>
<Relationships xmlns="http://schemas.openxmlformats.org/package/2006/relationships"><Relationship Id="rId3" Type="http://schemas.microsoft.com/office/2007/relationships/hdphoto" Target="../media/hdphoto56.wdp"/><Relationship Id="rId2" Type="http://schemas.openxmlformats.org/officeDocument/2006/relationships/image" Target="../media/image168.png"/><Relationship Id="rId1" Type="http://schemas.openxmlformats.org/officeDocument/2006/relationships/slideLayout" Target="../slideLayouts/slideLayout81.xml"/><Relationship Id="rId4" Type="http://schemas.openxmlformats.org/officeDocument/2006/relationships/image" Target="../media/image169.png"/></Relationships>
</file>

<file path=ppt/slides/_rels/slide16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81.xml"/></Relationships>
</file>

<file path=ppt/slides/_rels/slide162.xml.rels><?xml version="1.0" encoding="UTF-8" standalone="yes"?>
<Relationships xmlns="http://schemas.openxmlformats.org/package/2006/relationships"><Relationship Id="rId3" Type="http://schemas.microsoft.com/office/2007/relationships/hdphoto" Target="../media/hdphoto57.wdp"/><Relationship Id="rId2" Type="http://schemas.openxmlformats.org/officeDocument/2006/relationships/image" Target="../media/image171.png"/><Relationship Id="rId1" Type="http://schemas.openxmlformats.org/officeDocument/2006/relationships/slideLayout" Target="../slideLayouts/slideLayout81.xml"/></Relationships>
</file>

<file path=ppt/slides/_rels/slide163.xml.rels><?xml version="1.0" encoding="UTF-8" standalone="yes"?>
<Relationships xmlns="http://schemas.openxmlformats.org/package/2006/relationships"><Relationship Id="rId3" Type="http://schemas.microsoft.com/office/2007/relationships/hdphoto" Target="../media/hdphoto58.wdp"/><Relationship Id="rId2" Type="http://schemas.openxmlformats.org/officeDocument/2006/relationships/image" Target="../media/image172.png"/><Relationship Id="rId1" Type="http://schemas.openxmlformats.org/officeDocument/2006/relationships/slideLayout" Target="../slideLayouts/slideLayout81.xml"/><Relationship Id="rId5" Type="http://schemas.microsoft.com/office/2007/relationships/hdphoto" Target="../media/hdphoto59.wdp"/><Relationship Id="rId4" Type="http://schemas.openxmlformats.org/officeDocument/2006/relationships/image" Target="../media/image173.png"/></Relationships>
</file>

<file path=ppt/slides/_rels/slide164.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81.xml"/></Relationships>
</file>

<file path=ppt/slides/_rels/slide165.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81.xml"/></Relationships>
</file>

<file path=ppt/slides/_rels/slide166.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81.xml"/></Relationships>
</file>

<file path=ppt/slides/_rels/slide167.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81.xml"/></Relationships>
</file>

<file path=ppt/slides/_rels/slide168.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81.xml"/></Relationships>
</file>

<file path=ppt/slides/_rels/slide169.xml.rels><?xml version="1.0" encoding="UTF-8" standalone="yes"?>
<Relationships xmlns="http://schemas.openxmlformats.org/package/2006/relationships"><Relationship Id="rId3" Type="http://schemas.microsoft.com/office/2007/relationships/hdphoto" Target="../media/hdphoto60.wdp"/><Relationship Id="rId2" Type="http://schemas.openxmlformats.org/officeDocument/2006/relationships/image" Target="../media/image179.png"/><Relationship Id="rId1" Type="http://schemas.openxmlformats.org/officeDocument/2006/relationships/slideLayout" Target="../slideLayouts/slideLayout81.xml"/><Relationship Id="rId5" Type="http://schemas.microsoft.com/office/2007/relationships/hdphoto" Target="../media/hdphoto61.wdp"/><Relationship Id="rId4" Type="http://schemas.openxmlformats.org/officeDocument/2006/relationships/image" Target="../media/image180.png"/></Relationships>
</file>

<file path=ppt/slides/_rels/slide170.xml.rels><?xml version="1.0" encoding="UTF-8" standalone="yes"?>
<Relationships xmlns="http://schemas.openxmlformats.org/package/2006/relationships"><Relationship Id="rId3" Type="http://schemas.microsoft.com/office/2007/relationships/hdphoto" Target="../media/hdphoto62.wdp"/><Relationship Id="rId2" Type="http://schemas.openxmlformats.org/officeDocument/2006/relationships/image" Target="../media/image181.png"/><Relationship Id="rId1" Type="http://schemas.openxmlformats.org/officeDocument/2006/relationships/slideLayout" Target="../slideLayouts/slideLayout81.xml"/></Relationships>
</file>

<file path=ppt/slides/_rels/slide171.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81.xml"/></Relationships>
</file>

<file path=ppt/slides/_rels/slide172.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81.xml"/></Relationships>
</file>

<file path=ppt/slides/_rels/slide173.xml.rels><?xml version="1.0" encoding="UTF-8" standalone="yes"?>
<Relationships xmlns="http://schemas.openxmlformats.org/package/2006/relationships"><Relationship Id="rId3" Type="http://schemas.microsoft.com/office/2007/relationships/hdphoto" Target="../media/hdphoto63.wdp"/><Relationship Id="rId2" Type="http://schemas.openxmlformats.org/officeDocument/2006/relationships/image" Target="../media/image184.png"/><Relationship Id="rId1" Type="http://schemas.openxmlformats.org/officeDocument/2006/relationships/slideLayout" Target="../slideLayouts/slideLayout81.xml"/><Relationship Id="rId5" Type="http://schemas.microsoft.com/office/2007/relationships/hdphoto" Target="../media/hdphoto64.wdp"/><Relationship Id="rId4" Type="http://schemas.openxmlformats.org/officeDocument/2006/relationships/image" Target="../media/image185.png"/></Relationships>
</file>

<file path=ppt/slides/_rels/slide174.xml.rels><?xml version="1.0" encoding="UTF-8" standalone="yes"?>
<Relationships xmlns="http://schemas.openxmlformats.org/package/2006/relationships"><Relationship Id="rId3" Type="http://schemas.microsoft.com/office/2007/relationships/hdphoto" Target="../media/hdphoto65.wdp"/><Relationship Id="rId2" Type="http://schemas.openxmlformats.org/officeDocument/2006/relationships/image" Target="../media/image186.png"/><Relationship Id="rId1" Type="http://schemas.openxmlformats.org/officeDocument/2006/relationships/slideLayout" Target="../slideLayouts/slideLayout81.xml"/></Relationships>
</file>

<file path=ppt/slides/_rels/slide175.xml.rels><?xml version="1.0" encoding="UTF-8" standalone="yes"?>
<Relationships xmlns="http://schemas.openxmlformats.org/package/2006/relationships"><Relationship Id="rId3" Type="http://schemas.microsoft.com/office/2007/relationships/hdphoto" Target="../media/hdphoto66.wdp"/><Relationship Id="rId2" Type="http://schemas.openxmlformats.org/officeDocument/2006/relationships/image" Target="../media/image187.png"/><Relationship Id="rId1" Type="http://schemas.openxmlformats.org/officeDocument/2006/relationships/slideLayout" Target="../slideLayouts/slideLayout8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77.xml.rels><?xml version="1.0" encoding="UTF-8" standalone="yes"?>
<Relationships xmlns="http://schemas.openxmlformats.org/package/2006/relationships"><Relationship Id="rId3" Type="http://schemas.microsoft.com/office/2007/relationships/hdphoto" Target="../media/hdphoto67.wdp"/><Relationship Id="rId2" Type="http://schemas.openxmlformats.org/officeDocument/2006/relationships/image" Target="../media/image188.png"/><Relationship Id="rId1" Type="http://schemas.openxmlformats.org/officeDocument/2006/relationships/slideLayout" Target="../slideLayouts/slideLayout81.xml"/></Relationships>
</file>

<file path=ppt/slides/_rels/slide178.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81.xml"/></Relationships>
</file>

<file path=ppt/slides/_rels/slide179.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81.xml"/></Relationships>
</file>

<file path=ppt/slides/_rels/slide180.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81.xml"/></Relationships>
</file>

<file path=ppt/slides/_rels/slide181.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77.xml"/><Relationship Id="rId1" Type="http://schemas.openxmlformats.org/officeDocument/2006/relationships/tags" Target="../tags/tag69.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a:t>
            </a:r>
            <a:br>
              <a:rPr lang="en-US" sz="3000" dirty="0">
                <a:solidFill>
                  <a:srgbClr val="3333FF"/>
                </a:solidFill>
              </a:rPr>
            </a:br>
            <a:r>
              <a:rPr lang="en-US" sz="3000" dirty="0">
                <a:solidFill>
                  <a:srgbClr val="3333FF"/>
                </a:solidFill>
              </a:rPr>
              <a:t>by scanning the QR code below. </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1980282"/>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437482"/>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17FF-3B89-2EDD-1D0B-6F1FD9D3303E}"/>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F8FC677-D42C-BB85-6CC4-496F8FE66118}"/>
              </a:ext>
            </a:extLst>
          </p:cNvPr>
          <p:cNvSpPr>
            <a:spLocks noGrp="1" noChangeArrowheads="1"/>
          </p:cNvSpPr>
          <p:nvPr>
            <p:ph type="title"/>
          </p:nvPr>
        </p:nvSpPr>
        <p:spPr>
          <a:xfrm>
            <a:off x="-26623" y="457200"/>
            <a:ext cx="12192000" cy="1143000"/>
          </a:xfrm>
        </p:spPr>
        <p:txBody>
          <a:bodyPr wrap="square" anchor="ctr">
            <a:noAutofit/>
          </a:bodyPr>
          <a:lstStyle/>
          <a:p>
            <a:r>
              <a:rPr lang="en-US" sz="5400" dirty="0"/>
              <a:t>Medical Oncology Update</a:t>
            </a:r>
          </a:p>
        </p:txBody>
      </p:sp>
      <p:sp>
        <p:nvSpPr>
          <p:cNvPr id="13" name="Text Box 7">
            <a:extLst>
              <a:ext uri="{FF2B5EF4-FFF2-40B4-BE49-F238E27FC236}">
                <a16:creationId xmlns:a16="http://schemas.microsoft.com/office/drawing/2014/main" id="{9AB14DDB-F099-FAFA-F043-38C2A1D0D738}"/>
              </a:ext>
            </a:extLst>
          </p:cNvPr>
          <p:cNvSpPr txBox="1">
            <a:spLocks noChangeArrowheads="1"/>
          </p:cNvSpPr>
          <p:nvPr/>
        </p:nvSpPr>
        <p:spPr bwMode="auto">
          <a:xfrm>
            <a:off x="4647392" y="3985348"/>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6A13A9C0-7DCC-A02B-47FD-F844DAE59A09}"/>
              </a:ext>
            </a:extLst>
          </p:cNvPr>
          <p:cNvSpPr txBox="1">
            <a:spLocks noChangeArrowheads="1"/>
          </p:cNvSpPr>
          <p:nvPr/>
        </p:nvSpPr>
        <p:spPr bwMode="auto">
          <a:xfrm>
            <a:off x="0" y="248672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sz="3200" dirty="0">
                <a:solidFill>
                  <a:srgbClr val="002060"/>
                </a:solidFill>
                <a:latin typeface="Calibri" panose="020F0502020204030204" pitchFamily="34" charset="0"/>
                <a:cs typeface="Calibri" panose="020F0502020204030204" pitchFamily="34" charset="0"/>
              </a:rPr>
              <a:t>Friday, August 28, 2026</a:t>
            </a:r>
          </a:p>
          <a:p>
            <a:pPr lvl="0" algn="ctr" defTabSz="914400" eaLnBrk="0" hangingPunct="0">
              <a:defRPr/>
            </a:pPr>
            <a:r>
              <a:rPr lang="en-US" sz="3200" dirty="0">
                <a:solidFill>
                  <a:srgbClr val="002060"/>
                </a:solidFill>
                <a:latin typeface="Calibri" panose="020F0502020204030204" pitchFamily="34" charset="0"/>
                <a:cs typeface="Calibri" panose="020F0502020204030204" pitchFamily="34" charset="0"/>
              </a:rPr>
              <a:t>2:30 PM – 4:45 PM</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8" name="Rectangle 4">
            <a:extLst>
              <a:ext uri="{FF2B5EF4-FFF2-40B4-BE49-F238E27FC236}">
                <a16:creationId xmlns:a16="http://schemas.microsoft.com/office/drawing/2014/main" id="{24DD384B-4695-11FD-352E-211CEF688D75}"/>
              </a:ext>
            </a:extLst>
          </p:cNvPr>
          <p:cNvSpPr txBox="1">
            <a:spLocks noChangeArrowheads="1"/>
          </p:cNvSpPr>
          <p:nvPr/>
        </p:nvSpPr>
        <p:spPr bwMode="auto">
          <a:xfrm>
            <a:off x="0" y="147130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Grand Rounds Event</a:t>
            </a:r>
          </a:p>
        </p:txBody>
      </p:sp>
      <p:sp>
        <p:nvSpPr>
          <p:cNvPr id="9" name="Text Box 6">
            <a:extLst>
              <a:ext uri="{FF2B5EF4-FFF2-40B4-BE49-F238E27FC236}">
                <a16:creationId xmlns:a16="http://schemas.microsoft.com/office/drawing/2014/main" id="{EF5C7CB8-97AA-6ABF-BB06-E9D474836C75}"/>
              </a:ext>
            </a:extLst>
          </p:cNvPr>
          <p:cNvSpPr txBox="1">
            <a:spLocks noChangeArrowheads="1"/>
          </p:cNvSpPr>
          <p:nvPr/>
        </p:nvSpPr>
        <p:spPr bwMode="auto">
          <a:xfrm>
            <a:off x="152400" y="4591237"/>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lnSpc>
                <a:spcPts val="3240"/>
              </a:lnSpc>
              <a:defRPr/>
            </a:pPr>
            <a:r>
              <a:rPr lang="en-US" sz="3100" dirty="0">
                <a:solidFill>
                  <a:srgbClr val="002060"/>
                </a:solidFill>
                <a:latin typeface="Calibri" panose="020F0502020204030204" pitchFamily="34" charset="0"/>
                <a:cs typeface="Calibri" panose="020F0502020204030204" pitchFamily="34" charset="0"/>
              </a:rPr>
              <a:t>Erica Stringer-Reasor, MD</a:t>
            </a:r>
          </a:p>
          <a:p>
            <a:pPr lvl="0" algn="ctr" defTabSz="914400" eaLnBrk="0" hangingPunct="0">
              <a:lnSpc>
                <a:spcPts val="3240"/>
              </a:lnSpc>
              <a:defRPr/>
            </a:pPr>
            <a:r>
              <a:rPr lang="en-US" sz="3100" dirty="0">
                <a:solidFill>
                  <a:srgbClr val="002060"/>
                </a:solidFill>
                <a:latin typeface="Calibri" panose="020F0502020204030204" pitchFamily="34" charset="0"/>
                <a:cs typeface="Calibri" panose="020F0502020204030204" pitchFamily="34" charset="0"/>
              </a:rPr>
              <a:t>Gilles Salles, MD, PhD</a:t>
            </a:r>
            <a:endParaRPr kumimoji="0" lang="en-US" sz="31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Tree>
    <p:custDataLst>
      <p:tags r:id="rId1"/>
    </p:custDataLst>
    <p:extLst>
      <p:ext uri="{BB962C8B-B14F-4D97-AF65-F5344CB8AC3E}">
        <p14:creationId xmlns:p14="http://schemas.microsoft.com/office/powerpoint/2010/main" val="31487196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BDF61-258D-4F42-DC64-D5D1BEF78E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FF2A0-1B45-C04D-3C6F-28C60BDC29AD}"/>
              </a:ext>
            </a:extLst>
          </p:cNvPr>
          <p:cNvSpPr>
            <a:spLocks noGrp="1"/>
          </p:cNvSpPr>
          <p:nvPr>
            <p:ph type="title"/>
          </p:nvPr>
        </p:nvSpPr>
        <p:spPr>
          <a:xfrm>
            <a:off x="253036" y="187287"/>
            <a:ext cx="11938964" cy="702435"/>
          </a:xfrm>
        </p:spPr>
        <p:txBody>
          <a:bodyPr>
            <a:normAutofit/>
          </a:bodyPr>
          <a:lstStyle/>
          <a:p>
            <a:r>
              <a:rPr lang="en-US" sz="3600" dirty="0"/>
              <a:t>Agenda</a:t>
            </a:r>
            <a:endParaRPr lang="en-US" sz="3600" dirty="0">
              <a:solidFill>
                <a:srgbClr val="0432FF"/>
              </a:solidFill>
            </a:endParaRPr>
          </a:p>
        </p:txBody>
      </p:sp>
      <p:sp>
        <p:nvSpPr>
          <p:cNvPr id="6" name="Content Placeholder 5">
            <a:extLst>
              <a:ext uri="{FF2B5EF4-FFF2-40B4-BE49-F238E27FC236}">
                <a16:creationId xmlns:a16="http://schemas.microsoft.com/office/drawing/2014/main" id="{D2FACF5F-11AF-8606-E818-528D9EE8B788}"/>
              </a:ext>
            </a:extLst>
          </p:cNvPr>
          <p:cNvSpPr>
            <a:spLocks noGrp="1"/>
          </p:cNvSpPr>
          <p:nvPr>
            <p:ph idx="1"/>
          </p:nvPr>
        </p:nvSpPr>
        <p:spPr>
          <a:xfrm>
            <a:off x="653363" y="1509310"/>
            <a:ext cx="10885273" cy="4748985"/>
          </a:xfrm>
        </p:spPr>
        <p:txBody>
          <a:bodyPr/>
          <a:lstStyle/>
          <a:p>
            <a:pPr>
              <a:lnSpc>
                <a:spcPts val="3240"/>
              </a:lnSpc>
              <a:spcBef>
                <a:spcPts val="2800"/>
              </a:spcBef>
              <a:spcAft>
                <a:spcPts val="600"/>
              </a:spcAft>
              <a:defRPr/>
            </a:pPr>
            <a:r>
              <a:rPr lang="en-US" sz="3200" dirty="0"/>
              <a:t>Hormone Receptor (HR)-Positive Localized Breast Cancer — </a:t>
            </a:r>
            <a:br>
              <a:rPr lang="en-US" sz="3200" dirty="0"/>
            </a:br>
            <a:r>
              <a:rPr lang="en-US" sz="3200" dirty="0"/>
              <a:t>Dr Stringer-Reasor</a:t>
            </a:r>
          </a:p>
          <a:p>
            <a:pPr>
              <a:lnSpc>
                <a:spcPts val="3240"/>
              </a:lnSpc>
              <a:spcBef>
                <a:spcPts val="2800"/>
              </a:spcBef>
              <a:spcAft>
                <a:spcPts val="600"/>
              </a:spcAft>
              <a:defRPr/>
            </a:pPr>
            <a:r>
              <a:rPr lang="en-US" sz="3200" dirty="0"/>
              <a:t>Diffuse Large B-Cell Lymphoma (DLBCL) — Prof Salles</a:t>
            </a:r>
          </a:p>
        </p:txBody>
      </p:sp>
    </p:spTree>
    <p:custDataLst>
      <p:tags r:id="rId1"/>
    </p:custDataLst>
    <p:extLst>
      <p:ext uri="{BB962C8B-B14F-4D97-AF65-F5344CB8AC3E}">
        <p14:creationId xmlns:p14="http://schemas.microsoft.com/office/powerpoint/2010/main" val="91816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BDF61-258D-4F42-DC64-D5D1BEF78EF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C34273C-7DA0-D3B4-9A19-37D7FAAEAF1B}"/>
              </a:ext>
            </a:extLst>
          </p:cNvPr>
          <p:cNvSpPr/>
          <p:nvPr/>
        </p:nvSpPr>
        <p:spPr bwMode="auto">
          <a:xfrm>
            <a:off x="508420" y="1375893"/>
            <a:ext cx="11175157" cy="1047818"/>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129FF2A0-1B45-C04D-3C6F-28C60BDC29AD}"/>
              </a:ext>
            </a:extLst>
          </p:cNvPr>
          <p:cNvSpPr>
            <a:spLocks noGrp="1"/>
          </p:cNvSpPr>
          <p:nvPr>
            <p:ph type="title"/>
          </p:nvPr>
        </p:nvSpPr>
        <p:spPr>
          <a:xfrm>
            <a:off x="253036" y="187287"/>
            <a:ext cx="11938964" cy="702435"/>
          </a:xfrm>
        </p:spPr>
        <p:txBody>
          <a:bodyPr>
            <a:normAutofit/>
          </a:bodyPr>
          <a:lstStyle/>
          <a:p>
            <a:r>
              <a:rPr lang="en-US" sz="3600" dirty="0"/>
              <a:t>Agenda</a:t>
            </a:r>
            <a:endParaRPr lang="en-US" sz="3600" dirty="0">
              <a:solidFill>
                <a:srgbClr val="0432FF"/>
              </a:solidFill>
            </a:endParaRPr>
          </a:p>
        </p:txBody>
      </p:sp>
      <p:sp>
        <p:nvSpPr>
          <p:cNvPr id="6" name="Content Placeholder 5">
            <a:extLst>
              <a:ext uri="{FF2B5EF4-FFF2-40B4-BE49-F238E27FC236}">
                <a16:creationId xmlns:a16="http://schemas.microsoft.com/office/drawing/2014/main" id="{D2FACF5F-11AF-8606-E818-528D9EE8B788}"/>
              </a:ext>
            </a:extLst>
          </p:cNvPr>
          <p:cNvSpPr>
            <a:spLocks noGrp="1"/>
          </p:cNvSpPr>
          <p:nvPr>
            <p:ph idx="1"/>
          </p:nvPr>
        </p:nvSpPr>
        <p:spPr>
          <a:xfrm>
            <a:off x="653363" y="1509310"/>
            <a:ext cx="10885273" cy="4748985"/>
          </a:xfrm>
        </p:spPr>
        <p:txBody>
          <a:bodyPr/>
          <a:lstStyle/>
          <a:p>
            <a:pPr>
              <a:lnSpc>
                <a:spcPts val="3240"/>
              </a:lnSpc>
              <a:spcBef>
                <a:spcPts val="2800"/>
              </a:spcBef>
              <a:spcAft>
                <a:spcPts val="600"/>
              </a:spcAft>
              <a:buClr>
                <a:schemeClr val="bg1"/>
              </a:buClr>
              <a:defRPr/>
            </a:pPr>
            <a:r>
              <a:rPr lang="en-US" sz="3200" dirty="0">
                <a:solidFill>
                  <a:schemeClr val="bg1"/>
                </a:solidFill>
              </a:rPr>
              <a:t>Hormone Receptor (HR)-Positive Localized Breast Cancer — </a:t>
            </a:r>
            <a:br>
              <a:rPr lang="en-US" sz="3200" dirty="0">
                <a:solidFill>
                  <a:schemeClr val="bg1"/>
                </a:solidFill>
              </a:rPr>
            </a:br>
            <a:r>
              <a:rPr lang="en-US" sz="3200" dirty="0">
                <a:solidFill>
                  <a:schemeClr val="bg1"/>
                </a:solidFill>
              </a:rPr>
              <a:t>Dr Stringer-Reasor</a:t>
            </a:r>
          </a:p>
          <a:p>
            <a:pPr>
              <a:lnSpc>
                <a:spcPts val="3240"/>
              </a:lnSpc>
              <a:spcBef>
                <a:spcPts val="2800"/>
              </a:spcBef>
              <a:spcAft>
                <a:spcPts val="600"/>
              </a:spcAft>
              <a:defRPr/>
            </a:pPr>
            <a:r>
              <a:rPr lang="en-US" sz="3200" dirty="0"/>
              <a:t>Diffuse Large B-Cell Lymphoma (DLBCL) — Prof Salles</a:t>
            </a:r>
          </a:p>
        </p:txBody>
      </p:sp>
    </p:spTree>
    <p:custDataLst>
      <p:tags r:id="rId1"/>
    </p:custDataLst>
    <p:extLst>
      <p:ext uri="{BB962C8B-B14F-4D97-AF65-F5344CB8AC3E}">
        <p14:creationId xmlns:p14="http://schemas.microsoft.com/office/powerpoint/2010/main" val="567789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991622"/>
            <a:ext cx="12192000" cy="1143000"/>
          </a:xfrm>
        </p:spPr>
        <p:txBody>
          <a:bodyPr wrap="square" anchor="ctr">
            <a:noAutofit/>
          </a:bodyPr>
          <a:lstStyle/>
          <a:p>
            <a:r>
              <a:rPr lang="en-US" sz="4200" dirty="0"/>
              <a:t>Optimizing Therapy for Patients with Hormone Receptor-Positive Localized Breast Cancer</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525148"/>
            <a:ext cx="12192000" cy="1508105"/>
          </a:xfrm>
          <a:prstGeom prst="rect">
            <a:avLst/>
          </a:prstGeom>
          <a:noFill/>
        </p:spPr>
        <p:txBody>
          <a:bodyPr wrap="square">
            <a:spAutoFit/>
          </a:bodyPr>
          <a:lstStyle/>
          <a:p>
            <a:pPr lvl="0" algn="ctr">
              <a:defRPr/>
            </a:pPr>
            <a:r>
              <a:rPr lang="en-US" sz="2300" dirty="0">
                <a:solidFill>
                  <a:srgbClr val="000000"/>
                </a:solidFill>
                <a:latin typeface="Calibri" panose="020F0502020204030204" pitchFamily="34" charset="0"/>
                <a:cs typeface="Calibri" panose="020F0502020204030204" pitchFamily="34" charset="0"/>
              </a:rPr>
              <a:t>Erica Stringer-Reasor, MD</a:t>
            </a:r>
          </a:p>
          <a:p>
            <a:pPr lvl="0" algn="ctr">
              <a:defRPr/>
            </a:pPr>
            <a:r>
              <a:rPr lang="en-US" sz="2300" b="0" dirty="0">
                <a:solidFill>
                  <a:srgbClr val="000000"/>
                </a:solidFill>
                <a:latin typeface="Calibri" panose="020F0502020204030204" pitchFamily="34" charset="0"/>
                <a:cs typeface="Calibri" panose="020F0502020204030204" pitchFamily="34" charset="0"/>
              </a:rPr>
              <a:t>Associate Professor of Medicine</a:t>
            </a:r>
          </a:p>
          <a:p>
            <a:pPr lvl="0" algn="ctr">
              <a:defRPr/>
            </a:pPr>
            <a:r>
              <a:rPr lang="en-US" sz="2300" b="0" dirty="0">
                <a:solidFill>
                  <a:srgbClr val="000000"/>
                </a:solidFill>
                <a:latin typeface="Calibri" panose="020F0502020204030204" pitchFamily="34" charset="0"/>
                <a:cs typeface="Calibri" panose="020F0502020204030204" pitchFamily="34" charset="0"/>
              </a:rPr>
              <a:t>UAB O’Neal Comprehensive Cancer Center</a:t>
            </a:r>
          </a:p>
          <a:p>
            <a:pPr lvl="0" algn="ctr">
              <a:defRPr/>
            </a:pPr>
            <a:r>
              <a:rPr lang="en-US" sz="2300" b="0" dirty="0">
                <a:solidFill>
                  <a:srgbClr val="000000"/>
                </a:solidFill>
                <a:latin typeface="Calibri" panose="020F0502020204030204" pitchFamily="34" charset="0"/>
                <a:cs typeface="Calibri" panose="020F0502020204030204" pitchFamily="34" charset="0"/>
              </a:rPr>
              <a:t>Birmingham, Alabama</a:t>
            </a:r>
            <a:endParaRPr kumimoji="0" lang="en-US" sz="23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1944504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extLst>
              <p:ext uri="{D42A27DB-BD31-4B8C-83A1-F6EECF244321}">
                <p14:modId xmlns:p14="http://schemas.microsoft.com/office/powerpoint/2010/main" val="1736125537"/>
              </p:ext>
            </p:extLst>
          </p:nvPr>
        </p:nvGraphicFramePr>
        <p:xfrm>
          <a:off x="916516" y="2065634"/>
          <a:ext cx="10257482" cy="2374164"/>
        </p:xfrm>
        <a:graphic>
          <a:graphicData uri="http://schemas.openxmlformats.org/drawingml/2006/table">
            <a:tbl>
              <a:tblPr firstRow="1" bandRow="1">
                <a:tableStyleId>{F2DE63D5-997A-4646-A377-4702673A728D}</a:tableStyleId>
              </a:tblPr>
              <a:tblGrid>
                <a:gridCol w="3030417">
                  <a:extLst>
                    <a:ext uri="{9D8B030D-6E8A-4147-A177-3AD203B41FA5}">
                      <a16:colId xmlns:a16="http://schemas.microsoft.com/office/drawing/2014/main" val="20000"/>
                    </a:ext>
                  </a:extLst>
                </a:gridCol>
                <a:gridCol w="7227065">
                  <a:extLst>
                    <a:ext uri="{9D8B030D-6E8A-4147-A177-3AD203B41FA5}">
                      <a16:colId xmlns:a16="http://schemas.microsoft.com/office/drawing/2014/main" val="2117869244"/>
                    </a:ext>
                  </a:extLst>
                </a:gridCol>
              </a:tblGrid>
              <a:tr h="1187082">
                <a:tc>
                  <a:txBody>
                    <a:bodyPr/>
                    <a:lstStyle/>
                    <a:p>
                      <a:pPr algn="l"/>
                      <a:r>
                        <a:rPr lang="en-US" sz="1800" b="1" dirty="0">
                          <a:solidFill>
                            <a:schemeClr val="tx1"/>
                          </a:solidFill>
                        </a:rPr>
                        <a:t>Advisory Committees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Daiichi Sankyo Inc, Gilead Sciences Inc, Lilly, Novartis, Pfizer Inc, </a:t>
                      </a:r>
                      <a:r>
                        <a:rPr lang="en-US" sz="1800" b="0" dirty="0" err="1">
                          <a:solidFill>
                            <a:schemeClr val="tx1"/>
                          </a:solidFill>
                        </a:rPr>
                        <a:t>Seagen</a:t>
                      </a:r>
                      <a:r>
                        <a:rPr lang="en-US" sz="1800" b="0" dirty="0">
                          <a:solidFill>
                            <a:schemeClr val="tx1"/>
                          </a:solidFill>
                        </a:rPr>
                        <a:t> Inc, </a:t>
                      </a:r>
                      <a:r>
                        <a:rPr lang="en-US" sz="1800" b="0" dirty="0" err="1">
                          <a:solidFill>
                            <a:schemeClr val="tx1"/>
                          </a:solidFill>
                        </a:rPr>
                        <a:t>Tesaro</a:t>
                      </a:r>
                      <a:r>
                        <a:rPr lang="en-US" sz="1800" b="0" dirty="0">
                          <a:solidFill>
                            <a:schemeClr val="tx1"/>
                          </a:solidFill>
                        </a:rPr>
                        <a:t>, A GSK Company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187082">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Corcept</a:t>
                      </a:r>
                      <a:r>
                        <a:rPr lang="en-US" sz="1800" b="0" dirty="0">
                          <a:solidFill>
                            <a:schemeClr val="tx1"/>
                          </a:solidFill>
                        </a:rPr>
                        <a:t> Therapeutics Inc, Daiichi Sankyo Inc, Genentech, a member of the Roche Group, Lilly, Pfizer Inc, </a:t>
                      </a:r>
                      <a:r>
                        <a:rPr lang="en-US" sz="1800" b="0" dirty="0" err="1">
                          <a:solidFill>
                            <a:schemeClr val="tx1"/>
                          </a:solidFill>
                        </a:rPr>
                        <a:t>Seagen</a:t>
                      </a:r>
                      <a:r>
                        <a:rPr lang="en-US" sz="1800" b="0" dirty="0">
                          <a:solidFill>
                            <a:schemeClr val="tx1"/>
                          </a:solidFill>
                        </a:rPr>
                        <a:t>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8422356"/>
                  </a:ext>
                </a:extLst>
              </a:tr>
            </a:tbl>
          </a:graphicData>
        </a:graphic>
      </p:graphicFrame>
    </p:spTree>
    <p:custDataLst>
      <p:tags r:id="rId1"/>
    </p:custDataLst>
    <p:extLst>
      <p:ext uri="{BB962C8B-B14F-4D97-AF65-F5344CB8AC3E}">
        <p14:creationId xmlns:p14="http://schemas.microsoft.com/office/powerpoint/2010/main" val="1707810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3"/>
            <a:ext cx="10358967" cy="669470"/>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1661804" y="676161"/>
            <a:ext cx="4401562"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Adam M </a:t>
            </a:r>
            <a:r>
              <a:rPr lang="en-US" sz="1600" dirty="0" err="1">
                <a:solidFill>
                  <a:srgbClr val="000000"/>
                </a:solidFill>
                <a:latin typeface="Calibri"/>
              </a:rPr>
              <a:t>Brufsky</a:t>
            </a:r>
            <a:r>
              <a:rPr lang="en-US" sz="1600" dirty="0">
                <a:solidFill>
                  <a:srgbClr val="000000"/>
                </a:solidFill>
                <a:latin typeface="Calibri"/>
              </a:rPr>
              <a:t>, MD, PhD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UPMC Hillman Cancer Center</a:t>
            </a:r>
          </a:p>
          <a:p>
            <a:pPr lvl="0">
              <a:lnSpc>
                <a:spcPts val="1850"/>
              </a:lnSpc>
              <a:defRPr/>
            </a:pPr>
            <a:r>
              <a:rPr lang="en-US" sz="1600" b="0" dirty="0">
                <a:solidFill>
                  <a:srgbClr val="000000"/>
                </a:solidFill>
                <a:latin typeface="Calibri"/>
              </a:rPr>
              <a:t>Department of Medicine</a:t>
            </a:r>
          </a:p>
          <a:p>
            <a:pPr lvl="0">
              <a:lnSpc>
                <a:spcPts val="1850"/>
              </a:lnSpc>
              <a:defRPr/>
            </a:pPr>
            <a:r>
              <a:rPr lang="en-US" sz="1600" b="0" dirty="0">
                <a:solidFill>
                  <a:srgbClr val="000000"/>
                </a:solidFill>
                <a:latin typeface="Calibri"/>
              </a:rPr>
              <a:t>University of Pittsburgh</a:t>
            </a:r>
          </a:p>
          <a:p>
            <a:pPr lvl="0">
              <a:lnSpc>
                <a:spcPts val="1850"/>
              </a:lnSpc>
              <a:defRPr/>
            </a:pPr>
            <a:r>
              <a:rPr lang="en-US" sz="1600" b="0" dirty="0">
                <a:solidFill>
                  <a:srgbClr val="000000"/>
                </a:solidFill>
                <a:latin typeface="Calibri"/>
              </a:rPr>
              <a:t>Pittsburgh, Pennsylvania</a:t>
            </a: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0716" y="676161"/>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8478789" y="4508653"/>
            <a:ext cx="3713212"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Kevin Kalinsky, MD, MS, FASCO</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Director, Division of Medical Oncology</a:t>
            </a:r>
          </a:p>
          <a:p>
            <a:pPr lvl="0">
              <a:lnSpc>
                <a:spcPts val="1850"/>
              </a:lnSpc>
              <a:defRPr/>
            </a:pPr>
            <a:r>
              <a:rPr lang="en-US" sz="1600" b="0" dirty="0">
                <a:solidFill>
                  <a:srgbClr val="000000"/>
                </a:solidFill>
                <a:latin typeface="Calibri"/>
              </a:rPr>
              <a:t>Louisa and Rand Glenn Family Chair in Breast Cancer Research</a:t>
            </a:r>
          </a:p>
          <a:p>
            <a:pPr lvl="0">
              <a:lnSpc>
                <a:spcPts val="1850"/>
              </a:lnSpc>
              <a:defRPr/>
            </a:pPr>
            <a:r>
              <a:rPr lang="en-US" sz="1600" b="0" dirty="0">
                <a:solidFill>
                  <a:srgbClr val="000000"/>
                </a:solidFill>
                <a:latin typeface="Calibri"/>
              </a:rPr>
              <a:t>Winship Cancer Institute at Emory University</a:t>
            </a:r>
          </a:p>
          <a:p>
            <a:pPr lvl="0">
              <a:lnSpc>
                <a:spcPts val="1850"/>
              </a:lnSpc>
              <a:defRPr/>
            </a:pPr>
            <a:r>
              <a:rPr lang="en-US" sz="1600" b="0" dirty="0">
                <a:solidFill>
                  <a:srgbClr val="000000"/>
                </a:solidFill>
                <a:latin typeface="Calibri"/>
              </a:rPr>
              <a:t>Atlanta, Georgia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47701" y="4508653"/>
            <a:ext cx="1371600" cy="1371600"/>
          </a:xfrm>
          <a:prstGeom prst="rect">
            <a:avLst/>
          </a:prstGeom>
        </p:spPr>
      </p:pic>
      <p:sp>
        <p:nvSpPr>
          <p:cNvPr id="9" name="Text Box 7">
            <a:extLst>
              <a:ext uri="{FF2B5EF4-FFF2-40B4-BE49-F238E27FC236}">
                <a16:creationId xmlns:a16="http://schemas.microsoft.com/office/drawing/2014/main" id="{49C46205-DFE1-B2A9-3AE8-02D5A688CA45}"/>
              </a:ext>
            </a:extLst>
          </p:cNvPr>
          <p:cNvSpPr txBox="1">
            <a:spLocks noChangeArrowheads="1"/>
          </p:cNvSpPr>
          <p:nvPr/>
        </p:nvSpPr>
        <p:spPr bwMode="auto">
          <a:xfrm>
            <a:off x="1661804" y="3802808"/>
            <a:ext cx="54755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Angela DeMichele, MD, MSCE</a:t>
            </a:r>
          </a:p>
          <a:p>
            <a:pPr lvl="0">
              <a:lnSpc>
                <a:spcPts val="1850"/>
              </a:lnSpc>
              <a:defRPr/>
            </a:pPr>
            <a:r>
              <a:rPr lang="en-US" sz="1600" b="0" dirty="0">
                <a:solidFill>
                  <a:srgbClr val="000000"/>
                </a:solidFill>
                <a:latin typeface="Calibri"/>
              </a:rPr>
              <a:t>Mariann T and Robert J MacDonald Professor in Breast Cancer</a:t>
            </a:r>
          </a:p>
          <a:p>
            <a:pPr lvl="0">
              <a:lnSpc>
                <a:spcPts val="1850"/>
              </a:lnSpc>
              <a:defRPr/>
            </a:pPr>
            <a:r>
              <a:rPr lang="en-US" sz="1600" b="0" dirty="0">
                <a:solidFill>
                  <a:srgbClr val="000000"/>
                </a:solidFill>
                <a:latin typeface="Calibri"/>
              </a:rPr>
              <a:t>Director, Clinical/Translational Research, Solid Tumor Oncology Hematology/Oncology Division</a:t>
            </a:r>
          </a:p>
          <a:p>
            <a:pPr lvl="0">
              <a:lnSpc>
                <a:spcPts val="1850"/>
              </a:lnSpc>
              <a:defRPr/>
            </a:pPr>
            <a:r>
              <a:rPr lang="en-US" sz="1600" b="0" dirty="0">
                <a:solidFill>
                  <a:srgbClr val="000000"/>
                </a:solidFill>
                <a:latin typeface="Calibri"/>
              </a:rPr>
              <a:t>Co-Leader, Breast Cancer Program</a:t>
            </a:r>
          </a:p>
          <a:p>
            <a:pPr lvl="0">
              <a:lnSpc>
                <a:spcPts val="1850"/>
              </a:lnSpc>
              <a:defRPr/>
            </a:pPr>
            <a:r>
              <a:rPr lang="en-US" sz="1600" b="0" dirty="0">
                <a:solidFill>
                  <a:srgbClr val="000000"/>
                </a:solidFill>
                <a:latin typeface="Calibri"/>
              </a:rPr>
              <a:t>Abramson Cancer Center</a:t>
            </a:r>
          </a:p>
          <a:p>
            <a:pPr lvl="0">
              <a:lnSpc>
                <a:spcPts val="1850"/>
              </a:lnSpc>
              <a:defRPr/>
            </a:pPr>
            <a:r>
              <a:rPr lang="en-US" sz="1600" b="0" dirty="0">
                <a:solidFill>
                  <a:srgbClr val="000000"/>
                </a:solidFill>
                <a:latin typeface="Calibri"/>
              </a:rPr>
              <a:t>Co-Director, 2-PREVENT Breast Cancer Translational </a:t>
            </a:r>
            <a:r>
              <a:rPr lang="en-US" sz="1600" b="0">
                <a:solidFill>
                  <a:srgbClr val="000000"/>
                </a:solidFill>
                <a:latin typeface="Calibri"/>
              </a:rPr>
              <a:t>Center </a:t>
            </a:r>
            <a:br>
              <a:rPr lang="en-US" sz="1600" b="0">
                <a:solidFill>
                  <a:srgbClr val="000000"/>
                </a:solidFill>
                <a:latin typeface="Calibri"/>
              </a:rPr>
            </a:br>
            <a:r>
              <a:rPr lang="en-US" sz="1600" b="0">
                <a:solidFill>
                  <a:srgbClr val="000000"/>
                </a:solidFill>
                <a:latin typeface="Calibri"/>
              </a:rPr>
              <a:t>of </a:t>
            </a:r>
            <a:r>
              <a:rPr lang="en-US" sz="1600" b="0" dirty="0">
                <a:solidFill>
                  <a:srgbClr val="000000"/>
                </a:solidFill>
                <a:latin typeface="Calibri"/>
              </a:rPr>
              <a:t>Excellence</a:t>
            </a:r>
          </a:p>
          <a:p>
            <a:pPr lvl="0">
              <a:lnSpc>
                <a:spcPts val="1850"/>
              </a:lnSpc>
              <a:defRPr/>
            </a:pPr>
            <a:r>
              <a:rPr lang="en-US" sz="1600" b="0" dirty="0">
                <a:solidFill>
                  <a:srgbClr val="000000"/>
                </a:solidFill>
                <a:latin typeface="Calibri"/>
              </a:rPr>
              <a:t>Senior Scholar, Center for Clinical Epidemiology and Biostatistics</a:t>
            </a:r>
          </a:p>
          <a:p>
            <a:pPr lvl="0">
              <a:lnSpc>
                <a:spcPts val="1850"/>
              </a:lnSpc>
              <a:defRPr/>
            </a:pPr>
            <a:r>
              <a:rPr lang="en-US" sz="1600" b="0" dirty="0">
                <a:solidFill>
                  <a:srgbClr val="000000"/>
                </a:solidFill>
                <a:latin typeface="Calibri"/>
              </a:rPr>
              <a:t>Perelman School of Medicine</a:t>
            </a:r>
          </a:p>
          <a:p>
            <a:pPr lvl="0">
              <a:lnSpc>
                <a:spcPts val="1850"/>
              </a:lnSpc>
              <a:defRPr/>
            </a:pPr>
            <a:r>
              <a:rPr lang="en-US" sz="1600" b="0" dirty="0">
                <a:solidFill>
                  <a:srgbClr val="000000"/>
                </a:solidFill>
                <a:latin typeface="Calibri"/>
              </a:rPr>
              <a:t>University of Pennsylvania</a:t>
            </a:r>
          </a:p>
          <a:p>
            <a:pPr lvl="0">
              <a:lnSpc>
                <a:spcPts val="1850"/>
              </a:lnSpc>
              <a:defRPr/>
            </a:pPr>
            <a:r>
              <a:rPr lang="en-US" sz="1600" b="0" dirty="0">
                <a:solidFill>
                  <a:srgbClr val="000000"/>
                </a:solidFill>
                <a:latin typeface="Calibri"/>
              </a:rPr>
              <a:t>Philadelphia, Pennsylvania</a:t>
            </a:r>
            <a:endParaRPr kumimoji="0" lang="en-US" sz="1600" b="0" i="0" u="none" strike="noStrike" cap="none" normalizeH="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CA00A8C1-DD15-DCD3-C770-77AE3E6788D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0716" y="3802808"/>
            <a:ext cx="1371600" cy="1371600"/>
          </a:xfrm>
          <a:prstGeom prst="rect">
            <a:avLst/>
          </a:prstGeom>
        </p:spPr>
      </p:pic>
      <p:sp>
        <p:nvSpPr>
          <p:cNvPr id="11" name="Text Box 7">
            <a:extLst>
              <a:ext uri="{FF2B5EF4-FFF2-40B4-BE49-F238E27FC236}">
                <a16:creationId xmlns:a16="http://schemas.microsoft.com/office/drawing/2014/main" id="{EBC5CCC5-F331-43A0-68C5-1EB34B52881C}"/>
              </a:ext>
            </a:extLst>
          </p:cNvPr>
          <p:cNvSpPr txBox="1">
            <a:spLocks noChangeArrowheads="1"/>
          </p:cNvSpPr>
          <p:nvPr/>
        </p:nvSpPr>
        <p:spPr bwMode="auto">
          <a:xfrm>
            <a:off x="1661804" y="2258458"/>
            <a:ext cx="4401562"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Nan Chen, MD</a:t>
            </a:r>
          </a:p>
          <a:p>
            <a:pPr lvl="0">
              <a:lnSpc>
                <a:spcPts val="1850"/>
              </a:lnSpc>
              <a:defRPr/>
            </a:pPr>
            <a:r>
              <a:rPr lang="en-US" sz="1600" b="0" dirty="0">
                <a:solidFill>
                  <a:srgbClr val="000000"/>
                </a:solidFill>
                <a:latin typeface="Calibri"/>
              </a:rPr>
              <a:t>Assistant Professor</a:t>
            </a:r>
          </a:p>
          <a:p>
            <a:pPr lvl="0">
              <a:lnSpc>
                <a:spcPts val="1850"/>
              </a:lnSpc>
              <a:defRPr/>
            </a:pPr>
            <a:r>
              <a:rPr lang="en-US" sz="1600" b="0" dirty="0">
                <a:solidFill>
                  <a:srgbClr val="000000"/>
                </a:solidFill>
                <a:latin typeface="Calibri"/>
              </a:rPr>
              <a:t>The University of Chicago</a:t>
            </a:r>
          </a:p>
          <a:p>
            <a:pPr lvl="0">
              <a:lnSpc>
                <a:spcPts val="1850"/>
              </a:lnSpc>
              <a:defRPr/>
            </a:pPr>
            <a:r>
              <a:rPr lang="en-US" sz="1600" b="0" dirty="0">
                <a:solidFill>
                  <a:srgbClr val="000000"/>
                </a:solidFill>
                <a:latin typeface="Calibri"/>
              </a:rPr>
              <a:t>Chicago, Illinois</a:t>
            </a:r>
          </a:p>
        </p:txBody>
      </p:sp>
      <p:pic>
        <p:nvPicPr>
          <p:cNvPr id="12" name="Picture 11">
            <a:extLst>
              <a:ext uri="{FF2B5EF4-FFF2-40B4-BE49-F238E27FC236}">
                <a16:creationId xmlns:a16="http://schemas.microsoft.com/office/drawing/2014/main" id="{C237F963-EC4C-F476-D115-4173AF71F5D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30716" y="2258458"/>
            <a:ext cx="1371600" cy="1371600"/>
          </a:xfrm>
          <a:prstGeom prst="rect">
            <a:avLst/>
          </a:prstGeom>
        </p:spPr>
      </p:pic>
      <p:sp>
        <p:nvSpPr>
          <p:cNvPr id="15" name="Text Box 7">
            <a:extLst>
              <a:ext uri="{FF2B5EF4-FFF2-40B4-BE49-F238E27FC236}">
                <a16:creationId xmlns:a16="http://schemas.microsoft.com/office/drawing/2014/main" id="{CA62DF83-4572-ED9C-C7D3-3BCC1FEA0479}"/>
              </a:ext>
            </a:extLst>
          </p:cNvPr>
          <p:cNvSpPr txBox="1">
            <a:spLocks noChangeArrowheads="1"/>
          </p:cNvSpPr>
          <p:nvPr/>
        </p:nvSpPr>
        <p:spPr bwMode="auto">
          <a:xfrm>
            <a:off x="8478790" y="676161"/>
            <a:ext cx="371321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Komal Jhaveri, MD, FACP, FASCO</a:t>
            </a:r>
          </a:p>
          <a:p>
            <a:pPr lvl="0">
              <a:lnSpc>
                <a:spcPts val="1850"/>
              </a:lnSpc>
              <a:defRPr/>
            </a:pPr>
            <a:r>
              <a:rPr lang="en-US" sz="1600" b="0" dirty="0">
                <a:solidFill>
                  <a:srgbClr val="000000"/>
                </a:solidFill>
                <a:latin typeface="Calibri"/>
              </a:rPr>
              <a:t>Patricia and James Cayne Chair for </a:t>
            </a:r>
          </a:p>
          <a:p>
            <a:pPr lvl="0">
              <a:lnSpc>
                <a:spcPts val="1850"/>
              </a:lnSpc>
              <a:defRPr/>
            </a:pPr>
            <a:r>
              <a:rPr lang="en-US" sz="1600" b="0" dirty="0">
                <a:solidFill>
                  <a:srgbClr val="000000"/>
                </a:solidFill>
                <a:latin typeface="Calibri"/>
              </a:rPr>
              <a:t>Junior Faculty</a:t>
            </a:r>
          </a:p>
          <a:p>
            <a:pPr lvl="0">
              <a:lnSpc>
                <a:spcPts val="1850"/>
              </a:lnSpc>
              <a:defRPr/>
            </a:pPr>
            <a:r>
              <a:rPr lang="en-US" sz="1600" b="0" dirty="0">
                <a:solidFill>
                  <a:srgbClr val="000000"/>
                </a:solidFill>
                <a:latin typeface="Calibri"/>
              </a:rPr>
              <a:t>Associate Attending Physician</a:t>
            </a:r>
          </a:p>
          <a:p>
            <a:pPr lvl="0">
              <a:lnSpc>
                <a:spcPts val="1850"/>
              </a:lnSpc>
              <a:defRPr/>
            </a:pPr>
            <a:r>
              <a:rPr lang="en-US" sz="1600" b="0" dirty="0">
                <a:solidFill>
                  <a:srgbClr val="000000"/>
                </a:solidFill>
                <a:latin typeface="Calibri"/>
              </a:rPr>
              <a:t>Breast Medicine Service and Early Drug Development Service</a:t>
            </a:r>
          </a:p>
          <a:p>
            <a:pPr lvl="0">
              <a:lnSpc>
                <a:spcPts val="1850"/>
              </a:lnSpc>
              <a:defRPr/>
            </a:pPr>
            <a:r>
              <a:rPr lang="en-US" sz="1600" b="0" dirty="0">
                <a:solidFill>
                  <a:srgbClr val="000000"/>
                </a:solidFill>
                <a:latin typeface="Calibri"/>
              </a:rPr>
              <a:t>Section Head, Endocrine Therapy </a:t>
            </a:r>
            <a:br>
              <a:rPr lang="en-US" sz="1600" b="0" dirty="0">
                <a:solidFill>
                  <a:srgbClr val="000000"/>
                </a:solidFill>
                <a:latin typeface="Calibri"/>
              </a:rPr>
            </a:br>
            <a:r>
              <a:rPr lang="en-US" sz="1600" b="0" dirty="0">
                <a:solidFill>
                  <a:srgbClr val="000000"/>
                </a:solidFill>
                <a:latin typeface="Calibri"/>
              </a:rPr>
              <a:t>Research Program</a:t>
            </a:r>
          </a:p>
          <a:p>
            <a:pPr lvl="0">
              <a:lnSpc>
                <a:spcPts val="1850"/>
              </a:lnSpc>
              <a:defRPr/>
            </a:pPr>
            <a:r>
              <a:rPr lang="en-US" sz="1600" b="0" dirty="0">
                <a:solidFill>
                  <a:srgbClr val="000000"/>
                </a:solidFill>
                <a:latin typeface="Calibri"/>
              </a:rPr>
              <a:t>Clinical Director, Early Drug </a:t>
            </a:r>
            <a:br>
              <a:rPr lang="en-US" sz="1600" b="0" dirty="0">
                <a:solidFill>
                  <a:srgbClr val="000000"/>
                </a:solidFill>
                <a:latin typeface="Calibri"/>
              </a:rPr>
            </a:br>
            <a:r>
              <a:rPr lang="en-US" sz="1600" b="0" dirty="0">
                <a:solidFill>
                  <a:srgbClr val="000000"/>
                </a:solidFill>
                <a:latin typeface="Calibri"/>
              </a:rPr>
              <a:t>Development Service</a:t>
            </a:r>
          </a:p>
          <a:p>
            <a:pPr lvl="0">
              <a:lnSpc>
                <a:spcPts val="1850"/>
              </a:lnSpc>
              <a:defRPr/>
            </a:pPr>
            <a:r>
              <a:rPr lang="en-US" sz="1600" b="0" dirty="0">
                <a:solidFill>
                  <a:srgbClr val="000000"/>
                </a:solidFill>
                <a:latin typeface="Calibri"/>
              </a:rPr>
              <a:t>Department of Medicine</a:t>
            </a:r>
          </a:p>
          <a:p>
            <a:pPr lvl="0">
              <a:lnSpc>
                <a:spcPts val="1850"/>
              </a:lnSpc>
              <a:defRPr/>
            </a:pPr>
            <a:r>
              <a:rPr lang="en-US" sz="1600" b="0" dirty="0">
                <a:solidFill>
                  <a:srgbClr val="000000"/>
                </a:solidFill>
                <a:latin typeface="Calibri"/>
              </a:rPr>
              <a:t>Memorial Sloan Kettering Cancer Center</a:t>
            </a:r>
          </a:p>
          <a:p>
            <a:pPr lvl="0">
              <a:lnSpc>
                <a:spcPts val="1850"/>
              </a:lnSpc>
              <a:defRPr/>
            </a:pPr>
            <a:r>
              <a:rPr lang="en-US" sz="1600" b="0" dirty="0">
                <a:solidFill>
                  <a:srgbClr val="000000"/>
                </a:solidFill>
                <a:latin typeface="Calibri"/>
              </a:rPr>
              <a:t>Associate Professor of Medicine</a:t>
            </a:r>
          </a:p>
          <a:p>
            <a:pPr lvl="0">
              <a:lnSpc>
                <a:spcPts val="1850"/>
              </a:lnSpc>
              <a:defRPr/>
            </a:pPr>
            <a:r>
              <a:rPr lang="en-US" sz="1600" b="0" dirty="0">
                <a:solidFill>
                  <a:srgbClr val="000000"/>
                </a:solidFill>
                <a:latin typeface="Calibri"/>
              </a:rPr>
              <a:t>Weill Cornell College of Medicine</a:t>
            </a:r>
          </a:p>
          <a:p>
            <a:pPr lvl="0">
              <a:lnSpc>
                <a:spcPts val="1850"/>
              </a:lnSpc>
              <a:defRPr/>
            </a:pPr>
            <a:r>
              <a:rPr lang="en-US" sz="1600" b="0" dirty="0">
                <a:solidFill>
                  <a:srgbClr val="000000"/>
                </a:solidFill>
                <a:latin typeface="Calibri"/>
              </a:rPr>
              <a:t>New York, New York</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6" name="Picture 15">
            <a:extLst>
              <a:ext uri="{FF2B5EF4-FFF2-40B4-BE49-F238E27FC236}">
                <a16:creationId xmlns:a16="http://schemas.microsoft.com/office/drawing/2014/main" id="{19625B90-5438-FEDF-17E6-86A3C4A3111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047701" y="676161"/>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775767"/>
          </a:xfrm>
        </p:spPr>
        <p:txBody>
          <a:bodyPr/>
          <a:lstStyle/>
          <a:p>
            <a:r>
              <a:rPr lang="en-US" dirty="0">
                <a:solidFill>
                  <a:srgbClr val="0432FF"/>
                </a:solidFill>
              </a:rPr>
              <a:t>Program Steering Committee</a:t>
            </a:r>
          </a:p>
        </p:txBody>
      </p:sp>
      <p:sp>
        <p:nvSpPr>
          <p:cNvPr id="9" name="Text Box 7">
            <a:extLst>
              <a:ext uri="{FF2B5EF4-FFF2-40B4-BE49-F238E27FC236}">
                <a16:creationId xmlns:a16="http://schemas.microsoft.com/office/drawing/2014/main" id="{C0BB5AD9-C162-BEF4-81CC-2E9D1602B826}"/>
              </a:ext>
            </a:extLst>
          </p:cNvPr>
          <p:cNvSpPr txBox="1">
            <a:spLocks noChangeArrowheads="1"/>
          </p:cNvSpPr>
          <p:nvPr/>
        </p:nvSpPr>
        <p:spPr bwMode="auto">
          <a:xfrm>
            <a:off x="1661804" y="4964217"/>
            <a:ext cx="437879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Jason A </a:t>
            </a:r>
            <a:r>
              <a:rPr lang="en-US" sz="1600" dirty="0" err="1">
                <a:solidFill>
                  <a:srgbClr val="000000"/>
                </a:solidFill>
                <a:latin typeface="Calibri"/>
              </a:rPr>
              <a:t>Mouabbi</a:t>
            </a:r>
            <a:r>
              <a:rPr lang="en-US" sz="1600" dirty="0">
                <a:solidFill>
                  <a:srgbClr val="000000"/>
                </a:solidFill>
                <a:latin typeface="Calibri"/>
              </a:rPr>
              <a:t>, MD</a:t>
            </a:r>
          </a:p>
          <a:p>
            <a:pPr lvl="0">
              <a:lnSpc>
                <a:spcPts val="1850"/>
              </a:lnSpc>
              <a:defRPr/>
            </a:pPr>
            <a:r>
              <a:rPr lang="en-US" sz="1600" b="0" dirty="0">
                <a:solidFill>
                  <a:srgbClr val="000000"/>
                </a:solidFill>
                <a:latin typeface="Calibri"/>
              </a:rPr>
              <a:t>Assistant Professor, Breast Medical Oncology</a:t>
            </a:r>
          </a:p>
          <a:p>
            <a:pPr lvl="0">
              <a:lnSpc>
                <a:spcPts val="1850"/>
              </a:lnSpc>
              <a:defRPr/>
            </a:pPr>
            <a:r>
              <a:rPr lang="en-US" sz="1600" b="0" dirty="0">
                <a:solidFill>
                  <a:srgbClr val="000000"/>
                </a:solidFill>
                <a:latin typeface="Calibri"/>
              </a:rPr>
              <a:t>SAB Chair of the Lobular Breast Cancer Alliance</a:t>
            </a:r>
          </a:p>
          <a:p>
            <a:pPr lvl="0">
              <a:lnSpc>
                <a:spcPts val="1850"/>
              </a:lnSpc>
              <a:defRPr/>
            </a:pPr>
            <a:r>
              <a:rPr lang="en-US" sz="1600" b="0" dirty="0">
                <a:solidFill>
                  <a:srgbClr val="000000"/>
                </a:solidFill>
                <a:latin typeface="Calibri"/>
              </a:rPr>
              <a:t>The University of Texas MD Anderson Cancer Center</a:t>
            </a:r>
          </a:p>
          <a:p>
            <a:pPr lvl="0">
              <a:lnSpc>
                <a:spcPts val="1850"/>
              </a:lnSpc>
              <a:defRPr/>
            </a:pPr>
            <a:r>
              <a:rPr lang="en-US" sz="1600" b="0" dirty="0">
                <a:solidFill>
                  <a:srgbClr val="000000"/>
                </a:solidFill>
                <a:latin typeface="Calibri"/>
              </a:rPr>
              <a:t>Houston, Texas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4895C246-9078-9AEA-BFD7-1DFF7E230E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0716" y="4964217"/>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7072425" y="3364017"/>
            <a:ext cx="43630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Priyanka Sharma, MD</a:t>
            </a:r>
          </a:p>
          <a:p>
            <a:pPr lvl="0">
              <a:lnSpc>
                <a:spcPts val="1850"/>
              </a:lnSpc>
              <a:defRPr/>
            </a:pPr>
            <a:r>
              <a:rPr lang="en-US" sz="1600" b="0" dirty="0">
                <a:solidFill>
                  <a:srgbClr val="000000"/>
                </a:solidFill>
                <a:latin typeface="Calibri"/>
              </a:rPr>
              <a:t>Frank B Tyler Professor in Cancer Research</a:t>
            </a:r>
          </a:p>
          <a:p>
            <a:pPr lvl="0">
              <a:lnSpc>
                <a:spcPts val="1850"/>
              </a:lnSpc>
              <a:defRPr/>
            </a:pPr>
            <a:r>
              <a:rPr lang="en-US" sz="1600" b="0" dirty="0">
                <a:solidFill>
                  <a:srgbClr val="000000"/>
                </a:solidFill>
                <a:latin typeface="Calibri"/>
              </a:rPr>
              <a:t>Division of Medical Oncology, Department </a:t>
            </a:r>
            <a:br>
              <a:rPr lang="en-US" sz="1600" b="0" dirty="0">
                <a:solidFill>
                  <a:srgbClr val="000000"/>
                </a:solidFill>
                <a:latin typeface="Calibri"/>
              </a:rPr>
            </a:br>
            <a:r>
              <a:rPr lang="en-US" sz="1600" b="0" dirty="0">
                <a:solidFill>
                  <a:srgbClr val="000000"/>
                </a:solidFill>
                <a:latin typeface="Calibri"/>
              </a:rPr>
              <a:t>of Internal Medicine</a:t>
            </a:r>
          </a:p>
          <a:p>
            <a:pPr lvl="0">
              <a:lnSpc>
                <a:spcPts val="1850"/>
              </a:lnSpc>
              <a:defRPr/>
            </a:pPr>
            <a:r>
              <a:rPr lang="en-US" sz="1600" b="0" dirty="0">
                <a:solidFill>
                  <a:srgbClr val="000000"/>
                </a:solidFill>
                <a:latin typeface="Calibri"/>
              </a:rPr>
              <a:t>Co-Program Leader</a:t>
            </a:r>
          </a:p>
          <a:p>
            <a:pPr lvl="0">
              <a:lnSpc>
                <a:spcPts val="1850"/>
              </a:lnSpc>
              <a:defRPr/>
            </a:pPr>
            <a:r>
              <a:rPr lang="en-US" sz="1600" b="0" dirty="0">
                <a:solidFill>
                  <a:srgbClr val="000000"/>
                </a:solidFill>
                <a:latin typeface="Calibri"/>
              </a:rPr>
              <a:t>Drug Discovery, Delivery and Experimental Therapeutics Program</a:t>
            </a:r>
          </a:p>
          <a:p>
            <a:pPr lvl="0">
              <a:lnSpc>
                <a:spcPts val="1850"/>
              </a:lnSpc>
              <a:defRPr/>
            </a:pPr>
            <a:r>
              <a:rPr lang="en-US" sz="1600" b="0" dirty="0">
                <a:solidFill>
                  <a:srgbClr val="000000"/>
                </a:solidFill>
                <a:latin typeface="Calibri"/>
              </a:rPr>
              <a:t>The University of Kansas Cancer Center</a:t>
            </a:r>
          </a:p>
          <a:p>
            <a:pPr lvl="0">
              <a:lnSpc>
                <a:spcPts val="1850"/>
              </a:lnSpc>
              <a:defRPr/>
            </a:pPr>
            <a:r>
              <a:rPr lang="en-US" sz="1600" b="0" dirty="0">
                <a:solidFill>
                  <a:srgbClr val="000000"/>
                </a:solidFill>
                <a:latin typeface="Calibri"/>
              </a:rPr>
              <a:t>Westwood, Kansas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41337" y="3364017"/>
            <a:ext cx="1371600" cy="1371600"/>
          </a:xfrm>
          <a:prstGeom prst="rect">
            <a:avLst/>
          </a:prstGeom>
        </p:spPr>
      </p:pic>
      <p:sp>
        <p:nvSpPr>
          <p:cNvPr id="3" name="Text Box 7">
            <a:extLst>
              <a:ext uri="{FF2B5EF4-FFF2-40B4-BE49-F238E27FC236}">
                <a16:creationId xmlns:a16="http://schemas.microsoft.com/office/drawing/2014/main" id="{66A09CDE-F628-A8A2-6AD1-CFC6EABAAE7A}"/>
              </a:ext>
            </a:extLst>
          </p:cNvPr>
          <p:cNvSpPr txBox="1">
            <a:spLocks noChangeArrowheads="1"/>
          </p:cNvSpPr>
          <p:nvPr/>
        </p:nvSpPr>
        <p:spPr bwMode="auto">
          <a:xfrm>
            <a:off x="7072425" y="800100"/>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Hope S Rugo, MD</a:t>
            </a:r>
          </a:p>
          <a:p>
            <a:pPr lvl="0">
              <a:lnSpc>
                <a:spcPts val="1850"/>
              </a:lnSpc>
              <a:defRPr/>
            </a:pPr>
            <a:r>
              <a:rPr lang="en-US" sz="1600" b="0" dirty="0">
                <a:solidFill>
                  <a:srgbClr val="000000"/>
                </a:solidFill>
                <a:latin typeface="Calibri"/>
              </a:rPr>
              <a:t>Director, Women’s Cancers Program</a:t>
            </a:r>
          </a:p>
          <a:p>
            <a:pPr lvl="0">
              <a:lnSpc>
                <a:spcPts val="1850"/>
              </a:lnSpc>
              <a:defRPr/>
            </a:pPr>
            <a:r>
              <a:rPr lang="en-US" sz="1600" b="0" dirty="0">
                <a:solidFill>
                  <a:srgbClr val="000000"/>
                </a:solidFill>
                <a:latin typeface="Calibri"/>
              </a:rPr>
              <a:t>Division Chief, Breast Medical Oncology</a:t>
            </a:r>
          </a:p>
          <a:p>
            <a:pPr lvl="0">
              <a:lnSpc>
                <a:spcPts val="1850"/>
              </a:lnSpc>
              <a:defRPr/>
            </a:pPr>
            <a:r>
              <a:rPr lang="en-US" sz="1600" b="0" dirty="0">
                <a:solidFill>
                  <a:srgbClr val="000000"/>
                </a:solidFill>
                <a:latin typeface="Calibri"/>
              </a:rPr>
              <a:t>Professor, Department of Medical Oncology and Therapeutics Research</a:t>
            </a:r>
          </a:p>
          <a:p>
            <a:pPr lvl="0">
              <a:lnSpc>
                <a:spcPts val="1850"/>
              </a:lnSpc>
              <a:defRPr/>
            </a:pPr>
            <a:r>
              <a:rPr lang="en-US" sz="1600" b="0" dirty="0">
                <a:solidFill>
                  <a:srgbClr val="000000"/>
                </a:solidFill>
                <a:latin typeface="Calibri"/>
              </a:rPr>
              <a:t>City of Hope Comprehensive Cancer Center</a:t>
            </a:r>
          </a:p>
          <a:p>
            <a:pPr lvl="0">
              <a:lnSpc>
                <a:spcPts val="1850"/>
              </a:lnSpc>
              <a:defRPr/>
            </a:pPr>
            <a:r>
              <a:rPr lang="en-US" sz="1600" b="0" dirty="0">
                <a:solidFill>
                  <a:srgbClr val="000000"/>
                </a:solidFill>
                <a:latin typeface="Calibri"/>
              </a:rPr>
              <a:t>Duarte, California</a:t>
            </a:r>
          </a:p>
          <a:p>
            <a:pPr lvl="0">
              <a:lnSpc>
                <a:spcPts val="1850"/>
              </a:lnSpc>
              <a:defRPr/>
            </a:pPr>
            <a:r>
              <a:rPr lang="en-US" sz="1600" b="0" dirty="0">
                <a:solidFill>
                  <a:srgbClr val="000000"/>
                </a:solidFill>
                <a:latin typeface="Calibri"/>
              </a:rPr>
              <a:t>Professor Emeritus, UCSF</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5" name="Picture 4">
            <a:extLst>
              <a:ext uri="{FF2B5EF4-FFF2-40B4-BE49-F238E27FC236}">
                <a16:creationId xmlns:a16="http://schemas.microsoft.com/office/drawing/2014/main" id="{26E58791-0F15-210E-2F7C-0A3FE0BC28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41337" y="800100"/>
            <a:ext cx="1371600" cy="1371600"/>
          </a:xfrm>
          <a:prstGeom prst="rect">
            <a:avLst/>
          </a:prstGeom>
        </p:spPr>
      </p:pic>
      <p:sp>
        <p:nvSpPr>
          <p:cNvPr id="13" name="Text Box 7">
            <a:extLst>
              <a:ext uri="{FF2B5EF4-FFF2-40B4-BE49-F238E27FC236}">
                <a16:creationId xmlns:a16="http://schemas.microsoft.com/office/drawing/2014/main" id="{37F58D16-70A4-A921-5521-420E186354DB}"/>
              </a:ext>
            </a:extLst>
          </p:cNvPr>
          <p:cNvSpPr txBox="1">
            <a:spLocks noChangeArrowheads="1"/>
          </p:cNvSpPr>
          <p:nvPr/>
        </p:nvSpPr>
        <p:spPr bwMode="auto">
          <a:xfrm>
            <a:off x="1661804" y="800100"/>
            <a:ext cx="400007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Reshma L Mahtani, DO</a:t>
            </a:r>
          </a:p>
          <a:p>
            <a:pPr lvl="0">
              <a:lnSpc>
                <a:spcPts val="1850"/>
              </a:lnSpc>
              <a:defRPr/>
            </a:pPr>
            <a:r>
              <a:rPr lang="en-US" sz="1600" b="0" dirty="0">
                <a:solidFill>
                  <a:srgbClr val="000000"/>
                </a:solidFill>
                <a:latin typeface="Calibri"/>
              </a:rPr>
              <a:t>Chief of Breast Medical Oncology</a:t>
            </a:r>
          </a:p>
          <a:p>
            <a:pPr lvl="0">
              <a:lnSpc>
                <a:spcPts val="1850"/>
              </a:lnSpc>
              <a:defRPr/>
            </a:pPr>
            <a:r>
              <a:rPr lang="en-US" sz="1600" b="0" dirty="0">
                <a:solidFill>
                  <a:srgbClr val="000000"/>
                </a:solidFill>
                <a:latin typeface="Calibri"/>
              </a:rPr>
              <a:t>Miami Cancer Institute</a:t>
            </a:r>
          </a:p>
          <a:p>
            <a:pPr lvl="0">
              <a:lnSpc>
                <a:spcPts val="1850"/>
              </a:lnSpc>
              <a:defRPr/>
            </a:pPr>
            <a:r>
              <a:rPr lang="en-US" sz="1600" b="0" dirty="0">
                <a:solidFill>
                  <a:srgbClr val="000000"/>
                </a:solidFill>
                <a:latin typeface="Calibri"/>
              </a:rPr>
              <a:t>Baptist Health South Florida</a:t>
            </a:r>
          </a:p>
          <a:p>
            <a:pPr lvl="0">
              <a:lnSpc>
                <a:spcPts val="1850"/>
              </a:lnSpc>
              <a:defRPr/>
            </a:pPr>
            <a:r>
              <a:rPr lang="en-US" sz="1600" b="0" dirty="0">
                <a:solidFill>
                  <a:srgbClr val="000000"/>
                </a:solidFill>
                <a:latin typeface="Calibri"/>
              </a:rPr>
              <a:t>Miami, Florida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C3A2ED55-7A5A-FC5D-FDD4-D2DF84851C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30716" y="800100"/>
            <a:ext cx="1371600" cy="1371600"/>
          </a:xfrm>
          <a:prstGeom prst="rect">
            <a:avLst/>
          </a:prstGeom>
        </p:spPr>
      </p:pic>
      <p:sp>
        <p:nvSpPr>
          <p:cNvPr id="17" name="Text Box 7">
            <a:extLst>
              <a:ext uri="{FF2B5EF4-FFF2-40B4-BE49-F238E27FC236}">
                <a16:creationId xmlns:a16="http://schemas.microsoft.com/office/drawing/2014/main" id="{6B333115-E619-1123-7554-6AAC4DB92AA5}"/>
              </a:ext>
            </a:extLst>
          </p:cNvPr>
          <p:cNvSpPr txBox="1">
            <a:spLocks noChangeArrowheads="1"/>
          </p:cNvSpPr>
          <p:nvPr/>
        </p:nvSpPr>
        <p:spPr bwMode="auto">
          <a:xfrm>
            <a:off x="1661804" y="2718608"/>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Erica Mayer, MD, MPH, FASCO</a:t>
            </a:r>
          </a:p>
          <a:p>
            <a:pPr lvl="0">
              <a:lnSpc>
                <a:spcPts val="1850"/>
              </a:lnSpc>
              <a:defRPr/>
            </a:pPr>
            <a:r>
              <a:rPr lang="en-US" sz="1600" b="0" dirty="0">
                <a:solidFill>
                  <a:srgbClr val="000000"/>
                </a:solidFill>
                <a:latin typeface="Calibri"/>
              </a:rPr>
              <a:t>Director of Breast Cancer Clinical Research</a:t>
            </a:r>
          </a:p>
          <a:p>
            <a:pPr lvl="0">
              <a:lnSpc>
                <a:spcPts val="1850"/>
              </a:lnSpc>
              <a:defRPr/>
            </a:pPr>
            <a:r>
              <a:rPr lang="en-US" sz="1600" b="0" dirty="0">
                <a:solidFill>
                  <a:srgbClr val="000000"/>
                </a:solidFill>
                <a:latin typeface="Calibri"/>
              </a:rPr>
              <a:t>Breast Oncology Center</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Associate 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8" name="Picture 17">
            <a:extLst>
              <a:ext uri="{FF2B5EF4-FFF2-40B4-BE49-F238E27FC236}">
                <a16:creationId xmlns:a16="http://schemas.microsoft.com/office/drawing/2014/main" id="{09FBC2A5-FC22-73C3-0F85-DE7F4DA28E2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30716" y="2718608"/>
            <a:ext cx="1371600" cy="1371600"/>
          </a:xfrm>
          <a:prstGeom prst="rect">
            <a:avLst/>
          </a:prstGeom>
        </p:spPr>
      </p:pic>
    </p:spTree>
    <p:extLst>
      <p:ext uri="{BB962C8B-B14F-4D97-AF65-F5344CB8AC3E}">
        <p14:creationId xmlns:p14="http://schemas.microsoft.com/office/powerpoint/2010/main" val="2256646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775767"/>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6567" y="1295859"/>
            <a:ext cx="3174528"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8865" y="1295859"/>
            <a:ext cx="1371600" cy="1371600"/>
          </a:xfrm>
          <a:prstGeom prst="rect">
            <a:avLst/>
          </a:prstGeom>
        </p:spPr>
      </p:pic>
      <p:sp>
        <p:nvSpPr>
          <p:cNvPr id="4" name="Text Box 7">
            <a:extLst>
              <a:ext uri="{FF2B5EF4-FFF2-40B4-BE49-F238E27FC236}">
                <a16:creationId xmlns:a16="http://schemas.microsoft.com/office/drawing/2014/main" id="{EC1DA7DD-FDC2-9117-AC9D-62AFBDDF65AD}"/>
              </a:ext>
            </a:extLst>
          </p:cNvPr>
          <p:cNvSpPr txBox="1">
            <a:spLocks noChangeArrowheads="1"/>
          </p:cNvSpPr>
          <p:nvPr/>
        </p:nvSpPr>
        <p:spPr bwMode="auto">
          <a:xfrm>
            <a:off x="2063096" y="1295859"/>
            <a:ext cx="355196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Rebecca </a:t>
            </a:r>
            <a:r>
              <a:rPr lang="en-US" sz="1600" dirty="0" err="1">
                <a:solidFill>
                  <a:srgbClr val="000000"/>
                </a:solidFill>
                <a:latin typeface="Calibri"/>
              </a:rPr>
              <a:t>Shatsky</a:t>
            </a:r>
            <a:r>
              <a:rPr lang="en-US" sz="1600" dirty="0">
                <a:solidFill>
                  <a:srgbClr val="000000"/>
                </a:solidFill>
                <a:latin typeface="Calibri"/>
              </a:rPr>
              <a:t>, MD</a:t>
            </a:r>
          </a:p>
          <a:p>
            <a:pPr lvl="0">
              <a:lnSpc>
                <a:spcPts val="1850"/>
              </a:lnSpc>
              <a:defRPr/>
            </a:pPr>
            <a:r>
              <a:rPr lang="en-US" sz="1600" b="0" dirty="0">
                <a:solidFill>
                  <a:srgbClr val="000000"/>
                </a:solidFill>
                <a:latin typeface="Calibri"/>
              </a:rPr>
              <a:t>Professor of Clinical Medicine</a:t>
            </a:r>
          </a:p>
          <a:p>
            <a:pPr lvl="0">
              <a:lnSpc>
                <a:spcPts val="1850"/>
              </a:lnSpc>
              <a:defRPr/>
            </a:pPr>
            <a:r>
              <a:rPr lang="en-US" sz="1600" b="0" dirty="0">
                <a:solidFill>
                  <a:srgbClr val="000000"/>
                </a:solidFill>
                <a:latin typeface="Calibri"/>
              </a:rPr>
              <a:t>Breast Medical Oncology Team Leader</a:t>
            </a:r>
          </a:p>
          <a:p>
            <a:pPr lvl="0">
              <a:lnSpc>
                <a:spcPts val="1850"/>
              </a:lnSpc>
              <a:defRPr/>
            </a:pPr>
            <a:r>
              <a:rPr lang="en-US" sz="1600" b="0" dirty="0">
                <a:solidFill>
                  <a:srgbClr val="000000"/>
                </a:solidFill>
                <a:latin typeface="Calibri"/>
              </a:rPr>
              <a:t>Director of Breast Cancer Clinical Trials</a:t>
            </a:r>
          </a:p>
          <a:p>
            <a:pPr lvl="0">
              <a:lnSpc>
                <a:spcPts val="1850"/>
              </a:lnSpc>
              <a:defRPr/>
            </a:pPr>
            <a:r>
              <a:rPr lang="en-US" sz="1600" b="0" dirty="0">
                <a:solidFill>
                  <a:srgbClr val="000000"/>
                </a:solidFill>
                <a:latin typeface="Calibri"/>
              </a:rPr>
              <a:t>Director of Inflammatory and Triple Negative Breast Cancer Program</a:t>
            </a:r>
          </a:p>
          <a:p>
            <a:pPr lvl="0">
              <a:lnSpc>
                <a:spcPts val="1850"/>
              </a:lnSpc>
              <a:defRPr/>
            </a:pPr>
            <a:r>
              <a:rPr lang="en-US" sz="1600" b="0" dirty="0">
                <a:solidFill>
                  <a:srgbClr val="000000"/>
                </a:solidFill>
                <a:latin typeface="Calibri"/>
              </a:rPr>
              <a:t>University of California San Diego</a:t>
            </a:r>
          </a:p>
          <a:p>
            <a:pPr lvl="0">
              <a:lnSpc>
                <a:spcPts val="1850"/>
              </a:lnSpc>
              <a:defRPr/>
            </a:pPr>
            <a:r>
              <a:rPr lang="en-US" sz="1600" b="0" dirty="0" err="1">
                <a:solidFill>
                  <a:srgbClr val="000000"/>
                </a:solidFill>
                <a:latin typeface="Calibri"/>
              </a:rPr>
              <a:t>Moores</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San Diego, California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81ECD809-C621-4385-2C55-DA608725BD4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2866" y="1295859"/>
            <a:ext cx="1371600" cy="1371600"/>
          </a:xfrm>
          <a:prstGeom prst="rect">
            <a:avLst/>
          </a:prstGeom>
        </p:spPr>
      </p:pic>
      <p:sp>
        <p:nvSpPr>
          <p:cNvPr id="7" name="Text Box 7">
            <a:extLst>
              <a:ext uri="{FF2B5EF4-FFF2-40B4-BE49-F238E27FC236}">
                <a16:creationId xmlns:a16="http://schemas.microsoft.com/office/drawing/2014/main" id="{40F27AC2-50B8-0240-77B0-7C220B659513}"/>
              </a:ext>
            </a:extLst>
          </p:cNvPr>
          <p:cNvSpPr txBox="1">
            <a:spLocks noChangeArrowheads="1"/>
          </p:cNvSpPr>
          <p:nvPr/>
        </p:nvSpPr>
        <p:spPr bwMode="auto">
          <a:xfrm>
            <a:off x="2063095" y="4190541"/>
            <a:ext cx="4032905"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Erica Stringer-Reasor, MD</a:t>
            </a:r>
          </a:p>
          <a:p>
            <a:pPr lvl="0">
              <a:lnSpc>
                <a:spcPts val="1850"/>
              </a:lnSpc>
              <a:defRPr/>
            </a:pPr>
            <a:r>
              <a:rPr lang="en-US" sz="1600" b="0" dirty="0">
                <a:solidFill>
                  <a:srgbClr val="000000"/>
                </a:solidFill>
                <a:latin typeface="Calibri"/>
              </a:rPr>
              <a:t>Associate Professor of Medicine</a:t>
            </a:r>
          </a:p>
          <a:p>
            <a:pPr lvl="0">
              <a:lnSpc>
                <a:spcPts val="1850"/>
              </a:lnSpc>
              <a:defRPr/>
            </a:pPr>
            <a:r>
              <a:rPr lang="en-US" sz="1600" b="0" dirty="0">
                <a:solidFill>
                  <a:srgbClr val="000000"/>
                </a:solidFill>
                <a:latin typeface="Calibri"/>
              </a:rPr>
              <a:t>UAB O’Neal Comprehensive Cancer Center</a:t>
            </a:r>
          </a:p>
          <a:p>
            <a:pPr lvl="0">
              <a:lnSpc>
                <a:spcPts val="1850"/>
              </a:lnSpc>
              <a:defRPr/>
            </a:pPr>
            <a:r>
              <a:rPr lang="en-US" sz="1600" b="0" dirty="0">
                <a:solidFill>
                  <a:srgbClr val="000000"/>
                </a:solidFill>
                <a:latin typeface="Calibri"/>
              </a:rPr>
              <a:t>Birmingham, Alabama</a:t>
            </a:r>
          </a:p>
          <a:p>
            <a:pPr lvl="0">
              <a:lnSpc>
                <a:spcPts val="1850"/>
              </a:lnSpc>
              <a:defRPr/>
            </a:pPr>
            <a:endParaRPr lang="en-US" sz="1600" dirty="0">
              <a:solidFill>
                <a:srgbClr val="000000"/>
              </a:solidFill>
              <a:latin typeface="Calibri"/>
            </a:endParaRPr>
          </a:p>
        </p:txBody>
      </p:sp>
      <p:pic>
        <p:nvPicPr>
          <p:cNvPr id="8" name="Picture 7">
            <a:extLst>
              <a:ext uri="{FF2B5EF4-FFF2-40B4-BE49-F238E27FC236}">
                <a16:creationId xmlns:a16="http://schemas.microsoft.com/office/drawing/2014/main" id="{00CCED5C-D0A8-B906-DD7D-64B55293D16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12866" y="4190541"/>
            <a:ext cx="1371600" cy="1371600"/>
          </a:xfrm>
          <a:prstGeom prst="rect">
            <a:avLst/>
          </a:prstGeom>
        </p:spPr>
      </p:pic>
    </p:spTree>
    <p:extLst>
      <p:ext uri="{BB962C8B-B14F-4D97-AF65-F5344CB8AC3E}">
        <p14:creationId xmlns:p14="http://schemas.microsoft.com/office/powerpoint/2010/main" val="37821655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40367" y="987661"/>
            <a:ext cx="10717441" cy="5449502"/>
          </a:xfrm>
          <a:prstGeom prst="rect">
            <a:avLst/>
          </a:prstGeom>
          <a:noFill/>
        </p:spPr>
        <p:txBody>
          <a:bodyPr wrap="square">
            <a:noAutofit/>
          </a:bodyPr>
          <a:lstStyle/>
          <a:p>
            <a:pPr marL="285750" lvl="0" indent="-285750">
              <a:spcBef>
                <a:spcPts val="0"/>
              </a:spcBef>
              <a:spcAft>
                <a:spcPts val="5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Andre F et al.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Biomarkers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for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adjuvant endocrine and chemotherapy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early-stage breast cancer: ASCO Guideline update</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b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2022;40:1816-37.</a:t>
            </a:r>
          </a:p>
          <a:p>
            <a:pPr marL="285750" lvl="0" indent="-285750">
              <a:spcBef>
                <a:spcPts val="0"/>
              </a:spcBef>
              <a:spcAft>
                <a:spcPts val="5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Sparano JA et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al. Trial Assigning Individualized Options for treatment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a:t>
            </a:r>
            <a:r>
              <a:rPr lang="en-US" sz="16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TAILORx</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 An update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including 12-year event rates.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San Antonio Breast Cancer Symposium</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2022;Abstract GS1-05.</a:t>
            </a:r>
          </a:p>
          <a:p>
            <a:pPr marL="285750" lvl="0" indent="-285750">
              <a:spcBef>
                <a:spcPts val="0"/>
              </a:spcBef>
              <a:spcAft>
                <a:spcPts val="5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Sparano JA et al.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Clinical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outcomes in early breast cancer with a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high 21-gene Recurrence Score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26 to 100 assigned to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adjuvant chemotherapy plus endocrine therapy</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 A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secondary analysis of the </a:t>
            </a:r>
            <a:r>
              <a:rPr lang="en-US" sz="16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TAILORx</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 randomized clinical trial</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JAMA Oncol</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2020;6(3):367-74.</a:t>
            </a:r>
          </a:p>
          <a:p>
            <a:pPr marL="285750" marR="0" lvl="0" indent="-285750" algn="l" defTabSz="455613"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Chen N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Impact of anthracyclines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genomic high-risk</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node-negative, HR-positive/HER2-negative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breast cancer.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2025;36(11):1356-65. </a:t>
            </a:r>
          </a:p>
          <a:p>
            <a:pPr marL="285750" marR="0" lvl="0" indent="-285750" algn="l" defTabSz="455613"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O’Shaughnessy J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Improved 3-year IDFS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with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anthracycline-based therapy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with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70-gene signature high 2</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luminal B, HR+HER2- early-stage breast cancer. San Antonio Breast Cancer Symposium 2025;Abstract PS2-07-03.</a:t>
            </a:r>
          </a:p>
          <a:p>
            <a:pPr marL="285750" lvl="0" indent="-285750">
              <a:spcBef>
                <a:spcPts val="0"/>
              </a:spcBef>
              <a:spcAft>
                <a:spcPts val="5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Kalinsky K et al.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21-gene assay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to inform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chemotherapy benefit in node-positive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breast cancer</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2021; 385(25):2336-47.</a:t>
            </a:r>
          </a:p>
          <a:p>
            <a:pPr marL="285750" marR="0" lvl="0" indent="-285750" algn="l" defTabSz="455613"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Piccart</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70-gene signature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as an aid for treatment decisions in early breast cancer: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Updated results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of the phase 3 </a:t>
            </a: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randomised</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MINDACT trial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an exploratory analysis by age.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Lancet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2021;22(4):476-88.</a:t>
            </a:r>
          </a:p>
          <a:p>
            <a:pPr marL="285750" lvl="0" indent="-285750">
              <a:spcBef>
                <a:spcPts val="0"/>
              </a:spcBef>
              <a:spcAft>
                <a:spcPts val="5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Sestak I et al.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Comparison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performance of 6</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 prognostic signatures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for estrogen receptor-positive breast cancer: A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secondary analysis of a randomized clinical trial</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JAMA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2018;4(4):545-53. </a:t>
            </a:r>
          </a:p>
          <a:p>
            <a:pPr marL="285750" lvl="0" indent="-285750">
              <a:spcBef>
                <a:spcPts val="0"/>
              </a:spcBef>
              <a:spcAft>
                <a:spcPts val="500"/>
              </a:spcAft>
              <a:buFont typeface="Arial" panose="020B0604020202020204" pitchFamily="34" charset="0"/>
              <a:buChar char="•"/>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Noordhoek I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Breast Cancer Index </a:t>
            </a:r>
            <a:r>
              <a:rPr lang="en-US" sz="1600" b="0" dirty="0">
                <a:solidFill>
                  <a:srgbClr val="000000"/>
                </a:solidFill>
                <a:latin typeface="Calibri" panose="020F0502020204030204" pitchFamily="34" charset="0"/>
                <a:cs typeface="Calibri" panose="020F0502020204030204" pitchFamily="34" charset="0"/>
              </a:rPr>
              <a:t>predicts </a:t>
            </a:r>
            <a:r>
              <a:rPr lang="en-US" sz="1600" dirty="0">
                <a:solidFill>
                  <a:srgbClr val="000000"/>
                </a:solidFill>
                <a:latin typeface="Calibri" panose="020F0502020204030204" pitchFamily="34" charset="0"/>
                <a:cs typeface="Calibri" panose="020F0502020204030204" pitchFamily="34" charset="0"/>
              </a:rPr>
              <a:t>extended endocrine benefit </a:t>
            </a:r>
            <a:r>
              <a:rPr lang="en-US" sz="1600" b="0" dirty="0">
                <a:solidFill>
                  <a:srgbClr val="000000"/>
                </a:solidFill>
                <a:latin typeface="Calibri" panose="020F0502020204030204" pitchFamily="34" charset="0"/>
                <a:cs typeface="Calibri" panose="020F0502020204030204" pitchFamily="34" charset="0"/>
              </a:rPr>
              <a:t>to individualize selection of patients with HR+ early-stage breast cancer for </a:t>
            </a:r>
            <a:r>
              <a:rPr lang="en-US" sz="1600" dirty="0">
                <a:solidFill>
                  <a:srgbClr val="000000"/>
                </a:solidFill>
                <a:latin typeface="Calibri" panose="020F0502020204030204" pitchFamily="34" charset="0"/>
                <a:cs typeface="Calibri" panose="020F0502020204030204" pitchFamily="34" charset="0"/>
              </a:rPr>
              <a:t>10 years of endocrine therapy</a:t>
            </a:r>
            <a:r>
              <a:rPr lang="en-US" sz="1600" b="0" dirty="0">
                <a:solidFill>
                  <a:srgbClr val="000000"/>
                </a:solidFill>
                <a:latin typeface="Calibri" panose="020F0502020204030204" pitchFamily="34" charset="0"/>
                <a:cs typeface="Calibri" panose="020F0502020204030204" pitchFamily="34" charset="0"/>
              </a:rPr>
              <a:t>.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Clin Cancer Res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2021;27(1):311-19.</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84AD7-4A17-0D41-112B-BDE25444BF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CECA0C1-251B-5EBB-3830-B2E4ABD0E960}"/>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781074A1-0B26-2E75-4198-93673EAD64B8}"/>
              </a:ext>
            </a:extLst>
          </p:cNvPr>
          <p:cNvSpPr txBox="1"/>
          <p:nvPr/>
        </p:nvSpPr>
        <p:spPr>
          <a:xfrm>
            <a:off x="540367" y="987661"/>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Woolpert KM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Biomarkers predictive</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of a response to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extended endocrine therapy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breast cancer: A systematic review and meta-analysis.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Breast Cancer Res Treat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2024;203(3):407-17.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monarchE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overall survival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(OS) results of adjuvant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endocrine therapy (ET) for HR+, HER2-, high-risk early breast cancer (EBC). ESMO 2025;Abstract LBA13. </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Overall survival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with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early breast cancer.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2026;37(2):155-65.</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Cortés J et al.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monarchE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Subgroup analysis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adjuvant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endocrine therapy for HR+, HER2-, high-risk early breast cancer by nodal status. San Antonio Breast Cancer Symposium 2025;Abstract PS1-08-08.</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Crown JP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Adjuvant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ribociclib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plus nonsteroidal aromatase inhibitor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(NSAI) in patients (pts) with HR+/HER2− early breast cancer (EBC):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NATALEE 5-year outcomes</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ESMO 2025;Abstract LBA14.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Rugo HS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Adjuvant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combined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with endocrine therapy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high-risk early breast cancer: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patient-reported outcomes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monarchE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study.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2022;33(6):616-27.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Barrios C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NATALEE update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treatment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tx</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duration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ribociclib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(RIB) +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nonsteroidal aromatase inhibitor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(NSAI) in patients (pts) with HR+/HER2− early breast cancer (EBC). ESMO Breast 2024;Abstract 113MO.</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Mayer EL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TRADE: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II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trial to assess the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tolerability of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dose escalation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in early-stage HR-positive/HER2-negative breast cancer.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2025;31(1):117-24.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Giredestrant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vs standard-of-care endocrine therapy as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adjuvant treatment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with estrogen receptor-positive, HER2-negative early breast cancer: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Results from the global phase III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lidERA</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Breast Cancer trial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San Antonio Breast Cancer Symposium 2025;Abstract GS1-10.</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455613" rtl="0" eaLnBrk="1" fontAlgn="base" latinLnBrk="0" hangingPunct="1">
              <a:lnSpc>
                <a:spcPct val="100000"/>
              </a:lnSpc>
              <a:spcBef>
                <a:spcPts val="0"/>
              </a:spcBef>
              <a:spcAft>
                <a:spcPts val="80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41419264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accent2"/>
                </a:solidFill>
              </a:rPr>
              <a:t>Module 2: </a:t>
            </a:r>
            <a:r>
              <a:rPr lang="en-US" sz="2400" dirty="0">
                <a:solidFill>
                  <a:schemeClr val="tx1"/>
                </a:solidFill>
              </a:rPr>
              <a:t>Clinician Survey Results</a:t>
            </a:r>
            <a:endParaRPr lang="en-US" sz="2400" dirty="0">
              <a:solidFill>
                <a:schemeClr val="accent2"/>
              </a:solidFill>
            </a:endParaRPr>
          </a:p>
          <a:p>
            <a:pPr marL="98425" indent="0">
              <a:lnSpc>
                <a:spcPts val="3240"/>
              </a:lnSpc>
              <a:spcBef>
                <a:spcPts val="400"/>
              </a:spcBef>
              <a:spcAft>
                <a:spcPts val="600"/>
              </a:spcAft>
              <a:buNone/>
            </a:pPr>
            <a:r>
              <a:rPr lang="en-US" sz="2400" dirty="0">
                <a:solidFill>
                  <a:schemeClr val="accent2"/>
                </a:solidFill>
              </a:rPr>
              <a:t>Module 3: </a:t>
            </a:r>
            <a:r>
              <a:rPr lang="en-US" sz="2400" dirty="0">
                <a:solidFill>
                  <a:schemeClr val="tx1"/>
                </a:solidFill>
              </a:rPr>
              <a:t>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accent2"/>
                </a:solidFill>
              </a:rPr>
              <a:t>Module 4: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5: </a:t>
            </a:r>
            <a:r>
              <a:rPr lang="en-US" sz="2400" dirty="0">
                <a:solidFill>
                  <a:schemeClr val="tx1"/>
                </a:solidFill>
              </a:rPr>
              <a:t>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accent2"/>
                </a:solidFill>
              </a:rPr>
              <a:t>Module 6: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7: </a:t>
            </a:r>
            <a:r>
              <a:rPr lang="en-US" sz="2400" dirty="0">
                <a:solidFill>
                  <a:schemeClr val="tx1"/>
                </a:solidFill>
              </a:rPr>
              <a:t>Adjuvant Oral SERDs for HR-Positive, HER2-Negative Localized </a:t>
            </a:r>
            <a:br>
              <a:rPr lang="en-US" sz="2400" dirty="0">
                <a:solidFill>
                  <a:schemeClr val="tx1"/>
                </a:solidFill>
              </a:rPr>
            </a:br>
            <a:r>
              <a:rPr lang="en-US" sz="2400" dirty="0">
                <a:solidFill>
                  <a:schemeClr val="tx1"/>
                </a:solidFill>
              </a:rPr>
              <a:t>Breast Cancer</a:t>
            </a:r>
          </a:p>
        </p:txBody>
      </p:sp>
    </p:spTree>
    <p:custDataLst>
      <p:tags r:id="rId1"/>
    </p:custDataLst>
    <p:extLst>
      <p:ext uri="{BB962C8B-B14F-4D97-AF65-F5344CB8AC3E}">
        <p14:creationId xmlns:p14="http://schemas.microsoft.com/office/powerpoint/2010/main" val="2593120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3EC78-6856-A6F8-3FCD-CFA3195D37C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F4ACBF-8617-9986-58BC-0A35CF5E6F7F}"/>
              </a:ext>
            </a:extLst>
          </p:cNvPr>
          <p:cNvSpPr/>
          <p:nvPr/>
        </p:nvSpPr>
        <p:spPr bwMode="auto">
          <a:xfrm>
            <a:off x="536197" y="1056359"/>
            <a:ext cx="11175157" cy="980483"/>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5E24ABA-AF25-BA40-4641-45A646DC9029}"/>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235D67FF-49C7-7625-DEF4-5AC97C04097E}"/>
              </a:ext>
            </a:extLst>
          </p:cNvPr>
          <p:cNvSpPr>
            <a:spLocks noGrp="1"/>
          </p:cNvSpPr>
          <p:nvPr>
            <p:ph idx="1"/>
          </p:nvPr>
        </p:nvSpPr>
        <p:spPr>
          <a:xfrm>
            <a:off x="912285" y="1124086"/>
            <a:ext cx="10358967" cy="4799013"/>
          </a:xfrm>
        </p:spPr>
        <p:txBody>
          <a:bodyPr/>
          <a:lstStyle/>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chemeClr val="bg1"/>
                </a:solidFill>
                <a:effectLst/>
                <a:uLnTx/>
                <a:uFillTx/>
                <a:latin typeface="Calibri" charset="0"/>
                <a:ea typeface="MS PGothic" pitchFamily="34" charset="-128"/>
              </a:rPr>
              <a:t>Module 1: Risk Assessment and Genomic Assays for HR-Positive, HER2-Negative Localized Breast Cancer</a:t>
            </a:r>
          </a:p>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rPr>
              <a:t>Module 2: </a:t>
            </a: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Clinician Survey Results</a:t>
            </a:r>
            <a:endPar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Adjuvant CDK4/6 Inhibitors for High-Risk, HR-Positive, HER2-Negative Localized Breast Cancer</a:t>
            </a:r>
          </a:p>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rPr>
              <a:t>Module 4: </a:t>
            </a: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Clinician Survey Results</a:t>
            </a:r>
          </a:p>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Tolerability and Other Practical Considerations with Adjuvant CDK4/6 Inhibitor Therapy</a:t>
            </a:r>
          </a:p>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rPr>
              <a:t>Module 6: </a:t>
            </a: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Clinician Survey Results</a:t>
            </a:r>
          </a:p>
          <a:p>
            <a:pPr marL="98425" marR="0" lvl="0" indent="0" algn="l" defTabSz="412750" rtl="0" eaLnBrk="0" fontAlgn="base" latinLnBrk="0" hangingPunct="0">
              <a:lnSpc>
                <a:spcPts val="3240"/>
              </a:lnSpc>
              <a:spcBef>
                <a:spcPts val="400"/>
              </a:spcBef>
              <a:spcAft>
                <a:spcPts val="600"/>
              </a:spcAft>
              <a:buClr>
                <a:srgbClr val="000000"/>
              </a:buClr>
              <a:buSzPct val="100000"/>
              <a:buFont typeface="Arial" pitchFamily="-72" charset="0"/>
              <a:buNone/>
              <a:tabLst/>
              <a:defRPr/>
            </a:pPr>
            <a:r>
              <a:rPr kumimoji="0" lang="en-US" sz="2400" b="1" i="0" u="none" strike="noStrike" kern="0" cap="none" spc="0" normalizeH="0" baseline="0" noProof="0" dirty="0">
                <a:ln>
                  <a:noFill/>
                </a:ln>
                <a:solidFill>
                  <a:srgbClr val="3333CC"/>
                </a:solidFill>
                <a:effectLst/>
                <a:uLnTx/>
                <a:uFillTx/>
                <a:latin typeface="Calibri" charset="0"/>
                <a:ea typeface="MS PGothic" pitchFamily="34" charset="-128"/>
              </a:rPr>
              <a:t>Module 7: </a:t>
            </a: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Adjuvant Oral SERDs for HR-Positive, HER2-Negative Localized </a:t>
            </a:r>
            <a:b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br>
            <a:r>
              <a:rPr kumimoji="0" lang="en-US" sz="2400" b="1" i="0" u="none" strike="noStrike" kern="0" cap="none" spc="0" normalizeH="0" baseline="0" noProof="0" dirty="0">
                <a:ln>
                  <a:noFill/>
                </a:ln>
                <a:solidFill>
                  <a:srgbClr val="000000"/>
                </a:solidFill>
                <a:effectLst/>
                <a:uLnTx/>
                <a:uFillTx/>
                <a:latin typeface="Calibri" charset="0"/>
                <a:ea typeface="MS PGothic" pitchFamily="34" charset="-128"/>
              </a:rPr>
              <a:t>Breast Cancer</a:t>
            </a:r>
          </a:p>
        </p:txBody>
      </p:sp>
    </p:spTree>
    <p:custDataLst>
      <p:tags r:id="rId1"/>
    </p:custDataLst>
    <p:extLst>
      <p:ext uri="{BB962C8B-B14F-4D97-AF65-F5344CB8AC3E}">
        <p14:creationId xmlns:p14="http://schemas.microsoft.com/office/powerpoint/2010/main" val="35865722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13D2A-7BA5-37C1-BB76-AA5F53FADD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DE636C-F05A-43A3-A37E-289C2E584326}"/>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2EEC902-B101-F31F-7F43-23974DCB335F}"/>
              </a:ext>
            </a:extLst>
          </p:cNvPr>
          <p:cNvSpPr txBox="1"/>
          <p:nvPr/>
        </p:nvSpPr>
        <p:spPr>
          <a:xfrm>
            <a:off x="540367" y="104904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Andre F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Biomarkers</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for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adjuvant endocrine and chemotherapy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early-stage breast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t>
            </a: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ancer</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Guideline update. </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b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2022;40:1816-37.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Sparano JA et al. Trial Assigning Individualized Options for treatment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6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TAILORx</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 update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including 12-year event rates.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San Antonio Breast Cancer Symposium</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2022;Abstract GS1-05.</a:t>
            </a:r>
          </a:p>
          <a:p>
            <a:pPr marL="285750" lvl="0" indent="-285750">
              <a:spcBef>
                <a:spcPts val="0"/>
              </a:spcBef>
              <a:spcAft>
                <a:spcPts val="8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Sparano JA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Clinical outcomes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early breast cancer with a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high 21-gene </a:t>
            </a:r>
            <a:r>
              <a:rPr kumimoji="0" lang="en-US" sz="1600" b="1" i="0" u="none" strike="noStrike" kern="0" cap="none" spc="0" normalizeH="0" baseline="0" noProof="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Recurrence Score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of 26 to 100 assigned to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adjuvant chemotherapy plus endocrine therapy</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secondary analysis of the </a:t>
            </a:r>
            <a:r>
              <a:rPr lang="en-US" sz="16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TAILORx</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clinical trial</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JAMA Oncol</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2020;6(3):367-74.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Chen N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Impact of anthracyclines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genomic high-risk</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node-negative, HR-positive/HER2-negative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breast cancer.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2025;36(11):1356-65. </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O’Shaughnessy J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Improved 3-year IDFS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with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anthracycline-based therapy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with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70-gene signature high 2</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luminal B, HR+HER2- early-stage breast cancer. San Antonio Breast Cancer Symposium 2025;Abstract PS2-07-03.</a:t>
            </a:r>
          </a:p>
          <a:p>
            <a:pPr marL="285750" lvl="0" indent="-285750">
              <a:spcBef>
                <a:spcPts val="0"/>
              </a:spcBef>
              <a:spcAft>
                <a:spcPts val="800"/>
              </a:spcAft>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Kalinsky K et al.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21-gene assay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to inform </a:t>
            </a:r>
            <a:r>
              <a:rPr lang="en-US" sz="1600" kern="0" dirty="0">
                <a:solidFill>
                  <a:srgbClr val="000000"/>
                </a:solidFill>
                <a:latin typeface="Calibri" panose="020F0502020204030204" pitchFamily="34" charset="0"/>
                <a:ea typeface="Aptos" panose="020B0004020202020204" pitchFamily="34" charset="0"/>
                <a:cs typeface="Calibri" panose="020F0502020204030204" pitchFamily="34" charset="0"/>
              </a:rPr>
              <a:t>chemotherapy benefit in node-positive </a:t>
            </a:r>
            <a:r>
              <a:rPr lang="en-US" sz="1600" b="0" kern="0" dirty="0">
                <a:solidFill>
                  <a:srgbClr val="000000"/>
                </a:solidFill>
                <a:latin typeface="Calibri" panose="020F0502020204030204" pitchFamily="34" charset="0"/>
                <a:ea typeface="Aptos" panose="020B0004020202020204" pitchFamily="34" charset="0"/>
                <a:cs typeface="Calibri" panose="020F0502020204030204" pitchFamily="34" charset="0"/>
              </a:rPr>
              <a:t>breast cancer</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2021; 385(25):2336-47.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Piccart</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70-gene signature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as an aid for treatment decisions in early breast cancer: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Updated results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of the phase 3 </a:t>
            </a: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randomised</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MINDACT trial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an exploratory analysis by age.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Lancet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2021;22(4):476-88.</a:t>
            </a:r>
          </a:p>
        </p:txBody>
      </p:sp>
    </p:spTree>
    <p:custDataLst>
      <p:tags r:id="rId1"/>
    </p:custDataLst>
    <p:extLst>
      <p:ext uri="{BB962C8B-B14F-4D97-AF65-F5344CB8AC3E}">
        <p14:creationId xmlns:p14="http://schemas.microsoft.com/office/powerpoint/2010/main" val="10236893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86F98-862F-9A29-1268-02B07E737F1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9C9783E-9CA8-DA01-D1FE-0A37F1C87488}"/>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A210F4A5-C3F2-92D8-A5B7-A9C4FECC370F}"/>
              </a:ext>
            </a:extLst>
          </p:cNvPr>
          <p:cNvSpPr txBox="1"/>
          <p:nvPr/>
        </p:nvSpPr>
        <p:spPr>
          <a:xfrm>
            <a:off x="540367" y="1484416"/>
            <a:ext cx="10171176" cy="4952746"/>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Sestak I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Comparison</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of the performance of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6 prognostic signatures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for estrogen receptor-positive breast cancer: A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secondary analysis of a randomized clinical trial</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JAMA Oncol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2018;4(4):545-53. </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Noordhoek I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Breast Cancer Index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predicts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extended endocrine benefit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to individualize selection of patients with HR+ early-stage breast cancer for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10 years of endocrine therapy</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Clin Cancer Res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2021;27(1):311-9.</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Woolpert KM et al.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Biomarkers predictive</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of a response to </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extended endocrine therapy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breast cancer: A systematic review and meta-analysis. </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Breast Cancer Res Treat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2024;203(3):407-17.</a:t>
            </a:r>
          </a:p>
          <a:p>
            <a:pPr marL="0" marR="0" lvl="0" indent="0" algn="l" defTabSz="455613" rtl="0" eaLnBrk="1" fontAlgn="base" latinLnBrk="0" hangingPunct="1">
              <a:lnSpc>
                <a:spcPct val="100000"/>
              </a:lnSpc>
              <a:spcBef>
                <a:spcPts val="0"/>
              </a:spcBef>
              <a:spcAft>
                <a:spcPts val="80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736145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02D952-7D4F-7567-6FCD-5086D589828A}"/>
              </a:ext>
            </a:extLst>
          </p:cNvPr>
          <p:cNvSpPr/>
          <p:nvPr/>
        </p:nvSpPr>
        <p:spPr bwMode="auto">
          <a:xfrm>
            <a:off x="203200" y="5511800"/>
            <a:ext cx="11988800" cy="12065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S PGothic" charset="0"/>
              <a:cs typeface="+mn-cs"/>
            </a:endParaRPr>
          </a:p>
        </p:txBody>
      </p:sp>
      <p:sp>
        <p:nvSpPr>
          <p:cNvPr id="3" name="Title 2">
            <a:extLst>
              <a:ext uri="{FF2B5EF4-FFF2-40B4-BE49-F238E27FC236}">
                <a16:creationId xmlns:a16="http://schemas.microsoft.com/office/drawing/2014/main" id="{CFAFC4A4-6351-54EA-500D-2B8CD9997932}"/>
              </a:ext>
            </a:extLst>
          </p:cNvPr>
          <p:cNvSpPr>
            <a:spLocks noGrp="1"/>
          </p:cNvSpPr>
          <p:nvPr>
            <p:ph type="title"/>
          </p:nvPr>
        </p:nvSpPr>
        <p:spPr>
          <a:xfrm>
            <a:off x="605368" y="476872"/>
            <a:ext cx="11074576" cy="923330"/>
          </a:xfrm>
        </p:spPr>
        <p:txBody>
          <a:bodyPr/>
          <a:lstStyle/>
          <a:p>
            <a:r>
              <a:rPr lang="en-US" b="1" dirty="0"/>
              <a:t>ASCO Guideline</a:t>
            </a:r>
            <a:br>
              <a:rPr lang="en-US" b="1" dirty="0"/>
            </a:br>
            <a:r>
              <a:rPr lang="en-US" b="1" dirty="0"/>
              <a:t>2022</a:t>
            </a:r>
          </a:p>
        </p:txBody>
      </p:sp>
      <p:grpSp>
        <p:nvGrpSpPr>
          <p:cNvPr id="7" name="Group 6">
            <a:extLst>
              <a:ext uri="{FF2B5EF4-FFF2-40B4-BE49-F238E27FC236}">
                <a16:creationId xmlns:a16="http://schemas.microsoft.com/office/drawing/2014/main" id="{5C48B253-134B-FC51-E5BF-07A8FD0DD311}"/>
              </a:ext>
            </a:extLst>
          </p:cNvPr>
          <p:cNvGrpSpPr/>
          <p:nvPr/>
        </p:nvGrpSpPr>
        <p:grpSpPr>
          <a:xfrm>
            <a:off x="3599417" y="362572"/>
            <a:ext cx="7868683" cy="6381128"/>
            <a:chOff x="4399517" y="476872"/>
            <a:chExt cx="7792483" cy="6381128"/>
          </a:xfrm>
        </p:grpSpPr>
        <p:pic>
          <p:nvPicPr>
            <p:cNvPr id="4" name="Picture 3">
              <a:extLst>
                <a:ext uri="{FF2B5EF4-FFF2-40B4-BE49-F238E27FC236}">
                  <a16:creationId xmlns:a16="http://schemas.microsoft.com/office/drawing/2014/main" id="{9E7239A1-9876-39A2-20A4-70B022D65DD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399517" y="476872"/>
              <a:ext cx="7792483" cy="6381128"/>
            </a:xfrm>
            <a:prstGeom prst="rect">
              <a:avLst/>
            </a:prstGeom>
          </p:spPr>
        </p:pic>
        <p:sp>
          <p:nvSpPr>
            <p:cNvPr id="5" name="Rectangle 4">
              <a:extLst>
                <a:ext uri="{FF2B5EF4-FFF2-40B4-BE49-F238E27FC236}">
                  <a16:creationId xmlns:a16="http://schemas.microsoft.com/office/drawing/2014/main" id="{E6AC2848-11BF-DD2E-4688-99879902BBC0}"/>
                </a:ext>
              </a:extLst>
            </p:cNvPr>
            <p:cNvSpPr/>
            <p:nvPr/>
          </p:nvSpPr>
          <p:spPr bwMode="auto">
            <a:xfrm>
              <a:off x="7386918" y="3980329"/>
              <a:ext cx="2994211" cy="2689412"/>
            </a:xfrm>
            <a:prstGeom prst="rect">
              <a:avLst/>
            </a:prstGeom>
            <a:noFill/>
            <a:ln w="508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S PGothic" charset="0"/>
                <a:cs typeface="+mn-cs"/>
              </a:endParaRPr>
            </a:p>
          </p:txBody>
        </p:sp>
        <p:sp>
          <p:nvSpPr>
            <p:cNvPr id="6" name="Rectangle 5">
              <a:extLst>
                <a:ext uri="{FF2B5EF4-FFF2-40B4-BE49-F238E27FC236}">
                  <a16:creationId xmlns:a16="http://schemas.microsoft.com/office/drawing/2014/main" id="{7D1F1DA5-FE72-CE85-BDE2-FD2D257509FA}"/>
                </a:ext>
              </a:extLst>
            </p:cNvPr>
            <p:cNvSpPr/>
            <p:nvPr/>
          </p:nvSpPr>
          <p:spPr bwMode="auto">
            <a:xfrm>
              <a:off x="4399517" y="4598894"/>
              <a:ext cx="1302036" cy="654424"/>
            </a:xfrm>
            <a:prstGeom prst="rect">
              <a:avLst/>
            </a:prstGeom>
            <a:noFill/>
            <a:ln w="508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S PGothic" charset="0"/>
                <a:cs typeface="+mn-cs"/>
              </a:endParaRPr>
            </a:p>
          </p:txBody>
        </p:sp>
      </p:grpSp>
      <p:sp>
        <p:nvSpPr>
          <p:cNvPr id="2" name="TextBox 1">
            <a:extLst>
              <a:ext uri="{FF2B5EF4-FFF2-40B4-BE49-F238E27FC236}">
                <a16:creationId xmlns:a16="http://schemas.microsoft.com/office/drawing/2014/main" id="{B64B47FC-FE18-CD52-7206-D9844BD502A2}"/>
              </a:ext>
            </a:extLst>
          </p:cNvPr>
          <p:cNvSpPr txBox="1"/>
          <p:nvPr/>
        </p:nvSpPr>
        <p:spPr bwMode="auto">
          <a:xfrm>
            <a:off x="293663" y="6215892"/>
            <a:ext cx="5598468"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1" u="none" strike="noStrike" kern="1200" cap="none" spc="0" normalizeH="0" baseline="0" noProof="0" dirty="0">
                <a:ln>
                  <a:noFill/>
                </a:ln>
                <a:solidFill>
                  <a:srgbClr val="800000"/>
                </a:solidFill>
                <a:effectLst/>
                <a:uLnTx/>
                <a:uFillTx/>
                <a:latin typeface="Helvetica" pitchFamily="2" charset="0"/>
                <a:ea typeface="MS PGothic" charset="0"/>
                <a:cs typeface="+mn-cs"/>
              </a:rPr>
              <a:t>Andre F et al. J Clin Oncol. 2022;40:1816-1837</a:t>
            </a:r>
            <a:endParaRPr kumimoji="0" lang="en-US" sz="1200" b="0" i="0" u="none" strike="noStrike" kern="1200" cap="none" spc="0" normalizeH="0" baseline="0" noProof="0" dirty="0">
              <a:ln>
                <a:noFill/>
              </a:ln>
              <a:solidFill>
                <a:srgbClr val="800000"/>
              </a:solidFill>
              <a:effectLst/>
              <a:uLnTx/>
              <a:uFillTx/>
              <a:latin typeface="Helvetica" pitchFamily="2" charset="0"/>
              <a:ea typeface="MS PGothic" charset="0"/>
              <a:cs typeface="+mn-cs"/>
            </a:endParaRPr>
          </a:p>
        </p:txBody>
      </p:sp>
    </p:spTree>
    <p:extLst>
      <p:ext uri="{BB962C8B-B14F-4D97-AF65-F5344CB8AC3E}">
        <p14:creationId xmlns:p14="http://schemas.microsoft.com/office/powerpoint/2010/main" val="7195491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A8B3F-F9D4-46B5-CF84-BC16EF83404A}"/>
              </a:ext>
            </a:extLst>
          </p:cNvPr>
          <p:cNvSpPr>
            <a:spLocks noGrp="1"/>
          </p:cNvSpPr>
          <p:nvPr>
            <p:ph type="title"/>
          </p:nvPr>
        </p:nvSpPr>
        <p:spPr>
          <a:xfrm>
            <a:off x="285024" y="226188"/>
            <a:ext cx="11074576" cy="461665"/>
          </a:xfrm>
        </p:spPr>
        <p:txBody>
          <a:bodyPr/>
          <a:lstStyle/>
          <a:p>
            <a:r>
              <a:rPr lang="en-US" dirty="0" err="1"/>
              <a:t>Onco</a:t>
            </a:r>
            <a:r>
              <a:rPr lang="en-US" i="1" dirty="0" err="1"/>
              <a:t>type</a:t>
            </a:r>
            <a:r>
              <a:rPr lang="en-US" dirty="0" err="1"/>
              <a:t>DX</a:t>
            </a:r>
            <a:r>
              <a:rPr lang="en-US" dirty="0"/>
              <a:t>®: </a:t>
            </a:r>
            <a:r>
              <a:rPr lang="en-US" dirty="0" err="1">
                <a:latin typeface="Calibri" panose="020F0502020204030204" pitchFamily="34" charset="0"/>
                <a:cs typeface="Calibri" panose="020F0502020204030204" pitchFamily="34" charset="0"/>
              </a:rPr>
              <a:t>TAILORx</a:t>
            </a:r>
            <a:r>
              <a:rPr lang="en-US" dirty="0">
                <a:latin typeface="Calibri" panose="020F0502020204030204" pitchFamily="34" charset="0"/>
                <a:cs typeface="Calibri" panose="020F0502020204030204" pitchFamily="34" charset="0"/>
              </a:rPr>
              <a:t> Trial </a:t>
            </a:r>
            <a:r>
              <a:rPr lang="en-US" b="1" dirty="0">
                <a:latin typeface="Calibri" panose="020F0502020204030204" pitchFamily="34" charset="0"/>
                <a:cs typeface="Calibri" panose="020F0502020204030204" pitchFamily="34" charset="0"/>
              </a:rPr>
              <a:t>Key Results </a:t>
            </a:r>
            <a:r>
              <a:rPr lang="en-US" dirty="0">
                <a:latin typeface="Calibri" panose="020F0502020204030204" pitchFamily="34" charset="0"/>
                <a:cs typeface="Calibri" panose="020F0502020204030204" pitchFamily="34" charset="0"/>
              </a:rPr>
              <a:t>for Node-Negative Disease</a:t>
            </a:r>
            <a:endParaRPr lang="en-US" b="1"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E331498-20EC-4866-A638-55E1A47A84AB}"/>
              </a:ext>
            </a:extLst>
          </p:cNvPr>
          <p:cNvPicPr>
            <a:picLocks noChangeAspect="1"/>
          </p:cNvPicPr>
          <p:nvPr/>
        </p:nvPicPr>
        <p:blipFill>
          <a:blip r:embed="rId3"/>
          <a:stretch>
            <a:fillRect/>
          </a:stretch>
        </p:blipFill>
        <p:spPr>
          <a:xfrm>
            <a:off x="55219" y="3121812"/>
            <a:ext cx="6374921" cy="2795448"/>
          </a:xfrm>
          <a:prstGeom prst="rect">
            <a:avLst/>
          </a:prstGeom>
        </p:spPr>
      </p:pic>
      <p:grpSp>
        <p:nvGrpSpPr>
          <p:cNvPr id="13" name="Group 12">
            <a:extLst>
              <a:ext uri="{FF2B5EF4-FFF2-40B4-BE49-F238E27FC236}">
                <a16:creationId xmlns:a16="http://schemas.microsoft.com/office/drawing/2014/main" id="{E7E4C502-0340-AD50-882F-B0287BA2231F}"/>
              </a:ext>
            </a:extLst>
          </p:cNvPr>
          <p:cNvGrpSpPr/>
          <p:nvPr/>
        </p:nvGrpSpPr>
        <p:grpSpPr>
          <a:xfrm>
            <a:off x="6257365" y="940740"/>
            <a:ext cx="5757967" cy="4976520"/>
            <a:chOff x="-1679" y="732356"/>
            <a:chExt cx="5585192" cy="4699521"/>
          </a:xfrm>
        </p:grpSpPr>
        <p:sp>
          <p:nvSpPr>
            <p:cNvPr id="5" name="TextBox 4">
              <a:extLst>
                <a:ext uri="{FF2B5EF4-FFF2-40B4-BE49-F238E27FC236}">
                  <a16:creationId xmlns:a16="http://schemas.microsoft.com/office/drawing/2014/main" id="{70A1A990-9F24-424D-5F9E-C377244B4564}"/>
                </a:ext>
              </a:extLst>
            </p:cNvPr>
            <p:cNvSpPr txBox="1"/>
            <p:nvPr/>
          </p:nvSpPr>
          <p:spPr bwMode="auto">
            <a:xfrm>
              <a:off x="-1679" y="732356"/>
              <a:ext cx="5539978" cy="553998"/>
            </a:xfrm>
            <a:prstGeom prst="rect">
              <a:avLst/>
            </a:prstGeom>
            <a:solidFill>
              <a:schemeClr val="accent1">
                <a:lumMod val="20000"/>
                <a:lumOff val="80000"/>
              </a:schemeClr>
            </a:solidFill>
            <a:ln>
              <a:noFill/>
            </a:ln>
            <a:effec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Intermediate risk (11-25):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No overall benefit to chemotherapy (2022 update)  </a:t>
              </a:r>
            </a:p>
          </p:txBody>
        </p:sp>
        <p:pic>
          <p:nvPicPr>
            <p:cNvPr id="6" name="Picture 5">
              <a:extLst>
                <a:ext uri="{FF2B5EF4-FFF2-40B4-BE49-F238E27FC236}">
                  <a16:creationId xmlns:a16="http://schemas.microsoft.com/office/drawing/2014/main" id="{A648B1AE-9ABA-03BF-B906-25166A0181F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10796" y="1539547"/>
              <a:ext cx="2458396" cy="1889453"/>
            </a:xfrm>
            <a:prstGeom prst="rect">
              <a:avLst/>
            </a:prstGeom>
          </p:spPr>
        </p:pic>
        <p:pic>
          <p:nvPicPr>
            <p:cNvPr id="7" name="Picture 6">
              <a:extLst>
                <a:ext uri="{FF2B5EF4-FFF2-40B4-BE49-F238E27FC236}">
                  <a16:creationId xmlns:a16="http://schemas.microsoft.com/office/drawing/2014/main" id="{FCDC581E-3014-7E82-99DF-954E53EC3AE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2691854" y="1426123"/>
              <a:ext cx="2775522" cy="2002877"/>
            </a:xfrm>
            <a:prstGeom prst="rect">
              <a:avLst/>
            </a:prstGeom>
          </p:spPr>
        </p:pic>
        <p:pic>
          <p:nvPicPr>
            <p:cNvPr id="8" name="Picture 7">
              <a:extLst>
                <a:ext uri="{FF2B5EF4-FFF2-40B4-BE49-F238E27FC236}">
                  <a16:creationId xmlns:a16="http://schemas.microsoft.com/office/drawing/2014/main" id="{8CB57B3B-C2EE-B7E8-02D9-03CDFD3B11BB}"/>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110796" y="3429000"/>
              <a:ext cx="2657514" cy="2002877"/>
            </a:xfrm>
            <a:prstGeom prst="rect">
              <a:avLst/>
            </a:prstGeom>
          </p:spPr>
        </p:pic>
        <p:pic>
          <p:nvPicPr>
            <p:cNvPr id="9" name="Picture 8">
              <a:extLst>
                <a:ext uri="{FF2B5EF4-FFF2-40B4-BE49-F238E27FC236}">
                  <a16:creationId xmlns:a16="http://schemas.microsoft.com/office/drawing/2014/main" id="{C892B425-BEA1-CDC0-4CCE-121102EADCE1}"/>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25000"/>
                      </a14:imgEffect>
                    </a14:imgLayer>
                  </a14:imgProps>
                </a:ext>
              </a:extLst>
            </a:blip>
            <a:stretch>
              <a:fillRect/>
            </a:stretch>
          </p:blipFill>
          <p:spPr>
            <a:xfrm>
              <a:off x="2691854" y="3472502"/>
              <a:ext cx="2891659" cy="1959375"/>
            </a:xfrm>
            <a:prstGeom prst="rect">
              <a:avLst/>
            </a:prstGeom>
          </p:spPr>
        </p:pic>
      </p:grpSp>
      <p:sp>
        <p:nvSpPr>
          <p:cNvPr id="3" name="TextBox 2">
            <a:extLst>
              <a:ext uri="{FF2B5EF4-FFF2-40B4-BE49-F238E27FC236}">
                <a16:creationId xmlns:a16="http://schemas.microsoft.com/office/drawing/2014/main" id="{241C3F2B-1052-3031-B1D8-7C893D1CE0C6}"/>
              </a:ext>
            </a:extLst>
          </p:cNvPr>
          <p:cNvSpPr txBox="1"/>
          <p:nvPr/>
        </p:nvSpPr>
        <p:spPr bwMode="auto">
          <a:xfrm>
            <a:off x="6833498" y="6416368"/>
            <a:ext cx="245580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Figures courtesy K. Kalinsky</a:t>
            </a:r>
          </a:p>
        </p:txBody>
      </p:sp>
      <p:pic>
        <p:nvPicPr>
          <p:cNvPr id="14" name="Picture 13">
            <a:extLst>
              <a:ext uri="{FF2B5EF4-FFF2-40B4-BE49-F238E27FC236}">
                <a16:creationId xmlns:a16="http://schemas.microsoft.com/office/drawing/2014/main" id="{6F51B291-9C37-17C7-FA96-42B104023446}"/>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Lst>
          </a:blip>
          <a:srcRect t="3388" b="9894"/>
          <a:stretch>
            <a:fillRect/>
          </a:stretch>
        </p:blipFill>
        <p:spPr>
          <a:xfrm>
            <a:off x="988145" y="776486"/>
            <a:ext cx="3792572" cy="2120931"/>
          </a:xfrm>
          <a:prstGeom prst="rect">
            <a:avLst/>
          </a:prstGeom>
        </p:spPr>
      </p:pic>
      <p:sp>
        <p:nvSpPr>
          <p:cNvPr id="12" name="Rectangle 11">
            <a:extLst>
              <a:ext uri="{FF2B5EF4-FFF2-40B4-BE49-F238E27FC236}">
                <a16:creationId xmlns:a16="http://schemas.microsoft.com/office/drawing/2014/main" id="{A909CA43-1EE8-E782-5E0F-44C11DCEBEF3}"/>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S PGothic" charset="0"/>
            </a:endParaRPr>
          </a:p>
        </p:txBody>
      </p:sp>
      <p:sp>
        <p:nvSpPr>
          <p:cNvPr id="10" name="TextBox 9">
            <a:extLst>
              <a:ext uri="{FF2B5EF4-FFF2-40B4-BE49-F238E27FC236}">
                <a16:creationId xmlns:a16="http://schemas.microsoft.com/office/drawing/2014/main" id="{0D63F21B-663A-AE34-6323-7B5786966B9D}"/>
              </a:ext>
            </a:extLst>
          </p:cNvPr>
          <p:cNvSpPr txBox="1"/>
          <p:nvPr/>
        </p:nvSpPr>
        <p:spPr bwMode="auto">
          <a:xfrm>
            <a:off x="285024" y="6524090"/>
            <a:ext cx="418494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Sparano JA et al. SABCS 2022;Abstract GS1-05.</a:t>
            </a:r>
          </a:p>
        </p:txBody>
      </p:sp>
    </p:spTree>
    <p:extLst>
      <p:ext uri="{BB962C8B-B14F-4D97-AF65-F5344CB8AC3E}">
        <p14:creationId xmlns:p14="http://schemas.microsoft.com/office/powerpoint/2010/main" val="146647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7FC7-8613-E2B7-1C64-D910BD302AF0}"/>
              </a:ext>
            </a:extLst>
          </p:cNvPr>
          <p:cNvSpPr>
            <a:spLocks noGrp="1"/>
          </p:cNvSpPr>
          <p:nvPr>
            <p:ph type="title"/>
          </p:nvPr>
        </p:nvSpPr>
        <p:spPr>
          <a:xfrm>
            <a:off x="738130" y="264448"/>
            <a:ext cx="10873648" cy="923330"/>
          </a:xfrm>
        </p:spPr>
        <p:txBody>
          <a:bodyPr/>
          <a:lstStyle/>
          <a:p>
            <a:pPr algn="l"/>
            <a:r>
              <a:rPr lang="en-US" dirty="0"/>
              <a:t>Chemotherapy and Anthracycline Benefits for Patients with High Recurrence Scores® (&gt;25) </a:t>
            </a:r>
          </a:p>
        </p:txBody>
      </p:sp>
      <p:pic>
        <p:nvPicPr>
          <p:cNvPr id="5" name="Picture 4">
            <a:extLst>
              <a:ext uri="{FF2B5EF4-FFF2-40B4-BE49-F238E27FC236}">
                <a16:creationId xmlns:a16="http://schemas.microsoft.com/office/drawing/2014/main" id="{F0F93308-FB8A-B4B6-93A8-39CA162532B7}"/>
              </a:ext>
            </a:extLst>
          </p:cNvPr>
          <p:cNvPicPr>
            <a:picLocks noChangeAspect="1"/>
          </p:cNvPicPr>
          <p:nvPr/>
        </p:nvPicPr>
        <p:blipFill>
          <a:blip r:embed="rId3"/>
          <a:stretch>
            <a:fillRect/>
          </a:stretch>
        </p:blipFill>
        <p:spPr>
          <a:xfrm>
            <a:off x="5083392" y="1258646"/>
            <a:ext cx="6897610" cy="3579535"/>
          </a:xfrm>
          <a:prstGeom prst="rect">
            <a:avLst/>
          </a:prstGeom>
          <a:noFill/>
          <a:ln>
            <a:solidFill>
              <a:schemeClr val="tx1"/>
            </a:solidFill>
          </a:ln>
        </p:spPr>
      </p:pic>
      <p:pic>
        <p:nvPicPr>
          <p:cNvPr id="3" name="Picture 2">
            <a:extLst>
              <a:ext uri="{FF2B5EF4-FFF2-40B4-BE49-F238E27FC236}">
                <a16:creationId xmlns:a16="http://schemas.microsoft.com/office/drawing/2014/main" id="{FAA36AA5-5571-41B7-419E-94AEF5B209C3}"/>
              </a:ext>
            </a:extLst>
          </p:cNvPr>
          <p:cNvPicPr>
            <a:picLocks noChangeAspect="1"/>
          </p:cNvPicPr>
          <p:nvPr/>
        </p:nvPicPr>
        <p:blipFill>
          <a:blip r:embed="rId4"/>
          <a:stretch>
            <a:fillRect/>
          </a:stretch>
        </p:blipFill>
        <p:spPr>
          <a:xfrm>
            <a:off x="83379" y="2284675"/>
            <a:ext cx="4728114" cy="2341753"/>
          </a:xfrm>
          <a:prstGeom prst="rect">
            <a:avLst/>
          </a:prstGeom>
        </p:spPr>
      </p:pic>
      <p:sp>
        <p:nvSpPr>
          <p:cNvPr id="4" name="TextBox 3">
            <a:extLst>
              <a:ext uri="{FF2B5EF4-FFF2-40B4-BE49-F238E27FC236}">
                <a16:creationId xmlns:a16="http://schemas.microsoft.com/office/drawing/2014/main" id="{21A9F974-496C-09FA-DD0B-ABBFB6D42BFB}"/>
              </a:ext>
            </a:extLst>
          </p:cNvPr>
          <p:cNvSpPr txBox="1"/>
          <p:nvPr/>
        </p:nvSpPr>
        <p:spPr bwMode="auto">
          <a:xfrm>
            <a:off x="476192" y="1529990"/>
            <a:ext cx="3721235" cy="553998"/>
          </a:xfrm>
          <a:prstGeom prst="rect">
            <a:avLst/>
          </a:prstGeom>
          <a:solidFill>
            <a:schemeClr val="accent1">
              <a:lumMod val="20000"/>
              <a:lumOff val="80000"/>
            </a:schemeClr>
          </a:solidFill>
          <a:ln>
            <a:noFill/>
          </a:ln>
          <a:effec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High Risk (RS &gt; 25): Expected benefit with chemotherapy</a:t>
            </a:r>
          </a:p>
        </p:txBody>
      </p:sp>
      <p:sp>
        <p:nvSpPr>
          <p:cNvPr id="10" name="Rectangle 9">
            <a:extLst>
              <a:ext uri="{FF2B5EF4-FFF2-40B4-BE49-F238E27FC236}">
                <a16:creationId xmlns:a16="http://schemas.microsoft.com/office/drawing/2014/main" id="{9B3F48C8-8258-B833-CD5C-BFD9C0B84063}"/>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S PGothic" charset="0"/>
            </a:endParaRPr>
          </a:p>
        </p:txBody>
      </p:sp>
      <p:sp>
        <p:nvSpPr>
          <p:cNvPr id="6" name="TextBox 5">
            <a:extLst>
              <a:ext uri="{FF2B5EF4-FFF2-40B4-BE49-F238E27FC236}">
                <a16:creationId xmlns:a16="http://schemas.microsoft.com/office/drawing/2014/main" id="{D3DE4A31-4FA4-8940-FE99-940FA129DD41}"/>
              </a:ext>
            </a:extLst>
          </p:cNvPr>
          <p:cNvSpPr txBox="1"/>
          <p:nvPr/>
        </p:nvSpPr>
        <p:spPr bwMode="auto">
          <a:xfrm>
            <a:off x="476192" y="6470441"/>
            <a:ext cx="547335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Sparano JA et al. </a:t>
            </a:r>
            <a:r>
              <a:rPr kumimoji="0" lang="en-US" sz="16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JAMA Oncol </a:t>
            </a:r>
            <a:r>
              <a:rPr kumimoji="0" lang="en-US" sz="16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2020; Chen N et al. </a:t>
            </a:r>
            <a:r>
              <a:rPr kumimoji="0" lang="en-US" sz="16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Ann Oncol </a:t>
            </a:r>
            <a:r>
              <a:rPr kumimoji="0" lang="en-US" sz="16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2025.</a:t>
            </a:r>
          </a:p>
        </p:txBody>
      </p:sp>
      <p:sp>
        <p:nvSpPr>
          <p:cNvPr id="7" name="TextBox 6">
            <a:extLst>
              <a:ext uri="{FF2B5EF4-FFF2-40B4-BE49-F238E27FC236}">
                <a16:creationId xmlns:a16="http://schemas.microsoft.com/office/drawing/2014/main" id="{12FC4FF4-2909-0773-92C1-346ABC02794D}"/>
              </a:ext>
            </a:extLst>
          </p:cNvPr>
          <p:cNvSpPr txBox="1"/>
          <p:nvPr/>
        </p:nvSpPr>
        <p:spPr bwMode="auto">
          <a:xfrm>
            <a:off x="5823857" y="4909049"/>
            <a:ext cx="5061857" cy="1107996"/>
          </a:xfrm>
          <a:prstGeom prst="rect">
            <a:avLst/>
          </a:prstGeom>
          <a:solidFill>
            <a:schemeClr val="accent2">
              <a:lumMod val="20000"/>
              <a:lumOff val="80000"/>
            </a:schemeClr>
          </a:solidFill>
          <a:ln>
            <a:noFill/>
          </a:ln>
          <a:effec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2060"/>
                </a:solidFill>
                <a:effectLst/>
                <a:uLnTx/>
                <a:uFillTx/>
                <a:latin typeface="Calibri" panose="020F0502020204030204" pitchFamily="34" charset="0"/>
                <a:ea typeface="MS PGothic" charset="0"/>
                <a:cs typeface="Calibri" panose="020F0502020204030204" pitchFamily="34" charset="0"/>
              </a:rPr>
              <a:t>TAILORx</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N = 2,549. T-AC vs TC</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5-y DRFI 96.1 vs 91%, HR 0.31, </a:t>
            </a:r>
            <a:r>
              <a:rPr kumimoji="0" lang="en-US" sz="1800" b="0" i="1"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p</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 0.006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5-y DRFS 95.4% vs 89.8%, </a:t>
            </a:r>
            <a:r>
              <a:rPr kumimoji="0" lang="en-US" sz="1800" b="0" i="0" u="none" strike="noStrike" kern="1200" cap="none" spc="0" normalizeH="0" baseline="0" noProof="0" dirty="0" err="1">
                <a:ln>
                  <a:noFill/>
                </a:ln>
                <a:solidFill>
                  <a:srgbClr val="002060"/>
                </a:solidFill>
                <a:effectLst/>
                <a:uLnTx/>
                <a:uFillTx/>
                <a:latin typeface="Calibri" panose="020F0502020204030204" pitchFamily="34" charset="0"/>
                <a:ea typeface="MS PGothic" charset="0"/>
                <a:cs typeface="Calibri" panose="020F0502020204030204" pitchFamily="34" charset="0"/>
              </a:rPr>
              <a:t>aHR</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0.49, </a:t>
            </a:r>
            <a:r>
              <a:rPr kumimoji="0" lang="en-US" sz="1800" b="0" i="1"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p</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 0.032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OS NS</a:t>
            </a:r>
          </a:p>
        </p:txBody>
      </p:sp>
      <p:sp>
        <p:nvSpPr>
          <p:cNvPr id="8" name="TextBox 7">
            <a:extLst>
              <a:ext uri="{FF2B5EF4-FFF2-40B4-BE49-F238E27FC236}">
                <a16:creationId xmlns:a16="http://schemas.microsoft.com/office/drawing/2014/main" id="{3630D28E-D207-1243-24F5-42CA7B434436}"/>
              </a:ext>
            </a:extLst>
          </p:cNvPr>
          <p:cNvSpPr txBox="1"/>
          <p:nvPr/>
        </p:nvSpPr>
        <p:spPr bwMode="auto">
          <a:xfrm>
            <a:off x="5519880" y="1258646"/>
            <a:ext cx="6302787" cy="369332"/>
          </a:xfrm>
          <a:prstGeom prst="rect">
            <a:avLst/>
          </a:prstGeom>
          <a:solidFill>
            <a:schemeClr val="accent2">
              <a:lumMod val="20000"/>
              <a:lumOff val="80000"/>
            </a:schemeClr>
          </a:solidFill>
          <a:ln>
            <a:noFill/>
          </a:ln>
          <a:effec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DRFI Benefit at 5 y with Anthracycline if RS &gt; 31</a:t>
            </a:r>
          </a:p>
        </p:txBody>
      </p:sp>
      <p:sp>
        <p:nvSpPr>
          <p:cNvPr id="9" name="TextBox 8">
            <a:extLst>
              <a:ext uri="{FF2B5EF4-FFF2-40B4-BE49-F238E27FC236}">
                <a16:creationId xmlns:a16="http://schemas.microsoft.com/office/drawing/2014/main" id="{E7CF0EB1-F556-DC61-D7E2-78B940DCEFD1}"/>
              </a:ext>
            </a:extLst>
          </p:cNvPr>
          <p:cNvSpPr txBox="1"/>
          <p:nvPr/>
        </p:nvSpPr>
        <p:spPr bwMode="auto">
          <a:xfrm>
            <a:off x="116945" y="4950194"/>
            <a:ext cx="5249712" cy="984885"/>
          </a:xfrm>
          <a:prstGeom prst="rect">
            <a:avLst/>
          </a:prstGeom>
          <a:solidFill>
            <a:schemeClr val="accent2">
              <a:lumMod val="20000"/>
              <a:lumOff val="80000"/>
            </a:schemeClr>
          </a:solidFill>
          <a:ln>
            <a:noFill/>
          </a:ln>
          <a:effec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“No chemotherapy” rates estimated by combining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patient-specific distant recurrence risk information with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patient-specific chemotherapy benefit information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from the ERBB2-negative cohort of NSABP B20</a:t>
            </a:r>
          </a:p>
        </p:txBody>
      </p:sp>
    </p:spTree>
    <p:extLst>
      <p:ext uri="{BB962C8B-B14F-4D97-AF65-F5344CB8AC3E}">
        <p14:creationId xmlns:p14="http://schemas.microsoft.com/office/powerpoint/2010/main" val="2105607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26C0A-D3BE-B537-D4FA-63663BE12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C4837A-94C5-220F-27C4-D6CECE239023}"/>
              </a:ext>
            </a:extLst>
          </p:cNvPr>
          <p:cNvSpPr>
            <a:spLocks noGrp="1"/>
          </p:cNvSpPr>
          <p:nvPr>
            <p:ph type="title"/>
          </p:nvPr>
        </p:nvSpPr>
        <p:spPr>
          <a:xfrm>
            <a:off x="642499" y="420077"/>
            <a:ext cx="11071951" cy="951218"/>
          </a:xfrm>
        </p:spPr>
        <p:txBody>
          <a:bodyPr>
            <a:noAutofit/>
          </a:bodyPr>
          <a:lstStyle/>
          <a:p>
            <a:pPr algn="l"/>
            <a:r>
              <a:rPr lang="en-US" sz="2800" dirty="0">
                <a:solidFill>
                  <a:srgbClr val="0432FF"/>
                </a:solidFill>
              </a:rPr>
              <a:t>Propensity-Score Matched Analysis of Real-World FLEX Data: IDFS with Anthracycline-Based Therapy for Patients with MammaPrint® High 2, Luminal B, HR-Positive, HER2-Negative Localized Breast Cancer</a:t>
            </a:r>
            <a:br>
              <a:rPr lang="en-US" sz="2800" dirty="0">
                <a:solidFill>
                  <a:srgbClr val="0432FF"/>
                </a:solidFill>
              </a:rPr>
            </a:br>
            <a:r>
              <a:rPr lang="en-US" sz="2800" dirty="0">
                <a:solidFill>
                  <a:srgbClr val="0432FF"/>
                </a:solidFill>
              </a:rPr>
              <a:t> </a:t>
            </a:r>
          </a:p>
        </p:txBody>
      </p:sp>
      <p:sp>
        <p:nvSpPr>
          <p:cNvPr id="5" name="TextBox 4">
            <a:extLst>
              <a:ext uri="{FF2B5EF4-FFF2-40B4-BE49-F238E27FC236}">
                <a16:creationId xmlns:a16="http://schemas.microsoft.com/office/drawing/2014/main" id="{FAE8E732-C1A5-C175-3999-008C4D363F8D}"/>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O’Shaughnessy J et al. SABCS 2025;Abstract PS2-07-03.</a:t>
            </a:r>
          </a:p>
        </p:txBody>
      </p:sp>
      <p:pic>
        <p:nvPicPr>
          <p:cNvPr id="10" name="Picture 9" descr="A diagram of a patient's study&#10;&#10;AI-generated content may be incorrect.">
            <a:extLst>
              <a:ext uri="{FF2B5EF4-FFF2-40B4-BE49-F238E27FC236}">
                <a16:creationId xmlns:a16="http://schemas.microsoft.com/office/drawing/2014/main" id="{3379E6F0-C41D-D049-6A5E-07744C218EB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587859" y="1371295"/>
            <a:ext cx="5155588" cy="2586683"/>
          </a:xfrm>
          <a:prstGeom prst="rect">
            <a:avLst/>
          </a:prstGeom>
        </p:spPr>
      </p:pic>
      <p:pic>
        <p:nvPicPr>
          <p:cNvPr id="12" name="Picture 11" descr="A graph of cancer&#10;&#10;AI-generated content may be incorrect.">
            <a:extLst>
              <a:ext uri="{FF2B5EF4-FFF2-40B4-BE49-F238E27FC236}">
                <a16:creationId xmlns:a16="http://schemas.microsoft.com/office/drawing/2014/main" id="{0C19C880-3567-98DB-1D4A-35DA5DF29B0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6331307" y="1318740"/>
            <a:ext cx="5509988" cy="4789310"/>
          </a:xfrm>
          <a:prstGeom prst="rect">
            <a:avLst/>
          </a:prstGeom>
        </p:spPr>
      </p:pic>
      <p:pic>
        <p:nvPicPr>
          <p:cNvPr id="14" name="Picture 13" descr="A close-up of a text&#10;&#10;AI-generated content may be incorrect.">
            <a:extLst>
              <a:ext uri="{FF2B5EF4-FFF2-40B4-BE49-F238E27FC236}">
                <a16:creationId xmlns:a16="http://schemas.microsoft.com/office/drawing/2014/main" id="{22421D41-D83B-F6B7-ED42-8F0922977B77}"/>
              </a:ext>
            </a:extLst>
          </p:cNvPr>
          <p:cNvPicPr>
            <a:picLocks noChangeAspect="1"/>
          </p:cNvPicPr>
          <p:nvPr/>
        </p:nvPicPr>
        <p:blipFill>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tretch>
            <a:fillRect/>
          </a:stretch>
        </p:blipFill>
        <p:spPr>
          <a:xfrm>
            <a:off x="352986" y="4022153"/>
            <a:ext cx="5625335" cy="2192226"/>
          </a:xfrm>
          <a:prstGeom prst="rect">
            <a:avLst/>
          </a:prstGeom>
        </p:spPr>
      </p:pic>
      <p:sp>
        <p:nvSpPr>
          <p:cNvPr id="3" name="TextBox 2">
            <a:extLst>
              <a:ext uri="{FF2B5EF4-FFF2-40B4-BE49-F238E27FC236}">
                <a16:creationId xmlns:a16="http://schemas.microsoft.com/office/drawing/2014/main" id="{EA1365FC-D184-6A83-E646-3433D1356E0B}"/>
              </a:ext>
            </a:extLst>
          </p:cNvPr>
          <p:cNvSpPr txBox="1"/>
          <p:nvPr/>
        </p:nvSpPr>
        <p:spPr>
          <a:xfrm>
            <a:off x="352986" y="6214379"/>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IDFS = invasive disease-free survival</a:t>
            </a:r>
          </a:p>
        </p:txBody>
      </p:sp>
    </p:spTree>
    <p:custDataLst>
      <p:tags r:id="rId1"/>
    </p:custDataLst>
    <p:extLst>
      <p:ext uri="{BB962C8B-B14F-4D97-AF65-F5344CB8AC3E}">
        <p14:creationId xmlns:p14="http://schemas.microsoft.com/office/powerpoint/2010/main" val="95611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4BB7F-4595-952E-8575-2A85EC0891E0}"/>
              </a:ext>
            </a:extLst>
          </p:cNvPr>
          <p:cNvSpPr>
            <a:spLocks noGrp="1"/>
          </p:cNvSpPr>
          <p:nvPr>
            <p:ph type="title"/>
          </p:nvPr>
        </p:nvSpPr>
        <p:spPr>
          <a:xfrm>
            <a:off x="293517" y="559728"/>
            <a:ext cx="5396921" cy="923330"/>
          </a:xfrm>
        </p:spPr>
        <p:txBody>
          <a:bodyPr/>
          <a:lstStyle/>
          <a:p>
            <a:r>
              <a:rPr lang="en-US" sz="2800" dirty="0" err="1"/>
              <a:t>Onco</a:t>
            </a:r>
            <a:r>
              <a:rPr lang="en-US" sz="2800" i="1" dirty="0" err="1"/>
              <a:t>type</a:t>
            </a:r>
            <a:r>
              <a:rPr lang="en-US" sz="2800" dirty="0" err="1"/>
              <a:t>DX</a:t>
            </a:r>
            <a:r>
              <a:rPr lang="en-US" sz="2800" dirty="0"/>
              <a:t>: </a:t>
            </a:r>
            <a:r>
              <a:rPr lang="en-US" sz="2800" dirty="0" err="1"/>
              <a:t>RxPONDER</a:t>
            </a:r>
            <a:r>
              <a:rPr lang="en-US" sz="2800" dirty="0"/>
              <a:t> Trial</a:t>
            </a:r>
            <a:br>
              <a:rPr lang="en-US" sz="2800" dirty="0"/>
            </a:br>
            <a:r>
              <a:rPr lang="en-US" sz="2800" dirty="0"/>
              <a:t>Results Summary</a:t>
            </a:r>
            <a:br>
              <a:rPr lang="en-US" sz="2800" dirty="0"/>
            </a:br>
            <a:r>
              <a:rPr lang="en-US" sz="2800" dirty="0"/>
              <a:t>One to Three Positive Lymph Nodes</a:t>
            </a:r>
          </a:p>
        </p:txBody>
      </p:sp>
      <p:pic>
        <p:nvPicPr>
          <p:cNvPr id="4" name="Picture 3">
            <a:extLst>
              <a:ext uri="{FF2B5EF4-FFF2-40B4-BE49-F238E27FC236}">
                <a16:creationId xmlns:a16="http://schemas.microsoft.com/office/drawing/2014/main" id="{C8DE5E7D-9608-3DFC-9211-15772FFB815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8900" y="2022823"/>
            <a:ext cx="5886157" cy="2958816"/>
          </a:xfrm>
          <a:prstGeom prst="rect">
            <a:avLst/>
          </a:prstGeom>
        </p:spPr>
      </p:pic>
      <p:pic>
        <p:nvPicPr>
          <p:cNvPr id="5" name="Picture 4">
            <a:extLst>
              <a:ext uri="{FF2B5EF4-FFF2-40B4-BE49-F238E27FC236}">
                <a16:creationId xmlns:a16="http://schemas.microsoft.com/office/drawing/2014/main" id="{8C544861-ECCB-A2C1-85F6-F71CA4F582C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5896324" y="559728"/>
            <a:ext cx="6163434" cy="2680565"/>
          </a:xfrm>
          <a:prstGeom prst="rect">
            <a:avLst/>
          </a:prstGeom>
          <a:ln>
            <a:solidFill>
              <a:schemeClr val="tx1"/>
            </a:solidFill>
          </a:ln>
        </p:spPr>
      </p:pic>
      <p:sp>
        <p:nvSpPr>
          <p:cNvPr id="9" name="Rectangle 8">
            <a:extLst>
              <a:ext uri="{FF2B5EF4-FFF2-40B4-BE49-F238E27FC236}">
                <a16:creationId xmlns:a16="http://schemas.microsoft.com/office/drawing/2014/main" id="{1A9D49EE-9D67-FD1B-383F-90DB15C3496D}"/>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S PGothic" charset="0"/>
            </a:endParaRPr>
          </a:p>
        </p:txBody>
      </p:sp>
      <p:pic>
        <p:nvPicPr>
          <p:cNvPr id="6" name="Picture 5">
            <a:extLst>
              <a:ext uri="{FF2B5EF4-FFF2-40B4-BE49-F238E27FC236}">
                <a16:creationId xmlns:a16="http://schemas.microsoft.com/office/drawing/2014/main" id="{1B693C0D-9248-FA64-6D4F-62D450EF57B0}"/>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015363" y="4007382"/>
            <a:ext cx="6176637" cy="1948513"/>
          </a:xfrm>
          <a:prstGeom prst="rect">
            <a:avLst/>
          </a:prstGeom>
          <a:ln>
            <a:solidFill>
              <a:schemeClr val="tx1"/>
            </a:solidFill>
          </a:ln>
        </p:spPr>
      </p:pic>
      <p:sp>
        <p:nvSpPr>
          <p:cNvPr id="7" name="TextBox 6">
            <a:extLst>
              <a:ext uri="{FF2B5EF4-FFF2-40B4-BE49-F238E27FC236}">
                <a16:creationId xmlns:a16="http://schemas.microsoft.com/office/drawing/2014/main" id="{684B913C-8C06-BFCD-A1C3-E95A80046339}"/>
              </a:ext>
            </a:extLst>
          </p:cNvPr>
          <p:cNvSpPr txBox="1"/>
          <p:nvPr/>
        </p:nvSpPr>
        <p:spPr bwMode="auto">
          <a:xfrm>
            <a:off x="6319748" y="3572814"/>
            <a:ext cx="540206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IDFS Benefit Modified by Score for Women Age ≤50</a:t>
            </a:r>
          </a:p>
        </p:txBody>
      </p:sp>
      <p:sp>
        <p:nvSpPr>
          <p:cNvPr id="3" name="TextBox 2">
            <a:extLst>
              <a:ext uri="{FF2B5EF4-FFF2-40B4-BE49-F238E27FC236}">
                <a16:creationId xmlns:a16="http://schemas.microsoft.com/office/drawing/2014/main" id="{BC2D58BE-E9C4-AD61-7325-DD09ED23246E}"/>
              </a:ext>
            </a:extLst>
          </p:cNvPr>
          <p:cNvSpPr txBox="1"/>
          <p:nvPr/>
        </p:nvSpPr>
        <p:spPr bwMode="auto">
          <a:xfrm>
            <a:off x="384650" y="6444734"/>
            <a:ext cx="547335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Sparano JA et al. </a:t>
            </a:r>
            <a:r>
              <a:rPr kumimoji="0" lang="en-US" sz="16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JAMA Oncol </a:t>
            </a:r>
            <a:r>
              <a:rPr kumimoji="0" lang="en-US" sz="16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2020; Chen N et al. </a:t>
            </a:r>
            <a:r>
              <a:rPr kumimoji="0" lang="en-US" sz="16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Ann Oncol </a:t>
            </a:r>
            <a:r>
              <a:rPr kumimoji="0" lang="en-US" sz="16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2025.</a:t>
            </a:r>
          </a:p>
        </p:txBody>
      </p:sp>
    </p:spTree>
    <p:extLst>
      <p:ext uri="{BB962C8B-B14F-4D97-AF65-F5344CB8AC3E}">
        <p14:creationId xmlns:p14="http://schemas.microsoft.com/office/powerpoint/2010/main" val="4216255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0EF934F-DEC2-539F-F1BC-19A949090339}"/>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S PGothic" charset="0"/>
            </a:endParaRPr>
          </a:p>
        </p:txBody>
      </p:sp>
      <p:sp>
        <p:nvSpPr>
          <p:cNvPr id="2" name="Title 1">
            <a:extLst>
              <a:ext uri="{FF2B5EF4-FFF2-40B4-BE49-F238E27FC236}">
                <a16:creationId xmlns:a16="http://schemas.microsoft.com/office/drawing/2014/main" id="{28C60840-B6C2-8DDA-6E96-7A27CB553A75}"/>
              </a:ext>
            </a:extLst>
          </p:cNvPr>
          <p:cNvSpPr>
            <a:spLocks noGrp="1"/>
          </p:cNvSpPr>
          <p:nvPr>
            <p:ph type="title"/>
          </p:nvPr>
        </p:nvSpPr>
        <p:spPr>
          <a:xfrm>
            <a:off x="374141" y="160824"/>
            <a:ext cx="11074576" cy="461665"/>
          </a:xfrm>
        </p:spPr>
        <p:txBody>
          <a:bodyPr/>
          <a:lstStyle/>
          <a:p>
            <a:r>
              <a:rPr lang="en-US" dirty="0"/>
              <a:t>MammaPrint: </a:t>
            </a:r>
            <a:r>
              <a:rPr lang="en-US" dirty="0" err="1"/>
              <a:t>MindACT</a:t>
            </a:r>
            <a:r>
              <a:rPr lang="en-US" dirty="0"/>
              <a:t> Trial Key Results</a:t>
            </a:r>
          </a:p>
        </p:txBody>
      </p:sp>
      <p:sp>
        <p:nvSpPr>
          <p:cNvPr id="4" name="TextBox 3">
            <a:extLst>
              <a:ext uri="{FF2B5EF4-FFF2-40B4-BE49-F238E27FC236}">
                <a16:creationId xmlns:a16="http://schemas.microsoft.com/office/drawing/2014/main" id="{96E88F4D-DE58-2A37-4D8D-CCC584DF7363}"/>
              </a:ext>
            </a:extLst>
          </p:cNvPr>
          <p:cNvSpPr txBox="1"/>
          <p:nvPr/>
        </p:nvSpPr>
        <p:spPr bwMode="auto">
          <a:xfrm>
            <a:off x="145451" y="6481732"/>
            <a:ext cx="640108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Cardoso F et al. </a:t>
            </a:r>
            <a:r>
              <a:rPr kumimoji="0" lang="en-US" sz="14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N Engl J Med </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2016; </a:t>
            </a:r>
            <a:r>
              <a:rPr kumimoji="0" lang="en-US" sz="14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S PGothic" charset="0"/>
                <a:cs typeface="+mn-cs"/>
              </a:rPr>
              <a:t>Piccart</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 M et al. </a:t>
            </a:r>
            <a:r>
              <a:rPr kumimoji="0" lang="en-US" sz="1400" b="0" i="1"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Lancet Oncol </a:t>
            </a: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2021.</a:t>
            </a:r>
          </a:p>
        </p:txBody>
      </p:sp>
      <p:pic>
        <p:nvPicPr>
          <p:cNvPr id="12" name="Picture 11">
            <a:extLst>
              <a:ext uri="{FF2B5EF4-FFF2-40B4-BE49-F238E27FC236}">
                <a16:creationId xmlns:a16="http://schemas.microsoft.com/office/drawing/2014/main" id="{2BB0B1A7-4CA8-B350-E53E-49D07FEA2E2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45451" y="1826048"/>
            <a:ext cx="3664134" cy="2906179"/>
          </a:xfrm>
          <a:prstGeom prst="rect">
            <a:avLst/>
          </a:prstGeom>
        </p:spPr>
      </p:pic>
      <p:sp>
        <p:nvSpPr>
          <p:cNvPr id="13" name="TextBox 12">
            <a:extLst>
              <a:ext uri="{FF2B5EF4-FFF2-40B4-BE49-F238E27FC236}">
                <a16:creationId xmlns:a16="http://schemas.microsoft.com/office/drawing/2014/main" id="{3757F2A1-3477-D73E-7455-709E91A7812E}"/>
              </a:ext>
            </a:extLst>
          </p:cNvPr>
          <p:cNvSpPr txBox="1"/>
          <p:nvPr/>
        </p:nvSpPr>
        <p:spPr bwMode="auto">
          <a:xfrm>
            <a:off x="632359" y="4881875"/>
            <a:ext cx="286808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Met primary outcome: Lower bound of 95% CI &gt;92% 5-y DMFS in the High Clinical/Low Genomic risk group  </a:t>
            </a:r>
          </a:p>
        </p:txBody>
      </p:sp>
      <p:grpSp>
        <p:nvGrpSpPr>
          <p:cNvPr id="17" name="Group 16">
            <a:extLst>
              <a:ext uri="{FF2B5EF4-FFF2-40B4-BE49-F238E27FC236}">
                <a16:creationId xmlns:a16="http://schemas.microsoft.com/office/drawing/2014/main" id="{CB8AAB10-511A-8482-3F2B-13C12C7AEB7E}"/>
              </a:ext>
            </a:extLst>
          </p:cNvPr>
          <p:cNvGrpSpPr/>
          <p:nvPr/>
        </p:nvGrpSpPr>
        <p:grpSpPr>
          <a:xfrm>
            <a:off x="3869356" y="3092889"/>
            <a:ext cx="8322645" cy="2800641"/>
            <a:chOff x="4581980" y="3232348"/>
            <a:chExt cx="9425842" cy="3235500"/>
          </a:xfrm>
        </p:grpSpPr>
        <p:pic>
          <p:nvPicPr>
            <p:cNvPr id="3" name="Picture 2">
              <a:extLst>
                <a:ext uri="{FF2B5EF4-FFF2-40B4-BE49-F238E27FC236}">
                  <a16:creationId xmlns:a16="http://schemas.microsoft.com/office/drawing/2014/main" id="{51F10D1D-1343-BBBD-4CB8-5F1B14AAE4FB}"/>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rcRect l="-1537"/>
            <a:stretch>
              <a:fillRect/>
            </a:stretch>
          </p:blipFill>
          <p:spPr>
            <a:xfrm>
              <a:off x="4581980" y="3376610"/>
              <a:ext cx="4571593" cy="3091238"/>
            </a:xfrm>
            <a:prstGeom prst="rect">
              <a:avLst/>
            </a:prstGeom>
          </p:spPr>
        </p:pic>
        <p:pic>
          <p:nvPicPr>
            <p:cNvPr id="15" name="Picture 14">
              <a:extLst>
                <a:ext uri="{FF2B5EF4-FFF2-40B4-BE49-F238E27FC236}">
                  <a16:creationId xmlns:a16="http://schemas.microsoft.com/office/drawing/2014/main" id="{8BAE642F-A12C-7F69-71F0-4CE6A1238BF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9375669" y="3232348"/>
              <a:ext cx="4632153" cy="3197384"/>
            </a:xfrm>
            <a:prstGeom prst="rect">
              <a:avLst/>
            </a:prstGeom>
          </p:spPr>
        </p:pic>
      </p:grpSp>
      <p:graphicFrame>
        <p:nvGraphicFramePr>
          <p:cNvPr id="18" name="Table 17">
            <a:extLst>
              <a:ext uri="{FF2B5EF4-FFF2-40B4-BE49-F238E27FC236}">
                <a16:creationId xmlns:a16="http://schemas.microsoft.com/office/drawing/2014/main" id="{A0B29973-5ADC-0214-EE38-C6B0A39E878D}"/>
              </a:ext>
            </a:extLst>
          </p:cNvPr>
          <p:cNvGraphicFramePr>
            <a:graphicFrameLocks noGrp="1"/>
          </p:cNvGraphicFramePr>
          <p:nvPr/>
        </p:nvGraphicFramePr>
        <p:xfrm>
          <a:off x="5048329" y="1345404"/>
          <a:ext cx="6400388" cy="1645920"/>
        </p:xfrm>
        <a:graphic>
          <a:graphicData uri="http://schemas.openxmlformats.org/drawingml/2006/table">
            <a:tbl>
              <a:tblPr firstRow="1" bandRow="1">
                <a:tableStyleId>{5C22544A-7EE6-4342-B048-85BDC9FD1C3A}</a:tableStyleId>
              </a:tblPr>
              <a:tblGrid>
                <a:gridCol w="1600097">
                  <a:extLst>
                    <a:ext uri="{9D8B030D-6E8A-4147-A177-3AD203B41FA5}">
                      <a16:colId xmlns:a16="http://schemas.microsoft.com/office/drawing/2014/main" val="163142712"/>
                    </a:ext>
                  </a:extLst>
                </a:gridCol>
                <a:gridCol w="1600097">
                  <a:extLst>
                    <a:ext uri="{9D8B030D-6E8A-4147-A177-3AD203B41FA5}">
                      <a16:colId xmlns:a16="http://schemas.microsoft.com/office/drawing/2014/main" val="68271185"/>
                    </a:ext>
                  </a:extLst>
                </a:gridCol>
                <a:gridCol w="1600097">
                  <a:extLst>
                    <a:ext uri="{9D8B030D-6E8A-4147-A177-3AD203B41FA5}">
                      <a16:colId xmlns:a16="http://schemas.microsoft.com/office/drawing/2014/main" val="327763213"/>
                    </a:ext>
                  </a:extLst>
                </a:gridCol>
                <a:gridCol w="1600097">
                  <a:extLst>
                    <a:ext uri="{9D8B030D-6E8A-4147-A177-3AD203B41FA5}">
                      <a16:colId xmlns:a16="http://schemas.microsoft.com/office/drawing/2014/main" val="1745081516"/>
                    </a:ext>
                  </a:extLst>
                </a:gridCol>
              </a:tblGrid>
              <a:tr h="299477">
                <a:tc>
                  <a:txBody>
                    <a:bodyPr/>
                    <a:lstStyle/>
                    <a:p>
                      <a:pPr algn="ctr"/>
                      <a:endParaRPr lang="en-US" dirty="0"/>
                    </a:p>
                  </a:txBody>
                  <a:tcPr/>
                </a:tc>
                <a:tc>
                  <a:txBody>
                    <a:bodyPr/>
                    <a:lstStyle/>
                    <a:p>
                      <a:pPr algn="ctr"/>
                      <a:r>
                        <a:rPr lang="en-US" dirty="0"/>
                        <a:t>ET</a:t>
                      </a:r>
                    </a:p>
                  </a:txBody>
                  <a:tcPr/>
                </a:tc>
                <a:tc>
                  <a:txBody>
                    <a:bodyPr/>
                    <a:lstStyle/>
                    <a:p>
                      <a:pPr algn="ctr"/>
                      <a:r>
                        <a:rPr lang="en-US" dirty="0"/>
                        <a:t>CET</a:t>
                      </a:r>
                    </a:p>
                  </a:txBody>
                  <a:tcPr/>
                </a:tc>
                <a:tc>
                  <a:txBody>
                    <a:bodyPr/>
                    <a:lstStyle/>
                    <a:p>
                      <a:pPr algn="ctr"/>
                      <a:r>
                        <a:rPr lang="en-US" dirty="0"/>
                        <a:t>Absolute diff</a:t>
                      </a:r>
                    </a:p>
                  </a:txBody>
                  <a:tcPr/>
                </a:tc>
                <a:extLst>
                  <a:ext uri="{0D108BD9-81ED-4DB2-BD59-A6C34878D82A}">
                    <a16:rowId xmlns:a16="http://schemas.microsoft.com/office/drawing/2014/main" val="2288577642"/>
                  </a:ext>
                </a:extLst>
              </a:tr>
              <a:tr h="516906">
                <a:tc>
                  <a:txBody>
                    <a:bodyPr/>
                    <a:lstStyle/>
                    <a:p>
                      <a:pPr algn="ctr"/>
                      <a:r>
                        <a:rPr lang="en-US" dirty="0"/>
                        <a:t>5-y DMFS</a:t>
                      </a:r>
                    </a:p>
                  </a:txBody>
                  <a:tcPr/>
                </a:tc>
                <a:tc>
                  <a:txBody>
                    <a:bodyPr/>
                    <a:lstStyle/>
                    <a:p>
                      <a:pPr algn="ctr"/>
                      <a:r>
                        <a:rPr lang="en-US" dirty="0">
                          <a:solidFill>
                            <a:srgbClr val="C00000"/>
                          </a:solidFill>
                        </a:rPr>
                        <a:t>94.7% </a:t>
                      </a:r>
                    </a:p>
                    <a:p>
                      <a:pPr algn="ctr"/>
                      <a:r>
                        <a:rPr lang="en-US" dirty="0"/>
                        <a:t>(</a:t>
                      </a:r>
                      <a:r>
                        <a:rPr lang="en-US" dirty="0">
                          <a:solidFill>
                            <a:srgbClr val="C00000"/>
                          </a:solidFill>
                        </a:rPr>
                        <a:t>92.5 </a:t>
                      </a:r>
                      <a:r>
                        <a:rPr lang="en-US" dirty="0"/>
                        <a:t>– 96.2)</a:t>
                      </a:r>
                    </a:p>
                  </a:txBody>
                  <a:tcPr/>
                </a:tc>
                <a:tc>
                  <a:txBody>
                    <a:bodyPr/>
                    <a:lstStyle/>
                    <a:p>
                      <a:pPr algn="ctr"/>
                      <a:r>
                        <a:rPr lang="en-US" dirty="0"/>
                        <a:t>95.9% </a:t>
                      </a:r>
                    </a:p>
                    <a:p>
                      <a:pPr algn="ctr"/>
                      <a:r>
                        <a:rPr lang="en-US" dirty="0"/>
                        <a:t>(94-97.2)</a:t>
                      </a:r>
                    </a:p>
                  </a:txBody>
                  <a:tcPr/>
                </a:tc>
                <a:tc>
                  <a:txBody>
                    <a:bodyPr/>
                    <a:lstStyle/>
                    <a:p>
                      <a:pPr algn="ctr"/>
                      <a:r>
                        <a:rPr lang="en-US" dirty="0"/>
                        <a:t>1.2%</a:t>
                      </a:r>
                    </a:p>
                  </a:txBody>
                  <a:tcPr/>
                </a:tc>
                <a:extLst>
                  <a:ext uri="{0D108BD9-81ED-4DB2-BD59-A6C34878D82A}">
                    <a16:rowId xmlns:a16="http://schemas.microsoft.com/office/drawing/2014/main" val="3727213317"/>
                  </a:ext>
                </a:extLst>
              </a:tr>
              <a:tr h="527325">
                <a:tc>
                  <a:txBody>
                    <a:bodyPr/>
                    <a:lstStyle/>
                    <a:p>
                      <a:pPr algn="ctr"/>
                      <a:r>
                        <a:rPr lang="en-US" dirty="0"/>
                        <a:t>8-yr DMFS</a:t>
                      </a:r>
                    </a:p>
                  </a:txBody>
                  <a:tcPr/>
                </a:tc>
                <a:tc>
                  <a:txBody>
                    <a:bodyPr/>
                    <a:lstStyle/>
                    <a:p>
                      <a:pPr algn="ctr"/>
                      <a:r>
                        <a:rPr lang="en-US" dirty="0"/>
                        <a:t>89.4% </a:t>
                      </a:r>
                    </a:p>
                    <a:p>
                      <a:pPr algn="ctr"/>
                      <a:r>
                        <a:rPr lang="en-US" dirty="0"/>
                        <a:t>(86.8- 91,5)</a:t>
                      </a:r>
                    </a:p>
                  </a:txBody>
                  <a:tcPr/>
                </a:tc>
                <a:tc>
                  <a:txBody>
                    <a:bodyPr/>
                    <a:lstStyle/>
                    <a:p>
                      <a:pPr algn="ctr"/>
                      <a:r>
                        <a:rPr lang="en-US" dirty="0"/>
                        <a:t>92% </a:t>
                      </a:r>
                    </a:p>
                    <a:p>
                      <a:pPr algn="ctr"/>
                      <a:r>
                        <a:rPr lang="en-US" dirty="0"/>
                        <a:t>(896-93.8)</a:t>
                      </a:r>
                    </a:p>
                  </a:txBody>
                  <a:tcPr/>
                </a:tc>
                <a:tc>
                  <a:txBody>
                    <a:bodyPr/>
                    <a:lstStyle/>
                    <a:p>
                      <a:pPr algn="ctr"/>
                      <a:r>
                        <a:rPr lang="en-US" dirty="0"/>
                        <a:t>2.6%</a:t>
                      </a:r>
                    </a:p>
                  </a:txBody>
                  <a:tcPr/>
                </a:tc>
                <a:extLst>
                  <a:ext uri="{0D108BD9-81ED-4DB2-BD59-A6C34878D82A}">
                    <a16:rowId xmlns:a16="http://schemas.microsoft.com/office/drawing/2014/main" val="3139587958"/>
                  </a:ext>
                </a:extLst>
              </a:tr>
            </a:tbl>
          </a:graphicData>
        </a:graphic>
      </p:graphicFrame>
      <p:sp>
        <p:nvSpPr>
          <p:cNvPr id="19" name="TextBox 18">
            <a:extLst>
              <a:ext uri="{FF2B5EF4-FFF2-40B4-BE49-F238E27FC236}">
                <a16:creationId xmlns:a16="http://schemas.microsoft.com/office/drawing/2014/main" id="{8123F381-462B-92F9-F03D-55C40A83FC30}"/>
              </a:ext>
            </a:extLst>
          </p:cNvPr>
          <p:cNvSpPr txBox="1"/>
          <p:nvPr/>
        </p:nvSpPr>
        <p:spPr bwMode="auto">
          <a:xfrm>
            <a:off x="5199279" y="671732"/>
            <a:ext cx="6098489" cy="615553"/>
          </a:xfrm>
          <a:prstGeom prst="rect">
            <a:avLst/>
          </a:prstGeom>
          <a:solidFill>
            <a:schemeClr val="accent2">
              <a:lumMod val="20000"/>
              <a:lumOff val="80000"/>
            </a:schemeClr>
          </a:solidFill>
          <a:ln>
            <a:noFill/>
          </a:ln>
          <a:effec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Chemo benefit increases over time overall. Lost in those  age &gt;50, maintained in those age &lt;50</a:t>
            </a:r>
          </a:p>
        </p:txBody>
      </p:sp>
      <p:sp>
        <p:nvSpPr>
          <p:cNvPr id="20" name="TextBox 19">
            <a:extLst>
              <a:ext uri="{FF2B5EF4-FFF2-40B4-BE49-F238E27FC236}">
                <a16:creationId xmlns:a16="http://schemas.microsoft.com/office/drawing/2014/main" id="{B56D7DF1-5DB6-7B48-63BF-B9F2050ACE02}"/>
              </a:ext>
            </a:extLst>
          </p:cNvPr>
          <p:cNvSpPr txBox="1"/>
          <p:nvPr/>
        </p:nvSpPr>
        <p:spPr bwMode="auto">
          <a:xfrm>
            <a:off x="374142" y="814626"/>
            <a:ext cx="433561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Clinical “high risk”:  &lt;88% 10-yr BCSS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Modified Adjuvant! Online to determine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Model included: T size, Node (0-3), grade, ER status, age, comorbidity</a:t>
            </a:r>
          </a:p>
        </p:txBody>
      </p:sp>
      <p:sp>
        <p:nvSpPr>
          <p:cNvPr id="5" name="TextBox 4">
            <a:extLst>
              <a:ext uri="{FF2B5EF4-FFF2-40B4-BE49-F238E27FC236}">
                <a16:creationId xmlns:a16="http://schemas.microsoft.com/office/drawing/2014/main" id="{729542B9-7576-D265-1F25-345C7CB80BBA}"/>
              </a:ext>
            </a:extLst>
          </p:cNvPr>
          <p:cNvSpPr txBox="1"/>
          <p:nvPr/>
        </p:nvSpPr>
        <p:spPr bwMode="auto">
          <a:xfrm>
            <a:off x="3638351" y="5730777"/>
            <a:ext cx="871085" cy="76944"/>
          </a:xfrm>
          <a:prstGeom prst="rect">
            <a:avLst/>
          </a:prstGeom>
          <a:solidFill>
            <a:schemeClr val="bg1"/>
          </a:solidFill>
          <a:ln>
            <a:noFill/>
          </a:ln>
          <a:effectLst/>
        </p:spPr>
        <p:txBody>
          <a:bodyPr vert="horz" wrap="none" lIns="0" tIns="0" rIns="0" bIns="0" numCol="1" rtlCol="0" anchor="b" anchorCtr="0" compatLnSpc="1">
            <a:prstTxWarp prst="textNoShape">
              <a:avLst/>
            </a:prstTxWarp>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55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No adjuvant chemotherapy </a:t>
            </a:r>
          </a:p>
        </p:txBody>
      </p:sp>
      <p:sp>
        <p:nvSpPr>
          <p:cNvPr id="6" name="TextBox 5">
            <a:extLst>
              <a:ext uri="{FF2B5EF4-FFF2-40B4-BE49-F238E27FC236}">
                <a16:creationId xmlns:a16="http://schemas.microsoft.com/office/drawing/2014/main" id="{32D5398B-DF9A-FA6C-7393-FF2E15B9992A}"/>
              </a:ext>
            </a:extLst>
          </p:cNvPr>
          <p:cNvSpPr txBox="1"/>
          <p:nvPr/>
        </p:nvSpPr>
        <p:spPr bwMode="auto">
          <a:xfrm>
            <a:off x="7866120" y="5757373"/>
            <a:ext cx="871085" cy="76944"/>
          </a:xfrm>
          <a:prstGeom prst="rect">
            <a:avLst/>
          </a:prstGeom>
          <a:solidFill>
            <a:schemeClr val="bg1"/>
          </a:solidFill>
          <a:ln>
            <a:noFill/>
          </a:ln>
          <a:effectLst/>
        </p:spPr>
        <p:txBody>
          <a:bodyPr vert="horz" wrap="none" lIns="0" tIns="0" rIns="0" bIns="0" numCol="1" rtlCol="0" anchor="b" anchorCtr="0" compatLnSpc="1">
            <a:prstTxWarp prst="textNoShape">
              <a:avLst/>
            </a:prstTxWarp>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55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No adjuvant chemotherapy </a:t>
            </a:r>
          </a:p>
        </p:txBody>
      </p:sp>
      <p:sp>
        <p:nvSpPr>
          <p:cNvPr id="8" name="TextBox 7">
            <a:extLst>
              <a:ext uri="{FF2B5EF4-FFF2-40B4-BE49-F238E27FC236}">
                <a16:creationId xmlns:a16="http://schemas.microsoft.com/office/drawing/2014/main" id="{483114D1-F3B4-313E-B724-109F08A60871}"/>
              </a:ext>
            </a:extLst>
          </p:cNvPr>
          <p:cNvSpPr txBox="1"/>
          <p:nvPr/>
        </p:nvSpPr>
        <p:spPr bwMode="auto">
          <a:xfrm>
            <a:off x="145451" y="6151226"/>
            <a:ext cx="640108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rPr>
              <a:t>BCSS = breast cancer-specific survival; DMFS = distant metastasis-free survival</a:t>
            </a:r>
          </a:p>
        </p:txBody>
      </p:sp>
    </p:spTree>
    <p:extLst>
      <p:ext uri="{BB962C8B-B14F-4D97-AF65-F5344CB8AC3E}">
        <p14:creationId xmlns:p14="http://schemas.microsoft.com/office/powerpoint/2010/main" val="2296387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08E53A-805A-DB75-05C4-BA7BC5FD17B0}"/>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S PGothic" charset="0"/>
            </a:endParaRPr>
          </a:p>
        </p:txBody>
      </p:sp>
      <p:sp>
        <p:nvSpPr>
          <p:cNvPr id="2" name="Title 1">
            <a:extLst>
              <a:ext uri="{FF2B5EF4-FFF2-40B4-BE49-F238E27FC236}">
                <a16:creationId xmlns:a16="http://schemas.microsoft.com/office/drawing/2014/main" id="{0822F0D7-8EAE-685B-34DC-A90C9FE99053}"/>
              </a:ext>
            </a:extLst>
          </p:cNvPr>
          <p:cNvSpPr>
            <a:spLocks noGrp="1"/>
          </p:cNvSpPr>
          <p:nvPr>
            <p:ph type="title"/>
          </p:nvPr>
        </p:nvSpPr>
        <p:spPr>
          <a:xfrm>
            <a:off x="440149" y="296359"/>
            <a:ext cx="11074576" cy="461665"/>
          </a:xfrm>
        </p:spPr>
        <p:txBody>
          <a:bodyPr/>
          <a:lstStyle/>
          <a:p>
            <a:r>
              <a:rPr lang="en-US" dirty="0" err="1"/>
              <a:t>Prosigna</a:t>
            </a:r>
            <a:r>
              <a:rPr lang="en-US" dirty="0"/>
              <a:t>® ROR, </a:t>
            </a:r>
            <a:r>
              <a:rPr lang="en-US" dirty="0" err="1"/>
              <a:t>EndoPredict</a:t>
            </a:r>
            <a:r>
              <a:rPr lang="en-US" dirty="0"/>
              <a:t>® </a:t>
            </a:r>
            <a:r>
              <a:rPr lang="en-US" dirty="0" err="1"/>
              <a:t>EPclin</a:t>
            </a:r>
            <a:r>
              <a:rPr lang="en-US" dirty="0"/>
              <a:t> and Breast Cancer Index®</a:t>
            </a:r>
          </a:p>
        </p:txBody>
      </p:sp>
      <p:sp>
        <p:nvSpPr>
          <p:cNvPr id="9" name="TextBox 8">
            <a:extLst>
              <a:ext uri="{FF2B5EF4-FFF2-40B4-BE49-F238E27FC236}">
                <a16:creationId xmlns:a16="http://schemas.microsoft.com/office/drawing/2014/main" id="{8986F060-6FF7-1C8A-0676-AE57D6E1CAE4}"/>
              </a:ext>
            </a:extLst>
          </p:cNvPr>
          <p:cNvSpPr txBox="1"/>
          <p:nvPr/>
        </p:nvSpPr>
        <p:spPr bwMode="auto">
          <a:xfrm>
            <a:off x="213480" y="782538"/>
            <a:ext cx="5832504" cy="2308324"/>
          </a:xfrm>
          <a:prstGeom prst="rect">
            <a:avLst/>
          </a:prstGeom>
          <a:solidFill>
            <a:schemeClr val="accent2">
              <a:lumMod val="20000"/>
              <a:lumOff val="80000"/>
            </a:schemeClr>
          </a:solidFill>
          <a:ln>
            <a:noFill/>
          </a:ln>
          <a:effec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ROR (risk of recurrence, </a:t>
            </a:r>
            <a:r>
              <a:rPr kumimoji="0" lang="en-US" sz="1800" b="1" i="0" u="none" strike="noStrike" kern="1200" cap="none" spc="0" normalizeH="0" baseline="0" noProof="0" dirty="0" err="1">
                <a:ln>
                  <a:noFill/>
                </a:ln>
                <a:solidFill>
                  <a:srgbClr val="002060"/>
                </a:solidFill>
                <a:effectLst/>
                <a:uLnTx/>
                <a:uFillTx/>
                <a:latin typeface="Arial" panose="020B0604020202020204" pitchFamily="34" charset="0"/>
                <a:ea typeface="MS PGothic" charset="0"/>
                <a:cs typeface="+mn-cs"/>
              </a:rPr>
              <a:t>Prosigna</a:t>
            </a: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50-gene RNA-based molecular subtyping assay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ROR available in US; PAM50 not available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002060"/>
                </a:solidFill>
                <a:effectLst/>
                <a:uLnTx/>
                <a:uFillTx/>
                <a:latin typeface="Arial" panose="020B0604020202020204" pitchFamily="34" charset="0"/>
                <a:ea typeface="MS PGothic" charset="0"/>
                <a:cs typeface="+mn-cs"/>
              </a:rPr>
              <a:t>EPclin</a:t>
            </a: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 (</a:t>
            </a:r>
            <a:r>
              <a:rPr kumimoji="0" lang="en-US" sz="1800" b="1" i="0" u="none" strike="noStrike" kern="1200" cap="none" spc="0" normalizeH="0" baseline="0" noProof="0" dirty="0" err="1">
                <a:ln>
                  <a:noFill/>
                </a:ln>
                <a:solidFill>
                  <a:srgbClr val="002060"/>
                </a:solidFill>
                <a:effectLst/>
                <a:uLnTx/>
                <a:uFillTx/>
                <a:latin typeface="Arial" panose="020B0604020202020204" pitchFamily="34" charset="0"/>
                <a:ea typeface="MS PGothic" charset="0"/>
                <a:cs typeface="+mn-cs"/>
              </a:rPr>
              <a:t>EndoPredict</a:t>
            </a: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12 genes – Proliferation and hormone receptor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Breast Cancer Index (BCI)</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7 genes – Proliferation and hormone receptor (HoxB13/IL17BR)</a:t>
            </a:r>
          </a:p>
        </p:txBody>
      </p:sp>
      <p:sp>
        <p:nvSpPr>
          <p:cNvPr id="21" name="TextBox 20">
            <a:extLst>
              <a:ext uri="{FF2B5EF4-FFF2-40B4-BE49-F238E27FC236}">
                <a16:creationId xmlns:a16="http://schemas.microsoft.com/office/drawing/2014/main" id="{5BFE6EE2-D776-7EBA-688C-59DB503D4D1C}"/>
              </a:ext>
            </a:extLst>
          </p:cNvPr>
          <p:cNvSpPr txBox="1"/>
          <p:nvPr/>
        </p:nvSpPr>
        <p:spPr bwMode="auto">
          <a:xfrm>
            <a:off x="596900" y="6448919"/>
            <a:ext cx="5598468"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800000"/>
                </a:solidFill>
                <a:effectLst/>
                <a:uLnTx/>
                <a:uFillTx/>
                <a:latin typeface="Helvetica" pitchFamily="2" charset="0"/>
                <a:ea typeface="MS PGothic" charset="0"/>
                <a:cs typeface="+mn-cs"/>
              </a:rPr>
              <a:t>Sestak I et al. </a:t>
            </a:r>
            <a:r>
              <a:rPr kumimoji="0" lang="en-US" sz="1200" b="0" i="1" u="none" strike="noStrike" kern="1200" cap="none" spc="0" normalizeH="0" baseline="0" noProof="0" dirty="0">
                <a:ln>
                  <a:noFill/>
                </a:ln>
                <a:solidFill>
                  <a:srgbClr val="800000"/>
                </a:solidFill>
                <a:effectLst/>
                <a:uLnTx/>
                <a:uFillTx/>
                <a:latin typeface="Helvetica" pitchFamily="2" charset="0"/>
                <a:ea typeface="MS PGothic" charset="0"/>
                <a:cs typeface="+mn-cs"/>
              </a:rPr>
              <a:t>JAMA Oncol </a:t>
            </a:r>
            <a:r>
              <a:rPr kumimoji="0" lang="en-US" sz="1200" b="0" i="0" u="none" strike="noStrike" kern="1200" cap="none" spc="0" normalizeH="0" baseline="0" noProof="0" dirty="0">
                <a:ln>
                  <a:noFill/>
                </a:ln>
                <a:solidFill>
                  <a:srgbClr val="800000"/>
                </a:solidFill>
                <a:effectLst/>
                <a:uLnTx/>
                <a:uFillTx/>
                <a:latin typeface="Helvetica" pitchFamily="2" charset="0"/>
                <a:ea typeface="MS PGothic" charset="0"/>
                <a:cs typeface="+mn-cs"/>
              </a:rPr>
              <a:t>2018;4(4):545-53.</a:t>
            </a:r>
          </a:p>
        </p:txBody>
      </p:sp>
      <p:sp>
        <p:nvSpPr>
          <p:cNvPr id="23" name="TextBox 22">
            <a:extLst>
              <a:ext uri="{FF2B5EF4-FFF2-40B4-BE49-F238E27FC236}">
                <a16:creationId xmlns:a16="http://schemas.microsoft.com/office/drawing/2014/main" id="{ABEF21D8-F57F-6A5D-A0CB-390C2C88BDB9}"/>
              </a:ext>
            </a:extLst>
          </p:cNvPr>
          <p:cNvSpPr txBox="1"/>
          <p:nvPr/>
        </p:nvSpPr>
        <p:spPr bwMode="auto">
          <a:xfrm>
            <a:off x="335953" y="4105692"/>
            <a:ext cx="5366348" cy="1969770"/>
          </a:xfrm>
          <a:prstGeom prst="rect">
            <a:avLst/>
          </a:prstGeom>
          <a:solidFill>
            <a:schemeClr val="bg1"/>
          </a:solidFill>
          <a:ln>
            <a:noFill/>
          </a:ln>
          <a:effectLst/>
        </p:spPr>
        <p:txBody>
          <a:bodyPr vert="horz" wrap="square" lIns="0" tIns="0" rIns="0" bIns="0" numCol="1" rtlCol="0" anchor="b"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Largest retrospective prognostic validation in </a:t>
            </a:r>
            <a:r>
              <a:rPr kumimoji="0" lang="en-US" sz="1600" b="0" i="0" u="none" strike="noStrike" kern="1200" cap="none" spc="0" normalizeH="0" baseline="0" noProof="0" dirty="0" err="1">
                <a:ln>
                  <a:noFill/>
                </a:ln>
                <a:solidFill>
                  <a:srgbClr val="002060"/>
                </a:solidFill>
                <a:effectLst/>
                <a:uLnTx/>
                <a:uFillTx/>
                <a:latin typeface="Calibri" panose="020F0502020204030204" pitchFamily="34" charset="0"/>
                <a:ea typeface="MS PGothic" charset="0"/>
                <a:cs typeface="Calibri" panose="020F0502020204030204" pitchFamily="34" charset="0"/>
              </a:rPr>
              <a:t>TransATAC</a:t>
            </a: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Trial (included Onco</a:t>
            </a:r>
            <a:r>
              <a:rPr kumimoji="0" lang="en-US" sz="1600" b="0" i="1"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type</a:t>
            </a: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DX and BCI as well)</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N = 535 node-negative, 154 node-positive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Examined risk years 0 to 10</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ROR, </a:t>
            </a:r>
            <a:r>
              <a:rPr kumimoji="0" lang="en-US" sz="1600" b="0" i="0" u="none" strike="noStrike" kern="1200" cap="none" spc="0" normalizeH="0" baseline="0" noProof="0" dirty="0" err="1">
                <a:ln>
                  <a:noFill/>
                </a:ln>
                <a:solidFill>
                  <a:srgbClr val="002060"/>
                </a:solidFill>
                <a:effectLst/>
                <a:uLnTx/>
                <a:uFillTx/>
                <a:latin typeface="Calibri" panose="020F0502020204030204" pitchFamily="34" charset="0"/>
                <a:ea typeface="MS PGothic" charset="0"/>
                <a:cs typeface="Calibri" panose="020F0502020204030204" pitchFamily="34" charset="0"/>
              </a:rPr>
              <a:t>EPclin</a:t>
            </a: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and BCI provided most prognostic information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ROR HR 2.56 (1.96-3.35)</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err="1">
                <a:ln>
                  <a:noFill/>
                </a:ln>
                <a:solidFill>
                  <a:srgbClr val="002060"/>
                </a:solidFill>
                <a:effectLst/>
                <a:uLnTx/>
                <a:uFillTx/>
                <a:latin typeface="Calibri" panose="020F0502020204030204" pitchFamily="34" charset="0"/>
                <a:ea typeface="MS PGothic" charset="0"/>
                <a:cs typeface="Calibri" panose="020F0502020204030204" pitchFamily="34" charset="0"/>
              </a:rPr>
              <a:t>EPclin</a:t>
            </a: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 HR 2.14 (1.71-2.68)</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BCI HR 2.46 (1.88-3.23)</a:t>
            </a:r>
          </a:p>
        </p:txBody>
      </p:sp>
      <p:pic>
        <p:nvPicPr>
          <p:cNvPr id="24" name="Picture 23">
            <a:extLst>
              <a:ext uri="{FF2B5EF4-FFF2-40B4-BE49-F238E27FC236}">
                <a16:creationId xmlns:a16="http://schemas.microsoft.com/office/drawing/2014/main" id="{D55CF1AB-0576-C480-80FB-6D1ED4C3F2D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195368" y="2792238"/>
            <a:ext cx="5832504" cy="3098475"/>
          </a:xfrm>
          <a:prstGeom prst="rect">
            <a:avLst/>
          </a:prstGeom>
        </p:spPr>
      </p:pic>
      <p:sp>
        <p:nvSpPr>
          <p:cNvPr id="25" name="TextBox 24">
            <a:extLst>
              <a:ext uri="{FF2B5EF4-FFF2-40B4-BE49-F238E27FC236}">
                <a16:creationId xmlns:a16="http://schemas.microsoft.com/office/drawing/2014/main" id="{BFD251D5-A132-2C4D-EE70-063A5B5E0CA0}"/>
              </a:ext>
            </a:extLst>
          </p:cNvPr>
          <p:cNvSpPr txBox="1"/>
          <p:nvPr/>
        </p:nvSpPr>
        <p:spPr bwMode="auto">
          <a:xfrm>
            <a:off x="8687796" y="2665208"/>
            <a:ext cx="39914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ROR</a:t>
            </a:r>
          </a:p>
        </p:txBody>
      </p:sp>
      <p:sp>
        <p:nvSpPr>
          <p:cNvPr id="26" name="TextBox 25">
            <a:extLst>
              <a:ext uri="{FF2B5EF4-FFF2-40B4-BE49-F238E27FC236}">
                <a16:creationId xmlns:a16="http://schemas.microsoft.com/office/drawing/2014/main" id="{F4C77913-DEE4-FA59-D6EC-5A47AD57D936}"/>
              </a:ext>
            </a:extLst>
          </p:cNvPr>
          <p:cNvSpPr txBox="1"/>
          <p:nvPr/>
        </p:nvSpPr>
        <p:spPr bwMode="auto">
          <a:xfrm>
            <a:off x="8812830" y="4341475"/>
            <a:ext cx="54822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02060"/>
                </a:solidFill>
                <a:effectLst/>
                <a:uLnTx/>
                <a:uFillTx/>
                <a:latin typeface="Arial" panose="020B0604020202020204" pitchFamily="34" charset="0"/>
                <a:ea typeface="MS PGothic" charset="0"/>
                <a:cs typeface="+mn-cs"/>
              </a:rPr>
              <a:t>EPclin</a:t>
            </a:r>
            <a:endParaRPr kumimoji="0" lang="en-US" sz="14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endParaRPr>
          </a:p>
        </p:txBody>
      </p:sp>
      <p:pic>
        <p:nvPicPr>
          <p:cNvPr id="28" name="Picture 27">
            <a:extLst>
              <a:ext uri="{FF2B5EF4-FFF2-40B4-BE49-F238E27FC236}">
                <a16:creationId xmlns:a16="http://schemas.microsoft.com/office/drawing/2014/main" id="{9EE0A52B-B02B-22EC-33A8-2A0BE6BF1738}"/>
              </a:ext>
            </a:extLst>
          </p:cNvPr>
          <p:cNvPicPr>
            <a:picLocks noChangeAspect="1"/>
          </p:cNvPicPr>
          <p:nvPr/>
        </p:nvPicPr>
        <p:blipFill>
          <a:blip r:embed="rId5"/>
          <a:srcRect r="4871"/>
          <a:stretch>
            <a:fillRect/>
          </a:stretch>
        </p:blipFill>
        <p:spPr>
          <a:xfrm>
            <a:off x="757649" y="3153061"/>
            <a:ext cx="3793569" cy="902733"/>
          </a:xfrm>
          <a:prstGeom prst="rect">
            <a:avLst/>
          </a:prstGeom>
        </p:spPr>
      </p:pic>
      <p:pic>
        <p:nvPicPr>
          <p:cNvPr id="29" name="Picture 28">
            <a:extLst>
              <a:ext uri="{FF2B5EF4-FFF2-40B4-BE49-F238E27FC236}">
                <a16:creationId xmlns:a16="http://schemas.microsoft.com/office/drawing/2014/main" id="{52647108-D7BC-FC62-DF7A-9FC08BC777B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6146017" y="994856"/>
            <a:ext cx="5881855" cy="1670352"/>
          </a:xfrm>
          <a:prstGeom prst="rect">
            <a:avLst/>
          </a:prstGeom>
        </p:spPr>
      </p:pic>
      <p:sp>
        <p:nvSpPr>
          <p:cNvPr id="30" name="TextBox 29">
            <a:extLst>
              <a:ext uri="{FF2B5EF4-FFF2-40B4-BE49-F238E27FC236}">
                <a16:creationId xmlns:a16="http://schemas.microsoft.com/office/drawing/2014/main" id="{CEB0032D-EF86-8560-158E-C4520829704B}"/>
              </a:ext>
            </a:extLst>
          </p:cNvPr>
          <p:cNvSpPr txBox="1"/>
          <p:nvPr/>
        </p:nvSpPr>
        <p:spPr bwMode="auto">
          <a:xfrm>
            <a:off x="8622824" y="782538"/>
            <a:ext cx="30938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Arial" panose="020B0604020202020204" pitchFamily="34" charset="0"/>
                <a:ea typeface="MS PGothic" charset="0"/>
                <a:cs typeface="+mn-cs"/>
              </a:rPr>
              <a:t>BCI</a:t>
            </a:r>
          </a:p>
        </p:txBody>
      </p:sp>
      <p:sp>
        <p:nvSpPr>
          <p:cNvPr id="3" name="TextBox 2">
            <a:extLst>
              <a:ext uri="{FF2B5EF4-FFF2-40B4-BE49-F238E27FC236}">
                <a16:creationId xmlns:a16="http://schemas.microsoft.com/office/drawing/2014/main" id="{4080D4BD-5670-27FE-E502-A35CB2BA1BE9}"/>
              </a:ext>
            </a:extLst>
          </p:cNvPr>
          <p:cNvSpPr txBox="1"/>
          <p:nvPr/>
        </p:nvSpPr>
        <p:spPr bwMode="auto">
          <a:xfrm>
            <a:off x="7560728" y="5854929"/>
            <a:ext cx="38151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Low risk</a:t>
            </a:r>
          </a:p>
        </p:txBody>
      </p:sp>
      <p:cxnSp>
        <p:nvCxnSpPr>
          <p:cNvPr id="4" name="Straight Connector 3">
            <a:extLst>
              <a:ext uri="{FF2B5EF4-FFF2-40B4-BE49-F238E27FC236}">
                <a16:creationId xmlns:a16="http://schemas.microsoft.com/office/drawing/2014/main" id="{A72E288E-CC48-CB5A-DDF6-E3885BBAF4BC}"/>
              </a:ext>
            </a:extLst>
          </p:cNvPr>
          <p:cNvCxnSpPr/>
          <p:nvPr/>
        </p:nvCxnSpPr>
        <p:spPr bwMode="auto">
          <a:xfrm>
            <a:off x="7152220" y="5932779"/>
            <a:ext cx="353061" cy="0"/>
          </a:xfrm>
          <a:prstGeom prst="line">
            <a:avLst/>
          </a:prstGeom>
          <a:noFill/>
          <a:ln w="19050" cap="flat" cmpd="sng" algn="ctr">
            <a:solidFill>
              <a:srgbClr val="0C4757"/>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a:extLst>
              <a:ext uri="{FF2B5EF4-FFF2-40B4-BE49-F238E27FC236}">
                <a16:creationId xmlns:a16="http://schemas.microsoft.com/office/drawing/2014/main" id="{101C7F2F-BDCD-4AE8-2999-529E6BBFA58E}"/>
              </a:ext>
            </a:extLst>
          </p:cNvPr>
          <p:cNvSpPr txBox="1"/>
          <p:nvPr/>
        </p:nvSpPr>
        <p:spPr bwMode="auto">
          <a:xfrm>
            <a:off x="8644945" y="5854929"/>
            <a:ext cx="806311"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Intermediate risk</a:t>
            </a:r>
          </a:p>
        </p:txBody>
      </p:sp>
      <p:cxnSp>
        <p:nvCxnSpPr>
          <p:cNvPr id="7" name="Straight Connector 6">
            <a:extLst>
              <a:ext uri="{FF2B5EF4-FFF2-40B4-BE49-F238E27FC236}">
                <a16:creationId xmlns:a16="http://schemas.microsoft.com/office/drawing/2014/main" id="{D2AEF5B8-DB5E-7B40-C616-630F22BD06F1}"/>
              </a:ext>
            </a:extLst>
          </p:cNvPr>
          <p:cNvCxnSpPr/>
          <p:nvPr/>
        </p:nvCxnSpPr>
        <p:spPr bwMode="auto">
          <a:xfrm>
            <a:off x="8236437" y="5932779"/>
            <a:ext cx="353061" cy="0"/>
          </a:xfrm>
          <a:prstGeom prst="line">
            <a:avLst/>
          </a:prstGeom>
          <a:noFill/>
          <a:ln w="19050" cap="flat" cmpd="sng" algn="ctr">
            <a:solidFill>
              <a:srgbClr val="F787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366F2111-F744-E71B-2BEF-30AF647A4355}"/>
              </a:ext>
            </a:extLst>
          </p:cNvPr>
          <p:cNvSpPr txBox="1"/>
          <p:nvPr/>
        </p:nvSpPr>
        <p:spPr bwMode="auto">
          <a:xfrm>
            <a:off x="10183447" y="5854929"/>
            <a:ext cx="405560"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High risk</a:t>
            </a:r>
          </a:p>
        </p:txBody>
      </p:sp>
      <p:cxnSp>
        <p:nvCxnSpPr>
          <p:cNvPr id="10" name="Straight Connector 9">
            <a:extLst>
              <a:ext uri="{FF2B5EF4-FFF2-40B4-BE49-F238E27FC236}">
                <a16:creationId xmlns:a16="http://schemas.microsoft.com/office/drawing/2014/main" id="{6EA43765-82B7-0C8F-D5AA-838BD688B42C}"/>
              </a:ext>
            </a:extLst>
          </p:cNvPr>
          <p:cNvCxnSpPr/>
          <p:nvPr/>
        </p:nvCxnSpPr>
        <p:spPr bwMode="auto">
          <a:xfrm>
            <a:off x="9774939" y="5932779"/>
            <a:ext cx="353061" cy="0"/>
          </a:xfrm>
          <a:prstGeom prst="line">
            <a:avLst/>
          </a:prstGeom>
          <a:noFill/>
          <a:ln w="19050" cap="flat" cmpd="sng" algn="ctr">
            <a:solidFill>
              <a:srgbClr val="009CE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a:extLst>
              <a:ext uri="{FF2B5EF4-FFF2-40B4-BE49-F238E27FC236}">
                <a16:creationId xmlns:a16="http://schemas.microsoft.com/office/drawing/2014/main" id="{F4C63054-195E-FD1E-33BB-1D4A7CDFAECE}"/>
              </a:ext>
            </a:extLst>
          </p:cNvPr>
          <p:cNvSpPr/>
          <p:nvPr/>
        </p:nvSpPr>
        <p:spPr bwMode="auto">
          <a:xfrm>
            <a:off x="7006856" y="5826915"/>
            <a:ext cx="3710763" cy="194177"/>
          </a:xfrm>
          <a:prstGeom prst="rect">
            <a:avLst/>
          </a:prstGeom>
          <a:noFill/>
          <a:ln w="9525" cap="flat" cmpd="sng" algn="ctr">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S PGothic" charset="0"/>
              <a:cs typeface="+mn-cs"/>
            </a:endParaRPr>
          </a:p>
        </p:txBody>
      </p:sp>
      <p:sp>
        <p:nvSpPr>
          <p:cNvPr id="12" name="TextBox 11">
            <a:extLst>
              <a:ext uri="{FF2B5EF4-FFF2-40B4-BE49-F238E27FC236}">
                <a16:creationId xmlns:a16="http://schemas.microsoft.com/office/drawing/2014/main" id="{0547C209-F6E6-A9AE-04DA-C6EAA0206997}"/>
              </a:ext>
            </a:extLst>
          </p:cNvPr>
          <p:cNvSpPr txBox="1"/>
          <p:nvPr/>
        </p:nvSpPr>
        <p:spPr bwMode="auto">
          <a:xfrm>
            <a:off x="4023421" y="3357573"/>
            <a:ext cx="780214" cy="215444"/>
          </a:xfrm>
          <a:prstGeom prst="rect">
            <a:avLst/>
          </a:prstGeom>
          <a:solidFill>
            <a:schemeClr val="bg1"/>
          </a:solidFill>
          <a:ln>
            <a:noFill/>
          </a:ln>
          <a:effectLst/>
        </p:spPr>
        <p:txBody>
          <a:bodyPr vert="horz" wrap="none" lIns="0" tIns="0" rIns="0" bIns="0" numCol="1" rtlCol="0" anchor="b"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C1C29"/>
                </a:solidFill>
                <a:effectLst/>
                <a:uLnTx/>
                <a:uFillTx/>
                <a:latin typeface="Calibri" panose="020F0502020204030204" pitchFamily="34" charset="0"/>
                <a:ea typeface="MS PGothic" charset="0"/>
                <a:cs typeface="Calibri" panose="020F0502020204030204" pitchFamily="34" charset="0"/>
              </a:rPr>
              <a:t> Signatures</a:t>
            </a:r>
          </a:p>
        </p:txBody>
      </p:sp>
    </p:spTree>
    <p:extLst>
      <p:ext uri="{BB962C8B-B14F-4D97-AF65-F5344CB8AC3E}">
        <p14:creationId xmlns:p14="http://schemas.microsoft.com/office/powerpoint/2010/main" val="1574435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CDC4-63B9-53FE-F6AF-97744B290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AD6975-6445-E5E4-9652-9B7CEB497C54}"/>
              </a:ext>
            </a:extLst>
          </p:cNvPr>
          <p:cNvSpPr>
            <a:spLocks noGrp="1"/>
          </p:cNvSpPr>
          <p:nvPr>
            <p:ph type="title"/>
          </p:nvPr>
        </p:nvSpPr>
        <p:spPr>
          <a:xfrm>
            <a:off x="912286" y="44068"/>
            <a:ext cx="10358967" cy="1017448"/>
          </a:xfrm>
        </p:spPr>
        <p:txBody>
          <a:bodyPr/>
          <a:lstStyle/>
          <a:p>
            <a:r>
              <a:rPr lang="en-US" dirty="0"/>
              <a:t>Phase III OPTIMA Study Design</a:t>
            </a:r>
          </a:p>
        </p:txBody>
      </p:sp>
      <p:pic>
        <p:nvPicPr>
          <p:cNvPr id="3" name="Image 0" descr="preencoded.png">
            <a:extLst>
              <a:ext uri="{FF2B5EF4-FFF2-40B4-BE49-F238E27FC236}">
                <a16:creationId xmlns:a16="http://schemas.microsoft.com/office/drawing/2014/main" id="{660E4BE6-8DAE-50F9-58D8-CF837537B0D3}"/>
              </a:ext>
            </a:extLst>
          </p:cNvPr>
          <p:cNvPicPr>
            <a:picLocks noChangeAspect="1"/>
          </p:cNvPicPr>
          <p:nvPr/>
        </p:nvPicPr>
        <p:blipFill>
          <a:blip r:embed="rId2"/>
          <a:srcRect t="17690" b="9691"/>
          <a:stretch>
            <a:fillRect/>
          </a:stretch>
        </p:blipFill>
        <p:spPr>
          <a:xfrm>
            <a:off x="274320" y="1061516"/>
            <a:ext cx="11643360" cy="4734968"/>
          </a:xfrm>
          <a:prstGeom prst="rect">
            <a:avLst/>
          </a:prstGeom>
        </p:spPr>
      </p:pic>
      <p:sp>
        <p:nvSpPr>
          <p:cNvPr id="4" name="TextBox 3">
            <a:extLst>
              <a:ext uri="{FF2B5EF4-FFF2-40B4-BE49-F238E27FC236}">
                <a16:creationId xmlns:a16="http://schemas.microsoft.com/office/drawing/2014/main" id="{2293E0DA-29CA-DF7E-1BC3-94EF2016CF3B}"/>
              </a:ext>
            </a:extLst>
          </p:cNvPr>
          <p:cNvSpPr txBox="1"/>
          <p:nvPr/>
        </p:nvSpPr>
        <p:spPr>
          <a:xfrm>
            <a:off x="0" y="6534835"/>
            <a:ext cx="314316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Stein R et al. ASCO 2026;Abstract 500.</a:t>
            </a:r>
          </a:p>
        </p:txBody>
      </p:sp>
    </p:spTree>
    <p:extLst>
      <p:ext uri="{BB962C8B-B14F-4D97-AF65-F5344CB8AC3E}">
        <p14:creationId xmlns:p14="http://schemas.microsoft.com/office/powerpoint/2010/main" val="774727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CA823-588C-0F84-10F9-4874D7CF6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1A836-D10E-E053-8EDB-65B49E9C3452}"/>
              </a:ext>
            </a:extLst>
          </p:cNvPr>
          <p:cNvSpPr>
            <a:spLocks noGrp="1"/>
          </p:cNvSpPr>
          <p:nvPr>
            <p:ph type="title"/>
          </p:nvPr>
        </p:nvSpPr>
        <p:spPr/>
        <p:txBody>
          <a:bodyPr/>
          <a:lstStyle/>
          <a:p>
            <a:r>
              <a:rPr lang="en-US" dirty="0"/>
              <a:t>Phase III OPTIMA: Invasive Breast Cancer-Free Survival (IBCFS)</a:t>
            </a:r>
          </a:p>
        </p:txBody>
      </p:sp>
      <p:pic>
        <p:nvPicPr>
          <p:cNvPr id="5" name="Image 0" descr="preencoded.png">
            <a:extLst>
              <a:ext uri="{FF2B5EF4-FFF2-40B4-BE49-F238E27FC236}">
                <a16:creationId xmlns:a16="http://schemas.microsoft.com/office/drawing/2014/main" id="{3A001713-CC74-AFD8-9C2C-755776CB8068}"/>
              </a:ext>
            </a:extLst>
          </p:cNvPr>
          <p:cNvPicPr>
            <a:picLocks noChangeAspect="1"/>
          </p:cNvPicPr>
          <p:nvPr/>
        </p:nvPicPr>
        <p:blipFill>
          <a:blip r:embed="rId2"/>
          <a:srcRect t="17690" b="8501"/>
          <a:stretch>
            <a:fillRect/>
          </a:stretch>
        </p:blipFill>
        <p:spPr>
          <a:xfrm>
            <a:off x="328293" y="1370013"/>
            <a:ext cx="11535413" cy="4767972"/>
          </a:xfrm>
          <a:prstGeom prst="rect">
            <a:avLst/>
          </a:prstGeom>
        </p:spPr>
      </p:pic>
      <p:sp>
        <p:nvSpPr>
          <p:cNvPr id="6" name="TextBox 5">
            <a:extLst>
              <a:ext uri="{FF2B5EF4-FFF2-40B4-BE49-F238E27FC236}">
                <a16:creationId xmlns:a16="http://schemas.microsoft.com/office/drawing/2014/main" id="{BFF69802-81E0-65D0-3C25-AE20027A580C}"/>
              </a:ext>
            </a:extLst>
          </p:cNvPr>
          <p:cNvSpPr txBox="1"/>
          <p:nvPr/>
        </p:nvSpPr>
        <p:spPr>
          <a:xfrm>
            <a:off x="328293" y="6137985"/>
            <a:ext cx="2074029" cy="323165"/>
          </a:xfrm>
          <a:prstGeom prst="rect">
            <a:avLst/>
          </a:prstGeom>
          <a:noFill/>
        </p:spPr>
        <p:txBody>
          <a:bodyPr wrap="non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ROR = risk </a:t>
            </a:r>
            <a:r>
              <a:rPr kumimoji="0" lang="en-US" sz="1500" b="0" i="0" u="none" strike="noStrike" kern="1200" cap="none" spc="0" normalizeH="0" baseline="0" noProof="0" dirty="0">
                <a:ln>
                  <a:noFill/>
                </a:ln>
                <a:solidFill>
                  <a:srgbClr val="000000"/>
                </a:solidFill>
                <a:effectLst/>
                <a:uLnTx/>
                <a:uFillTx/>
                <a:latin typeface="Calibri"/>
                <a:ea typeface="+mn-ea"/>
                <a:cs typeface="+mn-cs"/>
              </a:rPr>
              <a:t>of recurrence</a:t>
            </a:r>
          </a:p>
        </p:txBody>
      </p:sp>
      <p:sp>
        <p:nvSpPr>
          <p:cNvPr id="3" name="TextBox 2">
            <a:extLst>
              <a:ext uri="{FF2B5EF4-FFF2-40B4-BE49-F238E27FC236}">
                <a16:creationId xmlns:a16="http://schemas.microsoft.com/office/drawing/2014/main" id="{132D58EF-6D10-1E5C-0537-63957BC8FEF3}"/>
              </a:ext>
            </a:extLst>
          </p:cNvPr>
          <p:cNvSpPr txBox="1"/>
          <p:nvPr/>
        </p:nvSpPr>
        <p:spPr>
          <a:xfrm>
            <a:off x="0" y="6534835"/>
            <a:ext cx="314316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Stein R et al. ASCO 2026;Abstract 500.</a:t>
            </a:r>
          </a:p>
        </p:txBody>
      </p:sp>
    </p:spTree>
    <p:extLst>
      <p:ext uri="{BB962C8B-B14F-4D97-AF65-F5344CB8AC3E}">
        <p14:creationId xmlns:p14="http://schemas.microsoft.com/office/powerpoint/2010/main" val="29175456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63D4-4B38-0F54-E847-2ED8C0A7E9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EDB84-1992-2964-8ED7-F537C3B61505}"/>
              </a:ext>
            </a:extLst>
          </p:cNvPr>
          <p:cNvSpPr>
            <a:spLocks noGrp="1"/>
          </p:cNvSpPr>
          <p:nvPr>
            <p:ph type="title"/>
          </p:nvPr>
        </p:nvSpPr>
        <p:spPr>
          <a:xfrm>
            <a:off x="0" y="227013"/>
            <a:ext cx="12192000" cy="1143000"/>
          </a:xfrm>
        </p:spPr>
        <p:txBody>
          <a:bodyPr/>
          <a:lstStyle/>
          <a:p>
            <a:r>
              <a:rPr lang="en-US" dirty="0"/>
              <a:t>Phase III OPTIMA: IBCFS and Menopausal Status (Low ROR Score)</a:t>
            </a:r>
          </a:p>
        </p:txBody>
      </p:sp>
      <p:pic>
        <p:nvPicPr>
          <p:cNvPr id="3" name="Image 0" descr="preencoded.png">
            <a:extLst>
              <a:ext uri="{FF2B5EF4-FFF2-40B4-BE49-F238E27FC236}">
                <a16:creationId xmlns:a16="http://schemas.microsoft.com/office/drawing/2014/main" id="{882FBB5C-3034-86B2-0079-1FD4C3047E45}"/>
              </a:ext>
            </a:extLst>
          </p:cNvPr>
          <p:cNvPicPr>
            <a:picLocks noChangeAspect="1"/>
          </p:cNvPicPr>
          <p:nvPr/>
        </p:nvPicPr>
        <p:blipFill>
          <a:blip r:embed="rId2"/>
          <a:srcRect t="22619" b="11111"/>
          <a:stretch>
            <a:fillRect/>
          </a:stretch>
        </p:blipFill>
        <p:spPr>
          <a:xfrm>
            <a:off x="237493" y="1370013"/>
            <a:ext cx="11708551" cy="4345173"/>
          </a:xfrm>
          <a:prstGeom prst="rect">
            <a:avLst/>
          </a:prstGeom>
        </p:spPr>
      </p:pic>
      <p:sp>
        <p:nvSpPr>
          <p:cNvPr id="5" name="TextBox 4">
            <a:extLst>
              <a:ext uri="{FF2B5EF4-FFF2-40B4-BE49-F238E27FC236}">
                <a16:creationId xmlns:a16="http://schemas.microsoft.com/office/drawing/2014/main" id="{D4C80D1F-7307-5492-25BC-F6D7197A5AD6}"/>
              </a:ext>
            </a:extLst>
          </p:cNvPr>
          <p:cNvSpPr txBox="1"/>
          <p:nvPr/>
        </p:nvSpPr>
        <p:spPr>
          <a:xfrm>
            <a:off x="0" y="6534835"/>
            <a:ext cx="314316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Stein R et al. ASCO 2026;Abstract 500.</a:t>
            </a:r>
          </a:p>
        </p:txBody>
      </p:sp>
    </p:spTree>
    <p:extLst>
      <p:ext uri="{BB962C8B-B14F-4D97-AF65-F5344CB8AC3E}">
        <p14:creationId xmlns:p14="http://schemas.microsoft.com/office/powerpoint/2010/main" val="1417080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70CDA-CCB4-E638-59C7-36731EDAC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BCCCA-42CC-D7CD-4D59-B83EA0907D82}"/>
              </a:ext>
            </a:extLst>
          </p:cNvPr>
          <p:cNvSpPr>
            <a:spLocks noGrp="1"/>
          </p:cNvSpPr>
          <p:nvPr>
            <p:ph type="title"/>
          </p:nvPr>
        </p:nvSpPr>
        <p:spPr/>
        <p:txBody>
          <a:bodyPr/>
          <a:lstStyle/>
          <a:p>
            <a:r>
              <a:rPr lang="en-US" dirty="0"/>
              <a:t>Phase III OPTIMA: </a:t>
            </a:r>
            <a:r>
              <a:rPr lang="en-US"/>
              <a:t>IBCFS and </a:t>
            </a:r>
            <a:r>
              <a:rPr lang="en-US" dirty="0"/>
              <a:t>Nodal Status (Low ROR Score)</a:t>
            </a:r>
          </a:p>
        </p:txBody>
      </p:sp>
      <p:pic>
        <p:nvPicPr>
          <p:cNvPr id="5" name="Image 0" descr="preencoded.png">
            <a:extLst>
              <a:ext uri="{FF2B5EF4-FFF2-40B4-BE49-F238E27FC236}">
                <a16:creationId xmlns:a16="http://schemas.microsoft.com/office/drawing/2014/main" id="{0589B08E-D136-33D2-3FD9-272A5333B12C}"/>
              </a:ext>
            </a:extLst>
          </p:cNvPr>
          <p:cNvPicPr>
            <a:picLocks noChangeAspect="1"/>
          </p:cNvPicPr>
          <p:nvPr/>
        </p:nvPicPr>
        <p:blipFill>
          <a:blip r:embed="rId2"/>
          <a:srcRect t="20635" b="10715"/>
          <a:stretch>
            <a:fillRect/>
          </a:stretch>
        </p:blipFill>
        <p:spPr>
          <a:xfrm>
            <a:off x="285053" y="1370013"/>
            <a:ext cx="11621894" cy="4467973"/>
          </a:xfrm>
          <a:prstGeom prst="rect">
            <a:avLst/>
          </a:prstGeom>
        </p:spPr>
      </p:pic>
      <p:sp>
        <p:nvSpPr>
          <p:cNvPr id="3" name="TextBox 2">
            <a:extLst>
              <a:ext uri="{FF2B5EF4-FFF2-40B4-BE49-F238E27FC236}">
                <a16:creationId xmlns:a16="http://schemas.microsoft.com/office/drawing/2014/main" id="{3577A729-AF41-BE4D-A53C-FDBD019DDE7E}"/>
              </a:ext>
            </a:extLst>
          </p:cNvPr>
          <p:cNvSpPr txBox="1"/>
          <p:nvPr/>
        </p:nvSpPr>
        <p:spPr>
          <a:xfrm>
            <a:off x="0" y="6534835"/>
            <a:ext cx="314316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Stein R et al. ASCO 2026;Abstract 500.</a:t>
            </a:r>
          </a:p>
        </p:txBody>
      </p:sp>
    </p:spTree>
    <p:extLst>
      <p:ext uri="{BB962C8B-B14F-4D97-AF65-F5344CB8AC3E}">
        <p14:creationId xmlns:p14="http://schemas.microsoft.com/office/powerpoint/2010/main" val="95841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7C173-0471-EB87-61C9-D40E1724A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9CC12A-D6E6-89C6-CC71-B9BAC3C73174}"/>
              </a:ext>
            </a:extLst>
          </p:cNvPr>
          <p:cNvSpPr>
            <a:spLocks noGrp="1"/>
          </p:cNvSpPr>
          <p:nvPr>
            <p:ph type="title"/>
          </p:nvPr>
        </p:nvSpPr>
        <p:spPr>
          <a:xfrm>
            <a:off x="912286" y="71203"/>
            <a:ext cx="10358967" cy="1143000"/>
          </a:xfrm>
        </p:spPr>
        <p:txBody>
          <a:bodyPr/>
          <a:lstStyle/>
          <a:p>
            <a:r>
              <a:rPr lang="en-US" dirty="0"/>
              <a:t>Phase III </a:t>
            </a:r>
            <a:r>
              <a:rPr lang="en-US" dirty="0" err="1"/>
              <a:t>RxFINE</a:t>
            </a:r>
            <a:r>
              <a:rPr lang="en-US" dirty="0"/>
              <a:t>-Low (</a:t>
            </a:r>
            <a:r>
              <a:rPr lang="en-US"/>
              <a:t>EA1242) </a:t>
            </a:r>
            <a:r>
              <a:rPr lang="en-US" dirty="0"/>
              <a:t>Study Design</a:t>
            </a:r>
          </a:p>
        </p:txBody>
      </p:sp>
      <p:sp>
        <p:nvSpPr>
          <p:cNvPr id="3" name="TextBox 2">
            <a:extLst>
              <a:ext uri="{FF2B5EF4-FFF2-40B4-BE49-F238E27FC236}">
                <a16:creationId xmlns:a16="http://schemas.microsoft.com/office/drawing/2014/main" id="{2BA44FBB-5D9B-2DBE-2D3B-326B89C35AC4}"/>
              </a:ext>
            </a:extLst>
          </p:cNvPr>
          <p:cNvSpPr txBox="1"/>
          <p:nvPr/>
        </p:nvSpPr>
        <p:spPr>
          <a:xfrm>
            <a:off x="0" y="6534835"/>
            <a:ext cx="5647893" cy="323165"/>
          </a:xfrm>
          <a:prstGeom prst="rect">
            <a:avLst/>
          </a:prstGeom>
          <a:noFill/>
        </p:spPr>
        <p:txBody>
          <a:bodyPr wrap="non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https://</a:t>
            </a:r>
            <a:r>
              <a:rPr lang="en-US" sz="1500" b="0" dirty="0" err="1">
                <a:solidFill>
                  <a:srgbClr val="000000"/>
                </a:solidFill>
                <a:latin typeface="Calibri"/>
                <a:ea typeface="+mn-ea"/>
                <a:cs typeface="+mn-cs"/>
              </a:rPr>
              <a:t>ecog-acrin.org</a:t>
            </a:r>
            <a:r>
              <a:rPr lang="en-US" sz="1500" b="0" dirty="0">
                <a:solidFill>
                  <a:srgbClr val="000000"/>
                </a:solidFill>
                <a:latin typeface="Calibri"/>
                <a:ea typeface="+mn-ea"/>
                <a:cs typeface="+mn-cs"/>
              </a:rPr>
              <a:t>/clinical-trials/ea1242-rxfine-low-breast-cancer/</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B9E07F8D-0198-C2F1-5BE4-8E6D643A0557}"/>
              </a:ext>
            </a:extLst>
          </p:cNvPr>
          <p:cNvGrpSpPr/>
          <p:nvPr/>
        </p:nvGrpSpPr>
        <p:grpSpPr>
          <a:xfrm>
            <a:off x="1263492" y="992856"/>
            <a:ext cx="9656553" cy="5431811"/>
            <a:chOff x="1263492" y="1103024"/>
            <a:chExt cx="9656553" cy="5431811"/>
          </a:xfrm>
        </p:grpSpPr>
        <p:grpSp>
          <p:nvGrpSpPr>
            <p:cNvPr id="7" name="Group 6">
              <a:extLst>
                <a:ext uri="{FF2B5EF4-FFF2-40B4-BE49-F238E27FC236}">
                  <a16:creationId xmlns:a16="http://schemas.microsoft.com/office/drawing/2014/main" id="{CF61DCBC-DB6F-D244-2EFA-B40DEB706824}"/>
                </a:ext>
              </a:extLst>
            </p:cNvPr>
            <p:cNvGrpSpPr/>
            <p:nvPr/>
          </p:nvGrpSpPr>
          <p:grpSpPr>
            <a:xfrm>
              <a:off x="1263492" y="1103024"/>
              <a:ext cx="9656553" cy="5431811"/>
              <a:chOff x="1263492" y="1103024"/>
              <a:chExt cx="9656553" cy="5431811"/>
            </a:xfrm>
          </p:grpSpPr>
          <p:pic>
            <p:nvPicPr>
              <p:cNvPr id="4" name="Picture 3">
                <a:extLst>
                  <a:ext uri="{FF2B5EF4-FFF2-40B4-BE49-F238E27FC236}">
                    <a16:creationId xmlns:a16="http://schemas.microsoft.com/office/drawing/2014/main" id="{AB78863F-F34F-0F78-B31A-07D23F80A58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263492" y="1103024"/>
                <a:ext cx="9656553" cy="5431811"/>
              </a:xfrm>
              <a:prstGeom prst="rect">
                <a:avLst/>
              </a:prstGeom>
            </p:spPr>
          </p:pic>
          <p:sp>
            <p:nvSpPr>
              <p:cNvPr id="6" name="Rectangle 5">
                <a:extLst>
                  <a:ext uri="{FF2B5EF4-FFF2-40B4-BE49-F238E27FC236}">
                    <a16:creationId xmlns:a16="http://schemas.microsoft.com/office/drawing/2014/main" id="{308EE635-5D0C-2A3E-DAA6-5B612B9DFFDF}"/>
                  </a:ext>
                </a:extLst>
              </p:cNvPr>
              <p:cNvSpPr/>
              <p:nvPr/>
            </p:nvSpPr>
            <p:spPr bwMode="auto">
              <a:xfrm>
                <a:off x="1439056" y="1214203"/>
                <a:ext cx="6910465" cy="56962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8" name="Rectangle 7">
              <a:extLst>
                <a:ext uri="{FF2B5EF4-FFF2-40B4-BE49-F238E27FC236}">
                  <a16:creationId xmlns:a16="http://schemas.microsoft.com/office/drawing/2014/main" id="{0CEDDC37-1EBE-1EFA-644F-DB60ABD4BBA0}"/>
                </a:ext>
              </a:extLst>
            </p:cNvPr>
            <p:cNvSpPr/>
            <p:nvPr/>
          </p:nvSpPr>
          <p:spPr bwMode="auto">
            <a:xfrm>
              <a:off x="4661941" y="6145967"/>
              <a:ext cx="6258104" cy="38886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Tree>
    <p:extLst>
      <p:ext uri="{BB962C8B-B14F-4D97-AF65-F5344CB8AC3E}">
        <p14:creationId xmlns:p14="http://schemas.microsoft.com/office/powerpoint/2010/main" val="3517022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334466-52B5-C0A4-22BA-4F59A507F088}"/>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CB8734AC-8471-A445-8243-E19DAFB52BB4}"/>
              </a:ext>
            </a:extLst>
          </p:cNvPr>
          <p:cNvSpPr>
            <a:spLocks noGrp="1"/>
          </p:cNvSpPr>
          <p:nvPr>
            <p:ph type="sldNum" sz="quarter" idx="10"/>
          </p:nvPr>
        </p:nvSpPr>
        <p:spPr>
          <a:xfrm>
            <a:off x="8339138" y="6399213"/>
            <a:ext cx="728662"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Arial" charset="0"/>
                <a:ea typeface="ヒラギノ角ゴ Pro W3" charset="0"/>
                <a:cs typeface="ヒラギノ角ゴ Pro W3" charset="0"/>
              </a:defRPr>
            </a:lvl1pPr>
            <a:lvl2pPr marL="457200" algn="l" rtl="0" fontAlgn="base">
              <a:spcBef>
                <a:spcPct val="0"/>
              </a:spcBef>
              <a:spcAft>
                <a:spcPct val="0"/>
              </a:spcAft>
              <a:defRPr sz="2800" kern="1200">
                <a:solidFill>
                  <a:schemeClr val="tx1"/>
                </a:solidFill>
                <a:latin typeface="Arial" charset="0"/>
                <a:ea typeface="ヒラギノ角ゴ Pro W3" charset="0"/>
                <a:cs typeface="ヒラギノ角ゴ Pro W3" charset="0"/>
              </a:defRPr>
            </a:lvl2pPr>
            <a:lvl3pPr marL="914400" algn="l" rtl="0" fontAlgn="base">
              <a:spcBef>
                <a:spcPct val="0"/>
              </a:spcBef>
              <a:spcAft>
                <a:spcPct val="0"/>
              </a:spcAft>
              <a:defRPr sz="2800" kern="1200">
                <a:solidFill>
                  <a:schemeClr val="tx1"/>
                </a:solidFill>
                <a:latin typeface="Arial" charset="0"/>
                <a:ea typeface="ヒラギノ角ゴ Pro W3" charset="0"/>
                <a:cs typeface="ヒラギノ角ゴ Pro W3" charset="0"/>
              </a:defRPr>
            </a:lvl3pPr>
            <a:lvl4pPr marL="1371600" algn="l" rtl="0" fontAlgn="base">
              <a:spcBef>
                <a:spcPct val="0"/>
              </a:spcBef>
              <a:spcAft>
                <a:spcPct val="0"/>
              </a:spcAft>
              <a:defRPr sz="2800" kern="1200">
                <a:solidFill>
                  <a:schemeClr val="tx1"/>
                </a:solidFill>
                <a:latin typeface="Arial" charset="0"/>
                <a:ea typeface="ヒラギノ角ゴ Pro W3" charset="0"/>
                <a:cs typeface="ヒラギノ角ゴ Pro W3" charset="0"/>
              </a:defRPr>
            </a:lvl4pPr>
            <a:lvl5pPr marL="1828800" algn="l" rtl="0" fontAlgn="base">
              <a:spcBef>
                <a:spcPct val="0"/>
              </a:spcBef>
              <a:spcAft>
                <a:spcPct val="0"/>
              </a:spcAft>
              <a:defRPr sz="28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8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8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8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800" kern="1200">
                <a:solidFill>
                  <a:schemeClr val="tx1"/>
                </a:solidFill>
                <a:latin typeface="Arial" charset="0"/>
                <a:ea typeface="ヒラギノ角ゴ Pro W3" charset="0"/>
                <a:cs typeface="ヒラギノ角ゴ Pro W3"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0AD77C9-3026-EB4B-A1A9-1EF6330C8D9C}" type="slidenum">
              <a:rPr kumimoji="0" lang="en-US" sz="1200" b="1" i="0" u="none" strike="noStrike" kern="1200" cap="none" spc="0" normalizeH="0" baseline="0" noProof="0" smtClean="0">
                <a:ln>
                  <a:noFill/>
                </a:ln>
                <a:solidFill>
                  <a:srgbClr val="FFFFFF"/>
                </a:solidFill>
                <a:effectLst/>
                <a:uLnTx/>
                <a:uFillTx/>
                <a:latin typeface="Arial" charset="0"/>
                <a:ea typeface="ヒラギノ角ゴ Pro W3" charset="0"/>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1" i="0" u="none" strike="noStrike" kern="1200" cap="none" spc="0" normalizeH="0" baseline="0" noProof="0">
              <a:ln>
                <a:noFill/>
              </a:ln>
              <a:solidFill>
                <a:srgbClr val="FFFFFF"/>
              </a:solidFill>
              <a:effectLst/>
              <a:uLnTx/>
              <a:uFillTx/>
              <a:latin typeface="Arial" charset="0"/>
              <a:ea typeface="ヒラギノ角ゴ Pro W3" charset="0"/>
            </a:endParaRPr>
          </a:p>
        </p:txBody>
      </p:sp>
      <p:sp>
        <p:nvSpPr>
          <p:cNvPr id="5" name="TextBox 4">
            <a:extLst>
              <a:ext uri="{FF2B5EF4-FFF2-40B4-BE49-F238E27FC236}">
                <a16:creationId xmlns:a16="http://schemas.microsoft.com/office/drawing/2014/main" id="{165D548C-AD15-5B4F-A752-AAE38E3ADA8F}"/>
              </a:ext>
            </a:extLst>
          </p:cNvPr>
          <p:cNvSpPr txBox="1"/>
          <p:nvPr/>
        </p:nvSpPr>
        <p:spPr>
          <a:xfrm>
            <a:off x="766290" y="6399213"/>
            <a:ext cx="4113627" cy="307777"/>
          </a:xfrm>
          <a:prstGeom prst="rect">
            <a:avLst/>
          </a:prstGeom>
          <a:noFill/>
        </p:spPr>
        <p:txBody>
          <a:bodyPr wrap="none" rtlCol="0">
            <a:spAutoFit/>
          </a:bodyPr>
          <a:lstStyle/>
          <a:p>
            <a:pPr lvl="0" defTabSz="914400" eaLnBrk="0" hangingPunct="0">
              <a:defRPr/>
            </a:pPr>
            <a:r>
              <a:rPr lang="en-US" sz="1400" b="0" dirty="0">
                <a:solidFill>
                  <a:srgbClr val="FFFFFF">
                    <a:lumMod val="50000"/>
                  </a:srgbClr>
                </a:solidFill>
                <a:latin typeface="Arial" panose="020B0604020202020204" pitchFamily="34" charset="0"/>
                <a:cs typeface="+mn-cs"/>
              </a:rPr>
              <a:t>Pan H et al. </a:t>
            </a:r>
            <a:r>
              <a:rPr lang="en-US" sz="1400" b="0" i="1" dirty="0">
                <a:solidFill>
                  <a:srgbClr val="FFFFFF">
                    <a:lumMod val="50000"/>
                  </a:srgbClr>
                </a:solidFill>
                <a:latin typeface="Arial" panose="020B0604020202020204" pitchFamily="34" charset="0"/>
                <a:cs typeface="+mn-cs"/>
              </a:rPr>
              <a:t>N Engl J Med </a:t>
            </a:r>
            <a:r>
              <a:rPr lang="en-US" sz="1400" b="0" dirty="0">
                <a:solidFill>
                  <a:srgbClr val="FFFFFF">
                    <a:lumMod val="50000"/>
                  </a:srgbClr>
                </a:solidFill>
                <a:latin typeface="Arial" panose="020B0604020202020204" pitchFamily="34" charset="0"/>
                <a:cs typeface="+mn-cs"/>
              </a:rPr>
              <a:t>2017;377(19):1836-46.</a:t>
            </a:r>
            <a:endParaRPr kumimoji="0" lang="en-US" sz="1400" b="0" u="none" strike="noStrike" kern="1200" cap="none" spc="0" normalizeH="0" baseline="0" noProof="0" dirty="0">
              <a:ln>
                <a:noFill/>
              </a:ln>
              <a:solidFill>
                <a:srgbClr val="FFFFFF">
                  <a:lumMod val="50000"/>
                </a:srgbClr>
              </a:solidFill>
              <a:effectLst/>
              <a:uLnTx/>
              <a:uFillTx/>
              <a:latin typeface="Arial" panose="020B0604020202020204" pitchFamily="34" charset="0"/>
              <a:ea typeface="MS PGothic" charset="0"/>
              <a:cs typeface="+mn-cs"/>
            </a:endParaRPr>
          </a:p>
        </p:txBody>
      </p:sp>
      <p:sp>
        <p:nvSpPr>
          <p:cNvPr id="6" name="Title 3">
            <a:extLst>
              <a:ext uri="{FF2B5EF4-FFF2-40B4-BE49-F238E27FC236}">
                <a16:creationId xmlns:a16="http://schemas.microsoft.com/office/drawing/2014/main" id="{67F6E86F-5536-D54A-A3DB-4D2FBDD3407E}"/>
              </a:ext>
            </a:extLst>
          </p:cNvPr>
          <p:cNvSpPr txBox="1">
            <a:spLocks/>
          </p:cNvSpPr>
          <p:nvPr/>
        </p:nvSpPr>
        <p:spPr bwMode="auto">
          <a:xfrm>
            <a:off x="1543050" y="0"/>
            <a:ext cx="8921750"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sz="2600" kern="1200">
                <a:solidFill>
                  <a:schemeClr val="tx1"/>
                </a:solidFill>
                <a:latin typeface="+mj-lt"/>
                <a:ea typeface="Geneva" charset="0"/>
                <a:cs typeface="Geneva" charset="0"/>
              </a:defRPr>
            </a:lvl1pPr>
            <a:lvl2pPr algn="l" defTabSz="457200" rtl="0" fontAlgn="base">
              <a:spcBef>
                <a:spcPct val="0"/>
              </a:spcBef>
              <a:spcAft>
                <a:spcPct val="0"/>
              </a:spcAft>
              <a:defRPr sz="3000">
                <a:solidFill>
                  <a:schemeClr val="tx1"/>
                </a:solidFill>
                <a:latin typeface="Arial" charset="0"/>
                <a:ea typeface="Geneva" charset="0"/>
                <a:cs typeface="Geneva" charset="0"/>
              </a:defRPr>
            </a:lvl2pPr>
            <a:lvl3pPr algn="l" defTabSz="457200" rtl="0" fontAlgn="base">
              <a:spcBef>
                <a:spcPct val="0"/>
              </a:spcBef>
              <a:spcAft>
                <a:spcPct val="0"/>
              </a:spcAft>
              <a:defRPr sz="3000">
                <a:solidFill>
                  <a:schemeClr val="tx1"/>
                </a:solidFill>
                <a:latin typeface="Arial" charset="0"/>
                <a:ea typeface="Geneva" charset="0"/>
                <a:cs typeface="Geneva" charset="0"/>
              </a:defRPr>
            </a:lvl3pPr>
            <a:lvl4pPr algn="l" defTabSz="457200" rtl="0" fontAlgn="base">
              <a:spcBef>
                <a:spcPct val="0"/>
              </a:spcBef>
              <a:spcAft>
                <a:spcPct val="0"/>
              </a:spcAft>
              <a:defRPr sz="3000">
                <a:solidFill>
                  <a:schemeClr val="tx1"/>
                </a:solidFill>
                <a:latin typeface="Arial" charset="0"/>
                <a:ea typeface="Geneva" charset="0"/>
                <a:cs typeface="Geneva" charset="0"/>
              </a:defRPr>
            </a:lvl4pPr>
            <a:lvl5pPr algn="l" defTabSz="457200" rtl="0" fontAlgn="base">
              <a:spcBef>
                <a:spcPct val="0"/>
              </a:spcBef>
              <a:spcAft>
                <a:spcPct val="0"/>
              </a:spcAft>
              <a:defRPr sz="3000">
                <a:solidFill>
                  <a:schemeClr val="tx1"/>
                </a:solidFill>
                <a:latin typeface="Arial" charset="0"/>
                <a:ea typeface="Geneva" charset="0"/>
                <a:cs typeface="Geneva" charset="0"/>
              </a:defRPr>
            </a:lvl5pPr>
            <a:lvl6pPr marL="457200" algn="l" defTabSz="457200" rtl="0" fontAlgn="base">
              <a:spcBef>
                <a:spcPct val="0"/>
              </a:spcBef>
              <a:spcAft>
                <a:spcPct val="0"/>
              </a:spcAft>
              <a:defRPr sz="3000">
                <a:solidFill>
                  <a:schemeClr val="tx1"/>
                </a:solidFill>
                <a:latin typeface="Arial" charset="0"/>
                <a:ea typeface="Geneva" charset="0"/>
                <a:cs typeface="Geneva" charset="0"/>
              </a:defRPr>
            </a:lvl6pPr>
            <a:lvl7pPr marL="914400" algn="l" defTabSz="457200" rtl="0" fontAlgn="base">
              <a:spcBef>
                <a:spcPct val="0"/>
              </a:spcBef>
              <a:spcAft>
                <a:spcPct val="0"/>
              </a:spcAft>
              <a:defRPr sz="3000">
                <a:solidFill>
                  <a:schemeClr val="tx1"/>
                </a:solidFill>
                <a:latin typeface="Arial" charset="0"/>
                <a:ea typeface="Geneva" charset="0"/>
                <a:cs typeface="Geneva" charset="0"/>
              </a:defRPr>
            </a:lvl7pPr>
            <a:lvl8pPr marL="1371600" algn="l" defTabSz="457200" rtl="0" fontAlgn="base">
              <a:spcBef>
                <a:spcPct val="0"/>
              </a:spcBef>
              <a:spcAft>
                <a:spcPct val="0"/>
              </a:spcAft>
              <a:defRPr sz="3000">
                <a:solidFill>
                  <a:schemeClr val="tx1"/>
                </a:solidFill>
                <a:latin typeface="Arial" charset="0"/>
                <a:ea typeface="Geneva" charset="0"/>
                <a:cs typeface="Geneva" charset="0"/>
              </a:defRPr>
            </a:lvl8pPr>
            <a:lvl9pPr marL="1828800" algn="l" defTabSz="457200" rtl="0" fontAlgn="base">
              <a:spcBef>
                <a:spcPct val="0"/>
              </a:spcBef>
              <a:spcAft>
                <a:spcPct val="0"/>
              </a:spcAft>
              <a:defRPr sz="3000">
                <a:solidFill>
                  <a:schemeClr val="tx1"/>
                </a:solidFill>
                <a:latin typeface="Arial" charset="0"/>
                <a:ea typeface="Geneva" charset="0"/>
                <a:cs typeface="Geneva"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02243"/>
                </a:solidFill>
                <a:effectLst/>
                <a:uLnTx/>
                <a:uFillTx/>
                <a:latin typeface="Arial"/>
                <a:ea typeface="Geneva" charset="0"/>
              </a:rPr>
              <a:t>Persistent Long-Term Risk of Distant Recurrence</a:t>
            </a:r>
          </a:p>
        </p:txBody>
      </p:sp>
      <p:pic>
        <p:nvPicPr>
          <p:cNvPr id="12" name="Picture 11">
            <a:extLst>
              <a:ext uri="{FF2B5EF4-FFF2-40B4-BE49-F238E27FC236}">
                <a16:creationId xmlns:a16="http://schemas.microsoft.com/office/drawing/2014/main" id="{A016E0C8-74ED-DE4D-8DE8-57A8FB8823B5}"/>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689882" y="2004726"/>
            <a:ext cx="4356477" cy="3579821"/>
          </a:xfrm>
          <a:prstGeom prst="rect">
            <a:avLst/>
          </a:prstGeom>
        </p:spPr>
      </p:pic>
      <p:pic>
        <p:nvPicPr>
          <p:cNvPr id="13" name="Picture 12" descr="Image">
            <a:extLst>
              <a:ext uri="{FF2B5EF4-FFF2-40B4-BE49-F238E27FC236}">
                <a16:creationId xmlns:a16="http://schemas.microsoft.com/office/drawing/2014/main" id="{6778D1F4-D1E4-7645-ABF7-38BA9F6180BA}"/>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5731933" y="2004727"/>
            <a:ext cx="6193908" cy="3707602"/>
          </a:xfrm>
          <a:prstGeom prst="rect">
            <a:avLst/>
          </a:prstGeom>
        </p:spPr>
      </p:pic>
      <p:sp>
        <p:nvSpPr>
          <p:cNvPr id="14" name="TextBox 13">
            <a:extLst>
              <a:ext uri="{FF2B5EF4-FFF2-40B4-BE49-F238E27FC236}">
                <a16:creationId xmlns:a16="http://schemas.microsoft.com/office/drawing/2014/main" id="{DCA60184-B68E-E440-9A18-1B1A5A409B2D}"/>
              </a:ext>
            </a:extLst>
          </p:cNvPr>
          <p:cNvSpPr txBox="1"/>
          <p:nvPr/>
        </p:nvSpPr>
        <p:spPr>
          <a:xfrm>
            <a:off x="546534" y="919510"/>
            <a:ext cx="10997766"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800000"/>
                </a:solidFill>
                <a:effectLst/>
                <a:uLnTx/>
                <a:uFillTx/>
                <a:latin typeface="Arial" panose="020B0604020202020204" pitchFamily="34" charset="0"/>
                <a:ea typeface="MS PGothic" charset="0"/>
                <a:cs typeface="+mn-cs"/>
              </a:rPr>
              <a:t>Risk of late distant recurrence after 5 years of adjuvant endocrine therapy persists across all clinical stages.</a:t>
            </a:r>
          </a:p>
        </p:txBody>
      </p:sp>
      <p:sp>
        <p:nvSpPr>
          <p:cNvPr id="3" name="Rectangle 2">
            <a:extLst>
              <a:ext uri="{FF2B5EF4-FFF2-40B4-BE49-F238E27FC236}">
                <a16:creationId xmlns:a16="http://schemas.microsoft.com/office/drawing/2014/main" id="{DD23334D-E9E4-BE94-5783-3D188BC28061}"/>
              </a:ext>
            </a:extLst>
          </p:cNvPr>
          <p:cNvSpPr/>
          <p:nvPr/>
        </p:nvSpPr>
        <p:spPr bwMode="auto">
          <a:xfrm>
            <a:off x="689882" y="2004726"/>
            <a:ext cx="169434" cy="22068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7" name="Rectangle 6">
            <a:extLst>
              <a:ext uri="{FF2B5EF4-FFF2-40B4-BE49-F238E27FC236}">
                <a16:creationId xmlns:a16="http://schemas.microsoft.com/office/drawing/2014/main" id="{ECFF5698-CFEC-D3F1-99EB-260E812512D1}"/>
              </a:ext>
            </a:extLst>
          </p:cNvPr>
          <p:cNvSpPr/>
          <p:nvPr/>
        </p:nvSpPr>
        <p:spPr bwMode="auto">
          <a:xfrm>
            <a:off x="5746624" y="2026759"/>
            <a:ext cx="169434" cy="22068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extLst>
      <p:ext uri="{BB962C8B-B14F-4D97-AF65-F5344CB8AC3E}">
        <p14:creationId xmlns:p14="http://schemas.microsoft.com/office/powerpoint/2010/main" val="2692911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C01548-A4BD-A16F-634F-53637BDC34CB}"/>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2"/>
              </a:solidFill>
              <a:effectLst/>
              <a:latin typeface="Arial" panose="020B0604020202020204" pitchFamily="34" charset="0"/>
            </a:endParaRPr>
          </a:p>
        </p:txBody>
      </p:sp>
      <p:sp>
        <p:nvSpPr>
          <p:cNvPr id="2" name="Title 1">
            <a:extLst>
              <a:ext uri="{FF2B5EF4-FFF2-40B4-BE49-F238E27FC236}">
                <a16:creationId xmlns:a16="http://schemas.microsoft.com/office/drawing/2014/main" id="{F2A84D53-4D5F-65A9-643A-300A1C8537F1}"/>
              </a:ext>
            </a:extLst>
          </p:cNvPr>
          <p:cNvSpPr>
            <a:spLocks noGrp="1"/>
          </p:cNvSpPr>
          <p:nvPr>
            <p:ph type="title"/>
          </p:nvPr>
        </p:nvSpPr>
        <p:spPr>
          <a:xfrm>
            <a:off x="273424" y="291376"/>
            <a:ext cx="11074576" cy="492443"/>
          </a:xfrm>
        </p:spPr>
        <p:txBody>
          <a:bodyPr/>
          <a:lstStyle/>
          <a:p>
            <a:r>
              <a:rPr lang="en-US" sz="3200" dirty="0"/>
              <a:t>Breast Cancer Index (BCI)</a:t>
            </a:r>
          </a:p>
        </p:txBody>
      </p:sp>
      <p:pic>
        <p:nvPicPr>
          <p:cNvPr id="4" name="Picture 3">
            <a:extLst>
              <a:ext uri="{FF2B5EF4-FFF2-40B4-BE49-F238E27FC236}">
                <a16:creationId xmlns:a16="http://schemas.microsoft.com/office/drawing/2014/main" id="{5E9F1FAF-A5FE-CCAD-5696-671D2019D46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73424" y="1489035"/>
            <a:ext cx="6625164" cy="3975099"/>
          </a:xfrm>
          <a:prstGeom prst="rect">
            <a:avLst/>
          </a:prstGeom>
        </p:spPr>
      </p:pic>
      <p:pic>
        <p:nvPicPr>
          <p:cNvPr id="5" name="Picture 4">
            <a:extLst>
              <a:ext uri="{FF2B5EF4-FFF2-40B4-BE49-F238E27FC236}">
                <a16:creationId xmlns:a16="http://schemas.microsoft.com/office/drawing/2014/main" id="{50CF9F90-7CB8-63CC-D215-F92BADD8D89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7150099" y="1210235"/>
            <a:ext cx="4399031" cy="4385021"/>
          </a:xfrm>
          <a:prstGeom prst="rect">
            <a:avLst/>
          </a:prstGeom>
        </p:spPr>
      </p:pic>
      <p:sp>
        <p:nvSpPr>
          <p:cNvPr id="6" name="TextBox 5">
            <a:extLst>
              <a:ext uri="{FF2B5EF4-FFF2-40B4-BE49-F238E27FC236}">
                <a16:creationId xmlns:a16="http://schemas.microsoft.com/office/drawing/2014/main" id="{2CD2BE71-EFA7-8A58-BA3B-6438FA5D40C1}"/>
              </a:ext>
            </a:extLst>
          </p:cNvPr>
          <p:cNvSpPr txBox="1"/>
          <p:nvPr/>
        </p:nvSpPr>
        <p:spPr bwMode="auto">
          <a:xfrm>
            <a:off x="1111624" y="6381128"/>
            <a:ext cx="459754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defTabSz="914400" eaLnBrk="0" hangingPunct="0">
              <a:defRPr/>
            </a:pPr>
            <a:r>
              <a:rPr lang="en-US" sz="1600" b="0" dirty="0">
                <a:solidFill>
                  <a:srgbClr val="FFFFFF">
                    <a:lumMod val="50000"/>
                  </a:srgbClr>
                </a:solidFill>
                <a:latin typeface="Calibri" panose="020F0502020204030204" pitchFamily="34" charset="0"/>
                <a:cs typeface="Calibri" panose="020F0502020204030204" pitchFamily="34" charset="0"/>
              </a:rPr>
              <a:t>Sgroi DC et al. </a:t>
            </a:r>
            <a:r>
              <a:rPr lang="en-US" sz="1600" b="0" i="1" dirty="0">
                <a:solidFill>
                  <a:srgbClr val="FFFFFF">
                    <a:lumMod val="50000"/>
                  </a:srgbClr>
                </a:solidFill>
                <a:latin typeface="Calibri" panose="020F0502020204030204" pitchFamily="34" charset="0"/>
                <a:cs typeface="Calibri" panose="020F0502020204030204" pitchFamily="34" charset="0"/>
              </a:rPr>
              <a:t>J Natl Cancer Inst </a:t>
            </a:r>
            <a:r>
              <a:rPr lang="en-US" sz="1600" b="0" dirty="0">
                <a:solidFill>
                  <a:srgbClr val="FFFFFF">
                    <a:lumMod val="50000"/>
                  </a:srgbClr>
                </a:solidFill>
                <a:latin typeface="Calibri" panose="020F0502020204030204" pitchFamily="34" charset="0"/>
                <a:cs typeface="Calibri" panose="020F0502020204030204" pitchFamily="34" charset="0"/>
              </a:rPr>
              <a:t>2013;105(14):1036-42.</a:t>
            </a:r>
            <a:endParaRPr kumimoji="0" lang="en-US" sz="1600" b="0"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endParaRPr>
          </a:p>
        </p:txBody>
      </p:sp>
      <p:sp>
        <p:nvSpPr>
          <p:cNvPr id="7" name="TextBox 6">
            <a:extLst>
              <a:ext uri="{FF2B5EF4-FFF2-40B4-BE49-F238E27FC236}">
                <a16:creationId xmlns:a16="http://schemas.microsoft.com/office/drawing/2014/main" id="{2ADAAD65-C3B0-A026-A862-7844317483AD}"/>
              </a:ext>
            </a:extLst>
          </p:cNvPr>
          <p:cNvSpPr txBox="1"/>
          <p:nvPr/>
        </p:nvSpPr>
        <p:spPr bwMode="auto">
          <a:xfrm>
            <a:off x="7150100" y="782899"/>
            <a:ext cx="374923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Distribution of BCI scores</a:t>
            </a:r>
          </a:p>
        </p:txBody>
      </p:sp>
      <p:sp>
        <p:nvSpPr>
          <p:cNvPr id="8" name="TextBox 7">
            <a:extLst>
              <a:ext uri="{FF2B5EF4-FFF2-40B4-BE49-F238E27FC236}">
                <a16:creationId xmlns:a16="http://schemas.microsoft.com/office/drawing/2014/main" id="{FE4310EC-56EE-F51B-7FDD-7C769E428A57}"/>
              </a:ext>
            </a:extLst>
          </p:cNvPr>
          <p:cNvSpPr txBox="1"/>
          <p:nvPr/>
        </p:nvSpPr>
        <p:spPr bwMode="auto">
          <a:xfrm>
            <a:off x="2263390" y="1058148"/>
            <a:ext cx="246048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MS PGothic" charset="0"/>
                <a:cs typeface="Calibri" panose="020F0502020204030204" pitchFamily="34" charset="0"/>
              </a:rPr>
              <a:t>BCI Components</a:t>
            </a:r>
          </a:p>
        </p:txBody>
      </p:sp>
    </p:spTree>
    <p:extLst>
      <p:ext uri="{BB962C8B-B14F-4D97-AF65-F5344CB8AC3E}">
        <p14:creationId xmlns:p14="http://schemas.microsoft.com/office/powerpoint/2010/main" val="38459832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89422-000B-BBDF-F84E-6EF8942299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8DB63-F2CA-FCBD-2736-89BEB9AD914D}"/>
              </a:ext>
            </a:extLst>
          </p:cNvPr>
          <p:cNvSpPr>
            <a:spLocks noGrp="1"/>
          </p:cNvSpPr>
          <p:nvPr>
            <p:ph type="title"/>
          </p:nvPr>
        </p:nvSpPr>
        <p:spPr>
          <a:xfrm>
            <a:off x="560024" y="439896"/>
            <a:ext cx="11071951" cy="951218"/>
          </a:xfrm>
        </p:spPr>
        <p:txBody>
          <a:bodyPr>
            <a:noAutofit/>
          </a:bodyPr>
          <a:lstStyle/>
          <a:p>
            <a:pPr algn="l"/>
            <a:r>
              <a:rPr lang="en-US" sz="3200" dirty="0">
                <a:solidFill>
                  <a:srgbClr val="0432FF"/>
                </a:solidFill>
              </a:rPr>
              <a:t>Predictive Performance by BCI H/I Groups Based on Recurrence-Free Interval in the Overall Cohort of the Phase III IDEAL Trial</a:t>
            </a:r>
          </a:p>
        </p:txBody>
      </p:sp>
      <p:sp>
        <p:nvSpPr>
          <p:cNvPr id="5" name="TextBox 4">
            <a:extLst>
              <a:ext uri="{FF2B5EF4-FFF2-40B4-BE49-F238E27FC236}">
                <a16:creationId xmlns:a16="http://schemas.microsoft.com/office/drawing/2014/main" id="{A9064D5A-C432-0B86-7F8F-4535613322A4}"/>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Noordhoek I et al. </a:t>
            </a:r>
            <a:r>
              <a:rPr lang="en-US" sz="1500" b="0" i="1" dirty="0">
                <a:solidFill>
                  <a:schemeClr val="tx1"/>
                </a:solidFill>
                <a:latin typeface="Calibri" panose="020F0502020204030204" pitchFamily="34" charset="0"/>
                <a:cs typeface="Calibri" panose="020F0502020204030204" pitchFamily="34" charset="0"/>
              </a:rPr>
              <a:t>Clin Cancer Res </a:t>
            </a:r>
            <a:r>
              <a:rPr lang="en-US" sz="1500" b="0" dirty="0">
                <a:solidFill>
                  <a:schemeClr val="tx1"/>
                </a:solidFill>
                <a:latin typeface="Calibri" panose="020F0502020204030204" pitchFamily="34" charset="0"/>
                <a:cs typeface="Calibri" panose="020F0502020204030204" pitchFamily="34" charset="0"/>
              </a:rPr>
              <a:t>2021;27(1):311-19.</a:t>
            </a:r>
          </a:p>
        </p:txBody>
      </p:sp>
      <p:pic>
        <p:nvPicPr>
          <p:cNvPr id="6" name="Picture 5" descr="A graph with red line and black text&#10;&#10;AI-generated content may be incorrect.">
            <a:extLst>
              <a:ext uri="{FF2B5EF4-FFF2-40B4-BE49-F238E27FC236}">
                <a16:creationId xmlns:a16="http://schemas.microsoft.com/office/drawing/2014/main" id="{4A470469-13A9-5F48-37FF-02D506BFF9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963" y="2064688"/>
            <a:ext cx="11604535" cy="3514227"/>
          </a:xfrm>
          <a:prstGeom prst="rect">
            <a:avLst/>
          </a:prstGeom>
        </p:spPr>
      </p:pic>
      <p:sp>
        <p:nvSpPr>
          <p:cNvPr id="7" name="Rectangle 6">
            <a:extLst>
              <a:ext uri="{FF2B5EF4-FFF2-40B4-BE49-F238E27FC236}">
                <a16:creationId xmlns:a16="http://schemas.microsoft.com/office/drawing/2014/main" id="{515B67F8-E5B6-2492-2603-02E9DE2F2335}"/>
              </a:ext>
            </a:extLst>
          </p:cNvPr>
          <p:cNvSpPr/>
          <p:nvPr/>
        </p:nvSpPr>
        <p:spPr bwMode="auto">
          <a:xfrm>
            <a:off x="214963" y="2140330"/>
            <a:ext cx="435032" cy="38559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custDataLst>
      <p:tags r:id="rId1"/>
    </p:custDataLst>
    <p:extLst>
      <p:ext uri="{BB962C8B-B14F-4D97-AF65-F5344CB8AC3E}">
        <p14:creationId xmlns:p14="http://schemas.microsoft.com/office/powerpoint/2010/main" val="1307603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2D77B-767F-6956-EBF5-E72F2650E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9AD7D-7D20-EB00-47B3-C10E23491953}"/>
              </a:ext>
            </a:extLst>
          </p:cNvPr>
          <p:cNvSpPr>
            <a:spLocks noGrp="1"/>
          </p:cNvSpPr>
          <p:nvPr>
            <p:ph type="title"/>
          </p:nvPr>
        </p:nvSpPr>
        <p:spPr>
          <a:xfrm>
            <a:off x="560025" y="439896"/>
            <a:ext cx="11071950" cy="951218"/>
          </a:xfrm>
        </p:spPr>
        <p:txBody>
          <a:bodyPr>
            <a:noAutofit/>
          </a:bodyPr>
          <a:lstStyle/>
          <a:p>
            <a:pPr algn="l"/>
            <a:r>
              <a:rPr lang="en-US" sz="3200" dirty="0">
                <a:solidFill>
                  <a:srgbClr val="0432FF"/>
                </a:solidFill>
              </a:rPr>
              <a:t>Predictive Performance by BCI H/I Groups Based on </a:t>
            </a:r>
            <a:br>
              <a:rPr lang="en-US" sz="3200" dirty="0">
                <a:solidFill>
                  <a:srgbClr val="0432FF"/>
                </a:solidFill>
              </a:rPr>
            </a:br>
            <a:r>
              <a:rPr lang="en-US" sz="3200" dirty="0">
                <a:solidFill>
                  <a:srgbClr val="0432FF"/>
                </a:solidFill>
              </a:rPr>
              <a:t>Recurrence-Free Interval in the Subset of Patients in the Phase III IDEAL Trial Who Received a Primary Aromatase Inhibitor (AI)</a:t>
            </a:r>
          </a:p>
        </p:txBody>
      </p:sp>
      <p:pic>
        <p:nvPicPr>
          <p:cNvPr id="4" name="Picture 3" descr="A graph with numbers and a red line&#10;&#10;AI-generated content may be incorrect.">
            <a:extLst>
              <a:ext uri="{FF2B5EF4-FFF2-40B4-BE49-F238E27FC236}">
                <a16:creationId xmlns:a16="http://schemas.microsoft.com/office/drawing/2014/main" id="{FE6B4DE9-1442-A06B-FD4B-904921D2FEC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366311" y="1980046"/>
            <a:ext cx="11459378" cy="3516503"/>
          </a:xfrm>
          <a:prstGeom prst="rect">
            <a:avLst/>
          </a:prstGeom>
        </p:spPr>
      </p:pic>
      <p:sp>
        <p:nvSpPr>
          <p:cNvPr id="7" name="Rectangle 6">
            <a:extLst>
              <a:ext uri="{FF2B5EF4-FFF2-40B4-BE49-F238E27FC236}">
                <a16:creationId xmlns:a16="http://schemas.microsoft.com/office/drawing/2014/main" id="{E47E1202-5908-27A8-69B9-EE3C72FFA5B3}"/>
              </a:ext>
            </a:extLst>
          </p:cNvPr>
          <p:cNvSpPr/>
          <p:nvPr/>
        </p:nvSpPr>
        <p:spPr bwMode="auto">
          <a:xfrm>
            <a:off x="455498" y="1980046"/>
            <a:ext cx="435032" cy="38559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9" name="TextBox 8">
            <a:extLst>
              <a:ext uri="{FF2B5EF4-FFF2-40B4-BE49-F238E27FC236}">
                <a16:creationId xmlns:a16="http://schemas.microsoft.com/office/drawing/2014/main" id="{2C1CC07D-F0FA-ED3A-60F8-081A6D430CED}"/>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Noordhoek I et al. </a:t>
            </a:r>
            <a:r>
              <a:rPr lang="en-US" sz="1500" b="0" i="1" dirty="0">
                <a:solidFill>
                  <a:schemeClr val="tx1"/>
                </a:solidFill>
                <a:latin typeface="Calibri" panose="020F0502020204030204" pitchFamily="34" charset="0"/>
                <a:cs typeface="Calibri" panose="020F0502020204030204" pitchFamily="34" charset="0"/>
              </a:rPr>
              <a:t>Clin Cancer Res </a:t>
            </a:r>
            <a:r>
              <a:rPr lang="en-US" sz="1500" b="0" dirty="0">
                <a:solidFill>
                  <a:schemeClr val="tx1"/>
                </a:solidFill>
                <a:latin typeface="Calibri" panose="020F0502020204030204" pitchFamily="34" charset="0"/>
                <a:cs typeface="Calibri" panose="020F0502020204030204" pitchFamily="34" charset="0"/>
              </a:rPr>
              <a:t>2021;27(1):311-19.</a:t>
            </a:r>
          </a:p>
        </p:txBody>
      </p:sp>
    </p:spTree>
    <p:custDataLst>
      <p:tags r:id="rId1"/>
    </p:custDataLst>
    <p:extLst>
      <p:ext uri="{BB962C8B-B14F-4D97-AF65-F5344CB8AC3E}">
        <p14:creationId xmlns:p14="http://schemas.microsoft.com/office/powerpoint/2010/main" val="28890359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3812B-CB87-2052-E5CD-EFC8530BE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545BC-7549-DE76-2A15-330ACB69BD2B}"/>
              </a:ext>
            </a:extLst>
          </p:cNvPr>
          <p:cNvSpPr>
            <a:spLocks noGrp="1"/>
          </p:cNvSpPr>
          <p:nvPr>
            <p:ph type="title"/>
          </p:nvPr>
        </p:nvSpPr>
        <p:spPr>
          <a:xfrm>
            <a:off x="560024" y="523562"/>
            <a:ext cx="11338193" cy="951218"/>
          </a:xfrm>
        </p:spPr>
        <p:txBody>
          <a:bodyPr>
            <a:noAutofit/>
          </a:bodyPr>
          <a:lstStyle/>
          <a:p>
            <a:pPr algn="l"/>
            <a:r>
              <a:rPr lang="en-US" dirty="0"/>
              <a:t>Risk of Recurrence at Year 10 Since Randomization for Patients Who Received 5 Years versus 2.5 Years of Additional Letrozole in the Overall Cohort and in the Primary AI Subset of </a:t>
            </a:r>
            <a:r>
              <a:rPr lang="en-US" sz="3200" dirty="0">
                <a:solidFill>
                  <a:srgbClr val="0432FF"/>
                </a:solidFill>
              </a:rPr>
              <a:t>the Phase III IDEAL Trial</a:t>
            </a:r>
          </a:p>
        </p:txBody>
      </p:sp>
      <p:pic>
        <p:nvPicPr>
          <p:cNvPr id="6" name="Picture 5" descr="A table with numbers and percentages&#10;&#10;AI-generated content may be incorrect.">
            <a:extLst>
              <a:ext uri="{FF2B5EF4-FFF2-40B4-BE49-F238E27FC236}">
                <a16:creationId xmlns:a16="http://schemas.microsoft.com/office/drawing/2014/main" id="{F8198326-DC94-D099-3D29-D69F84FCDE2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1087293" y="1848632"/>
            <a:ext cx="10017414" cy="4016490"/>
          </a:xfrm>
          <a:prstGeom prst="rect">
            <a:avLst/>
          </a:prstGeom>
        </p:spPr>
      </p:pic>
      <p:sp>
        <p:nvSpPr>
          <p:cNvPr id="9" name="TextBox 8">
            <a:extLst>
              <a:ext uri="{FF2B5EF4-FFF2-40B4-BE49-F238E27FC236}">
                <a16:creationId xmlns:a16="http://schemas.microsoft.com/office/drawing/2014/main" id="{389D6AE1-FF78-8077-4613-38561EBE4251}"/>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Noordhoek I et al. </a:t>
            </a:r>
            <a:r>
              <a:rPr lang="en-US" sz="1500" b="0" i="1" dirty="0">
                <a:solidFill>
                  <a:schemeClr val="tx1"/>
                </a:solidFill>
                <a:latin typeface="Calibri" panose="020F0502020204030204" pitchFamily="34" charset="0"/>
                <a:cs typeface="Calibri" panose="020F0502020204030204" pitchFamily="34" charset="0"/>
              </a:rPr>
              <a:t>Clin Cancer Res </a:t>
            </a:r>
            <a:r>
              <a:rPr lang="en-US" sz="1500" b="0" dirty="0">
                <a:solidFill>
                  <a:schemeClr val="tx1"/>
                </a:solidFill>
                <a:latin typeface="Calibri" panose="020F0502020204030204" pitchFamily="34" charset="0"/>
                <a:cs typeface="Calibri" panose="020F0502020204030204" pitchFamily="34" charset="0"/>
              </a:rPr>
              <a:t>2021;27(1):311-19.</a:t>
            </a:r>
          </a:p>
        </p:txBody>
      </p:sp>
    </p:spTree>
    <p:custDataLst>
      <p:tags r:id="rId1"/>
    </p:custDataLst>
    <p:extLst>
      <p:ext uri="{BB962C8B-B14F-4D97-AF65-F5344CB8AC3E}">
        <p14:creationId xmlns:p14="http://schemas.microsoft.com/office/powerpoint/2010/main" val="8394659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61CF32-94C5-A333-7DCB-0C510FA2A66C}"/>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2"/>
              </a:solidFill>
              <a:effectLst/>
              <a:latin typeface="Arial" panose="020B0604020202020204" pitchFamily="34" charset="0"/>
            </a:endParaRPr>
          </a:p>
        </p:txBody>
      </p:sp>
      <p:sp>
        <p:nvSpPr>
          <p:cNvPr id="2" name="Title 1">
            <a:extLst>
              <a:ext uri="{FF2B5EF4-FFF2-40B4-BE49-F238E27FC236}">
                <a16:creationId xmlns:a16="http://schemas.microsoft.com/office/drawing/2014/main" id="{5C7461C1-02DA-F7F4-F0C3-E2CCCE0BF5E4}"/>
              </a:ext>
            </a:extLst>
          </p:cNvPr>
          <p:cNvSpPr>
            <a:spLocks noGrp="1"/>
          </p:cNvSpPr>
          <p:nvPr>
            <p:ph type="title"/>
          </p:nvPr>
        </p:nvSpPr>
        <p:spPr>
          <a:xfrm>
            <a:off x="802591" y="310920"/>
            <a:ext cx="11074576" cy="553998"/>
          </a:xfrm>
        </p:spPr>
        <p:txBody>
          <a:bodyPr/>
          <a:lstStyle/>
          <a:p>
            <a:r>
              <a:rPr lang="en-US" sz="3600" dirty="0"/>
              <a:t>BCI Validation in Extended-Adjuvant Therapy Trials</a:t>
            </a:r>
          </a:p>
        </p:txBody>
      </p:sp>
      <p:pic>
        <p:nvPicPr>
          <p:cNvPr id="4" name="Picture 3">
            <a:extLst>
              <a:ext uri="{FF2B5EF4-FFF2-40B4-BE49-F238E27FC236}">
                <a16:creationId xmlns:a16="http://schemas.microsoft.com/office/drawing/2014/main" id="{D8E4732F-DCFD-4A8B-8CA3-30F2E861117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434353" y="969101"/>
            <a:ext cx="9323294" cy="5112774"/>
          </a:xfrm>
          <a:prstGeom prst="rect">
            <a:avLst/>
          </a:prstGeom>
        </p:spPr>
      </p:pic>
      <p:sp>
        <p:nvSpPr>
          <p:cNvPr id="5" name="TextBox 4">
            <a:extLst>
              <a:ext uri="{FF2B5EF4-FFF2-40B4-BE49-F238E27FC236}">
                <a16:creationId xmlns:a16="http://schemas.microsoft.com/office/drawing/2014/main" id="{C8791128-6D1C-3522-A2BD-56FB63132607}"/>
              </a:ext>
            </a:extLst>
          </p:cNvPr>
          <p:cNvSpPr txBox="1"/>
          <p:nvPr/>
        </p:nvSpPr>
        <p:spPr bwMode="auto">
          <a:xfrm>
            <a:off x="376518" y="6552669"/>
            <a:ext cx="547489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b" anchorCtr="0" compatLnSpc="1">
            <a:prstTxWarp prst="textNoShape">
              <a:avLst/>
            </a:prstTxWarp>
            <a:spAutoFit/>
          </a:bodyPr>
          <a:lstStyle/>
          <a:p>
            <a:pPr defTabSz="914400" eaLnBrk="0" hangingPunct="0">
              <a:defRPr/>
            </a:pPr>
            <a:r>
              <a:rPr kumimoji="0" lang="en-US" sz="16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S PGothic" charset="0"/>
                <a:cs typeface="Calibri" panose="020F0502020204030204" pitchFamily="34" charset="0"/>
              </a:rPr>
              <a:t>Woolpert KM et al. Breast Cancer Res Treat 2024;203(3):407-417.</a:t>
            </a:r>
          </a:p>
        </p:txBody>
      </p:sp>
    </p:spTree>
    <p:extLst>
      <p:ext uri="{BB962C8B-B14F-4D97-AF65-F5344CB8AC3E}">
        <p14:creationId xmlns:p14="http://schemas.microsoft.com/office/powerpoint/2010/main" val="14072705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2444E-8334-5FE9-BA91-39EBD9D512D3}"/>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2"/>
              </a:solidFill>
              <a:effectLst/>
              <a:latin typeface="Arial" panose="020B0604020202020204" pitchFamily="34" charset="0"/>
            </a:endParaRPr>
          </a:p>
        </p:txBody>
      </p:sp>
      <p:sp>
        <p:nvSpPr>
          <p:cNvPr id="2" name="Title 1">
            <a:extLst>
              <a:ext uri="{FF2B5EF4-FFF2-40B4-BE49-F238E27FC236}">
                <a16:creationId xmlns:a16="http://schemas.microsoft.com/office/drawing/2014/main" id="{24A33FA7-5F0A-0EF1-9E48-769A91C2337D}"/>
              </a:ext>
            </a:extLst>
          </p:cNvPr>
          <p:cNvSpPr>
            <a:spLocks noGrp="1"/>
          </p:cNvSpPr>
          <p:nvPr>
            <p:ph type="title"/>
          </p:nvPr>
        </p:nvSpPr>
        <p:spPr/>
        <p:txBody>
          <a:bodyPr/>
          <a:lstStyle/>
          <a:p>
            <a:r>
              <a:rPr lang="en-US" dirty="0"/>
              <a:t>ASCO Guideline: Extended Adjuvant Therapy</a:t>
            </a:r>
          </a:p>
        </p:txBody>
      </p:sp>
      <p:pic>
        <p:nvPicPr>
          <p:cNvPr id="4" name="Picture 3">
            <a:extLst>
              <a:ext uri="{FF2B5EF4-FFF2-40B4-BE49-F238E27FC236}">
                <a16:creationId xmlns:a16="http://schemas.microsoft.com/office/drawing/2014/main" id="{5EEAF8EA-5915-904D-0EFF-B9F5CEEF7BB0}"/>
              </a:ext>
            </a:extLst>
          </p:cNvPr>
          <p:cNvPicPr>
            <a:picLocks noChangeAspect="1"/>
          </p:cNvPicPr>
          <p:nvPr/>
        </p:nvPicPr>
        <p:blipFill>
          <a:blip r:embed="rId3"/>
          <a:stretch>
            <a:fillRect/>
          </a:stretch>
        </p:blipFill>
        <p:spPr>
          <a:xfrm>
            <a:off x="863600" y="1019118"/>
            <a:ext cx="9904834" cy="4819763"/>
          </a:xfrm>
          <a:prstGeom prst="rect">
            <a:avLst/>
          </a:prstGeom>
        </p:spPr>
      </p:pic>
      <p:cxnSp>
        <p:nvCxnSpPr>
          <p:cNvPr id="6" name="Straight Connector 5">
            <a:extLst>
              <a:ext uri="{FF2B5EF4-FFF2-40B4-BE49-F238E27FC236}">
                <a16:creationId xmlns:a16="http://schemas.microsoft.com/office/drawing/2014/main" id="{597F2550-AAF0-E611-91AB-B9A8A965B8D3}"/>
              </a:ext>
            </a:extLst>
          </p:cNvPr>
          <p:cNvCxnSpPr/>
          <p:nvPr/>
        </p:nvCxnSpPr>
        <p:spPr bwMode="auto">
          <a:xfrm>
            <a:off x="2476500" y="2057400"/>
            <a:ext cx="4762500" cy="0"/>
          </a:xfrm>
          <a:prstGeom prst="lin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a:extLst>
              <a:ext uri="{FF2B5EF4-FFF2-40B4-BE49-F238E27FC236}">
                <a16:creationId xmlns:a16="http://schemas.microsoft.com/office/drawing/2014/main" id="{310F33FD-BBE9-C4D3-3F95-5606D7FECC89}"/>
              </a:ext>
            </a:extLst>
          </p:cNvPr>
          <p:cNvCxnSpPr/>
          <p:nvPr/>
        </p:nvCxnSpPr>
        <p:spPr bwMode="auto">
          <a:xfrm>
            <a:off x="4114800" y="2908300"/>
            <a:ext cx="4762500" cy="0"/>
          </a:xfrm>
          <a:prstGeom prst="lin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a:extLst>
              <a:ext uri="{FF2B5EF4-FFF2-40B4-BE49-F238E27FC236}">
                <a16:creationId xmlns:a16="http://schemas.microsoft.com/office/drawing/2014/main" id="{398EF82F-C688-C581-D1E5-0B967600E2DF}"/>
              </a:ext>
            </a:extLst>
          </p:cNvPr>
          <p:cNvCxnSpPr/>
          <p:nvPr/>
        </p:nvCxnSpPr>
        <p:spPr bwMode="auto">
          <a:xfrm>
            <a:off x="7378700" y="3111500"/>
            <a:ext cx="2679700" cy="0"/>
          </a:xfrm>
          <a:prstGeom prst="lin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FDE30C6A-26B5-18C9-7935-32229F8D9B89}"/>
              </a:ext>
            </a:extLst>
          </p:cNvPr>
          <p:cNvCxnSpPr/>
          <p:nvPr/>
        </p:nvCxnSpPr>
        <p:spPr bwMode="auto">
          <a:xfrm>
            <a:off x="3975100" y="3848100"/>
            <a:ext cx="3987800" cy="0"/>
          </a:xfrm>
          <a:prstGeom prst="lin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068F5455-8859-2804-1BF1-9128FFF68124}"/>
              </a:ext>
            </a:extLst>
          </p:cNvPr>
          <p:cNvCxnSpPr/>
          <p:nvPr/>
        </p:nvCxnSpPr>
        <p:spPr bwMode="auto">
          <a:xfrm>
            <a:off x="6623050" y="4051300"/>
            <a:ext cx="2679700" cy="0"/>
          </a:xfrm>
          <a:prstGeom prst="lin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C66C0C01-B0AE-6000-A422-7704CE0C79BC}"/>
              </a:ext>
            </a:extLst>
          </p:cNvPr>
          <p:cNvCxnSpPr/>
          <p:nvPr/>
        </p:nvCxnSpPr>
        <p:spPr bwMode="auto">
          <a:xfrm>
            <a:off x="3149600" y="5321300"/>
            <a:ext cx="7340600" cy="0"/>
          </a:xfrm>
          <a:prstGeom prst="lin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1302BB06-FE6F-CADB-AF5A-B2704E9302D3}"/>
              </a:ext>
            </a:extLst>
          </p:cNvPr>
          <p:cNvSpPr txBox="1"/>
          <p:nvPr/>
        </p:nvSpPr>
        <p:spPr bwMode="auto">
          <a:xfrm>
            <a:off x="596900" y="6448919"/>
            <a:ext cx="5598468"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1" u="none" strike="noStrike" kern="1200" cap="none" spc="0" normalizeH="0" baseline="0" noProof="0" dirty="0">
                <a:ln>
                  <a:noFill/>
                </a:ln>
                <a:solidFill>
                  <a:srgbClr val="800000"/>
                </a:solidFill>
                <a:effectLst/>
                <a:uLnTx/>
                <a:uFillTx/>
                <a:latin typeface="Helvetica" pitchFamily="2" charset="0"/>
                <a:ea typeface="MS PGothic" charset="0"/>
                <a:cs typeface="+mn-cs"/>
              </a:rPr>
              <a:t>Andre F</a:t>
            </a:r>
            <a:r>
              <a:rPr lang="en-US" sz="1200" b="0" i="1" dirty="0">
                <a:solidFill>
                  <a:srgbClr val="800000"/>
                </a:solidFill>
                <a:latin typeface="Helvetica" pitchFamily="2" charset="0"/>
                <a:cs typeface="+mn-cs"/>
              </a:rPr>
              <a:t> </a:t>
            </a:r>
            <a:r>
              <a:rPr kumimoji="0" lang="en-US" sz="1200" b="0" i="1" u="none" strike="noStrike" kern="1200" cap="none" spc="0" normalizeH="0" baseline="0" noProof="0" dirty="0">
                <a:ln>
                  <a:noFill/>
                </a:ln>
                <a:solidFill>
                  <a:srgbClr val="800000"/>
                </a:solidFill>
                <a:effectLst/>
                <a:uLnTx/>
                <a:uFillTx/>
                <a:latin typeface="Helvetica" pitchFamily="2" charset="0"/>
                <a:ea typeface="MS PGothic" charset="0"/>
                <a:cs typeface="+mn-cs"/>
              </a:rPr>
              <a:t>et al. J Clin Oncol. 2022;40:1816-1837</a:t>
            </a:r>
            <a:endParaRPr kumimoji="0" lang="en-US" sz="1200" b="0" i="0" u="none" strike="noStrike" kern="1200" cap="none" spc="0" normalizeH="0" baseline="0" noProof="0" dirty="0">
              <a:ln>
                <a:noFill/>
              </a:ln>
              <a:solidFill>
                <a:srgbClr val="800000"/>
              </a:solidFill>
              <a:effectLst/>
              <a:uLnTx/>
              <a:uFillTx/>
              <a:latin typeface="Helvetica" pitchFamily="2" charset="0"/>
              <a:ea typeface="MS PGothic" charset="0"/>
              <a:cs typeface="+mn-cs"/>
            </a:endParaRPr>
          </a:p>
        </p:txBody>
      </p:sp>
    </p:spTree>
    <p:extLst>
      <p:ext uri="{BB962C8B-B14F-4D97-AF65-F5344CB8AC3E}">
        <p14:creationId xmlns:p14="http://schemas.microsoft.com/office/powerpoint/2010/main" val="29729712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6E244D-9EB5-4BD7-3BDD-1B8A18D1B7A4}"/>
              </a:ext>
            </a:extLst>
          </p:cNvPr>
          <p:cNvSpPr/>
          <p:nvPr/>
        </p:nvSpPr>
        <p:spPr bwMode="auto">
          <a:xfrm>
            <a:off x="0" y="5927834"/>
            <a:ext cx="12192000" cy="930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2"/>
              </a:solidFill>
              <a:effectLst/>
              <a:latin typeface="Arial" panose="020B0604020202020204" pitchFamily="34" charset="0"/>
            </a:endParaRPr>
          </a:p>
        </p:txBody>
      </p:sp>
      <p:sp>
        <p:nvSpPr>
          <p:cNvPr id="2" name="Title 1">
            <a:extLst>
              <a:ext uri="{FF2B5EF4-FFF2-40B4-BE49-F238E27FC236}">
                <a16:creationId xmlns:a16="http://schemas.microsoft.com/office/drawing/2014/main" id="{480A3090-A13F-1939-D4EE-077601998EFF}"/>
              </a:ext>
            </a:extLst>
          </p:cNvPr>
          <p:cNvSpPr>
            <a:spLocks noGrp="1"/>
          </p:cNvSpPr>
          <p:nvPr>
            <p:ph type="title"/>
          </p:nvPr>
        </p:nvSpPr>
        <p:spPr>
          <a:xfrm>
            <a:off x="840329" y="519918"/>
            <a:ext cx="11074576" cy="461665"/>
          </a:xfrm>
        </p:spPr>
        <p:txBody>
          <a:bodyPr/>
          <a:lstStyle/>
          <a:p>
            <a:r>
              <a:rPr lang="en-US" dirty="0"/>
              <a:t>Summary: ASCO Guideline 2022</a:t>
            </a:r>
          </a:p>
        </p:txBody>
      </p:sp>
      <p:pic>
        <p:nvPicPr>
          <p:cNvPr id="4" name="Content Placeholder 3">
            <a:extLst>
              <a:ext uri="{FF2B5EF4-FFF2-40B4-BE49-F238E27FC236}">
                <a16:creationId xmlns:a16="http://schemas.microsoft.com/office/drawing/2014/main" id="{2BAB2E04-98C0-4078-9D90-C7A5DF4523B3}"/>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66739" y="1297171"/>
            <a:ext cx="10858522" cy="4263658"/>
          </a:xfrm>
          <a:prstGeom prst="rect">
            <a:avLst/>
          </a:prstGeom>
        </p:spPr>
      </p:pic>
      <p:sp>
        <p:nvSpPr>
          <p:cNvPr id="3" name="TextBox 2">
            <a:extLst>
              <a:ext uri="{FF2B5EF4-FFF2-40B4-BE49-F238E27FC236}">
                <a16:creationId xmlns:a16="http://schemas.microsoft.com/office/drawing/2014/main" id="{C6387D4A-C17B-9C29-37F1-23522267B301}"/>
              </a:ext>
            </a:extLst>
          </p:cNvPr>
          <p:cNvSpPr txBox="1"/>
          <p:nvPr/>
        </p:nvSpPr>
        <p:spPr bwMode="auto">
          <a:xfrm>
            <a:off x="596900" y="6448919"/>
            <a:ext cx="5598468" cy="276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1" u="none" strike="noStrike" kern="1200" cap="none" spc="0" normalizeH="0" baseline="0" noProof="0" dirty="0">
                <a:ln>
                  <a:noFill/>
                </a:ln>
                <a:solidFill>
                  <a:srgbClr val="800000"/>
                </a:solidFill>
                <a:effectLst/>
                <a:uLnTx/>
                <a:uFillTx/>
                <a:latin typeface="Helvetica" pitchFamily="2" charset="0"/>
                <a:ea typeface="MS PGothic" charset="0"/>
                <a:cs typeface="+mn-cs"/>
              </a:rPr>
              <a:t>Andre F  et al. J Clin Oncol. 2022;40:1816-1837</a:t>
            </a:r>
            <a:endParaRPr kumimoji="0" lang="en-US" sz="1200" b="0" i="0" u="none" strike="noStrike" kern="1200" cap="none" spc="0" normalizeH="0" baseline="0" noProof="0" dirty="0">
              <a:ln>
                <a:noFill/>
              </a:ln>
              <a:solidFill>
                <a:srgbClr val="800000"/>
              </a:solidFill>
              <a:effectLst/>
              <a:uLnTx/>
              <a:uFillTx/>
              <a:latin typeface="Helvetica" pitchFamily="2" charset="0"/>
              <a:ea typeface="MS PGothic" charset="0"/>
              <a:cs typeface="+mn-cs"/>
            </a:endParaRPr>
          </a:p>
        </p:txBody>
      </p:sp>
    </p:spTree>
    <p:extLst>
      <p:ext uri="{BB962C8B-B14F-4D97-AF65-F5344CB8AC3E}">
        <p14:creationId xmlns:p14="http://schemas.microsoft.com/office/powerpoint/2010/main" val="1660956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80AA3-57CE-DF4E-CE5B-F3E6EB425F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1D7B7A-A73E-E6E9-FB73-0FCEC96BD2BB}"/>
              </a:ext>
            </a:extLst>
          </p:cNvPr>
          <p:cNvSpPr/>
          <p:nvPr/>
        </p:nvSpPr>
        <p:spPr bwMode="auto">
          <a:xfrm>
            <a:off x="536198" y="1993478"/>
            <a:ext cx="11067224" cy="561264"/>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7DFDD259-C01C-1904-4D3F-12E63E581A14}"/>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276901F7-053D-FEB0-387B-8C419B26084D}"/>
              </a:ext>
            </a:extLst>
          </p:cNvPr>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bg1"/>
                </a:solidFill>
              </a:rPr>
              <a:t>Module 2: Clinician Survey Results</a:t>
            </a:r>
          </a:p>
          <a:p>
            <a:pPr marL="98425" indent="0">
              <a:lnSpc>
                <a:spcPts val="3240"/>
              </a:lnSpc>
              <a:spcBef>
                <a:spcPts val="400"/>
              </a:spcBef>
              <a:spcAft>
                <a:spcPts val="600"/>
              </a:spcAft>
              <a:buNone/>
            </a:pPr>
            <a:r>
              <a:rPr lang="en-US" sz="2400" dirty="0">
                <a:solidFill>
                  <a:schemeClr val="accent2"/>
                </a:solidFill>
              </a:rPr>
              <a:t>Module 3: </a:t>
            </a:r>
            <a:r>
              <a:rPr lang="en-US" sz="2400" dirty="0">
                <a:solidFill>
                  <a:schemeClr val="tx1"/>
                </a:solidFill>
              </a:rPr>
              <a:t>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accent2"/>
                </a:solidFill>
              </a:rPr>
              <a:t>Module 4: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5: </a:t>
            </a:r>
            <a:r>
              <a:rPr lang="en-US" sz="2400" dirty="0">
                <a:solidFill>
                  <a:schemeClr val="tx1"/>
                </a:solidFill>
              </a:rPr>
              <a:t>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accent2"/>
                </a:solidFill>
              </a:rPr>
              <a:t>Module 6: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7: </a:t>
            </a:r>
            <a:r>
              <a:rPr lang="en-US" sz="2400" dirty="0">
                <a:solidFill>
                  <a:schemeClr val="tx1"/>
                </a:solidFill>
              </a:rPr>
              <a:t>Adjuvant Oral SERDs for HR-Positive, HER2-Negative Localized </a:t>
            </a:r>
            <a:br>
              <a:rPr lang="en-US" sz="2400" dirty="0">
                <a:solidFill>
                  <a:schemeClr val="tx1"/>
                </a:solidFill>
              </a:rPr>
            </a:br>
            <a:r>
              <a:rPr lang="en-US" sz="2400" dirty="0">
                <a:solidFill>
                  <a:schemeClr val="tx1"/>
                </a:solidFill>
              </a:rPr>
              <a:t>Breast Cancer</a:t>
            </a:r>
          </a:p>
        </p:txBody>
      </p:sp>
    </p:spTree>
    <p:custDataLst>
      <p:tags r:id="rId1"/>
    </p:custDataLst>
    <p:extLst>
      <p:ext uri="{BB962C8B-B14F-4D97-AF65-F5344CB8AC3E}">
        <p14:creationId xmlns:p14="http://schemas.microsoft.com/office/powerpoint/2010/main" val="748249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5C710-7CBD-30C7-1B05-86B38BBDFC1F}"/>
            </a:ext>
          </a:extLst>
        </p:cNvPr>
        <p:cNvGrpSpPr/>
        <p:nvPr/>
      </p:nvGrpSpPr>
      <p:grpSpPr>
        <a:xfrm>
          <a:off x="0" y="0"/>
          <a:ext cx="0" cy="0"/>
          <a:chOff x="0" y="0"/>
          <a:chExt cx="0" cy="0"/>
        </a:xfrm>
      </p:grpSpPr>
      <p:sp>
        <p:nvSpPr>
          <p:cNvPr id="23" name="Content Placeholder 22">
            <a:extLst>
              <a:ext uri="{FF2B5EF4-FFF2-40B4-BE49-F238E27FC236}">
                <a16:creationId xmlns:a16="http://schemas.microsoft.com/office/drawing/2014/main" id="{EC0A5C89-CD51-F1CD-8246-A5AE4E4CCA85}"/>
              </a:ext>
            </a:extLst>
          </p:cNvPr>
          <p:cNvSpPr>
            <a:spLocks noGrp="1"/>
          </p:cNvSpPr>
          <p:nvPr>
            <p:ph idx="47"/>
          </p:nvPr>
        </p:nvSpPr>
        <p:spPr/>
        <p:txBody>
          <a:bodyPr/>
          <a:lstStyle/>
          <a:p>
            <a:r>
              <a:rPr lang="en-US" sz="2300" dirty="0"/>
              <a:t>Onco</a:t>
            </a:r>
            <a:r>
              <a:rPr lang="en-US" sz="2300" i="1" dirty="0"/>
              <a:t>type</a:t>
            </a:r>
            <a:r>
              <a:rPr lang="en-US" sz="2300" dirty="0"/>
              <a:t> DX®, MammaPrint®, EndoPredict®, Breast Cancer Index®</a:t>
            </a:r>
          </a:p>
        </p:txBody>
      </p:sp>
      <p:sp>
        <p:nvSpPr>
          <p:cNvPr id="24" name="Content Placeholder 23">
            <a:extLst>
              <a:ext uri="{FF2B5EF4-FFF2-40B4-BE49-F238E27FC236}">
                <a16:creationId xmlns:a16="http://schemas.microsoft.com/office/drawing/2014/main" id="{B497A42F-8276-C63F-F341-033223CC276B}"/>
              </a:ext>
            </a:extLst>
          </p:cNvPr>
          <p:cNvSpPr>
            <a:spLocks noGrp="1"/>
          </p:cNvSpPr>
          <p:nvPr>
            <p:ph idx="48"/>
          </p:nvPr>
        </p:nvSpPr>
        <p:spPr/>
        <p:txBody>
          <a:bodyPr/>
          <a:lstStyle/>
          <a:p>
            <a:r>
              <a:rPr lang="en-US" dirty="0"/>
              <a:t>Onco</a:t>
            </a:r>
            <a:r>
              <a:rPr lang="en-US" i="1" dirty="0"/>
              <a:t>type</a:t>
            </a:r>
            <a:r>
              <a:rPr lang="en-US" dirty="0"/>
              <a:t> DX, MammaPrint, Breast Cancer Index</a:t>
            </a:r>
          </a:p>
        </p:txBody>
      </p:sp>
      <p:sp>
        <p:nvSpPr>
          <p:cNvPr id="25" name="Content Placeholder 24">
            <a:extLst>
              <a:ext uri="{FF2B5EF4-FFF2-40B4-BE49-F238E27FC236}">
                <a16:creationId xmlns:a16="http://schemas.microsoft.com/office/drawing/2014/main" id="{F4D50B3A-35CA-41B6-A421-2938EEDE579D}"/>
              </a:ext>
            </a:extLst>
          </p:cNvPr>
          <p:cNvSpPr>
            <a:spLocks noGrp="1"/>
          </p:cNvSpPr>
          <p:nvPr>
            <p:ph idx="49"/>
          </p:nvPr>
        </p:nvSpPr>
        <p:spPr/>
        <p:txBody>
          <a:bodyPr/>
          <a:lstStyle/>
          <a:p>
            <a:r>
              <a:rPr lang="en-US" dirty="0"/>
              <a:t>Onco</a:t>
            </a:r>
            <a:r>
              <a:rPr lang="en-US" i="1" dirty="0"/>
              <a:t>type</a:t>
            </a:r>
            <a:r>
              <a:rPr lang="en-US" dirty="0"/>
              <a:t> DX</a:t>
            </a:r>
          </a:p>
        </p:txBody>
      </p:sp>
      <p:sp>
        <p:nvSpPr>
          <p:cNvPr id="26" name="Content Placeholder 25">
            <a:extLst>
              <a:ext uri="{FF2B5EF4-FFF2-40B4-BE49-F238E27FC236}">
                <a16:creationId xmlns:a16="http://schemas.microsoft.com/office/drawing/2014/main" id="{E4317E6C-A631-3539-1287-AF66A8F58D51}"/>
              </a:ext>
            </a:extLst>
          </p:cNvPr>
          <p:cNvSpPr>
            <a:spLocks noGrp="1"/>
          </p:cNvSpPr>
          <p:nvPr>
            <p:ph idx="50"/>
          </p:nvPr>
        </p:nvSpPr>
        <p:spPr/>
        <p:txBody>
          <a:bodyPr/>
          <a:lstStyle/>
          <a:p>
            <a:r>
              <a:rPr lang="en-US" dirty="0"/>
              <a:t>Onco</a:t>
            </a:r>
            <a:r>
              <a:rPr lang="en-US" i="1" dirty="0"/>
              <a:t>type</a:t>
            </a:r>
            <a:r>
              <a:rPr lang="en-US" dirty="0"/>
              <a:t> DX, MammaPrint, Breast Cancer Index</a:t>
            </a:r>
          </a:p>
        </p:txBody>
      </p:sp>
      <p:sp>
        <p:nvSpPr>
          <p:cNvPr id="27" name="Content Placeholder 26">
            <a:extLst>
              <a:ext uri="{FF2B5EF4-FFF2-40B4-BE49-F238E27FC236}">
                <a16:creationId xmlns:a16="http://schemas.microsoft.com/office/drawing/2014/main" id="{0E56E3DD-0FFB-08B8-EA6F-2D3E9D99DD06}"/>
              </a:ext>
            </a:extLst>
          </p:cNvPr>
          <p:cNvSpPr>
            <a:spLocks noGrp="1"/>
          </p:cNvSpPr>
          <p:nvPr>
            <p:ph idx="51"/>
          </p:nvPr>
        </p:nvSpPr>
        <p:spPr/>
        <p:txBody>
          <a:bodyPr/>
          <a:lstStyle/>
          <a:p>
            <a:r>
              <a:rPr lang="en-US" dirty="0"/>
              <a:t>Onco</a:t>
            </a:r>
            <a:r>
              <a:rPr lang="en-US" i="1" dirty="0"/>
              <a:t>type</a:t>
            </a:r>
            <a:r>
              <a:rPr lang="en-US" dirty="0"/>
              <a:t> DX and MammaPrint</a:t>
            </a:r>
          </a:p>
        </p:txBody>
      </p:sp>
      <p:sp>
        <p:nvSpPr>
          <p:cNvPr id="21" name="Title 20">
            <a:extLst>
              <a:ext uri="{FF2B5EF4-FFF2-40B4-BE49-F238E27FC236}">
                <a16:creationId xmlns:a16="http://schemas.microsoft.com/office/drawing/2014/main" id="{D1A1D2C1-E677-E48E-A880-72559EEEDCE6}"/>
              </a:ext>
            </a:extLst>
          </p:cNvPr>
          <p:cNvSpPr>
            <a:spLocks noGrp="1"/>
          </p:cNvSpPr>
          <p:nvPr>
            <p:ph type="title"/>
          </p:nvPr>
        </p:nvSpPr>
        <p:spPr>
          <a:xfrm>
            <a:off x="551384" y="34290"/>
            <a:ext cx="10581436" cy="1023414"/>
          </a:xfrm>
        </p:spPr>
        <p:txBody>
          <a:bodyPr/>
          <a:lstStyle/>
          <a:p>
            <a:r>
              <a:rPr lang="en-US" dirty="0"/>
              <a:t>Outside of a clinical trial, which genomic assay(s) do you routinely order to assist with decision-making regarding adjuvant systemic therapy for your patients with HR-positive, HER2-negative localized breast cancer (BC)? </a:t>
            </a:r>
          </a:p>
        </p:txBody>
      </p:sp>
      <p:sp>
        <p:nvSpPr>
          <p:cNvPr id="2" name="Content Placeholder 28">
            <a:extLst>
              <a:ext uri="{FF2B5EF4-FFF2-40B4-BE49-F238E27FC236}">
                <a16:creationId xmlns:a16="http://schemas.microsoft.com/office/drawing/2014/main" id="{2C54D581-ED8C-A059-670C-B6BE39E45A23}"/>
              </a:ext>
            </a:extLst>
          </p:cNvPr>
          <p:cNvSpPr>
            <a:spLocks noGrp="1"/>
          </p:cNvSpPr>
          <p:nvPr>
            <p:ph idx="52"/>
          </p:nvPr>
        </p:nvSpPr>
        <p:spPr/>
        <p:txBody>
          <a:bodyPr/>
          <a:lstStyle/>
          <a:p>
            <a:r>
              <a:rPr lang="en-US" dirty="0"/>
              <a:t>Onco</a:t>
            </a:r>
            <a:r>
              <a:rPr lang="en-US" i="1" dirty="0"/>
              <a:t>type</a:t>
            </a:r>
            <a:r>
              <a:rPr lang="en-US" dirty="0"/>
              <a:t> DX and MammaPrint</a:t>
            </a:r>
          </a:p>
        </p:txBody>
      </p:sp>
      <p:sp>
        <p:nvSpPr>
          <p:cNvPr id="29" name="Content Placeholder 28">
            <a:extLst>
              <a:ext uri="{FF2B5EF4-FFF2-40B4-BE49-F238E27FC236}">
                <a16:creationId xmlns:a16="http://schemas.microsoft.com/office/drawing/2014/main" id="{2CFACC77-56DF-AFE4-3981-597452A33A42}"/>
              </a:ext>
            </a:extLst>
          </p:cNvPr>
          <p:cNvSpPr>
            <a:spLocks noGrp="1"/>
          </p:cNvSpPr>
          <p:nvPr>
            <p:ph idx="53"/>
          </p:nvPr>
        </p:nvSpPr>
        <p:spPr/>
        <p:txBody>
          <a:bodyPr/>
          <a:lstStyle/>
          <a:p>
            <a:r>
              <a:rPr lang="en-US" dirty="0"/>
              <a:t>Onco</a:t>
            </a:r>
            <a:r>
              <a:rPr lang="en-US" i="1" dirty="0"/>
              <a:t>type</a:t>
            </a:r>
            <a:r>
              <a:rPr lang="en-US" dirty="0"/>
              <a:t> DX, MammaPrint, Breast Cancer Index</a:t>
            </a:r>
          </a:p>
        </p:txBody>
      </p:sp>
      <p:sp>
        <p:nvSpPr>
          <p:cNvPr id="7" name="Content Placeholder 6">
            <a:extLst>
              <a:ext uri="{FF2B5EF4-FFF2-40B4-BE49-F238E27FC236}">
                <a16:creationId xmlns:a16="http://schemas.microsoft.com/office/drawing/2014/main" id="{4481E4CF-5093-8E75-4ADD-DB174D74137F}"/>
              </a:ext>
            </a:extLst>
          </p:cNvPr>
          <p:cNvSpPr>
            <a:spLocks noGrp="1"/>
          </p:cNvSpPr>
          <p:nvPr>
            <p:ph idx="54"/>
          </p:nvPr>
        </p:nvSpPr>
        <p:spPr/>
        <p:txBody>
          <a:bodyPr/>
          <a:lstStyle/>
          <a:p>
            <a:r>
              <a:rPr lang="en-US" dirty="0"/>
              <a:t>Onco</a:t>
            </a:r>
            <a:r>
              <a:rPr lang="en-US" i="1" dirty="0"/>
              <a:t>type</a:t>
            </a:r>
            <a:r>
              <a:rPr lang="en-US" dirty="0"/>
              <a:t> DX and MammaPrint</a:t>
            </a:r>
          </a:p>
        </p:txBody>
      </p:sp>
    </p:spTree>
    <p:extLst>
      <p:ext uri="{BB962C8B-B14F-4D97-AF65-F5344CB8AC3E}">
        <p14:creationId xmlns:p14="http://schemas.microsoft.com/office/powerpoint/2010/main" val="401664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3A03374-7351-1D04-BB68-009007561408}"/>
              </a:ext>
            </a:extLst>
          </p:cNvPr>
          <p:cNvSpPr>
            <a:spLocks noGrp="1"/>
          </p:cNvSpPr>
          <p:nvPr>
            <p:ph idx="47"/>
          </p:nvPr>
        </p:nvSpPr>
        <p:spPr/>
        <p:txBody>
          <a:bodyPr/>
          <a:lstStyle/>
          <a:p>
            <a:r>
              <a:rPr lang="en-US" dirty="0"/>
              <a:t>No</a:t>
            </a:r>
          </a:p>
        </p:txBody>
      </p:sp>
      <p:sp>
        <p:nvSpPr>
          <p:cNvPr id="14" name="Content Placeholder 13">
            <a:extLst>
              <a:ext uri="{FF2B5EF4-FFF2-40B4-BE49-F238E27FC236}">
                <a16:creationId xmlns:a16="http://schemas.microsoft.com/office/drawing/2014/main" id="{DD16DA80-2347-399B-CD99-096EA16E643D}"/>
              </a:ext>
            </a:extLst>
          </p:cNvPr>
          <p:cNvSpPr>
            <a:spLocks noGrp="1"/>
          </p:cNvSpPr>
          <p:nvPr>
            <p:ph idx="48"/>
          </p:nvPr>
        </p:nvSpPr>
        <p:spPr/>
        <p:txBody>
          <a:bodyPr/>
          <a:lstStyle/>
          <a:p>
            <a:r>
              <a:rPr lang="en-US" dirty="0"/>
              <a:t>No</a:t>
            </a:r>
          </a:p>
        </p:txBody>
      </p:sp>
      <p:sp>
        <p:nvSpPr>
          <p:cNvPr id="15" name="Content Placeholder 14">
            <a:extLst>
              <a:ext uri="{FF2B5EF4-FFF2-40B4-BE49-F238E27FC236}">
                <a16:creationId xmlns:a16="http://schemas.microsoft.com/office/drawing/2014/main" id="{B8287D3E-036F-ED68-F9AF-8F99B12DEE5C}"/>
              </a:ext>
            </a:extLst>
          </p:cNvPr>
          <p:cNvSpPr>
            <a:spLocks noGrp="1"/>
          </p:cNvSpPr>
          <p:nvPr>
            <p:ph idx="49"/>
          </p:nvPr>
        </p:nvSpPr>
        <p:spPr/>
        <p:txBody>
          <a:bodyPr/>
          <a:lstStyle/>
          <a:p>
            <a:r>
              <a:rPr lang="en-US" dirty="0"/>
              <a:t>No</a:t>
            </a:r>
          </a:p>
        </p:txBody>
      </p:sp>
      <p:sp>
        <p:nvSpPr>
          <p:cNvPr id="16" name="Content Placeholder 15">
            <a:extLst>
              <a:ext uri="{FF2B5EF4-FFF2-40B4-BE49-F238E27FC236}">
                <a16:creationId xmlns:a16="http://schemas.microsoft.com/office/drawing/2014/main" id="{ABB63F7D-6B48-A271-8611-A605A7F1CD0B}"/>
              </a:ext>
            </a:extLst>
          </p:cNvPr>
          <p:cNvSpPr>
            <a:spLocks noGrp="1"/>
          </p:cNvSpPr>
          <p:nvPr>
            <p:ph idx="50"/>
          </p:nvPr>
        </p:nvSpPr>
        <p:spPr/>
        <p:txBody>
          <a:bodyPr/>
          <a:lstStyle/>
          <a:p>
            <a:r>
              <a:rPr lang="en-US" dirty="0"/>
              <a:t>No</a:t>
            </a:r>
          </a:p>
        </p:txBody>
      </p:sp>
      <p:sp>
        <p:nvSpPr>
          <p:cNvPr id="17" name="Content Placeholder 16">
            <a:extLst>
              <a:ext uri="{FF2B5EF4-FFF2-40B4-BE49-F238E27FC236}">
                <a16:creationId xmlns:a16="http://schemas.microsoft.com/office/drawing/2014/main" id="{7C00DC1A-3AE2-0680-6BA4-364B8C99AC46}"/>
              </a:ext>
            </a:extLst>
          </p:cNvPr>
          <p:cNvSpPr>
            <a:spLocks noGrp="1"/>
          </p:cNvSpPr>
          <p:nvPr>
            <p:ph idx="58"/>
          </p:nvPr>
        </p:nvSpPr>
        <p:spPr/>
        <p:txBody>
          <a:bodyPr/>
          <a:lstStyle/>
          <a:p>
            <a:r>
              <a:rPr lang="en-US" dirty="0"/>
              <a:t>RS = 8 </a:t>
            </a:r>
          </a:p>
        </p:txBody>
      </p:sp>
      <p:sp>
        <p:nvSpPr>
          <p:cNvPr id="19" name="Content Placeholder 18">
            <a:extLst>
              <a:ext uri="{FF2B5EF4-FFF2-40B4-BE49-F238E27FC236}">
                <a16:creationId xmlns:a16="http://schemas.microsoft.com/office/drawing/2014/main" id="{6CCF3964-DE4C-074B-32CC-641C796D98A6}"/>
              </a:ext>
            </a:extLst>
          </p:cNvPr>
          <p:cNvSpPr>
            <a:spLocks noGrp="1"/>
          </p:cNvSpPr>
          <p:nvPr>
            <p:ph idx="60"/>
          </p:nvPr>
        </p:nvSpPr>
        <p:spPr/>
        <p:txBody>
          <a:bodyPr/>
          <a:lstStyle/>
          <a:p>
            <a:r>
              <a:rPr lang="en-US" dirty="0"/>
              <a:t>No</a:t>
            </a:r>
          </a:p>
        </p:txBody>
      </p:sp>
      <p:sp>
        <p:nvSpPr>
          <p:cNvPr id="20" name="Content Placeholder 19">
            <a:extLst>
              <a:ext uri="{FF2B5EF4-FFF2-40B4-BE49-F238E27FC236}">
                <a16:creationId xmlns:a16="http://schemas.microsoft.com/office/drawing/2014/main" id="{5AEF2A7F-27D5-C6B7-BBC1-60A30E742E92}"/>
              </a:ext>
            </a:extLst>
          </p:cNvPr>
          <p:cNvSpPr>
            <a:spLocks noGrp="1"/>
          </p:cNvSpPr>
          <p:nvPr>
            <p:ph idx="61"/>
          </p:nvPr>
        </p:nvSpPr>
        <p:spPr/>
        <p:txBody>
          <a:bodyPr/>
          <a:lstStyle/>
          <a:p>
            <a:pPr>
              <a:lnSpc>
                <a:spcPts val="1700"/>
              </a:lnSpc>
            </a:pPr>
            <a:r>
              <a:rPr lang="en-US" sz="1700" dirty="0"/>
              <a:t>Yes, but offer OFS/OA </a:t>
            </a:r>
            <a:br>
              <a:rPr lang="en-US" sz="1700" dirty="0"/>
            </a:br>
            <a:r>
              <a:rPr lang="en-US" sz="1700" dirty="0"/>
              <a:t>as alternative</a:t>
            </a:r>
          </a:p>
        </p:txBody>
      </p:sp>
      <p:sp>
        <p:nvSpPr>
          <p:cNvPr id="21" name="Content Placeholder 20">
            <a:extLst>
              <a:ext uri="{FF2B5EF4-FFF2-40B4-BE49-F238E27FC236}">
                <a16:creationId xmlns:a16="http://schemas.microsoft.com/office/drawing/2014/main" id="{48ABA346-1F7E-68A2-A6FD-8F67D21DADE1}"/>
              </a:ext>
            </a:extLst>
          </p:cNvPr>
          <p:cNvSpPr>
            <a:spLocks noGrp="1"/>
          </p:cNvSpPr>
          <p:nvPr>
            <p:ph idx="62"/>
          </p:nvPr>
        </p:nvSpPr>
        <p:spPr/>
        <p:txBody>
          <a:bodyPr/>
          <a:lstStyle/>
          <a:p>
            <a:r>
              <a:rPr lang="en-US" dirty="0"/>
              <a:t>No</a:t>
            </a:r>
          </a:p>
        </p:txBody>
      </p:sp>
      <p:sp>
        <p:nvSpPr>
          <p:cNvPr id="22" name="Content Placeholder 21">
            <a:extLst>
              <a:ext uri="{FF2B5EF4-FFF2-40B4-BE49-F238E27FC236}">
                <a16:creationId xmlns:a16="http://schemas.microsoft.com/office/drawing/2014/main" id="{A748C015-8D3D-3854-A289-CA002E422628}"/>
              </a:ext>
            </a:extLst>
          </p:cNvPr>
          <p:cNvSpPr>
            <a:spLocks noGrp="1"/>
          </p:cNvSpPr>
          <p:nvPr>
            <p:ph idx="63"/>
          </p:nvPr>
        </p:nvSpPr>
        <p:spPr/>
        <p:txBody>
          <a:bodyPr/>
          <a:lstStyle/>
          <a:p>
            <a:r>
              <a:rPr lang="en-US" dirty="0"/>
              <a:t>No</a:t>
            </a:r>
          </a:p>
        </p:txBody>
      </p:sp>
      <p:sp>
        <p:nvSpPr>
          <p:cNvPr id="23" name="Content Placeholder 22">
            <a:extLst>
              <a:ext uri="{FF2B5EF4-FFF2-40B4-BE49-F238E27FC236}">
                <a16:creationId xmlns:a16="http://schemas.microsoft.com/office/drawing/2014/main" id="{9794FEFE-9882-A6E1-2AA2-0395C79169AA}"/>
              </a:ext>
            </a:extLst>
          </p:cNvPr>
          <p:cNvSpPr>
            <a:spLocks noGrp="1"/>
          </p:cNvSpPr>
          <p:nvPr>
            <p:ph idx="64"/>
          </p:nvPr>
        </p:nvSpPr>
        <p:spPr/>
        <p:txBody>
          <a:bodyPr/>
          <a:lstStyle/>
          <a:p>
            <a:r>
              <a:rPr lang="en-US" dirty="0"/>
              <a:t>RS = 17</a:t>
            </a:r>
          </a:p>
        </p:txBody>
      </p:sp>
      <p:sp>
        <p:nvSpPr>
          <p:cNvPr id="24" name="Content Placeholder 23">
            <a:extLst>
              <a:ext uri="{FF2B5EF4-FFF2-40B4-BE49-F238E27FC236}">
                <a16:creationId xmlns:a16="http://schemas.microsoft.com/office/drawing/2014/main" id="{CA900100-FD12-B8B9-0F44-6232E1321944}"/>
              </a:ext>
            </a:extLst>
          </p:cNvPr>
          <p:cNvSpPr>
            <a:spLocks noGrp="1"/>
          </p:cNvSpPr>
          <p:nvPr>
            <p:ph idx="71"/>
          </p:nvPr>
        </p:nvSpPr>
        <p:spPr/>
        <p:txBody>
          <a:bodyPr/>
          <a:lstStyle/>
          <a:p>
            <a:r>
              <a:rPr lang="en-US" dirty="0"/>
              <a:t>No</a:t>
            </a:r>
          </a:p>
        </p:txBody>
      </p:sp>
      <p:sp>
        <p:nvSpPr>
          <p:cNvPr id="25" name="Content Placeholder 24">
            <a:extLst>
              <a:ext uri="{FF2B5EF4-FFF2-40B4-BE49-F238E27FC236}">
                <a16:creationId xmlns:a16="http://schemas.microsoft.com/office/drawing/2014/main" id="{C30204A1-EDAD-4BF8-8D28-85FF38C38806}"/>
              </a:ext>
            </a:extLst>
          </p:cNvPr>
          <p:cNvSpPr>
            <a:spLocks noGrp="1"/>
          </p:cNvSpPr>
          <p:nvPr>
            <p:ph idx="72"/>
          </p:nvPr>
        </p:nvSpPr>
        <p:spPr/>
        <p:txBody>
          <a:bodyPr/>
          <a:lstStyle/>
          <a:p>
            <a:r>
              <a:rPr lang="en-US" dirty="0"/>
              <a:t>No</a:t>
            </a:r>
          </a:p>
        </p:txBody>
      </p:sp>
      <p:sp>
        <p:nvSpPr>
          <p:cNvPr id="11" name="Title 10">
            <a:extLst>
              <a:ext uri="{FF2B5EF4-FFF2-40B4-BE49-F238E27FC236}">
                <a16:creationId xmlns:a16="http://schemas.microsoft.com/office/drawing/2014/main" id="{B4E06BE3-8D2D-BF45-6E28-3EE5F8151A1D}"/>
              </a:ext>
            </a:extLst>
          </p:cNvPr>
          <p:cNvSpPr>
            <a:spLocks noGrp="1"/>
          </p:cNvSpPr>
          <p:nvPr>
            <p:ph type="title"/>
          </p:nvPr>
        </p:nvSpPr>
        <p:spPr/>
        <p:txBody>
          <a:bodyPr/>
          <a:lstStyle/>
          <a:p>
            <a:r>
              <a:rPr lang="en-US" dirty="0"/>
              <a:t>Would you recommend adjuvant chemotherapy for a </a:t>
            </a:r>
            <a:r>
              <a:rPr lang="en-US" u="sng" dirty="0"/>
              <a:t>40-year-old</a:t>
            </a:r>
            <a:r>
              <a:rPr lang="en-US" dirty="0"/>
              <a:t> premenopausal patient with </a:t>
            </a:r>
            <a:r>
              <a:rPr lang="en-US" u="sng" dirty="0"/>
              <a:t>node-negative</a:t>
            </a:r>
            <a:r>
              <a:rPr lang="en-US" dirty="0"/>
              <a:t>, HR-positive, HER2-negative localized BC and the 21-gene Recurrence Score® (RS) listed below?</a:t>
            </a:r>
          </a:p>
        </p:txBody>
      </p:sp>
      <p:sp>
        <p:nvSpPr>
          <p:cNvPr id="27" name="Content Placeholder 26">
            <a:extLst>
              <a:ext uri="{FF2B5EF4-FFF2-40B4-BE49-F238E27FC236}">
                <a16:creationId xmlns:a16="http://schemas.microsoft.com/office/drawing/2014/main" id="{DC1556A1-54FE-4EFF-97C3-A0B2A1871C9D}"/>
              </a:ext>
            </a:extLst>
          </p:cNvPr>
          <p:cNvSpPr>
            <a:spLocks noGrp="1"/>
          </p:cNvSpPr>
          <p:nvPr>
            <p:ph idx="74"/>
          </p:nvPr>
        </p:nvSpPr>
        <p:spPr/>
        <p:txBody>
          <a:bodyPr/>
          <a:lstStyle/>
          <a:p>
            <a:pPr>
              <a:lnSpc>
                <a:spcPts val="1700"/>
              </a:lnSpc>
            </a:pPr>
            <a:r>
              <a:rPr lang="en-US" sz="1700" dirty="0"/>
              <a:t>Yes, but offer OFS/OA </a:t>
            </a:r>
            <a:br>
              <a:rPr lang="en-US" sz="1700" dirty="0"/>
            </a:br>
            <a:r>
              <a:rPr lang="en-US" sz="1700" dirty="0"/>
              <a:t>as alternative</a:t>
            </a:r>
          </a:p>
        </p:txBody>
      </p:sp>
      <p:sp>
        <p:nvSpPr>
          <p:cNvPr id="28" name="Content Placeholder 27">
            <a:extLst>
              <a:ext uri="{FF2B5EF4-FFF2-40B4-BE49-F238E27FC236}">
                <a16:creationId xmlns:a16="http://schemas.microsoft.com/office/drawing/2014/main" id="{F81FC887-1E41-690A-00EC-0690474F5E51}"/>
              </a:ext>
            </a:extLst>
          </p:cNvPr>
          <p:cNvSpPr>
            <a:spLocks noGrp="1"/>
          </p:cNvSpPr>
          <p:nvPr>
            <p:ph idx="75"/>
          </p:nvPr>
        </p:nvSpPr>
        <p:spPr/>
        <p:txBody>
          <a:bodyPr/>
          <a:lstStyle/>
          <a:p>
            <a:pPr>
              <a:lnSpc>
                <a:spcPts val="1700"/>
              </a:lnSpc>
            </a:pPr>
            <a:r>
              <a:rPr lang="en-US" dirty="0"/>
              <a:t>Yes</a:t>
            </a:r>
          </a:p>
        </p:txBody>
      </p:sp>
      <p:sp>
        <p:nvSpPr>
          <p:cNvPr id="29" name="Content Placeholder 28">
            <a:extLst>
              <a:ext uri="{FF2B5EF4-FFF2-40B4-BE49-F238E27FC236}">
                <a16:creationId xmlns:a16="http://schemas.microsoft.com/office/drawing/2014/main" id="{4E7EB7B6-C71D-17C3-8635-77A6BBF1ECE6}"/>
              </a:ext>
            </a:extLst>
          </p:cNvPr>
          <p:cNvSpPr>
            <a:spLocks noGrp="1"/>
          </p:cNvSpPr>
          <p:nvPr>
            <p:ph idx="76"/>
          </p:nvPr>
        </p:nvSpPr>
        <p:spPr/>
        <p:txBody>
          <a:bodyPr/>
          <a:lstStyle/>
          <a:p>
            <a:r>
              <a:rPr lang="en-US" dirty="0"/>
              <a:t>Yes</a:t>
            </a:r>
          </a:p>
        </p:txBody>
      </p:sp>
      <p:sp>
        <p:nvSpPr>
          <p:cNvPr id="30" name="Content Placeholder 29">
            <a:extLst>
              <a:ext uri="{FF2B5EF4-FFF2-40B4-BE49-F238E27FC236}">
                <a16:creationId xmlns:a16="http://schemas.microsoft.com/office/drawing/2014/main" id="{1295CF9B-53B4-5882-4225-CFEE600C8FC2}"/>
              </a:ext>
            </a:extLst>
          </p:cNvPr>
          <p:cNvSpPr>
            <a:spLocks noGrp="1"/>
          </p:cNvSpPr>
          <p:nvPr>
            <p:ph idx="77"/>
          </p:nvPr>
        </p:nvSpPr>
        <p:spPr/>
        <p:txBody>
          <a:bodyPr/>
          <a:lstStyle/>
          <a:p>
            <a:pPr>
              <a:lnSpc>
                <a:spcPts val="1700"/>
              </a:lnSpc>
            </a:pPr>
            <a:r>
              <a:rPr lang="en-US" dirty="0"/>
              <a:t>No</a:t>
            </a:r>
          </a:p>
        </p:txBody>
      </p:sp>
      <p:sp>
        <p:nvSpPr>
          <p:cNvPr id="31" name="Content Placeholder 30">
            <a:extLst>
              <a:ext uri="{FF2B5EF4-FFF2-40B4-BE49-F238E27FC236}">
                <a16:creationId xmlns:a16="http://schemas.microsoft.com/office/drawing/2014/main" id="{F40107E2-B9FB-7805-78B7-34C7B1159511}"/>
              </a:ext>
            </a:extLst>
          </p:cNvPr>
          <p:cNvSpPr>
            <a:spLocks noGrp="1"/>
          </p:cNvSpPr>
          <p:nvPr>
            <p:ph idx="78"/>
          </p:nvPr>
        </p:nvSpPr>
        <p:spPr/>
        <p:txBody>
          <a:bodyPr/>
          <a:lstStyle/>
          <a:p>
            <a:r>
              <a:rPr lang="en-US" dirty="0"/>
              <a:t>RS = 20</a:t>
            </a:r>
          </a:p>
        </p:txBody>
      </p:sp>
      <p:sp>
        <p:nvSpPr>
          <p:cNvPr id="32" name="Content Placeholder 31">
            <a:extLst>
              <a:ext uri="{FF2B5EF4-FFF2-40B4-BE49-F238E27FC236}">
                <a16:creationId xmlns:a16="http://schemas.microsoft.com/office/drawing/2014/main" id="{AD37A53C-1972-1FE7-F978-4D34EFD0FA46}"/>
              </a:ext>
            </a:extLst>
          </p:cNvPr>
          <p:cNvSpPr>
            <a:spLocks noGrp="1"/>
          </p:cNvSpPr>
          <p:nvPr>
            <p:ph idx="79"/>
          </p:nvPr>
        </p:nvSpPr>
        <p:spPr/>
        <p:txBody>
          <a:bodyPr/>
          <a:lstStyle/>
          <a:p>
            <a:pPr>
              <a:lnSpc>
                <a:spcPts val="1700"/>
              </a:lnSpc>
            </a:pPr>
            <a:r>
              <a:rPr lang="en-US" sz="1700" dirty="0"/>
              <a:t>Yes, but offer OFS/OA </a:t>
            </a:r>
            <a:br>
              <a:rPr lang="en-US" sz="1700" dirty="0"/>
            </a:br>
            <a:r>
              <a:rPr lang="en-US" sz="1700" dirty="0"/>
              <a:t>as alternative</a:t>
            </a:r>
          </a:p>
        </p:txBody>
      </p:sp>
      <p:sp>
        <p:nvSpPr>
          <p:cNvPr id="2" name="Content Placeholder 35">
            <a:extLst>
              <a:ext uri="{FF2B5EF4-FFF2-40B4-BE49-F238E27FC236}">
                <a16:creationId xmlns:a16="http://schemas.microsoft.com/office/drawing/2014/main" id="{E63771B0-E289-82C4-F175-292DB49759BB}"/>
              </a:ext>
            </a:extLst>
          </p:cNvPr>
          <p:cNvSpPr>
            <a:spLocks noGrp="1"/>
          </p:cNvSpPr>
          <p:nvPr>
            <p:ph idx="80"/>
          </p:nvPr>
        </p:nvSpPr>
        <p:spPr/>
        <p:txBody>
          <a:bodyPr/>
          <a:lstStyle/>
          <a:p>
            <a:r>
              <a:rPr lang="en-US" dirty="0"/>
              <a:t>No</a:t>
            </a:r>
          </a:p>
        </p:txBody>
      </p:sp>
      <p:sp>
        <p:nvSpPr>
          <p:cNvPr id="34" name="Content Placeholder 33">
            <a:extLst>
              <a:ext uri="{FF2B5EF4-FFF2-40B4-BE49-F238E27FC236}">
                <a16:creationId xmlns:a16="http://schemas.microsoft.com/office/drawing/2014/main" id="{454C3227-53F4-0661-48E7-9CB4BEDCAD7E}"/>
              </a:ext>
            </a:extLst>
          </p:cNvPr>
          <p:cNvSpPr>
            <a:spLocks noGrp="1"/>
          </p:cNvSpPr>
          <p:nvPr>
            <p:ph idx="81"/>
          </p:nvPr>
        </p:nvSpPr>
        <p:spPr/>
        <p:txBody>
          <a:bodyPr/>
          <a:lstStyle/>
          <a:p>
            <a:r>
              <a:rPr lang="en-US" dirty="0"/>
              <a:t>No*</a:t>
            </a:r>
          </a:p>
        </p:txBody>
      </p:sp>
      <p:sp>
        <p:nvSpPr>
          <p:cNvPr id="4" name="Content Placeholder 33">
            <a:extLst>
              <a:ext uri="{FF2B5EF4-FFF2-40B4-BE49-F238E27FC236}">
                <a16:creationId xmlns:a16="http://schemas.microsoft.com/office/drawing/2014/main" id="{5D8EA8E7-3747-D777-6324-BFCF07FA4804}"/>
              </a:ext>
            </a:extLst>
          </p:cNvPr>
          <p:cNvSpPr>
            <a:spLocks noGrp="1"/>
          </p:cNvSpPr>
          <p:nvPr>
            <p:ph idx="82"/>
          </p:nvPr>
        </p:nvSpPr>
        <p:spPr/>
        <p:txBody>
          <a:bodyPr/>
          <a:lstStyle/>
          <a:p>
            <a:r>
              <a:rPr lang="en-US" dirty="0"/>
              <a:t>No*</a:t>
            </a:r>
          </a:p>
        </p:txBody>
      </p:sp>
      <p:sp>
        <p:nvSpPr>
          <p:cNvPr id="36" name="Content Placeholder 35">
            <a:extLst>
              <a:ext uri="{FF2B5EF4-FFF2-40B4-BE49-F238E27FC236}">
                <a16:creationId xmlns:a16="http://schemas.microsoft.com/office/drawing/2014/main" id="{336E9C0B-53A5-9C91-C98D-2CF5C0AAA47B}"/>
              </a:ext>
            </a:extLst>
          </p:cNvPr>
          <p:cNvSpPr>
            <a:spLocks noGrp="1"/>
          </p:cNvSpPr>
          <p:nvPr>
            <p:ph idx="83"/>
          </p:nvPr>
        </p:nvSpPr>
        <p:spPr/>
        <p:txBody>
          <a:bodyPr/>
          <a:lstStyle/>
          <a:p>
            <a:r>
              <a:rPr lang="en-US" dirty="0"/>
              <a:t>No</a:t>
            </a:r>
          </a:p>
        </p:txBody>
      </p:sp>
      <p:sp>
        <p:nvSpPr>
          <p:cNvPr id="37" name="Content Placeholder 36">
            <a:extLst>
              <a:ext uri="{FF2B5EF4-FFF2-40B4-BE49-F238E27FC236}">
                <a16:creationId xmlns:a16="http://schemas.microsoft.com/office/drawing/2014/main" id="{353025AD-8E25-B82F-3094-2DE7546FF8F2}"/>
              </a:ext>
            </a:extLst>
          </p:cNvPr>
          <p:cNvSpPr>
            <a:spLocks noGrp="1"/>
          </p:cNvSpPr>
          <p:nvPr>
            <p:ph idx="84"/>
          </p:nvPr>
        </p:nvSpPr>
        <p:spPr/>
        <p:txBody>
          <a:bodyPr/>
          <a:lstStyle/>
          <a:p>
            <a:pPr>
              <a:lnSpc>
                <a:spcPts val="1700"/>
              </a:lnSpc>
            </a:pPr>
            <a:r>
              <a:rPr lang="en-US" sz="1700" dirty="0"/>
              <a:t>Yes, but offer OFS/OA </a:t>
            </a:r>
            <a:br>
              <a:rPr lang="en-US" sz="1700" dirty="0"/>
            </a:br>
            <a:r>
              <a:rPr lang="en-US" sz="1700" dirty="0"/>
              <a:t>as alternative</a:t>
            </a:r>
          </a:p>
        </p:txBody>
      </p:sp>
      <p:sp>
        <p:nvSpPr>
          <p:cNvPr id="38" name="Content Placeholder 37">
            <a:extLst>
              <a:ext uri="{FF2B5EF4-FFF2-40B4-BE49-F238E27FC236}">
                <a16:creationId xmlns:a16="http://schemas.microsoft.com/office/drawing/2014/main" id="{F53E3831-10E2-B63B-ACA3-1BB7A0F04B7F}"/>
              </a:ext>
            </a:extLst>
          </p:cNvPr>
          <p:cNvSpPr>
            <a:spLocks noGrp="1"/>
          </p:cNvSpPr>
          <p:nvPr>
            <p:ph idx="85"/>
          </p:nvPr>
        </p:nvSpPr>
        <p:spPr/>
        <p:txBody>
          <a:bodyPr/>
          <a:lstStyle/>
          <a:p>
            <a:pPr>
              <a:lnSpc>
                <a:spcPts val="1700"/>
              </a:lnSpc>
            </a:pPr>
            <a:r>
              <a:rPr lang="en-US" sz="1700" dirty="0"/>
              <a:t>Yes, but offer OFS/OA </a:t>
            </a:r>
            <a:br>
              <a:rPr lang="en-US" sz="1700" dirty="0"/>
            </a:br>
            <a:r>
              <a:rPr lang="en-US" sz="1700" dirty="0"/>
              <a:t>as alternative</a:t>
            </a:r>
          </a:p>
        </p:txBody>
      </p:sp>
      <p:sp>
        <p:nvSpPr>
          <p:cNvPr id="33" name="Content Placeholder 32">
            <a:extLst>
              <a:ext uri="{FF2B5EF4-FFF2-40B4-BE49-F238E27FC236}">
                <a16:creationId xmlns:a16="http://schemas.microsoft.com/office/drawing/2014/main" id="{AAA2218B-2D00-FBBA-EFCD-94FA7DAF1C27}"/>
              </a:ext>
            </a:extLst>
          </p:cNvPr>
          <p:cNvSpPr>
            <a:spLocks noGrp="1"/>
          </p:cNvSpPr>
          <p:nvPr>
            <p:ph idx="86"/>
          </p:nvPr>
        </p:nvSpPr>
        <p:spPr/>
        <p:txBody>
          <a:bodyPr/>
          <a:lstStyle/>
          <a:p>
            <a:r>
              <a:rPr lang="en-US" dirty="0"/>
              <a:t>No</a:t>
            </a:r>
          </a:p>
        </p:txBody>
      </p:sp>
      <p:sp>
        <p:nvSpPr>
          <p:cNvPr id="35" name="Content Placeholder 34">
            <a:extLst>
              <a:ext uri="{FF2B5EF4-FFF2-40B4-BE49-F238E27FC236}">
                <a16:creationId xmlns:a16="http://schemas.microsoft.com/office/drawing/2014/main" id="{592031CB-0152-73EC-1D72-638363198075}"/>
              </a:ext>
            </a:extLst>
          </p:cNvPr>
          <p:cNvSpPr>
            <a:spLocks noGrp="1"/>
          </p:cNvSpPr>
          <p:nvPr>
            <p:ph idx="87"/>
          </p:nvPr>
        </p:nvSpPr>
        <p:spPr/>
        <p:txBody>
          <a:bodyPr/>
          <a:lstStyle/>
          <a:p>
            <a:r>
              <a:rPr lang="en-US" dirty="0"/>
              <a:t>No</a:t>
            </a:r>
          </a:p>
        </p:txBody>
      </p:sp>
      <p:sp>
        <p:nvSpPr>
          <p:cNvPr id="39" name="Content Placeholder 38">
            <a:extLst>
              <a:ext uri="{FF2B5EF4-FFF2-40B4-BE49-F238E27FC236}">
                <a16:creationId xmlns:a16="http://schemas.microsoft.com/office/drawing/2014/main" id="{9F201FC4-637C-91A7-67EF-33B2CD737DB7}"/>
              </a:ext>
            </a:extLst>
          </p:cNvPr>
          <p:cNvSpPr>
            <a:spLocks noGrp="1"/>
          </p:cNvSpPr>
          <p:nvPr>
            <p:ph idx="88"/>
          </p:nvPr>
        </p:nvSpPr>
        <p:spPr/>
        <p:txBody>
          <a:bodyPr/>
          <a:lstStyle/>
          <a:p>
            <a:r>
              <a:rPr lang="en-US" dirty="0"/>
              <a:t>No</a:t>
            </a:r>
          </a:p>
        </p:txBody>
      </p:sp>
      <p:sp>
        <p:nvSpPr>
          <p:cNvPr id="3" name="TextBox 2">
            <a:extLst>
              <a:ext uri="{FF2B5EF4-FFF2-40B4-BE49-F238E27FC236}">
                <a16:creationId xmlns:a16="http://schemas.microsoft.com/office/drawing/2014/main" id="{E87C744A-8630-15FA-13AB-7BBEE2E36E8D}"/>
              </a:ext>
            </a:extLst>
          </p:cNvPr>
          <p:cNvSpPr txBox="1"/>
          <p:nvPr/>
        </p:nvSpPr>
        <p:spPr>
          <a:xfrm>
            <a:off x="461401" y="6481772"/>
            <a:ext cx="6803081" cy="338554"/>
          </a:xfrm>
          <a:prstGeom prst="rect">
            <a:avLst/>
          </a:prstGeom>
          <a:noFill/>
        </p:spPr>
        <p:txBody>
          <a:bodyPr wrap="none" rtlCol="0">
            <a:spAutoFit/>
          </a:bodyPr>
          <a:lstStyle/>
          <a:p>
            <a:r>
              <a:rPr lang="en-US" sz="1600" b="0" dirty="0">
                <a:solidFill>
                  <a:schemeClr val="tx1"/>
                </a:solidFill>
                <a:latin typeface="+mn-lt"/>
              </a:rPr>
              <a:t>OFS/OA = ovarian function suppression/ovarian ablation; *</a:t>
            </a:r>
            <a:r>
              <a:rPr lang="en-US" sz="1600" b="0" baseline="30000" dirty="0">
                <a:solidFill>
                  <a:schemeClr val="tx1"/>
                </a:solidFill>
                <a:latin typeface="+mn-lt"/>
              </a:rPr>
              <a:t> </a:t>
            </a:r>
            <a:r>
              <a:rPr lang="en-US" sz="1600" b="0" dirty="0">
                <a:solidFill>
                  <a:schemeClr val="tx1"/>
                </a:solidFill>
                <a:latin typeface="+mn-lt"/>
              </a:rPr>
              <a:t>Would offer OFS/OA</a:t>
            </a:r>
          </a:p>
        </p:txBody>
      </p:sp>
    </p:spTree>
    <p:extLst>
      <p:ext uri="{BB962C8B-B14F-4D97-AF65-F5344CB8AC3E}">
        <p14:creationId xmlns:p14="http://schemas.microsoft.com/office/powerpoint/2010/main" val="1523347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4D6FC-3540-105F-74F8-F2F9DBC651C9}"/>
            </a:ext>
          </a:extLst>
        </p:cNvPr>
        <p:cNvGrpSpPr/>
        <p:nvPr/>
      </p:nvGrpSpPr>
      <p:grpSpPr>
        <a:xfrm>
          <a:off x="0" y="0"/>
          <a:ext cx="0" cy="0"/>
          <a:chOff x="0" y="0"/>
          <a:chExt cx="0" cy="0"/>
        </a:xfrm>
      </p:grpSpPr>
      <p:sp>
        <p:nvSpPr>
          <p:cNvPr id="3" name="Content Placeholder 26">
            <a:extLst>
              <a:ext uri="{FF2B5EF4-FFF2-40B4-BE49-F238E27FC236}">
                <a16:creationId xmlns:a16="http://schemas.microsoft.com/office/drawing/2014/main" id="{21987918-5E2B-669B-666A-E988BD2DC6C8}"/>
              </a:ext>
            </a:extLst>
          </p:cNvPr>
          <p:cNvSpPr>
            <a:spLocks noGrp="1"/>
          </p:cNvSpPr>
          <p:nvPr>
            <p:ph idx="47"/>
          </p:nvPr>
        </p:nvSpPr>
        <p:spPr/>
        <p:txBody>
          <a:bodyPr/>
          <a:lstStyle/>
          <a:p>
            <a:pPr>
              <a:lnSpc>
                <a:spcPts val="1700"/>
              </a:lnSpc>
            </a:pPr>
            <a:r>
              <a:rPr lang="en-US" sz="1700" dirty="0"/>
              <a:t>Yes, but offer OFS/OA </a:t>
            </a:r>
            <a:br>
              <a:rPr lang="en-US" sz="1700" dirty="0"/>
            </a:br>
            <a:r>
              <a:rPr lang="en-US" sz="1700" dirty="0"/>
              <a:t>as alternative</a:t>
            </a:r>
          </a:p>
        </p:txBody>
      </p:sp>
      <p:sp>
        <p:nvSpPr>
          <p:cNvPr id="14" name="Content Placeholder 13">
            <a:extLst>
              <a:ext uri="{FF2B5EF4-FFF2-40B4-BE49-F238E27FC236}">
                <a16:creationId xmlns:a16="http://schemas.microsoft.com/office/drawing/2014/main" id="{21ECF34E-A0AE-68C8-9B81-9B84E6182AB8}"/>
              </a:ext>
            </a:extLst>
          </p:cNvPr>
          <p:cNvSpPr>
            <a:spLocks noGrp="1"/>
          </p:cNvSpPr>
          <p:nvPr>
            <p:ph idx="48"/>
          </p:nvPr>
        </p:nvSpPr>
        <p:spPr/>
        <p:txBody>
          <a:bodyPr/>
          <a:lstStyle/>
          <a:p>
            <a:r>
              <a:rPr lang="en-US" dirty="0"/>
              <a:t>Yes</a:t>
            </a:r>
          </a:p>
        </p:txBody>
      </p:sp>
      <p:sp>
        <p:nvSpPr>
          <p:cNvPr id="15" name="Content Placeholder 14">
            <a:extLst>
              <a:ext uri="{FF2B5EF4-FFF2-40B4-BE49-F238E27FC236}">
                <a16:creationId xmlns:a16="http://schemas.microsoft.com/office/drawing/2014/main" id="{56FB2AFE-0888-E60A-1F80-1314C96FD097}"/>
              </a:ext>
            </a:extLst>
          </p:cNvPr>
          <p:cNvSpPr>
            <a:spLocks noGrp="1"/>
          </p:cNvSpPr>
          <p:nvPr>
            <p:ph idx="49"/>
          </p:nvPr>
        </p:nvSpPr>
        <p:spPr/>
        <p:txBody>
          <a:bodyPr/>
          <a:lstStyle/>
          <a:p>
            <a:r>
              <a:rPr lang="en-US" dirty="0"/>
              <a:t>Yes</a:t>
            </a:r>
          </a:p>
        </p:txBody>
      </p:sp>
      <p:sp>
        <p:nvSpPr>
          <p:cNvPr id="16" name="Content Placeholder 15">
            <a:extLst>
              <a:ext uri="{FF2B5EF4-FFF2-40B4-BE49-F238E27FC236}">
                <a16:creationId xmlns:a16="http://schemas.microsoft.com/office/drawing/2014/main" id="{D0DE2054-B6CF-B749-D84D-073FC6171710}"/>
              </a:ext>
            </a:extLst>
          </p:cNvPr>
          <p:cNvSpPr>
            <a:spLocks noGrp="1"/>
          </p:cNvSpPr>
          <p:nvPr>
            <p:ph idx="50"/>
          </p:nvPr>
        </p:nvSpPr>
        <p:spPr/>
        <p:txBody>
          <a:bodyPr/>
          <a:lstStyle/>
          <a:p>
            <a:r>
              <a:rPr lang="en-US" sz="1700" dirty="0"/>
              <a:t>Yes, but offer OFS/OA </a:t>
            </a:r>
            <a:br>
              <a:rPr lang="en-US" sz="1700" dirty="0"/>
            </a:br>
            <a:r>
              <a:rPr lang="en-US" sz="1700" dirty="0"/>
              <a:t>as alternative</a:t>
            </a:r>
          </a:p>
        </p:txBody>
      </p:sp>
      <p:sp>
        <p:nvSpPr>
          <p:cNvPr id="17" name="Content Placeholder 16">
            <a:extLst>
              <a:ext uri="{FF2B5EF4-FFF2-40B4-BE49-F238E27FC236}">
                <a16:creationId xmlns:a16="http://schemas.microsoft.com/office/drawing/2014/main" id="{07C32BAA-401A-D427-65CB-6758E7E0DC0C}"/>
              </a:ext>
            </a:extLst>
          </p:cNvPr>
          <p:cNvSpPr>
            <a:spLocks noGrp="1"/>
          </p:cNvSpPr>
          <p:nvPr>
            <p:ph idx="58"/>
          </p:nvPr>
        </p:nvSpPr>
        <p:spPr/>
        <p:txBody>
          <a:bodyPr/>
          <a:lstStyle/>
          <a:p>
            <a:r>
              <a:rPr lang="en-US" dirty="0"/>
              <a:t>RS = 8 </a:t>
            </a:r>
          </a:p>
        </p:txBody>
      </p:sp>
      <p:sp>
        <p:nvSpPr>
          <p:cNvPr id="4" name="Content Placeholder 26">
            <a:extLst>
              <a:ext uri="{FF2B5EF4-FFF2-40B4-BE49-F238E27FC236}">
                <a16:creationId xmlns:a16="http://schemas.microsoft.com/office/drawing/2014/main" id="{94DB8E97-35DA-80CD-CB9C-C8BDCA6447B8}"/>
              </a:ext>
            </a:extLst>
          </p:cNvPr>
          <p:cNvSpPr>
            <a:spLocks noGrp="1"/>
          </p:cNvSpPr>
          <p:nvPr>
            <p:ph idx="60"/>
          </p:nvPr>
        </p:nvSpPr>
        <p:spPr/>
        <p:txBody>
          <a:bodyPr/>
          <a:lstStyle/>
          <a:p>
            <a:pPr>
              <a:lnSpc>
                <a:spcPts val="1700"/>
              </a:lnSpc>
            </a:pPr>
            <a:r>
              <a:rPr lang="en-US" sz="1700" dirty="0"/>
              <a:t>Yes, but offer OFS/OA </a:t>
            </a:r>
            <a:br>
              <a:rPr lang="en-US" sz="1700" dirty="0"/>
            </a:br>
            <a:r>
              <a:rPr lang="en-US" sz="1700" dirty="0"/>
              <a:t>as alternative</a:t>
            </a:r>
          </a:p>
        </p:txBody>
      </p:sp>
      <p:sp>
        <p:nvSpPr>
          <p:cNvPr id="20" name="Content Placeholder 19">
            <a:extLst>
              <a:ext uri="{FF2B5EF4-FFF2-40B4-BE49-F238E27FC236}">
                <a16:creationId xmlns:a16="http://schemas.microsoft.com/office/drawing/2014/main" id="{85E2F356-0C61-BD38-DD67-3C83594F7645}"/>
              </a:ext>
            </a:extLst>
          </p:cNvPr>
          <p:cNvSpPr>
            <a:spLocks noGrp="1"/>
          </p:cNvSpPr>
          <p:nvPr>
            <p:ph idx="61"/>
          </p:nvPr>
        </p:nvSpPr>
        <p:spPr/>
        <p:txBody>
          <a:bodyPr/>
          <a:lstStyle/>
          <a:p>
            <a:r>
              <a:rPr lang="en-US" dirty="0"/>
              <a:t>Yes</a:t>
            </a:r>
          </a:p>
        </p:txBody>
      </p:sp>
      <p:sp>
        <p:nvSpPr>
          <p:cNvPr id="21" name="Content Placeholder 20">
            <a:extLst>
              <a:ext uri="{FF2B5EF4-FFF2-40B4-BE49-F238E27FC236}">
                <a16:creationId xmlns:a16="http://schemas.microsoft.com/office/drawing/2014/main" id="{0CEC31A2-5261-646A-982F-C2A8F624CFA4}"/>
              </a:ext>
            </a:extLst>
          </p:cNvPr>
          <p:cNvSpPr>
            <a:spLocks noGrp="1"/>
          </p:cNvSpPr>
          <p:nvPr>
            <p:ph idx="62"/>
          </p:nvPr>
        </p:nvSpPr>
        <p:spPr/>
        <p:txBody>
          <a:bodyPr/>
          <a:lstStyle/>
          <a:p>
            <a:r>
              <a:rPr lang="en-US" dirty="0"/>
              <a:t>Yes</a:t>
            </a:r>
          </a:p>
        </p:txBody>
      </p:sp>
      <p:sp>
        <p:nvSpPr>
          <p:cNvPr id="22" name="Content Placeholder 21">
            <a:extLst>
              <a:ext uri="{FF2B5EF4-FFF2-40B4-BE49-F238E27FC236}">
                <a16:creationId xmlns:a16="http://schemas.microsoft.com/office/drawing/2014/main" id="{99C02C5A-2984-31F8-EA73-E38870869064}"/>
              </a:ext>
            </a:extLst>
          </p:cNvPr>
          <p:cNvSpPr>
            <a:spLocks noGrp="1"/>
          </p:cNvSpPr>
          <p:nvPr>
            <p:ph idx="63"/>
          </p:nvPr>
        </p:nvSpPr>
        <p:spPr/>
        <p:txBody>
          <a:bodyPr/>
          <a:lstStyle/>
          <a:p>
            <a:pPr>
              <a:lnSpc>
                <a:spcPts val="1700"/>
              </a:lnSpc>
            </a:pPr>
            <a:r>
              <a:rPr lang="en-US" sz="1700" dirty="0"/>
              <a:t>Yes, but offer OFS/OA </a:t>
            </a:r>
            <a:br>
              <a:rPr lang="en-US" sz="1700" dirty="0"/>
            </a:br>
            <a:r>
              <a:rPr lang="en-US" sz="1700" dirty="0"/>
              <a:t>as alternative</a:t>
            </a:r>
          </a:p>
        </p:txBody>
      </p:sp>
      <p:sp>
        <p:nvSpPr>
          <p:cNvPr id="23" name="Content Placeholder 22">
            <a:extLst>
              <a:ext uri="{FF2B5EF4-FFF2-40B4-BE49-F238E27FC236}">
                <a16:creationId xmlns:a16="http://schemas.microsoft.com/office/drawing/2014/main" id="{F155F6E2-D9CC-B17A-A1E8-E63A08C128BB}"/>
              </a:ext>
            </a:extLst>
          </p:cNvPr>
          <p:cNvSpPr>
            <a:spLocks noGrp="1"/>
          </p:cNvSpPr>
          <p:nvPr>
            <p:ph idx="64"/>
          </p:nvPr>
        </p:nvSpPr>
        <p:spPr/>
        <p:txBody>
          <a:bodyPr/>
          <a:lstStyle/>
          <a:p>
            <a:r>
              <a:rPr lang="en-US" dirty="0"/>
              <a:t>RS = 17</a:t>
            </a:r>
          </a:p>
        </p:txBody>
      </p:sp>
      <p:sp>
        <p:nvSpPr>
          <p:cNvPr id="24" name="Content Placeholder 23">
            <a:extLst>
              <a:ext uri="{FF2B5EF4-FFF2-40B4-BE49-F238E27FC236}">
                <a16:creationId xmlns:a16="http://schemas.microsoft.com/office/drawing/2014/main" id="{9E531B76-2DA1-793B-6C3F-9203C33181FA}"/>
              </a:ext>
            </a:extLst>
          </p:cNvPr>
          <p:cNvSpPr>
            <a:spLocks noGrp="1"/>
          </p:cNvSpPr>
          <p:nvPr>
            <p:ph idx="71"/>
          </p:nvPr>
        </p:nvSpPr>
        <p:spPr/>
        <p:txBody>
          <a:bodyPr/>
          <a:lstStyle/>
          <a:p>
            <a:r>
              <a:rPr lang="en-US" dirty="0"/>
              <a:t>Yes</a:t>
            </a:r>
          </a:p>
        </p:txBody>
      </p:sp>
      <p:sp>
        <p:nvSpPr>
          <p:cNvPr id="25" name="Content Placeholder 24">
            <a:extLst>
              <a:ext uri="{FF2B5EF4-FFF2-40B4-BE49-F238E27FC236}">
                <a16:creationId xmlns:a16="http://schemas.microsoft.com/office/drawing/2014/main" id="{AA0479E5-3BD8-03EC-1263-6A7BAC479234}"/>
              </a:ext>
            </a:extLst>
          </p:cNvPr>
          <p:cNvSpPr>
            <a:spLocks noGrp="1"/>
          </p:cNvSpPr>
          <p:nvPr>
            <p:ph idx="72"/>
          </p:nvPr>
        </p:nvSpPr>
        <p:spPr/>
        <p:txBody>
          <a:bodyPr/>
          <a:lstStyle/>
          <a:p>
            <a:r>
              <a:rPr lang="en-US" dirty="0"/>
              <a:t>Yes</a:t>
            </a:r>
          </a:p>
        </p:txBody>
      </p:sp>
      <p:sp>
        <p:nvSpPr>
          <p:cNvPr id="11" name="Title 10">
            <a:extLst>
              <a:ext uri="{FF2B5EF4-FFF2-40B4-BE49-F238E27FC236}">
                <a16:creationId xmlns:a16="http://schemas.microsoft.com/office/drawing/2014/main" id="{8323B532-2215-329E-7492-9AF2C96A1984}"/>
              </a:ext>
            </a:extLst>
          </p:cNvPr>
          <p:cNvSpPr>
            <a:spLocks noGrp="1"/>
          </p:cNvSpPr>
          <p:nvPr>
            <p:ph type="title"/>
          </p:nvPr>
        </p:nvSpPr>
        <p:spPr>
          <a:xfrm>
            <a:off x="551384" y="0"/>
            <a:ext cx="10467136" cy="1196752"/>
          </a:xfrm>
        </p:spPr>
        <p:txBody>
          <a:bodyPr/>
          <a:lstStyle/>
          <a:p>
            <a:r>
              <a:rPr lang="en-US" dirty="0"/>
              <a:t>Would you recommend adjuvant chemotherapy for a </a:t>
            </a:r>
            <a:r>
              <a:rPr lang="en-US" u="sng" dirty="0"/>
              <a:t>40-year-old</a:t>
            </a:r>
            <a:r>
              <a:rPr lang="en-US" dirty="0"/>
              <a:t> premenopausal patient with HR-positive, HER2-negative localized BC with </a:t>
            </a:r>
            <a:r>
              <a:rPr lang="en-US" u="sng" dirty="0"/>
              <a:t>3 positive nodes</a:t>
            </a:r>
            <a:r>
              <a:rPr lang="en-US" dirty="0"/>
              <a:t> and the 21-gene RS listed below?</a:t>
            </a:r>
          </a:p>
        </p:txBody>
      </p:sp>
      <p:sp>
        <p:nvSpPr>
          <p:cNvPr id="5" name="Content Placeholder 26">
            <a:extLst>
              <a:ext uri="{FF2B5EF4-FFF2-40B4-BE49-F238E27FC236}">
                <a16:creationId xmlns:a16="http://schemas.microsoft.com/office/drawing/2014/main" id="{7CB247A8-09E2-79A8-1802-7D317A929544}"/>
              </a:ext>
            </a:extLst>
          </p:cNvPr>
          <p:cNvSpPr>
            <a:spLocks noGrp="1"/>
          </p:cNvSpPr>
          <p:nvPr>
            <p:ph idx="74"/>
          </p:nvPr>
        </p:nvSpPr>
        <p:spPr/>
        <p:txBody>
          <a:bodyPr/>
          <a:lstStyle/>
          <a:p>
            <a:pPr>
              <a:lnSpc>
                <a:spcPts val="1700"/>
              </a:lnSpc>
            </a:pPr>
            <a:r>
              <a:rPr lang="en-US" sz="1700" dirty="0"/>
              <a:t>Yes, but offer OFS/OA </a:t>
            </a:r>
            <a:br>
              <a:rPr lang="en-US" sz="1700" dirty="0"/>
            </a:br>
            <a:r>
              <a:rPr lang="en-US" sz="1700" dirty="0"/>
              <a:t>as alternative</a:t>
            </a:r>
          </a:p>
        </p:txBody>
      </p:sp>
      <p:sp>
        <p:nvSpPr>
          <p:cNvPr id="28" name="Content Placeholder 27">
            <a:extLst>
              <a:ext uri="{FF2B5EF4-FFF2-40B4-BE49-F238E27FC236}">
                <a16:creationId xmlns:a16="http://schemas.microsoft.com/office/drawing/2014/main" id="{2D9AB70D-68FC-3A43-6CD6-3B8F82EFF8C6}"/>
              </a:ext>
            </a:extLst>
          </p:cNvPr>
          <p:cNvSpPr>
            <a:spLocks noGrp="1"/>
          </p:cNvSpPr>
          <p:nvPr>
            <p:ph idx="75"/>
          </p:nvPr>
        </p:nvSpPr>
        <p:spPr/>
        <p:txBody>
          <a:bodyPr/>
          <a:lstStyle/>
          <a:p>
            <a:r>
              <a:rPr lang="en-US" dirty="0"/>
              <a:t>Yes</a:t>
            </a:r>
          </a:p>
        </p:txBody>
      </p:sp>
      <p:sp>
        <p:nvSpPr>
          <p:cNvPr id="29" name="Content Placeholder 28">
            <a:extLst>
              <a:ext uri="{FF2B5EF4-FFF2-40B4-BE49-F238E27FC236}">
                <a16:creationId xmlns:a16="http://schemas.microsoft.com/office/drawing/2014/main" id="{90363577-CBC5-7ED2-7806-04CA128BCC23}"/>
              </a:ext>
            </a:extLst>
          </p:cNvPr>
          <p:cNvSpPr>
            <a:spLocks noGrp="1"/>
          </p:cNvSpPr>
          <p:nvPr>
            <p:ph idx="76"/>
          </p:nvPr>
        </p:nvSpPr>
        <p:spPr/>
        <p:txBody>
          <a:bodyPr/>
          <a:lstStyle/>
          <a:p>
            <a:r>
              <a:rPr lang="en-US" dirty="0"/>
              <a:t>Yes</a:t>
            </a:r>
          </a:p>
        </p:txBody>
      </p:sp>
      <p:sp>
        <p:nvSpPr>
          <p:cNvPr id="30" name="Content Placeholder 29">
            <a:extLst>
              <a:ext uri="{FF2B5EF4-FFF2-40B4-BE49-F238E27FC236}">
                <a16:creationId xmlns:a16="http://schemas.microsoft.com/office/drawing/2014/main" id="{7F2AF0ED-EC95-31D5-D1C5-E29BBCD771A0}"/>
              </a:ext>
            </a:extLst>
          </p:cNvPr>
          <p:cNvSpPr>
            <a:spLocks noGrp="1"/>
          </p:cNvSpPr>
          <p:nvPr>
            <p:ph idx="77"/>
          </p:nvPr>
        </p:nvSpPr>
        <p:spPr/>
        <p:txBody>
          <a:bodyPr/>
          <a:lstStyle/>
          <a:p>
            <a:r>
              <a:rPr lang="en-US" sz="1700" dirty="0"/>
              <a:t>Yes, but offer OFS/OA </a:t>
            </a:r>
            <a:br>
              <a:rPr lang="en-US" sz="1700" dirty="0"/>
            </a:br>
            <a:r>
              <a:rPr lang="en-US" sz="1700" dirty="0"/>
              <a:t>as alternative</a:t>
            </a:r>
          </a:p>
        </p:txBody>
      </p:sp>
      <p:sp>
        <p:nvSpPr>
          <p:cNvPr id="31" name="Content Placeholder 30">
            <a:extLst>
              <a:ext uri="{FF2B5EF4-FFF2-40B4-BE49-F238E27FC236}">
                <a16:creationId xmlns:a16="http://schemas.microsoft.com/office/drawing/2014/main" id="{9B540037-CF63-899B-15BC-7CB1ABF66A0C}"/>
              </a:ext>
            </a:extLst>
          </p:cNvPr>
          <p:cNvSpPr>
            <a:spLocks noGrp="1"/>
          </p:cNvSpPr>
          <p:nvPr>
            <p:ph idx="78"/>
          </p:nvPr>
        </p:nvSpPr>
        <p:spPr/>
        <p:txBody>
          <a:bodyPr/>
          <a:lstStyle/>
          <a:p>
            <a:r>
              <a:rPr lang="en-US" dirty="0"/>
              <a:t>RS = 20</a:t>
            </a:r>
          </a:p>
        </p:txBody>
      </p:sp>
      <p:sp>
        <p:nvSpPr>
          <p:cNvPr id="32" name="Content Placeholder 31">
            <a:extLst>
              <a:ext uri="{FF2B5EF4-FFF2-40B4-BE49-F238E27FC236}">
                <a16:creationId xmlns:a16="http://schemas.microsoft.com/office/drawing/2014/main" id="{BD30F53F-C81D-47C3-FD5A-3A6E64D34C07}"/>
              </a:ext>
            </a:extLst>
          </p:cNvPr>
          <p:cNvSpPr>
            <a:spLocks noGrp="1"/>
          </p:cNvSpPr>
          <p:nvPr>
            <p:ph idx="79"/>
          </p:nvPr>
        </p:nvSpPr>
        <p:spPr/>
        <p:txBody>
          <a:bodyPr/>
          <a:lstStyle/>
          <a:p>
            <a:r>
              <a:rPr lang="en-US" dirty="0"/>
              <a:t>Yes</a:t>
            </a:r>
          </a:p>
        </p:txBody>
      </p:sp>
      <p:sp>
        <p:nvSpPr>
          <p:cNvPr id="6" name="Content Placeholder 35">
            <a:extLst>
              <a:ext uri="{FF2B5EF4-FFF2-40B4-BE49-F238E27FC236}">
                <a16:creationId xmlns:a16="http://schemas.microsoft.com/office/drawing/2014/main" id="{C095064A-1C65-0B28-599E-317A29C24183}"/>
              </a:ext>
            </a:extLst>
          </p:cNvPr>
          <p:cNvSpPr>
            <a:spLocks noGrp="1"/>
          </p:cNvSpPr>
          <p:nvPr>
            <p:ph idx="80"/>
          </p:nvPr>
        </p:nvSpPr>
        <p:spPr/>
        <p:txBody>
          <a:bodyPr/>
          <a:lstStyle/>
          <a:p>
            <a:r>
              <a:rPr lang="en-US" dirty="0"/>
              <a:t>Yes</a:t>
            </a:r>
          </a:p>
        </p:txBody>
      </p:sp>
      <p:sp>
        <p:nvSpPr>
          <p:cNvPr id="7" name="Content Placeholder 35">
            <a:extLst>
              <a:ext uri="{FF2B5EF4-FFF2-40B4-BE49-F238E27FC236}">
                <a16:creationId xmlns:a16="http://schemas.microsoft.com/office/drawing/2014/main" id="{16E578FC-8F0A-6DC2-5E5E-3CB68BEF11A7}"/>
              </a:ext>
            </a:extLst>
          </p:cNvPr>
          <p:cNvSpPr>
            <a:spLocks noGrp="1"/>
          </p:cNvSpPr>
          <p:nvPr>
            <p:ph idx="81"/>
          </p:nvPr>
        </p:nvSpPr>
        <p:spPr/>
        <p:txBody>
          <a:bodyPr/>
          <a:lstStyle/>
          <a:p>
            <a:r>
              <a:rPr lang="en-US" dirty="0"/>
              <a:t>Yes</a:t>
            </a:r>
          </a:p>
        </p:txBody>
      </p:sp>
      <p:sp>
        <p:nvSpPr>
          <p:cNvPr id="8" name="Content Placeholder 35">
            <a:extLst>
              <a:ext uri="{FF2B5EF4-FFF2-40B4-BE49-F238E27FC236}">
                <a16:creationId xmlns:a16="http://schemas.microsoft.com/office/drawing/2014/main" id="{C3E7467D-EC18-A509-9015-F55FE2779DEC}"/>
              </a:ext>
            </a:extLst>
          </p:cNvPr>
          <p:cNvSpPr>
            <a:spLocks noGrp="1"/>
          </p:cNvSpPr>
          <p:nvPr>
            <p:ph idx="82"/>
          </p:nvPr>
        </p:nvSpPr>
        <p:spPr/>
        <p:txBody>
          <a:bodyPr/>
          <a:lstStyle/>
          <a:p>
            <a:r>
              <a:rPr lang="en-US" dirty="0"/>
              <a:t>Yes</a:t>
            </a:r>
          </a:p>
        </p:txBody>
      </p:sp>
      <p:sp>
        <p:nvSpPr>
          <p:cNvPr id="36" name="Content Placeholder 35">
            <a:extLst>
              <a:ext uri="{FF2B5EF4-FFF2-40B4-BE49-F238E27FC236}">
                <a16:creationId xmlns:a16="http://schemas.microsoft.com/office/drawing/2014/main" id="{F8DB19EC-5E39-4AE5-0D5E-14E58A79082E}"/>
              </a:ext>
            </a:extLst>
          </p:cNvPr>
          <p:cNvSpPr>
            <a:spLocks noGrp="1"/>
          </p:cNvSpPr>
          <p:nvPr>
            <p:ph idx="83"/>
          </p:nvPr>
        </p:nvSpPr>
        <p:spPr/>
        <p:txBody>
          <a:bodyPr/>
          <a:lstStyle/>
          <a:p>
            <a:r>
              <a:rPr lang="en-US" dirty="0"/>
              <a:t>Yes</a:t>
            </a:r>
          </a:p>
        </p:txBody>
      </p:sp>
      <p:sp>
        <p:nvSpPr>
          <p:cNvPr id="37" name="Content Placeholder 36">
            <a:extLst>
              <a:ext uri="{FF2B5EF4-FFF2-40B4-BE49-F238E27FC236}">
                <a16:creationId xmlns:a16="http://schemas.microsoft.com/office/drawing/2014/main" id="{D7CC6329-E432-0EC7-3E73-933FF806B826}"/>
              </a:ext>
            </a:extLst>
          </p:cNvPr>
          <p:cNvSpPr>
            <a:spLocks noGrp="1"/>
          </p:cNvSpPr>
          <p:nvPr>
            <p:ph idx="84"/>
          </p:nvPr>
        </p:nvSpPr>
        <p:spPr/>
        <p:txBody>
          <a:bodyPr/>
          <a:lstStyle/>
          <a:p>
            <a:r>
              <a:rPr lang="en-US" dirty="0"/>
              <a:t>Yes</a:t>
            </a:r>
          </a:p>
        </p:txBody>
      </p:sp>
      <p:sp>
        <p:nvSpPr>
          <p:cNvPr id="38" name="Content Placeholder 37">
            <a:extLst>
              <a:ext uri="{FF2B5EF4-FFF2-40B4-BE49-F238E27FC236}">
                <a16:creationId xmlns:a16="http://schemas.microsoft.com/office/drawing/2014/main" id="{FCBBE601-405A-B8A9-23B5-850E910204A8}"/>
              </a:ext>
            </a:extLst>
          </p:cNvPr>
          <p:cNvSpPr>
            <a:spLocks noGrp="1"/>
          </p:cNvSpPr>
          <p:nvPr>
            <p:ph idx="85"/>
          </p:nvPr>
        </p:nvSpPr>
        <p:spPr/>
        <p:txBody>
          <a:bodyPr/>
          <a:lstStyle/>
          <a:p>
            <a:r>
              <a:rPr lang="en-US" dirty="0"/>
              <a:t>Yes</a:t>
            </a:r>
          </a:p>
        </p:txBody>
      </p:sp>
      <p:sp>
        <p:nvSpPr>
          <p:cNvPr id="34" name="Content Placeholder 33">
            <a:extLst>
              <a:ext uri="{FF2B5EF4-FFF2-40B4-BE49-F238E27FC236}">
                <a16:creationId xmlns:a16="http://schemas.microsoft.com/office/drawing/2014/main" id="{3507BCB3-D115-B900-76A6-D61C82CCBC8E}"/>
              </a:ext>
            </a:extLst>
          </p:cNvPr>
          <p:cNvSpPr>
            <a:spLocks noGrp="1"/>
          </p:cNvSpPr>
          <p:nvPr>
            <p:ph idx="86"/>
          </p:nvPr>
        </p:nvSpPr>
        <p:spPr/>
        <p:txBody>
          <a:bodyPr/>
          <a:lstStyle/>
          <a:p>
            <a:r>
              <a:rPr lang="en-US" dirty="0"/>
              <a:t>Yes</a:t>
            </a:r>
          </a:p>
        </p:txBody>
      </p:sp>
      <p:sp>
        <p:nvSpPr>
          <p:cNvPr id="35" name="Content Placeholder 34">
            <a:extLst>
              <a:ext uri="{FF2B5EF4-FFF2-40B4-BE49-F238E27FC236}">
                <a16:creationId xmlns:a16="http://schemas.microsoft.com/office/drawing/2014/main" id="{752BF36F-1A7A-2158-455A-31BDB76121EB}"/>
              </a:ext>
            </a:extLst>
          </p:cNvPr>
          <p:cNvSpPr>
            <a:spLocks noGrp="1"/>
          </p:cNvSpPr>
          <p:nvPr>
            <p:ph idx="87"/>
          </p:nvPr>
        </p:nvSpPr>
        <p:spPr/>
        <p:txBody>
          <a:bodyPr/>
          <a:lstStyle/>
          <a:p>
            <a:r>
              <a:rPr lang="en-US" dirty="0"/>
              <a:t>Yes</a:t>
            </a:r>
          </a:p>
        </p:txBody>
      </p:sp>
      <p:sp>
        <p:nvSpPr>
          <p:cNvPr id="39" name="Content Placeholder 38">
            <a:extLst>
              <a:ext uri="{FF2B5EF4-FFF2-40B4-BE49-F238E27FC236}">
                <a16:creationId xmlns:a16="http://schemas.microsoft.com/office/drawing/2014/main" id="{9882EAD2-6678-1617-8CB1-6913842DD726}"/>
              </a:ext>
            </a:extLst>
          </p:cNvPr>
          <p:cNvSpPr>
            <a:spLocks noGrp="1"/>
          </p:cNvSpPr>
          <p:nvPr>
            <p:ph idx="88"/>
          </p:nvPr>
        </p:nvSpPr>
        <p:spPr/>
        <p:txBody>
          <a:bodyPr/>
          <a:lstStyle/>
          <a:p>
            <a:r>
              <a:rPr lang="en-US" dirty="0"/>
              <a:t>Yes</a:t>
            </a:r>
          </a:p>
        </p:txBody>
      </p:sp>
      <p:sp>
        <p:nvSpPr>
          <p:cNvPr id="2" name="TextBox 1">
            <a:extLst>
              <a:ext uri="{FF2B5EF4-FFF2-40B4-BE49-F238E27FC236}">
                <a16:creationId xmlns:a16="http://schemas.microsoft.com/office/drawing/2014/main" id="{80AEFA85-1841-58D1-F44F-CB8D1BE47DF2}"/>
              </a:ext>
            </a:extLst>
          </p:cNvPr>
          <p:cNvSpPr txBox="1"/>
          <p:nvPr/>
        </p:nvSpPr>
        <p:spPr>
          <a:xfrm>
            <a:off x="461401" y="6481772"/>
            <a:ext cx="4860305" cy="338554"/>
          </a:xfrm>
          <a:prstGeom prst="rect">
            <a:avLst/>
          </a:prstGeom>
          <a:noFill/>
        </p:spPr>
        <p:txBody>
          <a:bodyPr wrap="none" rtlCol="0">
            <a:spAutoFit/>
          </a:bodyPr>
          <a:lstStyle/>
          <a:p>
            <a:r>
              <a:rPr lang="en-US" sz="1600" b="0" dirty="0">
                <a:solidFill>
                  <a:schemeClr val="tx1"/>
                </a:solidFill>
                <a:latin typeface="+mn-lt"/>
              </a:rPr>
              <a:t>OFS/OA = ovarian function suppression/ovarian ablation</a:t>
            </a:r>
          </a:p>
        </p:txBody>
      </p:sp>
    </p:spTree>
    <p:extLst>
      <p:ext uri="{BB962C8B-B14F-4D97-AF65-F5344CB8AC3E}">
        <p14:creationId xmlns:p14="http://schemas.microsoft.com/office/powerpoint/2010/main" val="2728355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7A3E4-CB92-B7C2-1B3C-406AA0699DA2}"/>
            </a:ext>
          </a:extLst>
        </p:cNvPr>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5C714AC-57A5-C718-8B94-B4DDA929F7DA}"/>
              </a:ext>
            </a:extLst>
          </p:cNvPr>
          <p:cNvSpPr>
            <a:spLocks noGrp="1"/>
          </p:cNvSpPr>
          <p:nvPr>
            <p:ph idx="47"/>
          </p:nvPr>
        </p:nvSpPr>
        <p:spPr/>
        <p:txBody>
          <a:bodyPr/>
          <a:lstStyle/>
          <a:p>
            <a:r>
              <a:rPr lang="en-US" dirty="0"/>
              <a:t>No</a:t>
            </a:r>
          </a:p>
        </p:txBody>
      </p:sp>
      <p:sp>
        <p:nvSpPr>
          <p:cNvPr id="14" name="Content Placeholder 13">
            <a:extLst>
              <a:ext uri="{FF2B5EF4-FFF2-40B4-BE49-F238E27FC236}">
                <a16:creationId xmlns:a16="http://schemas.microsoft.com/office/drawing/2014/main" id="{3A717CD7-FA68-99EB-EE59-5E65658075A3}"/>
              </a:ext>
            </a:extLst>
          </p:cNvPr>
          <p:cNvSpPr>
            <a:spLocks noGrp="1"/>
          </p:cNvSpPr>
          <p:nvPr>
            <p:ph idx="48"/>
          </p:nvPr>
        </p:nvSpPr>
        <p:spPr/>
        <p:txBody>
          <a:bodyPr/>
          <a:lstStyle/>
          <a:p>
            <a:r>
              <a:rPr lang="en-US" dirty="0"/>
              <a:t>No</a:t>
            </a:r>
          </a:p>
        </p:txBody>
      </p:sp>
      <p:sp>
        <p:nvSpPr>
          <p:cNvPr id="15" name="Content Placeholder 14">
            <a:extLst>
              <a:ext uri="{FF2B5EF4-FFF2-40B4-BE49-F238E27FC236}">
                <a16:creationId xmlns:a16="http://schemas.microsoft.com/office/drawing/2014/main" id="{18BECFA6-C69E-2614-0B80-AF15A13154B0}"/>
              </a:ext>
            </a:extLst>
          </p:cNvPr>
          <p:cNvSpPr>
            <a:spLocks noGrp="1"/>
          </p:cNvSpPr>
          <p:nvPr>
            <p:ph idx="49"/>
          </p:nvPr>
        </p:nvSpPr>
        <p:spPr/>
        <p:txBody>
          <a:bodyPr/>
          <a:lstStyle/>
          <a:p>
            <a:r>
              <a:rPr lang="en-US" dirty="0"/>
              <a:t>No</a:t>
            </a:r>
          </a:p>
        </p:txBody>
      </p:sp>
      <p:sp>
        <p:nvSpPr>
          <p:cNvPr id="16" name="Content Placeholder 15">
            <a:extLst>
              <a:ext uri="{FF2B5EF4-FFF2-40B4-BE49-F238E27FC236}">
                <a16:creationId xmlns:a16="http://schemas.microsoft.com/office/drawing/2014/main" id="{EA893716-7E91-9425-49AD-ABE856EBB5D2}"/>
              </a:ext>
            </a:extLst>
          </p:cNvPr>
          <p:cNvSpPr>
            <a:spLocks noGrp="1"/>
          </p:cNvSpPr>
          <p:nvPr>
            <p:ph idx="50"/>
          </p:nvPr>
        </p:nvSpPr>
        <p:spPr/>
        <p:txBody>
          <a:bodyPr/>
          <a:lstStyle/>
          <a:p>
            <a:r>
              <a:rPr lang="en-US" dirty="0"/>
              <a:t>No</a:t>
            </a:r>
          </a:p>
        </p:txBody>
      </p:sp>
      <p:sp>
        <p:nvSpPr>
          <p:cNvPr id="17" name="Content Placeholder 16">
            <a:extLst>
              <a:ext uri="{FF2B5EF4-FFF2-40B4-BE49-F238E27FC236}">
                <a16:creationId xmlns:a16="http://schemas.microsoft.com/office/drawing/2014/main" id="{B168DEF1-D9D8-AE64-8D30-ECBB88732443}"/>
              </a:ext>
            </a:extLst>
          </p:cNvPr>
          <p:cNvSpPr>
            <a:spLocks noGrp="1"/>
          </p:cNvSpPr>
          <p:nvPr>
            <p:ph idx="58"/>
          </p:nvPr>
        </p:nvSpPr>
        <p:spPr/>
        <p:txBody>
          <a:bodyPr/>
          <a:lstStyle/>
          <a:p>
            <a:r>
              <a:rPr lang="en-US" dirty="0"/>
              <a:t>RS = 8 </a:t>
            </a:r>
          </a:p>
        </p:txBody>
      </p:sp>
      <p:sp>
        <p:nvSpPr>
          <p:cNvPr id="19" name="Content Placeholder 18">
            <a:extLst>
              <a:ext uri="{FF2B5EF4-FFF2-40B4-BE49-F238E27FC236}">
                <a16:creationId xmlns:a16="http://schemas.microsoft.com/office/drawing/2014/main" id="{BF50ADAA-4D17-442D-DE0B-C5B2F8957053}"/>
              </a:ext>
            </a:extLst>
          </p:cNvPr>
          <p:cNvSpPr>
            <a:spLocks noGrp="1"/>
          </p:cNvSpPr>
          <p:nvPr>
            <p:ph idx="60"/>
          </p:nvPr>
        </p:nvSpPr>
        <p:spPr/>
        <p:txBody>
          <a:bodyPr/>
          <a:lstStyle/>
          <a:p>
            <a:r>
              <a:rPr lang="en-US" dirty="0"/>
              <a:t>No</a:t>
            </a:r>
          </a:p>
        </p:txBody>
      </p:sp>
      <p:sp>
        <p:nvSpPr>
          <p:cNvPr id="20" name="Content Placeholder 19">
            <a:extLst>
              <a:ext uri="{FF2B5EF4-FFF2-40B4-BE49-F238E27FC236}">
                <a16:creationId xmlns:a16="http://schemas.microsoft.com/office/drawing/2014/main" id="{CC07B34E-B804-FFE5-3826-602D32BB8B9E}"/>
              </a:ext>
            </a:extLst>
          </p:cNvPr>
          <p:cNvSpPr>
            <a:spLocks noGrp="1"/>
          </p:cNvSpPr>
          <p:nvPr>
            <p:ph idx="61"/>
          </p:nvPr>
        </p:nvSpPr>
        <p:spPr/>
        <p:txBody>
          <a:bodyPr/>
          <a:lstStyle/>
          <a:p>
            <a:r>
              <a:rPr lang="en-US" dirty="0"/>
              <a:t>No</a:t>
            </a:r>
          </a:p>
        </p:txBody>
      </p:sp>
      <p:sp>
        <p:nvSpPr>
          <p:cNvPr id="21" name="Content Placeholder 20">
            <a:extLst>
              <a:ext uri="{FF2B5EF4-FFF2-40B4-BE49-F238E27FC236}">
                <a16:creationId xmlns:a16="http://schemas.microsoft.com/office/drawing/2014/main" id="{DD09F26A-E05D-4DBC-144C-7BB2DBD158F1}"/>
              </a:ext>
            </a:extLst>
          </p:cNvPr>
          <p:cNvSpPr>
            <a:spLocks noGrp="1"/>
          </p:cNvSpPr>
          <p:nvPr>
            <p:ph idx="62"/>
          </p:nvPr>
        </p:nvSpPr>
        <p:spPr/>
        <p:txBody>
          <a:bodyPr/>
          <a:lstStyle/>
          <a:p>
            <a:r>
              <a:rPr lang="en-US" dirty="0"/>
              <a:t>No</a:t>
            </a:r>
          </a:p>
        </p:txBody>
      </p:sp>
      <p:sp>
        <p:nvSpPr>
          <p:cNvPr id="22" name="Content Placeholder 21">
            <a:extLst>
              <a:ext uri="{FF2B5EF4-FFF2-40B4-BE49-F238E27FC236}">
                <a16:creationId xmlns:a16="http://schemas.microsoft.com/office/drawing/2014/main" id="{E1099310-1935-2516-760F-9C83517C458B}"/>
              </a:ext>
            </a:extLst>
          </p:cNvPr>
          <p:cNvSpPr>
            <a:spLocks noGrp="1"/>
          </p:cNvSpPr>
          <p:nvPr>
            <p:ph idx="63"/>
          </p:nvPr>
        </p:nvSpPr>
        <p:spPr/>
        <p:txBody>
          <a:bodyPr/>
          <a:lstStyle/>
          <a:p>
            <a:r>
              <a:rPr lang="en-US" dirty="0"/>
              <a:t>No</a:t>
            </a:r>
          </a:p>
        </p:txBody>
      </p:sp>
      <p:sp>
        <p:nvSpPr>
          <p:cNvPr id="23" name="Content Placeholder 22">
            <a:extLst>
              <a:ext uri="{FF2B5EF4-FFF2-40B4-BE49-F238E27FC236}">
                <a16:creationId xmlns:a16="http://schemas.microsoft.com/office/drawing/2014/main" id="{0CC3B737-DC56-C3DF-EB30-BD1883002BCE}"/>
              </a:ext>
            </a:extLst>
          </p:cNvPr>
          <p:cNvSpPr>
            <a:spLocks noGrp="1"/>
          </p:cNvSpPr>
          <p:nvPr>
            <p:ph idx="64"/>
          </p:nvPr>
        </p:nvSpPr>
        <p:spPr/>
        <p:txBody>
          <a:bodyPr/>
          <a:lstStyle/>
          <a:p>
            <a:r>
              <a:rPr lang="en-US" dirty="0"/>
              <a:t>RS = 17</a:t>
            </a:r>
          </a:p>
        </p:txBody>
      </p:sp>
      <p:sp>
        <p:nvSpPr>
          <p:cNvPr id="24" name="Content Placeholder 23">
            <a:extLst>
              <a:ext uri="{FF2B5EF4-FFF2-40B4-BE49-F238E27FC236}">
                <a16:creationId xmlns:a16="http://schemas.microsoft.com/office/drawing/2014/main" id="{7A4B52EE-3F43-3A2D-0E2A-E6B593B8CE12}"/>
              </a:ext>
            </a:extLst>
          </p:cNvPr>
          <p:cNvSpPr>
            <a:spLocks noGrp="1"/>
          </p:cNvSpPr>
          <p:nvPr>
            <p:ph idx="71"/>
          </p:nvPr>
        </p:nvSpPr>
        <p:spPr/>
        <p:txBody>
          <a:bodyPr/>
          <a:lstStyle/>
          <a:p>
            <a:r>
              <a:rPr lang="en-US" dirty="0"/>
              <a:t>No</a:t>
            </a:r>
          </a:p>
        </p:txBody>
      </p:sp>
      <p:sp>
        <p:nvSpPr>
          <p:cNvPr id="25" name="Content Placeholder 24">
            <a:extLst>
              <a:ext uri="{FF2B5EF4-FFF2-40B4-BE49-F238E27FC236}">
                <a16:creationId xmlns:a16="http://schemas.microsoft.com/office/drawing/2014/main" id="{1DC9A403-3A7F-BA90-4F80-8A94FB9CC88A}"/>
              </a:ext>
            </a:extLst>
          </p:cNvPr>
          <p:cNvSpPr>
            <a:spLocks noGrp="1"/>
          </p:cNvSpPr>
          <p:nvPr>
            <p:ph idx="72"/>
          </p:nvPr>
        </p:nvSpPr>
        <p:spPr/>
        <p:txBody>
          <a:bodyPr/>
          <a:lstStyle/>
          <a:p>
            <a:r>
              <a:rPr lang="en-US" dirty="0"/>
              <a:t>No</a:t>
            </a:r>
          </a:p>
        </p:txBody>
      </p:sp>
      <p:sp>
        <p:nvSpPr>
          <p:cNvPr id="11" name="Title 10">
            <a:extLst>
              <a:ext uri="{FF2B5EF4-FFF2-40B4-BE49-F238E27FC236}">
                <a16:creationId xmlns:a16="http://schemas.microsoft.com/office/drawing/2014/main" id="{FBEA91D2-E28E-86A3-DB0B-EE4258187AD1}"/>
              </a:ext>
            </a:extLst>
          </p:cNvPr>
          <p:cNvSpPr>
            <a:spLocks noGrp="1"/>
          </p:cNvSpPr>
          <p:nvPr>
            <p:ph type="title"/>
          </p:nvPr>
        </p:nvSpPr>
        <p:spPr>
          <a:xfrm>
            <a:off x="551384" y="0"/>
            <a:ext cx="10672876" cy="1196752"/>
          </a:xfrm>
        </p:spPr>
        <p:txBody>
          <a:bodyPr/>
          <a:lstStyle/>
          <a:p>
            <a:r>
              <a:rPr lang="en-US" dirty="0"/>
              <a:t>Would you recommend adjuvant chemotherapy for a </a:t>
            </a:r>
            <a:r>
              <a:rPr lang="en-US" u="sng" dirty="0"/>
              <a:t>65-year-old</a:t>
            </a:r>
            <a:r>
              <a:rPr lang="en-US" dirty="0"/>
              <a:t> postmenopausal patient with HR-positive, HER2-negative localized BC with </a:t>
            </a:r>
            <a:r>
              <a:rPr lang="en-US" u="sng" dirty="0"/>
              <a:t>3 positive nodes</a:t>
            </a:r>
            <a:r>
              <a:rPr lang="en-US" dirty="0"/>
              <a:t> and the 21-gene RS listed below?</a:t>
            </a:r>
          </a:p>
        </p:txBody>
      </p:sp>
      <p:sp>
        <p:nvSpPr>
          <p:cNvPr id="27" name="Content Placeholder 26">
            <a:extLst>
              <a:ext uri="{FF2B5EF4-FFF2-40B4-BE49-F238E27FC236}">
                <a16:creationId xmlns:a16="http://schemas.microsoft.com/office/drawing/2014/main" id="{9C57639C-84FA-0018-5C11-1D90E45AC542}"/>
              </a:ext>
            </a:extLst>
          </p:cNvPr>
          <p:cNvSpPr>
            <a:spLocks noGrp="1"/>
          </p:cNvSpPr>
          <p:nvPr>
            <p:ph idx="74"/>
          </p:nvPr>
        </p:nvSpPr>
        <p:spPr/>
        <p:txBody>
          <a:bodyPr/>
          <a:lstStyle/>
          <a:p>
            <a:r>
              <a:rPr lang="en-US" dirty="0"/>
              <a:t>No</a:t>
            </a:r>
          </a:p>
        </p:txBody>
      </p:sp>
      <p:sp>
        <p:nvSpPr>
          <p:cNvPr id="28" name="Content Placeholder 27">
            <a:extLst>
              <a:ext uri="{FF2B5EF4-FFF2-40B4-BE49-F238E27FC236}">
                <a16:creationId xmlns:a16="http://schemas.microsoft.com/office/drawing/2014/main" id="{053D16D5-7C87-6054-018E-B684326A9AAC}"/>
              </a:ext>
            </a:extLst>
          </p:cNvPr>
          <p:cNvSpPr>
            <a:spLocks noGrp="1"/>
          </p:cNvSpPr>
          <p:nvPr>
            <p:ph idx="75"/>
          </p:nvPr>
        </p:nvSpPr>
        <p:spPr/>
        <p:txBody>
          <a:bodyPr/>
          <a:lstStyle/>
          <a:p>
            <a:r>
              <a:rPr lang="en-US" dirty="0"/>
              <a:t>No</a:t>
            </a:r>
          </a:p>
        </p:txBody>
      </p:sp>
      <p:sp>
        <p:nvSpPr>
          <p:cNvPr id="29" name="Content Placeholder 28">
            <a:extLst>
              <a:ext uri="{FF2B5EF4-FFF2-40B4-BE49-F238E27FC236}">
                <a16:creationId xmlns:a16="http://schemas.microsoft.com/office/drawing/2014/main" id="{2B905C01-AE34-941A-F444-600E12835536}"/>
              </a:ext>
            </a:extLst>
          </p:cNvPr>
          <p:cNvSpPr>
            <a:spLocks noGrp="1"/>
          </p:cNvSpPr>
          <p:nvPr>
            <p:ph idx="76"/>
          </p:nvPr>
        </p:nvSpPr>
        <p:spPr/>
        <p:txBody>
          <a:bodyPr/>
          <a:lstStyle/>
          <a:p>
            <a:r>
              <a:rPr lang="en-US" dirty="0"/>
              <a:t>Yes</a:t>
            </a:r>
          </a:p>
        </p:txBody>
      </p:sp>
      <p:sp>
        <p:nvSpPr>
          <p:cNvPr id="30" name="Content Placeholder 29">
            <a:extLst>
              <a:ext uri="{FF2B5EF4-FFF2-40B4-BE49-F238E27FC236}">
                <a16:creationId xmlns:a16="http://schemas.microsoft.com/office/drawing/2014/main" id="{81065DBC-9BFF-AA4D-3D00-005A099108A7}"/>
              </a:ext>
            </a:extLst>
          </p:cNvPr>
          <p:cNvSpPr>
            <a:spLocks noGrp="1"/>
          </p:cNvSpPr>
          <p:nvPr>
            <p:ph idx="77"/>
          </p:nvPr>
        </p:nvSpPr>
        <p:spPr/>
        <p:txBody>
          <a:bodyPr/>
          <a:lstStyle/>
          <a:p>
            <a:r>
              <a:rPr lang="en-US" dirty="0"/>
              <a:t>No</a:t>
            </a:r>
          </a:p>
        </p:txBody>
      </p:sp>
      <p:sp>
        <p:nvSpPr>
          <p:cNvPr id="31" name="Content Placeholder 30">
            <a:extLst>
              <a:ext uri="{FF2B5EF4-FFF2-40B4-BE49-F238E27FC236}">
                <a16:creationId xmlns:a16="http://schemas.microsoft.com/office/drawing/2014/main" id="{9E9E5286-B627-E93B-E770-9189CA4DBB56}"/>
              </a:ext>
            </a:extLst>
          </p:cNvPr>
          <p:cNvSpPr>
            <a:spLocks noGrp="1"/>
          </p:cNvSpPr>
          <p:nvPr>
            <p:ph idx="78"/>
          </p:nvPr>
        </p:nvSpPr>
        <p:spPr/>
        <p:txBody>
          <a:bodyPr/>
          <a:lstStyle/>
          <a:p>
            <a:r>
              <a:rPr lang="en-US" dirty="0"/>
              <a:t>RS = 20</a:t>
            </a:r>
          </a:p>
        </p:txBody>
      </p:sp>
      <p:sp>
        <p:nvSpPr>
          <p:cNvPr id="32" name="Content Placeholder 31">
            <a:extLst>
              <a:ext uri="{FF2B5EF4-FFF2-40B4-BE49-F238E27FC236}">
                <a16:creationId xmlns:a16="http://schemas.microsoft.com/office/drawing/2014/main" id="{B0C4802E-E6A3-682B-B461-84CD88EECB55}"/>
              </a:ext>
            </a:extLst>
          </p:cNvPr>
          <p:cNvSpPr>
            <a:spLocks noGrp="1"/>
          </p:cNvSpPr>
          <p:nvPr>
            <p:ph idx="79"/>
          </p:nvPr>
        </p:nvSpPr>
        <p:spPr/>
        <p:txBody>
          <a:bodyPr/>
          <a:lstStyle/>
          <a:p>
            <a:r>
              <a:rPr lang="en-US" dirty="0"/>
              <a:t>No</a:t>
            </a:r>
          </a:p>
        </p:txBody>
      </p:sp>
      <p:sp>
        <p:nvSpPr>
          <p:cNvPr id="2" name="Content Placeholder 23">
            <a:extLst>
              <a:ext uri="{FF2B5EF4-FFF2-40B4-BE49-F238E27FC236}">
                <a16:creationId xmlns:a16="http://schemas.microsoft.com/office/drawing/2014/main" id="{C5FD04C8-7426-E08B-C97D-723A95ADC5E6}"/>
              </a:ext>
            </a:extLst>
          </p:cNvPr>
          <p:cNvSpPr>
            <a:spLocks noGrp="1"/>
          </p:cNvSpPr>
          <p:nvPr>
            <p:ph idx="80"/>
          </p:nvPr>
        </p:nvSpPr>
        <p:spPr/>
        <p:txBody>
          <a:bodyPr/>
          <a:lstStyle/>
          <a:p>
            <a:r>
              <a:rPr lang="en-US" dirty="0"/>
              <a:t>No</a:t>
            </a:r>
          </a:p>
        </p:txBody>
      </p:sp>
      <p:sp>
        <p:nvSpPr>
          <p:cNvPr id="3" name="Content Placeholder 23">
            <a:extLst>
              <a:ext uri="{FF2B5EF4-FFF2-40B4-BE49-F238E27FC236}">
                <a16:creationId xmlns:a16="http://schemas.microsoft.com/office/drawing/2014/main" id="{6749BABA-BC59-A53F-14A9-F6D0E1AE3109}"/>
              </a:ext>
            </a:extLst>
          </p:cNvPr>
          <p:cNvSpPr>
            <a:spLocks noGrp="1"/>
          </p:cNvSpPr>
          <p:nvPr>
            <p:ph idx="81"/>
          </p:nvPr>
        </p:nvSpPr>
        <p:spPr/>
        <p:txBody>
          <a:bodyPr/>
          <a:lstStyle/>
          <a:p>
            <a:r>
              <a:rPr lang="en-US" dirty="0"/>
              <a:t>No</a:t>
            </a:r>
          </a:p>
        </p:txBody>
      </p:sp>
      <p:sp>
        <p:nvSpPr>
          <p:cNvPr id="4" name="Content Placeholder 23">
            <a:extLst>
              <a:ext uri="{FF2B5EF4-FFF2-40B4-BE49-F238E27FC236}">
                <a16:creationId xmlns:a16="http://schemas.microsoft.com/office/drawing/2014/main" id="{7D0DD588-39DA-795C-8CC2-07776DB75B88}"/>
              </a:ext>
            </a:extLst>
          </p:cNvPr>
          <p:cNvSpPr>
            <a:spLocks noGrp="1"/>
          </p:cNvSpPr>
          <p:nvPr>
            <p:ph idx="82"/>
          </p:nvPr>
        </p:nvSpPr>
        <p:spPr/>
        <p:txBody>
          <a:bodyPr/>
          <a:lstStyle/>
          <a:p>
            <a:r>
              <a:rPr lang="en-US" dirty="0"/>
              <a:t>No</a:t>
            </a:r>
          </a:p>
        </p:txBody>
      </p:sp>
      <p:sp>
        <p:nvSpPr>
          <p:cNvPr id="36" name="Content Placeholder 35">
            <a:extLst>
              <a:ext uri="{FF2B5EF4-FFF2-40B4-BE49-F238E27FC236}">
                <a16:creationId xmlns:a16="http://schemas.microsoft.com/office/drawing/2014/main" id="{6F565801-8465-066C-4968-EC9F9AD480F9}"/>
              </a:ext>
            </a:extLst>
          </p:cNvPr>
          <p:cNvSpPr>
            <a:spLocks noGrp="1"/>
          </p:cNvSpPr>
          <p:nvPr>
            <p:ph idx="83"/>
          </p:nvPr>
        </p:nvSpPr>
        <p:spPr/>
        <p:txBody>
          <a:bodyPr/>
          <a:lstStyle/>
          <a:p>
            <a:r>
              <a:rPr lang="en-US" dirty="0"/>
              <a:t>No</a:t>
            </a:r>
          </a:p>
        </p:txBody>
      </p:sp>
      <p:sp>
        <p:nvSpPr>
          <p:cNvPr id="37" name="Content Placeholder 36">
            <a:extLst>
              <a:ext uri="{FF2B5EF4-FFF2-40B4-BE49-F238E27FC236}">
                <a16:creationId xmlns:a16="http://schemas.microsoft.com/office/drawing/2014/main" id="{3A7BD3BD-3057-606C-A9C3-27D5C24384F7}"/>
              </a:ext>
            </a:extLst>
          </p:cNvPr>
          <p:cNvSpPr>
            <a:spLocks noGrp="1"/>
          </p:cNvSpPr>
          <p:nvPr>
            <p:ph idx="84"/>
          </p:nvPr>
        </p:nvSpPr>
        <p:spPr/>
        <p:txBody>
          <a:bodyPr/>
          <a:lstStyle/>
          <a:p>
            <a:r>
              <a:rPr lang="en-US" dirty="0"/>
              <a:t>No</a:t>
            </a:r>
          </a:p>
        </p:txBody>
      </p:sp>
      <p:sp>
        <p:nvSpPr>
          <p:cNvPr id="38" name="Content Placeholder 37">
            <a:extLst>
              <a:ext uri="{FF2B5EF4-FFF2-40B4-BE49-F238E27FC236}">
                <a16:creationId xmlns:a16="http://schemas.microsoft.com/office/drawing/2014/main" id="{7BEDF9BF-458F-7077-2A78-34417D91258E}"/>
              </a:ext>
            </a:extLst>
          </p:cNvPr>
          <p:cNvSpPr>
            <a:spLocks noGrp="1"/>
          </p:cNvSpPr>
          <p:nvPr>
            <p:ph idx="85"/>
          </p:nvPr>
        </p:nvSpPr>
        <p:spPr/>
        <p:txBody>
          <a:bodyPr/>
          <a:lstStyle/>
          <a:p>
            <a:r>
              <a:rPr lang="en-US" dirty="0"/>
              <a:t>Yes</a:t>
            </a:r>
          </a:p>
        </p:txBody>
      </p:sp>
      <p:sp>
        <p:nvSpPr>
          <p:cNvPr id="33" name="Content Placeholder 32">
            <a:extLst>
              <a:ext uri="{FF2B5EF4-FFF2-40B4-BE49-F238E27FC236}">
                <a16:creationId xmlns:a16="http://schemas.microsoft.com/office/drawing/2014/main" id="{AB9D8F05-1950-CFFA-AD10-74470F9CFE9E}"/>
              </a:ext>
            </a:extLst>
          </p:cNvPr>
          <p:cNvSpPr>
            <a:spLocks noGrp="1"/>
          </p:cNvSpPr>
          <p:nvPr>
            <p:ph idx="86"/>
          </p:nvPr>
        </p:nvSpPr>
        <p:spPr/>
        <p:txBody>
          <a:bodyPr/>
          <a:lstStyle/>
          <a:p>
            <a:r>
              <a:rPr lang="en-US" dirty="0"/>
              <a:t>No</a:t>
            </a:r>
          </a:p>
        </p:txBody>
      </p:sp>
      <p:sp>
        <p:nvSpPr>
          <p:cNvPr id="34" name="Content Placeholder 33">
            <a:extLst>
              <a:ext uri="{FF2B5EF4-FFF2-40B4-BE49-F238E27FC236}">
                <a16:creationId xmlns:a16="http://schemas.microsoft.com/office/drawing/2014/main" id="{6BC4F18B-8B86-0D8F-382D-70B9D1B50C83}"/>
              </a:ext>
            </a:extLst>
          </p:cNvPr>
          <p:cNvSpPr>
            <a:spLocks noGrp="1"/>
          </p:cNvSpPr>
          <p:nvPr>
            <p:ph idx="87"/>
          </p:nvPr>
        </p:nvSpPr>
        <p:spPr/>
        <p:txBody>
          <a:bodyPr/>
          <a:lstStyle/>
          <a:p>
            <a:r>
              <a:rPr lang="en-US" dirty="0"/>
              <a:t>No</a:t>
            </a:r>
          </a:p>
        </p:txBody>
      </p:sp>
      <p:sp>
        <p:nvSpPr>
          <p:cNvPr id="35" name="Content Placeholder 34">
            <a:extLst>
              <a:ext uri="{FF2B5EF4-FFF2-40B4-BE49-F238E27FC236}">
                <a16:creationId xmlns:a16="http://schemas.microsoft.com/office/drawing/2014/main" id="{7310BFB5-AAF6-2EF2-7667-76F62A0A7F7F}"/>
              </a:ext>
            </a:extLst>
          </p:cNvPr>
          <p:cNvSpPr>
            <a:spLocks noGrp="1"/>
          </p:cNvSpPr>
          <p:nvPr>
            <p:ph idx="88"/>
          </p:nvPr>
        </p:nvSpPr>
        <p:spPr/>
        <p:txBody>
          <a:bodyPr/>
          <a:lstStyle/>
          <a:p>
            <a:r>
              <a:rPr lang="en-US" dirty="0"/>
              <a:t>No</a:t>
            </a:r>
          </a:p>
        </p:txBody>
      </p:sp>
    </p:spTree>
    <p:extLst>
      <p:ext uri="{BB962C8B-B14F-4D97-AF65-F5344CB8AC3E}">
        <p14:creationId xmlns:p14="http://schemas.microsoft.com/office/powerpoint/2010/main" val="23526004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C5F463BF-9195-C72C-58AF-83A4081935B2}"/>
              </a:ext>
            </a:extLst>
          </p:cNvPr>
          <p:cNvSpPr>
            <a:spLocks noGrp="1"/>
          </p:cNvSpPr>
          <p:nvPr>
            <p:ph idx="47"/>
          </p:nvPr>
        </p:nvSpPr>
        <p:spPr/>
        <p:txBody>
          <a:bodyPr/>
          <a:lstStyle/>
          <a:p>
            <a:r>
              <a:rPr lang="en-US" dirty="0"/>
              <a:t>I have</a:t>
            </a:r>
          </a:p>
        </p:txBody>
      </p:sp>
      <p:sp>
        <p:nvSpPr>
          <p:cNvPr id="33" name="Content Placeholder 32">
            <a:extLst>
              <a:ext uri="{FF2B5EF4-FFF2-40B4-BE49-F238E27FC236}">
                <a16:creationId xmlns:a16="http://schemas.microsoft.com/office/drawing/2014/main" id="{83246F96-71E1-9E52-8F14-340CEE09284B}"/>
              </a:ext>
            </a:extLst>
          </p:cNvPr>
          <p:cNvSpPr>
            <a:spLocks noGrp="1"/>
          </p:cNvSpPr>
          <p:nvPr>
            <p:ph idx="48"/>
          </p:nvPr>
        </p:nvSpPr>
        <p:spPr/>
        <p:txBody>
          <a:bodyPr/>
          <a:lstStyle/>
          <a:p>
            <a:r>
              <a:rPr lang="en-US" dirty="0"/>
              <a:t>I have not but would for the right patient</a:t>
            </a:r>
          </a:p>
        </p:txBody>
      </p:sp>
      <p:sp>
        <p:nvSpPr>
          <p:cNvPr id="34" name="Content Placeholder 33">
            <a:extLst>
              <a:ext uri="{FF2B5EF4-FFF2-40B4-BE49-F238E27FC236}">
                <a16:creationId xmlns:a16="http://schemas.microsoft.com/office/drawing/2014/main" id="{6E692D5C-89F2-840C-1E30-9569C1119F42}"/>
              </a:ext>
            </a:extLst>
          </p:cNvPr>
          <p:cNvSpPr>
            <a:spLocks noGrp="1"/>
          </p:cNvSpPr>
          <p:nvPr>
            <p:ph idx="49"/>
          </p:nvPr>
        </p:nvSpPr>
        <p:spPr/>
        <p:txBody>
          <a:bodyPr/>
          <a:lstStyle/>
          <a:p>
            <a:r>
              <a:rPr lang="en-US" dirty="0"/>
              <a:t>I have not but would for the right patient</a:t>
            </a:r>
          </a:p>
        </p:txBody>
      </p:sp>
      <p:sp>
        <p:nvSpPr>
          <p:cNvPr id="35" name="Content Placeholder 34">
            <a:extLst>
              <a:ext uri="{FF2B5EF4-FFF2-40B4-BE49-F238E27FC236}">
                <a16:creationId xmlns:a16="http://schemas.microsoft.com/office/drawing/2014/main" id="{BB3A882A-F92E-2577-1773-7B59F46D7311}"/>
              </a:ext>
            </a:extLst>
          </p:cNvPr>
          <p:cNvSpPr>
            <a:spLocks noGrp="1"/>
          </p:cNvSpPr>
          <p:nvPr>
            <p:ph idx="50"/>
          </p:nvPr>
        </p:nvSpPr>
        <p:spPr/>
        <p:txBody>
          <a:bodyPr/>
          <a:lstStyle/>
          <a:p>
            <a:r>
              <a:rPr lang="en-US" dirty="0"/>
              <a:t>I have not and would not</a:t>
            </a:r>
          </a:p>
        </p:txBody>
      </p:sp>
      <p:sp>
        <p:nvSpPr>
          <p:cNvPr id="36" name="Content Placeholder 35">
            <a:extLst>
              <a:ext uri="{FF2B5EF4-FFF2-40B4-BE49-F238E27FC236}">
                <a16:creationId xmlns:a16="http://schemas.microsoft.com/office/drawing/2014/main" id="{A560E148-1DDE-21DF-E554-19BEBE9BE101}"/>
              </a:ext>
            </a:extLst>
          </p:cNvPr>
          <p:cNvSpPr>
            <a:spLocks noGrp="1"/>
          </p:cNvSpPr>
          <p:nvPr>
            <p:ph idx="51"/>
          </p:nvPr>
        </p:nvSpPr>
        <p:spPr/>
        <p:txBody>
          <a:bodyPr/>
          <a:lstStyle/>
          <a:p>
            <a:r>
              <a:rPr lang="en-US" dirty="0"/>
              <a:t>I have not and would not</a:t>
            </a:r>
          </a:p>
        </p:txBody>
      </p:sp>
      <p:sp>
        <p:nvSpPr>
          <p:cNvPr id="30" name="Title 29">
            <a:extLst>
              <a:ext uri="{FF2B5EF4-FFF2-40B4-BE49-F238E27FC236}">
                <a16:creationId xmlns:a16="http://schemas.microsoft.com/office/drawing/2014/main" id="{337C81C5-F47E-530C-6DA3-ECA497BD766E}"/>
              </a:ext>
            </a:extLst>
          </p:cNvPr>
          <p:cNvSpPr>
            <a:spLocks noGrp="1"/>
          </p:cNvSpPr>
          <p:nvPr>
            <p:ph type="title"/>
          </p:nvPr>
        </p:nvSpPr>
        <p:spPr>
          <a:xfrm>
            <a:off x="551384" y="33051"/>
            <a:ext cx="10089946" cy="1023414"/>
          </a:xfrm>
        </p:spPr>
        <p:txBody>
          <a:bodyPr/>
          <a:lstStyle/>
          <a:p>
            <a:r>
              <a:rPr lang="en-US" dirty="0"/>
              <a:t>Have you ordered or would you order a genomic assay to assist with treatment decision-making in the localized setting for any patients with HR-positive, HER2-negative localized BC and 4 or more positive nodes?</a:t>
            </a:r>
          </a:p>
        </p:txBody>
      </p:sp>
      <p:sp>
        <p:nvSpPr>
          <p:cNvPr id="2" name="Content Placeholder 34">
            <a:extLst>
              <a:ext uri="{FF2B5EF4-FFF2-40B4-BE49-F238E27FC236}">
                <a16:creationId xmlns:a16="http://schemas.microsoft.com/office/drawing/2014/main" id="{7059C893-6B5E-F744-ADEE-E42FFA2F3193}"/>
              </a:ext>
            </a:extLst>
          </p:cNvPr>
          <p:cNvSpPr>
            <a:spLocks noGrp="1"/>
          </p:cNvSpPr>
          <p:nvPr>
            <p:ph idx="52"/>
          </p:nvPr>
        </p:nvSpPr>
        <p:spPr/>
        <p:txBody>
          <a:bodyPr/>
          <a:lstStyle/>
          <a:p>
            <a:r>
              <a:rPr lang="en-US" dirty="0"/>
              <a:t>I have</a:t>
            </a:r>
          </a:p>
        </p:txBody>
      </p:sp>
      <p:sp>
        <p:nvSpPr>
          <p:cNvPr id="38" name="Content Placeholder 37">
            <a:extLst>
              <a:ext uri="{FF2B5EF4-FFF2-40B4-BE49-F238E27FC236}">
                <a16:creationId xmlns:a16="http://schemas.microsoft.com/office/drawing/2014/main" id="{3D28ABDF-8A6F-56B9-DB9B-8A1966B364AA}"/>
              </a:ext>
            </a:extLst>
          </p:cNvPr>
          <p:cNvSpPr>
            <a:spLocks noGrp="1"/>
          </p:cNvSpPr>
          <p:nvPr>
            <p:ph idx="53"/>
          </p:nvPr>
        </p:nvSpPr>
        <p:spPr/>
        <p:txBody>
          <a:bodyPr/>
          <a:lstStyle/>
          <a:p>
            <a:r>
              <a:rPr lang="en-US" dirty="0"/>
              <a:t>I have not and would not</a:t>
            </a:r>
          </a:p>
        </p:txBody>
      </p:sp>
      <p:sp>
        <p:nvSpPr>
          <p:cNvPr id="6" name="Content Placeholder 5">
            <a:extLst>
              <a:ext uri="{FF2B5EF4-FFF2-40B4-BE49-F238E27FC236}">
                <a16:creationId xmlns:a16="http://schemas.microsoft.com/office/drawing/2014/main" id="{41136C5A-3B17-1DA3-2B99-05329456BE7C}"/>
              </a:ext>
            </a:extLst>
          </p:cNvPr>
          <p:cNvSpPr>
            <a:spLocks noGrp="1"/>
          </p:cNvSpPr>
          <p:nvPr>
            <p:ph idx="54"/>
          </p:nvPr>
        </p:nvSpPr>
        <p:spPr/>
        <p:txBody>
          <a:bodyPr/>
          <a:lstStyle/>
          <a:p>
            <a:r>
              <a:rPr lang="en-US" dirty="0"/>
              <a:t>I have</a:t>
            </a:r>
          </a:p>
        </p:txBody>
      </p:sp>
    </p:spTree>
    <p:extLst>
      <p:ext uri="{BB962C8B-B14F-4D97-AF65-F5344CB8AC3E}">
        <p14:creationId xmlns:p14="http://schemas.microsoft.com/office/powerpoint/2010/main" val="29885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D6663-8446-6022-AE1B-25312C63E8CB}"/>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020BD2B2-FD90-466A-2E5D-92E06CEE8E30}"/>
              </a:ext>
            </a:extLst>
          </p:cNvPr>
          <p:cNvSpPr>
            <a:spLocks noGrp="1"/>
          </p:cNvSpPr>
          <p:nvPr>
            <p:ph idx="47"/>
          </p:nvPr>
        </p:nvSpPr>
        <p:spPr/>
        <p:txBody>
          <a:bodyPr/>
          <a:lstStyle/>
          <a:p>
            <a:r>
              <a:rPr lang="en-US" dirty="0"/>
              <a:t>MammaPrint</a:t>
            </a:r>
          </a:p>
        </p:txBody>
      </p:sp>
      <p:sp>
        <p:nvSpPr>
          <p:cNvPr id="33" name="Content Placeholder 32">
            <a:extLst>
              <a:ext uri="{FF2B5EF4-FFF2-40B4-BE49-F238E27FC236}">
                <a16:creationId xmlns:a16="http://schemas.microsoft.com/office/drawing/2014/main" id="{EC9C2805-374A-2311-49C5-B50993325AE2}"/>
              </a:ext>
            </a:extLst>
          </p:cNvPr>
          <p:cNvSpPr>
            <a:spLocks noGrp="1"/>
          </p:cNvSpPr>
          <p:nvPr>
            <p:ph idx="48"/>
          </p:nvPr>
        </p:nvSpPr>
        <p:spPr/>
        <p:txBody>
          <a:bodyPr/>
          <a:lstStyle/>
          <a:p>
            <a:r>
              <a:rPr lang="en-US" dirty="0"/>
              <a:t>MammaPrint**</a:t>
            </a:r>
          </a:p>
        </p:txBody>
      </p:sp>
      <p:sp>
        <p:nvSpPr>
          <p:cNvPr id="34" name="Content Placeholder 33">
            <a:extLst>
              <a:ext uri="{FF2B5EF4-FFF2-40B4-BE49-F238E27FC236}">
                <a16:creationId xmlns:a16="http://schemas.microsoft.com/office/drawing/2014/main" id="{863F5F53-6C39-9685-1A96-08881D9CF888}"/>
              </a:ext>
            </a:extLst>
          </p:cNvPr>
          <p:cNvSpPr>
            <a:spLocks noGrp="1"/>
          </p:cNvSpPr>
          <p:nvPr>
            <p:ph idx="49"/>
          </p:nvPr>
        </p:nvSpPr>
        <p:spPr/>
        <p:txBody>
          <a:bodyPr/>
          <a:lstStyle/>
          <a:p>
            <a:r>
              <a:rPr lang="en-US" dirty="0"/>
              <a:t>MammaPrint</a:t>
            </a:r>
          </a:p>
        </p:txBody>
      </p:sp>
      <p:sp>
        <p:nvSpPr>
          <p:cNvPr id="35" name="Content Placeholder 34">
            <a:extLst>
              <a:ext uri="{FF2B5EF4-FFF2-40B4-BE49-F238E27FC236}">
                <a16:creationId xmlns:a16="http://schemas.microsoft.com/office/drawing/2014/main" id="{13E83486-4EE7-44B2-1863-383AF9AEF166}"/>
              </a:ext>
            </a:extLst>
          </p:cNvPr>
          <p:cNvSpPr>
            <a:spLocks noGrp="1"/>
          </p:cNvSpPr>
          <p:nvPr>
            <p:ph idx="50"/>
          </p:nvPr>
        </p:nvSpPr>
        <p:spPr/>
        <p:txBody>
          <a:bodyPr/>
          <a:lstStyle/>
          <a:p>
            <a:r>
              <a:rPr lang="en-US" dirty="0"/>
              <a:t>MammaPrint</a:t>
            </a:r>
          </a:p>
        </p:txBody>
      </p:sp>
      <p:sp>
        <p:nvSpPr>
          <p:cNvPr id="36" name="Content Placeholder 35">
            <a:extLst>
              <a:ext uri="{FF2B5EF4-FFF2-40B4-BE49-F238E27FC236}">
                <a16:creationId xmlns:a16="http://schemas.microsoft.com/office/drawing/2014/main" id="{5F47C345-99C1-9B9E-DCAC-443A610FE725}"/>
              </a:ext>
            </a:extLst>
          </p:cNvPr>
          <p:cNvSpPr>
            <a:spLocks noGrp="1"/>
          </p:cNvSpPr>
          <p:nvPr>
            <p:ph idx="51"/>
          </p:nvPr>
        </p:nvSpPr>
        <p:spPr/>
        <p:txBody>
          <a:bodyPr/>
          <a:lstStyle/>
          <a:p>
            <a:r>
              <a:rPr lang="en-US" dirty="0"/>
              <a:t>Onco</a:t>
            </a:r>
            <a:r>
              <a:rPr lang="en-US" i="1" dirty="0"/>
              <a:t>type</a:t>
            </a:r>
            <a:r>
              <a:rPr lang="en-US" dirty="0"/>
              <a:t> DX and MammaPrint</a:t>
            </a:r>
          </a:p>
        </p:txBody>
      </p:sp>
      <p:sp>
        <p:nvSpPr>
          <p:cNvPr id="30" name="Title 29">
            <a:extLst>
              <a:ext uri="{FF2B5EF4-FFF2-40B4-BE49-F238E27FC236}">
                <a16:creationId xmlns:a16="http://schemas.microsoft.com/office/drawing/2014/main" id="{E747064C-0596-A790-8613-5A86038CF675}"/>
              </a:ext>
            </a:extLst>
          </p:cNvPr>
          <p:cNvSpPr>
            <a:spLocks noGrp="1"/>
          </p:cNvSpPr>
          <p:nvPr>
            <p:ph type="title"/>
          </p:nvPr>
        </p:nvSpPr>
        <p:spPr>
          <a:xfrm>
            <a:off x="551384" y="55085"/>
            <a:ext cx="10570006" cy="1023414"/>
          </a:xfrm>
        </p:spPr>
        <p:txBody>
          <a:bodyPr/>
          <a:lstStyle/>
          <a:p>
            <a:r>
              <a:rPr lang="en-US" dirty="0"/>
              <a:t>Outside of a clinical trial, which genomic assay(s) do you routinely order to assist with decision-making in the </a:t>
            </a:r>
            <a:r>
              <a:rPr lang="en-US" u="sng" dirty="0"/>
              <a:t>neoadjuvant</a:t>
            </a:r>
            <a:r>
              <a:rPr lang="en-US" dirty="0"/>
              <a:t> setting for your patients with HR-positive, HER2-negative localized BC? </a:t>
            </a:r>
          </a:p>
        </p:txBody>
      </p:sp>
      <p:sp>
        <p:nvSpPr>
          <p:cNvPr id="37" name="Content Placeholder 36">
            <a:extLst>
              <a:ext uri="{FF2B5EF4-FFF2-40B4-BE49-F238E27FC236}">
                <a16:creationId xmlns:a16="http://schemas.microsoft.com/office/drawing/2014/main" id="{66FC0C70-49F6-DAE4-999F-3468290D172C}"/>
              </a:ext>
            </a:extLst>
          </p:cNvPr>
          <p:cNvSpPr>
            <a:spLocks noGrp="1"/>
          </p:cNvSpPr>
          <p:nvPr>
            <p:ph idx="52"/>
          </p:nvPr>
        </p:nvSpPr>
        <p:spPr/>
        <p:txBody>
          <a:bodyPr/>
          <a:lstStyle/>
          <a:p>
            <a:r>
              <a:rPr lang="en-US" dirty="0"/>
              <a:t>MammaPrint and Onco</a:t>
            </a:r>
            <a:r>
              <a:rPr lang="en-US" i="1" dirty="0"/>
              <a:t>type</a:t>
            </a:r>
            <a:r>
              <a:rPr lang="en-US" dirty="0"/>
              <a:t> DX*</a:t>
            </a:r>
          </a:p>
        </p:txBody>
      </p:sp>
      <p:sp>
        <p:nvSpPr>
          <p:cNvPr id="38" name="Content Placeholder 37">
            <a:extLst>
              <a:ext uri="{FF2B5EF4-FFF2-40B4-BE49-F238E27FC236}">
                <a16:creationId xmlns:a16="http://schemas.microsoft.com/office/drawing/2014/main" id="{AAB5A68D-E5EF-4C98-AE3E-742E3276032B}"/>
              </a:ext>
            </a:extLst>
          </p:cNvPr>
          <p:cNvSpPr>
            <a:spLocks noGrp="1"/>
          </p:cNvSpPr>
          <p:nvPr>
            <p:ph idx="53"/>
          </p:nvPr>
        </p:nvSpPr>
        <p:spPr/>
        <p:txBody>
          <a:bodyPr/>
          <a:lstStyle/>
          <a:p>
            <a:r>
              <a:rPr lang="en-US" dirty="0"/>
              <a:t>MammaPrint</a:t>
            </a:r>
          </a:p>
        </p:txBody>
      </p:sp>
      <p:sp>
        <p:nvSpPr>
          <p:cNvPr id="6" name="Content Placeholder 5">
            <a:extLst>
              <a:ext uri="{FF2B5EF4-FFF2-40B4-BE49-F238E27FC236}">
                <a16:creationId xmlns:a16="http://schemas.microsoft.com/office/drawing/2014/main" id="{9DA7336C-B2EB-7EB9-B181-5725965738FF}"/>
              </a:ext>
            </a:extLst>
          </p:cNvPr>
          <p:cNvSpPr>
            <a:spLocks noGrp="1"/>
          </p:cNvSpPr>
          <p:nvPr>
            <p:ph idx="54"/>
          </p:nvPr>
        </p:nvSpPr>
        <p:spPr/>
        <p:txBody>
          <a:bodyPr/>
          <a:lstStyle/>
          <a:p>
            <a:r>
              <a:rPr lang="en-US" dirty="0"/>
              <a:t>MammaPrint</a:t>
            </a:r>
          </a:p>
        </p:txBody>
      </p:sp>
      <p:sp>
        <p:nvSpPr>
          <p:cNvPr id="2" name="TextBox 1">
            <a:extLst>
              <a:ext uri="{FF2B5EF4-FFF2-40B4-BE49-F238E27FC236}">
                <a16:creationId xmlns:a16="http://schemas.microsoft.com/office/drawing/2014/main" id="{B1F16872-D375-CD69-82F0-4F0EC1964CAE}"/>
              </a:ext>
            </a:extLst>
          </p:cNvPr>
          <p:cNvSpPr txBox="1"/>
          <p:nvPr/>
        </p:nvSpPr>
        <p:spPr>
          <a:xfrm>
            <a:off x="416796" y="6113783"/>
            <a:ext cx="10790180"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t>
            </a:r>
            <a:r>
              <a:rPr kumimoji="0" lang="en-US" sz="1600" b="0" i="0" u="none" strike="noStrike" kern="1200" cap="none" spc="0" normalizeH="0" baseline="30000" noProof="0" dirty="0">
                <a:ln>
                  <a:noFill/>
                </a:ln>
                <a:solidFill>
                  <a:srgbClr val="000000"/>
                </a:solidFill>
                <a:effectLst/>
                <a:uLnTx/>
                <a:uFillTx/>
                <a:latin typeface="Calibri"/>
                <a:ea typeface="MS PGothic" charset="0"/>
              </a:rPr>
              <a:t> </a:t>
            </a:r>
            <a:r>
              <a:rPr kumimoji="0" lang="en-US" sz="1600" b="0" i="0" u="none" strike="noStrike" kern="1200" cap="none" spc="0" normalizeH="0" baseline="0" noProof="0" dirty="0">
                <a:ln>
                  <a:noFill/>
                </a:ln>
                <a:solidFill>
                  <a:srgbClr val="000000"/>
                </a:solidFill>
                <a:effectLst/>
                <a:uLnTx/>
                <a:uFillTx/>
                <a:latin typeface="Calibri"/>
                <a:ea typeface="MS PGothic" charset="0"/>
              </a:rPr>
              <a:t>All my patients with HR+ disease screen for I-SPY with rare exceptions and we order </a:t>
            </a:r>
            <a:r>
              <a:rPr kumimoji="0" lang="en-US" sz="1600" b="0" i="0" u="none" strike="noStrike" kern="1200" cap="none" spc="0" normalizeH="0" baseline="0" noProof="0" dirty="0" err="1">
                <a:ln>
                  <a:noFill/>
                </a:ln>
                <a:solidFill>
                  <a:srgbClr val="000000"/>
                </a:solidFill>
                <a:effectLst/>
                <a:uLnTx/>
                <a:uFillTx/>
                <a:latin typeface="Calibri"/>
                <a:ea typeface="MS PGothic" charset="0"/>
              </a:rPr>
              <a:t>Mammaprint</a:t>
            </a:r>
            <a:r>
              <a:rPr kumimoji="0" lang="en-US" sz="1600" b="0" i="0" u="none" strike="noStrike" kern="1200" cap="none" spc="0" normalizeH="0" baseline="0" noProof="0" dirty="0">
                <a:ln>
                  <a:noFill/>
                </a:ln>
                <a:solidFill>
                  <a:srgbClr val="000000"/>
                </a:solidFill>
                <a:effectLst/>
                <a:uLnTx/>
                <a:uFillTx/>
                <a:latin typeface="Calibri"/>
                <a:ea typeface="MS PGothic" charset="0"/>
              </a:rPr>
              <a:t> and </a:t>
            </a:r>
            <a:r>
              <a:rPr kumimoji="0" lang="en-US" sz="1600" b="0" i="0" u="none" strike="noStrike" kern="1200" cap="none" spc="0" normalizeH="0" baseline="0" noProof="0" dirty="0" err="1">
                <a:ln>
                  <a:noFill/>
                </a:ln>
                <a:solidFill>
                  <a:srgbClr val="000000"/>
                </a:solidFill>
                <a:effectLst/>
                <a:uLnTx/>
                <a:uFillTx/>
                <a:latin typeface="Calibri"/>
                <a:ea typeface="MS PGothic" charset="0"/>
              </a:rPr>
              <a:t>BluePrint</a:t>
            </a:r>
            <a:r>
              <a:rPr kumimoji="0" lang="en-US" sz="1600" b="0" i="0" u="none" strike="noStrike" kern="1200" cap="none" spc="0" normalizeH="0" baseline="0" noProof="0" dirty="0">
                <a:ln>
                  <a:noFill/>
                </a:ln>
                <a:solidFill>
                  <a:srgbClr val="000000"/>
                </a:solidFill>
                <a:effectLst/>
                <a:uLnTx/>
                <a:uFillTx/>
                <a:latin typeface="Calibri"/>
                <a:ea typeface="MS PGothic" charset="0"/>
              </a:rPr>
              <a:t>. I will occasionally order Onco</a:t>
            </a:r>
            <a:r>
              <a:rPr kumimoji="0" lang="en-US" sz="1600" b="0" i="1" u="none" strike="noStrike" kern="1200" cap="none" spc="0" normalizeH="0" baseline="0" noProof="0" dirty="0">
                <a:ln>
                  <a:noFill/>
                </a:ln>
                <a:solidFill>
                  <a:srgbClr val="000000"/>
                </a:solidFill>
                <a:effectLst/>
                <a:uLnTx/>
                <a:uFillTx/>
                <a:latin typeface="Calibri"/>
                <a:ea typeface="MS PGothic" charset="0"/>
              </a:rPr>
              <a:t>type</a:t>
            </a:r>
            <a:r>
              <a:rPr kumimoji="0" lang="en-US" sz="1600" b="0" i="0" u="none" strike="noStrike" kern="1200" cap="none" spc="0" normalizeH="0" baseline="0" noProof="0" dirty="0">
                <a:ln>
                  <a:noFill/>
                </a:ln>
                <a:solidFill>
                  <a:srgbClr val="000000"/>
                </a:solidFill>
                <a:effectLst/>
                <a:uLnTx/>
                <a:uFillTx/>
                <a:latin typeface="Calibri"/>
                <a:ea typeface="MS PGothic" charset="0"/>
              </a:rPr>
              <a:t> DX. ** I-SPY only, I do not routinely order genomic assays in the neoadjuvant setting</a:t>
            </a:r>
          </a:p>
        </p:txBody>
      </p:sp>
    </p:spTree>
    <p:extLst>
      <p:ext uri="{BB962C8B-B14F-4D97-AF65-F5344CB8AC3E}">
        <p14:creationId xmlns:p14="http://schemas.microsoft.com/office/powerpoint/2010/main" val="29025010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437F4-D805-C7B5-7184-817E3F41CFAA}"/>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52DEFBA7-817E-3425-5155-151EC65BA573}"/>
              </a:ext>
            </a:extLst>
          </p:cNvPr>
          <p:cNvSpPr>
            <a:spLocks noGrp="1"/>
          </p:cNvSpPr>
          <p:nvPr>
            <p:ph idx="47"/>
          </p:nvPr>
        </p:nvSpPr>
        <p:spPr/>
        <p:txBody>
          <a:bodyPr/>
          <a:lstStyle/>
          <a:p>
            <a:r>
              <a:rPr lang="en-US" dirty="0"/>
              <a:t>Yes, for node-positive disease when MammaPrint not available</a:t>
            </a:r>
          </a:p>
        </p:txBody>
      </p:sp>
      <p:sp>
        <p:nvSpPr>
          <p:cNvPr id="33" name="Content Placeholder 32">
            <a:extLst>
              <a:ext uri="{FF2B5EF4-FFF2-40B4-BE49-F238E27FC236}">
                <a16:creationId xmlns:a16="http://schemas.microsoft.com/office/drawing/2014/main" id="{D71D0ED1-37F2-4C7C-AECF-FF296306123E}"/>
              </a:ext>
            </a:extLst>
          </p:cNvPr>
          <p:cNvSpPr>
            <a:spLocks noGrp="1"/>
          </p:cNvSpPr>
          <p:nvPr>
            <p:ph idx="48"/>
          </p:nvPr>
        </p:nvSpPr>
        <p:spPr/>
        <p:txBody>
          <a:bodyPr/>
          <a:lstStyle/>
          <a:p>
            <a:pPr>
              <a:lnSpc>
                <a:spcPts val="1800"/>
              </a:lnSpc>
            </a:pPr>
            <a:r>
              <a:rPr lang="en-US" sz="1800" dirty="0"/>
              <a:t>Yes, primarily for patients with intermediate risk disease who would like more information to assist with making the decision</a:t>
            </a:r>
          </a:p>
        </p:txBody>
      </p:sp>
      <p:sp>
        <p:nvSpPr>
          <p:cNvPr id="34" name="Content Placeholder 33">
            <a:extLst>
              <a:ext uri="{FF2B5EF4-FFF2-40B4-BE49-F238E27FC236}">
                <a16:creationId xmlns:a16="http://schemas.microsoft.com/office/drawing/2014/main" id="{EFD6BA54-3DFB-B463-6D54-68F9216EAE20}"/>
              </a:ext>
            </a:extLst>
          </p:cNvPr>
          <p:cNvSpPr>
            <a:spLocks noGrp="1"/>
          </p:cNvSpPr>
          <p:nvPr>
            <p:ph idx="49"/>
          </p:nvPr>
        </p:nvSpPr>
        <p:spPr/>
        <p:txBody>
          <a:bodyPr/>
          <a:lstStyle/>
          <a:p>
            <a:r>
              <a:rPr lang="en-US" dirty="0"/>
              <a:t>Yes, in situations where I’m on the fence about extending ET</a:t>
            </a:r>
          </a:p>
        </p:txBody>
      </p:sp>
      <p:sp>
        <p:nvSpPr>
          <p:cNvPr id="35" name="Content Placeholder 34">
            <a:extLst>
              <a:ext uri="{FF2B5EF4-FFF2-40B4-BE49-F238E27FC236}">
                <a16:creationId xmlns:a16="http://schemas.microsoft.com/office/drawing/2014/main" id="{632D4510-19B0-5546-5A75-25F3312BE7B2}"/>
              </a:ext>
            </a:extLst>
          </p:cNvPr>
          <p:cNvSpPr>
            <a:spLocks noGrp="1"/>
          </p:cNvSpPr>
          <p:nvPr>
            <p:ph idx="50"/>
          </p:nvPr>
        </p:nvSpPr>
        <p:spPr/>
        <p:txBody>
          <a:bodyPr/>
          <a:lstStyle/>
          <a:p>
            <a:r>
              <a:rPr lang="en-US" dirty="0"/>
              <a:t>Yes, for patients for whom we are considering extended ET</a:t>
            </a:r>
          </a:p>
        </p:txBody>
      </p:sp>
      <p:sp>
        <p:nvSpPr>
          <p:cNvPr id="36" name="Content Placeholder 35">
            <a:extLst>
              <a:ext uri="{FF2B5EF4-FFF2-40B4-BE49-F238E27FC236}">
                <a16:creationId xmlns:a16="http://schemas.microsoft.com/office/drawing/2014/main" id="{8A90078A-4565-DA98-D19C-6C75C73395CF}"/>
              </a:ext>
            </a:extLst>
          </p:cNvPr>
          <p:cNvSpPr>
            <a:spLocks noGrp="1"/>
          </p:cNvSpPr>
          <p:nvPr>
            <p:ph idx="51"/>
          </p:nvPr>
        </p:nvSpPr>
        <p:spPr/>
        <p:txBody>
          <a:bodyPr/>
          <a:lstStyle/>
          <a:p>
            <a:r>
              <a:rPr lang="en-US" dirty="0"/>
              <a:t>Yes, for patients with high-risk, node-negative disease</a:t>
            </a:r>
          </a:p>
        </p:txBody>
      </p:sp>
      <p:sp>
        <p:nvSpPr>
          <p:cNvPr id="30" name="Title 29">
            <a:extLst>
              <a:ext uri="{FF2B5EF4-FFF2-40B4-BE49-F238E27FC236}">
                <a16:creationId xmlns:a16="http://schemas.microsoft.com/office/drawing/2014/main" id="{551DCA03-3018-B2FB-2CFA-DC5BECD4723E}"/>
              </a:ext>
            </a:extLst>
          </p:cNvPr>
          <p:cNvSpPr>
            <a:spLocks noGrp="1"/>
          </p:cNvSpPr>
          <p:nvPr>
            <p:ph type="title"/>
          </p:nvPr>
        </p:nvSpPr>
        <p:spPr>
          <a:xfrm>
            <a:off x="551384" y="45720"/>
            <a:ext cx="11155680" cy="1023414"/>
          </a:xfrm>
        </p:spPr>
        <p:txBody>
          <a:bodyPr/>
          <a:lstStyle/>
          <a:p>
            <a:pPr>
              <a:lnSpc>
                <a:spcPts val="2380"/>
              </a:lnSpc>
            </a:pPr>
            <a:r>
              <a:rPr lang="en-US" dirty="0"/>
              <a:t>Outside of a clinical trial, do you routinely employ Breast Cancer Index (BCI) to determine whether to continue adjuvant endocrine therapy beyond 5 years for patients with HR-positive, HER2-negative localized BC? If so, in which clinical situations?</a:t>
            </a:r>
          </a:p>
        </p:txBody>
      </p:sp>
      <p:sp>
        <p:nvSpPr>
          <p:cNvPr id="37" name="Content Placeholder 36">
            <a:extLst>
              <a:ext uri="{FF2B5EF4-FFF2-40B4-BE49-F238E27FC236}">
                <a16:creationId xmlns:a16="http://schemas.microsoft.com/office/drawing/2014/main" id="{32DBB114-E926-1B85-96E8-B964E31625E7}"/>
              </a:ext>
            </a:extLst>
          </p:cNvPr>
          <p:cNvSpPr>
            <a:spLocks noGrp="1"/>
          </p:cNvSpPr>
          <p:nvPr>
            <p:ph idx="52"/>
          </p:nvPr>
        </p:nvSpPr>
        <p:spPr/>
        <p:txBody>
          <a:bodyPr/>
          <a:lstStyle/>
          <a:p>
            <a:r>
              <a:rPr lang="en-US" dirty="0"/>
              <a:t>No*</a:t>
            </a:r>
          </a:p>
        </p:txBody>
      </p:sp>
      <p:sp>
        <p:nvSpPr>
          <p:cNvPr id="38" name="Content Placeholder 37">
            <a:extLst>
              <a:ext uri="{FF2B5EF4-FFF2-40B4-BE49-F238E27FC236}">
                <a16:creationId xmlns:a16="http://schemas.microsoft.com/office/drawing/2014/main" id="{6069992B-1265-563E-B9B7-0E147141F70B}"/>
              </a:ext>
            </a:extLst>
          </p:cNvPr>
          <p:cNvSpPr>
            <a:spLocks noGrp="1"/>
          </p:cNvSpPr>
          <p:nvPr>
            <p:ph idx="53"/>
          </p:nvPr>
        </p:nvSpPr>
        <p:spPr/>
        <p:txBody>
          <a:bodyPr/>
          <a:lstStyle/>
          <a:p>
            <a:r>
              <a:rPr lang="en-US" dirty="0"/>
              <a:t>Yes, for patients with N0 disease or up to 3 pos nodes</a:t>
            </a:r>
          </a:p>
        </p:txBody>
      </p:sp>
      <p:sp>
        <p:nvSpPr>
          <p:cNvPr id="5" name="Content Placeholder 4">
            <a:extLst>
              <a:ext uri="{FF2B5EF4-FFF2-40B4-BE49-F238E27FC236}">
                <a16:creationId xmlns:a16="http://schemas.microsoft.com/office/drawing/2014/main" id="{52844463-8FE2-F119-66E0-7603ECB40273}"/>
              </a:ext>
            </a:extLst>
          </p:cNvPr>
          <p:cNvSpPr>
            <a:spLocks noGrp="1"/>
          </p:cNvSpPr>
          <p:nvPr>
            <p:ph idx="54"/>
          </p:nvPr>
        </p:nvSpPr>
        <p:spPr/>
        <p:txBody>
          <a:bodyPr/>
          <a:lstStyle/>
          <a:p>
            <a:pPr>
              <a:lnSpc>
                <a:spcPts val="1900"/>
              </a:lnSpc>
            </a:pPr>
            <a:r>
              <a:rPr lang="en-US" sz="1800" dirty="0"/>
              <a:t>Yes, for patients with HR-positive disease who may be </a:t>
            </a:r>
            <a:br>
              <a:rPr lang="en-US" sz="1800" dirty="0"/>
            </a:br>
            <a:r>
              <a:rPr lang="en-US" sz="1800" dirty="0"/>
              <a:t>lymph node-negative for whom extended therapy might be beneficial </a:t>
            </a:r>
          </a:p>
        </p:txBody>
      </p:sp>
      <p:sp>
        <p:nvSpPr>
          <p:cNvPr id="2" name="TextBox 1">
            <a:extLst>
              <a:ext uri="{FF2B5EF4-FFF2-40B4-BE49-F238E27FC236}">
                <a16:creationId xmlns:a16="http://schemas.microsoft.com/office/drawing/2014/main" id="{0F147CB7-1601-36B9-1EB1-58F36318A324}"/>
              </a:ext>
            </a:extLst>
          </p:cNvPr>
          <p:cNvSpPr txBox="1"/>
          <p:nvPr/>
        </p:nvSpPr>
        <p:spPr>
          <a:xfrm>
            <a:off x="418519" y="6159254"/>
            <a:ext cx="11030584" cy="338554"/>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ET = endocrine therapy; *</a:t>
            </a:r>
            <a:r>
              <a:rPr kumimoji="0" lang="en-US" sz="1600" b="0" i="0" u="none" strike="noStrike" kern="1200" cap="none" spc="0" normalizeH="0" baseline="30000" noProof="0" dirty="0">
                <a:ln>
                  <a:noFill/>
                </a:ln>
                <a:solidFill>
                  <a:srgbClr val="000000"/>
                </a:solidFill>
                <a:effectLst/>
                <a:uLnTx/>
                <a:uFillTx/>
                <a:latin typeface="Calibri"/>
                <a:ea typeface="MS PGothic" charset="0"/>
              </a:rPr>
              <a:t> </a:t>
            </a:r>
            <a:r>
              <a:rPr kumimoji="0" lang="en-US" sz="1600" b="0" i="0" u="none" strike="noStrike" kern="1200" cap="none" spc="0" normalizeH="0" baseline="0" noProof="0" dirty="0">
                <a:ln>
                  <a:noFill/>
                </a:ln>
                <a:solidFill>
                  <a:srgbClr val="000000"/>
                </a:solidFill>
                <a:effectLst/>
                <a:uLnTx/>
                <a:uFillTx/>
                <a:latin typeface="Calibri"/>
                <a:ea typeface="MS PGothic" charset="0"/>
              </a:rPr>
              <a:t>No due to reimbursement issues, but I would for patients with poor tolerance to ET and high-risk disease</a:t>
            </a:r>
          </a:p>
        </p:txBody>
      </p:sp>
    </p:spTree>
    <p:extLst>
      <p:ext uri="{BB962C8B-B14F-4D97-AF65-F5344CB8AC3E}">
        <p14:creationId xmlns:p14="http://schemas.microsoft.com/office/powerpoint/2010/main" val="3379386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EDBB1F-4471-5AE9-B57E-7449EDD7FC15}"/>
              </a:ext>
            </a:extLst>
          </p:cNvPr>
          <p:cNvSpPr>
            <a:spLocks noGrp="1"/>
          </p:cNvSpPr>
          <p:nvPr>
            <p:ph idx="47"/>
          </p:nvPr>
        </p:nvSpPr>
        <p:spPr/>
        <p:txBody>
          <a:bodyPr/>
          <a:lstStyle/>
          <a:p>
            <a:r>
              <a:rPr lang="en-US" dirty="0"/>
              <a:t>25%</a:t>
            </a:r>
          </a:p>
        </p:txBody>
      </p:sp>
      <p:sp>
        <p:nvSpPr>
          <p:cNvPr id="4" name="Content Placeholder 3">
            <a:extLst>
              <a:ext uri="{FF2B5EF4-FFF2-40B4-BE49-F238E27FC236}">
                <a16:creationId xmlns:a16="http://schemas.microsoft.com/office/drawing/2014/main" id="{D8257801-859B-5FD7-65E3-273CD299C864}"/>
              </a:ext>
            </a:extLst>
          </p:cNvPr>
          <p:cNvSpPr>
            <a:spLocks noGrp="1"/>
          </p:cNvSpPr>
          <p:nvPr>
            <p:ph idx="48"/>
          </p:nvPr>
        </p:nvSpPr>
        <p:spPr/>
        <p:txBody>
          <a:bodyPr/>
          <a:lstStyle/>
          <a:p>
            <a:r>
              <a:rPr lang="en-US" dirty="0"/>
              <a:t>20%</a:t>
            </a:r>
          </a:p>
        </p:txBody>
      </p:sp>
      <p:sp>
        <p:nvSpPr>
          <p:cNvPr id="5" name="Content Placeholder 4">
            <a:extLst>
              <a:ext uri="{FF2B5EF4-FFF2-40B4-BE49-F238E27FC236}">
                <a16:creationId xmlns:a16="http://schemas.microsoft.com/office/drawing/2014/main" id="{73090070-AE31-1810-1373-DB1E821D7D7E}"/>
              </a:ext>
            </a:extLst>
          </p:cNvPr>
          <p:cNvSpPr>
            <a:spLocks noGrp="1"/>
          </p:cNvSpPr>
          <p:nvPr>
            <p:ph idx="49"/>
          </p:nvPr>
        </p:nvSpPr>
        <p:spPr/>
        <p:txBody>
          <a:bodyPr/>
          <a:lstStyle/>
          <a:p>
            <a:r>
              <a:rPr lang="en-US" dirty="0"/>
              <a:t>10%</a:t>
            </a:r>
          </a:p>
        </p:txBody>
      </p:sp>
      <p:sp>
        <p:nvSpPr>
          <p:cNvPr id="6" name="Content Placeholder 5">
            <a:extLst>
              <a:ext uri="{FF2B5EF4-FFF2-40B4-BE49-F238E27FC236}">
                <a16:creationId xmlns:a16="http://schemas.microsoft.com/office/drawing/2014/main" id="{B8595BB2-4BBB-B67C-9719-2CFE78FE6B9C}"/>
              </a:ext>
            </a:extLst>
          </p:cNvPr>
          <p:cNvSpPr>
            <a:spLocks noGrp="1"/>
          </p:cNvSpPr>
          <p:nvPr>
            <p:ph idx="50"/>
          </p:nvPr>
        </p:nvSpPr>
        <p:spPr/>
        <p:txBody>
          <a:bodyPr/>
          <a:lstStyle/>
          <a:p>
            <a:r>
              <a:rPr lang="en-US" dirty="0"/>
              <a:t>80%</a:t>
            </a:r>
          </a:p>
        </p:txBody>
      </p:sp>
      <p:sp>
        <p:nvSpPr>
          <p:cNvPr id="7" name="Content Placeholder 6">
            <a:extLst>
              <a:ext uri="{FF2B5EF4-FFF2-40B4-BE49-F238E27FC236}">
                <a16:creationId xmlns:a16="http://schemas.microsoft.com/office/drawing/2014/main" id="{1A7B4C7A-FC8A-96F4-C071-8574F03F48D4}"/>
              </a:ext>
            </a:extLst>
          </p:cNvPr>
          <p:cNvSpPr>
            <a:spLocks noGrp="1"/>
          </p:cNvSpPr>
          <p:nvPr>
            <p:ph idx="58"/>
          </p:nvPr>
        </p:nvSpPr>
        <p:spPr/>
        <p:txBody>
          <a:bodyPr/>
          <a:lstStyle/>
          <a:p>
            <a:r>
              <a:rPr lang="en-US" dirty="0"/>
              <a:t>Recommending ET to not recommending</a:t>
            </a:r>
          </a:p>
        </p:txBody>
      </p:sp>
      <p:sp>
        <p:nvSpPr>
          <p:cNvPr id="8" name="Content Placeholder 7">
            <a:extLst>
              <a:ext uri="{FF2B5EF4-FFF2-40B4-BE49-F238E27FC236}">
                <a16:creationId xmlns:a16="http://schemas.microsoft.com/office/drawing/2014/main" id="{5BB28003-A35C-31F4-6E3C-C0E53A10BDAC}"/>
              </a:ext>
            </a:extLst>
          </p:cNvPr>
          <p:cNvSpPr>
            <a:spLocks noGrp="1"/>
          </p:cNvSpPr>
          <p:nvPr>
            <p:ph idx="71"/>
          </p:nvPr>
        </p:nvSpPr>
        <p:spPr/>
        <p:txBody>
          <a:bodyPr/>
          <a:lstStyle/>
          <a:p>
            <a:r>
              <a:rPr lang="en-US" dirty="0"/>
              <a:t>10%</a:t>
            </a:r>
          </a:p>
        </p:txBody>
      </p:sp>
      <p:sp>
        <p:nvSpPr>
          <p:cNvPr id="9" name="Title 8">
            <a:extLst>
              <a:ext uri="{FF2B5EF4-FFF2-40B4-BE49-F238E27FC236}">
                <a16:creationId xmlns:a16="http://schemas.microsoft.com/office/drawing/2014/main" id="{A257C286-274A-0CFB-793F-9BC74C14DD09}"/>
              </a:ext>
            </a:extLst>
          </p:cNvPr>
          <p:cNvSpPr>
            <a:spLocks noGrp="1"/>
          </p:cNvSpPr>
          <p:nvPr>
            <p:ph type="title"/>
          </p:nvPr>
        </p:nvSpPr>
        <p:spPr/>
        <p:txBody>
          <a:bodyPr/>
          <a:lstStyle/>
          <a:p>
            <a:r>
              <a:rPr lang="en-US" dirty="0"/>
              <a:t>Approximately what proportion of the time would you estimate that having the results from BCI cause you to change your recommendation regarding extended-adjuvant endocrine therapy (ET)? </a:t>
            </a:r>
          </a:p>
        </p:txBody>
      </p:sp>
      <p:sp>
        <p:nvSpPr>
          <p:cNvPr id="11" name="Content Placeholder 10">
            <a:extLst>
              <a:ext uri="{FF2B5EF4-FFF2-40B4-BE49-F238E27FC236}">
                <a16:creationId xmlns:a16="http://schemas.microsoft.com/office/drawing/2014/main" id="{FD7FF343-94DB-6A5D-D9E2-2E62E78A96FC}"/>
              </a:ext>
            </a:extLst>
          </p:cNvPr>
          <p:cNvSpPr>
            <a:spLocks noGrp="1"/>
          </p:cNvSpPr>
          <p:nvPr>
            <p:ph idx="74"/>
          </p:nvPr>
        </p:nvSpPr>
        <p:spPr/>
        <p:txBody>
          <a:bodyPr/>
          <a:lstStyle/>
          <a:p>
            <a:r>
              <a:rPr lang="en-US" dirty="0"/>
              <a:t>25%</a:t>
            </a:r>
          </a:p>
        </p:txBody>
      </p:sp>
      <p:sp>
        <p:nvSpPr>
          <p:cNvPr id="12" name="Content Placeholder 11">
            <a:extLst>
              <a:ext uri="{FF2B5EF4-FFF2-40B4-BE49-F238E27FC236}">
                <a16:creationId xmlns:a16="http://schemas.microsoft.com/office/drawing/2014/main" id="{265FCC04-5CA7-2409-2BFB-1A337E202DD8}"/>
              </a:ext>
            </a:extLst>
          </p:cNvPr>
          <p:cNvSpPr>
            <a:spLocks noGrp="1"/>
          </p:cNvSpPr>
          <p:nvPr>
            <p:ph idx="75"/>
          </p:nvPr>
        </p:nvSpPr>
        <p:spPr/>
        <p:txBody>
          <a:bodyPr/>
          <a:lstStyle/>
          <a:p>
            <a:r>
              <a:rPr lang="en-US" dirty="0"/>
              <a:t>20%</a:t>
            </a:r>
          </a:p>
        </p:txBody>
      </p:sp>
      <p:sp>
        <p:nvSpPr>
          <p:cNvPr id="13" name="Content Placeholder 12">
            <a:extLst>
              <a:ext uri="{FF2B5EF4-FFF2-40B4-BE49-F238E27FC236}">
                <a16:creationId xmlns:a16="http://schemas.microsoft.com/office/drawing/2014/main" id="{B8A49F90-510B-5F5B-6871-4EEF243097F7}"/>
              </a:ext>
            </a:extLst>
          </p:cNvPr>
          <p:cNvSpPr>
            <a:spLocks noGrp="1"/>
          </p:cNvSpPr>
          <p:nvPr>
            <p:ph idx="76"/>
          </p:nvPr>
        </p:nvSpPr>
        <p:spPr/>
        <p:txBody>
          <a:bodyPr/>
          <a:lstStyle/>
          <a:p>
            <a:r>
              <a:rPr lang="en-US" dirty="0"/>
              <a:t>10%</a:t>
            </a:r>
          </a:p>
        </p:txBody>
      </p:sp>
      <p:sp>
        <p:nvSpPr>
          <p:cNvPr id="14" name="Content Placeholder 13">
            <a:extLst>
              <a:ext uri="{FF2B5EF4-FFF2-40B4-BE49-F238E27FC236}">
                <a16:creationId xmlns:a16="http://schemas.microsoft.com/office/drawing/2014/main" id="{ECC97A73-435D-9F71-1D0A-1EE573C2D070}"/>
              </a:ext>
            </a:extLst>
          </p:cNvPr>
          <p:cNvSpPr>
            <a:spLocks noGrp="1"/>
          </p:cNvSpPr>
          <p:nvPr>
            <p:ph idx="77"/>
          </p:nvPr>
        </p:nvSpPr>
        <p:spPr/>
        <p:txBody>
          <a:bodyPr/>
          <a:lstStyle/>
          <a:p>
            <a:r>
              <a:rPr lang="en-US" dirty="0"/>
              <a:t>20%</a:t>
            </a:r>
          </a:p>
        </p:txBody>
      </p:sp>
      <p:sp>
        <p:nvSpPr>
          <p:cNvPr id="15" name="Content Placeholder 14">
            <a:extLst>
              <a:ext uri="{FF2B5EF4-FFF2-40B4-BE49-F238E27FC236}">
                <a16:creationId xmlns:a16="http://schemas.microsoft.com/office/drawing/2014/main" id="{17E090F6-0823-0C7A-E847-76B4430FA4AA}"/>
              </a:ext>
            </a:extLst>
          </p:cNvPr>
          <p:cNvSpPr>
            <a:spLocks noGrp="1"/>
          </p:cNvSpPr>
          <p:nvPr>
            <p:ph idx="78"/>
          </p:nvPr>
        </p:nvSpPr>
        <p:spPr/>
        <p:txBody>
          <a:bodyPr/>
          <a:lstStyle/>
          <a:p>
            <a:r>
              <a:rPr lang="en-US" dirty="0"/>
              <a:t>Not recommending ET to recommending</a:t>
            </a:r>
          </a:p>
        </p:txBody>
      </p:sp>
      <p:sp>
        <p:nvSpPr>
          <p:cNvPr id="16" name="Content Placeholder 15">
            <a:extLst>
              <a:ext uri="{FF2B5EF4-FFF2-40B4-BE49-F238E27FC236}">
                <a16:creationId xmlns:a16="http://schemas.microsoft.com/office/drawing/2014/main" id="{9225FDB2-8AD0-7197-64FF-C367F14B6DBE}"/>
              </a:ext>
            </a:extLst>
          </p:cNvPr>
          <p:cNvSpPr>
            <a:spLocks noGrp="1"/>
          </p:cNvSpPr>
          <p:nvPr>
            <p:ph idx="79"/>
          </p:nvPr>
        </p:nvSpPr>
        <p:spPr/>
        <p:txBody>
          <a:bodyPr/>
          <a:lstStyle/>
          <a:p>
            <a:r>
              <a:rPr lang="en-US" dirty="0"/>
              <a:t>10%</a:t>
            </a:r>
          </a:p>
        </p:txBody>
      </p:sp>
      <p:sp>
        <p:nvSpPr>
          <p:cNvPr id="22" name="Content Placeholder 5">
            <a:extLst>
              <a:ext uri="{FF2B5EF4-FFF2-40B4-BE49-F238E27FC236}">
                <a16:creationId xmlns:a16="http://schemas.microsoft.com/office/drawing/2014/main" id="{ADCFDCD4-AA2F-269C-8F07-54A902E94B8B}"/>
              </a:ext>
            </a:extLst>
          </p:cNvPr>
          <p:cNvSpPr>
            <a:spLocks noGrp="1"/>
          </p:cNvSpPr>
          <p:nvPr>
            <p:ph idx="80"/>
          </p:nvPr>
        </p:nvSpPr>
        <p:spPr/>
        <p:txBody>
          <a:bodyPr/>
          <a:lstStyle/>
          <a:p>
            <a:r>
              <a:rPr lang="en-US" dirty="0"/>
              <a:t>NA</a:t>
            </a:r>
          </a:p>
        </p:txBody>
      </p:sp>
      <p:sp>
        <p:nvSpPr>
          <p:cNvPr id="23" name="Content Placeholder 5">
            <a:extLst>
              <a:ext uri="{FF2B5EF4-FFF2-40B4-BE49-F238E27FC236}">
                <a16:creationId xmlns:a16="http://schemas.microsoft.com/office/drawing/2014/main" id="{20713B93-61C4-3900-3A94-A2EA6B76F57B}"/>
              </a:ext>
            </a:extLst>
          </p:cNvPr>
          <p:cNvSpPr>
            <a:spLocks noGrp="1"/>
          </p:cNvSpPr>
          <p:nvPr>
            <p:ph idx="81"/>
          </p:nvPr>
        </p:nvSpPr>
        <p:spPr/>
        <p:txBody>
          <a:bodyPr/>
          <a:lstStyle/>
          <a:p>
            <a:r>
              <a:rPr lang="en-US" dirty="0"/>
              <a:t>NA</a:t>
            </a:r>
          </a:p>
        </p:txBody>
      </p:sp>
      <p:sp>
        <p:nvSpPr>
          <p:cNvPr id="19" name="Content Placeholder 18">
            <a:extLst>
              <a:ext uri="{FF2B5EF4-FFF2-40B4-BE49-F238E27FC236}">
                <a16:creationId xmlns:a16="http://schemas.microsoft.com/office/drawing/2014/main" id="{B000E6E4-B43E-250E-3605-50DA90CE7799}"/>
              </a:ext>
            </a:extLst>
          </p:cNvPr>
          <p:cNvSpPr>
            <a:spLocks noGrp="1"/>
          </p:cNvSpPr>
          <p:nvPr>
            <p:ph idx="82"/>
          </p:nvPr>
        </p:nvSpPr>
        <p:spPr/>
        <p:txBody>
          <a:bodyPr/>
          <a:lstStyle/>
          <a:p>
            <a:r>
              <a:rPr lang="en-US" dirty="0"/>
              <a:t>20%</a:t>
            </a:r>
          </a:p>
        </p:txBody>
      </p:sp>
      <p:sp>
        <p:nvSpPr>
          <p:cNvPr id="20" name="Content Placeholder 19">
            <a:extLst>
              <a:ext uri="{FF2B5EF4-FFF2-40B4-BE49-F238E27FC236}">
                <a16:creationId xmlns:a16="http://schemas.microsoft.com/office/drawing/2014/main" id="{A5A49544-06DC-27FC-4F84-BB0A92E3555C}"/>
              </a:ext>
            </a:extLst>
          </p:cNvPr>
          <p:cNvSpPr>
            <a:spLocks noGrp="1"/>
          </p:cNvSpPr>
          <p:nvPr>
            <p:ph idx="83"/>
          </p:nvPr>
        </p:nvSpPr>
        <p:spPr/>
        <p:txBody>
          <a:bodyPr/>
          <a:lstStyle/>
          <a:p>
            <a:r>
              <a:rPr lang="en-US" dirty="0"/>
              <a:t>20%</a:t>
            </a:r>
          </a:p>
        </p:txBody>
      </p:sp>
      <p:sp>
        <p:nvSpPr>
          <p:cNvPr id="26" name="Content Placeholder 25">
            <a:extLst>
              <a:ext uri="{FF2B5EF4-FFF2-40B4-BE49-F238E27FC236}">
                <a16:creationId xmlns:a16="http://schemas.microsoft.com/office/drawing/2014/main" id="{93F97CBA-DA61-F079-0DD7-5F6C7F34360F}"/>
              </a:ext>
            </a:extLst>
          </p:cNvPr>
          <p:cNvSpPr>
            <a:spLocks noGrp="1"/>
          </p:cNvSpPr>
          <p:nvPr>
            <p:ph idx="84"/>
          </p:nvPr>
        </p:nvSpPr>
        <p:spPr/>
        <p:txBody>
          <a:bodyPr/>
          <a:lstStyle/>
          <a:p>
            <a:r>
              <a:rPr lang="en-US" dirty="0"/>
              <a:t>10%</a:t>
            </a:r>
          </a:p>
        </p:txBody>
      </p:sp>
      <p:sp>
        <p:nvSpPr>
          <p:cNvPr id="27" name="Content Placeholder 26">
            <a:extLst>
              <a:ext uri="{FF2B5EF4-FFF2-40B4-BE49-F238E27FC236}">
                <a16:creationId xmlns:a16="http://schemas.microsoft.com/office/drawing/2014/main" id="{42BD7424-6E54-5C02-D608-49E269513A2C}"/>
              </a:ext>
            </a:extLst>
          </p:cNvPr>
          <p:cNvSpPr>
            <a:spLocks noGrp="1"/>
          </p:cNvSpPr>
          <p:nvPr>
            <p:ph idx="85"/>
          </p:nvPr>
        </p:nvSpPr>
        <p:spPr/>
        <p:txBody>
          <a:bodyPr/>
          <a:lstStyle/>
          <a:p>
            <a:r>
              <a:rPr lang="en-US" dirty="0"/>
              <a:t>10%</a:t>
            </a:r>
          </a:p>
        </p:txBody>
      </p:sp>
      <p:sp>
        <p:nvSpPr>
          <p:cNvPr id="21" name="TextBox 20">
            <a:extLst>
              <a:ext uri="{FF2B5EF4-FFF2-40B4-BE49-F238E27FC236}">
                <a16:creationId xmlns:a16="http://schemas.microsoft.com/office/drawing/2014/main" id="{5330343E-A6D7-4A57-15BE-092D3DFE8872}"/>
              </a:ext>
            </a:extLst>
          </p:cNvPr>
          <p:cNvSpPr txBox="1"/>
          <p:nvPr/>
        </p:nvSpPr>
        <p:spPr>
          <a:xfrm>
            <a:off x="553411" y="6502665"/>
            <a:ext cx="170751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rPr>
              <a:t>NA = not applicable</a:t>
            </a:r>
          </a:p>
        </p:txBody>
      </p:sp>
    </p:spTree>
    <p:extLst>
      <p:ext uri="{BB962C8B-B14F-4D97-AF65-F5344CB8AC3E}">
        <p14:creationId xmlns:p14="http://schemas.microsoft.com/office/powerpoint/2010/main" val="24958752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2C035-3EBE-B0A6-37C6-3532A6BE9124}"/>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B2210356-005F-1CAA-7ABE-87A078FFEAE6}"/>
              </a:ext>
            </a:extLst>
          </p:cNvPr>
          <p:cNvSpPr>
            <a:spLocks noGrp="1"/>
          </p:cNvSpPr>
          <p:nvPr>
            <p:ph idx="47"/>
          </p:nvPr>
        </p:nvSpPr>
        <p:spPr/>
        <p:txBody>
          <a:bodyPr/>
          <a:lstStyle/>
          <a:p>
            <a:r>
              <a:rPr lang="en-US" dirty="0"/>
              <a:t>Yes, MammaPrint</a:t>
            </a:r>
          </a:p>
        </p:txBody>
      </p:sp>
      <p:sp>
        <p:nvSpPr>
          <p:cNvPr id="33" name="Content Placeholder 32">
            <a:extLst>
              <a:ext uri="{FF2B5EF4-FFF2-40B4-BE49-F238E27FC236}">
                <a16:creationId xmlns:a16="http://schemas.microsoft.com/office/drawing/2014/main" id="{339DC1B8-C1BB-7936-80A1-6A3C9EE5ABAB}"/>
              </a:ext>
            </a:extLst>
          </p:cNvPr>
          <p:cNvSpPr>
            <a:spLocks noGrp="1"/>
          </p:cNvSpPr>
          <p:nvPr>
            <p:ph idx="48"/>
          </p:nvPr>
        </p:nvSpPr>
        <p:spPr/>
        <p:txBody>
          <a:bodyPr/>
          <a:lstStyle/>
          <a:p>
            <a:r>
              <a:rPr lang="en-US" dirty="0"/>
              <a:t>No</a:t>
            </a:r>
          </a:p>
        </p:txBody>
      </p:sp>
      <p:sp>
        <p:nvSpPr>
          <p:cNvPr id="34" name="Content Placeholder 33">
            <a:extLst>
              <a:ext uri="{FF2B5EF4-FFF2-40B4-BE49-F238E27FC236}">
                <a16:creationId xmlns:a16="http://schemas.microsoft.com/office/drawing/2014/main" id="{3294B7B8-9AD8-327B-CC00-8704D5202701}"/>
              </a:ext>
            </a:extLst>
          </p:cNvPr>
          <p:cNvSpPr>
            <a:spLocks noGrp="1"/>
          </p:cNvSpPr>
          <p:nvPr>
            <p:ph idx="49"/>
          </p:nvPr>
        </p:nvSpPr>
        <p:spPr/>
        <p:txBody>
          <a:bodyPr/>
          <a:lstStyle/>
          <a:p>
            <a:r>
              <a:rPr lang="en-US" dirty="0"/>
              <a:t>No</a:t>
            </a:r>
          </a:p>
        </p:txBody>
      </p:sp>
      <p:sp>
        <p:nvSpPr>
          <p:cNvPr id="35" name="Content Placeholder 34">
            <a:extLst>
              <a:ext uri="{FF2B5EF4-FFF2-40B4-BE49-F238E27FC236}">
                <a16:creationId xmlns:a16="http://schemas.microsoft.com/office/drawing/2014/main" id="{0D9F3948-A7FA-E104-3399-BB1C41052D9D}"/>
              </a:ext>
            </a:extLst>
          </p:cNvPr>
          <p:cNvSpPr>
            <a:spLocks noGrp="1"/>
          </p:cNvSpPr>
          <p:nvPr>
            <p:ph idx="50"/>
          </p:nvPr>
        </p:nvSpPr>
        <p:spPr/>
        <p:txBody>
          <a:bodyPr/>
          <a:lstStyle/>
          <a:p>
            <a:r>
              <a:rPr lang="en-US" dirty="0"/>
              <a:t>Yes, MammaPrint</a:t>
            </a:r>
          </a:p>
        </p:txBody>
      </p:sp>
      <p:sp>
        <p:nvSpPr>
          <p:cNvPr id="36" name="Content Placeholder 35">
            <a:extLst>
              <a:ext uri="{FF2B5EF4-FFF2-40B4-BE49-F238E27FC236}">
                <a16:creationId xmlns:a16="http://schemas.microsoft.com/office/drawing/2014/main" id="{00BC3007-FAFB-912A-7951-4A780E3096F4}"/>
              </a:ext>
            </a:extLst>
          </p:cNvPr>
          <p:cNvSpPr>
            <a:spLocks noGrp="1"/>
          </p:cNvSpPr>
          <p:nvPr>
            <p:ph idx="51"/>
          </p:nvPr>
        </p:nvSpPr>
        <p:spPr/>
        <p:txBody>
          <a:bodyPr/>
          <a:lstStyle/>
          <a:p>
            <a:r>
              <a:rPr lang="en-US" dirty="0"/>
              <a:t>No</a:t>
            </a:r>
          </a:p>
        </p:txBody>
      </p:sp>
      <p:sp>
        <p:nvSpPr>
          <p:cNvPr id="30" name="Title 29">
            <a:extLst>
              <a:ext uri="{FF2B5EF4-FFF2-40B4-BE49-F238E27FC236}">
                <a16:creationId xmlns:a16="http://schemas.microsoft.com/office/drawing/2014/main" id="{6E42C4B1-799B-6FE6-B0EA-C115E9FAC989}"/>
              </a:ext>
            </a:extLst>
          </p:cNvPr>
          <p:cNvSpPr>
            <a:spLocks noGrp="1"/>
          </p:cNvSpPr>
          <p:nvPr>
            <p:ph type="title"/>
          </p:nvPr>
        </p:nvSpPr>
        <p:spPr>
          <a:xfrm>
            <a:off x="551384" y="0"/>
            <a:ext cx="10741456" cy="1023414"/>
          </a:xfrm>
        </p:spPr>
        <p:txBody>
          <a:bodyPr/>
          <a:lstStyle/>
          <a:p>
            <a:pPr>
              <a:lnSpc>
                <a:spcPts val="2280"/>
              </a:lnSpc>
            </a:pPr>
            <a:r>
              <a:rPr lang="en-US" dirty="0"/>
              <a:t>Outside of a clinical trial, do you routinely employ any genomic assays other than Breast Cancer Index to determine whether to continue adjuvant endocrine therapy beyond 5 years for patients with HR-positive, HER2-negative localized BC? </a:t>
            </a:r>
          </a:p>
        </p:txBody>
      </p:sp>
      <p:sp>
        <p:nvSpPr>
          <p:cNvPr id="2" name="Content Placeholder 35">
            <a:extLst>
              <a:ext uri="{FF2B5EF4-FFF2-40B4-BE49-F238E27FC236}">
                <a16:creationId xmlns:a16="http://schemas.microsoft.com/office/drawing/2014/main" id="{1CB3D383-62CE-7E83-EDA9-19E8C259133C}"/>
              </a:ext>
            </a:extLst>
          </p:cNvPr>
          <p:cNvSpPr>
            <a:spLocks noGrp="1"/>
          </p:cNvSpPr>
          <p:nvPr>
            <p:ph idx="52"/>
          </p:nvPr>
        </p:nvSpPr>
        <p:spPr/>
        <p:txBody>
          <a:bodyPr/>
          <a:lstStyle/>
          <a:p>
            <a:r>
              <a:rPr lang="en-US" dirty="0"/>
              <a:t>No</a:t>
            </a:r>
          </a:p>
        </p:txBody>
      </p:sp>
      <p:sp>
        <p:nvSpPr>
          <p:cNvPr id="38" name="Content Placeholder 37">
            <a:extLst>
              <a:ext uri="{FF2B5EF4-FFF2-40B4-BE49-F238E27FC236}">
                <a16:creationId xmlns:a16="http://schemas.microsoft.com/office/drawing/2014/main" id="{7D81FF2A-4AFA-303B-C967-44E3515AD017}"/>
              </a:ext>
            </a:extLst>
          </p:cNvPr>
          <p:cNvSpPr>
            <a:spLocks noGrp="1"/>
          </p:cNvSpPr>
          <p:nvPr>
            <p:ph idx="53"/>
          </p:nvPr>
        </p:nvSpPr>
        <p:spPr/>
        <p:txBody>
          <a:bodyPr/>
          <a:lstStyle/>
          <a:p>
            <a:r>
              <a:rPr lang="en-US" dirty="0"/>
              <a:t>No</a:t>
            </a:r>
          </a:p>
        </p:txBody>
      </p:sp>
      <p:sp>
        <p:nvSpPr>
          <p:cNvPr id="5" name="Content Placeholder 4">
            <a:extLst>
              <a:ext uri="{FF2B5EF4-FFF2-40B4-BE49-F238E27FC236}">
                <a16:creationId xmlns:a16="http://schemas.microsoft.com/office/drawing/2014/main" id="{38FE316C-3677-C940-DFC0-F09A85711ADD}"/>
              </a:ext>
            </a:extLst>
          </p:cNvPr>
          <p:cNvSpPr>
            <a:spLocks noGrp="1"/>
          </p:cNvSpPr>
          <p:nvPr>
            <p:ph idx="54"/>
          </p:nvPr>
        </p:nvSpPr>
        <p:spPr/>
        <p:txBody>
          <a:bodyPr/>
          <a:lstStyle/>
          <a:p>
            <a:r>
              <a:rPr lang="en-US" dirty="0"/>
              <a:t>Yes, MammaPrint</a:t>
            </a:r>
          </a:p>
        </p:txBody>
      </p:sp>
    </p:spTree>
    <p:extLst>
      <p:ext uri="{BB962C8B-B14F-4D97-AF65-F5344CB8AC3E}">
        <p14:creationId xmlns:p14="http://schemas.microsoft.com/office/powerpoint/2010/main" val="1123751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4729117-E7BC-AD86-A417-C7EB950998F6}"/>
              </a:ext>
            </a:extLst>
          </p:cNvPr>
          <p:cNvSpPr>
            <a:spLocks noGrp="1"/>
          </p:cNvSpPr>
          <p:nvPr>
            <p:ph idx="47"/>
          </p:nvPr>
        </p:nvSpPr>
        <p:spPr/>
        <p:txBody>
          <a:bodyPr/>
          <a:lstStyle/>
          <a:p>
            <a:r>
              <a:rPr lang="en-US" dirty="0"/>
              <a:t>I have</a:t>
            </a:r>
          </a:p>
        </p:txBody>
      </p:sp>
      <p:sp>
        <p:nvSpPr>
          <p:cNvPr id="14" name="Content Placeholder 13">
            <a:extLst>
              <a:ext uri="{FF2B5EF4-FFF2-40B4-BE49-F238E27FC236}">
                <a16:creationId xmlns:a16="http://schemas.microsoft.com/office/drawing/2014/main" id="{CB39F0F1-CB64-25CC-F062-F5BB49AEB7DC}"/>
              </a:ext>
            </a:extLst>
          </p:cNvPr>
          <p:cNvSpPr>
            <a:spLocks noGrp="1"/>
          </p:cNvSpPr>
          <p:nvPr>
            <p:ph idx="48"/>
          </p:nvPr>
        </p:nvSpPr>
        <p:spPr/>
        <p:txBody>
          <a:bodyPr/>
          <a:lstStyle/>
          <a:p>
            <a:r>
              <a:rPr lang="en-US" dirty="0"/>
              <a:t>I have</a:t>
            </a:r>
          </a:p>
        </p:txBody>
      </p:sp>
      <p:sp>
        <p:nvSpPr>
          <p:cNvPr id="15" name="Content Placeholder 14">
            <a:extLst>
              <a:ext uri="{FF2B5EF4-FFF2-40B4-BE49-F238E27FC236}">
                <a16:creationId xmlns:a16="http://schemas.microsoft.com/office/drawing/2014/main" id="{98F0F075-EA62-F480-418B-1DFB5575742D}"/>
              </a:ext>
            </a:extLst>
          </p:cNvPr>
          <p:cNvSpPr>
            <a:spLocks noGrp="1"/>
          </p:cNvSpPr>
          <p:nvPr>
            <p:ph idx="49"/>
          </p:nvPr>
        </p:nvSpPr>
        <p:spPr/>
        <p:txBody>
          <a:bodyPr/>
          <a:lstStyle/>
          <a:p>
            <a:r>
              <a:rPr lang="en-US" sz="1900" dirty="0"/>
              <a:t>I have not but would for the right patient</a:t>
            </a:r>
          </a:p>
        </p:txBody>
      </p:sp>
      <p:sp>
        <p:nvSpPr>
          <p:cNvPr id="16" name="Content Placeholder 15">
            <a:extLst>
              <a:ext uri="{FF2B5EF4-FFF2-40B4-BE49-F238E27FC236}">
                <a16:creationId xmlns:a16="http://schemas.microsoft.com/office/drawing/2014/main" id="{70CDFB9C-FF8C-0A0E-B158-8CB0A8FBF157}"/>
              </a:ext>
            </a:extLst>
          </p:cNvPr>
          <p:cNvSpPr>
            <a:spLocks noGrp="1"/>
          </p:cNvSpPr>
          <p:nvPr>
            <p:ph idx="50"/>
          </p:nvPr>
        </p:nvSpPr>
        <p:spPr/>
        <p:txBody>
          <a:bodyPr/>
          <a:lstStyle/>
          <a:p>
            <a:r>
              <a:rPr lang="en-US" dirty="0"/>
              <a:t>I have</a:t>
            </a:r>
          </a:p>
        </p:txBody>
      </p:sp>
      <p:sp>
        <p:nvSpPr>
          <p:cNvPr id="17" name="Content Placeholder 16">
            <a:extLst>
              <a:ext uri="{FF2B5EF4-FFF2-40B4-BE49-F238E27FC236}">
                <a16:creationId xmlns:a16="http://schemas.microsoft.com/office/drawing/2014/main" id="{D20F2244-5143-1D7C-DA56-CE1E4CADA79C}"/>
              </a:ext>
            </a:extLst>
          </p:cNvPr>
          <p:cNvSpPr>
            <a:spLocks noGrp="1"/>
          </p:cNvSpPr>
          <p:nvPr>
            <p:ph idx="58"/>
          </p:nvPr>
        </p:nvSpPr>
        <p:spPr/>
        <p:txBody>
          <a:bodyPr/>
          <a:lstStyle/>
          <a:p>
            <a:r>
              <a:rPr lang="en-US" dirty="0"/>
              <a:t>Order a ctDNA-based MRD assay? </a:t>
            </a:r>
          </a:p>
        </p:txBody>
      </p:sp>
      <p:sp>
        <p:nvSpPr>
          <p:cNvPr id="18" name="Content Placeholder 17">
            <a:extLst>
              <a:ext uri="{FF2B5EF4-FFF2-40B4-BE49-F238E27FC236}">
                <a16:creationId xmlns:a16="http://schemas.microsoft.com/office/drawing/2014/main" id="{4884E056-85EA-0DDA-D911-9E66BB4A45C2}"/>
              </a:ext>
            </a:extLst>
          </p:cNvPr>
          <p:cNvSpPr>
            <a:spLocks noGrp="1"/>
          </p:cNvSpPr>
          <p:nvPr>
            <p:ph idx="71"/>
          </p:nvPr>
        </p:nvSpPr>
        <p:spPr/>
        <p:txBody>
          <a:bodyPr/>
          <a:lstStyle/>
          <a:p>
            <a:r>
              <a:rPr lang="en-US" dirty="0"/>
              <a:t>I have not and would not</a:t>
            </a:r>
          </a:p>
        </p:txBody>
      </p:sp>
      <p:sp>
        <p:nvSpPr>
          <p:cNvPr id="11" name="Title 10">
            <a:extLst>
              <a:ext uri="{FF2B5EF4-FFF2-40B4-BE49-F238E27FC236}">
                <a16:creationId xmlns:a16="http://schemas.microsoft.com/office/drawing/2014/main" id="{9AE62ACE-92DB-6644-29FF-4FB09874CBC0}"/>
              </a:ext>
            </a:extLst>
          </p:cNvPr>
          <p:cNvSpPr>
            <a:spLocks noGrp="1"/>
          </p:cNvSpPr>
          <p:nvPr>
            <p:ph type="title"/>
          </p:nvPr>
        </p:nvSpPr>
        <p:spPr/>
        <p:txBody>
          <a:bodyPr/>
          <a:lstStyle/>
          <a:p>
            <a:pPr>
              <a:lnSpc>
                <a:spcPts val="2020"/>
              </a:lnSpc>
            </a:pPr>
            <a:r>
              <a:rPr lang="en-US" sz="2200" dirty="0"/>
              <a:t>Have you ordered or would you order a circulating tumor DNA (ctDNA)-based molecular residual disease (MRD) assay to assist with clinical decision-making for a patient with localized BC? If you were to order a ctDNA-based MRD assay for a patient with localized BC, which specific assay(s) would you use?</a:t>
            </a:r>
          </a:p>
        </p:txBody>
      </p:sp>
      <p:sp>
        <p:nvSpPr>
          <p:cNvPr id="20" name="Content Placeholder 19">
            <a:extLst>
              <a:ext uri="{FF2B5EF4-FFF2-40B4-BE49-F238E27FC236}">
                <a16:creationId xmlns:a16="http://schemas.microsoft.com/office/drawing/2014/main" id="{0EA9A37A-0262-6F7C-4B3B-15EED93A745D}"/>
              </a:ext>
            </a:extLst>
          </p:cNvPr>
          <p:cNvSpPr>
            <a:spLocks noGrp="1"/>
          </p:cNvSpPr>
          <p:nvPr>
            <p:ph idx="74"/>
          </p:nvPr>
        </p:nvSpPr>
        <p:spPr/>
        <p:txBody>
          <a:bodyPr/>
          <a:lstStyle/>
          <a:p>
            <a:r>
              <a:rPr lang="en-US" dirty="0" err="1"/>
              <a:t>Signatera</a:t>
            </a:r>
            <a:r>
              <a:rPr lang="en-US" dirty="0"/>
              <a:t>™</a:t>
            </a:r>
          </a:p>
        </p:txBody>
      </p:sp>
      <p:sp>
        <p:nvSpPr>
          <p:cNvPr id="21" name="Content Placeholder 20">
            <a:extLst>
              <a:ext uri="{FF2B5EF4-FFF2-40B4-BE49-F238E27FC236}">
                <a16:creationId xmlns:a16="http://schemas.microsoft.com/office/drawing/2014/main" id="{0DE6F474-1221-EDB3-B0B2-5121DFF585E2}"/>
              </a:ext>
            </a:extLst>
          </p:cNvPr>
          <p:cNvSpPr>
            <a:spLocks noGrp="1"/>
          </p:cNvSpPr>
          <p:nvPr>
            <p:ph idx="75"/>
          </p:nvPr>
        </p:nvSpPr>
        <p:spPr/>
        <p:txBody>
          <a:bodyPr/>
          <a:lstStyle/>
          <a:p>
            <a:r>
              <a:rPr lang="en-US" dirty="0" err="1"/>
              <a:t>Personalis</a:t>
            </a:r>
            <a:r>
              <a:rPr lang="en-US" dirty="0"/>
              <a:t>® or </a:t>
            </a:r>
            <a:r>
              <a:rPr lang="en-US" dirty="0" err="1"/>
              <a:t>Signatera</a:t>
            </a:r>
            <a:endParaRPr lang="en-US" dirty="0"/>
          </a:p>
        </p:txBody>
      </p:sp>
      <p:sp>
        <p:nvSpPr>
          <p:cNvPr id="22" name="Content Placeholder 21">
            <a:extLst>
              <a:ext uri="{FF2B5EF4-FFF2-40B4-BE49-F238E27FC236}">
                <a16:creationId xmlns:a16="http://schemas.microsoft.com/office/drawing/2014/main" id="{CAE573B4-7477-E549-2A9C-E346F3B38694}"/>
              </a:ext>
            </a:extLst>
          </p:cNvPr>
          <p:cNvSpPr>
            <a:spLocks noGrp="1"/>
          </p:cNvSpPr>
          <p:nvPr>
            <p:ph idx="76"/>
          </p:nvPr>
        </p:nvSpPr>
        <p:spPr/>
        <p:txBody>
          <a:bodyPr/>
          <a:lstStyle/>
          <a:p>
            <a:r>
              <a:rPr lang="en-US" dirty="0" err="1"/>
              <a:t>Signatera</a:t>
            </a:r>
            <a:endParaRPr lang="en-US" dirty="0"/>
          </a:p>
        </p:txBody>
      </p:sp>
      <p:sp>
        <p:nvSpPr>
          <p:cNvPr id="23" name="Content Placeholder 22">
            <a:extLst>
              <a:ext uri="{FF2B5EF4-FFF2-40B4-BE49-F238E27FC236}">
                <a16:creationId xmlns:a16="http://schemas.microsoft.com/office/drawing/2014/main" id="{3DF8F9EC-FFD0-1D04-AD2E-12B23A0A1AB0}"/>
              </a:ext>
            </a:extLst>
          </p:cNvPr>
          <p:cNvSpPr>
            <a:spLocks noGrp="1"/>
          </p:cNvSpPr>
          <p:nvPr>
            <p:ph idx="77"/>
          </p:nvPr>
        </p:nvSpPr>
        <p:spPr/>
        <p:txBody>
          <a:bodyPr/>
          <a:lstStyle/>
          <a:p>
            <a:r>
              <a:rPr lang="en-US" dirty="0" err="1"/>
              <a:t>Signatera</a:t>
            </a:r>
            <a:endParaRPr lang="en-US" dirty="0"/>
          </a:p>
        </p:txBody>
      </p:sp>
      <p:sp>
        <p:nvSpPr>
          <p:cNvPr id="24" name="Content Placeholder 23">
            <a:extLst>
              <a:ext uri="{FF2B5EF4-FFF2-40B4-BE49-F238E27FC236}">
                <a16:creationId xmlns:a16="http://schemas.microsoft.com/office/drawing/2014/main" id="{F419D3AD-66CA-2DA8-2DE1-33F1118B8699}"/>
              </a:ext>
            </a:extLst>
          </p:cNvPr>
          <p:cNvSpPr>
            <a:spLocks noGrp="1"/>
          </p:cNvSpPr>
          <p:nvPr>
            <p:ph idx="78"/>
          </p:nvPr>
        </p:nvSpPr>
        <p:spPr/>
        <p:txBody>
          <a:bodyPr/>
          <a:lstStyle/>
          <a:p>
            <a:r>
              <a:rPr lang="en-US" dirty="0"/>
              <a:t>Assay</a:t>
            </a:r>
          </a:p>
        </p:txBody>
      </p:sp>
      <p:sp>
        <p:nvSpPr>
          <p:cNvPr id="25" name="Content Placeholder 24">
            <a:extLst>
              <a:ext uri="{FF2B5EF4-FFF2-40B4-BE49-F238E27FC236}">
                <a16:creationId xmlns:a16="http://schemas.microsoft.com/office/drawing/2014/main" id="{F2704BA6-CAB2-07A7-BB55-7092196EF933}"/>
              </a:ext>
            </a:extLst>
          </p:cNvPr>
          <p:cNvSpPr>
            <a:spLocks noGrp="1"/>
          </p:cNvSpPr>
          <p:nvPr>
            <p:ph idx="79"/>
          </p:nvPr>
        </p:nvSpPr>
        <p:spPr/>
        <p:txBody>
          <a:bodyPr/>
          <a:lstStyle/>
          <a:p>
            <a:r>
              <a:rPr lang="en-US" dirty="0"/>
              <a:t>NA</a:t>
            </a:r>
          </a:p>
        </p:txBody>
      </p:sp>
      <p:sp>
        <p:nvSpPr>
          <p:cNvPr id="26" name="Content Placeholder 25">
            <a:extLst>
              <a:ext uri="{FF2B5EF4-FFF2-40B4-BE49-F238E27FC236}">
                <a16:creationId xmlns:a16="http://schemas.microsoft.com/office/drawing/2014/main" id="{25DA3189-D5E4-0570-C52F-B4B118C101F5}"/>
              </a:ext>
            </a:extLst>
          </p:cNvPr>
          <p:cNvSpPr>
            <a:spLocks noGrp="1"/>
          </p:cNvSpPr>
          <p:nvPr>
            <p:ph idx="80"/>
          </p:nvPr>
        </p:nvSpPr>
        <p:spPr/>
        <p:txBody>
          <a:bodyPr/>
          <a:lstStyle/>
          <a:p>
            <a:r>
              <a:rPr lang="en-US" dirty="0"/>
              <a:t>I have</a:t>
            </a:r>
          </a:p>
        </p:txBody>
      </p:sp>
      <p:sp>
        <p:nvSpPr>
          <p:cNvPr id="3" name="Content Placeholder 21">
            <a:extLst>
              <a:ext uri="{FF2B5EF4-FFF2-40B4-BE49-F238E27FC236}">
                <a16:creationId xmlns:a16="http://schemas.microsoft.com/office/drawing/2014/main" id="{29EAC376-110F-2962-1EDB-80E630D46A39}"/>
              </a:ext>
            </a:extLst>
          </p:cNvPr>
          <p:cNvSpPr>
            <a:spLocks noGrp="1"/>
          </p:cNvSpPr>
          <p:nvPr>
            <p:ph idx="81"/>
          </p:nvPr>
        </p:nvSpPr>
        <p:spPr/>
        <p:txBody>
          <a:bodyPr/>
          <a:lstStyle/>
          <a:p>
            <a:r>
              <a:rPr lang="en-US" dirty="0" err="1"/>
              <a:t>Signatera</a:t>
            </a:r>
            <a:endParaRPr lang="en-US" dirty="0"/>
          </a:p>
        </p:txBody>
      </p:sp>
      <p:sp>
        <p:nvSpPr>
          <p:cNvPr id="28" name="Content Placeholder 27">
            <a:extLst>
              <a:ext uri="{FF2B5EF4-FFF2-40B4-BE49-F238E27FC236}">
                <a16:creationId xmlns:a16="http://schemas.microsoft.com/office/drawing/2014/main" id="{E84DBDEB-B8BE-5858-C670-A3DEF55A2434}"/>
              </a:ext>
            </a:extLst>
          </p:cNvPr>
          <p:cNvSpPr>
            <a:spLocks noGrp="1"/>
          </p:cNvSpPr>
          <p:nvPr>
            <p:ph idx="82"/>
          </p:nvPr>
        </p:nvSpPr>
        <p:spPr/>
        <p:txBody>
          <a:bodyPr/>
          <a:lstStyle/>
          <a:p>
            <a:r>
              <a:rPr lang="en-US" dirty="0"/>
              <a:t>I have not and would not</a:t>
            </a:r>
          </a:p>
        </p:txBody>
      </p:sp>
      <p:sp>
        <p:nvSpPr>
          <p:cNvPr id="29" name="Content Placeholder 28">
            <a:extLst>
              <a:ext uri="{FF2B5EF4-FFF2-40B4-BE49-F238E27FC236}">
                <a16:creationId xmlns:a16="http://schemas.microsoft.com/office/drawing/2014/main" id="{2862E189-1610-3E36-EB27-3AAD98DF38DD}"/>
              </a:ext>
            </a:extLst>
          </p:cNvPr>
          <p:cNvSpPr>
            <a:spLocks noGrp="1"/>
          </p:cNvSpPr>
          <p:nvPr>
            <p:ph idx="83"/>
          </p:nvPr>
        </p:nvSpPr>
        <p:spPr/>
        <p:txBody>
          <a:bodyPr/>
          <a:lstStyle/>
          <a:p>
            <a:r>
              <a:rPr lang="en-US" dirty="0"/>
              <a:t>NA</a:t>
            </a:r>
          </a:p>
        </p:txBody>
      </p:sp>
      <p:sp>
        <p:nvSpPr>
          <p:cNvPr id="8" name="Content Placeholder 7">
            <a:extLst>
              <a:ext uri="{FF2B5EF4-FFF2-40B4-BE49-F238E27FC236}">
                <a16:creationId xmlns:a16="http://schemas.microsoft.com/office/drawing/2014/main" id="{EE070878-D79A-D28B-4FA3-E3FA32D940B7}"/>
              </a:ext>
            </a:extLst>
          </p:cNvPr>
          <p:cNvSpPr>
            <a:spLocks noGrp="1"/>
          </p:cNvSpPr>
          <p:nvPr>
            <p:ph idx="84"/>
          </p:nvPr>
        </p:nvSpPr>
        <p:spPr/>
        <p:txBody>
          <a:bodyPr/>
          <a:lstStyle/>
          <a:p>
            <a:r>
              <a:rPr lang="en-US" dirty="0"/>
              <a:t>I have</a:t>
            </a:r>
          </a:p>
        </p:txBody>
      </p:sp>
      <p:sp>
        <p:nvSpPr>
          <p:cNvPr id="9" name="Content Placeholder 8">
            <a:extLst>
              <a:ext uri="{FF2B5EF4-FFF2-40B4-BE49-F238E27FC236}">
                <a16:creationId xmlns:a16="http://schemas.microsoft.com/office/drawing/2014/main" id="{BDC06171-A086-C72C-F961-6179B9195FDB}"/>
              </a:ext>
            </a:extLst>
          </p:cNvPr>
          <p:cNvSpPr>
            <a:spLocks noGrp="1"/>
          </p:cNvSpPr>
          <p:nvPr>
            <p:ph idx="85"/>
          </p:nvPr>
        </p:nvSpPr>
        <p:spPr/>
        <p:txBody>
          <a:bodyPr/>
          <a:lstStyle/>
          <a:p>
            <a:r>
              <a:rPr lang="en-US" dirty="0" err="1"/>
              <a:t>Signatera</a:t>
            </a:r>
            <a:r>
              <a:rPr lang="en-US" dirty="0"/>
              <a:t> or Guardant Reveal™</a:t>
            </a:r>
          </a:p>
        </p:txBody>
      </p:sp>
      <p:sp>
        <p:nvSpPr>
          <p:cNvPr id="2" name="TextBox 1">
            <a:extLst>
              <a:ext uri="{FF2B5EF4-FFF2-40B4-BE49-F238E27FC236}">
                <a16:creationId xmlns:a16="http://schemas.microsoft.com/office/drawing/2014/main" id="{286A022F-AD42-2E02-5A1C-F157C9AA3F5F}"/>
              </a:ext>
            </a:extLst>
          </p:cNvPr>
          <p:cNvSpPr txBox="1"/>
          <p:nvPr/>
        </p:nvSpPr>
        <p:spPr>
          <a:xfrm>
            <a:off x="553411" y="6502665"/>
            <a:ext cx="170751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rPr>
              <a:t>NA = not applicable</a:t>
            </a:r>
          </a:p>
        </p:txBody>
      </p:sp>
    </p:spTree>
    <p:extLst>
      <p:ext uri="{BB962C8B-B14F-4D97-AF65-F5344CB8AC3E}">
        <p14:creationId xmlns:p14="http://schemas.microsoft.com/office/powerpoint/2010/main" val="8040907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6D6B-F344-145C-02A1-2DC7091B680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E31E57D-B055-79E3-14DC-FE4C90636089}"/>
              </a:ext>
            </a:extLst>
          </p:cNvPr>
          <p:cNvSpPr/>
          <p:nvPr/>
        </p:nvSpPr>
        <p:spPr bwMode="auto">
          <a:xfrm>
            <a:off x="536197" y="2513430"/>
            <a:ext cx="11175157" cy="980483"/>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82B73ECE-CC7A-00C4-4B32-CC85B1BAF0BD}"/>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7FBD1F3C-5D0C-FEB6-E548-3C1AF15ACA09}"/>
              </a:ext>
            </a:extLst>
          </p:cNvPr>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accent2"/>
                </a:solidFill>
              </a:rPr>
              <a:t>Module 2: </a:t>
            </a:r>
            <a:r>
              <a:rPr lang="en-US" sz="2400" dirty="0">
                <a:solidFill>
                  <a:schemeClr val="tx1"/>
                </a:solidFill>
              </a:rPr>
              <a:t>Clinician Survey Results</a:t>
            </a:r>
            <a:endParaRPr lang="en-US" sz="2400" dirty="0">
              <a:solidFill>
                <a:schemeClr val="accent2"/>
              </a:solidFill>
            </a:endParaRPr>
          </a:p>
          <a:p>
            <a:pPr marL="98425" indent="0">
              <a:lnSpc>
                <a:spcPts val="3240"/>
              </a:lnSpc>
              <a:spcBef>
                <a:spcPts val="400"/>
              </a:spcBef>
              <a:spcAft>
                <a:spcPts val="600"/>
              </a:spcAft>
              <a:buNone/>
            </a:pPr>
            <a:r>
              <a:rPr lang="en-US" sz="2400" dirty="0">
                <a:solidFill>
                  <a:schemeClr val="bg1"/>
                </a:solidFill>
              </a:rPr>
              <a:t>Module 3: 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accent2"/>
                </a:solidFill>
              </a:rPr>
              <a:t>Module 4: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5: </a:t>
            </a:r>
            <a:r>
              <a:rPr lang="en-US" sz="2400" dirty="0">
                <a:solidFill>
                  <a:schemeClr val="tx1"/>
                </a:solidFill>
              </a:rPr>
              <a:t>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accent2"/>
                </a:solidFill>
              </a:rPr>
              <a:t>Module 6: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7: </a:t>
            </a:r>
            <a:r>
              <a:rPr lang="en-US" sz="2400" dirty="0">
                <a:solidFill>
                  <a:schemeClr val="tx1"/>
                </a:solidFill>
              </a:rPr>
              <a:t>Adjuvant Oral SERDs for HR-Positive, HER2-Negative Localized </a:t>
            </a:r>
            <a:br>
              <a:rPr lang="en-US" sz="2400" dirty="0">
                <a:solidFill>
                  <a:schemeClr val="tx1"/>
                </a:solidFill>
              </a:rPr>
            </a:br>
            <a:r>
              <a:rPr lang="en-US" sz="2400" dirty="0">
                <a:solidFill>
                  <a:schemeClr val="tx1"/>
                </a:solidFill>
              </a:rPr>
              <a:t>Breast Cancer</a:t>
            </a:r>
          </a:p>
        </p:txBody>
      </p:sp>
    </p:spTree>
    <p:custDataLst>
      <p:tags r:id="rId1"/>
    </p:custDataLst>
    <p:extLst>
      <p:ext uri="{BB962C8B-B14F-4D97-AF65-F5344CB8AC3E}">
        <p14:creationId xmlns:p14="http://schemas.microsoft.com/office/powerpoint/2010/main" val="27393389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7DE9-C9F9-6900-C77A-831CBF86DCB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2BB9E2C-70C8-85A8-1E4A-2A3BE05BEAC2}"/>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B4CC0269-E583-5513-54AC-16EC33DEA151}"/>
              </a:ext>
            </a:extLst>
          </p:cNvPr>
          <p:cNvSpPr txBox="1"/>
          <p:nvPr/>
        </p:nvSpPr>
        <p:spPr>
          <a:xfrm>
            <a:off x="540367" y="1246909"/>
            <a:ext cx="10729192" cy="5190254"/>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monarchE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overall survival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(OS) results of adjuvant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endocrine therapy (ET) for HR+, HER2-, high-risk early breast cancer (EBC). ESMO 2025;Abstract LBA13. </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Overall survival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with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early breast cancer.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2026;37(2):155-65.</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Cortés J et al.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monarchE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Subgroup analysis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adjuvant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endocrine therapy for HR+, HER2-, high-risk early breast cancer by nodal status. San Antonio Breast Cancer Symposium 2025;Abstract PS1-08-08.</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Crown JP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Adjuvant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ribociclib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plus nonsteroidal aromatase inhibitor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(NSAI) in patients (pts) with HR+/HER2− early breast cancer (EBC):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NATALEE 5-year outcomes</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ESMO 2025;Abstract LBA14.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lang="en-US" sz="1600" b="0" dirty="0">
                <a:solidFill>
                  <a:srgbClr val="000000"/>
                </a:solidFill>
                <a:latin typeface="Calibri" panose="020F0502020204030204" pitchFamily="34" charset="0"/>
                <a:cs typeface="Calibri" panose="020F0502020204030204" pitchFamily="34" charset="0"/>
              </a:rPr>
              <a:t>Chia SKL et al. Prognostic and predictive impact of baseline gene expression (exp) in the </a:t>
            </a:r>
            <a:r>
              <a:rPr lang="en-US" sz="1600" dirty="0">
                <a:solidFill>
                  <a:srgbClr val="000000"/>
                </a:solidFill>
                <a:latin typeface="Calibri" panose="020F0502020204030204" pitchFamily="34" charset="0"/>
                <a:cs typeface="Calibri" panose="020F0502020204030204" pitchFamily="34" charset="0"/>
              </a:rPr>
              <a:t>NATALEE trial</a:t>
            </a:r>
            <a:r>
              <a:rPr lang="en-US" sz="1600" b="0" dirty="0">
                <a:solidFill>
                  <a:srgbClr val="000000"/>
                </a:solidFill>
                <a:latin typeface="Calibri" panose="020F0502020204030204" pitchFamily="34" charset="0"/>
                <a:cs typeface="Calibri" panose="020F0502020204030204" pitchFamily="34" charset="0"/>
              </a:rPr>
              <a:t> of adjuvant (adj) </a:t>
            </a:r>
            <a:r>
              <a:rPr lang="en-US" sz="1600" b="0" dirty="0" err="1">
                <a:solidFill>
                  <a:srgbClr val="000000"/>
                </a:solidFill>
                <a:latin typeface="Calibri" panose="020F0502020204030204" pitchFamily="34" charset="0"/>
                <a:cs typeface="Calibri" panose="020F0502020204030204" pitchFamily="34" charset="0"/>
              </a:rPr>
              <a:t>ribociclib</a:t>
            </a:r>
            <a:r>
              <a:rPr lang="en-US" sz="1600" b="0" dirty="0">
                <a:solidFill>
                  <a:srgbClr val="000000"/>
                </a:solidFill>
                <a:latin typeface="Calibri" panose="020F0502020204030204" pitchFamily="34" charset="0"/>
                <a:cs typeface="Calibri" panose="020F0502020204030204" pitchFamily="34" charset="0"/>
              </a:rPr>
              <a:t> (RIB) + nonsteroidal aromatase inhibitor (NSAI) in HR+/HER2- early breast cancer (EBC). ASCO 2026;Abstract 501.</a:t>
            </a:r>
          </a:p>
          <a:p>
            <a:pPr marL="0" marR="0" lvl="0" indent="0" algn="l" defTabSz="455613" rtl="0" eaLnBrk="1" fontAlgn="base" latinLnBrk="0" hangingPunct="1">
              <a:lnSpc>
                <a:spcPct val="100000"/>
              </a:lnSpc>
              <a:spcBef>
                <a:spcPts val="0"/>
              </a:spcBef>
              <a:spcAft>
                <a:spcPts val="80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455613" rtl="0" eaLnBrk="1" fontAlgn="base" latinLnBrk="0" hangingPunct="1">
              <a:lnSpc>
                <a:spcPct val="100000"/>
              </a:lnSpc>
              <a:spcBef>
                <a:spcPts val="0"/>
              </a:spcBef>
              <a:spcAft>
                <a:spcPts val="80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7131909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8897C-60A0-B346-EF8A-FBB3C1299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2FB47-5FB6-71DE-706B-ADEE41F178B8}"/>
              </a:ext>
            </a:extLst>
          </p:cNvPr>
          <p:cNvSpPr>
            <a:spLocks noGrp="1"/>
          </p:cNvSpPr>
          <p:nvPr>
            <p:ph type="title"/>
          </p:nvPr>
        </p:nvSpPr>
        <p:spPr>
          <a:xfrm>
            <a:off x="1883532" y="-1"/>
            <a:ext cx="8424936" cy="1312985"/>
          </a:xfrm>
        </p:spPr>
        <p:txBody>
          <a:bodyPr>
            <a:normAutofit/>
          </a:bodyPr>
          <a:lstStyle/>
          <a:p>
            <a:r>
              <a:rPr lang="en-US" sz="2800" dirty="0" err="1">
                <a:solidFill>
                  <a:srgbClr val="0432FF"/>
                </a:solidFill>
              </a:rPr>
              <a:t>monarchE</a:t>
            </a:r>
            <a:r>
              <a:rPr lang="en-US" sz="2800" dirty="0">
                <a:solidFill>
                  <a:srgbClr val="0432FF"/>
                </a:solidFill>
              </a:rPr>
              <a:t> Study Design</a:t>
            </a:r>
          </a:p>
        </p:txBody>
      </p:sp>
      <p:pic>
        <p:nvPicPr>
          <p:cNvPr id="7" name="Picture 6">
            <a:extLst>
              <a:ext uri="{FF2B5EF4-FFF2-40B4-BE49-F238E27FC236}">
                <a16:creationId xmlns:a16="http://schemas.microsoft.com/office/drawing/2014/main" id="{F5BFFE2A-F6DC-35F7-D77B-5302ABEA843B}"/>
              </a:ext>
            </a:extLst>
          </p:cNvPr>
          <p:cNvPicPr>
            <a:picLocks noChangeAspect="1"/>
          </p:cNvPicPr>
          <p:nvPr/>
        </p:nvPicPr>
        <p:blipFill>
          <a:blip r:embed="rId4"/>
          <a:stretch>
            <a:fillRect/>
          </a:stretch>
        </p:blipFill>
        <p:spPr>
          <a:xfrm>
            <a:off x="282863" y="1220620"/>
            <a:ext cx="11626274" cy="4656801"/>
          </a:xfrm>
          <a:prstGeom prst="rect">
            <a:avLst/>
          </a:prstGeom>
        </p:spPr>
      </p:pic>
      <p:sp>
        <p:nvSpPr>
          <p:cNvPr id="9" name="TextBox 8">
            <a:extLst>
              <a:ext uri="{FF2B5EF4-FFF2-40B4-BE49-F238E27FC236}">
                <a16:creationId xmlns:a16="http://schemas.microsoft.com/office/drawing/2014/main" id="{6BF83CD5-E710-9A53-476E-28BDC7793FF5}"/>
              </a:ext>
            </a:extLst>
          </p:cNvPr>
          <p:cNvSpPr txBox="1"/>
          <p:nvPr/>
        </p:nvSpPr>
        <p:spPr>
          <a:xfrm>
            <a:off x="0" y="6517022"/>
            <a:ext cx="8942119"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Johnston S et al. ESMO 2025;Abstract LBA13. Johnston S et al. </a:t>
            </a:r>
            <a:r>
              <a:rPr lang="en-US" sz="1500" b="0" i="1" dirty="0">
                <a:solidFill>
                  <a:schemeClr val="tx1"/>
                </a:solidFill>
                <a:latin typeface="Calibri" panose="020F0502020204030204" pitchFamily="34" charset="0"/>
                <a:cs typeface="Calibri" panose="020F0502020204030204" pitchFamily="34" charset="0"/>
              </a:rPr>
              <a:t>Ann Oncol</a:t>
            </a:r>
            <a:r>
              <a:rPr lang="en-US" sz="1500" b="0" dirty="0">
                <a:solidFill>
                  <a:schemeClr val="tx1"/>
                </a:solidFill>
                <a:latin typeface="Calibri" panose="020F0502020204030204" pitchFamily="34" charset="0"/>
                <a:cs typeface="Calibri" panose="020F0502020204030204" pitchFamily="34" charset="0"/>
              </a:rPr>
              <a:t> 2026;37(2):155-65.</a:t>
            </a:r>
          </a:p>
        </p:txBody>
      </p:sp>
    </p:spTree>
    <p:custDataLst>
      <p:tags r:id="rId1"/>
    </p:custDataLst>
    <p:extLst>
      <p:ext uri="{BB962C8B-B14F-4D97-AF65-F5344CB8AC3E}">
        <p14:creationId xmlns:p14="http://schemas.microsoft.com/office/powerpoint/2010/main" val="25231732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36151-737F-4922-D48A-E3E062E9DF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24F1D0-6405-5637-639C-66AE984E21F0}"/>
              </a:ext>
            </a:extLst>
          </p:cNvPr>
          <p:cNvSpPr>
            <a:spLocks noGrp="1"/>
          </p:cNvSpPr>
          <p:nvPr>
            <p:ph type="title"/>
          </p:nvPr>
        </p:nvSpPr>
        <p:spPr>
          <a:xfrm>
            <a:off x="603019" y="0"/>
            <a:ext cx="10985962" cy="951218"/>
          </a:xfrm>
        </p:spPr>
        <p:txBody>
          <a:bodyPr>
            <a:normAutofit/>
          </a:bodyPr>
          <a:lstStyle/>
          <a:p>
            <a:r>
              <a:rPr lang="en-US" sz="2800" dirty="0" err="1">
                <a:solidFill>
                  <a:srgbClr val="0432FF"/>
                </a:solidFill>
              </a:rPr>
              <a:t>monarchE</a:t>
            </a:r>
            <a:r>
              <a:rPr lang="en-US" sz="2800" dirty="0">
                <a:solidFill>
                  <a:srgbClr val="0432FF"/>
                </a:solidFill>
              </a:rPr>
              <a:t>: Invasive Disease-Free Survival (IDFS) Outcomes</a:t>
            </a:r>
          </a:p>
        </p:txBody>
      </p:sp>
      <p:pic>
        <p:nvPicPr>
          <p:cNvPr id="3" name="Picture 2">
            <a:extLst>
              <a:ext uri="{FF2B5EF4-FFF2-40B4-BE49-F238E27FC236}">
                <a16:creationId xmlns:a16="http://schemas.microsoft.com/office/drawing/2014/main" id="{8053F83E-113B-04A3-82C3-87A86A70702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03019" y="836629"/>
            <a:ext cx="10985962" cy="5184741"/>
          </a:xfrm>
          <a:prstGeom prst="rect">
            <a:avLst/>
          </a:prstGeom>
        </p:spPr>
      </p:pic>
      <p:sp>
        <p:nvSpPr>
          <p:cNvPr id="4" name="TextBox 3">
            <a:extLst>
              <a:ext uri="{FF2B5EF4-FFF2-40B4-BE49-F238E27FC236}">
                <a16:creationId xmlns:a16="http://schemas.microsoft.com/office/drawing/2014/main" id="{49DCA2EC-11B9-890C-D7CE-EDA4E10B9A93}"/>
              </a:ext>
            </a:extLst>
          </p:cNvPr>
          <p:cNvSpPr txBox="1"/>
          <p:nvPr/>
        </p:nvSpPr>
        <p:spPr>
          <a:xfrm>
            <a:off x="0" y="6517022"/>
            <a:ext cx="8942119"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Johnston S et al. ESMO 2025;Abstract LBA13. Johnston S et al. </a:t>
            </a:r>
            <a:r>
              <a:rPr lang="en-US" sz="1500" b="0" i="1" dirty="0">
                <a:solidFill>
                  <a:schemeClr val="tx1"/>
                </a:solidFill>
                <a:latin typeface="Calibri" panose="020F0502020204030204" pitchFamily="34" charset="0"/>
                <a:cs typeface="Calibri" panose="020F0502020204030204" pitchFamily="34" charset="0"/>
              </a:rPr>
              <a:t>Ann Oncol</a:t>
            </a:r>
            <a:r>
              <a:rPr lang="en-US" sz="1500" b="0" dirty="0">
                <a:solidFill>
                  <a:schemeClr val="tx1"/>
                </a:solidFill>
                <a:latin typeface="Calibri" panose="020F0502020204030204" pitchFamily="34" charset="0"/>
                <a:cs typeface="Calibri" panose="020F0502020204030204" pitchFamily="34" charset="0"/>
              </a:rPr>
              <a:t> 2026;37(2):155-65.</a:t>
            </a:r>
          </a:p>
        </p:txBody>
      </p:sp>
      <p:sp>
        <p:nvSpPr>
          <p:cNvPr id="5" name="TextBox 4">
            <a:extLst>
              <a:ext uri="{FF2B5EF4-FFF2-40B4-BE49-F238E27FC236}">
                <a16:creationId xmlns:a16="http://schemas.microsoft.com/office/drawing/2014/main" id="{B71127E1-7F20-18BA-2EC4-44017B8D793F}"/>
              </a:ext>
            </a:extLst>
          </p:cNvPr>
          <p:cNvSpPr txBox="1"/>
          <p:nvPr/>
        </p:nvSpPr>
        <p:spPr>
          <a:xfrm>
            <a:off x="614082" y="6037410"/>
            <a:ext cx="8942119"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ET = endocrine therapy</a:t>
            </a:r>
          </a:p>
        </p:txBody>
      </p:sp>
    </p:spTree>
    <p:custDataLst>
      <p:tags r:id="rId1"/>
    </p:custDataLst>
    <p:extLst>
      <p:ext uri="{BB962C8B-B14F-4D97-AF65-F5344CB8AC3E}">
        <p14:creationId xmlns:p14="http://schemas.microsoft.com/office/powerpoint/2010/main" val="25697982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D385-C14D-2302-B3B0-798EE885D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6035A-4519-2BE5-A324-4AC8C7C47193}"/>
              </a:ext>
            </a:extLst>
          </p:cNvPr>
          <p:cNvSpPr>
            <a:spLocks noGrp="1"/>
          </p:cNvSpPr>
          <p:nvPr>
            <p:ph type="title"/>
          </p:nvPr>
        </p:nvSpPr>
        <p:spPr>
          <a:xfrm>
            <a:off x="1883532" y="0"/>
            <a:ext cx="8424936" cy="951218"/>
          </a:xfrm>
        </p:spPr>
        <p:txBody>
          <a:bodyPr>
            <a:normAutofit/>
          </a:bodyPr>
          <a:lstStyle/>
          <a:p>
            <a:r>
              <a:rPr lang="en-US" sz="2800" dirty="0" err="1">
                <a:solidFill>
                  <a:srgbClr val="0432FF"/>
                </a:solidFill>
              </a:rPr>
              <a:t>monarchE</a:t>
            </a:r>
            <a:r>
              <a:rPr lang="en-US" sz="2800" dirty="0">
                <a:solidFill>
                  <a:srgbClr val="0432FF"/>
                </a:solidFill>
              </a:rPr>
              <a:t>: Overall Survival (OS) Outcomes</a:t>
            </a:r>
          </a:p>
        </p:txBody>
      </p:sp>
      <p:pic>
        <p:nvPicPr>
          <p:cNvPr id="4" name="Picture 3">
            <a:extLst>
              <a:ext uri="{FF2B5EF4-FFF2-40B4-BE49-F238E27FC236}">
                <a16:creationId xmlns:a16="http://schemas.microsoft.com/office/drawing/2014/main" id="{54F72B3A-73B7-E360-A4EC-3BC7F2F6913F}"/>
              </a:ext>
            </a:extLst>
          </p:cNvPr>
          <p:cNvPicPr>
            <a:picLocks noChangeAspect="1"/>
          </p:cNvPicPr>
          <p:nvPr/>
        </p:nvPicPr>
        <p:blipFill>
          <a:blip r:embed="rId4"/>
          <a:srcRect b="902"/>
          <a:stretch>
            <a:fillRect/>
          </a:stretch>
        </p:blipFill>
        <p:spPr>
          <a:xfrm>
            <a:off x="640195" y="827499"/>
            <a:ext cx="10911609" cy="5203002"/>
          </a:xfrm>
          <a:prstGeom prst="rect">
            <a:avLst/>
          </a:prstGeom>
        </p:spPr>
      </p:pic>
      <p:sp>
        <p:nvSpPr>
          <p:cNvPr id="3" name="TextBox 2">
            <a:extLst>
              <a:ext uri="{FF2B5EF4-FFF2-40B4-BE49-F238E27FC236}">
                <a16:creationId xmlns:a16="http://schemas.microsoft.com/office/drawing/2014/main" id="{2970724D-86C2-3E61-5089-8CEF0B4D28CF}"/>
              </a:ext>
            </a:extLst>
          </p:cNvPr>
          <p:cNvSpPr txBox="1"/>
          <p:nvPr/>
        </p:nvSpPr>
        <p:spPr>
          <a:xfrm>
            <a:off x="0" y="6517022"/>
            <a:ext cx="8942119"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Johnston S et al. ESMO 2025;Abstract LBA13. Johnston S et al. </a:t>
            </a:r>
            <a:r>
              <a:rPr lang="en-US" sz="1500" b="0" i="1" dirty="0">
                <a:solidFill>
                  <a:schemeClr val="tx1"/>
                </a:solidFill>
                <a:latin typeface="Calibri" panose="020F0502020204030204" pitchFamily="34" charset="0"/>
                <a:cs typeface="Calibri" panose="020F0502020204030204" pitchFamily="34" charset="0"/>
              </a:rPr>
              <a:t>Ann Oncol</a:t>
            </a:r>
            <a:r>
              <a:rPr lang="en-US" sz="1500" b="0" dirty="0">
                <a:solidFill>
                  <a:schemeClr val="tx1"/>
                </a:solidFill>
                <a:latin typeface="Calibri" panose="020F0502020204030204" pitchFamily="34" charset="0"/>
                <a:cs typeface="Calibri" panose="020F0502020204030204" pitchFamily="34" charset="0"/>
              </a:rPr>
              <a:t> 2026;37(2):155-65.</a:t>
            </a:r>
          </a:p>
        </p:txBody>
      </p:sp>
    </p:spTree>
    <p:custDataLst>
      <p:tags r:id="rId1"/>
    </p:custDataLst>
    <p:extLst>
      <p:ext uri="{BB962C8B-B14F-4D97-AF65-F5344CB8AC3E}">
        <p14:creationId xmlns:p14="http://schemas.microsoft.com/office/powerpoint/2010/main" val="1432613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90C73-B3A3-CF6F-742C-B3EF154104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A83DF-BB11-CCC9-43DA-17F20808AC92}"/>
              </a:ext>
            </a:extLst>
          </p:cNvPr>
          <p:cNvSpPr>
            <a:spLocks noGrp="1"/>
          </p:cNvSpPr>
          <p:nvPr>
            <p:ph type="title"/>
          </p:nvPr>
        </p:nvSpPr>
        <p:spPr>
          <a:xfrm>
            <a:off x="1883532" y="178130"/>
            <a:ext cx="8424936" cy="951218"/>
          </a:xfrm>
        </p:spPr>
        <p:txBody>
          <a:bodyPr>
            <a:normAutofit/>
          </a:bodyPr>
          <a:lstStyle/>
          <a:p>
            <a:r>
              <a:rPr lang="en-US" sz="2800" dirty="0" err="1">
                <a:solidFill>
                  <a:srgbClr val="0432FF"/>
                </a:solidFill>
              </a:rPr>
              <a:t>monarchE</a:t>
            </a:r>
            <a:r>
              <a:rPr lang="en-US" sz="2800" dirty="0">
                <a:solidFill>
                  <a:srgbClr val="0432FF"/>
                </a:solidFill>
              </a:rPr>
              <a:t>: Subgroup Analysis by Nodal Status</a:t>
            </a:r>
          </a:p>
        </p:txBody>
      </p:sp>
      <p:sp>
        <p:nvSpPr>
          <p:cNvPr id="5" name="TextBox 4">
            <a:extLst>
              <a:ext uri="{FF2B5EF4-FFF2-40B4-BE49-F238E27FC236}">
                <a16:creationId xmlns:a16="http://schemas.microsoft.com/office/drawing/2014/main" id="{4EC3DA8E-7596-1EC3-1773-FF85C12C7B76}"/>
              </a:ext>
            </a:extLst>
          </p:cNvPr>
          <p:cNvSpPr txBox="1"/>
          <p:nvPr/>
        </p:nvSpPr>
        <p:spPr>
          <a:xfrm>
            <a:off x="0" y="6505147"/>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Cortés J et al. San Antonio Breast Cancer Symposium 2025;Abstract PS1-08-08.</a:t>
            </a:r>
          </a:p>
        </p:txBody>
      </p:sp>
      <p:pic>
        <p:nvPicPr>
          <p:cNvPr id="4" name="Picture 3">
            <a:extLst>
              <a:ext uri="{FF2B5EF4-FFF2-40B4-BE49-F238E27FC236}">
                <a16:creationId xmlns:a16="http://schemas.microsoft.com/office/drawing/2014/main" id="{EDB9025F-49DB-6D2F-C021-1EEC4858C56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36041" y="1249085"/>
            <a:ext cx="11319918" cy="4359830"/>
          </a:xfrm>
          <a:prstGeom prst="rect">
            <a:avLst/>
          </a:prstGeom>
        </p:spPr>
      </p:pic>
    </p:spTree>
    <p:custDataLst>
      <p:tags r:id="rId1"/>
    </p:custDataLst>
    <p:extLst>
      <p:ext uri="{BB962C8B-B14F-4D97-AF65-F5344CB8AC3E}">
        <p14:creationId xmlns:p14="http://schemas.microsoft.com/office/powerpoint/2010/main" val="7727030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22025-D91B-28D5-E95D-CE519FF10D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0A889D-C3C7-4D1D-67B7-0213BCC2567D}"/>
              </a:ext>
            </a:extLst>
          </p:cNvPr>
          <p:cNvSpPr>
            <a:spLocks noGrp="1"/>
          </p:cNvSpPr>
          <p:nvPr>
            <p:ph type="title"/>
          </p:nvPr>
        </p:nvSpPr>
        <p:spPr>
          <a:xfrm>
            <a:off x="1883532" y="0"/>
            <a:ext cx="8424936" cy="951218"/>
          </a:xfrm>
        </p:spPr>
        <p:txBody>
          <a:bodyPr>
            <a:normAutofit/>
          </a:bodyPr>
          <a:lstStyle/>
          <a:p>
            <a:r>
              <a:rPr lang="en-US" sz="2800" dirty="0" err="1">
                <a:solidFill>
                  <a:srgbClr val="0432FF"/>
                </a:solidFill>
              </a:rPr>
              <a:t>monarchE</a:t>
            </a:r>
            <a:r>
              <a:rPr lang="en-US" sz="2800" dirty="0">
                <a:solidFill>
                  <a:srgbClr val="0432FF"/>
                </a:solidFill>
              </a:rPr>
              <a:t>: IDFS and DRFS by Nodal Status</a:t>
            </a:r>
          </a:p>
        </p:txBody>
      </p:sp>
      <p:pic>
        <p:nvPicPr>
          <p:cNvPr id="3" name="Picture 2">
            <a:extLst>
              <a:ext uri="{FF2B5EF4-FFF2-40B4-BE49-F238E27FC236}">
                <a16:creationId xmlns:a16="http://schemas.microsoft.com/office/drawing/2014/main" id="{2354CBAB-533D-C72A-8512-B8D241AF13D1}"/>
              </a:ext>
            </a:extLst>
          </p:cNvPr>
          <p:cNvPicPr>
            <a:picLocks noChangeAspect="1"/>
          </p:cNvPicPr>
          <p:nvPr/>
        </p:nvPicPr>
        <p:blipFill>
          <a:blip r:embed="rId4"/>
          <a:stretch>
            <a:fillRect/>
          </a:stretch>
        </p:blipFill>
        <p:spPr>
          <a:xfrm>
            <a:off x="243591" y="1281162"/>
            <a:ext cx="11704818" cy="4295676"/>
          </a:xfrm>
          <a:prstGeom prst="rect">
            <a:avLst/>
          </a:prstGeom>
        </p:spPr>
      </p:pic>
      <p:sp>
        <p:nvSpPr>
          <p:cNvPr id="4" name="TextBox 3">
            <a:extLst>
              <a:ext uri="{FF2B5EF4-FFF2-40B4-BE49-F238E27FC236}">
                <a16:creationId xmlns:a16="http://schemas.microsoft.com/office/drawing/2014/main" id="{B4FA1FF4-8270-ADD2-259A-4B90FB7D794D}"/>
              </a:ext>
            </a:extLst>
          </p:cNvPr>
          <p:cNvSpPr txBox="1"/>
          <p:nvPr/>
        </p:nvSpPr>
        <p:spPr>
          <a:xfrm>
            <a:off x="0" y="6505147"/>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Cortés J et al. San Antonio Breast Cancer Symposium 2025;Abstract PS1-08-08.</a:t>
            </a:r>
          </a:p>
        </p:txBody>
      </p:sp>
      <p:sp>
        <p:nvSpPr>
          <p:cNvPr id="5" name="TextBox 4">
            <a:extLst>
              <a:ext uri="{FF2B5EF4-FFF2-40B4-BE49-F238E27FC236}">
                <a16:creationId xmlns:a16="http://schemas.microsoft.com/office/drawing/2014/main" id="{F08820CD-C616-F71A-6392-90F96251E950}"/>
              </a:ext>
            </a:extLst>
          </p:cNvPr>
          <p:cNvSpPr txBox="1"/>
          <p:nvPr/>
        </p:nvSpPr>
        <p:spPr>
          <a:xfrm>
            <a:off x="242047" y="5608677"/>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DRFS = distant relapse-free survival</a:t>
            </a:r>
          </a:p>
        </p:txBody>
      </p:sp>
    </p:spTree>
    <p:custDataLst>
      <p:tags r:id="rId1"/>
    </p:custDataLst>
    <p:extLst>
      <p:ext uri="{BB962C8B-B14F-4D97-AF65-F5344CB8AC3E}">
        <p14:creationId xmlns:p14="http://schemas.microsoft.com/office/powerpoint/2010/main" val="2330287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A65A0-A357-F5E4-9AF3-6E37FB164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963C2-9C88-2A16-4A3A-13DED67DCAFB}"/>
              </a:ext>
            </a:extLst>
          </p:cNvPr>
          <p:cNvSpPr>
            <a:spLocks noGrp="1"/>
          </p:cNvSpPr>
          <p:nvPr>
            <p:ph type="title"/>
          </p:nvPr>
        </p:nvSpPr>
        <p:spPr>
          <a:xfrm>
            <a:off x="1883532" y="0"/>
            <a:ext cx="8424936" cy="951218"/>
          </a:xfrm>
        </p:spPr>
        <p:txBody>
          <a:bodyPr>
            <a:normAutofit/>
          </a:bodyPr>
          <a:lstStyle/>
          <a:p>
            <a:r>
              <a:rPr lang="en-US" sz="2800" dirty="0" err="1">
                <a:solidFill>
                  <a:srgbClr val="0432FF"/>
                </a:solidFill>
              </a:rPr>
              <a:t>monarchE</a:t>
            </a:r>
            <a:r>
              <a:rPr lang="en-US" sz="2800" dirty="0">
                <a:solidFill>
                  <a:srgbClr val="0432FF"/>
                </a:solidFill>
              </a:rPr>
              <a:t>: Survival Status</a:t>
            </a:r>
          </a:p>
        </p:txBody>
      </p:sp>
      <p:sp>
        <p:nvSpPr>
          <p:cNvPr id="5" name="TextBox 4">
            <a:extLst>
              <a:ext uri="{FF2B5EF4-FFF2-40B4-BE49-F238E27FC236}">
                <a16:creationId xmlns:a16="http://schemas.microsoft.com/office/drawing/2014/main" id="{CAFA92DD-C2B9-9C8A-D4C2-F12EEB653E8A}"/>
              </a:ext>
            </a:extLst>
          </p:cNvPr>
          <p:cNvSpPr txBox="1"/>
          <p:nvPr/>
        </p:nvSpPr>
        <p:spPr>
          <a:xfrm>
            <a:off x="0" y="6534835"/>
            <a:ext cx="8383979"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Johnston S et al. ESMO 2025;Abstract LBA13. Johnston S et al. </a:t>
            </a:r>
            <a:r>
              <a:rPr lang="en-US" sz="1500" b="0" i="1" dirty="0">
                <a:solidFill>
                  <a:schemeClr val="tx1"/>
                </a:solidFill>
                <a:latin typeface="Calibri" panose="020F0502020204030204" pitchFamily="34" charset="0"/>
                <a:cs typeface="Calibri" panose="020F0502020204030204" pitchFamily="34" charset="0"/>
              </a:rPr>
              <a:t>Ann Oncol</a:t>
            </a:r>
            <a:r>
              <a:rPr lang="en-US" sz="1500" b="0" dirty="0">
                <a:solidFill>
                  <a:schemeClr val="tx1"/>
                </a:solidFill>
                <a:latin typeface="Calibri" panose="020F0502020204030204" pitchFamily="34" charset="0"/>
                <a:cs typeface="Calibri" panose="020F0502020204030204" pitchFamily="34" charset="0"/>
              </a:rPr>
              <a:t> 2026;37(2):155-65.</a:t>
            </a:r>
          </a:p>
        </p:txBody>
      </p:sp>
      <p:pic>
        <p:nvPicPr>
          <p:cNvPr id="4" name="Picture 3">
            <a:extLst>
              <a:ext uri="{FF2B5EF4-FFF2-40B4-BE49-F238E27FC236}">
                <a16:creationId xmlns:a16="http://schemas.microsoft.com/office/drawing/2014/main" id="{EBC03078-AB0C-39DF-25AE-B1D7FE3FA062}"/>
              </a:ext>
            </a:extLst>
          </p:cNvPr>
          <p:cNvPicPr>
            <a:picLocks noChangeAspect="1"/>
          </p:cNvPicPr>
          <p:nvPr/>
        </p:nvPicPr>
        <p:blipFill>
          <a:blip r:embed="rId4"/>
          <a:stretch>
            <a:fillRect/>
          </a:stretch>
        </p:blipFill>
        <p:spPr>
          <a:xfrm>
            <a:off x="1835727" y="888332"/>
            <a:ext cx="8520546" cy="4866662"/>
          </a:xfrm>
          <a:prstGeom prst="rect">
            <a:avLst/>
          </a:prstGeom>
        </p:spPr>
      </p:pic>
      <p:pic>
        <p:nvPicPr>
          <p:cNvPr id="7" name="Picture 6">
            <a:extLst>
              <a:ext uri="{FF2B5EF4-FFF2-40B4-BE49-F238E27FC236}">
                <a16:creationId xmlns:a16="http://schemas.microsoft.com/office/drawing/2014/main" id="{1A4F26C7-317A-80F3-D012-98A3F66B23CC}"/>
              </a:ext>
            </a:extLst>
          </p:cNvPr>
          <p:cNvPicPr>
            <a:picLocks noChangeAspect="1"/>
          </p:cNvPicPr>
          <p:nvPr/>
        </p:nvPicPr>
        <p:blipFill>
          <a:blip r:embed="rId5"/>
          <a:stretch>
            <a:fillRect/>
          </a:stretch>
        </p:blipFill>
        <p:spPr>
          <a:xfrm>
            <a:off x="1835727" y="5747445"/>
            <a:ext cx="8520545" cy="444446"/>
          </a:xfrm>
          <a:prstGeom prst="rect">
            <a:avLst/>
          </a:prstGeom>
        </p:spPr>
      </p:pic>
    </p:spTree>
    <p:custDataLst>
      <p:tags r:id="rId1"/>
    </p:custDataLst>
    <p:extLst>
      <p:ext uri="{BB962C8B-B14F-4D97-AF65-F5344CB8AC3E}">
        <p14:creationId xmlns:p14="http://schemas.microsoft.com/office/powerpoint/2010/main" val="3706148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B22A8-5D84-580D-9D8C-A54619ED8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FA4B8-5E56-E291-00EF-0555BF3236B5}"/>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Study Design</a:t>
            </a:r>
          </a:p>
        </p:txBody>
      </p:sp>
      <p:sp>
        <p:nvSpPr>
          <p:cNvPr id="5" name="TextBox 4">
            <a:extLst>
              <a:ext uri="{FF2B5EF4-FFF2-40B4-BE49-F238E27FC236}">
                <a16:creationId xmlns:a16="http://schemas.microsoft.com/office/drawing/2014/main" id="{68475EAF-43BF-75C0-577E-8E8E3ED89B06}"/>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Crown JP et al. ESMO 2025;Abstract LBA14.</a:t>
            </a:r>
          </a:p>
        </p:txBody>
      </p:sp>
      <p:pic>
        <p:nvPicPr>
          <p:cNvPr id="3" name="Picture 2">
            <a:extLst>
              <a:ext uri="{FF2B5EF4-FFF2-40B4-BE49-F238E27FC236}">
                <a16:creationId xmlns:a16="http://schemas.microsoft.com/office/drawing/2014/main" id="{25561386-F38A-4A7D-298D-482386F1385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87461" y="1603567"/>
            <a:ext cx="11817077" cy="3650866"/>
          </a:xfrm>
          <a:prstGeom prst="rect">
            <a:avLst/>
          </a:prstGeom>
        </p:spPr>
      </p:pic>
      <p:sp>
        <p:nvSpPr>
          <p:cNvPr id="4" name="TextBox 3">
            <a:extLst>
              <a:ext uri="{FF2B5EF4-FFF2-40B4-BE49-F238E27FC236}">
                <a16:creationId xmlns:a16="http://schemas.microsoft.com/office/drawing/2014/main" id="{16E4049B-6F36-C856-562B-D75C9C4E17BF}"/>
              </a:ext>
            </a:extLst>
          </p:cNvPr>
          <p:cNvSpPr txBox="1"/>
          <p:nvPr/>
        </p:nvSpPr>
        <p:spPr>
          <a:xfrm>
            <a:off x="163773" y="5333571"/>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RIB = </a:t>
            </a:r>
            <a:r>
              <a:rPr lang="en-US" sz="1500" b="0" dirty="0" err="1">
                <a:solidFill>
                  <a:schemeClr val="tx1"/>
                </a:solidFill>
                <a:latin typeface="Calibri" panose="020F0502020204030204" pitchFamily="34" charset="0"/>
                <a:cs typeface="Calibri" panose="020F0502020204030204" pitchFamily="34" charset="0"/>
              </a:rPr>
              <a:t>ribociclib</a:t>
            </a:r>
            <a:r>
              <a:rPr lang="en-US" sz="1500" b="0" dirty="0">
                <a:solidFill>
                  <a:schemeClr val="tx1"/>
                </a:solidFill>
                <a:latin typeface="Calibri" panose="020F0502020204030204" pitchFamily="34" charset="0"/>
                <a:cs typeface="Calibri" panose="020F0502020204030204" pitchFamily="34" charset="0"/>
              </a:rPr>
              <a:t>; NSAI = nonsteroidal aromatase inhibitor</a:t>
            </a:r>
          </a:p>
        </p:txBody>
      </p:sp>
    </p:spTree>
    <p:custDataLst>
      <p:tags r:id="rId1"/>
    </p:custDataLst>
    <p:extLst>
      <p:ext uri="{BB962C8B-B14F-4D97-AF65-F5344CB8AC3E}">
        <p14:creationId xmlns:p14="http://schemas.microsoft.com/office/powerpoint/2010/main" val="565270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C2D4B-4049-CBFE-7782-7A12A6750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38307-AE83-3FF4-9D1E-5E8218FBDF4D}"/>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IDFS Outcomes</a:t>
            </a:r>
          </a:p>
        </p:txBody>
      </p:sp>
      <p:pic>
        <p:nvPicPr>
          <p:cNvPr id="4" name="Picture 3">
            <a:extLst>
              <a:ext uri="{FF2B5EF4-FFF2-40B4-BE49-F238E27FC236}">
                <a16:creationId xmlns:a16="http://schemas.microsoft.com/office/drawing/2014/main" id="{4ECD5CBE-0D13-7CE8-094F-C9649640CCA0}"/>
              </a:ext>
            </a:extLst>
          </p:cNvPr>
          <p:cNvPicPr>
            <a:picLocks noChangeAspect="1"/>
          </p:cNvPicPr>
          <p:nvPr/>
        </p:nvPicPr>
        <p:blipFill>
          <a:blip r:embed="rId4"/>
          <a:stretch>
            <a:fillRect/>
          </a:stretch>
        </p:blipFill>
        <p:spPr>
          <a:xfrm>
            <a:off x="1145875" y="1018207"/>
            <a:ext cx="9900250" cy="5123974"/>
          </a:xfrm>
          <a:prstGeom prst="rect">
            <a:avLst/>
          </a:prstGeom>
        </p:spPr>
      </p:pic>
      <p:sp>
        <p:nvSpPr>
          <p:cNvPr id="3" name="TextBox 2">
            <a:extLst>
              <a:ext uri="{FF2B5EF4-FFF2-40B4-BE49-F238E27FC236}">
                <a16:creationId xmlns:a16="http://schemas.microsoft.com/office/drawing/2014/main" id="{14E1C85C-073B-A1BF-2A4F-34E159BD1AAD}"/>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Crown JP et al. ESMO 2025;Abstract LBA14.</a:t>
            </a:r>
          </a:p>
        </p:txBody>
      </p:sp>
      <p:sp>
        <p:nvSpPr>
          <p:cNvPr id="5" name="TextBox 4">
            <a:extLst>
              <a:ext uri="{FF2B5EF4-FFF2-40B4-BE49-F238E27FC236}">
                <a16:creationId xmlns:a16="http://schemas.microsoft.com/office/drawing/2014/main" id="{FDF9E63F-6F41-EF27-185F-3A14CC3A9F8E}"/>
              </a:ext>
            </a:extLst>
          </p:cNvPr>
          <p:cNvSpPr txBox="1"/>
          <p:nvPr/>
        </p:nvSpPr>
        <p:spPr>
          <a:xfrm>
            <a:off x="1151965" y="6148891"/>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RIB = </a:t>
            </a:r>
            <a:r>
              <a:rPr lang="en-US" sz="1500" b="0" dirty="0" err="1">
                <a:solidFill>
                  <a:schemeClr val="tx1"/>
                </a:solidFill>
                <a:latin typeface="Calibri" panose="020F0502020204030204" pitchFamily="34" charset="0"/>
                <a:cs typeface="Calibri" panose="020F0502020204030204" pitchFamily="34" charset="0"/>
              </a:rPr>
              <a:t>ribociclib</a:t>
            </a:r>
            <a:r>
              <a:rPr lang="en-US" sz="1500" b="0" dirty="0">
                <a:solidFill>
                  <a:schemeClr val="tx1"/>
                </a:solidFill>
                <a:latin typeface="Calibri" panose="020F0502020204030204" pitchFamily="34" charset="0"/>
                <a:cs typeface="Calibri" panose="020F0502020204030204" pitchFamily="34" charset="0"/>
              </a:rPr>
              <a:t>; NSAI = nonsteroidal aromatase inhibitor</a:t>
            </a:r>
          </a:p>
        </p:txBody>
      </p:sp>
    </p:spTree>
    <p:custDataLst>
      <p:tags r:id="rId1"/>
    </p:custDataLst>
    <p:extLst>
      <p:ext uri="{BB962C8B-B14F-4D97-AF65-F5344CB8AC3E}">
        <p14:creationId xmlns:p14="http://schemas.microsoft.com/office/powerpoint/2010/main" val="1159535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86EE-9458-75D9-2F89-12D406E60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E3D1B1-E107-2671-BD51-E7F0325371EB}"/>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IDFS by Nodal Status</a:t>
            </a:r>
          </a:p>
        </p:txBody>
      </p:sp>
      <p:pic>
        <p:nvPicPr>
          <p:cNvPr id="4" name="Picture 3">
            <a:extLst>
              <a:ext uri="{FF2B5EF4-FFF2-40B4-BE49-F238E27FC236}">
                <a16:creationId xmlns:a16="http://schemas.microsoft.com/office/drawing/2014/main" id="{9875BFE4-4F0F-FAF8-CD49-A42B714A25E7}"/>
              </a:ext>
            </a:extLst>
          </p:cNvPr>
          <p:cNvPicPr>
            <a:picLocks noChangeAspect="1"/>
          </p:cNvPicPr>
          <p:nvPr/>
        </p:nvPicPr>
        <p:blipFill>
          <a:blip r:embed="rId4"/>
          <a:stretch>
            <a:fillRect/>
          </a:stretch>
        </p:blipFill>
        <p:spPr>
          <a:xfrm>
            <a:off x="241300" y="1295709"/>
            <a:ext cx="11709399" cy="4266582"/>
          </a:xfrm>
          <a:prstGeom prst="rect">
            <a:avLst/>
          </a:prstGeom>
        </p:spPr>
      </p:pic>
      <p:sp>
        <p:nvSpPr>
          <p:cNvPr id="3" name="TextBox 2">
            <a:extLst>
              <a:ext uri="{FF2B5EF4-FFF2-40B4-BE49-F238E27FC236}">
                <a16:creationId xmlns:a16="http://schemas.microsoft.com/office/drawing/2014/main" id="{CD7EBE20-971F-30DC-7819-A6B4DDB11D89}"/>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Crown JP et al. ESMO 2025;Abstract LBA14.</a:t>
            </a:r>
          </a:p>
        </p:txBody>
      </p:sp>
    </p:spTree>
    <p:custDataLst>
      <p:tags r:id="rId1"/>
    </p:custDataLst>
    <p:extLst>
      <p:ext uri="{BB962C8B-B14F-4D97-AF65-F5344CB8AC3E}">
        <p14:creationId xmlns:p14="http://schemas.microsoft.com/office/powerpoint/2010/main" val="2701751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87FEA-0162-3088-5123-EA40E5D91B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42E61-E06F-74EA-5240-7D4019A1DF75}"/>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OS Outcomes</a:t>
            </a:r>
          </a:p>
        </p:txBody>
      </p:sp>
      <p:pic>
        <p:nvPicPr>
          <p:cNvPr id="3" name="Picture 2">
            <a:extLst>
              <a:ext uri="{FF2B5EF4-FFF2-40B4-BE49-F238E27FC236}">
                <a16:creationId xmlns:a16="http://schemas.microsoft.com/office/drawing/2014/main" id="{E221F38F-C28C-3452-6809-5F807ECCD2DD}"/>
              </a:ext>
            </a:extLst>
          </p:cNvPr>
          <p:cNvPicPr>
            <a:picLocks noChangeAspect="1"/>
          </p:cNvPicPr>
          <p:nvPr/>
        </p:nvPicPr>
        <p:blipFill>
          <a:blip r:embed="rId4"/>
          <a:stretch>
            <a:fillRect/>
          </a:stretch>
        </p:blipFill>
        <p:spPr>
          <a:xfrm>
            <a:off x="967653" y="1002917"/>
            <a:ext cx="10256694" cy="5384290"/>
          </a:xfrm>
          <a:prstGeom prst="rect">
            <a:avLst/>
          </a:prstGeom>
        </p:spPr>
      </p:pic>
      <p:sp>
        <p:nvSpPr>
          <p:cNvPr id="4" name="TextBox 3">
            <a:extLst>
              <a:ext uri="{FF2B5EF4-FFF2-40B4-BE49-F238E27FC236}">
                <a16:creationId xmlns:a16="http://schemas.microsoft.com/office/drawing/2014/main" id="{AD33EFA9-1EC0-C421-320E-C3C3BA77F6D2}"/>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Crown JP et al. ESMO 2025;Abstract LBA14.</a:t>
            </a:r>
          </a:p>
        </p:txBody>
      </p:sp>
    </p:spTree>
    <p:custDataLst>
      <p:tags r:id="rId1"/>
    </p:custDataLst>
    <p:extLst>
      <p:ext uri="{BB962C8B-B14F-4D97-AF65-F5344CB8AC3E}">
        <p14:creationId xmlns:p14="http://schemas.microsoft.com/office/powerpoint/2010/main" val="257687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CA8BD-8BEC-E55E-C595-96CAD2877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0218F8-9706-7E0B-CB41-1DF00C8053A6}"/>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Survival Status over Time</a:t>
            </a:r>
          </a:p>
        </p:txBody>
      </p:sp>
      <p:pic>
        <p:nvPicPr>
          <p:cNvPr id="4" name="Picture 3">
            <a:extLst>
              <a:ext uri="{FF2B5EF4-FFF2-40B4-BE49-F238E27FC236}">
                <a16:creationId xmlns:a16="http://schemas.microsoft.com/office/drawing/2014/main" id="{8A5E4FE9-B11B-52C8-840B-A9C159E97C7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92099" y="1126709"/>
            <a:ext cx="11607801" cy="4633226"/>
          </a:xfrm>
          <a:prstGeom prst="rect">
            <a:avLst/>
          </a:prstGeom>
        </p:spPr>
      </p:pic>
      <p:sp>
        <p:nvSpPr>
          <p:cNvPr id="3" name="TextBox 2">
            <a:extLst>
              <a:ext uri="{FF2B5EF4-FFF2-40B4-BE49-F238E27FC236}">
                <a16:creationId xmlns:a16="http://schemas.microsoft.com/office/drawing/2014/main" id="{BD2CAFBB-9CDE-6348-6C1D-E17CE2493603}"/>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Crown JP et al. ESMO 2025;Abstract LBA14.</a:t>
            </a:r>
          </a:p>
        </p:txBody>
      </p:sp>
    </p:spTree>
    <p:custDataLst>
      <p:tags r:id="rId1"/>
    </p:custDataLst>
    <p:extLst>
      <p:ext uri="{BB962C8B-B14F-4D97-AF65-F5344CB8AC3E}">
        <p14:creationId xmlns:p14="http://schemas.microsoft.com/office/powerpoint/2010/main" val="3994704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41A7-D946-2594-0EC1-77CDFEF58651}"/>
              </a:ext>
            </a:extLst>
          </p:cNvPr>
          <p:cNvSpPr>
            <a:spLocks noGrp="1"/>
          </p:cNvSpPr>
          <p:nvPr>
            <p:ph type="title"/>
          </p:nvPr>
        </p:nvSpPr>
        <p:spPr/>
        <p:txBody>
          <a:bodyPr/>
          <a:lstStyle/>
          <a:p>
            <a:r>
              <a:rPr lang="en-US" dirty="0"/>
              <a:t>NATALEE: Ribociclib Treatment Benefit Is Observed Across PAM50-Based Intrinsic Subtypes</a:t>
            </a:r>
          </a:p>
        </p:txBody>
      </p:sp>
      <p:sp>
        <p:nvSpPr>
          <p:cNvPr id="3" name="TextBox 2">
            <a:extLst>
              <a:ext uri="{FF2B5EF4-FFF2-40B4-BE49-F238E27FC236}">
                <a16:creationId xmlns:a16="http://schemas.microsoft.com/office/drawing/2014/main" id="{B0B56197-9204-669F-3051-927AC004CEDF}"/>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Chia SKL et al. ASCO 2026;Abstract 501.</a:t>
            </a:r>
          </a:p>
        </p:txBody>
      </p:sp>
      <p:pic>
        <p:nvPicPr>
          <p:cNvPr id="5" name="Picture 4">
            <a:extLst>
              <a:ext uri="{FF2B5EF4-FFF2-40B4-BE49-F238E27FC236}">
                <a16:creationId xmlns:a16="http://schemas.microsoft.com/office/drawing/2014/main" id="{FEDE7F43-4752-0B26-83A8-1B94CAC08C86}"/>
              </a:ext>
            </a:extLst>
          </p:cNvPr>
          <p:cNvPicPr>
            <a:picLocks noChangeAspect="1"/>
          </p:cNvPicPr>
          <p:nvPr/>
        </p:nvPicPr>
        <p:blipFill>
          <a:blip r:embed="rId2"/>
          <a:stretch>
            <a:fillRect/>
          </a:stretch>
        </p:blipFill>
        <p:spPr>
          <a:xfrm>
            <a:off x="242333" y="1370013"/>
            <a:ext cx="11707333" cy="4659384"/>
          </a:xfrm>
          <a:prstGeom prst="rect">
            <a:avLst/>
          </a:prstGeom>
        </p:spPr>
      </p:pic>
    </p:spTree>
    <p:extLst>
      <p:ext uri="{BB962C8B-B14F-4D97-AF65-F5344CB8AC3E}">
        <p14:creationId xmlns:p14="http://schemas.microsoft.com/office/powerpoint/2010/main" val="14918989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C6D5-5B2B-FD12-9170-4C042E827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722B5E-F102-4E94-388C-61D06222A8E6}"/>
              </a:ext>
            </a:extLst>
          </p:cNvPr>
          <p:cNvSpPr>
            <a:spLocks noGrp="1"/>
          </p:cNvSpPr>
          <p:nvPr>
            <p:ph type="title"/>
          </p:nvPr>
        </p:nvSpPr>
        <p:spPr/>
        <p:txBody>
          <a:bodyPr/>
          <a:lstStyle/>
          <a:p>
            <a:r>
              <a:rPr lang="en-US" dirty="0"/>
              <a:t>NATALEE: Higher Genomic Risk Signature and Proliferation Signature Scores Are Associated with Increased Ribociclib Benefit</a:t>
            </a:r>
          </a:p>
        </p:txBody>
      </p:sp>
      <p:sp>
        <p:nvSpPr>
          <p:cNvPr id="3" name="TextBox 2">
            <a:extLst>
              <a:ext uri="{FF2B5EF4-FFF2-40B4-BE49-F238E27FC236}">
                <a16:creationId xmlns:a16="http://schemas.microsoft.com/office/drawing/2014/main" id="{EFECD709-DBE3-381F-91C3-9C7AD0094B38}"/>
              </a:ext>
            </a:extLst>
          </p:cNvPr>
          <p:cNvSpPr txBox="1"/>
          <p:nvPr/>
        </p:nvSpPr>
        <p:spPr>
          <a:xfrm>
            <a:off x="0" y="6520926"/>
            <a:ext cx="6853382" cy="323165"/>
          </a:xfrm>
          <a:prstGeom prst="rect">
            <a:avLst/>
          </a:prstGeom>
          <a:noFill/>
        </p:spPr>
        <p:txBody>
          <a:bodyPr wrap="square">
            <a:spAutoFit/>
          </a:bodyPr>
          <a:lstStyle/>
          <a:p>
            <a:r>
              <a:rPr lang="en-US" sz="1500" b="0" dirty="0">
                <a:solidFill>
                  <a:schemeClr val="tx1"/>
                </a:solidFill>
                <a:latin typeface="Calibri" panose="020F0502020204030204" pitchFamily="34" charset="0"/>
                <a:cs typeface="Calibri" panose="020F0502020204030204" pitchFamily="34" charset="0"/>
              </a:rPr>
              <a:t>Chia SKL et al. ASCO 2026;Abstract 501.</a:t>
            </a:r>
          </a:p>
        </p:txBody>
      </p:sp>
      <p:pic>
        <p:nvPicPr>
          <p:cNvPr id="6" name="Picture 5">
            <a:extLst>
              <a:ext uri="{FF2B5EF4-FFF2-40B4-BE49-F238E27FC236}">
                <a16:creationId xmlns:a16="http://schemas.microsoft.com/office/drawing/2014/main" id="{A48B9638-1E2A-5143-B07A-12D38C5AC3FB}"/>
              </a:ext>
            </a:extLst>
          </p:cNvPr>
          <p:cNvPicPr>
            <a:picLocks noChangeAspect="1"/>
          </p:cNvPicPr>
          <p:nvPr/>
        </p:nvPicPr>
        <p:blipFill>
          <a:blip r:embed="rId2"/>
          <a:stretch>
            <a:fillRect/>
          </a:stretch>
        </p:blipFill>
        <p:spPr>
          <a:xfrm>
            <a:off x="277046" y="1370013"/>
            <a:ext cx="11637907" cy="4665159"/>
          </a:xfrm>
          <a:prstGeom prst="rect">
            <a:avLst/>
          </a:prstGeom>
        </p:spPr>
      </p:pic>
    </p:spTree>
    <p:extLst>
      <p:ext uri="{BB962C8B-B14F-4D97-AF65-F5344CB8AC3E}">
        <p14:creationId xmlns:p14="http://schemas.microsoft.com/office/powerpoint/2010/main" val="2689403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40B6A-D4CA-3F2A-7FEF-ACD079E54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AB118-0B5A-4AF4-2F0C-E3504CDF066E}"/>
              </a:ext>
            </a:extLst>
          </p:cNvPr>
          <p:cNvSpPr>
            <a:spLocks noGrp="1"/>
          </p:cNvSpPr>
          <p:nvPr>
            <p:ph type="title"/>
          </p:nvPr>
        </p:nvSpPr>
        <p:spPr/>
        <p:txBody>
          <a:bodyPr/>
          <a:lstStyle/>
          <a:p>
            <a:r>
              <a:rPr lang="en-US" dirty="0"/>
              <a:t>NATALEE: Differential Gene Expression Affects Ribociclib Benefit</a:t>
            </a:r>
          </a:p>
        </p:txBody>
      </p:sp>
      <p:sp>
        <p:nvSpPr>
          <p:cNvPr id="3" name="TextBox 2">
            <a:extLst>
              <a:ext uri="{FF2B5EF4-FFF2-40B4-BE49-F238E27FC236}">
                <a16:creationId xmlns:a16="http://schemas.microsoft.com/office/drawing/2014/main" id="{AB17FB9D-0740-011A-3D4C-490599D8FD38}"/>
              </a:ext>
            </a:extLst>
          </p:cNvPr>
          <p:cNvSpPr txBox="1"/>
          <p:nvPr/>
        </p:nvSpPr>
        <p:spPr>
          <a:xfrm>
            <a:off x="0" y="6520926"/>
            <a:ext cx="6853382" cy="323165"/>
          </a:xfrm>
          <a:prstGeom prst="rect">
            <a:avLst/>
          </a:prstGeom>
          <a:noFill/>
        </p:spPr>
        <p:txBody>
          <a:bodyPr wrap="square">
            <a:spAutoFit/>
          </a:bodyPr>
          <a:lstStyle/>
          <a:p>
            <a:r>
              <a:rPr lang="en-US" sz="1500" b="0">
                <a:solidFill>
                  <a:schemeClr val="tx1"/>
                </a:solidFill>
                <a:latin typeface="Calibri" panose="020F0502020204030204" pitchFamily="34" charset="0"/>
                <a:cs typeface="Calibri" panose="020F0502020204030204" pitchFamily="34" charset="0"/>
              </a:rPr>
              <a:t>Chia SKL </a:t>
            </a:r>
            <a:r>
              <a:rPr lang="en-US" sz="1500" b="0" dirty="0">
                <a:solidFill>
                  <a:schemeClr val="tx1"/>
                </a:solidFill>
                <a:latin typeface="Calibri" panose="020F0502020204030204" pitchFamily="34" charset="0"/>
                <a:cs typeface="Calibri" panose="020F0502020204030204" pitchFamily="34" charset="0"/>
              </a:rPr>
              <a:t>et al. ASCO 2026;Abstract 501.</a:t>
            </a:r>
          </a:p>
        </p:txBody>
      </p:sp>
      <p:pic>
        <p:nvPicPr>
          <p:cNvPr id="5" name="Picture 4">
            <a:extLst>
              <a:ext uri="{FF2B5EF4-FFF2-40B4-BE49-F238E27FC236}">
                <a16:creationId xmlns:a16="http://schemas.microsoft.com/office/drawing/2014/main" id="{3F935B87-09A4-9EC2-EBA5-F68046EC242E}"/>
              </a:ext>
            </a:extLst>
          </p:cNvPr>
          <p:cNvPicPr>
            <a:picLocks noChangeAspect="1"/>
          </p:cNvPicPr>
          <p:nvPr/>
        </p:nvPicPr>
        <p:blipFill>
          <a:blip r:embed="rId2"/>
          <a:stretch>
            <a:fillRect/>
          </a:stretch>
        </p:blipFill>
        <p:spPr>
          <a:xfrm>
            <a:off x="326745" y="1370013"/>
            <a:ext cx="11538510" cy="4684933"/>
          </a:xfrm>
          <a:prstGeom prst="rect">
            <a:avLst/>
          </a:prstGeom>
        </p:spPr>
      </p:pic>
    </p:spTree>
    <p:extLst>
      <p:ext uri="{BB962C8B-B14F-4D97-AF65-F5344CB8AC3E}">
        <p14:creationId xmlns:p14="http://schemas.microsoft.com/office/powerpoint/2010/main" val="594897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05F25-600C-AECB-DFA0-9E96B29E7EC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CA88A1-1E8C-9A18-3D27-CD26C5252257}"/>
              </a:ext>
            </a:extLst>
          </p:cNvPr>
          <p:cNvSpPr/>
          <p:nvPr/>
        </p:nvSpPr>
        <p:spPr bwMode="auto">
          <a:xfrm>
            <a:off x="536198" y="3442446"/>
            <a:ext cx="11140796" cy="561264"/>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C6D3AAE6-895E-4478-C71C-99CD7E3734A1}"/>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B0C5018A-424A-156B-2F1A-C5FA847C4FF1}"/>
              </a:ext>
            </a:extLst>
          </p:cNvPr>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accent2"/>
                </a:solidFill>
              </a:rPr>
              <a:t>Module 2: </a:t>
            </a:r>
            <a:r>
              <a:rPr lang="en-US" sz="2400" dirty="0">
                <a:solidFill>
                  <a:schemeClr val="tx1"/>
                </a:solidFill>
              </a:rPr>
              <a:t>Clinician Survey Results</a:t>
            </a:r>
            <a:endParaRPr lang="en-US" sz="2400" dirty="0">
              <a:solidFill>
                <a:schemeClr val="accent2"/>
              </a:solidFill>
            </a:endParaRPr>
          </a:p>
          <a:p>
            <a:pPr marL="98425" indent="0">
              <a:lnSpc>
                <a:spcPts val="3240"/>
              </a:lnSpc>
              <a:spcBef>
                <a:spcPts val="400"/>
              </a:spcBef>
              <a:spcAft>
                <a:spcPts val="600"/>
              </a:spcAft>
              <a:buNone/>
            </a:pPr>
            <a:r>
              <a:rPr lang="en-US" sz="2400" dirty="0">
                <a:solidFill>
                  <a:schemeClr val="accent2"/>
                </a:solidFill>
              </a:rPr>
              <a:t>Module 3: </a:t>
            </a:r>
            <a:r>
              <a:rPr lang="en-US" sz="2400" dirty="0">
                <a:solidFill>
                  <a:schemeClr val="tx1"/>
                </a:solidFill>
              </a:rPr>
              <a:t>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bg1"/>
                </a:solidFill>
              </a:rPr>
              <a:t>Module 4: Clinician Survey Results</a:t>
            </a:r>
          </a:p>
          <a:p>
            <a:pPr marL="98425" indent="0">
              <a:lnSpc>
                <a:spcPts val="3240"/>
              </a:lnSpc>
              <a:spcBef>
                <a:spcPts val="400"/>
              </a:spcBef>
              <a:spcAft>
                <a:spcPts val="600"/>
              </a:spcAft>
              <a:buNone/>
            </a:pPr>
            <a:r>
              <a:rPr lang="en-US" sz="2400" dirty="0">
                <a:solidFill>
                  <a:schemeClr val="accent2"/>
                </a:solidFill>
              </a:rPr>
              <a:t>Module 5: </a:t>
            </a:r>
            <a:r>
              <a:rPr lang="en-US" sz="2400" dirty="0">
                <a:solidFill>
                  <a:schemeClr val="tx1"/>
                </a:solidFill>
              </a:rPr>
              <a:t>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accent2"/>
                </a:solidFill>
              </a:rPr>
              <a:t>Module 6: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7: </a:t>
            </a:r>
            <a:r>
              <a:rPr lang="en-US" sz="2400" dirty="0">
                <a:solidFill>
                  <a:schemeClr val="tx1"/>
                </a:solidFill>
              </a:rPr>
              <a:t>Adjuvant Oral SERDs for HR-Positive, HER2-Negative Localized </a:t>
            </a:r>
            <a:br>
              <a:rPr lang="en-US" sz="2400" dirty="0">
                <a:solidFill>
                  <a:schemeClr val="tx1"/>
                </a:solidFill>
              </a:rPr>
            </a:br>
            <a:r>
              <a:rPr lang="en-US" sz="2400" dirty="0">
                <a:solidFill>
                  <a:schemeClr val="tx1"/>
                </a:solidFill>
              </a:rPr>
              <a:t>Breast Cancer</a:t>
            </a:r>
          </a:p>
        </p:txBody>
      </p:sp>
    </p:spTree>
    <p:custDataLst>
      <p:tags r:id="rId1"/>
    </p:custDataLst>
    <p:extLst>
      <p:ext uri="{BB962C8B-B14F-4D97-AF65-F5344CB8AC3E}">
        <p14:creationId xmlns:p14="http://schemas.microsoft.com/office/powerpoint/2010/main" val="7519735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9762597-A4BF-D500-DCE9-4A99B9760030}"/>
              </a:ext>
            </a:extLst>
          </p:cNvPr>
          <p:cNvSpPr>
            <a:spLocks noGrp="1"/>
          </p:cNvSpPr>
          <p:nvPr>
            <p:ph idx="47"/>
          </p:nvPr>
        </p:nvSpPr>
        <p:spPr/>
        <p:txBody>
          <a:bodyPr/>
          <a:lstStyle/>
          <a:p>
            <a:r>
              <a:rPr lang="en-US" dirty="0"/>
              <a:t>Yes, </a:t>
            </a:r>
            <a:r>
              <a:rPr lang="en-US" dirty="0" err="1"/>
              <a:t>ribociclib</a:t>
            </a:r>
            <a:endParaRPr lang="en-US" dirty="0"/>
          </a:p>
        </p:txBody>
      </p:sp>
      <p:sp>
        <p:nvSpPr>
          <p:cNvPr id="15" name="Content Placeholder 14">
            <a:extLst>
              <a:ext uri="{FF2B5EF4-FFF2-40B4-BE49-F238E27FC236}">
                <a16:creationId xmlns:a16="http://schemas.microsoft.com/office/drawing/2014/main" id="{3C8A0069-212B-C679-E4CA-A745900AC9F1}"/>
              </a:ext>
            </a:extLst>
          </p:cNvPr>
          <p:cNvSpPr>
            <a:spLocks noGrp="1"/>
          </p:cNvSpPr>
          <p:nvPr>
            <p:ph idx="48"/>
          </p:nvPr>
        </p:nvSpPr>
        <p:spPr/>
        <p:txBody>
          <a:bodyPr/>
          <a:lstStyle/>
          <a:p>
            <a:r>
              <a:rPr lang="en-US" dirty="0"/>
              <a:t>Yes, </a:t>
            </a:r>
            <a:r>
              <a:rPr lang="en-US" dirty="0" err="1"/>
              <a:t>ribociclib</a:t>
            </a:r>
            <a:endParaRPr lang="en-US" dirty="0"/>
          </a:p>
        </p:txBody>
      </p:sp>
      <p:sp>
        <p:nvSpPr>
          <p:cNvPr id="2" name="Content Placeholder 13">
            <a:extLst>
              <a:ext uri="{FF2B5EF4-FFF2-40B4-BE49-F238E27FC236}">
                <a16:creationId xmlns:a16="http://schemas.microsoft.com/office/drawing/2014/main" id="{1B6D48CA-B742-C407-A223-C911799A52F6}"/>
              </a:ext>
            </a:extLst>
          </p:cNvPr>
          <p:cNvSpPr>
            <a:spLocks noGrp="1"/>
          </p:cNvSpPr>
          <p:nvPr>
            <p:ph idx="49"/>
          </p:nvPr>
        </p:nvSpPr>
        <p:spPr/>
        <p:txBody>
          <a:bodyPr/>
          <a:lstStyle/>
          <a:p>
            <a:r>
              <a:rPr lang="en-US" dirty="0"/>
              <a:t>Yes, </a:t>
            </a:r>
            <a:r>
              <a:rPr lang="en-US" dirty="0" err="1"/>
              <a:t>ribociclib</a:t>
            </a:r>
            <a:endParaRPr lang="en-US" dirty="0"/>
          </a:p>
        </p:txBody>
      </p:sp>
      <p:sp>
        <p:nvSpPr>
          <p:cNvPr id="17" name="Content Placeholder 16">
            <a:extLst>
              <a:ext uri="{FF2B5EF4-FFF2-40B4-BE49-F238E27FC236}">
                <a16:creationId xmlns:a16="http://schemas.microsoft.com/office/drawing/2014/main" id="{0822319D-84B1-CAC2-644B-1333A4599DE0}"/>
              </a:ext>
            </a:extLst>
          </p:cNvPr>
          <p:cNvSpPr>
            <a:spLocks noGrp="1"/>
          </p:cNvSpPr>
          <p:nvPr>
            <p:ph idx="50"/>
          </p:nvPr>
        </p:nvSpPr>
        <p:spPr/>
        <p:txBody>
          <a:bodyPr/>
          <a:lstStyle/>
          <a:p>
            <a:r>
              <a:rPr lang="en-US" dirty="0"/>
              <a:t>Yes, </a:t>
            </a:r>
            <a:r>
              <a:rPr lang="en-US" dirty="0" err="1"/>
              <a:t>ribociclib</a:t>
            </a:r>
            <a:endParaRPr lang="en-US" dirty="0"/>
          </a:p>
        </p:txBody>
      </p:sp>
      <p:sp>
        <p:nvSpPr>
          <p:cNvPr id="18" name="Content Placeholder 17">
            <a:extLst>
              <a:ext uri="{FF2B5EF4-FFF2-40B4-BE49-F238E27FC236}">
                <a16:creationId xmlns:a16="http://schemas.microsoft.com/office/drawing/2014/main" id="{688ADB65-26CA-0F19-C929-3AF93EE6C1BC}"/>
              </a:ext>
            </a:extLst>
          </p:cNvPr>
          <p:cNvSpPr>
            <a:spLocks noGrp="1"/>
          </p:cNvSpPr>
          <p:nvPr>
            <p:ph idx="58"/>
          </p:nvPr>
        </p:nvSpPr>
        <p:spPr/>
        <p:txBody>
          <a:bodyPr/>
          <a:lstStyle/>
          <a:p>
            <a:r>
              <a:rPr lang="en-US" dirty="0"/>
              <a:t>Node-negative </a:t>
            </a:r>
          </a:p>
        </p:txBody>
      </p:sp>
      <p:sp>
        <p:nvSpPr>
          <p:cNvPr id="20" name="Content Placeholder 19">
            <a:extLst>
              <a:ext uri="{FF2B5EF4-FFF2-40B4-BE49-F238E27FC236}">
                <a16:creationId xmlns:a16="http://schemas.microsoft.com/office/drawing/2014/main" id="{AF045045-5F8A-FD3F-70BB-BFDBEBD0B044}"/>
              </a:ext>
            </a:extLst>
          </p:cNvPr>
          <p:cNvSpPr>
            <a:spLocks noGrp="1"/>
          </p:cNvSpPr>
          <p:nvPr>
            <p:ph idx="60"/>
          </p:nvPr>
        </p:nvSpPr>
        <p:spPr/>
        <p:txBody>
          <a:bodyPr/>
          <a:lstStyle/>
          <a:p>
            <a:r>
              <a:rPr lang="en-US" dirty="0"/>
              <a:t>Yes, </a:t>
            </a:r>
            <a:r>
              <a:rPr lang="en-US" dirty="0" err="1"/>
              <a:t>abemaciclib</a:t>
            </a:r>
            <a:endParaRPr lang="en-US" dirty="0"/>
          </a:p>
        </p:txBody>
      </p:sp>
      <p:sp>
        <p:nvSpPr>
          <p:cNvPr id="21" name="Content Placeholder 20">
            <a:extLst>
              <a:ext uri="{FF2B5EF4-FFF2-40B4-BE49-F238E27FC236}">
                <a16:creationId xmlns:a16="http://schemas.microsoft.com/office/drawing/2014/main" id="{8010E3EB-7C73-23E9-96C6-D51D9B048BEA}"/>
              </a:ext>
            </a:extLst>
          </p:cNvPr>
          <p:cNvSpPr>
            <a:spLocks noGrp="1"/>
          </p:cNvSpPr>
          <p:nvPr>
            <p:ph idx="61"/>
          </p:nvPr>
        </p:nvSpPr>
        <p:spPr/>
        <p:txBody>
          <a:bodyPr/>
          <a:lstStyle/>
          <a:p>
            <a:r>
              <a:rPr lang="en-US" dirty="0"/>
              <a:t>Yes, either</a:t>
            </a:r>
          </a:p>
        </p:txBody>
      </p:sp>
      <p:sp>
        <p:nvSpPr>
          <p:cNvPr id="3" name="Content Placeholder 19">
            <a:extLst>
              <a:ext uri="{FF2B5EF4-FFF2-40B4-BE49-F238E27FC236}">
                <a16:creationId xmlns:a16="http://schemas.microsoft.com/office/drawing/2014/main" id="{32632B62-8708-C4C4-936E-13E6FE23A0E8}"/>
              </a:ext>
            </a:extLst>
          </p:cNvPr>
          <p:cNvSpPr>
            <a:spLocks noGrp="1"/>
          </p:cNvSpPr>
          <p:nvPr>
            <p:ph idx="62"/>
          </p:nvPr>
        </p:nvSpPr>
        <p:spPr/>
        <p:txBody>
          <a:bodyPr/>
          <a:lstStyle/>
          <a:p>
            <a:r>
              <a:rPr lang="en-US" dirty="0"/>
              <a:t>Yes, </a:t>
            </a:r>
            <a:r>
              <a:rPr lang="en-US" dirty="0" err="1"/>
              <a:t>abemaciclib</a:t>
            </a:r>
            <a:endParaRPr lang="en-US" dirty="0"/>
          </a:p>
        </p:txBody>
      </p:sp>
      <p:sp>
        <p:nvSpPr>
          <p:cNvPr id="23" name="Content Placeholder 22">
            <a:extLst>
              <a:ext uri="{FF2B5EF4-FFF2-40B4-BE49-F238E27FC236}">
                <a16:creationId xmlns:a16="http://schemas.microsoft.com/office/drawing/2014/main" id="{EF2B5FD6-9257-0B1F-EC29-3E11A7D08911}"/>
              </a:ext>
            </a:extLst>
          </p:cNvPr>
          <p:cNvSpPr>
            <a:spLocks noGrp="1"/>
          </p:cNvSpPr>
          <p:nvPr>
            <p:ph idx="63"/>
          </p:nvPr>
        </p:nvSpPr>
        <p:spPr/>
        <p:txBody>
          <a:bodyPr/>
          <a:lstStyle/>
          <a:p>
            <a:r>
              <a:rPr lang="en-US" dirty="0"/>
              <a:t>Yes, either</a:t>
            </a:r>
          </a:p>
        </p:txBody>
      </p:sp>
      <p:sp>
        <p:nvSpPr>
          <p:cNvPr id="24" name="Content Placeholder 23">
            <a:extLst>
              <a:ext uri="{FF2B5EF4-FFF2-40B4-BE49-F238E27FC236}">
                <a16:creationId xmlns:a16="http://schemas.microsoft.com/office/drawing/2014/main" id="{75E850AB-1311-D98A-7892-DA3A9CBF84E4}"/>
              </a:ext>
            </a:extLst>
          </p:cNvPr>
          <p:cNvSpPr>
            <a:spLocks noGrp="1"/>
          </p:cNvSpPr>
          <p:nvPr>
            <p:ph idx="64"/>
          </p:nvPr>
        </p:nvSpPr>
        <p:spPr/>
        <p:txBody>
          <a:bodyPr/>
          <a:lstStyle/>
          <a:p>
            <a:r>
              <a:rPr lang="en-US" dirty="0"/>
              <a:t>2 positive nodes </a:t>
            </a:r>
          </a:p>
        </p:txBody>
      </p:sp>
      <p:sp>
        <p:nvSpPr>
          <p:cNvPr id="25" name="Content Placeholder 24">
            <a:extLst>
              <a:ext uri="{FF2B5EF4-FFF2-40B4-BE49-F238E27FC236}">
                <a16:creationId xmlns:a16="http://schemas.microsoft.com/office/drawing/2014/main" id="{BB6DD077-2C88-B296-625E-F4EFF98AEB33}"/>
              </a:ext>
            </a:extLst>
          </p:cNvPr>
          <p:cNvSpPr>
            <a:spLocks noGrp="1"/>
          </p:cNvSpPr>
          <p:nvPr>
            <p:ph idx="71"/>
          </p:nvPr>
        </p:nvSpPr>
        <p:spPr/>
        <p:txBody>
          <a:bodyPr/>
          <a:lstStyle/>
          <a:p>
            <a:r>
              <a:rPr lang="en-US" dirty="0"/>
              <a:t>Yes, </a:t>
            </a:r>
            <a:r>
              <a:rPr lang="en-US" dirty="0" err="1"/>
              <a:t>ribociclib</a:t>
            </a:r>
            <a:endParaRPr lang="en-US" dirty="0"/>
          </a:p>
        </p:txBody>
      </p:sp>
      <p:sp>
        <p:nvSpPr>
          <p:cNvPr id="26" name="Content Placeholder 25">
            <a:extLst>
              <a:ext uri="{FF2B5EF4-FFF2-40B4-BE49-F238E27FC236}">
                <a16:creationId xmlns:a16="http://schemas.microsoft.com/office/drawing/2014/main" id="{AD35DD81-D155-1DF1-808F-550EB755413F}"/>
              </a:ext>
            </a:extLst>
          </p:cNvPr>
          <p:cNvSpPr>
            <a:spLocks noGrp="1"/>
          </p:cNvSpPr>
          <p:nvPr>
            <p:ph idx="72"/>
          </p:nvPr>
        </p:nvSpPr>
        <p:spPr/>
        <p:txBody>
          <a:bodyPr/>
          <a:lstStyle/>
          <a:p>
            <a:r>
              <a:rPr lang="en-US" dirty="0"/>
              <a:t>Yes, either</a:t>
            </a:r>
          </a:p>
        </p:txBody>
      </p:sp>
      <p:sp>
        <p:nvSpPr>
          <p:cNvPr id="4" name="Title 3">
            <a:extLst>
              <a:ext uri="{FF2B5EF4-FFF2-40B4-BE49-F238E27FC236}">
                <a16:creationId xmlns:a16="http://schemas.microsoft.com/office/drawing/2014/main" id="{E15BEE1F-5266-302F-A105-ED497CF9280B}"/>
              </a:ext>
            </a:extLst>
          </p:cNvPr>
          <p:cNvSpPr>
            <a:spLocks noGrp="1"/>
          </p:cNvSpPr>
          <p:nvPr>
            <p:ph type="title"/>
          </p:nvPr>
        </p:nvSpPr>
        <p:spPr/>
        <p:txBody>
          <a:bodyPr/>
          <a:lstStyle/>
          <a:p>
            <a:r>
              <a:rPr lang="en-US" sz="2200" dirty="0"/>
              <a:t>Regulatory and reimbursement issues aside, would you generally recommend an adjuvant CDK4/6 inhibitor in addition to adjuvant endocrine therapy to a patient with </a:t>
            </a:r>
            <a:r>
              <a:rPr lang="en-US" sz="2200" u="sng" dirty="0"/>
              <a:t>5.5-cm</a:t>
            </a:r>
            <a:r>
              <a:rPr lang="en-US" sz="2200" dirty="0"/>
              <a:t>, Grade 2, HR-positive, HER2-negative localized BC and the following nodal status? </a:t>
            </a:r>
          </a:p>
        </p:txBody>
      </p:sp>
      <p:sp>
        <p:nvSpPr>
          <p:cNvPr id="28" name="Content Placeholder 27">
            <a:extLst>
              <a:ext uri="{FF2B5EF4-FFF2-40B4-BE49-F238E27FC236}">
                <a16:creationId xmlns:a16="http://schemas.microsoft.com/office/drawing/2014/main" id="{1CD8F67C-F9B6-5FC7-568F-FD7F08B2F1A0}"/>
              </a:ext>
            </a:extLst>
          </p:cNvPr>
          <p:cNvSpPr>
            <a:spLocks noGrp="1"/>
          </p:cNvSpPr>
          <p:nvPr>
            <p:ph idx="74"/>
          </p:nvPr>
        </p:nvSpPr>
        <p:spPr/>
        <p:txBody>
          <a:bodyPr/>
          <a:lstStyle/>
          <a:p>
            <a:r>
              <a:rPr lang="en-US" dirty="0"/>
              <a:t>Yes, </a:t>
            </a:r>
            <a:r>
              <a:rPr lang="en-US" dirty="0" err="1"/>
              <a:t>abemaciclib</a:t>
            </a:r>
            <a:endParaRPr lang="en-US" dirty="0"/>
          </a:p>
        </p:txBody>
      </p:sp>
      <p:sp>
        <p:nvSpPr>
          <p:cNvPr id="29" name="Content Placeholder 28">
            <a:extLst>
              <a:ext uri="{FF2B5EF4-FFF2-40B4-BE49-F238E27FC236}">
                <a16:creationId xmlns:a16="http://schemas.microsoft.com/office/drawing/2014/main" id="{DF6A1E27-4228-A7B6-951E-9F9B520B50A8}"/>
              </a:ext>
            </a:extLst>
          </p:cNvPr>
          <p:cNvSpPr>
            <a:spLocks noGrp="1"/>
          </p:cNvSpPr>
          <p:nvPr>
            <p:ph idx="75"/>
          </p:nvPr>
        </p:nvSpPr>
        <p:spPr/>
        <p:txBody>
          <a:bodyPr/>
          <a:lstStyle/>
          <a:p>
            <a:r>
              <a:rPr lang="en-US" dirty="0"/>
              <a:t>Yes, </a:t>
            </a:r>
            <a:r>
              <a:rPr lang="en-US" dirty="0" err="1"/>
              <a:t>abemaciclib</a:t>
            </a:r>
            <a:endParaRPr lang="en-US" dirty="0"/>
          </a:p>
        </p:txBody>
      </p:sp>
      <p:sp>
        <p:nvSpPr>
          <p:cNvPr id="5" name="Content Placeholder 19">
            <a:extLst>
              <a:ext uri="{FF2B5EF4-FFF2-40B4-BE49-F238E27FC236}">
                <a16:creationId xmlns:a16="http://schemas.microsoft.com/office/drawing/2014/main" id="{99A985B1-2A2F-AB3F-5B68-C45B62ADEF8F}"/>
              </a:ext>
            </a:extLst>
          </p:cNvPr>
          <p:cNvSpPr>
            <a:spLocks noGrp="1"/>
          </p:cNvSpPr>
          <p:nvPr>
            <p:ph idx="76"/>
          </p:nvPr>
        </p:nvSpPr>
        <p:spPr/>
        <p:txBody>
          <a:bodyPr/>
          <a:lstStyle/>
          <a:p>
            <a:r>
              <a:rPr lang="en-US" dirty="0"/>
              <a:t>Yes, </a:t>
            </a:r>
            <a:r>
              <a:rPr lang="en-US" dirty="0" err="1"/>
              <a:t>abemaciclib</a:t>
            </a:r>
            <a:endParaRPr lang="en-US" dirty="0"/>
          </a:p>
        </p:txBody>
      </p:sp>
      <p:sp>
        <p:nvSpPr>
          <p:cNvPr id="31" name="Content Placeholder 30">
            <a:extLst>
              <a:ext uri="{FF2B5EF4-FFF2-40B4-BE49-F238E27FC236}">
                <a16:creationId xmlns:a16="http://schemas.microsoft.com/office/drawing/2014/main" id="{3988821F-5699-A8C5-FDA4-28B250CEDFD9}"/>
              </a:ext>
            </a:extLst>
          </p:cNvPr>
          <p:cNvSpPr>
            <a:spLocks noGrp="1"/>
          </p:cNvSpPr>
          <p:nvPr>
            <p:ph idx="77"/>
          </p:nvPr>
        </p:nvSpPr>
        <p:spPr/>
        <p:txBody>
          <a:bodyPr/>
          <a:lstStyle/>
          <a:p>
            <a:r>
              <a:rPr lang="en-US" dirty="0"/>
              <a:t>Yes, either</a:t>
            </a:r>
          </a:p>
        </p:txBody>
      </p:sp>
      <p:sp>
        <p:nvSpPr>
          <p:cNvPr id="32" name="Content Placeholder 31">
            <a:extLst>
              <a:ext uri="{FF2B5EF4-FFF2-40B4-BE49-F238E27FC236}">
                <a16:creationId xmlns:a16="http://schemas.microsoft.com/office/drawing/2014/main" id="{F3FB9662-A1BF-C996-BFA7-082E1E1EFBCB}"/>
              </a:ext>
            </a:extLst>
          </p:cNvPr>
          <p:cNvSpPr>
            <a:spLocks noGrp="1"/>
          </p:cNvSpPr>
          <p:nvPr>
            <p:ph idx="78"/>
          </p:nvPr>
        </p:nvSpPr>
        <p:spPr/>
        <p:txBody>
          <a:bodyPr/>
          <a:lstStyle/>
          <a:p>
            <a:r>
              <a:rPr lang="en-US" dirty="0"/>
              <a:t>4 positive nodes </a:t>
            </a:r>
          </a:p>
        </p:txBody>
      </p:sp>
      <p:sp>
        <p:nvSpPr>
          <p:cNvPr id="33" name="Content Placeholder 32">
            <a:extLst>
              <a:ext uri="{FF2B5EF4-FFF2-40B4-BE49-F238E27FC236}">
                <a16:creationId xmlns:a16="http://schemas.microsoft.com/office/drawing/2014/main" id="{23FE90FE-2708-1A5E-5D5D-7053596C1FCD}"/>
              </a:ext>
            </a:extLst>
          </p:cNvPr>
          <p:cNvSpPr>
            <a:spLocks noGrp="1"/>
          </p:cNvSpPr>
          <p:nvPr>
            <p:ph idx="79"/>
          </p:nvPr>
        </p:nvSpPr>
        <p:spPr/>
        <p:txBody>
          <a:bodyPr/>
          <a:lstStyle/>
          <a:p>
            <a:r>
              <a:rPr lang="en-US" dirty="0"/>
              <a:t>Yes, either</a:t>
            </a:r>
          </a:p>
        </p:txBody>
      </p:sp>
      <p:sp>
        <p:nvSpPr>
          <p:cNvPr id="34" name="Content Placeholder 33">
            <a:extLst>
              <a:ext uri="{FF2B5EF4-FFF2-40B4-BE49-F238E27FC236}">
                <a16:creationId xmlns:a16="http://schemas.microsoft.com/office/drawing/2014/main" id="{9DF6CB5A-D099-53B2-3E55-C7984CF85217}"/>
              </a:ext>
            </a:extLst>
          </p:cNvPr>
          <p:cNvSpPr>
            <a:spLocks noGrp="1"/>
          </p:cNvSpPr>
          <p:nvPr>
            <p:ph idx="80"/>
          </p:nvPr>
        </p:nvSpPr>
        <p:spPr/>
        <p:txBody>
          <a:bodyPr/>
          <a:lstStyle/>
          <a:p>
            <a:r>
              <a:rPr lang="en-US" dirty="0"/>
              <a:t>Yes, </a:t>
            </a:r>
            <a:r>
              <a:rPr lang="en-US" dirty="0" err="1"/>
              <a:t>ribociclib</a:t>
            </a:r>
            <a:endParaRPr lang="en-US" dirty="0"/>
          </a:p>
        </p:txBody>
      </p:sp>
      <p:sp>
        <p:nvSpPr>
          <p:cNvPr id="35" name="Content Placeholder 34">
            <a:extLst>
              <a:ext uri="{FF2B5EF4-FFF2-40B4-BE49-F238E27FC236}">
                <a16:creationId xmlns:a16="http://schemas.microsoft.com/office/drawing/2014/main" id="{CA10BD26-0415-F183-B489-DAA3A64FA964}"/>
              </a:ext>
            </a:extLst>
          </p:cNvPr>
          <p:cNvSpPr>
            <a:spLocks noGrp="1"/>
          </p:cNvSpPr>
          <p:nvPr>
            <p:ph idx="81"/>
          </p:nvPr>
        </p:nvSpPr>
        <p:spPr/>
        <p:txBody>
          <a:bodyPr/>
          <a:lstStyle/>
          <a:p>
            <a:r>
              <a:rPr lang="en-US" dirty="0"/>
              <a:t>Yes, either</a:t>
            </a:r>
          </a:p>
        </p:txBody>
      </p:sp>
      <p:sp>
        <p:nvSpPr>
          <p:cNvPr id="36" name="Content Placeholder 35">
            <a:extLst>
              <a:ext uri="{FF2B5EF4-FFF2-40B4-BE49-F238E27FC236}">
                <a16:creationId xmlns:a16="http://schemas.microsoft.com/office/drawing/2014/main" id="{A3F45A44-3D62-B551-7329-A2720E85183F}"/>
              </a:ext>
            </a:extLst>
          </p:cNvPr>
          <p:cNvSpPr>
            <a:spLocks noGrp="1"/>
          </p:cNvSpPr>
          <p:nvPr>
            <p:ph idx="82"/>
          </p:nvPr>
        </p:nvSpPr>
        <p:spPr/>
        <p:txBody>
          <a:bodyPr/>
          <a:lstStyle/>
          <a:p>
            <a:r>
              <a:rPr lang="en-US" dirty="0"/>
              <a:t>Yes, </a:t>
            </a:r>
            <a:r>
              <a:rPr lang="en-US" dirty="0" err="1"/>
              <a:t>abemaciclib</a:t>
            </a:r>
            <a:endParaRPr lang="en-US" dirty="0"/>
          </a:p>
        </p:txBody>
      </p:sp>
      <p:sp>
        <p:nvSpPr>
          <p:cNvPr id="37" name="Content Placeholder 36">
            <a:extLst>
              <a:ext uri="{FF2B5EF4-FFF2-40B4-BE49-F238E27FC236}">
                <a16:creationId xmlns:a16="http://schemas.microsoft.com/office/drawing/2014/main" id="{A5F28261-6557-9411-2D05-77DE816EDB4A}"/>
              </a:ext>
            </a:extLst>
          </p:cNvPr>
          <p:cNvSpPr>
            <a:spLocks noGrp="1"/>
          </p:cNvSpPr>
          <p:nvPr>
            <p:ph idx="83"/>
          </p:nvPr>
        </p:nvSpPr>
        <p:spPr/>
        <p:txBody>
          <a:bodyPr/>
          <a:lstStyle/>
          <a:p>
            <a:r>
              <a:rPr lang="en-US" dirty="0"/>
              <a:t>Yes, </a:t>
            </a:r>
            <a:r>
              <a:rPr lang="en-US" dirty="0" err="1"/>
              <a:t>ribociclib</a:t>
            </a:r>
            <a:endParaRPr lang="en-US" dirty="0"/>
          </a:p>
        </p:txBody>
      </p:sp>
      <p:sp>
        <p:nvSpPr>
          <p:cNvPr id="38" name="Content Placeholder 37">
            <a:extLst>
              <a:ext uri="{FF2B5EF4-FFF2-40B4-BE49-F238E27FC236}">
                <a16:creationId xmlns:a16="http://schemas.microsoft.com/office/drawing/2014/main" id="{C17F13B3-3F6A-2D7D-4524-C5A11292E307}"/>
              </a:ext>
            </a:extLst>
          </p:cNvPr>
          <p:cNvSpPr>
            <a:spLocks noGrp="1"/>
          </p:cNvSpPr>
          <p:nvPr>
            <p:ph idx="84"/>
          </p:nvPr>
        </p:nvSpPr>
        <p:spPr/>
        <p:txBody>
          <a:bodyPr/>
          <a:lstStyle/>
          <a:p>
            <a:r>
              <a:rPr lang="en-US" dirty="0"/>
              <a:t>Yes, either</a:t>
            </a:r>
          </a:p>
        </p:txBody>
      </p:sp>
      <p:sp>
        <p:nvSpPr>
          <p:cNvPr id="39" name="Content Placeholder 38">
            <a:extLst>
              <a:ext uri="{FF2B5EF4-FFF2-40B4-BE49-F238E27FC236}">
                <a16:creationId xmlns:a16="http://schemas.microsoft.com/office/drawing/2014/main" id="{4942C789-CBF0-9AAA-1224-9CC6883D7BEE}"/>
              </a:ext>
            </a:extLst>
          </p:cNvPr>
          <p:cNvSpPr>
            <a:spLocks noGrp="1"/>
          </p:cNvSpPr>
          <p:nvPr>
            <p:ph idx="85"/>
          </p:nvPr>
        </p:nvSpPr>
        <p:spPr/>
        <p:txBody>
          <a:bodyPr/>
          <a:lstStyle/>
          <a:p>
            <a:r>
              <a:rPr lang="en-US" dirty="0"/>
              <a:t>Yes, either</a:t>
            </a:r>
          </a:p>
        </p:txBody>
      </p:sp>
      <p:sp>
        <p:nvSpPr>
          <p:cNvPr id="19" name="Content Placeholder 18">
            <a:extLst>
              <a:ext uri="{FF2B5EF4-FFF2-40B4-BE49-F238E27FC236}">
                <a16:creationId xmlns:a16="http://schemas.microsoft.com/office/drawing/2014/main" id="{F436AF0D-E183-BB12-718B-1A6C6B8CDFAF}"/>
              </a:ext>
            </a:extLst>
          </p:cNvPr>
          <p:cNvSpPr>
            <a:spLocks noGrp="1"/>
          </p:cNvSpPr>
          <p:nvPr>
            <p:ph idx="86"/>
          </p:nvPr>
        </p:nvSpPr>
        <p:spPr/>
        <p:txBody>
          <a:bodyPr/>
          <a:lstStyle/>
          <a:p>
            <a:r>
              <a:rPr lang="en-US" dirty="0"/>
              <a:t>Yes, </a:t>
            </a:r>
            <a:r>
              <a:rPr lang="en-US" dirty="0" err="1"/>
              <a:t>ribociclib</a:t>
            </a:r>
            <a:endParaRPr lang="en-US" dirty="0"/>
          </a:p>
        </p:txBody>
      </p:sp>
      <p:sp>
        <p:nvSpPr>
          <p:cNvPr id="22" name="Content Placeholder 21">
            <a:extLst>
              <a:ext uri="{FF2B5EF4-FFF2-40B4-BE49-F238E27FC236}">
                <a16:creationId xmlns:a16="http://schemas.microsoft.com/office/drawing/2014/main" id="{08CEEE93-3785-1C2F-59AE-6860242026DA}"/>
              </a:ext>
            </a:extLst>
          </p:cNvPr>
          <p:cNvSpPr>
            <a:spLocks noGrp="1"/>
          </p:cNvSpPr>
          <p:nvPr>
            <p:ph idx="87"/>
          </p:nvPr>
        </p:nvSpPr>
        <p:spPr/>
        <p:txBody>
          <a:bodyPr/>
          <a:lstStyle/>
          <a:p>
            <a:r>
              <a:rPr lang="en-US" dirty="0"/>
              <a:t>Yes, </a:t>
            </a:r>
            <a:r>
              <a:rPr lang="en-US" dirty="0" err="1"/>
              <a:t>ribociclib</a:t>
            </a:r>
            <a:endParaRPr lang="en-US" dirty="0"/>
          </a:p>
        </p:txBody>
      </p:sp>
      <p:sp>
        <p:nvSpPr>
          <p:cNvPr id="27" name="Content Placeholder 26">
            <a:extLst>
              <a:ext uri="{FF2B5EF4-FFF2-40B4-BE49-F238E27FC236}">
                <a16:creationId xmlns:a16="http://schemas.microsoft.com/office/drawing/2014/main" id="{F0AAC855-F8A0-C03B-96A9-70E1410A1479}"/>
              </a:ext>
            </a:extLst>
          </p:cNvPr>
          <p:cNvSpPr>
            <a:spLocks noGrp="1"/>
          </p:cNvSpPr>
          <p:nvPr>
            <p:ph idx="88"/>
          </p:nvPr>
        </p:nvSpPr>
        <p:spPr/>
        <p:txBody>
          <a:bodyPr/>
          <a:lstStyle/>
          <a:p>
            <a:r>
              <a:rPr lang="en-US" dirty="0"/>
              <a:t>Yes, either</a:t>
            </a:r>
          </a:p>
        </p:txBody>
      </p:sp>
    </p:spTree>
    <p:extLst>
      <p:ext uri="{BB962C8B-B14F-4D97-AF65-F5344CB8AC3E}">
        <p14:creationId xmlns:p14="http://schemas.microsoft.com/office/powerpoint/2010/main" val="1606709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9EEBF-1CFB-2AD5-A592-D17E1BDC55FF}"/>
            </a:ext>
          </a:extLst>
        </p:cNvPr>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754D73D9-B062-A282-43BC-98E8C3A85ABD}"/>
              </a:ext>
            </a:extLst>
          </p:cNvPr>
          <p:cNvSpPr>
            <a:spLocks noGrp="1"/>
          </p:cNvSpPr>
          <p:nvPr>
            <p:ph idx="47"/>
          </p:nvPr>
        </p:nvSpPr>
        <p:spPr/>
        <p:txBody>
          <a:bodyPr/>
          <a:lstStyle/>
          <a:p>
            <a:r>
              <a:rPr lang="en-US" dirty="0"/>
              <a:t>No</a:t>
            </a:r>
          </a:p>
        </p:txBody>
      </p:sp>
      <p:sp>
        <p:nvSpPr>
          <p:cNvPr id="15" name="Content Placeholder 14">
            <a:extLst>
              <a:ext uri="{FF2B5EF4-FFF2-40B4-BE49-F238E27FC236}">
                <a16:creationId xmlns:a16="http://schemas.microsoft.com/office/drawing/2014/main" id="{FB4F40E6-F3A5-CC7B-E8B1-6E1648DD4D30}"/>
              </a:ext>
            </a:extLst>
          </p:cNvPr>
          <p:cNvSpPr>
            <a:spLocks noGrp="1"/>
          </p:cNvSpPr>
          <p:nvPr>
            <p:ph idx="48"/>
          </p:nvPr>
        </p:nvSpPr>
        <p:spPr/>
        <p:txBody>
          <a:bodyPr/>
          <a:lstStyle/>
          <a:p>
            <a:r>
              <a:rPr lang="en-US" dirty="0"/>
              <a:t>No</a:t>
            </a:r>
          </a:p>
        </p:txBody>
      </p:sp>
      <p:sp>
        <p:nvSpPr>
          <p:cNvPr id="16" name="Content Placeholder 15">
            <a:extLst>
              <a:ext uri="{FF2B5EF4-FFF2-40B4-BE49-F238E27FC236}">
                <a16:creationId xmlns:a16="http://schemas.microsoft.com/office/drawing/2014/main" id="{584C2342-8DBA-965B-2A16-3FC9895D0419}"/>
              </a:ext>
            </a:extLst>
          </p:cNvPr>
          <p:cNvSpPr>
            <a:spLocks noGrp="1"/>
          </p:cNvSpPr>
          <p:nvPr>
            <p:ph idx="49"/>
          </p:nvPr>
        </p:nvSpPr>
        <p:spPr/>
        <p:txBody>
          <a:bodyPr/>
          <a:lstStyle/>
          <a:p>
            <a:r>
              <a:rPr lang="en-US" dirty="0"/>
              <a:t>Yes, </a:t>
            </a:r>
            <a:r>
              <a:rPr lang="en-US" dirty="0" err="1"/>
              <a:t>ribociclib</a:t>
            </a:r>
            <a:endParaRPr lang="en-US" dirty="0"/>
          </a:p>
        </p:txBody>
      </p:sp>
      <p:sp>
        <p:nvSpPr>
          <p:cNvPr id="17" name="Content Placeholder 16">
            <a:extLst>
              <a:ext uri="{FF2B5EF4-FFF2-40B4-BE49-F238E27FC236}">
                <a16:creationId xmlns:a16="http://schemas.microsoft.com/office/drawing/2014/main" id="{9AB90FDC-02B0-776C-3DAE-DCD3C3E4E6D1}"/>
              </a:ext>
            </a:extLst>
          </p:cNvPr>
          <p:cNvSpPr>
            <a:spLocks noGrp="1"/>
          </p:cNvSpPr>
          <p:nvPr>
            <p:ph idx="50"/>
          </p:nvPr>
        </p:nvSpPr>
        <p:spPr/>
        <p:txBody>
          <a:bodyPr/>
          <a:lstStyle/>
          <a:p>
            <a:r>
              <a:rPr lang="en-US" dirty="0"/>
              <a:t>No</a:t>
            </a:r>
          </a:p>
        </p:txBody>
      </p:sp>
      <p:sp>
        <p:nvSpPr>
          <p:cNvPr id="18" name="Content Placeholder 17">
            <a:extLst>
              <a:ext uri="{FF2B5EF4-FFF2-40B4-BE49-F238E27FC236}">
                <a16:creationId xmlns:a16="http://schemas.microsoft.com/office/drawing/2014/main" id="{82264A03-5907-A785-630D-DB1882A1B2F9}"/>
              </a:ext>
            </a:extLst>
          </p:cNvPr>
          <p:cNvSpPr>
            <a:spLocks noGrp="1"/>
          </p:cNvSpPr>
          <p:nvPr>
            <p:ph idx="58"/>
          </p:nvPr>
        </p:nvSpPr>
        <p:spPr/>
        <p:txBody>
          <a:bodyPr/>
          <a:lstStyle/>
          <a:p>
            <a:r>
              <a:rPr lang="en-US" dirty="0"/>
              <a:t>Node-negative </a:t>
            </a:r>
          </a:p>
        </p:txBody>
      </p:sp>
      <p:sp>
        <p:nvSpPr>
          <p:cNvPr id="20" name="Content Placeholder 19">
            <a:extLst>
              <a:ext uri="{FF2B5EF4-FFF2-40B4-BE49-F238E27FC236}">
                <a16:creationId xmlns:a16="http://schemas.microsoft.com/office/drawing/2014/main" id="{57EE91A2-7BB9-7680-CA6F-A594FD6FFF2F}"/>
              </a:ext>
            </a:extLst>
          </p:cNvPr>
          <p:cNvSpPr>
            <a:spLocks noGrp="1"/>
          </p:cNvSpPr>
          <p:nvPr>
            <p:ph idx="60"/>
          </p:nvPr>
        </p:nvSpPr>
        <p:spPr/>
        <p:txBody>
          <a:bodyPr/>
          <a:lstStyle/>
          <a:p>
            <a:r>
              <a:rPr lang="en-US" dirty="0"/>
              <a:t>No</a:t>
            </a:r>
          </a:p>
        </p:txBody>
      </p:sp>
      <p:sp>
        <p:nvSpPr>
          <p:cNvPr id="21" name="Content Placeholder 20">
            <a:extLst>
              <a:ext uri="{FF2B5EF4-FFF2-40B4-BE49-F238E27FC236}">
                <a16:creationId xmlns:a16="http://schemas.microsoft.com/office/drawing/2014/main" id="{DBA63489-1957-AFA5-005D-9C44EA885343}"/>
              </a:ext>
            </a:extLst>
          </p:cNvPr>
          <p:cNvSpPr>
            <a:spLocks noGrp="1"/>
          </p:cNvSpPr>
          <p:nvPr>
            <p:ph idx="61"/>
          </p:nvPr>
        </p:nvSpPr>
        <p:spPr/>
        <p:txBody>
          <a:bodyPr/>
          <a:lstStyle/>
          <a:p>
            <a:r>
              <a:rPr lang="en-US" dirty="0"/>
              <a:t>Yes, either</a:t>
            </a:r>
          </a:p>
        </p:txBody>
      </p:sp>
      <p:sp>
        <p:nvSpPr>
          <p:cNvPr id="22" name="Content Placeholder 21">
            <a:extLst>
              <a:ext uri="{FF2B5EF4-FFF2-40B4-BE49-F238E27FC236}">
                <a16:creationId xmlns:a16="http://schemas.microsoft.com/office/drawing/2014/main" id="{5DC3EA14-4A98-3BD8-DBE2-C4E1D7C81EDF}"/>
              </a:ext>
            </a:extLst>
          </p:cNvPr>
          <p:cNvSpPr>
            <a:spLocks noGrp="1"/>
          </p:cNvSpPr>
          <p:nvPr>
            <p:ph idx="62"/>
          </p:nvPr>
        </p:nvSpPr>
        <p:spPr/>
        <p:txBody>
          <a:bodyPr/>
          <a:lstStyle/>
          <a:p>
            <a:r>
              <a:rPr lang="en-US" dirty="0"/>
              <a:t>Yes, </a:t>
            </a:r>
            <a:r>
              <a:rPr lang="en-US" dirty="0" err="1"/>
              <a:t>abemaciclib</a:t>
            </a:r>
            <a:endParaRPr lang="en-US" dirty="0"/>
          </a:p>
        </p:txBody>
      </p:sp>
      <p:sp>
        <p:nvSpPr>
          <p:cNvPr id="23" name="Content Placeholder 22">
            <a:extLst>
              <a:ext uri="{FF2B5EF4-FFF2-40B4-BE49-F238E27FC236}">
                <a16:creationId xmlns:a16="http://schemas.microsoft.com/office/drawing/2014/main" id="{948C4BE6-4278-7120-8D4C-54BAC00C3422}"/>
              </a:ext>
            </a:extLst>
          </p:cNvPr>
          <p:cNvSpPr>
            <a:spLocks noGrp="1"/>
          </p:cNvSpPr>
          <p:nvPr>
            <p:ph idx="63"/>
          </p:nvPr>
        </p:nvSpPr>
        <p:spPr/>
        <p:txBody>
          <a:bodyPr/>
          <a:lstStyle/>
          <a:p>
            <a:r>
              <a:rPr lang="en-US" dirty="0"/>
              <a:t>Yes, either</a:t>
            </a:r>
          </a:p>
        </p:txBody>
      </p:sp>
      <p:sp>
        <p:nvSpPr>
          <p:cNvPr id="24" name="Content Placeholder 23">
            <a:extLst>
              <a:ext uri="{FF2B5EF4-FFF2-40B4-BE49-F238E27FC236}">
                <a16:creationId xmlns:a16="http://schemas.microsoft.com/office/drawing/2014/main" id="{87C7F36C-C888-1034-75C7-8348366B653C}"/>
              </a:ext>
            </a:extLst>
          </p:cNvPr>
          <p:cNvSpPr>
            <a:spLocks noGrp="1"/>
          </p:cNvSpPr>
          <p:nvPr>
            <p:ph idx="64"/>
          </p:nvPr>
        </p:nvSpPr>
        <p:spPr/>
        <p:txBody>
          <a:bodyPr/>
          <a:lstStyle/>
          <a:p>
            <a:r>
              <a:rPr lang="en-US" dirty="0"/>
              <a:t>2 positive nodes </a:t>
            </a:r>
          </a:p>
        </p:txBody>
      </p:sp>
      <p:sp>
        <p:nvSpPr>
          <p:cNvPr id="25" name="Content Placeholder 24">
            <a:extLst>
              <a:ext uri="{FF2B5EF4-FFF2-40B4-BE49-F238E27FC236}">
                <a16:creationId xmlns:a16="http://schemas.microsoft.com/office/drawing/2014/main" id="{D3D78F51-3E89-A114-CAD8-D878B94B40AD}"/>
              </a:ext>
            </a:extLst>
          </p:cNvPr>
          <p:cNvSpPr>
            <a:spLocks noGrp="1"/>
          </p:cNvSpPr>
          <p:nvPr>
            <p:ph idx="71"/>
          </p:nvPr>
        </p:nvSpPr>
        <p:spPr/>
        <p:txBody>
          <a:bodyPr/>
          <a:lstStyle/>
          <a:p>
            <a:r>
              <a:rPr lang="en-US" dirty="0"/>
              <a:t>No</a:t>
            </a:r>
          </a:p>
        </p:txBody>
      </p:sp>
      <p:sp>
        <p:nvSpPr>
          <p:cNvPr id="26" name="Content Placeholder 25">
            <a:extLst>
              <a:ext uri="{FF2B5EF4-FFF2-40B4-BE49-F238E27FC236}">
                <a16:creationId xmlns:a16="http://schemas.microsoft.com/office/drawing/2014/main" id="{42A441CA-75CC-30F2-0493-5AF1884C1475}"/>
              </a:ext>
            </a:extLst>
          </p:cNvPr>
          <p:cNvSpPr>
            <a:spLocks noGrp="1"/>
          </p:cNvSpPr>
          <p:nvPr>
            <p:ph idx="72"/>
          </p:nvPr>
        </p:nvSpPr>
        <p:spPr/>
        <p:txBody>
          <a:bodyPr/>
          <a:lstStyle/>
          <a:p>
            <a:r>
              <a:rPr lang="en-US" dirty="0"/>
              <a:t>Yes, either</a:t>
            </a:r>
          </a:p>
        </p:txBody>
      </p:sp>
      <p:sp>
        <p:nvSpPr>
          <p:cNvPr id="4" name="Title 3">
            <a:extLst>
              <a:ext uri="{FF2B5EF4-FFF2-40B4-BE49-F238E27FC236}">
                <a16:creationId xmlns:a16="http://schemas.microsoft.com/office/drawing/2014/main" id="{FBBD6343-B216-4445-4ED8-250069D3FD1B}"/>
              </a:ext>
            </a:extLst>
          </p:cNvPr>
          <p:cNvSpPr>
            <a:spLocks noGrp="1"/>
          </p:cNvSpPr>
          <p:nvPr>
            <p:ph type="title"/>
          </p:nvPr>
        </p:nvSpPr>
        <p:spPr/>
        <p:txBody>
          <a:bodyPr/>
          <a:lstStyle/>
          <a:p>
            <a:r>
              <a:rPr lang="en-US" dirty="0"/>
              <a:t>Regulatory and reimbursement issues aside, would you generally recommend an adjuvant CDK4/6 inhibitor in addition to adjuvant endocrine therapy to a patient with </a:t>
            </a:r>
            <a:r>
              <a:rPr lang="en-US" u="sng" dirty="0"/>
              <a:t>2.5-cm</a:t>
            </a:r>
            <a:r>
              <a:rPr lang="en-US" dirty="0"/>
              <a:t> Grade 2, HR-positive, HER2-negative localized BC and the following nodal status? </a:t>
            </a:r>
          </a:p>
        </p:txBody>
      </p:sp>
      <p:sp>
        <p:nvSpPr>
          <p:cNvPr id="28" name="Content Placeholder 27">
            <a:extLst>
              <a:ext uri="{FF2B5EF4-FFF2-40B4-BE49-F238E27FC236}">
                <a16:creationId xmlns:a16="http://schemas.microsoft.com/office/drawing/2014/main" id="{BAE7B71C-90D3-B429-0B6C-B426E1002621}"/>
              </a:ext>
            </a:extLst>
          </p:cNvPr>
          <p:cNvSpPr>
            <a:spLocks noGrp="1"/>
          </p:cNvSpPr>
          <p:nvPr>
            <p:ph idx="74"/>
          </p:nvPr>
        </p:nvSpPr>
        <p:spPr/>
        <p:txBody>
          <a:bodyPr/>
          <a:lstStyle/>
          <a:p>
            <a:r>
              <a:rPr lang="en-US" dirty="0"/>
              <a:t>Yes, </a:t>
            </a:r>
            <a:r>
              <a:rPr lang="en-US" dirty="0" err="1"/>
              <a:t>abemaciclib</a:t>
            </a:r>
            <a:endParaRPr lang="en-US" dirty="0"/>
          </a:p>
        </p:txBody>
      </p:sp>
      <p:sp>
        <p:nvSpPr>
          <p:cNvPr id="29" name="Content Placeholder 28">
            <a:extLst>
              <a:ext uri="{FF2B5EF4-FFF2-40B4-BE49-F238E27FC236}">
                <a16:creationId xmlns:a16="http://schemas.microsoft.com/office/drawing/2014/main" id="{34362906-FC7F-E98F-1ECA-45576A866DD4}"/>
              </a:ext>
            </a:extLst>
          </p:cNvPr>
          <p:cNvSpPr>
            <a:spLocks noGrp="1"/>
          </p:cNvSpPr>
          <p:nvPr>
            <p:ph idx="75"/>
          </p:nvPr>
        </p:nvSpPr>
        <p:spPr/>
        <p:txBody>
          <a:bodyPr/>
          <a:lstStyle/>
          <a:p>
            <a:r>
              <a:rPr lang="en-US" dirty="0"/>
              <a:t>Yes, </a:t>
            </a:r>
            <a:r>
              <a:rPr lang="en-US" dirty="0" err="1"/>
              <a:t>abemaciclib</a:t>
            </a:r>
            <a:endParaRPr lang="en-US" dirty="0"/>
          </a:p>
        </p:txBody>
      </p:sp>
      <p:sp>
        <p:nvSpPr>
          <p:cNvPr id="30" name="Content Placeholder 29">
            <a:extLst>
              <a:ext uri="{FF2B5EF4-FFF2-40B4-BE49-F238E27FC236}">
                <a16:creationId xmlns:a16="http://schemas.microsoft.com/office/drawing/2014/main" id="{4AC55C83-46ED-1E85-E9C8-1455DC3F805E}"/>
              </a:ext>
            </a:extLst>
          </p:cNvPr>
          <p:cNvSpPr>
            <a:spLocks noGrp="1"/>
          </p:cNvSpPr>
          <p:nvPr>
            <p:ph idx="76"/>
          </p:nvPr>
        </p:nvSpPr>
        <p:spPr/>
        <p:txBody>
          <a:bodyPr/>
          <a:lstStyle/>
          <a:p>
            <a:r>
              <a:rPr lang="en-US" dirty="0"/>
              <a:t>Yes, </a:t>
            </a:r>
            <a:r>
              <a:rPr lang="en-US" dirty="0" err="1"/>
              <a:t>abemaciclib</a:t>
            </a:r>
            <a:endParaRPr lang="en-US" dirty="0"/>
          </a:p>
        </p:txBody>
      </p:sp>
      <p:sp>
        <p:nvSpPr>
          <p:cNvPr id="31" name="Content Placeholder 30">
            <a:extLst>
              <a:ext uri="{FF2B5EF4-FFF2-40B4-BE49-F238E27FC236}">
                <a16:creationId xmlns:a16="http://schemas.microsoft.com/office/drawing/2014/main" id="{0A78A575-ACBE-A12C-5A88-D78FBB3CAF73}"/>
              </a:ext>
            </a:extLst>
          </p:cNvPr>
          <p:cNvSpPr>
            <a:spLocks noGrp="1"/>
          </p:cNvSpPr>
          <p:nvPr>
            <p:ph idx="77"/>
          </p:nvPr>
        </p:nvSpPr>
        <p:spPr/>
        <p:txBody>
          <a:bodyPr/>
          <a:lstStyle/>
          <a:p>
            <a:r>
              <a:rPr lang="en-US" dirty="0"/>
              <a:t>Yes, either</a:t>
            </a:r>
          </a:p>
        </p:txBody>
      </p:sp>
      <p:sp>
        <p:nvSpPr>
          <p:cNvPr id="32" name="Content Placeholder 31">
            <a:extLst>
              <a:ext uri="{FF2B5EF4-FFF2-40B4-BE49-F238E27FC236}">
                <a16:creationId xmlns:a16="http://schemas.microsoft.com/office/drawing/2014/main" id="{018DB1D5-F281-F90F-8FC7-B2F6AECB8523}"/>
              </a:ext>
            </a:extLst>
          </p:cNvPr>
          <p:cNvSpPr>
            <a:spLocks noGrp="1"/>
          </p:cNvSpPr>
          <p:nvPr>
            <p:ph idx="78"/>
          </p:nvPr>
        </p:nvSpPr>
        <p:spPr/>
        <p:txBody>
          <a:bodyPr/>
          <a:lstStyle/>
          <a:p>
            <a:r>
              <a:rPr lang="en-US" dirty="0"/>
              <a:t>4 positive nodes </a:t>
            </a:r>
          </a:p>
        </p:txBody>
      </p:sp>
      <p:sp>
        <p:nvSpPr>
          <p:cNvPr id="33" name="Content Placeholder 32">
            <a:extLst>
              <a:ext uri="{FF2B5EF4-FFF2-40B4-BE49-F238E27FC236}">
                <a16:creationId xmlns:a16="http://schemas.microsoft.com/office/drawing/2014/main" id="{6D020BF8-D4DA-9B27-095D-3BF8697269BA}"/>
              </a:ext>
            </a:extLst>
          </p:cNvPr>
          <p:cNvSpPr>
            <a:spLocks noGrp="1"/>
          </p:cNvSpPr>
          <p:nvPr>
            <p:ph idx="79"/>
          </p:nvPr>
        </p:nvSpPr>
        <p:spPr/>
        <p:txBody>
          <a:bodyPr/>
          <a:lstStyle/>
          <a:p>
            <a:r>
              <a:rPr lang="en-US" dirty="0"/>
              <a:t>Yes, either</a:t>
            </a:r>
          </a:p>
        </p:txBody>
      </p:sp>
      <p:sp>
        <p:nvSpPr>
          <p:cNvPr id="2" name="Content Placeholder 15">
            <a:extLst>
              <a:ext uri="{FF2B5EF4-FFF2-40B4-BE49-F238E27FC236}">
                <a16:creationId xmlns:a16="http://schemas.microsoft.com/office/drawing/2014/main" id="{937BF089-3AAE-0AE7-602C-75151380E85F}"/>
              </a:ext>
            </a:extLst>
          </p:cNvPr>
          <p:cNvSpPr>
            <a:spLocks noGrp="1"/>
          </p:cNvSpPr>
          <p:nvPr>
            <p:ph idx="80"/>
          </p:nvPr>
        </p:nvSpPr>
        <p:spPr/>
        <p:txBody>
          <a:bodyPr/>
          <a:lstStyle/>
          <a:p>
            <a:r>
              <a:rPr lang="en-US" dirty="0"/>
              <a:t>Yes, </a:t>
            </a:r>
            <a:r>
              <a:rPr lang="en-US" dirty="0" err="1"/>
              <a:t>ribociclib</a:t>
            </a:r>
            <a:endParaRPr lang="en-US" dirty="0"/>
          </a:p>
        </p:txBody>
      </p:sp>
      <p:sp>
        <p:nvSpPr>
          <p:cNvPr id="3" name="Content Placeholder 22">
            <a:extLst>
              <a:ext uri="{FF2B5EF4-FFF2-40B4-BE49-F238E27FC236}">
                <a16:creationId xmlns:a16="http://schemas.microsoft.com/office/drawing/2014/main" id="{43F3A519-F2EB-57D3-33B9-4ED209EB4DAF}"/>
              </a:ext>
            </a:extLst>
          </p:cNvPr>
          <p:cNvSpPr>
            <a:spLocks noGrp="1"/>
          </p:cNvSpPr>
          <p:nvPr>
            <p:ph idx="81"/>
          </p:nvPr>
        </p:nvSpPr>
        <p:spPr/>
        <p:txBody>
          <a:bodyPr/>
          <a:lstStyle/>
          <a:p>
            <a:r>
              <a:rPr lang="en-US" dirty="0"/>
              <a:t>Yes, either</a:t>
            </a:r>
          </a:p>
        </p:txBody>
      </p:sp>
      <p:sp>
        <p:nvSpPr>
          <p:cNvPr id="5" name="Content Placeholder 30">
            <a:extLst>
              <a:ext uri="{FF2B5EF4-FFF2-40B4-BE49-F238E27FC236}">
                <a16:creationId xmlns:a16="http://schemas.microsoft.com/office/drawing/2014/main" id="{2D8A32E2-CCBF-D475-28B3-4B8B5C9E3A7D}"/>
              </a:ext>
            </a:extLst>
          </p:cNvPr>
          <p:cNvSpPr>
            <a:spLocks noGrp="1"/>
          </p:cNvSpPr>
          <p:nvPr>
            <p:ph idx="82"/>
          </p:nvPr>
        </p:nvSpPr>
        <p:spPr/>
        <p:txBody>
          <a:bodyPr/>
          <a:lstStyle/>
          <a:p>
            <a:r>
              <a:rPr lang="en-US" dirty="0"/>
              <a:t>Yes, </a:t>
            </a:r>
            <a:r>
              <a:rPr lang="en-US" dirty="0" err="1"/>
              <a:t>abemaciclib</a:t>
            </a:r>
            <a:endParaRPr lang="en-US" dirty="0"/>
          </a:p>
        </p:txBody>
      </p:sp>
      <p:sp>
        <p:nvSpPr>
          <p:cNvPr id="37" name="Content Placeholder 36">
            <a:extLst>
              <a:ext uri="{FF2B5EF4-FFF2-40B4-BE49-F238E27FC236}">
                <a16:creationId xmlns:a16="http://schemas.microsoft.com/office/drawing/2014/main" id="{5054D2F2-6DBC-16BC-BAB8-893D2A184590}"/>
              </a:ext>
            </a:extLst>
          </p:cNvPr>
          <p:cNvSpPr>
            <a:spLocks noGrp="1"/>
          </p:cNvSpPr>
          <p:nvPr>
            <p:ph idx="83"/>
          </p:nvPr>
        </p:nvSpPr>
        <p:spPr/>
        <p:txBody>
          <a:bodyPr/>
          <a:lstStyle/>
          <a:p>
            <a:r>
              <a:rPr lang="en-US" dirty="0"/>
              <a:t>No</a:t>
            </a:r>
          </a:p>
        </p:txBody>
      </p:sp>
      <p:sp>
        <p:nvSpPr>
          <p:cNvPr id="38" name="Content Placeholder 37">
            <a:extLst>
              <a:ext uri="{FF2B5EF4-FFF2-40B4-BE49-F238E27FC236}">
                <a16:creationId xmlns:a16="http://schemas.microsoft.com/office/drawing/2014/main" id="{99AA7927-535A-443B-1274-4D5E8B543C2F}"/>
              </a:ext>
            </a:extLst>
          </p:cNvPr>
          <p:cNvSpPr>
            <a:spLocks noGrp="1"/>
          </p:cNvSpPr>
          <p:nvPr>
            <p:ph idx="84"/>
          </p:nvPr>
        </p:nvSpPr>
        <p:spPr/>
        <p:txBody>
          <a:bodyPr/>
          <a:lstStyle/>
          <a:p>
            <a:r>
              <a:rPr lang="en-US" dirty="0"/>
              <a:t>Yes, </a:t>
            </a:r>
            <a:r>
              <a:rPr lang="en-US" dirty="0" err="1"/>
              <a:t>ribociclib</a:t>
            </a:r>
            <a:endParaRPr lang="en-US" dirty="0"/>
          </a:p>
        </p:txBody>
      </p:sp>
      <p:sp>
        <p:nvSpPr>
          <p:cNvPr id="39" name="Content Placeholder 38">
            <a:extLst>
              <a:ext uri="{FF2B5EF4-FFF2-40B4-BE49-F238E27FC236}">
                <a16:creationId xmlns:a16="http://schemas.microsoft.com/office/drawing/2014/main" id="{C988FF3B-D64C-D617-93D8-6D0A70BD68C5}"/>
              </a:ext>
            </a:extLst>
          </p:cNvPr>
          <p:cNvSpPr>
            <a:spLocks noGrp="1"/>
          </p:cNvSpPr>
          <p:nvPr>
            <p:ph idx="85"/>
          </p:nvPr>
        </p:nvSpPr>
        <p:spPr/>
        <p:txBody>
          <a:bodyPr/>
          <a:lstStyle/>
          <a:p>
            <a:r>
              <a:rPr lang="en-US" dirty="0"/>
              <a:t>Yes, either</a:t>
            </a:r>
          </a:p>
        </p:txBody>
      </p:sp>
      <p:sp>
        <p:nvSpPr>
          <p:cNvPr id="27" name="Content Placeholder 26">
            <a:extLst>
              <a:ext uri="{FF2B5EF4-FFF2-40B4-BE49-F238E27FC236}">
                <a16:creationId xmlns:a16="http://schemas.microsoft.com/office/drawing/2014/main" id="{E87BE8BD-52DF-0779-A348-6CC4AD4DF7E7}"/>
              </a:ext>
            </a:extLst>
          </p:cNvPr>
          <p:cNvSpPr>
            <a:spLocks noGrp="1"/>
          </p:cNvSpPr>
          <p:nvPr>
            <p:ph idx="86"/>
          </p:nvPr>
        </p:nvSpPr>
        <p:spPr/>
        <p:txBody>
          <a:bodyPr/>
          <a:lstStyle/>
          <a:p>
            <a:r>
              <a:rPr lang="en-US" dirty="0"/>
              <a:t>Yes, </a:t>
            </a:r>
            <a:r>
              <a:rPr lang="en-US" dirty="0" err="1"/>
              <a:t>ribociclib</a:t>
            </a:r>
            <a:endParaRPr lang="en-US" dirty="0"/>
          </a:p>
        </p:txBody>
      </p:sp>
      <p:sp>
        <p:nvSpPr>
          <p:cNvPr id="34" name="Content Placeholder 33">
            <a:extLst>
              <a:ext uri="{FF2B5EF4-FFF2-40B4-BE49-F238E27FC236}">
                <a16:creationId xmlns:a16="http://schemas.microsoft.com/office/drawing/2014/main" id="{532FF6E5-D3F2-9C8E-5658-83D3C7BE10AE}"/>
              </a:ext>
            </a:extLst>
          </p:cNvPr>
          <p:cNvSpPr>
            <a:spLocks noGrp="1"/>
          </p:cNvSpPr>
          <p:nvPr>
            <p:ph idx="87"/>
          </p:nvPr>
        </p:nvSpPr>
        <p:spPr/>
        <p:txBody>
          <a:bodyPr/>
          <a:lstStyle/>
          <a:p>
            <a:r>
              <a:rPr lang="en-US" dirty="0"/>
              <a:t>Yes, </a:t>
            </a:r>
            <a:r>
              <a:rPr lang="en-US" dirty="0" err="1"/>
              <a:t>ribociclib</a:t>
            </a:r>
            <a:endParaRPr lang="en-US" dirty="0"/>
          </a:p>
        </p:txBody>
      </p:sp>
      <p:sp>
        <p:nvSpPr>
          <p:cNvPr id="35" name="Content Placeholder 34">
            <a:extLst>
              <a:ext uri="{FF2B5EF4-FFF2-40B4-BE49-F238E27FC236}">
                <a16:creationId xmlns:a16="http://schemas.microsoft.com/office/drawing/2014/main" id="{A8580B3F-F45D-8FB0-400C-BC0AA4C43E0D}"/>
              </a:ext>
            </a:extLst>
          </p:cNvPr>
          <p:cNvSpPr>
            <a:spLocks noGrp="1"/>
          </p:cNvSpPr>
          <p:nvPr>
            <p:ph idx="88"/>
          </p:nvPr>
        </p:nvSpPr>
        <p:spPr/>
        <p:txBody>
          <a:bodyPr/>
          <a:lstStyle/>
          <a:p>
            <a:r>
              <a:rPr lang="en-US" dirty="0"/>
              <a:t>Yes, either</a:t>
            </a:r>
          </a:p>
        </p:txBody>
      </p:sp>
    </p:spTree>
    <p:extLst>
      <p:ext uri="{BB962C8B-B14F-4D97-AF65-F5344CB8AC3E}">
        <p14:creationId xmlns:p14="http://schemas.microsoft.com/office/powerpoint/2010/main" val="810857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DB600-352B-2387-1BAE-8D14C7229E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69248C0-18CD-A6C2-370B-63D55CA99999}"/>
              </a:ext>
            </a:extLst>
          </p:cNvPr>
          <p:cNvSpPr/>
          <p:nvPr/>
        </p:nvSpPr>
        <p:spPr bwMode="auto">
          <a:xfrm>
            <a:off x="536197" y="4006665"/>
            <a:ext cx="11175157" cy="980483"/>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79F3CD54-9C81-9720-C199-44DB41C5316D}"/>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0A39D656-8EFC-9C4E-8F6F-111FF5EE5588}"/>
              </a:ext>
            </a:extLst>
          </p:cNvPr>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accent2"/>
                </a:solidFill>
              </a:rPr>
              <a:t>Module 2: </a:t>
            </a:r>
            <a:r>
              <a:rPr lang="en-US" sz="2400" dirty="0">
                <a:solidFill>
                  <a:schemeClr val="tx1"/>
                </a:solidFill>
              </a:rPr>
              <a:t>Clinician Survey Results</a:t>
            </a:r>
            <a:endParaRPr lang="en-US" sz="2400" dirty="0">
              <a:solidFill>
                <a:schemeClr val="accent2"/>
              </a:solidFill>
            </a:endParaRPr>
          </a:p>
          <a:p>
            <a:pPr marL="98425" indent="0">
              <a:lnSpc>
                <a:spcPts val="3240"/>
              </a:lnSpc>
              <a:spcBef>
                <a:spcPts val="400"/>
              </a:spcBef>
              <a:spcAft>
                <a:spcPts val="600"/>
              </a:spcAft>
              <a:buNone/>
            </a:pPr>
            <a:r>
              <a:rPr lang="en-US" sz="2400" dirty="0">
                <a:solidFill>
                  <a:schemeClr val="accent2"/>
                </a:solidFill>
              </a:rPr>
              <a:t>Module 3: </a:t>
            </a:r>
            <a:r>
              <a:rPr lang="en-US" sz="2400" dirty="0">
                <a:solidFill>
                  <a:schemeClr val="tx1"/>
                </a:solidFill>
              </a:rPr>
              <a:t>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accent2"/>
                </a:solidFill>
              </a:rPr>
              <a:t>Module 4: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bg1"/>
                </a:solidFill>
              </a:rPr>
              <a:t>Module 5: 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accent2"/>
                </a:solidFill>
              </a:rPr>
              <a:t>Module 6: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7: </a:t>
            </a:r>
            <a:r>
              <a:rPr lang="en-US" sz="2400" dirty="0">
                <a:solidFill>
                  <a:schemeClr val="tx1"/>
                </a:solidFill>
              </a:rPr>
              <a:t>Adjuvant Oral SERDs for HR-Positive, HER2-Negative Localized </a:t>
            </a:r>
            <a:br>
              <a:rPr lang="en-US" sz="2400" dirty="0">
                <a:solidFill>
                  <a:schemeClr val="tx1"/>
                </a:solidFill>
              </a:rPr>
            </a:br>
            <a:r>
              <a:rPr lang="en-US" sz="2400" dirty="0">
                <a:solidFill>
                  <a:schemeClr val="tx1"/>
                </a:solidFill>
              </a:rPr>
              <a:t>Breast Cancer</a:t>
            </a:r>
          </a:p>
        </p:txBody>
      </p:sp>
    </p:spTree>
    <p:custDataLst>
      <p:tags r:id="rId1"/>
    </p:custDataLst>
    <p:extLst>
      <p:ext uri="{BB962C8B-B14F-4D97-AF65-F5344CB8AC3E}">
        <p14:creationId xmlns:p14="http://schemas.microsoft.com/office/powerpoint/2010/main" val="4265014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B52BA-1EA3-B6A5-A206-9765CE928E2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A9F998-BDA5-F3C4-ABEA-5F77177FC2C4}"/>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5F0B8420-DA12-E07E-6F3E-1FCBF356FE80}"/>
              </a:ext>
            </a:extLst>
          </p:cNvPr>
          <p:cNvSpPr txBox="1"/>
          <p:nvPr/>
        </p:nvSpPr>
        <p:spPr>
          <a:xfrm>
            <a:off x="540367" y="1270659"/>
            <a:ext cx="10729192" cy="5166503"/>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Rugo HS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Adjuvant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combined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with endocrine therapy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high-risk early breast cancer: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patient-reported outcomes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monarchE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study.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2022;33(6):616-27.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Barrios C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NATALEE update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treatment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tx</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duration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ribociclib</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(RIB) +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nonsteroidal aromatase inhibitor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(NSAI) in patients (pts) with HR+/HER2− early breast cancer (EBC). ESMO Breast 2024;Abstract 113MO.</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Mayer EL et al.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TRADE: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II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trial to assess the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tolerability of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abemaciclib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dose escalation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in early-stage HR-positive/HER2-negative breast cancer.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2025;31(1):117-24.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455613" rtl="0" eaLnBrk="1" fontAlgn="base" latinLnBrk="0" hangingPunct="1">
              <a:lnSpc>
                <a:spcPct val="100000"/>
              </a:lnSpc>
              <a:spcBef>
                <a:spcPts val="0"/>
              </a:spcBef>
              <a:spcAft>
                <a:spcPts val="80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6209499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44851-80A2-A722-6F05-1EF9CFB6C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C37AD-4AD2-349E-DBD2-2CDB3414371A}"/>
              </a:ext>
            </a:extLst>
          </p:cNvPr>
          <p:cNvSpPr>
            <a:spLocks noGrp="1"/>
          </p:cNvSpPr>
          <p:nvPr>
            <p:ph type="title"/>
          </p:nvPr>
        </p:nvSpPr>
        <p:spPr>
          <a:xfrm>
            <a:off x="1602165" y="175491"/>
            <a:ext cx="8987668" cy="767110"/>
          </a:xfrm>
        </p:spPr>
        <p:txBody>
          <a:bodyPr>
            <a:normAutofit/>
          </a:bodyPr>
          <a:lstStyle/>
          <a:p>
            <a:r>
              <a:rPr lang="en-US" sz="2800" dirty="0" err="1">
                <a:solidFill>
                  <a:srgbClr val="0432FF"/>
                </a:solidFill>
              </a:rPr>
              <a:t>monarchE</a:t>
            </a:r>
            <a:r>
              <a:rPr lang="en-US" sz="2800" dirty="0">
                <a:solidFill>
                  <a:srgbClr val="0432FF"/>
                </a:solidFill>
              </a:rPr>
              <a:t>: Overall Safety Profile</a:t>
            </a:r>
          </a:p>
        </p:txBody>
      </p:sp>
      <p:sp>
        <p:nvSpPr>
          <p:cNvPr id="5" name="TextBox 4">
            <a:extLst>
              <a:ext uri="{FF2B5EF4-FFF2-40B4-BE49-F238E27FC236}">
                <a16:creationId xmlns:a16="http://schemas.microsoft.com/office/drawing/2014/main" id="{840A9D94-C8CC-51F9-DDD1-31CFF5A5CE66}"/>
              </a:ext>
            </a:extLst>
          </p:cNvPr>
          <p:cNvSpPr txBox="1"/>
          <p:nvPr/>
        </p:nvSpPr>
        <p:spPr>
          <a:xfrm>
            <a:off x="11875"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Rugo HS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2022;33(6):616-27.</a:t>
            </a:r>
          </a:p>
        </p:txBody>
      </p:sp>
      <p:pic>
        <p:nvPicPr>
          <p:cNvPr id="6" name="Picture 5">
            <a:extLst>
              <a:ext uri="{FF2B5EF4-FFF2-40B4-BE49-F238E27FC236}">
                <a16:creationId xmlns:a16="http://schemas.microsoft.com/office/drawing/2014/main" id="{099856BD-3EF8-88EB-1B68-72BF7E251659}"/>
              </a:ext>
            </a:extLst>
          </p:cNvPr>
          <p:cNvPicPr>
            <a:picLocks noChangeAspect="1"/>
          </p:cNvPicPr>
          <p:nvPr/>
        </p:nvPicPr>
        <p:blipFill>
          <a:blip r:embed="rId4"/>
          <a:stretch>
            <a:fillRect/>
          </a:stretch>
        </p:blipFill>
        <p:spPr>
          <a:xfrm>
            <a:off x="1049481" y="942601"/>
            <a:ext cx="10093036" cy="5498018"/>
          </a:xfrm>
          <a:prstGeom prst="rect">
            <a:avLst/>
          </a:prstGeom>
        </p:spPr>
      </p:pic>
    </p:spTree>
    <p:custDataLst>
      <p:tags r:id="rId1"/>
    </p:custDataLst>
    <p:extLst>
      <p:ext uri="{BB962C8B-B14F-4D97-AF65-F5344CB8AC3E}">
        <p14:creationId xmlns:p14="http://schemas.microsoft.com/office/powerpoint/2010/main" val="2662954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E4BE3-272F-B391-CB5F-72216A4E4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8308C7-DA31-CA04-0C4D-17484D05BEEB}"/>
              </a:ext>
            </a:extLst>
          </p:cNvPr>
          <p:cNvSpPr>
            <a:spLocks noGrp="1"/>
          </p:cNvSpPr>
          <p:nvPr>
            <p:ph type="title"/>
          </p:nvPr>
        </p:nvSpPr>
        <p:spPr>
          <a:xfrm>
            <a:off x="569259" y="175491"/>
            <a:ext cx="11107270" cy="951218"/>
          </a:xfrm>
        </p:spPr>
        <p:txBody>
          <a:bodyPr>
            <a:normAutofit/>
          </a:bodyPr>
          <a:lstStyle/>
          <a:p>
            <a:r>
              <a:rPr lang="en-US" sz="2800" dirty="0" err="1">
                <a:solidFill>
                  <a:srgbClr val="0432FF"/>
                </a:solidFill>
              </a:rPr>
              <a:t>monarchE</a:t>
            </a:r>
            <a:r>
              <a:rPr lang="en-US" sz="2800" dirty="0">
                <a:solidFill>
                  <a:srgbClr val="0432FF"/>
                </a:solidFill>
              </a:rPr>
              <a:t>: Serious and Fatal Adverse Events (AEs) in Long-Term Follow-Up</a:t>
            </a:r>
          </a:p>
        </p:txBody>
      </p:sp>
      <p:sp>
        <p:nvSpPr>
          <p:cNvPr id="5" name="TextBox 4">
            <a:extLst>
              <a:ext uri="{FF2B5EF4-FFF2-40B4-BE49-F238E27FC236}">
                <a16:creationId xmlns:a16="http://schemas.microsoft.com/office/drawing/2014/main" id="{45092301-9047-4774-77DE-12014B4E1F46}"/>
              </a:ext>
            </a:extLst>
          </p:cNvPr>
          <p:cNvSpPr txBox="1"/>
          <p:nvPr/>
        </p:nvSpPr>
        <p:spPr>
          <a:xfrm>
            <a:off x="83127" y="6520926"/>
            <a:ext cx="855023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Johnston S et al. ESMO 2025;Abstract LBA13. Johnston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2026;37(2):155-65.</a:t>
            </a:r>
          </a:p>
        </p:txBody>
      </p:sp>
      <p:pic>
        <p:nvPicPr>
          <p:cNvPr id="3" name="Picture 2">
            <a:extLst>
              <a:ext uri="{FF2B5EF4-FFF2-40B4-BE49-F238E27FC236}">
                <a16:creationId xmlns:a16="http://schemas.microsoft.com/office/drawing/2014/main" id="{C29F0E77-9B2E-0AD0-4CCA-88FB4E2B8925}"/>
              </a:ext>
            </a:extLst>
          </p:cNvPr>
          <p:cNvPicPr>
            <a:picLocks noChangeAspect="1"/>
          </p:cNvPicPr>
          <p:nvPr/>
        </p:nvPicPr>
        <p:blipFill>
          <a:blip r:embed="rId4"/>
          <a:stretch>
            <a:fillRect/>
          </a:stretch>
        </p:blipFill>
        <p:spPr>
          <a:xfrm>
            <a:off x="204504" y="1263009"/>
            <a:ext cx="11782991" cy="4331982"/>
          </a:xfrm>
          <a:prstGeom prst="rect">
            <a:avLst/>
          </a:prstGeom>
        </p:spPr>
      </p:pic>
      <p:sp>
        <p:nvSpPr>
          <p:cNvPr id="4" name="TextBox 3">
            <a:extLst>
              <a:ext uri="{FF2B5EF4-FFF2-40B4-BE49-F238E27FC236}">
                <a16:creationId xmlns:a16="http://schemas.microsoft.com/office/drawing/2014/main" id="{09CFB01A-3B34-3CE3-B8E3-57CCF3AAE2F8}"/>
              </a:ext>
            </a:extLst>
          </p:cNvPr>
          <p:cNvSpPr txBox="1"/>
          <p:nvPr/>
        </p:nvSpPr>
        <p:spPr>
          <a:xfrm>
            <a:off x="213115" y="5619973"/>
            <a:ext cx="8550234"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SAE = serious adverse event; LTFU = long-term follow-up; SOC = standard of care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31F851E-0581-2AEE-9D37-78ECC7DD4E6F}"/>
              </a:ext>
            </a:extLst>
          </p:cNvPr>
          <p:cNvSpPr txBox="1"/>
          <p:nvPr/>
        </p:nvSpPr>
        <p:spPr>
          <a:xfrm>
            <a:off x="9405368" y="5068242"/>
            <a:ext cx="1007775" cy="303032"/>
          </a:xfrm>
          <a:prstGeom prst="rect">
            <a:avLst/>
          </a:prstGeom>
          <a:solidFill>
            <a:srgbClr val="F4F2F2"/>
          </a:solidFill>
        </p:spPr>
        <p:txBody>
          <a:bodyPr wrap="none" lIns="0" tIns="0" rIns="0" bIns="0" rtlCol="0">
            <a:noAutofit/>
          </a:bodyPr>
          <a:lstStyle/>
          <a:p>
            <a:r>
              <a:rPr lang="en-US" sz="1900" dirty="0">
                <a:solidFill>
                  <a:srgbClr val="002E5A"/>
                </a:solidFill>
                <a:latin typeface="Arial Narrow" panose="020B0604020202020204" pitchFamily="34" charset="0"/>
                <a:cs typeface="Arial Narrow" panose="020B0604020202020204" pitchFamily="34" charset="0"/>
              </a:rPr>
              <a:t> to AEs</a:t>
            </a:r>
          </a:p>
        </p:txBody>
      </p:sp>
    </p:spTree>
    <p:custDataLst>
      <p:tags r:id="rId1"/>
    </p:custDataLst>
    <p:extLst>
      <p:ext uri="{BB962C8B-B14F-4D97-AF65-F5344CB8AC3E}">
        <p14:creationId xmlns:p14="http://schemas.microsoft.com/office/powerpoint/2010/main" val="14289596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B6141-3F0C-8A39-A217-B6C8CADC7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B285E-9E53-12D5-CC76-79420352BC5A}"/>
              </a:ext>
            </a:extLst>
          </p:cNvPr>
          <p:cNvSpPr>
            <a:spLocks noGrp="1"/>
          </p:cNvSpPr>
          <p:nvPr>
            <p:ph type="title"/>
          </p:nvPr>
        </p:nvSpPr>
        <p:spPr>
          <a:xfrm>
            <a:off x="1602165" y="175491"/>
            <a:ext cx="8987668" cy="563418"/>
          </a:xfrm>
        </p:spPr>
        <p:txBody>
          <a:bodyPr>
            <a:normAutofit/>
          </a:bodyPr>
          <a:lstStyle/>
          <a:p>
            <a:r>
              <a:rPr lang="en-US" sz="2800" dirty="0" err="1">
                <a:solidFill>
                  <a:srgbClr val="0432FF"/>
                </a:solidFill>
              </a:rPr>
              <a:t>monarchE</a:t>
            </a:r>
            <a:r>
              <a:rPr lang="en-US" sz="2800" dirty="0">
                <a:solidFill>
                  <a:srgbClr val="0432FF"/>
                </a:solidFill>
              </a:rPr>
              <a:t>: AEs Leading to Discontinuation</a:t>
            </a:r>
          </a:p>
        </p:txBody>
      </p:sp>
      <p:sp>
        <p:nvSpPr>
          <p:cNvPr id="5" name="TextBox 4">
            <a:extLst>
              <a:ext uri="{FF2B5EF4-FFF2-40B4-BE49-F238E27FC236}">
                <a16:creationId xmlns:a16="http://schemas.microsoft.com/office/drawing/2014/main" id="{8E19B61F-FE1E-1831-F912-B15150286D81}"/>
              </a:ext>
            </a:extLst>
          </p:cNvPr>
          <p:cNvSpPr txBox="1"/>
          <p:nvPr/>
        </p:nvSpPr>
        <p:spPr>
          <a:xfrm>
            <a:off x="0" y="654537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Rugo HS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2022;33(6):616-27.</a:t>
            </a:r>
          </a:p>
        </p:txBody>
      </p:sp>
      <p:pic>
        <p:nvPicPr>
          <p:cNvPr id="3" name="Picture 2">
            <a:extLst>
              <a:ext uri="{FF2B5EF4-FFF2-40B4-BE49-F238E27FC236}">
                <a16:creationId xmlns:a16="http://schemas.microsoft.com/office/drawing/2014/main" id="{00DC75BD-453A-18E2-90C2-B7B1A8F4C434}"/>
              </a:ext>
            </a:extLst>
          </p:cNvPr>
          <p:cNvPicPr>
            <a:picLocks noChangeAspect="1"/>
          </p:cNvPicPr>
          <p:nvPr/>
        </p:nvPicPr>
        <p:blipFill>
          <a:blip r:embed="rId4"/>
          <a:stretch>
            <a:fillRect/>
          </a:stretch>
        </p:blipFill>
        <p:spPr>
          <a:xfrm>
            <a:off x="1946391" y="738909"/>
            <a:ext cx="8299218" cy="5730173"/>
          </a:xfrm>
          <a:prstGeom prst="rect">
            <a:avLst/>
          </a:prstGeom>
        </p:spPr>
      </p:pic>
      <p:sp>
        <p:nvSpPr>
          <p:cNvPr id="4" name="TextBox 3">
            <a:extLst>
              <a:ext uri="{FF2B5EF4-FFF2-40B4-BE49-F238E27FC236}">
                <a16:creationId xmlns:a16="http://schemas.microsoft.com/office/drawing/2014/main" id="{78524741-BF3B-7B6C-E7EE-E2975C9D8E1B}"/>
              </a:ext>
            </a:extLst>
          </p:cNvPr>
          <p:cNvSpPr txBox="1"/>
          <p:nvPr/>
        </p:nvSpPr>
        <p:spPr>
          <a:xfrm>
            <a:off x="4397188" y="6527446"/>
            <a:ext cx="5848421" cy="323165"/>
          </a:xfrm>
          <a:prstGeom prst="rect">
            <a:avLst/>
          </a:prstGeom>
          <a:noFill/>
        </p:spPr>
        <p:txBody>
          <a:bodyPr wrap="square">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VTE = venous thromboembolism; ILD = interstitial lung disease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19A3A14-602F-9FCA-A117-FD71712DA180}"/>
              </a:ext>
            </a:extLst>
          </p:cNvPr>
          <p:cNvSpPr/>
          <p:nvPr/>
        </p:nvSpPr>
        <p:spPr bwMode="auto">
          <a:xfrm>
            <a:off x="1946391" y="738909"/>
            <a:ext cx="455286" cy="38481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custDataLst>
      <p:tags r:id="rId1"/>
    </p:custDataLst>
    <p:extLst>
      <p:ext uri="{BB962C8B-B14F-4D97-AF65-F5344CB8AC3E}">
        <p14:creationId xmlns:p14="http://schemas.microsoft.com/office/powerpoint/2010/main" val="654891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3CCD4-3197-10EC-F9A9-D9D9FA07C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D9751-4BAF-7F36-F29B-027A1EC28163}"/>
              </a:ext>
            </a:extLst>
          </p:cNvPr>
          <p:cNvSpPr>
            <a:spLocks noGrp="1"/>
          </p:cNvSpPr>
          <p:nvPr>
            <p:ph type="title"/>
          </p:nvPr>
        </p:nvSpPr>
        <p:spPr>
          <a:xfrm>
            <a:off x="1602165" y="175491"/>
            <a:ext cx="8987668" cy="563418"/>
          </a:xfrm>
        </p:spPr>
        <p:txBody>
          <a:bodyPr>
            <a:normAutofit/>
          </a:bodyPr>
          <a:lstStyle/>
          <a:p>
            <a:r>
              <a:rPr lang="en-US" sz="2800" dirty="0" err="1">
                <a:solidFill>
                  <a:srgbClr val="0432FF"/>
                </a:solidFill>
              </a:rPr>
              <a:t>monarchE</a:t>
            </a:r>
            <a:r>
              <a:rPr lang="en-US" sz="2800" dirty="0">
                <a:solidFill>
                  <a:srgbClr val="0432FF"/>
                </a:solidFill>
              </a:rPr>
              <a:t>: AEs Leading to Dose Modifications</a:t>
            </a:r>
          </a:p>
        </p:txBody>
      </p:sp>
      <p:pic>
        <p:nvPicPr>
          <p:cNvPr id="4" name="Picture 3">
            <a:extLst>
              <a:ext uri="{FF2B5EF4-FFF2-40B4-BE49-F238E27FC236}">
                <a16:creationId xmlns:a16="http://schemas.microsoft.com/office/drawing/2014/main" id="{D644AA34-DD02-3137-FCFA-642EC992F000}"/>
              </a:ext>
            </a:extLst>
          </p:cNvPr>
          <p:cNvPicPr>
            <a:picLocks noChangeAspect="1"/>
          </p:cNvPicPr>
          <p:nvPr/>
        </p:nvPicPr>
        <p:blipFill>
          <a:blip r:embed="rId4"/>
          <a:stretch>
            <a:fillRect/>
          </a:stretch>
        </p:blipFill>
        <p:spPr>
          <a:xfrm>
            <a:off x="639618" y="765300"/>
            <a:ext cx="10305474" cy="5679025"/>
          </a:xfrm>
          <a:prstGeom prst="rect">
            <a:avLst/>
          </a:prstGeom>
        </p:spPr>
      </p:pic>
      <p:sp>
        <p:nvSpPr>
          <p:cNvPr id="3" name="TextBox 2">
            <a:extLst>
              <a:ext uri="{FF2B5EF4-FFF2-40B4-BE49-F238E27FC236}">
                <a16:creationId xmlns:a16="http://schemas.microsoft.com/office/drawing/2014/main" id="{AE1C229D-85DA-C77E-E535-DA2DB7AD88E1}"/>
              </a:ext>
            </a:extLst>
          </p:cNvPr>
          <p:cNvSpPr txBox="1"/>
          <p:nvPr/>
        </p:nvSpPr>
        <p:spPr>
          <a:xfrm>
            <a:off x="0" y="654537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Rugo HS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2022;33(6):616-27.</a:t>
            </a:r>
          </a:p>
        </p:txBody>
      </p:sp>
    </p:spTree>
    <p:custDataLst>
      <p:tags r:id="rId1"/>
    </p:custDataLst>
    <p:extLst>
      <p:ext uri="{BB962C8B-B14F-4D97-AF65-F5344CB8AC3E}">
        <p14:creationId xmlns:p14="http://schemas.microsoft.com/office/powerpoint/2010/main" val="4316682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F7449-B7E8-6ED2-A722-6B5949E045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479A5-31D3-8E17-7E1D-D02E8567529E}"/>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Overall Safety Profile</a:t>
            </a:r>
          </a:p>
        </p:txBody>
      </p:sp>
      <p:sp>
        <p:nvSpPr>
          <p:cNvPr id="5" name="TextBox 4">
            <a:extLst>
              <a:ext uri="{FF2B5EF4-FFF2-40B4-BE49-F238E27FC236}">
                <a16:creationId xmlns:a16="http://schemas.microsoft.com/office/drawing/2014/main" id="{BAFCA001-ECE5-A0AD-9E75-2049F4F7235B}"/>
              </a:ext>
            </a:extLst>
          </p:cNvPr>
          <p:cNvSpPr txBox="1"/>
          <p:nvPr/>
        </p:nvSpPr>
        <p:spPr>
          <a:xfrm>
            <a:off x="11875"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Barrios C et al. ESMO Breast 2024;Abstract 113MO.</a:t>
            </a:r>
          </a:p>
        </p:txBody>
      </p:sp>
      <p:pic>
        <p:nvPicPr>
          <p:cNvPr id="3" name="Picture 2">
            <a:extLst>
              <a:ext uri="{FF2B5EF4-FFF2-40B4-BE49-F238E27FC236}">
                <a16:creationId xmlns:a16="http://schemas.microsoft.com/office/drawing/2014/main" id="{7C6BEC3B-BF88-507F-DEDC-D80928B0D3EB}"/>
              </a:ext>
            </a:extLst>
          </p:cNvPr>
          <p:cNvPicPr>
            <a:picLocks noChangeAspect="1"/>
          </p:cNvPicPr>
          <p:nvPr/>
        </p:nvPicPr>
        <p:blipFill>
          <a:blip r:embed="rId4"/>
          <a:stretch>
            <a:fillRect/>
          </a:stretch>
        </p:blipFill>
        <p:spPr>
          <a:xfrm>
            <a:off x="241300" y="1203900"/>
            <a:ext cx="11709400" cy="4728465"/>
          </a:xfrm>
          <a:prstGeom prst="rect">
            <a:avLst/>
          </a:prstGeom>
        </p:spPr>
      </p:pic>
      <p:sp>
        <p:nvSpPr>
          <p:cNvPr id="4" name="TextBox 3">
            <a:extLst>
              <a:ext uri="{FF2B5EF4-FFF2-40B4-BE49-F238E27FC236}">
                <a16:creationId xmlns:a16="http://schemas.microsoft.com/office/drawing/2014/main" id="{56458946-1400-6FE4-F44F-9C0F0798232C}"/>
              </a:ext>
            </a:extLst>
          </p:cNvPr>
          <p:cNvSpPr txBox="1"/>
          <p:nvPr/>
        </p:nvSpPr>
        <p:spPr>
          <a:xfrm>
            <a:off x="240475" y="5947185"/>
            <a:ext cx="6853382"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ALT = alanine </a:t>
            </a:r>
            <a:r>
              <a:rPr lang="en-US" sz="1500" b="0" dirty="0" err="1">
                <a:solidFill>
                  <a:srgbClr val="000000"/>
                </a:solidFill>
                <a:latin typeface="Calibri" panose="020F0502020204030204" pitchFamily="34" charset="0"/>
                <a:cs typeface="Calibri" panose="020F0502020204030204" pitchFamily="34" charset="0"/>
              </a:rPr>
              <a:t>aminostransferase</a:t>
            </a:r>
            <a:r>
              <a:rPr lang="en-US" sz="1500" b="0" dirty="0">
                <a:solidFill>
                  <a:srgbClr val="000000"/>
                </a:solidFill>
                <a:latin typeface="Calibri" panose="020F0502020204030204" pitchFamily="34" charset="0"/>
                <a:cs typeface="Calibri" panose="020F0502020204030204" pitchFamily="34" charset="0"/>
              </a:rPr>
              <a:t>; AST = aspartate aminotransferase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1991974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3C79D-56D7-B5C0-DAD6-E2B9180EC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26ABC-09EE-2D59-644B-BFCDBE8B9FC2}"/>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AEs of Special Interest (AESIs)</a:t>
            </a:r>
          </a:p>
        </p:txBody>
      </p:sp>
      <p:pic>
        <p:nvPicPr>
          <p:cNvPr id="4" name="Picture 3">
            <a:extLst>
              <a:ext uri="{FF2B5EF4-FFF2-40B4-BE49-F238E27FC236}">
                <a16:creationId xmlns:a16="http://schemas.microsoft.com/office/drawing/2014/main" id="{56C3EEFC-B1FA-6C1B-6A61-7068BDB0CD8C}"/>
              </a:ext>
            </a:extLst>
          </p:cNvPr>
          <p:cNvPicPr>
            <a:picLocks noChangeAspect="1"/>
          </p:cNvPicPr>
          <p:nvPr/>
        </p:nvPicPr>
        <p:blipFill>
          <a:blip r:embed="rId4"/>
          <a:stretch>
            <a:fillRect/>
          </a:stretch>
        </p:blipFill>
        <p:spPr>
          <a:xfrm>
            <a:off x="388197" y="1662752"/>
            <a:ext cx="11415605" cy="3777466"/>
          </a:xfrm>
          <a:prstGeom prst="rect">
            <a:avLst/>
          </a:prstGeom>
        </p:spPr>
      </p:pic>
      <p:sp>
        <p:nvSpPr>
          <p:cNvPr id="3" name="TextBox 2">
            <a:extLst>
              <a:ext uri="{FF2B5EF4-FFF2-40B4-BE49-F238E27FC236}">
                <a16:creationId xmlns:a16="http://schemas.microsoft.com/office/drawing/2014/main" id="{D4BBB060-B9E9-7236-6934-B4CA75E2D1C4}"/>
              </a:ext>
            </a:extLst>
          </p:cNvPr>
          <p:cNvSpPr txBox="1"/>
          <p:nvPr/>
        </p:nvSpPr>
        <p:spPr>
          <a:xfrm>
            <a:off x="11875"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Barrios C et al. ESMO Breast 2024;Abstract 113MO.</a:t>
            </a:r>
          </a:p>
        </p:txBody>
      </p:sp>
    </p:spTree>
    <p:custDataLst>
      <p:tags r:id="rId1"/>
    </p:custDataLst>
    <p:extLst>
      <p:ext uri="{BB962C8B-B14F-4D97-AF65-F5344CB8AC3E}">
        <p14:creationId xmlns:p14="http://schemas.microsoft.com/office/powerpoint/2010/main" val="3710881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F264-0B24-C24C-6BD1-845BB2496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1FA972-4B69-9D9F-EDEF-BC1204FC1C8B}"/>
              </a:ext>
            </a:extLst>
          </p:cNvPr>
          <p:cNvSpPr>
            <a:spLocks noGrp="1"/>
          </p:cNvSpPr>
          <p:nvPr>
            <p:ph type="title"/>
          </p:nvPr>
        </p:nvSpPr>
        <p:spPr>
          <a:xfrm>
            <a:off x="1197035" y="187676"/>
            <a:ext cx="9797929" cy="951218"/>
          </a:xfrm>
        </p:spPr>
        <p:txBody>
          <a:bodyPr>
            <a:normAutofit/>
          </a:bodyPr>
          <a:lstStyle/>
          <a:p>
            <a:r>
              <a:rPr lang="en-US" sz="2800" dirty="0">
                <a:solidFill>
                  <a:srgbClr val="0432FF"/>
                </a:solidFill>
              </a:rPr>
              <a:t>NATALEE: AE-Related Dose Reduction and Discontinuation</a:t>
            </a:r>
          </a:p>
        </p:txBody>
      </p:sp>
      <p:pic>
        <p:nvPicPr>
          <p:cNvPr id="3" name="Picture 2">
            <a:extLst>
              <a:ext uri="{FF2B5EF4-FFF2-40B4-BE49-F238E27FC236}">
                <a16:creationId xmlns:a16="http://schemas.microsoft.com/office/drawing/2014/main" id="{C6F5849B-381B-3F6D-8ADA-2B8326881CB7}"/>
              </a:ext>
            </a:extLst>
          </p:cNvPr>
          <p:cNvPicPr>
            <a:picLocks noChangeAspect="1"/>
          </p:cNvPicPr>
          <p:nvPr/>
        </p:nvPicPr>
        <p:blipFill>
          <a:blip r:embed="rId4"/>
          <a:stretch>
            <a:fillRect/>
          </a:stretch>
        </p:blipFill>
        <p:spPr>
          <a:xfrm>
            <a:off x="232064" y="1340912"/>
            <a:ext cx="11727872" cy="4378194"/>
          </a:xfrm>
          <a:prstGeom prst="rect">
            <a:avLst/>
          </a:prstGeom>
        </p:spPr>
      </p:pic>
      <p:sp>
        <p:nvSpPr>
          <p:cNvPr id="4" name="TextBox 3">
            <a:extLst>
              <a:ext uri="{FF2B5EF4-FFF2-40B4-BE49-F238E27FC236}">
                <a16:creationId xmlns:a16="http://schemas.microsoft.com/office/drawing/2014/main" id="{567F9FCD-8776-E1C2-64BE-ED7023B04C17}"/>
              </a:ext>
            </a:extLst>
          </p:cNvPr>
          <p:cNvSpPr txBox="1"/>
          <p:nvPr/>
        </p:nvSpPr>
        <p:spPr>
          <a:xfrm>
            <a:off x="11875"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Barrios C et al. ESMO Breast 2024;Abstract 113MO.</a:t>
            </a:r>
          </a:p>
        </p:txBody>
      </p:sp>
      <p:sp>
        <p:nvSpPr>
          <p:cNvPr id="5" name="TextBox 4">
            <a:extLst>
              <a:ext uri="{FF2B5EF4-FFF2-40B4-BE49-F238E27FC236}">
                <a16:creationId xmlns:a16="http://schemas.microsoft.com/office/drawing/2014/main" id="{C5B2A492-48B4-623B-8DB3-1AABAA4A30C7}"/>
              </a:ext>
            </a:extLst>
          </p:cNvPr>
          <p:cNvSpPr txBox="1"/>
          <p:nvPr/>
        </p:nvSpPr>
        <p:spPr>
          <a:xfrm>
            <a:off x="287297" y="5815846"/>
            <a:ext cx="6853382"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RDI = relative dose intensity</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41250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412E6-7811-8DDD-2FC1-290A03549A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C1B07D-F4A1-5F2D-1A42-20CD661BF658}"/>
              </a:ext>
            </a:extLst>
          </p:cNvPr>
          <p:cNvSpPr>
            <a:spLocks noGrp="1"/>
          </p:cNvSpPr>
          <p:nvPr>
            <p:ph type="title"/>
          </p:nvPr>
        </p:nvSpPr>
        <p:spPr>
          <a:xfrm>
            <a:off x="837282" y="85935"/>
            <a:ext cx="10895539" cy="810722"/>
          </a:xfrm>
        </p:spPr>
        <p:txBody>
          <a:bodyPr>
            <a:noAutofit/>
          </a:bodyPr>
          <a:lstStyle/>
          <a:p>
            <a:pPr algn="l"/>
            <a:r>
              <a:rPr lang="en-US" sz="2800" b="1" dirty="0">
                <a:latin typeface="Calibri" panose="020F0502020204030204" pitchFamily="34" charset="0"/>
                <a:cs typeface="Calibri" panose="020F0502020204030204" pitchFamily="34" charset="0"/>
              </a:rPr>
              <a:t>AEs and Dosing Must Be Considered: Distinct AE Profiles and Dosing Schedules of CDK4/6 Inhibitors </a:t>
            </a:r>
            <a:r>
              <a:rPr lang="en-US" sz="2800" dirty="0">
                <a:latin typeface="Calibri" panose="020F0502020204030204" pitchFamily="34" charset="0"/>
                <a:cs typeface="Calibri" panose="020F0502020204030204" pitchFamily="34" charset="0"/>
              </a:rPr>
              <a:t>for Localized Breast Cancer</a:t>
            </a:r>
            <a:endParaRPr lang="en-US" sz="2800" b="1" baseline="30000"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41E153C-B5FD-A1BA-311B-E3F583A7ECFC}"/>
              </a:ext>
            </a:extLst>
          </p:cNvPr>
          <p:cNvSpPr txBox="1"/>
          <p:nvPr/>
        </p:nvSpPr>
        <p:spPr>
          <a:xfrm>
            <a:off x="-262360" y="4187465"/>
            <a:ext cx="0" cy="0"/>
          </a:xfrm>
          <a:prstGeom prst="rect">
            <a:avLst/>
          </a:prstGeom>
          <a:noFill/>
        </p:spPr>
        <p:txBody>
          <a:bodyPr wrap="none" tIns="121920" bIns="121920" rtlCol="0" anchor="ctr">
            <a:noAutofit/>
          </a:bodyPr>
          <a:lstStyle/>
          <a:p>
            <a:pPr marL="231642" marR="0" lvl="0" indent="-231642"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endParaRPr kumimoji="0" lang="en-US" sz="1867" b="0" i="0" u="none" strike="noStrike" kern="1200" cap="none" spc="0" normalizeH="0" baseline="0" noProof="0">
              <a:ln>
                <a:noFill/>
              </a:ln>
              <a:solidFill>
                <a:srgbClr val="000000"/>
              </a:solidFill>
              <a:effectLst/>
              <a:uLnTx/>
              <a:uFillTx/>
              <a:latin typeface="Arial" panose="020B0604020202020204"/>
              <a:ea typeface="MS PGothic" charset="0"/>
              <a:cs typeface="+mn-cs"/>
            </a:endParaRPr>
          </a:p>
        </p:txBody>
      </p:sp>
      <p:graphicFrame>
        <p:nvGraphicFramePr>
          <p:cNvPr id="6" name="Table 6">
            <a:extLst>
              <a:ext uri="{FF2B5EF4-FFF2-40B4-BE49-F238E27FC236}">
                <a16:creationId xmlns:a16="http://schemas.microsoft.com/office/drawing/2014/main" id="{24FFBFE4-A576-8F97-3CD1-D13B634D8D18}"/>
              </a:ext>
            </a:extLst>
          </p:cNvPr>
          <p:cNvGraphicFramePr>
            <a:graphicFrameLocks noGrp="1"/>
          </p:cNvGraphicFramePr>
          <p:nvPr>
            <p:extLst>
              <p:ext uri="{D42A27DB-BD31-4B8C-83A1-F6EECF244321}">
                <p14:modId xmlns:p14="http://schemas.microsoft.com/office/powerpoint/2010/main" val="4016072348"/>
              </p:ext>
            </p:extLst>
          </p:nvPr>
        </p:nvGraphicFramePr>
        <p:xfrm>
          <a:off x="1030820" y="5202993"/>
          <a:ext cx="9742447" cy="1127760"/>
        </p:xfrm>
        <a:graphic>
          <a:graphicData uri="http://schemas.openxmlformats.org/drawingml/2006/table">
            <a:tbl>
              <a:tblPr firstRow="1" bandRow="1"/>
              <a:tblGrid>
                <a:gridCol w="2199373">
                  <a:extLst>
                    <a:ext uri="{9D8B030D-6E8A-4147-A177-3AD203B41FA5}">
                      <a16:colId xmlns:a16="http://schemas.microsoft.com/office/drawing/2014/main" val="3790725075"/>
                    </a:ext>
                  </a:extLst>
                </a:gridCol>
                <a:gridCol w="1820569">
                  <a:extLst>
                    <a:ext uri="{9D8B030D-6E8A-4147-A177-3AD203B41FA5}">
                      <a16:colId xmlns:a16="http://schemas.microsoft.com/office/drawing/2014/main" val="2380169856"/>
                    </a:ext>
                  </a:extLst>
                </a:gridCol>
                <a:gridCol w="3782423">
                  <a:extLst>
                    <a:ext uri="{9D8B030D-6E8A-4147-A177-3AD203B41FA5}">
                      <a16:colId xmlns:a16="http://schemas.microsoft.com/office/drawing/2014/main" val="1659019903"/>
                    </a:ext>
                  </a:extLst>
                </a:gridCol>
                <a:gridCol w="1940082">
                  <a:extLst>
                    <a:ext uri="{9D8B030D-6E8A-4147-A177-3AD203B41FA5}">
                      <a16:colId xmlns:a16="http://schemas.microsoft.com/office/drawing/2014/main" val="3370340591"/>
                    </a:ext>
                  </a:extLst>
                </a:gridCol>
              </a:tblGrid>
              <a:tr h="477265">
                <a:tc>
                  <a:txBody>
                    <a:bodyPr/>
                    <a:lstStyle>
                      <a:lvl1pPr marL="0" algn="l" defTabSz="457200" rtl="0" eaLnBrk="1" latinLnBrk="0" hangingPunct="1">
                        <a:defRPr sz="1800" b="1" kern="1200">
                          <a:solidFill>
                            <a:schemeClr val="lt1"/>
                          </a:solidFill>
                          <a:latin typeface="Franklin Gothic Book" panose="020B0503020102020204"/>
                        </a:defRPr>
                      </a:lvl1pPr>
                      <a:lvl2pPr marL="457200" algn="l" defTabSz="457200" rtl="0" eaLnBrk="1" latinLnBrk="0" hangingPunct="1">
                        <a:defRPr sz="1800" b="1" kern="1200">
                          <a:solidFill>
                            <a:schemeClr val="lt1"/>
                          </a:solidFill>
                          <a:latin typeface="Franklin Gothic Book" panose="020B0503020102020204"/>
                        </a:defRPr>
                      </a:lvl2pPr>
                      <a:lvl3pPr marL="914400" algn="l" defTabSz="457200" rtl="0" eaLnBrk="1" latinLnBrk="0" hangingPunct="1">
                        <a:defRPr sz="1800" b="1" kern="1200">
                          <a:solidFill>
                            <a:schemeClr val="lt1"/>
                          </a:solidFill>
                          <a:latin typeface="Franklin Gothic Book" panose="020B0503020102020204"/>
                        </a:defRPr>
                      </a:lvl3pPr>
                      <a:lvl4pPr marL="1371600" algn="l" defTabSz="457200" rtl="0" eaLnBrk="1" latinLnBrk="0" hangingPunct="1">
                        <a:defRPr sz="1800" b="1" kern="1200">
                          <a:solidFill>
                            <a:schemeClr val="lt1"/>
                          </a:solidFill>
                          <a:latin typeface="Franklin Gothic Book" panose="020B0503020102020204"/>
                        </a:defRPr>
                      </a:lvl4pPr>
                      <a:lvl5pPr marL="1828800" algn="l" defTabSz="457200" rtl="0" eaLnBrk="1" latinLnBrk="0" hangingPunct="1">
                        <a:defRPr sz="1800" b="1" kern="1200">
                          <a:solidFill>
                            <a:schemeClr val="lt1"/>
                          </a:solidFill>
                          <a:latin typeface="Franklin Gothic Book" panose="020B0503020102020204"/>
                        </a:defRPr>
                      </a:lvl5pPr>
                      <a:lvl6pPr marL="2286000" algn="l" defTabSz="457200" rtl="0" eaLnBrk="1" latinLnBrk="0" hangingPunct="1">
                        <a:defRPr sz="1800" b="1" kern="1200">
                          <a:solidFill>
                            <a:schemeClr val="lt1"/>
                          </a:solidFill>
                          <a:latin typeface="Franklin Gothic Book" panose="020B0503020102020204"/>
                        </a:defRPr>
                      </a:lvl6pPr>
                      <a:lvl7pPr marL="2743200" algn="l" defTabSz="457200" rtl="0" eaLnBrk="1" latinLnBrk="0" hangingPunct="1">
                        <a:defRPr sz="1800" b="1" kern="1200">
                          <a:solidFill>
                            <a:schemeClr val="lt1"/>
                          </a:solidFill>
                          <a:latin typeface="Franklin Gothic Book" panose="020B0503020102020204"/>
                        </a:defRPr>
                      </a:lvl7pPr>
                      <a:lvl8pPr marL="3200400" algn="l" defTabSz="457200" rtl="0" eaLnBrk="1" latinLnBrk="0" hangingPunct="1">
                        <a:defRPr sz="1800" b="1" kern="1200">
                          <a:solidFill>
                            <a:schemeClr val="lt1"/>
                          </a:solidFill>
                          <a:latin typeface="Franklin Gothic Book" panose="020B0503020102020204"/>
                        </a:defRPr>
                      </a:lvl8pPr>
                      <a:lvl9pPr marL="3657600" algn="l" defTabSz="457200" rtl="0" eaLnBrk="1" latinLnBrk="0" hangingPunct="1">
                        <a:defRPr sz="1800" b="1" kern="1200">
                          <a:solidFill>
                            <a:schemeClr val="lt1"/>
                          </a:solidFill>
                          <a:latin typeface="Franklin Gothic Book" panose="020B0503020102020204"/>
                        </a:defRPr>
                      </a:lvl9pPr>
                    </a:lstStyle>
                    <a:p>
                      <a:pPr algn="ctr"/>
                      <a:r>
                        <a:rPr lang="en-US" sz="1400" dirty="0">
                          <a:latin typeface="Arial" panose="020B0604020202020204" pitchFamily="34" charset="0"/>
                          <a:cs typeface="Arial" panose="020B0604020202020204" pitchFamily="34" charset="0"/>
                        </a:rPr>
                        <a:t>Breast Cancer Status</a:t>
                      </a:r>
                    </a:p>
                  </a:txBody>
                  <a:tcPr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lvl1pPr marL="0" algn="l" defTabSz="457200" rtl="0" eaLnBrk="1" latinLnBrk="0" hangingPunct="1">
                        <a:defRPr sz="1800" b="1" kern="1200">
                          <a:solidFill>
                            <a:schemeClr val="lt1"/>
                          </a:solidFill>
                          <a:latin typeface="Franklin Gothic Book" panose="020B0503020102020204"/>
                        </a:defRPr>
                      </a:lvl1pPr>
                      <a:lvl2pPr marL="457200" algn="l" defTabSz="457200" rtl="0" eaLnBrk="1" latinLnBrk="0" hangingPunct="1">
                        <a:defRPr sz="1800" b="1" kern="1200">
                          <a:solidFill>
                            <a:schemeClr val="lt1"/>
                          </a:solidFill>
                          <a:latin typeface="Franklin Gothic Book" panose="020B0503020102020204"/>
                        </a:defRPr>
                      </a:lvl2pPr>
                      <a:lvl3pPr marL="914400" algn="l" defTabSz="457200" rtl="0" eaLnBrk="1" latinLnBrk="0" hangingPunct="1">
                        <a:defRPr sz="1800" b="1" kern="1200">
                          <a:solidFill>
                            <a:schemeClr val="lt1"/>
                          </a:solidFill>
                          <a:latin typeface="Franklin Gothic Book" panose="020B0503020102020204"/>
                        </a:defRPr>
                      </a:lvl3pPr>
                      <a:lvl4pPr marL="1371600" algn="l" defTabSz="457200" rtl="0" eaLnBrk="1" latinLnBrk="0" hangingPunct="1">
                        <a:defRPr sz="1800" b="1" kern="1200">
                          <a:solidFill>
                            <a:schemeClr val="lt1"/>
                          </a:solidFill>
                          <a:latin typeface="Franklin Gothic Book" panose="020B0503020102020204"/>
                        </a:defRPr>
                      </a:lvl4pPr>
                      <a:lvl5pPr marL="1828800" algn="l" defTabSz="457200" rtl="0" eaLnBrk="1" latinLnBrk="0" hangingPunct="1">
                        <a:defRPr sz="1800" b="1" kern="1200">
                          <a:solidFill>
                            <a:schemeClr val="lt1"/>
                          </a:solidFill>
                          <a:latin typeface="Franklin Gothic Book" panose="020B0503020102020204"/>
                        </a:defRPr>
                      </a:lvl5pPr>
                      <a:lvl6pPr marL="2286000" algn="l" defTabSz="457200" rtl="0" eaLnBrk="1" latinLnBrk="0" hangingPunct="1">
                        <a:defRPr sz="1800" b="1" kern="1200">
                          <a:solidFill>
                            <a:schemeClr val="lt1"/>
                          </a:solidFill>
                          <a:latin typeface="Franklin Gothic Book" panose="020B0503020102020204"/>
                        </a:defRPr>
                      </a:lvl6pPr>
                      <a:lvl7pPr marL="2743200" algn="l" defTabSz="457200" rtl="0" eaLnBrk="1" latinLnBrk="0" hangingPunct="1">
                        <a:defRPr sz="1800" b="1" kern="1200">
                          <a:solidFill>
                            <a:schemeClr val="lt1"/>
                          </a:solidFill>
                          <a:latin typeface="Franklin Gothic Book" panose="020B0503020102020204"/>
                        </a:defRPr>
                      </a:lvl7pPr>
                      <a:lvl8pPr marL="3200400" algn="l" defTabSz="457200" rtl="0" eaLnBrk="1" latinLnBrk="0" hangingPunct="1">
                        <a:defRPr sz="1800" b="1" kern="1200">
                          <a:solidFill>
                            <a:schemeClr val="lt1"/>
                          </a:solidFill>
                          <a:latin typeface="Franklin Gothic Book" panose="020B0503020102020204"/>
                        </a:defRPr>
                      </a:lvl8pPr>
                      <a:lvl9pPr marL="3657600" algn="l" defTabSz="457200" rtl="0" eaLnBrk="1" latinLnBrk="0" hangingPunct="1">
                        <a:defRPr sz="1800" b="1" kern="1200">
                          <a:solidFill>
                            <a:schemeClr val="lt1"/>
                          </a:solidFill>
                          <a:latin typeface="Franklin Gothic Book" panose="020B0503020102020204"/>
                        </a:defRPr>
                      </a:lvl9pPr>
                    </a:lstStyle>
                    <a:p>
                      <a:pPr algn="ctr"/>
                      <a:r>
                        <a:rPr lang="en-US" sz="1400" dirty="0">
                          <a:latin typeface="Arial" panose="020B0604020202020204" pitchFamily="34" charset="0"/>
                          <a:cs typeface="Arial" panose="020B0604020202020204" pitchFamily="34" charset="0"/>
                        </a:rPr>
                        <a:t>CDK4/6i</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lvl1pPr marL="0" algn="l" defTabSz="457200" rtl="0" eaLnBrk="1" latinLnBrk="0" hangingPunct="1">
                        <a:defRPr sz="1800" b="1" kern="1200">
                          <a:solidFill>
                            <a:schemeClr val="lt1"/>
                          </a:solidFill>
                          <a:latin typeface="Franklin Gothic Book" panose="020B0503020102020204"/>
                        </a:defRPr>
                      </a:lvl1pPr>
                      <a:lvl2pPr marL="457200" algn="l" defTabSz="457200" rtl="0" eaLnBrk="1" latinLnBrk="0" hangingPunct="1">
                        <a:defRPr sz="1800" b="1" kern="1200">
                          <a:solidFill>
                            <a:schemeClr val="lt1"/>
                          </a:solidFill>
                          <a:latin typeface="Franklin Gothic Book" panose="020B0503020102020204"/>
                        </a:defRPr>
                      </a:lvl2pPr>
                      <a:lvl3pPr marL="914400" algn="l" defTabSz="457200" rtl="0" eaLnBrk="1" latinLnBrk="0" hangingPunct="1">
                        <a:defRPr sz="1800" b="1" kern="1200">
                          <a:solidFill>
                            <a:schemeClr val="lt1"/>
                          </a:solidFill>
                          <a:latin typeface="Franklin Gothic Book" panose="020B0503020102020204"/>
                        </a:defRPr>
                      </a:lvl3pPr>
                      <a:lvl4pPr marL="1371600" algn="l" defTabSz="457200" rtl="0" eaLnBrk="1" latinLnBrk="0" hangingPunct="1">
                        <a:defRPr sz="1800" b="1" kern="1200">
                          <a:solidFill>
                            <a:schemeClr val="lt1"/>
                          </a:solidFill>
                          <a:latin typeface="Franklin Gothic Book" panose="020B0503020102020204"/>
                        </a:defRPr>
                      </a:lvl4pPr>
                      <a:lvl5pPr marL="1828800" algn="l" defTabSz="457200" rtl="0" eaLnBrk="1" latinLnBrk="0" hangingPunct="1">
                        <a:defRPr sz="1800" b="1" kern="1200">
                          <a:solidFill>
                            <a:schemeClr val="lt1"/>
                          </a:solidFill>
                          <a:latin typeface="Franklin Gothic Book" panose="020B0503020102020204"/>
                        </a:defRPr>
                      </a:lvl5pPr>
                      <a:lvl6pPr marL="2286000" algn="l" defTabSz="457200" rtl="0" eaLnBrk="1" latinLnBrk="0" hangingPunct="1">
                        <a:defRPr sz="1800" b="1" kern="1200">
                          <a:solidFill>
                            <a:schemeClr val="lt1"/>
                          </a:solidFill>
                          <a:latin typeface="Franklin Gothic Book" panose="020B0503020102020204"/>
                        </a:defRPr>
                      </a:lvl6pPr>
                      <a:lvl7pPr marL="2743200" algn="l" defTabSz="457200" rtl="0" eaLnBrk="1" latinLnBrk="0" hangingPunct="1">
                        <a:defRPr sz="1800" b="1" kern="1200">
                          <a:solidFill>
                            <a:schemeClr val="lt1"/>
                          </a:solidFill>
                          <a:latin typeface="Franklin Gothic Book" panose="020B0503020102020204"/>
                        </a:defRPr>
                      </a:lvl7pPr>
                      <a:lvl8pPr marL="3200400" algn="l" defTabSz="457200" rtl="0" eaLnBrk="1" latinLnBrk="0" hangingPunct="1">
                        <a:defRPr sz="1800" b="1" kern="1200">
                          <a:solidFill>
                            <a:schemeClr val="lt1"/>
                          </a:solidFill>
                          <a:latin typeface="Franklin Gothic Book" panose="020B0503020102020204"/>
                        </a:defRPr>
                      </a:lvl8pPr>
                      <a:lvl9pPr marL="3657600" algn="l" defTabSz="457200" rtl="0" eaLnBrk="1" latinLnBrk="0" hangingPunct="1">
                        <a:defRPr sz="1800" b="1" kern="1200">
                          <a:solidFill>
                            <a:schemeClr val="lt1"/>
                          </a:solidFill>
                          <a:latin typeface="Franklin Gothic Book" panose="020B0503020102020204"/>
                        </a:defRPr>
                      </a:lvl9pPr>
                    </a:lstStyle>
                    <a:p>
                      <a:pPr algn="ctr"/>
                      <a:r>
                        <a:rPr lang="en-US" sz="1400" dirty="0">
                          <a:latin typeface="Arial" panose="020B0604020202020204" pitchFamily="34" charset="0"/>
                          <a:cs typeface="Arial" panose="020B0604020202020204" pitchFamily="34" charset="0"/>
                        </a:rPr>
                        <a:t>Trial(s)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lvl1pPr marL="0" algn="l" defTabSz="457200" rtl="0" eaLnBrk="1" latinLnBrk="0" hangingPunct="1">
                        <a:defRPr sz="1800" b="1" kern="1200">
                          <a:solidFill>
                            <a:schemeClr val="lt1"/>
                          </a:solidFill>
                          <a:latin typeface="Franklin Gothic Book" panose="020B0503020102020204"/>
                        </a:defRPr>
                      </a:lvl1pPr>
                      <a:lvl2pPr marL="457200" algn="l" defTabSz="457200" rtl="0" eaLnBrk="1" latinLnBrk="0" hangingPunct="1">
                        <a:defRPr sz="1800" b="1" kern="1200">
                          <a:solidFill>
                            <a:schemeClr val="lt1"/>
                          </a:solidFill>
                          <a:latin typeface="Franklin Gothic Book" panose="020B0503020102020204"/>
                        </a:defRPr>
                      </a:lvl2pPr>
                      <a:lvl3pPr marL="914400" algn="l" defTabSz="457200" rtl="0" eaLnBrk="1" latinLnBrk="0" hangingPunct="1">
                        <a:defRPr sz="1800" b="1" kern="1200">
                          <a:solidFill>
                            <a:schemeClr val="lt1"/>
                          </a:solidFill>
                          <a:latin typeface="Franklin Gothic Book" panose="020B0503020102020204"/>
                        </a:defRPr>
                      </a:lvl3pPr>
                      <a:lvl4pPr marL="1371600" algn="l" defTabSz="457200" rtl="0" eaLnBrk="1" latinLnBrk="0" hangingPunct="1">
                        <a:defRPr sz="1800" b="1" kern="1200">
                          <a:solidFill>
                            <a:schemeClr val="lt1"/>
                          </a:solidFill>
                          <a:latin typeface="Franklin Gothic Book" panose="020B0503020102020204"/>
                        </a:defRPr>
                      </a:lvl4pPr>
                      <a:lvl5pPr marL="1828800" algn="l" defTabSz="457200" rtl="0" eaLnBrk="1" latinLnBrk="0" hangingPunct="1">
                        <a:defRPr sz="1800" b="1" kern="1200">
                          <a:solidFill>
                            <a:schemeClr val="lt1"/>
                          </a:solidFill>
                          <a:latin typeface="Franklin Gothic Book" panose="020B0503020102020204"/>
                        </a:defRPr>
                      </a:lvl5pPr>
                      <a:lvl6pPr marL="2286000" algn="l" defTabSz="457200" rtl="0" eaLnBrk="1" latinLnBrk="0" hangingPunct="1">
                        <a:defRPr sz="1800" b="1" kern="1200">
                          <a:solidFill>
                            <a:schemeClr val="lt1"/>
                          </a:solidFill>
                          <a:latin typeface="Franklin Gothic Book" panose="020B0503020102020204"/>
                        </a:defRPr>
                      </a:lvl6pPr>
                      <a:lvl7pPr marL="2743200" algn="l" defTabSz="457200" rtl="0" eaLnBrk="1" latinLnBrk="0" hangingPunct="1">
                        <a:defRPr sz="1800" b="1" kern="1200">
                          <a:solidFill>
                            <a:schemeClr val="lt1"/>
                          </a:solidFill>
                          <a:latin typeface="Franklin Gothic Book" panose="020B0503020102020204"/>
                        </a:defRPr>
                      </a:lvl7pPr>
                      <a:lvl8pPr marL="3200400" algn="l" defTabSz="457200" rtl="0" eaLnBrk="1" latinLnBrk="0" hangingPunct="1">
                        <a:defRPr sz="1800" b="1" kern="1200">
                          <a:solidFill>
                            <a:schemeClr val="lt1"/>
                          </a:solidFill>
                          <a:latin typeface="Franklin Gothic Book" panose="020B0503020102020204"/>
                        </a:defRPr>
                      </a:lvl8pPr>
                      <a:lvl9pPr marL="3657600" algn="l" defTabSz="457200" rtl="0" eaLnBrk="1" latinLnBrk="0" hangingPunct="1">
                        <a:defRPr sz="1800" b="1" kern="1200">
                          <a:solidFill>
                            <a:schemeClr val="lt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Discontinuation Rate Due to AE</a:t>
                      </a:r>
                    </a:p>
                  </a:txBody>
                  <a:tcPr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3746819631"/>
                  </a:ext>
                </a:extLst>
              </a:tr>
              <a:tr h="280744">
                <a:tc rowSpan="2">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pPr algn="ctr"/>
                      <a:r>
                        <a:rPr lang="en-US" sz="1400" dirty="0">
                          <a:solidFill>
                            <a:schemeClr val="tx1"/>
                          </a:solidFill>
                          <a:latin typeface="Arial" panose="020B0604020202020204" pitchFamily="34" charset="0"/>
                          <a:cs typeface="Arial" panose="020B0604020202020204" pitchFamily="34" charset="0"/>
                        </a:rPr>
                        <a:t>HR+/HER2– EBC</a:t>
                      </a:r>
                    </a:p>
                  </a:txBody>
                  <a:tcPr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Arial" panose="020B0604020202020204" pitchFamily="34" charset="0"/>
                          <a:cs typeface="Arial" panose="020B0604020202020204" pitchFamily="34" charset="0"/>
                        </a:rPr>
                        <a:t>Abemaciclib</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r>
                        <a:rPr lang="en-US" sz="1400" b="0" dirty="0">
                          <a:solidFill>
                            <a:schemeClr val="tx1"/>
                          </a:solidFill>
                          <a:latin typeface="Arial" panose="020B0604020202020204" pitchFamily="34" charset="0"/>
                          <a:cs typeface="Arial" panose="020B0604020202020204" pitchFamily="34" charset="0"/>
                        </a:rPr>
                        <a:t>monarchE</a:t>
                      </a:r>
                      <a:r>
                        <a:rPr lang="en-US" sz="1400" b="0" baseline="30000" dirty="0">
                          <a:solidFill>
                            <a:schemeClr val="tx1"/>
                          </a:solidFill>
                          <a:latin typeface="Arial" panose="020B0604020202020204" pitchFamily="34" charset="0"/>
                          <a:cs typeface="Arial" panose="020B0604020202020204" pitchFamily="34" charset="0"/>
                        </a:rPr>
                        <a:t>1,a</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pPr algn="ctr"/>
                      <a:r>
                        <a:rPr lang="en-US" sz="1400" b="1" dirty="0">
                          <a:solidFill>
                            <a:schemeClr val="tx1"/>
                          </a:solidFill>
                          <a:latin typeface="Arial" panose="020B0604020202020204" pitchFamily="34" charset="0"/>
                          <a:cs typeface="Arial" panose="020B0604020202020204" pitchFamily="34" charset="0"/>
                        </a:rPr>
                        <a:t>19%</a:t>
                      </a:r>
                    </a:p>
                  </a:txBody>
                  <a:tcPr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14914804"/>
                  </a:ext>
                </a:extLst>
              </a:tr>
              <a:tr h="280744">
                <a:tc vMerge="1">
                  <a:txBody>
                    <a:bodyPr/>
                    <a:lstStyle/>
                    <a:p>
                      <a:pPr algn="ctr"/>
                      <a:endParaRPr lang="en-US" sz="1400" dirty="0">
                        <a:solidFill>
                          <a:schemeClr val="tx1"/>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err="1">
                          <a:solidFill>
                            <a:schemeClr val="tx1"/>
                          </a:solidFill>
                          <a:latin typeface="Arial" panose="020B0604020202020204" pitchFamily="34" charset="0"/>
                          <a:cs typeface="Arial" panose="020B0604020202020204" pitchFamily="34" charset="0"/>
                        </a:rPr>
                        <a:t>Ribociclib</a:t>
                      </a:r>
                      <a:endParaRPr lang="en-US" sz="1400" b="0" dirty="0">
                        <a:solidFill>
                          <a:schemeClr val="tx1"/>
                        </a:solidFill>
                        <a:latin typeface="Arial" panose="020B0604020202020204" pitchFamily="34" charset="0"/>
                        <a:cs typeface="Arial" panose="020B0604020202020204" pitchFamily="34" charset="0"/>
                      </a:endParaRPr>
                    </a:p>
                  </a:txBody>
                  <a:tcPr anchor="ctr">
                    <a:lnL w="635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baseline="0" dirty="0">
                          <a:solidFill>
                            <a:schemeClr val="tx1"/>
                          </a:solidFill>
                          <a:latin typeface="Arial" panose="020B0604020202020204" pitchFamily="34" charset="0"/>
                          <a:cs typeface="Arial" panose="020B0604020202020204" pitchFamily="34" charset="0"/>
                        </a:rPr>
                        <a:t>NATALEE</a:t>
                      </a:r>
                      <a:r>
                        <a:rPr lang="en-US" sz="1400" b="0" baseline="30000" dirty="0">
                          <a:solidFill>
                            <a:schemeClr val="tx1"/>
                          </a:solidFill>
                          <a:latin typeface="Arial" panose="020B0604020202020204" pitchFamily="34" charset="0"/>
                          <a:cs typeface="Arial" panose="020B0604020202020204" pitchFamily="34" charset="0"/>
                        </a:rPr>
                        <a:t>2,3</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457200" rtl="0" eaLnBrk="1" latinLnBrk="0" hangingPunct="1">
                        <a:defRPr sz="1800" kern="1200">
                          <a:solidFill>
                            <a:schemeClr val="dk1"/>
                          </a:solidFill>
                          <a:latin typeface="Franklin Gothic Book" panose="020B0503020102020204"/>
                        </a:defRPr>
                      </a:lvl1pPr>
                      <a:lvl2pPr marL="457200" algn="l" defTabSz="457200" rtl="0" eaLnBrk="1" latinLnBrk="0" hangingPunct="1">
                        <a:defRPr sz="1800" kern="1200">
                          <a:solidFill>
                            <a:schemeClr val="dk1"/>
                          </a:solidFill>
                          <a:latin typeface="Franklin Gothic Book" panose="020B0503020102020204"/>
                        </a:defRPr>
                      </a:lvl2pPr>
                      <a:lvl3pPr marL="914400" algn="l" defTabSz="457200" rtl="0" eaLnBrk="1" latinLnBrk="0" hangingPunct="1">
                        <a:defRPr sz="1800" kern="1200">
                          <a:solidFill>
                            <a:schemeClr val="dk1"/>
                          </a:solidFill>
                          <a:latin typeface="Franklin Gothic Book" panose="020B0503020102020204"/>
                        </a:defRPr>
                      </a:lvl3pPr>
                      <a:lvl4pPr marL="1371600" algn="l" defTabSz="457200" rtl="0" eaLnBrk="1" latinLnBrk="0" hangingPunct="1">
                        <a:defRPr sz="1800" kern="1200">
                          <a:solidFill>
                            <a:schemeClr val="dk1"/>
                          </a:solidFill>
                          <a:latin typeface="Franklin Gothic Book" panose="020B0503020102020204"/>
                        </a:defRPr>
                      </a:lvl4pPr>
                      <a:lvl5pPr marL="1828800" algn="l" defTabSz="457200" rtl="0" eaLnBrk="1" latinLnBrk="0" hangingPunct="1">
                        <a:defRPr sz="1800" kern="1200">
                          <a:solidFill>
                            <a:schemeClr val="dk1"/>
                          </a:solidFill>
                          <a:latin typeface="Franklin Gothic Book" panose="020B0503020102020204"/>
                        </a:defRPr>
                      </a:lvl5pPr>
                      <a:lvl6pPr marL="2286000" algn="l" defTabSz="457200" rtl="0" eaLnBrk="1" latinLnBrk="0" hangingPunct="1">
                        <a:defRPr sz="1800" kern="1200">
                          <a:solidFill>
                            <a:schemeClr val="dk1"/>
                          </a:solidFill>
                          <a:latin typeface="Franklin Gothic Book" panose="020B0503020102020204"/>
                        </a:defRPr>
                      </a:lvl6pPr>
                      <a:lvl7pPr marL="2743200" algn="l" defTabSz="457200" rtl="0" eaLnBrk="1" latinLnBrk="0" hangingPunct="1">
                        <a:defRPr sz="1800" kern="1200">
                          <a:solidFill>
                            <a:schemeClr val="dk1"/>
                          </a:solidFill>
                          <a:latin typeface="Franklin Gothic Book" panose="020B0503020102020204"/>
                        </a:defRPr>
                      </a:lvl7pPr>
                      <a:lvl8pPr marL="3200400" algn="l" defTabSz="457200" rtl="0" eaLnBrk="1" latinLnBrk="0" hangingPunct="1">
                        <a:defRPr sz="1800" kern="1200">
                          <a:solidFill>
                            <a:schemeClr val="dk1"/>
                          </a:solidFill>
                          <a:latin typeface="Franklin Gothic Book" panose="020B0503020102020204"/>
                        </a:defRPr>
                      </a:lvl8pPr>
                      <a:lvl9pPr marL="3657600" algn="l" defTabSz="457200" rtl="0" eaLnBrk="1" latinLnBrk="0" hangingPunct="1">
                        <a:defRPr sz="1800" kern="1200">
                          <a:solidFill>
                            <a:schemeClr val="dk1"/>
                          </a:solidFill>
                          <a:latin typeface="Franklin Gothic Book" panose="020B0503020102020204"/>
                        </a:defRPr>
                      </a:lvl9pPr>
                    </a:lstStyle>
                    <a:p>
                      <a:pPr algn="ctr"/>
                      <a:r>
                        <a:rPr lang="en-US" sz="1400" b="1" dirty="0">
                          <a:solidFill>
                            <a:schemeClr val="tx1"/>
                          </a:solidFill>
                          <a:latin typeface="Arial" panose="020B0604020202020204" pitchFamily="34" charset="0"/>
                          <a:cs typeface="Arial" panose="020B0604020202020204" pitchFamily="34" charset="0"/>
                        </a:rPr>
                        <a:t>19%</a:t>
                      </a:r>
                    </a:p>
                  </a:txBody>
                  <a:tcPr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842653252"/>
                  </a:ext>
                </a:extLst>
              </a:tr>
            </a:tbl>
          </a:graphicData>
        </a:graphic>
      </p:graphicFrame>
      <p:graphicFrame>
        <p:nvGraphicFramePr>
          <p:cNvPr id="4" name="Tabella 12">
            <a:extLst>
              <a:ext uri="{FF2B5EF4-FFF2-40B4-BE49-F238E27FC236}">
                <a16:creationId xmlns:a16="http://schemas.microsoft.com/office/drawing/2014/main" id="{E8F902AE-62DD-8090-5844-1AD2272C1B71}"/>
              </a:ext>
            </a:extLst>
          </p:cNvPr>
          <p:cNvGraphicFramePr>
            <a:graphicFrameLocks noGrp="1"/>
          </p:cNvGraphicFramePr>
          <p:nvPr/>
        </p:nvGraphicFramePr>
        <p:xfrm>
          <a:off x="2052874" y="936699"/>
          <a:ext cx="3370421" cy="4166618"/>
        </p:xfrm>
        <a:graphic>
          <a:graphicData uri="http://schemas.openxmlformats.org/drawingml/2006/table">
            <a:tbl>
              <a:tblPr firstRow="1" bandRow="1">
                <a:tableStyleId>{6E25E649-3F16-4E02-A733-19D2CDBF48F0}</a:tableStyleId>
              </a:tblPr>
              <a:tblGrid>
                <a:gridCol w="3370421">
                  <a:extLst>
                    <a:ext uri="{9D8B030D-6E8A-4147-A177-3AD203B41FA5}">
                      <a16:colId xmlns:a16="http://schemas.microsoft.com/office/drawing/2014/main" val="550071150"/>
                    </a:ext>
                  </a:extLst>
                </a:gridCol>
              </a:tblGrid>
              <a:tr h="356810">
                <a:tc>
                  <a:txBody>
                    <a:bodyPr/>
                    <a:lstStyle/>
                    <a:p>
                      <a:pPr algn="ctr">
                        <a:spcAft>
                          <a:spcPts val="600"/>
                        </a:spcAft>
                      </a:pPr>
                      <a:r>
                        <a:rPr lang="it-IT" sz="1900" dirty="0">
                          <a:solidFill>
                            <a:schemeClr val="bg1"/>
                          </a:solidFill>
                        </a:rPr>
                        <a:t>Abemaciclib</a:t>
                      </a:r>
                      <a:endParaRPr lang="en-US" sz="1900" baseline="30000" dirty="0">
                        <a:solidFill>
                          <a:schemeClr val="bg1"/>
                        </a:solidFill>
                      </a:endParaRPr>
                    </a:p>
                  </a:txBody>
                  <a:tcPr anchor="ctr">
                    <a:solidFill>
                      <a:schemeClr val="accent4"/>
                    </a:solidFill>
                  </a:tcPr>
                </a:tc>
                <a:extLst>
                  <a:ext uri="{0D108BD9-81ED-4DB2-BD59-A6C34878D82A}">
                    <a16:rowId xmlns:a16="http://schemas.microsoft.com/office/drawing/2014/main" val="174397765"/>
                  </a:ext>
                </a:extLst>
              </a:tr>
              <a:tr h="3785618">
                <a:tc>
                  <a:txBody>
                    <a:bodyPr/>
                    <a:lstStyle/>
                    <a:p>
                      <a:pPr marL="0" indent="0" algn="ctr">
                        <a:spcAft>
                          <a:spcPts val="600"/>
                        </a:spcAft>
                        <a:buFont typeface="Arial" panose="020B0604020202020204" pitchFamily="34" charset="0"/>
                        <a:buNone/>
                      </a:pPr>
                      <a:r>
                        <a:rPr lang="en-US" sz="1600" b="1" baseline="0" noProof="0" dirty="0"/>
                        <a:t>Adverse Events</a:t>
                      </a:r>
                    </a:p>
                    <a:p>
                      <a:pPr marL="285750" indent="-285750" algn="l">
                        <a:spcAft>
                          <a:spcPts val="600"/>
                        </a:spcAft>
                        <a:buFont typeface="Arial" panose="020B0604020202020204" pitchFamily="34" charset="0"/>
                        <a:buChar char="•"/>
                      </a:pPr>
                      <a:r>
                        <a:rPr lang="en-US" sz="1600" baseline="0" noProof="0" dirty="0"/>
                        <a:t>Neutropenia (41%-46%)</a:t>
                      </a:r>
                    </a:p>
                    <a:p>
                      <a:pPr marL="285750" indent="-285750" algn="l">
                        <a:spcAft>
                          <a:spcPts val="600"/>
                        </a:spcAft>
                        <a:buFont typeface="Arial" panose="020B0604020202020204" pitchFamily="34" charset="0"/>
                        <a:buChar char="•"/>
                      </a:pPr>
                      <a:r>
                        <a:rPr lang="en-US" sz="1600" baseline="0" noProof="0" dirty="0">
                          <a:solidFill>
                            <a:schemeClr val="tx1"/>
                          </a:solidFill>
                        </a:rPr>
                        <a:t>Diarrhea (81%-86%)</a:t>
                      </a:r>
                    </a:p>
                    <a:p>
                      <a:pPr marL="285750" indent="-285750" algn="l">
                        <a:spcAft>
                          <a:spcPts val="600"/>
                        </a:spcAft>
                        <a:buFont typeface="Arial" panose="020B0604020202020204" pitchFamily="34" charset="0"/>
                        <a:buChar char="•"/>
                      </a:pPr>
                      <a:r>
                        <a:rPr lang="en-US" sz="1600" baseline="0" noProof="0" dirty="0">
                          <a:solidFill>
                            <a:schemeClr val="tx1"/>
                          </a:solidFill>
                        </a:rPr>
                        <a:t>Increased ALT (13%-16%)</a:t>
                      </a:r>
                    </a:p>
                    <a:p>
                      <a:pPr marL="285750" indent="-285750" algn="l">
                        <a:spcAft>
                          <a:spcPts val="600"/>
                        </a:spcAft>
                        <a:buFont typeface="Arial" panose="020B0604020202020204" pitchFamily="34" charset="0"/>
                        <a:buChar char="•"/>
                      </a:pPr>
                      <a:r>
                        <a:rPr lang="en-US" sz="1600" noProof="0" dirty="0">
                          <a:solidFill>
                            <a:schemeClr val="tx1"/>
                          </a:solidFill>
                        </a:rPr>
                        <a:t>Increased AST (12%-15%)</a:t>
                      </a:r>
                    </a:p>
                    <a:p>
                      <a:pPr marL="285750" indent="-285750" algn="l">
                        <a:spcAft>
                          <a:spcPts val="600"/>
                        </a:spcAft>
                        <a:buFont typeface="Arial" panose="020B0604020202020204" pitchFamily="34" charset="0"/>
                        <a:buChar char="•"/>
                      </a:pPr>
                      <a:r>
                        <a:rPr lang="en-US" sz="1600" noProof="0" dirty="0">
                          <a:solidFill>
                            <a:schemeClr val="tx1"/>
                          </a:solidFill>
                        </a:rPr>
                        <a:t>Thromboembolic events (5%)</a:t>
                      </a:r>
                    </a:p>
                    <a:p>
                      <a:pPr marL="0" indent="0" algn="ctr">
                        <a:spcAft>
                          <a:spcPts val="600"/>
                        </a:spcAft>
                        <a:buFont typeface="Arial" panose="020B0604020202020204" pitchFamily="34" charset="0"/>
                        <a:buNone/>
                      </a:pPr>
                      <a:r>
                        <a:rPr lang="en-US" sz="1600" b="1" noProof="0" dirty="0">
                          <a:solidFill>
                            <a:schemeClr val="tx1"/>
                          </a:solidFill>
                        </a:rPr>
                        <a:t>Schedule</a:t>
                      </a:r>
                    </a:p>
                    <a:p>
                      <a:pPr marL="0" indent="0" algn="ctr">
                        <a:spcAft>
                          <a:spcPts val="600"/>
                        </a:spcAft>
                        <a:buFont typeface="Arial" panose="020B0604020202020204" pitchFamily="34" charset="0"/>
                        <a:buNone/>
                      </a:pPr>
                      <a:r>
                        <a:rPr kumimoji="0" lang="en-US" sz="1600" b="0" u="none" strike="noStrike" kern="1200" cap="none" spc="0" normalizeH="0" baseline="0" noProof="0" dirty="0">
                          <a:ln>
                            <a:noFill/>
                          </a:ln>
                          <a:solidFill>
                            <a:prstClr val="black"/>
                          </a:solidFill>
                          <a:effectLst/>
                          <a:uLnTx/>
                          <a:uFillTx/>
                        </a:rPr>
                        <a:t>Continuous daily dosing</a:t>
                      </a:r>
                    </a:p>
                    <a:p>
                      <a:pPr marL="0" indent="0" algn="ctr">
                        <a:spcAft>
                          <a:spcPts val="600"/>
                        </a:spcAft>
                        <a:buFont typeface="Arial" panose="020B0604020202020204" pitchFamily="34" charset="0"/>
                        <a:buNone/>
                      </a:pPr>
                      <a:r>
                        <a:rPr kumimoji="0" lang="en-US" sz="1600" b="1" u="none" strike="noStrike" kern="1200" cap="none" spc="0" normalizeH="0" baseline="0" noProof="0" dirty="0">
                          <a:ln>
                            <a:noFill/>
                          </a:ln>
                          <a:solidFill>
                            <a:prstClr val="black"/>
                          </a:solidFill>
                          <a:effectLst/>
                          <a:uLnTx/>
                          <a:uFillTx/>
                        </a:rPr>
                        <a:t>Dosing</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sz="1600" dirty="0">
                          <a:solidFill>
                            <a:schemeClr val="tx1"/>
                          </a:solidFill>
                        </a:rPr>
                        <a:t>Starting dose in EBC: 150 mg BID </a:t>
                      </a:r>
                      <a:endParaRPr lang="en-US" sz="1600" dirty="0">
                        <a:solidFill>
                          <a:schemeClr val="tx1"/>
                        </a:solidFill>
                      </a:endParaRP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sz="1600" baseline="0" dirty="0"/>
                        <a:t>1st</a:t>
                      </a:r>
                      <a:r>
                        <a:rPr lang="it-IT" sz="1600" dirty="0"/>
                        <a:t> dose </a:t>
                      </a:r>
                      <a:r>
                        <a:rPr lang="it-IT" sz="1600" dirty="0" err="1"/>
                        <a:t>reduction</a:t>
                      </a:r>
                      <a:r>
                        <a:rPr lang="it-IT" sz="1600" dirty="0"/>
                        <a:t>: </a:t>
                      </a:r>
                      <a:r>
                        <a:rPr lang="it-IT" sz="1600" dirty="0">
                          <a:solidFill>
                            <a:schemeClr val="tx1"/>
                          </a:solidFill>
                        </a:rPr>
                        <a:t>100 mg BID</a:t>
                      </a:r>
                      <a:endParaRPr lang="en-US" sz="1600" dirty="0">
                        <a:solidFill>
                          <a:schemeClr val="tx1"/>
                        </a:solidFill>
                      </a:endParaRP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sz="1600" dirty="0"/>
                        <a:t>2</a:t>
                      </a:r>
                      <a:r>
                        <a:rPr lang="it-IT" sz="1600" baseline="0" dirty="0"/>
                        <a:t>nd</a:t>
                      </a:r>
                      <a:r>
                        <a:rPr lang="it-IT" sz="1600" dirty="0"/>
                        <a:t> dose </a:t>
                      </a:r>
                      <a:r>
                        <a:rPr lang="it-IT" sz="1600" dirty="0" err="1"/>
                        <a:t>reduction</a:t>
                      </a:r>
                      <a:r>
                        <a:rPr lang="it-IT" sz="1600" dirty="0"/>
                        <a:t>: </a:t>
                      </a:r>
                      <a:r>
                        <a:rPr lang="it-IT" sz="1600" dirty="0">
                          <a:solidFill>
                            <a:schemeClr val="tx1"/>
                          </a:solidFill>
                        </a:rPr>
                        <a:t>50 mg BID</a:t>
                      </a:r>
                      <a:endParaRPr kumimoji="0" lang="en-US" sz="1600" b="1" u="none" strike="noStrike" kern="1200" cap="none" spc="0" normalizeH="0" baseline="0" noProof="0" dirty="0">
                        <a:ln>
                          <a:noFill/>
                        </a:ln>
                        <a:solidFill>
                          <a:prstClr val="black"/>
                        </a:solidFill>
                        <a:effectLst/>
                        <a:uLnTx/>
                        <a:uFillTx/>
                      </a:endParaRPr>
                    </a:p>
                  </a:txBody>
                  <a:tcPr anchor="ctr"/>
                </a:tc>
                <a:extLst>
                  <a:ext uri="{0D108BD9-81ED-4DB2-BD59-A6C34878D82A}">
                    <a16:rowId xmlns:a16="http://schemas.microsoft.com/office/drawing/2014/main" val="2517197132"/>
                  </a:ext>
                </a:extLst>
              </a:tr>
            </a:tbl>
          </a:graphicData>
        </a:graphic>
      </p:graphicFrame>
      <p:graphicFrame>
        <p:nvGraphicFramePr>
          <p:cNvPr id="5" name="Tabella 12">
            <a:extLst>
              <a:ext uri="{FF2B5EF4-FFF2-40B4-BE49-F238E27FC236}">
                <a16:creationId xmlns:a16="http://schemas.microsoft.com/office/drawing/2014/main" id="{719C3B84-C64C-B286-50FF-5B7DE95750E7}"/>
              </a:ext>
            </a:extLst>
          </p:cNvPr>
          <p:cNvGraphicFramePr>
            <a:graphicFrameLocks noGrp="1"/>
          </p:cNvGraphicFramePr>
          <p:nvPr/>
        </p:nvGraphicFramePr>
        <p:xfrm>
          <a:off x="6673758" y="896657"/>
          <a:ext cx="3370421" cy="4166618"/>
        </p:xfrm>
        <a:graphic>
          <a:graphicData uri="http://schemas.openxmlformats.org/drawingml/2006/table">
            <a:tbl>
              <a:tblPr firstRow="1" bandRow="1">
                <a:tableStyleId>{6E25E649-3F16-4E02-A733-19D2CDBF48F0}</a:tableStyleId>
              </a:tblPr>
              <a:tblGrid>
                <a:gridCol w="3370421">
                  <a:extLst>
                    <a:ext uri="{9D8B030D-6E8A-4147-A177-3AD203B41FA5}">
                      <a16:colId xmlns:a16="http://schemas.microsoft.com/office/drawing/2014/main" val="550071150"/>
                    </a:ext>
                  </a:extLst>
                </a:gridCol>
              </a:tblGrid>
              <a:tr h="356810">
                <a:tc>
                  <a:txBody>
                    <a:bodyPr/>
                    <a:lstStyle/>
                    <a:p>
                      <a:pPr algn="ctr">
                        <a:spcAft>
                          <a:spcPts val="600"/>
                        </a:spcAft>
                      </a:pPr>
                      <a:r>
                        <a:rPr lang="it-IT" sz="1900" dirty="0">
                          <a:solidFill>
                            <a:schemeClr val="bg1"/>
                          </a:solidFill>
                        </a:rPr>
                        <a:t>Ribociclib</a:t>
                      </a:r>
                      <a:endParaRPr lang="en-US" sz="1900" baseline="30000" dirty="0">
                        <a:solidFill>
                          <a:schemeClr val="bg1"/>
                        </a:solidFill>
                      </a:endParaRPr>
                    </a:p>
                  </a:txBody>
                  <a:tcPr anchor="ctr">
                    <a:solidFill>
                      <a:schemeClr val="accent2"/>
                    </a:solidFill>
                  </a:tcPr>
                </a:tc>
                <a:extLst>
                  <a:ext uri="{0D108BD9-81ED-4DB2-BD59-A6C34878D82A}">
                    <a16:rowId xmlns:a16="http://schemas.microsoft.com/office/drawing/2014/main" val="174397765"/>
                  </a:ext>
                </a:extLst>
              </a:tr>
              <a:tr h="3785618">
                <a:tc>
                  <a:txBody>
                    <a:bodyPr/>
                    <a:lstStyle/>
                    <a:p>
                      <a:pPr marL="0" marR="0" lvl="0" indent="0" algn="ctr"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mn-lt"/>
                          <a:ea typeface="+mn-ea"/>
                          <a:cs typeface="+mn-cs"/>
                        </a:rPr>
                        <a:t>Adverse Events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sz="1600" b="0" i="0" u="none" strike="noStrike" kern="1200" cap="none" spc="0" normalizeH="0" baseline="0" noProof="0" dirty="0">
                          <a:ln>
                            <a:noFill/>
                          </a:ln>
                          <a:solidFill>
                            <a:prstClr val="black"/>
                          </a:solidFill>
                          <a:effectLst/>
                          <a:uLnTx/>
                          <a:uFillTx/>
                          <a:latin typeface="+mn-lt"/>
                          <a:ea typeface="+mn-ea"/>
                          <a:cs typeface="+mn-cs"/>
                        </a:rPr>
                        <a:t>Neutropenia (69%-78%)</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Diarrhea</a:t>
                      </a:r>
                      <a:r>
                        <a:rPr kumimoji="0" lang="it-IT" sz="1600" b="0" i="0" u="none" strike="noStrike" kern="1200" cap="none" spc="0" normalizeH="0" baseline="0" noProof="0" dirty="0">
                          <a:ln>
                            <a:noFill/>
                          </a:ln>
                          <a:solidFill>
                            <a:prstClr val="black"/>
                          </a:solidFill>
                          <a:effectLst/>
                          <a:uLnTx/>
                          <a:uFillTx/>
                          <a:latin typeface="+mn-lt"/>
                          <a:ea typeface="+mn-ea"/>
                          <a:cs typeface="+mn-cs"/>
                        </a:rPr>
                        <a:t> (29%-35%)</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Increased</a:t>
                      </a:r>
                      <a:r>
                        <a:rPr kumimoji="0" lang="it-IT" sz="1600" b="0" i="0" u="none" strike="noStrike" kern="1200" cap="none" spc="0" normalizeH="0" baseline="0" noProof="0" dirty="0">
                          <a:ln>
                            <a:noFill/>
                          </a:ln>
                          <a:solidFill>
                            <a:prstClr val="black"/>
                          </a:solidFill>
                          <a:effectLst/>
                          <a:uLnTx/>
                          <a:uFillTx/>
                          <a:latin typeface="+mn-lt"/>
                          <a:ea typeface="+mn-ea"/>
                          <a:cs typeface="+mn-cs"/>
                        </a:rPr>
                        <a:t> ALT (15%-46%)</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Increased AST (13%-44%)</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QTc prolongation (6%)</a:t>
                      </a:r>
                    </a:p>
                    <a:p>
                      <a:pPr marL="0" marR="0" lvl="0" indent="0" algn="ctr"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mn-lt"/>
                          <a:ea typeface="+mn-ea"/>
                          <a:cs typeface="+mn-cs"/>
                        </a:rPr>
                        <a:t> Schedule</a:t>
                      </a:r>
                    </a:p>
                    <a:p>
                      <a:pPr marL="0" marR="0" lvl="0" indent="0" algn="ctr"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3 </a:t>
                      </a:r>
                      <a:r>
                        <a:rPr kumimoji="0" lang="en-US" sz="1600" b="0" i="0" u="none" strike="noStrike" kern="1200" cap="none" spc="0" normalizeH="0" baseline="0" noProof="0" dirty="0" err="1">
                          <a:ln>
                            <a:noFill/>
                          </a:ln>
                          <a:solidFill>
                            <a:prstClr val="black"/>
                          </a:solidFill>
                          <a:effectLst/>
                          <a:uLnTx/>
                          <a:uFillTx/>
                          <a:latin typeface="+mn-lt"/>
                          <a:ea typeface="+mn-ea"/>
                          <a:cs typeface="+mn-cs"/>
                        </a:rPr>
                        <a:t>wk</a:t>
                      </a:r>
                      <a:r>
                        <a:rPr kumimoji="0" lang="en-US" sz="1600" b="0" i="0" u="none" strike="noStrike" kern="1200" cap="none" spc="0" normalizeH="0" baseline="0" noProof="0" dirty="0">
                          <a:ln>
                            <a:noFill/>
                          </a:ln>
                          <a:solidFill>
                            <a:prstClr val="black"/>
                          </a:solidFill>
                          <a:effectLst/>
                          <a:uLnTx/>
                          <a:uFillTx/>
                          <a:latin typeface="+mn-lt"/>
                          <a:ea typeface="+mn-ea"/>
                          <a:cs typeface="+mn-cs"/>
                        </a:rPr>
                        <a:t> on/1 </a:t>
                      </a:r>
                      <a:r>
                        <a:rPr kumimoji="0" lang="en-US" sz="1600" b="0" i="0" u="none" strike="noStrike" kern="1200" cap="none" spc="0" normalizeH="0" baseline="0" noProof="0" dirty="0" err="1">
                          <a:ln>
                            <a:noFill/>
                          </a:ln>
                          <a:solidFill>
                            <a:prstClr val="black"/>
                          </a:solidFill>
                          <a:effectLst/>
                          <a:uLnTx/>
                          <a:uFillTx/>
                          <a:latin typeface="+mn-lt"/>
                          <a:ea typeface="+mn-ea"/>
                          <a:cs typeface="+mn-cs"/>
                        </a:rPr>
                        <a:t>wk</a:t>
                      </a:r>
                      <a:r>
                        <a:rPr kumimoji="0" lang="en-US" sz="1600" b="0" i="0" u="none" strike="noStrike" kern="1200" cap="none" spc="0" normalizeH="0" baseline="0" noProof="0" dirty="0">
                          <a:ln>
                            <a:noFill/>
                          </a:ln>
                          <a:solidFill>
                            <a:prstClr val="black"/>
                          </a:solidFill>
                          <a:effectLst/>
                          <a:uLnTx/>
                          <a:uFillTx/>
                          <a:latin typeface="+mn-lt"/>
                          <a:ea typeface="+mn-ea"/>
                          <a:cs typeface="+mn-cs"/>
                        </a:rPr>
                        <a:t> off</a:t>
                      </a:r>
                      <a:endParaRPr kumimoji="0" lang="en-US" sz="1600" b="1"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6858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mn-lt"/>
                          <a:ea typeface="+mn-ea"/>
                          <a:cs typeface="+mn-cs"/>
                        </a:rPr>
                        <a:t> Dosing</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sz="1600" b="0" i="0" u="none" strike="noStrike" kern="1200" cap="none" spc="0" normalizeH="0" baseline="0" noProof="0" dirty="0">
                          <a:ln>
                            <a:noFill/>
                          </a:ln>
                          <a:solidFill>
                            <a:prstClr val="black"/>
                          </a:solidFill>
                          <a:effectLst/>
                          <a:uLnTx/>
                          <a:uFillTx/>
                          <a:latin typeface="+mn-lt"/>
                          <a:ea typeface="+mn-ea"/>
                          <a:cs typeface="+mn-cs"/>
                        </a:rPr>
                        <a:t>Starting dose in EBC: 400 mg/day</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sz="1600" b="0" i="0" u="none" strike="noStrike" kern="1200" cap="none" spc="0" normalizeH="0" baseline="0" noProof="0" dirty="0">
                          <a:ln>
                            <a:noFill/>
                          </a:ln>
                          <a:solidFill>
                            <a:prstClr val="black"/>
                          </a:solidFill>
                          <a:effectLst/>
                          <a:uLnTx/>
                          <a:uFillTx/>
                          <a:latin typeface="+mn-lt"/>
                          <a:ea typeface="+mn-ea"/>
                          <a:cs typeface="+mn-cs"/>
                        </a:rPr>
                        <a:t>1 (and only) dose reduction option available in EBC: 200 mg/day</a:t>
                      </a:r>
                      <a:endParaRPr kumimoji="0" lang="en-US" sz="1600" b="0" i="0" u="none" strike="noStrike" kern="1200" cap="none" spc="0" normalizeH="0" baseline="0" noProof="0" dirty="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2517197132"/>
                  </a:ext>
                </a:extLst>
              </a:tr>
            </a:tbl>
          </a:graphicData>
        </a:graphic>
      </p:graphicFrame>
      <p:sp>
        <p:nvSpPr>
          <p:cNvPr id="11" name="Rounded Rectangle 6">
            <a:extLst>
              <a:ext uri="{FF2B5EF4-FFF2-40B4-BE49-F238E27FC236}">
                <a16:creationId xmlns:a16="http://schemas.microsoft.com/office/drawing/2014/main" id="{1BD02152-BAB6-E649-60AA-A83DAFDEE2BA}"/>
              </a:ext>
            </a:extLst>
          </p:cNvPr>
          <p:cNvSpPr/>
          <p:nvPr/>
        </p:nvSpPr>
        <p:spPr>
          <a:xfrm>
            <a:off x="2052873" y="4278379"/>
            <a:ext cx="3370421" cy="779819"/>
          </a:xfrm>
          <a:prstGeom prst="roundRect">
            <a:avLst/>
          </a:prstGeom>
          <a:no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ounded Rectangle 6">
            <a:extLst>
              <a:ext uri="{FF2B5EF4-FFF2-40B4-BE49-F238E27FC236}">
                <a16:creationId xmlns:a16="http://schemas.microsoft.com/office/drawing/2014/main" id="{8F4D3D2C-59B5-FC2A-E2A6-06BC3609B2E9}"/>
              </a:ext>
            </a:extLst>
          </p:cNvPr>
          <p:cNvSpPr/>
          <p:nvPr/>
        </p:nvSpPr>
        <p:spPr>
          <a:xfrm>
            <a:off x="6673757" y="4230958"/>
            <a:ext cx="3370421" cy="779819"/>
          </a:xfrm>
          <a:prstGeom prst="roundRect">
            <a:avLst/>
          </a:prstGeom>
          <a:no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7D9B89DC-0ECF-D74A-1745-F884ACB58C0B}"/>
              </a:ext>
            </a:extLst>
          </p:cNvPr>
          <p:cNvSpPr txBox="1"/>
          <p:nvPr/>
        </p:nvSpPr>
        <p:spPr>
          <a:xfrm>
            <a:off x="0" y="6347360"/>
            <a:ext cx="1227803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715091"/>
              </a:buClr>
              <a:buSzPct val="85000"/>
              <a:buFont typeface="Wingdings" pitchFamily="2" charset="2"/>
              <a:buNone/>
              <a:tabLst/>
              <a:defRPr/>
            </a:pPr>
            <a:r>
              <a:rPr kumimoji="0" lang="en-US" sz="1050" b="0" i="0"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rPr>
              <a:t>1. Rugo HS, et al. </a:t>
            </a:r>
            <a:r>
              <a:rPr kumimoji="0" lang="en-US" sz="1050" b="0" i="1"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rPr>
              <a:t>Ann Oncol. </a:t>
            </a:r>
            <a:r>
              <a:rPr kumimoji="0" lang="en-US" sz="1050" b="0" i="0"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rPr>
              <a:t>2022;33(6):616-627. 2. Slamon D, et al</a:t>
            </a:r>
            <a:r>
              <a:rPr kumimoji="0" lang="en-US" sz="1050" b="0" i="1"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rPr>
              <a:t>. N Engl J Med. </a:t>
            </a:r>
            <a:r>
              <a:rPr kumimoji="0" lang="en-US" sz="1050" b="0" i="0"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rPr>
              <a:t>2024 Mar 21;390(12):1080-1091. 3. </a:t>
            </a:r>
            <a:r>
              <a:rPr kumimoji="0" lang="en-US" sz="1050" b="0" i="0" u="none" strike="noStrike" kern="1200" cap="none" spc="0" normalizeH="0" baseline="0" noProof="0" dirty="0" err="1">
                <a:ln>
                  <a:noFill/>
                </a:ln>
                <a:solidFill>
                  <a:srgbClr val="404040"/>
                </a:solidFill>
                <a:effectLst/>
                <a:uLnTx/>
                <a:uFillTx/>
                <a:latin typeface="Arial" panose="020B0604020202020204" pitchFamily="34" charset="0"/>
                <a:ea typeface="ＭＳ Ｐゴシック"/>
                <a:cs typeface="Arial" panose="020B0604020202020204" pitchFamily="34" charset="0"/>
              </a:rPr>
              <a:t>Hortobagyi</a:t>
            </a:r>
            <a:r>
              <a:rPr kumimoji="0" lang="en-US" sz="1050" b="0" i="0"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rPr>
              <a:t> GN, et al. SABCS 2023. Abstract GS03-03.</a:t>
            </a:r>
          </a:p>
        </p:txBody>
      </p:sp>
      <p:sp>
        <p:nvSpPr>
          <p:cNvPr id="7" name="TextBox 6">
            <a:extLst>
              <a:ext uri="{FF2B5EF4-FFF2-40B4-BE49-F238E27FC236}">
                <a16:creationId xmlns:a16="http://schemas.microsoft.com/office/drawing/2014/main" id="{28AF41EE-5F0B-6FA7-64BC-1A0B59F1DD9B}"/>
              </a:ext>
            </a:extLst>
          </p:cNvPr>
          <p:cNvSpPr txBox="1"/>
          <p:nvPr/>
        </p:nvSpPr>
        <p:spPr>
          <a:xfrm>
            <a:off x="-1" y="6583929"/>
            <a:ext cx="4131325" cy="276999"/>
          </a:xfrm>
          <a:prstGeom prst="rect">
            <a:avLst/>
          </a:prstGeom>
          <a:noFill/>
        </p:spPr>
        <p:txBody>
          <a:bodyPr wrap="square">
            <a:spAutoFit/>
          </a:bodyPr>
          <a:lstStyle/>
          <a:p>
            <a:r>
              <a:rPr lang="en-US" sz="1200" b="0" dirty="0">
                <a:solidFill>
                  <a:schemeClr val="tx1"/>
                </a:solidFill>
              </a:rPr>
              <a:t>Content courtesy of Komal Jhaveri, MD, FACP, FASCO</a:t>
            </a:r>
          </a:p>
        </p:txBody>
      </p:sp>
      <p:sp>
        <p:nvSpPr>
          <p:cNvPr id="2" name="TextBox 1">
            <a:extLst>
              <a:ext uri="{FF2B5EF4-FFF2-40B4-BE49-F238E27FC236}">
                <a16:creationId xmlns:a16="http://schemas.microsoft.com/office/drawing/2014/main" id="{601F1E22-2ED8-86B9-62C6-70FAF7462439}"/>
              </a:ext>
            </a:extLst>
          </p:cNvPr>
          <p:cNvSpPr txBox="1"/>
          <p:nvPr/>
        </p:nvSpPr>
        <p:spPr>
          <a:xfrm>
            <a:off x="5747136" y="6583929"/>
            <a:ext cx="2063823" cy="276999"/>
          </a:xfrm>
          <a:prstGeom prst="rect">
            <a:avLst/>
          </a:prstGeom>
          <a:noFill/>
        </p:spPr>
        <p:txBody>
          <a:bodyPr wrap="square">
            <a:spAutoFit/>
          </a:bodyPr>
          <a:lstStyle/>
          <a:p>
            <a:pPr lvl="0" defTabSz="914400" fontAlgn="auto">
              <a:spcBef>
                <a:spcPts val="0"/>
              </a:spcBef>
              <a:spcAft>
                <a:spcPts val="0"/>
              </a:spcAft>
              <a:buClr>
                <a:srgbClr val="715091"/>
              </a:buClr>
              <a:buSzPct val="85000"/>
              <a:defRPr/>
            </a:pPr>
            <a:r>
              <a:rPr lang="en-US" sz="1200" b="0" dirty="0">
                <a:solidFill>
                  <a:srgbClr val="404040"/>
                </a:solidFill>
                <a:latin typeface="Arial" panose="020B0604020202020204" pitchFamily="34" charset="0"/>
                <a:ea typeface="ＭＳ Ｐゴシック"/>
                <a:cs typeface="Arial" panose="020B0604020202020204" pitchFamily="34" charset="0"/>
              </a:rPr>
              <a:t>EBC = early breast cancer</a:t>
            </a:r>
            <a:endParaRPr kumimoji="0" lang="en-US" sz="1200" b="0" i="0" u="none" strike="noStrike" kern="1200" cap="none" spc="0" normalizeH="0" baseline="0" noProof="0" dirty="0">
              <a:ln>
                <a:noFill/>
              </a:ln>
              <a:solidFill>
                <a:srgbClr val="404040"/>
              </a:solidFill>
              <a:effectLst/>
              <a:uLnTx/>
              <a:uFillTx/>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322760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C4065-EC19-D298-750C-837F15AE5EE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992DF4-7630-0C19-7F77-6565CBD72DA8}"/>
              </a:ext>
            </a:extLst>
          </p:cNvPr>
          <p:cNvSpPr>
            <a:spLocks noGrp="1"/>
          </p:cNvSpPr>
          <p:nvPr>
            <p:ph type="body" sz="half" idx="2"/>
          </p:nvPr>
        </p:nvSpPr>
        <p:spPr>
          <a:xfrm>
            <a:off x="9388477" y="6577517"/>
            <a:ext cx="2568663" cy="231476"/>
          </a:xfrm>
        </p:spPr>
        <p:txBody>
          <a:bodyPr>
            <a:noAutofit/>
          </a:bodyPr>
          <a:lstStyle/>
          <a:p>
            <a:pPr algn="r"/>
            <a:r>
              <a:rPr lang="en-US" sz="1200" dirty="0">
                <a:solidFill>
                  <a:schemeClr val="tx1"/>
                </a:solidFill>
                <a:latin typeface="Calibri" panose="020F0502020204030204" pitchFamily="34" charset="0"/>
                <a:cs typeface="Calibri" panose="020F0502020204030204" pitchFamily="34" charset="0"/>
              </a:rPr>
              <a:t>Mayer EL et al. </a:t>
            </a:r>
            <a:r>
              <a:rPr lang="en-US" sz="1200" i="1" dirty="0">
                <a:solidFill>
                  <a:schemeClr val="tx1"/>
                </a:solidFill>
                <a:latin typeface="Calibri" panose="020F0502020204030204" pitchFamily="34" charset="0"/>
                <a:cs typeface="Calibri" panose="020F0502020204030204" pitchFamily="34" charset="0"/>
              </a:rPr>
              <a:t>Ann Oncol </a:t>
            </a:r>
            <a:r>
              <a:rPr lang="en-US" sz="1200" dirty="0">
                <a:solidFill>
                  <a:schemeClr val="tx1"/>
                </a:solidFill>
                <a:latin typeface="Calibri" panose="020F0502020204030204" pitchFamily="34" charset="0"/>
                <a:cs typeface="Calibri" panose="020F0502020204030204" pitchFamily="34" charset="0"/>
              </a:rPr>
              <a:t>2025</a:t>
            </a:r>
          </a:p>
        </p:txBody>
      </p:sp>
      <p:sp>
        <p:nvSpPr>
          <p:cNvPr id="5" name="Title 4">
            <a:extLst>
              <a:ext uri="{FF2B5EF4-FFF2-40B4-BE49-F238E27FC236}">
                <a16:creationId xmlns:a16="http://schemas.microsoft.com/office/drawing/2014/main" id="{5CD40A15-7AB8-541E-9CE8-9D8409D36BA1}"/>
              </a:ext>
            </a:extLst>
          </p:cNvPr>
          <p:cNvSpPr>
            <a:spLocks noGrp="1"/>
          </p:cNvSpPr>
          <p:nvPr>
            <p:ph type="title"/>
          </p:nvPr>
        </p:nvSpPr>
        <p:spPr>
          <a:xfrm>
            <a:off x="0" y="214118"/>
            <a:ext cx="12192000" cy="573884"/>
          </a:xfrm>
        </p:spPr>
        <p:txBody>
          <a:bodyPr>
            <a:normAutofit/>
          </a:bodyPr>
          <a:lstStyle/>
          <a:p>
            <a:pPr algn="ctr"/>
            <a:r>
              <a:rPr lang="en-US" sz="3200" b="1" dirty="0">
                <a:solidFill>
                  <a:srgbClr val="0432FF"/>
                </a:solidFill>
                <a:latin typeface="Calibri" panose="020F0502020204030204" pitchFamily="34" charset="0"/>
                <a:cs typeface="Calibri" panose="020F0502020204030204" pitchFamily="34" charset="0"/>
              </a:rPr>
              <a:t>TRADE: </a:t>
            </a:r>
            <a:r>
              <a:rPr lang="en-US" sz="3200" b="1" dirty="0" err="1">
                <a:solidFill>
                  <a:srgbClr val="0432FF"/>
                </a:solidFill>
                <a:latin typeface="Calibri" panose="020F0502020204030204" pitchFamily="34" charset="0"/>
                <a:cs typeface="Calibri" panose="020F0502020204030204" pitchFamily="34" charset="0"/>
              </a:rPr>
              <a:t>Abemaciclib</a:t>
            </a:r>
            <a:r>
              <a:rPr lang="en-US" sz="3200" b="1" dirty="0">
                <a:solidFill>
                  <a:srgbClr val="0432FF"/>
                </a:solidFill>
                <a:latin typeface="Calibri" panose="020F0502020204030204" pitchFamily="34" charset="0"/>
                <a:cs typeface="Calibri" panose="020F0502020204030204" pitchFamily="34" charset="0"/>
              </a:rPr>
              <a:t> Dose Escalation</a:t>
            </a:r>
          </a:p>
        </p:txBody>
      </p:sp>
      <p:pic>
        <p:nvPicPr>
          <p:cNvPr id="6" name="Picture 5">
            <a:extLst>
              <a:ext uri="{FF2B5EF4-FFF2-40B4-BE49-F238E27FC236}">
                <a16:creationId xmlns:a16="http://schemas.microsoft.com/office/drawing/2014/main" id="{C942FD96-5796-2F3F-CE4E-F390B3DDCC7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65578" y="1319980"/>
            <a:ext cx="3414651" cy="3216921"/>
          </a:xfrm>
          <a:prstGeom prst="rect">
            <a:avLst/>
          </a:prstGeom>
        </p:spPr>
      </p:pic>
      <p:pic>
        <p:nvPicPr>
          <p:cNvPr id="7" name="Picture 6">
            <a:extLst>
              <a:ext uri="{FF2B5EF4-FFF2-40B4-BE49-F238E27FC236}">
                <a16:creationId xmlns:a16="http://schemas.microsoft.com/office/drawing/2014/main" id="{3A460382-247F-B51F-F192-FA98E3D48347}"/>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3908274" y="712820"/>
            <a:ext cx="7772400" cy="2124879"/>
          </a:xfrm>
          <a:prstGeom prst="rect">
            <a:avLst/>
          </a:prstGeom>
        </p:spPr>
      </p:pic>
      <p:pic>
        <p:nvPicPr>
          <p:cNvPr id="9" name="Picture 8">
            <a:extLst>
              <a:ext uri="{FF2B5EF4-FFF2-40B4-BE49-F238E27FC236}">
                <a16:creationId xmlns:a16="http://schemas.microsoft.com/office/drawing/2014/main" id="{B3467468-EC30-8FF7-9E4A-7D893A5F1D9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680229" y="3429000"/>
            <a:ext cx="5533103" cy="3216921"/>
          </a:xfrm>
          <a:prstGeom prst="rect">
            <a:avLst/>
          </a:prstGeom>
        </p:spPr>
      </p:pic>
      <p:pic>
        <p:nvPicPr>
          <p:cNvPr id="10" name="Picture 9">
            <a:extLst>
              <a:ext uri="{FF2B5EF4-FFF2-40B4-BE49-F238E27FC236}">
                <a16:creationId xmlns:a16="http://schemas.microsoft.com/office/drawing/2014/main" id="{BC090008-B655-345F-F9AD-B20CF5C1FA79}"/>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Lst>
          </a:blip>
          <a:stretch>
            <a:fillRect/>
          </a:stretch>
        </p:blipFill>
        <p:spPr>
          <a:xfrm>
            <a:off x="9213332" y="3585069"/>
            <a:ext cx="2743808" cy="2637332"/>
          </a:xfrm>
          <a:prstGeom prst="rect">
            <a:avLst/>
          </a:prstGeom>
        </p:spPr>
      </p:pic>
      <p:sp>
        <p:nvSpPr>
          <p:cNvPr id="3" name="TextBox 2">
            <a:extLst>
              <a:ext uri="{FF2B5EF4-FFF2-40B4-BE49-F238E27FC236}">
                <a16:creationId xmlns:a16="http://schemas.microsoft.com/office/drawing/2014/main" id="{C649E324-284C-60D7-49DA-32749520F358}"/>
              </a:ext>
            </a:extLst>
          </p:cNvPr>
          <p:cNvSpPr txBox="1"/>
          <p:nvPr/>
        </p:nvSpPr>
        <p:spPr>
          <a:xfrm>
            <a:off x="3939898" y="2871739"/>
            <a:ext cx="7740776"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800"/>
              </a:spcAft>
              <a:buClrTx/>
              <a:buSzTx/>
              <a:buFontTx/>
              <a:buNone/>
              <a:tabLst/>
              <a:defRPr/>
            </a:pPr>
            <a:r>
              <a:rPr kumimoji="0" lang="it-IT" sz="1400" b="1"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Primary</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endpoint: </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composite AE rate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discontinuation</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of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adjuvant</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abemaciclib</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for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any</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reason</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and/or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need</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to dose reduce by 12 weeks of therapy)</a:t>
            </a:r>
          </a:p>
        </p:txBody>
      </p:sp>
      <p:sp>
        <p:nvSpPr>
          <p:cNvPr id="2" name="TextBox 1">
            <a:extLst>
              <a:ext uri="{FF2B5EF4-FFF2-40B4-BE49-F238E27FC236}">
                <a16:creationId xmlns:a16="http://schemas.microsoft.com/office/drawing/2014/main" id="{BB02294F-5B85-3250-4514-5F2A94F3A784}"/>
              </a:ext>
            </a:extLst>
          </p:cNvPr>
          <p:cNvSpPr txBox="1"/>
          <p:nvPr/>
        </p:nvSpPr>
        <p:spPr>
          <a:xfrm>
            <a:off x="144271" y="6542442"/>
            <a:ext cx="4086206" cy="276999"/>
          </a:xfrm>
          <a:prstGeom prst="rect">
            <a:avLst/>
          </a:prstGeom>
          <a:noFill/>
        </p:spPr>
        <p:txBody>
          <a:bodyPr wrap="square">
            <a:spAutoFit/>
          </a:bodyPr>
          <a:lstStyle/>
          <a:p>
            <a:r>
              <a:rPr lang="en-US" sz="1200" b="0" dirty="0">
                <a:solidFill>
                  <a:schemeClr val="tx1"/>
                </a:solidFill>
                <a:latin typeface="Calibri" panose="020F0502020204030204" pitchFamily="34" charset="0"/>
                <a:cs typeface="Calibri" panose="020F0502020204030204" pitchFamily="34" charset="0"/>
              </a:rPr>
              <a:t>Courtesy of Komal Jhaveri, MD, FACP, FASCO</a:t>
            </a:r>
          </a:p>
        </p:txBody>
      </p:sp>
    </p:spTree>
    <p:extLst>
      <p:ext uri="{BB962C8B-B14F-4D97-AF65-F5344CB8AC3E}">
        <p14:creationId xmlns:p14="http://schemas.microsoft.com/office/powerpoint/2010/main" val="1168676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D2AC4-E043-CFCF-BF80-BEA1B4541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6AFA4-9EB0-ED46-74CB-5F61AE9A96A4}"/>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IDFS by Dose Reductions</a:t>
            </a:r>
          </a:p>
        </p:txBody>
      </p:sp>
      <p:pic>
        <p:nvPicPr>
          <p:cNvPr id="3" name="Picture 2">
            <a:extLst>
              <a:ext uri="{FF2B5EF4-FFF2-40B4-BE49-F238E27FC236}">
                <a16:creationId xmlns:a16="http://schemas.microsoft.com/office/drawing/2014/main" id="{A87C0D64-24F9-81DB-6FE7-9B8CF90939D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87036" y="1210256"/>
            <a:ext cx="11837112" cy="4479344"/>
          </a:xfrm>
          <a:prstGeom prst="rect">
            <a:avLst/>
          </a:prstGeom>
        </p:spPr>
      </p:pic>
      <p:sp>
        <p:nvSpPr>
          <p:cNvPr id="6" name="TextBox 5">
            <a:extLst>
              <a:ext uri="{FF2B5EF4-FFF2-40B4-BE49-F238E27FC236}">
                <a16:creationId xmlns:a16="http://schemas.microsoft.com/office/drawing/2014/main" id="{5B56DDE0-50EB-4491-57D4-12E7CD565DD0}"/>
              </a:ext>
            </a:extLst>
          </p:cNvPr>
          <p:cNvSpPr txBox="1"/>
          <p:nvPr/>
        </p:nvSpPr>
        <p:spPr>
          <a:xfrm>
            <a:off x="11875"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Barrios C et al. ESMO Breast 2024;Abstract 113MO.</a:t>
            </a:r>
          </a:p>
        </p:txBody>
      </p:sp>
    </p:spTree>
    <p:custDataLst>
      <p:tags r:id="rId1"/>
    </p:custDataLst>
    <p:extLst>
      <p:ext uri="{BB962C8B-B14F-4D97-AF65-F5344CB8AC3E}">
        <p14:creationId xmlns:p14="http://schemas.microsoft.com/office/powerpoint/2010/main" val="4049835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29552-D3E7-BAB6-5F1D-16053110155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2C27589-F193-926D-F04E-152C8A370415}"/>
              </a:ext>
            </a:extLst>
          </p:cNvPr>
          <p:cNvSpPr/>
          <p:nvPr/>
        </p:nvSpPr>
        <p:spPr bwMode="auto">
          <a:xfrm>
            <a:off x="536198" y="4939457"/>
            <a:ext cx="11140796" cy="593678"/>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4CB86F8-3114-9BCC-A038-F515E54A5B3D}"/>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4EC4C1DA-9B5A-CE6A-6B5D-0C7D143F1FBA}"/>
              </a:ext>
            </a:extLst>
          </p:cNvPr>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accent2"/>
                </a:solidFill>
              </a:rPr>
              <a:t>Module 2: </a:t>
            </a:r>
            <a:r>
              <a:rPr lang="en-US" sz="2400" dirty="0">
                <a:solidFill>
                  <a:schemeClr val="tx1"/>
                </a:solidFill>
              </a:rPr>
              <a:t>Clinician Survey Results</a:t>
            </a:r>
            <a:endParaRPr lang="en-US" sz="2400" dirty="0">
              <a:solidFill>
                <a:schemeClr val="accent2"/>
              </a:solidFill>
            </a:endParaRPr>
          </a:p>
          <a:p>
            <a:pPr marL="98425" indent="0">
              <a:lnSpc>
                <a:spcPts val="3240"/>
              </a:lnSpc>
              <a:spcBef>
                <a:spcPts val="400"/>
              </a:spcBef>
              <a:spcAft>
                <a:spcPts val="600"/>
              </a:spcAft>
              <a:buNone/>
            </a:pPr>
            <a:r>
              <a:rPr lang="en-US" sz="2400" dirty="0">
                <a:solidFill>
                  <a:schemeClr val="accent2"/>
                </a:solidFill>
              </a:rPr>
              <a:t>Module 3: </a:t>
            </a:r>
            <a:r>
              <a:rPr lang="en-US" sz="2400" dirty="0">
                <a:solidFill>
                  <a:schemeClr val="tx1"/>
                </a:solidFill>
              </a:rPr>
              <a:t>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accent2"/>
                </a:solidFill>
              </a:rPr>
              <a:t>Module 4: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5: </a:t>
            </a:r>
            <a:r>
              <a:rPr lang="en-US" sz="2400" dirty="0">
                <a:solidFill>
                  <a:schemeClr val="tx1"/>
                </a:solidFill>
              </a:rPr>
              <a:t>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bg1"/>
                </a:solidFill>
              </a:rPr>
              <a:t>Module 6: Clinician Survey Results</a:t>
            </a:r>
          </a:p>
          <a:p>
            <a:pPr marL="98425" indent="0">
              <a:lnSpc>
                <a:spcPts val="3240"/>
              </a:lnSpc>
              <a:spcBef>
                <a:spcPts val="400"/>
              </a:spcBef>
              <a:spcAft>
                <a:spcPts val="600"/>
              </a:spcAft>
              <a:buNone/>
            </a:pPr>
            <a:r>
              <a:rPr lang="en-US" sz="2400" dirty="0">
                <a:solidFill>
                  <a:schemeClr val="accent2"/>
                </a:solidFill>
              </a:rPr>
              <a:t>Module 7: </a:t>
            </a:r>
            <a:r>
              <a:rPr lang="en-US" sz="2400" dirty="0">
                <a:solidFill>
                  <a:schemeClr val="tx1"/>
                </a:solidFill>
              </a:rPr>
              <a:t>Adjuvant Oral SERDs for HR-Positive, HER2-Negative Localized </a:t>
            </a:r>
            <a:br>
              <a:rPr lang="en-US" sz="2400" dirty="0">
                <a:solidFill>
                  <a:schemeClr val="tx1"/>
                </a:solidFill>
              </a:rPr>
            </a:br>
            <a:r>
              <a:rPr lang="en-US" sz="2400" dirty="0">
                <a:solidFill>
                  <a:schemeClr val="tx1"/>
                </a:solidFill>
              </a:rPr>
              <a:t>Breast Cancer</a:t>
            </a:r>
          </a:p>
        </p:txBody>
      </p:sp>
    </p:spTree>
    <p:custDataLst>
      <p:tags r:id="rId1"/>
    </p:custDataLst>
    <p:extLst>
      <p:ext uri="{BB962C8B-B14F-4D97-AF65-F5344CB8AC3E}">
        <p14:creationId xmlns:p14="http://schemas.microsoft.com/office/powerpoint/2010/main" val="640460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2">
            <a:extLst>
              <a:ext uri="{FF2B5EF4-FFF2-40B4-BE49-F238E27FC236}">
                <a16:creationId xmlns:a16="http://schemas.microsoft.com/office/drawing/2014/main" id="{55469744-97BC-53A4-7565-29C6957509E8}"/>
              </a:ext>
            </a:extLst>
          </p:cNvPr>
          <p:cNvSpPr>
            <a:spLocks noGrp="1"/>
          </p:cNvSpPr>
          <p:nvPr>
            <p:ph idx="47"/>
          </p:nvPr>
        </p:nvSpPr>
        <p:spPr/>
        <p:txBody>
          <a:bodyPr/>
          <a:lstStyle/>
          <a:p>
            <a:r>
              <a:rPr lang="en-US" dirty="0"/>
              <a:t>I have not but would for the right patient </a:t>
            </a:r>
          </a:p>
        </p:txBody>
      </p:sp>
      <p:sp>
        <p:nvSpPr>
          <p:cNvPr id="24" name="Content Placeholder 23">
            <a:extLst>
              <a:ext uri="{FF2B5EF4-FFF2-40B4-BE49-F238E27FC236}">
                <a16:creationId xmlns:a16="http://schemas.microsoft.com/office/drawing/2014/main" id="{8CBA6F6C-77B6-1636-704C-364236CE34D7}"/>
              </a:ext>
            </a:extLst>
          </p:cNvPr>
          <p:cNvSpPr>
            <a:spLocks noGrp="1"/>
          </p:cNvSpPr>
          <p:nvPr>
            <p:ph idx="48"/>
          </p:nvPr>
        </p:nvSpPr>
        <p:spPr/>
        <p:txBody>
          <a:bodyPr/>
          <a:lstStyle/>
          <a:p>
            <a:r>
              <a:rPr lang="en-US" dirty="0"/>
              <a:t>I have</a:t>
            </a:r>
          </a:p>
        </p:txBody>
      </p:sp>
      <p:sp>
        <p:nvSpPr>
          <p:cNvPr id="25" name="Content Placeholder 24">
            <a:extLst>
              <a:ext uri="{FF2B5EF4-FFF2-40B4-BE49-F238E27FC236}">
                <a16:creationId xmlns:a16="http://schemas.microsoft.com/office/drawing/2014/main" id="{8E523F6F-121D-A2E7-DB01-CD96C34B12A9}"/>
              </a:ext>
            </a:extLst>
          </p:cNvPr>
          <p:cNvSpPr>
            <a:spLocks noGrp="1"/>
          </p:cNvSpPr>
          <p:nvPr>
            <p:ph idx="49"/>
          </p:nvPr>
        </p:nvSpPr>
        <p:spPr/>
        <p:txBody>
          <a:bodyPr/>
          <a:lstStyle/>
          <a:p>
            <a:r>
              <a:rPr lang="en-US" dirty="0"/>
              <a:t>I have</a:t>
            </a:r>
          </a:p>
        </p:txBody>
      </p:sp>
      <p:sp>
        <p:nvSpPr>
          <p:cNvPr id="26" name="Content Placeholder 25">
            <a:extLst>
              <a:ext uri="{FF2B5EF4-FFF2-40B4-BE49-F238E27FC236}">
                <a16:creationId xmlns:a16="http://schemas.microsoft.com/office/drawing/2014/main" id="{02B92CA6-BBEE-8C99-7111-9E275594D2B3}"/>
              </a:ext>
            </a:extLst>
          </p:cNvPr>
          <p:cNvSpPr>
            <a:spLocks noGrp="1"/>
          </p:cNvSpPr>
          <p:nvPr>
            <p:ph idx="50"/>
          </p:nvPr>
        </p:nvSpPr>
        <p:spPr/>
        <p:txBody>
          <a:bodyPr/>
          <a:lstStyle/>
          <a:p>
            <a:r>
              <a:rPr lang="en-US" dirty="0"/>
              <a:t>I have</a:t>
            </a:r>
          </a:p>
        </p:txBody>
      </p:sp>
      <p:sp>
        <p:nvSpPr>
          <p:cNvPr id="27" name="Content Placeholder 26">
            <a:extLst>
              <a:ext uri="{FF2B5EF4-FFF2-40B4-BE49-F238E27FC236}">
                <a16:creationId xmlns:a16="http://schemas.microsoft.com/office/drawing/2014/main" id="{7D107199-81D5-063D-2838-4C03A87E216E}"/>
              </a:ext>
            </a:extLst>
          </p:cNvPr>
          <p:cNvSpPr>
            <a:spLocks noGrp="1"/>
          </p:cNvSpPr>
          <p:nvPr>
            <p:ph idx="51"/>
          </p:nvPr>
        </p:nvSpPr>
        <p:spPr/>
        <p:txBody>
          <a:bodyPr/>
          <a:lstStyle/>
          <a:p>
            <a:r>
              <a:rPr lang="en-US" dirty="0"/>
              <a:t>I have</a:t>
            </a:r>
          </a:p>
        </p:txBody>
      </p:sp>
      <p:sp>
        <p:nvSpPr>
          <p:cNvPr id="21" name="Title 20">
            <a:extLst>
              <a:ext uri="{FF2B5EF4-FFF2-40B4-BE49-F238E27FC236}">
                <a16:creationId xmlns:a16="http://schemas.microsoft.com/office/drawing/2014/main" id="{67E67E88-F44D-E0A0-B0FD-4EA33DF35AB8}"/>
              </a:ext>
            </a:extLst>
          </p:cNvPr>
          <p:cNvSpPr>
            <a:spLocks noGrp="1"/>
          </p:cNvSpPr>
          <p:nvPr>
            <p:ph type="title"/>
          </p:nvPr>
        </p:nvSpPr>
        <p:spPr>
          <a:xfrm>
            <a:off x="551384" y="0"/>
            <a:ext cx="10821466" cy="1023414"/>
          </a:xfrm>
        </p:spPr>
        <p:txBody>
          <a:bodyPr/>
          <a:lstStyle/>
          <a:p>
            <a:r>
              <a:rPr lang="en-US" dirty="0"/>
              <a:t>Have you employed or would you employ an initial dose-escalation strategy rather than initiating therapy at the recommended starting dose for any of your patients with HR-positive localized BC receiving an adjuvant CDK4/6 inhibitor?</a:t>
            </a:r>
          </a:p>
        </p:txBody>
      </p:sp>
      <p:sp>
        <p:nvSpPr>
          <p:cNvPr id="2" name="Content Placeholder 25">
            <a:extLst>
              <a:ext uri="{FF2B5EF4-FFF2-40B4-BE49-F238E27FC236}">
                <a16:creationId xmlns:a16="http://schemas.microsoft.com/office/drawing/2014/main" id="{C8166AF0-3ADD-6467-EF7C-E48A0F57F75E}"/>
              </a:ext>
            </a:extLst>
          </p:cNvPr>
          <p:cNvSpPr>
            <a:spLocks noGrp="1"/>
          </p:cNvSpPr>
          <p:nvPr>
            <p:ph idx="52"/>
          </p:nvPr>
        </p:nvSpPr>
        <p:spPr/>
        <p:txBody>
          <a:bodyPr/>
          <a:lstStyle/>
          <a:p>
            <a:r>
              <a:rPr lang="en-US" dirty="0"/>
              <a:t>I have</a:t>
            </a:r>
          </a:p>
        </p:txBody>
      </p:sp>
      <p:sp>
        <p:nvSpPr>
          <p:cNvPr id="29" name="Content Placeholder 28">
            <a:extLst>
              <a:ext uri="{FF2B5EF4-FFF2-40B4-BE49-F238E27FC236}">
                <a16:creationId xmlns:a16="http://schemas.microsoft.com/office/drawing/2014/main" id="{4EA719A9-A774-2D47-17A2-FE7FB1A48938}"/>
              </a:ext>
            </a:extLst>
          </p:cNvPr>
          <p:cNvSpPr>
            <a:spLocks noGrp="1"/>
          </p:cNvSpPr>
          <p:nvPr>
            <p:ph idx="53"/>
          </p:nvPr>
        </p:nvSpPr>
        <p:spPr/>
        <p:txBody>
          <a:bodyPr/>
          <a:lstStyle/>
          <a:p>
            <a:r>
              <a:rPr lang="en-US" dirty="0"/>
              <a:t>I have</a:t>
            </a:r>
          </a:p>
        </p:txBody>
      </p:sp>
      <p:sp>
        <p:nvSpPr>
          <p:cNvPr id="6" name="Content Placeholder 5">
            <a:extLst>
              <a:ext uri="{FF2B5EF4-FFF2-40B4-BE49-F238E27FC236}">
                <a16:creationId xmlns:a16="http://schemas.microsoft.com/office/drawing/2014/main" id="{0E6D5CD5-5D3C-D0C2-ACB3-1509073C9F32}"/>
              </a:ext>
            </a:extLst>
          </p:cNvPr>
          <p:cNvSpPr>
            <a:spLocks noGrp="1"/>
          </p:cNvSpPr>
          <p:nvPr>
            <p:ph idx="54"/>
          </p:nvPr>
        </p:nvSpPr>
        <p:spPr/>
        <p:txBody>
          <a:bodyPr/>
          <a:lstStyle/>
          <a:p>
            <a:r>
              <a:rPr lang="en-US" dirty="0"/>
              <a:t>I have</a:t>
            </a:r>
          </a:p>
        </p:txBody>
      </p:sp>
    </p:spTree>
    <p:extLst>
      <p:ext uri="{BB962C8B-B14F-4D97-AF65-F5344CB8AC3E}">
        <p14:creationId xmlns:p14="http://schemas.microsoft.com/office/powerpoint/2010/main" val="1331691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84A19A3D-06C5-F6AB-6BF4-9B88C7B0904F}"/>
              </a:ext>
            </a:extLst>
          </p:cNvPr>
          <p:cNvSpPr>
            <a:spLocks noGrp="1"/>
          </p:cNvSpPr>
          <p:nvPr>
            <p:ph idx="47"/>
          </p:nvPr>
        </p:nvSpPr>
        <p:spPr/>
        <p:txBody>
          <a:bodyPr/>
          <a:lstStyle/>
          <a:p>
            <a:r>
              <a:rPr lang="en-US" dirty="0" err="1"/>
              <a:t>Ribociclib</a:t>
            </a:r>
            <a:endParaRPr lang="en-US" dirty="0"/>
          </a:p>
        </p:txBody>
      </p:sp>
      <p:sp>
        <p:nvSpPr>
          <p:cNvPr id="14" name="Content Placeholder 13">
            <a:extLst>
              <a:ext uri="{FF2B5EF4-FFF2-40B4-BE49-F238E27FC236}">
                <a16:creationId xmlns:a16="http://schemas.microsoft.com/office/drawing/2014/main" id="{3424F943-C2B8-DF4A-6FD9-CCEA8B4D30AF}"/>
              </a:ext>
            </a:extLst>
          </p:cNvPr>
          <p:cNvSpPr>
            <a:spLocks noGrp="1"/>
          </p:cNvSpPr>
          <p:nvPr>
            <p:ph idx="48"/>
          </p:nvPr>
        </p:nvSpPr>
        <p:spPr/>
        <p:txBody>
          <a:bodyPr/>
          <a:lstStyle/>
          <a:p>
            <a:r>
              <a:rPr lang="en-US" dirty="0" err="1"/>
              <a:t>Ribociclib</a:t>
            </a:r>
            <a:endParaRPr lang="en-US" dirty="0"/>
          </a:p>
        </p:txBody>
      </p:sp>
      <p:sp>
        <p:nvSpPr>
          <p:cNvPr id="15" name="Content Placeholder 14">
            <a:extLst>
              <a:ext uri="{FF2B5EF4-FFF2-40B4-BE49-F238E27FC236}">
                <a16:creationId xmlns:a16="http://schemas.microsoft.com/office/drawing/2014/main" id="{D9AB1552-6DDE-5AD8-184D-6AB62FDE84B7}"/>
              </a:ext>
            </a:extLst>
          </p:cNvPr>
          <p:cNvSpPr>
            <a:spLocks noGrp="1"/>
          </p:cNvSpPr>
          <p:nvPr>
            <p:ph idx="49"/>
          </p:nvPr>
        </p:nvSpPr>
        <p:spPr/>
        <p:txBody>
          <a:bodyPr/>
          <a:lstStyle/>
          <a:p>
            <a:r>
              <a:rPr lang="en-US" dirty="0" err="1"/>
              <a:t>Ribociclib</a:t>
            </a:r>
            <a:endParaRPr lang="en-US" dirty="0"/>
          </a:p>
        </p:txBody>
      </p:sp>
      <p:sp>
        <p:nvSpPr>
          <p:cNvPr id="16" name="Content Placeholder 15">
            <a:extLst>
              <a:ext uri="{FF2B5EF4-FFF2-40B4-BE49-F238E27FC236}">
                <a16:creationId xmlns:a16="http://schemas.microsoft.com/office/drawing/2014/main" id="{D3F544AB-0673-D23B-16AC-F1ECFF6EC990}"/>
              </a:ext>
            </a:extLst>
          </p:cNvPr>
          <p:cNvSpPr>
            <a:spLocks noGrp="1"/>
          </p:cNvSpPr>
          <p:nvPr>
            <p:ph idx="50"/>
          </p:nvPr>
        </p:nvSpPr>
        <p:spPr/>
        <p:txBody>
          <a:bodyPr/>
          <a:lstStyle/>
          <a:p>
            <a:r>
              <a:rPr lang="en-US" dirty="0" err="1"/>
              <a:t>Ribociclib</a:t>
            </a:r>
            <a:endParaRPr lang="en-US" dirty="0"/>
          </a:p>
        </p:txBody>
      </p:sp>
      <p:sp>
        <p:nvSpPr>
          <p:cNvPr id="17" name="Content Placeholder 16">
            <a:extLst>
              <a:ext uri="{FF2B5EF4-FFF2-40B4-BE49-F238E27FC236}">
                <a16:creationId xmlns:a16="http://schemas.microsoft.com/office/drawing/2014/main" id="{49CD52C4-7CF8-83A2-4CC2-0269AB28A756}"/>
              </a:ext>
            </a:extLst>
          </p:cNvPr>
          <p:cNvSpPr>
            <a:spLocks noGrp="1"/>
          </p:cNvSpPr>
          <p:nvPr>
            <p:ph idx="58"/>
          </p:nvPr>
        </p:nvSpPr>
        <p:spPr/>
        <p:txBody>
          <a:bodyPr/>
          <a:lstStyle/>
          <a:p>
            <a:r>
              <a:rPr lang="en-US" dirty="0"/>
              <a:t>Colitis </a:t>
            </a:r>
          </a:p>
        </p:txBody>
      </p:sp>
      <p:sp>
        <p:nvSpPr>
          <p:cNvPr id="19" name="Content Placeholder 18">
            <a:extLst>
              <a:ext uri="{FF2B5EF4-FFF2-40B4-BE49-F238E27FC236}">
                <a16:creationId xmlns:a16="http://schemas.microsoft.com/office/drawing/2014/main" id="{3F90B18A-19A4-8D83-ACD1-E502AC9C8E76}"/>
              </a:ext>
            </a:extLst>
          </p:cNvPr>
          <p:cNvSpPr>
            <a:spLocks noGrp="1"/>
          </p:cNvSpPr>
          <p:nvPr>
            <p:ph idx="60"/>
          </p:nvPr>
        </p:nvSpPr>
        <p:spPr/>
        <p:txBody>
          <a:bodyPr/>
          <a:lstStyle/>
          <a:p>
            <a:r>
              <a:rPr lang="en-US" dirty="0" err="1"/>
              <a:t>Abemaciclib</a:t>
            </a:r>
            <a:endParaRPr lang="en-US" dirty="0"/>
          </a:p>
        </p:txBody>
      </p:sp>
      <p:sp>
        <p:nvSpPr>
          <p:cNvPr id="20" name="Content Placeholder 19">
            <a:extLst>
              <a:ext uri="{FF2B5EF4-FFF2-40B4-BE49-F238E27FC236}">
                <a16:creationId xmlns:a16="http://schemas.microsoft.com/office/drawing/2014/main" id="{A9C8BC78-B08C-4062-2208-96881B91DEAC}"/>
              </a:ext>
            </a:extLst>
          </p:cNvPr>
          <p:cNvSpPr>
            <a:spLocks noGrp="1"/>
          </p:cNvSpPr>
          <p:nvPr>
            <p:ph idx="61"/>
          </p:nvPr>
        </p:nvSpPr>
        <p:spPr/>
        <p:txBody>
          <a:bodyPr/>
          <a:lstStyle/>
          <a:p>
            <a:r>
              <a:rPr lang="en-US" dirty="0" err="1"/>
              <a:t>Abemaciclib</a:t>
            </a:r>
            <a:endParaRPr lang="en-US" dirty="0"/>
          </a:p>
        </p:txBody>
      </p:sp>
      <p:sp>
        <p:nvSpPr>
          <p:cNvPr id="21" name="Content Placeholder 20">
            <a:extLst>
              <a:ext uri="{FF2B5EF4-FFF2-40B4-BE49-F238E27FC236}">
                <a16:creationId xmlns:a16="http://schemas.microsoft.com/office/drawing/2014/main" id="{C6832759-6F46-3E43-0811-09EB589E033F}"/>
              </a:ext>
            </a:extLst>
          </p:cNvPr>
          <p:cNvSpPr>
            <a:spLocks noGrp="1"/>
          </p:cNvSpPr>
          <p:nvPr>
            <p:ph idx="62"/>
          </p:nvPr>
        </p:nvSpPr>
        <p:spPr/>
        <p:txBody>
          <a:bodyPr/>
          <a:lstStyle/>
          <a:p>
            <a:r>
              <a:rPr lang="en-US" dirty="0" err="1"/>
              <a:t>Abemaciclib</a:t>
            </a:r>
            <a:endParaRPr lang="en-US" dirty="0"/>
          </a:p>
        </p:txBody>
      </p:sp>
      <p:sp>
        <p:nvSpPr>
          <p:cNvPr id="22" name="Content Placeholder 21">
            <a:extLst>
              <a:ext uri="{FF2B5EF4-FFF2-40B4-BE49-F238E27FC236}">
                <a16:creationId xmlns:a16="http://schemas.microsoft.com/office/drawing/2014/main" id="{A684C8B8-6328-59FA-9597-4114731CD361}"/>
              </a:ext>
            </a:extLst>
          </p:cNvPr>
          <p:cNvSpPr>
            <a:spLocks noGrp="1"/>
          </p:cNvSpPr>
          <p:nvPr>
            <p:ph idx="63"/>
          </p:nvPr>
        </p:nvSpPr>
        <p:spPr/>
        <p:txBody>
          <a:bodyPr/>
          <a:lstStyle/>
          <a:p>
            <a:r>
              <a:rPr lang="en-US" dirty="0" err="1"/>
              <a:t>Abemaciclib</a:t>
            </a:r>
            <a:endParaRPr lang="en-US" dirty="0"/>
          </a:p>
        </p:txBody>
      </p:sp>
      <p:sp>
        <p:nvSpPr>
          <p:cNvPr id="23" name="Content Placeholder 22">
            <a:extLst>
              <a:ext uri="{FF2B5EF4-FFF2-40B4-BE49-F238E27FC236}">
                <a16:creationId xmlns:a16="http://schemas.microsoft.com/office/drawing/2014/main" id="{8E19788B-4071-17C5-E354-FC14F247B42D}"/>
              </a:ext>
            </a:extLst>
          </p:cNvPr>
          <p:cNvSpPr>
            <a:spLocks noGrp="1"/>
          </p:cNvSpPr>
          <p:nvPr>
            <p:ph idx="64"/>
          </p:nvPr>
        </p:nvSpPr>
        <p:spPr/>
        <p:txBody>
          <a:bodyPr/>
          <a:lstStyle/>
          <a:p>
            <a:r>
              <a:rPr lang="en-US" dirty="0"/>
              <a:t>Chronic liver disease </a:t>
            </a:r>
          </a:p>
        </p:txBody>
      </p:sp>
      <p:sp>
        <p:nvSpPr>
          <p:cNvPr id="24" name="Content Placeholder 23">
            <a:extLst>
              <a:ext uri="{FF2B5EF4-FFF2-40B4-BE49-F238E27FC236}">
                <a16:creationId xmlns:a16="http://schemas.microsoft.com/office/drawing/2014/main" id="{35EBEBB8-253F-EB0A-E7E0-AE2983384185}"/>
              </a:ext>
            </a:extLst>
          </p:cNvPr>
          <p:cNvSpPr>
            <a:spLocks noGrp="1"/>
          </p:cNvSpPr>
          <p:nvPr>
            <p:ph idx="71"/>
          </p:nvPr>
        </p:nvSpPr>
        <p:spPr/>
        <p:txBody>
          <a:bodyPr/>
          <a:lstStyle/>
          <a:p>
            <a:r>
              <a:rPr lang="en-US" dirty="0" err="1"/>
              <a:t>Ribociclib</a:t>
            </a:r>
            <a:endParaRPr lang="en-US" dirty="0"/>
          </a:p>
        </p:txBody>
      </p:sp>
      <p:sp>
        <p:nvSpPr>
          <p:cNvPr id="25" name="Content Placeholder 24">
            <a:extLst>
              <a:ext uri="{FF2B5EF4-FFF2-40B4-BE49-F238E27FC236}">
                <a16:creationId xmlns:a16="http://schemas.microsoft.com/office/drawing/2014/main" id="{DDF1FC46-BB7C-3B99-22DE-C54717E7B8E4}"/>
              </a:ext>
            </a:extLst>
          </p:cNvPr>
          <p:cNvSpPr>
            <a:spLocks noGrp="1"/>
          </p:cNvSpPr>
          <p:nvPr>
            <p:ph idx="72"/>
          </p:nvPr>
        </p:nvSpPr>
        <p:spPr/>
        <p:txBody>
          <a:bodyPr/>
          <a:lstStyle/>
          <a:p>
            <a:r>
              <a:rPr lang="en-US" dirty="0" err="1"/>
              <a:t>Abemaciclib</a:t>
            </a:r>
            <a:endParaRPr lang="en-US" dirty="0"/>
          </a:p>
        </p:txBody>
      </p:sp>
      <p:sp>
        <p:nvSpPr>
          <p:cNvPr id="11" name="Title 10">
            <a:extLst>
              <a:ext uri="{FF2B5EF4-FFF2-40B4-BE49-F238E27FC236}">
                <a16:creationId xmlns:a16="http://schemas.microsoft.com/office/drawing/2014/main" id="{D21323E3-DBBD-ADDC-81B3-0529CED7B0B1}"/>
              </a:ext>
            </a:extLst>
          </p:cNvPr>
          <p:cNvSpPr>
            <a:spLocks noGrp="1"/>
          </p:cNvSpPr>
          <p:nvPr>
            <p:ph type="title"/>
          </p:nvPr>
        </p:nvSpPr>
        <p:spPr/>
        <p:txBody>
          <a:bodyPr/>
          <a:lstStyle/>
          <a:p>
            <a:r>
              <a:rPr lang="en-US" dirty="0"/>
              <a:t>Assuming eligibility to receive </a:t>
            </a:r>
            <a:r>
              <a:rPr lang="en-US" dirty="0" err="1"/>
              <a:t>abemaciclib</a:t>
            </a:r>
            <a:r>
              <a:rPr lang="en-US" dirty="0"/>
              <a:t> or </a:t>
            </a:r>
            <a:r>
              <a:rPr lang="en-US" dirty="0" err="1"/>
              <a:t>ribociclib</a:t>
            </a:r>
            <a:r>
              <a:rPr lang="en-US" dirty="0"/>
              <a:t>, which CDK4/6 inhibitor would you prefer in the adjuvant setting for a patient with HR-positive localized BC and a history of …?</a:t>
            </a:r>
          </a:p>
        </p:txBody>
      </p:sp>
      <p:sp>
        <p:nvSpPr>
          <p:cNvPr id="27" name="Content Placeholder 26">
            <a:extLst>
              <a:ext uri="{FF2B5EF4-FFF2-40B4-BE49-F238E27FC236}">
                <a16:creationId xmlns:a16="http://schemas.microsoft.com/office/drawing/2014/main" id="{06A7931C-B904-4DD8-846B-1D9EC1AA1668}"/>
              </a:ext>
            </a:extLst>
          </p:cNvPr>
          <p:cNvSpPr>
            <a:spLocks noGrp="1"/>
          </p:cNvSpPr>
          <p:nvPr>
            <p:ph idx="74"/>
          </p:nvPr>
        </p:nvSpPr>
        <p:spPr/>
        <p:txBody>
          <a:bodyPr/>
          <a:lstStyle/>
          <a:p>
            <a:r>
              <a:rPr lang="en-US" dirty="0" err="1"/>
              <a:t>Ribociclib</a:t>
            </a:r>
            <a:endParaRPr lang="en-US" dirty="0"/>
          </a:p>
        </p:txBody>
      </p:sp>
      <p:sp>
        <p:nvSpPr>
          <p:cNvPr id="28" name="Content Placeholder 27">
            <a:extLst>
              <a:ext uri="{FF2B5EF4-FFF2-40B4-BE49-F238E27FC236}">
                <a16:creationId xmlns:a16="http://schemas.microsoft.com/office/drawing/2014/main" id="{E221730F-A309-567A-124F-6CEC6733366F}"/>
              </a:ext>
            </a:extLst>
          </p:cNvPr>
          <p:cNvSpPr>
            <a:spLocks noGrp="1"/>
          </p:cNvSpPr>
          <p:nvPr>
            <p:ph idx="75"/>
          </p:nvPr>
        </p:nvSpPr>
        <p:spPr/>
        <p:txBody>
          <a:bodyPr/>
          <a:lstStyle/>
          <a:p>
            <a:r>
              <a:rPr lang="en-US" dirty="0"/>
              <a:t>No preference</a:t>
            </a:r>
          </a:p>
        </p:txBody>
      </p:sp>
      <p:sp>
        <p:nvSpPr>
          <p:cNvPr id="29" name="Content Placeholder 28">
            <a:extLst>
              <a:ext uri="{FF2B5EF4-FFF2-40B4-BE49-F238E27FC236}">
                <a16:creationId xmlns:a16="http://schemas.microsoft.com/office/drawing/2014/main" id="{6DCF59F4-FE5A-27B2-6352-CB5A59A86542}"/>
              </a:ext>
            </a:extLst>
          </p:cNvPr>
          <p:cNvSpPr>
            <a:spLocks noGrp="1"/>
          </p:cNvSpPr>
          <p:nvPr>
            <p:ph idx="76"/>
          </p:nvPr>
        </p:nvSpPr>
        <p:spPr/>
        <p:txBody>
          <a:bodyPr/>
          <a:lstStyle/>
          <a:p>
            <a:r>
              <a:rPr lang="en-US" dirty="0"/>
              <a:t>No preference</a:t>
            </a:r>
          </a:p>
        </p:txBody>
      </p:sp>
      <p:sp>
        <p:nvSpPr>
          <p:cNvPr id="30" name="Content Placeholder 29">
            <a:extLst>
              <a:ext uri="{FF2B5EF4-FFF2-40B4-BE49-F238E27FC236}">
                <a16:creationId xmlns:a16="http://schemas.microsoft.com/office/drawing/2014/main" id="{DF3FC1F4-4AD5-4ED5-6A72-9FACA8E5E304}"/>
              </a:ext>
            </a:extLst>
          </p:cNvPr>
          <p:cNvSpPr>
            <a:spLocks noGrp="1"/>
          </p:cNvSpPr>
          <p:nvPr>
            <p:ph idx="77"/>
          </p:nvPr>
        </p:nvSpPr>
        <p:spPr/>
        <p:txBody>
          <a:bodyPr/>
          <a:lstStyle/>
          <a:p>
            <a:r>
              <a:rPr lang="en-US" dirty="0"/>
              <a:t>Ribociclib</a:t>
            </a:r>
          </a:p>
        </p:txBody>
      </p:sp>
      <p:sp>
        <p:nvSpPr>
          <p:cNvPr id="31" name="Content Placeholder 30">
            <a:extLst>
              <a:ext uri="{FF2B5EF4-FFF2-40B4-BE49-F238E27FC236}">
                <a16:creationId xmlns:a16="http://schemas.microsoft.com/office/drawing/2014/main" id="{DB204A23-E983-C7DC-F122-D9C0692F7E5E}"/>
              </a:ext>
            </a:extLst>
          </p:cNvPr>
          <p:cNvSpPr>
            <a:spLocks noGrp="1"/>
          </p:cNvSpPr>
          <p:nvPr>
            <p:ph idx="78"/>
          </p:nvPr>
        </p:nvSpPr>
        <p:spPr/>
        <p:txBody>
          <a:bodyPr/>
          <a:lstStyle/>
          <a:p>
            <a:r>
              <a:rPr lang="en-US" dirty="0"/>
              <a:t>Chronic renal disease </a:t>
            </a:r>
          </a:p>
        </p:txBody>
      </p:sp>
      <p:sp>
        <p:nvSpPr>
          <p:cNvPr id="32" name="Content Placeholder 31">
            <a:extLst>
              <a:ext uri="{FF2B5EF4-FFF2-40B4-BE49-F238E27FC236}">
                <a16:creationId xmlns:a16="http://schemas.microsoft.com/office/drawing/2014/main" id="{7062ECF2-E53D-6E29-E9CA-A7287DEE8B20}"/>
              </a:ext>
            </a:extLst>
          </p:cNvPr>
          <p:cNvSpPr>
            <a:spLocks noGrp="1"/>
          </p:cNvSpPr>
          <p:nvPr>
            <p:ph idx="79"/>
          </p:nvPr>
        </p:nvSpPr>
        <p:spPr/>
        <p:txBody>
          <a:bodyPr/>
          <a:lstStyle/>
          <a:p>
            <a:r>
              <a:rPr lang="en-US" dirty="0" err="1"/>
              <a:t>Ribociclib</a:t>
            </a:r>
            <a:endParaRPr lang="en-US" dirty="0"/>
          </a:p>
        </p:txBody>
      </p:sp>
      <p:sp>
        <p:nvSpPr>
          <p:cNvPr id="2" name="Content Placeholder 23">
            <a:extLst>
              <a:ext uri="{FF2B5EF4-FFF2-40B4-BE49-F238E27FC236}">
                <a16:creationId xmlns:a16="http://schemas.microsoft.com/office/drawing/2014/main" id="{EFEF4ECB-19D3-38C4-2F56-23F0F1A5702F}"/>
              </a:ext>
            </a:extLst>
          </p:cNvPr>
          <p:cNvSpPr>
            <a:spLocks noGrp="1"/>
          </p:cNvSpPr>
          <p:nvPr>
            <p:ph idx="80"/>
          </p:nvPr>
        </p:nvSpPr>
        <p:spPr/>
        <p:txBody>
          <a:bodyPr/>
          <a:lstStyle/>
          <a:p>
            <a:r>
              <a:rPr lang="en-US" dirty="0" err="1"/>
              <a:t>Ribociclib</a:t>
            </a:r>
            <a:endParaRPr lang="en-US" dirty="0"/>
          </a:p>
        </p:txBody>
      </p:sp>
      <p:sp>
        <p:nvSpPr>
          <p:cNvPr id="3" name="Content Placeholder 21">
            <a:extLst>
              <a:ext uri="{FF2B5EF4-FFF2-40B4-BE49-F238E27FC236}">
                <a16:creationId xmlns:a16="http://schemas.microsoft.com/office/drawing/2014/main" id="{01C6521B-1D23-0859-B6C8-6FE28C3900E3}"/>
              </a:ext>
            </a:extLst>
          </p:cNvPr>
          <p:cNvSpPr>
            <a:spLocks noGrp="1"/>
          </p:cNvSpPr>
          <p:nvPr>
            <p:ph idx="81"/>
          </p:nvPr>
        </p:nvSpPr>
        <p:spPr/>
        <p:txBody>
          <a:bodyPr/>
          <a:lstStyle/>
          <a:p>
            <a:r>
              <a:rPr lang="en-US" dirty="0" err="1"/>
              <a:t>Abemaciclib</a:t>
            </a:r>
            <a:endParaRPr lang="en-US" dirty="0"/>
          </a:p>
        </p:txBody>
      </p:sp>
      <p:sp>
        <p:nvSpPr>
          <p:cNvPr id="4" name="Content Placeholder 29">
            <a:extLst>
              <a:ext uri="{FF2B5EF4-FFF2-40B4-BE49-F238E27FC236}">
                <a16:creationId xmlns:a16="http://schemas.microsoft.com/office/drawing/2014/main" id="{4CE7555B-982E-74AC-F755-3964DCF63665}"/>
              </a:ext>
            </a:extLst>
          </p:cNvPr>
          <p:cNvSpPr>
            <a:spLocks noGrp="1"/>
          </p:cNvSpPr>
          <p:nvPr>
            <p:ph idx="82"/>
          </p:nvPr>
        </p:nvSpPr>
        <p:spPr/>
        <p:txBody>
          <a:bodyPr/>
          <a:lstStyle/>
          <a:p>
            <a:r>
              <a:rPr lang="en-US" dirty="0"/>
              <a:t>No preference</a:t>
            </a:r>
          </a:p>
        </p:txBody>
      </p:sp>
      <p:sp>
        <p:nvSpPr>
          <p:cNvPr id="36" name="Content Placeholder 35">
            <a:extLst>
              <a:ext uri="{FF2B5EF4-FFF2-40B4-BE49-F238E27FC236}">
                <a16:creationId xmlns:a16="http://schemas.microsoft.com/office/drawing/2014/main" id="{42CE7F6D-01A9-3096-BC25-3A402F3B93F2}"/>
              </a:ext>
            </a:extLst>
          </p:cNvPr>
          <p:cNvSpPr>
            <a:spLocks noGrp="1"/>
          </p:cNvSpPr>
          <p:nvPr>
            <p:ph idx="83"/>
          </p:nvPr>
        </p:nvSpPr>
        <p:spPr/>
        <p:txBody>
          <a:bodyPr/>
          <a:lstStyle/>
          <a:p>
            <a:r>
              <a:rPr lang="en-US" dirty="0" err="1"/>
              <a:t>Ribociclib</a:t>
            </a:r>
            <a:endParaRPr lang="en-US" dirty="0"/>
          </a:p>
        </p:txBody>
      </p:sp>
      <p:sp>
        <p:nvSpPr>
          <p:cNvPr id="37" name="Content Placeholder 36">
            <a:extLst>
              <a:ext uri="{FF2B5EF4-FFF2-40B4-BE49-F238E27FC236}">
                <a16:creationId xmlns:a16="http://schemas.microsoft.com/office/drawing/2014/main" id="{E62DFAC5-908D-88B4-D0D7-3CBA69FD26CE}"/>
              </a:ext>
            </a:extLst>
          </p:cNvPr>
          <p:cNvSpPr>
            <a:spLocks noGrp="1"/>
          </p:cNvSpPr>
          <p:nvPr>
            <p:ph idx="84"/>
          </p:nvPr>
        </p:nvSpPr>
        <p:spPr/>
        <p:txBody>
          <a:bodyPr/>
          <a:lstStyle/>
          <a:p>
            <a:r>
              <a:rPr lang="en-US" dirty="0" err="1"/>
              <a:t>Abemaciclib</a:t>
            </a:r>
            <a:endParaRPr lang="en-US" dirty="0"/>
          </a:p>
        </p:txBody>
      </p:sp>
      <p:sp>
        <p:nvSpPr>
          <p:cNvPr id="38" name="Content Placeholder 37">
            <a:extLst>
              <a:ext uri="{FF2B5EF4-FFF2-40B4-BE49-F238E27FC236}">
                <a16:creationId xmlns:a16="http://schemas.microsoft.com/office/drawing/2014/main" id="{3143981B-2B7B-EE55-A47F-8F46B1537305}"/>
              </a:ext>
            </a:extLst>
          </p:cNvPr>
          <p:cNvSpPr>
            <a:spLocks noGrp="1"/>
          </p:cNvSpPr>
          <p:nvPr>
            <p:ph idx="85"/>
          </p:nvPr>
        </p:nvSpPr>
        <p:spPr/>
        <p:txBody>
          <a:bodyPr/>
          <a:lstStyle/>
          <a:p>
            <a:r>
              <a:rPr lang="en-US" dirty="0"/>
              <a:t>No preference</a:t>
            </a:r>
          </a:p>
        </p:txBody>
      </p:sp>
      <p:sp>
        <p:nvSpPr>
          <p:cNvPr id="33" name="Content Placeholder 32">
            <a:extLst>
              <a:ext uri="{FF2B5EF4-FFF2-40B4-BE49-F238E27FC236}">
                <a16:creationId xmlns:a16="http://schemas.microsoft.com/office/drawing/2014/main" id="{92D06EC3-C800-8E8D-03AB-A514B4592F5E}"/>
              </a:ext>
            </a:extLst>
          </p:cNvPr>
          <p:cNvSpPr>
            <a:spLocks noGrp="1"/>
          </p:cNvSpPr>
          <p:nvPr>
            <p:ph idx="86"/>
          </p:nvPr>
        </p:nvSpPr>
        <p:spPr/>
        <p:txBody>
          <a:bodyPr/>
          <a:lstStyle/>
          <a:p>
            <a:r>
              <a:rPr lang="en-US" dirty="0" err="1"/>
              <a:t>Ribociclib</a:t>
            </a:r>
            <a:endParaRPr lang="en-US" dirty="0"/>
          </a:p>
        </p:txBody>
      </p:sp>
      <p:sp>
        <p:nvSpPr>
          <p:cNvPr id="34" name="Content Placeholder 33">
            <a:extLst>
              <a:ext uri="{FF2B5EF4-FFF2-40B4-BE49-F238E27FC236}">
                <a16:creationId xmlns:a16="http://schemas.microsoft.com/office/drawing/2014/main" id="{FF8839DF-9020-DAD5-76A3-029114796ADD}"/>
              </a:ext>
            </a:extLst>
          </p:cNvPr>
          <p:cNvSpPr>
            <a:spLocks noGrp="1"/>
          </p:cNvSpPr>
          <p:nvPr>
            <p:ph idx="87"/>
          </p:nvPr>
        </p:nvSpPr>
        <p:spPr/>
        <p:txBody>
          <a:bodyPr/>
          <a:lstStyle/>
          <a:p>
            <a:r>
              <a:rPr lang="en-US" dirty="0" err="1"/>
              <a:t>Abemaciclib</a:t>
            </a:r>
            <a:endParaRPr lang="en-US" dirty="0"/>
          </a:p>
        </p:txBody>
      </p:sp>
      <p:sp>
        <p:nvSpPr>
          <p:cNvPr id="35" name="Content Placeholder 34">
            <a:extLst>
              <a:ext uri="{FF2B5EF4-FFF2-40B4-BE49-F238E27FC236}">
                <a16:creationId xmlns:a16="http://schemas.microsoft.com/office/drawing/2014/main" id="{5E628A2B-9C7E-6F2D-078F-DCB070450FF8}"/>
              </a:ext>
            </a:extLst>
          </p:cNvPr>
          <p:cNvSpPr>
            <a:spLocks noGrp="1"/>
          </p:cNvSpPr>
          <p:nvPr>
            <p:ph idx="88"/>
          </p:nvPr>
        </p:nvSpPr>
        <p:spPr/>
        <p:txBody>
          <a:bodyPr/>
          <a:lstStyle/>
          <a:p>
            <a:r>
              <a:rPr lang="en-US" dirty="0"/>
              <a:t>No preference</a:t>
            </a:r>
          </a:p>
        </p:txBody>
      </p:sp>
    </p:spTree>
    <p:extLst>
      <p:ext uri="{BB962C8B-B14F-4D97-AF65-F5344CB8AC3E}">
        <p14:creationId xmlns:p14="http://schemas.microsoft.com/office/powerpoint/2010/main" val="42302619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68FDE351-E3D8-D7F4-B73E-0916FD6ECBF8}"/>
              </a:ext>
            </a:extLst>
          </p:cNvPr>
          <p:cNvSpPr>
            <a:spLocks noGrp="1"/>
          </p:cNvSpPr>
          <p:nvPr>
            <p:ph idx="47"/>
          </p:nvPr>
        </p:nvSpPr>
        <p:spPr/>
        <p:txBody>
          <a:bodyPr/>
          <a:lstStyle/>
          <a:p>
            <a:r>
              <a:rPr lang="en-US" dirty="0"/>
              <a:t>No preference</a:t>
            </a:r>
          </a:p>
        </p:txBody>
      </p:sp>
      <p:sp>
        <p:nvSpPr>
          <p:cNvPr id="33" name="Content Placeholder 32">
            <a:extLst>
              <a:ext uri="{FF2B5EF4-FFF2-40B4-BE49-F238E27FC236}">
                <a16:creationId xmlns:a16="http://schemas.microsoft.com/office/drawing/2014/main" id="{7F1B76DD-E941-A94E-DE15-986B6D7087C4}"/>
              </a:ext>
            </a:extLst>
          </p:cNvPr>
          <p:cNvSpPr>
            <a:spLocks noGrp="1"/>
          </p:cNvSpPr>
          <p:nvPr>
            <p:ph idx="48"/>
          </p:nvPr>
        </p:nvSpPr>
        <p:spPr/>
        <p:txBody>
          <a:bodyPr/>
          <a:lstStyle/>
          <a:p>
            <a:r>
              <a:rPr lang="en-US" dirty="0"/>
              <a:t>No preference</a:t>
            </a:r>
          </a:p>
        </p:txBody>
      </p:sp>
      <p:sp>
        <p:nvSpPr>
          <p:cNvPr id="34" name="Content Placeholder 33">
            <a:extLst>
              <a:ext uri="{FF2B5EF4-FFF2-40B4-BE49-F238E27FC236}">
                <a16:creationId xmlns:a16="http://schemas.microsoft.com/office/drawing/2014/main" id="{6F34E1F9-E932-0D23-6283-F543F9AD3ADF}"/>
              </a:ext>
            </a:extLst>
          </p:cNvPr>
          <p:cNvSpPr>
            <a:spLocks noGrp="1"/>
          </p:cNvSpPr>
          <p:nvPr>
            <p:ph idx="49"/>
          </p:nvPr>
        </p:nvSpPr>
        <p:spPr/>
        <p:txBody>
          <a:bodyPr/>
          <a:lstStyle/>
          <a:p>
            <a:r>
              <a:rPr lang="en-US" dirty="0"/>
              <a:t>No preference</a:t>
            </a:r>
          </a:p>
        </p:txBody>
      </p:sp>
      <p:sp>
        <p:nvSpPr>
          <p:cNvPr id="35" name="Content Placeholder 34">
            <a:extLst>
              <a:ext uri="{FF2B5EF4-FFF2-40B4-BE49-F238E27FC236}">
                <a16:creationId xmlns:a16="http://schemas.microsoft.com/office/drawing/2014/main" id="{9573C9D1-F355-8922-ABBE-AF37B19D21E0}"/>
              </a:ext>
            </a:extLst>
          </p:cNvPr>
          <p:cNvSpPr>
            <a:spLocks noGrp="1"/>
          </p:cNvSpPr>
          <p:nvPr>
            <p:ph idx="50"/>
          </p:nvPr>
        </p:nvSpPr>
        <p:spPr/>
        <p:txBody>
          <a:bodyPr/>
          <a:lstStyle/>
          <a:p>
            <a:r>
              <a:rPr lang="en-US" dirty="0"/>
              <a:t>Ribociclib</a:t>
            </a:r>
          </a:p>
        </p:txBody>
      </p:sp>
      <p:sp>
        <p:nvSpPr>
          <p:cNvPr id="36" name="Content Placeholder 35">
            <a:extLst>
              <a:ext uri="{FF2B5EF4-FFF2-40B4-BE49-F238E27FC236}">
                <a16:creationId xmlns:a16="http://schemas.microsoft.com/office/drawing/2014/main" id="{7B61E2BA-251D-1621-1AC5-B7DD634954CD}"/>
              </a:ext>
            </a:extLst>
          </p:cNvPr>
          <p:cNvSpPr>
            <a:spLocks noGrp="1"/>
          </p:cNvSpPr>
          <p:nvPr>
            <p:ph idx="58"/>
          </p:nvPr>
        </p:nvSpPr>
        <p:spPr/>
        <p:txBody>
          <a:bodyPr/>
          <a:lstStyle/>
          <a:p>
            <a:r>
              <a:rPr lang="en-US" dirty="0"/>
              <a:t>COPD </a:t>
            </a:r>
          </a:p>
        </p:txBody>
      </p:sp>
      <p:sp>
        <p:nvSpPr>
          <p:cNvPr id="37" name="Content Placeholder 36">
            <a:extLst>
              <a:ext uri="{FF2B5EF4-FFF2-40B4-BE49-F238E27FC236}">
                <a16:creationId xmlns:a16="http://schemas.microsoft.com/office/drawing/2014/main" id="{E02F3001-8192-86B0-ED74-5587688C9F41}"/>
              </a:ext>
            </a:extLst>
          </p:cNvPr>
          <p:cNvSpPr>
            <a:spLocks noGrp="1"/>
          </p:cNvSpPr>
          <p:nvPr>
            <p:ph idx="71"/>
          </p:nvPr>
        </p:nvSpPr>
        <p:spPr/>
        <p:txBody>
          <a:bodyPr/>
          <a:lstStyle/>
          <a:p>
            <a:r>
              <a:rPr lang="en-US" dirty="0"/>
              <a:t>No preference</a:t>
            </a:r>
          </a:p>
        </p:txBody>
      </p:sp>
      <p:sp>
        <p:nvSpPr>
          <p:cNvPr id="30" name="Title 29">
            <a:extLst>
              <a:ext uri="{FF2B5EF4-FFF2-40B4-BE49-F238E27FC236}">
                <a16:creationId xmlns:a16="http://schemas.microsoft.com/office/drawing/2014/main" id="{E82792A3-860D-68FB-528C-5DED48D4DDED}"/>
              </a:ext>
            </a:extLst>
          </p:cNvPr>
          <p:cNvSpPr>
            <a:spLocks noGrp="1"/>
          </p:cNvSpPr>
          <p:nvPr>
            <p:ph type="title"/>
          </p:nvPr>
        </p:nvSpPr>
        <p:spPr/>
        <p:txBody>
          <a:bodyPr/>
          <a:lstStyle/>
          <a:p>
            <a:r>
              <a:rPr lang="en-US" dirty="0"/>
              <a:t>Assuming eligibility to receive </a:t>
            </a:r>
            <a:r>
              <a:rPr lang="en-US" dirty="0" err="1"/>
              <a:t>abemaciclib</a:t>
            </a:r>
            <a:r>
              <a:rPr lang="en-US" dirty="0"/>
              <a:t> or </a:t>
            </a:r>
            <a:r>
              <a:rPr lang="en-US" dirty="0" err="1"/>
              <a:t>ribociclib</a:t>
            </a:r>
            <a:r>
              <a:rPr lang="en-US" dirty="0"/>
              <a:t>, which CDK4/6 inhibitor would you prefer in the adjuvant setting for a patient with HR-positive localized BC and a history of …?</a:t>
            </a:r>
          </a:p>
        </p:txBody>
      </p:sp>
      <p:sp>
        <p:nvSpPr>
          <p:cNvPr id="39" name="Content Placeholder 38">
            <a:extLst>
              <a:ext uri="{FF2B5EF4-FFF2-40B4-BE49-F238E27FC236}">
                <a16:creationId xmlns:a16="http://schemas.microsoft.com/office/drawing/2014/main" id="{5912271B-CBE4-06A6-8582-CD1E884E16A1}"/>
              </a:ext>
            </a:extLst>
          </p:cNvPr>
          <p:cNvSpPr>
            <a:spLocks noGrp="1"/>
          </p:cNvSpPr>
          <p:nvPr>
            <p:ph idx="74"/>
          </p:nvPr>
        </p:nvSpPr>
        <p:spPr/>
        <p:txBody>
          <a:bodyPr/>
          <a:lstStyle/>
          <a:p>
            <a:r>
              <a:rPr lang="en-US" dirty="0" err="1"/>
              <a:t>Abemaciclib</a:t>
            </a:r>
            <a:endParaRPr lang="en-US" dirty="0"/>
          </a:p>
        </p:txBody>
      </p:sp>
      <p:sp>
        <p:nvSpPr>
          <p:cNvPr id="40" name="Content Placeholder 39">
            <a:extLst>
              <a:ext uri="{FF2B5EF4-FFF2-40B4-BE49-F238E27FC236}">
                <a16:creationId xmlns:a16="http://schemas.microsoft.com/office/drawing/2014/main" id="{73D2C4B0-A5EB-8B04-8712-61BF5D72C275}"/>
              </a:ext>
            </a:extLst>
          </p:cNvPr>
          <p:cNvSpPr>
            <a:spLocks noGrp="1"/>
          </p:cNvSpPr>
          <p:nvPr>
            <p:ph idx="75"/>
          </p:nvPr>
        </p:nvSpPr>
        <p:spPr/>
        <p:txBody>
          <a:bodyPr/>
          <a:lstStyle/>
          <a:p>
            <a:r>
              <a:rPr lang="en-US" dirty="0" err="1"/>
              <a:t>Abemaciclib</a:t>
            </a:r>
            <a:endParaRPr lang="en-US" dirty="0"/>
          </a:p>
        </p:txBody>
      </p:sp>
      <p:sp>
        <p:nvSpPr>
          <p:cNvPr id="41" name="Content Placeholder 40">
            <a:extLst>
              <a:ext uri="{FF2B5EF4-FFF2-40B4-BE49-F238E27FC236}">
                <a16:creationId xmlns:a16="http://schemas.microsoft.com/office/drawing/2014/main" id="{7795F203-A779-D0EC-84E2-82AA90CFCEA5}"/>
              </a:ext>
            </a:extLst>
          </p:cNvPr>
          <p:cNvSpPr>
            <a:spLocks noGrp="1"/>
          </p:cNvSpPr>
          <p:nvPr>
            <p:ph idx="76"/>
          </p:nvPr>
        </p:nvSpPr>
        <p:spPr/>
        <p:txBody>
          <a:bodyPr/>
          <a:lstStyle/>
          <a:p>
            <a:r>
              <a:rPr lang="en-US" dirty="0" err="1"/>
              <a:t>Abemaciclib</a:t>
            </a:r>
            <a:endParaRPr lang="en-US" dirty="0"/>
          </a:p>
        </p:txBody>
      </p:sp>
      <p:sp>
        <p:nvSpPr>
          <p:cNvPr id="42" name="Content Placeholder 41">
            <a:extLst>
              <a:ext uri="{FF2B5EF4-FFF2-40B4-BE49-F238E27FC236}">
                <a16:creationId xmlns:a16="http://schemas.microsoft.com/office/drawing/2014/main" id="{1ABD4D49-5139-175A-D60E-22AF409CA1D7}"/>
              </a:ext>
            </a:extLst>
          </p:cNvPr>
          <p:cNvSpPr>
            <a:spLocks noGrp="1"/>
          </p:cNvSpPr>
          <p:nvPr>
            <p:ph idx="77"/>
          </p:nvPr>
        </p:nvSpPr>
        <p:spPr/>
        <p:txBody>
          <a:bodyPr/>
          <a:lstStyle/>
          <a:p>
            <a:r>
              <a:rPr lang="en-US" dirty="0" err="1"/>
              <a:t>Abemaciclib</a:t>
            </a:r>
            <a:endParaRPr lang="en-US" dirty="0"/>
          </a:p>
        </p:txBody>
      </p:sp>
      <p:sp>
        <p:nvSpPr>
          <p:cNvPr id="43" name="Content Placeholder 42">
            <a:extLst>
              <a:ext uri="{FF2B5EF4-FFF2-40B4-BE49-F238E27FC236}">
                <a16:creationId xmlns:a16="http://schemas.microsoft.com/office/drawing/2014/main" id="{02332493-3FEC-D98B-0702-33C28CE9985F}"/>
              </a:ext>
            </a:extLst>
          </p:cNvPr>
          <p:cNvSpPr>
            <a:spLocks noGrp="1"/>
          </p:cNvSpPr>
          <p:nvPr>
            <p:ph idx="78"/>
          </p:nvPr>
        </p:nvSpPr>
        <p:spPr/>
        <p:txBody>
          <a:bodyPr/>
          <a:lstStyle/>
          <a:p>
            <a:r>
              <a:rPr lang="en-US" dirty="0"/>
              <a:t>NYHA Class I congestive </a:t>
            </a:r>
            <a:br>
              <a:rPr lang="en-US" dirty="0"/>
            </a:br>
            <a:r>
              <a:rPr lang="en-US" dirty="0"/>
              <a:t>heart failure </a:t>
            </a:r>
          </a:p>
        </p:txBody>
      </p:sp>
      <p:sp>
        <p:nvSpPr>
          <p:cNvPr id="44" name="Content Placeholder 43">
            <a:extLst>
              <a:ext uri="{FF2B5EF4-FFF2-40B4-BE49-F238E27FC236}">
                <a16:creationId xmlns:a16="http://schemas.microsoft.com/office/drawing/2014/main" id="{090E92EC-65E3-35EF-217F-154972B4CAB7}"/>
              </a:ext>
            </a:extLst>
          </p:cNvPr>
          <p:cNvSpPr>
            <a:spLocks noGrp="1"/>
          </p:cNvSpPr>
          <p:nvPr>
            <p:ph idx="79"/>
          </p:nvPr>
        </p:nvSpPr>
        <p:spPr/>
        <p:txBody>
          <a:bodyPr/>
          <a:lstStyle/>
          <a:p>
            <a:r>
              <a:rPr lang="en-US" dirty="0"/>
              <a:t>No preference</a:t>
            </a:r>
          </a:p>
        </p:txBody>
      </p:sp>
      <p:sp>
        <p:nvSpPr>
          <p:cNvPr id="3" name="Content Placeholder 36">
            <a:extLst>
              <a:ext uri="{FF2B5EF4-FFF2-40B4-BE49-F238E27FC236}">
                <a16:creationId xmlns:a16="http://schemas.microsoft.com/office/drawing/2014/main" id="{A811C58A-1EA5-A245-A89A-F854998AF4C1}"/>
              </a:ext>
            </a:extLst>
          </p:cNvPr>
          <p:cNvSpPr>
            <a:spLocks noGrp="1"/>
          </p:cNvSpPr>
          <p:nvPr>
            <p:ph idx="80"/>
          </p:nvPr>
        </p:nvSpPr>
        <p:spPr/>
        <p:txBody>
          <a:bodyPr/>
          <a:lstStyle/>
          <a:p>
            <a:r>
              <a:rPr lang="en-US" dirty="0"/>
              <a:t>No preference</a:t>
            </a:r>
          </a:p>
        </p:txBody>
      </p:sp>
      <p:sp>
        <p:nvSpPr>
          <p:cNvPr id="4" name="Content Placeholder 41">
            <a:extLst>
              <a:ext uri="{FF2B5EF4-FFF2-40B4-BE49-F238E27FC236}">
                <a16:creationId xmlns:a16="http://schemas.microsoft.com/office/drawing/2014/main" id="{A365AC7C-B2E0-236D-4BA6-3BA08CB74F5A}"/>
              </a:ext>
            </a:extLst>
          </p:cNvPr>
          <p:cNvSpPr>
            <a:spLocks noGrp="1"/>
          </p:cNvSpPr>
          <p:nvPr>
            <p:ph idx="81"/>
          </p:nvPr>
        </p:nvSpPr>
        <p:spPr/>
        <p:txBody>
          <a:bodyPr/>
          <a:lstStyle/>
          <a:p>
            <a:r>
              <a:rPr lang="en-US" dirty="0" err="1"/>
              <a:t>Abemaciclib</a:t>
            </a:r>
            <a:endParaRPr lang="en-US" dirty="0"/>
          </a:p>
        </p:txBody>
      </p:sp>
      <p:sp>
        <p:nvSpPr>
          <p:cNvPr id="47" name="Content Placeholder 46">
            <a:extLst>
              <a:ext uri="{FF2B5EF4-FFF2-40B4-BE49-F238E27FC236}">
                <a16:creationId xmlns:a16="http://schemas.microsoft.com/office/drawing/2014/main" id="{E2E18BDC-24AE-67DD-18C1-F2B30D63FA2E}"/>
              </a:ext>
            </a:extLst>
          </p:cNvPr>
          <p:cNvSpPr>
            <a:spLocks noGrp="1"/>
          </p:cNvSpPr>
          <p:nvPr>
            <p:ph idx="82"/>
          </p:nvPr>
        </p:nvSpPr>
        <p:spPr/>
        <p:txBody>
          <a:bodyPr/>
          <a:lstStyle/>
          <a:p>
            <a:r>
              <a:rPr lang="en-US" dirty="0"/>
              <a:t>No preference</a:t>
            </a:r>
          </a:p>
        </p:txBody>
      </p:sp>
      <p:sp>
        <p:nvSpPr>
          <p:cNvPr id="48" name="Content Placeholder 47">
            <a:extLst>
              <a:ext uri="{FF2B5EF4-FFF2-40B4-BE49-F238E27FC236}">
                <a16:creationId xmlns:a16="http://schemas.microsoft.com/office/drawing/2014/main" id="{6A34B649-44C6-4856-0DB2-D77B4EA2778F}"/>
              </a:ext>
            </a:extLst>
          </p:cNvPr>
          <p:cNvSpPr>
            <a:spLocks noGrp="1"/>
          </p:cNvSpPr>
          <p:nvPr>
            <p:ph idx="83"/>
          </p:nvPr>
        </p:nvSpPr>
        <p:spPr/>
        <p:txBody>
          <a:bodyPr/>
          <a:lstStyle/>
          <a:p>
            <a:r>
              <a:rPr lang="en-US" dirty="0" err="1"/>
              <a:t>Abemaciclib</a:t>
            </a:r>
            <a:endParaRPr lang="en-US" dirty="0"/>
          </a:p>
        </p:txBody>
      </p:sp>
      <p:sp>
        <p:nvSpPr>
          <p:cNvPr id="11" name="Content Placeholder 10">
            <a:extLst>
              <a:ext uri="{FF2B5EF4-FFF2-40B4-BE49-F238E27FC236}">
                <a16:creationId xmlns:a16="http://schemas.microsoft.com/office/drawing/2014/main" id="{ED9C38EE-22D7-221E-FD06-F37B0B6C1BF6}"/>
              </a:ext>
            </a:extLst>
          </p:cNvPr>
          <p:cNvSpPr>
            <a:spLocks noGrp="1"/>
          </p:cNvSpPr>
          <p:nvPr>
            <p:ph idx="84"/>
          </p:nvPr>
        </p:nvSpPr>
        <p:spPr/>
        <p:txBody>
          <a:bodyPr/>
          <a:lstStyle/>
          <a:p>
            <a:r>
              <a:rPr lang="en-US" dirty="0"/>
              <a:t>No preference</a:t>
            </a:r>
          </a:p>
        </p:txBody>
      </p:sp>
      <p:sp>
        <p:nvSpPr>
          <p:cNvPr id="12" name="Content Placeholder 11">
            <a:extLst>
              <a:ext uri="{FF2B5EF4-FFF2-40B4-BE49-F238E27FC236}">
                <a16:creationId xmlns:a16="http://schemas.microsoft.com/office/drawing/2014/main" id="{16B82629-BDCC-8592-7A93-71FE24B11B8A}"/>
              </a:ext>
            </a:extLst>
          </p:cNvPr>
          <p:cNvSpPr>
            <a:spLocks noGrp="1"/>
          </p:cNvSpPr>
          <p:nvPr>
            <p:ph idx="85"/>
          </p:nvPr>
        </p:nvSpPr>
        <p:spPr/>
        <p:txBody>
          <a:bodyPr/>
          <a:lstStyle/>
          <a:p>
            <a:r>
              <a:rPr lang="en-US" dirty="0"/>
              <a:t>No preference</a:t>
            </a:r>
          </a:p>
        </p:txBody>
      </p:sp>
      <p:sp>
        <p:nvSpPr>
          <p:cNvPr id="2" name="TextBox 1">
            <a:extLst>
              <a:ext uri="{FF2B5EF4-FFF2-40B4-BE49-F238E27FC236}">
                <a16:creationId xmlns:a16="http://schemas.microsoft.com/office/drawing/2014/main" id="{63BB7D70-9CB8-3AF6-AACC-4B0026B8F725}"/>
              </a:ext>
            </a:extLst>
          </p:cNvPr>
          <p:cNvSpPr txBox="1"/>
          <p:nvPr/>
        </p:nvSpPr>
        <p:spPr>
          <a:xfrm>
            <a:off x="461401" y="6510506"/>
            <a:ext cx="4067332" cy="338554"/>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COPD = chronic obstructive pulmonary disease</a:t>
            </a:r>
          </a:p>
        </p:txBody>
      </p:sp>
    </p:spTree>
    <p:extLst>
      <p:ext uri="{BB962C8B-B14F-4D97-AF65-F5344CB8AC3E}">
        <p14:creationId xmlns:p14="http://schemas.microsoft.com/office/powerpoint/2010/main" val="435213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FD4E6-6268-A0E9-7CAC-726764D3C5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B946580-4374-3E66-F2E8-7338AB2C9679}"/>
              </a:ext>
            </a:extLst>
          </p:cNvPr>
          <p:cNvSpPr/>
          <p:nvPr/>
        </p:nvSpPr>
        <p:spPr bwMode="auto">
          <a:xfrm>
            <a:off x="536198" y="5514389"/>
            <a:ext cx="10604768" cy="904339"/>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6BDA62F1-6D77-2D0C-64F2-951B9A2C1D63}"/>
              </a:ext>
            </a:extLst>
          </p:cNvPr>
          <p:cNvSpPr>
            <a:spLocks noGrp="1"/>
          </p:cNvSpPr>
          <p:nvPr>
            <p:ph type="title"/>
          </p:nvPr>
        </p:nvSpPr>
        <p:spPr>
          <a:xfrm>
            <a:off x="912285" y="373638"/>
            <a:ext cx="10358967" cy="561263"/>
          </a:xfrm>
        </p:spPr>
        <p:txBody>
          <a:bodyPr>
            <a:normAutofit/>
          </a:bodyPr>
          <a:lstStyle/>
          <a:p>
            <a:r>
              <a:rPr lang="en-US" sz="2600" dirty="0">
                <a:solidFill>
                  <a:srgbClr val="0432FF"/>
                </a:solidFill>
              </a:rPr>
              <a:t>Management of Hormone Receptor (HR)-Positive Localized Breast Cancer</a:t>
            </a:r>
          </a:p>
        </p:txBody>
      </p:sp>
      <p:sp>
        <p:nvSpPr>
          <p:cNvPr id="6" name="Content Placeholder 5">
            <a:extLst>
              <a:ext uri="{FF2B5EF4-FFF2-40B4-BE49-F238E27FC236}">
                <a16:creationId xmlns:a16="http://schemas.microsoft.com/office/drawing/2014/main" id="{1068E99B-0895-7A73-F3A9-E785CCFC82E6}"/>
              </a:ext>
            </a:extLst>
          </p:cNvPr>
          <p:cNvSpPr>
            <a:spLocks noGrp="1"/>
          </p:cNvSpPr>
          <p:nvPr>
            <p:ph idx="1"/>
          </p:nvPr>
        </p:nvSpPr>
        <p:spPr>
          <a:xfrm>
            <a:off x="912285" y="1124086"/>
            <a:ext cx="10358967" cy="4799013"/>
          </a:xfrm>
        </p:spPr>
        <p:txBody>
          <a:bodyPr/>
          <a:lstStyle/>
          <a:p>
            <a:pPr marL="98425" indent="0">
              <a:lnSpc>
                <a:spcPts val="3240"/>
              </a:lnSpc>
              <a:spcBef>
                <a:spcPts val="400"/>
              </a:spcBef>
              <a:spcAft>
                <a:spcPts val="600"/>
              </a:spcAft>
              <a:buNone/>
            </a:pPr>
            <a:r>
              <a:rPr lang="en-US" sz="2400" dirty="0">
                <a:solidFill>
                  <a:schemeClr val="accent2"/>
                </a:solidFill>
              </a:rPr>
              <a:t>Module 1: </a:t>
            </a:r>
            <a:r>
              <a:rPr lang="en-US" sz="2400" dirty="0">
                <a:solidFill>
                  <a:schemeClr val="tx1"/>
                </a:solidFill>
              </a:rPr>
              <a:t>Risk Assessment and Genomic Assays for HR-Positive, HER2-Negative </a:t>
            </a:r>
            <a:r>
              <a:rPr lang="en-US" sz="2400" dirty="0"/>
              <a:t>Localized</a:t>
            </a:r>
            <a:r>
              <a:rPr lang="en-US" sz="2400" dirty="0">
                <a:solidFill>
                  <a:schemeClr val="tx1"/>
                </a:solidFill>
              </a:rPr>
              <a:t> Breast Cancer</a:t>
            </a:r>
          </a:p>
          <a:p>
            <a:pPr marL="98425" indent="0">
              <a:lnSpc>
                <a:spcPts val="3240"/>
              </a:lnSpc>
              <a:spcBef>
                <a:spcPts val="400"/>
              </a:spcBef>
              <a:spcAft>
                <a:spcPts val="600"/>
              </a:spcAft>
              <a:buNone/>
            </a:pPr>
            <a:r>
              <a:rPr lang="en-US" sz="2400" dirty="0">
                <a:solidFill>
                  <a:schemeClr val="accent2"/>
                </a:solidFill>
              </a:rPr>
              <a:t>Module 2: </a:t>
            </a:r>
            <a:r>
              <a:rPr lang="en-US" sz="2400" dirty="0">
                <a:solidFill>
                  <a:schemeClr val="tx1"/>
                </a:solidFill>
              </a:rPr>
              <a:t>Clinician Survey Results</a:t>
            </a:r>
            <a:endParaRPr lang="en-US" sz="2400" dirty="0">
              <a:solidFill>
                <a:schemeClr val="accent2"/>
              </a:solidFill>
            </a:endParaRPr>
          </a:p>
          <a:p>
            <a:pPr marL="98425" indent="0">
              <a:lnSpc>
                <a:spcPts val="3240"/>
              </a:lnSpc>
              <a:spcBef>
                <a:spcPts val="400"/>
              </a:spcBef>
              <a:spcAft>
                <a:spcPts val="600"/>
              </a:spcAft>
              <a:buNone/>
            </a:pPr>
            <a:r>
              <a:rPr lang="en-US" sz="2400" dirty="0">
                <a:solidFill>
                  <a:schemeClr val="accent2"/>
                </a:solidFill>
              </a:rPr>
              <a:t>Module 3: </a:t>
            </a:r>
            <a:r>
              <a:rPr lang="en-US" sz="2400" dirty="0">
                <a:solidFill>
                  <a:schemeClr val="tx1"/>
                </a:solidFill>
              </a:rPr>
              <a:t>Adjuvant CDK4/6 Inhibitors for High-Risk, HR-Positive, HER2-Negative Localized Breast Cancer</a:t>
            </a:r>
          </a:p>
          <a:p>
            <a:pPr marL="98425" indent="0">
              <a:lnSpc>
                <a:spcPts val="3240"/>
              </a:lnSpc>
              <a:spcBef>
                <a:spcPts val="400"/>
              </a:spcBef>
              <a:spcAft>
                <a:spcPts val="600"/>
              </a:spcAft>
              <a:buNone/>
            </a:pPr>
            <a:r>
              <a:rPr lang="en-US" sz="2400" dirty="0">
                <a:solidFill>
                  <a:schemeClr val="accent2"/>
                </a:solidFill>
              </a:rPr>
              <a:t>Module 4: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accent2"/>
                </a:solidFill>
              </a:rPr>
              <a:t>Module 5: </a:t>
            </a:r>
            <a:r>
              <a:rPr lang="en-US" sz="2400" dirty="0">
                <a:solidFill>
                  <a:schemeClr val="tx1"/>
                </a:solidFill>
              </a:rPr>
              <a:t>Tolerability and Other Practical Considerations with Adjuvant CDK4/6 Inhibitor Therapy</a:t>
            </a:r>
          </a:p>
          <a:p>
            <a:pPr marL="98425" indent="0">
              <a:lnSpc>
                <a:spcPts val="3240"/>
              </a:lnSpc>
              <a:spcBef>
                <a:spcPts val="400"/>
              </a:spcBef>
              <a:spcAft>
                <a:spcPts val="600"/>
              </a:spcAft>
              <a:buNone/>
            </a:pPr>
            <a:r>
              <a:rPr lang="en-US" sz="2400" dirty="0">
                <a:solidFill>
                  <a:schemeClr val="accent2"/>
                </a:solidFill>
              </a:rPr>
              <a:t>Module 6: </a:t>
            </a:r>
            <a:r>
              <a:rPr lang="en-US" sz="2400" dirty="0">
                <a:solidFill>
                  <a:schemeClr val="tx1"/>
                </a:solidFill>
              </a:rPr>
              <a:t>Clinician Survey Results</a:t>
            </a:r>
          </a:p>
          <a:p>
            <a:pPr marL="98425" indent="0">
              <a:lnSpc>
                <a:spcPts val="3240"/>
              </a:lnSpc>
              <a:spcBef>
                <a:spcPts val="400"/>
              </a:spcBef>
              <a:spcAft>
                <a:spcPts val="600"/>
              </a:spcAft>
              <a:buNone/>
            </a:pPr>
            <a:r>
              <a:rPr lang="en-US" sz="2400" dirty="0">
                <a:solidFill>
                  <a:schemeClr val="bg1"/>
                </a:solidFill>
              </a:rPr>
              <a:t>Module 7: Adjuvant Oral SERDs for HR-Positive, HER2-Negative Localized </a:t>
            </a:r>
            <a:br>
              <a:rPr lang="en-US" sz="2400" dirty="0">
                <a:solidFill>
                  <a:schemeClr val="bg1"/>
                </a:solidFill>
              </a:rPr>
            </a:br>
            <a:r>
              <a:rPr lang="en-US" sz="2400" dirty="0">
                <a:solidFill>
                  <a:schemeClr val="bg1"/>
                </a:solidFill>
              </a:rPr>
              <a:t>Breast Cancer</a:t>
            </a:r>
          </a:p>
        </p:txBody>
      </p:sp>
    </p:spTree>
    <p:custDataLst>
      <p:tags r:id="rId1"/>
    </p:custDataLst>
    <p:extLst>
      <p:ext uri="{BB962C8B-B14F-4D97-AF65-F5344CB8AC3E}">
        <p14:creationId xmlns:p14="http://schemas.microsoft.com/office/powerpoint/2010/main" val="2729255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CE0B6-A374-2B3D-FE4B-A06EC54B1DB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C023EC8-DB16-00C5-5BC9-0D07A15659EC}"/>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569068FD-530D-82EB-58B4-732286EEC6B6}"/>
              </a:ext>
            </a:extLst>
          </p:cNvPr>
          <p:cNvSpPr txBox="1"/>
          <p:nvPr/>
        </p:nvSpPr>
        <p:spPr>
          <a:xfrm>
            <a:off x="540367" y="1270659"/>
            <a:ext cx="10729192" cy="5166503"/>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Giredestrant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vs standard-of-care endocrine therapy as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adjuvant treatment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with estrogen receptor-positive, HER2-negative early breast cancer: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Results from the </a:t>
            </a: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global phase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III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lidERA</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Breast Cancer trial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San Antonio Breast Cancer Symposium 2025;Abstract GS1-10.</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455613" rtl="0" eaLnBrk="1" fontAlgn="base" latinLnBrk="0" hangingPunct="1">
              <a:lnSpc>
                <a:spcPct val="100000"/>
              </a:lnSpc>
              <a:spcBef>
                <a:spcPts val="0"/>
              </a:spcBef>
              <a:spcAft>
                <a:spcPts val="80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0439902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4524F-7ED0-48DE-5A87-1D9D05D8CB7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052ED32-31DB-2E75-C314-9F77CE3C7A56}"/>
              </a:ext>
            </a:extLst>
          </p:cNvPr>
          <p:cNvPicPr>
            <a:picLocks noChangeAspect="1"/>
          </p:cNvPicPr>
          <p:nvPr/>
        </p:nvPicPr>
        <p:blipFill>
          <a:blip r:embed="rId4"/>
          <a:stretch>
            <a:fillRect/>
          </a:stretch>
        </p:blipFill>
        <p:spPr>
          <a:xfrm>
            <a:off x="309104" y="957924"/>
            <a:ext cx="11573792" cy="4942151"/>
          </a:xfrm>
          <a:prstGeom prst="rect">
            <a:avLst/>
          </a:prstGeom>
        </p:spPr>
      </p:pic>
      <p:sp>
        <p:nvSpPr>
          <p:cNvPr id="3" name="TextBox 2">
            <a:extLst>
              <a:ext uri="{FF2B5EF4-FFF2-40B4-BE49-F238E27FC236}">
                <a16:creationId xmlns:a16="http://schemas.microsoft.com/office/drawing/2014/main" id="{804A6123-3FB8-B735-F944-98D3E6495EAF}"/>
              </a:ext>
            </a:extLst>
          </p:cNvPr>
          <p:cNvSpPr txBox="1"/>
          <p:nvPr/>
        </p:nvSpPr>
        <p:spPr>
          <a:xfrm>
            <a:off x="9379841" y="5576910"/>
            <a:ext cx="2503055" cy="323165"/>
          </a:xfrm>
          <a:prstGeom prst="rect">
            <a:avLst/>
          </a:prstGeom>
          <a:noFill/>
        </p:spPr>
        <p:txBody>
          <a:bodyPr wrap="square">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Abstract GS1-10</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1945294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C4BEA-8F47-5441-3456-EBA00B08BF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58126-2F0D-41E2-F26F-B61D2A8AC98E}"/>
              </a:ext>
            </a:extLst>
          </p:cNvPr>
          <p:cNvSpPr>
            <a:spLocks noGrp="1"/>
          </p:cNvSpPr>
          <p:nvPr>
            <p:ph type="title"/>
          </p:nvPr>
        </p:nvSpPr>
        <p:spPr>
          <a:xfrm>
            <a:off x="1883531" y="337073"/>
            <a:ext cx="8424936" cy="951218"/>
          </a:xfrm>
        </p:spPr>
        <p:txBody>
          <a:bodyPr>
            <a:normAutofit/>
          </a:bodyPr>
          <a:lstStyle/>
          <a:p>
            <a:r>
              <a:rPr lang="en-US" sz="2800" dirty="0" err="1">
                <a:solidFill>
                  <a:srgbClr val="0432FF"/>
                </a:solidFill>
              </a:rPr>
              <a:t>lidERA</a:t>
            </a:r>
            <a:r>
              <a:rPr lang="en-US" sz="2800" dirty="0">
                <a:solidFill>
                  <a:srgbClr val="0432FF"/>
                </a:solidFill>
              </a:rPr>
              <a:t> Breast Cancer Study Design</a:t>
            </a:r>
          </a:p>
        </p:txBody>
      </p:sp>
      <p:sp>
        <p:nvSpPr>
          <p:cNvPr id="3" name="TextBox 2">
            <a:extLst>
              <a:ext uri="{FF2B5EF4-FFF2-40B4-BE49-F238E27FC236}">
                <a16:creationId xmlns:a16="http://schemas.microsoft.com/office/drawing/2014/main" id="{4D48AF4F-354F-B7C6-18D0-BC6B6361533D}"/>
              </a:ext>
            </a:extLst>
          </p:cNvPr>
          <p:cNvSpPr txBox="1"/>
          <p:nvPr/>
        </p:nvSpPr>
        <p:spPr>
          <a:xfrm>
            <a:off x="0" y="6520926"/>
            <a:ext cx="6853382" cy="323165"/>
          </a:xfrm>
          <a:prstGeom prst="rect">
            <a:avLst/>
          </a:prstGeom>
          <a:noFill/>
        </p:spPr>
        <p:txBody>
          <a:bodyPr wrap="square">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lang="en-US" sz="1500" b="0" dirty="0">
                <a:solidFill>
                  <a:srgbClr val="000000"/>
                </a:solidFill>
                <a:latin typeface="Calibri" panose="020F0502020204030204" pitchFamily="34" charset="0"/>
                <a:cs typeface="Calibri" panose="020F0502020204030204" pitchFamily="34" charset="0"/>
              </a:rPr>
              <a:t>San Antonio Breast Cancer Symposium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2025;Abstract GS1-10.</a:t>
            </a:r>
          </a:p>
        </p:txBody>
      </p:sp>
      <p:pic>
        <p:nvPicPr>
          <p:cNvPr id="5" name="Picture 4">
            <a:extLst>
              <a:ext uri="{FF2B5EF4-FFF2-40B4-BE49-F238E27FC236}">
                <a16:creationId xmlns:a16="http://schemas.microsoft.com/office/drawing/2014/main" id="{AA1EAF43-D3A5-9664-0E84-DF43AD82D9CB}"/>
              </a:ext>
            </a:extLst>
          </p:cNvPr>
          <p:cNvPicPr>
            <a:picLocks noChangeAspect="1"/>
          </p:cNvPicPr>
          <p:nvPr/>
        </p:nvPicPr>
        <p:blipFill>
          <a:blip r:embed="rId4"/>
          <a:stretch>
            <a:fillRect/>
          </a:stretch>
        </p:blipFill>
        <p:spPr>
          <a:xfrm>
            <a:off x="139990" y="1500620"/>
            <a:ext cx="11912019" cy="3856759"/>
          </a:xfrm>
          <a:prstGeom prst="rect">
            <a:avLst/>
          </a:prstGeom>
        </p:spPr>
      </p:pic>
      <p:sp>
        <p:nvSpPr>
          <p:cNvPr id="4" name="TextBox 3">
            <a:extLst>
              <a:ext uri="{FF2B5EF4-FFF2-40B4-BE49-F238E27FC236}">
                <a16:creationId xmlns:a16="http://schemas.microsoft.com/office/drawing/2014/main" id="{26F8C76D-008C-56FB-C26E-216BDEB71E4D}"/>
              </a:ext>
            </a:extLst>
          </p:cNvPr>
          <p:cNvSpPr txBox="1"/>
          <p:nvPr/>
        </p:nvSpPr>
        <p:spPr>
          <a:xfrm>
            <a:off x="134470" y="5382409"/>
            <a:ext cx="6853382"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DRFI = distant recurrence-free interval; LRRFI = locoregional recurrence-free interval</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38812667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5A344-9697-9ECE-BD29-64A331BA7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BB217B-DD9C-328C-A29E-23C4212DA7DE}"/>
              </a:ext>
            </a:extLst>
          </p:cNvPr>
          <p:cNvSpPr>
            <a:spLocks noGrp="1"/>
          </p:cNvSpPr>
          <p:nvPr>
            <p:ph type="title"/>
          </p:nvPr>
        </p:nvSpPr>
        <p:spPr>
          <a:xfrm>
            <a:off x="1883531" y="337073"/>
            <a:ext cx="8424936" cy="951218"/>
          </a:xfrm>
        </p:spPr>
        <p:txBody>
          <a:bodyPr>
            <a:normAutofit/>
          </a:bodyPr>
          <a:lstStyle/>
          <a:p>
            <a:r>
              <a:rPr lang="en-US" sz="2800" dirty="0" err="1">
                <a:solidFill>
                  <a:srgbClr val="0432FF"/>
                </a:solidFill>
              </a:rPr>
              <a:t>lidERA</a:t>
            </a:r>
            <a:r>
              <a:rPr lang="en-US" sz="2800" dirty="0">
                <a:solidFill>
                  <a:srgbClr val="0432FF"/>
                </a:solidFill>
              </a:rPr>
              <a:t> Breast Cancer: Patient Demographics</a:t>
            </a:r>
          </a:p>
        </p:txBody>
      </p:sp>
      <p:sp>
        <p:nvSpPr>
          <p:cNvPr id="3" name="TextBox 2">
            <a:extLst>
              <a:ext uri="{FF2B5EF4-FFF2-40B4-BE49-F238E27FC236}">
                <a16:creationId xmlns:a16="http://schemas.microsoft.com/office/drawing/2014/main" id="{D5F356AF-FFBD-C2CE-C64D-2AEB4C0BA13E}"/>
              </a:ext>
            </a:extLst>
          </p:cNvPr>
          <p:cNvSpPr txBox="1"/>
          <p:nvPr/>
        </p:nvSpPr>
        <p:spPr>
          <a:xfrm>
            <a:off x="0" y="6520926"/>
            <a:ext cx="6853382" cy="323165"/>
          </a:xfrm>
          <a:prstGeom prst="rect">
            <a:avLst/>
          </a:prstGeom>
          <a:noFill/>
        </p:spPr>
        <p:txBody>
          <a:bodyPr wrap="square">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lang="en-US" sz="1500" b="0" dirty="0">
                <a:solidFill>
                  <a:srgbClr val="000000"/>
                </a:solidFill>
                <a:latin typeface="Calibri" panose="020F0502020204030204" pitchFamily="34" charset="0"/>
                <a:cs typeface="Calibri" panose="020F0502020204030204" pitchFamily="34" charset="0"/>
              </a:rPr>
              <a:t>San Antonio Breast Cancer Symposium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2025;Abstract GS1-10.</a:t>
            </a:r>
          </a:p>
        </p:txBody>
      </p:sp>
      <p:pic>
        <p:nvPicPr>
          <p:cNvPr id="4" name="Picture 3">
            <a:extLst>
              <a:ext uri="{FF2B5EF4-FFF2-40B4-BE49-F238E27FC236}">
                <a16:creationId xmlns:a16="http://schemas.microsoft.com/office/drawing/2014/main" id="{96E38D26-0ED9-95D4-BE70-5C2485439BBB}"/>
              </a:ext>
            </a:extLst>
          </p:cNvPr>
          <p:cNvPicPr>
            <a:picLocks noChangeAspect="1"/>
          </p:cNvPicPr>
          <p:nvPr/>
        </p:nvPicPr>
        <p:blipFill>
          <a:blip r:embed="rId4"/>
          <a:stretch>
            <a:fillRect/>
          </a:stretch>
        </p:blipFill>
        <p:spPr>
          <a:xfrm>
            <a:off x="97536" y="1288291"/>
            <a:ext cx="11996928" cy="4256443"/>
          </a:xfrm>
          <a:prstGeom prst="rect">
            <a:avLst/>
          </a:prstGeom>
        </p:spPr>
      </p:pic>
    </p:spTree>
    <p:custDataLst>
      <p:tags r:id="rId1"/>
    </p:custDataLst>
    <p:extLst>
      <p:ext uri="{BB962C8B-B14F-4D97-AF65-F5344CB8AC3E}">
        <p14:creationId xmlns:p14="http://schemas.microsoft.com/office/powerpoint/2010/main" val="24427267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AA10-B695-59B4-4382-47E284EF6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BBA0B4-3341-68AD-C2C5-9945078532D0}"/>
              </a:ext>
            </a:extLst>
          </p:cNvPr>
          <p:cNvSpPr>
            <a:spLocks noGrp="1"/>
          </p:cNvSpPr>
          <p:nvPr>
            <p:ph type="title"/>
          </p:nvPr>
        </p:nvSpPr>
        <p:spPr>
          <a:xfrm>
            <a:off x="1883531" y="337073"/>
            <a:ext cx="8424936" cy="522464"/>
          </a:xfrm>
        </p:spPr>
        <p:txBody>
          <a:bodyPr>
            <a:normAutofit/>
          </a:bodyPr>
          <a:lstStyle/>
          <a:p>
            <a:r>
              <a:rPr lang="en-US" sz="2800" dirty="0" err="1">
                <a:solidFill>
                  <a:srgbClr val="0432FF"/>
                </a:solidFill>
              </a:rPr>
              <a:t>lidERA</a:t>
            </a:r>
            <a:r>
              <a:rPr lang="en-US" sz="2800" dirty="0">
                <a:solidFill>
                  <a:srgbClr val="0432FF"/>
                </a:solidFill>
              </a:rPr>
              <a:t> Breast Cancer: IDFS Outcomes</a:t>
            </a:r>
          </a:p>
        </p:txBody>
      </p:sp>
      <p:sp>
        <p:nvSpPr>
          <p:cNvPr id="3" name="TextBox 2">
            <a:extLst>
              <a:ext uri="{FF2B5EF4-FFF2-40B4-BE49-F238E27FC236}">
                <a16:creationId xmlns:a16="http://schemas.microsoft.com/office/drawing/2014/main" id="{94CD876F-6AE8-0D98-CAD1-35FE23721C05}"/>
              </a:ext>
            </a:extLst>
          </p:cNvPr>
          <p:cNvSpPr txBox="1"/>
          <p:nvPr/>
        </p:nvSpPr>
        <p:spPr>
          <a:xfrm>
            <a:off x="0" y="6520926"/>
            <a:ext cx="6853382" cy="323165"/>
          </a:xfrm>
          <a:prstGeom prst="rect">
            <a:avLst/>
          </a:prstGeom>
          <a:noFill/>
        </p:spPr>
        <p:txBody>
          <a:bodyPr wrap="square">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lang="en-US" sz="1500" b="0" dirty="0">
                <a:solidFill>
                  <a:srgbClr val="000000"/>
                </a:solidFill>
                <a:latin typeface="Calibri" panose="020F0502020204030204" pitchFamily="34" charset="0"/>
                <a:cs typeface="Calibri" panose="020F0502020204030204" pitchFamily="34" charset="0"/>
              </a:rPr>
              <a:t>San Antonio Breast Cancer Symposium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2025;Abstract GS1-10.</a:t>
            </a:r>
          </a:p>
        </p:txBody>
      </p:sp>
      <p:pic>
        <p:nvPicPr>
          <p:cNvPr id="5" name="Picture 4">
            <a:extLst>
              <a:ext uri="{FF2B5EF4-FFF2-40B4-BE49-F238E27FC236}">
                <a16:creationId xmlns:a16="http://schemas.microsoft.com/office/drawing/2014/main" id="{7713C2AA-033A-65FE-CF5D-9B1F6A8D34E6}"/>
              </a:ext>
            </a:extLst>
          </p:cNvPr>
          <p:cNvPicPr>
            <a:picLocks noChangeAspect="1"/>
          </p:cNvPicPr>
          <p:nvPr/>
        </p:nvPicPr>
        <p:blipFill>
          <a:blip r:embed="rId4"/>
          <a:stretch>
            <a:fillRect/>
          </a:stretch>
        </p:blipFill>
        <p:spPr>
          <a:xfrm>
            <a:off x="85630" y="1005333"/>
            <a:ext cx="12020739" cy="4847333"/>
          </a:xfrm>
          <a:prstGeom prst="rect">
            <a:avLst/>
          </a:prstGeom>
        </p:spPr>
      </p:pic>
    </p:spTree>
    <p:custDataLst>
      <p:tags r:id="rId1"/>
    </p:custDataLst>
    <p:extLst>
      <p:ext uri="{BB962C8B-B14F-4D97-AF65-F5344CB8AC3E}">
        <p14:creationId xmlns:p14="http://schemas.microsoft.com/office/powerpoint/2010/main" val="2351421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B6447-B911-6BD9-10B2-71A85A08B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D5131-96F9-4D47-915E-F6338335310F}"/>
              </a:ext>
            </a:extLst>
          </p:cNvPr>
          <p:cNvSpPr>
            <a:spLocks noGrp="1"/>
          </p:cNvSpPr>
          <p:nvPr>
            <p:ph type="title"/>
          </p:nvPr>
        </p:nvSpPr>
        <p:spPr>
          <a:xfrm>
            <a:off x="1883531" y="337073"/>
            <a:ext cx="8424936" cy="522464"/>
          </a:xfrm>
        </p:spPr>
        <p:txBody>
          <a:bodyPr>
            <a:normAutofit/>
          </a:bodyPr>
          <a:lstStyle/>
          <a:p>
            <a:r>
              <a:rPr lang="en-US" sz="2800" dirty="0" err="1">
                <a:solidFill>
                  <a:srgbClr val="0432FF"/>
                </a:solidFill>
              </a:rPr>
              <a:t>lidERA</a:t>
            </a:r>
            <a:r>
              <a:rPr lang="en-US" sz="2800" dirty="0">
                <a:solidFill>
                  <a:srgbClr val="0432FF"/>
                </a:solidFill>
              </a:rPr>
              <a:t> Breast Cancer: IDFS in Key Subgroups</a:t>
            </a:r>
          </a:p>
        </p:txBody>
      </p:sp>
      <p:sp>
        <p:nvSpPr>
          <p:cNvPr id="3" name="TextBox 2">
            <a:extLst>
              <a:ext uri="{FF2B5EF4-FFF2-40B4-BE49-F238E27FC236}">
                <a16:creationId xmlns:a16="http://schemas.microsoft.com/office/drawing/2014/main" id="{4D922226-89C3-DA31-8D0F-21BCE24C9591}"/>
              </a:ext>
            </a:extLst>
          </p:cNvPr>
          <p:cNvSpPr txBox="1"/>
          <p:nvPr/>
        </p:nvSpPr>
        <p:spPr>
          <a:xfrm>
            <a:off x="0" y="6520926"/>
            <a:ext cx="6853382" cy="323165"/>
          </a:xfrm>
          <a:prstGeom prst="rect">
            <a:avLst/>
          </a:prstGeom>
          <a:noFill/>
        </p:spPr>
        <p:txBody>
          <a:bodyPr wrap="square">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lang="en-US" sz="1500" b="0" dirty="0">
                <a:solidFill>
                  <a:srgbClr val="000000"/>
                </a:solidFill>
                <a:latin typeface="Calibri" panose="020F0502020204030204" pitchFamily="34" charset="0"/>
                <a:cs typeface="Calibri" panose="020F0502020204030204" pitchFamily="34" charset="0"/>
              </a:rPr>
              <a:t>San Antonio Breast Cancer Symposium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2025;Abstract GS1-10.</a:t>
            </a:r>
          </a:p>
        </p:txBody>
      </p:sp>
      <p:pic>
        <p:nvPicPr>
          <p:cNvPr id="4" name="Picture 3">
            <a:extLst>
              <a:ext uri="{FF2B5EF4-FFF2-40B4-BE49-F238E27FC236}">
                <a16:creationId xmlns:a16="http://schemas.microsoft.com/office/drawing/2014/main" id="{68F8B593-ED32-64FC-010F-0A3C204DE3DF}"/>
              </a:ext>
            </a:extLst>
          </p:cNvPr>
          <p:cNvPicPr>
            <a:picLocks noChangeAspect="1"/>
          </p:cNvPicPr>
          <p:nvPr/>
        </p:nvPicPr>
        <p:blipFill>
          <a:blip r:embed="rId4"/>
          <a:stretch>
            <a:fillRect/>
          </a:stretch>
        </p:blipFill>
        <p:spPr>
          <a:xfrm>
            <a:off x="231777" y="1161288"/>
            <a:ext cx="11728446" cy="4535423"/>
          </a:xfrm>
          <a:prstGeom prst="rect">
            <a:avLst/>
          </a:prstGeom>
        </p:spPr>
      </p:pic>
    </p:spTree>
    <p:custDataLst>
      <p:tags r:id="rId1"/>
    </p:custDataLst>
    <p:extLst>
      <p:ext uri="{BB962C8B-B14F-4D97-AF65-F5344CB8AC3E}">
        <p14:creationId xmlns:p14="http://schemas.microsoft.com/office/powerpoint/2010/main" val="2808016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8F621-F3CA-F2FB-08A9-895B808D5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CB46F-6BA4-5716-B6D3-3124E1864CBC}"/>
              </a:ext>
            </a:extLst>
          </p:cNvPr>
          <p:cNvSpPr>
            <a:spLocks noGrp="1"/>
          </p:cNvSpPr>
          <p:nvPr>
            <p:ph type="title"/>
          </p:nvPr>
        </p:nvSpPr>
        <p:spPr>
          <a:xfrm>
            <a:off x="1883531" y="337073"/>
            <a:ext cx="8424936" cy="522464"/>
          </a:xfrm>
        </p:spPr>
        <p:txBody>
          <a:bodyPr>
            <a:normAutofit/>
          </a:bodyPr>
          <a:lstStyle/>
          <a:p>
            <a:r>
              <a:rPr lang="en-US" sz="2800" dirty="0" err="1">
                <a:solidFill>
                  <a:srgbClr val="0432FF"/>
                </a:solidFill>
              </a:rPr>
              <a:t>lidERA</a:t>
            </a:r>
            <a:r>
              <a:rPr lang="en-US" sz="2800" dirty="0">
                <a:solidFill>
                  <a:srgbClr val="0432FF"/>
                </a:solidFill>
              </a:rPr>
              <a:t> Breast Cancer: OS Outcomes</a:t>
            </a:r>
          </a:p>
        </p:txBody>
      </p:sp>
      <p:sp>
        <p:nvSpPr>
          <p:cNvPr id="3" name="TextBox 2">
            <a:extLst>
              <a:ext uri="{FF2B5EF4-FFF2-40B4-BE49-F238E27FC236}">
                <a16:creationId xmlns:a16="http://schemas.microsoft.com/office/drawing/2014/main" id="{AB0F073C-B86D-038A-AA65-274C050184F5}"/>
              </a:ext>
            </a:extLst>
          </p:cNvPr>
          <p:cNvSpPr txBox="1"/>
          <p:nvPr/>
        </p:nvSpPr>
        <p:spPr>
          <a:xfrm>
            <a:off x="0" y="6520926"/>
            <a:ext cx="6853382" cy="323165"/>
          </a:xfrm>
          <a:prstGeom prst="rect">
            <a:avLst/>
          </a:prstGeom>
          <a:noFill/>
        </p:spPr>
        <p:txBody>
          <a:bodyPr wrap="square">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lang="en-US" sz="1500" b="0" dirty="0">
                <a:solidFill>
                  <a:srgbClr val="000000"/>
                </a:solidFill>
                <a:latin typeface="Calibri" panose="020F0502020204030204" pitchFamily="34" charset="0"/>
                <a:cs typeface="Calibri" panose="020F0502020204030204" pitchFamily="34" charset="0"/>
              </a:rPr>
              <a:t>San Antonio Breast Cancer Symposium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2025;Abstract GS1-10.</a:t>
            </a:r>
          </a:p>
        </p:txBody>
      </p:sp>
      <p:pic>
        <p:nvPicPr>
          <p:cNvPr id="4" name="Picture 3">
            <a:extLst>
              <a:ext uri="{FF2B5EF4-FFF2-40B4-BE49-F238E27FC236}">
                <a16:creationId xmlns:a16="http://schemas.microsoft.com/office/drawing/2014/main" id="{08C2A543-7842-C38F-4327-CFC91290100B}"/>
              </a:ext>
            </a:extLst>
          </p:cNvPr>
          <p:cNvPicPr>
            <a:picLocks noChangeAspect="1"/>
          </p:cNvPicPr>
          <p:nvPr/>
        </p:nvPicPr>
        <p:blipFill>
          <a:blip r:embed="rId4"/>
          <a:stretch>
            <a:fillRect/>
          </a:stretch>
        </p:blipFill>
        <p:spPr>
          <a:xfrm>
            <a:off x="164324" y="1124028"/>
            <a:ext cx="11863351" cy="4609943"/>
          </a:xfrm>
          <a:prstGeom prst="rect">
            <a:avLst/>
          </a:prstGeom>
        </p:spPr>
      </p:pic>
    </p:spTree>
    <p:custDataLst>
      <p:tags r:id="rId1"/>
    </p:custDataLst>
    <p:extLst>
      <p:ext uri="{BB962C8B-B14F-4D97-AF65-F5344CB8AC3E}">
        <p14:creationId xmlns:p14="http://schemas.microsoft.com/office/powerpoint/2010/main" val="4233205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FBDC5-DCC1-4557-818B-FE4C15EC6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7E15C-D328-5C47-FF19-2CCC8A87C1B6}"/>
              </a:ext>
            </a:extLst>
          </p:cNvPr>
          <p:cNvSpPr>
            <a:spLocks noGrp="1"/>
          </p:cNvSpPr>
          <p:nvPr>
            <p:ph type="title"/>
          </p:nvPr>
        </p:nvSpPr>
        <p:spPr>
          <a:xfrm>
            <a:off x="1883531" y="337073"/>
            <a:ext cx="8424936" cy="522464"/>
          </a:xfrm>
        </p:spPr>
        <p:txBody>
          <a:bodyPr>
            <a:normAutofit/>
          </a:bodyPr>
          <a:lstStyle/>
          <a:p>
            <a:r>
              <a:rPr lang="en-US" sz="2800" dirty="0" err="1">
                <a:solidFill>
                  <a:srgbClr val="0432FF"/>
                </a:solidFill>
              </a:rPr>
              <a:t>lidERA</a:t>
            </a:r>
            <a:r>
              <a:rPr lang="en-US" sz="2800" dirty="0">
                <a:solidFill>
                  <a:srgbClr val="0432FF"/>
                </a:solidFill>
              </a:rPr>
              <a:t> Breast Cancer: Safety Profile</a:t>
            </a:r>
          </a:p>
        </p:txBody>
      </p:sp>
      <p:sp>
        <p:nvSpPr>
          <p:cNvPr id="3" name="TextBox 2">
            <a:extLst>
              <a:ext uri="{FF2B5EF4-FFF2-40B4-BE49-F238E27FC236}">
                <a16:creationId xmlns:a16="http://schemas.microsoft.com/office/drawing/2014/main" id="{6E2C234D-EF8C-303F-4B8C-50EB63C1A83A}"/>
              </a:ext>
            </a:extLst>
          </p:cNvPr>
          <p:cNvSpPr txBox="1"/>
          <p:nvPr/>
        </p:nvSpPr>
        <p:spPr>
          <a:xfrm>
            <a:off x="0" y="6520926"/>
            <a:ext cx="6853382" cy="323165"/>
          </a:xfrm>
          <a:prstGeom prst="rect">
            <a:avLst/>
          </a:prstGeom>
          <a:noFill/>
        </p:spPr>
        <p:txBody>
          <a:bodyPr wrap="square">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a:t>
            </a:r>
            <a:r>
              <a:rPr lang="en-US" sz="1500" b="0">
                <a:solidFill>
                  <a:srgbClr val="000000"/>
                </a:solidFill>
                <a:latin typeface="Calibri" panose="020F0502020204030204" pitchFamily="34" charset="0"/>
                <a:cs typeface="Calibri" panose="020F0502020204030204" pitchFamily="34" charset="0"/>
              </a:rPr>
              <a:t>San Antonio Breast Cancer Symposium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2025;Abstract GS1-10.</a:t>
            </a:r>
          </a:p>
        </p:txBody>
      </p:sp>
      <p:pic>
        <p:nvPicPr>
          <p:cNvPr id="5" name="Picture 4">
            <a:extLst>
              <a:ext uri="{FF2B5EF4-FFF2-40B4-BE49-F238E27FC236}">
                <a16:creationId xmlns:a16="http://schemas.microsoft.com/office/drawing/2014/main" id="{79A7B990-C598-9ACA-2ECD-0F13337C079B}"/>
              </a:ext>
            </a:extLst>
          </p:cNvPr>
          <p:cNvPicPr>
            <a:picLocks noChangeAspect="1"/>
          </p:cNvPicPr>
          <p:nvPr/>
        </p:nvPicPr>
        <p:blipFill>
          <a:blip r:embed="rId4"/>
          <a:stretch>
            <a:fillRect/>
          </a:stretch>
        </p:blipFill>
        <p:spPr>
          <a:xfrm>
            <a:off x="113965" y="1065727"/>
            <a:ext cx="11964070" cy="4726545"/>
          </a:xfrm>
          <a:prstGeom prst="rect">
            <a:avLst/>
          </a:prstGeom>
        </p:spPr>
      </p:pic>
    </p:spTree>
    <p:custDataLst>
      <p:tags r:id="rId1"/>
    </p:custDataLst>
    <p:extLst>
      <p:ext uri="{BB962C8B-B14F-4D97-AF65-F5344CB8AC3E}">
        <p14:creationId xmlns:p14="http://schemas.microsoft.com/office/powerpoint/2010/main" val="1063113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2E0D0-77F8-1F7F-1608-6880763B7AE9}"/>
            </a:ext>
          </a:extLst>
        </p:cNvPr>
        <p:cNvGrpSpPr/>
        <p:nvPr/>
      </p:nvGrpSpPr>
      <p:grpSpPr>
        <a:xfrm>
          <a:off x="0" y="0"/>
          <a:ext cx="0" cy="0"/>
          <a:chOff x="0" y="0"/>
          <a:chExt cx="0" cy="0"/>
        </a:xfrm>
      </p:grpSpPr>
      <p:sp>
        <p:nvSpPr>
          <p:cNvPr id="31" name="Content Placeholder 30">
            <a:extLst>
              <a:ext uri="{FF2B5EF4-FFF2-40B4-BE49-F238E27FC236}">
                <a16:creationId xmlns:a16="http://schemas.microsoft.com/office/drawing/2014/main" id="{CE229CF7-AD54-E3F9-D1DF-AEA840F17CE4}"/>
              </a:ext>
            </a:extLst>
          </p:cNvPr>
          <p:cNvSpPr>
            <a:spLocks noGrp="1"/>
          </p:cNvSpPr>
          <p:nvPr>
            <p:ph idx="47"/>
          </p:nvPr>
        </p:nvSpPr>
        <p:spPr/>
        <p:txBody>
          <a:bodyPr/>
          <a:lstStyle/>
          <a:p>
            <a:r>
              <a:rPr lang="en-US" dirty="0"/>
              <a:t>Yes, for patients with higher-risk disease</a:t>
            </a:r>
          </a:p>
        </p:txBody>
      </p:sp>
      <p:sp>
        <p:nvSpPr>
          <p:cNvPr id="32" name="Content Placeholder 31">
            <a:extLst>
              <a:ext uri="{FF2B5EF4-FFF2-40B4-BE49-F238E27FC236}">
                <a16:creationId xmlns:a16="http://schemas.microsoft.com/office/drawing/2014/main" id="{0E18AD45-3B1C-D9F1-9425-4CA938FCA3F8}"/>
              </a:ext>
            </a:extLst>
          </p:cNvPr>
          <p:cNvSpPr>
            <a:spLocks noGrp="1"/>
          </p:cNvSpPr>
          <p:nvPr>
            <p:ph idx="48"/>
          </p:nvPr>
        </p:nvSpPr>
        <p:spPr/>
        <p:txBody>
          <a:bodyPr/>
          <a:lstStyle/>
          <a:p>
            <a:pPr>
              <a:lnSpc>
                <a:spcPts val="1780"/>
              </a:lnSpc>
            </a:pPr>
            <a:r>
              <a:rPr lang="en-US" sz="1800" dirty="0"/>
              <a:t>Yes, for those who can’t tolerate a CDK4/6i or unable to tolerate an AI or in place of tamoxifen for a premenopausal patient with high-risk disease </a:t>
            </a:r>
          </a:p>
        </p:txBody>
      </p:sp>
      <p:sp>
        <p:nvSpPr>
          <p:cNvPr id="33" name="Content Placeholder 32">
            <a:extLst>
              <a:ext uri="{FF2B5EF4-FFF2-40B4-BE49-F238E27FC236}">
                <a16:creationId xmlns:a16="http://schemas.microsoft.com/office/drawing/2014/main" id="{CE870E82-0436-D97F-14EB-5996F732DF47}"/>
              </a:ext>
            </a:extLst>
          </p:cNvPr>
          <p:cNvSpPr>
            <a:spLocks noGrp="1"/>
          </p:cNvSpPr>
          <p:nvPr>
            <p:ph idx="49"/>
          </p:nvPr>
        </p:nvSpPr>
        <p:spPr/>
        <p:txBody>
          <a:bodyPr/>
          <a:lstStyle/>
          <a:p>
            <a:pPr>
              <a:lnSpc>
                <a:spcPts val="1880"/>
              </a:lnSpc>
            </a:pPr>
            <a:r>
              <a:rPr lang="en-US" sz="1900" dirty="0"/>
              <a:t>Yes, for patients with higher-risk disease after CDK4/6i or if cannot </a:t>
            </a:r>
            <a:br>
              <a:rPr lang="en-US" sz="1900" dirty="0"/>
            </a:br>
            <a:r>
              <a:rPr lang="en-US" sz="1900" dirty="0"/>
              <a:t>tolerate standard ET</a:t>
            </a:r>
          </a:p>
        </p:txBody>
      </p:sp>
      <p:sp>
        <p:nvSpPr>
          <p:cNvPr id="34" name="Content Placeholder 33">
            <a:extLst>
              <a:ext uri="{FF2B5EF4-FFF2-40B4-BE49-F238E27FC236}">
                <a16:creationId xmlns:a16="http://schemas.microsoft.com/office/drawing/2014/main" id="{B197515E-BA6F-FBE7-1AAA-48277CD59404}"/>
              </a:ext>
            </a:extLst>
          </p:cNvPr>
          <p:cNvSpPr>
            <a:spLocks noGrp="1"/>
          </p:cNvSpPr>
          <p:nvPr>
            <p:ph idx="50"/>
          </p:nvPr>
        </p:nvSpPr>
        <p:spPr/>
        <p:txBody>
          <a:bodyPr/>
          <a:lstStyle/>
          <a:p>
            <a:pPr>
              <a:lnSpc>
                <a:spcPts val="1780"/>
              </a:lnSpc>
            </a:pPr>
            <a:r>
              <a:rPr lang="en-US" dirty="0"/>
              <a:t>Yes, for patients who are receiving AI monotherapy</a:t>
            </a:r>
          </a:p>
        </p:txBody>
      </p:sp>
      <p:sp>
        <p:nvSpPr>
          <p:cNvPr id="35" name="Content Placeholder 34">
            <a:extLst>
              <a:ext uri="{FF2B5EF4-FFF2-40B4-BE49-F238E27FC236}">
                <a16:creationId xmlns:a16="http://schemas.microsoft.com/office/drawing/2014/main" id="{65F51A38-5CEC-7137-2770-5652E2572A8C}"/>
              </a:ext>
            </a:extLst>
          </p:cNvPr>
          <p:cNvSpPr>
            <a:spLocks noGrp="1"/>
          </p:cNvSpPr>
          <p:nvPr>
            <p:ph idx="51"/>
          </p:nvPr>
        </p:nvSpPr>
        <p:spPr/>
        <p:txBody>
          <a:bodyPr/>
          <a:lstStyle/>
          <a:p>
            <a:r>
              <a:rPr lang="en-US" dirty="0"/>
              <a:t>Yes, for patients that match eligibility of the </a:t>
            </a:r>
            <a:r>
              <a:rPr lang="en-US" dirty="0" err="1"/>
              <a:t>lidERA</a:t>
            </a:r>
            <a:r>
              <a:rPr lang="en-US" dirty="0"/>
              <a:t> trial</a:t>
            </a:r>
          </a:p>
        </p:txBody>
      </p:sp>
      <p:sp>
        <p:nvSpPr>
          <p:cNvPr id="16" name="Title 15">
            <a:extLst>
              <a:ext uri="{FF2B5EF4-FFF2-40B4-BE49-F238E27FC236}">
                <a16:creationId xmlns:a16="http://schemas.microsoft.com/office/drawing/2014/main" id="{B61BCA63-A2D5-7581-4E28-CBC6FAE9C942}"/>
              </a:ext>
            </a:extLst>
          </p:cNvPr>
          <p:cNvSpPr>
            <a:spLocks noGrp="1"/>
          </p:cNvSpPr>
          <p:nvPr>
            <p:ph type="title"/>
          </p:nvPr>
        </p:nvSpPr>
        <p:spPr>
          <a:xfrm>
            <a:off x="551384" y="34290"/>
            <a:ext cx="10695736" cy="1023414"/>
          </a:xfrm>
        </p:spPr>
        <p:txBody>
          <a:bodyPr/>
          <a:lstStyle/>
          <a:p>
            <a:r>
              <a:rPr lang="en-US" dirty="0"/>
              <a:t>Based on recently presented findings from the Phase III </a:t>
            </a:r>
            <a:r>
              <a:rPr lang="en-US" dirty="0" err="1"/>
              <a:t>lidERA</a:t>
            </a:r>
            <a:r>
              <a:rPr lang="en-US" dirty="0"/>
              <a:t> trial, would you like to have access to adjuvant </a:t>
            </a:r>
            <a:r>
              <a:rPr lang="en-US" dirty="0" err="1"/>
              <a:t>giredestrant</a:t>
            </a:r>
            <a:r>
              <a:rPr lang="en-US" dirty="0"/>
              <a:t> today for your patients with HR-positive, HER2-negative localized BC? </a:t>
            </a:r>
          </a:p>
        </p:txBody>
      </p:sp>
      <p:sp>
        <p:nvSpPr>
          <p:cNvPr id="36" name="Content Placeholder 35">
            <a:extLst>
              <a:ext uri="{FF2B5EF4-FFF2-40B4-BE49-F238E27FC236}">
                <a16:creationId xmlns:a16="http://schemas.microsoft.com/office/drawing/2014/main" id="{4CEDF109-C5D0-9800-688A-0762349707C4}"/>
              </a:ext>
            </a:extLst>
          </p:cNvPr>
          <p:cNvSpPr>
            <a:spLocks noGrp="1"/>
          </p:cNvSpPr>
          <p:nvPr>
            <p:ph idx="52"/>
          </p:nvPr>
        </p:nvSpPr>
        <p:spPr/>
        <p:txBody>
          <a:bodyPr/>
          <a:lstStyle/>
          <a:p>
            <a:r>
              <a:rPr lang="en-US" dirty="0"/>
              <a:t>Yes, for high-risk disease as defined in the trial</a:t>
            </a:r>
          </a:p>
        </p:txBody>
      </p:sp>
      <p:sp>
        <p:nvSpPr>
          <p:cNvPr id="37" name="Content Placeholder 36">
            <a:extLst>
              <a:ext uri="{FF2B5EF4-FFF2-40B4-BE49-F238E27FC236}">
                <a16:creationId xmlns:a16="http://schemas.microsoft.com/office/drawing/2014/main" id="{16D0A060-D864-B36F-2203-7FF1F8AD77D7}"/>
              </a:ext>
            </a:extLst>
          </p:cNvPr>
          <p:cNvSpPr>
            <a:spLocks noGrp="1"/>
          </p:cNvSpPr>
          <p:nvPr>
            <p:ph idx="53"/>
          </p:nvPr>
        </p:nvSpPr>
        <p:spPr/>
        <p:txBody>
          <a:bodyPr/>
          <a:lstStyle/>
          <a:p>
            <a:r>
              <a:rPr lang="en-US" dirty="0"/>
              <a:t>Yes, for patients with high-risk disease</a:t>
            </a:r>
          </a:p>
        </p:txBody>
      </p:sp>
      <p:sp>
        <p:nvSpPr>
          <p:cNvPr id="5" name="Content Placeholder 4">
            <a:extLst>
              <a:ext uri="{FF2B5EF4-FFF2-40B4-BE49-F238E27FC236}">
                <a16:creationId xmlns:a16="http://schemas.microsoft.com/office/drawing/2014/main" id="{0E3BEBBA-7722-3A97-1352-8FAB91B41070}"/>
              </a:ext>
            </a:extLst>
          </p:cNvPr>
          <p:cNvSpPr>
            <a:spLocks noGrp="1"/>
          </p:cNvSpPr>
          <p:nvPr>
            <p:ph idx="54"/>
          </p:nvPr>
        </p:nvSpPr>
        <p:spPr/>
        <p:txBody>
          <a:bodyPr/>
          <a:lstStyle/>
          <a:p>
            <a:pPr>
              <a:lnSpc>
                <a:spcPts val="1800"/>
              </a:lnSpc>
            </a:pPr>
            <a:r>
              <a:rPr lang="en-US" sz="1800" dirty="0"/>
              <a:t>Yes, for patients </a:t>
            </a:r>
            <a:r>
              <a:rPr lang="en-US" sz="1800"/>
              <a:t>with node-negative disease and </a:t>
            </a:r>
            <a:br>
              <a:rPr lang="en-US" sz="1800" dirty="0"/>
            </a:br>
            <a:r>
              <a:rPr lang="en-US" sz="1800" dirty="0"/>
              <a:t>those with difficulty tolerating AI, after use of CDK 4/6i</a:t>
            </a:r>
          </a:p>
        </p:txBody>
      </p:sp>
      <p:sp>
        <p:nvSpPr>
          <p:cNvPr id="2" name="TextBox 1">
            <a:extLst>
              <a:ext uri="{FF2B5EF4-FFF2-40B4-BE49-F238E27FC236}">
                <a16:creationId xmlns:a16="http://schemas.microsoft.com/office/drawing/2014/main" id="{F5710832-BBE7-D242-5CCC-A3261C55DA30}"/>
              </a:ext>
            </a:extLst>
          </p:cNvPr>
          <p:cNvSpPr txBox="1"/>
          <p:nvPr/>
        </p:nvSpPr>
        <p:spPr>
          <a:xfrm>
            <a:off x="461401" y="6165304"/>
            <a:ext cx="4471865" cy="338554"/>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ET = endocrine therapy; CDK4/6i = CDK4/6 inhibitor</a:t>
            </a:r>
          </a:p>
        </p:txBody>
      </p:sp>
    </p:spTree>
    <p:extLst>
      <p:ext uri="{BB962C8B-B14F-4D97-AF65-F5344CB8AC3E}">
        <p14:creationId xmlns:p14="http://schemas.microsoft.com/office/powerpoint/2010/main" val="1751743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500C3-2A7D-E2B5-871C-5CA22FBBBAE2}"/>
            </a:ext>
          </a:extLst>
        </p:cNvPr>
        <p:cNvGrpSpPr/>
        <p:nvPr/>
      </p:nvGrpSpPr>
      <p:grpSpPr>
        <a:xfrm>
          <a:off x="0" y="0"/>
          <a:ext cx="0" cy="0"/>
          <a:chOff x="0" y="0"/>
          <a:chExt cx="0" cy="0"/>
        </a:xfrm>
      </p:grpSpPr>
      <p:sp>
        <p:nvSpPr>
          <p:cNvPr id="31" name="Content Placeholder 30">
            <a:extLst>
              <a:ext uri="{FF2B5EF4-FFF2-40B4-BE49-F238E27FC236}">
                <a16:creationId xmlns:a16="http://schemas.microsoft.com/office/drawing/2014/main" id="{C6700218-13D9-6DB5-FE71-994CC241F250}"/>
              </a:ext>
            </a:extLst>
          </p:cNvPr>
          <p:cNvSpPr>
            <a:spLocks noGrp="1"/>
          </p:cNvSpPr>
          <p:nvPr>
            <p:ph idx="47"/>
          </p:nvPr>
        </p:nvSpPr>
        <p:spPr/>
        <p:txBody>
          <a:bodyPr/>
          <a:lstStyle/>
          <a:p>
            <a:pPr>
              <a:lnSpc>
                <a:spcPts val="1780"/>
              </a:lnSpc>
              <a:spcBef>
                <a:spcPts val="792"/>
              </a:spcBef>
              <a:spcAft>
                <a:spcPts val="0"/>
              </a:spcAft>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32" name="Content Placeholder 31">
            <a:extLst>
              <a:ext uri="{FF2B5EF4-FFF2-40B4-BE49-F238E27FC236}">
                <a16:creationId xmlns:a16="http://schemas.microsoft.com/office/drawing/2014/main" id="{7FCFF53F-7A02-4E54-8BDA-BA122C5AD5E4}"/>
              </a:ext>
            </a:extLst>
          </p:cNvPr>
          <p:cNvSpPr>
            <a:spLocks noGrp="1"/>
          </p:cNvSpPr>
          <p:nvPr>
            <p:ph idx="48"/>
          </p:nvPr>
        </p:nvSpPr>
        <p:spPr/>
        <p:txBody>
          <a:bodyPr/>
          <a:lstStyle/>
          <a:p>
            <a:pPr>
              <a:lnSpc>
                <a:spcPts val="1780"/>
              </a:lnSpc>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33" name="Content Placeholder 32">
            <a:extLst>
              <a:ext uri="{FF2B5EF4-FFF2-40B4-BE49-F238E27FC236}">
                <a16:creationId xmlns:a16="http://schemas.microsoft.com/office/drawing/2014/main" id="{435BB3F7-EA0A-B68B-40D9-5D3D46A02DD2}"/>
              </a:ext>
            </a:extLst>
          </p:cNvPr>
          <p:cNvSpPr>
            <a:spLocks noGrp="1"/>
          </p:cNvSpPr>
          <p:nvPr>
            <p:ph idx="49"/>
          </p:nvPr>
        </p:nvSpPr>
        <p:spPr/>
        <p:txBody>
          <a:bodyPr/>
          <a:lstStyle/>
          <a:p>
            <a:pPr>
              <a:lnSpc>
                <a:spcPts val="1780"/>
              </a:lnSpc>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34" name="Content Placeholder 33">
            <a:extLst>
              <a:ext uri="{FF2B5EF4-FFF2-40B4-BE49-F238E27FC236}">
                <a16:creationId xmlns:a16="http://schemas.microsoft.com/office/drawing/2014/main" id="{69326928-162F-6B5B-43F7-6FE67F4716FC}"/>
              </a:ext>
            </a:extLst>
          </p:cNvPr>
          <p:cNvSpPr>
            <a:spLocks noGrp="1"/>
          </p:cNvSpPr>
          <p:nvPr>
            <p:ph idx="50"/>
          </p:nvPr>
        </p:nvSpPr>
        <p:spPr/>
        <p:txBody>
          <a:bodyPr/>
          <a:lstStyle/>
          <a:p>
            <a:pPr>
              <a:lnSpc>
                <a:spcPts val="1780"/>
              </a:lnSpc>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35" name="Content Placeholder 34">
            <a:extLst>
              <a:ext uri="{FF2B5EF4-FFF2-40B4-BE49-F238E27FC236}">
                <a16:creationId xmlns:a16="http://schemas.microsoft.com/office/drawing/2014/main" id="{683D90B5-9D82-5899-4ED1-AE749E68B833}"/>
              </a:ext>
            </a:extLst>
          </p:cNvPr>
          <p:cNvSpPr>
            <a:spLocks noGrp="1"/>
          </p:cNvSpPr>
          <p:nvPr>
            <p:ph idx="51"/>
          </p:nvPr>
        </p:nvSpPr>
        <p:spPr/>
        <p:txBody>
          <a:bodyPr/>
          <a:lstStyle/>
          <a:p>
            <a:pPr>
              <a:lnSpc>
                <a:spcPts val="1780"/>
              </a:lnSpc>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16" name="Title 15">
            <a:extLst>
              <a:ext uri="{FF2B5EF4-FFF2-40B4-BE49-F238E27FC236}">
                <a16:creationId xmlns:a16="http://schemas.microsoft.com/office/drawing/2014/main" id="{7CDA0B93-4AFE-4A6C-9646-CEA2BD039984}"/>
              </a:ext>
            </a:extLst>
          </p:cNvPr>
          <p:cNvSpPr>
            <a:spLocks noGrp="1"/>
          </p:cNvSpPr>
          <p:nvPr>
            <p:ph type="title"/>
          </p:nvPr>
        </p:nvSpPr>
        <p:spPr>
          <a:xfrm>
            <a:off x="551384" y="33051"/>
            <a:ext cx="11155680" cy="1023414"/>
          </a:xfrm>
        </p:spPr>
        <p:txBody>
          <a:bodyPr/>
          <a:lstStyle/>
          <a:p>
            <a:r>
              <a:rPr lang="en-US" dirty="0"/>
              <a:t>If </a:t>
            </a:r>
            <a:r>
              <a:rPr lang="en-US" dirty="0" err="1"/>
              <a:t>giredestrant</a:t>
            </a:r>
            <a:r>
              <a:rPr lang="en-US" dirty="0"/>
              <a:t> were available, regulatory and reimbursement issues aside, what would you generally recommend for patients who met the criteria for both an adjuvant CDK4/6 inhibitor and adjuvant </a:t>
            </a:r>
            <a:r>
              <a:rPr lang="en-US" dirty="0" err="1"/>
              <a:t>giredestrant</a:t>
            </a:r>
            <a:r>
              <a:rPr lang="en-US" dirty="0"/>
              <a:t>?</a:t>
            </a:r>
          </a:p>
        </p:txBody>
      </p:sp>
      <p:sp>
        <p:nvSpPr>
          <p:cNvPr id="3" name="Content Placeholder 34">
            <a:extLst>
              <a:ext uri="{FF2B5EF4-FFF2-40B4-BE49-F238E27FC236}">
                <a16:creationId xmlns:a16="http://schemas.microsoft.com/office/drawing/2014/main" id="{FDA92E92-3432-3816-7FA9-9DD0F54AC643}"/>
              </a:ext>
            </a:extLst>
          </p:cNvPr>
          <p:cNvSpPr>
            <a:spLocks noGrp="1"/>
          </p:cNvSpPr>
          <p:nvPr>
            <p:ph idx="52"/>
          </p:nvPr>
        </p:nvSpPr>
        <p:spPr/>
        <p:txBody>
          <a:bodyPr/>
          <a:lstStyle/>
          <a:p>
            <a:pPr>
              <a:lnSpc>
                <a:spcPts val="1780"/>
              </a:lnSpc>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37" name="Content Placeholder 36">
            <a:extLst>
              <a:ext uri="{FF2B5EF4-FFF2-40B4-BE49-F238E27FC236}">
                <a16:creationId xmlns:a16="http://schemas.microsoft.com/office/drawing/2014/main" id="{E6E4A453-5534-7F5E-60A1-79577A1747FF}"/>
              </a:ext>
            </a:extLst>
          </p:cNvPr>
          <p:cNvSpPr>
            <a:spLocks noGrp="1"/>
          </p:cNvSpPr>
          <p:nvPr>
            <p:ph idx="53"/>
          </p:nvPr>
        </p:nvSpPr>
        <p:spPr/>
        <p:txBody>
          <a:bodyPr/>
          <a:lstStyle/>
          <a:p>
            <a:pPr>
              <a:lnSpc>
                <a:spcPts val="1780"/>
              </a:lnSpc>
            </a:pPr>
            <a:r>
              <a:rPr lang="en-US" sz="1800" dirty="0"/>
              <a:t>CDK4/6i with standard adjuvant ET for the initial 2 to 3 years of </a:t>
            </a:r>
            <a:r>
              <a:rPr lang="en-US" sz="1800" dirty="0" err="1"/>
              <a:t>tx</a:t>
            </a:r>
            <a:r>
              <a:rPr lang="en-US" sz="1800" dirty="0"/>
              <a:t>, </a:t>
            </a:r>
            <a:br>
              <a:rPr lang="en-US" sz="1800" dirty="0"/>
            </a:br>
            <a:r>
              <a:rPr lang="en-US" sz="1800" dirty="0"/>
              <a:t>then switch to </a:t>
            </a:r>
            <a:r>
              <a:rPr lang="en-US" sz="1800" dirty="0" err="1"/>
              <a:t>giredestrant</a:t>
            </a:r>
            <a:r>
              <a:rPr lang="en-US" sz="1800" dirty="0"/>
              <a:t> after discontinuation of the CDK4/6i  </a:t>
            </a:r>
          </a:p>
        </p:txBody>
      </p:sp>
      <p:sp>
        <p:nvSpPr>
          <p:cNvPr id="2" name="TextBox 1">
            <a:extLst>
              <a:ext uri="{FF2B5EF4-FFF2-40B4-BE49-F238E27FC236}">
                <a16:creationId xmlns:a16="http://schemas.microsoft.com/office/drawing/2014/main" id="{F7F26560-2460-B7FD-E547-BE6615E985B3}"/>
              </a:ext>
            </a:extLst>
          </p:cNvPr>
          <p:cNvSpPr txBox="1"/>
          <p:nvPr/>
        </p:nvSpPr>
        <p:spPr>
          <a:xfrm>
            <a:off x="461401" y="6165304"/>
            <a:ext cx="4471865" cy="338554"/>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ET = endocrine therapy; CDK4/6i = CDK4/6 inhibitor</a:t>
            </a:r>
          </a:p>
        </p:txBody>
      </p:sp>
      <p:sp>
        <p:nvSpPr>
          <p:cNvPr id="7" name="Content Placeholder 34">
            <a:extLst>
              <a:ext uri="{FF2B5EF4-FFF2-40B4-BE49-F238E27FC236}">
                <a16:creationId xmlns:a16="http://schemas.microsoft.com/office/drawing/2014/main" id="{B55CF08A-2A01-619A-5C02-1090388B33C8}"/>
              </a:ext>
            </a:extLst>
          </p:cNvPr>
          <p:cNvSpPr txBox="1">
            <a:spLocks/>
          </p:cNvSpPr>
          <p:nvPr/>
        </p:nvSpPr>
        <p:spPr bwMode="auto">
          <a:xfrm>
            <a:off x="2967032" y="5441300"/>
            <a:ext cx="8540496" cy="50292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marL="0" indent="0" algn="ctr" defTabSz="412750" rtl="0" eaLnBrk="0" fontAlgn="base" hangingPunct="0">
              <a:lnSpc>
                <a:spcPts val="2300"/>
              </a:lnSpc>
              <a:spcBef>
                <a:spcPct val="30000"/>
              </a:spcBef>
              <a:spcAft>
                <a:spcPts val="800"/>
              </a:spcAft>
              <a:buClr>
                <a:srgbClr val="000000"/>
              </a:buClr>
              <a:buSzPct val="100000"/>
              <a:buFontTx/>
              <a:buNone/>
              <a:defRPr sz="2400" b="1">
                <a:solidFill>
                  <a:schemeClr val="bg1"/>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a:lnSpc>
                <a:spcPts val="1780"/>
              </a:lnSpc>
            </a:pPr>
            <a:r>
              <a:rPr lang="en-US" sz="1800" kern="0"/>
              <a:t>CDK4/6i with standard adjuvant ET for the initial 2 to 3 years of tx, </a:t>
            </a:r>
            <a:br>
              <a:rPr lang="en-US" sz="1800" kern="0"/>
            </a:br>
            <a:r>
              <a:rPr lang="en-US" sz="1800" kern="0"/>
              <a:t>then switch to giredestrant after discontinuation of the CDK4/6i  </a:t>
            </a:r>
            <a:endParaRPr lang="en-US" sz="1800" kern="0" dirty="0"/>
          </a:p>
        </p:txBody>
      </p:sp>
    </p:spTree>
    <p:extLst>
      <p:ext uri="{BB962C8B-B14F-4D97-AF65-F5344CB8AC3E}">
        <p14:creationId xmlns:p14="http://schemas.microsoft.com/office/powerpoint/2010/main" val="33337860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3C5B8-C9FC-828A-9C3D-BF43DC28B38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9505DD7-CCC5-131B-7141-4EB7757BEEFF}"/>
              </a:ext>
            </a:extLst>
          </p:cNvPr>
          <p:cNvSpPr/>
          <p:nvPr/>
        </p:nvSpPr>
        <p:spPr bwMode="auto">
          <a:xfrm>
            <a:off x="508420" y="2576732"/>
            <a:ext cx="11175157" cy="70243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25A277E1-87A1-87E1-9216-281F19FEEA92}"/>
              </a:ext>
            </a:extLst>
          </p:cNvPr>
          <p:cNvSpPr>
            <a:spLocks noGrp="1"/>
          </p:cNvSpPr>
          <p:nvPr>
            <p:ph type="title"/>
          </p:nvPr>
        </p:nvSpPr>
        <p:spPr>
          <a:xfrm>
            <a:off x="253036" y="187287"/>
            <a:ext cx="11938964" cy="702435"/>
          </a:xfrm>
        </p:spPr>
        <p:txBody>
          <a:bodyPr>
            <a:normAutofit/>
          </a:bodyPr>
          <a:lstStyle/>
          <a:p>
            <a:r>
              <a:rPr lang="en-US" sz="3600" dirty="0"/>
              <a:t>Agenda</a:t>
            </a:r>
            <a:endParaRPr lang="en-US" sz="3600" dirty="0">
              <a:solidFill>
                <a:srgbClr val="0432FF"/>
              </a:solidFill>
            </a:endParaRPr>
          </a:p>
        </p:txBody>
      </p:sp>
      <p:sp>
        <p:nvSpPr>
          <p:cNvPr id="6" name="Content Placeholder 5">
            <a:extLst>
              <a:ext uri="{FF2B5EF4-FFF2-40B4-BE49-F238E27FC236}">
                <a16:creationId xmlns:a16="http://schemas.microsoft.com/office/drawing/2014/main" id="{C03F8CB5-0714-4B9B-895C-89F2543EAD65}"/>
              </a:ext>
            </a:extLst>
          </p:cNvPr>
          <p:cNvSpPr>
            <a:spLocks noGrp="1"/>
          </p:cNvSpPr>
          <p:nvPr>
            <p:ph idx="1"/>
          </p:nvPr>
        </p:nvSpPr>
        <p:spPr>
          <a:xfrm>
            <a:off x="653363" y="1509310"/>
            <a:ext cx="10885273" cy="4748985"/>
          </a:xfrm>
        </p:spPr>
        <p:txBody>
          <a:bodyPr/>
          <a:lstStyle/>
          <a:p>
            <a:pPr>
              <a:lnSpc>
                <a:spcPts val="3240"/>
              </a:lnSpc>
              <a:spcBef>
                <a:spcPts val="2800"/>
              </a:spcBef>
              <a:spcAft>
                <a:spcPts val="600"/>
              </a:spcAft>
              <a:defRPr/>
            </a:pPr>
            <a:r>
              <a:rPr lang="en-US" sz="3200" dirty="0"/>
              <a:t>Hormone Receptor (HR)-Positive Localized Breast Cancer — </a:t>
            </a:r>
            <a:br>
              <a:rPr lang="en-US" sz="3200" dirty="0"/>
            </a:br>
            <a:r>
              <a:rPr lang="en-US" sz="3200" dirty="0"/>
              <a:t>Dr Stringer-Reasor</a:t>
            </a:r>
          </a:p>
          <a:p>
            <a:pPr>
              <a:lnSpc>
                <a:spcPts val="3240"/>
              </a:lnSpc>
              <a:spcBef>
                <a:spcPts val="2800"/>
              </a:spcBef>
              <a:spcAft>
                <a:spcPts val="600"/>
              </a:spcAft>
              <a:buClr>
                <a:schemeClr val="bg1"/>
              </a:buClr>
              <a:defRPr/>
            </a:pPr>
            <a:r>
              <a:rPr lang="en-US" sz="3200" dirty="0">
                <a:solidFill>
                  <a:schemeClr val="bg1"/>
                </a:solidFill>
              </a:rPr>
              <a:t>Diffuse Large B-Cell Lymphoma (DLBCL) — Prof Salles</a:t>
            </a:r>
          </a:p>
        </p:txBody>
      </p:sp>
    </p:spTree>
    <p:custDataLst>
      <p:tags r:id="rId1"/>
    </p:custDataLst>
    <p:extLst>
      <p:ext uri="{BB962C8B-B14F-4D97-AF65-F5344CB8AC3E}">
        <p14:creationId xmlns:p14="http://schemas.microsoft.com/office/powerpoint/2010/main" val="2629239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Gilles Salles, MD, PhD</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Service Chief, Lymphoma Service</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Steven Greenberg Chair</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Memorial Sloan Kettering Cancer Center</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Weill Cornell Medical College</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 York, New York</a:t>
            </a: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nvGraphicFramePr>
        <p:xfrm>
          <a:off x="1028828" y="1490390"/>
          <a:ext cx="10065158" cy="3877220"/>
        </p:xfrm>
        <a:graphic>
          <a:graphicData uri="http://schemas.openxmlformats.org/drawingml/2006/table">
            <a:tbl>
              <a:tblPr firstRow="1" bandRow="1">
                <a:tableStyleId>{F2DE63D5-997A-4646-A377-4702673A728D}</a:tableStyleId>
              </a:tblPr>
              <a:tblGrid>
                <a:gridCol w="3102497">
                  <a:extLst>
                    <a:ext uri="{9D8B030D-6E8A-4147-A177-3AD203B41FA5}">
                      <a16:colId xmlns:a16="http://schemas.microsoft.com/office/drawing/2014/main" val="20000"/>
                    </a:ext>
                  </a:extLst>
                </a:gridCol>
                <a:gridCol w="6962661">
                  <a:extLst>
                    <a:ext uri="{9D8B030D-6E8A-4147-A177-3AD203B41FA5}">
                      <a16:colId xmlns:a16="http://schemas.microsoft.com/office/drawing/2014/main" val="2117869244"/>
                    </a:ext>
                  </a:extLst>
                </a:gridCol>
              </a:tblGrid>
              <a:tr h="1900598">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BeOne</a:t>
                      </a:r>
                      <a:r>
                        <a:rPr lang="en-US" sz="1800" b="0" dirty="0">
                          <a:solidFill>
                            <a:schemeClr val="tx1"/>
                          </a:solidFill>
                        </a:rPr>
                        <a:t>, Bristol Myers Squibb, Foresight Diagnostics, a wholly-owned subsidiary of Natera Inc, Genentech, a member of the Roche Group, Genmab US Inc, Incyte Corporation, Ipsen Biopharmaceuticals Inc, Janssen Biotech Inc, Kite, A Gilead Company, Lilly, Merck, Novartis, </a:t>
                      </a:r>
                      <a:r>
                        <a:rPr lang="en-US" sz="1800" b="0" dirty="0" err="1">
                          <a:solidFill>
                            <a:schemeClr val="tx1"/>
                          </a:solidFill>
                        </a:rPr>
                        <a:t>Nurix</a:t>
                      </a:r>
                      <a:r>
                        <a:rPr lang="en-US" sz="1800" b="0" dirty="0">
                          <a:solidFill>
                            <a:schemeClr val="tx1"/>
                          </a:solidFill>
                        </a:rPr>
                        <a:t> Therapeutics Inc, Pfizer Inc, SERB Pharmaceuticals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292407">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Canopy Life Sciences, Daiichi Sankyo Inc, Ellipses Pharma, Genentech, a member of the Roche Group, Genmab US Inc, Incyte Corporation, Kite, A Gilead Company, ModeX Therapeutics, </a:t>
                      </a:r>
                      <a:r>
                        <a:rPr lang="en-US" sz="1800" b="0" dirty="0" err="1">
                          <a:solidFill>
                            <a:schemeClr val="tx1"/>
                          </a:solidFill>
                        </a:rPr>
                        <a:t>Treeline</a:t>
                      </a:r>
                      <a:r>
                        <a:rPr lang="en-US" sz="1800" b="0" dirty="0">
                          <a:solidFill>
                            <a:schemeClr val="tx1"/>
                          </a:solidFill>
                        </a:rPr>
                        <a:t> Biosciences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684215">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Genentech, a member of the Roche Group, Genmab US Inc, Ipsen Biopharmaceuticals Inc, Janssen Biotech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Jeremy S Abramson, MD,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MMSc</a:t>
            </a: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Center for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Massachusetts General Hospital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Harvard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Boston, Massachusetts</a:t>
            </a: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Brad S Kahl,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Washington University School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Program</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Calibri"/>
                <a:ea typeface="MS PGothic" charset="0"/>
              </a:rPr>
              <a:t>Siteman</a:t>
            </a:r>
            <a:r>
              <a:rPr kumimoji="0" lang="en-US" sz="1600" b="0" i="0" u="none" strike="noStrike" kern="1200" cap="none" spc="0" normalizeH="0" baseline="0" noProof="0" dirty="0">
                <a:ln>
                  <a:noFill/>
                </a:ln>
                <a:solidFill>
                  <a:srgbClr val="000000"/>
                </a:solidFill>
                <a:effectLst/>
                <a:uLnTx/>
                <a:uFillTx/>
                <a:latin typeface="Calibri"/>
                <a:ea typeface="MS PGothic" charset="0"/>
              </a:rPr>
              <a:t>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 Louis, Missouri</a:t>
            </a: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Manali Kamdar, MD, MBBS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S PGothic" charset="0"/>
              </a:rPr>
              <a:t>Professor</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Clinical Director of Lymphoma Services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Morton and Sandra Saffer Endowed Chair in Hematology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Division of Hematology, Hematologic Malignancies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University of Colorado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Aurora, Colorado</a:t>
            </a: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Ann </a:t>
            </a:r>
            <a:r>
              <a:rPr kumimoji="0" lang="en-US" sz="1600" b="1" i="0" u="none" strike="noStrike" kern="1200" cap="none" spc="0" normalizeH="0" baseline="0" noProof="0" dirty="0" err="1">
                <a:ln>
                  <a:noFill/>
                </a:ln>
                <a:solidFill>
                  <a:srgbClr val="000000"/>
                </a:solidFill>
                <a:effectLst/>
                <a:uLnTx/>
                <a:uFillTx/>
                <a:latin typeface="Calibri"/>
                <a:ea typeface="MS PGothic" charset="0"/>
              </a:rPr>
              <a:t>LaCasce</a:t>
            </a:r>
            <a:r>
              <a:rPr kumimoji="0" lang="en-US" sz="1600" b="1" i="0" u="none" strike="noStrike" kern="1200" cap="none" spc="0" normalizeH="0" baseline="0" noProof="0" dirty="0">
                <a:ln>
                  <a:noFill/>
                </a:ln>
                <a:solidFill>
                  <a:srgbClr val="000000"/>
                </a:solidFill>
                <a:effectLst/>
                <a:uLnTx/>
                <a:uFillTx/>
                <a:latin typeface="Calibri"/>
                <a:ea typeface="MS PGothic" charset="0"/>
              </a:rPr>
              <a:t>, MD,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MMSc</a:t>
            </a: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Hematology and Medical Oncology</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Program Director, Dana-Farber/MGB Fellowship</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in Hematology/Oncology</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Dana-Farber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Harvard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Boston, Massachusetts</a:t>
            </a: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3427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Lunning, DO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of Hematology, Interim</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Medical Director, Gene and Cellular Therapy</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Assistant Vice Chancellor for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Fred and Pamela Buffett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University of Nebraska Medical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Omaha, Nebraska</a:t>
            </a: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879976" y="473427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Christopher Flowers, MD, MS,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Division Head, Division of Cancer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Chair, Professor, Department of Lymphoma/Myeloma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John Brooks Williams and Elizabeth Williams Distinguished </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University Chair in Cancer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 </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28205824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Five-year outcomes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of the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POLARIX study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comparing</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Blood Adv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 July 8;9(13):3263-7.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450920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LBCL = large B-cell lymphoma; PFS = progression-free survival; EFS = event-free survival; ORR = overall response rate; OS = overall survival</a:t>
            </a: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Arial" pitchFamily="-72" charset="0"/>
                <a:ea typeface="MS PGothic" charset="0"/>
              </a:rPr>
              <a:t>Lancet</a:t>
            </a:r>
            <a:r>
              <a:rPr kumimoji="0" lang="en-US" sz="2000" b="1" i="0" u="none" strike="noStrike" kern="1200" cap="none" spc="0" normalizeH="0" baseline="0" noProof="0" dirty="0">
                <a:ln>
                  <a:noFill/>
                </a:ln>
                <a:solidFill>
                  <a:srgbClr val="000000"/>
                </a:solidFill>
                <a:effectLst/>
                <a:uLnTx/>
                <a:uFillTx/>
                <a:latin typeface="Arial" pitchFamily="-72" charset="0"/>
                <a:ea typeface="MS PGothic" charset="0"/>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987506" y="1023667"/>
            <a:ext cx="10208525" cy="5033650"/>
          </a:xfrm>
          <a:prstGeom prst="rect">
            <a:avLst/>
          </a:prstGeom>
        </p:spPr>
      </p:pic>
      <p:sp>
        <p:nvSpPr>
          <p:cNvPr id="3" name="TextBox 2">
            <a:extLst>
              <a:ext uri="{FF2B5EF4-FFF2-40B4-BE49-F238E27FC236}">
                <a16:creationId xmlns:a16="http://schemas.microsoft.com/office/drawing/2014/main" id="{AC42B69D-647D-326A-8695-E6D1C0F3DC62}"/>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 20;407(10547):2528-2541.</a:t>
            </a:r>
          </a:p>
        </p:txBody>
      </p:sp>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443211" y="1143000"/>
            <a:ext cx="9184578" cy="4391460"/>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rPr>
              <a:t>In key prespecified subgroup analyses, point estimates suggested trends toward PFS advantage with Tafa-Len-R-CHOP </a:t>
            </a:r>
          </a:p>
        </p:txBody>
      </p:sp>
      <p:sp>
        <p:nvSpPr>
          <p:cNvPr id="3" name="TextBox 2">
            <a:extLst>
              <a:ext uri="{FF2B5EF4-FFF2-40B4-BE49-F238E27FC236}">
                <a16:creationId xmlns:a16="http://schemas.microsoft.com/office/drawing/2014/main" id="{5A9DA71A-4F09-29D7-C5DE-1D77A2CB8B62}"/>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694400" y="1143000"/>
            <a:ext cx="10550952" cy="5203209"/>
          </a:xfrm>
          <a:prstGeom prst="rect">
            <a:avLst/>
          </a:prstGeom>
        </p:spPr>
      </p:pic>
      <p:sp>
        <p:nvSpPr>
          <p:cNvPr id="3" name="TextBox 2">
            <a:extLst>
              <a:ext uri="{FF2B5EF4-FFF2-40B4-BE49-F238E27FC236}">
                <a16:creationId xmlns:a16="http://schemas.microsoft.com/office/drawing/2014/main" id="{C777F99E-6352-AA76-7F7C-968CF1CB764E}"/>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events with Tafa-Len-R-CHOP were manageable and did not affect the delivery of the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backbone</a:t>
            </a:r>
          </a:p>
        </p:txBody>
      </p:sp>
      <p:sp>
        <p:nvSpPr>
          <p:cNvPr id="3" name="TextBox 2">
            <a:extLst>
              <a:ext uri="{FF2B5EF4-FFF2-40B4-BE49-F238E27FC236}">
                <a16:creationId xmlns:a16="http://schemas.microsoft.com/office/drawing/2014/main" id="{5E28E719-6C16-0D29-4F10-0AE1B7E9E16A}"/>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 expression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persists in</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diffuse large B-cell lymphoma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patient biopsies after treatment with</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leads to deep and durable responses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2024;Abstract 4480.</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Results from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EPCORE DLBCL-1</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Randomized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vs investigator’s choice chemoimmunotherapy</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patients with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relapsed/refractory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2026;Abstract S235.</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kumimoji="0" lang="en-US" sz="14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Haematologica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February 1;109(2):553-66.</a:t>
            </a: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HDT = high-dose therapy; ASCT = autologous stem cell transplant; SD = stable disease;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DoR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duration of response</a:t>
            </a: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kumimoji="0" lang="en-US" sz="14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Haematologica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February 1;109(2):553-66.</a:t>
            </a: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kumimoji="0" lang="en-US" sz="14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Haematologica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Gouill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 et al. ASCO 2025;Abstract TPS7083.</a:t>
            </a:r>
          </a:p>
        </p:txBody>
      </p:sp>
      <p:pic>
        <p:nvPicPr>
          <p:cNvPr id="1026" name="Picture 2">
            <a:extLst>
              <a:ext uri="{FF2B5EF4-FFF2-40B4-BE49-F238E27FC236}">
                <a16:creationId xmlns:a16="http://schemas.microsoft.com/office/drawing/2014/main" id="{72FB1D29-DE46-C35C-8220-25B91A71630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2631927" y="1168955"/>
            <a:ext cx="6675897" cy="474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87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F79-892E-CD6D-67F8-13AC7FD18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2F2AB-FD25-F51F-5517-41EAB93AF0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Responses by Target Dose (≥7.2 mg)</a:t>
            </a:r>
          </a:p>
        </p:txBody>
      </p:sp>
      <p:sp>
        <p:nvSpPr>
          <p:cNvPr id="3" name="TextBox 2">
            <a:extLst>
              <a:ext uri="{FF2B5EF4-FFF2-40B4-BE49-F238E27FC236}">
                <a16:creationId xmlns:a16="http://schemas.microsoft.com/office/drawing/2014/main" id="{909292A9-868D-5817-1909-4AF8F1C775B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CF3BE8B9-0E5C-67D4-E9C8-97272DC0D9C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294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1143000"/>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036603" y="76403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a:fillRect/>
          </a:stretch>
        </p:blipFill>
        <p:spPr bwMode="auto">
          <a:xfrm>
            <a:off x="1288972" y="4799191"/>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AEs = adverse events; CRS = cytokine release syndrome; ICANS = immune effector cell-associated neurotoxicity syndrome</a:t>
            </a:r>
          </a:p>
        </p:txBody>
      </p:sp>
    </p:spTree>
    <p:extLst>
      <p:ext uri="{BB962C8B-B14F-4D97-AF65-F5344CB8AC3E}">
        <p14:creationId xmlns:p14="http://schemas.microsoft.com/office/powerpoint/2010/main" val="4169067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J et al.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Belg</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J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Hematol</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2022 December 15;387(24):2220-31.</a:t>
            </a: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marL="0" marR="0" lvl="0" indent="0" algn="r"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IRC = independent review committee</a:t>
            </a: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marR="0" lvl="0" indent="-342900" algn="l" defTabSz="455613"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srgbClr val="000000"/>
                </a:solidFill>
                <a:effectLst/>
                <a:uLnTx/>
                <a:uFillTx/>
                <a:latin typeface="Calibri"/>
                <a:ea typeface="MS PGothic" charset="0"/>
              </a:rPr>
              <a:t>Epcoritamab</a:t>
            </a:r>
            <a:r>
              <a:rPr kumimoji="0" lang="en-US" sz="2000" b="0" i="0" u="none" strike="noStrike" kern="1200" cap="none" spc="0" normalizeH="0" baseline="0" noProof="0" dirty="0">
                <a:ln>
                  <a:noFill/>
                </a:ln>
                <a:solidFill>
                  <a:srgbClr val="000000"/>
                </a:solidFill>
                <a:effectLst/>
                <a:uLnTx/>
                <a:uFillTx/>
                <a:latin typeface="Calibri"/>
                <a:ea typeface="MS PGothic" charset="0"/>
              </a:rPr>
              <a:t> resulted in clinically meaningful improvement in CR, DOR and DOCR</a:t>
            </a:r>
          </a:p>
          <a:p>
            <a:pPr marL="342900" marR="0" lvl="0" indent="-342900" algn="l" defTabSz="455613"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a:xfrm>
            <a:off x="790392" y="65200"/>
            <a:ext cx="11401608" cy="1143000"/>
          </a:xfrm>
        </p:spPr>
        <p:txBody>
          <a:bodyPr/>
          <a:lstStyle/>
          <a:p>
            <a:pPr algn="l"/>
            <a:r>
              <a:rPr lang="en-US" dirty="0">
                <a:latin typeface="Calibri" panose="020F0502020204030204" pitchFamily="34" charset="0"/>
                <a:cs typeface="Calibri" panose="020F0502020204030204" pitchFamily="34" charset="0"/>
              </a:rPr>
              <a:t>Phase III STARGLO 3-Year Follow-Up: Overall Survival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(OS;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p>
        </p:txBody>
      </p:sp>
      <p:grpSp>
        <p:nvGrpSpPr>
          <p:cNvPr id="20" name="Group 19">
            <a:extLst>
              <a:ext uri="{FF2B5EF4-FFF2-40B4-BE49-F238E27FC236}">
                <a16:creationId xmlns:a16="http://schemas.microsoft.com/office/drawing/2014/main" id="{B48E3FA5-5B86-232B-E98B-27BB8E4E7C7C}"/>
              </a:ext>
            </a:extLst>
          </p:cNvPr>
          <p:cNvGrpSpPr/>
          <p:nvPr/>
        </p:nvGrpSpPr>
        <p:grpSpPr>
          <a:xfrm>
            <a:off x="790392" y="1208200"/>
            <a:ext cx="10358967" cy="5040183"/>
            <a:chOff x="790392" y="1208200"/>
            <a:chExt cx="10358967" cy="5040183"/>
          </a:xfrm>
        </p:grpSpPr>
        <p:grpSp>
          <p:nvGrpSpPr>
            <p:cNvPr id="18" name="Group 17">
              <a:extLst>
                <a:ext uri="{FF2B5EF4-FFF2-40B4-BE49-F238E27FC236}">
                  <a16:creationId xmlns:a16="http://schemas.microsoft.com/office/drawing/2014/main" id="{CAA48DEB-7A67-4063-E1B8-74AB2E7902DA}"/>
                </a:ext>
              </a:extLst>
            </p:cNvPr>
            <p:cNvGrpSpPr/>
            <p:nvPr/>
          </p:nvGrpSpPr>
          <p:grpSpPr>
            <a:xfrm>
              <a:off x="790392" y="1208201"/>
              <a:ext cx="10358967" cy="5040182"/>
              <a:chOff x="790392" y="1208201"/>
              <a:chExt cx="10358967" cy="5040182"/>
            </a:xfrm>
          </p:grpSpPr>
          <p:pic>
            <p:nvPicPr>
              <p:cNvPr id="13" name="Picture 12">
                <a:extLst>
                  <a:ext uri="{FF2B5EF4-FFF2-40B4-BE49-F238E27FC236}">
                    <a16:creationId xmlns:a16="http://schemas.microsoft.com/office/drawing/2014/main" id="{F058DFA2-C5F5-CA30-C490-F37205B1408B}"/>
                  </a:ext>
                </a:extLst>
              </p:cNvPr>
              <p:cNvPicPr>
                <a:picLocks noChangeAspect="1"/>
              </p:cNvPicPr>
              <p:nvPr/>
            </p:nvPicPr>
            <p:blipFill>
              <a:blip r:embed="rId2"/>
              <a:stretch>
                <a:fillRect/>
              </a:stretch>
            </p:blipFill>
            <p:spPr>
              <a:xfrm>
                <a:off x="790392" y="1208201"/>
                <a:ext cx="10358967" cy="5040182"/>
              </a:xfrm>
              <a:prstGeom prst="rect">
                <a:avLst/>
              </a:prstGeom>
            </p:spPr>
          </p:pic>
          <p:pic>
            <p:nvPicPr>
              <p:cNvPr id="17" name="Picture 16">
                <a:extLst>
                  <a:ext uri="{FF2B5EF4-FFF2-40B4-BE49-F238E27FC236}">
                    <a16:creationId xmlns:a16="http://schemas.microsoft.com/office/drawing/2014/main" id="{9216D624-4E4E-4427-15DB-3DFDCE3A583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90392" y="5940607"/>
                <a:ext cx="4945525" cy="307776"/>
              </a:xfrm>
              <a:prstGeom prst="rect">
                <a:avLst/>
              </a:prstGeom>
            </p:spPr>
          </p:pic>
        </p:grpSp>
        <p:pic>
          <p:nvPicPr>
            <p:cNvPr id="19" name="Picture 18">
              <a:extLst>
                <a:ext uri="{FF2B5EF4-FFF2-40B4-BE49-F238E27FC236}">
                  <a16:creationId xmlns:a16="http://schemas.microsoft.com/office/drawing/2014/main" id="{F4A1EE98-7070-BD64-DF08-360F6E7A8BB2}"/>
                </a:ext>
              </a:extLst>
            </p:cNvPr>
            <p:cNvPicPr>
              <a:picLocks noChangeAspect="1"/>
            </p:cNvPicPr>
            <p:nvPr/>
          </p:nvPicPr>
          <p:blipFill>
            <a:blip r:embed="rId4"/>
            <a:stretch>
              <a:fillRect/>
            </a:stretch>
          </p:blipFill>
          <p:spPr>
            <a:xfrm>
              <a:off x="4865132" y="1208200"/>
              <a:ext cx="6284227" cy="1684901"/>
            </a:xfrm>
            <a:prstGeom prst="rect">
              <a:avLst/>
            </a:prstGeom>
          </p:spPr>
        </p:pic>
      </p:grpSp>
    </p:spTree>
    <p:extLst>
      <p:ext uri="{BB962C8B-B14F-4D97-AF65-F5344CB8AC3E}">
        <p14:creationId xmlns:p14="http://schemas.microsoft.com/office/powerpoint/2010/main" val="1671688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6284D-F0A7-D49E-94CE-FBB7DF0B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790EF-7771-4A80-6458-A708FD10112F}"/>
              </a:ext>
            </a:extLst>
          </p:cNvPr>
          <p:cNvSpPr>
            <a:spLocks noGrp="1"/>
          </p:cNvSpPr>
          <p:nvPr>
            <p:ph type="title"/>
          </p:nvPr>
        </p:nvSpPr>
        <p:spPr>
          <a:xfrm>
            <a:off x="0" y="61758"/>
            <a:ext cx="12192000" cy="1143000"/>
          </a:xfrm>
        </p:spPr>
        <p:txBody>
          <a:bodyPr/>
          <a:lstStyle/>
          <a:p>
            <a:r>
              <a:rPr lang="en-US" dirty="0">
                <a:latin typeface="Calibri" panose="020F0502020204030204" pitchFamily="34" charset="0"/>
                <a:cs typeface="Calibri" panose="020F0502020204030204" pitchFamily="34" charset="0"/>
              </a:rPr>
              <a:t>Phase III STARGLO 3-Year Follow-up: Progression-Free Survival (PFS)</a:t>
            </a:r>
          </a:p>
        </p:txBody>
      </p:sp>
      <p:sp>
        <p:nvSpPr>
          <p:cNvPr id="3" name="TextBox 2">
            <a:extLst>
              <a:ext uri="{FF2B5EF4-FFF2-40B4-BE49-F238E27FC236}">
                <a16:creationId xmlns:a16="http://schemas.microsoft.com/office/drawing/2014/main" id="{E1566B73-D8DB-6B72-4BC4-D7E63547C76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p>
        </p:txBody>
      </p:sp>
      <p:pic>
        <p:nvPicPr>
          <p:cNvPr id="6" name="Picture 5">
            <a:extLst>
              <a:ext uri="{FF2B5EF4-FFF2-40B4-BE49-F238E27FC236}">
                <a16:creationId xmlns:a16="http://schemas.microsoft.com/office/drawing/2014/main" id="{087C90D5-B005-AB75-EA86-2091F653320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35355" y="1120932"/>
            <a:ext cx="10312828" cy="5264036"/>
          </a:xfrm>
          <a:prstGeom prst="rect">
            <a:avLst/>
          </a:prstGeom>
        </p:spPr>
      </p:pic>
      <p:pic>
        <p:nvPicPr>
          <p:cNvPr id="7" name="Picture 6">
            <a:extLst>
              <a:ext uri="{FF2B5EF4-FFF2-40B4-BE49-F238E27FC236}">
                <a16:creationId xmlns:a16="http://schemas.microsoft.com/office/drawing/2014/main" id="{476D1915-9961-940F-55E2-64AF7CAC4A2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35355" y="6077191"/>
            <a:ext cx="5010864" cy="307777"/>
          </a:xfrm>
          <a:prstGeom prst="rect">
            <a:avLst/>
          </a:prstGeom>
        </p:spPr>
      </p:pic>
      <p:grpSp>
        <p:nvGrpSpPr>
          <p:cNvPr id="10" name="Group 9">
            <a:extLst>
              <a:ext uri="{FF2B5EF4-FFF2-40B4-BE49-F238E27FC236}">
                <a16:creationId xmlns:a16="http://schemas.microsoft.com/office/drawing/2014/main" id="{D056B481-2270-FB59-850B-072E87367C8E}"/>
              </a:ext>
            </a:extLst>
          </p:cNvPr>
          <p:cNvGrpSpPr/>
          <p:nvPr/>
        </p:nvGrpSpPr>
        <p:grpSpPr>
          <a:xfrm>
            <a:off x="4212383" y="1120932"/>
            <a:ext cx="7035800" cy="1929984"/>
            <a:chOff x="2578100" y="1790700"/>
            <a:chExt cx="7035800" cy="1929984"/>
          </a:xfrm>
        </p:grpSpPr>
        <p:pic>
          <p:nvPicPr>
            <p:cNvPr id="8" name="Picture 7">
              <a:extLst>
                <a:ext uri="{FF2B5EF4-FFF2-40B4-BE49-F238E27FC236}">
                  <a16:creationId xmlns:a16="http://schemas.microsoft.com/office/drawing/2014/main" id="{21AA3ED8-A6B0-CCC9-FA23-2332D397D71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2578100" y="1790700"/>
              <a:ext cx="7035800" cy="472815"/>
            </a:xfrm>
            <a:prstGeom prst="rect">
              <a:avLst/>
            </a:prstGeom>
          </p:spPr>
        </p:pic>
        <p:pic>
          <p:nvPicPr>
            <p:cNvPr id="9" name="Picture 8">
              <a:extLst>
                <a:ext uri="{FF2B5EF4-FFF2-40B4-BE49-F238E27FC236}">
                  <a16:creationId xmlns:a16="http://schemas.microsoft.com/office/drawing/2014/main" id="{C29F7766-D1C7-3D97-AA5E-BB6A9BD675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2578100" y="2263515"/>
              <a:ext cx="7035800" cy="1457169"/>
            </a:xfrm>
            <a:prstGeom prst="rect">
              <a:avLst/>
            </a:prstGeom>
          </p:spPr>
        </p:pic>
      </p:grpSp>
    </p:spTree>
    <p:extLst>
      <p:ext uri="{BB962C8B-B14F-4D97-AF65-F5344CB8AC3E}">
        <p14:creationId xmlns:p14="http://schemas.microsoft.com/office/powerpoint/2010/main" val="4084839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vedotin plus bendamustine and rituximab in relapsed/refractory diffuse large B-cell lymphoma (R/R DLBCL): Final results of a phase </a:t>
            </a:r>
            <a:r>
              <a:rPr kumimoji="0" lang="en-US" sz="17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Ib</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/II randomized study and single-arm extension (</a:t>
            </a:r>
            <a:r>
              <a:rPr kumimoji="0" lang="en-US" sz="17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ext</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GemOx</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randomized</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phase III POLARGO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trial. EHA 2025;Abstract S101.</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kumimoji="0" lang="en-US" sz="17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Mosunetuzumab</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plus </a:t>
            </a:r>
            <a:r>
              <a:rPr kumimoji="0" lang="en-US" sz="17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7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vedotin</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7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Mosun</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 </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 gemcitabine and oxaliplatin (R-</a:t>
            </a:r>
            <a:r>
              <a:rPr kumimoji="0" lang="en-US" sz="17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patients with </a:t>
            </a: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relapsed/refractory large B-cell lymphoma (R/R LBCL): Updated efficacy and safety from the phase 3 SUNMO study </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including in second-line (2L) versus third-line plus (3L+) patient subgroups. ASCO 2026;Abstract 7007.</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Brentuximab vedotin in combination with lenalidomide and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diffuse large B-cell lymphoma: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 ECHELON-3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2024;Abstract LBA7005.</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kumimoji="0" lang="en-US" sz="1700" b="0" i="1"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Haematologica</a:t>
            </a:r>
            <a:r>
              <a:rPr kumimoji="0" lang="en-US" sz="17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2024 April 1;109(4):1184-93.</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Updated safety run-in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LOTIS-5: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phase 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randomized trial of</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tesirine</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with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versus immunochemotherapy 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Initial results from LOTIS-7: A phase 1b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 of</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tesirine</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plus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glofitamab</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(R/R) diffuse large B-cell lymphoma (DLBCL)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45" y="922564"/>
            <a:ext cx="7259847" cy="5550708"/>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DFA77EC-AF7E-D362-6400-CA3D56E80CEC}"/>
              </a:ext>
            </a:extLst>
          </p:cNvPr>
          <p:cNvGrpSpPr/>
          <p:nvPr/>
        </p:nvGrpSpPr>
        <p:grpSpPr>
          <a:xfrm>
            <a:off x="1415728" y="1219663"/>
            <a:ext cx="9360544" cy="4829088"/>
            <a:chOff x="471210" y="1310720"/>
            <a:chExt cx="7937784" cy="4062965"/>
          </a:xfrm>
        </p:grpSpPr>
        <p:pic>
          <p:nvPicPr>
            <p:cNvPr id="3" name="Picture 2">
              <a:extLst>
                <a:ext uri="{FF2B5EF4-FFF2-40B4-BE49-F238E27FC236}">
                  <a16:creationId xmlns:a16="http://schemas.microsoft.com/office/drawing/2014/main" id="{D1D21E1E-FB8D-2717-7C03-06B3C280BEC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213" y="1310720"/>
              <a:ext cx="7937781" cy="3594467"/>
            </a:xfrm>
            <a:prstGeom prst="rect">
              <a:avLst/>
            </a:prstGeom>
          </p:spPr>
        </p:pic>
        <p:pic>
          <p:nvPicPr>
            <p:cNvPr id="4" name="Picture 3">
              <a:extLst>
                <a:ext uri="{FF2B5EF4-FFF2-40B4-BE49-F238E27FC236}">
                  <a16:creationId xmlns:a16="http://schemas.microsoft.com/office/drawing/2014/main" id="{FE49BF78-59F3-20E1-6ACC-1435042DB665}"/>
                </a:ext>
              </a:extLst>
            </p:cNvPr>
            <p:cNvPicPr>
              <a:picLocks noChangeAspect="1"/>
            </p:cNvPicPr>
            <p:nvPr/>
          </p:nvPicPr>
          <p:blipFill>
            <a:blip r:embed="rId4"/>
            <a:stretch>
              <a:fillRect/>
            </a:stretch>
          </p:blipFill>
          <p:spPr>
            <a:xfrm>
              <a:off x="471210" y="4902800"/>
              <a:ext cx="7937781" cy="470885"/>
            </a:xfrm>
            <a:prstGeom prst="rect">
              <a:avLst/>
            </a:prstGeom>
          </p:spPr>
        </p:pic>
      </p:grpSp>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3" y="322548"/>
            <a:ext cx="9985876"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the Intention-to-Treat Population (28.3-Month Follow-Up)</a:t>
            </a:r>
          </a:p>
        </p:txBody>
      </p:sp>
      <p:sp>
        <p:nvSpPr>
          <p:cNvPr id="11" name="TextBox 10">
            <a:extLst>
              <a:ext uri="{FF2B5EF4-FFF2-40B4-BE49-F238E27FC236}">
                <a16:creationId xmlns:a16="http://schemas.microsoft.com/office/drawing/2014/main" id="{FB613819-558B-FE2E-AD3E-123E3250C780}"/>
              </a:ext>
            </a:extLst>
          </p:cNvPr>
          <p:cNvSpPr txBox="1"/>
          <p:nvPr/>
        </p:nvSpPr>
        <p:spPr>
          <a:xfrm>
            <a:off x="1415724" y="6048751"/>
            <a:ext cx="8884692" cy="338554"/>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S PGothic" charset="0"/>
              </a:rPr>
              <a:t>Efficacy and safety of </a:t>
            </a:r>
            <a:r>
              <a:rPr kumimoji="0" lang="en-GB" sz="1600" b="0" i="0" u="none" strike="noStrike" kern="1200" cap="none" spc="0" normalizeH="0" baseline="0" noProof="0" dirty="0" err="1">
                <a:ln>
                  <a:noFill/>
                </a:ln>
                <a:solidFill>
                  <a:srgbClr val="000000"/>
                </a:solidFill>
                <a:effectLst/>
                <a:uLnTx/>
                <a:uFillTx/>
                <a:latin typeface="Calibri"/>
                <a:ea typeface="MS PGothic" charset="0"/>
              </a:rPr>
              <a:t>mosun-pola</a:t>
            </a:r>
            <a:r>
              <a:rPr kumimoji="0" lang="en-GB" sz="1600" b="0" i="0" u="none" strike="noStrike" kern="1200" cap="none" spc="0" normalizeH="0" baseline="0" noProof="0" dirty="0">
                <a:ln>
                  <a:noFill/>
                </a:ln>
                <a:solidFill>
                  <a:srgbClr val="000000"/>
                </a:solidFill>
                <a:effectLst/>
                <a:uLnTx/>
                <a:uFillTx/>
                <a:latin typeface="Calibri"/>
                <a:ea typeface="MS PGothic" charset="0"/>
              </a:rPr>
              <a:t> were comparable across age groups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sp>
        <p:nvSpPr>
          <p:cNvPr id="7" name="TextBox 6">
            <a:extLst>
              <a:ext uri="{FF2B5EF4-FFF2-40B4-BE49-F238E27FC236}">
                <a16:creationId xmlns:a16="http://schemas.microsoft.com/office/drawing/2014/main" id="{EE3014CC-E620-2E17-0B80-A6D7F34E600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468217" y="197607"/>
            <a:ext cx="11255566" cy="607272"/>
          </a:xfrm>
        </p:spPr>
        <p:txBody>
          <a:bodyPr/>
          <a:lstStyle/>
          <a:p>
            <a:r>
              <a:rPr lang="en-US" dirty="0">
                <a:latin typeface="Calibri" panose="020F0502020204030204" pitchFamily="34" charset="0"/>
                <a:cs typeface="Calibri" panose="020F0502020204030204" pitchFamily="34" charset="0"/>
              </a:rPr>
              <a:t>Phase III SUNMO: Efficacy in the Second-Line Setting</a:t>
            </a:r>
          </a:p>
        </p:txBody>
      </p:sp>
      <p:pic>
        <p:nvPicPr>
          <p:cNvPr id="3" name="Picture 2">
            <a:extLst>
              <a:ext uri="{FF2B5EF4-FFF2-40B4-BE49-F238E27FC236}">
                <a16:creationId xmlns:a16="http://schemas.microsoft.com/office/drawing/2014/main" id="{9D7A25C1-7617-6992-0BAE-315594454D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568161" y="794386"/>
            <a:ext cx="7055678" cy="5525004"/>
          </a:xfrm>
          <a:prstGeom prst="rect">
            <a:avLst/>
          </a:prstGeom>
        </p:spPr>
      </p:pic>
      <p:sp>
        <p:nvSpPr>
          <p:cNvPr id="6" name="TextBox 5">
            <a:extLst>
              <a:ext uri="{FF2B5EF4-FFF2-40B4-BE49-F238E27FC236}">
                <a16:creationId xmlns:a16="http://schemas.microsoft.com/office/drawing/2014/main" id="{3E66445C-0E3A-5C87-2FFF-2C27519B311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4" name="TextBox 3">
            <a:extLst>
              <a:ext uri="{FF2B5EF4-FFF2-40B4-BE49-F238E27FC236}">
                <a16:creationId xmlns:a16="http://schemas.microsoft.com/office/drawing/2014/main" id="{4D0B9C4D-394A-FD5C-8A02-F0C49B6C367C}"/>
              </a:ext>
            </a:extLst>
          </p:cNvPr>
          <p:cNvSpPr txBox="1"/>
          <p:nvPr/>
        </p:nvSpPr>
        <p:spPr>
          <a:xfrm>
            <a:off x="3653963" y="6304002"/>
            <a:ext cx="5969876" cy="553998"/>
          </a:xfrm>
          <a:prstGeom prst="rect">
            <a:avLst/>
          </a:prstGeom>
          <a:noFill/>
        </p:spPr>
        <p:txBody>
          <a:bodyPr wrap="square" rtlCol="0">
            <a:spAutoFit/>
          </a:bodyPr>
          <a:lstStyle/>
          <a:p>
            <a:pPr marL="0" marR="0" lvl="0" indent="0" algn="r"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ORR = objective response rate; CR = complete response; </a:t>
            </a:r>
            <a:b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b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DOR = duration of response; DOCR = duration of complete response</a:t>
            </a:r>
          </a:p>
        </p:txBody>
      </p:sp>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119623"/>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grpSp>
        <p:nvGrpSpPr>
          <p:cNvPr id="7" name="Group 6">
            <a:extLst>
              <a:ext uri="{FF2B5EF4-FFF2-40B4-BE49-F238E27FC236}">
                <a16:creationId xmlns:a16="http://schemas.microsoft.com/office/drawing/2014/main" id="{46093E14-9952-16F9-C793-900CF9D006B7}"/>
              </a:ext>
            </a:extLst>
          </p:cNvPr>
          <p:cNvGrpSpPr/>
          <p:nvPr/>
        </p:nvGrpSpPr>
        <p:grpSpPr>
          <a:xfrm>
            <a:off x="2139394" y="892310"/>
            <a:ext cx="7913211" cy="5536726"/>
            <a:chOff x="1469328" y="1231486"/>
            <a:chExt cx="6159500" cy="4101248"/>
          </a:xfrm>
        </p:grpSpPr>
        <p:pic>
          <p:nvPicPr>
            <p:cNvPr id="4" name="Picture 3">
              <a:extLst>
                <a:ext uri="{FF2B5EF4-FFF2-40B4-BE49-F238E27FC236}">
                  <a16:creationId xmlns:a16="http://schemas.microsoft.com/office/drawing/2014/main" id="{CBBE615F-2270-CE7C-10B3-F2E4630E8F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1231486"/>
              <a:ext cx="6159500" cy="2068305"/>
            </a:xfrm>
            <a:prstGeom prst="rect">
              <a:avLst/>
            </a:prstGeom>
          </p:spPr>
        </p:pic>
        <p:pic>
          <p:nvPicPr>
            <p:cNvPr id="5" name="Picture 4">
              <a:extLst>
                <a:ext uri="{FF2B5EF4-FFF2-40B4-BE49-F238E27FC236}">
                  <a16:creationId xmlns:a16="http://schemas.microsoft.com/office/drawing/2014/main" id="{720C840D-DB4B-7624-2041-EAEEE44C10E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3299791"/>
              <a:ext cx="6159500" cy="2032943"/>
            </a:xfrm>
            <a:prstGeom prst="rect">
              <a:avLst/>
            </a:prstGeom>
          </p:spPr>
        </p:pic>
      </p:grpSp>
      <p:sp>
        <p:nvSpPr>
          <p:cNvPr id="8" name="TextBox 7">
            <a:extLst>
              <a:ext uri="{FF2B5EF4-FFF2-40B4-BE49-F238E27FC236}">
                <a16:creationId xmlns:a16="http://schemas.microsoft.com/office/drawing/2014/main" id="{2AFAF329-8DD9-FBD0-82FC-7094588BDD5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3" name="TextBox 2">
            <a:extLst>
              <a:ext uri="{FF2B5EF4-FFF2-40B4-BE49-F238E27FC236}">
                <a16:creationId xmlns:a16="http://schemas.microsoft.com/office/drawing/2014/main" id="{B53E5177-CECA-C82A-08A7-D12CA97CD7A5}"/>
              </a:ext>
            </a:extLst>
          </p:cNvPr>
          <p:cNvSpPr txBox="1"/>
          <p:nvPr/>
        </p:nvSpPr>
        <p:spPr>
          <a:xfrm>
            <a:off x="4082729" y="6415212"/>
            <a:ext cx="5969876" cy="323165"/>
          </a:xfrm>
          <a:prstGeom prst="rect">
            <a:avLst/>
          </a:prstGeom>
          <a:noFill/>
        </p:spPr>
        <p:txBody>
          <a:bodyPr wrap="square" rtlCol="0">
            <a:spAutoFit/>
          </a:bodyPr>
          <a:lstStyle/>
          <a:p>
            <a:pPr marL="0" marR="0" lvl="0" indent="0" algn="r"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ORR = objective response rate</a:t>
            </a: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3" name="TextBox 2">
            <a:extLst>
              <a:ext uri="{FF2B5EF4-FFF2-40B4-BE49-F238E27FC236}">
                <a16:creationId xmlns:a16="http://schemas.microsoft.com/office/drawing/2014/main" id="{31CABF19-00B3-DCD1-FBF2-7F0D1A5CFC46}"/>
              </a:ext>
            </a:extLst>
          </p:cNvPr>
          <p:cNvSpPr txBox="1"/>
          <p:nvPr/>
        </p:nvSpPr>
        <p:spPr>
          <a:xfrm>
            <a:off x="0" y="6528189"/>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49154" name="Picture 2">
            <a:extLst>
              <a:ext uri="{FF2B5EF4-FFF2-40B4-BE49-F238E27FC236}">
                <a16:creationId xmlns:a16="http://schemas.microsoft.com/office/drawing/2014/main" id="{AF02A436-9F21-2270-6D76-C4842987FA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36851" y="1370013"/>
            <a:ext cx="11118298" cy="4497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0DC0FE-1A11-8EA1-7433-39A42C6A4742}"/>
              </a:ext>
            </a:extLst>
          </p:cNvPr>
          <p:cNvSpPr txBox="1"/>
          <p:nvPr/>
        </p:nvSpPr>
        <p:spPr>
          <a:xfrm>
            <a:off x="544105" y="5877647"/>
            <a:ext cx="10791431"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a:t>
            </a: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0A9D5B-36F7-AFAF-EF30-DDF3E7ABCDE8}"/>
              </a:ext>
            </a:extLst>
          </p:cNvPr>
          <p:cNvSpPr/>
          <p:nvPr/>
        </p:nvSpPr>
        <p:spPr bwMode="auto">
          <a:xfrm>
            <a:off x="484981" y="1200839"/>
            <a:ext cx="11222038" cy="4829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p:txBody>
          <a:bodyPr/>
          <a:lstStyle/>
          <a:p>
            <a:r>
              <a:rPr lang="en-US" dirty="0"/>
              <a:t>Phase III ECHELON-3: Overall Survival (Primary Endpoint)</a:t>
            </a:r>
          </a:p>
        </p:txBody>
      </p:sp>
      <p:sp>
        <p:nvSpPr>
          <p:cNvPr id="3" name="TextBox 2">
            <a:extLst>
              <a:ext uri="{FF2B5EF4-FFF2-40B4-BE49-F238E27FC236}">
                <a16:creationId xmlns:a16="http://schemas.microsoft.com/office/drawing/2014/main" id="{5BB12BBE-9563-B9D4-C3DE-F8D3C9A4096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5298" name="Picture 2">
            <a:extLst>
              <a:ext uri="{FF2B5EF4-FFF2-40B4-BE49-F238E27FC236}">
                <a16:creationId xmlns:a16="http://schemas.microsoft.com/office/drawing/2014/main" id="{FE9D1C99-6AB0-B3D0-4359-AD7CBAAB57E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13556" y="1405719"/>
            <a:ext cx="11164888" cy="462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99F17EF-046D-4D4C-D458-8DA441517C0C}"/>
              </a:ext>
            </a:extLst>
          </p:cNvPr>
          <p:cNvSpPr/>
          <p:nvPr/>
        </p:nvSpPr>
        <p:spPr bwMode="auto">
          <a:xfrm>
            <a:off x="484981" y="1200839"/>
            <a:ext cx="11222038" cy="4748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p:txBody>
          <a:bodyPr/>
          <a:lstStyle/>
          <a:p>
            <a:r>
              <a:rPr lang="en-US" dirty="0"/>
              <a:t>Phase III ECHELON-3: PFS (Key Secondary Endpoint)</a:t>
            </a:r>
          </a:p>
        </p:txBody>
      </p:sp>
      <p:sp>
        <p:nvSpPr>
          <p:cNvPr id="3" name="TextBox 2">
            <a:extLst>
              <a:ext uri="{FF2B5EF4-FFF2-40B4-BE49-F238E27FC236}">
                <a16:creationId xmlns:a16="http://schemas.microsoft.com/office/drawing/2014/main" id="{DC647514-4ED3-65B1-C8D2-BA97407B5E9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6324" name="Picture 4">
            <a:extLst>
              <a:ext uri="{FF2B5EF4-FFF2-40B4-BE49-F238E27FC236}">
                <a16:creationId xmlns:a16="http://schemas.microsoft.com/office/drawing/2014/main" id="{1A367600-0E77-971D-9DE0-9F536904834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84981" y="1408814"/>
            <a:ext cx="11222038" cy="454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E4461-4C0F-464B-78AE-DFBC2FC5093A}"/>
              </a:ext>
            </a:extLst>
          </p:cNvPr>
          <p:cNvSpPr/>
          <p:nvPr/>
        </p:nvSpPr>
        <p:spPr bwMode="auto">
          <a:xfrm>
            <a:off x="413544" y="1123720"/>
            <a:ext cx="11293475" cy="494682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0610CE7-1C79-C0BB-8D91-52AD1CFA604B}"/>
              </a:ext>
            </a:extLst>
          </p:cNvPr>
          <p:cNvSpPr>
            <a:spLocks noGrp="1"/>
          </p:cNvSpPr>
          <p:nvPr>
            <p:ph type="title"/>
          </p:nvPr>
        </p:nvSpPr>
        <p:spPr>
          <a:xfrm>
            <a:off x="912286" y="227013"/>
            <a:ext cx="10358967" cy="775522"/>
          </a:xfrm>
        </p:spPr>
        <p:txBody>
          <a:bodyPr/>
          <a:lstStyle/>
          <a:p>
            <a:r>
              <a:rPr lang="en-US" dirty="0"/>
              <a:t>Phase III ECHELON-3: Responses</a:t>
            </a:r>
          </a:p>
        </p:txBody>
      </p:sp>
      <p:sp>
        <p:nvSpPr>
          <p:cNvPr id="3" name="TextBox 2">
            <a:extLst>
              <a:ext uri="{FF2B5EF4-FFF2-40B4-BE49-F238E27FC236}">
                <a16:creationId xmlns:a16="http://schemas.microsoft.com/office/drawing/2014/main" id="{3EA576E3-C487-D361-5FFF-0091F9D4086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7346" name="Picture 2">
            <a:extLst>
              <a:ext uri="{FF2B5EF4-FFF2-40B4-BE49-F238E27FC236}">
                <a16:creationId xmlns:a16="http://schemas.microsoft.com/office/drawing/2014/main" id="{E891EB12-241E-1BEC-2FE1-6D7F3A9D5A3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49262" y="1292894"/>
            <a:ext cx="11293475" cy="47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p:txBody>
          <a:bodyPr/>
          <a:lstStyle/>
          <a:p>
            <a:r>
              <a:rPr lang="en-US" dirty="0"/>
              <a:t>Phase III ECHELON-3: Safety</a:t>
            </a:r>
          </a:p>
        </p:txBody>
      </p:sp>
      <p:sp>
        <p:nvSpPr>
          <p:cNvPr id="3" name="TextBox 2">
            <a:extLst>
              <a:ext uri="{FF2B5EF4-FFF2-40B4-BE49-F238E27FC236}">
                <a16:creationId xmlns:a16="http://schemas.microsoft.com/office/drawing/2014/main" id="{29D4B3D4-A117-6F7C-6332-318498CF79CE}"/>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8370" name="Picture 2">
            <a:extLst>
              <a:ext uri="{FF2B5EF4-FFF2-40B4-BE49-F238E27FC236}">
                <a16:creationId xmlns:a16="http://schemas.microsoft.com/office/drawing/2014/main" id="{1B1A8286-F704-ECA3-F49D-F39ABF83F6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0675" y="1370013"/>
            <a:ext cx="11550650" cy="464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itchFamily="-72" charset="0"/>
                <a:ea typeface="MS PGothic" charset="0"/>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1"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Haematologica</a:t>
            </a:r>
            <a:r>
              <a:rPr kumimoji="0" lang="en-US" sz="14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1"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Haematologica</a:t>
            </a:r>
            <a:r>
              <a:rPr kumimoji="0" lang="en-US" sz="14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Phase 3 LOTIS-5 confirmatory trial evaluating loncastuximab </a:t>
            </a:r>
            <a:r>
              <a:rPr lang="en-US" sz="2000" b="0" dirty="0" err="1"/>
              <a:t>tesirine-lpyl</a:t>
            </a:r>
            <a:r>
              <a:rPr lang="en-US" sz="2000" b="0" dirty="0"/>
              <a:t> in combination with rituximab in patients with relapsed or refractory diffuse large B-cell lymphoma (r/r DLBCL). Loncastuximab tesirine-</a:t>
            </a:r>
            <a:r>
              <a:rPr lang="en-US" sz="2000" b="0" dirty="0" err="1"/>
              <a:t>lpyl</a:t>
            </a:r>
            <a:r>
              <a:rPr lang="en-US" sz="2000" b="0" dirty="0"/>
              <a:t> plus rituximab achieved statistical significance on the trial's primary endpoint of progression-free survival (PFS) and demonstrated no detrimental effect on the key secondary efficacy endpoint of overall survival (OS). 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b="0" dirty="0"/>
              <a:t>Overall, treatment emergent adverse event (TEAE) rates were similar between arms. 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500" b="0" i="0"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A5C7-8D56-06E7-D250-67E6689B7070}"/>
              </a:ext>
            </a:extLst>
          </p:cNvPr>
          <p:cNvSpPr>
            <a:spLocks noGrp="1"/>
          </p:cNvSpPr>
          <p:nvPr>
            <p:ph type="title"/>
          </p:nvPr>
        </p:nvSpPr>
        <p:spPr>
          <a:xfrm>
            <a:off x="507042" y="331079"/>
            <a:ext cx="10399657" cy="1141412"/>
          </a:xfrm>
        </p:spPr>
        <p:txBody>
          <a:bodyPr/>
          <a:lstStyle/>
          <a:p>
            <a:pPr algn="l"/>
            <a:r>
              <a:rPr lang="en-US" sz="2400" dirty="0"/>
              <a:t>Updated Data Announced from LOTIS-7 Phase </a:t>
            </a:r>
            <a:r>
              <a:rPr lang="en-US" sz="2400" dirty="0" err="1"/>
              <a:t>Ib</a:t>
            </a:r>
            <a:r>
              <a:rPr lang="en-US" sz="2400" dirty="0"/>
              <a:t> Trial of Loncastuximab Tesirine in Combination with Bispecific Antibody Supporting Potential Best-in-Class Regimen for R/R DLBCL</a:t>
            </a:r>
            <a:br>
              <a:rPr lang="en-US" sz="2400" dirty="0"/>
            </a:br>
            <a:r>
              <a:rPr lang="en-US" sz="2000" dirty="0"/>
              <a:t>Press Release: December 3, 2025</a:t>
            </a:r>
          </a:p>
        </p:txBody>
      </p:sp>
      <p:sp>
        <p:nvSpPr>
          <p:cNvPr id="3" name="Content Placeholder 2">
            <a:extLst>
              <a:ext uri="{FF2B5EF4-FFF2-40B4-BE49-F238E27FC236}">
                <a16:creationId xmlns:a16="http://schemas.microsoft.com/office/drawing/2014/main" id="{4A454F57-3D19-EA0D-0985-33E2289B55C9}"/>
              </a:ext>
            </a:extLst>
          </p:cNvPr>
          <p:cNvSpPr>
            <a:spLocks noGrp="1"/>
          </p:cNvSpPr>
          <p:nvPr>
            <p:ph idx="1"/>
          </p:nvPr>
        </p:nvSpPr>
        <p:spPr>
          <a:xfrm>
            <a:off x="424802" y="1672093"/>
            <a:ext cx="11342395" cy="4316412"/>
          </a:xfrm>
        </p:spPr>
        <p:txBody>
          <a:bodyPr/>
          <a:lstStyle/>
          <a:p>
            <a:pPr marL="99718" indent="0">
              <a:buNone/>
            </a:pPr>
            <a:r>
              <a:rPr lang="en-US" sz="2400" b="0" dirty="0">
                <a:latin typeface="Calibri" panose="020F0502020204030204" pitchFamily="34" charset="0"/>
                <a:cs typeface="Calibri" panose="020F0502020204030204" pitchFamily="34" charset="0"/>
              </a:rPr>
              <a:t>“On December 3, 2025, [the manufacturer] announced updated data from the LOTIS-7 Phase 1b open-label clinical trial evaluating the safety and efficacy of loncastuximab tesirine in combination with the bispecific antibody glofitamab in patients with relapsed or refractory diffuse large B-cell lymphoma (r/r DLBCL). The updated data is based on investigator assessment and reflects the 49 efficacy-evaluable patients with a minimum of 6 months of follow-up from treatment initiation.</a:t>
            </a:r>
          </a:p>
          <a:p>
            <a:pPr marL="99718" indent="0">
              <a:buNone/>
            </a:pPr>
            <a:r>
              <a:rPr lang="en-US" sz="2400" b="0" dirty="0">
                <a:latin typeface="Calibri" panose="020F0502020204030204" pitchFamily="34" charset="0"/>
                <a:cs typeface="Calibri" panose="020F0502020204030204" pitchFamily="34" charset="0"/>
              </a:rPr>
              <a:t>Enrollment in the LOTIS-7 clinical trial is ongoing, with complete enrollment of approximately 100 patients at the selected 150 µg/kg dose expected during the first half of 2026. The Company plans to share full data at a medical meeting and submit for publication by the end of 2026. In addition, the Company plans to assess regulatory and compendia strategies.”</a:t>
            </a:r>
          </a:p>
        </p:txBody>
      </p:sp>
      <p:sp>
        <p:nvSpPr>
          <p:cNvPr id="5" name="TextBox 4">
            <a:extLst>
              <a:ext uri="{FF2B5EF4-FFF2-40B4-BE49-F238E27FC236}">
                <a16:creationId xmlns:a16="http://schemas.microsoft.com/office/drawing/2014/main" id="{B34FB634-405A-E8E4-98EC-0B98B4511B3B}"/>
              </a:ext>
            </a:extLst>
          </p:cNvPr>
          <p:cNvSpPr txBox="1"/>
          <p:nvPr/>
        </p:nvSpPr>
        <p:spPr>
          <a:xfrm>
            <a:off x="162305" y="6249922"/>
            <a:ext cx="11342395" cy="523220"/>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/2025-12-03-ADC-Therapeutics-Announces-Updated-Data-from-LOTIS-7-Phase-1b-Clinical-Trial-of-ZYNLONTA-R-in-Combination-with-Bispecific-Antibody-Supporting-Potential-Best-in-Class-Regimen-in-Patients-with-Relapsed-Refractory-Diffuse-Large-B-cell-Lymphoma</a:t>
            </a:r>
            <a:endParaRPr kumimoji="0" lang="en-US" sz="14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7093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PD = disease progression;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BsAb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3000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lenalidomide/rituximab</a:t>
            </a: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2922407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HAS_CHART" val="false"/>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ags/tag38.xml><?xml version="1.0" encoding="utf-8"?>
<p:tagLst xmlns:a="http://schemas.openxmlformats.org/drawingml/2006/main" xmlns:r="http://schemas.openxmlformats.org/officeDocument/2006/relationships" xmlns:p="http://schemas.openxmlformats.org/presentationml/2006/main">
  <p:tag name="KPI_HAS_CHART" val="false"/>
</p:tagLst>
</file>

<file path=ppt/tags/tag39.xml><?xml version="1.0" encoding="utf-8"?>
<p:tagLst xmlns:a="http://schemas.openxmlformats.org/drawingml/2006/main" xmlns:r="http://schemas.openxmlformats.org/officeDocument/2006/relationships" xmlns:p="http://schemas.openxmlformats.org/presentationml/2006/main">
  <p:tag name="KPI_HAS_CHART" val="false"/>
</p:tagLst>
</file>

<file path=ppt/tags/tag40.xml><?xml version="1.0" encoding="utf-8"?>
<p:tagLst xmlns:a="http://schemas.openxmlformats.org/drawingml/2006/main" xmlns:r="http://schemas.openxmlformats.org/officeDocument/2006/relationships" xmlns:p="http://schemas.openxmlformats.org/presentationml/2006/main">
  <p:tag name="KPI_HAS_CHART" val="false"/>
</p:tagLst>
</file>

<file path=ppt/tags/tag41.xml><?xml version="1.0" encoding="utf-8"?>
<p:tagLst xmlns:a="http://schemas.openxmlformats.org/drawingml/2006/main" xmlns:r="http://schemas.openxmlformats.org/officeDocument/2006/relationships" xmlns:p="http://schemas.openxmlformats.org/presentationml/2006/main">
  <p:tag name="KPI_HAS_CHART" val="false"/>
</p:tagLst>
</file>

<file path=ppt/tags/tag42.xml><?xml version="1.0" encoding="utf-8"?>
<p:tagLst xmlns:a="http://schemas.openxmlformats.org/drawingml/2006/main" xmlns:r="http://schemas.openxmlformats.org/officeDocument/2006/relationships" xmlns:p="http://schemas.openxmlformats.org/presentationml/2006/main">
  <p:tag name="KPI_HAS_CHART" val="false"/>
</p:tagLst>
</file>

<file path=ppt/tags/tag43.xml><?xml version="1.0" encoding="utf-8"?>
<p:tagLst xmlns:a="http://schemas.openxmlformats.org/drawingml/2006/main" xmlns:r="http://schemas.openxmlformats.org/officeDocument/2006/relationships" xmlns:p="http://schemas.openxmlformats.org/presentationml/2006/main">
  <p:tag name="KPI_HAS_CHART" val="false"/>
</p:tagLst>
</file>

<file path=ppt/tags/tag44.xml><?xml version="1.0" encoding="utf-8"?>
<p:tagLst xmlns:a="http://schemas.openxmlformats.org/drawingml/2006/main" xmlns:r="http://schemas.openxmlformats.org/officeDocument/2006/relationships" xmlns:p="http://schemas.openxmlformats.org/presentationml/2006/main">
  <p:tag name="KPI_HAS_CHART" val="false"/>
</p:tagLst>
</file>

<file path=ppt/tags/tag45.xml><?xml version="1.0" encoding="utf-8"?>
<p:tagLst xmlns:a="http://schemas.openxmlformats.org/drawingml/2006/main" xmlns:r="http://schemas.openxmlformats.org/officeDocument/2006/relationships" xmlns:p="http://schemas.openxmlformats.org/presentationml/2006/main">
  <p:tag name="KPI_HAS_CHART" val="false"/>
</p:tagLst>
</file>

<file path=ppt/tags/tag46.xml><?xml version="1.0" encoding="utf-8"?>
<p:tagLst xmlns:a="http://schemas.openxmlformats.org/drawingml/2006/main" xmlns:r="http://schemas.openxmlformats.org/officeDocument/2006/relationships" xmlns:p="http://schemas.openxmlformats.org/presentationml/2006/main">
  <p:tag name="KPI_HAS_CHART" val="false"/>
</p:tagLst>
</file>

<file path=ppt/tags/tag47.xml><?xml version="1.0" encoding="utf-8"?>
<p:tagLst xmlns:a="http://schemas.openxmlformats.org/drawingml/2006/main" xmlns:r="http://schemas.openxmlformats.org/officeDocument/2006/relationships" xmlns:p="http://schemas.openxmlformats.org/presentationml/2006/main">
  <p:tag name="KPI_HAS_CHART" val="false"/>
</p:tagLst>
</file>

<file path=ppt/tags/tag48.xml><?xml version="1.0" encoding="utf-8"?>
<p:tagLst xmlns:a="http://schemas.openxmlformats.org/drawingml/2006/main" xmlns:r="http://schemas.openxmlformats.org/officeDocument/2006/relationships" xmlns:p="http://schemas.openxmlformats.org/presentationml/2006/main">
  <p:tag name="KPI_HAS_CHART" val="false"/>
</p:tagLst>
</file>

<file path=ppt/tags/tag49.xml><?xml version="1.0" encoding="utf-8"?>
<p:tagLst xmlns:a="http://schemas.openxmlformats.org/drawingml/2006/main" xmlns:r="http://schemas.openxmlformats.org/officeDocument/2006/relationships" xmlns:p="http://schemas.openxmlformats.org/presentationml/2006/main">
  <p:tag name="KPI_HAS_CHART" val="false"/>
</p:tagLst>
</file>

<file path=ppt/tags/tag50.xml><?xml version="1.0" encoding="utf-8"?>
<p:tagLst xmlns:a="http://schemas.openxmlformats.org/drawingml/2006/main" xmlns:r="http://schemas.openxmlformats.org/officeDocument/2006/relationships" xmlns:p="http://schemas.openxmlformats.org/presentationml/2006/main">
  <p:tag name="KPI_HAS_CHART" val="false"/>
</p:tagLst>
</file>

<file path=ppt/tags/tag51.xml><?xml version="1.0" encoding="utf-8"?>
<p:tagLst xmlns:a="http://schemas.openxmlformats.org/drawingml/2006/main" xmlns:r="http://schemas.openxmlformats.org/officeDocument/2006/relationships" xmlns:p="http://schemas.openxmlformats.org/presentationml/2006/main">
  <p:tag name="KPI_HAS_CHART" val="false"/>
</p:tagLst>
</file>

<file path=ppt/tags/tag52.xml><?xml version="1.0" encoding="utf-8"?>
<p:tagLst xmlns:a="http://schemas.openxmlformats.org/drawingml/2006/main" xmlns:r="http://schemas.openxmlformats.org/officeDocument/2006/relationships" xmlns:p="http://schemas.openxmlformats.org/presentationml/2006/main">
  <p:tag name="KPI_HAS_CHART" val="false"/>
</p:tagLst>
</file>

<file path=ppt/tags/tag53.xml><?xml version="1.0" encoding="utf-8"?>
<p:tagLst xmlns:a="http://schemas.openxmlformats.org/drawingml/2006/main" xmlns:r="http://schemas.openxmlformats.org/officeDocument/2006/relationships" xmlns:p="http://schemas.openxmlformats.org/presentationml/2006/main">
  <p:tag name="KPI_HAS_CHART" val="false"/>
</p:tagLst>
</file>

<file path=ppt/tags/tag54.xml><?xml version="1.0" encoding="utf-8"?>
<p:tagLst xmlns:a="http://schemas.openxmlformats.org/drawingml/2006/main" xmlns:r="http://schemas.openxmlformats.org/officeDocument/2006/relationships" xmlns:p="http://schemas.openxmlformats.org/presentationml/2006/main">
  <p:tag name="KPI_HAS_CHART" val="false"/>
</p:tagLst>
</file>

<file path=ppt/tags/tag55.xml><?xml version="1.0" encoding="utf-8"?>
<p:tagLst xmlns:a="http://schemas.openxmlformats.org/drawingml/2006/main" xmlns:r="http://schemas.openxmlformats.org/officeDocument/2006/relationships" xmlns:p="http://schemas.openxmlformats.org/presentationml/2006/main">
  <p:tag name="KPI_HAS_CHART" val="false"/>
</p:tagLst>
</file>

<file path=ppt/tags/tag56.xml><?xml version="1.0" encoding="utf-8"?>
<p:tagLst xmlns:a="http://schemas.openxmlformats.org/drawingml/2006/main" xmlns:r="http://schemas.openxmlformats.org/officeDocument/2006/relationships" xmlns:p="http://schemas.openxmlformats.org/presentationml/2006/main">
  <p:tag name="KPI_HAS_CHART" val="false"/>
</p:tagLst>
</file>

<file path=ppt/tags/tag57.xml><?xml version="1.0" encoding="utf-8"?>
<p:tagLst xmlns:a="http://schemas.openxmlformats.org/drawingml/2006/main" xmlns:r="http://schemas.openxmlformats.org/officeDocument/2006/relationships" xmlns:p="http://schemas.openxmlformats.org/presentationml/2006/main">
  <p:tag name="KPI_HAS_CHART" val="false"/>
</p:tagLst>
</file>

<file path=ppt/tags/tag58.xml><?xml version="1.0" encoding="utf-8"?>
<p:tagLst xmlns:a="http://schemas.openxmlformats.org/drawingml/2006/main" xmlns:r="http://schemas.openxmlformats.org/officeDocument/2006/relationships" xmlns:p="http://schemas.openxmlformats.org/presentationml/2006/main">
  <p:tag name="KPI_HAS_CHART" val="false"/>
</p:tagLst>
</file>

<file path=ppt/tags/tag59.xml><?xml version="1.0" encoding="utf-8"?>
<p:tagLst xmlns:a="http://schemas.openxmlformats.org/drawingml/2006/main" xmlns:r="http://schemas.openxmlformats.org/officeDocument/2006/relationships" xmlns:p="http://schemas.openxmlformats.org/presentationml/2006/main">
  <p:tag name="KPI_HAS_CHART" val="false"/>
</p:tagLst>
</file>

<file path=ppt/tags/tag60.xml><?xml version="1.0" encoding="utf-8"?>
<p:tagLst xmlns:a="http://schemas.openxmlformats.org/drawingml/2006/main" xmlns:r="http://schemas.openxmlformats.org/officeDocument/2006/relationships" xmlns:p="http://schemas.openxmlformats.org/presentationml/2006/main">
  <p:tag name="KPI_HAS_CHART" val="false"/>
</p:tagLst>
</file>

<file path=ppt/tags/tag61.xml><?xml version="1.0" encoding="utf-8"?>
<p:tagLst xmlns:a="http://schemas.openxmlformats.org/drawingml/2006/main" xmlns:r="http://schemas.openxmlformats.org/officeDocument/2006/relationships" xmlns:p="http://schemas.openxmlformats.org/presentationml/2006/main">
  <p:tag name="KPI_HAS_CHART" val="false"/>
</p:tagLst>
</file>

<file path=ppt/tags/tag62.xml><?xml version="1.0" encoding="utf-8"?>
<p:tagLst xmlns:a="http://schemas.openxmlformats.org/drawingml/2006/main" xmlns:r="http://schemas.openxmlformats.org/officeDocument/2006/relationships" xmlns:p="http://schemas.openxmlformats.org/presentationml/2006/main">
  <p:tag name="KPI_HAS_CHART" val="false"/>
</p:tagLst>
</file>

<file path=ppt/tags/tag63.xml><?xml version="1.0" encoding="utf-8"?>
<p:tagLst xmlns:a="http://schemas.openxmlformats.org/drawingml/2006/main" xmlns:r="http://schemas.openxmlformats.org/officeDocument/2006/relationships" xmlns:p="http://schemas.openxmlformats.org/presentationml/2006/main">
  <p:tag name="KPI_HAS_CHART" val="false"/>
</p:tagLst>
</file>

<file path=ppt/tags/tag64.xml><?xml version="1.0" encoding="utf-8"?>
<p:tagLst xmlns:a="http://schemas.openxmlformats.org/drawingml/2006/main" xmlns:r="http://schemas.openxmlformats.org/officeDocument/2006/relationships" xmlns:p="http://schemas.openxmlformats.org/presentationml/2006/main">
  <p:tag name="KPI_HAS_CHART" val="false"/>
</p:tagLst>
</file>

<file path=ppt/tags/tag65.xml><?xml version="1.0" encoding="utf-8"?>
<p:tagLst xmlns:a="http://schemas.openxmlformats.org/drawingml/2006/main" xmlns:r="http://schemas.openxmlformats.org/officeDocument/2006/relationships" xmlns:p="http://schemas.openxmlformats.org/presentationml/2006/main">
  <p:tag name="KPI_HAS_CHART" val="false"/>
</p:tagLst>
</file>

<file path=ppt/tags/tag66.xml><?xml version="1.0" encoding="utf-8"?>
<p:tagLst xmlns:a="http://schemas.openxmlformats.org/drawingml/2006/main" xmlns:r="http://schemas.openxmlformats.org/officeDocument/2006/relationships" xmlns:p="http://schemas.openxmlformats.org/presentationml/2006/main">
  <p:tag name="KPI_HAS_CHART" val="false"/>
</p:tagLst>
</file>

<file path=ppt/tags/tag67.xml><?xml version="1.0" encoding="utf-8"?>
<p:tagLst xmlns:a="http://schemas.openxmlformats.org/drawingml/2006/main" xmlns:r="http://schemas.openxmlformats.org/officeDocument/2006/relationships" xmlns:p="http://schemas.openxmlformats.org/presentationml/2006/main">
  <p:tag name="KPI_HAS_CHART" val="false"/>
</p:tagLst>
</file>

<file path=ppt/tags/tag68.xml><?xml version="1.0" encoding="utf-8"?>
<p:tagLst xmlns:a="http://schemas.openxmlformats.org/drawingml/2006/main" xmlns:r="http://schemas.openxmlformats.org/officeDocument/2006/relationships" xmlns:p="http://schemas.openxmlformats.org/presentationml/2006/main">
  <p:tag name="KPI_HAS_CHART" val="false"/>
</p:tagLst>
</file>

<file path=ppt/tags/tag69.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elements/1.1/"/>
    <ds:schemaRef ds:uri="http://schemas.microsoft.com/office/infopath/2007/PartnerControls"/>
    <ds:schemaRef ds:uri="f06c4294-987e-46bd-a550-858175ea534c"/>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 ds:uri="7d689f85-9540-4145-9f5c-6f24686bb20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38599</TotalTime>
  <Words>11675</Words>
  <Application>Microsoft Macintosh PowerPoint</Application>
  <PresentationFormat>Widescreen</PresentationFormat>
  <Paragraphs>1344</Paragraphs>
  <Slides>189</Slides>
  <Notes>85</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189</vt:i4>
      </vt:variant>
    </vt:vector>
  </HeadingPairs>
  <TitlesOfParts>
    <vt:vector size="204" baseType="lpstr">
      <vt:lpstr>Aptos</vt:lpstr>
      <vt:lpstr>Arial</vt:lpstr>
      <vt:lpstr>Arial Narrow</vt:lpstr>
      <vt:lpstr>Calibri</vt:lpstr>
      <vt:lpstr>Helvetica</vt:lpstr>
      <vt:lpstr>Symbol</vt:lpstr>
      <vt:lpstr>Times New Roman</vt:lpstr>
      <vt:lpstr>Wingdings</vt:lpstr>
      <vt:lpstr>3_Default Design</vt:lpstr>
      <vt:lpstr>6_Default Design</vt:lpstr>
      <vt:lpstr>Office Theme</vt:lpstr>
      <vt:lpstr>2016 RESEARCH Widescreen Template</vt:lpstr>
      <vt:lpstr>4_Default Design</vt:lpstr>
      <vt:lpstr>7_Default Design</vt:lpstr>
      <vt:lpstr>8_Default Design</vt:lpstr>
      <vt:lpstr>PowerPoint Presentation</vt:lpstr>
      <vt:lpstr>Medical Oncology Update</vt:lpstr>
      <vt:lpstr>Agenda</vt:lpstr>
      <vt:lpstr>Agenda</vt:lpstr>
      <vt:lpstr>Optimizing Therapy for Patients with Hormone Receptor-Positive Localized Breast Cancer</vt:lpstr>
      <vt:lpstr>Disclosures</vt:lpstr>
      <vt:lpstr>Program Steering Committee</vt:lpstr>
      <vt:lpstr>Program Steering Committee</vt:lpstr>
      <vt:lpstr>Program Steering Committee</vt:lpstr>
      <vt:lpstr>PowerPoint Presentation</vt:lpstr>
      <vt:lpstr>PowerPoint Presentation</vt:lpstr>
      <vt:lpstr>Management of Hormone Receptor (HR)-Positive Localized Breast Cancer</vt:lpstr>
      <vt:lpstr>Management of Hormone Receptor (HR)-Positive Localized Breast Cancer</vt:lpstr>
      <vt:lpstr>PowerPoint Presentation</vt:lpstr>
      <vt:lpstr>PowerPoint Presentation</vt:lpstr>
      <vt:lpstr>ASCO Guideline 2022</vt:lpstr>
      <vt:lpstr>OncotypeDX®: TAILORx Trial Key Results for Node-Negative Disease</vt:lpstr>
      <vt:lpstr>Chemotherapy and Anthracycline Benefits for Patients with High Recurrence Scores® (&gt;25) </vt:lpstr>
      <vt:lpstr>Propensity-Score Matched Analysis of Real-World FLEX Data: IDFS with Anthracycline-Based Therapy for Patients with MammaPrint® High 2, Luminal B, HR-Positive, HER2-Negative Localized Breast Cancer  </vt:lpstr>
      <vt:lpstr>OncotypeDX: RxPONDER Trial Results Summary One to Three Positive Lymph Nodes</vt:lpstr>
      <vt:lpstr>MammaPrint: MindACT Trial Key Results</vt:lpstr>
      <vt:lpstr>Prosigna® ROR, EndoPredict® EPclin and Breast Cancer Index®</vt:lpstr>
      <vt:lpstr>Phase III OPTIMA Study Design</vt:lpstr>
      <vt:lpstr>Phase III OPTIMA: Invasive Breast Cancer-Free Survival (IBCFS)</vt:lpstr>
      <vt:lpstr>Phase III OPTIMA: IBCFS and Menopausal Status (Low ROR Score)</vt:lpstr>
      <vt:lpstr>Phase III OPTIMA: IBCFS and Nodal Status (Low ROR Score)</vt:lpstr>
      <vt:lpstr>Phase III RxFINE-Low (EA1242) Study Design</vt:lpstr>
      <vt:lpstr>PowerPoint Presentation</vt:lpstr>
      <vt:lpstr>Breast Cancer Index (BCI)</vt:lpstr>
      <vt:lpstr>Predictive Performance by BCI H/I Groups Based on Recurrence-Free Interval in the Overall Cohort of the Phase III IDEAL Trial</vt:lpstr>
      <vt:lpstr>Predictive Performance by BCI H/I Groups Based on  Recurrence-Free Interval in the Subset of Patients in the Phase III IDEAL Trial Who Received a Primary Aromatase Inhibitor (AI)</vt:lpstr>
      <vt:lpstr>Risk of Recurrence at Year 10 Since Randomization for Patients Who Received 5 Years versus 2.5 Years of Additional Letrozole in the Overall Cohort and in the Primary AI Subset of the Phase III IDEAL Trial</vt:lpstr>
      <vt:lpstr>BCI Validation in Extended-Adjuvant Therapy Trials</vt:lpstr>
      <vt:lpstr>ASCO Guideline: Extended Adjuvant Therapy</vt:lpstr>
      <vt:lpstr>Summary: ASCO Guideline 2022</vt:lpstr>
      <vt:lpstr>Management of Hormone Receptor (HR)-Positive Localized Breast Cancer</vt:lpstr>
      <vt:lpstr>Outside of a clinical trial, which genomic assay(s) do you routinely order to assist with decision-making regarding adjuvant systemic therapy for your patients with HR-positive, HER2-negative localized breast cancer (BC)? </vt:lpstr>
      <vt:lpstr>Would you recommend adjuvant chemotherapy for a 40-year-old premenopausal patient with node-negative, HR-positive, HER2-negative localized BC and the 21-gene Recurrence Score® (RS) listed below?</vt:lpstr>
      <vt:lpstr>Would you recommend adjuvant chemotherapy for a 40-year-old premenopausal patient with HR-positive, HER2-negative localized BC with 3 positive nodes and the 21-gene RS listed below?</vt:lpstr>
      <vt:lpstr>Would you recommend adjuvant chemotherapy for a 65-year-old postmenopausal patient with HR-positive, HER2-negative localized BC with 3 positive nodes and the 21-gene RS listed below?</vt:lpstr>
      <vt:lpstr>Have you ordered or would you order a genomic assay to assist with treatment decision-making in the localized setting for any patients with HR-positive, HER2-negative localized BC and 4 or more positive nodes?</vt:lpstr>
      <vt:lpstr>Outside of a clinical trial, which genomic assay(s) do you routinely order to assist with decision-making in the neoadjuvant setting for your patients with HR-positive, HER2-negative localized BC? </vt:lpstr>
      <vt:lpstr>Outside of a clinical trial, do you routinely employ Breast Cancer Index (BCI) to determine whether to continue adjuvant endocrine therapy beyond 5 years for patients with HR-positive, HER2-negative localized BC? If so, in which clinical situations?</vt:lpstr>
      <vt:lpstr>Approximately what proportion of the time would you estimate that having the results from BCI cause you to change your recommendation regarding extended-adjuvant endocrine therapy (ET)? </vt:lpstr>
      <vt:lpstr>Outside of a clinical trial, do you routinely employ any genomic assays other than Breast Cancer Index to determine whether to continue adjuvant endocrine therapy beyond 5 years for patients with HR-positive, HER2-negative localized BC? </vt:lpstr>
      <vt:lpstr>Have you ordered or would you order a circulating tumor DNA (ctDNA)-based molecular residual disease (MRD) assay to assist with clinical decision-making for a patient with localized BC? If you were to order a ctDNA-based MRD assay for a patient with localized BC, which specific assay(s) would you use?</vt:lpstr>
      <vt:lpstr>Management of Hormone Receptor (HR)-Positive Localized Breast Cancer</vt:lpstr>
      <vt:lpstr>PowerPoint Presentation</vt:lpstr>
      <vt:lpstr>monarchE Study Design</vt:lpstr>
      <vt:lpstr>monarchE: Invasive Disease-Free Survival (IDFS) Outcomes</vt:lpstr>
      <vt:lpstr>monarchE: Overall Survival (OS) Outcomes</vt:lpstr>
      <vt:lpstr>monarchE: Subgroup Analysis by Nodal Status</vt:lpstr>
      <vt:lpstr>monarchE: IDFS and DRFS by Nodal Status</vt:lpstr>
      <vt:lpstr>monarchE: Survival Status</vt:lpstr>
      <vt:lpstr>NATALEE Study Design</vt:lpstr>
      <vt:lpstr>NATALEE: IDFS Outcomes</vt:lpstr>
      <vt:lpstr>NATALEE: IDFS by Nodal Status</vt:lpstr>
      <vt:lpstr>NATALEE: OS Outcomes</vt:lpstr>
      <vt:lpstr>NATALEE: Survival Status over Time</vt:lpstr>
      <vt:lpstr>NATALEE: Ribociclib Treatment Benefit Is Observed Across PAM50-Based Intrinsic Subtypes</vt:lpstr>
      <vt:lpstr>NATALEE: Higher Genomic Risk Signature and Proliferation Signature Scores Are Associated with Increased Ribociclib Benefit</vt:lpstr>
      <vt:lpstr>NATALEE: Differential Gene Expression Affects Ribociclib Benefit</vt:lpstr>
      <vt:lpstr>Management of Hormone Receptor (HR)-Positive Localized Breast Cancer</vt:lpstr>
      <vt:lpstr>Regulatory and reimbursement issues aside, would you generally recommend an adjuvant CDK4/6 inhibitor in addition to adjuvant endocrine therapy to a patient with 5.5-cm, Grade 2, HR-positive, HER2-negative localized BC and the following nodal status? </vt:lpstr>
      <vt:lpstr>Regulatory and reimbursement issues aside, would you generally recommend an adjuvant CDK4/6 inhibitor in addition to adjuvant endocrine therapy to a patient with 2.5-cm Grade 2, HR-positive, HER2-negative localized BC and the following nodal status? </vt:lpstr>
      <vt:lpstr>Management of Hormone Receptor (HR)-Positive Localized Breast Cancer</vt:lpstr>
      <vt:lpstr>PowerPoint Presentation</vt:lpstr>
      <vt:lpstr>monarchE: Overall Safety Profile</vt:lpstr>
      <vt:lpstr>monarchE: Serious and Fatal Adverse Events (AEs) in Long-Term Follow-Up</vt:lpstr>
      <vt:lpstr>monarchE: AEs Leading to Discontinuation</vt:lpstr>
      <vt:lpstr>monarchE: AEs Leading to Dose Modifications</vt:lpstr>
      <vt:lpstr>NATALEE: Overall Safety Profile</vt:lpstr>
      <vt:lpstr>NATALEE: AEs of Special Interest (AESIs)</vt:lpstr>
      <vt:lpstr>NATALEE: AE-Related Dose Reduction and Discontinuation</vt:lpstr>
      <vt:lpstr>AEs and Dosing Must Be Considered: Distinct AE Profiles and Dosing Schedules of CDK4/6 Inhibitors for Localized Breast Cancer</vt:lpstr>
      <vt:lpstr>TRADE: Abemaciclib Dose Escalation</vt:lpstr>
      <vt:lpstr>NATALEE: IDFS by Dose Reductions</vt:lpstr>
      <vt:lpstr>Management of Hormone Receptor (HR)-Positive Localized Breast Cancer</vt:lpstr>
      <vt:lpstr>Have you employed or would you employ an initial dose-escalation strategy rather than initiating therapy at the recommended starting dose for any of your patients with HR-positive localized BC receiving an adjuvant CDK4/6 inhibitor?</vt:lpstr>
      <vt:lpstr>Assuming eligibility to receive abemaciclib or ribociclib, which CDK4/6 inhibitor would you prefer in the adjuvant setting for a patient with HR-positive localized BC and a history of …?</vt:lpstr>
      <vt:lpstr>Assuming eligibility to receive abemaciclib or ribociclib, which CDK4/6 inhibitor would you prefer in the adjuvant setting for a patient with HR-positive localized BC and a history of …?</vt:lpstr>
      <vt:lpstr>Management of Hormone Receptor (HR)-Positive Localized Breast Cancer</vt:lpstr>
      <vt:lpstr>PowerPoint Presentation</vt:lpstr>
      <vt:lpstr>PowerPoint Presentation</vt:lpstr>
      <vt:lpstr>lidERA Breast Cancer Study Design</vt:lpstr>
      <vt:lpstr>lidERA Breast Cancer: Patient Demographics</vt:lpstr>
      <vt:lpstr>lidERA Breast Cancer: IDFS Outcomes</vt:lpstr>
      <vt:lpstr>lidERA Breast Cancer: IDFS in Key Subgroups</vt:lpstr>
      <vt:lpstr>lidERA Breast Cancer: OS Outcomes</vt:lpstr>
      <vt:lpstr>lidERA Breast Cancer: Safety Profile</vt:lpstr>
      <vt:lpstr>Based on recently presented findings from the Phase III lidERA trial, would you like to have access to adjuvant giredestrant today for your patients with HR-positive, HER2-negative localized BC? </vt:lpstr>
      <vt:lpstr>If giredestrant were available, regulatory and reimbursement issues aside, what would you generally recommend for patients who met the criteria for both an adjuvant CDK4/6 inhibitor and adjuvant giredestrant?</vt:lpstr>
      <vt:lpstr>Questions?</vt:lpstr>
      <vt:lpstr>Agenda</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AZD0486: A CD19 x CD3 Bispecific T-Cell Engager</vt:lpstr>
      <vt:lpstr>Phase I AZD0486 Study: Responses by Target Dose (≥7.2 mg)</vt:lpstr>
      <vt:lpstr>Phase I AZD0486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Phase III STARGLO Study Design </vt:lpstr>
      <vt:lpstr>Phase III STARGLO 3-Year Follow-Up: Overall Survival  (OS; Primary Endpoint)</vt:lpstr>
      <vt:lpstr>Phase III STARGLO 3-Year Follow-up: Progression-Free Survival (PFS)</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the Intention-to-Treat Population (28.3-Month Follow-Up)</vt:lpstr>
      <vt:lpstr>Phase III SUNMO: Overall Response Rate and Duration of Complete Response </vt:lpstr>
      <vt:lpstr>Phase III SUNMO: Efficacy in the Second-Line Setting</vt:lpstr>
      <vt:lpstr>Phase III SUNMO: Efficacy in the Third-Line and Beyond Setting</vt:lpstr>
      <vt:lpstr>Phase III ECHELON-3 Study Design</vt:lpstr>
      <vt:lpstr>Phase III ECHELON-3: Overall Survival (Primary Endpoint)</vt:lpstr>
      <vt:lpstr>Phase III ECHELON-3: PFS (Key Secondary Endpoint)</vt:lpstr>
      <vt:lpstr>Phase III ECHELON-3: Responses</vt:lpstr>
      <vt:lpstr>Phase III ECHELON-3: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Updated Data Announced from LOTIS-7 Phase Ib Trial of Loncastuximab Tesirine in Combination with Bispecific Antibody Supporting Potential Best-in-Class Regimen for R/R DLBCL Press Release: December 3, 2025</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2165</cp:revision>
  <cp:lastPrinted>2020-12-08T02:40:56Z</cp:lastPrinted>
  <dcterms:created xsi:type="dcterms:W3CDTF">2020-11-13T19:02:13Z</dcterms:created>
  <dcterms:modified xsi:type="dcterms:W3CDTF">2026-08-24T17:15:34Z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