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350" r:id="rId6"/>
    <p:sldMasterId id="2147485404" r:id="rId7"/>
    <p:sldMasterId id="2147485481" r:id="rId8"/>
  </p:sldMasterIdLst>
  <p:notesMasterIdLst>
    <p:notesMasterId r:id="rId93"/>
  </p:notesMasterIdLst>
  <p:handoutMasterIdLst>
    <p:handoutMasterId r:id="rId94"/>
  </p:handoutMasterIdLst>
  <p:sldIdLst>
    <p:sldId id="284" r:id="rId9"/>
    <p:sldId id="286" r:id="rId10"/>
    <p:sldId id="256" r:id="rId11"/>
    <p:sldId id="276" r:id="rId12"/>
    <p:sldId id="277" r:id="rId13"/>
    <p:sldId id="2147483611" r:id="rId14"/>
    <p:sldId id="2147483522" r:id="rId15"/>
    <p:sldId id="2147483609" r:id="rId16"/>
    <p:sldId id="326" r:id="rId17"/>
    <p:sldId id="2147483597" r:id="rId18"/>
    <p:sldId id="2147483483" r:id="rId19"/>
    <p:sldId id="2147480817" r:id="rId20"/>
    <p:sldId id="285" r:id="rId21"/>
    <p:sldId id="2147483598" r:id="rId22"/>
    <p:sldId id="2135715284" r:id="rId23"/>
    <p:sldId id="2147483538" r:id="rId24"/>
    <p:sldId id="2147483555" r:id="rId25"/>
    <p:sldId id="2147483537" r:id="rId26"/>
    <p:sldId id="2147483603" r:id="rId27"/>
    <p:sldId id="2147483610" r:id="rId28"/>
    <p:sldId id="2147473783" r:id="rId29"/>
    <p:sldId id="2147480790" r:id="rId30"/>
    <p:sldId id="2147480257" r:id="rId31"/>
    <p:sldId id="2147480802" r:id="rId32"/>
    <p:sldId id="2147480803" r:id="rId33"/>
    <p:sldId id="2147480055" r:id="rId34"/>
    <p:sldId id="2147480804" r:id="rId35"/>
    <p:sldId id="2147480762" r:id="rId36"/>
    <p:sldId id="2147480805" r:id="rId37"/>
    <p:sldId id="2147480806" r:id="rId38"/>
    <p:sldId id="2147480807" r:id="rId39"/>
    <p:sldId id="2147480808" r:id="rId40"/>
    <p:sldId id="2147480770" r:id="rId41"/>
    <p:sldId id="2147480771" r:id="rId42"/>
    <p:sldId id="2147480763" r:id="rId43"/>
    <p:sldId id="2147480765" r:id="rId44"/>
    <p:sldId id="2147483647" r:id="rId45"/>
    <p:sldId id="260" r:id="rId46"/>
    <p:sldId id="258" r:id="rId47"/>
    <p:sldId id="261" r:id="rId48"/>
    <p:sldId id="272" r:id="rId49"/>
    <p:sldId id="257" r:id="rId50"/>
    <p:sldId id="262" r:id="rId51"/>
    <p:sldId id="273" r:id="rId52"/>
    <p:sldId id="275" r:id="rId53"/>
    <p:sldId id="274" r:id="rId54"/>
    <p:sldId id="279" r:id="rId55"/>
    <p:sldId id="278" r:id="rId56"/>
    <p:sldId id="280" r:id="rId57"/>
    <p:sldId id="281" r:id="rId58"/>
    <p:sldId id="2147483601" r:id="rId59"/>
    <p:sldId id="2147483546" r:id="rId60"/>
    <p:sldId id="2147483542" r:id="rId61"/>
    <p:sldId id="2147483602" r:id="rId62"/>
    <p:sldId id="2147483612" r:id="rId63"/>
    <p:sldId id="2147480809" r:id="rId64"/>
    <p:sldId id="2147480277" r:id="rId65"/>
    <p:sldId id="265" r:id="rId66"/>
    <p:sldId id="2147480275" r:id="rId67"/>
    <p:sldId id="259" r:id="rId68"/>
    <p:sldId id="2147480811" r:id="rId69"/>
    <p:sldId id="2147480812" r:id="rId70"/>
    <p:sldId id="2147483599" r:id="rId71"/>
    <p:sldId id="2147483554" r:id="rId72"/>
    <p:sldId id="267" r:id="rId73"/>
    <p:sldId id="2147483600" r:id="rId74"/>
    <p:sldId id="2147483613" r:id="rId75"/>
    <p:sldId id="2147480788" r:id="rId76"/>
    <p:sldId id="2147480797" r:id="rId77"/>
    <p:sldId id="2147480354" r:id="rId78"/>
    <p:sldId id="2147480798" r:id="rId79"/>
    <p:sldId id="2147480800" r:id="rId80"/>
    <p:sldId id="2147483606" r:id="rId81"/>
    <p:sldId id="2147483501" r:id="rId82"/>
    <p:sldId id="2147480767" r:id="rId83"/>
    <p:sldId id="266" r:id="rId84"/>
    <p:sldId id="269" r:id="rId85"/>
    <p:sldId id="264" r:id="rId86"/>
    <p:sldId id="282" r:id="rId87"/>
    <p:sldId id="263" r:id="rId88"/>
    <p:sldId id="270" r:id="rId89"/>
    <p:sldId id="271" r:id="rId90"/>
    <p:sldId id="268" r:id="rId91"/>
    <p:sldId id="283" r:id="rId92"/>
  </p:sldIdLst>
  <p:sldSz cx="12192000" cy="6858000"/>
  <p:notesSz cx="7772400" cy="10058400"/>
  <p:custDataLst>
    <p:tags r:id="rId9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37" autoAdjust="0"/>
    <p:restoredTop sz="94658" autoAdjust="0"/>
  </p:normalViewPr>
  <p:slideViewPr>
    <p:cSldViewPr snapToGrid="0">
      <p:cViewPr varScale="1">
        <p:scale>
          <a:sx n="116" d="100"/>
          <a:sy n="116" d="100"/>
        </p:scale>
        <p:origin x="1224"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tags" Target="tags/tag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notesMaster" Target="notesMasters/notesMaster1.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5/14/26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57</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5/14/26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5/14/26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5/14/26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5/14/26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80149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60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85521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5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289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5238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628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78212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6212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531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921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311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031146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14652970"/>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691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81751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21356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978152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86790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2134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5.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5/14/26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747448225"/>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 id="2147485499" r:id="rId18"/>
    <p:sldLayoutId id="2147485500" r:id="rId19"/>
    <p:sldLayoutId id="2147485501"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ags" Target="../tags/tag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16.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20.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5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6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B5D8DE1-28D8-A00C-488E-58BEC54130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7923" y="2440109"/>
            <a:ext cx="1823545" cy="1823545"/>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/drugs/resources-information-approved-drugs/fda-approves-acalabrutinib-venetoclax-chronic-lymphocytic-leukemia-or-small-lymphocytic-lymphoma</a:t>
            </a: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 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a:t>
            </a:r>
            <a:r>
              <a:rPr lang="en-US" dirty="0" err="1"/>
              <a:t>venetoclax</a:t>
            </a:r>
            <a:r>
              <a:rPr lang="en-US" dirty="0"/>
              <a:t>/anti-CD20 antibody for 2 years</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 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 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a:t>
            </a:r>
            <a:r>
              <a:rPr lang="en-US"/>
              <a:t>or CAR T</a:t>
            </a:r>
            <a:endParaRPr lang="en-US" dirty="0"/>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 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33051"/>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a:t>Re-treatment with </a:t>
            </a:r>
            <a:r>
              <a:rPr lang="en-US" dirty="0" err="1"/>
              <a:t>venetoclax</a:t>
            </a:r>
            <a:r>
              <a:rPr lang="en-US" dirty="0"/>
              <a:t>/anti-CD20 antibody for 2 years </a:t>
            </a:r>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608567"/>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3618179"/>
            <a:ext cx="10844890" cy="1569660"/>
          </a:xfrm>
          <a:prstGeom prst="rect">
            <a:avLst/>
          </a:prstGeom>
          <a:noFill/>
        </p:spPr>
        <p:txBody>
          <a:bodyPr wrap="square">
            <a:spAutoFit/>
          </a:bodyPr>
          <a:lstStyle/>
          <a:p>
            <a:pPr lvl="0" algn="ctr">
              <a:defRPr/>
            </a:pPr>
            <a:r>
              <a:rPr lang="en-US" sz="2400" dirty="0" err="1">
                <a:solidFill>
                  <a:srgbClr val="000000"/>
                </a:solidFill>
                <a:latin typeface="Calibri" panose="020F0502020204030204" pitchFamily="34" charset="0"/>
                <a:cs typeface="Calibri" panose="020F0502020204030204" pitchFamily="34" charset="0"/>
              </a:rPr>
              <a:t>Inhye</a:t>
            </a:r>
            <a:r>
              <a:rPr lang="en-US" sz="2400" dirty="0">
                <a:solidFill>
                  <a:srgbClr val="000000"/>
                </a:solidFill>
                <a:latin typeface="Calibri" panose="020F0502020204030204" pitchFamily="34" charset="0"/>
                <a:cs typeface="Calibri" panose="020F0502020204030204" pitchFamily="34" charset="0"/>
              </a:rPr>
              <a:t> Ahn, MD</a:t>
            </a:r>
          </a:p>
          <a:p>
            <a:pPr lvl="0" algn="ctr">
              <a:defRPr/>
            </a:pPr>
            <a:r>
              <a:rPr lang="en-US" sz="2400" b="0" dirty="0">
                <a:solidFill>
                  <a:srgbClr val="000000"/>
                </a:solidFill>
                <a:latin typeface="Calibri" panose="020F0502020204030204" pitchFamily="34" charset="0"/>
                <a:cs typeface="Calibri" panose="020F0502020204030204" pitchFamily="34" charset="0"/>
              </a:rPr>
              <a:t>Assistant Professor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Dana-Farber Cancer Institute</a:t>
            </a:r>
          </a:p>
          <a:p>
            <a:pPr lvl="0" algn="ctr">
              <a:defRPr/>
            </a:pPr>
            <a:r>
              <a:rPr lang="en-US" sz="2400" b="0" dirty="0">
                <a:solidFill>
                  <a:srgbClr val="000000"/>
                </a:solidFill>
                <a:latin typeface="Calibri" panose="020F0502020204030204" pitchFamily="34" charset="0"/>
                <a:cs typeface="Calibri" panose="020F0502020204030204" pitchFamily="34" charset="0"/>
              </a:rPr>
              <a:t>Boston, Massachusetts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3333CC"/>
                </a:solidFill>
                <a:effectLst/>
                <a:uLnTx/>
                <a:uFillTx/>
                <a:latin typeface="Calibri"/>
                <a:ea typeface="MS PGothic" charset="0"/>
              </a:rPr>
              <a:t>Haematologica</a:t>
            </a:r>
            <a:r>
              <a:rPr kumimoji="0" lang="en-US" sz="2000" b="1" i="0" u="none" strike="noStrike" kern="1200" cap="none" spc="0" normalizeH="0" baseline="0" noProof="0" dirty="0">
                <a:ln>
                  <a:noFill/>
                </a:ln>
                <a:solidFill>
                  <a:srgbClr val="3333CC"/>
                </a:solidFill>
                <a:effectLst/>
                <a:uLnTx/>
                <a:uFillTx/>
                <a:latin typeface="Calibri"/>
                <a:ea typeface="MS PGothic" charset="0"/>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SLL = small lymphocytic lymphoma; SPD =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a:ea typeface="MS PGothic" charset="0"/>
              </a:rPr>
              <a:t>J Clin Oncol </a:t>
            </a:r>
            <a:r>
              <a:rPr kumimoji="0" lang="en-US" sz="2800" b="1" i="0" u="none" strike="noStrike" kern="1200" cap="none" spc="0" normalizeH="0" baseline="0" noProof="0" dirty="0">
                <a:ln>
                  <a:noFill/>
                </a:ln>
                <a:solidFill>
                  <a:srgbClr val="000000"/>
                </a:solidFill>
                <a:effectLst/>
                <a:uLnTx/>
                <a:uFillTx/>
                <a:latin typeface="Calibri"/>
                <a:ea typeface="MS PGothic" charset="0"/>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408164329"/>
              </p:ext>
            </p:extLst>
          </p:nvPr>
        </p:nvGraphicFramePr>
        <p:xfrm>
          <a:off x="1282686" y="1888531"/>
          <a:ext cx="9626626" cy="2683469"/>
        </p:xfrm>
        <a:graphic>
          <a:graphicData uri="http://schemas.openxmlformats.org/drawingml/2006/table">
            <a:tbl>
              <a:tblPr firstRow="1" bandRow="1">
                <a:tableStyleId>{F2DE63D5-997A-4646-A377-4702673A728D}</a:tableStyleId>
              </a:tblPr>
              <a:tblGrid>
                <a:gridCol w="2921696">
                  <a:extLst>
                    <a:ext uri="{9D8B030D-6E8A-4147-A177-3AD203B41FA5}">
                      <a16:colId xmlns:a16="http://schemas.microsoft.com/office/drawing/2014/main" val="20000"/>
                    </a:ext>
                  </a:extLst>
                </a:gridCol>
                <a:gridCol w="6704930">
                  <a:extLst>
                    <a:ext uri="{9D8B030D-6E8A-4147-A177-3AD203B41FA5}">
                      <a16:colId xmlns:a16="http://schemas.microsoft.com/office/drawing/2014/main" val="2117869244"/>
                    </a:ext>
                  </a:extLst>
                </a:gridCol>
              </a:tblGrid>
              <a:tr h="137870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a:t>
                      </a:r>
                      <a:r>
                        <a:rPr lang="en-US" sz="1800" b="0" dirty="0" err="1">
                          <a:solidFill>
                            <a:schemeClr val="tx1"/>
                          </a:solidFill>
                        </a:rPr>
                        <a:t>BeOne</a:t>
                      </a:r>
                      <a:r>
                        <a:rPr lang="en-US" sz="1800" b="0" dirty="0">
                          <a:solidFill>
                            <a:schemeClr val="tx1"/>
                          </a:solidFill>
                        </a:rPr>
                        <a:t>,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0476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err="1">
                          <a:solidFill>
                            <a:schemeClr val="tx1"/>
                          </a:solidFill>
                          <a:effectLst/>
                          <a:latin typeface="+mn-lt"/>
                          <a:ea typeface="+mn-ea"/>
                          <a:cs typeface="+mn-cs"/>
                        </a:rPr>
                        <a:t>BeOne</a:t>
                      </a:r>
                      <a:r>
                        <a:rPr lang="en-US" sz="1800" kern="1200" dirty="0">
                          <a:solidFill>
                            <a:schemeClr val="tx1"/>
                          </a:solidFill>
                          <a:effectLst/>
                          <a:latin typeface="+mn-lt"/>
                          <a:ea typeface="+mn-ea"/>
                          <a:cs typeface="+mn-cs"/>
                        </a:rPr>
                        <a:t>, Genentech, a member of the Roche Group,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bl>
          </a:graphicData>
        </a:graphic>
      </p:graphicFrame>
    </p:spTree>
    <p:custDataLst>
      <p:tags r:id="rId1"/>
    </p:custDataLst>
    <p:extLst>
      <p:ext uri="{BB962C8B-B14F-4D97-AF65-F5344CB8AC3E}">
        <p14:creationId xmlns:p14="http://schemas.microsoft.com/office/powerpoint/2010/main" val="228625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376168"/>
            <a:ext cx="10358967" cy="1196752"/>
          </a:xfrm>
        </p:spPr>
        <p:txBody>
          <a:bodyPr/>
          <a:lstStyle/>
          <a:p>
            <a:pPr algn="l"/>
            <a:r>
              <a:rPr lang="en-US" dirty="0" err="1"/>
              <a:t>P</a:t>
            </a:r>
            <a:r>
              <a:rPr lang="en-US" b="1" dirty="0" err="1"/>
              <a:t>irtobrutinib</a:t>
            </a:r>
            <a:r>
              <a:rPr lang="en-US" b="1" dirty="0"/>
              <a:t> Significantly Extended </a:t>
            </a:r>
            <a:r>
              <a:rPr lang="en-US" dirty="0"/>
              <a:t>PFS When </a:t>
            </a:r>
            <a:r>
              <a:rPr lang="en-US" b="1" dirty="0"/>
              <a:t>Added to a </a:t>
            </a:r>
            <a:r>
              <a:rPr lang="en-US" b="1" dirty="0" err="1"/>
              <a:t>Venetoclax</a:t>
            </a:r>
            <a:r>
              <a:rPr lang="en-US" b="1" dirty="0"/>
              <a:t> Time-Limited Regimen for Patients with Previously Treated CLL/SLL</a:t>
            </a:r>
            <a:br>
              <a:rPr lang="en-US" b="1" dirty="0"/>
            </a:br>
            <a:r>
              <a:rPr lang="en-US" sz="2400" dirty="0"/>
              <a:t>Press Release: April 13, 2026</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904421"/>
            <a:ext cx="11007039" cy="4214845"/>
          </a:xfrm>
        </p:spPr>
        <p:txBody>
          <a:bodyPr wrap="square"/>
          <a:lstStyle/>
          <a:p>
            <a:pPr marL="17463" indent="0">
              <a:spcBef>
                <a:spcPts val="1000"/>
              </a:spcBef>
              <a:spcAft>
                <a:spcPts val="0"/>
              </a:spcAft>
              <a:buNone/>
            </a:pPr>
            <a:r>
              <a:rPr lang="en-US" sz="1750" b="0" dirty="0"/>
              <a:t>“[The manufacturer] announced positive topline results from the Phase 3 BRUIN CLL-322 trial of </a:t>
            </a:r>
            <a:r>
              <a:rPr lang="en-US" sz="1750" b="0" dirty="0" err="1"/>
              <a:t>pirtobrutinib</a:t>
            </a:r>
            <a:r>
              <a:rPr lang="en-US" sz="1750" b="0" dirty="0"/>
              <a:t>, a non-covalent (reversible) Bruton tyrosine kinase (BTK) inhibitor, plus </a:t>
            </a:r>
            <a:r>
              <a:rPr lang="en-US" sz="1750" b="0" dirty="0" err="1"/>
              <a:t>venetoclax</a:t>
            </a:r>
            <a:r>
              <a:rPr lang="en-US" sz="1750" b="0" dirty="0"/>
              <a:t> and rituximab versus </a:t>
            </a:r>
            <a:r>
              <a:rPr lang="en-US" sz="1750" b="0" dirty="0" err="1"/>
              <a:t>venetoclax</a:t>
            </a:r>
            <a:r>
              <a:rPr lang="en-US" sz="1750" b="0" dirty="0"/>
              <a:t> and rituximab in patients with relapsed or refractory chronic lymphocytic leukemia or small lymphocytic lymphoma (CLL/SLL). Treatment in both study arms was administered for up to two years, after which patients do not take any CLL therapy until their disease progresses. The study met its primary endpoint, demonstrating that the addition of </a:t>
            </a:r>
            <a:r>
              <a:rPr lang="en-US" sz="1750" b="0" dirty="0" err="1"/>
              <a:t>pirtobrutinib</a:t>
            </a:r>
            <a:r>
              <a:rPr lang="en-US" sz="1750" b="0" dirty="0"/>
              <a:t> to </a:t>
            </a:r>
            <a:r>
              <a:rPr lang="en-US" sz="1750" b="0" dirty="0" err="1"/>
              <a:t>venetoclax</a:t>
            </a:r>
            <a:r>
              <a:rPr lang="en-US" sz="1750" b="0" dirty="0"/>
              <a:t> plus rituximab led to a statistically significant and clinically meaningful improvement in progression-free survival (PFS), as assessed by an independent review committee (IRC). Results were consistent across clinically relevant subgroups and regardless of whether patients were previously treated with a covalent BTK inhibitor.</a:t>
            </a:r>
          </a:p>
          <a:p>
            <a:pPr marL="17463" indent="0">
              <a:spcBef>
                <a:spcPts val="1000"/>
              </a:spcBef>
              <a:spcAft>
                <a:spcPts val="0"/>
              </a:spcAft>
              <a:buNone/>
            </a:pPr>
            <a:r>
              <a:rPr lang="en-US" sz="1750" b="0" dirty="0"/>
              <a:t>Overall survival (OS), a key secondary endpoint, was not yet mature at this analysis, but was trending in favor of the </a:t>
            </a:r>
            <a:r>
              <a:rPr lang="en-US" sz="1750" b="0" dirty="0" err="1"/>
              <a:t>pirtobrutinib</a:t>
            </a:r>
            <a:r>
              <a:rPr lang="en-US" sz="1750" b="0" dirty="0"/>
              <a:t> combination regimen. The overall safety profile of this regimen was consistent with the known safety profile of each medicine. Rates of adverse events were similar across the study arms, with low rates of treatment regimen discontinuations, also similar between arms.</a:t>
            </a:r>
          </a:p>
          <a:p>
            <a:pPr marL="17463" indent="0">
              <a:spcBef>
                <a:spcPts val="1000"/>
              </a:spcBef>
              <a:spcAft>
                <a:spcPts val="0"/>
              </a:spcAft>
              <a:buNone/>
            </a:pPr>
            <a:r>
              <a:rPr lang="en-US" sz="1750" b="0" dirty="0"/>
              <a:t>Detailed results will be presented at a medical congress and submitted to a peer-reviewed journal. [The company] intends to submit these results to regulators later this year for a label expansion.”</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450768"/>
            <a:ext cx="10729192"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investor.lilly.com</a:t>
            </a:r>
            <a:r>
              <a:rPr lang="en-US" sz="1500" b="0" dirty="0">
                <a:solidFill>
                  <a:srgbClr val="000000"/>
                </a:solidFill>
                <a:latin typeface="Calibri" panose="020F0502020204030204" pitchFamily="34" charset="0"/>
                <a:cs typeface="Calibri" panose="020F0502020204030204" pitchFamily="34" charset="0"/>
              </a:rPr>
              <a:t>/news-releases/news-release-details/lillys-jaypirca-pirtobrutinib-significantly-extended-progression</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TN = treatment naïve</a:t>
            </a:r>
          </a:p>
        </p:txBody>
      </p:sp>
    </p:spTree>
    <p:extLst>
      <p:ext uri="{BB962C8B-B14F-4D97-AF65-F5344CB8AC3E}">
        <p14:creationId xmlns:p14="http://schemas.microsoft.com/office/powerpoint/2010/main" val="1372755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ORR = overall response rate; NI = noninferiority; PR-L = partial remission with lymphocytosis</a:t>
            </a: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881416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1761353" y="76081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err="1">
                <a:ln>
                  <a:noFill/>
                </a:ln>
                <a:solidFill>
                  <a:srgbClr val="000000"/>
                </a:solidFill>
                <a:effectLst/>
                <a:uLnTx/>
                <a:uFillTx/>
                <a:latin typeface="Calibri"/>
                <a:ea typeface="MS PGothic" charset="0"/>
              </a:rPr>
              <a:t>Inhye</a:t>
            </a:r>
            <a:r>
              <a:rPr kumimoji="0" lang="en-US" sz="1500" b="1" i="0" u="none" strike="noStrike" kern="1200" cap="none" spc="0" normalizeH="0" baseline="0" noProof="0" dirty="0">
                <a:ln>
                  <a:noFill/>
                </a:ln>
                <a:solidFill>
                  <a:srgbClr val="000000"/>
                </a:solidFill>
                <a:effectLst/>
                <a:uLnTx/>
                <a:uFillTx/>
                <a:latin typeface="Calibri"/>
                <a:ea typeface="MS PGothic" charset="0"/>
              </a:rPr>
              <a:t> Ahn,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a:t>
            </a:r>
            <a:r>
              <a:rPr kumimoji="0" lang="en-US" sz="1500" b="0" i="0" u="none" strike="noStrike" kern="1200" cap="none" spc="0" normalizeH="0" baseline="0" noProof="0">
                <a:ln>
                  <a:noFill/>
                </a:ln>
                <a:solidFill>
                  <a:srgbClr val="000000"/>
                </a:solidFill>
                <a:effectLst/>
                <a:uLnTx/>
                <a:uFillTx/>
                <a:latin typeface="Calibri"/>
                <a:ea typeface="MS PGothic" charset="0"/>
              </a:rPr>
              <a:t>, Massachusetts</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265" y="7608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7748314" y="760813"/>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5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5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7226" y="760813"/>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748314" y="2950496"/>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17226" y="295049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748314" y="445567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5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17226" y="4455674"/>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1761353" y="4816476"/>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0265" y="4816476"/>
            <a:ext cx="1371600" cy="1371600"/>
          </a:xfrm>
          <a:prstGeom prst="rect">
            <a:avLst/>
          </a:prstGeom>
        </p:spPr>
      </p:pic>
      <p:sp>
        <p:nvSpPr>
          <p:cNvPr id="11" name="Text Box 7">
            <a:extLst>
              <a:ext uri="{FF2B5EF4-FFF2-40B4-BE49-F238E27FC236}">
                <a16:creationId xmlns:a16="http://schemas.microsoft.com/office/drawing/2014/main" id="{3EFC1B93-56F8-58CB-979B-B6A4FDB1072F}"/>
              </a:ext>
            </a:extLst>
          </p:cNvPr>
          <p:cNvSpPr txBox="1">
            <a:spLocks noChangeArrowheads="1"/>
          </p:cNvSpPr>
          <p:nvPr/>
        </p:nvSpPr>
        <p:spPr bwMode="auto">
          <a:xfrm>
            <a:off x="1761353" y="260824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2" name="Picture 11">
            <a:extLst>
              <a:ext uri="{FF2B5EF4-FFF2-40B4-BE49-F238E27FC236}">
                <a16:creationId xmlns:a16="http://schemas.microsoft.com/office/drawing/2014/main" id="{82DC21A8-5B7B-88D7-E6C3-0DF59FEE4B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0265" y="260824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ITT = intent to treat</a:t>
            </a: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2973533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2675367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1483346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3781764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ORR = overall response rate; PR = partial response</a:t>
            </a: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EAIR = exposure-adjusted incidence rate</a:t>
            </a: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59387" y="3392068"/>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500" b="1"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500" b="0"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685" y="339206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02253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022530"/>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672091"/>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672091"/>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1901111" y="4321653"/>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409" y="4321653"/>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8171915" y="102253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5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5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21685" y="102253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749147" y="99152"/>
            <a:ext cx="10631277" cy="1097600"/>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pPr>
              <a:lnSpc>
                <a:spcPts val="1900"/>
              </a:lnSpc>
            </a:pPr>
            <a:r>
              <a:rPr lang="en-US" sz="2000" dirty="0"/>
              <a:t>There are not enough </a:t>
            </a:r>
            <a:br>
              <a:rPr lang="en-US" sz="2000" dirty="0"/>
            </a:br>
            <a:r>
              <a:rPr lang="en-US" sz="2000" dirty="0"/>
              <a:t>available data at this time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a:xfrm>
            <a:off x="724999" y="44028"/>
            <a:ext cx="10358967" cy="1023414"/>
          </a:xfrm>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PEAS (BTKi progression/</a:t>
            </a:r>
            <a:r>
              <a:rPr kumimoji="0" lang="en-US" sz="2000" b="1" i="0" u="none" strike="noStrike" kern="1200" cap="none" spc="0" normalizeH="0" baseline="0" noProof="0" dirty="0" err="1">
                <a:ln>
                  <a:noFill/>
                </a:ln>
                <a:solidFill>
                  <a:srgbClr val="000000"/>
                </a:solidFill>
                <a:effectLst/>
                <a:uLnTx/>
                <a:uFillTx/>
                <a:latin typeface="Calibri"/>
                <a:ea typeface="MS PGothic" charset="0"/>
              </a:rPr>
              <a:t>venetoclax</a:t>
            </a:r>
            <a:r>
              <a:rPr kumimoji="0" lang="en-US" sz="2000" b="1" i="0" u="none" strike="noStrike" kern="1200" cap="none" spc="0" normalizeH="0" baseline="0" noProof="0" dirty="0">
                <a:ln>
                  <a:noFill/>
                </a:ln>
                <a:solidFill>
                  <a:srgbClr val="000000"/>
                </a:solidFill>
                <a:effectLst/>
                <a:uLnTx/>
                <a:uFillTx/>
                <a:latin typeface="Calibri"/>
                <a:ea typeface="MS PGothic" charset="0"/>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7433D-AA5A-40CD-B321-3411C88189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7B5D19-DFD1-6BA2-A65D-548213AE3B26}"/>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5DDA8B15-1268-2946-8CD0-B7F9031F894F}"/>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9A66BE53-1FE1-27E0-25B8-950C38DD7EB3}"/>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9460107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 = complete response;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CRi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561860" y="0"/>
            <a:ext cx="11425701"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third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594911" y="0"/>
            <a:ext cx="10917385"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2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Cassanello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watch: Bispecific antibodies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Oncoimmunology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March 3;13(1):2321648.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Danilov 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expansion and optimization cohorts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CLL-1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Oncoimmunology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ICANS = immune effector cell-associated neurotoxicity syndrome; TLS = tumor lysis syndrome; PMBC = peripheral blood mononuclear cell</a:t>
            </a: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a Phase I study, among the 22 patients with CLL, 8 (36.4%) achieved at least a partial remission with lymphocytosis as best response.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Among the 47 patients with CLL </a:t>
            </a:r>
            <a:r>
              <a:rPr kumimoji="0" lang="en-US" sz="17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rPr>
              <a:t>or non-Hodgkin lymphoma </a:t>
            </a: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marL="0" marR="0" lvl="0" indent="0" algn="l" defTabSz="455613" rtl="0" eaLnBrk="1" fontAlgn="base" latinLnBrk="0" hangingPunct="1">
              <a:lnSpc>
                <a:spcPts val="328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cBTKi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covalent BTK inhibitor; BCL2i = Bcl-2 inhibitor;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ncBTKi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Cassanello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watch: Bispecific antibodies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Oncoimmunology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March 3;13(1):2321648.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Danilov 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expansion and optimization cohorts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CLL-1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77527F-3217-405A-9AE5-DA452DBA0E94}">
  <ds:schemaRefs>
    <ds:schemaRef ds:uri="http://purl.org/dc/elements/1.1/"/>
    <ds:schemaRef ds:uri="http://purl.org/dc/dcmitype/"/>
    <ds:schemaRef ds:uri="http://purl.org/dc/terms/"/>
    <ds:schemaRef ds:uri="f06c4294-987e-46bd-a550-858175ea534c"/>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d689f85-9540-4145-9f5c-6f24686bb201"/>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DFEC1B-B51C-49DD-8493-06631544BF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38302</TotalTime>
  <Words>5314</Words>
  <Application>Microsoft Macintosh PowerPoint</Application>
  <PresentationFormat>Widescreen</PresentationFormat>
  <Paragraphs>528</Paragraphs>
  <Slides>84</Slides>
  <Notes>22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84</vt:i4>
      </vt:variant>
    </vt:vector>
  </HeadingPairs>
  <TitlesOfParts>
    <vt:vector size="96" baseType="lpstr">
      <vt:lpstr>Arial</vt:lpstr>
      <vt:lpstr>Arial Narrow</vt:lpstr>
      <vt:lpstr>Calibri</vt:lpstr>
      <vt:lpstr>Georgia</vt:lpstr>
      <vt:lpstr>Symbol</vt:lpstr>
      <vt:lpstr>Times New Roman</vt:lpstr>
      <vt:lpstr>Wingdings</vt:lpstr>
      <vt:lpstr>3_Default Design</vt:lpstr>
      <vt:lpstr>6_Default Design</vt:lpstr>
      <vt:lpstr>Office Theme</vt:lpstr>
      <vt:lpstr>2016 RESEARCH Widescreen Template</vt:lpstr>
      <vt:lpstr>7_Default Design</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Pirtobrutinib Significantly Extended PFS When Added to a Venetoclax Time-Limited Regimen for Patients with Previously Treated CLL/SLL Press Release: April 13, 2026</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2102</cp:revision>
  <cp:lastPrinted>2020-12-08T02:40:56Z</cp:lastPrinted>
  <dcterms:created xsi:type="dcterms:W3CDTF">2020-11-13T19:02:13Z</dcterms:created>
  <dcterms:modified xsi:type="dcterms:W3CDTF">2026-05-14T12:15:59Z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