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4"/>
  </p:notesMasterIdLst>
  <p:handoutMasterIdLst>
    <p:handoutMasterId r:id="rId95"/>
  </p:handoutMasterIdLst>
  <p:sldIdLst>
    <p:sldId id="284" r:id="rId11"/>
    <p:sldId id="256" r:id="rId12"/>
    <p:sldId id="265" r:id="rId13"/>
    <p:sldId id="276" r:id="rId14"/>
    <p:sldId id="277" r:id="rId15"/>
    <p:sldId id="2147483611" r:id="rId16"/>
    <p:sldId id="2147483522" r:id="rId17"/>
    <p:sldId id="2147483609" r:id="rId18"/>
    <p:sldId id="326" r:id="rId19"/>
    <p:sldId id="2147483597" r:id="rId20"/>
    <p:sldId id="2147483483" r:id="rId21"/>
    <p:sldId id="2147480817" r:id="rId22"/>
    <p:sldId id="285" r:id="rId23"/>
    <p:sldId id="2147483598" r:id="rId24"/>
    <p:sldId id="2135715284" r:id="rId25"/>
    <p:sldId id="2147483538" r:id="rId26"/>
    <p:sldId id="2147483555" r:id="rId27"/>
    <p:sldId id="2147483537" r:id="rId28"/>
    <p:sldId id="2147483603" r:id="rId29"/>
    <p:sldId id="2147483610" r:id="rId30"/>
    <p:sldId id="2147473783" r:id="rId31"/>
    <p:sldId id="2147480790" r:id="rId32"/>
    <p:sldId id="2147480257" r:id="rId33"/>
    <p:sldId id="2147480802" r:id="rId34"/>
    <p:sldId id="2147480803" r:id="rId35"/>
    <p:sldId id="2147480055" r:id="rId36"/>
    <p:sldId id="2147480804" r:id="rId37"/>
    <p:sldId id="2147480762" r:id="rId38"/>
    <p:sldId id="2147480805" r:id="rId39"/>
    <p:sldId id="2147480806" r:id="rId40"/>
    <p:sldId id="2147480807" r:id="rId41"/>
    <p:sldId id="2147480808" r:id="rId42"/>
    <p:sldId id="2147480770" r:id="rId43"/>
    <p:sldId id="2147480771" r:id="rId44"/>
    <p:sldId id="2147480763" r:id="rId45"/>
    <p:sldId id="2147483647" r:id="rId46"/>
    <p:sldId id="260" r:id="rId47"/>
    <p:sldId id="258" r:id="rId48"/>
    <p:sldId id="261" r:id="rId49"/>
    <p:sldId id="272" r:id="rId50"/>
    <p:sldId id="257" r:id="rId51"/>
    <p:sldId id="262" r:id="rId52"/>
    <p:sldId id="273" r:id="rId53"/>
    <p:sldId id="275" r:id="rId54"/>
    <p:sldId id="274" r:id="rId55"/>
    <p:sldId id="279" r:id="rId56"/>
    <p:sldId id="278" r:id="rId57"/>
    <p:sldId id="280" r:id="rId58"/>
    <p:sldId id="281" r:id="rId59"/>
    <p:sldId id="2147483601" r:id="rId60"/>
    <p:sldId id="2147483546" r:id="rId61"/>
    <p:sldId id="2147483542" r:id="rId62"/>
    <p:sldId id="2147483602" r:id="rId63"/>
    <p:sldId id="2147483612" r:id="rId64"/>
    <p:sldId id="2147480809" r:id="rId65"/>
    <p:sldId id="2147480277" r:id="rId66"/>
    <p:sldId id="2147480765" r:id="rId67"/>
    <p:sldId id="2147480275" r:id="rId68"/>
    <p:sldId id="259" r:id="rId69"/>
    <p:sldId id="2147480811" r:id="rId70"/>
    <p:sldId id="2147480812" r:id="rId71"/>
    <p:sldId id="2147483599" r:id="rId72"/>
    <p:sldId id="2147483554" r:id="rId73"/>
    <p:sldId id="267" r:id="rId74"/>
    <p:sldId id="2147483600" r:id="rId75"/>
    <p:sldId id="2147483613" r:id="rId76"/>
    <p:sldId id="2147480788" r:id="rId77"/>
    <p:sldId id="2147480797" r:id="rId78"/>
    <p:sldId id="2147480354" r:id="rId79"/>
    <p:sldId id="2147480798" r:id="rId80"/>
    <p:sldId id="2147480800" r:id="rId81"/>
    <p:sldId id="2147483606" r:id="rId82"/>
    <p:sldId id="2147483501" r:id="rId83"/>
    <p:sldId id="2147480767" r:id="rId84"/>
    <p:sldId id="266" r:id="rId85"/>
    <p:sldId id="269" r:id="rId86"/>
    <p:sldId id="264" r:id="rId87"/>
    <p:sldId id="282" r:id="rId88"/>
    <p:sldId id="263" r:id="rId89"/>
    <p:sldId id="270" r:id="rId90"/>
    <p:sldId id="271" r:id="rId91"/>
    <p:sldId id="268" r:id="rId92"/>
    <p:sldId id="283" r:id="rId93"/>
  </p:sldIdLst>
  <p:sldSz cx="12192000" cy="6858000"/>
  <p:notesSz cx="7772400" cy="10058400"/>
  <p:custDataLst>
    <p:tags r:id="rId9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51D20-62EC-3F4A-985C-7C108B615EEC}" v="7" dt="2026-02-20T15:54:11.7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726"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handoutMaster" Target="handoutMasters/handout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3/11/26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437482"/>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/drugs/resources-information-approved-drugs/fda-approves-acalabrutinib-venetoclax-chronic-lymphocytic-leukemia-or-small-lymphocytic-lymphoma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0"/>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3089368"/>
            <a:ext cx="10844890" cy="3046988"/>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Nicole Lamanna, MD</a:t>
            </a:r>
          </a:p>
          <a:p>
            <a:pPr lvl="0" algn="ctr">
              <a:defRPr/>
            </a:pPr>
            <a:r>
              <a:rPr lang="en-US" sz="2400" b="0" dirty="0">
                <a:solidFill>
                  <a:srgbClr val="000000"/>
                </a:solidFill>
                <a:latin typeface="Calibri" panose="020F0502020204030204" pitchFamily="34" charset="0"/>
                <a:cs typeface="Calibri" panose="020F0502020204030204" pitchFamily="34" charset="0"/>
              </a:rPr>
              <a:t>Judy Horrigan 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the Chronic Lymphocytic Leukemia Program</a:t>
            </a:r>
          </a:p>
          <a:p>
            <a:pPr lvl="0" algn="ctr">
              <a:defRPr/>
            </a:pPr>
            <a:r>
              <a:rPr lang="en-US" sz="2400" b="0" dirty="0">
                <a:solidFill>
                  <a:srgbClr val="000000"/>
                </a:solidFill>
                <a:latin typeface="Calibri" panose="020F0502020204030204" pitchFamily="34" charset="0"/>
                <a:cs typeface="Calibri" panose="020F0502020204030204" pitchFamily="34" charset="0"/>
              </a:rPr>
              <a:t>Leukemia Service</a:t>
            </a:r>
          </a:p>
          <a:p>
            <a:pPr lvl="0" algn="ctr">
              <a:defRPr/>
            </a:pPr>
            <a:r>
              <a:rPr lang="en-US" sz="2400" b="0" dirty="0">
                <a:solidFill>
                  <a:srgbClr val="000000"/>
                </a:solidFill>
                <a:latin typeface="Calibri" panose="020F0502020204030204" pitchFamily="34" charset="0"/>
                <a:cs typeface="Calibri" panose="020F0502020204030204" pitchFamily="34" charset="0"/>
              </a:rPr>
              <a:t>Hematologic Malignancies Section</a:t>
            </a:r>
          </a:p>
          <a:p>
            <a:pPr lvl="0" algn="ctr">
              <a:defRPr/>
            </a:pPr>
            <a:r>
              <a:rPr lang="en-US" sz="2400" b="0" dirty="0">
                <a:solidFill>
                  <a:srgbClr val="000000"/>
                </a:solidFill>
                <a:latin typeface="Calibri" panose="020F0502020204030204" pitchFamily="34" charset="0"/>
                <a:cs typeface="Calibri" panose="020F0502020204030204" pitchFamily="34" charset="0"/>
              </a:rPr>
              <a:t>Herbert Irving Comprehensive Cancer Center</a:t>
            </a:r>
          </a:p>
          <a:p>
            <a:pPr lvl="0" algn="ctr">
              <a:defRPr/>
            </a:pPr>
            <a:r>
              <a:rPr lang="en-US" sz="2400" b="0" dirty="0" err="1">
                <a:solidFill>
                  <a:srgbClr val="000000"/>
                </a:solidFill>
                <a:latin typeface="Calibri" panose="020F0502020204030204" pitchFamily="34" charset="0"/>
                <a:cs typeface="Calibri" panose="020F0502020204030204" pitchFamily="34" charset="0"/>
              </a:rPr>
              <a:t>NewYork</a:t>
            </a:r>
            <a:r>
              <a:rPr lang="en-US" sz="2400" b="0" dirty="0">
                <a:solidFill>
                  <a:srgbClr val="000000"/>
                </a:solidFill>
                <a:latin typeface="Calibri" panose="020F0502020204030204" pitchFamily="34" charset="0"/>
                <a:cs typeface="Calibri" panose="020F0502020204030204" pitchFamily="34" charset="0"/>
              </a:rPr>
              <a:t>-Presbyterian/Columbia University Irving Medical Center</a:t>
            </a:r>
          </a:p>
          <a:p>
            <a:pPr lvl="0" algn="ctr">
              <a:defRPr/>
            </a:pPr>
            <a:r>
              <a:rPr lang="en-US" sz="2400" b="0" dirty="0">
                <a:solidFill>
                  <a:srgbClr val="000000"/>
                </a:solidFill>
                <a:latin typeface="Calibri" panose="020F0502020204030204" pitchFamily="34" charset="0"/>
                <a:cs typeface="Calibri" panose="020F0502020204030204" pitchFamily="34" charset="0"/>
              </a:rPr>
              <a:t>New York, New York</a:t>
            </a:r>
          </a:p>
        </p:txBody>
      </p:sp>
    </p:spTree>
    <p:custDataLst>
      <p:tags r:id="rId1"/>
    </p:custDataLst>
    <p:extLst>
      <p:ext uri="{BB962C8B-B14F-4D97-AF65-F5344CB8AC3E}">
        <p14:creationId xmlns:p14="http://schemas.microsoft.com/office/powerpoint/2010/main" val="194450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165887440"/>
              </p:ext>
            </p:extLst>
          </p:nvPr>
        </p:nvGraphicFramePr>
        <p:xfrm>
          <a:off x="990739" y="1763457"/>
          <a:ext cx="10210520" cy="2742442"/>
        </p:xfrm>
        <a:graphic>
          <a:graphicData uri="http://schemas.openxmlformats.org/drawingml/2006/table">
            <a:tbl>
              <a:tblPr firstRow="1" bandRow="1">
                <a:tableStyleId>{F2DE63D5-997A-4646-A377-4702673A728D}</a:tableStyleId>
              </a:tblPr>
              <a:tblGrid>
                <a:gridCol w="2443270">
                  <a:extLst>
                    <a:ext uri="{9D8B030D-6E8A-4147-A177-3AD203B41FA5}">
                      <a16:colId xmlns:a16="http://schemas.microsoft.com/office/drawing/2014/main" val="20000"/>
                    </a:ext>
                  </a:extLst>
                </a:gridCol>
                <a:gridCol w="7767250">
                  <a:extLst>
                    <a:ext uri="{9D8B030D-6E8A-4147-A177-3AD203B41FA5}">
                      <a16:colId xmlns:a16="http://schemas.microsoft.com/office/drawing/2014/main" val="2117869244"/>
                    </a:ext>
                  </a:extLst>
                </a:gridCol>
              </a:tblGrid>
              <a:tr h="1371221">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122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AbbVie Inc, AstraZeneca Pharmaceuticals LP, </a:t>
                      </a:r>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Genmab US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 </a:t>
                      </a:r>
                      <a:r>
                        <a:rPr lang="en-US" sz="1800" kern="1200" dirty="0" err="1">
                          <a:solidFill>
                            <a:schemeClr val="tx1"/>
                          </a:solidFill>
                          <a:effectLst/>
                          <a:latin typeface="+mn-lt"/>
                          <a:ea typeface="+mn-ea"/>
                          <a:cs typeface="+mn-cs"/>
                        </a:rPr>
                        <a:t>Octapharma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Oncternal</a:t>
                      </a:r>
                      <a:r>
                        <a:rPr lang="en-US" sz="180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760813"/>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760813"/>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96988"/>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96988"/>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8191930" y="760813"/>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842" y="760813"/>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8191930" y="2743200"/>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0842" y="2743200"/>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2054480" y="286863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286863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401279" y="4135600"/>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3577" y="4135600"/>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257559"/>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257559"/>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908256"/>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908256"/>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7401279" y="1257559"/>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3577" y="1257559"/>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1851270" y="459280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040" y="459280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912285" y="0"/>
            <a:ext cx="11075276"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38229</TotalTime>
  <Words>5050</Words>
  <Application>Microsoft Macintosh PowerPoint</Application>
  <PresentationFormat>Widescreen</PresentationFormat>
  <Paragraphs>523</Paragraphs>
  <Slides>83</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83</vt:i4>
      </vt:variant>
    </vt:vector>
  </HeadingPairs>
  <TitlesOfParts>
    <vt:vector size="97"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2077</cp:revision>
  <cp:lastPrinted>2020-12-08T02:40:56Z</cp:lastPrinted>
  <dcterms:created xsi:type="dcterms:W3CDTF">2020-11-13T19:02:13Z</dcterms:created>
  <dcterms:modified xsi:type="dcterms:W3CDTF">2026-03-11T20:04:34Z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