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50" r:id="rId7"/>
    <p:sldMasterId id="2147485364" r:id="rId8"/>
    <p:sldMasterId id="2147485404" r:id="rId9"/>
    <p:sldMasterId id="2147485426" r:id="rId10"/>
  </p:sldMasterIdLst>
  <p:notesMasterIdLst>
    <p:notesMasterId r:id="rId92"/>
  </p:notesMasterIdLst>
  <p:handoutMasterIdLst>
    <p:handoutMasterId r:id="rId93"/>
  </p:handoutMasterIdLst>
  <p:sldIdLst>
    <p:sldId id="263" r:id="rId11"/>
    <p:sldId id="265" r:id="rId12"/>
    <p:sldId id="276" r:id="rId13"/>
    <p:sldId id="277" r:id="rId14"/>
    <p:sldId id="2147483611" r:id="rId15"/>
    <p:sldId id="2147483522" r:id="rId16"/>
    <p:sldId id="2147483609" r:id="rId17"/>
    <p:sldId id="326" r:id="rId18"/>
    <p:sldId id="2147483597" r:id="rId19"/>
    <p:sldId id="2147483483" r:id="rId20"/>
    <p:sldId id="2147480817" r:id="rId21"/>
    <p:sldId id="2147483598" r:id="rId22"/>
    <p:sldId id="2147483538" r:id="rId23"/>
    <p:sldId id="2135715284" r:id="rId24"/>
    <p:sldId id="2147483555" r:id="rId25"/>
    <p:sldId id="2147483556" r:id="rId26"/>
    <p:sldId id="2147483531" r:id="rId27"/>
    <p:sldId id="2147483537" r:id="rId28"/>
    <p:sldId id="2147483523" r:id="rId29"/>
    <p:sldId id="2147483603" r:id="rId30"/>
    <p:sldId id="2147483610" r:id="rId31"/>
    <p:sldId id="2147473783" r:id="rId32"/>
    <p:sldId id="2147480790" r:id="rId33"/>
    <p:sldId id="2147480257" r:id="rId34"/>
    <p:sldId id="2147480802" r:id="rId35"/>
    <p:sldId id="2147480803" r:id="rId36"/>
    <p:sldId id="2147480055" r:id="rId37"/>
    <p:sldId id="2147480804" r:id="rId38"/>
    <p:sldId id="2147480762" r:id="rId39"/>
    <p:sldId id="2147480805" r:id="rId40"/>
    <p:sldId id="2147480806" r:id="rId41"/>
    <p:sldId id="2147480807" r:id="rId42"/>
    <p:sldId id="2147480808" r:id="rId43"/>
    <p:sldId id="2147480770" r:id="rId44"/>
    <p:sldId id="2147480771" r:id="rId45"/>
    <p:sldId id="2147480763" r:id="rId46"/>
    <p:sldId id="2147483647" r:id="rId47"/>
    <p:sldId id="260" r:id="rId48"/>
    <p:sldId id="258" r:id="rId49"/>
    <p:sldId id="261" r:id="rId50"/>
    <p:sldId id="272" r:id="rId51"/>
    <p:sldId id="257" r:id="rId52"/>
    <p:sldId id="262" r:id="rId53"/>
    <p:sldId id="273" r:id="rId54"/>
    <p:sldId id="275" r:id="rId55"/>
    <p:sldId id="274" r:id="rId56"/>
    <p:sldId id="279" r:id="rId57"/>
    <p:sldId id="278" r:id="rId58"/>
    <p:sldId id="280" r:id="rId59"/>
    <p:sldId id="281" r:id="rId60"/>
    <p:sldId id="2147483601" r:id="rId61"/>
    <p:sldId id="2147483546" r:id="rId62"/>
    <p:sldId id="2147483542" r:id="rId63"/>
    <p:sldId id="2147483602" r:id="rId64"/>
    <p:sldId id="2147483612" r:id="rId65"/>
    <p:sldId id="2147480809" r:id="rId66"/>
    <p:sldId id="2147480277" r:id="rId67"/>
    <p:sldId id="2147480765" r:id="rId68"/>
    <p:sldId id="2147480275" r:id="rId69"/>
    <p:sldId id="259" r:id="rId70"/>
    <p:sldId id="2147480811" r:id="rId71"/>
    <p:sldId id="2147480812" r:id="rId72"/>
    <p:sldId id="2147483599" r:id="rId73"/>
    <p:sldId id="2147483554" r:id="rId74"/>
    <p:sldId id="267" r:id="rId75"/>
    <p:sldId id="2147483600" r:id="rId76"/>
    <p:sldId id="2147483613" r:id="rId77"/>
    <p:sldId id="2147480788" r:id="rId78"/>
    <p:sldId id="2147480797" r:id="rId79"/>
    <p:sldId id="2147480354" r:id="rId80"/>
    <p:sldId id="2147480798" r:id="rId81"/>
    <p:sldId id="2147480800" r:id="rId82"/>
    <p:sldId id="2147483501" r:id="rId83"/>
    <p:sldId id="2147480767" r:id="rId84"/>
    <p:sldId id="266" r:id="rId85"/>
    <p:sldId id="269" r:id="rId86"/>
    <p:sldId id="264" r:id="rId87"/>
    <p:sldId id="282" r:id="rId88"/>
    <p:sldId id="2147483604" r:id="rId89"/>
    <p:sldId id="2147483605" r:id="rId90"/>
    <p:sldId id="2147483606" r:id="rId91"/>
  </p:sldIdLst>
  <p:sldSz cx="12192000" cy="6858000"/>
  <p:notesSz cx="7772400" cy="10058400"/>
  <p:custDataLst>
    <p:tags r:id="rId9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85" autoAdjust="0"/>
    <p:restoredTop sz="94694" autoAdjust="0"/>
  </p:normalViewPr>
  <p:slideViewPr>
    <p:cSldViewPr snapToGrid="0">
      <p:cViewPr varScale="1">
        <p:scale>
          <a:sx n="121" d="100"/>
          <a:sy n="121" d="100"/>
        </p:scale>
        <p:origin x="512"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90" d="100"/>
        <a:sy n="190"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commentAuthors" Target="commentAuthor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ags" Target="tags/tag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handoutMaster" Target="handoutMasters/handoutMaster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57</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1/15/26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193444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33314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01559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63379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78D4B771-95E4-3567-3C96-82C12DC4A0D5}"/>
              </a:ext>
            </a:extLst>
          </p:cNvPr>
          <p:cNvSpPr>
            <a:spLocks noGrp="1"/>
          </p:cNvSpPr>
          <p:nvPr>
            <p:ph idx="52" hasCustomPrompt="1"/>
          </p:nvPr>
        </p:nvSpPr>
        <p:spPr>
          <a:xfrm>
            <a:off x="2971800" y="4694772"/>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78490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395693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55285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6720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78490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395693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55285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36720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3B2A0462-612B-7FD8-7474-5E375B12001A}"/>
              </a:ext>
            </a:extLst>
          </p:cNvPr>
          <p:cNvSpPr>
            <a:spLocks noGrp="1"/>
          </p:cNvSpPr>
          <p:nvPr>
            <p:ph idx="73" hasCustomPrompt="1"/>
          </p:nvPr>
        </p:nvSpPr>
        <p:spPr>
          <a:xfrm>
            <a:off x="2971800" y="5173718"/>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F41199A1-CE6E-95CC-2400-578CBC295A04}"/>
              </a:ext>
            </a:extLst>
          </p:cNvPr>
          <p:cNvSpPr>
            <a:spLocks noGrp="1"/>
          </p:cNvSpPr>
          <p:nvPr>
            <p:ph idx="74" hasCustomPrompt="1"/>
          </p:nvPr>
        </p:nvSpPr>
        <p:spPr>
          <a:xfrm>
            <a:off x="7292280" y="5173718"/>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7.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2.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1/15/26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9.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18.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1.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2.xml"/><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5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6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7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7.wdp"/></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6.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6.png"/><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240519"/>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0" y="3186629"/>
            <a:ext cx="12192000" cy="3046988"/>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William G Wierda, MD, PhD</a:t>
            </a:r>
          </a:p>
          <a:p>
            <a:pPr lvl="0" algn="ctr">
              <a:defRPr/>
            </a:pPr>
            <a:r>
              <a:rPr lang="en-US" sz="2400" b="0" dirty="0">
                <a:solidFill>
                  <a:srgbClr val="000000"/>
                </a:solidFill>
                <a:latin typeface="Calibri" panose="020F0502020204030204" pitchFamily="34" charset="0"/>
                <a:cs typeface="Calibri" panose="020F0502020204030204" pitchFamily="34" charset="0"/>
              </a:rPr>
              <a:t>Jane and John Justin Distinguished Chair in Leukemia Research in Honor of Dr Elihu Estey</a:t>
            </a:r>
          </a:p>
          <a:p>
            <a:pPr lvl="0" algn="ctr">
              <a:defRPr/>
            </a:pPr>
            <a:r>
              <a:rPr lang="en-US" sz="2400" b="0" dirty="0">
                <a:solidFill>
                  <a:srgbClr val="000000"/>
                </a:solidFill>
                <a:latin typeface="Calibri" panose="020F0502020204030204" pitchFamily="34" charset="0"/>
                <a:cs typeface="Calibri" panose="020F0502020204030204" pitchFamily="34" charset="0"/>
              </a:rPr>
              <a:t>Section Chief, Chronic Lymphocytic Leukemia</a:t>
            </a:r>
          </a:p>
          <a:p>
            <a:pPr lvl="0" algn="ctr">
              <a:defRPr/>
            </a:pPr>
            <a:r>
              <a:rPr lang="en-US" sz="2400" b="0" dirty="0">
                <a:solidFill>
                  <a:srgbClr val="000000"/>
                </a:solidFill>
                <a:latin typeface="Calibri" panose="020F0502020204030204" pitchFamily="34" charset="0"/>
                <a:cs typeface="Calibri" panose="020F0502020204030204" pitchFamily="34" charset="0"/>
              </a:rPr>
              <a:t>Center Medical Director</a:t>
            </a:r>
          </a:p>
          <a:p>
            <a:pPr lvl="0" algn="ctr">
              <a:defRPr/>
            </a:pPr>
            <a:r>
              <a:rPr lang="en-US" sz="2400" b="0" dirty="0">
                <a:solidFill>
                  <a:srgbClr val="000000"/>
                </a:solidFill>
                <a:latin typeface="Calibri" panose="020F0502020204030204" pitchFamily="34" charset="0"/>
                <a:cs typeface="Calibri" panose="020F0502020204030204" pitchFamily="34" charset="0"/>
              </a:rPr>
              <a:t>Department of Leukemia, Division of Cancer Medicine</a:t>
            </a:r>
          </a:p>
          <a:p>
            <a:pPr lvl="0" algn="ctr">
              <a:defRPr/>
            </a:pPr>
            <a:r>
              <a:rPr lang="en-US" sz="2400" b="0" dirty="0">
                <a:solidFill>
                  <a:srgbClr val="000000"/>
                </a:solidFill>
                <a:latin typeface="Calibri" panose="020F0502020204030204" pitchFamily="34" charset="0"/>
                <a:cs typeface="Calibri" panose="020F0502020204030204" pitchFamily="34" charset="0"/>
              </a:rPr>
              <a:t>Executive Medical Director, Inpatient Medical Services</a:t>
            </a:r>
          </a:p>
          <a:p>
            <a:pPr lvl="0" algn="ctr">
              <a:defRPr/>
            </a:pPr>
            <a:r>
              <a:rPr lang="en-US" sz="2400" b="0" dirty="0">
                <a:solidFill>
                  <a:srgbClr val="000000"/>
                </a:solidFill>
                <a:latin typeface="Calibri" panose="020F0502020204030204" pitchFamily="34" charset="0"/>
                <a:cs typeface="Calibri" panose="020F0502020204030204" pitchFamily="34" charset="0"/>
              </a:rPr>
              <a:t>The University of Texas MD Anderson Cancer Center</a:t>
            </a:r>
          </a:p>
          <a:p>
            <a:pPr lvl="0" algn="ctr">
              <a:defRPr/>
            </a:pPr>
            <a:r>
              <a:rPr lang="en-US" sz="2400" b="0" dirty="0">
                <a:solidFill>
                  <a:srgbClr val="000000"/>
                </a:solidFill>
                <a:latin typeface="Calibri" panose="020F0502020204030204" pitchFamily="34" charset="0"/>
                <a:cs typeface="Calibri" panose="020F0502020204030204" pitchFamily="34" charset="0"/>
              </a:rPr>
              <a:t>Houston, Texas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0876061"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2" name="Content Placeholder 1">
            <a:extLst>
              <a:ext uri="{FF2B5EF4-FFF2-40B4-BE49-F238E27FC236}">
                <a16:creationId xmlns:a16="http://schemas.microsoft.com/office/drawing/2014/main" id="{A8D8C096-7F78-16C8-993F-952E93CBE8DD}"/>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6" name="Content Placeholder 5">
            <a:extLst>
              <a:ext uri="{FF2B5EF4-FFF2-40B4-BE49-F238E27FC236}">
                <a16:creationId xmlns:a16="http://schemas.microsoft.com/office/drawing/2014/main" id="{329E25F6-0655-9448-6794-572B4E1ABBDE}"/>
              </a:ext>
            </a:extLst>
          </p:cNvPr>
          <p:cNvSpPr>
            <a:spLocks noGrp="1"/>
          </p:cNvSpPr>
          <p:nvPr>
            <p:ph idx="52"/>
          </p:nvPr>
        </p:nvSpPr>
        <p:spPr/>
        <p:txBody>
          <a:bodyPr/>
          <a:lstStyle/>
          <a:p>
            <a:r>
              <a:rPr lang="en-US" dirty="0"/>
              <a:t>Pirtobrutinib</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3" name="Content Placeholder 2">
            <a:extLst>
              <a:ext uri="{FF2B5EF4-FFF2-40B4-BE49-F238E27FC236}">
                <a16:creationId xmlns:a16="http://schemas.microsoft.com/office/drawing/2014/main" id="{0477B813-148F-F3A8-AA17-1376B4BA5143}"/>
              </a:ext>
            </a:extLst>
          </p:cNvPr>
          <p:cNvSpPr>
            <a:spLocks noGrp="1"/>
          </p:cNvSpPr>
          <p:nvPr>
            <p:ph idx="52"/>
          </p:nvPr>
        </p:nvSpPr>
        <p:spPr/>
        <p:txBody>
          <a:bodyPr/>
          <a:lstStyle/>
          <a:p>
            <a:r>
              <a:rPr lang="en-US" dirty="0"/>
              <a:t>Pirtobrutinib bridge to CAR-T</a:t>
            </a:r>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41A9-0BED-7A53-F13E-E18BD21FC2C6}"/>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8B57EF0-CE03-3D98-8451-32FE533FC8C4}"/>
              </a:ext>
            </a:extLst>
          </p:cNvPr>
          <p:cNvSpPr>
            <a:spLocks noGrp="1"/>
          </p:cNvSpPr>
          <p:nvPr>
            <p:ph idx="46"/>
          </p:nvPr>
        </p:nvSpPr>
        <p:spPr/>
        <p:txBody>
          <a:bodyPr/>
          <a:lstStyle/>
          <a:p>
            <a:r>
              <a:rPr lang="en-US" dirty="0"/>
              <a:t>Venetoclax/anti-CD20 antibody</a:t>
            </a:r>
          </a:p>
        </p:txBody>
      </p:sp>
      <p:sp>
        <p:nvSpPr>
          <p:cNvPr id="18" name="Content Placeholder 17">
            <a:extLst>
              <a:ext uri="{FF2B5EF4-FFF2-40B4-BE49-F238E27FC236}">
                <a16:creationId xmlns:a16="http://schemas.microsoft.com/office/drawing/2014/main" id="{E736CBD7-8438-22A3-DC6E-7406CB3DAF5D}"/>
              </a:ext>
            </a:extLst>
          </p:cNvPr>
          <p:cNvSpPr>
            <a:spLocks noGrp="1"/>
          </p:cNvSpPr>
          <p:nvPr>
            <p:ph idx="47"/>
          </p:nvPr>
        </p:nvSpPr>
        <p:spPr/>
        <p:txBody>
          <a:bodyPr/>
          <a:lstStyle/>
          <a:p>
            <a:r>
              <a:rPr lang="en-US" dirty="0"/>
              <a:t>Pirtobrutinib</a:t>
            </a:r>
          </a:p>
        </p:txBody>
      </p:sp>
      <p:sp>
        <p:nvSpPr>
          <p:cNvPr id="12" name="Content Placeholder 11">
            <a:extLst>
              <a:ext uri="{FF2B5EF4-FFF2-40B4-BE49-F238E27FC236}">
                <a16:creationId xmlns:a16="http://schemas.microsoft.com/office/drawing/2014/main" id="{7E3EF47F-8C1C-4E8A-0B68-6CFE295A8E8A}"/>
              </a:ext>
            </a:extLst>
          </p:cNvPr>
          <p:cNvSpPr>
            <a:spLocks noGrp="1"/>
          </p:cNvSpPr>
          <p:nvPr>
            <p:ph idx="48"/>
          </p:nvPr>
        </p:nvSpPr>
        <p:spPr/>
        <p:txBody>
          <a:bodyPr/>
          <a:lstStyle/>
          <a:p>
            <a:r>
              <a:rPr lang="en-US" dirty="0"/>
              <a:t>Pirtobrutinib</a:t>
            </a:r>
          </a:p>
        </p:txBody>
      </p:sp>
      <p:sp>
        <p:nvSpPr>
          <p:cNvPr id="2" name="Content Placeholder 15">
            <a:extLst>
              <a:ext uri="{FF2B5EF4-FFF2-40B4-BE49-F238E27FC236}">
                <a16:creationId xmlns:a16="http://schemas.microsoft.com/office/drawing/2014/main" id="{D68FE5D8-FF01-C314-123E-49239087BC8C}"/>
              </a:ext>
            </a:extLst>
          </p:cNvPr>
          <p:cNvSpPr>
            <a:spLocks noGrp="1"/>
          </p:cNvSpPr>
          <p:nvPr>
            <p:ph idx="49"/>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FD47597A-5E5D-A23B-EE8C-8D03C4C5A1EB}"/>
              </a:ext>
            </a:extLst>
          </p:cNvPr>
          <p:cNvSpPr>
            <a:spLocks noGrp="1"/>
          </p:cNvSpPr>
          <p:nvPr>
            <p:ph idx="50"/>
          </p:nvPr>
        </p:nvSpPr>
        <p:spPr/>
        <p:txBody>
          <a:bodyPr/>
          <a:lstStyle/>
          <a:p>
            <a:r>
              <a:rPr lang="en-US" dirty="0"/>
              <a:t>Pirtobrutinib or rechallenge with </a:t>
            </a:r>
            <a:r>
              <a:rPr lang="en-US" dirty="0" err="1"/>
              <a:t>venetoclax</a:t>
            </a:r>
            <a:endParaRPr lang="en-US" dirty="0"/>
          </a:p>
        </p:txBody>
      </p:sp>
      <p:sp>
        <p:nvSpPr>
          <p:cNvPr id="23" name="Content Placeholder 22">
            <a:extLst>
              <a:ext uri="{FF2B5EF4-FFF2-40B4-BE49-F238E27FC236}">
                <a16:creationId xmlns:a16="http://schemas.microsoft.com/office/drawing/2014/main" id="{BB37A055-0C5C-7F4A-C7BB-5E85309DD558}"/>
              </a:ext>
            </a:extLst>
          </p:cNvPr>
          <p:cNvSpPr>
            <a:spLocks noGrp="1"/>
          </p:cNvSpPr>
          <p:nvPr>
            <p:ph idx="51"/>
          </p:nvPr>
        </p:nvSpPr>
        <p:spPr/>
        <p:txBody>
          <a:bodyPr/>
          <a:lstStyle/>
          <a:p>
            <a:r>
              <a:rPr lang="en-US" dirty="0"/>
              <a:t>Pirtobrutinib</a:t>
            </a:r>
          </a:p>
        </p:txBody>
      </p:sp>
      <p:sp>
        <p:nvSpPr>
          <p:cNvPr id="3" name="Title 16">
            <a:extLst>
              <a:ext uri="{FF2B5EF4-FFF2-40B4-BE49-F238E27FC236}">
                <a16:creationId xmlns:a16="http://schemas.microsoft.com/office/drawing/2014/main" id="{3BF8D828-953E-2168-8E30-644799A47EF6}"/>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2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3FF30934-3F2A-CD86-D449-D6CAB38463D0}"/>
              </a:ext>
            </a:extLst>
          </p:cNvPr>
          <p:cNvSpPr>
            <a:spLocks noGrp="1"/>
          </p:cNvSpPr>
          <p:nvPr>
            <p:ph idx="52"/>
          </p:nvPr>
        </p:nvSpPr>
        <p:spPr/>
        <p:txBody>
          <a:bodyPr/>
          <a:lstStyle/>
          <a:p>
            <a:r>
              <a:rPr lang="en-US" dirty="0"/>
              <a:t>Pirtobrutinib </a:t>
            </a:r>
          </a:p>
        </p:txBody>
      </p:sp>
    </p:spTree>
    <p:extLst>
      <p:ext uri="{BB962C8B-B14F-4D97-AF65-F5344CB8AC3E}">
        <p14:creationId xmlns:p14="http://schemas.microsoft.com/office/powerpoint/2010/main" val="669805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7658C-AE79-1111-9140-22A7C45A85A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B7E04EC-ABD3-79F4-00E2-4C8FB554D17D}"/>
              </a:ext>
            </a:extLst>
          </p:cNvPr>
          <p:cNvSpPr>
            <a:spLocks noGrp="1"/>
          </p:cNvSpPr>
          <p:nvPr>
            <p:ph idx="46"/>
          </p:nvPr>
        </p:nvSpPr>
        <p:spPr/>
        <p:txBody>
          <a:bodyPr/>
          <a:lstStyle/>
          <a:p>
            <a:r>
              <a:rPr lang="en-US" dirty="0"/>
              <a:t>Venetoclax/anti-CD20 antibody</a:t>
            </a:r>
          </a:p>
        </p:txBody>
      </p:sp>
      <p:sp>
        <p:nvSpPr>
          <p:cNvPr id="16" name="Content Placeholder 15">
            <a:extLst>
              <a:ext uri="{FF2B5EF4-FFF2-40B4-BE49-F238E27FC236}">
                <a16:creationId xmlns:a16="http://schemas.microsoft.com/office/drawing/2014/main" id="{5974E9AE-F34D-1F82-202F-14DCD70A5293}"/>
              </a:ext>
            </a:extLst>
          </p:cNvPr>
          <p:cNvSpPr>
            <a:spLocks noGrp="1"/>
          </p:cNvSpPr>
          <p:nvPr>
            <p:ph idx="47"/>
          </p:nvPr>
        </p:nvSpPr>
        <p:spPr/>
        <p:txBody>
          <a:bodyPr/>
          <a:lstStyle/>
          <a:p>
            <a:r>
              <a:rPr lang="en-US" dirty="0"/>
              <a:t>Venetoclax/anti-CD20 antibody</a:t>
            </a:r>
          </a:p>
        </p:txBody>
      </p:sp>
      <p:sp>
        <p:nvSpPr>
          <p:cNvPr id="12" name="Content Placeholder 11">
            <a:extLst>
              <a:ext uri="{FF2B5EF4-FFF2-40B4-BE49-F238E27FC236}">
                <a16:creationId xmlns:a16="http://schemas.microsoft.com/office/drawing/2014/main" id="{D97D9F7A-783F-82EC-73CA-7EAB5BDB6DD8}"/>
              </a:ext>
            </a:extLst>
          </p:cNvPr>
          <p:cNvSpPr>
            <a:spLocks noGrp="1"/>
          </p:cNvSpPr>
          <p:nvPr>
            <p:ph idx="48"/>
          </p:nvPr>
        </p:nvSpPr>
        <p:spPr/>
        <p:txBody>
          <a:bodyPr/>
          <a:lstStyle/>
          <a:p>
            <a:r>
              <a:rPr lang="en-US" dirty="0"/>
              <a:t>Pirtobrutinib</a:t>
            </a:r>
          </a:p>
        </p:txBody>
      </p:sp>
      <p:sp>
        <p:nvSpPr>
          <p:cNvPr id="2" name="Content Placeholder 15">
            <a:extLst>
              <a:ext uri="{FF2B5EF4-FFF2-40B4-BE49-F238E27FC236}">
                <a16:creationId xmlns:a16="http://schemas.microsoft.com/office/drawing/2014/main" id="{864B1966-BACE-BBE2-F978-C6BEBB202556}"/>
              </a:ext>
            </a:extLst>
          </p:cNvPr>
          <p:cNvSpPr>
            <a:spLocks noGrp="1"/>
          </p:cNvSpPr>
          <p:nvPr>
            <p:ph idx="49"/>
          </p:nvPr>
        </p:nvSpPr>
        <p:spPr/>
        <p:txBody>
          <a:bodyPr/>
          <a:lstStyle/>
          <a:p>
            <a:r>
              <a:rPr lang="en-US" dirty="0"/>
              <a:t>Venetoclax/anti-CD20 antibody</a:t>
            </a:r>
          </a:p>
        </p:txBody>
      </p:sp>
      <p:sp>
        <p:nvSpPr>
          <p:cNvPr id="18" name="Content Placeholder 17">
            <a:extLst>
              <a:ext uri="{FF2B5EF4-FFF2-40B4-BE49-F238E27FC236}">
                <a16:creationId xmlns:a16="http://schemas.microsoft.com/office/drawing/2014/main" id="{D51F0D25-E94B-685C-D9E9-2891891DBEEE}"/>
              </a:ext>
            </a:extLst>
          </p:cNvPr>
          <p:cNvSpPr>
            <a:spLocks noGrp="1"/>
          </p:cNvSpPr>
          <p:nvPr>
            <p:ph idx="50"/>
          </p:nvPr>
        </p:nvSpPr>
        <p:spPr/>
        <p:txBody>
          <a:bodyPr/>
          <a:lstStyle/>
          <a:p>
            <a:r>
              <a:rPr lang="en-US" dirty="0" err="1"/>
              <a:t>Pirtobrutinib</a:t>
            </a:r>
            <a:r>
              <a:rPr lang="en-US" dirty="0"/>
              <a:t> or rechallenge with </a:t>
            </a:r>
            <a:r>
              <a:rPr lang="en-US" dirty="0" err="1"/>
              <a:t>venetoclax</a:t>
            </a:r>
            <a:endParaRPr lang="en-US" dirty="0"/>
          </a:p>
        </p:txBody>
      </p:sp>
      <p:sp>
        <p:nvSpPr>
          <p:cNvPr id="19" name="Content Placeholder 18">
            <a:extLst>
              <a:ext uri="{FF2B5EF4-FFF2-40B4-BE49-F238E27FC236}">
                <a16:creationId xmlns:a16="http://schemas.microsoft.com/office/drawing/2014/main" id="{713F7DD1-4B94-49EB-CBFF-61D7FCF49209}"/>
              </a:ext>
            </a:extLst>
          </p:cNvPr>
          <p:cNvSpPr>
            <a:spLocks noGrp="1"/>
          </p:cNvSpPr>
          <p:nvPr>
            <p:ph idx="51"/>
          </p:nvPr>
        </p:nvSpPr>
        <p:spPr/>
        <p:txBody>
          <a:bodyPr/>
          <a:lstStyle/>
          <a:p>
            <a:r>
              <a:rPr lang="en-US" dirty="0"/>
              <a:t>Venetoclax/anti-CD20 antibody</a:t>
            </a:r>
          </a:p>
        </p:txBody>
      </p:sp>
      <p:sp>
        <p:nvSpPr>
          <p:cNvPr id="3" name="Title 16">
            <a:extLst>
              <a:ext uri="{FF2B5EF4-FFF2-40B4-BE49-F238E27FC236}">
                <a16:creationId xmlns:a16="http://schemas.microsoft.com/office/drawing/2014/main" id="{8327338F-C35B-47A0-87CC-CDD41C374005}"/>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4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8C502216-9596-DF38-BD2C-A7D5C3598908}"/>
              </a:ext>
            </a:extLst>
          </p:cNvPr>
          <p:cNvSpPr>
            <a:spLocks noGrp="1"/>
          </p:cNvSpPr>
          <p:nvPr>
            <p:ph idx="52"/>
          </p:nvPr>
        </p:nvSpPr>
        <p:spPr/>
        <p:txBody>
          <a:bodyPr/>
          <a:lstStyle/>
          <a:p>
            <a:r>
              <a:rPr lang="en-US" dirty="0"/>
              <a:t>Pirtobrutinib</a:t>
            </a:r>
          </a:p>
        </p:txBody>
      </p:sp>
    </p:spTree>
    <p:extLst>
      <p:ext uri="{BB962C8B-B14F-4D97-AF65-F5344CB8AC3E}">
        <p14:creationId xmlns:p14="http://schemas.microsoft.com/office/powerpoint/2010/main" val="55816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or CAR-T</a:t>
            </a:r>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5" y="0"/>
            <a:ext cx="11036699"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4" name="Content Placeholder 3">
            <a:extLst>
              <a:ext uri="{FF2B5EF4-FFF2-40B4-BE49-F238E27FC236}">
                <a16:creationId xmlns:a16="http://schemas.microsoft.com/office/drawing/2014/main" id="{59AEE7FC-1B6B-E231-7CBB-A21A984234F6}"/>
              </a:ext>
            </a:extLst>
          </p:cNvPr>
          <p:cNvSpPr>
            <a:spLocks noGrp="1"/>
          </p:cNvSpPr>
          <p:nvPr>
            <p:ph idx="52"/>
          </p:nvPr>
        </p:nvSpPr>
        <p:spPr/>
        <p:txBody>
          <a:bodyPr/>
          <a:lstStyle/>
          <a:p>
            <a:r>
              <a:rPr lang="en-US" dirty="0"/>
              <a:t>Pirtobrutinib</a:t>
            </a:r>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3324E-676D-DC1C-1628-338D80C09795}"/>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00CE4C8-0B15-A433-96FF-59ED0E0D2E10}"/>
              </a:ext>
            </a:extLst>
          </p:cNvPr>
          <p:cNvSpPr>
            <a:spLocks noGrp="1"/>
          </p:cNvSpPr>
          <p:nvPr>
            <p:ph idx="46"/>
          </p:nvPr>
        </p:nvSpPr>
        <p:spPr/>
        <p:txBody>
          <a:bodyPr/>
          <a:lstStyle/>
          <a:p>
            <a:r>
              <a:rPr lang="en-US" dirty="0"/>
              <a:t>Alternative covalent BTKi</a:t>
            </a:r>
          </a:p>
        </p:txBody>
      </p:sp>
      <p:sp>
        <p:nvSpPr>
          <p:cNvPr id="18" name="Content Placeholder 17">
            <a:extLst>
              <a:ext uri="{FF2B5EF4-FFF2-40B4-BE49-F238E27FC236}">
                <a16:creationId xmlns:a16="http://schemas.microsoft.com/office/drawing/2014/main" id="{1C540517-3243-0610-7DBF-41BCD22CE795}"/>
              </a:ext>
            </a:extLst>
          </p:cNvPr>
          <p:cNvSpPr>
            <a:spLocks noGrp="1"/>
          </p:cNvSpPr>
          <p:nvPr>
            <p:ph idx="47"/>
          </p:nvPr>
        </p:nvSpPr>
        <p:spPr/>
        <p:txBody>
          <a:bodyPr/>
          <a:lstStyle/>
          <a:p>
            <a:r>
              <a:rPr lang="en-US" dirty="0"/>
              <a:t>Alternative covalent BTKi or pirtobrutinib</a:t>
            </a:r>
          </a:p>
        </p:txBody>
      </p:sp>
      <p:sp>
        <p:nvSpPr>
          <p:cNvPr id="19" name="Content Placeholder 18">
            <a:extLst>
              <a:ext uri="{FF2B5EF4-FFF2-40B4-BE49-F238E27FC236}">
                <a16:creationId xmlns:a16="http://schemas.microsoft.com/office/drawing/2014/main" id="{4845A257-8B54-D828-04B0-E7112F6BDCD7}"/>
              </a:ext>
            </a:extLst>
          </p:cNvPr>
          <p:cNvSpPr>
            <a:spLocks noGrp="1"/>
          </p:cNvSpPr>
          <p:nvPr>
            <p:ph idx="48"/>
          </p:nvPr>
        </p:nvSpPr>
        <p:spPr/>
        <p:txBody>
          <a:bodyPr/>
          <a:lstStyle/>
          <a:p>
            <a:r>
              <a:rPr lang="en-US" dirty="0"/>
              <a:t>Alternative covalent BTKi</a:t>
            </a:r>
          </a:p>
        </p:txBody>
      </p:sp>
      <p:sp>
        <p:nvSpPr>
          <p:cNvPr id="23" name="Content Placeholder 22">
            <a:extLst>
              <a:ext uri="{FF2B5EF4-FFF2-40B4-BE49-F238E27FC236}">
                <a16:creationId xmlns:a16="http://schemas.microsoft.com/office/drawing/2014/main" id="{EE26BDE7-8388-7F21-612E-507084B7CE94}"/>
              </a:ext>
            </a:extLst>
          </p:cNvPr>
          <p:cNvSpPr>
            <a:spLocks noGrp="1"/>
          </p:cNvSpPr>
          <p:nvPr>
            <p:ph idx="49"/>
          </p:nvPr>
        </p:nvSpPr>
        <p:spPr/>
        <p:txBody>
          <a:bodyPr/>
          <a:lstStyle/>
          <a:p>
            <a:r>
              <a:rPr lang="en-US" dirty="0"/>
              <a:t>Alternative covalent BTKi</a:t>
            </a:r>
          </a:p>
        </p:txBody>
      </p:sp>
      <p:sp>
        <p:nvSpPr>
          <p:cNvPr id="2" name="Content Placeholder 1">
            <a:extLst>
              <a:ext uri="{FF2B5EF4-FFF2-40B4-BE49-F238E27FC236}">
                <a16:creationId xmlns:a16="http://schemas.microsoft.com/office/drawing/2014/main" id="{BFCDEFA2-7560-A5F3-F9F9-999A84578D45}"/>
              </a:ext>
            </a:extLst>
          </p:cNvPr>
          <p:cNvSpPr>
            <a:spLocks noGrp="1"/>
          </p:cNvSpPr>
          <p:nvPr>
            <p:ph idx="50"/>
          </p:nvPr>
        </p:nvSpPr>
        <p:spPr/>
        <p:txBody>
          <a:bodyPr/>
          <a:lstStyle/>
          <a:p>
            <a:r>
              <a:rPr lang="en-US" dirty="0"/>
              <a:t>Alternative covalent BTKi</a:t>
            </a:r>
          </a:p>
        </p:txBody>
      </p:sp>
      <p:sp>
        <p:nvSpPr>
          <p:cNvPr id="3" name="Content Placeholder 2">
            <a:extLst>
              <a:ext uri="{FF2B5EF4-FFF2-40B4-BE49-F238E27FC236}">
                <a16:creationId xmlns:a16="http://schemas.microsoft.com/office/drawing/2014/main" id="{258449D6-60BC-8315-446C-8E589306A3FC}"/>
              </a:ext>
            </a:extLst>
          </p:cNvPr>
          <p:cNvSpPr>
            <a:spLocks noGrp="1"/>
          </p:cNvSpPr>
          <p:nvPr>
            <p:ph idx="51"/>
          </p:nvPr>
        </p:nvSpPr>
        <p:spPr/>
        <p:txBody>
          <a:bodyPr/>
          <a:lstStyle/>
          <a:p>
            <a:r>
              <a:rPr lang="en-US" dirty="0"/>
              <a:t>Alternative covalent BTKi</a:t>
            </a:r>
          </a:p>
        </p:txBody>
      </p:sp>
      <p:sp>
        <p:nvSpPr>
          <p:cNvPr id="9" name="Title 8">
            <a:extLst>
              <a:ext uri="{FF2B5EF4-FFF2-40B4-BE49-F238E27FC236}">
                <a16:creationId xmlns:a16="http://schemas.microsoft.com/office/drawing/2014/main" id="{85EF9D3F-DCF9-4EE8-6B20-6C93EFE94430}"/>
              </a:ext>
            </a:extLst>
          </p:cNvPr>
          <p:cNvSpPr>
            <a:spLocks noGrp="1"/>
          </p:cNvSpPr>
          <p:nvPr>
            <p:ph type="title"/>
          </p:nvPr>
        </p:nvSpPr>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arthralgias</a:t>
            </a:r>
            <a:r>
              <a:rPr lang="en-US" sz="2200" dirty="0"/>
              <a:t> </a:t>
            </a:r>
            <a:r>
              <a:rPr lang="en-US" sz="2200" dirty="0">
                <a:sym typeface="Wingdings" pitchFamily="2" charset="2"/>
              </a:rPr>
              <a:t> </a:t>
            </a:r>
            <a:r>
              <a:rPr lang="en-US" sz="2200" dirty="0"/>
              <a:t>2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4" name="Content Placeholder 3">
            <a:extLst>
              <a:ext uri="{FF2B5EF4-FFF2-40B4-BE49-F238E27FC236}">
                <a16:creationId xmlns:a16="http://schemas.microsoft.com/office/drawing/2014/main" id="{B01420B9-0BE4-35A3-F877-6A38E2B9179A}"/>
              </a:ext>
            </a:extLst>
          </p:cNvPr>
          <p:cNvSpPr>
            <a:spLocks noGrp="1"/>
          </p:cNvSpPr>
          <p:nvPr>
            <p:ph idx="52"/>
          </p:nvPr>
        </p:nvSpPr>
        <p:spPr/>
        <p:txBody>
          <a:bodyPr/>
          <a:lstStyle/>
          <a:p>
            <a:r>
              <a:rPr lang="en-US" dirty="0"/>
              <a:t>Alternative covalent BTKi</a:t>
            </a:r>
          </a:p>
        </p:txBody>
      </p:sp>
    </p:spTree>
    <p:extLst>
      <p:ext uri="{BB962C8B-B14F-4D97-AF65-F5344CB8AC3E}">
        <p14:creationId xmlns:p14="http://schemas.microsoft.com/office/powerpoint/2010/main" val="2637461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4084966236"/>
              </p:ext>
            </p:extLst>
          </p:nvPr>
        </p:nvGraphicFramePr>
        <p:xfrm>
          <a:off x="916517" y="1399899"/>
          <a:ext cx="10691714" cy="4058201"/>
        </p:xfrm>
        <a:graphic>
          <a:graphicData uri="http://schemas.openxmlformats.org/drawingml/2006/table">
            <a:tbl>
              <a:tblPr firstRow="1" bandRow="1">
                <a:tableStyleId>{F2DE63D5-997A-4646-A377-4702673A728D}</a:tableStyleId>
              </a:tblPr>
              <a:tblGrid>
                <a:gridCol w="2793734">
                  <a:extLst>
                    <a:ext uri="{9D8B030D-6E8A-4147-A177-3AD203B41FA5}">
                      <a16:colId xmlns:a16="http://schemas.microsoft.com/office/drawing/2014/main" val="20000"/>
                    </a:ext>
                  </a:extLst>
                </a:gridCol>
                <a:gridCol w="7897980">
                  <a:extLst>
                    <a:ext uri="{9D8B030D-6E8A-4147-A177-3AD203B41FA5}">
                      <a16:colId xmlns:a16="http://schemas.microsoft.com/office/drawing/2014/main" val="2117869244"/>
                    </a:ext>
                  </a:extLst>
                </a:gridCol>
              </a:tblGrid>
              <a:tr h="1121257">
                <a:tc>
                  <a:txBody>
                    <a:bodyPr/>
                    <a:lstStyle/>
                    <a:p>
                      <a:pPr algn="l"/>
                      <a:r>
                        <a:rPr lang="en-US" sz="1800" b="1" dirty="0">
                          <a:solidFill>
                            <a:schemeClr val="tx1"/>
                          </a:solidFill>
                        </a:rPr>
                        <a:t>Consulting/Advisory Boards, No Compensation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Acerta</a:t>
                      </a:r>
                      <a:r>
                        <a:rPr lang="en-US" sz="1800" b="0" dirty="0">
                          <a:solidFill>
                            <a:schemeClr val="tx1"/>
                          </a:solidFill>
                        </a:rPr>
                        <a:t> Pharma — A member of the AstraZeneca Group, AstraZeneca Pharmaceuticals LP, </a:t>
                      </a:r>
                      <a:r>
                        <a:rPr lang="en-US" sz="1800" b="0" dirty="0" err="1">
                          <a:solidFill>
                            <a:schemeClr val="tx1"/>
                          </a:solidFill>
                        </a:rPr>
                        <a:t>BeOne</a:t>
                      </a:r>
                      <a:r>
                        <a:rPr lang="en-US" sz="1800" b="0" dirty="0">
                          <a:solidFill>
                            <a:schemeClr val="tx1"/>
                          </a:solidFill>
                        </a:rPr>
                        <a:t>, Bristol Myers Squibb, </a:t>
                      </a:r>
                      <a:r>
                        <a:rPr lang="en-US" sz="1800" b="0" dirty="0" err="1">
                          <a:solidFill>
                            <a:schemeClr val="tx1"/>
                          </a:solidFill>
                        </a:rPr>
                        <a:t>Intellisphere</a:t>
                      </a:r>
                      <a:r>
                        <a:rPr lang="en-US" sz="1800" b="0" dirty="0">
                          <a:solidFill>
                            <a:schemeClr val="tx1"/>
                          </a:solidFill>
                        </a:rPr>
                        <a:t>, Johnson &amp; Johnson, Lilly,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23048">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Acerta</a:t>
                      </a:r>
                      <a:r>
                        <a:rPr lang="en-US" sz="1800" b="0" dirty="0">
                          <a:solidFill>
                            <a:schemeClr val="tx1"/>
                          </a:solidFill>
                        </a:rPr>
                        <a:t> Pharma — A member of the AstraZeneca Group, </a:t>
                      </a:r>
                      <a:r>
                        <a:rPr lang="en-US" sz="1800" b="0" dirty="0" err="1">
                          <a:solidFill>
                            <a:schemeClr val="tx1"/>
                          </a:solidFill>
                        </a:rPr>
                        <a:t>BeOne</a:t>
                      </a:r>
                      <a:r>
                        <a:rPr lang="en-US" sz="1800" b="0" dirty="0">
                          <a:solidFill>
                            <a:schemeClr val="tx1"/>
                          </a:solidFill>
                        </a:rPr>
                        <a:t>, Bristol Myers Squibb, Genentech, a member of the Roche Group, Gilead Sciences Inc, Janssen Biotech Inc, Juno Therapeutics, a Bristol Myers Squibb Company,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Nurix</a:t>
                      </a:r>
                      <a:r>
                        <a:rPr lang="en-US" sz="1800" b="0" dirty="0">
                          <a:solidFill>
                            <a:schemeClr val="tx1"/>
                          </a:solidFill>
                        </a:rPr>
                        <a:t> Therapeutics Inc,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1313896">
                <a:tc>
                  <a:txBody>
                    <a:bodyPr/>
                    <a:lstStyle/>
                    <a:p>
                      <a:pPr algn="l"/>
                      <a:r>
                        <a:rPr lang="en-US" sz="1800" b="1" dirty="0">
                          <a:solidFill>
                            <a:schemeClr val="tx1"/>
                          </a:solidFill>
                        </a:rPr>
                        <a:t>Nonrelevant Financial and Nonfinancial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National Comprehensive Cancer Network (Chair, CLL), Support by the NIH/NCI under award number P30 CA016672 and used MD Anderson Cancer Center Support Grant (CCSG) shared resources, Wiley China (consulting/advisory board, no compensation)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bl>
          </a:graphicData>
        </a:graphic>
      </p:graphicFrame>
    </p:spTree>
    <p:custDataLst>
      <p:tags r:id="rId1"/>
    </p:custDataLst>
    <p:extLst>
      <p:ext uri="{BB962C8B-B14F-4D97-AF65-F5344CB8AC3E}">
        <p14:creationId xmlns:p14="http://schemas.microsoft.com/office/powerpoint/2010/main" val="170781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269195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3811187"/>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3811187"/>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311064" y="1218014"/>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4" y="3811187"/>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3811187"/>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527492" y="3817033"/>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7262" y="3817033"/>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2125851" y="1543998"/>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5439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3817033"/>
            <a:ext cx="47548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William G Wierda, MD, PhD</a:t>
            </a:r>
          </a:p>
          <a:p>
            <a:pPr lvl="0">
              <a:lnSpc>
                <a:spcPts val="1850"/>
              </a:lnSpc>
              <a:defRPr/>
            </a:pPr>
            <a:r>
              <a:rPr lang="en-US" sz="1600" b="0">
                <a:solidFill>
                  <a:srgbClr val="000000"/>
                </a:solidFill>
                <a:latin typeface="Calibri"/>
              </a:rPr>
              <a:t>Jane and John Justin Distinguished Chair </a:t>
            </a:r>
            <a:br>
              <a:rPr lang="en-US" sz="1600" b="0">
                <a:solidFill>
                  <a:srgbClr val="000000"/>
                </a:solidFill>
                <a:latin typeface="Calibri"/>
              </a:rPr>
            </a:br>
            <a:r>
              <a:rPr lang="en-US" sz="1600" b="0">
                <a:solidFill>
                  <a:srgbClr val="000000"/>
                </a:solidFill>
                <a:latin typeface="Calibri"/>
              </a:rPr>
              <a:t>in Leukemia Research in Honor of Dr Elihu Estey</a:t>
            </a:r>
          </a:p>
          <a:p>
            <a:pPr lvl="0">
              <a:lnSpc>
                <a:spcPts val="1850"/>
              </a:lnSpc>
              <a:defRPr/>
            </a:pPr>
            <a:r>
              <a:rPr lang="en-US" sz="1600" b="0" dirty="0">
                <a:solidFill>
                  <a:srgbClr val="000000"/>
                </a:solidFill>
                <a:latin typeface="Calibri"/>
              </a:rPr>
              <a:t>Section Chief, Chronic Lymphocytic Leukemia</a:t>
            </a:r>
          </a:p>
          <a:p>
            <a:pPr lvl="0">
              <a:lnSpc>
                <a:spcPts val="1850"/>
              </a:lnSpc>
              <a:defRPr/>
            </a:pPr>
            <a:r>
              <a:rPr lang="en-US" sz="1600" b="0" dirty="0">
                <a:solidFill>
                  <a:srgbClr val="000000"/>
                </a:solidFill>
                <a:latin typeface="Calibri"/>
              </a:rPr>
              <a:t>Center Medical Director</a:t>
            </a:r>
          </a:p>
          <a:p>
            <a:pPr lvl="0">
              <a:lnSpc>
                <a:spcPts val="1850"/>
              </a:lnSpc>
              <a:defRPr/>
            </a:pPr>
            <a:r>
              <a:rPr lang="en-US" sz="1600" b="0" dirty="0">
                <a:solidFill>
                  <a:srgbClr val="000000"/>
                </a:solidFill>
                <a:latin typeface="Calibri"/>
              </a:rPr>
              <a:t>Department of Leukemia, Division of Cancer Medicine</a:t>
            </a:r>
          </a:p>
          <a:p>
            <a:pPr lvl="0">
              <a:lnSpc>
                <a:spcPts val="1850"/>
              </a:lnSpc>
              <a:defRPr/>
            </a:pPr>
            <a:r>
              <a:rPr lang="en-US" sz="1600" b="0" dirty="0">
                <a:solidFill>
                  <a:srgbClr val="000000"/>
                </a:solidFill>
                <a:latin typeface="Calibri"/>
              </a:rPr>
              <a:t>Executive Medical Director, Inpatient Medical Services</a:t>
            </a:r>
          </a:p>
          <a:p>
            <a:pPr lvl="0">
              <a:lnSpc>
                <a:spcPts val="1850"/>
              </a:lnSpc>
              <a:defRPr/>
            </a:pPr>
            <a:r>
              <a:rPr lang="en-US" sz="1600" b="0" dirty="0">
                <a:solidFill>
                  <a:srgbClr val="000000"/>
                </a:solidFill>
                <a:latin typeface="Calibri"/>
              </a:rPr>
              <a:t>The University of Texas MD Anderson Cancer Center</a:t>
            </a:r>
          </a:p>
          <a:p>
            <a:pPr lvl="0">
              <a:lnSpc>
                <a:spcPts val="1850"/>
              </a:lnSpc>
              <a:defRPr/>
            </a:pPr>
            <a:r>
              <a:rPr lang="en-US" sz="1600" b="0" dirty="0">
                <a:solidFill>
                  <a:srgbClr val="000000"/>
                </a:solidFill>
                <a:latin typeface="Calibri"/>
              </a:rPr>
              <a:t>Houston, Texas</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817033"/>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8527492" y="1543998"/>
            <a:ext cx="355196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Jennifer </a:t>
            </a:r>
            <a:r>
              <a:rPr lang="en-US" sz="1600" dirty="0" err="1">
                <a:solidFill>
                  <a:srgbClr val="000000"/>
                </a:solidFill>
                <a:latin typeface="Calibri"/>
              </a:rPr>
              <a:t>Woyach</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Division of Hematology</a:t>
            </a:r>
          </a:p>
          <a:p>
            <a:pPr lvl="0">
              <a:lnSpc>
                <a:spcPts val="1850"/>
              </a:lnSpc>
              <a:defRPr/>
            </a:pPr>
            <a:r>
              <a:rPr lang="en-US" sz="1600" b="0" dirty="0">
                <a:solidFill>
                  <a:srgbClr val="000000"/>
                </a:solidFill>
                <a:latin typeface="Calibri"/>
              </a:rPr>
              <a:t>Department of Internal Medicine</a:t>
            </a:r>
          </a:p>
          <a:p>
            <a:pPr lvl="0">
              <a:lnSpc>
                <a:spcPts val="1850"/>
              </a:lnSpc>
              <a:defRPr/>
            </a:pPr>
            <a:r>
              <a:rPr lang="en-US" sz="1600" b="0" dirty="0">
                <a:solidFill>
                  <a:srgbClr val="000000"/>
                </a:solidFill>
                <a:latin typeface="Calibri"/>
              </a:rPr>
              <a:t>The Ohio State University Comprehensive Cancer Center</a:t>
            </a:r>
          </a:p>
          <a:p>
            <a:pPr lvl="0">
              <a:lnSpc>
                <a:spcPts val="1850"/>
              </a:lnSpc>
              <a:defRPr/>
            </a:pPr>
            <a:r>
              <a:rPr lang="en-US" sz="1600" b="0" dirty="0">
                <a:solidFill>
                  <a:srgbClr val="000000"/>
                </a:solidFill>
                <a:latin typeface="Calibri"/>
              </a:rPr>
              <a:t>Columbus, Ohio</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77262" y="1543998"/>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a:xfrm>
            <a:off x="2971800" y="5769635"/>
            <a:ext cx="4206240" cy="481391"/>
          </a:xfrm>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a:xfrm>
            <a:off x="2971800" y="4552857"/>
            <a:ext cx="4206240" cy="506336"/>
          </a:xfrm>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a:xfrm>
            <a:off x="2971800" y="3367203"/>
            <a:ext cx="4206240" cy="506336"/>
          </a:xfrm>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a:xfrm>
            <a:off x="2971800" y="2176439"/>
            <a:ext cx="4206240" cy="507555"/>
          </a:xfrm>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912285" y="0"/>
            <a:ext cx="10715423" cy="1196752"/>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9695027C-51D7-082F-4370-88789CE74337}"/>
              </a:ext>
            </a:extLst>
          </p:cNvPr>
          <p:cNvSpPr>
            <a:spLocks noGrp="1"/>
          </p:cNvSpPr>
          <p:nvPr>
            <p:ph idx="73"/>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4" name="Content Placeholder 3">
            <a:extLst>
              <a:ext uri="{FF2B5EF4-FFF2-40B4-BE49-F238E27FC236}">
                <a16:creationId xmlns:a16="http://schemas.microsoft.com/office/drawing/2014/main" id="{867DCFD7-73AB-296B-C848-B6CEBBDB11B0}"/>
              </a:ext>
            </a:extLst>
          </p:cNvPr>
          <p:cNvSpPr>
            <a:spLocks noGrp="1"/>
          </p:cNvSpPr>
          <p:nvPr>
            <p:ph idx="74"/>
          </p:nvPr>
        </p:nvSpPr>
        <p:spPr/>
        <p:txBody>
          <a:bodyPr/>
          <a:lstStyle/>
          <a:p>
            <a:r>
              <a:rPr lang="en-US" sz="2000" dirty="0"/>
              <a:t>Pirtobrutinib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2" name="Content Placeholder 1">
            <a:extLst>
              <a:ext uri="{FF2B5EF4-FFF2-40B4-BE49-F238E27FC236}">
                <a16:creationId xmlns:a16="http://schemas.microsoft.com/office/drawing/2014/main" id="{2B3DF5EC-DDFE-2460-51B5-A0F73A9436DA}"/>
              </a:ext>
            </a:extLst>
          </p:cNvPr>
          <p:cNvSpPr>
            <a:spLocks noGrp="1"/>
          </p:cNvSpPr>
          <p:nvPr>
            <p:ph idx="52"/>
          </p:nvPr>
        </p:nvSpPr>
        <p:spPr/>
        <p:txBody>
          <a:bodyPr/>
          <a:lstStyle/>
          <a:p>
            <a:r>
              <a:rPr lang="en-US" dirty="0"/>
              <a:t>I do not agree with this recommendation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912285" y="0"/>
            <a:ext cx="11036699"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2" name="Content Placeholder 1">
            <a:extLst>
              <a:ext uri="{FF2B5EF4-FFF2-40B4-BE49-F238E27FC236}">
                <a16:creationId xmlns:a16="http://schemas.microsoft.com/office/drawing/2014/main" id="{A3F5B845-2B4B-DFDB-2D59-BC808B747972}"/>
              </a:ext>
            </a:extLst>
          </p:cNvPr>
          <p:cNvSpPr>
            <a:spLocks noGrp="1"/>
          </p:cNvSpPr>
          <p:nvPr>
            <p:ph idx="52"/>
          </p:nvPr>
        </p:nvSpPr>
        <p:spPr/>
        <p:txBody>
          <a:bodyPr/>
          <a:lstStyle/>
          <a:p>
            <a:r>
              <a:rPr lang="en-US" dirty="0"/>
              <a:t>At second relapse </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2" name="Content Placeholder 1">
            <a:extLst>
              <a:ext uri="{FF2B5EF4-FFF2-40B4-BE49-F238E27FC236}">
                <a16:creationId xmlns:a16="http://schemas.microsoft.com/office/drawing/2014/main" id="{87F7A946-0873-E339-2C5B-20433194906A}"/>
              </a:ext>
            </a:extLst>
          </p:cNvPr>
          <p:cNvSpPr>
            <a:spLocks noGrp="1"/>
          </p:cNvSpPr>
          <p:nvPr>
            <p:ph idx="52"/>
          </p:nvPr>
        </p:nvSpPr>
        <p:spPr/>
        <p:txBody>
          <a:bodyPr/>
          <a:lstStyle/>
          <a:p>
            <a:r>
              <a:rPr lang="en-US" dirty="0"/>
              <a:t>30 patients </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923B-DBA8-AB6D-E20D-C3C7B2CC70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8A1649-92D7-2081-E9DB-3E77E166E2A9}"/>
              </a:ext>
            </a:extLst>
          </p:cNvPr>
          <p:cNvSpPr>
            <a:spLocks noGrp="1"/>
          </p:cNvSpPr>
          <p:nvPr>
            <p:ph type="title"/>
          </p:nvPr>
        </p:nvSpPr>
        <p:spPr>
          <a:xfrm>
            <a:off x="786997" y="242158"/>
            <a:ext cx="10618003" cy="692696"/>
          </a:xfrm>
        </p:spPr>
        <p:txBody>
          <a:bodyPr/>
          <a:lstStyle/>
          <a:p>
            <a:r>
              <a:rPr lang="en-US" b="1" dirty="0"/>
              <a:t>NX-5948: A Novel BTK Degrader</a:t>
            </a:r>
            <a:endParaRPr lang="en-US" sz="2400" dirty="0"/>
          </a:p>
        </p:txBody>
      </p:sp>
      <p:pic>
        <p:nvPicPr>
          <p:cNvPr id="2" name="Picture 1">
            <a:extLst>
              <a:ext uri="{FF2B5EF4-FFF2-40B4-BE49-F238E27FC236}">
                <a16:creationId xmlns:a16="http://schemas.microsoft.com/office/drawing/2014/main" id="{50F544EA-0D63-8598-EE4F-2B3CC9B1B7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0506" y="471339"/>
            <a:ext cx="2808601" cy="5962876"/>
          </a:xfrm>
          <a:prstGeom prst="rect">
            <a:avLst/>
          </a:prstGeom>
        </p:spPr>
      </p:pic>
      <p:pic>
        <p:nvPicPr>
          <p:cNvPr id="4" name="Picture 3">
            <a:extLst>
              <a:ext uri="{FF2B5EF4-FFF2-40B4-BE49-F238E27FC236}">
                <a16:creationId xmlns:a16="http://schemas.microsoft.com/office/drawing/2014/main" id="{E852EF5B-C806-7ABB-E4DB-CC698CD90269}"/>
              </a:ext>
            </a:extLst>
          </p:cNvPr>
          <p:cNvPicPr>
            <a:picLocks noChangeAspect="1"/>
          </p:cNvPicPr>
          <p:nvPr/>
        </p:nvPicPr>
        <p:blipFill>
          <a:blip r:embed="rId4"/>
          <a:stretch>
            <a:fillRect/>
          </a:stretch>
        </p:blipFill>
        <p:spPr>
          <a:xfrm>
            <a:off x="3406357" y="1315790"/>
            <a:ext cx="8579130" cy="4226420"/>
          </a:xfrm>
          <a:prstGeom prst="rect">
            <a:avLst/>
          </a:prstGeom>
        </p:spPr>
      </p:pic>
      <p:sp>
        <p:nvSpPr>
          <p:cNvPr id="8" name="TextBox 7">
            <a:extLst>
              <a:ext uri="{FF2B5EF4-FFF2-40B4-BE49-F238E27FC236}">
                <a16:creationId xmlns:a16="http://schemas.microsoft.com/office/drawing/2014/main" id="{1284005A-986E-DE6E-38DD-0BA815549403}"/>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ASH 2024;Abstract 884.</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 name="Rectangle 4">
            <a:extLst>
              <a:ext uri="{FF2B5EF4-FFF2-40B4-BE49-F238E27FC236}">
                <a16:creationId xmlns:a16="http://schemas.microsoft.com/office/drawing/2014/main" id="{BDEA5C28-624C-0135-ADC3-CB970BC269BA}"/>
              </a:ext>
            </a:extLst>
          </p:cNvPr>
          <p:cNvSpPr/>
          <p:nvPr/>
        </p:nvSpPr>
        <p:spPr bwMode="auto">
          <a:xfrm>
            <a:off x="11035323" y="1481015"/>
            <a:ext cx="132862" cy="164123"/>
          </a:xfrm>
          <a:prstGeom prst="rect">
            <a:avLst/>
          </a:prstGeom>
          <a:solidFill>
            <a:srgbClr val="9AC2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Rectangle 5">
            <a:extLst>
              <a:ext uri="{FF2B5EF4-FFF2-40B4-BE49-F238E27FC236}">
                <a16:creationId xmlns:a16="http://schemas.microsoft.com/office/drawing/2014/main" id="{6776E239-CF20-6920-3098-C06D8F7087CC}"/>
              </a:ext>
            </a:extLst>
          </p:cNvPr>
          <p:cNvSpPr/>
          <p:nvPr/>
        </p:nvSpPr>
        <p:spPr bwMode="auto">
          <a:xfrm>
            <a:off x="10288953" y="2016369"/>
            <a:ext cx="132862" cy="164123"/>
          </a:xfrm>
          <a:prstGeom prst="rect">
            <a:avLst/>
          </a:prstGeom>
          <a:solidFill>
            <a:srgbClr val="9AC2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828DCE0C-00B3-1153-9E3A-ECB2A27F4868}"/>
              </a:ext>
            </a:extLst>
          </p:cNvPr>
          <p:cNvSpPr/>
          <p:nvPr/>
        </p:nvSpPr>
        <p:spPr bwMode="auto">
          <a:xfrm>
            <a:off x="6463322" y="2532184"/>
            <a:ext cx="117232" cy="164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9" name="Picture 8">
            <a:extLst>
              <a:ext uri="{FF2B5EF4-FFF2-40B4-BE49-F238E27FC236}">
                <a16:creationId xmlns:a16="http://schemas.microsoft.com/office/drawing/2014/main" id="{51DF07B5-08BA-0E4A-B06F-B6B92A836549}"/>
              </a:ext>
            </a:extLst>
          </p:cNvPr>
          <p:cNvPicPr>
            <a:picLocks noChangeAspect="1"/>
          </p:cNvPicPr>
          <p:nvPr/>
        </p:nvPicPr>
        <p:blipFill>
          <a:blip r:embed="rId4"/>
          <a:srcRect l="37154" t="28780" r="48043" b="65025"/>
          <a:stretch>
            <a:fillRect/>
          </a:stretch>
        </p:blipFill>
        <p:spPr>
          <a:xfrm>
            <a:off x="6521938" y="2535309"/>
            <a:ext cx="1270000" cy="261816"/>
          </a:xfrm>
          <a:prstGeom prst="rect">
            <a:avLst/>
          </a:prstGeom>
        </p:spPr>
      </p:pic>
    </p:spTree>
    <p:extLst>
      <p:ext uri="{BB962C8B-B14F-4D97-AF65-F5344CB8AC3E}">
        <p14:creationId xmlns:p14="http://schemas.microsoft.com/office/powerpoint/2010/main" val="16649913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5074-D618-EBBC-6879-A5590F3029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3C6F86-8E38-F08E-1E4E-43186DDBD08C}"/>
              </a:ext>
            </a:extLst>
          </p:cNvPr>
          <p:cNvSpPr>
            <a:spLocks noGrp="1"/>
          </p:cNvSpPr>
          <p:nvPr>
            <p:ph type="title"/>
          </p:nvPr>
        </p:nvSpPr>
        <p:spPr>
          <a:xfrm>
            <a:off x="786997" y="279866"/>
            <a:ext cx="10618003" cy="323165"/>
          </a:xfrm>
        </p:spPr>
        <p:txBody>
          <a:bodyPr/>
          <a:lstStyle/>
          <a:p>
            <a:r>
              <a:rPr lang="en-US" b="1" dirty="0"/>
              <a:t>NX-5948: A Novel BTK Degrader – Safety Profile</a:t>
            </a:r>
            <a:endParaRPr lang="en-US" sz="2400" dirty="0"/>
          </a:p>
        </p:txBody>
      </p:sp>
      <p:sp>
        <p:nvSpPr>
          <p:cNvPr id="5" name="TextBox 4">
            <a:extLst>
              <a:ext uri="{FF2B5EF4-FFF2-40B4-BE49-F238E27FC236}">
                <a16:creationId xmlns:a16="http://schemas.microsoft.com/office/drawing/2014/main" id="{8944B90A-5EC5-7F48-8081-DC289D0A759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ASH 2024;Abstract 884.</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526F9593-CB0F-7239-B5C2-EBC54648388D}"/>
              </a:ext>
            </a:extLst>
          </p:cNvPr>
          <p:cNvPicPr>
            <a:picLocks noChangeAspect="1"/>
          </p:cNvPicPr>
          <p:nvPr/>
        </p:nvPicPr>
        <p:blipFill>
          <a:blip r:embed="rId2"/>
          <a:stretch>
            <a:fillRect/>
          </a:stretch>
        </p:blipFill>
        <p:spPr>
          <a:xfrm>
            <a:off x="2997423" y="811659"/>
            <a:ext cx="6197153" cy="5622697"/>
          </a:xfrm>
          <a:prstGeom prst="rect">
            <a:avLst/>
          </a:prstGeom>
        </p:spPr>
      </p:pic>
      <p:sp>
        <p:nvSpPr>
          <p:cNvPr id="7" name="TextBox 6">
            <a:extLst>
              <a:ext uri="{FF2B5EF4-FFF2-40B4-BE49-F238E27FC236}">
                <a16:creationId xmlns:a16="http://schemas.microsoft.com/office/drawing/2014/main" id="{5EAD75ED-4A7A-6315-C664-9AE4F51ADF0A}"/>
              </a:ext>
            </a:extLst>
          </p:cNvPr>
          <p:cNvSpPr txBox="1"/>
          <p:nvPr/>
        </p:nvSpPr>
        <p:spPr>
          <a:xfrm>
            <a:off x="3261360" y="6416551"/>
            <a:ext cx="6030807" cy="323165"/>
          </a:xfrm>
          <a:prstGeom prst="rect">
            <a:avLst/>
          </a:prstGeom>
          <a:noFill/>
        </p:spPr>
        <p:txBody>
          <a:bodyPr wrap="square" rtlCol="0">
            <a:spAutoFit/>
          </a:bodyPr>
          <a:lstStyle/>
          <a:p>
            <a:pPr algn="r">
              <a:defRPr/>
            </a:pPr>
            <a:r>
              <a:rPr lang="en-US" sz="1500" b="0" dirty="0">
                <a:solidFill>
                  <a:srgbClr val="000000"/>
                </a:solidFill>
                <a:latin typeface="Calibri" panose="020F0502020204030204" pitchFamily="34" charset="0"/>
                <a:cs typeface="Calibri" panose="020F0502020204030204" pitchFamily="34" charset="0"/>
              </a:rPr>
              <a:t>TEAE = treatment-emergent adverse event; SAE = serious adverse event</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3911836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or NHL 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A577527F-3217-405A-9AE5-DA452DBA0E94}">
  <ds:schemaRefs>
    <ds:schemaRef ds:uri="http://www.w3.org/XML/1998/namespace"/>
    <ds:schemaRef ds:uri="http://purl.org/dc/elements/1.1/"/>
    <ds:schemaRef ds:uri="http://schemas.openxmlformats.org/package/2006/metadata/core-properties"/>
    <ds:schemaRef ds:uri="http://purl.org/dc/dcmitype/"/>
    <ds:schemaRef ds:uri="http://purl.org/dc/terms/"/>
    <ds:schemaRef ds:uri="http://schemas.microsoft.com/office/2006/documentManagement/types"/>
    <ds:schemaRef ds:uri="http://schemas.microsoft.com/office/infopath/2007/PartnerControls"/>
    <ds:schemaRef ds:uri="f06c4294-987e-46bd-a550-858175ea534c"/>
    <ds:schemaRef ds:uri="7d689f85-9540-4145-9f5c-6f24686bb201"/>
    <ds:schemaRef ds:uri="http://schemas.microsoft.com/office/2006/metadata/properties"/>
  </ds:schemaRefs>
</ds:datastoreItem>
</file>

<file path=customXml/itemProps3.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38097</TotalTime>
  <Words>4945</Words>
  <Application>Microsoft Macintosh PowerPoint</Application>
  <PresentationFormat>Widescreen</PresentationFormat>
  <Paragraphs>518</Paragraphs>
  <Slides>81</Slides>
  <Notes>21</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81</vt:i4>
      </vt:variant>
    </vt:vector>
  </HeadingPairs>
  <TitlesOfParts>
    <vt:vector size="95"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Office Theme</vt:lpstr>
      <vt:lpstr>7_Default Design</vt:lpstr>
      <vt:lpstr>2016 RESEARCH Widescreen Template</vt:lpstr>
      <vt:lpstr>8_Default Design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Management of Double-Refractory CLL</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3 years observation  PD</vt:lpstr>
      <vt:lpstr>75-year-old patient with relapsed CLL, no del(17p) or TP53 mutation: Covalent BTKi 6 years  PD  venetoclax/anti-CD20 antibody 2 years   1 year observation  PD</vt:lpstr>
      <vt:lpstr>75-year-old patient with relapsed CLL, no del(17p) or TP53 mutation: Venetoclax/anti-CD20 antibody 1 year  2 years observation  PD  covalent BTKi 4 years  PD</vt:lpstr>
      <vt:lpstr>75-year-old patient with relapsed CLL, no del(17p) or TP53 mutation: Venetoclax/anti-CD20 antibody 1 year  4 years observation  PD  covalent BTKi 4 years  PD</vt:lpstr>
      <vt:lpstr>75-year-old patient with relapsed CLL, no del(17p) or TP53 mutation: Covalent BTKi 2 years  responds but stops due to subdural hematoma  3 years observation  PD  venetoclax/anti-CD20 antibody 2 years  6 months observation  PD</vt:lpstr>
      <vt:lpstr>75-year-old patient with relapsed CLL, no del(17p) or TP53 mutation: Covalent BTKi 2 years  responds but stops due to arthralgias  2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NX-5948: A Novel BTK Degrader</vt:lpstr>
      <vt:lpstr>NX-5948: A Novel BTK Degrader – Safety Profile</vt:lpstr>
      <vt:lpstr>Nemtabrutinib: A Novel Reversible BTK Inhibitor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Yadi Zheng</cp:lastModifiedBy>
  <cp:revision>2059</cp:revision>
  <cp:lastPrinted>2020-12-08T02:40:56Z</cp:lastPrinted>
  <dcterms:created xsi:type="dcterms:W3CDTF">2020-11-13T19:02:13Z</dcterms:created>
  <dcterms:modified xsi:type="dcterms:W3CDTF">2026-01-16T02:18:30Z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