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0.xml" ContentType="application/vnd.openxmlformats-officedocument.theme+xml"/>
  <Override PartName="/ppt/tags/tag8.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4.xml" ContentType="application/vnd.openxmlformats-officedocument.presentationml.notesSlide+xml"/>
  <Override PartName="/ppt/tags/tag76.xml" ContentType="application/vnd.openxmlformats-officedocument.presentationml.tags+xml"/>
  <Override PartName="/ppt/notesSlides/notesSlide5.xml" ContentType="application/vnd.openxmlformats-officedocument.presentationml.notesSlide+xml"/>
  <Override PartName="/ppt/tags/tag77.xml" ContentType="application/vnd.openxmlformats-officedocument.presentationml.tags+xml"/>
  <Override PartName="/ppt/notesSlides/notesSlide6.xml" ContentType="application/vnd.openxmlformats-officedocument.presentationml.notesSlide+xml"/>
  <Override PartName="/ppt/tags/tag78.xml" ContentType="application/vnd.openxmlformats-officedocument.presentationml.tags+xml"/>
  <Override PartName="/ppt/notesSlides/notesSlide7.xml" ContentType="application/vnd.openxmlformats-officedocument.presentationml.notesSlide+xml"/>
  <Override PartName="/ppt/tags/tag79.xml" ContentType="application/vnd.openxmlformats-officedocument.presentationml.tags+xml"/>
  <Override PartName="/ppt/notesSlides/notesSlide8.xml" ContentType="application/vnd.openxmlformats-officedocument.presentationml.notesSlide+xml"/>
  <Override PartName="/ppt/tags/tag80.xml" ContentType="application/vnd.openxmlformats-officedocument.presentationml.tags+xml"/>
  <Override PartName="/ppt/notesSlides/notesSlide9.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0.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11.xml" ContentType="application/vnd.openxmlformats-officedocument.presentationml.notesSlide+xml"/>
  <Override PartName="/ppt/tags/tag22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14.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notesSlides/notesSlide15.xml" ContentType="application/vnd.openxmlformats-officedocument.presentationml.notesSlide+xml"/>
  <Override PartName="/ppt/tags/tag44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47.xml" ContentType="application/vnd.openxmlformats-officedocument.presentationml.tags+xml"/>
  <Override PartName="/ppt/notesSlides/notesSlide18.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notesSlides/notesSlide19.xml" ContentType="application/vnd.openxmlformats-officedocument.presentationml.notesSlide+xml"/>
  <Override PartName="/ppt/tags/tag49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290" r:id="rId6"/>
    <p:sldMasterId id="2147485314" r:id="rId7"/>
    <p:sldMasterId id="2147485350" r:id="rId8"/>
    <p:sldMasterId id="2147485364" r:id="rId9"/>
    <p:sldMasterId id="2147485390" r:id="rId10"/>
    <p:sldMasterId id="2147485404" r:id="rId11"/>
    <p:sldMasterId id="2147485426" r:id="rId12"/>
    <p:sldMasterId id="2147485444" r:id="rId13"/>
  </p:sldMasterIdLst>
  <p:notesMasterIdLst>
    <p:notesMasterId r:id="rId117"/>
  </p:notesMasterIdLst>
  <p:handoutMasterIdLst>
    <p:handoutMasterId r:id="rId118"/>
  </p:handoutMasterIdLst>
  <p:sldIdLst>
    <p:sldId id="263" r:id="rId14"/>
    <p:sldId id="265" r:id="rId15"/>
    <p:sldId id="276" r:id="rId16"/>
    <p:sldId id="277" r:id="rId17"/>
    <p:sldId id="2147483621" r:id="rId18"/>
    <p:sldId id="268" r:id="rId19"/>
    <p:sldId id="270" r:id="rId20"/>
    <p:sldId id="2147483611" r:id="rId21"/>
    <p:sldId id="2147483522" r:id="rId22"/>
    <p:sldId id="2147483609" r:id="rId23"/>
    <p:sldId id="326" r:id="rId24"/>
    <p:sldId id="2147483597" r:id="rId25"/>
    <p:sldId id="2147483483" r:id="rId26"/>
    <p:sldId id="2147480817" r:id="rId27"/>
    <p:sldId id="2147483598" r:id="rId28"/>
    <p:sldId id="256" r:id="rId29"/>
    <p:sldId id="294" r:id="rId30"/>
    <p:sldId id="2147483538" r:id="rId31"/>
    <p:sldId id="295" r:id="rId32"/>
    <p:sldId id="296" r:id="rId33"/>
    <p:sldId id="2135715284" r:id="rId34"/>
    <p:sldId id="2147483555" r:id="rId35"/>
    <p:sldId id="297" r:id="rId36"/>
    <p:sldId id="2147483643" r:id="rId37"/>
    <p:sldId id="2147483556" r:id="rId38"/>
    <p:sldId id="2147483531" r:id="rId39"/>
    <p:sldId id="2147483537" r:id="rId40"/>
    <p:sldId id="2147483523" r:id="rId41"/>
    <p:sldId id="2147483603" r:id="rId42"/>
    <p:sldId id="2147483610" r:id="rId43"/>
    <p:sldId id="2147473783" r:id="rId44"/>
    <p:sldId id="2147480790" r:id="rId45"/>
    <p:sldId id="2147480257" r:id="rId46"/>
    <p:sldId id="2147480802" r:id="rId47"/>
    <p:sldId id="2147480803" r:id="rId48"/>
    <p:sldId id="2147480055" r:id="rId49"/>
    <p:sldId id="2147480804" r:id="rId50"/>
    <p:sldId id="299" r:id="rId51"/>
    <p:sldId id="300" r:id="rId52"/>
    <p:sldId id="2147480762" r:id="rId53"/>
    <p:sldId id="2147480805" r:id="rId54"/>
    <p:sldId id="2147480806" r:id="rId55"/>
    <p:sldId id="2147480807" r:id="rId56"/>
    <p:sldId id="301" r:id="rId57"/>
    <p:sldId id="302" r:id="rId58"/>
    <p:sldId id="2147480808" r:id="rId59"/>
    <p:sldId id="2147480770" r:id="rId60"/>
    <p:sldId id="2147480771" r:id="rId61"/>
    <p:sldId id="2147480763" r:id="rId62"/>
    <p:sldId id="303" r:id="rId63"/>
    <p:sldId id="304" r:id="rId64"/>
    <p:sldId id="2147483647" r:id="rId65"/>
    <p:sldId id="260" r:id="rId66"/>
    <p:sldId id="258" r:id="rId67"/>
    <p:sldId id="261" r:id="rId68"/>
    <p:sldId id="272" r:id="rId69"/>
    <p:sldId id="257" r:id="rId70"/>
    <p:sldId id="262" r:id="rId71"/>
    <p:sldId id="273" r:id="rId72"/>
    <p:sldId id="275" r:id="rId73"/>
    <p:sldId id="274" r:id="rId74"/>
    <p:sldId id="279" r:id="rId75"/>
    <p:sldId id="278" r:id="rId76"/>
    <p:sldId id="280" r:id="rId77"/>
    <p:sldId id="281" r:id="rId78"/>
    <p:sldId id="2147483601" r:id="rId79"/>
    <p:sldId id="305" r:id="rId80"/>
    <p:sldId id="306" r:id="rId81"/>
    <p:sldId id="2147483546" r:id="rId82"/>
    <p:sldId id="307" r:id="rId83"/>
    <p:sldId id="308" r:id="rId84"/>
    <p:sldId id="2147483542" r:id="rId85"/>
    <p:sldId id="2147483602" r:id="rId86"/>
    <p:sldId id="2147483612" r:id="rId87"/>
    <p:sldId id="2147480809" r:id="rId88"/>
    <p:sldId id="2147480277" r:id="rId89"/>
    <p:sldId id="2147480765" r:id="rId90"/>
    <p:sldId id="2147480275" r:id="rId91"/>
    <p:sldId id="259" r:id="rId92"/>
    <p:sldId id="2147480811" r:id="rId93"/>
    <p:sldId id="2147480812" r:id="rId94"/>
    <p:sldId id="2147483599" r:id="rId95"/>
    <p:sldId id="309" r:id="rId96"/>
    <p:sldId id="310" r:id="rId97"/>
    <p:sldId id="2147483554" r:id="rId98"/>
    <p:sldId id="267" r:id="rId99"/>
    <p:sldId id="2147483600" r:id="rId100"/>
    <p:sldId id="2147483613" r:id="rId101"/>
    <p:sldId id="2147480788" r:id="rId102"/>
    <p:sldId id="2147480797" r:id="rId103"/>
    <p:sldId id="2147480354" r:id="rId104"/>
    <p:sldId id="2147480798" r:id="rId105"/>
    <p:sldId id="2147480800" r:id="rId106"/>
    <p:sldId id="2147483501" r:id="rId107"/>
    <p:sldId id="2147480767" r:id="rId108"/>
    <p:sldId id="266" r:id="rId109"/>
    <p:sldId id="269" r:id="rId110"/>
    <p:sldId id="264" r:id="rId111"/>
    <p:sldId id="282" r:id="rId112"/>
    <p:sldId id="2147483604" r:id="rId113"/>
    <p:sldId id="2147483605" r:id="rId114"/>
    <p:sldId id="2147483606" r:id="rId115"/>
    <p:sldId id="2147483620" r:id="rId116"/>
  </p:sldIdLst>
  <p:sldSz cx="12192000" cy="6858000"/>
  <p:notesSz cx="7772400" cy="10058400"/>
  <p:custDataLst>
    <p:tags r:id="rId11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0" userDrawn="1">
          <p15:clr>
            <a:srgbClr val="A4A3A4"/>
          </p15:clr>
        </p15:guide>
        <p15:guide id="2" pos="3719" userDrawn="1">
          <p15:clr>
            <a:srgbClr val="A4A3A4"/>
          </p15:clr>
        </p15:guide>
        <p15:guide id="4" pos="620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ED7D31"/>
    <a:srgbClr val="FF40FF"/>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F6C2DF-8D2E-CA46-AADB-7D5BB17A70F4}" v="7" dt="2026-01-07T15:45:02.8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8" autoAdjust="0"/>
    <p:restoredTop sz="94724" autoAdjust="0"/>
  </p:normalViewPr>
  <p:slideViewPr>
    <p:cSldViewPr snapToGrid="0">
      <p:cViewPr varScale="1">
        <p:scale>
          <a:sx n="141" d="100"/>
          <a:sy n="141" d="100"/>
        </p:scale>
        <p:origin x="192" y="784"/>
      </p:cViewPr>
      <p:guideLst>
        <p:guide orient="horz" pos="4200"/>
        <p:guide pos="3719"/>
        <p:guide pos="6208"/>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90" d="100"/>
        <a:sy n="190"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notesMaster" Target="notesMasters/notesMaster1.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handoutMaster" Target="handoutMasters/handoutMaster1.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tableStyles" Target="tableStyle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tags" Target="tags/tag1.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commentAuthors" Target="commentAuthors.xml"/><Relationship Id="rId125"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1/9/26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493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76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19.jpe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pn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4.jpe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pn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pn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pn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4.jpe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5.jpe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511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92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1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7169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3435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843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43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44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48542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4950063"/>
      </p:ext>
    </p:extLst>
  </p:cSld>
  <p:clrMapOvr>
    <a:masterClrMapping/>
  </p:clrMapOvr>
  <p:transition spd="slow"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898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68595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1434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409887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60340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67892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186576"/>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589771"/>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88002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8122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67892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186576"/>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589771"/>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88002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8122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4977790"/>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4977790"/>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67892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186576"/>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589771"/>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88002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8122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4977790"/>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255083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9D5FBCE0-3876-23D5-AD6B-5EA6356D003E}"/>
              </a:ext>
            </a:extLst>
          </p:cNvPr>
          <p:cNvSpPr>
            <a:spLocks noGrp="1"/>
          </p:cNvSpPr>
          <p:nvPr>
            <p:ph idx="93" hasCustomPrompt="1"/>
          </p:nvPr>
        </p:nvSpPr>
        <p:spPr>
          <a:xfrm>
            <a:off x="2971799" y="1412562"/>
            <a:ext cx="4187205"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8B2FA6D4-237A-AC2A-3BBF-761BAB308484}"/>
              </a:ext>
            </a:extLst>
          </p:cNvPr>
          <p:cNvSpPr>
            <a:spLocks noGrp="1"/>
          </p:cNvSpPr>
          <p:nvPr>
            <p:ph idx="95" hasCustomPrompt="1"/>
          </p:nvPr>
        </p:nvSpPr>
        <p:spPr>
          <a:xfrm>
            <a:off x="7300912" y="1412562"/>
            <a:ext cx="4187204"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2034998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749803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88210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762077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529991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6954626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676025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7949865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951013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930715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768235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727685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6579722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77651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1/9/26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23EED995-6615-172E-5518-C7580C3AAC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1098559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1/9/26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759368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650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7605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42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5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94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95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0860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9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47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86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3206667"/>
      </p:ext>
    </p:extLst>
  </p:cSld>
  <p:clrMapOvr>
    <a:masterClrMapping/>
  </p:clrMapOvr>
  <p:transition spd="slow" advClick="0"/>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20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646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44102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87678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783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86645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7779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1267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5684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780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33379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30943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50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3062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5547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612733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09170196"/>
      </p:ext>
    </p:extLst>
  </p:cSld>
  <p:clrMapOvr>
    <a:masterClrMapping/>
  </p:clrMapOvr>
  <p:transition spd="slow" advClick="0"/>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51231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134302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42374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688915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07265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939518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4261496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67892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186576"/>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589771"/>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88002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8122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67892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186576"/>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589771"/>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88002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8122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4977790"/>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4977790"/>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67892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186576"/>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589771"/>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88002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8122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4977790"/>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691210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9D5FBCE0-3876-23D5-AD6B-5EA6356D003E}"/>
              </a:ext>
            </a:extLst>
          </p:cNvPr>
          <p:cNvSpPr>
            <a:spLocks noGrp="1"/>
          </p:cNvSpPr>
          <p:nvPr>
            <p:ph idx="93" hasCustomPrompt="1"/>
          </p:nvPr>
        </p:nvSpPr>
        <p:spPr>
          <a:xfrm>
            <a:off x="2971799" y="1412562"/>
            <a:ext cx="4187205"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8B2FA6D4-237A-AC2A-3BBF-761BAB308484}"/>
              </a:ext>
            </a:extLst>
          </p:cNvPr>
          <p:cNvSpPr>
            <a:spLocks noGrp="1"/>
          </p:cNvSpPr>
          <p:nvPr>
            <p:ph idx="95" hasCustomPrompt="1"/>
          </p:nvPr>
        </p:nvSpPr>
        <p:spPr>
          <a:xfrm>
            <a:off x="7300912" y="1412562"/>
            <a:ext cx="4187204"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1542353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0635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18200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58062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89374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6750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498693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544649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91656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45905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36773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15574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676313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7673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08719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27516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04381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352378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62250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1/9/26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44536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10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45012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248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926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3906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75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476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46523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65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67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85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34284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27628562"/>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85868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78089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8454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16526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06334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40842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95264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2FAAE8-E30A-4643-9A28-09CAC98D4F3E}"/>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1AED4819-27EF-07C6-1A3B-6242C4BB6457}"/>
              </a:ext>
            </a:extLst>
          </p:cNvPr>
          <p:cNvSpPr>
            <a:spLocks noGrp="1"/>
          </p:cNvSpPr>
          <p:nvPr>
            <p:ph idx="46" hasCustomPrompt="1"/>
          </p:nvPr>
        </p:nvSpPr>
        <p:spPr>
          <a:xfrm>
            <a:off x="2971800"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1CCCE488-E586-B837-5961-90DC22F1981F}"/>
              </a:ext>
            </a:extLst>
          </p:cNvPr>
          <p:cNvSpPr>
            <a:spLocks noGrp="1"/>
          </p:cNvSpPr>
          <p:nvPr>
            <p:ph idx="47" hasCustomPrompt="1"/>
          </p:nvPr>
        </p:nvSpPr>
        <p:spPr>
          <a:xfrm>
            <a:off x="2971800"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6D5DDDB-A919-A0C0-384C-9EDC93B12190}"/>
              </a:ext>
            </a:extLst>
          </p:cNvPr>
          <p:cNvSpPr>
            <a:spLocks noGrp="1"/>
          </p:cNvSpPr>
          <p:nvPr>
            <p:ph idx="48" hasCustomPrompt="1"/>
          </p:nvPr>
        </p:nvSpPr>
        <p:spPr>
          <a:xfrm>
            <a:off x="2971800"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6769633E-E2E3-5F7A-FFB6-864ED1DD386A}"/>
              </a:ext>
            </a:extLst>
          </p:cNvPr>
          <p:cNvSpPr>
            <a:spLocks noGrp="1"/>
          </p:cNvSpPr>
          <p:nvPr>
            <p:ph idx="49" hasCustomPrompt="1"/>
          </p:nvPr>
        </p:nvSpPr>
        <p:spPr>
          <a:xfrm>
            <a:off x="2971800"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A11F469D-5AAF-E013-2E9C-53C36B8A3AEA}"/>
              </a:ext>
            </a:extLst>
          </p:cNvPr>
          <p:cNvSpPr>
            <a:spLocks noGrp="1"/>
          </p:cNvSpPr>
          <p:nvPr>
            <p:ph idx="50" hasCustomPrompt="1"/>
          </p:nvPr>
        </p:nvSpPr>
        <p:spPr>
          <a:xfrm>
            <a:off x="2971800"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16525615-3388-ECC5-4703-E7284EA138B1}"/>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A038EDB6-B1D4-C4C7-16E0-1676D5C5DC86}"/>
              </a:ext>
            </a:extLst>
          </p:cNvPr>
          <p:cNvSpPr>
            <a:spLocks noGrp="1"/>
          </p:cNvSpPr>
          <p:nvPr>
            <p:ph idx="71" hasCustomPrompt="1"/>
          </p:nvPr>
        </p:nvSpPr>
        <p:spPr>
          <a:xfrm>
            <a:off x="2971800"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C751E6E5-CA12-B2D0-58C7-469054046F5A}"/>
              </a:ext>
            </a:extLst>
          </p:cNvPr>
          <p:cNvSpPr>
            <a:spLocks noGrp="1"/>
          </p:cNvSpPr>
          <p:nvPr>
            <p:ph idx="72" hasCustomPrompt="1"/>
          </p:nvPr>
        </p:nvSpPr>
        <p:spPr>
          <a:xfrm>
            <a:off x="4694582"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33078E51-15F2-A767-6840-95B872FC95A2}"/>
              </a:ext>
            </a:extLst>
          </p:cNvPr>
          <p:cNvSpPr>
            <a:spLocks noGrp="1"/>
          </p:cNvSpPr>
          <p:nvPr>
            <p:ph idx="73" hasCustomPrompt="1"/>
          </p:nvPr>
        </p:nvSpPr>
        <p:spPr>
          <a:xfrm>
            <a:off x="4694582"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D33CBDF5-EF36-7B89-DABE-D0DDA3E38082}"/>
              </a:ext>
            </a:extLst>
          </p:cNvPr>
          <p:cNvSpPr>
            <a:spLocks noGrp="1"/>
          </p:cNvSpPr>
          <p:nvPr>
            <p:ph idx="74" hasCustomPrompt="1"/>
          </p:nvPr>
        </p:nvSpPr>
        <p:spPr>
          <a:xfrm>
            <a:off x="4694582"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58F5DDAA-6A1F-D435-A987-7E1268FAD89E}"/>
              </a:ext>
            </a:extLst>
          </p:cNvPr>
          <p:cNvSpPr>
            <a:spLocks noGrp="1"/>
          </p:cNvSpPr>
          <p:nvPr>
            <p:ph idx="75" hasCustomPrompt="1"/>
          </p:nvPr>
        </p:nvSpPr>
        <p:spPr>
          <a:xfrm>
            <a:off x="4694582"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F7928C2B-0580-134E-5CC6-21A1D769A411}"/>
              </a:ext>
            </a:extLst>
          </p:cNvPr>
          <p:cNvSpPr>
            <a:spLocks noGrp="1"/>
          </p:cNvSpPr>
          <p:nvPr>
            <p:ph idx="76" hasCustomPrompt="1"/>
          </p:nvPr>
        </p:nvSpPr>
        <p:spPr>
          <a:xfrm>
            <a:off x="4694582"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ED5A654B-15C5-5B41-56E6-264FEBAF259A}"/>
              </a:ext>
            </a:extLst>
          </p:cNvPr>
          <p:cNvSpPr>
            <a:spLocks noGrp="1"/>
          </p:cNvSpPr>
          <p:nvPr>
            <p:ph idx="77" hasCustomPrompt="1"/>
          </p:nvPr>
        </p:nvSpPr>
        <p:spPr>
          <a:xfrm>
            <a:off x="4694582"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2E9CA22E-55AD-C03E-9C55-8A839481076F}"/>
              </a:ext>
            </a:extLst>
          </p:cNvPr>
          <p:cNvSpPr>
            <a:spLocks noGrp="1"/>
          </p:cNvSpPr>
          <p:nvPr>
            <p:ph idx="78" hasCustomPrompt="1"/>
          </p:nvPr>
        </p:nvSpPr>
        <p:spPr>
          <a:xfrm>
            <a:off x="4694582"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FB8A36F-7836-DC82-7217-71A541F36496}"/>
              </a:ext>
            </a:extLst>
          </p:cNvPr>
          <p:cNvSpPr>
            <a:spLocks noGrp="1"/>
          </p:cNvSpPr>
          <p:nvPr>
            <p:ph idx="79" hasCustomPrompt="1"/>
          </p:nvPr>
        </p:nvSpPr>
        <p:spPr>
          <a:xfrm>
            <a:off x="6430616"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02CAB6F1-7E4C-4CF0-12C9-85E5FB07CEA2}"/>
              </a:ext>
            </a:extLst>
          </p:cNvPr>
          <p:cNvSpPr>
            <a:spLocks noGrp="1"/>
          </p:cNvSpPr>
          <p:nvPr>
            <p:ph idx="80" hasCustomPrompt="1"/>
          </p:nvPr>
        </p:nvSpPr>
        <p:spPr>
          <a:xfrm>
            <a:off x="6430616"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27D9005F-6891-8E94-64C3-851AEE450D15}"/>
              </a:ext>
            </a:extLst>
          </p:cNvPr>
          <p:cNvSpPr>
            <a:spLocks noGrp="1"/>
          </p:cNvSpPr>
          <p:nvPr>
            <p:ph idx="81" hasCustomPrompt="1"/>
          </p:nvPr>
        </p:nvSpPr>
        <p:spPr>
          <a:xfrm>
            <a:off x="6430616"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0B93B575-B12F-E8CA-C148-0CD54C4C082B}"/>
              </a:ext>
            </a:extLst>
          </p:cNvPr>
          <p:cNvSpPr>
            <a:spLocks noGrp="1"/>
          </p:cNvSpPr>
          <p:nvPr>
            <p:ph idx="82" hasCustomPrompt="1"/>
          </p:nvPr>
        </p:nvSpPr>
        <p:spPr>
          <a:xfrm>
            <a:off x="6430616"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2CDCFAB4-DF46-6BC9-7286-41B7E72E9880}"/>
              </a:ext>
            </a:extLst>
          </p:cNvPr>
          <p:cNvSpPr>
            <a:spLocks noGrp="1"/>
          </p:cNvSpPr>
          <p:nvPr>
            <p:ph idx="83" hasCustomPrompt="1"/>
          </p:nvPr>
        </p:nvSpPr>
        <p:spPr>
          <a:xfrm>
            <a:off x="6430616"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257D474-BA11-8586-8DCC-C219B4CD7F40}"/>
              </a:ext>
            </a:extLst>
          </p:cNvPr>
          <p:cNvSpPr>
            <a:spLocks noGrp="1"/>
          </p:cNvSpPr>
          <p:nvPr>
            <p:ph idx="84" hasCustomPrompt="1"/>
          </p:nvPr>
        </p:nvSpPr>
        <p:spPr>
          <a:xfrm>
            <a:off x="6430616"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35CD0373-BA1A-7276-7B52-972D2C43E87C}"/>
              </a:ext>
            </a:extLst>
          </p:cNvPr>
          <p:cNvSpPr>
            <a:spLocks noGrp="1"/>
          </p:cNvSpPr>
          <p:nvPr>
            <p:ph idx="85" hasCustomPrompt="1"/>
          </p:nvPr>
        </p:nvSpPr>
        <p:spPr>
          <a:xfrm>
            <a:off x="6430616"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634CB9F9-DFCE-567E-5599-D9865CCE5237}"/>
              </a:ext>
            </a:extLst>
          </p:cNvPr>
          <p:cNvSpPr>
            <a:spLocks noGrp="1"/>
          </p:cNvSpPr>
          <p:nvPr>
            <p:ph idx="86" hasCustomPrompt="1"/>
          </p:nvPr>
        </p:nvSpPr>
        <p:spPr>
          <a:xfrm>
            <a:off x="8166651"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A70753A5-DD59-7311-83CC-E39C3D30855E}"/>
              </a:ext>
            </a:extLst>
          </p:cNvPr>
          <p:cNvSpPr>
            <a:spLocks noGrp="1"/>
          </p:cNvSpPr>
          <p:nvPr>
            <p:ph idx="87" hasCustomPrompt="1"/>
          </p:nvPr>
        </p:nvSpPr>
        <p:spPr>
          <a:xfrm>
            <a:off x="8166651"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C86E83AA-3A0A-67A1-E343-A2665083D809}"/>
              </a:ext>
            </a:extLst>
          </p:cNvPr>
          <p:cNvSpPr>
            <a:spLocks noGrp="1"/>
          </p:cNvSpPr>
          <p:nvPr>
            <p:ph idx="88" hasCustomPrompt="1"/>
          </p:nvPr>
        </p:nvSpPr>
        <p:spPr>
          <a:xfrm>
            <a:off x="8166651"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AA8BF7EC-A98E-EAFD-0CE1-08495A00AAD6}"/>
              </a:ext>
            </a:extLst>
          </p:cNvPr>
          <p:cNvSpPr>
            <a:spLocks noGrp="1"/>
          </p:cNvSpPr>
          <p:nvPr>
            <p:ph idx="89" hasCustomPrompt="1"/>
          </p:nvPr>
        </p:nvSpPr>
        <p:spPr>
          <a:xfrm>
            <a:off x="8166651"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860AD20B-CE19-17CA-C047-12310CFC3968}"/>
              </a:ext>
            </a:extLst>
          </p:cNvPr>
          <p:cNvSpPr>
            <a:spLocks noGrp="1"/>
          </p:cNvSpPr>
          <p:nvPr>
            <p:ph idx="90" hasCustomPrompt="1"/>
          </p:nvPr>
        </p:nvSpPr>
        <p:spPr>
          <a:xfrm>
            <a:off x="8166651"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041CDD98-4EBD-3DB1-57AA-527FC72BB7BA}"/>
              </a:ext>
            </a:extLst>
          </p:cNvPr>
          <p:cNvSpPr>
            <a:spLocks noGrp="1"/>
          </p:cNvSpPr>
          <p:nvPr>
            <p:ph idx="91" hasCustomPrompt="1"/>
          </p:nvPr>
        </p:nvSpPr>
        <p:spPr>
          <a:xfrm>
            <a:off x="8166651"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0F2E6266-4AC9-C28A-53E1-9E207C595951}"/>
              </a:ext>
            </a:extLst>
          </p:cNvPr>
          <p:cNvSpPr>
            <a:spLocks noGrp="1"/>
          </p:cNvSpPr>
          <p:nvPr>
            <p:ph idx="92" hasCustomPrompt="1"/>
          </p:nvPr>
        </p:nvSpPr>
        <p:spPr>
          <a:xfrm>
            <a:off x="8166651"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F3C34D7C-CC9C-2BDD-A94F-11E9CE3942D3}"/>
              </a:ext>
            </a:extLst>
          </p:cNvPr>
          <p:cNvSpPr>
            <a:spLocks noGrp="1"/>
          </p:cNvSpPr>
          <p:nvPr>
            <p:ph idx="93" hasCustomPrompt="1"/>
          </p:nvPr>
        </p:nvSpPr>
        <p:spPr>
          <a:xfrm>
            <a:off x="9889433"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B15AF04B-92D1-34D6-A754-E973666115B4}"/>
              </a:ext>
            </a:extLst>
          </p:cNvPr>
          <p:cNvSpPr>
            <a:spLocks noGrp="1"/>
          </p:cNvSpPr>
          <p:nvPr>
            <p:ph idx="94" hasCustomPrompt="1"/>
          </p:nvPr>
        </p:nvSpPr>
        <p:spPr>
          <a:xfrm>
            <a:off x="9889433"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2DA64C80-5254-5EDE-AB64-9C35A078FB0D}"/>
              </a:ext>
            </a:extLst>
          </p:cNvPr>
          <p:cNvSpPr>
            <a:spLocks noGrp="1"/>
          </p:cNvSpPr>
          <p:nvPr>
            <p:ph idx="95" hasCustomPrompt="1"/>
          </p:nvPr>
        </p:nvSpPr>
        <p:spPr>
          <a:xfrm>
            <a:off x="9889433"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21F9D0F4-0632-181C-9872-A558D74B2F87}"/>
              </a:ext>
            </a:extLst>
          </p:cNvPr>
          <p:cNvSpPr>
            <a:spLocks noGrp="1"/>
          </p:cNvSpPr>
          <p:nvPr>
            <p:ph idx="96" hasCustomPrompt="1"/>
          </p:nvPr>
        </p:nvSpPr>
        <p:spPr>
          <a:xfrm>
            <a:off x="9889433"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C327AC43-6B21-DBCF-38C6-9F413BEEBC83}"/>
              </a:ext>
            </a:extLst>
          </p:cNvPr>
          <p:cNvSpPr>
            <a:spLocks noGrp="1"/>
          </p:cNvSpPr>
          <p:nvPr>
            <p:ph idx="97" hasCustomPrompt="1"/>
          </p:nvPr>
        </p:nvSpPr>
        <p:spPr>
          <a:xfrm>
            <a:off x="9889433"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FFED6D79-35F5-564F-5EAE-E1FD56E08927}"/>
              </a:ext>
            </a:extLst>
          </p:cNvPr>
          <p:cNvSpPr>
            <a:spLocks noGrp="1"/>
          </p:cNvSpPr>
          <p:nvPr>
            <p:ph idx="98" hasCustomPrompt="1"/>
          </p:nvPr>
        </p:nvSpPr>
        <p:spPr>
          <a:xfrm>
            <a:off x="9889433"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3E91C46F-4CAB-BEAD-1C53-92891ED0AAA2}"/>
              </a:ext>
            </a:extLst>
          </p:cNvPr>
          <p:cNvSpPr>
            <a:spLocks noGrp="1"/>
          </p:cNvSpPr>
          <p:nvPr>
            <p:ph idx="99" hasCustomPrompt="1"/>
          </p:nvPr>
        </p:nvSpPr>
        <p:spPr>
          <a:xfrm>
            <a:off x="9889433"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3040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683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19982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850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986161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725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309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5370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843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94813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82339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2035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03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817959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5217785"/>
      </p:ext>
    </p:extLst>
  </p:cSld>
  <p:clrMapOvr>
    <a:masterClrMapping/>
  </p:clrMapOvr>
  <p:transition spd="slow" advClick="0"/>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90724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6288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81351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103522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565911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078626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794033"/>
            <a:ext cx="2044080"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9D5FBCE0-3876-23D5-AD6B-5EA6356D003E}"/>
              </a:ext>
            </a:extLst>
          </p:cNvPr>
          <p:cNvSpPr>
            <a:spLocks noGrp="1"/>
          </p:cNvSpPr>
          <p:nvPr>
            <p:ph idx="93" hasCustomPrompt="1"/>
          </p:nvPr>
        </p:nvSpPr>
        <p:spPr>
          <a:xfrm>
            <a:off x="2971799" y="1412562"/>
            <a:ext cx="4187205"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8B2FA6D4-237A-AC2A-3BBF-761BAB308484}"/>
              </a:ext>
            </a:extLst>
          </p:cNvPr>
          <p:cNvSpPr>
            <a:spLocks noGrp="1"/>
          </p:cNvSpPr>
          <p:nvPr>
            <p:ph idx="95" hasCustomPrompt="1"/>
          </p:nvPr>
        </p:nvSpPr>
        <p:spPr>
          <a:xfrm>
            <a:off x="7300912" y="1412562"/>
            <a:ext cx="4187204" cy="288246"/>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Tree>
    <p:extLst>
      <p:ext uri="{BB962C8B-B14F-4D97-AF65-F5344CB8AC3E}">
        <p14:creationId xmlns:p14="http://schemas.microsoft.com/office/powerpoint/2010/main" val="750273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207670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79727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1/9/26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1/9/26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1/9/26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99094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893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35343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5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21" Type="http://schemas.openxmlformats.org/officeDocument/2006/relationships/slideLayout" Target="../slideLayouts/slideLayout190.xml"/><Relationship Id="rId34" Type="http://schemas.openxmlformats.org/officeDocument/2006/relationships/slideLayout" Target="../slideLayouts/slideLayout203.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29" Type="http://schemas.openxmlformats.org/officeDocument/2006/relationships/slideLayout" Target="../slideLayouts/slideLayout198.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37" Type="http://schemas.openxmlformats.org/officeDocument/2006/relationships/image" Target="../media/image2.png"/><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36" Type="http://schemas.openxmlformats.org/officeDocument/2006/relationships/theme" Target="../theme/theme10.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slideLayout" Target="../slideLayouts/slideLayout200.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35" Type="http://schemas.openxmlformats.org/officeDocument/2006/relationships/slideLayout" Target="../slideLayouts/slideLayout204.xml"/><Relationship Id="rId8" Type="http://schemas.openxmlformats.org/officeDocument/2006/relationships/slideLayout" Target="../slideLayouts/slideLayout177.xml"/><Relationship Id="rId3"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3.jpe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image" Target="../media/image3.jpeg"/><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theme" Target="../theme/theme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1.jpe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image" Target="../media/image3.jpeg"/><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theme" Target="../theme/theme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1.jpe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theme" Target="../theme/theme9.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19" Type="http://schemas.openxmlformats.org/officeDocument/2006/relationships/image" Target="../media/image2.png"/><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37">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681776094"/>
      </p:ext>
    </p:extLst>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 id="2147485456" r:id="rId12"/>
    <p:sldLayoutId id="2147485457" r:id="rId13"/>
    <p:sldLayoutId id="2147485458" r:id="rId14"/>
    <p:sldLayoutId id="2147485459" r:id="rId15"/>
    <p:sldLayoutId id="2147485460" r:id="rId16"/>
    <p:sldLayoutId id="2147485461" r:id="rId17"/>
    <p:sldLayoutId id="2147485462" r:id="rId18"/>
    <p:sldLayoutId id="2147485463" r:id="rId19"/>
    <p:sldLayoutId id="2147485464" r:id="rId20"/>
    <p:sldLayoutId id="2147485465" r:id="rId21"/>
    <p:sldLayoutId id="2147485466" r:id="rId22"/>
    <p:sldLayoutId id="2147485467" r:id="rId23"/>
    <p:sldLayoutId id="2147485468" r:id="rId24"/>
    <p:sldLayoutId id="2147485469"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609840891"/>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 id="2147485308" r:id="rId18"/>
    <p:sldLayoutId id="2147485309" r:id="rId19"/>
    <p:sldLayoutId id="2147485310" r:id="rId20"/>
    <p:sldLayoutId id="2147485311" r:id="rId21"/>
    <p:sldLayoutId id="2147485312" r:id="rId22"/>
    <p:sldLayoutId id="2147485313"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921827401"/>
      </p:ext>
    </p:extLst>
  </p:cSld>
  <p:clrMap bg1="lt1" tx1="dk1" bg2="lt2" tx2="dk2" accent1="accent1" accent2="accent2" accent3="accent3" accent4="accent4" accent5="accent5" accent6="accent6" hlink="hlink" folHlink="folHlink"/>
  <p:sldLayoutIdLst>
    <p:sldLayoutId id="2147485315" r:id="rId1"/>
    <p:sldLayoutId id="2147485316" r:id="rId2"/>
    <p:sldLayoutId id="2147485317" r:id="rId3"/>
    <p:sldLayoutId id="2147485318" r:id="rId4"/>
    <p:sldLayoutId id="2147485319" r:id="rId5"/>
    <p:sldLayoutId id="2147485320" r:id="rId6"/>
    <p:sldLayoutId id="2147485321" r:id="rId7"/>
    <p:sldLayoutId id="2147485322" r:id="rId8"/>
    <p:sldLayoutId id="2147485323" r:id="rId9"/>
    <p:sldLayoutId id="2147485324" r:id="rId10"/>
    <p:sldLayoutId id="2147485325" r:id="rId11"/>
    <p:sldLayoutId id="2147485326" r:id="rId12"/>
    <p:sldLayoutId id="2147485327" r:id="rId13"/>
    <p:sldLayoutId id="2147485328" r:id="rId14"/>
    <p:sldLayoutId id="2147485329" r:id="rId15"/>
    <p:sldLayoutId id="2147485330" r:id="rId16"/>
    <p:sldLayoutId id="2147485331" r:id="rId17"/>
    <p:sldLayoutId id="2147485334" r:id="rId18"/>
    <p:sldLayoutId id="2147485335" r:id="rId19"/>
    <p:sldLayoutId id="2147485336" r:id="rId20"/>
    <p:sldLayoutId id="2147485337" r:id="rId21"/>
    <p:sldLayoutId id="2147485338" r:id="rId22"/>
    <p:sldLayoutId id="2147485339"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1/9/26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673066674"/>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76" r:id="rId12"/>
    <p:sldLayoutId id="2147485377" r:id="rId13"/>
    <p:sldLayoutId id="2147485378" r:id="rId14"/>
    <p:sldLayoutId id="2147485379" r:id="rId15"/>
    <p:sldLayoutId id="2147485380" r:id="rId16"/>
    <p:sldLayoutId id="2147485381" r:id="rId17"/>
    <p:sldLayoutId id="2147485384" r:id="rId18"/>
    <p:sldLayoutId id="2147485385" r:id="rId19"/>
    <p:sldLayoutId id="2147485386" r:id="rId20"/>
    <p:sldLayoutId id="2147485387" r:id="rId21"/>
    <p:sldLayoutId id="2147485388" r:id="rId22"/>
    <p:sldLayoutId id="2147485389"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1/9/26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02331781"/>
      </p:ext>
    </p:extLst>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 id="214748540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14149056"/>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 id="2147485441" r:id="rId15"/>
    <p:sldLayoutId id="2147485442" r:id="rId16"/>
    <p:sldLayoutId id="21474854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8.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77.xml"/></Relationships>
</file>

<file path=ppt/slides/_rels/slide100.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9.png"/><Relationship Id="rId1" Type="http://schemas.openxmlformats.org/officeDocument/2006/relationships/slideLayout" Target="../slideLayouts/slideLayout19.xml"/><Relationship Id="rId4" Type="http://schemas.openxmlformats.org/officeDocument/2006/relationships/image" Target="../media/image80.png"/></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16.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notesSlide" Target="../notesSlides/notesSlide10.xml"/><Relationship Id="rId2" Type="http://schemas.openxmlformats.org/officeDocument/2006/relationships/tags" Target="../tags/tag82.xml"/><Relationship Id="rId16" Type="http://schemas.openxmlformats.org/officeDocument/2006/relationships/slideLayout" Target="../slideLayouts/slideLayout94.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5" Type="http://schemas.openxmlformats.org/officeDocument/2006/relationships/tags" Target="../tags/tag85.xml"/><Relationship Id="rId15" Type="http://schemas.openxmlformats.org/officeDocument/2006/relationships/tags" Target="../tags/tag95.xml"/><Relationship Id="rId10" Type="http://schemas.openxmlformats.org/officeDocument/2006/relationships/tags" Target="../tags/tag90.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s>
</file>

<file path=ppt/slides/_rels/slide17.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tags" Target="../tags/tag108.xml"/><Relationship Id="rId18" Type="http://schemas.openxmlformats.org/officeDocument/2006/relationships/tags" Target="../tags/tag113.xml"/><Relationship Id="rId26" Type="http://schemas.openxmlformats.org/officeDocument/2006/relationships/tags" Target="../tags/tag121.xml"/><Relationship Id="rId3" Type="http://schemas.openxmlformats.org/officeDocument/2006/relationships/tags" Target="../tags/tag98.xml"/><Relationship Id="rId21" Type="http://schemas.openxmlformats.org/officeDocument/2006/relationships/tags" Target="../tags/tag116.xml"/><Relationship Id="rId7" Type="http://schemas.openxmlformats.org/officeDocument/2006/relationships/tags" Target="../tags/tag102.xml"/><Relationship Id="rId12" Type="http://schemas.openxmlformats.org/officeDocument/2006/relationships/tags" Target="../tags/tag107.xml"/><Relationship Id="rId17" Type="http://schemas.openxmlformats.org/officeDocument/2006/relationships/tags" Target="../tags/tag112.xml"/><Relationship Id="rId25" Type="http://schemas.openxmlformats.org/officeDocument/2006/relationships/tags" Target="../tags/tag120.xml"/><Relationship Id="rId2" Type="http://schemas.openxmlformats.org/officeDocument/2006/relationships/tags" Target="../tags/tag97.xml"/><Relationship Id="rId16" Type="http://schemas.openxmlformats.org/officeDocument/2006/relationships/tags" Target="../tags/tag111.xml"/><Relationship Id="rId20" Type="http://schemas.openxmlformats.org/officeDocument/2006/relationships/tags" Target="../tags/tag115.xml"/><Relationship Id="rId29" Type="http://schemas.openxmlformats.org/officeDocument/2006/relationships/tags" Target="../tags/tag124.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24" Type="http://schemas.openxmlformats.org/officeDocument/2006/relationships/tags" Target="../tags/tag119.xml"/><Relationship Id="rId5" Type="http://schemas.openxmlformats.org/officeDocument/2006/relationships/tags" Target="../tags/tag100.xml"/><Relationship Id="rId15" Type="http://schemas.openxmlformats.org/officeDocument/2006/relationships/tags" Target="../tags/tag110.xml"/><Relationship Id="rId23" Type="http://schemas.openxmlformats.org/officeDocument/2006/relationships/tags" Target="../tags/tag118.xml"/><Relationship Id="rId28" Type="http://schemas.openxmlformats.org/officeDocument/2006/relationships/tags" Target="../tags/tag123.xml"/><Relationship Id="rId10" Type="http://schemas.openxmlformats.org/officeDocument/2006/relationships/tags" Target="../tags/tag105.xml"/><Relationship Id="rId19" Type="http://schemas.openxmlformats.org/officeDocument/2006/relationships/tags" Target="../tags/tag114.xml"/><Relationship Id="rId31" Type="http://schemas.openxmlformats.org/officeDocument/2006/relationships/slideLayout" Target="../slideLayouts/slideLayout95.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tags" Target="../tags/tag109.xml"/><Relationship Id="rId22" Type="http://schemas.openxmlformats.org/officeDocument/2006/relationships/tags" Target="../tags/tag117.xml"/><Relationship Id="rId27" Type="http://schemas.openxmlformats.org/officeDocument/2006/relationships/tags" Target="../tags/tag122.xml"/><Relationship Id="rId30" Type="http://schemas.openxmlformats.org/officeDocument/2006/relationships/tags" Target="../tags/tag1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9.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tags" Target="../tags/tag138.xml"/><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tags" Target="../tags/tag137.xml"/><Relationship Id="rId17" Type="http://schemas.openxmlformats.org/officeDocument/2006/relationships/slideLayout" Target="../slideLayouts/slideLayout130.xml"/><Relationship Id="rId2" Type="http://schemas.openxmlformats.org/officeDocument/2006/relationships/tags" Target="../tags/tag127.xml"/><Relationship Id="rId16" Type="http://schemas.openxmlformats.org/officeDocument/2006/relationships/tags" Target="../tags/tag141.xml"/><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tags" Target="../tags/tag136.xml"/><Relationship Id="rId5" Type="http://schemas.openxmlformats.org/officeDocument/2006/relationships/tags" Target="../tags/tag130.xml"/><Relationship Id="rId15" Type="http://schemas.openxmlformats.org/officeDocument/2006/relationships/tags" Target="../tags/tag140.xml"/><Relationship Id="rId10" Type="http://schemas.openxmlformats.org/officeDocument/2006/relationships/tags" Target="../tags/tag135.xml"/><Relationship Id="rId4" Type="http://schemas.openxmlformats.org/officeDocument/2006/relationships/tags" Target="../tags/tag129.xml"/><Relationship Id="rId9" Type="http://schemas.openxmlformats.org/officeDocument/2006/relationships/tags" Target="../tags/tag134.xml"/><Relationship Id="rId14" Type="http://schemas.openxmlformats.org/officeDocument/2006/relationships/tags" Target="../tags/tag13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20.xml.rels><?xml version="1.0" encoding="UTF-8" standalone="yes"?>
<Relationships xmlns="http://schemas.openxmlformats.org/package/2006/relationships"><Relationship Id="rId13" Type="http://schemas.openxmlformats.org/officeDocument/2006/relationships/tags" Target="../tags/tag154.xml"/><Relationship Id="rId18" Type="http://schemas.openxmlformats.org/officeDocument/2006/relationships/tags" Target="../tags/tag159.xml"/><Relationship Id="rId26" Type="http://schemas.openxmlformats.org/officeDocument/2006/relationships/tags" Target="../tags/tag167.xml"/><Relationship Id="rId3" Type="http://schemas.openxmlformats.org/officeDocument/2006/relationships/tags" Target="../tags/tag144.xml"/><Relationship Id="rId21" Type="http://schemas.openxmlformats.org/officeDocument/2006/relationships/tags" Target="../tags/tag162.xml"/><Relationship Id="rId34" Type="http://schemas.openxmlformats.org/officeDocument/2006/relationships/tags" Target="../tags/tag175.xml"/><Relationship Id="rId7" Type="http://schemas.openxmlformats.org/officeDocument/2006/relationships/tags" Target="../tags/tag148.xml"/><Relationship Id="rId12" Type="http://schemas.openxmlformats.org/officeDocument/2006/relationships/tags" Target="../tags/tag153.xml"/><Relationship Id="rId17" Type="http://schemas.openxmlformats.org/officeDocument/2006/relationships/tags" Target="../tags/tag158.xml"/><Relationship Id="rId25" Type="http://schemas.openxmlformats.org/officeDocument/2006/relationships/tags" Target="../tags/tag166.xml"/><Relationship Id="rId33" Type="http://schemas.openxmlformats.org/officeDocument/2006/relationships/tags" Target="../tags/tag174.xml"/><Relationship Id="rId2" Type="http://schemas.openxmlformats.org/officeDocument/2006/relationships/tags" Target="../tags/tag143.xml"/><Relationship Id="rId16" Type="http://schemas.openxmlformats.org/officeDocument/2006/relationships/tags" Target="../tags/tag157.xml"/><Relationship Id="rId20" Type="http://schemas.openxmlformats.org/officeDocument/2006/relationships/tags" Target="../tags/tag161.xml"/><Relationship Id="rId29" Type="http://schemas.openxmlformats.org/officeDocument/2006/relationships/tags" Target="../tags/tag170.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24" Type="http://schemas.openxmlformats.org/officeDocument/2006/relationships/tags" Target="../tags/tag165.xml"/><Relationship Id="rId32" Type="http://schemas.openxmlformats.org/officeDocument/2006/relationships/tags" Target="../tags/tag173.xml"/><Relationship Id="rId5" Type="http://schemas.openxmlformats.org/officeDocument/2006/relationships/tags" Target="../tags/tag146.xml"/><Relationship Id="rId15" Type="http://schemas.openxmlformats.org/officeDocument/2006/relationships/tags" Target="../tags/tag156.xml"/><Relationship Id="rId23" Type="http://schemas.openxmlformats.org/officeDocument/2006/relationships/tags" Target="../tags/tag164.xml"/><Relationship Id="rId28" Type="http://schemas.openxmlformats.org/officeDocument/2006/relationships/tags" Target="../tags/tag169.xml"/><Relationship Id="rId10" Type="http://schemas.openxmlformats.org/officeDocument/2006/relationships/tags" Target="../tags/tag151.xml"/><Relationship Id="rId19" Type="http://schemas.openxmlformats.org/officeDocument/2006/relationships/tags" Target="../tags/tag160.xml"/><Relationship Id="rId31" Type="http://schemas.openxmlformats.org/officeDocument/2006/relationships/tags" Target="../tags/tag172.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tags" Target="../tags/tag155.xml"/><Relationship Id="rId22" Type="http://schemas.openxmlformats.org/officeDocument/2006/relationships/tags" Target="../tags/tag163.xml"/><Relationship Id="rId27" Type="http://schemas.openxmlformats.org/officeDocument/2006/relationships/tags" Target="../tags/tag168.xml"/><Relationship Id="rId30" Type="http://schemas.openxmlformats.org/officeDocument/2006/relationships/tags" Target="../tags/tag171.xml"/><Relationship Id="rId35" Type="http://schemas.openxmlformats.org/officeDocument/2006/relationships/slideLayout" Target="../slideLayouts/slideLayout131.xml"/><Relationship Id="rId8" Type="http://schemas.openxmlformats.org/officeDocument/2006/relationships/tags" Target="../tags/tag1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tags" Target="../tags/tag188.xml"/><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tags" Target="../tags/tag187.xml"/><Relationship Id="rId17" Type="http://schemas.openxmlformats.org/officeDocument/2006/relationships/slideLayout" Target="../slideLayouts/slideLayout130.xml"/><Relationship Id="rId2" Type="http://schemas.openxmlformats.org/officeDocument/2006/relationships/tags" Target="../tags/tag177.xml"/><Relationship Id="rId16" Type="http://schemas.openxmlformats.org/officeDocument/2006/relationships/tags" Target="../tags/tag191.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tags" Target="../tags/tag186.xml"/><Relationship Id="rId5" Type="http://schemas.openxmlformats.org/officeDocument/2006/relationships/tags" Target="../tags/tag180.xml"/><Relationship Id="rId15" Type="http://schemas.openxmlformats.org/officeDocument/2006/relationships/tags" Target="../tags/tag190.xml"/><Relationship Id="rId10" Type="http://schemas.openxmlformats.org/officeDocument/2006/relationships/tags" Target="../tags/tag185.xml"/><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tags" Target="../tags/tag189.xml"/></Relationships>
</file>

<file path=ppt/slides/_rels/slide24.xml.rels><?xml version="1.0" encoding="UTF-8" standalone="yes"?>
<Relationships xmlns="http://schemas.openxmlformats.org/package/2006/relationships"><Relationship Id="rId13" Type="http://schemas.openxmlformats.org/officeDocument/2006/relationships/tags" Target="../tags/tag204.xml"/><Relationship Id="rId18" Type="http://schemas.openxmlformats.org/officeDocument/2006/relationships/tags" Target="../tags/tag209.xml"/><Relationship Id="rId26" Type="http://schemas.openxmlformats.org/officeDocument/2006/relationships/tags" Target="../tags/tag217.xml"/><Relationship Id="rId3" Type="http://schemas.openxmlformats.org/officeDocument/2006/relationships/tags" Target="../tags/tag194.xml"/><Relationship Id="rId21" Type="http://schemas.openxmlformats.org/officeDocument/2006/relationships/tags" Target="../tags/tag212.xml"/><Relationship Id="rId34" Type="http://schemas.openxmlformats.org/officeDocument/2006/relationships/tags" Target="../tags/tag225.xml"/><Relationship Id="rId7" Type="http://schemas.openxmlformats.org/officeDocument/2006/relationships/tags" Target="../tags/tag198.xml"/><Relationship Id="rId12" Type="http://schemas.openxmlformats.org/officeDocument/2006/relationships/tags" Target="../tags/tag203.xml"/><Relationship Id="rId17" Type="http://schemas.openxmlformats.org/officeDocument/2006/relationships/tags" Target="../tags/tag208.xml"/><Relationship Id="rId25" Type="http://schemas.openxmlformats.org/officeDocument/2006/relationships/tags" Target="../tags/tag216.xml"/><Relationship Id="rId33" Type="http://schemas.openxmlformats.org/officeDocument/2006/relationships/tags" Target="../tags/tag224.xml"/><Relationship Id="rId2" Type="http://schemas.openxmlformats.org/officeDocument/2006/relationships/tags" Target="../tags/tag193.xml"/><Relationship Id="rId16" Type="http://schemas.openxmlformats.org/officeDocument/2006/relationships/tags" Target="../tags/tag207.xml"/><Relationship Id="rId20" Type="http://schemas.openxmlformats.org/officeDocument/2006/relationships/tags" Target="../tags/tag211.xml"/><Relationship Id="rId29" Type="http://schemas.openxmlformats.org/officeDocument/2006/relationships/tags" Target="../tags/tag220.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tags" Target="../tags/tag202.xml"/><Relationship Id="rId24" Type="http://schemas.openxmlformats.org/officeDocument/2006/relationships/tags" Target="../tags/tag215.xml"/><Relationship Id="rId32" Type="http://schemas.openxmlformats.org/officeDocument/2006/relationships/tags" Target="../tags/tag223.xml"/><Relationship Id="rId5" Type="http://schemas.openxmlformats.org/officeDocument/2006/relationships/tags" Target="../tags/tag196.xml"/><Relationship Id="rId15" Type="http://schemas.openxmlformats.org/officeDocument/2006/relationships/tags" Target="../tags/tag206.xml"/><Relationship Id="rId23" Type="http://schemas.openxmlformats.org/officeDocument/2006/relationships/tags" Target="../tags/tag214.xml"/><Relationship Id="rId28" Type="http://schemas.openxmlformats.org/officeDocument/2006/relationships/tags" Target="../tags/tag219.xml"/><Relationship Id="rId10" Type="http://schemas.openxmlformats.org/officeDocument/2006/relationships/tags" Target="../tags/tag201.xml"/><Relationship Id="rId19" Type="http://schemas.openxmlformats.org/officeDocument/2006/relationships/tags" Target="../tags/tag210.xml"/><Relationship Id="rId31" Type="http://schemas.openxmlformats.org/officeDocument/2006/relationships/tags" Target="../tags/tag222.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tags" Target="../tags/tag205.xml"/><Relationship Id="rId22" Type="http://schemas.openxmlformats.org/officeDocument/2006/relationships/tags" Target="../tags/tag213.xml"/><Relationship Id="rId27" Type="http://schemas.openxmlformats.org/officeDocument/2006/relationships/tags" Target="../tags/tag218.xml"/><Relationship Id="rId30" Type="http://schemas.openxmlformats.org/officeDocument/2006/relationships/tags" Target="../tags/tag221.xml"/><Relationship Id="rId35" Type="http://schemas.openxmlformats.org/officeDocument/2006/relationships/slideLayout" Target="../slideLayouts/slideLayout131.xml"/><Relationship Id="rId8" Type="http://schemas.openxmlformats.org/officeDocument/2006/relationships/tags" Target="../tags/tag19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2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tags" Target="../tags/tag240.xml"/><Relationship Id="rId3" Type="http://schemas.openxmlformats.org/officeDocument/2006/relationships/tags" Target="../tags/tag230.xml"/><Relationship Id="rId7" Type="http://schemas.openxmlformats.org/officeDocument/2006/relationships/tags" Target="../tags/tag234.xml"/><Relationship Id="rId12" Type="http://schemas.openxmlformats.org/officeDocument/2006/relationships/tags" Target="../tags/tag239.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5" Type="http://schemas.openxmlformats.org/officeDocument/2006/relationships/tags" Target="../tags/tag232.xml"/><Relationship Id="rId15" Type="http://schemas.openxmlformats.org/officeDocument/2006/relationships/slideLayout" Target="../slideLayouts/slideLayout130.xml"/><Relationship Id="rId10" Type="http://schemas.openxmlformats.org/officeDocument/2006/relationships/tags" Target="../tags/tag237.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tags" Target="../tags/tag241.xml"/></Relationships>
</file>

<file path=ppt/slides/_rels/slide39.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tags" Target="../tags/tag254.xml"/><Relationship Id="rId18" Type="http://schemas.openxmlformats.org/officeDocument/2006/relationships/tags" Target="../tags/tag259.xml"/><Relationship Id="rId26" Type="http://schemas.openxmlformats.org/officeDocument/2006/relationships/tags" Target="../tags/tag267.xml"/><Relationship Id="rId3" Type="http://schemas.openxmlformats.org/officeDocument/2006/relationships/tags" Target="../tags/tag244.xml"/><Relationship Id="rId21" Type="http://schemas.openxmlformats.org/officeDocument/2006/relationships/tags" Target="../tags/tag262.xml"/><Relationship Id="rId7" Type="http://schemas.openxmlformats.org/officeDocument/2006/relationships/tags" Target="../tags/tag248.xml"/><Relationship Id="rId12" Type="http://schemas.openxmlformats.org/officeDocument/2006/relationships/tags" Target="../tags/tag253.xml"/><Relationship Id="rId17" Type="http://schemas.openxmlformats.org/officeDocument/2006/relationships/tags" Target="../tags/tag258.xml"/><Relationship Id="rId25" Type="http://schemas.openxmlformats.org/officeDocument/2006/relationships/tags" Target="../tags/tag266.xml"/><Relationship Id="rId2" Type="http://schemas.openxmlformats.org/officeDocument/2006/relationships/tags" Target="../tags/tag243.xml"/><Relationship Id="rId16" Type="http://schemas.openxmlformats.org/officeDocument/2006/relationships/tags" Target="../tags/tag257.xml"/><Relationship Id="rId20" Type="http://schemas.openxmlformats.org/officeDocument/2006/relationships/tags" Target="../tags/tag261.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tags" Target="../tags/tag252.xml"/><Relationship Id="rId24" Type="http://schemas.openxmlformats.org/officeDocument/2006/relationships/tags" Target="../tags/tag265.xml"/><Relationship Id="rId5" Type="http://schemas.openxmlformats.org/officeDocument/2006/relationships/tags" Target="../tags/tag246.xml"/><Relationship Id="rId15" Type="http://schemas.openxmlformats.org/officeDocument/2006/relationships/tags" Target="../tags/tag256.xml"/><Relationship Id="rId23" Type="http://schemas.openxmlformats.org/officeDocument/2006/relationships/tags" Target="../tags/tag264.xml"/><Relationship Id="rId10" Type="http://schemas.openxmlformats.org/officeDocument/2006/relationships/tags" Target="../tags/tag251.xml"/><Relationship Id="rId19" Type="http://schemas.openxmlformats.org/officeDocument/2006/relationships/tags" Target="../tags/tag260.xml"/><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tags" Target="../tags/tag255.xml"/><Relationship Id="rId22" Type="http://schemas.openxmlformats.org/officeDocument/2006/relationships/tags" Target="../tags/tag263.xml"/><Relationship Id="rId27"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268.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269.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270.xml"/><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tags" Target="../tags/tag271.xml"/></Relationships>
</file>

<file path=ppt/slides/_rels/slide44.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tags" Target="../tags/tag284.xml"/><Relationship Id="rId3" Type="http://schemas.openxmlformats.org/officeDocument/2006/relationships/tags" Target="../tags/tag274.xml"/><Relationship Id="rId7" Type="http://schemas.openxmlformats.org/officeDocument/2006/relationships/tags" Target="../tags/tag278.xml"/><Relationship Id="rId12" Type="http://schemas.openxmlformats.org/officeDocument/2006/relationships/tags" Target="../tags/tag283.xml"/><Relationship Id="rId2" Type="http://schemas.openxmlformats.org/officeDocument/2006/relationships/tags" Target="../tags/tag273.xml"/><Relationship Id="rId16" Type="http://schemas.openxmlformats.org/officeDocument/2006/relationships/slideLayout" Target="../slideLayouts/slideLayout130.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tags" Target="../tags/tag282.xml"/><Relationship Id="rId5" Type="http://schemas.openxmlformats.org/officeDocument/2006/relationships/tags" Target="../tags/tag276.xml"/><Relationship Id="rId15" Type="http://schemas.openxmlformats.org/officeDocument/2006/relationships/tags" Target="../tags/tag286.xml"/><Relationship Id="rId10" Type="http://schemas.openxmlformats.org/officeDocument/2006/relationships/tags" Target="../tags/tag281.xml"/><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tags" Target="../tags/tag285.xml"/></Relationships>
</file>

<file path=ppt/slides/_rels/slide45.xml.rels><?xml version="1.0" encoding="UTF-8" standalone="yes"?>
<Relationships xmlns="http://schemas.openxmlformats.org/package/2006/relationships"><Relationship Id="rId8" Type="http://schemas.openxmlformats.org/officeDocument/2006/relationships/tags" Target="../tags/tag294.xml"/><Relationship Id="rId13" Type="http://schemas.openxmlformats.org/officeDocument/2006/relationships/tags" Target="../tags/tag299.xml"/><Relationship Id="rId18" Type="http://schemas.openxmlformats.org/officeDocument/2006/relationships/tags" Target="../tags/tag304.xml"/><Relationship Id="rId26" Type="http://schemas.openxmlformats.org/officeDocument/2006/relationships/tags" Target="../tags/tag312.xml"/><Relationship Id="rId3" Type="http://schemas.openxmlformats.org/officeDocument/2006/relationships/tags" Target="../tags/tag289.xml"/><Relationship Id="rId21" Type="http://schemas.openxmlformats.org/officeDocument/2006/relationships/tags" Target="../tags/tag307.xml"/><Relationship Id="rId7" Type="http://schemas.openxmlformats.org/officeDocument/2006/relationships/tags" Target="../tags/tag293.xml"/><Relationship Id="rId12" Type="http://schemas.openxmlformats.org/officeDocument/2006/relationships/tags" Target="../tags/tag298.xml"/><Relationship Id="rId17" Type="http://schemas.openxmlformats.org/officeDocument/2006/relationships/tags" Target="../tags/tag303.xml"/><Relationship Id="rId25" Type="http://schemas.openxmlformats.org/officeDocument/2006/relationships/tags" Target="../tags/tag311.xml"/><Relationship Id="rId2" Type="http://schemas.openxmlformats.org/officeDocument/2006/relationships/tags" Target="../tags/tag288.xml"/><Relationship Id="rId16" Type="http://schemas.openxmlformats.org/officeDocument/2006/relationships/tags" Target="../tags/tag302.xml"/><Relationship Id="rId20" Type="http://schemas.openxmlformats.org/officeDocument/2006/relationships/tags" Target="../tags/tag306.xml"/><Relationship Id="rId29" Type="http://schemas.openxmlformats.org/officeDocument/2006/relationships/tags" Target="../tags/tag315.xml"/><Relationship Id="rId1" Type="http://schemas.openxmlformats.org/officeDocument/2006/relationships/tags" Target="../tags/tag287.xml"/><Relationship Id="rId6" Type="http://schemas.openxmlformats.org/officeDocument/2006/relationships/tags" Target="../tags/tag292.xml"/><Relationship Id="rId11" Type="http://schemas.openxmlformats.org/officeDocument/2006/relationships/tags" Target="../tags/tag297.xml"/><Relationship Id="rId24" Type="http://schemas.openxmlformats.org/officeDocument/2006/relationships/tags" Target="../tags/tag310.xml"/><Relationship Id="rId5" Type="http://schemas.openxmlformats.org/officeDocument/2006/relationships/tags" Target="../tags/tag291.xml"/><Relationship Id="rId15" Type="http://schemas.openxmlformats.org/officeDocument/2006/relationships/tags" Target="../tags/tag301.xml"/><Relationship Id="rId23" Type="http://schemas.openxmlformats.org/officeDocument/2006/relationships/tags" Target="../tags/tag309.xml"/><Relationship Id="rId28" Type="http://schemas.openxmlformats.org/officeDocument/2006/relationships/tags" Target="../tags/tag314.xml"/><Relationship Id="rId10" Type="http://schemas.openxmlformats.org/officeDocument/2006/relationships/tags" Target="../tags/tag296.xml"/><Relationship Id="rId19" Type="http://schemas.openxmlformats.org/officeDocument/2006/relationships/tags" Target="../tags/tag305.xml"/><Relationship Id="rId31" Type="http://schemas.openxmlformats.org/officeDocument/2006/relationships/slideLayout" Target="../slideLayouts/slideLayout131.xml"/><Relationship Id="rId4" Type="http://schemas.openxmlformats.org/officeDocument/2006/relationships/tags" Target="../tags/tag290.xml"/><Relationship Id="rId9" Type="http://schemas.openxmlformats.org/officeDocument/2006/relationships/tags" Target="../tags/tag295.xml"/><Relationship Id="rId14" Type="http://schemas.openxmlformats.org/officeDocument/2006/relationships/tags" Target="../tags/tag300.xml"/><Relationship Id="rId22" Type="http://schemas.openxmlformats.org/officeDocument/2006/relationships/tags" Target="../tags/tag308.xml"/><Relationship Id="rId27" Type="http://schemas.openxmlformats.org/officeDocument/2006/relationships/tags" Target="../tags/tag313.xml"/><Relationship Id="rId30" Type="http://schemas.openxmlformats.org/officeDocument/2006/relationships/tags" Target="../tags/tag316.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317.xml"/><Relationship Id="rId4" Type="http://schemas.microsoft.com/office/2007/relationships/hdphoto" Target="../media/hdphoto8.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318.xml"/><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8" Type="http://schemas.openxmlformats.org/officeDocument/2006/relationships/tags" Target="../tags/tag326.xml"/><Relationship Id="rId13" Type="http://schemas.openxmlformats.org/officeDocument/2006/relationships/tags" Target="../tags/tag331.xml"/><Relationship Id="rId3" Type="http://schemas.openxmlformats.org/officeDocument/2006/relationships/tags" Target="../tags/tag321.xml"/><Relationship Id="rId7" Type="http://schemas.openxmlformats.org/officeDocument/2006/relationships/tags" Target="../tags/tag325.xml"/><Relationship Id="rId12" Type="http://schemas.openxmlformats.org/officeDocument/2006/relationships/tags" Target="../tags/tag330.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tags" Target="../tags/tag324.xml"/><Relationship Id="rId11" Type="http://schemas.openxmlformats.org/officeDocument/2006/relationships/tags" Target="../tags/tag329.xml"/><Relationship Id="rId5" Type="http://schemas.openxmlformats.org/officeDocument/2006/relationships/tags" Target="../tags/tag323.xml"/><Relationship Id="rId15" Type="http://schemas.openxmlformats.org/officeDocument/2006/relationships/slideLayout" Target="../slideLayouts/slideLayout130.xml"/><Relationship Id="rId10" Type="http://schemas.openxmlformats.org/officeDocument/2006/relationships/tags" Target="../tags/tag328.xml"/><Relationship Id="rId4" Type="http://schemas.openxmlformats.org/officeDocument/2006/relationships/tags" Target="../tags/tag322.xml"/><Relationship Id="rId9" Type="http://schemas.openxmlformats.org/officeDocument/2006/relationships/tags" Target="../tags/tag327.xml"/><Relationship Id="rId14" Type="http://schemas.openxmlformats.org/officeDocument/2006/relationships/tags" Target="../tags/tag332.xml"/></Relationships>
</file>

<file path=ppt/slides/_rels/slide51.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tags" Target="../tags/tag345.xml"/><Relationship Id="rId18" Type="http://schemas.openxmlformats.org/officeDocument/2006/relationships/tags" Target="../tags/tag350.xml"/><Relationship Id="rId26" Type="http://schemas.openxmlformats.org/officeDocument/2006/relationships/tags" Target="../tags/tag358.xml"/><Relationship Id="rId3" Type="http://schemas.openxmlformats.org/officeDocument/2006/relationships/tags" Target="../tags/tag335.xml"/><Relationship Id="rId21" Type="http://schemas.openxmlformats.org/officeDocument/2006/relationships/tags" Target="../tags/tag353.xml"/><Relationship Id="rId7" Type="http://schemas.openxmlformats.org/officeDocument/2006/relationships/tags" Target="../tags/tag339.xml"/><Relationship Id="rId12" Type="http://schemas.openxmlformats.org/officeDocument/2006/relationships/tags" Target="../tags/tag344.xml"/><Relationship Id="rId17" Type="http://schemas.openxmlformats.org/officeDocument/2006/relationships/tags" Target="../tags/tag349.xml"/><Relationship Id="rId25" Type="http://schemas.openxmlformats.org/officeDocument/2006/relationships/tags" Target="../tags/tag357.xml"/><Relationship Id="rId2" Type="http://schemas.openxmlformats.org/officeDocument/2006/relationships/tags" Target="../tags/tag334.xml"/><Relationship Id="rId16" Type="http://schemas.openxmlformats.org/officeDocument/2006/relationships/tags" Target="../tags/tag348.xml"/><Relationship Id="rId20" Type="http://schemas.openxmlformats.org/officeDocument/2006/relationships/tags" Target="../tags/tag352.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tags" Target="../tags/tag343.xml"/><Relationship Id="rId24" Type="http://schemas.openxmlformats.org/officeDocument/2006/relationships/tags" Target="../tags/tag356.xml"/><Relationship Id="rId5" Type="http://schemas.openxmlformats.org/officeDocument/2006/relationships/tags" Target="../tags/tag337.xml"/><Relationship Id="rId15" Type="http://schemas.openxmlformats.org/officeDocument/2006/relationships/tags" Target="../tags/tag347.xml"/><Relationship Id="rId23" Type="http://schemas.openxmlformats.org/officeDocument/2006/relationships/tags" Target="../tags/tag355.xml"/><Relationship Id="rId10" Type="http://schemas.openxmlformats.org/officeDocument/2006/relationships/tags" Target="../tags/tag342.xml"/><Relationship Id="rId19" Type="http://schemas.openxmlformats.org/officeDocument/2006/relationships/tags" Target="../tags/tag351.xml"/><Relationship Id="rId4" Type="http://schemas.openxmlformats.org/officeDocument/2006/relationships/tags" Target="../tags/tag336.xml"/><Relationship Id="rId9" Type="http://schemas.openxmlformats.org/officeDocument/2006/relationships/tags" Target="../tags/tag341.xml"/><Relationship Id="rId14" Type="http://schemas.openxmlformats.org/officeDocument/2006/relationships/tags" Target="../tags/tag346.xml"/><Relationship Id="rId22" Type="http://schemas.openxmlformats.org/officeDocument/2006/relationships/tags" Target="../tags/tag354.xml"/><Relationship Id="rId27" Type="http://schemas.openxmlformats.org/officeDocument/2006/relationships/slideLayout" Target="../slideLayouts/slideLayout131.xml"/></Relationships>
</file>

<file path=ppt/slides/_rels/slide5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5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0.png"/><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3.png"/><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slideLayout" Target="../slideLayouts/slideLayout130.xml"/><Relationship Id="rId2" Type="http://schemas.openxmlformats.org/officeDocument/2006/relationships/tags" Target="../tags/tag12.xml"/><Relationship Id="rId16" Type="http://schemas.openxmlformats.org/officeDocument/2006/relationships/tags" Target="../tags/tag26.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tags" Target="../tags/tag25.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59.xml"/></Relationships>
</file>

<file path=ppt/slides/_rels/slide67.xml.rels><?xml version="1.0" encoding="UTF-8" standalone="yes"?>
<Relationships xmlns="http://schemas.openxmlformats.org/package/2006/relationships"><Relationship Id="rId8" Type="http://schemas.openxmlformats.org/officeDocument/2006/relationships/tags" Target="../tags/tag367.xml"/><Relationship Id="rId13" Type="http://schemas.openxmlformats.org/officeDocument/2006/relationships/tags" Target="../tags/tag372.xml"/><Relationship Id="rId3" Type="http://schemas.openxmlformats.org/officeDocument/2006/relationships/tags" Target="../tags/tag362.xml"/><Relationship Id="rId7" Type="http://schemas.openxmlformats.org/officeDocument/2006/relationships/tags" Target="../tags/tag366.xml"/><Relationship Id="rId12" Type="http://schemas.openxmlformats.org/officeDocument/2006/relationships/tags" Target="../tags/tag371.xml"/><Relationship Id="rId17" Type="http://schemas.openxmlformats.org/officeDocument/2006/relationships/slideLayout" Target="../slideLayouts/slideLayout130.xml"/><Relationship Id="rId2" Type="http://schemas.openxmlformats.org/officeDocument/2006/relationships/tags" Target="../tags/tag361.xml"/><Relationship Id="rId16" Type="http://schemas.openxmlformats.org/officeDocument/2006/relationships/tags" Target="../tags/tag375.xml"/><Relationship Id="rId1" Type="http://schemas.openxmlformats.org/officeDocument/2006/relationships/tags" Target="../tags/tag360.xml"/><Relationship Id="rId6" Type="http://schemas.openxmlformats.org/officeDocument/2006/relationships/tags" Target="../tags/tag365.xml"/><Relationship Id="rId11" Type="http://schemas.openxmlformats.org/officeDocument/2006/relationships/tags" Target="../tags/tag370.xml"/><Relationship Id="rId5" Type="http://schemas.openxmlformats.org/officeDocument/2006/relationships/tags" Target="../tags/tag364.xml"/><Relationship Id="rId15" Type="http://schemas.openxmlformats.org/officeDocument/2006/relationships/tags" Target="../tags/tag374.xml"/><Relationship Id="rId10" Type="http://schemas.openxmlformats.org/officeDocument/2006/relationships/tags" Target="../tags/tag369.xml"/><Relationship Id="rId4" Type="http://schemas.openxmlformats.org/officeDocument/2006/relationships/tags" Target="../tags/tag363.xml"/><Relationship Id="rId9" Type="http://schemas.openxmlformats.org/officeDocument/2006/relationships/tags" Target="../tags/tag368.xml"/><Relationship Id="rId14" Type="http://schemas.openxmlformats.org/officeDocument/2006/relationships/tags" Target="../tags/tag373.xml"/></Relationships>
</file>

<file path=ppt/slides/_rels/slide68.xml.rels><?xml version="1.0" encoding="UTF-8" standalone="yes"?>
<Relationships xmlns="http://schemas.openxmlformats.org/package/2006/relationships"><Relationship Id="rId13" Type="http://schemas.openxmlformats.org/officeDocument/2006/relationships/tags" Target="../tags/tag388.xml"/><Relationship Id="rId18" Type="http://schemas.openxmlformats.org/officeDocument/2006/relationships/tags" Target="../tags/tag393.xml"/><Relationship Id="rId26" Type="http://schemas.openxmlformats.org/officeDocument/2006/relationships/tags" Target="../tags/tag401.xml"/><Relationship Id="rId3" Type="http://schemas.openxmlformats.org/officeDocument/2006/relationships/tags" Target="../tags/tag378.xml"/><Relationship Id="rId21" Type="http://schemas.openxmlformats.org/officeDocument/2006/relationships/tags" Target="../tags/tag396.xml"/><Relationship Id="rId34" Type="http://schemas.openxmlformats.org/officeDocument/2006/relationships/tags" Target="../tags/tag409.xml"/><Relationship Id="rId7" Type="http://schemas.openxmlformats.org/officeDocument/2006/relationships/tags" Target="../tags/tag382.xml"/><Relationship Id="rId12" Type="http://schemas.openxmlformats.org/officeDocument/2006/relationships/tags" Target="../tags/tag387.xml"/><Relationship Id="rId17" Type="http://schemas.openxmlformats.org/officeDocument/2006/relationships/tags" Target="../tags/tag392.xml"/><Relationship Id="rId25" Type="http://schemas.openxmlformats.org/officeDocument/2006/relationships/tags" Target="../tags/tag400.xml"/><Relationship Id="rId33" Type="http://schemas.openxmlformats.org/officeDocument/2006/relationships/tags" Target="../tags/tag408.xml"/><Relationship Id="rId2" Type="http://schemas.openxmlformats.org/officeDocument/2006/relationships/tags" Target="../tags/tag377.xml"/><Relationship Id="rId16" Type="http://schemas.openxmlformats.org/officeDocument/2006/relationships/tags" Target="../tags/tag391.xml"/><Relationship Id="rId20" Type="http://schemas.openxmlformats.org/officeDocument/2006/relationships/tags" Target="../tags/tag395.xml"/><Relationship Id="rId29" Type="http://schemas.openxmlformats.org/officeDocument/2006/relationships/tags" Target="../tags/tag404.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tags" Target="../tags/tag386.xml"/><Relationship Id="rId24" Type="http://schemas.openxmlformats.org/officeDocument/2006/relationships/tags" Target="../tags/tag399.xml"/><Relationship Id="rId32" Type="http://schemas.openxmlformats.org/officeDocument/2006/relationships/tags" Target="../tags/tag407.xml"/><Relationship Id="rId5" Type="http://schemas.openxmlformats.org/officeDocument/2006/relationships/tags" Target="../tags/tag380.xml"/><Relationship Id="rId15" Type="http://schemas.openxmlformats.org/officeDocument/2006/relationships/tags" Target="../tags/tag390.xml"/><Relationship Id="rId23" Type="http://schemas.openxmlformats.org/officeDocument/2006/relationships/tags" Target="../tags/tag398.xml"/><Relationship Id="rId28" Type="http://schemas.openxmlformats.org/officeDocument/2006/relationships/tags" Target="../tags/tag403.xml"/><Relationship Id="rId10" Type="http://schemas.openxmlformats.org/officeDocument/2006/relationships/tags" Target="../tags/tag385.xml"/><Relationship Id="rId19" Type="http://schemas.openxmlformats.org/officeDocument/2006/relationships/tags" Target="../tags/tag394.xml"/><Relationship Id="rId31" Type="http://schemas.openxmlformats.org/officeDocument/2006/relationships/tags" Target="../tags/tag406.xml"/><Relationship Id="rId4" Type="http://schemas.openxmlformats.org/officeDocument/2006/relationships/tags" Target="../tags/tag379.xml"/><Relationship Id="rId9" Type="http://schemas.openxmlformats.org/officeDocument/2006/relationships/tags" Target="../tags/tag384.xml"/><Relationship Id="rId14" Type="http://schemas.openxmlformats.org/officeDocument/2006/relationships/tags" Target="../tags/tag389.xml"/><Relationship Id="rId22" Type="http://schemas.openxmlformats.org/officeDocument/2006/relationships/tags" Target="../tags/tag397.xml"/><Relationship Id="rId27" Type="http://schemas.openxmlformats.org/officeDocument/2006/relationships/tags" Target="../tags/tag402.xml"/><Relationship Id="rId30" Type="http://schemas.openxmlformats.org/officeDocument/2006/relationships/tags" Target="../tags/tag405.xml"/><Relationship Id="rId35" Type="http://schemas.openxmlformats.org/officeDocument/2006/relationships/slideLayout" Target="../slideLayouts/slideLayout131.xml"/><Relationship Id="rId8" Type="http://schemas.openxmlformats.org/officeDocument/2006/relationships/tags" Target="../tags/tag38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tags" Target="../tags/tag52.xml"/><Relationship Id="rId39" Type="http://schemas.openxmlformats.org/officeDocument/2006/relationships/tags" Target="../tags/tag65.xml"/><Relationship Id="rId21" Type="http://schemas.openxmlformats.org/officeDocument/2006/relationships/tags" Target="../tags/tag47.xml"/><Relationship Id="rId34" Type="http://schemas.openxmlformats.org/officeDocument/2006/relationships/tags" Target="../tags/tag60.xml"/><Relationship Id="rId42" Type="http://schemas.openxmlformats.org/officeDocument/2006/relationships/tags" Target="../tags/tag68.xml"/><Relationship Id="rId47" Type="http://schemas.openxmlformats.org/officeDocument/2006/relationships/tags" Target="../tags/tag73.xml"/><Relationship Id="rId7" Type="http://schemas.openxmlformats.org/officeDocument/2006/relationships/tags" Target="../tags/tag33.xml"/><Relationship Id="rId2" Type="http://schemas.openxmlformats.org/officeDocument/2006/relationships/tags" Target="../tags/tag28.xml"/><Relationship Id="rId16" Type="http://schemas.openxmlformats.org/officeDocument/2006/relationships/tags" Target="../tags/tag42.xml"/><Relationship Id="rId29" Type="http://schemas.openxmlformats.org/officeDocument/2006/relationships/tags" Target="../tags/tag55.xml"/><Relationship Id="rId11" Type="http://schemas.openxmlformats.org/officeDocument/2006/relationships/tags" Target="../tags/tag37.xml"/><Relationship Id="rId24" Type="http://schemas.openxmlformats.org/officeDocument/2006/relationships/tags" Target="../tags/tag50.xml"/><Relationship Id="rId32" Type="http://schemas.openxmlformats.org/officeDocument/2006/relationships/tags" Target="../tags/tag58.xml"/><Relationship Id="rId37" Type="http://schemas.openxmlformats.org/officeDocument/2006/relationships/tags" Target="../tags/tag63.xml"/><Relationship Id="rId40" Type="http://schemas.openxmlformats.org/officeDocument/2006/relationships/tags" Target="../tags/tag66.xml"/><Relationship Id="rId45" Type="http://schemas.openxmlformats.org/officeDocument/2006/relationships/tags" Target="../tags/tag71.xml"/><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tags" Target="../tags/tag54.xml"/><Relationship Id="rId36" Type="http://schemas.openxmlformats.org/officeDocument/2006/relationships/tags" Target="../tags/tag62.xml"/><Relationship Id="rId49" Type="http://schemas.openxmlformats.org/officeDocument/2006/relationships/slideLayout" Target="../slideLayouts/slideLayout95.xml"/><Relationship Id="rId10" Type="http://schemas.openxmlformats.org/officeDocument/2006/relationships/tags" Target="../tags/tag36.xml"/><Relationship Id="rId19" Type="http://schemas.openxmlformats.org/officeDocument/2006/relationships/tags" Target="../tags/tag45.xml"/><Relationship Id="rId31" Type="http://schemas.openxmlformats.org/officeDocument/2006/relationships/tags" Target="../tags/tag57.xml"/><Relationship Id="rId44" Type="http://schemas.openxmlformats.org/officeDocument/2006/relationships/tags" Target="../tags/tag70.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tags" Target="../tags/tag53.xml"/><Relationship Id="rId30" Type="http://schemas.openxmlformats.org/officeDocument/2006/relationships/tags" Target="../tags/tag56.xml"/><Relationship Id="rId35" Type="http://schemas.openxmlformats.org/officeDocument/2006/relationships/tags" Target="../tags/tag61.xml"/><Relationship Id="rId43" Type="http://schemas.openxmlformats.org/officeDocument/2006/relationships/tags" Target="../tags/tag69.xml"/><Relationship Id="rId48" Type="http://schemas.openxmlformats.org/officeDocument/2006/relationships/tags" Target="../tags/tag74.xml"/><Relationship Id="rId8" Type="http://schemas.openxmlformats.org/officeDocument/2006/relationships/tags" Target="../tags/tag34.xml"/><Relationship Id="rId3" Type="http://schemas.openxmlformats.org/officeDocument/2006/relationships/tags" Target="../tags/tag29.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tags" Target="../tags/tag51.xml"/><Relationship Id="rId33" Type="http://schemas.openxmlformats.org/officeDocument/2006/relationships/tags" Target="../tags/tag59.xml"/><Relationship Id="rId38" Type="http://schemas.openxmlformats.org/officeDocument/2006/relationships/tags" Target="../tags/tag64.xml"/><Relationship Id="rId46" Type="http://schemas.openxmlformats.org/officeDocument/2006/relationships/tags" Target="../tags/tag72.xml"/><Relationship Id="rId20" Type="http://schemas.openxmlformats.org/officeDocument/2006/relationships/tags" Target="../tags/tag46.xml"/><Relationship Id="rId41" Type="http://schemas.openxmlformats.org/officeDocument/2006/relationships/tags" Target="../tags/tag67.xml"/><Relationship Id="rId1" Type="http://schemas.openxmlformats.org/officeDocument/2006/relationships/tags" Target="../tags/tag27.xml"/><Relationship Id="rId6" Type="http://schemas.openxmlformats.org/officeDocument/2006/relationships/tags" Target="../tags/tag32.xml"/></Relationships>
</file>

<file path=ppt/slides/_rels/slide70.xml.rels><?xml version="1.0" encoding="UTF-8" standalone="yes"?>
<Relationships xmlns="http://schemas.openxmlformats.org/package/2006/relationships"><Relationship Id="rId8" Type="http://schemas.openxmlformats.org/officeDocument/2006/relationships/tags" Target="../tags/tag417.xml"/><Relationship Id="rId13" Type="http://schemas.openxmlformats.org/officeDocument/2006/relationships/tags" Target="../tags/tag422.xml"/><Relationship Id="rId3" Type="http://schemas.openxmlformats.org/officeDocument/2006/relationships/tags" Target="../tags/tag412.xml"/><Relationship Id="rId7" Type="http://schemas.openxmlformats.org/officeDocument/2006/relationships/tags" Target="../tags/tag416.xml"/><Relationship Id="rId12" Type="http://schemas.openxmlformats.org/officeDocument/2006/relationships/tags" Target="../tags/tag421.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11" Type="http://schemas.openxmlformats.org/officeDocument/2006/relationships/tags" Target="../tags/tag420.xml"/><Relationship Id="rId5" Type="http://schemas.openxmlformats.org/officeDocument/2006/relationships/tags" Target="../tags/tag414.xml"/><Relationship Id="rId10" Type="http://schemas.openxmlformats.org/officeDocument/2006/relationships/tags" Target="../tags/tag419.xml"/><Relationship Id="rId4" Type="http://schemas.openxmlformats.org/officeDocument/2006/relationships/tags" Target="../tags/tag413.xml"/><Relationship Id="rId9" Type="http://schemas.openxmlformats.org/officeDocument/2006/relationships/tags" Target="../tags/tag418.xml"/><Relationship Id="rId14" Type="http://schemas.openxmlformats.org/officeDocument/2006/relationships/slideLayout" Target="../slideLayouts/slideLayout130.xml"/></Relationships>
</file>

<file path=ppt/slides/_rels/slide71.xml.rels><?xml version="1.0" encoding="UTF-8" standalone="yes"?>
<Relationships xmlns="http://schemas.openxmlformats.org/package/2006/relationships"><Relationship Id="rId8" Type="http://schemas.openxmlformats.org/officeDocument/2006/relationships/tags" Target="../tags/tag430.xml"/><Relationship Id="rId13" Type="http://schemas.openxmlformats.org/officeDocument/2006/relationships/tags" Target="../tags/tag435.xml"/><Relationship Id="rId18" Type="http://schemas.openxmlformats.org/officeDocument/2006/relationships/tags" Target="../tags/tag440.xml"/><Relationship Id="rId3" Type="http://schemas.openxmlformats.org/officeDocument/2006/relationships/tags" Target="../tags/tag425.xml"/><Relationship Id="rId21" Type="http://schemas.openxmlformats.org/officeDocument/2006/relationships/tags" Target="../tags/tag443.xml"/><Relationship Id="rId7" Type="http://schemas.openxmlformats.org/officeDocument/2006/relationships/tags" Target="../tags/tag429.xml"/><Relationship Id="rId12" Type="http://schemas.openxmlformats.org/officeDocument/2006/relationships/tags" Target="../tags/tag434.xml"/><Relationship Id="rId17" Type="http://schemas.openxmlformats.org/officeDocument/2006/relationships/tags" Target="../tags/tag439.xml"/><Relationship Id="rId2" Type="http://schemas.openxmlformats.org/officeDocument/2006/relationships/tags" Target="../tags/tag424.xml"/><Relationship Id="rId16" Type="http://schemas.openxmlformats.org/officeDocument/2006/relationships/tags" Target="../tags/tag438.xml"/><Relationship Id="rId20" Type="http://schemas.openxmlformats.org/officeDocument/2006/relationships/tags" Target="../tags/tag442.xml"/><Relationship Id="rId1" Type="http://schemas.openxmlformats.org/officeDocument/2006/relationships/tags" Target="../tags/tag423.xml"/><Relationship Id="rId6" Type="http://schemas.openxmlformats.org/officeDocument/2006/relationships/tags" Target="../tags/tag428.xml"/><Relationship Id="rId11" Type="http://schemas.openxmlformats.org/officeDocument/2006/relationships/tags" Target="../tags/tag433.xml"/><Relationship Id="rId5" Type="http://schemas.openxmlformats.org/officeDocument/2006/relationships/tags" Target="../tags/tag427.xml"/><Relationship Id="rId15" Type="http://schemas.openxmlformats.org/officeDocument/2006/relationships/tags" Target="../tags/tag437.xml"/><Relationship Id="rId23" Type="http://schemas.openxmlformats.org/officeDocument/2006/relationships/slideLayout" Target="../slideLayouts/slideLayout131.xml"/><Relationship Id="rId10" Type="http://schemas.openxmlformats.org/officeDocument/2006/relationships/tags" Target="../tags/tag432.xml"/><Relationship Id="rId19" Type="http://schemas.openxmlformats.org/officeDocument/2006/relationships/tags" Target="../tags/tag441.xml"/><Relationship Id="rId4" Type="http://schemas.openxmlformats.org/officeDocument/2006/relationships/tags" Target="../tags/tag426.xml"/><Relationship Id="rId9" Type="http://schemas.openxmlformats.org/officeDocument/2006/relationships/tags" Target="../tags/tag431.xml"/><Relationship Id="rId14" Type="http://schemas.openxmlformats.org/officeDocument/2006/relationships/tags" Target="../tags/tag436.xml"/><Relationship Id="rId22" Type="http://schemas.openxmlformats.org/officeDocument/2006/relationships/tags" Target="../tags/tag44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4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446.xml"/></Relationships>
</file>

<file path=ppt/slides/_rels/slide7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8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47.xml"/></Relationships>
</file>

<file path=ppt/slides/_rels/slide83.xml.rels><?xml version="1.0" encoding="UTF-8" standalone="yes"?>
<Relationships xmlns="http://schemas.openxmlformats.org/package/2006/relationships"><Relationship Id="rId8" Type="http://schemas.openxmlformats.org/officeDocument/2006/relationships/tags" Target="../tags/tag455.xml"/><Relationship Id="rId13" Type="http://schemas.openxmlformats.org/officeDocument/2006/relationships/tags" Target="../tags/tag460.xml"/><Relationship Id="rId3" Type="http://schemas.openxmlformats.org/officeDocument/2006/relationships/tags" Target="../tags/tag450.xml"/><Relationship Id="rId7" Type="http://schemas.openxmlformats.org/officeDocument/2006/relationships/tags" Target="../tags/tag454.xml"/><Relationship Id="rId12" Type="http://schemas.openxmlformats.org/officeDocument/2006/relationships/tags" Target="../tags/tag459.xml"/><Relationship Id="rId17" Type="http://schemas.openxmlformats.org/officeDocument/2006/relationships/slideLayout" Target="../slideLayouts/slideLayout130.xml"/><Relationship Id="rId2" Type="http://schemas.openxmlformats.org/officeDocument/2006/relationships/tags" Target="../tags/tag449.xml"/><Relationship Id="rId16" Type="http://schemas.openxmlformats.org/officeDocument/2006/relationships/tags" Target="../tags/tag463.xml"/><Relationship Id="rId1" Type="http://schemas.openxmlformats.org/officeDocument/2006/relationships/tags" Target="../tags/tag448.xml"/><Relationship Id="rId6" Type="http://schemas.openxmlformats.org/officeDocument/2006/relationships/tags" Target="../tags/tag453.xml"/><Relationship Id="rId11" Type="http://schemas.openxmlformats.org/officeDocument/2006/relationships/tags" Target="../tags/tag458.xml"/><Relationship Id="rId5" Type="http://schemas.openxmlformats.org/officeDocument/2006/relationships/tags" Target="../tags/tag452.xml"/><Relationship Id="rId15" Type="http://schemas.openxmlformats.org/officeDocument/2006/relationships/tags" Target="../tags/tag462.xml"/><Relationship Id="rId10" Type="http://schemas.openxmlformats.org/officeDocument/2006/relationships/tags" Target="../tags/tag457.xml"/><Relationship Id="rId4" Type="http://schemas.openxmlformats.org/officeDocument/2006/relationships/tags" Target="../tags/tag451.xml"/><Relationship Id="rId9" Type="http://schemas.openxmlformats.org/officeDocument/2006/relationships/tags" Target="../tags/tag456.xml"/><Relationship Id="rId14" Type="http://schemas.openxmlformats.org/officeDocument/2006/relationships/tags" Target="../tags/tag461.xml"/></Relationships>
</file>

<file path=ppt/slides/_rels/slide84.xml.rels><?xml version="1.0" encoding="UTF-8" standalone="yes"?>
<Relationships xmlns="http://schemas.openxmlformats.org/package/2006/relationships"><Relationship Id="rId13" Type="http://schemas.openxmlformats.org/officeDocument/2006/relationships/tags" Target="../tags/tag476.xml"/><Relationship Id="rId18" Type="http://schemas.openxmlformats.org/officeDocument/2006/relationships/tags" Target="../tags/tag481.xml"/><Relationship Id="rId26" Type="http://schemas.openxmlformats.org/officeDocument/2006/relationships/tags" Target="../tags/tag489.xml"/><Relationship Id="rId3" Type="http://schemas.openxmlformats.org/officeDocument/2006/relationships/tags" Target="../tags/tag466.xml"/><Relationship Id="rId21" Type="http://schemas.openxmlformats.org/officeDocument/2006/relationships/tags" Target="../tags/tag484.xml"/><Relationship Id="rId34" Type="http://schemas.openxmlformats.org/officeDocument/2006/relationships/tags" Target="../tags/tag497.xml"/><Relationship Id="rId7" Type="http://schemas.openxmlformats.org/officeDocument/2006/relationships/tags" Target="../tags/tag470.xml"/><Relationship Id="rId12" Type="http://schemas.openxmlformats.org/officeDocument/2006/relationships/tags" Target="../tags/tag475.xml"/><Relationship Id="rId17" Type="http://schemas.openxmlformats.org/officeDocument/2006/relationships/tags" Target="../tags/tag480.xml"/><Relationship Id="rId25" Type="http://schemas.openxmlformats.org/officeDocument/2006/relationships/tags" Target="../tags/tag488.xml"/><Relationship Id="rId33" Type="http://schemas.openxmlformats.org/officeDocument/2006/relationships/tags" Target="../tags/tag496.xml"/><Relationship Id="rId2" Type="http://schemas.openxmlformats.org/officeDocument/2006/relationships/tags" Target="../tags/tag465.xml"/><Relationship Id="rId16" Type="http://schemas.openxmlformats.org/officeDocument/2006/relationships/tags" Target="../tags/tag479.xml"/><Relationship Id="rId20" Type="http://schemas.openxmlformats.org/officeDocument/2006/relationships/tags" Target="../tags/tag483.xml"/><Relationship Id="rId29" Type="http://schemas.openxmlformats.org/officeDocument/2006/relationships/tags" Target="../tags/tag492.xml"/><Relationship Id="rId1" Type="http://schemas.openxmlformats.org/officeDocument/2006/relationships/tags" Target="../tags/tag464.xml"/><Relationship Id="rId6" Type="http://schemas.openxmlformats.org/officeDocument/2006/relationships/tags" Target="../tags/tag469.xml"/><Relationship Id="rId11" Type="http://schemas.openxmlformats.org/officeDocument/2006/relationships/tags" Target="../tags/tag474.xml"/><Relationship Id="rId24" Type="http://schemas.openxmlformats.org/officeDocument/2006/relationships/tags" Target="../tags/tag487.xml"/><Relationship Id="rId32" Type="http://schemas.openxmlformats.org/officeDocument/2006/relationships/tags" Target="../tags/tag495.xml"/><Relationship Id="rId5" Type="http://schemas.openxmlformats.org/officeDocument/2006/relationships/tags" Target="../tags/tag468.xml"/><Relationship Id="rId15" Type="http://schemas.openxmlformats.org/officeDocument/2006/relationships/tags" Target="../tags/tag478.xml"/><Relationship Id="rId23" Type="http://schemas.openxmlformats.org/officeDocument/2006/relationships/tags" Target="../tags/tag486.xml"/><Relationship Id="rId28" Type="http://schemas.openxmlformats.org/officeDocument/2006/relationships/tags" Target="../tags/tag491.xml"/><Relationship Id="rId10" Type="http://schemas.openxmlformats.org/officeDocument/2006/relationships/tags" Target="../tags/tag473.xml"/><Relationship Id="rId19" Type="http://schemas.openxmlformats.org/officeDocument/2006/relationships/tags" Target="../tags/tag482.xml"/><Relationship Id="rId31" Type="http://schemas.openxmlformats.org/officeDocument/2006/relationships/tags" Target="../tags/tag494.xml"/><Relationship Id="rId4" Type="http://schemas.openxmlformats.org/officeDocument/2006/relationships/tags" Target="../tags/tag467.xml"/><Relationship Id="rId9" Type="http://schemas.openxmlformats.org/officeDocument/2006/relationships/tags" Target="../tags/tag472.xml"/><Relationship Id="rId14" Type="http://schemas.openxmlformats.org/officeDocument/2006/relationships/tags" Target="../tags/tag477.xml"/><Relationship Id="rId22" Type="http://schemas.openxmlformats.org/officeDocument/2006/relationships/tags" Target="../tags/tag485.xml"/><Relationship Id="rId27" Type="http://schemas.openxmlformats.org/officeDocument/2006/relationships/tags" Target="../tags/tag490.xml"/><Relationship Id="rId30" Type="http://schemas.openxmlformats.org/officeDocument/2006/relationships/tags" Target="../tags/tag493.xml"/><Relationship Id="rId35" Type="http://schemas.openxmlformats.org/officeDocument/2006/relationships/slideLayout" Target="../slideLayouts/slideLayout131.xml"/><Relationship Id="rId8" Type="http://schemas.openxmlformats.org/officeDocument/2006/relationships/tags" Target="../tags/tag47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9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499.xml"/></Relationships>
</file>

<file path=ppt/slides/_rels/slide8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76.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7.wdp"/></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97.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714244"/>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2888673" y="3831021"/>
            <a:ext cx="6109854" cy="2308324"/>
          </a:xfrm>
          <a:prstGeom prst="rect">
            <a:avLst/>
          </a:prstGeom>
          <a:noFill/>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Catherine C Coombs, MD</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Associate Clinical Professor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Division of Hematology/Oncology</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Department of Medicine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UCI Health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Orange County, California</a:t>
            </a:r>
          </a:p>
        </p:txBody>
      </p:sp>
    </p:spTree>
    <p:custDataLst>
      <p:tags r:id="rId1"/>
    </p:custDataLst>
    <p:extLst>
      <p:ext uri="{BB962C8B-B14F-4D97-AF65-F5344CB8AC3E}">
        <p14:creationId xmlns:p14="http://schemas.microsoft.com/office/powerpoint/2010/main" val="94898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Ahn I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efficacy and safety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Bruton tyrosine kinase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(BTK) degrader BGB-16673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 CaDAnCe-101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F923B-DBA8-AB6D-E20D-C3C7B2CC70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8A1649-92D7-2081-E9DB-3E77E166E2A9}"/>
              </a:ext>
            </a:extLst>
          </p:cNvPr>
          <p:cNvSpPr>
            <a:spLocks noGrp="1"/>
          </p:cNvSpPr>
          <p:nvPr>
            <p:ph type="title"/>
          </p:nvPr>
        </p:nvSpPr>
        <p:spPr>
          <a:xfrm>
            <a:off x="786997" y="242158"/>
            <a:ext cx="10618003" cy="692696"/>
          </a:xfrm>
        </p:spPr>
        <p:txBody>
          <a:bodyPr/>
          <a:lstStyle/>
          <a:p>
            <a:r>
              <a:rPr lang="en-US" b="1" dirty="0"/>
              <a:t>NX-5948: A Novel BTK Degrader</a:t>
            </a:r>
            <a:endParaRPr lang="en-US" sz="2400" dirty="0"/>
          </a:p>
        </p:txBody>
      </p:sp>
      <p:pic>
        <p:nvPicPr>
          <p:cNvPr id="2" name="Picture 1">
            <a:extLst>
              <a:ext uri="{FF2B5EF4-FFF2-40B4-BE49-F238E27FC236}">
                <a16:creationId xmlns:a16="http://schemas.microsoft.com/office/drawing/2014/main" id="{50F544EA-0D63-8598-EE4F-2B3CC9B1B7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0506" y="471339"/>
            <a:ext cx="2808601" cy="5962876"/>
          </a:xfrm>
          <a:prstGeom prst="rect">
            <a:avLst/>
          </a:prstGeom>
        </p:spPr>
      </p:pic>
      <p:pic>
        <p:nvPicPr>
          <p:cNvPr id="4" name="Picture 3">
            <a:extLst>
              <a:ext uri="{FF2B5EF4-FFF2-40B4-BE49-F238E27FC236}">
                <a16:creationId xmlns:a16="http://schemas.microsoft.com/office/drawing/2014/main" id="{E852EF5B-C806-7ABB-E4DB-CC698CD90269}"/>
              </a:ext>
            </a:extLst>
          </p:cNvPr>
          <p:cNvPicPr>
            <a:picLocks noChangeAspect="1"/>
          </p:cNvPicPr>
          <p:nvPr/>
        </p:nvPicPr>
        <p:blipFill>
          <a:blip r:embed="rId4"/>
          <a:stretch>
            <a:fillRect/>
          </a:stretch>
        </p:blipFill>
        <p:spPr>
          <a:xfrm>
            <a:off x="3406357" y="1315790"/>
            <a:ext cx="8579130" cy="4226420"/>
          </a:xfrm>
          <a:prstGeom prst="rect">
            <a:avLst/>
          </a:prstGeom>
        </p:spPr>
      </p:pic>
      <p:sp>
        <p:nvSpPr>
          <p:cNvPr id="8" name="TextBox 7">
            <a:extLst>
              <a:ext uri="{FF2B5EF4-FFF2-40B4-BE49-F238E27FC236}">
                <a16:creationId xmlns:a16="http://schemas.microsoft.com/office/drawing/2014/main" id="{1284005A-986E-DE6E-38DD-0BA815549403}"/>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ASH 2024;Abstract 884.</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5" name="Rectangle 4">
            <a:extLst>
              <a:ext uri="{FF2B5EF4-FFF2-40B4-BE49-F238E27FC236}">
                <a16:creationId xmlns:a16="http://schemas.microsoft.com/office/drawing/2014/main" id="{BDEA5C28-624C-0135-ADC3-CB970BC269BA}"/>
              </a:ext>
            </a:extLst>
          </p:cNvPr>
          <p:cNvSpPr/>
          <p:nvPr/>
        </p:nvSpPr>
        <p:spPr bwMode="auto">
          <a:xfrm>
            <a:off x="11035323" y="1481015"/>
            <a:ext cx="132862" cy="164123"/>
          </a:xfrm>
          <a:prstGeom prst="rect">
            <a:avLst/>
          </a:prstGeom>
          <a:solidFill>
            <a:srgbClr val="9AC2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Rectangle 5">
            <a:extLst>
              <a:ext uri="{FF2B5EF4-FFF2-40B4-BE49-F238E27FC236}">
                <a16:creationId xmlns:a16="http://schemas.microsoft.com/office/drawing/2014/main" id="{6776E239-CF20-6920-3098-C06D8F7087CC}"/>
              </a:ext>
            </a:extLst>
          </p:cNvPr>
          <p:cNvSpPr/>
          <p:nvPr/>
        </p:nvSpPr>
        <p:spPr bwMode="auto">
          <a:xfrm>
            <a:off x="10288953" y="2016369"/>
            <a:ext cx="132862" cy="164123"/>
          </a:xfrm>
          <a:prstGeom prst="rect">
            <a:avLst/>
          </a:prstGeom>
          <a:solidFill>
            <a:srgbClr val="9AC2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828DCE0C-00B3-1153-9E3A-ECB2A27F4868}"/>
              </a:ext>
            </a:extLst>
          </p:cNvPr>
          <p:cNvSpPr/>
          <p:nvPr/>
        </p:nvSpPr>
        <p:spPr bwMode="auto">
          <a:xfrm>
            <a:off x="6463322" y="2532184"/>
            <a:ext cx="117232" cy="1641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9" name="Picture 8">
            <a:extLst>
              <a:ext uri="{FF2B5EF4-FFF2-40B4-BE49-F238E27FC236}">
                <a16:creationId xmlns:a16="http://schemas.microsoft.com/office/drawing/2014/main" id="{51DF07B5-08BA-0E4A-B06F-B6B92A836549}"/>
              </a:ext>
            </a:extLst>
          </p:cNvPr>
          <p:cNvPicPr>
            <a:picLocks noChangeAspect="1"/>
          </p:cNvPicPr>
          <p:nvPr/>
        </p:nvPicPr>
        <p:blipFill>
          <a:blip r:embed="rId4"/>
          <a:srcRect l="37154" t="28780" r="48043" b="65025"/>
          <a:stretch>
            <a:fillRect/>
          </a:stretch>
        </p:blipFill>
        <p:spPr>
          <a:xfrm>
            <a:off x="6521938" y="2535309"/>
            <a:ext cx="1270000" cy="261816"/>
          </a:xfrm>
          <a:prstGeom prst="rect">
            <a:avLst/>
          </a:prstGeom>
        </p:spPr>
      </p:pic>
    </p:spTree>
    <p:extLst>
      <p:ext uri="{BB962C8B-B14F-4D97-AF65-F5344CB8AC3E}">
        <p14:creationId xmlns:p14="http://schemas.microsoft.com/office/powerpoint/2010/main" val="16649913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E5074-D618-EBBC-6879-A5590F3029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3C6F86-8E38-F08E-1E4E-43186DDBD08C}"/>
              </a:ext>
            </a:extLst>
          </p:cNvPr>
          <p:cNvSpPr>
            <a:spLocks noGrp="1"/>
          </p:cNvSpPr>
          <p:nvPr>
            <p:ph type="title"/>
          </p:nvPr>
        </p:nvSpPr>
        <p:spPr>
          <a:xfrm>
            <a:off x="786997" y="279866"/>
            <a:ext cx="10618003" cy="323165"/>
          </a:xfrm>
        </p:spPr>
        <p:txBody>
          <a:bodyPr/>
          <a:lstStyle/>
          <a:p>
            <a:r>
              <a:rPr lang="en-US" b="1" dirty="0"/>
              <a:t>NX-5948: A Novel BTK Degrader – Safety Profile</a:t>
            </a:r>
            <a:endParaRPr lang="en-US" sz="2400" dirty="0"/>
          </a:p>
        </p:txBody>
      </p:sp>
      <p:sp>
        <p:nvSpPr>
          <p:cNvPr id="5" name="TextBox 4">
            <a:extLst>
              <a:ext uri="{FF2B5EF4-FFF2-40B4-BE49-F238E27FC236}">
                <a16:creationId xmlns:a16="http://schemas.microsoft.com/office/drawing/2014/main" id="{8944B90A-5EC5-7F48-8081-DC289D0A759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NN et al. ASH 2024;Abstract 884.</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526F9593-CB0F-7239-B5C2-EBC54648388D}"/>
              </a:ext>
            </a:extLst>
          </p:cNvPr>
          <p:cNvPicPr>
            <a:picLocks noChangeAspect="1"/>
          </p:cNvPicPr>
          <p:nvPr/>
        </p:nvPicPr>
        <p:blipFill>
          <a:blip r:embed="rId2"/>
          <a:stretch>
            <a:fillRect/>
          </a:stretch>
        </p:blipFill>
        <p:spPr>
          <a:xfrm>
            <a:off x="2997423" y="811659"/>
            <a:ext cx="6197153" cy="5622697"/>
          </a:xfrm>
          <a:prstGeom prst="rect">
            <a:avLst/>
          </a:prstGeom>
        </p:spPr>
      </p:pic>
      <p:sp>
        <p:nvSpPr>
          <p:cNvPr id="7" name="TextBox 6">
            <a:extLst>
              <a:ext uri="{FF2B5EF4-FFF2-40B4-BE49-F238E27FC236}">
                <a16:creationId xmlns:a16="http://schemas.microsoft.com/office/drawing/2014/main" id="{5EAD75ED-4A7A-6315-C664-9AE4F51ADF0A}"/>
              </a:ext>
            </a:extLst>
          </p:cNvPr>
          <p:cNvSpPr txBox="1"/>
          <p:nvPr/>
        </p:nvSpPr>
        <p:spPr>
          <a:xfrm>
            <a:off x="3261360" y="6416551"/>
            <a:ext cx="6030807" cy="323165"/>
          </a:xfrm>
          <a:prstGeom prst="rect">
            <a:avLst/>
          </a:prstGeom>
          <a:noFill/>
        </p:spPr>
        <p:txBody>
          <a:bodyPr wrap="square" rtlCol="0">
            <a:spAutoFit/>
          </a:bodyPr>
          <a:lstStyle/>
          <a:p>
            <a:pPr algn="r">
              <a:defRPr/>
            </a:pPr>
            <a:r>
              <a:rPr lang="en-US" sz="1500" b="0" dirty="0">
                <a:solidFill>
                  <a:srgbClr val="000000"/>
                </a:solidFill>
                <a:latin typeface="Calibri" panose="020F0502020204030204" pitchFamily="34" charset="0"/>
                <a:cs typeface="Calibri" panose="020F0502020204030204" pitchFamily="34" charset="0"/>
              </a:rPr>
              <a:t>TEAE = treatment-emergent adverse event; SAE = serious adverse event</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3911836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r>
              <a:rPr lang="en-US" sz="1700" b="0" dirty="0">
                <a:latin typeface="Calibri" panose="020F0502020204030204" pitchFamily="34" charset="0"/>
                <a:cs typeface="Calibri" panose="020F0502020204030204" pitchFamily="34" charset="0"/>
              </a:rPr>
              <a:t>In a Phase I study, among the 22 patients with CLL, 8 (36.4%) achieved at least a partial remission with lymphocytosis as best response.</a:t>
            </a:r>
          </a:p>
          <a:p>
            <a:r>
              <a:rPr lang="en-US" sz="1700" b="0" dirty="0">
                <a:latin typeface="Calibri" panose="020F0502020204030204" pitchFamily="34" charset="0"/>
                <a:cs typeface="Calibri" panose="020F0502020204030204" pitchFamily="34" charset="0"/>
              </a:rPr>
              <a:t>Among the 47 patients with CLL or NHL 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082E-093A-78C5-82A8-C061CA96CE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0FA1F5-4F7E-1275-E347-C5577F67491A}"/>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Thank you for attending!</a:t>
            </a:r>
          </a:p>
          <a:p>
            <a:pPr marL="98425" indent="0" algn="ctr">
              <a:buNone/>
            </a:pPr>
            <a:r>
              <a:rPr lang="en-US" sz="3000" dirty="0">
                <a:solidFill>
                  <a:srgbClr val="3333FF"/>
                </a:solidFill>
              </a:rPr>
              <a:t>Please complete the </a:t>
            </a:r>
            <a:r>
              <a:rPr lang="en-US" sz="3000" dirty="0" err="1">
                <a:solidFill>
                  <a:srgbClr val="3333FF"/>
                </a:solidFill>
              </a:rPr>
              <a:t>postactivity</a:t>
            </a:r>
            <a:r>
              <a:rPr lang="en-US" sz="3000" dirty="0">
                <a:solidFill>
                  <a:srgbClr val="3333FF"/>
                </a:solidFill>
              </a:rPr>
              <a:t> educational survey by scanning </a:t>
            </a:r>
            <a:br>
              <a:rPr lang="en-US" sz="3000" dirty="0">
                <a:solidFill>
                  <a:srgbClr val="3333FF"/>
                </a:solidFill>
              </a:rPr>
            </a:br>
            <a:r>
              <a:rPr lang="en-US" sz="3000" dirty="0">
                <a:solidFill>
                  <a:srgbClr val="3333FF"/>
                </a:solidFill>
              </a:rPr>
              <a:t>the QR code below, and receive a </a:t>
            </a:r>
            <a:r>
              <a:rPr lang="en-US" sz="3000" b="1" dirty="0">
                <a:solidFill>
                  <a:srgbClr val="3333FF"/>
                </a:solidFill>
              </a:rPr>
              <a:t>$50 Amazon gift card.</a:t>
            </a: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0F6B9E0-BDA2-C1E5-3363-DB38BD76C7DA}"/>
              </a:ext>
            </a:extLst>
          </p:cNvPr>
          <p:cNvSpPr/>
          <p:nvPr/>
        </p:nvSpPr>
        <p:spPr>
          <a:xfrm>
            <a:off x="4578096" y="2057400"/>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qr code with black squares&#10;&#10;AI-generated content may be incorrect.">
            <a:extLst>
              <a:ext uri="{FF2B5EF4-FFF2-40B4-BE49-F238E27FC236}">
                <a16:creationId xmlns:a16="http://schemas.microsoft.com/office/drawing/2014/main" id="{1D2DB16B-8DB5-1E61-2A5C-0D620A625C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5296" y="2514600"/>
            <a:ext cx="1828800" cy="1828800"/>
          </a:xfrm>
          <a:prstGeom prst="rect">
            <a:avLst/>
          </a:prstGeom>
        </p:spPr>
      </p:pic>
    </p:spTree>
    <p:extLst>
      <p:ext uri="{BB962C8B-B14F-4D97-AF65-F5344CB8AC3E}">
        <p14:creationId xmlns:p14="http://schemas.microsoft.com/office/powerpoint/2010/main" val="195782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a:t>
            </a:r>
            <a:r>
              <a:rPr lang="en-US" sz="1500" b="0" dirty="0">
                <a:solidFill>
                  <a:srgbClr val="000000"/>
                </a:solidFill>
                <a:latin typeface="Calibri" panose="020F0502020204030204" pitchFamily="34" charset="0"/>
                <a:cs typeface="Calibri" panose="020F0502020204030204" pitchFamily="34" charset="0"/>
              </a:rPr>
              <a:t>, 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a:t>
            </a:r>
            <a:r>
              <a:rPr lang="en-US" sz="1500" b="0" dirty="0">
                <a:solidFill>
                  <a:srgbClr val="000000"/>
                </a:solidFill>
                <a:latin typeface="Calibri" panose="020F0502020204030204" pitchFamily="34" charset="0"/>
                <a:cs typeface="Calibri" panose="020F0502020204030204" pitchFamily="34" charset="0"/>
              </a:rPr>
              <a:t>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a:xfrm>
            <a:off x="838200" y="1798320"/>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E633EE89-2537-8E4F-988F-70A9840D7AE6}"/>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0980E150-95B4-D543-A599-4AFE2754E296}"/>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8AF7C442-A8A1-CB4D-BF95-36E7B42AB94B}"/>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05BE621-2B15-0D41-890C-05E3E298CC1B}"/>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9C248FC-891A-1A44-A13E-AA390D3A6CA8}"/>
              </a:ext>
            </a:extLst>
          </p:cNvPr>
          <p:cNvSpPr/>
          <p:nvPr>
            <p:custDataLst>
              <p:tags r:id="rId7"/>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04A251A-5DF7-454E-A4D7-7F61CF84DDCE}"/>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79402F0-CA9E-4949-99B5-1CA6EBFD19DE}"/>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5B2C368-818A-3B49-9030-37D73FFAF4FD}"/>
              </a:ext>
            </a:extLst>
          </p:cNvPr>
          <p:cNvSpPr txBox="1"/>
          <p:nvPr>
            <p:custDataLst>
              <p:tags r:id="rId10"/>
            </p:custDataLst>
          </p:nvPr>
        </p:nvSpPr>
        <p:spPr>
          <a:xfrm>
            <a:off x="838200" y="179832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At least 6 months</a:t>
            </a:r>
          </a:p>
        </p:txBody>
      </p:sp>
      <p:sp>
        <p:nvSpPr>
          <p:cNvPr id="15" name="TextBox 14">
            <a:extLst>
              <a:ext uri="{FF2B5EF4-FFF2-40B4-BE49-F238E27FC236}">
                <a16:creationId xmlns:a16="http://schemas.microsoft.com/office/drawing/2014/main" id="{4FDEDDD8-7FAF-7342-813B-338A5E0DE387}"/>
              </a:ext>
            </a:extLst>
          </p:cNvPr>
          <p:cNvSpPr txBox="1"/>
          <p:nvPr>
            <p:custDataLst>
              <p:tags r:id="rId11"/>
            </p:custDataLst>
          </p:nvPr>
        </p:nvSpPr>
        <p:spPr>
          <a:xfrm>
            <a:off x="838200" y="243332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b. At least 12 months</a:t>
            </a:r>
          </a:p>
        </p:txBody>
      </p:sp>
      <p:sp>
        <p:nvSpPr>
          <p:cNvPr id="19" name="TextBox 18">
            <a:extLst>
              <a:ext uri="{FF2B5EF4-FFF2-40B4-BE49-F238E27FC236}">
                <a16:creationId xmlns:a16="http://schemas.microsoft.com/office/drawing/2014/main" id="{67055F2C-A816-7A4E-AC71-D6B0496D33BE}"/>
              </a:ext>
            </a:extLst>
          </p:cNvPr>
          <p:cNvSpPr txBox="1"/>
          <p:nvPr>
            <p:custDataLst>
              <p:tags r:id="rId12"/>
            </p:custDataLst>
          </p:nvPr>
        </p:nvSpPr>
        <p:spPr>
          <a:xfrm>
            <a:off x="838200" y="306831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At least 24 months</a:t>
            </a:r>
          </a:p>
        </p:txBody>
      </p:sp>
      <p:sp>
        <p:nvSpPr>
          <p:cNvPr id="23" name="TextBox 22">
            <a:extLst>
              <a:ext uri="{FF2B5EF4-FFF2-40B4-BE49-F238E27FC236}">
                <a16:creationId xmlns:a16="http://schemas.microsoft.com/office/drawing/2014/main" id="{79CBE149-B236-7842-B55C-9396FA561536}"/>
              </a:ext>
            </a:extLst>
          </p:cNvPr>
          <p:cNvSpPr txBox="1"/>
          <p:nvPr>
            <p:custDataLst>
              <p:tags r:id="rId13"/>
            </p:custDataLst>
          </p:nvPr>
        </p:nvSpPr>
        <p:spPr>
          <a:xfrm>
            <a:off x="838200" y="370331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 At least 36 months</a:t>
            </a:r>
          </a:p>
        </p:txBody>
      </p:sp>
      <p:sp>
        <p:nvSpPr>
          <p:cNvPr id="27" name="TextBox 26">
            <a:extLst>
              <a:ext uri="{FF2B5EF4-FFF2-40B4-BE49-F238E27FC236}">
                <a16:creationId xmlns:a16="http://schemas.microsoft.com/office/drawing/2014/main" id="{D0D58723-DBB3-B949-AE58-A62406B0D23B}"/>
              </a:ext>
            </a:extLst>
          </p:cNvPr>
          <p:cNvSpPr txBox="1"/>
          <p:nvPr>
            <p:custDataLst>
              <p:tags r:id="rId14"/>
            </p:custDataLst>
          </p:nvPr>
        </p:nvSpPr>
        <p:spPr>
          <a:xfrm>
            <a:off x="838200" y="433831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e. I’m not sure</a:t>
            </a:r>
          </a:p>
        </p:txBody>
      </p:sp>
      <p:sp>
        <p:nvSpPr>
          <p:cNvPr id="31" name="Rectangle 30">
            <a:extLst>
              <a:ext uri="{FF2B5EF4-FFF2-40B4-BE49-F238E27FC236}">
                <a16:creationId xmlns:a16="http://schemas.microsoft.com/office/drawing/2014/main" id="{4717632A-F1A3-2CF6-1510-B10A9A2DA1EE}"/>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15"/>
            </p:custDataLst>
          </p:nvPr>
        </p:nvSpPr>
        <p:spPr>
          <a:xfrm>
            <a:off x="838200" y="412529"/>
            <a:ext cx="10515600" cy="1325563"/>
          </a:xfrm>
        </p:spPr>
        <p:txBody>
          <a:bodyPr>
            <a:normAutofit fontScale="90000"/>
          </a:bodyPr>
          <a:lstStyle/>
          <a:p>
            <a:r>
              <a:rPr lang="en-FI"/>
              <a:t>In general, what is the minimum duration of remission after second-line venetoclax/anti-CD20 antibody before you would consider retreatment as third-line therapy?</a:t>
            </a:r>
          </a:p>
        </p:txBody>
      </p:sp>
      <p:sp>
        <p:nvSpPr>
          <p:cNvPr id="14" name="Rectangle 13">
            <a:extLst>
              <a:ext uri="{FF2B5EF4-FFF2-40B4-BE49-F238E27FC236}">
                <a16:creationId xmlns:a16="http://schemas.microsoft.com/office/drawing/2014/main" id="{1907218C-4491-E424-2421-4CAD780C8D32}"/>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635377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237E92A9-FA08-7244-86BB-1714C8C3AE1D}"/>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E8A03A99-10DA-1D48-9A4F-6DCA140AC0D5}"/>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Preparing Results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nip Same Side Corner Rectangle 5">
            <a:extLst>
              <a:ext uri="{FF2B5EF4-FFF2-40B4-BE49-F238E27FC236}">
                <a16:creationId xmlns:a16="http://schemas.microsoft.com/office/drawing/2014/main" id="{220D336A-FF28-FA48-9B79-4A8EE23ABA33}"/>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B85AD5C-E0AE-C64D-A0E0-4A09EA0E5EFC}"/>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E748C7-36F1-DC4D-A165-3DFD265A052B}"/>
              </a:ext>
            </a:extLst>
          </p:cNvPr>
          <p:cNvSpPr txBox="1"/>
          <p:nvPr>
            <p:custDataLst>
              <p:tags r:id="rId7"/>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671B2D5-CA71-4542-A8C4-B4B19040714B}"/>
              </a:ext>
            </a:extLst>
          </p:cNvPr>
          <p:cNvSpPr txBox="1"/>
          <p:nvPr>
            <p:custDataLst>
              <p:tags r:id="rId8"/>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580861-3BE7-DF41-99DC-9ED0F39C2D98}"/>
              </a:ext>
            </a:extLst>
          </p:cNvPr>
          <p:cNvSpPr txBox="1"/>
          <p:nvPr>
            <p:custDataLst>
              <p:tags r:id="rId9"/>
            </p:custDataLst>
          </p:nvPr>
        </p:nvSpPr>
        <p:spPr>
          <a:xfrm>
            <a:off x="838200" y="1830415"/>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At least 6 months</a:t>
            </a:r>
          </a:p>
        </p:txBody>
      </p:sp>
      <p:sp>
        <p:nvSpPr>
          <p:cNvPr id="11" name="TextBox 10">
            <a:extLst>
              <a:ext uri="{FF2B5EF4-FFF2-40B4-BE49-F238E27FC236}">
                <a16:creationId xmlns:a16="http://schemas.microsoft.com/office/drawing/2014/main" id="{74840735-2F9F-0F40-90F8-FF1A9962C661}"/>
              </a:ext>
            </a:extLst>
          </p:cNvPr>
          <p:cNvSpPr txBox="1"/>
          <p:nvPr>
            <p:custDataLst>
              <p:tags r:id="rId10"/>
            </p:custDataLst>
          </p:nvPr>
        </p:nvSpPr>
        <p:spPr>
          <a:xfrm>
            <a:off x="10337800" y="1995515"/>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F67331BE-8EE3-AC40-9306-50CFE94F336C}"/>
              </a:ext>
            </a:extLst>
          </p:cNvPr>
          <p:cNvSpPr/>
          <p:nvPr>
            <p:custDataLst>
              <p:tags r:id="rId11"/>
            </p:custDataLst>
          </p:nvPr>
        </p:nvSpPr>
        <p:spPr>
          <a:xfrm>
            <a:off x="838200" y="2147915"/>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5FDF52D4-198D-BB42-8C14-6EC7F777ED8C}"/>
              </a:ext>
            </a:extLst>
          </p:cNvPr>
          <p:cNvSpPr/>
          <p:nvPr>
            <p:custDataLst>
              <p:tags r:id="rId12"/>
            </p:custDataLst>
          </p:nvPr>
        </p:nvSpPr>
        <p:spPr>
          <a:xfrm>
            <a:off x="838200" y="2147915"/>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DC55349-BC46-BC44-B1E1-B1D8D9315218}"/>
              </a:ext>
            </a:extLst>
          </p:cNvPr>
          <p:cNvSpPr txBox="1"/>
          <p:nvPr>
            <p:custDataLst>
              <p:tags r:id="rId13"/>
            </p:custDataLst>
          </p:nvPr>
        </p:nvSpPr>
        <p:spPr>
          <a:xfrm>
            <a:off x="838200" y="2465415"/>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 At least 12 months</a:t>
            </a:r>
          </a:p>
        </p:txBody>
      </p:sp>
      <p:sp>
        <p:nvSpPr>
          <p:cNvPr id="15" name="TextBox 14">
            <a:extLst>
              <a:ext uri="{FF2B5EF4-FFF2-40B4-BE49-F238E27FC236}">
                <a16:creationId xmlns:a16="http://schemas.microsoft.com/office/drawing/2014/main" id="{F382943F-E5B8-D645-A1F5-BFB8AB4353D2}"/>
              </a:ext>
            </a:extLst>
          </p:cNvPr>
          <p:cNvSpPr txBox="1"/>
          <p:nvPr>
            <p:custDataLst>
              <p:tags r:id="rId14"/>
            </p:custDataLst>
          </p:nvPr>
        </p:nvSpPr>
        <p:spPr>
          <a:xfrm>
            <a:off x="10337800" y="2630515"/>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Rounded Rectangle 15">
            <a:extLst>
              <a:ext uri="{FF2B5EF4-FFF2-40B4-BE49-F238E27FC236}">
                <a16:creationId xmlns:a16="http://schemas.microsoft.com/office/drawing/2014/main" id="{9720AB0F-7E1A-014A-AB59-8FACBC352B2A}"/>
              </a:ext>
            </a:extLst>
          </p:cNvPr>
          <p:cNvSpPr/>
          <p:nvPr>
            <p:custDataLst>
              <p:tags r:id="rId15"/>
            </p:custDataLst>
          </p:nvPr>
        </p:nvSpPr>
        <p:spPr>
          <a:xfrm>
            <a:off x="838200" y="2782915"/>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1918D3C1-0231-4740-B8F6-E5FF2169FD33}"/>
              </a:ext>
            </a:extLst>
          </p:cNvPr>
          <p:cNvSpPr/>
          <p:nvPr>
            <p:custDataLst>
              <p:tags r:id="rId16"/>
            </p:custDataLst>
          </p:nvPr>
        </p:nvSpPr>
        <p:spPr>
          <a:xfrm>
            <a:off x="838200" y="2782915"/>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2DF8EC2-3B73-DD47-9A7F-7993283A89DA}"/>
              </a:ext>
            </a:extLst>
          </p:cNvPr>
          <p:cNvSpPr txBox="1"/>
          <p:nvPr>
            <p:custDataLst>
              <p:tags r:id="rId17"/>
            </p:custDataLst>
          </p:nvPr>
        </p:nvSpPr>
        <p:spPr>
          <a:xfrm>
            <a:off x="838200" y="3100415"/>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 At least 24 months</a:t>
            </a:r>
          </a:p>
        </p:txBody>
      </p:sp>
      <p:sp>
        <p:nvSpPr>
          <p:cNvPr id="19" name="TextBox 18">
            <a:extLst>
              <a:ext uri="{FF2B5EF4-FFF2-40B4-BE49-F238E27FC236}">
                <a16:creationId xmlns:a16="http://schemas.microsoft.com/office/drawing/2014/main" id="{1D889E0C-CC70-0645-AA4C-92F9729C5DD7}"/>
              </a:ext>
            </a:extLst>
          </p:cNvPr>
          <p:cNvSpPr txBox="1"/>
          <p:nvPr>
            <p:custDataLst>
              <p:tags r:id="rId18"/>
            </p:custDataLst>
          </p:nvPr>
        </p:nvSpPr>
        <p:spPr>
          <a:xfrm>
            <a:off x="10337800" y="3265515"/>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0" name="Rounded Rectangle 19">
            <a:extLst>
              <a:ext uri="{FF2B5EF4-FFF2-40B4-BE49-F238E27FC236}">
                <a16:creationId xmlns:a16="http://schemas.microsoft.com/office/drawing/2014/main" id="{897F7FE3-E61B-B644-8B30-B18D758D3DE4}"/>
              </a:ext>
            </a:extLst>
          </p:cNvPr>
          <p:cNvSpPr/>
          <p:nvPr>
            <p:custDataLst>
              <p:tags r:id="rId19"/>
            </p:custDataLst>
          </p:nvPr>
        </p:nvSpPr>
        <p:spPr>
          <a:xfrm>
            <a:off x="838200" y="3417915"/>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A9863517-F875-DB47-8800-7FC58A45F5E1}"/>
              </a:ext>
            </a:extLst>
          </p:cNvPr>
          <p:cNvSpPr/>
          <p:nvPr>
            <p:custDataLst>
              <p:tags r:id="rId20"/>
            </p:custDataLst>
          </p:nvPr>
        </p:nvSpPr>
        <p:spPr>
          <a:xfrm>
            <a:off x="838200" y="3417915"/>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6E06B4A-CAB2-E04E-B109-2D6A65216A73}"/>
              </a:ext>
            </a:extLst>
          </p:cNvPr>
          <p:cNvSpPr txBox="1"/>
          <p:nvPr>
            <p:custDataLst>
              <p:tags r:id="rId21"/>
            </p:custDataLst>
          </p:nvPr>
        </p:nvSpPr>
        <p:spPr>
          <a:xfrm>
            <a:off x="838200" y="3735415"/>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 At least 36 months</a:t>
            </a:r>
          </a:p>
        </p:txBody>
      </p:sp>
      <p:sp>
        <p:nvSpPr>
          <p:cNvPr id="23" name="TextBox 22">
            <a:extLst>
              <a:ext uri="{FF2B5EF4-FFF2-40B4-BE49-F238E27FC236}">
                <a16:creationId xmlns:a16="http://schemas.microsoft.com/office/drawing/2014/main" id="{8B5331E9-2020-E240-8E69-FCA5B009A61F}"/>
              </a:ext>
            </a:extLst>
          </p:cNvPr>
          <p:cNvSpPr txBox="1"/>
          <p:nvPr>
            <p:custDataLst>
              <p:tags r:id="rId22"/>
            </p:custDataLst>
          </p:nvPr>
        </p:nvSpPr>
        <p:spPr>
          <a:xfrm>
            <a:off x="10337800" y="3900515"/>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4" name="Rounded Rectangle 23">
            <a:extLst>
              <a:ext uri="{FF2B5EF4-FFF2-40B4-BE49-F238E27FC236}">
                <a16:creationId xmlns:a16="http://schemas.microsoft.com/office/drawing/2014/main" id="{351044A0-9BBF-C848-8C87-BFF0BD7FFC70}"/>
              </a:ext>
            </a:extLst>
          </p:cNvPr>
          <p:cNvSpPr/>
          <p:nvPr>
            <p:custDataLst>
              <p:tags r:id="rId23"/>
            </p:custDataLst>
          </p:nvPr>
        </p:nvSpPr>
        <p:spPr>
          <a:xfrm>
            <a:off x="838200" y="4052915"/>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617885F3-0B1D-9C49-AB9E-45B0D52B738B}"/>
              </a:ext>
            </a:extLst>
          </p:cNvPr>
          <p:cNvSpPr/>
          <p:nvPr>
            <p:custDataLst>
              <p:tags r:id="rId24"/>
            </p:custDataLst>
          </p:nvPr>
        </p:nvSpPr>
        <p:spPr>
          <a:xfrm>
            <a:off x="838200" y="4052915"/>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DB70549-7524-6E40-BB9B-99FACBF94847}"/>
              </a:ext>
            </a:extLst>
          </p:cNvPr>
          <p:cNvSpPr txBox="1"/>
          <p:nvPr>
            <p:custDataLst>
              <p:tags r:id="rId25"/>
            </p:custDataLst>
          </p:nvPr>
        </p:nvSpPr>
        <p:spPr>
          <a:xfrm>
            <a:off x="838200" y="4370415"/>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 I’m not sure</a:t>
            </a:r>
          </a:p>
        </p:txBody>
      </p:sp>
      <p:sp>
        <p:nvSpPr>
          <p:cNvPr id="27" name="TextBox 26">
            <a:extLst>
              <a:ext uri="{FF2B5EF4-FFF2-40B4-BE49-F238E27FC236}">
                <a16:creationId xmlns:a16="http://schemas.microsoft.com/office/drawing/2014/main" id="{EB1C2F91-4DA9-9B49-8D4F-450F9268D3BF}"/>
              </a:ext>
            </a:extLst>
          </p:cNvPr>
          <p:cNvSpPr txBox="1"/>
          <p:nvPr>
            <p:custDataLst>
              <p:tags r:id="rId26"/>
            </p:custDataLst>
          </p:nvPr>
        </p:nvSpPr>
        <p:spPr>
          <a:xfrm>
            <a:off x="10337800" y="4535515"/>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sp>
        <p:nvSpPr>
          <p:cNvPr id="28" name="Rounded Rectangle 27">
            <a:extLst>
              <a:ext uri="{FF2B5EF4-FFF2-40B4-BE49-F238E27FC236}">
                <a16:creationId xmlns:a16="http://schemas.microsoft.com/office/drawing/2014/main" id="{208BEF4C-326D-AF41-ABB2-C07D6A94A884}"/>
              </a:ext>
            </a:extLst>
          </p:cNvPr>
          <p:cNvSpPr/>
          <p:nvPr>
            <p:custDataLst>
              <p:tags r:id="rId27"/>
            </p:custDataLst>
          </p:nvPr>
        </p:nvSpPr>
        <p:spPr>
          <a:xfrm>
            <a:off x="838200" y="4687915"/>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2B826636-616D-7A48-82E8-3E6451E8F742}"/>
              </a:ext>
            </a:extLst>
          </p:cNvPr>
          <p:cNvSpPr/>
          <p:nvPr>
            <p:custDataLst>
              <p:tags r:id="rId28"/>
            </p:custDataLst>
          </p:nvPr>
        </p:nvSpPr>
        <p:spPr>
          <a:xfrm>
            <a:off x="838200" y="4687915"/>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F5B9B59-E7C5-5444-BE88-3406E26CAACE}"/>
              </a:ext>
            </a:extLst>
          </p:cNvPr>
          <p:cNvSpPr/>
          <p:nvPr>
            <p:custDataLst>
              <p:tags r:id="rId29"/>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31" name="Rectangle 30">
            <a:extLst>
              <a:ext uri="{FF2B5EF4-FFF2-40B4-BE49-F238E27FC236}">
                <a16:creationId xmlns:a16="http://schemas.microsoft.com/office/drawing/2014/main" id="{EE1C9390-4399-69A1-56BE-FC7A0CA2286F}"/>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30"/>
            </p:custDataLst>
          </p:nvPr>
        </p:nvSpPr>
        <p:spPr>
          <a:xfrm>
            <a:off x="838200" y="402069"/>
            <a:ext cx="10515600" cy="1325563"/>
          </a:xfrm>
        </p:spPr>
        <p:txBody>
          <a:bodyPr>
            <a:normAutofit fontScale="90000"/>
          </a:bodyPr>
          <a:lstStyle/>
          <a:p>
            <a:r>
              <a:rPr lang="en-FI"/>
              <a:t>In general, what is the minimum duration of remission after second-line venetoclax/anti-CD20 antibody before you would consider retreatment as third-line therapy?</a:t>
            </a:r>
          </a:p>
        </p:txBody>
      </p:sp>
    </p:spTree>
    <p:custDataLst>
      <p:tags r:id="rId1"/>
    </p:custDataLst>
    <p:extLst>
      <p:ext uri="{BB962C8B-B14F-4D97-AF65-F5344CB8AC3E}">
        <p14:creationId xmlns:p14="http://schemas.microsoft.com/office/powerpoint/2010/main" val="2719361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479376" y="0"/>
            <a:ext cx="1152128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a:xfrm>
            <a:off x="838200" y="1798320"/>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2793E8C3-5C72-8B42-918C-5F40DA9E395D}"/>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B5F96933-7409-4943-8DD8-62EE495D4E7B}"/>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607FEAF4-3DE6-5748-9C89-7B6F190DA411}"/>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7D73D42-9E37-A04B-91EF-76152EBB4F45}"/>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4D06D04-9359-2548-9860-0A363E7B9037}"/>
              </a:ext>
            </a:extLst>
          </p:cNvPr>
          <p:cNvSpPr/>
          <p:nvPr>
            <p:custDataLst>
              <p:tags r:id="rId7"/>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83C774-F5BF-AD41-B72F-F424BEC08021}"/>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8A2727-4E76-1048-92AC-514E5819612B}"/>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D6E0040-0C0F-1C40-9FD0-E0034A886792}"/>
              </a:ext>
            </a:extLst>
          </p:cNvPr>
          <p:cNvSpPr txBox="1"/>
          <p:nvPr>
            <p:custDataLst>
              <p:tags r:id="rId10"/>
            </p:custDataLst>
          </p:nvPr>
        </p:nvSpPr>
        <p:spPr>
          <a:xfrm>
            <a:off x="838200" y="2103117"/>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Alternative covalent BTK inhibitor</a:t>
            </a:r>
          </a:p>
        </p:txBody>
      </p:sp>
      <p:sp>
        <p:nvSpPr>
          <p:cNvPr id="15" name="TextBox 14">
            <a:extLst>
              <a:ext uri="{FF2B5EF4-FFF2-40B4-BE49-F238E27FC236}">
                <a16:creationId xmlns:a16="http://schemas.microsoft.com/office/drawing/2014/main" id="{5C635EBF-21A6-174C-8207-B0863C78D429}"/>
              </a:ext>
            </a:extLst>
          </p:cNvPr>
          <p:cNvSpPr txBox="1"/>
          <p:nvPr>
            <p:custDataLst>
              <p:tags r:id="rId11"/>
            </p:custDataLst>
          </p:nvPr>
        </p:nvSpPr>
        <p:spPr>
          <a:xfrm>
            <a:off x="838200" y="2738117"/>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b. Venetoclax/anti-CD20 antibody</a:t>
            </a:r>
          </a:p>
        </p:txBody>
      </p:sp>
      <p:sp>
        <p:nvSpPr>
          <p:cNvPr id="19" name="TextBox 18">
            <a:extLst>
              <a:ext uri="{FF2B5EF4-FFF2-40B4-BE49-F238E27FC236}">
                <a16:creationId xmlns:a16="http://schemas.microsoft.com/office/drawing/2014/main" id="{118919CC-DB86-E341-8188-B93143FDA7B3}"/>
              </a:ext>
            </a:extLst>
          </p:cNvPr>
          <p:cNvSpPr txBox="1"/>
          <p:nvPr>
            <p:custDataLst>
              <p:tags r:id="rId12"/>
            </p:custDataLst>
          </p:nvPr>
        </p:nvSpPr>
        <p:spPr>
          <a:xfrm>
            <a:off x="838200" y="3373117"/>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2FE4082-CCC5-5D4C-84D3-DBFF91EE1788}"/>
              </a:ext>
            </a:extLst>
          </p:cNvPr>
          <p:cNvSpPr txBox="1"/>
          <p:nvPr>
            <p:custDataLst>
              <p:tags r:id="rId13"/>
            </p:custDataLst>
          </p:nvPr>
        </p:nvSpPr>
        <p:spPr>
          <a:xfrm>
            <a:off x="838200" y="4008117"/>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d. CAR T-cell therapy</a:t>
            </a:r>
          </a:p>
        </p:txBody>
      </p:sp>
      <p:sp>
        <p:nvSpPr>
          <p:cNvPr id="27" name="TextBox 26">
            <a:extLst>
              <a:ext uri="{FF2B5EF4-FFF2-40B4-BE49-F238E27FC236}">
                <a16:creationId xmlns:a16="http://schemas.microsoft.com/office/drawing/2014/main" id="{20678A5D-A2D1-8741-AA90-D5DDAEC4D3FF}"/>
              </a:ext>
            </a:extLst>
          </p:cNvPr>
          <p:cNvSpPr txBox="1"/>
          <p:nvPr>
            <p:custDataLst>
              <p:tags r:id="rId14"/>
            </p:custDataLst>
          </p:nvPr>
        </p:nvSpPr>
        <p:spPr>
          <a:xfrm>
            <a:off x="838200" y="4643118"/>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e. Bispecific antibody</a:t>
            </a:r>
          </a:p>
        </p:txBody>
      </p:sp>
      <p:sp>
        <p:nvSpPr>
          <p:cNvPr id="31" name="TextBox 30">
            <a:extLst>
              <a:ext uri="{FF2B5EF4-FFF2-40B4-BE49-F238E27FC236}">
                <a16:creationId xmlns:a16="http://schemas.microsoft.com/office/drawing/2014/main" id="{0FD5A21F-31BD-5D49-881F-27F26E3B5327}"/>
              </a:ext>
            </a:extLst>
          </p:cNvPr>
          <p:cNvSpPr txBox="1"/>
          <p:nvPr>
            <p:custDataLst>
              <p:tags r:id="rId15"/>
            </p:custDataLst>
          </p:nvPr>
        </p:nvSpPr>
        <p:spPr>
          <a:xfrm>
            <a:off x="838200" y="5278118"/>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f. I’m not sure</a:t>
            </a:r>
          </a:p>
        </p:txBody>
      </p:sp>
      <p:sp>
        <p:nvSpPr>
          <p:cNvPr id="35" name="Rectangle 34">
            <a:extLst>
              <a:ext uri="{FF2B5EF4-FFF2-40B4-BE49-F238E27FC236}">
                <a16:creationId xmlns:a16="http://schemas.microsoft.com/office/drawing/2014/main" id="{FC67551A-AD5E-1712-03B0-42BBB16DA487}"/>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16"/>
            </p:custDataLst>
          </p:nvPr>
        </p:nvSpPr>
        <p:spPr>
          <a:xfrm>
            <a:off x="838200" y="459512"/>
            <a:ext cx="10515600" cy="1325563"/>
          </a:xfrm>
        </p:spPr>
        <p:txBody>
          <a:bodyPr>
            <a:normAutofit/>
          </a:bodyPr>
          <a:lstStyle/>
          <a:p>
            <a:r>
              <a:rPr lang="en-FI" sz="2500" u="heavy"/>
              <a:t>75-year-old patient with relapsed CLL, no del(17p) or TP53 mutation</a:t>
            </a:r>
            <a:r>
              <a:rPr lang="en-FI" sz="2500"/>
              <a:t>: </a:t>
            </a:r>
            <a:br>
              <a:rPr lang="en-US" sz="2500" dirty="0"/>
            </a:br>
            <a:r>
              <a:rPr lang="en-FI" sz="2500"/>
              <a:t>Covalent BTKi 6 years </a:t>
            </a:r>
            <a:r>
              <a:rPr lang="en-US" sz="2500" dirty="0">
                <a:sym typeface="Wingdings" pitchFamily="2" charset="2"/>
              </a:rPr>
              <a:t></a:t>
            </a:r>
            <a:r>
              <a:rPr lang="en-FI" sz="2500"/>
              <a:t> PD </a:t>
            </a:r>
            <a:r>
              <a:rPr lang="en-US" sz="2500" dirty="0">
                <a:sym typeface="Wingdings" pitchFamily="2" charset="2"/>
              </a:rPr>
              <a:t></a:t>
            </a:r>
            <a:r>
              <a:rPr lang="en-FI" sz="2500"/>
              <a:t> venetoclax/anti-CD20 antibody 2 years </a:t>
            </a:r>
            <a:r>
              <a:rPr lang="en-US" sz="2500" dirty="0">
                <a:sym typeface="Wingdings" pitchFamily="2" charset="2"/>
              </a:rPr>
              <a:t></a:t>
            </a:r>
            <a:r>
              <a:rPr lang="en-FI" sz="2500"/>
              <a:t> </a:t>
            </a:r>
            <a:br>
              <a:rPr lang="en-US" sz="2500" dirty="0"/>
            </a:br>
            <a:r>
              <a:rPr lang="en-FI" sz="2500" u="heavy"/>
              <a:t>3 years observation</a:t>
            </a:r>
            <a:r>
              <a:rPr lang="en-FI" sz="2500"/>
              <a:t> </a:t>
            </a:r>
            <a:r>
              <a:rPr lang="en-US" sz="2500" dirty="0">
                <a:sym typeface="Wingdings" pitchFamily="2" charset="2"/>
              </a:rPr>
              <a:t></a:t>
            </a:r>
            <a:r>
              <a:rPr lang="en-FI" sz="2500"/>
              <a:t> PD. What would be your preferred next treatment?</a:t>
            </a:r>
          </a:p>
        </p:txBody>
      </p:sp>
      <p:sp>
        <p:nvSpPr>
          <p:cNvPr id="37" name="TextBox 36">
            <a:extLst>
              <a:ext uri="{FF2B5EF4-FFF2-40B4-BE49-F238E27FC236}">
                <a16:creationId xmlns:a16="http://schemas.microsoft.com/office/drawing/2014/main" id="{3EBC7B31-C84D-DACD-20F0-483FC0B82F49}"/>
              </a:ext>
            </a:extLst>
          </p:cNvPr>
          <p:cNvSpPr txBox="1"/>
          <p:nvPr/>
        </p:nvSpPr>
        <p:spPr>
          <a:xfrm>
            <a:off x="479376" y="5714712"/>
            <a:ext cx="10323410"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BTKi = Bruton tyrosine kinase inhibitor; PD = disease progression; CAR-T = chimeric antigen receptor T-cell therapy</a:t>
            </a:r>
          </a:p>
        </p:txBody>
      </p:sp>
      <p:sp>
        <p:nvSpPr>
          <p:cNvPr id="14" name="Rectangle 13">
            <a:extLst>
              <a:ext uri="{FF2B5EF4-FFF2-40B4-BE49-F238E27FC236}">
                <a16:creationId xmlns:a16="http://schemas.microsoft.com/office/drawing/2014/main" id="{F9582501-006A-66E4-D008-BFC22C8200D5}"/>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35369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916517" y="1097692"/>
          <a:ext cx="10134342" cy="4678640"/>
        </p:xfrm>
        <a:graphic>
          <a:graphicData uri="http://schemas.openxmlformats.org/drawingml/2006/table">
            <a:tbl>
              <a:tblPr firstRow="1" bandRow="1">
                <a:tableStyleId>{F2DE63D5-997A-4646-A377-4702673A728D}</a:tableStyleId>
              </a:tblPr>
              <a:tblGrid>
                <a:gridCol w="2936891">
                  <a:extLst>
                    <a:ext uri="{9D8B030D-6E8A-4147-A177-3AD203B41FA5}">
                      <a16:colId xmlns:a16="http://schemas.microsoft.com/office/drawing/2014/main" val="20000"/>
                    </a:ext>
                  </a:extLst>
                </a:gridCol>
                <a:gridCol w="7197451">
                  <a:extLst>
                    <a:ext uri="{9D8B030D-6E8A-4147-A177-3AD203B41FA5}">
                      <a16:colId xmlns:a16="http://schemas.microsoft.com/office/drawing/2014/main" val="2117869244"/>
                    </a:ext>
                  </a:extLst>
                </a:gridCol>
              </a:tblGrid>
              <a:tr h="134728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Allogene</a:t>
                      </a:r>
                      <a:r>
                        <a:rPr lang="en-US" sz="1800" b="0" dirty="0">
                          <a:solidFill>
                            <a:schemeClr val="tx1"/>
                          </a:solidFill>
                        </a:rPr>
                        <a:t> Therapeutics, AstraZeneca Pharmaceuticals LP, </a:t>
                      </a:r>
                      <a:r>
                        <a:rPr lang="en-US" sz="1800" b="0" dirty="0" err="1">
                          <a:solidFill>
                            <a:schemeClr val="tx1"/>
                          </a:solidFill>
                        </a:rPr>
                        <a:t>BeOne</a:t>
                      </a:r>
                      <a:r>
                        <a:rPr lang="en-US" sz="1800" b="0" dirty="0">
                          <a:solidFill>
                            <a:schemeClr val="tx1"/>
                          </a:solidFill>
                        </a:rPr>
                        <a:t>, Bristol Myers Squibb, Genentech, a member of the Roche Group, Janssen Biotech Inc, Lilly, </a:t>
                      </a:r>
                      <a:r>
                        <a:rPr lang="en-US" sz="1800" b="0" dirty="0" err="1">
                          <a:solidFill>
                            <a:schemeClr val="tx1"/>
                          </a:solidFill>
                        </a:rPr>
                        <a:t>MingSight</a:t>
                      </a:r>
                      <a:r>
                        <a:rPr lang="en-US" sz="1800" b="0" dirty="0">
                          <a:solidFill>
                            <a:schemeClr val="tx1"/>
                          </a:solidFill>
                        </a:rPr>
                        <a:t> Pharmaceuticals,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283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Lilly, </a:t>
                      </a:r>
                      <a:r>
                        <a:rPr lang="en-US" sz="1800" b="0" dirty="0" err="1">
                          <a:solidFill>
                            <a:schemeClr val="tx1"/>
                          </a:solidFill>
                        </a:rPr>
                        <a:t>Octapharma</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83283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BeOne</a:t>
                      </a:r>
                      <a:r>
                        <a:rPr lang="en-US" sz="1800" b="0" dirty="0">
                          <a:solidFill>
                            <a:schemeClr val="tx1"/>
                          </a:solidFill>
                        </a:rPr>
                        <a:t>, Carna Biosciences,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1124051"/>
                  </a:ext>
                </a:extLst>
              </a:tr>
              <a:tr h="832839">
                <a:tc>
                  <a:txBody>
                    <a:bodyPr/>
                    <a:lstStyle/>
                    <a:p>
                      <a:pPr algn="l"/>
                      <a:r>
                        <a:rPr lang="en-US" sz="18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Genentech, a member of the Roche Group,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180190"/>
                  </a:ext>
                </a:extLst>
              </a:tr>
              <a:tr h="832839">
                <a:tc>
                  <a:txBody>
                    <a:bodyPr/>
                    <a:lstStyle/>
                    <a:p>
                      <a:pPr algn="l"/>
                      <a:r>
                        <a:rPr lang="en-US" sz="1800" b="1" dirty="0">
                          <a:solidFill>
                            <a:schemeClr val="tx1"/>
                          </a:solidFill>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Geron Corporation,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903034"/>
                  </a:ext>
                </a:extLst>
              </a:tr>
            </a:tbl>
          </a:graphicData>
        </a:graphic>
      </p:graphicFrame>
    </p:spTree>
    <p:custDataLst>
      <p:tags r:id="rId1"/>
    </p:custDataLst>
    <p:extLst>
      <p:ext uri="{BB962C8B-B14F-4D97-AF65-F5344CB8AC3E}">
        <p14:creationId xmlns:p14="http://schemas.microsoft.com/office/powerpoint/2010/main" val="1707810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0AD5E1E2-130B-1140-9BC0-8594CF70E96E}"/>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5" name="Rounded Rectangle 4">
            <a:extLst>
              <a:ext uri="{FF2B5EF4-FFF2-40B4-BE49-F238E27FC236}">
                <a16:creationId xmlns:a16="http://schemas.microsoft.com/office/drawing/2014/main" id="{C35F2C47-9D23-F745-A0E0-2211A800AD6E}"/>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Preparing Results</a:t>
            </a:r>
          </a:p>
        </p:txBody>
      </p:sp>
      <p:sp>
        <p:nvSpPr>
          <p:cNvPr id="6" name="Snip Same Side Corner Rectangle 5">
            <a:extLst>
              <a:ext uri="{FF2B5EF4-FFF2-40B4-BE49-F238E27FC236}">
                <a16:creationId xmlns:a16="http://schemas.microsoft.com/office/drawing/2014/main" id="{C527A36B-3556-2E4A-90B0-8C568E0B63FF}"/>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2C9BDEB-D28D-6445-8132-D8E029CC0816}"/>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0658634-0B1C-6748-B494-B6F98AA595C3}"/>
              </a:ext>
            </a:extLst>
          </p:cNvPr>
          <p:cNvSpPr txBox="1"/>
          <p:nvPr>
            <p:custDataLst>
              <p:tags r:id="rId7"/>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1380354-BA3C-2A44-B611-45C97DEFA8CE}"/>
              </a:ext>
            </a:extLst>
          </p:cNvPr>
          <p:cNvSpPr txBox="1"/>
          <p:nvPr>
            <p:custDataLst>
              <p:tags r:id="rId8"/>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55F0CB9-4DA8-3546-8325-01FFF6675883}"/>
              </a:ext>
            </a:extLst>
          </p:cNvPr>
          <p:cNvSpPr txBox="1"/>
          <p:nvPr>
            <p:custDataLst>
              <p:tags r:id="rId9"/>
            </p:custDataLst>
          </p:nvPr>
        </p:nvSpPr>
        <p:spPr>
          <a:xfrm>
            <a:off x="838200" y="1798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Alternative covalent BTK inhibitor</a:t>
            </a:r>
          </a:p>
        </p:txBody>
      </p:sp>
      <p:sp>
        <p:nvSpPr>
          <p:cNvPr id="11" name="TextBox 10">
            <a:extLst>
              <a:ext uri="{FF2B5EF4-FFF2-40B4-BE49-F238E27FC236}">
                <a16:creationId xmlns:a16="http://schemas.microsoft.com/office/drawing/2014/main" id="{97287B81-3850-C14F-A749-70A1DAE75B93}"/>
              </a:ext>
            </a:extLst>
          </p:cNvPr>
          <p:cNvSpPr txBox="1"/>
          <p:nvPr>
            <p:custDataLst>
              <p:tags r:id="rId10"/>
            </p:custDataLst>
          </p:nvPr>
        </p:nvSpPr>
        <p:spPr>
          <a:xfrm>
            <a:off x="10337800" y="1963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9E873616-4041-B340-ABE1-B4B2F8B70EE7}"/>
              </a:ext>
            </a:extLst>
          </p:cNvPr>
          <p:cNvSpPr/>
          <p:nvPr>
            <p:custDataLst>
              <p:tags r:id="rId11"/>
            </p:custDataLst>
          </p:nvPr>
        </p:nvSpPr>
        <p:spPr>
          <a:xfrm>
            <a:off x="838200" y="2115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B26759EE-BBBE-2844-8CE6-849D0CAEBE88}"/>
              </a:ext>
            </a:extLst>
          </p:cNvPr>
          <p:cNvSpPr/>
          <p:nvPr>
            <p:custDataLst>
              <p:tags r:id="rId12"/>
            </p:custDataLst>
          </p:nvPr>
        </p:nvSpPr>
        <p:spPr>
          <a:xfrm>
            <a:off x="838200" y="2115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A304189-92AB-034D-A74E-4118B836B94C}"/>
              </a:ext>
            </a:extLst>
          </p:cNvPr>
          <p:cNvSpPr txBox="1"/>
          <p:nvPr>
            <p:custDataLst>
              <p:tags r:id="rId13"/>
            </p:custDataLst>
          </p:nvPr>
        </p:nvSpPr>
        <p:spPr>
          <a:xfrm>
            <a:off x="838200" y="2433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Venetoclax/anti-CD20 antibody</a:t>
            </a:r>
          </a:p>
        </p:txBody>
      </p:sp>
      <p:sp>
        <p:nvSpPr>
          <p:cNvPr id="15" name="TextBox 14">
            <a:extLst>
              <a:ext uri="{FF2B5EF4-FFF2-40B4-BE49-F238E27FC236}">
                <a16:creationId xmlns:a16="http://schemas.microsoft.com/office/drawing/2014/main" id="{D46758CA-2676-1946-92AB-295B726BB668}"/>
              </a:ext>
            </a:extLst>
          </p:cNvPr>
          <p:cNvSpPr txBox="1"/>
          <p:nvPr>
            <p:custDataLst>
              <p:tags r:id="rId14"/>
            </p:custDataLst>
          </p:nvPr>
        </p:nvSpPr>
        <p:spPr>
          <a:xfrm>
            <a:off x="10337800" y="2598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sp>
        <p:nvSpPr>
          <p:cNvPr id="16" name="Rounded Rectangle 15">
            <a:extLst>
              <a:ext uri="{FF2B5EF4-FFF2-40B4-BE49-F238E27FC236}">
                <a16:creationId xmlns:a16="http://schemas.microsoft.com/office/drawing/2014/main" id="{74151526-A321-EC44-A6F1-831B47D5732C}"/>
              </a:ext>
            </a:extLst>
          </p:cNvPr>
          <p:cNvSpPr/>
          <p:nvPr>
            <p:custDataLst>
              <p:tags r:id="rId15"/>
            </p:custDataLst>
          </p:nvPr>
        </p:nvSpPr>
        <p:spPr>
          <a:xfrm>
            <a:off x="838200" y="2750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AE5834FC-9E23-994C-A4B0-49DB4067F0C0}"/>
              </a:ext>
            </a:extLst>
          </p:cNvPr>
          <p:cNvSpPr/>
          <p:nvPr>
            <p:custDataLst>
              <p:tags r:id="rId16"/>
            </p:custDataLst>
          </p:nvPr>
        </p:nvSpPr>
        <p:spPr>
          <a:xfrm>
            <a:off x="838200" y="2750820"/>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FE89E95-740E-A644-BB97-358DD0A4C65C}"/>
              </a:ext>
            </a:extLst>
          </p:cNvPr>
          <p:cNvSpPr txBox="1"/>
          <p:nvPr>
            <p:custDataLst>
              <p:tags r:id="rId17"/>
            </p:custDataLst>
          </p:nvPr>
        </p:nvSpPr>
        <p:spPr>
          <a:xfrm>
            <a:off x="838200" y="3068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 Pirtobrutinib</a:t>
            </a:r>
          </a:p>
        </p:txBody>
      </p:sp>
      <p:sp>
        <p:nvSpPr>
          <p:cNvPr id="19" name="TextBox 18">
            <a:extLst>
              <a:ext uri="{FF2B5EF4-FFF2-40B4-BE49-F238E27FC236}">
                <a16:creationId xmlns:a16="http://schemas.microsoft.com/office/drawing/2014/main" id="{35C573FC-6597-6F40-8462-1403FB704911}"/>
              </a:ext>
            </a:extLst>
          </p:cNvPr>
          <p:cNvSpPr txBox="1"/>
          <p:nvPr>
            <p:custDataLst>
              <p:tags r:id="rId18"/>
            </p:custDataLst>
          </p:nvPr>
        </p:nvSpPr>
        <p:spPr>
          <a:xfrm>
            <a:off x="10337800" y="3233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0" name="Rounded Rectangle 19">
            <a:extLst>
              <a:ext uri="{FF2B5EF4-FFF2-40B4-BE49-F238E27FC236}">
                <a16:creationId xmlns:a16="http://schemas.microsoft.com/office/drawing/2014/main" id="{266D306B-0C2D-3D49-86C7-46FF78CD2145}"/>
              </a:ext>
            </a:extLst>
          </p:cNvPr>
          <p:cNvSpPr/>
          <p:nvPr>
            <p:custDataLst>
              <p:tags r:id="rId19"/>
            </p:custDataLst>
          </p:nvPr>
        </p:nvSpPr>
        <p:spPr>
          <a:xfrm>
            <a:off x="838200" y="3385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980A237C-CD7C-D348-B1EE-019C2598281A}"/>
              </a:ext>
            </a:extLst>
          </p:cNvPr>
          <p:cNvSpPr/>
          <p:nvPr>
            <p:custDataLst>
              <p:tags r:id="rId20"/>
            </p:custDataLst>
          </p:nvPr>
        </p:nvSpPr>
        <p:spPr>
          <a:xfrm>
            <a:off x="838200" y="3385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803CEC9-4329-814F-80E3-FE736953AAB2}"/>
              </a:ext>
            </a:extLst>
          </p:cNvPr>
          <p:cNvSpPr txBox="1"/>
          <p:nvPr>
            <p:custDataLst>
              <p:tags r:id="rId21"/>
            </p:custDataLst>
          </p:nvPr>
        </p:nvSpPr>
        <p:spPr>
          <a:xfrm>
            <a:off x="838200" y="3703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CAR T-cell therapy</a:t>
            </a:r>
          </a:p>
        </p:txBody>
      </p:sp>
      <p:sp>
        <p:nvSpPr>
          <p:cNvPr id="23" name="TextBox 22">
            <a:extLst>
              <a:ext uri="{FF2B5EF4-FFF2-40B4-BE49-F238E27FC236}">
                <a16:creationId xmlns:a16="http://schemas.microsoft.com/office/drawing/2014/main" id="{B614748F-95A6-7A41-BA46-E5EA541A3EAD}"/>
              </a:ext>
            </a:extLst>
          </p:cNvPr>
          <p:cNvSpPr txBox="1"/>
          <p:nvPr>
            <p:custDataLst>
              <p:tags r:id="rId22"/>
            </p:custDataLst>
          </p:nvPr>
        </p:nvSpPr>
        <p:spPr>
          <a:xfrm>
            <a:off x="10337800" y="3868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4" name="Rounded Rectangle 23">
            <a:extLst>
              <a:ext uri="{FF2B5EF4-FFF2-40B4-BE49-F238E27FC236}">
                <a16:creationId xmlns:a16="http://schemas.microsoft.com/office/drawing/2014/main" id="{DD17F82C-FE39-4044-8F58-3930DB1A4717}"/>
              </a:ext>
            </a:extLst>
          </p:cNvPr>
          <p:cNvSpPr/>
          <p:nvPr>
            <p:custDataLst>
              <p:tags r:id="rId23"/>
            </p:custDataLst>
          </p:nvPr>
        </p:nvSpPr>
        <p:spPr>
          <a:xfrm>
            <a:off x="838200" y="4020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6FA07BD7-F63E-A94B-9FAD-FD125AF9AFC3}"/>
              </a:ext>
            </a:extLst>
          </p:cNvPr>
          <p:cNvSpPr/>
          <p:nvPr>
            <p:custDataLst>
              <p:tags r:id="rId24"/>
            </p:custDataLst>
          </p:nvPr>
        </p:nvSpPr>
        <p:spPr>
          <a:xfrm>
            <a:off x="838200" y="4020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8255C4B-1E36-2346-A035-B6F948DAF414}"/>
              </a:ext>
            </a:extLst>
          </p:cNvPr>
          <p:cNvSpPr txBox="1"/>
          <p:nvPr>
            <p:custDataLst>
              <p:tags r:id="rId25"/>
            </p:custDataLst>
          </p:nvPr>
        </p:nvSpPr>
        <p:spPr>
          <a:xfrm>
            <a:off x="838200" y="4338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 Bispecific antibody</a:t>
            </a:r>
          </a:p>
        </p:txBody>
      </p:sp>
      <p:sp>
        <p:nvSpPr>
          <p:cNvPr id="27" name="TextBox 26">
            <a:extLst>
              <a:ext uri="{FF2B5EF4-FFF2-40B4-BE49-F238E27FC236}">
                <a16:creationId xmlns:a16="http://schemas.microsoft.com/office/drawing/2014/main" id="{17DC471E-CEAE-4643-B660-30D12F26A7C2}"/>
              </a:ext>
            </a:extLst>
          </p:cNvPr>
          <p:cNvSpPr txBox="1"/>
          <p:nvPr>
            <p:custDataLst>
              <p:tags r:id="rId26"/>
            </p:custDataLst>
          </p:nvPr>
        </p:nvSpPr>
        <p:spPr>
          <a:xfrm>
            <a:off x="10337800" y="4503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8" name="Rounded Rectangle 27">
            <a:extLst>
              <a:ext uri="{FF2B5EF4-FFF2-40B4-BE49-F238E27FC236}">
                <a16:creationId xmlns:a16="http://schemas.microsoft.com/office/drawing/2014/main" id="{7E2091C9-3633-B549-A71B-F4F2265C464A}"/>
              </a:ext>
            </a:extLst>
          </p:cNvPr>
          <p:cNvSpPr/>
          <p:nvPr>
            <p:custDataLst>
              <p:tags r:id="rId27"/>
            </p:custDataLst>
          </p:nvPr>
        </p:nvSpPr>
        <p:spPr>
          <a:xfrm>
            <a:off x="838200" y="4655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9795E443-FF9C-2947-9309-7B1CA205F1F2}"/>
              </a:ext>
            </a:extLst>
          </p:cNvPr>
          <p:cNvSpPr/>
          <p:nvPr>
            <p:custDataLst>
              <p:tags r:id="rId28"/>
            </p:custDataLst>
          </p:nvPr>
        </p:nvSpPr>
        <p:spPr>
          <a:xfrm>
            <a:off x="838200" y="4655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92D94E0-FBC5-EE4E-926B-118051A48796}"/>
              </a:ext>
            </a:extLst>
          </p:cNvPr>
          <p:cNvSpPr txBox="1"/>
          <p:nvPr>
            <p:custDataLst>
              <p:tags r:id="rId29"/>
            </p:custDataLst>
          </p:nvPr>
        </p:nvSpPr>
        <p:spPr>
          <a:xfrm>
            <a:off x="838200" y="4973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 I’m not sure</a:t>
            </a:r>
          </a:p>
        </p:txBody>
      </p:sp>
      <p:sp>
        <p:nvSpPr>
          <p:cNvPr id="31" name="TextBox 30">
            <a:extLst>
              <a:ext uri="{FF2B5EF4-FFF2-40B4-BE49-F238E27FC236}">
                <a16:creationId xmlns:a16="http://schemas.microsoft.com/office/drawing/2014/main" id="{20AA3782-F0E2-5545-B829-C0ADFC6ADFC3}"/>
              </a:ext>
            </a:extLst>
          </p:cNvPr>
          <p:cNvSpPr txBox="1"/>
          <p:nvPr>
            <p:custDataLst>
              <p:tags r:id="rId30"/>
            </p:custDataLst>
          </p:nvPr>
        </p:nvSpPr>
        <p:spPr>
          <a:xfrm>
            <a:off x="10337800" y="5138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32" name="Rounded Rectangle 31">
            <a:extLst>
              <a:ext uri="{FF2B5EF4-FFF2-40B4-BE49-F238E27FC236}">
                <a16:creationId xmlns:a16="http://schemas.microsoft.com/office/drawing/2014/main" id="{686715ED-4247-5946-A340-4978AA64F4E8}"/>
              </a:ext>
            </a:extLst>
          </p:cNvPr>
          <p:cNvSpPr/>
          <p:nvPr>
            <p:custDataLst>
              <p:tags r:id="rId31"/>
            </p:custDataLst>
          </p:nvPr>
        </p:nvSpPr>
        <p:spPr>
          <a:xfrm>
            <a:off x="838200" y="5290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35B7D2D7-A576-AB41-B828-8D6287B85AF2}"/>
              </a:ext>
            </a:extLst>
          </p:cNvPr>
          <p:cNvSpPr/>
          <p:nvPr>
            <p:custDataLst>
              <p:tags r:id="rId32"/>
            </p:custDataLst>
          </p:nvPr>
        </p:nvSpPr>
        <p:spPr>
          <a:xfrm>
            <a:off x="838200" y="5290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CCD4301-61D5-854C-8433-E10FF829E454}"/>
              </a:ext>
            </a:extLst>
          </p:cNvPr>
          <p:cNvSpPr/>
          <p:nvPr>
            <p:custDataLst>
              <p:tags r:id="rId33"/>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35" name="Rectangle 34">
            <a:extLst>
              <a:ext uri="{FF2B5EF4-FFF2-40B4-BE49-F238E27FC236}">
                <a16:creationId xmlns:a16="http://schemas.microsoft.com/office/drawing/2014/main" id="{2738FD29-45C3-C4D2-2C3D-C735FE544576}"/>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34"/>
            </p:custDataLst>
          </p:nvPr>
        </p:nvSpPr>
        <p:spPr/>
        <p:txBody>
          <a:bodyPr>
            <a:normAutofit/>
          </a:bodyPr>
          <a:lstStyle/>
          <a:p>
            <a:r>
              <a:rPr lang="en-FI" sz="2500" u="heavy"/>
              <a:t>75-year-old patient with relapsed CLL, no del(17p) or TP53 mutation</a:t>
            </a:r>
            <a:r>
              <a:rPr lang="en-FI" sz="2500"/>
              <a:t>: </a:t>
            </a:r>
            <a:br>
              <a:rPr lang="en-US" sz="2500" dirty="0"/>
            </a:br>
            <a:r>
              <a:rPr lang="en-FI" sz="2500"/>
              <a:t>Covalent BTKi 6 years </a:t>
            </a:r>
            <a:r>
              <a:rPr lang="en-US" sz="2500" dirty="0">
                <a:sym typeface="Wingdings" pitchFamily="2" charset="2"/>
              </a:rPr>
              <a:t></a:t>
            </a:r>
            <a:r>
              <a:rPr lang="en-FI" sz="2500"/>
              <a:t> PD </a:t>
            </a:r>
            <a:r>
              <a:rPr lang="en-US" sz="2500" dirty="0">
                <a:sym typeface="Wingdings" pitchFamily="2" charset="2"/>
              </a:rPr>
              <a:t></a:t>
            </a:r>
            <a:r>
              <a:rPr lang="en-FI" sz="2500"/>
              <a:t> venetoclax/anti-CD20 antibody 2 years </a:t>
            </a:r>
            <a:r>
              <a:rPr lang="en-US" sz="2500" dirty="0">
                <a:sym typeface="Wingdings" pitchFamily="2" charset="2"/>
              </a:rPr>
              <a:t></a:t>
            </a:r>
            <a:r>
              <a:rPr lang="en-FI" sz="2500"/>
              <a:t> </a:t>
            </a:r>
            <a:br>
              <a:rPr lang="en-US" sz="2500" dirty="0"/>
            </a:br>
            <a:r>
              <a:rPr lang="en-FI" sz="2500" u="heavy"/>
              <a:t>3 years observation</a:t>
            </a:r>
            <a:r>
              <a:rPr lang="en-FI" sz="2500"/>
              <a:t> </a:t>
            </a:r>
            <a:r>
              <a:rPr lang="en-US" sz="2500" dirty="0">
                <a:sym typeface="Wingdings" pitchFamily="2" charset="2"/>
              </a:rPr>
              <a:t></a:t>
            </a:r>
            <a:r>
              <a:rPr lang="en-FI" sz="2500"/>
              <a:t> PD. What would be your preferred next treatment?</a:t>
            </a:r>
          </a:p>
        </p:txBody>
      </p:sp>
      <p:sp>
        <p:nvSpPr>
          <p:cNvPr id="36" name="TextBox 35">
            <a:extLst>
              <a:ext uri="{FF2B5EF4-FFF2-40B4-BE49-F238E27FC236}">
                <a16:creationId xmlns:a16="http://schemas.microsoft.com/office/drawing/2014/main" id="{F24C75C2-9884-E22F-5592-7D85FBF39F42}"/>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BTKi = Bruton tyrosine kinase inhibitor; PD = disease progression; CAR-T = chimeric antigen receptor T-cell therapy</a:t>
            </a:r>
          </a:p>
        </p:txBody>
      </p:sp>
    </p:spTree>
    <p:custDataLst>
      <p:tags r:id="rId1"/>
    </p:custDataLst>
    <p:extLst>
      <p:ext uri="{BB962C8B-B14F-4D97-AF65-F5344CB8AC3E}">
        <p14:creationId xmlns:p14="http://schemas.microsoft.com/office/powerpoint/2010/main" val="2391998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CAR-T = chimeric antigen receptor T-cell therapy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a:xfrm>
            <a:off x="2971800" y="2019359"/>
            <a:ext cx="8540496" cy="648072"/>
          </a:xfrm>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a:xfrm>
            <a:off x="2971800" y="5276641"/>
            <a:ext cx="8540496" cy="648072"/>
          </a:xfrm>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a:xfrm>
            <a:off x="2971800" y="4476715"/>
            <a:ext cx="8540496" cy="648072"/>
          </a:xfrm>
        </p:spPr>
        <p:txBody>
          <a:bodyPr/>
          <a:lstStyle/>
          <a:p>
            <a:r>
              <a:rPr lang="en-US" dirty="0" err="1"/>
              <a:t>Pirtobrutinib</a:t>
            </a:r>
            <a:r>
              <a:rPr lang="en-US" dirty="0"/>
              <a:t> bridge to CAR-T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a:xfrm>
            <a:off x="2971800" y="2838275"/>
            <a:ext cx="8540496" cy="648072"/>
          </a:xfrm>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a:xfrm>
            <a:off x="2971800" y="1207866"/>
            <a:ext cx="8540496" cy="648072"/>
          </a:xfrm>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a:xfrm>
            <a:off x="912285" y="0"/>
            <a:ext cx="10358967"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a:xfrm>
            <a:off x="838200" y="1798320"/>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83CC71A9-E099-884A-A197-C9FB586F6182}"/>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DA033E41-F353-7A4E-B96C-7D1B02C8EBE3}"/>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ECC6B0AB-CAD3-544D-9FDF-7CE5CEDAA962}"/>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F50B993-CD75-F84A-B770-C88F7DBC81A2}"/>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86D585E-A80A-3648-AA83-D41A8A42B743}"/>
              </a:ext>
            </a:extLst>
          </p:cNvPr>
          <p:cNvSpPr/>
          <p:nvPr>
            <p:custDataLst>
              <p:tags r:id="rId7"/>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57BA004-ECDD-124B-BA13-D9B7AA60FD4D}"/>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E198E5A-AD73-7746-B231-616A36945FE3}"/>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5E522AD-E6B6-ED42-8068-866EBACD9F46}"/>
              </a:ext>
            </a:extLst>
          </p:cNvPr>
          <p:cNvSpPr txBox="1"/>
          <p:nvPr>
            <p:custDataLst>
              <p:tags r:id="rId10"/>
            </p:custDataLst>
          </p:nvPr>
        </p:nvSpPr>
        <p:spPr>
          <a:xfrm>
            <a:off x="838200" y="2129875"/>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Alternative covalent BTK inhibitor</a:t>
            </a:r>
          </a:p>
        </p:txBody>
      </p:sp>
      <p:sp>
        <p:nvSpPr>
          <p:cNvPr id="15" name="TextBox 14">
            <a:extLst>
              <a:ext uri="{FF2B5EF4-FFF2-40B4-BE49-F238E27FC236}">
                <a16:creationId xmlns:a16="http://schemas.microsoft.com/office/drawing/2014/main" id="{94306FCE-2D9C-1B4F-BD55-55CA0C1FA8A2}"/>
              </a:ext>
            </a:extLst>
          </p:cNvPr>
          <p:cNvSpPr txBox="1"/>
          <p:nvPr>
            <p:custDataLst>
              <p:tags r:id="rId11"/>
            </p:custDataLst>
          </p:nvPr>
        </p:nvSpPr>
        <p:spPr>
          <a:xfrm>
            <a:off x="838200" y="2764875"/>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b. Venetoclax/anti-CD20 antibody</a:t>
            </a:r>
          </a:p>
        </p:txBody>
      </p:sp>
      <p:sp>
        <p:nvSpPr>
          <p:cNvPr id="19" name="TextBox 18">
            <a:extLst>
              <a:ext uri="{FF2B5EF4-FFF2-40B4-BE49-F238E27FC236}">
                <a16:creationId xmlns:a16="http://schemas.microsoft.com/office/drawing/2014/main" id="{5643DA38-92E4-7A42-9BB6-ECCDB72194DF}"/>
              </a:ext>
            </a:extLst>
          </p:cNvPr>
          <p:cNvSpPr txBox="1"/>
          <p:nvPr>
            <p:custDataLst>
              <p:tags r:id="rId12"/>
            </p:custDataLst>
          </p:nvPr>
        </p:nvSpPr>
        <p:spPr>
          <a:xfrm>
            <a:off x="838200" y="3399875"/>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D522871-05AB-8F4E-99D7-58BA2F5052DB}"/>
              </a:ext>
            </a:extLst>
          </p:cNvPr>
          <p:cNvSpPr txBox="1"/>
          <p:nvPr>
            <p:custDataLst>
              <p:tags r:id="rId13"/>
            </p:custDataLst>
          </p:nvPr>
        </p:nvSpPr>
        <p:spPr>
          <a:xfrm>
            <a:off x="838200" y="4034875"/>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d. CAR T-cell therapy</a:t>
            </a:r>
          </a:p>
        </p:txBody>
      </p:sp>
      <p:sp>
        <p:nvSpPr>
          <p:cNvPr id="27" name="TextBox 26">
            <a:extLst>
              <a:ext uri="{FF2B5EF4-FFF2-40B4-BE49-F238E27FC236}">
                <a16:creationId xmlns:a16="http://schemas.microsoft.com/office/drawing/2014/main" id="{4556ACBD-6188-1C43-800D-2A1EBB27B2AB}"/>
              </a:ext>
            </a:extLst>
          </p:cNvPr>
          <p:cNvSpPr txBox="1"/>
          <p:nvPr>
            <p:custDataLst>
              <p:tags r:id="rId14"/>
            </p:custDataLst>
          </p:nvPr>
        </p:nvSpPr>
        <p:spPr>
          <a:xfrm>
            <a:off x="838200" y="4669875"/>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e. Bispecific antibody</a:t>
            </a:r>
          </a:p>
        </p:txBody>
      </p:sp>
      <p:sp>
        <p:nvSpPr>
          <p:cNvPr id="31" name="TextBox 30">
            <a:extLst>
              <a:ext uri="{FF2B5EF4-FFF2-40B4-BE49-F238E27FC236}">
                <a16:creationId xmlns:a16="http://schemas.microsoft.com/office/drawing/2014/main" id="{47549468-EC2A-144E-9AD9-20FAF603C80D}"/>
              </a:ext>
            </a:extLst>
          </p:cNvPr>
          <p:cNvSpPr txBox="1"/>
          <p:nvPr>
            <p:custDataLst>
              <p:tags r:id="rId15"/>
            </p:custDataLst>
          </p:nvPr>
        </p:nvSpPr>
        <p:spPr>
          <a:xfrm>
            <a:off x="838200" y="5304875"/>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f. I’m not sure</a:t>
            </a:r>
          </a:p>
        </p:txBody>
      </p:sp>
      <p:sp>
        <p:nvSpPr>
          <p:cNvPr id="35" name="Rectangle 34">
            <a:extLst>
              <a:ext uri="{FF2B5EF4-FFF2-40B4-BE49-F238E27FC236}">
                <a16:creationId xmlns:a16="http://schemas.microsoft.com/office/drawing/2014/main" id="{5F5BDBE1-0135-804A-92CE-0C082C138CB8}"/>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16"/>
            </p:custDataLst>
          </p:nvPr>
        </p:nvSpPr>
        <p:spPr>
          <a:xfrm>
            <a:off x="838200" y="369058"/>
            <a:ext cx="10515600" cy="1325563"/>
          </a:xfrm>
        </p:spPr>
        <p:txBody>
          <a:bodyPr>
            <a:normAutofit/>
          </a:bodyPr>
          <a:lstStyle/>
          <a:p>
            <a:r>
              <a:rPr lang="en-FI" sz="2500" u="heavy"/>
              <a:t>75-year-old patient with relapsed CLL, no del(17p) or TP53 mutation</a:t>
            </a:r>
            <a:r>
              <a:rPr lang="en-FI" sz="2500"/>
              <a:t>: Venetoclax/anti-CD20 antibody 1 year </a:t>
            </a:r>
            <a:r>
              <a:rPr lang="en-US" sz="2500" dirty="0">
                <a:sym typeface="Wingdings" pitchFamily="2" charset="2"/>
              </a:rPr>
              <a:t></a:t>
            </a:r>
            <a:r>
              <a:rPr lang="en-FI" sz="2500"/>
              <a:t> </a:t>
            </a:r>
            <a:r>
              <a:rPr lang="en-FI" sz="2500" u="heavy"/>
              <a:t>2 years observation</a:t>
            </a:r>
            <a:r>
              <a:rPr lang="en-FI" sz="2500"/>
              <a:t> </a:t>
            </a:r>
            <a:r>
              <a:rPr lang="en-US" sz="2500" dirty="0">
                <a:sym typeface="Wingdings" pitchFamily="2" charset="2"/>
              </a:rPr>
              <a:t></a:t>
            </a:r>
            <a:r>
              <a:rPr lang="en-FI" sz="2500"/>
              <a:t> PD </a:t>
            </a:r>
            <a:r>
              <a:rPr lang="en-US" sz="2500" dirty="0">
                <a:sym typeface="Wingdings" pitchFamily="2" charset="2"/>
              </a:rPr>
              <a:t></a:t>
            </a:r>
            <a:r>
              <a:rPr lang="en-FI" sz="2500"/>
              <a:t> covalent BTKi 4 years </a:t>
            </a:r>
            <a:r>
              <a:rPr lang="en-US" sz="2500" dirty="0">
                <a:sym typeface="Wingdings" pitchFamily="2" charset="2"/>
              </a:rPr>
              <a:t></a:t>
            </a:r>
            <a:r>
              <a:rPr lang="en-FI" sz="2500"/>
              <a:t> PD. What would be your preferred next treatment?</a:t>
            </a:r>
          </a:p>
        </p:txBody>
      </p:sp>
      <p:sp>
        <p:nvSpPr>
          <p:cNvPr id="14" name="Rectangle 13">
            <a:extLst>
              <a:ext uri="{FF2B5EF4-FFF2-40B4-BE49-F238E27FC236}">
                <a16:creationId xmlns:a16="http://schemas.microsoft.com/office/drawing/2014/main" id="{D5F01AD7-ADB1-5C0E-0A55-8805AD0F0338}"/>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095662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CBF99399-71B3-7A48-A71F-ABEBBE466347}"/>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36A5A0DF-053B-E84D-A5DA-6126524DA9CD}"/>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Preparing Results</a:t>
            </a:r>
          </a:p>
        </p:txBody>
      </p:sp>
      <p:sp>
        <p:nvSpPr>
          <p:cNvPr id="6" name="Snip Same Side Corner Rectangle 5">
            <a:extLst>
              <a:ext uri="{FF2B5EF4-FFF2-40B4-BE49-F238E27FC236}">
                <a16:creationId xmlns:a16="http://schemas.microsoft.com/office/drawing/2014/main" id="{90A4016D-722C-F94C-BADE-D3BD963C34FD}"/>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BAE453E-2664-6C41-B300-4819724C39FC}"/>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BA6B5C8-1C31-A749-A431-A9DEA284FAA2}"/>
              </a:ext>
            </a:extLst>
          </p:cNvPr>
          <p:cNvSpPr txBox="1"/>
          <p:nvPr>
            <p:custDataLst>
              <p:tags r:id="rId7"/>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D7F6B7F-8639-8E48-8EC9-56EC2692A88A}"/>
              </a:ext>
            </a:extLst>
          </p:cNvPr>
          <p:cNvSpPr txBox="1"/>
          <p:nvPr>
            <p:custDataLst>
              <p:tags r:id="rId8"/>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594ADA-3E6F-D743-9EF9-EC5E9014FC52}"/>
              </a:ext>
            </a:extLst>
          </p:cNvPr>
          <p:cNvSpPr txBox="1"/>
          <p:nvPr>
            <p:custDataLst>
              <p:tags r:id="rId9"/>
            </p:custDataLst>
          </p:nvPr>
        </p:nvSpPr>
        <p:spPr>
          <a:xfrm>
            <a:off x="838200" y="1798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Alternative covalent BTK inhibitor</a:t>
            </a:r>
          </a:p>
        </p:txBody>
      </p:sp>
      <p:sp>
        <p:nvSpPr>
          <p:cNvPr id="11" name="TextBox 10">
            <a:extLst>
              <a:ext uri="{FF2B5EF4-FFF2-40B4-BE49-F238E27FC236}">
                <a16:creationId xmlns:a16="http://schemas.microsoft.com/office/drawing/2014/main" id="{04B50184-1E6A-E847-A733-078DF061486D}"/>
              </a:ext>
            </a:extLst>
          </p:cNvPr>
          <p:cNvSpPr txBox="1"/>
          <p:nvPr>
            <p:custDataLst>
              <p:tags r:id="rId10"/>
            </p:custDataLst>
          </p:nvPr>
        </p:nvSpPr>
        <p:spPr>
          <a:xfrm>
            <a:off x="10337800" y="1963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68F7D925-95A5-5C40-85F7-A98AF313C260}"/>
              </a:ext>
            </a:extLst>
          </p:cNvPr>
          <p:cNvSpPr/>
          <p:nvPr>
            <p:custDataLst>
              <p:tags r:id="rId11"/>
            </p:custDataLst>
          </p:nvPr>
        </p:nvSpPr>
        <p:spPr>
          <a:xfrm>
            <a:off x="838200" y="2115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73FE62F7-3A46-FA46-8ADD-159DE887DBFA}"/>
              </a:ext>
            </a:extLst>
          </p:cNvPr>
          <p:cNvSpPr/>
          <p:nvPr>
            <p:custDataLst>
              <p:tags r:id="rId12"/>
            </p:custDataLst>
          </p:nvPr>
        </p:nvSpPr>
        <p:spPr>
          <a:xfrm>
            <a:off x="838200" y="2115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576F03D-945D-D543-81E6-FCB83D1C00B5}"/>
              </a:ext>
            </a:extLst>
          </p:cNvPr>
          <p:cNvSpPr txBox="1"/>
          <p:nvPr>
            <p:custDataLst>
              <p:tags r:id="rId13"/>
            </p:custDataLst>
          </p:nvPr>
        </p:nvSpPr>
        <p:spPr>
          <a:xfrm>
            <a:off x="838200" y="2433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Venetoclax/anti-CD20 antibody</a:t>
            </a:r>
          </a:p>
        </p:txBody>
      </p:sp>
      <p:sp>
        <p:nvSpPr>
          <p:cNvPr id="15" name="TextBox 14">
            <a:extLst>
              <a:ext uri="{FF2B5EF4-FFF2-40B4-BE49-F238E27FC236}">
                <a16:creationId xmlns:a16="http://schemas.microsoft.com/office/drawing/2014/main" id="{A7A84BF7-11DC-7B46-A210-07A2659CED92}"/>
              </a:ext>
            </a:extLst>
          </p:cNvPr>
          <p:cNvSpPr txBox="1"/>
          <p:nvPr>
            <p:custDataLst>
              <p:tags r:id="rId14"/>
            </p:custDataLst>
          </p:nvPr>
        </p:nvSpPr>
        <p:spPr>
          <a:xfrm>
            <a:off x="10337800" y="2598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Rounded Rectangle 15">
            <a:extLst>
              <a:ext uri="{FF2B5EF4-FFF2-40B4-BE49-F238E27FC236}">
                <a16:creationId xmlns:a16="http://schemas.microsoft.com/office/drawing/2014/main" id="{17CD2068-7F00-864C-B0FB-C01D16FD8FB7}"/>
              </a:ext>
            </a:extLst>
          </p:cNvPr>
          <p:cNvSpPr/>
          <p:nvPr>
            <p:custDataLst>
              <p:tags r:id="rId15"/>
            </p:custDataLst>
          </p:nvPr>
        </p:nvSpPr>
        <p:spPr>
          <a:xfrm>
            <a:off x="838200" y="2750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BD106381-2252-E343-A097-A00A98508EE4}"/>
              </a:ext>
            </a:extLst>
          </p:cNvPr>
          <p:cNvSpPr/>
          <p:nvPr>
            <p:custDataLst>
              <p:tags r:id="rId16"/>
            </p:custDataLst>
          </p:nvPr>
        </p:nvSpPr>
        <p:spPr>
          <a:xfrm>
            <a:off x="838200" y="2750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1F74DF6-5432-3B48-AEC2-209EE845BD23}"/>
              </a:ext>
            </a:extLst>
          </p:cNvPr>
          <p:cNvSpPr txBox="1"/>
          <p:nvPr>
            <p:custDataLst>
              <p:tags r:id="rId17"/>
            </p:custDataLst>
          </p:nvPr>
        </p:nvSpPr>
        <p:spPr>
          <a:xfrm>
            <a:off x="838200" y="3068319"/>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 Pirtobrutinib</a:t>
            </a:r>
          </a:p>
        </p:txBody>
      </p:sp>
      <p:sp>
        <p:nvSpPr>
          <p:cNvPr id="19" name="TextBox 18">
            <a:extLst>
              <a:ext uri="{FF2B5EF4-FFF2-40B4-BE49-F238E27FC236}">
                <a16:creationId xmlns:a16="http://schemas.microsoft.com/office/drawing/2014/main" id="{3FD40FB8-B7F6-4D4E-8D60-051E8BA9B366}"/>
              </a:ext>
            </a:extLst>
          </p:cNvPr>
          <p:cNvSpPr txBox="1"/>
          <p:nvPr>
            <p:custDataLst>
              <p:tags r:id="rId18"/>
            </p:custDataLst>
          </p:nvPr>
        </p:nvSpPr>
        <p:spPr>
          <a:xfrm>
            <a:off x="10337800" y="3233419"/>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0" name="Rounded Rectangle 19">
            <a:extLst>
              <a:ext uri="{FF2B5EF4-FFF2-40B4-BE49-F238E27FC236}">
                <a16:creationId xmlns:a16="http://schemas.microsoft.com/office/drawing/2014/main" id="{D2F15EA4-10C4-E24D-92E3-E30887EE1905}"/>
              </a:ext>
            </a:extLst>
          </p:cNvPr>
          <p:cNvSpPr/>
          <p:nvPr>
            <p:custDataLst>
              <p:tags r:id="rId19"/>
            </p:custDataLst>
          </p:nvPr>
        </p:nvSpPr>
        <p:spPr>
          <a:xfrm>
            <a:off x="838200" y="3385819"/>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21E40A2E-94AB-B744-88C8-5A0B7571C996}"/>
              </a:ext>
            </a:extLst>
          </p:cNvPr>
          <p:cNvSpPr/>
          <p:nvPr>
            <p:custDataLst>
              <p:tags r:id="rId20"/>
            </p:custDataLst>
          </p:nvPr>
        </p:nvSpPr>
        <p:spPr>
          <a:xfrm>
            <a:off x="838200" y="3385819"/>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ED43F1B-94E5-D842-811F-193AAF9D6033}"/>
              </a:ext>
            </a:extLst>
          </p:cNvPr>
          <p:cNvSpPr txBox="1"/>
          <p:nvPr>
            <p:custDataLst>
              <p:tags r:id="rId21"/>
            </p:custDataLst>
          </p:nvPr>
        </p:nvSpPr>
        <p:spPr>
          <a:xfrm>
            <a:off x="838200" y="3703319"/>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CAR T-cell therapy</a:t>
            </a:r>
          </a:p>
        </p:txBody>
      </p:sp>
      <p:sp>
        <p:nvSpPr>
          <p:cNvPr id="23" name="TextBox 22">
            <a:extLst>
              <a:ext uri="{FF2B5EF4-FFF2-40B4-BE49-F238E27FC236}">
                <a16:creationId xmlns:a16="http://schemas.microsoft.com/office/drawing/2014/main" id="{C5C8A3F8-0CB4-1844-ADA0-8C9BFD530784}"/>
              </a:ext>
            </a:extLst>
          </p:cNvPr>
          <p:cNvSpPr txBox="1"/>
          <p:nvPr>
            <p:custDataLst>
              <p:tags r:id="rId22"/>
            </p:custDataLst>
          </p:nvPr>
        </p:nvSpPr>
        <p:spPr>
          <a:xfrm>
            <a:off x="10337800" y="3868419"/>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sp>
        <p:nvSpPr>
          <p:cNvPr id="24" name="Rounded Rectangle 23">
            <a:extLst>
              <a:ext uri="{FF2B5EF4-FFF2-40B4-BE49-F238E27FC236}">
                <a16:creationId xmlns:a16="http://schemas.microsoft.com/office/drawing/2014/main" id="{B5528815-1092-D643-8A28-03C33BFF1E43}"/>
              </a:ext>
            </a:extLst>
          </p:cNvPr>
          <p:cNvSpPr/>
          <p:nvPr>
            <p:custDataLst>
              <p:tags r:id="rId23"/>
            </p:custDataLst>
          </p:nvPr>
        </p:nvSpPr>
        <p:spPr>
          <a:xfrm>
            <a:off x="838200" y="4020819"/>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E403684E-59D5-694F-BA6D-E3D66E8E0FF2}"/>
              </a:ext>
            </a:extLst>
          </p:cNvPr>
          <p:cNvSpPr/>
          <p:nvPr>
            <p:custDataLst>
              <p:tags r:id="rId24"/>
            </p:custDataLst>
          </p:nvPr>
        </p:nvSpPr>
        <p:spPr>
          <a:xfrm>
            <a:off x="838200" y="4020819"/>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6B7F768-1816-5B46-8480-7A4CD41BA934}"/>
              </a:ext>
            </a:extLst>
          </p:cNvPr>
          <p:cNvSpPr txBox="1"/>
          <p:nvPr>
            <p:custDataLst>
              <p:tags r:id="rId25"/>
            </p:custDataLst>
          </p:nvPr>
        </p:nvSpPr>
        <p:spPr>
          <a:xfrm>
            <a:off x="838200" y="4338319"/>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 Bispecific antibody</a:t>
            </a:r>
          </a:p>
        </p:txBody>
      </p:sp>
      <p:sp>
        <p:nvSpPr>
          <p:cNvPr id="27" name="TextBox 26">
            <a:extLst>
              <a:ext uri="{FF2B5EF4-FFF2-40B4-BE49-F238E27FC236}">
                <a16:creationId xmlns:a16="http://schemas.microsoft.com/office/drawing/2014/main" id="{E13FBE47-FE8E-9740-877C-409373BD1902}"/>
              </a:ext>
            </a:extLst>
          </p:cNvPr>
          <p:cNvSpPr txBox="1"/>
          <p:nvPr>
            <p:custDataLst>
              <p:tags r:id="rId26"/>
            </p:custDataLst>
          </p:nvPr>
        </p:nvSpPr>
        <p:spPr>
          <a:xfrm>
            <a:off x="10337800" y="4503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8" name="Rounded Rectangle 27">
            <a:extLst>
              <a:ext uri="{FF2B5EF4-FFF2-40B4-BE49-F238E27FC236}">
                <a16:creationId xmlns:a16="http://schemas.microsoft.com/office/drawing/2014/main" id="{E586BA2B-59F1-B94E-82E0-86A5D0B09F7C}"/>
              </a:ext>
            </a:extLst>
          </p:cNvPr>
          <p:cNvSpPr/>
          <p:nvPr>
            <p:custDataLst>
              <p:tags r:id="rId27"/>
            </p:custDataLst>
          </p:nvPr>
        </p:nvSpPr>
        <p:spPr>
          <a:xfrm>
            <a:off x="838200" y="4655819"/>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B39C2E44-0858-8E43-9907-D930CAB9E084}"/>
              </a:ext>
            </a:extLst>
          </p:cNvPr>
          <p:cNvSpPr/>
          <p:nvPr>
            <p:custDataLst>
              <p:tags r:id="rId28"/>
            </p:custDataLst>
          </p:nvPr>
        </p:nvSpPr>
        <p:spPr>
          <a:xfrm>
            <a:off x="838200" y="4655819"/>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4CDDFA46-5E70-0C4C-9318-15A28D11D22F}"/>
              </a:ext>
            </a:extLst>
          </p:cNvPr>
          <p:cNvSpPr txBox="1"/>
          <p:nvPr>
            <p:custDataLst>
              <p:tags r:id="rId29"/>
            </p:custDataLst>
          </p:nvPr>
        </p:nvSpPr>
        <p:spPr>
          <a:xfrm>
            <a:off x="838200" y="4973320"/>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 I’m not sure</a:t>
            </a:r>
          </a:p>
        </p:txBody>
      </p:sp>
      <p:sp>
        <p:nvSpPr>
          <p:cNvPr id="31" name="TextBox 30">
            <a:extLst>
              <a:ext uri="{FF2B5EF4-FFF2-40B4-BE49-F238E27FC236}">
                <a16:creationId xmlns:a16="http://schemas.microsoft.com/office/drawing/2014/main" id="{655927F3-6C78-AD4D-8CD5-3037BB8ACF9C}"/>
              </a:ext>
            </a:extLst>
          </p:cNvPr>
          <p:cNvSpPr txBox="1"/>
          <p:nvPr>
            <p:custDataLst>
              <p:tags r:id="rId30"/>
            </p:custDataLst>
          </p:nvPr>
        </p:nvSpPr>
        <p:spPr>
          <a:xfrm>
            <a:off x="10337800" y="5138420"/>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32" name="Rounded Rectangle 31">
            <a:extLst>
              <a:ext uri="{FF2B5EF4-FFF2-40B4-BE49-F238E27FC236}">
                <a16:creationId xmlns:a16="http://schemas.microsoft.com/office/drawing/2014/main" id="{FFBFD82C-F843-4F4A-A99F-19312FA2EA17}"/>
              </a:ext>
            </a:extLst>
          </p:cNvPr>
          <p:cNvSpPr/>
          <p:nvPr>
            <p:custDataLst>
              <p:tags r:id="rId31"/>
            </p:custDataLst>
          </p:nvPr>
        </p:nvSpPr>
        <p:spPr>
          <a:xfrm>
            <a:off x="838200" y="5290820"/>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CF3177C5-F16E-0244-B46D-EAD87B80A47B}"/>
              </a:ext>
            </a:extLst>
          </p:cNvPr>
          <p:cNvSpPr/>
          <p:nvPr>
            <p:custDataLst>
              <p:tags r:id="rId32"/>
            </p:custDataLst>
          </p:nvPr>
        </p:nvSpPr>
        <p:spPr>
          <a:xfrm>
            <a:off x="838200" y="5290820"/>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75B93A9-B2AF-BC43-AF1D-C8E4CAEFCBAC}"/>
              </a:ext>
            </a:extLst>
          </p:cNvPr>
          <p:cNvSpPr/>
          <p:nvPr>
            <p:custDataLst>
              <p:tags r:id="rId33"/>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35" name="Rectangle 34">
            <a:extLst>
              <a:ext uri="{FF2B5EF4-FFF2-40B4-BE49-F238E27FC236}">
                <a16:creationId xmlns:a16="http://schemas.microsoft.com/office/drawing/2014/main" id="{B9A88AFD-E26E-34CD-EB8F-FC447CEF3853}"/>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34"/>
            </p:custDataLst>
          </p:nvPr>
        </p:nvSpPr>
        <p:spPr/>
        <p:txBody>
          <a:bodyPr>
            <a:noAutofit/>
          </a:bodyPr>
          <a:lstStyle/>
          <a:p>
            <a:r>
              <a:rPr lang="en-FI" sz="2500" u="heavy"/>
              <a:t>75-year-old patient with relapsed CLL, no del(17p) or TP53 mutation</a:t>
            </a:r>
            <a:r>
              <a:rPr lang="en-FI" sz="2500"/>
              <a:t>: Venetoclax/anti-CD20 antibody 1 year </a:t>
            </a:r>
            <a:r>
              <a:rPr lang="en-US" sz="2500" dirty="0">
                <a:sym typeface="Wingdings" pitchFamily="2" charset="2"/>
              </a:rPr>
              <a:t></a:t>
            </a:r>
            <a:r>
              <a:rPr lang="en-FI" sz="2500"/>
              <a:t> </a:t>
            </a:r>
            <a:r>
              <a:rPr lang="en-FI" sz="2500" u="heavy"/>
              <a:t>2 years observation</a:t>
            </a:r>
            <a:r>
              <a:rPr lang="en-FI" sz="2500"/>
              <a:t> </a:t>
            </a:r>
            <a:r>
              <a:rPr lang="en-US" sz="2500" dirty="0">
                <a:sym typeface="Wingdings" pitchFamily="2" charset="2"/>
              </a:rPr>
              <a:t></a:t>
            </a:r>
            <a:r>
              <a:rPr lang="en-FI" sz="2500"/>
              <a:t> PD </a:t>
            </a:r>
            <a:r>
              <a:rPr lang="en-US" sz="2500" dirty="0">
                <a:sym typeface="Wingdings" pitchFamily="2" charset="2"/>
              </a:rPr>
              <a:t></a:t>
            </a:r>
            <a:r>
              <a:rPr lang="en-FI" sz="2500"/>
              <a:t> covalent BTKi 4 years </a:t>
            </a:r>
            <a:r>
              <a:rPr lang="en-US" sz="2500" dirty="0">
                <a:sym typeface="Wingdings" pitchFamily="2" charset="2"/>
              </a:rPr>
              <a:t></a:t>
            </a:r>
            <a:r>
              <a:rPr lang="en-FI" sz="2500"/>
              <a:t> PD. What would be your preferred next treatment?</a:t>
            </a:r>
          </a:p>
        </p:txBody>
      </p:sp>
    </p:spTree>
    <p:custDataLst>
      <p:tags r:id="rId1"/>
    </p:custDataLst>
    <p:extLst>
      <p:ext uri="{BB962C8B-B14F-4D97-AF65-F5344CB8AC3E}">
        <p14:creationId xmlns:p14="http://schemas.microsoft.com/office/powerpoint/2010/main" val="522788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A41A9-0BED-7A53-F13E-E18BD21FC2C6}"/>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48B57EF0-CE03-3D98-8451-32FE533FC8C4}"/>
              </a:ext>
            </a:extLst>
          </p:cNvPr>
          <p:cNvSpPr>
            <a:spLocks noGrp="1"/>
          </p:cNvSpPr>
          <p:nvPr>
            <p:ph idx="46"/>
          </p:nvPr>
        </p:nvSpPr>
        <p:spPr/>
        <p:txBody>
          <a:bodyPr/>
          <a:lstStyle/>
          <a:p>
            <a:r>
              <a:rPr lang="en-US" dirty="0"/>
              <a:t>Venetoclax/anti-CD20 antibody</a:t>
            </a:r>
          </a:p>
        </p:txBody>
      </p:sp>
      <p:sp>
        <p:nvSpPr>
          <p:cNvPr id="18" name="Content Placeholder 17">
            <a:extLst>
              <a:ext uri="{FF2B5EF4-FFF2-40B4-BE49-F238E27FC236}">
                <a16:creationId xmlns:a16="http://schemas.microsoft.com/office/drawing/2014/main" id="{E736CBD7-8438-22A3-DC6E-7406CB3DAF5D}"/>
              </a:ext>
            </a:extLst>
          </p:cNvPr>
          <p:cNvSpPr>
            <a:spLocks noGrp="1"/>
          </p:cNvSpPr>
          <p:nvPr>
            <p:ph idx="47"/>
          </p:nvPr>
        </p:nvSpPr>
        <p:spPr/>
        <p:txBody>
          <a:bodyPr/>
          <a:lstStyle/>
          <a:p>
            <a:r>
              <a:rPr lang="en-US" dirty="0"/>
              <a:t>Pirtobrutinib</a:t>
            </a:r>
          </a:p>
        </p:txBody>
      </p:sp>
      <p:sp>
        <p:nvSpPr>
          <p:cNvPr id="12" name="Content Placeholder 11">
            <a:extLst>
              <a:ext uri="{FF2B5EF4-FFF2-40B4-BE49-F238E27FC236}">
                <a16:creationId xmlns:a16="http://schemas.microsoft.com/office/drawing/2014/main" id="{7E3EF47F-8C1C-4E8A-0B68-6CFE295A8E8A}"/>
              </a:ext>
            </a:extLst>
          </p:cNvPr>
          <p:cNvSpPr>
            <a:spLocks noGrp="1"/>
          </p:cNvSpPr>
          <p:nvPr>
            <p:ph idx="48"/>
          </p:nvPr>
        </p:nvSpPr>
        <p:spPr/>
        <p:txBody>
          <a:bodyPr/>
          <a:lstStyle/>
          <a:p>
            <a:r>
              <a:rPr lang="en-US" dirty="0"/>
              <a:t>Pirtobrutinib</a:t>
            </a:r>
          </a:p>
        </p:txBody>
      </p:sp>
      <p:sp>
        <p:nvSpPr>
          <p:cNvPr id="19" name="Content Placeholder 18">
            <a:extLst>
              <a:ext uri="{FF2B5EF4-FFF2-40B4-BE49-F238E27FC236}">
                <a16:creationId xmlns:a16="http://schemas.microsoft.com/office/drawing/2014/main" id="{FD47597A-5E5D-A23B-EE8C-8D03C4C5A1EB}"/>
              </a:ext>
            </a:extLst>
          </p:cNvPr>
          <p:cNvSpPr>
            <a:spLocks noGrp="1"/>
          </p:cNvSpPr>
          <p:nvPr>
            <p:ph idx="50"/>
          </p:nvPr>
        </p:nvSpPr>
        <p:spPr/>
        <p:txBody>
          <a:bodyPr/>
          <a:lstStyle/>
          <a:p>
            <a:r>
              <a:rPr lang="en-US" dirty="0"/>
              <a:t>Pirtobrutinib or rechallenge with </a:t>
            </a:r>
            <a:r>
              <a:rPr lang="en-US" dirty="0" err="1"/>
              <a:t>venetoclax</a:t>
            </a:r>
            <a:endParaRPr lang="en-US" dirty="0"/>
          </a:p>
        </p:txBody>
      </p:sp>
      <p:sp>
        <p:nvSpPr>
          <p:cNvPr id="23" name="Content Placeholder 22">
            <a:extLst>
              <a:ext uri="{FF2B5EF4-FFF2-40B4-BE49-F238E27FC236}">
                <a16:creationId xmlns:a16="http://schemas.microsoft.com/office/drawing/2014/main" id="{BB37A055-0C5C-7F4A-C7BB-5E85309DD558}"/>
              </a:ext>
            </a:extLst>
          </p:cNvPr>
          <p:cNvSpPr>
            <a:spLocks noGrp="1"/>
          </p:cNvSpPr>
          <p:nvPr>
            <p:ph idx="51"/>
          </p:nvPr>
        </p:nvSpPr>
        <p:spPr/>
        <p:txBody>
          <a:bodyPr/>
          <a:lstStyle/>
          <a:p>
            <a:r>
              <a:rPr lang="en-US" dirty="0"/>
              <a:t>Pirtobrutinib</a:t>
            </a:r>
          </a:p>
        </p:txBody>
      </p:sp>
      <p:sp>
        <p:nvSpPr>
          <p:cNvPr id="3" name="Title 16">
            <a:extLst>
              <a:ext uri="{FF2B5EF4-FFF2-40B4-BE49-F238E27FC236}">
                <a16:creationId xmlns:a16="http://schemas.microsoft.com/office/drawing/2014/main" id="{3BF8D828-953E-2168-8E30-644799A47EF6}"/>
              </a:ext>
            </a:extLst>
          </p:cNvPr>
          <p:cNvSpPr>
            <a:spLocks noGrp="1"/>
          </p:cNvSpPr>
          <p:nvPr>
            <p:ph type="title"/>
          </p:nvPr>
        </p:nvSpPr>
        <p:spPr/>
        <p:txBody>
          <a:bodyPr/>
          <a:lstStyle/>
          <a:p>
            <a:r>
              <a:rPr lang="en-US" u="sng" dirty="0"/>
              <a:t>75-year-old patient with relapsed CLL, no del(17p) or TP53 mutation</a:t>
            </a:r>
            <a:r>
              <a:rPr lang="en-US" dirty="0"/>
              <a:t>: Venetoclax/anti-CD20 antibody 1 year </a:t>
            </a:r>
            <a:r>
              <a:rPr lang="en-US" dirty="0">
                <a:sym typeface="Wingdings" pitchFamily="2" charset="2"/>
              </a:rPr>
              <a:t> </a:t>
            </a:r>
            <a:r>
              <a:rPr lang="en-US" u="sng" dirty="0"/>
              <a:t>2 years observation</a:t>
            </a:r>
            <a:r>
              <a:rPr lang="en-US" dirty="0"/>
              <a:t> </a:t>
            </a:r>
            <a:r>
              <a:rPr lang="en-US" dirty="0">
                <a:sym typeface="Wingdings" pitchFamily="2" charset="2"/>
              </a:rPr>
              <a:t></a:t>
            </a:r>
            <a:r>
              <a:rPr lang="en-US" dirty="0"/>
              <a:t> PD </a:t>
            </a:r>
            <a:r>
              <a:rPr lang="en-US" dirty="0">
                <a:sym typeface="Wingdings" pitchFamily="2" charset="2"/>
              </a:rPr>
              <a:t></a:t>
            </a:r>
            <a:r>
              <a:rPr lang="en-US" dirty="0"/>
              <a:t> covalent BTKi 4 years </a:t>
            </a:r>
            <a:r>
              <a:rPr lang="en-US" dirty="0">
                <a:sym typeface="Wingdings" pitchFamily="2" charset="2"/>
              </a:rPr>
              <a:t> </a:t>
            </a:r>
            <a:r>
              <a:rPr lang="en-US" dirty="0"/>
              <a:t>PD</a:t>
            </a:r>
          </a:p>
        </p:txBody>
      </p:sp>
      <p:sp>
        <p:nvSpPr>
          <p:cNvPr id="2" name="Content Placeholder 15">
            <a:extLst>
              <a:ext uri="{FF2B5EF4-FFF2-40B4-BE49-F238E27FC236}">
                <a16:creationId xmlns:a16="http://schemas.microsoft.com/office/drawing/2014/main" id="{D68FE5D8-FF01-C314-123E-49239087BC8C}"/>
              </a:ext>
            </a:extLst>
          </p:cNvPr>
          <p:cNvSpPr>
            <a:spLocks noGrp="1"/>
          </p:cNvSpPr>
          <p:nvPr>
            <p:ph idx="49"/>
          </p:nvPr>
        </p:nvSpPr>
        <p:spPr/>
        <p:txBody>
          <a:bodyPr/>
          <a:lstStyle/>
          <a:p>
            <a:r>
              <a:rPr lang="en-US" dirty="0"/>
              <a:t>Venetoclax/anti-CD20 antibody</a:t>
            </a:r>
          </a:p>
        </p:txBody>
      </p:sp>
    </p:spTree>
    <p:extLst>
      <p:ext uri="{BB962C8B-B14F-4D97-AF65-F5344CB8AC3E}">
        <p14:creationId xmlns:p14="http://schemas.microsoft.com/office/powerpoint/2010/main" val="669805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7658C-AE79-1111-9140-22A7C45A85AA}"/>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B7E04EC-ABD3-79F4-00E2-4C8FB554D17D}"/>
              </a:ext>
            </a:extLst>
          </p:cNvPr>
          <p:cNvSpPr>
            <a:spLocks noGrp="1"/>
          </p:cNvSpPr>
          <p:nvPr>
            <p:ph idx="46"/>
          </p:nvPr>
        </p:nvSpPr>
        <p:spPr/>
        <p:txBody>
          <a:bodyPr/>
          <a:lstStyle/>
          <a:p>
            <a:r>
              <a:rPr lang="en-US" dirty="0"/>
              <a:t>Venetoclax/anti-CD20 antibody</a:t>
            </a:r>
          </a:p>
        </p:txBody>
      </p:sp>
      <p:sp>
        <p:nvSpPr>
          <p:cNvPr id="16" name="Content Placeholder 15">
            <a:extLst>
              <a:ext uri="{FF2B5EF4-FFF2-40B4-BE49-F238E27FC236}">
                <a16:creationId xmlns:a16="http://schemas.microsoft.com/office/drawing/2014/main" id="{5974E9AE-F34D-1F82-202F-14DCD70A5293}"/>
              </a:ext>
            </a:extLst>
          </p:cNvPr>
          <p:cNvSpPr>
            <a:spLocks noGrp="1"/>
          </p:cNvSpPr>
          <p:nvPr>
            <p:ph idx="47"/>
          </p:nvPr>
        </p:nvSpPr>
        <p:spPr/>
        <p:txBody>
          <a:bodyPr/>
          <a:lstStyle/>
          <a:p>
            <a:r>
              <a:rPr lang="en-US" dirty="0"/>
              <a:t>Venetoclax/anti-CD20 antibody</a:t>
            </a:r>
          </a:p>
        </p:txBody>
      </p:sp>
      <p:sp>
        <p:nvSpPr>
          <p:cNvPr id="12" name="Content Placeholder 11">
            <a:extLst>
              <a:ext uri="{FF2B5EF4-FFF2-40B4-BE49-F238E27FC236}">
                <a16:creationId xmlns:a16="http://schemas.microsoft.com/office/drawing/2014/main" id="{D97D9F7A-783F-82EC-73CA-7EAB5BDB6DD8}"/>
              </a:ext>
            </a:extLst>
          </p:cNvPr>
          <p:cNvSpPr>
            <a:spLocks noGrp="1"/>
          </p:cNvSpPr>
          <p:nvPr>
            <p:ph idx="48"/>
          </p:nvPr>
        </p:nvSpPr>
        <p:spPr/>
        <p:txBody>
          <a:bodyPr/>
          <a:lstStyle/>
          <a:p>
            <a:r>
              <a:rPr lang="en-US" dirty="0"/>
              <a:t>Pirtobrutinib</a:t>
            </a:r>
          </a:p>
        </p:txBody>
      </p:sp>
      <p:sp>
        <p:nvSpPr>
          <p:cNvPr id="18" name="Content Placeholder 17">
            <a:extLst>
              <a:ext uri="{FF2B5EF4-FFF2-40B4-BE49-F238E27FC236}">
                <a16:creationId xmlns:a16="http://schemas.microsoft.com/office/drawing/2014/main" id="{D51F0D25-E94B-685C-D9E9-2891891DBEEE}"/>
              </a:ext>
            </a:extLst>
          </p:cNvPr>
          <p:cNvSpPr>
            <a:spLocks noGrp="1"/>
          </p:cNvSpPr>
          <p:nvPr>
            <p:ph idx="50"/>
          </p:nvPr>
        </p:nvSpPr>
        <p:spPr/>
        <p:txBody>
          <a:bodyPr/>
          <a:lstStyle/>
          <a:p>
            <a:r>
              <a:rPr lang="en-US" dirty="0" err="1"/>
              <a:t>Pirtobrutinib</a:t>
            </a:r>
            <a:r>
              <a:rPr lang="en-US" dirty="0"/>
              <a:t> or rechallenge with </a:t>
            </a:r>
            <a:r>
              <a:rPr lang="en-US" dirty="0" err="1"/>
              <a:t>venetoclax</a:t>
            </a:r>
            <a:endParaRPr lang="en-US" dirty="0"/>
          </a:p>
        </p:txBody>
      </p:sp>
      <p:sp>
        <p:nvSpPr>
          <p:cNvPr id="19" name="Content Placeholder 18">
            <a:extLst>
              <a:ext uri="{FF2B5EF4-FFF2-40B4-BE49-F238E27FC236}">
                <a16:creationId xmlns:a16="http://schemas.microsoft.com/office/drawing/2014/main" id="{713F7DD1-4B94-49EB-CBFF-61D7FCF49209}"/>
              </a:ext>
            </a:extLst>
          </p:cNvPr>
          <p:cNvSpPr>
            <a:spLocks noGrp="1"/>
          </p:cNvSpPr>
          <p:nvPr>
            <p:ph idx="51"/>
          </p:nvPr>
        </p:nvSpPr>
        <p:spPr/>
        <p:txBody>
          <a:bodyPr/>
          <a:lstStyle/>
          <a:p>
            <a:r>
              <a:rPr lang="en-US" dirty="0"/>
              <a:t>Venetoclax/anti-CD20 antibody</a:t>
            </a:r>
          </a:p>
        </p:txBody>
      </p:sp>
      <p:sp>
        <p:nvSpPr>
          <p:cNvPr id="3" name="Title 16">
            <a:extLst>
              <a:ext uri="{FF2B5EF4-FFF2-40B4-BE49-F238E27FC236}">
                <a16:creationId xmlns:a16="http://schemas.microsoft.com/office/drawing/2014/main" id="{8327338F-C35B-47A0-87CC-CDD41C374005}"/>
              </a:ext>
            </a:extLst>
          </p:cNvPr>
          <p:cNvSpPr>
            <a:spLocks noGrp="1"/>
          </p:cNvSpPr>
          <p:nvPr>
            <p:ph type="title"/>
          </p:nvPr>
        </p:nvSpPr>
        <p:spPr/>
        <p:txBody>
          <a:bodyPr/>
          <a:lstStyle/>
          <a:p>
            <a:r>
              <a:rPr lang="en-US" u="sng" dirty="0"/>
              <a:t>75-year-old patient with relapsed CLL, no del(17p) or TP53 mutation</a:t>
            </a:r>
            <a:r>
              <a:rPr lang="en-US" dirty="0"/>
              <a:t>: Venetoclax/anti-CD20 antibody 1 year </a:t>
            </a:r>
            <a:r>
              <a:rPr lang="en-US" dirty="0">
                <a:sym typeface="Wingdings" pitchFamily="2" charset="2"/>
              </a:rPr>
              <a:t> </a:t>
            </a:r>
            <a:r>
              <a:rPr lang="en-US" u="sng" dirty="0"/>
              <a:t>4 years observation</a:t>
            </a:r>
            <a:r>
              <a:rPr lang="en-US" dirty="0"/>
              <a:t> </a:t>
            </a:r>
            <a:r>
              <a:rPr lang="en-US" dirty="0">
                <a:sym typeface="Wingdings" pitchFamily="2" charset="2"/>
              </a:rPr>
              <a:t></a:t>
            </a:r>
            <a:r>
              <a:rPr lang="en-US" dirty="0"/>
              <a:t> PD </a:t>
            </a:r>
            <a:r>
              <a:rPr lang="en-US" dirty="0">
                <a:sym typeface="Wingdings" pitchFamily="2" charset="2"/>
              </a:rPr>
              <a:t></a:t>
            </a:r>
            <a:r>
              <a:rPr lang="en-US" dirty="0"/>
              <a:t> covalent BTKi 4 years </a:t>
            </a:r>
            <a:r>
              <a:rPr lang="en-US" dirty="0">
                <a:sym typeface="Wingdings" pitchFamily="2" charset="2"/>
              </a:rPr>
              <a:t> </a:t>
            </a:r>
            <a:r>
              <a:rPr lang="en-US" dirty="0"/>
              <a:t>PD</a:t>
            </a:r>
          </a:p>
        </p:txBody>
      </p:sp>
      <p:sp>
        <p:nvSpPr>
          <p:cNvPr id="2" name="Content Placeholder 15">
            <a:extLst>
              <a:ext uri="{FF2B5EF4-FFF2-40B4-BE49-F238E27FC236}">
                <a16:creationId xmlns:a16="http://schemas.microsoft.com/office/drawing/2014/main" id="{864B1966-BACE-BBE2-F978-C6BEBB202556}"/>
              </a:ext>
            </a:extLst>
          </p:cNvPr>
          <p:cNvSpPr>
            <a:spLocks noGrp="1"/>
          </p:cNvSpPr>
          <p:nvPr>
            <p:ph idx="49"/>
          </p:nvPr>
        </p:nvSpPr>
        <p:spPr/>
        <p:txBody>
          <a:bodyPr/>
          <a:lstStyle/>
          <a:p>
            <a:r>
              <a:rPr lang="en-US" dirty="0"/>
              <a:t>Venetoclax/anti-CD20 antibody</a:t>
            </a:r>
          </a:p>
        </p:txBody>
      </p:sp>
    </p:spTree>
    <p:extLst>
      <p:ext uri="{BB962C8B-B14F-4D97-AF65-F5344CB8AC3E}">
        <p14:creationId xmlns:p14="http://schemas.microsoft.com/office/powerpoint/2010/main" val="558162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or CAR-T</a:t>
            </a:r>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711563" y="0"/>
            <a:ext cx="1127971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3324E-676D-DC1C-1628-338D80C09795}"/>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00CE4C8-0B15-A433-96FF-59ED0E0D2E10}"/>
              </a:ext>
            </a:extLst>
          </p:cNvPr>
          <p:cNvSpPr>
            <a:spLocks noGrp="1"/>
          </p:cNvSpPr>
          <p:nvPr>
            <p:ph idx="46"/>
          </p:nvPr>
        </p:nvSpPr>
        <p:spPr/>
        <p:txBody>
          <a:bodyPr/>
          <a:lstStyle/>
          <a:p>
            <a:r>
              <a:rPr lang="en-US" dirty="0"/>
              <a:t>Alternative covalent BTKi</a:t>
            </a:r>
          </a:p>
        </p:txBody>
      </p:sp>
      <p:sp>
        <p:nvSpPr>
          <p:cNvPr id="18" name="Content Placeholder 17">
            <a:extLst>
              <a:ext uri="{FF2B5EF4-FFF2-40B4-BE49-F238E27FC236}">
                <a16:creationId xmlns:a16="http://schemas.microsoft.com/office/drawing/2014/main" id="{1C540517-3243-0610-7DBF-41BCD22CE795}"/>
              </a:ext>
            </a:extLst>
          </p:cNvPr>
          <p:cNvSpPr>
            <a:spLocks noGrp="1"/>
          </p:cNvSpPr>
          <p:nvPr>
            <p:ph idx="47"/>
          </p:nvPr>
        </p:nvSpPr>
        <p:spPr/>
        <p:txBody>
          <a:bodyPr/>
          <a:lstStyle/>
          <a:p>
            <a:r>
              <a:rPr lang="en-US" dirty="0"/>
              <a:t>Alternative covalent BTKi or pirtobrutinib</a:t>
            </a:r>
          </a:p>
        </p:txBody>
      </p:sp>
      <p:sp>
        <p:nvSpPr>
          <p:cNvPr id="19" name="Content Placeholder 18">
            <a:extLst>
              <a:ext uri="{FF2B5EF4-FFF2-40B4-BE49-F238E27FC236}">
                <a16:creationId xmlns:a16="http://schemas.microsoft.com/office/drawing/2014/main" id="{4845A257-8B54-D828-04B0-E7112F6BDCD7}"/>
              </a:ext>
            </a:extLst>
          </p:cNvPr>
          <p:cNvSpPr>
            <a:spLocks noGrp="1"/>
          </p:cNvSpPr>
          <p:nvPr>
            <p:ph idx="48"/>
          </p:nvPr>
        </p:nvSpPr>
        <p:spPr/>
        <p:txBody>
          <a:bodyPr/>
          <a:lstStyle/>
          <a:p>
            <a:r>
              <a:rPr lang="en-US" dirty="0"/>
              <a:t>Alternative covalent BTKi</a:t>
            </a:r>
          </a:p>
        </p:txBody>
      </p:sp>
      <p:sp>
        <p:nvSpPr>
          <p:cNvPr id="23" name="Content Placeholder 22">
            <a:extLst>
              <a:ext uri="{FF2B5EF4-FFF2-40B4-BE49-F238E27FC236}">
                <a16:creationId xmlns:a16="http://schemas.microsoft.com/office/drawing/2014/main" id="{EE26BDE7-8388-7F21-612E-507084B7CE94}"/>
              </a:ext>
            </a:extLst>
          </p:cNvPr>
          <p:cNvSpPr>
            <a:spLocks noGrp="1"/>
          </p:cNvSpPr>
          <p:nvPr>
            <p:ph idx="49"/>
          </p:nvPr>
        </p:nvSpPr>
        <p:spPr/>
        <p:txBody>
          <a:bodyPr/>
          <a:lstStyle/>
          <a:p>
            <a:r>
              <a:rPr lang="en-US" dirty="0"/>
              <a:t>Alternative covalent BTKi</a:t>
            </a:r>
          </a:p>
        </p:txBody>
      </p:sp>
      <p:sp>
        <p:nvSpPr>
          <p:cNvPr id="2" name="Content Placeholder 1">
            <a:extLst>
              <a:ext uri="{FF2B5EF4-FFF2-40B4-BE49-F238E27FC236}">
                <a16:creationId xmlns:a16="http://schemas.microsoft.com/office/drawing/2014/main" id="{BFCDEFA2-7560-A5F3-F9F9-999A84578D45}"/>
              </a:ext>
            </a:extLst>
          </p:cNvPr>
          <p:cNvSpPr>
            <a:spLocks noGrp="1"/>
          </p:cNvSpPr>
          <p:nvPr>
            <p:ph idx="50"/>
          </p:nvPr>
        </p:nvSpPr>
        <p:spPr/>
        <p:txBody>
          <a:bodyPr/>
          <a:lstStyle/>
          <a:p>
            <a:r>
              <a:rPr lang="en-US" dirty="0"/>
              <a:t>Alternative covalent BTKi</a:t>
            </a:r>
          </a:p>
        </p:txBody>
      </p:sp>
      <p:sp>
        <p:nvSpPr>
          <p:cNvPr id="3" name="Content Placeholder 2">
            <a:extLst>
              <a:ext uri="{FF2B5EF4-FFF2-40B4-BE49-F238E27FC236}">
                <a16:creationId xmlns:a16="http://schemas.microsoft.com/office/drawing/2014/main" id="{258449D6-60BC-8315-446C-8E589306A3FC}"/>
              </a:ext>
            </a:extLst>
          </p:cNvPr>
          <p:cNvSpPr>
            <a:spLocks noGrp="1"/>
          </p:cNvSpPr>
          <p:nvPr>
            <p:ph idx="51"/>
          </p:nvPr>
        </p:nvSpPr>
        <p:spPr/>
        <p:txBody>
          <a:bodyPr/>
          <a:lstStyle/>
          <a:p>
            <a:r>
              <a:rPr lang="en-US" dirty="0"/>
              <a:t>Alternative covalent BTKi</a:t>
            </a:r>
          </a:p>
        </p:txBody>
      </p:sp>
      <p:sp>
        <p:nvSpPr>
          <p:cNvPr id="9" name="Title 8">
            <a:extLst>
              <a:ext uri="{FF2B5EF4-FFF2-40B4-BE49-F238E27FC236}">
                <a16:creationId xmlns:a16="http://schemas.microsoft.com/office/drawing/2014/main" id="{85EF9D3F-DCF9-4EE8-6B20-6C93EFE94430}"/>
              </a:ext>
            </a:extLst>
          </p:cNvPr>
          <p:cNvSpPr>
            <a:spLocks noGrp="1"/>
          </p:cNvSpPr>
          <p:nvPr>
            <p:ph type="title"/>
          </p:nvPr>
        </p:nvSpPr>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arthralgias</a:t>
            </a:r>
            <a:r>
              <a:rPr lang="en-US" sz="2200" dirty="0"/>
              <a:t> </a:t>
            </a:r>
            <a:r>
              <a:rPr lang="en-US" sz="2200" dirty="0">
                <a:sym typeface="Wingdings" pitchFamily="2" charset="2"/>
              </a:rPr>
              <a:t> </a:t>
            </a:r>
            <a:r>
              <a:rPr lang="en-US" sz="2200" dirty="0"/>
              <a:t>2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Tree>
    <p:extLst>
      <p:ext uri="{BB962C8B-B14F-4D97-AF65-F5344CB8AC3E}">
        <p14:creationId xmlns:p14="http://schemas.microsoft.com/office/powerpoint/2010/main" val="2637461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3811187"/>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3811187"/>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7311064" y="1218014"/>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4" y="3811187"/>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6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3811187"/>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algn="r"/>
            <a:r>
              <a:rPr lang="en-US" sz="2000" i="1" dirty="0" err="1">
                <a:latin typeface="+mn-lt"/>
              </a:rPr>
              <a:t>Haematologica</a:t>
            </a:r>
            <a:r>
              <a:rPr lang="en-US" sz="2000" dirty="0">
                <a:latin typeface="+mn-lt"/>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r>
              <a:rPr lang="en-US" sz="2400" dirty="0">
                <a:solidFill>
                  <a:schemeClr val="tx1"/>
                </a:solidFill>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269195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SPD =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r>
              <a:rPr lang="en-US" sz="2800" i="1" dirty="0">
                <a:solidFill>
                  <a:schemeClr val="tx1"/>
                </a:solidFill>
                <a:latin typeface="+mn-lt"/>
              </a:rPr>
              <a:t>J Clin Oncol </a:t>
            </a:r>
            <a:r>
              <a:rPr lang="en-US" sz="2800" dirty="0">
                <a:solidFill>
                  <a:schemeClr val="tx1"/>
                </a:solidFill>
                <a:latin typeface="+mn-lt"/>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a:xfrm>
            <a:off x="838200" y="739198"/>
            <a:ext cx="10515600" cy="1325563"/>
          </a:xfrm>
        </p:spPr>
        <p:txBody>
          <a:bodyPr>
            <a:normAutofit fontScale="90000"/>
          </a:bodyPr>
          <a:lstStyle/>
          <a:p>
            <a:r>
              <a:rPr lang="en-FI"/>
              <a:t>Which of the following best describes the major progression-free survival (PFS) findings from the Phase III BRUIN CLL-321 study of pirtobrutinib monotherapy versus idelalisib/rituximab or bendamustine/rituximab for relapsed/refractory CLL?</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9FB2486D-9C83-B344-AB08-5F1463DD9DDB}"/>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AC07EC6D-C10F-4E4C-90E1-40FFE76F4D7B}"/>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DF7AE44D-2BC4-9546-9E5A-B6C26DEF9DB3}"/>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55B9C50-AF68-544A-AEC5-019D36239E46}"/>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3EF3141-E093-6E47-9606-E00C66144849}"/>
              </a:ext>
            </a:extLst>
          </p:cNvPr>
          <p:cNvSpPr/>
          <p:nvPr>
            <p:custDataLst>
              <p:tags r:id="rId8"/>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47ACA61-A608-954D-A73E-9AE2C9BB028F}"/>
              </a:ext>
            </a:extLst>
          </p:cNvPr>
          <p:cNvSpPr txBox="1"/>
          <p:nvPr>
            <p:custDataLst>
              <p:tags r:id="rId9"/>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F8CA237-114F-B24E-B27A-6710E087147D}"/>
              </a:ext>
            </a:extLst>
          </p:cNvPr>
          <p:cNvSpPr txBox="1"/>
          <p:nvPr>
            <p:custDataLst>
              <p:tags r:id="rId10"/>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B4A9A5F-43B4-544E-86E4-E831EAF63527}"/>
              </a:ext>
            </a:extLst>
          </p:cNvPr>
          <p:cNvSpPr txBox="1"/>
          <p:nvPr>
            <p:custDataLst>
              <p:tags r:id="rId11"/>
            </p:custDataLst>
          </p:nvPr>
        </p:nvSpPr>
        <p:spPr>
          <a:xfrm>
            <a:off x="838200" y="247696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Inferior PFS outcomes with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monotherapy</a:t>
            </a:r>
          </a:p>
        </p:txBody>
      </p:sp>
      <p:sp>
        <p:nvSpPr>
          <p:cNvPr id="15" name="TextBox 14">
            <a:extLst>
              <a:ext uri="{FF2B5EF4-FFF2-40B4-BE49-F238E27FC236}">
                <a16:creationId xmlns:a16="http://schemas.microsoft.com/office/drawing/2014/main" id="{2D532C69-2F8A-E34B-80C9-70E754D98AE0}"/>
              </a:ext>
            </a:extLst>
          </p:cNvPr>
          <p:cNvSpPr txBox="1"/>
          <p:nvPr>
            <p:custDataLst>
              <p:tags r:id="rId12"/>
            </p:custDataLst>
          </p:nvPr>
        </p:nvSpPr>
        <p:spPr>
          <a:xfrm>
            <a:off x="838200" y="311196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b. A numerical but nonsignificant improvement in PFS with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monotherapy</a:t>
            </a:r>
          </a:p>
        </p:txBody>
      </p:sp>
      <p:sp>
        <p:nvSpPr>
          <p:cNvPr id="19" name="TextBox 18">
            <a:extLst>
              <a:ext uri="{FF2B5EF4-FFF2-40B4-BE49-F238E27FC236}">
                <a16:creationId xmlns:a16="http://schemas.microsoft.com/office/drawing/2014/main" id="{32B5729C-31D0-9D49-9FCB-0DA0A5A3ACAD}"/>
              </a:ext>
            </a:extLst>
          </p:cNvPr>
          <p:cNvSpPr txBox="1"/>
          <p:nvPr>
            <p:custDataLst>
              <p:tags r:id="rId13"/>
            </p:custDataLst>
          </p:nvPr>
        </p:nvSpPr>
        <p:spPr>
          <a:xfrm>
            <a:off x="838200" y="374696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A statistically significant improvement in PFS with pirtobrutinib monotherapy</a:t>
            </a:r>
          </a:p>
        </p:txBody>
      </p:sp>
      <p:sp>
        <p:nvSpPr>
          <p:cNvPr id="23" name="TextBox 22">
            <a:extLst>
              <a:ext uri="{FF2B5EF4-FFF2-40B4-BE49-F238E27FC236}">
                <a16:creationId xmlns:a16="http://schemas.microsoft.com/office/drawing/2014/main" id="{056FB942-0615-8443-9A23-12478C1E025D}"/>
              </a:ext>
            </a:extLst>
          </p:cNvPr>
          <p:cNvSpPr txBox="1"/>
          <p:nvPr>
            <p:custDataLst>
              <p:tags r:id="rId14"/>
            </p:custDataLst>
          </p:nvPr>
        </p:nvSpPr>
        <p:spPr>
          <a:xfrm>
            <a:off x="838200" y="438196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 I'm not sure</a:t>
            </a:r>
          </a:p>
        </p:txBody>
      </p:sp>
      <p:sp>
        <p:nvSpPr>
          <p:cNvPr id="27" name="Rectangle 26">
            <a:extLst>
              <a:ext uri="{FF2B5EF4-FFF2-40B4-BE49-F238E27FC236}">
                <a16:creationId xmlns:a16="http://schemas.microsoft.com/office/drawing/2014/main" id="{5D603853-DBE0-31A4-E26F-221D45AC9F73}"/>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56F3882-1BF2-033B-83A6-67F092E5649F}"/>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69929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a:xfrm>
            <a:off x="838200" y="731437"/>
            <a:ext cx="10515600" cy="1325563"/>
          </a:xfrm>
        </p:spPr>
        <p:txBody>
          <a:bodyPr>
            <a:normAutofit fontScale="90000"/>
          </a:bodyPr>
          <a:lstStyle/>
          <a:p>
            <a:r>
              <a:rPr lang="en-FI"/>
              <a:t>Which of the following best describes the major progression-free survival (PFS) findings from the Phase III BRUIN CLL-321 study of pirtobrutinib monotherapy versus idelalisib/rituximab or bendamustine/rituximab for relapsed/refractory CLL?</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D9D9584C-1E24-C742-A84A-573E26652622}"/>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A4184D99-B9AB-7B4E-B983-40AE51E0FEF3}"/>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Preparing Results</a:t>
            </a:r>
          </a:p>
        </p:txBody>
      </p:sp>
      <p:sp>
        <p:nvSpPr>
          <p:cNvPr id="6" name="Snip Same Side Corner Rectangle 5">
            <a:extLst>
              <a:ext uri="{FF2B5EF4-FFF2-40B4-BE49-F238E27FC236}">
                <a16:creationId xmlns:a16="http://schemas.microsoft.com/office/drawing/2014/main" id="{3DEAD1DE-3989-3542-9ADA-A5F4547D5954}"/>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0A91E5B-6A12-1F4D-A32F-1340B5BA648E}"/>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2A24E8B-BBB8-6847-B206-8A9CB87A2F72}"/>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873DBFC-DE13-F34E-8049-23E70968ECB0}"/>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B2E9093-198B-8745-80FF-C9A219D6451F}"/>
              </a:ext>
            </a:extLst>
          </p:cNvPr>
          <p:cNvSpPr txBox="1"/>
          <p:nvPr>
            <p:custDataLst>
              <p:tags r:id="rId10"/>
            </p:custDataLst>
          </p:nvPr>
        </p:nvSpPr>
        <p:spPr>
          <a:xfrm>
            <a:off x="838200" y="248888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Inferior PFS outcomes with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monotherapy</a:t>
            </a:r>
          </a:p>
        </p:txBody>
      </p:sp>
      <p:sp>
        <p:nvSpPr>
          <p:cNvPr id="11" name="TextBox 10">
            <a:extLst>
              <a:ext uri="{FF2B5EF4-FFF2-40B4-BE49-F238E27FC236}">
                <a16:creationId xmlns:a16="http://schemas.microsoft.com/office/drawing/2014/main" id="{ED1D6C3D-F171-5548-BB7E-F167D3FBC773}"/>
              </a:ext>
            </a:extLst>
          </p:cNvPr>
          <p:cNvSpPr txBox="1"/>
          <p:nvPr>
            <p:custDataLst>
              <p:tags r:id="rId11"/>
            </p:custDataLst>
          </p:nvPr>
        </p:nvSpPr>
        <p:spPr>
          <a:xfrm>
            <a:off x="10337800" y="265398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04B902D1-0331-2643-BDB6-A30AC69F9D6D}"/>
              </a:ext>
            </a:extLst>
          </p:cNvPr>
          <p:cNvSpPr/>
          <p:nvPr>
            <p:custDataLst>
              <p:tags r:id="rId12"/>
            </p:custDataLst>
          </p:nvPr>
        </p:nvSpPr>
        <p:spPr>
          <a:xfrm>
            <a:off x="838200" y="280638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C791AFCA-2147-244D-9D24-454C3BA769DE}"/>
              </a:ext>
            </a:extLst>
          </p:cNvPr>
          <p:cNvSpPr/>
          <p:nvPr>
            <p:custDataLst>
              <p:tags r:id="rId13"/>
            </p:custDataLst>
          </p:nvPr>
        </p:nvSpPr>
        <p:spPr>
          <a:xfrm>
            <a:off x="838200" y="280638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7712829-201C-884C-BE41-4DB1E152AC41}"/>
              </a:ext>
            </a:extLst>
          </p:cNvPr>
          <p:cNvSpPr txBox="1"/>
          <p:nvPr>
            <p:custDataLst>
              <p:tags r:id="rId14"/>
            </p:custDataLst>
          </p:nvPr>
        </p:nvSpPr>
        <p:spPr>
          <a:xfrm>
            <a:off x="838200" y="312388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 A numerical but nonsignificant improvement in PFS with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monotherapy</a:t>
            </a:r>
          </a:p>
        </p:txBody>
      </p:sp>
      <p:sp>
        <p:nvSpPr>
          <p:cNvPr id="15" name="TextBox 14">
            <a:extLst>
              <a:ext uri="{FF2B5EF4-FFF2-40B4-BE49-F238E27FC236}">
                <a16:creationId xmlns:a16="http://schemas.microsoft.com/office/drawing/2014/main" id="{D23D1028-40A0-8743-97E3-25D59692C663}"/>
              </a:ext>
            </a:extLst>
          </p:cNvPr>
          <p:cNvSpPr txBox="1"/>
          <p:nvPr>
            <p:custDataLst>
              <p:tags r:id="rId15"/>
            </p:custDataLst>
          </p:nvPr>
        </p:nvSpPr>
        <p:spPr>
          <a:xfrm>
            <a:off x="10337800" y="328898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Rounded Rectangle 15">
            <a:extLst>
              <a:ext uri="{FF2B5EF4-FFF2-40B4-BE49-F238E27FC236}">
                <a16:creationId xmlns:a16="http://schemas.microsoft.com/office/drawing/2014/main" id="{360BBE62-652C-1A46-AD1E-951AB0B429C2}"/>
              </a:ext>
            </a:extLst>
          </p:cNvPr>
          <p:cNvSpPr/>
          <p:nvPr>
            <p:custDataLst>
              <p:tags r:id="rId16"/>
            </p:custDataLst>
          </p:nvPr>
        </p:nvSpPr>
        <p:spPr>
          <a:xfrm>
            <a:off x="838200" y="344138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9D5FC812-2E15-0343-9A6E-30FE69B3A0BE}"/>
              </a:ext>
            </a:extLst>
          </p:cNvPr>
          <p:cNvSpPr/>
          <p:nvPr>
            <p:custDataLst>
              <p:tags r:id="rId17"/>
            </p:custDataLst>
          </p:nvPr>
        </p:nvSpPr>
        <p:spPr>
          <a:xfrm>
            <a:off x="838200" y="344138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DDFBAA6-860E-4048-93BF-83E377E94471}"/>
              </a:ext>
            </a:extLst>
          </p:cNvPr>
          <p:cNvSpPr txBox="1"/>
          <p:nvPr>
            <p:custDataLst>
              <p:tags r:id="rId18"/>
            </p:custDataLst>
          </p:nvPr>
        </p:nvSpPr>
        <p:spPr>
          <a:xfrm>
            <a:off x="838200" y="375888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 A statistically significant improvement in PFS with pirtobrutinib monotherapy</a:t>
            </a:r>
          </a:p>
        </p:txBody>
      </p:sp>
      <p:sp>
        <p:nvSpPr>
          <p:cNvPr id="19" name="TextBox 18">
            <a:extLst>
              <a:ext uri="{FF2B5EF4-FFF2-40B4-BE49-F238E27FC236}">
                <a16:creationId xmlns:a16="http://schemas.microsoft.com/office/drawing/2014/main" id="{09B8DF81-CCD9-CF4E-A1B2-8677541C5F1E}"/>
              </a:ext>
            </a:extLst>
          </p:cNvPr>
          <p:cNvSpPr txBox="1"/>
          <p:nvPr>
            <p:custDataLst>
              <p:tags r:id="rId19"/>
            </p:custDataLst>
          </p:nvPr>
        </p:nvSpPr>
        <p:spPr>
          <a:xfrm>
            <a:off x="10337800" y="392398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sp>
        <p:nvSpPr>
          <p:cNvPr id="20" name="Rounded Rectangle 19">
            <a:extLst>
              <a:ext uri="{FF2B5EF4-FFF2-40B4-BE49-F238E27FC236}">
                <a16:creationId xmlns:a16="http://schemas.microsoft.com/office/drawing/2014/main" id="{F8EFAE74-0226-6E4C-8B7E-435A591C2506}"/>
              </a:ext>
            </a:extLst>
          </p:cNvPr>
          <p:cNvSpPr/>
          <p:nvPr>
            <p:custDataLst>
              <p:tags r:id="rId20"/>
            </p:custDataLst>
          </p:nvPr>
        </p:nvSpPr>
        <p:spPr>
          <a:xfrm>
            <a:off x="838200" y="407638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0E636C7C-8EB7-4248-868A-742952913C28}"/>
              </a:ext>
            </a:extLst>
          </p:cNvPr>
          <p:cNvSpPr/>
          <p:nvPr>
            <p:custDataLst>
              <p:tags r:id="rId21"/>
            </p:custDataLst>
          </p:nvPr>
        </p:nvSpPr>
        <p:spPr>
          <a:xfrm>
            <a:off x="838200" y="4076383"/>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564540A-F1BF-164E-90F7-A5371D20748F}"/>
              </a:ext>
            </a:extLst>
          </p:cNvPr>
          <p:cNvSpPr txBox="1"/>
          <p:nvPr>
            <p:custDataLst>
              <p:tags r:id="rId22"/>
            </p:custDataLst>
          </p:nvPr>
        </p:nvSpPr>
        <p:spPr>
          <a:xfrm>
            <a:off x="838200" y="439388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I'm not sure</a:t>
            </a:r>
          </a:p>
        </p:txBody>
      </p:sp>
      <p:sp>
        <p:nvSpPr>
          <p:cNvPr id="23" name="TextBox 22">
            <a:extLst>
              <a:ext uri="{FF2B5EF4-FFF2-40B4-BE49-F238E27FC236}">
                <a16:creationId xmlns:a16="http://schemas.microsoft.com/office/drawing/2014/main" id="{A30111E5-494E-A34D-9234-259C99764FE9}"/>
              </a:ext>
            </a:extLst>
          </p:cNvPr>
          <p:cNvSpPr txBox="1"/>
          <p:nvPr>
            <p:custDataLst>
              <p:tags r:id="rId23"/>
            </p:custDataLst>
          </p:nvPr>
        </p:nvSpPr>
        <p:spPr>
          <a:xfrm>
            <a:off x="10337800" y="455898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4" name="Rounded Rectangle 23">
            <a:extLst>
              <a:ext uri="{FF2B5EF4-FFF2-40B4-BE49-F238E27FC236}">
                <a16:creationId xmlns:a16="http://schemas.microsoft.com/office/drawing/2014/main" id="{E730B399-632D-2B42-A300-9A09F62F047E}"/>
              </a:ext>
            </a:extLst>
          </p:cNvPr>
          <p:cNvSpPr/>
          <p:nvPr>
            <p:custDataLst>
              <p:tags r:id="rId24"/>
            </p:custDataLst>
          </p:nvPr>
        </p:nvSpPr>
        <p:spPr>
          <a:xfrm>
            <a:off x="838200" y="471138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8CC9DD64-AA7D-644E-82F0-C064EB6279F9}"/>
              </a:ext>
            </a:extLst>
          </p:cNvPr>
          <p:cNvSpPr/>
          <p:nvPr>
            <p:custDataLst>
              <p:tags r:id="rId25"/>
            </p:custDataLst>
          </p:nvPr>
        </p:nvSpPr>
        <p:spPr>
          <a:xfrm>
            <a:off x="838200" y="471138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372ED92-5DF6-804A-B9C8-701984385403}"/>
              </a:ext>
            </a:extLst>
          </p:cNvPr>
          <p:cNvSpPr/>
          <p:nvPr>
            <p:custDataLst>
              <p:tags r:id="rId26"/>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27" name="Rectangle 26">
            <a:extLst>
              <a:ext uri="{FF2B5EF4-FFF2-40B4-BE49-F238E27FC236}">
                <a16:creationId xmlns:a16="http://schemas.microsoft.com/office/drawing/2014/main" id="{ABB76DF9-6228-D444-010E-4BDC88581749}"/>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7161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527492" y="154399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77262" y="1543998"/>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2125851" y="1543998"/>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5439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3817033"/>
            <a:ext cx="490052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817033"/>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algn="r">
              <a:defRPr/>
            </a:pPr>
            <a:r>
              <a:rPr lang="en-US" sz="1500" b="0" dirty="0">
                <a:solidFill>
                  <a:srgbClr val="000000"/>
                </a:solidFill>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a:xfrm>
            <a:off x="838200" y="734580"/>
            <a:ext cx="10515600" cy="1325563"/>
          </a:xfrm>
        </p:spPr>
        <p:txBody>
          <a:bodyPr>
            <a:normAutofit fontScale="90000"/>
          </a:bodyPr>
          <a:lstStyle/>
          <a:p>
            <a:r>
              <a:rPr lang="en-FI"/>
              <a:t>Which of the following </a:t>
            </a:r>
            <a:r>
              <a:rPr lang="en-US" dirty="0"/>
              <a:t>≥</a:t>
            </a:r>
            <a:r>
              <a:rPr lang="en-FI"/>
              <a:t>Grade 3 adverse events was most commonly reported in patients receiving pirtobrutinib for previously treated CLL in the Phase III BRUIN CLL-321 trial?</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714680E4-A7A2-4641-9EF9-3DDA6B3B35E4}"/>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252D0565-1040-DA48-B552-181019FA2DB4}"/>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0628DE35-743E-C94A-9CA7-C2E387119C63}"/>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2FCB009-5850-D94B-8824-D4A180D9E637}"/>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DF6FFE74-EDFD-AF45-ABF5-830A742E629A}"/>
              </a:ext>
            </a:extLst>
          </p:cNvPr>
          <p:cNvSpPr/>
          <p:nvPr>
            <p:custDataLst>
              <p:tags r:id="rId8"/>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A97EF27-EBBE-8644-86A3-EA8538B46217}"/>
              </a:ext>
            </a:extLst>
          </p:cNvPr>
          <p:cNvSpPr txBox="1"/>
          <p:nvPr>
            <p:custDataLst>
              <p:tags r:id="rId9"/>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369396C-CE3B-E945-821D-22D75F453724}"/>
              </a:ext>
            </a:extLst>
          </p:cNvPr>
          <p:cNvSpPr txBox="1"/>
          <p:nvPr>
            <p:custDataLst>
              <p:tags r:id="rId10"/>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93EC929-26AF-8A41-881C-B72B0F1CF882}"/>
              </a:ext>
            </a:extLst>
          </p:cNvPr>
          <p:cNvSpPr txBox="1"/>
          <p:nvPr>
            <p:custDataLst>
              <p:tags r:id="rId11"/>
            </p:custDataLst>
          </p:nvPr>
        </p:nvSpPr>
        <p:spPr>
          <a:xfrm>
            <a:off x="838200" y="247650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Atrial fibrillation</a:t>
            </a:r>
          </a:p>
        </p:txBody>
      </p:sp>
      <p:sp>
        <p:nvSpPr>
          <p:cNvPr id="15" name="TextBox 14">
            <a:extLst>
              <a:ext uri="{FF2B5EF4-FFF2-40B4-BE49-F238E27FC236}">
                <a16:creationId xmlns:a16="http://schemas.microsoft.com/office/drawing/2014/main" id="{1D672E96-E134-D94E-86D3-942A27264829}"/>
              </a:ext>
            </a:extLst>
          </p:cNvPr>
          <p:cNvSpPr txBox="1"/>
          <p:nvPr>
            <p:custDataLst>
              <p:tags r:id="rId12"/>
            </p:custDataLst>
          </p:nvPr>
        </p:nvSpPr>
        <p:spPr>
          <a:xfrm>
            <a:off x="838200" y="311150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b. Infections</a:t>
            </a:r>
          </a:p>
        </p:txBody>
      </p:sp>
      <p:sp>
        <p:nvSpPr>
          <p:cNvPr id="19" name="TextBox 18">
            <a:extLst>
              <a:ext uri="{FF2B5EF4-FFF2-40B4-BE49-F238E27FC236}">
                <a16:creationId xmlns:a16="http://schemas.microsoft.com/office/drawing/2014/main" id="{3C750039-6C35-2241-9F4E-7A85CA1BA437}"/>
              </a:ext>
            </a:extLst>
          </p:cNvPr>
          <p:cNvSpPr txBox="1"/>
          <p:nvPr>
            <p:custDataLst>
              <p:tags r:id="rId13"/>
            </p:custDataLst>
          </p:nvPr>
        </p:nvSpPr>
        <p:spPr>
          <a:xfrm>
            <a:off x="838200" y="374650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Keratitis</a:t>
            </a:r>
          </a:p>
        </p:txBody>
      </p:sp>
      <p:sp>
        <p:nvSpPr>
          <p:cNvPr id="23" name="TextBox 22">
            <a:extLst>
              <a:ext uri="{FF2B5EF4-FFF2-40B4-BE49-F238E27FC236}">
                <a16:creationId xmlns:a16="http://schemas.microsoft.com/office/drawing/2014/main" id="{6BA87B67-5E31-784B-A2F2-E84C91D2790A}"/>
              </a:ext>
            </a:extLst>
          </p:cNvPr>
          <p:cNvSpPr txBox="1"/>
          <p:nvPr>
            <p:custDataLst>
              <p:tags r:id="rId14"/>
            </p:custDataLst>
          </p:nvPr>
        </p:nvSpPr>
        <p:spPr>
          <a:xfrm>
            <a:off x="838200" y="438150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 Hemorrhage</a:t>
            </a:r>
          </a:p>
        </p:txBody>
      </p:sp>
      <p:sp>
        <p:nvSpPr>
          <p:cNvPr id="27" name="TextBox 26">
            <a:extLst>
              <a:ext uri="{FF2B5EF4-FFF2-40B4-BE49-F238E27FC236}">
                <a16:creationId xmlns:a16="http://schemas.microsoft.com/office/drawing/2014/main" id="{14C2024D-00C9-6040-A23C-9B3BAF73583F}"/>
              </a:ext>
            </a:extLst>
          </p:cNvPr>
          <p:cNvSpPr txBox="1"/>
          <p:nvPr>
            <p:custDataLst>
              <p:tags r:id="rId15"/>
            </p:custDataLst>
          </p:nvPr>
        </p:nvSpPr>
        <p:spPr>
          <a:xfrm>
            <a:off x="838200" y="5016500"/>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e. I’m not sure</a:t>
            </a:r>
          </a:p>
        </p:txBody>
      </p:sp>
      <p:sp>
        <p:nvSpPr>
          <p:cNvPr id="31" name="Rectangle 30">
            <a:extLst>
              <a:ext uri="{FF2B5EF4-FFF2-40B4-BE49-F238E27FC236}">
                <a16:creationId xmlns:a16="http://schemas.microsoft.com/office/drawing/2014/main" id="{BAF7CD63-514B-2C0E-21CE-E1D758D4D6FB}"/>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0B2A947-2E49-AD62-3118-81BE233534A6}"/>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682045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a:xfrm>
            <a:off x="838200" y="730110"/>
            <a:ext cx="10515600" cy="1325563"/>
          </a:xfrm>
        </p:spPr>
        <p:txBody>
          <a:bodyPr>
            <a:normAutofit fontScale="90000"/>
          </a:bodyPr>
          <a:lstStyle/>
          <a:p>
            <a:r>
              <a:rPr lang="en-FI"/>
              <a:t>Which of the following </a:t>
            </a:r>
            <a:r>
              <a:rPr lang="en-US" dirty="0"/>
              <a:t>≥</a:t>
            </a:r>
            <a:r>
              <a:rPr lang="en-FI"/>
              <a:t>Grade 3 adverse events was most commonly reported in patients receiving pirtobrutinib for previously treated CLL in the Phase III BRUIN CLL-321 trial?</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95F2BE88-FBAA-0E49-A807-313906C375B4}"/>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34AAB95A-374E-6B4F-B948-712F3AD75272}"/>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Preparing Results</a:t>
            </a:r>
          </a:p>
        </p:txBody>
      </p:sp>
      <p:sp>
        <p:nvSpPr>
          <p:cNvPr id="6" name="Snip Same Side Corner Rectangle 5">
            <a:extLst>
              <a:ext uri="{FF2B5EF4-FFF2-40B4-BE49-F238E27FC236}">
                <a16:creationId xmlns:a16="http://schemas.microsoft.com/office/drawing/2014/main" id="{CB8549EF-519C-A044-B2D8-01F7AA444248}"/>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CC774E86-1BDE-1046-8BB0-A814896ED186}"/>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5C2DCE0-4BCA-CC40-86F4-43E86A6B2151}"/>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82D1B6C-C8C8-1B4D-BE91-C52890649858}"/>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C7D56BA-7841-6D46-96BC-596D2AE21C7D}"/>
              </a:ext>
            </a:extLst>
          </p:cNvPr>
          <p:cNvSpPr txBox="1"/>
          <p:nvPr>
            <p:custDataLst>
              <p:tags r:id="rId10"/>
            </p:custDataLst>
          </p:nvPr>
        </p:nvSpPr>
        <p:spPr>
          <a:xfrm>
            <a:off x="838200" y="246957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Atrial fibrillation</a:t>
            </a:r>
          </a:p>
        </p:txBody>
      </p:sp>
      <p:sp>
        <p:nvSpPr>
          <p:cNvPr id="11" name="TextBox 10">
            <a:extLst>
              <a:ext uri="{FF2B5EF4-FFF2-40B4-BE49-F238E27FC236}">
                <a16:creationId xmlns:a16="http://schemas.microsoft.com/office/drawing/2014/main" id="{1F078417-368A-D94E-B3CB-6D8067866231}"/>
              </a:ext>
            </a:extLst>
          </p:cNvPr>
          <p:cNvSpPr txBox="1"/>
          <p:nvPr>
            <p:custDataLst>
              <p:tags r:id="rId11"/>
            </p:custDataLst>
          </p:nvPr>
        </p:nvSpPr>
        <p:spPr>
          <a:xfrm>
            <a:off x="10337800" y="263467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52C804DB-E5F8-B047-9E4B-6B83C3E1CA29}"/>
              </a:ext>
            </a:extLst>
          </p:cNvPr>
          <p:cNvSpPr/>
          <p:nvPr>
            <p:custDataLst>
              <p:tags r:id="rId12"/>
            </p:custDataLst>
          </p:nvPr>
        </p:nvSpPr>
        <p:spPr>
          <a:xfrm>
            <a:off x="838200" y="278707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28A607F5-C07D-B442-935D-8481921215A4}"/>
              </a:ext>
            </a:extLst>
          </p:cNvPr>
          <p:cNvSpPr/>
          <p:nvPr>
            <p:custDataLst>
              <p:tags r:id="rId13"/>
            </p:custDataLst>
          </p:nvPr>
        </p:nvSpPr>
        <p:spPr>
          <a:xfrm>
            <a:off x="838200" y="278707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CF191D7-B597-1448-8D55-D7CCB7F9D9B8}"/>
              </a:ext>
            </a:extLst>
          </p:cNvPr>
          <p:cNvSpPr txBox="1"/>
          <p:nvPr>
            <p:custDataLst>
              <p:tags r:id="rId14"/>
            </p:custDataLst>
          </p:nvPr>
        </p:nvSpPr>
        <p:spPr>
          <a:xfrm>
            <a:off x="838200" y="310457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Infections</a:t>
            </a:r>
          </a:p>
        </p:txBody>
      </p:sp>
      <p:sp>
        <p:nvSpPr>
          <p:cNvPr id="15" name="TextBox 14">
            <a:extLst>
              <a:ext uri="{FF2B5EF4-FFF2-40B4-BE49-F238E27FC236}">
                <a16:creationId xmlns:a16="http://schemas.microsoft.com/office/drawing/2014/main" id="{F384E03C-62CC-5A49-88D3-F086392ADF3C}"/>
              </a:ext>
            </a:extLst>
          </p:cNvPr>
          <p:cNvSpPr txBox="1"/>
          <p:nvPr>
            <p:custDataLst>
              <p:tags r:id="rId15"/>
            </p:custDataLst>
          </p:nvPr>
        </p:nvSpPr>
        <p:spPr>
          <a:xfrm>
            <a:off x="10337800" y="326967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Rounded Rectangle 15">
            <a:extLst>
              <a:ext uri="{FF2B5EF4-FFF2-40B4-BE49-F238E27FC236}">
                <a16:creationId xmlns:a16="http://schemas.microsoft.com/office/drawing/2014/main" id="{765C076F-9CDD-5647-BF30-84F94848F012}"/>
              </a:ext>
            </a:extLst>
          </p:cNvPr>
          <p:cNvSpPr/>
          <p:nvPr>
            <p:custDataLst>
              <p:tags r:id="rId16"/>
            </p:custDataLst>
          </p:nvPr>
        </p:nvSpPr>
        <p:spPr>
          <a:xfrm>
            <a:off x="838200" y="342207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55F4CC7C-EE8E-B547-B8D7-91311BD39265}"/>
              </a:ext>
            </a:extLst>
          </p:cNvPr>
          <p:cNvSpPr/>
          <p:nvPr>
            <p:custDataLst>
              <p:tags r:id="rId17"/>
            </p:custDataLst>
          </p:nvPr>
        </p:nvSpPr>
        <p:spPr>
          <a:xfrm>
            <a:off x="838200" y="342207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BF27E44-41CF-9841-A5CB-6E9A2EFB6E52}"/>
              </a:ext>
            </a:extLst>
          </p:cNvPr>
          <p:cNvSpPr txBox="1"/>
          <p:nvPr>
            <p:custDataLst>
              <p:tags r:id="rId18"/>
            </p:custDataLst>
          </p:nvPr>
        </p:nvSpPr>
        <p:spPr>
          <a:xfrm>
            <a:off x="838200" y="373957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 Keratitis</a:t>
            </a:r>
          </a:p>
        </p:txBody>
      </p:sp>
      <p:sp>
        <p:nvSpPr>
          <p:cNvPr id="19" name="TextBox 18">
            <a:extLst>
              <a:ext uri="{FF2B5EF4-FFF2-40B4-BE49-F238E27FC236}">
                <a16:creationId xmlns:a16="http://schemas.microsoft.com/office/drawing/2014/main" id="{791A1859-A2F2-1C40-A6D3-672922D4E56A}"/>
              </a:ext>
            </a:extLst>
          </p:cNvPr>
          <p:cNvSpPr txBox="1"/>
          <p:nvPr>
            <p:custDataLst>
              <p:tags r:id="rId19"/>
            </p:custDataLst>
          </p:nvPr>
        </p:nvSpPr>
        <p:spPr>
          <a:xfrm>
            <a:off x="10337800" y="390467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0" name="Rounded Rectangle 19">
            <a:extLst>
              <a:ext uri="{FF2B5EF4-FFF2-40B4-BE49-F238E27FC236}">
                <a16:creationId xmlns:a16="http://schemas.microsoft.com/office/drawing/2014/main" id="{AF993F53-0B8A-1D46-AD75-6054DF2DF00A}"/>
              </a:ext>
            </a:extLst>
          </p:cNvPr>
          <p:cNvSpPr/>
          <p:nvPr>
            <p:custDataLst>
              <p:tags r:id="rId20"/>
            </p:custDataLst>
          </p:nvPr>
        </p:nvSpPr>
        <p:spPr>
          <a:xfrm>
            <a:off x="838200" y="405707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37D6EFDA-92C6-BD4A-9B81-FADD9D058118}"/>
              </a:ext>
            </a:extLst>
          </p:cNvPr>
          <p:cNvSpPr/>
          <p:nvPr>
            <p:custDataLst>
              <p:tags r:id="rId21"/>
            </p:custDataLst>
          </p:nvPr>
        </p:nvSpPr>
        <p:spPr>
          <a:xfrm>
            <a:off x="838200" y="405707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EDEE867-4FC5-6746-8AC9-BB9F36BA3A78}"/>
              </a:ext>
            </a:extLst>
          </p:cNvPr>
          <p:cNvSpPr txBox="1"/>
          <p:nvPr>
            <p:custDataLst>
              <p:tags r:id="rId22"/>
            </p:custDataLst>
          </p:nvPr>
        </p:nvSpPr>
        <p:spPr>
          <a:xfrm>
            <a:off x="838200" y="437457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Hemorrhage</a:t>
            </a:r>
          </a:p>
        </p:txBody>
      </p:sp>
      <p:sp>
        <p:nvSpPr>
          <p:cNvPr id="23" name="TextBox 22">
            <a:extLst>
              <a:ext uri="{FF2B5EF4-FFF2-40B4-BE49-F238E27FC236}">
                <a16:creationId xmlns:a16="http://schemas.microsoft.com/office/drawing/2014/main" id="{32A0C35C-32F0-3749-B96E-12BC358B8474}"/>
              </a:ext>
            </a:extLst>
          </p:cNvPr>
          <p:cNvSpPr txBox="1"/>
          <p:nvPr>
            <p:custDataLst>
              <p:tags r:id="rId23"/>
            </p:custDataLst>
          </p:nvPr>
        </p:nvSpPr>
        <p:spPr>
          <a:xfrm>
            <a:off x="10337800" y="453967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sp>
        <p:nvSpPr>
          <p:cNvPr id="24" name="Rounded Rectangle 23">
            <a:extLst>
              <a:ext uri="{FF2B5EF4-FFF2-40B4-BE49-F238E27FC236}">
                <a16:creationId xmlns:a16="http://schemas.microsoft.com/office/drawing/2014/main" id="{ED1706E1-0396-9246-9310-5C19B4041472}"/>
              </a:ext>
            </a:extLst>
          </p:cNvPr>
          <p:cNvSpPr/>
          <p:nvPr>
            <p:custDataLst>
              <p:tags r:id="rId24"/>
            </p:custDataLst>
          </p:nvPr>
        </p:nvSpPr>
        <p:spPr>
          <a:xfrm>
            <a:off x="838200" y="469207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16E0BB93-51B6-0C4B-8E97-2E9A2D92F062}"/>
              </a:ext>
            </a:extLst>
          </p:cNvPr>
          <p:cNvSpPr/>
          <p:nvPr>
            <p:custDataLst>
              <p:tags r:id="rId25"/>
            </p:custDataLst>
          </p:nvPr>
        </p:nvSpPr>
        <p:spPr>
          <a:xfrm>
            <a:off x="838200" y="4692073"/>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CF636CB-23CB-224D-90EE-826D96F7C90B}"/>
              </a:ext>
            </a:extLst>
          </p:cNvPr>
          <p:cNvSpPr txBox="1"/>
          <p:nvPr>
            <p:custDataLst>
              <p:tags r:id="rId26"/>
            </p:custDataLst>
          </p:nvPr>
        </p:nvSpPr>
        <p:spPr>
          <a:xfrm>
            <a:off x="838200" y="5009573"/>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 I’m not sure</a:t>
            </a:r>
          </a:p>
        </p:txBody>
      </p:sp>
      <p:sp>
        <p:nvSpPr>
          <p:cNvPr id="27" name="TextBox 26">
            <a:extLst>
              <a:ext uri="{FF2B5EF4-FFF2-40B4-BE49-F238E27FC236}">
                <a16:creationId xmlns:a16="http://schemas.microsoft.com/office/drawing/2014/main" id="{A0C7DDFB-968F-3A4F-B439-C623E901F9B9}"/>
              </a:ext>
            </a:extLst>
          </p:cNvPr>
          <p:cNvSpPr txBox="1"/>
          <p:nvPr>
            <p:custDataLst>
              <p:tags r:id="rId27"/>
            </p:custDataLst>
          </p:nvPr>
        </p:nvSpPr>
        <p:spPr>
          <a:xfrm>
            <a:off x="10337800" y="517467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8" name="Rounded Rectangle 27">
            <a:extLst>
              <a:ext uri="{FF2B5EF4-FFF2-40B4-BE49-F238E27FC236}">
                <a16:creationId xmlns:a16="http://schemas.microsoft.com/office/drawing/2014/main" id="{DA2B808A-8576-4641-82E5-64C6FD0E04A0}"/>
              </a:ext>
            </a:extLst>
          </p:cNvPr>
          <p:cNvSpPr/>
          <p:nvPr>
            <p:custDataLst>
              <p:tags r:id="rId28"/>
            </p:custDataLst>
          </p:nvPr>
        </p:nvSpPr>
        <p:spPr>
          <a:xfrm>
            <a:off x="838200" y="532707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5F50612A-2D5E-6649-B031-2A643B6CDC36}"/>
              </a:ext>
            </a:extLst>
          </p:cNvPr>
          <p:cNvSpPr/>
          <p:nvPr>
            <p:custDataLst>
              <p:tags r:id="rId29"/>
            </p:custDataLst>
          </p:nvPr>
        </p:nvSpPr>
        <p:spPr>
          <a:xfrm>
            <a:off x="838200" y="532707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ECE86C0-6004-4A4A-8439-DE147C759110}"/>
              </a:ext>
            </a:extLst>
          </p:cNvPr>
          <p:cNvSpPr/>
          <p:nvPr>
            <p:custDataLst>
              <p:tags r:id="rId30"/>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31" name="Rectangle 30">
            <a:extLst>
              <a:ext uri="{FF2B5EF4-FFF2-40B4-BE49-F238E27FC236}">
                <a16:creationId xmlns:a16="http://schemas.microsoft.com/office/drawing/2014/main" id="{17A76ABF-DFE2-94D2-1CED-40756FB58051}"/>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34987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1893889059"/>
              </p:ext>
            </p:extLst>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883655085"/>
              </p:ext>
            </p:extLst>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082E-093A-78C5-82A8-C061CA96CEDA}"/>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50F6B9E0-BDA2-C1E5-3363-DB38BD76C7DA}"/>
              </a:ext>
            </a:extLst>
          </p:cNvPr>
          <p:cNvSpPr/>
          <p:nvPr/>
        </p:nvSpPr>
        <p:spPr>
          <a:xfrm>
            <a:off x="4578096" y="2839212"/>
            <a:ext cx="3035808" cy="361188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30FA1F5-4F7E-1275-E347-C5577F67491A}"/>
              </a:ext>
            </a:extLst>
          </p:cNvPr>
          <p:cNvSpPr>
            <a:spLocks noGrp="1"/>
          </p:cNvSpPr>
          <p:nvPr>
            <p:ph idx="1"/>
          </p:nvPr>
        </p:nvSpPr>
        <p:spPr>
          <a:xfrm>
            <a:off x="912286" y="1193292"/>
            <a:ext cx="10358967" cy="1499616"/>
          </a:xfrm>
        </p:spPr>
        <p:txBody>
          <a:bodyPr/>
          <a:lstStyle/>
          <a:p>
            <a:pPr marL="98425" indent="0" algn="ctr">
              <a:buNone/>
            </a:pPr>
            <a:r>
              <a:rPr lang="en-US" b="1" dirty="0"/>
              <a:t>Please scan the QR code below </a:t>
            </a:r>
            <a:br>
              <a:rPr lang="en-US" b="1" dirty="0"/>
            </a:br>
            <a:r>
              <a:rPr lang="en-US" b="1" dirty="0"/>
              <a:t>to participate in our live polling.</a:t>
            </a:r>
          </a:p>
        </p:txBody>
      </p:sp>
      <p:pic>
        <p:nvPicPr>
          <p:cNvPr id="2" name="Picture 1">
            <a:extLst>
              <a:ext uri="{FF2B5EF4-FFF2-40B4-BE49-F238E27FC236}">
                <a16:creationId xmlns:a16="http://schemas.microsoft.com/office/drawing/2014/main" id="{FA84B629-B1E2-36D3-F0C7-0300109E98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81600" y="4387516"/>
            <a:ext cx="1828800" cy="1828800"/>
          </a:xfrm>
          <a:prstGeom prst="rect">
            <a:avLst/>
          </a:prstGeom>
        </p:spPr>
      </p:pic>
      <p:sp>
        <p:nvSpPr>
          <p:cNvPr id="7" name="TextBox 6">
            <a:extLst>
              <a:ext uri="{FF2B5EF4-FFF2-40B4-BE49-F238E27FC236}">
                <a16:creationId xmlns:a16="http://schemas.microsoft.com/office/drawing/2014/main" id="{54FD7A50-CD20-FFAF-942B-354E57985833}"/>
              </a:ext>
            </a:extLst>
          </p:cNvPr>
          <p:cNvSpPr txBox="1"/>
          <p:nvPr/>
        </p:nvSpPr>
        <p:spPr>
          <a:xfrm>
            <a:off x="4578096" y="2839212"/>
            <a:ext cx="3035808" cy="1548304"/>
          </a:xfrm>
          <a:prstGeom prst="rect">
            <a:avLst/>
          </a:prstGeom>
          <a:noFill/>
        </p:spPr>
        <p:txBody>
          <a:bodyPr wrap="square" rtlCol="0" anchor="ctr">
            <a:noAutofit/>
          </a:bodyPr>
          <a:lstStyle/>
          <a:p>
            <a:pPr marL="0" marR="0" lvl="0" indent="0" algn="ctr" defTabSz="455613" rtl="0" eaLnBrk="1" fontAlgn="base" latinLnBrk="0" hangingPunct="1">
              <a:lnSpc>
                <a:spcPts val="24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Join at:</a:t>
            </a:r>
          </a:p>
          <a:p>
            <a:pPr marL="0" marR="0" lvl="0" indent="0" algn="ctr" defTabSz="455613" rtl="0" eaLnBrk="1" fontAlgn="base" latinLnBrk="0" hangingPunct="1">
              <a:lnSpc>
                <a:spcPts val="24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S PGothic" charset="0"/>
                <a:cs typeface="Calibri" panose="020F0502020204030204" pitchFamily="34" charset="0"/>
              </a:rPr>
              <a:t>vevox.app</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endParaRPr>
          </a:p>
          <a:p>
            <a:pPr marL="0" marR="0" lvl="0" indent="0" algn="ctr" defTabSz="455613" rtl="0" eaLnBrk="1" fontAlgn="base" latinLnBrk="0" hangingPunct="1">
              <a:lnSpc>
                <a:spcPts val="24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ID:</a:t>
            </a:r>
          </a:p>
          <a:p>
            <a:pPr marL="0" marR="0" lvl="0" indent="0" algn="ctr" defTabSz="455613" rtl="0" eaLnBrk="1" fontAlgn="base" latinLnBrk="0" hangingPunct="1">
              <a:lnSpc>
                <a:spcPts val="24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S PGothic" charset="0"/>
                <a:cs typeface="Calibri" panose="020F0502020204030204" pitchFamily="34" charset="0"/>
              </a:rPr>
              <a:t>412-286-150</a:t>
            </a:r>
          </a:p>
        </p:txBody>
      </p:sp>
    </p:spTree>
    <p:extLst>
      <p:ext uri="{BB962C8B-B14F-4D97-AF65-F5344CB8AC3E}">
        <p14:creationId xmlns:p14="http://schemas.microsoft.com/office/powerpoint/2010/main" val="2939211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a:xfrm>
            <a:off x="838200" y="377143"/>
            <a:ext cx="10515600" cy="1325563"/>
          </a:xfrm>
        </p:spPr>
        <p:txBody>
          <a:bodyPr/>
          <a:lstStyle/>
          <a:p>
            <a:r>
              <a:rPr lang="en-FI"/>
              <a:t>Which of the following descriptions best characterizes the study design of the BRUIN CLL-314 trial?</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442F5C0E-24A4-9847-AEF0-60D8D1A58AD7}"/>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2849168C-7E4D-E248-A5AB-84828437E0D8}"/>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4E7600A9-E214-A041-BE06-80AB2369B547}"/>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0A0E400-3498-7D49-A100-34AF5E7210B1}"/>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2E6998B-665C-E84E-A66C-CD3BE06BACEE}"/>
              </a:ext>
            </a:extLst>
          </p:cNvPr>
          <p:cNvSpPr/>
          <p:nvPr>
            <p:custDataLst>
              <p:tags r:id="rId8"/>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FEBF97F-A9D2-8149-A768-20226F271E06}"/>
              </a:ext>
            </a:extLst>
          </p:cNvPr>
          <p:cNvSpPr txBox="1"/>
          <p:nvPr>
            <p:custDataLst>
              <p:tags r:id="rId9"/>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CFF781B-0EEB-BC46-96DD-56FD62A45A60}"/>
              </a:ext>
            </a:extLst>
          </p:cNvPr>
          <p:cNvSpPr txBox="1"/>
          <p:nvPr>
            <p:custDataLst>
              <p:tags r:id="rId10"/>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6C74297-7212-2F45-BCAB-09EE3C6E18EF}"/>
              </a:ext>
            </a:extLst>
          </p:cNvPr>
          <p:cNvSpPr txBox="1"/>
          <p:nvPr>
            <p:custDataLst>
              <p:tags r:id="rId11"/>
            </p:custDataLst>
          </p:nvPr>
        </p:nvSpPr>
        <p:spPr>
          <a:xfrm>
            <a:off x="838200" y="2153920"/>
            <a:ext cx="10515600" cy="677108"/>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A Phase II study evaluating time-limited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for patients with CLL that was pretreated with prior BTK inhibitor and Bcl-2 inhibitor therapy</a:t>
            </a:r>
          </a:p>
        </p:txBody>
      </p:sp>
      <p:sp>
        <p:nvSpPr>
          <p:cNvPr id="15" name="TextBox 14">
            <a:extLst>
              <a:ext uri="{FF2B5EF4-FFF2-40B4-BE49-F238E27FC236}">
                <a16:creationId xmlns:a16="http://schemas.microsoft.com/office/drawing/2014/main" id="{6E17D96A-17FA-DA48-A5E2-B94AA368FFB2}"/>
              </a:ext>
            </a:extLst>
          </p:cNvPr>
          <p:cNvSpPr txBox="1"/>
          <p:nvPr>
            <p:custDataLst>
              <p:tags r:id="rId12"/>
            </p:custDataLst>
          </p:nvPr>
        </p:nvSpPr>
        <p:spPr>
          <a:xfrm>
            <a:off x="838200" y="2976076"/>
            <a:ext cx="10515600" cy="677108"/>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b. A Phase III superiority study evaluating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versus ibrutinib for relapsed/refractory CLL</a:t>
            </a:r>
          </a:p>
        </p:txBody>
      </p:sp>
      <p:sp>
        <p:nvSpPr>
          <p:cNvPr id="19" name="TextBox 18">
            <a:extLst>
              <a:ext uri="{FF2B5EF4-FFF2-40B4-BE49-F238E27FC236}">
                <a16:creationId xmlns:a16="http://schemas.microsoft.com/office/drawing/2014/main" id="{F3F4FE87-D778-6A4A-B71A-DF69F33E5741}"/>
              </a:ext>
            </a:extLst>
          </p:cNvPr>
          <p:cNvSpPr txBox="1"/>
          <p:nvPr>
            <p:custDataLst>
              <p:tags r:id="rId13"/>
            </p:custDataLst>
          </p:nvPr>
        </p:nvSpPr>
        <p:spPr>
          <a:xfrm>
            <a:off x="838200" y="3860712"/>
            <a:ext cx="10515600" cy="677108"/>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A Phase III noninferiority study evaluating pirtobrutinib versus ibrutinib for patients with CLL that was treatment-naïve or pretreated with non-BTK inhibitor therapy</a:t>
            </a:r>
          </a:p>
        </p:txBody>
      </p:sp>
      <p:sp>
        <p:nvSpPr>
          <p:cNvPr id="23" name="TextBox 22">
            <a:extLst>
              <a:ext uri="{FF2B5EF4-FFF2-40B4-BE49-F238E27FC236}">
                <a16:creationId xmlns:a16="http://schemas.microsoft.com/office/drawing/2014/main" id="{6F8C2770-C7CD-E843-9849-9EFDDC736B80}"/>
              </a:ext>
            </a:extLst>
          </p:cNvPr>
          <p:cNvSpPr txBox="1"/>
          <p:nvPr>
            <p:custDataLst>
              <p:tags r:id="rId14"/>
            </p:custDataLst>
          </p:nvPr>
        </p:nvSpPr>
        <p:spPr>
          <a:xfrm>
            <a:off x="838200" y="4682868"/>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d. I’m not sure</a:t>
            </a:r>
          </a:p>
        </p:txBody>
      </p:sp>
      <p:sp>
        <p:nvSpPr>
          <p:cNvPr id="27" name="Rectangle 26">
            <a:extLst>
              <a:ext uri="{FF2B5EF4-FFF2-40B4-BE49-F238E27FC236}">
                <a16:creationId xmlns:a16="http://schemas.microsoft.com/office/drawing/2014/main" id="{17663AAB-09EF-7BD7-95C8-DA294D27DAAC}"/>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515A5BC-14B0-4228-F425-5AA8995A55E7}"/>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43106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p:txBody>
          <a:bodyPr/>
          <a:lstStyle/>
          <a:p>
            <a:r>
              <a:rPr lang="en-FI"/>
              <a:t>Which of the following descriptions best characterizes the study design of the BRUIN CLL-314 trial?</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32E40269-F436-214D-BF9E-B849954B8ACA}"/>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ADC30DBE-BAD9-9D45-8177-BFDB7C7F9CBF}"/>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Preparing Results</a:t>
            </a:r>
          </a:p>
        </p:txBody>
      </p:sp>
      <p:sp>
        <p:nvSpPr>
          <p:cNvPr id="6" name="Snip Same Side Corner Rectangle 5">
            <a:extLst>
              <a:ext uri="{FF2B5EF4-FFF2-40B4-BE49-F238E27FC236}">
                <a16:creationId xmlns:a16="http://schemas.microsoft.com/office/drawing/2014/main" id="{E83A6942-58D6-C243-AC41-BC7344B49DC3}"/>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6100D43-59FC-A848-947C-0439BFDB07A6}"/>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20AB8A9-2BD3-014B-AA7B-4F966471B54B}"/>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BDF300E-9B55-554C-9344-91E37F842909}"/>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9E4762E-DD8A-CB4C-BA23-F3727F995062}"/>
              </a:ext>
            </a:extLst>
          </p:cNvPr>
          <p:cNvSpPr txBox="1"/>
          <p:nvPr>
            <p:custDataLst>
              <p:tags r:id="rId10"/>
            </p:custDataLst>
          </p:nvPr>
        </p:nvSpPr>
        <p:spPr>
          <a:xfrm>
            <a:off x="838200" y="1823749"/>
            <a:ext cx="9658927" cy="553998"/>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 A Phase II study evaluating time-limited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for patients with CLL that was pretreated with prior BTK inhibitor and Bcl-2 inhibitor therapy</a:t>
            </a:r>
          </a:p>
        </p:txBody>
      </p:sp>
      <p:sp>
        <p:nvSpPr>
          <p:cNvPr id="11" name="TextBox 10">
            <a:extLst>
              <a:ext uri="{FF2B5EF4-FFF2-40B4-BE49-F238E27FC236}">
                <a16:creationId xmlns:a16="http://schemas.microsoft.com/office/drawing/2014/main" id="{1EA4A73B-008C-3E4A-AE47-2EFD860B4E30}"/>
              </a:ext>
            </a:extLst>
          </p:cNvPr>
          <p:cNvSpPr txBox="1"/>
          <p:nvPr>
            <p:custDataLst>
              <p:tags r:id="rId11"/>
            </p:custDataLst>
          </p:nvPr>
        </p:nvSpPr>
        <p:spPr>
          <a:xfrm>
            <a:off x="10337800" y="2332979"/>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82A54A56-71B2-2745-BB19-D79F9115B1AE}"/>
              </a:ext>
            </a:extLst>
          </p:cNvPr>
          <p:cNvSpPr/>
          <p:nvPr>
            <p:custDataLst>
              <p:tags r:id="rId12"/>
            </p:custDataLst>
          </p:nvPr>
        </p:nvSpPr>
        <p:spPr>
          <a:xfrm>
            <a:off x="838200" y="2485379"/>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3F02695F-59A5-5742-8500-44FA70FFC67A}"/>
              </a:ext>
            </a:extLst>
          </p:cNvPr>
          <p:cNvSpPr/>
          <p:nvPr>
            <p:custDataLst>
              <p:tags r:id="rId13"/>
            </p:custDataLst>
          </p:nvPr>
        </p:nvSpPr>
        <p:spPr>
          <a:xfrm>
            <a:off x="838200" y="2485379"/>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A16B00D-C7EA-9049-A128-CB38138B338F}"/>
              </a:ext>
            </a:extLst>
          </p:cNvPr>
          <p:cNvSpPr txBox="1"/>
          <p:nvPr>
            <p:custDataLst>
              <p:tags r:id="rId14"/>
            </p:custDataLst>
          </p:nvPr>
        </p:nvSpPr>
        <p:spPr>
          <a:xfrm>
            <a:off x="838200" y="2802879"/>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A Phase III superiority study evaluating pirtobrutinib versus ibrutinib for relapsed/refractory CLL</a:t>
            </a:r>
          </a:p>
        </p:txBody>
      </p:sp>
      <p:sp>
        <p:nvSpPr>
          <p:cNvPr id="15" name="TextBox 14">
            <a:extLst>
              <a:ext uri="{FF2B5EF4-FFF2-40B4-BE49-F238E27FC236}">
                <a16:creationId xmlns:a16="http://schemas.microsoft.com/office/drawing/2014/main" id="{79ACE4DA-01D6-A94C-8466-911FCD7CBB4D}"/>
              </a:ext>
            </a:extLst>
          </p:cNvPr>
          <p:cNvSpPr txBox="1"/>
          <p:nvPr>
            <p:custDataLst>
              <p:tags r:id="rId15"/>
            </p:custDataLst>
          </p:nvPr>
        </p:nvSpPr>
        <p:spPr>
          <a:xfrm>
            <a:off x="10337800" y="2967979"/>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Rounded Rectangle 15">
            <a:extLst>
              <a:ext uri="{FF2B5EF4-FFF2-40B4-BE49-F238E27FC236}">
                <a16:creationId xmlns:a16="http://schemas.microsoft.com/office/drawing/2014/main" id="{6B605B07-0F7D-5D4B-9478-CB3C15D90AF7}"/>
              </a:ext>
            </a:extLst>
          </p:cNvPr>
          <p:cNvSpPr/>
          <p:nvPr>
            <p:custDataLst>
              <p:tags r:id="rId16"/>
            </p:custDataLst>
          </p:nvPr>
        </p:nvSpPr>
        <p:spPr>
          <a:xfrm>
            <a:off x="838200" y="3120379"/>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F69E12BA-F50E-7F40-B87F-10CE78E8758E}"/>
              </a:ext>
            </a:extLst>
          </p:cNvPr>
          <p:cNvSpPr/>
          <p:nvPr>
            <p:custDataLst>
              <p:tags r:id="rId17"/>
            </p:custDataLst>
          </p:nvPr>
        </p:nvSpPr>
        <p:spPr>
          <a:xfrm>
            <a:off x="838200" y="3120379"/>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815C109-6D1D-6E45-A8A8-F93BCDCBF958}"/>
              </a:ext>
            </a:extLst>
          </p:cNvPr>
          <p:cNvSpPr txBox="1"/>
          <p:nvPr>
            <p:custDataLst>
              <p:tags r:id="rId18"/>
            </p:custDataLst>
          </p:nvPr>
        </p:nvSpPr>
        <p:spPr>
          <a:xfrm>
            <a:off x="838200" y="3437879"/>
            <a:ext cx="9571180" cy="553998"/>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 A Phase III noninferiority study evaluating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pirtobrutinib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versus ibrutinib for patients with CLL that was treatment-naïve or pretreated with non-BTK inhibitor therapy</a:t>
            </a:r>
          </a:p>
        </p:txBody>
      </p:sp>
      <p:sp>
        <p:nvSpPr>
          <p:cNvPr id="19" name="TextBox 18">
            <a:extLst>
              <a:ext uri="{FF2B5EF4-FFF2-40B4-BE49-F238E27FC236}">
                <a16:creationId xmlns:a16="http://schemas.microsoft.com/office/drawing/2014/main" id="{A3B2FD74-1D37-9647-A24B-449F703756F7}"/>
              </a:ext>
            </a:extLst>
          </p:cNvPr>
          <p:cNvSpPr txBox="1"/>
          <p:nvPr>
            <p:custDataLst>
              <p:tags r:id="rId19"/>
            </p:custDataLst>
          </p:nvPr>
        </p:nvSpPr>
        <p:spPr>
          <a:xfrm>
            <a:off x="10337800" y="394143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sp>
        <p:nvSpPr>
          <p:cNvPr id="20" name="Rounded Rectangle 19">
            <a:extLst>
              <a:ext uri="{FF2B5EF4-FFF2-40B4-BE49-F238E27FC236}">
                <a16:creationId xmlns:a16="http://schemas.microsoft.com/office/drawing/2014/main" id="{1E7A40FD-4519-8844-8DD4-36C2784D5508}"/>
              </a:ext>
            </a:extLst>
          </p:cNvPr>
          <p:cNvSpPr/>
          <p:nvPr>
            <p:custDataLst>
              <p:tags r:id="rId20"/>
            </p:custDataLst>
          </p:nvPr>
        </p:nvSpPr>
        <p:spPr>
          <a:xfrm>
            <a:off x="838200" y="409383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8A6D40D7-9D6E-4048-BF15-FA4CEBF2AB14}"/>
              </a:ext>
            </a:extLst>
          </p:cNvPr>
          <p:cNvSpPr/>
          <p:nvPr>
            <p:custDataLst>
              <p:tags r:id="rId21"/>
            </p:custDataLst>
          </p:nvPr>
        </p:nvSpPr>
        <p:spPr>
          <a:xfrm>
            <a:off x="838200" y="4093834"/>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4D88DC5-C9EF-FE4C-AED8-AFB2201C1E2B}"/>
              </a:ext>
            </a:extLst>
          </p:cNvPr>
          <p:cNvSpPr txBox="1"/>
          <p:nvPr>
            <p:custDataLst>
              <p:tags r:id="rId22"/>
            </p:custDataLst>
          </p:nvPr>
        </p:nvSpPr>
        <p:spPr>
          <a:xfrm>
            <a:off x="838200" y="441133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I’m not sure</a:t>
            </a:r>
          </a:p>
        </p:txBody>
      </p:sp>
      <p:sp>
        <p:nvSpPr>
          <p:cNvPr id="23" name="TextBox 22">
            <a:extLst>
              <a:ext uri="{FF2B5EF4-FFF2-40B4-BE49-F238E27FC236}">
                <a16:creationId xmlns:a16="http://schemas.microsoft.com/office/drawing/2014/main" id="{A718583A-13DE-FC46-BD34-127783CED4C6}"/>
              </a:ext>
            </a:extLst>
          </p:cNvPr>
          <p:cNvSpPr txBox="1"/>
          <p:nvPr>
            <p:custDataLst>
              <p:tags r:id="rId23"/>
            </p:custDataLst>
          </p:nvPr>
        </p:nvSpPr>
        <p:spPr>
          <a:xfrm>
            <a:off x="10337800" y="457643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4" name="Rounded Rectangle 23">
            <a:extLst>
              <a:ext uri="{FF2B5EF4-FFF2-40B4-BE49-F238E27FC236}">
                <a16:creationId xmlns:a16="http://schemas.microsoft.com/office/drawing/2014/main" id="{E1B442DE-EA5D-4042-91D0-D90A55A630B6}"/>
              </a:ext>
            </a:extLst>
          </p:cNvPr>
          <p:cNvSpPr/>
          <p:nvPr>
            <p:custDataLst>
              <p:tags r:id="rId24"/>
            </p:custDataLst>
          </p:nvPr>
        </p:nvSpPr>
        <p:spPr>
          <a:xfrm>
            <a:off x="838200" y="472883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280F8547-B5AA-ED45-971C-66F255485776}"/>
              </a:ext>
            </a:extLst>
          </p:cNvPr>
          <p:cNvSpPr/>
          <p:nvPr>
            <p:custDataLst>
              <p:tags r:id="rId25"/>
            </p:custDataLst>
          </p:nvPr>
        </p:nvSpPr>
        <p:spPr>
          <a:xfrm>
            <a:off x="838200" y="472883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D4E9B9F-D6D1-BF4B-B6D2-41EFEAF46DF5}"/>
              </a:ext>
            </a:extLst>
          </p:cNvPr>
          <p:cNvSpPr/>
          <p:nvPr>
            <p:custDataLst>
              <p:tags r:id="rId26"/>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27" name="Rectangle 26">
            <a:extLst>
              <a:ext uri="{FF2B5EF4-FFF2-40B4-BE49-F238E27FC236}">
                <a16:creationId xmlns:a16="http://schemas.microsoft.com/office/drawing/2014/main" id="{4ED86868-B6E2-3C79-12BA-2696656C73F5}"/>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24115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TN = treatment naïve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755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NI = noninferiority; PR-L = partial remission with lymphocytosis</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1416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ITT = intent to treat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35330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367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346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1764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A8C57E8-0DB2-2C42-8739-DA3F3184C53D}"/>
              </a:ext>
            </a:extLst>
          </p:cNvPr>
          <p:cNvSpPr/>
          <p:nvPr>
            <p:custDataLst>
              <p:tags r:id="rId2"/>
            </p:custDataLst>
          </p:nvPr>
        </p:nvSpPr>
        <p:spPr bwMode="auto">
          <a:xfrm>
            <a:off x="63500" y="63500"/>
            <a:ext cx="2032000" cy="3810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Overflow="clip" horzOverflow="clip" vert="horz" wrap="square" lIns="0" tIns="0" rIns="0" bIns="0" numCol="1" rtlCol="0" anchor="ctr" anchorCtr="1"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Calibri" panose="020F0502020204030204" pitchFamily="34" charset="0"/>
                <a:cs typeface="Calibri" panose="020F0502020204030204" pitchFamily="34" charset="0"/>
              </a:rPr>
              <a:t>1/2</a:t>
            </a:r>
          </a:p>
        </p:txBody>
      </p:sp>
      <p:sp>
        <p:nvSpPr>
          <p:cNvPr id="5" name="Rounded Rectangle 4">
            <a:extLst>
              <a:ext uri="{FF2B5EF4-FFF2-40B4-BE49-F238E27FC236}">
                <a16:creationId xmlns:a16="http://schemas.microsoft.com/office/drawing/2014/main" id="{8A2AE045-209B-5443-A736-5023A671C225}"/>
              </a:ext>
              <a:ext uri="{C183D7F6-B498-43B3-948B-1728B52AA6E4}">
                <adec:decorative xmlns:adec="http://schemas.microsoft.com/office/drawing/2017/decorative" val="1"/>
              </a:ext>
            </a:extLst>
          </p:cNvPr>
          <p:cNvSpPr/>
          <p:nvPr>
            <p:custDataLst>
              <p:tags r:id="rId3"/>
            </p:custDataLst>
          </p:nvPr>
        </p:nvSpPr>
        <p:spPr bwMode="auto">
          <a:xfrm>
            <a:off x="10096500" y="63500"/>
            <a:ext cx="2032000" cy="3810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Overflow="clip" horzOverflow="clip" vert="horz" wrap="square" lIns="0" tIns="0" rIns="0" bIns="0" numCol="1" rtlCol="0" anchor="ctr" anchorCtr="1"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Calibri" panose="020F0502020204030204" pitchFamily="34" charset="0"/>
                <a:cs typeface="Calibri" panose="020F0502020204030204" pitchFamily="34" charset="0"/>
              </a:rPr>
              <a:t>Question slide</a:t>
            </a:r>
          </a:p>
        </p:txBody>
      </p:sp>
      <p:sp>
        <p:nvSpPr>
          <p:cNvPr id="9" name="TextBox 8">
            <a:extLst>
              <a:ext uri="{FF2B5EF4-FFF2-40B4-BE49-F238E27FC236}">
                <a16:creationId xmlns:a16="http://schemas.microsoft.com/office/drawing/2014/main" id="{7ED1B8E9-7DB8-B840-A8BB-196276F2CF50}"/>
              </a:ext>
            </a:extLst>
          </p:cNvPr>
          <p:cNvSpPr txBox="1"/>
          <p:nvPr>
            <p:custDataLst>
              <p:tags r:id="rId4"/>
            </p:custDataLst>
          </p:nvPr>
        </p:nvSpPr>
        <p:spPr>
          <a:xfrm>
            <a:off x="3429000" y="88900"/>
            <a:ext cx="2413000" cy="369332"/>
          </a:xfrm>
          <a:prstGeom prst="rect">
            <a:avLst/>
          </a:prstGeom>
          <a:noFill/>
        </p:spPr>
        <p:txBody>
          <a:bodyPr vertOverflow="overflow" vert="horz" wrap="square" rtlCol="0" anchor="t">
            <a:spAutoFit/>
          </a:bodyPr>
          <a:lstStyle/>
          <a:p>
            <a:pPr algn="l"/>
            <a:r>
              <a:rPr lang="en-US" sz="1800" dirty="0">
                <a:solidFill>
                  <a:schemeClr val="tx1"/>
                </a:solidFill>
                <a:latin typeface="Calibri" panose="020F0502020204030204" pitchFamily="34" charset="0"/>
                <a:cs typeface="Calibri" panose="020F0502020204030204" pitchFamily="34" charset="0"/>
              </a:rPr>
              <a:t>Join at: </a:t>
            </a:r>
            <a:r>
              <a:rPr lang="en-US" sz="1800" dirty="0" err="1">
                <a:solidFill>
                  <a:schemeClr val="tx1"/>
                </a:solidFill>
                <a:latin typeface="Calibri" panose="020F0502020204030204" pitchFamily="34" charset="0"/>
                <a:cs typeface="Calibri" panose="020F0502020204030204" pitchFamily="34" charset="0"/>
              </a:rPr>
              <a:t>vevox.app</a:t>
            </a:r>
            <a:endParaRPr lang="en-US" sz="1800" dirty="0">
              <a:solidFill>
                <a:schemeClr val="tx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0518F12-4FDB-AB4D-AA3D-3253F301F0EF}"/>
              </a:ext>
            </a:extLst>
          </p:cNvPr>
          <p:cNvSpPr txBox="1"/>
          <p:nvPr>
            <p:custDataLst>
              <p:tags r:id="rId5"/>
            </p:custDataLst>
          </p:nvPr>
        </p:nvSpPr>
        <p:spPr>
          <a:xfrm>
            <a:off x="6350000" y="101600"/>
            <a:ext cx="2413000" cy="369332"/>
          </a:xfrm>
          <a:prstGeom prst="rect">
            <a:avLst/>
          </a:prstGeom>
          <a:noFill/>
        </p:spPr>
        <p:txBody>
          <a:bodyPr vertOverflow="overflow" vert="horz" wrap="square" rtlCol="0" anchor="t">
            <a:spAutoFit/>
          </a:bodyPr>
          <a:lstStyle/>
          <a:p>
            <a:pPr algn="l"/>
            <a:r>
              <a:rPr lang="en-US" sz="1800">
                <a:solidFill>
                  <a:schemeClr val="tx1"/>
                </a:solidFill>
                <a:latin typeface="Calibri" panose="020F0502020204030204" pitchFamily="34" charset="0"/>
                <a:cs typeface="Calibri" panose="020F0502020204030204" pitchFamily="34" charset="0"/>
              </a:rPr>
              <a:t>ID: 412-286-150</a:t>
            </a:r>
          </a:p>
        </p:txBody>
      </p:sp>
      <p:sp>
        <p:nvSpPr>
          <p:cNvPr id="11" name="TextBox 10">
            <a:extLst>
              <a:ext uri="{FF2B5EF4-FFF2-40B4-BE49-F238E27FC236}">
                <a16:creationId xmlns:a16="http://schemas.microsoft.com/office/drawing/2014/main" id="{B4D0E8D5-83CE-034D-9E03-C76643211252}"/>
              </a:ext>
            </a:extLst>
          </p:cNvPr>
          <p:cNvSpPr txBox="1"/>
          <p:nvPr>
            <p:custDataLst>
              <p:tags r:id="rId6"/>
            </p:custDataLst>
          </p:nvPr>
        </p:nvSpPr>
        <p:spPr>
          <a:xfrm>
            <a:off x="838200" y="1521153"/>
            <a:ext cx="10515600" cy="338554"/>
          </a:xfrm>
          <a:prstGeom prst="rect">
            <a:avLst/>
          </a:prstGeom>
          <a:noFill/>
        </p:spPr>
        <p:txBody>
          <a:bodyPr vertOverflow="overflow" vert="horz" wrap="square" tIns="0" bIns="0" rtlCol="0" anchor="t">
            <a:spAutoFit/>
          </a:bodyPr>
          <a:lstStyle/>
          <a:p>
            <a:pPr algn="l"/>
            <a:r>
              <a:rPr lang="en-US" sz="2200" dirty="0">
                <a:solidFill>
                  <a:schemeClr val="tx1"/>
                </a:solidFill>
                <a:latin typeface="Calibri" panose="020F0502020204030204" pitchFamily="34" charset="0"/>
                <a:cs typeface="Calibri" panose="020F0502020204030204" pitchFamily="34" charset="0"/>
              </a:rPr>
              <a:t>a. Medical oncologist/hematologic oncologist</a:t>
            </a:r>
          </a:p>
        </p:txBody>
      </p:sp>
      <p:sp>
        <p:nvSpPr>
          <p:cNvPr id="15" name="TextBox 14">
            <a:extLst>
              <a:ext uri="{FF2B5EF4-FFF2-40B4-BE49-F238E27FC236}">
                <a16:creationId xmlns:a16="http://schemas.microsoft.com/office/drawing/2014/main" id="{4C0C9F55-889B-3949-8027-6FE1F721C60A}"/>
              </a:ext>
            </a:extLst>
          </p:cNvPr>
          <p:cNvSpPr txBox="1"/>
          <p:nvPr>
            <p:custDataLst>
              <p:tags r:id="rId7"/>
            </p:custDataLst>
          </p:nvPr>
        </p:nvSpPr>
        <p:spPr>
          <a:xfrm>
            <a:off x="838200" y="1994925"/>
            <a:ext cx="10515600" cy="338554"/>
          </a:xfrm>
          <a:prstGeom prst="rect">
            <a:avLst/>
          </a:prstGeom>
          <a:noFill/>
        </p:spPr>
        <p:txBody>
          <a:bodyPr vertOverflow="overflow" vert="horz" wrap="square" tIns="0" bIns="0" rtlCol="0" anchor="t">
            <a:spAutoFit/>
          </a:bodyPr>
          <a:lstStyle/>
          <a:p>
            <a:pPr algn="l"/>
            <a:r>
              <a:rPr lang="en-US" sz="2200">
                <a:solidFill>
                  <a:schemeClr val="tx1"/>
                </a:solidFill>
                <a:latin typeface="Calibri" panose="020F0502020204030204" pitchFamily="34" charset="0"/>
                <a:cs typeface="Calibri" panose="020F0502020204030204" pitchFamily="34" charset="0"/>
              </a:rPr>
              <a:t>b. Radiation oncologist</a:t>
            </a:r>
          </a:p>
        </p:txBody>
      </p:sp>
      <p:sp>
        <p:nvSpPr>
          <p:cNvPr id="19" name="TextBox 18">
            <a:extLst>
              <a:ext uri="{FF2B5EF4-FFF2-40B4-BE49-F238E27FC236}">
                <a16:creationId xmlns:a16="http://schemas.microsoft.com/office/drawing/2014/main" id="{A1D91E8B-317A-FA4F-A948-274B770E806C}"/>
              </a:ext>
            </a:extLst>
          </p:cNvPr>
          <p:cNvSpPr txBox="1"/>
          <p:nvPr>
            <p:custDataLst>
              <p:tags r:id="rId8"/>
            </p:custDataLst>
          </p:nvPr>
        </p:nvSpPr>
        <p:spPr>
          <a:xfrm>
            <a:off x="838200" y="2468697"/>
            <a:ext cx="10515600" cy="338554"/>
          </a:xfrm>
          <a:prstGeom prst="rect">
            <a:avLst/>
          </a:prstGeom>
          <a:noFill/>
        </p:spPr>
        <p:txBody>
          <a:bodyPr vertOverflow="overflow" vert="horz" wrap="square" tIns="0" bIns="0" rtlCol="0" anchor="t">
            <a:spAutoFit/>
          </a:bodyPr>
          <a:lstStyle/>
          <a:p>
            <a:pPr algn="l"/>
            <a:r>
              <a:rPr lang="en-US" sz="2200">
                <a:solidFill>
                  <a:schemeClr val="tx1"/>
                </a:solidFill>
                <a:latin typeface="Calibri" panose="020F0502020204030204" pitchFamily="34" charset="0"/>
                <a:cs typeface="Calibri" panose="020F0502020204030204" pitchFamily="34" charset="0"/>
              </a:rPr>
              <a:t>c. Oncology/hematology fellow</a:t>
            </a:r>
          </a:p>
        </p:txBody>
      </p:sp>
      <p:sp>
        <p:nvSpPr>
          <p:cNvPr id="23" name="TextBox 22">
            <a:extLst>
              <a:ext uri="{FF2B5EF4-FFF2-40B4-BE49-F238E27FC236}">
                <a16:creationId xmlns:a16="http://schemas.microsoft.com/office/drawing/2014/main" id="{A7B4D37C-3384-3A46-BACE-23F5C963BDF0}"/>
              </a:ext>
            </a:extLst>
          </p:cNvPr>
          <p:cNvSpPr txBox="1"/>
          <p:nvPr>
            <p:custDataLst>
              <p:tags r:id="rId9"/>
            </p:custDataLst>
          </p:nvPr>
        </p:nvSpPr>
        <p:spPr>
          <a:xfrm>
            <a:off x="838200" y="2942469"/>
            <a:ext cx="10515600" cy="338554"/>
          </a:xfrm>
          <a:prstGeom prst="rect">
            <a:avLst/>
          </a:prstGeom>
          <a:noFill/>
        </p:spPr>
        <p:txBody>
          <a:bodyPr vertOverflow="overflow" vert="horz" wrap="square" tIns="0" bIns="0" rtlCol="0" anchor="t">
            <a:spAutoFit/>
          </a:bodyPr>
          <a:lstStyle/>
          <a:p>
            <a:pPr algn="l"/>
            <a:r>
              <a:rPr lang="en-US" sz="2200">
                <a:solidFill>
                  <a:schemeClr val="tx1"/>
                </a:solidFill>
                <a:latin typeface="Calibri" panose="020F0502020204030204" pitchFamily="34" charset="0"/>
                <a:cs typeface="Calibri" panose="020F0502020204030204" pitchFamily="34" charset="0"/>
              </a:rPr>
              <a:t>d. Surgical oncologist or surgeon </a:t>
            </a:r>
          </a:p>
        </p:txBody>
      </p:sp>
      <p:sp>
        <p:nvSpPr>
          <p:cNvPr id="27" name="TextBox 26">
            <a:extLst>
              <a:ext uri="{FF2B5EF4-FFF2-40B4-BE49-F238E27FC236}">
                <a16:creationId xmlns:a16="http://schemas.microsoft.com/office/drawing/2014/main" id="{FEC6CF89-3733-0B46-BF6C-7D72EA979EE0}"/>
              </a:ext>
            </a:extLst>
          </p:cNvPr>
          <p:cNvSpPr txBox="1"/>
          <p:nvPr>
            <p:custDataLst>
              <p:tags r:id="rId10"/>
            </p:custDataLst>
          </p:nvPr>
        </p:nvSpPr>
        <p:spPr>
          <a:xfrm>
            <a:off x="838200" y="3416241"/>
            <a:ext cx="10515600" cy="338554"/>
          </a:xfrm>
          <a:prstGeom prst="rect">
            <a:avLst/>
          </a:prstGeom>
          <a:noFill/>
        </p:spPr>
        <p:txBody>
          <a:bodyPr vertOverflow="overflow" vert="horz" wrap="square" tIns="0" bIns="0" rtlCol="0" anchor="t">
            <a:spAutoFit/>
          </a:bodyPr>
          <a:lstStyle/>
          <a:p>
            <a:pPr algn="l"/>
            <a:r>
              <a:rPr lang="en-US" sz="2200">
                <a:solidFill>
                  <a:schemeClr val="tx1"/>
                </a:solidFill>
                <a:latin typeface="Calibri" panose="020F0502020204030204" pitchFamily="34" charset="0"/>
                <a:cs typeface="Calibri" panose="020F0502020204030204" pitchFamily="34" charset="0"/>
              </a:rPr>
              <a:t>e. Other MD</a:t>
            </a:r>
          </a:p>
        </p:txBody>
      </p:sp>
      <p:sp>
        <p:nvSpPr>
          <p:cNvPr id="31" name="TextBox 30">
            <a:extLst>
              <a:ext uri="{FF2B5EF4-FFF2-40B4-BE49-F238E27FC236}">
                <a16:creationId xmlns:a16="http://schemas.microsoft.com/office/drawing/2014/main" id="{DD9695B9-08B9-4A4B-AD54-D92CC0814698}"/>
              </a:ext>
            </a:extLst>
          </p:cNvPr>
          <p:cNvSpPr txBox="1"/>
          <p:nvPr>
            <p:custDataLst>
              <p:tags r:id="rId11"/>
            </p:custDataLst>
          </p:nvPr>
        </p:nvSpPr>
        <p:spPr>
          <a:xfrm>
            <a:off x="838200" y="3890013"/>
            <a:ext cx="10515600" cy="338554"/>
          </a:xfrm>
          <a:prstGeom prst="rect">
            <a:avLst/>
          </a:prstGeom>
          <a:noFill/>
        </p:spPr>
        <p:txBody>
          <a:bodyPr vertOverflow="overflow" vert="horz" wrap="square" tIns="0" bIns="0" rtlCol="0" anchor="t">
            <a:spAutoFit/>
          </a:bodyPr>
          <a:lstStyle/>
          <a:p>
            <a:pPr algn="l"/>
            <a:r>
              <a:rPr lang="en-US" sz="2200">
                <a:solidFill>
                  <a:schemeClr val="tx1"/>
                </a:solidFill>
                <a:latin typeface="Calibri" panose="020F0502020204030204" pitchFamily="34" charset="0"/>
                <a:cs typeface="Calibri" panose="020F0502020204030204" pitchFamily="34" charset="0"/>
              </a:rPr>
              <a:t>f. Nurse practitioner or physician assistant</a:t>
            </a:r>
          </a:p>
        </p:txBody>
      </p:sp>
      <p:sp>
        <p:nvSpPr>
          <p:cNvPr id="35" name="TextBox 34">
            <a:extLst>
              <a:ext uri="{FF2B5EF4-FFF2-40B4-BE49-F238E27FC236}">
                <a16:creationId xmlns:a16="http://schemas.microsoft.com/office/drawing/2014/main" id="{BC390B51-4C88-704E-90B8-13E5DAC23BD1}"/>
              </a:ext>
            </a:extLst>
          </p:cNvPr>
          <p:cNvSpPr txBox="1"/>
          <p:nvPr>
            <p:custDataLst>
              <p:tags r:id="rId12"/>
            </p:custDataLst>
          </p:nvPr>
        </p:nvSpPr>
        <p:spPr>
          <a:xfrm>
            <a:off x="838200" y="4363785"/>
            <a:ext cx="10515600" cy="338554"/>
          </a:xfrm>
          <a:prstGeom prst="rect">
            <a:avLst/>
          </a:prstGeom>
          <a:noFill/>
        </p:spPr>
        <p:txBody>
          <a:bodyPr vertOverflow="overflow" vert="horz" wrap="square" tIns="0" bIns="0" rtlCol="0" anchor="t">
            <a:spAutoFit/>
          </a:bodyPr>
          <a:lstStyle/>
          <a:p>
            <a:pPr algn="l"/>
            <a:r>
              <a:rPr lang="en-US" sz="2200">
                <a:solidFill>
                  <a:schemeClr val="tx1"/>
                </a:solidFill>
                <a:latin typeface="Calibri" panose="020F0502020204030204" pitchFamily="34" charset="0"/>
                <a:cs typeface="Calibri" panose="020F0502020204030204" pitchFamily="34" charset="0"/>
              </a:rPr>
              <a:t>g. Other nursing professional </a:t>
            </a:r>
          </a:p>
        </p:txBody>
      </p:sp>
      <p:sp>
        <p:nvSpPr>
          <p:cNvPr id="39" name="TextBox 38">
            <a:extLst>
              <a:ext uri="{FF2B5EF4-FFF2-40B4-BE49-F238E27FC236}">
                <a16:creationId xmlns:a16="http://schemas.microsoft.com/office/drawing/2014/main" id="{A40CB580-5C9F-5D48-A411-37835D37CA8B}"/>
              </a:ext>
            </a:extLst>
          </p:cNvPr>
          <p:cNvSpPr txBox="1"/>
          <p:nvPr>
            <p:custDataLst>
              <p:tags r:id="rId13"/>
            </p:custDataLst>
          </p:nvPr>
        </p:nvSpPr>
        <p:spPr>
          <a:xfrm>
            <a:off x="838200" y="4837557"/>
            <a:ext cx="10515600" cy="338554"/>
          </a:xfrm>
          <a:prstGeom prst="rect">
            <a:avLst/>
          </a:prstGeom>
          <a:noFill/>
        </p:spPr>
        <p:txBody>
          <a:bodyPr vertOverflow="overflow" vert="horz" wrap="square" tIns="0" bIns="0" rtlCol="0" anchor="t">
            <a:spAutoFit/>
          </a:bodyPr>
          <a:lstStyle/>
          <a:p>
            <a:pPr algn="l"/>
            <a:r>
              <a:rPr lang="en-US" sz="2200">
                <a:solidFill>
                  <a:schemeClr val="tx1"/>
                </a:solidFill>
                <a:latin typeface="Calibri" panose="020F0502020204030204" pitchFamily="34" charset="0"/>
                <a:cs typeface="Calibri" panose="020F0502020204030204" pitchFamily="34" charset="0"/>
              </a:rPr>
              <a:t>h. Researcher</a:t>
            </a:r>
          </a:p>
        </p:txBody>
      </p:sp>
      <p:sp>
        <p:nvSpPr>
          <p:cNvPr id="43" name="TextBox 42">
            <a:extLst>
              <a:ext uri="{FF2B5EF4-FFF2-40B4-BE49-F238E27FC236}">
                <a16:creationId xmlns:a16="http://schemas.microsoft.com/office/drawing/2014/main" id="{0978E3EA-8BDA-D549-89FE-3BEE589EEC2D}"/>
              </a:ext>
            </a:extLst>
          </p:cNvPr>
          <p:cNvSpPr txBox="1"/>
          <p:nvPr>
            <p:custDataLst>
              <p:tags r:id="rId14"/>
            </p:custDataLst>
          </p:nvPr>
        </p:nvSpPr>
        <p:spPr>
          <a:xfrm>
            <a:off x="838200" y="5311329"/>
            <a:ext cx="10515600" cy="338554"/>
          </a:xfrm>
          <a:prstGeom prst="rect">
            <a:avLst/>
          </a:prstGeom>
          <a:noFill/>
        </p:spPr>
        <p:txBody>
          <a:bodyPr vertOverflow="overflow" vert="horz" wrap="square" tIns="0" bIns="0" rtlCol="0" anchor="t">
            <a:spAutoFit/>
          </a:bodyPr>
          <a:lstStyle/>
          <a:p>
            <a:pPr algn="l"/>
            <a:r>
              <a:rPr lang="en-US" sz="2200">
                <a:solidFill>
                  <a:schemeClr val="tx1"/>
                </a:solidFill>
                <a:latin typeface="Calibri" panose="020F0502020204030204" pitchFamily="34" charset="0"/>
                <a:cs typeface="Calibri" panose="020F0502020204030204" pitchFamily="34" charset="0"/>
              </a:rPr>
              <a:t>I. Other healthcare professional</a:t>
            </a:r>
          </a:p>
        </p:txBody>
      </p:sp>
      <p:sp>
        <p:nvSpPr>
          <p:cNvPr id="47" name="TextBox 46">
            <a:extLst>
              <a:ext uri="{FF2B5EF4-FFF2-40B4-BE49-F238E27FC236}">
                <a16:creationId xmlns:a16="http://schemas.microsoft.com/office/drawing/2014/main" id="{1FCDD57A-8312-334E-81A0-C45E2C2A1CF5}"/>
              </a:ext>
            </a:extLst>
          </p:cNvPr>
          <p:cNvSpPr txBox="1"/>
          <p:nvPr>
            <p:custDataLst>
              <p:tags r:id="rId15"/>
            </p:custDataLst>
          </p:nvPr>
        </p:nvSpPr>
        <p:spPr>
          <a:xfrm>
            <a:off x="838200" y="5785104"/>
            <a:ext cx="10515600" cy="338554"/>
          </a:xfrm>
          <a:prstGeom prst="rect">
            <a:avLst/>
          </a:prstGeom>
          <a:noFill/>
        </p:spPr>
        <p:txBody>
          <a:bodyPr vertOverflow="overflow" vert="horz" wrap="square" tIns="0" bIns="0" rtlCol="0" anchor="t">
            <a:spAutoFit/>
          </a:bodyPr>
          <a:lstStyle/>
          <a:p>
            <a:pPr algn="l"/>
            <a:r>
              <a:rPr lang="en-US" sz="2200">
                <a:solidFill>
                  <a:schemeClr val="tx1"/>
                </a:solidFill>
                <a:latin typeface="Calibri" panose="020F0502020204030204" pitchFamily="34" charset="0"/>
                <a:cs typeface="Calibri" panose="020F0502020204030204" pitchFamily="34" charset="0"/>
              </a:rPr>
              <a:t>j. Other</a:t>
            </a:r>
          </a:p>
        </p:txBody>
      </p:sp>
      <p:sp>
        <p:nvSpPr>
          <p:cNvPr id="52" name="Rectangle 51">
            <a:extLst>
              <a:ext uri="{FF2B5EF4-FFF2-40B4-BE49-F238E27FC236}">
                <a16:creationId xmlns:a16="http://schemas.microsoft.com/office/drawing/2014/main" id="{AA79638F-E12A-838B-187E-5CBA0954F6E2}"/>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 uri="{C183D7F6-B498-43B3-948B-1728B52AA6E4}">
                <adec:decorative xmlns:adec="http://schemas.microsoft.com/office/drawing/2017/decorative" val="1"/>
              </a:ext>
            </a:extLst>
          </p:cNvPr>
          <p:cNvSpPr>
            <a:spLocks noGrp="1"/>
          </p:cNvSpPr>
          <p:nvPr>
            <p:ph type="title"/>
            <p:custDataLst>
              <p:tags r:id="rId16"/>
            </p:custDataLst>
          </p:nvPr>
        </p:nvSpPr>
        <p:spPr/>
        <p:txBody>
          <a:bodyPr/>
          <a:lstStyle/>
          <a:p>
            <a:pPr algn="l"/>
            <a:r>
              <a:rPr lang="en-FI" sz="2700">
                <a:latin typeface="Calibri" panose="020F0502020204030204" pitchFamily="34" charset="0"/>
                <a:cs typeface="Calibri" panose="020F0502020204030204" pitchFamily="34" charset="0"/>
              </a:rPr>
              <a:t>Which of the following best represents your clinical background?</a:t>
            </a:r>
          </a:p>
        </p:txBody>
      </p:sp>
    </p:spTree>
    <p:custDataLst>
      <p:tags r:id="rId1"/>
    </p:custDataLst>
    <p:extLst>
      <p:ext uri="{BB962C8B-B14F-4D97-AF65-F5344CB8AC3E}">
        <p14:creationId xmlns:p14="http://schemas.microsoft.com/office/powerpoint/2010/main" val="28895675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PR = partial response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EAIR = exposure-adjusted incidence rate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a:xfrm>
            <a:off x="838200" y="2158244"/>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7D4162D8-FE14-3A4E-BEF4-FD5B06C4E854}"/>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D8A72D9F-CBFB-3F42-A994-C426F485E0D8}"/>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55EB364D-4229-0242-974F-1F79A6AE1598}"/>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25FDBC8-95CA-B84E-B511-9FA2854E3F85}"/>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656E682-9C07-D34D-8008-10BD8EB22D8E}"/>
              </a:ext>
            </a:extLst>
          </p:cNvPr>
          <p:cNvSpPr/>
          <p:nvPr>
            <p:custDataLst>
              <p:tags r:id="rId7"/>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09C067E-5E99-904B-AC27-8C44BC4CC5BA}"/>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D950BD1-8B0D-8B4E-8D5B-276DA35B75F0}"/>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BD3D868-76ED-E141-AE20-2B5575299528}"/>
              </a:ext>
            </a:extLst>
          </p:cNvPr>
          <p:cNvSpPr txBox="1"/>
          <p:nvPr>
            <p:custDataLst>
              <p:tags r:id="rId10"/>
            </p:custDataLst>
          </p:nvPr>
        </p:nvSpPr>
        <p:spPr>
          <a:xfrm>
            <a:off x="838200" y="248197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About the same</a:t>
            </a:r>
          </a:p>
        </p:txBody>
      </p:sp>
      <p:sp>
        <p:nvSpPr>
          <p:cNvPr id="15" name="TextBox 14">
            <a:extLst>
              <a:ext uri="{FF2B5EF4-FFF2-40B4-BE49-F238E27FC236}">
                <a16:creationId xmlns:a16="http://schemas.microsoft.com/office/drawing/2014/main" id="{CD0A0570-9F89-F141-9FC9-6745EB992196}"/>
              </a:ext>
            </a:extLst>
          </p:cNvPr>
          <p:cNvSpPr txBox="1"/>
          <p:nvPr>
            <p:custDataLst>
              <p:tags r:id="rId11"/>
            </p:custDataLst>
          </p:nvPr>
        </p:nvSpPr>
        <p:spPr>
          <a:xfrm>
            <a:off x="838200" y="311697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b. Ibrutinib has the least toxicity</a:t>
            </a:r>
          </a:p>
        </p:txBody>
      </p:sp>
      <p:sp>
        <p:nvSpPr>
          <p:cNvPr id="19" name="TextBox 18">
            <a:extLst>
              <a:ext uri="{FF2B5EF4-FFF2-40B4-BE49-F238E27FC236}">
                <a16:creationId xmlns:a16="http://schemas.microsoft.com/office/drawing/2014/main" id="{6E71A8B2-D0FF-DC4B-B7BA-F6A7A8BCBD1D}"/>
              </a:ext>
            </a:extLst>
          </p:cNvPr>
          <p:cNvSpPr txBox="1"/>
          <p:nvPr>
            <p:custDataLst>
              <p:tags r:id="rId12"/>
            </p:custDataLst>
          </p:nvPr>
        </p:nvSpPr>
        <p:spPr>
          <a:xfrm>
            <a:off x="838200" y="375197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Acalabrutinib has the least toxicity</a:t>
            </a:r>
          </a:p>
        </p:txBody>
      </p:sp>
      <p:sp>
        <p:nvSpPr>
          <p:cNvPr id="23" name="TextBox 22">
            <a:extLst>
              <a:ext uri="{FF2B5EF4-FFF2-40B4-BE49-F238E27FC236}">
                <a16:creationId xmlns:a16="http://schemas.microsoft.com/office/drawing/2014/main" id="{3A0D37AB-03F8-D141-B632-5B83095DB2D3}"/>
              </a:ext>
            </a:extLst>
          </p:cNvPr>
          <p:cNvSpPr txBox="1"/>
          <p:nvPr>
            <p:custDataLst>
              <p:tags r:id="rId13"/>
            </p:custDataLst>
          </p:nvPr>
        </p:nvSpPr>
        <p:spPr>
          <a:xfrm>
            <a:off x="838200" y="438697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 Zanubrutinib has the least toxicity</a:t>
            </a:r>
          </a:p>
        </p:txBody>
      </p:sp>
      <p:sp>
        <p:nvSpPr>
          <p:cNvPr id="27" name="TextBox 26">
            <a:extLst>
              <a:ext uri="{FF2B5EF4-FFF2-40B4-BE49-F238E27FC236}">
                <a16:creationId xmlns:a16="http://schemas.microsoft.com/office/drawing/2014/main" id="{41CC2FC8-917E-F549-B852-8EEDC9151C2A}"/>
              </a:ext>
            </a:extLst>
          </p:cNvPr>
          <p:cNvSpPr txBox="1"/>
          <p:nvPr>
            <p:custDataLst>
              <p:tags r:id="rId14"/>
            </p:custDataLst>
          </p:nvPr>
        </p:nvSpPr>
        <p:spPr>
          <a:xfrm>
            <a:off x="838200" y="502197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e. Pirtobrutinib has the least toxicity</a:t>
            </a:r>
          </a:p>
        </p:txBody>
      </p:sp>
      <p:sp>
        <p:nvSpPr>
          <p:cNvPr id="31" name="TextBox 30">
            <a:extLst>
              <a:ext uri="{FF2B5EF4-FFF2-40B4-BE49-F238E27FC236}">
                <a16:creationId xmlns:a16="http://schemas.microsoft.com/office/drawing/2014/main" id="{D58732E7-FE17-C343-8F3C-B622D4E0588F}"/>
              </a:ext>
            </a:extLst>
          </p:cNvPr>
          <p:cNvSpPr txBox="1"/>
          <p:nvPr>
            <p:custDataLst>
              <p:tags r:id="rId15"/>
            </p:custDataLst>
          </p:nvPr>
        </p:nvSpPr>
        <p:spPr>
          <a:xfrm>
            <a:off x="838200" y="5656979"/>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f. I’m not sure</a:t>
            </a:r>
          </a:p>
        </p:txBody>
      </p:sp>
      <p:sp>
        <p:nvSpPr>
          <p:cNvPr id="35" name="Rectangle 34">
            <a:extLst>
              <a:ext uri="{FF2B5EF4-FFF2-40B4-BE49-F238E27FC236}">
                <a16:creationId xmlns:a16="http://schemas.microsoft.com/office/drawing/2014/main" id="{684D6D7A-0384-06F0-97A1-EB32F59E5927}"/>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16"/>
            </p:custDataLst>
          </p:nvPr>
        </p:nvSpPr>
        <p:spPr>
          <a:xfrm>
            <a:off x="838200" y="586803"/>
            <a:ext cx="10515600" cy="1325563"/>
          </a:xfrm>
        </p:spPr>
        <p:txBody>
          <a:bodyPr>
            <a:normAutofit fontScale="90000"/>
          </a:bodyPr>
          <a:lstStyle/>
          <a:p>
            <a:r>
              <a:rPr lang="en-FI"/>
              <a:t>Based on current clinical trial data and your personal experience, how would you compare the global </a:t>
            </a:r>
            <a:r>
              <a:rPr lang="en-FI" u="heavy"/>
              <a:t>tolerability/toxicity </a:t>
            </a:r>
            <a:r>
              <a:rPr lang="en-FI"/>
              <a:t>of pirtobrutinib to that of ibrutinib, acalabrutinib and zanubrutinib for patients with relapsed/refractory CLL?</a:t>
            </a:r>
          </a:p>
        </p:txBody>
      </p:sp>
      <p:sp>
        <p:nvSpPr>
          <p:cNvPr id="14" name="Rectangle 13">
            <a:extLst>
              <a:ext uri="{FF2B5EF4-FFF2-40B4-BE49-F238E27FC236}">
                <a16:creationId xmlns:a16="http://schemas.microsoft.com/office/drawing/2014/main" id="{011492B8-E529-D9FA-FB39-65A14B4A4CB3}"/>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59953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a:xfrm>
            <a:off x="838200" y="2158245"/>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16335F9F-D1B8-7349-87D3-2513E142ABBA}"/>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D5C73979-DD1D-FD4E-9051-3364330E123C}"/>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Preparing Results</a:t>
            </a:r>
          </a:p>
        </p:txBody>
      </p:sp>
      <p:sp>
        <p:nvSpPr>
          <p:cNvPr id="6" name="Snip Same Side Corner Rectangle 5">
            <a:extLst>
              <a:ext uri="{FF2B5EF4-FFF2-40B4-BE49-F238E27FC236}">
                <a16:creationId xmlns:a16="http://schemas.microsoft.com/office/drawing/2014/main" id="{ACF72999-83F1-B141-883A-34BC15A06A55}"/>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E0DB1D5-DD4D-0C48-AF3D-99247D6DE634}"/>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9390394-C558-7348-A7F5-34442B4FE223}"/>
              </a:ext>
            </a:extLst>
          </p:cNvPr>
          <p:cNvSpPr txBox="1"/>
          <p:nvPr>
            <p:custDataLst>
              <p:tags r:id="rId7"/>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5B8CBBE-6575-4942-B732-4D854D1DF5AA}"/>
              </a:ext>
            </a:extLst>
          </p:cNvPr>
          <p:cNvSpPr txBox="1"/>
          <p:nvPr>
            <p:custDataLst>
              <p:tags r:id="rId8"/>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9CD77A0-01BF-B54A-A7B2-1A5D909E85CD}"/>
              </a:ext>
            </a:extLst>
          </p:cNvPr>
          <p:cNvSpPr txBox="1"/>
          <p:nvPr>
            <p:custDataLst>
              <p:tags r:id="rId9"/>
            </p:custDataLst>
          </p:nvPr>
        </p:nvSpPr>
        <p:spPr>
          <a:xfrm>
            <a:off x="838200" y="215824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 About the same</a:t>
            </a:r>
          </a:p>
        </p:txBody>
      </p:sp>
      <p:sp>
        <p:nvSpPr>
          <p:cNvPr id="11" name="TextBox 10">
            <a:extLst>
              <a:ext uri="{FF2B5EF4-FFF2-40B4-BE49-F238E27FC236}">
                <a16:creationId xmlns:a16="http://schemas.microsoft.com/office/drawing/2014/main" id="{38E50BE5-CF57-2140-B1CE-FC66C91A5B03}"/>
              </a:ext>
            </a:extLst>
          </p:cNvPr>
          <p:cNvSpPr txBox="1"/>
          <p:nvPr>
            <p:custDataLst>
              <p:tags r:id="rId10"/>
            </p:custDataLst>
          </p:nvPr>
        </p:nvSpPr>
        <p:spPr>
          <a:xfrm>
            <a:off x="10337800" y="232334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05C2F550-AD9B-A44E-A19A-F780DDC40E2F}"/>
              </a:ext>
            </a:extLst>
          </p:cNvPr>
          <p:cNvSpPr/>
          <p:nvPr>
            <p:custDataLst>
              <p:tags r:id="rId11"/>
            </p:custDataLst>
          </p:nvPr>
        </p:nvSpPr>
        <p:spPr>
          <a:xfrm>
            <a:off x="838200" y="247574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BB1E82F6-CF92-9542-8020-30449914D693}"/>
              </a:ext>
            </a:extLst>
          </p:cNvPr>
          <p:cNvSpPr/>
          <p:nvPr>
            <p:custDataLst>
              <p:tags r:id="rId12"/>
            </p:custDataLst>
          </p:nvPr>
        </p:nvSpPr>
        <p:spPr>
          <a:xfrm>
            <a:off x="838200" y="247574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720A64D-928F-814E-905E-7DA659B47449}"/>
              </a:ext>
            </a:extLst>
          </p:cNvPr>
          <p:cNvSpPr txBox="1"/>
          <p:nvPr>
            <p:custDataLst>
              <p:tags r:id="rId13"/>
            </p:custDataLst>
          </p:nvPr>
        </p:nvSpPr>
        <p:spPr>
          <a:xfrm>
            <a:off x="838200" y="279324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Ibrutinib has the least toxicity</a:t>
            </a:r>
          </a:p>
        </p:txBody>
      </p:sp>
      <p:sp>
        <p:nvSpPr>
          <p:cNvPr id="15" name="TextBox 14">
            <a:extLst>
              <a:ext uri="{FF2B5EF4-FFF2-40B4-BE49-F238E27FC236}">
                <a16:creationId xmlns:a16="http://schemas.microsoft.com/office/drawing/2014/main" id="{1C65C646-C5E6-B841-A8F7-5B2F834D2BEF}"/>
              </a:ext>
            </a:extLst>
          </p:cNvPr>
          <p:cNvSpPr txBox="1"/>
          <p:nvPr>
            <p:custDataLst>
              <p:tags r:id="rId14"/>
            </p:custDataLst>
          </p:nvPr>
        </p:nvSpPr>
        <p:spPr>
          <a:xfrm>
            <a:off x="10337800" y="295834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Rounded Rectangle 15">
            <a:extLst>
              <a:ext uri="{FF2B5EF4-FFF2-40B4-BE49-F238E27FC236}">
                <a16:creationId xmlns:a16="http://schemas.microsoft.com/office/drawing/2014/main" id="{76CADDD9-63C6-DF40-8ECF-F0F6FB42EE93}"/>
              </a:ext>
            </a:extLst>
          </p:cNvPr>
          <p:cNvSpPr/>
          <p:nvPr>
            <p:custDataLst>
              <p:tags r:id="rId15"/>
            </p:custDataLst>
          </p:nvPr>
        </p:nvSpPr>
        <p:spPr>
          <a:xfrm>
            <a:off x="838200" y="311074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7923F1D1-B112-6B4A-B4F3-94906D83667A}"/>
              </a:ext>
            </a:extLst>
          </p:cNvPr>
          <p:cNvSpPr/>
          <p:nvPr>
            <p:custDataLst>
              <p:tags r:id="rId16"/>
            </p:custDataLst>
          </p:nvPr>
        </p:nvSpPr>
        <p:spPr>
          <a:xfrm>
            <a:off x="838200" y="311074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CFB4D38-3C69-FD4A-AEE2-6784F281754E}"/>
              </a:ext>
            </a:extLst>
          </p:cNvPr>
          <p:cNvSpPr txBox="1"/>
          <p:nvPr>
            <p:custDataLst>
              <p:tags r:id="rId17"/>
            </p:custDataLst>
          </p:nvPr>
        </p:nvSpPr>
        <p:spPr>
          <a:xfrm>
            <a:off x="838200" y="342824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 Acalabrutinib has the least toxicity</a:t>
            </a:r>
          </a:p>
        </p:txBody>
      </p:sp>
      <p:sp>
        <p:nvSpPr>
          <p:cNvPr id="19" name="TextBox 18">
            <a:extLst>
              <a:ext uri="{FF2B5EF4-FFF2-40B4-BE49-F238E27FC236}">
                <a16:creationId xmlns:a16="http://schemas.microsoft.com/office/drawing/2014/main" id="{2D7B71E5-B440-4B45-80D6-6125F10A5E83}"/>
              </a:ext>
            </a:extLst>
          </p:cNvPr>
          <p:cNvSpPr txBox="1"/>
          <p:nvPr>
            <p:custDataLst>
              <p:tags r:id="rId18"/>
            </p:custDataLst>
          </p:nvPr>
        </p:nvSpPr>
        <p:spPr>
          <a:xfrm>
            <a:off x="10337800" y="359334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sp>
        <p:nvSpPr>
          <p:cNvPr id="20" name="Rounded Rectangle 19">
            <a:extLst>
              <a:ext uri="{FF2B5EF4-FFF2-40B4-BE49-F238E27FC236}">
                <a16:creationId xmlns:a16="http://schemas.microsoft.com/office/drawing/2014/main" id="{9BFEBB03-1EB3-4146-8E6D-2B9709BCB168}"/>
              </a:ext>
            </a:extLst>
          </p:cNvPr>
          <p:cNvSpPr/>
          <p:nvPr>
            <p:custDataLst>
              <p:tags r:id="rId19"/>
            </p:custDataLst>
          </p:nvPr>
        </p:nvSpPr>
        <p:spPr>
          <a:xfrm>
            <a:off x="838200" y="374574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5F4EE33C-9D01-DC4E-BAC5-6C20EB614CBE}"/>
              </a:ext>
            </a:extLst>
          </p:cNvPr>
          <p:cNvSpPr/>
          <p:nvPr>
            <p:custDataLst>
              <p:tags r:id="rId20"/>
            </p:custDataLst>
          </p:nvPr>
        </p:nvSpPr>
        <p:spPr>
          <a:xfrm>
            <a:off x="838200" y="3745744"/>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6FECC99-8494-B440-8B40-C83D07D2AC46}"/>
              </a:ext>
            </a:extLst>
          </p:cNvPr>
          <p:cNvSpPr txBox="1"/>
          <p:nvPr>
            <p:custDataLst>
              <p:tags r:id="rId21"/>
            </p:custDataLst>
          </p:nvPr>
        </p:nvSpPr>
        <p:spPr>
          <a:xfrm>
            <a:off x="838200" y="406324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Zanubrutinib has the least toxicity</a:t>
            </a:r>
          </a:p>
        </p:txBody>
      </p:sp>
      <p:sp>
        <p:nvSpPr>
          <p:cNvPr id="23" name="TextBox 22">
            <a:extLst>
              <a:ext uri="{FF2B5EF4-FFF2-40B4-BE49-F238E27FC236}">
                <a16:creationId xmlns:a16="http://schemas.microsoft.com/office/drawing/2014/main" id="{D28FF87E-7CDC-2C49-840B-D27B5FB35241}"/>
              </a:ext>
            </a:extLst>
          </p:cNvPr>
          <p:cNvSpPr txBox="1"/>
          <p:nvPr>
            <p:custDataLst>
              <p:tags r:id="rId22"/>
            </p:custDataLst>
          </p:nvPr>
        </p:nvSpPr>
        <p:spPr>
          <a:xfrm>
            <a:off x="10337800" y="422834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4" name="Rounded Rectangle 23">
            <a:extLst>
              <a:ext uri="{FF2B5EF4-FFF2-40B4-BE49-F238E27FC236}">
                <a16:creationId xmlns:a16="http://schemas.microsoft.com/office/drawing/2014/main" id="{B8B9AFA2-D80D-BD48-A614-6D14087F69D2}"/>
              </a:ext>
            </a:extLst>
          </p:cNvPr>
          <p:cNvSpPr/>
          <p:nvPr>
            <p:custDataLst>
              <p:tags r:id="rId23"/>
            </p:custDataLst>
          </p:nvPr>
        </p:nvSpPr>
        <p:spPr>
          <a:xfrm>
            <a:off x="838200" y="438074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A691DD9D-C327-2D44-AFC2-82C20B1D7D34}"/>
              </a:ext>
            </a:extLst>
          </p:cNvPr>
          <p:cNvSpPr/>
          <p:nvPr>
            <p:custDataLst>
              <p:tags r:id="rId24"/>
            </p:custDataLst>
          </p:nvPr>
        </p:nvSpPr>
        <p:spPr>
          <a:xfrm>
            <a:off x="838200" y="438074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095B067-3001-7044-A658-1C60BCE73F34}"/>
              </a:ext>
            </a:extLst>
          </p:cNvPr>
          <p:cNvSpPr txBox="1"/>
          <p:nvPr>
            <p:custDataLst>
              <p:tags r:id="rId25"/>
            </p:custDataLst>
          </p:nvPr>
        </p:nvSpPr>
        <p:spPr>
          <a:xfrm>
            <a:off x="838200" y="469824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 Pirtobrutinib has the least toxicity</a:t>
            </a:r>
          </a:p>
        </p:txBody>
      </p:sp>
      <p:sp>
        <p:nvSpPr>
          <p:cNvPr id="27" name="TextBox 26">
            <a:extLst>
              <a:ext uri="{FF2B5EF4-FFF2-40B4-BE49-F238E27FC236}">
                <a16:creationId xmlns:a16="http://schemas.microsoft.com/office/drawing/2014/main" id="{02DC8BE8-3FEA-F447-8555-178D75B40931}"/>
              </a:ext>
            </a:extLst>
          </p:cNvPr>
          <p:cNvSpPr txBox="1"/>
          <p:nvPr>
            <p:custDataLst>
              <p:tags r:id="rId26"/>
            </p:custDataLst>
          </p:nvPr>
        </p:nvSpPr>
        <p:spPr>
          <a:xfrm>
            <a:off x="10337800" y="486334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8" name="Rounded Rectangle 27">
            <a:extLst>
              <a:ext uri="{FF2B5EF4-FFF2-40B4-BE49-F238E27FC236}">
                <a16:creationId xmlns:a16="http://schemas.microsoft.com/office/drawing/2014/main" id="{4C3D4A12-E3E0-1548-9ED7-5FF00160E02F}"/>
              </a:ext>
            </a:extLst>
          </p:cNvPr>
          <p:cNvSpPr/>
          <p:nvPr>
            <p:custDataLst>
              <p:tags r:id="rId27"/>
            </p:custDataLst>
          </p:nvPr>
        </p:nvSpPr>
        <p:spPr>
          <a:xfrm>
            <a:off x="838200" y="501574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B64FD702-8CD0-CF4B-8345-E74F196A1470}"/>
              </a:ext>
            </a:extLst>
          </p:cNvPr>
          <p:cNvSpPr/>
          <p:nvPr>
            <p:custDataLst>
              <p:tags r:id="rId28"/>
            </p:custDataLst>
          </p:nvPr>
        </p:nvSpPr>
        <p:spPr>
          <a:xfrm>
            <a:off x="838200" y="501574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24444B28-6400-9446-9ECE-AD5B92F85C2F}"/>
              </a:ext>
            </a:extLst>
          </p:cNvPr>
          <p:cNvSpPr txBox="1"/>
          <p:nvPr>
            <p:custDataLst>
              <p:tags r:id="rId29"/>
            </p:custDataLst>
          </p:nvPr>
        </p:nvSpPr>
        <p:spPr>
          <a:xfrm>
            <a:off x="838200" y="533324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 I’m not sure</a:t>
            </a:r>
          </a:p>
        </p:txBody>
      </p:sp>
      <p:sp>
        <p:nvSpPr>
          <p:cNvPr id="31" name="TextBox 30">
            <a:extLst>
              <a:ext uri="{FF2B5EF4-FFF2-40B4-BE49-F238E27FC236}">
                <a16:creationId xmlns:a16="http://schemas.microsoft.com/office/drawing/2014/main" id="{8600AEC7-757E-3F4B-8A62-DBD431B498C7}"/>
              </a:ext>
            </a:extLst>
          </p:cNvPr>
          <p:cNvSpPr txBox="1"/>
          <p:nvPr>
            <p:custDataLst>
              <p:tags r:id="rId30"/>
            </p:custDataLst>
          </p:nvPr>
        </p:nvSpPr>
        <p:spPr>
          <a:xfrm>
            <a:off x="10337800" y="549834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32" name="Rounded Rectangle 31">
            <a:extLst>
              <a:ext uri="{FF2B5EF4-FFF2-40B4-BE49-F238E27FC236}">
                <a16:creationId xmlns:a16="http://schemas.microsoft.com/office/drawing/2014/main" id="{7EDA5B40-84DB-E740-ADA3-633E78D6F88E}"/>
              </a:ext>
            </a:extLst>
          </p:cNvPr>
          <p:cNvSpPr/>
          <p:nvPr>
            <p:custDataLst>
              <p:tags r:id="rId31"/>
            </p:custDataLst>
          </p:nvPr>
        </p:nvSpPr>
        <p:spPr>
          <a:xfrm>
            <a:off x="838200" y="565074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AE07FF63-CE0C-4F41-A1F5-92D48ECC58B0}"/>
              </a:ext>
            </a:extLst>
          </p:cNvPr>
          <p:cNvSpPr/>
          <p:nvPr>
            <p:custDataLst>
              <p:tags r:id="rId32"/>
            </p:custDataLst>
          </p:nvPr>
        </p:nvSpPr>
        <p:spPr>
          <a:xfrm>
            <a:off x="838200" y="565074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114A82E-B342-7649-9376-F880DE7C7877}"/>
              </a:ext>
            </a:extLst>
          </p:cNvPr>
          <p:cNvSpPr/>
          <p:nvPr>
            <p:custDataLst>
              <p:tags r:id="rId33"/>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35" name="Rectangle 34">
            <a:extLst>
              <a:ext uri="{FF2B5EF4-FFF2-40B4-BE49-F238E27FC236}">
                <a16:creationId xmlns:a16="http://schemas.microsoft.com/office/drawing/2014/main" id="{A3B015CA-0130-CD5B-F3D0-61B8DEE4585B}"/>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34"/>
            </p:custDataLst>
          </p:nvPr>
        </p:nvSpPr>
        <p:spPr>
          <a:xfrm>
            <a:off x="838200" y="586510"/>
            <a:ext cx="10515600" cy="1325563"/>
          </a:xfrm>
        </p:spPr>
        <p:txBody>
          <a:bodyPr>
            <a:normAutofit fontScale="90000"/>
          </a:bodyPr>
          <a:lstStyle/>
          <a:p>
            <a:r>
              <a:rPr lang="en-FI"/>
              <a:t>Based on current clinical trial data and your personal experience, how would you compare the global </a:t>
            </a:r>
            <a:r>
              <a:rPr lang="en-FI" u="heavy"/>
              <a:t>tolerability/toxicity </a:t>
            </a:r>
            <a:r>
              <a:rPr lang="en-FI"/>
              <a:t>of pirtobrutinib to that of ibrutinib, acalabrutinib and zanubrutinib for patients with relapsed/refractory CLL?</a:t>
            </a:r>
          </a:p>
        </p:txBody>
      </p:sp>
    </p:spTree>
    <p:custDataLst>
      <p:tags r:id="rId1"/>
    </p:custDataLst>
    <p:extLst>
      <p:ext uri="{BB962C8B-B14F-4D97-AF65-F5344CB8AC3E}">
        <p14:creationId xmlns:p14="http://schemas.microsoft.com/office/powerpoint/2010/main" val="26449729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2000"/>
              </a:lnSpc>
            </a:pPr>
            <a:r>
              <a:rPr lang="en-US" sz="2000" dirty="0"/>
              <a:t>There are not enough </a:t>
            </a:r>
            <a:br>
              <a:rPr lang="en-US" sz="2000" dirty="0"/>
            </a:br>
            <a:r>
              <a:rPr lang="en-US" sz="20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2000"/>
              </a:lnSpc>
            </a:pPr>
            <a:r>
              <a:rPr lang="en-US" sz="2000" dirty="0"/>
              <a:t>There are not enough </a:t>
            </a:r>
            <a:br>
              <a:rPr lang="en-US" sz="2000" dirty="0"/>
            </a:br>
            <a:r>
              <a:rPr lang="en-US" sz="20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2000"/>
              </a:lnSpc>
            </a:pPr>
            <a:r>
              <a:rPr lang="en-US" sz="2000" dirty="0"/>
              <a:t>There are not enough </a:t>
            </a:r>
            <a:br>
              <a:rPr lang="en-US" sz="2000" dirty="0"/>
            </a:br>
            <a:r>
              <a:rPr lang="en-US" sz="20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479377" y="0"/>
            <a:ext cx="10791876" cy="1196752"/>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p:txBody>
          <a:bodyPr/>
          <a:lstStyle/>
          <a:p>
            <a:pPr>
              <a:lnSpc>
                <a:spcPts val="2000"/>
              </a:lnSpc>
            </a:pPr>
            <a:r>
              <a:rPr lang="en-US" sz="2000" dirty="0"/>
              <a:t>There are not enough </a:t>
            </a:r>
            <a:br>
              <a:rPr lang="en-US" sz="2000" dirty="0"/>
            </a:br>
            <a:r>
              <a:rPr lang="en-US" sz="2000" dirty="0"/>
              <a:t>available data at this time</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EA4FFF7D-F680-0E48-A032-7FD9C25F1183}"/>
              </a:ext>
              <a:ext uri="{C183D7F6-B498-43B3-948B-1728B52AA6E4}">
                <adec:decorative xmlns:adec="http://schemas.microsoft.com/office/drawing/2017/decorative" val="1"/>
              </a:ext>
            </a:extLst>
          </p:cNvPr>
          <p:cNvSpPr/>
          <p:nvPr>
            <p:custDataLst>
              <p:tags r:id="rId2"/>
            </p:custDataLst>
          </p:nvPr>
        </p:nvSpPr>
        <p:spPr bwMode="auto">
          <a:xfrm>
            <a:off x="838200" y="4015340"/>
            <a:ext cx="9499600" cy="274320"/>
          </a:xfrm>
          <a:prstGeom prst="roundRect">
            <a:avLst/>
          </a:prstGeom>
          <a:solidFill>
            <a:srgbClr val="FFFF00">
              <a:alpha val="0"/>
            </a:srgbClr>
          </a:solidFill>
          <a:ln w="12700" cap="flat" cmpd="sng" algn="ctr">
            <a:solidFill>
              <a:srgbClr val="808080"/>
            </a:solidFill>
            <a:prstDash val="solid"/>
            <a:round/>
            <a:headEnd type="none" w="med" len="med"/>
            <a:tailEnd type="none" w="med" len="med"/>
          </a:ln>
          <a:effectLst/>
        </p:spPr>
        <p:txBody>
          <a:bodyPr vertOverflow="clip" horzOverflow="clip" vert="horz" wrap="square" lIns="91440" tIns="45720" rIns="9144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p:txBody>
      </p:sp>
      <p:sp>
        <p:nvSpPr>
          <p:cNvPr id="33" name="Rounded Rectangle 32">
            <a:extLst>
              <a:ext uri="{FF2B5EF4-FFF2-40B4-BE49-F238E27FC236}">
                <a16:creationId xmlns:a16="http://schemas.microsoft.com/office/drawing/2014/main" id="{77464D0F-7BEA-2A43-B294-355844C596AD}"/>
              </a:ext>
              <a:ext uri="{C183D7F6-B498-43B3-948B-1728B52AA6E4}">
                <adec:decorative xmlns:adec="http://schemas.microsoft.com/office/drawing/2017/decorative" val="1"/>
              </a:ext>
            </a:extLst>
          </p:cNvPr>
          <p:cNvSpPr/>
          <p:nvPr>
            <p:custDataLst>
              <p:tags r:id="rId3"/>
            </p:custDataLst>
          </p:nvPr>
        </p:nvSpPr>
        <p:spPr bwMode="auto">
          <a:xfrm>
            <a:off x="838200" y="4015340"/>
            <a:ext cx="0" cy="274320"/>
          </a:xfrm>
          <a:prstGeom prst="roundRect">
            <a:avLst/>
          </a:prstGeom>
          <a:solidFill>
            <a:srgbClr val="ED7D31"/>
          </a:solidFill>
          <a:ln w="9525" cap="flat" cmpd="sng" algn="ctr">
            <a:solidFill>
              <a:schemeClr val="tx1"/>
            </a:solidFill>
            <a:prstDash val="solid"/>
            <a:round/>
            <a:headEnd type="none" w="med" len="med"/>
            <a:tailEnd type="none" w="med" len="med"/>
          </a:ln>
          <a:effectLst/>
        </p:spPr>
        <p:txBody>
          <a:bodyPr vertOverflow="clip" horzOverflow="clip" vert="horz" wrap="none" lIns="91440" tIns="45720" rIns="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C99F152B-4734-014E-8121-56DCDDB7AE49}"/>
              </a:ext>
              <a:ext uri="{C183D7F6-B498-43B3-948B-1728B52AA6E4}">
                <adec:decorative xmlns:adec="http://schemas.microsoft.com/office/drawing/2017/decorative" val="1"/>
              </a:ext>
            </a:extLst>
          </p:cNvPr>
          <p:cNvSpPr/>
          <p:nvPr>
            <p:custDataLst>
              <p:tags r:id="rId4"/>
            </p:custDataLst>
          </p:nvPr>
        </p:nvSpPr>
        <p:spPr bwMode="auto">
          <a:xfrm>
            <a:off x="0" y="5477369"/>
            <a:ext cx="12192000" cy="1237262"/>
          </a:xfrm>
          <a:prstGeom prst="rect">
            <a:avLst/>
          </a:prstGeom>
          <a:solidFill>
            <a:srgbClr val="666666">
              <a:alpha val="40000"/>
              <a:alpha val="0"/>
              <a:alpha val="40000"/>
              <a:alpha val="0"/>
              <a:alpha val="40000"/>
              <a:alpha val="0"/>
              <a:alpha val="40000"/>
              <a:alpha val="0"/>
              <a:alpha val="40000"/>
              <a:alpha val="0"/>
              <a:alpha val="40000"/>
              <a:alpha val="0"/>
              <a:alpha val="40000"/>
              <a:alpha val="0"/>
              <a:alpha val="40000"/>
              <a:alpha val="0"/>
              <a:alpha val="40000"/>
            </a:srgbClr>
          </a:solidFill>
          <a:ln w="12700" cap="flat" cmpd="sng" algn="ctr">
            <a:solidFill>
              <a:srgbClr val="808080">
                <a:alpha val="40000"/>
                <a:alpha val="0"/>
                <a:alpha val="40000"/>
                <a:alpha val="0"/>
                <a:alpha val="40000"/>
                <a:alpha val="0"/>
                <a:alpha val="40000"/>
                <a:alpha val="0"/>
                <a:alpha val="40000"/>
                <a:alpha val="0"/>
                <a:alpha val="40000"/>
                <a:alpha val="0"/>
                <a:alpha val="40000"/>
                <a:alpha val="0"/>
                <a:alpha val="40000"/>
                <a:alpha val="0"/>
                <a:alpha val="40000"/>
              </a:srgbClr>
            </a:solidFill>
            <a:prstDash val="dash"/>
            <a:round/>
            <a:headEnd type="none" w="med" len="med"/>
            <a:tailEnd type="none" w="med" len="med"/>
          </a:ln>
          <a:effectLst/>
        </p:spPr>
        <p:txBody>
          <a:bodyPr vertOverflow="clip" horzOverflow="clip" vert="horz" wrap="square" lIns="91440" tIns="45720" rIns="91440" bIns="45720" numCol="1" rtlCol="0" anchor="ctr" anchorCtr="1"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8000" b="0" i="0" u="none" strike="noStrike" cap="none" normalizeH="0" baseline="0">
                <a:ln>
                  <a:noFill/>
                </a:ln>
                <a:solidFill>
                  <a:srgbClr val="FFFFFF"/>
                </a:solidFill>
                <a:effectLst/>
                <a:latin typeface="Calibri" panose="020F0502020204030204" pitchFamily="34" charset="0"/>
                <a:cs typeface="Calibri" panose="020F0502020204030204" pitchFamily="34" charset="0"/>
              </a:rPr>
              <a:t>RESULTS SLIDE</a:t>
            </a:r>
          </a:p>
        </p:txBody>
      </p:sp>
      <p:sp>
        <p:nvSpPr>
          <p:cNvPr id="3" name="Content Placeholder 2">
            <a:extLst>
              <a:ext uri="{FF2B5EF4-FFF2-40B4-BE49-F238E27FC236}">
                <a16:creationId xmlns:a16="http://schemas.microsoft.com/office/drawing/2014/main" id="{69BB87DD-025D-AE43-4A03-910135B61E5D}"/>
              </a:ext>
              <a:ext uri="{C183D7F6-B498-43B3-948B-1728B52AA6E4}">
                <adec:decorative xmlns:adec="http://schemas.microsoft.com/office/drawing/2017/decorative" val="1"/>
              </a:ext>
            </a:extLst>
          </p:cNvPr>
          <p:cNvSpPr>
            <a:spLocks noGrp="1"/>
          </p:cNvSpPr>
          <p:nvPr>
            <p:ph sz="quarter" idx="13"/>
            <p:custDataLst>
              <p:tags r:id="rId5"/>
            </p:custDataLst>
          </p:nvPr>
        </p:nvSpPr>
        <p:spPr/>
        <p:txBody>
          <a:bodyPr/>
          <a:lstStyle/>
          <a:p>
            <a:pPr marL="0" indent="0">
              <a:buNone/>
            </a:pPr>
            <a:r>
              <a:rPr lang="en-FI">
                <a:latin typeface="Calibri" panose="020F0502020204030204" pitchFamily="34" charset="0"/>
                <a:cs typeface="Calibri" panose="020F0502020204030204" pitchFamily="34" charset="0"/>
              </a:rPr>
              <a:t> </a:t>
            </a:r>
            <a:endParaRPr lang="en-FI" dirty="0">
              <a:latin typeface="Calibri" panose="020F0502020204030204" pitchFamily="34" charset="0"/>
              <a:cs typeface="Calibri" panose="020F0502020204030204" pitchFamily="34" charset="0"/>
            </a:endParaRPr>
          </a:p>
        </p:txBody>
      </p:sp>
      <p:sp>
        <p:nvSpPr>
          <p:cNvPr id="4" name="Rounded Rectangle 3">
            <a:extLst>
              <a:ext uri="{FF2B5EF4-FFF2-40B4-BE49-F238E27FC236}">
                <a16:creationId xmlns:a16="http://schemas.microsoft.com/office/drawing/2014/main" id="{89E3B3A7-9166-4D40-ADF9-F7C9C8BCCCD0}"/>
              </a:ext>
            </a:extLst>
          </p:cNvPr>
          <p:cNvSpPr/>
          <p:nvPr>
            <p:custDataLst>
              <p:tags r:id="rId6"/>
            </p:custDataLst>
          </p:nvPr>
        </p:nvSpPr>
        <p:spPr bwMode="auto">
          <a:xfrm>
            <a:off x="63500" y="111478"/>
            <a:ext cx="2032000" cy="285043"/>
          </a:xfrm>
          <a:prstGeom prst="roundRect">
            <a:avLst/>
          </a:prstGeom>
          <a:solidFill>
            <a:srgbClr val="4472C4"/>
          </a:solidFill>
          <a:ln w="9525" cap="flat" cmpd="sng" algn="ctr">
            <a:solidFill>
              <a:schemeClr val="tx1"/>
            </a:solidFill>
            <a:prstDash val="solid"/>
            <a:round/>
            <a:headEnd type="none" w="med" len="med"/>
            <a:tailEnd type="none" w="med" len="med"/>
          </a:ln>
          <a:effectLst/>
        </p:spPr>
        <p:txBody>
          <a:bodyPr vertOverflow="clip" horzOverflow="clip" vert="horz" wrap="square" lIns="0" tIns="0" rIns="0" bIns="0" numCol="1" rtlCol="0" anchor="ctr" anchorCtr="1"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cs typeface="Calibri" panose="020F0502020204030204" pitchFamily="34" charset="0"/>
              </a:rPr>
              <a:t>1/2</a:t>
            </a:r>
          </a:p>
        </p:txBody>
      </p:sp>
      <p:sp>
        <p:nvSpPr>
          <p:cNvPr id="5" name="Rounded Rectangle 4">
            <a:extLst>
              <a:ext uri="{FF2B5EF4-FFF2-40B4-BE49-F238E27FC236}">
                <a16:creationId xmlns:a16="http://schemas.microsoft.com/office/drawing/2014/main" id="{C2DF67ED-C2E3-0A4E-A76F-DAE96AC943DA}"/>
              </a:ext>
              <a:ext uri="{C183D7F6-B498-43B3-948B-1728B52AA6E4}">
                <adec:decorative xmlns:adec="http://schemas.microsoft.com/office/drawing/2017/decorative" val="1"/>
              </a:ext>
            </a:extLst>
          </p:cNvPr>
          <p:cNvSpPr/>
          <p:nvPr>
            <p:custDataLst>
              <p:tags r:id="rId7"/>
            </p:custDataLst>
          </p:nvPr>
        </p:nvSpPr>
        <p:spPr bwMode="auto">
          <a:xfrm>
            <a:off x="10096500" y="111478"/>
            <a:ext cx="2032000" cy="285043"/>
          </a:xfrm>
          <a:prstGeom prst="roundRect">
            <a:avLst/>
          </a:prstGeom>
          <a:solidFill>
            <a:srgbClr val="4472C4"/>
          </a:solidFill>
          <a:ln w="9525" cap="flat" cmpd="sng" algn="ctr">
            <a:solidFill>
              <a:schemeClr val="tx1"/>
            </a:solidFill>
            <a:prstDash val="solid"/>
            <a:round/>
            <a:headEnd type="none" w="med" len="med"/>
            <a:tailEnd type="none" w="med" len="med"/>
          </a:ln>
          <a:effectLst/>
        </p:spPr>
        <p:txBody>
          <a:bodyPr vertOverflow="clip" horzOverflow="clip" vert="horz" wrap="square" lIns="0" tIns="0" rIns="0" bIns="0" numCol="1" rtlCol="0" anchor="ctr" anchorCtr="1"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1800" b="0" i="0" u="none" strike="noStrike" cap="none" normalizeH="0" baseline="0">
                <a:ln>
                  <a:noFill/>
                </a:ln>
                <a:solidFill>
                  <a:schemeClr val="bg1"/>
                </a:solidFill>
                <a:effectLst/>
                <a:latin typeface="Calibri" panose="020F0502020204030204" pitchFamily="34" charset="0"/>
                <a:cs typeface="Calibri" panose="020F0502020204030204" pitchFamily="34" charset="0"/>
              </a:rPr>
              <a:t>Preparing Results</a:t>
            </a:r>
            <a:endParaRPr kumimoji="0" lang="en-US"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A5989AC-7930-6F45-A9D0-0A47ECB07660}"/>
              </a:ext>
            </a:extLst>
          </p:cNvPr>
          <p:cNvSpPr txBox="1"/>
          <p:nvPr>
            <p:custDataLst>
              <p:tags r:id="rId8"/>
            </p:custDataLst>
          </p:nvPr>
        </p:nvSpPr>
        <p:spPr>
          <a:xfrm>
            <a:off x="3429000" y="88900"/>
            <a:ext cx="2413000" cy="369332"/>
          </a:xfrm>
          <a:prstGeom prst="rect">
            <a:avLst/>
          </a:prstGeom>
          <a:noFill/>
        </p:spPr>
        <p:txBody>
          <a:bodyPr vertOverflow="overflow" vert="horz" wrap="square" rtlCol="0" anchor="t">
            <a:spAutoFit/>
          </a:bodyPr>
          <a:lstStyle/>
          <a:p>
            <a:pPr algn="l"/>
            <a:r>
              <a:rPr lang="en-US" sz="1800" dirty="0">
                <a:solidFill>
                  <a:schemeClr val="tx1"/>
                </a:solidFill>
                <a:latin typeface="Calibri" panose="020F0502020204030204" pitchFamily="34" charset="0"/>
                <a:cs typeface="Calibri" panose="020F0502020204030204" pitchFamily="34" charset="0"/>
              </a:rPr>
              <a:t>Join at: </a:t>
            </a:r>
            <a:r>
              <a:rPr lang="en-US" sz="1800" dirty="0" err="1">
                <a:solidFill>
                  <a:schemeClr val="tx1"/>
                </a:solidFill>
                <a:latin typeface="Calibri" panose="020F0502020204030204" pitchFamily="34" charset="0"/>
                <a:cs typeface="Calibri" panose="020F0502020204030204" pitchFamily="34" charset="0"/>
              </a:rPr>
              <a:t>vevox.app</a:t>
            </a:r>
            <a:endParaRPr lang="en-US" sz="1800" dirty="0">
              <a:solidFill>
                <a:schemeClr val="tx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6D448A8-2325-6E46-8E7D-1CE9337CB9E0}"/>
              </a:ext>
            </a:extLst>
          </p:cNvPr>
          <p:cNvSpPr txBox="1"/>
          <p:nvPr>
            <p:custDataLst>
              <p:tags r:id="rId9"/>
            </p:custDataLst>
          </p:nvPr>
        </p:nvSpPr>
        <p:spPr>
          <a:xfrm>
            <a:off x="6350000" y="101600"/>
            <a:ext cx="2413000" cy="369332"/>
          </a:xfrm>
          <a:prstGeom prst="rect">
            <a:avLst/>
          </a:prstGeom>
          <a:noFill/>
        </p:spPr>
        <p:txBody>
          <a:bodyPr vertOverflow="overflow" vert="horz" wrap="square" rtlCol="0" anchor="t">
            <a:spAutoFit/>
          </a:bodyPr>
          <a:lstStyle/>
          <a:p>
            <a:pPr algn="l"/>
            <a:r>
              <a:rPr lang="en-US" sz="1800">
                <a:solidFill>
                  <a:schemeClr val="tx1"/>
                </a:solidFill>
                <a:latin typeface="Calibri" panose="020F0502020204030204" pitchFamily="34" charset="0"/>
                <a:cs typeface="Calibri" panose="020F0502020204030204" pitchFamily="34" charset="0"/>
              </a:rPr>
              <a:t>ID: 412-286-150</a:t>
            </a:r>
          </a:p>
        </p:txBody>
      </p:sp>
      <p:sp>
        <p:nvSpPr>
          <p:cNvPr id="10" name="TextBox 9">
            <a:extLst>
              <a:ext uri="{FF2B5EF4-FFF2-40B4-BE49-F238E27FC236}">
                <a16:creationId xmlns:a16="http://schemas.microsoft.com/office/drawing/2014/main" id="{04A832FA-5362-1E4C-9137-78BBD5C1B269}"/>
              </a:ext>
            </a:extLst>
          </p:cNvPr>
          <p:cNvSpPr txBox="1"/>
          <p:nvPr>
            <p:custDataLst>
              <p:tags r:id="rId10"/>
            </p:custDataLst>
          </p:nvPr>
        </p:nvSpPr>
        <p:spPr>
          <a:xfrm>
            <a:off x="838200" y="1078310"/>
            <a:ext cx="10515600" cy="304699"/>
          </a:xfrm>
          <a:prstGeom prst="rect">
            <a:avLst/>
          </a:prstGeom>
          <a:noFill/>
        </p:spPr>
        <p:txBody>
          <a:bodyPr vertOverflow="overflow" vert="horz" wrap="square" tIns="0" bIns="0" rtlCol="0" anchor="t">
            <a:spAutoFit/>
          </a:bodyPr>
          <a:lstStyle/>
          <a:p>
            <a:pPr algn="l"/>
            <a:r>
              <a:rPr lang="en-US" sz="1800" dirty="0">
                <a:solidFill>
                  <a:schemeClr val="tx1"/>
                </a:solidFill>
                <a:latin typeface="Calibri" panose="020F0502020204030204" pitchFamily="34" charset="0"/>
                <a:cs typeface="Calibri" panose="020F0502020204030204" pitchFamily="34" charset="0"/>
              </a:rPr>
              <a:t>a. Medical oncologist/hematologic oncologist</a:t>
            </a:r>
          </a:p>
        </p:txBody>
      </p:sp>
      <p:sp>
        <p:nvSpPr>
          <p:cNvPr id="11" name="TextBox 10">
            <a:extLst>
              <a:ext uri="{FF2B5EF4-FFF2-40B4-BE49-F238E27FC236}">
                <a16:creationId xmlns:a16="http://schemas.microsoft.com/office/drawing/2014/main" id="{5ABFE8FF-8792-1C49-A050-36F7C59F5C48}"/>
              </a:ext>
              <a:ext uri="{C183D7F6-B498-43B3-948B-1728B52AA6E4}">
                <adec:decorative xmlns:adec="http://schemas.microsoft.com/office/drawing/2017/decorative" val="1"/>
              </a:ext>
            </a:extLst>
          </p:cNvPr>
          <p:cNvSpPr txBox="1"/>
          <p:nvPr>
            <p:custDataLst>
              <p:tags r:id="rId11"/>
            </p:custDataLst>
          </p:nvPr>
        </p:nvSpPr>
        <p:spPr>
          <a:xfrm>
            <a:off x="10337800" y="1387830"/>
            <a:ext cx="1016000" cy="274320"/>
          </a:xfrm>
          <a:prstGeom prst="rect">
            <a:avLst/>
          </a:prstGeom>
          <a:noFill/>
        </p:spPr>
        <p:txBody>
          <a:bodyPr vertOverflow="overflow" vert="horz" wrap="square" rtlCol="0" anchor="ctr" anchorCtr="0">
            <a:spAutoFit/>
          </a:bodyPr>
          <a:lstStyle/>
          <a:p>
            <a:pPr algn="r"/>
            <a:r>
              <a:rPr lang="en-US" sz="1800">
                <a:solidFill>
                  <a:schemeClr val="tx1"/>
                </a:solidFill>
                <a:latin typeface="Calibri" panose="020F0502020204030204" pitchFamily="34" charset="0"/>
                <a:cs typeface="Calibri" panose="020F0502020204030204" pitchFamily="34" charset="0"/>
              </a:rPr>
              <a:t>0%</a:t>
            </a:r>
            <a:endParaRPr lang="en-US" sz="1800" dirty="0">
              <a:solidFill>
                <a:schemeClr val="tx1"/>
              </a:solidFill>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305C91C0-FAE8-3241-AC96-9F063669EF8E}"/>
              </a:ext>
              <a:ext uri="{C183D7F6-B498-43B3-948B-1728B52AA6E4}">
                <adec:decorative xmlns:adec="http://schemas.microsoft.com/office/drawing/2017/decorative" val="1"/>
              </a:ext>
            </a:extLst>
          </p:cNvPr>
          <p:cNvSpPr/>
          <p:nvPr>
            <p:custDataLst>
              <p:tags r:id="rId12"/>
            </p:custDataLst>
          </p:nvPr>
        </p:nvSpPr>
        <p:spPr bwMode="auto">
          <a:xfrm>
            <a:off x="838200" y="1387830"/>
            <a:ext cx="9499600" cy="274320"/>
          </a:xfrm>
          <a:prstGeom prst="roundRect">
            <a:avLst/>
          </a:prstGeom>
          <a:solidFill>
            <a:srgbClr val="FFFF00">
              <a:alpha val="0"/>
            </a:srgbClr>
          </a:solidFill>
          <a:ln w="12700" cap="flat" cmpd="sng" algn="ctr">
            <a:solidFill>
              <a:srgbClr val="808080"/>
            </a:solidFill>
            <a:prstDash val="solid"/>
            <a:round/>
            <a:headEnd type="none" w="med" len="med"/>
            <a:tailEnd type="none" w="med" len="med"/>
          </a:ln>
          <a:effectLst/>
        </p:spPr>
        <p:txBody>
          <a:bodyPr vertOverflow="clip" horzOverflow="clip" vert="horz" wrap="square" lIns="91440" tIns="45720" rIns="9144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p:txBody>
      </p:sp>
      <p:sp>
        <p:nvSpPr>
          <p:cNvPr id="13" name="Rounded Rectangle 12">
            <a:extLst>
              <a:ext uri="{FF2B5EF4-FFF2-40B4-BE49-F238E27FC236}">
                <a16:creationId xmlns:a16="http://schemas.microsoft.com/office/drawing/2014/main" id="{2DA4A8C6-8984-5D43-8139-C2651921194B}"/>
              </a:ext>
              <a:ext uri="{C183D7F6-B498-43B3-948B-1728B52AA6E4}">
                <adec:decorative xmlns:adec="http://schemas.microsoft.com/office/drawing/2017/decorative" val="1"/>
              </a:ext>
            </a:extLst>
          </p:cNvPr>
          <p:cNvSpPr/>
          <p:nvPr>
            <p:custDataLst>
              <p:tags r:id="rId13"/>
            </p:custDataLst>
          </p:nvPr>
        </p:nvSpPr>
        <p:spPr bwMode="auto">
          <a:xfrm>
            <a:off x="838200" y="1387830"/>
            <a:ext cx="0" cy="274320"/>
          </a:xfrm>
          <a:prstGeom prst="roundRect">
            <a:avLst/>
          </a:prstGeom>
          <a:solidFill>
            <a:srgbClr val="ED7D31"/>
          </a:solidFill>
          <a:ln w="9525" cap="flat" cmpd="sng" algn="ctr">
            <a:solidFill>
              <a:schemeClr val="tx1"/>
            </a:solidFill>
            <a:prstDash val="solid"/>
            <a:round/>
            <a:headEnd type="none" w="med" len="med"/>
            <a:tailEnd type="none" w="med" len="med"/>
          </a:ln>
          <a:effectLst/>
        </p:spPr>
        <p:txBody>
          <a:bodyPr vertOverflow="clip" horzOverflow="clip" vert="horz" wrap="none" lIns="91440" tIns="45720" rIns="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DB975D6-BE2A-754A-98A0-625AE3093D93}"/>
              </a:ext>
            </a:extLst>
          </p:cNvPr>
          <p:cNvSpPr txBox="1"/>
          <p:nvPr>
            <p:custDataLst>
              <p:tags r:id="rId14"/>
            </p:custDataLst>
          </p:nvPr>
        </p:nvSpPr>
        <p:spPr>
          <a:xfrm>
            <a:off x="838200" y="1627861"/>
            <a:ext cx="10515600" cy="304699"/>
          </a:xfrm>
          <a:prstGeom prst="rect">
            <a:avLst/>
          </a:prstGeom>
          <a:noFill/>
        </p:spPr>
        <p:txBody>
          <a:bodyPr vertOverflow="overflow" vert="horz" wrap="square" tIns="0" bIns="0" rtlCol="0" anchor="t">
            <a:spAutoFit/>
          </a:bodyPr>
          <a:lstStyle/>
          <a:p>
            <a:pPr algn="l"/>
            <a:r>
              <a:rPr lang="en-US" sz="1800" dirty="0">
                <a:solidFill>
                  <a:schemeClr val="tx1"/>
                </a:solidFill>
                <a:latin typeface="Calibri" panose="020F0502020204030204" pitchFamily="34" charset="0"/>
                <a:cs typeface="Calibri" panose="020F0502020204030204" pitchFamily="34" charset="0"/>
              </a:rPr>
              <a:t>b. Radiation oncologist</a:t>
            </a:r>
          </a:p>
        </p:txBody>
      </p:sp>
      <p:sp>
        <p:nvSpPr>
          <p:cNvPr id="15" name="TextBox 14">
            <a:extLst>
              <a:ext uri="{FF2B5EF4-FFF2-40B4-BE49-F238E27FC236}">
                <a16:creationId xmlns:a16="http://schemas.microsoft.com/office/drawing/2014/main" id="{7FE9FB46-97EE-2948-BF4E-0CDD233D256A}"/>
              </a:ext>
              <a:ext uri="{C183D7F6-B498-43B3-948B-1728B52AA6E4}">
                <adec:decorative xmlns:adec="http://schemas.microsoft.com/office/drawing/2017/decorative" val="1"/>
              </a:ext>
            </a:extLst>
          </p:cNvPr>
          <p:cNvSpPr txBox="1"/>
          <p:nvPr>
            <p:custDataLst>
              <p:tags r:id="rId15"/>
            </p:custDataLst>
          </p:nvPr>
        </p:nvSpPr>
        <p:spPr>
          <a:xfrm>
            <a:off x="10337800" y="1913332"/>
            <a:ext cx="1016000" cy="274320"/>
          </a:xfrm>
          <a:prstGeom prst="rect">
            <a:avLst/>
          </a:prstGeom>
          <a:noFill/>
        </p:spPr>
        <p:txBody>
          <a:bodyPr vertOverflow="overflow" vert="horz" wrap="square" rtlCol="0" anchor="ctr" anchorCtr="0">
            <a:spAutoFit/>
          </a:bodyPr>
          <a:lstStyle/>
          <a:p>
            <a:pPr algn="r"/>
            <a:r>
              <a:rPr lang="en-US" sz="1800">
                <a:solidFill>
                  <a:schemeClr val="tx1"/>
                </a:solidFill>
                <a:latin typeface="Calibri" panose="020F0502020204030204" pitchFamily="34" charset="0"/>
                <a:cs typeface="Calibri" panose="020F0502020204030204" pitchFamily="34" charset="0"/>
              </a:rPr>
              <a:t>0%</a:t>
            </a:r>
            <a:endParaRPr lang="en-US" sz="1800" dirty="0">
              <a:solidFill>
                <a:schemeClr val="tx1"/>
              </a:solidFill>
              <a:latin typeface="Calibri" panose="020F0502020204030204" pitchFamily="34" charset="0"/>
              <a:cs typeface="Calibri" panose="020F0502020204030204" pitchFamily="34" charset="0"/>
            </a:endParaRPr>
          </a:p>
        </p:txBody>
      </p:sp>
      <p:sp>
        <p:nvSpPr>
          <p:cNvPr id="16" name="Rounded Rectangle 15">
            <a:extLst>
              <a:ext uri="{FF2B5EF4-FFF2-40B4-BE49-F238E27FC236}">
                <a16:creationId xmlns:a16="http://schemas.microsoft.com/office/drawing/2014/main" id="{9CD58CA2-F419-2B46-A7AB-E9FA5C8FBE05}"/>
              </a:ext>
              <a:ext uri="{C183D7F6-B498-43B3-948B-1728B52AA6E4}">
                <adec:decorative xmlns:adec="http://schemas.microsoft.com/office/drawing/2017/decorative" val="1"/>
              </a:ext>
            </a:extLst>
          </p:cNvPr>
          <p:cNvSpPr/>
          <p:nvPr>
            <p:custDataLst>
              <p:tags r:id="rId16"/>
            </p:custDataLst>
          </p:nvPr>
        </p:nvSpPr>
        <p:spPr bwMode="auto">
          <a:xfrm>
            <a:off x="838200" y="1913332"/>
            <a:ext cx="9499600" cy="274320"/>
          </a:xfrm>
          <a:prstGeom prst="roundRect">
            <a:avLst/>
          </a:prstGeom>
          <a:solidFill>
            <a:srgbClr val="FFFF00">
              <a:alpha val="0"/>
            </a:srgbClr>
          </a:solidFill>
          <a:ln w="12700" cap="flat" cmpd="sng" algn="ctr">
            <a:solidFill>
              <a:srgbClr val="808080"/>
            </a:solidFill>
            <a:prstDash val="solid"/>
            <a:round/>
            <a:headEnd type="none" w="med" len="med"/>
            <a:tailEnd type="none" w="med" len="med"/>
          </a:ln>
          <a:effectLst/>
        </p:spPr>
        <p:txBody>
          <a:bodyPr vertOverflow="clip" horzOverflow="clip" vert="horz" wrap="square" lIns="91440" tIns="45720" rIns="9144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18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p:txBody>
      </p:sp>
      <p:sp>
        <p:nvSpPr>
          <p:cNvPr id="17" name="Rounded Rectangle 16">
            <a:extLst>
              <a:ext uri="{FF2B5EF4-FFF2-40B4-BE49-F238E27FC236}">
                <a16:creationId xmlns:a16="http://schemas.microsoft.com/office/drawing/2014/main" id="{1DF1163F-F2BB-2944-80F2-6E3AFC968F18}"/>
              </a:ext>
              <a:ext uri="{C183D7F6-B498-43B3-948B-1728B52AA6E4}">
                <adec:decorative xmlns:adec="http://schemas.microsoft.com/office/drawing/2017/decorative" val="1"/>
              </a:ext>
            </a:extLst>
          </p:cNvPr>
          <p:cNvSpPr/>
          <p:nvPr>
            <p:custDataLst>
              <p:tags r:id="rId17"/>
            </p:custDataLst>
          </p:nvPr>
        </p:nvSpPr>
        <p:spPr bwMode="auto">
          <a:xfrm>
            <a:off x="838200" y="1913332"/>
            <a:ext cx="0" cy="274320"/>
          </a:xfrm>
          <a:prstGeom prst="roundRect">
            <a:avLst/>
          </a:prstGeom>
          <a:solidFill>
            <a:srgbClr val="ED7D31"/>
          </a:solidFill>
          <a:ln w="9525" cap="flat" cmpd="sng" algn="ctr">
            <a:solidFill>
              <a:schemeClr val="tx1"/>
            </a:solidFill>
            <a:prstDash val="solid"/>
            <a:round/>
            <a:headEnd type="none" w="med" len="med"/>
            <a:tailEnd type="none" w="med" len="med"/>
          </a:ln>
          <a:effectLst/>
        </p:spPr>
        <p:txBody>
          <a:bodyPr vertOverflow="clip" horzOverflow="clip" vert="horz" wrap="none" lIns="91440" tIns="45720" rIns="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182DDBA2-54F4-664C-97B1-5292556F55A2}"/>
              </a:ext>
            </a:extLst>
          </p:cNvPr>
          <p:cNvSpPr txBox="1"/>
          <p:nvPr>
            <p:custDataLst>
              <p:tags r:id="rId18"/>
            </p:custDataLst>
          </p:nvPr>
        </p:nvSpPr>
        <p:spPr>
          <a:xfrm>
            <a:off x="838200" y="2177412"/>
            <a:ext cx="10515600" cy="276999"/>
          </a:xfrm>
          <a:prstGeom prst="rect">
            <a:avLst/>
          </a:prstGeom>
          <a:noFill/>
        </p:spPr>
        <p:txBody>
          <a:bodyPr vertOverflow="overflow" vert="horz" wrap="square" tIns="0" bIns="0" rtlCol="0" anchor="t">
            <a:spAutoFit/>
          </a:bodyPr>
          <a:lstStyle/>
          <a:p>
            <a:pPr algn="l"/>
            <a:r>
              <a:rPr lang="en-US" sz="1800" dirty="0">
                <a:solidFill>
                  <a:schemeClr val="tx1"/>
                </a:solidFill>
                <a:latin typeface="Calibri" panose="020F0502020204030204" pitchFamily="34" charset="0"/>
                <a:cs typeface="Calibri" panose="020F0502020204030204" pitchFamily="34" charset="0"/>
              </a:rPr>
              <a:t>c. Oncology/hematology fellow</a:t>
            </a:r>
          </a:p>
        </p:txBody>
      </p:sp>
      <p:sp>
        <p:nvSpPr>
          <p:cNvPr id="19" name="TextBox 18">
            <a:extLst>
              <a:ext uri="{FF2B5EF4-FFF2-40B4-BE49-F238E27FC236}">
                <a16:creationId xmlns:a16="http://schemas.microsoft.com/office/drawing/2014/main" id="{7A97A166-50FB-974C-838D-CA58B37B283B}"/>
              </a:ext>
              <a:ext uri="{C183D7F6-B498-43B3-948B-1728B52AA6E4}">
                <adec:decorative xmlns:adec="http://schemas.microsoft.com/office/drawing/2017/decorative" val="1"/>
              </a:ext>
            </a:extLst>
          </p:cNvPr>
          <p:cNvSpPr txBox="1"/>
          <p:nvPr>
            <p:custDataLst>
              <p:tags r:id="rId19"/>
            </p:custDataLst>
          </p:nvPr>
        </p:nvSpPr>
        <p:spPr>
          <a:xfrm>
            <a:off x="10337800" y="2417383"/>
            <a:ext cx="1016000" cy="274320"/>
          </a:xfrm>
          <a:prstGeom prst="rect">
            <a:avLst/>
          </a:prstGeom>
          <a:noFill/>
        </p:spPr>
        <p:txBody>
          <a:bodyPr vertOverflow="overflow" vert="horz" wrap="square" rtlCol="0" anchor="ctr" anchorCtr="0">
            <a:spAutoFit/>
          </a:bodyPr>
          <a:lstStyle/>
          <a:p>
            <a:pPr algn="r"/>
            <a:r>
              <a:rPr lang="en-US" sz="1800">
                <a:solidFill>
                  <a:schemeClr val="tx1"/>
                </a:solidFill>
                <a:latin typeface="Calibri" panose="020F0502020204030204" pitchFamily="34" charset="0"/>
                <a:cs typeface="Calibri" panose="020F0502020204030204" pitchFamily="34" charset="0"/>
              </a:rPr>
              <a:t>0%</a:t>
            </a:r>
            <a:endParaRPr lang="en-US" sz="1800" dirty="0">
              <a:solidFill>
                <a:schemeClr val="tx1"/>
              </a:solidFill>
              <a:latin typeface="Calibri" panose="020F0502020204030204" pitchFamily="34" charset="0"/>
              <a:cs typeface="Calibri" panose="020F0502020204030204" pitchFamily="34" charset="0"/>
            </a:endParaRPr>
          </a:p>
        </p:txBody>
      </p:sp>
      <p:sp>
        <p:nvSpPr>
          <p:cNvPr id="20" name="Rounded Rectangle 19">
            <a:extLst>
              <a:ext uri="{FF2B5EF4-FFF2-40B4-BE49-F238E27FC236}">
                <a16:creationId xmlns:a16="http://schemas.microsoft.com/office/drawing/2014/main" id="{A8AC0461-8D47-C049-9B5A-316B1486BB27}"/>
              </a:ext>
              <a:ext uri="{C183D7F6-B498-43B3-948B-1728B52AA6E4}">
                <adec:decorative xmlns:adec="http://schemas.microsoft.com/office/drawing/2017/decorative" val="1"/>
              </a:ext>
            </a:extLst>
          </p:cNvPr>
          <p:cNvSpPr/>
          <p:nvPr>
            <p:custDataLst>
              <p:tags r:id="rId20"/>
            </p:custDataLst>
          </p:nvPr>
        </p:nvSpPr>
        <p:spPr bwMode="auto">
          <a:xfrm>
            <a:off x="838200" y="2417383"/>
            <a:ext cx="9499600" cy="274320"/>
          </a:xfrm>
          <a:prstGeom prst="roundRect">
            <a:avLst/>
          </a:prstGeom>
          <a:solidFill>
            <a:srgbClr val="FFFF00">
              <a:alpha val="0"/>
            </a:srgbClr>
          </a:solidFill>
          <a:ln w="12700" cap="flat" cmpd="sng" algn="ctr">
            <a:solidFill>
              <a:srgbClr val="808080"/>
            </a:solidFill>
            <a:prstDash val="solid"/>
            <a:round/>
            <a:headEnd type="none" w="med" len="med"/>
            <a:tailEnd type="none" w="med" len="med"/>
          </a:ln>
          <a:effectLst/>
        </p:spPr>
        <p:txBody>
          <a:bodyPr vertOverflow="clip" horzOverflow="clip" vert="horz" wrap="square" lIns="91440" tIns="45720" rIns="9144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p:txBody>
      </p:sp>
      <p:sp>
        <p:nvSpPr>
          <p:cNvPr id="21" name="Rounded Rectangle 20">
            <a:extLst>
              <a:ext uri="{FF2B5EF4-FFF2-40B4-BE49-F238E27FC236}">
                <a16:creationId xmlns:a16="http://schemas.microsoft.com/office/drawing/2014/main" id="{B1A91CEE-BA73-BE4E-A75A-7967B7135BDA}"/>
              </a:ext>
              <a:ext uri="{C183D7F6-B498-43B3-948B-1728B52AA6E4}">
                <adec:decorative xmlns:adec="http://schemas.microsoft.com/office/drawing/2017/decorative" val="1"/>
              </a:ext>
            </a:extLst>
          </p:cNvPr>
          <p:cNvSpPr/>
          <p:nvPr>
            <p:custDataLst>
              <p:tags r:id="rId21"/>
            </p:custDataLst>
          </p:nvPr>
        </p:nvSpPr>
        <p:spPr bwMode="auto">
          <a:xfrm>
            <a:off x="838200" y="2417382"/>
            <a:ext cx="0" cy="274320"/>
          </a:xfrm>
          <a:prstGeom prst="roundRect">
            <a:avLst/>
          </a:prstGeom>
          <a:solidFill>
            <a:srgbClr val="ED7D31"/>
          </a:solidFill>
          <a:ln w="9525" cap="flat" cmpd="sng" algn="ctr">
            <a:solidFill>
              <a:schemeClr val="tx1"/>
            </a:solidFill>
            <a:prstDash val="solid"/>
            <a:round/>
            <a:headEnd type="none" w="med" len="med"/>
            <a:tailEnd type="none" w="med" len="med"/>
          </a:ln>
          <a:effectLst/>
        </p:spPr>
        <p:txBody>
          <a:bodyPr vertOverflow="clip" horzOverflow="clip" vert="horz" wrap="none" lIns="91440" tIns="45720" rIns="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EC9F498-DF1A-F148-AE45-ACEBBEF402C9}"/>
              </a:ext>
            </a:extLst>
          </p:cNvPr>
          <p:cNvSpPr txBox="1"/>
          <p:nvPr>
            <p:custDataLst>
              <p:tags r:id="rId22"/>
            </p:custDataLst>
          </p:nvPr>
        </p:nvSpPr>
        <p:spPr>
          <a:xfrm>
            <a:off x="838200" y="2699263"/>
            <a:ext cx="10515600" cy="276999"/>
          </a:xfrm>
          <a:prstGeom prst="rect">
            <a:avLst/>
          </a:prstGeom>
          <a:noFill/>
        </p:spPr>
        <p:txBody>
          <a:bodyPr vertOverflow="overflow" vert="horz" wrap="square" tIns="0" bIns="0" rtlCol="0" anchor="t">
            <a:spAutoFit/>
          </a:bodyPr>
          <a:lstStyle/>
          <a:p>
            <a:pPr algn="l"/>
            <a:r>
              <a:rPr lang="en-US" sz="1800" dirty="0">
                <a:solidFill>
                  <a:schemeClr val="tx1"/>
                </a:solidFill>
                <a:latin typeface="Calibri" panose="020F0502020204030204" pitchFamily="34" charset="0"/>
                <a:cs typeface="Calibri" panose="020F0502020204030204" pitchFamily="34" charset="0"/>
              </a:rPr>
              <a:t>d. Surgical oncologist or surgeon </a:t>
            </a:r>
          </a:p>
        </p:txBody>
      </p:sp>
      <p:sp>
        <p:nvSpPr>
          <p:cNvPr id="23" name="TextBox 22">
            <a:extLst>
              <a:ext uri="{FF2B5EF4-FFF2-40B4-BE49-F238E27FC236}">
                <a16:creationId xmlns:a16="http://schemas.microsoft.com/office/drawing/2014/main" id="{E13FA1D0-02A9-854F-BE1C-B8A22A387A39}"/>
              </a:ext>
              <a:ext uri="{C183D7F6-B498-43B3-948B-1728B52AA6E4}">
                <adec:decorative xmlns:adec="http://schemas.microsoft.com/office/drawing/2017/decorative" val="1"/>
              </a:ext>
            </a:extLst>
          </p:cNvPr>
          <p:cNvSpPr txBox="1"/>
          <p:nvPr>
            <p:custDataLst>
              <p:tags r:id="rId23"/>
            </p:custDataLst>
          </p:nvPr>
        </p:nvSpPr>
        <p:spPr>
          <a:xfrm>
            <a:off x="10337800" y="2918364"/>
            <a:ext cx="1016000" cy="274320"/>
          </a:xfrm>
          <a:prstGeom prst="rect">
            <a:avLst/>
          </a:prstGeom>
          <a:noFill/>
        </p:spPr>
        <p:txBody>
          <a:bodyPr vertOverflow="overflow" vert="horz" wrap="square" rtlCol="0" anchor="ctr" anchorCtr="0">
            <a:spAutoFit/>
          </a:bodyPr>
          <a:lstStyle/>
          <a:p>
            <a:pPr algn="r"/>
            <a:r>
              <a:rPr lang="en-US" sz="1800">
                <a:solidFill>
                  <a:schemeClr val="tx1"/>
                </a:solidFill>
                <a:latin typeface="Calibri" panose="020F0502020204030204" pitchFamily="34" charset="0"/>
                <a:cs typeface="Calibri" panose="020F0502020204030204" pitchFamily="34" charset="0"/>
              </a:rPr>
              <a:t>100%</a:t>
            </a:r>
          </a:p>
        </p:txBody>
      </p:sp>
      <p:sp>
        <p:nvSpPr>
          <p:cNvPr id="24" name="Rounded Rectangle 23">
            <a:extLst>
              <a:ext uri="{FF2B5EF4-FFF2-40B4-BE49-F238E27FC236}">
                <a16:creationId xmlns:a16="http://schemas.microsoft.com/office/drawing/2014/main" id="{DC1E3EF0-8667-814D-9444-8F56B894B42D}"/>
              </a:ext>
              <a:ext uri="{C183D7F6-B498-43B3-948B-1728B52AA6E4}">
                <adec:decorative xmlns:adec="http://schemas.microsoft.com/office/drawing/2017/decorative" val="1"/>
              </a:ext>
            </a:extLst>
          </p:cNvPr>
          <p:cNvSpPr/>
          <p:nvPr>
            <p:custDataLst>
              <p:tags r:id="rId24"/>
            </p:custDataLst>
          </p:nvPr>
        </p:nvSpPr>
        <p:spPr bwMode="auto">
          <a:xfrm>
            <a:off x="838200" y="2918364"/>
            <a:ext cx="9499600" cy="274320"/>
          </a:xfrm>
          <a:prstGeom prst="roundRect">
            <a:avLst/>
          </a:prstGeom>
          <a:solidFill>
            <a:srgbClr val="FFFF00">
              <a:alpha val="0"/>
            </a:srgbClr>
          </a:solidFill>
          <a:ln w="12700" cap="flat" cmpd="sng" algn="ctr">
            <a:solidFill>
              <a:srgbClr val="808080"/>
            </a:solidFill>
            <a:prstDash val="solid"/>
            <a:round/>
            <a:headEnd type="none" w="med" len="med"/>
            <a:tailEnd type="none" w="med" len="med"/>
          </a:ln>
          <a:effectLst/>
        </p:spPr>
        <p:txBody>
          <a:bodyPr vertOverflow="clip" horzOverflow="clip" vert="horz" wrap="square" lIns="91440" tIns="45720" rIns="9144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p:txBody>
      </p:sp>
      <p:sp>
        <p:nvSpPr>
          <p:cNvPr id="25" name="Rounded Rectangle 24">
            <a:extLst>
              <a:ext uri="{FF2B5EF4-FFF2-40B4-BE49-F238E27FC236}">
                <a16:creationId xmlns:a16="http://schemas.microsoft.com/office/drawing/2014/main" id="{6834DAC6-EF3D-F949-A79E-FF3E3E07304D}"/>
              </a:ext>
              <a:ext uri="{C183D7F6-B498-43B3-948B-1728B52AA6E4}">
                <adec:decorative xmlns:adec="http://schemas.microsoft.com/office/drawing/2017/decorative" val="1"/>
              </a:ext>
            </a:extLst>
          </p:cNvPr>
          <p:cNvSpPr/>
          <p:nvPr>
            <p:custDataLst>
              <p:tags r:id="rId25"/>
            </p:custDataLst>
          </p:nvPr>
        </p:nvSpPr>
        <p:spPr bwMode="auto">
          <a:xfrm>
            <a:off x="838200" y="2918364"/>
            <a:ext cx="9499600" cy="274320"/>
          </a:xfrm>
          <a:prstGeom prst="roundRect">
            <a:avLst/>
          </a:prstGeom>
          <a:solidFill>
            <a:srgbClr val="ED7D31"/>
          </a:solidFill>
          <a:ln w="9525" cap="flat" cmpd="sng" algn="ctr">
            <a:solidFill>
              <a:schemeClr val="tx1"/>
            </a:solidFill>
            <a:prstDash val="solid"/>
            <a:round/>
            <a:headEnd type="none" w="med" len="med"/>
            <a:tailEnd type="none" w="med" len="med"/>
          </a:ln>
          <a:effectLst/>
        </p:spPr>
        <p:txBody>
          <a:bodyPr vertOverflow="clip" horzOverflow="clip" vert="horz" wrap="none" lIns="91440" tIns="45720" rIns="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EACF1FA7-C0A0-D940-A648-534A7F980A3B}"/>
              </a:ext>
            </a:extLst>
          </p:cNvPr>
          <p:cNvSpPr txBox="1"/>
          <p:nvPr>
            <p:custDataLst>
              <p:tags r:id="rId26"/>
            </p:custDataLst>
          </p:nvPr>
        </p:nvSpPr>
        <p:spPr>
          <a:xfrm>
            <a:off x="838200" y="3221114"/>
            <a:ext cx="10515600" cy="276999"/>
          </a:xfrm>
          <a:prstGeom prst="rect">
            <a:avLst/>
          </a:prstGeom>
          <a:noFill/>
        </p:spPr>
        <p:txBody>
          <a:bodyPr vertOverflow="overflow" vert="horz" wrap="square" tIns="0" bIns="0" rtlCol="0" anchor="t">
            <a:spAutoFit/>
          </a:bodyPr>
          <a:lstStyle/>
          <a:p>
            <a:pPr algn="l"/>
            <a:r>
              <a:rPr lang="en-US" sz="1800" dirty="0">
                <a:solidFill>
                  <a:schemeClr val="tx1"/>
                </a:solidFill>
                <a:latin typeface="Calibri" panose="020F0502020204030204" pitchFamily="34" charset="0"/>
                <a:cs typeface="Calibri" panose="020F0502020204030204" pitchFamily="34" charset="0"/>
              </a:rPr>
              <a:t>e. Other MD</a:t>
            </a:r>
          </a:p>
        </p:txBody>
      </p:sp>
      <p:sp>
        <p:nvSpPr>
          <p:cNvPr id="27" name="TextBox 26">
            <a:extLst>
              <a:ext uri="{FF2B5EF4-FFF2-40B4-BE49-F238E27FC236}">
                <a16:creationId xmlns:a16="http://schemas.microsoft.com/office/drawing/2014/main" id="{5F6A07EF-E352-D145-9ECD-BC965572DFD3}"/>
              </a:ext>
              <a:ext uri="{C183D7F6-B498-43B3-948B-1728B52AA6E4}">
                <adec:decorative xmlns:adec="http://schemas.microsoft.com/office/drawing/2017/decorative" val="1"/>
              </a:ext>
            </a:extLst>
          </p:cNvPr>
          <p:cNvSpPr txBox="1"/>
          <p:nvPr>
            <p:custDataLst>
              <p:tags r:id="rId27"/>
            </p:custDataLst>
          </p:nvPr>
        </p:nvSpPr>
        <p:spPr>
          <a:xfrm>
            <a:off x="10337800" y="3419345"/>
            <a:ext cx="1016000" cy="274320"/>
          </a:xfrm>
          <a:prstGeom prst="rect">
            <a:avLst/>
          </a:prstGeom>
          <a:noFill/>
        </p:spPr>
        <p:txBody>
          <a:bodyPr vertOverflow="overflow" vert="horz" wrap="square" rtlCol="0" anchor="ctr" anchorCtr="0">
            <a:spAutoFit/>
          </a:bodyPr>
          <a:lstStyle/>
          <a:p>
            <a:pPr algn="r"/>
            <a:r>
              <a:rPr lang="en-US" sz="1800">
                <a:solidFill>
                  <a:schemeClr val="tx1"/>
                </a:solidFill>
                <a:latin typeface="Calibri" panose="020F0502020204030204" pitchFamily="34" charset="0"/>
                <a:cs typeface="Calibri" panose="020F0502020204030204" pitchFamily="34" charset="0"/>
              </a:rPr>
              <a:t>0%</a:t>
            </a:r>
          </a:p>
        </p:txBody>
      </p:sp>
      <p:sp>
        <p:nvSpPr>
          <p:cNvPr id="28" name="Rounded Rectangle 27">
            <a:extLst>
              <a:ext uri="{FF2B5EF4-FFF2-40B4-BE49-F238E27FC236}">
                <a16:creationId xmlns:a16="http://schemas.microsoft.com/office/drawing/2014/main" id="{02D060C0-3D15-CD40-8F42-2439A5A3400E}"/>
              </a:ext>
              <a:ext uri="{C183D7F6-B498-43B3-948B-1728B52AA6E4}">
                <adec:decorative xmlns:adec="http://schemas.microsoft.com/office/drawing/2017/decorative" val="1"/>
              </a:ext>
            </a:extLst>
          </p:cNvPr>
          <p:cNvSpPr/>
          <p:nvPr>
            <p:custDataLst>
              <p:tags r:id="rId28"/>
            </p:custDataLst>
          </p:nvPr>
        </p:nvSpPr>
        <p:spPr bwMode="auto">
          <a:xfrm>
            <a:off x="838200" y="3419345"/>
            <a:ext cx="9499600" cy="274320"/>
          </a:xfrm>
          <a:prstGeom prst="roundRect">
            <a:avLst/>
          </a:prstGeom>
          <a:solidFill>
            <a:srgbClr val="FFFF00">
              <a:alpha val="0"/>
            </a:srgbClr>
          </a:solidFill>
          <a:ln w="12700" cap="flat" cmpd="sng" algn="ctr">
            <a:solidFill>
              <a:srgbClr val="808080"/>
            </a:solidFill>
            <a:prstDash val="solid"/>
            <a:round/>
            <a:headEnd type="none" w="med" len="med"/>
            <a:tailEnd type="none" w="med" len="med"/>
          </a:ln>
          <a:effectLst/>
        </p:spPr>
        <p:txBody>
          <a:bodyPr vertOverflow="clip" horzOverflow="clip" vert="horz" wrap="square" lIns="91440" tIns="45720" rIns="9144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p:txBody>
      </p:sp>
      <p:sp>
        <p:nvSpPr>
          <p:cNvPr id="29" name="Rounded Rectangle 28">
            <a:extLst>
              <a:ext uri="{FF2B5EF4-FFF2-40B4-BE49-F238E27FC236}">
                <a16:creationId xmlns:a16="http://schemas.microsoft.com/office/drawing/2014/main" id="{7EFC1236-C8F1-0A4B-A0B1-FC42E542E430}"/>
              </a:ext>
              <a:ext uri="{C183D7F6-B498-43B3-948B-1728B52AA6E4}">
                <adec:decorative xmlns:adec="http://schemas.microsoft.com/office/drawing/2017/decorative" val="1"/>
              </a:ext>
            </a:extLst>
          </p:cNvPr>
          <p:cNvSpPr/>
          <p:nvPr>
            <p:custDataLst>
              <p:tags r:id="rId29"/>
            </p:custDataLst>
          </p:nvPr>
        </p:nvSpPr>
        <p:spPr bwMode="auto">
          <a:xfrm>
            <a:off x="838200" y="3419345"/>
            <a:ext cx="0" cy="274320"/>
          </a:xfrm>
          <a:prstGeom prst="roundRect">
            <a:avLst/>
          </a:prstGeom>
          <a:solidFill>
            <a:srgbClr val="ED7D31"/>
          </a:solidFill>
          <a:ln w="9525" cap="flat" cmpd="sng" algn="ctr">
            <a:solidFill>
              <a:schemeClr val="tx1"/>
            </a:solidFill>
            <a:prstDash val="solid"/>
            <a:round/>
            <a:headEnd type="none" w="med" len="med"/>
            <a:tailEnd type="none" w="med" len="med"/>
          </a:ln>
          <a:effectLst/>
        </p:spPr>
        <p:txBody>
          <a:bodyPr vertOverflow="clip" horzOverflow="clip" vert="horz" wrap="none" lIns="91440" tIns="45720" rIns="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D4351D7A-22DE-744B-A3C3-9242ABEAFB1B}"/>
              </a:ext>
            </a:extLst>
          </p:cNvPr>
          <p:cNvSpPr txBox="1"/>
          <p:nvPr>
            <p:custDataLst>
              <p:tags r:id="rId30"/>
            </p:custDataLst>
          </p:nvPr>
        </p:nvSpPr>
        <p:spPr>
          <a:xfrm>
            <a:off x="838200" y="3742965"/>
            <a:ext cx="10515600" cy="276999"/>
          </a:xfrm>
          <a:prstGeom prst="rect">
            <a:avLst/>
          </a:prstGeom>
          <a:noFill/>
        </p:spPr>
        <p:txBody>
          <a:bodyPr vertOverflow="overflow" vert="horz" wrap="square" tIns="0" bIns="0" rtlCol="0" anchor="t">
            <a:spAutoFit/>
          </a:bodyPr>
          <a:lstStyle/>
          <a:p>
            <a:pPr algn="l"/>
            <a:r>
              <a:rPr lang="en-US" sz="1800" dirty="0">
                <a:solidFill>
                  <a:schemeClr val="tx1"/>
                </a:solidFill>
                <a:latin typeface="Calibri" panose="020F0502020204030204" pitchFamily="34" charset="0"/>
                <a:cs typeface="Calibri" panose="020F0502020204030204" pitchFamily="34" charset="0"/>
              </a:rPr>
              <a:t>f. Nurse practitioner or physician assistant</a:t>
            </a:r>
          </a:p>
        </p:txBody>
      </p:sp>
      <p:sp>
        <p:nvSpPr>
          <p:cNvPr id="31" name="TextBox 30">
            <a:extLst>
              <a:ext uri="{FF2B5EF4-FFF2-40B4-BE49-F238E27FC236}">
                <a16:creationId xmlns:a16="http://schemas.microsoft.com/office/drawing/2014/main" id="{DDD23808-C64C-FA46-8339-6402337CB2BB}"/>
              </a:ext>
              <a:ext uri="{C183D7F6-B498-43B3-948B-1728B52AA6E4}">
                <adec:decorative xmlns:adec="http://schemas.microsoft.com/office/drawing/2017/decorative" val="1"/>
              </a:ext>
            </a:extLst>
          </p:cNvPr>
          <p:cNvSpPr txBox="1"/>
          <p:nvPr>
            <p:custDataLst>
              <p:tags r:id="rId31"/>
            </p:custDataLst>
          </p:nvPr>
        </p:nvSpPr>
        <p:spPr>
          <a:xfrm>
            <a:off x="10337800" y="4015340"/>
            <a:ext cx="1016000" cy="274320"/>
          </a:xfrm>
          <a:prstGeom prst="rect">
            <a:avLst/>
          </a:prstGeom>
          <a:noFill/>
        </p:spPr>
        <p:txBody>
          <a:bodyPr vertOverflow="overflow" vert="horz" wrap="square" rtlCol="0" anchor="ctr" anchorCtr="0">
            <a:spAutoFit/>
          </a:bodyPr>
          <a:lstStyle/>
          <a:p>
            <a:pPr algn="r"/>
            <a:r>
              <a:rPr lang="en-US" sz="1800">
                <a:solidFill>
                  <a:schemeClr val="tx1"/>
                </a:solidFill>
                <a:latin typeface="Calibri" panose="020F0502020204030204" pitchFamily="34" charset="0"/>
                <a:cs typeface="Calibri" panose="020F0502020204030204" pitchFamily="34" charset="0"/>
              </a:rPr>
              <a:t>0%</a:t>
            </a:r>
            <a:endParaRPr lang="en-US" sz="1800" dirty="0">
              <a:solidFill>
                <a:schemeClr val="tx1"/>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838E8D2D-D8CF-0C41-897E-6BE9C2A1BFDD}"/>
              </a:ext>
            </a:extLst>
          </p:cNvPr>
          <p:cNvSpPr txBox="1"/>
          <p:nvPr>
            <p:custDataLst>
              <p:tags r:id="rId32"/>
            </p:custDataLst>
          </p:nvPr>
        </p:nvSpPr>
        <p:spPr>
          <a:xfrm>
            <a:off x="838200" y="4264816"/>
            <a:ext cx="10515600" cy="276999"/>
          </a:xfrm>
          <a:prstGeom prst="rect">
            <a:avLst/>
          </a:prstGeom>
          <a:noFill/>
        </p:spPr>
        <p:txBody>
          <a:bodyPr vertOverflow="overflow" vert="horz" wrap="square" tIns="0" bIns="0" rtlCol="0" anchor="t">
            <a:spAutoFit/>
          </a:bodyPr>
          <a:lstStyle/>
          <a:p>
            <a:pPr algn="l"/>
            <a:r>
              <a:rPr lang="en-US" sz="1800" dirty="0">
                <a:solidFill>
                  <a:schemeClr val="tx1"/>
                </a:solidFill>
                <a:latin typeface="Calibri" panose="020F0502020204030204" pitchFamily="34" charset="0"/>
                <a:cs typeface="Calibri" panose="020F0502020204030204" pitchFamily="34" charset="0"/>
              </a:rPr>
              <a:t>g. Other nursing professional </a:t>
            </a:r>
          </a:p>
        </p:txBody>
      </p:sp>
      <p:sp>
        <p:nvSpPr>
          <p:cNvPr id="35" name="TextBox 34">
            <a:extLst>
              <a:ext uri="{FF2B5EF4-FFF2-40B4-BE49-F238E27FC236}">
                <a16:creationId xmlns:a16="http://schemas.microsoft.com/office/drawing/2014/main" id="{2E07A271-FBDA-0F48-AD82-D1D5C767F2B7}"/>
              </a:ext>
              <a:ext uri="{C183D7F6-B498-43B3-948B-1728B52AA6E4}">
                <adec:decorative xmlns:adec="http://schemas.microsoft.com/office/drawing/2017/decorative" val="1"/>
              </a:ext>
            </a:extLst>
          </p:cNvPr>
          <p:cNvSpPr txBox="1"/>
          <p:nvPr>
            <p:custDataLst>
              <p:tags r:id="rId33"/>
            </p:custDataLst>
          </p:nvPr>
        </p:nvSpPr>
        <p:spPr>
          <a:xfrm>
            <a:off x="10337800" y="4540842"/>
            <a:ext cx="1016000" cy="274320"/>
          </a:xfrm>
          <a:prstGeom prst="rect">
            <a:avLst/>
          </a:prstGeom>
          <a:noFill/>
        </p:spPr>
        <p:txBody>
          <a:bodyPr vertOverflow="overflow" vert="horz" wrap="square" rtlCol="0" anchor="ctr" anchorCtr="0">
            <a:spAutoFit/>
          </a:bodyPr>
          <a:lstStyle/>
          <a:p>
            <a:pPr algn="r"/>
            <a:r>
              <a:rPr lang="en-US" sz="1800">
                <a:solidFill>
                  <a:schemeClr val="tx1"/>
                </a:solidFill>
                <a:latin typeface="Calibri" panose="020F0502020204030204" pitchFamily="34" charset="0"/>
                <a:cs typeface="Calibri" panose="020F0502020204030204" pitchFamily="34" charset="0"/>
              </a:rPr>
              <a:t>0%</a:t>
            </a:r>
            <a:endParaRPr lang="en-US" sz="1800" dirty="0">
              <a:solidFill>
                <a:schemeClr val="tx1"/>
              </a:solidFill>
              <a:latin typeface="Calibri" panose="020F0502020204030204" pitchFamily="34" charset="0"/>
              <a:cs typeface="Calibri" panose="020F0502020204030204" pitchFamily="34" charset="0"/>
            </a:endParaRPr>
          </a:p>
        </p:txBody>
      </p:sp>
      <p:sp>
        <p:nvSpPr>
          <p:cNvPr id="36" name="Rounded Rectangle 35">
            <a:extLst>
              <a:ext uri="{FF2B5EF4-FFF2-40B4-BE49-F238E27FC236}">
                <a16:creationId xmlns:a16="http://schemas.microsoft.com/office/drawing/2014/main" id="{2C475BFE-69ED-1148-AEA6-85FD490164AD}"/>
              </a:ext>
              <a:ext uri="{C183D7F6-B498-43B3-948B-1728B52AA6E4}">
                <adec:decorative xmlns:adec="http://schemas.microsoft.com/office/drawing/2017/decorative" val="1"/>
              </a:ext>
            </a:extLst>
          </p:cNvPr>
          <p:cNvSpPr/>
          <p:nvPr>
            <p:custDataLst>
              <p:tags r:id="rId34"/>
            </p:custDataLst>
          </p:nvPr>
        </p:nvSpPr>
        <p:spPr bwMode="auto">
          <a:xfrm>
            <a:off x="838200" y="4540842"/>
            <a:ext cx="9499600" cy="274320"/>
          </a:xfrm>
          <a:prstGeom prst="roundRect">
            <a:avLst/>
          </a:prstGeom>
          <a:solidFill>
            <a:srgbClr val="FFFF00">
              <a:alpha val="0"/>
            </a:srgbClr>
          </a:solidFill>
          <a:ln w="12700" cap="flat" cmpd="sng" algn="ctr">
            <a:solidFill>
              <a:srgbClr val="808080"/>
            </a:solidFill>
            <a:prstDash val="solid"/>
            <a:round/>
            <a:headEnd type="none" w="med" len="med"/>
            <a:tailEnd type="none" w="med" len="med"/>
          </a:ln>
          <a:effectLst/>
        </p:spPr>
        <p:txBody>
          <a:bodyPr vertOverflow="clip" horzOverflow="clip" vert="horz" wrap="square" lIns="91440" tIns="45720" rIns="9144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p:txBody>
      </p:sp>
      <p:sp>
        <p:nvSpPr>
          <p:cNvPr id="37" name="Rounded Rectangle 36">
            <a:extLst>
              <a:ext uri="{FF2B5EF4-FFF2-40B4-BE49-F238E27FC236}">
                <a16:creationId xmlns:a16="http://schemas.microsoft.com/office/drawing/2014/main" id="{7EEE6347-AE62-5F40-BB16-BDC471DD7505}"/>
              </a:ext>
              <a:ext uri="{C183D7F6-B498-43B3-948B-1728B52AA6E4}">
                <adec:decorative xmlns:adec="http://schemas.microsoft.com/office/drawing/2017/decorative" val="1"/>
              </a:ext>
            </a:extLst>
          </p:cNvPr>
          <p:cNvSpPr/>
          <p:nvPr>
            <p:custDataLst>
              <p:tags r:id="rId35"/>
            </p:custDataLst>
          </p:nvPr>
        </p:nvSpPr>
        <p:spPr bwMode="auto">
          <a:xfrm>
            <a:off x="838200" y="4540841"/>
            <a:ext cx="0" cy="274320"/>
          </a:xfrm>
          <a:prstGeom prst="roundRect">
            <a:avLst/>
          </a:prstGeom>
          <a:solidFill>
            <a:srgbClr val="ED7D31"/>
          </a:solidFill>
          <a:ln w="9525" cap="flat" cmpd="sng" algn="ctr">
            <a:solidFill>
              <a:schemeClr val="tx1"/>
            </a:solidFill>
            <a:prstDash val="solid"/>
            <a:round/>
            <a:headEnd type="none" w="med" len="med"/>
            <a:tailEnd type="none" w="med" len="med"/>
          </a:ln>
          <a:effectLst/>
        </p:spPr>
        <p:txBody>
          <a:bodyPr vertOverflow="clip" horzOverflow="clip" vert="horz" wrap="none" lIns="91440" tIns="45720" rIns="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A7AB16A8-AD51-FD49-B644-789D4D90D0CB}"/>
              </a:ext>
            </a:extLst>
          </p:cNvPr>
          <p:cNvSpPr txBox="1"/>
          <p:nvPr>
            <p:custDataLst>
              <p:tags r:id="rId36"/>
            </p:custDataLst>
          </p:nvPr>
        </p:nvSpPr>
        <p:spPr>
          <a:xfrm>
            <a:off x="838200" y="4786667"/>
            <a:ext cx="10515600" cy="276999"/>
          </a:xfrm>
          <a:prstGeom prst="rect">
            <a:avLst/>
          </a:prstGeom>
          <a:noFill/>
        </p:spPr>
        <p:txBody>
          <a:bodyPr vertOverflow="overflow" vert="horz" wrap="square" tIns="0" bIns="0" rtlCol="0" anchor="t">
            <a:spAutoFit/>
          </a:bodyPr>
          <a:lstStyle/>
          <a:p>
            <a:pPr algn="l"/>
            <a:r>
              <a:rPr lang="en-US" sz="1800" dirty="0">
                <a:solidFill>
                  <a:schemeClr val="tx1"/>
                </a:solidFill>
                <a:latin typeface="Calibri" panose="020F0502020204030204" pitchFamily="34" charset="0"/>
                <a:cs typeface="Calibri" panose="020F0502020204030204" pitchFamily="34" charset="0"/>
              </a:rPr>
              <a:t>h. Researcher</a:t>
            </a:r>
          </a:p>
        </p:txBody>
      </p:sp>
      <p:sp>
        <p:nvSpPr>
          <p:cNvPr id="39" name="TextBox 38">
            <a:extLst>
              <a:ext uri="{FF2B5EF4-FFF2-40B4-BE49-F238E27FC236}">
                <a16:creationId xmlns:a16="http://schemas.microsoft.com/office/drawing/2014/main" id="{1BFEB863-EC61-8E48-9B7C-3C2155053F15}"/>
              </a:ext>
              <a:ext uri="{C183D7F6-B498-43B3-948B-1728B52AA6E4}">
                <adec:decorative xmlns:adec="http://schemas.microsoft.com/office/drawing/2017/decorative" val="1"/>
              </a:ext>
            </a:extLst>
          </p:cNvPr>
          <p:cNvSpPr txBox="1"/>
          <p:nvPr>
            <p:custDataLst>
              <p:tags r:id="rId37"/>
            </p:custDataLst>
          </p:nvPr>
        </p:nvSpPr>
        <p:spPr>
          <a:xfrm>
            <a:off x="10337800" y="5066344"/>
            <a:ext cx="1016000" cy="274320"/>
          </a:xfrm>
          <a:prstGeom prst="rect">
            <a:avLst/>
          </a:prstGeom>
          <a:noFill/>
        </p:spPr>
        <p:txBody>
          <a:bodyPr vertOverflow="overflow" vert="horz" wrap="square" rtlCol="0" anchor="ctr" anchorCtr="0">
            <a:spAutoFit/>
          </a:bodyPr>
          <a:lstStyle/>
          <a:p>
            <a:pPr algn="r"/>
            <a:r>
              <a:rPr lang="en-US" sz="1800">
                <a:solidFill>
                  <a:schemeClr val="tx1"/>
                </a:solidFill>
                <a:latin typeface="Calibri" panose="020F0502020204030204" pitchFamily="34" charset="0"/>
                <a:cs typeface="Calibri" panose="020F0502020204030204" pitchFamily="34" charset="0"/>
              </a:rPr>
              <a:t>0%</a:t>
            </a:r>
          </a:p>
        </p:txBody>
      </p:sp>
      <p:sp>
        <p:nvSpPr>
          <p:cNvPr id="40" name="Rounded Rectangle 39">
            <a:extLst>
              <a:ext uri="{FF2B5EF4-FFF2-40B4-BE49-F238E27FC236}">
                <a16:creationId xmlns:a16="http://schemas.microsoft.com/office/drawing/2014/main" id="{D33F3861-F7F1-7B48-8148-F7511C4BE47A}"/>
              </a:ext>
              <a:ext uri="{C183D7F6-B498-43B3-948B-1728B52AA6E4}">
                <adec:decorative xmlns:adec="http://schemas.microsoft.com/office/drawing/2017/decorative" val="1"/>
              </a:ext>
            </a:extLst>
          </p:cNvPr>
          <p:cNvSpPr/>
          <p:nvPr>
            <p:custDataLst>
              <p:tags r:id="rId38"/>
            </p:custDataLst>
          </p:nvPr>
        </p:nvSpPr>
        <p:spPr bwMode="auto">
          <a:xfrm>
            <a:off x="838200" y="5066344"/>
            <a:ext cx="9499600" cy="274320"/>
          </a:xfrm>
          <a:prstGeom prst="roundRect">
            <a:avLst/>
          </a:prstGeom>
          <a:solidFill>
            <a:srgbClr val="FFFF00">
              <a:alpha val="0"/>
            </a:srgbClr>
          </a:solidFill>
          <a:ln w="12700" cap="flat" cmpd="sng" algn="ctr">
            <a:solidFill>
              <a:srgbClr val="808080"/>
            </a:solidFill>
            <a:prstDash val="solid"/>
            <a:round/>
            <a:headEnd type="none" w="med" len="med"/>
            <a:tailEnd type="none" w="med" len="med"/>
          </a:ln>
          <a:effectLst/>
        </p:spPr>
        <p:txBody>
          <a:bodyPr vertOverflow="clip" horzOverflow="clip" vert="horz" wrap="square" lIns="91440" tIns="45720" rIns="9144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p:txBody>
      </p:sp>
      <p:sp>
        <p:nvSpPr>
          <p:cNvPr id="41" name="Rounded Rectangle 40">
            <a:extLst>
              <a:ext uri="{FF2B5EF4-FFF2-40B4-BE49-F238E27FC236}">
                <a16:creationId xmlns:a16="http://schemas.microsoft.com/office/drawing/2014/main" id="{C78793B0-56C1-4E4F-8C5C-C82BA9A8761E}"/>
              </a:ext>
              <a:ext uri="{C183D7F6-B498-43B3-948B-1728B52AA6E4}">
                <adec:decorative xmlns:adec="http://schemas.microsoft.com/office/drawing/2017/decorative" val="1"/>
              </a:ext>
            </a:extLst>
          </p:cNvPr>
          <p:cNvSpPr/>
          <p:nvPr>
            <p:custDataLst>
              <p:tags r:id="rId39"/>
            </p:custDataLst>
          </p:nvPr>
        </p:nvSpPr>
        <p:spPr bwMode="auto">
          <a:xfrm>
            <a:off x="838200" y="5066344"/>
            <a:ext cx="0" cy="274320"/>
          </a:xfrm>
          <a:prstGeom prst="roundRect">
            <a:avLst/>
          </a:prstGeom>
          <a:solidFill>
            <a:srgbClr val="ED7D31"/>
          </a:solidFill>
          <a:ln w="9525" cap="flat" cmpd="sng" algn="ctr">
            <a:solidFill>
              <a:schemeClr val="tx1"/>
            </a:solidFill>
            <a:prstDash val="solid"/>
            <a:round/>
            <a:headEnd type="none" w="med" len="med"/>
            <a:tailEnd type="none" w="med" len="med"/>
          </a:ln>
          <a:effectLst/>
        </p:spPr>
        <p:txBody>
          <a:bodyPr vertOverflow="clip" horzOverflow="clip" vert="horz" wrap="none" lIns="91440" tIns="45720" rIns="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F653E4AF-4C4F-A241-9DB7-11E3CEF2D817}"/>
              </a:ext>
            </a:extLst>
          </p:cNvPr>
          <p:cNvSpPr txBox="1"/>
          <p:nvPr>
            <p:custDataLst>
              <p:tags r:id="rId40"/>
            </p:custDataLst>
          </p:nvPr>
        </p:nvSpPr>
        <p:spPr>
          <a:xfrm>
            <a:off x="838200" y="5308518"/>
            <a:ext cx="10515600" cy="276999"/>
          </a:xfrm>
          <a:prstGeom prst="rect">
            <a:avLst/>
          </a:prstGeom>
          <a:noFill/>
        </p:spPr>
        <p:txBody>
          <a:bodyPr vertOverflow="overflow" vert="horz" wrap="square" tIns="0" bIns="0" rtlCol="0" anchor="t">
            <a:spAutoFit/>
          </a:bodyPr>
          <a:lstStyle/>
          <a:p>
            <a:pPr algn="l"/>
            <a:r>
              <a:rPr lang="en-US" sz="1800" dirty="0">
                <a:solidFill>
                  <a:schemeClr val="tx1"/>
                </a:solidFill>
                <a:latin typeface="Calibri" panose="020F0502020204030204" pitchFamily="34" charset="0"/>
                <a:cs typeface="Calibri" panose="020F0502020204030204" pitchFamily="34" charset="0"/>
              </a:rPr>
              <a:t>I. Other healthcare professional</a:t>
            </a:r>
          </a:p>
        </p:txBody>
      </p:sp>
      <p:sp>
        <p:nvSpPr>
          <p:cNvPr id="43" name="TextBox 42">
            <a:extLst>
              <a:ext uri="{FF2B5EF4-FFF2-40B4-BE49-F238E27FC236}">
                <a16:creationId xmlns:a16="http://schemas.microsoft.com/office/drawing/2014/main" id="{E3988BF8-2F3E-DC4C-9C27-C0B87347D59E}"/>
              </a:ext>
              <a:ext uri="{C183D7F6-B498-43B3-948B-1728B52AA6E4}">
                <adec:decorative xmlns:adec="http://schemas.microsoft.com/office/drawing/2017/decorative" val="1"/>
              </a:ext>
            </a:extLst>
          </p:cNvPr>
          <p:cNvSpPr txBox="1"/>
          <p:nvPr>
            <p:custDataLst>
              <p:tags r:id="rId41"/>
            </p:custDataLst>
          </p:nvPr>
        </p:nvSpPr>
        <p:spPr>
          <a:xfrm>
            <a:off x="10337800" y="5591846"/>
            <a:ext cx="1016000" cy="274320"/>
          </a:xfrm>
          <a:prstGeom prst="rect">
            <a:avLst/>
          </a:prstGeom>
          <a:noFill/>
        </p:spPr>
        <p:txBody>
          <a:bodyPr vertOverflow="overflow" vert="horz" wrap="square" rtlCol="0" anchor="ctr" anchorCtr="0">
            <a:spAutoFit/>
          </a:bodyPr>
          <a:lstStyle/>
          <a:p>
            <a:pPr algn="r"/>
            <a:r>
              <a:rPr lang="en-US" sz="1800">
                <a:solidFill>
                  <a:schemeClr val="tx1"/>
                </a:solidFill>
                <a:latin typeface="Calibri" panose="020F0502020204030204" pitchFamily="34" charset="0"/>
                <a:cs typeface="Calibri" panose="020F0502020204030204" pitchFamily="34" charset="0"/>
              </a:rPr>
              <a:t>0%</a:t>
            </a:r>
            <a:endParaRPr lang="en-US" sz="1800" dirty="0">
              <a:solidFill>
                <a:schemeClr val="tx1"/>
              </a:solidFill>
              <a:latin typeface="Calibri" panose="020F0502020204030204" pitchFamily="34" charset="0"/>
              <a:cs typeface="Calibri" panose="020F0502020204030204" pitchFamily="34" charset="0"/>
            </a:endParaRPr>
          </a:p>
        </p:txBody>
      </p:sp>
      <p:sp>
        <p:nvSpPr>
          <p:cNvPr id="44" name="Rounded Rectangle 43">
            <a:extLst>
              <a:ext uri="{FF2B5EF4-FFF2-40B4-BE49-F238E27FC236}">
                <a16:creationId xmlns:a16="http://schemas.microsoft.com/office/drawing/2014/main" id="{FF9D37D1-3942-5044-86A4-02E815942501}"/>
              </a:ext>
              <a:ext uri="{C183D7F6-B498-43B3-948B-1728B52AA6E4}">
                <adec:decorative xmlns:adec="http://schemas.microsoft.com/office/drawing/2017/decorative" val="1"/>
              </a:ext>
            </a:extLst>
          </p:cNvPr>
          <p:cNvSpPr/>
          <p:nvPr>
            <p:custDataLst>
              <p:tags r:id="rId42"/>
            </p:custDataLst>
          </p:nvPr>
        </p:nvSpPr>
        <p:spPr bwMode="auto">
          <a:xfrm>
            <a:off x="838200" y="5591846"/>
            <a:ext cx="9499600" cy="274320"/>
          </a:xfrm>
          <a:prstGeom prst="roundRect">
            <a:avLst/>
          </a:prstGeom>
          <a:solidFill>
            <a:srgbClr val="FFFF00">
              <a:alpha val="0"/>
            </a:srgbClr>
          </a:solidFill>
          <a:ln w="12700" cap="flat" cmpd="sng" algn="ctr">
            <a:solidFill>
              <a:srgbClr val="808080"/>
            </a:solidFill>
            <a:prstDash val="solid"/>
            <a:round/>
            <a:headEnd type="none" w="med" len="med"/>
            <a:tailEnd type="none" w="med" len="med"/>
          </a:ln>
          <a:effectLst/>
        </p:spPr>
        <p:txBody>
          <a:bodyPr vertOverflow="clip" horzOverflow="clip" vert="horz" wrap="square" lIns="91440" tIns="45720" rIns="9144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p:txBody>
      </p:sp>
      <p:sp>
        <p:nvSpPr>
          <p:cNvPr id="45" name="Rounded Rectangle 44">
            <a:extLst>
              <a:ext uri="{FF2B5EF4-FFF2-40B4-BE49-F238E27FC236}">
                <a16:creationId xmlns:a16="http://schemas.microsoft.com/office/drawing/2014/main" id="{41D53C5C-778B-724C-A230-1CB5581378CF}"/>
              </a:ext>
              <a:ext uri="{C183D7F6-B498-43B3-948B-1728B52AA6E4}">
                <adec:decorative xmlns:adec="http://schemas.microsoft.com/office/drawing/2017/decorative" val="1"/>
              </a:ext>
            </a:extLst>
          </p:cNvPr>
          <p:cNvSpPr/>
          <p:nvPr>
            <p:custDataLst>
              <p:tags r:id="rId43"/>
            </p:custDataLst>
          </p:nvPr>
        </p:nvSpPr>
        <p:spPr bwMode="auto">
          <a:xfrm>
            <a:off x="838200" y="5591845"/>
            <a:ext cx="0" cy="274320"/>
          </a:xfrm>
          <a:prstGeom prst="roundRect">
            <a:avLst/>
          </a:prstGeom>
          <a:solidFill>
            <a:srgbClr val="ED7D31"/>
          </a:solidFill>
          <a:ln w="9525" cap="flat" cmpd="sng" algn="ctr">
            <a:solidFill>
              <a:schemeClr val="tx1"/>
            </a:solidFill>
            <a:prstDash val="solid"/>
            <a:round/>
            <a:headEnd type="none" w="med" len="med"/>
            <a:tailEnd type="none" w="med" len="med"/>
          </a:ln>
          <a:effectLst/>
        </p:spPr>
        <p:txBody>
          <a:bodyPr vertOverflow="clip" horzOverflow="clip" vert="horz" wrap="none" lIns="91440" tIns="45720" rIns="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08261948-F2F1-704A-8E6F-E09E5898FF88}"/>
              </a:ext>
            </a:extLst>
          </p:cNvPr>
          <p:cNvSpPr txBox="1"/>
          <p:nvPr>
            <p:custDataLst>
              <p:tags r:id="rId44"/>
            </p:custDataLst>
          </p:nvPr>
        </p:nvSpPr>
        <p:spPr>
          <a:xfrm>
            <a:off x="838200" y="5830370"/>
            <a:ext cx="10515600" cy="276999"/>
          </a:xfrm>
          <a:prstGeom prst="rect">
            <a:avLst/>
          </a:prstGeom>
          <a:noFill/>
        </p:spPr>
        <p:txBody>
          <a:bodyPr vertOverflow="overflow" vert="horz" wrap="square" tIns="0" bIns="0" rtlCol="0" anchor="t">
            <a:spAutoFit/>
          </a:bodyPr>
          <a:lstStyle/>
          <a:p>
            <a:pPr algn="l"/>
            <a:r>
              <a:rPr lang="en-US" sz="1800" dirty="0">
                <a:solidFill>
                  <a:schemeClr val="tx1"/>
                </a:solidFill>
                <a:latin typeface="Calibri" panose="020F0502020204030204" pitchFamily="34" charset="0"/>
                <a:cs typeface="Calibri" panose="020F0502020204030204" pitchFamily="34" charset="0"/>
              </a:rPr>
              <a:t>j. Other</a:t>
            </a:r>
          </a:p>
        </p:txBody>
      </p:sp>
      <p:sp>
        <p:nvSpPr>
          <p:cNvPr id="47" name="TextBox 46">
            <a:extLst>
              <a:ext uri="{FF2B5EF4-FFF2-40B4-BE49-F238E27FC236}">
                <a16:creationId xmlns:a16="http://schemas.microsoft.com/office/drawing/2014/main" id="{5E491DF7-2044-0C4A-90F2-20E531A71C8C}"/>
              </a:ext>
              <a:ext uri="{C183D7F6-B498-43B3-948B-1728B52AA6E4}">
                <adec:decorative xmlns:adec="http://schemas.microsoft.com/office/drawing/2017/decorative" val="1"/>
              </a:ext>
            </a:extLst>
          </p:cNvPr>
          <p:cNvSpPr txBox="1"/>
          <p:nvPr>
            <p:custDataLst>
              <p:tags r:id="rId45"/>
            </p:custDataLst>
          </p:nvPr>
        </p:nvSpPr>
        <p:spPr>
          <a:xfrm>
            <a:off x="10337800" y="6117345"/>
            <a:ext cx="1016000" cy="274320"/>
          </a:xfrm>
          <a:prstGeom prst="rect">
            <a:avLst/>
          </a:prstGeom>
          <a:noFill/>
        </p:spPr>
        <p:txBody>
          <a:bodyPr vertOverflow="overflow" vert="horz" wrap="square" rtlCol="0" anchor="ctr" anchorCtr="0">
            <a:spAutoFit/>
          </a:bodyPr>
          <a:lstStyle/>
          <a:p>
            <a:pPr algn="r"/>
            <a:r>
              <a:rPr lang="en-US" sz="1800">
                <a:solidFill>
                  <a:schemeClr val="tx1"/>
                </a:solidFill>
                <a:latin typeface="Calibri" panose="020F0502020204030204" pitchFamily="34" charset="0"/>
                <a:cs typeface="Calibri" panose="020F0502020204030204" pitchFamily="34" charset="0"/>
              </a:rPr>
              <a:t>0%</a:t>
            </a:r>
            <a:endParaRPr lang="en-US" sz="1800" dirty="0">
              <a:solidFill>
                <a:schemeClr val="tx1"/>
              </a:solidFill>
              <a:latin typeface="Calibri" panose="020F0502020204030204" pitchFamily="34" charset="0"/>
              <a:cs typeface="Calibri" panose="020F0502020204030204" pitchFamily="34" charset="0"/>
            </a:endParaRPr>
          </a:p>
        </p:txBody>
      </p:sp>
      <p:sp>
        <p:nvSpPr>
          <p:cNvPr id="48" name="Rounded Rectangle 47">
            <a:extLst>
              <a:ext uri="{FF2B5EF4-FFF2-40B4-BE49-F238E27FC236}">
                <a16:creationId xmlns:a16="http://schemas.microsoft.com/office/drawing/2014/main" id="{C0263324-78AD-4B41-AF51-7EF64C0982CA}"/>
              </a:ext>
              <a:ext uri="{C183D7F6-B498-43B3-948B-1728B52AA6E4}">
                <adec:decorative xmlns:adec="http://schemas.microsoft.com/office/drawing/2017/decorative" val="1"/>
              </a:ext>
            </a:extLst>
          </p:cNvPr>
          <p:cNvSpPr/>
          <p:nvPr>
            <p:custDataLst>
              <p:tags r:id="rId46"/>
            </p:custDataLst>
          </p:nvPr>
        </p:nvSpPr>
        <p:spPr bwMode="auto">
          <a:xfrm>
            <a:off x="838200" y="6117345"/>
            <a:ext cx="9499600" cy="274320"/>
          </a:xfrm>
          <a:prstGeom prst="roundRect">
            <a:avLst/>
          </a:prstGeom>
          <a:solidFill>
            <a:srgbClr val="FFFF00">
              <a:alpha val="0"/>
            </a:srgbClr>
          </a:solidFill>
          <a:ln w="12700" cap="flat" cmpd="sng" algn="ctr">
            <a:solidFill>
              <a:srgbClr val="808080"/>
            </a:solidFill>
            <a:prstDash val="solid"/>
            <a:round/>
            <a:headEnd type="none" w="med" len="med"/>
            <a:tailEnd type="none" w="med" len="med"/>
          </a:ln>
          <a:effectLst/>
        </p:spPr>
        <p:txBody>
          <a:bodyPr vertOverflow="clip" horzOverflow="clip" vert="horz" wrap="square" lIns="91440" tIns="45720" rIns="9144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p:txBody>
      </p:sp>
      <p:sp>
        <p:nvSpPr>
          <p:cNvPr id="49" name="Rounded Rectangle 48">
            <a:extLst>
              <a:ext uri="{FF2B5EF4-FFF2-40B4-BE49-F238E27FC236}">
                <a16:creationId xmlns:a16="http://schemas.microsoft.com/office/drawing/2014/main" id="{6A3B6E1C-4E23-FC42-B902-F985EFD9A32A}"/>
              </a:ext>
              <a:ext uri="{C183D7F6-B498-43B3-948B-1728B52AA6E4}">
                <adec:decorative xmlns:adec="http://schemas.microsoft.com/office/drawing/2017/decorative" val="1"/>
              </a:ext>
            </a:extLst>
          </p:cNvPr>
          <p:cNvSpPr/>
          <p:nvPr>
            <p:custDataLst>
              <p:tags r:id="rId47"/>
            </p:custDataLst>
          </p:nvPr>
        </p:nvSpPr>
        <p:spPr bwMode="auto">
          <a:xfrm>
            <a:off x="838200" y="6117344"/>
            <a:ext cx="0" cy="274320"/>
          </a:xfrm>
          <a:prstGeom prst="roundRect">
            <a:avLst/>
          </a:prstGeom>
          <a:solidFill>
            <a:srgbClr val="ED7D31"/>
          </a:solidFill>
          <a:ln w="9525" cap="flat" cmpd="sng" algn="ctr">
            <a:solidFill>
              <a:schemeClr val="tx1"/>
            </a:solidFill>
            <a:prstDash val="solid"/>
            <a:round/>
            <a:headEnd type="none" w="med" len="med"/>
            <a:tailEnd type="none" w="med" len="med"/>
          </a:ln>
          <a:effectLst/>
        </p:spPr>
        <p:txBody>
          <a:bodyPr vertOverflow="clip" horzOverflow="clip" vert="horz" wrap="none" lIns="91440" tIns="45720" rIns="0" bIns="45720" numCol="1" rtlCol="0" anchor="ctr"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19C7D616-7F77-5080-B622-58F6C77DEB55}"/>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 uri="{C183D7F6-B498-43B3-948B-1728B52AA6E4}">
                <adec:decorative xmlns:adec="http://schemas.microsoft.com/office/drawing/2017/decorative" val="1"/>
              </a:ext>
            </a:extLst>
          </p:cNvPr>
          <p:cNvSpPr>
            <a:spLocks noGrp="1"/>
          </p:cNvSpPr>
          <p:nvPr>
            <p:ph type="title"/>
            <p:custDataLst>
              <p:tags r:id="rId48"/>
            </p:custDataLst>
          </p:nvPr>
        </p:nvSpPr>
        <p:spPr>
          <a:xfrm>
            <a:off x="838200" y="40544"/>
            <a:ext cx="10515600" cy="1325563"/>
          </a:xfrm>
        </p:spPr>
        <p:txBody>
          <a:bodyPr/>
          <a:lstStyle/>
          <a:p>
            <a:r>
              <a:rPr lang="en-FI">
                <a:latin typeface="Calibri" panose="020F0502020204030204" pitchFamily="34" charset="0"/>
                <a:cs typeface="Calibri" panose="020F0502020204030204" pitchFamily="34" charset="0"/>
              </a:rPr>
              <a:t>Which of the following best represents your clinical background?</a:t>
            </a:r>
          </a:p>
        </p:txBody>
      </p:sp>
    </p:spTree>
    <p:custDataLst>
      <p:tags r:id="rId1"/>
    </p:custDataLst>
    <p:extLst>
      <p:ext uri="{BB962C8B-B14F-4D97-AF65-F5344CB8AC3E}">
        <p14:creationId xmlns:p14="http://schemas.microsoft.com/office/powerpoint/2010/main" val="31325205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D9EF1988-EB22-354F-AFC5-3D4C5A497D08}"/>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B5001071-36B3-814F-A064-7E30CE018383}"/>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17B2A7CF-71E7-E647-B6B9-5641D4E9363D}"/>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31381DE6-29F6-0A41-95F2-0B389B2B92CE}"/>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A4C9753-3B70-A84F-AD3C-D9A9F856103C}"/>
              </a:ext>
            </a:extLst>
          </p:cNvPr>
          <p:cNvSpPr/>
          <p:nvPr>
            <p:custDataLst>
              <p:tags r:id="rId7"/>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38CC9E8-295D-9B42-8B05-F9DE17F01EAD}"/>
              </a:ext>
            </a:extLst>
          </p:cNvPr>
          <p:cNvSpPr txBox="1"/>
          <p:nvPr>
            <p:custDataLst>
              <p:tags r:id="rId8"/>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E0D417-544D-C14A-9333-315E9D628EDB}"/>
              </a:ext>
            </a:extLst>
          </p:cNvPr>
          <p:cNvSpPr txBox="1"/>
          <p:nvPr>
            <p:custDataLst>
              <p:tags r:id="rId9"/>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485A8B0-EBAE-1D42-BA15-B7667645D95E}"/>
              </a:ext>
            </a:extLst>
          </p:cNvPr>
          <p:cNvSpPr txBox="1"/>
          <p:nvPr>
            <p:custDataLst>
              <p:tags r:id="rId10"/>
            </p:custDataLst>
          </p:nvPr>
        </p:nvSpPr>
        <p:spPr>
          <a:xfrm>
            <a:off x="838200" y="248888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a. I agree with this recommendation</a:t>
            </a:r>
          </a:p>
        </p:txBody>
      </p:sp>
      <p:sp>
        <p:nvSpPr>
          <p:cNvPr id="15" name="TextBox 14">
            <a:extLst>
              <a:ext uri="{FF2B5EF4-FFF2-40B4-BE49-F238E27FC236}">
                <a16:creationId xmlns:a16="http://schemas.microsoft.com/office/drawing/2014/main" id="{DAC0B0BB-E5E2-8245-84A3-968510099255}"/>
              </a:ext>
            </a:extLst>
          </p:cNvPr>
          <p:cNvSpPr txBox="1"/>
          <p:nvPr>
            <p:custDataLst>
              <p:tags r:id="rId11"/>
            </p:custDataLst>
          </p:nvPr>
        </p:nvSpPr>
        <p:spPr>
          <a:xfrm>
            <a:off x="838200" y="312388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b. I do not agree with the recommendation, but it is a valid option</a:t>
            </a:r>
          </a:p>
        </p:txBody>
      </p:sp>
      <p:sp>
        <p:nvSpPr>
          <p:cNvPr id="19" name="TextBox 18">
            <a:extLst>
              <a:ext uri="{FF2B5EF4-FFF2-40B4-BE49-F238E27FC236}">
                <a16:creationId xmlns:a16="http://schemas.microsoft.com/office/drawing/2014/main" id="{C89A9E8B-62F8-A14E-9967-C6C94BDE2B91}"/>
              </a:ext>
            </a:extLst>
          </p:cNvPr>
          <p:cNvSpPr txBox="1"/>
          <p:nvPr>
            <p:custDataLst>
              <p:tags r:id="rId12"/>
            </p:custDataLst>
          </p:nvPr>
        </p:nvSpPr>
        <p:spPr>
          <a:xfrm>
            <a:off x="838200" y="375888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I do not agree with this recommendation </a:t>
            </a:r>
          </a:p>
        </p:txBody>
      </p:sp>
      <p:sp>
        <p:nvSpPr>
          <p:cNvPr id="23" name="Rectangle 22">
            <a:extLst>
              <a:ext uri="{FF2B5EF4-FFF2-40B4-BE49-F238E27FC236}">
                <a16:creationId xmlns:a16="http://schemas.microsoft.com/office/drawing/2014/main" id="{85766609-0F88-DC4F-CC90-E5BF073015AD}"/>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13"/>
            </p:custDataLst>
          </p:nvPr>
        </p:nvSpPr>
        <p:spPr>
          <a:xfrm>
            <a:off x="838200" y="720725"/>
            <a:ext cx="10515600" cy="1325563"/>
          </a:xfrm>
        </p:spPr>
        <p:txBody>
          <a:bodyPr>
            <a:normAutofit fontScale="90000"/>
          </a:bodyPr>
          <a:lstStyle/>
          <a:p>
            <a:r>
              <a:rPr lang="en-FI"/>
              <a:t>An older patient with newly diagnosed CLL and a significant history of atrial fibrillation has come to you for a second opinion following the recommendation of first-line treatment with pirtobrutinib. How would you respond?</a:t>
            </a:r>
          </a:p>
        </p:txBody>
      </p:sp>
      <p:sp>
        <p:nvSpPr>
          <p:cNvPr id="14" name="Rectangle 13">
            <a:extLst>
              <a:ext uri="{FF2B5EF4-FFF2-40B4-BE49-F238E27FC236}">
                <a16:creationId xmlns:a16="http://schemas.microsoft.com/office/drawing/2014/main" id="{9907632E-A3F8-9AA1-223B-425E2CE770E4}"/>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5551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02BCFAB3-8C16-3E44-A878-A3F9579C0B06}"/>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5" name="Rounded Rectangle 4">
            <a:extLst>
              <a:ext uri="{FF2B5EF4-FFF2-40B4-BE49-F238E27FC236}">
                <a16:creationId xmlns:a16="http://schemas.microsoft.com/office/drawing/2014/main" id="{116F555E-326B-3447-BC32-C5BA15624020}"/>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Preparing Results</a:t>
            </a:r>
          </a:p>
        </p:txBody>
      </p:sp>
      <p:sp>
        <p:nvSpPr>
          <p:cNvPr id="6" name="Snip Same Side Corner Rectangle 5">
            <a:extLst>
              <a:ext uri="{FF2B5EF4-FFF2-40B4-BE49-F238E27FC236}">
                <a16:creationId xmlns:a16="http://schemas.microsoft.com/office/drawing/2014/main" id="{485C8CB0-D9C3-C440-ADD8-7888B0A096A3}"/>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9E0B6BB-2D77-914B-A921-700443456A51}"/>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043054F-31AF-0C49-940B-177C968EDC14}"/>
              </a:ext>
            </a:extLst>
          </p:cNvPr>
          <p:cNvSpPr txBox="1"/>
          <p:nvPr>
            <p:custDataLst>
              <p:tags r:id="rId7"/>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FD3FF1D-9794-7C4A-8ED0-CE55E1E12A66}"/>
              </a:ext>
            </a:extLst>
          </p:cNvPr>
          <p:cNvSpPr txBox="1"/>
          <p:nvPr>
            <p:custDataLst>
              <p:tags r:id="rId8"/>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DFE5D81-16FB-9641-91EF-EBAF06E0B55E}"/>
              </a:ext>
            </a:extLst>
          </p:cNvPr>
          <p:cNvSpPr txBox="1"/>
          <p:nvPr>
            <p:custDataLst>
              <p:tags r:id="rId9"/>
            </p:custDataLst>
          </p:nvPr>
        </p:nvSpPr>
        <p:spPr>
          <a:xfrm>
            <a:off x="838200" y="2478053"/>
            <a:ext cx="10515600" cy="317500"/>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 I agree with this recommendation</a:t>
            </a:r>
          </a:p>
        </p:txBody>
      </p:sp>
      <p:sp>
        <p:nvSpPr>
          <p:cNvPr id="11" name="TextBox 10">
            <a:extLst>
              <a:ext uri="{FF2B5EF4-FFF2-40B4-BE49-F238E27FC236}">
                <a16:creationId xmlns:a16="http://schemas.microsoft.com/office/drawing/2014/main" id="{F189F340-CDCA-DF44-A3B5-0558FA881BA8}"/>
              </a:ext>
            </a:extLst>
          </p:cNvPr>
          <p:cNvSpPr txBox="1"/>
          <p:nvPr>
            <p:custDataLst>
              <p:tags r:id="rId10"/>
            </p:custDataLst>
          </p:nvPr>
        </p:nvSpPr>
        <p:spPr>
          <a:xfrm>
            <a:off x="10337800" y="264315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6F8767B0-13CD-C24F-BC65-415851B6EA9E}"/>
              </a:ext>
            </a:extLst>
          </p:cNvPr>
          <p:cNvSpPr/>
          <p:nvPr>
            <p:custDataLst>
              <p:tags r:id="rId11"/>
            </p:custDataLst>
          </p:nvPr>
        </p:nvSpPr>
        <p:spPr>
          <a:xfrm>
            <a:off x="838200" y="279555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EE6F1066-C4EF-2F42-8FE1-53C59C345DF3}"/>
              </a:ext>
            </a:extLst>
          </p:cNvPr>
          <p:cNvSpPr/>
          <p:nvPr>
            <p:custDataLst>
              <p:tags r:id="rId12"/>
            </p:custDataLst>
          </p:nvPr>
        </p:nvSpPr>
        <p:spPr>
          <a:xfrm>
            <a:off x="838200" y="279555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258F932-416B-7F42-BDBB-AB4C35B3C5EE}"/>
              </a:ext>
            </a:extLst>
          </p:cNvPr>
          <p:cNvSpPr txBox="1"/>
          <p:nvPr>
            <p:custDataLst>
              <p:tags r:id="rId13"/>
            </p:custDataLst>
          </p:nvPr>
        </p:nvSpPr>
        <p:spPr>
          <a:xfrm>
            <a:off x="838200" y="3113053"/>
            <a:ext cx="10515600" cy="317500"/>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 I do not agree with the recommendation, but it is a valid option</a:t>
            </a:r>
          </a:p>
        </p:txBody>
      </p:sp>
      <p:sp>
        <p:nvSpPr>
          <p:cNvPr id="15" name="TextBox 14">
            <a:extLst>
              <a:ext uri="{FF2B5EF4-FFF2-40B4-BE49-F238E27FC236}">
                <a16:creationId xmlns:a16="http://schemas.microsoft.com/office/drawing/2014/main" id="{E617042B-3231-924A-BE87-8DE2273005F5}"/>
              </a:ext>
            </a:extLst>
          </p:cNvPr>
          <p:cNvSpPr txBox="1"/>
          <p:nvPr>
            <p:custDataLst>
              <p:tags r:id="rId14"/>
            </p:custDataLst>
          </p:nvPr>
        </p:nvSpPr>
        <p:spPr>
          <a:xfrm>
            <a:off x="10337800" y="327815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Rounded Rectangle 15">
            <a:extLst>
              <a:ext uri="{FF2B5EF4-FFF2-40B4-BE49-F238E27FC236}">
                <a16:creationId xmlns:a16="http://schemas.microsoft.com/office/drawing/2014/main" id="{BE9ED5AF-7E43-6747-B81E-3AA725A61B90}"/>
              </a:ext>
            </a:extLst>
          </p:cNvPr>
          <p:cNvSpPr/>
          <p:nvPr>
            <p:custDataLst>
              <p:tags r:id="rId15"/>
            </p:custDataLst>
          </p:nvPr>
        </p:nvSpPr>
        <p:spPr>
          <a:xfrm>
            <a:off x="838200" y="343055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42597B25-9F8C-2C48-B9EE-492285811BBF}"/>
              </a:ext>
            </a:extLst>
          </p:cNvPr>
          <p:cNvSpPr/>
          <p:nvPr>
            <p:custDataLst>
              <p:tags r:id="rId16"/>
            </p:custDataLst>
          </p:nvPr>
        </p:nvSpPr>
        <p:spPr>
          <a:xfrm>
            <a:off x="838200" y="3430553"/>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09E5931-D0BD-084E-846D-4CEB11F1882F}"/>
              </a:ext>
            </a:extLst>
          </p:cNvPr>
          <p:cNvSpPr txBox="1"/>
          <p:nvPr>
            <p:custDataLst>
              <p:tags r:id="rId17"/>
            </p:custDataLst>
          </p:nvPr>
        </p:nvSpPr>
        <p:spPr>
          <a:xfrm>
            <a:off x="838200" y="3748053"/>
            <a:ext cx="10515600" cy="317500"/>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 I do not agree with this recommendation </a:t>
            </a:r>
          </a:p>
        </p:txBody>
      </p:sp>
      <p:sp>
        <p:nvSpPr>
          <p:cNvPr id="19" name="TextBox 18">
            <a:extLst>
              <a:ext uri="{FF2B5EF4-FFF2-40B4-BE49-F238E27FC236}">
                <a16:creationId xmlns:a16="http://schemas.microsoft.com/office/drawing/2014/main" id="{781993D5-B49F-424A-B560-F2D95143688B}"/>
              </a:ext>
            </a:extLst>
          </p:cNvPr>
          <p:cNvSpPr txBox="1"/>
          <p:nvPr>
            <p:custDataLst>
              <p:tags r:id="rId18"/>
            </p:custDataLst>
          </p:nvPr>
        </p:nvSpPr>
        <p:spPr>
          <a:xfrm>
            <a:off x="10337800" y="3913153"/>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sp>
        <p:nvSpPr>
          <p:cNvPr id="20" name="Rounded Rectangle 19">
            <a:extLst>
              <a:ext uri="{FF2B5EF4-FFF2-40B4-BE49-F238E27FC236}">
                <a16:creationId xmlns:a16="http://schemas.microsoft.com/office/drawing/2014/main" id="{7533FF58-036B-1242-AC58-8FA9E947221F}"/>
              </a:ext>
            </a:extLst>
          </p:cNvPr>
          <p:cNvSpPr/>
          <p:nvPr>
            <p:custDataLst>
              <p:tags r:id="rId19"/>
            </p:custDataLst>
          </p:nvPr>
        </p:nvSpPr>
        <p:spPr>
          <a:xfrm>
            <a:off x="838200" y="4065553"/>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29645F37-15FA-0A4E-94D7-FB5001E55815}"/>
              </a:ext>
            </a:extLst>
          </p:cNvPr>
          <p:cNvSpPr/>
          <p:nvPr>
            <p:custDataLst>
              <p:tags r:id="rId20"/>
            </p:custDataLst>
          </p:nvPr>
        </p:nvSpPr>
        <p:spPr>
          <a:xfrm>
            <a:off x="838200" y="4065553"/>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006CA0A-C9AC-204C-BE81-390D699C84CB}"/>
              </a:ext>
            </a:extLst>
          </p:cNvPr>
          <p:cNvSpPr/>
          <p:nvPr>
            <p:custDataLst>
              <p:tags r:id="rId21"/>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23" name="Rectangle 22">
            <a:extLst>
              <a:ext uri="{FF2B5EF4-FFF2-40B4-BE49-F238E27FC236}">
                <a16:creationId xmlns:a16="http://schemas.microsoft.com/office/drawing/2014/main" id="{980E7C1B-7D4E-F1B4-54E1-4445EE5DC791}"/>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2"/>
            </p:custDataLst>
          </p:nvPr>
        </p:nvSpPr>
        <p:spPr>
          <a:xfrm>
            <a:off x="838200" y="684640"/>
            <a:ext cx="10515600" cy="1325563"/>
          </a:xfrm>
        </p:spPr>
        <p:txBody>
          <a:bodyPr>
            <a:normAutofit fontScale="90000"/>
          </a:bodyPr>
          <a:lstStyle/>
          <a:p>
            <a:r>
              <a:rPr lang="en-FI"/>
              <a:t>An older patient with newly diagnosed CLL and a significant history of atrial fibrillation has come to you for a second opinion following the recommendation of first-line treatment with pirtobrutinib. How would you respond?</a:t>
            </a:r>
          </a:p>
        </p:txBody>
      </p:sp>
    </p:spTree>
    <p:custDataLst>
      <p:tags r:id="rId1"/>
    </p:custDataLst>
    <p:extLst>
      <p:ext uri="{BB962C8B-B14F-4D97-AF65-F5344CB8AC3E}">
        <p14:creationId xmlns:p14="http://schemas.microsoft.com/office/powerpoint/2010/main" val="151113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a:xfrm>
            <a:off x="551385" y="0"/>
            <a:ext cx="10513167" cy="1023414"/>
          </a:xfrm>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r>
              <a:rPr lang="en-US" sz="2000" dirty="0">
                <a:solidFill>
                  <a:schemeClr val="tx1"/>
                </a:solidFill>
                <a:latin typeface="+mn-lt"/>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algn="ctr"/>
            <a:r>
              <a:rPr lang="en-US" sz="2000" dirty="0">
                <a:solidFill>
                  <a:schemeClr val="tx1"/>
                </a:solidFill>
                <a:latin typeface="+mn-lt"/>
              </a:rPr>
              <a:t>PEAS (BTKi progression/</a:t>
            </a:r>
            <a:r>
              <a:rPr lang="en-US" sz="2000" dirty="0" err="1">
                <a:solidFill>
                  <a:schemeClr val="tx1"/>
                </a:solidFill>
                <a:latin typeface="+mn-lt"/>
              </a:rPr>
              <a:t>venetoclax</a:t>
            </a:r>
            <a:r>
              <a:rPr lang="en-US" sz="2000" dirty="0">
                <a:solidFill>
                  <a:schemeClr val="tx1"/>
                </a:solidFill>
                <a:latin typeface="+mn-lt"/>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lvl="0" indent="-285750">
              <a:spcBef>
                <a:spcPts val="0"/>
              </a:spcBef>
              <a:spcAft>
                <a:spcPts val="800"/>
              </a:spcAft>
              <a:buFont typeface="Arial" panose="020B0604020202020204" pitchFamily="34" charset="0"/>
              <a:buChar char="•"/>
              <a:defRPr/>
            </a:pPr>
            <a:r>
              <a:rPr lang="en-US" sz="16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Woyach</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J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Results from the first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lvl="0" indent="-285750">
              <a:spcBef>
                <a:spcPts val="0"/>
              </a:spcBef>
              <a:spcAft>
                <a:spcPts val="800"/>
              </a:spcAft>
              <a:buFont typeface="Arial" panose="020B0604020202020204" pitchFamily="34" charset="0"/>
              <a:buChar char="•"/>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CR = complete response; </a:t>
            </a:r>
            <a:r>
              <a:rPr lang="en-US" sz="1500" b="0" dirty="0" err="1">
                <a:solidFill>
                  <a:srgbClr val="000000"/>
                </a:solidFill>
                <a:latin typeface="Calibri" panose="020F0502020204030204" pitchFamily="34" charset="0"/>
                <a:cs typeface="Calibri" panose="020F0502020204030204" pitchFamily="34" charset="0"/>
              </a:rPr>
              <a:t>CRi</a:t>
            </a:r>
            <a:r>
              <a:rPr lang="en-US" sz="1500" b="0" dirty="0">
                <a:solidFill>
                  <a:srgbClr val="000000"/>
                </a:solidFill>
                <a:latin typeface="Calibri" panose="020F0502020204030204" pitchFamily="34"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2"/>
            </p:custDataLst>
          </p:nvPr>
        </p:nvSpPr>
        <p:spPr>
          <a:xfrm>
            <a:off x="838200" y="688399"/>
            <a:ext cx="10515600" cy="1325563"/>
          </a:xfrm>
        </p:spPr>
        <p:txBody>
          <a:bodyPr>
            <a:normAutofit fontScale="90000"/>
          </a:bodyPr>
          <a:lstStyle/>
          <a:p>
            <a:r>
              <a:rPr lang="en-FI"/>
              <a:t>At what point in the treatment course are you referring patients with multiregimen-relapsed CLL for consultation regarding chimeric antigen receptor (CAR) T-cell therapy?</a:t>
            </a:r>
          </a:p>
        </p:txBody>
      </p:sp>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3"/>
            </p:custDataLst>
          </p:nvPr>
        </p:nvSpPr>
        <p:spPr>
          <a:xfrm>
            <a:off x="838200" y="2144684"/>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F9A3C916-1FC5-F241-B887-63D6876361EB}"/>
              </a:ext>
            </a:extLst>
          </p:cNvPr>
          <p:cNvSpPr/>
          <p:nvPr>
            <p:custDataLst>
              <p:tags r:id="rId4"/>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EC67BCA8-B4C0-C44D-BC5B-23E44903E087}"/>
              </a:ext>
            </a:extLst>
          </p:cNvPr>
          <p:cNvSpPr/>
          <p:nvPr>
            <p:custDataLst>
              <p:tags r:id="rId5"/>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Question slide</a:t>
            </a:r>
          </a:p>
        </p:txBody>
      </p:sp>
      <p:sp>
        <p:nvSpPr>
          <p:cNvPr id="6" name="Snip Same Side Corner Rectangle 5">
            <a:extLst>
              <a:ext uri="{FF2B5EF4-FFF2-40B4-BE49-F238E27FC236}">
                <a16:creationId xmlns:a16="http://schemas.microsoft.com/office/drawing/2014/main" id="{B2AEB908-99A9-6D4C-89C3-0F536B594EA4}"/>
              </a:ext>
            </a:extLst>
          </p:cNvPr>
          <p:cNvSpPr/>
          <p:nvPr>
            <p:custDataLst>
              <p:tags r:id="rId6"/>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C398F5A3-58AB-654A-B536-79AF907CCAE0}"/>
              </a:ext>
            </a:extLst>
          </p:cNvPr>
          <p:cNvSpPr/>
          <p:nvPr>
            <p:custDataLst>
              <p:tags r:id="rId7"/>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D463A49C-C591-1E4C-947A-0193FE8EAA05}"/>
              </a:ext>
            </a:extLst>
          </p:cNvPr>
          <p:cNvSpPr/>
          <p:nvPr>
            <p:custDataLst>
              <p:tags r:id="rId8"/>
            </p:custDataLst>
          </p:nvPr>
        </p:nvSpPr>
        <p:spPr>
          <a:xfrm>
            <a:off x="11341100" y="6007100"/>
            <a:ext cx="762000" cy="762000"/>
          </a:xfrm>
          <a:prstGeom prst="ellipse">
            <a:avLst/>
          </a:prstGeom>
          <a:solidFill>
            <a:srgbClr val="4472C4">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ln w="12700" cap="flat" cmpd="sng" algn="ctr">
            <a:solidFill>
              <a:srgbClr val="4472C4">
                <a:shade val="1500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r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FC750FF-4613-3645-A7ED-FF5B0E2E8C8D}"/>
              </a:ext>
            </a:extLst>
          </p:cNvPr>
          <p:cNvSpPr txBox="1"/>
          <p:nvPr>
            <p:custDataLst>
              <p:tags r:id="rId9"/>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2AC27EE-DA5D-2B4D-BBCF-729FCD9A4D7F}"/>
              </a:ext>
            </a:extLst>
          </p:cNvPr>
          <p:cNvSpPr txBox="1"/>
          <p:nvPr>
            <p:custDataLst>
              <p:tags r:id="rId10"/>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6CFDC22-B26C-3148-9E9C-A83FE1EFD217}"/>
              </a:ext>
            </a:extLst>
          </p:cNvPr>
          <p:cNvSpPr txBox="1"/>
          <p:nvPr>
            <p:custDataLst>
              <p:tags r:id="rId11"/>
            </p:custDataLst>
          </p:nvPr>
        </p:nvSpPr>
        <p:spPr>
          <a:xfrm>
            <a:off x="838200" y="244160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 At first relapse</a:t>
            </a:r>
          </a:p>
        </p:txBody>
      </p:sp>
      <p:sp>
        <p:nvSpPr>
          <p:cNvPr id="15" name="TextBox 14">
            <a:extLst>
              <a:ext uri="{FF2B5EF4-FFF2-40B4-BE49-F238E27FC236}">
                <a16:creationId xmlns:a16="http://schemas.microsoft.com/office/drawing/2014/main" id="{67008CCD-0B9C-A444-AC25-D1279317730A}"/>
              </a:ext>
            </a:extLst>
          </p:cNvPr>
          <p:cNvSpPr txBox="1"/>
          <p:nvPr>
            <p:custDataLst>
              <p:tags r:id="rId12"/>
            </p:custDataLst>
          </p:nvPr>
        </p:nvSpPr>
        <p:spPr>
          <a:xfrm>
            <a:off x="838200" y="307660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b. At second relapse</a:t>
            </a:r>
          </a:p>
        </p:txBody>
      </p:sp>
      <p:sp>
        <p:nvSpPr>
          <p:cNvPr id="19" name="TextBox 18">
            <a:extLst>
              <a:ext uri="{FF2B5EF4-FFF2-40B4-BE49-F238E27FC236}">
                <a16:creationId xmlns:a16="http://schemas.microsoft.com/office/drawing/2014/main" id="{E4231489-8C6A-FC43-9F90-1D1DC7C8165D}"/>
              </a:ext>
            </a:extLst>
          </p:cNvPr>
          <p:cNvSpPr txBox="1"/>
          <p:nvPr>
            <p:custDataLst>
              <p:tags r:id="rId13"/>
            </p:custDataLst>
          </p:nvPr>
        </p:nvSpPr>
        <p:spPr>
          <a:xfrm>
            <a:off x="838200" y="371160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 At third relapse</a:t>
            </a:r>
          </a:p>
        </p:txBody>
      </p:sp>
      <p:sp>
        <p:nvSpPr>
          <p:cNvPr id="23" name="TextBox 22">
            <a:extLst>
              <a:ext uri="{FF2B5EF4-FFF2-40B4-BE49-F238E27FC236}">
                <a16:creationId xmlns:a16="http://schemas.microsoft.com/office/drawing/2014/main" id="{25A3DA7B-7E75-9D4A-99D6-699C1A5FF5AC}"/>
              </a:ext>
            </a:extLst>
          </p:cNvPr>
          <p:cNvSpPr txBox="1"/>
          <p:nvPr>
            <p:custDataLst>
              <p:tags r:id="rId14"/>
            </p:custDataLst>
          </p:nvPr>
        </p:nvSpPr>
        <p:spPr>
          <a:xfrm>
            <a:off x="838200" y="434660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d. After third relapse</a:t>
            </a:r>
          </a:p>
        </p:txBody>
      </p:sp>
      <p:sp>
        <p:nvSpPr>
          <p:cNvPr id="27" name="TextBox 26">
            <a:extLst>
              <a:ext uri="{FF2B5EF4-FFF2-40B4-BE49-F238E27FC236}">
                <a16:creationId xmlns:a16="http://schemas.microsoft.com/office/drawing/2014/main" id="{C2AAA84C-17AA-7D42-B869-0B08AA44EC94}"/>
              </a:ext>
            </a:extLst>
          </p:cNvPr>
          <p:cNvSpPr txBox="1"/>
          <p:nvPr>
            <p:custDataLst>
              <p:tags r:id="rId15"/>
            </p:custDataLst>
          </p:nvPr>
        </p:nvSpPr>
        <p:spPr>
          <a:xfrm>
            <a:off x="838200" y="498160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e. I am not referring patients with CLL for CAR T-cell therapy</a:t>
            </a:r>
          </a:p>
        </p:txBody>
      </p:sp>
      <p:sp>
        <p:nvSpPr>
          <p:cNvPr id="31" name="TextBox 30">
            <a:extLst>
              <a:ext uri="{FF2B5EF4-FFF2-40B4-BE49-F238E27FC236}">
                <a16:creationId xmlns:a16="http://schemas.microsoft.com/office/drawing/2014/main" id="{1F7AB9FC-F950-FB43-98B8-102A9D1AE245}"/>
              </a:ext>
            </a:extLst>
          </p:cNvPr>
          <p:cNvSpPr txBox="1"/>
          <p:nvPr>
            <p:custDataLst>
              <p:tags r:id="rId16"/>
            </p:custDataLst>
          </p:nvPr>
        </p:nvSpPr>
        <p:spPr>
          <a:xfrm>
            <a:off x="838200" y="5616603"/>
            <a:ext cx="10515600" cy="338554"/>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f. I’m not sure</a:t>
            </a:r>
          </a:p>
        </p:txBody>
      </p:sp>
      <p:sp>
        <p:nvSpPr>
          <p:cNvPr id="35" name="Rectangle 34">
            <a:extLst>
              <a:ext uri="{FF2B5EF4-FFF2-40B4-BE49-F238E27FC236}">
                <a16:creationId xmlns:a16="http://schemas.microsoft.com/office/drawing/2014/main" id="{E2124A8F-9D48-C26C-FA2F-6D904DF28ECF}"/>
              </a:ext>
            </a:extLst>
          </p:cNvPr>
          <p:cNvSpPr/>
          <p:nvPr/>
        </p:nvSpPr>
        <p:spPr>
          <a:xfrm>
            <a:off x="-2" y="0"/>
            <a:ext cx="12188952"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C17F480-A195-D2C1-4049-3A99BCDD8F26}"/>
              </a:ext>
            </a:extLst>
          </p:cNvPr>
          <p:cNvSpPr/>
          <p:nvPr/>
        </p:nvSpPr>
        <p:spPr>
          <a:xfrm>
            <a:off x="0" y="6173360"/>
            <a:ext cx="838200"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198098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7DD-025D-AE43-4A03-910135B61E5D}"/>
              </a:ext>
            </a:extLst>
          </p:cNvPr>
          <p:cNvSpPr>
            <a:spLocks noGrp="1"/>
          </p:cNvSpPr>
          <p:nvPr>
            <p:ph sz="quarter" idx="13"/>
            <p:custDataLst>
              <p:tags r:id="rId2"/>
            </p:custDataLst>
          </p:nvPr>
        </p:nvSpPr>
        <p:spPr>
          <a:xfrm>
            <a:off x="838200" y="2144684"/>
            <a:ext cx="10515600" cy="4429760"/>
          </a:xfrm>
        </p:spPr>
        <p:txBody>
          <a:bodyPr/>
          <a:lstStyle/>
          <a:p>
            <a:pPr marL="0" indent="0">
              <a:buNone/>
            </a:pPr>
            <a:r>
              <a:rPr lang="en-FI"/>
              <a:t> </a:t>
            </a:r>
            <a:endParaRPr lang="en-FI" dirty="0"/>
          </a:p>
        </p:txBody>
      </p:sp>
      <p:sp>
        <p:nvSpPr>
          <p:cNvPr id="4" name="Rounded Rectangle 3">
            <a:extLst>
              <a:ext uri="{FF2B5EF4-FFF2-40B4-BE49-F238E27FC236}">
                <a16:creationId xmlns:a16="http://schemas.microsoft.com/office/drawing/2014/main" id="{0335E47D-D08C-724C-8B67-CE71D0022E8B}"/>
              </a:ext>
            </a:extLst>
          </p:cNvPr>
          <p:cNvSpPr/>
          <p:nvPr>
            <p:custDataLst>
              <p:tags r:id="rId3"/>
            </p:custDataLst>
          </p:nvPr>
        </p:nvSpPr>
        <p:spPr>
          <a:xfrm>
            <a:off x="63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5" name="Rounded Rectangle 4">
            <a:extLst>
              <a:ext uri="{FF2B5EF4-FFF2-40B4-BE49-F238E27FC236}">
                <a16:creationId xmlns:a16="http://schemas.microsoft.com/office/drawing/2014/main" id="{2BB1A766-ED6C-0C45-B11D-8E9712B337A9}"/>
              </a:ext>
            </a:extLst>
          </p:cNvPr>
          <p:cNvSpPr/>
          <p:nvPr>
            <p:custDataLst>
              <p:tags r:id="rId4"/>
            </p:custDataLst>
          </p:nvPr>
        </p:nvSpPr>
        <p:spPr>
          <a:xfrm>
            <a:off x="10096500" y="63500"/>
            <a:ext cx="2032000"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Overflow="clip" horzOverflow="clip"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Preparing Results</a:t>
            </a:r>
          </a:p>
        </p:txBody>
      </p:sp>
      <p:sp>
        <p:nvSpPr>
          <p:cNvPr id="6" name="Snip Same Side Corner Rectangle 5">
            <a:extLst>
              <a:ext uri="{FF2B5EF4-FFF2-40B4-BE49-F238E27FC236}">
                <a16:creationId xmlns:a16="http://schemas.microsoft.com/office/drawing/2014/main" id="{AA8B9E5D-3D4A-8647-9204-729F4FD91743}"/>
              </a:ext>
            </a:extLst>
          </p:cNvPr>
          <p:cNvSpPr/>
          <p:nvPr>
            <p:custDataLst>
              <p:tags r:id="rId5"/>
            </p:custDataLst>
          </p:nvPr>
        </p:nvSpPr>
        <p:spPr>
          <a:xfrm>
            <a:off x="165100" y="254000"/>
            <a:ext cx="177800" cy="127000"/>
          </a:xfrm>
          <a:prstGeom prst="snip2Same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EA5FAA4-F326-B344-853D-267D3594FD24}"/>
              </a:ext>
            </a:extLst>
          </p:cNvPr>
          <p:cNvSpPr/>
          <p:nvPr>
            <p:custDataLst>
              <p:tags r:id="rId6"/>
            </p:custDataLst>
          </p:nvPr>
        </p:nvSpPr>
        <p:spPr>
          <a:xfrm>
            <a:off x="190500" y="127000"/>
            <a:ext cx="127000" cy="12700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36394A1-A507-8A4D-B78F-A92D5438D0F8}"/>
              </a:ext>
            </a:extLst>
          </p:cNvPr>
          <p:cNvSpPr txBox="1"/>
          <p:nvPr>
            <p:custDataLst>
              <p:tags r:id="rId7"/>
            </p:custDataLst>
          </p:nvPr>
        </p:nvSpPr>
        <p:spPr>
          <a:xfrm>
            <a:off x="3429000" y="889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Join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vevox.app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DEEC05E-8A34-BE47-9388-86097A119951}"/>
              </a:ext>
            </a:extLst>
          </p:cNvPr>
          <p:cNvSpPr txBox="1"/>
          <p:nvPr>
            <p:custDataLst>
              <p:tags r:id="rId8"/>
            </p:custDataLst>
          </p:nvPr>
        </p:nvSpPr>
        <p:spPr>
          <a:xfrm>
            <a:off x="6350000" y="101600"/>
            <a:ext cx="2413000" cy="381000"/>
          </a:xfrm>
          <a:prstGeom prst="rect">
            <a:avLst/>
          </a:prstGeom>
          <a:noFill/>
        </p:spPr>
        <p:txBody>
          <a:bodyPr vertOverflow="overflow" vert="horz"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ID: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412-286-150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E5E4608-0F07-674A-9510-27A8DBACF606}"/>
              </a:ext>
            </a:extLst>
          </p:cNvPr>
          <p:cNvSpPr txBox="1"/>
          <p:nvPr>
            <p:custDataLst>
              <p:tags r:id="rId9"/>
            </p:custDataLst>
          </p:nvPr>
        </p:nvSpPr>
        <p:spPr>
          <a:xfrm>
            <a:off x="838200" y="214468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 At first relapse</a:t>
            </a:r>
          </a:p>
        </p:txBody>
      </p:sp>
      <p:sp>
        <p:nvSpPr>
          <p:cNvPr id="11" name="TextBox 10">
            <a:extLst>
              <a:ext uri="{FF2B5EF4-FFF2-40B4-BE49-F238E27FC236}">
                <a16:creationId xmlns:a16="http://schemas.microsoft.com/office/drawing/2014/main" id="{8BE4AC3D-A694-2647-81F1-9BAA4B85A1BE}"/>
              </a:ext>
            </a:extLst>
          </p:cNvPr>
          <p:cNvSpPr txBox="1"/>
          <p:nvPr>
            <p:custDataLst>
              <p:tags r:id="rId10"/>
            </p:custDataLst>
          </p:nvPr>
        </p:nvSpPr>
        <p:spPr>
          <a:xfrm>
            <a:off x="10337800" y="230978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2" name="Rounded Rectangle 11">
            <a:extLst>
              <a:ext uri="{FF2B5EF4-FFF2-40B4-BE49-F238E27FC236}">
                <a16:creationId xmlns:a16="http://schemas.microsoft.com/office/drawing/2014/main" id="{07FD7821-A380-1B43-82B8-FFC197F94C98}"/>
              </a:ext>
            </a:extLst>
          </p:cNvPr>
          <p:cNvSpPr/>
          <p:nvPr>
            <p:custDataLst>
              <p:tags r:id="rId11"/>
            </p:custDataLst>
          </p:nvPr>
        </p:nvSpPr>
        <p:spPr>
          <a:xfrm>
            <a:off x="838200" y="246218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17B49237-5764-CC41-A764-CBB42A30EF86}"/>
              </a:ext>
            </a:extLst>
          </p:cNvPr>
          <p:cNvSpPr/>
          <p:nvPr>
            <p:custDataLst>
              <p:tags r:id="rId12"/>
            </p:custDataLst>
          </p:nvPr>
        </p:nvSpPr>
        <p:spPr>
          <a:xfrm>
            <a:off x="838200" y="246218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281C77C-F74A-E448-A220-8F41D632D31B}"/>
              </a:ext>
            </a:extLst>
          </p:cNvPr>
          <p:cNvSpPr txBox="1"/>
          <p:nvPr>
            <p:custDataLst>
              <p:tags r:id="rId13"/>
            </p:custDataLst>
          </p:nvPr>
        </p:nvSpPr>
        <p:spPr>
          <a:xfrm>
            <a:off x="838200" y="277968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 At second relapse</a:t>
            </a:r>
          </a:p>
        </p:txBody>
      </p:sp>
      <p:sp>
        <p:nvSpPr>
          <p:cNvPr id="15" name="TextBox 14">
            <a:extLst>
              <a:ext uri="{FF2B5EF4-FFF2-40B4-BE49-F238E27FC236}">
                <a16:creationId xmlns:a16="http://schemas.microsoft.com/office/drawing/2014/main" id="{61AF0B48-ECA2-F04B-98C6-23E95D621801}"/>
              </a:ext>
            </a:extLst>
          </p:cNvPr>
          <p:cNvSpPr txBox="1"/>
          <p:nvPr>
            <p:custDataLst>
              <p:tags r:id="rId14"/>
            </p:custDataLst>
          </p:nvPr>
        </p:nvSpPr>
        <p:spPr>
          <a:xfrm>
            <a:off x="10337800" y="294478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16" name="Rounded Rectangle 15">
            <a:extLst>
              <a:ext uri="{FF2B5EF4-FFF2-40B4-BE49-F238E27FC236}">
                <a16:creationId xmlns:a16="http://schemas.microsoft.com/office/drawing/2014/main" id="{24313119-F385-3D46-BC98-683F55F55B37}"/>
              </a:ext>
            </a:extLst>
          </p:cNvPr>
          <p:cNvSpPr/>
          <p:nvPr>
            <p:custDataLst>
              <p:tags r:id="rId15"/>
            </p:custDataLst>
          </p:nvPr>
        </p:nvSpPr>
        <p:spPr>
          <a:xfrm>
            <a:off x="838200" y="309718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7B246844-8D5B-8648-BECF-539D1E7C8AEF}"/>
              </a:ext>
            </a:extLst>
          </p:cNvPr>
          <p:cNvSpPr/>
          <p:nvPr>
            <p:custDataLst>
              <p:tags r:id="rId16"/>
            </p:custDataLst>
          </p:nvPr>
        </p:nvSpPr>
        <p:spPr>
          <a:xfrm>
            <a:off x="838200" y="309718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9ECE783-0A61-374F-B282-2015B57E082F}"/>
              </a:ext>
            </a:extLst>
          </p:cNvPr>
          <p:cNvSpPr txBox="1"/>
          <p:nvPr>
            <p:custDataLst>
              <p:tags r:id="rId17"/>
            </p:custDataLst>
          </p:nvPr>
        </p:nvSpPr>
        <p:spPr>
          <a:xfrm>
            <a:off x="838200" y="341468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 At third relapse</a:t>
            </a:r>
          </a:p>
        </p:txBody>
      </p:sp>
      <p:sp>
        <p:nvSpPr>
          <p:cNvPr id="19" name="TextBox 18">
            <a:extLst>
              <a:ext uri="{FF2B5EF4-FFF2-40B4-BE49-F238E27FC236}">
                <a16:creationId xmlns:a16="http://schemas.microsoft.com/office/drawing/2014/main" id="{F7615CEA-F505-1D46-957C-42803F82F30F}"/>
              </a:ext>
            </a:extLst>
          </p:cNvPr>
          <p:cNvSpPr txBox="1"/>
          <p:nvPr>
            <p:custDataLst>
              <p:tags r:id="rId18"/>
            </p:custDataLst>
          </p:nvPr>
        </p:nvSpPr>
        <p:spPr>
          <a:xfrm>
            <a:off x="10337800" y="357978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sp>
        <p:nvSpPr>
          <p:cNvPr id="20" name="Rounded Rectangle 19">
            <a:extLst>
              <a:ext uri="{FF2B5EF4-FFF2-40B4-BE49-F238E27FC236}">
                <a16:creationId xmlns:a16="http://schemas.microsoft.com/office/drawing/2014/main" id="{8CEBAE08-D311-6B4C-AF47-FA850F898222}"/>
              </a:ext>
            </a:extLst>
          </p:cNvPr>
          <p:cNvSpPr/>
          <p:nvPr>
            <p:custDataLst>
              <p:tags r:id="rId19"/>
            </p:custDataLst>
          </p:nvPr>
        </p:nvSpPr>
        <p:spPr>
          <a:xfrm>
            <a:off x="838200" y="373218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665C6B0C-431E-C549-9984-6B31DE3D968C}"/>
              </a:ext>
            </a:extLst>
          </p:cNvPr>
          <p:cNvSpPr/>
          <p:nvPr>
            <p:custDataLst>
              <p:tags r:id="rId20"/>
            </p:custDataLst>
          </p:nvPr>
        </p:nvSpPr>
        <p:spPr>
          <a:xfrm>
            <a:off x="838200" y="3732184"/>
            <a:ext cx="949960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67B5B54-050E-B143-B517-14CEF24B87D1}"/>
              </a:ext>
            </a:extLst>
          </p:cNvPr>
          <p:cNvSpPr txBox="1"/>
          <p:nvPr>
            <p:custDataLst>
              <p:tags r:id="rId21"/>
            </p:custDataLst>
          </p:nvPr>
        </p:nvSpPr>
        <p:spPr>
          <a:xfrm>
            <a:off x="838200" y="404968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 After third relapse</a:t>
            </a:r>
          </a:p>
        </p:txBody>
      </p:sp>
      <p:sp>
        <p:nvSpPr>
          <p:cNvPr id="23" name="TextBox 22">
            <a:extLst>
              <a:ext uri="{FF2B5EF4-FFF2-40B4-BE49-F238E27FC236}">
                <a16:creationId xmlns:a16="http://schemas.microsoft.com/office/drawing/2014/main" id="{79A8110B-972A-9248-A501-FD8818979C5B}"/>
              </a:ext>
            </a:extLst>
          </p:cNvPr>
          <p:cNvSpPr txBox="1"/>
          <p:nvPr>
            <p:custDataLst>
              <p:tags r:id="rId22"/>
            </p:custDataLst>
          </p:nvPr>
        </p:nvSpPr>
        <p:spPr>
          <a:xfrm>
            <a:off x="10337800" y="421478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4" name="Rounded Rectangle 23">
            <a:extLst>
              <a:ext uri="{FF2B5EF4-FFF2-40B4-BE49-F238E27FC236}">
                <a16:creationId xmlns:a16="http://schemas.microsoft.com/office/drawing/2014/main" id="{DE0467B4-0049-7942-A2E2-09870A95F503}"/>
              </a:ext>
            </a:extLst>
          </p:cNvPr>
          <p:cNvSpPr/>
          <p:nvPr>
            <p:custDataLst>
              <p:tags r:id="rId23"/>
            </p:custDataLst>
          </p:nvPr>
        </p:nvSpPr>
        <p:spPr>
          <a:xfrm>
            <a:off x="838200" y="436718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C4F38E38-DE05-D847-AB81-24ECDF54F4B0}"/>
              </a:ext>
            </a:extLst>
          </p:cNvPr>
          <p:cNvSpPr/>
          <p:nvPr>
            <p:custDataLst>
              <p:tags r:id="rId24"/>
            </p:custDataLst>
          </p:nvPr>
        </p:nvSpPr>
        <p:spPr>
          <a:xfrm>
            <a:off x="838200" y="436718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FB51D60-4DFC-D742-A5DD-E2961A098C50}"/>
              </a:ext>
            </a:extLst>
          </p:cNvPr>
          <p:cNvSpPr txBox="1"/>
          <p:nvPr>
            <p:custDataLst>
              <p:tags r:id="rId25"/>
            </p:custDataLst>
          </p:nvPr>
        </p:nvSpPr>
        <p:spPr>
          <a:xfrm>
            <a:off x="838200" y="468468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 I am not referring patients with CLL for CAR T-cell therapy</a:t>
            </a:r>
          </a:p>
        </p:txBody>
      </p:sp>
      <p:sp>
        <p:nvSpPr>
          <p:cNvPr id="27" name="TextBox 26">
            <a:extLst>
              <a:ext uri="{FF2B5EF4-FFF2-40B4-BE49-F238E27FC236}">
                <a16:creationId xmlns:a16="http://schemas.microsoft.com/office/drawing/2014/main" id="{0DF62821-4D7F-434F-A753-6FBD63155063}"/>
              </a:ext>
            </a:extLst>
          </p:cNvPr>
          <p:cNvSpPr txBox="1"/>
          <p:nvPr>
            <p:custDataLst>
              <p:tags r:id="rId26"/>
            </p:custDataLst>
          </p:nvPr>
        </p:nvSpPr>
        <p:spPr>
          <a:xfrm>
            <a:off x="10337800" y="484978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28" name="Rounded Rectangle 27">
            <a:extLst>
              <a:ext uri="{FF2B5EF4-FFF2-40B4-BE49-F238E27FC236}">
                <a16:creationId xmlns:a16="http://schemas.microsoft.com/office/drawing/2014/main" id="{A374F802-2E02-9345-BAF5-861ADF73A5EE}"/>
              </a:ext>
            </a:extLst>
          </p:cNvPr>
          <p:cNvSpPr/>
          <p:nvPr>
            <p:custDataLst>
              <p:tags r:id="rId27"/>
            </p:custDataLst>
          </p:nvPr>
        </p:nvSpPr>
        <p:spPr>
          <a:xfrm>
            <a:off x="838200" y="500218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235FBD6C-A051-5348-9874-BAEF85A35F95}"/>
              </a:ext>
            </a:extLst>
          </p:cNvPr>
          <p:cNvSpPr/>
          <p:nvPr>
            <p:custDataLst>
              <p:tags r:id="rId28"/>
            </p:custDataLst>
          </p:nvPr>
        </p:nvSpPr>
        <p:spPr>
          <a:xfrm>
            <a:off x="838200" y="500218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2E60EA29-AB30-4642-85C8-4D56C8718E25}"/>
              </a:ext>
            </a:extLst>
          </p:cNvPr>
          <p:cNvSpPr txBox="1"/>
          <p:nvPr>
            <p:custDataLst>
              <p:tags r:id="rId29"/>
            </p:custDataLst>
          </p:nvPr>
        </p:nvSpPr>
        <p:spPr>
          <a:xfrm>
            <a:off x="838200" y="5319684"/>
            <a:ext cx="10515600" cy="276999"/>
          </a:xfrm>
          <a:prstGeom prst="rect">
            <a:avLst/>
          </a:prstGeom>
          <a:noFill/>
        </p:spPr>
        <p:txBody>
          <a:bodyPr vertOverflow="overflow" vert="horz" wrap="square" t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 I’m not sure</a:t>
            </a:r>
          </a:p>
        </p:txBody>
      </p:sp>
      <p:sp>
        <p:nvSpPr>
          <p:cNvPr id="31" name="TextBox 30">
            <a:extLst>
              <a:ext uri="{FF2B5EF4-FFF2-40B4-BE49-F238E27FC236}">
                <a16:creationId xmlns:a16="http://schemas.microsoft.com/office/drawing/2014/main" id="{FCB16E6B-6006-6549-9087-C57F645C1119}"/>
              </a:ext>
            </a:extLst>
          </p:cNvPr>
          <p:cNvSpPr txBox="1"/>
          <p:nvPr>
            <p:custDataLst>
              <p:tags r:id="rId30"/>
            </p:custDataLst>
          </p:nvPr>
        </p:nvSpPr>
        <p:spPr>
          <a:xfrm>
            <a:off x="10337800" y="5484784"/>
            <a:ext cx="1016000" cy="635000"/>
          </a:xfrm>
          <a:prstGeom prst="rect">
            <a:avLst/>
          </a:prstGeom>
          <a:noFill/>
        </p:spPr>
        <p:txBody>
          <a:bodyPr vertOverflow="overflow" vert="horz"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32" name="Rounded Rectangle 31">
            <a:extLst>
              <a:ext uri="{FF2B5EF4-FFF2-40B4-BE49-F238E27FC236}">
                <a16:creationId xmlns:a16="http://schemas.microsoft.com/office/drawing/2014/main" id="{E598974C-A990-0741-8122-CCDB70CCE5E9}"/>
              </a:ext>
            </a:extLst>
          </p:cNvPr>
          <p:cNvSpPr/>
          <p:nvPr>
            <p:custDataLst>
              <p:tags r:id="rId31"/>
            </p:custDataLst>
          </p:nvPr>
        </p:nvSpPr>
        <p:spPr>
          <a:xfrm>
            <a:off x="838200" y="5637184"/>
            <a:ext cx="9499600" cy="317500"/>
          </a:xfrm>
          <a:prstGeom prst="roundRect">
            <a:avLst/>
          </a:prstGeom>
          <a:solidFill>
            <a:srgbClr val="4472C4">
              <a:alpha val="0"/>
            </a:srgbClr>
          </a:solidFill>
          <a:ln w="12700" cap="flat" cmpd="sng" algn="ctr">
            <a:solidFill>
              <a:srgbClr val="80808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D7D90F30-6DD5-0F45-8B3D-69AA9A6133A5}"/>
              </a:ext>
            </a:extLst>
          </p:cNvPr>
          <p:cNvSpPr/>
          <p:nvPr>
            <p:custDataLst>
              <p:tags r:id="rId32"/>
            </p:custDataLst>
          </p:nvPr>
        </p:nvSpPr>
        <p:spPr>
          <a:xfrm>
            <a:off x="838200" y="5637184"/>
            <a:ext cx="0" cy="3175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1138617-D84D-1B42-A350-833D67048FBA}"/>
              </a:ext>
            </a:extLst>
          </p:cNvPr>
          <p:cNvSpPr/>
          <p:nvPr>
            <p:custDataLst>
              <p:tags r:id="rId33"/>
            </p:custDataLst>
          </p:nvPr>
        </p:nvSpPr>
        <p:spPr>
          <a:xfrm>
            <a:off x="0" y="5486400"/>
            <a:ext cx="12192000" cy="1219200"/>
          </a:xfrm>
          <a:prstGeom prst="rect">
            <a:avLst/>
          </a:prstGeom>
          <a:solidFill>
            <a:srgbClr val="666666">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ln w="12700" cap="flat" cmpd="sng" algn="ctr">
            <a:solidFill>
              <a:srgbClr val="808080">
                <a:alpha val="40000"/>
                <a:alpha val="0"/>
                <a:alpha val="0"/>
                <a:alpha val="40000"/>
                <a:alpha val="0"/>
                <a:alpha val="40000"/>
                <a:alpha val="0"/>
                <a:alpha val="40000"/>
                <a:alpha val="0"/>
                <a:alpha val="40000"/>
                <a:alpha val="0"/>
                <a:alpha val="40000"/>
                <a:alpha val="0"/>
                <a:alpha val="0"/>
                <a:alpha val="40000"/>
                <a:alpha val="0"/>
                <a:alpha val="0"/>
                <a:alpha val="0"/>
                <a:alpha val="40000"/>
                <a:alpha val="0"/>
                <a:alpha val="40000"/>
                <a:alpha val="0"/>
                <a:alpha val="0"/>
                <a:alpha val="40000"/>
                <a:alpha val="0"/>
                <a:alpha val="0"/>
                <a:alpha val="40000"/>
                <a:alpha val="0"/>
                <a:alpha val="40000"/>
                <a:alpha val="0"/>
                <a:alpha val="40000"/>
                <a:alpha val="0"/>
                <a:alpha val="40000"/>
                <a:alpha val="0"/>
                <a:alpha val="40000"/>
                <a:alpha val="0"/>
                <a:alpha val="40000"/>
                <a:alpha val="0"/>
                <a:alpha val="40000"/>
                <a:alpha val="0"/>
                <a:alpha val="40000"/>
                <a:alpha val="0"/>
                <a:alpha val="40000"/>
                <a:alpha val="0"/>
                <a:alpha val="40000"/>
              </a:srgbClr>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FF"/>
                </a:solidFill>
                <a:effectLst/>
                <a:uLnTx/>
                <a:uFillTx/>
                <a:latin typeface="Calibri" panose="020F0502020204030204"/>
                <a:ea typeface="+mn-ea"/>
                <a:cs typeface="+mn-cs"/>
              </a:rPr>
              <a:t>RESULTS SLIDE</a:t>
            </a:r>
          </a:p>
        </p:txBody>
      </p:sp>
      <p:sp>
        <p:nvSpPr>
          <p:cNvPr id="35" name="Rectangle 34">
            <a:extLst>
              <a:ext uri="{FF2B5EF4-FFF2-40B4-BE49-F238E27FC236}">
                <a16:creationId xmlns:a16="http://schemas.microsoft.com/office/drawing/2014/main" id="{5EB73C2F-CF8D-1036-E4E1-870E2A169A3B}"/>
              </a:ext>
            </a:extLst>
          </p:cNvPr>
          <p:cNvSpPr/>
          <p:nvPr/>
        </p:nvSpPr>
        <p:spPr>
          <a:xfrm>
            <a:off x="-1" y="0"/>
            <a:ext cx="9915829" cy="684640"/>
          </a:xfrm>
          <a:prstGeom prst="rect">
            <a:avLst/>
          </a:prstGeom>
          <a:solidFill>
            <a:srgbClr val="E2E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65432C-6EE4-3A48-B260-083AF2E7E36A}"/>
              </a:ext>
            </a:extLst>
          </p:cNvPr>
          <p:cNvSpPr>
            <a:spLocks noGrp="1"/>
          </p:cNvSpPr>
          <p:nvPr>
            <p:ph type="title"/>
            <p:custDataLst>
              <p:tags r:id="rId34"/>
            </p:custDataLst>
          </p:nvPr>
        </p:nvSpPr>
        <p:spPr>
          <a:xfrm>
            <a:off x="838200" y="682377"/>
            <a:ext cx="10515600" cy="1325563"/>
          </a:xfrm>
        </p:spPr>
        <p:txBody>
          <a:bodyPr>
            <a:normAutofit fontScale="90000"/>
          </a:bodyPr>
          <a:lstStyle/>
          <a:p>
            <a:r>
              <a:rPr lang="en-FI"/>
              <a:t>At what point in the treatment course are you referring patients with multiregimen-relapsed CLL for consultation regarding chimeric antigen receptor (CAR) T-cell therapy?</a:t>
            </a:r>
          </a:p>
        </p:txBody>
      </p:sp>
    </p:spTree>
    <p:custDataLst>
      <p:tags r:id="rId1"/>
    </p:custDataLst>
    <p:extLst>
      <p:ext uri="{BB962C8B-B14F-4D97-AF65-F5344CB8AC3E}">
        <p14:creationId xmlns:p14="http://schemas.microsoft.com/office/powerpoint/2010/main" val="15155994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479376" y="0"/>
            <a:ext cx="11032920"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a:xfrm>
            <a:off x="479376" y="0"/>
            <a:ext cx="10791877" cy="1023414"/>
          </a:xfrm>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lang="en-US" sz="1500" b="0" i="1" dirty="0" err="1">
                <a:solidFill>
                  <a:srgbClr val="000000"/>
                </a:solidFill>
                <a:latin typeface="Calibri" panose="020F0502020204030204" pitchFamily="34" charset="0"/>
                <a:cs typeface="Calibri" panose="020F0502020204030204" pitchFamily="34" charset="0"/>
              </a:rPr>
              <a:t>Oncoimmunology</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r>
              <a:rPr lang="en-US" sz="2800" dirty="0">
                <a:solidFill>
                  <a:schemeClr val="tx1"/>
                </a:solidFill>
                <a:latin typeface="+mn-lt"/>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ICANS = immune effector cell-associated neurotoxicity syndrome; TLS = tumor lysis syndrome; PMBC = peripheral blood mononuclear cell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a:lnSpc>
                <a:spcPts val="3280"/>
              </a:lnSpc>
              <a:spcAft>
                <a:spcPts val="600"/>
              </a:spcAft>
            </a:pPr>
            <a:r>
              <a:rPr lang="en-US" sz="2400" b="0" dirty="0">
                <a:solidFill>
                  <a:schemeClr val="tx1"/>
                </a:solidFill>
                <a:latin typeface="+mn-lt"/>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r>
              <a:rPr lang="en-US" sz="1500" b="0" dirty="0" err="1">
                <a:solidFill>
                  <a:schemeClr val="tx1"/>
                </a:solidFill>
                <a:latin typeface="Calibri" panose="020F0502020204030204" pitchFamily="34" charset="0"/>
                <a:cs typeface="Calibri" panose="020F0502020204030204" pitchFamily="34" charset="0"/>
              </a:rPr>
              <a:t>cBTKi</a:t>
            </a:r>
            <a:r>
              <a:rPr lang="en-US" sz="1500" b="0" dirty="0">
                <a:solidFill>
                  <a:schemeClr val="tx1"/>
                </a:solidFill>
                <a:latin typeface="Calibri" panose="020F0502020204030204" pitchFamily="34" charset="0"/>
                <a:cs typeface="Calibri" panose="020F0502020204030204" pitchFamily="34" charset="0"/>
              </a:rPr>
              <a:t> = covalent BTK inhibitor; BCL2i = Bcl-2 inhibitor; </a:t>
            </a:r>
            <a:r>
              <a:rPr lang="en-US" sz="1500" b="0">
                <a:solidFill>
                  <a:schemeClr val="tx1"/>
                </a:solidFill>
                <a:latin typeface="Calibri" panose="020F0502020204030204" pitchFamily="34" charset="0"/>
                <a:cs typeface="Calibri" panose="020F0502020204030204" pitchFamily="34" charset="0"/>
              </a:rPr>
              <a:t>ncBTKi</a:t>
            </a:r>
            <a:r>
              <a:rPr lang="en-US" sz="1500" b="0" dirty="0">
                <a:solidFill>
                  <a:schemeClr val="tx1"/>
                </a:solidFill>
                <a:latin typeface="Calibri" panose="020F0502020204030204" pitchFamily="34"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r>
              <a:rPr lang="en-US" sz="1500" b="0" dirty="0">
                <a:solidFill>
                  <a:schemeClr val="tx1"/>
                </a:solidFill>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00.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101.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102.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103.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104.xml><?xml version="1.0" encoding="utf-8"?>
<p:tagLst xmlns:a="http://schemas.openxmlformats.org/drawingml/2006/main" xmlns:r="http://schemas.openxmlformats.org/officeDocument/2006/relationships" xmlns:p="http://schemas.openxmlformats.org/presentationml/2006/main">
  <p:tag name="VEVOX.TITLE" val="TITLE1"/>
</p:tagLst>
</file>

<file path=ppt/tags/tag105.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106.xml><?xml version="1.0" encoding="utf-8"?>
<p:tagLst xmlns:a="http://schemas.openxmlformats.org/drawingml/2006/main" xmlns:r="http://schemas.openxmlformats.org/officeDocument/2006/relationships" xmlns:p="http://schemas.openxmlformats.org/presentationml/2006/main">
  <p:tag name="VEVOX.BORDER" val="BORDER1"/>
</p:tagLst>
</file>

<file path=ppt/tags/tag107.xml><?xml version="1.0" encoding="utf-8"?>
<p:tagLst xmlns:a="http://schemas.openxmlformats.org/drawingml/2006/main" xmlns:r="http://schemas.openxmlformats.org/officeDocument/2006/relationships" xmlns:p="http://schemas.openxmlformats.org/presentationml/2006/main">
  <p:tag name="VEVOX.BAR" val="BAR1"/>
</p:tagLst>
</file>

<file path=ppt/tags/tag108.xml><?xml version="1.0" encoding="utf-8"?>
<p:tagLst xmlns:a="http://schemas.openxmlformats.org/drawingml/2006/main" xmlns:r="http://schemas.openxmlformats.org/officeDocument/2006/relationships" xmlns:p="http://schemas.openxmlformats.org/presentationml/2006/main">
  <p:tag name="VEVOX.TITLE" val="TITLE2"/>
</p:tagLst>
</file>

<file path=ppt/tags/tag109.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11.xml><?xml version="1.0" encoding="utf-8"?>
<p:tagLst xmlns:a="http://schemas.openxmlformats.org/drawingml/2006/main" xmlns:r="http://schemas.openxmlformats.org/officeDocument/2006/relationships" xmlns:p="http://schemas.openxmlformats.org/presentationml/2006/main">
  <p:tag name="VEVOX.POLL" val="{&quot;id&quot;:&quot;215802&quot;,&quot;questionSettings&quot;:{},&quot;alias&quot;:&quot;&quot;,&quot;text&quot;:&quot;&lt;p&gt;Which of the following best represents your clinical background?&lt;/p&gt;&quot;,&quot;@type&quot;:&quot;MultipleChoiceQuestion&quot;,&quot;choices&quot;:[{&quot;id&quot;:&quot;753749&quot;,&quot;alias&quot;:null,&quot;text&quot;:&quot;a. Medical oncologist/hematologic oncologist&quot;,&quot;excludeFromResults&quot;:false,&quot;image&quot;:null,&quot;imageAltText&quot;:null,&quot;isCorrectAnswer&quot;:false},{&quot;id&quot;:&quot;753750&quot;,&quot;alias&quot;:null,&quot;text&quot;:&quot;b. Radiation oncologist&quot;,&quot;excludeFromResults&quot;:false,&quot;image&quot;:null,&quot;imageAltText&quot;:null,&quot;isCorrectAnswer&quot;:false},{&quot;id&quot;:&quot;753751&quot;,&quot;alias&quot;:null,&quot;text&quot;:&quot;c. Oncology/hematology fellow&quot;,&quot;excludeFromResults&quot;:false,&quot;image&quot;:null,&quot;imageAltText&quot;:null,&quot;isCorrectAnswer&quot;:false},{&quot;id&quot;:&quot;753752&quot;,&quot;alias&quot;:null,&quot;text&quot;:&quot;d. Surgical oncologist or surgeon &quot;,&quot;excludeFromResults&quot;:false,&quot;image&quot;:null,&quot;imageAltText&quot;:null,&quot;isCorrectAnswer&quot;:false},{&quot;id&quot;:&quot;753761&quot;,&quot;alias&quot;:null,&quot;text&quot;:&quot;e. Other MD&quot;,&quot;excludeFromResults&quot;:false,&quot;image&quot;:null,&quot;imageAltText&quot;:null,&quot;isCorrectAnswer&quot;:false},{&quot;id&quot;:&quot;753762&quot;,&quot;alias&quot;:null,&quot;text&quot;:&quot;f. Nurse practitioner or physician assistant&quot;,&quot;excludeFromResults&quot;:false,&quot;image&quot;:null,&quot;imageAltText&quot;:null,&quot;isCorrectAnswer&quot;:false},{&quot;id&quot;:&quot;753763&quot;,&quot;alias&quot;:null,&quot;text&quot;:&quot;g. Other nursing professional &quot;,&quot;excludeFromResults&quot;:false,&quot;image&quot;:null,&quot;imageAltText&quot;:null,&quot;isCorrectAnswer&quot;:false},{&quot;id&quot;:&quot;753764&quot;,&quot;alias&quot;:null,&quot;text&quot;:&quot;h. Researcher&quot;,&quot;excludeFromResults&quot;:false,&quot;image&quot;:null,&quot;imageAltText&quot;:null,&quot;isCorrectAnswer&quot;:false},{&quot;id&quot;:&quot;753765&quot;,&quot;alias&quot;:null,&quot;text&quot;:&quot;I. Other healthcare professional&quot;,&quot;excludeFromResults&quot;:false,&quot;image&quot;:null,&quot;imageAltText&quot;:null,&quot;isCorrectAnswer&quot;:false},{&quot;id&quot;:&quot;753766&quot;,&quot;alias&quot;:null,&quot;text&quot;:&quot;j. Other&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40384"/>
  <p:tag name="VEVOX.ORIGIN.QUESTION.ID" val="215802"/>
  <p:tag name="VEVOX.QUESTIONSLIDEID" val="268#2889567507/244177895"/>
  <p:tag name="VEVOX.SLIDEFORMAT.VERSION" val="1.019"/>
  <p:tag name="VEVOX.HASRESULTS" val="true"/>
</p:tagLst>
</file>

<file path=ppt/tags/tag110.xml><?xml version="1.0" encoding="utf-8"?>
<p:tagLst xmlns:a="http://schemas.openxmlformats.org/drawingml/2006/main" xmlns:r="http://schemas.openxmlformats.org/officeDocument/2006/relationships" xmlns:p="http://schemas.openxmlformats.org/presentationml/2006/main">
  <p:tag name="VEVOX.BORDER" val="BORDER2"/>
</p:tagLst>
</file>

<file path=ppt/tags/tag111.xml><?xml version="1.0" encoding="utf-8"?>
<p:tagLst xmlns:a="http://schemas.openxmlformats.org/drawingml/2006/main" xmlns:r="http://schemas.openxmlformats.org/officeDocument/2006/relationships" xmlns:p="http://schemas.openxmlformats.org/presentationml/2006/main">
  <p:tag name="VEVOX.BAR" val="BAR2"/>
</p:tagLst>
</file>

<file path=ppt/tags/tag112.xml><?xml version="1.0" encoding="utf-8"?>
<p:tagLst xmlns:a="http://schemas.openxmlformats.org/drawingml/2006/main" xmlns:r="http://schemas.openxmlformats.org/officeDocument/2006/relationships" xmlns:p="http://schemas.openxmlformats.org/presentationml/2006/main">
  <p:tag name="VEVOX.TITLE" val="TITLE3"/>
</p:tagLst>
</file>

<file path=ppt/tags/tag113.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114.xml><?xml version="1.0" encoding="utf-8"?>
<p:tagLst xmlns:a="http://schemas.openxmlformats.org/drawingml/2006/main" xmlns:r="http://schemas.openxmlformats.org/officeDocument/2006/relationships" xmlns:p="http://schemas.openxmlformats.org/presentationml/2006/main">
  <p:tag name="VEVOX.BORDER" val="BORDER3"/>
</p:tagLst>
</file>

<file path=ppt/tags/tag115.xml><?xml version="1.0" encoding="utf-8"?>
<p:tagLst xmlns:a="http://schemas.openxmlformats.org/drawingml/2006/main" xmlns:r="http://schemas.openxmlformats.org/officeDocument/2006/relationships" xmlns:p="http://schemas.openxmlformats.org/presentationml/2006/main">
  <p:tag name="VEVOX.BAR" val="BAR3"/>
</p:tagLst>
</file>

<file path=ppt/tags/tag116.xml><?xml version="1.0" encoding="utf-8"?>
<p:tagLst xmlns:a="http://schemas.openxmlformats.org/drawingml/2006/main" xmlns:r="http://schemas.openxmlformats.org/officeDocument/2006/relationships" xmlns:p="http://schemas.openxmlformats.org/presentationml/2006/main">
  <p:tag name="VEVOX.TITLE" val="TITLE4"/>
</p:tagLst>
</file>

<file path=ppt/tags/tag117.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118.xml><?xml version="1.0" encoding="utf-8"?>
<p:tagLst xmlns:a="http://schemas.openxmlformats.org/drawingml/2006/main" xmlns:r="http://schemas.openxmlformats.org/officeDocument/2006/relationships" xmlns:p="http://schemas.openxmlformats.org/presentationml/2006/main">
  <p:tag name="VEVOX.BORDER" val="BORDER4"/>
</p:tagLst>
</file>

<file path=ppt/tags/tag119.xml><?xml version="1.0" encoding="utf-8"?>
<p:tagLst xmlns:a="http://schemas.openxmlformats.org/drawingml/2006/main" xmlns:r="http://schemas.openxmlformats.org/officeDocument/2006/relationships" xmlns:p="http://schemas.openxmlformats.org/presentationml/2006/main">
  <p:tag name="VEVOX.BAR" val="BAR4"/>
</p:tagLst>
</file>

<file path=ppt/tags/tag12.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120.xml><?xml version="1.0" encoding="utf-8"?>
<p:tagLst xmlns:a="http://schemas.openxmlformats.org/drawingml/2006/main" xmlns:r="http://schemas.openxmlformats.org/officeDocument/2006/relationships" xmlns:p="http://schemas.openxmlformats.org/presentationml/2006/main">
  <p:tag name="VEVOX.TITLE" val="TITLE5"/>
</p:tagLst>
</file>

<file path=ppt/tags/tag121.xml><?xml version="1.0" encoding="utf-8"?>
<p:tagLst xmlns:a="http://schemas.openxmlformats.org/drawingml/2006/main" xmlns:r="http://schemas.openxmlformats.org/officeDocument/2006/relationships" xmlns:p="http://schemas.openxmlformats.org/presentationml/2006/main">
  <p:tag name="VEVOX.DATALABEL" val="DATALABEL5"/>
</p:tagLst>
</file>

<file path=ppt/tags/tag122.xml><?xml version="1.0" encoding="utf-8"?>
<p:tagLst xmlns:a="http://schemas.openxmlformats.org/drawingml/2006/main" xmlns:r="http://schemas.openxmlformats.org/officeDocument/2006/relationships" xmlns:p="http://schemas.openxmlformats.org/presentationml/2006/main">
  <p:tag name="VEVOX.BORDER" val="BORDER5"/>
</p:tagLst>
</file>

<file path=ppt/tags/tag123.xml><?xml version="1.0" encoding="utf-8"?>
<p:tagLst xmlns:a="http://schemas.openxmlformats.org/drawingml/2006/main" xmlns:r="http://schemas.openxmlformats.org/officeDocument/2006/relationships" xmlns:p="http://schemas.openxmlformats.org/presentationml/2006/main">
  <p:tag name="VEVOX.BAR" val="BAR5"/>
</p:tagLst>
</file>

<file path=ppt/tags/tag124.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125.xml><?xml version="1.0" encoding="utf-8"?>
<p:tagLst xmlns:a="http://schemas.openxmlformats.org/drawingml/2006/main" xmlns:r="http://schemas.openxmlformats.org/officeDocument/2006/relationships" xmlns:p="http://schemas.openxmlformats.org/presentationml/2006/main">
  <p:tag name="VEVOX.QUESTION" val="In general, what is the minimum duration of remission after second-line venetoclax/anti-CD20 antibody before you would consider retreatment as third-line therapy?"/>
</p:tagLst>
</file>

<file path=ppt/tags/tag126.xml><?xml version="1.0" encoding="utf-8"?>
<p:tagLst xmlns:a="http://schemas.openxmlformats.org/drawingml/2006/main" xmlns:r="http://schemas.openxmlformats.org/officeDocument/2006/relationships" xmlns:p="http://schemas.openxmlformats.org/presentationml/2006/main">
  <p:tag name="VEVOX.POLL" val="{&quot;id&quot;:&quot;176915&quot;,&quot;questionSettings&quot;:{},&quot;alias&quot;:&quot;&quot;,&quot;text&quot;:&quot;&lt;p&gt;&lt;span&gt;&lt;strong&gt;&lt;u&gt;75-year-old patient with relapsed CLL, no del(17p) or TP53 mutation&lt;/u&gt;: Covalent BTKi 6 years --&amp;gt; PD --&amp;gt; venetoclax/anti-CD20 antibody 2 years --&amp;gt; &lt;u&gt;3 years observation&lt;/u&gt; --&amp;gt; PD. What would be your preferred next treatment?&lt;/strong&gt;&lt;/span&gt;&lt;/p&gt;&quot;,&quot;@type&quot;:&quot;MultipleChoiceQuestion&quot;,&quot;choices&quot;:[{&quot;id&quot;:&quot;609306&quot;,&quot;alias&quot;:null,&quot;text&quot;:&quot;a. Alternative covalent BTK inhibitor&quot;,&quot;excludeFromResults&quot;:false,&quot;image&quot;:null,&quot;imageAltText&quot;:null,&quot;isCorrectAnswer&quot;:false},{&quot;id&quot;:&quot;609307&quot;,&quot;alias&quot;:null,&quot;text&quot;:&quot;b. Venetoclax/anti-CD20 antibody&quot;,&quot;excludeFromResults&quot;:false,&quot;image&quot;:null,&quot;imageAltText&quot;:null,&quot;isCorrectAnswer&quot;:false},{&quot;id&quot;:&quot;609308&quot;,&quot;alias&quot;:null,&quot;text&quot;:&quot;c. Pirtobrutinib&quot;,&quot;excludeFromResults&quot;:false,&quot;image&quot;:null,&quot;imageAltText&quot;:null,&quot;isCorrectAnswer&quot;:false},{&quot;id&quot;:&quot;609309&quot;,&quot;alias&quot;:null,&quot;text&quot;:&quot;d. CAR T-cell therapy&quot;,&quot;excludeFromResults&quot;:false,&quot;image&quot;:null,&quot;imageAltText&quot;:null,&quot;isCorrectAnswer&quot;:false},{&quot;id&quot;:&quot;609310&quot;,&quot;alias&quot;:null,&quot;text&quot;:&quot;e. Bispecific antibody&quot;,&quot;excludeFromResults&quot;:false,&quot;image&quot;:null,&quot;imageAltText&quot;:null,&quot;isCorrectAnswer&quot;:false},{&quot;id&quot;:&quot;609311&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15"/>
  <p:tag name="VEVOX.QUESTIONSLIDEID" val="295#1235369085/760067916"/>
  <p:tag name="VEVOX.SLIDEFORMAT.VERSION" val="1.018"/>
  <p:tag name="VEVOX.HASRESULTS" val="true"/>
</p:tagLst>
</file>

<file path=ppt/tags/tag127.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128.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129.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13.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 name="VEVOX.ACCESSIBILITY.DECORATIVE" val="1"/>
</p:tagLst>
</file>

<file path=ppt/tags/tag130.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131.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132.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133.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134.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135.xml><?xml version="1.0" encoding="utf-8"?>
<p:tagLst xmlns:a="http://schemas.openxmlformats.org/drawingml/2006/main" xmlns:r="http://schemas.openxmlformats.org/officeDocument/2006/relationships" xmlns:p="http://schemas.openxmlformats.org/presentationml/2006/main">
  <p:tag name="VEVOX.TITLE" val="TITLE1"/>
</p:tagLst>
</file>

<file path=ppt/tags/tag136.xml><?xml version="1.0" encoding="utf-8"?>
<p:tagLst xmlns:a="http://schemas.openxmlformats.org/drawingml/2006/main" xmlns:r="http://schemas.openxmlformats.org/officeDocument/2006/relationships" xmlns:p="http://schemas.openxmlformats.org/presentationml/2006/main">
  <p:tag name="VEVOX.TITLE" val="TITLE2"/>
</p:tagLst>
</file>

<file path=ppt/tags/tag137.xml><?xml version="1.0" encoding="utf-8"?>
<p:tagLst xmlns:a="http://schemas.openxmlformats.org/drawingml/2006/main" xmlns:r="http://schemas.openxmlformats.org/officeDocument/2006/relationships" xmlns:p="http://schemas.openxmlformats.org/presentationml/2006/main">
  <p:tag name="VEVOX.TITLE" val="TITLE3"/>
</p:tagLst>
</file>

<file path=ppt/tags/tag138.xml><?xml version="1.0" encoding="utf-8"?>
<p:tagLst xmlns:a="http://schemas.openxmlformats.org/drawingml/2006/main" xmlns:r="http://schemas.openxmlformats.org/officeDocument/2006/relationships" xmlns:p="http://schemas.openxmlformats.org/presentationml/2006/main">
  <p:tag name="VEVOX.TITLE" val="TITLE4"/>
</p:tagLst>
</file>

<file path=ppt/tags/tag139.xml><?xml version="1.0" encoding="utf-8"?>
<p:tagLst xmlns:a="http://schemas.openxmlformats.org/drawingml/2006/main" xmlns:r="http://schemas.openxmlformats.org/officeDocument/2006/relationships" xmlns:p="http://schemas.openxmlformats.org/presentationml/2006/main">
  <p:tag name="VEVOX.TITLE" val="TITLE5"/>
</p:tagLst>
</file>

<file path=ppt/tags/tag14.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140.xml><?xml version="1.0" encoding="utf-8"?>
<p:tagLst xmlns:a="http://schemas.openxmlformats.org/drawingml/2006/main" xmlns:r="http://schemas.openxmlformats.org/officeDocument/2006/relationships" xmlns:p="http://schemas.openxmlformats.org/presentationml/2006/main">
  <p:tag name="VEVOX.TITLE" val="TITLE6"/>
</p:tagLst>
</file>

<file path=ppt/tags/tag141.xml><?xml version="1.0" encoding="utf-8"?>
<p:tagLst xmlns:a="http://schemas.openxmlformats.org/drawingml/2006/main" xmlns:r="http://schemas.openxmlformats.org/officeDocument/2006/relationships" xmlns:p="http://schemas.openxmlformats.org/presentationml/2006/main">
  <p:tag name="VEVOX.QUESTION" val="75-year-old patient with relapsed CLL, no del(17p) or TP53 mutation: Covalent BTKi 6 years --&gt; PD --&gt; venetoclax/anti-CD20 antibody 2 years --&gt; 3 years observation --&gt; PD. What would be your preferred next treatment?"/>
</p:tagLst>
</file>

<file path=ppt/tags/tag142.xml><?xml version="1.0" encoding="utf-8"?>
<p:tagLst xmlns:a="http://schemas.openxmlformats.org/drawingml/2006/main" xmlns:r="http://schemas.openxmlformats.org/officeDocument/2006/relationships" xmlns:p="http://schemas.openxmlformats.org/presentationml/2006/main">
  <p:tag name="VEVOX.RESULT" val="{&quot;id&quot;:&quot;176915&quot;,&quot;questionSettings&quot;:{},&quot;alias&quot;:&quot;&quot;,&quot;text&quot;:&quot;&lt;p&gt;&lt;span&gt;&lt;strong&gt;&lt;u&gt;75-year-old patient with relapsed CLL, no del(17p) or TP53 mutation&lt;/u&gt;: Covalent BTKi 6 years --&amp;gt; PD --&amp;gt; venetoclax/anti-CD20 antibody 2 years --&amp;gt; &lt;u&gt;3 years observation&lt;/u&gt; --&amp;gt; PD. What would be your preferred next treatment?&lt;/strong&gt;&lt;/span&gt;&lt;/p&gt;&quot;,&quot;@type&quot;:&quot;MultipleChoiceQuestion&quot;,&quot;choices&quot;:[{&quot;id&quot;:&quot;609306&quot;,&quot;alias&quot;:null,&quot;text&quot;:&quot;a. Alternative covalent BTK inhibitor&quot;,&quot;excludeFromResults&quot;:false,&quot;image&quot;:null,&quot;imageAltText&quot;:null,&quot;isCorrectAnswer&quot;:false},{&quot;id&quot;:&quot;609307&quot;,&quot;alias&quot;:null,&quot;text&quot;:&quot;b. Venetoclax/anti-CD20 antibody&quot;,&quot;excludeFromResults&quot;:false,&quot;image&quot;:null,&quot;imageAltText&quot;:null,&quot;isCorrectAnswer&quot;:false},{&quot;id&quot;:&quot;609308&quot;,&quot;alias&quot;:null,&quot;text&quot;:&quot;c. Pirtobrutinib&quot;,&quot;excludeFromResults&quot;:false,&quot;image&quot;:null,&quot;imageAltText&quot;:null,&quot;isCorrectAnswer&quot;:false},{&quot;id&quot;:&quot;609309&quot;,&quot;alias&quot;:null,&quot;text&quot;:&quot;d. CAR T-cell therapy&quot;,&quot;excludeFromResults&quot;:false,&quot;image&quot;:null,&quot;imageAltText&quot;:null,&quot;isCorrectAnswer&quot;:false},{&quot;id&quot;:&quot;609310&quot;,&quot;alias&quot;:null,&quot;text&quot;:&quot;e. Bispecific antibody&quot;,&quot;excludeFromResults&quot;:false,&quot;image&quot;:null,&quot;imageAltText&quot;:null,&quot;isCorrectAnswer&quot;:false},{&quot;id&quot;:&quot;609311&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295#1235369085/760067916"/>
  <p:tag name="VEVOX.SLIDEFORMAT.VERSION" val="1.018"/>
  <p:tag name="VEVOX.HASRESULTS" val="true"/>
</p:tagLst>
</file>

<file path=ppt/tags/tag143.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144.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145.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146.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147.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148.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149.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15.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150.xml><?xml version="1.0" encoding="utf-8"?>
<p:tagLst xmlns:a="http://schemas.openxmlformats.org/drawingml/2006/main" xmlns:r="http://schemas.openxmlformats.org/officeDocument/2006/relationships" xmlns:p="http://schemas.openxmlformats.org/presentationml/2006/main">
  <p:tag name="VEVOX.TITLE" val="TITLE1"/>
</p:tagLst>
</file>

<file path=ppt/tags/tag151.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152.xml><?xml version="1.0" encoding="utf-8"?>
<p:tagLst xmlns:a="http://schemas.openxmlformats.org/drawingml/2006/main" xmlns:r="http://schemas.openxmlformats.org/officeDocument/2006/relationships" xmlns:p="http://schemas.openxmlformats.org/presentationml/2006/main">
  <p:tag name="VEVOX.BORDER" val="BORDER1"/>
</p:tagLst>
</file>

<file path=ppt/tags/tag153.xml><?xml version="1.0" encoding="utf-8"?>
<p:tagLst xmlns:a="http://schemas.openxmlformats.org/drawingml/2006/main" xmlns:r="http://schemas.openxmlformats.org/officeDocument/2006/relationships" xmlns:p="http://schemas.openxmlformats.org/presentationml/2006/main">
  <p:tag name="VEVOX.BAR" val="BAR1"/>
</p:tagLst>
</file>

<file path=ppt/tags/tag154.xml><?xml version="1.0" encoding="utf-8"?>
<p:tagLst xmlns:a="http://schemas.openxmlformats.org/drawingml/2006/main" xmlns:r="http://schemas.openxmlformats.org/officeDocument/2006/relationships" xmlns:p="http://schemas.openxmlformats.org/presentationml/2006/main">
  <p:tag name="VEVOX.TITLE" val="TITLE2"/>
</p:tagLst>
</file>

<file path=ppt/tags/tag155.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156.xml><?xml version="1.0" encoding="utf-8"?>
<p:tagLst xmlns:a="http://schemas.openxmlformats.org/drawingml/2006/main" xmlns:r="http://schemas.openxmlformats.org/officeDocument/2006/relationships" xmlns:p="http://schemas.openxmlformats.org/presentationml/2006/main">
  <p:tag name="VEVOX.BORDER" val="BORDER2"/>
</p:tagLst>
</file>

<file path=ppt/tags/tag157.xml><?xml version="1.0" encoding="utf-8"?>
<p:tagLst xmlns:a="http://schemas.openxmlformats.org/drawingml/2006/main" xmlns:r="http://schemas.openxmlformats.org/officeDocument/2006/relationships" xmlns:p="http://schemas.openxmlformats.org/presentationml/2006/main">
  <p:tag name="VEVOX.BAR" val="BAR2"/>
</p:tagLst>
</file>

<file path=ppt/tags/tag158.xml><?xml version="1.0" encoding="utf-8"?>
<p:tagLst xmlns:a="http://schemas.openxmlformats.org/drawingml/2006/main" xmlns:r="http://schemas.openxmlformats.org/officeDocument/2006/relationships" xmlns:p="http://schemas.openxmlformats.org/presentationml/2006/main">
  <p:tag name="VEVOX.TITLE" val="TITLE3"/>
</p:tagLst>
</file>

<file path=ppt/tags/tag159.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16.xml><?xml version="1.0" encoding="utf-8"?>
<p:tagLst xmlns:a="http://schemas.openxmlformats.org/drawingml/2006/main" xmlns:r="http://schemas.openxmlformats.org/officeDocument/2006/relationships" xmlns:p="http://schemas.openxmlformats.org/presentationml/2006/main">
  <p:tag name="VEVOX.TITLE" val="TITLE1"/>
</p:tagLst>
</file>

<file path=ppt/tags/tag160.xml><?xml version="1.0" encoding="utf-8"?>
<p:tagLst xmlns:a="http://schemas.openxmlformats.org/drawingml/2006/main" xmlns:r="http://schemas.openxmlformats.org/officeDocument/2006/relationships" xmlns:p="http://schemas.openxmlformats.org/presentationml/2006/main">
  <p:tag name="VEVOX.BORDER" val="BORDER3"/>
</p:tagLst>
</file>

<file path=ppt/tags/tag161.xml><?xml version="1.0" encoding="utf-8"?>
<p:tagLst xmlns:a="http://schemas.openxmlformats.org/drawingml/2006/main" xmlns:r="http://schemas.openxmlformats.org/officeDocument/2006/relationships" xmlns:p="http://schemas.openxmlformats.org/presentationml/2006/main">
  <p:tag name="VEVOX.BAR" val="BAR3"/>
</p:tagLst>
</file>

<file path=ppt/tags/tag162.xml><?xml version="1.0" encoding="utf-8"?>
<p:tagLst xmlns:a="http://schemas.openxmlformats.org/drawingml/2006/main" xmlns:r="http://schemas.openxmlformats.org/officeDocument/2006/relationships" xmlns:p="http://schemas.openxmlformats.org/presentationml/2006/main">
  <p:tag name="VEVOX.TITLE" val="TITLE4"/>
</p:tagLst>
</file>

<file path=ppt/tags/tag163.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164.xml><?xml version="1.0" encoding="utf-8"?>
<p:tagLst xmlns:a="http://schemas.openxmlformats.org/drawingml/2006/main" xmlns:r="http://schemas.openxmlformats.org/officeDocument/2006/relationships" xmlns:p="http://schemas.openxmlformats.org/presentationml/2006/main">
  <p:tag name="VEVOX.BORDER" val="BORDER4"/>
</p:tagLst>
</file>

<file path=ppt/tags/tag165.xml><?xml version="1.0" encoding="utf-8"?>
<p:tagLst xmlns:a="http://schemas.openxmlformats.org/drawingml/2006/main" xmlns:r="http://schemas.openxmlformats.org/officeDocument/2006/relationships" xmlns:p="http://schemas.openxmlformats.org/presentationml/2006/main">
  <p:tag name="VEVOX.BAR" val="BAR4"/>
</p:tagLst>
</file>

<file path=ppt/tags/tag166.xml><?xml version="1.0" encoding="utf-8"?>
<p:tagLst xmlns:a="http://schemas.openxmlformats.org/drawingml/2006/main" xmlns:r="http://schemas.openxmlformats.org/officeDocument/2006/relationships" xmlns:p="http://schemas.openxmlformats.org/presentationml/2006/main">
  <p:tag name="VEVOX.TITLE" val="TITLE5"/>
</p:tagLst>
</file>

<file path=ppt/tags/tag167.xml><?xml version="1.0" encoding="utf-8"?>
<p:tagLst xmlns:a="http://schemas.openxmlformats.org/drawingml/2006/main" xmlns:r="http://schemas.openxmlformats.org/officeDocument/2006/relationships" xmlns:p="http://schemas.openxmlformats.org/presentationml/2006/main">
  <p:tag name="VEVOX.DATALABEL" val="DATALABEL5"/>
</p:tagLst>
</file>

<file path=ppt/tags/tag168.xml><?xml version="1.0" encoding="utf-8"?>
<p:tagLst xmlns:a="http://schemas.openxmlformats.org/drawingml/2006/main" xmlns:r="http://schemas.openxmlformats.org/officeDocument/2006/relationships" xmlns:p="http://schemas.openxmlformats.org/presentationml/2006/main">
  <p:tag name="VEVOX.BORDER" val="BORDER5"/>
</p:tagLst>
</file>

<file path=ppt/tags/tag169.xml><?xml version="1.0" encoding="utf-8"?>
<p:tagLst xmlns:a="http://schemas.openxmlformats.org/drawingml/2006/main" xmlns:r="http://schemas.openxmlformats.org/officeDocument/2006/relationships" xmlns:p="http://schemas.openxmlformats.org/presentationml/2006/main">
  <p:tag name="VEVOX.BAR" val="BAR5"/>
</p:tagLst>
</file>

<file path=ppt/tags/tag17.xml><?xml version="1.0" encoding="utf-8"?>
<p:tagLst xmlns:a="http://schemas.openxmlformats.org/drawingml/2006/main" xmlns:r="http://schemas.openxmlformats.org/officeDocument/2006/relationships" xmlns:p="http://schemas.openxmlformats.org/presentationml/2006/main">
  <p:tag name="VEVOX.TITLE" val="TITLE2"/>
</p:tagLst>
</file>

<file path=ppt/tags/tag170.xml><?xml version="1.0" encoding="utf-8"?>
<p:tagLst xmlns:a="http://schemas.openxmlformats.org/drawingml/2006/main" xmlns:r="http://schemas.openxmlformats.org/officeDocument/2006/relationships" xmlns:p="http://schemas.openxmlformats.org/presentationml/2006/main">
  <p:tag name="VEVOX.TITLE" val="TITLE6"/>
</p:tagLst>
</file>

<file path=ppt/tags/tag171.xml><?xml version="1.0" encoding="utf-8"?>
<p:tagLst xmlns:a="http://schemas.openxmlformats.org/drawingml/2006/main" xmlns:r="http://schemas.openxmlformats.org/officeDocument/2006/relationships" xmlns:p="http://schemas.openxmlformats.org/presentationml/2006/main">
  <p:tag name="VEVOX.DATALABEL" val="DATALABEL6"/>
</p:tagLst>
</file>

<file path=ppt/tags/tag172.xml><?xml version="1.0" encoding="utf-8"?>
<p:tagLst xmlns:a="http://schemas.openxmlformats.org/drawingml/2006/main" xmlns:r="http://schemas.openxmlformats.org/officeDocument/2006/relationships" xmlns:p="http://schemas.openxmlformats.org/presentationml/2006/main">
  <p:tag name="VEVOX.BORDER" val="BORDER6"/>
</p:tagLst>
</file>

<file path=ppt/tags/tag173.xml><?xml version="1.0" encoding="utf-8"?>
<p:tagLst xmlns:a="http://schemas.openxmlformats.org/drawingml/2006/main" xmlns:r="http://schemas.openxmlformats.org/officeDocument/2006/relationships" xmlns:p="http://schemas.openxmlformats.org/presentationml/2006/main">
  <p:tag name="VEVOX.BAR" val="BAR6"/>
</p:tagLst>
</file>

<file path=ppt/tags/tag174.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175.xml><?xml version="1.0" encoding="utf-8"?>
<p:tagLst xmlns:a="http://schemas.openxmlformats.org/drawingml/2006/main" xmlns:r="http://schemas.openxmlformats.org/officeDocument/2006/relationships" xmlns:p="http://schemas.openxmlformats.org/presentationml/2006/main">
  <p:tag name="VEVOX.QUESTION" val="75-year-old patient with relapsed CLL, no del(17p) or TP53 mutation: Covalent BTKi 6 years --&gt; PD --&gt; venetoclax/anti-CD20 antibody 2 years --&gt; 3 years observation --&gt; PD. What would be your preferred next treatment?"/>
</p:tagLst>
</file>

<file path=ppt/tags/tag176.xml><?xml version="1.0" encoding="utf-8"?>
<p:tagLst xmlns:a="http://schemas.openxmlformats.org/drawingml/2006/main" xmlns:r="http://schemas.openxmlformats.org/officeDocument/2006/relationships" xmlns:p="http://schemas.openxmlformats.org/presentationml/2006/main">
  <p:tag name="VEVOX.POLL" val="{&quot;id&quot;:&quot;176921&quot;,&quot;questionSettings&quot;:{},&quot;alias&quot;:&quot;&quot;,&quot;text&quot;:&quot;&lt;p&gt;&lt;span&gt;&lt;strong&gt;&lt;u&gt;75-year-old patient with relapsed CLL, no del(17p) or TP53 mutation&lt;/u&gt;: Venetoclax/anti-CD20 antibody 1 year --&amp;gt; &lt;u&gt;2 years observation&lt;/u&gt; --&amp;gt; PD --&amp;gt; covalent BTKi 4 years --&amp;gt; PD. What would be your preferred next treatment?&lt;/strong&gt;&lt;/span&gt;&lt;/p&gt;&quot;,&quot;@type&quot;:&quot;MultipleChoiceQuestion&quot;,&quot;choices&quot;:[{&quot;id&quot;:&quot;609323&quot;,&quot;alias&quot;:null,&quot;text&quot;:&quot;a. Alternative covalent BTK inhibitor&quot;,&quot;excludeFromResults&quot;:false,&quot;image&quot;:null,&quot;imageAltText&quot;:null,&quot;isCorrectAnswer&quot;:false},{&quot;id&quot;:&quot;609324&quot;,&quot;alias&quot;:null,&quot;text&quot;:&quot;b. Venetoclax/anti-CD20 antibody&quot;,&quot;excludeFromResults&quot;:false,&quot;image&quot;:null,&quot;imageAltText&quot;:null,&quot;isCorrectAnswer&quot;:false},{&quot;id&quot;:&quot;609325&quot;,&quot;alias&quot;:null,&quot;text&quot;:&quot;c. Pirtobrutinib&quot;,&quot;excludeFromResults&quot;:false,&quot;image&quot;:null,&quot;imageAltText&quot;:null,&quot;isCorrectAnswer&quot;:false},{&quot;id&quot;:&quot;609326&quot;,&quot;alias&quot;:null,&quot;text&quot;:&quot;d. CAR T-cell therapy&quot;,&quot;excludeFromResults&quot;:false,&quot;image&quot;:null,&quot;imageAltText&quot;:null,&quot;isCorrectAnswer&quot;:false},{&quot;id&quot;:&quot;609327&quot;,&quot;alias&quot;:null,&quot;text&quot;:&quot;e. Bispecific antibody&quot;,&quot;excludeFromResults&quot;:false,&quot;image&quot;:null,&quot;imageAltText&quot;:null,&quot;isCorrectAnswer&quot;:false},{&quot;id&quot;:&quot;609328&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21"/>
  <p:tag name="VEVOX.QUESTIONSLIDEID" val="297#4095662481/633945845"/>
  <p:tag name="VEVOX.SLIDEFORMAT.VERSION" val="1.018"/>
  <p:tag name="VEVOX.HASRESULTS" val="true"/>
</p:tagLst>
</file>

<file path=ppt/tags/tag177.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178.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179.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18.xml><?xml version="1.0" encoding="utf-8"?>
<p:tagLst xmlns:a="http://schemas.openxmlformats.org/drawingml/2006/main" xmlns:r="http://schemas.openxmlformats.org/officeDocument/2006/relationships" xmlns:p="http://schemas.openxmlformats.org/presentationml/2006/main">
  <p:tag name="VEVOX.TITLE" val="TITLE3"/>
</p:tagLst>
</file>

<file path=ppt/tags/tag180.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181.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182.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183.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184.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185.xml><?xml version="1.0" encoding="utf-8"?>
<p:tagLst xmlns:a="http://schemas.openxmlformats.org/drawingml/2006/main" xmlns:r="http://schemas.openxmlformats.org/officeDocument/2006/relationships" xmlns:p="http://schemas.openxmlformats.org/presentationml/2006/main">
  <p:tag name="VEVOX.TITLE" val="TITLE1"/>
</p:tagLst>
</file>

<file path=ppt/tags/tag186.xml><?xml version="1.0" encoding="utf-8"?>
<p:tagLst xmlns:a="http://schemas.openxmlformats.org/drawingml/2006/main" xmlns:r="http://schemas.openxmlformats.org/officeDocument/2006/relationships" xmlns:p="http://schemas.openxmlformats.org/presentationml/2006/main">
  <p:tag name="VEVOX.TITLE" val="TITLE2"/>
</p:tagLst>
</file>

<file path=ppt/tags/tag187.xml><?xml version="1.0" encoding="utf-8"?>
<p:tagLst xmlns:a="http://schemas.openxmlformats.org/drawingml/2006/main" xmlns:r="http://schemas.openxmlformats.org/officeDocument/2006/relationships" xmlns:p="http://schemas.openxmlformats.org/presentationml/2006/main">
  <p:tag name="VEVOX.TITLE" val="TITLE3"/>
</p:tagLst>
</file>

<file path=ppt/tags/tag188.xml><?xml version="1.0" encoding="utf-8"?>
<p:tagLst xmlns:a="http://schemas.openxmlformats.org/drawingml/2006/main" xmlns:r="http://schemas.openxmlformats.org/officeDocument/2006/relationships" xmlns:p="http://schemas.openxmlformats.org/presentationml/2006/main">
  <p:tag name="VEVOX.TITLE" val="TITLE4"/>
</p:tagLst>
</file>

<file path=ppt/tags/tag189.xml><?xml version="1.0" encoding="utf-8"?>
<p:tagLst xmlns:a="http://schemas.openxmlformats.org/drawingml/2006/main" xmlns:r="http://schemas.openxmlformats.org/officeDocument/2006/relationships" xmlns:p="http://schemas.openxmlformats.org/presentationml/2006/main">
  <p:tag name="VEVOX.TITLE" val="TITLE5"/>
</p:tagLst>
</file>

<file path=ppt/tags/tag19.xml><?xml version="1.0" encoding="utf-8"?>
<p:tagLst xmlns:a="http://schemas.openxmlformats.org/drawingml/2006/main" xmlns:r="http://schemas.openxmlformats.org/officeDocument/2006/relationships" xmlns:p="http://schemas.openxmlformats.org/presentationml/2006/main">
  <p:tag name="VEVOX.TITLE" val="TITLE4"/>
</p:tagLst>
</file>

<file path=ppt/tags/tag190.xml><?xml version="1.0" encoding="utf-8"?>
<p:tagLst xmlns:a="http://schemas.openxmlformats.org/drawingml/2006/main" xmlns:r="http://schemas.openxmlformats.org/officeDocument/2006/relationships" xmlns:p="http://schemas.openxmlformats.org/presentationml/2006/main">
  <p:tag name="VEVOX.TITLE" val="TITLE6"/>
</p:tagLst>
</file>

<file path=ppt/tags/tag191.xml><?xml version="1.0" encoding="utf-8"?>
<p:tagLst xmlns:a="http://schemas.openxmlformats.org/drawingml/2006/main" xmlns:r="http://schemas.openxmlformats.org/officeDocument/2006/relationships" xmlns:p="http://schemas.openxmlformats.org/presentationml/2006/main">
  <p:tag name="VEVOX.QUESTION" val="75-year-old patient with relapsed CLL, no del(17p) or TP53 mutation: Venetoclax/anti-CD20 antibody 1 year --&gt; 2 years observation --&gt; PD --&gt; covalent BTKi 4 years --&gt; PD. What would be your preferred next treatment?"/>
</p:tagLst>
</file>

<file path=ppt/tags/tag192.xml><?xml version="1.0" encoding="utf-8"?>
<p:tagLst xmlns:a="http://schemas.openxmlformats.org/drawingml/2006/main" xmlns:r="http://schemas.openxmlformats.org/officeDocument/2006/relationships" xmlns:p="http://schemas.openxmlformats.org/presentationml/2006/main">
  <p:tag name="VEVOX.RESULT" val="{&quot;id&quot;:&quot;176921&quot;,&quot;questionSettings&quot;:{},&quot;alias&quot;:&quot;&quot;,&quot;text&quot;:&quot;&lt;p&gt;&lt;span&gt;&lt;strong&gt;&lt;u&gt;75-year-old patient with relapsed CLL, no del(17p) or TP53 mutation&lt;/u&gt;: Venetoclax/anti-CD20 antibody 1 year --&amp;gt; &lt;u&gt;2 years observation&lt;/u&gt; --&amp;gt; PD --&amp;gt; covalent BTKi 4 years --&amp;gt; PD. What would be your preferred next treatment?&lt;/strong&gt;&lt;/span&gt;&lt;/p&gt;&quot;,&quot;@type&quot;:&quot;MultipleChoiceQuestion&quot;,&quot;choices&quot;:[{&quot;id&quot;:&quot;609323&quot;,&quot;alias&quot;:null,&quot;text&quot;:&quot;a. Alternative covalent BTK inhibitor&quot;,&quot;excludeFromResults&quot;:false,&quot;image&quot;:null,&quot;imageAltText&quot;:null,&quot;isCorrectAnswer&quot;:false},{&quot;id&quot;:&quot;609324&quot;,&quot;alias&quot;:null,&quot;text&quot;:&quot;b. Venetoclax/anti-CD20 antibody&quot;,&quot;excludeFromResults&quot;:false,&quot;image&quot;:null,&quot;imageAltText&quot;:null,&quot;isCorrectAnswer&quot;:false},{&quot;id&quot;:&quot;609325&quot;,&quot;alias&quot;:null,&quot;text&quot;:&quot;c. Pirtobrutinib&quot;,&quot;excludeFromResults&quot;:false,&quot;image&quot;:null,&quot;imageAltText&quot;:null,&quot;isCorrectAnswer&quot;:false},{&quot;id&quot;:&quot;609326&quot;,&quot;alias&quot;:null,&quot;text&quot;:&quot;d. CAR T-cell therapy&quot;,&quot;excludeFromResults&quot;:false,&quot;image&quot;:null,&quot;imageAltText&quot;:null,&quot;isCorrectAnswer&quot;:false},{&quot;id&quot;:&quot;609327&quot;,&quot;alias&quot;:null,&quot;text&quot;:&quot;e. Bispecific antibody&quot;,&quot;excludeFromResults&quot;:false,&quot;image&quot;:null,&quot;imageAltText&quot;:null,&quot;isCorrectAnswer&quot;:false},{&quot;id&quot;:&quot;609328&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297#4095662481/633945845"/>
  <p:tag name="VEVOX.SLIDEFORMAT.VERSION" val="1.018"/>
  <p:tag name="VEVOX.HASRESULTS" val="true"/>
</p:tagLst>
</file>

<file path=ppt/tags/tag193.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194.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195.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196.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197.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198.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199.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VEVOX.TITLE" val="TITLE5"/>
</p:tagLst>
</file>

<file path=ppt/tags/tag200.xml><?xml version="1.0" encoding="utf-8"?>
<p:tagLst xmlns:a="http://schemas.openxmlformats.org/drawingml/2006/main" xmlns:r="http://schemas.openxmlformats.org/officeDocument/2006/relationships" xmlns:p="http://schemas.openxmlformats.org/presentationml/2006/main">
  <p:tag name="VEVOX.TITLE" val="TITLE1"/>
</p:tagLst>
</file>

<file path=ppt/tags/tag201.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202.xml><?xml version="1.0" encoding="utf-8"?>
<p:tagLst xmlns:a="http://schemas.openxmlformats.org/drawingml/2006/main" xmlns:r="http://schemas.openxmlformats.org/officeDocument/2006/relationships" xmlns:p="http://schemas.openxmlformats.org/presentationml/2006/main">
  <p:tag name="VEVOX.BORDER" val="BORDER1"/>
</p:tagLst>
</file>

<file path=ppt/tags/tag203.xml><?xml version="1.0" encoding="utf-8"?>
<p:tagLst xmlns:a="http://schemas.openxmlformats.org/drawingml/2006/main" xmlns:r="http://schemas.openxmlformats.org/officeDocument/2006/relationships" xmlns:p="http://schemas.openxmlformats.org/presentationml/2006/main">
  <p:tag name="VEVOX.BAR" val="BAR1"/>
</p:tagLst>
</file>

<file path=ppt/tags/tag204.xml><?xml version="1.0" encoding="utf-8"?>
<p:tagLst xmlns:a="http://schemas.openxmlformats.org/drawingml/2006/main" xmlns:r="http://schemas.openxmlformats.org/officeDocument/2006/relationships" xmlns:p="http://schemas.openxmlformats.org/presentationml/2006/main">
  <p:tag name="VEVOX.TITLE" val="TITLE2"/>
</p:tagLst>
</file>

<file path=ppt/tags/tag205.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206.xml><?xml version="1.0" encoding="utf-8"?>
<p:tagLst xmlns:a="http://schemas.openxmlformats.org/drawingml/2006/main" xmlns:r="http://schemas.openxmlformats.org/officeDocument/2006/relationships" xmlns:p="http://schemas.openxmlformats.org/presentationml/2006/main">
  <p:tag name="VEVOX.BORDER" val="BORDER2"/>
</p:tagLst>
</file>

<file path=ppt/tags/tag207.xml><?xml version="1.0" encoding="utf-8"?>
<p:tagLst xmlns:a="http://schemas.openxmlformats.org/drawingml/2006/main" xmlns:r="http://schemas.openxmlformats.org/officeDocument/2006/relationships" xmlns:p="http://schemas.openxmlformats.org/presentationml/2006/main">
  <p:tag name="VEVOX.BAR" val="BAR2"/>
</p:tagLst>
</file>

<file path=ppt/tags/tag208.xml><?xml version="1.0" encoding="utf-8"?>
<p:tagLst xmlns:a="http://schemas.openxmlformats.org/drawingml/2006/main" xmlns:r="http://schemas.openxmlformats.org/officeDocument/2006/relationships" xmlns:p="http://schemas.openxmlformats.org/presentationml/2006/main">
  <p:tag name="VEVOX.TITLE" val="TITLE3"/>
</p:tagLst>
</file>

<file path=ppt/tags/tag209.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21.xml><?xml version="1.0" encoding="utf-8"?>
<p:tagLst xmlns:a="http://schemas.openxmlformats.org/drawingml/2006/main" xmlns:r="http://schemas.openxmlformats.org/officeDocument/2006/relationships" xmlns:p="http://schemas.openxmlformats.org/presentationml/2006/main">
  <p:tag name="VEVOX.TITLE" val="TITLE6"/>
</p:tagLst>
</file>

<file path=ppt/tags/tag210.xml><?xml version="1.0" encoding="utf-8"?>
<p:tagLst xmlns:a="http://schemas.openxmlformats.org/drawingml/2006/main" xmlns:r="http://schemas.openxmlformats.org/officeDocument/2006/relationships" xmlns:p="http://schemas.openxmlformats.org/presentationml/2006/main">
  <p:tag name="VEVOX.BORDER" val="BORDER3"/>
</p:tagLst>
</file>

<file path=ppt/tags/tag211.xml><?xml version="1.0" encoding="utf-8"?>
<p:tagLst xmlns:a="http://schemas.openxmlformats.org/drawingml/2006/main" xmlns:r="http://schemas.openxmlformats.org/officeDocument/2006/relationships" xmlns:p="http://schemas.openxmlformats.org/presentationml/2006/main">
  <p:tag name="VEVOX.BAR" val="BAR3"/>
</p:tagLst>
</file>

<file path=ppt/tags/tag212.xml><?xml version="1.0" encoding="utf-8"?>
<p:tagLst xmlns:a="http://schemas.openxmlformats.org/drawingml/2006/main" xmlns:r="http://schemas.openxmlformats.org/officeDocument/2006/relationships" xmlns:p="http://schemas.openxmlformats.org/presentationml/2006/main">
  <p:tag name="VEVOX.TITLE" val="TITLE4"/>
</p:tagLst>
</file>

<file path=ppt/tags/tag213.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214.xml><?xml version="1.0" encoding="utf-8"?>
<p:tagLst xmlns:a="http://schemas.openxmlformats.org/drawingml/2006/main" xmlns:r="http://schemas.openxmlformats.org/officeDocument/2006/relationships" xmlns:p="http://schemas.openxmlformats.org/presentationml/2006/main">
  <p:tag name="VEVOX.BORDER" val="BORDER4"/>
</p:tagLst>
</file>

<file path=ppt/tags/tag215.xml><?xml version="1.0" encoding="utf-8"?>
<p:tagLst xmlns:a="http://schemas.openxmlformats.org/drawingml/2006/main" xmlns:r="http://schemas.openxmlformats.org/officeDocument/2006/relationships" xmlns:p="http://schemas.openxmlformats.org/presentationml/2006/main">
  <p:tag name="VEVOX.BAR" val="BAR4"/>
</p:tagLst>
</file>

<file path=ppt/tags/tag216.xml><?xml version="1.0" encoding="utf-8"?>
<p:tagLst xmlns:a="http://schemas.openxmlformats.org/drawingml/2006/main" xmlns:r="http://schemas.openxmlformats.org/officeDocument/2006/relationships" xmlns:p="http://schemas.openxmlformats.org/presentationml/2006/main">
  <p:tag name="VEVOX.TITLE" val="TITLE5"/>
</p:tagLst>
</file>

<file path=ppt/tags/tag217.xml><?xml version="1.0" encoding="utf-8"?>
<p:tagLst xmlns:a="http://schemas.openxmlformats.org/drawingml/2006/main" xmlns:r="http://schemas.openxmlformats.org/officeDocument/2006/relationships" xmlns:p="http://schemas.openxmlformats.org/presentationml/2006/main">
  <p:tag name="VEVOX.DATALABEL" val="DATALABEL5"/>
</p:tagLst>
</file>

<file path=ppt/tags/tag218.xml><?xml version="1.0" encoding="utf-8"?>
<p:tagLst xmlns:a="http://schemas.openxmlformats.org/drawingml/2006/main" xmlns:r="http://schemas.openxmlformats.org/officeDocument/2006/relationships" xmlns:p="http://schemas.openxmlformats.org/presentationml/2006/main">
  <p:tag name="VEVOX.BORDER" val="BORDER5"/>
</p:tagLst>
</file>

<file path=ppt/tags/tag219.xml><?xml version="1.0" encoding="utf-8"?>
<p:tagLst xmlns:a="http://schemas.openxmlformats.org/drawingml/2006/main" xmlns:r="http://schemas.openxmlformats.org/officeDocument/2006/relationships" xmlns:p="http://schemas.openxmlformats.org/presentationml/2006/main">
  <p:tag name="VEVOX.BAR" val="BAR5"/>
</p:tagLst>
</file>

<file path=ppt/tags/tag22.xml><?xml version="1.0" encoding="utf-8"?>
<p:tagLst xmlns:a="http://schemas.openxmlformats.org/drawingml/2006/main" xmlns:r="http://schemas.openxmlformats.org/officeDocument/2006/relationships" xmlns:p="http://schemas.openxmlformats.org/presentationml/2006/main">
  <p:tag name="VEVOX.TITLE" val="TITLE7"/>
</p:tagLst>
</file>

<file path=ppt/tags/tag220.xml><?xml version="1.0" encoding="utf-8"?>
<p:tagLst xmlns:a="http://schemas.openxmlformats.org/drawingml/2006/main" xmlns:r="http://schemas.openxmlformats.org/officeDocument/2006/relationships" xmlns:p="http://schemas.openxmlformats.org/presentationml/2006/main">
  <p:tag name="VEVOX.TITLE" val="TITLE6"/>
</p:tagLst>
</file>

<file path=ppt/tags/tag221.xml><?xml version="1.0" encoding="utf-8"?>
<p:tagLst xmlns:a="http://schemas.openxmlformats.org/drawingml/2006/main" xmlns:r="http://schemas.openxmlformats.org/officeDocument/2006/relationships" xmlns:p="http://schemas.openxmlformats.org/presentationml/2006/main">
  <p:tag name="VEVOX.DATALABEL" val="DATALABEL6"/>
</p:tagLst>
</file>

<file path=ppt/tags/tag222.xml><?xml version="1.0" encoding="utf-8"?>
<p:tagLst xmlns:a="http://schemas.openxmlformats.org/drawingml/2006/main" xmlns:r="http://schemas.openxmlformats.org/officeDocument/2006/relationships" xmlns:p="http://schemas.openxmlformats.org/presentationml/2006/main">
  <p:tag name="VEVOX.BORDER" val="BORDER6"/>
</p:tagLst>
</file>

<file path=ppt/tags/tag223.xml><?xml version="1.0" encoding="utf-8"?>
<p:tagLst xmlns:a="http://schemas.openxmlformats.org/drawingml/2006/main" xmlns:r="http://schemas.openxmlformats.org/officeDocument/2006/relationships" xmlns:p="http://schemas.openxmlformats.org/presentationml/2006/main">
  <p:tag name="VEVOX.BAR" val="BAR6"/>
</p:tagLst>
</file>

<file path=ppt/tags/tag224.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225.xml><?xml version="1.0" encoding="utf-8"?>
<p:tagLst xmlns:a="http://schemas.openxmlformats.org/drawingml/2006/main" xmlns:r="http://schemas.openxmlformats.org/officeDocument/2006/relationships" xmlns:p="http://schemas.openxmlformats.org/presentationml/2006/main">
  <p:tag name="VEVOX.QUESTION" val="75-year-old patient with relapsed CLL, no del(17p) or TP53 mutation: Venetoclax/anti-CD20 antibody 1 year --&gt; 2 years observation --&gt; PD --&gt; covalent BTKi 4 years --&gt; PD. What would be your preferred next treatment?"/>
</p:tagLst>
</file>

<file path=ppt/tags/tag2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28.xml><?xml version="1.0" encoding="utf-8"?>
<p:tagLst xmlns:a="http://schemas.openxmlformats.org/drawingml/2006/main" xmlns:r="http://schemas.openxmlformats.org/officeDocument/2006/relationships" xmlns:p="http://schemas.openxmlformats.org/presentationml/2006/main">
  <p:tag name="VEVOX.POLL" val="{&quot;id&quot;:&quot;176922&quot;,&quot;questionSettings&quot;:{},&quot;alias&quot;:&quot;&quot;,&quot;text&quot;:&quot;&lt;p&gt;&lt;span&gt;&lt;strong&gt;Which of the following best describes the major progression-free survival (PFS) findings from the Phase III BRUIN CLL-321 study of pirtobrutinib monotherapy versus idelalisib/rituximab or bendamustine/rituximab for relapsed/refractory CLL?&lt;/strong&gt;&lt;/span&gt;&lt;/p&gt;&quot;,&quot;@type&quot;:&quot;MultipleChoiceQuestion&quot;,&quot;choices&quot;:[{&quot;id&quot;:&quot;609329&quot;,&quot;alias&quot;:null,&quot;text&quot;:&quot;1. Inferior PFS outcomes with pirtobrutinib monotherapy&quot;,&quot;excludeFromResults&quot;:false,&quot;image&quot;:null,&quot;imageAltText&quot;:null,&quot;isCorrectAnswer&quot;:false},{&quot;id&quot;:&quot;609330&quot;,&quot;alias&quot;:null,&quot;text&quot;:&quot;b. A numerical, but nonsignificant improvement in PFS with pirtobrutinib monotherapy&quot;,&quot;excludeFromResults&quot;:false,&quot;image&quot;:null,&quot;imageAltText&quot;:null,&quot;isCorrectAnswer&quot;:false},{&quot;id&quot;:&quot;609331&quot;,&quot;alias&quot;:null,&quot;text&quot;:&quot;c. A statistically significant improvement in PFS with pirtobrutinib monotherapy&quot;,&quot;excludeFromResults&quot;:false,&quot;image&quot;:null,&quot;imageAltText&quot;:null,&quot;isCorrectAnswer&quot;:false},{&quot;id&quot;:&quot;609332&quot;,&quot;alias&quot;:null,&quot;text&quot;:&quot;d.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22"/>
  <p:tag name="VEVOX.QUESTIONSLIDEID" val="299#4169929520/576673658"/>
  <p:tag name="VEVOX.SLIDEFORMAT.VERSION" val="1.018"/>
  <p:tag name="VEVOX.HASRESULTS" val="true"/>
</p:tagLst>
</file>

<file path=ppt/tags/tag229.xml><?xml version="1.0" encoding="utf-8"?>
<p:tagLst xmlns:a="http://schemas.openxmlformats.org/drawingml/2006/main" xmlns:r="http://schemas.openxmlformats.org/officeDocument/2006/relationships" xmlns:p="http://schemas.openxmlformats.org/presentationml/2006/main">
  <p:tag name="VEVOX.QUESTION" val="Which of the following best describes the major progression-free survival (PFS) findings from the Phase III BRUIN CLL-321 study of pirtobrutinib monotherapy versus idelalisib/rituximab or bendamustine/rituximab for relapsed/refractory CLL?"/>
</p:tagLst>
</file>

<file path=ppt/tags/tag23.xml><?xml version="1.0" encoding="utf-8"?>
<p:tagLst xmlns:a="http://schemas.openxmlformats.org/drawingml/2006/main" xmlns:r="http://schemas.openxmlformats.org/officeDocument/2006/relationships" xmlns:p="http://schemas.openxmlformats.org/presentationml/2006/main">
  <p:tag name="VEVOX.TITLE" val="TITLE8"/>
</p:tagLst>
</file>

<file path=ppt/tags/tag230.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231.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232.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233.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234.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235.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236.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237.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238.xml><?xml version="1.0" encoding="utf-8"?>
<p:tagLst xmlns:a="http://schemas.openxmlformats.org/drawingml/2006/main" xmlns:r="http://schemas.openxmlformats.org/officeDocument/2006/relationships" xmlns:p="http://schemas.openxmlformats.org/presentationml/2006/main">
  <p:tag name="VEVOX.TITLE" val="TITLE1"/>
</p:tagLst>
</file>

<file path=ppt/tags/tag239.xml><?xml version="1.0" encoding="utf-8"?>
<p:tagLst xmlns:a="http://schemas.openxmlformats.org/drawingml/2006/main" xmlns:r="http://schemas.openxmlformats.org/officeDocument/2006/relationships" xmlns:p="http://schemas.openxmlformats.org/presentationml/2006/main">
  <p:tag name="VEVOX.TITLE" val="TITLE2"/>
</p:tagLst>
</file>

<file path=ppt/tags/tag24.xml><?xml version="1.0" encoding="utf-8"?>
<p:tagLst xmlns:a="http://schemas.openxmlformats.org/drawingml/2006/main" xmlns:r="http://schemas.openxmlformats.org/officeDocument/2006/relationships" xmlns:p="http://schemas.openxmlformats.org/presentationml/2006/main">
  <p:tag name="VEVOX.TITLE" val="TITLE9"/>
</p:tagLst>
</file>

<file path=ppt/tags/tag240.xml><?xml version="1.0" encoding="utf-8"?>
<p:tagLst xmlns:a="http://schemas.openxmlformats.org/drawingml/2006/main" xmlns:r="http://schemas.openxmlformats.org/officeDocument/2006/relationships" xmlns:p="http://schemas.openxmlformats.org/presentationml/2006/main">
  <p:tag name="VEVOX.TITLE" val="TITLE3"/>
</p:tagLst>
</file>

<file path=ppt/tags/tag241.xml><?xml version="1.0" encoding="utf-8"?>
<p:tagLst xmlns:a="http://schemas.openxmlformats.org/drawingml/2006/main" xmlns:r="http://schemas.openxmlformats.org/officeDocument/2006/relationships" xmlns:p="http://schemas.openxmlformats.org/presentationml/2006/main">
  <p:tag name="VEVOX.TITLE" val="TITLE4"/>
</p:tagLst>
</file>

<file path=ppt/tags/tag242.xml><?xml version="1.0" encoding="utf-8"?>
<p:tagLst xmlns:a="http://schemas.openxmlformats.org/drawingml/2006/main" xmlns:r="http://schemas.openxmlformats.org/officeDocument/2006/relationships" xmlns:p="http://schemas.openxmlformats.org/presentationml/2006/main">
  <p:tag name="VEVOX.RESULT" val="{&quot;id&quot;:&quot;176922&quot;,&quot;questionSettings&quot;:{},&quot;alias&quot;:&quot;&quot;,&quot;text&quot;:&quot;&lt;p&gt;&lt;span&gt;&lt;strong&gt;Which of the following best describes the major progression-free survival (PFS) findings from the Phase III BRUIN CLL-321 study of pirtobrutinib monotherapy versus idelalisib/rituximab or bendamustine/rituximab for relapsed/refractory CLL?&lt;/strong&gt;&lt;/span&gt;&lt;/p&gt;&quot;,&quot;@type&quot;:&quot;MultipleChoiceQuestion&quot;,&quot;choices&quot;:[{&quot;id&quot;:&quot;609329&quot;,&quot;alias&quot;:null,&quot;text&quot;:&quot;1. Inferior PFS outcomes with pirtobrutinib monotherapy&quot;,&quot;excludeFromResults&quot;:false,&quot;image&quot;:null,&quot;imageAltText&quot;:null,&quot;isCorrectAnswer&quot;:false},{&quot;id&quot;:&quot;609330&quot;,&quot;alias&quot;:null,&quot;text&quot;:&quot;b. A numerical, but nonsignificant improvement in PFS with pirtobrutinib monotherapy&quot;,&quot;excludeFromResults&quot;:false,&quot;image&quot;:null,&quot;imageAltText&quot;:null,&quot;isCorrectAnswer&quot;:false},{&quot;id&quot;:&quot;609331&quot;,&quot;alias&quot;:null,&quot;text&quot;:&quot;c. A statistically significant improvement in PFS with pirtobrutinib monotherapy&quot;,&quot;excludeFromResults&quot;:false,&quot;image&quot;:null,&quot;imageAltText&quot;:null,&quot;isCorrectAnswer&quot;:false},{&quot;id&quot;:&quot;609332&quot;,&quot;alias&quot;:null,&quot;text&quot;:&quot;d.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299#4169929520/576673658"/>
  <p:tag name="VEVOX.SLIDEFORMAT.VERSION" val="1.018"/>
  <p:tag name="VEVOX.HASRESULTS" val="true"/>
</p:tagLst>
</file>

<file path=ppt/tags/tag243.xml><?xml version="1.0" encoding="utf-8"?>
<p:tagLst xmlns:a="http://schemas.openxmlformats.org/drawingml/2006/main" xmlns:r="http://schemas.openxmlformats.org/officeDocument/2006/relationships" xmlns:p="http://schemas.openxmlformats.org/presentationml/2006/main">
  <p:tag name="VEVOX.QUESTION" val="Which of the following best describes the major progression-free survival (PFS) findings from the Phase III BRUIN CLL-321 study of pirtobrutinib monotherapy versus idelalisib/rituximab or bendamustine/rituximab for relapsed/refractory CLL?"/>
</p:tagLst>
</file>

<file path=ppt/tags/tag244.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245.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246.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247.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248.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249.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25.xml><?xml version="1.0" encoding="utf-8"?>
<p:tagLst xmlns:a="http://schemas.openxmlformats.org/drawingml/2006/main" xmlns:r="http://schemas.openxmlformats.org/officeDocument/2006/relationships" xmlns:p="http://schemas.openxmlformats.org/presentationml/2006/main">
  <p:tag name="VEVOX.TITLE" val="TITLE10"/>
</p:tagLst>
</file>

<file path=ppt/tags/tag250.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251.xml><?xml version="1.0" encoding="utf-8"?>
<p:tagLst xmlns:a="http://schemas.openxmlformats.org/drawingml/2006/main" xmlns:r="http://schemas.openxmlformats.org/officeDocument/2006/relationships" xmlns:p="http://schemas.openxmlformats.org/presentationml/2006/main">
  <p:tag name="VEVOX.TITLE" val="TITLE1"/>
</p:tagLst>
</file>

<file path=ppt/tags/tag252.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253.xml><?xml version="1.0" encoding="utf-8"?>
<p:tagLst xmlns:a="http://schemas.openxmlformats.org/drawingml/2006/main" xmlns:r="http://schemas.openxmlformats.org/officeDocument/2006/relationships" xmlns:p="http://schemas.openxmlformats.org/presentationml/2006/main">
  <p:tag name="VEVOX.BORDER" val="BORDER1"/>
</p:tagLst>
</file>

<file path=ppt/tags/tag254.xml><?xml version="1.0" encoding="utf-8"?>
<p:tagLst xmlns:a="http://schemas.openxmlformats.org/drawingml/2006/main" xmlns:r="http://schemas.openxmlformats.org/officeDocument/2006/relationships" xmlns:p="http://schemas.openxmlformats.org/presentationml/2006/main">
  <p:tag name="VEVOX.BAR" val="BAR1"/>
</p:tagLst>
</file>

<file path=ppt/tags/tag255.xml><?xml version="1.0" encoding="utf-8"?>
<p:tagLst xmlns:a="http://schemas.openxmlformats.org/drawingml/2006/main" xmlns:r="http://schemas.openxmlformats.org/officeDocument/2006/relationships" xmlns:p="http://schemas.openxmlformats.org/presentationml/2006/main">
  <p:tag name="VEVOX.TITLE" val="TITLE2"/>
</p:tagLst>
</file>

<file path=ppt/tags/tag256.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257.xml><?xml version="1.0" encoding="utf-8"?>
<p:tagLst xmlns:a="http://schemas.openxmlformats.org/drawingml/2006/main" xmlns:r="http://schemas.openxmlformats.org/officeDocument/2006/relationships" xmlns:p="http://schemas.openxmlformats.org/presentationml/2006/main">
  <p:tag name="VEVOX.BORDER" val="BORDER2"/>
</p:tagLst>
</file>

<file path=ppt/tags/tag258.xml><?xml version="1.0" encoding="utf-8"?>
<p:tagLst xmlns:a="http://schemas.openxmlformats.org/drawingml/2006/main" xmlns:r="http://schemas.openxmlformats.org/officeDocument/2006/relationships" xmlns:p="http://schemas.openxmlformats.org/presentationml/2006/main">
  <p:tag name="VEVOX.BAR" val="BAR2"/>
</p:tagLst>
</file>

<file path=ppt/tags/tag259.xml><?xml version="1.0" encoding="utf-8"?>
<p:tagLst xmlns:a="http://schemas.openxmlformats.org/drawingml/2006/main" xmlns:r="http://schemas.openxmlformats.org/officeDocument/2006/relationships" xmlns:p="http://schemas.openxmlformats.org/presentationml/2006/main">
  <p:tag name="VEVOX.TITLE" val="TITLE3"/>
</p:tagLst>
</file>

<file path=ppt/tags/tag26.xml><?xml version="1.0" encoding="utf-8"?>
<p:tagLst xmlns:a="http://schemas.openxmlformats.org/drawingml/2006/main" xmlns:r="http://schemas.openxmlformats.org/officeDocument/2006/relationships" xmlns:p="http://schemas.openxmlformats.org/presentationml/2006/main">
  <p:tag name="VEVOX.QUESTION" val="Which of the following best represents your clinical background?"/>
</p:tagLst>
</file>

<file path=ppt/tags/tag260.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261.xml><?xml version="1.0" encoding="utf-8"?>
<p:tagLst xmlns:a="http://schemas.openxmlformats.org/drawingml/2006/main" xmlns:r="http://schemas.openxmlformats.org/officeDocument/2006/relationships" xmlns:p="http://schemas.openxmlformats.org/presentationml/2006/main">
  <p:tag name="VEVOX.BORDER" val="BORDER3"/>
</p:tagLst>
</file>

<file path=ppt/tags/tag262.xml><?xml version="1.0" encoding="utf-8"?>
<p:tagLst xmlns:a="http://schemas.openxmlformats.org/drawingml/2006/main" xmlns:r="http://schemas.openxmlformats.org/officeDocument/2006/relationships" xmlns:p="http://schemas.openxmlformats.org/presentationml/2006/main">
  <p:tag name="VEVOX.BAR" val="BAR3"/>
</p:tagLst>
</file>

<file path=ppt/tags/tag263.xml><?xml version="1.0" encoding="utf-8"?>
<p:tagLst xmlns:a="http://schemas.openxmlformats.org/drawingml/2006/main" xmlns:r="http://schemas.openxmlformats.org/officeDocument/2006/relationships" xmlns:p="http://schemas.openxmlformats.org/presentationml/2006/main">
  <p:tag name="VEVOX.TITLE" val="TITLE4"/>
</p:tagLst>
</file>

<file path=ppt/tags/tag264.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265.xml><?xml version="1.0" encoding="utf-8"?>
<p:tagLst xmlns:a="http://schemas.openxmlformats.org/drawingml/2006/main" xmlns:r="http://schemas.openxmlformats.org/officeDocument/2006/relationships" xmlns:p="http://schemas.openxmlformats.org/presentationml/2006/main">
  <p:tag name="VEVOX.BORDER" val="BORDER4"/>
</p:tagLst>
</file>

<file path=ppt/tags/tag266.xml><?xml version="1.0" encoding="utf-8"?>
<p:tagLst xmlns:a="http://schemas.openxmlformats.org/drawingml/2006/main" xmlns:r="http://schemas.openxmlformats.org/officeDocument/2006/relationships" xmlns:p="http://schemas.openxmlformats.org/presentationml/2006/main">
  <p:tag name="VEVOX.BAR" val="BAR4"/>
</p:tagLst>
</file>

<file path=ppt/tags/tag267.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268.xml><?xml version="1.0" encoding="utf-8"?>
<p:tagLst xmlns:a="http://schemas.openxmlformats.org/drawingml/2006/main" xmlns:r="http://schemas.openxmlformats.org/officeDocument/2006/relationships" xmlns:p="http://schemas.openxmlformats.org/presentationml/2006/main">
  <p:tag name="KPI_HAS_CHART" val="false"/>
</p:tagLst>
</file>

<file path=ppt/tags/tag269.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VEVOX.RESULT" val="{&quot;id&quot;:&quot;215802&quot;,&quot;questionSettings&quot;:{},&quot;alias&quot;:&quot;&quot;,&quot;text&quot;:&quot;&lt;p&gt;Which of the following best represents your clinical background?&lt;/p&gt;&quot;,&quot;@type&quot;:&quot;MultipleChoiceQuestion&quot;,&quot;choices&quot;:[{&quot;id&quot;:&quot;753749&quot;,&quot;alias&quot;:null,&quot;text&quot;:&quot;a. Medical oncologist/hematologic oncologist&quot;,&quot;excludeFromResults&quot;:false,&quot;image&quot;:null,&quot;imageAltText&quot;:null,&quot;isCorrectAnswer&quot;:false},{&quot;id&quot;:&quot;753750&quot;,&quot;alias&quot;:null,&quot;text&quot;:&quot;b. Radiation oncologist&quot;,&quot;excludeFromResults&quot;:false,&quot;image&quot;:null,&quot;imageAltText&quot;:null,&quot;isCorrectAnswer&quot;:false},{&quot;id&quot;:&quot;753751&quot;,&quot;alias&quot;:null,&quot;text&quot;:&quot;c. Oncology/hematology fellow&quot;,&quot;excludeFromResults&quot;:false,&quot;image&quot;:null,&quot;imageAltText&quot;:null,&quot;isCorrectAnswer&quot;:false},{&quot;id&quot;:&quot;753752&quot;,&quot;alias&quot;:null,&quot;text&quot;:&quot;d. Surgical oncologist or surgeon &quot;,&quot;excludeFromResults&quot;:false,&quot;image&quot;:null,&quot;imageAltText&quot;:null,&quot;isCorrectAnswer&quot;:false},{&quot;id&quot;:&quot;753761&quot;,&quot;alias&quot;:null,&quot;text&quot;:&quot;e. Other MD&quot;,&quot;excludeFromResults&quot;:false,&quot;image&quot;:null,&quot;imageAltText&quot;:null,&quot;isCorrectAnswer&quot;:false},{&quot;id&quot;:&quot;753762&quot;,&quot;alias&quot;:null,&quot;text&quot;:&quot;f. Nurse practitioner or physician assistant&quot;,&quot;excludeFromResults&quot;:false,&quot;image&quot;:null,&quot;imageAltText&quot;:null,&quot;isCorrectAnswer&quot;:false},{&quot;id&quot;:&quot;753763&quot;,&quot;alias&quot;:null,&quot;text&quot;:&quot;g. Other nursing professional &quot;,&quot;excludeFromResults&quot;:false,&quot;image&quot;:null,&quot;imageAltText&quot;:null,&quot;isCorrectAnswer&quot;:false},{&quot;id&quot;:&quot;753764&quot;,&quot;alias&quot;:null,&quot;text&quot;:&quot;h. Researcher&quot;,&quot;excludeFromResults&quot;:false,&quot;image&quot;:null,&quot;imageAltText&quot;:null,&quot;isCorrectAnswer&quot;:false},{&quot;id&quot;:&quot;753765&quot;,&quot;alias&quot;:null,&quot;text&quot;:&quot;I. Other healthcare professional&quot;,&quot;excludeFromResults&quot;:false,&quot;image&quot;:null,&quot;imageAltText&quot;:null,&quot;isCorrectAnswer&quot;:false},{&quot;id&quot;:&quot;753766&quot;,&quot;alias&quot;:null,&quot;text&quot;:&quot;j. Other&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268#2889567507/244177895"/>
  <p:tag name="VEVOX.SLIDEFORMAT.VERSION" val="1.019"/>
  <p:tag name="VEVOX.HASRESULTS" val="true"/>
</p:tagLst>
</file>

<file path=ppt/tags/tag270.xml><?xml version="1.0" encoding="utf-8"?>
<p:tagLst xmlns:a="http://schemas.openxmlformats.org/drawingml/2006/main" xmlns:r="http://schemas.openxmlformats.org/officeDocument/2006/relationships" xmlns:p="http://schemas.openxmlformats.org/presentationml/2006/main">
  <p:tag name="KPI_HAS_CHART" val="false"/>
</p:tagLst>
</file>

<file path=ppt/tags/tag271.xml><?xml version="1.0" encoding="utf-8"?>
<p:tagLst xmlns:a="http://schemas.openxmlformats.org/drawingml/2006/main" xmlns:r="http://schemas.openxmlformats.org/officeDocument/2006/relationships" xmlns:p="http://schemas.openxmlformats.org/presentationml/2006/main">
  <p:tag name="KPI_HAS_CHART" val="false"/>
</p:tagLst>
</file>

<file path=ppt/tags/tag272.xml><?xml version="1.0" encoding="utf-8"?>
<p:tagLst xmlns:a="http://schemas.openxmlformats.org/drawingml/2006/main" xmlns:r="http://schemas.openxmlformats.org/officeDocument/2006/relationships" xmlns:p="http://schemas.openxmlformats.org/presentationml/2006/main">
  <p:tag name="VEVOX.POLL" val="{&quot;id&quot;:&quot;176923&quot;,&quot;questionSettings&quot;:{},&quot;alias&quot;:&quot;&quot;,&quot;text&quot;:&quot;&lt;p&gt;&lt;strong&gt;Which of the following &lt;u&gt;&amp;gt;&lt;/u&gt;Grade 3 adverse events was most commonly reported in patients receiving pirtobrutinib for previously treated CLL in the Phase III BRUIN CLL-321 trial?&lt;/strong&gt;&lt;/p&gt;&quot;,&quot;@type&quot;:&quot;MultipleChoiceQuestion&quot;,&quot;choices&quot;:[{&quot;id&quot;:&quot;609333&quot;,&quot;alias&quot;:null,&quot;text&quot;:&quot;a. Atrial fibrillation&quot;,&quot;excludeFromResults&quot;:false,&quot;image&quot;:null,&quot;imageAltText&quot;:null,&quot;isCorrectAnswer&quot;:false},{&quot;id&quot;:&quot;609334&quot;,&quot;alias&quot;:null,&quot;text&quot;:&quot;b. Infections&quot;,&quot;excludeFromResults&quot;:false,&quot;image&quot;:null,&quot;imageAltText&quot;:null,&quot;isCorrectAnswer&quot;:false},{&quot;id&quot;:&quot;609335&quot;,&quot;alias&quot;:null,&quot;text&quot;:&quot;c. Keratitis&quot;,&quot;excludeFromResults&quot;:false,&quot;image&quot;:null,&quot;imageAltText&quot;:null,&quot;isCorrectAnswer&quot;:false},{&quot;id&quot;:&quot;609336&quot;,&quot;alias&quot;:null,&quot;text&quot;:&quot;d. Hemorrhage&quot;,&quot;excludeFromResults&quot;:false,&quot;image&quot;:null,&quot;imageAltText&quot;:null,&quot;isCorrectAnswer&quot;:false},{&quot;id&quot;:&quot;609337&quot;,&quot;alias&quot;:null,&quot;text&quot;:&quot;e.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23"/>
  <p:tag name="VEVOX.QUESTIONSLIDEID" val="301#1682045359/973368374"/>
  <p:tag name="VEVOX.SLIDEFORMAT.VERSION" val="1.018"/>
  <p:tag name="VEVOX.HASRESULTS" val="true"/>
</p:tagLst>
</file>

<file path=ppt/tags/tag273.xml><?xml version="1.0" encoding="utf-8"?>
<p:tagLst xmlns:a="http://schemas.openxmlformats.org/drawingml/2006/main" xmlns:r="http://schemas.openxmlformats.org/officeDocument/2006/relationships" xmlns:p="http://schemas.openxmlformats.org/presentationml/2006/main">
  <p:tag name="VEVOX.QUESTION" val="Which of the following &gt;Grade 3 adverse events was most commonly reported in patients receiving pirtobrutinib for previously treated CLL in the Phase III BRUIN CLL-321 trial?"/>
</p:tagLst>
</file>

<file path=ppt/tags/tag274.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275.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276.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277.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278.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279.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28.xml><?xml version="1.0" encoding="utf-8"?>
<p:tagLst xmlns:a="http://schemas.openxmlformats.org/drawingml/2006/main" xmlns:r="http://schemas.openxmlformats.org/officeDocument/2006/relationships" xmlns:p="http://schemas.openxmlformats.org/presentationml/2006/main">
  <p:tag name="VEVOX.BORDER" val="BORDER6"/>
  <p:tag name="VEVOX.ACCESSIBILITY.DECORATIVE" val="1"/>
</p:tagLst>
</file>

<file path=ppt/tags/tag280.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281.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282.xml><?xml version="1.0" encoding="utf-8"?>
<p:tagLst xmlns:a="http://schemas.openxmlformats.org/drawingml/2006/main" xmlns:r="http://schemas.openxmlformats.org/officeDocument/2006/relationships" xmlns:p="http://schemas.openxmlformats.org/presentationml/2006/main">
  <p:tag name="VEVOX.TITLE" val="TITLE1"/>
</p:tagLst>
</file>

<file path=ppt/tags/tag283.xml><?xml version="1.0" encoding="utf-8"?>
<p:tagLst xmlns:a="http://schemas.openxmlformats.org/drawingml/2006/main" xmlns:r="http://schemas.openxmlformats.org/officeDocument/2006/relationships" xmlns:p="http://schemas.openxmlformats.org/presentationml/2006/main">
  <p:tag name="VEVOX.TITLE" val="TITLE2"/>
</p:tagLst>
</file>

<file path=ppt/tags/tag284.xml><?xml version="1.0" encoding="utf-8"?>
<p:tagLst xmlns:a="http://schemas.openxmlformats.org/drawingml/2006/main" xmlns:r="http://schemas.openxmlformats.org/officeDocument/2006/relationships" xmlns:p="http://schemas.openxmlformats.org/presentationml/2006/main">
  <p:tag name="VEVOX.TITLE" val="TITLE3"/>
</p:tagLst>
</file>

<file path=ppt/tags/tag285.xml><?xml version="1.0" encoding="utf-8"?>
<p:tagLst xmlns:a="http://schemas.openxmlformats.org/drawingml/2006/main" xmlns:r="http://schemas.openxmlformats.org/officeDocument/2006/relationships" xmlns:p="http://schemas.openxmlformats.org/presentationml/2006/main">
  <p:tag name="VEVOX.TITLE" val="TITLE4"/>
</p:tagLst>
</file>

<file path=ppt/tags/tag286.xml><?xml version="1.0" encoding="utf-8"?>
<p:tagLst xmlns:a="http://schemas.openxmlformats.org/drawingml/2006/main" xmlns:r="http://schemas.openxmlformats.org/officeDocument/2006/relationships" xmlns:p="http://schemas.openxmlformats.org/presentationml/2006/main">
  <p:tag name="VEVOX.TITLE" val="TITLE5"/>
</p:tagLst>
</file>

<file path=ppt/tags/tag287.xml><?xml version="1.0" encoding="utf-8"?>
<p:tagLst xmlns:a="http://schemas.openxmlformats.org/drawingml/2006/main" xmlns:r="http://schemas.openxmlformats.org/officeDocument/2006/relationships" xmlns:p="http://schemas.openxmlformats.org/presentationml/2006/main">
  <p:tag name="VEVOX.RESULT" val="{&quot;id&quot;:&quot;176923&quot;,&quot;questionSettings&quot;:{},&quot;alias&quot;:&quot;&quot;,&quot;text&quot;:&quot;&lt;p&gt;&lt;strong&gt;Which of the following &lt;u&gt;&amp;gt;&lt;/u&gt;Grade 3 adverse events was most commonly reported in patients receiving pirtobrutinib for previously treated CLL in the Phase III BRUIN CLL-321 trial?&lt;/strong&gt;&lt;/p&gt;&quot;,&quot;@type&quot;:&quot;MultipleChoiceQuestion&quot;,&quot;choices&quot;:[{&quot;id&quot;:&quot;609333&quot;,&quot;alias&quot;:null,&quot;text&quot;:&quot;a. Atrial fibrillation&quot;,&quot;excludeFromResults&quot;:false,&quot;image&quot;:null,&quot;imageAltText&quot;:null,&quot;isCorrectAnswer&quot;:false},{&quot;id&quot;:&quot;609334&quot;,&quot;alias&quot;:null,&quot;text&quot;:&quot;b. Infections&quot;,&quot;excludeFromResults&quot;:false,&quot;image&quot;:null,&quot;imageAltText&quot;:null,&quot;isCorrectAnswer&quot;:false},{&quot;id&quot;:&quot;609335&quot;,&quot;alias&quot;:null,&quot;text&quot;:&quot;c. Keratitis&quot;,&quot;excludeFromResults&quot;:false,&quot;image&quot;:null,&quot;imageAltText&quot;:null,&quot;isCorrectAnswer&quot;:false},{&quot;id&quot;:&quot;609336&quot;,&quot;alias&quot;:null,&quot;text&quot;:&quot;d. Hemorrhage&quot;,&quot;excludeFromResults&quot;:false,&quot;image&quot;:null,&quot;imageAltText&quot;:null,&quot;isCorrectAnswer&quot;:false},{&quot;id&quot;:&quot;609337&quot;,&quot;alias&quot;:null,&quot;text&quot;:&quot;e.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301#1682045359/973368374"/>
  <p:tag name="VEVOX.SLIDEFORMAT.VERSION" val="1.018"/>
  <p:tag name="VEVOX.HASRESULTS" val="true"/>
</p:tagLst>
</file>

<file path=ppt/tags/tag288.xml><?xml version="1.0" encoding="utf-8"?>
<p:tagLst xmlns:a="http://schemas.openxmlformats.org/drawingml/2006/main" xmlns:r="http://schemas.openxmlformats.org/officeDocument/2006/relationships" xmlns:p="http://schemas.openxmlformats.org/presentationml/2006/main">
  <p:tag name="VEVOX.QUESTION" val="Which of the following &gt;Grade 3 adverse events was most commonly reported in patients receiving pirtobrutinib for previously treated CLL in the Phase III BRUIN CLL-321 trial?"/>
</p:tagLst>
</file>

<file path=ppt/tags/tag289.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29.xml><?xml version="1.0" encoding="utf-8"?>
<p:tagLst xmlns:a="http://schemas.openxmlformats.org/drawingml/2006/main" xmlns:r="http://schemas.openxmlformats.org/officeDocument/2006/relationships" xmlns:p="http://schemas.openxmlformats.org/presentationml/2006/main">
  <p:tag name="VEVOX.BAR" val="BAR6"/>
  <p:tag name="VEVOX.ACCESSIBILITY.DECORATIVE" val="1"/>
</p:tagLst>
</file>

<file path=ppt/tags/tag290.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291.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292.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293.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294.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295.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296.xml><?xml version="1.0" encoding="utf-8"?>
<p:tagLst xmlns:a="http://schemas.openxmlformats.org/drawingml/2006/main" xmlns:r="http://schemas.openxmlformats.org/officeDocument/2006/relationships" xmlns:p="http://schemas.openxmlformats.org/presentationml/2006/main">
  <p:tag name="VEVOX.TITLE" val="TITLE1"/>
</p:tagLst>
</file>

<file path=ppt/tags/tag297.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298.xml><?xml version="1.0" encoding="utf-8"?>
<p:tagLst xmlns:a="http://schemas.openxmlformats.org/drawingml/2006/main" xmlns:r="http://schemas.openxmlformats.org/officeDocument/2006/relationships" xmlns:p="http://schemas.openxmlformats.org/presentationml/2006/main">
  <p:tag name="VEVOX.BORDER" val="BORDER1"/>
</p:tagLst>
</file>

<file path=ppt/tags/tag299.xml><?xml version="1.0" encoding="utf-8"?>
<p:tagLst xmlns:a="http://schemas.openxmlformats.org/drawingml/2006/main" xmlns:r="http://schemas.openxmlformats.org/officeDocument/2006/relationships" xmlns:p="http://schemas.openxmlformats.org/presentationml/2006/main">
  <p:tag name="VEVOX.BAR" val="BAR1"/>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VEVOX.ACCESSIBILITY.DECORATIVE" val="1"/>
  <p:tag name="VEVOX.RESULT.PLACEHOLDER" val="0"/>
</p:tagLst>
</file>

<file path=ppt/tags/tag300.xml><?xml version="1.0" encoding="utf-8"?>
<p:tagLst xmlns:a="http://schemas.openxmlformats.org/drawingml/2006/main" xmlns:r="http://schemas.openxmlformats.org/officeDocument/2006/relationships" xmlns:p="http://schemas.openxmlformats.org/presentationml/2006/main">
  <p:tag name="VEVOX.TITLE" val="TITLE2"/>
</p:tagLst>
</file>

<file path=ppt/tags/tag301.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302.xml><?xml version="1.0" encoding="utf-8"?>
<p:tagLst xmlns:a="http://schemas.openxmlformats.org/drawingml/2006/main" xmlns:r="http://schemas.openxmlformats.org/officeDocument/2006/relationships" xmlns:p="http://schemas.openxmlformats.org/presentationml/2006/main">
  <p:tag name="VEVOX.BORDER" val="BORDER2"/>
</p:tagLst>
</file>

<file path=ppt/tags/tag303.xml><?xml version="1.0" encoding="utf-8"?>
<p:tagLst xmlns:a="http://schemas.openxmlformats.org/drawingml/2006/main" xmlns:r="http://schemas.openxmlformats.org/officeDocument/2006/relationships" xmlns:p="http://schemas.openxmlformats.org/presentationml/2006/main">
  <p:tag name="VEVOX.BAR" val="BAR2"/>
</p:tagLst>
</file>

<file path=ppt/tags/tag304.xml><?xml version="1.0" encoding="utf-8"?>
<p:tagLst xmlns:a="http://schemas.openxmlformats.org/drawingml/2006/main" xmlns:r="http://schemas.openxmlformats.org/officeDocument/2006/relationships" xmlns:p="http://schemas.openxmlformats.org/presentationml/2006/main">
  <p:tag name="VEVOX.TITLE" val="TITLE3"/>
</p:tagLst>
</file>

<file path=ppt/tags/tag305.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306.xml><?xml version="1.0" encoding="utf-8"?>
<p:tagLst xmlns:a="http://schemas.openxmlformats.org/drawingml/2006/main" xmlns:r="http://schemas.openxmlformats.org/officeDocument/2006/relationships" xmlns:p="http://schemas.openxmlformats.org/presentationml/2006/main">
  <p:tag name="VEVOX.BORDER" val="BORDER3"/>
</p:tagLst>
</file>

<file path=ppt/tags/tag307.xml><?xml version="1.0" encoding="utf-8"?>
<p:tagLst xmlns:a="http://schemas.openxmlformats.org/drawingml/2006/main" xmlns:r="http://schemas.openxmlformats.org/officeDocument/2006/relationships" xmlns:p="http://schemas.openxmlformats.org/presentationml/2006/main">
  <p:tag name="VEVOX.BAR" val="BAR3"/>
</p:tagLst>
</file>

<file path=ppt/tags/tag308.xml><?xml version="1.0" encoding="utf-8"?>
<p:tagLst xmlns:a="http://schemas.openxmlformats.org/drawingml/2006/main" xmlns:r="http://schemas.openxmlformats.org/officeDocument/2006/relationships" xmlns:p="http://schemas.openxmlformats.org/presentationml/2006/main">
  <p:tag name="VEVOX.TITLE" val="TITLE4"/>
</p:tagLst>
</file>

<file path=ppt/tags/tag309.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31.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310.xml><?xml version="1.0" encoding="utf-8"?>
<p:tagLst xmlns:a="http://schemas.openxmlformats.org/drawingml/2006/main" xmlns:r="http://schemas.openxmlformats.org/officeDocument/2006/relationships" xmlns:p="http://schemas.openxmlformats.org/presentationml/2006/main">
  <p:tag name="VEVOX.BORDER" val="BORDER4"/>
</p:tagLst>
</file>

<file path=ppt/tags/tag311.xml><?xml version="1.0" encoding="utf-8"?>
<p:tagLst xmlns:a="http://schemas.openxmlformats.org/drawingml/2006/main" xmlns:r="http://schemas.openxmlformats.org/officeDocument/2006/relationships" xmlns:p="http://schemas.openxmlformats.org/presentationml/2006/main">
  <p:tag name="VEVOX.BAR" val="BAR4"/>
</p:tagLst>
</file>

<file path=ppt/tags/tag312.xml><?xml version="1.0" encoding="utf-8"?>
<p:tagLst xmlns:a="http://schemas.openxmlformats.org/drawingml/2006/main" xmlns:r="http://schemas.openxmlformats.org/officeDocument/2006/relationships" xmlns:p="http://schemas.openxmlformats.org/presentationml/2006/main">
  <p:tag name="VEVOX.TITLE" val="TITLE5"/>
</p:tagLst>
</file>

<file path=ppt/tags/tag313.xml><?xml version="1.0" encoding="utf-8"?>
<p:tagLst xmlns:a="http://schemas.openxmlformats.org/drawingml/2006/main" xmlns:r="http://schemas.openxmlformats.org/officeDocument/2006/relationships" xmlns:p="http://schemas.openxmlformats.org/presentationml/2006/main">
  <p:tag name="VEVOX.DATALABEL" val="DATALABEL5"/>
</p:tagLst>
</file>

<file path=ppt/tags/tag314.xml><?xml version="1.0" encoding="utf-8"?>
<p:tagLst xmlns:a="http://schemas.openxmlformats.org/drawingml/2006/main" xmlns:r="http://schemas.openxmlformats.org/officeDocument/2006/relationships" xmlns:p="http://schemas.openxmlformats.org/presentationml/2006/main">
  <p:tag name="VEVOX.BORDER" val="BORDER5"/>
</p:tagLst>
</file>

<file path=ppt/tags/tag315.xml><?xml version="1.0" encoding="utf-8"?>
<p:tagLst xmlns:a="http://schemas.openxmlformats.org/drawingml/2006/main" xmlns:r="http://schemas.openxmlformats.org/officeDocument/2006/relationships" xmlns:p="http://schemas.openxmlformats.org/presentationml/2006/main">
  <p:tag name="VEVOX.BAR" val="BAR5"/>
</p:tagLst>
</file>

<file path=ppt/tags/tag316.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317.xml><?xml version="1.0" encoding="utf-8"?>
<p:tagLst xmlns:a="http://schemas.openxmlformats.org/drawingml/2006/main" xmlns:r="http://schemas.openxmlformats.org/officeDocument/2006/relationships" xmlns:p="http://schemas.openxmlformats.org/presentationml/2006/main">
  <p:tag name="KPI_HAS_CHART" val="false"/>
</p:tagLst>
</file>

<file path=ppt/tags/tag318.xml><?xml version="1.0" encoding="utf-8"?>
<p:tagLst xmlns:a="http://schemas.openxmlformats.org/drawingml/2006/main" xmlns:r="http://schemas.openxmlformats.org/officeDocument/2006/relationships" xmlns:p="http://schemas.openxmlformats.org/presentationml/2006/main">
  <p:tag name="KPI_HAS_CHART" val="false"/>
</p:tagLst>
</file>

<file path=ppt/tags/tag319.xml><?xml version="1.0" encoding="utf-8"?>
<p:tagLst xmlns:a="http://schemas.openxmlformats.org/drawingml/2006/main" xmlns:r="http://schemas.openxmlformats.org/officeDocument/2006/relationships" xmlns:p="http://schemas.openxmlformats.org/presentationml/2006/main">
  <p:tag name="VEVOX.POLL" val="{&quot;id&quot;:&quot;176924&quot;,&quot;questionSettings&quot;:{},&quot;alias&quot;:&quot;&quot;,&quot;text&quot;:&quot;&lt;p&gt;&lt;span&gt;&lt;strong&gt;Which of the following descriptions best characterizes the study design of the BRUIN CLL-314 trial?&lt;/strong&gt;&lt;/span&gt;&lt;/p&gt;&quot;,&quot;@type&quot;:&quot;MultipleChoiceQuestion&quot;,&quot;choices&quot;:[{&quot;id&quot;:&quot;609338&quot;,&quot;alias&quot;:null,&quot;text&quot;:&quot;a. A Phase II study evaluating time-limited pirtobrutinib for patients with CLL that was pretreated with prior BTK inhibitor and Bcl-2 inhibitor therapy&quot;,&quot;excludeFromResults&quot;:false,&quot;image&quot;:null,&quot;imageAltText&quot;:null,&quot;isCorrectAnswer&quot;:false},{&quot;id&quot;:&quot;609339&quot;,&quot;alias&quot;:null,&quot;text&quot;:&quot;b. A Phase III superiority study evaluating pirtobrutinib versus ibrutinib for relapsed/refractory CLL&quot;,&quot;excludeFromResults&quot;:false,&quot;image&quot;:null,&quot;imageAltText&quot;:null,&quot;isCorrectAnswer&quot;:false},{&quot;id&quot;:&quot;609340&quot;,&quot;alias&quot;:null,&quot;text&quot;:&quot;c. A Phase III noninferiority study evaluating pirtobrutinib versus ibrutinib for patients with CLL that was treatment-naïve or pretreated with non-BTK inhibitor therapy&quot;,&quot;excludeFromResults&quot;:false,&quot;image&quot;:null,&quot;imageAltText&quot;:null,&quot;isCorrectAnswer&quot;:false},{&quot;id&quot;:&quot;609341&quot;,&quot;alias&quot;:null,&quot;text&quot;:&quot;d.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24"/>
  <p:tag name="VEVOX.QUESTIONSLIDEID" val="303#1943106368/961884249"/>
  <p:tag name="VEVOX.SLIDEFORMAT.VERSION" val="1.018"/>
  <p:tag name="VEVOX.HASRESULTS" val="true"/>
</p:tagLst>
</file>

<file path=ppt/tags/tag32.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320.xml><?xml version="1.0" encoding="utf-8"?>
<p:tagLst xmlns:a="http://schemas.openxmlformats.org/drawingml/2006/main" xmlns:r="http://schemas.openxmlformats.org/officeDocument/2006/relationships" xmlns:p="http://schemas.openxmlformats.org/presentationml/2006/main">
  <p:tag name="VEVOX.QUESTION" val="Which of the following descriptions best characterizes the study design of the BRUIN CLL-314 trial?"/>
</p:tagLst>
</file>

<file path=ppt/tags/tag321.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322.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323.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324.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325.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326.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327.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328.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329.xml><?xml version="1.0" encoding="utf-8"?>
<p:tagLst xmlns:a="http://schemas.openxmlformats.org/drawingml/2006/main" xmlns:r="http://schemas.openxmlformats.org/officeDocument/2006/relationships" xmlns:p="http://schemas.openxmlformats.org/presentationml/2006/main">
  <p:tag name="VEVOX.TITLE" val="TITLE1"/>
</p:tagLst>
</file>

<file path=ppt/tags/tag33.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 name="VEVOX.ACCESSIBILITY.DECORATIVE" val="1"/>
</p:tagLst>
</file>

<file path=ppt/tags/tag330.xml><?xml version="1.0" encoding="utf-8"?>
<p:tagLst xmlns:a="http://schemas.openxmlformats.org/drawingml/2006/main" xmlns:r="http://schemas.openxmlformats.org/officeDocument/2006/relationships" xmlns:p="http://schemas.openxmlformats.org/presentationml/2006/main">
  <p:tag name="VEVOX.TITLE" val="TITLE2"/>
</p:tagLst>
</file>

<file path=ppt/tags/tag331.xml><?xml version="1.0" encoding="utf-8"?>
<p:tagLst xmlns:a="http://schemas.openxmlformats.org/drawingml/2006/main" xmlns:r="http://schemas.openxmlformats.org/officeDocument/2006/relationships" xmlns:p="http://schemas.openxmlformats.org/presentationml/2006/main">
  <p:tag name="VEVOX.TITLE" val="TITLE3"/>
</p:tagLst>
</file>

<file path=ppt/tags/tag332.xml><?xml version="1.0" encoding="utf-8"?>
<p:tagLst xmlns:a="http://schemas.openxmlformats.org/drawingml/2006/main" xmlns:r="http://schemas.openxmlformats.org/officeDocument/2006/relationships" xmlns:p="http://schemas.openxmlformats.org/presentationml/2006/main">
  <p:tag name="VEVOX.TITLE" val="TITLE4"/>
</p:tagLst>
</file>

<file path=ppt/tags/tag333.xml><?xml version="1.0" encoding="utf-8"?>
<p:tagLst xmlns:a="http://schemas.openxmlformats.org/drawingml/2006/main" xmlns:r="http://schemas.openxmlformats.org/officeDocument/2006/relationships" xmlns:p="http://schemas.openxmlformats.org/presentationml/2006/main">
  <p:tag name="VEVOX.RESULT" val="{&quot;id&quot;:&quot;176924&quot;,&quot;questionSettings&quot;:{},&quot;alias&quot;:&quot;&quot;,&quot;text&quot;:&quot;&lt;p&gt;&lt;span&gt;&lt;strong&gt;Which of the following descriptions best characterizes the study design of the BRUIN CLL-314 trial?&lt;/strong&gt;&lt;/span&gt;&lt;/p&gt;&quot;,&quot;@type&quot;:&quot;MultipleChoiceQuestion&quot;,&quot;choices&quot;:[{&quot;id&quot;:&quot;609338&quot;,&quot;alias&quot;:null,&quot;text&quot;:&quot;a. A Phase II study evaluating time-limited pirtobrutinib for patients with CLL that was pretreated with prior BTK inhibitor and Bcl-2 inhibitor therapy&quot;,&quot;excludeFromResults&quot;:false,&quot;image&quot;:null,&quot;imageAltText&quot;:null,&quot;isCorrectAnswer&quot;:false},{&quot;id&quot;:&quot;609339&quot;,&quot;alias&quot;:null,&quot;text&quot;:&quot;b. A Phase III superiority study evaluating pirtobrutinib versus ibrutinib for relapsed/refractory CLL&quot;,&quot;excludeFromResults&quot;:false,&quot;image&quot;:null,&quot;imageAltText&quot;:null,&quot;isCorrectAnswer&quot;:false},{&quot;id&quot;:&quot;609340&quot;,&quot;alias&quot;:null,&quot;text&quot;:&quot;c. A Phase III noninferiority study evaluating pirtobrutinib versus ibrutinib for patients with CLL that was treatment-naïve or pretreated with non-BTK inhibitor therapy&quot;,&quot;excludeFromResults&quot;:false,&quot;image&quot;:null,&quot;imageAltText&quot;:null,&quot;isCorrectAnswer&quot;:false},{&quot;id&quot;:&quot;609341&quot;,&quot;alias&quot;:null,&quot;text&quot;:&quot;d.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303#1943106368/961884249"/>
  <p:tag name="VEVOX.SLIDEFORMAT.VERSION" val="1.018"/>
  <p:tag name="VEVOX.HASRESULTS" val="true"/>
</p:tagLst>
</file>

<file path=ppt/tags/tag334.xml><?xml version="1.0" encoding="utf-8"?>
<p:tagLst xmlns:a="http://schemas.openxmlformats.org/drawingml/2006/main" xmlns:r="http://schemas.openxmlformats.org/officeDocument/2006/relationships" xmlns:p="http://schemas.openxmlformats.org/presentationml/2006/main">
  <p:tag name="VEVOX.QUESTION" val="Which of the following descriptions best characterizes the study design of the BRUIN CLL-314 trial?"/>
</p:tagLst>
</file>

<file path=ppt/tags/tag335.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336.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337.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338.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339.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34.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340.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341.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342.xml><?xml version="1.0" encoding="utf-8"?>
<p:tagLst xmlns:a="http://schemas.openxmlformats.org/drawingml/2006/main" xmlns:r="http://schemas.openxmlformats.org/officeDocument/2006/relationships" xmlns:p="http://schemas.openxmlformats.org/presentationml/2006/main">
  <p:tag name="VEVOX.TITLE" val="TITLE1"/>
</p:tagLst>
</file>

<file path=ppt/tags/tag343.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344.xml><?xml version="1.0" encoding="utf-8"?>
<p:tagLst xmlns:a="http://schemas.openxmlformats.org/drawingml/2006/main" xmlns:r="http://schemas.openxmlformats.org/officeDocument/2006/relationships" xmlns:p="http://schemas.openxmlformats.org/presentationml/2006/main">
  <p:tag name="VEVOX.BORDER" val="BORDER1"/>
</p:tagLst>
</file>

<file path=ppt/tags/tag345.xml><?xml version="1.0" encoding="utf-8"?>
<p:tagLst xmlns:a="http://schemas.openxmlformats.org/drawingml/2006/main" xmlns:r="http://schemas.openxmlformats.org/officeDocument/2006/relationships" xmlns:p="http://schemas.openxmlformats.org/presentationml/2006/main">
  <p:tag name="VEVOX.BAR" val="BAR1"/>
</p:tagLst>
</file>

<file path=ppt/tags/tag346.xml><?xml version="1.0" encoding="utf-8"?>
<p:tagLst xmlns:a="http://schemas.openxmlformats.org/drawingml/2006/main" xmlns:r="http://schemas.openxmlformats.org/officeDocument/2006/relationships" xmlns:p="http://schemas.openxmlformats.org/presentationml/2006/main">
  <p:tag name="VEVOX.TITLE" val="TITLE2"/>
</p:tagLst>
</file>

<file path=ppt/tags/tag347.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348.xml><?xml version="1.0" encoding="utf-8"?>
<p:tagLst xmlns:a="http://schemas.openxmlformats.org/drawingml/2006/main" xmlns:r="http://schemas.openxmlformats.org/officeDocument/2006/relationships" xmlns:p="http://schemas.openxmlformats.org/presentationml/2006/main">
  <p:tag name="VEVOX.BORDER" val="BORDER2"/>
</p:tagLst>
</file>

<file path=ppt/tags/tag349.xml><?xml version="1.0" encoding="utf-8"?>
<p:tagLst xmlns:a="http://schemas.openxmlformats.org/drawingml/2006/main" xmlns:r="http://schemas.openxmlformats.org/officeDocument/2006/relationships" xmlns:p="http://schemas.openxmlformats.org/presentationml/2006/main">
  <p:tag name="VEVOX.BAR" val="BAR2"/>
</p:tagLst>
</file>

<file path=ppt/tags/tag35.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350.xml><?xml version="1.0" encoding="utf-8"?>
<p:tagLst xmlns:a="http://schemas.openxmlformats.org/drawingml/2006/main" xmlns:r="http://schemas.openxmlformats.org/officeDocument/2006/relationships" xmlns:p="http://schemas.openxmlformats.org/presentationml/2006/main">
  <p:tag name="VEVOX.TITLE" val="TITLE3"/>
</p:tagLst>
</file>

<file path=ppt/tags/tag351.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352.xml><?xml version="1.0" encoding="utf-8"?>
<p:tagLst xmlns:a="http://schemas.openxmlformats.org/drawingml/2006/main" xmlns:r="http://schemas.openxmlformats.org/officeDocument/2006/relationships" xmlns:p="http://schemas.openxmlformats.org/presentationml/2006/main">
  <p:tag name="VEVOX.BORDER" val="BORDER3"/>
</p:tagLst>
</file>

<file path=ppt/tags/tag353.xml><?xml version="1.0" encoding="utf-8"?>
<p:tagLst xmlns:a="http://schemas.openxmlformats.org/drawingml/2006/main" xmlns:r="http://schemas.openxmlformats.org/officeDocument/2006/relationships" xmlns:p="http://schemas.openxmlformats.org/presentationml/2006/main">
  <p:tag name="VEVOX.BAR" val="BAR3"/>
</p:tagLst>
</file>

<file path=ppt/tags/tag354.xml><?xml version="1.0" encoding="utf-8"?>
<p:tagLst xmlns:a="http://schemas.openxmlformats.org/drawingml/2006/main" xmlns:r="http://schemas.openxmlformats.org/officeDocument/2006/relationships" xmlns:p="http://schemas.openxmlformats.org/presentationml/2006/main">
  <p:tag name="VEVOX.TITLE" val="TITLE4"/>
</p:tagLst>
</file>

<file path=ppt/tags/tag355.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356.xml><?xml version="1.0" encoding="utf-8"?>
<p:tagLst xmlns:a="http://schemas.openxmlformats.org/drawingml/2006/main" xmlns:r="http://schemas.openxmlformats.org/officeDocument/2006/relationships" xmlns:p="http://schemas.openxmlformats.org/presentationml/2006/main">
  <p:tag name="VEVOX.BORDER" val="BORDER4"/>
</p:tagLst>
</file>

<file path=ppt/tags/tag357.xml><?xml version="1.0" encoding="utf-8"?>
<p:tagLst xmlns:a="http://schemas.openxmlformats.org/drawingml/2006/main" xmlns:r="http://schemas.openxmlformats.org/officeDocument/2006/relationships" xmlns:p="http://schemas.openxmlformats.org/presentationml/2006/main">
  <p:tag name="VEVOX.BAR" val="BAR4"/>
</p:tagLst>
</file>

<file path=ppt/tags/tag358.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359.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VEVOX.TITLE" val="TITLE1"/>
</p:tagLst>
</file>

<file path=ppt/tags/tag360.xml><?xml version="1.0" encoding="utf-8"?>
<p:tagLst xmlns:a="http://schemas.openxmlformats.org/drawingml/2006/main" xmlns:r="http://schemas.openxmlformats.org/officeDocument/2006/relationships" xmlns:p="http://schemas.openxmlformats.org/presentationml/2006/main">
  <p:tag name="VEVOX.POLL" val="{&quot;id&quot;:&quot;176926&quot;,&quot;questionSettings&quot;:{},&quot;alias&quot;:&quot;&quot;,&quot;text&quot;:&quot;&lt;p&gt;&lt;strong&gt;Based on current clinical trial data and your personal experience, how would you compare the global &lt;u&gt;tolerability/toxicity &lt;/u&gt;of pirtobrutinib to that of ibrutinib, acalabrutinib and zanubrutinib for patients with relapsed/refractory CLL?&lt;/strong&gt;&lt;/p&gt;&quot;,&quot;@type&quot;:&quot;MultipleChoiceQuestion&quot;,&quot;choices&quot;:[{&quot;id&quot;:&quot;609347&quot;,&quot;alias&quot;:null,&quot;text&quot;:&quot;a. About the same&quot;,&quot;excludeFromResults&quot;:false,&quot;image&quot;:null,&quot;imageAltText&quot;:null,&quot;isCorrectAnswer&quot;:false},{&quot;id&quot;:&quot;609348&quot;,&quot;alias&quot;:null,&quot;text&quot;:&quot;b. Ibrutinib has the least toxicity&quot;,&quot;excludeFromResults&quot;:false,&quot;image&quot;:null,&quot;imageAltText&quot;:null,&quot;isCorrectAnswer&quot;:false},{&quot;id&quot;:&quot;609349&quot;,&quot;alias&quot;:null,&quot;text&quot;:&quot;c. Acalabrutinib has the least toxicity&quot;,&quot;excludeFromResults&quot;:false,&quot;image&quot;:null,&quot;imageAltText&quot;:null,&quot;isCorrectAnswer&quot;:false},{&quot;id&quot;:&quot;609350&quot;,&quot;alias&quot;:null,&quot;text&quot;:&quot;d. Zanubrutinib has the least toxicity&quot;,&quot;excludeFromResults&quot;:false,&quot;image&quot;:null,&quot;imageAltText&quot;:null,&quot;isCorrectAnswer&quot;:false},{&quot;id&quot;:&quot;609351&quot;,&quot;alias&quot;:null,&quot;text&quot;:&quot;e. Pirtobrutinib has the least toxicity&quot;,&quot;excludeFromResults&quot;:false,&quot;image&quot;:null,&quot;imageAltText&quot;:null,&quot;isCorrectAnswer&quot;:false},{&quot;id&quot;:&quot;609352&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26"/>
  <p:tag name="VEVOX.QUESTIONSLIDEID" val="305#3659953873/991239180"/>
  <p:tag name="VEVOX.SLIDEFORMAT.VERSION" val="1.018"/>
  <p:tag name="VEVOX.HASRESULTS" val="true"/>
</p:tagLst>
</file>

<file path=ppt/tags/tag361.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362.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363.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364.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365.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366.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367.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368.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369.xml><?xml version="1.0" encoding="utf-8"?>
<p:tagLst xmlns:a="http://schemas.openxmlformats.org/drawingml/2006/main" xmlns:r="http://schemas.openxmlformats.org/officeDocument/2006/relationships" xmlns:p="http://schemas.openxmlformats.org/presentationml/2006/main">
  <p:tag name="VEVOX.TITLE" val="TITLE1"/>
</p:tagLst>
</file>

<file path=ppt/tags/tag37.xml><?xml version="1.0" encoding="utf-8"?>
<p:tagLst xmlns:a="http://schemas.openxmlformats.org/drawingml/2006/main" xmlns:r="http://schemas.openxmlformats.org/officeDocument/2006/relationships" xmlns:p="http://schemas.openxmlformats.org/presentationml/2006/main">
  <p:tag name="VEVOX.DATALABEL" val="DATALABEL1"/>
  <p:tag name="VEVOX.ACCESSIBILITY.DECORATIVE" val="1"/>
</p:tagLst>
</file>

<file path=ppt/tags/tag370.xml><?xml version="1.0" encoding="utf-8"?>
<p:tagLst xmlns:a="http://schemas.openxmlformats.org/drawingml/2006/main" xmlns:r="http://schemas.openxmlformats.org/officeDocument/2006/relationships" xmlns:p="http://schemas.openxmlformats.org/presentationml/2006/main">
  <p:tag name="VEVOX.TITLE" val="TITLE2"/>
</p:tagLst>
</file>

<file path=ppt/tags/tag371.xml><?xml version="1.0" encoding="utf-8"?>
<p:tagLst xmlns:a="http://schemas.openxmlformats.org/drawingml/2006/main" xmlns:r="http://schemas.openxmlformats.org/officeDocument/2006/relationships" xmlns:p="http://schemas.openxmlformats.org/presentationml/2006/main">
  <p:tag name="VEVOX.TITLE" val="TITLE3"/>
</p:tagLst>
</file>

<file path=ppt/tags/tag372.xml><?xml version="1.0" encoding="utf-8"?>
<p:tagLst xmlns:a="http://schemas.openxmlformats.org/drawingml/2006/main" xmlns:r="http://schemas.openxmlformats.org/officeDocument/2006/relationships" xmlns:p="http://schemas.openxmlformats.org/presentationml/2006/main">
  <p:tag name="VEVOX.TITLE" val="TITLE4"/>
</p:tagLst>
</file>

<file path=ppt/tags/tag373.xml><?xml version="1.0" encoding="utf-8"?>
<p:tagLst xmlns:a="http://schemas.openxmlformats.org/drawingml/2006/main" xmlns:r="http://schemas.openxmlformats.org/officeDocument/2006/relationships" xmlns:p="http://schemas.openxmlformats.org/presentationml/2006/main">
  <p:tag name="VEVOX.TITLE" val="TITLE5"/>
</p:tagLst>
</file>

<file path=ppt/tags/tag374.xml><?xml version="1.0" encoding="utf-8"?>
<p:tagLst xmlns:a="http://schemas.openxmlformats.org/drawingml/2006/main" xmlns:r="http://schemas.openxmlformats.org/officeDocument/2006/relationships" xmlns:p="http://schemas.openxmlformats.org/presentationml/2006/main">
  <p:tag name="VEVOX.TITLE" val="TITLE6"/>
</p:tagLst>
</file>

<file path=ppt/tags/tag375.xml><?xml version="1.0" encoding="utf-8"?>
<p:tagLst xmlns:a="http://schemas.openxmlformats.org/drawingml/2006/main" xmlns:r="http://schemas.openxmlformats.org/officeDocument/2006/relationships" xmlns:p="http://schemas.openxmlformats.org/presentationml/2006/main">
  <p:tag name="VEVOX.QUESTION" val="Based on current clinical trial data and your personal experience, how would you compare the global tolerability/toxicity of pirtobrutinib to that of ibrutinib, acalabrutinib and zanubrutinib for patients with relapsed/refractory CLL?"/>
</p:tagLst>
</file>

<file path=ppt/tags/tag376.xml><?xml version="1.0" encoding="utf-8"?>
<p:tagLst xmlns:a="http://schemas.openxmlformats.org/drawingml/2006/main" xmlns:r="http://schemas.openxmlformats.org/officeDocument/2006/relationships" xmlns:p="http://schemas.openxmlformats.org/presentationml/2006/main">
  <p:tag name="VEVOX.RESULT" val="{&quot;id&quot;:&quot;176926&quot;,&quot;questionSettings&quot;:{},&quot;alias&quot;:&quot;&quot;,&quot;text&quot;:&quot;&lt;p&gt;&lt;strong&gt;Based on current clinical trial data and your personal experience, how would you compare the global &lt;u&gt;tolerability/toxicity &lt;/u&gt;of pirtobrutinib to that of ibrutinib, acalabrutinib and zanubrutinib for patients with relapsed/refractory CLL?&lt;/strong&gt;&lt;/p&gt;&quot;,&quot;@type&quot;:&quot;MultipleChoiceQuestion&quot;,&quot;choices&quot;:[{&quot;id&quot;:&quot;609347&quot;,&quot;alias&quot;:null,&quot;text&quot;:&quot;a. About the same&quot;,&quot;excludeFromResults&quot;:false,&quot;image&quot;:null,&quot;imageAltText&quot;:null,&quot;isCorrectAnswer&quot;:false},{&quot;id&quot;:&quot;609348&quot;,&quot;alias&quot;:null,&quot;text&quot;:&quot;b. Ibrutinib has the least toxicity&quot;,&quot;excludeFromResults&quot;:false,&quot;image&quot;:null,&quot;imageAltText&quot;:null,&quot;isCorrectAnswer&quot;:false},{&quot;id&quot;:&quot;609349&quot;,&quot;alias&quot;:null,&quot;text&quot;:&quot;c. Acalabrutinib has the least toxicity&quot;,&quot;excludeFromResults&quot;:false,&quot;image&quot;:null,&quot;imageAltText&quot;:null,&quot;isCorrectAnswer&quot;:false},{&quot;id&quot;:&quot;609350&quot;,&quot;alias&quot;:null,&quot;text&quot;:&quot;d. Zanubrutinib has the least toxicity&quot;,&quot;excludeFromResults&quot;:false,&quot;image&quot;:null,&quot;imageAltText&quot;:null,&quot;isCorrectAnswer&quot;:false},{&quot;id&quot;:&quot;609351&quot;,&quot;alias&quot;:null,&quot;text&quot;:&quot;e. Pirtobrutinib has the least toxicity&quot;,&quot;excludeFromResults&quot;:false,&quot;image&quot;:null,&quot;imageAltText&quot;:null,&quot;isCorrectAnswer&quot;:false},{&quot;id&quot;:&quot;609352&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305#3659953873/991239180"/>
  <p:tag name="VEVOX.SLIDEFORMAT.VERSION" val="1.018"/>
  <p:tag name="VEVOX.HASRESULTS" val="true"/>
</p:tagLst>
</file>

<file path=ppt/tags/tag377.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378.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379.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38.xml><?xml version="1.0" encoding="utf-8"?>
<p:tagLst xmlns:a="http://schemas.openxmlformats.org/drawingml/2006/main" xmlns:r="http://schemas.openxmlformats.org/officeDocument/2006/relationships" xmlns:p="http://schemas.openxmlformats.org/presentationml/2006/main">
  <p:tag name="VEVOX.BORDER" val="BORDER1"/>
  <p:tag name="VEVOX.ACCESSIBILITY.DECORATIVE" val="1"/>
</p:tagLst>
</file>

<file path=ppt/tags/tag380.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381.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382.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383.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384.xml><?xml version="1.0" encoding="utf-8"?>
<p:tagLst xmlns:a="http://schemas.openxmlformats.org/drawingml/2006/main" xmlns:r="http://schemas.openxmlformats.org/officeDocument/2006/relationships" xmlns:p="http://schemas.openxmlformats.org/presentationml/2006/main">
  <p:tag name="VEVOX.TITLE" val="TITLE1"/>
</p:tagLst>
</file>

<file path=ppt/tags/tag385.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386.xml><?xml version="1.0" encoding="utf-8"?>
<p:tagLst xmlns:a="http://schemas.openxmlformats.org/drawingml/2006/main" xmlns:r="http://schemas.openxmlformats.org/officeDocument/2006/relationships" xmlns:p="http://schemas.openxmlformats.org/presentationml/2006/main">
  <p:tag name="VEVOX.BORDER" val="BORDER1"/>
</p:tagLst>
</file>

<file path=ppt/tags/tag387.xml><?xml version="1.0" encoding="utf-8"?>
<p:tagLst xmlns:a="http://schemas.openxmlformats.org/drawingml/2006/main" xmlns:r="http://schemas.openxmlformats.org/officeDocument/2006/relationships" xmlns:p="http://schemas.openxmlformats.org/presentationml/2006/main">
  <p:tag name="VEVOX.BAR" val="BAR1"/>
</p:tagLst>
</file>

<file path=ppt/tags/tag388.xml><?xml version="1.0" encoding="utf-8"?>
<p:tagLst xmlns:a="http://schemas.openxmlformats.org/drawingml/2006/main" xmlns:r="http://schemas.openxmlformats.org/officeDocument/2006/relationships" xmlns:p="http://schemas.openxmlformats.org/presentationml/2006/main">
  <p:tag name="VEVOX.TITLE" val="TITLE2"/>
</p:tagLst>
</file>

<file path=ppt/tags/tag389.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39.xml><?xml version="1.0" encoding="utf-8"?>
<p:tagLst xmlns:a="http://schemas.openxmlformats.org/drawingml/2006/main" xmlns:r="http://schemas.openxmlformats.org/officeDocument/2006/relationships" xmlns:p="http://schemas.openxmlformats.org/presentationml/2006/main">
  <p:tag name="VEVOX.BAR" val="BAR1"/>
  <p:tag name="VEVOX.ACCESSIBILITY.DECORATIVE" val="1"/>
</p:tagLst>
</file>

<file path=ppt/tags/tag390.xml><?xml version="1.0" encoding="utf-8"?>
<p:tagLst xmlns:a="http://schemas.openxmlformats.org/drawingml/2006/main" xmlns:r="http://schemas.openxmlformats.org/officeDocument/2006/relationships" xmlns:p="http://schemas.openxmlformats.org/presentationml/2006/main">
  <p:tag name="VEVOX.BORDER" val="BORDER2"/>
</p:tagLst>
</file>

<file path=ppt/tags/tag391.xml><?xml version="1.0" encoding="utf-8"?>
<p:tagLst xmlns:a="http://schemas.openxmlformats.org/drawingml/2006/main" xmlns:r="http://schemas.openxmlformats.org/officeDocument/2006/relationships" xmlns:p="http://schemas.openxmlformats.org/presentationml/2006/main">
  <p:tag name="VEVOX.BAR" val="BAR2"/>
</p:tagLst>
</file>

<file path=ppt/tags/tag392.xml><?xml version="1.0" encoding="utf-8"?>
<p:tagLst xmlns:a="http://schemas.openxmlformats.org/drawingml/2006/main" xmlns:r="http://schemas.openxmlformats.org/officeDocument/2006/relationships" xmlns:p="http://schemas.openxmlformats.org/presentationml/2006/main">
  <p:tag name="VEVOX.TITLE" val="TITLE3"/>
</p:tagLst>
</file>

<file path=ppt/tags/tag393.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394.xml><?xml version="1.0" encoding="utf-8"?>
<p:tagLst xmlns:a="http://schemas.openxmlformats.org/drawingml/2006/main" xmlns:r="http://schemas.openxmlformats.org/officeDocument/2006/relationships" xmlns:p="http://schemas.openxmlformats.org/presentationml/2006/main">
  <p:tag name="VEVOX.BORDER" val="BORDER3"/>
</p:tagLst>
</file>

<file path=ppt/tags/tag395.xml><?xml version="1.0" encoding="utf-8"?>
<p:tagLst xmlns:a="http://schemas.openxmlformats.org/drawingml/2006/main" xmlns:r="http://schemas.openxmlformats.org/officeDocument/2006/relationships" xmlns:p="http://schemas.openxmlformats.org/presentationml/2006/main">
  <p:tag name="VEVOX.BAR" val="BAR3"/>
</p:tagLst>
</file>

<file path=ppt/tags/tag396.xml><?xml version="1.0" encoding="utf-8"?>
<p:tagLst xmlns:a="http://schemas.openxmlformats.org/drawingml/2006/main" xmlns:r="http://schemas.openxmlformats.org/officeDocument/2006/relationships" xmlns:p="http://schemas.openxmlformats.org/presentationml/2006/main">
  <p:tag name="VEVOX.TITLE" val="TITLE4"/>
</p:tagLst>
</file>

<file path=ppt/tags/tag397.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398.xml><?xml version="1.0" encoding="utf-8"?>
<p:tagLst xmlns:a="http://schemas.openxmlformats.org/drawingml/2006/main" xmlns:r="http://schemas.openxmlformats.org/officeDocument/2006/relationships" xmlns:p="http://schemas.openxmlformats.org/presentationml/2006/main">
  <p:tag name="VEVOX.BORDER" val="BORDER4"/>
</p:tagLst>
</file>

<file path=ppt/tags/tag399.xml><?xml version="1.0" encoding="utf-8"?>
<p:tagLst xmlns:a="http://schemas.openxmlformats.org/drawingml/2006/main" xmlns:r="http://schemas.openxmlformats.org/officeDocument/2006/relationships" xmlns:p="http://schemas.openxmlformats.org/presentationml/2006/main">
  <p:tag name="VEVOX.BAR" val="BAR4"/>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0.xml><?xml version="1.0" encoding="utf-8"?>
<p:tagLst xmlns:a="http://schemas.openxmlformats.org/drawingml/2006/main" xmlns:r="http://schemas.openxmlformats.org/officeDocument/2006/relationships" xmlns:p="http://schemas.openxmlformats.org/presentationml/2006/main">
  <p:tag name="VEVOX.TITLE" val="TITLE2"/>
</p:tagLst>
</file>

<file path=ppt/tags/tag400.xml><?xml version="1.0" encoding="utf-8"?>
<p:tagLst xmlns:a="http://schemas.openxmlformats.org/drawingml/2006/main" xmlns:r="http://schemas.openxmlformats.org/officeDocument/2006/relationships" xmlns:p="http://schemas.openxmlformats.org/presentationml/2006/main">
  <p:tag name="VEVOX.TITLE" val="TITLE5"/>
</p:tagLst>
</file>

<file path=ppt/tags/tag401.xml><?xml version="1.0" encoding="utf-8"?>
<p:tagLst xmlns:a="http://schemas.openxmlformats.org/drawingml/2006/main" xmlns:r="http://schemas.openxmlformats.org/officeDocument/2006/relationships" xmlns:p="http://schemas.openxmlformats.org/presentationml/2006/main">
  <p:tag name="VEVOX.DATALABEL" val="DATALABEL5"/>
</p:tagLst>
</file>

<file path=ppt/tags/tag402.xml><?xml version="1.0" encoding="utf-8"?>
<p:tagLst xmlns:a="http://schemas.openxmlformats.org/drawingml/2006/main" xmlns:r="http://schemas.openxmlformats.org/officeDocument/2006/relationships" xmlns:p="http://schemas.openxmlformats.org/presentationml/2006/main">
  <p:tag name="VEVOX.BORDER" val="BORDER5"/>
</p:tagLst>
</file>

<file path=ppt/tags/tag403.xml><?xml version="1.0" encoding="utf-8"?>
<p:tagLst xmlns:a="http://schemas.openxmlformats.org/drawingml/2006/main" xmlns:r="http://schemas.openxmlformats.org/officeDocument/2006/relationships" xmlns:p="http://schemas.openxmlformats.org/presentationml/2006/main">
  <p:tag name="VEVOX.BAR" val="BAR5"/>
</p:tagLst>
</file>

<file path=ppt/tags/tag404.xml><?xml version="1.0" encoding="utf-8"?>
<p:tagLst xmlns:a="http://schemas.openxmlformats.org/drawingml/2006/main" xmlns:r="http://schemas.openxmlformats.org/officeDocument/2006/relationships" xmlns:p="http://schemas.openxmlformats.org/presentationml/2006/main">
  <p:tag name="VEVOX.TITLE" val="TITLE6"/>
</p:tagLst>
</file>

<file path=ppt/tags/tag405.xml><?xml version="1.0" encoding="utf-8"?>
<p:tagLst xmlns:a="http://schemas.openxmlformats.org/drawingml/2006/main" xmlns:r="http://schemas.openxmlformats.org/officeDocument/2006/relationships" xmlns:p="http://schemas.openxmlformats.org/presentationml/2006/main">
  <p:tag name="VEVOX.DATALABEL" val="DATALABEL6"/>
</p:tagLst>
</file>

<file path=ppt/tags/tag406.xml><?xml version="1.0" encoding="utf-8"?>
<p:tagLst xmlns:a="http://schemas.openxmlformats.org/drawingml/2006/main" xmlns:r="http://schemas.openxmlformats.org/officeDocument/2006/relationships" xmlns:p="http://schemas.openxmlformats.org/presentationml/2006/main">
  <p:tag name="VEVOX.BORDER" val="BORDER6"/>
</p:tagLst>
</file>

<file path=ppt/tags/tag407.xml><?xml version="1.0" encoding="utf-8"?>
<p:tagLst xmlns:a="http://schemas.openxmlformats.org/drawingml/2006/main" xmlns:r="http://schemas.openxmlformats.org/officeDocument/2006/relationships" xmlns:p="http://schemas.openxmlformats.org/presentationml/2006/main">
  <p:tag name="VEVOX.BAR" val="BAR6"/>
</p:tagLst>
</file>

<file path=ppt/tags/tag408.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409.xml><?xml version="1.0" encoding="utf-8"?>
<p:tagLst xmlns:a="http://schemas.openxmlformats.org/drawingml/2006/main" xmlns:r="http://schemas.openxmlformats.org/officeDocument/2006/relationships" xmlns:p="http://schemas.openxmlformats.org/presentationml/2006/main">
  <p:tag name="VEVOX.QUESTION" val="Based on current clinical trial data and your personal experience, how would you compare the global tolerability/toxicity of pirtobrutinib to that of ibrutinib, acalabrutinib and zanubrutinib for patients with relapsed/refractory CLL?"/>
</p:tagLst>
</file>

<file path=ppt/tags/tag41.xml><?xml version="1.0" encoding="utf-8"?>
<p:tagLst xmlns:a="http://schemas.openxmlformats.org/drawingml/2006/main" xmlns:r="http://schemas.openxmlformats.org/officeDocument/2006/relationships" xmlns:p="http://schemas.openxmlformats.org/presentationml/2006/main">
  <p:tag name="VEVOX.DATALABEL" val="DATALABEL2"/>
  <p:tag name="VEVOX.ACCESSIBILITY.DECORATIVE" val="1"/>
</p:tagLst>
</file>

<file path=ppt/tags/tag410.xml><?xml version="1.0" encoding="utf-8"?>
<p:tagLst xmlns:a="http://schemas.openxmlformats.org/drawingml/2006/main" xmlns:r="http://schemas.openxmlformats.org/officeDocument/2006/relationships" xmlns:p="http://schemas.openxmlformats.org/presentationml/2006/main">
  <p:tag name="VEVOX.POLL" val="{&quot;id&quot;:&quot;176930&quot;,&quot;questionSettings&quot;:{},&quot;alias&quot;:&quot;&quot;,&quot;text&quot;:&quot;&lt;p&gt;&lt;span&gt;&lt;strong&gt;An older patient with newly diagnosed CLL and a significant history of atrial fibrillation has come to you for a second opinion following the recommendation of first-line treatment with pirtobrutinib. How would you respond?&lt;/strong&gt;&lt;/span&gt;&lt;/p&gt;&quot;,&quot;@type&quot;:&quot;MultipleChoiceQuestion&quot;,&quot;choices&quot;:[{&quot;id&quot;:&quot;609368&quot;,&quot;alias&quot;:null,&quot;text&quot;:&quot;a. I agree with this recommendation&quot;,&quot;excludeFromResults&quot;:false,&quot;image&quot;:null,&quot;imageAltText&quot;:null,&quot;isCorrectAnswer&quot;:false},{&quot;id&quot;:&quot;609369&quot;,&quot;alias&quot;:null,&quot;text&quot;:&quot;b. I do not agree with the recommendation, but it is a valid option&quot;,&quot;excludeFromResults&quot;:false,&quot;image&quot;:null,&quot;imageAltText&quot;:null,&quot;isCorrectAnswer&quot;:false},{&quot;id&quot;:&quot;609370&quot;,&quot;alias&quot;:null,&quot;text&quot;:&quot;c. I do not agree with this recommendation &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30"/>
  <p:tag name="VEVOX.QUESTIONSLIDEID" val="307#35551338/723842358"/>
  <p:tag name="VEVOX.SLIDEFORMAT.VERSION" val="1.018"/>
  <p:tag name="VEVOX.HASRESULTS" val="true"/>
</p:tagLst>
</file>

<file path=ppt/tags/tag411.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412.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413.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414.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415.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416.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417.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418.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419.xml><?xml version="1.0" encoding="utf-8"?>
<p:tagLst xmlns:a="http://schemas.openxmlformats.org/drawingml/2006/main" xmlns:r="http://schemas.openxmlformats.org/officeDocument/2006/relationships" xmlns:p="http://schemas.openxmlformats.org/presentationml/2006/main">
  <p:tag name="VEVOX.TITLE" val="TITLE1"/>
</p:tagLst>
</file>

<file path=ppt/tags/tag42.xml><?xml version="1.0" encoding="utf-8"?>
<p:tagLst xmlns:a="http://schemas.openxmlformats.org/drawingml/2006/main" xmlns:r="http://schemas.openxmlformats.org/officeDocument/2006/relationships" xmlns:p="http://schemas.openxmlformats.org/presentationml/2006/main">
  <p:tag name="VEVOX.BORDER" val="BORDER2"/>
  <p:tag name="VEVOX.ACCESSIBILITY.DECORATIVE" val="1"/>
</p:tagLst>
</file>

<file path=ppt/tags/tag420.xml><?xml version="1.0" encoding="utf-8"?>
<p:tagLst xmlns:a="http://schemas.openxmlformats.org/drawingml/2006/main" xmlns:r="http://schemas.openxmlformats.org/officeDocument/2006/relationships" xmlns:p="http://schemas.openxmlformats.org/presentationml/2006/main">
  <p:tag name="VEVOX.TITLE" val="TITLE2"/>
</p:tagLst>
</file>

<file path=ppt/tags/tag421.xml><?xml version="1.0" encoding="utf-8"?>
<p:tagLst xmlns:a="http://schemas.openxmlformats.org/drawingml/2006/main" xmlns:r="http://schemas.openxmlformats.org/officeDocument/2006/relationships" xmlns:p="http://schemas.openxmlformats.org/presentationml/2006/main">
  <p:tag name="VEVOX.TITLE" val="TITLE3"/>
</p:tagLst>
</file>

<file path=ppt/tags/tag422.xml><?xml version="1.0" encoding="utf-8"?>
<p:tagLst xmlns:a="http://schemas.openxmlformats.org/drawingml/2006/main" xmlns:r="http://schemas.openxmlformats.org/officeDocument/2006/relationships" xmlns:p="http://schemas.openxmlformats.org/presentationml/2006/main">
  <p:tag name="VEVOX.QUESTION" val="An older patient with newly diagnosed CLL and a significant history of atrial fibrillation has come to you for a second opinion following the recommendation of first-line treatment with pirtobrutinib. How would you respond?"/>
</p:tagLst>
</file>

<file path=ppt/tags/tag423.xml><?xml version="1.0" encoding="utf-8"?>
<p:tagLst xmlns:a="http://schemas.openxmlformats.org/drawingml/2006/main" xmlns:r="http://schemas.openxmlformats.org/officeDocument/2006/relationships" xmlns:p="http://schemas.openxmlformats.org/presentationml/2006/main">
  <p:tag name="VEVOX.RESULT" val="{&quot;id&quot;:&quot;176930&quot;,&quot;questionSettings&quot;:{},&quot;alias&quot;:&quot;&quot;,&quot;text&quot;:&quot;&lt;p&gt;&lt;span&gt;&lt;strong&gt;An older patient with newly diagnosed CLL and a significant history of atrial fibrillation has come to you for a second opinion following the recommendation of first-line treatment with pirtobrutinib. How would you respond?&lt;/strong&gt;&lt;/span&gt;&lt;/p&gt;&quot;,&quot;@type&quot;:&quot;MultipleChoiceQuestion&quot;,&quot;choices&quot;:[{&quot;id&quot;:&quot;609368&quot;,&quot;alias&quot;:null,&quot;text&quot;:&quot;a. I agree with this recommendation&quot;,&quot;excludeFromResults&quot;:false,&quot;image&quot;:null,&quot;imageAltText&quot;:null,&quot;isCorrectAnswer&quot;:false},{&quot;id&quot;:&quot;609369&quot;,&quot;alias&quot;:null,&quot;text&quot;:&quot;b. I do not agree with the recommendation, but it is a valid option&quot;,&quot;excludeFromResults&quot;:false,&quot;image&quot;:null,&quot;imageAltText&quot;:null,&quot;isCorrectAnswer&quot;:false},{&quot;id&quot;:&quot;609370&quot;,&quot;alias&quot;:null,&quot;text&quot;:&quot;c. I do not agree with this recommendation &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307#35551338/723842358"/>
  <p:tag name="VEVOX.SLIDEFORMAT.VERSION" val="1.018"/>
  <p:tag name="VEVOX.HASRESULTS" val="true"/>
</p:tagLst>
</file>

<file path=ppt/tags/tag424.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425.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426.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427.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428.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429.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43.xml><?xml version="1.0" encoding="utf-8"?>
<p:tagLst xmlns:a="http://schemas.openxmlformats.org/drawingml/2006/main" xmlns:r="http://schemas.openxmlformats.org/officeDocument/2006/relationships" xmlns:p="http://schemas.openxmlformats.org/presentationml/2006/main">
  <p:tag name="VEVOX.BAR" val="BAR2"/>
  <p:tag name="VEVOX.ACCESSIBILITY.DECORATIVE" val="1"/>
</p:tagLst>
</file>

<file path=ppt/tags/tag430.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431.xml><?xml version="1.0" encoding="utf-8"?>
<p:tagLst xmlns:a="http://schemas.openxmlformats.org/drawingml/2006/main" xmlns:r="http://schemas.openxmlformats.org/officeDocument/2006/relationships" xmlns:p="http://schemas.openxmlformats.org/presentationml/2006/main">
  <p:tag name="VEVOX.TITLE" val="TITLE1"/>
</p:tagLst>
</file>

<file path=ppt/tags/tag432.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433.xml><?xml version="1.0" encoding="utf-8"?>
<p:tagLst xmlns:a="http://schemas.openxmlformats.org/drawingml/2006/main" xmlns:r="http://schemas.openxmlformats.org/officeDocument/2006/relationships" xmlns:p="http://schemas.openxmlformats.org/presentationml/2006/main">
  <p:tag name="VEVOX.BORDER" val="BORDER1"/>
</p:tagLst>
</file>

<file path=ppt/tags/tag434.xml><?xml version="1.0" encoding="utf-8"?>
<p:tagLst xmlns:a="http://schemas.openxmlformats.org/drawingml/2006/main" xmlns:r="http://schemas.openxmlformats.org/officeDocument/2006/relationships" xmlns:p="http://schemas.openxmlformats.org/presentationml/2006/main">
  <p:tag name="VEVOX.BAR" val="BAR1"/>
</p:tagLst>
</file>

<file path=ppt/tags/tag435.xml><?xml version="1.0" encoding="utf-8"?>
<p:tagLst xmlns:a="http://schemas.openxmlformats.org/drawingml/2006/main" xmlns:r="http://schemas.openxmlformats.org/officeDocument/2006/relationships" xmlns:p="http://schemas.openxmlformats.org/presentationml/2006/main">
  <p:tag name="VEVOX.TITLE" val="TITLE2"/>
</p:tagLst>
</file>

<file path=ppt/tags/tag436.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437.xml><?xml version="1.0" encoding="utf-8"?>
<p:tagLst xmlns:a="http://schemas.openxmlformats.org/drawingml/2006/main" xmlns:r="http://schemas.openxmlformats.org/officeDocument/2006/relationships" xmlns:p="http://schemas.openxmlformats.org/presentationml/2006/main">
  <p:tag name="VEVOX.BORDER" val="BORDER2"/>
</p:tagLst>
</file>

<file path=ppt/tags/tag438.xml><?xml version="1.0" encoding="utf-8"?>
<p:tagLst xmlns:a="http://schemas.openxmlformats.org/drawingml/2006/main" xmlns:r="http://schemas.openxmlformats.org/officeDocument/2006/relationships" xmlns:p="http://schemas.openxmlformats.org/presentationml/2006/main">
  <p:tag name="VEVOX.BAR" val="BAR2"/>
</p:tagLst>
</file>

<file path=ppt/tags/tag439.xml><?xml version="1.0" encoding="utf-8"?>
<p:tagLst xmlns:a="http://schemas.openxmlformats.org/drawingml/2006/main" xmlns:r="http://schemas.openxmlformats.org/officeDocument/2006/relationships" xmlns:p="http://schemas.openxmlformats.org/presentationml/2006/main">
  <p:tag name="VEVOX.TITLE" val="TITLE3"/>
</p:tagLst>
</file>

<file path=ppt/tags/tag44.xml><?xml version="1.0" encoding="utf-8"?>
<p:tagLst xmlns:a="http://schemas.openxmlformats.org/drawingml/2006/main" xmlns:r="http://schemas.openxmlformats.org/officeDocument/2006/relationships" xmlns:p="http://schemas.openxmlformats.org/presentationml/2006/main">
  <p:tag name="VEVOX.TITLE" val="TITLE3"/>
</p:tagLst>
</file>

<file path=ppt/tags/tag440.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441.xml><?xml version="1.0" encoding="utf-8"?>
<p:tagLst xmlns:a="http://schemas.openxmlformats.org/drawingml/2006/main" xmlns:r="http://schemas.openxmlformats.org/officeDocument/2006/relationships" xmlns:p="http://schemas.openxmlformats.org/presentationml/2006/main">
  <p:tag name="VEVOX.BORDER" val="BORDER3"/>
</p:tagLst>
</file>

<file path=ppt/tags/tag442.xml><?xml version="1.0" encoding="utf-8"?>
<p:tagLst xmlns:a="http://schemas.openxmlformats.org/drawingml/2006/main" xmlns:r="http://schemas.openxmlformats.org/officeDocument/2006/relationships" xmlns:p="http://schemas.openxmlformats.org/presentationml/2006/main">
  <p:tag name="VEVOX.BAR" val="BAR3"/>
</p:tagLst>
</file>

<file path=ppt/tags/tag443.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444.xml><?xml version="1.0" encoding="utf-8"?>
<p:tagLst xmlns:a="http://schemas.openxmlformats.org/drawingml/2006/main" xmlns:r="http://schemas.openxmlformats.org/officeDocument/2006/relationships" xmlns:p="http://schemas.openxmlformats.org/presentationml/2006/main">
  <p:tag name="VEVOX.QUESTION" val="An older patient with newly diagnosed CLL and a significant history of atrial fibrillation has come to you for a second opinion following the recommendation of first-line treatment with pirtobrutinib. How would you respond?"/>
</p:tagLst>
</file>

<file path=ppt/tags/tag4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48.xml><?xml version="1.0" encoding="utf-8"?>
<p:tagLst xmlns:a="http://schemas.openxmlformats.org/drawingml/2006/main" xmlns:r="http://schemas.openxmlformats.org/officeDocument/2006/relationships" xmlns:p="http://schemas.openxmlformats.org/presentationml/2006/main">
  <p:tag name="VEVOX.POLL" val="{&quot;id&quot;:&quot;176931&quot;,&quot;questionSettings&quot;:{},&quot;alias&quot;:&quot;&quot;,&quot;text&quot;:&quot;&lt;p&gt;&lt;strong&gt;At what point in the treatment course are you referring patients with multiregimen-relapsed CLL for consultation regarding chimeric antigen receptor (CAR) T-cell therapy?&lt;/strong&gt;&lt;/p&gt;&quot;,&quot;@type&quot;:&quot;MultipleChoiceQuestion&quot;,&quot;choices&quot;:[{&quot;id&quot;:&quot;609371&quot;,&quot;alias&quot;:null,&quot;text&quot;:&quot;a. At first relapse&quot;,&quot;excludeFromResults&quot;:false,&quot;image&quot;:null,&quot;imageAltText&quot;:null,&quot;isCorrectAnswer&quot;:false},{&quot;id&quot;:&quot;609372&quot;,&quot;alias&quot;:null,&quot;text&quot;:&quot;b. At second relapse&quot;,&quot;excludeFromResults&quot;:false,&quot;image&quot;:null,&quot;imageAltText&quot;:null,&quot;isCorrectAnswer&quot;:false},{&quot;id&quot;:&quot;609373&quot;,&quot;alias&quot;:null,&quot;text&quot;:&quot;c. At third relapse&quot;,&quot;excludeFromResults&quot;:false,&quot;image&quot;:null,&quot;imageAltText&quot;:null,&quot;isCorrectAnswer&quot;:false},{&quot;id&quot;:&quot;609374&quot;,&quot;alias&quot;:null,&quot;text&quot;:&quot;d. After third relapse&quot;,&quot;excludeFromResults&quot;:false,&quot;image&quot;:null,&quot;imageAltText&quot;:null,&quot;isCorrectAnswer&quot;:false},{&quot;id&quot;:&quot;609375&quot;,&quot;alias&quot;:null,&quot;text&quot;:&quot;e. I am not referring patients with CLL for CAR T-cell therapy&quot;,&quot;excludeFromResults&quot;:false,&quot;image&quot;:null,&quot;imageAltText&quot;:null,&quot;isCorrectAnswer&quot;:false},{&quot;id&quot;:&quot;609376&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31"/>
  <p:tag name="VEVOX.QUESTIONSLIDEID" val="309#2719809807/734115882"/>
  <p:tag name="VEVOX.SLIDEFORMAT.VERSION" val="1.018"/>
  <p:tag name="VEVOX.HASRESULTS" val="true"/>
</p:tagLst>
</file>

<file path=ppt/tags/tag449.xml><?xml version="1.0" encoding="utf-8"?>
<p:tagLst xmlns:a="http://schemas.openxmlformats.org/drawingml/2006/main" xmlns:r="http://schemas.openxmlformats.org/officeDocument/2006/relationships" xmlns:p="http://schemas.openxmlformats.org/presentationml/2006/main">
  <p:tag name="VEVOX.QUESTION" val="At what point in the treatment course are you referring patients with multiregimen-relapsed CLL for consultation regarding chimeric antigen receptor (CAR) T-cell therapy?"/>
</p:tagLst>
</file>

<file path=ppt/tags/tag45.xml><?xml version="1.0" encoding="utf-8"?>
<p:tagLst xmlns:a="http://schemas.openxmlformats.org/drawingml/2006/main" xmlns:r="http://schemas.openxmlformats.org/officeDocument/2006/relationships" xmlns:p="http://schemas.openxmlformats.org/presentationml/2006/main">
  <p:tag name="VEVOX.DATALABEL" val="DATALABEL3"/>
  <p:tag name="VEVOX.ACCESSIBILITY.DECORATIVE" val="1"/>
</p:tagLst>
</file>

<file path=ppt/tags/tag450.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451.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452.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453.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454.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455.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456.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457.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458.xml><?xml version="1.0" encoding="utf-8"?>
<p:tagLst xmlns:a="http://schemas.openxmlformats.org/drawingml/2006/main" xmlns:r="http://schemas.openxmlformats.org/officeDocument/2006/relationships" xmlns:p="http://schemas.openxmlformats.org/presentationml/2006/main">
  <p:tag name="VEVOX.TITLE" val="TITLE1"/>
</p:tagLst>
</file>

<file path=ppt/tags/tag459.xml><?xml version="1.0" encoding="utf-8"?>
<p:tagLst xmlns:a="http://schemas.openxmlformats.org/drawingml/2006/main" xmlns:r="http://schemas.openxmlformats.org/officeDocument/2006/relationships" xmlns:p="http://schemas.openxmlformats.org/presentationml/2006/main">
  <p:tag name="VEVOX.TITLE" val="TITLE2"/>
</p:tagLst>
</file>

<file path=ppt/tags/tag46.xml><?xml version="1.0" encoding="utf-8"?>
<p:tagLst xmlns:a="http://schemas.openxmlformats.org/drawingml/2006/main" xmlns:r="http://schemas.openxmlformats.org/officeDocument/2006/relationships" xmlns:p="http://schemas.openxmlformats.org/presentationml/2006/main">
  <p:tag name="VEVOX.BORDER" val="BORDER3"/>
  <p:tag name="VEVOX.ACCESSIBILITY.DECORATIVE" val="1"/>
</p:tagLst>
</file>

<file path=ppt/tags/tag460.xml><?xml version="1.0" encoding="utf-8"?>
<p:tagLst xmlns:a="http://schemas.openxmlformats.org/drawingml/2006/main" xmlns:r="http://schemas.openxmlformats.org/officeDocument/2006/relationships" xmlns:p="http://schemas.openxmlformats.org/presentationml/2006/main">
  <p:tag name="VEVOX.TITLE" val="TITLE3"/>
</p:tagLst>
</file>

<file path=ppt/tags/tag461.xml><?xml version="1.0" encoding="utf-8"?>
<p:tagLst xmlns:a="http://schemas.openxmlformats.org/drawingml/2006/main" xmlns:r="http://schemas.openxmlformats.org/officeDocument/2006/relationships" xmlns:p="http://schemas.openxmlformats.org/presentationml/2006/main">
  <p:tag name="VEVOX.TITLE" val="TITLE4"/>
</p:tagLst>
</file>

<file path=ppt/tags/tag462.xml><?xml version="1.0" encoding="utf-8"?>
<p:tagLst xmlns:a="http://schemas.openxmlformats.org/drawingml/2006/main" xmlns:r="http://schemas.openxmlformats.org/officeDocument/2006/relationships" xmlns:p="http://schemas.openxmlformats.org/presentationml/2006/main">
  <p:tag name="VEVOX.TITLE" val="TITLE5"/>
</p:tagLst>
</file>

<file path=ppt/tags/tag463.xml><?xml version="1.0" encoding="utf-8"?>
<p:tagLst xmlns:a="http://schemas.openxmlformats.org/drawingml/2006/main" xmlns:r="http://schemas.openxmlformats.org/officeDocument/2006/relationships" xmlns:p="http://schemas.openxmlformats.org/presentationml/2006/main">
  <p:tag name="VEVOX.TITLE" val="TITLE6"/>
</p:tagLst>
</file>

<file path=ppt/tags/tag464.xml><?xml version="1.0" encoding="utf-8"?>
<p:tagLst xmlns:a="http://schemas.openxmlformats.org/drawingml/2006/main" xmlns:r="http://schemas.openxmlformats.org/officeDocument/2006/relationships" xmlns:p="http://schemas.openxmlformats.org/presentationml/2006/main">
  <p:tag name="VEVOX.RESULT" val="{&quot;id&quot;:&quot;176931&quot;,&quot;questionSettings&quot;:{},&quot;alias&quot;:&quot;&quot;,&quot;text&quot;:&quot;&lt;p&gt;&lt;strong&gt;At what point in the treatment course are you referring patients with multiregimen-relapsed CLL for consultation regarding chimeric antigen receptor (CAR) T-cell therapy?&lt;/strong&gt;&lt;/p&gt;&quot;,&quot;@type&quot;:&quot;MultipleChoiceQuestion&quot;,&quot;choices&quot;:[{&quot;id&quot;:&quot;609371&quot;,&quot;alias&quot;:null,&quot;text&quot;:&quot;a. At first relapse&quot;,&quot;excludeFromResults&quot;:false,&quot;image&quot;:null,&quot;imageAltText&quot;:null,&quot;isCorrectAnswer&quot;:false},{&quot;id&quot;:&quot;609372&quot;,&quot;alias&quot;:null,&quot;text&quot;:&quot;b. At second relapse&quot;,&quot;excludeFromResults&quot;:false,&quot;image&quot;:null,&quot;imageAltText&quot;:null,&quot;isCorrectAnswer&quot;:false},{&quot;id&quot;:&quot;609373&quot;,&quot;alias&quot;:null,&quot;text&quot;:&quot;c. At third relapse&quot;,&quot;excludeFromResults&quot;:false,&quot;image&quot;:null,&quot;imageAltText&quot;:null,&quot;isCorrectAnswer&quot;:false},{&quot;id&quot;:&quot;609374&quot;,&quot;alias&quot;:null,&quot;text&quot;:&quot;d. After third relapse&quot;,&quot;excludeFromResults&quot;:false,&quot;image&quot;:null,&quot;imageAltText&quot;:null,&quot;isCorrectAnswer&quot;:false},{&quot;id&quot;:&quot;609375&quot;,&quot;alias&quot;:null,&quot;text&quot;:&quot;e. I am not referring patients with CLL for CAR T-cell therapy&quot;,&quot;excludeFromResults&quot;:false,&quot;image&quot;:null,&quot;imageAltText&quot;:null,&quot;isCorrectAnswer&quot;:false},{&quot;id&quot;:&quot;609376&quot;,&quot;alias&quot;:null,&quot;text&quot;:&quot;f.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309#2719809807/734115882"/>
  <p:tag name="VEVOX.SLIDEFORMAT.VERSION" val="1.018"/>
  <p:tag name="VEVOX.HASRESULTS" val="true"/>
</p:tagLst>
</file>

<file path=ppt/tags/tag465.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466.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467.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468.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469.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47.xml><?xml version="1.0" encoding="utf-8"?>
<p:tagLst xmlns:a="http://schemas.openxmlformats.org/drawingml/2006/main" xmlns:r="http://schemas.openxmlformats.org/officeDocument/2006/relationships" xmlns:p="http://schemas.openxmlformats.org/presentationml/2006/main">
  <p:tag name="VEVOX.BAR" val="BAR3"/>
  <p:tag name="VEVOX.ACCESSIBILITY.DECORATIVE" val="1"/>
</p:tagLst>
</file>

<file path=ppt/tags/tag470.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471.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472.xml><?xml version="1.0" encoding="utf-8"?>
<p:tagLst xmlns:a="http://schemas.openxmlformats.org/drawingml/2006/main" xmlns:r="http://schemas.openxmlformats.org/officeDocument/2006/relationships" xmlns:p="http://schemas.openxmlformats.org/presentationml/2006/main">
  <p:tag name="VEVOX.TITLE" val="TITLE1"/>
</p:tagLst>
</file>

<file path=ppt/tags/tag473.xml><?xml version="1.0" encoding="utf-8"?>
<p:tagLst xmlns:a="http://schemas.openxmlformats.org/drawingml/2006/main" xmlns:r="http://schemas.openxmlformats.org/officeDocument/2006/relationships" xmlns:p="http://schemas.openxmlformats.org/presentationml/2006/main">
  <p:tag name="VEVOX.DATALABEL" val="DATALABEL1"/>
</p:tagLst>
</file>

<file path=ppt/tags/tag474.xml><?xml version="1.0" encoding="utf-8"?>
<p:tagLst xmlns:a="http://schemas.openxmlformats.org/drawingml/2006/main" xmlns:r="http://schemas.openxmlformats.org/officeDocument/2006/relationships" xmlns:p="http://schemas.openxmlformats.org/presentationml/2006/main">
  <p:tag name="VEVOX.BORDER" val="BORDER1"/>
</p:tagLst>
</file>

<file path=ppt/tags/tag475.xml><?xml version="1.0" encoding="utf-8"?>
<p:tagLst xmlns:a="http://schemas.openxmlformats.org/drawingml/2006/main" xmlns:r="http://schemas.openxmlformats.org/officeDocument/2006/relationships" xmlns:p="http://schemas.openxmlformats.org/presentationml/2006/main">
  <p:tag name="VEVOX.BAR" val="BAR1"/>
</p:tagLst>
</file>

<file path=ppt/tags/tag476.xml><?xml version="1.0" encoding="utf-8"?>
<p:tagLst xmlns:a="http://schemas.openxmlformats.org/drawingml/2006/main" xmlns:r="http://schemas.openxmlformats.org/officeDocument/2006/relationships" xmlns:p="http://schemas.openxmlformats.org/presentationml/2006/main">
  <p:tag name="VEVOX.TITLE" val="TITLE2"/>
</p:tagLst>
</file>

<file path=ppt/tags/tag477.xml><?xml version="1.0" encoding="utf-8"?>
<p:tagLst xmlns:a="http://schemas.openxmlformats.org/drawingml/2006/main" xmlns:r="http://schemas.openxmlformats.org/officeDocument/2006/relationships" xmlns:p="http://schemas.openxmlformats.org/presentationml/2006/main">
  <p:tag name="VEVOX.DATALABEL" val="DATALABEL2"/>
</p:tagLst>
</file>

<file path=ppt/tags/tag478.xml><?xml version="1.0" encoding="utf-8"?>
<p:tagLst xmlns:a="http://schemas.openxmlformats.org/drawingml/2006/main" xmlns:r="http://schemas.openxmlformats.org/officeDocument/2006/relationships" xmlns:p="http://schemas.openxmlformats.org/presentationml/2006/main">
  <p:tag name="VEVOX.BORDER" val="BORDER2"/>
</p:tagLst>
</file>

<file path=ppt/tags/tag479.xml><?xml version="1.0" encoding="utf-8"?>
<p:tagLst xmlns:a="http://schemas.openxmlformats.org/drawingml/2006/main" xmlns:r="http://schemas.openxmlformats.org/officeDocument/2006/relationships" xmlns:p="http://schemas.openxmlformats.org/presentationml/2006/main">
  <p:tag name="VEVOX.BAR" val="BAR2"/>
</p:tagLst>
</file>

<file path=ppt/tags/tag48.xml><?xml version="1.0" encoding="utf-8"?>
<p:tagLst xmlns:a="http://schemas.openxmlformats.org/drawingml/2006/main" xmlns:r="http://schemas.openxmlformats.org/officeDocument/2006/relationships" xmlns:p="http://schemas.openxmlformats.org/presentationml/2006/main">
  <p:tag name="VEVOX.TITLE" val="TITLE4"/>
</p:tagLst>
</file>

<file path=ppt/tags/tag480.xml><?xml version="1.0" encoding="utf-8"?>
<p:tagLst xmlns:a="http://schemas.openxmlformats.org/drawingml/2006/main" xmlns:r="http://schemas.openxmlformats.org/officeDocument/2006/relationships" xmlns:p="http://schemas.openxmlformats.org/presentationml/2006/main">
  <p:tag name="VEVOX.TITLE" val="TITLE3"/>
</p:tagLst>
</file>

<file path=ppt/tags/tag481.xml><?xml version="1.0" encoding="utf-8"?>
<p:tagLst xmlns:a="http://schemas.openxmlformats.org/drawingml/2006/main" xmlns:r="http://schemas.openxmlformats.org/officeDocument/2006/relationships" xmlns:p="http://schemas.openxmlformats.org/presentationml/2006/main">
  <p:tag name="VEVOX.DATALABEL" val="DATALABEL3"/>
</p:tagLst>
</file>

<file path=ppt/tags/tag482.xml><?xml version="1.0" encoding="utf-8"?>
<p:tagLst xmlns:a="http://schemas.openxmlformats.org/drawingml/2006/main" xmlns:r="http://schemas.openxmlformats.org/officeDocument/2006/relationships" xmlns:p="http://schemas.openxmlformats.org/presentationml/2006/main">
  <p:tag name="VEVOX.BORDER" val="BORDER3"/>
</p:tagLst>
</file>

<file path=ppt/tags/tag483.xml><?xml version="1.0" encoding="utf-8"?>
<p:tagLst xmlns:a="http://schemas.openxmlformats.org/drawingml/2006/main" xmlns:r="http://schemas.openxmlformats.org/officeDocument/2006/relationships" xmlns:p="http://schemas.openxmlformats.org/presentationml/2006/main">
  <p:tag name="VEVOX.BAR" val="BAR3"/>
</p:tagLst>
</file>

<file path=ppt/tags/tag484.xml><?xml version="1.0" encoding="utf-8"?>
<p:tagLst xmlns:a="http://schemas.openxmlformats.org/drawingml/2006/main" xmlns:r="http://schemas.openxmlformats.org/officeDocument/2006/relationships" xmlns:p="http://schemas.openxmlformats.org/presentationml/2006/main">
  <p:tag name="VEVOX.TITLE" val="TITLE4"/>
</p:tagLst>
</file>

<file path=ppt/tags/tag485.xml><?xml version="1.0" encoding="utf-8"?>
<p:tagLst xmlns:a="http://schemas.openxmlformats.org/drawingml/2006/main" xmlns:r="http://schemas.openxmlformats.org/officeDocument/2006/relationships" xmlns:p="http://schemas.openxmlformats.org/presentationml/2006/main">
  <p:tag name="VEVOX.DATALABEL" val="DATALABEL4"/>
</p:tagLst>
</file>

<file path=ppt/tags/tag486.xml><?xml version="1.0" encoding="utf-8"?>
<p:tagLst xmlns:a="http://schemas.openxmlformats.org/drawingml/2006/main" xmlns:r="http://schemas.openxmlformats.org/officeDocument/2006/relationships" xmlns:p="http://schemas.openxmlformats.org/presentationml/2006/main">
  <p:tag name="VEVOX.BORDER" val="BORDER4"/>
</p:tagLst>
</file>

<file path=ppt/tags/tag487.xml><?xml version="1.0" encoding="utf-8"?>
<p:tagLst xmlns:a="http://schemas.openxmlformats.org/drawingml/2006/main" xmlns:r="http://schemas.openxmlformats.org/officeDocument/2006/relationships" xmlns:p="http://schemas.openxmlformats.org/presentationml/2006/main">
  <p:tag name="VEVOX.BAR" val="BAR4"/>
</p:tagLst>
</file>

<file path=ppt/tags/tag488.xml><?xml version="1.0" encoding="utf-8"?>
<p:tagLst xmlns:a="http://schemas.openxmlformats.org/drawingml/2006/main" xmlns:r="http://schemas.openxmlformats.org/officeDocument/2006/relationships" xmlns:p="http://schemas.openxmlformats.org/presentationml/2006/main">
  <p:tag name="VEVOX.TITLE" val="TITLE5"/>
</p:tagLst>
</file>

<file path=ppt/tags/tag489.xml><?xml version="1.0" encoding="utf-8"?>
<p:tagLst xmlns:a="http://schemas.openxmlformats.org/drawingml/2006/main" xmlns:r="http://schemas.openxmlformats.org/officeDocument/2006/relationships" xmlns:p="http://schemas.openxmlformats.org/presentationml/2006/main">
  <p:tag name="VEVOX.DATALABEL" val="DATALABEL5"/>
</p:tagLst>
</file>

<file path=ppt/tags/tag49.xml><?xml version="1.0" encoding="utf-8"?>
<p:tagLst xmlns:a="http://schemas.openxmlformats.org/drawingml/2006/main" xmlns:r="http://schemas.openxmlformats.org/officeDocument/2006/relationships" xmlns:p="http://schemas.openxmlformats.org/presentationml/2006/main">
  <p:tag name="VEVOX.DATALABEL" val="DATALABEL4"/>
  <p:tag name="VEVOX.ACCESSIBILITY.DECORATIVE" val="1"/>
</p:tagLst>
</file>

<file path=ppt/tags/tag490.xml><?xml version="1.0" encoding="utf-8"?>
<p:tagLst xmlns:a="http://schemas.openxmlformats.org/drawingml/2006/main" xmlns:r="http://schemas.openxmlformats.org/officeDocument/2006/relationships" xmlns:p="http://schemas.openxmlformats.org/presentationml/2006/main">
  <p:tag name="VEVOX.BORDER" val="BORDER5"/>
</p:tagLst>
</file>

<file path=ppt/tags/tag491.xml><?xml version="1.0" encoding="utf-8"?>
<p:tagLst xmlns:a="http://schemas.openxmlformats.org/drawingml/2006/main" xmlns:r="http://schemas.openxmlformats.org/officeDocument/2006/relationships" xmlns:p="http://schemas.openxmlformats.org/presentationml/2006/main">
  <p:tag name="VEVOX.BAR" val="BAR5"/>
</p:tagLst>
</file>

<file path=ppt/tags/tag492.xml><?xml version="1.0" encoding="utf-8"?>
<p:tagLst xmlns:a="http://schemas.openxmlformats.org/drawingml/2006/main" xmlns:r="http://schemas.openxmlformats.org/officeDocument/2006/relationships" xmlns:p="http://schemas.openxmlformats.org/presentationml/2006/main">
  <p:tag name="VEVOX.TITLE" val="TITLE6"/>
</p:tagLst>
</file>

<file path=ppt/tags/tag493.xml><?xml version="1.0" encoding="utf-8"?>
<p:tagLst xmlns:a="http://schemas.openxmlformats.org/drawingml/2006/main" xmlns:r="http://schemas.openxmlformats.org/officeDocument/2006/relationships" xmlns:p="http://schemas.openxmlformats.org/presentationml/2006/main">
  <p:tag name="VEVOX.DATALABEL" val="DATALABEL6"/>
</p:tagLst>
</file>

<file path=ppt/tags/tag494.xml><?xml version="1.0" encoding="utf-8"?>
<p:tagLst xmlns:a="http://schemas.openxmlformats.org/drawingml/2006/main" xmlns:r="http://schemas.openxmlformats.org/officeDocument/2006/relationships" xmlns:p="http://schemas.openxmlformats.org/presentationml/2006/main">
  <p:tag name="VEVOX.BORDER" val="BORDER6"/>
</p:tagLst>
</file>

<file path=ppt/tags/tag495.xml><?xml version="1.0" encoding="utf-8"?>
<p:tagLst xmlns:a="http://schemas.openxmlformats.org/drawingml/2006/main" xmlns:r="http://schemas.openxmlformats.org/officeDocument/2006/relationships" xmlns:p="http://schemas.openxmlformats.org/presentationml/2006/main">
  <p:tag name="VEVOX.BAR" val="BAR6"/>
</p:tagLst>
</file>

<file path=ppt/tags/tag496.xml><?xml version="1.0" encoding="utf-8"?>
<p:tagLst xmlns:a="http://schemas.openxmlformats.org/drawingml/2006/main" xmlns:r="http://schemas.openxmlformats.org/officeDocument/2006/relationships" xmlns:p="http://schemas.openxmlformats.org/presentationml/2006/main">
  <p:tag name="VEVOX.RESULT.PLACEHOLDER" val="0"/>
</p:tagLst>
</file>

<file path=ppt/tags/tag497.xml><?xml version="1.0" encoding="utf-8"?>
<p:tagLst xmlns:a="http://schemas.openxmlformats.org/drawingml/2006/main" xmlns:r="http://schemas.openxmlformats.org/officeDocument/2006/relationships" xmlns:p="http://schemas.openxmlformats.org/presentationml/2006/main">
  <p:tag name="VEVOX.QUESTION" val="At what point in the treatment course are you referring patients with multiregimen-relapsed CLL for consultation regarding chimeric antigen receptor (CAR) T-cell therapy?"/>
</p:tagLst>
</file>

<file path=ppt/tags/tag49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VEVOX.BORDER" val="BORDER4"/>
  <p:tag name="VEVOX.ACCESSIBILITY.DECORATIVE" val="1"/>
</p:tagLst>
</file>

<file path=ppt/tags/tag51.xml><?xml version="1.0" encoding="utf-8"?>
<p:tagLst xmlns:a="http://schemas.openxmlformats.org/drawingml/2006/main" xmlns:r="http://schemas.openxmlformats.org/officeDocument/2006/relationships" xmlns:p="http://schemas.openxmlformats.org/presentationml/2006/main">
  <p:tag name="VEVOX.BAR" val="BAR4"/>
  <p:tag name="VEVOX.ACCESSIBILITY.DECORATIVE" val="1"/>
</p:tagLst>
</file>

<file path=ppt/tags/tag52.xml><?xml version="1.0" encoding="utf-8"?>
<p:tagLst xmlns:a="http://schemas.openxmlformats.org/drawingml/2006/main" xmlns:r="http://schemas.openxmlformats.org/officeDocument/2006/relationships" xmlns:p="http://schemas.openxmlformats.org/presentationml/2006/main">
  <p:tag name="VEVOX.TITLE" val="TITLE5"/>
</p:tagLst>
</file>

<file path=ppt/tags/tag53.xml><?xml version="1.0" encoding="utf-8"?>
<p:tagLst xmlns:a="http://schemas.openxmlformats.org/drawingml/2006/main" xmlns:r="http://schemas.openxmlformats.org/officeDocument/2006/relationships" xmlns:p="http://schemas.openxmlformats.org/presentationml/2006/main">
  <p:tag name="VEVOX.DATALABEL" val="DATALABEL5"/>
  <p:tag name="VEVOX.ACCESSIBILITY.DECORATIVE" val="1"/>
</p:tagLst>
</file>

<file path=ppt/tags/tag54.xml><?xml version="1.0" encoding="utf-8"?>
<p:tagLst xmlns:a="http://schemas.openxmlformats.org/drawingml/2006/main" xmlns:r="http://schemas.openxmlformats.org/officeDocument/2006/relationships" xmlns:p="http://schemas.openxmlformats.org/presentationml/2006/main">
  <p:tag name="VEVOX.BORDER" val="BORDER5"/>
  <p:tag name="VEVOX.ACCESSIBILITY.DECORATIVE" val="1"/>
</p:tagLst>
</file>

<file path=ppt/tags/tag55.xml><?xml version="1.0" encoding="utf-8"?>
<p:tagLst xmlns:a="http://schemas.openxmlformats.org/drawingml/2006/main" xmlns:r="http://schemas.openxmlformats.org/officeDocument/2006/relationships" xmlns:p="http://schemas.openxmlformats.org/presentationml/2006/main">
  <p:tag name="VEVOX.BAR" val="BAR5"/>
  <p:tag name="VEVOX.ACCESSIBILITY.DECORATIVE" val="1"/>
</p:tagLst>
</file>

<file path=ppt/tags/tag56.xml><?xml version="1.0" encoding="utf-8"?>
<p:tagLst xmlns:a="http://schemas.openxmlformats.org/drawingml/2006/main" xmlns:r="http://schemas.openxmlformats.org/officeDocument/2006/relationships" xmlns:p="http://schemas.openxmlformats.org/presentationml/2006/main">
  <p:tag name="VEVOX.TITLE" val="TITLE6"/>
</p:tagLst>
</file>

<file path=ppt/tags/tag57.xml><?xml version="1.0" encoding="utf-8"?>
<p:tagLst xmlns:a="http://schemas.openxmlformats.org/drawingml/2006/main" xmlns:r="http://schemas.openxmlformats.org/officeDocument/2006/relationships" xmlns:p="http://schemas.openxmlformats.org/presentationml/2006/main">
  <p:tag name="VEVOX.DATALABEL" val="DATALABEL6"/>
  <p:tag name="VEVOX.ACCESSIBILITY.DECORATIVE" val="1"/>
</p:tagLst>
</file>

<file path=ppt/tags/tag58.xml><?xml version="1.0" encoding="utf-8"?>
<p:tagLst xmlns:a="http://schemas.openxmlformats.org/drawingml/2006/main" xmlns:r="http://schemas.openxmlformats.org/officeDocument/2006/relationships" xmlns:p="http://schemas.openxmlformats.org/presentationml/2006/main">
  <p:tag name="VEVOX.TITLE" val="TITLE7"/>
</p:tagLst>
</file>

<file path=ppt/tags/tag59.xml><?xml version="1.0" encoding="utf-8"?>
<p:tagLst xmlns:a="http://schemas.openxmlformats.org/drawingml/2006/main" xmlns:r="http://schemas.openxmlformats.org/officeDocument/2006/relationships" xmlns:p="http://schemas.openxmlformats.org/presentationml/2006/main">
  <p:tag name="VEVOX.DATALABEL" val="DATALABEL7"/>
  <p:tag name="VEVOX.ACCESSIBILITY.DECORATIVE"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0.xml><?xml version="1.0" encoding="utf-8"?>
<p:tagLst xmlns:a="http://schemas.openxmlformats.org/drawingml/2006/main" xmlns:r="http://schemas.openxmlformats.org/officeDocument/2006/relationships" xmlns:p="http://schemas.openxmlformats.org/presentationml/2006/main">
  <p:tag name="VEVOX.BORDER" val="BORDER7"/>
  <p:tag name="VEVOX.ACCESSIBILITY.DECORATIVE" val="1"/>
</p:tagLst>
</file>

<file path=ppt/tags/tag61.xml><?xml version="1.0" encoding="utf-8"?>
<p:tagLst xmlns:a="http://schemas.openxmlformats.org/drawingml/2006/main" xmlns:r="http://schemas.openxmlformats.org/officeDocument/2006/relationships" xmlns:p="http://schemas.openxmlformats.org/presentationml/2006/main">
  <p:tag name="VEVOX.BAR" val="BAR7"/>
  <p:tag name="VEVOX.ACCESSIBILITY.DECORATIVE" val="1"/>
</p:tagLst>
</file>

<file path=ppt/tags/tag62.xml><?xml version="1.0" encoding="utf-8"?>
<p:tagLst xmlns:a="http://schemas.openxmlformats.org/drawingml/2006/main" xmlns:r="http://schemas.openxmlformats.org/officeDocument/2006/relationships" xmlns:p="http://schemas.openxmlformats.org/presentationml/2006/main">
  <p:tag name="VEVOX.TITLE" val="TITLE8"/>
</p:tagLst>
</file>

<file path=ppt/tags/tag63.xml><?xml version="1.0" encoding="utf-8"?>
<p:tagLst xmlns:a="http://schemas.openxmlformats.org/drawingml/2006/main" xmlns:r="http://schemas.openxmlformats.org/officeDocument/2006/relationships" xmlns:p="http://schemas.openxmlformats.org/presentationml/2006/main">
  <p:tag name="VEVOX.DATALABEL" val="DATALABEL8"/>
  <p:tag name="VEVOX.ACCESSIBILITY.DECORATIVE" val="1"/>
</p:tagLst>
</file>

<file path=ppt/tags/tag64.xml><?xml version="1.0" encoding="utf-8"?>
<p:tagLst xmlns:a="http://schemas.openxmlformats.org/drawingml/2006/main" xmlns:r="http://schemas.openxmlformats.org/officeDocument/2006/relationships" xmlns:p="http://schemas.openxmlformats.org/presentationml/2006/main">
  <p:tag name="VEVOX.BORDER" val="BORDER8"/>
  <p:tag name="VEVOX.ACCESSIBILITY.DECORATIVE" val="1"/>
</p:tagLst>
</file>

<file path=ppt/tags/tag65.xml><?xml version="1.0" encoding="utf-8"?>
<p:tagLst xmlns:a="http://schemas.openxmlformats.org/drawingml/2006/main" xmlns:r="http://schemas.openxmlformats.org/officeDocument/2006/relationships" xmlns:p="http://schemas.openxmlformats.org/presentationml/2006/main">
  <p:tag name="VEVOX.BAR" val="BAR8"/>
  <p:tag name="VEVOX.ACCESSIBILITY.DECORATIVE" val="1"/>
</p:tagLst>
</file>

<file path=ppt/tags/tag66.xml><?xml version="1.0" encoding="utf-8"?>
<p:tagLst xmlns:a="http://schemas.openxmlformats.org/drawingml/2006/main" xmlns:r="http://schemas.openxmlformats.org/officeDocument/2006/relationships" xmlns:p="http://schemas.openxmlformats.org/presentationml/2006/main">
  <p:tag name="VEVOX.TITLE" val="TITLE9"/>
</p:tagLst>
</file>

<file path=ppt/tags/tag67.xml><?xml version="1.0" encoding="utf-8"?>
<p:tagLst xmlns:a="http://schemas.openxmlformats.org/drawingml/2006/main" xmlns:r="http://schemas.openxmlformats.org/officeDocument/2006/relationships" xmlns:p="http://schemas.openxmlformats.org/presentationml/2006/main">
  <p:tag name="VEVOX.DATALABEL" val="DATALABEL9"/>
  <p:tag name="VEVOX.ACCESSIBILITY.DECORATIVE" val="1"/>
</p:tagLst>
</file>

<file path=ppt/tags/tag68.xml><?xml version="1.0" encoding="utf-8"?>
<p:tagLst xmlns:a="http://schemas.openxmlformats.org/drawingml/2006/main" xmlns:r="http://schemas.openxmlformats.org/officeDocument/2006/relationships" xmlns:p="http://schemas.openxmlformats.org/presentationml/2006/main">
  <p:tag name="VEVOX.BORDER" val="BORDER9"/>
  <p:tag name="VEVOX.ACCESSIBILITY.DECORATIVE" val="1"/>
</p:tagLst>
</file>

<file path=ppt/tags/tag69.xml><?xml version="1.0" encoding="utf-8"?>
<p:tagLst xmlns:a="http://schemas.openxmlformats.org/drawingml/2006/main" xmlns:r="http://schemas.openxmlformats.org/officeDocument/2006/relationships" xmlns:p="http://schemas.openxmlformats.org/presentationml/2006/main">
  <p:tag name="VEVOX.BAR" val="BAR9"/>
  <p:tag name="VEVOX.ACCESSIBILITY.DECORATIVE" val="1"/>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0.xml><?xml version="1.0" encoding="utf-8"?>
<p:tagLst xmlns:a="http://schemas.openxmlformats.org/drawingml/2006/main" xmlns:r="http://schemas.openxmlformats.org/officeDocument/2006/relationships" xmlns:p="http://schemas.openxmlformats.org/presentationml/2006/main">
  <p:tag name="VEVOX.TITLE" val="TITLE10"/>
</p:tagLst>
</file>

<file path=ppt/tags/tag71.xml><?xml version="1.0" encoding="utf-8"?>
<p:tagLst xmlns:a="http://schemas.openxmlformats.org/drawingml/2006/main" xmlns:r="http://schemas.openxmlformats.org/officeDocument/2006/relationships" xmlns:p="http://schemas.openxmlformats.org/presentationml/2006/main">
  <p:tag name="VEVOX.DATALABEL" val="DATALABEL10"/>
  <p:tag name="VEVOX.ACCESSIBILITY.DECORATIVE" val="1"/>
</p:tagLst>
</file>

<file path=ppt/tags/tag72.xml><?xml version="1.0" encoding="utf-8"?>
<p:tagLst xmlns:a="http://schemas.openxmlformats.org/drawingml/2006/main" xmlns:r="http://schemas.openxmlformats.org/officeDocument/2006/relationships" xmlns:p="http://schemas.openxmlformats.org/presentationml/2006/main">
  <p:tag name="VEVOX.BORDER" val="BORDER10"/>
  <p:tag name="VEVOX.ACCESSIBILITY.DECORATIVE" val="1"/>
</p:tagLst>
</file>

<file path=ppt/tags/tag73.xml><?xml version="1.0" encoding="utf-8"?>
<p:tagLst xmlns:a="http://schemas.openxmlformats.org/drawingml/2006/main" xmlns:r="http://schemas.openxmlformats.org/officeDocument/2006/relationships" xmlns:p="http://schemas.openxmlformats.org/presentationml/2006/main">
  <p:tag name="VEVOX.BAR" val="BAR10"/>
  <p:tag name="VEVOX.ACCESSIBILITY.DECORATIVE" val="1"/>
</p:tagLst>
</file>

<file path=ppt/tags/tag74.xml><?xml version="1.0" encoding="utf-8"?>
<p:tagLst xmlns:a="http://schemas.openxmlformats.org/drawingml/2006/main" xmlns:r="http://schemas.openxmlformats.org/officeDocument/2006/relationships" xmlns:p="http://schemas.openxmlformats.org/presentationml/2006/main">
  <p:tag name="VEVOX.QUESTION" val="Which of the following best represents your clinical background?"/>
</p:tagLst>
</file>

<file path=ppt/tags/tag75.xml><?xml version="1.0" encoding="utf-8"?>
<p:tagLst xmlns:a="http://schemas.openxmlformats.org/drawingml/2006/main" xmlns:r="http://schemas.openxmlformats.org/officeDocument/2006/relationships" xmlns:p="http://schemas.openxmlformats.org/presentationml/2006/main">
  <p:tag name="KPI_HAS_CHART" val="false"/>
</p:tagLst>
</file>

<file path=ppt/tags/tag76.xml><?xml version="1.0" encoding="utf-8"?>
<p:tagLst xmlns:a="http://schemas.openxmlformats.org/drawingml/2006/main" xmlns:r="http://schemas.openxmlformats.org/officeDocument/2006/relationships" xmlns:p="http://schemas.openxmlformats.org/presentationml/2006/main">
  <p:tag name="KPI_HAS_CHART" val="false"/>
</p:tagLst>
</file>

<file path=ppt/tags/tag77.xml><?xml version="1.0" encoding="utf-8"?>
<p:tagLst xmlns:a="http://schemas.openxmlformats.org/drawingml/2006/main" xmlns:r="http://schemas.openxmlformats.org/officeDocument/2006/relationships" xmlns:p="http://schemas.openxmlformats.org/presentationml/2006/main">
  <p:tag name="KPI_HAS_CHART" val="false"/>
</p:tagLst>
</file>

<file path=ppt/tags/tag78.xml><?xml version="1.0" encoding="utf-8"?>
<p:tagLst xmlns:a="http://schemas.openxmlformats.org/drawingml/2006/main" xmlns:r="http://schemas.openxmlformats.org/officeDocument/2006/relationships" xmlns:p="http://schemas.openxmlformats.org/presentationml/2006/main">
  <p:tag name="KPI_HAS_CHART" val="false"/>
</p:tagLst>
</file>

<file path=ppt/tags/tag79.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0.xml><?xml version="1.0" encoding="utf-8"?>
<p:tagLst xmlns:a="http://schemas.openxmlformats.org/drawingml/2006/main" xmlns:r="http://schemas.openxmlformats.org/officeDocument/2006/relationships" xmlns:p="http://schemas.openxmlformats.org/presentationml/2006/main">
  <p:tag name="KPI_HAS_CHART" val="false"/>
</p:tagLst>
</file>

<file path=ppt/tags/tag81.xml><?xml version="1.0" encoding="utf-8"?>
<p:tagLst xmlns:a="http://schemas.openxmlformats.org/drawingml/2006/main" xmlns:r="http://schemas.openxmlformats.org/officeDocument/2006/relationships" xmlns:p="http://schemas.openxmlformats.org/presentationml/2006/main">
  <p:tag name="VEVOX.POLL" val="{&quot;id&quot;:&quot;176913&quot;,&quot;questionSettings&quot;:{},&quot;alias&quot;:&quot;&quot;,&quot;text&quot;:&quot;&lt;p&gt;&lt;span&gt;&lt;strong&gt;In general, what is the minimum duration of remission after second-line venetoclax/anti-CD20 antibody before you would consider retreatment as third-line therapy?&lt;/strong&gt;&lt;/span&gt;&lt;/p&gt;&quot;,&quot;@type&quot;:&quot;MultipleChoiceQuestion&quot;,&quot;choices&quot;:[{&quot;id&quot;:&quot;609297&quot;,&quot;alias&quot;:null,&quot;text&quot;:&quot;a. At least 6 months&quot;,&quot;excludeFromResults&quot;:false,&quot;image&quot;:null,&quot;imageAltText&quot;:null,&quot;isCorrectAnswer&quot;:false},{&quot;id&quot;:&quot;609298&quot;,&quot;alias&quot;:null,&quot;text&quot;:&quot;b. At least 12 months&quot;,&quot;excludeFromResults&quot;:false,&quot;image&quot;:null,&quot;imageAltText&quot;:null,&quot;isCorrectAnswer&quot;:false},{&quot;id&quot;:&quot;609299&quot;,&quot;alias&quot;:null,&quot;text&quot;:&quot;c. At least 24 months&quot;,&quot;excludeFromResults&quot;:false,&quot;image&quot;:null,&quot;imageAltText&quot;:null,&quot;isCorrectAnswer&quot;:false},{&quot;id&quot;:&quot;609300&quot;,&quot;alias&quot;:null,&quot;text&quot;:&quot;d. At least 36 months&quot;,&quot;excludeFromResults&quot;:false,&quot;image&quot;:null,&quot;imageAltText&quot;:null,&quot;isCorrectAnswer&quot;:false},{&quot;id&quot;:&quot;609301&quot;,&quot;alias&quot;:null,&quot;text&quot;:&quot;e.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ORIGIN.SESSION.ID" val="34386"/>
  <p:tag name="VEVOX.ORIGIN.QUESTION.ID" val="176913"/>
  <p:tag name="VEVOX.QUESTIONSLIDEID" val="256#1635377456/1017212057"/>
  <p:tag name="VEVOX.SLIDEFORMAT.VERSION" val="1.018"/>
  <p:tag name="VEVOX.HASRESULTS" val="true"/>
</p:tagLst>
</file>

<file path=ppt/tags/tag82.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83.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84.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ags/tag85.xml><?xml version="1.0" encoding="utf-8"?>
<p:tagLst xmlns:a="http://schemas.openxmlformats.org/drawingml/2006/main" xmlns:r="http://schemas.openxmlformats.org/officeDocument/2006/relationships" xmlns:p="http://schemas.openxmlformats.org/presentationml/2006/main">
  <p:tag name="VEVOX.PARTICIPANTSDOODLE.SHOULDERS" val="{&quot;left&quot;:13,&quot;top&quot;:20,&quot;width&quot;:14,&quot;height&quot;:10}"/>
</p:tagLst>
</file>

<file path=ppt/tags/tag86.xml><?xml version="1.0" encoding="utf-8"?>
<p:tagLst xmlns:a="http://schemas.openxmlformats.org/drawingml/2006/main" xmlns:r="http://schemas.openxmlformats.org/officeDocument/2006/relationships" xmlns:p="http://schemas.openxmlformats.org/presentationml/2006/main">
  <p:tag name="VEVOX.PARTICIPANTSDOODLE.HEAD" val="{&quot;left&quot;:15,&quot;top&quot;:10,&quot;width&quot;:10,&quot;height&quot;:10}"/>
</p:tagLst>
</file>

<file path=ppt/tags/tag87.xml><?xml version="1.0" encoding="utf-8"?>
<p:tagLst xmlns:a="http://schemas.openxmlformats.org/drawingml/2006/main" xmlns:r="http://schemas.openxmlformats.org/officeDocument/2006/relationships" xmlns:p="http://schemas.openxmlformats.org/presentationml/2006/main">
  <p:tag name="VEVOX.COUNTDOWNTIMER.DISPLAY" val="{&quot;left&quot;:893,&quot;top&quot;:473,&quot;width&quot;:60,&quot;height&quot;:60}"/>
</p:tagLst>
</file>

<file path=ppt/tags/tag88.xml><?xml version="1.0" encoding="utf-8"?>
<p:tagLst xmlns:a="http://schemas.openxmlformats.org/drawingml/2006/main" xmlns:r="http://schemas.openxmlformats.org/officeDocument/2006/relationships" xmlns:p="http://schemas.openxmlformats.org/presentationml/2006/main">
  <p:tag name="VEVOX.JOIN.URL" val="{&quot;left&quot;:270,&quot;top&quot;:7,&quot;width&quot;:190,&quot;height&quot;:30}"/>
</p:tagLst>
</file>

<file path=ppt/tags/tag89.xml><?xml version="1.0" encoding="utf-8"?>
<p:tagLst xmlns:a="http://schemas.openxmlformats.org/drawingml/2006/main" xmlns:r="http://schemas.openxmlformats.org/officeDocument/2006/relationships" xmlns:p="http://schemas.openxmlformats.org/presentationml/2006/main">
  <p:tag name="VEVOX.ACCESSCODE.DISPLAY" val="{&quot;left&quot;:500,&quot;top&quot;:8,&quot;width&quot;:190,&quot;height&quot;:30}"/>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ags/tag90.xml><?xml version="1.0" encoding="utf-8"?>
<p:tagLst xmlns:a="http://schemas.openxmlformats.org/drawingml/2006/main" xmlns:r="http://schemas.openxmlformats.org/officeDocument/2006/relationships" xmlns:p="http://schemas.openxmlformats.org/presentationml/2006/main">
  <p:tag name="VEVOX.TITLE" val="TITLE1"/>
</p:tagLst>
</file>

<file path=ppt/tags/tag91.xml><?xml version="1.0" encoding="utf-8"?>
<p:tagLst xmlns:a="http://schemas.openxmlformats.org/drawingml/2006/main" xmlns:r="http://schemas.openxmlformats.org/officeDocument/2006/relationships" xmlns:p="http://schemas.openxmlformats.org/presentationml/2006/main">
  <p:tag name="VEVOX.TITLE" val="TITLE2"/>
</p:tagLst>
</file>

<file path=ppt/tags/tag92.xml><?xml version="1.0" encoding="utf-8"?>
<p:tagLst xmlns:a="http://schemas.openxmlformats.org/drawingml/2006/main" xmlns:r="http://schemas.openxmlformats.org/officeDocument/2006/relationships" xmlns:p="http://schemas.openxmlformats.org/presentationml/2006/main">
  <p:tag name="VEVOX.TITLE" val="TITLE3"/>
</p:tagLst>
</file>

<file path=ppt/tags/tag93.xml><?xml version="1.0" encoding="utf-8"?>
<p:tagLst xmlns:a="http://schemas.openxmlformats.org/drawingml/2006/main" xmlns:r="http://schemas.openxmlformats.org/officeDocument/2006/relationships" xmlns:p="http://schemas.openxmlformats.org/presentationml/2006/main">
  <p:tag name="VEVOX.TITLE" val="TITLE4"/>
</p:tagLst>
</file>

<file path=ppt/tags/tag94.xml><?xml version="1.0" encoding="utf-8"?>
<p:tagLst xmlns:a="http://schemas.openxmlformats.org/drawingml/2006/main" xmlns:r="http://schemas.openxmlformats.org/officeDocument/2006/relationships" xmlns:p="http://schemas.openxmlformats.org/presentationml/2006/main">
  <p:tag name="VEVOX.TITLE" val="TITLE5"/>
</p:tagLst>
</file>

<file path=ppt/tags/tag95.xml><?xml version="1.0" encoding="utf-8"?>
<p:tagLst xmlns:a="http://schemas.openxmlformats.org/drawingml/2006/main" xmlns:r="http://schemas.openxmlformats.org/officeDocument/2006/relationships" xmlns:p="http://schemas.openxmlformats.org/presentationml/2006/main">
  <p:tag name="VEVOX.QUESTION" val="In general, what is the minimum duration of remission after second-line venetoclax/anti-CD20 antibody before you would consider retreatment as third-line therapy?"/>
</p:tagLst>
</file>

<file path=ppt/tags/tag96.xml><?xml version="1.0" encoding="utf-8"?>
<p:tagLst xmlns:a="http://schemas.openxmlformats.org/drawingml/2006/main" xmlns:r="http://schemas.openxmlformats.org/officeDocument/2006/relationships" xmlns:p="http://schemas.openxmlformats.org/presentationml/2006/main">
  <p:tag name="VEVOX.RESULT" val="{&quot;id&quot;:&quot;176913&quot;,&quot;questionSettings&quot;:{},&quot;alias&quot;:&quot;&quot;,&quot;text&quot;:&quot;&lt;p&gt;&lt;span&gt;&lt;strong&gt;In general, what is the minimum duration of remission after second-line venetoclax/anti-CD20 antibody before you would consider retreatment as third-line therapy?&lt;/strong&gt;&lt;/span&gt;&lt;/p&gt;&quot;,&quot;@type&quot;:&quot;MultipleChoiceQuestion&quot;,&quot;choices&quot;:[{&quot;id&quot;:&quot;609297&quot;,&quot;alias&quot;:null,&quot;text&quot;:&quot;a. At least 6 months&quot;,&quot;excludeFromResults&quot;:false,&quot;image&quot;:null,&quot;imageAltText&quot;:null,&quot;isCorrectAnswer&quot;:false},{&quot;id&quot;:&quot;609298&quot;,&quot;alias&quot;:null,&quot;text&quot;:&quot;b. At least 12 months&quot;,&quot;excludeFromResults&quot;:false,&quot;image&quot;:null,&quot;imageAltText&quot;:null,&quot;isCorrectAnswer&quot;:false},{&quot;id&quot;:&quot;609299&quot;,&quot;alias&quot;:null,&quot;text&quot;:&quot;c. At least 24 months&quot;,&quot;excludeFromResults&quot;:false,&quot;image&quot;:null,&quot;imageAltText&quot;:null,&quot;isCorrectAnswer&quot;:false},{&quot;id&quot;:&quot;609300&quot;,&quot;alias&quot;:null,&quot;text&quot;:&quot;d. At least 36 months&quot;,&quot;excludeFromResults&quot;:false,&quot;image&quot;:null,&quot;imageAltText&quot;:null,&quot;isCorrectAnswer&quot;:false},{&quot;id&quot;:&quot;609301&quot;,&quot;alias&quot;:null,&quot;text&quot;:&quot;e. I’m not sure&quot;,&quot;excludeFromResults&quot;:false,&quot;image&quot;:null,&quot;imageAltText&quot;:null,&quot;isCorrectAnswer&quot;:false}],&quot;resultFormat&quot;:&quot;%&quot;,&quot;minNumberSelections&quot;:1,&quot;maxNumberSelections&quot;:1,&quot;image&quot;:null,&quot;uiType&quot;:&quot;default&quot;,&quot;resultDisplayType&quot;:&quot;default&quot;}"/>
  <p:tag name="VEVOX.QUESTIONSLIDEID" val="256#1635377456/1017212057"/>
  <p:tag name="VEVOX.SLIDEFORMAT.VERSION" val="1.018"/>
  <p:tag name="VEVOX.HASRESULTS" val="true"/>
</p:tagLst>
</file>

<file path=ppt/tags/tag97.xml><?xml version="1.0" encoding="utf-8"?>
<p:tagLst xmlns:a="http://schemas.openxmlformats.org/drawingml/2006/main" xmlns:r="http://schemas.openxmlformats.org/officeDocument/2006/relationships" xmlns:p="http://schemas.openxmlformats.org/presentationml/2006/main">
  <p:tag name="VEVOX.CONTENT.PLACEHOLDER" val="2"/>
</p:tagLst>
</file>

<file path=ppt/tags/tag98.xml><?xml version="1.0" encoding="utf-8"?>
<p:tagLst xmlns:a="http://schemas.openxmlformats.org/drawingml/2006/main" xmlns:r="http://schemas.openxmlformats.org/officeDocument/2006/relationships" xmlns:p="http://schemas.openxmlformats.org/presentationml/2006/main">
  <p:tag name="VEVOX.PARTICIPANTS" val="{&quot;left&quot;:5,&quot;top&quot;:5,&quot;width&quot;:160,&quot;height&quot;:30}"/>
</p:tagLst>
</file>

<file path=ppt/tags/tag99.xml><?xml version="1.0" encoding="utf-8"?>
<p:tagLst xmlns:a="http://schemas.openxmlformats.org/drawingml/2006/main" xmlns:r="http://schemas.openxmlformats.org/officeDocument/2006/relationships" xmlns:p="http://schemas.openxmlformats.org/presentationml/2006/main">
  <p:tag name="VEVOX.POLLSTATUSTEXT" val="{&quot;left&quot;:795,&quot;top&quot;:5,&quot;width&quot;:160,&quot;height&quot;:30}"/>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77527F-3217-405A-9AE5-DA452DBA0E94}">
  <ds:schemaRefs>
    <ds:schemaRef ds:uri="http://www.w3.org/XML/1998/namespace"/>
    <ds:schemaRef ds:uri="http://purl.org/dc/elements/1.1/"/>
    <ds:schemaRef ds:uri="http://schemas.openxmlformats.org/package/2006/metadata/core-properties"/>
    <ds:schemaRef ds:uri="http://purl.org/dc/dcmitype/"/>
    <ds:schemaRef ds:uri="http://purl.org/dc/terms/"/>
    <ds:schemaRef ds:uri="http://schemas.microsoft.com/office/2006/documentManagement/types"/>
    <ds:schemaRef ds:uri="http://schemas.microsoft.com/office/infopath/2007/PartnerControls"/>
    <ds:schemaRef ds:uri="f06c4294-987e-46bd-a550-858175ea534c"/>
    <ds:schemaRef ds:uri="7d689f85-9540-4145-9f5c-6f24686bb201"/>
    <ds:schemaRef ds:uri="http://schemas.microsoft.com/office/2006/metadata/propertie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DFEC1B-B51C-49DD-8493-06631544BF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37904</TotalTime>
  <Words>6580</Words>
  <Application>Microsoft Macintosh PowerPoint</Application>
  <PresentationFormat>Widescreen</PresentationFormat>
  <Paragraphs>810</Paragraphs>
  <Slides>103</Slides>
  <Notes>22</Notes>
  <HiddenSlides>4</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103</vt:i4>
      </vt:variant>
    </vt:vector>
  </HeadingPairs>
  <TitlesOfParts>
    <vt:vector size="120" baseType="lpstr">
      <vt:lpstr>Arial</vt:lpstr>
      <vt:lpstr>Arial Narrow</vt:lpstr>
      <vt:lpstr>Calibri</vt:lpstr>
      <vt:lpstr>Georgia</vt:lpstr>
      <vt:lpstr>Symbol</vt:lpstr>
      <vt:lpstr>Times New Roman</vt:lpstr>
      <vt:lpstr>Wingdings</vt:lpstr>
      <vt:lpstr>3_Default Design</vt:lpstr>
      <vt:lpstr>6_Default Design</vt:lpstr>
      <vt:lpstr>4_Default Design</vt:lpstr>
      <vt:lpstr>5_Default Design</vt:lpstr>
      <vt:lpstr>Office Theme</vt:lpstr>
      <vt:lpstr>7_Default Design</vt:lpstr>
      <vt:lpstr>1_Office Theme</vt:lpstr>
      <vt:lpstr>2016 RESEARCH Widescreen Template</vt:lpstr>
      <vt:lpstr>8_Default Design</vt:lpstr>
      <vt:lpstr>9_Default Design</vt:lpstr>
      <vt:lpstr>Optimizing Treatment for Patients  with Relapsed/Refractory  Chronic Lymphocytic Leukemia</vt:lpstr>
      <vt:lpstr>Disclosures</vt:lpstr>
      <vt:lpstr>Program Steering Committee</vt:lpstr>
      <vt:lpstr>Program Steering Committee</vt:lpstr>
      <vt:lpstr>PowerPoint Presentation</vt:lpstr>
      <vt:lpstr>Which of the following best represents your clinical background?</vt:lpstr>
      <vt:lpstr>Which of the following best represents your clinical background?</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Management of Double-Refractory CLL</vt:lpstr>
      <vt:lpstr>In general, what is the minimum duration of remission after second-line venetoclax/anti-CD20 antibody before you would consider retreatment as third-line therapy?</vt:lpstr>
      <vt:lpstr>In general, what is the minimum duration of remission after second-line venetoclax/anti-CD20 antibody before you would consider retreatment as third-line therapy?</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3 years observation  PD. What would be your preferred next treatment?</vt:lpstr>
      <vt:lpstr>75-year-old patient with relapsed CLL, no del(17p) or TP53 mutation:  Covalent BTKi 6 years  PD  venetoclax/anti-CD20 antibody 2 years   3 years observation  PD. What would be your preferred next treatment?</vt:lpstr>
      <vt:lpstr>75-year-old patient with relapsed CLL, no del(17p) or TP53 mutation: Covalent BTKi 6 years  PD  venetoclax/anti-CD20 antibody 2 years   3 years observation  PD</vt:lpstr>
      <vt:lpstr>75-year-old patient with relapsed CLL, no del(17p) or TP53 mutation: Covalent BTKi 6 years  PD  venetoclax/anti-CD20 antibody 2 years   1 year observation  PD</vt:lpstr>
      <vt:lpstr>75-year-old patient with relapsed CLL, no del(17p) or TP53 mutation: Venetoclax/anti-CD20 antibody 1 year  2 years observation  PD  covalent BTKi 4 years  PD. What would be your preferred next treatment?</vt:lpstr>
      <vt:lpstr>75-year-old patient with relapsed CLL, no del(17p) or TP53 mutation: Venetoclax/anti-CD20 antibody 1 year  2 years observation  PD  covalent BTKi 4 years  PD. What would be your preferred next treatment?</vt:lpstr>
      <vt:lpstr>75-year-old patient with relapsed CLL, no del(17p) or TP53 mutation: Venetoclax/anti-CD20 antibody 1 year  2 years observation  PD  covalent BTKi 4 years  PD</vt:lpstr>
      <vt:lpstr>75-year-old patient with relapsed CLL, no del(17p) or TP53 mutation: Venetoclax/anti-CD20 antibody 1 year  4 years observation  PD  covalent BTKi 4 years  PD</vt:lpstr>
      <vt:lpstr>75-year-old patient with relapsed CLL, no del(17p) or TP53 mutation: Covalent BTKi 2 years  responds but stops due to subdural hematoma  3 years observation  PD  venetoclax/anti-CD20 antibody 2 years  6 months observation  PD</vt:lpstr>
      <vt:lpstr>75-year-old patient with relapsed CLL, no del(17p) or TP53 mutation: Covalent BTKi 2 years  responds but stops due to arthralgias  2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Which of the following best describes the major progression-free survival (PFS) findings from the Phase III BRUIN CLL-321 study of pirtobrutinib monotherapy versus idelalisib/rituximab or bendamustine/rituximab for relapsed/refractory CLL?</vt:lpstr>
      <vt:lpstr>Which of the following best describes the major progression-free survival (PFS) findings from the Phase III BRUIN CLL-321 study of pirtobrutinib monotherapy versus idelalisib/rituximab or bendamustine/rituximab for relapsed/refractory CLL?</vt:lpstr>
      <vt:lpstr>BRUIN CLL-321: A Phase III Trial of Pirtobrutinib Monotherapy for Relapsed/Refractory CLL</vt:lpstr>
      <vt:lpstr>BRUIN CLL-321: IRC-Assessed Progression-Free Survival (PFS)</vt:lpstr>
      <vt:lpstr>BRUIN CLL-321: Time to Next Treatment</vt:lpstr>
      <vt:lpstr>BRUIN CLL-321: Overall Survival</vt:lpstr>
      <vt:lpstr>Which of the following ≥Grade 3 adverse events was most commonly reported in patients receiving pirtobrutinib for previously treated CLL in the Phase III BRUIN CLL-321 trial?</vt:lpstr>
      <vt:lpstr>Which of the following ≥Grade 3 adverse events was most commonly reported in patients receiving pirtobrutinib for previously treated CLL in the Phase III BRUIN CLL-321 trial?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Which of the following descriptions best characterizes the study design of the BRUIN CLL-314 trial?</vt:lpstr>
      <vt:lpstr>Which of the following descriptions best characterizes the study design of the BRUIN CLL-314 trial?</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tolerability/toxicity of pirtobrutinib to that of ibrutinib, acalabrutinib and zanubrutinib for patients with relapsed/refractory CLL?</vt:lpstr>
      <vt:lpstr>Based on current clinical trial data and your personal experience, how would you compare the global tolerability/toxicity of pirtobrutinib to that of ibrutinib, acalabrutinib and zanubrutinib for patients with relapsed/refractory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following the recommendation of first-line treatment with pirtobrutinib. How would you respond?</vt:lpstr>
      <vt:lpstr>An older patient with newly diagnosed CLL and a significant history of atrial fibrillation has come to you for a second opinion following the recommendation of first-line treatment with pirtobrutinib. How would you respond?</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vt:lpstr>
      <vt:lpstr>At what point in the treatment course are you referring patients with multiregimen-relapsed CLL for consultation regarding chimeric antigen receptor (CAR) T-cell therapy?</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NX-5948: A Novel BTK Degrader</vt:lpstr>
      <vt:lpstr>NX-5948: A Novel BTK Degrader – Safety Profile</vt:lpstr>
      <vt:lpstr>Nemtabrutinib: A Novel Reversible BTK Inhibitor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Rendina</cp:lastModifiedBy>
  <cp:revision>2036</cp:revision>
  <cp:lastPrinted>2020-12-08T02:40:56Z</cp:lastPrinted>
  <dcterms:created xsi:type="dcterms:W3CDTF">2020-11-13T19:02:13Z</dcterms:created>
  <dcterms:modified xsi:type="dcterms:W3CDTF">2026-01-09T21:35:15Z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