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290" r:id="rId6"/>
    <p:sldMasterId id="2147485350" r:id="rId7"/>
    <p:sldMasterId id="2147485364" r:id="rId8"/>
    <p:sldMasterId id="2147485404" r:id="rId9"/>
    <p:sldMasterId id="2147485426" r:id="rId10"/>
  </p:sldMasterIdLst>
  <p:notesMasterIdLst>
    <p:notesMasterId r:id="rId93"/>
  </p:notesMasterIdLst>
  <p:handoutMasterIdLst>
    <p:handoutMasterId r:id="rId94"/>
  </p:handoutMasterIdLst>
  <p:sldIdLst>
    <p:sldId id="284" r:id="rId11"/>
    <p:sldId id="256" r:id="rId12"/>
    <p:sldId id="265" r:id="rId13"/>
    <p:sldId id="276" r:id="rId14"/>
    <p:sldId id="277" r:id="rId15"/>
    <p:sldId id="2147483611" r:id="rId16"/>
    <p:sldId id="2147483522" r:id="rId17"/>
    <p:sldId id="2147483609" r:id="rId18"/>
    <p:sldId id="326" r:id="rId19"/>
    <p:sldId id="2147483597" r:id="rId20"/>
    <p:sldId id="2147483483" r:id="rId21"/>
    <p:sldId id="2147480817" r:id="rId22"/>
    <p:sldId id="2147483598" r:id="rId23"/>
    <p:sldId id="2135715284" r:id="rId24"/>
    <p:sldId id="2147483538" r:id="rId25"/>
    <p:sldId id="2147483555" r:id="rId26"/>
    <p:sldId id="2147483537" r:id="rId27"/>
    <p:sldId id="2147483603" r:id="rId28"/>
    <p:sldId id="2147483610" r:id="rId29"/>
    <p:sldId id="2147473783" r:id="rId30"/>
    <p:sldId id="2147480790" r:id="rId31"/>
    <p:sldId id="2147480257" r:id="rId32"/>
    <p:sldId id="2147480802" r:id="rId33"/>
    <p:sldId id="2147480803" r:id="rId34"/>
    <p:sldId id="2147480055" r:id="rId35"/>
    <p:sldId id="2147480804" r:id="rId36"/>
    <p:sldId id="2147480762" r:id="rId37"/>
    <p:sldId id="2147480805" r:id="rId38"/>
    <p:sldId id="2147480806" r:id="rId39"/>
    <p:sldId id="2147480807" r:id="rId40"/>
    <p:sldId id="2147480808" r:id="rId41"/>
    <p:sldId id="2147480770" r:id="rId42"/>
    <p:sldId id="2147480771" r:id="rId43"/>
    <p:sldId id="2147480763" r:id="rId44"/>
    <p:sldId id="2147483647" r:id="rId45"/>
    <p:sldId id="260" r:id="rId46"/>
    <p:sldId id="258" r:id="rId47"/>
    <p:sldId id="261" r:id="rId48"/>
    <p:sldId id="272" r:id="rId49"/>
    <p:sldId id="257" r:id="rId50"/>
    <p:sldId id="262" r:id="rId51"/>
    <p:sldId id="273" r:id="rId52"/>
    <p:sldId id="275" r:id="rId53"/>
    <p:sldId id="274" r:id="rId54"/>
    <p:sldId id="279" r:id="rId55"/>
    <p:sldId id="278" r:id="rId56"/>
    <p:sldId id="280" r:id="rId57"/>
    <p:sldId id="281" r:id="rId58"/>
    <p:sldId id="2147483601" r:id="rId59"/>
    <p:sldId id="2147483546" r:id="rId60"/>
    <p:sldId id="2147483542" r:id="rId61"/>
    <p:sldId id="2147483602" r:id="rId62"/>
    <p:sldId id="2147483612" r:id="rId63"/>
    <p:sldId id="2147480809" r:id="rId64"/>
    <p:sldId id="2147480277" r:id="rId65"/>
    <p:sldId id="2147480765" r:id="rId66"/>
    <p:sldId id="2147480275" r:id="rId67"/>
    <p:sldId id="259" r:id="rId68"/>
    <p:sldId id="2147480811" r:id="rId69"/>
    <p:sldId id="2147480812" r:id="rId70"/>
    <p:sldId id="2147483599" r:id="rId71"/>
    <p:sldId id="2147483554" r:id="rId72"/>
    <p:sldId id="267" r:id="rId73"/>
    <p:sldId id="2147483600" r:id="rId74"/>
    <p:sldId id="2147483613" r:id="rId75"/>
    <p:sldId id="2147480788" r:id="rId76"/>
    <p:sldId id="2147480797" r:id="rId77"/>
    <p:sldId id="2147480354" r:id="rId78"/>
    <p:sldId id="2147480798" r:id="rId79"/>
    <p:sldId id="2147480800" r:id="rId80"/>
    <p:sldId id="2147483606" r:id="rId81"/>
    <p:sldId id="2147483501" r:id="rId82"/>
    <p:sldId id="2147480767" r:id="rId83"/>
    <p:sldId id="266" r:id="rId84"/>
    <p:sldId id="269" r:id="rId85"/>
    <p:sldId id="264" r:id="rId86"/>
    <p:sldId id="282" r:id="rId87"/>
    <p:sldId id="263" r:id="rId88"/>
    <p:sldId id="270" r:id="rId89"/>
    <p:sldId id="271" r:id="rId90"/>
    <p:sldId id="268" r:id="rId91"/>
    <p:sldId id="283" r:id="rId92"/>
  </p:sldIdLst>
  <p:sldSz cx="12192000" cy="6858000"/>
  <p:notesSz cx="7772400" cy="10058400"/>
  <p:custDataLst>
    <p:tags r:id="rId9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2" autoAdjust="0"/>
    <p:restoredTop sz="94726" autoAdjust="0"/>
  </p:normalViewPr>
  <p:slideViewPr>
    <p:cSldViewPr snapToGrid="0">
      <p:cViewPr varScale="1">
        <p:scale>
          <a:sx n="116" d="100"/>
          <a:sy n="116" d="100"/>
        </p:scale>
        <p:origin x="1248" y="176"/>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2" d="100"/>
        <a:sy n="172"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tags" Target="tags/tag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notesMaster" Target="notesMasters/notesMaster1.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2/13/26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55</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5.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2/13/26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4453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10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4501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24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926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906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7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476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4652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5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67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8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3428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27628562"/>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85868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7808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845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65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06334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40842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95264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FAAE8-E30A-4643-9A28-09CAC98D4F3E}"/>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1AED4819-27EF-07C6-1A3B-6242C4BB6457}"/>
              </a:ext>
            </a:extLst>
          </p:cNvPr>
          <p:cNvSpPr>
            <a:spLocks noGrp="1"/>
          </p:cNvSpPr>
          <p:nvPr>
            <p:ph idx="46" hasCustomPrompt="1"/>
          </p:nvPr>
        </p:nvSpPr>
        <p:spPr>
          <a:xfrm>
            <a:off x="2971800"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1CCCE488-E586-B837-5961-90DC22F1981F}"/>
              </a:ext>
            </a:extLst>
          </p:cNvPr>
          <p:cNvSpPr>
            <a:spLocks noGrp="1"/>
          </p:cNvSpPr>
          <p:nvPr>
            <p:ph idx="47" hasCustomPrompt="1"/>
          </p:nvPr>
        </p:nvSpPr>
        <p:spPr>
          <a:xfrm>
            <a:off x="2971800"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6D5DDDB-A919-A0C0-384C-9EDC93B12190}"/>
              </a:ext>
            </a:extLst>
          </p:cNvPr>
          <p:cNvSpPr>
            <a:spLocks noGrp="1"/>
          </p:cNvSpPr>
          <p:nvPr>
            <p:ph idx="48" hasCustomPrompt="1"/>
          </p:nvPr>
        </p:nvSpPr>
        <p:spPr>
          <a:xfrm>
            <a:off x="2971800"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6769633E-E2E3-5F7A-FFB6-864ED1DD386A}"/>
              </a:ext>
            </a:extLst>
          </p:cNvPr>
          <p:cNvSpPr>
            <a:spLocks noGrp="1"/>
          </p:cNvSpPr>
          <p:nvPr>
            <p:ph idx="49" hasCustomPrompt="1"/>
          </p:nvPr>
        </p:nvSpPr>
        <p:spPr>
          <a:xfrm>
            <a:off x="2971800"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A11F469D-5AAF-E013-2E9C-53C36B8A3AEA}"/>
              </a:ext>
            </a:extLst>
          </p:cNvPr>
          <p:cNvSpPr>
            <a:spLocks noGrp="1"/>
          </p:cNvSpPr>
          <p:nvPr>
            <p:ph idx="50" hasCustomPrompt="1"/>
          </p:nvPr>
        </p:nvSpPr>
        <p:spPr>
          <a:xfrm>
            <a:off x="2971800"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16525615-3388-ECC5-4703-E7284EA138B1}"/>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A038EDB6-B1D4-C4C7-16E0-1676D5C5DC86}"/>
              </a:ext>
            </a:extLst>
          </p:cNvPr>
          <p:cNvSpPr>
            <a:spLocks noGrp="1"/>
          </p:cNvSpPr>
          <p:nvPr>
            <p:ph idx="71" hasCustomPrompt="1"/>
          </p:nvPr>
        </p:nvSpPr>
        <p:spPr>
          <a:xfrm>
            <a:off x="2971800"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C751E6E5-CA12-B2D0-58C7-469054046F5A}"/>
              </a:ext>
            </a:extLst>
          </p:cNvPr>
          <p:cNvSpPr>
            <a:spLocks noGrp="1"/>
          </p:cNvSpPr>
          <p:nvPr>
            <p:ph idx="72" hasCustomPrompt="1"/>
          </p:nvPr>
        </p:nvSpPr>
        <p:spPr>
          <a:xfrm>
            <a:off x="4694582"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33078E51-15F2-A767-6840-95B872FC95A2}"/>
              </a:ext>
            </a:extLst>
          </p:cNvPr>
          <p:cNvSpPr>
            <a:spLocks noGrp="1"/>
          </p:cNvSpPr>
          <p:nvPr>
            <p:ph idx="73" hasCustomPrompt="1"/>
          </p:nvPr>
        </p:nvSpPr>
        <p:spPr>
          <a:xfrm>
            <a:off x="4694582"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D33CBDF5-EF36-7B89-DABE-D0DDA3E38082}"/>
              </a:ext>
            </a:extLst>
          </p:cNvPr>
          <p:cNvSpPr>
            <a:spLocks noGrp="1"/>
          </p:cNvSpPr>
          <p:nvPr>
            <p:ph idx="74" hasCustomPrompt="1"/>
          </p:nvPr>
        </p:nvSpPr>
        <p:spPr>
          <a:xfrm>
            <a:off x="4694582"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58F5DDAA-6A1F-D435-A987-7E1268FAD89E}"/>
              </a:ext>
            </a:extLst>
          </p:cNvPr>
          <p:cNvSpPr>
            <a:spLocks noGrp="1"/>
          </p:cNvSpPr>
          <p:nvPr>
            <p:ph idx="75" hasCustomPrompt="1"/>
          </p:nvPr>
        </p:nvSpPr>
        <p:spPr>
          <a:xfrm>
            <a:off x="4694582"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7928C2B-0580-134E-5CC6-21A1D769A411}"/>
              </a:ext>
            </a:extLst>
          </p:cNvPr>
          <p:cNvSpPr>
            <a:spLocks noGrp="1"/>
          </p:cNvSpPr>
          <p:nvPr>
            <p:ph idx="76" hasCustomPrompt="1"/>
          </p:nvPr>
        </p:nvSpPr>
        <p:spPr>
          <a:xfrm>
            <a:off x="4694582"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ED5A654B-15C5-5B41-56E6-264FEBAF259A}"/>
              </a:ext>
            </a:extLst>
          </p:cNvPr>
          <p:cNvSpPr>
            <a:spLocks noGrp="1"/>
          </p:cNvSpPr>
          <p:nvPr>
            <p:ph idx="77" hasCustomPrompt="1"/>
          </p:nvPr>
        </p:nvSpPr>
        <p:spPr>
          <a:xfrm>
            <a:off x="4694582"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2E9CA22E-55AD-C03E-9C55-8A839481076F}"/>
              </a:ext>
            </a:extLst>
          </p:cNvPr>
          <p:cNvSpPr>
            <a:spLocks noGrp="1"/>
          </p:cNvSpPr>
          <p:nvPr>
            <p:ph idx="78" hasCustomPrompt="1"/>
          </p:nvPr>
        </p:nvSpPr>
        <p:spPr>
          <a:xfrm>
            <a:off x="4694582"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FB8A36F-7836-DC82-7217-71A541F36496}"/>
              </a:ext>
            </a:extLst>
          </p:cNvPr>
          <p:cNvSpPr>
            <a:spLocks noGrp="1"/>
          </p:cNvSpPr>
          <p:nvPr>
            <p:ph idx="79" hasCustomPrompt="1"/>
          </p:nvPr>
        </p:nvSpPr>
        <p:spPr>
          <a:xfrm>
            <a:off x="6430616"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02CAB6F1-7E4C-4CF0-12C9-85E5FB07CEA2}"/>
              </a:ext>
            </a:extLst>
          </p:cNvPr>
          <p:cNvSpPr>
            <a:spLocks noGrp="1"/>
          </p:cNvSpPr>
          <p:nvPr>
            <p:ph idx="80" hasCustomPrompt="1"/>
          </p:nvPr>
        </p:nvSpPr>
        <p:spPr>
          <a:xfrm>
            <a:off x="6430616"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7D9005F-6891-8E94-64C3-851AEE450D15}"/>
              </a:ext>
            </a:extLst>
          </p:cNvPr>
          <p:cNvSpPr>
            <a:spLocks noGrp="1"/>
          </p:cNvSpPr>
          <p:nvPr>
            <p:ph idx="81" hasCustomPrompt="1"/>
          </p:nvPr>
        </p:nvSpPr>
        <p:spPr>
          <a:xfrm>
            <a:off x="6430616"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0B93B575-B12F-E8CA-C148-0CD54C4C082B}"/>
              </a:ext>
            </a:extLst>
          </p:cNvPr>
          <p:cNvSpPr>
            <a:spLocks noGrp="1"/>
          </p:cNvSpPr>
          <p:nvPr>
            <p:ph idx="82" hasCustomPrompt="1"/>
          </p:nvPr>
        </p:nvSpPr>
        <p:spPr>
          <a:xfrm>
            <a:off x="6430616"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2CDCFAB4-DF46-6BC9-7286-41B7E72E9880}"/>
              </a:ext>
            </a:extLst>
          </p:cNvPr>
          <p:cNvSpPr>
            <a:spLocks noGrp="1"/>
          </p:cNvSpPr>
          <p:nvPr>
            <p:ph idx="83" hasCustomPrompt="1"/>
          </p:nvPr>
        </p:nvSpPr>
        <p:spPr>
          <a:xfrm>
            <a:off x="6430616"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257D474-BA11-8586-8DCC-C219B4CD7F40}"/>
              </a:ext>
            </a:extLst>
          </p:cNvPr>
          <p:cNvSpPr>
            <a:spLocks noGrp="1"/>
          </p:cNvSpPr>
          <p:nvPr>
            <p:ph idx="84" hasCustomPrompt="1"/>
          </p:nvPr>
        </p:nvSpPr>
        <p:spPr>
          <a:xfrm>
            <a:off x="6430616"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35CD0373-BA1A-7276-7B52-972D2C43E87C}"/>
              </a:ext>
            </a:extLst>
          </p:cNvPr>
          <p:cNvSpPr>
            <a:spLocks noGrp="1"/>
          </p:cNvSpPr>
          <p:nvPr>
            <p:ph idx="85" hasCustomPrompt="1"/>
          </p:nvPr>
        </p:nvSpPr>
        <p:spPr>
          <a:xfrm>
            <a:off x="6430616"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34CB9F9-DFCE-567E-5599-D9865CCE5237}"/>
              </a:ext>
            </a:extLst>
          </p:cNvPr>
          <p:cNvSpPr>
            <a:spLocks noGrp="1"/>
          </p:cNvSpPr>
          <p:nvPr>
            <p:ph idx="86" hasCustomPrompt="1"/>
          </p:nvPr>
        </p:nvSpPr>
        <p:spPr>
          <a:xfrm>
            <a:off x="8166651"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A70753A5-DD59-7311-83CC-E39C3D30855E}"/>
              </a:ext>
            </a:extLst>
          </p:cNvPr>
          <p:cNvSpPr>
            <a:spLocks noGrp="1"/>
          </p:cNvSpPr>
          <p:nvPr>
            <p:ph idx="87" hasCustomPrompt="1"/>
          </p:nvPr>
        </p:nvSpPr>
        <p:spPr>
          <a:xfrm>
            <a:off x="8166651"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C86E83AA-3A0A-67A1-E343-A2665083D809}"/>
              </a:ext>
            </a:extLst>
          </p:cNvPr>
          <p:cNvSpPr>
            <a:spLocks noGrp="1"/>
          </p:cNvSpPr>
          <p:nvPr>
            <p:ph idx="88" hasCustomPrompt="1"/>
          </p:nvPr>
        </p:nvSpPr>
        <p:spPr>
          <a:xfrm>
            <a:off x="8166651"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AA8BF7EC-A98E-EAFD-0CE1-08495A00AAD6}"/>
              </a:ext>
            </a:extLst>
          </p:cNvPr>
          <p:cNvSpPr>
            <a:spLocks noGrp="1"/>
          </p:cNvSpPr>
          <p:nvPr>
            <p:ph idx="89" hasCustomPrompt="1"/>
          </p:nvPr>
        </p:nvSpPr>
        <p:spPr>
          <a:xfrm>
            <a:off x="8166651"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860AD20B-CE19-17CA-C047-12310CFC3968}"/>
              </a:ext>
            </a:extLst>
          </p:cNvPr>
          <p:cNvSpPr>
            <a:spLocks noGrp="1"/>
          </p:cNvSpPr>
          <p:nvPr>
            <p:ph idx="90" hasCustomPrompt="1"/>
          </p:nvPr>
        </p:nvSpPr>
        <p:spPr>
          <a:xfrm>
            <a:off x="8166651"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041CDD98-4EBD-3DB1-57AA-527FC72BB7BA}"/>
              </a:ext>
            </a:extLst>
          </p:cNvPr>
          <p:cNvSpPr>
            <a:spLocks noGrp="1"/>
          </p:cNvSpPr>
          <p:nvPr>
            <p:ph idx="91" hasCustomPrompt="1"/>
          </p:nvPr>
        </p:nvSpPr>
        <p:spPr>
          <a:xfrm>
            <a:off x="8166651"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0F2E6266-4AC9-C28A-53E1-9E207C595951}"/>
              </a:ext>
            </a:extLst>
          </p:cNvPr>
          <p:cNvSpPr>
            <a:spLocks noGrp="1"/>
          </p:cNvSpPr>
          <p:nvPr>
            <p:ph idx="92" hasCustomPrompt="1"/>
          </p:nvPr>
        </p:nvSpPr>
        <p:spPr>
          <a:xfrm>
            <a:off x="8166651"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F3C34D7C-CC9C-2BDD-A94F-11E9CE3942D3}"/>
              </a:ext>
            </a:extLst>
          </p:cNvPr>
          <p:cNvSpPr>
            <a:spLocks noGrp="1"/>
          </p:cNvSpPr>
          <p:nvPr>
            <p:ph idx="93" hasCustomPrompt="1"/>
          </p:nvPr>
        </p:nvSpPr>
        <p:spPr>
          <a:xfrm>
            <a:off x="9889433"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B15AF04B-92D1-34D6-A754-E973666115B4}"/>
              </a:ext>
            </a:extLst>
          </p:cNvPr>
          <p:cNvSpPr>
            <a:spLocks noGrp="1"/>
          </p:cNvSpPr>
          <p:nvPr>
            <p:ph idx="94" hasCustomPrompt="1"/>
          </p:nvPr>
        </p:nvSpPr>
        <p:spPr>
          <a:xfrm>
            <a:off x="9889433"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2DA64C80-5254-5EDE-AB64-9C35A078FB0D}"/>
              </a:ext>
            </a:extLst>
          </p:cNvPr>
          <p:cNvSpPr>
            <a:spLocks noGrp="1"/>
          </p:cNvSpPr>
          <p:nvPr>
            <p:ph idx="95" hasCustomPrompt="1"/>
          </p:nvPr>
        </p:nvSpPr>
        <p:spPr>
          <a:xfrm>
            <a:off x="9889433"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21F9D0F4-0632-181C-9872-A558D74B2F87}"/>
              </a:ext>
            </a:extLst>
          </p:cNvPr>
          <p:cNvSpPr>
            <a:spLocks noGrp="1"/>
          </p:cNvSpPr>
          <p:nvPr>
            <p:ph idx="96" hasCustomPrompt="1"/>
          </p:nvPr>
        </p:nvSpPr>
        <p:spPr>
          <a:xfrm>
            <a:off x="9889433"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C327AC43-6B21-DBCF-38C6-9F413BEEBC83}"/>
              </a:ext>
            </a:extLst>
          </p:cNvPr>
          <p:cNvSpPr>
            <a:spLocks noGrp="1"/>
          </p:cNvSpPr>
          <p:nvPr>
            <p:ph idx="97" hasCustomPrompt="1"/>
          </p:nvPr>
        </p:nvSpPr>
        <p:spPr>
          <a:xfrm>
            <a:off x="9889433"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FFED6D79-35F5-564F-5EAE-E1FD56E08927}"/>
              </a:ext>
            </a:extLst>
          </p:cNvPr>
          <p:cNvSpPr>
            <a:spLocks noGrp="1"/>
          </p:cNvSpPr>
          <p:nvPr>
            <p:ph idx="98" hasCustomPrompt="1"/>
          </p:nvPr>
        </p:nvSpPr>
        <p:spPr>
          <a:xfrm>
            <a:off x="9889433"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3E91C46F-4CAB-BEAD-1C53-92891ED0AAA2}"/>
              </a:ext>
            </a:extLst>
          </p:cNvPr>
          <p:cNvSpPr>
            <a:spLocks noGrp="1"/>
          </p:cNvSpPr>
          <p:nvPr>
            <p:ph idx="99" hasCustomPrompt="1"/>
          </p:nvPr>
        </p:nvSpPr>
        <p:spPr>
          <a:xfrm>
            <a:off x="9889433"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3040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683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2/13/26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2/13/26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2/13/26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2/13/26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2/13/26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2/13/26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2/13/26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2/13/26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2/13/26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2/13/26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2/13/26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2/13/26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2/13/26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9909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89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35343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5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51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2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169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3435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84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43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44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48542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4950063"/>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898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6859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434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60881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00751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68996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0816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88223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793B61D4-147B-38A3-20E8-E4433AF1EECE}"/>
              </a:ext>
            </a:extLst>
          </p:cNvPr>
          <p:cNvSpPr>
            <a:spLocks noGrp="1"/>
          </p:cNvSpPr>
          <p:nvPr>
            <p:ph idx="52" hasCustomPrompt="1"/>
          </p:nvPr>
        </p:nvSpPr>
        <p:spPr>
          <a:xfrm>
            <a:off x="2971800" y="121929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09887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5" name="Content Placeholder 2">
            <a:extLst>
              <a:ext uri="{FF2B5EF4-FFF2-40B4-BE49-F238E27FC236}">
                <a16:creationId xmlns:a16="http://schemas.microsoft.com/office/drawing/2014/main" id="{1CED705E-1F86-DFC8-E80F-1896529C3CDA}"/>
              </a:ext>
            </a:extLst>
          </p:cNvPr>
          <p:cNvSpPr>
            <a:spLocks noGrp="1"/>
          </p:cNvSpPr>
          <p:nvPr>
            <p:ph idx="73"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0EAA456E-654C-7F6F-58FB-6E6AEB2C9455}"/>
              </a:ext>
            </a:extLst>
          </p:cNvPr>
          <p:cNvSpPr>
            <a:spLocks noGrp="1"/>
          </p:cNvSpPr>
          <p:nvPr>
            <p:ph idx="74"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60340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8821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3.jpe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7.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image" Target="../media/image1.jpe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609840891"/>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 id="2147485308" r:id="rId18"/>
    <p:sldLayoutId id="2147485309" r:id="rId19"/>
    <p:sldLayoutId id="2147485310" r:id="rId20"/>
    <p:sldLayoutId id="2147485311" r:id="rId21"/>
    <p:sldLayoutId id="2147485312" r:id="rId22"/>
    <p:sldLayoutId id="2147485313"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2/13/26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673066674"/>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 id="2147485377" r:id="rId13"/>
    <p:sldLayoutId id="2147485378" r:id="rId14"/>
    <p:sldLayoutId id="2147485379" r:id="rId15"/>
    <p:sldLayoutId id="2147485380" r:id="rId16"/>
    <p:sldLayoutId id="2147485381" r:id="rId17"/>
    <p:sldLayoutId id="2147485384" r:id="rId18"/>
    <p:sldLayoutId id="2147485385" r:id="rId19"/>
    <p:sldLayoutId id="214748538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9.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18.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19.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21.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22.xml"/><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0.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5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6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9.wdp"/></Relationships>
</file>

<file path=ppt/slides/_rels/slide7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a:t>
            </a:r>
            <a:br>
              <a:rPr lang="en-US" sz="3000" dirty="0">
                <a:solidFill>
                  <a:srgbClr val="3333FF"/>
                </a:solidFill>
              </a:rPr>
            </a:br>
            <a:r>
              <a:rPr lang="en-US" sz="3000" dirty="0">
                <a:solidFill>
                  <a:srgbClr val="3333FF"/>
                </a:solidFill>
              </a:rPr>
              <a:t>by scanning the QR code below. </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1980282"/>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437482"/>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a:t>
            </a:r>
            <a:r>
              <a:rPr lang="en-US" sz="1500" b="0" dirty="0">
                <a:solidFill>
                  <a:srgbClr val="000000"/>
                </a:solidFill>
                <a:latin typeface="Calibri" panose="020F0502020204030204" pitchFamily="34" charset="0"/>
                <a:cs typeface="Calibri" panose="020F0502020204030204" pitchFamily="34" charset="0"/>
              </a:rPr>
              <a:t>, 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a:t>
            </a:r>
            <a:r>
              <a:rPr lang="en-US" sz="1500" b="0" dirty="0">
                <a:solidFill>
                  <a:srgbClr val="000000"/>
                </a:solidFill>
                <a:latin typeface="Calibri" panose="020F0502020204030204" pitchFamily="34" charset="0"/>
                <a:cs typeface="Calibri" panose="020F0502020204030204" pitchFamily="34" charset="0"/>
              </a:rPr>
              <a:t>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a:xfrm>
            <a:off x="912285" y="0"/>
            <a:ext cx="10600011"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7" name="Content Placeholder 6">
            <a:extLst>
              <a:ext uri="{FF2B5EF4-FFF2-40B4-BE49-F238E27FC236}">
                <a16:creationId xmlns:a16="http://schemas.microsoft.com/office/drawing/2014/main" id="{78BBE177-C199-462E-9BC1-2B9CDE4ABC7E}"/>
              </a:ext>
            </a:extLst>
          </p:cNvPr>
          <p:cNvSpPr>
            <a:spLocks noGrp="1"/>
          </p:cNvSpPr>
          <p:nvPr>
            <p:ph idx="52"/>
          </p:nvPr>
        </p:nvSpPr>
        <p:spPr/>
        <p:txBody>
          <a:bodyPr/>
          <a:lstStyle/>
          <a:p>
            <a:r>
              <a:rPr lang="en-US" dirty="0" err="1"/>
              <a:t>Pirtobrutinib</a:t>
            </a:r>
            <a:r>
              <a:rPr lang="en-US" dirty="0"/>
              <a:t> or venetoclax/anti-CD30 antibody</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101952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3" name="Content Placeholder 2">
            <a:extLst>
              <a:ext uri="{FF2B5EF4-FFF2-40B4-BE49-F238E27FC236}">
                <a16:creationId xmlns:a16="http://schemas.microsoft.com/office/drawing/2014/main" id="{B2D2294D-7B7A-15EA-C1E7-8D288468B645}"/>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F99B315B-A303-E43A-6C2B-C99EB98D7709}"/>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or CAR-T</a:t>
            </a:r>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4" y="0"/>
            <a:ext cx="1106412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5" name="Content Placeholder 4">
            <a:extLst>
              <a:ext uri="{FF2B5EF4-FFF2-40B4-BE49-F238E27FC236}">
                <a16:creationId xmlns:a16="http://schemas.microsoft.com/office/drawing/2014/main" id="{6C3782D4-6D35-9FE2-9274-4ECCDE7CFA8C}"/>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267044"/>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673555" y="3066168"/>
            <a:ext cx="10844890" cy="3046988"/>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Farrukh T Awan, MD, MS, MBA</a:t>
            </a:r>
          </a:p>
          <a:p>
            <a:pPr lvl="0" algn="ctr">
              <a:defRPr/>
            </a:pPr>
            <a:r>
              <a:rPr lang="en-US" sz="2400" b="0" dirty="0">
                <a:solidFill>
                  <a:srgbClr val="000000"/>
                </a:solidFill>
                <a:latin typeface="Calibri" panose="020F0502020204030204" pitchFamily="34" charset="0"/>
                <a:cs typeface="Calibri" panose="020F0502020204030204" pitchFamily="34" charset="0"/>
              </a:rPr>
              <a:t>Professor of Internal Medicine</a:t>
            </a:r>
          </a:p>
          <a:p>
            <a:pPr lvl="0" algn="ctr">
              <a:defRPr/>
            </a:pPr>
            <a:r>
              <a:rPr lang="en-US" sz="2400" b="0" dirty="0">
                <a:solidFill>
                  <a:srgbClr val="000000"/>
                </a:solidFill>
                <a:latin typeface="Calibri" panose="020F0502020204030204" pitchFamily="34" charset="0"/>
                <a:cs typeface="Calibri" panose="020F0502020204030204" pitchFamily="34" charset="0"/>
              </a:rPr>
              <a:t>Associate Director, Section of Hematologic Malignancies/Transplantation </a:t>
            </a:r>
            <a:br>
              <a:rPr lang="en-US" sz="2400" b="0" dirty="0">
                <a:solidFill>
                  <a:srgbClr val="000000"/>
                </a:solidFill>
                <a:latin typeface="Calibri" panose="020F0502020204030204" pitchFamily="34" charset="0"/>
                <a:cs typeface="Calibri" panose="020F0502020204030204" pitchFamily="34" charset="0"/>
              </a:rPr>
            </a:br>
            <a:r>
              <a:rPr lang="en-US" sz="2400" b="0" dirty="0">
                <a:solidFill>
                  <a:srgbClr val="000000"/>
                </a:solidFill>
                <a:latin typeface="Calibri" panose="020F0502020204030204" pitchFamily="34" charset="0"/>
                <a:cs typeface="Calibri" panose="020F0502020204030204" pitchFamily="34" charset="0"/>
              </a:rPr>
              <a:t>and Cellular Therapies</a:t>
            </a:r>
          </a:p>
          <a:p>
            <a:pPr lvl="0" algn="ctr">
              <a:defRPr/>
            </a:pPr>
            <a:r>
              <a:rPr lang="en-US" sz="2400" b="0" dirty="0">
                <a:solidFill>
                  <a:srgbClr val="000000"/>
                </a:solidFill>
                <a:latin typeface="Calibri" panose="020F0502020204030204" pitchFamily="34" charset="0"/>
                <a:cs typeface="Calibri" panose="020F0502020204030204" pitchFamily="34" charset="0"/>
              </a:rPr>
              <a:t>Director of Lymphoid Malignancies Program</a:t>
            </a:r>
          </a:p>
          <a:p>
            <a:pPr lvl="0" algn="ctr">
              <a:defRPr/>
            </a:pPr>
            <a:r>
              <a:rPr lang="en-US" sz="2400" b="0" dirty="0">
                <a:solidFill>
                  <a:srgbClr val="000000"/>
                </a:solidFill>
                <a:latin typeface="Calibri" panose="020F0502020204030204" pitchFamily="34" charset="0"/>
                <a:cs typeface="Calibri" panose="020F0502020204030204" pitchFamily="34" charset="0"/>
              </a:rPr>
              <a:t>Harold C Simmons Comprehensive Cancer Center</a:t>
            </a:r>
          </a:p>
          <a:p>
            <a:pPr lvl="0" algn="ctr">
              <a:defRPr/>
            </a:pPr>
            <a:r>
              <a:rPr lang="en-US" sz="2400" b="0" dirty="0">
                <a:solidFill>
                  <a:srgbClr val="000000"/>
                </a:solidFill>
                <a:latin typeface="Calibri" panose="020F0502020204030204" pitchFamily="34" charset="0"/>
                <a:cs typeface="Calibri" panose="020F0502020204030204" pitchFamily="34" charset="0"/>
              </a:rPr>
              <a:t>University of Texas Southwestern Medical Center</a:t>
            </a:r>
          </a:p>
          <a:p>
            <a:pPr lvl="0" algn="ctr">
              <a:defRPr/>
            </a:pPr>
            <a:r>
              <a:rPr lang="en-US" sz="2400" b="0" dirty="0">
                <a:solidFill>
                  <a:srgbClr val="000000"/>
                </a:solidFill>
                <a:latin typeface="Calibri" panose="020F0502020204030204" pitchFamily="34" charset="0"/>
                <a:cs typeface="Calibri" panose="020F0502020204030204" pitchFamily="34" charset="0"/>
              </a:rPr>
              <a:t>Dallas, Texas</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1944504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algn="r"/>
            <a:r>
              <a:rPr lang="en-US" sz="2000" i="1" dirty="0" err="1">
                <a:latin typeface="+mn-lt"/>
              </a:rPr>
              <a:t>Haematologica</a:t>
            </a:r>
            <a:r>
              <a:rPr lang="en-US" sz="2000" dirty="0">
                <a:latin typeface="+mn-lt"/>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r>
              <a:rPr lang="en-US" sz="2400" dirty="0">
                <a:solidFill>
                  <a:schemeClr val="tx1"/>
                </a:solidFill>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5496569"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chemeClr val="tx1"/>
                </a:solidFill>
                <a:latin typeface="Calibri" panose="020F0502020204030204" pitchFamily="34" charset="0"/>
                <a:ea typeface="+mn-ea"/>
                <a:cs typeface="Calibri" panose="020F0502020204030204" pitchFamily="34" charset="0"/>
              </a:rPr>
              <a:t>SLL = small lymphocytic lymphoma; SPD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r>
              <a:rPr lang="en-US" sz="2800" i="1" dirty="0">
                <a:solidFill>
                  <a:schemeClr val="tx1"/>
                </a:solidFill>
                <a:latin typeface="+mn-lt"/>
              </a:rPr>
              <a:t>J Clin Oncol </a:t>
            </a:r>
            <a:r>
              <a:rPr lang="en-US" sz="2800" dirty="0">
                <a:solidFill>
                  <a:schemeClr val="tx1"/>
                </a:solidFill>
                <a:latin typeface="+mn-lt"/>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algn="r">
              <a:defRPr/>
            </a:pPr>
            <a:r>
              <a:rPr lang="en-US" sz="1500" b="0" dirty="0">
                <a:solidFill>
                  <a:srgbClr val="000000"/>
                </a:solidFill>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923369280"/>
              </p:ext>
            </p:extLst>
          </p:nvPr>
        </p:nvGraphicFramePr>
        <p:xfrm>
          <a:off x="916516" y="1598204"/>
          <a:ext cx="10948649" cy="3381420"/>
        </p:xfrm>
        <a:graphic>
          <a:graphicData uri="http://schemas.openxmlformats.org/drawingml/2006/table">
            <a:tbl>
              <a:tblPr firstRow="1" bandRow="1">
                <a:tableStyleId>{F2DE63D5-997A-4646-A377-4702673A728D}</a:tableStyleId>
              </a:tblPr>
              <a:tblGrid>
                <a:gridCol w="2619897">
                  <a:extLst>
                    <a:ext uri="{9D8B030D-6E8A-4147-A177-3AD203B41FA5}">
                      <a16:colId xmlns:a16="http://schemas.microsoft.com/office/drawing/2014/main" val="20000"/>
                    </a:ext>
                  </a:extLst>
                </a:gridCol>
                <a:gridCol w="8328752">
                  <a:extLst>
                    <a:ext uri="{9D8B030D-6E8A-4147-A177-3AD203B41FA5}">
                      <a16:colId xmlns:a16="http://schemas.microsoft.com/office/drawing/2014/main" val="2117869244"/>
                    </a:ext>
                  </a:extLst>
                </a:gridCol>
              </a:tblGrid>
              <a:tr h="140366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AstraZeneca Pharmaceuticals LP, </a:t>
                      </a:r>
                      <a:r>
                        <a:rPr lang="en-US" sz="1800" b="0" dirty="0" err="1">
                          <a:solidFill>
                            <a:schemeClr val="tx1"/>
                          </a:solidFill>
                        </a:rPr>
                        <a:t>BeOne</a:t>
                      </a:r>
                      <a:r>
                        <a:rPr lang="en-US" sz="1800" b="0" dirty="0">
                          <a:solidFill>
                            <a:schemeClr val="tx1"/>
                          </a:solidFill>
                        </a:rPr>
                        <a:t>, Bristol Myers Squibb, DAVA Oncology, Genmab US Inc, Incyte Corporation, </a:t>
                      </a:r>
                      <a:r>
                        <a:rPr lang="en-US" sz="1800" b="0" dirty="0" err="1">
                          <a:solidFill>
                            <a:schemeClr val="tx1"/>
                          </a:solidFill>
                        </a:rPr>
                        <a:t>Invivyd</a:t>
                      </a:r>
                      <a:r>
                        <a:rPr lang="en-US" sz="1800" b="0" dirty="0">
                          <a:solidFill>
                            <a:schemeClr val="tx1"/>
                          </a:solidFill>
                        </a:rPr>
                        <a:t>,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Miltenyi</a:t>
                      </a:r>
                      <a:r>
                        <a:rPr lang="en-US" sz="1800" b="0" dirty="0">
                          <a:solidFill>
                            <a:schemeClr val="tx1"/>
                          </a:solidFill>
                        </a:rPr>
                        <a:t> Biotec, Pierre Fabre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9667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a:solidFill>
                            <a:schemeClr val="tx1"/>
                          </a:solidFill>
                          <a:effectLst/>
                          <a:latin typeface="+mn-lt"/>
                          <a:ea typeface="+mn-ea"/>
                          <a:cs typeface="+mn-cs"/>
                        </a:rPr>
                        <a:t>Actinium Pharmaceuticals Inc,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1081083">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err="1">
                          <a:solidFill>
                            <a:schemeClr val="tx1"/>
                          </a:solidFill>
                          <a:effectLst/>
                          <a:latin typeface="+mn-lt"/>
                          <a:ea typeface="+mn-ea"/>
                          <a:cs typeface="+mn-cs"/>
                        </a:rPr>
                        <a:t>Ascentage</a:t>
                      </a:r>
                      <a:r>
                        <a:rPr lang="en-US" sz="1800" kern="1200" dirty="0">
                          <a:solidFill>
                            <a:schemeClr val="tx1"/>
                          </a:solidFill>
                          <a:effectLst/>
                          <a:latin typeface="+mn-lt"/>
                          <a:ea typeface="+mn-ea"/>
                          <a:cs typeface="+mn-cs"/>
                        </a:rPr>
                        <a:t> Pharma, AstraZeneca Pharmaceuticals LP, Caribou Biosciences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3506927"/>
                  </a:ext>
                </a:extLst>
              </a:tr>
            </a:tbl>
          </a:graphicData>
        </a:graphic>
      </p:graphicFrame>
    </p:spTree>
    <p:custDataLst>
      <p:tags r:id="rId1"/>
    </p:custDataLst>
    <p:extLst>
      <p:ext uri="{BB962C8B-B14F-4D97-AF65-F5344CB8AC3E}">
        <p14:creationId xmlns:p14="http://schemas.microsoft.com/office/powerpoint/2010/main" val="170781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1893889059"/>
              </p:ext>
            </p:extLst>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883655085"/>
              </p:ext>
            </p:extLst>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TN = treatment naïve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755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NI = noninferiority; PR-L = partial remission with lymphocytosis</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141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ITT = intent to treat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3533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67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760813"/>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760813"/>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496988"/>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4496988"/>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8191930" y="760813"/>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60842" y="760813"/>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8191930" y="2743200"/>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6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60842" y="2743200"/>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2054480" y="286863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392" y="286863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346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764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PR = partial response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EAIR = exposure-adjusted incidence rate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7401279" y="4135600"/>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3577" y="4135600"/>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1894497" y="1257559"/>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257559"/>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1894497" y="2908256"/>
            <a:ext cx="47548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Meghan C Thompson,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Oncologist and Clinical Investigator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Attending, 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2908256"/>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7401279" y="1257559"/>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63577" y="1257559"/>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1851270" y="4592800"/>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040" y="459280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5" name="Content Placeholder 4">
            <a:extLst>
              <a:ext uri="{FF2B5EF4-FFF2-40B4-BE49-F238E27FC236}">
                <a16:creationId xmlns:a16="http://schemas.microsoft.com/office/drawing/2014/main" id="{F47E15D3-E113-C840-E3A0-510061D6A55B}"/>
              </a:ext>
            </a:extLst>
          </p:cNvPr>
          <p:cNvSpPr>
            <a:spLocks noGrp="1"/>
          </p:cNvSpPr>
          <p:nvPr>
            <p:ph idx="73"/>
          </p:nvPr>
        </p:nvSpPr>
        <p:spPr/>
        <p:txBody>
          <a:bodyPr/>
          <a:lstStyle/>
          <a:p>
            <a:r>
              <a:rPr lang="en-US" sz="2000" dirty="0"/>
              <a:t>About the same</a:t>
            </a:r>
          </a:p>
        </p:txBody>
      </p:sp>
      <p:sp>
        <p:nvSpPr>
          <p:cNvPr id="6" name="Content Placeholder 5">
            <a:extLst>
              <a:ext uri="{FF2B5EF4-FFF2-40B4-BE49-F238E27FC236}">
                <a16:creationId xmlns:a16="http://schemas.microsoft.com/office/drawing/2014/main" id="{D49D6198-11AD-6FEF-4CAB-E3B8BA5A779F}"/>
              </a:ext>
            </a:extLst>
          </p:cNvPr>
          <p:cNvSpPr>
            <a:spLocks noGrp="1"/>
          </p:cNvSpPr>
          <p:nvPr>
            <p:ph idx="74"/>
          </p:nvPr>
        </p:nvSpPr>
        <p:spPr/>
        <p:txBody>
          <a:bodyPr/>
          <a:lstStyle/>
          <a:p>
            <a:r>
              <a:rPr lang="en-US" sz="2000" dirty="0" err="1"/>
              <a:t>Pirtobrutinib</a:t>
            </a:r>
            <a:r>
              <a:rPr lang="en-US" sz="2000" dirty="0"/>
              <a:t>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4" name="Content Placeholder 3">
            <a:extLst>
              <a:ext uri="{FF2B5EF4-FFF2-40B4-BE49-F238E27FC236}">
                <a16:creationId xmlns:a16="http://schemas.microsoft.com/office/drawing/2014/main" id="{45292EC4-0C6D-EAB7-C04C-8270C7BC0B40}"/>
              </a:ext>
            </a:extLst>
          </p:cNvPr>
          <p:cNvSpPr>
            <a:spLocks noGrp="1"/>
          </p:cNvSpPr>
          <p:nvPr>
            <p:ph idx="52"/>
          </p:nvPr>
        </p:nvSpPr>
        <p:spPr/>
        <p:txBody>
          <a:bodyPr/>
          <a:lstStyle/>
          <a:p>
            <a:r>
              <a:rPr lang="en-US" dirty="0"/>
              <a:t>I do not agree with the recommendation, but it is a valid option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r>
              <a:rPr lang="en-US" sz="2000" dirty="0">
                <a:solidFill>
                  <a:schemeClr val="tx1"/>
                </a:solidFill>
                <a:latin typeface="+mn-lt"/>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algn="ctr"/>
            <a:r>
              <a:rPr lang="en-US" sz="2000" dirty="0">
                <a:solidFill>
                  <a:schemeClr val="tx1"/>
                </a:solidFill>
                <a:latin typeface="+mn-lt"/>
              </a:rPr>
              <a:t>PEAS (BTKi progression/</a:t>
            </a:r>
            <a:r>
              <a:rPr lang="en-US" sz="2000" dirty="0" err="1">
                <a:solidFill>
                  <a:schemeClr val="tx1"/>
                </a:solidFill>
                <a:latin typeface="+mn-lt"/>
              </a:rPr>
              <a:t>venetoclax</a:t>
            </a:r>
            <a:r>
              <a:rPr lang="en-US" sz="2000" dirty="0">
                <a:solidFill>
                  <a:schemeClr val="tx1"/>
                </a:solidFill>
                <a:latin typeface="+mn-lt"/>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CR = complete response; </a:t>
            </a:r>
            <a:r>
              <a:rPr lang="en-US" sz="1500" b="0" dirty="0" err="1">
                <a:solidFill>
                  <a:srgbClr val="000000"/>
                </a:solidFill>
                <a:latin typeface="Calibri" panose="020F0502020204030204" pitchFamily="34" charset="0"/>
                <a:cs typeface="Calibri" panose="020F0502020204030204" pitchFamily="34" charset="0"/>
              </a:rPr>
              <a:t>CRi</a:t>
            </a:r>
            <a:r>
              <a:rPr lang="en-US" sz="1500" b="0" dirty="0">
                <a:solidFill>
                  <a:srgbClr val="000000"/>
                </a:solidFill>
                <a:latin typeface="Calibri" panose="020F0502020204030204" pitchFamily="34"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lvl="0" indent="-285750">
              <a:spcBef>
                <a:spcPts val="0"/>
              </a:spcBef>
              <a:spcAft>
                <a:spcPts val="800"/>
              </a:spcAft>
              <a:buFont typeface="Arial" panose="020B0604020202020204" pitchFamily="34" charset="0"/>
              <a:buChar char="•"/>
              <a:defRPr/>
            </a:pPr>
            <a:r>
              <a:rPr lang="en-US" sz="16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Woyach</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J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 from the first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lvl="0" indent="-285750">
              <a:spcBef>
                <a:spcPts val="0"/>
              </a:spcBef>
              <a:spcAft>
                <a:spcPts val="800"/>
              </a:spcAft>
              <a:buFont typeface="Arial" panose="020B0604020202020204" pitchFamily="34" charset="0"/>
              <a:buChar char="•"/>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912285" y="0"/>
            <a:ext cx="11075276"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39798C1C-F127-14F5-8221-31BCE86B1AD1}"/>
              </a:ext>
            </a:extLst>
          </p:cNvPr>
          <p:cNvSpPr>
            <a:spLocks noGrp="1"/>
          </p:cNvSpPr>
          <p:nvPr>
            <p:ph idx="52"/>
          </p:nvPr>
        </p:nvSpPr>
        <p:spPr/>
        <p:txBody>
          <a:bodyPr/>
          <a:lstStyle/>
          <a:p>
            <a:r>
              <a:rPr lang="en-US" dirty="0"/>
              <a:t>At second relapse</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FC19710D-5536-E164-C9A8-619193D78BB6}"/>
              </a:ext>
            </a:extLst>
          </p:cNvPr>
          <p:cNvSpPr>
            <a:spLocks noGrp="1"/>
          </p:cNvSpPr>
          <p:nvPr>
            <p:ph idx="52"/>
          </p:nvPr>
        </p:nvSpPr>
        <p:spPr/>
        <p:txBody>
          <a:bodyPr/>
          <a:lstStyle/>
          <a:p>
            <a:r>
              <a:rPr lang="en-US" dirty="0"/>
              <a:t>&gt;</a:t>
            </a:r>
            <a:r>
              <a:rPr lang="en-US"/>
              <a:t>10 patients</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lang="en-US" sz="1500" b="0" i="1" dirty="0" err="1">
                <a:solidFill>
                  <a:srgbClr val="000000"/>
                </a:solidFill>
                <a:latin typeface="Calibri" panose="020F0502020204030204" pitchFamily="34" charset="0"/>
                <a:cs typeface="Calibri" panose="020F0502020204030204" pitchFamily="34" charset="0"/>
              </a:rPr>
              <a:t>Oncoimmunology</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r>
              <a:rPr lang="en-US" sz="2800" dirty="0">
                <a:solidFill>
                  <a:schemeClr val="tx1"/>
                </a:solidFill>
                <a:latin typeface="+mn-lt"/>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ICANS = immune effector cell-associated neurotoxicity syndrome; TLS = tumor lysis syndrome; PMBC = peripheral blood mononuclear cell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r>
              <a:rPr lang="en-US" sz="1700" b="0" dirty="0">
                <a:latin typeface="Calibri" panose="020F0502020204030204" pitchFamily="34" charset="0"/>
                <a:cs typeface="Calibri" panose="020F0502020204030204" pitchFamily="34" charset="0"/>
              </a:rPr>
              <a:t>In a Phase I study, among the 22 patients with CLL, 8 (36.4%) achieved at least a partial remission with lymphocytosis as best response.</a:t>
            </a:r>
          </a:p>
          <a:p>
            <a:r>
              <a:rPr lang="en-US" sz="1700" b="0" dirty="0">
                <a:latin typeface="Calibri" panose="020F0502020204030204" pitchFamily="34" charset="0"/>
                <a:cs typeface="Calibri" panose="020F0502020204030204" pitchFamily="34" charset="0"/>
              </a:rPr>
              <a:t>Among the 47 patients with CLL </a:t>
            </a:r>
            <a:r>
              <a:rPr lang="en-US" sz="1700" b="0">
                <a:latin typeface="Calibri" panose="020F0502020204030204" pitchFamily="34" charset="0"/>
                <a:cs typeface="Calibri" panose="020F0502020204030204" pitchFamily="34" charset="0"/>
              </a:rPr>
              <a:t>or non-Hodgkin lymphoma </a:t>
            </a:r>
            <a:r>
              <a:rPr lang="en-US" sz="1700" b="0" dirty="0">
                <a:latin typeface="Calibri" panose="020F0502020204030204" pitchFamily="34" charset="0"/>
                <a:cs typeface="Calibri" panose="020F0502020204030204" pitchFamily="34" charset="0"/>
              </a:rPr>
              <a:t>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a:lnSpc>
                <a:spcPts val="3280"/>
              </a:lnSpc>
              <a:spcAft>
                <a:spcPts val="600"/>
              </a:spcAft>
            </a:pPr>
            <a:r>
              <a:rPr lang="en-US" sz="2400" b="0" dirty="0">
                <a:solidFill>
                  <a:schemeClr val="tx1"/>
                </a:solidFill>
                <a:latin typeface="+mn-lt"/>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cBTKi</a:t>
            </a:r>
            <a:r>
              <a:rPr lang="en-US" sz="1500" b="0" dirty="0">
                <a:solidFill>
                  <a:schemeClr val="tx1"/>
                </a:solidFill>
                <a:latin typeface="Calibri" panose="020F0502020204030204" pitchFamily="34" charset="0"/>
                <a:cs typeface="Calibri" panose="020F0502020204030204" pitchFamily="34" charset="0"/>
              </a:rPr>
              <a:t> = covalent BTK inhibitor; BCL2i = Bcl-2 inhibitor; </a:t>
            </a:r>
            <a:r>
              <a:rPr lang="en-US" sz="1500" b="0">
                <a:solidFill>
                  <a:schemeClr val="tx1"/>
                </a:solidFill>
                <a:latin typeface="Calibri" panose="020F0502020204030204" pitchFamily="34" charset="0"/>
                <a:cs typeface="Calibri" panose="020F0502020204030204" pitchFamily="34" charset="0"/>
              </a:rPr>
              <a:t>ncBTKi</a:t>
            </a:r>
            <a:r>
              <a:rPr lang="en-US" sz="1500" b="0" dirty="0">
                <a:solidFill>
                  <a:schemeClr val="tx1"/>
                </a:solidFill>
                <a:latin typeface="Calibri" panose="020F0502020204030204" pitchFamily="34"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r>
              <a:rPr lang="en-US" sz="1500" b="0" dirty="0">
                <a:solidFill>
                  <a:schemeClr val="tx1"/>
                </a:solidFill>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6908-829E-7E4C-D714-B6B4217331A3}"/>
              </a:ext>
            </a:extLst>
          </p:cNvPr>
          <p:cNvSpPr>
            <a:spLocks noGrp="1"/>
          </p:cNvSpPr>
          <p:nvPr>
            <p:ph type="title"/>
          </p:nvPr>
        </p:nvSpPr>
        <p:spPr/>
        <p:txBody>
          <a:bodyPr/>
          <a:lstStyle/>
          <a:p>
            <a:r>
              <a:rPr lang="en-US" dirty="0" err="1"/>
              <a:t>Bexobrutideg</a:t>
            </a:r>
            <a:r>
              <a:rPr lang="en-US" dirty="0"/>
              <a:t> (NX-5948): A Novel BTK Degrader</a:t>
            </a:r>
            <a:br>
              <a:rPr lang="en-US" dirty="0"/>
            </a:br>
            <a:r>
              <a:rPr lang="en-US" dirty="0"/>
              <a:t>Phase Ia/b Trial Design</a:t>
            </a:r>
          </a:p>
        </p:txBody>
      </p:sp>
      <p:sp>
        <p:nvSpPr>
          <p:cNvPr id="6" name="TextBox 5">
            <a:extLst>
              <a:ext uri="{FF2B5EF4-FFF2-40B4-BE49-F238E27FC236}">
                <a16:creationId xmlns:a16="http://schemas.microsoft.com/office/drawing/2014/main" id="{9AA87FC7-A03D-49DE-A629-D80339D5AC08}"/>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10" name="Picture 9">
            <a:extLst>
              <a:ext uri="{FF2B5EF4-FFF2-40B4-BE49-F238E27FC236}">
                <a16:creationId xmlns:a16="http://schemas.microsoft.com/office/drawing/2014/main" id="{16DDC9EF-A67C-BFE7-71D5-FFA9B3319B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268" y="1245261"/>
            <a:ext cx="10213746" cy="5142092"/>
          </a:xfrm>
          <a:prstGeom prst="rect">
            <a:avLst/>
          </a:prstGeom>
        </p:spPr>
      </p:pic>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E01-15C6-5F0F-429F-CD1FB440199D}"/>
              </a:ext>
            </a:extLst>
          </p:cNvPr>
          <p:cNvSpPr>
            <a:spLocks noGrp="1"/>
          </p:cNvSpPr>
          <p:nvPr>
            <p:ph type="title"/>
          </p:nvPr>
        </p:nvSpPr>
        <p:spPr/>
        <p:txBody>
          <a:bodyPr/>
          <a:lstStyle/>
          <a:p>
            <a:r>
              <a:rPr lang="en-US" dirty="0" err="1"/>
              <a:t>Bexobrutideg</a:t>
            </a:r>
            <a:r>
              <a:rPr lang="en-US" dirty="0"/>
              <a:t> (NX-5948): Overall Safety Summary</a:t>
            </a:r>
          </a:p>
        </p:txBody>
      </p:sp>
      <p:sp>
        <p:nvSpPr>
          <p:cNvPr id="3" name="TextBox 2">
            <a:extLst>
              <a:ext uri="{FF2B5EF4-FFF2-40B4-BE49-F238E27FC236}">
                <a16:creationId xmlns:a16="http://schemas.microsoft.com/office/drawing/2014/main" id="{F04D1E09-CA76-F2CB-27F6-CE1A6AA10FE7}"/>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8EE625F4-7356-28EA-3BA7-4817904B0F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4112" y="1163360"/>
            <a:ext cx="10180814" cy="5103261"/>
          </a:xfrm>
          <a:prstGeom prst="rect">
            <a:avLst/>
          </a:prstGeom>
        </p:spPr>
      </p:pic>
    </p:spTree>
    <p:extLst>
      <p:ext uri="{BB962C8B-B14F-4D97-AF65-F5344CB8AC3E}">
        <p14:creationId xmlns:p14="http://schemas.microsoft.com/office/powerpoint/2010/main" val="16269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Ahn I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efficacy and safety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Bruton tyrosine kinase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(BTK) degrader BGB-16673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 CaDAnCe-101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7390-BD79-CE16-64B7-56FB89B8E967}"/>
              </a:ext>
            </a:extLst>
          </p:cNvPr>
          <p:cNvSpPr>
            <a:spLocks noGrp="1"/>
          </p:cNvSpPr>
          <p:nvPr>
            <p:ph type="title"/>
          </p:nvPr>
        </p:nvSpPr>
        <p:spPr/>
        <p:txBody>
          <a:bodyPr/>
          <a:lstStyle/>
          <a:p>
            <a:r>
              <a:rPr lang="en-US" dirty="0" err="1"/>
              <a:t>Bexobrutideg</a:t>
            </a:r>
            <a:r>
              <a:rPr lang="en-US" dirty="0"/>
              <a:t> (NX-5948): Treatment-Emergent Adverse Events</a:t>
            </a:r>
          </a:p>
        </p:txBody>
      </p:sp>
      <p:sp>
        <p:nvSpPr>
          <p:cNvPr id="3" name="TextBox 2">
            <a:extLst>
              <a:ext uri="{FF2B5EF4-FFF2-40B4-BE49-F238E27FC236}">
                <a16:creationId xmlns:a16="http://schemas.microsoft.com/office/drawing/2014/main" id="{5B8AA413-4467-C37C-C7A4-B3355FDF0F76}"/>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9D71D494-430C-64D5-3C10-03CBFB86B1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8144" y="1092730"/>
            <a:ext cx="10587250" cy="5372930"/>
          </a:xfrm>
          <a:prstGeom prst="rect">
            <a:avLst/>
          </a:prstGeom>
        </p:spPr>
      </p:pic>
    </p:spTree>
    <p:extLst>
      <p:ext uri="{BB962C8B-B14F-4D97-AF65-F5344CB8AC3E}">
        <p14:creationId xmlns:p14="http://schemas.microsoft.com/office/powerpoint/2010/main" val="8157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p:txBody>
          <a:bodyPr/>
          <a:lstStyle/>
          <a:p>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t>
            </a:r>
            <a:r>
              <a:rPr kumimoji="0" lang="en-US" sz="1400" b="0" i="0" u="none" strike="noStrike" kern="1200" cap="none" spc="0" normalizeH="0" baseline="0" noProof="0">
                <a:ln>
                  <a:noFill/>
                </a:ln>
                <a:solidFill>
                  <a:srgbClr val="000000"/>
                </a:solidFill>
                <a:effectLst/>
                <a:uLnTx/>
                <a:uFillTx/>
                <a:latin typeface="Arial" pitchFamily="-72" charset="0"/>
                <a:ea typeface="MS PGothic" charset="0"/>
              </a:rPr>
              <a:t>Abstract 86. </a:t>
            </a:r>
            <a:endParaRPr kumimoji="0" lang="en-US" sz="14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77527F-3217-405A-9AE5-DA452DBA0E94}">
  <ds:schemaRefs>
    <ds:schemaRef ds:uri="http://www.w3.org/XML/1998/namespace"/>
    <ds:schemaRef ds:uri="http://schemas.microsoft.com/office/2006/metadata/properties"/>
    <ds:schemaRef ds:uri="http://schemas.microsoft.com/office/2006/documentManagement/types"/>
    <ds:schemaRef ds:uri="7d689f85-9540-4145-9f5c-6f24686bb201"/>
    <ds:schemaRef ds:uri="http://purl.org/dc/elements/1.1/"/>
    <ds:schemaRef ds:uri="http://purl.org/dc/dcmitype/"/>
    <ds:schemaRef ds:uri="http://schemas.microsoft.com/office/infopath/2007/PartnerControls"/>
    <ds:schemaRef ds:uri="http://schemas.openxmlformats.org/package/2006/metadata/core-properties"/>
    <ds:schemaRef ds:uri="f06c4294-987e-46bd-a550-858175ea534c"/>
    <ds:schemaRef ds:uri="http://purl.org/dc/te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DFEC1B-B51C-49DD-8493-06631544BF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38197</TotalTime>
  <Words>4814</Words>
  <Application>Microsoft Macintosh PowerPoint</Application>
  <PresentationFormat>Widescreen</PresentationFormat>
  <Paragraphs>519</Paragraphs>
  <Slides>82</Slides>
  <Notes>22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82</vt:i4>
      </vt:variant>
    </vt:vector>
  </HeadingPairs>
  <TitlesOfParts>
    <vt:vector size="96" baseType="lpstr">
      <vt:lpstr>Arial</vt:lpstr>
      <vt:lpstr>Arial Narrow</vt:lpstr>
      <vt:lpstr>Calibri</vt:lpstr>
      <vt:lpstr>Georgia</vt:lpstr>
      <vt:lpstr>Symbol</vt:lpstr>
      <vt:lpstr>Times New Roman</vt:lpstr>
      <vt:lpstr>Wingdings</vt:lpstr>
      <vt:lpstr>3_Default Design</vt:lpstr>
      <vt:lpstr>6_Default Design</vt:lpstr>
      <vt:lpstr>4_Default Design</vt:lpstr>
      <vt:lpstr>Office Theme</vt:lpstr>
      <vt:lpstr>7_Default Design</vt:lpstr>
      <vt:lpstr>2016 RESEARCH Widescreen Template</vt:lpstr>
      <vt:lpstr>8_Default Design</vt:lpstr>
      <vt:lpstr>PowerPoint Presentation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Management of Double-Refractory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Covalent BTKi 2 years  responds but stops due to subdural hematoma  3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Nemtabrutinib: A Novel Reversible BTK Inhibitor</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Bexobrutideg (NX-5948): A Novel BTK Degrader Phase Ia/b Trial Design</vt:lpstr>
      <vt:lpstr>Bexobrutideg (NX-5948): Overall Safety Summary</vt:lpstr>
      <vt:lpstr>Bexobrutideg (NX-5948): Treatment-Emergent Adverse Events</vt:lpstr>
      <vt:lpstr>Bexobrutideg (NX-5948): Objective Response Rate and Median Duration of Response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2072</cp:revision>
  <cp:lastPrinted>2020-12-08T02:40:56Z</cp:lastPrinted>
  <dcterms:created xsi:type="dcterms:W3CDTF">2020-11-13T19:02:13Z</dcterms:created>
  <dcterms:modified xsi:type="dcterms:W3CDTF">2026-02-13T15:22:27Z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